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5"/>
  </p:notesMasterIdLst>
  <p:sldIdLst>
    <p:sldId id="256" r:id="rId2"/>
    <p:sldId id="310" r:id="rId3"/>
    <p:sldId id="311" r:id="rId4"/>
    <p:sldId id="313" r:id="rId5"/>
    <p:sldId id="312" r:id="rId6"/>
    <p:sldId id="257" r:id="rId7"/>
    <p:sldId id="322" r:id="rId8"/>
    <p:sldId id="258" r:id="rId9"/>
    <p:sldId id="259" r:id="rId10"/>
    <p:sldId id="260" r:id="rId11"/>
    <p:sldId id="261" r:id="rId12"/>
    <p:sldId id="262" r:id="rId13"/>
    <p:sldId id="305" r:id="rId14"/>
    <p:sldId id="263" r:id="rId15"/>
    <p:sldId id="264" r:id="rId16"/>
    <p:sldId id="265" r:id="rId17"/>
    <p:sldId id="266" r:id="rId18"/>
    <p:sldId id="267" r:id="rId19"/>
    <p:sldId id="314" r:id="rId20"/>
    <p:sldId id="273" r:id="rId21"/>
    <p:sldId id="315" r:id="rId22"/>
    <p:sldId id="268" r:id="rId23"/>
    <p:sldId id="269" r:id="rId24"/>
    <p:sldId id="270" r:id="rId25"/>
    <p:sldId id="271" r:id="rId26"/>
    <p:sldId id="272" r:id="rId27"/>
    <p:sldId id="274" r:id="rId28"/>
    <p:sldId id="275" r:id="rId29"/>
    <p:sldId id="276" r:id="rId30"/>
    <p:sldId id="285" r:id="rId31"/>
    <p:sldId id="321" r:id="rId32"/>
    <p:sldId id="286" r:id="rId33"/>
    <p:sldId id="287" r:id="rId34"/>
    <p:sldId id="288" r:id="rId35"/>
    <p:sldId id="289" r:id="rId36"/>
    <p:sldId id="290" r:id="rId37"/>
    <p:sldId id="291" r:id="rId38"/>
    <p:sldId id="296" r:id="rId39"/>
    <p:sldId id="293" r:id="rId40"/>
    <p:sldId id="294" r:id="rId41"/>
    <p:sldId id="297" r:id="rId42"/>
    <p:sldId id="295" r:id="rId43"/>
    <p:sldId id="306" r:id="rId44"/>
    <p:sldId id="298" r:id="rId45"/>
    <p:sldId id="299" r:id="rId46"/>
    <p:sldId id="300" r:id="rId47"/>
    <p:sldId id="301" r:id="rId48"/>
    <p:sldId id="302" r:id="rId49"/>
    <p:sldId id="303" r:id="rId50"/>
    <p:sldId id="304" r:id="rId51"/>
    <p:sldId id="277" r:id="rId52"/>
    <p:sldId id="278" r:id="rId53"/>
    <p:sldId id="279" r:id="rId54"/>
    <p:sldId id="280" r:id="rId55"/>
    <p:sldId id="307" r:id="rId56"/>
    <p:sldId id="282" r:id="rId57"/>
    <p:sldId id="283" r:id="rId58"/>
    <p:sldId id="308" r:id="rId59"/>
    <p:sldId id="309" r:id="rId60"/>
    <p:sldId id="316" r:id="rId61"/>
    <p:sldId id="317" r:id="rId62"/>
    <p:sldId id="318" r:id="rId63"/>
    <p:sldId id="319" r:id="rId64"/>
  </p:sldIdLst>
  <p:sldSz cx="9144000" cy="6858000" type="screen4x3"/>
  <p:notesSz cx="9144000" cy="6858000"/>
  <p:embeddedFontLst>
    <p:embeddedFont>
      <p:font typeface="Arial" panose="020B0604020202020204" pitchFamily="34" charset="0"/>
      <p:regular r:id="rId66"/>
      <p:bold r:id="rId67"/>
      <p:italic r:id="rId68"/>
    </p:embeddedFont>
    <p:embeddedFont>
      <p:font typeface="Calibri" panose="020F0502020204030204" pitchFamily="34" charset="0"/>
      <p:regular r:id="rId69"/>
      <p:bold r:id="rId70"/>
      <p:italic r:id="rId71"/>
      <p:boldItalic r:id="rId72"/>
    </p:embeddedFont>
    <p:embeddedFont>
      <p:font typeface="Comic Sans MS" panose="030F0902030302020204" pitchFamily="66" charset="0"/>
      <p:regular r:id="rId73"/>
      <p:bold r:id="rId74"/>
      <p:italic r:id="rId75"/>
      <p:boldItalic r:id="rId76"/>
    </p:embeddedFont>
    <p:embeddedFont>
      <p:font typeface="Times New Roman" panose="02020603050405020304" pitchFamily="18" charset="0"/>
      <p:regular r:id="rId77"/>
      <p:bold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6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42"/>
    <p:restoredTop sz="89388"/>
  </p:normalViewPr>
  <p:slideViewPr>
    <p:cSldViewPr>
      <p:cViewPr varScale="1">
        <p:scale>
          <a:sx n="109" d="100"/>
          <a:sy n="109" d="100"/>
        </p:scale>
        <p:origin x="1816" y="192"/>
      </p:cViewPr>
      <p:guideLst>
        <p:guide orient="horz" pos="2880"/>
        <p:guide pos="264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AFF29A3-9BC3-124B-89D6-1899110E4499}" type="datetimeFigureOut">
              <a:rPr lang="en-GB" smtClean="0"/>
              <a:t>11/10/2021</a:t>
            </a:fld>
            <a:endParaRPr lang="en-GB"/>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93D06F0-4002-C048-84ED-7DFF28B92FB1}" type="slidenum">
              <a:rPr lang="en-GB" smtClean="0"/>
              <a:t>‹#›</a:t>
            </a:fld>
            <a:endParaRPr lang="en-GB"/>
          </a:p>
        </p:txBody>
      </p:sp>
    </p:spTree>
    <p:extLst>
      <p:ext uri="{BB962C8B-B14F-4D97-AF65-F5344CB8AC3E}">
        <p14:creationId xmlns:p14="http://schemas.microsoft.com/office/powerpoint/2010/main" val="147008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93D06F0-4002-C048-84ED-7DFF28B92FB1}" type="slidenum">
              <a:rPr lang="en-GB" smtClean="0"/>
              <a:t>30</a:t>
            </a:fld>
            <a:endParaRPr lang="en-GB"/>
          </a:p>
        </p:txBody>
      </p:sp>
    </p:spTree>
    <p:extLst>
      <p:ext uri="{BB962C8B-B14F-4D97-AF65-F5344CB8AC3E}">
        <p14:creationId xmlns:p14="http://schemas.microsoft.com/office/powerpoint/2010/main" val="3727086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93D06F0-4002-C048-84ED-7DFF28B92FB1}" type="slidenum">
              <a:rPr lang="en-GB" smtClean="0"/>
              <a:t>31</a:t>
            </a:fld>
            <a:endParaRPr lang="en-GB"/>
          </a:p>
        </p:txBody>
      </p:sp>
    </p:spTree>
    <p:extLst>
      <p:ext uri="{BB962C8B-B14F-4D97-AF65-F5344CB8AC3E}">
        <p14:creationId xmlns:p14="http://schemas.microsoft.com/office/powerpoint/2010/main" val="1171491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accent2"/>
                </a:solidFill>
                <a:latin typeface="Comic Sans MS"/>
                <a:cs typeface="Comic Sans MS"/>
              </a:defRPr>
            </a:lvl1pPr>
          </a:lstStyle>
          <a:p>
            <a:endParaRPr/>
          </a:p>
        </p:txBody>
      </p:sp>
      <p:sp>
        <p:nvSpPr>
          <p:cNvPr id="3" name="Holder 3"/>
          <p:cNvSpPr>
            <a:spLocks noGrp="1"/>
          </p:cNvSpPr>
          <p:nvPr>
            <p:ph type="body" idx="1"/>
          </p:nvPr>
        </p:nvSpPr>
        <p:spPr/>
        <p:txBody>
          <a:bodyPr lIns="0" tIns="0" rIns="0" bIns="0"/>
          <a:lstStyle>
            <a:lvl1pPr>
              <a:defRPr sz="28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accent2"/>
                </a:solidFill>
                <a:latin typeface="Comic Sans MS"/>
                <a:cs typeface="Comic Sans MS"/>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accent2"/>
                </a:solidFill>
                <a:latin typeface="Comic Sans MS"/>
                <a:cs typeface="Comic Sans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1812" y="160020"/>
            <a:ext cx="8080374" cy="1007110"/>
          </a:xfrm>
          <a:prstGeom prst="rect">
            <a:avLst/>
          </a:prstGeom>
        </p:spPr>
        <p:txBody>
          <a:bodyPr wrap="square" lIns="0" tIns="0" rIns="0" bIns="0">
            <a:spAutoFit/>
          </a:bodyPr>
          <a:lstStyle>
            <a:lvl1pPr>
              <a:defRPr sz="2400" b="1" i="0">
                <a:solidFill>
                  <a:schemeClr val="accent2"/>
                </a:solidFill>
                <a:latin typeface="Comic Sans MS"/>
                <a:cs typeface="Comic Sans MS"/>
              </a:defRPr>
            </a:lvl1pPr>
          </a:lstStyle>
          <a:p>
            <a:endParaRPr/>
          </a:p>
        </p:txBody>
      </p:sp>
      <p:sp>
        <p:nvSpPr>
          <p:cNvPr id="3" name="Holder 3"/>
          <p:cNvSpPr>
            <a:spLocks noGrp="1"/>
          </p:cNvSpPr>
          <p:nvPr>
            <p:ph type="body" idx="1"/>
          </p:nvPr>
        </p:nvSpPr>
        <p:spPr>
          <a:xfrm>
            <a:off x="1063625" y="2591307"/>
            <a:ext cx="7016749" cy="1811654"/>
          </a:xfrm>
          <a:prstGeom prst="rect">
            <a:avLst/>
          </a:prstGeom>
        </p:spPr>
        <p:txBody>
          <a:bodyPr wrap="square" lIns="0" tIns="0" rIns="0" bIns="0">
            <a:spAutoFit/>
          </a:bodyPr>
          <a:lstStyle>
            <a:lvl1pPr>
              <a:defRPr sz="28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10/11/21</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hyperlink" Target="https://medlineplus.gov/images/PX00005W_PRESENTATION.jpeg" TargetMode="External"/><Relationship Id="rId7" Type="http://schemas.openxmlformats.org/officeDocument/2006/relationships/image" Target="../media/image2.jpeg"/><Relationship Id="rId2" Type="http://schemas.openxmlformats.org/officeDocument/2006/relationships/hyperlink" Target="https://medlineplus.gov/images/PX000050_PRESENTATION.jpeg" TargetMode="External"/><Relationship Id="rId1" Type="http://schemas.openxmlformats.org/officeDocument/2006/relationships/slideLayout" Target="../slideLayouts/slideLayout2.xml"/><Relationship Id="rId6" Type="http://schemas.openxmlformats.org/officeDocument/2006/relationships/hyperlink" Target="https://medlineplus.gov/images/PX000078_PRESENTATION.jpeg" TargetMode="External"/><Relationship Id="rId11" Type="http://schemas.openxmlformats.org/officeDocument/2006/relationships/image" Target="../media/image6.jpeg"/><Relationship Id="rId5" Type="http://schemas.openxmlformats.org/officeDocument/2006/relationships/hyperlink" Target="https://medlineplus.gov/images/PX00006O_PRESENTATION.jpeg" TargetMode="External"/><Relationship Id="rId10" Type="http://schemas.openxmlformats.org/officeDocument/2006/relationships/image" Target="../media/image5.jpeg"/><Relationship Id="rId4" Type="http://schemas.openxmlformats.org/officeDocument/2006/relationships/hyperlink" Target="https://medlineplus.gov/images/PX00005S_PRESENTATION.jpeg" TargetMode="External"/><Relationship Id="rId9"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tif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png"/><Relationship Id="rId16"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jp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4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jp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4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26" Type="http://schemas.openxmlformats.org/officeDocument/2006/relationships/image" Target="../media/image110.png"/><Relationship Id="rId3" Type="http://schemas.openxmlformats.org/officeDocument/2006/relationships/image" Target="../media/image87.png"/><Relationship Id="rId21" Type="http://schemas.openxmlformats.org/officeDocument/2006/relationships/image" Target="../media/image105.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5" Type="http://schemas.openxmlformats.org/officeDocument/2006/relationships/image" Target="../media/image109.png"/><Relationship Id="rId2" Type="http://schemas.openxmlformats.org/officeDocument/2006/relationships/image" Target="../media/image86.png"/><Relationship Id="rId16" Type="http://schemas.openxmlformats.org/officeDocument/2006/relationships/image" Target="../media/image100.png"/><Relationship Id="rId20" Type="http://schemas.openxmlformats.org/officeDocument/2006/relationships/image" Target="../media/image104.png"/><Relationship Id="rId29"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5.png"/><Relationship Id="rId24" Type="http://schemas.openxmlformats.org/officeDocument/2006/relationships/image" Target="../media/image108.png"/><Relationship Id="rId5" Type="http://schemas.openxmlformats.org/officeDocument/2006/relationships/image" Target="../media/image89.png"/><Relationship Id="rId15" Type="http://schemas.openxmlformats.org/officeDocument/2006/relationships/image" Target="../media/image99.png"/><Relationship Id="rId23" Type="http://schemas.openxmlformats.org/officeDocument/2006/relationships/image" Target="../media/image107.png"/><Relationship Id="rId28" Type="http://schemas.openxmlformats.org/officeDocument/2006/relationships/image" Target="../media/image112.png"/><Relationship Id="rId10" Type="http://schemas.openxmlformats.org/officeDocument/2006/relationships/image" Target="../media/image94.png"/><Relationship Id="rId19" Type="http://schemas.openxmlformats.org/officeDocument/2006/relationships/image" Target="../media/image103.png"/><Relationship Id="rId31" Type="http://schemas.openxmlformats.org/officeDocument/2006/relationships/image" Target="../media/image115.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106.png"/><Relationship Id="rId27" Type="http://schemas.openxmlformats.org/officeDocument/2006/relationships/image" Target="../media/image111.png"/><Relationship Id="rId30" Type="http://schemas.openxmlformats.org/officeDocument/2006/relationships/image" Target="../media/image114.png"/></Relationships>
</file>

<file path=ppt/slides/_rels/slide48.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xml"/><Relationship Id="rId4" Type="http://schemas.openxmlformats.org/officeDocument/2006/relationships/image" Target="../media/image12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4.xml"/><Relationship Id="rId5" Type="http://schemas.openxmlformats.org/officeDocument/2006/relationships/image" Target="../media/image128.jpg"/><Relationship Id="rId4" Type="http://schemas.openxmlformats.org/officeDocument/2006/relationships/image" Target="../media/image127.jpg"/></Relationships>
</file>

<file path=ppt/slides/_rels/slide5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56.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23.png"/><Relationship Id="rId1" Type="http://schemas.openxmlformats.org/officeDocument/2006/relationships/slideLayout" Target="../slideLayouts/slideLayout4.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7.png"/></Relationships>
</file>

<file path=ppt/slides/_rels/slide57.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58.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44.jp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145.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55069" y="6475844"/>
            <a:ext cx="2078421" cy="382156"/>
          </a:xfrm>
          <a:prstGeom prst="rect">
            <a:avLst/>
          </a:prstGeom>
        </p:spPr>
        <p:txBody>
          <a:bodyPr vert="horz" wrap="square" lIns="0" tIns="12700" rIns="0" bIns="0" rtlCol="0">
            <a:spAutoFit/>
          </a:bodyPr>
          <a:lstStyle/>
          <a:p>
            <a:pPr marL="12700" algn="r">
              <a:lnSpc>
                <a:spcPct val="100000"/>
              </a:lnSpc>
              <a:spcBef>
                <a:spcPts val="100"/>
              </a:spcBef>
            </a:pPr>
            <a:r>
              <a:rPr lang="en-GB" b="0" spc="-5" dirty="0">
                <a:solidFill>
                  <a:srgbClr val="000000"/>
                </a:solidFill>
                <a:latin typeface="+mj-lt"/>
              </a:rPr>
              <a:t>October 2021</a:t>
            </a:r>
            <a:endParaRPr lang="en-GB" b="0" dirty="0">
              <a:solidFill>
                <a:srgbClr val="000000"/>
              </a:solidFill>
              <a:latin typeface="+mj-lt"/>
              <a:cs typeface="Comic Sans MS"/>
            </a:endParaRPr>
          </a:p>
        </p:txBody>
      </p:sp>
      <p:sp>
        <p:nvSpPr>
          <p:cNvPr id="3" name="object 3"/>
          <p:cNvSpPr txBox="1"/>
          <p:nvPr/>
        </p:nvSpPr>
        <p:spPr>
          <a:xfrm>
            <a:off x="1251743" y="1518411"/>
            <a:ext cx="6613525" cy="3591817"/>
          </a:xfrm>
          <a:prstGeom prst="rect">
            <a:avLst/>
          </a:prstGeom>
        </p:spPr>
        <p:txBody>
          <a:bodyPr vert="horz" wrap="square" lIns="0" tIns="12700" rIns="0" bIns="0" rtlCol="0">
            <a:spAutoFit/>
          </a:bodyPr>
          <a:lstStyle/>
          <a:p>
            <a:pPr algn="ctr">
              <a:lnSpc>
                <a:spcPct val="100000"/>
              </a:lnSpc>
              <a:spcBef>
                <a:spcPts val="100"/>
              </a:spcBef>
            </a:pPr>
            <a:r>
              <a:rPr sz="4000" spc="-5" dirty="0">
                <a:solidFill>
                  <a:srgbClr val="C00000"/>
                </a:solidFill>
                <a:latin typeface="+mj-lt"/>
                <a:cs typeface="Comic Sans MS"/>
              </a:rPr>
              <a:t>Methods </a:t>
            </a:r>
            <a:r>
              <a:rPr sz="4000" dirty="0">
                <a:solidFill>
                  <a:srgbClr val="C00000"/>
                </a:solidFill>
                <a:latin typeface="+mj-lt"/>
                <a:cs typeface="Comic Sans MS"/>
              </a:rPr>
              <a:t>in </a:t>
            </a:r>
            <a:r>
              <a:rPr sz="4000" spc="-5" dirty="0">
                <a:solidFill>
                  <a:srgbClr val="C00000"/>
                </a:solidFill>
                <a:latin typeface="+mj-lt"/>
                <a:cs typeface="Comic Sans MS"/>
              </a:rPr>
              <a:t>Protein </a:t>
            </a:r>
            <a:r>
              <a:rPr sz="4000" dirty="0">
                <a:solidFill>
                  <a:srgbClr val="C00000"/>
                </a:solidFill>
                <a:latin typeface="+mj-lt"/>
                <a:cs typeface="Comic Sans MS"/>
              </a:rPr>
              <a:t>Analysis</a:t>
            </a:r>
          </a:p>
          <a:p>
            <a:pPr marL="1837055" marR="1833245" indent="1270" algn="ctr">
              <a:lnSpc>
                <a:spcPts val="5780"/>
              </a:lnSpc>
              <a:spcBef>
                <a:spcPts val="670"/>
              </a:spcBef>
            </a:pPr>
            <a:r>
              <a:rPr sz="2400" spc="-5" dirty="0">
                <a:latin typeface="+mj-lt"/>
                <a:cs typeface="Comic Sans MS"/>
              </a:rPr>
              <a:t>Western </a:t>
            </a:r>
            <a:r>
              <a:rPr sz="2400" dirty="0">
                <a:latin typeface="+mj-lt"/>
                <a:cs typeface="Comic Sans MS"/>
              </a:rPr>
              <a:t>Blot  </a:t>
            </a:r>
            <a:r>
              <a:rPr lang="en-GB" sz="2400" spc="-5" dirty="0">
                <a:latin typeface="+mj-lt"/>
                <a:cs typeface="Comic Sans MS"/>
              </a:rPr>
              <a:t>Recombinant Proteins </a:t>
            </a:r>
            <a:r>
              <a:rPr sz="2400" dirty="0">
                <a:latin typeface="+mj-lt"/>
                <a:cs typeface="Comic Sans MS"/>
              </a:rPr>
              <a:t>I</a:t>
            </a:r>
            <a:r>
              <a:rPr sz="2400" spc="-5" dirty="0">
                <a:latin typeface="+mj-lt"/>
                <a:cs typeface="Comic Sans MS"/>
              </a:rPr>
              <a:t>mm</a:t>
            </a:r>
            <a:r>
              <a:rPr sz="2400" dirty="0">
                <a:latin typeface="+mj-lt"/>
                <a:cs typeface="Comic Sans MS"/>
              </a:rPr>
              <a:t>u</a:t>
            </a:r>
            <a:r>
              <a:rPr sz="2400" spc="5" dirty="0">
                <a:latin typeface="+mj-lt"/>
                <a:cs typeface="Comic Sans MS"/>
              </a:rPr>
              <a:t>n</a:t>
            </a:r>
            <a:r>
              <a:rPr sz="2400" dirty="0">
                <a:latin typeface="+mj-lt"/>
                <a:cs typeface="Comic Sans MS"/>
              </a:rPr>
              <a:t>op</a:t>
            </a:r>
            <a:r>
              <a:rPr sz="2400" spc="-5" dirty="0">
                <a:latin typeface="+mj-lt"/>
                <a:cs typeface="Comic Sans MS"/>
              </a:rPr>
              <a:t>re</a:t>
            </a:r>
            <a:r>
              <a:rPr sz="2400" dirty="0">
                <a:latin typeface="+mj-lt"/>
                <a:cs typeface="Comic Sans MS"/>
              </a:rPr>
              <a:t>cipi</a:t>
            </a:r>
            <a:r>
              <a:rPr sz="2400" spc="-10" dirty="0">
                <a:latin typeface="+mj-lt"/>
                <a:cs typeface="Comic Sans MS"/>
              </a:rPr>
              <a:t>t</a:t>
            </a:r>
            <a:r>
              <a:rPr sz="2400" spc="-5" dirty="0">
                <a:latin typeface="+mj-lt"/>
                <a:cs typeface="Comic Sans MS"/>
              </a:rPr>
              <a:t>a</a:t>
            </a:r>
            <a:r>
              <a:rPr sz="2400" spc="-10" dirty="0">
                <a:latin typeface="+mj-lt"/>
                <a:cs typeface="Comic Sans MS"/>
              </a:rPr>
              <a:t>t</a:t>
            </a:r>
            <a:r>
              <a:rPr sz="2400" dirty="0">
                <a:latin typeface="+mj-lt"/>
                <a:cs typeface="Comic Sans MS"/>
              </a:rPr>
              <a:t>ion</a:t>
            </a:r>
          </a:p>
          <a:p>
            <a:pPr marL="1625600" marR="1620520" indent="635" algn="ctr">
              <a:lnSpc>
                <a:spcPts val="5710"/>
              </a:lnSpc>
              <a:spcBef>
                <a:spcPts val="90"/>
              </a:spcBef>
            </a:pPr>
            <a:r>
              <a:rPr sz="2400" spc="-5" dirty="0">
                <a:latin typeface="+mj-lt"/>
                <a:cs typeface="Comic Sans MS"/>
              </a:rPr>
              <a:t>Protein </a:t>
            </a:r>
            <a:r>
              <a:rPr sz="2400" dirty="0">
                <a:latin typeface="+mj-lt"/>
                <a:cs typeface="Comic Sans MS"/>
              </a:rPr>
              <a:t>Pull Down</a:t>
            </a:r>
            <a:r>
              <a:rPr sz="2400" spc="-60" dirty="0">
                <a:latin typeface="+mj-lt"/>
                <a:cs typeface="Comic Sans MS"/>
              </a:rPr>
              <a:t> </a:t>
            </a:r>
            <a:r>
              <a:rPr sz="2400" spc="-10" dirty="0">
                <a:latin typeface="+mj-lt"/>
                <a:cs typeface="Comic Sans MS"/>
              </a:rPr>
              <a:t>Assay</a:t>
            </a:r>
            <a:endParaRPr sz="2400" dirty="0">
              <a:latin typeface="+mj-lt"/>
              <a:cs typeface="Comic Sans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943600" y="1447800"/>
            <a:ext cx="0" cy="4953000"/>
          </a:xfrm>
          <a:custGeom>
            <a:avLst/>
            <a:gdLst/>
            <a:ahLst/>
            <a:cxnLst/>
            <a:rect l="l" t="t" r="r" b="b"/>
            <a:pathLst>
              <a:path h="4953000">
                <a:moveTo>
                  <a:pt x="0" y="0"/>
                </a:moveTo>
                <a:lnTo>
                  <a:pt x="1" y="4953000"/>
                </a:lnTo>
              </a:path>
            </a:pathLst>
          </a:custGeom>
          <a:ln w="28575">
            <a:solidFill>
              <a:srgbClr val="FF8000"/>
            </a:solidFill>
          </a:ln>
        </p:spPr>
        <p:txBody>
          <a:bodyPr wrap="square" lIns="0" tIns="0" rIns="0" bIns="0" rtlCol="0"/>
          <a:lstStyle/>
          <a:p>
            <a:endParaRPr/>
          </a:p>
        </p:txBody>
      </p:sp>
      <p:sp>
        <p:nvSpPr>
          <p:cNvPr id="3" name="object 3"/>
          <p:cNvSpPr txBox="1">
            <a:spLocks noGrp="1"/>
          </p:cNvSpPr>
          <p:nvPr>
            <p:ph type="title"/>
          </p:nvPr>
        </p:nvSpPr>
        <p:spPr>
          <a:xfrm>
            <a:off x="-76197" y="160020"/>
            <a:ext cx="9296397" cy="985141"/>
          </a:xfrm>
          <a:prstGeom prst="rect">
            <a:avLst/>
          </a:prstGeom>
        </p:spPr>
        <p:txBody>
          <a:bodyPr vert="horz" wrap="square" lIns="0" tIns="6350" rIns="0" bIns="0" rtlCol="0">
            <a:spAutoFit/>
          </a:bodyPr>
          <a:lstStyle/>
          <a:p>
            <a:pPr marL="2877185" marR="5080" indent="-2741930" algn="l">
              <a:lnSpc>
                <a:spcPct val="101299"/>
              </a:lnSpc>
              <a:spcBef>
                <a:spcPts val="50"/>
              </a:spcBef>
            </a:pPr>
            <a:r>
              <a:rPr sz="3200" spc="-5" dirty="0">
                <a:solidFill>
                  <a:srgbClr val="800000"/>
                </a:solidFill>
                <a:latin typeface="+mn-lt"/>
              </a:rPr>
              <a:t>SDS-Polyacrylamide Gel Electrophoresis  (SDS-PAGE)</a:t>
            </a:r>
            <a:br>
              <a:rPr lang="it-IT" sz="3200" spc="-5" dirty="0">
                <a:solidFill>
                  <a:srgbClr val="800000"/>
                </a:solidFill>
                <a:latin typeface="+mn-lt"/>
              </a:rPr>
            </a:br>
            <a:r>
              <a:rPr lang="it-IT" sz="3200" spc="-5" dirty="0" err="1">
                <a:solidFill>
                  <a:srgbClr val="800000"/>
                </a:solidFill>
                <a:latin typeface="+mn-lt"/>
              </a:rPr>
              <a:t>Denaturing</a:t>
            </a:r>
            <a:r>
              <a:rPr lang="it-IT" sz="3200" spc="-5" dirty="0">
                <a:solidFill>
                  <a:srgbClr val="800000"/>
                </a:solidFill>
                <a:latin typeface="+mn-lt"/>
              </a:rPr>
              <a:t> </a:t>
            </a:r>
            <a:r>
              <a:rPr lang="it-IT" sz="3200" spc="-5" dirty="0" err="1">
                <a:solidFill>
                  <a:srgbClr val="800000"/>
                </a:solidFill>
                <a:latin typeface="+mn-lt"/>
              </a:rPr>
              <a:t>conditions</a:t>
            </a:r>
            <a:endParaRPr sz="3200" dirty="0">
              <a:latin typeface="+mn-lt"/>
            </a:endParaRPr>
          </a:p>
        </p:txBody>
      </p:sp>
      <p:sp>
        <p:nvSpPr>
          <p:cNvPr id="4" name="object 4"/>
          <p:cNvSpPr txBox="1"/>
          <p:nvPr/>
        </p:nvSpPr>
        <p:spPr>
          <a:xfrm rot="10800000">
            <a:off x="6525492" y="5868007"/>
            <a:ext cx="168724" cy="143052"/>
          </a:xfrm>
          <a:prstGeom prst="rect">
            <a:avLst/>
          </a:prstGeom>
        </p:spPr>
        <p:txBody>
          <a:bodyPr vert="horz" wrap="square" lIns="0" tIns="0" rIns="0" bIns="0" rtlCol="0">
            <a:spAutoFit/>
          </a:bodyPr>
          <a:lstStyle/>
          <a:p>
            <a:pPr>
              <a:lnSpc>
                <a:spcPts val="1100"/>
              </a:lnSpc>
            </a:pPr>
            <a:r>
              <a:rPr sz="1100" b="1" dirty="0">
                <a:cs typeface="Calibri"/>
              </a:rPr>
              <a:t>O</a:t>
            </a:r>
            <a:endParaRPr sz="1100">
              <a:cs typeface="Calibri"/>
            </a:endParaRPr>
          </a:p>
        </p:txBody>
      </p:sp>
      <p:sp>
        <p:nvSpPr>
          <p:cNvPr id="5" name="object 5"/>
          <p:cNvSpPr txBox="1"/>
          <p:nvPr/>
        </p:nvSpPr>
        <p:spPr>
          <a:xfrm>
            <a:off x="6702425" y="5794755"/>
            <a:ext cx="468630" cy="166712"/>
          </a:xfrm>
          <a:prstGeom prst="rect">
            <a:avLst/>
          </a:prstGeom>
        </p:spPr>
        <p:txBody>
          <a:bodyPr vert="horz" wrap="square" lIns="0" tIns="12700" rIns="0" bIns="0" rtlCol="0">
            <a:spAutoFit/>
          </a:bodyPr>
          <a:lstStyle/>
          <a:p>
            <a:pPr>
              <a:lnSpc>
                <a:spcPct val="100000"/>
              </a:lnSpc>
              <a:spcBef>
                <a:spcPts val="100"/>
              </a:spcBef>
            </a:pPr>
            <a:r>
              <a:rPr sz="1000" u="heavy" dirty="0">
                <a:uFill>
                  <a:solidFill>
                    <a:srgbClr val="C0504D"/>
                  </a:solidFill>
                </a:uFill>
                <a:cs typeface="Times New Roman"/>
              </a:rPr>
              <a:t>   </a:t>
            </a:r>
            <a:r>
              <a:rPr sz="1000" u="heavy" spc="-50" dirty="0">
                <a:uFill>
                  <a:solidFill>
                    <a:srgbClr val="C0504D"/>
                  </a:solidFill>
                </a:uFill>
                <a:cs typeface="Times New Roman"/>
              </a:rPr>
              <a:t> </a:t>
            </a:r>
            <a:r>
              <a:rPr sz="1000" dirty="0">
                <a:cs typeface="Times New Roman"/>
              </a:rPr>
              <a:t> </a:t>
            </a:r>
            <a:r>
              <a:rPr sz="1000" spc="80" dirty="0">
                <a:cs typeface="Times New Roman"/>
              </a:rPr>
              <a:t> </a:t>
            </a:r>
            <a:r>
              <a:rPr sz="1000" dirty="0">
                <a:cs typeface="Arial Black"/>
              </a:rPr>
              <a:t>S</a:t>
            </a:r>
            <a:r>
              <a:rPr sz="1000" spc="160" dirty="0">
                <a:cs typeface="Arial Black"/>
              </a:rPr>
              <a:t> </a:t>
            </a:r>
            <a:r>
              <a:rPr sz="1000" u="heavy" dirty="0">
                <a:uFill>
                  <a:solidFill>
                    <a:srgbClr val="C0504D"/>
                  </a:solidFill>
                </a:uFill>
                <a:cs typeface="Times New Roman"/>
              </a:rPr>
              <a:t> </a:t>
            </a:r>
            <a:r>
              <a:rPr sz="1000" u="heavy" spc="-65" dirty="0">
                <a:uFill>
                  <a:solidFill>
                    <a:srgbClr val="C0504D"/>
                  </a:solidFill>
                </a:uFill>
                <a:cs typeface="Times New Roman"/>
              </a:rPr>
              <a:t> </a:t>
            </a:r>
            <a:endParaRPr sz="1000">
              <a:cs typeface="Times New Roman"/>
            </a:endParaRPr>
          </a:p>
        </p:txBody>
      </p:sp>
      <p:sp>
        <p:nvSpPr>
          <p:cNvPr id="6" name="object 6"/>
          <p:cNvSpPr txBox="1"/>
          <p:nvPr/>
        </p:nvSpPr>
        <p:spPr>
          <a:xfrm rot="10800000">
            <a:off x="7223992" y="5861911"/>
            <a:ext cx="168724" cy="143052"/>
          </a:xfrm>
          <a:prstGeom prst="rect">
            <a:avLst/>
          </a:prstGeom>
        </p:spPr>
        <p:txBody>
          <a:bodyPr vert="horz" wrap="square" lIns="0" tIns="0" rIns="0" bIns="0" rtlCol="0">
            <a:spAutoFit/>
          </a:bodyPr>
          <a:lstStyle/>
          <a:p>
            <a:pPr>
              <a:lnSpc>
                <a:spcPts val="1100"/>
              </a:lnSpc>
            </a:pPr>
            <a:r>
              <a:rPr sz="1100" b="1" dirty="0">
                <a:cs typeface="Calibri"/>
              </a:rPr>
              <a:t>O</a:t>
            </a:r>
            <a:endParaRPr sz="1100">
              <a:cs typeface="Calibri"/>
            </a:endParaRPr>
          </a:p>
        </p:txBody>
      </p:sp>
      <p:sp>
        <p:nvSpPr>
          <p:cNvPr id="7" name="object 7"/>
          <p:cNvSpPr txBox="1"/>
          <p:nvPr/>
        </p:nvSpPr>
        <p:spPr>
          <a:xfrm rot="10800000">
            <a:off x="6874742" y="6203287"/>
            <a:ext cx="168724" cy="143052"/>
          </a:xfrm>
          <a:prstGeom prst="rect">
            <a:avLst/>
          </a:prstGeom>
        </p:spPr>
        <p:txBody>
          <a:bodyPr vert="horz" wrap="square" lIns="0" tIns="0" rIns="0" bIns="0" rtlCol="0">
            <a:spAutoFit/>
          </a:bodyPr>
          <a:lstStyle/>
          <a:p>
            <a:pPr>
              <a:lnSpc>
                <a:spcPts val="1100"/>
              </a:lnSpc>
            </a:pPr>
            <a:r>
              <a:rPr sz="1100" b="1" dirty="0">
                <a:cs typeface="Calibri"/>
              </a:rPr>
              <a:t>O</a:t>
            </a:r>
            <a:endParaRPr sz="1100">
              <a:cs typeface="Calibri"/>
            </a:endParaRPr>
          </a:p>
        </p:txBody>
      </p:sp>
      <p:sp>
        <p:nvSpPr>
          <p:cNvPr id="8" name="object 8"/>
          <p:cNvSpPr txBox="1"/>
          <p:nvPr/>
        </p:nvSpPr>
        <p:spPr>
          <a:xfrm rot="10800000">
            <a:off x="6898555" y="5557111"/>
            <a:ext cx="168724" cy="143052"/>
          </a:xfrm>
          <a:prstGeom prst="rect">
            <a:avLst/>
          </a:prstGeom>
        </p:spPr>
        <p:txBody>
          <a:bodyPr vert="horz" wrap="square" lIns="0" tIns="0" rIns="0" bIns="0" rtlCol="0">
            <a:spAutoFit/>
          </a:bodyPr>
          <a:lstStyle/>
          <a:p>
            <a:pPr>
              <a:lnSpc>
                <a:spcPts val="1100"/>
              </a:lnSpc>
            </a:pPr>
            <a:r>
              <a:rPr sz="1100" b="1" dirty="0">
                <a:cs typeface="Calibri"/>
              </a:rPr>
              <a:t>O</a:t>
            </a:r>
            <a:endParaRPr sz="1100">
              <a:cs typeface="Calibri"/>
            </a:endParaRPr>
          </a:p>
        </p:txBody>
      </p:sp>
      <p:sp>
        <p:nvSpPr>
          <p:cNvPr id="9" name="object 9"/>
          <p:cNvSpPr/>
          <p:nvPr/>
        </p:nvSpPr>
        <p:spPr>
          <a:xfrm>
            <a:off x="6938961" y="5351462"/>
            <a:ext cx="0" cy="120650"/>
          </a:xfrm>
          <a:custGeom>
            <a:avLst/>
            <a:gdLst/>
            <a:ahLst/>
            <a:cxnLst/>
            <a:rect l="l" t="t" r="r" b="b"/>
            <a:pathLst>
              <a:path h="120650">
                <a:moveTo>
                  <a:pt x="1" y="120650"/>
                </a:moveTo>
                <a:lnTo>
                  <a:pt x="0" y="0"/>
                </a:lnTo>
              </a:path>
            </a:pathLst>
          </a:custGeom>
          <a:ln w="12700">
            <a:solidFill>
              <a:srgbClr val="C0504D"/>
            </a:solidFill>
          </a:ln>
        </p:spPr>
        <p:txBody>
          <a:bodyPr wrap="square" lIns="0" tIns="0" rIns="0" bIns="0" rtlCol="0"/>
          <a:lstStyle/>
          <a:p>
            <a:endParaRPr/>
          </a:p>
        </p:txBody>
      </p:sp>
      <p:sp>
        <p:nvSpPr>
          <p:cNvPr id="10" name="object 10"/>
          <p:cNvSpPr txBox="1"/>
          <p:nvPr/>
        </p:nvSpPr>
        <p:spPr>
          <a:xfrm>
            <a:off x="6979602" y="5993891"/>
            <a:ext cx="78105" cy="330200"/>
          </a:xfrm>
          <a:prstGeom prst="rect">
            <a:avLst/>
          </a:prstGeom>
        </p:spPr>
        <p:txBody>
          <a:bodyPr vert="horz" wrap="square" lIns="0" tIns="12700" rIns="0" bIns="0" rtlCol="0">
            <a:spAutoFit/>
          </a:bodyPr>
          <a:lstStyle/>
          <a:p>
            <a:pPr>
              <a:lnSpc>
                <a:spcPct val="100000"/>
              </a:lnSpc>
              <a:spcBef>
                <a:spcPts val="100"/>
              </a:spcBef>
            </a:pPr>
            <a:r>
              <a:rPr sz="2000" b="1" dirty="0">
                <a:cs typeface="Calibri"/>
              </a:rPr>
              <a:t>-</a:t>
            </a:r>
            <a:endParaRPr sz="2000">
              <a:cs typeface="Calibri"/>
            </a:endParaRPr>
          </a:p>
        </p:txBody>
      </p:sp>
      <p:sp>
        <p:nvSpPr>
          <p:cNvPr id="11" name="object 11"/>
          <p:cNvSpPr txBox="1"/>
          <p:nvPr/>
        </p:nvSpPr>
        <p:spPr>
          <a:xfrm>
            <a:off x="6800215" y="5081016"/>
            <a:ext cx="285115" cy="182101"/>
          </a:xfrm>
          <a:prstGeom prst="rect">
            <a:avLst/>
          </a:prstGeom>
        </p:spPr>
        <p:txBody>
          <a:bodyPr vert="horz" wrap="square" lIns="0" tIns="12700" rIns="0" bIns="0" rtlCol="0">
            <a:spAutoFit/>
          </a:bodyPr>
          <a:lstStyle/>
          <a:p>
            <a:pPr marL="38100">
              <a:lnSpc>
                <a:spcPct val="100000"/>
              </a:lnSpc>
              <a:spcBef>
                <a:spcPts val="100"/>
              </a:spcBef>
            </a:pPr>
            <a:r>
              <a:rPr sz="1100" b="1" dirty="0">
                <a:cs typeface="Calibri"/>
              </a:rPr>
              <a:t>CH</a:t>
            </a:r>
            <a:r>
              <a:rPr sz="1050" b="1" baseline="-15873" dirty="0">
                <a:cs typeface="Calibri"/>
              </a:rPr>
              <a:t>2</a:t>
            </a:r>
            <a:endParaRPr sz="1050" baseline="-15873">
              <a:cs typeface="Calibri"/>
            </a:endParaRPr>
          </a:p>
        </p:txBody>
      </p:sp>
      <p:sp>
        <p:nvSpPr>
          <p:cNvPr id="12" name="object 12"/>
          <p:cNvSpPr/>
          <p:nvPr/>
        </p:nvSpPr>
        <p:spPr>
          <a:xfrm>
            <a:off x="6934199" y="6035675"/>
            <a:ext cx="0" cy="120650"/>
          </a:xfrm>
          <a:custGeom>
            <a:avLst/>
            <a:gdLst/>
            <a:ahLst/>
            <a:cxnLst/>
            <a:rect l="l" t="t" r="r" b="b"/>
            <a:pathLst>
              <a:path h="120650">
                <a:moveTo>
                  <a:pt x="1" y="120650"/>
                </a:moveTo>
                <a:lnTo>
                  <a:pt x="0" y="0"/>
                </a:lnTo>
              </a:path>
            </a:pathLst>
          </a:custGeom>
          <a:ln w="12700">
            <a:solidFill>
              <a:srgbClr val="C0504D"/>
            </a:solidFill>
          </a:ln>
        </p:spPr>
        <p:txBody>
          <a:bodyPr wrap="square" lIns="0" tIns="0" rIns="0" bIns="0" rtlCol="0"/>
          <a:lstStyle/>
          <a:p>
            <a:endParaRPr/>
          </a:p>
        </p:txBody>
      </p:sp>
      <p:sp>
        <p:nvSpPr>
          <p:cNvPr id="13" name="object 13"/>
          <p:cNvSpPr/>
          <p:nvPr/>
        </p:nvSpPr>
        <p:spPr>
          <a:xfrm>
            <a:off x="7045325" y="5899150"/>
            <a:ext cx="119380" cy="0"/>
          </a:xfrm>
          <a:custGeom>
            <a:avLst/>
            <a:gdLst/>
            <a:ahLst/>
            <a:cxnLst/>
            <a:rect l="l" t="t" r="r" b="b"/>
            <a:pathLst>
              <a:path w="119379">
                <a:moveTo>
                  <a:pt x="119062" y="0"/>
                </a:moveTo>
                <a:lnTo>
                  <a:pt x="0" y="1"/>
                </a:lnTo>
              </a:path>
            </a:pathLst>
          </a:custGeom>
          <a:ln w="12700">
            <a:solidFill>
              <a:srgbClr val="C0504D"/>
            </a:solidFill>
          </a:ln>
        </p:spPr>
        <p:txBody>
          <a:bodyPr wrap="square" lIns="0" tIns="0" rIns="0" bIns="0" rtlCol="0"/>
          <a:lstStyle/>
          <a:p>
            <a:endParaRPr/>
          </a:p>
        </p:txBody>
      </p:sp>
      <p:sp>
        <p:nvSpPr>
          <p:cNvPr id="14" name="object 14"/>
          <p:cNvSpPr/>
          <p:nvPr/>
        </p:nvSpPr>
        <p:spPr>
          <a:xfrm>
            <a:off x="6700837" y="5899150"/>
            <a:ext cx="120650" cy="0"/>
          </a:xfrm>
          <a:custGeom>
            <a:avLst/>
            <a:gdLst/>
            <a:ahLst/>
            <a:cxnLst/>
            <a:rect l="l" t="t" r="r" b="b"/>
            <a:pathLst>
              <a:path w="120650">
                <a:moveTo>
                  <a:pt x="120650" y="0"/>
                </a:moveTo>
                <a:lnTo>
                  <a:pt x="0" y="1"/>
                </a:lnTo>
              </a:path>
            </a:pathLst>
          </a:custGeom>
          <a:ln w="12700">
            <a:solidFill>
              <a:srgbClr val="C0504D"/>
            </a:solidFill>
          </a:ln>
        </p:spPr>
        <p:txBody>
          <a:bodyPr wrap="square" lIns="0" tIns="0" rIns="0" bIns="0" rtlCol="0"/>
          <a:lstStyle/>
          <a:p>
            <a:endParaRPr/>
          </a:p>
        </p:txBody>
      </p:sp>
      <p:sp>
        <p:nvSpPr>
          <p:cNvPr id="15" name="object 15"/>
          <p:cNvSpPr/>
          <p:nvPr/>
        </p:nvSpPr>
        <p:spPr>
          <a:xfrm>
            <a:off x="6934199" y="5686425"/>
            <a:ext cx="0" cy="120650"/>
          </a:xfrm>
          <a:custGeom>
            <a:avLst/>
            <a:gdLst/>
            <a:ahLst/>
            <a:cxnLst/>
            <a:rect l="l" t="t" r="r" b="b"/>
            <a:pathLst>
              <a:path h="120650">
                <a:moveTo>
                  <a:pt x="1" y="120650"/>
                </a:moveTo>
                <a:lnTo>
                  <a:pt x="0" y="0"/>
                </a:lnTo>
              </a:path>
            </a:pathLst>
          </a:custGeom>
          <a:ln w="12700">
            <a:solidFill>
              <a:srgbClr val="C0504D"/>
            </a:solidFill>
          </a:ln>
        </p:spPr>
        <p:txBody>
          <a:bodyPr wrap="square" lIns="0" tIns="0" rIns="0" bIns="0" rtlCol="0"/>
          <a:lstStyle/>
          <a:p>
            <a:endParaRPr/>
          </a:p>
        </p:txBody>
      </p:sp>
      <p:sp>
        <p:nvSpPr>
          <p:cNvPr id="16" name="object 16"/>
          <p:cNvSpPr/>
          <p:nvPr/>
        </p:nvSpPr>
        <p:spPr>
          <a:xfrm>
            <a:off x="6938167" y="4958555"/>
            <a:ext cx="0" cy="119380"/>
          </a:xfrm>
          <a:custGeom>
            <a:avLst/>
            <a:gdLst/>
            <a:ahLst/>
            <a:cxnLst/>
            <a:rect l="l" t="t" r="r" b="b"/>
            <a:pathLst>
              <a:path h="119379">
                <a:moveTo>
                  <a:pt x="1" y="119063"/>
                </a:moveTo>
                <a:lnTo>
                  <a:pt x="0" y="0"/>
                </a:lnTo>
              </a:path>
            </a:pathLst>
          </a:custGeom>
          <a:ln w="12700">
            <a:solidFill>
              <a:srgbClr val="C0504D"/>
            </a:solidFill>
          </a:ln>
        </p:spPr>
        <p:txBody>
          <a:bodyPr wrap="square" lIns="0" tIns="0" rIns="0" bIns="0" rtlCol="0"/>
          <a:lstStyle/>
          <a:p>
            <a:endParaRPr/>
          </a:p>
        </p:txBody>
      </p:sp>
      <p:sp>
        <p:nvSpPr>
          <p:cNvPr id="17" name="object 17"/>
          <p:cNvSpPr/>
          <p:nvPr/>
        </p:nvSpPr>
        <p:spPr>
          <a:xfrm>
            <a:off x="6938961" y="4625975"/>
            <a:ext cx="0" cy="120650"/>
          </a:xfrm>
          <a:custGeom>
            <a:avLst/>
            <a:gdLst/>
            <a:ahLst/>
            <a:cxnLst/>
            <a:rect l="l" t="t" r="r" b="b"/>
            <a:pathLst>
              <a:path h="120650">
                <a:moveTo>
                  <a:pt x="1" y="120650"/>
                </a:moveTo>
                <a:lnTo>
                  <a:pt x="0" y="0"/>
                </a:lnTo>
              </a:path>
            </a:pathLst>
          </a:custGeom>
          <a:ln w="12700">
            <a:solidFill>
              <a:srgbClr val="C0504D"/>
            </a:solidFill>
          </a:ln>
        </p:spPr>
        <p:txBody>
          <a:bodyPr wrap="square" lIns="0" tIns="0" rIns="0" bIns="0" rtlCol="0"/>
          <a:lstStyle/>
          <a:p>
            <a:endParaRPr/>
          </a:p>
        </p:txBody>
      </p:sp>
      <p:sp>
        <p:nvSpPr>
          <p:cNvPr id="18" name="object 18"/>
          <p:cNvSpPr/>
          <p:nvPr/>
        </p:nvSpPr>
        <p:spPr>
          <a:xfrm>
            <a:off x="6932611" y="4297362"/>
            <a:ext cx="0" cy="120650"/>
          </a:xfrm>
          <a:custGeom>
            <a:avLst/>
            <a:gdLst/>
            <a:ahLst/>
            <a:cxnLst/>
            <a:rect l="l" t="t" r="r" b="b"/>
            <a:pathLst>
              <a:path h="120650">
                <a:moveTo>
                  <a:pt x="1" y="120650"/>
                </a:moveTo>
                <a:lnTo>
                  <a:pt x="0" y="0"/>
                </a:lnTo>
              </a:path>
            </a:pathLst>
          </a:custGeom>
          <a:ln w="12700">
            <a:solidFill>
              <a:srgbClr val="C0504D"/>
            </a:solidFill>
          </a:ln>
        </p:spPr>
        <p:txBody>
          <a:bodyPr wrap="square" lIns="0" tIns="0" rIns="0" bIns="0" rtlCol="0"/>
          <a:lstStyle/>
          <a:p>
            <a:endParaRPr/>
          </a:p>
        </p:txBody>
      </p:sp>
      <p:sp>
        <p:nvSpPr>
          <p:cNvPr id="19" name="object 19"/>
          <p:cNvSpPr txBox="1"/>
          <p:nvPr/>
        </p:nvSpPr>
        <p:spPr>
          <a:xfrm>
            <a:off x="6793865" y="4090416"/>
            <a:ext cx="291465" cy="851535"/>
          </a:xfrm>
          <a:prstGeom prst="rect">
            <a:avLst/>
          </a:prstGeom>
        </p:spPr>
        <p:txBody>
          <a:bodyPr vert="horz" wrap="square" lIns="0" tIns="12700" rIns="0" bIns="0" rtlCol="0">
            <a:spAutoFit/>
          </a:bodyPr>
          <a:lstStyle/>
          <a:p>
            <a:pPr marL="38100">
              <a:lnSpc>
                <a:spcPct val="100000"/>
              </a:lnSpc>
              <a:spcBef>
                <a:spcPts val="100"/>
              </a:spcBef>
            </a:pPr>
            <a:r>
              <a:rPr sz="1100" b="1" dirty="0">
                <a:cs typeface="Calibri"/>
              </a:rPr>
              <a:t>CH</a:t>
            </a:r>
            <a:r>
              <a:rPr sz="1050" b="1" baseline="-15873" dirty="0">
                <a:cs typeface="Calibri"/>
              </a:rPr>
              <a:t>2</a:t>
            </a:r>
            <a:endParaRPr sz="1050" baseline="-15873">
              <a:cs typeface="Calibri"/>
            </a:endParaRPr>
          </a:p>
          <a:p>
            <a:pPr marL="44450" marR="30480">
              <a:lnSpc>
                <a:spcPts val="2620"/>
              </a:lnSpc>
              <a:spcBef>
                <a:spcPts val="250"/>
              </a:spcBef>
            </a:pPr>
            <a:r>
              <a:rPr sz="1100" b="1" spc="5" dirty="0">
                <a:cs typeface="Calibri"/>
              </a:rPr>
              <a:t>CH</a:t>
            </a:r>
            <a:r>
              <a:rPr sz="1050" b="1" baseline="-15873" dirty="0">
                <a:cs typeface="Calibri"/>
              </a:rPr>
              <a:t>2  </a:t>
            </a:r>
            <a:r>
              <a:rPr sz="1100" b="1" spc="5" dirty="0">
                <a:cs typeface="Calibri"/>
              </a:rPr>
              <a:t>CH</a:t>
            </a:r>
            <a:r>
              <a:rPr sz="1050" b="1" baseline="-15873" dirty="0">
                <a:cs typeface="Calibri"/>
              </a:rPr>
              <a:t>2</a:t>
            </a:r>
            <a:endParaRPr sz="1050" baseline="-15873">
              <a:cs typeface="Calibri"/>
            </a:endParaRPr>
          </a:p>
        </p:txBody>
      </p:sp>
      <p:sp>
        <p:nvSpPr>
          <p:cNvPr id="20" name="object 20"/>
          <p:cNvSpPr/>
          <p:nvPr/>
        </p:nvSpPr>
        <p:spPr>
          <a:xfrm>
            <a:off x="6929436" y="3951287"/>
            <a:ext cx="0" cy="120650"/>
          </a:xfrm>
          <a:custGeom>
            <a:avLst/>
            <a:gdLst/>
            <a:ahLst/>
            <a:cxnLst/>
            <a:rect l="l" t="t" r="r" b="b"/>
            <a:pathLst>
              <a:path h="120650">
                <a:moveTo>
                  <a:pt x="1" y="120650"/>
                </a:moveTo>
                <a:lnTo>
                  <a:pt x="0" y="0"/>
                </a:lnTo>
              </a:path>
            </a:pathLst>
          </a:custGeom>
          <a:ln w="12700">
            <a:solidFill>
              <a:srgbClr val="C0504D"/>
            </a:solidFill>
          </a:ln>
        </p:spPr>
        <p:txBody>
          <a:bodyPr wrap="square" lIns="0" tIns="0" rIns="0" bIns="0" rtlCol="0"/>
          <a:lstStyle/>
          <a:p>
            <a:endParaRPr/>
          </a:p>
        </p:txBody>
      </p:sp>
      <p:sp>
        <p:nvSpPr>
          <p:cNvPr id="21" name="object 21"/>
          <p:cNvSpPr/>
          <p:nvPr/>
        </p:nvSpPr>
        <p:spPr>
          <a:xfrm>
            <a:off x="6923086" y="3622675"/>
            <a:ext cx="0" cy="120650"/>
          </a:xfrm>
          <a:custGeom>
            <a:avLst/>
            <a:gdLst/>
            <a:ahLst/>
            <a:cxnLst/>
            <a:rect l="l" t="t" r="r" b="b"/>
            <a:pathLst>
              <a:path h="120650">
                <a:moveTo>
                  <a:pt x="1" y="120650"/>
                </a:moveTo>
                <a:lnTo>
                  <a:pt x="0" y="0"/>
                </a:lnTo>
              </a:path>
            </a:pathLst>
          </a:custGeom>
          <a:ln w="12700">
            <a:solidFill>
              <a:srgbClr val="C0504D"/>
            </a:solidFill>
          </a:ln>
        </p:spPr>
        <p:txBody>
          <a:bodyPr wrap="square" lIns="0" tIns="0" rIns="0" bIns="0" rtlCol="0"/>
          <a:lstStyle/>
          <a:p>
            <a:endParaRPr/>
          </a:p>
        </p:txBody>
      </p:sp>
      <p:sp>
        <p:nvSpPr>
          <p:cNvPr id="22" name="object 22"/>
          <p:cNvSpPr/>
          <p:nvPr/>
        </p:nvSpPr>
        <p:spPr>
          <a:xfrm>
            <a:off x="6904036" y="3294062"/>
            <a:ext cx="0" cy="120650"/>
          </a:xfrm>
          <a:custGeom>
            <a:avLst/>
            <a:gdLst/>
            <a:ahLst/>
            <a:cxnLst/>
            <a:rect l="l" t="t" r="r" b="b"/>
            <a:pathLst>
              <a:path h="120650">
                <a:moveTo>
                  <a:pt x="1" y="120650"/>
                </a:moveTo>
                <a:lnTo>
                  <a:pt x="0" y="0"/>
                </a:lnTo>
              </a:path>
            </a:pathLst>
          </a:custGeom>
          <a:ln w="12700">
            <a:solidFill>
              <a:srgbClr val="C0504D"/>
            </a:solidFill>
          </a:ln>
        </p:spPr>
        <p:txBody>
          <a:bodyPr wrap="square" lIns="0" tIns="0" rIns="0" bIns="0" rtlCol="0"/>
          <a:lstStyle/>
          <a:p>
            <a:endParaRPr/>
          </a:p>
        </p:txBody>
      </p:sp>
      <p:sp>
        <p:nvSpPr>
          <p:cNvPr id="23" name="object 23"/>
          <p:cNvSpPr/>
          <p:nvPr/>
        </p:nvSpPr>
        <p:spPr>
          <a:xfrm>
            <a:off x="6897686" y="2965450"/>
            <a:ext cx="0" cy="120650"/>
          </a:xfrm>
          <a:custGeom>
            <a:avLst/>
            <a:gdLst/>
            <a:ahLst/>
            <a:cxnLst/>
            <a:rect l="l" t="t" r="r" b="b"/>
            <a:pathLst>
              <a:path h="120650">
                <a:moveTo>
                  <a:pt x="1" y="120650"/>
                </a:moveTo>
                <a:lnTo>
                  <a:pt x="0" y="0"/>
                </a:lnTo>
              </a:path>
            </a:pathLst>
          </a:custGeom>
          <a:ln w="12700">
            <a:solidFill>
              <a:srgbClr val="C0504D"/>
            </a:solidFill>
          </a:ln>
        </p:spPr>
        <p:txBody>
          <a:bodyPr wrap="square" lIns="0" tIns="0" rIns="0" bIns="0" rtlCol="0"/>
          <a:lstStyle/>
          <a:p>
            <a:endParaRPr/>
          </a:p>
        </p:txBody>
      </p:sp>
      <p:sp>
        <p:nvSpPr>
          <p:cNvPr id="24" name="object 24"/>
          <p:cNvSpPr/>
          <p:nvPr/>
        </p:nvSpPr>
        <p:spPr>
          <a:xfrm>
            <a:off x="6895305" y="2621757"/>
            <a:ext cx="0" cy="119380"/>
          </a:xfrm>
          <a:custGeom>
            <a:avLst/>
            <a:gdLst/>
            <a:ahLst/>
            <a:cxnLst/>
            <a:rect l="l" t="t" r="r" b="b"/>
            <a:pathLst>
              <a:path h="119380">
                <a:moveTo>
                  <a:pt x="1" y="119063"/>
                </a:moveTo>
                <a:lnTo>
                  <a:pt x="0" y="0"/>
                </a:lnTo>
              </a:path>
            </a:pathLst>
          </a:custGeom>
          <a:ln w="12700">
            <a:solidFill>
              <a:srgbClr val="C0504D"/>
            </a:solidFill>
          </a:ln>
        </p:spPr>
        <p:txBody>
          <a:bodyPr wrap="square" lIns="0" tIns="0" rIns="0" bIns="0" rtlCol="0"/>
          <a:lstStyle/>
          <a:p>
            <a:endParaRPr/>
          </a:p>
        </p:txBody>
      </p:sp>
      <p:sp>
        <p:nvSpPr>
          <p:cNvPr id="25" name="object 25"/>
          <p:cNvSpPr/>
          <p:nvPr/>
        </p:nvSpPr>
        <p:spPr>
          <a:xfrm>
            <a:off x="6888955" y="2293143"/>
            <a:ext cx="0" cy="119380"/>
          </a:xfrm>
          <a:custGeom>
            <a:avLst/>
            <a:gdLst/>
            <a:ahLst/>
            <a:cxnLst/>
            <a:rect l="l" t="t" r="r" b="b"/>
            <a:pathLst>
              <a:path h="119380">
                <a:moveTo>
                  <a:pt x="1" y="119063"/>
                </a:moveTo>
                <a:lnTo>
                  <a:pt x="0" y="0"/>
                </a:lnTo>
              </a:path>
            </a:pathLst>
          </a:custGeom>
          <a:ln w="12700">
            <a:solidFill>
              <a:srgbClr val="C0504D"/>
            </a:solidFill>
          </a:ln>
        </p:spPr>
        <p:txBody>
          <a:bodyPr wrap="square" lIns="0" tIns="0" rIns="0" bIns="0" rtlCol="0"/>
          <a:lstStyle/>
          <a:p>
            <a:endParaRPr/>
          </a:p>
        </p:txBody>
      </p:sp>
      <p:sp>
        <p:nvSpPr>
          <p:cNvPr id="26" name="object 26"/>
          <p:cNvSpPr/>
          <p:nvPr/>
        </p:nvSpPr>
        <p:spPr>
          <a:xfrm>
            <a:off x="6880224" y="1928812"/>
            <a:ext cx="0" cy="120650"/>
          </a:xfrm>
          <a:custGeom>
            <a:avLst/>
            <a:gdLst/>
            <a:ahLst/>
            <a:cxnLst/>
            <a:rect l="l" t="t" r="r" b="b"/>
            <a:pathLst>
              <a:path h="120650">
                <a:moveTo>
                  <a:pt x="1" y="120650"/>
                </a:moveTo>
                <a:lnTo>
                  <a:pt x="0" y="0"/>
                </a:lnTo>
              </a:path>
            </a:pathLst>
          </a:custGeom>
          <a:ln w="12700">
            <a:solidFill>
              <a:srgbClr val="C0504D"/>
            </a:solidFill>
          </a:ln>
        </p:spPr>
        <p:txBody>
          <a:bodyPr wrap="square" lIns="0" tIns="0" rIns="0" bIns="0" rtlCol="0"/>
          <a:lstStyle/>
          <a:p>
            <a:endParaRPr/>
          </a:p>
        </p:txBody>
      </p:sp>
      <p:sp>
        <p:nvSpPr>
          <p:cNvPr id="27" name="object 27"/>
          <p:cNvSpPr/>
          <p:nvPr/>
        </p:nvSpPr>
        <p:spPr>
          <a:xfrm>
            <a:off x="6873874" y="1600200"/>
            <a:ext cx="0" cy="120650"/>
          </a:xfrm>
          <a:custGeom>
            <a:avLst/>
            <a:gdLst/>
            <a:ahLst/>
            <a:cxnLst/>
            <a:rect l="l" t="t" r="r" b="b"/>
            <a:pathLst>
              <a:path h="120650">
                <a:moveTo>
                  <a:pt x="1" y="120650"/>
                </a:moveTo>
                <a:lnTo>
                  <a:pt x="0" y="0"/>
                </a:lnTo>
              </a:path>
            </a:pathLst>
          </a:custGeom>
          <a:ln w="12700">
            <a:solidFill>
              <a:srgbClr val="C0504D"/>
            </a:solidFill>
          </a:ln>
        </p:spPr>
        <p:txBody>
          <a:bodyPr wrap="square" lIns="0" tIns="0" rIns="0" bIns="0" rtlCol="0"/>
          <a:lstStyle/>
          <a:p>
            <a:endParaRPr/>
          </a:p>
        </p:txBody>
      </p:sp>
      <p:sp>
        <p:nvSpPr>
          <p:cNvPr id="28" name="object 28"/>
          <p:cNvSpPr txBox="1"/>
          <p:nvPr/>
        </p:nvSpPr>
        <p:spPr>
          <a:xfrm>
            <a:off x="6709727" y="1392935"/>
            <a:ext cx="380365" cy="2543175"/>
          </a:xfrm>
          <a:prstGeom prst="rect">
            <a:avLst/>
          </a:prstGeom>
        </p:spPr>
        <p:txBody>
          <a:bodyPr vert="horz" wrap="square" lIns="0" tIns="12700" rIns="0" bIns="0" rtlCol="0">
            <a:spAutoFit/>
          </a:bodyPr>
          <a:lstStyle/>
          <a:p>
            <a:pPr marL="63500">
              <a:lnSpc>
                <a:spcPct val="100000"/>
              </a:lnSpc>
              <a:spcBef>
                <a:spcPts val="100"/>
              </a:spcBef>
            </a:pPr>
            <a:r>
              <a:rPr sz="1100" b="1" dirty="0">
                <a:cs typeface="Calibri"/>
              </a:rPr>
              <a:t>CH</a:t>
            </a:r>
            <a:r>
              <a:rPr sz="1050" b="1" baseline="-15873" dirty="0">
                <a:cs typeface="Calibri"/>
              </a:rPr>
              <a:t>3</a:t>
            </a:r>
            <a:endParaRPr sz="1050" baseline="-15873">
              <a:cs typeface="Calibri"/>
            </a:endParaRPr>
          </a:p>
          <a:p>
            <a:pPr marL="80645" indent="-11430">
              <a:lnSpc>
                <a:spcPct val="100000"/>
              </a:lnSpc>
              <a:spcBef>
                <a:spcPts val="1245"/>
              </a:spcBef>
            </a:pPr>
            <a:r>
              <a:rPr sz="1100" b="1" dirty="0">
                <a:cs typeface="Calibri"/>
              </a:rPr>
              <a:t>CH</a:t>
            </a:r>
            <a:r>
              <a:rPr sz="1050" b="1" baseline="-15873" dirty="0">
                <a:cs typeface="Calibri"/>
              </a:rPr>
              <a:t>2</a:t>
            </a:r>
            <a:endParaRPr sz="1050" baseline="-15873">
              <a:cs typeface="Calibri"/>
            </a:endParaRPr>
          </a:p>
          <a:p>
            <a:pPr marL="86995" marR="43180" indent="-6350" algn="just">
              <a:lnSpc>
                <a:spcPct val="198200"/>
              </a:lnSpc>
              <a:spcBef>
                <a:spcPts val="240"/>
              </a:spcBef>
            </a:pPr>
            <a:r>
              <a:rPr sz="1100" b="1" dirty="0">
                <a:cs typeface="Calibri"/>
              </a:rPr>
              <a:t>CH</a:t>
            </a:r>
            <a:r>
              <a:rPr sz="1050" b="1" baseline="-15873" dirty="0">
                <a:cs typeface="Calibri"/>
              </a:rPr>
              <a:t>2  </a:t>
            </a:r>
            <a:r>
              <a:rPr sz="1100" b="1" dirty="0">
                <a:cs typeface="Calibri"/>
              </a:rPr>
              <a:t>CH</a:t>
            </a:r>
            <a:r>
              <a:rPr sz="1050" b="1" baseline="-15873" dirty="0">
                <a:cs typeface="Calibri"/>
              </a:rPr>
              <a:t>2  </a:t>
            </a:r>
            <a:r>
              <a:rPr sz="1100" b="1" dirty="0">
                <a:cs typeface="Calibri"/>
              </a:rPr>
              <a:t>CH</a:t>
            </a:r>
            <a:r>
              <a:rPr sz="1050" b="1" baseline="-15873" dirty="0">
                <a:cs typeface="Calibri"/>
              </a:rPr>
              <a:t>2  </a:t>
            </a:r>
            <a:r>
              <a:rPr sz="1100" b="1" dirty="0">
                <a:cs typeface="Calibri"/>
              </a:rPr>
              <a:t>CH</a:t>
            </a:r>
            <a:r>
              <a:rPr sz="1050" b="1" baseline="-15873" dirty="0">
                <a:cs typeface="Calibri"/>
              </a:rPr>
              <a:t>2  </a:t>
            </a:r>
            <a:r>
              <a:rPr sz="1100" b="1" dirty="0">
                <a:cs typeface="Calibri"/>
              </a:rPr>
              <a:t>CH</a:t>
            </a:r>
            <a:r>
              <a:rPr sz="1050" b="1" baseline="-15873" dirty="0">
                <a:cs typeface="Calibri"/>
              </a:rPr>
              <a:t>2  </a:t>
            </a:r>
            <a:r>
              <a:rPr sz="1100" b="1" dirty="0">
                <a:cs typeface="Calibri"/>
              </a:rPr>
              <a:t>CH</a:t>
            </a:r>
            <a:r>
              <a:rPr sz="1050" b="1" baseline="-15873" dirty="0">
                <a:cs typeface="Calibri"/>
              </a:rPr>
              <a:t>2</a:t>
            </a:r>
            <a:endParaRPr sz="1050" baseline="-15873">
              <a:cs typeface="Calibri"/>
            </a:endParaRPr>
          </a:p>
        </p:txBody>
      </p:sp>
      <p:sp>
        <p:nvSpPr>
          <p:cNvPr id="29" name="object 29"/>
          <p:cNvSpPr txBox="1"/>
          <p:nvPr/>
        </p:nvSpPr>
        <p:spPr>
          <a:xfrm>
            <a:off x="7678102" y="5963411"/>
            <a:ext cx="426720" cy="330200"/>
          </a:xfrm>
          <a:prstGeom prst="rect">
            <a:avLst/>
          </a:prstGeom>
        </p:spPr>
        <p:txBody>
          <a:bodyPr vert="horz" wrap="square" lIns="0" tIns="12700" rIns="0" bIns="0" rtlCol="0">
            <a:spAutoFit/>
          </a:bodyPr>
          <a:lstStyle/>
          <a:p>
            <a:pPr marL="12700">
              <a:lnSpc>
                <a:spcPct val="100000"/>
              </a:lnSpc>
              <a:spcBef>
                <a:spcPts val="100"/>
              </a:spcBef>
            </a:pPr>
            <a:r>
              <a:rPr sz="2000" b="1" dirty="0">
                <a:cs typeface="Calibri"/>
              </a:rPr>
              <a:t>SDS</a:t>
            </a:r>
            <a:endParaRPr sz="2000">
              <a:cs typeface="Calibri"/>
            </a:endParaRPr>
          </a:p>
        </p:txBody>
      </p:sp>
      <p:pic>
        <p:nvPicPr>
          <p:cNvPr id="30" name="object 30"/>
          <p:cNvPicPr/>
          <p:nvPr/>
        </p:nvPicPr>
        <p:blipFill>
          <a:blip r:embed="rId2" cstate="print"/>
          <a:stretch>
            <a:fillRect/>
          </a:stretch>
        </p:blipFill>
        <p:spPr>
          <a:xfrm>
            <a:off x="457200" y="1383791"/>
            <a:ext cx="4343400" cy="2350007"/>
          </a:xfrm>
          <a:prstGeom prst="rect">
            <a:avLst/>
          </a:prstGeom>
        </p:spPr>
      </p:pic>
      <p:sp>
        <p:nvSpPr>
          <p:cNvPr id="31" name="object 31"/>
          <p:cNvSpPr txBox="1"/>
          <p:nvPr/>
        </p:nvSpPr>
        <p:spPr>
          <a:xfrm>
            <a:off x="367665" y="4156964"/>
            <a:ext cx="4744085" cy="1391285"/>
          </a:xfrm>
          <a:prstGeom prst="rect">
            <a:avLst/>
          </a:prstGeom>
        </p:spPr>
        <p:txBody>
          <a:bodyPr vert="horz" wrap="square" lIns="0" tIns="6350" rIns="0" bIns="0" rtlCol="0">
            <a:spAutoFit/>
          </a:bodyPr>
          <a:lstStyle/>
          <a:p>
            <a:pPr marL="12700" marR="5080">
              <a:lnSpc>
                <a:spcPct val="102200"/>
              </a:lnSpc>
              <a:spcBef>
                <a:spcPts val="50"/>
              </a:spcBef>
            </a:pPr>
            <a:r>
              <a:rPr sz="1800" spc="-5" dirty="0">
                <a:cs typeface="Comic Sans MS"/>
              </a:rPr>
              <a:t>Anionic detergent tightly binding proteins in  </a:t>
            </a:r>
            <a:r>
              <a:rPr sz="1800" dirty="0">
                <a:cs typeface="Comic Sans MS"/>
              </a:rPr>
              <a:t>a </a:t>
            </a:r>
            <a:r>
              <a:rPr sz="1800" spc="-5" dirty="0">
                <a:cs typeface="Comic Sans MS"/>
              </a:rPr>
              <a:t>fixed ratio </a:t>
            </a:r>
            <a:r>
              <a:rPr sz="1800" dirty="0">
                <a:cs typeface="Comic Sans MS"/>
              </a:rPr>
              <a:t>(1mol SDS/2 mol</a:t>
            </a:r>
            <a:r>
              <a:rPr sz="1800" spc="-40" dirty="0">
                <a:cs typeface="Comic Sans MS"/>
              </a:rPr>
              <a:t> </a:t>
            </a:r>
            <a:r>
              <a:rPr sz="1800" spc="-5" dirty="0">
                <a:cs typeface="Comic Sans MS"/>
              </a:rPr>
              <a:t>aminoacids)</a:t>
            </a:r>
            <a:endParaRPr sz="1800" dirty="0">
              <a:cs typeface="Comic Sans MS"/>
            </a:endParaRPr>
          </a:p>
          <a:p>
            <a:pPr>
              <a:lnSpc>
                <a:spcPct val="100000"/>
              </a:lnSpc>
              <a:spcBef>
                <a:spcPts val="35"/>
              </a:spcBef>
            </a:pPr>
            <a:endParaRPr sz="1600" dirty="0">
              <a:cs typeface="Comic Sans MS"/>
            </a:endParaRPr>
          </a:p>
          <a:p>
            <a:pPr marL="12700" marR="161290">
              <a:lnSpc>
                <a:spcPts val="2090"/>
              </a:lnSpc>
            </a:pPr>
            <a:r>
              <a:rPr sz="1800" spc="-5" dirty="0">
                <a:cs typeface="Comic Sans MS"/>
              </a:rPr>
              <a:t>For </a:t>
            </a:r>
            <a:r>
              <a:rPr sz="1800" dirty="0">
                <a:cs typeface="Comic Sans MS"/>
              </a:rPr>
              <a:t>each SDS </a:t>
            </a:r>
            <a:r>
              <a:rPr sz="1800" spc="-5" dirty="0">
                <a:cs typeface="Comic Sans MS"/>
              </a:rPr>
              <a:t>denatured protein, the ratio  between </a:t>
            </a:r>
            <a:r>
              <a:rPr sz="1800" b="1" dirty="0">
                <a:cs typeface="Comic Sans MS"/>
              </a:rPr>
              <a:t>m </a:t>
            </a:r>
            <a:r>
              <a:rPr sz="1800" b="1" spc="-5" dirty="0">
                <a:cs typeface="Comic Sans MS"/>
              </a:rPr>
              <a:t>and </a:t>
            </a:r>
            <a:r>
              <a:rPr sz="1800" b="1" dirty="0">
                <a:cs typeface="Comic Sans MS"/>
              </a:rPr>
              <a:t>q </a:t>
            </a:r>
            <a:r>
              <a:rPr sz="1800" b="1" spc="-5" dirty="0">
                <a:cs typeface="Comic Sans MS"/>
              </a:rPr>
              <a:t>is</a:t>
            </a:r>
            <a:r>
              <a:rPr sz="1800" b="1" spc="-25" dirty="0">
                <a:cs typeface="Comic Sans MS"/>
              </a:rPr>
              <a:t> </a:t>
            </a:r>
            <a:r>
              <a:rPr sz="1800" b="1" spc="-5" dirty="0">
                <a:cs typeface="Comic Sans MS"/>
              </a:rPr>
              <a:t>constant</a:t>
            </a:r>
            <a:r>
              <a:rPr sz="1800" spc="-5" dirty="0">
                <a:cs typeface="Comic Sans MS"/>
              </a:rPr>
              <a:t>.</a:t>
            </a:r>
            <a:endParaRPr sz="1800" dirty="0">
              <a:cs typeface="Comic Sans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94690" y="1994915"/>
            <a:ext cx="3457575" cy="2768600"/>
          </a:xfrm>
          <a:prstGeom prst="rect">
            <a:avLst/>
          </a:prstGeom>
        </p:spPr>
        <p:txBody>
          <a:bodyPr vert="horz" wrap="square" lIns="0" tIns="64135" rIns="0" bIns="0" rtlCol="0">
            <a:spAutoFit/>
          </a:bodyPr>
          <a:lstStyle/>
          <a:p>
            <a:pPr marL="355600" marR="207010" indent="-342900">
              <a:lnSpc>
                <a:spcPts val="1989"/>
              </a:lnSpc>
              <a:spcBef>
                <a:spcPts val="505"/>
              </a:spcBef>
              <a:buFont typeface="Arial"/>
              <a:buChar char="•"/>
              <a:tabLst>
                <a:tab pos="354965" algn="l"/>
                <a:tab pos="355600" algn="l"/>
              </a:tabLst>
            </a:pPr>
            <a:r>
              <a:rPr sz="2000" spc="-5" dirty="0">
                <a:cs typeface="Calibri"/>
              </a:rPr>
              <a:t>Once </a:t>
            </a:r>
            <a:r>
              <a:rPr sz="2000" spc="-10" dirty="0">
                <a:cs typeface="Calibri"/>
              </a:rPr>
              <a:t>negatively charged, </a:t>
            </a:r>
            <a:r>
              <a:rPr sz="2000" dirty="0">
                <a:cs typeface="Calibri"/>
              </a:rPr>
              <a:t>all  </a:t>
            </a:r>
            <a:r>
              <a:rPr sz="2000" spc="-10" dirty="0">
                <a:cs typeface="Calibri"/>
              </a:rPr>
              <a:t>proteins </a:t>
            </a:r>
            <a:r>
              <a:rPr sz="2000" spc="-5" dirty="0">
                <a:cs typeface="Calibri"/>
              </a:rPr>
              <a:t>run </a:t>
            </a:r>
            <a:r>
              <a:rPr sz="2000" spc="-15" dirty="0">
                <a:cs typeface="Calibri"/>
              </a:rPr>
              <a:t>toward </a:t>
            </a:r>
            <a:r>
              <a:rPr sz="2000" dirty="0">
                <a:cs typeface="Calibri"/>
              </a:rPr>
              <a:t>+</a:t>
            </a:r>
          </a:p>
          <a:p>
            <a:pPr>
              <a:lnSpc>
                <a:spcPct val="100000"/>
              </a:lnSpc>
              <a:buFont typeface="Arial"/>
              <a:buChar char="•"/>
            </a:pPr>
            <a:endParaRPr sz="2350" dirty="0">
              <a:cs typeface="Calibri"/>
            </a:endParaRPr>
          </a:p>
          <a:p>
            <a:pPr marL="355600" marR="125095" indent="-342900">
              <a:lnSpc>
                <a:spcPts val="1920"/>
              </a:lnSpc>
              <a:buFont typeface="Arial"/>
              <a:buChar char="•"/>
              <a:tabLst>
                <a:tab pos="354965" algn="l"/>
                <a:tab pos="355600" algn="l"/>
              </a:tabLst>
            </a:pPr>
            <a:r>
              <a:rPr sz="2000" spc="-5" dirty="0">
                <a:cs typeface="Calibri"/>
              </a:rPr>
              <a:t>The </a:t>
            </a:r>
            <a:r>
              <a:rPr sz="2000" dirty="0">
                <a:cs typeface="Calibri"/>
              </a:rPr>
              <a:t>smaller </a:t>
            </a:r>
            <a:r>
              <a:rPr sz="2000" spc="-10" dirty="0">
                <a:cs typeface="Calibri"/>
              </a:rPr>
              <a:t>are </a:t>
            </a:r>
            <a:r>
              <a:rPr sz="2000" dirty="0">
                <a:cs typeface="Calibri"/>
              </a:rPr>
              <a:t>the </a:t>
            </a:r>
            <a:r>
              <a:rPr sz="2000" spc="-10" dirty="0">
                <a:cs typeface="Calibri"/>
              </a:rPr>
              <a:t>proteins,  </a:t>
            </a:r>
            <a:r>
              <a:rPr sz="2000" dirty="0">
                <a:cs typeface="Calibri"/>
              </a:rPr>
              <a:t>the </a:t>
            </a:r>
            <a:r>
              <a:rPr sz="2000" spc="-15" dirty="0">
                <a:cs typeface="Calibri"/>
              </a:rPr>
              <a:t>faster </a:t>
            </a:r>
            <a:r>
              <a:rPr sz="2000" spc="-5" dirty="0">
                <a:cs typeface="Calibri"/>
              </a:rPr>
              <a:t>they</a:t>
            </a:r>
            <a:r>
              <a:rPr sz="2000" spc="-10" dirty="0">
                <a:cs typeface="Calibri"/>
              </a:rPr>
              <a:t> </a:t>
            </a:r>
            <a:r>
              <a:rPr sz="2000" spc="-5" dirty="0">
                <a:cs typeface="Calibri"/>
              </a:rPr>
              <a:t>run</a:t>
            </a:r>
            <a:endParaRPr sz="2000" dirty="0">
              <a:cs typeface="Calibri"/>
            </a:endParaRPr>
          </a:p>
          <a:p>
            <a:pPr>
              <a:lnSpc>
                <a:spcPct val="100000"/>
              </a:lnSpc>
              <a:spcBef>
                <a:spcPts val="50"/>
              </a:spcBef>
              <a:buFont typeface="Arial"/>
              <a:buChar char="•"/>
            </a:pPr>
            <a:endParaRPr sz="2350" dirty="0">
              <a:cs typeface="Calibri"/>
            </a:endParaRPr>
          </a:p>
          <a:p>
            <a:pPr marL="355600" marR="5080" indent="-342900">
              <a:lnSpc>
                <a:spcPct val="79000"/>
              </a:lnSpc>
              <a:buFont typeface="Arial"/>
              <a:buChar char="•"/>
              <a:tabLst>
                <a:tab pos="354965" algn="l"/>
                <a:tab pos="355600" algn="l"/>
              </a:tabLst>
            </a:pPr>
            <a:r>
              <a:rPr sz="2000" spc="-5" dirty="0">
                <a:cs typeface="Calibri"/>
              </a:rPr>
              <a:t>Denaturing conditions allow  </a:t>
            </a:r>
            <a:r>
              <a:rPr sz="2000" spc="-10" dirty="0">
                <a:cs typeface="Calibri"/>
              </a:rPr>
              <a:t>proteins to move according to  </a:t>
            </a:r>
            <a:r>
              <a:rPr sz="2000" dirty="0">
                <a:cs typeface="Calibri"/>
              </a:rPr>
              <a:t>their </a:t>
            </a:r>
            <a:r>
              <a:rPr sz="2000" spc="-15" dirty="0">
                <a:cs typeface="Calibri"/>
              </a:rPr>
              <a:t>size </a:t>
            </a:r>
            <a:r>
              <a:rPr sz="2000" spc="-35" dirty="0">
                <a:cs typeface="Calibri"/>
              </a:rPr>
              <a:t>only, </a:t>
            </a:r>
            <a:r>
              <a:rPr sz="2000" spc="-5" dirty="0">
                <a:cs typeface="Calibri"/>
              </a:rPr>
              <a:t>no influence  </a:t>
            </a:r>
            <a:r>
              <a:rPr sz="2000" spc="-10" dirty="0">
                <a:cs typeface="Calibri"/>
              </a:rPr>
              <a:t>from</a:t>
            </a:r>
            <a:r>
              <a:rPr sz="2000" spc="-5" dirty="0">
                <a:cs typeface="Calibri"/>
              </a:rPr>
              <a:t> </a:t>
            </a:r>
            <a:r>
              <a:rPr sz="2000" spc="-10" dirty="0">
                <a:cs typeface="Calibri"/>
              </a:rPr>
              <a:t>conformation</a:t>
            </a:r>
            <a:endParaRPr sz="2000" dirty="0">
              <a:cs typeface="Calibri"/>
            </a:endParaRPr>
          </a:p>
        </p:txBody>
      </p:sp>
      <p:pic>
        <p:nvPicPr>
          <p:cNvPr id="3" name="object 3"/>
          <p:cNvPicPr/>
          <p:nvPr/>
        </p:nvPicPr>
        <p:blipFill>
          <a:blip r:embed="rId2" cstate="print"/>
          <a:stretch>
            <a:fillRect/>
          </a:stretch>
        </p:blipFill>
        <p:spPr>
          <a:xfrm>
            <a:off x="5257800" y="1371600"/>
            <a:ext cx="3552825" cy="4505325"/>
          </a:xfrm>
          <a:prstGeom prst="rect">
            <a:avLst/>
          </a:prstGeom>
        </p:spPr>
      </p:pic>
      <p:sp>
        <p:nvSpPr>
          <p:cNvPr id="4" name="object 4"/>
          <p:cNvSpPr txBox="1">
            <a:spLocks noGrp="1"/>
          </p:cNvSpPr>
          <p:nvPr>
            <p:ph type="title"/>
          </p:nvPr>
        </p:nvSpPr>
        <p:spPr>
          <a:xfrm>
            <a:off x="2820352" y="484123"/>
            <a:ext cx="318198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800000"/>
                </a:solidFill>
                <a:latin typeface="+mn-lt"/>
              </a:rPr>
              <a:t>Considerations</a:t>
            </a:r>
            <a:endParaRPr sz="3600">
              <a:latin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48939" y="473964"/>
            <a:ext cx="3670935" cy="513080"/>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C00000"/>
                </a:solidFill>
                <a:latin typeface="+mn-lt"/>
              </a:rPr>
              <a:t>Molecular</a:t>
            </a:r>
            <a:r>
              <a:rPr sz="3200" spc="-65" dirty="0">
                <a:solidFill>
                  <a:srgbClr val="C00000"/>
                </a:solidFill>
                <a:latin typeface="+mn-lt"/>
              </a:rPr>
              <a:t> </a:t>
            </a:r>
            <a:r>
              <a:rPr sz="3200" dirty="0">
                <a:solidFill>
                  <a:srgbClr val="C00000"/>
                </a:solidFill>
                <a:latin typeface="+mn-lt"/>
              </a:rPr>
              <a:t>Weights</a:t>
            </a:r>
            <a:endParaRPr sz="3200">
              <a:latin typeface="+mn-lt"/>
            </a:endParaRPr>
          </a:p>
        </p:txBody>
      </p:sp>
      <p:sp>
        <p:nvSpPr>
          <p:cNvPr id="3" name="object 3"/>
          <p:cNvSpPr/>
          <p:nvPr/>
        </p:nvSpPr>
        <p:spPr>
          <a:xfrm>
            <a:off x="2716856" y="1941891"/>
            <a:ext cx="263525" cy="0"/>
          </a:xfrm>
          <a:custGeom>
            <a:avLst/>
            <a:gdLst/>
            <a:ahLst/>
            <a:cxnLst/>
            <a:rect l="l" t="t" r="r" b="b"/>
            <a:pathLst>
              <a:path w="263525">
                <a:moveTo>
                  <a:pt x="0" y="0"/>
                </a:moveTo>
                <a:lnTo>
                  <a:pt x="263179" y="1"/>
                </a:lnTo>
              </a:path>
            </a:pathLst>
          </a:custGeom>
          <a:ln w="38100">
            <a:solidFill>
              <a:srgbClr val="FF8000"/>
            </a:solidFill>
          </a:ln>
        </p:spPr>
        <p:txBody>
          <a:bodyPr wrap="square" lIns="0" tIns="0" rIns="0" bIns="0" rtlCol="0"/>
          <a:lstStyle/>
          <a:p>
            <a:endParaRPr/>
          </a:p>
        </p:txBody>
      </p:sp>
      <p:sp>
        <p:nvSpPr>
          <p:cNvPr id="4" name="object 4"/>
          <p:cNvSpPr/>
          <p:nvPr/>
        </p:nvSpPr>
        <p:spPr>
          <a:xfrm>
            <a:off x="2716856" y="2085992"/>
            <a:ext cx="263525" cy="0"/>
          </a:xfrm>
          <a:custGeom>
            <a:avLst/>
            <a:gdLst/>
            <a:ahLst/>
            <a:cxnLst/>
            <a:rect l="l" t="t" r="r" b="b"/>
            <a:pathLst>
              <a:path w="263525">
                <a:moveTo>
                  <a:pt x="0" y="0"/>
                </a:moveTo>
                <a:lnTo>
                  <a:pt x="263179" y="1"/>
                </a:lnTo>
              </a:path>
            </a:pathLst>
          </a:custGeom>
          <a:ln w="38100">
            <a:solidFill>
              <a:srgbClr val="FF8000"/>
            </a:solidFill>
          </a:ln>
        </p:spPr>
        <p:txBody>
          <a:bodyPr wrap="square" lIns="0" tIns="0" rIns="0" bIns="0" rtlCol="0"/>
          <a:lstStyle/>
          <a:p>
            <a:endParaRPr/>
          </a:p>
        </p:txBody>
      </p:sp>
      <p:sp>
        <p:nvSpPr>
          <p:cNvPr id="5" name="object 5"/>
          <p:cNvSpPr/>
          <p:nvPr/>
        </p:nvSpPr>
        <p:spPr>
          <a:xfrm>
            <a:off x="2716856" y="2321012"/>
            <a:ext cx="263525" cy="0"/>
          </a:xfrm>
          <a:custGeom>
            <a:avLst/>
            <a:gdLst/>
            <a:ahLst/>
            <a:cxnLst/>
            <a:rect l="l" t="t" r="r" b="b"/>
            <a:pathLst>
              <a:path w="263525">
                <a:moveTo>
                  <a:pt x="0" y="0"/>
                </a:moveTo>
                <a:lnTo>
                  <a:pt x="263179" y="1"/>
                </a:lnTo>
              </a:path>
            </a:pathLst>
          </a:custGeom>
          <a:ln w="38100">
            <a:solidFill>
              <a:srgbClr val="FF8000"/>
            </a:solidFill>
          </a:ln>
        </p:spPr>
        <p:txBody>
          <a:bodyPr wrap="square" lIns="0" tIns="0" rIns="0" bIns="0" rtlCol="0"/>
          <a:lstStyle/>
          <a:p>
            <a:endParaRPr/>
          </a:p>
        </p:txBody>
      </p:sp>
      <p:sp>
        <p:nvSpPr>
          <p:cNvPr id="6" name="object 6"/>
          <p:cNvSpPr/>
          <p:nvPr/>
        </p:nvSpPr>
        <p:spPr>
          <a:xfrm>
            <a:off x="2716856" y="2945445"/>
            <a:ext cx="263525" cy="0"/>
          </a:xfrm>
          <a:custGeom>
            <a:avLst/>
            <a:gdLst/>
            <a:ahLst/>
            <a:cxnLst/>
            <a:rect l="l" t="t" r="r" b="b"/>
            <a:pathLst>
              <a:path w="263525">
                <a:moveTo>
                  <a:pt x="0" y="0"/>
                </a:moveTo>
                <a:lnTo>
                  <a:pt x="263179" y="1"/>
                </a:lnTo>
              </a:path>
            </a:pathLst>
          </a:custGeom>
          <a:ln w="38100">
            <a:solidFill>
              <a:srgbClr val="FF8000"/>
            </a:solidFill>
          </a:ln>
        </p:spPr>
        <p:txBody>
          <a:bodyPr wrap="square" lIns="0" tIns="0" rIns="0" bIns="0" rtlCol="0"/>
          <a:lstStyle/>
          <a:p>
            <a:endParaRPr/>
          </a:p>
        </p:txBody>
      </p:sp>
      <p:sp>
        <p:nvSpPr>
          <p:cNvPr id="7" name="object 7"/>
          <p:cNvSpPr/>
          <p:nvPr/>
        </p:nvSpPr>
        <p:spPr>
          <a:xfrm>
            <a:off x="2716856" y="3466951"/>
            <a:ext cx="263525" cy="0"/>
          </a:xfrm>
          <a:custGeom>
            <a:avLst/>
            <a:gdLst/>
            <a:ahLst/>
            <a:cxnLst/>
            <a:rect l="l" t="t" r="r" b="b"/>
            <a:pathLst>
              <a:path w="263525">
                <a:moveTo>
                  <a:pt x="0" y="1"/>
                </a:moveTo>
                <a:lnTo>
                  <a:pt x="263179" y="0"/>
                </a:lnTo>
              </a:path>
            </a:pathLst>
          </a:custGeom>
          <a:ln w="38100">
            <a:solidFill>
              <a:srgbClr val="FF8000"/>
            </a:solidFill>
          </a:ln>
        </p:spPr>
        <p:txBody>
          <a:bodyPr wrap="square" lIns="0" tIns="0" rIns="0" bIns="0" rtlCol="0"/>
          <a:lstStyle/>
          <a:p>
            <a:endParaRPr/>
          </a:p>
        </p:txBody>
      </p:sp>
      <p:sp>
        <p:nvSpPr>
          <p:cNvPr id="8" name="object 8"/>
          <p:cNvSpPr/>
          <p:nvPr/>
        </p:nvSpPr>
        <p:spPr>
          <a:xfrm>
            <a:off x="2716856" y="4292095"/>
            <a:ext cx="263525" cy="0"/>
          </a:xfrm>
          <a:custGeom>
            <a:avLst/>
            <a:gdLst/>
            <a:ahLst/>
            <a:cxnLst/>
            <a:rect l="l" t="t" r="r" b="b"/>
            <a:pathLst>
              <a:path w="263525">
                <a:moveTo>
                  <a:pt x="0" y="0"/>
                </a:moveTo>
                <a:lnTo>
                  <a:pt x="263179" y="1"/>
                </a:lnTo>
              </a:path>
            </a:pathLst>
          </a:custGeom>
          <a:ln w="38100">
            <a:solidFill>
              <a:srgbClr val="FF8000"/>
            </a:solidFill>
          </a:ln>
        </p:spPr>
        <p:txBody>
          <a:bodyPr wrap="square" lIns="0" tIns="0" rIns="0" bIns="0" rtlCol="0"/>
          <a:lstStyle/>
          <a:p>
            <a:endParaRPr/>
          </a:p>
        </p:txBody>
      </p:sp>
      <p:sp>
        <p:nvSpPr>
          <p:cNvPr id="9" name="object 9"/>
          <p:cNvSpPr/>
          <p:nvPr/>
        </p:nvSpPr>
        <p:spPr>
          <a:xfrm>
            <a:off x="2716856" y="4861634"/>
            <a:ext cx="263525" cy="0"/>
          </a:xfrm>
          <a:custGeom>
            <a:avLst/>
            <a:gdLst/>
            <a:ahLst/>
            <a:cxnLst/>
            <a:rect l="l" t="t" r="r" b="b"/>
            <a:pathLst>
              <a:path w="263525">
                <a:moveTo>
                  <a:pt x="0" y="0"/>
                </a:moveTo>
                <a:lnTo>
                  <a:pt x="263179" y="1"/>
                </a:lnTo>
              </a:path>
            </a:pathLst>
          </a:custGeom>
          <a:ln w="38100">
            <a:solidFill>
              <a:srgbClr val="FF8000"/>
            </a:solidFill>
          </a:ln>
        </p:spPr>
        <p:txBody>
          <a:bodyPr wrap="square" lIns="0" tIns="0" rIns="0" bIns="0" rtlCol="0"/>
          <a:lstStyle/>
          <a:p>
            <a:endParaRPr/>
          </a:p>
        </p:txBody>
      </p:sp>
      <p:pic>
        <p:nvPicPr>
          <p:cNvPr id="10" name="object 10"/>
          <p:cNvPicPr/>
          <p:nvPr/>
        </p:nvPicPr>
        <p:blipFill>
          <a:blip r:embed="rId2" cstate="print"/>
          <a:stretch>
            <a:fillRect/>
          </a:stretch>
        </p:blipFill>
        <p:spPr>
          <a:xfrm>
            <a:off x="1587966" y="1799844"/>
            <a:ext cx="1021080" cy="3489960"/>
          </a:xfrm>
          <a:prstGeom prst="rect">
            <a:avLst/>
          </a:prstGeom>
        </p:spPr>
      </p:pic>
      <p:sp>
        <p:nvSpPr>
          <p:cNvPr id="11" name="object 11"/>
          <p:cNvSpPr txBox="1"/>
          <p:nvPr/>
        </p:nvSpPr>
        <p:spPr>
          <a:xfrm>
            <a:off x="3108799" y="1496569"/>
            <a:ext cx="1142365" cy="873125"/>
          </a:xfrm>
          <a:prstGeom prst="rect">
            <a:avLst/>
          </a:prstGeom>
        </p:spPr>
        <p:txBody>
          <a:bodyPr vert="horz" wrap="square" lIns="0" tIns="12700" rIns="0" bIns="0" rtlCol="0">
            <a:spAutoFit/>
          </a:bodyPr>
          <a:lstStyle/>
          <a:p>
            <a:pPr marL="34290" marR="5080" indent="-22225">
              <a:lnSpc>
                <a:spcPct val="111400"/>
              </a:lnSpc>
              <a:spcBef>
                <a:spcPts val="100"/>
              </a:spcBef>
              <a:tabLst>
                <a:tab pos="621665" algn="l"/>
                <a:tab pos="832485" algn="l"/>
              </a:tabLst>
            </a:pPr>
            <a:r>
              <a:rPr sz="1400" dirty="0">
                <a:cs typeface="Arial Black"/>
              </a:rPr>
              <a:t>kD	mm  203		8</a:t>
            </a:r>
            <a:r>
              <a:rPr sz="1400" spc="-5" dirty="0">
                <a:cs typeface="Arial Black"/>
              </a:rPr>
              <a:t>.</a:t>
            </a:r>
            <a:r>
              <a:rPr sz="1400" dirty="0">
                <a:cs typeface="Arial Black"/>
              </a:rPr>
              <a:t>5</a:t>
            </a:r>
          </a:p>
          <a:p>
            <a:pPr marL="34290">
              <a:lnSpc>
                <a:spcPts val="1370"/>
              </a:lnSpc>
              <a:tabLst>
                <a:tab pos="713740" algn="l"/>
              </a:tabLst>
            </a:pPr>
            <a:r>
              <a:rPr sz="1400" dirty="0">
                <a:cs typeface="Arial Black"/>
              </a:rPr>
              <a:t>135	12</a:t>
            </a:r>
            <a:r>
              <a:rPr sz="1400" spc="-5" dirty="0">
                <a:cs typeface="Arial Black"/>
              </a:rPr>
              <a:t>.</a:t>
            </a:r>
            <a:r>
              <a:rPr sz="1400" dirty="0">
                <a:cs typeface="Arial Black"/>
              </a:rPr>
              <a:t>0</a:t>
            </a:r>
          </a:p>
          <a:p>
            <a:pPr marL="34290">
              <a:lnSpc>
                <a:spcPts val="1560"/>
              </a:lnSpc>
              <a:tabLst>
                <a:tab pos="713740" algn="l"/>
              </a:tabLst>
            </a:pPr>
            <a:r>
              <a:rPr sz="1400" dirty="0">
                <a:cs typeface="Arial Black"/>
              </a:rPr>
              <a:t>86	18</a:t>
            </a:r>
            <a:r>
              <a:rPr sz="1400" spc="-5" dirty="0">
                <a:cs typeface="Arial Black"/>
              </a:rPr>
              <a:t>.</a:t>
            </a:r>
            <a:r>
              <a:rPr sz="1400" dirty="0">
                <a:cs typeface="Arial Black"/>
              </a:rPr>
              <a:t>5</a:t>
            </a:r>
          </a:p>
        </p:txBody>
      </p:sp>
      <p:sp>
        <p:nvSpPr>
          <p:cNvPr id="12" name="object 12"/>
          <p:cNvSpPr txBox="1"/>
          <p:nvPr/>
        </p:nvSpPr>
        <p:spPr>
          <a:xfrm>
            <a:off x="3130550" y="2755392"/>
            <a:ext cx="263525" cy="228268"/>
          </a:xfrm>
          <a:prstGeom prst="rect">
            <a:avLst/>
          </a:prstGeom>
        </p:spPr>
        <p:txBody>
          <a:bodyPr vert="horz" wrap="square" lIns="0" tIns="12700" rIns="0" bIns="0" rtlCol="0">
            <a:spAutoFit/>
          </a:bodyPr>
          <a:lstStyle/>
          <a:p>
            <a:pPr marL="12700">
              <a:lnSpc>
                <a:spcPct val="100000"/>
              </a:lnSpc>
              <a:spcBef>
                <a:spcPts val="100"/>
              </a:spcBef>
            </a:pPr>
            <a:r>
              <a:rPr sz="1400" dirty="0">
                <a:cs typeface="Arial Black"/>
              </a:rPr>
              <a:t>41</a:t>
            </a:r>
            <a:endParaRPr sz="1400">
              <a:cs typeface="Arial Black"/>
            </a:endParaRPr>
          </a:p>
        </p:txBody>
      </p:sp>
      <p:sp>
        <p:nvSpPr>
          <p:cNvPr id="13" name="object 13"/>
          <p:cNvSpPr txBox="1"/>
          <p:nvPr/>
        </p:nvSpPr>
        <p:spPr>
          <a:xfrm>
            <a:off x="3810000" y="2755392"/>
            <a:ext cx="441325" cy="228268"/>
          </a:xfrm>
          <a:prstGeom prst="rect">
            <a:avLst/>
          </a:prstGeom>
        </p:spPr>
        <p:txBody>
          <a:bodyPr vert="horz" wrap="square" lIns="0" tIns="12700" rIns="0" bIns="0" rtlCol="0">
            <a:spAutoFit/>
          </a:bodyPr>
          <a:lstStyle/>
          <a:p>
            <a:pPr marL="12700">
              <a:lnSpc>
                <a:spcPct val="100000"/>
              </a:lnSpc>
              <a:spcBef>
                <a:spcPts val="100"/>
              </a:spcBef>
            </a:pPr>
            <a:r>
              <a:rPr sz="1400" dirty="0">
                <a:cs typeface="Arial Black"/>
              </a:rPr>
              <a:t>28</a:t>
            </a:r>
            <a:r>
              <a:rPr sz="1400" spc="-5" dirty="0">
                <a:cs typeface="Arial Black"/>
              </a:rPr>
              <a:t>.</a:t>
            </a:r>
            <a:r>
              <a:rPr sz="1400" dirty="0">
                <a:cs typeface="Arial Black"/>
              </a:rPr>
              <a:t>0</a:t>
            </a:r>
            <a:endParaRPr sz="1400">
              <a:cs typeface="Arial Black"/>
            </a:endParaRPr>
          </a:p>
        </p:txBody>
      </p:sp>
      <p:sp>
        <p:nvSpPr>
          <p:cNvPr id="14" name="object 14"/>
          <p:cNvSpPr txBox="1"/>
          <p:nvPr/>
        </p:nvSpPr>
        <p:spPr>
          <a:xfrm>
            <a:off x="3130550" y="3291841"/>
            <a:ext cx="263525" cy="228268"/>
          </a:xfrm>
          <a:prstGeom prst="rect">
            <a:avLst/>
          </a:prstGeom>
        </p:spPr>
        <p:txBody>
          <a:bodyPr vert="horz" wrap="square" lIns="0" tIns="12700" rIns="0" bIns="0" rtlCol="0">
            <a:spAutoFit/>
          </a:bodyPr>
          <a:lstStyle/>
          <a:p>
            <a:pPr marL="12700">
              <a:lnSpc>
                <a:spcPct val="100000"/>
              </a:lnSpc>
              <a:spcBef>
                <a:spcPts val="100"/>
              </a:spcBef>
            </a:pPr>
            <a:r>
              <a:rPr sz="1400" dirty="0">
                <a:cs typeface="Arial Black"/>
              </a:rPr>
              <a:t>33</a:t>
            </a:r>
            <a:endParaRPr sz="1400">
              <a:cs typeface="Arial Black"/>
            </a:endParaRPr>
          </a:p>
        </p:txBody>
      </p:sp>
      <p:sp>
        <p:nvSpPr>
          <p:cNvPr id="15" name="object 15"/>
          <p:cNvSpPr txBox="1"/>
          <p:nvPr/>
        </p:nvSpPr>
        <p:spPr>
          <a:xfrm>
            <a:off x="3810000" y="3291841"/>
            <a:ext cx="441325" cy="228268"/>
          </a:xfrm>
          <a:prstGeom prst="rect">
            <a:avLst/>
          </a:prstGeom>
        </p:spPr>
        <p:txBody>
          <a:bodyPr vert="horz" wrap="square" lIns="0" tIns="12700" rIns="0" bIns="0" rtlCol="0">
            <a:spAutoFit/>
          </a:bodyPr>
          <a:lstStyle/>
          <a:p>
            <a:pPr marL="12700">
              <a:lnSpc>
                <a:spcPct val="100000"/>
              </a:lnSpc>
              <a:spcBef>
                <a:spcPts val="100"/>
              </a:spcBef>
            </a:pPr>
            <a:r>
              <a:rPr sz="1400" dirty="0">
                <a:cs typeface="Arial Black"/>
              </a:rPr>
              <a:t>34</a:t>
            </a:r>
            <a:r>
              <a:rPr sz="1400" spc="-5" dirty="0">
                <a:cs typeface="Arial Black"/>
              </a:rPr>
              <a:t>.</a:t>
            </a:r>
            <a:r>
              <a:rPr sz="1400" dirty="0">
                <a:cs typeface="Arial Black"/>
              </a:rPr>
              <a:t>0</a:t>
            </a:r>
            <a:endParaRPr sz="1400">
              <a:cs typeface="Arial Black"/>
            </a:endParaRPr>
          </a:p>
        </p:txBody>
      </p:sp>
      <p:sp>
        <p:nvSpPr>
          <p:cNvPr id="16" name="object 16"/>
          <p:cNvSpPr txBox="1"/>
          <p:nvPr/>
        </p:nvSpPr>
        <p:spPr>
          <a:xfrm>
            <a:off x="3130550" y="4114800"/>
            <a:ext cx="263525" cy="228268"/>
          </a:xfrm>
          <a:prstGeom prst="rect">
            <a:avLst/>
          </a:prstGeom>
        </p:spPr>
        <p:txBody>
          <a:bodyPr vert="horz" wrap="square" lIns="0" tIns="12700" rIns="0" bIns="0" rtlCol="0">
            <a:spAutoFit/>
          </a:bodyPr>
          <a:lstStyle/>
          <a:p>
            <a:pPr marL="12700">
              <a:lnSpc>
                <a:spcPct val="100000"/>
              </a:lnSpc>
              <a:spcBef>
                <a:spcPts val="100"/>
              </a:spcBef>
            </a:pPr>
            <a:r>
              <a:rPr sz="1400" dirty="0">
                <a:cs typeface="Arial Black"/>
              </a:rPr>
              <a:t>19</a:t>
            </a:r>
            <a:endParaRPr sz="1400">
              <a:cs typeface="Arial Black"/>
            </a:endParaRPr>
          </a:p>
        </p:txBody>
      </p:sp>
      <p:sp>
        <p:nvSpPr>
          <p:cNvPr id="17" name="object 17"/>
          <p:cNvSpPr txBox="1"/>
          <p:nvPr/>
        </p:nvSpPr>
        <p:spPr>
          <a:xfrm>
            <a:off x="3810000" y="4114800"/>
            <a:ext cx="441325" cy="228268"/>
          </a:xfrm>
          <a:prstGeom prst="rect">
            <a:avLst/>
          </a:prstGeom>
        </p:spPr>
        <p:txBody>
          <a:bodyPr vert="horz" wrap="square" lIns="0" tIns="12700" rIns="0" bIns="0" rtlCol="0">
            <a:spAutoFit/>
          </a:bodyPr>
          <a:lstStyle/>
          <a:p>
            <a:pPr marL="12700">
              <a:lnSpc>
                <a:spcPct val="100000"/>
              </a:lnSpc>
              <a:spcBef>
                <a:spcPts val="100"/>
              </a:spcBef>
            </a:pPr>
            <a:r>
              <a:rPr sz="1400" dirty="0">
                <a:cs typeface="Arial Black"/>
              </a:rPr>
              <a:t>41</a:t>
            </a:r>
            <a:r>
              <a:rPr sz="1400" spc="-5" dirty="0">
                <a:cs typeface="Arial Black"/>
              </a:rPr>
              <a:t>.</a:t>
            </a:r>
            <a:r>
              <a:rPr sz="1400" dirty="0">
                <a:cs typeface="Arial Black"/>
              </a:rPr>
              <a:t>5</a:t>
            </a:r>
            <a:endParaRPr sz="1400">
              <a:cs typeface="Arial Black"/>
            </a:endParaRPr>
          </a:p>
        </p:txBody>
      </p:sp>
      <p:sp>
        <p:nvSpPr>
          <p:cNvPr id="18" name="object 18"/>
          <p:cNvSpPr txBox="1"/>
          <p:nvPr/>
        </p:nvSpPr>
        <p:spPr>
          <a:xfrm>
            <a:off x="3130550" y="4690873"/>
            <a:ext cx="144145" cy="228268"/>
          </a:xfrm>
          <a:prstGeom prst="rect">
            <a:avLst/>
          </a:prstGeom>
        </p:spPr>
        <p:txBody>
          <a:bodyPr vert="horz" wrap="square" lIns="0" tIns="12700" rIns="0" bIns="0" rtlCol="0">
            <a:spAutoFit/>
          </a:bodyPr>
          <a:lstStyle/>
          <a:p>
            <a:pPr marL="12700">
              <a:lnSpc>
                <a:spcPct val="100000"/>
              </a:lnSpc>
              <a:spcBef>
                <a:spcPts val="100"/>
              </a:spcBef>
            </a:pPr>
            <a:r>
              <a:rPr sz="1400" dirty="0">
                <a:cs typeface="Arial Black"/>
              </a:rPr>
              <a:t>8</a:t>
            </a:r>
            <a:endParaRPr sz="1400">
              <a:cs typeface="Arial Black"/>
            </a:endParaRPr>
          </a:p>
        </p:txBody>
      </p:sp>
      <p:sp>
        <p:nvSpPr>
          <p:cNvPr id="19" name="object 19"/>
          <p:cNvSpPr txBox="1"/>
          <p:nvPr/>
        </p:nvSpPr>
        <p:spPr>
          <a:xfrm>
            <a:off x="3810000" y="4690873"/>
            <a:ext cx="441325" cy="228268"/>
          </a:xfrm>
          <a:prstGeom prst="rect">
            <a:avLst/>
          </a:prstGeom>
        </p:spPr>
        <p:txBody>
          <a:bodyPr vert="horz" wrap="square" lIns="0" tIns="12700" rIns="0" bIns="0" rtlCol="0">
            <a:spAutoFit/>
          </a:bodyPr>
          <a:lstStyle/>
          <a:p>
            <a:pPr marL="12700">
              <a:lnSpc>
                <a:spcPct val="100000"/>
              </a:lnSpc>
              <a:spcBef>
                <a:spcPts val="100"/>
              </a:spcBef>
            </a:pPr>
            <a:r>
              <a:rPr sz="1400" dirty="0">
                <a:cs typeface="Arial Black"/>
              </a:rPr>
              <a:t>44</a:t>
            </a:r>
            <a:r>
              <a:rPr sz="1400" spc="-5" dirty="0">
                <a:cs typeface="Arial Black"/>
              </a:rPr>
              <a:t>.</a:t>
            </a:r>
            <a:r>
              <a:rPr sz="1400" dirty="0">
                <a:cs typeface="Arial Black"/>
              </a:rPr>
              <a:t>5</a:t>
            </a:r>
            <a:endParaRPr sz="1400">
              <a:cs typeface="Arial Black"/>
            </a:endParaRPr>
          </a:p>
        </p:txBody>
      </p:sp>
      <p:sp>
        <p:nvSpPr>
          <p:cNvPr id="20" name="Rectangle 19">
            <a:extLst>
              <a:ext uri="{FF2B5EF4-FFF2-40B4-BE49-F238E27FC236}">
                <a16:creationId xmlns:a16="http://schemas.microsoft.com/office/drawing/2014/main" id="{456E6179-7BE4-3A4A-ABAC-BF4AF16EAB3A}"/>
              </a:ext>
            </a:extLst>
          </p:cNvPr>
          <p:cNvSpPr/>
          <p:nvPr/>
        </p:nvSpPr>
        <p:spPr>
          <a:xfrm>
            <a:off x="1755547" y="5887098"/>
            <a:ext cx="4550229" cy="348813"/>
          </a:xfrm>
          <a:prstGeom prst="rect">
            <a:avLst/>
          </a:prstGeom>
        </p:spPr>
        <p:txBody>
          <a:bodyPr wrap="square">
            <a:spAutoFit/>
          </a:bodyPr>
          <a:lstStyle/>
          <a:p>
            <a:pPr marL="355600" marR="207010" indent="-342900">
              <a:lnSpc>
                <a:spcPts val="1989"/>
              </a:lnSpc>
              <a:spcBef>
                <a:spcPts val="505"/>
              </a:spcBef>
              <a:buFont typeface="Arial"/>
              <a:buChar char="•"/>
              <a:tabLst>
                <a:tab pos="354965" algn="l"/>
                <a:tab pos="355600" algn="l"/>
              </a:tabLst>
            </a:pPr>
            <a:r>
              <a:rPr lang="en-GB" spc="-5" dirty="0">
                <a:cs typeface="Calibri"/>
              </a:rPr>
              <a:t>We can separate proteins by mass.</a:t>
            </a:r>
            <a:endParaRPr lang="en-GB" dirty="0">
              <a:cs typeface="Calibri"/>
            </a:endParaRPr>
          </a:p>
        </p:txBody>
      </p:sp>
      <p:pic>
        <p:nvPicPr>
          <p:cNvPr id="4102" name="Picture 6" descr="Methods for SDS-PAGE – Chemical Biology &amp; Biochemistry Laboratory Using  Genetic Code Expansion Manual">
            <a:extLst>
              <a:ext uri="{FF2B5EF4-FFF2-40B4-BE49-F238E27FC236}">
                <a16:creationId xmlns:a16="http://schemas.microsoft.com/office/drawing/2014/main" id="{3A41085A-4D41-F641-9D26-8E79C0729B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167"/>
          <a:stretch/>
        </p:blipFill>
        <p:spPr bwMode="auto">
          <a:xfrm>
            <a:off x="5052018" y="1356413"/>
            <a:ext cx="3329981" cy="41355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31812" y="160020"/>
            <a:ext cx="8080374" cy="985141"/>
          </a:xfrm>
          <a:prstGeom prst="rect">
            <a:avLst/>
          </a:prstGeom>
        </p:spPr>
        <p:txBody>
          <a:bodyPr vert="horz" wrap="square" lIns="0" tIns="6350" rIns="0" bIns="0" rtlCol="0">
            <a:spAutoFit/>
          </a:bodyPr>
          <a:lstStyle/>
          <a:p>
            <a:pPr marL="2877185" marR="5080" indent="-2741930">
              <a:lnSpc>
                <a:spcPct val="101299"/>
              </a:lnSpc>
              <a:spcBef>
                <a:spcPts val="50"/>
              </a:spcBef>
            </a:pPr>
            <a:r>
              <a:rPr sz="3200" spc="-5" dirty="0">
                <a:solidFill>
                  <a:srgbClr val="800000"/>
                </a:solidFill>
                <a:latin typeface="+mn-lt"/>
              </a:rPr>
              <a:t>Polyacrylamide Gel Electrophoresis  (PAGE)</a:t>
            </a:r>
            <a:br>
              <a:rPr lang="it-IT" sz="3200" spc="-5" dirty="0">
                <a:solidFill>
                  <a:srgbClr val="800000"/>
                </a:solidFill>
                <a:latin typeface="+mn-lt"/>
              </a:rPr>
            </a:br>
            <a:endParaRPr sz="3200" dirty="0">
              <a:latin typeface="+mn-lt"/>
            </a:endParaRPr>
          </a:p>
        </p:txBody>
      </p:sp>
      <p:grpSp>
        <p:nvGrpSpPr>
          <p:cNvPr id="33" name="Group 32">
            <a:extLst>
              <a:ext uri="{FF2B5EF4-FFF2-40B4-BE49-F238E27FC236}">
                <a16:creationId xmlns:a16="http://schemas.microsoft.com/office/drawing/2014/main" id="{36B9F63C-761A-DF46-85E3-F41AD9425CCA}"/>
              </a:ext>
            </a:extLst>
          </p:cNvPr>
          <p:cNvGrpSpPr/>
          <p:nvPr/>
        </p:nvGrpSpPr>
        <p:grpSpPr>
          <a:xfrm>
            <a:off x="609600" y="990600"/>
            <a:ext cx="8155779" cy="4297964"/>
            <a:chOff x="609600" y="990600"/>
            <a:chExt cx="8155779" cy="4297964"/>
          </a:xfrm>
        </p:grpSpPr>
        <p:pic>
          <p:nvPicPr>
            <p:cNvPr id="3074" name="Picture 2" descr="Native gel electrophoresis - YouTube">
              <a:extLst>
                <a:ext uri="{FF2B5EF4-FFF2-40B4-BE49-F238E27FC236}">
                  <a16:creationId xmlns:a16="http://schemas.microsoft.com/office/drawing/2014/main" id="{C27297EB-D31D-D745-994D-4C3AD3D684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8" t="13333" r="1" b="13333"/>
            <a:stretch/>
          </p:blipFill>
          <p:spPr bwMode="auto">
            <a:xfrm>
              <a:off x="609600" y="990600"/>
              <a:ext cx="7360329" cy="410892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7B2F4EB0-2343-C347-B4A2-F3217FDF20A5}"/>
                </a:ext>
              </a:extLst>
            </p:cNvPr>
            <p:cNvSpPr/>
            <p:nvPr/>
          </p:nvSpPr>
          <p:spPr>
            <a:xfrm>
              <a:off x="4344193" y="3764564"/>
              <a:ext cx="4421186" cy="15240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T"/>
            </a:p>
          </p:txBody>
        </p:sp>
      </p:grpSp>
      <p:sp>
        <p:nvSpPr>
          <p:cNvPr id="31" name="object 31"/>
          <p:cNvSpPr txBox="1"/>
          <p:nvPr/>
        </p:nvSpPr>
        <p:spPr>
          <a:xfrm>
            <a:off x="5257800" y="3352800"/>
            <a:ext cx="3583779" cy="1622239"/>
          </a:xfrm>
          <a:prstGeom prst="rect">
            <a:avLst/>
          </a:prstGeom>
        </p:spPr>
        <p:txBody>
          <a:bodyPr vert="horz" wrap="square" lIns="0" tIns="6350" rIns="0" bIns="0" rtlCol="0">
            <a:spAutoFit/>
          </a:bodyPr>
          <a:lstStyle/>
          <a:p>
            <a:pPr marL="12700" marR="161290">
              <a:lnSpc>
                <a:spcPts val="2090"/>
              </a:lnSpc>
            </a:pPr>
            <a:r>
              <a:rPr lang="en-GB" sz="1800" spc="-5" dirty="0">
                <a:cs typeface="Comic Sans MS"/>
              </a:rPr>
              <a:t>Proteins migrate depending </a:t>
            </a:r>
            <a:r>
              <a:rPr lang="en-GB" sz="1800" b="1" spc="-5" dirty="0">
                <a:cs typeface="Comic Sans MS"/>
              </a:rPr>
              <a:t>m</a:t>
            </a:r>
            <a:r>
              <a:rPr lang="en-GB" sz="1800" spc="-5" dirty="0">
                <a:cs typeface="Comic Sans MS"/>
              </a:rPr>
              <a:t> and </a:t>
            </a:r>
            <a:r>
              <a:rPr lang="en-GB" sz="1800" b="1" spc="-5" dirty="0">
                <a:cs typeface="Comic Sans MS"/>
              </a:rPr>
              <a:t>q</a:t>
            </a:r>
          </a:p>
          <a:p>
            <a:pPr marL="12700" marR="161290">
              <a:lnSpc>
                <a:spcPts val="2090"/>
              </a:lnSpc>
            </a:pPr>
            <a:endParaRPr lang="en-GB" b="1" spc="-5" dirty="0">
              <a:cs typeface="Comic Sans MS"/>
            </a:endParaRPr>
          </a:p>
          <a:p>
            <a:pPr marL="12700" marR="161290">
              <a:lnSpc>
                <a:spcPts val="2090"/>
              </a:lnSpc>
            </a:pPr>
            <a:r>
              <a:rPr lang="en-GB" spc="-5" dirty="0">
                <a:cs typeface="Comic Sans MS"/>
              </a:rPr>
              <a:t>Proteins keep conformation</a:t>
            </a:r>
          </a:p>
          <a:p>
            <a:pPr marL="12700" marR="161290">
              <a:lnSpc>
                <a:spcPts val="2090"/>
              </a:lnSpc>
            </a:pPr>
            <a:endParaRPr lang="en-GB" sz="1800" spc="-5" dirty="0">
              <a:cs typeface="Comic Sans MS"/>
            </a:endParaRPr>
          </a:p>
          <a:p>
            <a:pPr marL="12700" marR="161290">
              <a:lnSpc>
                <a:spcPts val="2090"/>
              </a:lnSpc>
            </a:pPr>
            <a:endParaRPr lang="en-GB" spc="-5" dirty="0">
              <a:cs typeface="Comic Sans MS"/>
            </a:endParaRPr>
          </a:p>
          <a:p>
            <a:pPr marL="12700" marR="161290">
              <a:lnSpc>
                <a:spcPts val="2090"/>
              </a:lnSpc>
            </a:pPr>
            <a:endParaRPr lang="en-GB" sz="1800" dirty="0">
              <a:cs typeface="Comic Sans MS"/>
            </a:endParaRPr>
          </a:p>
        </p:txBody>
      </p:sp>
    </p:spTree>
    <p:extLst>
      <p:ext uri="{BB962C8B-B14F-4D97-AF65-F5344CB8AC3E}">
        <p14:creationId xmlns:p14="http://schemas.microsoft.com/office/powerpoint/2010/main" val="474386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4840" y="422147"/>
            <a:ext cx="8322309" cy="513080"/>
          </a:xfrm>
          <a:prstGeom prst="rect">
            <a:avLst/>
          </a:prstGeom>
        </p:spPr>
        <p:txBody>
          <a:bodyPr vert="horz" wrap="square" lIns="0" tIns="12700" rIns="0" bIns="0" rtlCol="0">
            <a:spAutoFit/>
          </a:bodyPr>
          <a:lstStyle/>
          <a:p>
            <a:pPr marL="12700">
              <a:lnSpc>
                <a:spcPct val="100000"/>
              </a:lnSpc>
              <a:spcBef>
                <a:spcPts val="100"/>
              </a:spcBef>
            </a:pPr>
            <a:r>
              <a:rPr sz="3200" spc="-5" dirty="0">
                <a:latin typeface="+mn-lt"/>
              </a:rPr>
              <a:t>Isoelectric Focusing Electrophoresis</a:t>
            </a:r>
            <a:r>
              <a:rPr sz="3200" spc="70" dirty="0">
                <a:latin typeface="+mn-lt"/>
              </a:rPr>
              <a:t> </a:t>
            </a:r>
            <a:r>
              <a:rPr sz="3200" spc="-5" dirty="0">
                <a:latin typeface="+mn-lt"/>
              </a:rPr>
              <a:t>(IFE)</a:t>
            </a:r>
            <a:endParaRPr sz="3200">
              <a:latin typeface="+mn-lt"/>
            </a:endParaRPr>
          </a:p>
        </p:txBody>
      </p:sp>
      <p:pic>
        <p:nvPicPr>
          <p:cNvPr id="3" name="object 3"/>
          <p:cNvPicPr/>
          <p:nvPr/>
        </p:nvPicPr>
        <p:blipFill>
          <a:blip r:embed="rId2" cstate="print"/>
          <a:stretch>
            <a:fillRect/>
          </a:stretch>
        </p:blipFill>
        <p:spPr>
          <a:xfrm>
            <a:off x="4807765" y="3831771"/>
            <a:ext cx="3851479" cy="2433049"/>
          </a:xfrm>
          <a:prstGeom prst="rect">
            <a:avLst/>
          </a:prstGeom>
        </p:spPr>
      </p:pic>
      <p:sp>
        <p:nvSpPr>
          <p:cNvPr id="4" name="object 4"/>
          <p:cNvSpPr txBox="1"/>
          <p:nvPr/>
        </p:nvSpPr>
        <p:spPr>
          <a:xfrm>
            <a:off x="416877" y="1258316"/>
            <a:ext cx="7552690" cy="2082800"/>
          </a:xfrm>
          <a:prstGeom prst="rect">
            <a:avLst/>
          </a:prstGeom>
        </p:spPr>
        <p:txBody>
          <a:bodyPr vert="horz" wrap="square" lIns="0" tIns="167640" rIns="0" bIns="0" rtlCol="0">
            <a:spAutoFit/>
          </a:bodyPr>
          <a:lstStyle/>
          <a:p>
            <a:pPr marL="12700">
              <a:lnSpc>
                <a:spcPct val="100000"/>
              </a:lnSpc>
              <a:spcBef>
                <a:spcPts val="1320"/>
              </a:spcBef>
            </a:pPr>
            <a:r>
              <a:rPr sz="2400" b="1" spc="-10" dirty="0">
                <a:cs typeface="Comic Sans MS"/>
              </a:rPr>
              <a:t>-</a:t>
            </a:r>
            <a:r>
              <a:rPr sz="2400" b="1" spc="-10" dirty="0">
                <a:cs typeface="Calibri"/>
              </a:rPr>
              <a:t>Fractionation </a:t>
            </a:r>
            <a:r>
              <a:rPr sz="2400" b="1" dirty="0">
                <a:cs typeface="Calibri"/>
              </a:rPr>
              <a:t>based </a:t>
            </a:r>
            <a:r>
              <a:rPr sz="2400" b="1" spc="-5" dirty="0">
                <a:cs typeface="Calibri"/>
              </a:rPr>
              <a:t>on Isoelectric </a:t>
            </a:r>
            <a:r>
              <a:rPr sz="2400" b="1" spc="-20" dirty="0">
                <a:cs typeface="Calibri"/>
              </a:rPr>
              <a:t>Point</a:t>
            </a:r>
            <a:r>
              <a:rPr sz="2400" b="1" spc="-10" dirty="0">
                <a:cs typeface="Calibri"/>
              </a:rPr>
              <a:t> </a:t>
            </a:r>
            <a:r>
              <a:rPr sz="2400" b="1" spc="-5" dirty="0">
                <a:cs typeface="Calibri"/>
              </a:rPr>
              <a:t>(pI)</a:t>
            </a:r>
            <a:endParaRPr sz="2400">
              <a:cs typeface="Calibri"/>
            </a:endParaRPr>
          </a:p>
          <a:p>
            <a:pPr marL="12700">
              <a:lnSpc>
                <a:spcPct val="100000"/>
              </a:lnSpc>
              <a:spcBef>
                <a:spcPts val="1225"/>
              </a:spcBef>
            </a:pPr>
            <a:r>
              <a:rPr sz="2400" b="1" spc="-5" dirty="0">
                <a:cs typeface="Calibri"/>
              </a:rPr>
              <a:t>-The </a:t>
            </a:r>
            <a:r>
              <a:rPr sz="2400" b="1" spc="-10" dirty="0">
                <a:cs typeface="Calibri"/>
              </a:rPr>
              <a:t>buffer </a:t>
            </a:r>
            <a:r>
              <a:rPr sz="2400" b="1" spc="-20" dirty="0">
                <a:cs typeface="Calibri"/>
              </a:rPr>
              <a:t>generates </a:t>
            </a:r>
            <a:r>
              <a:rPr sz="2400" b="1" dirty="0">
                <a:cs typeface="Calibri"/>
              </a:rPr>
              <a:t>a </a:t>
            </a:r>
            <a:r>
              <a:rPr sz="2400" b="1" spc="-5" dirty="0">
                <a:cs typeface="Calibri"/>
              </a:rPr>
              <a:t>pH</a:t>
            </a:r>
            <a:r>
              <a:rPr sz="2400" b="1" dirty="0">
                <a:cs typeface="Calibri"/>
              </a:rPr>
              <a:t> </a:t>
            </a:r>
            <a:r>
              <a:rPr sz="2400" b="1" spc="-15" dirty="0">
                <a:cs typeface="Calibri"/>
              </a:rPr>
              <a:t>gradient</a:t>
            </a:r>
            <a:endParaRPr sz="2400">
              <a:cs typeface="Calibri"/>
            </a:endParaRPr>
          </a:p>
          <a:p>
            <a:pPr marL="355600" marR="5080" indent="-342900">
              <a:lnSpc>
                <a:spcPct val="138300"/>
              </a:lnSpc>
              <a:spcBef>
                <a:spcPts val="25"/>
              </a:spcBef>
            </a:pPr>
            <a:r>
              <a:rPr sz="2400" b="1" spc="-5" dirty="0">
                <a:cs typeface="Calibri"/>
              </a:rPr>
              <a:t>-When </a:t>
            </a:r>
            <a:r>
              <a:rPr sz="2400" b="1" spc="-10" dirty="0">
                <a:cs typeface="Calibri"/>
              </a:rPr>
              <a:t>reaches </a:t>
            </a:r>
            <a:r>
              <a:rPr sz="2400" b="1" dirty="0">
                <a:cs typeface="Calibri"/>
              </a:rPr>
              <a:t>the </a:t>
            </a:r>
            <a:r>
              <a:rPr sz="2400" b="1" spc="-5" dirty="0">
                <a:cs typeface="Calibri"/>
              </a:rPr>
              <a:t>pI, </a:t>
            </a:r>
            <a:r>
              <a:rPr sz="2400" b="1" dirty="0">
                <a:cs typeface="Calibri"/>
              </a:rPr>
              <a:t>the </a:t>
            </a:r>
            <a:r>
              <a:rPr sz="2400" b="1" spc="-15" dirty="0">
                <a:cs typeface="Calibri"/>
              </a:rPr>
              <a:t>protein </a:t>
            </a:r>
            <a:r>
              <a:rPr sz="2400" b="1" spc="-5" dirty="0">
                <a:cs typeface="Calibri"/>
              </a:rPr>
              <a:t>loses </a:t>
            </a:r>
            <a:r>
              <a:rPr sz="2400" b="1" dirty="0">
                <a:cs typeface="Calibri"/>
              </a:rPr>
              <a:t>its </a:t>
            </a:r>
            <a:r>
              <a:rPr sz="2400" b="1" spc="-15" dirty="0">
                <a:cs typeface="Calibri"/>
              </a:rPr>
              <a:t>charge </a:t>
            </a:r>
            <a:r>
              <a:rPr sz="2400" b="1" spc="-5" dirty="0">
                <a:cs typeface="Calibri"/>
              </a:rPr>
              <a:t>(q=0) and  </a:t>
            </a:r>
            <a:r>
              <a:rPr sz="2400" b="1" spc="-15" dirty="0">
                <a:cs typeface="Calibri"/>
              </a:rPr>
              <a:t>stops </a:t>
            </a:r>
            <a:r>
              <a:rPr sz="2400" b="1" spc="-5" dirty="0">
                <a:cs typeface="Calibri"/>
              </a:rPr>
              <a:t>in </a:t>
            </a:r>
            <a:r>
              <a:rPr sz="2400" b="1" dirty="0">
                <a:cs typeface="Calibri"/>
              </a:rPr>
              <a:t>the </a:t>
            </a:r>
            <a:r>
              <a:rPr sz="2400" b="1" spc="-10" dirty="0">
                <a:cs typeface="Calibri"/>
              </a:rPr>
              <a:t>gel</a:t>
            </a:r>
            <a:endParaRPr sz="2400">
              <a:cs typeface="Calibri"/>
            </a:endParaRPr>
          </a:p>
        </p:txBody>
      </p:sp>
      <p:pic>
        <p:nvPicPr>
          <p:cNvPr id="5122" name="Picture 2" descr="Assignment: Protein properties">
            <a:extLst>
              <a:ext uri="{FF2B5EF4-FFF2-40B4-BE49-F238E27FC236}">
                <a16:creationId xmlns:a16="http://schemas.microsoft.com/office/drawing/2014/main" id="{0A4ADE70-14BB-9A4C-8092-2FF2FF004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85" y="3788320"/>
            <a:ext cx="4102100" cy="2476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169229" y="2571226"/>
            <a:ext cx="3749837" cy="4001548"/>
          </a:xfrm>
          <a:prstGeom prst="rect">
            <a:avLst/>
          </a:prstGeom>
        </p:spPr>
      </p:pic>
      <p:sp>
        <p:nvSpPr>
          <p:cNvPr id="3" name="object 3"/>
          <p:cNvSpPr txBox="1"/>
          <p:nvPr/>
        </p:nvSpPr>
        <p:spPr>
          <a:xfrm>
            <a:off x="78739" y="995171"/>
            <a:ext cx="6303010" cy="2159000"/>
          </a:xfrm>
          <a:prstGeom prst="rect">
            <a:avLst/>
          </a:prstGeom>
        </p:spPr>
        <p:txBody>
          <a:bodyPr vert="horz" wrap="square" lIns="0" tIns="12700" rIns="0" bIns="0" rtlCol="0">
            <a:spAutoFit/>
          </a:bodyPr>
          <a:lstStyle/>
          <a:p>
            <a:pPr marL="355600" indent="-342900">
              <a:lnSpc>
                <a:spcPct val="100000"/>
              </a:lnSpc>
              <a:spcBef>
                <a:spcPts val="100"/>
              </a:spcBef>
              <a:buFont typeface="Calibri"/>
              <a:buChar char="-"/>
              <a:tabLst>
                <a:tab pos="354965" algn="l"/>
                <a:tab pos="355600" algn="l"/>
              </a:tabLst>
            </a:pPr>
            <a:r>
              <a:rPr sz="2000" b="1" spc="-15" dirty="0">
                <a:cs typeface="Calibri"/>
              </a:rPr>
              <a:t>First </a:t>
            </a:r>
            <a:r>
              <a:rPr sz="2000" b="1" spc="-10" dirty="0">
                <a:cs typeface="Calibri"/>
              </a:rPr>
              <a:t>separation </a:t>
            </a:r>
            <a:r>
              <a:rPr sz="2000" b="1" dirty="0">
                <a:cs typeface="Calibri"/>
              </a:rPr>
              <a:t>based </a:t>
            </a:r>
            <a:r>
              <a:rPr sz="2000" b="1" spc="-5" dirty="0">
                <a:cs typeface="Calibri"/>
              </a:rPr>
              <a:t>on Isofocused Electrophoresis</a:t>
            </a:r>
            <a:r>
              <a:rPr sz="2000" b="1" spc="-40" dirty="0">
                <a:cs typeface="Calibri"/>
              </a:rPr>
              <a:t> </a:t>
            </a:r>
            <a:r>
              <a:rPr sz="2000" b="1" dirty="0">
                <a:cs typeface="Calibri"/>
              </a:rPr>
              <a:t>(pI)</a:t>
            </a:r>
            <a:endParaRPr sz="2000">
              <a:cs typeface="Calibri"/>
            </a:endParaRPr>
          </a:p>
          <a:p>
            <a:pPr>
              <a:lnSpc>
                <a:spcPct val="100000"/>
              </a:lnSpc>
              <a:spcBef>
                <a:spcPts val="15"/>
              </a:spcBef>
              <a:buFont typeface="Calibri"/>
              <a:buChar char="-"/>
            </a:pPr>
            <a:endParaRPr sz="1950">
              <a:cs typeface="Calibri"/>
            </a:endParaRPr>
          </a:p>
          <a:p>
            <a:pPr marL="355600" indent="-342900">
              <a:lnSpc>
                <a:spcPct val="100000"/>
              </a:lnSpc>
              <a:spcBef>
                <a:spcPts val="5"/>
              </a:spcBef>
              <a:buFont typeface="Calibri"/>
              <a:buChar char="-"/>
              <a:tabLst>
                <a:tab pos="354965" algn="l"/>
                <a:tab pos="355600" algn="l"/>
              </a:tabLst>
            </a:pPr>
            <a:r>
              <a:rPr sz="2000" b="1" spc="-5" dirty="0">
                <a:cs typeface="Calibri"/>
              </a:rPr>
              <a:t>Second </a:t>
            </a:r>
            <a:r>
              <a:rPr sz="2000" b="1" spc="-10" dirty="0">
                <a:cs typeface="Calibri"/>
              </a:rPr>
              <a:t>separation </a:t>
            </a:r>
            <a:r>
              <a:rPr sz="2000" b="1" spc="-5" dirty="0">
                <a:cs typeface="Calibri"/>
              </a:rPr>
              <a:t>by </a:t>
            </a:r>
            <a:r>
              <a:rPr sz="2000" b="1" spc="-25" dirty="0">
                <a:cs typeface="Calibri"/>
              </a:rPr>
              <a:t>SDS-PAGE</a:t>
            </a:r>
            <a:r>
              <a:rPr sz="2000" b="1" spc="5" dirty="0">
                <a:cs typeface="Calibri"/>
              </a:rPr>
              <a:t> </a:t>
            </a:r>
            <a:r>
              <a:rPr sz="2000" b="1" spc="-10" dirty="0">
                <a:cs typeface="Calibri"/>
              </a:rPr>
              <a:t>(size)</a:t>
            </a:r>
            <a:endParaRPr sz="2000">
              <a:cs typeface="Calibri"/>
            </a:endParaRPr>
          </a:p>
          <a:p>
            <a:pPr>
              <a:lnSpc>
                <a:spcPct val="100000"/>
              </a:lnSpc>
              <a:spcBef>
                <a:spcPts val="15"/>
              </a:spcBef>
              <a:buFont typeface="Calibri"/>
              <a:buChar char="-"/>
            </a:pPr>
            <a:endParaRPr sz="1950">
              <a:cs typeface="Calibri"/>
            </a:endParaRPr>
          </a:p>
          <a:p>
            <a:pPr marL="355600" indent="-342900">
              <a:lnSpc>
                <a:spcPct val="100000"/>
              </a:lnSpc>
              <a:spcBef>
                <a:spcPts val="5"/>
              </a:spcBef>
              <a:buFont typeface="Calibri"/>
              <a:buChar char="-"/>
              <a:tabLst>
                <a:tab pos="354965" algn="l"/>
                <a:tab pos="355600" algn="l"/>
              </a:tabLst>
            </a:pPr>
            <a:r>
              <a:rPr sz="2000" b="1" spc="-5" dirty="0">
                <a:cs typeface="Calibri"/>
              </a:rPr>
              <a:t>High resolution</a:t>
            </a:r>
            <a:endParaRPr sz="2000">
              <a:cs typeface="Calibri"/>
            </a:endParaRPr>
          </a:p>
          <a:p>
            <a:pPr>
              <a:lnSpc>
                <a:spcPct val="100000"/>
              </a:lnSpc>
              <a:spcBef>
                <a:spcPts val="15"/>
              </a:spcBef>
              <a:buFont typeface="Calibri"/>
              <a:buChar char="-"/>
            </a:pPr>
            <a:endParaRPr sz="1950">
              <a:cs typeface="Calibri"/>
            </a:endParaRPr>
          </a:p>
          <a:p>
            <a:pPr marL="355600" indent="-342900">
              <a:lnSpc>
                <a:spcPct val="100000"/>
              </a:lnSpc>
              <a:buFont typeface="Calibri"/>
              <a:buChar char="-"/>
              <a:tabLst>
                <a:tab pos="354965" algn="l"/>
                <a:tab pos="355600" algn="l"/>
              </a:tabLst>
            </a:pPr>
            <a:r>
              <a:rPr sz="2000" b="1" spc="-10" dirty="0">
                <a:cs typeface="Calibri"/>
              </a:rPr>
              <a:t>Proteomics</a:t>
            </a:r>
            <a:r>
              <a:rPr sz="2000" b="1" spc="-5" dirty="0">
                <a:cs typeface="Calibri"/>
              </a:rPr>
              <a:t> </a:t>
            </a:r>
            <a:r>
              <a:rPr sz="2000" b="1" spc="-10" dirty="0">
                <a:cs typeface="Calibri"/>
              </a:rPr>
              <a:t>study</a:t>
            </a:r>
            <a:endParaRPr sz="2000">
              <a:cs typeface="Calibri"/>
            </a:endParaRPr>
          </a:p>
        </p:txBody>
      </p:sp>
      <p:sp>
        <p:nvSpPr>
          <p:cNvPr id="4" name="object 4"/>
          <p:cNvSpPr txBox="1">
            <a:spLocks noGrp="1"/>
          </p:cNvSpPr>
          <p:nvPr>
            <p:ph type="title"/>
          </p:nvPr>
        </p:nvSpPr>
        <p:spPr>
          <a:xfrm>
            <a:off x="3439477" y="175259"/>
            <a:ext cx="1858010" cy="513080"/>
          </a:xfrm>
          <a:prstGeom prst="rect">
            <a:avLst/>
          </a:prstGeom>
        </p:spPr>
        <p:txBody>
          <a:bodyPr vert="horz" wrap="square" lIns="0" tIns="12700" rIns="0" bIns="0" rtlCol="0">
            <a:spAutoFit/>
          </a:bodyPr>
          <a:lstStyle/>
          <a:p>
            <a:pPr marL="12700">
              <a:lnSpc>
                <a:spcPct val="100000"/>
              </a:lnSpc>
              <a:spcBef>
                <a:spcPts val="100"/>
              </a:spcBef>
            </a:pPr>
            <a:r>
              <a:rPr sz="3200" spc="-5" dirty="0">
                <a:latin typeface="+mn-lt"/>
              </a:rPr>
              <a:t>2</a:t>
            </a:r>
            <a:r>
              <a:rPr sz="3200" dirty="0">
                <a:latin typeface="+mn-lt"/>
              </a:rPr>
              <a:t>D</a:t>
            </a:r>
            <a:r>
              <a:rPr sz="3200" spc="-5" dirty="0">
                <a:latin typeface="+mn-lt"/>
              </a:rPr>
              <a:t>-PA</a:t>
            </a:r>
            <a:r>
              <a:rPr sz="3200" dirty="0">
                <a:latin typeface="+mn-lt"/>
              </a:rPr>
              <a:t>GE</a:t>
            </a:r>
            <a:endParaRPr sz="3200">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1812" y="125475"/>
            <a:ext cx="5840730" cy="452120"/>
          </a:xfrm>
          <a:prstGeom prst="rect">
            <a:avLst/>
          </a:prstGeom>
        </p:spPr>
        <p:txBody>
          <a:bodyPr vert="horz" wrap="square" lIns="0" tIns="12700" rIns="0" bIns="0" rtlCol="0">
            <a:spAutoFit/>
          </a:bodyPr>
          <a:lstStyle/>
          <a:p>
            <a:pPr marL="12700">
              <a:lnSpc>
                <a:spcPct val="100000"/>
              </a:lnSpc>
              <a:spcBef>
                <a:spcPts val="100"/>
              </a:spcBef>
            </a:pPr>
            <a:r>
              <a:rPr sz="2800" spc="-5" dirty="0">
                <a:latin typeface="+mn-lt"/>
              </a:rPr>
              <a:t>2-dimensional Gel</a:t>
            </a:r>
            <a:r>
              <a:rPr sz="2800" spc="-25" dirty="0">
                <a:latin typeface="+mn-lt"/>
              </a:rPr>
              <a:t> </a:t>
            </a:r>
            <a:r>
              <a:rPr sz="2800" spc="-5" dirty="0">
                <a:latin typeface="+mn-lt"/>
              </a:rPr>
              <a:t>Electrophoresis</a:t>
            </a:r>
            <a:endParaRPr sz="2800">
              <a:latin typeface="+mn-lt"/>
            </a:endParaRPr>
          </a:p>
        </p:txBody>
      </p:sp>
      <p:pic>
        <p:nvPicPr>
          <p:cNvPr id="3" name="object 3"/>
          <p:cNvPicPr/>
          <p:nvPr/>
        </p:nvPicPr>
        <p:blipFill>
          <a:blip r:embed="rId2" cstate="print"/>
          <a:stretch>
            <a:fillRect/>
          </a:stretch>
        </p:blipFill>
        <p:spPr>
          <a:xfrm>
            <a:off x="2565359" y="1817687"/>
            <a:ext cx="4133890" cy="5040312"/>
          </a:xfrm>
          <a:prstGeom prst="rect">
            <a:avLst/>
          </a:prstGeom>
        </p:spPr>
      </p:pic>
      <p:sp>
        <p:nvSpPr>
          <p:cNvPr id="4" name="object 4"/>
          <p:cNvSpPr txBox="1"/>
          <p:nvPr/>
        </p:nvSpPr>
        <p:spPr>
          <a:xfrm>
            <a:off x="307340" y="2686811"/>
            <a:ext cx="2171700" cy="939800"/>
          </a:xfrm>
          <a:prstGeom prst="rect">
            <a:avLst/>
          </a:prstGeom>
        </p:spPr>
        <p:txBody>
          <a:bodyPr vert="horz" wrap="square" lIns="0" tIns="12700" rIns="0" bIns="0" rtlCol="0">
            <a:spAutoFit/>
          </a:bodyPr>
          <a:lstStyle/>
          <a:p>
            <a:pPr marL="12700">
              <a:lnSpc>
                <a:spcPct val="100000"/>
              </a:lnSpc>
              <a:spcBef>
                <a:spcPts val="100"/>
              </a:spcBef>
            </a:pPr>
            <a:r>
              <a:rPr sz="2000" b="1" spc="-5" dirty="0">
                <a:cs typeface="Comic Sans MS"/>
              </a:rPr>
              <a:t>Spot</a:t>
            </a:r>
            <a:r>
              <a:rPr sz="2000" b="1" spc="-55" dirty="0">
                <a:cs typeface="Comic Sans MS"/>
              </a:rPr>
              <a:t> </a:t>
            </a:r>
            <a:r>
              <a:rPr sz="2000" b="1" spc="-5" dirty="0">
                <a:cs typeface="Comic Sans MS"/>
              </a:rPr>
              <a:t>coordination</a:t>
            </a:r>
            <a:endParaRPr sz="2000">
              <a:cs typeface="Comic Sans MS"/>
            </a:endParaRPr>
          </a:p>
          <a:p>
            <a:pPr marL="355600" indent="-342900">
              <a:lnSpc>
                <a:spcPct val="100000"/>
              </a:lnSpc>
              <a:buChar char="-"/>
              <a:tabLst>
                <a:tab pos="354965" algn="l"/>
                <a:tab pos="355600" algn="l"/>
              </a:tabLst>
            </a:pPr>
            <a:r>
              <a:rPr sz="2000" spc="5" dirty="0">
                <a:cs typeface="Comic Sans MS"/>
              </a:rPr>
              <a:t>pI</a:t>
            </a:r>
            <a:endParaRPr sz="2000">
              <a:cs typeface="Comic Sans MS"/>
            </a:endParaRPr>
          </a:p>
          <a:p>
            <a:pPr marL="355600" indent="-342900">
              <a:lnSpc>
                <a:spcPct val="100000"/>
              </a:lnSpc>
              <a:buChar char="-"/>
              <a:tabLst>
                <a:tab pos="354965" algn="l"/>
                <a:tab pos="355600" algn="l"/>
              </a:tabLst>
            </a:pPr>
            <a:r>
              <a:rPr sz="2000" spc="-5" dirty="0">
                <a:cs typeface="Comic Sans MS"/>
              </a:rPr>
              <a:t>MW</a:t>
            </a:r>
            <a:endParaRPr sz="2000">
              <a:cs typeface="Comic Sans MS"/>
            </a:endParaRPr>
          </a:p>
        </p:txBody>
      </p:sp>
      <p:sp>
        <p:nvSpPr>
          <p:cNvPr id="5" name="object 5"/>
          <p:cNvSpPr txBox="1"/>
          <p:nvPr/>
        </p:nvSpPr>
        <p:spPr>
          <a:xfrm>
            <a:off x="284416" y="798067"/>
            <a:ext cx="8649970" cy="568325"/>
          </a:xfrm>
          <a:prstGeom prst="rect">
            <a:avLst/>
          </a:prstGeom>
        </p:spPr>
        <p:txBody>
          <a:bodyPr vert="horz" wrap="square" lIns="0" tIns="26670" rIns="0" bIns="0" rtlCol="0">
            <a:spAutoFit/>
          </a:bodyPr>
          <a:lstStyle/>
          <a:p>
            <a:pPr marL="2057400" marR="5080" indent="-2045335">
              <a:lnSpc>
                <a:spcPts val="2110"/>
              </a:lnSpc>
              <a:spcBef>
                <a:spcPts val="210"/>
              </a:spcBef>
            </a:pPr>
            <a:r>
              <a:rPr sz="1800" b="1" dirty="0">
                <a:cs typeface="Calibri"/>
              </a:rPr>
              <a:t>A </a:t>
            </a:r>
            <a:r>
              <a:rPr sz="1800" b="1" spc="-10" dirty="0">
                <a:cs typeface="Calibri"/>
              </a:rPr>
              <a:t>second electrophoretic </a:t>
            </a:r>
            <a:r>
              <a:rPr sz="1800" b="1" spc="-5" dirty="0">
                <a:cs typeface="Calibri"/>
              </a:rPr>
              <a:t>run, </a:t>
            </a:r>
            <a:r>
              <a:rPr sz="1800" b="1" spc="-10" dirty="0">
                <a:cs typeface="Calibri"/>
              </a:rPr>
              <a:t>orthogonal to </a:t>
            </a:r>
            <a:r>
              <a:rPr sz="1800" b="1" spc="-5" dirty="0">
                <a:cs typeface="Calibri"/>
              </a:rPr>
              <a:t>the </a:t>
            </a:r>
            <a:r>
              <a:rPr sz="1800" b="1" spc="-10" dirty="0">
                <a:cs typeface="Calibri"/>
              </a:rPr>
              <a:t>previous </a:t>
            </a:r>
            <a:r>
              <a:rPr sz="1800" b="1" spc="-5" dirty="0">
                <a:cs typeface="Calibri"/>
              </a:rPr>
              <a:t>one and </a:t>
            </a:r>
            <a:r>
              <a:rPr sz="1800" b="1" spc="-15" dirty="0">
                <a:cs typeface="Calibri"/>
              </a:rPr>
              <a:t>governed </a:t>
            </a:r>
            <a:r>
              <a:rPr sz="1800" b="1" spc="-10" dirty="0">
                <a:cs typeface="Calibri"/>
              </a:rPr>
              <a:t>by </a:t>
            </a:r>
            <a:r>
              <a:rPr sz="1800" b="1" spc="-15" dirty="0">
                <a:cs typeface="Calibri"/>
              </a:rPr>
              <a:t>protein size,  </a:t>
            </a:r>
            <a:r>
              <a:rPr sz="1800" b="1" spc="-10" dirty="0">
                <a:cs typeface="Calibri"/>
              </a:rPr>
              <a:t>allows proteins to </a:t>
            </a:r>
            <a:r>
              <a:rPr sz="1800" b="1" spc="-5" dirty="0">
                <a:cs typeface="Calibri"/>
              </a:rPr>
              <a:t>be highly </a:t>
            </a:r>
            <a:r>
              <a:rPr sz="1800" b="1" spc="-15" dirty="0">
                <a:cs typeface="Calibri"/>
              </a:rPr>
              <a:t>resolved </a:t>
            </a:r>
            <a:r>
              <a:rPr sz="1800" b="1" spc="-5" dirty="0">
                <a:cs typeface="Calibri"/>
              </a:rPr>
              <a:t>as single</a:t>
            </a:r>
            <a:r>
              <a:rPr sz="1800" b="1" spc="45" dirty="0">
                <a:cs typeface="Calibri"/>
              </a:rPr>
              <a:t> </a:t>
            </a:r>
            <a:r>
              <a:rPr sz="1800" b="1" spc="-5" dirty="0">
                <a:cs typeface="Calibri"/>
              </a:rPr>
              <a:t>spots</a:t>
            </a:r>
            <a:endParaRPr sz="1800">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4693" y="219963"/>
            <a:ext cx="5840730" cy="875881"/>
          </a:xfrm>
          <a:prstGeom prst="rect">
            <a:avLst/>
          </a:prstGeom>
        </p:spPr>
        <p:txBody>
          <a:bodyPr vert="horz" wrap="square" lIns="0" tIns="13970" rIns="0" bIns="0" rtlCol="0">
            <a:spAutoFit/>
          </a:bodyPr>
          <a:lstStyle/>
          <a:p>
            <a:pPr marL="1913255" marR="5080" indent="-1901189">
              <a:lnSpc>
                <a:spcPct val="99600"/>
              </a:lnSpc>
              <a:spcBef>
                <a:spcPts val="110"/>
              </a:spcBef>
            </a:pPr>
            <a:r>
              <a:rPr sz="2800" spc="-5" dirty="0">
                <a:latin typeface="+mn-lt"/>
              </a:rPr>
              <a:t>2-dimensional Gel Electrophoresis  </a:t>
            </a:r>
            <a:r>
              <a:rPr sz="2800" spc="-5" dirty="0">
                <a:solidFill>
                  <a:srgbClr val="000000"/>
                </a:solidFill>
                <a:latin typeface="+mn-lt"/>
              </a:rPr>
              <a:t>Application:  Proteomics</a:t>
            </a:r>
            <a:endParaRPr sz="2800">
              <a:latin typeface="+mn-lt"/>
            </a:endParaRPr>
          </a:p>
        </p:txBody>
      </p:sp>
      <p:pic>
        <p:nvPicPr>
          <p:cNvPr id="3" name="object 3"/>
          <p:cNvPicPr/>
          <p:nvPr/>
        </p:nvPicPr>
        <p:blipFill>
          <a:blip r:embed="rId2" cstate="print"/>
          <a:stretch>
            <a:fillRect/>
          </a:stretch>
        </p:blipFill>
        <p:spPr>
          <a:xfrm>
            <a:off x="22225" y="1978025"/>
            <a:ext cx="4414728" cy="3979862"/>
          </a:xfrm>
          <a:prstGeom prst="rect">
            <a:avLst/>
          </a:prstGeom>
        </p:spPr>
      </p:pic>
      <p:pic>
        <p:nvPicPr>
          <p:cNvPr id="4" name="object 4"/>
          <p:cNvPicPr/>
          <p:nvPr/>
        </p:nvPicPr>
        <p:blipFill>
          <a:blip r:embed="rId3" cstate="print"/>
          <a:stretch>
            <a:fillRect/>
          </a:stretch>
        </p:blipFill>
        <p:spPr>
          <a:xfrm>
            <a:off x="4696521" y="1978025"/>
            <a:ext cx="4393504" cy="3979862"/>
          </a:xfrm>
          <a:prstGeom prst="rect">
            <a:avLst/>
          </a:prstGeom>
        </p:spPr>
      </p:pic>
      <p:sp>
        <p:nvSpPr>
          <p:cNvPr id="5" name="object 5"/>
          <p:cNvSpPr txBox="1"/>
          <p:nvPr/>
        </p:nvSpPr>
        <p:spPr>
          <a:xfrm>
            <a:off x="406400" y="1630171"/>
            <a:ext cx="113855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C0504D"/>
                </a:solidFill>
                <a:cs typeface="Calibri"/>
              </a:rPr>
              <a:t>Condition</a:t>
            </a:r>
            <a:r>
              <a:rPr sz="1800" b="1" spc="-75" dirty="0">
                <a:solidFill>
                  <a:srgbClr val="C0504D"/>
                </a:solidFill>
                <a:cs typeface="Calibri"/>
              </a:rPr>
              <a:t> </a:t>
            </a:r>
            <a:r>
              <a:rPr sz="1800" b="1" dirty="0">
                <a:solidFill>
                  <a:srgbClr val="C0504D"/>
                </a:solidFill>
                <a:cs typeface="Calibri"/>
              </a:rPr>
              <a:t>A</a:t>
            </a:r>
            <a:endParaRPr sz="1800">
              <a:cs typeface="Calibri"/>
            </a:endParaRPr>
          </a:p>
        </p:txBody>
      </p:sp>
      <p:sp>
        <p:nvSpPr>
          <p:cNvPr id="6" name="object 6"/>
          <p:cNvSpPr txBox="1"/>
          <p:nvPr/>
        </p:nvSpPr>
        <p:spPr>
          <a:xfrm>
            <a:off x="7569200" y="1596644"/>
            <a:ext cx="112839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C0504D"/>
                </a:solidFill>
                <a:cs typeface="Calibri"/>
              </a:rPr>
              <a:t>Condition</a:t>
            </a:r>
            <a:r>
              <a:rPr sz="1800" b="1" spc="-75" dirty="0">
                <a:solidFill>
                  <a:srgbClr val="C0504D"/>
                </a:solidFill>
                <a:cs typeface="Calibri"/>
              </a:rPr>
              <a:t> </a:t>
            </a:r>
            <a:r>
              <a:rPr sz="1800" b="1" dirty="0">
                <a:solidFill>
                  <a:srgbClr val="C0504D"/>
                </a:solidFill>
                <a:cs typeface="Calibri"/>
              </a:rPr>
              <a:t>B</a:t>
            </a:r>
            <a:endParaRPr sz="1800">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0200" y="228600"/>
            <a:ext cx="4648200" cy="997709"/>
          </a:xfrm>
          <a:prstGeom prst="rect">
            <a:avLst/>
          </a:prstGeom>
        </p:spPr>
        <p:txBody>
          <a:bodyPr vert="horz" wrap="square" lIns="0" tIns="12700" rIns="0" bIns="0" rtlCol="0">
            <a:spAutoFit/>
          </a:bodyPr>
          <a:lstStyle/>
          <a:p>
            <a:pPr marL="12700" algn="ctr">
              <a:lnSpc>
                <a:spcPct val="100000"/>
              </a:lnSpc>
              <a:spcBef>
                <a:spcPts val="100"/>
              </a:spcBef>
            </a:pPr>
            <a:r>
              <a:rPr lang="it-IT" sz="3200" spc="-5" dirty="0">
                <a:latin typeface="+mn-lt"/>
              </a:rPr>
              <a:t>How </a:t>
            </a:r>
            <a:r>
              <a:rPr lang="it-IT" sz="3200" spc="-5" dirty="0" err="1">
                <a:latin typeface="+mn-lt"/>
              </a:rPr>
              <a:t>we</a:t>
            </a:r>
            <a:r>
              <a:rPr lang="it-IT" sz="3200" spc="-5" dirty="0">
                <a:latin typeface="+mn-lt"/>
              </a:rPr>
              <a:t> </a:t>
            </a:r>
            <a:r>
              <a:rPr lang="it-IT" sz="3200" spc="-5" dirty="0" err="1">
                <a:latin typeface="+mn-lt"/>
              </a:rPr>
              <a:t>identify</a:t>
            </a:r>
            <a:r>
              <a:rPr lang="it-IT" sz="3200" spc="-5" dirty="0">
                <a:latin typeface="+mn-lt"/>
              </a:rPr>
              <a:t> </a:t>
            </a:r>
            <a:r>
              <a:rPr lang="it-IT" sz="3200" spc="-5" dirty="0" err="1">
                <a:latin typeface="+mn-lt"/>
              </a:rPr>
              <a:t>proteins</a:t>
            </a:r>
            <a:r>
              <a:rPr lang="it-IT" sz="3200" spc="-5" dirty="0">
                <a:latin typeface="+mn-lt"/>
              </a:rPr>
              <a:t>:</a:t>
            </a:r>
            <a:br>
              <a:rPr lang="it-IT" sz="3200" spc="-5" dirty="0">
                <a:latin typeface="+mn-lt"/>
              </a:rPr>
            </a:br>
            <a:r>
              <a:rPr sz="3200" spc="-5" dirty="0">
                <a:latin typeface="+mn-lt"/>
              </a:rPr>
              <a:t>Western Blot</a:t>
            </a:r>
            <a:r>
              <a:rPr sz="3200" spc="-40" dirty="0">
                <a:latin typeface="+mn-lt"/>
              </a:rPr>
              <a:t> </a:t>
            </a:r>
            <a:r>
              <a:rPr sz="3200" spc="-5" dirty="0">
                <a:latin typeface="+mn-lt"/>
              </a:rPr>
              <a:t>assay</a:t>
            </a:r>
            <a:endParaRPr sz="3200" dirty="0">
              <a:latin typeface="+mn-lt"/>
            </a:endParaRPr>
          </a:p>
        </p:txBody>
      </p:sp>
      <p:sp>
        <p:nvSpPr>
          <p:cNvPr id="3" name="object 3"/>
          <p:cNvSpPr txBox="1"/>
          <p:nvPr/>
        </p:nvSpPr>
        <p:spPr>
          <a:xfrm>
            <a:off x="360997" y="2181860"/>
            <a:ext cx="7126605" cy="2494280"/>
          </a:xfrm>
          <a:prstGeom prst="rect">
            <a:avLst/>
          </a:prstGeom>
        </p:spPr>
        <p:txBody>
          <a:bodyPr vert="horz" wrap="square" lIns="0" tIns="12700" rIns="0" bIns="0" rtlCol="0">
            <a:spAutoFit/>
          </a:bodyPr>
          <a:lstStyle/>
          <a:p>
            <a:pPr marL="355600" indent="-342900">
              <a:lnSpc>
                <a:spcPct val="100000"/>
              </a:lnSpc>
              <a:spcBef>
                <a:spcPts val="100"/>
              </a:spcBef>
              <a:buFont typeface="Calibri"/>
              <a:buChar char="•"/>
              <a:tabLst>
                <a:tab pos="354965" algn="l"/>
                <a:tab pos="355600" algn="l"/>
              </a:tabLst>
            </a:pPr>
            <a:r>
              <a:rPr sz="2800" b="1" spc="-5" dirty="0">
                <a:cs typeface="Calibri"/>
              </a:rPr>
              <a:t>Specific </a:t>
            </a:r>
            <a:r>
              <a:rPr sz="2800" b="1" spc="-15" dirty="0">
                <a:cs typeface="Calibri"/>
              </a:rPr>
              <a:t>protein </a:t>
            </a:r>
            <a:r>
              <a:rPr sz="2800" b="1" spc="-10" dirty="0">
                <a:cs typeface="Calibri"/>
              </a:rPr>
              <a:t>detection</a:t>
            </a:r>
            <a:r>
              <a:rPr sz="2800" b="1" spc="35" dirty="0">
                <a:cs typeface="Calibri"/>
              </a:rPr>
              <a:t> </a:t>
            </a:r>
            <a:r>
              <a:rPr sz="2800" b="1" spc="-10" dirty="0">
                <a:cs typeface="Calibri"/>
              </a:rPr>
              <a:t>(presence/absence)</a:t>
            </a:r>
            <a:endParaRPr sz="2800" dirty="0">
              <a:cs typeface="Calibri"/>
            </a:endParaRPr>
          </a:p>
          <a:p>
            <a:pPr>
              <a:lnSpc>
                <a:spcPct val="100000"/>
              </a:lnSpc>
              <a:spcBef>
                <a:spcPts val="25"/>
              </a:spcBef>
              <a:buFont typeface="Calibri"/>
              <a:buChar char="•"/>
            </a:pPr>
            <a:endParaRPr sz="3850" dirty="0">
              <a:cs typeface="Calibri"/>
            </a:endParaRPr>
          </a:p>
          <a:p>
            <a:pPr marL="355600" indent="-342900">
              <a:lnSpc>
                <a:spcPct val="100000"/>
              </a:lnSpc>
              <a:buFont typeface="Calibri"/>
              <a:buChar char="•"/>
              <a:tabLst>
                <a:tab pos="354965" algn="l"/>
                <a:tab pos="355600" algn="l"/>
              </a:tabLst>
            </a:pPr>
            <a:r>
              <a:rPr sz="2800" b="1" spc="-5" dirty="0">
                <a:cs typeface="Calibri"/>
              </a:rPr>
              <a:t>Gene </a:t>
            </a:r>
            <a:r>
              <a:rPr sz="2800" b="1" spc="-10" dirty="0">
                <a:cs typeface="Calibri"/>
              </a:rPr>
              <a:t>expression</a:t>
            </a:r>
            <a:r>
              <a:rPr sz="2800" b="1" dirty="0">
                <a:cs typeface="Calibri"/>
              </a:rPr>
              <a:t> </a:t>
            </a:r>
            <a:r>
              <a:rPr sz="2800" b="1" spc="-5" dirty="0">
                <a:cs typeface="Calibri"/>
              </a:rPr>
              <a:t>analysis</a:t>
            </a:r>
            <a:endParaRPr sz="2800" dirty="0">
              <a:cs typeface="Calibri"/>
            </a:endParaRPr>
          </a:p>
          <a:p>
            <a:pPr>
              <a:lnSpc>
                <a:spcPct val="100000"/>
              </a:lnSpc>
              <a:spcBef>
                <a:spcPts val="55"/>
              </a:spcBef>
              <a:buFont typeface="Calibri"/>
              <a:buChar char="•"/>
            </a:pPr>
            <a:endParaRPr sz="3750" dirty="0">
              <a:cs typeface="Calibri"/>
            </a:endParaRPr>
          </a:p>
          <a:p>
            <a:pPr marL="355600" indent="-342900">
              <a:lnSpc>
                <a:spcPct val="100000"/>
              </a:lnSpc>
              <a:buFont typeface="Calibri"/>
              <a:buChar char="•"/>
              <a:tabLst>
                <a:tab pos="354965" algn="l"/>
                <a:tab pos="355600" algn="l"/>
              </a:tabLst>
            </a:pPr>
            <a:r>
              <a:rPr sz="2800" b="1" spc="-5" dirty="0">
                <a:cs typeface="Calibri"/>
              </a:rPr>
              <a:t>Comparing </a:t>
            </a:r>
            <a:r>
              <a:rPr sz="2800" b="1" spc="-15" dirty="0">
                <a:cs typeface="Calibri"/>
              </a:rPr>
              <a:t>different</a:t>
            </a:r>
            <a:r>
              <a:rPr sz="2800" b="1" spc="15" dirty="0">
                <a:cs typeface="Calibri"/>
              </a:rPr>
              <a:t> </a:t>
            </a:r>
            <a:r>
              <a:rPr sz="2800" b="1" spc="-5" dirty="0">
                <a:cs typeface="Calibri"/>
              </a:rPr>
              <a:t>conditions</a:t>
            </a:r>
            <a:endParaRPr sz="2800" dirty="0">
              <a:cs typeface="Calibri"/>
            </a:endParaRPr>
          </a:p>
        </p:txBody>
      </p:sp>
      <p:pic>
        <p:nvPicPr>
          <p:cNvPr id="6" name="Picture 5">
            <a:extLst>
              <a:ext uri="{FF2B5EF4-FFF2-40B4-BE49-F238E27FC236}">
                <a16:creationId xmlns:a16="http://schemas.microsoft.com/office/drawing/2014/main" id="{FACD89E8-0F1B-2344-B0DB-004E7B480E9D}"/>
              </a:ext>
            </a:extLst>
          </p:cNvPr>
          <p:cNvPicPr>
            <a:picLocks noChangeAspect="1"/>
          </p:cNvPicPr>
          <p:nvPr/>
        </p:nvPicPr>
        <p:blipFill>
          <a:blip r:embed="rId2"/>
          <a:stretch>
            <a:fillRect/>
          </a:stretch>
        </p:blipFill>
        <p:spPr>
          <a:xfrm rot="16200000">
            <a:off x="6553200" y="4572000"/>
            <a:ext cx="2146300" cy="21463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0200" y="228600"/>
            <a:ext cx="4648200" cy="997709"/>
          </a:xfrm>
          <a:prstGeom prst="rect">
            <a:avLst/>
          </a:prstGeom>
        </p:spPr>
        <p:txBody>
          <a:bodyPr vert="horz" wrap="square" lIns="0" tIns="12700" rIns="0" bIns="0" rtlCol="0">
            <a:spAutoFit/>
          </a:bodyPr>
          <a:lstStyle/>
          <a:p>
            <a:pPr marL="12700" algn="ctr">
              <a:lnSpc>
                <a:spcPct val="100000"/>
              </a:lnSpc>
              <a:spcBef>
                <a:spcPts val="100"/>
              </a:spcBef>
            </a:pPr>
            <a:r>
              <a:rPr lang="it-IT" sz="3200" spc="-5" dirty="0">
                <a:latin typeface="+mn-lt"/>
              </a:rPr>
              <a:t>How </a:t>
            </a:r>
            <a:r>
              <a:rPr lang="it-IT" sz="3200" spc="-5" dirty="0" err="1">
                <a:latin typeface="+mn-lt"/>
              </a:rPr>
              <a:t>we</a:t>
            </a:r>
            <a:r>
              <a:rPr lang="it-IT" sz="3200" spc="-5" dirty="0">
                <a:latin typeface="+mn-lt"/>
              </a:rPr>
              <a:t> </a:t>
            </a:r>
            <a:r>
              <a:rPr lang="it-IT" sz="3200" spc="-5" dirty="0" err="1">
                <a:latin typeface="+mn-lt"/>
              </a:rPr>
              <a:t>identify</a:t>
            </a:r>
            <a:r>
              <a:rPr lang="it-IT" sz="3200" spc="-5" dirty="0">
                <a:latin typeface="+mn-lt"/>
              </a:rPr>
              <a:t> </a:t>
            </a:r>
            <a:r>
              <a:rPr lang="it-IT" sz="3200" spc="-5" dirty="0" err="1">
                <a:latin typeface="+mn-lt"/>
              </a:rPr>
              <a:t>proteins</a:t>
            </a:r>
            <a:r>
              <a:rPr lang="it-IT" sz="3200" spc="-5" dirty="0">
                <a:latin typeface="+mn-lt"/>
              </a:rPr>
              <a:t>:</a:t>
            </a:r>
            <a:br>
              <a:rPr lang="it-IT" sz="3200" spc="-5" dirty="0">
                <a:latin typeface="+mn-lt"/>
              </a:rPr>
            </a:br>
            <a:r>
              <a:rPr lang="it-IT" sz="3200" spc="-5" dirty="0" err="1">
                <a:latin typeface="+mn-lt"/>
              </a:rPr>
              <a:t>Antibodies</a:t>
            </a:r>
            <a:endParaRPr sz="3200" dirty="0">
              <a:latin typeface="+mn-lt"/>
            </a:endParaRPr>
          </a:p>
        </p:txBody>
      </p:sp>
      <p:sp>
        <p:nvSpPr>
          <p:cNvPr id="4" name="Rectangle 3">
            <a:extLst>
              <a:ext uri="{FF2B5EF4-FFF2-40B4-BE49-F238E27FC236}">
                <a16:creationId xmlns:a16="http://schemas.microsoft.com/office/drawing/2014/main" id="{0D3E0923-07E7-0842-926B-EE8246B7C123}"/>
              </a:ext>
            </a:extLst>
          </p:cNvPr>
          <p:cNvSpPr/>
          <p:nvPr/>
        </p:nvSpPr>
        <p:spPr>
          <a:xfrm>
            <a:off x="533400" y="1524000"/>
            <a:ext cx="6858000" cy="1200329"/>
          </a:xfrm>
          <a:prstGeom prst="rect">
            <a:avLst/>
          </a:prstGeom>
        </p:spPr>
        <p:txBody>
          <a:bodyPr wrap="square">
            <a:spAutoFit/>
          </a:bodyPr>
          <a:lstStyle/>
          <a:p>
            <a:r>
              <a:rPr lang="en-GB" dirty="0"/>
              <a:t>An antibody (Ab), also known as an immunoglobulin (Ig), is a large, Y-shaped protein used by the immune system to identify and neutralize foreign objects such as pathogenic bacteria and viruses. The antibody recognizes a unique molecule of the pathogen, called an antigen.</a:t>
            </a:r>
          </a:p>
        </p:txBody>
      </p:sp>
      <p:pic>
        <p:nvPicPr>
          <p:cNvPr id="5122" name="Picture 2" descr="Antibodies consists of four polypeptide chains, two light chains (L chains) and two heavy chains (H chains), held together by disulfide bonds.">
            <a:extLst>
              <a:ext uri="{FF2B5EF4-FFF2-40B4-BE49-F238E27FC236}">
                <a16:creationId xmlns:a16="http://schemas.microsoft.com/office/drawing/2014/main" id="{37E11A74-5663-524F-81C3-7BC580185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14" y="3000249"/>
            <a:ext cx="3822700" cy="3822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a16="http://schemas.microsoft.com/office/drawing/2014/main" id="{B4AB65AA-0035-F448-91E1-4E61DDB5AC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788" y="3408646"/>
            <a:ext cx="3757383" cy="3005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065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229108"/>
            <a:ext cx="6553199" cy="628377"/>
          </a:xfrm>
          <a:prstGeom prst="rect">
            <a:avLst/>
          </a:prstGeom>
        </p:spPr>
        <p:txBody>
          <a:bodyPr vert="horz" wrap="square" lIns="0" tIns="12700" rIns="0" bIns="0" rtlCol="0">
            <a:spAutoFit/>
          </a:bodyPr>
          <a:lstStyle/>
          <a:p>
            <a:pPr marL="12700">
              <a:lnSpc>
                <a:spcPct val="100000"/>
              </a:lnSpc>
              <a:spcBef>
                <a:spcPts val="100"/>
              </a:spcBef>
            </a:pPr>
            <a:r>
              <a:rPr lang="en-GB" sz="4000" spc="-5" dirty="0">
                <a:solidFill>
                  <a:srgbClr val="C00000"/>
                </a:solidFill>
                <a:latin typeface="+mn-lt"/>
              </a:rPr>
              <a:t>Why do we study proteins?</a:t>
            </a:r>
            <a:endParaRPr lang="en-GB" sz="4000" dirty="0">
              <a:latin typeface="+mn-lt"/>
            </a:endParaRPr>
          </a:p>
        </p:txBody>
      </p:sp>
      <p:sp>
        <p:nvSpPr>
          <p:cNvPr id="3" name="object 3"/>
          <p:cNvSpPr txBox="1"/>
          <p:nvPr/>
        </p:nvSpPr>
        <p:spPr>
          <a:xfrm>
            <a:off x="228600" y="1828800"/>
            <a:ext cx="2819400" cy="723916"/>
          </a:xfrm>
          <a:prstGeom prst="rect">
            <a:avLst/>
          </a:prstGeom>
        </p:spPr>
        <p:txBody>
          <a:bodyPr vert="horz" wrap="square" lIns="0" tIns="107315" rIns="0" bIns="0" rtlCol="0">
            <a:spAutoFit/>
          </a:bodyPr>
          <a:lstStyle/>
          <a:p>
            <a:pPr marL="355600" indent="-342900">
              <a:lnSpc>
                <a:spcPct val="100000"/>
              </a:lnSpc>
              <a:spcBef>
                <a:spcPts val="845"/>
              </a:spcBef>
              <a:buFont typeface="Arial" panose="020B0604020202020204" pitchFamily="34" charset="0"/>
              <a:buChar char="•"/>
              <a:tabLst>
                <a:tab pos="354965" algn="l"/>
                <a:tab pos="355600" algn="l"/>
              </a:tabLst>
            </a:pPr>
            <a:r>
              <a:rPr lang="en-GB" sz="2000" spc="-5" dirty="0">
                <a:cs typeface="Calibri"/>
              </a:rPr>
              <a:t>Proteins are the final effector in the cells</a:t>
            </a:r>
            <a:endParaRPr lang="en-GB" sz="2000" dirty="0">
              <a:cs typeface="Comic Sans MS"/>
            </a:endParaRPr>
          </a:p>
        </p:txBody>
      </p:sp>
      <p:pic>
        <p:nvPicPr>
          <p:cNvPr id="4" name="Picture 2" descr="Evolution of the central dogma of molecular biology. a Most common... |  Download Scientific Diagram">
            <a:extLst>
              <a:ext uri="{FF2B5EF4-FFF2-40B4-BE49-F238E27FC236}">
                <a16:creationId xmlns:a16="http://schemas.microsoft.com/office/drawing/2014/main" id="{40E502AC-27B1-FB4F-945E-44BD6D3FDE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711"/>
          <a:stretch/>
        </p:blipFill>
        <p:spPr bwMode="auto">
          <a:xfrm>
            <a:off x="3733800" y="2208343"/>
            <a:ext cx="5097462" cy="2529407"/>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3">
            <a:extLst>
              <a:ext uri="{FF2B5EF4-FFF2-40B4-BE49-F238E27FC236}">
                <a16:creationId xmlns:a16="http://schemas.microsoft.com/office/drawing/2014/main" id="{F51C200C-8D89-7D46-9AEB-D267ACDFC1B3}"/>
              </a:ext>
            </a:extLst>
          </p:cNvPr>
          <p:cNvSpPr txBox="1"/>
          <p:nvPr/>
        </p:nvSpPr>
        <p:spPr>
          <a:xfrm>
            <a:off x="228600" y="3327774"/>
            <a:ext cx="2819400" cy="1955022"/>
          </a:xfrm>
          <a:prstGeom prst="rect">
            <a:avLst/>
          </a:prstGeom>
        </p:spPr>
        <p:txBody>
          <a:bodyPr vert="horz" wrap="square" lIns="0" tIns="107315" rIns="0" bIns="0" rtlCol="0">
            <a:spAutoFit/>
          </a:bodyPr>
          <a:lstStyle/>
          <a:p>
            <a:pPr marL="355600" indent="-342900">
              <a:lnSpc>
                <a:spcPct val="100000"/>
              </a:lnSpc>
              <a:spcBef>
                <a:spcPts val="845"/>
              </a:spcBef>
              <a:buFont typeface="Arial" panose="020B0604020202020204" pitchFamily="34" charset="0"/>
              <a:buChar char="•"/>
              <a:tabLst>
                <a:tab pos="354965" algn="l"/>
                <a:tab pos="355600" algn="l"/>
              </a:tabLst>
            </a:pPr>
            <a:r>
              <a:rPr lang="en-GB" sz="2000" spc="-5" dirty="0">
                <a:cs typeface="Calibri"/>
              </a:rPr>
              <a:t>They do most of the work in cells and are required for the structure, function, and regulation of the body’s tissues and organs</a:t>
            </a:r>
            <a:endParaRPr lang="en-GB" sz="2000" dirty="0">
              <a:cs typeface="Comic Sans MS"/>
            </a:endParaRPr>
          </a:p>
        </p:txBody>
      </p:sp>
    </p:spTree>
    <p:extLst>
      <p:ext uri="{BB962C8B-B14F-4D97-AF65-F5344CB8AC3E}">
        <p14:creationId xmlns:p14="http://schemas.microsoft.com/office/powerpoint/2010/main" val="1915365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35461" y="1939747"/>
            <a:ext cx="4191635" cy="1371600"/>
          </a:xfrm>
          <a:prstGeom prst="rect">
            <a:avLst/>
          </a:prstGeom>
        </p:spPr>
        <p:txBody>
          <a:bodyPr vert="horz" wrap="square" lIns="0" tIns="12700" rIns="0" bIns="0" rtlCol="0">
            <a:spAutoFit/>
          </a:bodyPr>
          <a:lstStyle/>
          <a:p>
            <a:pPr marL="1147445">
              <a:lnSpc>
                <a:spcPct val="100000"/>
              </a:lnSpc>
              <a:spcBef>
                <a:spcPts val="100"/>
              </a:spcBef>
            </a:pPr>
            <a:r>
              <a:rPr sz="2200" b="1" dirty="0">
                <a:latin typeface="Calibri" panose="020F0502020204030204" pitchFamily="34" charset="0"/>
                <a:cs typeface="Calibri" panose="020F0502020204030204" pitchFamily="34" charset="0"/>
              </a:rPr>
              <a:t>POLICLONAL</a:t>
            </a:r>
            <a:endParaRPr sz="2200" dirty="0">
              <a:latin typeface="Calibri" panose="020F0502020204030204" pitchFamily="34" charset="0"/>
              <a:cs typeface="Calibri" panose="020F0502020204030204" pitchFamily="34" charset="0"/>
            </a:endParaRPr>
          </a:p>
          <a:p>
            <a:pPr marL="12700" marR="5080" algn="just">
              <a:lnSpc>
                <a:spcPct val="90000"/>
              </a:lnSpc>
              <a:spcBef>
                <a:spcPts val="2125"/>
              </a:spcBef>
            </a:pPr>
            <a:r>
              <a:rPr sz="1800" spc="-5" dirty="0">
                <a:latin typeface="Calibri" panose="020F0502020204030204" pitchFamily="34" charset="0"/>
                <a:cs typeface="Calibri" panose="020F0502020204030204" pitchFamily="34" charset="0"/>
              </a:rPr>
              <a:t>Multiple </a:t>
            </a:r>
            <a:r>
              <a:rPr sz="1800" spc="-10" dirty="0">
                <a:latin typeface="Calibri" panose="020F0502020204030204" pitchFamily="34" charset="0"/>
                <a:cs typeface="Calibri" panose="020F0502020204030204" pitchFamily="34" charset="0"/>
              </a:rPr>
              <a:t>immunization rounds </a:t>
            </a:r>
            <a:r>
              <a:rPr sz="1800" dirty="0">
                <a:latin typeface="Calibri" panose="020F0502020204030204" pitchFamily="34" charset="0"/>
                <a:cs typeface="Calibri" panose="020F0502020204030204" pitchFamily="34" charset="0"/>
              </a:rPr>
              <a:t>of the </a:t>
            </a:r>
            <a:r>
              <a:rPr sz="1800" spc="-5" dirty="0">
                <a:latin typeface="Calibri" panose="020F0502020204030204" pitchFamily="34" charset="0"/>
                <a:cs typeface="Calibri" panose="020F0502020204030204" pitchFamily="34" charset="0"/>
              </a:rPr>
              <a:t>animal  through injection </a:t>
            </a:r>
            <a:r>
              <a:rPr sz="1800" dirty="0">
                <a:latin typeface="Calibri" panose="020F0502020204030204" pitchFamily="34" charset="0"/>
                <a:cs typeface="Calibri" panose="020F0502020204030204" pitchFamily="34" charset="0"/>
              </a:rPr>
              <a:t>of the </a:t>
            </a:r>
            <a:r>
              <a:rPr sz="1800" spc="-10" dirty="0">
                <a:latin typeface="Calibri" panose="020F0502020204030204" pitchFamily="34" charset="0"/>
                <a:cs typeface="Calibri" panose="020F0502020204030204" pitchFamily="34" charset="0"/>
              </a:rPr>
              <a:t>antigen </a:t>
            </a:r>
            <a:r>
              <a:rPr sz="1800" spc="-5" dirty="0">
                <a:latin typeface="Calibri" panose="020F0502020204030204" pitchFamily="34" charset="0"/>
                <a:cs typeface="Calibri" panose="020F0502020204030204" pitchFamily="34" charset="0"/>
              </a:rPr>
              <a:t>(peptide,  purified </a:t>
            </a:r>
            <a:r>
              <a:rPr sz="1800" spc="-10" dirty="0">
                <a:latin typeface="Calibri" panose="020F0502020204030204" pitchFamily="34" charset="0"/>
                <a:cs typeface="Calibri" panose="020F0502020204030204" pitchFamily="34" charset="0"/>
              </a:rPr>
              <a:t>protein, recombinant</a:t>
            </a:r>
            <a:r>
              <a:rPr sz="1800" spc="30" dirty="0">
                <a:latin typeface="Calibri" panose="020F0502020204030204" pitchFamily="34" charset="0"/>
                <a:cs typeface="Calibri" panose="020F0502020204030204" pitchFamily="34" charset="0"/>
              </a:rPr>
              <a:t> </a:t>
            </a:r>
            <a:r>
              <a:rPr sz="1800" spc="-10" dirty="0">
                <a:latin typeface="Calibri" panose="020F0502020204030204" pitchFamily="34" charset="0"/>
                <a:cs typeface="Calibri" panose="020F0502020204030204" pitchFamily="34" charset="0"/>
              </a:rPr>
              <a:t>protein)</a:t>
            </a:r>
            <a:endParaRPr sz="1800" dirty="0">
              <a:latin typeface="Calibri" panose="020F0502020204030204" pitchFamily="34" charset="0"/>
              <a:cs typeface="Calibri" panose="020F0502020204030204" pitchFamily="34" charset="0"/>
            </a:endParaRPr>
          </a:p>
        </p:txBody>
      </p:sp>
      <p:sp>
        <p:nvSpPr>
          <p:cNvPr id="4" name="object 4"/>
          <p:cNvSpPr txBox="1"/>
          <p:nvPr/>
        </p:nvSpPr>
        <p:spPr>
          <a:xfrm>
            <a:off x="458379" y="3970972"/>
            <a:ext cx="3721735" cy="1202055"/>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panose="020F0502020204030204" pitchFamily="34" charset="0"/>
                <a:cs typeface="Calibri" panose="020F0502020204030204" pitchFamily="34" charset="0"/>
              </a:rPr>
              <a:t>Blood collection </a:t>
            </a:r>
            <a:r>
              <a:rPr sz="1800" dirty="0">
                <a:latin typeface="Calibri" panose="020F0502020204030204" pitchFamily="34" charset="0"/>
                <a:cs typeface="Calibri" panose="020F0502020204030204" pitchFamily="34" charset="0"/>
              </a:rPr>
              <a:t>and </a:t>
            </a:r>
            <a:r>
              <a:rPr sz="1800" spc="-5" dirty="0">
                <a:latin typeface="Calibri" panose="020F0502020204030204" pitchFamily="34" charset="0"/>
                <a:cs typeface="Calibri" panose="020F0502020204030204" pitchFamily="34" charset="0"/>
              </a:rPr>
              <a:t>serum purification</a:t>
            </a:r>
            <a:endParaRPr sz="1800" dirty="0">
              <a:latin typeface="Calibri" panose="020F0502020204030204" pitchFamily="34" charset="0"/>
              <a:cs typeface="Calibri" panose="020F0502020204030204" pitchFamily="34" charset="0"/>
            </a:endParaRPr>
          </a:p>
          <a:p>
            <a:pPr>
              <a:lnSpc>
                <a:spcPct val="100000"/>
              </a:lnSpc>
              <a:spcBef>
                <a:spcPts val="50"/>
              </a:spcBef>
            </a:pPr>
            <a:endParaRPr sz="2000" dirty="0">
              <a:latin typeface="Calibri" panose="020F0502020204030204" pitchFamily="34" charset="0"/>
              <a:cs typeface="Calibri" panose="020F0502020204030204" pitchFamily="34" charset="0"/>
            </a:endParaRPr>
          </a:p>
          <a:p>
            <a:pPr marL="12700" marR="5080">
              <a:lnSpc>
                <a:spcPct val="106700"/>
              </a:lnSpc>
            </a:pPr>
            <a:r>
              <a:rPr sz="1800" spc="-10" dirty="0">
                <a:latin typeface="Calibri" panose="020F0502020204030204" pitchFamily="34" charset="0"/>
                <a:cs typeface="Calibri" panose="020F0502020204030204" pitchFamily="34" charset="0"/>
              </a:rPr>
              <a:t>Heterogeneous </a:t>
            </a:r>
            <a:r>
              <a:rPr sz="1800" dirty="0">
                <a:latin typeface="Calibri" panose="020F0502020204030204" pitchFamily="34" charset="0"/>
                <a:cs typeface="Calibri" panose="020F0502020204030204" pitchFamily="34" charset="0"/>
              </a:rPr>
              <a:t>pool of </a:t>
            </a:r>
            <a:r>
              <a:rPr sz="1800" spc="-5" dirty="0">
                <a:latin typeface="Calibri" panose="020F0502020204030204" pitchFamily="34" charset="0"/>
                <a:cs typeface="Calibri" panose="020F0502020204030204" pitchFamily="34" charset="0"/>
              </a:rPr>
              <a:t>antibodies  </a:t>
            </a:r>
            <a:r>
              <a:rPr sz="1800" spc="-10" dirty="0">
                <a:latin typeface="Calibri" panose="020F0502020204030204" pitchFamily="34" charset="0"/>
                <a:cs typeface="Calibri" panose="020F0502020204030204" pitchFamily="34" charset="0"/>
              </a:rPr>
              <a:t>against </a:t>
            </a:r>
            <a:r>
              <a:rPr sz="1800" spc="-15" dirty="0">
                <a:latin typeface="Calibri" panose="020F0502020204030204" pitchFamily="34" charset="0"/>
                <a:cs typeface="Calibri" panose="020F0502020204030204" pitchFamily="34" charset="0"/>
              </a:rPr>
              <a:t>different </a:t>
            </a:r>
            <a:r>
              <a:rPr sz="1800" spc="-5" dirty="0">
                <a:latin typeface="Calibri" panose="020F0502020204030204" pitchFamily="34" charset="0"/>
                <a:cs typeface="Calibri" panose="020F0502020204030204" pitchFamily="34" charset="0"/>
              </a:rPr>
              <a:t>immunogenic</a:t>
            </a:r>
            <a:r>
              <a:rPr sz="1800" spc="10" dirty="0">
                <a:latin typeface="Calibri" panose="020F0502020204030204" pitchFamily="34" charset="0"/>
                <a:cs typeface="Calibri" panose="020F0502020204030204" pitchFamily="34" charset="0"/>
              </a:rPr>
              <a:t> </a:t>
            </a:r>
            <a:r>
              <a:rPr sz="1800" spc="-5" dirty="0">
                <a:latin typeface="Calibri" panose="020F0502020204030204" pitchFamily="34" charset="0"/>
                <a:cs typeface="Calibri" panose="020F0502020204030204" pitchFamily="34" charset="0"/>
              </a:rPr>
              <a:t>epitopes</a:t>
            </a:r>
            <a:endParaRPr sz="1800" dirty="0">
              <a:latin typeface="Calibri" panose="020F0502020204030204" pitchFamily="34" charset="0"/>
              <a:cs typeface="Calibri" panose="020F0502020204030204" pitchFamily="34" charset="0"/>
            </a:endParaRPr>
          </a:p>
        </p:txBody>
      </p:sp>
      <p:sp>
        <p:nvSpPr>
          <p:cNvPr id="6" name="object 6"/>
          <p:cNvSpPr txBox="1">
            <a:spLocks noGrp="1"/>
          </p:cNvSpPr>
          <p:nvPr>
            <p:ph type="title"/>
          </p:nvPr>
        </p:nvSpPr>
        <p:spPr>
          <a:xfrm>
            <a:off x="-300425" y="0"/>
            <a:ext cx="8982850" cy="1490152"/>
          </a:xfrm>
          <a:prstGeom prst="rect">
            <a:avLst/>
          </a:prstGeom>
        </p:spPr>
        <p:txBody>
          <a:bodyPr vert="horz" wrap="square" lIns="0" tIns="12700" rIns="0" bIns="0" rtlCol="0">
            <a:spAutoFit/>
          </a:bodyPr>
          <a:lstStyle/>
          <a:p>
            <a:pPr marL="12700" algn="ctr">
              <a:lnSpc>
                <a:spcPct val="100000"/>
              </a:lnSpc>
              <a:spcBef>
                <a:spcPts val="100"/>
              </a:spcBef>
            </a:pPr>
            <a:r>
              <a:rPr sz="3200" spc="-5" dirty="0">
                <a:latin typeface="Calibri" panose="020F0502020204030204" pitchFamily="34" charset="0"/>
                <a:cs typeface="Calibri" panose="020F0502020204030204" pitchFamily="34" charset="0"/>
              </a:rPr>
              <a:t>Antibody</a:t>
            </a:r>
            <a:r>
              <a:rPr sz="3200" spc="-20" dirty="0">
                <a:latin typeface="Calibri" panose="020F0502020204030204" pitchFamily="34" charset="0"/>
                <a:cs typeface="Calibri" panose="020F0502020204030204" pitchFamily="34" charset="0"/>
              </a:rPr>
              <a:t> </a:t>
            </a:r>
            <a:r>
              <a:rPr sz="3200" spc="-5" dirty="0">
                <a:latin typeface="Calibri" panose="020F0502020204030204" pitchFamily="34" charset="0"/>
                <a:cs typeface="Calibri" panose="020F0502020204030204" pitchFamily="34" charset="0"/>
              </a:rPr>
              <a:t>production</a:t>
            </a:r>
            <a:br>
              <a:rPr lang="it-IT" sz="3200" spc="-5" dirty="0">
                <a:latin typeface="Calibri" panose="020F0502020204030204" pitchFamily="34" charset="0"/>
                <a:cs typeface="Calibri" panose="020F0502020204030204" pitchFamily="34" charset="0"/>
              </a:rPr>
            </a:br>
            <a:r>
              <a:rPr lang="en-IT" sz="3200" spc="-5" dirty="0">
                <a:latin typeface="Calibri" panose="020F0502020204030204" pitchFamily="34" charset="0"/>
                <a:cs typeface="Calibri" panose="020F0502020204030204" pitchFamily="34" charset="0"/>
              </a:rPr>
              <a:t>We can produce antibodies to recognise different proteins</a:t>
            </a:r>
            <a:endParaRPr sz="3200" dirty="0">
              <a:latin typeface="Calibri" panose="020F0502020204030204" pitchFamily="34" charset="0"/>
              <a:cs typeface="Calibri" panose="020F0502020204030204" pitchFamily="34" charset="0"/>
            </a:endParaRPr>
          </a:p>
        </p:txBody>
      </p:sp>
      <p:pic>
        <p:nvPicPr>
          <p:cNvPr id="6146" name="Picture 2" descr="Antibodies 101: Polyclonal Antibodies">
            <a:extLst>
              <a:ext uri="{FF2B5EF4-FFF2-40B4-BE49-F238E27FC236}">
                <a16:creationId xmlns:a16="http://schemas.microsoft.com/office/drawing/2014/main" id="{DE56F8A4-2465-074F-ADE7-0C31E79E5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8180" y="1927375"/>
            <a:ext cx="3532474" cy="493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989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873506" y="2438400"/>
            <a:ext cx="3924147" cy="4019665"/>
          </a:xfrm>
          <a:prstGeom prst="rect">
            <a:avLst/>
          </a:prstGeom>
        </p:spPr>
      </p:pic>
      <p:sp>
        <p:nvSpPr>
          <p:cNvPr id="3" name="object 3"/>
          <p:cNvSpPr txBox="1"/>
          <p:nvPr/>
        </p:nvSpPr>
        <p:spPr>
          <a:xfrm>
            <a:off x="335461" y="1939747"/>
            <a:ext cx="4191635" cy="1368580"/>
          </a:xfrm>
          <a:prstGeom prst="rect">
            <a:avLst/>
          </a:prstGeom>
        </p:spPr>
        <p:txBody>
          <a:bodyPr vert="horz" wrap="square" lIns="0" tIns="12700" rIns="0" bIns="0" rtlCol="0">
            <a:spAutoFit/>
          </a:bodyPr>
          <a:lstStyle/>
          <a:p>
            <a:pPr marL="1147445">
              <a:spcBef>
                <a:spcPts val="100"/>
              </a:spcBef>
            </a:pPr>
            <a:r>
              <a:rPr lang="en-GB" sz="2200" b="1" spc="-5" dirty="0">
                <a:latin typeface="Calibri" panose="020F0502020204030204" pitchFamily="34" charset="0"/>
                <a:cs typeface="Calibri" panose="020F0502020204030204" pitchFamily="34" charset="0"/>
              </a:rPr>
              <a:t>MONOCLONAL</a:t>
            </a:r>
            <a:endParaRPr lang="en-GB" sz="2200" dirty="0">
              <a:latin typeface="Calibri" panose="020F0502020204030204" pitchFamily="34" charset="0"/>
              <a:cs typeface="Calibri" panose="020F0502020204030204" pitchFamily="34" charset="0"/>
            </a:endParaRPr>
          </a:p>
          <a:p>
            <a:pPr marL="12700" marR="5080" algn="just">
              <a:lnSpc>
                <a:spcPct val="90000"/>
              </a:lnSpc>
              <a:spcBef>
                <a:spcPts val="2125"/>
              </a:spcBef>
            </a:pPr>
            <a:r>
              <a:rPr lang="en-GB" sz="1800" spc="-5" dirty="0">
                <a:latin typeface="Calibri" panose="020F0502020204030204" pitchFamily="34" charset="0"/>
                <a:cs typeface="Calibri" panose="020F0502020204030204" pitchFamily="34" charset="0"/>
              </a:rPr>
              <a:t>Multiple </a:t>
            </a:r>
            <a:r>
              <a:rPr lang="en-GB" sz="1800" spc="-10" dirty="0">
                <a:latin typeface="Calibri" panose="020F0502020204030204" pitchFamily="34" charset="0"/>
                <a:cs typeface="Calibri" panose="020F0502020204030204" pitchFamily="34" charset="0"/>
              </a:rPr>
              <a:t>immunization rounds </a:t>
            </a:r>
            <a:r>
              <a:rPr lang="en-GB" sz="1800" dirty="0">
                <a:latin typeface="Calibri" panose="020F0502020204030204" pitchFamily="34" charset="0"/>
                <a:cs typeface="Calibri" panose="020F0502020204030204" pitchFamily="34" charset="0"/>
              </a:rPr>
              <a:t>of the </a:t>
            </a:r>
            <a:r>
              <a:rPr lang="en-GB" sz="1800" spc="-5" dirty="0">
                <a:latin typeface="Calibri" panose="020F0502020204030204" pitchFamily="34" charset="0"/>
                <a:cs typeface="Calibri" panose="020F0502020204030204" pitchFamily="34" charset="0"/>
              </a:rPr>
              <a:t>animal  through injection </a:t>
            </a:r>
            <a:r>
              <a:rPr lang="en-GB" sz="1800" dirty="0">
                <a:latin typeface="Calibri" panose="020F0502020204030204" pitchFamily="34" charset="0"/>
                <a:cs typeface="Calibri" panose="020F0502020204030204" pitchFamily="34" charset="0"/>
              </a:rPr>
              <a:t>of the </a:t>
            </a:r>
            <a:r>
              <a:rPr lang="en-GB" sz="1800" spc="-10" dirty="0">
                <a:latin typeface="Calibri" panose="020F0502020204030204" pitchFamily="34" charset="0"/>
                <a:cs typeface="Calibri" panose="020F0502020204030204" pitchFamily="34" charset="0"/>
              </a:rPr>
              <a:t>antigen </a:t>
            </a:r>
            <a:r>
              <a:rPr lang="en-GB" sz="1800" spc="-5" dirty="0">
                <a:latin typeface="Calibri" panose="020F0502020204030204" pitchFamily="34" charset="0"/>
                <a:cs typeface="Calibri" panose="020F0502020204030204" pitchFamily="34" charset="0"/>
              </a:rPr>
              <a:t>(peptide,  purified </a:t>
            </a:r>
            <a:r>
              <a:rPr lang="en-GB" sz="1800" spc="-10" dirty="0">
                <a:latin typeface="Calibri" panose="020F0502020204030204" pitchFamily="34" charset="0"/>
                <a:cs typeface="Calibri" panose="020F0502020204030204" pitchFamily="34" charset="0"/>
              </a:rPr>
              <a:t>protein, recombinant</a:t>
            </a:r>
            <a:r>
              <a:rPr lang="en-GB" sz="1800" spc="30" dirty="0">
                <a:latin typeface="Calibri" panose="020F0502020204030204" pitchFamily="34" charset="0"/>
                <a:cs typeface="Calibri" panose="020F0502020204030204" pitchFamily="34" charset="0"/>
              </a:rPr>
              <a:t> </a:t>
            </a:r>
            <a:r>
              <a:rPr lang="en-GB" sz="1800" spc="-10" dirty="0">
                <a:latin typeface="Calibri" panose="020F0502020204030204" pitchFamily="34" charset="0"/>
                <a:cs typeface="Calibri" panose="020F0502020204030204" pitchFamily="34" charset="0"/>
              </a:rPr>
              <a:t>protein)</a:t>
            </a:r>
            <a:endParaRPr lang="en-GB" sz="1800" dirty="0">
              <a:latin typeface="Calibri" panose="020F0502020204030204" pitchFamily="34" charset="0"/>
              <a:cs typeface="Calibri" panose="020F0502020204030204" pitchFamily="34" charset="0"/>
            </a:endParaRPr>
          </a:p>
        </p:txBody>
      </p:sp>
      <p:sp>
        <p:nvSpPr>
          <p:cNvPr id="4" name="object 4"/>
          <p:cNvSpPr txBox="1"/>
          <p:nvPr/>
        </p:nvSpPr>
        <p:spPr>
          <a:xfrm>
            <a:off x="346347" y="3344004"/>
            <a:ext cx="3721735" cy="2613472"/>
          </a:xfrm>
          <a:prstGeom prst="rect">
            <a:avLst/>
          </a:prstGeom>
        </p:spPr>
        <p:txBody>
          <a:bodyPr vert="horz" wrap="square" lIns="0" tIns="12700" rIns="0" bIns="0" rtlCol="0">
            <a:spAutoFit/>
          </a:bodyPr>
          <a:lstStyle/>
          <a:p>
            <a:pPr marL="12700">
              <a:lnSpc>
                <a:spcPct val="100000"/>
              </a:lnSpc>
              <a:spcBef>
                <a:spcPts val="100"/>
              </a:spcBef>
            </a:pPr>
            <a:r>
              <a:rPr lang="en-GB" sz="1800" spc="-5" dirty="0">
                <a:latin typeface="Calibri" panose="020F0502020204030204" pitchFamily="34" charset="0"/>
                <a:cs typeface="Calibri" panose="020F0502020204030204" pitchFamily="34" charset="0"/>
              </a:rPr>
              <a:t>Selection of antibody production cells</a:t>
            </a:r>
          </a:p>
          <a:p>
            <a:pPr marL="12700">
              <a:lnSpc>
                <a:spcPct val="100000"/>
              </a:lnSpc>
              <a:spcBef>
                <a:spcPts val="100"/>
              </a:spcBef>
            </a:pPr>
            <a:endParaRPr lang="en-GB" spc="-5" dirty="0">
              <a:latin typeface="Calibri" panose="020F0502020204030204" pitchFamily="34" charset="0"/>
              <a:cs typeface="Calibri" panose="020F0502020204030204" pitchFamily="34" charset="0"/>
            </a:endParaRPr>
          </a:p>
          <a:p>
            <a:pPr marL="12700">
              <a:lnSpc>
                <a:spcPct val="100000"/>
              </a:lnSpc>
              <a:spcBef>
                <a:spcPts val="100"/>
              </a:spcBef>
            </a:pPr>
            <a:r>
              <a:rPr lang="en-GB" spc="-5" dirty="0">
                <a:latin typeface="Calibri" panose="020F0502020204030204" pitchFamily="34" charset="0"/>
                <a:cs typeface="Calibri" panose="020F0502020204030204" pitchFamily="34" charset="0"/>
              </a:rPr>
              <a:t>Hybridization with tumour cell to immortalise the cell line.</a:t>
            </a:r>
          </a:p>
          <a:p>
            <a:pPr marL="12700">
              <a:lnSpc>
                <a:spcPct val="100000"/>
              </a:lnSpc>
              <a:spcBef>
                <a:spcPts val="100"/>
              </a:spcBef>
            </a:pPr>
            <a:r>
              <a:rPr lang="en-GB" sz="1800" spc="-5" dirty="0">
                <a:latin typeface="Calibri" panose="020F0502020204030204" pitchFamily="34" charset="0"/>
                <a:cs typeface="Calibri" panose="020F0502020204030204" pitchFamily="34" charset="0"/>
              </a:rPr>
              <a:t>Selection and amplification of best cell/</a:t>
            </a:r>
            <a:r>
              <a:rPr lang="en-GB" spc="-5" dirty="0">
                <a:latin typeface="Calibri" panose="020F0502020204030204" pitchFamily="34" charset="0"/>
                <a:cs typeface="Calibri" panose="020F0502020204030204" pitchFamily="34" charset="0"/>
              </a:rPr>
              <a:t>antibody</a:t>
            </a:r>
            <a:endParaRPr lang="en-GB" sz="1800" dirty="0">
              <a:latin typeface="Calibri" panose="020F0502020204030204" pitchFamily="34" charset="0"/>
              <a:cs typeface="Calibri" panose="020F0502020204030204" pitchFamily="34" charset="0"/>
            </a:endParaRPr>
          </a:p>
          <a:p>
            <a:pPr>
              <a:lnSpc>
                <a:spcPct val="100000"/>
              </a:lnSpc>
              <a:spcBef>
                <a:spcPts val="50"/>
              </a:spcBef>
            </a:pPr>
            <a:endParaRPr lang="en-GB" sz="2000" dirty="0">
              <a:latin typeface="Calibri" panose="020F0502020204030204" pitchFamily="34" charset="0"/>
              <a:cs typeface="Calibri" panose="020F0502020204030204" pitchFamily="34" charset="0"/>
            </a:endParaRPr>
          </a:p>
          <a:p>
            <a:pPr marL="12700" marR="5080">
              <a:lnSpc>
                <a:spcPct val="106700"/>
              </a:lnSpc>
            </a:pPr>
            <a:r>
              <a:rPr lang="en-GB" sz="1800" spc="-10" dirty="0">
                <a:latin typeface="Calibri" panose="020F0502020204030204" pitchFamily="34" charset="0"/>
                <a:cs typeface="Calibri" panose="020F0502020204030204" pitchFamily="34" charset="0"/>
              </a:rPr>
              <a:t>Single clone </a:t>
            </a:r>
            <a:r>
              <a:rPr lang="en-GB" sz="1800" spc="-5" dirty="0">
                <a:latin typeface="Calibri" panose="020F0502020204030204" pitchFamily="34" charset="0"/>
                <a:cs typeface="Calibri" panose="020F0502020204030204" pitchFamily="34" charset="0"/>
              </a:rPr>
              <a:t>antibody  </a:t>
            </a:r>
            <a:r>
              <a:rPr lang="en-GB" sz="1800" spc="-10" dirty="0">
                <a:latin typeface="Calibri" panose="020F0502020204030204" pitchFamily="34" charset="0"/>
                <a:cs typeface="Calibri" panose="020F0502020204030204" pitchFamily="34" charset="0"/>
              </a:rPr>
              <a:t>against </a:t>
            </a:r>
            <a:r>
              <a:rPr lang="en-GB" sz="1800" spc="-15" dirty="0">
                <a:latin typeface="Calibri" panose="020F0502020204030204" pitchFamily="34" charset="0"/>
                <a:cs typeface="Calibri" panose="020F0502020204030204" pitchFamily="34" charset="0"/>
              </a:rPr>
              <a:t>one </a:t>
            </a:r>
            <a:r>
              <a:rPr lang="en-GB" sz="1800" spc="-5" dirty="0">
                <a:latin typeface="Calibri" panose="020F0502020204030204" pitchFamily="34" charset="0"/>
                <a:cs typeface="Calibri" panose="020F0502020204030204" pitchFamily="34" charset="0"/>
              </a:rPr>
              <a:t>immunogenic</a:t>
            </a:r>
            <a:r>
              <a:rPr lang="en-GB" sz="1800" spc="10" dirty="0">
                <a:latin typeface="Calibri" panose="020F0502020204030204" pitchFamily="34" charset="0"/>
                <a:cs typeface="Calibri" panose="020F0502020204030204" pitchFamily="34" charset="0"/>
              </a:rPr>
              <a:t> </a:t>
            </a:r>
            <a:r>
              <a:rPr lang="en-GB" sz="1800" spc="-5" dirty="0">
                <a:latin typeface="Calibri" panose="020F0502020204030204" pitchFamily="34" charset="0"/>
                <a:cs typeface="Calibri" panose="020F0502020204030204" pitchFamily="34" charset="0"/>
              </a:rPr>
              <a:t>epitope.</a:t>
            </a:r>
            <a:endParaRPr lang="en-GB" sz="1800" dirty="0">
              <a:latin typeface="Calibri" panose="020F0502020204030204" pitchFamily="34" charset="0"/>
              <a:cs typeface="Calibri" panose="020F0502020204030204" pitchFamily="34" charset="0"/>
            </a:endParaRPr>
          </a:p>
        </p:txBody>
      </p:sp>
      <p:sp>
        <p:nvSpPr>
          <p:cNvPr id="6" name="object 6"/>
          <p:cNvSpPr txBox="1">
            <a:spLocks noGrp="1"/>
          </p:cNvSpPr>
          <p:nvPr>
            <p:ph type="title"/>
          </p:nvPr>
        </p:nvSpPr>
        <p:spPr>
          <a:xfrm>
            <a:off x="-300425" y="0"/>
            <a:ext cx="8982850" cy="1490152"/>
          </a:xfrm>
          <a:prstGeom prst="rect">
            <a:avLst/>
          </a:prstGeom>
        </p:spPr>
        <p:txBody>
          <a:bodyPr vert="horz" wrap="square" lIns="0" tIns="12700" rIns="0" bIns="0" rtlCol="0">
            <a:spAutoFit/>
          </a:bodyPr>
          <a:lstStyle/>
          <a:p>
            <a:pPr marL="12700" algn="ctr">
              <a:lnSpc>
                <a:spcPct val="100000"/>
              </a:lnSpc>
              <a:spcBef>
                <a:spcPts val="100"/>
              </a:spcBef>
            </a:pPr>
            <a:r>
              <a:rPr lang="en-GB" sz="3200" spc="-5">
                <a:latin typeface="Calibri" panose="020F0502020204030204" pitchFamily="34" charset="0"/>
                <a:cs typeface="Calibri" panose="020F0502020204030204" pitchFamily="34" charset="0"/>
              </a:rPr>
              <a:t>Antibody</a:t>
            </a:r>
            <a:r>
              <a:rPr lang="en-GB" sz="3200" spc="-20">
                <a:latin typeface="Calibri" panose="020F0502020204030204" pitchFamily="34" charset="0"/>
                <a:cs typeface="Calibri" panose="020F0502020204030204" pitchFamily="34" charset="0"/>
              </a:rPr>
              <a:t> </a:t>
            </a:r>
            <a:r>
              <a:rPr lang="en-GB" sz="3200" spc="-5">
                <a:latin typeface="Calibri" panose="020F0502020204030204" pitchFamily="34" charset="0"/>
                <a:cs typeface="Calibri" panose="020F0502020204030204" pitchFamily="34" charset="0"/>
              </a:rPr>
              <a:t>production</a:t>
            </a:r>
            <a:br>
              <a:rPr lang="en-GB" sz="3200" spc="-5">
                <a:latin typeface="Calibri" panose="020F0502020204030204" pitchFamily="34" charset="0"/>
                <a:cs typeface="Calibri" panose="020F0502020204030204" pitchFamily="34" charset="0"/>
              </a:rPr>
            </a:br>
            <a:r>
              <a:rPr lang="en-GB" sz="3200" spc="-5">
                <a:latin typeface="Calibri" panose="020F0502020204030204" pitchFamily="34" charset="0"/>
                <a:cs typeface="Calibri" panose="020F0502020204030204" pitchFamily="34" charset="0"/>
              </a:rPr>
              <a:t>We can produce antibodies to recognise different proteins</a:t>
            </a:r>
            <a:endParaRPr lang="en-GB"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043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61658" y="990091"/>
            <a:ext cx="4391342" cy="5597525"/>
          </a:xfrm>
          <a:prstGeom prst="rect">
            <a:avLst/>
          </a:prstGeom>
        </p:spPr>
        <p:txBody>
          <a:bodyPr vert="horz" wrap="square" lIns="0" tIns="12700" rIns="0" bIns="0" rtlCol="0">
            <a:spAutoFit/>
          </a:bodyPr>
          <a:lstStyle/>
          <a:p>
            <a:pPr marL="12700">
              <a:spcBef>
                <a:spcPts val="100"/>
              </a:spcBef>
            </a:pPr>
            <a:r>
              <a:rPr sz="2400" spc="-30" dirty="0">
                <a:cs typeface="Calibri"/>
              </a:rPr>
              <a:t>–SDS-PAGE</a:t>
            </a:r>
            <a:endParaRPr sz="2400" dirty="0">
              <a:cs typeface="Calibri"/>
            </a:endParaRPr>
          </a:p>
          <a:p>
            <a:pPr>
              <a:spcBef>
                <a:spcPts val="5"/>
              </a:spcBef>
            </a:pPr>
            <a:endParaRPr sz="2450" dirty="0">
              <a:cs typeface="Calibri"/>
            </a:endParaRPr>
          </a:p>
          <a:p>
            <a:pPr marL="12700">
              <a:spcBef>
                <a:spcPts val="5"/>
              </a:spcBef>
            </a:pPr>
            <a:r>
              <a:rPr sz="2400" spc="-5" dirty="0">
                <a:cs typeface="Calibri"/>
              </a:rPr>
              <a:t>–Blot</a:t>
            </a:r>
            <a:endParaRPr sz="2400" dirty="0">
              <a:cs typeface="Calibri"/>
            </a:endParaRPr>
          </a:p>
          <a:p>
            <a:pPr>
              <a:spcBef>
                <a:spcPts val="30"/>
              </a:spcBef>
            </a:pPr>
            <a:endParaRPr sz="2450" dirty="0">
              <a:cs typeface="Calibri"/>
            </a:endParaRPr>
          </a:p>
          <a:p>
            <a:pPr marL="12700"/>
            <a:r>
              <a:rPr sz="2400" spc="-5" dirty="0">
                <a:cs typeface="Calibri"/>
              </a:rPr>
              <a:t>–Blocking</a:t>
            </a:r>
            <a:endParaRPr sz="2400" dirty="0">
              <a:cs typeface="Calibri"/>
            </a:endParaRPr>
          </a:p>
          <a:p>
            <a:endParaRPr sz="2400" dirty="0">
              <a:cs typeface="Calibri"/>
            </a:endParaRPr>
          </a:p>
          <a:p>
            <a:pPr marL="12700"/>
            <a:r>
              <a:rPr sz="2400" spc="-5" dirty="0">
                <a:cs typeface="Calibri"/>
              </a:rPr>
              <a:t>–Binding of </a:t>
            </a:r>
            <a:r>
              <a:rPr sz="2400" dirty="0">
                <a:cs typeface="Calibri"/>
              </a:rPr>
              <a:t>primary</a:t>
            </a:r>
            <a:r>
              <a:rPr sz="2400" spc="-35" dirty="0">
                <a:cs typeface="Calibri"/>
              </a:rPr>
              <a:t> </a:t>
            </a:r>
            <a:r>
              <a:rPr sz="2400" spc="-5" dirty="0">
                <a:cs typeface="Calibri"/>
              </a:rPr>
              <a:t>Ab</a:t>
            </a:r>
            <a:endParaRPr sz="2400" dirty="0">
              <a:cs typeface="Calibri"/>
            </a:endParaRPr>
          </a:p>
          <a:p>
            <a:pPr>
              <a:spcBef>
                <a:spcPts val="30"/>
              </a:spcBef>
            </a:pPr>
            <a:endParaRPr sz="2450" dirty="0">
              <a:cs typeface="Calibri"/>
            </a:endParaRPr>
          </a:p>
          <a:p>
            <a:pPr marL="12700">
              <a:spcBef>
                <a:spcPts val="5"/>
              </a:spcBef>
            </a:pPr>
            <a:r>
              <a:rPr sz="2400" spc="-20" dirty="0">
                <a:cs typeface="Calibri"/>
              </a:rPr>
              <a:t>–Wash </a:t>
            </a:r>
            <a:r>
              <a:rPr sz="2400" spc="-10" dirty="0">
                <a:cs typeface="Calibri"/>
              </a:rPr>
              <a:t>by</a:t>
            </a:r>
            <a:r>
              <a:rPr sz="2400" dirty="0">
                <a:cs typeface="Calibri"/>
              </a:rPr>
              <a:t> </a:t>
            </a:r>
            <a:r>
              <a:rPr sz="2400" spc="-15" dirty="0">
                <a:cs typeface="Calibri"/>
              </a:rPr>
              <a:t>buffer</a:t>
            </a:r>
            <a:endParaRPr sz="2400" dirty="0">
              <a:cs typeface="Calibri"/>
            </a:endParaRPr>
          </a:p>
          <a:p>
            <a:pPr>
              <a:spcBef>
                <a:spcPts val="30"/>
              </a:spcBef>
            </a:pPr>
            <a:endParaRPr sz="2350" dirty="0">
              <a:cs typeface="Calibri"/>
            </a:endParaRPr>
          </a:p>
          <a:p>
            <a:pPr marL="12700">
              <a:spcBef>
                <a:spcPts val="5"/>
              </a:spcBef>
            </a:pPr>
            <a:r>
              <a:rPr sz="2400" spc="-5" dirty="0">
                <a:cs typeface="Calibri"/>
              </a:rPr>
              <a:t>–Binding of secondary</a:t>
            </a:r>
            <a:r>
              <a:rPr sz="2400" spc="-45" dirty="0">
                <a:cs typeface="Calibri"/>
              </a:rPr>
              <a:t> </a:t>
            </a:r>
            <a:r>
              <a:rPr sz="2400" spc="-5" dirty="0">
                <a:cs typeface="Calibri"/>
              </a:rPr>
              <a:t>Ab</a:t>
            </a:r>
            <a:endParaRPr sz="2400" dirty="0">
              <a:cs typeface="Calibri"/>
            </a:endParaRPr>
          </a:p>
          <a:p>
            <a:pPr>
              <a:spcBef>
                <a:spcPts val="30"/>
              </a:spcBef>
            </a:pPr>
            <a:endParaRPr sz="2450" dirty="0">
              <a:cs typeface="Calibri"/>
            </a:endParaRPr>
          </a:p>
          <a:p>
            <a:pPr marL="12700"/>
            <a:r>
              <a:rPr sz="2400" spc="-20" dirty="0">
                <a:cs typeface="Calibri"/>
              </a:rPr>
              <a:t>–Wash </a:t>
            </a:r>
            <a:r>
              <a:rPr sz="2400" spc="-10" dirty="0">
                <a:cs typeface="Calibri"/>
              </a:rPr>
              <a:t>by</a:t>
            </a:r>
            <a:r>
              <a:rPr sz="2400" dirty="0">
                <a:cs typeface="Calibri"/>
              </a:rPr>
              <a:t> </a:t>
            </a:r>
            <a:r>
              <a:rPr sz="2400" spc="-15" dirty="0">
                <a:cs typeface="Calibri"/>
              </a:rPr>
              <a:t>buffer</a:t>
            </a:r>
            <a:endParaRPr sz="2400" dirty="0">
              <a:cs typeface="Calibri"/>
            </a:endParaRPr>
          </a:p>
          <a:p>
            <a:endParaRPr sz="2400" dirty="0">
              <a:cs typeface="Calibri"/>
            </a:endParaRPr>
          </a:p>
          <a:p>
            <a:pPr marL="12700"/>
            <a:r>
              <a:rPr sz="2400" spc="-5" dirty="0">
                <a:cs typeface="Calibri"/>
              </a:rPr>
              <a:t>–Signal</a:t>
            </a:r>
            <a:r>
              <a:rPr sz="2400" spc="-10" dirty="0">
                <a:cs typeface="Calibri"/>
              </a:rPr>
              <a:t> Detection</a:t>
            </a:r>
            <a:endParaRPr sz="2400" dirty="0">
              <a:cs typeface="Calibri"/>
            </a:endParaRPr>
          </a:p>
        </p:txBody>
      </p:sp>
      <p:sp>
        <p:nvSpPr>
          <p:cNvPr id="3" name="object 3"/>
          <p:cNvSpPr txBox="1">
            <a:spLocks noGrp="1"/>
          </p:cNvSpPr>
          <p:nvPr>
            <p:ph type="title"/>
          </p:nvPr>
        </p:nvSpPr>
        <p:spPr>
          <a:xfrm>
            <a:off x="2072639" y="211836"/>
            <a:ext cx="5356860" cy="513080"/>
          </a:xfrm>
          <a:prstGeom prst="rect">
            <a:avLst/>
          </a:prstGeom>
        </p:spPr>
        <p:txBody>
          <a:bodyPr vert="horz" wrap="square" lIns="0" tIns="12700" rIns="0" bIns="0" rtlCol="0">
            <a:spAutoFit/>
          </a:bodyPr>
          <a:lstStyle/>
          <a:p>
            <a:pPr marL="12700">
              <a:lnSpc>
                <a:spcPct val="100000"/>
              </a:lnSpc>
              <a:spcBef>
                <a:spcPts val="100"/>
              </a:spcBef>
            </a:pPr>
            <a:r>
              <a:rPr sz="3200" spc="-5" dirty="0">
                <a:latin typeface="+mn-lt"/>
              </a:rPr>
              <a:t>Western Blot Assay:</a:t>
            </a:r>
            <a:r>
              <a:rPr sz="3200" spc="-15" dirty="0">
                <a:latin typeface="+mn-lt"/>
              </a:rPr>
              <a:t> </a:t>
            </a:r>
            <a:r>
              <a:rPr sz="3200" dirty="0">
                <a:latin typeface="+mn-lt"/>
              </a:rPr>
              <a:t>steps</a:t>
            </a:r>
            <a:endParaRPr sz="3200">
              <a:latin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52423" y="1047801"/>
            <a:ext cx="7408220" cy="5574360"/>
          </a:xfrm>
          <a:prstGeom prst="rect">
            <a:avLst/>
          </a:prstGeom>
        </p:spPr>
      </p:pic>
      <p:sp>
        <p:nvSpPr>
          <p:cNvPr id="3" name="object 3"/>
          <p:cNvSpPr txBox="1">
            <a:spLocks noGrp="1"/>
          </p:cNvSpPr>
          <p:nvPr>
            <p:ph type="title"/>
          </p:nvPr>
        </p:nvSpPr>
        <p:spPr>
          <a:xfrm>
            <a:off x="3641725" y="300228"/>
            <a:ext cx="2175510" cy="513080"/>
          </a:xfrm>
          <a:prstGeom prst="rect">
            <a:avLst/>
          </a:prstGeom>
        </p:spPr>
        <p:txBody>
          <a:bodyPr vert="horz" wrap="square" lIns="0" tIns="12700" rIns="0" bIns="0" rtlCol="0">
            <a:spAutoFit/>
          </a:bodyPr>
          <a:lstStyle/>
          <a:p>
            <a:pPr marL="12700">
              <a:lnSpc>
                <a:spcPct val="100000"/>
              </a:lnSpc>
              <a:spcBef>
                <a:spcPts val="100"/>
              </a:spcBef>
            </a:pPr>
            <a:r>
              <a:rPr sz="3200" spc="-5" dirty="0">
                <a:latin typeface="Calibri" panose="020F0502020204030204" pitchFamily="34" charset="0"/>
                <a:cs typeface="Calibri" panose="020F0502020204030204" pitchFamily="34" charset="0"/>
              </a:rPr>
              <a:t>SDS-PAGE</a:t>
            </a:r>
            <a:endParaRPr sz="3200">
              <a:latin typeface="Calibri" panose="020F0502020204030204" pitchFamily="34" charset="0"/>
              <a:cs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723062" y="939800"/>
            <a:ext cx="457200" cy="363855"/>
          </a:xfrm>
          <a:custGeom>
            <a:avLst/>
            <a:gdLst/>
            <a:ahLst/>
            <a:cxnLst/>
            <a:rect l="l" t="t" r="r" b="b"/>
            <a:pathLst>
              <a:path w="457200" h="363855">
                <a:moveTo>
                  <a:pt x="457200" y="363538"/>
                </a:moveTo>
                <a:lnTo>
                  <a:pt x="424237" y="334416"/>
                </a:lnTo>
                <a:lnTo>
                  <a:pt x="404798" y="303379"/>
                </a:lnTo>
                <a:lnTo>
                  <a:pt x="393551" y="271231"/>
                </a:lnTo>
                <a:lnTo>
                  <a:pt x="385165" y="238777"/>
                </a:lnTo>
                <a:lnTo>
                  <a:pt x="374307" y="206824"/>
                </a:lnTo>
                <a:lnTo>
                  <a:pt x="355646" y="176175"/>
                </a:lnTo>
                <a:lnTo>
                  <a:pt x="323850" y="147637"/>
                </a:lnTo>
                <a:lnTo>
                  <a:pt x="300912" y="99329"/>
                </a:lnTo>
                <a:lnTo>
                  <a:pt x="273167" y="64911"/>
                </a:lnTo>
                <a:lnTo>
                  <a:pt x="240307" y="41076"/>
                </a:lnTo>
                <a:lnTo>
                  <a:pt x="202024" y="24518"/>
                </a:lnTo>
                <a:lnTo>
                  <a:pt x="158007" y="11928"/>
                </a:lnTo>
                <a:lnTo>
                  <a:pt x="107950" y="0"/>
                </a:lnTo>
                <a:lnTo>
                  <a:pt x="75679" y="3993"/>
                </a:lnTo>
                <a:lnTo>
                  <a:pt x="40282" y="8135"/>
                </a:lnTo>
                <a:lnTo>
                  <a:pt x="11732" y="11385"/>
                </a:lnTo>
                <a:lnTo>
                  <a:pt x="0" y="12700"/>
                </a:lnTo>
              </a:path>
            </a:pathLst>
          </a:custGeom>
          <a:ln w="28575">
            <a:solidFill>
              <a:srgbClr val="000000"/>
            </a:solidFill>
          </a:ln>
        </p:spPr>
        <p:txBody>
          <a:bodyPr wrap="square" lIns="0" tIns="0" rIns="0" bIns="0" rtlCol="0"/>
          <a:lstStyle/>
          <a:p>
            <a:endParaRPr/>
          </a:p>
        </p:txBody>
      </p:sp>
      <p:grpSp>
        <p:nvGrpSpPr>
          <p:cNvPr id="3" name="object 3"/>
          <p:cNvGrpSpPr/>
          <p:nvPr/>
        </p:nvGrpSpPr>
        <p:grpSpPr>
          <a:xfrm>
            <a:off x="6184732" y="2905331"/>
            <a:ext cx="986790" cy="971550"/>
            <a:chOff x="6184732" y="2905331"/>
            <a:chExt cx="986790" cy="971550"/>
          </a:xfrm>
        </p:grpSpPr>
        <p:sp>
          <p:nvSpPr>
            <p:cNvPr id="4" name="object 4"/>
            <p:cNvSpPr/>
            <p:nvPr/>
          </p:nvSpPr>
          <p:spPr>
            <a:xfrm>
              <a:off x="6196982" y="2911681"/>
              <a:ext cx="967740" cy="953135"/>
            </a:xfrm>
            <a:custGeom>
              <a:avLst/>
              <a:gdLst/>
              <a:ahLst/>
              <a:cxnLst/>
              <a:rect l="l" t="t" r="r" b="b"/>
              <a:pathLst>
                <a:path w="967740" h="953135">
                  <a:moveTo>
                    <a:pt x="932941" y="0"/>
                  </a:moveTo>
                  <a:lnTo>
                    <a:pt x="921817" y="441"/>
                  </a:lnTo>
                  <a:lnTo>
                    <a:pt x="912696" y="5561"/>
                  </a:lnTo>
                  <a:lnTo>
                    <a:pt x="0" y="903071"/>
                  </a:lnTo>
                  <a:lnTo>
                    <a:pt x="9120" y="897952"/>
                  </a:lnTo>
                  <a:lnTo>
                    <a:pt x="20245" y="897509"/>
                  </a:lnTo>
                  <a:lnTo>
                    <a:pt x="31990" y="901528"/>
                  </a:lnTo>
                  <a:lnTo>
                    <a:pt x="42975" y="909792"/>
                  </a:lnTo>
                  <a:lnTo>
                    <a:pt x="51054" y="920914"/>
                  </a:lnTo>
                  <a:lnTo>
                    <a:pt x="54875" y="932726"/>
                  </a:lnTo>
                  <a:lnTo>
                    <a:pt x="54247" y="943841"/>
                  </a:lnTo>
                  <a:lnTo>
                    <a:pt x="48975" y="952874"/>
                  </a:lnTo>
                  <a:lnTo>
                    <a:pt x="961671" y="55365"/>
                  </a:lnTo>
                  <a:lnTo>
                    <a:pt x="966943" y="46332"/>
                  </a:lnTo>
                  <a:lnTo>
                    <a:pt x="967572" y="35216"/>
                  </a:lnTo>
                  <a:lnTo>
                    <a:pt x="963750" y="23405"/>
                  </a:lnTo>
                  <a:lnTo>
                    <a:pt x="955672" y="12283"/>
                  </a:lnTo>
                  <a:lnTo>
                    <a:pt x="944687" y="4019"/>
                  </a:lnTo>
                  <a:lnTo>
                    <a:pt x="932941" y="0"/>
                  </a:lnTo>
                  <a:close/>
                </a:path>
              </a:pathLst>
            </a:custGeom>
            <a:solidFill>
              <a:srgbClr val="C0504D"/>
            </a:solidFill>
          </p:spPr>
          <p:txBody>
            <a:bodyPr wrap="square" lIns="0" tIns="0" rIns="0" bIns="0" rtlCol="0"/>
            <a:lstStyle/>
            <a:p>
              <a:endParaRPr/>
            </a:p>
          </p:txBody>
        </p:sp>
        <p:pic>
          <p:nvPicPr>
            <p:cNvPr id="5" name="object 5"/>
            <p:cNvPicPr/>
            <p:nvPr/>
          </p:nvPicPr>
          <p:blipFill>
            <a:blip r:embed="rId2" cstate="print"/>
            <a:stretch>
              <a:fillRect/>
            </a:stretch>
          </p:blipFill>
          <p:spPr>
            <a:xfrm>
              <a:off x="6184732" y="3802841"/>
              <a:ext cx="73476" cy="73627"/>
            </a:xfrm>
            <a:prstGeom prst="rect">
              <a:avLst/>
            </a:prstGeom>
          </p:spPr>
        </p:pic>
        <p:sp>
          <p:nvSpPr>
            <p:cNvPr id="6" name="object 6"/>
            <p:cNvSpPr/>
            <p:nvPr/>
          </p:nvSpPr>
          <p:spPr>
            <a:xfrm>
              <a:off x="6196982" y="2911681"/>
              <a:ext cx="967740" cy="953135"/>
            </a:xfrm>
            <a:custGeom>
              <a:avLst/>
              <a:gdLst/>
              <a:ahLst/>
              <a:cxnLst/>
              <a:rect l="l" t="t" r="r" b="b"/>
              <a:pathLst>
                <a:path w="967740" h="953135">
                  <a:moveTo>
                    <a:pt x="0" y="903071"/>
                  </a:moveTo>
                  <a:lnTo>
                    <a:pt x="912696" y="5561"/>
                  </a:lnTo>
                  <a:lnTo>
                    <a:pt x="921816" y="442"/>
                  </a:lnTo>
                  <a:lnTo>
                    <a:pt x="932941" y="0"/>
                  </a:lnTo>
                  <a:lnTo>
                    <a:pt x="944687" y="4019"/>
                  </a:lnTo>
                  <a:lnTo>
                    <a:pt x="955671" y="12283"/>
                  </a:lnTo>
                  <a:lnTo>
                    <a:pt x="963750" y="23405"/>
                  </a:lnTo>
                  <a:lnTo>
                    <a:pt x="967572" y="35216"/>
                  </a:lnTo>
                  <a:lnTo>
                    <a:pt x="966943" y="46332"/>
                  </a:lnTo>
                  <a:lnTo>
                    <a:pt x="961671" y="55365"/>
                  </a:lnTo>
                  <a:lnTo>
                    <a:pt x="48975" y="952875"/>
                  </a:lnTo>
                </a:path>
              </a:pathLst>
            </a:custGeom>
            <a:ln w="12699">
              <a:solidFill>
                <a:srgbClr val="000000"/>
              </a:solidFill>
            </a:ln>
          </p:spPr>
          <p:txBody>
            <a:bodyPr wrap="square" lIns="0" tIns="0" rIns="0" bIns="0" rtlCol="0"/>
            <a:lstStyle/>
            <a:p>
              <a:endParaRPr/>
            </a:p>
          </p:txBody>
        </p:sp>
      </p:grpSp>
      <p:sp>
        <p:nvSpPr>
          <p:cNvPr id="7" name="object 7"/>
          <p:cNvSpPr/>
          <p:nvPr/>
        </p:nvSpPr>
        <p:spPr>
          <a:xfrm>
            <a:off x="539750" y="1843087"/>
            <a:ext cx="268605" cy="59055"/>
          </a:xfrm>
          <a:custGeom>
            <a:avLst/>
            <a:gdLst/>
            <a:ahLst/>
            <a:cxnLst/>
            <a:rect l="l" t="t" r="r" b="b"/>
            <a:pathLst>
              <a:path w="268605" h="59055">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8" name="object 8"/>
          <p:cNvSpPr/>
          <p:nvPr/>
        </p:nvSpPr>
        <p:spPr>
          <a:xfrm>
            <a:off x="539750" y="1981200"/>
            <a:ext cx="268605" cy="59055"/>
          </a:xfrm>
          <a:custGeom>
            <a:avLst/>
            <a:gdLst/>
            <a:ahLst/>
            <a:cxnLst/>
            <a:rect l="l" t="t" r="r" b="b"/>
            <a:pathLst>
              <a:path w="268605" h="59055">
                <a:moveTo>
                  <a:pt x="0" y="0"/>
                </a:moveTo>
                <a:lnTo>
                  <a:pt x="268288" y="0"/>
                </a:lnTo>
                <a:lnTo>
                  <a:pt x="268288" y="58738"/>
                </a:lnTo>
                <a:lnTo>
                  <a:pt x="0" y="58738"/>
                </a:lnTo>
                <a:lnTo>
                  <a:pt x="0" y="0"/>
                </a:lnTo>
                <a:close/>
              </a:path>
            </a:pathLst>
          </a:custGeom>
          <a:ln w="12700">
            <a:solidFill>
              <a:srgbClr val="000000"/>
            </a:solidFill>
          </a:ln>
        </p:spPr>
        <p:txBody>
          <a:bodyPr wrap="square" lIns="0" tIns="0" rIns="0" bIns="0" rtlCol="0"/>
          <a:lstStyle/>
          <a:p>
            <a:endParaRPr/>
          </a:p>
        </p:txBody>
      </p:sp>
      <p:sp>
        <p:nvSpPr>
          <p:cNvPr id="9" name="object 9"/>
          <p:cNvSpPr/>
          <p:nvPr/>
        </p:nvSpPr>
        <p:spPr>
          <a:xfrm>
            <a:off x="538162" y="2160587"/>
            <a:ext cx="268605" cy="59055"/>
          </a:xfrm>
          <a:custGeom>
            <a:avLst/>
            <a:gdLst/>
            <a:ahLst/>
            <a:cxnLst/>
            <a:rect l="l" t="t" r="r" b="b"/>
            <a:pathLst>
              <a:path w="268605" h="59055">
                <a:moveTo>
                  <a:pt x="0" y="0"/>
                </a:moveTo>
                <a:lnTo>
                  <a:pt x="268287" y="0"/>
                </a:lnTo>
                <a:lnTo>
                  <a:pt x="268287" y="58737"/>
                </a:lnTo>
                <a:lnTo>
                  <a:pt x="0" y="58737"/>
                </a:lnTo>
                <a:lnTo>
                  <a:pt x="0" y="0"/>
                </a:lnTo>
                <a:close/>
              </a:path>
            </a:pathLst>
          </a:custGeom>
          <a:ln w="12700">
            <a:solidFill>
              <a:srgbClr val="000000"/>
            </a:solidFill>
          </a:ln>
        </p:spPr>
        <p:txBody>
          <a:bodyPr wrap="square" lIns="0" tIns="0" rIns="0" bIns="0" rtlCol="0"/>
          <a:lstStyle/>
          <a:p>
            <a:endParaRPr/>
          </a:p>
        </p:txBody>
      </p:sp>
      <p:sp>
        <p:nvSpPr>
          <p:cNvPr id="10" name="object 10"/>
          <p:cNvSpPr/>
          <p:nvPr/>
        </p:nvSpPr>
        <p:spPr>
          <a:xfrm>
            <a:off x="538162" y="2463800"/>
            <a:ext cx="268605" cy="59055"/>
          </a:xfrm>
          <a:custGeom>
            <a:avLst/>
            <a:gdLst/>
            <a:ahLst/>
            <a:cxnLst/>
            <a:rect l="l" t="t" r="r" b="b"/>
            <a:pathLst>
              <a:path w="268605" h="59055">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1" name="object 11"/>
          <p:cNvSpPr/>
          <p:nvPr/>
        </p:nvSpPr>
        <p:spPr>
          <a:xfrm>
            <a:off x="538162" y="2827337"/>
            <a:ext cx="268605" cy="59055"/>
          </a:xfrm>
          <a:custGeom>
            <a:avLst/>
            <a:gdLst/>
            <a:ahLst/>
            <a:cxnLst/>
            <a:rect l="l" t="t" r="r" b="b"/>
            <a:pathLst>
              <a:path w="268605" h="59055">
                <a:moveTo>
                  <a:pt x="0" y="0"/>
                </a:moveTo>
                <a:lnTo>
                  <a:pt x="268287" y="0"/>
                </a:lnTo>
                <a:lnTo>
                  <a:pt x="268287" y="58737"/>
                </a:lnTo>
                <a:lnTo>
                  <a:pt x="0" y="58737"/>
                </a:lnTo>
                <a:lnTo>
                  <a:pt x="0" y="0"/>
                </a:lnTo>
                <a:close/>
              </a:path>
            </a:pathLst>
          </a:custGeom>
          <a:ln w="12700">
            <a:solidFill>
              <a:srgbClr val="000000"/>
            </a:solidFill>
          </a:ln>
        </p:spPr>
        <p:txBody>
          <a:bodyPr wrap="square" lIns="0" tIns="0" rIns="0" bIns="0" rtlCol="0"/>
          <a:lstStyle/>
          <a:p>
            <a:endParaRPr/>
          </a:p>
        </p:txBody>
      </p:sp>
      <p:sp>
        <p:nvSpPr>
          <p:cNvPr id="12" name="object 12"/>
          <p:cNvSpPr/>
          <p:nvPr/>
        </p:nvSpPr>
        <p:spPr>
          <a:xfrm>
            <a:off x="538162" y="3190875"/>
            <a:ext cx="268605" cy="59055"/>
          </a:xfrm>
          <a:custGeom>
            <a:avLst/>
            <a:gdLst/>
            <a:ahLst/>
            <a:cxnLst/>
            <a:rect l="l" t="t" r="r" b="b"/>
            <a:pathLst>
              <a:path w="268605" h="59055">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grpSp>
        <p:nvGrpSpPr>
          <p:cNvPr id="13" name="object 13"/>
          <p:cNvGrpSpPr/>
          <p:nvPr/>
        </p:nvGrpSpPr>
        <p:grpSpPr>
          <a:xfrm>
            <a:off x="965200" y="1836737"/>
            <a:ext cx="281305" cy="186055"/>
            <a:chOff x="965200" y="1836737"/>
            <a:chExt cx="281305" cy="186055"/>
          </a:xfrm>
        </p:grpSpPr>
        <p:sp>
          <p:nvSpPr>
            <p:cNvPr id="14" name="object 14"/>
            <p:cNvSpPr/>
            <p:nvPr/>
          </p:nvSpPr>
          <p:spPr>
            <a:xfrm>
              <a:off x="971550" y="1843087"/>
              <a:ext cx="268605" cy="59055"/>
            </a:xfrm>
            <a:custGeom>
              <a:avLst/>
              <a:gdLst/>
              <a:ahLst/>
              <a:cxnLst/>
              <a:rect l="l" t="t" r="r" b="b"/>
              <a:pathLst>
                <a:path w="268605" h="59055">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15" name="object 15"/>
            <p:cNvSpPr/>
            <p:nvPr/>
          </p:nvSpPr>
          <p:spPr>
            <a:xfrm>
              <a:off x="971550" y="1957387"/>
              <a:ext cx="268605" cy="59055"/>
            </a:xfrm>
            <a:custGeom>
              <a:avLst/>
              <a:gdLst/>
              <a:ahLst/>
              <a:cxnLst/>
              <a:rect l="l" t="t" r="r" b="b"/>
              <a:pathLst>
                <a:path w="268605" h="59055">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grpSp>
      <p:grpSp>
        <p:nvGrpSpPr>
          <p:cNvPr id="16" name="object 16"/>
          <p:cNvGrpSpPr/>
          <p:nvPr/>
        </p:nvGrpSpPr>
        <p:grpSpPr>
          <a:xfrm>
            <a:off x="965200" y="2122487"/>
            <a:ext cx="281305" cy="182880"/>
            <a:chOff x="965200" y="2122487"/>
            <a:chExt cx="281305" cy="182880"/>
          </a:xfrm>
        </p:grpSpPr>
        <p:sp>
          <p:nvSpPr>
            <p:cNvPr id="17" name="object 17"/>
            <p:cNvSpPr/>
            <p:nvPr/>
          </p:nvSpPr>
          <p:spPr>
            <a:xfrm>
              <a:off x="971550" y="2128837"/>
              <a:ext cx="268605" cy="59055"/>
            </a:xfrm>
            <a:custGeom>
              <a:avLst/>
              <a:gdLst/>
              <a:ahLst/>
              <a:cxnLst/>
              <a:rect l="l" t="t" r="r" b="b"/>
              <a:pathLst>
                <a:path w="268605" h="59055">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18" name="object 18"/>
            <p:cNvSpPr/>
            <p:nvPr/>
          </p:nvSpPr>
          <p:spPr>
            <a:xfrm>
              <a:off x="971550" y="2239962"/>
              <a:ext cx="268605" cy="59055"/>
            </a:xfrm>
            <a:custGeom>
              <a:avLst/>
              <a:gdLst/>
              <a:ahLst/>
              <a:cxnLst/>
              <a:rect l="l" t="t" r="r" b="b"/>
              <a:pathLst>
                <a:path w="268605" h="59055">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grpSp>
      <p:grpSp>
        <p:nvGrpSpPr>
          <p:cNvPr id="19" name="object 19"/>
          <p:cNvGrpSpPr/>
          <p:nvPr/>
        </p:nvGrpSpPr>
        <p:grpSpPr>
          <a:xfrm>
            <a:off x="965200" y="2587625"/>
            <a:ext cx="282575" cy="174625"/>
            <a:chOff x="965200" y="2587625"/>
            <a:chExt cx="282575" cy="174625"/>
          </a:xfrm>
        </p:grpSpPr>
        <p:sp>
          <p:nvSpPr>
            <p:cNvPr id="20" name="object 20"/>
            <p:cNvSpPr/>
            <p:nvPr/>
          </p:nvSpPr>
          <p:spPr>
            <a:xfrm>
              <a:off x="973138" y="2593975"/>
              <a:ext cx="268605" cy="59055"/>
            </a:xfrm>
            <a:custGeom>
              <a:avLst/>
              <a:gdLst/>
              <a:ahLst/>
              <a:cxnLst/>
              <a:rect l="l" t="t" r="r" b="b"/>
              <a:pathLst>
                <a:path w="268605" h="59055">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21" name="object 21"/>
            <p:cNvSpPr/>
            <p:nvPr/>
          </p:nvSpPr>
          <p:spPr>
            <a:xfrm>
              <a:off x="971550" y="2697162"/>
              <a:ext cx="268605" cy="59055"/>
            </a:xfrm>
            <a:custGeom>
              <a:avLst/>
              <a:gdLst/>
              <a:ahLst/>
              <a:cxnLst/>
              <a:rect l="l" t="t" r="r" b="b"/>
              <a:pathLst>
                <a:path w="268605" h="59055">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grpSp>
      <p:sp>
        <p:nvSpPr>
          <p:cNvPr id="22" name="object 22"/>
          <p:cNvSpPr/>
          <p:nvPr/>
        </p:nvSpPr>
        <p:spPr>
          <a:xfrm>
            <a:off x="971550" y="2889250"/>
            <a:ext cx="268605" cy="59055"/>
          </a:xfrm>
          <a:custGeom>
            <a:avLst/>
            <a:gdLst/>
            <a:ahLst/>
            <a:cxnLst/>
            <a:rect l="l" t="t" r="r" b="b"/>
            <a:pathLst>
              <a:path w="268605" h="59055">
                <a:moveTo>
                  <a:pt x="0" y="0"/>
                </a:moveTo>
                <a:lnTo>
                  <a:pt x="268288" y="0"/>
                </a:lnTo>
                <a:lnTo>
                  <a:pt x="268288" y="58738"/>
                </a:lnTo>
                <a:lnTo>
                  <a:pt x="0" y="58738"/>
                </a:lnTo>
                <a:lnTo>
                  <a:pt x="0" y="0"/>
                </a:lnTo>
                <a:close/>
              </a:path>
            </a:pathLst>
          </a:custGeom>
          <a:ln w="12700">
            <a:solidFill>
              <a:srgbClr val="000000"/>
            </a:solidFill>
          </a:ln>
        </p:spPr>
        <p:txBody>
          <a:bodyPr wrap="square" lIns="0" tIns="0" rIns="0" bIns="0" rtlCol="0"/>
          <a:lstStyle/>
          <a:p>
            <a:endParaRPr/>
          </a:p>
        </p:txBody>
      </p:sp>
      <p:grpSp>
        <p:nvGrpSpPr>
          <p:cNvPr id="23" name="object 23"/>
          <p:cNvGrpSpPr/>
          <p:nvPr/>
        </p:nvGrpSpPr>
        <p:grpSpPr>
          <a:xfrm>
            <a:off x="966787" y="3076575"/>
            <a:ext cx="281305" cy="288925"/>
            <a:chOff x="966787" y="3076575"/>
            <a:chExt cx="281305" cy="288925"/>
          </a:xfrm>
        </p:grpSpPr>
        <p:sp>
          <p:nvSpPr>
            <p:cNvPr id="24" name="object 24"/>
            <p:cNvSpPr/>
            <p:nvPr/>
          </p:nvSpPr>
          <p:spPr>
            <a:xfrm>
              <a:off x="973137" y="3082925"/>
              <a:ext cx="268605" cy="59055"/>
            </a:xfrm>
            <a:custGeom>
              <a:avLst/>
              <a:gdLst/>
              <a:ahLst/>
              <a:cxnLst/>
              <a:rect l="l" t="t" r="r" b="b"/>
              <a:pathLst>
                <a:path w="268605" h="59055">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25" name="object 25"/>
            <p:cNvSpPr/>
            <p:nvPr/>
          </p:nvSpPr>
          <p:spPr>
            <a:xfrm>
              <a:off x="973137" y="3197225"/>
              <a:ext cx="268605" cy="59055"/>
            </a:xfrm>
            <a:custGeom>
              <a:avLst/>
              <a:gdLst/>
              <a:ahLst/>
              <a:cxnLst/>
              <a:rect l="l" t="t" r="r" b="b"/>
              <a:pathLst>
                <a:path w="268605"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26" name="object 26"/>
            <p:cNvSpPr/>
            <p:nvPr/>
          </p:nvSpPr>
          <p:spPr>
            <a:xfrm>
              <a:off x="973137" y="3300412"/>
              <a:ext cx="268605" cy="59055"/>
            </a:xfrm>
            <a:custGeom>
              <a:avLst/>
              <a:gdLst/>
              <a:ahLst/>
              <a:cxnLst/>
              <a:rect l="l" t="t" r="r" b="b"/>
              <a:pathLst>
                <a:path w="268605" h="59054">
                  <a:moveTo>
                    <a:pt x="0" y="0"/>
                  </a:moveTo>
                  <a:lnTo>
                    <a:pt x="268287" y="0"/>
                  </a:lnTo>
                  <a:lnTo>
                    <a:pt x="268287" y="58737"/>
                  </a:lnTo>
                  <a:lnTo>
                    <a:pt x="0" y="58737"/>
                  </a:lnTo>
                  <a:lnTo>
                    <a:pt x="0" y="0"/>
                  </a:lnTo>
                  <a:close/>
                </a:path>
              </a:pathLst>
            </a:custGeom>
            <a:ln w="12700">
              <a:solidFill>
                <a:srgbClr val="000000"/>
              </a:solidFill>
            </a:ln>
          </p:spPr>
          <p:txBody>
            <a:bodyPr wrap="square" lIns="0" tIns="0" rIns="0" bIns="0" rtlCol="0"/>
            <a:lstStyle/>
            <a:p>
              <a:endParaRPr/>
            </a:p>
          </p:txBody>
        </p:sp>
      </p:grpSp>
      <p:grpSp>
        <p:nvGrpSpPr>
          <p:cNvPr id="27" name="object 27"/>
          <p:cNvGrpSpPr/>
          <p:nvPr/>
        </p:nvGrpSpPr>
        <p:grpSpPr>
          <a:xfrm>
            <a:off x="1397000" y="1836737"/>
            <a:ext cx="281305" cy="186055"/>
            <a:chOff x="1397000" y="1836737"/>
            <a:chExt cx="281305" cy="186055"/>
          </a:xfrm>
        </p:grpSpPr>
        <p:sp>
          <p:nvSpPr>
            <p:cNvPr id="28" name="object 28"/>
            <p:cNvSpPr/>
            <p:nvPr/>
          </p:nvSpPr>
          <p:spPr>
            <a:xfrm>
              <a:off x="1403350" y="1843087"/>
              <a:ext cx="268605" cy="59055"/>
            </a:xfrm>
            <a:custGeom>
              <a:avLst/>
              <a:gdLst/>
              <a:ahLst/>
              <a:cxnLst/>
              <a:rect l="l" t="t" r="r" b="b"/>
              <a:pathLst>
                <a:path w="268605" h="59055">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29" name="object 29"/>
            <p:cNvSpPr/>
            <p:nvPr/>
          </p:nvSpPr>
          <p:spPr>
            <a:xfrm>
              <a:off x="1403350" y="1957387"/>
              <a:ext cx="268605" cy="59055"/>
            </a:xfrm>
            <a:custGeom>
              <a:avLst/>
              <a:gdLst/>
              <a:ahLst/>
              <a:cxnLst/>
              <a:rect l="l" t="t" r="r" b="b"/>
              <a:pathLst>
                <a:path w="268605" h="59055">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grpSp>
      <p:grpSp>
        <p:nvGrpSpPr>
          <p:cNvPr id="30" name="object 30"/>
          <p:cNvGrpSpPr/>
          <p:nvPr/>
        </p:nvGrpSpPr>
        <p:grpSpPr>
          <a:xfrm>
            <a:off x="1397000" y="2122487"/>
            <a:ext cx="281305" cy="182880"/>
            <a:chOff x="1397000" y="2122487"/>
            <a:chExt cx="281305" cy="182880"/>
          </a:xfrm>
        </p:grpSpPr>
        <p:sp>
          <p:nvSpPr>
            <p:cNvPr id="31" name="object 31"/>
            <p:cNvSpPr/>
            <p:nvPr/>
          </p:nvSpPr>
          <p:spPr>
            <a:xfrm>
              <a:off x="1403350" y="2128837"/>
              <a:ext cx="268605" cy="59055"/>
            </a:xfrm>
            <a:custGeom>
              <a:avLst/>
              <a:gdLst/>
              <a:ahLst/>
              <a:cxnLst/>
              <a:rect l="l" t="t" r="r" b="b"/>
              <a:pathLst>
                <a:path w="268605" h="59055">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32" name="object 32"/>
            <p:cNvSpPr/>
            <p:nvPr/>
          </p:nvSpPr>
          <p:spPr>
            <a:xfrm>
              <a:off x="1403350" y="2239962"/>
              <a:ext cx="268605" cy="59055"/>
            </a:xfrm>
            <a:custGeom>
              <a:avLst/>
              <a:gdLst/>
              <a:ahLst/>
              <a:cxnLst/>
              <a:rect l="l" t="t" r="r" b="b"/>
              <a:pathLst>
                <a:path w="268605" h="59055">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grpSp>
      <p:grpSp>
        <p:nvGrpSpPr>
          <p:cNvPr id="33" name="object 33"/>
          <p:cNvGrpSpPr/>
          <p:nvPr/>
        </p:nvGrpSpPr>
        <p:grpSpPr>
          <a:xfrm>
            <a:off x="1397000" y="2587625"/>
            <a:ext cx="282575" cy="174625"/>
            <a:chOff x="1397000" y="2587625"/>
            <a:chExt cx="282575" cy="174625"/>
          </a:xfrm>
        </p:grpSpPr>
        <p:sp>
          <p:nvSpPr>
            <p:cNvPr id="34" name="object 34"/>
            <p:cNvSpPr/>
            <p:nvPr/>
          </p:nvSpPr>
          <p:spPr>
            <a:xfrm>
              <a:off x="1404937" y="2593975"/>
              <a:ext cx="268605" cy="59055"/>
            </a:xfrm>
            <a:custGeom>
              <a:avLst/>
              <a:gdLst/>
              <a:ahLst/>
              <a:cxnLst/>
              <a:rect l="l" t="t" r="r" b="b"/>
              <a:pathLst>
                <a:path w="268605" h="59055">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35" name="object 35"/>
            <p:cNvSpPr/>
            <p:nvPr/>
          </p:nvSpPr>
          <p:spPr>
            <a:xfrm>
              <a:off x="1403350" y="2697162"/>
              <a:ext cx="268605" cy="59055"/>
            </a:xfrm>
            <a:custGeom>
              <a:avLst/>
              <a:gdLst/>
              <a:ahLst/>
              <a:cxnLst/>
              <a:rect l="l" t="t" r="r" b="b"/>
              <a:pathLst>
                <a:path w="268605" h="59055">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grpSp>
      <p:sp>
        <p:nvSpPr>
          <p:cNvPr id="36" name="object 36"/>
          <p:cNvSpPr/>
          <p:nvPr/>
        </p:nvSpPr>
        <p:spPr>
          <a:xfrm>
            <a:off x="1403350" y="2889250"/>
            <a:ext cx="268605" cy="59055"/>
          </a:xfrm>
          <a:custGeom>
            <a:avLst/>
            <a:gdLst/>
            <a:ahLst/>
            <a:cxnLst/>
            <a:rect l="l" t="t" r="r" b="b"/>
            <a:pathLst>
              <a:path w="268605" h="59055">
                <a:moveTo>
                  <a:pt x="0" y="0"/>
                </a:moveTo>
                <a:lnTo>
                  <a:pt x="268288" y="0"/>
                </a:lnTo>
                <a:lnTo>
                  <a:pt x="268288" y="58738"/>
                </a:lnTo>
                <a:lnTo>
                  <a:pt x="0" y="58738"/>
                </a:lnTo>
                <a:lnTo>
                  <a:pt x="0" y="0"/>
                </a:lnTo>
                <a:close/>
              </a:path>
            </a:pathLst>
          </a:custGeom>
          <a:ln w="12700">
            <a:solidFill>
              <a:srgbClr val="000000"/>
            </a:solidFill>
          </a:ln>
        </p:spPr>
        <p:txBody>
          <a:bodyPr wrap="square" lIns="0" tIns="0" rIns="0" bIns="0" rtlCol="0"/>
          <a:lstStyle/>
          <a:p>
            <a:endParaRPr/>
          </a:p>
        </p:txBody>
      </p:sp>
      <p:grpSp>
        <p:nvGrpSpPr>
          <p:cNvPr id="37" name="object 37"/>
          <p:cNvGrpSpPr/>
          <p:nvPr/>
        </p:nvGrpSpPr>
        <p:grpSpPr>
          <a:xfrm>
            <a:off x="388938" y="1549400"/>
            <a:ext cx="1525905" cy="1957705"/>
            <a:chOff x="388938" y="1549400"/>
            <a:chExt cx="1525905" cy="1957705"/>
          </a:xfrm>
        </p:grpSpPr>
        <p:sp>
          <p:nvSpPr>
            <p:cNvPr id="38" name="object 38"/>
            <p:cNvSpPr/>
            <p:nvPr/>
          </p:nvSpPr>
          <p:spPr>
            <a:xfrm>
              <a:off x="1404937" y="3082925"/>
              <a:ext cx="268605" cy="59055"/>
            </a:xfrm>
            <a:custGeom>
              <a:avLst/>
              <a:gdLst/>
              <a:ahLst/>
              <a:cxnLst/>
              <a:rect l="l" t="t" r="r" b="b"/>
              <a:pathLst>
                <a:path w="268605" h="59055">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39" name="object 39"/>
            <p:cNvSpPr/>
            <p:nvPr/>
          </p:nvSpPr>
          <p:spPr>
            <a:xfrm>
              <a:off x="1404937" y="3197225"/>
              <a:ext cx="268605" cy="59055"/>
            </a:xfrm>
            <a:custGeom>
              <a:avLst/>
              <a:gdLst/>
              <a:ahLst/>
              <a:cxnLst/>
              <a:rect l="l" t="t" r="r" b="b"/>
              <a:pathLst>
                <a:path w="268605"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40" name="object 40"/>
            <p:cNvSpPr/>
            <p:nvPr/>
          </p:nvSpPr>
          <p:spPr>
            <a:xfrm>
              <a:off x="1404937" y="3300412"/>
              <a:ext cx="268605" cy="59055"/>
            </a:xfrm>
            <a:custGeom>
              <a:avLst/>
              <a:gdLst/>
              <a:ahLst/>
              <a:cxnLst/>
              <a:rect l="l" t="t" r="r" b="b"/>
              <a:pathLst>
                <a:path w="268605" h="59054">
                  <a:moveTo>
                    <a:pt x="0" y="0"/>
                  </a:moveTo>
                  <a:lnTo>
                    <a:pt x="268287" y="0"/>
                  </a:lnTo>
                  <a:lnTo>
                    <a:pt x="268287" y="58737"/>
                  </a:lnTo>
                  <a:lnTo>
                    <a:pt x="0" y="58737"/>
                  </a:lnTo>
                  <a:lnTo>
                    <a:pt x="0" y="0"/>
                  </a:lnTo>
                  <a:close/>
                </a:path>
              </a:pathLst>
            </a:custGeom>
            <a:ln w="12700">
              <a:solidFill>
                <a:srgbClr val="000000"/>
              </a:solidFill>
            </a:ln>
          </p:spPr>
          <p:txBody>
            <a:bodyPr wrap="square" lIns="0" tIns="0" rIns="0" bIns="0" rtlCol="0"/>
            <a:lstStyle/>
            <a:p>
              <a:endParaRPr/>
            </a:p>
          </p:txBody>
        </p:sp>
        <p:sp>
          <p:nvSpPr>
            <p:cNvPr id="41" name="object 41"/>
            <p:cNvSpPr/>
            <p:nvPr/>
          </p:nvSpPr>
          <p:spPr>
            <a:xfrm>
              <a:off x="395288" y="1624041"/>
              <a:ext cx="1444625" cy="1876425"/>
            </a:xfrm>
            <a:custGeom>
              <a:avLst/>
              <a:gdLst/>
              <a:ahLst/>
              <a:cxnLst/>
              <a:rect l="l" t="t" r="r" b="b"/>
              <a:pathLst>
                <a:path w="1444625" h="1876425">
                  <a:moveTo>
                    <a:pt x="1444595" y="0"/>
                  </a:moveTo>
                  <a:lnTo>
                    <a:pt x="0" y="0"/>
                  </a:lnTo>
                  <a:lnTo>
                    <a:pt x="0" y="1876395"/>
                  </a:lnTo>
                  <a:lnTo>
                    <a:pt x="1444595" y="1876395"/>
                  </a:lnTo>
                  <a:lnTo>
                    <a:pt x="1444595" y="0"/>
                  </a:lnTo>
                  <a:close/>
                </a:path>
              </a:pathLst>
            </a:custGeom>
            <a:solidFill>
              <a:srgbClr val="4F81BD">
                <a:alpha val="50199"/>
              </a:srgbClr>
            </a:solidFill>
          </p:spPr>
          <p:txBody>
            <a:bodyPr wrap="square" lIns="0" tIns="0" rIns="0" bIns="0" rtlCol="0"/>
            <a:lstStyle/>
            <a:p>
              <a:endParaRPr/>
            </a:p>
          </p:txBody>
        </p:sp>
        <p:sp>
          <p:nvSpPr>
            <p:cNvPr id="42" name="object 42"/>
            <p:cNvSpPr/>
            <p:nvPr/>
          </p:nvSpPr>
          <p:spPr>
            <a:xfrm>
              <a:off x="1839883" y="1555750"/>
              <a:ext cx="68580" cy="1945005"/>
            </a:xfrm>
            <a:custGeom>
              <a:avLst/>
              <a:gdLst/>
              <a:ahLst/>
              <a:cxnLst/>
              <a:rect l="l" t="t" r="r" b="b"/>
              <a:pathLst>
                <a:path w="68580" h="1945004">
                  <a:moveTo>
                    <a:pt x="68291" y="0"/>
                  </a:moveTo>
                  <a:lnTo>
                    <a:pt x="0" y="68291"/>
                  </a:lnTo>
                  <a:lnTo>
                    <a:pt x="0" y="1944687"/>
                  </a:lnTo>
                  <a:lnTo>
                    <a:pt x="68291" y="1876395"/>
                  </a:lnTo>
                  <a:lnTo>
                    <a:pt x="68291" y="0"/>
                  </a:lnTo>
                  <a:close/>
                </a:path>
              </a:pathLst>
            </a:custGeom>
            <a:solidFill>
              <a:srgbClr val="406898">
                <a:alpha val="50199"/>
              </a:srgbClr>
            </a:solidFill>
          </p:spPr>
          <p:txBody>
            <a:bodyPr wrap="square" lIns="0" tIns="0" rIns="0" bIns="0" rtlCol="0"/>
            <a:lstStyle/>
            <a:p>
              <a:endParaRPr/>
            </a:p>
          </p:txBody>
        </p:sp>
        <p:sp>
          <p:nvSpPr>
            <p:cNvPr id="43" name="object 43"/>
            <p:cNvSpPr/>
            <p:nvPr/>
          </p:nvSpPr>
          <p:spPr>
            <a:xfrm>
              <a:off x="395288" y="1555750"/>
              <a:ext cx="1513205" cy="68580"/>
            </a:xfrm>
            <a:custGeom>
              <a:avLst/>
              <a:gdLst/>
              <a:ahLst/>
              <a:cxnLst/>
              <a:rect l="l" t="t" r="r" b="b"/>
              <a:pathLst>
                <a:path w="1513205" h="68580">
                  <a:moveTo>
                    <a:pt x="1512886" y="0"/>
                  </a:moveTo>
                  <a:lnTo>
                    <a:pt x="68291" y="0"/>
                  </a:lnTo>
                  <a:lnTo>
                    <a:pt x="0" y="68291"/>
                  </a:lnTo>
                  <a:lnTo>
                    <a:pt x="1444595" y="68291"/>
                  </a:lnTo>
                  <a:lnTo>
                    <a:pt x="1512886" y="0"/>
                  </a:lnTo>
                  <a:close/>
                </a:path>
              </a:pathLst>
            </a:custGeom>
            <a:solidFill>
              <a:srgbClr val="729ACA">
                <a:alpha val="50199"/>
              </a:srgbClr>
            </a:solidFill>
          </p:spPr>
          <p:txBody>
            <a:bodyPr wrap="square" lIns="0" tIns="0" rIns="0" bIns="0" rtlCol="0"/>
            <a:lstStyle/>
            <a:p>
              <a:endParaRPr/>
            </a:p>
          </p:txBody>
        </p:sp>
        <p:sp>
          <p:nvSpPr>
            <p:cNvPr id="44" name="object 44"/>
            <p:cNvSpPr/>
            <p:nvPr/>
          </p:nvSpPr>
          <p:spPr>
            <a:xfrm>
              <a:off x="395288" y="1555750"/>
              <a:ext cx="1513205" cy="1945005"/>
            </a:xfrm>
            <a:custGeom>
              <a:avLst/>
              <a:gdLst/>
              <a:ahLst/>
              <a:cxnLst/>
              <a:rect l="l" t="t" r="r" b="b"/>
              <a:pathLst>
                <a:path w="1513205" h="1945004">
                  <a:moveTo>
                    <a:pt x="0" y="68291"/>
                  </a:moveTo>
                  <a:lnTo>
                    <a:pt x="68291" y="0"/>
                  </a:lnTo>
                  <a:lnTo>
                    <a:pt x="1512887" y="0"/>
                  </a:lnTo>
                  <a:lnTo>
                    <a:pt x="1512887" y="1876396"/>
                  </a:lnTo>
                  <a:lnTo>
                    <a:pt x="1444595" y="1944688"/>
                  </a:lnTo>
                  <a:lnTo>
                    <a:pt x="0" y="1944688"/>
                  </a:lnTo>
                  <a:lnTo>
                    <a:pt x="0" y="68291"/>
                  </a:lnTo>
                  <a:close/>
                </a:path>
                <a:path w="1513205" h="1945004">
                  <a:moveTo>
                    <a:pt x="0" y="68291"/>
                  </a:moveTo>
                  <a:lnTo>
                    <a:pt x="1444595" y="68291"/>
                  </a:lnTo>
                  <a:lnTo>
                    <a:pt x="1512887" y="0"/>
                  </a:lnTo>
                </a:path>
                <a:path w="1513205" h="1945004">
                  <a:moveTo>
                    <a:pt x="1444595" y="68291"/>
                  </a:moveTo>
                  <a:lnTo>
                    <a:pt x="1444595" y="1944688"/>
                  </a:lnTo>
                </a:path>
              </a:pathLst>
            </a:custGeom>
            <a:ln w="12700">
              <a:solidFill>
                <a:srgbClr val="000000"/>
              </a:solidFill>
            </a:ln>
          </p:spPr>
          <p:txBody>
            <a:bodyPr wrap="square" lIns="0" tIns="0" rIns="0" bIns="0" rtlCol="0"/>
            <a:lstStyle/>
            <a:p>
              <a:endParaRPr/>
            </a:p>
          </p:txBody>
        </p:sp>
        <p:sp>
          <p:nvSpPr>
            <p:cNvPr id="45" name="object 45"/>
            <p:cNvSpPr/>
            <p:nvPr/>
          </p:nvSpPr>
          <p:spPr>
            <a:xfrm>
              <a:off x="539750" y="3427412"/>
              <a:ext cx="1196975" cy="0"/>
            </a:xfrm>
            <a:custGeom>
              <a:avLst/>
              <a:gdLst/>
              <a:ahLst/>
              <a:cxnLst/>
              <a:rect l="l" t="t" r="r" b="b"/>
              <a:pathLst>
                <a:path w="1196975">
                  <a:moveTo>
                    <a:pt x="0" y="0"/>
                  </a:moveTo>
                  <a:lnTo>
                    <a:pt x="1196975" y="1"/>
                  </a:lnTo>
                </a:path>
              </a:pathLst>
            </a:custGeom>
            <a:ln w="28575">
              <a:solidFill>
                <a:srgbClr val="000000"/>
              </a:solidFill>
            </a:ln>
          </p:spPr>
          <p:txBody>
            <a:bodyPr wrap="square" lIns="0" tIns="0" rIns="0" bIns="0" rtlCol="0"/>
            <a:lstStyle/>
            <a:p>
              <a:endParaRPr/>
            </a:p>
          </p:txBody>
        </p:sp>
      </p:grpSp>
      <p:grpSp>
        <p:nvGrpSpPr>
          <p:cNvPr id="46" name="object 46"/>
          <p:cNvGrpSpPr/>
          <p:nvPr/>
        </p:nvGrpSpPr>
        <p:grpSpPr>
          <a:xfrm>
            <a:off x="3197225" y="1189037"/>
            <a:ext cx="1579880" cy="2922905"/>
            <a:chOff x="3197225" y="1189037"/>
            <a:chExt cx="1579880" cy="2922905"/>
          </a:xfrm>
        </p:grpSpPr>
        <p:sp>
          <p:nvSpPr>
            <p:cNvPr id="47" name="object 47"/>
            <p:cNvSpPr/>
            <p:nvPr/>
          </p:nvSpPr>
          <p:spPr>
            <a:xfrm>
              <a:off x="3235316" y="1225550"/>
              <a:ext cx="905510" cy="2879725"/>
            </a:xfrm>
            <a:custGeom>
              <a:avLst/>
              <a:gdLst/>
              <a:ahLst/>
              <a:cxnLst/>
              <a:rect l="l" t="t" r="r" b="b"/>
              <a:pathLst>
                <a:path w="905510" h="2879725">
                  <a:moveTo>
                    <a:pt x="904883" y="0"/>
                  </a:moveTo>
                  <a:lnTo>
                    <a:pt x="0" y="904880"/>
                  </a:lnTo>
                  <a:lnTo>
                    <a:pt x="0" y="2879725"/>
                  </a:lnTo>
                  <a:lnTo>
                    <a:pt x="904883" y="1974844"/>
                  </a:lnTo>
                  <a:lnTo>
                    <a:pt x="904883" y="0"/>
                  </a:lnTo>
                  <a:close/>
                </a:path>
              </a:pathLst>
            </a:custGeom>
            <a:solidFill>
              <a:srgbClr val="CDCDCD"/>
            </a:solidFill>
          </p:spPr>
          <p:txBody>
            <a:bodyPr wrap="square" lIns="0" tIns="0" rIns="0" bIns="0" rtlCol="0"/>
            <a:lstStyle/>
            <a:p>
              <a:endParaRPr/>
            </a:p>
          </p:txBody>
        </p:sp>
        <p:sp>
          <p:nvSpPr>
            <p:cNvPr id="48" name="object 48"/>
            <p:cNvSpPr/>
            <p:nvPr/>
          </p:nvSpPr>
          <p:spPr>
            <a:xfrm>
              <a:off x="3203575" y="1225550"/>
              <a:ext cx="936625" cy="904875"/>
            </a:xfrm>
            <a:custGeom>
              <a:avLst/>
              <a:gdLst/>
              <a:ahLst/>
              <a:cxnLst/>
              <a:rect l="l" t="t" r="r" b="b"/>
              <a:pathLst>
                <a:path w="936625" h="904875">
                  <a:moveTo>
                    <a:pt x="936625" y="0"/>
                  </a:moveTo>
                  <a:lnTo>
                    <a:pt x="904882" y="0"/>
                  </a:lnTo>
                  <a:lnTo>
                    <a:pt x="0" y="904880"/>
                  </a:lnTo>
                  <a:lnTo>
                    <a:pt x="31741" y="904880"/>
                  </a:lnTo>
                  <a:lnTo>
                    <a:pt x="936625" y="0"/>
                  </a:lnTo>
                  <a:close/>
                </a:path>
              </a:pathLst>
            </a:custGeom>
            <a:solidFill>
              <a:srgbClr val="FFFFFF"/>
            </a:solidFill>
          </p:spPr>
          <p:txBody>
            <a:bodyPr wrap="square" lIns="0" tIns="0" rIns="0" bIns="0" rtlCol="0"/>
            <a:lstStyle/>
            <a:p>
              <a:endParaRPr/>
            </a:p>
          </p:txBody>
        </p:sp>
        <p:sp>
          <p:nvSpPr>
            <p:cNvPr id="49" name="object 49"/>
            <p:cNvSpPr/>
            <p:nvPr/>
          </p:nvSpPr>
          <p:spPr>
            <a:xfrm>
              <a:off x="3203575" y="1225550"/>
              <a:ext cx="936625" cy="2879725"/>
            </a:xfrm>
            <a:custGeom>
              <a:avLst/>
              <a:gdLst/>
              <a:ahLst/>
              <a:cxnLst/>
              <a:rect l="l" t="t" r="r" b="b"/>
              <a:pathLst>
                <a:path w="936625" h="2879725">
                  <a:moveTo>
                    <a:pt x="0" y="904880"/>
                  </a:moveTo>
                  <a:lnTo>
                    <a:pt x="904883" y="0"/>
                  </a:lnTo>
                  <a:lnTo>
                    <a:pt x="936625" y="0"/>
                  </a:lnTo>
                  <a:lnTo>
                    <a:pt x="936625" y="1974844"/>
                  </a:lnTo>
                  <a:lnTo>
                    <a:pt x="31741" y="2879725"/>
                  </a:lnTo>
                  <a:lnTo>
                    <a:pt x="0" y="2879725"/>
                  </a:lnTo>
                  <a:lnTo>
                    <a:pt x="0" y="904880"/>
                  </a:lnTo>
                  <a:close/>
                </a:path>
                <a:path w="936625" h="2879725">
                  <a:moveTo>
                    <a:pt x="0" y="904880"/>
                  </a:moveTo>
                  <a:lnTo>
                    <a:pt x="31741" y="904880"/>
                  </a:lnTo>
                  <a:lnTo>
                    <a:pt x="936625" y="0"/>
                  </a:lnTo>
                </a:path>
                <a:path w="936625" h="2879725">
                  <a:moveTo>
                    <a:pt x="31741" y="904880"/>
                  </a:moveTo>
                  <a:lnTo>
                    <a:pt x="31741" y="2879725"/>
                  </a:lnTo>
                </a:path>
              </a:pathLst>
            </a:custGeom>
            <a:ln w="12700">
              <a:solidFill>
                <a:srgbClr val="000000"/>
              </a:solidFill>
            </a:ln>
          </p:spPr>
          <p:txBody>
            <a:bodyPr wrap="square" lIns="0" tIns="0" rIns="0" bIns="0" rtlCol="0"/>
            <a:lstStyle/>
            <a:p>
              <a:endParaRPr/>
            </a:p>
          </p:txBody>
        </p:sp>
        <p:sp>
          <p:nvSpPr>
            <p:cNvPr id="50" name="object 50"/>
            <p:cNvSpPr/>
            <p:nvPr/>
          </p:nvSpPr>
          <p:spPr>
            <a:xfrm>
              <a:off x="3271837" y="2125668"/>
              <a:ext cx="31750" cy="1974850"/>
            </a:xfrm>
            <a:custGeom>
              <a:avLst/>
              <a:gdLst/>
              <a:ahLst/>
              <a:cxnLst/>
              <a:rect l="l" t="t" r="r" b="b"/>
              <a:pathLst>
                <a:path w="31750" h="1974850">
                  <a:moveTo>
                    <a:pt x="31741" y="0"/>
                  </a:moveTo>
                  <a:lnTo>
                    <a:pt x="0" y="0"/>
                  </a:lnTo>
                  <a:lnTo>
                    <a:pt x="0" y="1974844"/>
                  </a:lnTo>
                  <a:lnTo>
                    <a:pt x="31741" y="1974844"/>
                  </a:lnTo>
                  <a:lnTo>
                    <a:pt x="31741" y="0"/>
                  </a:lnTo>
                  <a:close/>
                </a:path>
              </a:pathLst>
            </a:custGeom>
            <a:solidFill>
              <a:srgbClr val="FFFFFF"/>
            </a:solidFill>
          </p:spPr>
          <p:txBody>
            <a:bodyPr wrap="square" lIns="0" tIns="0" rIns="0" bIns="0" rtlCol="0"/>
            <a:lstStyle/>
            <a:p>
              <a:endParaRPr/>
            </a:p>
          </p:txBody>
        </p:sp>
        <p:sp>
          <p:nvSpPr>
            <p:cNvPr id="51" name="object 51"/>
            <p:cNvSpPr/>
            <p:nvPr/>
          </p:nvSpPr>
          <p:spPr>
            <a:xfrm>
              <a:off x="3303579" y="1220787"/>
              <a:ext cx="905510" cy="2879725"/>
            </a:xfrm>
            <a:custGeom>
              <a:avLst/>
              <a:gdLst/>
              <a:ahLst/>
              <a:cxnLst/>
              <a:rect l="l" t="t" r="r" b="b"/>
              <a:pathLst>
                <a:path w="905510" h="2879725">
                  <a:moveTo>
                    <a:pt x="904882" y="0"/>
                  </a:moveTo>
                  <a:lnTo>
                    <a:pt x="0" y="904881"/>
                  </a:lnTo>
                  <a:lnTo>
                    <a:pt x="0" y="2879725"/>
                  </a:lnTo>
                  <a:lnTo>
                    <a:pt x="904882" y="1974844"/>
                  </a:lnTo>
                  <a:lnTo>
                    <a:pt x="904882" y="0"/>
                  </a:lnTo>
                  <a:close/>
                </a:path>
              </a:pathLst>
            </a:custGeom>
            <a:solidFill>
              <a:srgbClr val="CDCDCD"/>
            </a:solidFill>
          </p:spPr>
          <p:txBody>
            <a:bodyPr wrap="square" lIns="0" tIns="0" rIns="0" bIns="0" rtlCol="0"/>
            <a:lstStyle/>
            <a:p>
              <a:endParaRPr/>
            </a:p>
          </p:txBody>
        </p:sp>
        <p:sp>
          <p:nvSpPr>
            <p:cNvPr id="52" name="object 52"/>
            <p:cNvSpPr/>
            <p:nvPr/>
          </p:nvSpPr>
          <p:spPr>
            <a:xfrm>
              <a:off x="3271837" y="1220787"/>
              <a:ext cx="936625" cy="904875"/>
            </a:xfrm>
            <a:custGeom>
              <a:avLst/>
              <a:gdLst/>
              <a:ahLst/>
              <a:cxnLst/>
              <a:rect l="l" t="t" r="r" b="b"/>
              <a:pathLst>
                <a:path w="936625" h="904875">
                  <a:moveTo>
                    <a:pt x="936625" y="0"/>
                  </a:moveTo>
                  <a:lnTo>
                    <a:pt x="904883" y="0"/>
                  </a:lnTo>
                  <a:lnTo>
                    <a:pt x="0" y="904881"/>
                  </a:lnTo>
                  <a:lnTo>
                    <a:pt x="31742" y="904881"/>
                  </a:lnTo>
                  <a:lnTo>
                    <a:pt x="936625" y="0"/>
                  </a:lnTo>
                  <a:close/>
                </a:path>
              </a:pathLst>
            </a:custGeom>
            <a:solidFill>
              <a:srgbClr val="FFFFFF"/>
            </a:solidFill>
          </p:spPr>
          <p:txBody>
            <a:bodyPr wrap="square" lIns="0" tIns="0" rIns="0" bIns="0" rtlCol="0"/>
            <a:lstStyle/>
            <a:p>
              <a:endParaRPr/>
            </a:p>
          </p:txBody>
        </p:sp>
        <p:sp>
          <p:nvSpPr>
            <p:cNvPr id="53" name="object 53"/>
            <p:cNvSpPr/>
            <p:nvPr/>
          </p:nvSpPr>
          <p:spPr>
            <a:xfrm>
              <a:off x="3271837" y="1220787"/>
              <a:ext cx="936625" cy="2879725"/>
            </a:xfrm>
            <a:custGeom>
              <a:avLst/>
              <a:gdLst/>
              <a:ahLst/>
              <a:cxnLst/>
              <a:rect l="l" t="t" r="r" b="b"/>
              <a:pathLst>
                <a:path w="936625" h="2879725">
                  <a:moveTo>
                    <a:pt x="0" y="904880"/>
                  </a:moveTo>
                  <a:lnTo>
                    <a:pt x="904883" y="0"/>
                  </a:lnTo>
                  <a:lnTo>
                    <a:pt x="936625" y="0"/>
                  </a:lnTo>
                  <a:lnTo>
                    <a:pt x="936625" y="1974844"/>
                  </a:lnTo>
                  <a:lnTo>
                    <a:pt x="31741" y="2879725"/>
                  </a:lnTo>
                  <a:lnTo>
                    <a:pt x="0" y="2879725"/>
                  </a:lnTo>
                  <a:lnTo>
                    <a:pt x="0" y="904880"/>
                  </a:lnTo>
                  <a:close/>
                </a:path>
                <a:path w="936625" h="2879725">
                  <a:moveTo>
                    <a:pt x="0" y="904880"/>
                  </a:moveTo>
                  <a:lnTo>
                    <a:pt x="31741" y="904880"/>
                  </a:lnTo>
                  <a:lnTo>
                    <a:pt x="936625" y="0"/>
                  </a:lnTo>
                </a:path>
                <a:path w="936625" h="2879725">
                  <a:moveTo>
                    <a:pt x="31741" y="904880"/>
                  </a:moveTo>
                  <a:lnTo>
                    <a:pt x="31741" y="2879725"/>
                  </a:lnTo>
                </a:path>
              </a:pathLst>
            </a:custGeom>
            <a:ln w="12700">
              <a:solidFill>
                <a:srgbClr val="000000"/>
              </a:solidFill>
            </a:ln>
          </p:spPr>
          <p:txBody>
            <a:bodyPr wrap="square" lIns="0" tIns="0" rIns="0" bIns="0" rtlCol="0"/>
            <a:lstStyle/>
            <a:p>
              <a:endParaRPr/>
            </a:p>
          </p:txBody>
        </p:sp>
        <p:sp>
          <p:nvSpPr>
            <p:cNvPr id="54" name="object 54"/>
            <p:cNvSpPr/>
            <p:nvPr/>
          </p:nvSpPr>
          <p:spPr>
            <a:xfrm>
              <a:off x="3340100" y="2127255"/>
              <a:ext cx="31750" cy="1974850"/>
            </a:xfrm>
            <a:custGeom>
              <a:avLst/>
              <a:gdLst/>
              <a:ahLst/>
              <a:cxnLst/>
              <a:rect l="l" t="t" r="r" b="b"/>
              <a:pathLst>
                <a:path w="31750" h="1974850">
                  <a:moveTo>
                    <a:pt x="31741" y="0"/>
                  </a:moveTo>
                  <a:lnTo>
                    <a:pt x="0" y="0"/>
                  </a:lnTo>
                  <a:lnTo>
                    <a:pt x="0" y="1974844"/>
                  </a:lnTo>
                  <a:lnTo>
                    <a:pt x="31741" y="1974844"/>
                  </a:lnTo>
                  <a:lnTo>
                    <a:pt x="31741" y="0"/>
                  </a:lnTo>
                  <a:close/>
                </a:path>
              </a:pathLst>
            </a:custGeom>
            <a:solidFill>
              <a:srgbClr val="FFFFFF"/>
            </a:solidFill>
          </p:spPr>
          <p:txBody>
            <a:bodyPr wrap="square" lIns="0" tIns="0" rIns="0" bIns="0" rtlCol="0"/>
            <a:lstStyle/>
            <a:p>
              <a:endParaRPr/>
            </a:p>
          </p:txBody>
        </p:sp>
        <p:sp>
          <p:nvSpPr>
            <p:cNvPr id="55" name="object 55"/>
            <p:cNvSpPr/>
            <p:nvPr/>
          </p:nvSpPr>
          <p:spPr>
            <a:xfrm>
              <a:off x="3371842" y="1222375"/>
              <a:ext cx="905510" cy="2879725"/>
            </a:xfrm>
            <a:custGeom>
              <a:avLst/>
              <a:gdLst/>
              <a:ahLst/>
              <a:cxnLst/>
              <a:rect l="l" t="t" r="r" b="b"/>
              <a:pathLst>
                <a:path w="905510" h="2879725">
                  <a:moveTo>
                    <a:pt x="904882" y="0"/>
                  </a:moveTo>
                  <a:lnTo>
                    <a:pt x="0" y="904880"/>
                  </a:lnTo>
                  <a:lnTo>
                    <a:pt x="0" y="2879725"/>
                  </a:lnTo>
                  <a:lnTo>
                    <a:pt x="904882" y="1974844"/>
                  </a:lnTo>
                  <a:lnTo>
                    <a:pt x="904882" y="0"/>
                  </a:lnTo>
                  <a:close/>
                </a:path>
              </a:pathLst>
            </a:custGeom>
            <a:solidFill>
              <a:srgbClr val="CDCDCD"/>
            </a:solidFill>
          </p:spPr>
          <p:txBody>
            <a:bodyPr wrap="square" lIns="0" tIns="0" rIns="0" bIns="0" rtlCol="0"/>
            <a:lstStyle/>
            <a:p>
              <a:endParaRPr/>
            </a:p>
          </p:txBody>
        </p:sp>
        <p:sp>
          <p:nvSpPr>
            <p:cNvPr id="56" name="object 56"/>
            <p:cNvSpPr/>
            <p:nvPr/>
          </p:nvSpPr>
          <p:spPr>
            <a:xfrm>
              <a:off x="3340100" y="1222375"/>
              <a:ext cx="936625" cy="904875"/>
            </a:xfrm>
            <a:custGeom>
              <a:avLst/>
              <a:gdLst/>
              <a:ahLst/>
              <a:cxnLst/>
              <a:rect l="l" t="t" r="r" b="b"/>
              <a:pathLst>
                <a:path w="936625" h="904875">
                  <a:moveTo>
                    <a:pt x="936625" y="0"/>
                  </a:moveTo>
                  <a:lnTo>
                    <a:pt x="904882" y="0"/>
                  </a:lnTo>
                  <a:lnTo>
                    <a:pt x="0" y="904880"/>
                  </a:lnTo>
                  <a:lnTo>
                    <a:pt x="31742" y="904880"/>
                  </a:lnTo>
                  <a:lnTo>
                    <a:pt x="936625" y="0"/>
                  </a:lnTo>
                  <a:close/>
                </a:path>
              </a:pathLst>
            </a:custGeom>
            <a:solidFill>
              <a:srgbClr val="FFFFFF"/>
            </a:solidFill>
          </p:spPr>
          <p:txBody>
            <a:bodyPr wrap="square" lIns="0" tIns="0" rIns="0" bIns="0" rtlCol="0"/>
            <a:lstStyle/>
            <a:p>
              <a:endParaRPr/>
            </a:p>
          </p:txBody>
        </p:sp>
        <p:sp>
          <p:nvSpPr>
            <p:cNvPr id="57" name="object 57"/>
            <p:cNvSpPr/>
            <p:nvPr/>
          </p:nvSpPr>
          <p:spPr>
            <a:xfrm>
              <a:off x="3340100" y="1222375"/>
              <a:ext cx="936625" cy="2879725"/>
            </a:xfrm>
            <a:custGeom>
              <a:avLst/>
              <a:gdLst/>
              <a:ahLst/>
              <a:cxnLst/>
              <a:rect l="l" t="t" r="r" b="b"/>
              <a:pathLst>
                <a:path w="936625" h="2879725">
                  <a:moveTo>
                    <a:pt x="0" y="904880"/>
                  </a:moveTo>
                  <a:lnTo>
                    <a:pt x="904883" y="0"/>
                  </a:lnTo>
                  <a:lnTo>
                    <a:pt x="936625" y="0"/>
                  </a:lnTo>
                  <a:lnTo>
                    <a:pt x="936625" y="1974844"/>
                  </a:lnTo>
                  <a:lnTo>
                    <a:pt x="31741" y="2879725"/>
                  </a:lnTo>
                  <a:lnTo>
                    <a:pt x="0" y="2879725"/>
                  </a:lnTo>
                  <a:lnTo>
                    <a:pt x="0" y="904880"/>
                  </a:lnTo>
                  <a:close/>
                </a:path>
                <a:path w="936625" h="2879725">
                  <a:moveTo>
                    <a:pt x="0" y="904880"/>
                  </a:moveTo>
                  <a:lnTo>
                    <a:pt x="31741" y="904880"/>
                  </a:lnTo>
                  <a:lnTo>
                    <a:pt x="936625" y="0"/>
                  </a:lnTo>
                </a:path>
                <a:path w="936625" h="2879725">
                  <a:moveTo>
                    <a:pt x="31741" y="904880"/>
                  </a:moveTo>
                  <a:lnTo>
                    <a:pt x="31741" y="2879725"/>
                  </a:lnTo>
                </a:path>
              </a:pathLst>
            </a:custGeom>
            <a:ln w="12700">
              <a:solidFill>
                <a:srgbClr val="000000"/>
              </a:solidFill>
            </a:ln>
          </p:spPr>
          <p:txBody>
            <a:bodyPr wrap="square" lIns="0" tIns="0" rIns="0" bIns="0" rtlCol="0"/>
            <a:lstStyle/>
            <a:p>
              <a:endParaRPr/>
            </a:p>
          </p:txBody>
        </p:sp>
        <p:sp>
          <p:nvSpPr>
            <p:cNvPr id="58" name="object 58"/>
            <p:cNvSpPr/>
            <p:nvPr/>
          </p:nvSpPr>
          <p:spPr>
            <a:xfrm>
              <a:off x="3490912" y="2128056"/>
              <a:ext cx="86995" cy="1958339"/>
            </a:xfrm>
            <a:custGeom>
              <a:avLst/>
              <a:gdLst/>
              <a:ahLst/>
              <a:cxnLst/>
              <a:rect l="l" t="t" r="r" b="b"/>
              <a:pathLst>
                <a:path w="86995" h="1958339">
                  <a:moveTo>
                    <a:pt x="86506" y="0"/>
                  </a:moveTo>
                  <a:lnTo>
                    <a:pt x="0" y="0"/>
                  </a:lnTo>
                  <a:lnTo>
                    <a:pt x="0" y="1958168"/>
                  </a:lnTo>
                  <a:lnTo>
                    <a:pt x="86506" y="1958168"/>
                  </a:lnTo>
                  <a:lnTo>
                    <a:pt x="86506" y="0"/>
                  </a:lnTo>
                  <a:close/>
                </a:path>
              </a:pathLst>
            </a:custGeom>
            <a:solidFill>
              <a:srgbClr val="4F81BD">
                <a:alpha val="50199"/>
              </a:srgbClr>
            </a:solidFill>
          </p:spPr>
          <p:txBody>
            <a:bodyPr wrap="square" lIns="0" tIns="0" rIns="0" bIns="0" rtlCol="0"/>
            <a:lstStyle/>
            <a:p>
              <a:endParaRPr/>
            </a:p>
          </p:txBody>
        </p:sp>
        <p:sp>
          <p:nvSpPr>
            <p:cNvPr id="59" name="object 59"/>
            <p:cNvSpPr/>
            <p:nvPr/>
          </p:nvSpPr>
          <p:spPr>
            <a:xfrm>
              <a:off x="3577418" y="1277937"/>
              <a:ext cx="850265" cy="2808605"/>
            </a:xfrm>
            <a:custGeom>
              <a:avLst/>
              <a:gdLst/>
              <a:ahLst/>
              <a:cxnLst/>
              <a:rect l="l" t="t" r="r" b="b"/>
              <a:pathLst>
                <a:path w="850264" h="2808604">
                  <a:moveTo>
                    <a:pt x="850118" y="0"/>
                  </a:moveTo>
                  <a:lnTo>
                    <a:pt x="0" y="850118"/>
                  </a:lnTo>
                  <a:lnTo>
                    <a:pt x="0" y="2808287"/>
                  </a:lnTo>
                  <a:lnTo>
                    <a:pt x="850118" y="1958169"/>
                  </a:lnTo>
                  <a:lnTo>
                    <a:pt x="850118" y="0"/>
                  </a:lnTo>
                  <a:close/>
                </a:path>
              </a:pathLst>
            </a:custGeom>
            <a:solidFill>
              <a:srgbClr val="406898">
                <a:alpha val="50199"/>
              </a:srgbClr>
            </a:solidFill>
          </p:spPr>
          <p:txBody>
            <a:bodyPr wrap="square" lIns="0" tIns="0" rIns="0" bIns="0" rtlCol="0"/>
            <a:lstStyle/>
            <a:p>
              <a:endParaRPr/>
            </a:p>
          </p:txBody>
        </p:sp>
        <p:sp>
          <p:nvSpPr>
            <p:cNvPr id="60" name="object 60"/>
            <p:cNvSpPr/>
            <p:nvPr/>
          </p:nvSpPr>
          <p:spPr>
            <a:xfrm>
              <a:off x="3490912" y="1277937"/>
              <a:ext cx="936625" cy="850265"/>
            </a:xfrm>
            <a:custGeom>
              <a:avLst/>
              <a:gdLst/>
              <a:ahLst/>
              <a:cxnLst/>
              <a:rect l="l" t="t" r="r" b="b"/>
              <a:pathLst>
                <a:path w="936625" h="850264">
                  <a:moveTo>
                    <a:pt x="936625" y="0"/>
                  </a:moveTo>
                  <a:lnTo>
                    <a:pt x="850118" y="0"/>
                  </a:lnTo>
                  <a:lnTo>
                    <a:pt x="0" y="850118"/>
                  </a:lnTo>
                  <a:lnTo>
                    <a:pt x="86506" y="850118"/>
                  </a:lnTo>
                  <a:lnTo>
                    <a:pt x="936625" y="0"/>
                  </a:lnTo>
                  <a:close/>
                </a:path>
              </a:pathLst>
            </a:custGeom>
            <a:solidFill>
              <a:srgbClr val="729ACA">
                <a:alpha val="50199"/>
              </a:srgbClr>
            </a:solidFill>
          </p:spPr>
          <p:txBody>
            <a:bodyPr wrap="square" lIns="0" tIns="0" rIns="0" bIns="0" rtlCol="0"/>
            <a:lstStyle/>
            <a:p>
              <a:endParaRPr/>
            </a:p>
          </p:txBody>
        </p:sp>
        <p:sp>
          <p:nvSpPr>
            <p:cNvPr id="61" name="object 61"/>
            <p:cNvSpPr/>
            <p:nvPr/>
          </p:nvSpPr>
          <p:spPr>
            <a:xfrm>
              <a:off x="3490912" y="1277937"/>
              <a:ext cx="936625" cy="2808605"/>
            </a:xfrm>
            <a:custGeom>
              <a:avLst/>
              <a:gdLst/>
              <a:ahLst/>
              <a:cxnLst/>
              <a:rect l="l" t="t" r="r" b="b"/>
              <a:pathLst>
                <a:path w="936625" h="2808604">
                  <a:moveTo>
                    <a:pt x="0" y="850118"/>
                  </a:moveTo>
                  <a:lnTo>
                    <a:pt x="850119" y="0"/>
                  </a:lnTo>
                  <a:lnTo>
                    <a:pt x="936625" y="0"/>
                  </a:lnTo>
                  <a:lnTo>
                    <a:pt x="936625" y="1958169"/>
                  </a:lnTo>
                  <a:lnTo>
                    <a:pt x="86506" y="2808287"/>
                  </a:lnTo>
                  <a:lnTo>
                    <a:pt x="0" y="2808287"/>
                  </a:lnTo>
                  <a:lnTo>
                    <a:pt x="0" y="850118"/>
                  </a:lnTo>
                  <a:close/>
                </a:path>
                <a:path w="936625" h="2808604">
                  <a:moveTo>
                    <a:pt x="0" y="850118"/>
                  </a:moveTo>
                  <a:lnTo>
                    <a:pt x="86506" y="850118"/>
                  </a:lnTo>
                  <a:lnTo>
                    <a:pt x="936625" y="0"/>
                  </a:lnTo>
                </a:path>
                <a:path w="936625" h="2808604">
                  <a:moveTo>
                    <a:pt x="86506" y="850118"/>
                  </a:moveTo>
                  <a:lnTo>
                    <a:pt x="86506" y="2808287"/>
                  </a:lnTo>
                </a:path>
              </a:pathLst>
            </a:custGeom>
            <a:ln w="12700">
              <a:solidFill>
                <a:srgbClr val="000000"/>
              </a:solidFill>
            </a:ln>
          </p:spPr>
          <p:txBody>
            <a:bodyPr wrap="square" lIns="0" tIns="0" rIns="0" bIns="0" rtlCol="0"/>
            <a:lstStyle/>
            <a:p>
              <a:endParaRPr/>
            </a:p>
          </p:txBody>
        </p:sp>
        <p:sp>
          <p:nvSpPr>
            <p:cNvPr id="62" name="object 62"/>
            <p:cNvSpPr/>
            <p:nvPr/>
          </p:nvSpPr>
          <p:spPr>
            <a:xfrm>
              <a:off x="3643312" y="2127242"/>
              <a:ext cx="5080" cy="1960880"/>
            </a:xfrm>
            <a:custGeom>
              <a:avLst/>
              <a:gdLst/>
              <a:ahLst/>
              <a:cxnLst/>
              <a:rect l="l" t="t" r="r" b="b"/>
              <a:pathLst>
                <a:path w="5079" h="1960879">
                  <a:moveTo>
                    <a:pt x="4766" y="0"/>
                  </a:moveTo>
                  <a:lnTo>
                    <a:pt x="0" y="0"/>
                  </a:lnTo>
                  <a:lnTo>
                    <a:pt x="0" y="1960570"/>
                  </a:lnTo>
                  <a:lnTo>
                    <a:pt x="4766" y="1960570"/>
                  </a:lnTo>
                  <a:lnTo>
                    <a:pt x="4766" y="0"/>
                  </a:lnTo>
                  <a:close/>
                </a:path>
              </a:pathLst>
            </a:custGeom>
            <a:solidFill>
              <a:srgbClr val="FFFFFF">
                <a:alpha val="50199"/>
              </a:srgbClr>
            </a:solidFill>
          </p:spPr>
          <p:txBody>
            <a:bodyPr wrap="square" lIns="0" tIns="0" rIns="0" bIns="0" rtlCol="0"/>
            <a:lstStyle/>
            <a:p>
              <a:endParaRPr/>
            </a:p>
          </p:txBody>
        </p:sp>
        <p:sp>
          <p:nvSpPr>
            <p:cNvPr id="63" name="object 63"/>
            <p:cNvSpPr/>
            <p:nvPr/>
          </p:nvSpPr>
          <p:spPr>
            <a:xfrm>
              <a:off x="3648080" y="1195387"/>
              <a:ext cx="932180" cy="2892425"/>
            </a:xfrm>
            <a:custGeom>
              <a:avLst/>
              <a:gdLst/>
              <a:ahLst/>
              <a:cxnLst/>
              <a:rect l="l" t="t" r="r" b="b"/>
              <a:pathLst>
                <a:path w="932179" h="2892425">
                  <a:moveTo>
                    <a:pt x="931857" y="0"/>
                  </a:moveTo>
                  <a:lnTo>
                    <a:pt x="0" y="931854"/>
                  </a:lnTo>
                  <a:lnTo>
                    <a:pt x="0" y="2892425"/>
                  </a:lnTo>
                  <a:lnTo>
                    <a:pt x="931857" y="1960570"/>
                  </a:lnTo>
                  <a:lnTo>
                    <a:pt x="931857" y="0"/>
                  </a:lnTo>
                  <a:close/>
                </a:path>
              </a:pathLst>
            </a:custGeom>
            <a:solidFill>
              <a:srgbClr val="CDCDCD">
                <a:alpha val="50199"/>
              </a:srgbClr>
            </a:solidFill>
          </p:spPr>
          <p:txBody>
            <a:bodyPr wrap="square" lIns="0" tIns="0" rIns="0" bIns="0" rtlCol="0"/>
            <a:lstStyle/>
            <a:p>
              <a:endParaRPr/>
            </a:p>
          </p:txBody>
        </p:sp>
        <p:sp>
          <p:nvSpPr>
            <p:cNvPr id="64" name="object 64"/>
            <p:cNvSpPr/>
            <p:nvPr/>
          </p:nvSpPr>
          <p:spPr>
            <a:xfrm>
              <a:off x="3643312" y="1195387"/>
              <a:ext cx="936625" cy="932180"/>
            </a:xfrm>
            <a:custGeom>
              <a:avLst/>
              <a:gdLst/>
              <a:ahLst/>
              <a:cxnLst/>
              <a:rect l="l" t="t" r="r" b="b"/>
              <a:pathLst>
                <a:path w="936625" h="932180">
                  <a:moveTo>
                    <a:pt x="936625" y="0"/>
                  </a:moveTo>
                  <a:lnTo>
                    <a:pt x="931858" y="0"/>
                  </a:lnTo>
                  <a:lnTo>
                    <a:pt x="0" y="931854"/>
                  </a:lnTo>
                  <a:lnTo>
                    <a:pt x="4767" y="931854"/>
                  </a:lnTo>
                  <a:lnTo>
                    <a:pt x="936625" y="0"/>
                  </a:lnTo>
                  <a:close/>
                </a:path>
              </a:pathLst>
            </a:custGeom>
            <a:solidFill>
              <a:srgbClr val="FFFFFF">
                <a:alpha val="50199"/>
              </a:srgbClr>
            </a:solidFill>
          </p:spPr>
          <p:txBody>
            <a:bodyPr wrap="square" lIns="0" tIns="0" rIns="0" bIns="0" rtlCol="0"/>
            <a:lstStyle/>
            <a:p>
              <a:endParaRPr/>
            </a:p>
          </p:txBody>
        </p:sp>
        <p:sp>
          <p:nvSpPr>
            <p:cNvPr id="65" name="object 65"/>
            <p:cNvSpPr/>
            <p:nvPr/>
          </p:nvSpPr>
          <p:spPr>
            <a:xfrm>
              <a:off x="3643312" y="1195387"/>
              <a:ext cx="936625" cy="2892425"/>
            </a:xfrm>
            <a:custGeom>
              <a:avLst/>
              <a:gdLst/>
              <a:ahLst/>
              <a:cxnLst/>
              <a:rect l="l" t="t" r="r" b="b"/>
              <a:pathLst>
                <a:path w="936625" h="2892425">
                  <a:moveTo>
                    <a:pt x="0" y="931854"/>
                  </a:moveTo>
                  <a:lnTo>
                    <a:pt x="931858" y="0"/>
                  </a:lnTo>
                  <a:lnTo>
                    <a:pt x="936625" y="0"/>
                  </a:lnTo>
                  <a:lnTo>
                    <a:pt x="936625" y="1960570"/>
                  </a:lnTo>
                  <a:lnTo>
                    <a:pt x="4766" y="2892425"/>
                  </a:lnTo>
                  <a:lnTo>
                    <a:pt x="0" y="2892425"/>
                  </a:lnTo>
                  <a:lnTo>
                    <a:pt x="0" y="931854"/>
                  </a:lnTo>
                  <a:close/>
                </a:path>
                <a:path w="936625" h="2892425">
                  <a:moveTo>
                    <a:pt x="0" y="931854"/>
                  </a:moveTo>
                  <a:lnTo>
                    <a:pt x="4766" y="931854"/>
                  </a:lnTo>
                  <a:lnTo>
                    <a:pt x="936625" y="0"/>
                  </a:lnTo>
                </a:path>
                <a:path w="936625" h="2892425">
                  <a:moveTo>
                    <a:pt x="4766" y="931854"/>
                  </a:moveTo>
                  <a:lnTo>
                    <a:pt x="4766" y="2892425"/>
                  </a:lnTo>
                </a:path>
              </a:pathLst>
            </a:custGeom>
            <a:ln w="12700">
              <a:solidFill>
                <a:srgbClr val="000000"/>
              </a:solidFill>
            </a:ln>
          </p:spPr>
          <p:txBody>
            <a:bodyPr wrap="square" lIns="0" tIns="0" rIns="0" bIns="0" rtlCol="0"/>
            <a:lstStyle/>
            <a:p>
              <a:endParaRPr/>
            </a:p>
          </p:txBody>
        </p:sp>
        <p:sp>
          <p:nvSpPr>
            <p:cNvPr id="66" name="object 66"/>
            <p:cNvSpPr/>
            <p:nvPr/>
          </p:nvSpPr>
          <p:spPr>
            <a:xfrm>
              <a:off x="3709987" y="2124080"/>
              <a:ext cx="31750" cy="1974850"/>
            </a:xfrm>
            <a:custGeom>
              <a:avLst/>
              <a:gdLst/>
              <a:ahLst/>
              <a:cxnLst/>
              <a:rect l="l" t="t" r="r" b="b"/>
              <a:pathLst>
                <a:path w="31750" h="1974850">
                  <a:moveTo>
                    <a:pt x="31741" y="0"/>
                  </a:moveTo>
                  <a:lnTo>
                    <a:pt x="0" y="0"/>
                  </a:lnTo>
                  <a:lnTo>
                    <a:pt x="0" y="1974844"/>
                  </a:lnTo>
                  <a:lnTo>
                    <a:pt x="31741" y="1974844"/>
                  </a:lnTo>
                  <a:lnTo>
                    <a:pt x="31741" y="0"/>
                  </a:lnTo>
                  <a:close/>
                </a:path>
              </a:pathLst>
            </a:custGeom>
            <a:solidFill>
              <a:srgbClr val="FFFFFF"/>
            </a:solidFill>
          </p:spPr>
          <p:txBody>
            <a:bodyPr wrap="square" lIns="0" tIns="0" rIns="0" bIns="0" rtlCol="0"/>
            <a:lstStyle/>
            <a:p>
              <a:endParaRPr/>
            </a:p>
          </p:txBody>
        </p:sp>
        <p:sp>
          <p:nvSpPr>
            <p:cNvPr id="67" name="object 67"/>
            <p:cNvSpPr/>
            <p:nvPr/>
          </p:nvSpPr>
          <p:spPr>
            <a:xfrm>
              <a:off x="3741729" y="1219200"/>
              <a:ext cx="905510" cy="2879725"/>
            </a:xfrm>
            <a:custGeom>
              <a:avLst/>
              <a:gdLst/>
              <a:ahLst/>
              <a:cxnLst/>
              <a:rect l="l" t="t" r="r" b="b"/>
              <a:pathLst>
                <a:path w="905510" h="2879725">
                  <a:moveTo>
                    <a:pt x="904882" y="0"/>
                  </a:moveTo>
                  <a:lnTo>
                    <a:pt x="0" y="904880"/>
                  </a:lnTo>
                  <a:lnTo>
                    <a:pt x="0" y="2879725"/>
                  </a:lnTo>
                  <a:lnTo>
                    <a:pt x="904882" y="1974844"/>
                  </a:lnTo>
                  <a:lnTo>
                    <a:pt x="904882" y="0"/>
                  </a:lnTo>
                  <a:close/>
                </a:path>
              </a:pathLst>
            </a:custGeom>
            <a:solidFill>
              <a:srgbClr val="CDCDCD"/>
            </a:solidFill>
          </p:spPr>
          <p:txBody>
            <a:bodyPr wrap="square" lIns="0" tIns="0" rIns="0" bIns="0" rtlCol="0"/>
            <a:lstStyle/>
            <a:p>
              <a:endParaRPr/>
            </a:p>
          </p:txBody>
        </p:sp>
        <p:sp>
          <p:nvSpPr>
            <p:cNvPr id="68" name="object 68"/>
            <p:cNvSpPr/>
            <p:nvPr/>
          </p:nvSpPr>
          <p:spPr>
            <a:xfrm>
              <a:off x="3709987" y="1219200"/>
              <a:ext cx="936625" cy="904875"/>
            </a:xfrm>
            <a:custGeom>
              <a:avLst/>
              <a:gdLst/>
              <a:ahLst/>
              <a:cxnLst/>
              <a:rect l="l" t="t" r="r" b="b"/>
              <a:pathLst>
                <a:path w="936625" h="904875">
                  <a:moveTo>
                    <a:pt x="936625" y="0"/>
                  </a:moveTo>
                  <a:lnTo>
                    <a:pt x="904883" y="0"/>
                  </a:lnTo>
                  <a:lnTo>
                    <a:pt x="0" y="904880"/>
                  </a:lnTo>
                  <a:lnTo>
                    <a:pt x="31742" y="904880"/>
                  </a:lnTo>
                  <a:lnTo>
                    <a:pt x="936625" y="0"/>
                  </a:lnTo>
                  <a:close/>
                </a:path>
              </a:pathLst>
            </a:custGeom>
            <a:solidFill>
              <a:srgbClr val="FFFFFF"/>
            </a:solidFill>
          </p:spPr>
          <p:txBody>
            <a:bodyPr wrap="square" lIns="0" tIns="0" rIns="0" bIns="0" rtlCol="0"/>
            <a:lstStyle/>
            <a:p>
              <a:endParaRPr/>
            </a:p>
          </p:txBody>
        </p:sp>
        <p:sp>
          <p:nvSpPr>
            <p:cNvPr id="69" name="object 69"/>
            <p:cNvSpPr/>
            <p:nvPr/>
          </p:nvSpPr>
          <p:spPr>
            <a:xfrm>
              <a:off x="3709987" y="1219200"/>
              <a:ext cx="936625" cy="2879725"/>
            </a:xfrm>
            <a:custGeom>
              <a:avLst/>
              <a:gdLst/>
              <a:ahLst/>
              <a:cxnLst/>
              <a:rect l="l" t="t" r="r" b="b"/>
              <a:pathLst>
                <a:path w="936625" h="2879725">
                  <a:moveTo>
                    <a:pt x="0" y="904880"/>
                  </a:moveTo>
                  <a:lnTo>
                    <a:pt x="904883" y="0"/>
                  </a:lnTo>
                  <a:lnTo>
                    <a:pt x="936625" y="0"/>
                  </a:lnTo>
                  <a:lnTo>
                    <a:pt x="936625" y="1974844"/>
                  </a:lnTo>
                  <a:lnTo>
                    <a:pt x="31741" y="2879725"/>
                  </a:lnTo>
                  <a:lnTo>
                    <a:pt x="0" y="2879725"/>
                  </a:lnTo>
                  <a:lnTo>
                    <a:pt x="0" y="904880"/>
                  </a:lnTo>
                  <a:close/>
                </a:path>
                <a:path w="936625" h="2879725">
                  <a:moveTo>
                    <a:pt x="0" y="904880"/>
                  </a:moveTo>
                  <a:lnTo>
                    <a:pt x="31741" y="904880"/>
                  </a:lnTo>
                  <a:lnTo>
                    <a:pt x="936625" y="0"/>
                  </a:lnTo>
                </a:path>
                <a:path w="936625" h="2879725">
                  <a:moveTo>
                    <a:pt x="31741" y="904880"/>
                  </a:moveTo>
                  <a:lnTo>
                    <a:pt x="31741" y="2879725"/>
                  </a:lnTo>
                </a:path>
              </a:pathLst>
            </a:custGeom>
            <a:ln w="12700">
              <a:solidFill>
                <a:srgbClr val="000000"/>
              </a:solidFill>
            </a:ln>
          </p:spPr>
          <p:txBody>
            <a:bodyPr wrap="square" lIns="0" tIns="0" rIns="0" bIns="0" rtlCol="0"/>
            <a:lstStyle/>
            <a:p>
              <a:endParaRPr/>
            </a:p>
          </p:txBody>
        </p:sp>
        <p:sp>
          <p:nvSpPr>
            <p:cNvPr id="70" name="object 70"/>
            <p:cNvSpPr/>
            <p:nvPr/>
          </p:nvSpPr>
          <p:spPr>
            <a:xfrm>
              <a:off x="3771900" y="2125668"/>
              <a:ext cx="31750" cy="1974850"/>
            </a:xfrm>
            <a:custGeom>
              <a:avLst/>
              <a:gdLst/>
              <a:ahLst/>
              <a:cxnLst/>
              <a:rect l="l" t="t" r="r" b="b"/>
              <a:pathLst>
                <a:path w="31750" h="1974850">
                  <a:moveTo>
                    <a:pt x="31741" y="0"/>
                  </a:moveTo>
                  <a:lnTo>
                    <a:pt x="0" y="0"/>
                  </a:lnTo>
                  <a:lnTo>
                    <a:pt x="0" y="1974844"/>
                  </a:lnTo>
                  <a:lnTo>
                    <a:pt x="31741" y="1974844"/>
                  </a:lnTo>
                  <a:lnTo>
                    <a:pt x="31741" y="0"/>
                  </a:lnTo>
                  <a:close/>
                </a:path>
              </a:pathLst>
            </a:custGeom>
            <a:solidFill>
              <a:srgbClr val="FFFFFF"/>
            </a:solidFill>
          </p:spPr>
          <p:txBody>
            <a:bodyPr wrap="square" lIns="0" tIns="0" rIns="0" bIns="0" rtlCol="0"/>
            <a:lstStyle/>
            <a:p>
              <a:endParaRPr/>
            </a:p>
          </p:txBody>
        </p:sp>
        <p:sp>
          <p:nvSpPr>
            <p:cNvPr id="71" name="object 71"/>
            <p:cNvSpPr/>
            <p:nvPr/>
          </p:nvSpPr>
          <p:spPr>
            <a:xfrm>
              <a:off x="3803642" y="1220787"/>
              <a:ext cx="905510" cy="2879725"/>
            </a:xfrm>
            <a:custGeom>
              <a:avLst/>
              <a:gdLst/>
              <a:ahLst/>
              <a:cxnLst/>
              <a:rect l="l" t="t" r="r" b="b"/>
              <a:pathLst>
                <a:path w="905510" h="2879725">
                  <a:moveTo>
                    <a:pt x="904882" y="0"/>
                  </a:moveTo>
                  <a:lnTo>
                    <a:pt x="0" y="904881"/>
                  </a:lnTo>
                  <a:lnTo>
                    <a:pt x="0" y="2879725"/>
                  </a:lnTo>
                  <a:lnTo>
                    <a:pt x="904882" y="1974844"/>
                  </a:lnTo>
                  <a:lnTo>
                    <a:pt x="904882" y="0"/>
                  </a:lnTo>
                  <a:close/>
                </a:path>
              </a:pathLst>
            </a:custGeom>
            <a:solidFill>
              <a:srgbClr val="CDCDCD"/>
            </a:solidFill>
          </p:spPr>
          <p:txBody>
            <a:bodyPr wrap="square" lIns="0" tIns="0" rIns="0" bIns="0" rtlCol="0"/>
            <a:lstStyle/>
            <a:p>
              <a:endParaRPr/>
            </a:p>
          </p:txBody>
        </p:sp>
        <p:sp>
          <p:nvSpPr>
            <p:cNvPr id="72" name="object 72"/>
            <p:cNvSpPr/>
            <p:nvPr/>
          </p:nvSpPr>
          <p:spPr>
            <a:xfrm>
              <a:off x="3771900" y="1220787"/>
              <a:ext cx="936625" cy="904875"/>
            </a:xfrm>
            <a:custGeom>
              <a:avLst/>
              <a:gdLst/>
              <a:ahLst/>
              <a:cxnLst/>
              <a:rect l="l" t="t" r="r" b="b"/>
              <a:pathLst>
                <a:path w="936625" h="904875">
                  <a:moveTo>
                    <a:pt x="936625" y="0"/>
                  </a:moveTo>
                  <a:lnTo>
                    <a:pt x="904882" y="0"/>
                  </a:lnTo>
                  <a:lnTo>
                    <a:pt x="0" y="904881"/>
                  </a:lnTo>
                  <a:lnTo>
                    <a:pt x="31742" y="904881"/>
                  </a:lnTo>
                  <a:lnTo>
                    <a:pt x="936625" y="0"/>
                  </a:lnTo>
                  <a:close/>
                </a:path>
              </a:pathLst>
            </a:custGeom>
            <a:solidFill>
              <a:srgbClr val="FFFFFF"/>
            </a:solidFill>
          </p:spPr>
          <p:txBody>
            <a:bodyPr wrap="square" lIns="0" tIns="0" rIns="0" bIns="0" rtlCol="0"/>
            <a:lstStyle/>
            <a:p>
              <a:endParaRPr/>
            </a:p>
          </p:txBody>
        </p:sp>
        <p:sp>
          <p:nvSpPr>
            <p:cNvPr id="73" name="object 73"/>
            <p:cNvSpPr/>
            <p:nvPr/>
          </p:nvSpPr>
          <p:spPr>
            <a:xfrm>
              <a:off x="3771900" y="1220787"/>
              <a:ext cx="936625" cy="2879725"/>
            </a:xfrm>
            <a:custGeom>
              <a:avLst/>
              <a:gdLst/>
              <a:ahLst/>
              <a:cxnLst/>
              <a:rect l="l" t="t" r="r" b="b"/>
              <a:pathLst>
                <a:path w="936625" h="2879725">
                  <a:moveTo>
                    <a:pt x="0" y="904880"/>
                  </a:moveTo>
                  <a:lnTo>
                    <a:pt x="904883" y="0"/>
                  </a:lnTo>
                  <a:lnTo>
                    <a:pt x="936625" y="0"/>
                  </a:lnTo>
                  <a:lnTo>
                    <a:pt x="936625" y="1974844"/>
                  </a:lnTo>
                  <a:lnTo>
                    <a:pt x="31741" y="2879725"/>
                  </a:lnTo>
                  <a:lnTo>
                    <a:pt x="0" y="2879725"/>
                  </a:lnTo>
                  <a:lnTo>
                    <a:pt x="0" y="904880"/>
                  </a:lnTo>
                  <a:close/>
                </a:path>
                <a:path w="936625" h="2879725">
                  <a:moveTo>
                    <a:pt x="0" y="904880"/>
                  </a:moveTo>
                  <a:lnTo>
                    <a:pt x="31741" y="904880"/>
                  </a:lnTo>
                  <a:lnTo>
                    <a:pt x="936625" y="0"/>
                  </a:lnTo>
                </a:path>
                <a:path w="936625" h="2879725">
                  <a:moveTo>
                    <a:pt x="31741" y="904880"/>
                  </a:moveTo>
                  <a:lnTo>
                    <a:pt x="31741" y="2879725"/>
                  </a:lnTo>
                </a:path>
              </a:pathLst>
            </a:custGeom>
            <a:ln w="12700">
              <a:solidFill>
                <a:srgbClr val="000000"/>
              </a:solidFill>
            </a:ln>
          </p:spPr>
          <p:txBody>
            <a:bodyPr wrap="square" lIns="0" tIns="0" rIns="0" bIns="0" rtlCol="0"/>
            <a:lstStyle/>
            <a:p>
              <a:endParaRPr/>
            </a:p>
          </p:txBody>
        </p:sp>
        <p:sp>
          <p:nvSpPr>
            <p:cNvPr id="74" name="object 74"/>
            <p:cNvSpPr/>
            <p:nvPr/>
          </p:nvSpPr>
          <p:spPr>
            <a:xfrm>
              <a:off x="3833812" y="2127255"/>
              <a:ext cx="31750" cy="1974850"/>
            </a:xfrm>
            <a:custGeom>
              <a:avLst/>
              <a:gdLst/>
              <a:ahLst/>
              <a:cxnLst/>
              <a:rect l="l" t="t" r="r" b="b"/>
              <a:pathLst>
                <a:path w="31750" h="1974850">
                  <a:moveTo>
                    <a:pt x="31741" y="0"/>
                  </a:moveTo>
                  <a:lnTo>
                    <a:pt x="0" y="0"/>
                  </a:lnTo>
                  <a:lnTo>
                    <a:pt x="0" y="1974844"/>
                  </a:lnTo>
                  <a:lnTo>
                    <a:pt x="31741" y="1974844"/>
                  </a:lnTo>
                  <a:lnTo>
                    <a:pt x="31741" y="0"/>
                  </a:lnTo>
                  <a:close/>
                </a:path>
              </a:pathLst>
            </a:custGeom>
            <a:solidFill>
              <a:srgbClr val="FFFFFF"/>
            </a:solidFill>
          </p:spPr>
          <p:txBody>
            <a:bodyPr wrap="square" lIns="0" tIns="0" rIns="0" bIns="0" rtlCol="0"/>
            <a:lstStyle/>
            <a:p>
              <a:endParaRPr/>
            </a:p>
          </p:txBody>
        </p:sp>
        <p:sp>
          <p:nvSpPr>
            <p:cNvPr id="75" name="object 75"/>
            <p:cNvSpPr/>
            <p:nvPr/>
          </p:nvSpPr>
          <p:spPr>
            <a:xfrm>
              <a:off x="3865554" y="1222375"/>
              <a:ext cx="905510" cy="2879725"/>
            </a:xfrm>
            <a:custGeom>
              <a:avLst/>
              <a:gdLst/>
              <a:ahLst/>
              <a:cxnLst/>
              <a:rect l="l" t="t" r="r" b="b"/>
              <a:pathLst>
                <a:path w="905510" h="2879725">
                  <a:moveTo>
                    <a:pt x="904882" y="0"/>
                  </a:moveTo>
                  <a:lnTo>
                    <a:pt x="0" y="904880"/>
                  </a:lnTo>
                  <a:lnTo>
                    <a:pt x="0" y="2879725"/>
                  </a:lnTo>
                  <a:lnTo>
                    <a:pt x="904882" y="1974844"/>
                  </a:lnTo>
                  <a:lnTo>
                    <a:pt x="904882" y="0"/>
                  </a:lnTo>
                  <a:close/>
                </a:path>
              </a:pathLst>
            </a:custGeom>
            <a:solidFill>
              <a:srgbClr val="CDCDCD"/>
            </a:solidFill>
          </p:spPr>
          <p:txBody>
            <a:bodyPr wrap="square" lIns="0" tIns="0" rIns="0" bIns="0" rtlCol="0"/>
            <a:lstStyle/>
            <a:p>
              <a:endParaRPr/>
            </a:p>
          </p:txBody>
        </p:sp>
        <p:sp>
          <p:nvSpPr>
            <p:cNvPr id="76" name="object 76"/>
            <p:cNvSpPr/>
            <p:nvPr/>
          </p:nvSpPr>
          <p:spPr>
            <a:xfrm>
              <a:off x="3833812" y="1222375"/>
              <a:ext cx="936625" cy="904875"/>
            </a:xfrm>
            <a:custGeom>
              <a:avLst/>
              <a:gdLst/>
              <a:ahLst/>
              <a:cxnLst/>
              <a:rect l="l" t="t" r="r" b="b"/>
              <a:pathLst>
                <a:path w="936625" h="904875">
                  <a:moveTo>
                    <a:pt x="936625" y="0"/>
                  </a:moveTo>
                  <a:lnTo>
                    <a:pt x="904883" y="0"/>
                  </a:lnTo>
                  <a:lnTo>
                    <a:pt x="0" y="904880"/>
                  </a:lnTo>
                  <a:lnTo>
                    <a:pt x="31742" y="904880"/>
                  </a:lnTo>
                  <a:lnTo>
                    <a:pt x="936625" y="0"/>
                  </a:lnTo>
                  <a:close/>
                </a:path>
              </a:pathLst>
            </a:custGeom>
            <a:solidFill>
              <a:srgbClr val="FFFFFF"/>
            </a:solidFill>
          </p:spPr>
          <p:txBody>
            <a:bodyPr wrap="square" lIns="0" tIns="0" rIns="0" bIns="0" rtlCol="0"/>
            <a:lstStyle/>
            <a:p>
              <a:endParaRPr/>
            </a:p>
          </p:txBody>
        </p:sp>
        <p:sp>
          <p:nvSpPr>
            <p:cNvPr id="77" name="object 77"/>
            <p:cNvSpPr/>
            <p:nvPr/>
          </p:nvSpPr>
          <p:spPr>
            <a:xfrm>
              <a:off x="3833812" y="1222375"/>
              <a:ext cx="936625" cy="2879725"/>
            </a:xfrm>
            <a:custGeom>
              <a:avLst/>
              <a:gdLst/>
              <a:ahLst/>
              <a:cxnLst/>
              <a:rect l="l" t="t" r="r" b="b"/>
              <a:pathLst>
                <a:path w="936625" h="2879725">
                  <a:moveTo>
                    <a:pt x="0" y="904880"/>
                  </a:moveTo>
                  <a:lnTo>
                    <a:pt x="904883" y="0"/>
                  </a:lnTo>
                  <a:lnTo>
                    <a:pt x="936625" y="0"/>
                  </a:lnTo>
                  <a:lnTo>
                    <a:pt x="936625" y="1974844"/>
                  </a:lnTo>
                  <a:lnTo>
                    <a:pt x="31741" y="2879725"/>
                  </a:lnTo>
                  <a:lnTo>
                    <a:pt x="0" y="2879725"/>
                  </a:lnTo>
                  <a:lnTo>
                    <a:pt x="0" y="904880"/>
                  </a:lnTo>
                  <a:close/>
                </a:path>
                <a:path w="936625" h="2879725">
                  <a:moveTo>
                    <a:pt x="0" y="904880"/>
                  </a:moveTo>
                  <a:lnTo>
                    <a:pt x="31741" y="904880"/>
                  </a:lnTo>
                  <a:lnTo>
                    <a:pt x="936625" y="0"/>
                  </a:lnTo>
                </a:path>
                <a:path w="936625" h="2879725">
                  <a:moveTo>
                    <a:pt x="31741" y="904880"/>
                  </a:moveTo>
                  <a:lnTo>
                    <a:pt x="31741" y="2879725"/>
                  </a:lnTo>
                </a:path>
              </a:pathLst>
            </a:custGeom>
            <a:ln w="12700">
              <a:solidFill>
                <a:srgbClr val="000000"/>
              </a:solidFill>
            </a:ln>
          </p:spPr>
          <p:txBody>
            <a:bodyPr wrap="square" lIns="0" tIns="0" rIns="0" bIns="0" rtlCol="0"/>
            <a:lstStyle/>
            <a:p>
              <a:endParaRPr/>
            </a:p>
          </p:txBody>
        </p:sp>
      </p:grpSp>
      <p:grpSp>
        <p:nvGrpSpPr>
          <p:cNvPr id="78" name="object 78"/>
          <p:cNvGrpSpPr/>
          <p:nvPr/>
        </p:nvGrpSpPr>
        <p:grpSpPr>
          <a:xfrm>
            <a:off x="6078537" y="881062"/>
            <a:ext cx="2278380" cy="3200400"/>
            <a:chOff x="6078537" y="881062"/>
            <a:chExt cx="2278380" cy="3200400"/>
          </a:xfrm>
        </p:grpSpPr>
        <p:sp>
          <p:nvSpPr>
            <p:cNvPr id="79" name="object 79"/>
            <p:cNvSpPr/>
            <p:nvPr/>
          </p:nvSpPr>
          <p:spPr>
            <a:xfrm>
              <a:off x="6300787" y="2057405"/>
              <a:ext cx="31750" cy="1974850"/>
            </a:xfrm>
            <a:custGeom>
              <a:avLst/>
              <a:gdLst/>
              <a:ahLst/>
              <a:cxnLst/>
              <a:rect l="l" t="t" r="r" b="b"/>
              <a:pathLst>
                <a:path w="31750" h="1974850">
                  <a:moveTo>
                    <a:pt x="31741" y="0"/>
                  </a:moveTo>
                  <a:lnTo>
                    <a:pt x="0" y="0"/>
                  </a:lnTo>
                  <a:lnTo>
                    <a:pt x="0" y="1974844"/>
                  </a:lnTo>
                  <a:lnTo>
                    <a:pt x="31741" y="1974844"/>
                  </a:lnTo>
                  <a:lnTo>
                    <a:pt x="31741" y="0"/>
                  </a:lnTo>
                  <a:close/>
                </a:path>
              </a:pathLst>
            </a:custGeom>
            <a:solidFill>
              <a:srgbClr val="FFFFFF"/>
            </a:solidFill>
          </p:spPr>
          <p:txBody>
            <a:bodyPr wrap="square" lIns="0" tIns="0" rIns="0" bIns="0" rtlCol="0"/>
            <a:lstStyle/>
            <a:p>
              <a:endParaRPr/>
            </a:p>
          </p:txBody>
        </p:sp>
        <p:sp>
          <p:nvSpPr>
            <p:cNvPr id="80" name="object 80"/>
            <p:cNvSpPr/>
            <p:nvPr/>
          </p:nvSpPr>
          <p:spPr>
            <a:xfrm>
              <a:off x="6332529" y="1152525"/>
              <a:ext cx="905510" cy="2879725"/>
            </a:xfrm>
            <a:custGeom>
              <a:avLst/>
              <a:gdLst/>
              <a:ahLst/>
              <a:cxnLst/>
              <a:rect l="l" t="t" r="r" b="b"/>
              <a:pathLst>
                <a:path w="905509" h="2879725">
                  <a:moveTo>
                    <a:pt x="904882" y="0"/>
                  </a:moveTo>
                  <a:lnTo>
                    <a:pt x="0" y="904880"/>
                  </a:lnTo>
                  <a:lnTo>
                    <a:pt x="0" y="2879725"/>
                  </a:lnTo>
                  <a:lnTo>
                    <a:pt x="904882" y="1974844"/>
                  </a:lnTo>
                  <a:lnTo>
                    <a:pt x="904882" y="0"/>
                  </a:lnTo>
                  <a:close/>
                </a:path>
              </a:pathLst>
            </a:custGeom>
            <a:solidFill>
              <a:srgbClr val="CDCDCD"/>
            </a:solidFill>
          </p:spPr>
          <p:txBody>
            <a:bodyPr wrap="square" lIns="0" tIns="0" rIns="0" bIns="0" rtlCol="0"/>
            <a:lstStyle/>
            <a:p>
              <a:endParaRPr/>
            </a:p>
          </p:txBody>
        </p:sp>
        <p:sp>
          <p:nvSpPr>
            <p:cNvPr id="81" name="object 81"/>
            <p:cNvSpPr/>
            <p:nvPr/>
          </p:nvSpPr>
          <p:spPr>
            <a:xfrm>
              <a:off x="6300787" y="1152525"/>
              <a:ext cx="936625" cy="904875"/>
            </a:xfrm>
            <a:custGeom>
              <a:avLst/>
              <a:gdLst/>
              <a:ahLst/>
              <a:cxnLst/>
              <a:rect l="l" t="t" r="r" b="b"/>
              <a:pathLst>
                <a:path w="936625" h="904875">
                  <a:moveTo>
                    <a:pt x="936625" y="0"/>
                  </a:moveTo>
                  <a:lnTo>
                    <a:pt x="904883" y="0"/>
                  </a:lnTo>
                  <a:lnTo>
                    <a:pt x="0" y="904880"/>
                  </a:lnTo>
                  <a:lnTo>
                    <a:pt x="31742" y="904880"/>
                  </a:lnTo>
                  <a:lnTo>
                    <a:pt x="936625" y="0"/>
                  </a:lnTo>
                  <a:close/>
                </a:path>
              </a:pathLst>
            </a:custGeom>
            <a:solidFill>
              <a:srgbClr val="FFFFFF"/>
            </a:solidFill>
          </p:spPr>
          <p:txBody>
            <a:bodyPr wrap="square" lIns="0" tIns="0" rIns="0" bIns="0" rtlCol="0"/>
            <a:lstStyle/>
            <a:p>
              <a:endParaRPr/>
            </a:p>
          </p:txBody>
        </p:sp>
        <p:sp>
          <p:nvSpPr>
            <p:cNvPr id="82" name="object 82"/>
            <p:cNvSpPr/>
            <p:nvPr/>
          </p:nvSpPr>
          <p:spPr>
            <a:xfrm>
              <a:off x="6300787" y="1152525"/>
              <a:ext cx="936625" cy="2879725"/>
            </a:xfrm>
            <a:custGeom>
              <a:avLst/>
              <a:gdLst/>
              <a:ahLst/>
              <a:cxnLst/>
              <a:rect l="l" t="t" r="r" b="b"/>
              <a:pathLst>
                <a:path w="936625" h="2879725">
                  <a:moveTo>
                    <a:pt x="0" y="904880"/>
                  </a:moveTo>
                  <a:lnTo>
                    <a:pt x="904883" y="0"/>
                  </a:lnTo>
                  <a:lnTo>
                    <a:pt x="936625" y="0"/>
                  </a:lnTo>
                  <a:lnTo>
                    <a:pt x="936625" y="1974844"/>
                  </a:lnTo>
                  <a:lnTo>
                    <a:pt x="31741" y="2879725"/>
                  </a:lnTo>
                  <a:lnTo>
                    <a:pt x="0" y="2879725"/>
                  </a:lnTo>
                  <a:lnTo>
                    <a:pt x="0" y="904880"/>
                  </a:lnTo>
                  <a:close/>
                </a:path>
                <a:path w="936625" h="2879725">
                  <a:moveTo>
                    <a:pt x="0" y="904880"/>
                  </a:moveTo>
                  <a:lnTo>
                    <a:pt x="31741" y="904880"/>
                  </a:lnTo>
                  <a:lnTo>
                    <a:pt x="936625" y="0"/>
                  </a:lnTo>
                </a:path>
                <a:path w="936625" h="2879725">
                  <a:moveTo>
                    <a:pt x="31741" y="904880"/>
                  </a:moveTo>
                  <a:lnTo>
                    <a:pt x="31741" y="2879725"/>
                  </a:lnTo>
                </a:path>
              </a:pathLst>
            </a:custGeom>
            <a:ln w="12700">
              <a:solidFill>
                <a:srgbClr val="000000"/>
              </a:solidFill>
            </a:ln>
          </p:spPr>
          <p:txBody>
            <a:bodyPr wrap="square" lIns="0" tIns="0" rIns="0" bIns="0" rtlCol="0"/>
            <a:lstStyle/>
            <a:p>
              <a:endParaRPr/>
            </a:p>
          </p:txBody>
        </p:sp>
        <p:sp>
          <p:nvSpPr>
            <p:cNvPr id="83" name="object 83"/>
            <p:cNvSpPr/>
            <p:nvPr/>
          </p:nvSpPr>
          <p:spPr>
            <a:xfrm>
              <a:off x="6369050" y="2052643"/>
              <a:ext cx="31750" cy="1974850"/>
            </a:xfrm>
            <a:custGeom>
              <a:avLst/>
              <a:gdLst/>
              <a:ahLst/>
              <a:cxnLst/>
              <a:rect l="l" t="t" r="r" b="b"/>
              <a:pathLst>
                <a:path w="31750" h="1974850">
                  <a:moveTo>
                    <a:pt x="31741" y="0"/>
                  </a:moveTo>
                  <a:lnTo>
                    <a:pt x="0" y="0"/>
                  </a:lnTo>
                  <a:lnTo>
                    <a:pt x="0" y="1974844"/>
                  </a:lnTo>
                  <a:lnTo>
                    <a:pt x="31741" y="1974844"/>
                  </a:lnTo>
                  <a:lnTo>
                    <a:pt x="31741" y="0"/>
                  </a:lnTo>
                  <a:close/>
                </a:path>
              </a:pathLst>
            </a:custGeom>
            <a:solidFill>
              <a:srgbClr val="FFFFFF"/>
            </a:solidFill>
          </p:spPr>
          <p:txBody>
            <a:bodyPr wrap="square" lIns="0" tIns="0" rIns="0" bIns="0" rtlCol="0"/>
            <a:lstStyle/>
            <a:p>
              <a:endParaRPr/>
            </a:p>
          </p:txBody>
        </p:sp>
        <p:sp>
          <p:nvSpPr>
            <p:cNvPr id="84" name="object 84"/>
            <p:cNvSpPr/>
            <p:nvPr/>
          </p:nvSpPr>
          <p:spPr>
            <a:xfrm>
              <a:off x="6400791" y="1147762"/>
              <a:ext cx="905510" cy="2879725"/>
            </a:xfrm>
            <a:custGeom>
              <a:avLst/>
              <a:gdLst/>
              <a:ahLst/>
              <a:cxnLst/>
              <a:rect l="l" t="t" r="r" b="b"/>
              <a:pathLst>
                <a:path w="905509" h="2879725">
                  <a:moveTo>
                    <a:pt x="904883" y="0"/>
                  </a:moveTo>
                  <a:lnTo>
                    <a:pt x="0" y="904881"/>
                  </a:lnTo>
                  <a:lnTo>
                    <a:pt x="0" y="2879725"/>
                  </a:lnTo>
                  <a:lnTo>
                    <a:pt x="904883" y="1974844"/>
                  </a:lnTo>
                  <a:lnTo>
                    <a:pt x="904883" y="0"/>
                  </a:lnTo>
                  <a:close/>
                </a:path>
              </a:pathLst>
            </a:custGeom>
            <a:solidFill>
              <a:srgbClr val="CDCDCD"/>
            </a:solidFill>
          </p:spPr>
          <p:txBody>
            <a:bodyPr wrap="square" lIns="0" tIns="0" rIns="0" bIns="0" rtlCol="0"/>
            <a:lstStyle/>
            <a:p>
              <a:endParaRPr/>
            </a:p>
          </p:txBody>
        </p:sp>
        <p:sp>
          <p:nvSpPr>
            <p:cNvPr id="85" name="object 85"/>
            <p:cNvSpPr/>
            <p:nvPr/>
          </p:nvSpPr>
          <p:spPr>
            <a:xfrm>
              <a:off x="6369050" y="1147762"/>
              <a:ext cx="936625" cy="904875"/>
            </a:xfrm>
            <a:custGeom>
              <a:avLst/>
              <a:gdLst/>
              <a:ahLst/>
              <a:cxnLst/>
              <a:rect l="l" t="t" r="r" b="b"/>
              <a:pathLst>
                <a:path w="936625" h="904875">
                  <a:moveTo>
                    <a:pt x="936625" y="0"/>
                  </a:moveTo>
                  <a:lnTo>
                    <a:pt x="904882" y="0"/>
                  </a:lnTo>
                  <a:lnTo>
                    <a:pt x="0" y="904881"/>
                  </a:lnTo>
                  <a:lnTo>
                    <a:pt x="31741" y="904881"/>
                  </a:lnTo>
                  <a:lnTo>
                    <a:pt x="936625" y="0"/>
                  </a:lnTo>
                  <a:close/>
                </a:path>
              </a:pathLst>
            </a:custGeom>
            <a:solidFill>
              <a:srgbClr val="FFFFFF"/>
            </a:solidFill>
          </p:spPr>
          <p:txBody>
            <a:bodyPr wrap="square" lIns="0" tIns="0" rIns="0" bIns="0" rtlCol="0"/>
            <a:lstStyle/>
            <a:p>
              <a:endParaRPr/>
            </a:p>
          </p:txBody>
        </p:sp>
        <p:sp>
          <p:nvSpPr>
            <p:cNvPr id="86" name="object 86"/>
            <p:cNvSpPr/>
            <p:nvPr/>
          </p:nvSpPr>
          <p:spPr>
            <a:xfrm>
              <a:off x="6369050" y="1147762"/>
              <a:ext cx="936625" cy="2879725"/>
            </a:xfrm>
            <a:custGeom>
              <a:avLst/>
              <a:gdLst/>
              <a:ahLst/>
              <a:cxnLst/>
              <a:rect l="l" t="t" r="r" b="b"/>
              <a:pathLst>
                <a:path w="936625" h="2879725">
                  <a:moveTo>
                    <a:pt x="0" y="904880"/>
                  </a:moveTo>
                  <a:lnTo>
                    <a:pt x="904883" y="0"/>
                  </a:lnTo>
                  <a:lnTo>
                    <a:pt x="936625" y="0"/>
                  </a:lnTo>
                  <a:lnTo>
                    <a:pt x="936625" y="1974844"/>
                  </a:lnTo>
                  <a:lnTo>
                    <a:pt x="31741" y="2879725"/>
                  </a:lnTo>
                  <a:lnTo>
                    <a:pt x="0" y="2879725"/>
                  </a:lnTo>
                  <a:lnTo>
                    <a:pt x="0" y="904880"/>
                  </a:lnTo>
                  <a:close/>
                </a:path>
                <a:path w="936625" h="2879725">
                  <a:moveTo>
                    <a:pt x="0" y="904880"/>
                  </a:moveTo>
                  <a:lnTo>
                    <a:pt x="31741" y="904880"/>
                  </a:lnTo>
                  <a:lnTo>
                    <a:pt x="936625" y="0"/>
                  </a:lnTo>
                </a:path>
                <a:path w="936625" h="2879725">
                  <a:moveTo>
                    <a:pt x="31741" y="904880"/>
                  </a:moveTo>
                  <a:lnTo>
                    <a:pt x="31741" y="2879725"/>
                  </a:lnTo>
                </a:path>
              </a:pathLst>
            </a:custGeom>
            <a:ln w="12700">
              <a:solidFill>
                <a:srgbClr val="000000"/>
              </a:solidFill>
            </a:ln>
          </p:spPr>
          <p:txBody>
            <a:bodyPr wrap="square" lIns="0" tIns="0" rIns="0" bIns="0" rtlCol="0"/>
            <a:lstStyle/>
            <a:p>
              <a:endParaRPr/>
            </a:p>
          </p:txBody>
        </p:sp>
        <p:sp>
          <p:nvSpPr>
            <p:cNvPr id="87" name="object 87"/>
            <p:cNvSpPr/>
            <p:nvPr/>
          </p:nvSpPr>
          <p:spPr>
            <a:xfrm>
              <a:off x="6437312" y="2054230"/>
              <a:ext cx="31750" cy="1974850"/>
            </a:xfrm>
            <a:custGeom>
              <a:avLst/>
              <a:gdLst/>
              <a:ahLst/>
              <a:cxnLst/>
              <a:rect l="l" t="t" r="r" b="b"/>
              <a:pathLst>
                <a:path w="31750" h="1974850">
                  <a:moveTo>
                    <a:pt x="31741" y="0"/>
                  </a:moveTo>
                  <a:lnTo>
                    <a:pt x="0" y="0"/>
                  </a:lnTo>
                  <a:lnTo>
                    <a:pt x="0" y="1974844"/>
                  </a:lnTo>
                  <a:lnTo>
                    <a:pt x="31741" y="1974844"/>
                  </a:lnTo>
                  <a:lnTo>
                    <a:pt x="31741" y="0"/>
                  </a:lnTo>
                  <a:close/>
                </a:path>
              </a:pathLst>
            </a:custGeom>
            <a:solidFill>
              <a:srgbClr val="FFFFFF"/>
            </a:solidFill>
          </p:spPr>
          <p:txBody>
            <a:bodyPr wrap="square" lIns="0" tIns="0" rIns="0" bIns="0" rtlCol="0"/>
            <a:lstStyle/>
            <a:p>
              <a:endParaRPr/>
            </a:p>
          </p:txBody>
        </p:sp>
        <p:sp>
          <p:nvSpPr>
            <p:cNvPr id="88" name="object 88"/>
            <p:cNvSpPr/>
            <p:nvPr/>
          </p:nvSpPr>
          <p:spPr>
            <a:xfrm>
              <a:off x="6469054" y="1149350"/>
              <a:ext cx="905510" cy="2879725"/>
            </a:xfrm>
            <a:custGeom>
              <a:avLst/>
              <a:gdLst/>
              <a:ahLst/>
              <a:cxnLst/>
              <a:rect l="l" t="t" r="r" b="b"/>
              <a:pathLst>
                <a:path w="905509" h="2879725">
                  <a:moveTo>
                    <a:pt x="904882" y="0"/>
                  </a:moveTo>
                  <a:lnTo>
                    <a:pt x="0" y="904880"/>
                  </a:lnTo>
                  <a:lnTo>
                    <a:pt x="0" y="2879725"/>
                  </a:lnTo>
                  <a:lnTo>
                    <a:pt x="904882" y="1974844"/>
                  </a:lnTo>
                  <a:lnTo>
                    <a:pt x="904882" y="0"/>
                  </a:lnTo>
                  <a:close/>
                </a:path>
              </a:pathLst>
            </a:custGeom>
            <a:solidFill>
              <a:srgbClr val="CDCDCD"/>
            </a:solidFill>
          </p:spPr>
          <p:txBody>
            <a:bodyPr wrap="square" lIns="0" tIns="0" rIns="0" bIns="0" rtlCol="0"/>
            <a:lstStyle/>
            <a:p>
              <a:endParaRPr/>
            </a:p>
          </p:txBody>
        </p:sp>
        <p:sp>
          <p:nvSpPr>
            <p:cNvPr id="89" name="object 89"/>
            <p:cNvSpPr/>
            <p:nvPr/>
          </p:nvSpPr>
          <p:spPr>
            <a:xfrm>
              <a:off x="6437312" y="1149350"/>
              <a:ext cx="936625" cy="904875"/>
            </a:xfrm>
            <a:custGeom>
              <a:avLst/>
              <a:gdLst/>
              <a:ahLst/>
              <a:cxnLst/>
              <a:rect l="l" t="t" r="r" b="b"/>
              <a:pathLst>
                <a:path w="936625" h="904875">
                  <a:moveTo>
                    <a:pt x="936625" y="0"/>
                  </a:moveTo>
                  <a:lnTo>
                    <a:pt x="904882" y="0"/>
                  </a:lnTo>
                  <a:lnTo>
                    <a:pt x="0" y="904880"/>
                  </a:lnTo>
                  <a:lnTo>
                    <a:pt x="31742" y="904880"/>
                  </a:lnTo>
                  <a:lnTo>
                    <a:pt x="936625" y="0"/>
                  </a:lnTo>
                  <a:close/>
                </a:path>
              </a:pathLst>
            </a:custGeom>
            <a:solidFill>
              <a:srgbClr val="FFFFFF"/>
            </a:solidFill>
          </p:spPr>
          <p:txBody>
            <a:bodyPr wrap="square" lIns="0" tIns="0" rIns="0" bIns="0" rtlCol="0"/>
            <a:lstStyle/>
            <a:p>
              <a:endParaRPr/>
            </a:p>
          </p:txBody>
        </p:sp>
        <p:sp>
          <p:nvSpPr>
            <p:cNvPr id="90" name="object 90"/>
            <p:cNvSpPr/>
            <p:nvPr/>
          </p:nvSpPr>
          <p:spPr>
            <a:xfrm>
              <a:off x="6437312" y="1149350"/>
              <a:ext cx="936625" cy="2879725"/>
            </a:xfrm>
            <a:custGeom>
              <a:avLst/>
              <a:gdLst/>
              <a:ahLst/>
              <a:cxnLst/>
              <a:rect l="l" t="t" r="r" b="b"/>
              <a:pathLst>
                <a:path w="936625" h="2879725">
                  <a:moveTo>
                    <a:pt x="0" y="904880"/>
                  </a:moveTo>
                  <a:lnTo>
                    <a:pt x="904883" y="0"/>
                  </a:lnTo>
                  <a:lnTo>
                    <a:pt x="936625" y="0"/>
                  </a:lnTo>
                  <a:lnTo>
                    <a:pt x="936625" y="1974844"/>
                  </a:lnTo>
                  <a:lnTo>
                    <a:pt x="31741" y="2879725"/>
                  </a:lnTo>
                  <a:lnTo>
                    <a:pt x="0" y="2879725"/>
                  </a:lnTo>
                  <a:lnTo>
                    <a:pt x="0" y="904880"/>
                  </a:lnTo>
                  <a:close/>
                </a:path>
                <a:path w="936625" h="2879725">
                  <a:moveTo>
                    <a:pt x="0" y="904880"/>
                  </a:moveTo>
                  <a:lnTo>
                    <a:pt x="31741" y="904880"/>
                  </a:lnTo>
                  <a:lnTo>
                    <a:pt x="936625" y="0"/>
                  </a:lnTo>
                </a:path>
                <a:path w="936625" h="2879725">
                  <a:moveTo>
                    <a:pt x="31741" y="904880"/>
                  </a:moveTo>
                  <a:lnTo>
                    <a:pt x="31741" y="2879725"/>
                  </a:lnTo>
                </a:path>
              </a:pathLst>
            </a:custGeom>
            <a:ln w="12700">
              <a:solidFill>
                <a:srgbClr val="000000"/>
              </a:solidFill>
            </a:ln>
          </p:spPr>
          <p:txBody>
            <a:bodyPr wrap="square" lIns="0" tIns="0" rIns="0" bIns="0" rtlCol="0"/>
            <a:lstStyle/>
            <a:p>
              <a:endParaRPr/>
            </a:p>
          </p:txBody>
        </p:sp>
        <p:sp>
          <p:nvSpPr>
            <p:cNvPr id="91" name="object 91"/>
            <p:cNvSpPr/>
            <p:nvPr/>
          </p:nvSpPr>
          <p:spPr>
            <a:xfrm>
              <a:off x="6588125" y="2055031"/>
              <a:ext cx="86995" cy="1958339"/>
            </a:xfrm>
            <a:custGeom>
              <a:avLst/>
              <a:gdLst/>
              <a:ahLst/>
              <a:cxnLst/>
              <a:rect l="l" t="t" r="r" b="b"/>
              <a:pathLst>
                <a:path w="86995" h="1958339">
                  <a:moveTo>
                    <a:pt x="86506" y="0"/>
                  </a:moveTo>
                  <a:lnTo>
                    <a:pt x="0" y="0"/>
                  </a:lnTo>
                  <a:lnTo>
                    <a:pt x="0" y="1958168"/>
                  </a:lnTo>
                  <a:lnTo>
                    <a:pt x="86506" y="1958168"/>
                  </a:lnTo>
                  <a:lnTo>
                    <a:pt x="86506" y="0"/>
                  </a:lnTo>
                  <a:close/>
                </a:path>
              </a:pathLst>
            </a:custGeom>
            <a:solidFill>
              <a:srgbClr val="4F81BD">
                <a:alpha val="50199"/>
              </a:srgbClr>
            </a:solidFill>
          </p:spPr>
          <p:txBody>
            <a:bodyPr wrap="square" lIns="0" tIns="0" rIns="0" bIns="0" rtlCol="0"/>
            <a:lstStyle/>
            <a:p>
              <a:endParaRPr/>
            </a:p>
          </p:txBody>
        </p:sp>
        <p:sp>
          <p:nvSpPr>
            <p:cNvPr id="92" name="object 92"/>
            <p:cNvSpPr/>
            <p:nvPr/>
          </p:nvSpPr>
          <p:spPr>
            <a:xfrm>
              <a:off x="6674631" y="1204912"/>
              <a:ext cx="850265" cy="2808605"/>
            </a:xfrm>
            <a:custGeom>
              <a:avLst/>
              <a:gdLst/>
              <a:ahLst/>
              <a:cxnLst/>
              <a:rect l="l" t="t" r="r" b="b"/>
              <a:pathLst>
                <a:path w="850265" h="2808604">
                  <a:moveTo>
                    <a:pt x="850118" y="0"/>
                  </a:moveTo>
                  <a:lnTo>
                    <a:pt x="0" y="850118"/>
                  </a:lnTo>
                  <a:lnTo>
                    <a:pt x="0" y="2808287"/>
                  </a:lnTo>
                  <a:lnTo>
                    <a:pt x="850118" y="1958169"/>
                  </a:lnTo>
                  <a:lnTo>
                    <a:pt x="850118" y="0"/>
                  </a:lnTo>
                  <a:close/>
                </a:path>
              </a:pathLst>
            </a:custGeom>
            <a:solidFill>
              <a:srgbClr val="406898">
                <a:alpha val="50199"/>
              </a:srgbClr>
            </a:solidFill>
          </p:spPr>
          <p:txBody>
            <a:bodyPr wrap="square" lIns="0" tIns="0" rIns="0" bIns="0" rtlCol="0"/>
            <a:lstStyle/>
            <a:p>
              <a:endParaRPr/>
            </a:p>
          </p:txBody>
        </p:sp>
        <p:sp>
          <p:nvSpPr>
            <p:cNvPr id="93" name="object 93"/>
            <p:cNvSpPr/>
            <p:nvPr/>
          </p:nvSpPr>
          <p:spPr>
            <a:xfrm>
              <a:off x="6588125" y="1204912"/>
              <a:ext cx="936625" cy="850265"/>
            </a:xfrm>
            <a:custGeom>
              <a:avLst/>
              <a:gdLst/>
              <a:ahLst/>
              <a:cxnLst/>
              <a:rect l="l" t="t" r="r" b="b"/>
              <a:pathLst>
                <a:path w="936625" h="850264">
                  <a:moveTo>
                    <a:pt x="936625" y="0"/>
                  </a:moveTo>
                  <a:lnTo>
                    <a:pt x="850118" y="0"/>
                  </a:lnTo>
                  <a:lnTo>
                    <a:pt x="0" y="850118"/>
                  </a:lnTo>
                  <a:lnTo>
                    <a:pt x="86506" y="850118"/>
                  </a:lnTo>
                  <a:lnTo>
                    <a:pt x="936625" y="0"/>
                  </a:lnTo>
                  <a:close/>
                </a:path>
              </a:pathLst>
            </a:custGeom>
            <a:solidFill>
              <a:srgbClr val="729ACA">
                <a:alpha val="50199"/>
              </a:srgbClr>
            </a:solidFill>
          </p:spPr>
          <p:txBody>
            <a:bodyPr wrap="square" lIns="0" tIns="0" rIns="0" bIns="0" rtlCol="0"/>
            <a:lstStyle/>
            <a:p>
              <a:endParaRPr/>
            </a:p>
          </p:txBody>
        </p:sp>
        <p:sp>
          <p:nvSpPr>
            <p:cNvPr id="94" name="object 94"/>
            <p:cNvSpPr/>
            <p:nvPr/>
          </p:nvSpPr>
          <p:spPr>
            <a:xfrm>
              <a:off x="6588125" y="1204912"/>
              <a:ext cx="936625" cy="2808605"/>
            </a:xfrm>
            <a:custGeom>
              <a:avLst/>
              <a:gdLst/>
              <a:ahLst/>
              <a:cxnLst/>
              <a:rect l="l" t="t" r="r" b="b"/>
              <a:pathLst>
                <a:path w="936625" h="2808604">
                  <a:moveTo>
                    <a:pt x="0" y="850118"/>
                  </a:moveTo>
                  <a:lnTo>
                    <a:pt x="850119" y="0"/>
                  </a:lnTo>
                  <a:lnTo>
                    <a:pt x="936625" y="0"/>
                  </a:lnTo>
                  <a:lnTo>
                    <a:pt x="936625" y="1958169"/>
                  </a:lnTo>
                  <a:lnTo>
                    <a:pt x="86506" y="2808287"/>
                  </a:lnTo>
                  <a:lnTo>
                    <a:pt x="0" y="2808287"/>
                  </a:lnTo>
                  <a:lnTo>
                    <a:pt x="0" y="850118"/>
                  </a:lnTo>
                  <a:close/>
                </a:path>
                <a:path w="936625" h="2808604">
                  <a:moveTo>
                    <a:pt x="0" y="850118"/>
                  </a:moveTo>
                  <a:lnTo>
                    <a:pt x="86506" y="850118"/>
                  </a:lnTo>
                  <a:lnTo>
                    <a:pt x="936625" y="0"/>
                  </a:lnTo>
                </a:path>
                <a:path w="936625" h="2808604">
                  <a:moveTo>
                    <a:pt x="86506" y="850118"/>
                  </a:moveTo>
                  <a:lnTo>
                    <a:pt x="86506" y="2808287"/>
                  </a:lnTo>
                </a:path>
              </a:pathLst>
            </a:custGeom>
            <a:ln w="12700">
              <a:solidFill>
                <a:srgbClr val="000000"/>
              </a:solidFill>
            </a:ln>
          </p:spPr>
          <p:txBody>
            <a:bodyPr wrap="square" lIns="0" tIns="0" rIns="0" bIns="0" rtlCol="0"/>
            <a:lstStyle/>
            <a:p>
              <a:endParaRPr/>
            </a:p>
          </p:txBody>
        </p:sp>
        <p:sp>
          <p:nvSpPr>
            <p:cNvPr id="95" name="object 95"/>
            <p:cNvSpPr/>
            <p:nvPr/>
          </p:nvSpPr>
          <p:spPr>
            <a:xfrm>
              <a:off x="6740525" y="2054217"/>
              <a:ext cx="5080" cy="1960880"/>
            </a:xfrm>
            <a:custGeom>
              <a:avLst/>
              <a:gdLst/>
              <a:ahLst/>
              <a:cxnLst/>
              <a:rect l="l" t="t" r="r" b="b"/>
              <a:pathLst>
                <a:path w="5079" h="1960879">
                  <a:moveTo>
                    <a:pt x="4766" y="0"/>
                  </a:moveTo>
                  <a:lnTo>
                    <a:pt x="0" y="0"/>
                  </a:lnTo>
                  <a:lnTo>
                    <a:pt x="0" y="1960570"/>
                  </a:lnTo>
                  <a:lnTo>
                    <a:pt x="4766" y="1960570"/>
                  </a:lnTo>
                  <a:lnTo>
                    <a:pt x="4766" y="0"/>
                  </a:lnTo>
                  <a:close/>
                </a:path>
              </a:pathLst>
            </a:custGeom>
            <a:solidFill>
              <a:srgbClr val="FFFFFF">
                <a:alpha val="50199"/>
              </a:srgbClr>
            </a:solidFill>
          </p:spPr>
          <p:txBody>
            <a:bodyPr wrap="square" lIns="0" tIns="0" rIns="0" bIns="0" rtlCol="0"/>
            <a:lstStyle/>
            <a:p>
              <a:endParaRPr/>
            </a:p>
          </p:txBody>
        </p:sp>
        <p:sp>
          <p:nvSpPr>
            <p:cNvPr id="96" name="object 96"/>
            <p:cNvSpPr/>
            <p:nvPr/>
          </p:nvSpPr>
          <p:spPr>
            <a:xfrm>
              <a:off x="6745291" y="1122362"/>
              <a:ext cx="932180" cy="2892425"/>
            </a:xfrm>
            <a:custGeom>
              <a:avLst/>
              <a:gdLst/>
              <a:ahLst/>
              <a:cxnLst/>
              <a:rect l="l" t="t" r="r" b="b"/>
              <a:pathLst>
                <a:path w="932179" h="2892425">
                  <a:moveTo>
                    <a:pt x="931858" y="0"/>
                  </a:moveTo>
                  <a:lnTo>
                    <a:pt x="0" y="931854"/>
                  </a:lnTo>
                  <a:lnTo>
                    <a:pt x="0" y="2892425"/>
                  </a:lnTo>
                  <a:lnTo>
                    <a:pt x="931858" y="1960570"/>
                  </a:lnTo>
                  <a:lnTo>
                    <a:pt x="931858" y="0"/>
                  </a:lnTo>
                  <a:close/>
                </a:path>
              </a:pathLst>
            </a:custGeom>
            <a:solidFill>
              <a:srgbClr val="CDCDCD">
                <a:alpha val="50199"/>
              </a:srgbClr>
            </a:solidFill>
          </p:spPr>
          <p:txBody>
            <a:bodyPr wrap="square" lIns="0" tIns="0" rIns="0" bIns="0" rtlCol="0"/>
            <a:lstStyle/>
            <a:p>
              <a:endParaRPr/>
            </a:p>
          </p:txBody>
        </p:sp>
        <p:sp>
          <p:nvSpPr>
            <p:cNvPr id="97" name="object 97"/>
            <p:cNvSpPr/>
            <p:nvPr/>
          </p:nvSpPr>
          <p:spPr>
            <a:xfrm>
              <a:off x="6740525" y="1122362"/>
              <a:ext cx="936625" cy="932180"/>
            </a:xfrm>
            <a:custGeom>
              <a:avLst/>
              <a:gdLst/>
              <a:ahLst/>
              <a:cxnLst/>
              <a:rect l="l" t="t" r="r" b="b"/>
              <a:pathLst>
                <a:path w="936625" h="932180">
                  <a:moveTo>
                    <a:pt x="936625" y="0"/>
                  </a:moveTo>
                  <a:lnTo>
                    <a:pt x="931857" y="0"/>
                  </a:lnTo>
                  <a:lnTo>
                    <a:pt x="0" y="931854"/>
                  </a:lnTo>
                  <a:lnTo>
                    <a:pt x="4766" y="931854"/>
                  </a:lnTo>
                  <a:lnTo>
                    <a:pt x="936625" y="0"/>
                  </a:lnTo>
                  <a:close/>
                </a:path>
              </a:pathLst>
            </a:custGeom>
            <a:solidFill>
              <a:srgbClr val="FFFFFF">
                <a:alpha val="50199"/>
              </a:srgbClr>
            </a:solidFill>
          </p:spPr>
          <p:txBody>
            <a:bodyPr wrap="square" lIns="0" tIns="0" rIns="0" bIns="0" rtlCol="0"/>
            <a:lstStyle/>
            <a:p>
              <a:endParaRPr/>
            </a:p>
          </p:txBody>
        </p:sp>
        <p:sp>
          <p:nvSpPr>
            <p:cNvPr id="98" name="object 98"/>
            <p:cNvSpPr/>
            <p:nvPr/>
          </p:nvSpPr>
          <p:spPr>
            <a:xfrm>
              <a:off x="6740525" y="1122362"/>
              <a:ext cx="936625" cy="2892425"/>
            </a:xfrm>
            <a:custGeom>
              <a:avLst/>
              <a:gdLst/>
              <a:ahLst/>
              <a:cxnLst/>
              <a:rect l="l" t="t" r="r" b="b"/>
              <a:pathLst>
                <a:path w="936625" h="2892425">
                  <a:moveTo>
                    <a:pt x="0" y="931854"/>
                  </a:moveTo>
                  <a:lnTo>
                    <a:pt x="931858" y="0"/>
                  </a:lnTo>
                  <a:lnTo>
                    <a:pt x="936625" y="0"/>
                  </a:lnTo>
                  <a:lnTo>
                    <a:pt x="936625" y="1960570"/>
                  </a:lnTo>
                  <a:lnTo>
                    <a:pt x="4766" y="2892425"/>
                  </a:lnTo>
                  <a:lnTo>
                    <a:pt x="0" y="2892425"/>
                  </a:lnTo>
                  <a:lnTo>
                    <a:pt x="0" y="931854"/>
                  </a:lnTo>
                  <a:close/>
                </a:path>
                <a:path w="936625" h="2892425">
                  <a:moveTo>
                    <a:pt x="0" y="931854"/>
                  </a:moveTo>
                  <a:lnTo>
                    <a:pt x="4766" y="931854"/>
                  </a:lnTo>
                  <a:lnTo>
                    <a:pt x="936625" y="0"/>
                  </a:lnTo>
                </a:path>
                <a:path w="936625" h="2892425">
                  <a:moveTo>
                    <a:pt x="4766" y="931854"/>
                  </a:moveTo>
                  <a:lnTo>
                    <a:pt x="4766" y="2892425"/>
                  </a:lnTo>
                </a:path>
              </a:pathLst>
            </a:custGeom>
            <a:ln w="12700">
              <a:solidFill>
                <a:srgbClr val="000000"/>
              </a:solidFill>
            </a:ln>
          </p:spPr>
          <p:txBody>
            <a:bodyPr wrap="square" lIns="0" tIns="0" rIns="0" bIns="0" rtlCol="0"/>
            <a:lstStyle/>
            <a:p>
              <a:endParaRPr/>
            </a:p>
          </p:txBody>
        </p:sp>
        <p:sp>
          <p:nvSpPr>
            <p:cNvPr id="99" name="object 99"/>
            <p:cNvSpPr/>
            <p:nvPr/>
          </p:nvSpPr>
          <p:spPr>
            <a:xfrm>
              <a:off x="6807200" y="2051055"/>
              <a:ext cx="31750" cy="1974850"/>
            </a:xfrm>
            <a:custGeom>
              <a:avLst/>
              <a:gdLst/>
              <a:ahLst/>
              <a:cxnLst/>
              <a:rect l="l" t="t" r="r" b="b"/>
              <a:pathLst>
                <a:path w="31750" h="1974850">
                  <a:moveTo>
                    <a:pt x="31741" y="0"/>
                  </a:moveTo>
                  <a:lnTo>
                    <a:pt x="0" y="0"/>
                  </a:lnTo>
                  <a:lnTo>
                    <a:pt x="0" y="1974844"/>
                  </a:lnTo>
                  <a:lnTo>
                    <a:pt x="31741" y="1974844"/>
                  </a:lnTo>
                  <a:lnTo>
                    <a:pt x="31741" y="0"/>
                  </a:lnTo>
                  <a:close/>
                </a:path>
              </a:pathLst>
            </a:custGeom>
            <a:solidFill>
              <a:srgbClr val="FFFFFF"/>
            </a:solidFill>
          </p:spPr>
          <p:txBody>
            <a:bodyPr wrap="square" lIns="0" tIns="0" rIns="0" bIns="0" rtlCol="0"/>
            <a:lstStyle/>
            <a:p>
              <a:endParaRPr/>
            </a:p>
          </p:txBody>
        </p:sp>
        <p:sp>
          <p:nvSpPr>
            <p:cNvPr id="100" name="object 100"/>
            <p:cNvSpPr/>
            <p:nvPr/>
          </p:nvSpPr>
          <p:spPr>
            <a:xfrm>
              <a:off x="6838941" y="1146175"/>
              <a:ext cx="905510" cy="2879725"/>
            </a:xfrm>
            <a:custGeom>
              <a:avLst/>
              <a:gdLst/>
              <a:ahLst/>
              <a:cxnLst/>
              <a:rect l="l" t="t" r="r" b="b"/>
              <a:pathLst>
                <a:path w="905509" h="2879725">
                  <a:moveTo>
                    <a:pt x="904883" y="0"/>
                  </a:moveTo>
                  <a:lnTo>
                    <a:pt x="0" y="904880"/>
                  </a:lnTo>
                  <a:lnTo>
                    <a:pt x="0" y="2879725"/>
                  </a:lnTo>
                  <a:lnTo>
                    <a:pt x="904883" y="1974844"/>
                  </a:lnTo>
                  <a:lnTo>
                    <a:pt x="904883" y="0"/>
                  </a:lnTo>
                  <a:close/>
                </a:path>
              </a:pathLst>
            </a:custGeom>
            <a:solidFill>
              <a:srgbClr val="CDCDCD"/>
            </a:solidFill>
          </p:spPr>
          <p:txBody>
            <a:bodyPr wrap="square" lIns="0" tIns="0" rIns="0" bIns="0" rtlCol="0"/>
            <a:lstStyle/>
            <a:p>
              <a:endParaRPr/>
            </a:p>
          </p:txBody>
        </p:sp>
        <p:sp>
          <p:nvSpPr>
            <p:cNvPr id="101" name="object 101"/>
            <p:cNvSpPr/>
            <p:nvPr/>
          </p:nvSpPr>
          <p:spPr>
            <a:xfrm>
              <a:off x="6807200" y="1146175"/>
              <a:ext cx="936625" cy="904875"/>
            </a:xfrm>
            <a:custGeom>
              <a:avLst/>
              <a:gdLst/>
              <a:ahLst/>
              <a:cxnLst/>
              <a:rect l="l" t="t" r="r" b="b"/>
              <a:pathLst>
                <a:path w="936625" h="904875">
                  <a:moveTo>
                    <a:pt x="936625" y="0"/>
                  </a:moveTo>
                  <a:lnTo>
                    <a:pt x="904882" y="0"/>
                  </a:lnTo>
                  <a:lnTo>
                    <a:pt x="0" y="904880"/>
                  </a:lnTo>
                  <a:lnTo>
                    <a:pt x="31741" y="904880"/>
                  </a:lnTo>
                  <a:lnTo>
                    <a:pt x="936625" y="0"/>
                  </a:lnTo>
                  <a:close/>
                </a:path>
              </a:pathLst>
            </a:custGeom>
            <a:solidFill>
              <a:srgbClr val="FFFFFF"/>
            </a:solidFill>
          </p:spPr>
          <p:txBody>
            <a:bodyPr wrap="square" lIns="0" tIns="0" rIns="0" bIns="0" rtlCol="0"/>
            <a:lstStyle/>
            <a:p>
              <a:endParaRPr/>
            </a:p>
          </p:txBody>
        </p:sp>
        <p:sp>
          <p:nvSpPr>
            <p:cNvPr id="102" name="object 102"/>
            <p:cNvSpPr/>
            <p:nvPr/>
          </p:nvSpPr>
          <p:spPr>
            <a:xfrm>
              <a:off x="6807200" y="1146175"/>
              <a:ext cx="936625" cy="2879725"/>
            </a:xfrm>
            <a:custGeom>
              <a:avLst/>
              <a:gdLst/>
              <a:ahLst/>
              <a:cxnLst/>
              <a:rect l="l" t="t" r="r" b="b"/>
              <a:pathLst>
                <a:path w="936625" h="2879725">
                  <a:moveTo>
                    <a:pt x="0" y="904880"/>
                  </a:moveTo>
                  <a:lnTo>
                    <a:pt x="904883" y="0"/>
                  </a:lnTo>
                  <a:lnTo>
                    <a:pt x="936625" y="0"/>
                  </a:lnTo>
                  <a:lnTo>
                    <a:pt x="936625" y="1974844"/>
                  </a:lnTo>
                  <a:lnTo>
                    <a:pt x="31741" y="2879725"/>
                  </a:lnTo>
                  <a:lnTo>
                    <a:pt x="0" y="2879725"/>
                  </a:lnTo>
                  <a:lnTo>
                    <a:pt x="0" y="904880"/>
                  </a:lnTo>
                  <a:close/>
                </a:path>
                <a:path w="936625" h="2879725">
                  <a:moveTo>
                    <a:pt x="0" y="904880"/>
                  </a:moveTo>
                  <a:lnTo>
                    <a:pt x="31741" y="904880"/>
                  </a:lnTo>
                  <a:lnTo>
                    <a:pt x="936625" y="0"/>
                  </a:lnTo>
                </a:path>
                <a:path w="936625" h="2879725">
                  <a:moveTo>
                    <a:pt x="31741" y="904880"/>
                  </a:moveTo>
                  <a:lnTo>
                    <a:pt x="31741" y="2879725"/>
                  </a:lnTo>
                </a:path>
              </a:pathLst>
            </a:custGeom>
            <a:ln w="12700">
              <a:solidFill>
                <a:srgbClr val="000000"/>
              </a:solidFill>
            </a:ln>
          </p:spPr>
          <p:txBody>
            <a:bodyPr wrap="square" lIns="0" tIns="0" rIns="0" bIns="0" rtlCol="0"/>
            <a:lstStyle/>
            <a:p>
              <a:endParaRPr/>
            </a:p>
          </p:txBody>
        </p:sp>
        <p:sp>
          <p:nvSpPr>
            <p:cNvPr id="103" name="object 103"/>
            <p:cNvSpPr/>
            <p:nvPr/>
          </p:nvSpPr>
          <p:spPr>
            <a:xfrm>
              <a:off x="6869112" y="2052643"/>
              <a:ext cx="31750" cy="1974850"/>
            </a:xfrm>
            <a:custGeom>
              <a:avLst/>
              <a:gdLst/>
              <a:ahLst/>
              <a:cxnLst/>
              <a:rect l="l" t="t" r="r" b="b"/>
              <a:pathLst>
                <a:path w="31750" h="1974850">
                  <a:moveTo>
                    <a:pt x="31741" y="0"/>
                  </a:moveTo>
                  <a:lnTo>
                    <a:pt x="0" y="0"/>
                  </a:lnTo>
                  <a:lnTo>
                    <a:pt x="0" y="1974844"/>
                  </a:lnTo>
                  <a:lnTo>
                    <a:pt x="31741" y="1974844"/>
                  </a:lnTo>
                  <a:lnTo>
                    <a:pt x="31741" y="0"/>
                  </a:lnTo>
                  <a:close/>
                </a:path>
              </a:pathLst>
            </a:custGeom>
            <a:solidFill>
              <a:srgbClr val="FFFFFF"/>
            </a:solidFill>
          </p:spPr>
          <p:txBody>
            <a:bodyPr wrap="square" lIns="0" tIns="0" rIns="0" bIns="0" rtlCol="0"/>
            <a:lstStyle/>
            <a:p>
              <a:endParaRPr/>
            </a:p>
          </p:txBody>
        </p:sp>
        <p:sp>
          <p:nvSpPr>
            <p:cNvPr id="104" name="object 104"/>
            <p:cNvSpPr/>
            <p:nvPr/>
          </p:nvSpPr>
          <p:spPr>
            <a:xfrm>
              <a:off x="6900854" y="1147762"/>
              <a:ext cx="905510" cy="2879725"/>
            </a:xfrm>
            <a:custGeom>
              <a:avLst/>
              <a:gdLst/>
              <a:ahLst/>
              <a:cxnLst/>
              <a:rect l="l" t="t" r="r" b="b"/>
              <a:pathLst>
                <a:path w="905509" h="2879725">
                  <a:moveTo>
                    <a:pt x="904882" y="0"/>
                  </a:moveTo>
                  <a:lnTo>
                    <a:pt x="0" y="904881"/>
                  </a:lnTo>
                  <a:lnTo>
                    <a:pt x="0" y="2879725"/>
                  </a:lnTo>
                  <a:lnTo>
                    <a:pt x="904882" y="1974844"/>
                  </a:lnTo>
                  <a:lnTo>
                    <a:pt x="904882" y="0"/>
                  </a:lnTo>
                  <a:close/>
                </a:path>
              </a:pathLst>
            </a:custGeom>
            <a:solidFill>
              <a:srgbClr val="CDCDCD"/>
            </a:solidFill>
          </p:spPr>
          <p:txBody>
            <a:bodyPr wrap="square" lIns="0" tIns="0" rIns="0" bIns="0" rtlCol="0"/>
            <a:lstStyle/>
            <a:p>
              <a:endParaRPr/>
            </a:p>
          </p:txBody>
        </p:sp>
        <p:sp>
          <p:nvSpPr>
            <p:cNvPr id="105" name="object 105"/>
            <p:cNvSpPr/>
            <p:nvPr/>
          </p:nvSpPr>
          <p:spPr>
            <a:xfrm>
              <a:off x="6869112" y="1147762"/>
              <a:ext cx="936625" cy="904875"/>
            </a:xfrm>
            <a:custGeom>
              <a:avLst/>
              <a:gdLst/>
              <a:ahLst/>
              <a:cxnLst/>
              <a:rect l="l" t="t" r="r" b="b"/>
              <a:pathLst>
                <a:path w="936625" h="904875">
                  <a:moveTo>
                    <a:pt x="936625" y="0"/>
                  </a:moveTo>
                  <a:lnTo>
                    <a:pt x="904883" y="0"/>
                  </a:lnTo>
                  <a:lnTo>
                    <a:pt x="0" y="904881"/>
                  </a:lnTo>
                  <a:lnTo>
                    <a:pt x="31742" y="904881"/>
                  </a:lnTo>
                  <a:lnTo>
                    <a:pt x="936625" y="0"/>
                  </a:lnTo>
                  <a:close/>
                </a:path>
              </a:pathLst>
            </a:custGeom>
            <a:solidFill>
              <a:srgbClr val="FFFFFF"/>
            </a:solidFill>
          </p:spPr>
          <p:txBody>
            <a:bodyPr wrap="square" lIns="0" tIns="0" rIns="0" bIns="0" rtlCol="0"/>
            <a:lstStyle/>
            <a:p>
              <a:endParaRPr/>
            </a:p>
          </p:txBody>
        </p:sp>
        <p:sp>
          <p:nvSpPr>
            <p:cNvPr id="106" name="object 106"/>
            <p:cNvSpPr/>
            <p:nvPr/>
          </p:nvSpPr>
          <p:spPr>
            <a:xfrm>
              <a:off x="6869112" y="1147762"/>
              <a:ext cx="936625" cy="2879725"/>
            </a:xfrm>
            <a:custGeom>
              <a:avLst/>
              <a:gdLst/>
              <a:ahLst/>
              <a:cxnLst/>
              <a:rect l="l" t="t" r="r" b="b"/>
              <a:pathLst>
                <a:path w="936625" h="2879725">
                  <a:moveTo>
                    <a:pt x="0" y="904880"/>
                  </a:moveTo>
                  <a:lnTo>
                    <a:pt x="904883" y="0"/>
                  </a:lnTo>
                  <a:lnTo>
                    <a:pt x="936625" y="0"/>
                  </a:lnTo>
                  <a:lnTo>
                    <a:pt x="936625" y="1974844"/>
                  </a:lnTo>
                  <a:lnTo>
                    <a:pt x="31741" y="2879725"/>
                  </a:lnTo>
                  <a:lnTo>
                    <a:pt x="0" y="2879725"/>
                  </a:lnTo>
                  <a:lnTo>
                    <a:pt x="0" y="904880"/>
                  </a:lnTo>
                  <a:close/>
                </a:path>
                <a:path w="936625" h="2879725">
                  <a:moveTo>
                    <a:pt x="0" y="904880"/>
                  </a:moveTo>
                  <a:lnTo>
                    <a:pt x="31741" y="904880"/>
                  </a:lnTo>
                  <a:lnTo>
                    <a:pt x="936625" y="0"/>
                  </a:lnTo>
                </a:path>
                <a:path w="936625" h="2879725">
                  <a:moveTo>
                    <a:pt x="31741" y="904880"/>
                  </a:moveTo>
                  <a:lnTo>
                    <a:pt x="31741" y="2879725"/>
                  </a:lnTo>
                </a:path>
              </a:pathLst>
            </a:custGeom>
            <a:ln w="12700">
              <a:solidFill>
                <a:srgbClr val="000000"/>
              </a:solidFill>
            </a:ln>
          </p:spPr>
          <p:txBody>
            <a:bodyPr wrap="square" lIns="0" tIns="0" rIns="0" bIns="0" rtlCol="0"/>
            <a:lstStyle/>
            <a:p>
              <a:endParaRPr/>
            </a:p>
          </p:txBody>
        </p:sp>
        <p:sp>
          <p:nvSpPr>
            <p:cNvPr id="107" name="object 107"/>
            <p:cNvSpPr/>
            <p:nvPr/>
          </p:nvSpPr>
          <p:spPr>
            <a:xfrm>
              <a:off x="6931025" y="2054230"/>
              <a:ext cx="31750" cy="1974850"/>
            </a:xfrm>
            <a:custGeom>
              <a:avLst/>
              <a:gdLst/>
              <a:ahLst/>
              <a:cxnLst/>
              <a:rect l="l" t="t" r="r" b="b"/>
              <a:pathLst>
                <a:path w="31750" h="1974850">
                  <a:moveTo>
                    <a:pt x="31741" y="0"/>
                  </a:moveTo>
                  <a:lnTo>
                    <a:pt x="0" y="0"/>
                  </a:lnTo>
                  <a:lnTo>
                    <a:pt x="0" y="1974844"/>
                  </a:lnTo>
                  <a:lnTo>
                    <a:pt x="31741" y="1974844"/>
                  </a:lnTo>
                  <a:lnTo>
                    <a:pt x="31741" y="0"/>
                  </a:lnTo>
                  <a:close/>
                </a:path>
              </a:pathLst>
            </a:custGeom>
            <a:solidFill>
              <a:srgbClr val="FFFFFF"/>
            </a:solidFill>
          </p:spPr>
          <p:txBody>
            <a:bodyPr wrap="square" lIns="0" tIns="0" rIns="0" bIns="0" rtlCol="0"/>
            <a:lstStyle/>
            <a:p>
              <a:endParaRPr/>
            </a:p>
          </p:txBody>
        </p:sp>
        <p:sp>
          <p:nvSpPr>
            <p:cNvPr id="108" name="object 108"/>
            <p:cNvSpPr/>
            <p:nvPr/>
          </p:nvSpPr>
          <p:spPr>
            <a:xfrm>
              <a:off x="6962766" y="1149350"/>
              <a:ext cx="905510" cy="2879725"/>
            </a:xfrm>
            <a:custGeom>
              <a:avLst/>
              <a:gdLst/>
              <a:ahLst/>
              <a:cxnLst/>
              <a:rect l="l" t="t" r="r" b="b"/>
              <a:pathLst>
                <a:path w="905509" h="2879725">
                  <a:moveTo>
                    <a:pt x="904883" y="0"/>
                  </a:moveTo>
                  <a:lnTo>
                    <a:pt x="0" y="904880"/>
                  </a:lnTo>
                  <a:lnTo>
                    <a:pt x="0" y="2879725"/>
                  </a:lnTo>
                  <a:lnTo>
                    <a:pt x="904883" y="1974844"/>
                  </a:lnTo>
                  <a:lnTo>
                    <a:pt x="904883" y="0"/>
                  </a:lnTo>
                  <a:close/>
                </a:path>
              </a:pathLst>
            </a:custGeom>
            <a:solidFill>
              <a:srgbClr val="CDCDCD"/>
            </a:solidFill>
          </p:spPr>
          <p:txBody>
            <a:bodyPr wrap="square" lIns="0" tIns="0" rIns="0" bIns="0" rtlCol="0"/>
            <a:lstStyle/>
            <a:p>
              <a:endParaRPr/>
            </a:p>
          </p:txBody>
        </p:sp>
        <p:sp>
          <p:nvSpPr>
            <p:cNvPr id="109" name="object 109"/>
            <p:cNvSpPr/>
            <p:nvPr/>
          </p:nvSpPr>
          <p:spPr>
            <a:xfrm>
              <a:off x="6931025" y="1149350"/>
              <a:ext cx="936625" cy="904875"/>
            </a:xfrm>
            <a:custGeom>
              <a:avLst/>
              <a:gdLst/>
              <a:ahLst/>
              <a:cxnLst/>
              <a:rect l="l" t="t" r="r" b="b"/>
              <a:pathLst>
                <a:path w="936625" h="904875">
                  <a:moveTo>
                    <a:pt x="936625" y="0"/>
                  </a:moveTo>
                  <a:lnTo>
                    <a:pt x="904882" y="0"/>
                  </a:lnTo>
                  <a:lnTo>
                    <a:pt x="0" y="904880"/>
                  </a:lnTo>
                  <a:lnTo>
                    <a:pt x="31741" y="904880"/>
                  </a:lnTo>
                  <a:lnTo>
                    <a:pt x="936625" y="0"/>
                  </a:lnTo>
                  <a:close/>
                </a:path>
              </a:pathLst>
            </a:custGeom>
            <a:solidFill>
              <a:srgbClr val="FFFFFF"/>
            </a:solidFill>
          </p:spPr>
          <p:txBody>
            <a:bodyPr wrap="square" lIns="0" tIns="0" rIns="0" bIns="0" rtlCol="0"/>
            <a:lstStyle/>
            <a:p>
              <a:endParaRPr/>
            </a:p>
          </p:txBody>
        </p:sp>
        <p:sp>
          <p:nvSpPr>
            <p:cNvPr id="110" name="object 110"/>
            <p:cNvSpPr/>
            <p:nvPr/>
          </p:nvSpPr>
          <p:spPr>
            <a:xfrm>
              <a:off x="6931025" y="1149350"/>
              <a:ext cx="936625" cy="2879725"/>
            </a:xfrm>
            <a:custGeom>
              <a:avLst/>
              <a:gdLst/>
              <a:ahLst/>
              <a:cxnLst/>
              <a:rect l="l" t="t" r="r" b="b"/>
              <a:pathLst>
                <a:path w="936625" h="2879725">
                  <a:moveTo>
                    <a:pt x="0" y="904880"/>
                  </a:moveTo>
                  <a:lnTo>
                    <a:pt x="904883" y="0"/>
                  </a:lnTo>
                  <a:lnTo>
                    <a:pt x="936625" y="0"/>
                  </a:lnTo>
                  <a:lnTo>
                    <a:pt x="936625" y="1974844"/>
                  </a:lnTo>
                  <a:lnTo>
                    <a:pt x="31741" y="2879725"/>
                  </a:lnTo>
                  <a:lnTo>
                    <a:pt x="0" y="2879725"/>
                  </a:lnTo>
                  <a:lnTo>
                    <a:pt x="0" y="904880"/>
                  </a:lnTo>
                  <a:close/>
                </a:path>
                <a:path w="936625" h="2879725">
                  <a:moveTo>
                    <a:pt x="0" y="904880"/>
                  </a:moveTo>
                  <a:lnTo>
                    <a:pt x="31741" y="904880"/>
                  </a:lnTo>
                  <a:lnTo>
                    <a:pt x="936625" y="0"/>
                  </a:lnTo>
                </a:path>
                <a:path w="936625" h="2879725">
                  <a:moveTo>
                    <a:pt x="31741" y="904880"/>
                  </a:moveTo>
                  <a:lnTo>
                    <a:pt x="31741" y="2879725"/>
                  </a:lnTo>
                </a:path>
              </a:pathLst>
            </a:custGeom>
            <a:ln w="12700">
              <a:solidFill>
                <a:srgbClr val="000000"/>
              </a:solidFill>
            </a:ln>
          </p:spPr>
          <p:txBody>
            <a:bodyPr wrap="square" lIns="0" tIns="0" rIns="0" bIns="0" rtlCol="0"/>
            <a:lstStyle/>
            <a:p>
              <a:endParaRPr/>
            </a:p>
          </p:txBody>
        </p:sp>
        <p:sp>
          <p:nvSpPr>
            <p:cNvPr id="111" name="object 111"/>
            <p:cNvSpPr/>
            <p:nvPr/>
          </p:nvSpPr>
          <p:spPr>
            <a:xfrm>
              <a:off x="7062170" y="2911680"/>
              <a:ext cx="967740" cy="953135"/>
            </a:xfrm>
            <a:custGeom>
              <a:avLst/>
              <a:gdLst/>
              <a:ahLst/>
              <a:cxnLst/>
              <a:rect l="l" t="t" r="r" b="b"/>
              <a:pathLst>
                <a:path w="967740" h="953135">
                  <a:moveTo>
                    <a:pt x="932942" y="0"/>
                  </a:moveTo>
                  <a:lnTo>
                    <a:pt x="921817" y="441"/>
                  </a:lnTo>
                  <a:lnTo>
                    <a:pt x="912696" y="5561"/>
                  </a:lnTo>
                  <a:lnTo>
                    <a:pt x="0" y="903071"/>
                  </a:lnTo>
                  <a:lnTo>
                    <a:pt x="9120" y="897952"/>
                  </a:lnTo>
                  <a:lnTo>
                    <a:pt x="20245" y="897510"/>
                  </a:lnTo>
                  <a:lnTo>
                    <a:pt x="31990" y="901529"/>
                  </a:lnTo>
                  <a:lnTo>
                    <a:pt x="42975" y="909793"/>
                  </a:lnTo>
                  <a:lnTo>
                    <a:pt x="51054" y="920915"/>
                  </a:lnTo>
                  <a:lnTo>
                    <a:pt x="54875" y="932727"/>
                  </a:lnTo>
                  <a:lnTo>
                    <a:pt x="54247" y="943842"/>
                  </a:lnTo>
                  <a:lnTo>
                    <a:pt x="48975" y="952876"/>
                  </a:lnTo>
                  <a:lnTo>
                    <a:pt x="961671" y="55365"/>
                  </a:lnTo>
                  <a:lnTo>
                    <a:pt x="966944" y="46332"/>
                  </a:lnTo>
                  <a:lnTo>
                    <a:pt x="967572" y="35216"/>
                  </a:lnTo>
                  <a:lnTo>
                    <a:pt x="963751" y="23405"/>
                  </a:lnTo>
                  <a:lnTo>
                    <a:pt x="955672" y="12283"/>
                  </a:lnTo>
                  <a:lnTo>
                    <a:pt x="944687" y="4019"/>
                  </a:lnTo>
                  <a:lnTo>
                    <a:pt x="932942" y="0"/>
                  </a:lnTo>
                  <a:close/>
                </a:path>
              </a:pathLst>
            </a:custGeom>
            <a:solidFill>
              <a:srgbClr val="FF0000"/>
            </a:solidFill>
          </p:spPr>
          <p:txBody>
            <a:bodyPr wrap="square" lIns="0" tIns="0" rIns="0" bIns="0" rtlCol="0"/>
            <a:lstStyle/>
            <a:p>
              <a:endParaRPr/>
            </a:p>
          </p:txBody>
        </p:sp>
        <p:pic>
          <p:nvPicPr>
            <p:cNvPr id="112" name="object 112"/>
            <p:cNvPicPr/>
            <p:nvPr/>
          </p:nvPicPr>
          <p:blipFill>
            <a:blip r:embed="rId3" cstate="print"/>
            <a:stretch>
              <a:fillRect/>
            </a:stretch>
          </p:blipFill>
          <p:spPr>
            <a:xfrm>
              <a:off x="7049919" y="3802841"/>
              <a:ext cx="73476" cy="73627"/>
            </a:xfrm>
            <a:prstGeom prst="rect">
              <a:avLst/>
            </a:prstGeom>
          </p:spPr>
        </p:pic>
        <p:sp>
          <p:nvSpPr>
            <p:cNvPr id="113" name="object 113"/>
            <p:cNvSpPr/>
            <p:nvPr/>
          </p:nvSpPr>
          <p:spPr>
            <a:xfrm>
              <a:off x="7062170" y="2911680"/>
              <a:ext cx="967740" cy="953135"/>
            </a:xfrm>
            <a:custGeom>
              <a:avLst/>
              <a:gdLst/>
              <a:ahLst/>
              <a:cxnLst/>
              <a:rect l="l" t="t" r="r" b="b"/>
              <a:pathLst>
                <a:path w="967740" h="953135">
                  <a:moveTo>
                    <a:pt x="0" y="903072"/>
                  </a:moveTo>
                  <a:lnTo>
                    <a:pt x="912696" y="5561"/>
                  </a:lnTo>
                  <a:lnTo>
                    <a:pt x="921817" y="442"/>
                  </a:lnTo>
                  <a:lnTo>
                    <a:pt x="932941" y="0"/>
                  </a:lnTo>
                  <a:lnTo>
                    <a:pt x="944687" y="4019"/>
                  </a:lnTo>
                  <a:lnTo>
                    <a:pt x="955672" y="12283"/>
                  </a:lnTo>
                  <a:lnTo>
                    <a:pt x="963751" y="23405"/>
                  </a:lnTo>
                  <a:lnTo>
                    <a:pt x="967572" y="35216"/>
                  </a:lnTo>
                  <a:lnTo>
                    <a:pt x="966944" y="46332"/>
                  </a:lnTo>
                  <a:lnTo>
                    <a:pt x="961672" y="55365"/>
                  </a:lnTo>
                  <a:lnTo>
                    <a:pt x="48975" y="952876"/>
                  </a:lnTo>
                </a:path>
              </a:pathLst>
            </a:custGeom>
            <a:ln w="12699">
              <a:solidFill>
                <a:srgbClr val="000000"/>
              </a:solidFill>
            </a:ln>
          </p:spPr>
          <p:txBody>
            <a:bodyPr wrap="square" lIns="0" tIns="0" rIns="0" bIns="0" rtlCol="0"/>
            <a:lstStyle/>
            <a:p>
              <a:endParaRPr/>
            </a:p>
          </p:txBody>
        </p:sp>
        <p:sp>
          <p:nvSpPr>
            <p:cNvPr id="114" name="object 114"/>
            <p:cNvSpPr/>
            <p:nvPr/>
          </p:nvSpPr>
          <p:spPr>
            <a:xfrm>
              <a:off x="7920581" y="900112"/>
              <a:ext cx="417195" cy="2016125"/>
            </a:xfrm>
            <a:custGeom>
              <a:avLst/>
              <a:gdLst/>
              <a:ahLst/>
              <a:cxnLst/>
              <a:rect l="l" t="t" r="r" b="b"/>
              <a:pathLst>
                <a:path w="417195" h="2016125">
                  <a:moveTo>
                    <a:pt x="67718" y="2016125"/>
                  </a:moveTo>
                  <a:lnTo>
                    <a:pt x="64357" y="1965513"/>
                  </a:lnTo>
                  <a:lnTo>
                    <a:pt x="61070" y="1916930"/>
                  </a:lnTo>
                  <a:lnTo>
                    <a:pt x="57337" y="1869873"/>
                  </a:lnTo>
                  <a:lnTo>
                    <a:pt x="52637" y="1823838"/>
                  </a:lnTo>
                  <a:lnTo>
                    <a:pt x="46448" y="1778325"/>
                  </a:lnTo>
                  <a:lnTo>
                    <a:pt x="38250" y="1732830"/>
                  </a:lnTo>
                  <a:lnTo>
                    <a:pt x="27522" y="1686851"/>
                  </a:lnTo>
                  <a:lnTo>
                    <a:pt x="13743" y="1639887"/>
                  </a:lnTo>
                  <a:lnTo>
                    <a:pt x="8172" y="1590946"/>
                  </a:lnTo>
                  <a:lnTo>
                    <a:pt x="4101" y="1541785"/>
                  </a:lnTo>
                  <a:lnTo>
                    <a:pt x="1440" y="1492448"/>
                  </a:lnTo>
                  <a:lnTo>
                    <a:pt x="102" y="1442978"/>
                  </a:lnTo>
                  <a:lnTo>
                    <a:pt x="0" y="1393420"/>
                  </a:lnTo>
                  <a:lnTo>
                    <a:pt x="1043" y="1343818"/>
                  </a:lnTo>
                  <a:lnTo>
                    <a:pt x="3145" y="1294216"/>
                  </a:lnTo>
                  <a:lnTo>
                    <a:pt x="6217" y="1244658"/>
                  </a:lnTo>
                  <a:lnTo>
                    <a:pt x="10171" y="1195188"/>
                  </a:lnTo>
                  <a:lnTo>
                    <a:pt x="14919" y="1145851"/>
                  </a:lnTo>
                  <a:lnTo>
                    <a:pt x="20372" y="1096690"/>
                  </a:lnTo>
                  <a:lnTo>
                    <a:pt x="26443" y="1047750"/>
                  </a:lnTo>
                  <a:lnTo>
                    <a:pt x="35527" y="1003182"/>
                  </a:lnTo>
                  <a:lnTo>
                    <a:pt x="48845" y="958438"/>
                  </a:lnTo>
                  <a:lnTo>
                    <a:pt x="64543" y="913606"/>
                  </a:lnTo>
                  <a:lnTo>
                    <a:pt x="80771" y="868774"/>
                  </a:lnTo>
                  <a:lnTo>
                    <a:pt x="95676" y="824030"/>
                  </a:lnTo>
                  <a:lnTo>
                    <a:pt x="107406" y="779462"/>
                  </a:lnTo>
                  <a:lnTo>
                    <a:pt x="105880" y="725816"/>
                  </a:lnTo>
                  <a:lnTo>
                    <a:pt x="104727" y="672058"/>
                  </a:lnTo>
                  <a:lnTo>
                    <a:pt x="103722" y="618225"/>
                  </a:lnTo>
                  <a:lnTo>
                    <a:pt x="102643" y="564356"/>
                  </a:lnTo>
                  <a:lnTo>
                    <a:pt x="101266" y="510486"/>
                  </a:lnTo>
                  <a:lnTo>
                    <a:pt x="99369" y="456654"/>
                  </a:lnTo>
                  <a:lnTo>
                    <a:pt x="96727" y="402896"/>
                  </a:lnTo>
                  <a:lnTo>
                    <a:pt x="93118" y="349250"/>
                  </a:lnTo>
                  <a:lnTo>
                    <a:pt x="79823" y="298053"/>
                  </a:lnTo>
                  <a:lnTo>
                    <a:pt x="67718" y="268287"/>
                  </a:lnTo>
                  <a:lnTo>
                    <a:pt x="70571" y="230261"/>
                  </a:lnTo>
                  <a:lnTo>
                    <a:pt x="72679" y="191492"/>
                  </a:lnTo>
                  <a:lnTo>
                    <a:pt x="93118" y="120650"/>
                  </a:lnTo>
                  <a:lnTo>
                    <a:pt x="124744" y="80826"/>
                  </a:lnTo>
                  <a:lnTo>
                    <a:pt x="158900" y="50899"/>
                  </a:lnTo>
                  <a:lnTo>
                    <a:pt x="195586" y="29455"/>
                  </a:lnTo>
                  <a:lnTo>
                    <a:pt x="234803" y="15081"/>
                  </a:lnTo>
                  <a:lnTo>
                    <a:pt x="276549" y="6362"/>
                  </a:lnTo>
                  <a:lnTo>
                    <a:pt x="320825" y="1885"/>
                  </a:lnTo>
                  <a:lnTo>
                    <a:pt x="367632" y="235"/>
                  </a:lnTo>
                  <a:lnTo>
                    <a:pt x="416968" y="0"/>
                  </a:lnTo>
                </a:path>
              </a:pathLst>
            </a:custGeom>
            <a:ln w="38100">
              <a:solidFill>
                <a:srgbClr val="000000"/>
              </a:solidFill>
            </a:ln>
          </p:spPr>
          <p:txBody>
            <a:bodyPr wrap="square" lIns="0" tIns="0" rIns="0" bIns="0" rtlCol="0"/>
            <a:lstStyle/>
            <a:p>
              <a:endParaRPr/>
            </a:p>
          </p:txBody>
        </p:sp>
        <p:sp>
          <p:nvSpPr>
            <p:cNvPr id="115" name="object 115"/>
            <p:cNvSpPr/>
            <p:nvPr/>
          </p:nvSpPr>
          <p:spPr>
            <a:xfrm>
              <a:off x="6084887" y="1994108"/>
              <a:ext cx="1073150" cy="2081530"/>
            </a:xfrm>
            <a:custGeom>
              <a:avLst/>
              <a:gdLst/>
              <a:ahLst/>
              <a:cxnLst/>
              <a:rect l="l" t="t" r="r" b="b"/>
              <a:pathLst>
                <a:path w="1073150" h="2081529">
                  <a:moveTo>
                    <a:pt x="1072940" y="0"/>
                  </a:moveTo>
                  <a:lnTo>
                    <a:pt x="0" y="0"/>
                  </a:lnTo>
                  <a:lnTo>
                    <a:pt x="0" y="2081004"/>
                  </a:lnTo>
                  <a:lnTo>
                    <a:pt x="1072940" y="2081004"/>
                  </a:lnTo>
                  <a:lnTo>
                    <a:pt x="1072940" y="0"/>
                  </a:lnTo>
                  <a:close/>
                </a:path>
              </a:pathLst>
            </a:custGeom>
            <a:solidFill>
              <a:srgbClr val="4F81BD">
                <a:alpha val="50199"/>
              </a:srgbClr>
            </a:solidFill>
          </p:spPr>
          <p:txBody>
            <a:bodyPr wrap="square" lIns="0" tIns="0" rIns="0" bIns="0" rtlCol="0"/>
            <a:lstStyle/>
            <a:p>
              <a:endParaRPr/>
            </a:p>
          </p:txBody>
        </p:sp>
        <p:sp>
          <p:nvSpPr>
            <p:cNvPr id="116" name="object 116"/>
            <p:cNvSpPr/>
            <p:nvPr/>
          </p:nvSpPr>
          <p:spPr>
            <a:xfrm>
              <a:off x="7157827" y="1050925"/>
              <a:ext cx="943610" cy="3024505"/>
            </a:xfrm>
            <a:custGeom>
              <a:avLst/>
              <a:gdLst/>
              <a:ahLst/>
              <a:cxnLst/>
              <a:rect l="l" t="t" r="r" b="b"/>
              <a:pathLst>
                <a:path w="943609" h="3024504">
                  <a:moveTo>
                    <a:pt x="943184" y="0"/>
                  </a:moveTo>
                  <a:lnTo>
                    <a:pt x="0" y="943183"/>
                  </a:lnTo>
                  <a:lnTo>
                    <a:pt x="0" y="3024187"/>
                  </a:lnTo>
                  <a:lnTo>
                    <a:pt x="943184" y="2081004"/>
                  </a:lnTo>
                  <a:lnTo>
                    <a:pt x="943184" y="0"/>
                  </a:lnTo>
                  <a:close/>
                </a:path>
              </a:pathLst>
            </a:custGeom>
            <a:solidFill>
              <a:srgbClr val="406898">
                <a:alpha val="50199"/>
              </a:srgbClr>
            </a:solidFill>
          </p:spPr>
          <p:txBody>
            <a:bodyPr wrap="square" lIns="0" tIns="0" rIns="0" bIns="0" rtlCol="0"/>
            <a:lstStyle/>
            <a:p>
              <a:endParaRPr/>
            </a:p>
          </p:txBody>
        </p:sp>
        <p:sp>
          <p:nvSpPr>
            <p:cNvPr id="117" name="object 117"/>
            <p:cNvSpPr/>
            <p:nvPr/>
          </p:nvSpPr>
          <p:spPr>
            <a:xfrm>
              <a:off x="6084887" y="1050925"/>
              <a:ext cx="2016125" cy="943610"/>
            </a:xfrm>
            <a:custGeom>
              <a:avLst/>
              <a:gdLst/>
              <a:ahLst/>
              <a:cxnLst/>
              <a:rect l="l" t="t" r="r" b="b"/>
              <a:pathLst>
                <a:path w="2016125" h="943610">
                  <a:moveTo>
                    <a:pt x="2016125" y="0"/>
                  </a:moveTo>
                  <a:lnTo>
                    <a:pt x="943185" y="0"/>
                  </a:lnTo>
                  <a:lnTo>
                    <a:pt x="0" y="943183"/>
                  </a:lnTo>
                  <a:lnTo>
                    <a:pt x="1072940" y="943183"/>
                  </a:lnTo>
                  <a:lnTo>
                    <a:pt x="2016125" y="0"/>
                  </a:lnTo>
                  <a:close/>
                </a:path>
              </a:pathLst>
            </a:custGeom>
            <a:solidFill>
              <a:srgbClr val="729ACA">
                <a:alpha val="50199"/>
              </a:srgbClr>
            </a:solidFill>
          </p:spPr>
          <p:txBody>
            <a:bodyPr wrap="square" lIns="0" tIns="0" rIns="0" bIns="0" rtlCol="0"/>
            <a:lstStyle/>
            <a:p>
              <a:endParaRPr/>
            </a:p>
          </p:txBody>
        </p:sp>
        <p:sp>
          <p:nvSpPr>
            <p:cNvPr id="118" name="object 118"/>
            <p:cNvSpPr/>
            <p:nvPr/>
          </p:nvSpPr>
          <p:spPr>
            <a:xfrm>
              <a:off x="6084887" y="1050925"/>
              <a:ext cx="2016125" cy="3024505"/>
            </a:xfrm>
            <a:custGeom>
              <a:avLst/>
              <a:gdLst/>
              <a:ahLst/>
              <a:cxnLst/>
              <a:rect l="l" t="t" r="r" b="b"/>
              <a:pathLst>
                <a:path w="2016125" h="3024504">
                  <a:moveTo>
                    <a:pt x="0" y="943183"/>
                  </a:moveTo>
                  <a:lnTo>
                    <a:pt x="943184" y="0"/>
                  </a:lnTo>
                  <a:lnTo>
                    <a:pt x="2016125" y="0"/>
                  </a:lnTo>
                  <a:lnTo>
                    <a:pt x="2016125" y="2081004"/>
                  </a:lnTo>
                  <a:lnTo>
                    <a:pt x="1072940" y="3024188"/>
                  </a:lnTo>
                  <a:lnTo>
                    <a:pt x="0" y="3024188"/>
                  </a:lnTo>
                  <a:lnTo>
                    <a:pt x="0" y="943183"/>
                  </a:lnTo>
                  <a:close/>
                </a:path>
                <a:path w="2016125" h="3024504">
                  <a:moveTo>
                    <a:pt x="0" y="943183"/>
                  </a:moveTo>
                  <a:lnTo>
                    <a:pt x="1072940" y="943183"/>
                  </a:lnTo>
                  <a:lnTo>
                    <a:pt x="2016125" y="0"/>
                  </a:lnTo>
                </a:path>
                <a:path w="2016125" h="3024504">
                  <a:moveTo>
                    <a:pt x="1072940" y="943183"/>
                  </a:moveTo>
                  <a:lnTo>
                    <a:pt x="1072940" y="3024188"/>
                  </a:lnTo>
                </a:path>
              </a:pathLst>
            </a:custGeom>
            <a:ln w="12700">
              <a:solidFill>
                <a:srgbClr val="000000"/>
              </a:solidFill>
            </a:ln>
          </p:spPr>
          <p:txBody>
            <a:bodyPr wrap="square" lIns="0" tIns="0" rIns="0" bIns="0" rtlCol="0"/>
            <a:lstStyle/>
            <a:p>
              <a:endParaRPr/>
            </a:p>
          </p:txBody>
        </p:sp>
      </p:grpSp>
      <p:sp>
        <p:nvSpPr>
          <p:cNvPr id="119" name="object 119"/>
          <p:cNvSpPr txBox="1"/>
          <p:nvPr/>
        </p:nvSpPr>
        <p:spPr>
          <a:xfrm>
            <a:off x="8378190" y="658875"/>
            <a:ext cx="202565" cy="452120"/>
          </a:xfrm>
          <a:prstGeom prst="rect">
            <a:avLst/>
          </a:prstGeom>
        </p:spPr>
        <p:txBody>
          <a:bodyPr vert="horz" wrap="square" lIns="0" tIns="12700" rIns="0" bIns="0" rtlCol="0">
            <a:spAutoFit/>
          </a:bodyPr>
          <a:lstStyle/>
          <a:p>
            <a:pPr marL="12700">
              <a:lnSpc>
                <a:spcPct val="100000"/>
              </a:lnSpc>
              <a:spcBef>
                <a:spcPts val="100"/>
              </a:spcBef>
            </a:pPr>
            <a:r>
              <a:rPr sz="2800" dirty="0">
                <a:cs typeface="Calibri"/>
              </a:rPr>
              <a:t>+</a:t>
            </a:r>
            <a:endParaRPr sz="2800">
              <a:cs typeface="Calibri"/>
            </a:endParaRPr>
          </a:p>
        </p:txBody>
      </p:sp>
      <p:sp>
        <p:nvSpPr>
          <p:cNvPr id="120" name="object 120"/>
          <p:cNvSpPr txBox="1"/>
          <p:nvPr/>
        </p:nvSpPr>
        <p:spPr>
          <a:xfrm>
            <a:off x="6536690" y="674115"/>
            <a:ext cx="134620" cy="452120"/>
          </a:xfrm>
          <a:prstGeom prst="rect">
            <a:avLst/>
          </a:prstGeom>
        </p:spPr>
        <p:txBody>
          <a:bodyPr vert="horz" wrap="square" lIns="0" tIns="12700" rIns="0" bIns="0" rtlCol="0">
            <a:spAutoFit/>
          </a:bodyPr>
          <a:lstStyle/>
          <a:p>
            <a:pPr marL="12700">
              <a:lnSpc>
                <a:spcPct val="100000"/>
              </a:lnSpc>
              <a:spcBef>
                <a:spcPts val="100"/>
              </a:spcBef>
            </a:pPr>
            <a:r>
              <a:rPr sz="2800" dirty="0">
                <a:cs typeface="Calibri"/>
              </a:rPr>
              <a:t>-</a:t>
            </a:r>
            <a:endParaRPr sz="2800">
              <a:cs typeface="Calibri"/>
            </a:endParaRPr>
          </a:p>
        </p:txBody>
      </p:sp>
      <p:grpSp>
        <p:nvGrpSpPr>
          <p:cNvPr id="121" name="object 121"/>
          <p:cNvGrpSpPr/>
          <p:nvPr/>
        </p:nvGrpSpPr>
        <p:grpSpPr>
          <a:xfrm>
            <a:off x="6140450" y="2832100"/>
            <a:ext cx="989330" cy="498475"/>
            <a:chOff x="6140450" y="2832100"/>
            <a:chExt cx="989330" cy="498475"/>
          </a:xfrm>
        </p:grpSpPr>
        <p:sp>
          <p:nvSpPr>
            <p:cNvPr id="122" name="object 122"/>
            <p:cNvSpPr/>
            <p:nvPr/>
          </p:nvSpPr>
          <p:spPr>
            <a:xfrm>
              <a:off x="6146800" y="2838450"/>
              <a:ext cx="976630" cy="485775"/>
            </a:xfrm>
            <a:custGeom>
              <a:avLst/>
              <a:gdLst/>
              <a:ahLst/>
              <a:cxnLst/>
              <a:rect l="l" t="t" r="r" b="b"/>
              <a:pathLst>
                <a:path w="976629" h="485775">
                  <a:moveTo>
                    <a:pt x="732235" y="0"/>
                  </a:moveTo>
                  <a:lnTo>
                    <a:pt x="732235" y="121443"/>
                  </a:lnTo>
                  <a:lnTo>
                    <a:pt x="0" y="121443"/>
                  </a:lnTo>
                  <a:lnTo>
                    <a:pt x="0" y="364331"/>
                  </a:lnTo>
                  <a:lnTo>
                    <a:pt x="732235" y="364331"/>
                  </a:lnTo>
                  <a:lnTo>
                    <a:pt x="732235" y="485775"/>
                  </a:lnTo>
                  <a:lnTo>
                    <a:pt x="976312" y="242887"/>
                  </a:lnTo>
                  <a:lnTo>
                    <a:pt x="732235" y="0"/>
                  </a:lnTo>
                  <a:close/>
                </a:path>
              </a:pathLst>
            </a:custGeom>
            <a:solidFill>
              <a:srgbClr val="00FF00"/>
            </a:solidFill>
          </p:spPr>
          <p:txBody>
            <a:bodyPr wrap="square" lIns="0" tIns="0" rIns="0" bIns="0" rtlCol="0"/>
            <a:lstStyle/>
            <a:p>
              <a:endParaRPr/>
            </a:p>
          </p:txBody>
        </p:sp>
        <p:sp>
          <p:nvSpPr>
            <p:cNvPr id="123" name="object 123"/>
            <p:cNvSpPr/>
            <p:nvPr/>
          </p:nvSpPr>
          <p:spPr>
            <a:xfrm>
              <a:off x="6146800" y="2838450"/>
              <a:ext cx="976630" cy="485775"/>
            </a:xfrm>
            <a:custGeom>
              <a:avLst/>
              <a:gdLst/>
              <a:ahLst/>
              <a:cxnLst/>
              <a:rect l="l" t="t" r="r" b="b"/>
              <a:pathLst>
                <a:path w="976629" h="485775">
                  <a:moveTo>
                    <a:pt x="0" y="121443"/>
                  </a:moveTo>
                  <a:lnTo>
                    <a:pt x="732235" y="121443"/>
                  </a:lnTo>
                  <a:lnTo>
                    <a:pt x="732235" y="0"/>
                  </a:lnTo>
                  <a:lnTo>
                    <a:pt x="976313" y="242888"/>
                  </a:lnTo>
                  <a:lnTo>
                    <a:pt x="732235" y="485775"/>
                  </a:lnTo>
                  <a:lnTo>
                    <a:pt x="732235" y="364331"/>
                  </a:lnTo>
                  <a:lnTo>
                    <a:pt x="0" y="364331"/>
                  </a:lnTo>
                  <a:lnTo>
                    <a:pt x="0" y="121443"/>
                  </a:lnTo>
                  <a:close/>
                </a:path>
              </a:pathLst>
            </a:custGeom>
            <a:ln w="12700">
              <a:solidFill>
                <a:srgbClr val="000000"/>
              </a:solidFill>
            </a:ln>
          </p:spPr>
          <p:txBody>
            <a:bodyPr wrap="square" lIns="0" tIns="0" rIns="0" bIns="0" rtlCol="0"/>
            <a:lstStyle/>
            <a:p>
              <a:endParaRPr/>
            </a:p>
          </p:txBody>
        </p:sp>
      </p:grpSp>
      <p:grpSp>
        <p:nvGrpSpPr>
          <p:cNvPr id="124" name="object 124"/>
          <p:cNvGrpSpPr/>
          <p:nvPr/>
        </p:nvGrpSpPr>
        <p:grpSpPr>
          <a:xfrm>
            <a:off x="900112" y="4979987"/>
            <a:ext cx="1830705" cy="1278255"/>
            <a:chOff x="900112" y="4979987"/>
            <a:chExt cx="1830705" cy="1278255"/>
          </a:xfrm>
        </p:grpSpPr>
        <p:sp>
          <p:nvSpPr>
            <p:cNvPr id="125" name="object 125"/>
            <p:cNvSpPr/>
            <p:nvPr/>
          </p:nvSpPr>
          <p:spPr>
            <a:xfrm>
              <a:off x="915987" y="5534025"/>
              <a:ext cx="1800225" cy="71755"/>
            </a:xfrm>
            <a:custGeom>
              <a:avLst/>
              <a:gdLst/>
              <a:ahLst/>
              <a:cxnLst/>
              <a:rect l="l" t="t" r="r" b="b"/>
              <a:pathLst>
                <a:path w="1800225" h="71754">
                  <a:moveTo>
                    <a:pt x="1800225" y="0"/>
                  </a:moveTo>
                  <a:lnTo>
                    <a:pt x="0" y="0"/>
                  </a:lnTo>
                  <a:lnTo>
                    <a:pt x="0" y="71437"/>
                  </a:lnTo>
                  <a:lnTo>
                    <a:pt x="1800225" y="71437"/>
                  </a:lnTo>
                  <a:lnTo>
                    <a:pt x="1800225" y="0"/>
                  </a:lnTo>
                  <a:close/>
                </a:path>
              </a:pathLst>
            </a:custGeom>
            <a:solidFill>
              <a:srgbClr val="4F81BD"/>
            </a:solidFill>
          </p:spPr>
          <p:txBody>
            <a:bodyPr wrap="square" lIns="0" tIns="0" rIns="0" bIns="0" rtlCol="0"/>
            <a:lstStyle/>
            <a:p>
              <a:endParaRPr/>
            </a:p>
          </p:txBody>
        </p:sp>
        <p:sp>
          <p:nvSpPr>
            <p:cNvPr id="126" name="object 126"/>
            <p:cNvSpPr/>
            <p:nvPr/>
          </p:nvSpPr>
          <p:spPr>
            <a:xfrm>
              <a:off x="915987" y="5534025"/>
              <a:ext cx="1800225" cy="71755"/>
            </a:xfrm>
            <a:custGeom>
              <a:avLst/>
              <a:gdLst/>
              <a:ahLst/>
              <a:cxnLst/>
              <a:rect l="l" t="t" r="r" b="b"/>
              <a:pathLst>
                <a:path w="1800225" h="71754">
                  <a:moveTo>
                    <a:pt x="0" y="0"/>
                  </a:moveTo>
                  <a:lnTo>
                    <a:pt x="1800225" y="0"/>
                  </a:lnTo>
                  <a:lnTo>
                    <a:pt x="1800225" y="71438"/>
                  </a:lnTo>
                  <a:lnTo>
                    <a:pt x="0" y="71438"/>
                  </a:lnTo>
                  <a:lnTo>
                    <a:pt x="0" y="0"/>
                  </a:lnTo>
                  <a:close/>
                </a:path>
              </a:pathLst>
            </a:custGeom>
            <a:ln w="12700">
              <a:solidFill>
                <a:srgbClr val="000000"/>
              </a:solidFill>
            </a:ln>
          </p:spPr>
          <p:txBody>
            <a:bodyPr wrap="square" lIns="0" tIns="0" rIns="0" bIns="0" rtlCol="0"/>
            <a:lstStyle/>
            <a:p>
              <a:endParaRPr/>
            </a:p>
          </p:txBody>
        </p:sp>
        <p:sp>
          <p:nvSpPr>
            <p:cNvPr id="127" name="object 127"/>
            <p:cNvSpPr/>
            <p:nvPr/>
          </p:nvSpPr>
          <p:spPr>
            <a:xfrm>
              <a:off x="915987" y="5678487"/>
              <a:ext cx="1800225" cy="0"/>
            </a:xfrm>
            <a:custGeom>
              <a:avLst/>
              <a:gdLst/>
              <a:ahLst/>
              <a:cxnLst/>
              <a:rect l="l" t="t" r="r" b="b"/>
              <a:pathLst>
                <a:path w="1800225">
                  <a:moveTo>
                    <a:pt x="0" y="0"/>
                  </a:moveTo>
                  <a:lnTo>
                    <a:pt x="1800225" y="1"/>
                  </a:lnTo>
                </a:path>
              </a:pathLst>
            </a:custGeom>
            <a:ln w="12700">
              <a:solidFill>
                <a:srgbClr val="000000"/>
              </a:solidFill>
            </a:ln>
          </p:spPr>
          <p:txBody>
            <a:bodyPr wrap="square" lIns="0" tIns="0" rIns="0" bIns="0" rtlCol="0"/>
            <a:lstStyle/>
            <a:p>
              <a:endParaRPr/>
            </a:p>
          </p:txBody>
        </p:sp>
        <p:sp>
          <p:nvSpPr>
            <p:cNvPr id="128" name="object 128"/>
            <p:cNvSpPr/>
            <p:nvPr/>
          </p:nvSpPr>
          <p:spPr>
            <a:xfrm>
              <a:off x="915987" y="5784850"/>
              <a:ext cx="1800225" cy="36830"/>
            </a:xfrm>
            <a:custGeom>
              <a:avLst/>
              <a:gdLst/>
              <a:ahLst/>
              <a:cxnLst/>
              <a:rect l="l" t="t" r="r" b="b"/>
              <a:pathLst>
                <a:path w="1800225" h="36829">
                  <a:moveTo>
                    <a:pt x="0" y="0"/>
                  </a:moveTo>
                  <a:lnTo>
                    <a:pt x="1800225" y="0"/>
                  </a:lnTo>
                  <a:lnTo>
                    <a:pt x="1800225" y="36513"/>
                  </a:lnTo>
                  <a:lnTo>
                    <a:pt x="0" y="36513"/>
                  </a:lnTo>
                  <a:lnTo>
                    <a:pt x="0" y="0"/>
                  </a:lnTo>
                  <a:close/>
                </a:path>
              </a:pathLst>
            </a:custGeom>
            <a:ln w="12700">
              <a:solidFill>
                <a:srgbClr val="000000"/>
              </a:solidFill>
            </a:ln>
          </p:spPr>
          <p:txBody>
            <a:bodyPr wrap="square" lIns="0" tIns="0" rIns="0" bIns="0" rtlCol="0"/>
            <a:lstStyle/>
            <a:p>
              <a:endParaRPr/>
            </a:p>
          </p:txBody>
        </p:sp>
        <p:sp>
          <p:nvSpPr>
            <p:cNvPr id="129" name="object 129"/>
            <p:cNvSpPr/>
            <p:nvPr/>
          </p:nvSpPr>
          <p:spPr>
            <a:xfrm>
              <a:off x="915987" y="5832475"/>
              <a:ext cx="1800225" cy="36830"/>
            </a:xfrm>
            <a:custGeom>
              <a:avLst/>
              <a:gdLst/>
              <a:ahLst/>
              <a:cxnLst/>
              <a:rect l="l" t="t" r="r" b="b"/>
              <a:pathLst>
                <a:path w="1800225" h="36829">
                  <a:moveTo>
                    <a:pt x="0" y="0"/>
                  </a:moveTo>
                  <a:lnTo>
                    <a:pt x="1800225" y="0"/>
                  </a:lnTo>
                  <a:lnTo>
                    <a:pt x="1800225" y="36513"/>
                  </a:lnTo>
                  <a:lnTo>
                    <a:pt x="0" y="36513"/>
                  </a:lnTo>
                  <a:lnTo>
                    <a:pt x="0" y="0"/>
                  </a:lnTo>
                  <a:close/>
                </a:path>
              </a:pathLst>
            </a:custGeom>
            <a:ln w="12700">
              <a:solidFill>
                <a:srgbClr val="000000"/>
              </a:solidFill>
            </a:ln>
          </p:spPr>
          <p:txBody>
            <a:bodyPr wrap="square" lIns="0" tIns="0" rIns="0" bIns="0" rtlCol="0"/>
            <a:lstStyle/>
            <a:p>
              <a:endParaRPr/>
            </a:p>
          </p:txBody>
        </p:sp>
        <p:sp>
          <p:nvSpPr>
            <p:cNvPr id="130" name="object 130"/>
            <p:cNvSpPr/>
            <p:nvPr/>
          </p:nvSpPr>
          <p:spPr>
            <a:xfrm>
              <a:off x="915987" y="5881687"/>
              <a:ext cx="1800225" cy="36830"/>
            </a:xfrm>
            <a:custGeom>
              <a:avLst/>
              <a:gdLst/>
              <a:ahLst/>
              <a:cxnLst/>
              <a:rect l="l" t="t" r="r" b="b"/>
              <a:pathLst>
                <a:path w="1800225" h="36829">
                  <a:moveTo>
                    <a:pt x="0" y="0"/>
                  </a:moveTo>
                  <a:lnTo>
                    <a:pt x="1800225" y="0"/>
                  </a:lnTo>
                  <a:lnTo>
                    <a:pt x="1800225" y="36513"/>
                  </a:lnTo>
                  <a:lnTo>
                    <a:pt x="0" y="36513"/>
                  </a:lnTo>
                  <a:lnTo>
                    <a:pt x="0" y="0"/>
                  </a:lnTo>
                  <a:close/>
                </a:path>
              </a:pathLst>
            </a:custGeom>
            <a:ln w="12700">
              <a:solidFill>
                <a:srgbClr val="000000"/>
              </a:solidFill>
            </a:ln>
          </p:spPr>
          <p:txBody>
            <a:bodyPr wrap="square" lIns="0" tIns="0" rIns="0" bIns="0" rtlCol="0"/>
            <a:lstStyle/>
            <a:p>
              <a:endParaRPr/>
            </a:p>
          </p:txBody>
        </p:sp>
        <p:sp>
          <p:nvSpPr>
            <p:cNvPr id="131" name="object 131"/>
            <p:cNvSpPr/>
            <p:nvPr/>
          </p:nvSpPr>
          <p:spPr>
            <a:xfrm>
              <a:off x="915987" y="5302250"/>
              <a:ext cx="1800225" cy="36830"/>
            </a:xfrm>
            <a:custGeom>
              <a:avLst/>
              <a:gdLst/>
              <a:ahLst/>
              <a:cxnLst/>
              <a:rect l="l" t="t" r="r" b="b"/>
              <a:pathLst>
                <a:path w="1800225" h="36829">
                  <a:moveTo>
                    <a:pt x="0" y="0"/>
                  </a:moveTo>
                  <a:lnTo>
                    <a:pt x="1800225" y="0"/>
                  </a:lnTo>
                  <a:lnTo>
                    <a:pt x="1800225" y="36513"/>
                  </a:lnTo>
                  <a:lnTo>
                    <a:pt x="0" y="36513"/>
                  </a:lnTo>
                  <a:lnTo>
                    <a:pt x="0" y="0"/>
                  </a:lnTo>
                  <a:close/>
                </a:path>
              </a:pathLst>
            </a:custGeom>
            <a:ln w="12700">
              <a:solidFill>
                <a:srgbClr val="000000"/>
              </a:solidFill>
            </a:ln>
          </p:spPr>
          <p:txBody>
            <a:bodyPr wrap="square" lIns="0" tIns="0" rIns="0" bIns="0" rtlCol="0"/>
            <a:lstStyle/>
            <a:p>
              <a:endParaRPr/>
            </a:p>
          </p:txBody>
        </p:sp>
        <p:sp>
          <p:nvSpPr>
            <p:cNvPr id="132" name="object 132"/>
            <p:cNvSpPr/>
            <p:nvPr/>
          </p:nvSpPr>
          <p:spPr>
            <a:xfrm>
              <a:off x="915987" y="5349875"/>
              <a:ext cx="1800225" cy="36830"/>
            </a:xfrm>
            <a:custGeom>
              <a:avLst/>
              <a:gdLst/>
              <a:ahLst/>
              <a:cxnLst/>
              <a:rect l="l" t="t" r="r" b="b"/>
              <a:pathLst>
                <a:path w="1800225" h="36829">
                  <a:moveTo>
                    <a:pt x="0" y="0"/>
                  </a:moveTo>
                  <a:lnTo>
                    <a:pt x="1800225" y="0"/>
                  </a:lnTo>
                  <a:lnTo>
                    <a:pt x="1800225" y="36513"/>
                  </a:lnTo>
                  <a:lnTo>
                    <a:pt x="0" y="36513"/>
                  </a:lnTo>
                  <a:lnTo>
                    <a:pt x="0" y="0"/>
                  </a:lnTo>
                  <a:close/>
                </a:path>
              </a:pathLst>
            </a:custGeom>
            <a:ln w="12700">
              <a:solidFill>
                <a:srgbClr val="000000"/>
              </a:solidFill>
            </a:ln>
          </p:spPr>
          <p:txBody>
            <a:bodyPr wrap="square" lIns="0" tIns="0" rIns="0" bIns="0" rtlCol="0"/>
            <a:lstStyle/>
            <a:p>
              <a:endParaRPr/>
            </a:p>
          </p:txBody>
        </p:sp>
        <p:sp>
          <p:nvSpPr>
            <p:cNvPr id="133" name="object 133"/>
            <p:cNvSpPr/>
            <p:nvPr/>
          </p:nvSpPr>
          <p:spPr>
            <a:xfrm>
              <a:off x="915987" y="5399087"/>
              <a:ext cx="1800225" cy="36830"/>
            </a:xfrm>
            <a:custGeom>
              <a:avLst/>
              <a:gdLst/>
              <a:ahLst/>
              <a:cxnLst/>
              <a:rect l="l" t="t" r="r" b="b"/>
              <a:pathLst>
                <a:path w="1800225" h="36829">
                  <a:moveTo>
                    <a:pt x="0" y="0"/>
                  </a:moveTo>
                  <a:lnTo>
                    <a:pt x="1800225" y="0"/>
                  </a:lnTo>
                  <a:lnTo>
                    <a:pt x="1800225" y="36513"/>
                  </a:lnTo>
                  <a:lnTo>
                    <a:pt x="0" y="36513"/>
                  </a:lnTo>
                  <a:lnTo>
                    <a:pt x="0" y="0"/>
                  </a:lnTo>
                  <a:close/>
                </a:path>
              </a:pathLst>
            </a:custGeom>
            <a:ln w="12700">
              <a:solidFill>
                <a:srgbClr val="000000"/>
              </a:solidFill>
            </a:ln>
          </p:spPr>
          <p:txBody>
            <a:bodyPr wrap="square" lIns="0" tIns="0" rIns="0" bIns="0" rtlCol="0"/>
            <a:lstStyle/>
            <a:p>
              <a:endParaRPr/>
            </a:p>
          </p:txBody>
        </p:sp>
        <p:sp>
          <p:nvSpPr>
            <p:cNvPr id="134" name="object 134"/>
            <p:cNvSpPr/>
            <p:nvPr/>
          </p:nvSpPr>
          <p:spPr>
            <a:xfrm>
              <a:off x="906462" y="4986338"/>
              <a:ext cx="1816100" cy="255904"/>
            </a:xfrm>
            <a:custGeom>
              <a:avLst/>
              <a:gdLst/>
              <a:ahLst/>
              <a:cxnLst/>
              <a:rect l="l" t="t" r="r" b="b"/>
              <a:pathLst>
                <a:path w="1816100" h="255904">
                  <a:moveTo>
                    <a:pt x="1816100" y="0"/>
                  </a:moveTo>
                  <a:lnTo>
                    <a:pt x="0" y="0"/>
                  </a:lnTo>
                  <a:lnTo>
                    <a:pt x="0" y="255586"/>
                  </a:lnTo>
                  <a:lnTo>
                    <a:pt x="1816100" y="255586"/>
                  </a:lnTo>
                  <a:lnTo>
                    <a:pt x="1816100" y="0"/>
                  </a:lnTo>
                  <a:close/>
                </a:path>
              </a:pathLst>
            </a:custGeom>
            <a:solidFill>
              <a:srgbClr val="C0504D"/>
            </a:solidFill>
          </p:spPr>
          <p:txBody>
            <a:bodyPr wrap="square" lIns="0" tIns="0" rIns="0" bIns="0" rtlCol="0"/>
            <a:lstStyle/>
            <a:p>
              <a:endParaRPr/>
            </a:p>
          </p:txBody>
        </p:sp>
        <p:sp>
          <p:nvSpPr>
            <p:cNvPr id="135" name="object 135"/>
            <p:cNvSpPr/>
            <p:nvPr/>
          </p:nvSpPr>
          <p:spPr>
            <a:xfrm>
              <a:off x="906462" y="4986337"/>
              <a:ext cx="1816100" cy="255904"/>
            </a:xfrm>
            <a:custGeom>
              <a:avLst/>
              <a:gdLst/>
              <a:ahLst/>
              <a:cxnLst/>
              <a:rect l="l" t="t" r="r" b="b"/>
              <a:pathLst>
                <a:path w="1816100" h="255904">
                  <a:moveTo>
                    <a:pt x="0" y="0"/>
                  </a:moveTo>
                  <a:lnTo>
                    <a:pt x="1816100" y="0"/>
                  </a:lnTo>
                  <a:lnTo>
                    <a:pt x="1816100" y="255587"/>
                  </a:lnTo>
                  <a:lnTo>
                    <a:pt x="0" y="255587"/>
                  </a:lnTo>
                  <a:lnTo>
                    <a:pt x="0" y="0"/>
                  </a:lnTo>
                  <a:close/>
                </a:path>
              </a:pathLst>
            </a:custGeom>
            <a:ln w="12700">
              <a:solidFill>
                <a:srgbClr val="000000"/>
              </a:solidFill>
            </a:ln>
          </p:spPr>
          <p:txBody>
            <a:bodyPr wrap="square" lIns="0" tIns="0" rIns="0" bIns="0" rtlCol="0"/>
            <a:lstStyle/>
            <a:p>
              <a:endParaRPr/>
            </a:p>
          </p:txBody>
        </p:sp>
        <p:sp>
          <p:nvSpPr>
            <p:cNvPr id="136" name="object 136"/>
            <p:cNvSpPr/>
            <p:nvPr/>
          </p:nvSpPr>
          <p:spPr>
            <a:xfrm>
              <a:off x="908049" y="5995987"/>
              <a:ext cx="1816100" cy="255904"/>
            </a:xfrm>
            <a:custGeom>
              <a:avLst/>
              <a:gdLst/>
              <a:ahLst/>
              <a:cxnLst/>
              <a:rect l="l" t="t" r="r" b="b"/>
              <a:pathLst>
                <a:path w="1816100" h="255904">
                  <a:moveTo>
                    <a:pt x="1816100" y="0"/>
                  </a:moveTo>
                  <a:lnTo>
                    <a:pt x="0" y="0"/>
                  </a:lnTo>
                  <a:lnTo>
                    <a:pt x="0" y="255586"/>
                  </a:lnTo>
                  <a:lnTo>
                    <a:pt x="1816100" y="255586"/>
                  </a:lnTo>
                  <a:lnTo>
                    <a:pt x="1816100" y="0"/>
                  </a:lnTo>
                  <a:close/>
                </a:path>
              </a:pathLst>
            </a:custGeom>
            <a:solidFill>
              <a:srgbClr val="FF0000"/>
            </a:solidFill>
          </p:spPr>
          <p:txBody>
            <a:bodyPr wrap="square" lIns="0" tIns="0" rIns="0" bIns="0" rtlCol="0"/>
            <a:lstStyle/>
            <a:p>
              <a:endParaRPr/>
            </a:p>
          </p:txBody>
        </p:sp>
        <p:sp>
          <p:nvSpPr>
            <p:cNvPr id="137" name="object 137"/>
            <p:cNvSpPr/>
            <p:nvPr/>
          </p:nvSpPr>
          <p:spPr>
            <a:xfrm>
              <a:off x="908049" y="5995987"/>
              <a:ext cx="1816100" cy="255904"/>
            </a:xfrm>
            <a:custGeom>
              <a:avLst/>
              <a:gdLst/>
              <a:ahLst/>
              <a:cxnLst/>
              <a:rect l="l" t="t" r="r" b="b"/>
              <a:pathLst>
                <a:path w="1816100" h="255904">
                  <a:moveTo>
                    <a:pt x="0" y="0"/>
                  </a:moveTo>
                  <a:lnTo>
                    <a:pt x="1816100" y="0"/>
                  </a:lnTo>
                  <a:lnTo>
                    <a:pt x="1816100" y="255587"/>
                  </a:lnTo>
                  <a:lnTo>
                    <a:pt x="0" y="255587"/>
                  </a:lnTo>
                  <a:lnTo>
                    <a:pt x="0" y="0"/>
                  </a:lnTo>
                  <a:close/>
                </a:path>
              </a:pathLst>
            </a:custGeom>
            <a:ln w="12700">
              <a:solidFill>
                <a:srgbClr val="000000"/>
              </a:solidFill>
            </a:ln>
          </p:spPr>
          <p:txBody>
            <a:bodyPr wrap="square" lIns="0" tIns="0" rIns="0" bIns="0" rtlCol="0"/>
            <a:lstStyle/>
            <a:p>
              <a:endParaRPr/>
            </a:p>
          </p:txBody>
        </p:sp>
      </p:grpSp>
      <p:sp>
        <p:nvSpPr>
          <p:cNvPr id="138" name="object 138"/>
          <p:cNvSpPr txBox="1"/>
          <p:nvPr/>
        </p:nvSpPr>
        <p:spPr>
          <a:xfrm>
            <a:off x="1727200" y="4862067"/>
            <a:ext cx="177800" cy="1432560"/>
          </a:xfrm>
          <a:prstGeom prst="rect">
            <a:avLst/>
          </a:prstGeom>
        </p:spPr>
        <p:txBody>
          <a:bodyPr vert="horz" wrap="square" lIns="0" tIns="12700" rIns="0" bIns="0" rtlCol="0">
            <a:spAutoFit/>
          </a:bodyPr>
          <a:lstStyle/>
          <a:p>
            <a:pPr marL="32384">
              <a:lnSpc>
                <a:spcPct val="100000"/>
              </a:lnSpc>
              <a:spcBef>
                <a:spcPts val="100"/>
              </a:spcBef>
            </a:pPr>
            <a:r>
              <a:rPr sz="2800" dirty="0">
                <a:cs typeface="Calibri"/>
              </a:rPr>
              <a:t>-</a:t>
            </a:r>
            <a:endParaRPr sz="2800">
              <a:cs typeface="Calibri"/>
            </a:endParaRPr>
          </a:p>
          <a:p>
            <a:pPr>
              <a:lnSpc>
                <a:spcPct val="100000"/>
              </a:lnSpc>
              <a:spcBef>
                <a:spcPts val="15"/>
              </a:spcBef>
            </a:pPr>
            <a:endParaRPr sz="3950">
              <a:cs typeface="Calibri"/>
            </a:endParaRPr>
          </a:p>
          <a:p>
            <a:pPr marL="12700">
              <a:lnSpc>
                <a:spcPct val="100000"/>
              </a:lnSpc>
            </a:pPr>
            <a:r>
              <a:rPr sz="2400" dirty="0">
                <a:cs typeface="Calibri"/>
              </a:rPr>
              <a:t>+</a:t>
            </a:r>
            <a:endParaRPr sz="2400">
              <a:cs typeface="Calibri"/>
            </a:endParaRPr>
          </a:p>
        </p:txBody>
      </p:sp>
      <p:grpSp>
        <p:nvGrpSpPr>
          <p:cNvPr id="139" name="object 139"/>
          <p:cNvGrpSpPr/>
          <p:nvPr/>
        </p:nvGrpSpPr>
        <p:grpSpPr>
          <a:xfrm>
            <a:off x="388939" y="5100637"/>
            <a:ext cx="498475" cy="989330"/>
            <a:chOff x="388939" y="5100637"/>
            <a:chExt cx="498475" cy="989330"/>
          </a:xfrm>
        </p:grpSpPr>
        <p:sp>
          <p:nvSpPr>
            <p:cNvPr id="140" name="object 140"/>
            <p:cNvSpPr/>
            <p:nvPr/>
          </p:nvSpPr>
          <p:spPr>
            <a:xfrm>
              <a:off x="395289" y="5106987"/>
              <a:ext cx="485775" cy="976630"/>
            </a:xfrm>
            <a:custGeom>
              <a:avLst/>
              <a:gdLst/>
              <a:ahLst/>
              <a:cxnLst/>
              <a:rect l="l" t="t" r="r" b="b"/>
              <a:pathLst>
                <a:path w="485775" h="976629">
                  <a:moveTo>
                    <a:pt x="364330" y="0"/>
                  </a:moveTo>
                  <a:lnTo>
                    <a:pt x="121443" y="0"/>
                  </a:lnTo>
                  <a:lnTo>
                    <a:pt x="121443" y="732235"/>
                  </a:lnTo>
                  <a:lnTo>
                    <a:pt x="0" y="732235"/>
                  </a:lnTo>
                  <a:lnTo>
                    <a:pt x="242886" y="976312"/>
                  </a:lnTo>
                  <a:lnTo>
                    <a:pt x="485773" y="732235"/>
                  </a:lnTo>
                  <a:lnTo>
                    <a:pt x="364330" y="732235"/>
                  </a:lnTo>
                  <a:lnTo>
                    <a:pt x="364330" y="0"/>
                  </a:lnTo>
                  <a:close/>
                </a:path>
              </a:pathLst>
            </a:custGeom>
            <a:solidFill>
              <a:srgbClr val="00FF00"/>
            </a:solidFill>
          </p:spPr>
          <p:txBody>
            <a:bodyPr wrap="square" lIns="0" tIns="0" rIns="0" bIns="0" rtlCol="0"/>
            <a:lstStyle/>
            <a:p>
              <a:endParaRPr/>
            </a:p>
          </p:txBody>
        </p:sp>
        <p:sp>
          <p:nvSpPr>
            <p:cNvPr id="141" name="object 141"/>
            <p:cNvSpPr/>
            <p:nvPr/>
          </p:nvSpPr>
          <p:spPr>
            <a:xfrm>
              <a:off x="395289" y="5106987"/>
              <a:ext cx="485775" cy="976630"/>
            </a:xfrm>
            <a:custGeom>
              <a:avLst/>
              <a:gdLst/>
              <a:ahLst/>
              <a:cxnLst/>
              <a:rect l="l" t="t" r="r" b="b"/>
              <a:pathLst>
                <a:path w="485775" h="976629">
                  <a:moveTo>
                    <a:pt x="364330" y="0"/>
                  </a:moveTo>
                  <a:lnTo>
                    <a:pt x="364330" y="732235"/>
                  </a:lnTo>
                  <a:lnTo>
                    <a:pt x="485773" y="732235"/>
                  </a:lnTo>
                  <a:lnTo>
                    <a:pt x="242886" y="976312"/>
                  </a:lnTo>
                  <a:lnTo>
                    <a:pt x="0" y="732235"/>
                  </a:lnTo>
                  <a:lnTo>
                    <a:pt x="121443" y="732235"/>
                  </a:lnTo>
                  <a:lnTo>
                    <a:pt x="121443" y="0"/>
                  </a:lnTo>
                  <a:lnTo>
                    <a:pt x="364330" y="0"/>
                  </a:lnTo>
                  <a:close/>
                </a:path>
              </a:pathLst>
            </a:custGeom>
            <a:ln w="12700">
              <a:solidFill>
                <a:srgbClr val="000000"/>
              </a:solidFill>
            </a:ln>
          </p:spPr>
          <p:txBody>
            <a:bodyPr wrap="square" lIns="0" tIns="0" rIns="0" bIns="0" rtlCol="0"/>
            <a:lstStyle/>
            <a:p>
              <a:endParaRPr/>
            </a:p>
          </p:txBody>
        </p:sp>
      </p:grpSp>
      <p:grpSp>
        <p:nvGrpSpPr>
          <p:cNvPr id="142" name="object 142"/>
          <p:cNvGrpSpPr/>
          <p:nvPr/>
        </p:nvGrpSpPr>
        <p:grpSpPr>
          <a:xfrm>
            <a:off x="4060825" y="4573587"/>
            <a:ext cx="1525905" cy="1957705"/>
            <a:chOff x="4060825" y="4573587"/>
            <a:chExt cx="1525905" cy="1957705"/>
          </a:xfrm>
        </p:grpSpPr>
        <p:sp>
          <p:nvSpPr>
            <p:cNvPr id="143" name="object 143"/>
            <p:cNvSpPr/>
            <p:nvPr/>
          </p:nvSpPr>
          <p:spPr>
            <a:xfrm>
              <a:off x="4211637" y="4867275"/>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44" name="object 144"/>
            <p:cNvSpPr/>
            <p:nvPr/>
          </p:nvSpPr>
          <p:spPr>
            <a:xfrm>
              <a:off x="4211637" y="5005387"/>
              <a:ext cx="268605" cy="59055"/>
            </a:xfrm>
            <a:custGeom>
              <a:avLst/>
              <a:gdLst/>
              <a:ahLst/>
              <a:cxnLst/>
              <a:rect l="l" t="t" r="r" b="b"/>
              <a:pathLst>
                <a:path w="268604" h="59054">
                  <a:moveTo>
                    <a:pt x="0" y="0"/>
                  </a:moveTo>
                  <a:lnTo>
                    <a:pt x="268287" y="0"/>
                  </a:lnTo>
                  <a:lnTo>
                    <a:pt x="268287" y="58737"/>
                  </a:lnTo>
                  <a:lnTo>
                    <a:pt x="0" y="58737"/>
                  </a:lnTo>
                  <a:lnTo>
                    <a:pt x="0" y="0"/>
                  </a:lnTo>
                  <a:close/>
                </a:path>
              </a:pathLst>
            </a:custGeom>
            <a:ln w="12700">
              <a:solidFill>
                <a:srgbClr val="000000"/>
              </a:solidFill>
            </a:ln>
          </p:spPr>
          <p:txBody>
            <a:bodyPr wrap="square" lIns="0" tIns="0" rIns="0" bIns="0" rtlCol="0"/>
            <a:lstStyle/>
            <a:p>
              <a:endParaRPr/>
            </a:p>
          </p:txBody>
        </p:sp>
        <p:sp>
          <p:nvSpPr>
            <p:cNvPr id="145" name="object 145"/>
            <p:cNvSpPr/>
            <p:nvPr/>
          </p:nvSpPr>
          <p:spPr>
            <a:xfrm>
              <a:off x="4210050" y="5184775"/>
              <a:ext cx="268605" cy="59055"/>
            </a:xfrm>
            <a:custGeom>
              <a:avLst/>
              <a:gdLst/>
              <a:ahLst/>
              <a:cxnLst/>
              <a:rect l="l" t="t" r="r" b="b"/>
              <a:pathLst>
                <a:path w="268604" h="59054">
                  <a:moveTo>
                    <a:pt x="0" y="0"/>
                  </a:moveTo>
                  <a:lnTo>
                    <a:pt x="268288" y="0"/>
                  </a:lnTo>
                  <a:lnTo>
                    <a:pt x="268288" y="58738"/>
                  </a:lnTo>
                  <a:lnTo>
                    <a:pt x="0" y="58738"/>
                  </a:lnTo>
                  <a:lnTo>
                    <a:pt x="0" y="0"/>
                  </a:lnTo>
                  <a:close/>
                </a:path>
              </a:pathLst>
            </a:custGeom>
            <a:ln w="12700">
              <a:solidFill>
                <a:srgbClr val="000000"/>
              </a:solidFill>
            </a:ln>
          </p:spPr>
          <p:txBody>
            <a:bodyPr wrap="square" lIns="0" tIns="0" rIns="0" bIns="0" rtlCol="0"/>
            <a:lstStyle/>
            <a:p>
              <a:endParaRPr/>
            </a:p>
          </p:txBody>
        </p:sp>
        <p:sp>
          <p:nvSpPr>
            <p:cNvPr id="146" name="object 146"/>
            <p:cNvSpPr/>
            <p:nvPr/>
          </p:nvSpPr>
          <p:spPr>
            <a:xfrm>
              <a:off x="4210050" y="5487987"/>
              <a:ext cx="268605" cy="59055"/>
            </a:xfrm>
            <a:custGeom>
              <a:avLst/>
              <a:gdLst/>
              <a:ahLst/>
              <a:cxnLst/>
              <a:rect l="l" t="t" r="r" b="b"/>
              <a:pathLst>
                <a:path w="268604" h="59054">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147" name="object 147"/>
            <p:cNvSpPr/>
            <p:nvPr/>
          </p:nvSpPr>
          <p:spPr>
            <a:xfrm>
              <a:off x="4210050" y="5851525"/>
              <a:ext cx="268605" cy="59055"/>
            </a:xfrm>
            <a:custGeom>
              <a:avLst/>
              <a:gdLst/>
              <a:ahLst/>
              <a:cxnLst/>
              <a:rect l="l" t="t" r="r" b="b"/>
              <a:pathLst>
                <a:path w="268604" h="59054">
                  <a:moveTo>
                    <a:pt x="0" y="0"/>
                  </a:moveTo>
                  <a:lnTo>
                    <a:pt x="268288" y="0"/>
                  </a:lnTo>
                  <a:lnTo>
                    <a:pt x="268288" y="58738"/>
                  </a:lnTo>
                  <a:lnTo>
                    <a:pt x="0" y="58738"/>
                  </a:lnTo>
                  <a:lnTo>
                    <a:pt x="0" y="0"/>
                  </a:lnTo>
                  <a:close/>
                </a:path>
              </a:pathLst>
            </a:custGeom>
            <a:ln w="12700">
              <a:solidFill>
                <a:srgbClr val="000000"/>
              </a:solidFill>
            </a:ln>
          </p:spPr>
          <p:txBody>
            <a:bodyPr wrap="square" lIns="0" tIns="0" rIns="0" bIns="0" rtlCol="0"/>
            <a:lstStyle/>
            <a:p>
              <a:endParaRPr/>
            </a:p>
          </p:txBody>
        </p:sp>
        <p:sp>
          <p:nvSpPr>
            <p:cNvPr id="148" name="object 148"/>
            <p:cNvSpPr/>
            <p:nvPr/>
          </p:nvSpPr>
          <p:spPr>
            <a:xfrm>
              <a:off x="4210050" y="6215062"/>
              <a:ext cx="268605" cy="59055"/>
            </a:xfrm>
            <a:custGeom>
              <a:avLst/>
              <a:gdLst/>
              <a:ahLst/>
              <a:cxnLst/>
              <a:rect l="l" t="t" r="r" b="b"/>
              <a:pathLst>
                <a:path w="268604" h="59054">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149" name="object 149"/>
            <p:cNvSpPr/>
            <p:nvPr/>
          </p:nvSpPr>
          <p:spPr>
            <a:xfrm>
              <a:off x="4643437" y="4867275"/>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50" name="object 150"/>
            <p:cNvSpPr/>
            <p:nvPr/>
          </p:nvSpPr>
          <p:spPr>
            <a:xfrm>
              <a:off x="4643437" y="4981575"/>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51" name="object 151"/>
            <p:cNvSpPr/>
            <p:nvPr/>
          </p:nvSpPr>
          <p:spPr>
            <a:xfrm>
              <a:off x="4643437" y="5153025"/>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52" name="object 152"/>
            <p:cNvSpPr/>
            <p:nvPr/>
          </p:nvSpPr>
          <p:spPr>
            <a:xfrm>
              <a:off x="4643437" y="5264150"/>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53" name="object 153"/>
            <p:cNvSpPr/>
            <p:nvPr/>
          </p:nvSpPr>
          <p:spPr>
            <a:xfrm>
              <a:off x="4645025" y="5618162"/>
              <a:ext cx="268605" cy="59055"/>
            </a:xfrm>
            <a:custGeom>
              <a:avLst/>
              <a:gdLst/>
              <a:ahLst/>
              <a:cxnLst/>
              <a:rect l="l" t="t" r="r" b="b"/>
              <a:pathLst>
                <a:path w="268604" h="59054">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154" name="object 154"/>
            <p:cNvSpPr/>
            <p:nvPr/>
          </p:nvSpPr>
          <p:spPr>
            <a:xfrm>
              <a:off x="4643437" y="5721350"/>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55" name="object 155"/>
            <p:cNvSpPr/>
            <p:nvPr/>
          </p:nvSpPr>
          <p:spPr>
            <a:xfrm>
              <a:off x="4643437" y="5913437"/>
              <a:ext cx="268605" cy="59055"/>
            </a:xfrm>
            <a:custGeom>
              <a:avLst/>
              <a:gdLst/>
              <a:ahLst/>
              <a:cxnLst/>
              <a:rect l="l" t="t" r="r" b="b"/>
              <a:pathLst>
                <a:path w="268604" h="59054">
                  <a:moveTo>
                    <a:pt x="0" y="0"/>
                  </a:moveTo>
                  <a:lnTo>
                    <a:pt x="268287" y="0"/>
                  </a:lnTo>
                  <a:lnTo>
                    <a:pt x="268287" y="58737"/>
                  </a:lnTo>
                  <a:lnTo>
                    <a:pt x="0" y="58737"/>
                  </a:lnTo>
                  <a:lnTo>
                    <a:pt x="0" y="0"/>
                  </a:lnTo>
                  <a:close/>
                </a:path>
              </a:pathLst>
            </a:custGeom>
            <a:ln w="12700">
              <a:solidFill>
                <a:srgbClr val="000000"/>
              </a:solidFill>
            </a:ln>
          </p:spPr>
          <p:txBody>
            <a:bodyPr wrap="square" lIns="0" tIns="0" rIns="0" bIns="0" rtlCol="0"/>
            <a:lstStyle/>
            <a:p>
              <a:endParaRPr/>
            </a:p>
          </p:txBody>
        </p:sp>
        <p:sp>
          <p:nvSpPr>
            <p:cNvPr id="156" name="object 156"/>
            <p:cNvSpPr/>
            <p:nvPr/>
          </p:nvSpPr>
          <p:spPr>
            <a:xfrm>
              <a:off x="4645025" y="6107112"/>
              <a:ext cx="268605" cy="59055"/>
            </a:xfrm>
            <a:custGeom>
              <a:avLst/>
              <a:gdLst/>
              <a:ahLst/>
              <a:cxnLst/>
              <a:rect l="l" t="t" r="r" b="b"/>
              <a:pathLst>
                <a:path w="268604" h="59054">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157" name="object 157"/>
            <p:cNvSpPr/>
            <p:nvPr/>
          </p:nvSpPr>
          <p:spPr>
            <a:xfrm>
              <a:off x="4645025" y="6221412"/>
              <a:ext cx="268605" cy="59055"/>
            </a:xfrm>
            <a:custGeom>
              <a:avLst/>
              <a:gdLst/>
              <a:ahLst/>
              <a:cxnLst/>
              <a:rect l="l" t="t" r="r" b="b"/>
              <a:pathLst>
                <a:path w="268604" h="59054">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158" name="object 158"/>
            <p:cNvSpPr/>
            <p:nvPr/>
          </p:nvSpPr>
          <p:spPr>
            <a:xfrm>
              <a:off x="4645025" y="6324600"/>
              <a:ext cx="268605" cy="59055"/>
            </a:xfrm>
            <a:custGeom>
              <a:avLst/>
              <a:gdLst/>
              <a:ahLst/>
              <a:cxnLst/>
              <a:rect l="l" t="t" r="r" b="b"/>
              <a:pathLst>
                <a:path w="268604" h="59054">
                  <a:moveTo>
                    <a:pt x="0" y="0"/>
                  </a:moveTo>
                  <a:lnTo>
                    <a:pt x="268288" y="0"/>
                  </a:lnTo>
                  <a:lnTo>
                    <a:pt x="268288" y="58738"/>
                  </a:lnTo>
                  <a:lnTo>
                    <a:pt x="0" y="58738"/>
                  </a:lnTo>
                  <a:lnTo>
                    <a:pt x="0" y="0"/>
                  </a:lnTo>
                  <a:close/>
                </a:path>
              </a:pathLst>
            </a:custGeom>
            <a:ln w="12700">
              <a:solidFill>
                <a:srgbClr val="000000"/>
              </a:solidFill>
            </a:ln>
          </p:spPr>
          <p:txBody>
            <a:bodyPr wrap="square" lIns="0" tIns="0" rIns="0" bIns="0" rtlCol="0"/>
            <a:lstStyle/>
            <a:p>
              <a:endParaRPr/>
            </a:p>
          </p:txBody>
        </p:sp>
        <p:sp>
          <p:nvSpPr>
            <p:cNvPr id="159" name="object 159"/>
            <p:cNvSpPr/>
            <p:nvPr/>
          </p:nvSpPr>
          <p:spPr>
            <a:xfrm>
              <a:off x="5075237" y="4867275"/>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60" name="object 160"/>
            <p:cNvSpPr/>
            <p:nvPr/>
          </p:nvSpPr>
          <p:spPr>
            <a:xfrm>
              <a:off x="5075237" y="4981575"/>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61" name="object 161"/>
            <p:cNvSpPr/>
            <p:nvPr/>
          </p:nvSpPr>
          <p:spPr>
            <a:xfrm>
              <a:off x="5075237" y="5153025"/>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62" name="object 162"/>
            <p:cNvSpPr/>
            <p:nvPr/>
          </p:nvSpPr>
          <p:spPr>
            <a:xfrm>
              <a:off x="5075237" y="5264150"/>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63" name="object 163"/>
            <p:cNvSpPr/>
            <p:nvPr/>
          </p:nvSpPr>
          <p:spPr>
            <a:xfrm>
              <a:off x="5076825" y="5618162"/>
              <a:ext cx="268605" cy="59055"/>
            </a:xfrm>
            <a:custGeom>
              <a:avLst/>
              <a:gdLst/>
              <a:ahLst/>
              <a:cxnLst/>
              <a:rect l="l" t="t" r="r" b="b"/>
              <a:pathLst>
                <a:path w="268604" h="59054">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164" name="object 164"/>
            <p:cNvSpPr/>
            <p:nvPr/>
          </p:nvSpPr>
          <p:spPr>
            <a:xfrm>
              <a:off x="5075237" y="5721350"/>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65" name="object 165"/>
            <p:cNvSpPr/>
            <p:nvPr/>
          </p:nvSpPr>
          <p:spPr>
            <a:xfrm>
              <a:off x="5075237" y="5913437"/>
              <a:ext cx="268605" cy="59055"/>
            </a:xfrm>
            <a:custGeom>
              <a:avLst/>
              <a:gdLst/>
              <a:ahLst/>
              <a:cxnLst/>
              <a:rect l="l" t="t" r="r" b="b"/>
              <a:pathLst>
                <a:path w="268604" h="59054">
                  <a:moveTo>
                    <a:pt x="0" y="0"/>
                  </a:moveTo>
                  <a:lnTo>
                    <a:pt x="268287" y="0"/>
                  </a:lnTo>
                  <a:lnTo>
                    <a:pt x="268287" y="58737"/>
                  </a:lnTo>
                  <a:lnTo>
                    <a:pt x="0" y="58737"/>
                  </a:lnTo>
                  <a:lnTo>
                    <a:pt x="0" y="0"/>
                  </a:lnTo>
                  <a:close/>
                </a:path>
              </a:pathLst>
            </a:custGeom>
            <a:ln w="12700">
              <a:solidFill>
                <a:srgbClr val="000000"/>
              </a:solidFill>
            </a:ln>
          </p:spPr>
          <p:txBody>
            <a:bodyPr wrap="square" lIns="0" tIns="0" rIns="0" bIns="0" rtlCol="0"/>
            <a:lstStyle/>
            <a:p>
              <a:endParaRPr/>
            </a:p>
          </p:txBody>
        </p:sp>
        <p:sp>
          <p:nvSpPr>
            <p:cNvPr id="166" name="object 166"/>
            <p:cNvSpPr/>
            <p:nvPr/>
          </p:nvSpPr>
          <p:spPr>
            <a:xfrm>
              <a:off x="5076825" y="6107112"/>
              <a:ext cx="268605" cy="59055"/>
            </a:xfrm>
            <a:custGeom>
              <a:avLst/>
              <a:gdLst/>
              <a:ahLst/>
              <a:cxnLst/>
              <a:rect l="l" t="t" r="r" b="b"/>
              <a:pathLst>
                <a:path w="268604" h="59054">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167" name="object 167"/>
            <p:cNvSpPr/>
            <p:nvPr/>
          </p:nvSpPr>
          <p:spPr>
            <a:xfrm>
              <a:off x="5076825" y="6221412"/>
              <a:ext cx="268605" cy="59055"/>
            </a:xfrm>
            <a:custGeom>
              <a:avLst/>
              <a:gdLst/>
              <a:ahLst/>
              <a:cxnLst/>
              <a:rect l="l" t="t" r="r" b="b"/>
              <a:pathLst>
                <a:path w="268604" h="59054">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168" name="object 168"/>
            <p:cNvSpPr/>
            <p:nvPr/>
          </p:nvSpPr>
          <p:spPr>
            <a:xfrm>
              <a:off x="5076825" y="6324600"/>
              <a:ext cx="268605" cy="59055"/>
            </a:xfrm>
            <a:custGeom>
              <a:avLst/>
              <a:gdLst/>
              <a:ahLst/>
              <a:cxnLst/>
              <a:rect l="l" t="t" r="r" b="b"/>
              <a:pathLst>
                <a:path w="268604" h="59054">
                  <a:moveTo>
                    <a:pt x="0" y="0"/>
                  </a:moveTo>
                  <a:lnTo>
                    <a:pt x="268288" y="0"/>
                  </a:lnTo>
                  <a:lnTo>
                    <a:pt x="268288" y="58738"/>
                  </a:lnTo>
                  <a:lnTo>
                    <a:pt x="0" y="58738"/>
                  </a:lnTo>
                  <a:lnTo>
                    <a:pt x="0" y="0"/>
                  </a:lnTo>
                  <a:close/>
                </a:path>
              </a:pathLst>
            </a:custGeom>
            <a:ln w="12700">
              <a:solidFill>
                <a:srgbClr val="000000"/>
              </a:solidFill>
            </a:ln>
          </p:spPr>
          <p:txBody>
            <a:bodyPr wrap="square" lIns="0" tIns="0" rIns="0" bIns="0" rtlCol="0"/>
            <a:lstStyle/>
            <a:p>
              <a:endParaRPr/>
            </a:p>
          </p:txBody>
        </p:sp>
        <p:sp>
          <p:nvSpPr>
            <p:cNvPr id="169" name="object 169"/>
            <p:cNvSpPr/>
            <p:nvPr/>
          </p:nvSpPr>
          <p:spPr>
            <a:xfrm>
              <a:off x="4067175" y="4579937"/>
              <a:ext cx="1513205" cy="1945005"/>
            </a:xfrm>
            <a:custGeom>
              <a:avLst/>
              <a:gdLst/>
              <a:ahLst/>
              <a:cxnLst/>
              <a:rect l="l" t="t" r="r" b="b"/>
              <a:pathLst>
                <a:path w="1513204" h="1945004">
                  <a:moveTo>
                    <a:pt x="1512887" y="0"/>
                  </a:moveTo>
                  <a:lnTo>
                    <a:pt x="0" y="0"/>
                  </a:lnTo>
                  <a:lnTo>
                    <a:pt x="0" y="1944687"/>
                  </a:lnTo>
                  <a:lnTo>
                    <a:pt x="1512887" y="1944687"/>
                  </a:lnTo>
                  <a:lnTo>
                    <a:pt x="1512887" y="0"/>
                  </a:lnTo>
                  <a:close/>
                </a:path>
              </a:pathLst>
            </a:custGeom>
            <a:solidFill>
              <a:srgbClr val="FFFFFF">
                <a:alpha val="50199"/>
              </a:srgbClr>
            </a:solidFill>
          </p:spPr>
          <p:txBody>
            <a:bodyPr wrap="square" lIns="0" tIns="0" rIns="0" bIns="0" rtlCol="0"/>
            <a:lstStyle/>
            <a:p>
              <a:endParaRPr/>
            </a:p>
          </p:txBody>
        </p:sp>
        <p:sp>
          <p:nvSpPr>
            <p:cNvPr id="170" name="object 170"/>
            <p:cNvSpPr/>
            <p:nvPr/>
          </p:nvSpPr>
          <p:spPr>
            <a:xfrm>
              <a:off x="4067175" y="4579937"/>
              <a:ext cx="1513205" cy="1945005"/>
            </a:xfrm>
            <a:custGeom>
              <a:avLst/>
              <a:gdLst/>
              <a:ahLst/>
              <a:cxnLst/>
              <a:rect l="l" t="t" r="r" b="b"/>
              <a:pathLst>
                <a:path w="1513204" h="1945004">
                  <a:moveTo>
                    <a:pt x="0" y="0"/>
                  </a:moveTo>
                  <a:lnTo>
                    <a:pt x="1512888" y="0"/>
                  </a:lnTo>
                  <a:lnTo>
                    <a:pt x="1512888" y="1944687"/>
                  </a:lnTo>
                  <a:lnTo>
                    <a:pt x="0" y="1944687"/>
                  </a:lnTo>
                  <a:lnTo>
                    <a:pt x="0" y="0"/>
                  </a:lnTo>
                  <a:close/>
                </a:path>
                <a:path w="1513204" h="1945004">
                  <a:moveTo>
                    <a:pt x="0" y="0"/>
                  </a:moveTo>
                  <a:lnTo>
                    <a:pt x="1512888" y="0"/>
                  </a:lnTo>
                  <a:lnTo>
                    <a:pt x="1512888" y="0"/>
                  </a:lnTo>
                </a:path>
                <a:path w="1513204" h="1945004">
                  <a:moveTo>
                    <a:pt x="1512888" y="0"/>
                  </a:moveTo>
                  <a:lnTo>
                    <a:pt x="1512888" y="1944687"/>
                  </a:lnTo>
                </a:path>
              </a:pathLst>
            </a:custGeom>
            <a:ln w="12700">
              <a:solidFill>
                <a:srgbClr val="000000"/>
              </a:solidFill>
            </a:ln>
          </p:spPr>
          <p:txBody>
            <a:bodyPr wrap="square" lIns="0" tIns="0" rIns="0" bIns="0" rtlCol="0"/>
            <a:lstStyle/>
            <a:p>
              <a:endParaRPr/>
            </a:p>
          </p:txBody>
        </p:sp>
      </p:grpSp>
      <p:grpSp>
        <p:nvGrpSpPr>
          <p:cNvPr id="171" name="object 171"/>
          <p:cNvGrpSpPr/>
          <p:nvPr/>
        </p:nvGrpSpPr>
        <p:grpSpPr>
          <a:xfrm>
            <a:off x="6797675" y="4573587"/>
            <a:ext cx="1525905" cy="1957705"/>
            <a:chOff x="6797675" y="4573587"/>
            <a:chExt cx="1525905" cy="1957705"/>
          </a:xfrm>
        </p:grpSpPr>
        <p:sp>
          <p:nvSpPr>
            <p:cNvPr id="172" name="object 172"/>
            <p:cNvSpPr/>
            <p:nvPr/>
          </p:nvSpPr>
          <p:spPr>
            <a:xfrm>
              <a:off x="6948487" y="4867275"/>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73" name="object 173"/>
            <p:cNvSpPr/>
            <p:nvPr/>
          </p:nvSpPr>
          <p:spPr>
            <a:xfrm>
              <a:off x="6948487" y="5005387"/>
              <a:ext cx="268605" cy="59055"/>
            </a:xfrm>
            <a:custGeom>
              <a:avLst/>
              <a:gdLst/>
              <a:ahLst/>
              <a:cxnLst/>
              <a:rect l="l" t="t" r="r" b="b"/>
              <a:pathLst>
                <a:path w="268604" h="59054">
                  <a:moveTo>
                    <a:pt x="0" y="0"/>
                  </a:moveTo>
                  <a:lnTo>
                    <a:pt x="268287" y="0"/>
                  </a:lnTo>
                  <a:lnTo>
                    <a:pt x="268287" y="58737"/>
                  </a:lnTo>
                  <a:lnTo>
                    <a:pt x="0" y="58737"/>
                  </a:lnTo>
                  <a:lnTo>
                    <a:pt x="0" y="0"/>
                  </a:lnTo>
                  <a:close/>
                </a:path>
              </a:pathLst>
            </a:custGeom>
            <a:ln w="12700">
              <a:solidFill>
                <a:srgbClr val="000000"/>
              </a:solidFill>
            </a:ln>
          </p:spPr>
          <p:txBody>
            <a:bodyPr wrap="square" lIns="0" tIns="0" rIns="0" bIns="0" rtlCol="0"/>
            <a:lstStyle/>
            <a:p>
              <a:endParaRPr/>
            </a:p>
          </p:txBody>
        </p:sp>
        <p:sp>
          <p:nvSpPr>
            <p:cNvPr id="174" name="object 174"/>
            <p:cNvSpPr/>
            <p:nvPr/>
          </p:nvSpPr>
          <p:spPr>
            <a:xfrm>
              <a:off x="6946900" y="5184775"/>
              <a:ext cx="268605" cy="59055"/>
            </a:xfrm>
            <a:custGeom>
              <a:avLst/>
              <a:gdLst/>
              <a:ahLst/>
              <a:cxnLst/>
              <a:rect l="l" t="t" r="r" b="b"/>
              <a:pathLst>
                <a:path w="268604" h="59054">
                  <a:moveTo>
                    <a:pt x="0" y="0"/>
                  </a:moveTo>
                  <a:lnTo>
                    <a:pt x="268288" y="0"/>
                  </a:lnTo>
                  <a:lnTo>
                    <a:pt x="268288" y="58738"/>
                  </a:lnTo>
                  <a:lnTo>
                    <a:pt x="0" y="58738"/>
                  </a:lnTo>
                  <a:lnTo>
                    <a:pt x="0" y="0"/>
                  </a:lnTo>
                  <a:close/>
                </a:path>
              </a:pathLst>
            </a:custGeom>
            <a:ln w="12700">
              <a:solidFill>
                <a:srgbClr val="000000"/>
              </a:solidFill>
            </a:ln>
          </p:spPr>
          <p:txBody>
            <a:bodyPr wrap="square" lIns="0" tIns="0" rIns="0" bIns="0" rtlCol="0"/>
            <a:lstStyle/>
            <a:p>
              <a:endParaRPr/>
            </a:p>
          </p:txBody>
        </p:sp>
        <p:sp>
          <p:nvSpPr>
            <p:cNvPr id="175" name="object 175"/>
            <p:cNvSpPr/>
            <p:nvPr/>
          </p:nvSpPr>
          <p:spPr>
            <a:xfrm>
              <a:off x="6946900" y="5487987"/>
              <a:ext cx="268605" cy="59055"/>
            </a:xfrm>
            <a:custGeom>
              <a:avLst/>
              <a:gdLst/>
              <a:ahLst/>
              <a:cxnLst/>
              <a:rect l="l" t="t" r="r" b="b"/>
              <a:pathLst>
                <a:path w="268604" h="59054">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176" name="object 176"/>
            <p:cNvSpPr/>
            <p:nvPr/>
          </p:nvSpPr>
          <p:spPr>
            <a:xfrm>
              <a:off x="6946900" y="5851525"/>
              <a:ext cx="268605" cy="59055"/>
            </a:xfrm>
            <a:custGeom>
              <a:avLst/>
              <a:gdLst/>
              <a:ahLst/>
              <a:cxnLst/>
              <a:rect l="l" t="t" r="r" b="b"/>
              <a:pathLst>
                <a:path w="268604" h="59054">
                  <a:moveTo>
                    <a:pt x="0" y="0"/>
                  </a:moveTo>
                  <a:lnTo>
                    <a:pt x="268288" y="0"/>
                  </a:lnTo>
                  <a:lnTo>
                    <a:pt x="268288" y="58738"/>
                  </a:lnTo>
                  <a:lnTo>
                    <a:pt x="0" y="58738"/>
                  </a:lnTo>
                  <a:lnTo>
                    <a:pt x="0" y="0"/>
                  </a:lnTo>
                  <a:close/>
                </a:path>
              </a:pathLst>
            </a:custGeom>
            <a:ln w="12700">
              <a:solidFill>
                <a:srgbClr val="000000"/>
              </a:solidFill>
            </a:ln>
          </p:spPr>
          <p:txBody>
            <a:bodyPr wrap="square" lIns="0" tIns="0" rIns="0" bIns="0" rtlCol="0"/>
            <a:lstStyle/>
            <a:p>
              <a:endParaRPr/>
            </a:p>
          </p:txBody>
        </p:sp>
        <p:sp>
          <p:nvSpPr>
            <p:cNvPr id="177" name="object 177"/>
            <p:cNvSpPr/>
            <p:nvPr/>
          </p:nvSpPr>
          <p:spPr>
            <a:xfrm>
              <a:off x="6946900" y="6215062"/>
              <a:ext cx="268605" cy="59055"/>
            </a:xfrm>
            <a:custGeom>
              <a:avLst/>
              <a:gdLst/>
              <a:ahLst/>
              <a:cxnLst/>
              <a:rect l="l" t="t" r="r" b="b"/>
              <a:pathLst>
                <a:path w="268604" h="59054">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178" name="object 178"/>
            <p:cNvSpPr/>
            <p:nvPr/>
          </p:nvSpPr>
          <p:spPr>
            <a:xfrm>
              <a:off x="7380287" y="4867275"/>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79" name="object 179"/>
            <p:cNvSpPr/>
            <p:nvPr/>
          </p:nvSpPr>
          <p:spPr>
            <a:xfrm>
              <a:off x="7380287" y="4981575"/>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80" name="object 180"/>
            <p:cNvSpPr/>
            <p:nvPr/>
          </p:nvSpPr>
          <p:spPr>
            <a:xfrm>
              <a:off x="7380287" y="5153025"/>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81" name="object 181"/>
            <p:cNvSpPr/>
            <p:nvPr/>
          </p:nvSpPr>
          <p:spPr>
            <a:xfrm>
              <a:off x="7380287" y="5264150"/>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82" name="object 182"/>
            <p:cNvSpPr/>
            <p:nvPr/>
          </p:nvSpPr>
          <p:spPr>
            <a:xfrm>
              <a:off x="7381875" y="5618162"/>
              <a:ext cx="268605" cy="59055"/>
            </a:xfrm>
            <a:custGeom>
              <a:avLst/>
              <a:gdLst/>
              <a:ahLst/>
              <a:cxnLst/>
              <a:rect l="l" t="t" r="r" b="b"/>
              <a:pathLst>
                <a:path w="268604" h="59054">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183" name="object 183"/>
            <p:cNvSpPr/>
            <p:nvPr/>
          </p:nvSpPr>
          <p:spPr>
            <a:xfrm>
              <a:off x="7380287" y="5721350"/>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84" name="object 184"/>
            <p:cNvSpPr/>
            <p:nvPr/>
          </p:nvSpPr>
          <p:spPr>
            <a:xfrm>
              <a:off x="7380287" y="5913437"/>
              <a:ext cx="268605" cy="59055"/>
            </a:xfrm>
            <a:custGeom>
              <a:avLst/>
              <a:gdLst/>
              <a:ahLst/>
              <a:cxnLst/>
              <a:rect l="l" t="t" r="r" b="b"/>
              <a:pathLst>
                <a:path w="268604" h="59054">
                  <a:moveTo>
                    <a:pt x="0" y="0"/>
                  </a:moveTo>
                  <a:lnTo>
                    <a:pt x="268287" y="0"/>
                  </a:lnTo>
                  <a:lnTo>
                    <a:pt x="268287" y="58737"/>
                  </a:lnTo>
                  <a:lnTo>
                    <a:pt x="0" y="58737"/>
                  </a:lnTo>
                  <a:lnTo>
                    <a:pt x="0" y="0"/>
                  </a:lnTo>
                  <a:close/>
                </a:path>
              </a:pathLst>
            </a:custGeom>
            <a:ln w="12700">
              <a:solidFill>
                <a:srgbClr val="000000"/>
              </a:solidFill>
            </a:ln>
          </p:spPr>
          <p:txBody>
            <a:bodyPr wrap="square" lIns="0" tIns="0" rIns="0" bIns="0" rtlCol="0"/>
            <a:lstStyle/>
            <a:p>
              <a:endParaRPr/>
            </a:p>
          </p:txBody>
        </p:sp>
        <p:sp>
          <p:nvSpPr>
            <p:cNvPr id="185" name="object 185"/>
            <p:cNvSpPr/>
            <p:nvPr/>
          </p:nvSpPr>
          <p:spPr>
            <a:xfrm>
              <a:off x="7381875" y="6107112"/>
              <a:ext cx="268605" cy="59055"/>
            </a:xfrm>
            <a:custGeom>
              <a:avLst/>
              <a:gdLst/>
              <a:ahLst/>
              <a:cxnLst/>
              <a:rect l="l" t="t" r="r" b="b"/>
              <a:pathLst>
                <a:path w="268604" h="59054">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186" name="object 186"/>
            <p:cNvSpPr/>
            <p:nvPr/>
          </p:nvSpPr>
          <p:spPr>
            <a:xfrm>
              <a:off x="7381875" y="6221412"/>
              <a:ext cx="268605" cy="59055"/>
            </a:xfrm>
            <a:custGeom>
              <a:avLst/>
              <a:gdLst/>
              <a:ahLst/>
              <a:cxnLst/>
              <a:rect l="l" t="t" r="r" b="b"/>
              <a:pathLst>
                <a:path w="268604" h="59054">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187" name="object 187"/>
            <p:cNvSpPr/>
            <p:nvPr/>
          </p:nvSpPr>
          <p:spPr>
            <a:xfrm>
              <a:off x="7381875" y="6324600"/>
              <a:ext cx="268605" cy="59055"/>
            </a:xfrm>
            <a:custGeom>
              <a:avLst/>
              <a:gdLst/>
              <a:ahLst/>
              <a:cxnLst/>
              <a:rect l="l" t="t" r="r" b="b"/>
              <a:pathLst>
                <a:path w="268604" h="59054">
                  <a:moveTo>
                    <a:pt x="0" y="0"/>
                  </a:moveTo>
                  <a:lnTo>
                    <a:pt x="268288" y="0"/>
                  </a:lnTo>
                  <a:lnTo>
                    <a:pt x="268288" y="58738"/>
                  </a:lnTo>
                  <a:lnTo>
                    <a:pt x="0" y="58738"/>
                  </a:lnTo>
                  <a:lnTo>
                    <a:pt x="0" y="0"/>
                  </a:lnTo>
                  <a:close/>
                </a:path>
              </a:pathLst>
            </a:custGeom>
            <a:ln w="12700">
              <a:solidFill>
                <a:srgbClr val="000000"/>
              </a:solidFill>
            </a:ln>
          </p:spPr>
          <p:txBody>
            <a:bodyPr wrap="square" lIns="0" tIns="0" rIns="0" bIns="0" rtlCol="0"/>
            <a:lstStyle/>
            <a:p>
              <a:endParaRPr/>
            </a:p>
          </p:txBody>
        </p:sp>
        <p:sp>
          <p:nvSpPr>
            <p:cNvPr id="188" name="object 188"/>
            <p:cNvSpPr/>
            <p:nvPr/>
          </p:nvSpPr>
          <p:spPr>
            <a:xfrm>
              <a:off x="7812087" y="4867275"/>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89" name="object 189"/>
            <p:cNvSpPr/>
            <p:nvPr/>
          </p:nvSpPr>
          <p:spPr>
            <a:xfrm>
              <a:off x="7812087" y="4981575"/>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90" name="object 190"/>
            <p:cNvSpPr/>
            <p:nvPr/>
          </p:nvSpPr>
          <p:spPr>
            <a:xfrm>
              <a:off x="7812087" y="5153025"/>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91" name="object 191"/>
            <p:cNvSpPr/>
            <p:nvPr/>
          </p:nvSpPr>
          <p:spPr>
            <a:xfrm>
              <a:off x="7812087" y="5264150"/>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92" name="object 192"/>
            <p:cNvSpPr/>
            <p:nvPr/>
          </p:nvSpPr>
          <p:spPr>
            <a:xfrm>
              <a:off x="7813675" y="5618162"/>
              <a:ext cx="268605" cy="59055"/>
            </a:xfrm>
            <a:custGeom>
              <a:avLst/>
              <a:gdLst/>
              <a:ahLst/>
              <a:cxnLst/>
              <a:rect l="l" t="t" r="r" b="b"/>
              <a:pathLst>
                <a:path w="268604" h="59054">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193" name="object 193"/>
            <p:cNvSpPr/>
            <p:nvPr/>
          </p:nvSpPr>
          <p:spPr>
            <a:xfrm>
              <a:off x="7812087" y="5721350"/>
              <a:ext cx="268605" cy="59055"/>
            </a:xfrm>
            <a:custGeom>
              <a:avLst/>
              <a:gdLst/>
              <a:ahLst/>
              <a:cxnLst/>
              <a:rect l="l" t="t" r="r" b="b"/>
              <a:pathLst>
                <a:path w="268604" h="59054">
                  <a:moveTo>
                    <a:pt x="0" y="0"/>
                  </a:moveTo>
                  <a:lnTo>
                    <a:pt x="268287" y="0"/>
                  </a:lnTo>
                  <a:lnTo>
                    <a:pt x="268287" y="58738"/>
                  </a:lnTo>
                  <a:lnTo>
                    <a:pt x="0" y="58738"/>
                  </a:lnTo>
                  <a:lnTo>
                    <a:pt x="0" y="0"/>
                  </a:lnTo>
                  <a:close/>
                </a:path>
              </a:pathLst>
            </a:custGeom>
            <a:ln w="12700">
              <a:solidFill>
                <a:srgbClr val="000000"/>
              </a:solidFill>
            </a:ln>
          </p:spPr>
          <p:txBody>
            <a:bodyPr wrap="square" lIns="0" tIns="0" rIns="0" bIns="0" rtlCol="0"/>
            <a:lstStyle/>
            <a:p>
              <a:endParaRPr/>
            </a:p>
          </p:txBody>
        </p:sp>
        <p:sp>
          <p:nvSpPr>
            <p:cNvPr id="194" name="object 194"/>
            <p:cNvSpPr/>
            <p:nvPr/>
          </p:nvSpPr>
          <p:spPr>
            <a:xfrm>
              <a:off x="7812087" y="5913437"/>
              <a:ext cx="268605" cy="59055"/>
            </a:xfrm>
            <a:custGeom>
              <a:avLst/>
              <a:gdLst/>
              <a:ahLst/>
              <a:cxnLst/>
              <a:rect l="l" t="t" r="r" b="b"/>
              <a:pathLst>
                <a:path w="268604" h="59054">
                  <a:moveTo>
                    <a:pt x="0" y="0"/>
                  </a:moveTo>
                  <a:lnTo>
                    <a:pt x="268287" y="0"/>
                  </a:lnTo>
                  <a:lnTo>
                    <a:pt x="268287" y="58737"/>
                  </a:lnTo>
                  <a:lnTo>
                    <a:pt x="0" y="58737"/>
                  </a:lnTo>
                  <a:lnTo>
                    <a:pt x="0" y="0"/>
                  </a:lnTo>
                  <a:close/>
                </a:path>
              </a:pathLst>
            </a:custGeom>
            <a:ln w="12700">
              <a:solidFill>
                <a:srgbClr val="000000"/>
              </a:solidFill>
            </a:ln>
          </p:spPr>
          <p:txBody>
            <a:bodyPr wrap="square" lIns="0" tIns="0" rIns="0" bIns="0" rtlCol="0"/>
            <a:lstStyle/>
            <a:p>
              <a:endParaRPr/>
            </a:p>
          </p:txBody>
        </p:sp>
        <p:sp>
          <p:nvSpPr>
            <p:cNvPr id="195" name="object 195"/>
            <p:cNvSpPr/>
            <p:nvPr/>
          </p:nvSpPr>
          <p:spPr>
            <a:xfrm>
              <a:off x="7813675" y="6107112"/>
              <a:ext cx="268605" cy="59055"/>
            </a:xfrm>
            <a:custGeom>
              <a:avLst/>
              <a:gdLst/>
              <a:ahLst/>
              <a:cxnLst/>
              <a:rect l="l" t="t" r="r" b="b"/>
              <a:pathLst>
                <a:path w="268604" h="59054">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196" name="object 196"/>
            <p:cNvSpPr/>
            <p:nvPr/>
          </p:nvSpPr>
          <p:spPr>
            <a:xfrm>
              <a:off x="7813675" y="6221412"/>
              <a:ext cx="268605" cy="59055"/>
            </a:xfrm>
            <a:custGeom>
              <a:avLst/>
              <a:gdLst/>
              <a:ahLst/>
              <a:cxnLst/>
              <a:rect l="l" t="t" r="r" b="b"/>
              <a:pathLst>
                <a:path w="268604" h="59054">
                  <a:moveTo>
                    <a:pt x="0" y="0"/>
                  </a:moveTo>
                  <a:lnTo>
                    <a:pt x="268288" y="0"/>
                  </a:lnTo>
                  <a:lnTo>
                    <a:pt x="268288" y="58737"/>
                  </a:lnTo>
                  <a:lnTo>
                    <a:pt x="0" y="58737"/>
                  </a:lnTo>
                  <a:lnTo>
                    <a:pt x="0" y="0"/>
                  </a:lnTo>
                  <a:close/>
                </a:path>
              </a:pathLst>
            </a:custGeom>
            <a:ln w="12700">
              <a:solidFill>
                <a:srgbClr val="000000"/>
              </a:solidFill>
            </a:ln>
          </p:spPr>
          <p:txBody>
            <a:bodyPr wrap="square" lIns="0" tIns="0" rIns="0" bIns="0" rtlCol="0"/>
            <a:lstStyle/>
            <a:p>
              <a:endParaRPr/>
            </a:p>
          </p:txBody>
        </p:sp>
        <p:sp>
          <p:nvSpPr>
            <p:cNvPr id="197" name="object 197"/>
            <p:cNvSpPr/>
            <p:nvPr/>
          </p:nvSpPr>
          <p:spPr>
            <a:xfrm>
              <a:off x="7813675" y="6324600"/>
              <a:ext cx="268605" cy="59055"/>
            </a:xfrm>
            <a:custGeom>
              <a:avLst/>
              <a:gdLst/>
              <a:ahLst/>
              <a:cxnLst/>
              <a:rect l="l" t="t" r="r" b="b"/>
              <a:pathLst>
                <a:path w="268604" h="59054">
                  <a:moveTo>
                    <a:pt x="0" y="0"/>
                  </a:moveTo>
                  <a:lnTo>
                    <a:pt x="268288" y="0"/>
                  </a:lnTo>
                  <a:lnTo>
                    <a:pt x="268288" y="58738"/>
                  </a:lnTo>
                  <a:lnTo>
                    <a:pt x="0" y="58738"/>
                  </a:lnTo>
                  <a:lnTo>
                    <a:pt x="0" y="0"/>
                  </a:lnTo>
                  <a:close/>
                </a:path>
              </a:pathLst>
            </a:custGeom>
            <a:ln w="12700">
              <a:solidFill>
                <a:srgbClr val="000000"/>
              </a:solidFill>
            </a:ln>
          </p:spPr>
          <p:txBody>
            <a:bodyPr wrap="square" lIns="0" tIns="0" rIns="0" bIns="0" rtlCol="0"/>
            <a:lstStyle/>
            <a:p>
              <a:endParaRPr/>
            </a:p>
          </p:txBody>
        </p:sp>
        <p:sp>
          <p:nvSpPr>
            <p:cNvPr id="198" name="object 198"/>
            <p:cNvSpPr/>
            <p:nvPr/>
          </p:nvSpPr>
          <p:spPr>
            <a:xfrm>
              <a:off x="6804025" y="4579937"/>
              <a:ext cx="1513205" cy="1945005"/>
            </a:xfrm>
            <a:custGeom>
              <a:avLst/>
              <a:gdLst/>
              <a:ahLst/>
              <a:cxnLst/>
              <a:rect l="l" t="t" r="r" b="b"/>
              <a:pathLst>
                <a:path w="1513204" h="1945004">
                  <a:moveTo>
                    <a:pt x="1512887" y="0"/>
                  </a:moveTo>
                  <a:lnTo>
                    <a:pt x="0" y="0"/>
                  </a:lnTo>
                  <a:lnTo>
                    <a:pt x="0" y="1944687"/>
                  </a:lnTo>
                  <a:lnTo>
                    <a:pt x="1512887" y="1944687"/>
                  </a:lnTo>
                  <a:lnTo>
                    <a:pt x="1512887" y="0"/>
                  </a:lnTo>
                  <a:close/>
                </a:path>
              </a:pathLst>
            </a:custGeom>
            <a:solidFill>
              <a:srgbClr val="FFFFFF">
                <a:alpha val="50199"/>
              </a:srgbClr>
            </a:solidFill>
          </p:spPr>
          <p:txBody>
            <a:bodyPr wrap="square" lIns="0" tIns="0" rIns="0" bIns="0" rtlCol="0"/>
            <a:lstStyle/>
            <a:p>
              <a:endParaRPr/>
            </a:p>
          </p:txBody>
        </p:sp>
        <p:sp>
          <p:nvSpPr>
            <p:cNvPr id="199" name="object 199"/>
            <p:cNvSpPr/>
            <p:nvPr/>
          </p:nvSpPr>
          <p:spPr>
            <a:xfrm>
              <a:off x="6804025" y="4579937"/>
              <a:ext cx="1513205" cy="1945005"/>
            </a:xfrm>
            <a:custGeom>
              <a:avLst/>
              <a:gdLst/>
              <a:ahLst/>
              <a:cxnLst/>
              <a:rect l="l" t="t" r="r" b="b"/>
              <a:pathLst>
                <a:path w="1513204" h="1945004">
                  <a:moveTo>
                    <a:pt x="0" y="0"/>
                  </a:moveTo>
                  <a:lnTo>
                    <a:pt x="1512888" y="0"/>
                  </a:lnTo>
                  <a:lnTo>
                    <a:pt x="1512888" y="1944687"/>
                  </a:lnTo>
                  <a:lnTo>
                    <a:pt x="0" y="1944687"/>
                  </a:lnTo>
                  <a:lnTo>
                    <a:pt x="0" y="0"/>
                  </a:lnTo>
                  <a:close/>
                </a:path>
                <a:path w="1513204" h="1945004">
                  <a:moveTo>
                    <a:pt x="0" y="0"/>
                  </a:moveTo>
                  <a:lnTo>
                    <a:pt x="1512888" y="0"/>
                  </a:lnTo>
                  <a:lnTo>
                    <a:pt x="1512888" y="0"/>
                  </a:lnTo>
                </a:path>
                <a:path w="1513204" h="1945004">
                  <a:moveTo>
                    <a:pt x="1512888" y="0"/>
                  </a:moveTo>
                  <a:lnTo>
                    <a:pt x="1512888" y="1944687"/>
                  </a:lnTo>
                </a:path>
              </a:pathLst>
            </a:custGeom>
            <a:ln w="12700">
              <a:solidFill>
                <a:srgbClr val="000000"/>
              </a:solidFill>
            </a:ln>
          </p:spPr>
          <p:txBody>
            <a:bodyPr wrap="square" lIns="0" tIns="0" rIns="0" bIns="0" rtlCol="0"/>
            <a:lstStyle/>
            <a:p>
              <a:endParaRPr/>
            </a:p>
          </p:txBody>
        </p:sp>
      </p:grpSp>
      <p:sp>
        <p:nvSpPr>
          <p:cNvPr id="200" name="object 200"/>
          <p:cNvSpPr txBox="1"/>
          <p:nvPr/>
        </p:nvSpPr>
        <p:spPr>
          <a:xfrm>
            <a:off x="569277" y="3538220"/>
            <a:ext cx="932180" cy="299720"/>
          </a:xfrm>
          <a:prstGeom prst="rect">
            <a:avLst/>
          </a:prstGeom>
        </p:spPr>
        <p:txBody>
          <a:bodyPr vert="horz" wrap="square" lIns="0" tIns="12700" rIns="0" bIns="0" rtlCol="0">
            <a:spAutoFit/>
          </a:bodyPr>
          <a:lstStyle/>
          <a:p>
            <a:pPr marL="12700">
              <a:lnSpc>
                <a:spcPct val="100000"/>
              </a:lnSpc>
              <a:spcBef>
                <a:spcPts val="100"/>
              </a:spcBef>
            </a:pPr>
            <a:r>
              <a:rPr sz="1800" spc="-25" dirty="0">
                <a:cs typeface="Calibri"/>
              </a:rPr>
              <a:t>SDS-PAGE</a:t>
            </a:r>
            <a:endParaRPr sz="1800">
              <a:cs typeface="Calibri"/>
            </a:endParaRPr>
          </a:p>
        </p:txBody>
      </p:sp>
      <p:sp>
        <p:nvSpPr>
          <p:cNvPr id="201" name="object 201"/>
          <p:cNvSpPr txBox="1"/>
          <p:nvPr/>
        </p:nvSpPr>
        <p:spPr>
          <a:xfrm>
            <a:off x="2706052" y="4096004"/>
            <a:ext cx="2076450" cy="299720"/>
          </a:xfrm>
          <a:prstGeom prst="rect">
            <a:avLst/>
          </a:prstGeom>
        </p:spPr>
        <p:txBody>
          <a:bodyPr vert="horz" wrap="square" lIns="0" tIns="12700" rIns="0" bIns="0" rtlCol="0">
            <a:spAutoFit/>
          </a:bodyPr>
          <a:lstStyle/>
          <a:p>
            <a:pPr marL="12700">
              <a:lnSpc>
                <a:spcPct val="100000"/>
              </a:lnSpc>
              <a:spcBef>
                <a:spcPts val="100"/>
              </a:spcBef>
            </a:pPr>
            <a:r>
              <a:rPr sz="1800" b="1" spc="-5" dirty="0">
                <a:cs typeface="Times New Roman"/>
              </a:rPr>
              <a:t>Assemble</a:t>
            </a:r>
            <a:r>
              <a:rPr sz="1800" b="1" spc="-45" dirty="0">
                <a:cs typeface="Times New Roman"/>
              </a:rPr>
              <a:t> </a:t>
            </a:r>
            <a:r>
              <a:rPr sz="1800" b="1" spc="-5" dirty="0">
                <a:cs typeface="Times New Roman"/>
              </a:rPr>
              <a:t>‘sandwich’</a:t>
            </a:r>
            <a:endParaRPr sz="1800">
              <a:cs typeface="Times New Roman"/>
            </a:endParaRPr>
          </a:p>
        </p:txBody>
      </p:sp>
      <p:sp>
        <p:nvSpPr>
          <p:cNvPr id="202" name="object 202"/>
          <p:cNvSpPr txBox="1"/>
          <p:nvPr/>
        </p:nvSpPr>
        <p:spPr>
          <a:xfrm>
            <a:off x="2347277" y="1071371"/>
            <a:ext cx="1096010" cy="443230"/>
          </a:xfrm>
          <a:prstGeom prst="rect">
            <a:avLst/>
          </a:prstGeom>
        </p:spPr>
        <p:txBody>
          <a:bodyPr vert="horz" wrap="square" lIns="0" tIns="26670" rIns="0" bIns="0" rtlCol="0">
            <a:spAutoFit/>
          </a:bodyPr>
          <a:lstStyle/>
          <a:p>
            <a:pPr marL="12700" marR="5080">
              <a:lnSpc>
                <a:spcPts val="1610"/>
              </a:lnSpc>
              <a:spcBef>
                <a:spcPts val="210"/>
              </a:spcBef>
            </a:pPr>
            <a:r>
              <a:rPr sz="1400" b="1" dirty="0">
                <a:cs typeface="Times New Roman"/>
              </a:rPr>
              <a:t>B</a:t>
            </a:r>
            <a:r>
              <a:rPr sz="1400" b="1" spc="-5" dirty="0">
                <a:cs typeface="Times New Roman"/>
              </a:rPr>
              <a:t>uff</a:t>
            </a:r>
            <a:r>
              <a:rPr sz="1400" b="1" dirty="0">
                <a:cs typeface="Times New Roman"/>
              </a:rPr>
              <a:t>e</a:t>
            </a:r>
            <a:r>
              <a:rPr sz="1400" b="1" spc="-50" dirty="0">
                <a:cs typeface="Times New Roman"/>
              </a:rPr>
              <a:t>r</a:t>
            </a:r>
            <a:r>
              <a:rPr sz="1400" b="1" spc="-5" dirty="0">
                <a:cs typeface="Times New Roman"/>
              </a:rPr>
              <a:t>-</a:t>
            </a:r>
            <a:r>
              <a:rPr sz="1400" b="1" spc="5" dirty="0">
                <a:cs typeface="Times New Roman"/>
              </a:rPr>
              <a:t>s</a:t>
            </a:r>
            <a:r>
              <a:rPr sz="1400" b="1" dirty="0">
                <a:cs typeface="Times New Roman"/>
              </a:rPr>
              <a:t>oa</a:t>
            </a:r>
            <a:r>
              <a:rPr sz="1400" b="1" spc="-5" dirty="0">
                <a:cs typeface="Times New Roman"/>
              </a:rPr>
              <a:t>k</a:t>
            </a:r>
            <a:r>
              <a:rPr sz="1400" b="1" dirty="0">
                <a:cs typeface="Times New Roman"/>
              </a:rPr>
              <a:t>ed  </a:t>
            </a:r>
            <a:r>
              <a:rPr sz="1400" b="1" spc="-5" dirty="0">
                <a:cs typeface="Times New Roman"/>
              </a:rPr>
              <a:t>filter</a:t>
            </a:r>
            <a:r>
              <a:rPr sz="1400" b="1" spc="-45" dirty="0">
                <a:cs typeface="Times New Roman"/>
              </a:rPr>
              <a:t> </a:t>
            </a:r>
            <a:r>
              <a:rPr sz="1400" b="1" spc="-5" dirty="0">
                <a:cs typeface="Times New Roman"/>
              </a:rPr>
              <a:t>papers</a:t>
            </a:r>
            <a:endParaRPr sz="1400">
              <a:cs typeface="Times New Roman"/>
            </a:endParaRPr>
          </a:p>
        </p:txBody>
      </p:sp>
      <p:sp>
        <p:nvSpPr>
          <p:cNvPr id="203" name="object 203"/>
          <p:cNvSpPr txBox="1"/>
          <p:nvPr/>
        </p:nvSpPr>
        <p:spPr>
          <a:xfrm>
            <a:off x="2490152" y="2080259"/>
            <a:ext cx="267970" cy="228268"/>
          </a:xfrm>
          <a:prstGeom prst="rect">
            <a:avLst/>
          </a:prstGeom>
        </p:spPr>
        <p:txBody>
          <a:bodyPr vert="horz" wrap="square" lIns="0" tIns="12700" rIns="0" bIns="0" rtlCol="0">
            <a:spAutoFit/>
          </a:bodyPr>
          <a:lstStyle/>
          <a:p>
            <a:pPr marL="12700">
              <a:lnSpc>
                <a:spcPct val="100000"/>
              </a:lnSpc>
              <a:spcBef>
                <a:spcPts val="100"/>
              </a:spcBef>
            </a:pPr>
            <a:r>
              <a:rPr sz="1400" dirty="0">
                <a:cs typeface="Calibri"/>
              </a:rPr>
              <a:t>Gel</a:t>
            </a:r>
            <a:endParaRPr sz="1400">
              <a:cs typeface="Calibri"/>
            </a:endParaRPr>
          </a:p>
        </p:txBody>
      </p:sp>
      <p:sp>
        <p:nvSpPr>
          <p:cNvPr id="204" name="object 204"/>
          <p:cNvSpPr txBox="1"/>
          <p:nvPr/>
        </p:nvSpPr>
        <p:spPr>
          <a:xfrm>
            <a:off x="5011102" y="1214628"/>
            <a:ext cx="1069975" cy="443230"/>
          </a:xfrm>
          <a:prstGeom prst="rect">
            <a:avLst/>
          </a:prstGeom>
        </p:spPr>
        <p:txBody>
          <a:bodyPr vert="horz" wrap="square" lIns="0" tIns="26670" rIns="0" bIns="0" rtlCol="0">
            <a:spAutoFit/>
          </a:bodyPr>
          <a:lstStyle/>
          <a:p>
            <a:pPr marL="12700" marR="5080">
              <a:lnSpc>
                <a:spcPts val="1610"/>
              </a:lnSpc>
              <a:spcBef>
                <a:spcPts val="210"/>
              </a:spcBef>
            </a:pPr>
            <a:r>
              <a:rPr sz="1400" b="1" dirty="0">
                <a:cs typeface="Times New Roman"/>
              </a:rPr>
              <a:t>N</a:t>
            </a:r>
            <a:r>
              <a:rPr sz="1400" b="1" spc="-5" dirty="0">
                <a:cs typeface="Times New Roman"/>
              </a:rPr>
              <a:t>it</a:t>
            </a:r>
            <a:r>
              <a:rPr sz="1400" b="1" spc="-25" dirty="0">
                <a:cs typeface="Times New Roman"/>
              </a:rPr>
              <a:t>r</a:t>
            </a:r>
            <a:r>
              <a:rPr sz="1400" b="1" dirty="0">
                <a:cs typeface="Times New Roman"/>
              </a:rPr>
              <a:t>oce</a:t>
            </a:r>
            <a:r>
              <a:rPr sz="1400" b="1" spc="-5" dirty="0">
                <a:cs typeface="Times New Roman"/>
              </a:rPr>
              <a:t>llul</a:t>
            </a:r>
            <a:r>
              <a:rPr sz="1400" b="1" dirty="0">
                <a:cs typeface="Times New Roman"/>
              </a:rPr>
              <a:t>o</a:t>
            </a:r>
            <a:r>
              <a:rPr sz="1400" b="1" spc="5" dirty="0">
                <a:cs typeface="Times New Roman"/>
              </a:rPr>
              <a:t>s</a:t>
            </a:r>
            <a:r>
              <a:rPr sz="1400" b="1" dirty="0">
                <a:cs typeface="Times New Roman"/>
              </a:rPr>
              <a:t>e  </a:t>
            </a:r>
            <a:r>
              <a:rPr sz="1400" b="1" spc="-5" dirty="0">
                <a:cs typeface="Times New Roman"/>
              </a:rPr>
              <a:t>membrane</a:t>
            </a:r>
            <a:endParaRPr sz="1400">
              <a:cs typeface="Times New Roman"/>
            </a:endParaRPr>
          </a:p>
        </p:txBody>
      </p:sp>
      <p:sp>
        <p:nvSpPr>
          <p:cNvPr id="205" name="object 205"/>
          <p:cNvSpPr/>
          <p:nvPr/>
        </p:nvSpPr>
        <p:spPr>
          <a:xfrm>
            <a:off x="2909862" y="2190663"/>
            <a:ext cx="582930" cy="300355"/>
          </a:xfrm>
          <a:custGeom>
            <a:avLst/>
            <a:gdLst/>
            <a:ahLst/>
            <a:cxnLst/>
            <a:rect l="l" t="t" r="r" b="b"/>
            <a:pathLst>
              <a:path w="582929" h="300355">
                <a:moveTo>
                  <a:pt x="499545" y="274657"/>
                </a:moveTo>
                <a:lnTo>
                  <a:pt x="486794" y="300230"/>
                </a:lnTo>
                <a:lnTo>
                  <a:pt x="582637" y="300123"/>
                </a:lnTo>
                <a:lnTo>
                  <a:pt x="568287" y="281033"/>
                </a:lnTo>
                <a:lnTo>
                  <a:pt x="512331" y="281033"/>
                </a:lnTo>
                <a:lnTo>
                  <a:pt x="499545" y="274657"/>
                </a:lnTo>
                <a:close/>
              </a:path>
              <a:path w="582929" h="300355">
                <a:moveTo>
                  <a:pt x="512296" y="249084"/>
                </a:moveTo>
                <a:lnTo>
                  <a:pt x="499545" y="274657"/>
                </a:lnTo>
                <a:lnTo>
                  <a:pt x="512331" y="281033"/>
                </a:lnTo>
                <a:lnTo>
                  <a:pt x="525082" y="255460"/>
                </a:lnTo>
                <a:lnTo>
                  <a:pt x="512296" y="249084"/>
                </a:lnTo>
                <a:close/>
              </a:path>
              <a:path w="582929" h="300355">
                <a:moveTo>
                  <a:pt x="525047" y="223512"/>
                </a:moveTo>
                <a:lnTo>
                  <a:pt x="512296" y="249084"/>
                </a:lnTo>
                <a:lnTo>
                  <a:pt x="525082" y="255460"/>
                </a:lnTo>
                <a:lnTo>
                  <a:pt x="512331" y="281033"/>
                </a:lnTo>
                <a:lnTo>
                  <a:pt x="568287" y="281033"/>
                </a:lnTo>
                <a:lnTo>
                  <a:pt x="525047" y="223512"/>
                </a:lnTo>
                <a:close/>
              </a:path>
              <a:path w="582929" h="300355">
                <a:moveTo>
                  <a:pt x="12750" y="0"/>
                </a:moveTo>
                <a:lnTo>
                  <a:pt x="0" y="25572"/>
                </a:lnTo>
                <a:lnTo>
                  <a:pt x="499545" y="274657"/>
                </a:lnTo>
                <a:lnTo>
                  <a:pt x="512296" y="249084"/>
                </a:lnTo>
                <a:lnTo>
                  <a:pt x="12750" y="0"/>
                </a:lnTo>
                <a:close/>
              </a:path>
            </a:pathLst>
          </a:custGeom>
          <a:solidFill>
            <a:srgbClr val="000000"/>
          </a:solidFill>
        </p:spPr>
        <p:txBody>
          <a:bodyPr wrap="square" lIns="0" tIns="0" rIns="0" bIns="0" rtlCol="0"/>
          <a:lstStyle/>
          <a:p>
            <a:endParaRPr/>
          </a:p>
        </p:txBody>
      </p:sp>
      <p:sp>
        <p:nvSpPr>
          <p:cNvPr id="206" name="object 206"/>
          <p:cNvSpPr/>
          <p:nvPr/>
        </p:nvSpPr>
        <p:spPr>
          <a:xfrm>
            <a:off x="3708400" y="979487"/>
            <a:ext cx="1089025" cy="373380"/>
          </a:xfrm>
          <a:custGeom>
            <a:avLst/>
            <a:gdLst/>
            <a:ahLst/>
            <a:cxnLst/>
            <a:rect l="l" t="t" r="r" b="b"/>
            <a:pathLst>
              <a:path w="1089025" h="373380">
                <a:moveTo>
                  <a:pt x="1089025" y="157162"/>
                </a:moveTo>
                <a:lnTo>
                  <a:pt x="1060450" y="157162"/>
                </a:lnTo>
                <a:lnTo>
                  <a:pt x="1060450" y="28575"/>
                </a:lnTo>
                <a:lnTo>
                  <a:pt x="1060450" y="14287"/>
                </a:lnTo>
                <a:lnTo>
                  <a:pt x="1060450" y="0"/>
                </a:lnTo>
                <a:lnTo>
                  <a:pt x="47612" y="0"/>
                </a:lnTo>
                <a:lnTo>
                  <a:pt x="47612" y="315912"/>
                </a:lnTo>
                <a:lnTo>
                  <a:pt x="4762" y="315912"/>
                </a:lnTo>
                <a:lnTo>
                  <a:pt x="0" y="315912"/>
                </a:lnTo>
                <a:lnTo>
                  <a:pt x="0" y="344487"/>
                </a:lnTo>
                <a:lnTo>
                  <a:pt x="4762" y="344487"/>
                </a:lnTo>
                <a:lnTo>
                  <a:pt x="206375" y="344500"/>
                </a:lnTo>
                <a:lnTo>
                  <a:pt x="206375" y="373075"/>
                </a:lnTo>
                <a:lnTo>
                  <a:pt x="263525" y="344500"/>
                </a:lnTo>
                <a:lnTo>
                  <a:pt x="220662" y="344500"/>
                </a:lnTo>
                <a:lnTo>
                  <a:pt x="263525" y="344487"/>
                </a:lnTo>
                <a:lnTo>
                  <a:pt x="292100" y="330212"/>
                </a:lnTo>
                <a:lnTo>
                  <a:pt x="206375" y="287350"/>
                </a:lnTo>
                <a:lnTo>
                  <a:pt x="206375" y="315925"/>
                </a:lnTo>
                <a:lnTo>
                  <a:pt x="76187" y="315925"/>
                </a:lnTo>
                <a:lnTo>
                  <a:pt x="76187" y="28575"/>
                </a:lnTo>
                <a:lnTo>
                  <a:pt x="1031875" y="28575"/>
                </a:lnTo>
                <a:lnTo>
                  <a:pt x="1031875" y="157162"/>
                </a:lnTo>
                <a:lnTo>
                  <a:pt x="1003300" y="157162"/>
                </a:lnTo>
                <a:lnTo>
                  <a:pt x="1046162" y="242887"/>
                </a:lnTo>
                <a:lnTo>
                  <a:pt x="1081874" y="171450"/>
                </a:lnTo>
                <a:lnTo>
                  <a:pt x="1089025" y="157162"/>
                </a:lnTo>
                <a:close/>
              </a:path>
            </a:pathLst>
          </a:custGeom>
          <a:solidFill>
            <a:srgbClr val="000000"/>
          </a:solidFill>
        </p:spPr>
        <p:txBody>
          <a:bodyPr wrap="square" lIns="0" tIns="0" rIns="0" bIns="0" rtlCol="0"/>
          <a:lstStyle/>
          <a:p>
            <a:endParaRPr/>
          </a:p>
        </p:txBody>
      </p:sp>
      <p:sp>
        <p:nvSpPr>
          <p:cNvPr id="207" name="object 207"/>
          <p:cNvSpPr/>
          <p:nvPr/>
        </p:nvSpPr>
        <p:spPr>
          <a:xfrm>
            <a:off x="3665537" y="1470346"/>
            <a:ext cx="1274445" cy="742950"/>
          </a:xfrm>
          <a:custGeom>
            <a:avLst/>
            <a:gdLst/>
            <a:ahLst/>
            <a:cxnLst/>
            <a:rect l="l" t="t" r="r" b="b"/>
            <a:pathLst>
              <a:path w="1274445" h="742950">
                <a:moveTo>
                  <a:pt x="52863" y="662682"/>
                </a:moveTo>
                <a:lnTo>
                  <a:pt x="0" y="742628"/>
                </a:lnTo>
                <a:lnTo>
                  <a:pt x="95675" y="736951"/>
                </a:lnTo>
                <a:lnTo>
                  <a:pt x="85517" y="719330"/>
                </a:lnTo>
                <a:lnTo>
                  <a:pt x="69027" y="719330"/>
                </a:lnTo>
                <a:lnTo>
                  <a:pt x="54756" y="694574"/>
                </a:lnTo>
                <a:lnTo>
                  <a:pt x="67134" y="687438"/>
                </a:lnTo>
                <a:lnTo>
                  <a:pt x="52863" y="662682"/>
                </a:lnTo>
                <a:close/>
              </a:path>
              <a:path w="1274445" h="742950">
                <a:moveTo>
                  <a:pt x="67134" y="687438"/>
                </a:moveTo>
                <a:lnTo>
                  <a:pt x="54756" y="694574"/>
                </a:lnTo>
                <a:lnTo>
                  <a:pt x="69027" y="719330"/>
                </a:lnTo>
                <a:lnTo>
                  <a:pt x="81404" y="712195"/>
                </a:lnTo>
                <a:lnTo>
                  <a:pt x="67134" y="687438"/>
                </a:lnTo>
                <a:close/>
              </a:path>
              <a:path w="1274445" h="742950">
                <a:moveTo>
                  <a:pt x="81404" y="712195"/>
                </a:moveTo>
                <a:lnTo>
                  <a:pt x="69027" y="719330"/>
                </a:lnTo>
                <a:lnTo>
                  <a:pt x="85517" y="719330"/>
                </a:lnTo>
                <a:lnTo>
                  <a:pt x="81404" y="712195"/>
                </a:lnTo>
                <a:close/>
              </a:path>
              <a:path w="1274445" h="742950">
                <a:moveTo>
                  <a:pt x="1259690" y="0"/>
                </a:moveTo>
                <a:lnTo>
                  <a:pt x="67134" y="687438"/>
                </a:lnTo>
                <a:lnTo>
                  <a:pt x="81404" y="712195"/>
                </a:lnTo>
                <a:lnTo>
                  <a:pt x="1273961" y="24757"/>
                </a:lnTo>
                <a:lnTo>
                  <a:pt x="1259690" y="0"/>
                </a:lnTo>
                <a:close/>
              </a:path>
            </a:pathLst>
          </a:custGeom>
          <a:solidFill>
            <a:srgbClr val="000000"/>
          </a:solidFill>
        </p:spPr>
        <p:txBody>
          <a:bodyPr wrap="square" lIns="0" tIns="0" rIns="0" bIns="0" rtlCol="0"/>
          <a:lstStyle/>
          <a:p>
            <a:endParaRPr/>
          </a:p>
        </p:txBody>
      </p:sp>
      <p:sp>
        <p:nvSpPr>
          <p:cNvPr id="208" name="object 208"/>
          <p:cNvSpPr txBox="1"/>
          <p:nvPr/>
        </p:nvSpPr>
        <p:spPr>
          <a:xfrm>
            <a:off x="6095365" y="4083811"/>
            <a:ext cx="1238885" cy="299720"/>
          </a:xfrm>
          <a:prstGeom prst="rect">
            <a:avLst/>
          </a:prstGeom>
        </p:spPr>
        <p:txBody>
          <a:bodyPr vert="horz" wrap="square" lIns="0" tIns="12700" rIns="0" bIns="0" rtlCol="0">
            <a:spAutoFit/>
          </a:bodyPr>
          <a:lstStyle/>
          <a:p>
            <a:pPr marL="12700">
              <a:lnSpc>
                <a:spcPct val="100000"/>
              </a:lnSpc>
              <a:spcBef>
                <a:spcPts val="100"/>
              </a:spcBef>
            </a:pPr>
            <a:r>
              <a:rPr sz="1800" b="1" spc="-35" dirty="0">
                <a:cs typeface="Times New Roman"/>
              </a:rPr>
              <a:t>Wet</a:t>
            </a:r>
            <a:r>
              <a:rPr sz="1800" b="1" spc="-60" dirty="0">
                <a:cs typeface="Times New Roman"/>
              </a:rPr>
              <a:t> </a:t>
            </a:r>
            <a:r>
              <a:rPr sz="1800" b="1" spc="-5" dirty="0">
                <a:cs typeface="Times New Roman"/>
              </a:rPr>
              <a:t>blotting</a:t>
            </a:r>
            <a:endParaRPr sz="1800">
              <a:cs typeface="Times New Roman"/>
            </a:endParaRPr>
          </a:p>
        </p:txBody>
      </p:sp>
      <p:sp>
        <p:nvSpPr>
          <p:cNvPr id="209" name="object 209"/>
          <p:cNvSpPr txBox="1"/>
          <p:nvPr/>
        </p:nvSpPr>
        <p:spPr>
          <a:xfrm>
            <a:off x="8200390" y="2452115"/>
            <a:ext cx="753745" cy="974626"/>
          </a:xfrm>
          <a:prstGeom prst="rect">
            <a:avLst/>
          </a:prstGeom>
        </p:spPr>
        <p:txBody>
          <a:bodyPr vert="horz" wrap="square" lIns="0" tIns="12700" rIns="0" bIns="0" rtlCol="0">
            <a:spAutoFit/>
          </a:bodyPr>
          <a:lstStyle/>
          <a:p>
            <a:pPr marL="9525" algn="ctr">
              <a:lnSpc>
                <a:spcPct val="100000"/>
              </a:lnSpc>
              <a:spcBef>
                <a:spcPts val="100"/>
              </a:spcBef>
            </a:pPr>
            <a:r>
              <a:rPr sz="1400" b="1" spc="-5" dirty="0">
                <a:cs typeface="Times New Roman"/>
              </a:rPr>
              <a:t>Buffer</a:t>
            </a:r>
            <a:endParaRPr sz="1400">
              <a:cs typeface="Times New Roman"/>
            </a:endParaRPr>
          </a:p>
          <a:p>
            <a:pPr>
              <a:lnSpc>
                <a:spcPct val="100000"/>
              </a:lnSpc>
            </a:pPr>
            <a:endParaRPr sz="1400">
              <a:cs typeface="Times New Roman"/>
            </a:endParaRPr>
          </a:p>
          <a:p>
            <a:pPr>
              <a:lnSpc>
                <a:spcPct val="100000"/>
              </a:lnSpc>
              <a:spcBef>
                <a:spcPts val="15"/>
              </a:spcBef>
            </a:pPr>
            <a:endParaRPr sz="2050">
              <a:cs typeface="Times New Roman"/>
            </a:endParaRPr>
          </a:p>
          <a:p>
            <a:pPr algn="ctr">
              <a:lnSpc>
                <a:spcPct val="100000"/>
              </a:lnSpc>
            </a:pPr>
            <a:r>
              <a:rPr sz="1400" b="1" spc="-5" dirty="0">
                <a:cs typeface="Times New Roman"/>
              </a:rPr>
              <a:t>Electrode</a:t>
            </a:r>
            <a:endParaRPr sz="1400">
              <a:cs typeface="Times New Roman"/>
            </a:endParaRPr>
          </a:p>
        </p:txBody>
      </p:sp>
      <p:sp>
        <p:nvSpPr>
          <p:cNvPr id="210" name="object 210"/>
          <p:cNvSpPr txBox="1"/>
          <p:nvPr/>
        </p:nvSpPr>
        <p:spPr>
          <a:xfrm>
            <a:off x="7746365" y="3592067"/>
            <a:ext cx="829944" cy="443230"/>
          </a:xfrm>
          <a:prstGeom prst="rect">
            <a:avLst/>
          </a:prstGeom>
        </p:spPr>
        <p:txBody>
          <a:bodyPr vert="horz" wrap="square" lIns="0" tIns="26670" rIns="0" bIns="0" rtlCol="0">
            <a:spAutoFit/>
          </a:bodyPr>
          <a:lstStyle/>
          <a:p>
            <a:pPr marL="12700" marR="5080">
              <a:lnSpc>
                <a:spcPts val="1610"/>
              </a:lnSpc>
              <a:spcBef>
                <a:spcPts val="210"/>
              </a:spcBef>
            </a:pPr>
            <a:r>
              <a:rPr sz="1400" b="1" spc="-5" dirty="0">
                <a:cs typeface="Times New Roman"/>
              </a:rPr>
              <a:t>Direction  </a:t>
            </a:r>
            <a:r>
              <a:rPr sz="1400" b="1" dirty="0">
                <a:cs typeface="Times New Roman"/>
              </a:rPr>
              <a:t>of</a:t>
            </a:r>
            <a:r>
              <a:rPr sz="1400" b="1" spc="-75" dirty="0">
                <a:cs typeface="Times New Roman"/>
              </a:rPr>
              <a:t> </a:t>
            </a:r>
            <a:r>
              <a:rPr sz="1400" b="1" spc="-5" dirty="0">
                <a:cs typeface="Times New Roman"/>
              </a:rPr>
              <a:t>transfer</a:t>
            </a:r>
            <a:endParaRPr sz="1400">
              <a:cs typeface="Times New Roman"/>
            </a:endParaRPr>
          </a:p>
        </p:txBody>
      </p:sp>
      <p:sp>
        <p:nvSpPr>
          <p:cNvPr id="211" name="object 211"/>
          <p:cNvSpPr/>
          <p:nvPr/>
        </p:nvSpPr>
        <p:spPr>
          <a:xfrm>
            <a:off x="6508750" y="2520962"/>
            <a:ext cx="1735455" cy="1295400"/>
          </a:xfrm>
          <a:custGeom>
            <a:avLst/>
            <a:gdLst/>
            <a:ahLst/>
            <a:cxnLst/>
            <a:rect l="l" t="t" r="r" b="b"/>
            <a:pathLst>
              <a:path w="1735454" h="1295400">
                <a:moveTo>
                  <a:pt x="1176997" y="1270241"/>
                </a:moveTo>
                <a:lnTo>
                  <a:pt x="81699" y="653491"/>
                </a:lnTo>
                <a:lnTo>
                  <a:pt x="85648" y="646480"/>
                </a:lnTo>
                <a:lnTo>
                  <a:pt x="95719" y="628599"/>
                </a:lnTo>
                <a:lnTo>
                  <a:pt x="0" y="623874"/>
                </a:lnTo>
                <a:lnTo>
                  <a:pt x="53657" y="703287"/>
                </a:lnTo>
                <a:lnTo>
                  <a:pt x="67678" y="678395"/>
                </a:lnTo>
                <a:lnTo>
                  <a:pt x="1162977" y="1295146"/>
                </a:lnTo>
                <a:lnTo>
                  <a:pt x="1176997" y="1270241"/>
                </a:lnTo>
                <a:close/>
              </a:path>
              <a:path w="1735454" h="1295400">
                <a:moveTo>
                  <a:pt x="1524901" y="775106"/>
                </a:moveTo>
                <a:lnTo>
                  <a:pt x="1513560" y="748880"/>
                </a:lnTo>
                <a:lnTo>
                  <a:pt x="1015974" y="964082"/>
                </a:lnTo>
                <a:lnTo>
                  <a:pt x="1004633" y="937856"/>
                </a:lnTo>
                <a:lnTo>
                  <a:pt x="942975" y="1011224"/>
                </a:lnTo>
                <a:lnTo>
                  <a:pt x="1038669" y="1016546"/>
                </a:lnTo>
                <a:lnTo>
                  <a:pt x="1029779" y="995984"/>
                </a:lnTo>
                <a:lnTo>
                  <a:pt x="1027315" y="990320"/>
                </a:lnTo>
                <a:lnTo>
                  <a:pt x="1524901" y="775106"/>
                </a:lnTo>
                <a:close/>
              </a:path>
              <a:path w="1735454" h="1295400">
                <a:moveTo>
                  <a:pt x="1735137" y="28562"/>
                </a:moveTo>
                <a:lnTo>
                  <a:pt x="1317625" y="28575"/>
                </a:lnTo>
                <a:lnTo>
                  <a:pt x="1317625" y="0"/>
                </a:lnTo>
                <a:lnTo>
                  <a:pt x="1231900" y="42862"/>
                </a:lnTo>
                <a:lnTo>
                  <a:pt x="1317625" y="85725"/>
                </a:lnTo>
                <a:lnTo>
                  <a:pt x="1317625" y="57150"/>
                </a:lnTo>
                <a:lnTo>
                  <a:pt x="1735137" y="57137"/>
                </a:lnTo>
                <a:lnTo>
                  <a:pt x="1735137" y="28562"/>
                </a:lnTo>
                <a:close/>
              </a:path>
            </a:pathLst>
          </a:custGeom>
          <a:solidFill>
            <a:srgbClr val="000000"/>
          </a:solidFill>
        </p:spPr>
        <p:txBody>
          <a:bodyPr wrap="square" lIns="0" tIns="0" rIns="0" bIns="0" rtlCol="0"/>
          <a:lstStyle/>
          <a:p>
            <a:endParaRPr/>
          </a:p>
        </p:txBody>
      </p:sp>
      <p:sp>
        <p:nvSpPr>
          <p:cNvPr id="212" name="object 212"/>
          <p:cNvSpPr txBox="1"/>
          <p:nvPr/>
        </p:nvSpPr>
        <p:spPr>
          <a:xfrm>
            <a:off x="1005839" y="6354571"/>
            <a:ext cx="1746885" cy="299720"/>
          </a:xfrm>
          <a:prstGeom prst="rect">
            <a:avLst/>
          </a:prstGeom>
        </p:spPr>
        <p:txBody>
          <a:bodyPr vert="horz" wrap="square" lIns="0" tIns="12700" rIns="0" bIns="0" rtlCol="0">
            <a:spAutoFit/>
          </a:bodyPr>
          <a:lstStyle/>
          <a:p>
            <a:pPr marL="12700">
              <a:lnSpc>
                <a:spcPct val="100000"/>
              </a:lnSpc>
              <a:spcBef>
                <a:spcPts val="100"/>
              </a:spcBef>
            </a:pPr>
            <a:r>
              <a:rPr sz="1800" b="1" spc="-5" dirty="0">
                <a:cs typeface="Times New Roman"/>
              </a:rPr>
              <a:t>Semi-dry</a:t>
            </a:r>
            <a:r>
              <a:rPr sz="1800" b="1" spc="-45" dirty="0">
                <a:cs typeface="Times New Roman"/>
              </a:rPr>
              <a:t> </a:t>
            </a:r>
            <a:r>
              <a:rPr sz="1800" b="1" spc="-5" dirty="0">
                <a:cs typeface="Times New Roman"/>
              </a:rPr>
              <a:t>blotting</a:t>
            </a:r>
            <a:endParaRPr sz="1800">
              <a:cs typeface="Times New Roman"/>
            </a:endParaRPr>
          </a:p>
        </p:txBody>
      </p:sp>
      <p:sp>
        <p:nvSpPr>
          <p:cNvPr id="213" name="object 213"/>
          <p:cNvSpPr txBox="1"/>
          <p:nvPr/>
        </p:nvSpPr>
        <p:spPr>
          <a:xfrm>
            <a:off x="808990" y="4555235"/>
            <a:ext cx="1859280" cy="228268"/>
          </a:xfrm>
          <a:prstGeom prst="rect">
            <a:avLst/>
          </a:prstGeom>
        </p:spPr>
        <p:txBody>
          <a:bodyPr vert="horz" wrap="square" lIns="0" tIns="12700" rIns="0" bIns="0" rtlCol="0">
            <a:spAutoFit/>
          </a:bodyPr>
          <a:lstStyle/>
          <a:p>
            <a:pPr marL="12700">
              <a:lnSpc>
                <a:spcPct val="100000"/>
              </a:lnSpc>
              <a:spcBef>
                <a:spcPts val="100"/>
              </a:spcBef>
            </a:pPr>
            <a:r>
              <a:rPr sz="1400" spc="-5" dirty="0">
                <a:cs typeface="Calibri"/>
              </a:rPr>
              <a:t>Graphite Electrode</a:t>
            </a:r>
            <a:r>
              <a:rPr sz="1400" spc="-65" dirty="0">
                <a:cs typeface="Calibri"/>
              </a:rPr>
              <a:t> </a:t>
            </a:r>
            <a:r>
              <a:rPr sz="1400" spc="-5" dirty="0">
                <a:cs typeface="Calibri"/>
              </a:rPr>
              <a:t>Plates</a:t>
            </a:r>
            <a:endParaRPr sz="1400">
              <a:cs typeface="Calibri"/>
            </a:endParaRPr>
          </a:p>
        </p:txBody>
      </p:sp>
      <p:sp>
        <p:nvSpPr>
          <p:cNvPr id="214" name="object 214"/>
          <p:cNvSpPr/>
          <p:nvPr/>
        </p:nvSpPr>
        <p:spPr>
          <a:xfrm>
            <a:off x="1940599" y="4759752"/>
            <a:ext cx="152400" cy="393700"/>
          </a:xfrm>
          <a:custGeom>
            <a:avLst/>
            <a:gdLst/>
            <a:ahLst/>
            <a:cxnLst/>
            <a:rect l="l" t="t" r="r" b="b"/>
            <a:pathLst>
              <a:path w="152400" h="393700">
                <a:moveTo>
                  <a:pt x="97817" y="315920"/>
                </a:moveTo>
                <a:lnTo>
                  <a:pt x="70590" y="324589"/>
                </a:lnTo>
                <a:lnTo>
                  <a:pt x="137438" y="393272"/>
                </a:lnTo>
                <a:lnTo>
                  <a:pt x="147425" y="329535"/>
                </a:lnTo>
                <a:lnTo>
                  <a:pt x="102152" y="329535"/>
                </a:lnTo>
                <a:lnTo>
                  <a:pt x="97817" y="315920"/>
                </a:lnTo>
                <a:close/>
              </a:path>
              <a:path w="152400" h="393700">
                <a:moveTo>
                  <a:pt x="125046" y="307252"/>
                </a:moveTo>
                <a:lnTo>
                  <a:pt x="97817" y="315920"/>
                </a:lnTo>
                <a:lnTo>
                  <a:pt x="102152" y="329535"/>
                </a:lnTo>
                <a:lnTo>
                  <a:pt x="129381" y="320866"/>
                </a:lnTo>
                <a:lnTo>
                  <a:pt x="125046" y="307252"/>
                </a:lnTo>
                <a:close/>
              </a:path>
              <a:path w="152400" h="393700">
                <a:moveTo>
                  <a:pt x="152275" y="298583"/>
                </a:moveTo>
                <a:lnTo>
                  <a:pt x="125046" y="307252"/>
                </a:lnTo>
                <a:lnTo>
                  <a:pt x="129381" y="320866"/>
                </a:lnTo>
                <a:lnTo>
                  <a:pt x="102152" y="329535"/>
                </a:lnTo>
                <a:lnTo>
                  <a:pt x="147425" y="329535"/>
                </a:lnTo>
                <a:lnTo>
                  <a:pt x="152275" y="298583"/>
                </a:lnTo>
                <a:close/>
              </a:path>
              <a:path w="152400" h="393700">
                <a:moveTo>
                  <a:pt x="27227" y="0"/>
                </a:moveTo>
                <a:lnTo>
                  <a:pt x="0" y="8669"/>
                </a:lnTo>
                <a:lnTo>
                  <a:pt x="97817" y="315920"/>
                </a:lnTo>
                <a:lnTo>
                  <a:pt x="125046" y="307252"/>
                </a:lnTo>
                <a:lnTo>
                  <a:pt x="27227" y="0"/>
                </a:lnTo>
                <a:close/>
              </a:path>
            </a:pathLst>
          </a:custGeom>
          <a:solidFill>
            <a:srgbClr val="000000"/>
          </a:solidFill>
        </p:spPr>
        <p:txBody>
          <a:bodyPr wrap="square" lIns="0" tIns="0" rIns="0" bIns="0" rtlCol="0"/>
          <a:lstStyle/>
          <a:p>
            <a:endParaRPr/>
          </a:p>
        </p:txBody>
      </p:sp>
      <p:sp>
        <p:nvSpPr>
          <p:cNvPr id="215" name="object 215"/>
          <p:cNvSpPr/>
          <p:nvPr/>
        </p:nvSpPr>
        <p:spPr>
          <a:xfrm>
            <a:off x="2916237" y="4416566"/>
            <a:ext cx="609600" cy="1027430"/>
          </a:xfrm>
          <a:custGeom>
            <a:avLst/>
            <a:gdLst/>
            <a:ahLst/>
            <a:cxnLst/>
            <a:rect l="l" t="t" r="r" b="b"/>
            <a:pathLst>
              <a:path w="609600" h="1027429">
                <a:moveTo>
                  <a:pt x="14221" y="771785"/>
                </a:moveTo>
                <a:lnTo>
                  <a:pt x="0" y="1026971"/>
                </a:lnTo>
                <a:lnTo>
                  <a:pt x="212681" y="885235"/>
                </a:lnTo>
                <a:lnTo>
                  <a:pt x="204390" y="880496"/>
                </a:lnTo>
                <a:lnTo>
                  <a:pt x="127619" y="880496"/>
                </a:lnTo>
                <a:lnTo>
                  <a:pt x="61466" y="842679"/>
                </a:lnTo>
                <a:lnTo>
                  <a:pt x="80375" y="809602"/>
                </a:lnTo>
                <a:lnTo>
                  <a:pt x="14221" y="771785"/>
                </a:lnTo>
                <a:close/>
              </a:path>
              <a:path w="609600" h="1027429">
                <a:moveTo>
                  <a:pt x="80375" y="809602"/>
                </a:moveTo>
                <a:lnTo>
                  <a:pt x="61466" y="842679"/>
                </a:lnTo>
                <a:lnTo>
                  <a:pt x="127619" y="880496"/>
                </a:lnTo>
                <a:lnTo>
                  <a:pt x="146528" y="847418"/>
                </a:lnTo>
                <a:lnTo>
                  <a:pt x="80375" y="809602"/>
                </a:lnTo>
                <a:close/>
              </a:path>
              <a:path w="609600" h="1027429">
                <a:moveTo>
                  <a:pt x="146528" y="847418"/>
                </a:moveTo>
                <a:lnTo>
                  <a:pt x="127619" y="880496"/>
                </a:lnTo>
                <a:lnTo>
                  <a:pt x="204390" y="880496"/>
                </a:lnTo>
                <a:lnTo>
                  <a:pt x="146528" y="847418"/>
                </a:lnTo>
                <a:close/>
              </a:path>
              <a:path w="609600" h="1027429">
                <a:moveTo>
                  <a:pt x="543185" y="0"/>
                </a:moveTo>
                <a:lnTo>
                  <a:pt x="80375" y="809602"/>
                </a:lnTo>
                <a:lnTo>
                  <a:pt x="146528" y="847418"/>
                </a:lnTo>
                <a:lnTo>
                  <a:pt x="609339" y="37818"/>
                </a:lnTo>
                <a:lnTo>
                  <a:pt x="543185" y="0"/>
                </a:lnTo>
                <a:close/>
              </a:path>
            </a:pathLst>
          </a:custGeom>
          <a:solidFill>
            <a:srgbClr val="000000"/>
          </a:solidFill>
        </p:spPr>
        <p:txBody>
          <a:bodyPr wrap="square" lIns="0" tIns="0" rIns="0" bIns="0" rtlCol="0"/>
          <a:lstStyle/>
          <a:p>
            <a:endParaRPr/>
          </a:p>
        </p:txBody>
      </p:sp>
      <p:sp>
        <p:nvSpPr>
          <p:cNvPr id="216" name="object 216"/>
          <p:cNvSpPr/>
          <p:nvPr/>
        </p:nvSpPr>
        <p:spPr>
          <a:xfrm>
            <a:off x="5076825" y="2592388"/>
            <a:ext cx="790575" cy="228600"/>
          </a:xfrm>
          <a:custGeom>
            <a:avLst/>
            <a:gdLst/>
            <a:ahLst/>
            <a:cxnLst/>
            <a:rect l="l" t="t" r="r" b="b"/>
            <a:pathLst>
              <a:path w="790575" h="228600">
                <a:moveTo>
                  <a:pt x="561975" y="152399"/>
                </a:moveTo>
                <a:lnTo>
                  <a:pt x="561975" y="228600"/>
                </a:lnTo>
                <a:lnTo>
                  <a:pt x="714375" y="152400"/>
                </a:lnTo>
                <a:lnTo>
                  <a:pt x="561975" y="152399"/>
                </a:lnTo>
                <a:close/>
              </a:path>
              <a:path w="790575" h="228600">
                <a:moveTo>
                  <a:pt x="561975" y="76199"/>
                </a:moveTo>
                <a:lnTo>
                  <a:pt x="561975" y="152399"/>
                </a:lnTo>
                <a:lnTo>
                  <a:pt x="600075" y="152400"/>
                </a:lnTo>
                <a:lnTo>
                  <a:pt x="600075" y="76200"/>
                </a:lnTo>
                <a:lnTo>
                  <a:pt x="561975" y="76199"/>
                </a:lnTo>
                <a:close/>
              </a:path>
              <a:path w="790575" h="228600">
                <a:moveTo>
                  <a:pt x="561975" y="0"/>
                </a:moveTo>
                <a:lnTo>
                  <a:pt x="561975" y="76199"/>
                </a:lnTo>
                <a:lnTo>
                  <a:pt x="600075" y="76200"/>
                </a:lnTo>
                <a:lnTo>
                  <a:pt x="600075" y="152400"/>
                </a:lnTo>
                <a:lnTo>
                  <a:pt x="714377" y="152398"/>
                </a:lnTo>
                <a:lnTo>
                  <a:pt x="790575" y="114300"/>
                </a:lnTo>
                <a:lnTo>
                  <a:pt x="561975" y="0"/>
                </a:lnTo>
                <a:close/>
              </a:path>
              <a:path w="790575" h="228600">
                <a:moveTo>
                  <a:pt x="0" y="76198"/>
                </a:moveTo>
                <a:lnTo>
                  <a:pt x="0" y="152398"/>
                </a:lnTo>
                <a:lnTo>
                  <a:pt x="561975" y="152399"/>
                </a:lnTo>
                <a:lnTo>
                  <a:pt x="561975" y="76199"/>
                </a:lnTo>
                <a:lnTo>
                  <a:pt x="0" y="76198"/>
                </a:lnTo>
                <a:close/>
              </a:path>
            </a:pathLst>
          </a:custGeom>
          <a:solidFill>
            <a:srgbClr val="000000"/>
          </a:solidFill>
        </p:spPr>
        <p:txBody>
          <a:bodyPr wrap="square" lIns="0" tIns="0" rIns="0" bIns="0" rtlCol="0"/>
          <a:lstStyle/>
          <a:p>
            <a:endParaRPr/>
          </a:p>
        </p:txBody>
      </p:sp>
      <p:sp>
        <p:nvSpPr>
          <p:cNvPr id="217" name="object 217"/>
          <p:cNvSpPr/>
          <p:nvPr/>
        </p:nvSpPr>
        <p:spPr>
          <a:xfrm>
            <a:off x="2051050" y="2592388"/>
            <a:ext cx="1008380" cy="228600"/>
          </a:xfrm>
          <a:custGeom>
            <a:avLst/>
            <a:gdLst/>
            <a:ahLst/>
            <a:cxnLst/>
            <a:rect l="l" t="t" r="r" b="b"/>
            <a:pathLst>
              <a:path w="1008380" h="228600">
                <a:moveTo>
                  <a:pt x="779462" y="152399"/>
                </a:moveTo>
                <a:lnTo>
                  <a:pt x="779462" y="228600"/>
                </a:lnTo>
                <a:lnTo>
                  <a:pt x="931862" y="152400"/>
                </a:lnTo>
                <a:lnTo>
                  <a:pt x="779462" y="152399"/>
                </a:lnTo>
                <a:close/>
              </a:path>
              <a:path w="1008380" h="228600">
                <a:moveTo>
                  <a:pt x="779462" y="76199"/>
                </a:moveTo>
                <a:lnTo>
                  <a:pt x="779462" y="152399"/>
                </a:lnTo>
                <a:lnTo>
                  <a:pt x="817562" y="152400"/>
                </a:lnTo>
                <a:lnTo>
                  <a:pt x="817563" y="76200"/>
                </a:lnTo>
                <a:lnTo>
                  <a:pt x="779462" y="76199"/>
                </a:lnTo>
                <a:close/>
              </a:path>
              <a:path w="1008380" h="228600">
                <a:moveTo>
                  <a:pt x="779462" y="0"/>
                </a:moveTo>
                <a:lnTo>
                  <a:pt x="779462" y="76199"/>
                </a:lnTo>
                <a:lnTo>
                  <a:pt x="817563" y="76200"/>
                </a:lnTo>
                <a:lnTo>
                  <a:pt x="817562" y="152400"/>
                </a:lnTo>
                <a:lnTo>
                  <a:pt x="931865" y="152398"/>
                </a:lnTo>
                <a:lnTo>
                  <a:pt x="1008062" y="114300"/>
                </a:lnTo>
                <a:lnTo>
                  <a:pt x="779462" y="0"/>
                </a:lnTo>
                <a:close/>
              </a:path>
              <a:path w="1008380" h="228600">
                <a:moveTo>
                  <a:pt x="0" y="76198"/>
                </a:moveTo>
                <a:lnTo>
                  <a:pt x="0" y="152398"/>
                </a:lnTo>
                <a:lnTo>
                  <a:pt x="779462" y="152399"/>
                </a:lnTo>
                <a:lnTo>
                  <a:pt x="779462" y="76199"/>
                </a:lnTo>
                <a:lnTo>
                  <a:pt x="0" y="76198"/>
                </a:lnTo>
                <a:close/>
              </a:path>
            </a:pathLst>
          </a:custGeom>
          <a:solidFill>
            <a:srgbClr val="000000"/>
          </a:solidFill>
        </p:spPr>
        <p:txBody>
          <a:bodyPr wrap="square" lIns="0" tIns="0" rIns="0" bIns="0" rtlCol="0"/>
          <a:lstStyle/>
          <a:p>
            <a:endParaRPr/>
          </a:p>
        </p:txBody>
      </p:sp>
      <p:sp>
        <p:nvSpPr>
          <p:cNvPr id="218" name="object 218"/>
          <p:cNvSpPr/>
          <p:nvPr/>
        </p:nvSpPr>
        <p:spPr>
          <a:xfrm>
            <a:off x="2936875" y="5522913"/>
            <a:ext cx="998855" cy="228600"/>
          </a:xfrm>
          <a:custGeom>
            <a:avLst/>
            <a:gdLst/>
            <a:ahLst/>
            <a:cxnLst/>
            <a:rect l="l" t="t" r="r" b="b"/>
            <a:pathLst>
              <a:path w="998854" h="228600">
                <a:moveTo>
                  <a:pt x="769937" y="152399"/>
                </a:moveTo>
                <a:lnTo>
                  <a:pt x="769937" y="228600"/>
                </a:lnTo>
                <a:lnTo>
                  <a:pt x="922337" y="152400"/>
                </a:lnTo>
                <a:lnTo>
                  <a:pt x="769937" y="152399"/>
                </a:lnTo>
                <a:close/>
              </a:path>
              <a:path w="998854" h="228600">
                <a:moveTo>
                  <a:pt x="769937" y="76199"/>
                </a:moveTo>
                <a:lnTo>
                  <a:pt x="769937" y="152399"/>
                </a:lnTo>
                <a:lnTo>
                  <a:pt x="808037" y="152400"/>
                </a:lnTo>
                <a:lnTo>
                  <a:pt x="808037" y="76200"/>
                </a:lnTo>
                <a:lnTo>
                  <a:pt x="769937" y="76199"/>
                </a:lnTo>
                <a:close/>
              </a:path>
              <a:path w="998854" h="228600">
                <a:moveTo>
                  <a:pt x="769937" y="0"/>
                </a:moveTo>
                <a:lnTo>
                  <a:pt x="769937" y="76199"/>
                </a:lnTo>
                <a:lnTo>
                  <a:pt x="808037" y="76200"/>
                </a:lnTo>
                <a:lnTo>
                  <a:pt x="808037" y="152400"/>
                </a:lnTo>
                <a:lnTo>
                  <a:pt x="922340" y="152398"/>
                </a:lnTo>
                <a:lnTo>
                  <a:pt x="998537" y="114300"/>
                </a:lnTo>
                <a:lnTo>
                  <a:pt x="769937" y="0"/>
                </a:lnTo>
                <a:close/>
              </a:path>
              <a:path w="998854" h="228600">
                <a:moveTo>
                  <a:pt x="0" y="76198"/>
                </a:moveTo>
                <a:lnTo>
                  <a:pt x="0" y="152398"/>
                </a:lnTo>
                <a:lnTo>
                  <a:pt x="769937" y="152399"/>
                </a:lnTo>
                <a:lnTo>
                  <a:pt x="769937" y="76199"/>
                </a:lnTo>
                <a:lnTo>
                  <a:pt x="0" y="76198"/>
                </a:lnTo>
                <a:close/>
              </a:path>
            </a:pathLst>
          </a:custGeom>
          <a:solidFill>
            <a:srgbClr val="000000"/>
          </a:solidFill>
        </p:spPr>
        <p:txBody>
          <a:bodyPr wrap="square" lIns="0" tIns="0" rIns="0" bIns="0" rtlCol="0"/>
          <a:lstStyle/>
          <a:p>
            <a:endParaRPr/>
          </a:p>
        </p:txBody>
      </p:sp>
      <p:sp>
        <p:nvSpPr>
          <p:cNvPr id="219" name="object 219"/>
          <p:cNvSpPr/>
          <p:nvPr/>
        </p:nvSpPr>
        <p:spPr>
          <a:xfrm>
            <a:off x="5076825" y="3899240"/>
            <a:ext cx="882650" cy="531495"/>
          </a:xfrm>
          <a:custGeom>
            <a:avLst/>
            <a:gdLst/>
            <a:ahLst/>
            <a:cxnLst/>
            <a:rect l="l" t="t" r="r" b="b"/>
            <a:pathLst>
              <a:path w="882650" h="531495">
                <a:moveTo>
                  <a:pt x="140846" y="318201"/>
                </a:moveTo>
                <a:lnTo>
                  <a:pt x="0" y="531472"/>
                </a:lnTo>
                <a:lnTo>
                  <a:pt x="255125" y="516186"/>
                </a:lnTo>
                <a:lnTo>
                  <a:pt x="228026" y="469238"/>
                </a:lnTo>
                <a:lnTo>
                  <a:pt x="184034" y="469238"/>
                </a:lnTo>
                <a:lnTo>
                  <a:pt x="145942" y="403242"/>
                </a:lnTo>
                <a:lnTo>
                  <a:pt x="178939" y="384196"/>
                </a:lnTo>
                <a:lnTo>
                  <a:pt x="140846" y="318201"/>
                </a:lnTo>
                <a:close/>
              </a:path>
              <a:path w="882650" h="531495">
                <a:moveTo>
                  <a:pt x="178939" y="384196"/>
                </a:moveTo>
                <a:lnTo>
                  <a:pt x="145942" y="403242"/>
                </a:lnTo>
                <a:lnTo>
                  <a:pt x="184034" y="469238"/>
                </a:lnTo>
                <a:lnTo>
                  <a:pt x="217032" y="450191"/>
                </a:lnTo>
                <a:lnTo>
                  <a:pt x="178939" y="384196"/>
                </a:lnTo>
                <a:close/>
              </a:path>
              <a:path w="882650" h="531495">
                <a:moveTo>
                  <a:pt x="217032" y="450191"/>
                </a:moveTo>
                <a:lnTo>
                  <a:pt x="184034" y="469238"/>
                </a:lnTo>
                <a:lnTo>
                  <a:pt x="228026" y="469238"/>
                </a:lnTo>
                <a:lnTo>
                  <a:pt x="217032" y="450191"/>
                </a:lnTo>
                <a:close/>
              </a:path>
              <a:path w="882650" h="531495">
                <a:moveTo>
                  <a:pt x="844553" y="0"/>
                </a:moveTo>
                <a:lnTo>
                  <a:pt x="178939" y="384196"/>
                </a:lnTo>
                <a:lnTo>
                  <a:pt x="217032" y="450191"/>
                </a:lnTo>
                <a:lnTo>
                  <a:pt x="882646" y="65995"/>
                </a:lnTo>
                <a:lnTo>
                  <a:pt x="844553" y="0"/>
                </a:lnTo>
                <a:close/>
              </a:path>
            </a:pathLst>
          </a:custGeom>
          <a:solidFill>
            <a:srgbClr val="000000"/>
          </a:solidFill>
        </p:spPr>
        <p:txBody>
          <a:bodyPr wrap="square" lIns="0" tIns="0" rIns="0" bIns="0" rtlCol="0"/>
          <a:lstStyle/>
          <a:p>
            <a:endParaRPr/>
          </a:p>
        </p:txBody>
      </p:sp>
      <p:sp>
        <p:nvSpPr>
          <p:cNvPr id="220" name="object 220"/>
          <p:cNvSpPr/>
          <p:nvPr/>
        </p:nvSpPr>
        <p:spPr>
          <a:xfrm>
            <a:off x="5651500" y="5545138"/>
            <a:ext cx="1008380" cy="228600"/>
          </a:xfrm>
          <a:custGeom>
            <a:avLst/>
            <a:gdLst/>
            <a:ahLst/>
            <a:cxnLst/>
            <a:rect l="l" t="t" r="r" b="b"/>
            <a:pathLst>
              <a:path w="1008379" h="228600">
                <a:moveTo>
                  <a:pt x="779462" y="152399"/>
                </a:moveTo>
                <a:lnTo>
                  <a:pt x="779462" y="228600"/>
                </a:lnTo>
                <a:lnTo>
                  <a:pt x="931862" y="152400"/>
                </a:lnTo>
                <a:lnTo>
                  <a:pt x="779462" y="152399"/>
                </a:lnTo>
                <a:close/>
              </a:path>
              <a:path w="1008379" h="228600">
                <a:moveTo>
                  <a:pt x="779462" y="76199"/>
                </a:moveTo>
                <a:lnTo>
                  <a:pt x="779462" y="152399"/>
                </a:lnTo>
                <a:lnTo>
                  <a:pt x="817562" y="152400"/>
                </a:lnTo>
                <a:lnTo>
                  <a:pt x="817562" y="76200"/>
                </a:lnTo>
                <a:lnTo>
                  <a:pt x="779462" y="76199"/>
                </a:lnTo>
                <a:close/>
              </a:path>
              <a:path w="1008379" h="228600">
                <a:moveTo>
                  <a:pt x="779462" y="0"/>
                </a:moveTo>
                <a:lnTo>
                  <a:pt x="779462" y="76199"/>
                </a:lnTo>
                <a:lnTo>
                  <a:pt x="817562" y="76200"/>
                </a:lnTo>
                <a:lnTo>
                  <a:pt x="817562" y="152400"/>
                </a:lnTo>
                <a:lnTo>
                  <a:pt x="931865" y="152398"/>
                </a:lnTo>
                <a:lnTo>
                  <a:pt x="1008062" y="114300"/>
                </a:lnTo>
                <a:lnTo>
                  <a:pt x="779462" y="0"/>
                </a:lnTo>
                <a:close/>
              </a:path>
              <a:path w="1008379" h="228600">
                <a:moveTo>
                  <a:pt x="0" y="76198"/>
                </a:moveTo>
                <a:lnTo>
                  <a:pt x="0" y="152398"/>
                </a:lnTo>
                <a:lnTo>
                  <a:pt x="779462" y="152399"/>
                </a:lnTo>
                <a:lnTo>
                  <a:pt x="779462" y="76199"/>
                </a:lnTo>
                <a:lnTo>
                  <a:pt x="0" y="76198"/>
                </a:lnTo>
                <a:close/>
              </a:path>
            </a:pathLst>
          </a:custGeom>
          <a:solidFill>
            <a:srgbClr val="000000"/>
          </a:solidFill>
        </p:spPr>
        <p:txBody>
          <a:bodyPr wrap="square" lIns="0" tIns="0" rIns="0" bIns="0" rtlCol="0"/>
          <a:lstStyle/>
          <a:p>
            <a:endParaRPr/>
          </a:p>
        </p:txBody>
      </p:sp>
      <p:sp>
        <p:nvSpPr>
          <p:cNvPr id="221" name="object 221"/>
          <p:cNvSpPr txBox="1"/>
          <p:nvPr/>
        </p:nvSpPr>
        <p:spPr>
          <a:xfrm>
            <a:off x="3285490" y="6528307"/>
            <a:ext cx="3389629" cy="299720"/>
          </a:xfrm>
          <a:prstGeom prst="rect">
            <a:avLst/>
          </a:prstGeom>
        </p:spPr>
        <p:txBody>
          <a:bodyPr vert="horz" wrap="square" lIns="0" tIns="12700" rIns="0" bIns="0" rtlCol="0">
            <a:spAutoFit/>
          </a:bodyPr>
          <a:lstStyle/>
          <a:p>
            <a:pPr marL="12700">
              <a:lnSpc>
                <a:spcPct val="100000"/>
              </a:lnSpc>
              <a:spcBef>
                <a:spcPts val="100"/>
              </a:spcBef>
            </a:pPr>
            <a:r>
              <a:rPr sz="1800" b="1" spc="-5" dirty="0">
                <a:cs typeface="Times New Roman"/>
              </a:rPr>
              <a:t>Nitrocellulose with bound</a:t>
            </a:r>
            <a:r>
              <a:rPr sz="1800" b="1" spc="-40" dirty="0">
                <a:cs typeface="Times New Roman"/>
              </a:rPr>
              <a:t> </a:t>
            </a:r>
            <a:r>
              <a:rPr sz="1800" b="1" spc="-10" dirty="0">
                <a:cs typeface="Times New Roman"/>
              </a:rPr>
              <a:t>proteins</a:t>
            </a:r>
            <a:endParaRPr sz="1800">
              <a:cs typeface="Times New Roman"/>
            </a:endParaRPr>
          </a:p>
        </p:txBody>
      </p:sp>
      <p:sp>
        <p:nvSpPr>
          <p:cNvPr id="222" name="object 222"/>
          <p:cNvSpPr txBox="1"/>
          <p:nvPr/>
        </p:nvSpPr>
        <p:spPr>
          <a:xfrm>
            <a:off x="6804977" y="6537452"/>
            <a:ext cx="2247900" cy="299720"/>
          </a:xfrm>
          <a:prstGeom prst="rect">
            <a:avLst/>
          </a:prstGeom>
        </p:spPr>
        <p:txBody>
          <a:bodyPr vert="horz" wrap="square" lIns="0" tIns="12700" rIns="0" bIns="0" rtlCol="0">
            <a:spAutoFit/>
          </a:bodyPr>
          <a:lstStyle/>
          <a:p>
            <a:pPr marL="12700">
              <a:lnSpc>
                <a:spcPct val="100000"/>
              </a:lnSpc>
              <a:spcBef>
                <a:spcPts val="100"/>
              </a:spcBef>
            </a:pPr>
            <a:r>
              <a:rPr sz="1800" b="1" spc="-5" dirty="0">
                <a:cs typeface="Times New Roman"/>
              </a:rPr>
              <a:t>Stained </a:t>
            </a:r>
            <a:endParaRPr sz="1800" dirty="0">
              <a:cs typeface="Times New Roman"/>
            </a:endParaRPr>
          </a:p>
        </p:txBody>
      </p:sp>
      <p:sp>
        <p:nvSpPr>
          <p:cNvPr id="223" name="object 223"/>
          <p:cNvSpPr txBox="1">
            <a:spLocks noGrp="1"/>
          </p:cNvSpPr>
          <p:nvPr>
            <p:ph type="title"/>
          </p:nvPr>
        </p:nvSpPr>
        <p:spPr>
          <a:xfrm>
            <a:off x="4128293" y="199644"/>
            <a:ext cx="798195" cy="513080"/>
          </a:xfrm>
          <a:prstGeom prst="rect">
            <a:avLst/>
          </a:prstGeom>
        </p:spPr>
        <p:txBody>
          <a:bodyPr vert="horz" wrap="square" lIns="0" tIns="12700" rIns="0" bIns="0" rtlCol="0">
            <a:spAutoFit/>
          </a:bodyPr>
          <a:lstStyle/>
          <a:p>
            <a:pPr marL="12700">
              <a:lnSpc>
                <a:spcPct val="100000"/>
              </a:lnSpc>
              <a:spcBef>
                <a:spcPts val="100"/>
              </a:spcBef>
            </a:pPr>
            <a:r>
              <a:rPr sz="3200" spc="-5" dirty="0">
                <a:latin typeface="+mn-lt"/>
              </a:rPr>
              <a:t>Bl</a:t>
            </a:r>
            <a:r>
              <a:rPr sz="3200" dirty="0">
                <a:latin typeface="+mn-lt"/>
              </a:rPr>
              <a:t>ot</a:t>
            </a:r>
            <a:endParaRPr sz="3200">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15975" y="1027140"/>
            <a:ext cx="7445375" cy="5041872"/>
          </a:xfrm>
          <a:prstGeom prst="rect">
            <a:avLst/>
          </a:prstGeom>
        </p:spPr>
      </p:pic>
      <p:sp>
        <p:nvSpPr>
          <p:cNvPr id="3" name="object 3"/>
          <p:cNvSpPr txBox="1">
            <a:spLocks noGrp="1"/>
          </p:cNvSpPr>
          <p:nvPr>
            <p:ph type="title"/>
          </p:nvPr>
        </p:nvSpPr>
        <p:spPr>
          <a:xfrm>
            <a:off x="4128293" y="199644"/>
            <a:ext cx="798195" cy="513080"/>
          </a:xfrm>
          <a:prstGeom prst="rect">
            <a:avLst/>
          </a:prstGeom>
        </p:spPr>
        <p:txBody>
          <a:bodyPr vert="horz" wrap="square" lIns="0" tIns="12700" rIns="0" bIns="0" rtlCol="0">
            <a:spAutoFit/>
          </a:bodyPr>
          <a:lstStyle/>
          <a:p>
            <a:pPr marL="12700">
              <a:lnSpc>
                <a:spcPct val="100000"/>
              </a:lnSpc>
              <a:spcBef>
                <a:spcPts val="100"/>
              </a:spcBef>
            </a:pPr>
            <a:r>
              <a:rPr sz="3200" spc="-5" dirty="0">
                <a:latin typeface="+mn-lt"/>
              </a:rPr>
              <a:t>Bl</a:t>
            </a:r>
            <a:r>
              <a:rPr sz="3200" dirty="0">
                <a:latin typeface="+mn-lt"/>
              </a:rPr>
              <a:t>ot</a:t>
            </a:r>
            <a:endParaRPr sz="3200">
              <a:latin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483864" y="2392679"/>
            <a:ext cx="3087370" cy="2860675"/>
            <a:chOff x="3483864" y="2392679"/>
            <a:chExt cx="3087370" cy="2860675"/>
          </a:xfrm>
        </p:grpSpPr>
        <p:pic>
          <p:nvPicPr>
            <p:cNvPr id="3" name="object 3"/>
            <p:cNvPicPr/>
            <p:nvPr/>
          </p:nvPicPr>
          <p:blipFill>
            <a:blip r:embed="rId2" cstate="print"/>
            <a:stretch>
              <a:fillRect/>
            </a:stretch>
          </p:blipFill>
          <p:spPr>
            <a:xfrm>
              <a:off x="3483864" y="2392679"/>
              <a:ext cx="2426208" cy="1002791"/>
            </a:xfrm>
            <a:prstGeom prst="rect">
              <a:avLst/>
            </a:prstGeom>
          </p:spPr>
        </p:pic>
        <p:pic>
          <p:nvPicPr>
            <p:cNvPr id="4" name="object 4"/>
            <p:cNvPicPr/>
            <p:nvPr/>
          </p:nvPicPr>
          <p:blipFill>
            <a:blip r:embed="rId3" cstate="print"/>
            <a:stretch>
              <a:fillRect/>
            </a:stretch>
          </p:blipFill>
          <p:spPr>
            <a:xfrm>
              <a:off x="3563678" y="2439987"/>
              <a:ext cx="2273559" cy="857251"/>
            </a:xfrm>
            <a:prstGeom prst="rect">
              <a:avLst/>
            </a:prstGeom>
          </p:spPr>
        </p:pic>
        <p:sp>
          <p:nvSpPr>
            <p:cNvPr id="5" name="object 5"/>
            <p:cNvSpPr/>
            <p:nvPr/>
          </p:nvSpPr>
          <p:spPr>
            <a:xfrm>
              <a:off x="3563677" y="2439987"/>
              <a:ext cx="2273935" cy="857250"/>
            </a:xfrm>
            <a:custGeom>
              <a:avLst/>
              <a:gdLst/>
              <a:ahLst/>
              <a:cxnLst/>
              <a:rect l="l" t="t" r="r" b="b"/>
              <a:pathLst>
                <a:path w="2273935" h="857250">
                  <a:moveTo>
                    <a:pt x="1174658" y="5029"/>
                  </a:moveTo>
                  <a:lnTo>
                    <a:pt x="1226266" y="11055"/>
                  </a:lnTo>
                  <a:lnTo>
                    <a:pt x="1276941" y="19304"/>
                  </a:lnTo>
                  <a:lnTo>
                    <a:pt x="1326618" y="29713"/>
                  </a:lnTo>
                  <a:lnTo>
                    <a:pt x="1375233" y="42220"/>
                  </a:lnTo>
                  <a:lnTo>
                    <a:pt x="1422723" y="56765"/>
                  </a:lnTo>
                  <a:lnTo>
                    <a:pt x="1469024" y="73285"/>
                  </a:lnTo>
                  <a:lnTo>
                    <a:pt x="1514071" y="91720"/>
                  </a:lnTo>
                  <a:lnTo>
                    <a:pt x="1557802" y="112008"/>
                  </a:lnTo>
                  <a:lnTo>
                    <a:pt x="1600153" y="134087"/>
                  </a:lnTo>
                  <a:lnTo>
                    <a:pt x="1641059" y="157897"/>
                  </a:lnTo>
                  <a:lnTo>
                    <a:pt x="1680458" y="183375"/>
                  </a:lnTo>
                  <a:lnTo>
                    <a:pt x="1718284" y="210460"/>
                  </a:lnTo>
                  <a:lnTo>
                    <a:pt x="1754475" y="239090"/>
                  </a:lnTo>
                  <a:lnTo>
                    <a:pt x="1788967" y="269205"/>
                  </a:lnTo>
                  <a:lnTo>
                    <a:pt x="1821695" y="300743"/>
                  </a:lnTo>
                  <a:lnTo>
                    <a:pt x="1852597" y="333642"/>
                  </a:lnTo>
                  <a:lnTo>
                    <a:pt x="1881608" y="367841"/>
                  </a:lnTo>
                  <a:lnTo>
                    <a:pt x="1908665" y="403278"/>
                  </a:lnTo>
                  <a:lnTo>
                    <a:pt x="1933703" y="439893"/>
                  </a:lnTo>
                  <a:lnTo>
                    <a:pt x="1956659" y="477622"/>
                  </a:lnTo>
                  <a:lnTo>
                    <a:pt x="1977470" y="516406"/>
                  </a:lnTo>
                  <a:lnTo>
                    <a:pt x="1996071" y="556183"/>
                  </a:lnTo>
                  <a:lnTo>
                    <a:pt x="2012399" y="596891"/>
                  </a:lnTo>
                  <a:lnTo>
                    <a:pt x="2026390" y="638468"/>
                  </a:lnTo>
                  <a:lnTo>
                    <a:pt x="2037980" y="680854"/>
                  </a:lnTo>
                  <a:lnTo>
                    <a:pt x="2047106" y="723986"/>
                  </a:lnTo>
                  <a:lnTo>
                    <a:pt x="2053703" y="767804"/>
                  </a:lnTo>
                  <a:lnTo>
                    <a:pt x="2057708" y="812246"/>
                  </a:lnTo>
                  <a:lnTo>
                    <a:pt x="2059058" y="857250"/>
                  </a:lnTo>
                  <a:lnTo>
                    <a:pt x="2273560" y="857250"/>
                  </a:lnTo>
                  <a:lnTo>
                    <a:pt x="2272269" y="813136"/>
                  </a:lnTo>
                  <a:lnTo>
                    <a:pt x="2268440" y="769601"/>
                  </a:lnTo>
                  <a:lnTo>
                    <a:pt x="2262133" y="726699"/>
                  </a:lnTo>
                  <a:lnTo>
                    <a:pt x="2253413" y="684484"/>
                  </a:lnTo>
                  <a:lnTo>
                    <a:pt x="2242340" y="643009"/>
                  </a:lnTo>
                  <a:lnTo>
                    <a:pt x="2228977" y="602330"/>
                  </a:lnTo>
                  <a:lnTo>
                    <a:pt x="2213386" y="562498"/>
                  </a:lnTo>
                  <a:lnTo>
                    <a:pt x="2195631" y="523569"/>
                  </a:lnTo>
                  <a:lnTo>
                    <a:pt x="2175772" y="485596"/>
                  </a:lnTo>
                  <a:lnTo>
                    <a:pt x="2153873" y="448633"/>
                  </a:lnTo>
                  <a:lnTo>
                    <a:pt x="2129995" y="412734"/>
                  </a:lnTo>
                  <a:lnTo>
                    <a:pt x="2104201" y="377953"/>
                  </a:lnTo>
                  <a:lnTo>
                    <a:pt x="2076554" y="344343"/>
                  </a:lnTo>
                  <a:lnTo>
                    <a:pt x="2047115" y="311959"/>
                  </a:lnTo>
                  <a:lnTo>
                    <a:pt x="2015947" y="280854"/>
                  </a:lnTo>
                  <a:lnTo>
                    <a:pt x="1983112" y="251082"/>
                  </a:lnTo>
                  <a:lnTo>
                    <a:pt x="1948672" y="222698"/>
                  </a:lnTo>
                  <a:lnTo>
                    <a:pt x="1912691" y="195754"/>
                  </a:lnTo>
                  <a:lnTo>
                    <a:pt x="1875229" y="170305"/>
                  </a:lnTo>
                  <a:lnTo>
                    <a:pt x="1836350" y="146404"/>
                  </a:lnTo>
                  <a:lnTo>
                    <a:pt x="1796116" y="124106"/>
                  </a:lnTo>
                  <a:lnTo>
                    <a:pt x="1754589" y="103465"/>
                  </a:lnTo>
                  <a:lnTo>
                    <a:pt x="1711831" y="84534"/>
                  </a:lnTo>
                  <a:lnTo>
                    <a:pt x="1667904" y="67366"/>
                  </a:lnTo>
                  <a:lnTo>
                    <a:pt x="1622872" y="52017"/>
                  </a:lnTo>
                  <a:lnTo>
                    <a:pt x="1576796" y="38540"/>
                  </a:lnTo>
                  <a:lnTo>
                    <a:pt x="1529738" y="26988"/>
                  </a:lnTo>
                  <a:lnTo>
                    <a:pt x="1481761" y="17416"/>
                  </a:lnTo>
                  <a:lnTo>
                    <a:pt x="1432928" y="9877"/>
                  </a:lnTo>
                  <a:lnTo>
                    <a:pt x="1383300" y="4425"/>
                  </a:lnTo>
                  <a:lnTo>
                    <a:pt x="1332939" y="1115"/>
                  </a:lnTo>
                  <a:lnTo>
                    <a:pt x="1281909" y="0"/>
                  </a:lnTo>
                  <a:lnTo>
                    <a:pt x="1067407" y="0"/>
                  </a:lnTo>
                  <a:lnTo>
                    <a:pt x="1015498" y="1165"/>
                  </a:lnTo>
                  <a:lnTo>
                    <a:pt x="964174" y="4625"/>
                  </a:lnTo>
                  <a:lnTo>
                    <a:pt x="913511" y="10331"/>
                  </a:lnTo>
                  <a:lnTo>
                    <a:pt x="863587" y="18229"/>
                  </a:lnTo>
                  <a:lnTo>
                    <a:pt x="814478" y="28269"/>
                  </a:lnTo>
                  <a:lnTo>
                    <a:pt x="766261" y="40400"/>
                  </a:lnTo>
                  <a:lnTo>
                    <a:pt x="719012" y="54570"/>
                  </a:lnTo>
                  <a:lnTo>
                    <a:pt x="672808" y="70727"/>
                  </a:lnTo>
                  <a:lnTo>
                    <a:pt x="627726" y="88821"/>
                  </a:lnTo>
                  <a:lnTo>
                    <a:pt x="583842" y="108800"/>
                  </a:lnTo>
                  <a:lnTo>
                    <a:pt x="541233" y="130613"/>
                  </a:lnTo>
                  <a:lnTo>
                    <a:pt x="499976" y="154208"/>
                  </a:lnTo>
                  <a:lnTo>
                    <a:pt x="460147" y="179534"/>
                  </a:lnTo>
                  <a:lnTo>
                    <a:pt x="421823" y="206540"/>
                  </a:lnTo>
                  <a:lnTo>
                    <a:pt x="385081" y="235174"/>
                  </a:lnTo>
                  <a:lnTo>
                    <a:pt x="349998" y="265385"/>
                  </a:lnTo>
                  <a:lnTo>
                    <a:pt x="316649" y="297122"/>
                  </a:lnTo>
                  <a:lnTo>
                    <a:pt x="285113" y="330333"/>
                  </a:lnTo>
                  <a:lnTo>
                    <a:pt x="255465" y="364967"/>
                  </a:lnTo>
                  <a:lnTo>
                    <a:pt x="227781" y="400973"/>
                  </a:lnTo>
                  <a:lnTo>
                    <a:pt x="202140" y="438299"/>
                  </a:lnTo>
                  <a:lnTo>
                    <a:pt x="178617" y="476894"/>
                  </a:lnTo>
                  <a:lnTo>
                    <a:pt x="157290" y="516707"/>
                  </a:lnTo>
                  <a:lnTo>
                    <a:pt x="138234" y="557686"/>
                  </a:lnTo>
                  <a:lnTo>
                    <a:pt x="121527" y="599780"/>
                  </a:lnTo>
                  <a:lnTo>
                    <a:pt x="107245" y="642937"/>
                  </a:lnTo>
                  <a:lnTo>
                    <a:pt x="0" y="642938"/>
                  </a:lnTo>
                  <a:lnTo>
                    <a:pt x="183008" y="857250"/>
                  </a:lnTo>
                  <a:lnTo>
                    <a:pt x="428993" y="642938"/>
                  </a:lnTo>
                  <a:lnTo>
                    <a:pt x="321747" y="642938"/>
                  </a:lnTo>
                  <a:lnTo>
                    <a:pt x="336029" y="599781"/>
                  </a:lnTo>
                  <a:lnTo>
                    <a:pt x="352736" y="557687"/>
                  </a:lnTo>
                  <a:lnTo>
                    <a:pt x="371791" y="516708"/>
                  </a:lnTo>
                  <a:lnTo>
                    <a:pt x="393119" y="476895"/>
                  </a:lnTo>
                  <a:lnTo>
                    <a:pt x="416642" y="438300"/>
                  </a:lnTo>
                  <a:lnTo>
                    <a:pt x="442283" y="400974"/>
                  </a:lnTo>
                  <a:lnTo>
                    <a:pt x="469966" y="364968"/>
                  </a:lnTo>
                  <a:lnTo>
                    <a:pt x="499614" y="330334"/>
                  </a:lnTo>
                  <a:lnTo>
                    <a:pt x="531151" y="297123"/>
                  </a:lnTo>
                  <a:lnTo>
                    <a:pt x="564499" y="265386"/>
                  </a:lnTo>
                  <a:lnTo>
                    <a:pt x="599582" y="235175"/>
                  </a:lnTo>
                  <a:lnTo>
                    <a:pt x="636324" y="206541"/>
                  </a:lnTo>
                  <a:lnTo>
                    <a:pt x="674648" y="179535"/>
                  </a:lnTo>
                  <a:lnTo>
                    <a:pt x="714477" y="154209"/>
                  </a:lnTo>
                  <a:lnTo>
                    <a:pt x="755734" y="130614"/>
                  </a:lnTo>
                  <a:lnTo>
                    <a:pt x="798343" y="108801"/>
                  </a:lnTo>
                  <a:lnTo>
                    <a:pt x="842227" y="88822"/>
                  </a:lnTo>
                  <a:lnTo>
                    <a:pt x="887309" y="70728"/>
                  </a:lnTo>
                  <a:lnTo>
                    <a:pt x="933513" y="54571"/>
                  </a:lnTo>
                  <a:lnTo>
                    <a:pt x="980762" y="40401"/>
                  </a:lnTo>
                  <a:lnTo>
                    <a:pt x="1028979" y="28270"/>
                  </a:lnTo>
                  <a:lnTo>
                    <a:pt x="1078088" y="18230"/>
                  </a:lnTo>
                  <a:lnTo>
                    <a:pt x="1128012" y="10332"/>
                  </a:lnTo>
                  <a:lnTo>
                    <a:pt x="1178675" y="4626"/>
                  </a:lnTo>
                  <a:lnTo>
                    <a:pt x="1229999" y="1166"/>
                  </a:lnTo>
                  <a:lnTo>
                    <a:pt x="1281908" y="0"/>
                  </a:lnTo>
                </a:path>
              </a:pathLst>
            </a:custGeom>
            <a:ln w="12700">
              <a:solidFill>
                <a:srgbClr val="4A7EBB"/>
              </a:solidFill>
            </a:ln>
          </p:spPr>
          <p:txBody>
            <a:bodyPr wrap="square" lIns="0" tIns="0" rIns="0" bIns="0" rtlCol="0"/>
            <a:lstStyle/>
            <a:p>
              <a:endParaRPr>
                <a:latin typeface="Calibri" panose="020F0502020204030204" pitchFamily="34" charset="0"/>
                <a:cs typeface="Calibri" panose="020F0502020204030204" pitchFamily="34" charset="0"/>
              </a:endParaRPr>
            </a:p>
          </p:txBody>
        </p:sp>
        <p:pic>
          <p:nvPicPr>
            <p:cNvPr id="6" name="object 6"/>
            <p:cNvPicPr/>
            <p:nvPr/>
          </p:nvPicPr>
          <p:blipFill>
            <a:blip r:embed="rId4" cstate="print"/>
            <a:stretch>
              <a:fillRect/>
            </a:stretch>
          </p:blipFill>
          <p:spPr>
            <a:xfrm>
              <a:off x="5087937" y="3017837"/>
              <a:ext cx="1482725" cy="2235200"/>
            </a:xfrm>
            <a:prstGeom prst="rect">
              <a:avLst/>
            </a:prstGeom>
          </p:spPr>
        </p:pic>
      </p:grpSp>
      <p:sp>
        <p:nvSpPr>
          <p:cNvPr id="7" name="object 7"/>
          <p:cNvSpPr txBox="1">
            <a:spLocks noGrp="1"/>
          </p:cNvSpPr>
          <p:nvPr>
            <p:ph type="title"/>
          </p:nvPr>
        </p:nvSpPr>
        <p:spPr>
          <a:xfrm>
            <a:off x="3783011" y="348996"/>
            <a:ext cx="1577975" cy="513080"/>
          </a:xfrm>
          <a:prstGeom prst="rect">
            <a:avLst/>
          </a:prstGeom>
        </p:spPr>
        <p:txBody>
          <a:bodyPr vert="horz" wrap="square" lIns="0" tIns="12700" rIns="0" bIns="0" rtlCol="0">
            <a:spAutoFit/>
          </a:bodyPr>
          <a:lstStyle/>
          <a:p>
            <a:pPr marL="12700">
              <a:lnSpc>
                <a:spcPct val="100000"/>
              </a:lnSpc>
              <a:spcBef>
                <a:spcPts val="100"/>
              </a:spcBef>
            </a:pPr>
            <a:r>
              <a:rPr sz="3200" spc="-5" dirty="0">
                <a:latin typeface="Calibri" panose="020F0502020204030204" pitchFamily="34" charset="0"/>
                <a:cs typeface="Calibri" panose="020F0502020204030204" pitchFamily="34" charset="0"/>
              </a:rPr>
              <a:t>Blocking</a:t>
            </a:r>
            <a:endParaRPr sz="3200">
              <a:latin typeface="Calibri" panose="020F0502020204030204" pitchFamily="34" charset="0"/>
              <a:cs typeface="Calibri" panose="020F0502020204030204" pitchFamily="34" charset="0"/>
            </a:endParaRPr>
          </a:p>
        </p:txBody>
      </p:sp>
      <p:pic>
        <p:nvPicPr>
          <p:cNvPr id="8" name="object 8"/>
          <p:cNvPicPr/>
          <p:nvPr/>
        </p:nvPicPr>
        <p:blipFill>
          <a:blip r:embed="rId5" cstate="print"/>
          <a:stretch>
            <a:fillRect/>
          </a:stretch>
        </p:blipFill>
        <p:spPr>
          <a:xfrm>
            <a:off x="2087562" y="3773487"/>
            <a:ext cx="2486025" cy="1085850"/>
          </a:xfrm>
          <a:prstGeom prst="rect">
            <a:avLst/>
          </a:prstGeom>
        </p:spPr>
      </p:pic>
      <p:sp>
        <p:nvSpPr>
          <p:cNvPr id="9" name="object 9"/>
          <p:cNvSpPr txBox="1"/>
          <p:nvPr/>
        </p:nvSpPr>
        <p:spPr>
          <a:xfrm>
            <a:off x="594676" y="1062228"/>
            <a:ext cx="8015924" cy="1113790"/>
          </a:xfrm>
          <a:prstGeom prst="rect">
            <a:avLst/>
          </a:prstGeom>
        </p:spPr>
        <p:txBody>
          <a:bodyPr vert="horz" wrap="square" lIns="0" tIns="17145" rIns="0" bIns="0" rtlCol="0">
            <a:spAutoFit/>
          </a:bodyPr>
          <a:lstStyle/>
          <a:p>
            <a:pPr marL="12700" marR="5080">
              <a:lnSpc>
                <a:spcPct val="118500"/>
              </a:lnSpc>
              <a:spcBef>
                <a:spcPts val="135"/>
              </a:spcBef>
            </a:pPr>
            <a:r>
              <a:rPr sz="2000" spc="-10" dirty="0">
                <a:latin typeface="Calibri" panose="020F0502020204030204" pitchFamily="34" charset="0"/>
                <a:cs typeface="Calibri" panose="020F0502020204030204" pitchFamily="34" charset="0"/>
              </a:rPr>
              <a:t>Saturation </a:t>
            </a:r>
            <a:r>
              <a:rPr sz="2000" spc="-5" dirty="0">
                <a:latin typeface="Calibri" panose="020F0502020204030204" pitchFamily="34" charset="0"/>
                <a:cs typeface="Calibri" panose="020F0502020204030204" pitchFamily="34" charset="0"/>
              </a:rPr>
              <a:t>of </a:t>
            </a:r>
            <a:r>
              <a:rPr sz="2000" spc="-10" dirty="0">
                <a:latin typeface="Calibri" panose="020F0502020204030204" pitchFamily="34" charset="0"/>
                <a:cs typeface="Calibri" panose="020F0502020204030204" pitchFamily="34" charset="0"/>
              </a:rPr>
              <a:t>free </a:t>
            </a:r>
            <a:r>
              <a:rPr sz="2000" spc="-15" dirty="0">
                <a:latin typeface="Calibri" panose="020F0502020204030204" pitchFamily="34" charset="0"/>
                <a:cs typeface="Calibri" panose="020F0502020204030204" pitchFamily="34" charset="0"/>
              </a:rPr>
              <a:t>hydrophobic </a:t>
            </a:r>
            <a:r>
              <a:rPr sz="2000" dirty="0">
                <a:latin typeface="Calibri" panose="020F0502020204030204" pitchFamily="34" charset="0"/>
                <a:cs typeface="Calibri" panose="020F0502020204030204" pitchFamily="34" charset="0"/>
              </a:rPr>
              <a:t>spots </a:t>
            </a:r>
            <a:r>
              <a:rPr sz="2000" spc="-5" dirty="0">
                <a:latin typeface="Calibri" panose="020F0502020204030204" pitchFamily="34" charset="0"/>
                <a:cs typeface="Calibri" panose="020F0502020204030204" pitchFamily="34" charset="0"/>
              </a:rPr>
              <a:t>on </a:t>
            </a:r>
            <a:r>
              <a:rPr sz="2000" dirty="0">
                <a:latin typeface="Calibri" panose="020F0502020204030204" pitchFamily="34" charset="0"/>
                <a:cs typeface="Calibri" panose="020F0502020204030204" pitchFamily="34" charset="0"/>
              </a:rPr>
              <a:t>the </a:t>
            </a:r>
            <a:r>
              <a:rPr sz="2000" spc="-10" dirty="0">
                <a:latin typeface="Calibri" panose="020F0502020204030204" pitchFamily="34" charset="0"/>
                <a:cs typeface="Calibri" panose="020F0502020204030204" pitchFamily="34" charset="0"/>
              </a:rPr>
              <a:t>membrane  </a:t>
            </a:r>
            <a:r>
              <a:rPr sz="2000" spc="-15" dirty="0">
                <a:latin typeface="Calibri" panose="020F0502020204030204" pitchFamily="34" charset="0"/>
                <a:cs typeface="Calibri" panose="020F0502020204030204" pitchFamily="34" charset="0"/>
              </a:rPr>
              <a:t>Avoids </a:t>
            </a:r>
            <a:r>
              <a:rPr sz="2000" dirty="0">
                <a:latin typeface="Calibri" panose="020F0502020204030204" pitchFamily="34" charset="0"/>
                <a:cs typeface="Calibri" panose="020F0502020204030204" pitchFamily="34" charset="0"/>
              </a:rPr>
              <a:t>aspecific </a:t>
            </a:r>
            <a:r>
              <a:rPr sz="2000" spc="-5" dirty="0">
                <a:latin typeface="Calibri" panose="020F0502020204030204" pitchFamily="34" charset="0"/>
                <a:cs typeface="Calibri" panose="020F0502020204030204" pitchFamily="34" charset="0"/>
              </a:rPr>
              <a:t>binding of </a:t>
            </a:r>
            <a:r>
              <a:rPr sz="2000" dirty="0">
                <a:latin typeface="Calibri" panose="020F0502020204030204" pitchFamily="34" charset="0"/>
                <a:cs typeface="Calibri" panose="020F0502020204030204" pitchFamily="34" charset="0"/>
              </a:rPr>
              <a:t>primary Ab </a:t>
            </a:r>
            <a:r>
              <a:rPr sz="2000" spc="-10" dirty="0">
                <a:latin typeface="Calibri" panose="020F0502020204030204" pitchFamily="34" charset="0"/>
                <a:cs typeface="Calibri" panose="020F0502020204030204" pitchFamily="34" charset="0"/>
              </a:rPr>
              <a:t>to </a:t>
            </a:r>
            <a:r>
              <a:rPr sz="2000" dirty="0">
                <a:latin typeface="Calibri" panose="020F0502020204030204" pitchFamily="34" charset="0"/>
                <a:cs typeface="Calibri" panose="020F0502020204030204" pitchFamily="34" charset="0"/>
              </a:rPr>
              <a:t>the </a:t>
            </a:r>
            <a:r>
              <a:rPr sz="2000" spc="-10" dirty="0">
                <a:latin typeface="Calibri" panose="020F0502020204030204" pitchFamily="34" charset="0"/>
                <a:cs typeface="Calibri" panose="020F0502020204030204" pitchFamily="34" charset="0"/>
              </a:rPr>
              <a:t>membrane  </a:t>
            </a:r>
            <a:r>
              <a:rPr sz="2000" dirty="0">
                <a:latin typeface="Calibri" panose="020F0502020204030204" pitchFamily="34" charset="0"/>
                <a:cs typeface="Calibri" panose="020F0502020204030204" pitchFamily="34" charset="0"/>
              </a:rPr>
              <a:t>Skimmed milk </a:t>
            </a:r>
            <a:r>
              <a:rPr sz="2000" spc="-5" dirty="0">
                <a:latin typeface="Calibri" panose="020F0502020204030204" pitchFamily="34" charset="0"/>
                <a:cs typeface="Calibri" panose="020F0502020204030204" pitchFamily="34" charset="0"/>
              </a:rPr>
              <a:t>or Bovin </a:t>
            </a:r>
            <a:r>
              <a:rPr sz="2000" dirty="0">
                <a:latin typeface="Calibri" panose="020F0502020204030204" pitchFamily="34" charset="0"/>
                <a:cs typeface="Calibri" panose="020F0502020204030204" pitchFamily="34" charset="0"/>
              </a:rPr>
              <a:t>Serum </a:t>
            </a:r>
            <a:r>
              <a:rPr sz="2000" spc="-5" dirty="0">
                <a:latin typeface="Calibri" panose="020F0502020204030204" pitchFamily="34" charset="0"/>
                <a:cs typeface="Calibri" panose="020F0502020204030204" pitchFamily="34" charset="0"/>
              </a:rPr>
              <a:t>Albumin</a:t>
            </a:r>
            <a:r>
              <a:rPr sz="2000" spc="-20" dirty="0">
                <a:latin typeface="Calibri" panose="020F0502020204030204" pitchFamily="34" charset="0"/>
                <a:cs typeface="Calibri" panose="020F0502020204030204" pitchFamily="34" charset="0"/>
              </a:rPr>
              <a:t> </a:t>
            </a:r>
            <a:r>
              <a:rPr sz="2000" spc="-5" dirty="0">
                <a:latin typeface="Calibri" panose="020F0502020204030204" pitchFamily="34" charset="0"/>
                <a:cs typeface="Calibri" panose="020F0502020204030204" pitchFamily="34" charset="0"/>
              </a:rPr>
              <a:t>used</a:t>
            </a:r>
            <a:endParaRPr sz="2000" dirty="0">
              <a:latin typeface="Calibri" panose="020F0502020204030204" pitchFamily="34" charset="0"/>
              <a:cs typeface="Calibri" panose="020F0502020204030204" pitchFamily="34" charset="0"/>
            </a:endParaRPr>
          </a:p>
        </p:txBody>
      </p:sp>
      <p:sp>
        <p:nvSpPr>
          <p:cNvPr id="10" name="object 10"/>
          <p:cNvSpPr txBox="1"/>
          <p:nvPr/>
        </p:nvSpPr>
        <p:spPr>
          <a:xfrm>
            <a:off x="691515" y="5634228"/>
            <a:ext cx="7444105" cy="635000"/>
          </a:xfrm>
          <a:prstGeom prst="rect">
            <a:avLst/>
          </a:prstGeom>
        </p:spPr>
        <p:txBody>
          <a:bodyPr vert="horz" wrap="square" lIns="0" tIns="12700" rIns="0" bIns="0" rtlCol="0">
            <a:spAutoFit/>
          </a:bodyPr>
          <a:lstStyle/>
          <a:p>
            <a:pPr marL="12700" marR="5080">
              <a:lnSpc>
                <a:spcPct val="100000"/>
              </a:lnSpc>
              <a:spcBef>
                <a:spcPts val="100"/>
              </a:spcBef>
            </a:pPr>
            <a:r>
              <a:rPr sz="2000" spc="-5" dirty="0">
                <a:latin typeface="Calibri" panose="020F0502020204030204" pitchFamily="34" charset="0"/>
                <a:cs typeface="Calibri" panose="020F0502020204030204" pitchFamily="34" charset="0"/>
              </a:rPr>
              <a:t>This reduces </a:t>
            </a:r>
            <a:r>
              <a:rPr sz="2000" b="1" spc="-5" dirty="0">
                <a:latin typeface="Calibri" panose="020F0502020204030204" pitchFamily="34" charset="0"/>
                <a:cs typeface="Calibri" panose="020F0502020204030204" pitchFamily="34" charset="0"/>
              </a:rPr>
              <a:t>background leading </a:t>
            </a:r>
            <a:r>
              <a:rPr sz="2000" b="1" spc="-15" dirty="0">
                <a:latin typeface="Calibri" panose="020F0502020204030204" pitchFamily="34" charset="0"/>
                <a:cs typeface="Calibri" panose="020F0502020204030204" pitchFamily="34" charset="0"/>
              </a:rPr>
              <a:t>to </a:t>
            </a:r>
            <a:r>
              <a:rPr sz="2000" b="1" spc="-5" dirty="0">
                <a:latin typeface="Calibri" panose="020F0502020204030204" pitchFamily="34" charset="0"/>
                <a:cs typeface="Calibri" panose="020F0502020204030204" pitchFamily="34" charset="0"/>
              </a:rPr>
              <a:t>clearer results</a:t>
            </a:r>
            <a:r>
              <a:rPr sz="2000" spc="-5" dirty="0">
                <a:latin typeface="Calibri" panose="020F0502020204030204" pitchFamily="34" charset="0"/>
                <a:cs typeface="Calibri" panose="020F0502020204030204" pitchFamily="34" charset="0"/>
              </a:rPr>
              <a:t>, and eliminates </a:t>
            </a:r>
            <a:r>
              <a:rPr sz="2000" spc="-10" dirty="0">
                <a:latin typeface="Calibri" panose="020F0502020204030204" pitchFamily="34" charset="0"/>
                <a:cs typeface="Calibri" panose="020F0502020204030204" pitchFamily="34" charset="0"/>
              </a:rPr>
              <a:t>false  </a:t>
            </a:r>
            <a:r>
              <a:rPr sz="2000" spc="-5" dirty="0">
                <a:latin typeface="Calibri" panose="020F0502020204030204" pitchFamily="34" charset="0"/>
                <a:cs typeface="Calibri" panose="020F0502020204030204" pitchFamily="34" charset="0"/>
              </a:rPr>
              <a:t>positives</a:t>
            </a:r>
            <a:endParaRPr sz="2000">
              <a:latin typeface="Calibri" panose="020F0502020204030204" pitchFamily="34" charset="0"/>
              <a:cs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17500" y="1122362"/>
            <a:ext cx="8460105" cy="5256530"/>
            <a:chOff x="317500" y="1122362"/>
            <a:chExt cx="8460105" cy="5256530"/>
          </a:xfrm>
        </p:grpSpPr>
        <p:pic>
          <p:nvPicPr>
            <p:cNvPr id="3" name="object 3"/>
            <p:cNvPicPr/>
            <p:nvPr/>
          </p:nvPicPr>
          <p:blipFill>
            <a:blip r:embed="rId2" cstate="print"/>
            <a:stretch>
              <a:fillRect/>
            </a:stretch>
          </p:blipFill>
          <p:spPr>
            <a:xfrm>
              <a:off x="317500" y="4194175"/>
              <a:ext cx="8420100" cy="2184400"/>
            </a:xfrm>
            <a:prstGeom prst="rect">
              <a:avLst/>
            </a:prstGeom>
          </p:spPr>
        </p:pic>
        <p:pic>
          <p:nvPicPr>
            <p:cNvPr id="4" name="object 4"/>
            <p:cNvPicPr/>
            <p:nvPr/>
          </p:nvPicPr>
          <p:blipFill>
            <a:blip r:embed="rId3" cstate="print"/>
            <a:stretch>
              <a:fillRect/>
            </a:stretch>
          </p:blipFill>
          <p:spPr>
            <a:xfrm>
              <a:off x="628650" y="1122362"/>
              <a:ext cx="8148637" cy="3328987"/>
            </a:xfrm>
            <a:prstGeom prst="rect">
              <a:avLst/>
            </a:prstGeom>
          </p:spPr>
        </p:pic>
      </p:grpSp>
      <p:sp>
        <p:nvSpPr>
          <p:cNvPr id="5" name="object 5"/>
          <p:cNvSpPr txBox="1">
            <a:spLocks noGrp="1"/>
          </p:cNvSpPr>
          <p:nvPr>
            <p:ph type="title"/>
          </p:nvPr>
        </p:nvSpPr>
        <p:spPr>
          <a:xfrm>
            <a:off x="2677318" y="254508"/>
            <a:ext cx="3114040" cy="513080"/>
          </a:xfrm>
          <a:prstGeom prst="rect">
            <a:avLst/>
          </a:prstGeom>
        </p:spPr>
        <p:txBody>
          <a:bodyPr vert="horz" wrap="square" lIns="0" tIns="12700" rIns="0" bIns="0" rtlCol="0">
            <a:spAutoFit/>
          </a:bodyPr>
          <a:lstStyle/>
          <a:p>
            <a:pPr marL="12700">
              <a:lnSpc>
                <a:spcPct val="100000"/>
              </a:lnSpc>
              <a:spcBef>
                <a:spcPts val="100"/>
              </a:spcBef>
            </a:pPr>
            <a:r>
              <a:rPr sz="3200" spc="-5" dirty="0">
                <a:latin typeface="Calibri" panose="020F0502020204030204" pitchFamily="34" charset="0"/>
                <a:cs typeface="Calibri" panose="020F0502020204030204" pitchFamily="34" charset="0"/>
              </a:rPr>
              <a:t>Antibody</a:t>
            </a:r>
            <a:r>
              <a:rPr sz="3200" spc="300" dirty="0">
                <a:latin typeface="Calibri" panose="020F0502020204030204" pitchFamily="34" charset="0"/>
                <a:cs typeface="Calibri" panose="020F0502020204030204" pitchFamily="34" charset="0"/>
              </a:rPr>
              <a:t> </a:t>
            </a:r>
            <a:r>
              <a:rPr sz="3200" spc="-5" dirty="0">
                <a:latin typeface="Calibri" panose="020F0502020204030204" pitchFamily="34" charset="0"/>
                <a:cs typeface="Calibri" panose="020F0502020204030204" pitchFamily="34" charset="0"/>
              </a:rPr>
              <a:t>Bound</a:t>
            </a:r>
            <a:endParaRPr sz="3200">
              <a:latin typeface="Calibri" panose="020F0502020204030204" pitchFamily="34" charset="0"/>
              <a:cs typeface="Calibri" panose="020F0502020204030204" pitchFamily="34" charset="0"/>
            </a:endParaRPr>
          </a:p>
        </p:txBody>
      </p:sp>
      <p:sp>
        <p:nvSpPr>
          <p:cNvPr id="6" name="object 6"/>
          <p:cNvSpPr txBox="1"/>
          <p:nvPr/>
        </p:nvSpPr>
        <p:spPr>
          <a:xfrm>
            <a:off x="5996940" y="985011"/>
            <a:ext cx="2771775" cy="1488440"/>
          </a:xfrm>
          <a:prstGeom prst="rect">
            <a:avLst/>
          </a:prstGeom>
        </p:spPr>
        <p:txBody>
          <a:bodyPr vert="horz" wrap="square" lIns="0" tIns="12700" rIns="0" bIns="0" rtlCol="0">
            <a:spAutoFit/>
          </a:bodyPr>
          <a:lstStyle/>
          <a:p>
            <a:pPr marL="12700" algn="just">
              <a:lnSpc>
                <a:spcPts val="1910"/>
              </a:lnSpc>
              <a:spcBef>
                <a:spcPts val="100"/>
              </a:spcBef>
            </a:pPr>
            <a:r>
              <a:rPr sz="1600" b="1" spc="-5" dirty="0">
                <a:latin typeface="Calibri" panose="020F0502020204030204" pitchFamily="34" charset="0"/>
                <a:cs typeface="Calibri" panose="020F0502020204030204" pitchFamily="34" charset="0"/>
              </a:rPr>
              <a:t>SECONDARY</a:t>
            </a:r>
            <a:r>
              <a:rPr sz="1600" b="1" spc="-40" dirty="0">
                <a:latin typeface="Calibri" panose="020F0502020204030204" pitchFamily="34" charset="0"/>
                <a:cs typeface="Calibri" panose="020F0502020204030204" pitchFamily="34" charset="0"/>
              </a:rPr>
              <a:t> </a:t>
            </a:r>
            <a:r>
              <a:rPr sz="1600" b="1" spc="-5" dirty="0">
                <a:latin typeface="Calibri" panose="020F0502020204030204" pitchFamily="34" charset="0"/>
                <a:cs typeface="Calibri" panose="020F0502020204030204" pitchFamily="34" charset="0"/>
              </a:rPr>
              <a:t>ANTIBODIES</a:t>
            </a:r>
            <a:endParaRPr sz="1600">
              <a:latin typeface="Calibri" panose="020F0502020204030204" pitchFamily="34" charset="0"/>
              <a:cs typeface="Calibri" panose="020F0502020204030204" pitchFamily="34" charset="0"/>
            </a:endParaRPr>
          </a:p>
          <a:p>
            <a:pPr marL="12700" algn="just">
              <a:lnSpc>
                <a:spcPts val="1910"/>
              </a:lnSpc>
            </a:pPr>
            <a:r>
              <a:rPr sz="1600" dirty="0">
                <a:latin typeface="Calibri" panose="020F0502020204030204" pitchFamily="34" charset="0"/>
                <a:cs typeface="Calibri" panose="020F0502020204030204" pitchFamily="34" charset="0"/>
              </a:rPr>
              <a:t>a-</a:t>
            </a:r>
            <a:r>
              <a:rPr sz="1600" spc="-15" dirty="0">
                <a:latin typeface="Calibri" panose="020F0502020204030204" pitchFamily="34" charset="0"/>
                <a:cs typeface="Calibri" panose="020F0502020204030204" pitchFamily="34" charset="0"/>
              </a:rPr>
              <a:t> </a:t>
            </a:r>
            <a:r>
              <a:rPr sz="1600" spc="-5" dirty="0">
                <a:latin typeface="Calibri" panose="020F0502020204030204" pitchFamily="34" charset="0"/>
                <a:cs typeface="Calibri" panose="020F0502020204030204" pitchFamily="34" charset="0"/>
              </a:rPr>
              <a:t>mouse</a:t>
            </a:r>
            <a:endParaRPr sz="1600">
              <a:latin typeface="Calibri" panose="020F0502020204030204" pitchFamily="34" charset="0"/>
              <a:cs typeface="Calibri" panose="020F0502020204030204" pitchFamily="34" charset="0"/>
            </a:endParaRPr>
          </a:p>
          <a:p>
            <a:pPr marL="12700" algn="just">
              <a:lnSpc>
                <a:spcPts val="1910"/>
              </a:lnSpc>
              <a:spcBef>
                <a:spcPts val="70"/>
              </a:spcBef>
            </a:pPr>
            <a:r>
              <a:rPr sz="1600" dirty="0">
                <a:latin typeface="Calibri" panose="020F0502020204030204" pitchFamily="34" charset="0"/>
                <a:cs typeface="Calibri" panose="020F0502020204030204" pitchFamily="34" charset="0"/>
              </a:rPr>
              <a:t>a-</a:t>
            </a:r>
            <a:r>
              <a:rPr sz="1600" spc="-15" dirty="0">
                <a:latin typeface="Calibri" panose="020F0502020204030204" pitchFamily="34" charset="0"/>
                <a:cs typeface="Calibri" panose="020F0502020204030204" pitchFamily="34" charset="0"/>
              </a:rPr>
              <a:t> </a:t>
            </a:r>
            <a:r>
              <a:rPr sz="1600" dirty="0">
                <a:latin typeface="Calibri" panose="020F0502020204030204" pitchFamily="34" charset="0"/>
                <a:cs typeface="Calibri" panose="020F0502020204030204" pitchFamily="34" charset="0"/>
              </a:rPr>
              <a:t>goat</a:t>
            </a:r>
            <a:endParaRPr sz="1600">
              <a:latin typeface="Calibri" panose="020F0502020204030204" pitchFamily="34" charset="0"/>
              <a:cs typeface="Calibri" panose="020F0502020204030204" pitchFamily="34" charset="0"/>
            </a:endParaRPr>
          </a:p>
          <a:p>
            <a:pPr marL="12700" marR="1904364" algn="just">
              <a:lnSpc>
                <a:spcPct val="99400"/>
              </a:lnSpc>
            </a:pPr>
            <a:r>
              <a:rPr sz="1600" dirty="0">
                <a:latin typeface="Calibri" panose="020F0502020204030204" pitchFamily="34" charset="0"/>
                <a:cs typeface="Calibri" panose="020F0502020204030204" pitchFamily="34" charset="0"/>
              </a:rPr>
              <a:t>a-</a:t>
            </a:r>
            <a:r>
              <a:rPr sz="1600" spc="-95" dirty="0">
                <a:latin typeface="Calibri" panose="020F0502020204030204" pitchFamily="34" charset="0"/>
                <a:cs typeface="Calibri" panose="020F0502020204030204" pitchFamily="34" charset="0"/>
              </a:rPr>
              <a:t> </a:t>
            </a:r>
            <a:r>
              <a:rPr sz="1600" dirty="0">
                <a:latin typeface="Calibri" panose="020F0502020204030204" pitchFamily="34" charset="0"/>
                <a:cs typeface="Calibri" panose="020F0502020204030204" pitchFamily="34" charset="0"/>
              </a:rPr>
              <a:t>rabbit  a- </a:t>
            </a:r>
            <a:r>
              <a:rPr sz="1600" spc="-5" dirty="0">
                <a:latin typeface="Calibri" panose="020F0502020204030204" pitchFamily="34" charset="0"/>
                <a:cs typeface="Calibri" panose="020F0502020204030204" pitchFamily="34" charset="0"/>
              </a:rPr>
              <a:t>sheep  </a:t>
            </a:r>
            <a:r>
              <a:rPr sz="1600" dirty="0">
                <a:latin typeface="Calibri" panose="020F0502020204030204" pitchFamily="34" charset="0"/>
                <a:cs typeface="Calibri" panose="020F0502020204030204" pitchFamily="34" charset="0"/>
              </a:rPr>
              <a:t>a-</a:t>
            </a:r>
            <a:r>
              <a:rPr sz="1600" spc="-45" dirty="0">
                <a:latin typeface="Calibri" panose="020F0502020204030204" pitchFamily="34" charset="0"/>
                <a:cs typeface="Calibri" panose="020F0502020204030204" pitchFamily="34" charset="0"/>
              </a:rPr>
              <a:t> </a:t>
            </a:r>
            <a:r>
              <a:rPr sz="1600" spc="-5" dirty="0">
                <a:latin typeface="Calibri" panose="020F0502020204030204" pitchFamily="34" charset="0"/>
                <a:cs typeface="Calibri" panose="020F0502020204030204" pitchFamily="34" charset="0"/>
              </a:rPr>
              <a:t>horse</a:t>
            </a:r>
            <a:endParaRPr sz="1600">
              <a:latin typeface="Calibri" panose="020F0502020204030204" pitchFamily="34" charset="0"/>
              <a:cs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8015" y="232155"/>
            <a:ext cx="7882255" cy="452120"/>
          </a:xfrm>
          <a:prstGeom prst="rect">
            <a:avLst/>
          </a:prstGeom>
        </p:spPr>
        <p:txBody>
          <a:bodyPr vert="horz" wrap="square" lIns="0" tIns="12700" rIns="0" bIns="0" rtlCol="0">
            <a:spAutoFit/>
          </a:bodyPr>
          <a:lstStyle/>
          <a:p>
            <a:pPr marL="12700">
              <a:lnSpc>
                <a:spcPct val="100000"/>
              </a:lnSpc>
              <a:spcBef>
                <a:spcPts val="100"/>
              </a:spcBef>
            </a:pPr>
            <a:r>
              <a:rPr sz="2800" dirty="0">
                <a:latin typeface="Calibri" panose="020F0502020204030204" pitchFamily="34" charset="0"/>
                <a:cs typeface="Calibri" panose="020F0502020204030204" pitchFamily="34" charset="0"/>
              </a:rPr>
              <a:t>ECL </a:t>
            </a:r>
            <a:r>
              <a:rPr sz="2800" spc="-5" dirty="0">
                <a:latin typeface="Calibri" panose="020F0502020204030204" pitchFamily="34" charset="0"/>
                <a:cs typeface="Calibri" panose="020F0502020204030204" pitchFamily="34" charset="0"/>
              </a:rPr>
              <a:t>(Enhanced Chemio-Luminescence)</a:t>
            </a:r>
            <a:r>
              <a:rPr sz="2800" spc="-35" dirty="0">
                <a:latin typeface="Calibri" panose="020F0502020204030204" pitchFamily="34" charset="0"/>
                <a:cs typeface="Calibri" panose="020F0502020204030204" pitchFamily="34" charset="0"/>
              </a:rPr>
              <a:t> </a:t>
            </a:r>
            <a:r>
              <a:rPr sz="2800" spc="-5" dirty="0">
                <a:latin typeface="Calibri" panose="020F0502020204030204" pitchFamily="34" charset="0"/>
                <a:cs typeface="Calibri" panose="020F0502020204030204" pitchFamily="34" charset="0"/>
              </a:rPr>
              <a:t>method</a:t>
            </a:r>
            <a:endParaRPr sz="2800">
              <a:latin typeface="Calibri" panose="020F0502020204030204" pitchFamily="34" charset="0"/>
              <a:cs typeface="Calibri" panose="020F0502020204030204" pitchFamily="34" charset="0"/>
            </a:endParaRPr>
          </a:p>
        </p:txBody>
      </p:sp>
      <p:grpSp>
        <p:nvGrpSpPr>
          <p:cNvPr id="3" name="object 3"/>
          <p:cNvGrpSpPr/>
          <p:nvPr/>
        </p:nvGrpSpPr>
        <p:grpSpPr>
          <a:xfrm>
            <a:off x="1054608" y="981455"/>
            <a:ext cx="6251575" cy="3456940"/>
            <a:chOff x="1054608" y="981455"/>
            <a:chExt cx="6251575" cy="3456940"/>
          </a:xfrm>
        </p:grpSpPr>
        <p:pic>
          <p:nvPicPr>
            <p:cNvPr id="4" name="object 4"/>
            <p:cNvPicPr/>
            <p:nvPr/>
          </p:nvPicPr>
          <p:blipFill>
            <a:blip r:embed="rId2" cstate="print"/>
            <a:stretch>
              <a:fillRect/>
            </a:stretch>
          </p:blipFill>
          <p:spPr>
            <a:xfrm>
              <a:off x="1054608" y="981455"/>
              <a:ext cx="6251447" cy="3456432"/>
            </a:xfrm>
            <a:prstGeom prst="rect">
              <a:avLst/>
            </a:prstGeom>
          </p:spPr>
        </p:pic>
        <p:sp>
          <p:nvSpPr>
            <p:cNvPr id="5" name="object 5"/>
            <p:cNvSpPr/>
            <p:nvPr/>
          </p:nvSpPr>
          <p:spPr>
            <a:xfrm>
              <a:off x="3086101" y="2046287"/>
              <a:ext cx="271780" cy="228600"/>
            </a:xfrm>
            <a:custGeom>
              <a:avLst/>
              <a:gdLst/>
              <a:ahLst/>
              <a:cxnLst/>
              <a:rect l="l" t="t" r="r" b="b"/>
              <a:pathLst>
                <a:path w="271779" h="228600">
                  <a:moveTo>
                    <a:pt x="204513" y="0"/>
                  </a:moveTo>
                  <a:lnTo>
                    <a:pt x="66949" y="0"/>
                  </a:lnTo>
                  <a:lnTo>
                    <a:pt x="0" y="66950"/>
                  </a:lnTo>
                  <a:lnTo>
                    <a:pt x="0" y="161650"/>
                  </a:lnTo>
                  <a:lnTo>
                    <a:pt x="66949" y="228600"/>
                  </a:lnTo>
                  <a:lnTo>
                    <a:pt x="204513" y="228600"/>
                  </a:lnTo>
                  <a:lnTo>
                    <a:pt x="271462" y="161650"/>
                  </a:lnTo>
                  <a:lnTo>
                    <a:pt x="271462" y="66950"/>
                  </a:lnTo>
                  <a:lnTo>
                    <a:pt x="204513" y="0"/>
                  </a:lnTo>
                  <a:close/>
                </a:path>
              </a:pathLst>
            </a:custGeom>
            <a:solidFill>
              <a:srgbClr val="FF0000"/>
            </a:solidFill>
          </p:spPr>
          <p:txBody>
            <a:bodyPr wrap="square" lIns="0" tIns="0" rIns="0" bIns="0" rtlCol="0"/>
            <a:lstStyle/>
            <a:p>
              <a:endParaRPr>
                <a:latin typeface="Calibri" panose="020F0502020204030204" pitchFamily="34" charset="0"/>
                <a:cs typeface="Calibri" panose="020F0502020204030204" pitchFamily="34" charset="0"/>
              </a:endParaRPr>
            </a:p>
          </p:txBody>
        </p:sp>
        <p:sp>
          <p:nvSpPr>
            <p:cNvPr id="6" name="object 6"/>
            <p:cNvSpPr/>
            <p:nvPr/>
          </p:nvSpPr>
          <p:spPr>
            <a:xfrm>
              <a:off x="3086101" y="2046287"/>
              <a:ext cx="271780" cy="228600"/>
            </a:xfrm>
            <a:custGeom>
              <a:avLst/>
              <a:gdLst/>
              <a:ahLst/>
              <a:cxnLst/>
              <a:rect l="l" t="t" r="r" b="b"/>
              <a:pathLst>
                <a:path w="271779" h="228600">
                  <a:moveTo>
                    <a:pt x="0" y="66949"/>
                  </a:moveTo>
                  <a:lnTo>
                    <a:pt x="66949" y="0"/>
                  </a:lnTo>
                  <a:lnTo>
                    <a:pt x="204513" y="0"/>
                  </a:lnTo>
                  <a:lnTo>
                    <a:pt x="271463" y="66949"/>
                  </a:lnTo>
                  <a:lnTo>
                    <a:pt x="271463" y="161650"/>
                  </a:lnTo>
                  <a:lnTo>
                    <a:pt x="204513" y="228600"/>
                  </a:lnTo>
                  <a:lnTo>
                    <a:pt x="66949" y="228600"/>
                  </a:lnTo>
                  <a:lnTo>
                    <a:pt x="0" y="161650"/>
                  </a:lnTo>
                  <a:lnTo>
                    <a:pt x="0" y="66949"/>
                  </a:lnTo>
                  <a:close/>
                </a:path>
              </a:pathLst>
            </a:custGeom>
            <a:ln w="12700">
              <a:solidFill>
                <a:srgbClr val="FF0000"/>
              </a:solidFill>
            </a:ln>
          </p:spPr>
          <p:txBody>
            <a:bodyPr wrap="square" lIns="0" tIns="0" rIns="0" bIns="0" rtlCol="0"/>
            <a:lstStyle/>
            <a:p>
              <a:endParaRPr>
                <a:latin typeface="Calibri" panose="020F0502020204030204" pitchFamily="34" charset="0"/>
                <a:cs typeface="Calibri" panose="020F0502020204030204" pitchFamily="34" charset="0"/>
              </a:endParaRPr>
            </a:p>
          </p:txBody>
        </p:sp>
      </p:grpSp>
      <p:sp>
        <p:nvSpPr>
          <p:cNvPr id="7" name="object 7"/>
          <p:cNvSpPr txBox="1"/>
          <p:nvPr/>
        </p:nvSpPr>
        <p:spPr>
          <a:xfrm>
            <a:off x="5581016" y="1124203"/>
            <a:ext cx="2089150" cy="299720"/>
          </a:xfrm>
          <a:prstGeom prst="rect">
            <a:avLst/>
          </a:prstGeom>
        </p:spPr>
        <p:txBody>
          <a:bodyPr vert="horz" wrap="square" lIns="0" tIns="12700" rIns="0" bIns="0" rtlCol="0">
            <a:spAutoFit/>
          </a:bodyPr>
          <a:lstStyle/>
          <a:p>
            <a:pPr marL="12700">
              <a:lnSpc>
                <a:spcPct val="100000"/>
              </a:lnSpc>
              <a:spcBef>
                <a:spcPts val="100"/>
              </a:spcBef>
            </a:pPr>
            <a:r>
              <a:rPr sz="1800" b="1" spc="-15" dirty="0">
                <a:latin typeface="Calibri" panose="020F0502020204030204" pitchFamily="34" charset="0"/>
                <a:cs typeface="Calibri" panose="020F0502020204030204" pitchFamily="34" charset="0"/>
              </a:rPr>
              <a:t>Autoradiographic </a:t>
            </a:r>
            <a:r>
              <a:rPr sz="1800" b="1" spc="-5" dirty="0">
                <a:latin typeface="Calibri" panose="020F0502020204030204" pitchFamily="34" charset="0"/>
                <a:cs typeface="Calibri" panose="020F0502020204030204" pitchFamily="34" charset="0"/>
              </a:rPr>
              <a:t>film</a:t>
            </a:r>
            <a:endParaRPr sz="1800">
              <a:latin typeface="Calibri" panose="020F0502020204030204" pitchFamily="34" charset="0"/>
              <a:cs typeface="Calibri" panose="020F0502020204030204" pitchFamily="34" charset="0"/>
            </a:endParaRPr>
          </a:p>
        </p:txBody>
      </p:sp>
      <p:sp>
        <p:nvSpPr>
          <p:cNvPr id="8" name="object 8"/>
          <p:cNvSpPr txBox="1"/>
          <p:nvPr/>
        </p:nvSpPr>
        <p:spPr>
          <a:xfrm>
            <a:off x="1620202" y="1124203"/>
            <a:ext cx="1059180" cy="299720"/>
          </a:xfrm>
          <a:prstGeom prst="rect">
            <a:avLst/>
          </a:prstGeom>
        </p:spPr>
        <p:txBody>
          <a:bodyPr vert="horz" wrap="square" lIns="0" tIns="12700" rIns="0" bIns="0" rtlCol="0">
            <a:spAutoFit/>
          </a:bodyPr>
          <a:lstStyle/>
          <a:p>
            <a:pPr marL="12700">
              <a:lnSpc>
                <a:spcPct val="100000"/>
              </a:lnSpc>
              <a:spcBef>
                <a:spcPts val="100"/>
              </a:spcBef>
            </a:pPr>
            <a:r>
              <a:rPr sz="1800" b="1" spc="-15" dirty="0">
                <a:latin typeface="Calibri" panose="020F0502020204030204" pitchFamily="34" charset="0"/>
                <a:cs typeface="Calibri" panose="020F0502020204030204" pitchFamily="34" charset="0"/>
              </a:rPr>
              <a:t>membrane</a:t>
            </a:r>
            <a:endParaRPr sz="1800">
              <a:latin typeface="Calibri" panose="020F0502020204030204" pitchFamily="34" charset="0"/>
              <a:cs typeface="Calibri" panose="020F0502020204030204" pitchFamily="34" charset="0"/>
            </a:endParaRPr>
          </a:p>
        </p:txBody>
      </p:sp>
      <p:sp>
        <p:nvSpPr>
          <p:cNvPr id="9" name="object 9"/>
          <p:cNvSpPr txBox="1"/>
          <p:nvPr/>
        </p:nvSpPr>
        <p:spPr>
          <a:xfrm>
            <a:off x="617129" y="6460745"/>
            <a:ext cx="7778115" cy="330200"/>
          </a:xfrm>
          <a:prstGeom prst="rect">
            <a:avLst/>
          </a:prstGeom>
        </p:spPr>
        <p:txBody>
          <a:bodyPr vert="horz" wrap="square" lIns="0" tIns="12700" rIns="0" bIns="0" rtlCol="0">
            <a:spAutoFit/>
          </a:bodyPr>
          <a:lstStyle/>
          <a:p>
            <a:pPr marL="12700">
              <a:lnSpc>
                <a:spcPct val="100000"/>
              </a:lnSpc>
              <a:spcBef>
                <a:spcPts val="100"/>
              </a:spcBef>
            </a:pPr>
            <a:r>
              <a:rPr lang="en-GB" sz="2000" b="1" spc="-5" dirty="0">
                <a:latin typeface="Calibri" panose="020F0502020204030204" pitchFamily="34" charset="0"/>
                <a:cs typeface="Calibri" panose="020F0502020204030204" pitchFamily="34" charset="0"/>
              </a:rPr>
              <a:t>The  substrate is metabolised by HRP (peroxidase) </a:t>
            </a:r>
            <a:r>
              <a:rPr lang="en-GB" sz="2000" b="1" spc="-10" dirty="0">
                <a:latin typeface="Calibri" panose="020F0502020204030204" pitchFamily="34" charset="0"/>
                <a:cs typeface="Calibri" panose="020F0502020204030204" pitchFamily="34" charset="0"/>
              </a:rPr>
              <a:t>emitting light</a:t>
            </a:r>
            <a:endParaRPr lang="en-GB" sz="2000" dirty="0">
              <a:latin typeface="Calibri" panose="020F0502020204030204" pitchFamily="34" charset="0"/>
              <a:cs typeface="Calibri" panose="020F0502020204030204" pitchFamily="34" charset="0"/>
            </a:endParaRPr>
          </a:p>
        </p:txBody>
      </p:sp>
      <p:grpSp>
        <p:nvGrpSpPr>
          <p:cNvPr id="10" name="object 10"/>
          <p:cNvGrpSpPr/>
          <p:nvPr/>
        </p:nvGrpSpPr>
        <p:grpSpPr>
          <a:xfrm>
            <a:off x="1827059" y="4114800"/>
            <a:ext cx="5382895" cy="2018030"/>
            <a:chOff x="2286000" y="3892296"/>
            <a:chExt cx="5382895" cy="2018030"/>
          </a:xfrm>
        </p:grpSpPr>
        <p:pic>
          <p:nvPicPr>
            <p:cNvPr id="11" name="object 11"/>
            <p:cNvPicPr/>
            <p:nvPr/>
          </p:nvPicPr>
          <p:blipFill>
            <a:blip r:embed="rId3" cstate="print"/>
            <a:stretch>
              <a:fillRect/>
            </a:stretch>
          </p:blipFill>
          <p:spPr>
            <a:xfrm>
              <a:off x="2286000" y="4032504"/>
              <a:ext cx="2142744" cy="1877568"/>
            </a:xfrm>
            <a:prstGeom prst="rect">
              <a:avLst/>
            </a:prstGeom>
          </p:spPr>
        </p:pic>
        <p:pic>
          <p:nvPicPr>
            <p:cNvPr id="12" name="object 12"/>
            <p:cNvPicPr/>
            <p:nvPr/>
          </p:nvPicPr>
          <p:blipFill>
            <a:blip r:embed="rId4" cstate="print"/>
            <a:stretch>
              <a:fillRect/>
            </a:stretch>
          </p:blipFill>
          <p:spPr>
            <a:xfrm>
              <a:off x="4687823" y="3892296"/>
              <a:ext cx="2980944" cy="2017776"/>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42686" y="752783"/>
            <a:ext cx="8465185" cy="5947410"/>
            <a:chOff x="555449" y="868120"/>
            <a:chExt cx="8465185" cy="5947410"/>
          </a:xfrm>
        </p:grpSpPr>
        <p:pic>
          <p:nvPicPr>
            <p:cNvPr id="3" name="object 3"/>
            <p:cNvPicPr/>
            <p:nvPr/>
          </p:nvPicPr>
          <p:blipFill>
            <a:blip r:embed="rId2" cstate="print"/>
            <a:stretch>
              <a:fillRect/>
            </a:stretch>
          </p:blipFill>
          <p:spPr>
            <a:xfrm>
              <a:off x="555449" y="868120"/>
              <a:ext cx="8464724" cy="3669825"/>
            </a:xfrm>
            <a:prstGeom prst="rect">
              <a:avLst/>
            </a:prstGeom>
          </p:spPr>
        </p:pic>
        <p:pic>
          <p:nvPicPr>
            <p:cNvPr id="4" name="object 4"/>
            <p:cNvPicPr/>
            <p:nvPr/>
          </p:nvPicPr>
          <p:blipFill>
            <a:blip r:embed="rId3" cstate="print"/>
            <a:stretch>
              <a:fillRect/>
            </a:stretch>
          </p:blipFill>
          <p:spPr>
            <a:xfrm>
              <a:off x="4203191" y="3934968"/>
              <a:ext cx="1377696" cy="2880360"/>
            </a:xfrm>
            <a:prstGeom prst="rect">
              <a:avLst/>
            </a:prstGeom>
          </p:spPr>
        </p:pic>
      </p:grpSp>
      <p:sp>
        <p:nvSpPr>
          <p:cNvPr id="5" name="object 5"/>
          <p:cNvSpPr txBox="1"/>
          <p:nvPr/>
        </p:nvSpPr>
        <p:spPr>
          <a:xfrm>
            <a:off x="247015" y="4608067"/>
            <a:ext cx="2484120" cy="197490"/>
          </a:xfrm>
          <a:prstGeom prst="rect">
            <a:avLst/>
          </a:prstGeom>
        </p:spPr>
        <p:txBody>
          <a:bodyPr vert="horz" wrap="square" lIns="0" tIns="12700" rIns="0" bIns="0" rtlCol="0">
            <a:spAutoFit/>
          </a:bodyPr>
          <a:lstStyle/>
          <a:p>
            <a:pPr marL="12700">
              <a:lnSpc>
                <a:spcPct val="100000"/>
              </a:lnSpc>
              <a:spcBef>
                <a:spcPts val="100"/>
              </a:spcBef>
            </a:pPr>
            <a:r>
              <a:rPr sz="1200" spc="-5" dirty="0">
                <a:latin typeface="Calibri" panose="020F0502020204030204" pitchFamily="34" charset="0"/>
                <a:cs typeface="Calibri" panose="020F0502020204030204" pitchFamily="34" charset="0"/>
              </a:rPr>
              <a:t>Adapted from Ballarino </a:t>
            </a:r>
            <a:r>
              <a:rPr sz="1200" dirty="0">
                <a:latin typeface="Calibri" panose="020F0502020204030204" pitchFamily="34" charset="0"/>
                <a:cs typeface="Calibri" panose="020F0502020204030204" pitchFamily="34" charset="0"/>
              </a:rPr>
              <a:t>et </a:t>
            </a:r>
            <a:r>
              <a:rPr sz="1200" spc="-5" dirty="0">
                <a:latin typeface="Calibri" panose="020F0502020204030204" pitchFamily="34" charset="0"/>
                <a:cs typeface="Calibri" panose="020F0502020204030204" pitchFamily="34" charset="0"/>
              </a:rPr>
              <a:t>al,</a:t>
            </a:r>
            <a:r>
              <a:rPr sz="1200" spc="-35"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2015</a:t>
            </a:r>
            <a:endParaRPr sz="1200">
              <a:latin typeface="Calibri" panose="020F0502020204030204" pitchFamily="34" charset="0"/>
              <a:cs typeface="Calibri" panose="020F0502020204030204" pitchFamily="34" charset="0"/>
            </a:endParaRPr>
          </a:p>
        </p:txBody>
      </p:sp>
      <p:sp>
        <p:nvSpPr>
          <p:cNvPr id="6" name="object 6"/>
          <p:cNvSpPr txBox="1">
            <a:spLocks noGrp="1"/>
          </p:cNvSpPr>
          <p:nvPr>
            <p:ph type="title"/>
          </p:nvPr>
        </p:nvSpPr>
        <p:spPr>
          <a:xfrm>
            <a:off x="2914014" y="217932"/>
            <a:ext cx="3456304" cy="513080"/>
          </a:xfrm>
          <a:prstGeom prst="rect">
            <a:avLst/>
          </a:prstGeom>
        </p:spPr>
        <p:txBody>
          <a:bodyPr vert="horz" wrap="square" lIns="0" tIns="12700" rIns="0" bIns="0" rtlCol="0">
            <a:spAutoFit/>
          </a:bodyPr>
          <a:lstStyle/>
          <a:p>
            <a:pPr marL="12700">
              <a:lnSpc>
                <a:spcPct val="100000"/>
              </a:lnSpc>
              <a:spcBef>
                <a:spcPts val="100"/>
              </a:spcBef>
            </a:pPr>
            <a:r>
              <a:rPr sz="3200" spc="-5" dirty="0">
                <a:latin typeface="Calibri" panose="020F0502020204030204" pitchFamily="34" charset="0"/>
                <a:cs typeface="Calibri" panose="020F0502020204030204" pitchFamily="34" charset="0"/>
              </a:rPr>
              <a:t>Protein</a:t>
            </a:r>
            <a:r>
              <a:rPr sz="3200" spc="-70" dirty="0">
                <a:latin typeface="Calibri" panose="020F0502020204030204" pitchFamily="34" charset="0"/>
                <a:cs typeface="Calibri" panose="020F0502020204030204" pitchFamily="34" charset="0"/>
              </a:rPr>
              <a:t> </a:t>
            </a:r>
            <a:r>
              <a:rPr sz="3200" dirty="0">
                <a:latin typeface="Calibri" panose="020F0502020204030204" pitchFamily="34" charset="0"/>
                <a:cs typeface="Calibri" panose="020F0502020204030204" pitchFamily="34" charset="0"/>
              </a:rPr>
              <a:t>Detection</a:t>
            </a:r>
            <a:endParaRPr sz="3200">
              <a:latin typeface="Calibri" panose="020F0502020204030204" pitchFamily="34" charset="0"/>
              <a:cs typeface="Calibri" panose="020F0502020204030204" pitchFamily="34" charset="0"/>
            </a:endParaRPr>
          </a:p>
        </p:txBody>
      </p:sp>
      <p:sp>
        <p:nvSpPr>
          <p:cNvPr id="7" name="object 7"/>
          <p:cNvSpPr txBox="1"/>
          <p:nvPr/>
        </p:nvSpPr>
        <p:spPr>
          <a:xfrm>
            <a:off x="5810769" y="4522528"/>
            <a:ext cx="2753995" cy="1122680"/>
          </a:xfrm>
          <a:prstGeom prst="rect">
            <a:avLst/>
          </a:prstGeom>
        </p:spPr>
        <p:txBody>
          <a:bodyPr vert="horz" wrap="square" lIns="0" tIns="13970" rIns="0" bIns="0" rtlCol="0">
            <a:spAutoFit/>
          </a:bodyPr>
          <a:lstStyle/>
          <a:p>
            <a:pPr marL="12700" marR="5080">
              <a:lnSpc>
                <a:spcPct val="99400"/>
              </a:lnSpc>
              <a:spcBef>
                <a:spcPts val="110"/>
              </a:spcBef>
            </a:pPr>
            <a:r>
              <a:rPr sz="1800" spc="-5" dirty="0">
                <a:latin typeface="Calibri" panose="020F0502020204030204" pitchFamily="34" charset="0"/>
                <a:cs typeface="Calibri" panose="020F0502020204030204" pitchFamily="34" charset="0"/>
              </a:rPr>
              <a:t>Aspecific Primary Ab?  Excess </a:t>
            </a:r>
            <a:r>
              <a:rPr sz="1800" dirty="0">
                <a:latin typeface="Calibri" panose="020F0502020204030204" pitchFamily="34" charset="0"/>
                <a:cs typeface="Calibri" panose="020F0502020204030204" pitchFamily="34" charset="0"/>
              </a:rPr>
              <a:t>of </a:t>
            </a:r>
            <a:r>
              <a:rPr sz="1800" spc="-5" dirty="0">
                <a:latin typeface="Calibri" panose="020F0502020204030204" pitchFamily="34" charset="0"/>
                <a:cs typeface="Calibri" panose="020F0502020204030204" pitchFamily="34" charset="0"/>
              </a:rPr>
              <a:t>Secondary Ab?  Unsufficient</a:t>
            </a:r>
            <a:r>
              <a:rPr sz="1800" spc="-15" dirty="0">
                <a:latin typeface="Calibri" panose="020F0502020204030204" pitchFamily="34" charset="0"/>
                <a:cs typeface="Calibri" panose="020F0502020204030204" pitchFamily="34" charset="0"/>
              </a:rPr>
              <a:t> </a:t>
            </a:r>
            <a:r>
              <a:rPr sz="1800" spc="-5" dirty="0">
                <a:latin typeface="Calibri" panose="020F0502020204030204" pitchFamily="34" charset="0"/>
                <a:cs typeface="Calibri" panose="020F0502020204030204" pitchFamily="34" charset="0"/>
              </a:rPr>
              <a:t>blocking?</a:t>
            </a:r>
            <a:endParaRPr sz="1800" dirty="0">
              <a:latin typeface="Calibri" panose="020F0502020204030204" pitchFamily="34" charset="0"/>
              <a:cs typeface="Calibri" panose="020F0502020204030204" pitchFamily="34" charset="0"/>
            </a:endParaRPr>
          </a:p>
          <a:p>
            <a:pPr marL="12700">
              <a:lnSpc>
                <a:spcPct val="100000"/>
              </a:lnSpc>
              <a:spcBef>
                <a:spcPts val="25"/>
              </a:spcBef>
            </a:pPr>
            <a:r>
              <a:rPr sz="1800" dirty="0">
                <a:latin typeface="Calibri" panose="020F0502020204030204" pitchFamily="34" charset="0"/>
                <a:cs typeface="Calibri" panose="020F0502020204030204" pitchFamily="34" charset="0"/>
              </a:rPr>
              <a:t>Week wash</a:t>
            </a:r>
            <a:r>
              <a:rPr sz="1800" spc="-30" dirty="0">
                <a:latin typeface="Calibri" panose="020F0502020204030204" pitchFamily="34" charset="0"/>
                <a:cs typeface="Calibri" panose="020F0502020204030204" pitchFamily="34" charset="0"/>
              </a:rPr>
              <a:t> </a:t>
            </a:r>
            <a:r>
              <a:rPr sz="1800" spc="-5" dirty="0">
                <a:latin typeface="Calibri" panose="020F0502020204030204" pitchFamily="34" charset="0"/>
                <a:cs typeface="Calibri" panose="020F0502020204030204" pitchFamily="34" charset="0"/>
              </a:rPr>
              <a:t>conditions?</a:t>
            </a:r>
            <a:endParaRPr sz="1800" dirty="0">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229108"/>
            <a:ext cx="6553199" cy="628377"/>
          </a:xfrm>
          <a:prstGeom prst="rect">
            <a:avLst/>
          </a:prstGeom>
        </p:spPr>
        <p:txBody>
          <a:bodyPr vert="horz" wrap="square" lIns="0" tIns="12700" rIns="0" bIns="0" rtlCol="0">
            <a:spAutoFit/>
          </a:bodyPr>
          <a:lstStyle/>
          <a:p>
            <a:pPr marL="12700">
              <a:lnSpc>
                <a:spcPct val="100000"/>
              </a:lnSpc>
              <a:spcBef>
                <a:spcPts val="100"/>
              </a:spcBef>
            </a:pPr>
            <a:r>
              <a:rPr lang="en-GB" sz="4000" spc="-5" dirty="0">
                <a:solidFill>
                  <a:srgbClr val="C00000"/>
                </a:solidFill>
                <a:latin typeface="+mn-lt"/>
              </a:rPr>
              <a:t>Why do we study proteins?</a:t>
            </a:r>
            <a:endParaRPr lang="en-GB" sz="4000" dirty="0">
              <a:latin typeface="+mn-lt"/>
            </a:endParaRPr>
          </a:p>
        </p:txBody>
      </p:sp>
      <p:sp>
        <p:nvSpPr>
          <p:cNvPr id="3" name="object 3"/>
          <p:cNvSpPr txBox="1"/>
          <p:nvPr/>
        </p:nvSpPr>
        <p:spPr>
          <a:xfrm>
            <a:off x="239486" y="1028526"/>
            <a:ext cx="8218714" cy="723916"/>
          </a:xfrm>
          <a:prstGeom prst="rect">
            <a:avLst/>
          </a:prstGeom>
        </p:spPr>
        <p:txBody>
          <a:bodyPr vert="horz" wrap="square" lIns="0" tIns="107315" rIns="0" bIns="0" rtlCol="0">
            <a:spAutoFit/>
          </a:bodyPr>
          <a:lstStyle/>
          <a:p>
            <a:pPr marL="355600" indent="-342900">
              <a:lnSpc>
                <a:spcPct val="100000"/>
              </a:lnSpc>
              <a:spcBef>
                <a:spcPts val="845"/>
              </a:spcBef>
              <a:buFont typeface="Arial" panose="020B0604020202020204" pitchFamily="34" charset="0"/>
              <a:buChar char="•"/>
              <a:tabLst>
                <a:tab pos="354965" algn="l"/>
                <a:tab pos="355600" algn="l"/>
              </a:tabLst>
            </a:pPr>
            <a:r>
              <a:rPr lang="en-GB" sz="2000" spc="-5" dirty="0">
                <a:cs typeface="Calibri"/>
              </a:rPr>
              <a:t>Proteins are the final effector in the cells; as effectors they can act in many ways so the final level of the protein is the determinant of the function</a:t>
            </a:r>
            <a:endParaRPr lang="en-GB" sz="2000" dirty="0">
              <a:cs typeface="Comic Sans MS"/>
            </a:endParaRPr>
          </a:p>
        </p:txBody>
      </p:sp>
      <p:graphicFrame>
        <p:nvGraphicFramePr>
          <p:cNvPr id="5" name="Table 4">
            <a:extLst>
              <a:ext uri="{FF2B5EF4-FFF2-40B4-BE49-F238E27FC236}">
                <a16:creationId xmlns:a16="http://schemas.microsoft.com/office/drawing/2014/main" id="{ACA06045-95A4-FA44-8E83-D0C0A15621ED}"/>
              </a:ext>
            </a:extLst>
          </p:cNvPr>
          <p:cNvGraphicFramePr>
            <a:graphicFrameLocks noGrp="1"/>
          </p:cNvGraphicFramePr>
          <p:nvPr>
            <p:extLst>
              <p:ext uri="{D42A27DB-BD31-4B8C-83A1-F6EECF244321}">
                <p14:modId xmlns:p14="http://schemas.microsoft.com/office/powerpoint/2010/main" val="1502460588"/>
              </p:ext>
            </p:extLst>
          </p:nvPr>
        </p:nvGraphicFramePr>
        <p:xfrm>
          <a:off x="979715" y="1912756"/>
          <a:ext cx="7184569" cy="3355934"/>
        </p:xfrm>
        <a:graphic>
          <a:graphicData uri="http://schemas.openxmlformats.org/drawingml/2006/table">
            <a:tbl>
              <a:tblPr/>
              <a:tblGrid>
                <a:gridCol w="1545769">
                  <a:extLst>
                    <a:ext uri="{9D8B030D-6E8A-4147-A177-3AD203B41FA5}">
                      <a16:colId xmlns:a16="http://schemas.microsoft.com/office/drawing/2014/main" val="3931208746"/>
                    </a:ext>
                  </a:extLst>
                </a:gridCol>
                <a:gridCol w="3733800">
                  <a:extLst>
                    <a:ext uri="{9D8B030D-6E8A-4147-A177-3AD203B41FA5}">
                      <a16:colId xmlns:a16="http://schemas.microsoft.com/office/drawing/2014/main" val="4041405306"/>
                    </a:ext>
                  </a:extLst>
                </a:gridCol>
                <a:gridCol w="1905000">
                  <a:extLst>
                    <a:ext uri="{9D8B030D-6E8A-4147-A177-3AD203B41FA5}">
                      <a16:colId xmlns:a16="http://schemas.microsoft.com/office/drawing/2014/main" val="2699126018"/>
                    </a:ext>
                  </a:extLst>
                </a:gridCol>
              </a:tblGrid>
              <a:tr h="270332">
                <a:tc>
                  <a:txBody>
                    <a:bodyPr/>
                    <a:lstStyle/>
                    <a:p>
                      <a:pPr algn="l" fontAlgn="base"/>
                      <a:r>
                        <a:rPr lang="en-GB" sz="1200" b="1">
                          <a:solidFill>
                            <a:srgbClr val="FFFFFF"/>
                          </a:solidFill>
                          <a:effectLst/>
                          <a:latin typeface="Arial" panose="020B0604020202020204" pitchFamily="34" charset="0"/>
                          <a:cs typeface="Arial" panose="020B0604020202020204" pitchFamily="34" charset="0"/>
                        </a:rPr>
                        <a:t>Function</a:t>
                      </a:r>
                    </a:p>
                  </a:txBody>
                  <a:tcPr marL="13346" marR="13346" marT="13346" marB="1334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CBF"/>
                    </a:solidFill>
                  </a:tcPr>
                </a:tc>
                <a:tc>
                  <a:txBody>
                    <a:bodyPr/>
                    <a:lstStyle/>
                    <a:p>
                      <a:pPr algn="l" fontAlgn="base"/>
                      <a:r>
                        <a:rPr lang="en-GB" sz="1200" b="1">
                          <a:solidFill>
                            <a:srgbClr val="FFFFFF"/>
                          </a:solidFill>
                          <a:effectLst/>
                          <a:latin typeface="Arial" panose="020B0604020202020204" pitchFamily="34" charset="0"/>
                          <a:cs typeface="Arial" panose="020B0604020202020204" pitchFamily="34" charset="0"/>
                        </a:rPr>
                        <a:t>Description</a:t>
                      </a:r>
                    </a:p>
                  </a:txBody>
                  <a:tcPr marL="13346" marR="13346" marT="13346" marB="1334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CBF"/>
                    </a:solidFill>
                  </a:tcPr>
                </a:tc>
                <a:tc>
                  <a:txBody>
                    <a:bodyPr/>
                    <a:lstStyle/>
                    <a:p>
                      <a:pPr algn="l" fontAlgn="base"/>
                      <a:r>
                        <a:rPr lang="en-GB" sz="1200" b="1">
                          <a:solidFill>
                            <a:srgbClr val="FFFFFF"/>
                          </a:solidFill>
                          <a:effectLst/>
                          <a:latin typeface="Arial" panose="020B0604020202020204" pitchFamily="34" charset="0"/>
                          <a:cs typeface="Arial" panose="020B0604020202020204" pitchFamily="34" charset="0"/>
                        </a:rPr>
                        <a:t>Example</a:t>
                      </a:r>
                    </a:p>
                  </a:txBody>
                  <a:tcPr marL="13346" marR="13346" marT="13346" marB="1334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CBF"/>
                    </a:solidFill>
                  </a:tcPr>
                </a:tc>
                <a:extLst>
                  <a:ext uri="{0D108BD9-81ED-4DB2-BD59-A6C34878D82A}">
                    <a16:rowId xmlns:a16="http://schemas.microsoft.com/office/drawing/2014/main" val="2918155571"/>
                  </a:ext>
                </a:extLst>
              </a:tr>
              <a:tr h="494802">
                <a:tc>
                  <a:txBody>
                    <a:bodyPr/>
                    <a:lstStyle/>
                    <a:p>
                      <a:pPr algn="l" fontAlgn="base"/>
                      <a:r>
                        <a:rPr lang="en-GB" sz="1200">
                          <a:effectLst/>
                          <a:latin typeface="Arial" panose="020B0604020202020204" pitchFamily="34" charset="0"/>
                          <a:cs typeface="Arial" panose="020B0604020202020204" pitchFamily="34" charset="0"/>
                        </a:rPr>
                        <a:t>Antibody</a:t>
                      </a:r>
                    </a:p>
                  </a:txBody>
                  <a:tcPr marL="13346" marR="13346" marT="13346" marB="1334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6FB"/>
                    </a:solidFill>
                  </a:tcPr>
                </a:tc>
                <a:tc>
                  <a:txBody>
                    <a:bodyPr/>
                    <a:lstStyle/>
                    <a:p>
                      <a:pPr algn="l" fontAlgn="base"/>
                      <a:r>
                        <a:rPr lang="en-GB" sz="1200" dirty="0">
                          <a:effectLst/>
                          <a:latin typeface="Arial" panose="020B0604020202020204" pitchFamily="34" charset="0"/>
                          <a:cs typeface="Arial" panose="020B0604020202020204" pitchFamily="34" charset="0"/>
                        </a:rPr>
                        <a:t>Antibodies bind to specific foreign particles, such as viruses and bacteria, to help protect the body.</a:t>
                      </a:r>
                    </a:p>
                  </a:txBody>
                  <a:tcPr marL="13346" marR="13346" marT="13346" marB="1334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6FB"/>
                    </a:solidFill>
                  </a:tcPr>
                </a:tc>
                <a:tc>
                  <a:txBody>
                    <a:bodyPr/>
                    <a:lstStyle/>
                    <a:p>
                      <a:pPr algn="l" fontAlgn="base"/>
                      <a:r>
                        <a:rPr lang="en-GB" sz="1200" u="none" strike="noStrike">
                          <a:solidFill>
                            <a:srgbClr val="993366"/>
                          </a:solidFill>
                          <a:effectLst/>
                          <a:latin typeface="Arial" panose="020B0604020202020204" pitchFamily="34" charset="0"/>
                          <a:cs typeface="Arial" panose="020B0604020202020204" pitchFamily="34" charset="0"/>
                          <a:hlinkClick r:id="rId2" tooltip="Show image"/>
                        </a:rPr>
                        <a:t>Immunoglobulin G (IgG)</a:t>
                      </a:r>
                      <a:endParaRPr lang="en-GB" sz="1200">
                        <a:effectLst/>
                        <a:latin typeface="Arial" panose="020B0604020202020204" pitchFamily="34" charset="0"/>
                        <a:cs typeface="Arial" panose="020B0604020202020204" pitchFamily="34" charset="0"/>
                      </a:endParaRPr>
                    </a:p>
                  </a:txBody>
                  <a:tcPr marL="13346" marR="13346" marT="13346" marB="1334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6FB"/>
                    </a:solidFill>
                  </a:tcPr>
                </a:tc>
                <a:extLst>
                  <a:ext uri="{0D108BD9-81ED-4DB2-BD59-A6C34878D82A}">
                    <a16:rowId xmlns:a16="http://schemas.microsoft.com/office/drawing/2014/main" val="1825214941"/>
                  </a:ext>
                </a:extLst>
              </a:tr>
              <a:tr h="838400">
                <a:tc>
                  <a:txBody>
                    <a:bodyPr/>
                    <a:lstStyle/>
                    <a:p>
                      <a:pPr algn="l" fontAlgn="base"/>
                      <a:r>
                        <a:rPr lang="en-GB" sz="1200">
                          <a:effectLst/>
                          <a:latin typeface="Arial" panose="020B0604020202020204" pitchFamily="34" charset="0"/>
                          <a:cs typeface="Arial" panose="020B0604020202020204" pitchFamily="34" charset="0"/>
                        </a:rPr>
                        <a:t>Enzyme</a:t>
                      </a:r>
                    </a:p>
                  </a:txBody>
                  <a:tcPr marL="13346" marR="13346" marT="13346" marB="1334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F5FE"/>
                    </a:solidFill>
                  </a:tcPr>
                </a:tc>
                <a:tc>
                  <a:txBody>
                    <a:bodyPr/>
                    <a:lstStyle/>
                    <a:p>
                      <a:pPr algn="l" fontAlgn="base"/>
                      <a:r>
                        <a:rPr lang="en-GB" sz="1200" dirty="0">
                          <a:effectLst/>
                          <a:latin typeface="Arial" panose="020B0604020202020204" pitchFamily="34" charset="0"/>
                          <a:cs typeface="Arial" panose="020B0604020202020204" pitchFamily="34" charset="0"/>
                        </a:rPr>
                        <a:t>Enzymes carry out almost all of the thousands of chemical reactions that take place in cells. They also assist with the formation of new molecules by reading the genetic information stored in DNA.</a:t>
                      </a:r>
                    </a:p>
                  </a:txBody>
                  <a:tcPr marL="13346" marR="13346" marT="13346" marB="1334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F5FE"/>
                    </a:solidFill>
                  </a:tcPr>
                </a:tc>
                <a:tc>
                  <a:txBody>
                    <a:bodyPr/>
                    <a:lstStyle/>
                    <a:p>
                      <a:pPr algn="l" fontAlgn="base"/>
                      <a:r>
                        <a:rPr lang="en-GB" sz="1200" u="none" strike="noStrike">
                          <a:solidFill>
                            <a:srgbClr val="993366"/>
                          </a:solidFill>
                          <a:effectLst/>
                          <a:latin typeface="Arial" panose="020B0604020202020204" pitchFamily="34" charset="0"/>
                          <a:cs typeface="Arial" panose="020B0604020202020204" pitchFamily="34" charset="0"/>
                          <a:hlinkClick r:id="rId3" tooltip="Show image"/>
                        </a:rPr>
                        <a:t>Phenylalanine hydroxylase</a:t>
                      </a:r>
                      <a:endParaRPr lang="en-GB" sz="1200">
                        <a:effectLst/>
                        <a:latin typeface="Arial" panose="020B0604020202020204" pitchFamily="34" charset="0"/>
                        <a:cs typeface="Arial" panose="020B0604020202020204" pitchFamily="34" charset="0"/>
                      </a:endParaRPr>
                    </a:p>
                  </a:txBody>
                  <a:tcPr marL="13346" marR="13346" marT="13346" marB="1334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F5FE"/>
                    </a:solidFill>
                  </a:tcPr>
                </a:tc>
                <a:extLst>
                  <a:ext uri="{0D108BD9-81ED-4DB2-BD59-A6C34878D82A}">
                    <a16:rowId xmlns:a16="http://schemas.microsoft.com/office/drawing/2014/main" val="3419374136"/>
                  </a:ext>
                </a:extLst>
              </a:tr>
              <a:tr h="685600">
                <a:tc>
                  <a:txBody>
                    <a:bodyPr/>
                    <a:lstStyle/>
                    <a:p>
                      <a:pPr algn="l" fontAlgn="base"/>
                      <a:r>
                        <a:rPr lang="en-GB" sz="1200">
                          <a:effectLst/>
                          <a:latin typeface="Arial" panose="020B0604020202020204" pitchFamily="34" charset="0"/>
                          <a:cs typeface="Arial" panose="020B0604020202020204" pitchFamily="34" charset="0"/>
                        </a:rPr>
                        <a:t>Messenger</a:t>
                      </a:r>
                    </a:p>
                  </a:txBody>
                  <a:tcPr marL="13346" marR="13346" marT="13346" marB="1334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6FB"/>
                    </a:solidFill>
                  </a:tcPr>
                </a:tc>
                <a:tc>
                  <a:txBody>
                    <a:bodyPr/>
                    <a:lstStyle/>
                    <a:p>
                      <a:pPr algn="l" fontAlgn="base"/>
                      <a:r>
                        <a:rPr lang="en-GB" sz="1200" dirty="0">
                          <a:effectLst/>
                          <a:latin typeface="Arial" panose="020B0604020202020204" pitchFamily="34" charset="0"/>
                          <a:cs typeface="Arial" panose="020B0604020202020204" pitchFamily="34" charset="0"/>
                        </a:rPr>
                        <a:t>Messenger proteins, such as some types of hormones, transmit signals to coordinate biological processes between different cells, tissues, and organs.</a:t>
                      </a:r>
                    </a:p>
                  </a:txBody>
                  <a:tcPr marL="13346" marR="13346" marT="13346" marB="1334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6FB"/>
                    </a:solidFill>
                  </a:tcPr>
                </a:tc>
                <a:tc>
                  <a:txBody>
                    <a:bodyPr/>
                    <a:lstStyle/>
                    <a:p>
                      <a:pPr algn="l" fontAlgn="base"/>
                      <a:r>
                        <a:rPr lang="en-GB" sz="1200" u="none" strike="noStrike">
                          <a:solidFill>
                            <a:srgbClr val="993366"/>
                          </a:solidFill>
                          <a:effectLst/>
                          <a:latin typeface="Arial" panose="020B0604020202020204" pitchFamily="34" charset="0"/>
                          <a:cs typeface="Arial" panose="020B0604020202020204" pitchFamily="34" charset="0"/>
                          <a:hlinkClick r:id="rId4" tooltip="Show image"/>
                        </a:rPr>
                        <a:t>Growth hormone</a:t>
                      </a:r>
                      <a:endParaRPr lang="en-GB" sz="1200">
                        <a:effectLst/>
                        <a:latin typeface="Arial" panose="020B0604020202020204" pitchFamily="34" charset="0"/>
                        <a:cs typeface="Arial" panose="020B0604020202020204" pitchFamily="34" charset="0"/>
                      </a:endParaRPr>
                    </a:p>
                  </a:txBody>
                  <a:tcPr marL="13346" marR="13346" marT="13346" marB="1334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6FB"/>
                    </a:solidFill>
                  </a:tcPr>
                </a:tc>
                <a:extLst>
                  <a:ext uri="{0D108BD9-81ED-4DB2-BD59-A6C34878D82A}">
                    <a16:rowId xmlns:a16="http://schemas.microsoft.com/office/drawing/2014/main" val="666260853"/>
                  </a:ext>
                </a:extLst>
              </a:tr>
              <a:tr h="533400">
                <a:tc>
                  <a:txBody>
                    <a:bodyPr/>
                    <a:lstStyle/>
                    <a:p>
                      <a:pPr algn="l" fontAlgn="base"/>
                      <a:r>
                        <a:rPr lang="en-GB" sz="1200">
                          <a:effectLst/>
                          <a:latin typeface="Arial" panose="020B0604020202020204" pitchFamily="34" charset="0"/>
                          <a:cs typeface="Arial" panose="020B0604020202020204" pitchFamily="34" charset="0"/>
                        </a:rPr>
                        <a:t>Structural component</a:t>
                      </a:r>
                    </a:p>
                  </a:txBody>
                  <a:tcPr marL="13346" marR="13346" marT="13346" marB="1334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F5FE"/>
                    </a:solidFill>
                  </a:tcPr>
                </a:tc>
                <a:tc>
                  <a:txBody>
                    <a:bodyPr/>
                    <a:lstStyle/>
                    <a:p>
                      <a:pPr algn="l" fontAlgn="base"/>
                      <a:r>
                        <a:rPr lang="en-GB" sz="1200">
                          <a:effectLst/>
                          <a:latin typeface="Arial" panose="020B0604020202020204" pitchFamily="34" charset="0"/>
                          <a:cs typeface="Arial" panose="020B0604020202020204" pitchFamily="34" charset="0"/>
                        </a:rPr>
                        <a:t>These proteins provide structure and support for cells. On a larger scale, they also allow the body to move.</a:t>
                      </a:r>
                    </a:p>
                  </a:txBody>
                  <a:tcPr marL="13346" marR="13346" marT="13346" marB="1334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F5FE"/>
                    </a:solidFill>
                  </a:tcPr>
                </a:tc>
                <a:tc>
                  <a:txBody>
                    <a:bodyPr/>
                    <a:lstStyle/>
                    <a:p>
                      <a:pPr algn="l" fontAlgn="base"/>
                      <a:r>
                        <a:rPr lang="en-GB" sz="1200" u="none" strike="noStrike">
                          <a:solidFill>
                            <a:srgbClr val="993366"/>
                          </a:solidFill>
                          <a:effectLst/>
                          <a:latin typeface="Arial" panose="020B0604020202020204" pitchFamily="34" charset="0"/>
                          <a:cs typeface="Arial" panose="020B0604020202020204" pitchFamily="34" charset="0"/>
                          <a:hlinkClick r:id="rId5" tooltip="Show image"/>
                        </a:rPr>
                        <a:t>Actin</a:t>
                      </a:r>
                      <a:endParaRPr lang="en-GB" sz="1200">
                        <a:effectLst/>
                        <a:latin typeface="Arial" panose="020B0604020202020204" pitchFamily="34" charset="0"/>
                        <a:cs typeface="Arial" panose="020B0604020202020204" pitchFamily="34" charset="0"/>
                      </a:endParaRPr>
                    </a:p>
                  </a:txBody>
                  <a:tcPr marL="13346" marR="13346" marT="13346" marB="1334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F5FE"/>
                    </a:solidFill>
                  </a:tcPr>
                </a:tc>
                <a:extLst>
                  <a:ext uri="{0D108BD9-81ED-4DB2-BD59-A6C34878D82A}">
                    <a16:rowId xmlns:a16="http://schemas.microsoft.com/office/drawing/2014/main" val="3479899050"/>
                  </a:ext>
                </a:extLst>
              </a:tr>
              <a:tr h="533400">
                <a:tc>
                  <a:txBody>
                    <a:bodyPr/>
                    <a:lstStyle/>
                    <a:p>
                      <a:pPr algn="l" fontAlgn="base"/>
                      <a:r>
                        <a:rPr lang="en-GB" sz="1200" dirty="0">
                          <a:effectLst/>
                          <a:latin typeface="Arial" panose="020B0604020202020204" pitchFamily="34" charset="0"/>
                          <a:cs typeface="Arial" panose="020B0604020202020204" pitchFamily="34" charset="0"/>
                        </a:rPr>
                        <a:t>Transport/storage</a:t>
                      </a:r>
                    </a:p>
                  </a:txBody>
                  <a:tcPr marL="13346" marR="13346" marT="13346" marB="1334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6FB"/>
                    </a:solidFill>
                  </a:tcPr>
                </a:tc>
                <a:tc>
                  <a:txBody>
                    <a:bodyPr/>
                    <a:lstStyle/>
                    <a:p>
                      <a:pPr algn="l" fontAlgn="base"/>
                      <a:r>
                        <a:rPr lang="en-GB" sz="1200">
                          <a:effectLst/>
                          <a:latin typeface="Arial" panose="020B0604020202020204" pitchFamily="34" charset="0"/>
                          <a:cs typeface="Arial" panose="020B0604020202020204" pitchFamily="34" charset="0"/>
                        </a:rPr>
                        <a:t>These proteins bind and carry atoms and small molecules within cells and throughout the body.</a:t>
                      </a:r>
                    </a:p>
                  </a:txBody>
                  <a:tcPr marL="13346" marR="13346" marT="13346" marB="1334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6FB"/>
                    </a:solidFill>
                  </a:tcPr>
                </a:tc>
                <a:tc>
                  <a:txBody>
                    <a:bodyPr/>
                    <a:lstStyle/>
                    <a:p>
                      <a:pPr algn="l" fontAlgn="base"/>
                      <a:r>
                        <a:rPr lang="en-GB" sz="1200" u="none" strike="noStrike" dirty="0">
                          <a:solidFill>
                            <a:srgbClr val="993366"/>
                          </a:solidFill>
                          <a:effectLst/>
                          <a:latin typeface="Arial" panose="020B0604020202020204" pitchFamily="34" charset="0"/>
                          <a:cs typeface="Arial" panose="020B0604020202020204" pitchFamily="34" charset="0"/>
                          <a:hlinkClick r:id="rId6" tooltip="Show image"/>
                        </a:rPr>
                        <a:t>Ferritin</a:t>
                      </a:r>
                      <a:endParaRPr lang="en-GB" sz="1200" dirty="0">
                        <a:effectLst/>
                        <a:latin typeface="Arial" panose="020B0604020202020204" pitchFamily="34" charset="0"/>
                        <a:cs typeface="Arial" panose="020B0604020202020204" pitchFamily="34" charset="0"/>
                      </a:endParaRPr>
                    </a:p>
                  </a:txBody>
                  <a:tcPr marL="13346" marR="13346" marT="13346" marB="1334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6FB"/>
                    </a:solidFill>
                  </a:tcPr>
                </a:tc>
                <a:extLst>
                  <a:ext uri="{0D108BD9-81ED-4DB2-BD59-A6C34878D82A}">
                    <a16:rowId xmlns:a16="http://schemas.microsoft.com/office/drawing/2014/main" val="3617916584"/>
                  </a:ext>
                </a:extLst>
              </a:tr>
            </a:tbl>
          </a:graphicData>
        </a:graphic>
      </p:graphicFrame>
      <p:pic>
        <p:nvPicPr>
          <p:cNvPr id="2055" name="Picture 7">
            <a:extLst>
              <a:ext uri="{FF2B5EF4-FFF2-40B4-BE49-F238E27FC236}">
                <a16:creationId xmlns:a16="http://schemas.microsoft.com/office/drawing/2014/main" id="{A1757072-760F-B747-B813-3DE5E7501C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334000"/>
            <a:ext cx="1905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The phenylalanine hydroxylase protein consists of four subunits.">
            <a:extLst>
              <a:ext uri="{FF2B5EF4-FFF2-40B4-BE49-F238E27FC236}">
                <a16:creationId xmlns:a16="http://schemas.microsoft.com/office/drawing/2014/main" id="{13C62C8F-18CB-F149-B6C7-270A01DB04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399" y="5334000"/>
            <a:ext cx="1905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The structure of growth hormone, and growth hormone bound to its receptor.">
            <a:extLst>
              <a:ext uri="{FF2B5EF4-FFF2-40B4-BE49-F238E27FC236}">
                <a16:creationId xmlns:a16="http://schemas.microsoft.com/office/drawing/2014/main" id="{F7EC7ACA-8F22-F248-A547-20BDF42FD3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2" y="5312228"/>
            <a:ext cx="1905001" cy="1524001"/>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An actin filament consisting of multiple subunits.">
            <a:extLst>
              <a:ext uri="{FF2B5EF4-FFF2-40B4-BE49-F238E27FC236}">
                <a16:creationId xmlns:a16="http://schemas.microsoft.com/office/drawing/2014/main" id="{C0287BD1-4476-1E4C-9779-25BFDCD76D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2" y="5323112"/>
            <a:ext cx="1908000" cy="15264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Ferritin protein consisting of 24 subunits.">
            <a:extLst>
              <a:ext uri="{FF2B5EF4-FFF2-40B4-BE49-F238E27FC236}">
                <a16:creationId xmlns:a16="http://schemas.microsoft.com/office/drawing/2014/main" id="{DAF06917-315E-A24C-9C2C-3ACD47660A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58050" y="5333999"/>
            <a:ext cx="1809749" cy="1447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942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26968" y="1344167"/>
            <a:ext cx="8843645" cy="3042500"/>
          </a:xfrm>
          <a:prstGeom prst="rect">
            <a:avLst/>
          </a:prstGeom>
        </p:spPr>
        <p:txBody>
          <a:bodyPr vert="horz" wrap="square" lIns="0" tIns="13335" rIns="0" bIns="0" rtlCol="0">
            <a:spAutoFit/>
          </a:bodyPr>
          <a:lstStyle/>
          <a:p>
            <a:pPr marL="12700" marR="5080" algn="just">
              <a:lnSpc>
                <a:spcPct val="99800"/>
              </a:lnSpc>
              <a:spcBef>
                <a:spcPts val="105"/>
              </a:spcBef>
              <a:buSzPct val="95652"/>
              <a:buChar char="•"/>
              <a:tabLst>
                <a:tab pos="127000" algn="l"/>
              </a:tabLst>
            </a:pPr>
            <a:r>
              <a:rPr sz="2300" dirty="0">
                <a:latin typeface="Calibri" panose="020F0502020204030204" pitchFamily="34" charset="0"/>
                <a:cs typeface="Calibri" panose="020F0502020204030204" pitchFamily="34" charset="0"/>
              </a:rPr>
              <a:t>Protein </a:t>
            </a:r>
            <a:r>
              <a:rPr sz="2300" spc="-5" dirty="0">
                <a:latin typeface="Calibri" panose="020F0502020204030204" pitchFamily="34" charset="0"/>
                <a:cs typeface="Calibri" panose="020F0502020204030204" pitchFamily="34" charset="0"/>
              </a:rPr>
              <a:t>Tagging </a:t>
            </a:r>
            <a:r>
              <a:rPr sz="2300" dirty="0">
                <a:latin typeface="Calibri" panose="020F0502020204030204" pitchFamily="34" charset="0"/>
                <a:cs typeface="Calibri" panose="020F0502020204030204" pitchFamily="34" charset="0"/>
              </a:rPr>
              <a:t>is a strategy for fusing a </a:t>
            </a:r>
            <a:r>
              <a:rPr sz="2300" spc="-5" dirty="0">
                <a:latin typeface="Calibri" panose="020F0502020204030204" pitchFamily="34" charset="0"/>
                <a:cs typeface="Calibri" panose="020F0502020204030204" pitchFamily="34" charset="0"/>
              </a:rPr>
              <a:t>protein </a:t>
            </a:r>
            <a:r>
              <a:rPr sz="2300" dirty="0">
                <a:latin typeface="Calibri" panose="020F0502020204030204" pitchFamily="34" charset="0"/>
                <a:cs typeface="Calibri" panose="020F0502020204030204" pitchFamily="34" charset="0"/>
              </a:rPr>
              <a:t>to a </a:t>
            </a:r>
            <a:r>
              <a:rPr sz="2300" spc="-5" dirty="0">
                <a:latin typeface="Calibri" panose="020F0502020204030204" pitchFamily="34" charset="0"/>
                <a:cs typeface="Calibri" panose="020F0502020204030204" pitchFamily="34" charset="0"/>
              </a:rPr>
              <a:t>well-  characterized peptide. The peptide (TAG) </a:t>
            </a:r>
            <a:r>
              <a:rPr sz="2300" dirty="0">
                <a:latin typeface="Calibri" panose="020F0502020204030204" pitchFamily="34" charset="0"/>
                <a:cs typeface="Calibri" panose="020F0502020204030204" pitchFamily="34" charset="0"/>
              </a:rPr>
              <a:t>confers </a:t>
            </a:r>
            <a:r>
              <a:rPr sz="2300" spc="-5" dirty="0">
                <a:latin typeface="Calibri" panose="020F0502020204030204" pitchFamily="34" charset="0"/>
                <a:cs typeface="Calibri" panose="020F0502020204030204" pitchFamily="34" charset="0"/>
              </a:rPr>
              <a:t>the protein  </a:t>
            </a:r>
            <a:r>
              <a:rPr sz="2300" dirty="0">
                <a:latin typeface="Calibri" panose="020F0502020204030204" pitchFamily="34" charset="0"/>
                <a:cs typeface="Calibri" panose="020F0502020204030204" pitchFamily="34" charset="0"/>
              </a:rPr>
              <a:t>with </a:t>
            </a:r>
            <a:r>
              <a:rPr sz="2300" spc="-5" dirty="0">
                <a:latin typeface="Calibri" panose="020F0502020204030204" pitchFamily="34" charset="0"/>
                <a:cs typeface="Calibri" panose="020F0502020204030204" pitchFamily="34" charset="0"/>
              </a:rPr>
              <a:t>the </a:t>
            </a:r>
            <a:r>
              <a:rPr sz="2300" dirty="0">
                <a:latin typeface="Calibri" panose="020F0502020204030204" pitchFamily="34" charset="0"/>
                <a:cs typeface="Calibri" panose="020F0502020204030204" pitchFamily="34" charset="0"/>
              </a:rPr>
              <a:t>possibility to go </a:t>
            </a:r>
            <a:r>
              <a:rPr sz="2300" spc="-5" dirty="0">
                <a:latin typeface="Calibri" panose="020F0502020204030204" pitchFamily="34" charset="0"/>
                <a:cs typeface="Calibri" panose="020F0502020204030204" pitchFamily="34" charset="0"/>
              </a:rPr>
              <a:t>through easy</a:t>
            </a:r>
            <a:r>
              <a:rPr lang="it-IT" sz="2300" spc="-5" dirty="0">
                <a:latin typeface="Calibri" panose="020F0502020204030204" pitchFamily="34" charset="0"/>
                <a:cs typeface="Calibri" panose="020F0502020204030204" pitchFamily="34" charset="0"/>
              </a:rPr>
              <a:t>/</a:t>
            </a:r>
            <a:r>
              <a:rPr lang="it-IT" sz="2300" spc="-5" dirty="0" err="1">
                <a:latin typeface="Calibri" panose="020F0502020204030204" pitchFamily="34" charset="0"/>
                <a:cs typeface="Calibri" panose="020F0502020204030204" pitchFamily="34" charset="0"/>
              </a:rPr>
              <a:t>detection</a:t>
            </a:r>
            <a:r>
              <a:rPr sz="2300" spc="-5" dirty="0">
                <a:latin typeface="Calibri" panose="020F0502020204030204" pitchFamily="34" charset="0"/>
                <a:cs typeface="Calibri" panose="020F0502020204030204" pitchFamily="34" charset="0"/>
              </a:rPr>
              <a:t> </a:t>
            </a:r>
            <a:r>
              <a:rPr sz="2300" dirty="0">
                <a:latin typeface="Calibri" panose="020F0502020204030204" pitchFamily="34" charset="0"/>
                <a:cs typeface="Calibri" panose="020F0502020204030204" pitchFamily="34" charset="0"/>
              </a:rPr>
              <a:t>purification, </a:t>
            </a:r>
            <a:r>
              <a:rPr sz="2300" spc="-5" dirty="0">
                <a:latin typeface="Calibri" panose="020F0502020204030204" pitchFamily="34" charset="0"/>
                <a:cs typeface="Calibri" panose="020F0502020204030204" pitchFamily="34" charset="0"/>
              </a:rPr>
              <a:t>allowing </a:t>
            </a:r>
            <a:r>
              <a:rPr sz="2300" dirty="0">
                <a:latin typeface="Calibri" panose="020F0502020204030204" pitchFamily="34" charset="0"/>
                <a:cs typeface="Calibri" panose="020F0502020204030204" pitchFamily="34" charset="0"/>
              </a:rPr>
              <a:t>to  </a:t>
            </a:r>
            <a:r>
              <a:rPr sz="2300" spc="-5" dirty="0">
                <a:latin typeface="Calibri" panose="020F0502020204030204" pitchFamily="34" charset="0"/>
                <a:cs typeface="Calibri" panose="020F0502020204030204" pitchFamily="34" charset="0"/>
              </a:rPr>
              <a:t>isolate </a:t>
            </a:r>
            <a:r>
              <a:rPr sz="2300" dirty="0">
                <a:latin typeface="Calibri" panose="020F0502020204030204" pitchFamily="34" charset="0"/>
                <a:cs typeface="Calibri" panose="020F0502020204030204" pitchFamily="34" charset="0"/>
              </a:rPr>
              <a:t>it in </a:t>
            </a:r>
            <a:r>
              <a:rPr sz="2300" spc="-5" dirty="0">
                <a:latin typeface="Calibri" panose="020F0502020204030204" pitchFamily="34" charset="0"/>
                <a:cs typeface="Calibri" panose="020F0502020204030204" pitchFamily="34" charset="0"/>
              </a:rPr>
              <a:t>big amounts </a:t>
            </a:r>
            <a:r>
              <a:rPr sz="2300" dirty="0">
                <a:latin typeface="Calibri" panose="020F0502020204030204" pitchFamily="34" charset="0"/>
                <a:cs typeface="Calibri" panose="020F0502020204030204" pitchFamily="34" charset="0"/>
              </a:rPr>
              <a:t>or to identify </a:t>
            </a:r>
            <a:r>
              <a:rPr sz="2300" spc="-5" dirty="0">
                <a:latin typeface="Calibri" panose="020F0502020204030204" pitchFamily="34" charset="0"/>
                <a:cs typeface="Calibri" panose="020F0502020204030204" pitchFamily="34" charset="0"/>
              </a:rPr>
              <a:t>multiprotein </a:t>
            </a:r>
            <a:r>
              <a:rPr sz="2300" dirty="0">
                <a:latin typeface="Calibri" panose="020F0502020204030204" pitchFamily="34" charset="0"/>
                <a:cs typeface="Calibri" panose="020F0502020204030204" pitchFamily="34" charset="0"/>
              </a:rPr>
              <a:t>or  </a:t>
            </a:r>
            <a:r>
              <a:rPr sz="2300" spc="-5" dirty="0">
                <a:latin typeface="Calibri" panose="020F0502020204030204" pitchFamily="34" charset="0"/>
                <a:cs typeface="Calibri" panose="020F0502020204030204" pitchFamily="34" charset="0"/>
              </a:rPr>
              <a:t>RNA/DNA/protein</a:t>
            </a:r>
            <a:r>
              <a:rPr sz="2300" spc="5" dirty="0">
                <a:latin typeface="Calibri" panose="020F0502020204030204" pitchFamily="34" charset="0"/>
                <a:cs typeface="Calibri" panose="020F0502020204030204" pitchFamily="34" charset="0"/>
              </a:rPr>
              <a:t> </a:t>
            </a:r>
            <a:r>
              <a:rPr sz="2300" spc="-5" dirty="0">
                <a:latin typeface="Calibri" panose="020F0502020204030204" pitchFamily="34" charset="0"/>
                <a:cs typeface="Calibri" panose="020F0502020204030204" pitchFamily="34" charset="0"/>
              </a:rPr>
              <a:t>complexes.</a:t>
            </a:r>
            <a:endParaRPr sz="2300" dirty="0">
              <a:latin typeface="Calibri" panose="020F0502020204030204" pitchFamily="34" charset="0"/>
              <a:cs typeface="Calibri" panose="020F0502020204030204" pitchFamily="34" charset="0"/>
            </a:endParaRPr>
          </a:p>
          <a:p>
            <a:pPr>
              <a:lnSpc>
                <a:spcPct val="100000"/>
              </a:lnSpc>
              <a:buFont typeface="Comic Sans MS"/>
              <a:buChar char="•"/>
            </a:pPr>
            <a:endParaRPr sz="3600" dirty="0">
              <a:latin typeface="Calibri" panose="020F0502020204030204" pitchFamily="34" charset="0"/>
              <a:cs typeface="Calibri" panose="020F0502020204030204" pitchFamily="34" charset="0"/>
            </a:endParaRPr>
          </a:p>
          <a:p>
            <a:pPr marL="12700" marR="5080" algn="just">
              <a:lnSpc>
                <a:spcPts val="2690"/>
              </a:lnSpc>
              <a:buSzPct val="95652"/>
              <a:buChar char="•"/>
              <a:tabLst>
                <a:tab pos="127000" algn="l"/>
              </a:tabLst>
            </a:pPr>
            <a:r>
              <a:rPr sz="2300" spc="-5" dirty="0">
                <a:latin typeface="Calibri" panose="020F0502020204030204" pitchFamily="34" charset="0"/>
                <a:cs typeface="Calibri" panose="020F0502020204030204" pitchFamily="34" charset="0"/>
              </a:rPr>
              <a:t>Tagged proteins </a:t>
            </a:r>
            <a:r>
              <a:rPr sz="2300" dirty="0">
                <a:latin typeface="Calibri" panose="020F0502020204030204" pitchFamily="34" charset="0"/>
                <a:cs typeface="Calibri" panose="020F0502020204030204" pitchFamily="34" charset="0"/>
              </a:rPr>
              <a:t>can </a:t>
            </a:r>
            <a:r>
              <a:rPr sz="2300" spc="-5" dirty="0">
                <a:latin typeface="Calibri" panose="020F0502020204030204" pitchFamily="34" charset="0"/>
                <a:cs typeface="Calibri" panose="020F0502020204030204" pitchFamily="34" charset="0"/>
              </a:rPr>
              <a:t>be obtained by cloning </a:t>
            </a:r>
            <a:r>
              <a:rPr sz="2300" dirty="0">
                <a:latin typeface="Calibri" panose="020F0502020204030204" pitchFamily="34" charset="0"/>
                <a:cs typeface="Calibri" panose="020F0502020204030204" pitchFamily="34" charset="0"/>
              </a:rPr>
              <a:t>into </a:t>
            </a:r>
            <a:r>
              <a:rPr sz="2300" spc="-5" dirty="0">
                <a:latin typeface="Calibri" panose="020F0502020204030204" pitchFamily="34" charset="0"/>
                <a:cs typeface="Calibri" panose="020F0502020204030204" pitchFamily="34" charset="0"/>
              </a:rPr>
              <a:t>expression  vectors:</a:t>
            </a:r>
            <a:endParaRPr sz="2300" dirty="0">
              <a:latin typeface="Calibri" panose="020F0502020204030204" pitchFamily="34" charset="0"/>
              <a:cs typeface="Calibri" panose="020F0502020204030204" pitchFamily="34" charset="0"/>
            </a:endParaRPr>
          </a:p>
          <a:p>
            <a:pPr marL="423545">
              <a:lnSpc>
                <a:spcPct val="100000"/>
              </a:lnSpc>
              <a:spcBef>
                <a:spcPts val="2780"/>
              </a:spcBef>
            </a:pPr>
            <a:r>
              <a:rPr sz="2300" u="sng" dirty="0">
                <a:uFill>
                  <a:solidFill>
                    <a:srgbClr val="000000"/>
                  </a:solidFill>
                </a:uFill>
                <a:latin typeface="Calibri" panose="020F0502020204030204" pitchFamily="34" charset="0"/>
                <a:cs typeface="Calibri" panose="020F0502020204030204" pitchFamily="34" charset="0"/>
              </a:rPr>
              <a:t>DNA </a:t>
            </a:r>
            <a:r>
              <a:rPr sz="2300" u="sng" spc="-5" dirty="0">
                <a:uFill>
                  <a:solidFill>
                    <a:srgbClr val="000000"/>
                  </a:solidFill>
                </a:uFill>
                <a:latin typeface="Calibri" panose="020F0502020204030204" pitchFamily="34" charset="0"/>
                <a:cs typeface="Calibri" panose="020F0502020204030204" pitchFamily="34" charset="0"/>
              </a:rPr>
              <a:t>encoding </a:t>
            </a:r>
            <a:r>
              <a:rPr sz="2300" u="sng" dirty="0">
                <a:uFill>
                  <a:solidFill>
                    <a:srgbClr val="000000"/>
                  </a:solidFill>
                </a:uFill>
                <a:latin typeface="Calibri" panose="020F0502020204030204" pitchFamily="34" charset="0"/>
                <a:cs typeface="Calibri" panose="020F0502020204030204" pitchFamily="34" charset="0"/>
              </a:rPr>
              <a:t>for </a:t>
            </a:r>
            <a:r>
              <a:rPr sz="2300" u="sng" spc="-5" dirty="0">
                <a:uFill>
                  <a:solidFill>
                    <a:srgbClr val="000000"/>
                  </a:solidFill>
                </a:uFill>
                <a:latin typeface="Calibri" panose="020F0502020204030204" pitchFamily="34" charset="0"/>
                <a:cs typeface="Calibri" panose="020F0502020204030204" pitchFamily="34" charset="0"/>
              </a:rPr>
              <a:t>the protein </a:t>
            </a:r>
            <a:r>
              <a:rPr sz="2300" u="sng" dirty="0">
                <a:uFill>
                  <a:solidFill>
                    <a:srgbClr val="000000"/>
                  </a:solidFill>
                </a:uFill>
                <a:latin typeface="Calibri" panose="020F0502020204030204" pitchFamily="34" charset="0"/>
                <a:cs typeface="Calibri" panose="020F0502020204030204" pitchFamily="34" charset="0"/>
              </a:rPr>
              <a:t>+ DNA </a:t>
            </a:r>
            <a:r>
              <a:rPr sz="2300" u="sng" spc="-5" dirty="0">
                <a:uFill>
                  <a:solidFill>
                    <a:srgbClr val="000000"/>
                  </a:solidFill>
                </a:uFill>
                <a:latin typeface="Calibri" panose="020F0502020204030204" pitchFamily="34" charset="0"/>
                <a:cs typeface="Calibri" panose="020F0502020204030204" pitchFamily="34" charset="0"/>
              </a:rPr>
              <a:t>encoding </a:t>
            </a:r>
            <a:r>
              <a:rPr sz="2300" u="sng" dirty="0">
                <a:uFill>
                  <a:solidFill>
                    <a:srgbClr val="000000"/>
                  </a:solidFill>
                </a:uFill>
                <a:latin typeface="Calibri" panose="020F0502020204030204" pitchFamily="34" charset="0"/>
                <a:cs typeface="Calibri" panose="020F0502020204030204" pitchFamily="34" charset="0"/>
              </a:rPr>
              <a:t>for </a:t>
            </a:r>
            <a:r>
              <a:rPr sz="2300" u="sng" spc="-5" dirty="0">
                <a:uFill>
                  <a:solidFill>
                    <a:srgbClr val="000000"/>
                  </a:solidFill>
                </a:uFill>
                <a:latin typeface="Calibri" panose="020F0502020204030204" pitchFamily="34" charset="0"/>
                <a:cs typeface="Calibri" panose="020F0502020204030204" pitchFamily="34" charset="0"/>
              </a:rPr>
              <a:t>the</a:t>
            </a:r>
            <a:r>
              <a:rPr sz="2300" u="sng" spc="30" dirty="0">
                <a:uFill>
                  <a:solidFill>
                    <a:srgbClr val="000000"/>
                  </a:solidFill>
                </a:uFill>
                <a:latin typeface="Calibri" panose="020F0502020204030204" pitchFamily="34" charset="0"/>
                <a:cs typeface="Calibri" panose="020F0502020204030204" pitchFamily="34" charset="0"/>
              </a:rPr>
              <a:t> </a:t>
            </a:r>
            <a:r>
              <a:rPr sz="2300" u="sng" spc="-5" dirty="0">
                <a:uFill>
                  <a:solidFill>
                    <a:srgbClr val="000000"/>
                  </a:solidFill>
                </a:uFill>
                <a:latin typeface="Calibri" panose="020F0502020204030204" pitchFamily="34" charset="0"/>
                <a:cs typeface="Calibri" panose="020F0502020204030204" pitchFamily="34" charset="0"/>
              </a:rPr>
              <a:t>Tag</a:t>
            </a:r>
            <a:endParaRPr sz="2300" dirty="0">
              <a:latin typeface="Calibri" panose="020F0502020204030204" pitchFamily="34" charset="0"/>
              <a:cs typeface="Calibri" panose="020F0502020204030204" pitchFamily="34" charset="0"/>
            </a:endParaRPr>
          </a:p>
        </p:txBody>
      </p:sp>
      <p:sp>
        <p:nvSpPr>
          <p:cNvPr id="3" name="object 3"/>
          <p:cNvSpPr txBox="1"/>
          <p:nvPr/>
        </p:nvSpPr>
        <p:spPr>
          <a:xfrm>
            <a:off x="1176337" y="5775325"/>
            <a:ext cx="6456680" cy="398186"/>
          </a:xfrm>
          <a:prstGeom prst="rect">
            <a:avLst/>
          </a:prstGeom>
          <a:ln w="38100">
            <a:solidFill>
              <a:srgbClr val="000000"/>
            </a:solidFill>
          </a:ln>
        </p:spPr>
        <p:txBody>
          <a:bodyPr vert="horz" wrap="square" lIns="0" tIns="43815" rIns="0" bIns="0" rtlCol="0">
            <a:spAutoFit/>
          </a:bodyPr>
          <a:lstStyle/>
          <a:p>
            <a:pPr marL="198120">
              <a:lnSpc>
                <a:spcPct val="100000"/>
              </a:lnSpc>
              <a:spcBef>
                <a:spcPts val="345"/>
              </a:spcBef>
            </a:pPr>
            <a:r>
              <a:rPr sz="2300" spc="-5" dirty="0">
                <a:latin typeface="Calibri" panose="020F0502020204030204" pitchFamily="34" charset="0"/>
                <a:cs typeface="Calibri" panose="020F0502020204030204" pitchFamily="34" charset="0"/>
              </a:rPr>
              <a:t>The </a:t>
            </a:r>
            <a:r>
              <a:rPr sz="2300" dirty="0">
                <a:latin typeface="Calibri" panose="020F0502020204030204" pitchFamily="34" charset="0"/>
                <a:cs typeface="Calibri" panose="020F0502020204030204" pitchFamily="34" charset="0"/>
              </a:rPr>
              <a:t>fusion </a:t>
            </a:r>
            <a:r>
              <a:rPr sz="2300" spc="-5" dirty="0">
                <a:latin typeface="Calibri" panose="020F0502020204030204" pitchFamily="34" charset="0"/>
                <a:cs typeface="Calibri" panose="020F0502020204030204" pitchFamily="34" charset="0"/>
              </a:rPr>
              <a:t>protein </a:t>
            </a:r>
            <a:r>
              <a:rPr sz="2300" dirty="0">
                <a:latin typeface="Calibri" panose="020F0502020204030204" pitchFamily="34" charset="0"/>
                <a:cs typeface="Calibri" panose="020F0502020204030204" pitchFamily="34" charset="0"/>
              </a:rPr>
              <a:t>is a </a:t>
            </a:r>
            <a:r>
              <a:rPr sz="2300" b="1" u="sng" spc="-5" dirty="0">
                <a:solidFill>
                  <a:srgbClr val="FF0000"/>
                </a:solidFill>
                <a:uFill>
                  <a:solidFill>
                    <a:srgbClr val="FF0000"/>
                  </a:solidFill>
                </a:uFill>
                <a:latin typeface="Calibri" panose="020F0502020204030204" pitchFamily="34" charset="0"/>
                <a:cs typeface="Calibri" panose="020F0502020204030204" pitchFamily="34" charset="0"/>
              </a:rPr>
              <a:t>recombinant</a:t>
            </a:r>
            <a:r>
              <a:rPr sz="2300" b="1" u="sng" spc="10" dirty="0">
                <a:solidFill>
                  <a:srgbClr val="FF0000"/>
                </a:solidFill>
                <a:uFill>
                  <a:solidFill>
                    <a:srgbClr val="FF0000"/>
                  </a:solidFill>
                </a:uFill>
                <a:latin typeface="Calibri" panose="020F0502020204030204" pitchFamily="34" charset="0"/>
                <a:cs typeface="Calibri" panose="020F0502020204030204" pitchFamily="34" charset="0"/>
              </a:rPr>
              <a:t> </a:t>
            </a:r>
            <a:r>
              <a:rPr sz="2300" b="1" u="sng" spc="-5" dirty="0">
                <a:solidFill>
                  <a:srgbClr val="FF0000"/>
                </a:solidFill>
                <a:uFill>
                  <a:solidFill>
                    <a:srgbClr val="FF0000"/>
                  </a:solidFill>
                </a:uFill>
                <a:latin typeface="Calibri" panose="020F0502020204030204" pitchFamily="34" charset="0"/>
                <a:cs typeface="Calibri" panose="020F0502020204030204" pitchFamily="34" charset="0"/>
              </a:rPr>
              <a:t>protein</a:t>
            </a:r>
            <a:endParaRPr sz="2300">
              <a:latin typeface="Calibri" panose="020F0502020204030204" pitchFamily="34" charset="0"/>
              <a:cs typeface="Calibri" panose="020F0502020204030204" pitchFamily="34" charset="0"/>
            </a:endParaRPr>
          </a:p>
        </p:txBody>
      </p:sp>
      <p:sp>
        <p:nvSpPr>
          <p:cNvPr id="4" name="object 4"/>
          <p:cNvSpPr txBox="1">
            <a:spLocks noGrp="1"/>
          </p:cNvSpPr>
          <p:nvPr>
            <p:ph type="title"/>
          </p:nvPr>
        </p:nvSpPr>
        <p:spPr>
          <a:xfrm>
            <a:off x="3509919" y="142747"/>
            <a:ext cx="2298700" cy="391160"/>
          </a:xfrm>
          <a:prstGeom prst="rect">
            <a:avLst/>
          </a:prstGeom>
        </p:spPr>
        <p:txBody>
          <a:bodyPr vert="horz" wrap="square" lIns="0" tIns="12700" rIns="0" bIns="0" rtlCol="0">
            <a:spAutoFit/>
          </a:bodyPr>
          <a:lstStyle/>
          <a:p>
            <a:pPr marL="12700">
              <a:lnSpc>
                <a:spcPct val="100000"/>
              </a:lnSpc>
              <a:spcBef>
                <a:spcPts val="100"/>
              </a:spcBef>
            </a:pPr>
            <a:r>
              <a:rPr spc="-5" dirty="0">
                <a:latin typeface="Calibri" panose="020F0502020204030204" pitchFamily="34" charset="0"/>
                <a:cs typeface="Calibri" panose="020F0502020204030204" pitchFamily="34" charset="0"/>
              </a:rPr>
              <a:t>Protein</a:t>
            </a:r>
            <a:r>
              <a:rPr spc="-75" dirty="0">
                <a:latin typeface="Calibri" panose="020F0502020204030204" pitchFamily="34" charset="0"/>
                <a:cs typeface="Calibri" panose="020F0502020204030204" pitchFamily="34" charset="0"/>
              </a:rPr>
              <a:t> </a:t>
            </a:r>
            <a:r>
              <a:rPr dirty="0">
                <a:latin typeface="Calibri" panose="020F0502020204030204" pitchFamily="34" charset="0"/>
                <a:cs typeface="Calibri" panose="020F0502020204030204" pitchFamily="34" charset="0"/>
              </a:rPr>
              <a:t>Tagging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509919" y="142747"/>
            <a:ext cx="2298700" cy="391160"/>
          </a:xfrm>
          <a:prstGeom prst="rect">
            <a:avLst/>
          </a:prstGeom>
        </p:spPr>
        <p:txBody>
          <a:bodyPr vert="horz" wrap="square" lIns="0" tIns="12700" rIns="0" bIns="0" rtlCol="0">
            <a:spAutoFit/>
          </a:bodyPr>
          <a:lstStyle/>
          <a:p>
            <a:pPr marL="12700">
              <a:lnSpc>
                <a:spcPct val="100000"/>
              </a:lnSpc>
              <a:spcBef>
                <a:spcPts val="100"/>
              </a:spcBef>
            </a:pPr>
            <a:r>
              <a:rPr spc="-5" dirty="0">
                <a:latin typeface="Calibri" panose="020F0502020204030204" pitchFamily="34" charset="0"/>
                <a:cs typeface="Calibri" panose="020F0502020204030204" pitchFamily="34" charset="0"/>
              </a:rPr>
              <a:t>Protein</a:t>
            </a:r>
            <a:r>
              <a:rPr spc="-75" dirty="0">
                <a:latin typeface="Calibri" panose="020F0502020204030204" pitchFamily="34" charset="0"/>
                <a:cs typeface="Calibri" panose="020F0502020204030204" pitchFamily="34" charset="0"/>
              </a:rPr>
              <a:t> </a:t>
            </a:r>
            <a:r>
              <a:rPr dirty="0">
                <a:latin typeface="Calibri" panose="020F0502020204030204" pitchFamily="34" charset="0"/>
                <a:cs typeface="Calibri" panose="020F0502020204030204" pitchFamily="34" charset="0"/>
              </a:rPr>
              <a:t>Tagging</a:t>
            </a:r>
          </a:p>
        </p:txBody>
      </p:sp>
      <p:pic>
        <p:nvPicPr>
          <p:cNvPr id="5" name="Picture 4">
            <a:extLst>
              <a:ext uri="{FF2B5EF4-FFF2-40B4-BE49-F238E27FC236}">
                <a16:creationId xmlns:a16="http://schemas.microsoft.com/office/drawing/2014/main" id="{F14E9A9A-9D6D-C147-BB8D-3A0300CDB9C4}"/>
              </a:ext>
            </a:extLst>
          </p:cNvPr>
          <p:cNvPicPr>
            <a:picLocks noChangeAspect="1"/>
          </p:cNvPicPr>
          <p:nvPr/>
        </p:nvPicPr>
        <p:blipFill>
          <a:blip r:embed="rId3"/>
          <a:stretch>
            <a:fillRect/>
          </a:stretch>
        </p:blipFill>
        <p:spPr>
          <a:xfrm>
            <a:off x="3657600" y="4000605"/>
            <a:ext cx="5175250" cy="2824738"/>
          </a:xfrm>
          <a:prstGeom prst="rect">
            <a:avLst/>
          </a:prstGeom>
        </p:spPr>
      </p:pic>
      <p:pic>
        <p:nvPicPr>
          <p:cNvPr id="8194" name="Picture 2" descr="Confocal Microscopy - Epitope Tagging | Olympus LS">
            <a:extLst>
              <a:ext uri="{FF2B5EF4-FFF2-40B4-BE49-F238E27FC236}">
                <a16:creationId xmlns:a16="http://schemas.microsoft.com/office/drawing/2014/main" id="{1D46A3A0-FAF2-1E44-A356-6DBAEB8D19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719960"/>
            <a:ext cx="4470400" cy="306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162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13768" y="514603"/>
            <a:ext cx="4716780" cy="574040"/>
          </a:xfrm>
          <a:prstGeom prst="rect">
            <a:avLst/>
          </a:prstGeom>
        </p:spPr>
        <p:txBody>
          <a:bodyPr vert="horz" wrap="square" lIns="0" tIns="12700" rIns="0" bIns="0" rtlCol="0">
            <a:spAutoFit/>
          </a:bodyPr>
          <a:lstStyle/>
          <a:p>
            <a:pPr marL="12700">
              <a:lnSpc>
                <a:spcPct val="100000"/>
              </a:lnSpc>
              <a:spcBef>
                <a:spcPts val="100"/>
              </a:spcBef>
            </a:pPr>
            <a:r>
              <a:rPr sz="3600" spc="-5" dirty="0"/>
              <a:t>Recombinant</a:t>
            </a:r>
            <a:r>
              <a:rPr sz="3600" spc="-45" dirty="0"/>
              <a:t> </a:t>
            </a:r>
            <a:r>
              <a:rPr sz="3600" spc="-5" dirty="0"/>
              <a:t>proteins</a:t>
            </a:r>
            <a:endParaRPr sz="3600"/>
          </a:p>
        </p:txBody>
      </p:sp>
      <p:sp>
        <p:nvSpPr>
          <p:cNvPr id="3" name="object 3"/>
          <p:cNvSpPr txBox="1"/>
          <p:nvPr/>
        </p:nvSpPr>
        <p:spPr>
          <a:xfrm>
            <a:off x="535940" y="1847595"/>
            <a:ext cx="5361940" cy="2336537"/>
          </a:xfrm>
          <a:prstGeom prst="rect">
            <a:avLst/>
          </a:prstGeom>
        </p:spPr>
        <p:txBody>
          <a:bodyPr vert="horz" wrap="square" lIns="0" tIns="12700" rIns="0" bIns="0" rtlCol="0">
            <a:spAutoFit/>
          </a:bodyPr>
          <a:lstStyle/>
          <a:p>
            <a:pPr marL="355600" indent="-342900">
              <a:lnSpc>
                <a:spcPct val="100000"/>
              </a:lnSpc>
              <a:spcBef>
                <a:spcPts val="100"/>
              </a:spcBef>
              <a:buFont typeface="Arial"/>
              <a:buChar char="•"/>
              <a:tabLst>
                <a:tab pos="354965" algn="l"/>
                <a:tab pos="355600" algn="l"/>
              </a:tabLst>
            </a:pPr>
            <a:r>
              <a:rPr sz="2800" spc="-5" dirty="0">
                <a:latin typeface="Calibri" panose="020F0502020204030204" pitchFamily="34" charset="0"/>
                <a:cs typeface="Calibri" panose="020F0502020204030204" pitchFamily="34" charset="0"/>
              </a:rPr>
              <a:t>Biomedical</a:t>
            </a:r>
            <a:r>
              <a:rPr sz="2800" spc="-10" dirty="0">
                <a:latin typeface="Calibri" panose="020F0502020204030204" pitchFamily="34" charset="0"/>
                <a:cs typeface="Calibri" panose="020F0502020204030204" pitchFamily="34" charset="0"/>
              </a:rPr>
              <a:t> </a:t>
            </a:r>
            <a:r>
              <a:rPr sz="2800" dirty="0">
                <a:latin typeface="Calibri" panose="020F0502020204030204" pitchFamily="34" charset="0"/>
                <a:cs typeface="Calibri" panose="020F0502020204030204" pitchFamily="34" charset="0"/>
              </a:rPr>
              <a:t>research</a:t>
            </a:r>
          </a:p>
          <a:p>
            <a:pPr>
              <a:lnSpc>
                <a:spcPct val="100000"/>
              </a:lnSpc>
              <a:spcBef>
                <a:spcPts val="30"/>
              </a:spcBef>
              <a:buFont typeface="Arial"/>
              <a:buChar char="•"/>
            </a:pPr>
            <a:endParaRPr sz="3300" dirty="0">
              <a:latin typeface="Calibri" panose="020F0502020204030204" pitchFamily="34" charset="0"/>
              <a:cs typeface="Calibri" panose="020F0502020204030204" pitchFamily="34" charset="0"/>
            </a:endParaRPr>
          </a:p>
          <a:p>
            <a:pPr marL="355600" indent="-342900">
              <a:lnSpc>
                <a:spcPct val="100000"/>
              </a:lnSpc>
              <a:buFont typeface="Arial"/>
              <a:buChar char="•"/>
              <a:tabLst>
                <a:tab pos="354965" algn="l"/>
                <a:tab pos="355600" algn="l"/>
              </a:tabLst>
            </a:pPr>
            <a:r>
              <a:rPr sz="2800" spc="-5" dirty="0">
                <a:latin typeface="Calibri" panose="020F0502020204030204" pitchFamily="34" charset="0"/>
                <a:cs typeface="Calibri" panose="020F0502020204030204" pitchFamily="34" charset="0"/>
              </a:rPr>
              <a:t>Commercially relevant</a:t>
            </a:r>
            <a:r>
              <a:rPr sz="2800" spc="10" dirty="0">
                <a:latin typeface="Calibri" panose="020F0502020204030204" pitchFamily="34" charset="0"/>
                <a:cs typeface="Calibri" panose="020F0502020204030204" pitchFamily="34" charset="0"/>
              </a:rPr>
              <a:t> </a:t>
            </a:r>
            <a:r>
              <a:rPr sz="2800" dirty="0">
                <a:latin typeface="Calibri" panose="020F0502020204030204" pitchFamily="34" charset="0"/>
                <a:cs typeface="Calibri" panose="020F0502020204030204" pitchFamily="34" charset="0"/>
              </a:rPr>
              <a:t>factors</a:t>
            </a:r>
          </a:p>
          <a:p>
            <a:pPr>
              <a:lnSpc>
                <a:spcPct val="100000"/>
              </a:lnSpc>
              <a:spcBef>
                <a:spcPts val="15"/>
              </a:spcBef>
              <a:buFont typeface="Arial"/>
              <a:buChar char="•"/>
            </a:pPr>
            <a:endParaRPr sz="3400" dirty="0">
              <a:latin typeface="Calibri" panose="020F0502020204030204" pitchFamily="34" charset="0"/>
              <a:cs typeface="Calibri" panose="020F0502020204030204" pitchFamily="34" charset="0"/>
            </a:endParaRPr>
          </a:p>
          <a:p>
            <a:pPr marL="355600" indent="-342900">
              <a:lnSpc>
                <a:spcPct val="100000"/>
              </a:lnSpc>
              <a:buFont typeface="Arial"/>
              <a:buChar char="•"/>
              <a:tabLst>
                <a:tab pos="354965" algn="l"/>
                <a:tab pos="355600" algn="l"/>
              </a:tabLst>
            </a:pPr>
            <a:r>
              <a:rPr sz="2800" spc="-5" dirty="0">
                <a:latin typeface="Calibri" panose="020F0502020204030204" pitchFamily="34" charset="0"/>
                <a:cs typeface="Calibri" panose="020F0502020204030204" pitchFamily="34" charset="0"/>
              </a:rPr>
              <a:t>Therapeutic molecules</a:t>
            </a:r>
            <a:endParaRPr sz="2800" dirty="0">
              <a:latin typeface="Calibri" panose="020F0502020204030204" pitchFamily="34" charset="0"/>
              <a:cs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3190875" y="2973832"/>
            <a:ext cx="2718435" cy="607695"/>
          </a:xfrm>
          <a:prstGeom prst="rect">
            <a:avLst/>
          </a:prstGeom>
        </p:spPr>
        <p:txBody>
          <a:bodyPr vert="horz" wrap="square" lIns="0" tIns="9525" rIns="0" bIns="0" rtlCol="0">
            <a:spAutoFit/>
          </a:bodyPr>
          <a:lstStyle/>
          <a:p>
            <a:pPr marL="233045" marR="5080" indent="-220979">
              <a:lnSpc>
                <a:spcPct val="101099"/>
              </a:lnSpc>
              <a:spcBef>
                <a:spcPts val="75"/>
              </a:spcBef>
            </a:pPr>
            <a:r>
              <a:rPr sz="1900" spc="-5" dirty="0">
                <a:latin typeface="Calibri" panose="020F0502020204030204" pitchFamily="34" charset="0"/>
                <a:cs typeface="Calibri" panose="020F0502020204030204" pitchFamily="34" charset="0"/>
              </a:rPr>
              <a:t>Recombinant proteins </a:t>
            </a:r>
            <a:r>
              <a:rPr sz="1900" dirty="0">
                <a:latin typeface="Calibri" panose="020F0502020204030204" pitchFamily="34" charset="0"/>
                <a:cs typeface="Calibri" panose="020F0502020204030204" pitchFamily="34" charset="0"/>
              </a:rPr>
              <a:t>in  </a:t>
            </a:r>
            <a:r>
              <a:rPr sz="1900" spc="-5" dirty="0">
                <a:latin typeface="Calibri" panose="020F0502020204030204" pitchFamily="34" charset="0"/>
                <a:cs typeface="Calibri" panose="020F0502020204030204" pitchFamily="34" charset="0"/>
              </a:rPr>
              <a:t>biomedical</a:t>
            </a:r>
            <a:r>
              <a:rPr sz="1900" spc="-20" dirty="0">
                <a:latin typeface="Calibri" panose="020F0502020204030204" pitchFamily="34" charset="0"/>
                <a:cs typeface="Calibri" panose="020F0502020204030204" pitchFamily="34" charset="0"/>
              </a:rPr>
              <a:t> </a:t>
            </a:r>
            <a:r>
              <a:rPr sz="1900" spc="-5" dirty="0">
                <a:latin typeface="Calibri" panose="020F0502020204030204" pitchFamily="34" charset="0"/>
                <a:cs typeface="Calibri" panose="020F0502020204030204" pitchFamily="34" charset="0"/>
              </a:rPr>
              <a:t>research</a:t>
            </a:r>
            <a:endParaRPr sz="1900">
              <a:latin typeface="Calibri" panose="020F0502020204030204" pitchFamily="34" charset="0"/>
              <a:cs typeface="Calibri" panose="020F0502020204030204" pitchFamily="34" charset="0"/>
            </a:endParaRPr>
          </a:p>
        </p:txBody>
      </p:sp>
      <p:sp>
        <p:nvSpPr>
          <p:cNvPr id="6" name="object 6"/>
          <p:cNvSpPr txBox="1">
            <a:spLocks noGrp="1"/>
          </p:cNvSpPr>
          <p:nvPr>
            <p:ph type="title"/>
          </p:nvPr>
        </p:nvSpPr>
        <p:spPr>
          <a:xfrm>
            <a:off x="415881" y="162350"/>
            <a:ext cx="2341880" cy="314960"/>
          </a:xfrm>
          <a:prstGeom prst="rect">
            <a:avLst/>
          </a:prstGeom>
        </p:spPr>
        <p:txBody>
          <a:bodyPr vert="horz" wrap="square" lIns="0" tIns="12700" rIns="0" bIns="0" rtlCol="0">
            <a:spAutoFit/>
          </a:bodyPr>
          <a:lstStyle/>
          <a:p>
            <a:pPr marL="12700">
              <a:lnSpc>
                <a:spcPct val="100000"/>
              </a:lnSpc>
              <a:spcBef>
                <a:spcPts val="100"/>
              </a:spcBef>
            </a:pPr>
            <a:r>
              <a:rPr lang="en-GB" sz="1900" spc="-5" dirty="0">
                <a:solidFill>
                  <a:srgbClr val="000000"/>
                </a:solidFill>
                <a:latin typeface="Calibri" panose="020F0502020204030204" pitchFamily="34" charset="0"/>
                <a:cs typeface="Calibri" panose="020F0502020204030204" pitchFamily="34" charset="0"/>
              </a:rPr>
              <a:t>Recombinant vaccines</a:t>
            </a:r>
            <a:endParaRPr lang="en-GB" sz="1900" dirty="0">
              <a:latin typeface="Calibri" panose="020F0502020204030204" pitchFamily="34" charset="0"/>
              <a:cs typeface="Calibri" panose="020F0502020204030204" pitchFamily="34" charset="0"/>
            </a:endParaRPr>
          </a:p>
        </p:txBody>
      </p:sp>
      <p:sp>
        <p:nvSpPr>
          <p:cNvPr id="7" name="object 7"/>
          <p:cNvSpPr txBox="1"/>
          <p:nvPr/>
        </p:nvSpPr>
        <p:spPr>
          <a:xfrm>
            <a:off x="434931" y="439928"/>
            <a:ext cx="1460500" cy="1885131"/>
          </a:xfrm>
          <a:prstGeom prst="rect">
            <a:avLst/>
          </a:prstGeom>
        </p:spPr>
        <p:txBody>
          <a:bodyPr vert="horz" wrap="square" lIns="0" tIns="12700" rIns="0" bIns="0" rtlCol="0">
            <a:spAutoFit/>
          </a:bodyPr>
          <a:lstStyle/>
          <a:p>
            <a:pPr marL="12700" marR="5080">
              <a:lnSpc>
                <a:spcPct val="100000"/>
              </a:lnSpc>
              <a:spcBef>
                <a:spcPts val="100"/>
              </a:spcBef>
            </a:pPr>
            <a:r>
              <a:rPr sz="1500" spc="-5" dirty="0">
                <a:latin typeface="Calibri" panose="020F0502020204030204" pitchFamily="34" charset="0"/>
                <a:cs typeface="Calibri" panose="020F0502020204030204" pitchFamily="34" charset="0"/>
              </a:rPr>
              <a:t>C</a:t>
            </a:r>
            <a:r>
              <a:rPr sz="1500" spc="-10" dirty="0">
                <a:latin typeface="Calibri" panose="020F0502020204030204" pitchFamily="34" charset="0"/>
                <a:cs typeface="Calibri" panose="020F0502020204030204" pitchFamily="34" charset="0"/>
              </a:rPr>
              <a:t>y</a:t>
            </a:r>
            <a:r>
              <a:rPr sz="1500" spc="5" dirty="0">
                <a:latin typeface="Calibri" panose="020F0502020204030204" pitchFamily="34" charset="0"/>
                <a:cs typeface="Calibri" panose="020F0502020204030204" pitchFamily="34" charset="0"/>
              </a:rPr>
              <a:t>t</a:t>
            </a:r>
            <a:r>
              <a:rPr sz="1500" spc="-5" dirty="0">
                <a:latin typeface="Calibri" panose="020F0502020204030204" pitchFamily="34" charset="0"/>
                <a:cs typeface="Calibri" panose="020F0502020204030204" pitchFamily="34" charset="0"/>
              </a:rPr>
              <a:t>om</a:t>
            </a:r>
            <a:r>
              <a:rPr sz="1500" dirty="0">
                <a:latin typeface="Calibri" panose="020F0502020204030204" pitchFamily="34" charset="0"/>
                <a:cs typeface="Calibri" panose="020F0502020204030204" pitchFamily="34" charset="0"/>
              </a:rPr>
              <a:t>eg</a:t>
            </a:r>
            <a:r>
              <a:rPr sz="1500" spc="-10" dirty="0">
                <a:latin typeface="Calibri" panose="020F0502020204030204" pitchFamily="34" charset="0"/>
                <a:cs typeface="Calibri" panose="020F0502020204030204" pitchFamily="34" charset="0"/>
              </a:rPr>
              <a:t>a</a:t>
            </a:r>
            <a:r>
              <a:rPr sz="1500" dirty="0">
                <a:latin typeface="Calibri" panose="020F0502020204030204" pitchFamily="34" charset="0"/>
                <a:cs typeface="Calibri" panose="020F0502020204030204" pitchFamily="34" charset="0"/>
              </a:rPr>
              <a:t>l</a:t>
            </a:r>
            <a:r>
              <a:rPr sz="1500" spc="-5" dirty="0">
                <a:latin typeface="Calibri" panose="020F0502020204030204" pitchFamily="34" charset="0"/>
                <a:cs typeface="Calibri" panose="020F0502020204030204" pitchFamily="34" charset="0"/>
              </a:rPr>
              <a:t>ov</a:t>
            </a:r>
            <a:r>
              <a:rPr sz="1500" dirty="0">
                <a:latin typeface="Calibri" panose="020F0502020204030204" pitchFamily="34" charset="0"/>
                <a:cs typeface="Calibri" panose="020F0502020204030204" pitchFamily="34" charset="0"/>
              </a:rPr>
              <a:t>ir</a:t>
            </a:r>
            <a:r>
              <a:rPr sz="1500" spc="-5" dirty="0">
                <a:latin typeface="Calibri" panose="020F0502020204030204" pitchFamily="34" charset="0"/>
                <a:cs typeface="Calibri" panose="020F0502020204030204" pitchFamily="34" charset="0"/>
              </a:rPr>
              <a:t>us  </a:t>
            </a:r>
            <a:r>
              <a:rPr sz="1500" dirty="0">
                <a:latin typeface="Calibri" panose="020F0502020204030204" pitchFamily="34" charset="0"/>
                <a:cs typeface="Calibri" panose="020F0502020204030204" pitchFamily="34" charset="0"/>
              </a:rPr>
              <a:t>Diphtheria </a:t>
            </a:r>
            <a:endParaRPr lang="it-IT" sz="1500" dirty="0">
              <a:latin typeface="Calibri" panose="020F0502020204030204" pitchFamily="34" charset="0"/>
              <a:cs typeface="Calibri" panose="020F0502020204030204" pitchFamily="34" charset="0"/>
            </a:endParaRPr>
          </a:p>
          <a:p>
            <a:pPr marL="12700" marR="5080">
              <a:lnSpc>
                <a:spcPct val="100000"/>
              </a:lnSpc>
              <a:spcBef>
                <a:spcPts val="100"/>
              </a:spcBef>
            </a:pPr>
            <a:r>
              <a:rPr lang="it-IT" sz="1500" spc="-5" dirty="0">
                <a:latin typeface="Calibri" panose="020F0502020204030204" pitchFamily="34" charset="0"/>
                <a:cs typeface="Calibri" panose="020F0502020204030204" pitchFamily="34" charset="0"/>
              </a:rPr>
              <a:t>He</a:t>
            </a:r>
            <a:r>
              <a:rPr sz="1500" spc="-5" dirty="0" err="1">
                <a:latin typeface="Calibri" panose="020F0502020204030204" pitchFamily="34" charset="0"/>
                <a:cs typeface="Calibri" panose="020F0502020204030204" pitchFamily="34" charset="0"/>
              </a:rPr>
              <a:t>patit</a:t>
            </a:r>
            <a:r>
              <a:rPr lang="it-IT" sz="1500" spc="-5" dirty="0" err="1">
                <a:latin typeface="Calibri" panose="020F0502020204030204" pitchFamily="34" charset="0"/>
                <a:cs typeface="Calibri" panose="020F0502020204030204" pitchFamily="34" charset="0"/>
              </a:rPr>
              <a:t>is</a:t>
            </a:r>
            <a:r>
              <a:rPr sz="1500" spc="-5" dirty="0">
                <a:latin typeface="Calibri" panose="020F0502020204030204" pitchFamily="34" charset="0"/>
                <a:cs typeface="Calibri" panose="020F0502020204030204" pitchFamily="34" charset="0"/>
              </a:rPr>
              <a:t> </a:t>
            </a:r>
            <a:r>
              <a:rPr sz="1500" dirty="0">
                <a:latin typeface="Calibri" panose="020F0502020204030204" pitchFamily="34" charset="0"/>
                <a:cs typeface="Calibri" panose="020F0502020204030204" pitchFamily="34" charset="0"/>
              </a:rPr>
              <a:t>B  </a:t>
            </a:r>
            <a:endParaRPr lang="it-IT" sz="1500" dirty="0">
              <a:latin typeface="Calibri" panose="020F0502020204030204" pitchFamily="34" charset="0"/>
              <a:cs typeface="Calibri" panose="020F0502020204030204" pitchFamily="34" charset="0"/>
            </a:endParaRPr>
          </a:p>
          <a:p>
            <a:pPr marL="12700" marR="5080">
              <a:lnSpc>
                <a:spcPct val="100000"/>
              </a:lnSpc>
              <a:spcBef>
                <a:spcPts val="100"/>
              </a:spcBef>
            </a:pPr>
            <a:r>
              <a:rPr lang="it-IT" sz="1500" spc="-5" dirty="0">
                <a:latin typeface="Calibri" panose="020F0502020204030204" pitchFamily="34" charset="0"/>
                <a:cs typeface="Calibri" panose="020F0502020204030204" pitchFamily="34" charset="0"/>
              </a:rPr>
              <a:t>He</a:t>
            </a:r>
            <a:r>
              <a:rPr sz="1500" spc="-5" dirty="0" err="1">
                <a:latin typeface="Calibri" panose="020F0502020204030204" pitchFamily="34" charset="0"/>
                <a:cs typeface="Calibri" panose="020F0502020204030204" pitchFamily="34" charset="0"/>
              </a:rPr>
              <a:t>patit</a:t>
            </a:r>
            <a:r>
              <a:rPr lang="it-IT" sz="1500" spc="-5" dirty="0" err="1">
                <a:latin typeface="Calibri" panose="020F0502020204030204" pitchFamily="34" charset="0"/>
                <a:cs typeface="Calibri" panose="020F0502020204030204" pitchFamily="34" charset="0"/>
              </a:rPr>
              <a:t>is</a:t>
            </a:r>
            <a:r>
              <a:rPr sz="1500" spc="-5" dirty="0">
                <a:latin typeface="Calibri" panose="020F0502020204030204" pitchFamily="34" charset="0"/>
                <a:cs typeface="Calibri" panose="020F0502020204030204" pitchFamily="34" charset="0"/>
              </a:rPr>
              <a:t> </a:t>
            </a:r>
            <a:r>
              <a:rPr sz="1500" dirty="0">
                <a:latin typeface="Calibri" panose="020F0502020204030204" pitchFamily="34" charset="0"/>
                <a:cs typeface="Calibri" panose="020F0502020204030204" pitchFamily="34" charset="0"/>
              </a:rPr>
              <a:t>C</a:t>
            </a:r>
            <a:r>
              <a:rPr sz="1500" spc="-10" dirty="0">
                <a:latin typeface="Calibri" panose="020F0502020204030204" pitchFamily="34" charset="0"/>
                <a:cs typeface="Calibri" panose="020F0502020204030204" pitchFamily="34" charset="0"/>
              </a:rPr>
              <a:t> </a:t>
            </a:r>
            <a:endParaRPr sz="1500" dirty="0">
              <a:latin typeface="Calibri" panose="020F0502020204030204" pitchFamily="34" charset="0"/>
              <a:cs typeface="Calibri" panose="020F0502020204030204" pitchFamily="34" charset="0"/>
            </a:endParaRPr>
          </a:p>
          <a:p>
            <a:pPr marL="12700" marR="581660">
              <a:lnSpc>
                <a:spcPct val="100000"/>
              </a:lnSpc>
            </a:pPr>
            <a:r>
              <a:rPr sz="1500" spc="5" dirty="0">
                <a:latin typeface="Calibri" panose="020F0502020204030204" pitchFamily="34" charset="0"/>
                <a:cs typeface="Calibri" panose="020F0502020204030204" pitchFamily="34" charset="0"/>
              </a:rPr>
              <a:t>I</a:t>
            </a:r>
            <a:r>
              <a:rPr sz="1500" dirty="0">
                <a:latin typeface="Calibri" panose="020F0502020204030204" pitchFamily="34" charset="0"/>
                <a:cs typeface="Calibri" panose="020F0502020204030204" pitchFamily="34" charset="0"/>
              </a:rPr>
              <a:t>n</a:t>
            </a:r>
            <a:r>
              <a:rPr sz="1500" spc="-5" dirty="0">
                <a:latin typeface="Calibri" panose="020F0502020204030204" pitchFamily="34" charset="0"/>
                <a:cs typeface="Calibri" panose="020F0502020204030204" pitchFamily="34" charset="0"/>
              </a:rPr>
              <a:t>f</a:t>
            </a:r>
            <a:r>
              <a:rPr sz="1500" dirty="0">
                <a:latin typeface="Calibri" panose="020F0502020204030204" pitchFamily="34" charset="0"/>
                <a:cs typeface="Calibri" panose="020F0502020204030204" pitchFamily="34" charset="0"/>
              </a:rPr>
              <a:t>l</a:t>
            </a:r>
            <a:r>
              <a:rPr sz="1500" spc="-5" dirty="0">
                <a:latin typeface="Calibri" panose="020F0502020204030204" pitchFamily="34" charset="0"/>
                <a:cs typeface="Calibri" panose="020F0502020204030204" pitchFamily="34" charset="0"/>
              </a:rPr>
              <a:t>u</a:t>
            </a:r>
            <a:r>
              <a:rPr sz="1500" dirty="0">
                <a:latin typeface="Calibri" panose="020F0502020204030204" pitchFamily="34" charset="0"/>
                <a:cs typeface="Calibri" panose="020F0502020204030204" pitchFamily="34" charset="0"/>
              </a:rPr>
              <a:t>en</a:t>
            </a:r>
            <a:r>
              <a:rPr sz="1500" spc="5" dirty="0">
                <a:latin typeface="Calibri" panose="020F0502020204030204" pitchFamily="34" charset="0"/>
                <a:cs typeface="Calibri" panose="020F0502020204030204" pitchFamily="34" charset="0"/>
              </a:rPr>
              <a:t>z</a:t>
            </a:r>
            <a:r>
              <a:rPr sz="1500" dirty="0">
                <a:latin typeface="Calibri" panose="020F0502020204030204" pitchFamily="34" charset="0"/>
                <a:cs typeface="Calibri" panose="020F0502020204030204" pitchFamily="34" charset="0"/>
              </a:rPr>
              <a:t>a  HIV</a:t>
            </a:r>
            <a:r>
              <a:rPr sz="1500" spc="-15" dirty="0">
                <a:latin typeface="Calibri" panose="020F0502020204030204" pitchFamily="34" charset="0"/>
                <a:cs typeface="Calibri" panose="020F0502020204030204" pitchFamily="34" charset="0"/>
              </a:rPr>
              <a:t> </a:t>
            </a:r>
            <a:endParaRPr sz="1500" dirty="0">
              <a:latin typeface="Calibri" panose="020F0502020204030204" pitchFamily="34" charset="0"/>
              <a:cs typeface="Calibri" panose="020F0502020204030204" pitchFamily="34" charset="0"/>
            </a:endParaRPr>
          </a:p>
          <a:p>
            <a:pPr marL="12700" marR="481330">
              <a:lnSpc>
                <a:spcPct val="100000"/>
              </a:lnSpc>
            </a:pPr>
            <a:r>
              <a:rPr sz="1500" spc="-5" dirty="0">
                <a:latin typeface="Calibri" panose="020F0502020204030204" pitchFamily="34" charset="0"/>
                <a:cs typeface="Calibri" panose="020F0502020204030204" pitchFamily="34" charset="0"/>
              </a:rPr>
              <a:t>Malaria  </a:t>
            </a:r>
            <a:r>
              <a:rPr sz="1500" spc="-10" dirty="0">
                <a:latin typeface="Calibri" panose="020F0502020204030204" pitchFamily="34" charset="0"/>
                <a:cs typeface="Calibri" panose="020F0502020204030204" pitchFamily="34" charset="0"/>
              </a:rPr>
              <a:t>Poliomyelitis</a:t>
            </a:r>
            <a:endParaRPr sz="1500" dirty="0">
              <a:latin typeface="Calibri" panose="020F0502020204030204" pitchFamily="34" charset="0"/>
              <a:cs typeface="Calibri" panose="020F0502020204030204" pitchFamily="34" charset="0"/>
            </a:endParaRPr>
          </a:p>
        </p:txBody>
      </p:sp>
      <p:sp>
        <p:nvSpPr>
          <p:cNvPr id="8" name="object 8"/>
          <p:cNvSpPr txBox="1"/>
          <p:nvPr/>
        </p:nvSpPr>
        <p:spPr>
          <a:xfrm>
            <a:off x="6759531" y="1268984"/>
            <a:ext cx="1597025" cy="711200"/>
          </a:xfrm>
          <a:prstGeom prst="rect">
            <a:avLst/>
          </a:prstGeom>
        </p:spPr>
        <p:txBody>
          <a:bodyPr vert="horz" wrap="square" lIns="0" tIns="12700" rIns="0" bIns="0" rtlCol="0">
            <a:spAutoFit/>
          </a:bodyPr>
          <a:lstStyle/>
          <a:p>
            <a:pPr marL="12700" marR="5080">
              <a:lnSpc>
                <a:spcPct val="100000"/>
              </a:lnSpc>
              <a:spcBef>
                <a:spcPts val="100"/>
              </a:spcBef>
            </a:pPr>
            <a:r>
              <a:rPr sz="1500" b="1" spc="-5" dirty="0">
                <a:latin typeface="Calibri" panose="020F0502020204030204" pitchFamily="34" charset="0"/>
                <a:cs typeface="Calibri" panose="020F0502020204030204" pitchFamily="34" charset="0"/>
              </a:rPr>
              <a:t>Peptide bio</a:t>
            </a:r>
            <a:r>
              <a:rPr lang="it-IT" sz="1500" b="1" spc="-5" dirty="0" err="1">
                <a:latin typeface="Calibri" panose="020F0502020204030204" pitchFamily="34" charset="0"/>
                <a:cs typeface="Calibri" panose="020F0502020204030204" pitchFamily="34" charset="0"/>
              </a:rPr>
              <a:t>active</a:t>
            </a:r>
            <a:r>
              <a:rPr sz="1500" b="1" spc="-5" dirty="0">
                <a:latin typeface="Calibri" panose="020F0502020204030204" pitchFamily="34" charset="0"/>
                <a:cs typeface="Calibri" panose="020F0502020204030204" pitchFamily="34" charset="0"/>
              </a:rPr>
              <a:t>  </a:t>
            </a:r>
            <a:r>
              <a:rPr sz="1500" dirty="0">
                <a:latin typeface="Calibri" panose="020F0502020204030204" pitchFamily="34" charset="0"/>
                <a:cs typeface="Calibri" panose="020F0502020204030204" pitchFamily="34" charset="0"/>
              </a:rPr>
              <a:t>Interferon </a:t>
            </a:r>
            <a:r>
              <a:rPr sz="1500" dirty="0" err="1">
                <a:latin typeface="Calibri" panose="020F0502020204030204" pitchFamily="34" charset="0"/>
                <a:cs typeface="Calibri" panose="020F0502020204030204" pitchFamily="34" charset="0"/>
              </a:rPr>
              <a:t>Interleuchin</a:t>
            </a:r>
            <a:endParaRPr sz="1500" dirty="0">
              <a:latin typeface="Calibri" panose="020F0502020204030204" pitchFamily="34" charset="0"/>
              <a:cs typeface="Calibri" panose="020F0502020204030204" pitchFamily="34" charset="0"/>
            </a:endParaRPr>
          </a:p>
        </p:txBody>
      </p:sp>
      <p:sp>
        <p:nvSpPr>
          <p:cNvPr id="9" name="object 9"/>
          <p:cNvSpPr txBox="1"/>
          <p:nvPr/>
        </p:nvSpPr>
        <p:spPr>
          <a:xfrm>
            <a:off x="6243594" y="4271264"/>
            <a:ext cx="2773045" cy="705321"/>
          </a:xfrm>
          <a:prstGeom prst="rect">
            <a:avLst/>
          </a:prstGeom>
        </p:spPr>
        <p:txBody>
          <a:bodyPr vert="horz" wrap="square" lIns="0" tIns="12700" rIns="0" bIns="0" rtlCol="0">
            <a:spAutoFit/>
          </a:bodyPr>
          <a:lstStyle/>
          <a:p>
            <a:pPr marL="95250">
              <a:lnSpc>
                <a:spcPct val="100000"/>
              </a:lnSpc>
              <a:spcBef>
                <a:spcPts val="100"/>
              </a:spcBef>
            </a:pPr>
            <a:r>
              <a:rPr lang="it-IT" sz="1500" b="1" spc="-5" dirty="0" err="1">
                <a:latin typeface="Calibri" panose="020F0502020204030204" pitchFamily="34" charset="0"/>
                <a:cs typeface="Calibri" panose="020F0502020204030204" pitchFamily="34" charset="0"/>
              </a:rPr>
              <a:t>Leptin</a:t>
            </a:r>
            <a:endParaRPr sz="1500" dirty="0">
              <a:latin typeface="Calibri" panose="020F0502020204030204" pitchFamily="34" charset="0"/>
              <a:cs typeface="Calibri" panose="020F0502020204030204" pitchFamily="34" charset="0"/>
            </a:endParaRPr>
          </a:p>
          <a:p>
            <a:pPr marL="12700" marR="5080">
              <a:lnSpc>
                <a:spcPct val="100000"/>
              </a:lnSpc>
            </a:pPr>
            <a:r>
              <a:rPr lang="en-GB" sz="1500" dirty="0">
                <a:latin typeface="Calibri" panose="020F0502020204030204" pitchFamily="34" charset="0"/>
                <a:cs typeface="Calibri" panose="020F0502020204030204" pitchFamily="34" charset="0"/>
              </a:rPr>
              <a:t>Protein secreted by adipose cells in order to regulate the fat mass.</a:t>
            </a:r>
          </a:p>
        </p:txBody>
      </p:sp>
      <p:sp>
        <p:nvSpPr>
          <p:cNvPr id="10" name="object 10"/>
          <p:cNvSpPr txBox="1"/>
          <p:nvPr/>
        </p:nvSpPr>
        <p:spPr>
          <a:xfrm>
            <a:off x="282531" y="4184904"/>
            <a:ext cx="2032000" cy="284480"/>
          </a:xfrm>
          <a:prstGeom prst="rect">
            <a:avLst/>
          </a:prstGeom>
        </p:spPr>
        <p:txBody>
          <a:bodyPr vert="horz" wrap="square" lIns="0" tIns="12700" rIns="0" bIns="0" rtlCol="0">
            <a:spAutoFit/>
          </a:bodyPr>
          <a:lstStyle/>
          <a:p>
            <a:pPr marL="12700">
              <a:lnSpc>
                <a:spcPct val="100000"/>
              </a:lnSpc>
              <a:spcBef>
                <a:spcPts val="100"/>
              </a:spcBef>
            </a:pPr>
            <a:r>
              <a:rPr sz="1700" spc="-5" dirty="0">
                <a:latin typeface="Calibri" panose="020F0502020204030204" pitchFamily="34" charset="0"/>
                <a:cs typeface="Calibri" panose="020F0502020204030204" pitchFamily="34" charset="0"/>
              </a:rPr>
              <a:t>Inibitori </a:t>
            </a:r>
            <a:r>
              <a:rPr sz="1700" dirty="0">
                <a:latin typeface="Calibri" panose="020F0502020204030204" pitchFamily="34" charset="0"/>
                <a:cs typeface="Calibri" panose="020F0502020204030204" pitchFamily="34" charset="0"/>
              </a:rPr>
              <a:t>di</a:t>
            </a:r>
            <a:r>
              <a:rPr sz="1700" spc="-40" dirty="0">
                <a:latin typeface="Calibri" panose="020F0502020204030204" pitchFamily="34" charset="0"/>
                <a:cs typeface="Calibri" panose="020F0502020204030204" pitchFamily="34" charset="0"/>
              </a:rPr>
              <a:t> </a:t>
            </a:r>
            <a:r>
              <a:rPr sz="1700" spc="-5" dirty="0">
                <a:latin typeface="Calibri" panose="020F0502020204030204" pitchFamily="34" charset="0"/>
                <a:cs typeface="Calibri" panose="020F0502020204030204" pitchFamily="34" charset="0"/>
              </a:rPr>
              <a:t>proteasi</a:t>
            </a:r>
            <a:endParaRPr sz="1700">
              <a:latin typeface="Calibri" panose="020F0502020204030204" pitchFamily="34" charset="0"/>
              <a:cs typeface="Calibri" panose="020F0502020204030204" pitchFamily="34" charset="0"/>
            </a:endParaRPr>
          </a:p>
        </p:txBody>
      </p:sp>
      <p:sp>
        <p:nvSpPr>
          <p:cNvPr id="11" name="object 11"/>
          <p:cNvSpPr txBox="1"/>
          <p:nvPr/>
        </p:nvSpPr>
        <p:spPr>
          <a:xfrm>
            <a:off x="7140531" y="3042411"/>
            <a:ext cx="1285240" cy="536044"/>
          </a:xfrm>
          <a:prstGeom prst="rect">
            <a:avLst/>
          </a:prstGeom>
        </p:spPr>
        <p:txBody>
          <a:bodyPr vert="horz" wrap="square" lIns="0" tIns="22860" rIns="0" bIns="0" rtlCol="0">
            <a:spAutoFit/>
          </a:bodyPr>
          <a:lstStyle/>
          <a:p>
            <a:pPr marL="12700" marR="5080">
              <a:lnSpc>
                <a:spcPts val="1900"/>
              </a:lnSpc>
              <a:spcBef>
                <a:spcPts val="180"/>
              </a:spcBef>
            </a:pPr>
            <a:r>
              <a:rPr lang="it-IT" sz="1600" spc="-5" dirty="0" err="1">
                <a:latin typeface="Calibri" panose="020F0502020204030204" pitchFamily="34" charset="0"/>
                <a:cs typeface="Calibri" panose="020F0502020204030204" pitchFamily="34" charset="0"/>
              </a:rPr>
              <a:t>Factor</a:t>
            </a:r>
            <a:r>
              <a:rPr lang="it-IT" sz="1600" spc="-5" dirty="0">
                <a:latin typeface="Calibri" panose="020F0502020204030204" pitchFamily="34" charset="0"/>
                <a:cs typeface="Calibri" panose="020F0502020204030204" pitchFamily="34" charset="0"/>
              </a:rPr>
              <a:t> </a:t>
            </a:r>
            <a:r>
              <a:rPr sz="1600" spc="-5" dirty="0">
                <a:latin typeface="Calibri" panose="020F0502020204030204" pitchFamily="34" charset="0"/>
                <a:cs typeface="Calibri" panose="020F0502020204030204" pitchFamily="34" charset="0"/>
              </a:rPr>
              <a:t>VIII</a:t>
            </a:r>
            <a:endParaRPr lang="it-IT" sz="1600" spc="-5" dirty="0">
              <a:latin typeface="Calibri" panose="020F0502020204030204" pitchFamily="34" charset="0"/>
              <a:cs typeface="Calibri" panose="020F0502020204030204" pitchFamily="34" charset="0"/>
            </a:endParaRPr>
          </a:p>
          <a:p>
            <a:pPr marL="12700" marR="5080">
              <a:lnSpc>
                <a:spcPts val="1900"/>
              </a:lnSpc>
              <a:spcBef>
                <a:spcPts val="180"/>
              </a:spcBef>
            </a:pPr>
            <a:r>
              <a:rPr lang="en-IT" sz="1600" spc="-5" dirty="0">
                <a:latin typeface="Calibri" panose="020F0502020204030204" pitchFamily="34" charset="0"/>
                <a:cs typeface="Calibri" panose="020F0502020204030204" pitchFamily="34" charset="0"/>
              </a:rPr>
              <a:t>Hemoglobin</a:t>
            </a:r>
            <a:endParaRPr sz="1600" dirty="0">
              <a:latin typeface="Calibri" panose="020F0502020204030204" pitchFamily="34" charset="0"/>
              <a:cs typeface="Calibri" panose="020F0502020204030204" pitchFamily="34" charset="0"/>
            </a:endParaRPr>
          </a:p>
        </p:txBody>
      </p:sp>
      <p:sp>
        <p:nvSpPr>
          <p:cNvPr id="12" name="object 12"/>
          <p:cNvSpPr txBox="1"/>
          <p:nvPr/>
        </p:nvSpPr>
        <p:spPr>
          <a:xfrm>
            <a:off x="2644731" y="4420616"/>
            <a:ext cx="3170555" cy="1854200"/>
          </a:xfrm>
          <a:prstGeom prst="rect">
            <a:avLst/>
          </a:prstGeom>
        </p:spPr>
        <p:txBody>
          <a:bodyPr vert="horz" wrap="square" lIns="0" tIns="12700" rIns="0" bIns="0" rtlCol="0">
            <a:spAutoFit/>
          </a:bodyPr>
          <a:lstStyle/>
          <a:p>
            <a:pPr marL="12700">
              <a:lnSpc>
                <a:spcPct val="100000"/>
              </a:lnSpc>
              <a:spcBef>
                <a:spcPts val="100"/>
              </a:spcBef>
            </a:pPr>
            <a:r>
              <a:rPr lang="en-GB" sz="1500" b="1" dirty="0">
                <a:latin typeface="Calibri" panose="020F0502020204030204" pitchFamily="34" charset="0"/>
                <a:cs typeface="Calibri" panose="020F0502020204030204" pitchFamily="34" charset="0"/>
              </a:rPr>
              <a:t>Growth factors</a:t>
            </a:r>
            <a:endParaRPr lang="en-GB" sz="1500" dirty="0">
              <a:latin typeface="Calibri" panose="020F0502020204030204" pitchFamily="34" charset="0"/>
              <a:cs typeface="Calibri" panose="020F0502020204030204" pitchFamily="34" charset="0"/>
            </a:endParaRPr>
          </a:p>
          <a:p>
            <a:pPr marL="12700" marR="108585">
              <a:lnSpc>
                <a:spcPct val="100000"/>
              </a:lnSpc>
            </a:pPr>
            <a:r>
              <a:rPr sz="1500" spc="-5" dirty="0">
                <a:latin typeface="Calibri" panose="020F0502020204030204" pitchFamily="34" charset="0"/>
                <a:cs typeface="Calibri" panose="020F0502020204030204" pitchFamily="34" charset="0"/>
              </a:rPr>
              <a:t>HNG (human nerve growth </a:t>
            </a:r>
            <a:r>
              <a:rPr sz="1500" dirty="0">
                <a:latin typeface="Calibri" panose="020F0502020204030204" pitchFamily="34" charset="0"/>
                <a:cs typeface="Calibri" panose="020F0502020204030204" pitchFamily="34" charset="0"/>
              </a:rPr>
              <a:t>factor)  BGNF </a:t>
            </a:r>
            <a:r>
              <a:rPr sz="1500" spc="-5" dirty="0">
                <a:latin typeface="Calibri" panose="020F0502020204030204" pitchFamily="34" charset="0"/>
                <a:cs typeface="Calibri" panose="020F0502020204030204" pitchFamily="34" charset="0"/>
              </a:rPr>
              <a:t>(brain derived neurotropic  factor)</a:t>
            </a:r>
            <a:endParaRPr sz="1500" dirty="0">
              <a:latin typeface="Calibri" panose="020F0502020204030204" pitchFamily="34" charset="0"/>
              <a:cs typeface="Calibri" panose="020F0502020204030204" pitchFamily="34" charset="0"/>
            </a:endParaRPr>
          </a:p>
          <a:p>
            <a:pPr marL="12700" marR="1028065">
              <a:lnSpc>
                <a:spcPct val="100000"/>
              </a:lnSpc>
            </a:pPr>
            <a:r>
              <a:rPr sz="1500" dirty="0">
                <a:latin typeface="Calibri" panose="020F0502020204030204" pitchFamily="34" charset="0"/>
                <a:cs typeface="Calibri" panose="020F0502020204030204" pitchFamily="34" charset="0"/>
              </a:rPr>
              <a:t>NT-3 </a:t>
            </a:r>
            <a:r>
              <a:rPr sz="1500" spc="-5" dirty="0">
                <a:latin typeface="Calibri" panose="020F0502020204030204" pitchFamily="34" charset="0"/>
                <a:cs typeface="Calibri" panose="020F0502020204030204" pitchFamily="34" charset="0"/>
              </a:rPr>
              <a:t>(Neurotrophin-3)  </a:t>
            </a:r>
            <a:r>
              <a:rPr sz="1500" dirty="0">
                <a:latin typeface="Calibri" panose="020F0502020204030204" pitchFamily="34" charset="0"/>
                <a:cs typeface="Calibri" panose="020F0502020204030204" pitchFamily="34" charset="0"/>
              </a:rPr>
              <a:t>NT-4</a:t>
            </a:r>
            <a:r>
              <a:rPr sz="1500" spc="-30" dirty="0">
                <a:latin typeface="Calibri" panose="020F0502020204030204" pitchFamily="34" charset="0"/>
                <a:cs typeface="Calibri" panose="020F0502020204030204" pitchFamily="34" charset="0"/>
              </a:rPr>
              <a:t> </a:t>
            </a:r>
            <a:r>
              <a:rPr sz="1500" spc="-5" dirty="0">
                <a:latin typeface="Calibri" panose="020F0502020204030204" pitchFamily="34" charset="0"/>
                <a:cs typeface="Calibri" panose="020F0502020204030204" pitchFamily="34" charset="0"/>
              </a:rPr>
              <a:t>(Neurotrophin-4)</a:t>
            </a:r>
            <a:endParaRPr sz="1500" dirty="0">
              <a:latin typeface="Calibri" panose="020F0502020204030204" pitchFamily="34" charset="0"/>
              <a:cs typeface="Calibri" panose="020F0502020204030204" pitchFamily="34" charset="0"/>
            </a:endParaRPr>
          </a:p>
          <a:p>
            <a:pPr marL="12700" marR="5080">
              <a:lnSpc>
                <a:spcPct val="100000"/>
              </a:lnSpc>
            </a:pPr>
            <a:r>
              <a:rPr sz="1500" dirty="0">
                <a:latin typeface="Calibri" panose="020F0502020204030204" pitchFamily="34" charset="0"/>
                <a:cs typeface="Calibri" panose="020F0502020204030204" pitchFamily="34" charset="0"/>
              </a:rPr>
              <a:t>GDNF </a:t>
            </a:r>
            <a:r>
              <a:rPr sz="1500" spc="-5" dirty="0">
                <a:latin typeface="Calibri" panose="020F0502020204030204" pitchFamily="34" charset="0"/>
                <a:cs typeface="Calibri" panose="020F0502020204030204" pitchFamily="34" charset="0"/>
              </a:rPr>
              <a:t>(gliale-derived neurotrophin)  </a:t>
            </a:r>
            <a:r>
              <a:rPr sz="1500" dirty="0">
                <a:latin typeface="Calibri" panose="020F0502020204030204" pitchFamily="34" charset="0"/>
                <a:cs typeface="Calibri" panose="020F0502020204030204" pitchFamily="34" charset="0"/>
              </a:rPr>
              <a:t>CNTF ( </a:t>
            </a:r>
            <a:r>
              <a:rPr sz="1500" spc="-10" dirty="0">
                <a:latin typeface="Calibri" panose="020F0502020204030204" pitchFamily="34" charset="0"/>
                <a:cs typeface="Calibri" panose="020F0502020204030204" pitchFamily="34" charset="0"/>
              </a:rPr>
              <a:t>Rat </a:t>
            </a:r>
            <a:r>
              <a:rPr sz="1500" spc="-5" dirty="0">
                <a:latin typeface="Calibri" panose="020F0502020204030204" pitchFamily="34" charset="0"/>
                <a:cs typeface="Calibri" panose="020F0502020204030204" pitchFamily="34" charset="0"/>
              </a:rPr>
              <a:t>ciliary</a:t>
            </a:r>
            <a:r>
              <a:rPr sz="1500" spc="5" dirty="0">
                <a:latin typeface="Calibri" panose="020F0502020204030204" pitchFamily="34" charset="0"/>
                <a:cs typeface="Calibri" panose="020F0502020204030204" pitchFamily="34" charset="0"/>
              </a:rPr>
              <a:t> </a:t>
            </a:r>
            <a:r>
              <a:rPr sz="1500" spc="-5" dirty="0">
                <a:latin typeface="Calibri" panose="020F0502020204030204" pitchFamily="34" charset="0"/>
                <a:cs typeface="Calibri" panose="020F0502020204030204" pitchFamily="34" charset="0"/>
              </a:rPr>
              <a:t>neurotrophin)</a:t>
            </a:r>
            <a:endParaRPr sz="1500" dirty="0">
              <a:latin typeface="Calibri" panose="020F0502020204030204" pitchFamily="34" charset="0"/>
              <a:cs typeface="Calibri" panose="020F0502020204030204" pitchFamily="34" charset="0"/>
            </a:endParaRPr>
          </a:p>
        </p:txBody>
      </p:sp>
      <p:sp>
        <p:nvSpPr>
          <p:cNvPr id="13" name="object 13"/>
          <p:cNvSpPr/>
          <p:nvPr/>
        </p:nvSpPr>
        <p:spPr>
          <a:xfrm>
            <a:off x="4360863" y="2563812"/>
            <a:ext cx="76200" cy="260350"/>
          </a:xfrm>
          <a:custGeom>
            <a:avLst/>
            <a:gdLst/>
            <a:ahLst/>
            <a:cxnLst/>
            <a:rect l="l" t="t" r="r" b="b"/>
            <a:pathLst>
              <a:path w="76200" h="260350">
                <a:moveTo>
                  <a:pt x="25399" y="76200"/>
                </a:moveTo>
                <a:lnTo>
                  <a:pt x="25398" y="260350"/>
                </a:lnTo>
                <a:lnTo>
                  <a:pt x="50798" y="260350"/>
                </a:lnTo>
                <a:lnTo>
                  <a:pt x="50799" y="76200"/>
                </a:lnTo>
                <a:lnTo>
                  <a:pt x="25399" y="76200"/>
                </a:lnTo>
                <a:close/>
              </a:path>
              <a:path w="76200" h="260350">
                <a:moveTo>
                  <a:pt x="69849" y="63500"/>
                </a:moveTo>
                <a:lnTo>
                  <a:pt x="50800" y="63500"/>
                </a:lnTo>
                <a:lnTo>
                  <a:pt x="50799" y="76200"/>
                </a:lnTo>
                <a:lnTo>
                  <a:pt x="76200" y="76201"/>
                </a:lnTo>
                <a:lnTo>
                  <a:pt x="69849" y="63500"/>
                </a:lnTo>
                <a:close/>
              </a:path>
              <a:path w="76200" h="260350">
                <a:moveTo>
                  <a:pt x="50800" y="63500"/>
                </a:moveTo>
                <a:lnTo>
                  <a:pt x="25400" y="63500"/>
                </a:lnTo>
                <a:lnTo>
                  <a:pt x="25399" y="76200"/>
                </a:lnTo>
                <a:lnTo>
                  <a:pt x="50799" y="76200"/>
                </a:lnTo>
                <a:lnTo>
                  <a:pt x="50800" y="63500"/>
                </a:lnTo>
                <a:close/>
              </a:path>
              <a:path w="76200" h="260350">
                <a:moveTo>
                  <a:pt x="38100" y="0"/>
                </a:moveTo>
                <a:lnTo>
                  <a:pt x="0" y="76200"/>
                </a:lnTo>
                <a:lnTo>
                  <a:pt x="25399" y="76200"/>
                </a:lnTo>
                <a:lnTo>
                  <a:pt x="25400" y="63500"/>
                </a:lnTo>
                <a:lnTo>
                  <a:pt x="69849" y="63500"/>
                </a:lnTo>
                <a:lnTo>
                  <a:pt x="38100" y="0"/>
                </a:lnTo>
                <a:close/>
              </a:path>
            </a:pathLst>
          </a:custGeom>
          <a:solidFill>
            <a:srgbClr val="000000"/>
          </a:solidFill>
        </p:spPr>
        <p:txBody>
          <a:bodyPr wrap="square" lIns="0" tIns="0" rIns="0" bIns="0" rtlCol="0"/>
          <a:lstStyle/>
          <a:p>
            <a:endParaRPr>
              <a:latin typeface="Calibri" panose="020F0502020204030204" pitchFamily="34" charset="0"/>
              <a:cs typeface="Calibri" panose="020F0502020204030204" pitchFamily="34" charset="0"/>
            </a:endParaRPr>
          </a:p>
        </p:txBody>
      </p:sp>
      <p:sp>
        <p:nvSpPr>
          <p:cNvPr id="14" name="object 14"/>
          <p:cNvSpPr/>
          <p:nvPr/>
        </p:nvSpPr>
        <p:spPr>
          <a:xfrm>
            <a:off x="1731962" y="2117724"/>
            <a:ext cx="5334000" cy="2125980"/>
          </a:xfrm>
          <a:custGeom>
            <a:avLst/>
            <a:gdLst/>
            <a:ahLst/>
            <a:cxnLst/>
            <a:rect l="l" t="t" r="r" b="b"/>
            <a:pathLst>
              <a:path w="5334000" h="2125979">
                <a:moveTo>
                  <a:pt x="1377708" y="895337"/>
                </a:moveTo>
                <a:lnTo>
                  <a:pt x="72885" y="177990"/>
                </a:lnTo>
                <a:lnTo>
                  <a:pt x="76250" y="171869"/>
                </a:lnTo>
                <a:lnTo>
                  <a:pt x="85128" y="155727"/>
                </a:lnTo>
                <a:lnTo>
                  <a:pt x="0" y="152400"/>
                </a:lnTo>
                <a:lnTo>
                  <a:pt x="48412" y="222504"/>
                </a:lnTo>
                <a:lnTo>
                  <a:pt x="60655" y="200240"/>
                </a:lnTo>
                <a:lnTo>
                  <a:pt x="1365478" y="917600"/>
                </a:lnTo>
                <a:lnTo>
                  <a:pt x="1377708" y="895337"/>
                </a:lnTo>
                <a:close/>
              </a:path>
              <a:path w="5334000" h="2125979">
                <a:moveTo>
                  <a:pt x="1378877" y="1602676"/>
                </a:moveTo>
                <a:lnTo>
                  <a:pt x="1364310" y="1581861"/>
                </a:lnTo>
                <a:lnTo>
                  <a:pt x="664730" y="2071573"/>
                </a:lnTo>
                <a:lnTo>
                  <a:pt x="650176" y="2050757"/>
                </a:lnTo>
                <a:lnTo>
                  <a:pt x="609600" y="2125662"/>
                </a:lnTo>
                <a:lnTo>
                  <a:pt x="693864" y="2113178"/>
                </a:lnTo>
                <a:lnTo>
                  <a:pt x="684403" y="2099652"/>
                </a:lnTo>
                <a:lnTo>
                  <a:pt x="679297" y="2092375"/>
                </a:lnTo>
                <a:lnTo>
                  <a:pt x="1378877" y="1602676"/>
                </a:lnTo>
                <a:close/>
              </a:path>
              <a:path w="5334000" h="2125979">
                <a:moveTo>
                  <a:pt x="2705100" y="2049462"/>
                </a:moveTo>
                <a:lnTo>
                  <a:pt x="2679700" y="2049475"/>
                </a:lnTo>
                <a:lnTo>
                  <a:pt x="2679700" y="1862137"/>
                </a:lnTo>
                <a:lnTo>
                  <a:pt x="2654300" y="1862137"/>
                </a:lnTo>
                <a:lnTo>
                  <a:pt x="2654300" y="2049475"/>
                </a:lnTo>
                <a:lnTo>
                  <a:pt x="2628900" y="2049475"/>
                </a:lnTo>
                <a:lnTo>
                  <a:pt x="2667000" y="2125662"/>
                </a:lnTo>
                <a:lnTo>
                  <a:pt x="2698750" y="2062162"/>
                </a:lnTo>
                <a:lnTo>
                  <a:pt x="2705100" y="2049462"/>
                </a:lnTo>
                <a:close/>
              </a:path>
              <a:path w="5334000" h="2125979">
                <a:moveTo>
                  <a:pt x="5029200" y="2057412"/>
                </a:moveTo>
                <a:lnTo>
                  <a:pt x="5016246" y="2039848"/>
                </a:lnTo>
                <a:lnTo>
                  <a:pt x="4978641" y="1988832"/>
                </a:lnTo>
                <a:lnTo>
                  <a:pt x="4967097" y="2011451"/>
                </a:lnTo>
                <a:lnTo>
                  <a:pt x="4272966" y="1657159"/>
                </a:lnTo>
                <a:lnTo>
                  <a:pt x="4261421" y="1679778"/>
                </a:lnTo>
                <a:lnTo>
                  <a:pt x="4955552" y="2034070"/>
                </a:lnTo>
                <a:lnTo>
                  <a:pt x="4944008" y="2056701"/>
                </a:lnTo>
                <a:lnTo>
                  <a:pt x="5029200" y="2057412"/>
                </a:lnTo>
                <a:close/>
              </a:path>
              <a:path w="5334000" h="2125979">
                <a:moveTo>
                  <a:pt x="5029200" y="0"/>
                </a:moveTo>
                <a:lnTo>
                  <a:pt x="4949596" y="30378"/>
                </a:lnTo>
                <a:lnTo>
                  <a:pt x="4968316" y="47561"/>
                </a:lnTo>
                <a:lnTo>
                  <a:pt x="4257840" y="821677"/>
                </a:lnTo>
                <a:lnTo>
                  <a:pt x="4276547" y="838860"/>
                </a:lnTo>
                <a:lnTo>
                  <a:pt x="4987023" y="64731"/>
                </a:lnTo>
                <a:lnTo>
                  <a:pt x="5005743" y="81902"/>
                </a:lnTo>
                <a:lnTo>
                  <a:pt x="5018252" y="38201"/>
                </a:lnTo>
                <a:lnTo>
                  <a:pt x="5029200" y="0"/>
                </a:lnTo>
                <a:close/>
              </a:path>
              <a:path w="5334000" h="2125979">
                <a:moveTo>
                  <a:pt x="5309082" y="1231430"/>
                </a:moveTo>
                <a:lnTo>
                  <a:pt x="5270398" y="1231430"/>
                </a:lnTo>
                <a:lnTo>
                  <a:pt x="5257698" y="1231430"/>
                </a:lnTo>
                <a:lnTo>
                  <a:pt x="5257508" y="1256741"/>
                </a:lnTo>
                <a:lnTo>
                  <a:pt x="5309082" y="1231430"/>
                </a:lnTo>
                <a:close/>
              </a:path>
              <a:path w="5334000" h="2125979">
                <a:moveTo>
                  <a:pt x="5334000" y="1219212"/>
                </a:moveTo>
                <a:lnTo>
                  <a:pt x="5258079" y="1180541"/>
                </a:lnTo>
                <a:lnTo>
                  <a:pt x="5257889" y="1205941"/>
                </a:lnTo>
                <a:lnTo>
                  <a:pt x="4267289" y="1198575"/>
                </a:lnTo>
                <a:lnTo>
                  <a:pt x="4267098" y="1223962"/>
                </a:lnTo>
                <a:lnTo>
                  <a:pt x="5257698" y="1231341"/>
                </a:lnTo>
                <a:lnTo>
                  <a:pt x="5270398" y="1231430"/>
                </a:lnTo>
                <a:lnTo>
                  <a:pt x="5309273" y="1231341"/>
                </a:lnTo>
                <a:lnTo>
                  <a:pt x="5334000" y="1219212"/>
                </a:lnTo>
                <a:close/>
              </a:path>
            </a:pathLst>
          </a:custGeom>
          <a:solidFill>
            <a:srgbClr val="000000"/>
          </a:solidFill>
        </p:spPr>
        <p:txBody>
          <a:bodyPr wrap="square" lIns="0" tIns="0" rIns="0" bIns="0" rtlCol="0"/>
          <a:lstStyle/>
          <a:p>
            <a:endParaRPr>
              <a:latin typeface="Calibri" panose="020F0502020204030204" pitchFamily="34" charset="0"/>
              <a:cs typeface="Calibri" panose="020F0502020204030204" pitchFamily="34" charset="0"/>
            </a:endParaRPr>
          </a:p>
        </p:txBody>
      </p:sp>
      <p:sp>
        <p:nvSpPr>
          <p:cNvPr id="15" name="object 15"/>
          <p:cNvSpPr txBox="1"/>
          <p:nvPr/>
        </p:nvSpPr>
        <p:spPr>
          <a:xfrm>
            <a:off x="3711531" y="144271"/>
            <a:ext cx="2657475" cy="1859483"/>
          </a:xfrm>
          <a:prstGeom prst="rect">
            <a:avLst/>
          </a:prstGeom>
        </p:spPr>
        <p:txBody>
          <a:bodyPr vert="horz" wrap="square" lIns="0" tIns="12700" rIns="0" bIns="0" rtlCol="0">
            <a:spAutoFit/>
          </a:bodyPr>
          <a:lstStyle/>
          <a:p>
            <a:pPr marL="12700">
              <a:lnSpc>
                <a:spcPct val="100000"/>
              </a:lnSpc>
              <a:spcBef>
                <a:spcPts val="100"/>
              </a:spcBef>
            </a:pPr>
            <a:r>
              <a:rPr lang="en-GB" sz="1500" b="1" spc="-5" dirty="0">
                <a:latin typeface="Calibri" panose="020F0502020204030204" pitchFamily="34" charset="0"/>
                <a:cs typeface="Calibri" panose="020F0502020204030204" pitchFamily="34" charset="0"/>
              </a:rPr>
              <a:t>Hormones</a:t>
            </a:r>
            <a:endParaRPr lang="en-GB" sz="1500" dirty="0">
              <a:latin typeface="Calibri" panose="020F0502020204030204" pitchFamily="34" charset="0"/>
              <a:cs typeface="Calibri" panose="020F0502020204030204" pitchFamily="34" charset="0"/>
            </a:endParaRPr>
          </a:p>
          <a:p>
            <a:pPr marL="12700">
              <a:lnSpc>
                <a:spcPct val="100000"/>
              </a:lnSpc>
            </a:pPr>
            <a:r>
              <a:rPr lang="en-GB" sz="1500" dirty="0">
                <a:latin typeface="Calibri" panose="020F0502020204030204" pitchFamily="34" charset="0"/>
                <a:cs typeface="Calibri" panose="020F0502020204030204" pitchFamily="34" charset="0"/>
              </a:rPr>
              <a:t>ACTH</a:t>
            </a:r>
          </a:p>
          <a:p>
            <a:pPr marL="12700" marR="191135">
              <a:lnSpc>
                <a:spcPct val="100000"/>
              </a:lnSpc>
            </a:pPr>
            <a:r>
              <a:rPr lang="en-GB" sz="1500" dirty="0">
                <a:latin typeface="Calibri" panose="020F0502020204030204" pitchFamily="34" charset="0"/>
                <a:cs typeface="Calibri" panose="020F0502020204030204" pitchFamily="34" charset="0"/>
              </a:rPr>
              <a:t>TSH</a:t>
            </a:r>
            <a:r>
              <a:rPr lang="en-GB" sz="1500" spc="-15" dirty="0">
                <a:latin typeface="Calibri" panose="020F0502020204030204" pitchFamily="34" charset="0"/>
                <a:cs typeface="Calibri" panose="020F0502020204030204" pitchFamily="34" charset="0"/>
              </a:rPr>
              <a:t> </a:t>
            </a:r>
            <a:r>
              <a:rPr lang="en-GB" sz="1500" dirty="0">
                <a:latin typeface="Calibri" panose="020F0502020204030204" pitchFamily="34" charset="0"/>
                <a:cs typeface="Calibri" panose="020F0502020204030204" pitchFamily="34" charset="0"/>
              </a:rPr>
              <a:t>(</a:t>
            </a:r>
            <a:r>
              <a:rPr lang="en-GB" sz="1500" dirty="0" err="1">
                <a:latin typeface="Calibri" panose="020F0502020204030204" pitchFamily="34" charset="0"/>
                <a:cs typeface="Calibri" panose="020F0502020204030204" pitchFamily="34" charset="0"/>
              </a:rPr>
              <a:t>Tiretropin</a:t>
            </a:r>
            <a:r>
              <a:rPr lang="en-GB" sz="1500" dirty="0">
                <a:latin typeface="Calibri" panose="020F0502020204030204" pitchFamily="34" charset="0"/>
                <a:cs typeface="Calibri" panose="020F0502020204030204" pitchFamily="34" charset="0"/>
              </a:rPr>
              <a:t>)</a:t>
            </a:r>
          </a:p>
          <a:p>
            <a:pPr marL="12700" marR="5080">
              <a:lnSpc>
                <a:spcPct val="100000"/>
              </a:lnSpc>
            </a:pPr>
            <a:r>
              <a:rPr lang="en-GB" sz="1500" dirty="0">
                <a:latin typeface="Calibri" panose="020F0502020204030204" pitchFamily="34" charset="0"/>
                <a:cs typeface="Calibri" panose="020F0502020204030204" pitchFamily="34" charset="0"/>
              </a:rPr>
              <a:t>HGH ( </a:t>
            </a:r>
            <a:r>
              <a:rPr lang="en-GB" sz="1500" spc="-5" dirty="0">
                <a:latin typeface="Calibri" panose="020F0502020204030204" pitchFamily="34" charset="0"/>
                <a:cs typeface="Calibri" panose="020F0502020204030204" pitchFamily="34" charset="0"/>
              </a:rPr>
              <a:t>Growth hormone</a:t>
            </a:r>
            <a:r>
              <a:rPr lang="en-GB" sz="1500" dirty="0">
                <a:latin typeface="Calibri" panose="020F0502020204030204" pitchFamily="34" charset="0"/>
                <a:cs typeface="Calibri" panose="020F0502020204030204" pitchFamily="34" charset="0"/>
              </a:rPr>
              <a:t>)  </a:t>
            </a:r>
          </a:p>
          <a:p>
            <a:pPr marL="12700" marR="5080">
              <a:lnSpc>
                <a:spcPct val="100000"/>
              </a:lnSpc>
            </a:pPr>
            <a:r>
              <a:rPr lang="en-GB" sz="1500" spc="-5" dirty="0">
                <a:latin typeface="Calibri" panose="020F0502020204030204" pitchFamily="34" charset="0"/>
                <a:cs typeface="Calibri" panose="020F0502020204030204" pitchFamily="34" charset="0"/>
              </a:rPr>
              <a:t>EPO</a:t>
            </a:r>
            <a:endParaRPr lang="en-GB" sz="1500" dirty="0">
              <a:latin typeface="Calibri" panose="020F0502020204030204" pitchFamily="34" charset="0"/>
              <a:cs typeface="Calibri" panose="020F0502020204030204" pitchFamily="34" charset="0"/>
            </a:endParaRPr>
          </a:p>
          <a:p>
            <a:pPr marL="12700" marR="1334135">
              <a:lnSpc>
                <a:spcPct val="100000"/>
              </a:lnSpc>
            </a:pPr>
            <a:r>
              <a:rPr lang="en-GB" sz="1500" spc="-5" dirty="0">
                <a:latin typeface="Calibri" panose="020F0502020204030204" pitchFamily="34" charset="0"/>
                <a:cs typeface="Calibri" panose="020F0502020204030204" pitchFamily="34" charset="0"/>
              </a:rPr>
              <a:t>Soma</a:t>
            </a:r>
            <a:r>
              <a:rPr lang="en-GB" sz="1500" spc="5" dirty="0">
                <a:latin typeface="Calibri" panose="020F0502020204030204" pitchFamily="34" charset="0"/>
                <a:cs typeface="Calibri" panose="020F0502020204030204" pitchFamily="34" charset="0"/>
              </a:rPr>
              <a:t>t</a:t>
            </a:r>
            <a:r>
              <a:rPr lang="en-GB" sz="1500" spc="-5" dirty="0">
                <a:latin typeface="Calibri" panose="020F0502020204030204" pitchFamily="34" charset="0"/>
                <a:cs typeface="Calibri" panose="020F0502020204030204" pitchFamily="34" charset="0"/>
              </a:rPr>
              <a:t>o</a:t>
            </a:r>
            <a:r>
              <a:rPr lang="en-GB" sz="1500" spc="5" dirty="0">
                <a:latin typeface="Calibri" panose="020F0502020204030204" pitchFamily="34" charset="0"/>
                <a:cs typeface="Calibri" panose="020F0502020204030204" pitchFamily="34" charset="0"/>
              </a:rPr>
              <a:t>t</a:t>
            </a:r>
            <a:r>
              <a:rPr lang="en-GB" sz="1500" dirty="0">
                <a:latin typeface="Calibri" panose="020F0502020204030204" pitchFamily="34" charset="0"/>
                <a:cs typeface="Calibri" panose="020F0502020204030204" pitchFamily="34" charset="0"/>
              </a:rPr>
              <a:t>r</a:t>
            </a:r>
            <a:r>
              <a:rPr lang="en-GB" sz="1500" spc="-5" dirty="0">
                <a:latin typeface="Calibri" panose="020F0502020204030204" pitchFamily="34" charset="0"/>
                <a:cs typeface="Calibri" panose="020F0502020204030204" pitchFamily="34" charset="0"/>
              </a:rPr>
              <a:t>op</a:t>
            </a:r>
            <a:r>
              <a:rPr lang="en-GB" sz="1500" spc="5" dirty="0">
                <a:latin typeface="Calibri" panose="020F0502020204030204" pitchFamily="34" charset="0"/>
                <a:cs typeface="Calibri" panose="020F0502020204030204" pitchFamily="34" charset="0"/>
              </a:rPr>
              <a:t>i</a:t>
            </a:r>
            <a:r>
              <a:rPr lang="en-GB" sz="1500" dirty="0">
                <a:latin typeface="Calibri" panose="020F0502020204030204" pitchFamily="34" charset="0"/>
                <a:cs typeface="Calibri" panose="020F0502020204030204" pitchFamily="34" charset="0"/>
              </a:rPr>
              <a:t>n  </a:t>
            </a:r>
            <a:r>
              <a:rPr lang="en-GB" sz="1500" spc="-5" dirty="0">
                <a:latin typeface="Calibri" panose="020F0502020204030204" pitchFamily="34" charset="0"/>
                <a:cs typeface="Calibri" panose="020F0502020204030204" pitchFamily="34" charset="0"/>
              </a:rPr>
              <a:t>Calcitonin  Glucagon  Insulin</a:t>
            </a:r>
            <a:endParaRPr lang="en-GB" sz="1500" dirty="0">
              <a:latin typeface="Calibri" panose="020F0502020204030204" pitchFamily="34" charset="0"/>
              <a:cs typeface="Calibri" panose="020F0502020204030204" pitchFamily="34" charset="0"/>
            </a:endParaRPr>
          </a:p>
        </p:txBody>
      </p:sp>
      <p:sp>
        <p:nvSpPr>
          <p:cNvPr id="16" name="object 16"/>
          <p:cNvSpPr/>
          <p:nvPr/>
        </p:nvSpPr>
        <p:spPr>
          <a:xfrm>
            <a:off x="3072086" y="2930651"/>
            <a:ext cx="2743200" cy="694055"/>
          </a:xfrm>
          <a:custGeom>
            <a:avLst/>
            <a:gdLst/>
            <a:ahLst/>
            <a:cxnLst/>
            <a:rect l="l" t="t" r="r" b="b"/>
            <a:pathLst>
              <a:path w="2743200" h="694054">
                <a:moveTo>
                  <a:pt x="0" y="115626"/>
                </a:moveTo>
                <a:lnTo>
                  <a:pt x="9086" y="70619"/>
                </a:lnTo>
                <a:lnTo>
                  <a:pt x="33866" y="33866"/>
                </a:lnTo>
                <a:lnTo>
                  <a:pt x="70619" y="9086"/>
                </a:lnTo>
                <a:lnTo>
                  <a:pt x="115626" y="0"/>
                </a:lnTo>
                <a:lnTo>
                  <a:pt x="2627574" y="0"/>
                </a:lnTo>
                <a:lnTo>
                  <a:pt x="2672581" y="9086"/>
                </a:lnTo>
                <a:lnTo>
                  <a:pt x="2709334" y="33866"/>
                </a:lnTo>
                <a:lnTo>
                  <a:pt x="2734113" y="70619"/>
                </a:lnTo>
                <a:lnTo>
                  <a:pt x="2743200" y="115626"/>
                </a:lnTo>
                <a:lnTo>
                  <a:pt x="2743200" y="578112"/>
                </a:lnTo>
                <a:lnTo>
                  <a:pt x="2734113" y="623118"/>
                </a:lnTo>
                <a:lnTo>
                  <a:pt x="2709334" y="659871"/>
                </a:lnTo>
                <a:lnTo>
                  <a:pt x="2672581" y="684651"/>
                </a:lnTo>
                <a:lnTo>
                  <a:pt x="2627574" y="693738"/>
                </a:lnTo>
                <a:lnTo>
                  <a:pt x="115626" y="693738"/>
                </a:lnTo>
                <a:lnTo>
                  <a:pt x="70619" y="684651"/>
                </a:lnTo>
                <a:lnTo>
                  <a:pt x="33866" y="659871"/>
                </a:lnTo>
                <a:lnTo>
                  <a:pt x="9086" y="623118"/>
                </a:lnTo>
                <a:lnTo>
                  <a:pt x="0" y="578112"/>
                </a:lnTo>
                <a:lnTo>
                  <a:pt x="0" y="115626"/>
                </a:lnTo>
                <a:close/>
              </a:path>
            </a:pathLst>
          </a:custGeom>
          <a:ln w="28575">
            <a:solidFill>
              <a:srgbClr val="FF0000"/>
            </a:solidFill>
          </a:ln>
        </p:spPr>
        <p:txBody>
          <a:bodyPr wrap="square" lIns="0" tIns="0" rIns="0" bIns="0" rtlCol="0"/>
          <a:lstStyle/>
          <a:p>
            <a:endParaRPr>
              <a:latin typeface="Calibri" panose="020F0502020204030204" pitchFamily="34" charset="0"/>
              <a:cs typeface="Calibri" panose="020F0502020204030204" pitchFamily="34" charset="0"/>
            </a:endParaRPr>
          </a:p>
        </p:txBody>
      </p:sp>
      <p:grpSp>
        <p:nvGrpSpPr>
          <p:cNvPr id="17" name="object 17"/>
          <p:cNvGrpSpPr/>
          <p:nvPr/>
        </p:nvGrpSpPr>
        <p:grpSpPr>
          <a:xfrm>
            <a:off x="-1586" y="4810125"/>
            <a:ext cx="2095500" cy="2076450"/>
            <a:chOff x="-1586" y="4810125"/>
            <a:chExt cx="2095500" cy="2076450"/>
          </a:xfrm>
        </p:grpSpPr>
        <p:pic>
          <p:nvPicPr>
            <p:cNvPr id="18" name="object 18"/>
            <p:cNvPicPr/>
            <p:nvPr/>
          </p:nvPicPr>
          <p:blipFill>
            <a:blip r:embed="rId2" cstate="print"/>
            <a:stretch>
              <a:fillRect/>
            </a:stretch>
          </p:blipFill>
          <p:spPr>
            <a:xfrm>
              <a:off x="55562" y="4867274"/>
              <a:ext cx="1981200" cy="1981200"/>
            </a:xfrm>
            <a:prstGeom prst="rect">
              <a:avLst/>
            </a:prstGeom>
          </p:spPr>
        </p:pic>
        <p:sp>
          <p:nvSpPr>
            <p:cNvPr id="19" name="object 19"/>
            <p:cNvSpPr/>
            <p:nvPr/>
          </p:nvSpPr>
          <p:spPr>
            <a:xfrm>
              <a:off x="26988" y="4838700"/>
              <a:ext cx="2038350" cy="2019300"/>
            </a:xfrm>
            <a:custGeom>
              <a:avLst/>
              <a:gdLst/>
              <a:ahLst/>
              <a:cxnLst/>
              <a:rect l="l" t="t" r="r" b="b"/>
              <a:pathLst>
                <a:path w="2038350" h="2019300">
                  <a:moveTo>
                    <a:pt x="0" y="0"/>
                  </a:moveTo>
                  <a:lnTo>
                    <a:pt x="2038350" y="0"/>
                  </a:lnTo>
                  <a:lnTo>
                    <a:pt x="2038350" y="2019299"/>
                  </a:lnTo>
                </a:path>
                <a:path w="2038350" h="2019300">
                  <a:moveTo>
                    <a:pt x="0" y="2019299"/>
                  </a:moveTo>
                  <a:lnTo>
                    <a:pt x="0" y="0"/>
                  </a:lnTo>
                </a:path>
              </a:pathLst>
            </a:custGeom>
            <a:ln w="57150">
              <a:solidFill>
                <a:srgbClr val="000000"/>
              </a:solidFill>
            </a:ln>
          </p:spPr>
          <p:txBody>
            <a:bodyPr wrap="square" lIns="0" tIns="0" rIns="0" bIns="0" rtlCol="0"/>
            <a:lstStyle/>
            <a:p>
              <a:endParaRPr>
                <a:latin typeface="Calibri" panose="020F0502020204030204" pitchFamily="34" charset="0"/>
                <a:cs typeface="Calibri" panose="020F0502020204030204" pitchFamily="34" charset="0"/>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47021" y="2362200"/>
            <a:ext cx="8913495" cy="375920"/>
          </a:xfrm>
          <a:prstGeom prst="rect">
            <a:avLst/>
          </a:prstGeom>
        </p:spPr>
        <p:txBody>
          <a:bodyPr vert="horz" wrap="square" lIns="0" tIns="12700" rIns="0" bIns="0" rtlCol="0">
            <a:spAutoFit/>
          </a:bodyPr>
          <a:lstStyle/>
          <a:p>
            <a:pPr marL="12700">
              <a:lnSpc>
                <a:spcPct val="100000"/>
              </a:lnSpc>
              <a:spcBef>
                <a:spcPts val="100"/>
              </a:spcBef>
            </a:pPr>
            <a:r>
              <a:rPr sz="2300" b="0" dirty="0">
                <a:solidFill>
                  <a:srgbClr val="000000"/>
                </a:solidFill>
                <a:latin typeface="+mn-lt"/>
                <a:cs typeface="Comic Sans MS"/>
              </a:rPr>
              <a:t>In </a:t>
            </a:r>
            <a:r>
              <a:rPr sz="2300" b="0" spc="-5" dirty="0">
                <a:solidFill>
                  <a:srgbClr val="000000"/>
                </a:solidFill>
                <a:latin typeface="+mn-lt"/>
                <a:cs typeface="Comic Sans MS"/>
              </a:rPr>
              <a:t>order </a:t>
            </a:r>
            <a:r>
              <a:rPr sz="2300" b="0" dirty="0">
                <a:solidFill>
                  <a:srgbClr val="000000"/>
                </a:solidFill>
                <a:latin typeface="+mn-lt"/>
                <a:cs typeface="Comic Sans MS"/>
              </a:rPr>
              <a:t>to </a:t>
            </a:r>
            <a:r>
              <a:rPr sz="2300" b="0" spc="-5" dirty="0">
                <a:solidFill>
                  <a:srgbClr val="000000"/>
                </a:solidFill>
                <a:latin typeface="+mn-lt"/>
                <a:cs typeface="Comic Sans MS"/>
              </a:rPr>
              <a:t>express </a:t>
            </a:r>
            <a:r>
              <a:rPr sz="2300" b="0" dirty="0">
                <a:solidFill>
                  <a:srgbClr val="000000"/>
                </a:solidFill>
                <a:latin typeface="+mn-lt"/>
                <a:cs typeface="Comic Sans MS"/>
              </a:rPr>
              <a:t>a </a:t>
            </a:r>
            <a:r>
              <a:rPr sz="2300" b="0" spc="-5" dirty="0">
                <a:solidFill>
                  <a:srgbClr val="000000"/>
                </a:solidFill>
                <a:latin typeface="+mn-lt"/>
                <a:cs typeface="Comic Sans MS"/>
              </a:rPr>
              <a:t>protein </a:t>
            </a:r>
            <a:r>
              <a:rPr sz="2300" b="0" dirty="0">
                <a:solidFill>
                  <a:srgbClr val="000000"/>
                </a:solidFill>
                <a:latin typeface="+mn-lt"/>
                <a:cs typeface="Comic Sans MS"/>
              </a:rPr>
              <a:t>in </a:t>
            </a:r>
            <a:r>
              <a:rPr sz="2300" b="0" spc="-5" dirty="0">
                <a:solidFill>
                  <a:srgbClr val="000000"/>
                </a:solidFill>
                <a:latin typeface="+mn-lt"/>
                <a:cs typeface="Comic Sans MS"/>
              </a:rPr>
              <a:t>an heterologous </a:t>
            </a:r>
            <a:r>
              <a:rPr sz="2300" b="0" dirty="0">
                <a:solidFill>
                  <a:srgbClr val="000000"/>
                </a:solidFill>
                <a:latin typeface="+mn-lt"/>
                <a:cs typeface="Comic Sans MS"/>
              </a:rPr>
              <a:t>system we</a:t>
            </a:r>
            <a:r>
              <a:rPr sz="2300" b="0" spc="50" dirty="0">
                <a:solidFill>
                  <a:srgbClr val="000000"/>
                </a:solidFill>
                <a:latin typeface="+mn-lt"/>
                <a:cs typeface="Comic Sans MS"/>
              </a:rPr>
              <a:t> </a:t>
            </a:r>
            <a:r>
              <a:rPr sz="2300" b="0" spc="-5" dirty="0">
                <a:solidFill>
                  <a:srgbClr val="000000"/>
                </a:solidFill>
                <a:latin typeface="+mn-lt"/>
                <a:cs typeface="Comic Sans MS"/>
              </a:rPr>
              <a:t>need:</a:t>
            </a:r>
            <a:endParaRPr sz="2300">
              <a:latin typeface="+mn-lt"/>
              <a:cs typeface="Comic Sans MS"/>
            </a:endParaRPr>
          </a:p>
        </p:txBody>
      </p:sp>
      <p:grpSp>
        <p:nvGrpSpPr>
          <p:cNvPr id="4" name="object 4"/>
          <p:cNvGrpSpPr/>
          <p:nvPr/>
        </p:nvGrpSpPr>
        <p:grpSpPr>
          <a:xfrm>
            <a:off x="4211938" y="3419910"/>
            <a:ext cx="457200" cy="457200"/>
            <a:chOff x="4419599" y="3500437"/>
            <a:chExt cx="457200" cy="457200"/>
          </a:xfrm>
        </p:grpSpPr>
        <p:sp>
          <p:nvSpPr>
            <p:cNvPr id="5" name="object 5"/>
            <p:cNvSpPr/>
            <p:nvPr/>
          </p:nvSpPr>
          <p:spPr>
            <a:xfrm>
              <a:off x="4648199" y="3500437"/>
              <a:ext cx="0" cy="457200"/>
            </a:xfrm>
            <a:custGeom>
              <a:avLst/>
              <a:gdLst/>
              <a:ahLst/>
              <a:cxnLst/>
              <a:rect l="l" t="t" r="r" b="b"/>
              <a:pathLst>
                <a:path h="457200">
                  <a:moveTo>
                    <a:pt x="0" y="0"/>
                  </a:moveTo>
                  <a:lnTo>
                    <a:pt x="1" y="457200"/>
                  </a:lnTo>
                </a:path>
              </a:pathLst>
            </a:custGeom>
            <a:ln w="28575">
              <a:solidFill>
                <a:srgbClr val="000000"/>
              </a:solidFill>
            </a:ln>
          </p:spPr>
          <p:txBody>
            <a:bodyPr wrap="square" lIns="0" tIns="0" rIns="0" bIns="0" rtlCol="0"/>
            <a:lstStyle/>
            <a:p>
              <a:endParaRPr/>
            </a:p>
          </p:txBody>
        </p:sp>
        <p:sp>
          <p:nvSpPr>
            <p:cNvPr id="6" name="object 6"/>
            <p:cNvSpPr/>
            <p:nvPr/>
          </p:nvSpPr>
          <p:spPr>
            <a:xfrm>
              <a:off x="4419599" y="3729036"/>
              <a:ext cx="457200" cy="0"/>
            </a:xfrm>
            <a:custGeom>
              <a:avLst/>
              <a:gdLst/>
              <a:ahLst/>
              <a:cxnLst/>
              <a:rect l="l" t="t" r="r" b="b"/>
              <a:pathLst>
                <a:path w="457200">
                  <a:moveTo>
                    <a:pt x="0" y="1"/>
                  </a:moveTo>
                  <a:lnTo>
                    <a:pt x="457200" y="0"/>
                  </a:lnTo>
                </a:path>
              </a:pathLst>
            </a:custGeom>
            <a:ln w="28575">
              <a:solidFill>
                <a:srgbClr val="000000"/>
              </a:solidFill>
            </a:ln>
          </p:spPr>
          <p:txBody>
            <a:bodyPr wrap="square" lIns="0" tIns="0" rIns="0" bIns="0" rtlCol="0"/>
            <a:lstStyle/>
            <a:p>
              <a:endParaRPr/>
            </a:p>
          </p:txBody>
        </p:sp>
      </p:grpSp>
      <p:sp>
        <p:nvSpPr>
          <p:cNvPr id="9" name="object 9"/>
          <p:cNvSpPr txBox="1"/>
          <p:nvPr/>
        </p:nvSpPr>
        <p:spPr>
          <a:xfrm>
            <a:off x="5103769" y="3483864"/>
            <a:ext cx="2202180" cy="375920"/>
          </a:xfrm>
          <a:prstGeom prst="rect">
            <a:avLst/>
          </a:prstGeom>
        </p:spPr>
        <p:txBody>
          <a:bodyPr vert="horz" wrap="square" lIns="0" tIns="12700" rIns="0" bIns="0" rtlCol="0">
            <a:spAutoFit/>
          </a:bodyPr>
          <a:lstStyle/>
          <a:p>
            <a:pPr marL="12700">
              <a:lnSpc>
                <a:spcPct val="100000"/>
              </a:lnSpc>
              <a:spcBef>
                <a:spcPts val="100"/>
              </a:spcBef>
            </a:pPr>
            <a:r>
              <a:rPr sz="2300" dirty="0">
                <a:cs typeface="Comic Sans MS"/>
              </a:rPr>
              <a:t>Expression</a:t>
            </a:r>
            <a:r>
              <a:rPr sz="2300" spc="-85" dirty="0">
                <a:cs typeface="Comic Sans MS"/>
              </a:rPr>
              <a:t> </a:t>
            </a:r>
            <a:r>
              <a:rPr sz="2300" dirty="0">
                <a:cs typeface="Comic Sans MS"/>
              </a:rPr>
              <a:t>host</a:t>
            </a:r>
            <a:endParaRPr sz="2300">
              <a:cs typeface="Comic Sans MS"/>
            </a:endParaRPr>
          </a:p>
        </p:txBody>
      </p:sp>
      <p:sp>
        <p:nvSpPr>
          <p:cNvPr id="11" name="object 11"/>
          <p:cNvSpPr txBox="1"/>
          <p:nvPr/>
        </p:nvSpPr>
        <p:spPr>
          <a:xfrm>
            <a:off x="1700169" y="3499104"/>
            <a:ext cx="2484120" cy="375920"/>
          </a:xfrm>
          <a:prstGeom prst="rect">
            <a:avLst/>
          </a:prstGeom>
        </p:spPr>
        <p:txBody>
          <a:bodyPr vert="horz" wrap="square" lIns="0" tIns="12700" rIns="0" bIns="0" rtlCol="0">
            <a:spAutoFit/>
          </a:bodyPr>
          <a:lstStyle/>
          <a:p>
            <a:pPr marL="12700">
              <a:lnSpc>
                <a:spcPct val="100000"/>
              </a:lnSpc>
              <a:spcBef>
                <a:spcPts val="100"/>
              </a:spcBef>
            </a:pPr>
            <a:r>
              <a:rPr sz="2300" dirty="0">
                <a:cs typeface="Comic Sans MS"/>
              </a:rPr>
              <a:t>Expression</a:t>
            </a:r>
            <a:r>
              <a:rPr sz="2300" spc="-60" dirty="0">
                <a:cs typeface="Comic Sans MS"/>
              </a:rPr>
              <a:t> </a:t>
            </a:r>
            <a:r>
              <a:rPr sz="2300" spc="-5" dirty="0">
                <a:cs typeface="Comic Sans MS"/>
              </a:rPr>
              <a:t>vector</a:t>
            </a:r>
            <a:endParaRPr sz="2300">
              <a:cs typeface="Comic Sans M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242843" y="1987296"/>
            <a:ext cx="899160" cy="284480"/>
          </a:xfrm>
          <a:prstGeom prst="rect">
            <a:avLst/>
          </a:prstGeom>
        </p:spPr>
        <p:txBody>
          <a:bodyPr vert="horz" wrap="square" lIns="0" tIns="12700" rIns="0" bIns="0" rtlCol="0">
            <a:spAutoFit/>
          </a:bodyPr>
          <a:lstStyle/>
          <a:p>
            <a:pPr marL="12700">
              <a:lnSpc>
                <a:spcPct val="100000"/>
              </a:lnSpc>
              <a:spcBef>
                <a:spcPts val="100"/>
              </a:spcBef>
            </a:pPr>
            <a:r>
              <a:rPr sz="1700" b="1" u="sng" dirty="0">
                <a:uFill>
                  <a:solidFill>
                    <a:srgbClr val="000000"/>
                  </a:solidFill>
                </a:uFill>
                <a:latin typeface="Calibri" panose="020F0502020204030204" pitchFamily="34" charset="0"/>
                <a:cs typeface="Calibri" panose="020F0502020204030204" pitchFamily="34" charset="0"/>
              </a:rPr>
              <a:t>Bac</a:t>
            </a:r>
            <a:r>
              <a:rPr sz="1700" b="1" u="sng" spc="-5" dirty="0">
                <a:uFill>
                  <a:solidFill>
                    <a:srgbClr val="000000"/>
                  </a:solidFill>
                </a:uFill>
                <a:latin typeface="Calibri" panose="020F0502020204030204" pitchFamily="34" charset="0"/>
                <a:cs typeface="Calibri" panose="020F0502020204030204" pitchFamily="34" charset="0"/>
              </a:rPr>
              <a:t>te</a:t>
            </a:r>
            <a:r>
              <a:rPr sz="1700" b="1" u="sng" spc="-10" dirty="0">
                <a:uFill>
                  <a:solidFill>
                    <a:srgbClr val="000000"/>
                  </a:solidFill>
                </a:uFill>
                <a:latin typeface="Calibri" panose="020F0502020204030204" pitchFamily="34" charset="0"/>
                <a:cs typeface="Calibri" panose="020F0502020204030204" pitchFamily="34" charset="0"/>
              </a:rPr>
              <a:t>r</a:t>
            </a:r>
            <a:r>
              <a:rPr sz="1700" b="1" u="sng" spc="-5" dirty="0">
                <a:uFill>
                  <a:solidFill>
                    <a:srgbClr val="000000"/>
                  </a:solidFill>
                </a:uFill>
                <a:latin typeface="Calibri" panose="020F0502020204030204" pitchFamily="34" charset="0"/>
                <a:cs typeface="Calibri" panose="020F0502020204030204" pitchFamily="34" charset="0"/>
              </a:rPr>
              <a:t>i</a:t>
            </a:r>
            <a:r>
              <a:rPr sz="1700" b="1" u="sng" dirty="0">
                <a:uFill>
                  <a:solidFill>
                    <a:srgbClr val="000000"/>
                  </a:solidFill>
                </a:uFill>
                <a:latin typeface="Calibri" panose="020F0502020204030204" pitchFamily="34" charset="0"/>
                <a:cs typeface="Calibri" panose="020F0502020204030204" pitchFamily="34" charset="0"/>
              </a:rPr>
              <a:t>a</a:t>
            </a:r>
            <a:endParaRPr sz="1700">
              <a:latin typeface="Calibri" panose="020F0502020204030204" pitchFamily="34" charset="0"/>
              <a:cs typeface="Calibri" panose="020F0502020204030204" pitchFamily="34" charset="0"/>
            </a:endParaRPr>
          </a:p>
        </p:txBody>
      </p:sp>
      <p:sp>
        <p:nvSpPr>
          <p:cNvPr id="7" name="object 7"/>
          <p:cNvSpPr txBox="1"/>
          <p:nvPr/>
        </p:nvSpPr>
        <p:spPr>
          <a:xfrm>
            <a:off x="2862219" y="1975169"/>
            <a:ext cx="1602105" cy="299085"/>
          </a:xfrm>
          <a:prstGeom prst="rect">
            <a:avLst/>
          </a:prstGeom>
        </p:spPr>
        <p:txBody>
          <a:bodyPr vert="horz" wrap="square" lIns="0" tIns="12065" rIns="0" bIns="0" rtlCol="0">
            <a:spAutoFit/>
          </a:bodyPr>
          <a:lstStyle/>
          <a:p>
            <a:pPr marL="12700">
              <a:lnSpc>
                <a:spcPct val="100000"/>
              </a:lnSpc>
              <a:spcBef>
                <a:spcPts val="95"/>
              </a:spcBef>
            </a:pPr>
            <a:r>
              <a:rPr sz="1800" i="1" spc="-50" dirty="0">
                <a:latin typeface="Calibri" panose="020F0502020204030204" pitchFamily="34" charset="0"/>
                <a:cs typeface="Calibri" panose="020F0502020204030204" pitchFamily="34" charset="0"/>
              </a:rPr>
              <a:t>Escherichia</a:t>
            </a:r>
            <a:r>
              <a:rPr sz="1800" i="1" spc="-105" dirty="0">
                <a:latin typeface="Calibri" panose="020F0502020204030204" pitchFamily="34" charset="0"/>
                <a:cs typeface="Calibri" panose="020F0502020204030204" pitchFamily="34" charset="0"/>
              </a:rPr>
              <a:t> </a:t>
            </a:r>
            <a:r>
              <a:rPr sz="1800" i="1" spc="-40" dirty="0">
                <a:latin typeface="Calibri" panose="020F0502020204030204" pitchFamily="34" charset="0"/>
                <a:cs typeface="Calibri" panose="020F0502020204030204" pitchFamily="34" charset="0"/>
              </a:rPr>
              <a:t>coli</a:t>
            </a:r>
            <a:endParaRPr sz="1800">
              <a:latin typeface="Calibri" panose="020F0502020204030204" pitchFamily="34" charset="0"/>
              <a:cs typeface="Calibri" panose="020F0502020204030204" pitchFamily="34" charset="0"/>
            </a:endParaRPr>
          </a:p>
        </p:txBody>
      </p:sp>
      <p:sp>
        <p:nvSpPr>
          <p:cNvPr id="9" name="object 9"/>
          <p:cNvSpPr txBox="1"/>
          <p:nvPr/>
        </p:nvSpPr>
        <p:spPr>
          <a:xfrm>
            <a:off x="2862219" y="2191576"/>
            <a:ext cx="1576705" cy="299085"/>
          </a:xfrm>
          <a:prstGeom prst="rect">
            <a:avLst/>
          </a:prstGeom>
        </p:spPr>
        <p:txBody>
          <a:bodyPr vert="horz" wrap="square" lIns="0" tIns="12065" rIns="0" bIns="0" rtlCol="0">
            <a:spAutoFit/>
          </a:bodyPr>
          <a:lstStyle/>
          <a:p>
            <a:pPr marL="12700">
              <a:lnSpc>
                <a:spcPct val="100000"/>
              </a:lnSpc>
              <a:spcBef>
                <a:spcPts val="95"/>
              </a:spcBef>
            </a:pPr>
            <a:r>
              <a:rPr sz="1800" i="1" spc="-50" dirty="0">
                <a:latin typeface="Calibri" panose="020F0502020204030204" pitchFamily="34" charset="0"/>
                <a:cs typeface="Calibri" panose="020F0502020204030204" pitchFamily="34" charset="0"/>
              </a:rPr>
              <a:t>Bacillus</a:t>
            </a:r>
            <a:r>
              <a:rPr sz="1800" i="1" spc="-55" dirty="0">
                <a:latin typeface="Calibri" panose="020F0502020204030204" pitchFamily="34" charset="0"/>
                <a:cs typeface="Calibri" panose="020F0502020204030204" pitchFamily="34" charset="0"/>
              </a:rPr>
              <a:t> </a:t>
            </a:r>
            <a:r>
              <a:rPr sz="1800" i="1" spc="-50" dirty="0">
                <a:latin typeface="Calibri" panose="020F0502020204030204" pitchFamily="34" charset="0"/>
                <a:cs typeface="Calibri" panose="020F0502020204030204" pitchFamily="34" charset="0"/>
              </a:rPr>
              <a:t>subtilis</a:t>
            </a:r>
            <a:endParaRPr sz="1800">
              <a:latin typeface="Calibri" panose="020F0502020204030204" pitchFamily="34" charset="0"/>
              <a:cs typeface="Calibri" panose="020F0502020204030204" pitchFamily="34" charset="0"/>
            </a:endParaRPr>
          </a:p>
        </p:txBody>
      </p:sp>
      <p:sp>
        <p:nvSpPr>
          <p:cNvPr id="11" name="object 11"/>
          <p:cNvSpPr txBox="1"/>
          <p:nvPr/>
        </p:nvSpPr>
        <p:spPr>
          <a:xfrm>
            <a:off x="242843" y="2825496"/>
            <a:ext cx="557530" cy="284480"/>
          </a:xfrm>
          <a:prstGeom prst="rect">
            <a:avLst/>
          </a:prstGeom>
        </p:spPr>
        <p:txBody>
          <a:bodyPr vert="horz" wrap="square" lIns="0" tIns="12700" rIns="0" bIns="0" rtlCol="0">
            <a:spAutoFit/>
          </a:bodyPr>
          <a:lstStyle/>
          <a:p>
            <a:pPr marL="12700">
              <a:lnSpc>
                <a:spcPct val="100000"/>
              </a:lnSpc>
              <a:spcBef>
                <a:spcPts val="100"/>
              </a:spcBef>
            </a:pPr>
            <a:r>
              <a:rPr sz="1700" b="1" u="sng" spc="5" dirty="0">
                <a:uFill>
                  <a:solidFill>
                    <a:srgbClr val="000000"/>
                  </a:solidFill>
                </a:uFill>
                <a:latin typeface="Calibri" panose="020F0502020204030204" pitchFamily="34" charset="0"/>
                <a:cs typeface="Calibri" panose="020F0502020204030204" pitchFamily="34" charset="0"/>
              </a:rPr>
              <a:t>F</a:t>
            </a:r>
            <a:r>
              <a:rPr sz="1700" b="1" u="sng" dirty="0">
                <a:uFill>
                  <a:solidFill>
                    <a:srgbClr val="000000"/>
                  </a:solidFill>
                </a:uFill>
                <a:latin typeface="Calibri" panose="020F0502020204030204" pitchFamily="34" charset="0"/>
                <a:cs typeface="Calibri" panose="020F0502020204030204" pitchFamily="34" charset="0"/>
              </a:rPr>
              <a:t>u</a:t>
            </a:r>
            <a:r>
              <a:rPr sz="1700" b="1" u="sng" spc="-5" dirty="0">
                <a:uFill>
                  <a:solidFill>
                    <a:srgbClr val="000000"/>
                  </a:solidFill>
                </a:uFill>
                <a:latin typeface="Calibri" panose="020F0502020204030204" pitchFamily="34" charset="0"/>
                <a:cs typeface="Calibri" panose="020F0502020204030204" pitchFamily="34" charset="0"/>
              </a:rPr>
              <a:t>ng</a:t>
            </a:r>
            <a:r>
              <a:rPr sz="1700" b="1" u="sng" dirty="0">
                <a:uFill>
                  <a:solidFill>
                    <a:srgbClr val="000000"/>
                  </a:solidFill>
                </a:uFill>
                <a:latin typeface="Calibri" panose="020F0502020204030204" pitchFamily="34" charset="0"/>
                <a:cs typeface="Calibri" panose="020F0502020204030204" pitchFamily="34" charset="0"/>
              </a:rPr>
              <a:t>i</a:t>
            </a:r>
            <a:endParaRPr sz="1700">
              <a:latin typeface="Calibri" panose="020F0502020204030204" pitchFamily="34" charset="0"/>
              <a:cs typeface="Calibri" panose="020F0502020204030204" pitchFamily="34" charset="0"/>
            </a:endParaRPr>
          </a:p>
        </p:txBody>
      </p:sp>
      <p:sp>
        <p:nvSpPr>
          <p:cNvPr id="15" name="object 15"/>
          <p:cNvSpPr txBox="1"/>
          <p:nvPr/>
        </p:nvSpPr>
        <p:spPr>
          <a:xfrm>
            <a:off x="2862219" y="2813369"/>
            <a:ext cx="2477770" cy="299085"/>
          </a:xfrm>
          <a:prstGeom prst="rect">
            <a:avLst/>
          </a:prstGeom>
        </p:spPr>
        <p:txBody>
          <a:bodyPr vert="horz" wrap="square" lIns="0" tIns="12065" rIns="0" bIns="0" rtlCol="0">
            <a:spAutoFit/>
          </a:bodyPr>
          <a:lstStyle/>
          <a:p>
            <a:pPr marL="12700">
              <a:lnSpc>
                <a:spcPct val="100000"/>
              </a:lnSpc>
              <a:spcBef>
                <a:spcPts val="95"/>
              </a:spcBef>
            </a:pPr>
            <a:r>
              <a:rPr sz="1800" i="1" spc="-55" dirty="0">
                <a:latin typeface="Calibri" panose="020F0502020204030204" pitchFamily="34" charset="0"/>
                <a:cs typeface="Calibri" panose="020F0502020204030204" pitchFamily="34" charset="0"/>
              </a:rPr>
              <a:t>Sacarocmices</a:t>
            </a:r>
            <a:r>
              <a:rPr sz="1800" i="1" spc="-80" dirty="0">
                <a:latin typeface="Calibri" panose="020F0502020204030204" pitchFamily="34" charset="0"/>
                <a:cs typeface="Calibri" panose="020F0502020204030204" pitchFamily="34" charset="0"/>
              </a:rPr>
              <a:t> </a:t>
            </a:r>
            <a:r>
              <a:rPr sz="1800" i="1" spc="-50" dirty="0">
                <a:latin typeface="Calibri" panose="020F0502020204030204" pitchFamily="34" charset="0"/>
                <a:cs typeface="Calibri" panose="020F0502020204030204" pitchFamily="34" charset="0"/>
              </a:rPr>
              <a:t>cerevisiae</a:t>
            </a:r>
            <a:endParaRPr sz="1800">
              <a:latin typeface="Calibri" panose="020F0502020204030204" pitchFamily="34" charset="0"/>
              <a:cs typeface="Calibri" panose="020F0502020204030204" pitchFamily="34" charset="0"/>
            </a:endParaRPr>
          </a:p>
        </p:txBody>
      </p:sp>
      <p:sp>
        <p:nvSpPr>
          <p:cNvPr id="17" name="object 17"/>
          <p:cNvSpPr txBox="1"/>
          <p:nvPr/>
        </p:nvSpPr>
        <p:spPr>
          <a:xfrm>
            <a:off x="2862219" y="3014537"/>
            <a:ext cx="2000885" cy="299085"/>
          </a:xfrm>
          <a:prstGeom prst="rect">
            <a:avLst/>
          </a:prstGeom>
        </p:spPr>
        <p:txBody>
          <a:bodyPr vert="horz" wrap="square" lIns="0" tIns="12065" rIns="0" bIns="0" rtlCol="0">
            <a:spAutoFit/>
          </a:bodyPr>
          <a:lstStyle/>
          <a:p>
            <a:pPr marL="12700">
              <a:lnSpc>
                <a:spcPct val="100000"/>
              </a:lnSpc>
              <a:spcBef>
                <a:spcPts val="95"/>
              </a:spcBef>
            </a:pPr>
            <a:r>
              <a:rPr sz="1800" i="1" spc="-50" dirty="0">
                <a:latin typeface="Calibri" panose="020F0502020204030204" pitchFamily="34" charset="0"/>
                <a:cs typeface="Calibri" panose="020F0502020204030204" pitchFamily="34" charset="0"/>
              </a:rPr>
              <a:t>Aspergillus</a:t>
            </a:r>
            <a:r>
              <a:rPr sz="1800" i="1" spc="-100" dirty="0">
                <a:latin typeface="Calibri" panose="020F0502020204030204" pitchFamily="34" charset="0"/>
                <a:cs typeface="Calibri" panose="020F0502020204030204" pitchFamily="34" charset="0"/>
              </a:rPr>
              <a:t> </a:t>
            </a:r>
            <a:r>
              <a:rPr sz="1800" i="1" spc="-50" dirty="0">
                <a:latin typeface="Calibri" panose="020F0502020204030204" pitchFamily="34" charset="0"/>
                <a:cs typeface="Calibri" panose="020F0502020204030204" pitchFamily="34" charset="0"/>
              </a:rPr>
              <a:t>nidulans</a:t>
            </a:r>
            <a:endParaRPr sz="1800">
              <a:latin typeface="Calibri" panose="020F0502020204030204" pitchFamily="34" charset="0"/>
              <a:cs typeface="Calibri" panose="020F0502020204030204" pitchFamily="34" charset="0"/>
            </a:endParaRPr>
          </a:p>
        </p:txBody>
      </p:sp>
      <p:sp>
        <p:nvSpPr>
          <p:cNvPr id="19" name="object 19"/>
          <p:cNvSpPr txBox="1"/>
          <p:nvPr/>
        </p:nvSpPr>
        <p:spPr>
          <a:xfrm>
            <a:off x="242843" y="3435096"/>
            <a:ext cx="638810" cy="284480"/>
          </a:xfrm>
          <a:prstGeom prst="rect">
            <a:avLst/>
          </a:prstGeom>
        </p:spPr>
        <p:txBody>
          <a:bodyPr vert="horz" wrap="square" lIns="0" tIns="12700" rIns="0" bIns="0" rtlCol="0">
            <a:spAutoFit/>
          </a:bodyPr>
          <a:lstStyle/>
          <a:p>
            <a:pPr marL="12700">
              <a:lnSpc>
                <a:spcPct val="100000"/>
              </a:lnSpc>
              <a:spcBef>
                <a:spcPts val="100"/>
              </a:spcBef>
            </a:pPr>
            <a:r>
              <a:rPr sz="1700" b="1" u="sng" spc="-10" dirty="0">
                <a:uFill>
                  <a:solidFill>
                    <a:srgbClr val="000000"/>
                  </a:solidFill>
                </a:uFill>
                <a:latin typeface="Calibri" panose="020F0502020204030204" pitchFamily="34" charset="0"/>
                <a:cs typeface="Calibri" panose="020F0502020204030204" pitchFamily="34" charset="0"/>
              </a:rPr>
              <a:t>P</a:t>
            </a:r>
            <a:r>
              <a:rPr sz="1700" b="1" u="sng" spc="-5" dirty="0">
                <a:uFill>
                  <a:solidFill>
                    <a:srgbClr val="000000"/>
                  </a:solidFill>
                </a:uFill>
                <a:latin typeface="Calibri" panose="020F0502020204030204" pitchFamily="34" charset="0"/>
                <a:cs typeface="Calibri" panose="020F0502020204030204" pitchFamily="34" charset="0"/>
              </a:rPr>
              <a:t>l</a:t>
            </a:r>
            <a:r>
              <a:rPr sz="1700" b="1" u="sng" dirty="0">
                <a:uFill>
                  <a:solidFill>
                    <a:srgbClr val="000000"/>
                  </a:solidFill>
                </a:uFill>
                <a:latin typeface="Calibri" panose="020F0502020204030204" pitchFamily="34" charset="0"/>
                <a:cs typeface="Calibri" panose="020F0502020204030204" pitchFamily="34" charset="0"/>
              </a:rPr>
              <a:t>a</a:t>
            </a:r>
            <a:r>
              <a:rPr sz="1700" b="1" u="sng" spc="-5" dirty="0">
                <a:uFill>
                  <a:solidFill>
                    <a:srgbClr val="000000"/>
                  </a:solidFill>
                </a:uFill>
                <a:latin typeface="Calibri" panose="020F0502020204030204" pitchFamily="34" charset="0"/>
                <a:cs typeface="Calibri" panose="020F0502020204030204" pitchFamily="34" charset="0"/>
              </a:rPr>
              <a:t>nt</a:t>
            </a:r>
            <a:r>
              <a:rPr sz="1700" b="1" u="sng" dirty="0">
                <a:uFill>
                  <a:solidFill>
                    <a:srgbClr val="000000"/>
                  </a:solidFill>
                </a:uFill>
                <a:latin typeface="Calibri" panose="020F0502020204030204" pitchFamily="34" charset="0"/>
                <a:cs typeface="Calibri" panose="020F0502020204030204" pitchFamily="34" charset="0"/>
              </a:rPr>
              <a:t>s</a:t>
            </a:r>
            <a:endParaRPr sz="1700">
              <a:latin typeface="Calibri" panose="020F0502020204030204" pitchFamily="34" charset="0"/>
              <a:cs typeface="Calibri" panose="020F0502020204030204" pitchFamily="34" charset="0"/>
            </a:endParaRPr>
          </a:p>
        </p:txBody>
      </p:sp>
      <p:sp>
        <p:nvSpPr>
          <p:cNvPr id="23" name="object 23"/>
          <p:cNvSpPr txBox="1"/>
          <p:nvPr/>
        </p:nvSpPr>
        <p:spPr>
          <a:xfrm>
            <a:off x="2862219" y="3422968"/>
            <a:ext cx="2130425" cy="299085"/>
          </a:xfrm>
          <a:prstGeom prst="rect">
            <a:avLst/>
          </a:prstGeom>
        </p:spPr>
        <p:txBody>
          <a:bodyPr vert="horz" wrap="square" lIns="0" tIns="12065" rIns="0" bIns="0" rtlCol="0">
            <a:spAutoFit/>
          </a:bodyPr>
          <a:lstStyle/>
          <a:p>
            <a:pPr marL="12700">
              <a:lnSpc>
                <a:spcPct val="100000"/>
              </a:lnSpc>
              <a:spcBef>
                <a:spcPts val="95"/>
              </a:spcBef>
            </a:pPr>
            <a:r>
              <a:rPr sz="1800" i="1" spc="-55" dirty="0">
                <a:latin typeface="Calibri" panose="020F0502020204030204" pitchFamily="34" charset="0"/>
                <a:cs typeface="Calibri" panose="020F0502020204030204" pitchFamily="34" charset="0"/>
              </a:rPr>
              <a:t>Arabidopsis</a:t>
            </a:r>
            <a:r>
              <a:rPr sz="1800" i="1" spc="-75" dirty="0">
                <a:latin typeface="Calibri" panose="020F0502020204030204" pitchFamily="34" charset="0"/>
                <a:cs typeface="Calibri" panose="020F0502020204030204" pitchFamily="34" charset="0"/>
              </a:rPr>
              <a:t> </a:t>
            </a:r>
            <a:r>
              <a:rPr sz="1800" i="1" spc="-45" dirty="0">
                <a:latin typeface="Calibri" panose="020F0502020204030204" pitchFamily="34" charset="0"/>
                <a:cs typeface="Calibri" panose="020F0502020204030204" pitchFamily="34" charset="0"/>
              </a:rPr>
              <a:t>thaliana,</a:t>
            </a:r>
            <a:endParaRPr sz="1800">
              <a:latin typeface="Calibri" panose="020F0502020204030204" pitchFamily="34" charset="0"/>
              <a:cs typeface="Calibri" panose="020F0502020204030204" pitchFamily="34" charset="0"/>
            </a:endParaRPr>
          </a:p>
        </p:txBody>
      </p:sp>
      <p:sp>
        <p:nvSpPr>
          <p:cNvPr id="25" name="object 25"/>
          <p:cNvSpPr txBox="1"/>
          <p:nvPr/>
        </p:nvSpPr>
        <p:spPr>
          <a:xfrm>
            <a:off x="6854780" y="3435096"/>
            <a:ext cx="1678939" cy="284480"/>
          </a:xfrm>
          <a:prstGeom prst="rect">
            <a:avLst/>
          </a:prstGeom>
        </p:spPr>
        <p:txBody>
          <a:bodyPr vert="horz" wrap="square" lIns="0" tIns="12700" rIns="0" bIns="0" rtlCol="0">
            <a:spAutoFit/>
          </a:bodyPr>
          <a:lstStyle/>
          <a:p>
            <a:pPr marL="12700">
              <a:lnSpc>
                <a:spcPct val="100000"/>
              </a:lnSpc>
              <a:spcBef>
                <a:spcPts val="100"/>
              </a:spcBef>
            </a:pPr>
            <a:r>
              <a:rPr sz="1700" spc="-5" dirty="0">
                <a:latin typeface="Calibri" panose="020F0502020204030204" pitchFamily="34" charset="0"/>
                <a:cs typeface="Calibri" panose="020F0502020204030204" pitchFamily="34" charset="0"/>
              </a:rPr>
              <a:t>cellule in</a:t>
            </a:r>
            <a:r>
              <a:rPr sz="1700" spc="-25" dirty="0">
                <a:latin typeface="Calibri" panose="020F0502020204030204" pitchFamily="34" charset="0"/>
                <a:cs typeface="Calibri" panose="020F0502020204030204" pitchFamily="34" charset="0"/>
              </a:rPr>
              <a:t> </a:t>
            </a:r>
            <a:r>
              <a:rPr sz="1700" spc="-5" dirty="0">
                <a:latin typeface="Calibri" panose="020F0502020204030204" pitchFamily="34" charset="0"/>
                <a:cs typeface="Calibri" panose="020F0502020204030204" pitchFamily="34" charset="0"/>
              </a:rPr>
              <a:t>coltura</a:t>
            </a:r>
            <a:endParaRPr sz="1700">
              <a:latin typeface="Calibri" panose="020F0502020204030204" pitchFamily="34" charset="0"/>
              <a:cs typeface="Calibri" panose="020F0502020204030204" pitchFamily="34" charset="0"/>
            </a:endParaRPr>
          </a:p>
        </p:txBody>
      </p:sp>
      <p:sp>
        <p:nvSpPr>
          <p:cNvPr id="27" name="object 27"/>
          <p:cNvSpPr txBox="1"/>
          <p:nvPr/>
        </p:nvSpPr>
        <p:spPr>
          <a:xfrm>
            <a:off x="2927306" y="3639377"/>
            <a:ext cx="1833880" cy="299085"/>
          </a:xfrm>
          <a:prstGeom prst="rect">
            <a:avLst/>
          </a:prstGeom>
        </p:spPr>
        <p:txBody>
          <a:bodyPr vert="horz" wrap="square" lIns="0" tIns="12065" rIns="0" bIns="0" rtlCol="0">
            <a:spAutoFit/>
          </a:bodyPr>
          <a:lstStyle/>
          <a:p>
            <a:pPr marL="12700">
              <a:lnSpc>
                <a:spcPct val="100000"/>
              </a:lnSpc>
              <a:spcBef>
                <a:spcPts val="95"/>
              </a:spcBef>
            </a:pPr>
            <a:r>
              <a:rPr sz="1800" i="1" spc="-55" dirty="0">
                <a:latin typeface="Calibri" panose="020F0502020204030204" pitchFamily="34" charset="0"/>
                <a:cs typeface="Calibri" panose="020F0502020204030204" pitchFamily="34" charset="0"/>
              </a:rPr>
              <a:t>Nicotiana tabacco</a:t>
            </a:r>
            <a:endParaRPr sz="1800">
              <a:latin typeface="Calibri" panose="020F0502020204030204" pitchFamily="34" charset="0"/>
              <a:cs typeface="Calibri" panose="020F0502020204030204" pitchFamily="34" charset="0"/>
            </a:endParaRPr>
          </a:p>
        </p:txBody>
      </p:sp>
      <p:sp>
        <p:nvSpPr>
          <p:cNvPr id="29" name="object 29"/>
          <p:cNvSpPr txBox="1"/>
          <p:nvPr/>
        </p:nvSpPr>
        <p:spPr>
          <a:xfrm>
            <a:off x="7078618" y="3651504"/>
            <a:ext cx="1127760" cy="284480"/>
          </a:xfrm>
          <a:prstGeom prst="rect">
            <a:avLst/>
          </a:prstGeom>
        </p:spPr>
        <p:txBody>
          <a:bodyPr vert="horz" wrap="square" lIns="0" tIns="12700" rIns="0" bIns="0" rtlCol="0">
            <a:spAutoFit/>
          </a:bodyPr>
          <a:lstStyle/>
          <a:p>
            <a:pPr marL="12700">
              <a:lnSpc>
                <a:spcPct val="100000"/>
              </a:lnSpc>
              <a:spcBef>
                <a:spcPts val="100"/>
              </a:spcBef>
            </a:pPr>
            <a:r>
              <a:rPr sz="1700" spc="-5" dirty="0">
                <a:latin typeface="Calibri" panose="020F0502020204030204" pitchFamily="34" charset="0"/>
                <a:cs typeface="Calibri" panose="020F0502020204030204" pitchFamily="34" charset="0"/>
              </a:rPr>
              <a:t>protoplasti</a:t>
            </a:r>
            <a:endParaRPr sz="1700">
              <a:latin typeface="Calibri" panose="020F0502020204030204" pitchFamily="34" charset="0"/>
              <a:cs typeface="Calibri" panose="020F0502020204030204" pitchFamily="34" charset="0"/>
            </a:endParaRPr>
          </a:p>
        </p:txBody>
      </p:sp>
      <p:sp>
        <p:nvSpPr>
          <p:cNvPr id="31" name="object 31"/>
          <p:cNvSpPr txBox="1"/>
          <p:nvPr/>
        </p:nvSpPr>
        <p:spPr>
          <a:xfrm>
            <a:off x="6522994" y="3852672"/>
            <a:ext cx="2006600" cy="284480"/>
          </a:xfrm>
          <a:prstGeom prst="rect">
            <a:avLst/>
          </a:prstGeom>
        </p:spPr>
        <p:txBody>
          <a:bodyPr vert="horz" wrap="square" lIns="0" tIns="12700" rIns="0" bIns="0" rtlCol="0">
            <a:spAutoFit/>
          </a:bodyPr>
          <a:lstStyle/>
          <a:p>
            <a:pPr marL="12700">
              <a:lnSpc>
                <a:spcPct val="100000"/>
              </a:lnSpc>
              <a:spcBef>
                <a:spcPts val="100"/>
              </a:spcBef>
            </a:pPr>
            <a:r>
              <a:rPr sz="1700" spc="-5" dirty="0">
                <a:latin typeface="Calibri" panose="020F0502020204030204" pitchFamily="34" charset="0"/>
                <a:cs typeface="Calibri" panose="020F0502020204030204" pitchFamily="34" charset="0"/>
              </a:rPr>
              <a:t>piante</a:t>
            </a:r>
            <a:r>
              <a:rPr sz="1700" spc="-20" dirty="0">
                <a:latin typeface="Calibri" panose="020F0502020204030204" pitchFamily="34" charset="0"/>
                <a:cs typeface="Calibri" panose="020F0502020204030204" pitchFamily="34" charset="0"/>
              </a:rPr>
              <a:t> </a:t>
            </a:r>
            <a:r>
              <a:rPr sz="1700" spc="-5" dirty="0">
                <a:latin typeface="Calibri" panose="020F0502020204030204" pitchFamily="34" charset="0"/>
                <a:cs typeface="Calibri" panose="020F0502020204030204" pitchFamily="34" charset="0"/>
              </a:rPr>
              <a:t>transgeniche</a:t>
            </a:r>
            <a:endParaRPr sz="1700">
              <a:latin typeface="Calibri" panose="020F0502020204030204" pitchFamily="34" charset="0"/>
              <a:cs typeface="Calibri" panose="020F0502020204030204" pitchFamily="34" charset="0"/>
            </a:endParaRPr>
          </a:p>
        </p:txBody>
      </p:sp>
      <p:sp>
        <p:nvSpPr>
          <p:cNvPr id="33" name="object 33"/>
          <p:cNvSpPr txBox="1"/>
          <p:nvPr/>
        </p:nvSpPr>
        <p:spPr>
          <a:xfrm>
            <a:off x="242843" y="4273296"/>
            <a:ext cx="799465" cy="284480"/>
          </a:xfrm>
          <a:prstGeom prst="rect">
            <a:avLst/>
          </a:prstGeom>
        </p:spPr>
        <p:txBody>
          <a:bodyPr vert="horz" wrap="square" lIns="0" tIns="12700" rIns="0" bIns="0" rtlCol="0">
            <a:spAutoFit/>
          </a:bodyPr>
          <a:lstStyle/>
          <a:p>
            <a:pPr marL="12700">
              <a:lnSpc>
                <a:spcPct val="100000"/>
              </a:lnSpc>
              <a:spcBef>
                <a:spcPts val="100"/>
              </a:spcBef>
            </a:pPr>
            <a:r>
              <a:rPr sz="1700" b="1" u="sng" spc="-5" dirty="0">
                <a:uFill>
                  <a:solidFill>
                    <a:srgbClr val="000000"/>
                  </a:solidFill>
                </a:uFill>
                <a:latin typeface="Calibri" panose="020F0502020204030204" pitchFamily="34" charset="0"/>
                <a:cs typeface="Calibri" panose="020F0502020204030204" pitchFamily="34" charset="0"/>
              </a:rPr>
              <a:t>Ins</a:t>
            </a:r>
            <a:r>
              <a:rPr sz="1700" b="1" u="sng" dirty="0">
                <a:uFill>
                  <a:solidFill>
                    <a:srgbClr val="000000"/>
                  </a:solidFill>
                </a:uFill>
                <a:latin typeface="Calibri" panose="020F0502020204030204" pitchFamily="34" charset="0"/>
                <a:cs typeface="Calibri" panose="020F0502020204030204" pitchFamily="34" charset="0"/>
              </a:rPr>
              <a:t>ec</a:t>
            </a:r>
            <a:r>
              <a:rPr sz="1700" b="1" u="sng" spc="-5" dirty="0">
                <a:uFill>
                  <a:solidFill>
                    <a:srgbClr val="000000"/>
                  </a:solidFill>
                </a:uFill>
                <a:latin typeface="Calibri" panose="020F0502020204030204" pitchFamily="34" charset="0"/>
                <a:cs typeface="Calibri" panose="020F0502020204030204" pitchFamily="34" charset="0"/>
              </a:rPr>
              <a:t>t</a:t>
            </a:r>
            <a:r>
              <a:rPr sz="1700" b="1" u="sng" dirty="0">
                <a:uFill>
                  <a:solidFill>
                    <a:srgbClr val="000000"/>
                  </a:solidFill>
                </a:uFill>
                <a:latin typeface="Calibri" panose="020F0502020204030204" pitchFamily="34" charset="0"/>
                <a:cs typeface="Calibri" panose="020F0502020204030204" pitchFamily="34" charset="0"/>
              </a:rPr>
              <a:t>s</a:t>
            </a:r>
            <a:endParaRPr sz="1700">
              <a:latin typeface="Calibri" panose="020F0502020204030204" pitchFamily="34" charset="0"/>
              <a:cs typeface="Calibri" panose="020F0502020204030204" pitchFamily="34" charset="0"/>
            </a:endParaRPr>
          </a:p>
        </p:txBody>
      </p:sp>
      <p:sp>
        <p:nvSpPr>
          <p:cNvPr id="37" name="object 37"/>
          <p:cNvSpPr txBox="1"/>
          <p:nvPr/>
        </p:nvSpPr>
        <p:spPr>
          <a:xfrm>
            <a:off x="2862219" y="4261168"/>
            <a:ext cx="2030095" cy="299085"/>
          </a:xfrm>
          <a:prstGeom prst="rect">
            <a:avLst/>
          </a:prstGeom>
        </p:spPr>
        <p:txBody>
          <a:bodyPr vert="horz" wrap="square" lIns="0" tIns="12065" rIns="0" bIns="0" rtlCol="0">
            <a:spAutoFit/>
          </a:bodyPr>
          <a:lstStyle/>
          <a:p>
            <a:pPr marL="12700">
              <a:lnSpc>
                <a:spcPct val="100000"/>
              </a:lnSpc>
              <a:spcBef>
                <a:spcPts val="95"/>
              </a:spcBef>
            </a:pPr>
            <a:r>
              <a:rPr sz="1800" i="1" spc="-55" dirty="0">
                <a:latin typeface="Calibri" panose="020F0502020204030204" pitchFamily="34" charset="0"/>
                <a:cs typeface="Calibri" panose="020F0502020204030204" pitchFamily="34" charset="0"/>
              </a:rPr>
              <a:t>Dorifera</a:t>
            </a:r>
            <a:r>
              <a:rPr sz="1800" i="1" spc="-65" dirty="0">
                <a:latin typeface="Calibri" panose="020F0502020204030204" pitchFamily="34" charset="0"/>
                <a:cs typeface="Calibri" panose="020F0502020204030204" pitchFamily="34" charset="0"/>
              </a:rPr>
              <a:t> </a:t>
            </a:r>
            <a:r>
              <a:rPr sz="1800" i="1" spc="-50" dirty="0">
                <a:latin typeface="Calibri" panose="020F0502020204030204" pitchFamily="34" charset="0"/>
                <a:cs typeface="Calibri" panose="020F0502020204030204" pitchFamily="34" charset="0"/>
              </a:rPr>
              <a:t>californica</a:t>
            </a:r>
            <a:endParaRPr sz="1800">
              <a:latin typeface="Calibri" panose="020F0502020204030204" pitchFamily="34" charset="0"/>
              <a:cs typeface="Calibri" panose="020F0502020204030204" pitchFamily="34" charset="0"/>
            </a:endParaRPr>
          </a:p>
        </p:txBody>
      </p:sp>
      <p:sp>
        <p:nvSpPr>
          <p:cNvPr id="39" name="object 39"/>
          <p:cNvSpPr txBox="1"/>
          <p:nvPr/>
        </p:nvSpPr>
        <p:spPr>
          <a:xfrm>
            <a:off x="7227844" y="4273296"/>
            <a:ext cx="1678939" cy="284480"/>
          </a:xfrm>
          <a:prstGeom prst="rect">
            <a:avLst/>
          </a:prstGeom>
        </p:spPr>
        <p:txBody>
          <a:bodyPr vert="horz" wrap="square" lIns="0" tIns="12700" rIns="0" bIns="0" rtlCol="0">
            <a:spAutoFit/>
          </a:bodyPr>
          <a:lstStyle/>
          <a:p>
            <a:pPr marL="12700">
              <a:lnSpc>
                <a:spcPct val="100000"/>
              </a:lnSpc>
              <a:spcBef>
                <a:spcPts val="100"/>
              </a:spcBef>
            </a:pPr>
            <a:r>
              <a:rPr sz="1700" spc="-5" dirty="0">
                <a:latin typeface="Calibri" panose="020F0502020204030204" pitchFamily="34" charset="0"/>
                <a:cs typeface="Calibri" panose="020F0502020204030204" pitchFamily="34" charset="0"/>
              </a:rPr>
              <a:t>cellule in</a:t>
            </a:r>
            <a:r>
              <a:rPr sz="1700" spc="-25" dirty="0">
                <a:latin typeface="Calibri" panose="020F0502020204030204" pitchFamily="34" charset="0"/>
                <a:cs typeface="Calibri" panose="020F0502020204030204" pitchFamily="34" charset="0"/>
              </a:rPr>
              <a:t> </a:t>
            </a:r>
            <a:r>
              <a:rPr sz="1700" spc="-5" dirty="0">
                <a:latin typeface="Calibri" panose="020F0502020204030204" pitchFamily="34" charset="0"/>
                <a:cs typeface="Calibri" panose="020F0502020204030204" pitchFamily="34" charset="0"/>
              </a:rPr>
              <a:t>coltura</a:t>
            </a:r>
            <a:endParaRPr sz="1700">
              <a:latin typeface="Calibri" panose="020F0502020204030204" pitchFamily="34" charset="0"/>
              <a:cs typeface="Calibri" panose="020F0502020204030204" pitchFamily="34" charset="0"/>
            </a:endParaRPr>
          </a:p>
        </p:txBody>
      </p:sp>
      <p:sp>
        <p:nvSpPr>
          <p:cNvPr id="41" name="object 41"/>
          <p:cNvSpPr txBox="1"/>
          <p:nvPr/>
        </p:nvSpPr>
        <p:spPr>
          <a:xfrm>
            <a:off x="2862219" y="4462337"/>
            <a:ext cx="2493010" cy="299085"/>
          </a:xfrm>
          <a:prstGeom prst="rect">
            <a:avLst/>
          </a:prstGeom>
        </p:spPr>
        <p:txBody>
          <a:bodyPr vert="horz" wrap="square" lIns="0" tIns="12065" rIns="0" bIns="0" rtlCol="0">
            <a:spAutoFit/>
          </a:bodyPr>
          <a:lstStyle/>
          <a:p>
            <a:pPr marL="12700">
              <a:lnSpc>
                <a:spcPct val="100000"/>
              </a:lnSpc>
              <a:spcBef>
                <a:spcPts val="95"/>
              </a:spcBef>
            </a:pPr>
            <a:r>
              <a:rPr sz="1800" i="1" spc="-55" dirty="0">
                <a:latin typeface="Calibri" panose="020F0502020204030204" pitchFamily="34" charset="0"/>
                <a:cs typeface="Calibri" panose="020F0502020204030204" pitchFamily="34" charset="0"/>
              </a:rPr>
              <a:t>Drosophila</a:t>
            </a:r>
            <a:r>
              <a:rPr sz="1800" i="1" spc="-45" dirty="0">
                <a:latin typeface="Calibri" panose="020F0502020204030204" pitchFamily="34" charset="0"/>
                <a:cs typeface="Calibri" panose="020F0502020204030204" pitchFamily="34" charset="0"/>
              </a:rPr>
              <a:t> </a:t>
            </a:r>
            <a:r>
              <a:rPr sz="1800" i="1" spc="-55" dirty="0">
                <a:latin typeface="Calibri" panose="020F0502020204030204" pitchFamily="34" charset="0"/>
                <a:cs typeface="Calibri" panose="020F0502020204030204" pitchFamily="34" charset="0"/>
              </a:rPr>
              <a:t>melanogaster</a:t>
            </a:r>
            <a:endParaRPr sz="1800">
              <a:latin typeface="Calibri" panose="020F0502020204030204" pitchFamily="34" charset="0"/>
              <a:cs typeface="Calibri" panose="020F0502020204030204" pitchFamily="34" charset="0"/>
            </a:endParaRPr>
          </a:p>
        </p:txBody>
      </p:sp>
      <p:sp>
        <p:nvSpPr>
          <p:cNvPr id="45" name="object 45"/>
          <p:cNvSpPr txBox="1"/>
          <p:nvPr/>
        </p:nvSpPr>
        <p:spPr>
          <a:xfrm>
            <a:off x="6354717" y="4462337"/>
            <a:ext cx="1598295" cy="299085"/>
          </a:xfrm>
          <a:prstGeom prst="rect">
            <a:avLst/>
          </a:prstGeom>
        </p:spPr>
        <p:txBody>
          <a:bodyPr vert="horz" wrap="square" lIns="0" tIns="12065" rIns="0" bIns="0" rtlCol="0">
            <a:spAutoFit/>
          </a:bodyPr>
          <a:lstStyle/>
          <a:p>
            <a:pPr marL="12700">
              <a:lnSpc>
                <a:spcPct val="100000"/>
              </a:lnSpc>
              <a:spcBef>
                <a:spcPts val="95"/>
              </a:spcBef>
            </a:pPr>
            <a:r>
              <a:rPr sz="1800" i="1" spc="-20" dirty="0">
                <a:latin typeface="Calibri" panose="020F0502020204030204" pitchFamily="34" charset="0"/>
                <a:cs typeface="Calibri" panose="020F0502020204030204" pitchFamily="34" charset="0"/>
              </a:rPr>
              <a:t>org</a:t>
            </a:r>
            <a:r>
              <a:rPr sz="1700" spc="-20" dirty="0">
                <a:latin typeface="Calibri" panose="020F0502020204030204" pitchFamily="34" charset="0"/>
                <a:cs typeface="Calibri" panose="020F0502020204030204" pitchFamily="34" charset="0"/>
              </a:rPr>
              <a:t>anismi</a:t>
            </a:r>
            <a:r>
              <a:rPr sz="1700" spc="-60" dirty="0">
                <a:latin typeface="Calibri" panose="020F0502020204030204" pitchFamily="34" charset="0"/>
                <a:cs typeface="Calibri" panose="020F0502020204030204" pitchFamily="34" charset="0"/>
              </a:rPr>
              <a:t> </a:t>
            </a:r>
            <a:r>
              <a:rPr sz="1700" spc="-5" dirty="0">
                <a:latin typeface="Calibri" panose="020F0502020204030204" pitchFamily="34" charset="0"/>
                <a:cs typeface="Calibri" panose="020F0502020204030204" pitchFamily="34" charset="0"/>
              </a:rPr>
              <a:t>interi</a:t>
            </a:r>
            <a:endParaRPr sz="1700">
              <a:latin typeface="Calibri" panose="020F0502020204030204" pitchFamily="34" charset="0"/>
              <a:cs typeface="Calibri" panose="020F0502020204030204" pitchFamily="34" charset="0"/>
            </a:endParaRPr>
          </a:p>
        </p:txBody>
      </p:sp>
      <p:sp>
        <p:nvSpPr>
          <p:cNvPr id="47" name="object 47"/>
          <p:cNvSpPr txBox="1"/>
          <p:nvPr/>
        </p:nvSpPr>
        <p:spPr>
          <a:xfrm>
            <a:off x="242843" y="4895088"/>
            <a:ext cx="808990" cy="284480"/>
          </a:xfrm>
          <a:prstGeom prst="rect">
            <a:avLst/>
          </a:prstGeom>
        </p:spPr>
        <p:txBody>
          <a:bodyPr vert="horz" wrap="square" lIns="0" tIns="12700" rIns="0" bIns="0" rtlCol="0">
            <a:spAutoFit/>
          </a:bodyPr>
          <a:lstStyle/>
          <a:p>
            <a:pPr marL="12700">
              <a:lnSpc>
                <a:spcPct val="100000"/>
              </a:lnSpc>
              <a:spcBef>
                <a:spcPts val="100"/>
              </a:spcBef>
            </a:pPr>
            <a:r>
              <a:rPr sz="1700" b="1" u="sng" spc="-10" dirty="0">
                <a:uFill>
                  <a:solidFill>
                    <a:srgbClr val="000000"/>
                  </a:solidFill>
                </a:uFill>
                <a:latin typeface="Calibri" panose="020F0502020204030204" pitchFamily="34" charset="0"/>
                <a:cs typeface="Calibri" panose="020F0502020204030204" pitchFamily="34" charset="0"/>
              </a:rPr>
              <a:t>A</a:t>
            </a:r>
            <a:r>
              <a:rPr sz="1700" b="1" u="sng" spc="-5" dirty="0">
                <a:uFill>
                  <a:solidFill>
                    <a:srgbClr val="000000"/>
                  </a:solidFill>
                </a:uFill>
                <a:latin typeface="Calibri" panose="020F0502020204030204" pitchFamily="34" charset="0"/>
                <a:cs typeface="Calibri" panose="020F0502020204030204" pitchFamily="34" charset="0"/>
              </a:rPr>
              <a:t>ni</a:t>
            </a:r>
            <a:r>
              <a:rPr sz="1700" b="1" u="sng" spc="5" dirty="0">
                <a:uFill>
                  <a:solidFill>
                    <a:srgbClr val="000000"/>
                  </a:solidFill>
                </a:uFill>
                <a:latin typeface="Calibri" panose="020F0502020204030204" pitchFamily="34" charset="0"/>
                <a:cs typeface="Calibri" panose="020F0502020204030204" pitchFamily="34" charset="0"/>
              </a:rPr>
              <a:t>ma</a:t>
            </a:r>
            <a:r>
              <a:rPr sz="1700" b="1" u="sng" spc="-5" dirty="0">
                <a:uFill>
                  <a:solidFill>
                    <a:srgbClr val="000000"/>
                  </a:solidFill>
                </a:uFill>
                <a:latin typeface="Calibri" panose="020F0502020204030204" pitchFamily="34" charset="0"/>
                <a:cs typeface="Calibri" panose="020F0502020204030204" pitchFamily="34" charset="0"/>
              </a:rPr>
              <a:t>l</a:t>
            </a:r>
            <a:r>
              <a:rPr sz="1700" b="1" u="sng" dirty="0">
                <a:uFill>
                  <a:solidFill>
                    <a:srgbClr val="000000"/>
                  </a:solidFill>
                </a:uFill>
                <a:latin typeface="Calibri" panose="020F0502020204030204" pitchFamily="34" charset="0"/>
                <a:cs typeface="Calibri" panose="020F0502020204030204" pitchFamily="34" charset="0"/>
              </a:rPr>
              <a:t>s</a:t>
            </a:r>
            <a:endParaRPr sz="1700">
              <a:latin typeface="Calibri" panose="020F0502020204030204" pitchFamily="34" charset="0"/>
              <a:cs typeface="Calibri" panose="020F0502020204030204" pitchFamily="34" charset="0"/>
            </a:endParaRPr>
          </a:p>
        </p:txBody>
      </p:sp>
      <p:sp>
        <p:nvSpPr>
          <p:cNvPr id="51" name="object 51"/>
          <p:cNvSpPr txBox="1"/>
          <p:nvPr/>
        </p:nvSpPr>
        <p:spPr>
          <a:xfrm>
            <a:off x="7418344" y="4895088"/>
            <a:ext cx="588010" cy="284480"/>
          </a:xfrm>
          <a:prstGeom prst="rect">
            <a:avLst/>
          </a:prstGeom>
        </p:spPr>
        <p:txBody>
          <a:bodyPr vert="horz" wrap="square" lIns="0" tIns="12700" rIns="0" bIns="0" rtlCol="0">
            <a:spAutoFit/>
          </a:bodyPr>
          <a:lstStyle/>
          <a:p>
            <a:pPr marL="12700">
              <a:lnSpc>
                <a:spcPct val="100000"/>
              </a:lnSpc>
              <a:spcBef>
                <a:spcPts val="100"/>
              </a:spcBef>
            </a:pPr>
            <a:r>
              <a:rPr sz="1700" spc="5" dirty="0">
                <a:latin typeface="Calibri" panose="020F0502020204030204" pitchFamily="34" charset="0"/>
                <a:cs typeface="Calibri" panose="020F0502020204030204" pitchFamily="34" charset="0"/>
              </a:rPr>
              <a:t>oo</a:t>
            </a:r>
            <a:r>
              <a:rPr sz="1700" dirty="0">
                <a:latin typeface="Calibri" panose="020F0502020204030204" pitchFamily="34" charset="0"/>
                <a:cs typeface="Calibri" panose="020F0502020204030204" pitchFamily="34" charset="0"/>
              </a:rPr>
              <a:t>c</a:t>
            </a:r>
            <a:r>
              <a:rPr sz="1700" spc="-5" dirty="0">
                <a:latin typeface="Calibri" panose="020F0502020204030204" pitchFamily="34" charset="0"/>
                <a:cs typeface="Calibri" panose="020F0502020204030204" pitchFamily="34" charset="0"/>
              </a:rPr>
              <a:t>it</a:t>
            </a:r>
            <a:r>
              <a:rPr sz="1700" dirty="0">
                <a:latin typeface="Calibri" panose="020F0502020204030204" pitchFamily="34" charset="0"/>
                <a:cs typeface="Calibri" panose="020F0502020204030204" pitchFamily="34" charset="0"/>
              </a:rPr>
              <a:t>i</a:t>
            </a:r>
            <a:endParaRPr sz="1700">
              <a:latin typeface="Calibri" panose="020F0502020204030204" pitchFamily="34" charset="0"/>
              <a:cs typeface="Calibri" panose="020F0502020204030204" pitchFamily="34" charset="0"/>
            </a:endParaRPr>
          </a:p>
        </p:txBody>
      </p:sp>
      <p:sp>
        <p:nvSpPr>
          <p:cNvPr id="55" name="object 55"/>
          <p:cNvSpPr txBox="1"/>
          <p:nvPr/>
        </p:nvSpPr>
        <p:spPr>
          <a:xfrm>
            <a:off x="6832556" y="5099303"/>
            <a:ext cx="1678939" cy="485775"/>
          </a:xfrm>
          <a:prstGeom prst="rect">
            <a:avLst/>
          </a:prstGeom>
        </p:spPr>
        <p:txBody>
          <a:bodyPr vert="horz" wrap="square" lIns="0" tIns="70485" rIns="0" bIns="0" rtlCol="0">
            <a:spAutoFit/>
          </a:bodyPr>
          <a:lstStyle/>
          <a:p>
            <a:pPr marL="12700" marR="5080">
              <a:lnSpc>
                <a:spcPct val="77600"/>
              </a:lnSpc>
              <a:spcBef>
                <a:spcPts val="555"/>
              </a:spcBef>
            </a:pPr>
            <a:r>
              <a:rPr sz="1700" spc="-5" dirty="0">
                <a:latin typeface="Calibri" panose="020F0502020204030204" pitchFamily="34" charset="0"/>
                <a:cs typeface="Calibri" panose="020F0502020204030204" pitchFamily="34" charset="0"/>
              </a:rPr>
              <a:t>cellule in coltura  organismi</a:t>
            </a:r>
            <a:r>
              <a:rPr sz="1700" spc="-30" dirty="0">
                <a:latin typeface="Calibri" panose="020F0502020204030204" pitchFamily="34" charset="0"/>
                <a:cs typeface="Calibri" panose="020F0502020204030204" pitchFamily="34" charset="0"/>
              </a:rPr>
              <a:t> </a:t>
            </a:r>
            <a:r>
              <a:rPr sz="1700" spc="-5" dirty="0">
                <a:latin typeface="Calibri" panose="020F0502020204030204" pitchFamily="34" charset="0"/>
                <a:cs typeface="Calibri" panose="020F0502020204030204" pitchFamily="34" charset="0"/>
              </a:rPr>
              <a:t>interi</a:t>
            </a:r>
            <a:endParaRPr sz="1700">
              <a:latin typeface="Calibri" panose="020F0502020204030204" pitchFamily="34" charset="0"/>
              <a:cs typeface="Calibri" panose="020F0502020204030204" pitchFamily="34" charset="0"/>
            </a:endParaRPr>
          </a:p>
        </p:txBody>
      </p:sp>
      <p:grpSp>
        <p:nvGrpSpPr>
          <p:cNvPr id="56" name="object 56"/>
          <p:cNvGrpSpPr/>
          <p:nvPr/>
        </p:nvGrpSpPr>
        <p:grpSpPr>
          <a:xfrm>
            <a:off x="53783" y="1917000"/>
            <a:ext cx="8839200" cy="4648200"/>
            <a:chOff x="142875" y="1905000"/>
            <a:chExt cx="8839200" cy="4648200"/>
          </a:xfrm>
        </p:grpSpPr>
        <p:sp>
          <p:nvSpPr>
            <p:cNvPr id="58" name="object 58"/>
            <p:cNvSpPr/>
            <p:nvPr/>
          </p:nvSpPr>
          <p:spPr>
            <a:xfrm>
              <a:off x="142875" y="1981200"/>
              <a:ext cx="8839200" cy="4572000"/>
            </a:xfrm>
            <a:custGeom>
              <a:avLst/>
              <a:gdLst/>
              <a:ahLst/>
              <a:cxnLst/>
              <a:rect l="l" t="t" r="r" b="b"/>
              <a:pathLst>
                <a:path w="8839200" h="4572000">
                  <a:moveTo>
                    <a:pt x="0" y="0"/>
                  </a:moveTo>
                  <a:lnTo>
                    <a:pt x="8839200" y="0"/>
                  </a:lnTo>
                  <a:lnTo>
                    <a:pt x="8839200" y="4572000"/>
                  </a:lnTo>
                  <a:lnTo>
                    <a:pt x="0" y="4572000"/>
                  </a:lnTo>
                  <a:lnTo>
                    <a:pt x="0" y="0"/>
                  </a:lnTo>
                  <a:close/>
                </a:path>
              </a:pathLst>
            </a:custGeom>
            <a:ln w="19050">
              <a:solidFill>
                <a:srgbClr val="000000"/>
              </a:solidFill>
            </a:ln>
          </p:spPr>
          <p:txBody>
            <a:bodyPr wrap="square" lIns="0" tIns="0" rIns="0" bIns="0" rtlCol="0"/>
            <a:lstStyle/>
            <a:p>
              <a:endParaRPr>
                <a:latin typeface="Calibri" panose="020F0502020204030204" pitchFamily="34" charset="0"/>
                <a:cs typeface="Calibri" panose="020F0502020204030204" pitchFamily="34" charset="0"/>
              </a:endParaRPr>
            </a:p>
          </p:txBody>
        </p:sp>
        <p:pic>
          <p:nvPicPr>
            <p:cNvPr id="59" name="object 59"/>
            <p:cNvPicPr/>
            <p:nvPr/>
          </p:nvPicPr>
          <p:blipFill>
            <a:blip r:embed="rId2" cstate="print"/>
            <a:stretch>
              <a:fillRect/>
            </a:stretch>
          </p:blipFill>
          <p:spPr>
            <a:xfrm>
              <a:off x="5873496" y="1905000"/>
              <a:ext cx="1466088" cy="588263"/>
            </a:xfrm>
            <a:prstGeom prst="rect">
              <a:avLst/>
            </a:prstGeom>
          </p:spPr>
        </p:pic>
        <p:sp>
          <p:nvSpPr>
            <p:cNvPr id="60" name="object 60"/>
            <p:cNvSpPr/>
            <p:nvPr/>
          </p:nvSpPr>
          <p:spPr>
            <a:xfrm>
              <a:off x="6142037" y="2057400"/>
              <a:ext cx="1066800" cy="228600"/>
            </a:xfrm>
            <a:custGeom>
              <a:avLst/>
              <a:gdLst/>
              <a:ahLst/>
              <a:cxnLst/>
              <a:rect l="l" t="t" r="r" b="b"/>
              <a:pathLst>
                <a:path w="1066800" h="228600">
                  <a:moveTo>
                    <a:pt x="228600" y="0"/>
                  </a:moveTo>
                  <a:lnTo>
                    <a:pt x="0" y="114300"/>
                  </a:lnTo>
                  <a:lnTo>
                    <a:pt x="228600" y="228600"/>
                  </a:lnTo>
                  <a:lnTo>
                    <a:pt x="228600" y="152400"/>
                  </a:lnTo>
                  <a:lnTo>
                    <a:pt x="190500" y="152400"/>
                  </a:lnTo>
                  <a:lnTo>
                    <a:pt x="190500" y="76200"/>
                  </a:lnTo>
                  <a:lnTo>
                    <a:pt x="228600" y="76200"/>
                  </a:lnTo>
                  <a:lnTo>
                    <a:pt x="228600" y="0"/>
                  </a:lnTo>
                  <a:close/>
                </a:path>
                <a:path w="1066800" h="228600">
                  <a:moveTo>
                    <a:pt x="228600" y="76200"/>
                  </a:moveTo>
                  <a:lnTo>
                    <a:pt x="228600" y="152400"/>
                  </a:lnTo>
                  <a:lnTo>
                    <a:pt x="1066800" y="152401"/>
                  </a:lnTo>
                  <a:lnTo>
                    <a:pt x="1066800" y="76201"/>
                  </a:lnTo>
                  <a:lnTo>
                    <a:pt x="228600" y="76200"/>
                  </a:lnTo>
                  <a:close/>
                </a:path>
                <a:path w="1066800" h="228600">
                  <a:moveTo>
                    <a:pt x="190500" y="76200"/>
                  </a:moveTo>
                  <a:lnTo>
                    <a:pt x="190500" y="152400"/>
                  </a:lnTo>
                  <a:lnTo>
                    <a:pt x="228600" y="152400"/>
                  </a:lnTo>
                  <a:lnTo>
                    <a:pt x="228600" y="76200"/>
                  </a:lnTo>
                  <a:lnTo>
                    <a:pt x="190500" y="76200"/>
                  </a:lnTo>
                  <a:close/>
                </a:path>
                <a:path w="1066800" h="228600">
                  <a:moveTo>
                    <a:pt x="228600" y="76200"/>
                  </a:moveTo>
                  <a:lnTo>
                    <a:pt x="190500" y="76200"/>
                  </a:lnTo>
                  <a:lnTo>
                    <a:pt x="228600" y="76200"/>
                  </a:lnTo>
                  <a:close/>
                </a:path>
              </a:pathLst>
            </a:custGeom>
            <a:solidFill>
              <a:srgbClr val="FF0000"/>
            </a:solidFill>
          </p:spPr>
          <p:txBody>
            <a:bodyPr wrap="square" lIns="0" tIns="0" rIns="0" bIns="0" rtlCol="0"/>
            <a:lstStyle/>
            <a:p>
              <a:endParaRPr>
                <a:latin typeface="Calibri" panose="020F0502020204030204" pitchFamily="34" charset="0"/>
                <a:cs typeface="Calibri" panose="020F0502020204030204" pitchFamily="34" charset="0"/>
              </a:endParaRPr>
            </a:p>
          </p:txBody>
        </p:sp>
      </p:grpSp>
      <p:sp>
        <p:nvSpPr>
          <p:cNvPr id="64" name="object 64"/>
          <p:cNvSpPr txBox="1"/>
          <p:nvPr/>
        </p:nvSpPr>
        <p:spPr>
          <a:xfrm>
            <a:off x="226968" y="783335"/>
            <a:ext cx="5979160" cy="659765"/>
          </a:xfrm>
          <a:prstGeom prst="rect">
            <a:avLst/>
          </a:prstGeom>
        </p:spPr>
        <p:txBody>
          <a:bodyPr vert="horz" wrap="square" lIns="0" tIns="70485" rIns="0" bIns="0" rtlCol="0">
            <a:spAutoFit/>
          </a:bodyPr>
          <a:lstStyle/>
          <a:p>
            <a:pPr marL="12700">
              <a:lnSpc>
                <a:spcPct val="100000"/>
              </a:lnSpc>
              <a:spcBef>
                <a:spcPts val="555"/>
              </a:spcBef>
            </a:pPr>
            <a:r>
              <a:rPr sz="1700" spc="-5" dirty="0">
                <a:solidFill>
                  <a:srgbClr val="1F497D"/>
                </a:solidFill>
                <a:latin typeface="Calibri" panose="020F0502020204030204" pitchFamily="34" charset="0"/>
                <a:cs typeface="Calibri" panose="020F0502020204030204" pitchFamily="34" charset="0"/>
              </a:rPr>
              <a:t>Genes </a:t>
            </a:r>
            <a:r>
              <a:rPr sz="1700" dirty="0">
                <a:solidFill>
                  <a:srgbClr val="1F497D"/>
                </a:solidFill>
                <a:latin typeface="Calibri" panose="020F0502020204030204" pitchFamily="34" charset="0"/>
                <a:cs typeface="Calibri" panose="020F0502020204030204" pitchFamily="34" charset="0"/>
              </a:rPr>
              <a:t>can be </a:t>
            </a:r>
            <a:r>
              <a:rPr sz="1700" spc="-5" dirty="0">
                <a:solidFill>
                  <a:srgbClr val="1F497D"/>
                </a:solidFill>
                <a:latin typeface="Calibri" panose="020F0502020204030204" pitchFamily="34" charset="0"/>
                <a:cs typeface="Calibri" panose="020F0502020204030204" pitchFamily="34" charset="0"/>
              </a:rPr>
              <a:t>theoretically expressed in any</a:t>
            </a:r>
            <a:r>
              <a:rPr sz="1700" spc="60" dirty="0">
                <a:solidFill>
                  <a:srgbClr val="1F497D"/>
                </a:solidFill>
                <a:latin typeface="Calibri" panose="020F0502020204030204" pitchFamily="34" charset="0"/>
                <a:cs typeface="Calibri" panose="020F0502020204030204" pitchFamily="34" charset="0"/>
              </a:rPr>
              <a:t> </a:t>
            </a:r>
            <a:r>
              <a:rPr sz="1700" spc="-5" dirty="0">
                <a:solidFill>
                  <a:srgbClr val="1F497D"/>
                </a:solidFill>
                <a:latin typeface="Calibri" panose="020F0502020204030204" pitchFamily="34" charset="0"/>
                <a:cs typeface="Calibri" panose="020F0502020204030204" pitchFamily="34" charset="0"/>
              </a:rPr>
              <a:t>system</a:t>
            </a:r>
            <a:endParaRPr sz="1700">
              <a:latin typeface="Calibri" panose="020F0502020204030204" pitchFamily="34" charset="0"/>
              <a:cs typeface="Calibri" panose="020F0502020204030204" pitchFamily="34" charset="0"/>
            </a:endParaRPr>
          </a:p>
          <a:p>
            <a:pPr marL="12700">
              <a:lnSpc>
                <a:spcPct val="100000"/>
              </a:lnSpc>
              <a:spcBef>
                <a:spcPts val="455"/>
              </a:spcBef>
            </a:pPr>
            <a:r>
              <a:rPr sz="1700" spc="-5" dirty="0">
                <a:solidFill>
                  <a:srgbClr val="1F497D"/>
                </a:solidFill>
                <a:latin typeface="Calibri" panose="020F0502020204030204" pitchFamily="34" charset="0"/>
                <a:cs typeface="Calibri" panose="020F0502020204030204" pitchFamily="34" charset="0"/>
              </a:rPr>
              <a:t>The </a:t>
            </a:r>
            <a:r>
              <a:rPr sz="1700" dirty="0">
                <a:solidFill>
                  <a:srgbClr val="1F497D"/>
                </a:solidFill>
                <a:latin typeface="Calibri" panose="020F0502020204030204" pitchFamily="34" charset="0"/>
                <a:cs typeface="Calibri" panose="020F0502020204030204" pitchFamily="34" charset="0"/>
              </a:rPr>
              <a:t>choice depends on </a:t>
            </a:r>
            <a:r>
              <a:rPr sz="1700" spc="-5" dirty="0">
                <a:solidFill>
                  <a:srgbClr val="1F497D"/>
                </a:solidFill>
                <a:latin typeface="Calibri" panose="020F0502020204030204" pitchFamily="34" charset="0"/>
                <a:cs typeface="Calibri" panose="020F0502020204030204" pitchFamily="34" charset="0"/>
              </a:rPr>
              <a:t>the aim and </a:t>
            </a:r>
            <a:r>
              <a:rPr sz="1700" dirty="0">
                <a:solidFill>
                  <a:srgbClr val="1F497D"/>
                </a:solidFill>
                <a:latin typeface="Calibri" panose="020F0502020204030204" pitchFamily="34" charset="0"/>
                <a:cs typeface="Calibri" panose="020F0502020204030204" pitchFamily="34" charset="0"/>
              </a:rPr>
              <a:t>on </a:t>
            </a:r>
            <a:r>
              <a:rPr sz="1700" spc="-5" dirty="0">
                <a:solidFill>
                  <a:srgbClr val="1F497D"/>
                </a:solidFill>
                <a:latin typeface="Calibri" panose="020F0502020204030204" pitchFamily="34" charset="0"/>
                <a:cs typeface="Calibri" panose="020F0502020204030204" pitchFamily="34" charset="0"/>
              </a:rPr>
              <a:t>the protein</a:t>
            </a:r>
            <a:r>
              <a:rPr sz="1700" spc="95" dirty="0">
                <a:solidFill>
                  <a:srgbClr val="1F497D"/>
                </a:solidFill>
                <a:latin typeface="Calibri" panose="020F0502020204030204" pitchFamily="34" charset="0"/>
                <a:cs typeface="Calibri" panose="020F0502020204030204" pitchFamily="34" charset="0"/>
              </a:rPr>
              <a:t> </a:t>
            </a:r>
            <a:r>
              <a:rPr sz="1700" spc="-5" dirty="0">
                <a:solidFill>
                  <a:srgbClr val="1F497D"/>
                </a:solidFill>
                <a:latin typeface="Calibri" panose="020F0502020204030204" pitchFamily="34" charset="0"/>
                <a:cs typeface="Calibri" panose="020F0502020204030204" pitchFamily="34" charset="0"/>
              </a:rPr>
              <a:t>features</a:t>
            </a:r>
            <a:endParaRPr sz="1700">
              <a:latin typeface="Calibri" panose="020F0502020204030204" pitchFamily="34" charset="0"/>
              <a:cs typeface="Calibri" panose="020F0502020204030204" pitchFamily="34" charset="0"/>
            </a:endParaRPr>
          </a:p>
        </p:txBody>
      </p:sp>
      <p:sp>
        <p:nvSpPr>
          <p:cNvPr id="65" name="object 65"/>
          <p:cNvSpPr txBox="1">
            <a:spLocks noGrp="1"/>
          </p:cNvSpPr>
          <p:nvPr>
            <p:ph type="title"/>
          </p:nvPr>
        </p:nvSpPr>
        <p:spPr>
          <a:xfrm>
            <a:off x="2904489" y="71628"/>
            <a:ext cx="3190875" cy="513080"/>
          </a:xfrm>
          <a:prstGeom prst="rect">
            <a:avLst/>
          </a:prstGeom>
        </p:spPr>
        <p:txBody>
          <a:bodyPr vert="horz" wrap="square" lIns="0" tIns="12700" rIns="0" bIns="0" rtlCol="0">
            <a:spAutoFit/>
          </a:bodyPr>
          <a:lstStyle/>
          <a:p>
            <a:pPr marL="12700">
              <a:lnSpc>
                <a:spcPct val="100000"/>
              </a:lnSpc>
              <a:spcBef>
                <a:spcPts val="100"/>
              </a:spcBef>
              <a:tabLst>
                <a:tab pos="2260600" algn="l"/>
              </a:tabLst>
            </a:pPr>
            <a:r>
              <a:rPr sz="3200" dirty="0">
                <a:latin typeface="Calibri" panose="020F0502020204030204" pitchFamily="34" charset="0"/>
                <a:cs typeface="Calibri" panose="020F0502020204030204" pitchFamily="34" charset="0"/>
              </a:rPr>
              <a:t>Expr</a:t>
            </a:r>
            <a:r>
              <a:rPr sz="3200" spc="-5" dirty="0">
                <a:latin typeface="Calibri" panose="020F0502020204030204" pitchFamily="34" charset="0"/>
                <a:cs typeface="Calibri" panose="020F0502020204030204" pitchFamily="34" charset="0"/>
              </a:rPr>
              <a:t>e</a:t>
            </a:r>
            <a:r>
              <a:rPr sz="3200" dirty="0">
                <a:latin typeface="Calibri" panose="020F0502020204030204" pitchFamily="34" charset="0"/>
                <a:cs typeface="Calibri" panose="020F0502020204030204" pitchFamily="34" charset="0"/>
              </a:rPr>
              <a:t>ssion	Host</a:t>
            </a:r>
            <a:endParaRPr sz="3200">
              <a:latin typeface="Calibri" panose="020F0502020204030204" pitchFamily="34" charset="0"/>
              <a:cs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353968" y="1539240"/>
            <a:ext cx="878840" cy="284480"/>
          </a:xfrm>
          <a:prstGeom prst="rect">
            <a:avLst/>
          </a:prstGeom>
        </p:spPr>
        <p:txBody>
          <a:bodyPr vert="horz" wrap="square" lIns="0" tIns="12700" rIns="0" bIns="0" rtlCol="0">
            <a:spAutoFit/>
          </a:bodyPr>
          <a:lstStyle/>
          <a:p>
            <a:pPr marL="12700">
              <a:lnSpc>
                <a:spcPct val="100000"/>
              </a:lnSpc>
              <a:spcBef>
                <a:spcPts val="100"/>
              </a:spcBef>
            </a:pPr>
            <a:r>
              <a:rPr sz="1700" u="sng" spc="-5" dirty="0">
                <a:uFill>
                  <a:solidFill>
                    <a:srgbClr val="000000"/>
                  </a:solidFill>
                </a:uFill>
                <a:cs typeface="Comic Sans MS"/>
              </a:rPr>
              <a:t>Bacteria</a:t>
            </a:r>
            <a:endParaRPr sz="1700">
              <a:cs typeface="Comic Sans MS"/>
            </a:endParaRPr>
          </a:p>
        </p:txBody>
      </p:sp>
      <p:sp>
        <p:nvSpPr>
          <p:cNvPr id="6" name="object 6"/>
          <p:cNvSpPr txBox="1"/>
          <p:nvPr/>
        </p:nvSpPr>
        <p:spPr>
          <a:xfrm>
            <a:off x="353968" y="3270503"/>
            <a:ext cx="598805" cy="284480"/>
          </a:xfrm>
          <a:prstGeom prst="rect">
            <a:avLst/>
          </a:prstGeom>
        </p:spPr>
        <p:txBody>
          <a:bodyPr vert="horz" wrap="square" lIns="0" tIns="12700" rIns="0" bIns="0" rtlCol="0">
            <a:spAutoFit/>
          </a:bodyPr>
          <a:lstStyle/>
          <a:p>
            <a:pPr marL="12700">
              <a:lnSpc>
                <a:spcPct val="100000"/>
              </a:lnSpc>
              <a:spcBef>
                <a:spcPts val="100"/>
              </a:spcBef>
            </a:pPr>
            <a:r>
              <a:rPr sz="1700" u="sng" spc="-5" dirty="0">
                <a:uFill>
                  <a:solidFill>
                    <a:srgbClr val="000000"/>
                  </a:solidFill>
                </a:uFill>
                <a:cs typeface="Comic Sans MS"/>
              </a:rPr>
              <a:t>Y</a:t>
            </a:r>
            <a:r>
              <a:rPr sz="1700" u="sng" spc="5" dirty="0">
                <a:uFill>
                  <a:solidFill>
                    <a:srgbClr val="000000"/>
                  </a:solidFill>
                </a:uFill>
                <a:cs typeface="Comic Sans MS"/>
              </a:rPr>
              <a:t>e</a:t>
            </a:r>
            <a:r>
              <a:rPr sz="1700" u="sng" dirty="0">
                <a:uFill>
                  <a:solidFill>
                    <a:srgbClr val="000000"/>
                  </a:solidFill>
                </a:uFill>
                <a:cs typeface="Comic Sans MS"/>
              </a:rPr>
              <a:t>a</a:t>
            </a:r>
            <a:r>
              <a:rPr sz="1700" u="sng" spc="-5" dirty="0">
                <a:uFill>
                  <a:solidFill>
                    <a:srgbClr val="000000"/>
                  </a:solidFill>
                </a:uFill>
                <a:cs typeface="Comic Sans MS"/>
              </a:rPr>
              <a:t>s</a:t>
            </a:r>
            <a:r>
              <a:rPr sz="1700" u="sng" dirty="0">
                <a:uFill>
                  <a:solidFill>
                    <a:srgbClr val="000000"/>
                  </a:solidFill>
                </a:uFill>
                <a:cs typeface="Comic Sans MS"/>
              </a:rPr>
              <a:t>t</a:t>
            </a:r>
            <a:endParaRPr sz="1700">
              <a:cs typeface="Comic Sans MS"/>
            </a:endParaRPr>
          </a:p>
        </p:txBody>
      </p:sp>
      <p:sp>
        <p:nvSpPr>
          <p:cNvPr id="14" name="object 14"/>
          <p:cNvSpPr txBox="1"/>
          <p:nvPr/>
        </p:nvSpPr>
        <p:spPr>
          <a:xfrm>
            <a:off x="430169" y="5044440"/>
            <a:ext cx="799465" cy="1116965"/>
          </a:xfrm>
          <a:prstGeom prst="rect">
            <a:avLst/>
          </a:prstGeom>
        </p:spPr>
        <p:txBody>
          <a:bodyPr vert="horz" wrap="square" lIns="0" tIns="12700" rIns="0" bIns="0" rtlCol="0">
            <a:spAutoFit/>
          </a:bodyPr>
          <a:lstStyle/>
          <a:p>
            <a:pPr marL="12700">
              <a:lnSpc>
                <a:spcPct val="100000"/>
              </a:lnSpc>
              <a:spcBef>
                <a:spcPts val="100"/>
              </a:spcBef>
            </a:pPr>
            <a:r>
              <a:rPr sz="1700" u="sng" spc="-5" dirty="0">
                <a:uFill>
                  <a:solidFill>
                    <a:srgbClr val="000000"/>
                  </a:solidFill>
                </a:uFill>
                <a:cs typeface="Comic Sans MS"/>
              </a:rPr>
              <a:t>Insects</a:t>
            </a:r>
            <a:endParaRPr sz="1700">
              <a:cs typeface="Comic Sans MS"/>
            </a:endParaRPr>
          </a:p>
          <a:p>
            <a:pPr marL="12700" marR="5080">
              <a:lnSpc>
                <a:spcPct val="151800"/>
              </a:lnSpc>
              <a:spcBef>
                <a:spcPts val="359"/>
              </a:spcBef>
            </a:pPr>
            <a:r>
              <a:rPr sz="1700" u="sng" spc="-5" dirty="0">
                <a:uFill>
                  <a:solidFill>
                    <a:srgbClr val="000000"/>
                  </a:solidFill>
                </a:uFill>
                <a:cs typeface="Comic Sans MS"/>
              </a:rPr>
              <a:t>Plants </a:t>
            </a:r>
            <a:r>
              <a:rPr sz="1700" spc="-5" dirty="0">
                <a:cs typeface="Comic Sans MS"/>
              </a:rPr>
              <a:t> </a:t>
            </a:r>
            <a:r>
              <a:rPr sz="1700" u="sng" spc="-10" dirty="0">
                <a:uFill>
                  <a:solidFill>
                    <a:srgbClr val="000000"/>
                  </a:solidFill>
                </a:uFill>
                <a:cs typeface="Comic Sans MS"/>
              </a:rPr>
              <a:t>A</a:t>
            </a:r>
            <a:r>
              <a:rPr sz="1700" u="sng" spc="-5" dirty="0">
                <a:uFill>
                  <a:solidFill>
                    <a:srgbClr val="000000"/>
                  </a:solidFill>
                </a:uFill>
                <a:cs typeface="Comic Sans MS"/>
              </a:rPr>
              <a:t>ni</a:t>
            </a:r>
            <a:r>
              <a:rPr sz="1700" u="sng" spc="5" dirty="0">
                <a:uFill>
                  <a:solidFill>
                    <a:srgbClr val="000000"/>
                  </a:solidFill>
                </a:uFill>
                <a:cs typeface="Comic Sans MS"/>
              </a:rPr>
              <a:t>ma</a:t>
            </a:r>
            <a:r>
              <a:rPr sz="1700" u="sng" spc="-5" dirty="0">
                <a:uFill>
                  <a:solidFill>
                    <a:srgbClr val="000000"/>
                  </a:solidFill>
                </a:uFill>
                <a:cs typeface="Comic Sans MS"/>
              </a:rPr>
              <a:t>l</a:t>
            </a:r>
            <a:r>
              <a:rPr sz="1700" u="sng" dirty="0">
                <a:uFill>
                  <a:solidFill>
                    <a:srgbClr val="000000"/>
                  </a:solidFill>
                </a:uFill>
                <a:cs typeface="Comic Sans MS"/>
              </a:rPr>
              <a:t>s</a:t>
            </a:r>
            <a:endParaRPr sz="1700">
              <a:cs typeface="Comic Sans MS"/>
            </a:endParaRPr>
          </a:p>
        </p:txBody>
      </p:sp>
      <p:sp>
        <p:nvSpPr>
          <p:cNvPr id="17" name="object 17"/>
          <p:cNvSpPr txBox="1">
            <a:spLocks noGrp="1"/>
          </p:cNvSpPr>
          <p:nvPr>
            <p:ph type="title"/>
          </p:nvPr>
        </p:nvSpPr>
        <p:spPr>
          <a:xfrm>
            <a:off x="2787606" y="261620"/>
            <a:ext cx="642620" cy="391160"/>
          </a:xfrm>
          <a:prstGeom prst="rect">
            <a:avLst/>
          </a:prstGeom>
        </p:spPr>
        <p:txBody>
          <a:bodyPr vert="horz" wrap="square" lIns="0" tIns="12700" rIns="0" bIns="0" rtlCol="0">
            <a:spAutoFit/>
          </a:bodyPr>
          <a:lstStyle/>
          <a:p>
            <a:pPr marL="12700">
              <a:lnSpc>
                <a:spcPct val="100000"/>
              </a:lnSpc>
              <a:spcBef>
                <a:spcPts val="100"/>
              </a:spcBef>
            </a:pPr>
            <a:r>
              <a:rPr spc="-5" dirty="0">
                <a:latin typeface="+mn-lt"/>
              </a:rPr>
              <a:t>Pr</a:t>
            </a:r>
            <a:r>
              <a:rPr dirty="0">
                <a:latin typeface="+mn-lt"/>
              </a:rPr>
              <a:t>os</a:t>
            </a:r>
          </a:p>
        </p:txBody>
      </p:sp>
      <p:sp>
        <p:nvSpPr>
          <p:cNvPr id="19" name="object 19"/>
          <p:cNvSpPr txBox="1"/>
          <p:nvPr/>
        </p:nvSpPr>
        <p:spPr>
          <a:xfrm>
            <a:off x="6562681" y="292100"/>
            <a:ext cx="68389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C0504D"/>
                </a:solidFill>
                <a:cs typeface="Comic Sans MS"/>
              </a:rPr>
              <a:t>Co</a:t>
            </a:r>
            <a:r>
              <a:rPr sz="2400" b="1" spc="5" dirty="0">
                <a:solidFill>
                  <a:srgbClr val="C0504D"/>
                </a:solidFill>
                <a:cs typeface="Comic Sans MS"/>
              </a:rPr>
              <a:t>n</a:t>
            </a:r>
            <a:r>
              <a:rPr sz="2400" b="1" dirty="0">
                <a:solidFill>
                  <a:srgbClr val="C0504D"/>
                </a:solidFill>
                <a:cs typeface="Comic Sans MS"/>
              </a:rPr>
              <a:t>s</a:t>
            </a:r>
            <a:endParaRPr sz="2400">
              <a:cs typeface="Comic Sans MS"/>
            </a:endParaRPr>
          </a:p>
        </p:txBody>
      </p:sp>
      <p:sp>
        <p:nvSpPr>
          <p:cNvPr id="29" name="object 29"/>
          <p:cNvSpPr txBox="1"/>
          <p:nvPr/>
        </p:nvSpPr>
        <p:spPr>
          <a:xfrm>
            <a:off x="2106569" y="1265935"/>
            <a:ext cx="2134870" cy="939800"/>
          </a:xfrm>
          <a:prstGeom prst="rect">
            <a:avLst/>
          </a:prstGeom>
        </p:spPr>
        <p:txBody>
          <a:bodyPr vert="horz" wrap="square" lIns="0" tIns="12700" rIns="0" bIns="0" rtlCol="0">
            <a:spAutoFit/>
          </a:bodyPr>
          <a:lstStyle/>
          <a:p>
            <a:pPr marL="142875" indent="-130175">
              <a:lnSpc>
                <a:spcPct val="100000"/>
              </a:lnSpc>
              <a:spcBef>
                <a:spcPts val="100"/>
              </a:spcBef>
              <a:buChar char="•"/>
              <a:tabLst>
                <a:tab pos="142875" algn="l"/>
              </a:tabLst>
            </a:pPr>
            <a:r>
              <a:rPr sz="1500" spc="-5" dirty="0">
                <a:cs typeface="Comic Sans MS"/>
              </a:rPr>
              <a:t>Simple</a:t>
            </a:r>
            <a:endParaRPr sz="1500">
              <a:cs typeface="Comic Sans MS"/>
            </a:endParaRPr>
          </a:p>
          <a:p>
            <a:pPr marL="142875" indent="-130175">
              <a:lnSpc>
                <a:spcPct val="100000"/>
              </a:lnSpc>
              <a:buChar char="•"/>
              <a:tabLst>
                <a:tab pos="142875" algn="l"/>
              </a:tabLst>
            </a:pPr>
            <a:r>
              <a:rPr sz="1500" spc="-5" dirty="0">
                <a:cs typeface="Comic Sans MS"/>
              </a:rPr>
              <a:t>Short </a:t>
            </a:r>
            <a:r>
              <a:rPr sz="1500" dirty="0">
                <a:cs typeface="Comic Sans MS"/>
              </a:rPr>
              <a:t>generation</a:t>
            </a:r>
            <a:r>
              <a:rPr sz="1500" spc="-65" dirty="0">
                <a:cs typeface="Comic Sans MS"/>
              </a:rPr>
              <a:t> </a:t>
            </a:r>
            <a:r>
              <a:rPr sz="1500" dirty="0">
                <a:cs typeface="Comic Sans MS"/>
              </a:rPr>
              <a:t>time</a:t>
            </a:r>
            <a:endParaRPr sz="1500">
              <a:cs typeface="Comic Sans MS"/>
            </a:endParaRPr>
          </a:p>
          <a:p>
            <a:pPr marL="142875" indent="-130175">
              <a:lnSpc>
                <a:spcPct val="100000"/>
              </a:lnSpc>
              <a:buChar char="•"/>
              <a:tabLst>
                <a:tab pos="142875" algn="l"/>
              </a:tabLst>
            </a:pPr>
            <a:r>
              <a:rPr sz="1500" dirty="0">
                <a:cs typeface="Comic Sans MS"/>
              </a:rPr>
              <a:t>High</a:t>
            </a:r>
            <a:r>
              <a:rPr sz="1500" spc="-10" dirty="0">
                <a:cs typeface="Comic Sans MS"/>
              </a:rPr>
              <a:t> </a:t>
            </a:r>
            <a:r>
              <a:rPr sz="1500" spc="-5" dirty="0">
                <a:cs typeface="Comic Sans MS"/>
              </a:rPr>
              <a:t>yeald</a:t>
            </a:r>
            <a:endParaRPr sz="1500">
              <a:cs typeface="Comic Sans MS"/>
            </a:endParaRPr>
          </a:p>
          <a:p>
            <a:pPr marL="142875" indent="-130175">
              <a:lnSpc>
                <a:spcPct val="100000"/>
              </a:lnSpc>
              <a:buChar char="•"/>
              <a:tabLst>
                <a:tab pos="142875" algn="l"/>
              </a:tabLst>
            </a:pPr>
            <a:r>
              <a:rPr sz="1500" spc="-5" dirty="0">
                <a:cs typeface="Comic Sans MS"/>
              </a:rPr>
              <a:t>Low costs</a:t>
            </a:r>
            <a:endParaRPr sz="1500">
              <a:cs typeface="Comic Sans MS"/>
            </a:endParaRPr>
          </a:p>
        </p:txBody>
      </p:sp>
      <p:sp>
        <p:nvSpPr>
          <p:cNvPr id="41" name="object 41"/>
          <p:cNvSpPr txBox="1"/>
          <p:nvPr/>
        </p:nvSpPr>
        <p:spPr>
          <a:xfrm>
            <a:off x="5413331" y="1241552"/>
            <a:ext cx="3636010" cy="939800"/>
          </a:xfrm>
          <a:prstGeom prst="rect">
            <a:avLst/>
          </a:prstGeom>
        </p:spPr>
        <p:txBody>
          <a:bodyPr vert="horz" wrap="square" lIns="0" tIns="12700" rIns="0" bIns="0" rtlCol="0">
            <a:spAutoFit/>
          </a:bodyPr>
          <a:lstStyle/>
          <a:p>
            <a:pPr marL="142875" indent="-130175">
              <a:lnSpc>
                <a:spcPct val="100000"/>
              </a:lnSpc>
              <a:spcBef>
                <a:spcPts val="100"/>
              </a:spcBef>
              <a:buChar char="•"/>
              <a:tabLst>
                <a:tab pos="142875" algn="l"/>
              </a:tabLst>
            </a:pPr>
            <a:r>
              <a:rPr sz="1500" spc="-5" dirty="0">
                <a:cs typeface="Comic Sans MS"/>
              </a:rPr>
              <a:t>Misfolding</a:t>
            </a:r>
            <a:endParaRPr sz="1500">
              <a:cs typeface="Comic Sans MS"/>
            </a:endParaRPr>
          </a:p>
          <a:p>
            <a:pPr marL="142875" indent="-130175">
              <a:lnSpc>
                <a:spcPct val="100000"/>
              </a:lnSpc>
              <a:buChar char="•"/>
              <a:tabLst>
                <a:tab pos="142875" algn="l"/>
              </a:tabLst>
            </a:pPr>
            <a:r>
              <a:rPr sz="1500" spc="-5" dirty="0">
                <a:cs typeface="Comic Sans MS"/>
              </a:rPr>
              <a:t>Inclusion bodies</a:t>
            </a:r>
            <a:endParaRPr sz="1500">
              <a:cs typeface="Comic Sans MS"/>
            </a:endParaRPr>
          </a:p>
          <a:p>
            <a:pPr marL="142875" indent="-130175">
              <a:lnSpc>
                <a:spcPct val="100000"/>
              </a:lnSpc>
              <a:buChar char="•"/>
              <a:tabLst>
                <a:tab pos="142875" algn="l"/>
              </a:tabLst>
            </a:pPr>
            <a:r>
              <a:rPr sz="1500" spc="-5" dirty="0">
                <a:cs typeface="Comic Sans MS"/>
              </a:rPr>
              <a:t>Possible </a:t>
            </a:r>
            <a:r>
              <a:rPr sz="1500" dirty="0">
                <a:cs typeface="Comic Sans MS"/>
              </a:rPr>
              <a:t>toxicity </a:t>
            </a:r>
            <a:r>
              <a:rPr sz="1500" spc="-5" dirty="0">
                <a:cs typeface="Comic Sans MS"/>
              </a:rPr>
              <a:t>of exogenous</a:t>
            </a:r>
            <a:r>
              <a:rPr sz="1500" spc="-35" dirty="0">
                <a:cs typeface="Comic Sans MS"/>
              </a:rPr>
              <a:t> </a:t>
            </a:r>
            <a:r>
              <a:rPr sz="1500" dirty="0">
                <a:cs typeface="Comic Sans MS"/>
              </a:rPr>
              <a:t>proteins</a:t>
            </a:r>
            <a:endParaRPr sz="1500">
              <a:cs typeface="Comic Sans MS"/>
            </a:endParaRPr>
          </a:p>
          <a:p>
            <a:pPr marL="142875" indent="-130175">
              <a:lnSpc>
                <a:spcPct val="100000"/>
              </a:lnSpc>
              <a:buChar char="•"/>
              <a:tabLst>
                <a:tab pos="142875" algn="l"/>
              </a:tabLst>
            </a:pPr>
            <a:r>
              <a:rPr sz="1500" dirty="0">
                <a:cs typeface="Comic Sans MS"/>
              </a:rPr>
              <a:t>Few </a:t>
            </a:r>
            <a:r>
              <a:rPr sz="1500" spc="-5" dirty="0">
                <a:cs typeface="Comic Sans MS"/>
              </a:rPr>
              <a:t>post-translational</a:t>
            </a:r>
            <a:r>
              <a:rPr sz="1500" spc="-10" dirty="0">
                <a:cs typeface="Comic Sans MS"/>
              </a:rPr>
              <a:t> </a:t>
            </a:r>
            <a:r>
              <a:rPr sz="1500" spc="-5" dirty="0">
                <a:cs typeface="Comic Sans MS"/>
              </a:rPr>
              <a:t>modifications</a:t>
            </a:r>
            <a:endParaRPr sz="1500">
              <a:cs typeface="Comic Sans MS"/>
            </a:endParaRPr>
          </a:p>
        </p:txBody>
      </p:sp>
      <p:sp>
        <p:nvSpPr>
          <p:cNvPr id="55" name="object 55"/>
          <p:cNvSpPr txBox="1"/>
          <p:nvPr/>
        </p:nvSpPr>
        <p:spPr>
          <a:xfrm>
            <a:off x="2106569" y="2948432"/>
            <a:ext cx="2983230" cy="1168400"/>
          </a:xfrm>
          <a:prstGeom prst="rect">
            <a:avLst/>
          </a:prstGeom>
        </p:spPr>
        <p:txBody>
          <a:bodyPr vert="horz" wrap="square" lIns="0" tIns="12700" rIns="0" bIns="0" rtlCol="0">
            <a:spAutoFit/>
          </a:bodyPr>
          <a:lstStyle/>
          <a:p>
            <a:pPr marL="142875" indent="-130175">
              <a:lnSpc>
                <a:spcPct val="100000"/>
              </a:lnSpc>
              <a:spcBef>
                <a:spcPts val="100"/>
              </a:spcBef>
              <a:buChar char="•"/>
              <a:tabLst>
                <a:tab pos="142875" algn="l"/>
              </a:tabLst>
            </a:pPr>
            <a:r>
              <a:rPr sz="1500" spc="-5" dirty="0">
                <a:cs typeface="Comic Sans MS"/>
              </a:rPr>
              <a:t>Simple</a:t>
            </a:r>
            <a:endParaRPr sz="1500" dirty="0">
              <a:cs typeface="Comic Sans MS"/>
            </a:endParaRPr>
          </a:p>
          <a:p>
            <a:pPr marL="142875" indent="-130175">
              <a:lnSpc>
                <a:spcPct val="100000"/>
              </a:lnSpc>
              <a:buChar char="•"/>
              <a:tabLst>
                <a:tab pos="142875" algn="l"/>
              </a:tabLst>
            </a:pPr>
            <a:r>
              <a:rPr sz="1500" spc="-5" dirty="0">
                <a:cs typeface="Comic Sans MS"/>
              </a:rPr>
              <a:t>Short </a:t>
            </a:r>
            <a:r>
              <a:rPr sz="1500" dirty="0">
                <a:cs typeface="Comic Sans MS"/>
              </a:rPr>
              <a:t>generation </a:t>
            </a:r>
            <a:r>
              <a:rPr sz="1500" dirty="0" err="1">
                <a:cs typeface="Comic Sans MS"/>
              </a:rPr>
              <a:t>tim</a:t>
            </a:r>
            <a:r>
              <a:rPr lang="en-GB" sz="1500" dirty="0">
                <a:cs typeface="Comic Sans MS"/>
              </a:rPr>
              <a:t>e</a:t>
            </a:r>
            <a:endParaRPr sz="1500" dirty="0">
              <a:cs typeface="Comic Sans MS"/>
            </a:endParaRPr>
          </a:p>
          <a:p>
            <a:pPr marL="142875" indent="-130175">
              <a:lnSpc>
                <a:spcPct val="100000"/>
              </a:lnSpc>
              <a:buChar char="•"/>
              <a:tabLst>
                <a:tab pos="142875" algn="l"/>
              </a:tabLst>
            </a:pPr>
            <a:r>
              <a:rPr sz="1500" dirty="0">
                <a:cs typeface="Comic Sans MS"/>
              </a:rPr>
              <a:t>High</a:t>
            </a:r>
            <a:r>
              <a:rPr sz="1500" spc="-10" dirty="0">
                <a:cs typeface="Comic Sans MS"/>
              </a:rPr>
              <a:t> </a:t>
            </a:r>
            <a:r>
              <a:rPr sz="1500" spc="-5" dirty="0">
                <a:cs typeface="Comic Sans MS"/>
              </a:rPr>
              <a:t>yeald</a:t>
            </a:r>
            <a:endParaRPr sz="1500" dirty="0">
              <a:cs typeface="Comic Sans MS"/>
            </a:endParaRPr>
          </a:p>
          <a:p>
            <a:pPr marL="142875" indent="-130175">
              <a:lnSpc>
                <a:spcPct val="100000"/>
              </a:lnSpc>
              <a:buChar char="•"/>
              <a:tabLst>
                <a:tab pos="142875" algn="l"/>
              </a:tabLst>
            </a:pPr>
            <a:r>
              <a:rPr sz="1500" spc="-5" dirty="0">
                <a:cs typeface="Comic Sans MS"/>
              </a:rPr>
              <a:t>Low costs</a:t>
            </a:r>
            <a:endParaRPr sz="1500" dirty="0">
              <a:cs typeface="Comic Sans MS"/>
            </a:endParaRPr>
          </a:p>
          <a:p>
            <a:pPr marL="142875" indent="-130175">
              <a:lnSpc>
                <a:spcPct val="100000"/>
              </a:lnSpc>
              <a:buChar char="•"/>
              <a:tabLst>
                <a:tab pos="142875" algn="l"/>
              </a:tabLst>
            </a:pPr>
            <a:r>
              <a:rPr sz="1500" spc="-5" dirty="0">
                <a:cs typeface="Comic Sans MS"/>
              </a:rPr>
              <a:t>Post-translational</a:t>
            </a:r>
            <a:r>
              <a:rPr sz="1500" spc="-20" dirty="0">
                <a:cs typeface="Comic Sans MS"/>
              </a:rPr>
              <a:t> </a:t>
            </a:r>
            <a:r>
              <a:rPr sz="1500" spc="-5" dirty="0">
                <a:cs typeface="Comic Sans MS"/>
              </a:rPr>
              <a:t>modifications</a:t>
            </a:r>
            <a:endParaRPr sz="1500" dirty="0">
              <a:cs typeface="Comic Sans MS"/>
            </a:endParaRPr>
          </a:p>
        </p:txBody>
      </p:sp>
      <p:sp>
        <p:nvSpPr>
          <p:cNvPr id="59" name="object 59"/>
          <p:cNvSpPr txBox="1"/>
          <p:nvPr/>
        </p:nvSpPr>
        <p:spPr>
          <a:xfrm>
            <a:off x="5413331" y="2948432"/>
            <a:ext cx="1668145" cy="487313"/>
          </a:xfrm>
          <a:prstGeom prst="rect">
            <a:avLst/>
          </a:prstGeom>
        </p:spPr>
        <p:txBody>
          <a:bodyPr vert="horz" wrap="square" lIns="0" tIns="12700" rIns="0" bIns="0" rtlCol="0">
            <a:spAutoFit/>
          </a:bodyPr>
          <a:lstStyle/>
          <a:p>
            <a:pPr marL="142875" indent="-130175">
              <a:lnSpc>
                <a:spcPct val="100000"/>
              </a:lnSpc>
              <a:spcBef>
                <a:spcPts val="100"/>
              </a:spcBef>
              <a:buChar char="•"/>
              <a:tabLst>
                <a:tab pos="142875" algn="l"/>
              </a:tabLst>
            </a:pPr>
            <a:r>
              <a:rPr sz="1500" dirty="0">
                <a:cs typeface="Comic Sans MS"/>
              </a:rPr>
              <a:t>Active</a:t>
            </a:r>
            <a:r>
              <a:rPr sz="1500" spc="-60" dirty="0">
                <a:cs typeface="Comic Sans MS"/>
              </a:rPr>
              <a:t> </a:t>
            </a:r>
            <a:r>
              <a:rPr sz="1500" spc="-5" dirty="0">
                <a:cs typeface="Comic Sans MS"/>
              </a:rPr>
              <a:t>proteases</a:t>
            </a:r>
            <a:endParaRPr lang="it-IT" sz="1500" spc="-5" dirty="0">
              <a:cs typeface="Comic Sans MS"/>
            </a:endParaRPr>
          </a:p>
          <a:p>
            <a:pPr marL="142875" indent="-130175">
              <a:lnSpc>
                <a:spcPct val="100000"/>
              </a:lnSpc>
              <a:spcBef>
                <a:spcPts val="100"/>
              </a:spcBef>
              <a:buChar char="•"/>
              <a:tabLst>
                <a:tab pos="142875" algn="l"/>
              </a:tabLst>
            </a:pPr>
            <a:r>
              <a:rPr lang="en-IT" sz="1500" spc="-5" dirty="0">
                <a:cs typeface="Comic Sans MS"/>
              </a:rPr>
              <a:t>Possible toxicity</a:t>
            </a:r>
            <a:endParaRPr sz="1500" dirty="0">
              <a:cs typeface="Comic Sans MS"/>
            </a:endParaRPr>
          </a:p>
        </p:txBody>
      </p:sp>
      <p:sp>
        <p:nvSpPr>
          <p:cNvPr id="63" name="object 63"/>
          <p:cNvSpPr txBox="1"/>
          <p:nvPr/>
        </p:nvSpPr>
        <p:spPr>
          <a:xfrm>
            <a:off x="5562600" y="5465173"/>
            <a:ext cx="2617196" cy="243656"/>
          </a:xfrm>
          <a:prstGeom prst="rect">
            <a:avLst/>
          </a:prstGeom>
        </p:spPr>
        <p:txBody>
          <a:bodyPr vert="horz" wrap="square" lIns="0" tIns="12700" rIns="0" bIns="0" rtlCol="0">
            <a:spAutoFit/>
          </a:bodyPr>
          <a:lstStyle/>
          <a:p>
            <a:pPr marL="341630" marR="5080" indent="-328930">
              <a:lnSpc>
                <a:spcPct val="100000"/>
              </a:lnSpc>
              <a:spcBef>
                <a:spcPts val="100"/>
              </a:spcBef>
              <a:buFont typeface="Arial" panose="020B0604020202020204" pitchFamily="34" charset="0"/>
              <a:buChar char="•"/>
            </a:pPr>
            <a:r>
              <a:rPr sz="1500" spc="-5" dirty="0">
                <a:cs typeface="Comic Sans MS"/>
              </a:rPr>
              <a:t>More</a:t>
            </a:r>
            <a:r>
              <a:rPr sz="1500" spc="-50" dirty="0">
                <a:cs typeface="Comic Sans MS"/>
              </a:rPr>
              <a:t> </a:t>
            </a:r>
            <a:r>
              <a:rPr sz="1500" spc="-5" dirty="0">
                <a:cs typeface="Comic Sans MS"/>
              </a:rPr>
              <a:t>expensive  systems</a:t>
            </a:r>
            <a:endParaRPr sz="1500" dirty="0">
              <a:cs typeface="Comic Sans MS"/>
            </a:endParaRPr>
          </a:p>
        </p:txBody>
      </p:sp>
      <p:sp>
        <p:nvSpPr>
          <p:cNvPr id="64" name="object 64"/>
          <p:cNvSpPr/>
          <p:nvPr/>
        </p:nvSpPr>
        <p:spPr>
          <a:xfrm>
            <a:off x="1498600" y="5159375"/>
            <a:ext cx="457200" cy="1066800"/>
          </a:xfrm>
          <a:custGeom>
            <a:avLst/>
            <a:gdLst/>
            <a:ahLst/>
            <a:cxnLst/>
            <a:rect l="l" t="t" r="r" b="b"/>
            <a:pathLst>
              <a:path w="457200" h="1066800">
                <a:moveTo>
                  <a:pt x="0" y="0"/>
                </a:moveTo>
                <a:lnTo>
                  <a:pt x="60771" y="3175"/>
                </a:lnTo>
                <a:lnTo>
                  <a:pt x="115379" y="12137"/>
                </a:lnTo>
                <a:lnTo>
                  <a:pt x="161645" y="26037"/>
                </a:lnTo>
                <a:lnTo>
                  <a:pt x="197389" y="44029"/>
                </a:lnTo>
                <a:lnTo>
                  <a:pt x="228600" y="88897"/>
                </a:lnTo>
                <a:lnTo>
                  <a:pt x="228600" y="430228"/>
                </a:lnTo>
                <a:lnTo>
                  <a:pt x="236766" y="453860"/>
                </a:lnTo>
                <a:lnTo>
                  <a:pt x="295556" y="493088"/>
                </a:lnTo>
                <a:lnTo>
                  <a:pt x="341822" y="506988"/>
                </a:lnTo>
                <a:lnTo>
                  <a:pt x="396430" y="515950"/>
                </a:lnTo>
                <a:lnTo>
                  <a:pt x="457201" y="519125"/>
                </a:lnTo>
                <a:lnTo>
                  <a:pt x="396430" y="522301"/>
                </a:lnTo>
                <a:lnTo>
                  <a:pt x="341822" y="531262"/>
                </a:lnTo>
                <a:lnTo>
                  <a:pt x="295556" y="545163"/>
                </a:lnTo>
                <a:lnTo>
                  <a:pt x="259811" y="563155"/>
                </a:lnTo>
                <a:lnTo>
                  <a:pt x="228600" y="608023"/>
                </a:lnTo>
                <a:lnTo>
                  <a:pt x="228600" y="977902"/>
                </a:lnTo>
                <a:lnTo>
                  <a:pt x="220434" y="1001534"/>
                </a:lnTo>
                <a:lnTo>
                  <a:pt x="197389" y="1022770"/>
                </a:lnTo>
                <a:lnTo>
                  <a:pt x="161645" y="1040762"/>
                </a:lnTo>
                <a:lnTo>
                  <a:pt x="115379" y="1054662"/>
                </a:lnTo>
                <a:lnTo>
                  <a:pt x="60771" y="1063624"/>
                </a:lnTo>
                <a:lnTo>
                  <a:pt x="0" y="1066800"/>
                </a:lnTo>
              </a:path>
            </a:pathLst>
          </a:custGeom>
          <a:ln w="12700">
            <a:solidFill>
              <a:srgbClr val="000000"/>
            </a:solidFill>
          </a:ln>
        </p:spPr>
        <p:txBody>
          <a:bodyPr wrap="square" lIns="0" tIns="0" rIns="0" bIns="0" rtlCol="0"/>
          <a:lstStyle/>
          <a:p>
            <a:endParaRPr/>
          </a:p>
        </p:txBody>
      </p:sp>
      <p:sp>
        <p:nvSpPr>
          <p:cNvPr id="15" name="object 63">
            <a:extLst>
              <a:ext uri="{FF2B5EF4-FFF2-40B4-BE49-F238E27FC236}">
                <a16:creationId xmlns:a16="http://schemas.microsoft.com/office/drawing/2014/main" id="{07C783E2-A34A-B44C-B7C0-652EDB7FD247}"/>
              </a:ext>
            </a:extLst>
          </p:cNvPr>
          <p:cNvSpPr txBox="1"/>
          <p:nvPr/>
        </p:nvSpPr>
        <p:spPr>
          <a:xfrm>
            <a:off x="2107204" y="5481094"/>
            <a:ext cx="2617196" cy="243656"/>
          </a:xfrm>
          <a:prstGeom prst="rect">
            <a:avLst/>
          </a:prstGeom>
        </p:spPr>
        <p:txBody>
          <a:bodyPr vert="horz" wrap="square" lIns="0" tIns="12700" rIns="0" bIns="0" rtlCol="0">
            <a:spAutoFit/>
          </a:bodyPr>
          <a:lstStyle/>
          <a:p>
            <a:pPr marL="142875" indent="-130175">
              <a:lnSpc>
                <a:spcPct val="100000"/>
              </a:lnSpc>
              <a:buChar char="•"/>
              <a:tabLst>
                <a:tab pos="142875" algn="l"/>
              </a:tabLst>
            </a:pPr>
            <a:r>
              <a:rPr lang="en-GB" sz="1500" spc="-5" dirty="0">
                <a:cs typeface="Comic Sans MS"/>
              </a:rPr>
              <a:t>Post-translational</a:t>
            </a:r>
            <a:r>
              <a:rPr lang="en-GB" sz="1500" spc="-20" dirty="0">
                <a:cs typeface="Comic Sans MS"/>
              </a:rPr>
              <a:t> </a:t>
            </a:r>
            <a:r>
              <a:rPr lang="en-GB" sz="1500" spc="-5" dirty="0">
                <a:cs typeface="Comic Sans MS"/>
              </a:rPr>
              <a:t>modifications</a:t>
            </a:r>
            <a:endParaRPr lang="en-GB" sz="1500" dirty="0">
              <a:cs typeface="Comic Sans M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627018" y="276859"/>
            <a:ext cx="8045450" cy="391160"/>
          </a:xfrm>
          <a:prstGeom prst="rect">
            <a:avLst/>
          </a:prstGeom>
        </p:spPr>
        <p:txBody>
          <a:bodyPr vert="horz" wrap="square" lIns="0" tIns="12700" rIns="0" bIns="0" rtlCol="0">
            <a:spAutoFit/>
          </a:bodyPr>
          <a:lstStyle/>
          <a:p>
            <a:pPr marL="12700">
              <a:lnSpc>
                <a:spcPct val="100000"/>
              </a:lnSpc>
              <a:spcBef>
                <a:spcPts val="100"/>
              </a:spcBef>
            </a:pPr>
            <a:r>
              <a:rPr dirty="0">
                <a:latin typeface="+mn-lt"/>
              </a:rPr>
              <a:t>Why do </a:t>
            </a:r>
            <a:r>
              <a:rPr spc="-5" dirty="0">
                <a:latin typeface="+mn-lt"/>
              </a:rPr>
              <a:t>we express proteins </a:t>
            </a:r>
            <a:r>
              <a:rPr dirty="0">
                <a:latin typeface="+mn-lt"/>
              </a:rPr>
              <a:t>in </a:t>
            </a:r>
            <a:r>
              <a:rPr spc="-5" dirty="0">
                <a:latin typeface="+mn-lt"/>
              </a:rPr>
              <a:t>heterologous</a:t>
            </a:r>
            <a:r>
              <a:rPr spc="-35" dirty="0">
                <a:latin typeface="+mn-lt"/>
              </a:rPr>
              <a:t> </a:t>
            </a:r>
            <a:r>
              <a:rPr spc="-10" dirty="0">
                <a:latin typeface="+mn-lt"/>
              </a:rPr>
              <a:t>systems?</a:t>
            </a:r>
          </a:p>
        </p:txBody>
      </p:sp>
      <p:sp>
        <p:nvSpPr>
          <p:cNvPr id="37" name="object 37"/>
          <p:cNvSpPr txBox="1"/>
          <p:nvPr/>
        </p:nvSpPr>
        <p:spPr>
          <a:xfrm>
            <a:off x="302895" y="1828800"/>
            <a:ext cx="8538210" cy="2340064"/>
          </a:xfrm>
          <a:prstGeom prst="rect">
            <a:avLst/>
          </a:prstGeom>
        </p:spPr>
        <p:txBody>
          <a:bodyPr vert="horz" wrap="square" lIns="0" tIns="12700" rIns="0" bIns="0" rtlCol="0">
            <a:spAutoFit/>
          </a:bodyPr>
          <a:lstStyle/>
          <a:p>
            <a:pPr marL="126364" indent="-114300">
              <a:lnSpc>
                <a:spcPct val="100000"/>
              </a:lnSpc>
              <a:spcBef>
                <a:spcPts val="100"/>
              </a:spcBef>
              <a:buSzPct val="95652"/>
              <a:buChar char="•"/>
              <a:tabLst>
                <a:tab pos="127000" algn="l"/>
              </a:tabLst>
            </a:pPr>
            <a:r>
              <a:rPr sz="2300" dirty="0">
                <a:cs typeface="Comic Sans MS"/>
              </a:rPr>
              <a:t>Big </a:t>
            </a:r>
            <a:r>
              <a:rPr sz="2300" spc="-5" dirty="0">
                <a:cs typeface="Comic Sans MS"/>
              </a:rPr>
              <a:t>amounts </a:t>
            </a:r>
            <a:r>
              <a:rPr sz="2300" dirty="0">
                <a:cs typeface="Comic Sans MS"/>
              </a:rPr>
              <a:t>of</a:t>
            </a:r>
            <a:r>
              <a:rPr sz="2300" spc="15" dirty="0">
                <a:cs typeface="Comic Sans MS"/>
              </a:rPr>
              <a:t> </a:t>
            </a:r>
            <a:r>
              <a:rPr sz="2300" spc="-5" dirty="0">
                <a:cs typeface="Comic Sans MS"/>
              </a:rPr>
              <a:t>products</a:t>
            </a:r>
            <a:endParaRPr sz="2300" dirty="0">
              <a:cs typeface="Comic Sans MS"/>
            </a:endParaRPr>
          </a:p>
          <a:p>
            <a:pPr>
              <a:lnSpc>
                <a:spcPct val="100000"/>
              </a:lnSpc>
              <a:spcBef>
                <a:spcPts val="35"/>
              </a:spcBef>
              <a:buFont typeface="Comic Sans MS"/>
              <a:buChar char="•"/>
            </a:pPr>
            <a:endParaRPr sz="2350" dirty="0">
              <a:cs typeface="Comic Sans MS"/>
            </a:endParaRPr>
          </a:p>
          <a:p>
            <a:pPr marL="12700" marR="5080">
              <a:lnSpc>
                <a:spcPct val="119100"/>
              </a:lnSpc>
              <a:buSzPct val="95652"/>
              <a:buChar char="•"/>
              <a:tabLst>
                <a:tab pos="127000" algn="l"/>
              </a:tabLst>
            </a:pPr>
            <a:r>
              <a:rPr sz="2300" dirty="0">
                <a:cs typeface="Comic Sans MS"/>
              </a:rPr>
              <a:t>Expression in higher </a:t>
            </a:r>
            <a:r>
              <a:rPr sz="2300" spc="-5" dirty="0">
                <a:cs typeface="Comic Sans MS"/>
              </a:rPr>
              <a:t>organisms </a:t>
            </a:r>
            <a:r>
              <a:rPr sz="2300" dirty="0">
                <a:cs typeface="Comic Sans MS"/>
              </a:rPr>
              <a:t>can </a:t>
            </a:r>
            <a:r>
              <a:rPr sz="2300" spc="-5" dirty="0">
                <a:cs typeface="Comic Sans MS"/>
              </a:rPr>
              <a:t>be </a:t>
            </a:r>
            <a:r>
              <a:rPr sz="2300" dirty="0">
                <a:cs typeface="Comic Sans MS"/>
              </a:rPr>
              <a:t>difficult </a:t>
            </a:r>
            <a:r>
              <a:rPr sz="2300" spc="-5" dirty="0">
                <a:cs typeface="Comic Sans MS"/>
              </a:rPr>
              <a:t>due </a:t>
            </a:r>
            <a:r>
              <a:rPr sz="2300" dirty="0">
                <a:cs typeface="Comic Sans MS"/>
              </a:rPr>
              <a:t>to </a:t>
            </a:r>
            <a:r>
              <a:rPr sz="2300" spc="-5" dirty="0">
                <a:cs typeface="Comic Sans MS"/>
              </a:rPr>
              <a:t>gene  regulation</a:t>
            </a:r>
            <a:endParaRPr sz="2300" dirty="0">
              <a:cs typeface="Comic Sans MS"/>
            </a:endParaRPr>
          </a:p>
          <a:p>
            <a:pPr>
              <a:lnSpc>
                <a:spcPct val="100000"/>
              </a:lnSpc>
              <a:spcBef>
                <a:spcPts val="40"/>
              </a:spcBef>
              <a:buFont typeface="Comic Sans MS"/>
              <a:buChar char="•"/>
            </a:pPr>
            <a:endParaRPr sz="2400" dirty="0">
              <a:cs typeface="Comic Sans MS"/>
            </a:endParaRPr>
          </a:p>
          <a:p>
            <a:pPr marL="12700" marR="5080">
              <a:lnSpc>
                <a:spcPct val="120000"/>
              </a:lnSpc>
              <a:buSzPct val="95652"/>
              <a:buChar char="•"/>
              <a:tabLst>
                <a:tab pos="127000" algn="l"/>
                <a:tab pos="1315720" algn="l"/>
                <a:tab pos="2390140" algn="l"/>
                <a:tab pos="3778885" algn="l"/>
                <a:tab pos="4510405" algn="l"/>
                <a:tab pos="5397500" algn="l"/>
                <a:tab pos="5972175" algn="l"/>
                <a:tab pos="6588125" algn="l"/>
                <a:tab pos="8051165" algn="l"/>
              </a:tabLst>
            </a:pPr>
            <a:r>
              <a:rPr sz="2300" spc="5" dirty="0">
                <a:cs typeface="Comic Sans MS"/>
              </a:rPr>
              <a:t>Si</a:t>
            </a:r>
            <a:r>
              <a:rPr sz="2300" spc="-5" dirty="0">
                <a:cs typeface="Comic Sans MS"/>
              </a:rPr>
              <a:t>mp</a:t>
            </a:r>
            <a:r>
              <a:rPr sz="2300" spc="-10" dirty="0">
                <a:cs typeface="Comic Sans MS"/>
              </a:rPr>
              <a:t>l</a:t>
            </a:r>
            <a:r>
              <a:rPr sz="2300" dirty="0">
                <a:cs typeface="Comic Sans MS"/>
              </a:rPr>
              <a:t>e	mo</a:t>
            </a:r>
            <a:r>
              <a:rPr sz="2300" spc="-5" dirty="0">
                <a:cs typeface="Comic Sans MS"/>
              </a:rPr>
              <a:t>d</a:t>
            </a:r>
            <a:r>
              <a:rPr sz="2300" dirty="0">
                <a:cs typeface="Comic Sans MS"/>
              </a:rPr>
              <a:t>el	</a:t>
            </a:r>
            <a:r>
              <a:rPr sz="2300" spc="5" dirty="0">
                <a:cs typeface="Comic Sans MS"/>
              </a:rPr>
              <a:t>s</a:t>
            </a:r>
            <a:r>
              <a:rPr sz="2300" dirty="0">
                <a:cs typeface="Comic Sans MS"/>
              </a:rPr>
              <a:t>y</a:t>
            </a:r>
            <a:r>
              <a:rPr sz="2300" spc="5" dirty="0">
                <a:cs typeface="Comic Sans MS"/>
              </a:rPr>
              <a:t>st</a:t>
            </a:r>
            <a:r>
              <a:rPr sz="2300" dirty="0">
                <a:cs typeface="Comic Sans MS"/>
              </a:rPr>
              <a:t>ems	</a:t>
            </a:r>
            <a:r>
              <a:rPr sz="2300" spc="-5" dirty="0">
                <a:cs typeface="Comic Sans MS"/>
              </a:rPr>
              <a:t>ar</a:t>
            </a:r>
            <a:r>
              <a:rPr sz="2300" dirty="0">
                <a:cs typeface="Comic Sans MS"/>
              </a:rPr>
              <a:t>e	e</a:t>
            </a:r>
            <a:r>
              <a:rPr sz="2300" spc="-5" dirty="0">
                <a:cs typeface="Comic Sans MS"/>
              </a:rPr>
              <a:t>a</a:t>
            </a:r>
            <a:r>
              <a:rPr sz="2300" dirty="0">
                <a:cs typeface="Comic Sans MS"/>
              </a:rPr>
              <a:t>sy	to	</a:t>
            </a:r>
            <a:r>
              <a:rPr sz="2300" spc="-5" dirty="0">
                <a:cs typeface="Comic Sans MS"/>
              </a:rPr>
              <a:t>b</a:t>
            </a:r>
            <a:r>
              <a:rPr sz="2300" dirty="0">
                <a:cs typeface="Comic Sans MS"/>
              </a:rPr>
              <a:t>e	o</a:t>
            </a:r>
            <a:r>
              <a:rPr sz="2300" spc="-5" dirty="0">
                <a:cs typeface="Comic Sans MS"/>
              </a:rPr>
              <a:t>b</a:t>
            </a:r>
            <a:r>
              <a:rPr sz="2300" dirty="0">
                <a:cs typeface="Comic Sans MS"/>
              </a:rPr>
              <a:t>t</a:t>
            </a:r>
            <a:r>
              <a:rPr sz="2300" spc="-5" dirty="0">
                <a:cs typeface="Comic Sans MS"/>
              </a:rPr>
              <a:t>a</a:t>
            </a:r>
            <a:r>
              <a:rPr sz="2300" dirty="0">
                <a:cs typeface="Comic Sans MS"/>
              </a:rPr>
              <a:t>i</a:t>
            </a:r>
            <a:r>
              <a:rPr sz="2300" spc="-10" dirty="0">
                <a:cs typeface="Comic Sans MS"/>
              </a:rPr>
              <a:t>n</a:t>
            </a:r>
            <a:r>
              <a:rPr sz="2300" dirty="0">
                <a:cs typeface="Comic Sans MS"/>
              </a:rPr>
              <a:t>ed	</a:t>
            </a:r>
            <a:r>
              <a:rPr sz="2300" spc="-5" dirty="0">
                <a:cs typeface="Comic Sans MS"/>
              </a:rPr>
              <a:t>and  manipulated</a:t>
            </a:r>
            <a:endParaRPr sz="2300" dirty="0">
              <a:cs typeface="Comic Sans M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26757" y="228600"/>
            <a:ext cx="7690484" cy="5781675"/>
            <a:chOff x="744745" y="227012"/>
            <a:chExt cx="7690484" cy="5781675"/>
          </a:xfrm>
        </p:grpSpPr>
        <p:pic>
          <p:nvPicPr>
            <p:cNvPr id="3" name="object 3"/>
            <p:cNvPicPr/>
            <p:nvPr/>
          </p:nvPicPr>
          <p:blipFill>
            <a:blip r:embed="rId2" cstate="print"/>
            <a:stretch>
              <a:fillRect/>
            </a:stretch>
          </p:blipFill>
          <p:spPr>
            <a:xfrm>
              <a:off x="744745" y="357998"/>
              <a:ext cx="7690326" cy="5650268"/>
            </a:xfrm>
            <a:prstGeom prst="rect">
              <a:avLst/>
            </a:prstGeom>
          </p:spPr>
        </p:pic>
        <p:sp>
          <p:nvSpPr>
            <p:cNvPr id="4" name="object 4"/>
            <p:cNvSpPr/>
            <p:nvPr/>
          </p:nvSpPr>
          <p:spPr>
            <a:xfrm>
              <a:off x="4532312" y="227012"/>
              <a:ext cx="3181350" cy="831850"/>
            </a:xfrm>
            <a:custGeom>
              <a:avLst/>
              <a:gdLst/>
              <a:ahLst/>
              <a:cxnLst/>
              <a:rect l="l" t="t" r="r" b="b"/>
              <a:pathLst>
                <a:path w="3181350" h="831850">
                  <a:moveTo>
                    <a:pt x="3181350" y="0"/>
                  </a:moveTo>
                  <a:lnTo>
                    <a:pt x="0" y="0"/>
                  </a:lnTo>
                  <a:lnTo>
                    <a:pt x="0" y="831850"/>
                  </a:lnTo>
                  <a:lnTo>
                    <a:pt x="3181350" y="831850"/>
                  </a:lnTo>
                  <a:lnTo>
                    <a:pt x="3181350" y="0"/>
                  </a:lnTo>
                  <a:close/>
                </a:path>
              </a:pathLst>
            </a:custGeom>
            <a:solidFill>
              <a:srgbClr val="FFFFFF"/>
            </a:solidFill>
          </p:spPr>
          <p:txBody>
            <a:bodyPr wrap="square" lIns="0" tIns="0" rIns="0" bIns="0" rtlCol="0"/>
            <a:lstStyle/>
            <a:p>
              <a:endParaRPr/>
            </a:p>
          </p:txBody>
        </p:sp>
      </p:grpSp>
      <p:sp>
        <p:nvSpPr>
          <p:cNvPr id="5" name="object 5"/>
          <p:cNvSpPr txBox="1">
            <a:spLocks noGrp="1"/>
          </p:cNvSpPr>
          <p:nvPr>
            <p:ph type="title"/>
          </p:nvPr>
        </p:nvSpPr>
        <p:spPr>
          <a:xfrm>
            <a:off x="531812" y="160020"/>
            <a:ext cx="8080374" cy="457881"/>
          </a:xfrm>
          <a:prstGeom prst="rect">
            <a:avLst/>
          </a:prstGeom>
        </p:spPr>
        <p:txBody>
          <a:bodyPr vert="horz" wrap="square" lIns="0" tIns="95884" rIns="0" bIns="0" rtlCol="0">
            <a:spAutoFit/>
          </a:bodyPr>
          <a:lstStyle/>
          <a:p>
            <a:pPr marL="4631690" marR="5080" indent="-187325">
              <a:lnSpc>
                <a:spcPct val="100800"/>
              </a:lnSpc>
              <a:spcBef>
                <a:spcPts val="75"/>
              </a:spcBef>
            </a:pPr>
            <a:r>
              <a:rPr spc="-5" dirty="0">
                <a:latin typeface="+mn-lt"/>
              </a:rPr>
              <a:t>CLONING</a:t>
            </a:r>
            <a:r>
              <a:rPr spc="-80" dirty="0">
                <a:latin typeface="+mn-lt"/>
              </a:rPr>
              <a:t> </a:t>
            </a:r>
            <a:r>
              <a:rPr spc="-5" dirty="0">
                <a:latin typeface="+mn-lt"/>
              </a:rPr>
              <a:t>AND  INDUCTION</a:t>
            </a:r>
          </a:p>
        </p:txBody>
      </p:sp>
      <p:sp>
        <p:nvSpPr>
          <p:cNvPr id="6" name="object 6"/>
          <p:cNvSpPr txBox="1"/>
          <p:nvPr/>
        </p:nvSpPr>
        <p:spPr>
          <a:xfrm>
            <a:off x="4987925" y="1866899"/>
            <a:ext cx="2132330" cy="309059"/>
          </a:xfrm>
          <a:prstGeom prst="rect">
            <a:avLst/>
          </a:prstGeom>
          <a:solidFill>
            <a:srgbClr val="FFFFFF"/>
          </a:solidFill>
        </p:spPr>
        <p:txBody>
          <a:bodyPr vert="horz" wrap="square" lIns="0" tIns="31750" rIns="0" bIns="0" rtlCol="0">
            <a:spAutoFit/>
          </a:bodyPr>
          <a:lstStyle/>
          <a:p>
            <a:pPr marL="90805">
              <a:lnSpc>
                <a:spcPct val="100000"/>
              </a:lnSpc>
              <a:spcBef>
                <a:spcPts val="250"/>
              </a:spcBef>
            </a:pPr>
            <a:r>
              <a:rPr sz="1800" b="1" spc="-5" dirty="0">
                <a:cs typeface="Comic Sans MS"/>
              </a:rPr>
              <a:t>Selective</a:t>
            </a:r>
            <a:r>
              <a:rPr sz="1800" b="1" spc="-20" dirty="0">
                <a:cs typeface="Comic Sans MS"/>
              </a:rPr>
              <a:t> </a:t>
            </a:r>
            <a:r>
              <a:rPr sz="1800" b="1" spc="-5" dirty="0">
                <a:cs typeface="Comic Sans MS"/>
              </a:rPr>
              <a:t>Medium</a:t>
            </a:r>
            <a:endParaRPr sz="1800">
              <a:cs typeface="Comic Sans MS"/>
            </a:endParaRPr>
          </a:p>
        </p:txBody>
      </p:sp>
      <p:sp>
        <p:nvSpPr>
          <p:cNvPr id="7" name="object 7"/>
          <p:cNvSpPr txBox="1"/>
          <p:nvPr/>
        </p:nvSpPr>
        <p:spPr>
          <a:xfrm>
            <a:off x="7272337" y="2847974"/>
            <a:ext cx="984250" cy="309699"/>
          </a:xfrm>
          <a:prstGeom prst="rect">
            <a:avLst/>
          </a:prstGeom>
          <a:solidFill>
            <a:srgbClr val="FFFFFF"/>
          </a:solidFill>
        </p:spPr>
        <p:txBody>
          <a:bodyPr vert="horz" wrap="square" lIns="0" tIns="32384" rIns="0" bIns="0" rtlCol="0">
            <a:spAutoFit/>
          </a:bodyPr>
          <a:lstStyle/>
          <a:p>
            <a:pPr marL="91440">
              <a:lnSpc>
                <a:spcPct val="100000"/>
              </a:lnSpc>
              <a:spcBef>
                <a:spcPts val="254"/>
              </a:spcBef>
            </a:pPr>
            <a:r>
              <a:rPr sz="1800" b="1" spc="-5" dirty="0">
                <a:cs typeface="Comic Sans MS"/>
              </a:rPr>
              <a:t>Inocule</a:t>
            </a:r>
            <a:endParaRPr sz="1800">
              <a:cs typeface="Comic Sans MS"/>
            </a:endParaRPr>
          </a:p>
        </p:txBody>
      </p:sp>
      <p:sp>
        <p:nvSpPr>
          <p:cNvPr id="8" name="object 8"/>
          <p:cNvSpPr txBox="1"/>
          <p:nvPr/>
        </p:nvSpPr>
        <p:spPr>
          <a:xfrm>
            <a:off x="4002087" y="5554662"/>
            <a:ext cx="1222375" cy="309699"/>
          </a:xfrm>
          <a:prstGeom prst="rect">
            <a:avLst/>
          </a:prstGeom>
          <a:solidFill>
            <a:srgbClr val="FFFFFF"/>
          </a:solidFill>
        </p:spPr>
        <p:txBody>
          <a:bodyPr vert="horz" wrap="square" lIns="0" tIns="32384" rIns="0" bIns="0" rtlCol="0">
            <a:spAutoFit/>
          </a:bodyPr>
          <a:lstStyle/>
          <a:p>
            <a:pPr marL="90805">
              <a:lnSpc>
                <a:spcPct val="100000"/>
              </a:lnSpc>
              <a:spcBef>
                <a:spcPts val="254"/>
              </a:spcBef>
            </a:pPr>
            <a:r>
              <a:rPr sz="1800" b="1" spc="-5" dirty="0">
                <a:cs typeface="Comic Sans MS"/>
              </a:rPr>
              <a:t>Induction</a:t>
            </a:r>
            <a:endParaRPr sz="1800">
              <a:cs typeface="Comic Sans MS"/>
            </a:endParaRPr>
          </a:p>
        </p:txBody>
      </p:sp>
      <p:sp>
        <p:nvSpPr>
          <p:cNvPr id="9" name="object 9"/>
          <p:cNvSpPr/>
          <p:nvPr/>
        </p:nvSpPr>
        <p:spPr>
          <a:xfrm>
            <a:off x="7226300" y="4183062"/>
            <a:ext cx="1465580" cy="646430"/>
          </a:xfrm>
          <a:custGeom>
            <a:avLst/>
            <a:gdLst/>
            <a:ahLst/>
            <a:cxnLst/>
            <a:rect l="l" t="t" r="r" b="b"/>
            <a:pathLst>
              <a:path w="1465579" h="646429">
                <a:moveTo>
                  <a:pt x="1465262" y="0"/>
                </a:moveTo>
                <a:lnTo>
                  <a:pt x="0" y="0"/>
                </a:lnTo>
                <a:lnTo>
                  <a:pt x="0" y="646111"/>
                </a:lnTo>
                <a:lnTo>
                  <a:pt x="1465262" y="646111"/>
                </a:lnTo>
                <a:lnTo>
                  <a:pt x="1465262" y="0"/>
                </a:lnTo>
                <a:close/>
              </a:path>
            </a:pathLst>
          </a:custGeom>
          <a:solidFill>
            <a:srgbClr val="FFFFFF"/>
          </a:solidFill>
        </p:spPr>
        <p:txBody>
          <a:bodyPr wrap="square" lIns="0" tIns="0" rIns="0" bIns="0" rtlCol="0"/>
          <a:lstStyle/>
          <a:p>
            <a:endParaRPr/>
          </a:p>
        </p:txBody>
      </p:sp>
      <p:sp>
        <p:nvSpPr>
          <p:cNvPr id="10" name="object 10"/>
          <p:cNvSpPr txBox="1"/>
          <p:nvPr/>
        </p:nvSpPr>
        <p:spPr>
          <a:xfrm>
            <a:off x="7305040" y="4202683"/>
            <a:ext cx="1290320" cy="580390"/>
          </a:xfrm>
          <a:prstGeom prst="rect">
            <a:avLst/>
          </a:prstGeom>
        </p:spPr>
        <p:txBody>
          <a:bodyPr vert="horz" wrap="square" lIns="0" tIns="6350" rIns="0" bIns="0" rtlCol="0">
            <a:spAutoFit/>
          </a:bodyPr>
          <a:lstStyle/>
          <a:p>
            <a:pPr marL="12700" marR="5080">
              <a:lnSpc>
                <a:spcPct val="102200"/>
              </a:lnSpc>
              <a:spcBef>
                <a:spcPts val="50"/>
              </a:spcBef>
            </a:pPr>
            <a:r>
              <a:rPr sz="1800" b="1" spc="-5" dirty="0">
                <a:cs typeface="Comic Sans MS"/>
              </a:rPr>
              <a:t>L</a:t>
            </a:r>
            <a:r>
              <a:rPr sz="1800" b="1" dirty="0">
                <a:cs typeface="Comic Sans MS"/>
              </a:rPr>
              <a:t>o</a:t>
            </a:r>
            <a:r>
              <a:rPr sz="1800" b="1" spc="-10" dirty="0">
                <a:cs typeface="Comic Sans MS"/>
              </a:rPr>
              <a:t>g</a:t>
            </a:r>
            <a:r>
              <a:rPr sz="1800" b="1" spc="-5" dirty="0">
                <a:cs typeface="Comic Sans MS"/>
              </a:rPr>
              <a:t>ari</a:t>
            </a:r>
            <a:r>
              <a:rPr sz="1800" b="1" dirty="0">
                <a:cs typeface="Comic Sans MS"/>
              </a:rPr>
              <a:t>t</a:t>
            </a:r>
            <a:r>
              <a:rPr sz="1800" b="1" spc="-5" dirty="0">
                <a:cs typeface="Comic Sans MS"/>
              </a:rPr>
              <a:t>h</a:t>
            </a:r>
            <a:r>
              <a:rPr sz="1800" b="1" dirty="0">
                <a:cs typeface="Comic Sans MS"/>
              </a:rPr>
              <a:t>m</a:t>
            </a:r>
            <a:r>
              <a:rPr sz="1800" b="1" spc="-5" dirty="0">
                <a:cs typeface="Comic Sans MS"/>
              </a:rPr>
              <a:t>ic  Phase</a:t>
            </a:r>
            <a:endParaRPr sz="1800">
              <a:cs typeface="Comic Sans M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28725" y="1447800"/>
            <a:ext cx="6686550" cy="2343149"/>
          </a:xfrm>
          <a:prstGeom prst="rect">
            <a:avLst/>
          </a:prstGeom>
        </p:spPr>
      </p:pic>
      <p:pic>
        <p:nvPicPr>
          <p:cNvPr id="3" name="object 3"/>
          <p:cNvPicPr/>
          <p:nvPr/>
        </p:nvPicPr>
        <p:blipFill>
          <a:blip r:embed="rId3" cstate="print"/>
          <a:stretch>
            <a:fillRect/>
          </a:stretch>
        </p:blipFill>
        <p:spPr>
          <a:xfrm>
            <a:off x="1371600" y="3886200"/>
            <a:ext cx="5977828" cy="2057399"/>
          </a:xfrm>
          <a:prstGeom prst="rect">
            <a:avLst/>
          </a:prstGeom>
        </p:spPr>
      </p:pic>
      <p:sp>
        <p:nvSpPr>
          <p:cNvPr id="5" name="object 5"/>
          <p:cNvSpPr txBox="1">
            <a:spLocks noGrp="1"/>
          </p:cNvSpPr>
          <p:nvPr>
            <p:ph type="title"/>
          </p:nvPr>
        </p:nvSpPr>
        <p:spPr>
          <a:xfrm>
            <a:off x="2971800" y="228600"/>
            <a:ext cx="2936875" cy="513080"/>
          </a:xfrm>
          <a:prstGeom prst="rect">
            <a:avLst/>
          </a:prstGeom>
        </p:spPr>
        <p:txBody>
          <a:bodyPr vert="horz" wrap="square" lIns="0" tIns="12700" rIns="0" bIns="0" rtlCol="0">
            <a:spAutoFit/>
          </a:bodyPr>
          <a:lstStyle/>
          <a:p>
            <a:pPr marL="12700">
              <a:lnSpc>
                <a:spcPct val="100000"/>
              </a:lnSpc>
              <a:spcBef>
                <a:spcPts val="100"/>
              </a:spcBef>
            </a:pPr>
            <a:r>
              <a:rPr sz="3200" spc="-5" dirty="0"/>
              <a:t>OPERONE</a:t>
            </a:r>
            <a:r>
              <a:rPr sz="3200" spc="-70" dirty="0"/>
              <a:t> </a:t>
            </a:r>
            <a:r>
              <a:rPr sz="3200" spc="-5" dirty="0"/>
              <a:t>LAC</a:t>
            </a:r>
            <a:endParaRPr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229108"/>
            <a:ext cx="6553199" cy="628377"/>
          </a:xfrm>
          <a:prstGeom prst="rect">
            <a:avLst/>
          </a:prstGeom>
        </p:spPr>
        <p:txBody>
          <a:bodyPr vert="horz" wrap="square" lIns="0" tIns="12700" rIns="0" bIns="0" rtlCol="0">
            <a:spAutoFit/>
          </a:bodyPr>
          <a:lstStyle/>
          <a:p>
            <a:pPr marL="12700">
              <a:lnSpc>
                <a:spcPct val="100000"/>
              </a:lnSpc>
              <a:spcBef>
                <a:spcPts val="100"/>
              </a:spcBef>
            </a:pPr>
            <a:r>
              <a:rPr lang="en-GB" sz="4000" spc="-5" dirty="0">
                <a:solidFill>
                  <a:srgbClr val="C00000"/>
                </a:solidFill>
                <a:latin typeface="+mn-lt"/>
              </a:rPr>
              <a:t>Why do we study proteins?</a:t>
            </a:r>
            <a:endParaRPr lang="en-GB" sz="4000" dirty="0">
              <a:latin typeface="+mn-lt"/>
            </a:endParaRPr>
          </a:p>
        </p:txBody>
      </p:sp>
      <p:sp>
        <p:nvSpPr>
          <p:cNvPr id="3" name="object 3"/>
          <p:cNvSpPr txBox="1"/>
          <p:nvPr/>
        </p:nvSpPr>
        <p:spPr>
          <a:xfrm>
            <a:off x="239486" y="1028526"/>
            <a:ext cx="8218714" cy="723916"/>
          </a:xfrm>
          <a:prstGeom prst="rect">
            <a:avLst/>
          </a:prstGeom>
        </p:spPr>
        <p:txBody>
          <a:bodyPr vert="horz" wrap="square" lIns="0" tIns="107315" rIns="0" bIns="0" rtlCol="0">
            <a:spAutoFit/>
          </a:bodyPr>
          <a:lstStyle/>
          <a:p>
            <a:pPr marL="355600" indent="-342900">
              <a:lnSpc>
                <a:spcPct val="100000"/>
              </a:lnSpc>
              <a:spcBef>
                <a:spcPts val="845"/>
              </a:spcBef>
              <a:buFont typeface="Arial" panose="020B0604020202020204" pitchFamily="34" charset="0"/>
              <a:buChar char="•"/>
              <a:tabLst>
                <a:tab pos="354965" algn="l"/>
                <a:tab pos="355600" algn="l"/>
              </a:tabLst>
            </a:pPr>
            <a:r>
              <a:rPr lang="en-GB" sz="2000" spc="-5" dirty="0">
                <a:cs typeface="Calibri"/>
              </a:rPr>
              <a:t>Moreover modification in the proteins can alter the function; studying protein modification will tell us information about the protein function.</a:t>
            </a:r>
            <a:endParaRPr lang="en-GB" sz="2000" dirty="0">
              <a:cs typeface="Comic Sans MS"/>
            </a:endParaRPr>
          </a:p>
        </p:txBody>
      </p:sp>
      <p:pic>
        <p:nvPicPr>
          <p:cNvPr id="3074" name="Picture 2" descr="Post Translational Modification - Molecular Biology - Microbe Notes">
            <a:extLst>
              <a:ext uri="{FF2B5EF4-FFF2-40B4-BE49-F238E27FC236}">
                <a16:creationId xmlns:a16="http://schemas.microsoft.com/office/drawing/2014/main" id="{38AE4287-4F3D-0E46-A24C-FE6F92575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56140"/>
            <a:ext cx="7837714"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174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23937" y="418084"/>
            <a:ext cx="6923405" cy="452120"/>
          </a:xfrm>
          <a:prstGeom prst="rect">
            <a:avLst/>
          </a:prstGeom>
        </p:spPr>
        <p:txBody>
          <a:bodyPr vert="horz" wrap="square" lIns="0" tIns="12700" rIns="0" bIns="0" rtlCol="0">
            <a:spAutoFit/>
          </a:bodyPr>
          <a:lstStyle/>
          <a:p>
            <a:pPr marL="12700">
              <a:lnSpc>
                <a:spcPct val="100000"/>
              </a:lnSpc>
              <a:spcBef>
                <a:spcPts val="100"/>
              </a:spcBef>
            </a:pPr>
            <a:r>
              <a:rPr sz="2800" spc="-5" dirty="0">
                <a:latin typeface="+mn-lt"/>
              </a:rPr>
              <a:t>Procariotic gene expression </a:t>
            </a:r>
            <a:r>
              <a:rPr sz="2800" dirty="0">
                <a:latin typeface="+mn-lt"/>
              </a:rPr>
              <a:t>is</a:t>
            </a:r>
            <a:r>
              <a:rPr sz="2800" spc="-15" dirty="0">
                <a:latin typeface="+mn-lt"/>
              </a:rPr>
              <a:t> </a:t>
            </a:r>
            <a:r>
              <a:rPr sz="2800" spc="-5" dirty="0">
                <a:latin typeface="+mn-lt"/>
              </a:rPr>
              <a:t>regulated</a:t>
            </a:r>
            <a:endParaRPr sz="2800" dirty="0">
              <a:latin typeface="+mn-lt"/>
            </a:endParaRPr>
          </a:p>
        </p:txBody>
      </p:sp>
      <p:pic>
        <p:nvPicPr>
          <p:cNvPr id="4" name="object 4"/>
          <p:cNvPicPr/>
          <p:nvPr/>
        </p:nvPicPr>
        <p:blipFill>
          <a:blip r:embed="rId2" cstate="print"/>
          <a:stretch>
            <a:fillRect/>
          </a:stretch>
        </p:blipFill>
        <p:spPr>
          <a:xfrm>
            <a:off x="1781168" y="1176337"/>
            <a:ext cx="5119699" cy="53864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191702" y="183387"/>
            <a:ext cx="4987925" cy="452120"/>
          </a:xfrm>
          <a:prstGeom prst="rect">
            <a:avLst/>
          </a:prstGeom>
        </p:spPr>
        <p:txBody>
          <a:bodyPr vert="horz" wrap="square" lIns="0" tIns="12700" rIns="0" bIns="0" rtlCol="0">
            <a:spAutoFit/>
          </a:bodyPr>
          <a:lstStyle/>
          <a:p>
            <a:pPr marL="12700">
              <a:lnSpc>
                <a:spcPct val="100000"/>
              </a:lnSpc>
              <a:spcBef>
                <a:spcPts val="100"/>
              </a:spcBef>
            </a:pPr>
            <a:r>
              <a:rPr sz="2800" spc="-5" dirty="0">
                <a:latin typeface="+mn-lt"/>
              </a:rPr>
              <a:t>Eucariotic Expression</a:t>
            </a:r>
            <a:r>
              <a:rPr sz="2800" spc="-20" dirty="0">
                <a:latin typeface="+mn-lt"/>
              </a:rPr>
              <a:t> </a:t>
            </a:r>
            <a:r>
              <a:rPr sz="2800" spc="-5" dirty="0">
                <a:latin typeface="+mn-lt"/>
              </a:rPr>
              <a:t>Vector</a:t>
            </a:r>
            <a:endParaRPr sz="2800" dirty="0">
              <a:latin typeface="+mn-lt"/>
            </a:endParaRPr>
          </a:p>
        </p:txBody>
      </p:sp>
      <p:pic>
        <p:nvPicPr>
          <p:cNvPr id="2" name="Picture 1">
            <a:extLst>
              <a:ext uri="{FF2B5EF4-FFF2-40B4-BE49-F238E27FC236}">
                <a16:creationId xmlns:a16="http://schemas.microsoft.com/office/drawing/2014/main" id="{0165C7E7-089F-1D49-A847-975C0AB437DE}"/>
              </a:ext>
            </a:extLst>
          </p:cNvPr>
          <p:cNvPicPr>
            <a:picLocks noChangeAspect="1"/>
          </p:cNvPicPr>
          <p:nvPr/>
        </p:nvPicPr>
        <p:blipFill rotWithShape="1">
          <a:blip r:embed="rId2"/>
          <a:srcRect b="48254"/>
          <a:stretch/>
        </p:blipFill>
        <p:spPr>
          <a:xfrm>
            <a:off x="152400" y="1371600"/>
            <a:ext cx="5695716" cy="3929743"/>
          </a:xfrm>
          <a:prstGeom prst="rect">
            <a:avLst/>
          </a:prstGeom>
        </p:spPr>
      </p:pic>
      <p:pic>
        <p:nvPicPr>
          <p:cNvPr id="8" name="Picture 7">
            <a:extLst>
              <a:ext uri="{FF2B5EF4-FFF2-40B4-BE49-F238E27FC236}">
                <a16:creationId xmlns:a16="http://schemas.microsoft.com/office/drawing/2014/main" id="{A8BC2663-2146-2542-B576-B3B2C025A78B}"/>
              </a:ext>
            </a:extLst>
          </p:cNvPr>
          <p:cNvPicPr>
            <a:picLocks noChangeAspect="1"/>
          </p:cNvPicPr>
          <p:nvPr/>
        </p:nvPicPr>
        <p:blipFill>
          <a:blip r:embed="rId3"/>
          <a:stretch>
            <a:fillRect/>
          </a:stretch>
        </p:blipFill>
        <p:spPr>
          <a:xfrm>
            <a:off x="5638800" y="2057400"/>
            <a:ext cx="2603500" cy="3124200"/>
          </a:xfrm>
          <a:prstGeom prst="rect">
            <a:avLst/>
          </a:prstGeom>
        </p:spPr>
      </p:pic>
      <p:sp>
        <p:nvSpPr>
          <p:cNvPr id="9" name="object 4">
            <a:extLst>
              <a:ext uri="{FF2B5EF4-FFF2-40B4-BE49-F238E27FC236}">
                <a16:creationId xmlns:a16="http://schemas.microsoft.com/office/drawing/2014/main" id="{DBFE9FE8-F750-8B4F-A971-F7C443461D06}"/>
              </a:ext>
            </a:extLst>
          </p:cNvPr>
          <p:cNvSpPr txBox="1"/>
          <p:nvPr/>
        </p:nvSpPr>
        <p:spPr>
          <a:xfrm>
            <a:off x="1447800" y="5508171"/>
            <a:ext cx="2514600" cy="299720"/>
          </a:xfrm>
          <a:prstGeom prst="rect">
            <a:avLst/>
          </a:prstGeom>
        </p:spPr>
        <p:txBody>
          <a:bodyPr vert="horz" wrap="square" lIns="0" tIns="12700" rIns="0" bIns="0" rtlCol="0">
            <a:spAutoFit/>
          </a:bodyPr>
          <a:lstStyle/>
          <a:p>
            <a:pPr marL="12700">
              <a:lnSpc>
                <a:spcPct val="100000"/>
              </a:lnSpc>
              <a:spcBef>
                <a:spcPts val="100"/>
              </a:spcBef>
            </a:pPr>
            <a:r>
              <a:rPr lang="it-IT" sz="1800" dirty="0" err="1">
                <a:cs typeface="Comic Sans MS"/>
              </a:rPr>
              <a:t>Constitutive</a:t>
            </a:r>
            <a:r>
              <a:rPr lang="it-IT" sz="1800" dirty="0">
                <a:cs typeface="Comic Sans MS"/>
              </a:rPr>
              <a:t> </a:t>
            </a:r>
            <a:r>
              <a:rPr lang="it-IT" sz="1800" dirty="0" err="1">
                <a:cs typeface="Comic Sans MS"/>
              </a:rPr>
              <a:t>expression</a:t>
            </a:r>
            <a:r>
              <a:rPr lang="it-IT" sz="1800" dirty="0">
                <a:cs typeface="Comic Sans MS"/>
              </a:rPr>
              <a:t> </a:t>
            </a:r>
            <a:endParaRPr sz="1800" dirty="0">
              <a:cs typeface="Comic Sans MS"/>
            </a:endParaRPr>
          </a:p>
        </p:txBody>
      </p:sp>
      <p:sp>
        <p:nvSpPr>
          <p:cNvPr id="10" name="object 4">
            <a:extLst>
              <a:ext uri="{FF2B5EF4-FFF2-40B4-BE49-F238E27FC236}">
                <a16:creationId xmlns:a16="http://schemas.microsoft.com/office/drawing/2014/main" id="{050C648E-36BA-0B4E-B1B7-1EFFDEEEFBCC}"/>
              </a:ext>
            </a:extLst>
          </p:cNvPr>
          <p:cNvSpPr txBox="1"/>
          <p:nvPr/>
        </p:nvSpPr>
        <p:spPr>
          <a:xfrm>
            <a:off x="5410200" y="5366656"/>
            <a:ext cx="2514600" cy="299720"/>
          </a:xfrm>
          <a:prstGeom prst="rect">
            <a:avLst/>
          </a:prstGeom>
        </p:spPr>
        <p:txBody>
          <a:bodyPr vert="horz" wrap="square" lIns="0" tIns="12700" rIns="0" bIns="0" rtlCol="0">
            <a:spAutoFit/>
          </a:bodyPr>
          <a:lstStyle/>
          <a:p>
            <a:pPr marL="12700">
              <a:lnSpc>
                <a:spcPct val="100000"/>
              </a:lnSpc>
              <a:spcBef>
                <a:spcPts val="100"/>
              </a:spcBef>
            </a:pPr>
            <a:r>
              <a:rPr lang="it-IT" sz="1800" dirty="0" err="1">
                <a:cs typeface="Comic Sans MS"/>
              </a:rPr>
              <a:t>Inducible</a:t>
            </a:r>
            <a:r>
              <a:rPr lang="it-IT" sz="1800" dirty="0">
                <a:cs typeface="Comic Sans MS"/>
              </a:rPr>
              <a:t> </a:t>
            </a:r>
            <a:r>
              <a:rPr lang="it-IT" sz="1800" dirty="0" err="1">
                <a:cs typeface="Comic Sans MS"/>
              </a:rPr>
              <a:t>expression</a:t>
            </a:r>
            <a:endParaRPr sz="1800" dirty="0">
              <a:cs typeface="Comic Sans M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6293" y="182371"/>
            <a:ext cx="7831455" cy="391160"/>
          </a:xfrm>
          <a:prstGeom prst="rect">
            <a:avLst/>
          </a:prstGeom>
        </p:spPr>
        <p:txBody>
          <a:bodyPr vert="horz" wrap="square" lIns="0" tIns="12700" rIns="0" bIns="0" rtlCol="0">
            <a:spAutoFit/>
          </a:bodyPr>
          <a:lstStyle/>
          <a:p>
            <a:pPr marL="12700">
              <a:lnSpc>
                <a:spcPct val="100000"/>
              </a:lnSpc>
              <a:spcBef>
                <a:spcPts val="100"/>
              </a:spcBef>
            </a:pPr>
            <a:r>
              <a:rPr spc="-5" dirty="0">
                <a:latin typeface="+mn-lt"/>
              </a:rPr>
              <a:t>Expression </a:t>
            </a:r>
            <a:r>
              <a:rPr dirty="0">
                <a:latin typeface="+mn-lt"/>
              </a:rPr>
              <a:t>and </a:t>
            </a:r>
            <a:r>
              <a:rPr spc="-5" dirty="0">
                <a:latin typeface="+mn-lt"/>
              </a:rPr>
              <a:t>Purification </a:t>
            </a:r>
            <a:r>
              <a:rPr dirty="0">
                <a:latin typeface="+mn-lt"/>
              </a:rPr>
              <a:t>of a </a:t>
            </a:r>
            <a:r>
              <a:rPr spc="-5" dirty="0">
                <a:latin typeface="+mn-lt"/>
              </a:rPr>
              <a:t>recombinant</a:t>
            </a:r>
            <a:r>
              <a:rPr spc="20" dirty="0">
                <a:latin typeface="+mn-lt"/>
              </a:rPr>
              <a:t> </a:t>
            </a:r>
            <a:r>
              <a:rPr spc="-5" dirty="0">
                <a:latin typeface="+mn-lt"/>
              </a:rPr>
              <a:t>protein</a:t>
            </a:r>
          </a:p>
        </p:txBody>
      </p:sp>
      <p:sp>
        <p:nvSpPr>
          <p:cNvPr id="3" name="object 3"/>
          <p:cNvSpPr txBox="1"/>
          <p:nvPr/>
        </p:nvSpPr>
        <p:spPr>
          <a:xfrm>
            <a:off x="982820" y="1760944"/>
            <a:ext cx="7518400" cy="299720"/>
          </a:xfrm>
          <a:prstGeom prst="rect">
            <a:avLst/>
          </a:prstGeom>
        </p:spPr>
        <p:txBody>
          <a:bodyPr vert="horz" wrap="square" lIns="0" tIns="12700" rIns="0" bIns="0" rtlCol="0">
            <a:spAutoFit/>
          </a:bodyPr>
          <a:lstStyle/>
          <a:p>
            <a:pPr marL="12700">
              <a:lnSpc>
                <a:spcPct val="100000"/>
              </a:lnSpc>
              <a:spcBef>
                <a:spcPts val="100"/>
              </a:spcBef>
            </a:pPr>
            <a:r>
              <a:rPr sz="1800" b="1" dirty="0">
                <a:cs typeface="Comic Sans MS"/>
              </a:rPr>
              <a:t>1. </a:t>
            </a:r>
            <a:r>
              <a:rPr sz="1800" b="1" spc="-5" dirty="0">
                <a:cs typeface="Comic Sans MS"/>
              </a:rPr>
              <a:t>TRANSFORMATION (Expression </a:t>
            </a:r>
            <a:r>
              <a:rPr sz="1800" b="1" dirty="0">
                <a:cs typeface="Comic Sans MS"/>
              </a:rPr>
              <a:t>vector </a:t>
            </a:r>
            <a:r>
              <a:rPr sz="1800" b="1" spc="-5" dirty="0">
                <a:cs typeface="Comic Sans MS"/>
              </a:rPr>
              <a:t>in the expression</a:t>
            </a:r>
            <a:r>
              <a:rPr sz="1800" b="1" spc="20" dirty="0">
                <a:cs typeface="Comic Sans MS"/>
              </a:rPr>
              <a:t> </a:t>
            </a:r>
            <a:r>
              <a:rPr sz="1800" b="1" spc="-5" dirty="0">
                <a:cs typeface="Comic Sans MS"/>
              </a:rPr>
              <a:t>host)</a:t>
            </a:r>
            <a:r>
              <a:rPr sz="1800" spc="-5" dirty="0">
                <a:cs typeface="Comic Sans MS"/>
              </a:rPr>
              <a:t>.</a:t>
            </a:r>
            <a:endParaRPr sz="1800">
              <a:cs typeface="Comic Sans MS"/>
            </a:endParaRPr>
          </a:p>
        </p:txBody>
      </p:sp>
      <p:sp>
        <p:nvSpPr>
          <p:cNvPr id="4" name="object 4"/>
          <p:cNvSpPr txBox="1"/>
          <p:nvPr/>
        </p:nvSpPr>
        <p:spPr>
          <a:xfrm>
            <a:off x="982820" y="2286000"/>
            <a:ext cx="5932805" cy="299720"/>
          </a:xfrm>
          <a:prstGeom prst="rect">
            <a:avLst/>
          </a:prstGeom>
        </p:spPr>
        <p:txBody>
          <a:bodyPr vert="horz" wrap="square" lIns="0" tIns="12700" rIns="0" bIns="0" rtlCol="0">
            <a:spAutoFit/>
          </a:bodyPr>
          <a:lstStyle/>
          <a:p>
            <a:pPr marL="12700">
              <a:lnSpc>
                <a:spcPct val="100000"/>
              </a:lnSpc>
              <a:spcBef>
                <a:spcPts val="100"/>
              </a:spcBef>
            </a:pPr>
            <a:r>
              <a:rPr sz="1800" b="1" dirty="0">
                <a:cs typeface="Comic Sans MS"/>
              </a:rPr>
              <a:t>2. </a:t>
            </a:r>
            <a:r>
              <a:rPr sz="1800" b="1" spc="-5" dirty="0">
                <a:cs typeface="Comic Sans MS"/>
              </a:rPr>
              <a:t>AMPLIFICATION </a:t>
            </a:r>
            <a:r>
              <a:rPr sz="1800" b="1" dirty="0">
                <a:cs typeface="Comic Sans MS"/>
              </a:rPr>
              <a:t>of </a:t>
            </a:r>
            <a:r>
              <a:rPr sz="1800" b="1" spc="-5" dirty="0">
                <a:cs typeface="Comic Sans MS"/>
              </a:rPr>
              <a:t>the positive bacterial</a:t>
            </a:r>
            <a:r>
              <a:rPr lang="it-IT" sz="1800" b="1" spc="-5" dirty="0">
                <a:cs typeface="Comic Sans MS"/>
              </a:rPr>
              <a:t>/</a:t>
            </a:r>
            <a:r>
              <a:rPr lang="it-IT" sz="1800" b="1" spc="-5" dirty="0" err="1">
                <a:cs typeface="Comic Sans MS"/>
              </a:rPr>
              <a:t>yeast</a:t>
            </a:r>
            <a:r>
              <a:rPr sz="1800" b="1" dirty="0">
                <a:cs typeface="Comic Sans MS"/>
              </a:rPr>
              <a:t> </a:t>
            </a:r>
            <a:r>
              <a:rPr sz="1800" b="1" spc="-5" dirty="0">
                <a:cs typeface="Comic Sans MS"/>
              </a:rPr>
              <a:t>strain</a:t>
            </a:r>
            <a:r>
              <a:rPr sz="1800" spc="-5" dirty="0">
                <a:cs typeface="Comic Sans MS"/>
              </a:rPr>
              <a:t>.</a:t>
            </a:r>
            <a:endParaRPr sz="1800" dirty="0">
              <a:cs typeface="Comic Sans MS"/>
            </a:endParaRPr>
          </a:p>
        </p:txBody>
      </p:sp>
      <p:sp>
        <p:nvSpPr>
          <p:cNvPr id="5" name="object 5"/>
          <p:cNvSpPr txBox="1"/>
          <p:nvPr/>
        </p:nvSpPr>
        <p:spPr>
          <a:xfrm>
            <a:off x="982820" y="3528124"/>
            <a:ext cx="5307330" cy="1043876"/>
          </a:xfrm>
          <a:prstGeom prst="rect">
            <a:avLst/>
          </a:prstGeom>
        </p:spPr>
        <p:txBody>
          <a:bodyPr vert="horz" wrap="square" lIns="0" tIns="12700" rIns="0" bIns="0" rtlCol="0">
            <a:spAutoFit/>
          </a:bodyPr>
          <a:lstStyle/>
          <a:p>
            <a:pPr marL="355600" indent="-342900">
              <a:lnSpc>
                <a:spcPct val="100000"/>
              </a:lnSpc>
              <a:spcBef>
                <a:spcPts val="100"/>
              </a:spcBef>
              <a:buAutoNum type="arabicPeriod"/>
              <a:tabLst>
                <a:tab pos="355600" algn="l"/>
              </a:tabLst>
            </a:pPr>
            <a:r>
              <a:rPr sz="1800" b="1" spc="-5" dirty="0">
                <a:cs typeface="Comic Sans MS"/>
              </a:rPr>
              <a:t>INDUCTION </a:t>
            </a:r>
            <a:r>
              <a:rPr sz="1800" b="1" dirty="0">
                <a:cs typeface="Comic Sans MS"/>
              </a:rPr>
              <a:t>of </a:t>
            </a:r>
            <a:r>
              <a:rPr sz="1800" b="1" spc="-5" dirty="0">
                <a:cs typeface="Comic Sans MS"/>
              </a:rPr>
              <a:t>the recombinant</a:t>
            </a:r>
            <a:r>
              <a:rPr sz="1800" b="1" spc="-35" dirty="0">
                <a:cs typeface="Comic Sans MS"/>
              </a:rPr>
              <a:t> </a:t>
            </a:r>
            <a:r>
              <a:rPr sz="1800" b="1" spc="-5" dirty="0">
                <a:cs typeface="Comic Sans MS"/>
              </a:rPr>
              <a:t>protein.</a:t>
            </a:r>
            <a:endParaRPr sz="1800" dirty="0">
              <a:cs typeface="Comic Sans MS"/>
            </a:endParaRPr>
          </a:p>
          <a:p>
            <a:pPr>
              <a:lnSpc>
                <a:spcPct val="100000"/>
              </a:lnSpc>
              <a:spcBef>
                <a:spcPts val="20"/>
              </a:spcBef>
              <a:buFont typeface="Comic Sans MS"/>
              <a:buAutoNum type="arabicPeriod"/>
            </a:pPr>
            <a:endParaRPr sz="3100" dirty="0">
              <a:cs typeface="Comic Sans MS"/>
            </a:endParaRPr>
          </a:p>
          <a:p>
            <a:pPr marL="355600" indent="-342900">
              <a:lnSpc>
                <a:spcPct val="100000"/>
              </a:lnSpc>
              <a:buAutoNum type="arabicPeriod"/>
              <a:tabLst>
                <a:tab pos="355600" algn="l"/>
              </a:tabLst>
            </a:pPr>
            <a:r>
              <a:rPr sz="1800" b="1" spc="-5" dirty="0">
                <a:cs typeface="Comic Sans MS"/>
              </a:rPr>
              <a:t>PURIFICATION </a:t>
            </a:r>
            <a:r>
              <a:rPr sz="1800" b="1" dirty="0">
                <a:cs typeface="Comic Sans MS"/>
              </a:rPr>
              <a:t>of </a:t>
            </a:r>
            <a:r>
              <a:rPr sz="1800" b="1" spc="-5" dirty="0">
                <a:cs typeface="Comic Sans MS"/>
              </a:rPr>
              <a:t>the recombinant</a:t>
            </a:r>
            <a:r>
              <a:rPr sz="1800" b="1" spc="-15" dirty="0">
                <a:cs typeface="Comic Sans MS"/>
              </a:rPr>
              <a:t> </a:t>
            </a:r>
            <a:r>
              <a:rPr sz="1800" b="1" spc="-5" dirty="0">
                <a:cs typeface="Comic Sans MS"/>
              </a:rPr>
              <a:t>protein</a:t>
            </a:r>
            <a:r>
              <a:rPr sz="1800" spc="-5" dirty="0">
                <a:cs typeface="Comic Sans MS"/>
              </a:rPr>
              <a:t>.</a:t>
            </a:r>
            <a:endParaRPr sz="1800" dirty="0">
              <a:cs typeface="Comic Sans M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52600" y="228600"/>
            <a:ext cx="7831455" cy="391160"/>
          </a:xfrm>
          <a:prstGeom prst="rect">
            <a:avLst/>
          </a:prstGeom>
        </p:spPr>
        <p:txBody>
          <a:bodyPr vert="horz" wrap="square" lIns="0" tIns="12700" rIns="0" bIns="0" rtlCol="0">
            <a:spAutoFit/>
          </a:bodyPr>
          <a:lstStyle/>
          <a:p>
            <a:pPr marL="12700">
              <a:lnSpc>
                <a:spcPct val="100000"/>
              </a:lnSpc>
              <a:spcBef>
                <a:spcPts val="100"/>
              </a:spcBef>
            </a:pPr>
            <a:r>
              <a:rPr spc="-5" dirty="0">
                <a:latin typeface="+mn-lt"/>
              </a:rPr>
              <a:t>Purification </a:t>
            </a:r>
            <a:r>
              <a:rPr dirty="0">
                <a:latin typeface="+mn-lt"/>
              </a:rPr>
              <a:t>of a </a:t>
            </a:r>
            <a:r>
              <a:rPr lang="it-IT" dirty="0">
                <a:latin typeface="+mn-lt"/>
              </a:rPr>
              <a:t>(</a:t>
            </a:r>
            <a:r>
              <a:rPr spc="-5" dirty="0">
                <a:latin typeface="+mn-lt"/>
              </a:rPr>
              <a:t>recombinant</a:t>
            </a:r>
            <a:r>
              <a:rPr lang="it-IT" spc="-5" dirty="0">
                <a:latin typeface="+mn-lt"/>
              </a:rPr>
              <a:t>)</a:t>
            </a:r>
            <a:r>
              <a:rPr spc="20" dirty="0">
                <a:latin typeface="+mn-lt"/>
              </a:rPr>
              <a:t> </a:t>
            </a:r>
            <a:r>
              <a:rPr spc="-5" dirty="0">
                <a:latin typeface="+mn-lt"/>
              </a:rPr>
              <a:t>protein</a:t>
            </a:r>
            <a:r>
              <a:rPr lang="it-IT" spc="-5" dirty="0" err="1">
                <a:latin typeface="+mn-lt"/>
              </a:rPr>
              <a:t>s</a:t>
            </a:r>
            <a:endParaRPr spc="-5" dirty="0">
              <a:latin typeface="+mn-lt"/>
            </a:endParaRPr>
          </a:p>
        </p:txBody>
      </p:sp>
      <p:sp>
        <p:nvSpPr>
          <p:cNvPr id="3" name="object 3"/>
          <p:cNvSpPr txBox="1"/>
          <p:nvPr/>
        </p:nvSpPr>
        <p:spPr>
          <a:xfrm>
            <a:off x="1763486" y="1486231"/>
            <a:ext cx="3352800" cy="869469"/>
          </a:xfrm>
          <a:prstGeom prst="rect">
            <a:avLst/>
          </a:prstGeom>
        </p:spPr>
        <p:txBody>
          <a:bodyPr vert="horz" wrap="square" lIns="0" tIns="12700" rIns="0" bIns="0" rtlCol="0">
            <a:spAutoFit/>
          </a:bodyPr>
          <a:lstStyle/>
          <a:p>
            <a:pPr marL="12700">
              <a:lnSpc>
                <a:spcPct val="100000"/>
              </a:lnSpc>
              <a:spcBef>
                <a:spcPts val="100"/>
              </a:spcBef>
            </a:pPr>
            <a:r>
              <a:rPr sz="1800" dirty="0">
                <a:cs typeface="Comic Sans MS"/>
              </a:rPr>
              <a:t>1. </a:t>
            </a:r>
            <a:r>
              <a:rPr lang="it-IT" sz="1800" spc="-5" dirty="0" err="1">
                <a:cs typeface="Comic Sans MS"/>
              </a:rPr>
              <a:t>Purifications</a:t>
            </a:r>
            <a:r>
              <a:rPr lang="it-IT" sz="1800" spc="-5" dirty="0">
                <a:cs typeface="Comic Sans MS"/>
              </a:rPr>
              <a:t> of </a:t>
            </a:r>
            <a:r>
              <a:rPr lang="it-IT" sz="1800" spc="-5" dirty="0" err="1">
                <a:cs typeface="Comic Sans MS"/>
              </a:rPr>
              <a:t>proteins</a:t>
            </a:r>
            <a:endParaRPr lang="it-IT" spc="-5" dirty="0">
              <a:cs typeface="Comic Sans MS"/>
            </a:endParaRPr>
          </a:p>
          <a:p>
            <a:pPr marL="12700">
              <a:lnSpc>
                <a:spcPct val="100000"/>
              </a:lnSpc>
              <a:spcBef>
                <a:spcPts val="100"/>
              </a:spcBef>
            </a:pPr>
            <a:r>
              <a:rPr lang="it-IT" sz="1800" spc="-5" dirty="0">
                <a:cs typeface="Comic Sans MS"/>
              </a:rPr>
              <a:t>	</a:t>
            </a:r>
            <a:r>
              <a:rPr lang="it-IT" sz="1800" spc="-5" dirty="0" err="1">
                <a:cs typeface="Comic Sans MS"/>
              </a:rPr>
              <a:t>Antibodies</a:t>
            </a:r>
            <a:endParaRPr lang="it-IT" sz="1800" spc="-5" dirty="0">
              <a:cs typeface="Comic Sans MS"/>
            </a:endParaRPr>
          </a:p>
          <a:p>
            <a:pPr marL="12700">
              <a:lnSpc>
                <a:spcPct val="100000"/>
              </a:lnSpc>
              <a:spcBef>
                <a:spcPts val="100"/>
              </a:spcBef>
            </a:pPr>
            <a:r>
              <a:rPr lang="it-IT" sz="1800" spc="-5" dirty="0">
                <a:cs typeface="Comic Sans MS"/>
              </a:rPr>
              <a:t>	TAG</a:t>
            </a:r>
            <a:endParaRPr sz="1800" dirty="0">
              <a:cs typeface="Comic Sans MS"/>
            </a:endParaRPr>
          </a:p>
        </p:txBody>
      </p:sp>
      <p:sp>
        <p:nvSpPr>
          <p:cNvPr id="6" name="object 3">
            <a:extLst>
              <a:ext uri="{FF2B5EF4-FFF2-40B4-BE49-F238E27FC236}">
                <a16:creationId xmlns:a16="http://schemas.microsoft.com/office/drawing/2014/main" id="{297F0BA8-3618-5549-B689-8F6F6CDAD126}"/>
              </a:ext>
            </a:extLst>
          </p:cNvPr>
          <p:cNvSpPr txBox="1"/>
          <p:nvPr/>
        </p:nvSpPr>
        <p:spPr>
          <a:xfrm>
            <a:off x="1763486" y="2664688"/>
            <a:ext cx="5410200" cy="1910779"/>
          </a:xfrm>
          <a:prstGeom prst="rect">
            <a:avLst/>
          </a:prstGeom>
        </p:spPr>
        <p:txBody>
          <a:bodyPr vert="horz" wrap="square" lIns="0" tIns="12700" rIns="0" bIns="0" rtlCol="0">
            <a:spAutoFit/>
          </a:bodyPr>
          <a:lstStyle/>
          <a:p>
            <a:pPr marL="12700">
              <a:lnSpc>
                <a:spcPct val="100000"/>
              </a:lnSpc>
              <a:spcBef>
                <a:spcPts val="100"/>
              </a:spcBef>
            </a:pPr>
            <a:r>
              <a:rPr lang="it-IT" sz="2400" dirty="0">
                <a:cs typeface="Comic Sans MS"/>
              </a:rPr>
              <a:t>2</a:t>
            </a:r>
            <a:r>
              <a:rPr sz="2400" dirty="0">
                <a:cs typeface="Comic Sans MS"/>
              </a:rPr>
              <a:t>. </a:t>
            </a:r>
            <a:r>
              <a:rPr lang="it-IT" sz="2400" spc="-5" dirty="0" err="1">
                <a:cs typeface="Comic Sans MS"/>
              </a:rPr>
              <a:t>Purifications</a:t>
            </a:r>
            <a:r>
              <a:rPr lang="it-IT" sz="2400" spc="-5" dirty="0">
                <a:cs typeface="Comic Sans MS"/>
              </a:rPr>
              <a:t> of </a:t>
            </a:r>
            <a:r>
              <a:rPr lang="it-IT" sz="2400" spc="-5" dirty="0" err="1">
                <a:cs typeface="Comic Sans MS"/>
              </a:rPr>
              <a:t>proteins</a:t>
            </a:r>
            <a:endParaRPr lang="it-IT" sz="2400" spc="-5" dirty="0">
              <a:cs typeface="Comic Sans MS"/>
            </a:endParaRPr>
          </a:p>
          <a:p>
            <a:pPr marL="12700">
              <a:lnSpc>
                <a:spcPct val="100000"/>
              </a:lnSpc>
              <a:spcBef>
                <a:spcPts val="100"/>
              </a:spcBef>
            </a:pPr>
            <a:endParaRPr lang="it-IT" sz="2400" spc="-5" dirty="0">
              <a:cs typeface="Comic Sans MS"/>
            </a:endParaRPr>
          </a:p>
          <a:p>
            <a:pPr marL="12700">
              <a:lnSpc>
                <a:spcPct val="100000"/>
              </a:lnSpc>
              <a:spcBef>
                <a:spcPts val="100"/>
              </a:spcBef>
            </a:pPr>
            <a:r>
              <a:rPr lang="it-IT" sz="2400" spc="-5" dirty="0">
                <a:cs typeface="Comic Sans MS"/>
              </a:rPr>
              <a:t>	</a:t>
            </a:r>
            <a:r>
              <a:rPr lang="it-IT" sz="2400" spc="-5" dirty="0">
                <a:cs typeface="Comic Sans MS"/>
                <a:sym typeface="Wingdings" pitchFamily="2" charset="2"/>
              </a:rPr>
              <a:t></a:t>
            </a:r>
            <a:r>
              <a:rPr lang="it-IT" sz="2400" b="1" spc="-5" dirty="0" err="1">
                <a:cs typeface="Comic Sans MS"/>
                <a:sym typeface="Wingdings" pitchFamily="2" charset="2"/>
              </a:rPr>
              <a:t>Protein</a:t>
            </a:r>
            <a:r>
              <a:rPr lang="it-IT" sz="2400" b="1" spc="-5" dirty="0">
                <a:cs typeface="Comic Sans MS"/>
                <a:sym typeface="Wingdings" pitchFamily="2" charset="2"/>
              </a:rPr>
              <a:t> production</a:t>
            </a:r>
            <a:endParaRPr lang="it-IT" sz="2400" b="1" spc="-5" dirty="0">
              <a:cs typeface="Comic Sans MS"/>
            </a:endParaRPr>
          </a:p>
          <a:p>
            <a:pPr marL="12700">
              <a:lnSpc>
                <a:spcPct val="100000"/>
              </a:lnSpc>
              <a:spcBef>
                <a:spcPts val="100"/>
              </a:spcBef>
            </a:pPr>
            <a:r>
              <a:rPr lang="it-IT" sz="2400" spc="-5" dirty="0">
                <a:cs typeface="Comic Sans MS"/>
                <a:sym typeface="Wingdings" pitchFamily="2" charset="2"/>
              </a:rPr>
              <a:t>	</a:t>
            </a:r>
            <a:r>
              <a:rPr lang="it-IT" sz="2400" b="1" spc="-5" dirty="0" err="1">
                <a:cs typeface="Comic Sans MS"/>
                <a:sym typeface="Wingdings" pitchFamily="2" charset="2"/>
              </a:rPr>
              <a:t>Interaction</a:t>
            </a:r>
            <a:r>
              <a:rPr lang="it-IT" sz="2400" b="1" spc="-5" dirty="0">
                <a:cs typeface="Comic Sans MS"/>
                <a:sym typeface="Wingdings" pitchFamily="2" charset="2"/>
              </a:rPr>
              <a:t> </a:t>
            </a:r>
            <a:r>
              <a:rPr lang="it-IT" sz="2400" b="1" spc="-5" dirty="0" err="1">
                <a:cs typeface="Comic Sans MS"/>
                <a:sym typeface="Wingdings" pitchFamily="2" charset="2"/>
              </a:rPr>
              <a:t>studies</a:t>
            </a:r>
            <a:endParaRPr lang="it-IT" sz="2400" b="1" spc="-5" dirty="0">
              <a:cs typeface="Comic Sans MS"/>
            </a:endParaRPr>
          </a:p>
          <a:p>
            <a:pPr marL="12700">
              <a:lnSpc>
                <a:spcPct val="100000"/>
              </a:lnSpc>
              <a:spcBef>
                <a:spcPts val="100"/>
              </a:spcBef>
            </a:pPr>
            <a:endParaRPr sz="2400" dirty="0">
              <a:cs typeface="Comic Sans MS"/>
            </a:endParaRPr>
          </a:p>
        </p:txBody>
      </p:sp>
    </p:spTree>
    <p:extLst>
      <p:ext uri="{BB962C8B-B14F-4D97-AF65-F5344CB8AC3E}">
        <p14:creationId xmlns:p14="http://schemas.microsoft.com/office/powerpoint/2010/main" val="21433987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p:nvPr/>
        </p:nvSpPr>
        <p:spPr>
          <a:xfrm>
            <a:off x="49169" y="1700784"/>
            <a:ext cx="755015" cy="375920"/>
          </a:xfrm>
          <a:prstGeom prst="rect">
            <a:avLst/>
          </a:prstGeom>
        </p:spPr>
        <p:txBody>
          <a:bodyPr vert="horz" wrap="square" lIns="0" tIns="12700" rIns="0" bIns="0" rtlCol="0">
            <a:spAutoFit/>
          </a:bodyPr>
          <a:lstStyle/>
          <a:p>
            <a:pPr marL="151765" indent="-114300">
              <a:lnSpc>
                <a:spcPct val="100000"/>
              </a:lnSpc>
              <a:spcBef>
                <a:spcPts val="100"/>
              </a:spcBef>
              <a:buSzPct val="95652"/>
              <a:buFont typeface="Comic Sans MS"/>
              <a:buChar char="•"/>
              <a:tabLst>
                <a:tab pos="152400" algn="l"/>
              </a:tabLst>
            </a:pPr>
            <a:r>
              <a:rPr sz="2300" b="1" dirty="0">
                <a:cs typeface="Comic Sans MS"/>
              </a:rPr>
              <a:t>His</a:t>
            </a:r>
            <a:r>
              <a:rPr sz="2250" b="1" baseline="-18518" dirty="0">
                <a:cs typeface="Comic Sans MS"/>
              </a:rPr>
              <a:t>6</a:t>
            </a:r>
            <a:endParaRPr sz="2250" baseline="-18518">
              <a:cs typeface="Comic Sans MS"/>
            </a:endParaRPr>
          </a:p>
        </p:txBody>
      </p:sp>
      <p:sp>
        <p:nvSpPr>
          <p:cNvPr id="10" name="object 10"/>
          <p:cNvSpPr txBox="1"/>
          <p:nvPr/>
        </p:nvSpPr>
        <p:spPr>
          <a:xfrm>
            <a:off x="3041606" y="1776984"/>
            <a:ext cx="1198880" cy="284480"/>
          </a:xfrm>
          <a:prstGeom prst="rect">
            <a:avLst/>
          </a:prstGeom>
        </p:spPr>
        <p:txBody>
          <a:bodyPr vert="horz" wrap="square" lIns="0" tIns="12700" rIns="0" bIns="0" rtlCol="0">
            <a:spAutoFit/>
          </a:bodyPr>
          <a:lstStyle/>
          <a:p>
            <a:pPr marL="12700">
              <a:lnSpc>
                <a:spcPct val="100000"/>
              </a:lnSpc>
              <a:spcBef>
                <a:spcPts val="100"/>
              </a:spcBef>
            </a:pPr>
            <a:r>
              <a:rPr sz="1700" dirty="0">
                <a:cs typeface="Comic Sans MS"/>
              </a:rPr>
              <a:t>6</a:t>
            </a:r>
            <a:r>
              <a:rPr sz="1700" spc="-60" dirty="0">
                <a:cs typeface="Comic Sans MS"/>
              </a:rPr>
              <a:t> </a:t>
            </a:r>
            <a:r>
              <a:rPr sz="1700" spc="-5" dirty="0">
                <a:cs typeface="Comic Sans MS"/>
              </a:rPr>
              <a:t>histidines</a:t>
            </a:r>
            <a:endParaRPr sz="1700">
              <a:cs typeface="Comic Sans MS"/>
            </a:endParaRPr>
          </a:p>
        </p:txBody>
      </p:sp>
      <p:sp>
        <p:nvSpPr>
          <p:cNvPr id="15" name="object 15"/>
          <p:cNvSpPr txBox="1"/>
          <p:nvPr/>
        </p:nvSpPr>
        <p:spPr>
          <a:xfrm>
            <a:off x="6881769" y="1776984"/>
            <a:ext cx="1615440" cy="284480"/>
          </a:xfrm>
          <a:prstGeom prst="rect">
            <a:avLst/>
          </a:prstGeom>
        </p:spPr>
        <p:txBody>
          <a:bodyPr vert="horz" wrap="square" lIns="0" tIns="12700" rIns="0" bIns="0" rtlCol="0">
            <a:spAutoFit/>
          </a:bodyPr>
          <a:lstStyle/>
          <a:p>
            <a:pPr marL="12700">
              <a:lnSpc>
                <a:spcPct val="100000"/>
              </a:lnSpc>
              <a:spcBef>
                <a:spcPts val="100"/>
              </a:spcBef>
            </a:pPr>
            <a:r>
              <a:rPr sz="1700" spc="-5" dirty="0">
                <a:cs typeface="Comic Sans MS"/>
              </a:rPr>
              <a:t>Ni++, Co++,</a:t>
            </a:r>
            <a:r>
              <a:rPr sz="1700" spc="-40" dirty="0">
                <a:cs typeface="Comic Sans MS"/>
              </a:rPr>
              <a:t> </a:t>
            </a:r>
            <a:r>
              <a:rPr sz="1700" spc="-5" dirty="0">
                <a:cs typeface="Comic Sans MS"/>
              </a:rPr>
              <a:t>Cu++</a:t>
            </a:r>
            <a:endParaRPr sz="1700">
              <a:cs typeface="Comic Sans MS"/>
            </a:endParaRPr>
          </a:p>
        </p:txBody>
      </p:sp>
      <p:sp>
        <p:nvSpPr>
          <p:cNvPr id="19" name="object 19"/>
          <p:cNvSpPr txBox="1"/>
          <p:nvPr/>
        </p:nvSpPr>
        <p:spPr>
          <a:xfrm>
            <a:off x="74569" y="2398776"/>
            <a:ext cx="743585" cy="375920"/>
          </a:xfrm>
          <a:prstGeom prst="rect">
            <a:avLst/>
          </a:prstGeom>
        </p:spPr>
        <p:txBody>
          <a:bodyPr vert="horz" wrap="square" lIns="0" tIns="12700" rIns="0" bIns="0" rtlCol="0">
            <a:spAutoFit/>
          </a:bodyPr>
          <a:lstStyle/>
          <a:p>
            <a:pPr marL="126364" indent="-114300">
              <a:lnSpc>
                <a:spcPct val="100000"/>
              </a:lnSpc>
              <a:spcBef>
                <a:spcPts val="100"/>
              </a:spcBef>
              <a:buSzPct val="95652"/>
              <a:buFont typeface="Comic Sans MS"/>
              <a:buChar char="•"/>
              <a:tabLst>
                <a:tab pos="127000" algn="l"/>
              </a:tabLst>
            </a:pPr>
            <a:r>
              <a:rPr sz="2300" b="1" spc="-5" dirty="0">
                <a:cs typeface="Comic Sans MS"/>
              </a:rPr>
              <a:t>G</a:t>
            </a:r>
            <a:r>
              <a:rPr sz="2300" b="1" spc="5" dirty="0">
                <a:cs typeface="Comic Sans MS"/>
              </a:rPr>
              <a:t>S</a:t>
            </a:r>
            <a:r>
              <a:rPr sz="2300" b="1" dirty="0">
                <a:cs typeface="Comic Sans MS"/>
              </a:rPr>
              <a:t>T</a:t>
            </a:r>
            <a:endParaRPr sz="2300">
              <a:cs typeface="Comic Sans MS"/>
            </a:endParaRPr>
          </a:p>
        </p:txBody>
      </p:sp>
      <p:sp>
        <p:nvSpPr>
          <p:cNvPr id="26" name="object 26"/>
          <p:cNvSpPr txBox="1"/>
          <p:nvPr/>
        </p:nvSpPr>
        <p:spPr>
          <a:xfrm>
            <a:off x="2443119" y="2474976"/>
            <a:ext cx="2567940" cy="284480"/>
          </a:xfrm>
          <a:prstGeom prst="rect">
            <a:avLst/>
          </a:prstGeom>
        </p:spPr>
        <p:txBody>
          <a:bodyPr vert="horz" wrap="square" lIns="0" tIns="12700" rIns="0" bIns="0" rtlCol="0">
            <a:spAutoFit/>
          </a:bodyPr>
          <a:lstStyle/>
          <a:p>
            <a:pPr marL="12700">
              <a:lnSpc>
                <a:spcPct val="100000"/>
              </a:lnSpc>
              <a:spcBef>
                <a:spcPts val="100"/>
              </a:spcBef>
            </a:pPr>
            <a:r>
              <a:rPr sz="1700" spc="-5" dirty="0">
                <a:cs typeface="Comic Sans MS"/>
              </a:rPr>
              <a:t>glutathion-S-transferase</a:t>
            </a:r>
            <a:endParaRPr sz="1700">
              <a:cs typeface="Comic Sans MS"/>
            </a:endParaRPr>
          </a:p>
        </p:txBody>
      </p:sp>
      <p:sp>
        <p:nvSpPr>
          <p:cNvPr id="28" name="object 28"/>
          <p:cNvSpPr txBox="1"/>
          <p:nvPr/>
        </p:nvSpPr>
        <p:spPr>
          <a:xfrm>
            <a:off x="7526293" y="2474976"/>
            <a:ext cx="1038860" cy="284480"/>
          </a:xfrm>
          <a:prstGeom prst="rect">
            <a:avLst/>
          </a:prstGeom>
        </p:spPr>
        <p:txBody>
          <a:bodyPr vert="horz" wrap="square" lIns="0" tIns="12700" rIns="0" bIns="0" rtlCol="0">
            <a:spAutoFit/>
          </a:bodyPr>
          <a:lstStyle/>
          <a:p>
            <a:pPr marL="12700">
              <a:lnSpc>
                <a:spcPct val="100000"/>
              </a:lnSpc>
              <a:spcBef>
                <a:spcPts val="100"/>
              </a:spcBef>
            </a:pPr>
            <a:r>
              <a:rPr sz="1700" spc="-5" dirty="0">
                <a:cs typeface="Comic Sans MS"/>
              </a:rPr>
              <a:t>glutathion</a:t>
            </a:r>
            <a:endParaRPr sz="1700">
              <a:cs typeface="Comic Sans MS"/>
            </a:endParaRPr>
          </a:p>
        </p:txBody>
      </p:sp>
      <p:pic>
        <p:nvPicPr>
          <p:cNvPr id="30" name="object 30"/>
          <p:cNvPicPr/>
          <p:nvPr/>
        </p:nvPicPr>
        <p:blipFill>
          <a:blip r:embed="rId2" cstate="print"/>
          <a:stretch>
            <a:fillRect/>
          </a:stretch>
        </p:blipFill>
        <p:spPr>
          <a:xfrm>
            <a:off x="0" y="2974848"/>
            <a:ext cx="438912" cy="752856"/>
          </a:xfrm>
          <a:prstGeom prst="rect">
            <a:avLst/>
          </a:prstGeom>
        </p:spPr>
      </p:pic>
      <p:sp>
        <p:nvSpPr>
          <p:cNvPr id="32" name="object 32"/>
          <p:cNvSpPr txBox="1"/>
          <p:nvPr/>
        </p:nvSpPr>
        <p:spPr>
          <a:xfrm>
            <a:off x="74569" y="3096767"/>
            <a:ext cx="711835" cy="375920"/>
          </a:xfrm>
          <a:prstGeom prst="rect">
            <a:avLst/>
          </a:prstGeom>
        </p:spPr>
        <p:txBody>
          <a:bodyPr vert="horz" wrap="square" lIns="0" tIns="12700" rIns="0" bIns="0" rtlCol="0">
            <a:spAutoFit/>
          </a:bodyPr>
          <a:lstStyle/>
          <a:p>
            <a:pPr marL="126364" indent="-114300">
              <a:lnSpc>
                <a:spcPct val="100000"/>
              </a:lnSpc>
              <a:spcBef>
                <a:spcPts val="100"/>
              </a:spcBef>
              <a:buSzPct val="95652"/>
              <a:buFont typeface="Comic Sans MS"/>
              <a:buChar char="•"/>
              <a:tabLst>
                <a:tab pos="127000" algn="l"/>
              </a:tabLst>
            </a:pPr>
            <a:r>
              <a:rPr sz="2300" b="1" spc="-5" dirty="0">
                <a:cs typeface="Comic Sans MS"/>
              </a:rPr>
              <a:t>T</a:t>
            </a:r>
            <a:r>
              <a:rPr sz="2300" b="1" spc="5" dirty="0">
                <a:cs typeface="Comic Sans MS"/>
              </a:rPr>
              <a:t>A</a:t>
            </a:r>
            <a:r>
              <a:rPr sz="2300" b="1" dirty="0">
                <a:cs typeface="Comic Sans MS"/>
              </a:rPr>
              <a:t>P</a:t>
            </a:r>
            <a:endParaRPr sz="2300">
              <a:cs typeface="Comic Sans MS"/>
            </a:endParaRPr>
          </a:p>
        </p:txBody>
      </p:sp>
      <p:sp>
        <p:nvSpPr>
          <p:cNvPr id="58" name="object 58"/>
          <p:cNvSpPr txBox="1"/>
          <p:nvPr/>
        </p:nvSpPr>
        <p:spPr>
          <a:xfrm>
            <a:off x="2681582" y="4497070"/>
            <a:ext cx="2653665" cy="1076960"/>
          </a:xfrm>
          <a:prstGeom prst="rect">
            <a:avLst/>
          </a:prstGeom>
        </p:spPr>
        <p:txBody>
          <a:bodyPr vert="horz" wrap="square" lIns="0" tIns="12700" rIns="0" bIns="0" rtlCol="0">
            <a:spAutoFit/>
          </a:bodyPr>
          <a:lstStyle/>
          <a:p>
            <a:pPr marL="606425" marR="236854" indent="-571500">
              <a:lnSpc>
                <a:spcPct val="136500"/>
              </a:lnSpc>
              <a:spcBef>
                <a:spcPts val="100"/>
              </a:spcBef>
            </a:pPr>
            <a:r>
              <a:rPr sz="1700" spc="-5" dirty="0">
                <a:cs typeface="Comic Sans MS"/>
              </a:rPr>
              <a:t>Maltose binding protein  Protein </a:t>
            </a:r>
            <a:r>
              <a:rPr sz="1700" dirty="0">
                <a:cs typeface="Comic Sans MS"/>
              </a:rPr>
              <a:t>A</a:t>
            </a:r>
          </a:p>
          <a:p>
            <a:pPr marL="12700">
              <a:lnSpc>
                <a:spcPct val="100000"/>
              </a:lnSpc>
              <a:spcBef>
                <a:spcPts val="670"/>
              </a:spcBef>
            </a:pPr>
            <a:r>
              <a:rPr sz="1700" dirty="0">
                <a:cs typeface="Comic Sans MS"/>
              </a:rPr>
              <a:t>Calmodulin </a:t>
            </a:r>
            <a:r>
              <a:rPr sz="1700" spc="-5" dirty="0">
                <a:cs typeface="Comic Sans MS"/>
              </a:rPr>
              <a:t>binding</a:t>
            </a:r>
            <a:r>
              <a:rPr sz="1700" spc="-50" dirty="0">
                <a:cs typeface="Comic Sans MS"/>
              </a:rPr>
              <a:t> </a:t>
            </a:r>
            <a:r>
              <a:rPr sz="1700" spc="-5" dirty="0">
                <a:cs typeface="Comic Sans MS"/>
              </a:rPr>
              <a:t>protein</a:t>
            </a:r>
            <a:endParaRPr sz="1700" dirty="0">
              <a:cs typeface="Comic Sans MS"/>
            </a:endParaRPr>
          </a:p>
        </p:txBody>
      </p:sp>
      <p:sp>
        <p:nvSpPr>
          <p:cNvPr id="59" name="object 59"/>
          <p:cNvSpPr txBox="1"/>
          <p:nvPr/>
        </p:nvSpPr>
        <p:spPr>
          <a:xfrm>
            <a:off x="7564393" y="4133088"/>
            <a:ext cx="1080135" cy="1076960"/>
          </a:xfrm>
          <a:prstGeom prst="rect">
            <a:avLst/>
          </a:prstGeom>
        </p:spPr>
        <p:txBody>
          <a:bodyPr vert="horz" wrap="square" lIns="0" tIns="106680" rIns="0" bIns="0" rtlCol="0">
            <a:spAutoFit/>
          </a:bodyPr>
          <a:lstStyle/>
          <a:p>
            <a:pPr marL="177800">
              <a:lnSpc>
                <a:spcPct val="100000"/>
              </a:lnSpc>
              <a:spcBef>
                <a:spcPts val="840"/>
              </a:spcBef>
            </a:pPr>
            <a:r>
              <a:rPr sz="1700" spc="-5" dirty="0">
                <a:cs typeface="Comic Sans MS"/>
              </a:rPr>
              <a:t>Maltose</a:t>
            </a:r>
            <a:endParaRPr sz="1700" dirty="0">
              <a:cs typeface="Comic Sans MS"/>
            </a:endParaRPr>
          </a:p>
          <a:p>
            <a:pPr marL="12700" marR="5080" indent="547370">
              <a:lnSpc>
                <a:spcPct val="132900"/>
              </a:lnSpc>
              <a:spcBef>
                <a:spcPts val="75"/>
              </a:spcBef>
            </a:pPr>
            <a:r>
              <a:rPr sz="1700" spc="-5" dirty="0">
                <a:cs typeface="Comic Sans MS"/>
              </a:rPr>
              <a:t>IgG </a:t>
            </a:r>
            <a:r>
              <a:rPr sz="1700" dirty="0">
                <a:cs typeface="Comic Sans MS"/>
              </a:rPr>
              <a:t>C</a:t>
            </a:r>
            <a:r>
              <a:rPr sz="1700" spc="5" dirty="0">
                <a:cs typeface="Comic Sans MS"/>
              </a:rPr>
              <a:t>a</a:t>
            </a:r>
            <a:r>
              <a:rPr sz="1700" spc="-5" dirty="0">
                <a:cs typeface="Comic Sans MS"/>
              </a:rPr>
              <a:t>l</a:t>
            </a:r>
            <a:r>
              <a:rPr sz="1700" spc="5" dirty="0">
                <a:cs typeface="Comic Sans MS"/>
              </a:rPr>
              <a:t>mo</a:t>
            </a:r>
            <a:r>
              <a:rPr sz="1700" dirty="0">
                <a:cs typeface="Comic Sans MS"/>
              </a:rPr>
              <a:t>du</a:t>
            </a:r>
            <a:r>
              <a:rPr sz="1700" spc="-5" dirty="0">
                <a:cs typeface="Comic Sans MS"/>
              </a:rPr>
              <a:t>li</a:t>
            </a:r>
            <a:r>
              <a:rPr sz="1700" dirty="0">
                <a:cs typeface="Comic Sans MS"/>
              </a:rPr>
              <a:t>n</a:t>
            </a:r>
          </a:p>
        </p:txBody>
      </p:sp>
      <p:sp>
        <p:nvSpPr>
          <p:cNvPr id="64" name="object 64"/>
          <p:cNvSpPr txBox="1"/>
          <p:nvPr/>
        </p:nvSpPr>
        <p:spPr>
          <a:xfrm>
            <a:off x="74569" y="3794760"/>
            <a:ext cx="2542540" cy="2146742"/>
          </a:xfrm>
          <a:prstGeom prst="rect">
            <a:avLst/>
          </a:prstGeom>
        </p:spPr>
        <p:txBody>
          <a:bodyPr vert="horz" wrap="square" lIns="0" tIns="12700" rIns="0" bIns="0" rtlCol="0">
            <a:spAutoFit/>
          </a:bodyPr>
          <a:lstStyle/>
          <a:p>
            <a:pPr marL="126364" indent="-114300">
              <a:lnSpc>
                <a:spcPct val="100000"/>
              </a:lnSpc>
              <a:spcBef>
                <a:spcPts val="100"/>
              </a:spcBef>
              <a:buSzPct val="95652"/>
              <a:buFont typeface="Comic Sans MS"/>
              <a:buChar char="•"/>
              <a:tabLst>
                <a:tab pos="127000" algn="l"/>
              </a:tabLst>
            </a:pPr>
            <a:r>
              <a:rPr lang="it-IT" sz="2300" b="1" spc="-5" dirty="0">
                <a:cs typeface="Comic Sans MS"/>
              </a:rPr>
              <a:t>FLAG</a:t>
            </a:r>
          </a:p>
          <a:p>
            <a:pPr marL="126364" indent="-114300">
              <a:lnSpc>
                <a:spcPct val="100000"/>
              </a:lnSpc>
              <a:spcBef>
                <a:spcPts val="100"/>
              </a:spcBef>
              <a:buSzPct val="95652"/>
              <a:buFont typeface="Comic Sans MS"/>
              <a:buChar char="•"/>
              <a:tabLst>
                <a:tab pos="127000" algn="l"/>
              </a:tabLst>
            </a:pPr>
            <a:r>
              <a:rPr lang="it-IT" sz="2300" b="1" spc="-5" dirty="0">
                <a:cs typeface="Comic Sans MS"/>
              </a:rPr>
              <a:t>HA</a:t>
            </a:r>
            <a:endParaRPr sz="2300" dirty="0">
              <a:cs typeface="Comic Sans MS"/>
            </a:endParaRPr>
          </a:p>
          <a:p>
            <a:pPr marL="126364" indent="-114300">
              <a:lnSpc>
                <a:spcPct val="100000"/>
              </a:lnSpc>
              <a:spcBef>
                <a:spcPts val="45"/>
              </a:spcBef>
              <a:buSzPct val="95652"/>
              <a:buFont typeface="Comic Sans MS"/>
              <a:buChar char="•"/>
              <a:tabLst>
                <a:tab pos="127000" algn="l"/>
              </a:tabLst>
            </a:pPr>
            <a:r>
              <a:rPr sz="2300" b="1" spc="-5" dirty="0">
                <a:cs typeface="Comic Sans MS"/>
              </a:rPr>
              <a:t>MBP</a:t>
            </a:r>
            <a:endParaRPr sz="2300" dirty="0">
              <a:cs typeface="Comic Sans MS"/>
            </a:endParaRPr>
          </a:p>
          <a:p>
            <a:pPr marL="126364" indent="-114300">
              <a:lnSpc>
                <a:spcPts val="2735"/>
              </a:lnSpc>
              <a:spcBef>
                <a:spcPts val="25"/>
              </a:spcBef>
              <a:buSzPct val="95652"/>
              <a:buFont typeface="Comic Sans MS"/>
              <a:buChar char="•"/>
              <a:tabLst>
                <a:tab pos="127000" algn="l"/>
              </a:tabLst>
            </a:pPr>
            <a:r>
              <a:rPr sz="2300" b="1" spc="-5" dirty="0">
                <a:cs typeface="Comic Sans MS"/>
              </a:rPr>
              <a:t>Protein</a:t>
            </a:r>
            <a:r>
              <a:rPr sz="2300" b="1" spc="-15" dirty="0">
                <a:cs typeface="Comic Sans MS"/>
              </a:rPr>
              <a:t> </a:t>
            </a:r>
            <a:r>
              <a:rPr sz="2300" b="1" dirty="0">
                <a:cs typeface="Comic Sans MS"/>
              </a:rPr>
              <a:t>A</a:t>
            </a:r>
            <a:endParaRPr sz="2300" dirty="0">
              <a:cs typeface="Comic Sans MS"/>
            </a:endParaRPr>
          </a:p>
          <a:p>
            <a:pPr marL="126364" indent="-114300">
              <a:lnSpc>
                <a:spcPts val="2735"/>
              </a:lnSpc>
              <a:buSzPct val="95652"/>
              <a:buFont typeface="Comic Sans MS"/>
              <a:buChar char="•"/>
              <a:tabLst>
                <a:tab pos="127000" algn="l"/>
              </a:tabLst>
            </a:pPr>
            <a:r>
              <a:rPr sz="2300" b="1" dirty="0">
                <a:cs typeface="Comic Sans MS"/>
              </a:rPr>
              <a:t>CBP </a:t>
            </a:r>
            <a:r>
              <a:rPr sz="2300" spc="-5" dirty="0">
                <a:cs typeface="Comic Sans MS"/>
              </a:rPr>
              <a:t>(40</a:t>
            </a:r>
            <a:r>
              <a:rPr sz="2300" spc="-340" dirty="0">
                <a:cs typeface="Comic Sans MS"/>
              </a:rPr>
              <a:t> </a:t>
            </a:r>
            <a:r>
              <a:rPr sz="2300" spc="-5" dirty="0">
                <a:cs typeface="Comic Sans MS"/>
              </a:rPr>
              <a:t>kDa)</a:t>
            </a:r>
            <a:endParaRPr sz="2300" dirty="0">
              <a:cs typeface="Comic Sans MS"/>
            </a:endParaRPr>
          </a:p>
          <a:p>
            <a:pPr marL="126364" indent="-114300">
              <a:lnSpc>
                <a:spcPct val="100000"/>
              </a:lnSpc>
              <a:spcBef>
                <a:spcPts val="50"/>
              </a:spcBef>
              <a:buSzPct val="95652"/>
              <a:buFont typeface="Comic Sans MS"/>
              <a:buChar char="•"/>
              <a:tabLst>
                <a:tab pos="127000" algn="l"/>
              </a:tabLst>
            </a:pPr>
            <a:r>
              <a:rPr sz="2300" b="1" spc="-5" dirty="0">
                <a:cs typeface="Comic Sans MS"/>
              </a:rPr>
              <a:t>Epitopi</a:t>
            </a:r>
            <a:r>
              <a:rPr sz="2300" b="1" spc="-30" dirty="0">
                <a:cs typeface="Comic Sans MS"/>
              </a:rPr>
              <a:t> </a:t>
            </a:r>
            <a:r>
              <a:rPr sz="2300" b="1" spc="-5" dirty="0">
                <a:cs typeface="Comic Sans MS"/>
              </a:rPr>
              <a:t>biotinilati</a:t>
            </a:r>
            <a:endParaRPr sz="2300" dirty="0">
              <a:cs typeface="Comic Sans MS"/>
            </a:endParaRPr>
          </a:p>
        </p:txBody>
      </p:sp>
      <p:grpSp>
        <p:nvGrpSpPr>
          <p:cNvPr id="65" name="object 65"/>
          <p:cNvGrpSpPr/>
          <p:nvPr/>
        </p:nvGrpSpPr>
        <p:grpSpPr>
          <a:xfrm>
            <a:off x="0" y="1399784"/>
            <a:ext cx="8295025" cy="2138192"/>
            <a:chOff x="309478" y="1441703"/>
            <a:chExt cx="8295025" cy="2138192"/>
          </a:xfrm>
        </p:grpSpPr>
        <p:sp>
          <p:nvSpPr>
            <p:cNvPr id="66" name="object 66"/>
            <p:cNvSpPr/>
            <p:nvPr/>
          </p:nvSpPr>
          <p:spPr>
            <a:xfrm>
              <a:off x="309478" y="1751095"/>
              <a:ext cx="1066800" cy="1828800"/>
            </a:xfrm>
            <a:custGeom>
              <a:avLst/>
              <a:gdLst/>
              <a:ahLst/>
              <a:cxnLst/>
              <a:rect l="l" t="t" r="r" b="b"/>
              <a:pathLst>
                <a:path w="1066800" h="1828800">
                  <a:moveTo>
                    <a:pt x="990600" y="685800"/>
                  </a:moveTo>
                  <a:lnTo>
                    <a:pt x="0" y="685800"/>
                  </a:lnTo>
                  <a:lnTo>
                    <a:pt x="0" y="1143000"/>
                  </a:lnTo>
                  <a:lnTo>
                    <a:pt x="990600" y="1143000"/>
                  </a:lnTo>
                  <a:lnTo>
                    <a:pt x="990600" y="685800"/>
                  </a:lnTo>
                  <a:close/>
                </a:path>
                <a:path w="1066800" h="1828800">
                  <a:moveTo>
                    <a:pt x="990600" y="0"/>
                  </a:moveTo>
                  <a:lnTo>
                    <a:pt x="0" y="0"/>
                  </a:lnTo>
                  <a:lnTo>
                    <a:pt x="0" y="457200"/>
                  </a:lnTo>
                  <a:lnTo>
                    <a:pt x="990600" y="457200"/>
                  </a:lnTo>
                  <a:lnTo>
                    <a:pt x="990600" y="0"/>
                  </a:lnTo>
                  <a:close/>
                </a:path>
                <a:path w="1066800" h="1828800">
                  <a:moveTo>
                    <a:pt x="1066800" y="1371600"/>
                  </a:moveTo>
                  <a:lnTo>
                    <a:pt x="0" y="1371600"/>
                  </a:lnTo>
                  <a:lnTo>
                    <a:pt x="0" y="1828800"/>
                  </a:lnTo>
                  <a:lnTo>
                    <a:pt x="1066800" y="1828800"/>
                  </a:lnTo>
                  <a:lnTo>
                    <a:pt x="1066800" y="1371600"/>
                  </a:lnTo>
                  <a:close/>
                </a:path>
              </a:pathLst>
            </a:custGeom>
            <a:solidFill>
              <a:srgbClr val="FF0000">
                <a:alpha val="29019"/>
              </a:srgbClr>
            </a:solidFill>
          </p:spPr>
          <p:txBody>
            <a:bodyPr wrap="square" lIns="0" tIns="0" rIns="0" bIns="0" rtlCol="0"/>
            <a:lstStyle/>
            <a:p>
              <a:endParaRPr/>
            </a:p>
          </p:txBody>
        </p:sp>
        <p:pic>
          <p:nvPicPr>
            <p:cNvPr id="67" name="object 67"/>
            <p:cNvPicPr/>
            <p:nvPr/>
          </p:nvPicPr>
          <p:blipFill>
            <a:blip r:embed="rId3" cstate="print"/>
            <a:stretch>
              <a:fillRect/>
            </a:stretch>
          </p:blipFill>
          <p:spPr>
            <a:xfrm>
              <a:off x="384047" y="1441703"/>
              <a:ext cx="8220456" cy="54863"/>
            </a:xfrm>
            <a:prstGeom prst="rect">
              <a:avLst/>
            </a:prstGeom>
          </p:spPr>
        </p:pic>
        <p:sp>
          <p:nvSpPr>
            <p:cNvPr id="68" name="object 68"/>
            <p:cNvSpPr/>
            <p:nvPr/>
          </p:nvSpPr>
          <p:spPr>
            <a:xfrm>
              <a:off x="392068" y="1448572"/>
              <a:ext cx="8178800" cy="12700"/>
            </a:xfrm>
            <a:custGeom>
              <a:avLst/>
              <a:gdLst/>
              <a:ahLst/>
              <a:cxnLst/>
              <a:rect l="l" t="t" r="r" b="b"/>
              <a:pathLst>
                <a:path w="8178800" h="12700">
                  <a:moveTo>
                    <a:pt x="8178800" y="0"/>
                  </a:moveTo>
                  <a:lnTo>
                    <a:pt x="0" y="0"/>
                  </a:lnTo>
                  <a:lnTo>
                    <a:pt x="0" y="12700"/>
                  </a:lnTo>
                  <a:lnTo>
                    <a:pt x="8178800" y="12700"/>
                  </a:lnTo>
                  <a:lnTo>
                    <a:pt x="8178800" y="0"/>
                  </a:lnTo>
                  <a:close/>
                </a:path>
              </a:pathLst>
            </a:custGeom>
            <a:solidFill>
              <a:srgbClr val="000000"/>
            </a:solidFill>
          </p:spPr>
          <p:txBody>
            <a:bodyPr wrap="square" lIns="0" tIns="0" rIns="0" bIns="0" rtlCol="0"/>
            <a:lstStyle/>
            <a:p>
              <a:endParaRPr/>
            </a:p>
          </p:txBody>
        </p:sp>
      </p:grpSp>
      <p:sp>
        <p:nvSpPr>
          <p:cNvPr id="70" name="object 70"/>
          <p:cNvSpPr txBox="1"/>
          <p:nvPr/>
        </p:nvSpPr>
        <p:spPr>
          <a:xfrm>
            <a:off x="293731" y="1072896"/>
            <a:ext cx="546100" cy="375920"/>
          </a:xfrm>
          <a:prstGeom prst="rect">
            <a:avLst/>
          </a:prstGeom>
        </p:spPr>
        <p:txBody>
          <a:bodyPr vert="horz" wrap="square" lIns="0" tIns="12700" rIns="0" bIns="0" rtlCol="0">
            <a:spAutoFit/>
          </a:bodyPr>
          <a:lstStyle/>
          <a:p>
            <a:pPr marL="12700">
              <a:lnSpc>
                <a:spcPct val="100000"/>
              </a:lnSpc>
              <a:spcBef>
                <a:spcPts val="100"/>
              </a:spcBef>
            </a:pPr>
            <a:r>
              <a:rPr sz="2300" b="1" spc="-5" dirty="0">
                <a:cs typeface="Comic Sans MS"/>
              </a:rPr>
              <a:t>Ta</a:t>
            </a:r>
            <a:r>
              <a:rPr sz="2300" b="1" dirty="0">
                <a:cs typeface="Comic Sans MS"/>
              </a:rPr>
              <a:t>g</a:t>
            </a:r>
            <a:endParaRPr sz="2300">
              <a:cs typeface="Comic Sans MS"/>
            </a:endParaRPr>
          </a:p>
        </p:txBody>
      </p:sp>
      <p:sp>
        <p:nvSpPr>
          <p:cNvPr id="72" name="object 72"/>
          <p:cNvSpPr txBox="1"/>
          <p:nvPr/>
        </p:nvSpPr>
        <p:spPr>
          <a:xfrm>
            <a:off x="3014619" y="1118615"/>
            <a:ext cx="1599565" cy="375920"/>
          </a:xfrm>
          <a:prstGeom prst="rect">
            <a:avLst/>
          </a:prstGeom>
        </p:spPr>
        <p:txBody>
          <a:bodyPr vert="horz" wrap="square" lIns="0" tIns="12700" rIns="0" bIns="0" rtlCol="0">
            <a:spAutoFit/>
          </a:bodyPr>
          <a:lstStyle/>
          <a:p>
            <a:pPr marL="12700">
              <a:lnSpc>
                <a:spcPct val="100000"/>
              </a:lnSpc>
              <a:spcBef>
                <a:spcPts val="100"/>
              </a:spcBef>
            </a:pPr>
            <a:r>
              <a:rPr sz="2300" b="1" spc="-5" dirty="0">
                <a:cs typeface="Comic Sans MS"/>
              </a:rPr>
              <a:t>Description</a:t>
            </a:r>
            <a:endParaRPr sz="2300">
              <a:cs typeface="Comic Sans MS"/>
            </a:endParaRPr>
          </a:p>
        </p:txBody>
      </p:sp>
      <p:sp>
        <p:nvSpPr>
          <p:cNvPr id="74" name="object 74"/>
          <p:cNvSpPr txBox="1"/>
          <p:nvPr/>
        </p:nvSpPr>
        <p:spPr>
          <a:xfrm>
            <a:off x="6491244" y="1118615"/>
            <a:ext cx="2085975" cy="375920"/>
          </a:xfrm>
          <a:prstGeom prst="rect">
            <a:avLst/>
          </a:prstGeom>
        </p:spPr>
        <p:txBody>
          <a:bodyPr vert="horz" wrap="square" lIns="0" tIns="12700" rIns="0" bIns="0" rtlCol="0">
            <a:spAutoFit/>
          </a:bodyPr>
          <a:lstStyle/>
          <a:p>
            <a:pPr marL="12700">
              <a:lnSpc>
                <a:spcPct val="100000"/>
              </a:lnSpc>
              <a:spcBef>
                <a:spcPts val="100"/>
              </a:spcBef>
            </a:pPr>
            <a:r>
              <a:rPr sz="2300" b="1" dirty="0">
                <a:cs typeface="Comic Sans MS"/>
              </a:rPr>
              <a:t>Affinity</a:t>
            </a:r>
            <a:r>
              <a:rPr sz="2300" b="1" spc="-55" dirty="0">
                <a:cs typeface="Comic Sans MS"/>
              </a:rPr>
              <a:t> </a:t>
            </a:r>
            <a:r>
              <a:rPr sz="2300" b="1" spc="-5" dirty="0">
                <a:cs typeface="Comic Sans MS"/>
              </a:rPr>
              <a:t>ligand</a:t>
            </a:r>
            <a:endParaRPr sz="2300">
              <a:cs typeface="Comic Sans MS"/>
            </a:endParaRPr>
          </a:p>
        </p:txBody>
      </p:sp>
      <p:sp>
        <p:nvSpPr>
          <p:cNvPr id="78" name="object 78"/>
          <p:cNvSpPr txBox="1"/>
          <p:nvPr/>
        </p:nvSpPr>
        <p:spPr>
          <a:xfrm>
            <a:off x="1693227" y="5938011"/>
            <a:ext cx="6360160" cy="510540"/>
          </a:xfrm>
          <a:prstGeom prst="rect">
            <a:avLst/>
          </a:prstGeom>
        </p:spPr>
        <p:txBody>
          <a:bodyPr vert="horz" wrap="square" lIns="0" tIns="12700" rIns="0" bIns="0" rtlCol="0">
            <a:spAutoFit/>
          </a:bodyPr>
          <a:lstStyle/>
          <a:p>
            <a:pPr marL="12700">
              <a:lnSpc>
                <a:spcPts val="1910"/>
              </a:lnSpc>
              <a:spcBef>
                <a:spcPts val="100"/>
              </a:spcBef>
            </a:pPr>
            <a:r>
              <a:rPr sz="1600" dirty="0">
                <a:cs typeface="Comic Sans MS"/>
              </a:rPr>
              <a:t>TAGs </a:t>
            </a:r>
            <a:r>
              <a:rPr sz="1600" spc="-5" dirty="0">
                <a:cs typeface="Comic Sans MS"/>
              </a:rPr>
              <a:t>confer to proteins </a:t>
            </a:r>
            <a:r>
              <a:rPr sz="1600" dirty="0">
                <a:cs typeface="Comic Sans MS"/>
              </a:rPr>
              <a:t>2</a:t>
            </a:r>
            <a:r>
              <a:rPr sz="1600" spc="-25" dirty="0">
                <a:cs typeface="Comic Sans MS"/>
              </a:rPr>
              <a:t> </a:t>
            </a:r>
            <a:r>
              <a:rPr sz="1600" spc="-5" dirty="0">
                <a:cs typeface="Comic Sans MS"/>
              </a:rPr>
              <a:t>properties:</a:t>
            </a:r>
            <a:endParaRPr sz="1600" dirty="0">
              <a:cs typeface="Comic Sans MS"/>
            </a:endParaRPr>
          </a:p>
          <a:p>
            <a:pPr marL="12700">
              <a:lnSpc>
                <a:spcPts val="1910"/>
              </a:lnSpc>
            </a:pPr>
            <a:r>
              <a:rPr sz="1600" u="sng" spc="-5" dirty="0">
                <a:uFill>
                  <a:solidFill>
                    <a:srgbClr val="000000"/>
                  </a:solidFill>
                </a:uFill>
                <a:cs typeface="Comic Sans MS"/>
              </a:rPr>
              <a:t>specific affinity for </a:t>
            </a:r>
            <a:r>
              <a:rPr sz="1600" u="sng" dirty="0">
                <a:uFill>
                  <a:solidFill>
                    <a:srgbClr val="000000"/>
                  </a:solidFill>
                </a:uFill>
                <a:cs typeface="Comic Sans MS"/>
              </a:rPr>
              <a:t>a </a:t>
            </a:r>
            <a:r>
              <a:rPr sz="1600" u="sng" spc="-5" dirty="0">
                <a:uFill>
                  <a:solidFill>
                    <a:srgbClr val="000000"/>
                  </a:solidFill>
                </a:uFill>
                <a:cs typeface="Comic Sans MS"/>
              </a:rPr>
              <a:t>ligand, specific recognition from </a:t>
            </a:r>
            <a:r>
              <a:rPr sz="1600" u="sng" dirty="0">
                <a:uFill>
                  <a:solidFill>
                    <a:srgbClr val="000000"/>
                  </a:solidFill>
                </a:uFill>
                <a:cs typeface="Comic Sans MS"/>
              </a:rPr>
              <a:t>an</a:t>
            </a:r>
            <a:r>
              <a:rPr sz="1600" u="sng" spc="65" dirty="0">
                <a:uFill>
                  <a:solidFill>
                    <a:srgbClr val="000000"/>
                  </a:solidFill>
                </a:uFill>
                <a:cs typeface="Comic Sans MS"/>
              </a:rPr>
              <a:t> </a:t>
            </a:r>
            <a:r>
              <a:rPr sz="1600" u="sng" spc="-5" dirty="0">
                <a:uFill>
                  <a:solidFill>
                    <a:srgbClr val="000000"/>
                  </a:solidFill>
                </a:uFill>
                <a:cs typeface="Comic Sans MS"/>
              </a:rPr>
              <a:t>antibody</a:t>
            </a:r>
            <a:endParaRPr sz="1600" dirty="0">
              <a:cs typeface="Comic Sans MS"/>
            </a:endParaRPr>
          </a:p>
        </p:txBody>
      </p:sp>
      <p:sp>
        <p:nvSpPr>
          <p:cNvPr id="81" name="object 81"/>
          <p:cNvSpPr txBox="1">
            <a:spLocks noGrp="1"/>
          </p:cNvSpPr>
          <p:nvPr>
            <p:ph type="title"/>
          </p:nvPr>
        </p:nvSpPr>
        <p:spPr>
          <a:xfrm>
            <a:off x="1981200" y="190500"/>
            <a:ext cx="5105400" cy="505267"/>
          </a:xfrm>
          <a:prstGeom prst="rect">
            <a:avLst/>
          </a:prstGeom>
        </p:spPr>
        <p:txBody>
          <a:bodyPr vert="horz" wrap="square" lIns="0" tIns="12700" rIns="0" bIns="0" rtlCol="0">
            <a:spAutoFit/>
          </a:bodyPr>
          <a:lstStyle/>
          <a:p>
            <a:pPr marL="12700">
              <a:lnSpc>
                <a:spcPct val="100000"/>
              </a:lnSpc>
              <a:spcBef>
                <a:spcPts val="100"/>
              </a:spcBef>
            </a:pPr>
            <a:r>
              <a:rPr lang="it-IT" sz="3200" spc="-5" dirty="0" err="1">
                <a:latin typeface="+mn-lt"/>
              </a:rPr>
              <a:t>Purification</a:t>
            </a:r>
            <a:r>
              <a:rPr lang="it-IT" sz="3200" spc="-5" dirty="0">
                <a:latin typeface="+mn-lt"/>
              </a:rPr>
              <a:t> of </a:t>
            </a:r>
            <a:r>
              <a:rPr lang="it-IT" sz="3200" spc="-5" dirty="0" err="1">
                <a:latin typeface="+mn-lt"/>
              </a:rPr>
              <a:t>proteins</a:t>
            </a:r>
            <a:r>
              <a:rPr lang="it-IT" sz="3200" spc="-5" dirty="0">
                <a:latin typeface="+mn-lt"/>
              </a:rPr>
              <a:t>:</a:t>
            </a:r>
            <a:r>
              <a:rPr sz="3200" spc="-70" dirty="0">
                <a:latin typeface="+mn-lt"/>
              </a:rPr>
              <a:t> </a:t>
            </a:r>
            <a:r>
              <a:rPr sz="3200" spc="-5" dirty="0">
                <a:latin typeface="+mn-lt"/>
              </a:rPr>
              <a:t>TAGs</a:t>
            </a:r>
            <a:endParaRPr sz="3200" dirty="0">
              <a:latin typeface="+mn-l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846387" y="984250"/>
            <a:ext cx="3441700" cy="1079500"/>
            <a:chOff x="2846387" y="984250"/>
            <a:chExt cx="3441700" cy="1079500"/>
          </a:xfrm>
        </p:grpSpPr>
        <p:sp>
          <p:nvSpPr>
            <p:cNvPr id="3" name="object 3"/>
            <p:cNvSpPr/>
            <p:nvPr/>
          </p:nvSpPr>
          <p:spPr>
            <a:xfrm>
              <a:off x="2852737" y="990600"/>
              <a:ext cx="3429000" cy="1066800"/>
            </a:xfrm>
            <a:custGeom>
              <a:avLst/>
              <a:gdLst/>
              <a:ahLst/>
              <a:cxnLst/>
              <a:rect l="l" t="t" r="r" b="b"/>
              <a:pathLst>
                <a:path w="3429000" h="1066800">
                  <a:moveTo>
                    <a:pt x="0" y="177802"/>
                  </a:moveTo>
                  <a:lnTo>
                    <a:pt x="6351" y="130535"/>
                  </a:lnTo>
                  <a:lnTo>
                    <a:pt x="24275" y="88062"/>
                  </a:lnTo>
                  <a:lnTo>
                    <a:pt x="52077" y="52077"/>
                  </a:lnTo>
                  <a:lnTo>
                    <a:pt x="88062" y="24275"/>
                  </a:lnTo>
                  <a:lnTo>
                    <a:pt x="130535" y="6351"/>
                  </a:lnTo>
                  <a:lnTo>
                    <a:pt x="177802" y="0"/>
                  </a:lnTo>
                  <a:lnTo>
                    <a:pt x="3251198" y="0"/>
                  </a:lnTo>
                  <a:lnTo>
                    <a:pt x="3298464" y="6351"/>
                  </a:lnTo>
                  <a:lnTo>
                    <a:pt x="3340937" y="24275"/>
                  </a:lnTo>
                  <a:lnTo>
                    <a:pt x="3376922" y="52077"/>
                  </a:lnTo>
                  <a:lnTo>
                    <a:pt x="3404724" y="88062"/>
                  </a:lnTo>
                  <a:lnTo>
                    <a:pt x="3422648" y="130535"/>
                  </a:lnTo>
                  <a:lnTo>
                    <a:pt x="3429000" y="177802"/>
                  </a:lnTo>
                  <a:lnTo>
                    <a:pt x="3429000" y="888997"/>
                  </a:lnTo>
                  <a:lnTo>
                    <a:pt x="3422648" y="936264"/>
                  </a:lnTo>
                  <a:lnTo>
                    <a:pt x="3404724" y="978737"/>
                  </a:lnTo>
                  <a:lnTo>
                    <a:pt x="3376922" y="1014722"/>
                  </a:lnTo>
                  <a:lnTo>
                    <a:pt x="3340937" y="1042524"/>
                  </a:lnTo>
                  <a:lnTo>
                    <a:pt x="3298464" y="1060448"/>
                  </a:lnTo>
                  <a:lnTo>
                    <a:pt x="3251198" y="1066800"/>
                  </a:lnTo>
                  <a:lnTo>
                    <a:pt x="177802" y="1066800"/>
                  </a:lnTo>
                  <a:lnTo>
                    <a:pt x="130535" y="1060448"/>
                  </a:lnTo>
                  <a:lnTo>
                    <a:pt x="88062" y="1042524"/>
                  </a:lnTo>
                  <a:lnTo>
                    <a:pt x="52077" y="1014722"/>
                  </a:lnTo>
                  <a:lnTo>
                    <a:pt x="24275" y="978737"/>
                  </a:lnTo>
                  <a:lnTo>
                    <a:pt x="6351" y="936264"/>
                  </a:lnTo>
                  <a:lnTo>
                    <a:pt x="0" y="888997"/>
                  </a:lnTo>
                  <a:lnTo>
                    <a:pt x="0" y="177802"/>
                  </a:lnTo>
                  <a:close/>
                </a:path>
              </a:pathLst>
            </a:custGeom>
            <a:ln w="12700">
              <a:solidFill>
                <a:srgbClr val="000000"/>
              </a:solidFill>
            </a:ln>
          </p:spPr>
          <p:txBody>
            <a:bodyPr wrap="square" lIns="0" tIns="0" rIns="0" bIns="0" rtlCol="0"/>
            <a:lstStyle/>
            <a:p>
              <a:endParaRPr/>
            </a:p>
          </p:txBody>
        </p:sp>
        <p:sp>
          <p:nvSpPr>
            <p:cNvPr id="4" name="object 4"/>
            <p:cNvSpPr/>
            <p:nvPr/>
          </p:nvSpPr>
          <p:spPr>
            <a:xfrm>
              <a:off x="2895600" y="1753745"/>
              <a:ext cx="1554480" cy="73660"/>
            </a:xfrm>
            <a:custGeom>
              <a:avLst/>
              <a:gdLst/>
              <a:ahLst/>
              <a:cxnLst/>
              <a:rect l="l" t="t" r="r" b="b"/>
              <a:pathLst>
                <a:path w="1554479" h="73660">
                  <a:moveTo>
                    <a:pt x="0" y="68751"/>
                  </a:moveTo>
                  <a:lnTo>
                    <a:pt x="37946" y="43506"/>
                  </a:lnTo>
                  <a:lnTo>
                    <a:pt x="75893" y="21484"/>
                  </a:lnTo>
                  <a:lnTo>
                    <a:pt x="113839" y="5908"/>
                  </a:lnTo>
                  <a:lnTo>
                    <a:pt x="151786" y="0"/>
                  </a:lnTo>
                  <a:lnTo>
                    <a:pt x="189732" y="10742"/>
                  </a:lnTo>
                  <a:lnTo>
                    <a:pt x="227679" y="34375"/>
                  </a:lnTo>
                  <a:lnTo>
                    <a:pt x="265625" y="58009"/>
                  </a:lnTo>
                  <a:lnTo>
                    <a:pt x="303572" y="68751"/>
                  </a:lnTo>
                  <a:lnTo>
                    <a:pt x="341518" y="58009"/>
                  </a:lnTo>
                  <a:lnTo>
                    <a:pt x="379465" y="34375"/>
                  </a:lnTo>
                  <a:lnTo>
                    <a:pt x="417411" y="10742"/>
                  </a:lnTo>
                  <a:lnTo>
                    <a:pt x="455358" y="0"/>
                  </a:lnTo>
                  <a:lnTo>
                    <a:pt x="493304" y="10742"/>
                  </a:lnTo>
                  <a:lnTo>
                    <a:pt x="531251" y="34375"/>
                  </a:lnTo>
                  <a:lnTo>
                    <a:pt x="569198" y="58009"/>
                  </a:lnTo>
                  <a:lnTo>
                    <a:pt x="607144" y="68751"/>
                  </a:lnTo>
                  <a:lnTo>
                    <a:pt x="644424" y="57969"/>
                  </a:lnTo>
                  <a:lnTo>
                    <a:pt x="681258" y="34268"/>
                  </a:lnTo>
                  <a:lnTo>
                    <a:pt x="718983" y="10621"/>
                  </a:lnTo>
                  <a:lnTo>
                    <a:pt x="758930" y="0"/>
                  </a:lnTo>
                  <a:lnTo>
                    <a:pt x="802633" y="11221"/>
                  </a:lnTo>
                  <a:lnTo>
                    <a:pt x="848856" y="35629"/>
                  </a:lnTo>
                  <a:lnTo>
                    <a:pt x="894782" y="59983"/>
                  </a:lnTo>
                  <a:lnTo>
                    <a:pt x="937595" y="71043"/>
                  </a:lnTo>
                  <a:lnTo>
                    <a:pt x="975468" y="60036"/>
                  </a:lnTo>
                  <a:lnTo>
                    <a:pt x="1010524" y="35844"/>
                  </a:lnTo>
                  <a:lnTo>
                    <a:pt x="1045877" y="11704"/>
                  </a:lnTo>
                  <a:lnTo>
                    <a:pt x="1084639" y="859"/>
                  </a:lnTo>
                  <a:lnTo>
                    <a:pt x="1130713" y="12389"/>
                  </a:lnTo>
                  <a:lnTo>
                    <a:pt x="1181678" y="37455"/>
                  </a:lnTo>
                  <a:lnTo>
                    <a:pt x="1231162" y="62413"/>
                  </a:lnTo>
                  <a:lnTo>
                    <a:pt x="1272790" y="73621"/>
                  </a:lnTo>
                  <a:lnTo>
                    <a:pt x="1300706" y="62158"/>
                  </a:lnTo>
                  <a:lnTo>
                    <a:pt x="1319432" y="37133"/>
                  </a:lnTo>
                  <a:lnTo>
                    <a:pt x="1338158" y="11946"/>
                  </a:lnTo>
                  <a:lnTo>
                    <a:pt x="1366075" y="0"/>
                  </a:lnTo>
                  <a:lnTo>
                    <a:pt x="1409926" y="7967"/>
                  </a:lnTo>
                  <a:lnTo>
                    <a:pt x="1463115" y="27643"/>
                  </a:lnTo>
                  <a:lnTo>
                    <a:pt x="1514822" y="50113"/>
                  </a:lnTo>
                  <a:lnTo>
                    <a:pt x="1554227" y="66460"/>
                  </a:lnTo>
                </a:path>
              </a:pathLst>
            </a:custGeom>
            <a:ln w="19050">
              <a:solidFill>
                <a:srgbClr val="000000"/>
              </a:solidFill>
            </a:ln>
          </p:spPr>
          <p:txBody>
            <a:bodyPr wrap="square" lIns="0" tIns="0" rIns="0" bIns="0" rtlCol="0"/>
            <a:lstStyle/>
            <a:p>
              <a:endParaRPr/>
            </a:p>
          </p:txBody>
        </p:sp>
        <p:sp>
          <p:nvSpPr>
            <p:cNvPr id="5" name="object 5"/>
            <p:cNvSpPr/>
            <p:nvPr/>
          </p:nvSpPr>
          <p:spPr>
            <a:xfrm>
              <a:off x="3047386" y="1754891"/>
              <a:ext cx="1554480" cy="73660"/>
            </a:xfrm>
            <a:custGeom>
              <a:avLst/>
              <a:gdLst/>
              <a:ahLst/>
              <a:cxnLst/>
              <a:rect l="l" t="t" r="r" b="b"/>
              <a:pathLst>
                <a:path w="1554479" h="73660">
                  <a:moveTo>
                    <a:pt x="0" y="68751"/>
                  </a:moveTo>
                  <a:lnTo>
                    <a:pt x="37946" y="43506"/>
                  </a:lnTo>
                  <a:lnTo>
                    <a:pt x="75893" y="21484"/>
                  </a:lnTo>
                  <a:lnTo>
                    <a:pt x="113839" y="5908"/>
                  </a:lnTo>
                  <a:lnTo>
                    <a:pt x="151786" y="0"/>
                  </a:lnTo>
                  <a:lnTo>
                    <a:pt x="189732" y="10742"/>
                  </a:lnTo>
                  <a:lnTo>
                    <a:pt x="227679" y="34375"/>
                  </a:lnTo>
                  <a:lnTo>
                    <a:pt x="265625" y="58009"/>
                  </a:lnTo>
                  <a:lnTo>
                    <a:pt x="303572" y="68751"/>
                  </a:lnTo>
                  <a:lnTo>
                    <a:pt x="341518" y="58009"/>
                  </a:lnTo>
                  <a:lnTo>
                    <a:pt x="379465" y="34375"/>
                  </a:lnTo>
                  <a:lnTo>
                    <a:pt x="417411" y="10742"/>
                  </a:lnTo>
                  <a:lnTo>
                    <a:pt x="455358" y="0"/>
                  </a:lnTo>
                  <a:lnTo>
                    <a:pt x="493304" y="10742"/>
                  </a:lnTo>
                  <a:lnTo>
                    <a:pt x="531251" y="34375"/>
                  </a:lnTo>
                  <a:lnTo>
                    <a:pt x="569198" y="58009"/>
                  </a:lnTo>
                  <a:lnTo>
                    <a:pt x="607144" y="68751"/>
                  </a:lnTo>
                  <a:lnTo>
                    <a:pt x="644424" y="57969"/>
                  </a:lnTo>
                  <a:lnTo>
                    <a:pt x="681258" y="34268"/>
                  </a:lnTo>
                  <a:lnTo>
                    <a:pt x="718983" y="10621"/>
                  </a:lnTo>
                  <a:lnTo>
                    <a:pt x="758930" y="0"/>
                  </a:lnTo>
                  <a:lnTo>
                    <a:pt x="802633" y="11221"/>
                  </a:lnTo>
                  <a:lnTo>
                    <a:pt x="848856" y="35629"/>
                  </a:lnTo>
                  <a:lnTo>
                    <a:pt x="894782" y="59983"/>
                  </a:lnTo>
                  <a:lnTo>
                    <a:pt x="937595" y="71043"/>
                  </a:lnTo>
                  <a:lnTo>
                    <a:pt x="975468" y="60036"/>
                  </a:lnTo>
                  <a:lnTo>
                    <a:pt x="1010524" y="35844"/>
                  </a:lnTo>
                  <a:lnTo>
                    <a:pt x="1045877" y="11704"/>
                  </a:lnTo>
                  <a:lnTo>
                    <a:pt x="1084639" y="859"/>
                  </a:lnTo>
                  <a:lnTo>
                    <a:pt x="1130713" y="12389"/>
                  </a:lnTo>
                  <a:lnTo>
                    <a:pt x="1181678" y="37455"/>
                  </a:lnTo>
                  <a:lnTo>
                    <a:pt x="1231162" y="62413"/>
                  </a:lnTo>
                  <a:lnTo>
                    <a:pt x="1272790" y="73621"/>
                  </a:lnTo>
                  <a:lnTo>
                    <a:pt x="1300706" y="62158"/>
                  </a:lnTo>
                  <a:lnTo>
                    <a:pt x="1319432" y="37133"/>
                  </a:lnTo>
                  <a:lnTo>
                    <a:pt x="1338158" y="11946"/>
                  </a:lnTo>
                  <a:lnTo>
                    <a:pt x="1366075" y="0"/>
                  </a:lnTo>
                  <a:lnTo>
                    <a:pt x="1409926" y="7967"/>
                  </a:lnTo>
                  <a:lnTo>
                    <a:pt x="1463115" y="27643"/>
                  </a:lnTo>
                  <a:lnTo>
                    <a:pt x="1514822" y="50113"/>
                  </a:lnTo>
                  <a:lnTo>
                    <a:pt x="1554227" y="66460"/>
                  </a:lnTo>
                </a:path>
              </a:pathLst>
            </a:custGeom>
            <a:ln w="19050">
              <a:solidFill>
                <a:srgbClr val="000000"/>
              </a:solidFill>
            </a:ln>
          </p:spPr>
          <p:txBody>
            <a:bodyPr wrap="square" lIns="0" tIns="0" rIns="0" bIns="0" rtlCol="0"/>
            <a:lstStyle/>
            <a:p>
              <a:endParaRPr/>
            </a:p>
          </p:txBody>
        </p:sp>
        <p:sp>
          <p:nvSpPr>
            <p:cNvPr id="6" name="object 6"/>
            <p:cNvSpPr/>
            <p:nvPr/>
          </p:nvSpPr>
          <p:spPr>
            <a:xfrm>
              <a:off x="4466187" y="1753745"/>
              <a:ext cx="1554480" cy="73660"/>
            </a:xfrm>
            <a:custGeom>
              <a:avLst/>
              <a:gdLst/>
              <a:ahLst/>
              <a:cxnLst/>
              <a:rect l="l" t="t" r="r" b="b"/>
              <a:pathLst>
                <a:path w="1554479" h="73660">
                  <a:moveTo>
                    <a:pt x="0" y="68751"/>
                  </a:moveTo>
                  <a:lnTo>
                    <a:pt x="37946" y="43506"/>
                  </a:lnTo>
                  <a:lnTo>
                    <a:pt x="75893" y="21484"/>
                  </a:lnTo>
                  <a:lnTo>
                    <a:pt x="113839" y="5908"/>
                  </a:lnTo>
                  <a:lnTo>
                    <a:pt x="151786" y="0"/>
                  </a:lnTo>
                  <a:lnTo>
                    <a:pt x="189732" y="10742"/>
                  </a:lnTo>
                  <a:lnTo>
                    <a:pt x="227679" y="34375"/>
                  </a:lnTo>
                  <a:lnTo>
                    <a:pt x="265625" y="58009"/>
                  </a:lnTo>
                  <a:lnTo>
                    <a:pt x="303572" y="68751"/>
                  </a:lnTo>
                  <a:lnTo>
                    <a:pt x="341518" y="58009"/>
                  </a:lnTo>
                  <a:lnTo>
                    <a:pt x="379465" y="34375"/>
                  </a:lnTo>
                  <a:lnTo>
                    <a:pt x="417411" y="10742"/>
                  </a:lnTo>
                  <a:lnTo>
                    <a:pt x="455358" y="0"/>
                  </a:lnTo>
                  <a:lnTo>
                    <a:pt x="493304" y="10742"/>
                  </a:lnTo>
                  <a:lnTo>
                    <a:pt x="531251" y="34375"/>
                  </a:lnTo>
                  <a:lnTo>
                    <a:pt x="569198" y="58009"/>
                  </a:lnTo>
                  <a:lnTo>
                    <a:pt x="607144" y="68751"/>
                  </a:lnTo>
                  <a:lnTo>
                    <a:pt x="644424" y="57969"/>
                  </a:lnTo>
                  <a:lnTo>
                    <a:pt x="681258" y="34268"/>
                  </a:lnTo>
                  <a:lnTo>
                    <a:pt x="718983" y="10621"/>
                  </a:lnTo>
                  <a:lnTo>
                    <a:pt x="758930" y="0"/>
                  </a:lnTo>
                  <a:lnTo>
                    <a:pt x="802633" y="11221"/>
                  </a:lnTo>
                  <a:lnTo>
                    <a:pt x="848856" y="35629"/>
                  </a:lnTo>
                  <a:lnTo>
                    <a:pt x="894782" y="59983"/>
                  </a:lnTo>
                  <a:lnTo>
                    <a:pt x="937595" y="71043"/>
                  </a:lnTo>
                  <a:lnTo>
                    <a:pt x="975468" y="60036"/>
                  </a:lnTo>
                  <a:lnTo>
                    <a:pt x="1010524" y="35844"/>
                  </a:lnTo>
                  <a:lnTo>
                    <a:pt x="1045877" y="11704"/>
                  </a:lnTo>
                  <a:lnTo>
                    <a:pt x="1084639" y="859"/>
                  </a:lnTo>
                  <a:lnTo>
                    <a:pt x="1130713" y="12389"/>
                  </a:lnTo>
                  <a:lnTo>
                    <a:pt x="1181678" y="37455"/>
                  </a:lnTo>
                  <a:lnTo>
                    <a:pt x="1231162" y="62413"/>
                  </a:lnTo>
                  <a:lnTo>
                    <a:pt x="1272790" y="73621"/>
                  </a:lnTo>
                  <a:lnTo>
                    <a:pt x="1300706" y="62158"/>
                  </a:lnTo>
                  <a:lnTo>
                    <a:pt x="1319432" y="37133"/>
                  </a:lnTo>
                  <a:lnTo>
                    <a:pt x="1338158" y="11946"/>
                  </a:lnTo>
                  <a:lnTo>
                    <a:pt x="1366075" y="0"/>
                  </a:lnTo>
                  <a:lnTo>
                    <a:pt x="1409926" y="7967"/>
                  </a:lnTo>
                  <a:lnTo>
                    <a:pt x="1463115" y="27643"/>
                  </a:lnTo>
                  <a:lnTo>
                    <a:pt x="1514822" y="50113"/>
                  </a:lnTo>
                  <a:lnTo>
                    <a:pt x="1554227" y="66460"/>
                  </a:lnTo>
                </a:path>
              </a:pathLst>
            </a:custGeom>
            <a:ln w="19050">
              <a:solidFill>
                <a:srgbClr val="000000"/>
              </a:solidFill>
            </a:ln>
          </p:spPr>
          <p:txBody>
            <a:bodyPr wrap="square" lIns="0" tIns="0" rIns="0" bIns="0" rtlCol="0"/>
            <a:lstStyle/>
            <a:p>
              <a:endParaRPr/>
            </a:p>
          </p:txBody>
        </p:sp>
        <p:sp>
          <p:nvSpPr>
            <p:cNvPr id="7" name="object 7"/>
            <p:cNvSpPr/>
            <p:nvPr/>
          </p:nvSpPr>
          <p:spPr>
            <a:xfrm>
              <a:off x="4617972" y="1754891"/>
              <a:ext cx="1554480" cy="73660"/>
            </a:xfrm>
            <a:custGeom>
              <a:avLst/>
              <a:gdLst/>
              <a:ahLst/>
              <a:cxnLst/>
              <a:rect l="l" t="t" r="r" b="b"/>
              <a:pathLst>
                <a:path w="1554479" h="73660">
                  <a:moveTo>
                    <a:pt x="0" y="68751"/>
                  </a:moveTo>
                  <a:lnTo>
                    <a:pt x="37946" y="43506"/>
                  </a:lnTo>
                  <a:lnTo>
                    <a:pt x="75893" y="21484"/>
                  </a:lnTo>
                  <a:lnTo>
                    <a:pt x="113839" y="5908"/>
                  </a:lnTo>
                  <a:lnTo>
                    <a:pt x="151786" y="0"/>
                  </a:lnTo>
                  <a:lnTo>
                    <a:pt x="189732" y="10742"/>
                  </a:lnTo>
                  <a:lnTo>
                    <a:pt x="227679" y="34375"/>
                  </a:lnTo>
                  <a:lnTo>
                    <a:pt x="265625" y="58009"/>
                  </a:lnTo>
                  <a:lnTo>
                    <a:pt x="303572" y="68751"/>
                  </a:lnTo>
                  <a:lnTo>
                    <a:pt x="341518" y="58009"/>
                  </a:lnTo>
                  <a:lnTo>
                    <a:pt x="379465" y="34375"/>
                  </a:lnTo>
                  <a:lnTo>
                    <a:pt x="417411" y="10742"/>
                  </a:lnTo>
                  <a:lnTo>
                    <a:pt x="455358" y="0"/>
                  </a:lnTo>
                  <a:lnTo>
                    <a:pt x="493304" y="10742"/>
                  </a:lnTo>
                  <a:lnTo>
                    <a:pt x="531251" y="34375"/>
                  </a:lnTo>
                  <a:lnTo>
                    <a:pt x="569198" y="58009"/>
                  </a:lnTo>
                  <a:lnTo>
                    <a:pt x="607144" y="68751"/>
                  </a:lnTo>
                  <a:lnTo>
                    <a:pt x="644424" y="57969"/>
                  </a:lnTo>
                  <a:lnTo>
                    <a:pt x="681258" y="34268"/>
                  </a:lnTo>
                  <a:lnTo>
                    <a:pt x="718983" y="10621"/>
                  </a:lnTo>
                  <a:lnTo>
                    <a:pt x="758930" y="0"/>
                  </a:lnTo>
                  <a:lnTo>
                    <a:pt x="802633" y="11221"/>
                  </a:lnTo>
                  <a:lnTo>
                    <a:pt x="848856" y="35629"/>
                  </a:lnTo>
                  <a:lnTo>
                    <a:pt x="894782" y="59983"/>
                  </a:lnTo>
                  <a:lnTo>
                    <a:pt x="937595" y="71043"/>
                  </a:lnTo>
                  <a:lnTo>
                    <a:pt x="975468" y="60036"/>
                  </a:lnTo>
                  <a:lnTo>
                    <a:pt x="1010524" y="35844"/>
                  </a:lnTo>
                  <a:lnTo>
                    <a:pt x="1045877" y="11704"/>
                  </a:lnTo>
                  <a:lnTo>
                    <a:pt x="1084639" y="859"/>
                  </a:lnTo>
                  <a:lnTo>
                    <a:pt x="1130713" y="12389"/>
                  </a:lnTo>
                  <a:lnTo>
                    <a:pt x="1181678" y="37455"/>
                  </a:lnTo>
                  <a:lnTo>
                    <a:pt x="1231162" y="62413"/>
                  </a:lnTo>
                  <a:lnTo>
                    <a:pt x="1272790" y="73621"/>
                  </a:lnTo>
                  <a:lnTo>
                    <a:pt x="1300706" y="62158"/>
                  </a:lnTo>
                  <a:lnTo>
                    <a:pt x="1319432" y="37133"/>
                  </a:lnTo>
                  <a:lnTo>
                    <a:pt x="1338158" y="11946"/>
                  </a:lnTo>
                  <a:lnTo>
                    <a:pt x="1366075" y="0"/>
                  </a:lnTo>
                  <a:lnTo>
                    <a:pt x="1409926" y="7967"/>
                  </a:lnTo>
                  <a:lnTo>
                    <a:pt x="1463115" y="27643"/>
                  </a:lnTo>
                  <a:lnTo>
                    <a:pt x="1514822" y="50113"/>
                  </a:lnTo>
                  <a:lnTo>
                    <a:pt x="1554227" y="66460"/>
                  </a:lnTo>
                </a:path>
              </a:pathLst>
            </a:custGeom>
            <a:ln w="19050">
              <a:solidFill>
                <a:srgbClr val="000000"/>
              </a:solidFill>
            </a:ln>
          </p:spPr>
          <p:txBody>
            <a:bodyPr wrap="square" lIns="0" tIns="0" rIns="0" bIns="0" rtlCol="0"/>
            <a:lstStyle/>
            <a:p>
              <a:endParaRPr/>
            </a:p>
          </p:txBody>
        </p:sp>
        <p:pic>
          <p:nvPicPr>
            <p:cNvPr id="8" name="object 8"/>
            <p:cNvPicPr/>
            <p:nvPr/>
          </p:nvPicPr>
          <p:blipFill>
            <a:blip r:embed="rId2" cstate="print"/>
            <a:stretch>
              <a:fillRect/>
            </a:stretch>
          </p:blipFill>
          <p:spPr>
            <a:xfrm>
              <a:off x="4114800" y="1676399"/>
              <a:ext cx="1241425" cy="228600"/>
            </a:xfrm>
            <a:prstGeom prst="rect">
              <a:avLst/>
            </a:prstGeom>
          </p:spPr>
        </p:pic>
        <p:sp>
          <p:nvSpPr>
            <p:cNvPr id="9" name="object 9"/>
            <p:cNvSpPr/>
            <p:nvPr/>
          </p:nvSpPr>
          <p:spPr>
            <a:xfrm>
              <a:off x="4114800" y="1676400"/>
              <a:ext cx="1241425" cy="228600"/>
            </a:xfrm>
            <a:custGeom>
              <a:avLst/>
              <a:gdLst/>
              <a:ahLst/>
              <a:cxnLst/>
              <a:rect l="l" t="t" r="r" b="b"/>
              <a:pathLst>
                <a:path w="1241425" h="228600">
                  <a:moveTo>
                    <a:pt x="0" y="0"/>
                  </a:moveTo>
                  <a:lnTo>
                    <a:pt x="1241425" y="0"/>
                  </a:lnTo>
                  <a:lnTo>
                    <a:pt x="1241425" y="228600"/>
                  </a:lnTo>
                  <a:lnTo>
                    <a:pt x="0" y="228600"/>
                  </a:lnTo>
                  <a:lnTo>
                    <a:pt x="0" y="0"/>
                  </a:lnTo>
                  <a:close/>
                </a:path>
              </a:pathLst>
            </a:custGeom>
            <a:ln w="12700">
              <a:solidFill>
                <a:srgbClr val="000000"/>
              </a:solidFill>
            </a:ln>
          </p:spPr>
          <p:txBody>
            <a:bodyPr wrap="square" lIns="0" tIns="0" rIns="0" bIns="0" rtlCol="0"/>
            <a:lstStyle/>
            <a:p>
              <a:endParaRPr/>
            </a:p>
          </p:txBody>
        </p:sp>
        <p:pic>
          <p:nvPicPr>
            <p:cNvPr id="10" name="object 10"/>
            <p:cNvPicPr/>
            <p:nvPr/>
          </p:nvPicPr>
          <p:blipFill>
            <a:blip r:embed="rId3" cstate="print"/>
            <a:stretch>
              <a:fillRect/>
            </a:stretch>
          </p:blipFill>
          <p:spPr>
            <a:xfrm>
              <a:off x="3581399" y="1676399"/>
              <a:ext cx="565150" cy="228600"/>
            </a:xfrm>
            <a:prstGeom prst="rect">
              <a:avLst/>
            </a:prstGeom>
          </p:spPr>
        </p:pic>
        <p:sp>
          <p:nvSpPr>
            <p:cNvPr id="11" name="object 11"/>
            <p:cNvSpPr/>
            <p:nvPr/>
          </p:nvSpPr>
          <p:spPr>
            <a:xfrm>
              <a:off x="3581400" y="1676400"/>
              <a:ext cx="565150" cy="228600"/>
            </a:xfrm>
            <a:custGeom>
              <a:avLst/>
              <a:gdLst/>
              <a:ahLst/>
              <a:cxnLst/>
              <a:rect l="l" t="t" r="r" b="b"/>
              <a:pathLst>
                <a:path w="565150" h="228600">
                  <a:moveTo>
                    <a:pt x="0" y="0"/>
                  </a:moveTo>
                  <a:lnTo>
                    <a:pt x="565150" y="0"/>
                  </a:lnTo>
                  <a:lnTo>
                    <a:pt x="565150" y="228600"/>
                  </a:lnTo>
                  <a:lnTo>
                    <a:pt x="0" y="228600"/>
                  </a:lnTo>
                  <a:lnTo>
                    <a:pt x="0" y="0"/>
                  </a:lnTo>
                  <a:close/>
                </a:path>
              </a:pathLst>
            </a:custGeom>
            <a:ln w="12700">
              <a:solidFill>
                <a:srgbClr val="000000"/>
              </a:solidFill>
            </a:ln>
          </p:spPr>
          <p:txBody>
            <a:bodyPr wrap="square" lIns="0" tIns="0" rIns="0" bIns="0" rtlCol="0"/>
            <a:lstStyle/>
            <a:p>
              <a:endParaRPr/>
            </a:p>
          </p:txBody>
        </p:sp>
      </p:grpSp>
      <p:grpSp>
        <p:nvGrpSpPr>
          <p:cNvPr id="12" name="object 12"/>
          <p:cNvGrpSpPr/>
          <p:nvPr/>
        </p:nvGrpSpPr>
        <p:grpSpPr>
          <a:xfrm>
            <a:off x="46037" y="1455737"/>
            <a:ext cx="317500" cy="241300"/>
            <a:chOff x="46037" y="1455737"/>
            <a:chExt cx="317500" cy="241300"/>
          </a:xfrm>
        </p:grpSpPr>
        <p:pic>
          <p:nvPicPr>
            <p:cNvPr id="13" name="object 13"/>
            <p:cNvPicPr/>
            <p:nvPr/>
          </p:nvPicPr>
          <p:blipFill>
            <a:blip r:embed="rId4" cstate="print"/>
            <a:stretch>
              <a:fillRect/>
            </a:stretch>
          </p:blipFill>
          <p:spPr>
            <a:xfrm>
              <a:off x="52387" y="1462087"/>
              <a:ext cx="304800" cy="228600"/>
            </a:xfrm>
            <a:prstGeom prst="rect">
              <a:avLst/>
            </a:prstGeom>
          </p:spPr>
        </p:pic>
        <p:sp>
          <p:nvSpPr>
            <p:cNvPr id="14" name="object 14"/>
            <p:cNvSpPr/>
            <p:nvPr/>
          </p:nvSpPr>
          <p:spPr>
            <a:xfrm>
              <a:off x="52387" y="1462087"/>
              <a:ext cx="304800" cy="228600"/>
            </a:xfrm>
            <a:custGeom>
              <a:avLst/>
              <a:gdLst/>
              <a:ahLst/>
              <a:cxnLst/>
              <a:rect l="l" t="t" r="r" b="b"/>
              <a:pathLst>
                <a:path w="304800" h="228600">
                  <a:moveTo>
                    <a:pt x="0" y="0"/>
                  </a:moveTo>
                  <a:lnTo>
                    <a:pt x="304800" y="0"/>
                  </a:lnTo>
                  <a:lnTo>
                    <a:pt x="304800" y="228600"/>
                  </a:lnTo>
                  <a:lnTo>
                    <a:pt x="0" y="228600"/>
                  </a:lnTo>
                  <a:lnTo>
                    <a:pt x="0" y="0"/>
                  </a:lnTo>
                  <a:close/>
                </a:path>
              </a:pathLst>
            </a:custGeom>
            <a:ln w="12700">
              <a:solidFill>
                <a:srgbClr val="000000"/>
              </a:solidFill>
            </a:ln>
          </p:spPr>
          <p:txBody>
            <a:bodyPr wrap="square" lIns="0" tIns="0" rIns="0" bIns="0" rtlCol="0"/>
            <a:lstStyle/>
            <a:p>
              <a:endParaRPr/>
            </a:p>
          </p:txBody>
        </p:sp>
      </p:grpSp>
      <p:grpSp>
        <p:nvGrpSpPr>
          <p:cNvPr id="15" name="object 15"/>
          <p:cNvGrpSpPr/>
          <p:nvPr/>
        </p:nvGrpSpPr>
        <p:grpSpPr>
          <a:xfrm>
            <a:off x="46037" y="1836737"/>
            <a:ext cx="317500" cy="241300"/>
            <a:chOff x="46037" y="1836737"/>
            <a:chExt cx="317500" cy="241300"/>
          </a:xfrm>
        </p:grpSpPr>
        <p:pic>
          <p:nvPicPr>
            <p:cNvPr id="16" name="object 16"/>
            <p:cNvPicPr/>
            <p:nvPr/>
          </p:nvPicPr>
          <p:blipFill>
            <a:blip r:embed="rId5" cstate="print"/>
            <a:stretch>
              <a:fillRect/>
            </a:stretch>
          </p:blipFill>
          <p:spPr>
            <a:xfrm>
              <a:off x="52387" y="1843087"/>
              <a:ext cx="304800" cy="228600"/>
            </a:xfrm>
            <a:prstGeom prst="rect">
              <a:avLst/>
            </a:prstGeom>
          </p:spPr>
        </p:pic>
        <p:sp>
          <p:nvSpPr>
            <p:cNvPr id="17" name="object 17"/>
            <p:cNvSpPr/>
            <p:nvPr/>
          </p:nvSpPr>
          <p:spPr>
            <a:xfrm>
              <a:off x="52387" y="1843087"/>
              <a:ext cx="304800" cy="228600"/>
            </a:xfrm>
            <a:custGeom>
              <a:avLst/>
              <a:gdLst/>
              <a:ahLst/>
              <a:cxnLst/>
              <a:rect l="l" t="t" r="r" b="b"/>
              <a:pathLst>
                <a:path w="304800" h="228600">
                  <a:moveTo>
                    <a:pt x="0" y="0"/>
                  </a:moveTo>
                  <a:lnTo>
                    <a:pt x="304800" y="0"/>
                  </a:lnTo>
                  <a:lnTo>
                    <a:pt x="304800" y="228600"/>
                  </a:lnTo>
                  <a:lnTo>
                    <a:pt x="0" y="228600"/>
                  </a:lnTo>
                  <a:lnTo>
                    <a:pt x="0" y="0"/>
                  </a:lnTo>
                  <a:close/>
                </a:path>
              </a:pathLst>
            </a:custGeom>
            <a:ln w="12700">
              <a:solidFill>
                <a:srgbClr val="000000"/>
              </a:solidFill>
            </a:ln>
          </p:spPr>
          <p:txBody>
            <a:bodyPr wrap="square" lIns="0" tIns="0" rIns="0" bIns="0" rtlCol="0"/>
            <a:lstStyle/>
            <a:p>
              <a:endParaRPr/>
            </a:p>
          </p:txBody>
        </p:sp>
      </p:grpSp>
      <p:sp>
        <p:nvSpPr>
          <p:cNvPr id="18" name="object 18"/>
          <p:cNvSpPr txBox="1"/>
          <p:nvPr/>
        </p:nvSpPr>
        <p:spPr>
          <a:xfrm>
            <a:off x="395243" y="1283208"/>
            <a:ext cx="1619250" cy="787400"/>
          </a:xfrm>
          <a:prstGeom prst="rect">
            <a:avLst/>
          </a:prstGeom>
        </p:spPr>
        <p:txBody>
          <a:bodyPr vert="horz" wrap="square" lIns="0" tIns="134620" rIns="0" bIns="0" rtlCol="0">
            <a:spAutoFit/>
          </a:bodyPr>
          <a:lstStyle/>
          <a:p>
            <a:pPr marL="12700">
              <a:lnSpc>
                <a:spcPct val="100000"/>
              </a:lnSpc>
              <a:spcBef>
                <a:spcPts val="1060"/>
              </a:spcBef>
            </a:pPr>
            <a:r>
              <a:rPr sz="1700" spc="-10" dirty="0">
                <a:cs typeface="Calibri"/>
              </a:rPr>
              <a:t>GST</a:t>
            </a:r>
            <a:endParaRPr sz="1700">
              <a:cs typeface="Calibri"/>
            </a:endParaRPr>
          </a:p>
          <a:p>
            <a:pPr marL="12700">
              <a:lnSpc>
                <a:spcPct val="100000"/>
              </a:lnSpc>
              <a:spcBef>
                <a:spcPts val="960"/>
              </a:spcBef>
            </a:pPr>
            <a:r>
              <a:rPr sz="1700" spc="-10" dirty="0">
                <a:cs typeface="Calibri"/>
              </a:rPr>
              <a:t>Protein </a:t>
            </a:r>
            <a:r>
              <a:rPr sz="1700" dirty="0">
                <a:cs typeface="Calibri"/>
              </a:rPr>
              <a:t>of</a:t>
            </a:r>
            <a:r>
              <a:rPr sz="1700" spc="-50" dirty="0">
                <a:cs typeface="Calibri"/>
              </a:rPr>
              <a:t> </a:t>
            </a:r>
            <a:r>
              <a:rPr sz="1700" spc="-15" dirty="0">
                <a:cs typeface="Calibri"/>
              </a:rPr>
              <a:t>Interest</a:t>
            </a:r>
            <a:endParaRPr sz="1700">
              <a:cs typeface="Calibri"/>
            </a:endParaRPr>
          </a:p>
        </p:txBody>
      </p:sp>
      <p:sp>
        <p:nvSpPr>
          <p:cNvPr id="19" name="object 19"/>
          <p:cNvSpPr txBox="1"/>
          <p:nvPr/>
        </p:nvSpPr>
        <p:spPr>
          <a:xfrm>
            <a:off x="3172187" y="3889453"/>
            <a:ext cx="461665" cy="862965"/>
          </a:xfrm>
          <a:prstGeom prst="rect">
            <a:avLst/>
          </a:prstGeom>
        </p:spPr>
        <p:txBody>
          <a:bodyPr vert="vert270" wrap="square" lIns="0" tIns="3175" rIns="0" bIns="0" rtlCol="0">
            <a:spAutoFit/>
          </a:bodyPr>
          <a:lstStyle/>
          <a:p>
            <a:pPr marL="12700" marR="5080">
              <a:lnSpc>
                <a:spcPct val="100000"/>
              </a:lnSpc>
              <a:spcBef>
                <a:spcPts val="25"/>
              </a:spcBef>
            </a:pPr>
            <a:r>
              <a:rPr sz="1500" b="1" spc="-10" dirty="0">
                <a:cs typeface="Calibri"/>
              </a:rPr>
              <a:t>Gl</a:t>
            </a:r>
            <a:r>
              <a:rPr sz="1500" b="1" spc="-5" dirty="0">
                <a:cs typeface="Calibri"/>
              </a:rPr>
              <a:t>u</a:t>
            </a:r>
            <a:r>
              <a:rPr sz="1500" b="1" spc="-10" dirty="0">
                <a:cs typeface="Calibri"/>
              </a:rPr>
              <a:t>t</a:t>
            </a:r>
            <a:r>
              <a:rPr sz="1500" b="1" spc="-20" dirty="0">
                <a:cs typeface="Calibri"/>
              </a:rPr>
              <a:t>a</a:t>
            </a:r>
            <a:r>
              <a:rPr sz="1500" b="1" spc="5" dirty="0">
                <a:cs typeface="Calibri"/>
              </a:rPr>
              <a:t>t</a:t>
            </a:r>
            <a:r>
              <a:rPr sz="1500" b="1" spc="-10" dirty="0">
                <a:cs typeface="Calibri"/>
              </a:rPr>
              <a:t>i</a:t>
            </a:r>
            <a:r>
              <a:rPr sz="1500" b="1" spc="5" dirty="0">
                <a:cs typeface="Calibri"/>
              </a:rPr>
              <a:t>o</a:t>
            </a:r>
            <a:r>
              <a:rPr sz="1500" b="1" spc="-5" dirty="0">
                <a:cs typeface="Calibri"/>
              </a:rPr>
              <a:t>ne  </a:t>
            </a:r>
            <a:r>
              <a:rPr sz="1500" b="1" spc="-10" dirty="0">
                <a:cs typeface="Calibri"/>
              </a:rPr>
              <a:t>sefarosio</a:t>
            </a:r>
            <a:endParaRPr sz="1500">
              <a:cs typeface="Calibri"/>
            </a:endParaRPr>
          </a:p>
        </p:txBody>
      </p:sp>
      <p:grpSp>
        <p:nvGrpSpPr>
          <p:cNvPr id="20" name="object 20"/>
          <p:cNvGrpSpPr/>
          <p:nvPr/>
        </p:nvGrpSpPr>
        <p:grpSpPr>
          <a:xfrm>
            <a:off x="4855464" y="5486400"/>
            <a:ext cx="1551940" cy="1143000"/>
            <a:chOff x="4855464" y="5486400"/>
            <a:chExt cx="1551940" cy="1143000"/>
          </a:xfrm>
        </p:grpSpPr>
        <p:pic>
          <p:nvPicPr>
            <p:cNvPr id="21" name="object 21"/>
            <p:cNvPicPr/>
            <p:nvPr/>
          </p:nvPicPr>
          <p:blipFill>
            <a:blip r:embed="rId6" cstate="print"/>
            <a:stretch>
              <a:fillRect/>
            </a:stretch>
          </p:blipFill>
          <p:spPr>
            <a:xfrm>
              <a:off x="5638799" y="6019799"/>
              <a:ext cx="762000" cy="228600"/>
            </a:xfrm>
            <a:prstGeom prst="rect">
              <a:avLst/>
            </a:prstGeom>
          </p:spPr>
        </p:pic>
        <p:sp>
          <p:nvSpPr>
            <p:cNvPr id="22" name="object 22"/>
            <p:cNvSpPr/>
            <p:nvPr/>
          </p:nvSpPr>
          <p:spPr>
            <a:xfrm>
              <a:off x="5638800" y="6019800"/>
              <a:ext cx="762000" cy="228600"/>
            </a:xfrm>
            <a:custGeom>
              <a:avLst/>
              <a:gdLst/>
              <a:ahLst/>
              <a:cxnLst/>
              <a:rect l="l" t="t" r="r" b="b"/>
              <a:pathLst>
                <a:path w="762000" h="228600">
                  <a:moveTo>
                    <a:pt x="0" y="0"/>
                  </a:moveTo>
                  <a:lnTo>
                    <a:pt x="762000" y="0"/>
                  </a:lnTo>
                  <a:lnTo>
                    <a:pt x="762000" y="228600"/>
                  </a:lnTo>
                  <a:lnTo>
                    <a:pt x="0" y="228600"/>
                  </a:lnTo>
                  <a:lnTo>
                    <a:pt x="0" y="0"/>
                  </a:lnTo>
                  <a:close/>
                </a:path>
              </a:pathLst>
            </a:custGeom>
            <a:ln w="12700">
              <a:solidFill>
                <a:srgbClr val="000000"/>
              </a:solidFill>
            </a:ln>
          </p:spPr>
          <p:txBody>
            <a:bodyPr wrap="square" lIns="0" tIns="0" rIns="0" bIns="0" rtlCol="0"/>
            <a:lstStyle/>
            <a:p>
              <a:endParaRPr/>
            </a:p>
          </p:txBody>
        </p:sp>
        <p:pic>
          <p:nvPicPr>
            <p:cNvPr id="23" name="object 23"/>
            <p:cNvPicPr/>
            <p:nvPr/>
          </p:nvPicPr>
          <p:blipFill>
            <a:blip r:embed="rId7" cstate="print"/>
            <a:stretch>
              <a:fillRect/>
            </a:stretch>
          </p:blipFill>
          <p:spPr>
            <a:xfrm>
              <a:off x="4855464" y="5486400"/>
              <a:ext cx="859536" cy="1143000"/>
            </a:xfrm>
            <a:prstGeom prst="rect">
              <a:avLst/>
            </a:prstGeom>
          </p:spPr>
        </p:pic>
      </p:grpSp>
      <p:sp>
        <p:nvSpPr>
          <p:cNvPr id="24" name="object 24"/>
          <p:cNvSpPr txBox="1"/>
          <p:nvPr/>
        </p:nvSpPr>
        <p:spPr>
          <a:xfrm>
            <a:off x="4494169" y="5792723"/>
            <a:ext cx="266065" cy="604520"/>
          </a:xfrm>
          <a:prstGeom prst="rect">
            <a:avLst/>
          </a:prstGeom>
        </p:spPr>
        <p:txBody>
          <a:bodyPr vert="horz" wrap="square" lIns="0" tIns="12700" rIns="0" bIns="0" rtlCol="0">
            <a:spAutoFit/>
          </a:bodyPr>
          <a:lstStyle/>
          <a:p>
            <a:pPr marL="12700">
              <a:lnSpc>
                <a:spcPct val="100000"/>
              </a:lnSpc>
              <a:spcBef>
                <a:spcPts val="100"/>
              </a:spcBef>
            </a:pPr>
            <a:r>
              <a:rPr sz="3800" dirty="0">
                <a:cs typeface="Calibri"/>
              </a:rPr>
              <a:t>+</a:t>
            </a:r>
            <a:endParaRPr sz="3800">
              <a:cs typeface="Calibri"/>
            </a:endParaRPr>
          </a:p>
        </p:txBody>
      </p:sp>
      <p:sp>
        <p:nvSpPr>
          <p:cNvPr id="25" name="object 25"/>
          <p:cNvSpPr/>
          <p:nvPr/>
        </p:nvSpPr>
        <p:spPr>
          <a:xfrm>
            <a:off x="4591051" y="5105400"/>
            <a:ext cx="114300" cy="533400"/>
          </a:xfrm>
          <a:custGeom>
            <a:avLst/>
            <a:gdLst/>
            <a:ahLst/>
            <a:cxnLst/>
            <a:rect l="l" t="t" r="r" b="b"/>
            <a:pathLst>
              <a:path w="114300" h="533400">
                <a:moveTo>
                  <a:pt x="38099" y="419100"/>
                </a:moveTo>
                <a:lnTo>
                  <a:pt x="0" y="419100"/>
                </a:lnTo>
                <a:lnTo>
                  <a:pt x="57150" y="533400"/>
                </a:lnTo>
                <a:lnTo>
                  <a:pt x="104775" y="438150"/>
                </a:lnTo>
                <a:lnTo>
                  <a:pt x="38100" y="438150"/>
                </a:lnTo>
                <a:lnTo>
                  <a:pt x="38099" y="419100"/>
                </a:lnTo>
                <a:close/>
              </a:path>
              <a:path w="114300" h="533400">
                <a:moveTo>
                  <a:pt x="76198" y="0"/>
                </a:moveTo>
                <a:lnTo>
                  <a:pt x="38098" y="0"/>
                </a:lnTo>
                <a:lnTo>
                  <a:pt x="38100" y="438150"/>
                </a:lnTo>
                <a:lnTo>
                  <a:pt x="76200" y="438150"/>
                </a:lnTo>
                <a:lnTo>
                  <a:pt x="76198" y="0"/>
                </a:lnTo>
                <a:close/>
              </a:path>
              <a:path w="114300" h="533400">
                <a:moveTo>
                  <a:pt x="114300" y="419100"/>
                </a:moveTo>
                <a:lnTo>
                  <a:pt x="76199" y="419100"/>
                </a:lnTo>
                <a:lnTo>
                  <a:pt x="76200" y="438150"/>
                </a:lnTo>
                <a:lnTo>
                  <a:pt x="104775" y="438150"/>
                </a:lnTo>
                <a:lnTo>
                  <a:pt x="114300" y="419100"/>
                </a:lnTo>
                <a:close/>
              </a:path>
            </a:pathLst>
          </a:custGeom>
          <a:solidFill>
            <a:srgbClr val="000000"/>
          </a:solidFill>
        </p:spPr>
        <p:txBody>
          <a:bodyPr wrap="square" lIns="0" tIns="0" rIns="0" bIns="0" rtlCol="0"/>
          <a:lstStyle/>
          <a:p>
            <a:endParaRPr/>
          </a:p>
        </p:txBody>
      </p:sp>
      <p:sp>
        <p:nvSpPr>
          <p:cNvPr id="26" name="object 26"/>
          <p:cNvSpPr/>
          <p:nvPr/>
        </p:nvSpPr>
        <p:spPr>
          <a:xfrm>
            <a:off x="4591051" y="2209800"/>
            <a:ext cx="114300" cy="476250"/>
          </a:xfrm>
          <a:custGeom>
            <a:avLst/>
            <a:gdLst/>
            <a:ahLst/>
            <a:cxnLst/>
            <a:rect l="l" t="t" r="r" b="b"/>
            <a:pathLst>
              <a:path w="114300" h="476250">
                <a:moveTo>
                  <a:pt x="38099" y="361950"/>
                </a:moveTo>
                <a:lnTo>
                  <a:pt x="0" y="361950"/>
                </a:lnTo>
                <a:lnTo>
                  <a:pt x="57150" y="476250"/>
                </a:lnTo>
                <a:lnTo>
                  <a:pt x="104775" y="381000"/>
                </a:lnTo>
                <a:lnTo>
                  <a:pt x="38100" y="381000"/>
                </a:lnTo>
                <a:lnTo>
                  <a:pt x="38099" y="361950"/>
                </a:lnTo>
                <a:close/>
              </a:path>
              <a:path w="114300" h="476250">
                <a:moveTo>
                  <a:pt x="76198" y="0"/>
                </a:moveTo>
                <a:lnTo>
                  <a:pt x="38098" y="0"/>
                </a:lnTo>
                <a:lnTo>
                  <a:pt x="38100" y="381000"/>
                </a:lnTo>
                <a:lnTo>
                  <a:pt x="76200" y="381000"/>
                </a:lnTo>
                <a:lnTo>
                  <a:pt x="76198" y="0"/>
                </a:lnTo>
                <a:close/>
              </a:path>
              <a:path w="114300" h="476250">
                <a:moveTo>
                  <a:pt x="114300" y="361950"/>
                </a:moveTo>
                <a:lnTo>
                  <a:pt x="76199" y="361950"/>
                </a:lnTo>
                <a:lnTo>
                  <a:pt x="76200" y="381000"/>
                </a:lnTo>
                <a:lnTo>
                  <a:pt x="104775" y="381000"/>
                </a:lnTo>
                <a:lnTo>
                  <a:pt x="114300" y="361950"/>
                </a:lnTo>
                <a:close/>
              </a:path>
            </a:pathLst>
          </a:custGeom>
          <a:solidFill>
            <a:srgbClr val="000000"/>
          </a:solidFill>
        </p:spPr>
        <p:txBody>
          <a:bodyPr wrap="square" lIns="0" tIns="0" rIns="0" bIns="0" rtlCol="0"/>
          <a:lstStyle/>
          <a:p>
            <a:endParaRPr/>
          </a:p>
        </p:txBody>
      </p:sp>
      <p:grpSp>
        <p:nvGrpSpPr>
          <p:cNvPr id="27" name="object 27"/>
          <p:cNvGrpSpPr/>
          <p:nvPr/>
        </p:nvGrpSpPr>
        <p:grpSpPr>
          <a:xfrm>
            <a:off x="2398776" y="2133600"/>
            <a:ext cx="3322954" cy="2804160"/>
            <a:chOff x="2398776" y="2133600"/>
            <a:chExt cx="3322954" cy="2804160"/>
          </a:xfrm>
        </p:grpSpPr>
        <p:pic>
          <p:nvPicPr>
            <p:cNvPr id="28" name="object 28"/>
            <p:cNvPicPr/>
            <p:nvPr/>
          </p:nvPicPr>
          <p:blipFill>
            <a:blip r:embed="rId8" cstate="print"/>
            <a:stretch>
              <a:fillRect/>
            </a:stretch>
          </p:blipFill>
          <p:spPr>
            <a:xfrm>
              <a:off x="4495800" y="2743199"/>
              <a:ext cx="762000" cy="228600"/>
            </a:xfrm>
            <a:prstGeom prst="rect">
              <a:avLst/>
            </a:prstGeom>
          </p:spPr>
        </p:pic>
        <p:sp>
          <p:nvSpPr>
            <p:cNvPr id="29" name="object 29"/>
            <p:cNvSpPr/>
            <p:nvPr/>
          </p:nvSpPr>
          <p:spPr>
            <a:xfrm>
              <a:off x="4495800" y="2743200"/>
              <a:ext cx="762000" cy="228600"/>
            </a:xfrm>
            <a:custGeom>
              <a:avLst/>
              <a:gdLst/>
              <a:ahLst/>
              <a:cxnLst/>
              <a:rect l="l" t="t" r="r" b="b"/>
              <a:pathLst>
                <a:path w="762000" h="228600">
                  <a:moveTo>
                    <a:pt x="0" y="0"/>
                  </a:moveTo>
                  <a:lnTo>
                    <a:pt x="762000" y="0"/>
                  </a:lnTo>
                  <a:lnTo>
                    <a:pt x="762000" y="228600"/>
                  </a:lnTo>
                  <a:lnTo>
                    <a:pt x="0" y="228600"/>
                  </a:lnTo>
                  <a:lnTo>
                    <a:pt x="0" y="0"/>
                  </a:lnTo>
                  <a:close/>
                </a:path>
              </a:pathLst>
            </a:custGeom>
            <a:ln w="12700">
              <a:solidFill>
                <a:srgbClr val="000000"/>
              </a:solidFill>
            </a:ln>
          </p:spPr>
          <p:txBody>
            <a:bodyPr wrap="square" lIns="0" tIns="0" rIns="0" bIns="0" rtlCol="0"/>
            <a:lstStyle/>
            <a:p>
              <a:endParaRPr/>
            </a:p>
          </p:txBody>
        </p:sp>
        <p:pic>
          <p:nvPicPr>
            <p:cNvPr id="30" name="object 30"/>
            <p:cNvPicPr/>
            <p:nvPr/>
          </p:nvPicPr>
          <p:blipFill>
            <a:blip r:embed="rId9" cstate="print"/>
            <a:stretch>
              <a:fillRect/>
            </a:stretch>
          </p:blipFill>
          <p:spPr>
            <a:xfrm>
              <a:off x="2398776" y="3669791"/>
              <a:ext cx="1813560" cy="1267967"/>
            </a:xfrm>
            <a:prstGeom prst="rect">
              <a:avLst/>
            </a:prstGeom>
          </p:spPr>
        </p:pic>
        <p:pic>
          <p:nvPicPr>
            <p:cNvPr id="31" name="object 31"/>
            <p:cNvPicPr/>
            <p:nvPr/>
          </p:nvPicPr>
          <p:blipFill>
            <a:blip r:embed="rId10" cstate="print"/>
            <a:stretch>
              <a:fillRect/>
            </a:stretch>
          </p:blipFill>
          <p:spPr>
            <a:xfrm>
              <a:off x="3352800" y="2133600"/>
              <a:ext cx="1143000" cy="1524000"/>
            </a:xfrm>
            <a:prstGeom prst="rect">
              <a:avLst/>
            </a:prstGeom>
          </p:spPr>
        </p:pic>
        <p:sp>
          <p:nvSpPr>
            <p:cNvPr id="32" name="object 32"/>
            <p:cNvSpPr/>
            <p:nvPr/>
          </p:nvSpPr>
          <p:spPr>
            <a:xfrm>
              <a:off x="4591051" y="3124200"/>
              <a:ext cx="114300" cy="533400"/>
            </a:xfrm>
            <a:custGeom>
              <a:avLst/>
              <a:gdLst/>
              <a:ahLst/>
              <a:cxnLst/>
              <a:rect l="l" t="t" r="r" b="b"/>
              <a:pathLst>
                <a:path w="114300" h="533400">
                  <a:moveTo>
                    <a:pt x="38099" y="419100"/>
                  </a:moveTo>
                  <a:lnTo>
                    <a:pt x="0" y="419100"/>
                  </a:lnTo>
                  <a:lnTo>
                    <a:pt x="57150" y="533400"/>
                  </a:lnTo>
                  <a:lnTo>
                    <a:pt x="104775" y="438150"/>
                  </a:lnTo>
                  <a:lnTo>
                    <a:pt x="38100" y="438150"/>
                  </a:lnTo>
                  <a:lnTo>
                    <a:pt x="38099" y="419100"/>
                  </a:lnTo>
                  <a:close/>
                </a:path>
                <a:path w="114300" h="533400">
                  <a:moveTo>
                    <a:pt x="76198" y="0"/>
                  </a:moveTo>
                  <a:lnTo>
                    <a:pt x="38098" y="0"/>
                  </a:lnTo>
                  <a:lnTo>
                    <a:pt x="38100" y="438150"/>
                  </a:lnTo>
                  <a:lnTo>
                    <a:pt x="76200" y="438150"/>
                  </a:lnTo>
                  <a:lnTo>
                    <a:pt x="76198" y="0"/>
                  </a:lnTo>
                  <a:close/>
                </a:path>
                <a:path w="114300" h="533400">
                  <a:moveTo>
                    <a:pt x="114300" y="419100"/>
                  </a:moveTo>
                  <a:lnTo>
                    <a:pt x="76199" y="419100"/>
                  </a:lnTo>
                  <a:lnTo>
                    <a:pt x="76200" y="438150"/>
                  </a:lnTo>
                  <a:lnTo>
                    <a:pt x="104775" y="438150"/>
                  </a:lnTo>
                  <a:lnTo>
                    <a:pt x="114300" y="419100"/>
                  </a:lnTo>
                  <a:close/>
                </a:path>
              </a:pathLst>
            </a:custGeom>
            <a:solidFill>
              <a:srgbClr val="000000"/>
            </a:solidFill>
          </p:spPr>
          <p:txBody>
            <a:bodyPr wrap="square" lIns="0" tIns="0" rIns="0" bIns="0" rtlCol="0"/>
            <a:lstStyle/>
            <a:p>
              <a:endParaRPr/>
            </a:p>
          </p:txBody>
        </p:sp>
        <p:pic>
          <p:nvPicPr>
            <p:cNvPr id="33" name="object 33"/>
            <p:cNvPicPr/>
            <p:nvPr/>
          </p:nvPicPr>
          <p:blipFill>
            <a:blip r:embed="rId7" cstate="print"/>
            <a:stretch>
              <a:fillRect/>
            </a:stretch>
          </p:blipFill>
          <p:spPr>
            <a:xfrm>
              <a:off x="4169664" y="3657600"/>
              <a:ext cx="859536" cy="1143000"/>
            </a:xfrm>
            <a:prstGeom prst="rect">
              <a:avLst/>
            </a:prstGeom>
          </p:spPr>
        </p:pic>
        <p:pic>
          <p:nvPicPr>
            <p:cNvPr id="34" name="object 34"/>
            <p:cNvPicPr/>
            <p:nvPr/>
          </p:nvPicPr>
          <p:blipFill>
            <a:blip r:embed="rId6" cstate="print"/>
            <a:stretch>
              <a:fillRect/>
            </a:stretch>
          </p:blipFill>
          <p:spPr>
            <a:xfrm>
              <a:off x="4953000" y="4229100"/>
              <a:ext cx="762000" cy="228600"/>
            </a:xfrm>
            <a:prstGeom prst="rect">
              <a:avLst/>
            </a:prstGeom>
          </p:spPr>
        </p:pic>
        <p:sp>
          <p:nvSpPr>
            <p:cNvPr id="35" name="object 35"/>
            <p:cNvSpPr/>
            <p:nvPr/>
          </p:nvSpPr>
          <p:spPr>
            <a:xfrm>
              <a:off x="4953000" y="4229100"/>
              <a:ext cx="762000" cy="228600"/>
            </a:xfrm>
            <a:custGeom>
              <a:avLst/>
              <a:gdLst/>
              <a:ahLst/>
              <a:cxnLst/>
              <a:rect l="l" t="t" r="r" b="b"/>
              <a:pathLst>
                <a:path w="762000" h="228600">
                  <a:moveTo>
                    <a:pt x="0" y="0"/>
                  </a:moveTo>
                  <a:lnTo>
                    <a:pt x="762000" y="0"/>
                  </a:lnTo>
                  <a:lnTo>
                    <a:pt x="762000" y="228600"/>
                  </a:lnTo>
                  <a:lnTo>
                    <a:pt x="0" y="228600"/>
                  </a:lnTo>
                  <a:lnTo>
                    <a:pt x="0" y="0"/>
                  </a:lnTo>
                  <a:close/>
                </a:path>
              </a:pathLst>
            </a:custGeom>
            <a:ln w="12700">
              <a:solidFill>
                <a:srgbClr val="000000"/>
              </a:solidFill>
            </a:ln>
          </p:spPr>
          <p:txBody>
            <a:bodyPr wrap="square" lIns="0" tIns="0" rIns="0" bIns="0" rtlCol="0"/>
            <a:lstStyle/>
            <a:p>
              <a:endParaRPr/>
            </a:p>
          </p:txBody>
        </p:sp>
      </p:grpSp>
      <p:sp>
        <p:nvSpPr>
          <p:cNvPr id="36" name="object 36"/>
          <p:cNvSpPr txBox="1"/>
          <p:nvPr/>
        </p:nvSpPr>
        <p:spPr>
          <a:xfrm>
            <a:off x="4798969" y="2243328"/>
            <a:ext cx="434975" cy="284480"/>
          </a:xfrm>
          <a:prstGeom prst="rect">
            <a:avLst/>
          </a:prstGeom>
        </p:spPr>
        <p:txBody>
          <a:bodyPr vert="horz" wrap="square" lIns="0" tIns="12700" rIns="0" bIns="0" rtlCol="0">
            <a:spAutoFit/>
          </a:bodyPr>
          <a:lstStyle/>
          <a:p>
            <a:pPr marL="12700">
              <a:lnSpc>
                <a:spcPct val="100000"/>
              </a:lnSpc>
              <a:spcBef>
                <a:spcPts val="100"/>
              </a:spcBef>
            </a:pPr>
            <a:r>
              <a:rPr sz="1700" b="1" spc="-5" dirty="0">
                <a:cs typeface="Calibri"/>
              </a:rPr>
              <a:t>I</a:t>
            </a:r>
            <a:r>
              <a:rPr sz="1700" b="1" spc="-10" dirty="0">
                <a:cs typeface="Calibri"/>
              </a:rPr>
              <a:t>P</a:t>
            </a:r>
            <a:r>
              <a:rPr sz="1700" b="1" spc="-50" dirty="0">
                <a:cs typeface="Calibri"/>
              </a:rPr>
              <a:t>T</a:t>
            </a:r>
            <a:r>
              <a:rPr sz="1700" b="1" dirty="0">
                <a:cs typeface="Calibri"/>
              </a:rPr>
              <a:t>G</a:t>
            </a:r>
            <a:endParaRPr sz="1700">
              <a:cs typeface="Calibri"/>
            </a:endParaRPr>
          </a:p>
        </p:txBody>
      </p:sp>
      <p:sp>
        <p:nvSpPr>
          <p:cNvPr id="37" name="object 37"/>
          <p:cNvSpPr txBox="1"/>
          <p:nvPr/>
        </p:nvSpPr>
        <p:spPr>
          <a:xfrm>
            <a:off x="4798969" y="5131308"/>
            <a:ext cx="4013200" cy="228268"/>
          </a:xfrm>
          <a:prstGeom prst="rect">
            <a:avLst/>
          </a:prstGeom>
        </p:spPr>
        <p:txBody>
          <a:bodyPr vert="horz" wrap="square" lIns="0" tIns="12700" rIns="0" bIns="0" rtlCol="0">
            <a:spAutoFit/>
          </a:bodyPr>
          <a:lstStyle/>
          <a:p>
            <a:pPr marL="12700">
              <a:lnSpc>
                <a:spcPct val="100000"/>
              </a:lnSpc>
              <a:spcBef>
                <a:spcPts val="100"/>
              </a:spcBef>
            </a:pPr>
            <a:r>
              <a:rPr sz="1400" b="1" spc="-5" dirty="0">
                <a:cs typeface="Comic Sans MS"/>
              </a:rPr>
              <a:t>Elution through an </a:t>
            </a:r>
            <a:r>
              <a:rPr sz="1400" b="1" dirty="0">
                <a:cs typeface="Comic Sans MS"/>
              </a:rPr>
              <a:t>excess of free</a:t>
            </a:r>
            <a:r>
              <a:rPr sz="1400" b="1" spc="55" dirty="0">
                <a:cs typeface="Comic Sans MS"/>
              </a:rPr>
              <a:t> </a:t>
            </a:r>
            <a:r>
              <a:rPr sz="1400" b="1" spc="-5" dirty="0">
                <a:cs typeface="Comic Sans MS"/>
              </a:rPr>
              <a:t>Gluthatione</a:t>
            </a:r>
            <a:endParaRPr sz="1400">
              <a:cs typeface="Comic Sans MS"/>
            </a:endParaRPr>
          </a:p>
        </p:txBody>
      </p:sp>
      <p:sp>
        <p:nvSpPr>
          <p:cNvPr id="38" name="object 38"/>
          <p:cNvSpPr txBox="1"/>
          <p:nvPr/>
        </p:nvSpPr>
        <p:spPr>
          <a:xfrm>
            <a:off x="5400631" y="2268728"/>
            <a:ext cx="2927985" cy="243656"/>
          </a:xfrm>
          <a:prstGeom prst="rect">
            <a:avLst/>
          </a:prstGeom>
        </p:spPr>
        <p:txBody>
          <a:bodyPr vert="horz" wrap="square" lIns="0" tIns="12700" rIns="0" bIns="0" rtlCol="0">
            <a:spAutoFit/>
          </a:bodyPr>
          <a:lstStyle/>
          <a:p>
            <a:pPr marL="12700">
              <a:lnSpc>
                <a:spcPct val="100000"/>
              </a:lnSpc>
              <a:spcBef>
                <a:spcPts val="100"/>
              </a:spcBef>
            </a:pPr>
            <a:r>
              <a:rPr sz="1500" b="1" spc="-5" dirty="0">
                <a:cs typeface="Comic Sans MS"/>
              </a:rPr>
              <a:t>Induction of protein</a:t>
            </a:r>
            <a:r>
              <a:rPr sz="1500" b="1" spc="-15" dirty="0">
                <a:cs typeface="Comic Sans MS"/>
              </a:rPr>
              <a:t> </a:t>
            </a:r>
            <a:r>
              <a:rPr sz="1500" b="1" spc="-5" dirty="0">
                <a:cs typeface="Comic Sans MS"/>
              </a:rPr>
              <a:t>expression</a:t>
            </a:r>
            <a:endParaRPr sz="1500">
              <a:cs typeface="Comic Sans MS"/>
            </a:endParaRPr>
          </a:p>
        </p:txBody>
      </p:sp>
      <p:grpSp>
        <p:nvGrpSpPr>
          <p:cNvPr id="39" name="object 39"/>
          <p:cNvGrpSpPr/>
          <p:nvPr/>
        </p:nvGrpSpPr>
        <p:grpSpPr>
          <a:xfrm>
            <a:off x="5762158" y="57150"/>
            <a:ext cx="3374390" cy="1925955"/>
            <a:chOff x="5762158" y="57150"/>
            <a:chExt cx="3374390" cy="1925955"/>
          </a:xfrm>
        </p:grpSpPr>
        <p:pic>
          <p:nvPicPr>
            <p:cNvPr id="40" name="object 40"/>
            <p:cNvPicPr/>
            <p:nvPr/>
          </p:nvPicPr>
          <p:blipFill>
            <a:blip r:embed="rId11" cstate="print"/>
            <a:stretch>
              <a:fillRect/>
            </a:stretch>
          </p:blipFill>
          <p:spPr>
            <a:xfrm>
              <a:off x="7549855" y="57150"/>
              <a:ext cx="1553268" cy="1486296"/>
            </a:xfrm>
            <a:prstGeom prst="rect">
              <a:avLst/>
            </a:prstGeom>
          </p:spPr>
        </p:pic>
        <p:sp>
          <p:nvSpPr>
            <p:cNvPr id="41" name="object 41"/>
            <p:cNvSpPr/>
            <p:nvPr/>
          </p:nvSpPr>
          <p:spPr>
            <a:xfrm>
              <a:off x="7772400" y="1143000"/>
              <a:ext cx="381000" cy="152400"/>
            </a:xfrm>
            <a:custGeom>
              <a:avLst/>
              <a:gdLst/>
              <a:ahLst/>
              <a:cxnLst/>
              <a:rect l="l" t="t" r="r" b="b"/>
              <a:pathLst>
                <a:path w="381000" h="152400">
                  <a:moveTo>
                    <a:pt x="355600" y="0"/>
                  </a:moveTo>
                  <a:lnTo>
                    <a:pt x="25400" y="0"/>
                  </a:lnTo>
                  <a:lnTo>
                    <a:pt x="15513" y="1996"/>
                  </a:lnTo>
                  <a:lnTo>
                    <a:pt x="7439" y="7439"/>
                  </a:lnTo>
                  <a:lnTo>
                    <a:pt x="1996" y="15513"/>
                  </a:lnTo>
                  <a:lnTo>
                    <a:pt x="0" y="25400"/>
                  </a:lnTo>
                  <a:lnTo>
                    <a:pt x="0" y="127000"/>
                  </a:lnTo>
                  <a:lnTo>
                    <a:pt x="1996" y="136886"/>
                  </a:lnTo>
                  <a:lnTo>
                    <a:pt x="7439" y="144960"/>
                  </a:lnTo>
                  <a:lnTo>
                    <a:pt x="15513" y="150403"/>
                  </a:lnTo>
                  <a:lnTo>
                    <a:pt x="25400" y="152400"/>
                  </a:lnTo>
                  <a:lnTo>
                    <a:pt x="355600" y="152400"/>
                  </a:lnTo>
                  <a:lnTo>
                    <a:pt x="365486" y="150403"/>
                  </a:lnTo>
                  <a:lnTo>
                    <a:pt x="373560" y="144960"/>
                  </a:lnTo>
                  <a:lnTo>
                    <a:pt x="379003" y="136886"/>
                  </a:lnTo>
                  <a:lnTo>
                    <a:pt x="381000" y="127000"/>
                  </a:lnTo>
                  <a:lnTo>
                    <a:pt x="381000" y="25400"/>
                  </a:lnTo>
                  <a:lnTo>
                    <a:pt x="379003" y="15513"/>
                  </a:lnTo>
                  <a:lnTo>
                    <a:pt x="373560" y="7439"/>
                  </a:lnTo>
                  <a:lnTo>
                    <a:pt x="365486" y="1996"/>
                  </a:lnTo>
                  <a:lnTo>
                    <a:pt x="355600" y="0"/>
                  </a:lnTo>
                  <a:close/>
                </a:path>
              </a:pathLst>
            </a:custGeom>
            <a:solidFill>
              <a:srgbClr val="FFFFFF"/>
            </a:solidFill>
          </p:spPr>
          <p:txBody>
            <a:bodyPr wrap="square" lIns="0" tIns="0" rIns="0" bIns="0" rtlCol="0"/>
            <a:lstStyle/>
            <a:p>
              <a:endParaRPr/>
            </a:p>
          </p:txBody>
        </p:sp>
        <p:sp>
          <p:nvSpPr>
            <p:cNvPr id="42" name="object 42"/>
            <p:cNvSpPr/>
            <p:nvPr/>
          </p:nvSpPr>
          <p:spPr>
            <a:xfrm>
              <a:off x="7772400" y="1143000"/>
              <a:ext cx="381000" cy="152400"/>
            </a:xfrm>
            <a:custGeom>
              <a:avLst/>
              <a:gdLst/>
              <a:ahLst/>
              <a:cxnLst/>
              <a:rect l="l" t="t" r="r" b="b"/>
              <a:pathLst>
                <a:path w="381000" h="152400">
                  <a:moveTo>
                    <a:pt x="0" y="25400"/>
                  </a:moveTo>
                  <a:lnTo>
                    <a:pt x="1996" y="15513"/>
                  </a:lnTo>
                  <a:lnTo>
                    <a:pt x="7439" y="7439"/>
                  </a:lnTo>
                  <a:lnTo>
                    <a:pt x="15513" y="1996"/>
                  </a:lnTo>
                  <a:lnTo>
                    <a:pt x="25400" y="0"/>
                  </a:lnTo>
                  <a:lnTo>
                    <a:pt x="355599" y="0"/>
                  </a:lnTo>
                  <a:lnTo>
                    <a:pt x="365486" y="1996"/>
                  </a:lnTo>
                  <a:lnTo>
                    <a:pt x="373560" y="7439"/>
                  </a:lnTo>
                  <a:lnTo>
                    <a:pt x="379003" y="15513"/>
                  </a:lnTo>
                  <a:lnTo>
                    <a:pt x="381000" y="25400"/>
                  </a:lnTo>
                  <a:lnTo>
                    <a:pt x="381000" y="126999"/>
                  </a:lnTo>
                  <a:lnTo>
                    <a:pt x="379003" y="136886"/>
                  </a:lnTo>
                  <a:lnTo>
                    <a:pt x="373560" y="144960"/>
                  </a:lnTo>
                  <a:lnTo>
                    <a:pt x="365486" y="150403"/>
                  </a:lnTo>
                  <a:lnTo>
                    <a:pt x="355599" y="152400"/>
                  </a:lnTo>
                  <a:lnTo>
                    <a:pt x="25400" y="152400"/>
                  </a:lnTo>
                  <a:lnTo>
                    <a:pt x="15513" y="150403"/>
                  </a:lnTo>
                  <a:lnTo>
                    <a:pt x="7439" y="144960"/>
                  </a:lnTo>
                  <a:lnTo>
                    <a:pt x="1996" y="136886"/>
                  </a:lnTo>
                  <a:lnTo>
                    <a:pt x="0" y="126999"/>
                  </a:lnTo>
                  <a:lnTo>
                    <a:pt x="0" y="25400"/>
                  </a:lnTo>
                  <a:close/>
                </a:path>
              </a:pathLst>
            </a:custGeom>
            <a:ln w="12700">
              <a:solidFill>
                <a:srgbClr val="000000"/>
              </a:solidFill>
            </a:ln>
          </p:spPr>
          <p:txBody>
            <a:bodyPr wrap="square" lIns="0" tIns="0" rIns="0" bIns="0" rtlCol="0"/>
            <a:lstStyle/>
            <a:p>
              <a:endParaRPr/>
            </a:p>
          </p:txBody>
        </p:sp>
        <p:sp>
          <p:nvSpPr>
            <p:cNvPr id="43" name="object 43"/>
            <p:cNvSpPr/>
            <p:nvPr/>
          </p:nvSpPr>
          <p:spPr>
            <a:xfrm>
              <a:off x="7791161" y="1231900"/>
              <a:ext cx="139065" cy="12700"/>
            </a:xfrm>
            <a:custGeom>
              <a:avLst/>
              <a:gdLst/>
              <a:ahLst/>
              <a:cxnLst/>
              <a:rect l="l" t="t" r="r" b="b"/>
              <a:pathLst>
                <a:path w="139065" h="12700">
                  <a:moveTo>
                    <a:pt x="0" y="11649"/>
                  </a:moveTo>
                  <a:lnTo>
                    <a:pt x="4523" y="5920"/>
                  </a:lnTo>
                  <a:lnTo>
                    <a:pt x="9047" y="190"/>
                  </a:lnTo>
                  <a:lnTo>
                    <a:pt x="13571" y="190"/>
                  </a:lnTo>
                  <a:lnTo>
                    <a:pt x="18095" y="190"/>
                  </a:lnTo>
                  <a:lnTo>
                    <a:pt x="22619" y="11649"/>
                  </a:lnTo>
                  <a:lnTo>
                    <a:pt x="27142" y="11649"/>
                  </a:lnTo>
                  <a:lnTo>
                    <a:pt x="31666" y="11649"/>
                  </a:lnTo>
                  <a:lnTo>
                    <a:pt x="36190" y="190"/>
                  </a:lnTo>
                  <a:lnTo>
                    <a:pt x="40714" y="190"/>
                  </a:lnTo>
                  <a:lnTo>
                    <a:pt x="45238" y="190"/>
                  </a:lnTo>
                  <a:lnTo>
                    <a:pt x="49761" y="11649"/>
                  </a:lnTo>
                  <a:lnTo>
                    <a:pt x="54285" y="11649"/>
                  </a:lnTo>
                  <a:lnTo>
                    <a:pt x="58809" y="11649"/>
                  </a:lnTo>
                  <a:lnTo>
                    <a:pt x="62909" y="143"/>
                  </a:lnTo>
                  <a:lnTo>
                    <a:pt x="67857" y="190"/>
                  </a:lnTo>
                  <a:lnTo>
                    <a:pt x="72805" y="238"/>
                  </a:lnTo>
                  <a:lnTo>
                    <a:pt x="79025" y="12031"/>
                  </a:lnTo>
                  <a:lnTo>
                    <a:pt x="83831" y="12031"/>
                  </a:lnTo>
                  <a:lnTo>
                    <a:pt x="88638" y="12031"/>
                  </a:lnTo>
                  <a:lnTo>
                    <a:pt x="92031" y="286"/>
                  </a:lnTo>
                  <a:lnTo>
                    <a:pt x="96979" y="334"/>
                  </a:lnTo>
                  <a:lnTo>
                    <a:pt x="101927" y="381"/>
                  </a:lnTo>
                  <a:lnTo>
                    <a:pt x="109561" y="12509"/>
                  </a:lnTo>
                  <a:lnTo>
                    <a:pt x="113802" y="12461"/>
                  </a:lnTo>
                  <a:lnTo>
                    <a:pt x="118043" y="12413"/>
                  </a:lnTo>
                  <a:lnTo>
                    <a:pt x="117902" y="381"/>
                  </a:lnTo>
                  <a:lnTo>
                    <a:pt x="122143" y="190"/>
                  </a:lnTo>
                  <a:lnTo>
                    <a:pt x="126384" y="0"/>
                  </a:lnTo>
                  <a:lnTo>
                    <a:pt x="135431" y="8975"/>
                  </a:lnTo>
                  <a:lnTo>
                    <a:pt x="138966" y="11267"/>
                  </a:lnTo>
                </a:path>
              </a:pathLst>
            </a:custGeom>
            <a:ln w="19050">
              <a:solidFill>
                <a:srgbClr val="000000"/>
              </a:solidFill>
            </a:ln>
          </p:spPr>
          <p:txBody>
            <a:bodyPr wrap="square" lIns="0" tIns="0" rIns="0" bIns="0" rtlCol="0"/>
            <a:lstStyle/>
            <a:p>
              <a:endParaRPr/>
            </a:p>
          </p:txBody>
        </p:sp>
        <p:sp>
          <p:nvSpPr>
            <p:cNvPr id="44" name="object 44"/>
            <p:cNvSpPr/>
            <p:nvPr/>
          </p:nvSpPr>
          <p:spPr>
            <a:xfrm>
              <a:off x="7804731" y="1232090"/>
              <a:ext cx="139065" cy="12700"/>
            </a:xfrm>
            <a:custGeom>
              <a:avLst/>
              <a:gdLst/>
              <a:ahLst/>
              <a:cxnLst/>
              <a:rect l="l" t="t" r="r" b="b"/>
              <a:pathLst>
                <a:path w="139065" h="12700">
                  <a:moveTo>
                    <a:pt x="0" y="11649"/>
                  </a:moveTo>
                  <a:lnTo>
                    <a:pt x="4523" y="5920"/>
                  </a:lnTo>
                  <a:lnTo>
                    <a:pt x="9047" y="190"/>
                  </a:lnTo>
                  <a:lnTo>
                    <a:pt x="13571" y="190"/>
                  </a:lnTo>
                  <a:lnTo>
                    <a:pt x="18095" y="190"/>
                  </a:lnTo>
                  <a:lnTo>
                    <a:pt x="22619" y="11649"/>
                  </a:lnTo>
                  <a:lnTo>
                    <a:pt x="27142" y="11649"/>
                  </a:lnTo>
                  <a:lnTo>
                    <a:pt x="31666" y="11649"/>
                  </a:lnTo>
                  <a:lnTo>
                    <a:pt x="36190" y="190"/>
                  </a:lnTo>
                  <a:lnTo>
                    <a:pt x="40714" y="190"/>
                  </a:lnTo>
                  <a:lnTo>
                    <a:pt x="45238" y="190"/>
                  </a:lnTo>
                  <a:lnTo>
                    <a:pt x="49761" y="11649"/>
                  </a:lnTo>
                  <a:lnTo>
                    <a:pt x="54285" y="11649"/>
                  </a:lnTo>
                  <a:lnTo>
                    <a:pt x="58809" y="11649"/>
                  </a:lnTo>
                  <a:lnTo>
                    <a:pt x="62909" y="143"/>
                  </a:lnTo>
                  <a:lnTo>
                    <a:pt x="67857" y="190"/>
                  </a:lnTo>
                  <a:lnTo>
                    <a:pt x="72805" y="238"/>
                  </a:lnTo>
                  <a:lnTo>
                    <a:pt x="79025" y="12031"/>
                  </a:lnTo>
                  <a:lnTo>
                    <a:pt x="83831" y="12031"/>
                  </a:lnTo>
                  <a:lnTo>
                    <a:pt x="88638" y="12031"/>
                  </a:lnTo>
                  <a:lnTo>
                    <a:pt x="92031" y="286"/>
                  </a:lnTo>
                  <a:lnTo>
                    <a:pt x="96979" y="334"/>
                  </a:lnTo>
                  <a:lnTo>
                    <a:pt x="101927" y="381"/>
                  </a:lnTo>
                  <a:lnTo>
                    <a:pt x="109561" y="12509"/>
                  </a:lnTo>
                  <a:lnTo>
                    <a:pt x="113802" y="12461"/>
                  </a:lnTo>
                  <a:lnTo>
                    <a:pt x="118043" y="12413"/>
                  </a:lnTo>
                  <a:lnTo>
                    <a:pt x="117902" y="381"/>
                  </a:lnTo>
                  <a:lnTo>
                    <a:pt x="122143" y="190"/>
                  </a:lnTo>
                  <a:lnTo>
                    <a:pt x="126384" y="0"/>
                  </a:lnTo>
                  <a:lnTo>
                    <a:pt x="135431" y="8975"/>
                  </a:lnTo>
                  <a:lnTo>
                    <a:pt x="138966" y="11267"/>
                  </a:lnTo>
                </a:path>
              </a:pathLst>
            </a:custGeom>
            <a:ln w="19050">
              <a:solidFill>
                <a:srgbClr val="000000"/>
              </a:solidFill>
            </a:ln>
          </p:spPr>
          <p:txBody>
            <a:bodyPr wrap="square" lIns="0" tIns="0" rIns="0" bIns="0" rtlCol="0"/>
            <a:lstStyle/>
            <a:p>
              <a:endParaRPr/>
            </a:p>
          </p:txBody>
        </p:sp>
        <p:sp>
          <p:nvSpPr>
            <p:cNvPr id="45" name="object 45"/>
            <p:cNvSpPr/>
            <p:nvPr/>
          </p:nvSpPr>
          <p:spPr>
            <a:xfrm>
              <a:off x="7931590" y="1231900"/>
              <a:ext cx="139065" cy="12700"/>
            </a:xfrm>
            <a:custGeom>
              <a:avLst/>
              <a:gdLst/>
              <a:ahLst/>
              <a:cxnLst/>
              <a:rect l="l" t="t" r="r" b="b"/>
              <a:pathLst>
                <a:path w="139065" h="12700">
                  <a:moveTo>
                    <a:pt x="0" y="11649"/>
                  </a:moveTo>
                  <a:lnTo>
                    <a:pt x="4523" y="5920"/>
                  </a:lnTo>
                  <a:lnTo>
                    <a:pt x="9047" y="190"/>
                  </a:lnTo>
                  <a:lnTo>
                    <a:pt x="13571" y="190"/>
                  </a:lnTo>
                  <a:lnTo>
                    <a:pt x="18095" y="190"/>
                  </a:lnTo>
                  <a:lnTo>
                    <a:pt x="22619" y="11649"/>
                  </a:lnTo>
                  <a:lnTo>
                    <a:pt x="27142" y="11649"/>
                  </a:lnTo>
                  <a:lnTo>
                    <a:pt x="31666" y="11649"/>
                  </a:lnTo>
                  <a:lnTo>
                    <a:pt x="36190" y="190"/>
                  </a:lnTo>
                  <a:lnTo>
                    <a:pt x="40714" y="190"/>
                  </a:lnTo>
                  <a:lnTo>
                    <a:pt x="45238" y="190"/>
                  </a:lnTo>
                  <a:lnTo>
                    <a:pt x="49761" y="11649"/>
                  </a:lnTo>
                  <a:lnTo>
                    <a:pt x="54285" y="11649"/>
                  </a:lnTo>
                  <a:lnTo>
                    <a:pt x="58809" y="11649"/>
                  </a:lnTo>
                  <a:lnTo>
                    <a:pt x="62909" y="143"/>
                  </a:lnTo>
                  <a:lnTo>
                    <a:pt x="67857" y="190"/>
                  </a:lnTo>
                  <a:lnTo>
                    <a:pt x="72805" y="238"/>
                  </a:lnTo>
                  <a:lnTo>
                    <a:pt x="79025" y="12031"/>
                  </a:lnTo>
                  <a:lnTo>
                    <a:pt x="83831" y="12031"/>
                  </a:lnTo>
                  <a:lnTo>
                    <a:pt x="88638" y="12031"/>
                  </a:lnTo>
                  <a:lnTo>
                    <a:pt x="92031" y="286"/>
                  </a:lnTo>
                  <a:lnTo>
                    <a:pt x="96979" y="334"/>
                  </a:lnTo>
                  <a:lnTo>
                    <a:pt x="101927" y="381"/>
                  </a:lnTo>
                  <a:lnTo>
                    <a:pt x="109561" y="12509"/>
                  </a:lnTo>
                  <a:lnTo>
                    <a:pt x="113802" y="12461"/>
                  </a:lnTo>
                  <a:lnTo>
                    <a:pt x="118043" y="12413"/>
                  </a:lnTo>
                  <a:lnTo>
                    <a:pt x="117902" y="381"/>
                  </a:lnTo>
                  <a:lnTo>
                    <a:pt x="122143" y="190"/>
                  </a:lnTo>
                  <a:lnTo>
                    <a:pt x="126384" y="0"/>
                  </a:lnTo>
                  <a:lnTo>
                    <a:pt x="135431" y="8975"/>
                  </a:lnTo>
                  <a:lnTo>
                    <a:pt x="138966" y="11267"/>
                  </a:lnTo>
                </a:path>
              </a:pathLst>
            </a:custGeom>
            <a:ln w="19050">
              <a:solidFill>
                <a:srgbClr val="000000"/>
              </a:solidFill>
            </a:ln>
          </p:spPr>
          <p:txBody>
            <a:bodyPr wrap="square" lIns="0" tIns="0" rIns="0" bIns="0" rtlCol="0"/>
            <a:lstStyle/>
            <a:p>
              <a:endParaRPr/>
            </a:p>
          </p:txBody>
        </p:sp>
        <p:sp>
          <p:nvSpPr>
            <p:cNvPr id="46" name="object 46"/>
            <p:cNvSpPr/>
            <p:nvPr/>
          </p:nvSpPr>
          <p:spPr>
            <a:xfrm>
              <a:off x="7945160" y="1232090"/>
              <a:ext cx="139065" cy="12700"/>
            </a:xfrm>
            <a:custGeom>
              <a:avLst/>
              <a:gdLst/>
              <a:ahLst/>
              <a:cxnLst/>
              <a:rect l="l" t="t" r="r" b="b"/>
              <a:pathLst>
                <a:path w="139065" h="12700">
                  <a:moveTo>
                    <a:pt x="0" y="11649"/>
                  </a:moveTo>
                  <a:lnTo>
                    <a:pt x="4523" y="5920"/>
                  </a:lnTo>
                  <a:lnTo>
                    <a:pt x="9047" y="190"/>
                  </a:lnTo>
                  <a:lnTo>
                    <a:pt x="13571" y="190"/>
                  </a:lnTo>
                  <a:lnTo>
                    <a:pt x="18095" y="190"/>
                  </a:lnTo>
                  <a:lnTo>
                    <a:pt x="22619" y="11649"/>
                  </a:lnTo>
                  <a:lnTo>
                    <a:pt x="27142" y="11649"/>
                  </a:lnTo>
                  <a:lnTo>
                    <a:pt x="31666" y="11649"/>
                  </a:lnTo>
                  <a:lnTo>
                    <a:pt x="36190" y="190"/>
                  </a:lnTo>
                  <a:lnTo>
                    <a:pt x="40714" y="190"/>
                  </a:lnTo>
                  <a:lnTo>
                    <a:pt x="45238" y="190"/>
                  </a:lnTo>
                  <a:lnTo>
                    <a:pt x="49761" y="11649"/>
                  </a:lnTo>
                  <a:lnTo>
                    <a:pt x="54285" y="11649"/>
                  </a:lnTo>
                  <a:lnTo>
                    <a:pt x="58809" y="11649"/>
                  </a:lnTo>
                  <a:lnTo>
                    <a:pt x="62909" y="143"/>
                  </a:lnTo>
                  <a:lnTo>
                    <a:pt x="67857" y="190"/>
                  </a:lnTo>
                  <a:lnTo>
                    <a:pt x="72805" y="238"/>
                  </a:lnTo>
                  <a:lnTo>
                    <a:pt x="79025" y="12031"/>
                  </a:lnTo>
                  <a:lnTo>
                    <a:pt x="83831" y="12031"/>
                  </a:lnTo>
                  <a:lnTo>
                    <a:pt x="88638" y="12031"/>
                  </a:lnTo>
                  <a:lnTo>
                    <a:pt x="92031" y="286"/>
                  </a:lnTo>
                  <a:lnTo>
                    <a:pt x="96979" y="334"/>
                  </a:lnTo>
                  <a:lnTo>
                    <a:pt x="101927" y="381"/>
                  </a:lnTo>
                  <a:lnTo>
                    <a:pt x="109561" y="12509"/>
                  </a:lnTo>
                  <a:lnTo>
                    <a:pt x="113802" y="12461"/>
                  </a:lnTo>
                  <a:lnTo>
                    <a:pt x="118043" y="12413"/>
                  </a:lnTo>
                  <a:lnTo>
                    <a:pt x="117902" y="381"/>
                  </a:lnTo>
                  <a:lnTo>
                    <a:pt x="122143" y="190"/>
                  </a:lnTo>
                  <a:lnTo>
                    <a:pt x="126384" y="0"/>
                  </a:lnTo>
                  <a:lnTo>
                    <a:pt x="135431" y="8975"/>
                  </a:lnTo>
                  <a:lnTo>
                    <a:pt x="138966" y="11267"/>
                  </a:lnTo>
                </a:path>
              </a:pathLst>
            </a:custGeom>
            <a:ln w="19050">
              <a:solidFill>
                <a:srgbClr val="000000"/>
              </a:solidFill>
            </a:ln>
          </p:spPr>
          <p:txBody>
            <a:bodyPr wrap="square" lIns="0" tIns="0" rIns="0" bIns="0" rtlCol="0"/>
            <a:lstStyle/>
            <a:p>
              <a:endParaRPr/>
            </a:p>
          </p:txBody>
        </p:sp>
        <p:pic>
          <p:nvPicPr>
            <p:cNvPr id="47" name="object 47"/>
            <p:cNvPicPr/>
            <p:nvPr/>
          </p:nvPicPr>
          <p:blipFill>
            <a:blip r:embed="rId12" cstate="print"/>
            <a:stretch>
              <a:fillRect/>
            </a:stretch>
          </p:blipFill>
          <p:spPr>
            <a:xfrm>
              <a:off x="7841671" y="1219200"/>
              <a:ext cx="25255" cy="38100"/>
            </a:xfrm>
            <a:prstGeom prst="rect">
              <a:avLst/>
            </a:prstGeom>
          </p:spPr>
        </p:pic>
        <p:sp>
          <p:nvSpPr>
            <p:cNvPr id="48" name="object 48"/>
            <p:cNvSpPr/>
            <p:nvPr/>
          </p:nvSpPr>
          <p:spPr>
            <a:xfrm>
              <a:off x="7841672" y="1219200"/>
              <a:ext cx="25400" cy="38100"/>
            </a:xfrm>
            <a:custGeom>
              <a:avLst/>
              <a:gdLst/>
              <a:ahLst/>
              <a:cxnLst/>
              <a:rect l="l" t="t" r="r" b="b"/>
              <a:pathLst>
                <a:path w="25400" h="38100">
                  <a:moveTo>
                    <a:pt x="0" y="0"/>
                  </a:moveTo>
                  <a:lnTo>
                    <a:pt x="25256" y="0"/>
                  </a:lnTo>
                  <a:lnTo>
                    <a:pt x="25256" y="38100"/>
                  </a:lnTo>
                  <a:lnTo>
                    <a:pt x="0" y="38100"/>
                  </a:lnTo>
                  <a:lnTo>
                    <a:pt x="0" y="0"/>
                  </a:lnTo>
                  <a:close/>
                </a:path>
              </a:pathLst>
            </a:custGeom>
            <a:ln w="12700">
              <a:solidFill>
                <a:srgbClr val="000000"/>
              </a:solidFill>
            </a:ln>
          </p:spPr>
          <p:txBody>
            <a:bodyPr wrap="square" lIns="0" tIns="0" rIns="0" bIns="0" rtlCol="0"/>
            <a:lstStyle/>
            <a:p>
              <a:endParaRPr/>
            </a:p>
          </p:txBody>
        </p:sp>
        <p:pic>
          <p:nvPicPr>
            <p:cNvPr id="49" name="object 49"/>
            <p:cNvPicPr/>
            <p:nvPr/>
          </p:nvPicPr>
          <p:blipFill>
            <a:blip r:embed="rId13" cstate="print"/>
            <a:stretch>
              <a:fillRect/>
            </a:stretch>
          </p:blipFill>
          <p:spPr>
            <a:xfrm>
              <a:off x="7866928" y="1219200"/>
              <a:ext cx="111125" cy="38100"/>
            </a:xfrm>
            <a:prstGeom prst="rect">
              <a:avLst/>
            </a:prstGeom>
          </p:spPr>
        </p:pic>
        <p:sp>
          <p:nvSpPr>
            <p:cNvPr id="50" name="object 50"/>
            <p:cNvSpPr/>
            <p:nvPr/>
          </p:nvSpPr>
          <p:spPr>
            <a:xfrm>
              <a:off x="7866928" y="1219200"/>
              <a:ext cx="111125" cy="38100"/>
            </a:xfrm>
            <a:custGeom>
              <a:avLst/>
              <a:gdLst/>
              <a:ahLst/>
              <a:cxnLst/>
              <a:rect l="l" t="t" r="r" b="b"/>
              <a:pathLst>
                <a:path w="111125" h="38100">
                  <a:moveTo>
                    <a:pt x="0" y="0"/>
                  </a:moveTo>
                  <a:lnTo>
                    <a:pt x="111125" y="0"/>
                  </a:lnTo>
                  <a:lnTo>
                    <a:pt x="111125" y="38100"/>
                  </a:lnTo>
                  <a:lnTo>
                    <a:pt x="0" y="38100"/>
                  </a:lnTo>
                  <a:lnTo>
                    <a:pt x="0" y="0"/>
                  </a:lnTo>
                  <a:close/>
                </a:path>
              </a:pathLst>
            </a:custGeom>
            <a:ln w="12700">
              <a:solidFill>
                <a:srgbClr val="000000"/>
              </a:solidFill>
            </a:ln>
          </p:spPr>
          <p:txBody>
            <a:bodyPr wrap="square" lIns="0" tIns="0" rIns="0" bIns="0" rtlCol="0"/>
            <a:lstStyle/>
            <a:p>
              <a:endParaRPr/>
            </a:p>
          </p:txBody>
        </p:sp>
        <p:pic>
          <p:nvPicPr>
            <p:cNvPr id="51" name="object 51"/>
            <p:cNvPicPr/>
            <p:nvPr/>
          </p:nvPicPr>
          <p:blipFill>
            <a:blip r:embed="rId14" cstate="print"/>
            <a:stretch>
              <a:fillRect/>
            </a:stretch>
          </p:blipFill>
          <p:spPr>
            <a:xfrm>
              <a:off x="7978052" y="1219200"/>
              <a:ext cx="50510" cy="38100"/>
            </a:xfrm>
            <a:prstGeom prst="rect">
              <a:avLst/>
            </a:prstGeom>
          </p:spPr>
        </p:pic>
        <p:sp>
          <p:nvSpPr>
            <p:cNvPr id="52" name="object 52"/>
            <p:cNvSpPr/>
            <p:nvPr/>
          </p:nvSpPr>
          <p:spPr>
            <a:xfrm>
              <a:off x="5768508" y="1066800"/>
              <a:ext cx="480059" cy="488950"/>
            </a:xfrm>
            <a:custGeom>
              <a:avLst/>
              <a:gdLst/>
              <a:ahLst/>
              <a:cxnLst/>
              <a:rect l="l" t="t" r="r" b="b"/>
              <a:pathLst>
                <a:path w="480060" h="488950">
                  <a:moveTo>
                    <a:pt x="140277" y="193514"/>
                  </a:moveTo>
                  <a:lnTo>
                    <a:pt x="143595" y="235483"/>
                  </a:lnTo>
                  <a:lnTo>
                    <a:pt x="149208" y="268475"/>
                  </a:lnTo>
                  <a:lnTo>
                    <a:pt x="166014" y="282381"/>
                  </a:lnTo>
                  <a:lnTo>
                    <a:pt x="202915" y="267089"/>
                  </a:lnTo>
                  <a:lnTo>
                    <a:pt x="208558" y="250349"/>
                  </a:lnTo>
                  <a:lnTo>
                    <a:pt x="213558" y="229924"/>
                  </a:lnTo>
                  <a:lnTo>
                    <a:pt x="213237" y="209687"/>
                  </a:lnTo>
                  <a:lnTo>
                    <a:pt x="202915" y="193514"/>
                  </a:lnTo>
                  <a:lnTo>
                    <a:pt x="196156" y="192522"/>
                  </a:lnTo>
                  <a:lnTo>
                    <a:pt x="189213" y="197671"/>
                  </a:lnTo>
                  <a:lnTo>
                    <a:pt x="182270" y="205278"/>
                  </a:lnTo>
                  <a:lnTo>
                    <a:pt x="175511" y="211656"/>
                  </a:lnTo>
                  <a:lnTo>
                    <a:pt x="159729" y="272003"/>
                  </a:lnTo>
                  <a:lnTo>
                    <a:pt x="175511" y="340665"/>
                  </a:lnTo>
                  <a:lnTo>
                    <a:pt x="222168" y="358382"/>
                  </a:lnTo>
                  <a:lnTo>
                    <a:pt x="229340" y="358807"/>
                  </a:lnTo>
                  <a:lnTo>
                    <a:pt x="222994" y="330019"/>
                  </a:lnTo>
                  <a:lnTo>
                    <a:pt x="203328" y="287940"/>
                  </a:lnTo>
                  <a:lnTo>
                    <a:pt x="149208" y="284255"/>
                  </a:lnTo>
                  <a:lnTo>
                    <a:pt x="109447" y="330303"/>
                  </a:lnTo>
                  <a:lnTo>
                    <a:pt x="95256" y="367878"/>
                  </a:lnTo>
                  <a:lnTo>
                    <a:pt x="118669" y="384886"/>
                  </a:lnTo>
                  <a:lnTo>
                    <a:pt x="136484" y="381484"/>
                  </a:lnTo>
                  <a:lnTo>
                    <a:pt x="151548" y="364476"/>
                  </a:lnTo>
                  <a:lnTo>
                    <a:pt x="166702" y="340665"/>
                  </a:lnTo>
                  <a:lnTo>
                    <a:pt x="179793" y="308177"/>
                  </a:lnTo>
                  <a:lnTo>
                    <a:pt x="198021" y="278050"/>
                  </a:lnTo>
                  <a:lnTo>
                    <a:pt x="220654" y="251514"/>
                  </a:lnTo>
                  <a:lnTo>
                    <a:pt x="246957" y="229798"/>
                  </a:lnTo>
                  <a:lnTo>
                    <a:pt x="262525" y="209246"/>
                  </a:lnTo>
                  <a:lnTo>
                    <a:pt x="276808" y="198427"/>
                  </a:lnTo>
                  <a:lnTo>
                    <a:pt x="294027" y="196490"/>
                  </a:lnTo>
                  <a:lnTo>
                    <a:pt x="318403" y="202585"/>
                  </a:lnTo>
                  <a:lnTo>
                    <a:pt x="296214" y="246381"/>
                  </a:lnTo>
                  <a:lnTo>
                    <a:pt x="271547" y="260412"/>
                  </a:lnTo>
                  <a:lnTo>
                    <a:pt x="234585" y="256869"/>
                  </a:lnTo>
                  <a:lnTo>
                    <a:pt x="175511" y="247940"/>
                  </a:lnTo>
                  <a:lnTo>
                    <a:pt x="145201" y="233750"/>
                  </a:lnTo>
                  <a:lnTo>
                    <a:pt x="117277" y="216065"/>
                  </a:lnTo>
                  <a:lnTo>
                    <a:pt x="89353" y="198191"/>
                  </a:lnTo>
                  <a:lnTo>
                    <a:pt x="59044" y="183435"/>
                  </a:lnTo>
                  <a:lnTo>
                    <a:pt x="88114" y="159765"/>
                  </a:lnTo>
                  <a:lnTo>
                    <a:pt x="115442" y="149797"/>
                  </a:lnTo>
                  <a:lnTo>
                    <a:pt x="141485" y="156647"/>
                  </a:lnTo>
                  <a:lnTo>
                    <a:pt x="166702" y="183435"/>
                  </a:lnTo>
                  <a:lnTo>
                    <a:pt x="145492" y="216490"/>
                  </a:lnTo>
                  <a:lnTo>
                    <a:pt x="136484" y="230931"/>
                  </a:lnTo>
                  <a:lnTo>
                    <a:pt x="129129" y="240270"/>
                  </a:lnTo>
                  <a:lnTo>
                    <a:pt x="112873" y="258018"/>
                  </a:lnTo>
                  <a:lnTo>
                    <a:pt x="107505" y="272900"/>
                  </a:lnTo>
                  <a:lnTo>
                    <a:pt x="103697" y="290145"/>
                  </a:lnTo>
                  <a:lnTo>
                    <a:pt x="108882" y="304932"/>
                  </a:lnTo>
                  <a:lnTo>
                    <a:pt x="130490" y="312444"/>
                  </a:lnTo>
                  <a:lnTo>
                    <a:pt x="176983" y="313726"/>
                  </a:lnTo>
                  <a:lnTo>
                    <a:pt x="223617" y="312299"/>
                  </a:lnTo>
                  <a:lnTo>
                    <a:pt x="270297" y="309324"/>
                  </a:lnTo>
                  <a:lnTo>
                    <a:pt x="316931" y="305962"/>
                  </a:lnTo>
                  <a:lnTo>
                    <a:pt x="363424" y="303373"/>
                  </a:lnTo>
                  <a:lnTo>
                    <a:pt x="327334" y="276129"/>
                  </a:lnTo>
                  <a:lnTo>
                    <a:pt x="291244" y="244160"/>
                  </a:lnTo>
                  <a:lnTo>
                    <a:pt x="257723" y="209545"/>
                  </a:lnTo>
                  <a:lnTo>
                    <a:pt x="229340" y="174364"/>
                  </a:lnTo>
                  <a:lnTo>
                    <a:pt x="223820" y="156915"/>
                  </a:lnTo>
                  <a:lnTo>
                    <a:pt x="216739" y="137576"/>
                  </a:lnTo>
                  <a:lnTo>
                    <a:pt x="206906" y="120505"/>
                  </a:lnTo>
                  <a:lnTo>
                    <a:pt x="193128" y="109859"/>
                  </a:lnTo>
                  <a:lnTo>
                    <a:pt x="187898" y="110725"/>
                  </a:lnTo>
                  <a:lnTo>
                    <a:pt x="183585" y="116032"/>
                  </a:lnTo>
                  <a:lnTo>
                    <a:pt x="179640" y="123040"/>
                  </a:lnTo>
                  <a:lnTo>
                    <a:pt x="175511" y="129009"/>
                  </a:lnTo>
                  <a:lnTo>
                    <a:pt x="177453" y="172269"/>
                  </a:lnTo>
                  <a:lnTo>
                    <a:pt x="180037" y="210522"/>
                  </a:lnTo>
                  <a:lnTo>
                    <a:pt x="189412" y="244806"/>
                  </a:lnTo>
                  <a:lnTo>
                    <a:pt x="211723" y="276160"/>
                  </a:lnTo>
                  <a:lnTo>
                    <a:pt x="222474" y="304964"/>
                  </a:lnTo>
                  <a:lnTo>
                    <a:pt x="235335" y="333484"/>
                  </a:lnTo>
                  <a:lnTo>
                    <a:pt x="249847" y="361059"/>
                  </a:lnTo>
                  <a:lnTo>
                    <a:pt x="265553" y="387028"/>
                  </a:lnTo>
                  <a:lnTo>
                    <a:pt x="268856" y="398508"/>
                  </a:lnTo>
                  <a:lnTo>
                    <a:pt x="275095" y="416887"/>
                  </a:lnTo>
                  <a:lnTo>
                    <a:pt x="283169" y="433942"/>
                  </a:lnTo>
                  <a:lnTo>
                    <a:pt x="291978" y="441454"/>
                  </a:lnTo>
                  <a:lnTo>
                    <a:pt x="296657" y="438477"/>
                  </a:lnTo>
                  <a:lnTo>
                    <a:pt x="298584" y="431249"/>
                  </a:lnTo>
                  <a:lnTo>
                    <a:pt x="299410" y="422320"/>
                  </a:lnTo>
                  <a:lnTo>
                    <a:pt x="300786" y="414241"/>
                  </a:lnTo>
                  <a:lnTo>
                    <a:pt x="302415" y="361557"/>
                  </a:lnTo>
                  <a:lnTo>
                    <a:pt x="303950" y="314484"/>
                  </a:lnTo>
                  <a:lnTo>
                    <a:pt x="310934" y="272588"/>
                  </a:lnTo>
                  <a:lnTo>
                    <a:pt x="328911" y="235434"/>
                  </a:lnTo>
                  <a:lnTo>
                    <a:pt x="363424" y="202585"/>
                  </a:lnTo>
                  <a:lnTo>
                    <a:pt x="377616" y="224711"/>
                  </a:lnTo>
                  <a:lnTo>
                    <a:pt x="383732" y="235971"/>
                  </a:lnTo>
                  <a:lnTo>
                    <a:pt x="388748" y="251199"/>
                  </a:lnTo>
                  <a:lnTo>
                    <a:pt x="399637" y="285231"/>
                  </a:lnTo>
                  <a:lnTo>
                    <a:pt x="402252" y="293310"/>
                  </a:lnTo>
                  <a:lnTo>
                    <a:pt x="405142" y="302239"/>
                  </a:lnTo>
                  <a:lnTo>
                    <a:pt x="407482" y="309468"/>
                  </a:lnTo>
                  <a:lnTo>
                    <a:pt x="408445" y="312444"/>
                  </a:lnTo>
                  <a:lnTo>
                    <a:pt x="379099" y="334996"/>
                  </a:lnTo>
                  <a:lnTo>
                    <a:pt x="349844" y="340917"/>
                  </a:lnTo>
                  <a:lnTo>
                    <a:pt x="316369" y="337389"/>
                  </a:lnTo>
                  <a:lnTo>
                    <a:pt x="274361" y="331594"/>
                  </a:lnTo>
                  <a:lnTo>
                    <a:pt x="227939" y="320491"/>
                  </a:lnTo>
                  <a:lnTo>
                    <a:pt x="196596" y="315339"/>
                  </a:lnTo>
                  <a:lnTo>
                    <a:pt x="122026" y="317661"/>
                  </a:lnTo>
                  <a:lnTo>
                    <a:pt x="50235" y="322523"/>
                  </a:lnTo>
                  <a:lnTo>
                    <a:pt x="13533" y="344823"/>
                  </a:lnTo>
                  <a:lnTo>
                    <a:pt x="19130" y="358665"/>
                  </a:lnTo>
                  <a:lnTo>
                    <a:pt x="41427" y="376949"/>
                  </a:lnTo>
                  <a:lnTo>
                    <a:pt x="52270" y="335258"/>
                  </a:lnTo>
                  <a:lnTo>
                    <a:pt x="61298" y="289142"/>
                  </a:lnTo>
                  <a:lnTo>
                    <a:pt x="71011" y="241704"/>
                  </a:lnTo>
                  <a:lnTo>
                    <a:pt x="83908" y="196047"/>
                  </a:lnTo>
                  <a:lnTo>
                    <a:pt x="102489" y="155273"/>
                  </a:lnTo>
                  <a:lnTo>
                    <a:pt x="129254" y="122486"/>
                  </a:lnTo>
                  <a:lnTo>
                    <a:pt x="166702" y="100788"/>
                  </a:lnTo>
                  <a:lnTo>
                    <a:pt x="179289" y="133085"/>
                  </a:lnTo>
                  <a:lnTo>
                    <a:pt x="183623" y="168731"/>
                  </a:lnTo>
                  <a:lnTo>
                    <a:pt x="183677" y="202685"/>
                  </a:lnTo>
                  <a:lnTo>
                    <a:pt x="183423" y="229903"/>
                  </a:lnTo>
                  <a:lnTo>
                    <a:pt x="186833" y="245345"/>
                  </a:lnTo>
                  <a:lnTo>
                    <a:pt x="220532" y="220727"/>
                  </a:lnTo>
                  <a:lnTo>
                    <a:pt x="233882" y="200459"/>
                  </a:lnTo>
                  <a:lnTo>
                    <a:pt x="238148" y="193514"/>
                  </a:lnTo>
                  <a:lnTo>
                    <a:pt x="247660" y="163009"/>
                  </a:lnTo>
                  <a:lnTo>
                    <a:pt x="256989" y="135434"/>
                  </a:lnTo>
                  <a:lnTo>
                    <a:pt x="268152" y="109182"/>
                  </a:lnTo>
                  <a:lnTo>
                    <a:pt x="283169" y="82646"/>
                  </a:lnTo>
                  <a:lnTo>
                    <a:pt x="302178" y="109875"/>
                  </a:lnTo>
                  <a:lnTo>
                    <a:pt x="313387" y="126615"/>
                  </a:lnTo>
                  <a:lnTo>
                    <a:pt x="320743" y="146568"/>
                  </a:lnTo>
                  <a:lnTo>
                    <a:pt x="328190" y="183435"/>
                  </a:lnTo>
                  <a:lnTo>
                    <a:pt x="322798" y="238229"/>
                  </a:lnTo>
                  <a:lnTo>
                    <a:pt x="316373" y="284149"/>
                  </a:lnTo>
                  <a:lnTo>
                    <a:pt x="305925" y="323405"/>
                  </a:lnTo>
                  <a:lnTo>
                    <a:pt x="288462" y="358210"/>
                  </a:lnTo>
                  <a:lnTo>
                    <a:pt x="260994" y="390775"/>
                  </a:lnTo>
                  <a:lnTo>
                    <a:pt x="220532" y="423312"/>
                  </a:lnTo>
                  <a:lnTo>
                    <a:pt x="205790" y="444304"/>
                  </a:lnTo>
                  <a:lnTo>
                    <a:pt x="190681" y="458966"/>
                  </a:lnTo>
                  <a:lnTo>
                    <a:pt x="172636" y="469659"/>
                  </a:lnTo>
                  <a:lnTo>
                    <a:pt x="149085" y="478746"/>
                  </a:lnTo>
                  <a:lnTo>
                    <a:pt x="143978" y="449233"/>
                  </a:lnTo>
                  <a:lnTo>
                    <a:pt x="138320" y="418020"/>
                  </a:lnTo>
                  <a:lnTo>
                    <a:pt x="121681" y="358807"/>
                  </a:lnTo>
                  <a:lnTo>
                    <a:pt x="97045" y="324791"/>
                  </a:lnTo>
                  <a:lnTo>
                    <a:pt x="86448" y="312444"/>
                  </a:lnTo>
                  <a:lnTo>
                    <a:pt x="63585" y="280948"/>
                  </a:lnTo>
                  <a:lnTo>
                    <a:pt x="44485" y="250963"/>
                  </a:lnTo>
                  <a:lnTo>
                    <a:pt x="28505" y="219467"/>
                  </a:lnTo>
                  <a:lnTo>
                    <a:pt x="15001" y="183435"/>
                  </a:lnTo>
                  <a:lnTo>
                    <a:pt x="34479" y="176632"/>
                  </a:lnTo>
                  <a:lnTo>
                    <a:pt x="43157" y="173638"/>
                  </a:lnTo>
                  <a:lnTo>
                    <a:pt x="44800" y="173366"/>
                  </a:lnTo>
                  <a:lnTo>
                    <a:pt x="43173" y="174727"/>
                  </a:lnTo>
                  <a:lnTo>
                    <a:pt x="42038" y="176632"/>
                  </a:lnTo>
                  <a:lnTo>
                    <a:pt x="45161" y="177992"/>
                  </a:lnTo>
                  <a:lnTo>
                    <a:pt x="56306" y="177720"/>
                  </a:lnTo>
                  <a:lnTo>
                    <a:pt x="79236" y="174727"/>
                  </a:lnTo>
                  <a:lnTo>
                    <a:pt x="117717" y="167923"/>
                  </a:lnTo>
                  <a:lnTo>
                    <a:pt x="175511" y="156222"/>
                  </a:lnTo>
                  <a:lnTo>
                    <a:pt x="221480" y="129718"/>
                  </a:lnTo>
                  <a:lnTo>
                    <a:pt x="238148" y="118930"/>
                  </a:lnTo>
                  <a:lnTo>
                    <a:pt x="251239" y="113828"/>
                  </a:lnTo>
                  <a:lnTo>
                    <a:pt x="270201" y="108347"/>
                  </a:lnTo>
                  <a:lnTo>
                    <a:pt x="288797" y="103623"/>
                  </a:lnTo>
                  <a:lnTo>
                    <a:pt x="300786" y="100788"/>
                  </a:lnTo>
                  <a:lnTo>
                    <a:pt x="330270" y="101922"/>
                  </a:lnTo>
                  <a:lnTo>
                    <a:pt x="359754" y="102300"/>
                  </a:lnTo>
                  <a:lnTo>
                    <a:pt x="417253" y="109859"/>
                  </a:lnTo>
                  <a:lnTo>
                    <a:pt x="426062" y="138080"/>
                  </a:lnTo>
                  <a:lnTo>
                    <a:pt x="423172" y="168017"/>
                  </a:lnTo>
                  <a:lnTo>
                    <a:pt x="416152" y="198427"/>
                  </a:lnTo>
                  <a:lnTo>
                    <a:pt x="407482" y="228648"/>
                  </a:lnTo>
                  <a:lnTo>
                    <a:pt x="399637" y="258018"/>
                  </a:lnTo>
                  <a:lnTo>
                    <a:pt x="401563" y="280853"/>
                  </a:lnTo>
                  <a:lnTo>
                    <a:pt x="403307" y="303877"/>
                  </a:lnTo>
                  <a:lnTo>
                    <a:pt x="405417" y="326901"/>
                  </a:lnTo>
                  <a:lnTo>
                    <a:pt x="408445" y="349736"/>
                  </a:lnTo>
                  <a:lnTo>
                    <a:pt x="414363" y="368319"/>
                  </a:lnTo>
                  <a:lnTo>
                    <a:pt x="422025" y="393327"/>
                  </a:lnTo>
                  <a:lnTo>
                    <a:pt x="422896" y="417201"/>
                  </a:lnTo>
                  <a:lnTo>
                    <a:pt x="408445" y="432383"/>
                  </a:lnTo>
                  <a:lnTo>
                    <a:pt x="362705" y="441454"/>
                  </a:lnTo>
                  <a:lnTo>
                    <a:pt x="315589" y="442966"/>
                  </a:lnTo>
                  <a:lnTo>
                    <a:pt x="267923" y="441454"/>
                  </a:lnTo>
                  <a:lnTo>
                    <a:pt x="220532" y="441454"/>
                  </a:lnTo>
                  <a:lnTo>
                    <a:pt x="182637" y="462021"/>
                  </a:lnTo>
                  <a:lnTo>
                    <a:pt x="142724" y="474462"/>
                  </a:lnTo>
                  <a:lnTo>
                    <a:pt x="101342" y="481990"/>
                  </a:lnTo>
                  <a:lnTo>
                    <a:pt x="59044" y="487817"/>
                  </a:lnTo>
                  <a:lnTo>
                    <a:pt x="44026" y="487675"/>
                  </a:lnTo>
                  <a:lnTo>
                    <a:pt x="27725" y="488950"/>
                  </a:lnTo>
                  <a:lnTo>
                    <a:pt x="13625" y="487391"/>
                  </a:lnTo>
                  <a:lnTo>
                    <a:pt x="5214" y="478746"/>
                  </a:lnTo>
                  <a:lnTo>
                    <a:pt x="0" y="440871"/>
                  </a:lnTo>
                  <a:lnTo>
                    <a:pt x="7539" y="407816"/>
                  </a:lnTo>
                  <a:lnTo>
                    <a:pt x="22969" y="377973"/>
                  </a:lnTo>
                  <a:lnTo>
                    <a:pt x="41427" y="349736"/>
                  </a:lnTo>
                  <a:lnTo>
                    <a:pt x="33842" y="297205"/>
                  </a:lnTo>
                  <a:lnTo>
                    <a:pt x="29356" y="255032"/>
                  </a:lnTo>
                  <a:lnTo>
                    <a:pt x="27480" y="216443"/>
                  </a:lnTo>
                  <a:lnTo>
                    <a:pt x="27725" y="174662"/>
                  </a:lnTo>
                  <a:lnTo>
                    <a:pt x="29601" y="122915"/>
                  </a:lnTo>
                  <a:lnTo>
                    <a:pt x="32618" y="54425"/>
                  </a:lnTo>
                  <a:lnTo>
                    <a:pt x="43919" y="58693"/>
                  </a:lnTo>
                  <a:lnTo>
                    <a:pt x="55496" y="62866"/>
                  </a:lnTo>
                  <a:lnTo>
                    <a:pt x="103942" y="98410"/>
                  </a:lnTo>
                  <a:lnTo>
                    <a:pt x="135995" y="160175"/>
                  </a:lnTo>
                  <a:lnTo>
                    <a:pt x="149085" y="193514"/>
                  </a:lnTo>
                  <a:lnTo>
                    <a:pt x="162451" y="223294"/>
                  </a:lnTo>
                  <a:lnTo>
                    <a:pt x="176734" y="252601"/>
                  </a:lnTo>
                  <a:lnTo>
                    <a:pt x="190650" y="282097"/>
                  </a:lnTo>
                  <a:lnTo>
                    <a:pt x="202915" y="312444"/>
                  </a:lnTo>
                  <a:lnTo>
                    <a:pt x="209875" y="260463"/>
                  </a:lnTo>
                  <a:lnTo>
                    <a:pt x="214877" y="208371"/>
                  </a:lnTo>
                  <a:lnTo>
                    <a:pt x="219064" y="156222"/>
                  </a:lnTo>
                  <a:lnTo>
                    <a:pt x="223577" y="104073"/>
                  </a:lnTo>
                  <a:lnTo>
                    <a:pt x="229558" y="51980"/>
                  </a:lnTo>
                  <a:lnTo>
                    <a:pt x="238148" y="0"/>
                  </a:lnTo>
                  <a:lnTo>
                    <a:pt x="252131" y="43535"/>
                  </a:lnTo>
                  <a:lnTo>
                    <a:pt x="267148" y="86230"/>
                  </a:lnTo>
                  <a:lnTo>
                    <a:pt x="285372" y="126237"/>
                  </a:lnTo>
                  <a:lnTo>
                    <a:pt x="308979" y="161709"/>
                  </a:lnTo>
                  <a:lnTo>
                    <a:pt x="340143" y="190798"/>
                  </a:lnTo>
                  <a:lnTo>
                    <a:pt x="381041" y="211656"/>
                  </a:lnTo>
                  <a:lnTo>
                    <a:pt x="403643" y="229672"/>
                  </a:lnTo>
                  <a:lnTo>
                    <a:pt x="426796" y="247688"/>
                  </a:lnTo>
                  <a:lnTo>
                    <a:pt x="451784" y="261546"/>
                  </a:lnTo>
                  <a:lnTo>
                    <a:pt x="479891" y="267089"/>
                  </a:lnTo>
                </a:path>
              </a:pathLst>
            </a:custGeom>
            <a:ln w="12700">
              <a:solidFill>
                <a:srgbClr val="000000"/>
              </a:solidFill>
            </a:ln>
          </p:spPr>
          <p:txBody>
            <a:bodyPr wrap="square" lIns="0" tIns="0" rIns="0" bIns="0" rtlCol="0"/>
            <a:lstStyle/>
            <a:p>
              <a:endParaRPr/>
            </a:p>
          </p:txBody>
        </p:sp>
        <p:pic>
          <p:nvPicPr>
            <p:cNvPr id="53" name="object 53"/>
            <p:cNvPicPr/>
            <p:nvPr/>
          </p:nvPicPr>
          <p:blipFill>
            <a:blip r:embed="rId15" cstate="print"/>
            <a:stretch>
              <a:fillRect/>
            </a:stretch>
          </p:blipFill>
          <p:spPr>
            <a:xfrm>
              <a:off x="6242888" y="1060338"/>
              <a:ext cx="1917674" cy="922242"/>
            </a:xfrm>
            <a:prstGeom prst="rect">
              <a:avLst/>
            </a:prstGeom>
          </p:spPr>
        </p:pic>
        <p:sp>
          <p:nvSpPr>
            <p:cNvPr id="54" name="object 54"/>
            <p:cNvSpPr/>
            <p:nvPr/>
          </p:nvSpPr>
          <p:spPr>
            <a:xfrm>
              <a:off x="8443912" y="1066800"/>
              <a:ext cx="685800" cy="381000"/>
            </a:xfrm>
            <a:custGeom>
              <a:avLst/>
              <a:gdLst/>
              <a:ahLst/>
              <a:cxnLst/>
              <a:rect l="l" t="t" r="r" b="b"/>
              <a:pathLst>
                <a:path w="685800" h="381000">
                  <a:moveTo>
                    <a:pt x="685800" y="0"/>
                  </a:moveTo>
                  <a:lnTo>
                    <a:pt x="0" y="0"/>
                  </a:lnTo>
                  <a:lnTo>
                    <a:pt x="0" y="381000"/>
                  </a:lnTo>
                  <a:lnTo>
                    <a:pt x="685800" y="381000"/>
                  </a:lnTo>
                  <a:lnTo>
                    <a:pt x="685800" y="0"/>
                  </a:lnTo>
                  <a:close/>
                </a:path>
              </a:pathLst>
            </a:custGeom>
            <a:solidFill>
              <a:srgbClr val="FFFFFF"/>
            </a:solidFill>
          </p:spPr>
          <p:txBody>
            <a:bodyPr wrap="square" lIns="0" tIns="0" rIns="0" bIns="0" rtlCol="0"/>
            <a:lstStyle/>
            <a:p>
              <a:endParaRPr/>
            </a:p>
          </p:txBody>
        </p:sp>
        <p:sp>
          <p:nvSpPr>
            <p:cNvPr id="55" name="object 55"/>
            <p:cNvSpPr/>
            <p:nvPr/>
          </p:nvSpPr>
          <p:spPr>
            <a:xfrm>
              <a:off x="8443912" y="1066800"/>
              <a:ext cx="685800" cy="381000"/>
            </a:xfrm>
            <a:custGeom>
              <a:avLst/>
              <a:gdLst/>
              <a:ahLst/>
              <a:cxnLst/>
              <a:rect l="l" t="t" r="r" b="b"/>
              <a:pathLst>
                <a:path w="685800" h="381000">
                  <a:moveTo>
                    <a:pt x="0" y="0"/>
                  </a:moveTo>
                  <a:lnTo>
                    <a:pt x="685800" y="0"/>
                  </a:lnTo>
                  <a:lnTo>
                    <a:pt x="685800" y="381000"/>
                  </a:lnTo>
                  <a:lnTo>
                    <a:pt x="0" y="381000"/>
                  </a:lnTo>
                  <a:lnTo>
                    <a:pt x="0" y="0"/>
                  </a:lnTo>
                  <a:close/>
                </a:path>
              </a:pathLst>
            </a:custGeom>
            <a:ln w="12700">
              <a:solidFill>
                <a:srgbClr val="FFFFFF"/>
              </a:solidFill>
            </a:ln>
          </p:spPr>
          <p:txBody>
            <a:bodyPr wrap="square" lIns="0" tIns="0" rIns="0" bIns="0" rtlCol="0"/>
            <a:lstStyle/>
            <a:p>
              <a:endParaRPr/>
            </a:p>
          </p:txBody>
        </p:sp>
      </p:grpSp>
      <p:sp>
        <p:nvSpPr>
          <p:cNvPr id="56" name="object 56"/>
          <p:cNvSpPr txBox="1"/>
          <p:nvPr/>
        </p:nvSpPr>
        <p:spPr>
          <a:xfrm>
            <a:off x="154781" y="4338320"/>
            <a:ext cx="1505585" cy="939800"/>
          </a:xfrm>
          <a:prstGeom prst="rect">
            <a:avLst/>
          </a:prstGeom>
        </p:spPr>
        <p:txBody>
          <a:bodyPr vert="horz" wrap="square" lIns="0" tIns="12700" rIns="0" bIns="0" rtlCol="0">
            <a:spAutoFit/>
          </a:bodyPr>
          <a:lstStyle/>
          <a:p>
            <a:pPr marL="12700" marR="5080" indent="-635" algn="ctr">
              <a:lnSpc>
                <a:spcPct val="100000"/>
              </a:lnSpc>
              <a:spcBef>
                <a:spcPts val="100"/>
              </a:spcBef>
            </a:pPr>
            <a:r>
              <a:rPr sz="1500" b="1" dirty="0">
                <a:cs typeface="Comic Sans MS"/>
              </a:rPr>
              <a:t>Protein  </a:t>
            </a:r>
            <a:r>
              <a:rPr sz="1500" b="1" spc="-5" dirty="0">
                <a:cs typeface="Comic Sans MS"/>
              </a:rPr>
              <a:t>Purification by  </a:t>
            </a:r>
            <a:r>
              <a:rPr sz="1500" b="1" dirty="0">
                <a:cs typeface="Comic Sans MS"/>
              </a:rPr>
              <a:t>Affinity  </a:t>
            </a:r>
            <a:r>
              <a:rPr sz="1500" b="1" spc="-5" dirty="0">
                <a:cs typeface="Comic Sans MS"/>
              </a:rPr>
              <a:t>Ch</a:t>
            </a:r>
            <a:r>
              <a:rPr sz="1500" b="1" dirty="0">
                <a:cs typeface="Comic Sans MS"/>
              </a:rPr>
              <a:t>r</a:t>
            </a:r>
            <a:r>
              <a:rPr sz="1500" b="1" spc="-5" dirty="0">
                <a:cs typeface="Comic Sans MS"/>
              </a:rPr>
              <a:t>om</a:t>
            </a:r>
            <a:r>
              <a:rPr sz="1500" b="1" dirty="0">
                <a:cs typeface="Comic Sans MS"/>
              </a:rPr>
              <a:t>a</a:t>
            </a:r>
            <a:r>
              <a:rPr sz="1500" b="1" spc="5" dirty="0">
                <a:cs typeface="Comic Sans MS"/>
              </a:rPr>
              <a:t>t</a:t>
            </a:r>
            <a:r>
              <a:rPr sz="1500" b="1" spc="-5" dirty="0">
                <a:cs typeface="Comic Sans MS"/>
              </a:rPr>
              <a:t>o</a:t>
            </a:r>
            <a:r>
              <a:rPr sz="1500" b="1" dirty="0">
                <a:cs typeface="Comic Sans MS"/>
              </a:rPr>
              <a:t>gra</a:t>
            </a:r>
            <a:r>
              <a:rPr sz="1500" b="1" spc="-5" dirty="0">
                <a:cs typeface="Comic Sans MS"/>
              </a:rPr>
              <a:t>ph</a:t>
            </a:r>
            <a:r>
              <a:rPr sz="1500" b="1" dirty="0">
                <a:cs typeface="Comic Sans MS"/>
              </a:rPr>
              <a:t>y</a:t>
            </a:r>
            <a:endParaRPr sz="1500">
              <a:cs typeface="Comic Sans MS"/>
            </a:endParaRPr>
          </a:p>
        </p:txBody>
      </p:sp>
      <p:sp>
        <p:nvSpPr>
          <p:cNvPr id="57" name="object 57"/>
          <p:cNvSpPr txBox="1"/>
          <p:nvPr/>
        </p:nvSpPr>
        <p:spPr>
          <a:xfrm>
            <a:off x="7542169" y="1618488"/>
            <a:ext cx="645795" cy="182101"/>
          </a:xfrm>
          <a:prstGeom prst="rect">
            <a:avLst/>
          </a:prstGeom>
        </p:spPr>
        <p:txBody>
          <a:bodyPr vert="horz" wrap="square" lIns="0" tIns="12700" rIns="0" bIns="0" rtlCol="0">
            <a:spAutoFit/>
          </a:bodyPr>
          <a:lstStyle/>
          <a:p>
            <a:pPr marL="12700">
              <a:lnSpc>
                <a:spcPct val="100000"/>
              </a:lnSpc>
              <a:spcBef>
                <a:spcPts val="100"/>
              </a:spcBef>
            </a:pPr>
            <a:r>
              <a:rPr sz="1100" b="1" dirty="0">
                <a:cs typeface="Calibri"/>
              </a:rPr>
              <a:t>0.5-0.6</a:t>
            </a:r>
            <a:r>
              <a:rPr sz="1100" b="1" spc="-45" dirty="0">
                <a:cs typeface="Calibri"/>
              </a:rPr>
              <a:t> </a:t>
            </a:r>
            <a:r>
              <a:rPr sz="1100" b="1" dirty="0">
                <a:cs typeface="Calibri"/>
              </a:rPr>
              <a:t>OD</a:t>
            </a:r>
            <a:endParaRPr sz="1100">
              <a:cs typeface="Calibri"/>
            </a:endParaRPr>
          </a:p>
        </p:txBody>
      </p:sp>
      <p:sp>
        <p:nvSpPr>
          <p:cNvPr id="58" name="object 58"/>
          <p:cNvSpPr txBox="1"/>
          <p:nvPr/>
        </p:nvSpPr>
        <p:spPr>
          <a:xfrm>
            <a:off x="8151769" y="324103"/>
            <a:ext cx="464820" cy="243656"/>
          </a:xfrm>
          <a:prstGeom prst="rect">
            <a:avLst/>
          </a:prstGeom>
        </p:spPr>
        <p:txBody>
          <a:bodyPr vert="horz" wrap="square" lIns="0" tIns="12700" rIns="0" bIns="0" rtlCol="0">
            <a:spAutoFit/>
          </a:bodyPr>
          <a:lstStyle/>
          <a:p>
            <a:pPr marL="12700">
              <a:lnSpc>
                <a:spcPct val="100000"/>
              </a:lnSpc>
              <a:spcBef>
                <a:spcPts val="100"/>
              </a:spcBef>
            </a:pPr>
            <a:r>
              <a:rPr sz="1500" b="1" spc="5" dirty="0">
                <a:cs typeface="Calibri"/>
              </a:rPr>
              <a:t>E</a:t>
            </a:r>
            <a:r>
              <a:rPr sz="1500" b="1" spc="-30" dirty="0">
                <a:cs typeface="Calibri"/>
              </a:rPr>
              <a:t>.</a:t>
            </a:r>
            <a:r>
              <a:rPr sz="1500" b="1" spc="5" dirty="0">
                <a:cs typeface="Calibri"/>
              </a:rPr>
              <a:t>Co</a:t>
            </a:r>
            <a:r>
              <a:rPr sz="1500" b="1" spc="-10" dirty="0">
                <a:cs typeface="Calibri"/>
              </a:rPr>
              <a:t>l</a:t>
            </a:r>
            <a:r>
              <a:rPr sz="1500" b="1" dirty="0">
                <a:cs typeface="Calibri"/>
              </a:rPr>
              <a:t>i</a:t>
            </a:r>
            <a:endParaRPr sz="1500">
              <a:cs typeface="Calibri"/>
            </a:endParaRPr>
          </a:p>
        </p:txBody>
      </p:sp>
      <p:sp>
        <p:nvSpPr>
          <p:cNvPr id="59" name="object 59"/>
          <p:cNvSpPr txBox="1"/>
          <p:nvPr/>
        </p:nvSpPr>
        <p:spPr>
          <a:xfrm>
            <a:off x="2045062" y="3850451"/>
            <a:ext cx="230832" cy="2432050"/>
          </a:xfrm>
          <a:prstGeom prst="rect">
            <a:avLst/>
          </a:prstGeom>
        </p:spPr>
        <p:txBody>
          <a:bodyPr vert="vert270" wrap="square" lIns="0" tIns="3175" rIns="0" bIns="0" rtlCol="0">
            <a:spAutoFit/>
          </a:bodyPr>
          <a:lstStyle/>
          <a:p>
            <a:pPr marL="12700">
              <a:lnSpc>
                <a:spcPct val="100000"/>
              </a:lnSpc>
              <a:spcBef>
                <a:spcPts val="25"/>
              </a:spcBef>
            </a:pPr>
            <a:r>
              <a:rPr sz="1500" b="1" spc="-5" dirty="0">
                <a:cs typeface="Calibri"/>
              </a:rPr>
              <a:t>Glutathione/Sephaarose</a:t>
            </a:r>
            <a:r>
              <a:rPr sz="1500" b="1" spc="-65" dirty="0">
                <a:cs typeface="Calibri"/>
              </a:rPr>
              <a:t> </a:t>
            </a:r>
            <a:r>
              <a:rPr sz="1500" b="1" spc="-10" dirty="0">
                <a:cs typeface="Calibri"/>
              </a:rPr>
              <a:t>Resin</a:t>
            </a:r>
            <a:endParaRPr sz="1500">
              <a:cs typeface="Calibri"/>
            </a:endParaRPr>
          </a:p>
        </p:txBody>
      </p:sp>
      <p:sp>
        <p:nvSpPr>
          <p:cNvPr id="60" name="object 60"/>
          <p:cNvSpPr txBox="1"/>
          <p:nvPr/>
        </p:nvSpPr>
        <p:spPr>
          <a:xfrm>
            <a:off x="3200762" y="5547565"/>
            <a:ext cx="461665" cy="862965"/>
          </a:xfrm>
          <a:prstGeom prst="rect">
            <a:avLst/>
          </a:prstGeom>
        </p:spPr>
        <p:txBody>
          <a:bodyPr vert="vert270" wrap="square" lIns="0" tIns="3175" rIns="0" bIns="0" rtlCol="0">
            <a:spAutoFit/>
          </a:bodyPr>
          <a:lstStyle/>
          <a:p>
            <a:pPr marL="12700" marR="5080">
              <a:lnSpc>
                <a:spcPct val="100000"/>
              </a:lnSpc>
              <a:spcBef>
                <a:spcPts val="25"/>
              </a:spcBef>
            </a:pPr>
            <a:r>
              <a:rPr sz="1500" b="1" spc="-10" dirty="0">
                <a:cs typeface="Calibri"/>
              </a:rPr>
              <a:t>Gl</a:t>
            </a:r>
            <a:r>
              <a:rPr sz="1500" b="1" spc="-5" dirty="0">
                <a:cs typeface="Calibri"/>
              </a:rPr>
              <a:t>u</a:t>
            </a:r>
            <a:r>
              <a:rPr sz="1500" b="1" spc="-10" dirty="0">
                <a:cs typeface="Calibri"/>
              </a:rPr>
              <a:t>t</a:t>
            </a:r>
            <a:r>
              <a:rPr sz="1500" b="1" spc="-20" dirty="0">
                <a:cs typeface="Calibri"/>
              </a:rPr>
              <a:t>a</a:t>
            </a:r>
            <a:r>
              <a:rPr sz="1500" b="1" spc="5" dirty="0">
                <a:cs typeface="Calibri"/>
              </a:rPr>
              <a:t>t</a:t>
            </a:r>
            <a:r>
              <a:rPr sz="1500" b="1" spc="-10" dirty="0">
                <a:cs typeface="Calibri"/>
              </a:rPr>
              <a:t>i</a:t>
            </a:r>
            <a:r>
              <a:rPr sz="1500" b="1" spc="5" dirty="0">
                <a:cs typeface="Calibri"/>
              </a:rPr>
              <a:t>o</a:t>
            </a:r>
            <a:r>
              <a:rPr sz="1500" b="1" spc="-5" dirty="0">
                <a:cs typeface="Calibri"/>
              </a:rPr>
              <a:t>ne  </a:t>
            </a:r>
            <a:r>
              <a:rPr sz="1500" b="1" spc="-10" dirty="0">
                <a:cs typeface="Calibri"/>
              </a:rPr>
              <a:t>sefarosio</a:t>
            </a:r>
            <a:endParaRPr sz="1500">
              <a:cs typeface="Calibri"/>
            </a:endParaRPr>
          </a:p>
        </p:txBody>
      </p:sp>
      <p:pic>
        <p:nvPicPr>
          <p:cNvPr id="61" name="object 61"/>
          <p:cNvPicPr/>
          <p:nvPr/>
        </p:nvPicPr>
        <p:blipFill>
          <a:blip r:embed="rId16" cstate="print"/>
          <a:stretch>
            <a:fillRect/>
          </a:stretch>
        </p:blipFill>
        <p:spPr>
          <a:xfrm>
            <a:off x="2429255" y="5370576"/>
            <a:ext cx="1813559" cy="1252728"/>
          </a:xfrm>
          <a:prstGeom prst="rect">
            <a:avLst/>
          </a:prstGeom>
        </p:spPr>
      </p:pic>
      <p:sp>
        <p:nvSpPr>
          <p:cNvPr id="62" name="object 62"/>
          <p:cNvSpPr txBox="1"/>
          <p:nvPr/>
        </p:nvSpPr>
        <p:spPr>
          <a:xfrm>
            <a:off x="5780044" y="4181347"/>
            <a:ext cx="3134995" cy="197490"/>
          </a:xfrm>
          <a:prstGeom prst="rect">
            <a:avLst/>
          </a:prstGeom>
        </p:spPr>
        <p:txBody>
          <a:bodyPr vert="horz" wrap="square" lIns="0" tIns="12700" rIns="0" bIns="0" rtlCol="0">
            <a:spAutoFit/>
          </a:bodyPr>
          <a:lstStyle/>
          <a:p>
            <a:pPr marL="12700">
              <a:lnSpc>
                <a:spcPct val="100000"/>
              </a:lnSpc>
              <a:spcBef>
                <a:spcPts val="100"/>
              </a:spcBef>
            </a:pPr>
            <a:r>
              <a:rPr sz="1200" b="1" dirty="0">
                <a:cs typeface="Comic Sans MS"/>
              </a:rPr>
              <a:t>GST </a:t>
            </a:r>
            <a:r>
              <a:rPr sz="1200" b="1" spc="-5" dirty="0">
                <a:cs typeface="Comic Sans MS"/>
              </a:rPr>
              <a:t>interacts to Resin-bound</a:t>
            </a:r>
            <a:r>
              <a:rPr sz="1200" b="1" spc="-30" dirty="0">
                <a:cs typeface="Comic Sans MS"/>
              </a:rPr>
              <a:t> </a:t>
            </a:r>
            <a:r>
              <a:rPr sz="1200" b="1" spc="-5" dirty="0">
                <a:cs typeface="Comic Sans MS"/>
              </a:rPr>
              <a:t>Glutathione</a:t>
            </a:r>
            <a:endParaRPr sz="1200">
              <a:cs typeface="Comic Sans MS"/>
            </a:endParaRPr>
          </a:p>
        </p:txBody>
      </p:sp>
      <p:sp>
        <p:nvSpPr>
          <p:cNvPr id="63" name="object 63"/>
          <p:cNvSpPr txBox="1">
            <a:spLocks noGrp="1"/>
          </p:cNvSpPr>
          <p:nvPr>
            <p:ph type="title"/>
          </p:nvPr>
        </p:nvSpPr>
        <p:spPr>
          <a:xfrm>
            <a:off x="2116094" y="131571"/>
            <a:ext cx="4124325" cy="452120"/>
          </a:xfrm>
          <a:prstGeom prst="rect">
            <a:avLst/>
          </a:prstGeom>
        </p:spPr>
        <p:txBody>
          <a:bodyPr vert="horz" wrap="square" lIns="0" tIns="12700" rIns="0" bIns="0" rtlCol="0">
            <a:spAutoFit/>
          </a:bodyPr>
          <a:lstStyle/>
          <a:p>
            <a:pPr marL="12700">
              <a:lnSpc>
                <a:spcPct val="100000"/>
              </a:lnSpc>
              <a:spcBef>
                <a:spcPts val="100"/>
              </a:spcBef>
              <a:tabLst>
                <a:tab pos="1706245" algn="l"/>
              </a:tabLst>
            </a:pPr>
            <a:r>
              <a:rPr sz="2800" spc="-5" dirty="0">
                <a:latin typeface="+mn-lt"/>
              </a:rPr>
              <a:t>The</a:t>
            </a:r>
            <a:r>
              <a:rPr sz="2800" dirty="0">
                <a:latin typeface="+mn-lt"/>
              </a:rPr>
              <a:t> </a:t>
            </a:r>
            <a:r>
              <a:rPr sz="2800" spc="-5" dirty="0">
                <a:latin typeface="+mn-lt"/>
              </a:rPr>
              <a:t>GST	</a:t>
            </a:r>
            <a:r>
              <a:rPr sz="2800" dirty="0">
                <a:latin typeface="+mn-lt"/>
              </a:rPr>
              <a:t>TAG</a:t>
            </a:r>
            <a:r>
              <a:rPr sz="2800" spc="-80" dirty="0">
                <a:latin typeface="+mn-lt"/>
              </a:rPr>
              <a:t> </a:t>
            </a:r>
            <a:r>
              <a:rPr sz="2800" spc="-5" dirty="0">
                <a:latin typeface="+mn-lt"/>
              </a:rPr>
              <a:t>SYSTEM</a:t>
            </a:r>
            <a:endParaRPr sz="2800">
              <a:latin typeface="+mn-l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949700" y="2075688"/>
            <a:ext cx="5118100" cy="3645535"/>
            <a:chOff x="3949700" y="2075688"/>
            <a:chExt cx="5118100" cy="3645535"/>
          </a:xfrm>
        </p:grpSpPr>
        <p:pic>
          <p:nvPicPr>
            <p:cNvPr id="3" name="object 3"/>
            <p:cNvPicPr/>
            <p:nvPr/>
          </p:nvPicPr>
          <p:blipFill>
            <a:blip r:embed="rId2" cstate="print"/>
            <a:stretch>
              <a:fillRect/>
            </a:stretch>
          </p:blipFill>
          <p:spPr>
            <a:xfrm>
              <a:off x="3962400" y="2075688"/>
              <a:ext cx="5105400" cy="3645408"/>
            </a:xfrm>
            <a:prstGeom prst="rect">
              <a:avLst/>
            </a:prstGeom>
          </p:spPr>
        </p:pic>
        <p:pic>
          <p:nvPicPr>
            <p:cNvPr id="4" name="object 4"/>
            <p:cNvPicPr/>
            <p:nvPr/>
          </p:nvPicPr>
          <p:blipFill>
            <a:blip r:embed="rId3" cstate="print"/>
            <a:stretch>
              <a:fillRect/>
            </a:stretch>
          </p:blipFill>
          <p:spPr>
            <a:xfrm>
              <a:off x="3962400" y="2215896"/>
              <a:ext cx="4953000" cy="3489959"/>
            </a:xfrm>
            <a:prstGeom prst="rect">
              <a:avLst/>
            </a:prstGeom>
          </p:spPr>
        </p:pic>
        <p:sp>
          <p:nvSpPr>
            <p:cNvPr id="5" name="object 5"/>
            <p:cNvSpPr/>
            <p:nvPr/>
          </p:nvSpPr>
          <p:spPr>
            <a:xfrm>
              <a:off x="3949700" y="3913873"/>
              <a:ext cx="12700" cy="1791970"/>
            </a:xfrm>
            <a:custGeom>
              <a:avLst/>
              <a:gdLst/>
              <a:ahLst/>
              <a:cxnLst/>
              <a:rect l="l" t="t" r="r" b="b"/>
              <a:pathLst>
                <a:path w="12700" h="1791970">
                  <a:moveTo>
                    <a:pt x="12700" y="1781733"/>
                  </a:moveTo>
                  <a:lnTo>
                    <a:pt x="9855" y="1778889"/>
                  </a:lnTo>
                  <a:lnTo>
                    <a:pt x="0" y="1785251"/>
                  </a:lnTo>
                  <a:lnTo>
                    <a:pt x="0" y="1788769"/>
                  </a:lnTo>
                  <a:lnTo>
                    <a:pt x="2832" y="1791601"/>
                  </a:lnTo>
                  <a:lnTo>
                    <a:pt x="12700" y="1785239"/>
                  </a:lnTo>
                  <a:lnTo>
                    <a:pt x="12700" y="1781733"/>
                  </a:lnTo>
                  <a:close/>
                </a:path>
                <a:path w="12700" h="1791970">
                  <a:moveTo>
                    <a:pt x="12700" y="1756321"/>
                  </a:moveTo>
                  <a:lnTo>
                    <a:pt x="9855" y="1753476"/>
                  </a:lnTo>
                  <a:lnTo>
                    <a:pt x="0" y="1759839"/>
                  </a:lnTo>
                  <a:lnTo>
                    <a:pt x="0" y="1763356"/>
                  </a:lnTo>
                  <a:lnTo>
                    <a:pt x="2832" y="1766189"/>
                  </a:lnTo>
                  <a:lnTo>
                    <a:pt x="12700" y="1759826"/>
                  </a:lnTo>
                  <a:lnTo>
                    <a:pt x="12700" y="1756321"/>
                  </a:lnTo>
                  <a:close/>
                </a:path>
                <a:path w="12700" h="1791970">
                  <a:moveTo>
                    <a:pt x="12700" y="1730908"/>
                  </a:moveTo>
                  <a:lnTo>
                    <a:pt x="9855" y="1728063"/>
                  </a:lnTo>
                  <a:lnTo>
                    <a:pt x="0" y="1734426"/>
                  </a:lnTo>
                  <a:lnTo>
                    <a:pt x="0" y="1737944"/>
                  </a:lnTo>
                  <a:lnTo>
                    <a:pt x="2832" y="1740776"/>
                  </a:lnTo>
                  <a:lnTo>
                    <a:pt x="12700" y="1734413"/>
                  </a:lnTo>
                  <a:lnTo>
                    <a:pt x="12700" y="1730908"/>
                  </a:lnTo>
                  <a:close/>
                </a:path>
                <a:path w="12700" h="1791970">
                  <a:moveTo>
                    <a:pt x="12700" y="1705495"/>
                  </a:moveTo>
                  <a:lnTo>
                    <a:pt x="9855" y="1702650"/>
                  </a:lnTo>
                  <a:lnTo>
                    <a:pt x="0" y="1709013"/>
                  </a:lnTo>
                  <a:lnTo>
                    <a:pt x="0" y="1712531"/>
                  </a:lnTo>
                  <a:lnTo>
                    <a:pt x="2832" y="1715363"/>
                  </a:lnTo>
                  <a:lnTo>
                    <a:pt x="12700" y="1709000"/>
                  </a:lnTo>
                  <a:lnTo>
                    <a:pt x="12700" y="1705495"/>
                  </a:lnTo>
                  <a:close/>
                </a:path>
                <a:path w="12700" h="1791970">
                  <a:moveTo>
                    <a:pt x="12700" y="1680083"/>
                  </a:moveTo>
                  <a:lnTo>
                    <a:pt x="9855" y="1677238"/>
                  </a:lnTo>
                  <a:lnTo>
                    <a:pt x="0" y="1683600"/>
                  </a:lnTo>
                  <a:lnTo>
                    <a:pt x="0" y="1687118"/>
                  </a:lnTo>
                  <a:lnTo>
                    <a:pt x="2832" y="1689950"/>
                  </a:lnTo>
                  <a:lnTo>
                    <a:pt x="12700" y="1683588"/>
                  </a:lnTo>
                  <a:lnTo>
                    <a:pt x="12700" y="1680083"/>
                  </a:lnTo>
                  <a:close/>
                </a:path>
                <a:path w="12700" h="1791970">
                  <a:moveTo>
                    <a:pt x="12700" y="1654670"/>
                  </a:moveTo>
                  <a:lnTo>
                    <a:pt x="9855" y="1651825"/>
                  </a:lnTo>
                  <a:lnTo>
                    <a:pt x="0" y="1658188"/>
                  </a:lnTo>
                  <a:lnTo>
                    <a:pt x="0" y="1661706"/>
                  </a:lnTo>
                  <a:lnTo>
                    <a:pt x="2832" y="1664538"/>
                  </a:lnTo>
                  <a:lnTo>
                    <a:pt x="12700" y="1658175"/>
                  </a:lnTo>
                  <a:lnTo>
                    <a:pt x="12700" y="1654670"/>
                  </a:lnTo>
                  <a:close/>
                </a:path>
                <a:path w="12700" h="1791970">
                  <a:moveTo>
                    <a:pt x="12700" y="1629257"/>
                  </a:moveTo>
                  <a:lnTo>
                    <a:pt x="9855" y="1626412"/>
                  </a:lnTo>
                  <a:lnTo>
                    <a:pt x="0" y="1632775"/>
                  </a:lnTo>
                  <a:lnTo>
                    <a:pt x="0" y="1636293"/>
                  </a:lnTo>
                  <a:lnTo>
                    <a:pt x="2832" y="1639125"/>
                  </a:lnTo>
                  <a:lnTo>
                    <a:pt x="12700" y="1632762"/>
                  </a:lnTo>
                  <a:lnTo>
                    <a:pt x="12700" y="1629257"/>
                  </a:lnTo>
                  <a:close/>
                </a:path>
                <a:path w="12700" h="1791970">
                  <a:moveTo>
                    <a:pt x="12700" y="1603844"/>
                  </a:moveTo>
                  <a:lnTo>
                    <a:pt x="9855" y="1601000"/>
                  </a:lnTo>
                  <a:lnTo>
                    <a:pt x="0" y="1607362"/>
                  </a:lnTo>
                  <a:lnTo>
                    <a:pt x="0" y="1610880"/>
                  </a:lnTo>
                  <a:lnTo>
                    <a:pt x="2832" y="1613712"/>
                  </a:lnTo>
                  <a:lnTo>
                    <a:pt x="12700" y="1607350"/>
                  </a:lnTo>
                  <a:lnTo>
                    <a:pt x="12700" y="1603844"/>
                  </a:lnTo>
                  <a:close/>
                </a:path>
                <a:path w="12700" h="1791970">
                  <a:moveTo>
                    <a:pt x="12700" y="1578432"/>
                  </a:moveTo>
                  <a:lnTo>
                    <a:pt x="9855" y="1575587"/>
                  </a:lnTo>
                  <a:lnTo>
                    <a:pt x="0" y="1581950"/>
                  </a:lnTo>
                  <a:lnTo>
                    <a:pt x="0" y="1585468"/>
                  </a:lnTo>
                  <a:lnTo>
                    <a:pt x="2832" y="1588300"/>
                  </a:lnTo>
                  <a:lnTo>
                    <a:pt x="12700" y="1581950"/>
                  </a:lnTo>
                  <a:lnTo>
                    <a:pt x="12700" y="1578432"/>
                  </a:lnTo>
                  <a:close/>
                </a:path>
                <a:path w="12700" h="1791970">
                  <a:moveTo>
                    <a:pt x="12700" y="1553019"/>
                  </a:moveTo>
                  <a:lnTo>
                    <a:pt x="9855" y="1550174"/>
                  </a:lnTo>
                  <a:lnTo>
                    <a:pt x="0" y="1556537"/>
                  </a:lnTo>
                  <a:lnTo>
                    <a:pt x="0" y="1560055"/>
                  </a:lnTo>
                  <a:lnTo>
                    <a:pt x="2832" y="1562887"/>
                  </a:lnTo>
                  <a:lnTo>
                    <a:pt x="12700" y="1556524"/>
                  </a:lnTo>
                  <a:lnTo>
                    <a:pt x="12700" y="1553019"/>
                  </a:lnTo>
                  <a:close/>
                </a:path>
                <a:path w="12700" h="1791970">
                  <a:moveTo>
                    <a:pt x="12700" y="1527606"/>
                  </a:moveTo>
                  <a:lnTo>
                    <a:pt x="9855" y="1524762"/>
                  </a:lnTo>
                  <a:lnTo>
                    <a:pt x="0" y="1531124"/>
                  </a:lnTo>
                  <a:lnTo>
                    <a:pt x="0" y="1534642"/>
                  </a:lnTo>
                  <a:lnTo>
                    <a:pt x="2832" y="1537474"/>
                  </a:lnTo>
                  <a:lnTo>
                    <a:pt x="12700" y="1531112"/>
                  </a:lnTo>
                  <a:lnTo>
                    <a:pt x="12700" y="1527606"/>
                  </a:lnTo>
                  <a:close/>
                </a:path>
                <a:path w="12700" h="1791970">
                  <a:moveTo>
                    <a:pt x="12700" y="1502194"/>
                  </a:moveTo>
                  <a:lnTo>
                    <a:pt x="9855" y="1499349"/>
                  </a:lnTo>
                  <a:lnTo>
                    <a:pt x="0" y="1505712"/>
                  </a:lnTo>
                  <a:lnTo>
                    <a:pt x="0" y="1509229"/>
                  </a:lnTo>
                  <a:lnTo>
                    <a:pt x="2832" y="1512062"/>
                  </a:lnTo>
                  <a:lnTo>
                    <a:pt x="12700" y="1505699"/>
                  </a:lnTo>
                  <a:lnTo>
                    <a:pt x="12700" y="1502194"/>
                  </a:lnTo>
                  <a:close/>
                </a:path>
                <a:path w="12700" h="1791970">
                  <a:moveTo>
                    <a:pt x="12700" y="1476781"/>
                  </a:moveTo>
                  <a:lnTo>
                    <a:pt x="9855" y="1473936"/>
                  </a:lnTo>
                  <a:lnTo>
                    <a:pt x="0" y="1480299"/>
                  </a:lnTo>
                  <a:lnTo>
                    <a:pt x="0" y="1483817"/>
                  </a:lnTo>
                  <a:lnTo>
                    <a:pt x="2832" y="1486649"/>
                  </a:lnTo>
                  <a:lnTo>
                    <a:pt x="12700" y="1480286"/>
                  </a:lnTo>
                  <a:lnTo>
                    <a:pt x="12700" y="1476781"/>
                  </a:lnTo>
                  <a:close/>
                </a:path>
                <a:path w="12700" h="1791970">
                  <a:moveTo>
                    <a:pt x="12700" y="1451368"/>
                  </a:moveTo>
                  <a:lnTo>
                    <a:pt x="9855" y="1448523"/>
                  </a:lnTo>
                  <a:lnTo>
                    <a:pt x="0" y="1454886"/>
                  </a:lnTo>
                  <a:lnTo>
                    <a:pt x="0" y="1458404"/>
                  </a:lnTo>
                  <a:lnTo>
                    <a:pt x="2832" y="1461236"/>
                  </a:lnTo>
                  <a:lnTo>
                    <a:pt x="12700" y="1454873"/>
                  </a:lnTo>
                  <a:lnTo>
                    <a:pt x="12700" y="1451368"/>
                  </a:lnTo>
                  <a:close/>
                </a:path>
                <a:path w="12700" h="1791970">
                  <a:moveTo>
                    <a:pt x="12700" y="1425956"/>
                  </a:moveTo>
                  <a:lnTo>
                    <a:pt x="9855" y="1423111"/>
                  </a:lnTo>
                  <a:lnTo>
                    <a:pt x="0" y="1429473"/>
                  </a:lnTo>
                  <a:lnTo>
                    <a:pt x="0" y="1432991"/>
                  </a:lnTo>
                  <a:lnTo>
                    <a:pt x="2832" y="1435823"/>
                  </a:lnTo>
                  <a:lnTo>
                    <a:pt x="12700" y="1429461"/>
                  </a:lnTo>
                  <a:lnTo>
                    <a:pt x="12700" y="1425956"/>
                  </a:lnTo>
                  <a:close/>
                </a:path>
                <a:path w="12700" h="1791970">
                  <a:moveTo>
                    <a:pt x="12700" y="1400543"/>
                  </a:moveTo>
                  <a:lnTo>
                    <a:pt x="9855" y="1397698"/>
                  </a:lnTo>
                  <a:lnTo>
                    <a:pt x="0" y="1404061"/>
                  </a:lnTo>
                  <a:lnTo>
                    <a:pt x="0" y="1407579"/>
                  </a:lnTo>
                  <a:lnTo>
                    <a:pt x="2832" y="1410411"/>
                  </a:lnTo>
                  <a:lnTo>
                    <a:pt x="12700" y="1404048"/>
                  </a:lnTo>
                  <a:lnTo>
                    <a:pt x="12700" y="1400543"/>
                  </a:lnTo>
                  <a:close/>
                </a:path>
                <a:path w="12700" h="1791970">
                  <a:moveTo>
                    <a:pt x="12700" y="1375130"/>
                  </a:moveTo>
                  <a:lnTo>
                    <a:pt x="9855" y="1372285"/>
                  </a:lnTo>
                  <a:lnTo>
                    <a:pt x="0" y="1378648"/>
                  </a:lnTo>
                  <a:lnTo>
                    <a:pt x="0" y="1382166"/>
                  </a:lnTo>
                  <a:lnTo>
                    <a:pt x="2832" y="1384998"/>
                  </a:lnTo>
                  <a:lnTo>
                    <a:pt x="12700" y="1378635"/>
                  </a:lnTo>
                  <a:lnTo>
                    <a:pt x="12700" y="1375130"/>
                  </a:lnTo>
                  <a:close/>
                </a:path>
                <a:path w="12700" h="1791970">
                  <a:moveTo>
                    <a:pt x="12700" y="1349717"/>
                  </a:moveTo>
                  <a:lnTo>
                    <a:pt x="9855" y="1346873"/>
                  </a:lnTo>
                  <a:lnTo>
                    <a:pt x="0" y="1353235"/>
                  </a:lnTo>
                  <a:lnTo>
                    <a:pt x="0" y="1356753"/>
                  </a:lnTo>
                  <a:lnTo>
                    <a:pt x="2832" y="1359585"/>
                  </a:lnTo>
                  <a:lnTo>
                    <a:pt x="12700" y="1353223"/>
                  </a:lnTo>
                  <a:lnTo>
                    <a:pt x="12700" y="1349717"/>
                  </a:lnTo>
                  <a:close/>
                </a:path>
                <a:path w="12700" h="1791970">
                  <a:moveTo>
                    <a:pt x="12700" y="1324305"/>
                  </a:moveTo>
                  <a:lnTo>
                    <a:pt x="9855" y="1321460"/>
                  </a:lnTo>
                  <a:lnTo>
                    <a:pt x="0" y="1327823"/>
                  </a:lnTo>
                  <a:lnTo>
                    <a:pt x="0" y="1331341"/>
                  </a:lnTo>
                  <a:lnTo>
                    <a:pt x="2832" y="1334173"/>
                  </a:lnTo>
                  <a:lnTo>
                    <a:pt x="12700" y="1327810"/>
                  </a:lnTo>
                  <a:lnTo>
                    <a:pt x="12700" y="1324305"/>
                  </a:lnTo>
                  <a:close/>
                </a:path>
                <a:path w="12700" h="1791970">
                  <a:moveTo>
                    <a:pt x="12700" y="1298892"/>
                  </a:moveTo>
                  <a:lnTo>
                    <a:pt x="9855" y="1296047"/>
                  </a:lnTo>
                  <a:lnTo>
                    <a:pt x="0" y="1302410"/>
                  </a:lnTo>
                  <a:lnTo>
                    <a:pt x="0" y="1305928"/>
                  </a:lnTo>
                  <a:lnTo>
                    <a:pt x="2832" y="1308760"/>
                  </a:lnTo>
                  <a:lnTo>
                    <a:pt x="12700" y="1302397"/>
                  </a:lnTo>
                  <a:lnTo>
                    <a:pt x="12700" y="1298892"/>
                  </a:lnTo>
                  <a:close/>
                </a:path>
                <a:path w="12700" h="1791970">
                  <a:moveTo>
                    <a:pt x="12700" y="1273479"/>
                  </a:moveTo>
                  <a:lnTo>
                    <a:pt x="9855" y="1270635"/>
                  </a:lnTo>
                  <a:lnTo>
                    <a:pt x="0" y="1276997"/>
                  </a:lnTo>
                  <a:lnTo>
                    <a:pt x="0" y="1280502"/>
                  </a:lnTo>
                  <a:lnTo>
                    <a:pt x="2832" y="1283347"/>
                  </a:lnTo>
                  <a:lnTo>
                    <a:pt x="12700" y="1276985"/>
                  </a:lnTo>
                  <a:lnTo>
                    <a:pt x="12700" y="1273479"/>
                  </a:lnTo>
                  <a:close/>
                </a:path>
                <a:path w="12700" h="1791970">
                  <a:moveTo>
                    <a:pt x="12700" y="1248067"/>
                  </a:moveTo>
                  <a:lnTo>
                    <a:pt x="9855" y="1245222"/>
                  </a:lnTo>
                  <a:lnTo>
                    <a:pt x="0" y="1251585"/>
                  </a:lnTo>
                  <a:lnTo>
                    <a:pt x="0" y="1255090"/>
                  </a:lnTo>
                  <a:lnTo>
                    <a:pt x="2832" y="1257935"/>
                  </a:lnTo>
                  <a:lnTo>
                    <a:pt x="12700" y="1251572"/>
                  </a:lnTo>
                  <a:lnTo>
                    <a:pt x="12700" y="1248067"/>
                  </a:lnTo>
                  <a:close/>
                </a:path>
                <a:path w="12700" h="1791970">
                  <a:moveTo>
                    <a:pt x="12700" y="1222654"/>
                  </a:moveTo>
                  <a:lnTo>
                    <a:pt x="9855" y="1219809"/>
                  </a:lnTo>
                  <a:lnTo>
                    <a:pt x="0" y="1226172"/>
                  </a:lnTo>
                  <a:lnTo>
                    <a:pt x="0" y="1229677"/>
                  </a:lnTo>
                  <a:lnTo>
                    <a:pt x="2832" y="1232522"/>
                  </a:lnTo>
                  <a:lnTo>
                    <a:pt x="12700" y="1226159"/>
                  </a:lnTo>
                  <a:lnTo>
                    <a:pt x="12700" y="1222654"/>
                  </a:lnTo>
                  <a:close/>
                </a:path>
                <a:path w="12700" h="1791970">
                  <a:moveTo>
                    <a:pt x="12700" y="1197241"/>
                  </a:moveTo>
                  <a:lnTo>
                    <a:pt x="9855" y="1194396"/>
                  </a:lnTo>
                  <a:lnTo>
                    <a:pt x="0" y="1200759"/>
                  </a:lnTo>
                  <a:lnTo>
                    <a:pt x="0" y="1204264"/>
                  </a:lnTo>
                  <a:lnTo>
                    <a:pt x="2832" y="1207109"/>
                  </a:lnTo>
                  <a:lnTo>
                    <a:pt x="12700" y="1200746"/>
                  </a:lnTo>
                  <a:lnTo>
                    <a:pt x="12700" y="1197241"/>
                  </a:lnTo>
                  <a:close/>
                </a:path>
                <a:path w="12700" h="1791970">
                  <a:moveTo>
                    <a:pt x="12700" y="1171829"/>
                  </a:moveTo>
                  <a:lnTo>
                    <a:pt x="9855" y="1168984"/>
                  </a:lnTo>
                  <a:lnTo>
                    <a:pt x="0" y="1175346"/>
                  </a:lnTo>
                  <a:lnTo>
                    <a:pt x="0" y="1178852"/>
                  </a:lnTo>
                  <a:lnTo>
                    <a:pt x="2832" y="1181696"/>
                  </a:lnTo>
                  <a:lnTo>
                    <a:pt x="12700" y="1175334"/>
                  </a:lnTo>
                  <a:lnTo>
                    <a:pt x="12700" y="1171829"/>
                  </a:lnTo>
                  <a:close/>
                </a:path>
                <a:path w="12700" h="1791970">
                  <a:moveTo>
                    <a:pt x="12700" y="1146416"/>
                  </a:moveTo>
                  <a:lnTo>
                    <a:pt x="9855" y="1143571"/>
                  </a:lnTo>
                  <a:lnTo>
                    <a:pt x="0" y="1149934"/>
                  </a:lnTo>
                  <a:lnTo>
                    <a:pt x="0" y="1153439"/>
                  </a:lnTo>
                  <a:lnTo>
                    <a:pt x="2832" y="1156284"/>
                  </a:lnTo>
                  <a:lnTo>
                    <a:pt x="12700" y="1149921"/>
                  </a:lnTo>
                  <a:lnTo>
                    <a:pt x="12700" y="1146416"/>
                  </a:lnTo>
                  <a:close/>
                </a:path>
                <a:path w="12700" h="1791970">
                  <a:moveTo>
                    <a:pt x="12700" y="1121003"/>
                  </a:moveTo>
                  <a:lnTo>
                    <a:pt x="9855" y="1118158"/>
                  </a:lnTo>
                  <a:lnTo>
                    <a:pt x="0" y="1124521"/>
                  </a:lnTo>
                  <a:lnTo>
                    <a:pt x="0" y="1128026"/>
                  </a:lnTo>
                  <a:lnTo>
                    <a:pt x="2832" y="1130871"/>
                  </a:lnTo>
                  <a:lnTo>
                    <a:pt x="12700" y="1124508"/>
                  </a:lnTo>
                  <a:lnTo>
                    <a:pt x="12700" y="1121003"/>
                  </a:lnTo>
                  <a:close/>
                </a:path>
                <a:path w="12700" h="1791970">
                  <a:moveTo>
                    <a:pt x="12700" y="1095590"/>
                  </a:moveTo>
                  <a:lnTo>
                    <a:pt x="9855" y="1092746"/>
                  </a:lnTo>
                  <a:lnTo>
                    <a:pt x="0" y="1099108"/>
                  </a:lnTo>
                  <a:lnTo>
                    <a:pt x="0" y="1102614"/>
                  </a:lnTo>
                  <a:lnTo>
                    <a:pt x="2832" y="1105458"/>
                  </a:lnTo>
                  <a:lnTo>
                    <a:pt x="12700" y="1099096"/>
                  </a:lnTo>
                  <a:lnTo>
                    <a:pt x="12700" y="1095590"/>
                  </a:lnTo>
                  <a:close/>
                </a:path>
                <a:path w="12700" h="1791970">
                  <a:moveTo>
                    <a:pt x="12700" y="1070178"/>
                  </a:moveTo>
                  <a:lnTo>
                    <a:pt x="9855" y="1067333"/>
                  </a:lnTo>
                  <a:lnTo>
                    <a:pt x="0" y="1073696"/>
                  </a:lnTo>
                  <a:lnTo>
                    <a:pt x="0" y="1077201"/>
                  </a:lnTo>
                  <a:lnTo>
                    <a:pt x="2832" y="1080046"/>
                  </a:lnTo>
                  <a:lnTo>
                    <a:pt x="12700" y="1073683"/>
                  </a:lnTo>
                  <a:lnTo>
                    <a:pt x="12700" y="1070178"/>
                  </a:lnTo>
                  <a:close/>
                </a:path>
                <a:path w="12700" h="1791970">
                  <a:moveTo>
                    <a:pt x="12700" y="1044765"/>
                  </a:moveTo>
                  <a:lnTo>
                    <a:pt x="9855" y="1041920"/>
                  </a:lnTo>
                  <a:lnTo>
                    <a:pt x="0" y="1048283"/>
                  </a:lnTo>
                  <a:lnTo>
                    <a:pt x="0" y="1051788"/>
                  </a:lnTo>
                  <a:lnTo>
                    <a:pt x="2832" y="1054633"/>
                  </a:lnTo>
                  <a:lnTo>
                    <a:pt x="12700" y="1048270"/>
                  </a:lnTo>
                  <a:lnTo>
                    <a:pt x="12700" y="1044765"/>
                  </a:lnTo>
                  <a:close/>
                </a:path>
                <a:path w="12700" h="1791970">
                  <a:moveTo>
                    <a:pt x="12700" y="1019352"/>
                  </a:moveTo>
                  <a:lnTo>
                    <a:pt x="9855" y="1016508"/>
                  </a:lnTo>
                  <a:lnTo>
                    <a:pt x="0" y="1022870"/>
                  </a:lnTo>
                  <a:lnTo>
                    <a:pt x="0" y="1026375"/>
                  </a:lnTo>
                  <a:lnTo>
                    <a:pt x="2832" y="1029220"/>
                  </a:lnTo>
                  <a:lnTo>
                    <a:pt x="12700" y="1022858"/>
                  </a:lnTo>
                  <a:lnTo>
                    <a:pt x="12700" y="1019352"/>
                  </a:lnTo>
                  <a:close/>
                </a:path>
                <a:path w="12700" h="1791970">
                  <a:moveTo>
                    <a:pt x="12700" y="993940"/>
                  </a:moveTo>
                  <a:lnTo>
                    <a:pt x="9855" y="991095"/>
                  </a:lnTo>
                  <a:lnTo>
                    <a:pt x="0" y="997458"/>
                  </a:lnTo>
                  <a:lnTo>
                    <a:pt x="0" y="1000963"/>
                  </a:lnTo>
                  <a:lnTo>
                    <a:pt x="2832" y="1003808"/>
                  </a:lnTo>
                  <a:lnTo>
                    <a:pt x="12700" y="997445"/>
                  </a:lnTo>
                  <a:lnTo>
                    <a:pt x="12700" y="993940"/>
                  </a:lnTo>
                  <a:close/>
                </a:path>
                <a:path w="12700" h="1791970">
                  <a:moveTo>
                    <a:pt x="12700" y="968527"/>
                  </a:moveTo>
                  <a:lnTo>
                    <a:pt x="9855" y="965682"/>
                  </a:lnTo>
                  <a:lnTo>
                    <a:pt x="0" y="972045"/>
                  </a:lnTo>
                  <a:lnTo>
                    <a:pt x="0" y="975550"/>
                  </a:lnTo>
                  <a:lnTo>
                    <a:pt x="2832" y="978395"/>
                  </a:lnTo>
                  <a:lnTo>
                    <a:pt x="12700" y="972032"/>
                  </a:lnTo>
                  <a:lnTo>
                    <a:pt x="12700" y="968527"/>
                  </a:lnTo>
                  <a:close/>
                </a:path>
                <a:path w="12700" h="1791970">
                  <a:moveTo>
                    <a:pt x="12700" y="943114"/>
                  </a:moveTo>
                  <a:lnTo>
                    <a:pt x="9855" y="940269"/>
                  </a:lnTo>
                  <a:lnTo>
                    <a:pt x="0" y="946632"/>
                  </a:lnTo>
                  <a:lnTo>
                    <a:pt x="0" y="950137"/>
                  </a:lnTo>
                  <a:lnTo>
                    <a:pt x="2832" y="952982"/>
                  </a:lnTo>
                  <a:lnTo>
                    <a:pt x="12700" y="946619"/>
                  </a:lnTo>
                  <a:lnTo>
                    <a:pt x="12700" y="943114"/>
                  </a:lnTo>
                  <a:close/>
                </a:path>
                <a:path w="12700" h="1791970">
                  <a:moveTo>
                    <a:pt x="12700" y="917702"/>
                  </a:moveTo>
                  <a:lnTo>
                    <a:pt x="9855" y="914857"/>
                  </a:lnTo>
                  <a:lnTo>
                    <a:pt x="0" y="921219"/>
                  </a:lnTo>
                  <a:lnTo>
                    <a:pt x="0" y="924725"/>
                  </a:lnTo>
                  <a:lnTo>
                    <a:pt x="2832" y="927569"/>
                  </a:lnTo>
                  <a:lnTo>
                    <a:pt x="12700" y="921219"/>
                  </a:lnTo>
                  <a:lnTo>
                    <a:pt x="12700" y="917702"/>
                  </a:lnTo>
                  <a:close/>
                </a:path>
                <a:path w="12700" h="1791970">
                  <a:moveTo>
                    <a:pt x="12700" y="892289"/>
                  </a:moveTo>
                  <a:lnTo>
                    <a:pt x="9855" y="889444"/>
                  </a:lnTo>
                  <a:lnTo>
                    <a:pt x="0" y="895807"/>
                  </a:lnTo>
                  <a:lnTo>
                    <a:pt x="0" y="899312"/>
                  </a:lnTo>
                  <a:lnTo>
                    <a:pt x="2832" y="902157"/>
                  </a:lnTo>
                  <a:lnTo>
                    <a:pt x="12700" y="895794"/>
                  </a:lnTo>
                  <a:lnTo>
                    <a:pt x="12700" y="892289"/>
                  </a:lnTo>
                  <a:close/>
                </a:path>
                <a:path w="12700" h="1791970">
                  <a:moveTo>
                    <a:pt x="12700" y="866876"/>
                  </a:moveTo>
                  <a:lnTo>
                    <a:pt x="9855" y="864031"/>
                  </a:lnTo>
                  <a:lnTo>
                    <a:pt x="0" y="870394"/>
                  </a:lnTo>
                  <a:lnTo>
                    <a:pt x="0" y="873899"/>
                  </a:lnTo>
                  <a:lnTo>
                    <a:pt x="2832" y="876744"/>
                  </a:lnTo>
                  <a:lnTo>
                    <a:pt x="12700" y="870381"/>
                  </a:lnTo>
                  <a:lnTo>
                    <a:pt x="12700" y="866876"/>
                  </a:lnTo>
                  <a:close/>
                </a:path>
                <a:path w="12700" h="1791970">
                  <a:moveTo>
                    <a:pt x="12700" y="841463"/>
                  </a:moveTo>
                  <a:lnTo>
                    <a:pt x="9855" y="838619"/>
                  </a:lnTo>
                  <a:lnTo>
                    <a:pt x="0" y="844981"/>
                  </a:lnTo>
                  <a:lnTo>
                    <a:pt x="0" y="848487"/>
                  </a:lnTo>
                  <a:lnTo>
                    <a:pt x="2832" y="851331"/>
                  </a:lnTo>
                  <a:lnTo>
                    <a:pt x="12700" y="844969"/>
                  </a:lnTo>
                  <a:lnTo>
                    <a:pt x="12700" y="841463"/>
                  </a:lnTo>
                  <a:close/>
                </a:path>
                <a:path w="12700" h="1791970">
                  <a:moveTo>
                    <a:pt x="12700" y="816051"/>
                  </a:moveTo>
                  <a:lnTo>
                    <a:pt x="9855" y="813206"/>
                  </a:lnTo>
                  <a:lnTo>
                    <a:pt x="0" y="819569"/>
                  </a:lnTo>
                  <a:lnTo>
                    <a:pt x="0" y="823074"/>
                  </a:lnTo>
                  <a:lnTo>
                    <a:pt x="2832" y="825919"/>
                  </a:lnTo>
                  <a:lnTo>
                    <a:pt x="12700" y="819556"/>
                  </a:lnTo>
                  <a:lnTo>
                    <a:pt x="12700" y="816051"/>
                  </a:lnTo>
                  <a:close/>
                </a:path>
                <a:path w="12700" h="1791970">
                  <a:moveTo>
                    <a:pt x="12700" y="790638"/>
                  </a:moveTo>
                  <a:lnTo>
                    <a:pt x="9855" y="787793"/>
                  </a:lnTo>
                  <a:lnTo>
                    <a:pt x="0" y="794156"/>
                  </a:lnTo>
                  <a:lnTo>
                    <a:pt x="0" y="797661"/>
                  </a:lnTo>
                  <a:lnTo>
                    <a:pt x="2832" y="800506"/>
                  </a:lnTo>
                  <a:lnTo>
                    <a:pt x="12700" y="794143"/>
                  </a:lnTo>
                  <a:lnTo>
                    <a:pt x="12700" y="790638"/>
                  </a:lnTo>
                  <a:close/>
                </a:path>
                <a:path w="12700" h="1791970">
                  <a:moveTo>
                    <a:pt x="12700" y="765225"/>
                  </a:moveTo>
                  <a:lnTo>
                    <a:pt x="9855" y="762381"/>
                  </a:lnTo>
                  <a:lnTo>
                    <a:pt x="0" y="768743"/>
                  </a:lnTo>
                  <a:lnTo>
                    <a:pt x="0" y="772248"/>
                  </a:lnTo>
                  <a:lnTo>
                    <a:pt x="2832" y="775093"/>
                  </a:lnTo>
                  <a:lnTo>
                    <a:pt x="12700" y="768731"/>
                  </a:lnTo>
                  <a:lnTo>
                    <a:pt x="12700" y="765225"/>
                  </a:lnTo>
                  <a:close/>
                </a:path>
                <a:path w="12700" h="1791970">
                  <a:moveTo>
                    <a:pt x="12700" y="739813"/>
                  </a:moveTo>
                  <a:lnTo>
                    <a:pt x="9855" y="736968"/>
                  </a:lnTo>
                  <a:lnTo>
                    <a:pt x="0" y="743331"/>
                  </a:lnTo>
                  <a:lnTo>
                    <a:pt x="0" y="746836"/>
                  </a:lnTo>
                  <a:lnTo>
                    <a:pt x="2832" y="749681"/>
                  </a:lnTo>
                  <a:lnTo>
                    <a:pt x="12700" y="743318"/>
                  </a:lnTo>
                  <a:lnTo>
                    <a:pt x="12700" y="739813"/>
                  </a:lnTo>
                  <a:close/>
                </a:path>
                <a:path w="12700" h="1791970">
                  <a:moveTo>
                    <a:pt x="12700" y="714400"/>
                  </a:moveTo>
                  <a:lnTo>
                    <a:pt x="9855" y="711555"/>
                  </a:lnTo>
                  <a:lnTo>
                    <a:pt x="0" y="717918"/>
                  </a:lnTo>
                  <a:lnTo>
                    <a:pt x="0" y="721423"/>
                  </a:lnTo>
                  <a:lnTo>
                    <a:pt x="2832" y="724268"/>
                  </a:lnTo>
                  <a:lnTo>
                    <a:pt x="12700" y="717905"/>
                  </a:lnTo>
                  <a:lnTo>
                    <a:pt x="12700" y="714400"/>
                  </a:lnTo>
                  <a:close/>
                </a:path>
                <a:path w="12700" h="1791970">
                  <a:moveTo>
                    <a:pt x="12700" y="688987"/>
                  </a:moveTo>
                  <a:lnTo>
                    <a:pt x="9855" y="686142"/>
                  </a:lnTo>
                  <a:lnTo>
                    <a:pt x="0" y="692505"/>
                  </a:lnTo>
                  <a:lnTo>
                    <a:pt x="0" y="696010"/>
                  </a:lnTo>
                  <a:lnTo>
                    <a:pt x="2832" y="698855"/>
                  </a:lnTo>
                  <a:lnTo>
                    <a:pt x="12700" y="692492"/>
                  </a:lnTo>
                  <a:lnTo>
                    <a:pt x="12700" y="688987"/>
                  </a:lnTo>
                  <a:close/>
                </a:path>
                <a:path w="12700" h="1791970">
                  <a:moveTo>
                    <a:pt x="12700" y="663575"/>
                  </a:moveTo>
                  <a:lnTo>
                    <a:pt x="9855" y="660730"/>
                  </a:lnTo>
                  <a:lnTo>
                    <a:pt x="0" y="667092"/>
                  </a:lnTo>
                  <a:lnTo>
                    <a:pt x="0" y="670598"/>
                  </a:lnTo>
                  <a:lnTo>
                    <a:pt x="2832" y="673442"/>
                  </a:lnTo>
                  <a:lnTo>
                    <a:pt x="12700" y="667080"/>
                  </a:lnTo>
                  <a:lnTo>
                    <a:pt x="12700" y="663575"/>
                  </a:lnTo>
                  <a:close/>
                </a:path>
                <a:path w="12700" h="1791970">
                  <a:moveTo>
                    <a:pt x="12700" y="638162"/>
                  </a:moveTo>
                  <a:lnTo>
                    <a:pt x="9855" y="635317"/>
                  </a:lnTo>
                  <a:lnTo>
                    <a:pt x="0" y="641680"/>
                  </a:lnTo>
                  <a:lnTo>
                    <a:pt x="0" y="645185"/>
                  </a:lnTo>
                  <a:lnTo>
                    <a:pt x="2832" y="648030"/>
                  </a:lnTo>
                  <a:lnTo>
                    <a:pt x="12700" y="641667"/>
                  </a:lnTo>
                  <a:lnTo>
                    <a:pt x="12700" y="638162"/>
                  </a:lnTo>
                  <a:close/>
                </a:path>
                <a:path w="12700" h="1791970">
                  <a:moveTo>
                    <a:pt x="12700" y="612749"/>
                  </a:moveTo>
                  <a:lnTo>
                    <a:pt x="9855" y="609904"/>
                  </a:lnTo>
                  <a:lnTo>
                    <a:pt x="0" y="616267"/>
                  </a:lnTo>
                  <a:lnTo>
                    <a:pt x="0" y="619772"/>
                  </a:lnTo>
                  <a:lnTo>
                    <a:pt x="2832" y="622617"/>
                  </a:lnTo>
                  <a:lnTo>
                    <a:pt x="12700" y="616254"/>
                  </a:lnTo>
                  <a:lnTo>
                    <a:pt x="12700" y="612749"/>
                  </a:lnTo>
                  <a:close/>
                </a:path>
                <a:path w="12700" h="1791970">
                  <a:moveTo>
                    <a:pt x="12700" y="587336"/>
                  </a:moveTo>
                  <a:lnTo>
                    <a:pt x="9855" y="584492"/>
                  </a:lnTo>
                  <a:lnTo>
                    <a:pt x="0" y="590854"/>
                  </a:lnTo>
                  <a:lnTo>
                    <a:pt x="0" y="594360"/>
                  </a:lnTo>
                  <a:lnTo>
                    <a:pt x="2832" y="597204"/>
                  </a:lnTo>
                  <a:lnTo>
                    <a:pt x="12700" y="590842"/>
                  </a:lnTo>
                  <a:lnTo>
                    <a:pt x="12700" y="587336"/>
                  </a:lnTo>
                  <a:close/>
                </a:path>
                <a:path w="12700" h="1791970">
                  <a:moveTo>
                    <a:pt x="12700" y="561924"/>
                  </a:moveTo>
                  <a:lnTo>
                    <a:pt x="9855" y="559079"/>
                  </a:lnTo>
                  <a:lnTo>
                    <a:pt x="0" y="565442"/>
                  </a:lnTo>
                  <a:lnTo>
                    <a:pt x="0" y="568947"/>
                  </a:lnTo>
                  <a:lnTo>
                    <a:pt x="2832" y="571792"/>
                  </a:lnTo>
                  <a:lnTo>
                    <a:pt x="12700" y="565429"/>
                  </a:lnTo>
                  <a:lnTo>
                    <a:pt x="12700" y="561924"/>
                  </a:lnTo>
                  <a:close/>
                </a:path>
                <a:path w="12700" h="1791970">
                  <a:moveTo>
                    <a:pt x="12700" y="536511"/>
                  </a:moveTo>
                  <a:lnTo>
                    <a:pt x="9855" y="533666"/>
                  </a:lnTo>
                  <a:lnTo>
                    <a:pt x="0" y="540029"/>
                  </a:lnTo>
                  <a:lnTo>
                    <a:pt x="0" y="543534"/>
                  </a:lnTo>
                  <a:lnTo>
                    <a:pt x="2832" y="546379"/>
                  </a:lnTo>
                  <a:lnTo>
                    <a:pt x="12700" y="540016"/>
                  </a:lnTo>
                  <a:lnTo>
                    <a:pt x="12700" y="536511"/>
                  </a:lnTo>
                  <a:close/>
                </a:path>
                <a:path w="12700" h="1791970">
                  <a:moveTo>
                    <a:pt x="12700" y="511098"/>
                  </a:moveTo>
                  <a:lnTo>
                    <a:pt x="9855" y="508254"/>
                  </a:lnTo>
                  <a:lnTo>
                    <a:pt x="0" y="514616"/>
                  </a:lnTo>
                  <a:lnTo>
                    <a:pt x="0" y="518121"/>
                  </a:lnTo>
                  <a:lnTo>
                    <a:pt x="2832" y="520966"/>
                  </a:lnTo>
                  <a:lnTo>
                    <a:pt x="12700" y="514604"/>
                  </a:lnTo>
                  <a:lnTo>
                    <a:pt x="12700" y="511098"/>
                  </a:lnTo>
                  <a:close/>
                </a:path>
                <a:path w="12700" h="1791970">
                  <a:moveTo>
                    <a:pt x="12700" y="485686"/>
                  </a:moveTo>
                  <a:lnTo>
                    <a:pt x="9855" y="482841"/>
                  </a:lnTo>
                  <a:lnTo>
                    <a:pt x="0" y="489204"/>
                  </a:lnTo>
                  <a:lnTo>
                    <a:pt x="0" y="492709"/>
                  </a:lnTo>
                  <a:lnTo>
                    <a:pt x="2832" y="495554"/>
                  </a:lnTo>
                  <a:lnTo>
                    <a:pt x="12700" y="489191"/>
                  </a:lnTo>
                  <a:lnTo>
                    <a:pt x="12700" y="485686"/>
                  </a:lnTo>
                  <a:close/>
                </a:path>
                <a:path w="12700" h="1791970">
                  <a:moveTo>
                    <a:pt x="12700" y="460273"/>
                  </a:moveTo>
                  <a:lnTo>
                    <a:pt x="9855" y="457428"/>
                  </a:lnTo>
                  <a:lnTo>
                    <a:pt x="0" y="463791"/>
                  </a:lnTo>
                  <a:lnTo>
                    <a:pt x="0" y="467296"/>
                  </a:lnTo>
                  <a:lnTo>
                    <a:pt x="2832" y="470141"/>
                  </a:lnTo>
                  <a:lnTo>
                    <a:pt x="12700" y="463778"/>
                  </a:lnTo>
                  <a:lnTo>
                    <a:pt x="12700" y="460273"/>
                  </a:lnTo>
                  <a:close/>
                </a:path>
                <a:path w="12700" h="1791970">
                  <a:moveTo>
                    <a:pt x="12700" y="434860"/>
                  </a:moveTo>
                  <a:lnTo>
                    <a:pt x="9855" y="432015"/>
                  </a:lnTo>
                  <a:lnTo>
                    <a:pt x="0" y="438378"/>
                  </a:lnTo>
                  <a:lnTo>
                    <a:pt x="0" y="441883"/>
                  </a:lnTo>
                  <a:lnTo>
                    <a:pt x="2832" y="444728"/>
                  </a:lnTo>
                  <a:lnTo>
                    <a:pt x="12700" y="438365"/>
                  </a:lnTo>
                  <a:lnTo>
                    <a:pt x="12700" y="434860"/>
                  </a:lnTo>
                  <a:close/>
                </a:path>
                <a:path w="12700" h="1791970">
                  <a:moveTo>
                    <a:pt x="12700" y="409448"/>
                  </a:moveTo>
                  <a:lnTo>
                    <a:pt x="9855" y="406603"/>
                  </a:lnTo>
                  <a:lnTo>
                    <a:pt x="0" y="412965"/>
                  </a:lnTo>
                  <a:lnTo>
                    <a:pt x="0" y="416471"/>
                  </a:lnTo>
                  <a:lnTo>
                    <a:pt x="2832" y="419315"/>
                  </a:lnTo>
                  <a:lnTo>
                    <a:pt x="12700" y="412953"/>
                  </a:lnTo>
                  <a:lnTo>
                    <a:pt x="12700" y="409448"/>
                  </a:lnTo>
                  <a:close/>
                </a:path>
                <a:path w="12700" h="1791970">
                  <a:moveTo>
                    <a:pt x="12700" y="384035"/>
                  </a:moveTo>
                  <a:lnTo>
                    <a:pt x="9855" y="381190"/>
                  </a:lnTo>
                  <a:lnTo>
                    <a:pt x="0" y="387553"/>
                  </a:lnTo>
                  <a:lnTo>
                    <a:pt x="0" y="391058"/>
                  </a:lnTo>
                  <a:lnTo>
                    <a:pt x="2832" y="393903"/>
                  </a:lnTo>
                  <a:lnTo>
                    <a:pt x="12700" y="387540"/>
                  </a:lnTo>
                  <a:lnTo>
                    <a:pt x="12700" y="384035"/>
                  </a:lnTo>
                  <a:close/>
                </a:path>
                <a:path w="12700" h="1791970">
                  <a:moveTo>
                    <a:pt x="12700" y="358622"/>
                  </a:moveTo>
                  <a:lnTo>
                    <a:pt x="9855" y="355777"/>
                  </a:lnTo>
                  <a:lnTo>
                    <a:pt x="0" y="362140"/>
                  </a:lnTo>
                  <a:lnTo>
                    <a:pt x="0" y="365645"/>
                  </a:lnTo>
                  <a:lnTo>
                    <a:pt x="2832" y="368490"/>
                  </a:lnTo>
                  <a:lnTo>
                    <a:pt x="12700" y="362127"/>
                  </a:lnTo>
                  <a:lnTo>
                    <a:pt x="12700" y="358622"/>
                  </a:lnTo>
                  <a:close/>
                </a:path>
                <a:path w="12700" h="1791970">
                  <a:moveTo>
                    <a:pt x="12700" y="333209"/>
                  </a:moveTo>
                  <a:lnTo>
                    <a:pt x="9855" y="330365"/>
                  </a:lnTo>
                  <a:lnTo>
                    <a:pt x="0" y="336727"/>
                  </a:lnTo>
                  <a:lnTo>
                    <a:pt x="0" y="340233"/>
                  </a:lnTo>
                  <a:lnTo>
                    <a:pt x="2832" y="343077"/>
                  </a:lnTo>
                  <a:lnTo>
                    <a:pt x="12700" y="336715"/>
                  </a:lnTo>
                  <a:lnTo>
                    <a:pt x="12700" y="333209"/>
                  </a:lnTo>
                  <a:close/>
                </a:path>
                <a:path w="12700" h="1791970">
                  <a:moveTo>
                    <a:pt x="12700" y="307797"/>
                  </a:moveTo>
                  <a:lnTo>
                    <a:pt x="9855" y="304952"/>
                  </a:lnTo>
                  <a:lnTo>
                    <a:pt x="0" y="311315"/>
                  </a:lnTo>
                  <a:lnTo>
                    <a:pt x="0" y="314820"/>
                  </a:lnTo>
                  <a:lnTo>
                    <a:pt x="2832" y="317665"/>
                  </a:lnTo>
                  <a:lnTo>
                    <a:pt x="12700" y="311302"/>
                  </a:lnTo>
                  <a:lnTo>
                    <a:pt x="12700" y="307797"/>
                  </a:lnTo>
                  <a:close/>
                </a:path>
                <a:path w="12700" h="1791970">
                  <a:moveTo>
                    <a:pt x="12700" y="282384"/>
                  </a:moveTo>
                  <a:lnTo>
                    <a:pt x="9855" y="279539"/>
                  </a:lnTo>
                  <a:lnTo>
                    <a:pt x="0" y="285902"/>
                  </a:lnTo>
                  <a:lnTo>
                    <a:pt x="0" y="289407"/>
                  </a:lnTo>
                  <a:lnTo>
                    <a:pt x="2832" y="292252"/>
                  </a:lnTo>
                  <a:lnTo>
                    <a:pt x="12700" y="285889"/>
                  </a:lnTo>
                  <a:lnTo>
                    <a:pt x="12700" y="282384"/>
                  </a:lnTo>
                  <a:close/>
                </a:path>
                <a:path w="12700" h="1791970">
                  <a:moveTo>
                    <a:pt x="12700" y="256971"/>
                  </a:moveTo>
                  <a:lnTo>
                    <a:pt x="9855" y="254127"/>
                  </a:lnTo>
                  <a:lnTo>
                    <a:pt x="0" y="260489"/>
                  </a:lnTo>
                  <a:lnTo>
                    <a:pt x="0" y="263994"/>
                  </a:lnTo>
                  <a:lnTo>
                    <a:pt x="2832" y="266839"/>
                  </a:lnTo>
                  <a:lnTo>
                    <a:pt x="12700" y="260489"/>
                  </a:lnTo>
                  <a:lnTo>
                    <a:pt x="12700" y="256971"/>
                  </a:lnTo>
                  <a:close/>
                </a:path>
                <a:path w="12700" h="1791970">
                  <a:moveTo>
                    <a:pt x="12700" y="231559"/>
                  </a:moveTo>
                  <a:lnTo>
                    <a:pt x="9855" y="228714"/>
                  </a:lnTo>
                  <a:lnTo>
                    <a:pt x="0" y="235077"/>
                  </a:lnTo>
                  <a:lnTo>
                    <a:pt x="0" y="238582"/>
                  </a:lnTo>
                  <a:lnTo>
                    <a:pt x="2832" y="241427"/>
                  </a:lnTo>
                  <a:lnTo>
                    <a:pt x="12700" y="235064"/>
                  </a:lnTo>
                  <a:lnTo>
                    <a:pt x="12700" y="231559"/>
                  </a:lnTo>
                  <a:close/>
                </a:path>
                <a:path w="12700" h="1791970">
                  <a:moveTo>
                    <a:pt x="12700" y="206146"/>
                  </a:moveTo>
                  <a:lnTo>
                    <a:pt x="9855" y="203301"/>
                  </a:lnTo>
                  <a:lnTo>
                    <a:pt x="0" y="209664"/>
                  </a:lnTo>
                  <a:lnTo>
                    <a:pt x="0" y="213169"/>
                  </a:lnTo>
                  <a:lnTo>
                    <a:pt x="2832" y="216014"/>
                  </a:lnTo>
                  <a:lnTo>
                    <a:pt x="12700" y="209651"/>
                  </a:lnTo>
                  <a:lnTo>
                    <a:pt x="12700" y="206146"/>
                  </a:lnTo>
                  <a:close/>
                </a:path>
                <a:path w="12700" h="1791970">
                  <a:moveTo>
                    <a:pt x="12700" y="180733"/>
                  </a:moveTo>
                  <a:lnTo>
                    <a:pt x="9855" y="177888"/>
                  </a:lnTo>
                  <a:lnTo>
                    <a:pt x="0" y="184251"/>
                  </a:lnTo>
                  <a:lnTo>
                    <a:pt x="0" y="187756"/>
                  </a:lnTo>
                  <a:lnTo>
                    <a:pt x="2832" y="190601"/>
                  </a:lnTo>
                  <a:lnTo>
                    <a:pt x="12700" y="184238"/>
                  </a:lnTo>
                  <a:lnTo>
                    <a:pt x="12700" y="180733"/>
                  </a:lnTo>
                  <a:close/>
                </a:path>
                <a:path w="12700" h="1791970">
                  <a:moveTo>
                    <a:pt x="12700" y="155321"/>
                  </a:moveTo>
                  <a:lnTo>
                    <a:pt x="9855" y="152476"/>
                  </a:lnTo>
                  <a:lnTo>
                    <a:pt x="0" y="158838"/>
                  </a:lnTo>
                  <a:lnTo>
                    <a:pt x="0" y="162344"/>
                  </a:lnTo>
                  <a:lnTo>
                    <a:pt x="2832" y="165188"/>
                  </a:lnTo>
                  <a:lnTo>
                    <a:pt x="12700" y="158826"/>
                  </a:lnTo>
                  <a:lnTo>
                    <a:pt x="12700" y="155321"/>
                  </a:lnTo>
                  <a:close/>
                </a:path>
                <a:path w="12700" h="1791970">
                  <a:moveTo>
                    <a:pt x="12700" y="129908"/>
                  </a:moveTo>
                  <a:lnTo>
                    <a:pt x="9855" y="127063"/>
                  </a:lnTo>
                  <a:lnTo>
                    <a:pt x="0" y="133426"/>
                  </a:lnTo>
                  <a:lnTo>
                    <a:pt x="0" y="136931"/>
                  </a:lnTo>
                  <a:lnTo>
                    <a:pt x="2832" y="139776"/>
                  </a:lnTo>
                  <a:lnTo>
                    <a:pt x="12700" y="133413"/>
                  </a:lnTo>
                  <a:lnTo>
                    <a:pt x="12700" y="129908"/>
                  </a:lnTo>
                  <a:close/>
                </a:path>
                <a:path w="12700" h="1791970">
                  <a:moveTo>
                    <a:pt x="12700" y="104495"/>
                  </a:moveTo>
                  <a:lnTo>
                    <a:pt x="9855" y="101650"/>
                  </a:lnTo>
                  <a:lnTo>
                    <a:pt x="0" y="108013"/>
                  </a:lnTo>
                  <a:lnTo>
                    <a:pt x="0" y="111518"/>
                  </a:lnTo>
                  <a:lnTo>
                    <a:pt x="2832" y="114363"/>
                  </a:lnTo>
                  <a:lnTo>
                    <a:pt x="12700" y="108000"/>
                  </a:lnTo>
                  <a:lnTo>
                    <a:pt x="12700" y="104495"/>
                  </a:lnTo>
                  <a:close/>
                </a:path>
                <a:path w="12700" h="1791970">
                  <a:moveTo>
                    <a:pt x="12700" y="79082"/>
                  </a:moveTo>
                  <a:lnTo>
                    <a:pt x="9855" y="76238"/>
                  </a:lnTo>
                  <a:lnTo>
                    <a:pt x="0" y="82600"/>
                  </a:lnTo>
                  <a:lnTo>
                    <a:pt x="0" y="86106"/>
                  </a:lnTo>
                  <a:lnTo>
                    <a:pt x="2832" y="88950"/>
                  </a:lnTo>
                  <a:lnTo>
                    <a:pt x="12700" y="82588"/>
                  </a:lnTo>
                  <a:lnTo>
                    <a:pt x="12700" y="79082"/>
                  </a:lnTo>
                  <a:close/>
                </a:path>
                <a:path w="12700" h="1791970">
                  <a:moveTo>
                    <a:pt x="12700" y="53670"/>
                  </a:moveTo>
                  <a:lnTo>
                    <a:pt x="9855" y="50825"/>
                  </a:lnTo>
                  <a:lnTo>
                    <a:pt x="0" y="57188"/>
                  </a:lnTo>
                  <a:lnTo>
                    <a:pt x="0" y="60693"/>
                  </a:lnTo>
                  <a:lnTo>
                    <a:pt x="2832" y="63538"/>
                  </a:lnTo>
                  <a:lnTo>
                    <a:pt x="12700" y="57175"/>
                  </a:lnTo>
                  <a:lnTo>
                    <a:pt x="12700" y="53670"/>
                  </a:lnTo>
                  <a:close/>
                </a:path>
                <a:path w="12700" h="1791970">
                  <a:moveTo>
                    <a:pt x="12700" y="28257"/>
                  </a:moveTo>
                  <a:lnTo>
                    <a:pt x="9855" y="25412"/>
                  </a:lnTo>
                  <a:lnTo>
                    <a:pt x="0" y="31775"/>
                  </a:lnTo>
                  <a:lnTo>
                    <a:pt x="0" y="35280"/>
                  </a:lnTo>
                  <a:lnTo>
                    <a:pt x="2832" y="38125"/>
                  </a:lnTo>
                  <a:lnTo>
                    <a:pt x="12700" y="31762"/>
                  </a:lnTo>
                  <a:lnTo>
                    <a:pt x="12700" y="28257"/>
                  </a:lnTo>
                  <a:close/>
                </a:path>
                <a:path w="12700" h="1791970">
                  <a:moveTo>
                    <a:pt x="12700" y="2844"/>
                  </a:moveTo>
                  <a:lnTo>
                    <a:pt x="9855" y="0"/>
                  </a:lnTo>
                  <a:lnTo>
                    <a:pt x="0" y="6362"/>
                  </a:lnTo>
                  <a:lnTo>
                    <a:pt x="0" y="9867"/>
                  </a:lnTo>
                  <a:lnTo>
                    <a:pt x="2832" y="12712"/>
                  </a:lnTo>
                  <a:lnTo>
                    <a:pt x="12700" y="6350"/>
                  </a:lnTo>
                  <a:lnTo>
                    <a:pt x="12700" y="2844"/>
                  </a:lnTo>
                  <a:close/>
                </a:path>
              </a:pathLst>
            </a:custGeom>
            <a:solidFill>
              <a:srgbClr val="000000"/>
            </a:solidFill>
          </p:spPr>
          <p:txBody>
            <a:bodyPr wrap="square" lIns="0" tIns="0" rIns="0" bIns="0" rtlCol="0"/>
            <a:lstStyle/>
            <a:p>
              <a:endParaRPr/>
            </a:p>
          </p:txBody>
        </p:sp>
        <p:sp>
          <p:nvSpPr>
            <p:cNvPr id="6" name="object 6"/>
            <p:cNvSpPr/>
            <p:nvPr/>
          </p:nvSpPr>
          <p:spPr>
            <a:xfrm>
              <a:off x="3949700" y="2203449"/>
              <a:ext cx="81280" cy="1723389"/>
            </a:xfrm>
            <a:custGeom>
              <a:avLst/>
              <a:gdLst/>
              <a:ahLst/>
              <a:cxnLst/>
              <a:rect l="l" t="t" r="r" b="b"/>
              <a:pathLst>
                <a:path w="81279" h="1723389">
                  <a:moveTo>
                    <a:pt x="12700" y="1713268"/>
                  </a:moveTo>
                  <a:lnTo>
                    <a:pt x="9855" y="1710423"/>
                  </a:lnTo>
                  <a:lnTo>
                    <a:pt x="0" y="1716786"/>
                  </a:lnTo>
                  <a:lnTo>
                    <a:pt x="0" y="1720291"/>
                  </a:lnTo>
                  <a:lnTo>
                    <a:pt x="2832" y="1723136"/>
                  </a:lnTo>
                  <a:lnTo>
                    <a:pt x="12700" y="1716773"/>
                  </a:lnTo>
                  <a:lnTo>
                    <a:pt x="12700" y="1713268"/>
                  </a:lnTo>
                  <a:close/>
                </a:path>
                <a:path w="81279" h="1723389">
                  <a:moveTo>
                    <a:pt x="12700" y="1687855"/>
                  </a:moveTo>
                  <a:lnTo>
                    <a:pt x="9855" y="1685010"/>
                  </a:lnTo>
                  <a:lnTo>
                    <a:pt x="0" y="1691373"/>
                  </a:lnTo>
                  <a:lnTo>
                    <a:pt x="0" y="1694878"/>
                  </a:lnTo>
                  <a:lnTo>
                    <a:pt x="2832" y="1697723"/>
                  </a:lnTo>
                  <a:lnTo>
                    <a:pt x="12700" y="1691360"/>
                  </a:lnTo>
                  <a:lnTo>
                    <a:pt x="12700" y="1687855"/>
                  </a:lnTo>
                  <a:close/>
                </a:path>
                <a:path w="81279" h="1723389">
                  <a:moveTo>
                    <a:pt x="12700" y="1662442"/>
                  </a:moveTo>
                  <a:lnTo>
                    <a:pt x="9855" y="1659597"/>
                  </a:lnTo>
                  <a:lnTo>
                    <a:pt x="0" y="1665960"/>
                  </a:lnTo>
                  <a:lnTo>
                    <a:pt x="0" y="1669465"/>
                  </a:lnTo>
                  <a:lnTo>
                    <a:pt x="2832" y="1672310"/>
                  </a:lnTo>
                  <a:lnTo>
                    <a:pt x="12700" y="1665947"/>
                  </a:lnTo>
                  <a:lnTo>
                    <a:pt x="12700" y="1662442"/>
                  </a:lnTo>
                  <a:close/>
                </a:path>
                <a:path w="81279" h="1723389">
                  <a:moveTo>
                    <a:pt x="12700" y="1637030"/>
                  </a:moveTo>
                  <a:lnTo>
                    <a:pt x="9855" y="1634185"/>
                  </a:lnTo>
                  <a:lnTo>
                    <a:pt x="0" y="1640547"/>
                  </a:lnTo>
                  <a:lnTo>
                    <a:pt x="0" y="1644053"/>
                  </a:lnTo>
                  <a:lnTo>
                    <a:pt x="2832" y="1646897"/>
                  </a:lnTo>
                  <a:lnTo>
                    <a:pt x="12700" y="1640535"/>
                  </a:lnTo>
                  <a:lnTo>
                    <a:pt x="12700" y="1637030"/>
                  </a:lnTo>
                  <a:close/>
                </a:path>
                <a:path w="81279" h="1723389">
                  <a:moveTo>
                    <a:pt x="12700" y="1611617"/>
                  </a:moveTo>
                  <a:lnTo>
                    <a:pt x="9855" y="1608772"/>
                  </a:lnTo>
                  <a:lnTo>
                    <a:pt x="0" y="1615135"/>
                  </a:lnTo>
                  <a:lnTo>
                    <a:pt x="0" y="1618640"/>
                  </a:lnTo>
                  <a:lnTo>
                    <a:pt x="2832" y="1621485"/>
                  </a:lnTo>
                  <a:lnTo>
                    <a:pt x="12700" y="1615122"/>
                  </a:lnTo>
                  <a:lnTo>
                    <a:pt x="12700" y="1611617"/>
                  </a:lnTo>
                  <a:close/>
                </a:path>
                <a:path w="81279" h="1723389">
                  <a:moveTo>
                    <a:pt x="12700" y="1586204"/>
                  </a:moveTo>
                  <a:lnTo>
                    <a:pt x="9855" y="1583359"/>
                  </a:lnTo>
                  <a:lnTo>
                    <a:pt x="0" y="1589722"/>
                  </a:lnTo>
                  <a:lnTo>
                    <a:pt x="0" y="1593227"/>
                  </a:lnTo>
                  <a:lnTo>
                    <a:pt x="2832" y="1596072"/>
                  </a:lnTo>
                  <a:lnTo>
                    <a:pt x="12700" y="1589709"/>
                  </a:lnTo>
                  <a:lnTo>
                    <a:pt x="12700" y="1586204"/>
                  </a:lnTo>
                  <a:close/>
                </a:path>
                <a:path w="81279" h="1723389">
                  <a:moveTo>
                    <a:pt x="12700" y="1560791"/>
                  </a:moveTo>
                  <a:lnTo>
                    <a:pt x="9855" y="1557947"/>
                  </a:lnTo>
                  <a:lnTo>
                    <a:pt x="0" y="1564309"/>
                  </a:lnTo>
                  <a:lnTo>
                    <a:pt x="0" y="1567815"/>
                  </a:lnTo>
                  <a:lnTo>
                    <a:pt x="2832" y="1570659"/>
                  </a:lnTo>
                  <a:lnTo>
                    <a:pt x="12700" y="1564297"/>
                  </a:lnTo>
                  <a:lnTo>
                    <a:pt x="12700" y="1560791"/>
                  </a:lnTo>
                  <a:close/>
                </a:path>
                <a:path w="81279" h="1723389">
                  <a:moveTo>
                    <a:pt x="12700" y="1535379"/>
                  </a:moveTo>
                  <a:lnTo>
                    <a:pt x="9855" y="1532534"/>
                  </a:lnTo>
                  <a:lnTo>
                    <a:pt x="0" y="1538897"/>
                  </a:lnTo>
                  <a:lnTo>
                    <a:pt x="0" y="1542402"/>
                  </a:lnTo>
                  <a:lnTo>
                    <a:pt x="2832" y="1545247"/>
                  </a:lnTo>
                  <a:lnTo>
                    <a:pt x="12700" y="1538884"/>
                  </a:lnTo>
                  <a:lnTo>
                    <a:pt x="12700" y="1535379"/>
                  </a:lnTo>
                  <a:close/>
                </a:path>
                <a:path w="81279" h="1723389">
                  <a:moveTo>
                    <a:pt x="12700" y="1509966"/>
                  </a:moveTo>
                  <a:lnTo>
                    <a:pt x="9855" y="1507121"/>
                  </a:lnTo>
                  <a:lnTo>
                    <a:pt x="0" y="1513484"/>
                  </a:lnTo>
                  <a:lnTo>
                    <a:pt x="0" y="1516989"/>
                  </a:lnTo>
                  <a:lnTo>
                    <a:pt x="2832" y="1519834"/>
                  </a:lnTo>
                  <a:lnTo>
                    <a:pt x="12700" y="1513471"/>
                  </a:lnTo>
                  <a:lnTo>
                    <a:pt x="12700" y="1509966"/>
                  </a:lnTo>
                  <a:close/>
                </a:path>
                <a:path w="81279" h="1723389">
                  <a:moveTo>
                    <a:pt x="12700" y="1484553"/>
                  </a:moveTo>
                  <a:lnTo>
                    <a:pt x="9855" y="1481709"/>
                  </a:lnTo>
                  <a:lnTo>
                    <a:pt x="0" y="1488071"/>
                  </a:lnTo>
                  <a:lnTo>
                    <a:pt x="0" y="1491576"/>
                  </a:lnTo>
                  <a:lnTo>
                    <a:pt x="2832" y="1494421"/>
                  </a:lnTo>
                  <a:lnTo>
                    <a:pt x="12700" y="1488059"/>
                  </a:lnTo>
                  <a:lnTo>
                    <a:pt x="12700" y="1484553"/>
                  </a:lnTo>
                  <a:close/>
                </a:path>
                <a:path w="81279" h="1723389">
                  <a:moveTo>
                    <a:pt x="12700" y="1459141"/>
                  </a:moveTo>
                  <a:lnTo>
                    <a:pt x="9855" y="1456296"/>
                  </a:lnTo>
                  <a:lnTo>
                    <a:pt x="0" y="1462659"/>
                  </a:lnTo>
                  <a:lnTo>
                    <a:pt x="0" y="1466164"/>
                  </a:lnTo>
                  <a:lnTo>
                    <a:pt x="2832" y="1469009"/>
                  </a:lnTo>
                  <a:lnTo>
                    <a:pt x="12700" y="1462646"/>
                  </a:lnTo>
                  <a:lnTo>
                    <a:pt x="12700" y="1459141"/>
                  </a:lnTo>
                  <a:close/>
                </a:path>
                <a:path w="81279" h="1723389">
                  <a:moveTo>
                    <a:pt x="12700" y="1433728"/>
                  </a:moveTo>
                  <a:lnTo>
                    <a:pt x="9855" y="1430883"/>
                  </a:lnTo>
                  <a:lnTo>
                    <a:pt x="0" y="1437246"/>
                  </a:lnTo>
                  <a:lnTo>
                    <a:pt x="0" y="1440751"/>
                  </a:lnTo>
                  <a:lnTo>
                    <a:pt x="2832" y="1443596"/>
                  </a:lnTo>
                  <a:lnTo>
                    <a:pt x="12700" y="1437233"/>
                  </a:lnTo>
                  <a:lnTo>
                    <a:pt x="12700" y="1433728"/>
                  </a:lnTo>
                  <a:close/>
                </a:path>
                <a:path w="81279" h="1723389">
                  <a:moveTo>
                    <a:pt x="12700" y="1408315"/>
                  </a:moveTo>
                  <a:lnTo>
                    <a:pt x="9855" y="1405470"/>
                  </a:lnTo>
                  <a:lnTo>
                    <a:pt x="0" y="1411833"/>
                  </a:lnTo>
                  <a:lnTo>
                    <a:pt x="0" y="1415338"/>
                  </a:lnTo>
                  <a:lnTo>
                    <a:pt x="2832" y="1418183"/>
                  </a:lnTo>
                  <a:lnTo>
                    <a:pt x="12700" y="1411820"/>
                  </a:lnTo>
                  <a:lnTo>
                    <a:pt x="12700" y="1408315"/>
                  </a:lnTo>
                  <a:close/>
                </a:path>
                <a:path w="81279" h="1723389">
                  <a:moveTo>
                    <a:pt x="12700" y="1382903"/>
                  </a:moveTo>
                  <a:lnTo>
                    <a:pt x="9855" y="1380058"/>
                  </a:lnTo>
                  <a:lnTo>
                    <a:pt x="0" y="1386420"/>
                  </a:lnTo>
                  <a:lnTo>
                    <a:pt x="0" y="1389926"/>
                  </a:lnTo>
                  <a:lnTo>
                    <a:pt x="2832" y="1392770"/>
                  </a:lnTo>
                  <a:lnTo>
                    <a:pt x="12700" y="1386408"/>
                  </a:lnTo>
                  <a:lnTo>
                    <a:pt x="12700" y="1382903"/>
                  </a:lnTo>
                  <a:close/>
                </a:path>
                <a:path w="81279" h="1723389">
                  <a:moveTo>
                    <a:pt x="12700" y="1357490"/>
                  </a:moveTo>
                  <a:lnTo>
                    <a:pt x="9855" y="1354645"/>
                  </a:lnTo>
                  <a:lnTo>
                    <a:pt x="0" y="1361008"/>
                  </a:lnTo>
                  <a:lnTo>
                    <a:pt x="0" y="1364513"/>
                  </a:lnTo>
                  <a:lnTo>
                    <a:pt x="2832" y="1367358"/>
                  </a:lnTo>
                  <a:lnTo>
                    <a:pt x="12700" y="1360995"/>
                  </a:lnTo>
                  <a:lnTo>
                    <a:pt x="12700" y="1357490"/>
                  </a:lnTo>
                  <a:close/>
                </a:path>
                <a:path w="81279" h="1723389">
                  <a:moveTo>
                    <a:pt x="12700" y="1332077"/>
                  </a:moveTo>
                  <a:lnTo>
                    <a:pt x="9855" y="1329232"/>
                  </a:lnTo>
                  <a:lnTo>
                    <a:pt x="0" y="1335595"/>
                  </a:lnTo>
                  <a:lnTo>
                    <a:pt x="0" y="1339100"/>
                  </a:lnTo>
                  <a:lnTo>
                    <a:pt x="2832" y="1341945"/>
                  </a:lnTo>
                  <a:lnTo>
                    <a:pt x="12700" y="1335595"/>
                  </a:lnTo>
                  <a:lnTo>
                    <a:pt x="12700" y="1332077"/>
                  </a:lnTo>
                  <a:close/>
                </a:path>
                <a:path w="81279" h="1723389">
                  <a:moveTo>
                    <a:pt x="12700" y="1306664"/>
                  </a:moveTo>
                  <a:lnTo>
                    <a:pt x="9855" y="1303820"/>
                  </a:lnTo>
                  <a:lnTo>
                    <a:pt x="0" y="1310182"/>
                  </a:lnTo>
                  <a:lnTo>
                    <a:pt x="0" y="1313688"/>
                  </a:lnTo>
                  <a:lnTo>
                    <a:pt x="2832" y="1316532"/>
                  </a:lnTo>
                  <a:lnTo>
                    <a:pt x="12700" y="1310170"/>
                  </a:lnTo>
                  <a:lnTo>
                    <a:pt x="12700" y="1306664"/>
                  </a:lnTo>
                  <a:close/>
                </a:path>
                <a:path w="81279" h="1723389">
                  <a:moveTo>
                    <a:pt x="12700" y="1281252"/>
                  </a:moveTo>
                  <a:lnTo>
                    <a:pt x="9855" y="1278407"/>
                  </a:lnTo>
                  <a:lnTo>
                    <a:pt x="0" y="1284770"/>
                  </a:lnTo>
                  <a:lnTo>
                    <a:pt x="0" y="1288275"/>
                  </a:lnTo>
                  <a:lnTo>
                    <a:pt x="2832" y="1291120"/>
                  </a:lnTo>
                  <a:lnTo>
                    <a:pt x="12700" y="1284757"/>
                  </a:lnTo>
                  <a:lnTo>
                    <a:pt x="12700" y="1281252"/>
                  </a:lnTo>
                  <a:close/>
                </a:path>
                <a:path w="81279" h="1723389">
                  <a:moveTo>
                    <a:pt x="12700" y="1255839"/>
                  </a:moveTo>
                  <a:lnTo>
                    <a:pt x="9855" y="1252994"/>
                  </a:lnTo>
                  <a:lnTo>
                    <a:pt x="0" y="1259357"/>
                  </a:lnTo>
                  <a:lnTo>
                    <a:pt x="0" y="1262862"/>
                  </a:lnTo>
                  <a:lnTo>
                    <a:pt x="2832" y="1265707"/>
                  </a:lnTo>
                  <a:lnTo>
                    <a:pt x="12700" y="1259344"/>
                  </a:lnTo>
                  <a:lnTo>
                    <a:pt x="12700" y="1255839"/>
                  </a:lnTo>
                  <a:close/>
                </a:path>
                <a:path w="81279" h="1723389">
                  <a:moveTo>
                    <a:pt x="12700" y="1230426"/>
                  </a:moveTo>
                  <a:lnTo>
                    <a:pt x="9855" y="1227582"/>
                  </a:lnTo>
                  <a:lnTo>
                    <a:pt x="0" y="1233944"/>
                  </a:lnTo>
                  <a:lnTo>
                    <a:pt x="0" y="1237449"/>
                  </a:lnTo>
                  <a:lnTo>
                    <a:pt x="2832" y="1240294"/>
                  </a:lnTo>
                  <a:lnTo>
                    <a:pt x="12700" y="1233932"/>
                  </a:lnTo>
                  <a:lnTo>
                    <a:pt x="12700" y="1230426"/>
                  </a:lnTo>
                  <a:close/>
                </a:path>
                <a:path w="81279" h="1723389">
                  <a:moveTo>
                    <a:pt x="12700" y="1205014"/>
                  </a:moveTo>
                  <a:lnTo>
                    <a:pt x="9855" y="1202169"/>
                  </a:lnTo>
                  <a:lnTo>
                    <a:pt x="0" y="1208532"/>
                  </a:lnTo>
                  <a:lnTo>
                    <a:pt x="0" y="1212037"/>
                  </a:lnTo>
                  <a:lnTo>
                    <a:pt x="2832" y="1214882"/>
                  </a:lnTo>
                  <a:lnTo>
                    <a:pt x="12700" y="1208519"/>
                  </a:lnTo>
                  <a:lnTo>
                    <a:pt x="12700" y="1205014"/>
                  </a:lnTo>
                  <a:close/>
                </a:path>
                <a:path w="81279" h="1723389">
                  <a:moveTo>
                    <a:pt x="12700" y="1179601"/>
                  </a:moveTo>
                  <a:lnTo>
                    <a:pt x="9855" y="1176756"/>
                  </a:lnTo>
                  <a:lnTo>
                    <a:pt x="0" y="1183119"/>
                  </a:lnTo>
                  <a:lnTo>
                    <a:pt x="0" y="1186624"/>
                  </a:lnTo>
                  <a:lnTo>
                    <a:pt x="2832" y="1189469"/>
                  </a:lnTo>
                  <a:lnTo>
                    <a:pt x="12700" y="1183106"/>
                  </a:lnTo>
                  <a:lnTo>
                    <a:pt x="12700" y="1179601"/>
                  </a:lnTo>
                  <a:close/>
                </a:path>
                <a:path w="81279" h="1723389">
                  <a:moveTo>
                    <a:pt x="12700" y="1154188"/>
                  </a:moveTo>
                  <a:lnTo>
                    <a:pt x="9855" y="1151343"/>
                  </a:lnTo>
                  <a:lnTo>
                    <a:pt x="0" y="1157706"/>
                  </a:lnTo>
                  <a:lnTo>
                    <a:pt x="0" y="1161211"/>
                  </a:lnTo>
                  <a:lnTo>
                    <a:pt x="2832" y="1164056"/>
                  </a:lnTo>
                  <a:lnTo>
                    <a:pt x="12700" y="1157693"/>
                  </a:lnTo>
                  <a:lnTo>
                    <a:pt x="12700" y="1154188"/>
                  </a:lnTo>
                  <a:close/>
                </a:path>
                <a:path w="81279" h="1723389">
                  <a:moveTo>
                    <a:pt x="12700" y="1128776"/>
                  </a:moveTo>
                  <a:lnTo>
                    <a:pt x="9855" y="1125931"/>
                  </a:lnTo>
                  <a:lnTo>
                    <a:pt x="0" y="1132293"/>
                  </a:lnTo>
                  <a:lnTo>
                    <a:pt x="0" y="1135799"/>
                  </a:lnTo>
                  <a:lnTo>
                    <a:pt x="2832" y="1138643"/>
                  </a:lnTo>
                  <a:lnTo>
                    <a:pt x="12700" y="1132281"/>
                  </a:lnTo>
                  <a:lnTo>
                    <a:pt x="12700" y="1128776"/>
                  </a:lnTo>
                  <a:close/>
                </a:path>
                <a:path w="81279" h="1723389">
                  <a:moveTo>
                    <a:pt x="12700" y="1103363"/>
                  </a:moveTo>
                  <a:lnTo>
                    <a:pt x="9855" y="1100518"/>
                  </a:lnTo>
                  <a:lnTo>
                    <a:pt x="0" y="1106881"/>
                  </a:lnTo>
                  <a:lnTo>
                    <a:pt x="0" y="1110386"/>
                  </a:lnTo>
                  <a:lnTo>
                    <a:pt x="2832" y="1113231"/>
                  </a:lnTo>
                  <a:lnTo>
                    <a:pt x="12700" y="1106868"/>
                  </a:lnTo>
                  <a:lnTo>
                    <a:pt x="12700" y="1103363"/>
                  </a:lnTo>
                  <a:close/>
                </a:path>
                <a:path w="81279" h="1723389">
                  <a:moveTo>
                    <a:pt x="12700" y="1077950"/>
                  </a:moveTo>
                  <a:lnTo>
                    <a:pt x="9855" y="1075105"/>
                  </a:lnTo>
                  <a:lnTo>
                    <a:pt x="0" y="1081468"/>
                  </a:lnTo>
                  <a:lnTo>
                    <a:pt x="0" y="1084973"/>
                  </a:lnTo>
                  <a:lnTo>
                    <a:pt x="2832" y="1087818"/>
                  </a:lnTo>
                  <a:lnTo>
                    <a:pt x="12700" y="1081455"/>
                  </a:lnTo>
                  <a:lnTo>
                    <a:pt x="12700" y="1077950"/>
                  </a:lnTo>
                  <a:close/>
                </a:path>
                <a:path w="81279" h="1723389">
                  <a:moveTo>
                    <a:pt x="12700" y="1052537"/>
                  </a:moveTo>
                  <a:lnTo>
                    <a:pt x="9855" y="1049693"/>
                  </a:lnTo>
                  <a:lnTo>
                    <a:pt x="0" y="1056055"/>
                  </a:lnTo>
                  <a:lnTo>
                    <a:pt x="0" y="1059561"/>
                  </a:lnTo>
                  <a:lnTo>
                    <a:pt x="2832" y="1062405"/>
                  </a:lnTo>
                  <a:lnTo>
                    <a:pt x="12700" y="1056043"/>
                  </a:lnTo>
                  <a:lnTo>
                    <a:pt x="12700" y="1052537"/>
                  </a:lnTo>
                  <a:close/>
                </a:path>
                <a:path w="81279" h="1723389">
                  <a:moveTo>
                    <a:pt x="12700" y="1027125"/>
                  </a:moveTo>
                  <a:lnTo>
                    <a:pt x="9855" y="1024280"/>
                  </a:lnTo>
                  <a:lnTo>
                    <a:pt x="0" y="1030643"/>
                  </a:lnTo>
                  <a:lnTo>
                    <a:pt x="0" y="1034148"/>
                  </a:lnTo>
                  <a:lnTo>
                    <a:pt x="2832" y="1036993"/>
                  </a:lnTo>
                  <a:lnTo>
                    <a:pt x="12700" y="1030630"/>
                  </a:lnTo>
                  <a:lnTo>
                    <a:pt x="12700" y="1027125"/>
                  </a:lnTo>
                  <a:close/>
                </a:path>
                <a:path w="81279" h="1723389">
                  <a:moveTo>
                    <a:pt x="12700" y="1001712"/>
                  </a:moveTo>
                  <a:lnTo>
                    <a:pt x="9855" y="998867"/>
                  </a:lnTo>
                  <a:lnTo>
                    <a:pt x="0" y="1005230"/>
                  </a:lnTo>
                  <a:lnTo>
                    <a:pt x="0" y="1008735"/>
                  </a:lnTo>
                  <a:lnTo>
                    <a:pt x="2832" y="1011580"/>
                  </a:lnTo>
                  <a:lnTo>
                    <a:pt x="12700" y="1005217"/>
                  </a:lnTo>
                  <a:lnTo>
                    <a:pt x="12700" y="1001712"/>
                  </a:lnTo>
                  <a:close/>
                </a:path>
                <a:path w="81279" h="1723389">
                  <a:moveTo>
                    <a:pt x="12700" y="976299"/>
                  </a:moveTo>
                  <a:lnTo>
                    <a:pt x="9855" y="973455"/>
                  </a:lnTo>
                  <a:lnTo>
                    <a:pt x="0" y="979817"/>
                  </a:lnTo>
                  <a:lnTo>
                    <a:pt x="0" y="983322"/>
                  </a:lnTo>
                  <a:lnTo>
                    <a:pt x="2832" y="986167"/>
                  </a:lnTo>
                  <a:lnTo>
                    <a:pt x="12700" y="979805"/>
                  </a:lnTo>
                  <a:lnTo>
                    <a:pt x="12700" y="976299"/>
                  </a:lnTo>
                  <a:close/>
                </a:path>
                <a:path w="81279" h="1723389">
                  <a:moveTo>
                    <a:pt x="12700" y="950887"/>
                  </a:moveTo>
                  <a:lnTo>
                    <a:pt x="9855" y="948042"/>
                  </a:lnTo>
                  <a:lnTo>
                    <a:pt x="0" y="954405"/>
                  </a:lnTo>
                  <a:lnTo>
                    <a:pt x="0" y="957910"/>
                  </a:lnTo>
                  <a:lnTo>
                    <a:pt x="2832" y="960755"/>
                  </a:lnTo>
                  <a:lnTo>
                    <a:pt x="12700" y="954392"/>
                  </a:lnTo>
                  <a:lnTo>
                    <a:pt x="12700" y="950887"/>
                  </a:lnTo>
                  <a:close/>
                </a:path>
                <a:path w="81279" h="1723389">
                  <a:moveTo>
                    <a:pt x="12700" y="925474"/>
                  </a:moveTo>
                  <a:lnTo>
                    <a:pt x="9855" y="922629"/>
                  </a:lnTo>
                  <a:lnTo>
                    <a:pt x="0" y="928992"/>
                  </a:lnTo>
                  <a:lnTo>
                    <a:pt x="0" y="932497"/>
                  </a:lnTo>
                  <a:lnTo>
                    <a:pt x="2832" y="935342"/>
                  </a:lnTo>
                  <a:lnTo>
                    <a:pt x="12700" y="928979"/>
                  </a:lnTo>
                  <a:lnTo>
                    <a:pt x="12700" y="925474"/>
                  </a:lnTo>
                  <a:close/>
                </a:path>
                <a:path w="81279" h="1723389">
                  <a:moveTo>
                    <a:pt x="12700" y="900061"/>
                  </a:moveTo>
                  <a:lnTo>
                    <a:pt x="9855" y="897216"/>
                  </a:lnTo>
                  <a:lnTo>
                    <a:pt x="0" y="903579"/>
                  </a:lnTo>
                  <a:lnTo>
                    <a:pt x="0" y="907084"/>
                  </a:lnTo>
                  <a:lnTo>
                    <a:pt x="2832" y="909929"/>
                  </a:lnTo>
                  <a:lnTo>
                    <a:pt x="12700" y="903566"/>
                  </a:lnTo>
                  <a:lnTo>
                    <a:pt x="12700" y="900061"/>
                  </a:lnTo>
                  <a:close/>
                </a:path>
                <a:path w="81279" h="1723389">
                  <a:moveTo>
                    <a:pt x="12700" y="874649"/>
                  </a:moveTo>
                  <a:lnTo>
                    <a:pt x="9855" y="871804"/>
                  </a:lnTo>
                  <a:lnTo>
                    <a:pt x="0" y="878166"/>
                  </a:lnTo>
                  <a:lnTo>
                    <a:pt x="0" y="881672"/>
                  </a:lnTo>
                  <a:lnTo>
                    <a:pt x="2832" y="884516"/>
                  </a:lnTo>
                  <a:lnTo>
                    <a:pt x="12700" y="878154"/>
                  </a:lnTo>
                  <a:lnTo>
                    <a:pt x="12700" y="874649"/>
                  </a:lnTo>
                  <a:close/>
                </a:path>
                <a:path w="81279" h="1723389">
                  <a:moveTo>
                    <a:pt x="12700" y="849236"/>
                  </a:moveTo>
                  <a:lnTo>
                    <a:pt x="9855" y="846391"/>
                  </a:lnTo>
                  <a:lnTo>
                    <a:pt x="0" y="852754"/>
                  </a:lnTo>
                  <a:lnTo>
                    <a:pt x="0" y="856259"/>
                  </a:lnTo>
                  <a:lnTo>
                    <a:pt x="2832" y="859104"/>
                  </a:lnTo>
                  <a:lnTo>
                    <a:pt x="12700" y="852741"/>
                  </a:lnTo>
                  <a:lnTo>
                    <a:pt x="12700" y="849236"/>
                  </a:lnTo>
                  <a:close/>
                </a:path>
                <a:path w="81279" h="1723389">
                  <a:moveTo>
                    <a:pt x="12700" y="823823"/>
                  </a:moveTo>
                  <a:lnTo>
                    <a:pt x="9855" y="820978"/>
                  </a:lnTo>
                  <a:lnTo>
                    <a:pt x="0" y="827341"/>
                  </a:lnTo>
                  <a:lnTo>
                    <a:pt x="0" y="830846"/>
                  </a:lnTo>
                  <a:lnTo>
                    <a:pt x="2832" y="833691"/>
                  </a:lnTo>
                  <a:lnTo>
                    <a:pt x="12700" y="827328"/>
                  </a:lnTo>
                  <a:lnTo>
                    <a:pt x="12700" y="823823"/>
                  </a:lnTo>
                  <a:close/>
                </a:path>
                <a:path w="81279" h="1723389">
                  <a:moveTo>
                    <a:pt x="12700" y="798410"/>
                  </a:moveTo>
                  <a:lnTo>
                    <a:pt x="9855" y="795566"/>
                  </a:lnTo>
                  <a:lnTo>
                    <a:pt x="0" y="801928"/>
                  </a:lnTo>
                  <a:lnTo>
                    <a:pt x="0" y="805434"/>
                  </a:lnTo>
                  <a:lnTo>
                    <a:pt x="2832" y="808278"/>
                  </a:lnTo>
                  <a:lnTo>
                    <a:pt x="12700" y="801916"/>
                  </a:lnTo>
                  <a:lnTo>
                    <a:pt x="12700" y="798410"/>
                  </a:lnTo>
                  <a:close/>
                </a:path>
                <a:path w="81279" h="1723389">
                  <a:moveTo>
                    <a:pt x="12700" y="772998"/>
                  </a:moveTo>
                  <a:lnTo>
                    <a:pt x="9855" y="770153"/>
                  </a:lnTo>
                  <a:lnTo>
                    <a:pt x="0" y="776516"/>
                  </a:lnTo>
                  <a:lnTo>
                    <a:pt x="0" y="780021"/>
                  </a:lnTo>
                  <a:lnTo>
                    <a:pt x="2832" y="782866"/>
                  </a:lnTo>
                  <a:lnTo>
                    <a:pt x="12700" y="776503"/>
                  </a:lnTo>
                  <a:lnTo>
                    <a:pt x="12700" y="772998"/>
                  </a:lnTo>
                  <a:close/>
                </a:path>
                <a:path w="81279" h="1723389">
                  <a:moveTo>
                    <a:pt x="12700" y="747585"/>
                  </a:moveTo>
                  <a:lnTo>
                    <a:pt x="9855" y="744740"/>
                  </a:lnTo>
                  <a:lnTo>
                    <a:pt x="0" y="751103"/>
                  </a:lnTo>
                  <a:lnTo>
                    <a:pt x="0" y="754608"/>
                  </a:lnTo>
                  <a:lnTo>
                    <a:pt x="2832" y="757453"/>
                  </a:lnTo>
                  <a:lnTo>
                    <a:pt x="12700" y="751090"/>
                  </a:lnTo>
                  <a:lnTo>
                    <a:pt x="12700" y="747585"/>
                  </a:lnTo>
                  <a:close/>
                </a:path>
                <a:path w="81279" h="1723389">
                  <a:moveTo>
                    <a:pt x="12700" y="722172"/>
                  </a:moveTo>
                  <a:lnTo>
                    <a:pt x="9855" y="719328"/>
                  </a:lnTo>
                  <a:lnTo>
                    <a:pt x="0" y="725690"/>
                  </a:lnTo>
                  <a:lnTo>
                    <a:pt x="0" y="729195"/>
                  </a:lnTo>
                  <a:lnTo>
                    <a:pt x="2832" y="732040"/>
                  </a:lnTo>
                  <a:lnTo>
                    <a:pt x="12700" y="725678"/>
                  </a:lnTo>
                  <a:lnTo>
                    <a:pt x="12700" y="722172"/>
                  </a:lnTo>
                  <a:close/>
                </a:path>
                <a:path w="81279" h="1723389">
                  <a:moveTo>
                    <a:pt x="12700" y="696760"/>
                  </a:moveTo>
                  <a:lnTo>
                    <a:pt x="9855" y="693915"/>
                  </a:lnTo>
                  <a:lnTo>
                    <a:pt x="0" y="700278"/>
                  </a:lnTo>
                  <a:lnTo>
                    <a:pt x="0" y="703783"/>
                  </a:lnTo>
                  <a:lnTo>
                    <a:pt x="2832" y="706628"/>
                  </a:lnTo>
                  <a:lnTo>
                    <a:pt x="12700" y="700265"/>
                  </a:lnTo>
                  <a:lnTo>
                    <a:pt x="12700" y="696760"/>
                  </a:lnTo>
                  <a:close/>
                </a:path>
                <a:path w="81279" h="1723389">
                  <a:moveTo>
                    <a:pt x="12700" y="671347"/>
                  </a:moveTo>
                  <a:lnTo>
                    <a:pt x="9855" y="668502"/>
                  </a:lnTo>
                  <a:lnTo>
                    <a:pt x="0" y="674865"/>
                  </a:lnTo>
                  <a:lnTo>
                    <a:pt x="0" y="678370"/>
                  </a:lnTo>
                  <a:lnTo>
                    <a:pt x="2832" y="681215"/>
                  </a:lnTo>
                  <a:lnTo>
                    <a:pt x="12700" y="674852"/>
                  </a:lnTo>
                  <a:lnTo>
                    <a:pt x="12700" y="671347"/>
                  </a:lnTo>
                  <a:close/>
                </a:path>
                <a:path w="81279" h="1723389">
                  <a:moveTo>
                    <a:pt x="12700" y="645934"/>
                  </a:moveTo>
                  <a:lnTo>
                    <a:pt x="9855" y="643089"/>
                  </a:lnTo>
                  <a:lnTo>
                    <a:pt x="0" y="649452"/>
                  </a:lnTo>
                  <a:lnTo>
                    <a:pt x="0" y="652957"/>
                  </a:lnTo>
                  <a:lnTo>
                    <a:pt x="2832" y="655802"/>
                  </a:lnTo>
                  <a:lnTo>
                    <a:pt x="12700" y="649439"/>
                  </a:lnTo>
                  <a:lnTo>
                    <a:pt x="12700" y="645934"/>
                  </a:lnTo>
                  <a:close/>
                </a:path>
                <a:path w="81279" h="1723389">
                  <a:moveTo>
                    <a:pt x="12700" y="620522"/>
                  </a:moveTo>
                  <a:lnTo>
                    <a:pt x="9855" y="617677"/>
                  </a:lnTo>
                  <a:lnTo>
                    <a:pt x="0" y="624039"/>
                  </a:lnTo>
                  <a:lnTo>
                    <a:pt x="0" y="627545"/>
                  </a:lnTo>
                  <a:lnTo>
                    <a:pt x="2832" y="630389"/>
                  </a:lnTo>
                  <a:lnTo>
                    <a:pt x="12700" y="624027"/>
                  </a:lnTo>
                  <a:lnTo>
                    <a:pt x="12700" y="620522"/>
                  </a:lnTo>
                  <a:close/>
                </a:path>
                <a:path w="81279" h="1723389">
                  <a:moveTo>
                    <a:pt x="12700" y="595109"/>
                  </a:moveTo>
                  <a:lnTo>
                    <a:pt x="9855" y="592264"/>
                  </a:lnTo>
                  <a:lnTo>
                    <a:pt x="0" y="598627"/>
                  </a:lnTo>
                  <a:lnTo>
                    <a:pt x="0" y="602132"/>
                  </a:lnTo>
                  <a:lnTo>
                    <a:pt x="2832" y="604977"/>
                  </a:lnTo>
                  <a:lnTo>
                    <a:pt x="12700" y="598614"/>
                  </a:lnTo>
                  <a:lnTo>
                    <a:pt x="12700" y="595109"/>
                  </a:lnTo>
                  <a:close/>
                </a:path>
                <a:path w="81279" h="1723389">
                  <a:moveTo>
                    <a:pt x="12700" y="569696"/>
                  </a:moveTo>
                  <a:lnTo>
                    <a:pt x="9855" y="566851"/>
                  </a:lnTo>
                  <a:lnTo>
                    <a:pt x="0" y="573214"/>
                  </a:lnTo>
                  <a:lnTo>
                    <a:pt x="0" y="576719"/>
                  </a:lnTo>
                  <a:lnTo>
                    <a:pt x="2832" y="579564"/>
                  </a:lnTo>
                  <a:lnTo>
                    <a:pt x="12700" y="573201"/>
                  </a:lnTo>
                  <a:lnTo>
                    <a:pt x="12700" y="569696"/>
                  </a:lnTo>
                  <a:close/>
                </a:path>
                <a:path w="81279" h="1723389">
                  <a:moveTo>
                    <a:pt x="12700" y="544283"/>
                  </a:moveTo>
                  <a:lnTo>
                    <a:pt x="9855" y="541439"/>
                  </a:lnTo>
                  <a:lnTo>
                    <a:pt x="0" y="547801"/>
                  </a:lnTo>
                  <a:lnTo>
                    <a:pt x="0" y="551307"/>
                  </a:lnTo>
                  <a:lnTo>
                    <a:pt x="2832" y="554151"/>
                  </a:lnTo>
                  <a:lnTo>
                    <a:pt x="12700" y="547789"/>
                  </a:lnTo>
                  <a:lnTo>
                    <a:pt x="12700" y="544283"/>
                  </a:lnTo>
                  <a:close/>
                </a:path>
                <a:path w="81279" h="1723389">
                  <a:moveTo>
                    <a:pt x="12700" y="518871"/>
                  </a:moveTo>
                  <a:lnTo>
                    <a:pt x="9855" y="516026"/>
                  </a:lnTo>
                  <a:lnTo>
                    <a:pt x="0" y="522389"/>
                  </a:lnTo>
                  <a:lnTo>
                    <a:pt x="0" y="525894"/>
                  </a:lnTo>
                  <a:lnTo>
                    <a:pt x="2832" y="528739"/>
                  </a:lnTo>
                  <a:lnTo>
                    <a:pt x="12700" y="522376"/>
                  </a:lnTo>
                  <a:lnTo>
                    <a:pt x="12700" y="518871"/>
                  </a:lnTo>
                  <a:close/>
                </a:path>
                <a:path w="81279" h="1723389">
                  <a:moveTo>
                    <a:pt x="12700" y="493458"/>
                  </a:moveTo>
                  <a:lnTo>
                    <a:pt x="9855" y="490613"/>
                  </a:lnTo>
                  <a:lnTo>
                    <a:pt x="0" y="496976"/>
                  </a:lnTo>
                  <a:lnTo>
                    <a:pt x="0" y="500481"/>
                  </a:lnTo>
                  <a:lnTo>
                    <a:pt x="2832" y="503326"/>
                  </a:lnTo>
                  <a:lnTo>
                    <a:pt x="12700" y="496963"/>
                  </a:lnTo>
                  <a:lnTo>
                    <a:pt x="12700" y="493458"/>
                  </a:lnTo>
                  <a:close/>
                </a:path>
                <a:path w="81279" h="1723389">
                  <a:moveTo>
                    <a:pt x="12700" y="468045"/>
                  </a:moveTo>
                  <a:lnTo>
                    <a:pt x="9855" y="465201"/>
                  </a:lnTo>
                  <a:lnTo>
                    <a:pt x="0" y="471563"/>
                  </a:lnTo>
                  <a:lnTo>
                    <a:pt x="0" y="475068"/>
                  </a:lnTo>
                  <a:lnTo>
                    <a:pt x="2832" y="477913"/>
                  </a:lnTo>
                  <a:lnTo>
                    <a:pt x="12700" y="471551"/>
                  </a:lnTo>
                  <a:lnTo>
                    <a:pt x="12700" y="468045"/>
                  </a:lnTo>
                  <a:close/>
                </a:path>
                <a:path w="81279" h="1723389">
                  <a:moveTo>
                    <a:pt x="12700" y="442633"/>
                  </a:moveTo>
                  <a:lnTo>
                    <a:pt x="9855" y="439788"/>
                  </a:lnTo>
                  <a:lnTo>
                    <a:pt x="0" y="446151"/>
                  </a:lnTo>
                  <a:lnTo>
                    <a:pt x="0" y="449656"/>
                  </a:lnTo>
                  <a:lnTo>
                    <a:pt x="2832" y="452501"/>
                  </a:lnTo>
                  <a:lnTo>
                    <a:pt x="12700" y="446138"/>
                  </a:lnTo>
                  <a:lnTo>
                    <a:pt x="12700" y="442633"/>
                  </a:lnTo>
                  <a:close/>
                </a:path>
                <a:path w="81279" h="1723389">
                  <a:moveTo>
                    <a:pt x="12700" y="417220"/>
                  </a:moveTo>
                  <a:lnTo>
                    <a:pt x="9855" y="414375"/>
                  </a:lnTo>
                  <a:lnTo>
                    <a:pt x="0" y="420738"/>
                  </a:lnTo>
                  <a:lnTo>
                    <a:pt x="0" y="424243"/>
                  </a:lnTo>
                  <a:lnTo>
                    <a:pt x="2832" y="427088"/>
                  </a:lnTo>
                  <a:lnTo>
                    <a:pt x="12700" y="420725"/>
                  </a:lnTo>
                  <a:lnTo>
                    <a:pt x="12700" y="417220"/>
                  </a:lnTo>
                  <a:close/>
                </a:path>
                <a:path w="81279" h="1723389">
                  <a:moveTo>
                    <a:pt x="12700" y="391807"/>
                  </a:moveTo>
                  <a:lnTo>
                    <a:pt x="9855" y="388962"/>
                  </a:lnTo>
                  <a:lnTo>
                    <a:pt x="0" y="395325"/>
                  </a:lnTo>
                  <a:lnTo>
                    <a:pt x="0" y="398830"/>
                  </a:lnTo>
                  <a:lnTo>
                    <a:pt x="2832" y="401675"/>
                  </a:lnTo>
                  <a:lnTo>
                    <a:pt x="12700" y="395312"/>
                  </a:lnTo>
                  <a:lnTo>
                    <a:pt x="12700" y="391807"/>
                  </a:lnTo>
                  <a:close/>
                </a:path>
                <a:path w="81279" h="1723389">
                  <a:moveTo>
                    <a:pt x="12700" y="366395"/>
                  </a:moveTo>
                  <a:lnTo>
                    <a:pt x="9855" y="363550"/>
                  </a:lnTo>
                  <a:lnTo>
                    <a:pt x="0" y="369912"/>
                  </a:lnTo>
                  <a:lnTo>
                    <a:pt x="0" y="373418"/>
                  </a:lnTo>
                  <a:lnTo>
                    <a:pt x="2832" y="376262"/>
                  </a:lnTo>
                  <a:lnTo>
                    <a:pt x="12700" y="369900"/>
                  </a:lnTo>
                  <a:lnTo>
                    <a:pt x="12700" y="366395"/>
                  </a:lnTo>
                  <a:close/>
                </a:path>
                <a:path w="81279" h="1723389">
                  <a:moveTo>
                    <a:pt x="12700" y="340982"/>
                  </a:moveTo>
                  <a:lnTo>
                    <a:pt x="9855" y="338137"/>
                  </a:lnTo>
                  <a:lnTo>
                    <a:pt x="0" y="344500"/>
                  </a:lnTo>
                  <a:lnTo>
                    <a:pt x="0" y="348005"/>
                  </a:lnTo>
                  <a:lnTo>
                    <a:pt x="2832" y="350850"/>
                  </a:lnTo>
                  <a:lnTo>
                    <a:pt x="12700" y="344487"/>
                  </a:lnTo>
                  <a:lnTo>
                    <a:pt x="12700" y="340982"/>
                  </a:lnTo>
                  <a:close/>
                </a:path>
                <a:path w="81279" h="1723389">
                  <a:moveTo>
                    <a:pt x="12700" y="315569"/>
                  </a:moveTo>
                  <a:lnTo>
                    <a:pt x="9855" y="312724"/>
                  </a:lnTo>
                  <a:lnTo>
                    <a:pt x="0" y="319087"/>
                  </a:lnTo>
                  <a:lnTo>
                    <a:pt x="0" y="322592"/>
                  </a:lnTo>
                  <a:lnTo>
                    <a:pt x="2832" y="325437"/>
                  </a:lnTo>
                  <a:lnTo>
                    <a:pt x="12700" y="319074"/>
                  </a:lnTo>
                  <a:lnTo>
                    <a:pt x="12700" y="315569"/>
                  </a:lnTo>
                  <a:close/>
                </a:path>
                <a:path w="81279" h="1723389">
                  <a:moveTo>
                    <a:pt x="12700" y="290156"/>
                  </a:moveTo>
                  <a:lnTo>
                    <a:pt x="9855" y="287312"/>
                  </a:lnTo>
                  <a:lnTo>
                    <a:pt x="0" y="293674"/>
                  </a:lnTo>
                  <a:lnTo>
                    <a:pt x="0" y="297180"/>
                  </a:lnTo>
                  <a:lnTo>
                    <a:pt x="2832" y="300024"/>
                  </a:lnTo>
                  <a:lnTo>
                    <a:pt x="12700" y="293662"/>
                  </a:lnTo>
                  <a:lnTo>
                    <a:pt x="12700" y="290156"/>
                  </a:lnTo>
                  <a:close/>
                </a:path>
                <a:path w="81279" h="1723389">
                  <a:moveTo>
                    <a:pt x="12700" y="264744"/>
                  </a:moveTo>
                  <a:lnTo>
                    <a:pt x="9855" y="261899"/>
                  </a:lnTo>
                  <a:lnTo>
                    <a:pt x="0" y="268262"/>
                  </a:lnTo>
                  <a:lnTo>
                    <a:pt x="0" y="271767"/>
                  </a:lnTo>
                  <a:lnTo>
                    <a:pt x="2832" y="274612"/>
                  </a:lnTo>
                  <a:lnTo>
                    <a:pt x="12700" y="268249"/>
                  </a:lnTo>
                  <a:lnTo>
                    <a:pt x="12700" y="264744"/>
                  </a:lnTo>
                  <a:close/>
                </a:path>
                <a:path w="81279" h="1723389">
                  <a:moveTo>
                    <a:pt x="12700" y="239331"/>
                  </a:moveTo>
                  <a:lnTo>
                    <a:pt x="9855" y="236486"/>
                  </a:lnTo>
                  <a:lnTo>
                    <a:pt x="0" y="242849"/>
                  </a:lnTo>
                  <a:lnTo>
                    <a:pt x="0" y="246354"/>
                  </a:lnTo>
                  <a:lnTo>
                    <a:pt x="2832" y="249199"/>
                  </a:lnTo>
                  <a:lnTo>
                    <a:pt x="12700" y="242836"/>
                  </a:lnTo>
                  <a:lnTo>
                    <a:pt x="12700" y="239331"/>
                  </a:lnTo>
                  <a:close/>
                </a:path>
                <a:path w="81279" h="1723389">
                  <a:moveTo>
                    <a:pt x="12700" y="213918"/>
                  </a:moveTo>
                  <a:lnTo>
                    <a:pt x="9855" y="211074"/>
                  </a:lnTo>
                  <a:lnTo>
                    <a:pt x="0" y="217436"/>
                  </a:lnTo>
                  <a:lnTo>
                    <a:pt x="0" y="220941"/>
                  </a:lnTo>
                  <a:lnTo>
                    <a:pt x="2832" y="223786"/>
                  </a:lnTo>
                  <a:lnTo>
                    <a:pt x="12700" y="217424"/>
                  </a:lnTo>
                  <a:lnTo>
                    <a:pt x="12700" y="213918"/>
                  </a:lnTo>
                  <a:close/>
                </a:path>
                <a:path w="81279" h="1723389">
                  <a:moveTo>
                    <a:pt x="12700" y="188506"/>
                  </a:moveTo>
                  <a:lnTo>
                    <a:pt x="9855" y="185661"/>
                  </a:lnTo>
                  <a:lnTo>
                    <a:pt x="0" y="192024"/>
                  </a:lnTo>
                  <a:lnTo>
                    <a:pt x="0" y="195529"/>
                  </a:lnTo>
                  <a:lnTo>
                    <a:pt x="2832" y="198374"/>
                  </a:lnTo>
                  <a:lnTo>
                    <a:pt x="12700" y="192011"/>
                  </a:lnTo>
                  <a:lnTo>
                    <a:pt x="12700" y="188506"/>
                  </a:lnTo>
                  <a:close/>
                </a:path>
                <a:path w="81279" h="1723389">
                  <a:moveTo>
                    <a:pt x="12700" y="163093"/>
                  </a:moveTo>
                  <a:lnTo>
                    <a:pt x="9855" y="160248"/>
                  </a:lnTo>
                  <a:lnTo>
                    <a:pt x="0" y="166611"/>
                  </a:lnTo>
                  <a:lnTo>
                    <a:pt x="0" y="170116"/>
                  </a:lnTo>
                  <a:lnTo>
                    <a:pt x="2832" y="172961"/>
                  </a:lnTo>
                  <a:lnTo>
                    <a:pt x="12700" y="166598"/>
                  </a:lnTo>
                  <a:lnTo>
                    <a:pt x="12700" y="163093"/>
                  </a:lnTo>
                  <a:close/>
                </a:path>
                <a:path w="81279" h="1723389">
                  <a:moveTo>
                    <a:pt x="12700" y="137680"/>
                  </a:moveTo>
                  <a:lnTo>
                    <a:pt x="9855" y="134835"/>
                  </a:lnTo>
                  <a:lnTo>
                    <a:pt x="0" y="141198"/>
                  </a:lnTo>
                  <a:lnTo>
                    <a:pt x="0" y="144703"/>
                  </a:lnTo>
                  <a:lnTo>
                    <a:pt x="2832" y="147548"/>
                  </a:lnTo>
                  <a:lnTo>
                    <a:pt x="12700" y="141185"/>
                  </a:lnTo>
                  <a:lnTo>
                    <a:pt x="12700" y="137680"/>
                  </a:lnTo>
                  <a:close/>
                </a:path>
                <a:path w="81279" h="1723389">
                  <a:moveTo>
                    <a:pt x="12700" y="112268"/>
                  </a:moveTo>
                  <a:lnTo>
                    <a:pt x="9855" y="109423"/>
                  </a:lnTo>
                  <a:lnTo>
                    <a:pt x="0" y="115785"/>
                  </a:lnTo>
                  <a:lnTo>
                    <a:pt x="0" y="119291"/>
                  </a:lnTo>
                  <a:lnTo>
                    <a:pt x="2832" y="122135"/>
                  </a:lnTo>
                  <a:lnTo>
                    <a:pt x="12700" y="115773"/>
                  </a:lnTo>
                  <a:lnTo>
                    <a:pt x="12700" y="112268"/>
                  </a:lnTo>
                  <a:close/>
                </a:path>
                <a:path w="81279" h="1723389">
                  <a:moveTo>
                    <a:pt x="12700" y="86855"/>
                  </a:moveTo>
                  <a:lnTo>
                    <a:pt x="9855" y="84010"/>
                  </a:lnTo>
                  <a:lnTo>
                    <a:pt x="0" y="90373"/>
                  </a:lnTo>
                  <a:lnTo>
                    <a:pt x="0" y="93878"/>
                  </a:lnTo>
                  <a:lnTo>
                    <a:pt x="2832" y="96723"/>
                  </a:lnTo>
                  <a:lnTo>
                    <a:pt x="12700" y="90360"/>
                  </a:lnTo>
                  <a:lnTo>
                    <a:pt x="12700" y="86855"/>
                  </a:lnTo>
                  <a:close/>
                </a:path>
                <a:path w="81279" h="1723389">
                  <a:moveTo>
                    <a:pt x="12700" y="61442"/>
                  </a:moveTo>
                  <a:lnTo>
                    <a:pt x="9855" y="58597"/>
                  </a:lnTo>
                  <a:lnTo>
                    <a:pt x="0" y="64960"/>
                  </a:lnTo>
                  <a:lnTo>
                    <a:pt x="0" y="68465"/>
                  </a:lnTo>
                  <a:lnTo>
                    <a:pt x="2832" y="71310"/>
                  </a:lnTo>
                  <a:lnTo>
                    <a:pt x="12700" y="64947"/>
                  </a:lnTo>
                  <a:lnTo>
                    <a:pt x="12700" y="61442"/>
                  </a:lnTo>
                  <a:close/>
                </a:path>
                <a:path w="81279" h="1723389">
                  <a:moveTo>
                    <a:pt x="12700" y="36029"/>
                  </a:moveTo>
                  <a:lnTo>
                    <a:pt x="9855" y="33185"/>
                  </a:lnTo>
                  <a:lnTo>
                    <a:pt x="0" y="39547"/>
                  </a:lnTo>
                  <a:lnTo>
                    <a:pt x="0" y="43053"/>
                  </a:lnTo>
                  <a:lnTo>
                    <a:pt x="2832" y="45897"/>
                  </a:lnTo>
                  <a:lnTo>
                    <a:pt x="12700" y="39535"/>
                  </a:lnTo>
                  <a:lnTo>
                    <a:pt x="12700" y="36029"/>
                  </a:lnTo>
                  <a:close/>
                </a:path>
                <a:path w="81279" h="1723389">
                  <a:moveTo>
                    <a:pt x="12700" y="10617"/>
                  </a:moveTo>
                  <a:lnTo>
                    <a:pt x="9855" y="7772"/>
                  </a:lnTo>
                  <a:lnTo>
                    <a:pt x="0" y="14135"/>
                  </a:lnTo>
                  <a:lnTo>
                    <a:pt x="0" y="17640"/>
                  </a:lnTo>
                  <a:lnTo>
                    <a:pt x="2832" y="20485"/>
                  </a:lnTo>
                  <a:lnTo>
                    <a:pt x="12700" y="14122"/>
                  </a:lnTo>
                  <a:lnTo>
                    <a:pt x="12700" y="10617"/>
                  </a:lnTo>
                  <a:close/>
                </a:path>
                <a:path w="81279" h="1723389">
                  <a:moveTo>
                    <a:pt x="30340" y="9867"/>
                  </a:moveTo>
                  <a:lnTo>
                    <a:pt x="23977" y="0"/>
                  </a:lnTo>
                  <a:lnTo>
                    <a:pt x="20472" y="0"/>
                  </a:lnTo>
                  <a:lnTo>
                    <a:pt x="17627" y="2844"/>
                  </a:lnTo>
                  <a:lnTo>
                    <a:pt x="23990" y="12700"/>
                  </a:lnTo>
                  <a:lnTo>
                    <a:pt x="27495" y="12700"/>
                  </a:lnTo>
                  <a:lnTo>
                    <a:pt x="30340" y="9867"/>
                  </a:lnTo>
                  <a:close/>
                </a:path>
                <a:path w="81279" h="1723389">
                  <a:moveTo>
                    <a:pt x="55753" y="9867"/>
                  </a:moveTo>
                  <a:lnTo>
                    <a:pt x="49390" y="0"/>
                  </a:lnTo>
                  <a:lnTo>
                    <a:pt x="45885" y="0"/>
                  </a:lnTo>
                  <a:lnTo>
                    <a:pt x="43040" y="2844"/>
                  </a:lnTo>
                  <a:lnTo>
                    <a:pt x="49403" y="12700"/>
                  </a:lnTo>
                  <a:lnTo>
                    <a:pt x="52908" y="12700"/>
                  </a:lnTo>
                  <a:lnTo>
                    <a:pt x="55753" y="9867"/>
                  </a:lnTo>
                  <a:close/>
                </a:path>
                <a:path w="81279" h="1723389">
                  <a:moveTo>
                    <a:pt x="81165" y="9867"/>
                  </a:moveTo>
                  <a:lnTo>
                    <a:pt x="74803" y="0"/>
                  </a:lnTo>
                  <a:lnTo>
                    <a:pt x="71297" y="0"/>
                  </a:lnTo>
                  <a:lnTo>
                    <a:pt x="68453" y="2844"/>
                  </a:lnTo>
                  <a:lnTo>
                    <a:pt x="74815" y="12700"/>
                  </a:lnTo>
                  <a:lnTo>
                    <a:pt x="78320" y="12700"/>
                  </a:lnTo>
                  <a:lnTo>
                    <a:pt x="81165" y="9867"/>
                  </a:lnTo>
                  <a:close/>
                </a:path>
              </a:pathLst>
            </a:custGeom>
            <a:solidFill>
              <a:srgbClr val="000000"/>
            </a:solidFill>
          </p:spPr>
          <p:txBody>
            <a:bodyPr wrap="square" lIns="0" tIns="0" rIns="0" bIns="0" rtlCol="0"/>
            <a:lstStyle/>
            <a:p>
              <a:endParaRPr/>
            </a:p>
          </p:txBody>
        </p:sp>
        <p:sp>
          <p:nvSpPr>
            <p:cNvPr id="7" name="object 7"/>
            <p:cNvSpPr/>
            <p:nvPr/>
          </p:nvSpPr>
          <p:spPr>
            <a:xfrm>
              <a:off x="4018153" y="2203449"/>
              <a:ext cx="1791970" cy="12700"/>
            </a:xfrm>
            <a:custGeom>
              <a:avLst/>
              <a:gdLst/>
              <a:ahLst/>
              <a:cxnLst/>
              <a:rect l="l" t="t" r="r" b="b"/>
              <a:pathLst>
                <a:path w="1791970" h="12700">
                  <a:moveTo>
                    <a:pt x="12712" y="9867"/>
                  </a:moveTo>
                  <a:lnTo>
                    <a:pt x="6350" y="0"/>
                  </a:lnTo>
                  <a:lnTo>
                    <a:pt x="2844" y="0"/>
                  </a:lnTo>
                  <a:lnTo>
                    <a:pt x="0" y="2844"/>
                  </a:lnTo>
                  <a:lnTo>
                    <a:pt x="6362" y="12700"/>
                  </a:lnTo>
                  <a:lnTo>
                    <a:pt x="9867" y="12700"/>
                  </a:lnTo>
                  <a:lnTo>
                    <a:pt x="12712" y="9867"/>
                  </a:lnTo>
                  <a:close/>
                </a:path>
                <a:path w="1791970" h="12700">
                  <a:moveTo>
                    <a:pt x="38125" y="9867"/>
                  </a:moveTo>
                  <a:lnTo>
                    <a:pt x="31762" y="0"/>
                  </a:lnTo>
                  <a:lnTo>
                    <a:pt x="28257" y="0"/>
                  </a:lnTo>
                  <a:lnTo>
                    <a:pt x="25412" y="2844"/>
                  </a:lnTo>
                  <a:lnTo>
                    <a:pt x="31775" y="12700"/>
                  </a:lnTo>
                  <a:lnTo>
                    <a:pt x="35280" y="12700"/>
                  </a:lnTo>
                  <a:lnTo>
                    <a:pt x="38125" y="9867"/>
                  </a:lnTo>
                  <a:close/>
                </a:path>
                <a:path w="1791970" h="12700">
                  <a:moveTo>
                    <a:pt x="63538" y="9867"/>
                  </a:moveTo>
                  <a:lnTo>
                    <a:pt x="57175" y="0"/>
                  </a:lnTo>
                  <a:lnTo>
                    <a:pt x="53670" y="0"/>
                  </a:lnTo>
                  <a:lnTo>
                    <a:pt x="50825" y="2844"/>
                  </a:lnTo>
                  <a:lnTo>
                    <a:pt x="57188" y="12700"/>
                  </a:lnTo>
                  <a:lnTo>
                    <a:pt x="60693" y="12700"/>
                  </a:lnTo>
                  <a:lnTo>
                    <a:pt x="63538" y="9867"/>
                  </a:lnTo>
                  <a:close/>
                </a:path>
                <a:path w="1791970" h="12700">
                  <a:moveTo>
                    <a:pt x="88950" y="9867"/>
                  </a:moveTo>
                  <a:lnTo>
                    <a:pt x="82588" y="0"/>
                  </a:lnTo>
                  <a:lnTo>
                    <a:pt x="79082" y="0"/>
                  </a:lnTo>
                  <a:lnTo>
                    <a:pt x="76238" y="2844"/>
                  </a:lnTo>
                  <a:lnTo>
                    <a:pt x="82600" y="12700"/>
                  </a:lnTo>
                  <a:lnTo>
                    <a:pt x="86106" y="12700"/>
                  </a:lnTo>
                  <a:lnTo>
                    <a:pt x="88950" y="9867"/>
                  </a:lnTo>
                  <a:close/>
                </a:path>
                <a:path w="1791970" h="12700">
                  <a:moveTo>
                    <a:pt x="114363" y="9867"/>
                  </a:moveTo>
                  <a:lnTo>
                    <a:pt x="108000" y="0"/>
                  </a:lnTo>
                  <a:lnTo>
                    <a:pt x="104495" y="0"/>
                  </a:lnTo>
                  <a:lnTo>
                    <a:pt x="101650" y="2844"/>
                  </a:lnTo>
                  <a:lnTo>
                    <a:pt x="108013" y="12700"/>
                  </a:lnTo>
                  <a:lnTo>
                    <a:pt x="111518" y="12700"/>
                  </a:lnTo>
                  <a:lnTo>
                    <a:pt x="114363" y="9867"/>
                  </a:lnTo>
                  <a:close/>
                </a:path>
                <a:path w="1791970" h="12700">
                  <a:moveTo>
                    <a:pt x="139776" y="9867"/>
                  </a:moveTo>
                  <a:lnTo>
                    <a:pt x="133413" y="0"/>
                  </a:lnTo>
                  <a:lnTo>
                    <a:pt x="129908" y="0"/>
                  </a:lnTo>
                  <a:lnTo>
                    <a:pt x="127063" y="2844"/>
                  </a:lnTo>
                  <a:lnTo>
                    <a:pt x="133426" y="12700"/>
                  </a:lnTo>
                  <a:lnTo>
                    <a:pt x="136931" y="12700"/>
                  </a:lnTo>
                  <a:lnTo>
                    <a:pt x="139776" y="9867"/>
                  </a:lnTo>
                  <a:close/>
                </a:path>
                <a:path w="1791970" h="12700">
                  <a:moveTo>
                    <a:pt x="165188" y="9867"/>
                  </a:moveTo>
                  <a:lnTo>
                    <a:pt x="158826" y="0"/>
                  </a:lnTo>
                  <a:lnTo>
                    <a:pt x="155321" y="0"/>
                  </a:lnTo>
                  <a:lnTo>
                    <a:pt x="152476" y="2844"/>
                  </a:lnTo>
                  <a:lnTo>
                    <a:pt x="158838" y="12700"/>
                  </a:lnTo>
                  <a:lnTo>
                    <a:pt x="162344" y="12700"/>
                  </a:lnTo>
                  <a:lnTo>
                    <a:pt x="165188" y="9867"/>
                  </a:lnTo>
                  <a:close/>
                </a:path>
                <a:path w="1791970" h="12700">
                  <a:moveTo>
                    <a:pt x="190601" y="9867"/>
                  </a:moveTo>
                  <a:lnTo>
                    <a:pt x="184238" y="0"/>
                  </a:lnTo>
                  <a:lnTo>
                    <a:pt x="180733" y="0"/>
                  </a:lnTo>
                  <a:lnTo>
                    <a:pt x="177888" y="2844"/>
                  </a:lnTo>
                  <a:lnTo>
                    <a:pt x="184251" y="12700"/>
                  </a:lnTo>
                  <a:lnTo>
                    <a:pt x="187756" y="12700"/>
                  </a:lnTo>
                  <a:lnTo>
                    <a:pt x="190601" y="9867"/>
                  </a:lnTo>
                  <a:close/>
                </a:path>
                <a:path w="1791970" h="12700">
                  <a:moveTo>
                    <a:pt x="216014" y="9867"/>
                  </a:moveTo>
                  <a:lnTo>
                    <a:pt x="209651" y="0"/>
                  </a:lnTo>
                  <a:lnTo>
                    <a:pt x="206146" y="0"/>
                  </a:lnTo>
                  <a:lnTo>
                    <a:pt x="203301" y="2844"/>
                  </a:lnTo>
                  <a:lnTo>
                    <a:pt x="209664" y="12700"/>
                  </a:lnTo>
                  <a:lnTo>
                    <a:pt x="213169" y="12700"/>
                  </a:lnTo>
                  <a:lnTo>
                    <a:pt x="216014" y="9867"/>
                  </a:lnTo>
                  <a:close/>
                </a:path>
                <a:path w="1791970" h="12700">
                  <a:moveTo>
                    <a:pt x="241427" y="9867"/>
                  </a:moveTo>
                  <a:lnTo>
                    <a:pt x="235064" y="0"/>
                  </a:lnTo>
                  <a:lnTo>
                    <a:pt x="231559" y="0"/>
                  </a:lnTo>
                  <a:lnTo>
                    <a:pt x="228714" y="2844"/>
                  </a:lnTo>
                  <a:lnTo>
                    <a:pt x="235077" y="12700"/>
                  </a:lnTo>
                  <a:lnTo>
                    <a:pt x="238582" y="12700"/>
                  </a:lnTo>
                  <a:lnTo>
                    <a:pt x="241427" y="9867"/>
                  </a:lnTo>
                  <a:close/>
                </a:path>
                <a:path w="1791970" h="12700">
                  <a:moveTo>
                    <a:pt x="266839" y="9867"/>
                  </a:moveTo>
                  <a:lnTo>
                    <a:pt x="260477" y="0"/>
                  </a:lnTo>
                  <a:lnTo>
                    <a:pt x="256971" y="0"/>
                  </a:lnTo>
                  <a:lnTo>
                    <a:pt x="254127" y="2844"/>
                  </a:lnTo>
                  <a:lnTo>
                    <a:pt x="260489" y="12700"/>
                  </a:lnTo>
                  <a:lnTo>
                    <a:pt x="263994" y="12700"/>
                  </a:lnTo>
                  <a:lnTo>
                    <a:pt x="266839" y="9867"/>
                  </a:lnTo>
                  <a:close/>
                </a:path>
                <a:path w="1791970" h="12700">
                  <a:moveTo>
                    <a:pt x="292252" y="9867"/>
                  </a:moveTo>
                  <a:lnTo>
                    <a:pt x="285889" y="0"/>
                  </a:lnTo>
                  <a:lnTo>
                    <a:pt x="282384" y="0"/>
                  </a:lnTo>
                  <a:lnTo>
                    <a:pt x="279539" y="2844"/>
                  </a:lnTo>
                  <a:lnTo>
                    <a:pt x="285902" y="12700"/>
                  </a:lnTo>
                  <a:lnTo>
                    <a:pt x="289407" y="12700"/>
                  </a:lnTo>
                  <a:lnTo>
                    <a:pt x="292252" y="9867"/>
                  </a:lnTo>
                  <a:close/>
                </a:path>
                <a:path w="1791970" h="12700">
                  <a:moveTo>
                    <a:pt x="317665" y="9867"/>
                  </a:moveTo>
                  <a:lnTo>
                    <a:pt x="311302" y="0"/>
                  </a:lnTo>
                  <a:lnTo>
                    <a:pt x="307797" y="0"/>
                  </a:lnTo>
                  <a:lnTo>
                    <a:pt x="304952" y="2844"/>
                  </a:lnTo>
                  <a:lnTo>
                    <a:pt x="311315" y="12700"/>
                  </a:lnTo>
                  <a:lnTo>
                    <a:pt x="314820" y="12700"/>
                  </a:lnTo>
                  <a:lnTo>
                    <a:pt x="317665" y="9867"/>
                  </a:lnTo>
                  <a:close/>
                </a:path>
                <a:path w="1791970" h="12700">
                  <a:moveTo>
                    <a:pt x="343077" y="9867"/>
                  </a:moveTo>
                  <a:lnTo>
                    <a:pt x="336715" y="0"/>
                  </a:lnTo>
                  <a:lnTo>
                    <a:pt x="333209" y="0"/>
                  </a:lnTo>
                  <a:lnTo>
                    <a:pt x="330365" y="2844"/>
                  </a:lnTo>
                  <a:lnTo>
                    <a:pt x="336727" y="12700"/>
                  </a:lnTo>
                  <a:lnTo>
                    <a:pt x="340233" y="12700"/>
                  </a:lnTo>
                  <a:lnTo>
                    <a:pt x="343077" y="9867"/>
                  </a:lnTo>
                  <a:close/>
                </a:path>
                <a:path w="1791970" h="12700">
                  <a:moveTo>
                    <a:pt x="368490" y="9867"/>
                  </a:moveTo>
                  <a:lnTo>
                    <a:pt x="362127" y="0"/>
                  </a:lnTo>
                  <a:lnTo>
                    <a:pt x="358622" y="0"/>
                  </a:lnTo>
                  <a:lnTo>
                    <a:pt x="355777" y="2844"/>
                  </a:lnTo>
                  <a:lnTo>
                    <a:pt x="362140" y="12700"/>
                  </a:lnTo>
                  <a:lnTo>
                    <a:pt x="365645" y="12700"/>
                  </a:lnTo>
                  <a:lnTo>
                    <a:pt x="368490" y="9867"/>
                  </a:lnTo>
                  <a:close/>
                </a:path>
                <a:path w="1791970" h="12700">
                  <a:moveTo>
                    <a:pt x="393903" y="9867"/>
                  </a:moveTo>
                  <a:lnTo>
                    <a:pt x="387540" y="0"/>
                  </a:lnTo>
                  <a:lnTo>
                    <a:pt x="384035" y="0"/>
                  </a:lnTo>
                  <a:lnTo>
                    <a:pt x="381190" y="2844"/>
                  </a:lnTo>
                  <a:lnTo>
                    <a:pt x="387553" y="12700"/>
                  </a:lnTo>
                  <a:lnTo>
                    <a:pt x="391058" y="12700"/>
                  </a:lnTo>
                  <a:lnTo>
                    <a:pt x="393903" y="9867"/>
                  </a:lnTo>
                  <a:close/>
                </a:path>
                <a:path w="1791970" h="12700">
                  <a:moveTo>
                    <a:pt x="419315" y="9867"/>
                  </a:moveTo>
                  <a:lnTo>
                    <a:pt x="412953" y="0"/>
                  </a:lnTo>
                  <a:lnTo>
                    <a:pt x="409448" y="0"/>
                  </a:lnTo>
                  <a:lnTo>
                    <a:pt x="406603" y="2844"/>
                  </a:lnTo>
                  <a:lnTo>
                    <a:pt x="412965" y="12700"/>
                  </a:lnTo>
                  <a:lnTo>
                    <a:pt x="416471" y="12700"/>
                  </a:lnTo>
                  <a:lnTo>
                    <a:pt x="419315" y="9867"/>
                  </a:lnTo>
                  <a:close/>
                </a:path>
                <a:path w="1791970" h="12700">
                  <a:moveTo>
                    <a:pt x="444728" y="9867"/>
                  </a:moveTo>
                  <a:lnTo>
                    <a:pt x="438365" y="0"/>
                  </a:lnTo>
                  <a:lnTo>
                    <a:pt x="434860" y="0"/>
                  </a:lnTo>
                  <a:lnTo>
                    <a:pt x="432015" y="2844"/>
                  </a:lnTo>
                  <a:lnTo>
                    <a:pt x="438378" y="12700"/>
                  </a:lnTo>
                  <a:lnTo>
                    <a:pt x="441883" y="12700"/>
                  </a:lnTo>
                  <a:lnTo>
                    <a:pt x="444728" y="9867"/>
                  </a:lnTo>
                  <a:close/>
                </a:path>
                <a:path w="1791970" h="12700">
                  <a:moveTo>
                    <a:pt x="470141" y="9867"/>
                  </a:moveTo>
                  <a:lnTo>
                    <a:pt x="463778" y="0"/>
                  </a:lnTo>
                  <a:lnTo>
                    <a:pt x="460273" y="0"/>
                  </a:lnTo>
                  <a:lnTo>
                    <a:pt x="457428" y="2844"/>
                  </a:lnTo>
                  <a:lnTo>
                    <a:pt x="463791" y="12700"/>
                  </a:lnTo>
                  <a:lnTo>
                    <a:pt x="467296" y="12700"/>
                  </a:lnTo>
                  <a:lnTo>
                    <a:pt x="470141" y="9867"/>
                  </a:lnTo>
                  <a:close/>
                </a:path>
                <a:path w="1791970" h="12700">
                  <a:moveTo>
                    <a:pt x="495554" y="9867"/>
                  </a:moveTo>
                  <a:lnTo>
                    <a:pt x="489191" y="0"/>
                  </a:lnTo>
                  <a:lnTo>
                    <a:pt x="485686" y="0"/>
                  </a:lnTo>
                  <a:lnTo>
                    <a:pt x="482841" y="2844"/>
                  </a:lnTo>
                  <a:lnTo>
                    <a:pt x="489204" y="12700"/>
                  </a:lnTo>
                  <a:lnTo>
                    <a:pt x="492709" y="12700"/>
                  </a:lnTo>
                  <a:lnTo>
                    <a:pt x="495554" y="9867"/>
                  </a:lnTo>
                  <a:close/>
                </a:path>
                <a:path w="1791970" h="12700">
                  <a:moveTo>
                    <a:pt x="520966" y="9867"/>
                  </a:moveTo>
                  <a:lnTo>
                    <a:pt x="514604" y="0"/>
                  </a:lnTo>
                  <a:lnTo>
                    <a:pt x="511098" y="0"/>
                  </a:lnTo>
                  <a:lnTo>
                    <a:pt x="508254" y="2844"/>
                  </a:lnTo>
                  <a:lnTo>
                    <a:pt x="514616" y="12700"/>
                  </a:lnTo>
                  <a:lnTo>
                    <a:pt x="518121" y="12700"/>
                  </a:lnTo>
                  <a:lnTo>
                    <a:pt x="520966" y="9867"/>
                  </a:lnTo>
                  <a:close/>
                </a:path>
                <a:path w="1791970" h="12700">
                  <a:moveTo>
                    <a:pt x="546379" y="9867"/>
                  </a:moveTo>
                  <a:lnTo>
                    <a:pt x="540016" y="0"/>
                  </a:lnTo>
                  <a:lnTo>
                    <a:pt x="536511" y="0"/>
                  </a:lnTo>
                  <a:lnTo>
                    <a:pt x="533666" y="2844"/>
                  </a:lnTo>
                  <a:lnTo>
                    <a:pt x="540029" y="12700"/>
                  </a:lnTo>
                  <a:lnTo>
                    <a:pt x="543534" y="12700"/>
                  </a:lnTo>
                  <a:lnTo>
                    <a:pt x="546379" y="9867"/>
                  </a:lnTo>
                  <a:close/>
                </a:path>
                <a:path w="1791970" h="12700">
                  <a:moveTo>
                    <a:pt x="571792" y="9867"/>
                  </a:moveTo>
                  <a:lnTo>
                    <a:pt x="565429" y="0"/>
                  </a:lnTo>
                  <a:lnTo>
                    <a:pt x="561924" y="0"/>
                  </a:lnTo>
                  <a:lnTo>
                    <a:pt x="559079" y="2844"/>
                  </a:lnTo>
                  <a:lnTo>
                    <a:pt x="565442" y="12700"/>
                  </a:lnTo>
                  <a:lnTo>
                    <a:pt x="568947" y="12700"/>
                  </a:lnTo>
                  <a:lnTo>
                    <a:pt x="571792" y="9867"/>
                  </a:lnTo>
                  <a:close/>
                </a:path>
                <a:path w="1791970" h="12700">
                  <a:moveTo>
                    <a:pt x="597204" y="9867"/>
                  </a:moveTo>
                  <a:lnTo>
                    <a:pt x="590842" y="0"/>
                  </a:lnTo>
                  <a:lnTo>
                    <a:pt x="587336" y="0"/>
                  </a:lnTo>
                  <a:lnTo>
                    <a:pt x="584492" y="2844"/>
                  </a:lnTo>
                  <a:lnTo>
                    <a:pt x="590854" y="12700"/>
                  </a:lnTo>
                  <a:lnTo>
                    <a:pt x="594360" y="12700"/>
                  </a:lnTo>
                  <a:lnTo>
                    <a:pt x="597204" y="9867"/>
                  </a:lnTo>
                  <a:close/>
                </a:path>
                <a:path w="1791970" h="12700">
                  <a:moveTo>
                    <a:pt x="622617" y="9867"/>
                  </a:moveTo>
                  <a:lnTo>
                    <a:pt x="616254" y="0"/>
                  </a:lnTo>
                  <a:lnTo>
                    <a:pt x="612749" y="0"/>
                  </a:lnTo>
                  <a:lnTo>
                    <a:pt x="609904" y="2844"/>
                  </a:lnTo>
                  <a:lnTo>
                    <a:pt x="616267" y="12700"/>
                  </a:lnTo>
                  <a:lnTo>
                    <a:pt x="619772" y="12700"/>
                  </a:lnTo>
                  <a:lnTo>
                    <a:pt x="622617" y="9867"/>
                  </a:lnTo>
                  <a:close/>
                </a:path>
                <a:path w="1791970" h="12700">
                  <a:moveTo>
                    <a:pt x="648030" y="9867"/>
                  </a:moveTo>
                  <a:lnTo>
                    <a:pt x="641667" y="0"/>
                  </a:lnTo>
                  <a:lnTo>
                    <a:pt x="638162" y="0"/>
                  </a:lnTo>
                  <a:lnTo>
                    <a:pt x="635317" y="2844"/>
                  </a:lnTo>
                  <a:lnTo>
                    <a:pt x="641680" y="12700"/>
                  </a:lnTo>
                  <a:lnTo>
                    <a:pt x="645185" y="12700"/>
                  </a:lnTo>
                  <a:lnTo>
                    <a:pt x="648030" y="9867"/>
                  </a:lnTo>
                  <a:close/>
                </a:path>
                <a:path w="1791970" h="12700">
                  <a:moveTo>
                    <a:pt x="673442" y="9867"/>
                  </a:moveTo>
                  <a:lnTo>
                    <a:pt x="667080" y="0"/>
                  </a:lnTo>
                  <a:lnTo>
                    <a:pt x="663575" y="0"/>
                  </a:lnTo>
                  <a:lnTo>
                    <a:pt x="660730" y="2844"/>
                  </a:lnTo>
                  <a:lnTo>
                    <a:pt x="667092" y="12700"/>
                  </a:lnTo>
                  <a:lnTo>
                    <a:pt x="670598" y="12700"/>
                  </a:lnTo>
                  <a:lnTo>
                    <a:pt x="673442" y="9867"/>
                  </a:lnTo>
                  <a:close/>
                </a:path>
                <a:path w="1791970" h="12700">
                  <a:moveTo>
                    <a:pt x="698855" y="9867"/>
                  </a:moveTo>
                  <a:lnTo>
                    <a:pt x="692492" y="0"/>
                  </a:lnTo>
                  <a:lnTo>
                    <a:pt x="688987" y="0"/>
                  </a:lnTo>
                  <a:lnTo>
                    <a:pt x="686142" y="2844"/>
                  </a:lnTo>
                  <a:lnTo>
                    <a:pt x="692505" y="12700"/>
                  </a:lnTo>
                  <a:lnTo>
                    <a:pt x="696010" y="12700"/>
                  </a:lnTo>
                  <a:lnTo>
                    <a:pt x="698855" y="9867"/>
                  </a:lnTo>
                  <a:close/>
                </a:path>
                <a:path w="1791970" h="12700">
                  <a:moveTo>
                    <a:pt x="724268" y="9867"/>
                  </a:moveTo>
                  <a:lnTo>
                    <a:pt x="717905" y="0"/>
                  </a:lnTo>
                  <a:lnTo>
                    <a:pt x="714400" y="0"/>
                  </a:lnTo>
                  <a:lnTo>
                    <a:pt x="711555" y="2844"/>
                  </a:lnTo>
                  <a:lnTo>
                    <a:pt x="717918" y="12700"/>
                  </a:lnTo>
                  <a:lnTo>
                    <a:pt x="721423" y="12700"/>
                  </a:lnTo>
                  <a:lnTo>
                    <a:pt x="724268" y="9867"/>
                  </a:lnTo>
                  <a:close/>
                </a:path>
                <a:path w="1791970" h="12700">
                  <a:moveTo>
                    <a:pt x="749681" y="9867"/>
                  </a:moveTo>
                  <a:lnTo>
                    <a:pt x="743318" y="0"/>
                  </a:lnTo>
                  <a:lnTo>
                    <a:pt x="739813" y="0"/>
                  </a:lnTo>
                  <a:lnTo>
                    <a:pt x="736968" y="2844"/>
                  </a:lnTo>
                  <a:lnTo>
                    <a:pt x="743331" y="12700"/>
                  </a:lnTo>
                  <a:lnTo>
                    <a:pt x="746836" y="12700"/>
                  </a:lnTo>
                  <a:lnTo>
                    <a:pt x="749681" y="9867"/>
                  </a:lnTo>
                  <a:close/>
                </a:path>
                <a:path w="1791970" h="12700">
                  <a:moveTo>
                    <a:pt x="775093" y="9867"/>
                  </a:moveTo>
                  <a:lnTo>
                    <a:pt x="768731" y="0"/>
                  </a:lnTo>
                  <a:lnTo>
                    <a:pt x="765225" y="0"/>
                  </a:lnTo>
                  <a:lnTo>
                    <a:pt x="762381" y="2844"/>
                  </a:lnTo>
                  <a:lnTo>
                    <a:pt x="768743" y="12700"/>
                  </a:lnTo>
                  <a:lnTo>
                    <a:pt x="772248" y="12700"/>
                  </a:lnTo>
                  <a:lnTo>
                    <a:pt x="775093" y="9867"/>
                  </a:lnTo>
                  <a:close/>
                </a:path>
                <a:path w="1791970" h="12700">
                  <a:moveTo>
                    <a:pt x="800506" y="9867"/>
                  </a:moveTo>
                  <a:lnTo>
                    <a:pt x="794143" y="0"/>
                  </a:lnTo>
                  <a:lnTo>
                    <a:pt x="790638" y="0"/>
                  </a:lnTo>
                  <a:lnTo>
                    <a:pt x="787793" y="2844"/>
                  </a:lnTo>
                  <a:lnTo>
                    <a:pt x="794156" y="12700"/>
                  </a:lnTo>
                  <a:lnTo>
                    <a:pt x="797661" y="12700"/>
                  </a:lnTo>
                  <a:lnTo>
                    <a:pt x="800506" y="9867"/>
                  </a:lnTo>
                  <a:close/>
                </a:path>
                <a:path w="1791970" h="12700">
                  <a:moveTo>
                    <a:pt x="825919" y="9867"/>
                  </a:moveTo>
                  <a:lnTo>
                    <a:pt x="819556" y="0"/>
                  </a:lnTo>
                  <a:lnTo>
                    <a:pt x="816051" y="0"/>
                  </a:lnTo>
                  <a:lnTo>
                    <a:pt x="813206" y="2844"/>
                  </a:lnTo>
                  <a:lnTo>
                    <a:pt x="819569" y="12700"/>
                  </a:lnTo>
                  <a:lnTo>
                    <a:pt x="823074" y="12700"/>
                  </a:lnTo>
                  <a:lnTo>
                    <a:pt x="825919" y="9867"/>
                  </a:lnTo>
                  <a:close/>
                </a:path>
                <a:path w="1791970" h="12700">
                  <a:moveTo>
                    <a:pt x="851331" y="9867"/>
                  </a:moveTo>
                  <a:lnTo>
                    <a:pt x="844969" y="0"/>
                  </a:lnTo>
                  <a:lnTo>
                    <a:pt x="841463" y="0"/>
                  </a:lnTo>
                  <a:lnTo>
                    <a:pt x="838619" y="2844"/>
                  </a:lnTo>
                  <a:lnTo>
                    <a:pt x="844981" y="12700"/>
                  </a:lnTo>
                  <a:lnTo>
                    <a:pt x="848487" y="12700"/>
                  </a:lnTo>
                  <a:lnTo>
                    <a:pt x="851331" y="9867"/>
                  </a:lnTo>
                  <a:close/>
                </a:path>
                <a:path w="1791970" h="12700">
                  <a:moveTo>
                    <a:pt x="876744" y="9867"/>
                  </a:moveTo>
                  <a:lnTo>
                    <a:pt x="870381" y="0"/>
                  </a:lnTo>
                  <a:lnTo>
                    <a:pt x="866876" y="0"/>
                  </a:lnTo>
                  <a:lnTo>
                    <a:pt x="864031" y="2844"/>
                  </a:lnTo>
                  <a:lnTo>
                    <a:pt x="870394" y="12700"/>
                  </a:lnTo>
                  <a:lnTo>
                    <a:pt x="873899" y="12700"/>
                  </a:lnTo>
                  <a:lnTo>
                    <a:pt x="876744" y="9867"/>
                  </a:lnTo>
                  <a:close/>
                </a:path>
                <a:path w="1791970" h="12700">
                  <a:moveTo>
                    <a:pt x="902157" y="9867"/>
                  </a:moveTo>
                  <a:lnTo>
                    <a:pt x="895794" y="0"/>
                  </a:lnTo>
                  <a:lnTo>
                    <a:pt x="892289" y="0"/>
                  </a:lnTo>
                  <a:lnTo>
                    <a:pt x="889444" y="2844"/>
                  </a:lnTo>
                  <a:lnTo>
                    <a:pt x="895807" y="12700"/>
                  </a:lnTo>
                  <a:lnTo>
                    <a:pt x="899312" y="12700"/>
                  </a:lnTo>
                  <a:lnTo>
                    <a:pt x="902157" y="9867"/>
                  </a:lnTo>
                  <a:close/>
                </a:path>
                <a:path w="1791970" h="12700">
                  <a:moveTo>
                    <a:pt x="927569" y="9867"/>
                  </a:moveTo>
                  <a:lnTo>
                    <a:pt x="921207" y="0"/>
                  </a:lnTo>
                  <a:lnTo>
                    <a:pt x="917702" y="0"/>
                  </a:lnTo>
                  <a:lnTo>
                    <a:pt x="914857" y="2844"/>
                  </a:lnTo>
                  <a:lnTo>
                    <a:pt x="921219" y="12700"/>
                  </a:lnTo>
                  <a:lnTo>
                    <a:pt x="924725" y="12700"/>
                  </a:lnTo>
                  <a:lnTo>
                    <a:pt x="927569" y="9867"/>
                  </a:lnTo>
                  <a:close/>
                </a:path>
                <a:path w="1791970" h="12700">
                  <a:moveTo>
                    <a:pt x="952982" y="9867"/>
                  </a:moveTo>
                  <a:lnTo>
                    <a:pt x="946619" y="0"/>
                  </a:lnTo>
                  <a:lnTo>
                    <a:pt x="943114" y="0"/>
                  </a:lnTo>
                  <a:lnTo>
                    <a:pt x="940269" y="2844"/>
                  </a:lnTo>
                  <a:lnTo>
                    <a:pt x="946632" y="12700"/>
                  </a:lnTo>
                  <a:lnTo>
                    <a:pt x="950137" y="12700"/>
                  </a:lnTo>
                  <a:lnTo>
                    <a:pt x="952982" y="9867"/>
                  </a:lnTo>
                  <a:close/>
                </a:path>
                <a:path w="1791970" h="12700">
                  <a:moveTo>
                    <a:pt x="978395" y="9867"/>
                  </a:moveTo>
                  <a:lnTo>
                    <a:pt x="972032" y="0"/>
                  </a:lnTo>
                  <a:lnTo>
                    <a:pt x="968527" y="0"/>
                  </a:lnTo>
                  <a:lnTo>
                    <a:pt x="965682" y="2844"/>
                  </a:lnTo>
                  <a:lnTo>
                    <a:pt x="972045" y="12700"/>
                  </a:lnTo>
                  <a:lnTo>
                    <a:pt x="975550" y="12700"/>
                  </a:lnTo>
                  <a:lnTo>
                    <a:pt x="978395" y="9867"/>
                  </a:lnTo>
                  <a:close/>
                </a:path>
                <a:path w="1791970" h="12700">
                  <a:moveTo>
                    <a:pt x="1003808" y="9867"/>
                  </a:moveTo>
                  <a:lnTo>
                    <a:pt x="997445" y="0"/>
                  </a:lnTo>
                  <a:lnTo>
                    <a:pt x="993940" y="0"/>
                  </a:lnTo>
                  <a:lnTo>
                    <a:pt x="991095" y="2844"/>
                  </a:lnTo>
                  <a:lnTo>
                    <a:pt x="997458" y="12700"/>
                  </a:lnTo>
                  <a:lnTo>
                    <a:pt x="1000963" y="12700"/>
                  </a:lnTo>
                  <a:lnTo>
                    <a:pt x="1003808" y="9867"/>
                  </a:lnTo>
                  <a:close/>
                </a:path>
                <a:path w="1791970" h="12700">
                  <a:moveTo>
                    <a:pt x="1029220" y="9867"/>
                  </a:moveTo>
                  <a:lnTo>
                    <a:pt x="1022858" y="0"/>
                  </a:lnTo>
                  <a:lnTo>
                    <a:pt x="1019352" y="0"/>
                  </a:lnTo>
                  <a:lnTo>
                    <a:pt x="1016508" y="2844"/>
                  </a:lnTo>
                  <a:lnTo>
                    <a:pt x="1022870" y="12700"/>
                  </a:lnTo>
                  <a:lnTo>
                    <a:pt x="1026375" y="12700"/>
                  </a:lnTo>
                  <a:lnTo>
                    <a:pt x="1029220" y="9867"/>
                  </a:lnTo>
                  <a:close/>
                </a:path>
                <a:path w="1791970" h="12700">
                  <a:moveTo>
                    <a:pt x="1054633" y="9867"/>
                  </a:moveTo>
                  <a:lnTo>
                    <a:pt x="1048270" y="0"/>
                  </a:lnTo>
                  <a:lnTo>
                    <a:pt x="1044765" y="0"/>
                  </a:lnTo>
                  <a:lnTo>
                    <a:pt x="1041920" y="2844"/>
                  </a:lnTo>
                  <a:lnTo>
                    <a:pt x="1048283" y="12700"/>
                  </a:lnTo>
                  <a:lnTo>
                    <a:pt x="1051788" y="12700"/>
                  </a:lnTo>
                  <a:lnTo>
                    <a:pt x="1054633" y="9867"/>
                  </a:lnTo>
                  <a:close/>
                </a:path>
                <a:path w="1791970" h="12700">
                  <a:moveTo>
                    <a:pt x="1080046" y="9867"/>
                  </a:moveTo>
                  <a:lnTo>
                    <a:pt x="1073683" y="0"/>
                  </a:lnTo>
                  <a:lnTo>
                    <a:pt x="1070178" y="0"/>
                  </a:lnTo>
                  <a:lnTo>
                    <a:pt x="1067333" y="2844"/>
                  </a:lnTo>
                  <a:lnTo>
                    <a:pt x="1073696" y="12700"/>
                  </a:lnTo>
                  <a:lnTo>
                    <a:pt x="1077201" y="12700"/>
                  </a:lnTo>
                  <a:lnTo>
                    <a:pt x="1080046" y="9867"/>
                  </a:lnTo>
                  <a:close/>
                </a:path>
                <a:path w="1791970" h="12700">
                  <a:moveTo>
                    <a:pt x="1105458" y="9867"/>
                  </a:moveTo>
                  <a:lnTo>
                    <a:pt x="1099096" y="0"/>
                  </a:lnTo>
                  <a:lnTo>
                    <a:pt x="1095590" y="0"/>
                  </a:lnTo>
                  <a:lnTo>
                    <a:pt x="1092746" y="2844"/>
                  </a:lnTo>
                  <a:lnTo>
                    <a:pt x="1099108" y="12700"/>
                  </a:lnTo>
                  <a:lnTo>
                    <a:pt x="1102614" y="12700"/>
                  </a:lnTo>
                  <a:lnTo>
                    <a:pt x="1105458" y="9867"/>
                  </a:lnTo>
                  <a:close/>
                </a:path>
                <a:path w="1791970" h="12700">
                  <a:moveTo>
                    <a:pt x="1130871" y="9867"/>
                  </a:moveTo>
                  <a:lnTo>
                    <a:pt x="1124508" y="0"/>
                  </a:lnTo>
                  <a:lnTo>
                    <a:pt x="1121003" y="0"/>
                  </a:lnTo>
                  <a:lnTo>
                    <a:pt x="1118158" y="2844"/>
                  </a:lnTo>
                  <a:lnTo>
                    <a:pt x="1124521" y="12700"/>
                  </a:lnTo>
                  <a:lnTo>
                    <a:pt x="1128026" y="12700"/>
                  </a:lnTo>
                  <a:lnTo>
                    <a:pt x="1130871" y="9867"/>
                  </a:lnTo>
                  <a:close/>
                </a:path>
                <a:path w="1791970" h="12700">
                  <a:moveTo>
                    <a:pt x="1156284" y="9867"/>
                  </a:moveTo>
                  <a:lnTo>
                    <a:pt x="1149921" y="0"/>
                  </a:lnTo>
                  <a:lnTo>
                    <a:pt x="1146416" y="0"/>
                  </a:lnTo>
                  <a:lnTo>
                    <a:pt x="1143571" y="2844"/>
                  </a:lnTo>
                  <a:lnTo>
                    <a:pt x="1149934" y="12700"/>
                  </a:lnTo>
                  <a:lnTo>
                    <a:pt x="1153439" y="12700"/>
                  </a:lnTo>
                  <a:lnTo>
                    <a:pt x="1156284" y="9867"/>
                  </a:lnTo>
                  <a:close/>
                </a:path>
                <a:path w="1791970" h="12700">
                  <a:moveTo>
                    <a:pt x="1181696" y="9867"/>
                  </a:moveTo>
                  <a:lnTo>
                    <a:pt x="1175334" y="0"/>
                  </a:lnTo>
                  <a:lnTo>
                    <a:pt x="1171829" y="0"/>
                  </a:lnTo>
                  <a:lnTo>
                    <a:pt x="1168984" y="2844"/>
                  </a:lnTo>
                  <a:lnTo>
                    <a:pt x="1175346" y="12700"/>
                  </a:lnTo>
                  <a:lnTo>
                    <a:pt x="1178852" y="12700"/>
                  </a:lnTo>
                  <a:lnTo>
                    <a:pt x="1181696" y="9867"/>
                  </a:lnTo>
                  <a:close/>
                </a:path>
                <a:path w="1791970" h="12700">
                  <a:moveTo>
                    <a:pt x="1207109" y="9867"/>
                  </a:moveTo>
                  <a:lnTo>
                    <a:pt x="1200746" y="0"/>
                  </a:lnTo>
                  <a:lnTo>
                    <a:pt x="1197241" y="0"/>
                  </a:lnTo>
                  <a:lnTo>
                    <a:pt x="1194396" y="2844"/>
                  </a:lnTo>
                  <a:lnTo>
                    <a:pt x="1200759" y="12700"/>
                  </a:lnTo>
                  <a:lnTo>
                    <a:pt x="1204264" y="12700"/>
                  </a:lnTo>
                  <a:lnTo>
                    <a:pt x="1207109" y="9867"/>
                  </a:lnTo>
                  <a:close/>
                </a:path>
                <a:path w="1791970" h="12700">
                  <a:moveTo>
                    <a:pt x="1232522" y="9867"/>
                  </a:moveTo>
                  <a:lnTo>
                    <a:pt x="1226159" y="0"/>
                  </a:lnTo>
                  <a:lnTo>
                    <a:pt x="1222654" y="0"/>
                  </a:lnTo>
                  <a:lnTo>
                    <a:pt x="1219809" y="2844"/>
                  </a:lnTo>
                  <a:lnTo>
                    <a:pt x="1226172" y="12700"/>
                  </a:lnTo>
                  <a:lnTo>
                    <a:pt x="1229677" y="12700"/>
                  </a:lnTo>
                  <a:lnTo>
                    <a:pt x="1232522" y="9867"/>
                  </a:lnTo>
                  <a:close/>
                </a:path>
                <a:path w="1791970" h="12700">
                  <a:moveTo>
                    <a:pt x="1257935" y="9867"/>
                  </a:moveTo>
                  <a:lnTo>
                    <a:pt x="1251572" y="0"/>
                  </a:lnTo>
                  <a:lnTo>
                    <a:pt x="1248067" y="0"/>
                  </a:lnTo>
                  <a:lnTo>
                    <a:pt x="1245222" y="2844"/>
                  </a:lnTo>
                  <a:lnTo>
                    <a:pt x="1251585" y="12700"/>
                  </a:lnTo>
                  <a:lnTo>
                    <a:pt x="1255090" y="12700"/>
                  </a:lnTo>
                  <a:lnTo>
                    <a:pt x="1257935" y="9867"/>
                  </a:lnTo>
                  <a:close/>
                </a:path>
                <a:path w="1791970" h="12700">
                  <a:moveTo>
                    <a:pt x="1283347" y="9867"/>
                  </a:moveTo>
                  <a:lnTo>
                    <a:pt x="1276985" y="0"/>
                  </a:lnTo>
                  <a:lnTo>
                    <a:pt x="1273479" y="0"/>
                  </a:lnTo>
                  <a:lnTo>
                    <a:pt x="1270635" y="2844"/>
                  </a:lnTo>
                  <a:lnTo>
                    <a:pt x="1276997" y="12700"/>
                  </a:lnTo>
                  <a:lnTo>
                    <a:pt x="1280502" y="12700"/>
                  </a:lnTo>
                  <a:lnTo>
                    <a:pt x="1283347" y="9867"/>
                  </a:lnTo>
                  <a:close/>
                </a:path>
                <a:path w="1791970" h="12700">
                  <a:moveTo>
                    <a:pt x="1308760" y="9867"/>
                  </a:moveTo>
                  <a:lnTo>
                    <a:pt x="1302397" y="0"/>
                  </a:lnTo>
                  <a:lnTo>
                    <a:pt x="1298892" y="0"/>
                  </a:lnTo>
                  <a:lnTo>
                    <a:pt x="1296047" y="2844"/>
                  </a:lnTo>
                  <a:lnTo>
                    <a:pt x="1302410" y="12700"/>
                  </a:lnTo>
                  <a:lnTo>
                    <a:pt x="1305915" y="12700"/>
                  </a:lnTo>
                  <a:lnTo>
                    <a:pt x="1308760" y="9867"/>
                  </a:lnTo>
                  <a:close/>
                </a:path>
                <a:path w="1791970" h="12700">
                  <a:moveTo>
                    <a:pt x="1334173" y="9867"/>
                  </a:moveTo>
                  <a:lnTo>
                    <a:pt x="1327810" y="0"/>
                  </a:lnTo>
                  <a:lnTo>
                    <a:pt x="1324305" y="0"/>
                  </a:lnTo>
                  <a:lnTo>
                    <a:pt x="1321460" y="2844"/>
                  </a:lnTo>
                  <a:lnTo>
                    <a:pt x="1327823" y="12700"/>
                  </a:lnTo>
                  <a:lnTo>
                    <a:pt x="1331328" y="12700"/>
                  </a:lnTo>
                  <a:lnTo>
                    <a:pt x="1334173" y="9867"/>
                  </a:lnTo>
                  <a:close/>
                </a:path>
                <a:path w="1791970" h="12700">
                  <a:moveTo>
                    <a:pt x="1359585" y="9867"/>
                  </a:moveTo>
                  <a:lnTo>
                    <a:pt x="1353223" y="0"/>
                  </a:lnTo>
                  <a:lnTo>
                    <a:pt x="1349717" y="0"/>
                  </a:lnTo>
                  <a:lnTo>
                    <a:pt x="1346873" y="2844"/>
                  </a:lnTo>
                  <a:lnTo>
                    <a:pt x="1353235" y="12700"/>
                  </a:lnTo>
                  <a:lnTo>
                    <a:pt x="1356741" y="12700"/>
                  </a:lnTo>
                  <a:lnTo>
                    <a:pt x="1359585" y="9867"/>
                  </a:lnTo>
                  <a:close/>
                </a:path>
                <a:path w="1791970" h="12700">
                  <a:moveTo>
                    <a:pt x="1384998" y="9867"/>
                  </a:moveTo>
                  <a:lnTo>
                    <a:pt x="1378635" y="0"/>
                  </a:lnTo>
                  <a:lnTo>
                    <a:pt x="1375130" y="0"/>
                  </a:lnTo>
                  <a:lnTo>
                    <a:pt x="1372285" y="2844"/>
                  </a:lnTo>
                  <a:lnTo>
                    <a:pt x="1378648" y="12700"/>
                  </a:lnTo>
                  <a:lnTo>
                    <a:pt x="1382153" y="12700"/>
                  </a:lnTo>
                  <a:lnTo>
                    <a:pt x="1384998" y="9867"/>
                  </a:lnTo>
                  <a:close/>
                </a:path>
                <a:path w="1791970" h="12700">
                  <a:moveTo>
                    <a:pt x="1410411" y="9867"/>
                  </a:moveTo>
                  <a:lnTo>
                    <a:pt x="1404048" y="0"/>
                  </a:lnTo>
                  <a:lnTo>
                    <a:pt x="1400543" y="0"/>
                  </a:lnTo>
                  <a:lnTo>
                    <a:pt x="1397698" y="2844"/>
                  </a:lnTo>
                  <a:lnTo>
                    <a:pt x="1404061" y="12700"/>
                  </a:lnTo>
                  <a:lnTo>
                    <a:pt x="1407566" y="12700"/>
                  </a:lnTo>
                  <a:lnTo>
                    <a:pt x="1410411" y="9867"/>
                  </a:lnTo>
                  <a:close/>
                </a:path>
                <a:path w="1791970" h="12700">
                  <a:moveTo>
                    <a:pt x="1435823" y="9867"/>
                  </a:moveTo>
                  <a:lnTo>
                    <a:pt x="1429461" y="0"/>
                  </a:lnTo>
                  <a:lnTo>
                    <a:pt x="1425956" y="0"/>
                  </a:lnTo>
                  <a:lnTo>
                    <a:pt x="1423111" y="2844"/>
                  </a:lnTo>
                  <a:lnTo>
                    <a:pt x="1429473" y="12700"/>
                  </a:lnTo>
                  <a:lnTo>
                    <a:pt x="1432979" y="12700"/>
                  </a:lnTo>
                  <a:lnTo>
                    <a:pt x="1435823" y="9867"/>
                  </a:lnTo>
                  <a:close/>
                </a:path>
                <a:path w="1791970" h="12700">
                  <a:moveTo>
                    <a:pt x="1461236" y="9867"/>
                  </a:moveTo>
                  <a:lnTo>
                    <a:pt x="1454873" y="0"/>
                  </a:lnTo>
                  <a:lnTo>
                    <a:pt x="1451368" y="0"/>
                  </a:lnTo>
                  <a:lnTo>
                    <a:pt x="1448523" y="2844"/>
                  </a:lnTo>
                  <a:lnTo>
                    <a:pt x="1454886" y="12700"/>
                  </a:lnTo>
                  <a:lnTo>
                    <a:pt x="1458391" y="12700"/>
                  </a:lnTo>
                  <a:lnTo>
                    <a:pt x="1461236" y="9867"/>
                  </a:lnTo>
                  <a:close/>
                </a:path>
                <a:path w="1791970" h="12700">
                  <a:moveTo>
                    <a:pt x="1486649" y="9867"/>
                  </a:moveTo>
                  <a:lnTo>
                    <a:pt x="1480286" y="0"/>
                  </a:lnTo>
                  <a:lnTo>
                    <a:pt x="1476781" y="0"/>
                  </a:lnTo>
                  <a:lnTo>
                    <a:pt x="1473936" y="2844"/>
                  </a:lnTo>
                  <a:lnTo>
                    <a:pt x="1480299" y="12700"/>
                  </a:lnTo>
                  <a:lnTo>
                    <a:pt x="1483804" y="12700"/>
                  </a:lnTo>
                  <a:lnTo>
                    <a:pt x="1486649" y="9867"/>
                  </a:lnTo>
                  <a:close/>
                </a:path>
                <a:path w="1791970" h="12700">
                  <a:moveTo>
                    <a:pt x="1512062" y="9867"/>
                  </a:moveTo>
                  <a:lnTo>
                    <a:pt x="1505699" y="0"/>
                  </a:lnTo>
                  <a:lnTo>
                    <a:pt x="1502194" y="0"/>
                  </a:lnTo>
                  <a:lnTo>
                    <a:pt x="1499349" y="2844"/>
                  </a:lnTo>
                  <a:lnTo>
                    <a:pt x="1505712" y="12700"/>
                  </a:lnTo>
                  <a:lnTo>
                    <a:pt x="1509217" y="12700"/>
                  </a:lnTo>
                  <a:lnTo>
                    <a:pt x="1512062" y="9867"/>
                  </a:lnTo>
                  <a:close/>
                </a:path>
                <a:path w="1791970" h="12700">
                  <a:moveTo>
                    <a:pt x="1537474" y="9867"/>
                  </a:moveTo>
                  <a:lnTo>
                    <a:pt x="1531112" y="0"/>
                  </a:lnTo>
                  <a:lnTo>
                    <a:pt x="1527606" y="0"/>
                  </a:lnTo>
                  <a:lnTo>
                    <a:pt x="1524762" y="2844"/>
                  </a:lnTo>
                  <a:lnTo>
                    <a:pt x="1531124" y="12700"/>
                  </a:lnTo>
                  <a:lnTo>
                    <a:pt x="1534629" y="12700"/>
                  </a:lnTo>
                  <a:lnTo>
                    <a:pt x="1537474" y="9867"/>
                  </a:lnTo>
                  <a:close/>
                </a:path>
                <a:path w="1791970" h="12700">
                  <a:moveTo>
                    <a:pt x="1562887" y="9867"/>
                  </a:moveTo>
                  <a:lnTo>
                    <a:pt x="1556524" y="0"/>
                  </a:lnTo>
                  <a:lnTo>
                    <a:pt x="1553019" y="0"/>
                  </a:lnTo>
                  <a:lnTo>
                    <a:pt x="1550174" y="2844"/>
                  </a:lnTo>
                  <a:lnTo>
                    <a:pt x="1556524" y="12700"/>
                  </a:lnTo>
                  <a:lnTo>
                    <a:pt x="1560042" y="12700"/>
                  </a:lnTo>
                  <a:lnTo>
                    <a:pt x="1562887" y="9867"/>
                  </a:lnTo>
                  <a:close/>
                </a:path>
                <a:path w="1791970" h="12700">
                  <a:moveTo>
                    <a:pt x="1588300" y="9867"/>
                  </a:moveTo>
                  <a:lnTo>
                    <a:pt x="1581937" y="0"/>
                  </a:lnTo>
                  <a:lnTo>
                    <a:pt x="1578432" y="0"/>
                  </a:lnTo>
                  <a:lnTo>
                    <a:pt x="1575587" y="2844"/>
                  </a:lnTo>
                  <a:lnTo>
                    <a:pt x="1581950" y="12700"/>
                  </a:lnTo>
                  <a:lnTo>
                    <a:pt x="1585455" y="12700"/>
                  </a:lnTo>
                  <a:lnTo>
                    <a:pt x="1588300" y="9867"/>
                  </a:lnTo>
                  <a:close/>
                </a:path>
                <a:path w="1791970" h="12700">
                  <a:moveTo>
                    <a:pt x="1613712" y="9867"/>
                  </a:moveTo>
                  <a:lnTo>
                    <a:pt x="1607350" y="0"/>
                  </a:lnTo>
                  <a:lnTo>
                    <a:pt x="1603844" y="0"/>
                  </a:lnTo>
                  <a:lnTo>
                    <a:pt x="1601000" y="2844"/>
                  </a:lnTo>
                  <a:lnTo>
                    <a:pt x="1607362" y="12700"/>
                  </a:lnTo>
                  <a:lnTo>
                    <a:pt x="1610868" y="12700"/>
                  </a:lnTo>
                  <a:lnTo>
                    <a:pt x="1613712" y="9867"/>
                  </a:lnTo>
                  <a:close/>
                </a:path>
                <a:path w="1791970" h="12700">
                  <a:moveTo>
                    <a:pt x="1639125" y="9867"/>
                  </a:moveTo>
                  <a:lnTo>
                    <a:pt x="1632762" y="0"/>
                  </a:lnTo>
                  <a:lnTo>
                    <a:pt x="1629257" y="0"/>
                  </a:lnTo>
                  <a:lnTo>
                    <a:pt x="1626412" y="2844"/>
                  </a:lnTo>
                  <a:lnTo>
                    <a:pt x="1632775" y="12700"/>
                  </a:lnTo>
                  <a:lnTo>
                    <a:pt x="1636280" y="12700"/>
                  </a:lnTo>
                  <a:lnTo>
                    <a:pt x="1639125" y="9867"/>
                  </a:lnTo>
                  <a:close/>
                </a:path>
                <a:path w="1791970" h="12700">
                  <a:moveTo>
                    <a:pt x="1664538" y="9867"/>
                  </a:moveTo>
                  <a:lnTo>
                    <a:pt x="1658175" y="0"/>
                  </a:lnTo>
                  <a:lnTo>
                    <a:pt x="1654670" y="0"/>
                  </a:lnTo>
                  <a:lnTo>
                    <a:pt x="1651825" y="2844"/>
                  </a:lnTo>
                  <a:lnTo>
                    <a:pt x="1658188" y="12700"/>
                  </a:lnTo>
                  <a:lnTo>
                    <a:pt x="1661693" y="12700"/>
                  </a:lnTo>
                  <a:lnTo>
                    <a:pt x="1664538" y="9867"/>
                  </a:lnTo>
                  <a:close/>
                </a:path>
                <a:path w="1791970" h="12700">
                  <a:moveTo>
                    <a:pt x="1689950" y="9867"/>
                  </a:moveTo>
                  <a:lnTo>
                    <a:pt x="1683588" y="0"/>
                  </a:lnTo>
                  <a:lnTo>
                    <a:pt x="1680083" y="0"/>
                  </a:lnTo>
                  <a:lnTo>
                    <a:pt x="1677238" y="2844"/>
                  </a:lnTo>
                  <a:lnTo>
                    <a:pt x="1683600" y="12700"/>
                  </a:lnTo>
                  <a:lnTo>
                    <a:pt x="1687106" y="12700"/>
                  </a:lnTo>
                  <a:lnTo>
                    <a:pt x="1689950" y="9867"/>
                  </a:lnTo>
                  <a:close/>
                </a:path>
                <a:path w="1791970" h="12700">
                  <a:moveTo>
                    <a:pt x="1715363" y="9867"/>
                  </a:moveTo>
                  <a:lnTo>
                    <a:pt x="1709000" y="0"/>
                  </a:lnTo>
                  <a:lnTo>
                    <a:pt x="1705495" y="0"/>
                  </a:lnTo>
                  <a:lnTo>
                    <a:pt x="1702650" y="2844"/>
                  </a:lnTo>
                  <a:lnTo>
                    <a:pt x="1709013" y="12700"/>
                  </a:lnTo>
                  <a:lnTo>
                    <a:pt x="1712518" y="12700"/>
                  </a:lnTo>
                  <a:lnTo>
                    <a:pt x="1715363" y="9867"/>
                  </a:lnTo>
                  <a:close/>
                </a:path>
                <a:path w="1791970" h="12700">
                  <a:moveTo>
                    <a:pt x="1740776" y="9867"/>
                  </a:moveTo>
                  <a:lnTo>
                    <a:pt x="1734413" y="0"/>
                  </a:lnTo>
                  <a:lnTo>
                    <a:pt x="1730908" y="0"/>
                  </a:lnTo>
                  <a:lnTo>
                    <a:pt x="1728063" y="2844"/>
                  </a:lnTo>
                  <a:lnTo>
                    <a:pt x="1734426" y="12700"/>
                  </a:lnTo>
                  <a:lnTo>
                    <a:pt x="1737931" y="12700"/>
                  </a:lnTo>
                  <a:lnTo>
                    <a:pt x="1740776" y="9867"/>
                  </a:lnTo>
                  <a:close/>
                </a:path>
                <a:path w="1791970" h="12700">
                  <a:moveTo>
                    <a:pt x="1766189" y="9867"/>
                  </a:moveTo>
                  <a:lnTo>
                    <a:pt x="1759826" y="0"/>
                  </a:lnTo>
                  <a:lnTo>
                    <a:pt x="1756321" y="0"/>
                  </a:lnTo>
                  <a:lnTo>
                    <a:pt x="1753476" y="2844"/>
                  </a:lnTo>
                  <a:lnTo>
                    <a:pt x="1759839" y="12700"/>
                  </a:lnTo>
                  <a:lnTo>
                    <a:pt x="1763344" y="12700"/>
                  </a:lnTo>
                  <a:lnTo>
                    <a:pt x="1766189" y="9867"/>
                  </a:lnTo>
                  <a:close/>
                </a:path>
                <a:path w="1791970" h="12700">
                  <a:moveTo>
                    <a:pt x="1791601" y="9867"/>
                  </a:moveTo>
                  <a:lnTo>
                    <a:pt x="1785239" y="0"/>
                  </a:lnTo>
                  <a:lnTo>
                    <a:pt x="1781733" y="0"/>
                  </a:lnTo>
                  <a:lnTo>
                    <a:pt x="1778889" y="2844"/>
                  </a:lnTo>
                  <a:lnTo>
                    <a:pt x="1785251" y="12700"/>
                  </a:lnTo>
                  <a:lnTo>
                    <a:pt x="1788756" y="12700"/>
                  </a:lnTo>
                  <a:lnTo>
                    <a:pt x="1791601" y="9867"/>
                  </a:lnTo>
                  <a:close/>
                </a:path>
              </a:pathLst>
            </a:custGeom>
            <a:solidFill>
              <a:srgbClr val="000000"/>
            </a:solidFill>
          </p:spPr>
          <p:txBody>
            <a:bodyPr wrap="square" lIns="0" tIns="0" rIns="0" bIns="0" rtlCol="0"/>
            <a:lstStyle/>
            <a:p>
              <a:endParaRPr/>
            </a:p>
          </p:txBody>
        </p:sp>
        <p:sp>
          <p:nvSpPr>
            <p:cNvPr id="8" name="object 8"/>
            <p:cNvSpPr/>
            <p:nvPr/>
          </p:nvSpPr>
          <p:spPr>
            <a:xfrm>
              <a:off x="5797042" y="2203449"/>
              <a:ext cx="1791970" cy="12700"/>
            </a:xfrm>
            <a:custGeom>
              <a:avLst/>
              <a:gdLst/>
              <a:ahLst/>
              <a:cxnLst/>
              <a:rect l="l" t="t" r="r" b="b"/>
              <a:pathLst>
                <a:path w="1791970" h="12700">
                  <a:moveTo>
                    <a:pt x="12712" y="9867"/>
                  </a:moveTo>
                  <a:lnTo>
                    <a:pt x="6350" y="0"/>
                  </a:lnTo>
                  <a:lnTo>
                    <a:pt x="2844" y="0"/>
                  </a:lnTo>
                  <a:lnTo>
                    <a:pt x="0" y="2844"/>
                  </a:lnTo>
                  <a:lnTo>
                    <a:pt x="6362" y="12700"/>
                  </a:lnTo>
                  <a:lnTo>
                    <a:pt x="9867" y="12700"/>
                  </a:lnTo>
                  <a:lnTo>
                    <a:pt x="12712" y="9867"/>
                  </a:lnTo>
                  <a:close/>
                </a:path>
                <a:path w="1791970" h="12700">
                  <a:moveTo>
                    <a:pt x="38125" y="9867"/>
                  </a:moveTo>
                  <a:lnTo>
                    <a:pt x="31762" y="0"/>
                  </a:lnTo>
                  <a:lnTo>
                    <a:pt x="28257" y="0"/>
                  </a:lnTo>
                  <a:lnTo>
                    <a:pt x="25412" y="2844"/>
                  </a:lnTo>
                  <a:lnTo>
                    <a:pt x="31775" y="12700"/>
                  </a:lnTo>
                  <a:lnTo>
                    <a:pt x="35280" y="12700"/>
                  </a:lnTo>
                  <a:lnTo>
                    <a:pt x="38125" y="9867"/>
                  </a:lnTo>
                  <a:close/>
                </a:path>
                <a:path w="1791970" h="12700">
                  <a:moveTo>
                    <a:pt x="63538" y="9867"/>
                  </a:moveTo>
                  <a:lnTo>
                    <a:pt x="57175" y="0"/>
                  </a:lnTo>
                  <a:lnTo>
                    <a:pt x="53670" y="0"/>
                  </a:lnTo>
                  <a:lnTo>
                    <a:pt x="50825" y="2844"/>
                  </a:lnTo>
                  <a:lnTo>
                    <a:pt x="57188" y="12700"/>
                  </a:lnTo>
                  <a:lnTo>
                    <a:pt x="60693" y="12700"/>
                  </a:lnTo>
                  <a:lnTo>
                    <a:pt x="63538" y="9867"/>
                  </a:lnTo>
                  <a:close/>
                </a:path>
                <a:path w="1791970" h="12700">
                  <a:moveTo>
                    <a:pt x="88950" y="9867"/>
                  </a:moveTo>
                  <a:lnTo>
                    <a:pt x="82588" y="0"/>
                  </a:lnTo>
                  <a:lnTo>
                    <a:pt x="79082" y="0"/>
                  </a:lnTo>
                  <a:lnTo>
                    <a:pt x="76238" y="2844"/>
                  </a:lnTo>
                  <a:lnTo>
                    <a:pt x="82600" y="12700"/>
                  </a:lnTo>
                  <a:lnTo>
                    <a:pt x="86106" y="12700"/>
                  </a:lnTo>
                  <a:lnTo>
                    <a:pt x="88950" y="9867"/>
                  </a:lnTo>
                  <a:close/>
                </a:path>
                <a:path w="1791970" h="12700">
                  <a:moveTo>
                    <a:pt x="114363" y="9867"/>
                  </a:moveTo>
                  <a:lnTo>
                    <a:pt x="108000" y="0"/>
                  </a:lnTo>
                  <a:lnTo>
                    <a:pt x="104495" y="0"/>
                  </a:lnTo>
                  <a:lnTo>
                    <a:pt x="101650" y="2844"/>
                  </a:lnTo>
                  <a:lnTo>
                    <a:pt x="108013" y="12700"/>
                  </a:lnTo>
                  <a:lnTo>
                    <a:pt x="111518" y="12700"/>
                  </a:lnTo>
                  <a:lnTo>
                    <a:pt x="114363" y="9867"/>
                  </a:lnTo>
                  <a:close/>
                </a:path>
                <a:path w="1791970" h="12700">
                  <a:moveTo>
                    <a:pt x="139776" y="9867"/>
                  </a:moveTo>
                  <a:lnTo>
                    <a:pt x="133413" y="0"/>
                  </a:lnTo>
                  <a:lnTo>
                    <a:pt x="129908" y="0"/>
                  </a:lnTo>
                  <a:lnTo>
                    <a:pt x="127063" y="2844"/>
                  </a:lnTo>
                  <a:lnTo>
                    <a:pt x="133426" y="12700"/>
                  </a:lnTo>
                  <a:lnTo>
                    <a:pt x="136931" y="12700"/>
                  </a:lnTo>
                  <a:lnTo>
                    <a:pt x="139776" y="9867"/>
                  </a:lnTo>
                  <a:close/>
                </a:path>
                <a:path w="1791970" h="12700">
                  <a:moveTo>
                    <a:pt x="165188" y="9867"/>
                  </a:moveTo>
                  <a:lnTo>
                    <a:pt x="158826" y="0"/>
                  </a:lnTo>
                  <a:lnTo>
                    <a:pt x="155321" y="0"/>
                  </a:lnTo>
                  <a:lnTo>
                    <a:pt x="152476" y="2844"/>
                  </a:lnTo>
                  <a:lnTo>
                    <a:pt x="158838" y="12700"/>
                  </a:lnTo>
                  <a:lnTo>
                    <a:pt x="162344" y="12700"/>
                  </a:lnTo>
                  <a:lnTo>
                    <a:pt x="165188" y="9867"/>
                  </a:lnTo>
                  <a:close/>
                </a:path>
                <a:path w="1791970" h="12700">
                  <a:moveTo>
                    <a:pt x="190601" y="9867"/>
                  </a:moveTo>
                  <a:lnTo>
                    <a:pt x="184238" y="0"/>
                  </a:lnTo>
                  <a:lnTo>
                    <a:pt x="180733" y="0"/>
                  </a:lnTo>
                  <a:lnTo>
                    <a:pt x="177888" y="2844"/>
                  </a:lnTo>
                  <a:lnTo>
                    <a:pt x="184251" y="12700"/>
                  </a:lnTo>
                  <a:lnTo>
                    <a:pt x="187756" y="12700"/>
                  </a:lnTo>
                  <a:lnTo>
                    <a:pt x="190601" y="9867"/>
                  </a:lnTo>
                  <a:close/>
                </a:path>
                <a:path w="1791970" h="12700">
                  <a:moveTo>
                    <a:pt x="216014" y="9867"/>
                  </a:moveTo>
                  <a:lnTo>
                    <a:pt x="209651" y="0"/>
                  </a:lnTo>
                  <a:lnTo>
                    <a:pt x="206146" y="0"/>
                  </a:lnTo>
                  <a:lnTo>
                    <a:pt x="203301" y="2844"/>
                  </a:lnTo>
                  <a:lnTo>
                    <a:pt x="209664" y="12700"/>
                  </a:lnTo>
                  <a:lnTo>
                    <a:pt x="213169" y="12700"/>
                  </a:lnTo>
                  <a:lnTo>
                    <a:pt x="216014" y="9867"/>
                  </a:lnTo>
                  <a:close/>
                </a:path>
                <a:path w="1791970" h="12700">
                  <a:moveTo>
                    <a:pt x="241427" y="9867"/>
                  </a:moveTo>
                  <a:lnTo>
                    <a:pt x="235064" y="0"/>
                  </a:lnTo>
                  <a:lnTo>
                    <a:pt x="231559" y="0"/>
                  </a:lnTo>
                  <a:lnTo>
                    <a:pt x="228714" y="2844"/>
                  </a:lnTo>
                  <a:lnTo>
                    <a:pt x="235077" y="12700"/>
                  </a:lnTo>
                  <a:lnTo>
                    <a:pt x="238582" y="12700"/>
                  </a:lnTo>
                  <a:lnTo>
                    <a:pt x="241427" y="9867"/>
                  </a:lnTo>
                  <a:close/>
                </a:path>
                <a:path w="1791970" h="12700">
                  <a:moveTo>
                    <a:pt x="266839" y="9867"/>
                  </a:moveTo>
                  <a:lnTo>
                    <a:pt x="260477" y="0"/>
                  </a:lnTo>
                  <a:lnTo>
                    <a:pt x="256971" y="0"/>
                  </a:lnTo>
                  <a:lnTo>
                    <a:pt x="254127" y="2844"/>
                  </a:lnTo>
                  <a:lnTo>
                    <a:pt x="260489" y="12700"/>
                  </a:lnTo>
                  <a:lnTo>
                    <a:pt x="263994" y="12700"/>
                  </a:lnTo>
                  <a:lnTo>
                    <a:pt x="266839" y="9867"/>
                  </a:lnTo>
                  <a:close/>
                </a:path>
                <a:path w="1791970" h="12700">
                  <a:moveTo>
                    <a:pt x="292252" y="9867"/>
                  </a:moveTo>
                  <a:lnTo>
                    <a:pt x="285889" y="0"/>
                  </a:lnTo>
                  <a:lnTo>
                    <a:pt x="282384" y="0"/>
                  </a:lnTo>
                  <a:lnTo>
                    <a:pt x="279539" y="2844"/>
                  </a:lnTo>
                  <a:lnTo>
                    <a:pt x="285902" y="12700"/>
                  </a:lnTo>
                  <a:lnTo>
                    <a:pt x="289407" y="12700"/>
                  </a:lnTo>
                  <a:lnTo>
                    <a:pt x="292252" y="9867"/>
                  </a:lnTo>
                  <a:close/>
                </a:path>
                <a:path w="1791970" h="12700">
                  <a:moveTo>
                    <a:pt x="317665" y="9867"/>
                  </a:moveTo>
                  <a:lnTo>
                    <a:pt x="311302" y="0"/>
                  </a:lnTo>
                  <a:lnTo>
                    <a:pt x="307797" y="0"/>
                  </a:lnTo>
                  <a:lnTo>
                    <a:pt x="304952" y="2844"/>
                  </a:lnTo>
                  <a:lnTo>
                    <a:pt x="311315" y="12700"/>
                  </a:lnTo>
                  <a:lnTo>
                    <a:pt x="314820" y="12700"/>
                  </a:lnTo>
                  <a:lnTo>
                    <a:pt x="317665" y="9867"/>
                  </a:lnTo>
                  <a:close/>
                </a:path>
                <a:path w="1791970" h="12700">
                  <a:moveTo>
                    <a:pt x="343077" y="9867"/>
                  </a:moveTo>
                  <a:lnTo>
                    <a:pt x="336715" y="0"/>
                  </a:lnTo>
                  <a:lnTo>
                    <a:pt x="333209" y="0"/>
                  </a:lnTo>
                  <a:lnTo>
                    <a:pt x="330365" y="2844"/>
                  </a:lnTo>
                  <a:lnTo>
                    <a:pt x="336727" y="12700"/>
                  </a:lnTo>
                  <a:lnTo>
                    <a:pt x="340233" y="12700"/>
                  </a:lnTo>
                  <a:lnTo>
                    <a:pt x="343077" y="9867"/>
                  </a:lnTo>
                  <a:close/>
                </a:path>
                <a:path w="1791970" h="12700">
                  <a:moveTo>
                    <a:pt x="368490" y="9867"/>
                  </a:moveTo>
                  <a:lnTo>
                    <a:pt x="362127" y="0"/>
                  </a:lnTo>
                  <a:lnTo>
                    <a:pt x="358622" y="0"/>
                  </a:lnTo>
                  <a:lnTo>
                    <a:pt x="355777" y="2844"/>
                  </a:lnTo>
                  <a:lnTo>
                    <a:pt x="362140" y="12700"/>
                  </a:lnTo>
                  <a:lnTo>
                    <a:pt x="365645" y="12700"/>
                  </a:lnTo>
                  <a:lnTo>
                    <a:pt x="368490" y="9867"/>
                  </a:lnTo>
                  <a:close/>
                </a:path>
                <a:path w="1791970" h="12700">
                  <a:moveTo>
                    <a:pt x="393903" y="9867"/>
                  </a:moveTo>
                  <a:lnTo>
                    <a:pt x="387540" y="0"/>
                  </a:lnTo>
                  <a:lnTo>
                    <a:pt x="384035" y="0"/>
                  </a:lnTo>
                  <a:lnTo>
                    <a:pt x="381190" y="2844"/>
                  </a:lnTo>
                  <a:lnTo>
                    <a:pt x="387553" y="12700"/>
                  </a:lnTo>
                  <a:lnTo>
                    <a:pt x="391058" y="12700"/>
                  </a:lnTo>
                  <a:lnTo>
                    <a:pt x="393903" y="9867"/>
                  </a:lnTo>
                  <a:close/>
                </a:path>
                <a:path w="1791970" h="12700">
                  <a:moveTo>
                    <a:pt x="419315" y="9867"/>
                  </a:moveTo>
                  <a:lnTo>
                    <a:pt x="412953" y="0"/>
                  </a:lnTo>
                  <a:lnTo>
                    <a:pt x="409448" y="0"/>
                  </a:lnTo>
                  <a:lnTo>
                    <a:pt x="406603" y="2844"/>
                  </a:lnTo>
                  <a:lnTo>
                    <a:pt x="412965" y="12700"/>
                  </a:lnTo>
                  <a:lnTo>
                    <a:pt x="416471" y="12700"/>
                  </a:lnTo>
                  <a:lnTo>
                    <a:pt x="419315" y="9867"/>
                  </a:lnTo>
                  <a:close/>
                </a:path>
                <a:path w="1791970" h="12700">
                  <a:moveTo>
                    <a:pt x="444728" y="9867"/>
                  </a:moveTo>
                  <a:lnTo>
                    <a:pt x="438365" y="0"/>
                  </a:lnTo>
                  <a:lnTo>
                    <a:pt x="434860" y="0"/>
                  </a:lnTo>
                  <a:lnTo>
                    <a:pt x="432015" y="2844"/>
                  </a:lnTo>
                  <a:lnTo>
                    <a:pt x="438365" y="12700"/>
                  </a:lnTo>
                  <a:lnTo>
                    <a:pt x="441883" y="12700"/>
                  </a:lnTo>
                  <a:lnTo>
                    <a:pt x="444728" y="9867"/>
                  </a:lnTo>
                  <a:close/>
                </a:path>
                <a:path w="1791970" h="12700">
                  <a:moveTo>
                    <a:pt x="470141" y="9867"/>
                  </a:moveTo>
                  <a:lnTo>
                    <a:pt x="463778" y="0"/>
                  </a:lnTo>
                  <a:lnTo>
                    <a:pt x="460273" y="0"/>
                  </a:lnTo>
                  <a:lnTo>
                    <a:pt x="457428" y="2844"/>
                  </a:lnTo>
                  <a:lnTo>
                    <a:pt x="463791" y="12700"/>
                  </a:lnTo>
                  <a:lnTo>
                    <a:pt x="467296" y="12700"/>
                  </a:lnTo>
                  <a:lnTo>
                    <a:pt x="470141" y="9867"/>
                  </a:lnTo>
                  <a:close/>
                </a:path>
                <a:path w="1791970" h="12700">
                  <a:moveTo>
                    <a:pt x="495554" y="9867"/>
                  </a:moveTo>
                  <a:lnTo>
                    <a:pt x="489191" y="0"/>
                  </a:lnTo>
                  <a:lnTo>
                    <a:pt x="485686" y="0"/>
                  </a:lnTo>
                  <a:lnTo>
                    <a:pt x="482841" y="2844"/>
                  </a:lnTo>
                  <a:lnTo>
                    <a:pt x="489204" y="12700"/>
                  </a:lnTo>
                  <a:lnTo>
                    <a:pt x="492709" y="12700"/>
                  </a:lnTo>
                  <a:lnTo>
                    <a:pt x="495554" y="9867"/>
                  </a:lnTo>
                  <a:close/>
                </a:path>
                <a:path w="1791970" h="12700">
                  <a:moveTo>
                    <a:pt x="520966" y="9867"/>
                  </a:moveTo>
                  <a:lnTo>
                    <a:pt x="514604" y="0"/>
                  </a:lnTo>
                  <a:lnTo>
                    <a:pt x="511098" y="0"/>
                  </a:lnTo>
                  <a:lnTo>
                    <a:pt x="508254" y="2844"/>
                  </a:lnTo>
                  <a:lnTo>
                    <a:pt x="514616" y="12700"/>
                  </a:lnTo>
                  <a:lnTo>
                    <a:pt x="518121" y="12700"/>
                  </a:lnTo>
                  <a:lnTo>
                    <a:pt x="520966" y="9867"/>
                  </a:lnTo>
                  <a:close/>
                </a:path>
                <a:path w="1791970" h="12700">
                  <a:moveTo>
                    <a:pt x="546379" y="9867"/>
                  </a:moveTo>
                  <a:lnTo>
                    <a:pt x="540016" y="0"/>
                  </a:lnTo>
                  <a:lnTo>
                    <a:pt x="536511" y="0"/>
                  </a:lnTo>
                  <a:lnTo>
                    <a:pt x="533666" y="2844"/>
                  </a:lnTo>
                  <a:lnTo>
                    <a:pt x="540029" y="12700"/>
                  </a:lnTo>
                  <a:lnTo>
                    <a:pt x="543534" y="12700"/>
                  </a:lnTo>
                  <a:lnTo>
                    <a:pt x="546379" y="9867"/>
                  </a:lnTo>
                  <a:close/>
                </a:path>
                <a:path w="1791970" h="12700">
                  <a:moveTo>
                    <a:pt x="571792" y="9867"/>
                  </a:moveTo>
                  <a:lnTo>
                    <a:pt x="565429" y="0"/>
                  </a:lnTo>
                  <a:lnTo>
                    <a:pt x="561924" y="0"/>
                  </a:lnTo>
                  <a:lnTo>
                    <a:pt x="559079" y="2844"/>
                  </a:lnTo>
                  <a:lnTo>
                    <a:pt x="565442" y="12700"/>
                  </a:lnTo>
                  <a:lnTo>
                    <a:pt x="568947" y="12700"/>
                  </a:lnTo>
                  <a:lnTo>
                    <a:pt x="571792" y="9867"/>
                  </a:lnTo>
                  <a:close/>
                </a:path>
                <a:path w="1791970" h="12700">
                  <a:moveTo>
                    <a:pt x="597204" y="9867"/>
                  </a:moveTo>
                  <a:lnTo>
                    <a:pt x="590842" y="0"/>
                  </a:lnTo>
                  <a:lnTo>
                    <a:pt x="587336" y="0"/>
                  </a:lnTo>
                  <a:lnTo>
                    <a:pt x="584492" y="2844"/>
                  </a:lnTo>
                  <a:lnTo>
                    <a:pt x="590854" y="12700"/>
                  </a:lnTo>
                  <a:lnTo>
                    <a:pt x="594360" y="12700"/>
                  </a:lnTo>
                  <a:lnTo>
                    <a:pt x="597204" y="9867"/>
                  </a:lnTo>
                  <a:close/>
                </a:path>
                <a:path w="1791970" h="12700">
                  <a:moveTo>
                    <a:pt x="622617" y="9867"/>
                  </a:moveTo>
                  <a:lnTo>
                    <a:pt x="616254" y="0"/>
                  </a:lnTo>
                  <a:lnTo>
                    <a:pt x="612749" y="0"/>
                  </a:lnTo>
                  <a:lnTo>
                    <a:pt x="609904" y="2844"/>
                  </a:lnTo>
                  <a:lnTo>
                    <a:pt x="616267" y="12700"/>
                  </a:lnTo>
                  <a:lnTo>
                    <a:pt x="619772" y="12700"/>
                  </a:lnTo>
                  <a:lnTo>
                    <a:pt x="622617" y="9867"/>
                  </a:lnTo>
                  <a:close/>
                </a:path>
                <a:path w="1791970" h="12700">
                  <a:moveTo>
                    <a:pt x="648030" y="9867"/>
                  </a:moveTo>
                  <a:lnTo>
                    <a:pt x="641667" y="0"/>
                  </a:lnTo>
                  <a:lnTo>
                    <a:pt x="638162" y="0"/>
                  </a:lnTo>
                  <a:lnTo>
                    <a:pt x="635317" y="2844"/>
                  </a:lnTo>
                  <a:lnTo>
                    <a:pt x="641680" y="12700"/>
                  </a:lnTo>
                  <a:lnTo>
                    <a:pt x="645185" y="12700"/>
                  </a:lnTo>
                  <a:lnTo>
                    <a:pt x="648030" y="9867"/>
                  </a:lnTo>
                  <a:close/>
                </a:path>
                <a:path w="1791970" h="12700">
                  <a:moveTo>
                    <a:pt x="673442" y="9867"/>
                  </a:moveTo>
                  <a:lnTo>
                    <a:pt x="667080" y="0"/>
                  </a:lnTo>
                  <a:lnTo>
                    <a:pt x="663575" y="0"/>
                  </a:lnTo>
                  <a:lnTo>
                    <a:pt x="660730" y="2844"/>
                  </a:lnTo>
                  <a:lnTo>
                    <a:pt x="667092" y="12700"/>
                  </a:lnTo>
                  <a:lnTo>
                    <a:pt x="670598" y="12700"/>
                  </a:lnTo>
                  <a:lnTo>
                    <a:pt x="673442" y="9867"/>
                  </a:lnTo>
                  <a:close/>
                </a:path>
                <a:path w="1791970" h="12700">
                  <a:moveTo>
                    <a:pt x="698855" y="9867"/>
                  </a:moveTo>
                  <a:lnTo>
                    <a:pt x="692492" y="0"/>
                  </a:lnTo>
                  <a:lnTo>
                    <a:pt x="688987" y="0"/>
                  </a:lnTo>
                  <a:lnTo>
                    <a:pt x="686142" y="2844"/>
                  </a:lnTo>
                  <a:lnTo>
                    <a:pt x="692505" y="12700"/>
                  </a:lnTo>
                  <a:lnTo>
                    <a:pt x="696010" y="12700"/>
                  </a:lnTo>
                  <a:lnTo>
                    <a:pt x="698855" y="9867"/>
                  </a:lnTo>
                  <a:close/>
                </a:path>
                <a:path w="1791970" h="12700">
                  <a:moveTo>
                    <a:pt x="724268" y="9867"/>
                  </a:moveTo>
                  <a:lnTo>
                    <a:pt x="717905" y="0"/>
                  </a:lnTo>
                  <a:lnTo>
                    <a:pt x="714400" y="0"/>
                  </a:lnTo>
                  <a:lnTo>
                    <a:pt x="711555" y="2844"/>
                  </a:lnTo>
                  <a:lnTo>
                    <a:pt x="717918" y="12700"/>
                  </a:lnTo>
                  <a:lnTo>
                    <a:pt x="721423" y="12700"/>
                  </a:lnTo>
                  <a:lnTo>
                    <a:pt x="724268" y="9867"/>
                  </a:lnTo>
                  <a:close/>
                </a:path>
                <a:path w="1791970" h="12700">
                  <a:moveTo>
                    <a:pt x="749681" y="9867"/>
                  </a:moveTo>
                  <a:lnTo>
                    <a:pt x="743318" y="0"/>
                  </a:lnTo>
                  <a:lnTo>
                    <a:pt x="739813" y="0"/>
                  </a:lnTo>
                  <a:lnTo>
                    <a:pt x="736968" y="2844"/>
                  </a:lnTo>
                  <a:lnTo>
                    <a:pt x="743331" y="12700"/>
                  </a:lnTo>
                  <a:lnTo>
                    <a:pt x="746836" y="12700"/>
                  </a:lnTo>
                  <a:lnTo>
                    <a:pt x="749681" y="9867"/>
                  </a:lnTo>
                  <a:close/>
                </a:path>
                <a:path w="1791970" h="12700">
                  <a:moveTo>
                    <a:pt x="775093" y="9867"/>
                  </a:moveTo>
                  <a:lnTo>
                    <a:pt x="768731" y="0"/>
                  </a:lnTo>
                  <a:lnTo>
                    <a:pt x="765225" y="0"/>
                  </a:lnTo>
                  <a:lnTo>
                    <a:pt x="762381" y="2844"/>
                  </a:lnTo>
                  <a:lnTo>
                    <a:pt x="768743" y="12700"/>
                  </a:lnTo>
                  <a:lnTo>
                    <a:pt x="772248" y="12700"/>
                  </a:lnTo>
                  <a:lnTo>
                    <a:pt x="775093" y="9867"/>
                  </a:lnTo>
                  <a:close/>
                </a:path>
                <a:path w="1791970" h="12700">
                  <a:moveTo>
                    <a:pt x="800506" y="9867"/>
                  </a:moveTo>
                  <a:lnTo>
                    <a:pt x="794143" y="0"/>
                  </a:lnTo>
                  <a:lnTo>
                    <a:pt x="790638" y="0"/>
                  </a:lnTo>
                  <a:lnTo>
                    <a:pt x="787793" y="2844"/>
                  </a:lnTo>
                  <a:lnTo>
                    <a:pt x="794156" y="12700"/>
                  </a:lnTo>
                  <a:lnTo>
                    <a:pt x="797661" y="12700"/>
                  </a:lnTo>
                  <a:lnTo>
                    <a:pt x="800506" y="9867"/>
                  </a:lnTo>
                  <a:close/>
                </a:path>
                <a:path w="1791970" h="12700">
                  <a:moveTo>
                    <a:pt x="825919" y="9867"/>
                  </a:moveTo>
                  <a:lnTo>
                    <a:pt x="819556" y="0"/>
                  </a:lnTo>
                  <a:lnTo>
                    <a:pt x="816051" y="0"/>
                  </a:lnTo>
                  <a:lnTo>
                    <a:pt x="813206" y="2844"/>
                  </a:lnTo>
                  <a:lnTo>
                    <a:pt x="819569" y="12700"/>
                  </a:lnTo>
                  <a:lnTo>
                    <a:pt x="823074" y="12700"/>
                  </a:lnTo>
                  <a:lnTo>
                    <a:pt x="825919" y="9867"/>
                  </a:lnTo>
                  <a:close/>
                </a:path>
                <a:path w="1791970" h="12700">
                  <a:moveTo>
                    <a:pt x="851331" y="9867"/>
                  </a:moveTo>
                  <a:lnTo>
                    <a:pt x="844969" y="0"/>
                  </a:lnTo>
                  <a:lnTo>
                    <a:pt x="841463" y="0"/>
                  </a:lnTo>
                  <a:lnTo>
                    <a:pt x="838619" y="2844"/>
                  </a:lnTo>
                  <a:lnTo>
                    <a:pt x="844981" y="12700"/>
                  </a:lnTo>
                  <a:lnTo>
                    <a:pt x="848487" y="12700"/>
                  </a:lnTo>
                  <a:lnTo>
                    <a:pt x="851331" y="9867"/>
                  </a:lnTo>
                  <a:close/>
                </a:path>
                <a:path w="1791970" h="12700">
                  <a:moveTo>
                    <a:pt x="876744" y="9867"/>
                  </a:moveTo>
                  <a:lnTo>
                    <a:pt x="870381" y="0"/>
                  </a:lnTo>
                  <a:lnTo>
                    <a:pt x="866876" y="0"/>
                  </a:lnTo>
                  <a:lnTo>
                    <a:pt x="864031" y="2844"/>
                  </a:lnTo>
                  <a:lnTo>
                    <a:pt x="870394" y="12700"/>
                  </a:lnTo>
                  <a:lnTo>
                    <a:pt x="873899" y="12700"/>
                  </a:lnTo>
                  <a:lnTo>
                    <a:pt x="876744" y="9867"/>
                  </a:lnTo>
                  <a:close/>
                </a:path>
                <a:path w="1791970" h="12700">
                  <a:moveTo>
                    <a:pt x="902157" y="9867"/>
                  </a:moveTo>
                  <a:lnTo>
                    <a:pt x="895794" y="0"/>
                  </a:lnTo>
                  <a:lnTo>
                    <a:pt x="892289" y="0"/>
                  </a:lnTo>
                  <a:lnTo>
                    <a:pt x="889444" y="2844"/>
                  </a:lnTo>
                  <a:lnTo>
                    <a:pt x="895807" y="12700"/>
                  </a:lnTo>
                  <a:lnTo>
                    <a:pt x="899312" y="12700"/>
                  </a:lnTo>
                  <a:lnTo>
                    <a:pt x="902157" y="9867"/>
                  </a:lnTo>
                  <a:close/>
                </a:path>
                <a:path w="1791970" h="12700">
                  <a:moveTo>
                    <a:pt x="927569" y="9867"/>
                  </a:moveTo>
                  <a:lnTo>
                    <a:pt x="921207" y="0"/>
                  </a:lnTo>
                  <a:lnTo>
                    <a:pt x="917702" y="0"/>
                  </a:lnTo>
                  <a:lnTo>
                    <a:pt x="914857" y="2844"/>
                  </a:lnTo>
                  <a:lnTo>
                    <a:pt x="921219" y="12700"/>
                  </a:lnTo>
                  <a:lnTo>
                    <a:pt x="924725" y="12700"/>
                  </a:lnTo>
                  <a:lnTo>
                    <a:pt x="927569" y="9867"/>
                  </a:lnTo>
                  <a:close/>
                </a:path>
                <a:path w="1791970" h="12700">
                  <a:moveTo>
                    <a:pt x="952982" y="9867"/>
                  </a:moveTo>
                  <a:lnTo>
                    <a:pt x="946619" y="0"/>
                  </a:lnTo>
                  <a:lnTo>
                    <a:pt x="943114" y="0"/>
                  </a:lnTo>
                  <a:lnTo>
                    <a:pt x="940269" y="2844"/>
                  </a:lnTo>
                  <a:lnTo>
                    <a:pt x="946632" y="12700"/>
                  </a:lnTo>
                  <a:lnTo>
                    <a:pt x="950137" y="12700"/>
                  </a:lnTo>
                  <a:lnTo>
                    <a:pt x="952982" y="9867"/>
                  </a:lnTo>
                  <a:close/>
                </a:path>
                <a:path w="1791970" h="12700">
                  <a:moveTo>
                    <a:pt x="978395" y="9867"/>
                  </a:moveTo>
                  <a:lnTo>
                    <a:pt x="972032" y="0"/>
                  </a:lnTo>
                  <a:lnTo>
                    <a:pt x="968527" y="0"/>
                  </a:lnTo>
                  <a:lnTo>
                    <a:pt x="965682" y="2844"/>
                  </a:lnTo>
                  <a:lnTo>
                    <a:pt x="972045" y="12700"/>
                  </a:lnTo>
                  <a:lnTo>
                    <a:pt x="975550" y="12700"/>
                  </a:lnTo>
                  <a:lnTo>
                    <a:pt x="978395" y="9867"/>
                  </a:lnTo>
                  <a:close/>
                </a:path>
                <a:path w="1791970" h="12700">
                  <a:moveTo>
                    <a:pt x="1003808" y="9867"/>
                  </a:moveTo>
                  <a:lnTo>
                    <a:pt x="997445" y="0"/>
                  </a:lnTo>
                  <a:lnTo>
                    <a:pt x="993940" y="0"/>
                  </a:lnTo>
                  <a:lnTo>
                    <a:pt x="991095" y="2844"/>
                  </a:lnTo>
                  <a:lnTo>
                    <a:pt x="997458" y="12700"/>
                  </a:lnTo>
                  <a:lnTo>
                    <a:pt x="1000963" y="12700"/>
                  </a:lnTo>
                  <a:lnTo>
                    <a:pt x="1003808" y="9867"/>
                  </a:lnTo>
                  <a:close/>
                </a:path>
                <a:path w="1791970" h="12700">
                  <a:moveTo>
                    <a:pt x="1029220" y="9867"/>
                  </a:moveTo>
                  <a:lnTo>
                    <a:pt x="1022858" y="0"/>
                  </a:lnTo>
                  <a:lnTo>
                    <a:pt x="1019352" y="0"/>
                  </a:lnTo>
                  <a:lnTo>
                    <a:pt x="1016508" y="2844"/>
                  </a:lnTo>
                  <a:lnTo>
                    <a:pt x="1022870" y="12700"/>
                  </a:lnTo>
                  <a:lnTo>
                    <a:pt x="1026375" y="12700"/>
                  </a:lnTo>
                  <a:lnTo>
                    <a:pt x="1029220" y="9867"/>
                  </a:lnTo>
                  <a:close/>
                </a:path>
                <a:path w="1791970" h="12700">
                  <a:moveTo>
                    <a:pt x="1054633" y="9867"/>
                  </a:moveTo>
                  <a:lnTo>
                    <a:pt x="1048270" y="0"/>
                  </a:lnTo>
                  <a:lnTo>
                    <a:pt x="1044765" y="0"/>
                  </a:lnTo>
                  <a:lnTo>
                    <a:pt x="1041920" y="2844"/>
                  </a:lnTo>
                  <a:lnTo>
                    <a:pt x="1048283" y="12700"/>
                  </a:lnTo>
                  <a:lnTo>
                    <a:pt x="1051788" y="12700"/>
                  </a:lnTo>
                  <a:lnTo>
                    <a:pt x="1054633" y="9867"/>
                  </a:lnTo>
                  <a:close/>
                </a:path>
                <a:path w="1791970" h="12700">
                  <a:moveTo>
                    <a:pt x="1080046" y="9867"/>
                  </a:moveTo>
                  <a:lnTo>
                    <a:pt x="1073683" y="0"/>
                  </a:lnTo>
                  <a:lnTo>
                    <a:pt x="1070178" y="0"/>
                  </a:lnTo>
                  <a:lnTo>
                    <a:pt x="1067333" y="2844"/>
                  </a:lnTo>
                  <a:lnTo>
                    <a:pt x="1073683" y="12700"/>
                  </a:lnTo>
                  <a:lnTo>
                    <a:pt x="1077201" y="12700"/>
                  </a:lnTo>
                  <a:lnTo>
                    <a:pt x="1080046" y="9867"/>
                  </a:lnTo>
                  <a:close/>
                </a:path>
                <a:path w="1791970" h="12700">
                  <a:moveTo>
                    <a:pt x="1105458" y="9867"/>
                  </a:moveTo>
                  <a:lnTo>
                    <a:pt x="1099096" y="0"/>
                  </a:lnTo>
                  <a:lnTo>
                    <a:pt x="1095590" y="0"/>
                  </a:lnTo>
                  <a:lnTo>
                    <a:pt x="1092746" y="2844"/>
                  </a:lnTo>
                  <a:lnTo>
                    <a:pt x="1099096" y="12700"/>
                  </a:lnTo>
                  <a:lnTo>
                    <a:pt x="1102614" y="12700"/>
                  </a:lnTo>
                  <a:lnTo>
                    <a:pt x="1105458" y="9867"/>
                  </a:lnTo>
                  <a:close/>
                </a:path>
                <a:path w="1791970" h="12700">
                  <a:moveTo>
                    <a:pt x="1130871" y="9867"/>
                  </a:moveTo>
                  <a:lnTo>
                    <a:pt x="1124508" y="0"/>
                  </a:lnTo>
                  <a:lnTo>
                    <a:pt x="1121003" y="0"/>
                  </a:lnTo>
                  <a:lnTo>
                    <a:pt x="1118158" y="2844"/>
                  </a:lnTo>
                  <a:lnTo>
                    <a:pt x="1124521" y="12700"/>
                  </a:lnTo>
                  <a:lnTo>
                    <a:pt x="1128026" y="12700"/>
                  </a:lnTo>
                  <a:lnTo>
                    <a:pt x="1130871" y="9867"/>
                  </a:lnTo>
                  <a:close/>
                </a:path>
                <a:path w="1791970" h="12700">
                  <a:moveTo>
                    <a:pt x="1156284" y="9867"/>
                  </a:moveTo>
                  <a:lnTo>
                    <a:pt x="1149921" y="0"/>
                  </a:lnTo>
                  <a:lnTo>
                    <a:pt x="1146416" y="0"/>
                  </a:lnTo>
                  <a:lnTo>
                    <a:pt x="1143571" y="2844"/>
                  </a:lnTo>
                  <a:lnTo>
                    <a:pt x="1149934" y="12700"/>
                  </a:lnTo>
                  <a:lnTo>
                    <a:pt x="1153439" y="12700"/>
                  </a:lnTo>
                  <a:lnTo>
                    <a:pt x="1156284" y="9867"/>
                  </a:lnTo>
                  <a:close/>
                </a:path>
                <a:path w="1791970" h="12700">
                  <a:moveTo>
                    <a:pt x="1181696" y="9867"/>
                  </a:moveTo>
                  <a:lnTo>
                    <a:pt x="1175334" y="0"/>
                  </a:lnTo>
                  <a:lnTo>
                    <a:pt x="1171829" y="0"/>
                  </a:lnTo>
                  <a:lnTo>
                    <a:pt x="1168984" y="2844"/>
                  </a:lnTo>
                  <a:lnTo>
                    <a:pt x="1175346" y="12700"/>
                  </a:lnTo>
                  <a:lnTo>
                    <a:pt x="1178852" y="12700"/>
                  </a:lnTo>
                  <a:lnTo>
                    <a:pt x="1181696" y="9867"/>
                  </a:lnTo>
                  <a:close/>
                </a:path>
                <a:path w="1791970" h="12700">
                  <a:moveTo>
                    <a:pt x="1207109" y="9867"/>
                  </a:moveTo>
                  <a:lnTo>
                    <a:pt x="1200746" y="0"/>
                  </a:lnTo>
                  <a:lnTo>
                    <a:pt x="1197241" y="0"/>
                  </a:lnTo>
                  <a:lnTo>
                    <a:pt x="1194396" y="2844"/>
                  </a:lnTo>
                  <a:lnTo>
                    <a:pt x="1200759" y="12700"/>
                  </a:lnTo>
                  <a:lnTo>
                    <a:pt x="1204264" y="12700"/>
                  </a:lnTo>
                  <a:lnTo>
                    <a:pt x="1207109" y="9867"/>
                  </a:lnTo>
                  <a:close/>
                </a:path>
                <a:path w="1791970" h="12700">
                  <a:moveTo>
                    <a:pt x="1232522" y="9867"/>
                  </a:moveTo>
                  <a:lnTo>
                    <a:pt x="1226159" y="0"/>
                  </a:lnTo>
                  <a:lnTo>
                    <a:pt x="1222654" y="0"/>
                  </a:lnTo>
                  <a:lnTo>
                    <a:pt x="1219809" y="2844"/>
                  </a:lnTo>
                  <a:lnTo>
                    <a:pt x="1226172" y="12700"/>
                  </a:lnTo>
                  <a:lnTo>
                    <a:pt x="1229677" y="12700"/>
                  </a:lnTo>
                  <a:lnTo>
                    <a:pt x="1232522" y="9867"/>
                  </a:lnTo>
                  <a:close/>
                </a:path>
                <a:path w="1791970" h="12700">
                  <a:moveTo>
                    <a:pt x="1257935" y="9867"/>
                  </a:moveTo>
                  <a:lnTo>
                    <a:pt x="1251572" y="0"/>
                  </a:lnTo>
                  <a:lnTo>
                    <a:pt x="1248067" y="0"/>
                  </a:lnTo>
                  <a:lnTo>
                    <a:pt x="1245222" y="2844"/>
                  </a:lnTo>
                  <a:lnTo>
                    <a:pt x="1251585" y="12700"/>
                  </a:lnTo>
                  <a:lnTo>
                    <a:pt x="1255090" y="12700"/>
                  </a:lnTo>
                  <a:lnTo>
                    <a:pt x="1257935" y="9867"/>
                  </a:lnTo>
                  <a:close/>
                </a:path>
                <a:path w="1791970" h="12700">
                  <a:moveTo>
                    <a:pt x="1283347" y="9867"/>
                  </a:moveTo>
                  <a:lnTo>
                    <a:pt x="1276985" y="0"/>
                  </a:lnTo>
                  <a:lnTo>
                    <a:pt x="1273479" y="0"/>
                  </a:lnTo>
                  <a:lnTo>
                    <a:pt x="1270635" y="2844"/>
                  </a:lnTo>
                  <a:lnTo>
                    <a:pt x="1276997" y="12700"/>
                  </a:lnTo>
                  <a:lnTo>
                    <a:pt x="1280502" y="12700"/>
                  </a:lnTo>
                  <a:lnTo>
                    <a:pt x="1283347" y="9867"/>
                  </a:lnTo>
                  <a:close/>
                </a:path>
                <a:path w="1791970" h="12700">
                  <a:moveTo>
                    <a:pt x="1308760" y="9867"/>
                  </a:moveTo>
                  <a:lnTo>
                    <a:pt x="1302397" y="0"/>
                  </a:lnTo>
                  <a:lnTo>
                    <a:pt x="1298892" y="0"/>
                  </a:lnTo>
                  <a:lnTo>
                    <a:pt x="1296047" y="2844"/>
                  </a:lnTo>
                  <a:lnTo>
                    <a:pt x="1302410" y="12700"/>
                  </a:lnTo>
                  <a:lnTo>
                    <a:pt x="1305915" y="12700"/>
                  </a:lnTo>
                  <a:lnTo>
                    <a:pt x="1308760" y="9867"/>
                  </a:lnTo>
                  <a:close/>
                </a:path>
                <a:path w="1791970" h="12700">
                  <a:moveTo>
                    <a:pt x="1334173" y="9867"/>
                  </a:moveTo>
                  <a:lnTo>
                    <a:pt x="1327810" y="0"/>
                  </a:lnTo>
                  <a:lnTo>
                    <a:pt x="1324305" y="0"/>
                  </a:lnTo>
                  <a:lnTo>
                    <a:pt x="1321460" y="2844"/>
                  </a:lnTo>
                  <a:lnTo>
                    <a:pt x="1327823" y="12700"/>
                  </a:lnTo>
                  <a:lnTo>
                    <a:pt x="1331328" y="12700"/>
                  </a:lnTo>
                  <a:lnTo>
                    <a:pt x="1334173" y="9867"/>
                  </a:lnTo>
                  <a:close/>
                </a:path>
                <a:path w="1791970" h="12700">
                  <a:moveTo>
                    <a:pt x="1359585" y="9867"/>
                  </a:moveTo>
                  <a:lnTo>
                    <a:pt x="1353223" y="0"/>
                  </a:lnTo>
                  <a:lnTo>
                    <a:pt x="1349717" y="0"/>
                  </a:lnTo>
                  <a:lnTo>
                    <a:pt x="1346873" y="2844"/>
                  </a:lnTo>
                  <a:lnTo>
                    <a:pt x="1353235" y="12700"/>
                  </a:lnTo>
                  <a:lnTo>
                    <a:pt x="1356741" y="12700"/>
                  </a:lnTo>
                  <a:lnTo>
                    <a:pt x="1359585" y="9867"/>
                  </a:lnTo>
                  <a:close/>
                </a:path>
                <a:path w="1791970" h="12700">
                  <a:moveTo>
                    <a:pt x="1384998" y="9867"/>
                  </a:moveTo>
                  <a:lnTo>
                    <a:pt x="1378635" y="0"/>
                  </a:lnTo>
                  <a:lnTo>
                    <a:pt x="1375130" y="0"/>
                  </a:lnTo>
                  <a:lnTo>
                    <a:pt x="1372285" y="2844"/>
                  </a:lnTo>
                  <a:lnTo>
                    <a:pt x="1378648" y="12700"/>
                  </a:lnTo>
                  <a:lnTo>
                    <a:pt x="1382153" y="12700"/>
                  </a:lnTo>
                  <a:lnTo>
                    <a:pt x="1384998" y="9867"/>
                  </a:lnTo>
                  <a:close/>
                </a:path>
                <a:path w="1791970" h="12700">
                  <a:moveTo>
                    <a:pt x="1410411" y="9867"/>
                  </a:moveTo>
                  <a:lnTo>
                    <a:pt x="1404048" y="0"/>
                  </a:lnTo>
                  <a:lnTo>
                    <a:pt x="1400543" y="0"/>
                  </a:lnTo>
                  <a:lnTo>
                    <a:pt x="1397698" y="2844"/>
                  </a:lnTo>
                  <a:lnTo>
                    <a:pt x="1404061" y="12700"/>
                  </a:lnTo>
                  <a:lnTo>
                    <a:pt x="1407566" y="12700"/>
                  </a:lnTo>
                  <a:lnTo>
                    <a:pt x="1410411" y="9867"/>
                  </a:lnTo>
                  <a:close/>
                </a:path>
                <a:path w="1791970" h="12700">
                  <a:moveTo>
                    <a:pt x="1435823" y="9867"/>
                  </a:moveTo>
                  <a:lnTo>
                    <a:pt x="1429461" y="0"/>
                  </a:lnTo>
                  <a:lnTo>
                    <a:pt x="1425956" y="0"/>
                  </a:lnTo>
                  <a:lnTo>
                    <a:pt x="1423111" y="2844"/>
                  </a:lnTo>
                  <a:lnTo>
                    <a:pt x="1429473" y="12700"/>
                  </a:lnTo>
                  <a:lnTo>
                    <a:pt x="1432979" y="12700"/>
                  </a:lnTo>
                  <a:lnTo>
                    <a:pt x="1435823" y="9867"/>
                  </a:lnTo>
                  <a:close/>
                </a:path>
                <a:path w="1791970" h="12700">
                  <a:moveTo>
                    <a:pt x="1461236" y="9867"/>
                  </a:moveTo>
                  <a:lnTo>
                    <a:pt x="1454873" y="0"/>
                  </a:lnTo>
                  <a:lnTo>
                    <a:pt x="1451368" y="0"/>
                  </a:lnTo>
                  <a:lnTo>
                    <a:pt x="1448523" y="2844"/>
                  </a:lnTo>
                  <a:lnTo>
                    <a:pt x="1454886" y="12700"/>
                  </a:lnTo>
                  <a:lnTo>
                    <a:pt x="1458391" y="12700"/>
                  </a:lnTo>
                  <a:lnTo>
                    <a:pt x="1461236" y="9867"/>
                  </a:lnTo>
                  <a:close/>
                </a:path>
                <a:path w="1791970" h="12700">
                  <a:moveTo>
                    <a:pt x="1486649" y="9867"/>
                  </a:moveTo>
                  <a:lnTo>
                    <a:pt x="1480286" y="0"/>
                  </a:lnTo>
                  <a:lnTo>
                    <a:pt x="1476781" y="0"/>
                  </a:lnTo>
                  <a:lnTo>
                    <a:pt x="1473936" y="2844"/>
                  </a:lnTo>
                  <a:lnTo>
                    <a:pt x="1480299" y="12700"/>
                  </a:lnTo>
                  <a:lnTo>
                    <a:pt x="1483804" y="12700"/>
                  </a:lnTo>
                  <a:lnTo>
                    <a:pt x="1486649" y="9867"/>
                  </a:lnTo>
                  <a:close/>
                </a:path>
                <a:path w="1791970" h="12700">
                  <a:moveTo>
                    <a:pt x="1512062" y="9867"/>
                  </a:moveTo>
                  <a:lnTo>
                    <a:pt x="1505699" y="0"/>
                  </a:lnTo>
                  <a:lnTo>
                    <a:pt x="1502194" y="0"/>
                  </a:lnTo>
                  <a:lnTo>
                    <a:pt x="1499349" y="2844"/>
                  </a:lnTo>
                  <a:lnTo>
                    <a:pt x="1505712" y="12700"/>
                  </a:lnTo>
                  <a:lnTo>
                    <a:pt x="1509217" y="12700"/>
                  </a:lnTo>
                  <a:lnTo>
                    <a:pt x="1512062" y="9867"/>
                  </a:lnTo>
                  <a:close/>
                </a:path>
                <a:path w="1791970" h="12700">
                  <a:moveTo>
                    <a:pt x="1537474" y="9867"/>
                  </a:moveTo>
                  <a:lnTo>
                    <a:pt x="1531112" y="0"/>
                  </a:lnTo>
                  <a:lnTo>
                    <a:pt x="1527606" y="0"/>
                  </a:lnTo>
                  <a:lnTo>
                    <a:pt x="1524762" y="2844"/>
                  </a:lnTo>
                  <a:lnTo>
                    <a:pt x="1531124" y="12700"/>
                  </a:lnTo>
                  <a:lnTo>
                    <a:pt x="1534629" y="12700"/>
                  </a:lnTo>
                  <a:lnTo>
                    <a:pt x="1537474" y="9867"/>
                  </a:lnTo>
                  <a:close/>
                </a:path>
                <a:path w="1791970" h="12700">
                  <a:moveTo>
                    <a:pt x="1562887" y="9867"/>
                  </a:moveTo>
                  <a:lnTo>
                    <a:pt x="1556524" y="0"/>
                  </a:lnTo>
                  <a:lnTo>
                    <a:pt x="1553019" y="0"/>
                  </a:lnTo>
                  <a:lnTo>
                    <a:pt x="1550174" y="2844"/>
                  </a:lnTo>
                  <a:lnTo>
                    <a:pt x="1556537" y="12700"/>
                  </a:lnTo>
                  <a:lnTo>
                    <a:pt x="1560042" y="12700"/>
                  </a:lnTo>
                  <a:lnTo>
                    <a:pt x="1562887" y="9867"/>
                  </a:lnTo>
                  <a:close/>
                </a:path>
                <a:path w="1791970" h="12700">
                  <a:moveTo>
                    <a:pt x="1588300" y="9867"/>
                  </a:moveTo>
                  <a:lnTo>
                    <a:pt x="1581937" y="0"/>
                  </a:lnTo>
                  <a:lnTo>
                    <a:pt x="1578432" y="0"/>
                  </a:lnTo>
                  <a:lnTo>
                    <a:pt x="1575587" y="2844"/>
                  </a:lnTo>
                  <a:lnTo>
                    <a:pt x="1581950" y="12700"/>
                  </a:lnTo>
                  <a:lnTo>
                    <a:pt x="1585455" y="12700"/>
                  </a:lnTo>
                  <a:lnTo>
                    <a:pt x="1588300" y="9867"/>
                  </a:lnTo>
                  <a:close/>
                </a:path>
                <a:path w="1791970" h="12700">
                  <a:moveTo>
                    <a:pt x="1613712" y="9867"/>
                  </a:moveTo>
                  <a:lnTo>
                    <a:pt x="1607350" y="0"/>
                  </a:lnTo>
                  <a:lnTo>
                    <a:pt x="1603844" y="0"/>
                  </a:lnTo>
                  <a:lnTo>
                    <a:pt x="1601000" y="2844"/>
                  </a:lnTo>
                  <a:lnTo>
                    <a:pt x="1607362" y="12700"/>
                  </a:lnTo>
                  <a:lnTo>
                    <a:pt x="1610868" y="12700"/>
                  </a:lnTo>
                  <a:lnTo>
                    <a:pt x="1613712" y="9867"/>
                  </a:lnTo>
                  <a:close/>
                </a:path>
                <a:path w="1791970" h="12700">
                  <a:moveTo>
                    <a:pt x="1639125" y="9867"/>
                  </a:moveTo>
                  <a:lnTo>
                    <a:pt x="1632762" y="0"/>
                  </a:lnTo>
                  <a:lnTo>
                    <a:pt x="1629257" y="0"/>
                  </a:lnTo>
                  <a:lnTo>
                    <a:pt x="1626412" y="2844"/>
                  </a:lnTo>
                  <a:lnTo>
                    <a:pt x="1632775" y="12700"/>
                  </a:lnTo>
                  <a:lnTo>
                    <a:pt x="1636280" y="12700"/>
                  </a:lnTo>
                  <a:lnTo>
                    <a:pt x="1639125" y="9867"/>
                  </a:lnTo>
                  <a:close/>
                </a:path>
                <a:path w="1791970" h="12700">
                  <a:moveTo>
                    <a:pt x="1664538" y="9867"/>
                  </a:moveTo>
                  <a:lnTo>
                    <a:pt x="1658175" y="0"/>
                  </a:lnTo>
                  <a:lnTo>
                    <a:pt x="1654670" y="0"/>
                  </a:lnTo>
                  <a:lnTo>
                    <a:pt x="1651825" y="2844"/>
                  </a:lnTo>
                  <a:lnTo>
                    <a:pt x="1658188" y="12700"/>
                  </a:lnTo>
                  <a:lnTo>
                    <a:pt x="1661693" y="12700"/>
                  </a:lnTo>
                  <a:lnTo>
                    <a:pt x="1664538" y="9867"/>
                  </a:lnTo>
                  <a:close/>
                </a:path>
                <a:path w="1791970" h="12700">
                  <a:moveTo>
                    <a:pt x="1689950" y="9867"/>
                  </a:moveTo>
                  <a:lnTo>
                    <a:pt x="1683588" y="0"/>
                  </a:lnTo>
                  <a:lnTo>
                    <a:pt x="1680083" y="0"/>
                  </a:lnTo>
                  <a:lnTo>
                    <a:pt x="1677238" y="2844"/>
                  </a:lnTo>
                  <a:lnTo>
                    <a:pt x="1683600" y="12700"/>
                  </a:lnTo>
                  <a:lnTo>
                    <a:pt x="1687106" y="12700"/>
                  </a:lnTo>
                  <a:lnTo>
                    <a:pt x="1689950" y="9867"/>
                  </a:lnTo>
                  <a:close/>
                </a:path>
                <a:path w="1791970" h="12700">
                  <a:moveTo>
                    <a:pt x="1715363" y="9867"/>
                  </a:moveTo>
                  <a:lnTo>
                    <a:pt x="1709000" y="0"/>
                  </a:lnTo>
                  <a:lnTo>
                    <a:pt x="1705495" y="0"/>
                  </a:lnTo>
                  <a:lnTo>
                    <a:pt x="1702650" y="2844"/>
                  </a:lnTo>
                  <a:lnTo>
                    <a:pt x="1709013" y="12700"/>
                  </a:lnTo>
                  <a:lnTo>
                    <a:pt x="1712518" y="12700"/>
                  </a:lnTo>
                  <a:lnTo>
                    <a:pt x="1715363" y="9867"/>
                  </a:lnTo>
                  <a:close/>
                </a:path>
                <a:path w="1791970" h="12700">
                  <a:moveTo>
                    <a:pt x="1740776" y="9867"/>
                  </a:moveTo>
                  <a:lnTo>
                    <a:pt x="1734413" y="0"/>
                  </a:lnTo>
                  <a:lnTo>
                    <a:pt x="1730908" y="0"/>
                  </a:lnTo>
                  <a:lnTo>
                    <a:pt x="1728063" y="2844"/>
                  </a:lnTo>
                  <a:lnTo>
                    <a:pt x="1734413" y="12700"/>
                  </a:lnTo>
                  <a:lnTo>
                    <a:pt x="1737931" y="12700"/>
                  </a:lnTo>
                  <a:lnTo>
                    <a:pt x="1740776" y="9867"/>
                  </a:lnTo>
                  <a:close/>
                </a:path>
                <a:path w="1791970" h="12700">
                  <a:moveTo>
                    <a:pt x="1766189" y="9867"/>
                  </a:moveTo>
                  <a:lnTo>
                    <a:pt x="1759826" y="0"/>
                  </a:lnTo>
                  <a:lnTo>
                    <a:pt x="1756321" y="0"/>
                  </a:lnTo>
                  <a:lnTo>
                    <a:pt x="1753476" y="2844"/>
                  </a:lnTo>
                  <a:lnTo>
                    <a:pt x="1759839" y="12700"/>
                  </a:lnTo>
                  <a:lnTo>
                    <a:pt x="1763344" y="12700"/>
                  </a:lnTo>
                  <a:lnTo>
                    <a:pt x="1766189" y="9867"/>
                  </a:lnTo>
                  <a:close/>
                </a:path>
                <a:path w="1791970" h="12700">
                  <a:moveTo>
                    <a:pt x="1791601" y="9867"/>
                  </a:moveTo>
                  <a:lnTo>
                    <a:pt x="1785239" y="0"/>
                  </a:lnTo>
                  <a:lnTo>
                    <a:pt x="1781733" y="0"/>
                  </a:lnTo>
                  <a:lnTo>
                    <a:pt x="1778889" y="2844"/>
                  </a:lnTo>
                  <a:lnTo>
                    <a:pt x="1785251" y="12700"/>
                  </a:lnTo>
                  <a:lnTo>
                    <a:pt x="1788756" y="12700"/>
                  </a:lnTo>
                  <a:lnTo>
                    <a:pt x="1791601" y="9867"/>
                  </a:lnTo>
                  <a:close/>
                </a:path>
              </a:pathLst>
            </a:custGeom>
            <a:solidFill>
              <a:srgbClr val="000000"/>
            </a:solidFill>
          </p:spPr>
          <p:txBody>
            <a:bodyPr wrap="square" lIns="0" tIns="0" rIns="0" bIns="0" rtlCol="0"/>
            <a:lstStyle/>
            <a:p>
              <a:endParaRPr/>
            </a:p>
          </p:txBody>
        </p:sp>
        <p:sp>
          <p:nvSpPr>
            <p:cNvPr id="9" name="object 9"/>
            <p:cNvSpPr/>
            <p:nvPr/>
          </p:nvSpPr>
          <p:spPr>
            <a:xfrm>
              <a:off x="7575931" y="2203449"/>
              <a:ext cx="1352550" cy="452755"/>
            </a:xfrm>
            <a:custGeom>
              <a:avLst/>
              <a:gdLst/>
              <a:ahLst/>
              <a:cxnLst/>
              <a:rect l="l" t="t" r="r" b="b"/>
              <a:pathLst>
                <a:path w="1352550" h="452755">
                  <a:moveTo>
                    <a:pt x="12712" y="9867"/>
                  </a:moveTo>
                  <a:lnTo>
                    <a:pt x="6350" y="0"/>
                  </a:lnTo>
                  <a:lnTo>
                    <a:pt x="2844" y="0"/>
                  </a:lnTo>
                  <a:lnTo>
                    <a:pt x="0" y="2844"/>
                  </a:lnTo>
                  <a:lnTo>
                    <a:pt x="6362" y="12700"/>
                  </a:lnTo>
                  <a:lnTo>
                    <a:pt x="9867" y="12700"/>
                  </a:lnTo>
                  <a:lnTo>
                    <a:pt x="12712" y="9867"/>
                  </a:lnTo>
                  <a:close/>
                </a:path>
                <a:path w="1352550" h="452755">
                  <a:moveTo>
                    <a:pt x="38125" y="9867"/>
                  </a:moveTo>
                  <a:lnTo>
                    <a:pt x="31762" y="0"/>
                  </a:lnTo>
                  <a:lnTo>
                    <a:pt x="28257" y="0"/>
                  </a:lnTo>
                  <a:lnTo>
                    <a:pt x="25412" y="2844"/>
                  </a:lnTo>
                  <a:lnTo>
                    <a:pt x="31775" y="12700"/>
                  </a:lnTo>
                  <a:lnTo>
                    <a:pt x="35280" y="12700"/>
                  </a:lnTo>
                  <a:lnTo>
                    <a:pt x="38125" y="9867"/>
                  </a:lnTo>
                  <a:close/>
                </a:path>
                <a:path w="1352550" h="452755">
                  <a:moveTo>
                    <a:pt x="63538" y="9867"/>
                  </a:moveTo>
                  <a:lnTo>
                    <a:pt x="57175" y="0"/>
                  </a:lnTo>
                  <a:lnTo>
                    <a:pt x="53670" y="0"/>
                  </a:lnTo>
                  <a:lnTo>
                    <a:pt x="50825" y="2844"/>
                  </a:lnTo>
                  <a:lnTo>
                    <a:pt x="57188" y="12700"/>
                  </a:lnTo>
                  <a:lnTo>
                    <a:pt x="60693" y="12700"/>
                  </a:lnTo>
                  <a:lnTo>
                    <a:pt x="63538" y="9867"/>
                  </a:lnTo>
                  <a:close/>
                </a:path>
                <a:path w="1352550" h="452755">
                  <a:moveTo>
                    <a:pt x="88950" y="9867"/>
                  </a:moveTo>
                  <a:lnTo>
                    <a:pt x="82588" y="0"/>
                  </a:lnTo>
                  <a:lnTo>
                    <a:pt x="79082" y="0"/>
                  </a:lnTo>
                  <a:lnTo>
                    <a:pt x="76238" y="2844"/>
                  </a:lnTo>
                  <a:lnTo>
                    <a:pt x="82600" y="12700"/>
                  </a:lnTo>
                  <a:lnTo>
                    <a:pt x="86106" y="12700"/>
                  </a:lnTo>
                  <a:lnTo>
                    <a:pt x="88950" y="9867"/>
                  </a:lnTo>
                  <a:close/>
                </a:path>
                <a:path w="1352550" h="452755">
                  <a:moveTo>
                    <a:pt x="114363" y="9867"/>
                  </a:moveTo>
                  <a:lnTo>
                    <a:pt x="108000" y="0"/>
                  </a:lnTo>
                  <a:lnTo>
                    <a:pt x="104495" y="0"/>
                  </a:lnTo>
                  <a:lnTo>
                    <a:pt x="101650" y="2844"/>
                  </a:lnTo>
                  <a:lnTo>
                    <a:pt x="108013" y="12700"/>
                  </a:lnTo>
                  <a:lnTo>
                    <a:pt x="111518" y="12700"/>
                  </a:lnTo>
                  <a:lnTo>
                    <a:pt x="114363" y="9867"/>
                  </a:lnTo>
                  <a:close/>
                </a:path>
                <a:path w="1352550" h="452755">
                  <a:moveTo>
                    <a:pt x="139776" y="9867"/>
                  </a:moveTo>
                  <a:lnTo>
                    <a:pt x="133413" y="0"/>
                  </a:lnTo>
                  <a:lnTo>
                    <a:pt x="129908" y="0"/>
                  </a:lnTo>
                  <a:lnTo>
                    <a:pt x="127063" y="2844"/>
                  </a:lnTo>
                  <a:lnTo>
                    <a:pt x="133426" y="12700"/>
                  </a:lnTo>
                  <a:lnTo>
                    <a:pt x="136931" y="12700"/>
                  </a:lnTo>
                  <a:lnTo>
                    <a:pt x="139776" y="9867"/>
                  </a:lnTo>
                  <a:close/>
                </a:path>
                <a:path w="1352550" h="452755">
                  <a:moveTo>
                    <a:pt x="165188" y="9867"/>
                  </a:moveTo>
                  <a:lnTo>
                    <a:pt x="158826" y="0"/>
                  </a:lnTo>
                  <a:lnTo>
                    <a:pt x="155321" y="0"/>
                  </a:lnTo>
                  <a:lnTo>
                    <a:pt x="152476" y="2844"/>
                  </a:lnTo>
                  <a:lnTo>
                    <a:pt x="158838" y="12700"/>
                  </a:lnTo>
                  <a:lnTo>
                    <a:pt x="162344" y="12700"/>
                  </a:lnTo>
                  <a:lnTo>
                    <a:pt x="165188" y="9867"/>
                  </a:lnTo>
                  <a:close/>
                </a:path>
                <a:path w="1352550" h="452755">
                  <a:moveTo>
                    <a:pt x="190601" y="9867"/>
                  </a:moveTo>
                  <a:lnTo>
                    <a:pt x="184238" y="0"/>
                  </a:lnTo>
                  <a:lnTo>
                    <a:pt x="180733" y="0"/>
                  </a:lnTo>
                  <a:lnTo>
                    <a:pt x="177888" y="2844"/>
                  </a:lnTo>
                  <a:lnTo>
                    <a:pt x="184251" y="12700"/>
                  </a:lnTo>
                  <a:lnTo>
                    <a:pt x="187756" y="12700"/>
                  </a:lnTo>
                  <a:lnTo>
                    <a:pt x="190601" y="9867"/>
                  </a:lnTo>
                  <a:close/>
                </a:path>
                <a:path w="1352550" h="452755">
                  <a:moveTo>
                    <a:pt x="216014" y="9867"/>
                  </a:moveTo>
                  <a:lnTo>
                    <a:pt x="209651" y="0"/>
                  </a:lnTo>
                  <a:lnTo>
                    <a:pt x="206146" y="0"/>
                  </a:lnTo>
                  <a:lnTo>
                    <a:pt x="203301" y="2844"/>
                  </a:lnTo>
                  <a:lnTo>
                    <a:pt x="209664" y="12700"/>
                  </a:lnTo>
                  <a:lnTo>
                    <a:pt x="213169" y="12700"/>
                  </a:lnTo>
                  <a:lnTo>
                    <a:pt x="216014" y="9867"/>
                  </a:lnTo>
                  <a:close/>
                </a:path>
                <a:path w="1352550" h="452755">
                  <a:moveTo>
                    <a:pt x="241427" y="9867"/>
                  </a:moveTo>
                  <a:lnTo>
                    <a:pt x="235064" y="0"/>
                  </a:lnTo>
                  <a:lnTo>
                    <a:pt x="231559" y="0"/>
                  </a:lnTo>
                  <a:lnTo>
                    <a:pt x="228714" y="2844"/>
                  </a:lnTo>
                  <a:lnTo>
                    <a:pt x="235077" y="12700"/>
                  </a:lnTo>
                  <a:lnTo>
                    <a:pt x="238582" y="12700"/>
                  </a:lnTo>
                  <a:lnTo>
                    <a:pt x="241427" y="9867"/>
                  </a:lnTo>
                  <a:close/>
                </a:path>
                <a:path w="1352550" h="452755">
                  <a:moveTo>
                    <a:pt x="266839" y="9867"/>
                  </a:moveTo>
                  <a:lnTo>
                    <a:pt x="260477" y="0"/>
                  </a:lnTo>
                  <a:lnTo>
                    <a:pt x="256971" y="0"/>
                  </a:lnTo>
                  <a:lnTo>
                    <a:pt x="254127" y="2844"/>
                  </a:lnTo>
                  <a:lnTo>
                    <a:pt x="260489" y="12700"/>
                  </a:lnTo>
                  <a:lnTo>
                    <a:pt x="263994" y="12700"/>
                  </a:lnTo>
                  <a:lnTo>
                    <a:pt x="266839" y="9867"/>
                  </a:lnTo>
                  <a:close/>
                </a:path>
                <a:path w="1352550" h="452755">
                  <a:moveTo>
                    <a:pt x="292252" y="9867"/>
                  </a:moveTo>
                  <a:lnTo>
                    <a:pt x="285889" y="0"/>
                  </a:lnTo>
                  <a:lnTo>
                    <a:pt x="282384" y="0"/>
                  </a:lnTo>
                  <a:lnTo>
                    <a:pt x="279539" y="2844"/>
                  </a:lnTo>
                  <a:lnTo>
                    <a:pt x="285902" y="12700"/>
                  </a:lnTo>
                  <a:lnTo>
                    <a:pt x="289407" y="12700"/>
                  </a:lnTo>
                  <a:lnTo>
                    <a:pt x="292252" y="9867"/>
                  </a:lnTo>
                  <a:close/>
                </a:path>
                <a:path w="1352550" h="452755">
                  <a:moveTo>
                    <a:pt x="317665" y="9867"/>
                  </a:moveTo>
                  <a:lnTo>
                    <a:pt x="311302" y="0"/>
                  </a:lnTo>
                  <a:lnTo>
                    <a:pt x="307797" y="0"/>
                  </a:lnTo>
                  <a:lnTo>
                    <a:pt x="304952" y="2844"/>
                  </a:lnTo>
                  <a:lnTo>
                    <a:pt x="311315" y="12700"/>
                  </a:lnTo>
                  <a:lnTo>
                    <a:pt x="314820" y="12700"/>
                  </a:lnTo>
                  <a:lnTo>
                    <a:pt x="317665" y="9867"/>
                  </a:lnTo>
                  <a:close/>
                </a:path>
                <a:path w="1352550" h="452755">
                  <a:moveTo>
                    <a:pt x="343077" y="9867"/>
                  </a:moveTo>
                  <a:lnTo>
                    <a:pt x="336715" y="0"/>
                  </a:lnTo>
                  <a:lnTo>
                    <a:pt x="333209" y="0"/>
                  </a:lnTo>
                  <a:lnTo>
                    <a:pt x="330365" y="2844"/>
                  </a:lnTo>
                  <a:lnTo>
                    <a:pt x="336727" y="12700"/>
                  </a:lnTo>
                  <a:lnTo>
                    <a:pt x="340233" y="12700"/>
                  </a:lnTo>
                  <a:lnTo>
                    <a:pt x="343077" y="9867"/>
                  </a:lnTo>
                  <a:close/>
                </a:path>
                <a:path w="1352550" h="452755">
                  <a:moveTo>
                    <a:pt x="368490" y="9867"/>
                  </a:moveTo>
                  <a:lnTo>
                    <a:pt x="362127" y="0"/>
                  </a:lnTo>
                  <a:lnTo>
                    <a:pt x="358622" y="0"/>
                  </a:lnTo>
                  <a:lnTo>
                    <a:pt x="355777" y="2844"/>
                  </a:lnTo>
                  <a:lnTo>
                    <a:pt x="362140" y="12700"/>
                  </a:lnTo>
                  <a:lnTo>
                    <a:pt x="365645" y="12700"/>
                  </a:lnTo>
                  <a:lnTo>
                    <a:pt x="368490" y="9867"/>
                  </a:lnTo>
                  <a:close/>
                </a:path>
                <a:path w="1352550" h="452755">
                  <a:moveTo>
                    <a:pt x="393903" y="9867"/>
                  </a:moveTo>
                  <a:lnTo>
                    <a:pt x="387540" y="0"/>
                  </a:lnTo>
                  <a:lnTo>
                    <a:pt x="384035" y="0"/>
                  </a:lnTo>
                  <a:lnTo>
                    <a:pt x="381190" y="2844"/>
                  </a:lnTo>
                  <a:lnTo>
                    <a:pt x="387553" y="12700"/>
                  </a:lnTo>
                  <a:lnTo>
                    <a:pt x="391058" y="12700"/>
                  </a:lnTo>
                  <a:lnTo>
                    <a:pt x="393903" y="9867"/>
                  </a:lnTo>
                  <a:close/>
                </a:path>
                <a:path w="1352550" h="452755">
                  <a:moveTo>
                    <a:pt x="419315" y="9867"/>
                  </a:moveTo>
                  <a:lnTo>
                    <a:pt x="412953" y="0"/>
                  </a:lnTo>
                  <a:lnTo>
                    <a:pt x="409448" y="0"/>
                  </a:lnTo>
                  <a:lnTo>
                    <a:pt x="406603" y="2844"/>
                  </a:lnTo>
                  <a:lnTo>
                    <a:pt x="412965" y="12700"/>
                  </a:lnTo>
                  <a:lnTo>
                    <a:pt x="416471" y="12700"/>
                  </a:lnTo>
                  <a:lnTo>
                    <a:pt x="419315" y="9867"/>
                  </a:lnTo>
                  <a:close/>
                </a:path>
                <a:path w="1352550" h="452755">
                  <a:moveTo>
                    <a:pt x="444728" y="9867"/>
                  </a:moveTo>
                  <a:lnTo>
                    <a:pt x="438365" y="0"/>
                  </a:lnTo>
                  <a:lnTo>
                    <a:pt x="434860" y="0"/>
                  </a:lnTo>
                  <a:lnTo>
                    <a:pt x="432015" y="2844"/>
                  </a:lnTo>
                  <a:lnTo>
                    <a:pt x="438378" y="12700"/>
                  </a:lnTo>
                  <a:lnTo>
                    <a:pt x="441883" y="12700"/>
                  </a:lnTo>
                  <a:lnTo>
                    <a:pt x="444728" y="9867"/>
                  </a:lnTo>
                  <a:close/>
                </a:path>
                <a:path w="1352550" h="452755">
                  <a:moveTo>
                    <a:pt x="470141" y="9867"/>
                  </a:moveTo>
                  <a:lnTo>
                    <a:pt x="463778" y="0"/>
                  </a:lnTo>
                  <a:lnTo>
                    <a:pt x="460273" y="0"/>
                  </a:lnTo>
                  <a:lnTo>
                    <a:pt x="457428" y="2844"/>
                  </a:lnTo>
                  <a:lnTo>
                    <a:pt x="463791" y="12700"/>
                  </a:lnTo>
                  <a:lnTo>
                    <a:pt x="467296" y="12700"/>
                  </a:lnTo>
                  <a:lnTo>
                    <a:pt x="470141" y="9867"/>
                  </a:lnTo>
                  <a:close/>
                </a:path>
                <a:path w="1352550" h="452755">
                  <a:moveTo>
                    <a:pt x="495554" y="9867"/>
                  </a:moveTo>
                  <a:lnTo>
                    <a:pt x="489191" y="0"/>
                  </a:lnTo>
                  <a:lnTo>
                    <a:pt x="485686" y="0"/>
                  </a:lnTo>
                  <a:lnTo>
                    <a:pt x="482841" y="2844"/>
                  </a:lnTo>
                  <a:lnTo>
                    <a:pt x="489204" y="12700"/>
                  </a:lnTo>
                  <a:lnTo>
                    <a:pt x="492709" y="12700"/>
                  </a:lnTo>
                  <a:lnTo>
                    <a:pt x="495554" y="9867"/>
                  </a:lnTo>
                  <a:close/>
                </a:path>
                <a:path w="1352550" h="452755">
                  <a:moveTo>
                    <a:pt x="520966" y="9867"/>
                  </a:moveTo>
                  <a:lnTo>
                    <a:pt x="514604" y="0"/>
                  </a:lnTo>
                  <a:lnTo>
                    <a:pt x="511098" y="0"/>
                  </a:lnTo>
                  <a:lnTo>
                    <a:pt x="508254" y="2844"/>
                  </a:lnTo>
                  <a:lnTo>
                    <a:pt x="514616" y="12700"/>
                  </a:lnTo>
                  <a:lnTo>
                    <a:pt x="518121" y="12700"/>
                  </a:lnTo>
                  <a:lnTo>
                    <a:pt x="520966" y="9867"/>
                  </a:lnTo>
                  <a:close/>
                </a:path>
                <a:path w="1352550" h="452755">
                  <a:moveTo>
                    <a:pt x="546379" y="9867"/>
                  </a:moveTo>
                  <a:lnTo>
                    <a:pt x="540016" y="0"/>
                  </a:lnTo>
                  <a:lnTo>
                    <a:pt x="536511" y="0"/>
                  </a:lnTo>
                  <a:lnTo>
                    <a:pt x="533666" y="2844"/>
                  </a:lnTo>
                  <a:lnTo>
                    <a:pt x="540029" y="12700"/>
                  </a:lnTo>
                  <a:lnTo>
                    <a:pt x="543534" y="12700"/>
                  </a:lnTo>
                  <a:lnTo>
                    <a:pt x="546379" y="9867"/>
                  </a:lnTo>
                  <a:close/>
                </a:path>
                <a:path w="1352550" h="452755">
                  <a:moveTo>
                    <a:pt x="571792" y="9867"/>
                  </a:moveTo>
                  <a:lnTo>
                    <a:pt x="565429" y="0"/>
                  </a:lnTo>
                  <a:lnTo>
                    <a:pt x="561924" y="0"/>
                  </a:lnTo>
                  <a:lnTo>
                    <a:pt x="559079" y="2844"/>
                  </a:lnTo>
                  <a:lnTo>
                    <a:pt x="565442" y="12700"/>
                  </a:lnTo>
                  <a:lnTo>
                    <a:pt x="568947" y="12700"/>
                  </a:lnTo>
                  <a:lnTo>
                    <a:pt x="571792" y="9867"/>
                  </a:lnTo>
                  <a:close/>
                </a:path>
                <a:path w="1352550" h="452755">
                  <a:moveTo>
                    <a:pt x="597204" y="9867"/>
                  </a:moveTo>
                  <a:lnTo>
                    <a:pt x="590842" y="0"/>
                  </a:lnTo>
                  <a:lnTo>
                    <a:pt x="587336" y="0"/>
                  </a:lnTo>
                  <a:lnTo>
                    <a:pt x="584492" y="2844"/>
                  </a:lnTo>
                  <a:lnTo>
                    <a:pt x="590854" y="12700"/>
                  </a:lnTo>
                  <a:lnTo>
                    <a:pt x="594360" y="12700"/>
                  </a:lnTo>
                  <a:lnTo>
                    <a:pt x="597204" y="9867"/>
                  </a:lnTo>
                  <a:close/>
                </a:path>
                <a:path w="1352550" h="452755">
                  <a:moveTo>
                    <a:pt x="622617" y="9867"/>
                  </a:moveTo>
                  <a:lnTo>
                    <a:pt x="616254" y="0"/>
                  </a:lnTo>
                  <a:lnTo>
                    <a:pt x="612749" y="0"/>
                  </a:lnTo>
                  <a:lnTo>
                    <a:pt x="609904" y="2844"/>
                  </a:lnTo>
                  <a:lnTo>
                    <a:pt x="616267" y="12700"/>
                  </a:lnTo>
                  <a:lnTo>
                    <a:pt x="619772" y="12700"/>
                  </a:lnTo>
                  <a:lnTo>
                    <a:pt x="622617" y="9867"/>
                  </a:lnTo>
                  <a:close/>
                </a:path>
                <a:path w="1352550" h="452755">
                  <a:moveTo>
                    <a:pt x="648030" y="9867"/>
                  </a:moveTo>
                  <a:lnTo>
                    <a:pt x="641667" y="0"/>
                  </a:lnTo>
                  <a:lnTo>
                    <a:pt x="638162" y="0"/>
                  </a:lnTo>
                  <a:lnTo>
                    <a:pt x="635317" y="2844"/>
                  </a:lnTo>
                  <a:lnTo>
                    <a:pt x="641680" y="12700"/>
                  </a:lnTo>
                  <a:lnTo>
                    <a:pt x="645185" y="12700"/>
                  </a:lnTo>
                  <a:lnTo>
                    <a:pt x="648030" y="9867"/>
                  </a:lnTo>
                  <a:close/>
                </a:path>
                <a:path w="1352550" h="452755">
                  <a:moveTo>
                    <a:pt x="673442" y="9867"/>
                  </a:moveTo>
                  <a:lnTo>
                    <a:pt x="667080" y="0"/>
                  </a:lnTo>
                  <a:lnTo>
                    <a:pt x="663575" y="0"/>
                  </a:lnTo>
                  <a:lnTo>
                    <a:pt x="660730" y="2844"/>
                  </a:lnTo>
                  <a:lnTo>
                    <a:pt x="667092" y="12700"/>
                  </a:lnTo>
                  <a:lnTo>
                    <a:pt x="670598" y="12700"/>
                  </a:lnTo>
                  <a:lnTo>
                    <a:pt x="673442" y="9867"/>
                  </a:lnTo>
                  <a:close/>
                </a:path>
                <a:path w="1352550" h="452755">
                  <a:moveTo>
                    <a:pt x="698855" y="9867"/>
                  </a:moveTo>
                  <a:lnTo>
                    <a:pt x="692492" y="0"/>
                  </a:lnTo>
                  <a:lnTo>
                    <a:pt x="688987" y="0"/>
                  </a:lnTo>
                  <a:lnTo>
                    <a:pt x="686142" y="2844"/>
                  </a:lnTo>
                  <a:lnTo>
                    <a:pt x="692505" y="12700"/>
                  </a:lnTo>
                  <a:lnTo>
                    <a:pt x="696010" y="12700"/>
                  </a:lnTo>
                  <a:lnTo>
                    <a:pt x="698855" y="9867"/>
                  </a:lnTo>
                  <a:close/>
                </a:path>
                <a:path w="1352550" h="452755">
                  <a:moveTo>
                    <a:pt x="724268" y="9867"/>
                  </a:moveTo>
                  <a:lnTo>
                    <a:pt x="717905" y="0"/>
                  </a:lnTo>
                  <a:lnTo>
                    <a:pt x="714400" y="0"/>
                  </a:lnTo>
                  <a:lnTo>
                    <a:pt x="711555" y="2844"/>
                  </a:lnTo>
                  <a:lnTo>
                    <a:pt x="717918" y="12700"/>
                  </a:lnTo>
                  <a:lnTo>
                    <a:pt x="721423" y="12700"/>
                  </a:lnTo>
                  <a:lnTo>
                    <a:pt x="724268" y="9867"/>
                  </a:lnTo>
                  <a:close/>
                </a:path>
                <a:path w="1352550" h="452755">
                  <a:moveTo>
                    <a:pt x="749681" y="9867"/>
                  </a:moveTo>
                  <a:lnTo>
                    <a:pt x="743318" y="0"/>
                  </a:lnTo>
                  <a:lnTo>
                    <a:pt x="739813" y="0"/>
                  </a:lnTo>
                  <a:lnTo>
                    <a:pt x="736968" y="2844"/>
                  </a:lnTo>
                  <a:lnTo>
                    <a:pt x="743331" y="12700"/>
                  </a:lnTo>
                  <a:lnTo>
                    <a:pt x="746836" y="12700"/>
                  </a:lnTo>
                  <a:lnTo>
                    <a:pt x="749681" y="9867"/>
                  </a:lnTo>
                  <a:close/>
                </a:path>
                <a:path w="1352550" h="452755">
                  <a:moveTo>
                    <a:pt x="775093" y="9867"/>
                  </a:moveTo>
                  <a:lnTo>
                    <a:pt x="768731" y="0"/>
                  </a:lnTo>
                  <a:lnTo>
                    <a:pt x="765225" y="0"/>
                  </a:lnTo>
                  <a:lnTo>
                    <a:pt x="762381" y="2844"/>
                  </a:lnTo>
                  <a:lnTo>
                    <a:pt x="768743" y="12700"/>
                  </a:lnTo>
                  <a:lnTo>
                    <a:pt x="772248" y="12700"/>
                  </a:lnTo>
                  <a:lnTo>
                    <a:pt x="775093" y="9867"/>
                  </a:lnTo>
                  <a:close/>
                </a:path>
                <a:path w="1352550" h="452755">
                  <a:moveTo>
                    <a:pt x="800506" y="9867"/>
                  </a:moveTo>
                  <a:lnTo>
                    <a:pt x="794143" y="0"/>
                  </a:lnTo>
                  <a:lnTo>
                    <a:pt x="790638" y="0"/>
                  </a:lnTo>
                  <a:lnTo>
                    <a:pt x="787793" y="2844"/>
                  </a:lnTo>
                  <a:lnTo>
                    <a:pt x="794156" y="12700"/>
                  </a:lnTo>
                  <a:lnTo>
                    <a:pt x="797661" y="12700"/>
                  </a:lnTo>
                  <a:lnTo>
                    <a:pt x="800506" y="9867"/>
                  </a:lnTo>
                  <a:close/>
                </a:path>
                <a:path w="1352550" h="452755">
                  <a:moveTo>
                    <a:pt x="825919" y="9867"/>
                  </a:moveTo>
                  <a:lnTo>
                    <a:pt x="819556" y="0"/>
                  </a:lnTo>
                  <a:lnTo>
                    <a:pt x="816051" y="0"/>
                  </a:lnTo>
                  <a:lnTo>
                    <a:pt x="813206" y="2844"/>
                  </a:lnTo>
                  <a:lnTo>
                    <a:pt x="819569" y="12700"/>
                  </a:lnTo>
                  <a:lnTo>
                    <a:pt x="823074" y="12700"/>
                  </a:lnTo>
                  <a:lnTo>
                    <a:pt x="825919" y="9867"/>
                  </a:lnTo>
                  <a:close/>
                </a:path>
                <a:path w="1352550" h="452755">
                  <a:moveTo>
                    <a:pt x="851331" y="9867"/>
                  </a:moveTo>
                  <a:lnTo>
                    <a:pt x="844969" y="0"/>
                  </a:lnTo>
                  <a:lnTo>
                    <a:pt x="841463" y="0"/>
                  </a:lnTo>
                  <a:lnTo>
                    <a:pt x="838619" y="2844"/>
                  </a:lnTo>
                  <a:lnTo>
                    <a:pt x="844981" y="12700"/>
                  </a:lnTo>
                  <a:lnTo>
                    <a:pt x="848487" y="12700"/>
                  </a:lnTo>
                  <a:lnTo>
                    <a:pt x="851331" y="9867"/>
                  </a:lnTo>
                  <a:close/>
                </a:path>
                <a:path w="1352550" h="452755">
                  <a:moveTo>
                    <a:pt x="876744" y="9867"/>
                  </a:moveTo>
                  <a:lnTo>
                    <a:pt x="870381" y="0"/>
                  </a:lnTo>
                  <a:lnTo>
                    <a:pt x="866876" y="0"/>
                  </a:lnTo>
                  <a:lnTo>
                    <a:pt x="864031" y="2844"/>
                  </a:lnTo>
                  <a:lnTo>
                    <a:pt x="870394" y="12700"/>
                  </a:lnTo>
                  <a:lnTo>
                    <a:pt x="873899" y="12700"/>
                  </a:lnTo>
                  <a:lnTo>
                    <a:pt x="876744" y="9867"/>
                  </a:lnTo>
                  <a:close/>
                </a:path>
                <a:path w="1352550" h="452755">
                  <a:moveTo>
                    <a:pt x="902157" y="9867"/>
                  </a:moveTo>
                  <a:lnTo>
                    <a:pt x="895794" y="0"/>
                  </a:lnTo>
                  <a:lnTo>
                    <a:pt x="892289" y="0"/>
                  </a:lnTo>
                  <a:lnTo>
                    <a:pt x="889444" y="2844"/>
                  </a:lnTo>
                  <a:lnTo>
                    <a:pt x="895807" y="12700"/>
                  </a:lnTo>
                  <a:lnTo>
                    <a:pt x="899312" y="12700"/>
                  </a:lnTo>
                  <a:lnTo>
                    <a:pt x="902157" y="9867"/>
                  </a:lnTo>
                  <a:close/>
                </a:path>
                <a:path w="1352550" h="452755">
                  <a:moveTo>
                    <a:pt x="927569" y="9867"/>
                  </a:moveTo>
                  <a:lnTo>
                    <a:pt x="921207" y="0"/>
                  </a:lnTo>
                  <a:lnTo>
                    <a:pt x="917702" y="0"/>
                  </a:lnTo>
                  <a:lnTo>
                    <a:pt x="914857" y="2844"/>
                  </a:lnTo>
                  <a:lnTo>
                    <a:pt x="921219" y="12700"/>
                  </a:lnTo>
                  <a:lnTo>
                    <a:pt x="924725" y="12700"/>
                  </a:lnTo>
                  <a:lnTo>
                    <a:pt x="927569" y="9867"/>
                  </a:lnTo>
                  <a:close/>
                </a:path>
                <a:path w="1352550" h="452755">
                  <a:moveTo>
                    <a:pt x="952982" y="9867"/>
                  </a:moveTo>
                  <a:lnTo>
                    <a:pt x="946619" y="0"/>
                  </a:lnTo>
                  <a:lnTo>
                    <a:pt x="943114" y="0"/>
                  </a:lnTo>
                  <a:lnTo>
                    <a:pt x="940269" y="2844"/>
                  </a:lnTo>
                  <a:lnTo>
                    <a:pt x="946632" y="12700"/>
                  </a:lnTo>
                  <a:lnTo>
                    <a:pt x="950137" y="12700"/>
                  </a:lnTo>
                  <a:lnTo>
                    <a:pt x="952982" y="9867"/>
                  </a:lnTo>
                  <a:close/>
                </a:path>
                <a:path w="1352550" h="452755">
                  <a:moveTo>
                    <a:pt x="978395" y="9867"/>
                  </a:moveTo>
                  <a:lnTo>
                    <a:pt x="972032" y="0"/>
                  </a:lnTo>
                  <a:lnTo>
                    <a:pt x="968527" y="0"/>
                  </a:lnTo>
                  <a:lnTo>
                    <a:pt x="965682" y="2844"/>
                  </a:lnTo>
                  <a:lnTo>
                    <a:pt x="972045" y="12700"/>
                  </a:lnTo>
                  <a:lnTo>
                    <a:pt x="975550" y="12700"/>
                  </a:lnTo>
                  <a:lnTo>
                    <a:pt x="978395" y="9867"/>
                  </a:lnTo>
                  <a:close/>
                </a:path>
                <a:path w="1352550" h="452755">
                  <a:moveTo>
                    <a:pt x="1003808" y="9867"/>
                  </a:moveTo>
                  <a:lnTo>
                    <a:pt x="997445" y="0"/>
                  </a:lnTo>
                  <a:lnTo>
                    <a:pt x="993940" y="0"/>
                  </a:lnTo>
                  <a:lnTo>
                    <a:pt x="991095" y="2844"/>
                  </a:lnTo>
                  <a:lnTo>
                    <a:pt x="997458" y="12700"/>
                  </a:lnTo>
                  <a:lnTo>
                    <a:pt x="1000963" y="12700"/>
                  </a:lnTo>
                  <a:lnTo>
                    <a:pt x="1003808" y="9867"/>
                  </a:lnTo>
                  <a:close/>
                </a:path>
                <a:path w="1352550" h="452755">
                  <a:moveTo>
                    <a:pt x="1029220" y="9867"/>
                  </a:moveTo>
                  <a:lnTo>
                    <a:pt x="1022858" y="0"/>
                  </a:lnTo>
                  <a:lnTo>
                    <a:pt x="1019352" y="0"/>
                  </a:lnTo>
                  <a:lnTo>
                    <a:pt x="1016508" y="2844"/>
                  </a:lnTo>
                  <a:lnTo>
                    <a:pt x="1022870" y="12700"/>
                  </a:lnTo>
                  <a:lnTo>
                    <a:pt x="1026375" y="12700"/>
                  </a:lnTo>
                  <a:lnTo>
                    <a:pt x="1029220" y="9867"/>
                  </a:lnTo>
                  <a:close/>
                </a:path>
                <a:path w="1352550" h="452755">
                  <a:moveTo>
                    <a:pt x="1054633" y="9867"/>
                  </a:moveTo>
                  <a:lnTo>
                    <a:pt x="1048270" y="0"/>
                  </a:lnTo>
                  <a:lnTo>
                    <a:pt x="1044765" y="0"/>
                  </a:lnTo>
                  <a:lnTo>
                    <a:pt x="1041920" y="2844"/>
                  </a:lnTo>
                  <a:lnTo>
                    <a:pt x="1048283" y="12700"/>
                  </a:lnTo>
                  <a:lnTo>
                    <a:pt x="1051788" y="12700"/>
                  </a:lnTo>
                  <a:lnTo>
                    <a:pt x="1054633" y="9867"/>
                  </a:lnTo>
                  <a:close/>
                </a:path>
                <a:path w="1352550" h="452755">
                  <a:moveTo>
                    <a:pt x="1080046" y="9867"/>
                  </a:moveTo>
                  <a:lnTo>
                    <a:pt x="1073683" y="0"/>
                  </a:lnTo>
                  <a:lnTo>
                    <a:pt x="1070178" y="0"/>
                  </a:lnTo>
                  <a:lnTo>
                    <a:pt x="1067333" y="2844"/>
                  </a:lnTo>
                  <a:lnTo>
                    <a:pt x="1073696" y="12700"/>
                  </a:lnTo>
                  <a:lnTo>
                    <a:pt x="1077201" y="12700"/>
                  </a:lnTo>
                  <a:lnTo>
                    <a:pt x="1080046" y="9867"/>
                  </a:lnTo>
                  <a:close/>
                </a:path>
                <a:path w="1352550" h="452755">
                  <a:moveTo>
                    <a:pt x="1105458" y="9867"/>
                  </a:moveTo>
                  <a:lnTo>
                    <a:pt x="1099096" y="0"/>
                  </a:lnTo>
                  <a:lnTo>
                    <a:pt x="1095590" y="0"/>
                  </a:lnTo>
                  <a:lnTo>
                    <a:pt x="1092746" y="2844"/>
                  </a:lnTo>
                  <a:lnTo>
                    <a:pt x="1099108" y="12700"/>
                  </a:lnTo>
                  <a:lnTo>
                    <a:pt x="1102614" y="12700"/>
                  </a:lnTo>
                  <a:lnTo>
                    <a:pt x="1105458" y="9867"/>
                  </a:lnTo>
                  <a:close/>
                </a:path>
                <a:path w="1352550" h="452755">
                  <a:moveTo>
                    <a:pt x="1130871" y="9867"/>
                  </a:moveTo>
                  <a:lnTo>
                    <a:pt x="1124508" y="0"/>
                  </a:lnTo>
                  <a:lnTo>
                    <a:pt x="1121003" y="0"/>
                  </a:lnTo>
                  <a:lnTo>
                    <a:pt x="1118158" y="2844"/>
                  </a:lnTo>
                  <a:lnTo>
                    <a:pt x="1124521" y="12700"/>
                  </a:lnTo>
                  <a:lnTo>
                    <a:pt x="1128026" y="12700"/>
                  </a:lnTo>
                  <a:lnTo>
                    <a:pt x="1130871" y="9867"/>
                  </a:lnTo>
                  <a:close/>
                </a:path>
                <a:path w="1352550" h="452755">
                  <a:moveTo>
                    <a:pt x="1156284" y="9867"/>
                  </a:moveTo>
                  <a:lnTo>
                    <a:pt x="1149921" y="0"/>
                  </a:lnTo>
                  <a:lnTo>
                    <a:pt x="1146416" y="0"/>
                  </a:lnTo>
                  <a:lnTo>
                    <a:pt x="1143571" y="2844"/>
                  </a:lnTo>
                  <a:lnTo>
                    <a:pt x="1149934" y="12700"/>
                  </a:lnTo>
                  <a:lnTo>
                    <a:pt x="1153439" y="12700"/>
                  </a:lnTo>
                  <a:lnTo>
                    <a:pt x="1156284" y="9867"/>
                  </a:lnTo>
                  <a:close/>
                </a:path>
                <a:path w="1352550" h="452755">
                  <a:moveTo>
                    <a:pt x="1181696" y="9867"/>
                  </a:moveTo>
                  <a:lnTo>
                    <a:pt x="1175334" y="0"/>
                  </a:lnTo>
                  <a:lnTo>
                    <a:pt x="1171829" y="0"/>
                  </a:lnTo>
                  <a:lnTo>
                    <a:pt x="1168984" y="2844"/>
                  </a:lnTo>
                  <a:lnTo>
                    <a:pt x="1175346" y="12700"/>
                  </a:lnTo>
                  <a:lnTo>
                    <a:pt x="1178852" y="12700"/>
                  </a:lnTo>
                  <a:lnTo>
                    <a:pt x="1181696" y="9867"/>
                  </a:lnTo>
                  <a:close/>
                </a:path>
                <a:path w="1352550" h="452755">
                  <a:moveTo>
                    <a:pt x="1207109" y="9867"/>
                  </a:moveTo>
                  <a:lnTo>
                    <a:pt x="1200746" y="0"/>
                  </a:lnTo>
                  <a:lnTo>
                    <a:pt x="1197241" y="0"/>
                  </a:lnTo>
                  <a:lnTo>
                    <a:pt x="1194396" y="2844"/>
                  </a:lnTo>
                  <a:lnTo>
                    <a:pt x="1200759" y="12700"/>
                  </a:lnTo>
                  <a:lnTo>
                    <a:pt x="1204264" y="12700"/>
                  </a:lnTo>
                  <a:lnTo>
                    <a:pt x="1207109" y="9867"/>
                  </a:lnTo>
                  <a:close/>
                </a:path>
                <a:path w="1352550" h="452755">
                  <a:moveTo>
                    <a:pt x="1232522" y="9867"/>
                  </a:moveTo>
                  <a:lnTo>
                    <a:pt x="1226159" y="0"/>
                  </a:lnTo>
                  <a:lnTo>
                    <a:pt x="1222654" y="0"/>
                  </a:lnTo>
                  <a:lnTo>
                    <a:pt x="1219809" y="2844"/>
                  </a:lnTo>
                  <a:lnTo>
                    <a:pt x="1226172" y="12700"/>
                  </a:lnTo>
                  <a:lnTo>
                    <a:pt x="1229677" y="12700"/>
                  </a:lnTo>
                  <a:lnTo>
                    <a:pt x="1232522" y="9867"/>
                  </a:lnTo>
                  <a:close/>
                </a:path>
                <a:path w="1352550" h="452755">
                  <a:moveTo>
                    <a:pt x="1257935" y="9867"/>
                  </a:moveTo>
                  <a:lnTo>
                    <a:pt x="1251572" y="0"/>
                  </a:lnTo>
                  <a:lnTo>
                    <a:pt x="1248067" y="0"/>
                  </a:lnTo>
                  <a:lnTo>
                    <a:pt x="1245222" y="2844"/>
                  </a:lnTo>
                  <a:lnTo>
                    <a:pt x="1251585" y="12700"/>
                  </a:lnTo>
                  <a:lnTo>
                    <a:pt x="1255090" y="12700"/>
                  </a:lnTo>
                  <a:lnTo>
                    <a:pt x="1257935" y="9867"/>
                  </a:lnTo>
                  <a:close/>
                </a:path>
                <a:path w="1352550" h="452755">
                  <a:moveTo>
                    <a:pt x="1283347" y="9867"/>
                  </a:moveTo>
                  <a:lnTo>
                    <a:pt x="1276985" y="0"/>
                  </a:lnTo>
                  <a:lnTo>
                    <a:pt x="1273479" y="0"/>
                  </a:lnTo>
                  <a:lnTo>
                    <a:pt x="1270635" y="2844"/>
                  </a:lnTo>
                  <a:lnTo>
                    <a:pt x="1276997" y="12700"/>
                  </a:lnTo>
                  <a:lnTo>
                    <a:pt x="1280502" y="12700"/>
                  </a:lnTo>
                  <a:lnTo>
                    <a:pt x="1283347" y="9867"/>
                  </a:lnTo>
                  <a:close/>
                </a:path>
                <a:path w="1352550" h="452755">
                  <a:moveTo>
                    <a:pt x="1308760" y="9867"/>
                  </a:moveTo>
                  <a:lnTo>
                    <a:pt x="1302397" y="0"/>
                  </a:lnTo>
                  <a:lnTo>
                    <a:pt x="1298892" y="0"/>
                  </a:lnTo>
                  <a:lnTo>
                    <a:pt x="1296047" y="2844"/>
                  </a:lnTo>
                  <a:lnTo>
                    <a:pt x="1302410" y="12700"/>
                  </a:lnTo>
                  <a:lnTo>
                    <a:pt x="1305915" y="12700"/>
                  </a:lnTo>
                  <a:lnTo>
                    <a:pt x="1308760" y="9867"/>
                  </a:lnTo>
                  <a:close/>
                </a:path>
                <a:path w="1352550" h="452755">
                  <a:moveTo>
                    <a:pt x="1334173" y="9867"/>
                  </a:moveTo>
                  <a:lnTo>
                    <a:pt x="1327810" y="0"/>
                  </a:lnTo>
                  <a:lnTo>
                    <a:pt x="1324305" y="0"/>
                  </a:lnTo>
                  <a:lnTo>
                    <a:pt x="1321460" y="2844"/>
                  </a:lnTo>
                  <a:lnTo>
                    <a:pt x="1327823" y="12700"/>
                  </a:lnTo>
                  <a:lnTo>
                    <a:pt x="1331328" y="12700"/>
                  </a:lnTo>
                  <a:lnTo>
                    <a:pt x="1334173" y="9867"/>
                  </a:lnTo>
                  <a:close/>
                </a:path>
                <a:path w="1352550" h="452755">
                  <a:moveTo>
                    <a:pt x="1352169" y="442277"/>
                  </a:moveTo>
                  <a:lnTo>
                    <a:pt x="1349324" y="439432"/>
                  </a:lnTo>
                  <a:lnTo>
                    <a:pt x="1339469" y="445795"/>
                  </a:lnTo>
                  <a:lnTo>
                    <a:pt x="1339469" y="449300"/>
                  </a:lnTo>
                  <a:lnTo>
                    <a:pt x="1342301" y="452145"/>
                  </a:lnTo>
                  <a:lnTo>
                    <a:pt x="1352169" y="445782"/>
                  </a:lnTo>
                  <a:lnTo>
                    <a:pt x="1352169" y="442277"/>
                  </a:lnTo>
                  <a:close/>
                </a:path>
                <a:path w="1352550" h="452755">
                  <a:moveTo>
                    <a:pt x="1352169" y="416864"/>
                  </a:moveTo>
                  <a:lnTo>
                    <a:pt x="1349324" y="414020"/>
                  </a:lnTo>
                  <a:lnTo>
                    <a:pt x="1339469" y="420382"/>
                  </a:lnTo>
                  <a:lnTo>
                    <a:pt x="1339469" y="423887"/>
                  </a:lnTo>
                  <a:lnTo>
                    <a:pt x="1342301" y="426732"/>
                  </a:lnTo>
                  <a:lnTo>
                    <a:pt x="1352169" y="420370"/>
                  </a:lnTo>
                  <a:lnTo>
                    <a:pt x="1352169" y="416864"/>
                  </a:lnTo>
                  <a:close/>
                </a:path>
                <a:path w="1352550" h="452755">
                  <a:moveTo>
                    <a:pt x="1352169" y="391452"/>
                  </a:moveTo>
                  <a:lnTo>
                    <a:pt x="1349324" y="388607"/>
                  </a:lnTo>
                  <a:lnTo>
                    <a:pt x="1339469" y="394970"/>
                  </a:lnTo>
                  <a:lnTo>
                    <a:pt x="1339469" y="398475"/>
                  </a:lnTo>
                  <a:lnTo>
                    <a:pt x="1342301" y="401320"/>
                  </a:lnTo>
                  <a:lnTo>
                    <a:pt x="1352169" y="394957"/>
                  </a:lnTo>
                  <a:lnTo>
                    <a:pt x="1352169" y="391452"/>
                  </a:lnTo>
                  <a:close/>
                </a:path>
                <a:path w="1352550" h="452755">
                  <a:moveTo>
                    <a:pt x="1352169" y="366039"/>
                  </a:moveTo>
                  <a:lnTo>
                    <a:pt x="1349324" y="363194"/>
                  </a:lnTo>
                  <a:lnTo>
                    <a:pt x="1339469" y="369557"/>
                  </a:lnTo>
                  <a:lnTo>
                    <a:pt x="1339469" y="373062"/>
                  </a:lnTo>
                  <a:lnTo>
                    <a:pt x="1342301" y="375907"/>
                  </a:lnTo>
                  <a:lnTo>
                    <a:pt x="1352169" y="369544"/>
                  </a:lnTo>
                  <a:lnTo>
                    <a:pt x="1352169" y="366039"/>
                  </a:lnTo>
                  <a:close/>
                </a:path>
                <a:path w="1352550" h="452755">
                  <a:moveTo>
                    <a:pt x="1352169" y="340626"/>
                  </a:moveTo>
                  <a:lnTo>
                    <a:pt x="1349324" y="337781"/>
                  </a:lnTo>
                  <a:lnTo>
                    <a:pt x="1339469" y="344144"/>
                  </a:lnTo>
                  <a:lnTo>
                    <a:pt x="1339469" y="347649"/>
                  </a:lnTo>
                  <a:lnTo>
                    <a:pt x="1342301" y="350494"/>
                  </a:lnTo>
                  <a:lnTo>
                    <a:pt x="1352169" y="344131"/>
                  </a:lnTo>
                  <a:lnTo>
                    <a:pt x="1352169" y="340626"/>
                  </a:lnTo>
                  <a:close/>
                </a:path>
                <a:path w="1352550" h="452755">
                  <a:moveTo>
                    <a:pt x="1352169" y="315214"/>
                  </a:moveTo>
                  <a:lnTo>
                    <a:pt x="1349324" y="312369"/>
                  </a:lnTo>
                  <a:lnTo>
                    <a:pt x="1339469" y="318731"/>
                  </a:lnTo>
                  <a:lnTo>
                    <a:pt x="1339469" y="322237"/>
                  </a:lnTo>
                  <a:lnTo>
                    <a:pt x="1342301" y="325081"/>
                  </a:lnTo>
                  <a:lnTo>
                    <a:pt x="1352169" y="318719"/>
                  </a:lnTo>
                  <a:lnTo>
                    <a:pt x="1352169" y="315214"/>
                  </a:lnTo>
                  <a:close/>
                </a:path>
                <a:path w="1352550" h="452755">
                  <a:moveTo>
                    <a:pt x="1352169" y="289801"/>
                  </a:moveTo>
                  <a:lnTo>
                    <a:pt x="1349324" y="286956"/>
                  </a:lnTo>
                  <a:lnTo>
                    <a:pt x="1339469" y="293319"/>
                  </a:lnTo>
                  <a:lnTo>
                    <a:pt x="1339469" y="296824"/>
                  </a:lnTo>
                  <a:lnTo>
                    <a:pt x="1342301" y="299669"/>
                  </a:lnTo>
                  <a:lnTo>
                    <a:pt x="1352169" y="293306"/>
                  </a:lnTo>
                  <a:lnTo>
                    <a:pt x="1352169" y="289801"/>
                  </a:lnTo>
                  <a:close/>
                </a:path>
                <a:path w="1352550" h="452755">
                  <a:moveTo>
                    <a:pt x="1352169" y="264388"/>
                  </a:moveTo>
                  <a:lnTo>
                    <a:pt x="1349324" y="261543"/>
                  </a:lnTo>
                  <a:lnTo>
                    <a:pt x="1339469" y="267906"/>
                  </a:lnTo>
                  <a:lnTo>
                    <a:pt x="1339469" y="271411"/>
                  </a:lnTo>
                  <a:lnTo>
                    <a:pt x="1342301" y="274256"/>
                  </a:lnTo>
                  <a:lnTo>
                    <a:pt x="1352169" y="267893"/>
                  </a:lnTo>
                  <a:lnTo>
                    <a:pt x="1352169" y="264388"/>
                  </a:lnTo>
                  <a:close/>
                </a:path>
                <a:path w="1352550" h="452755">
                  <a:moveTo>
                    <a:pt x="1352169" y="238975"/>
                  </a:moveTo>
                  <a:lnTo>
                    <a:pt x="1349324" y="236131"/>
                  </a:lnTo>
                  <a:lnTo>
                    <a:pt x="1339469" y="242493"/>
                  </a:lnTo>
                  <a:lnTo>
                    <a:pt x="1339469" y="245999"/>
                  </a:lnTo>
                  <a:lnTo>
                    <a:pt x="1342301" y="248843"/>
                  </a:lnTo>
                  <a:lnTo>
                    <a:pt x="1352169" y="242481"/>
                  </a:lnTo>
                  <a:lnTo>
                    <a:pt x="1352169" y="238975"/>
                  </a:lnTo>
                  <a:close/>
                </a:path>
                <a:path w="1352550" h="452755">
                  <a:moveTo>
                    <a:pt x="1352169" y="213563"/>
                  </a:moveTo>
                  <a:lnTo>
                    <a:pt x="1349324" y="210718"/>
                  </a:lnTo>
                  <a:lnTo>
                    <a:pt x="1339469" y="217081"/>
                  </a:lnTo>
                  <a:lnTo>
                    <a:pt x="1339469" y="220586"/>
                  </a:lnTo>
                  <a:lnTo>
                    <a:pt x="1342301" y="223431"/>
                  </a:lnTo>
                  <a:lnTo>
                    <a:pt x="1352169" y="217068"/>
                  </a:lnTo>
                  <a:lnTo>
                    <a:pt x="1352169" y="213563"/>
                  </a:lnTo>
                  <a:close/>
                </a:path>
                <a:path w="1352550" h="452755">
                  <a:moveTo>
                    <a:pt x="1352169" y="188150"/>
                  </a:moveTo>
                  <a:lnTo>
                    <a:pt x="1349324" y="185305"/>
                  </a:lnTo>
                  <a:lnTo>
                    <a:pt x="1339469" y="191668"/>
                  </a:lnTo>
                  <a:lnTo>
                    <a:pt x="1339469" y="195173"/>
                  </a:lnTo>
                  <a:lnTo>
                    <a:pt x="1342301" y="198018"/>
                  </a:lnTo>
                  <a:lnTo>
                    <a:pt x="1352169" y="191655"/>
                  </a:lnTo>
                  <a:lnTo>
                    <a:pt x="1352169" y="188150"/>
                  </a:lnTo>
                  <a:close/>
                </a:path>
                <a:path w="1352550" h="452755">
                  <a:moveTo>
                    <a:pt x="1352169" y="162737"/>
                  </a:moveTo>
                  <a:lnTo>
                    <a:pt x="1349324" y="159893"/>
                  </a:lnTo>
                  <a:lnTo>
                    <a:pt x="1339469" y="166255"/>
                  </a:lnTo>
                  <a:lnTo>
                    <a:pt x="1339469" y="169760"/>
                  </a:lnTo>
                  <a:lnTo>
                    <a:pt x="1342301" y="172605"/>
                  </a:lnTo>
                  <a:lnTo>
                    <a:pt x="1352169" y="166243"/>
                  </a:lnTo>
                  <a:lnTo>
                    <a:pt x="1352169" y="162737"/>
                  </a:lnTo>
                  <a:close/>
                </a:path>
                <a:path w="1352550" h="452755">
                  <a:moveTo>
                    <a:pt x="1352169" y="137325"/>
                  </a:moveTo>
                  <a:lnTo>
                    <a:pt x="1349324" y="134480"/>
                  </a:lnTo>
                  <a:lnTo>
                    <a:pt x="1339469" y="140843"/>
                  </a:lnTo>
                  <a:lnTo>
                    <a:pt x="1339469" y="144348"/>
                  </a:lnTo>
                  <a:lnTo>
                    <a:pt x="1342301" y="147193"/>
                  </a:lnTo>
                  <a:lnTo>
                    <a:pt x="1352169" y="140830"/>
                  </a:lnTo>
                  <a:lnTo>
                    <a:pt x="1352169" y="137325"/>
                  </a:lnTo>
                  <a:close/>
                </a:path>
                <a:path w="1352550" h="452755">
                  <a:moveTo>
                    <a:pt x="1352169" y="111912"/>
                  </a:moveTo>
                  <a:lnTo>
                    <a:pt x="1349324" y="109067"/>
                  </a:lnTo>
                  <a:lnTo>
                    <a:pt x="1339469" y="115430"/>
                  </a:lnTo>
                  <a:lnTo>
                    <a:pt x="1339469" y="118935"/>
                  </a:lnTo>
                  <a:lnTo>
                    <a:pt x="1342301" y="121780"/>
                  </a:lnTo>
                  <a:lnTo>
                    <a:pt x="1352169" y="115417"/>
                  </a:lnTo>
                  <a:lnTo>
                    <a:pt x="1352169" y="111912"/>
                  </a:lnTo>
                  <a:close/>
                </a:path>
                <a:path w="1352550" h="452755">
                  <a:moveTo>
                    <a:pt x="1352169" y="86499"/>
                  </a:moveTo>
                  <a:lnTo>
                    <a:pt x="1349324" y="83654"/>
                  </a:lnTo>
                  <a:lnTo>
                    <a:pt x="1339469" y="90017"/>
                  </a:lnTo>
                  <a:lnTo>
                    <a:pt x="1339469" y="93522"/>
                  </a:lnTo>
                  <a:lnTo>
                    <a:pt x="1342301" y="96367"/>
                  </a:lnTo>
                  <a:lnTo>
                    <a:pt x="1352169" y="90004"/>
                  </a:lnTo>
                  <a:lnTo>
                    <a:pt x="1352169" y="86499"/>
                  </a:lnTo>
                  <a:close/>
                </a:path>
                <a:path w="1352550" h="452755">
                  <a:moveTo>
                    <a:pt x="1352169" y="61087"/>
                  </a:moveTo>
                  <a:lnTo>
                    <a:pt x="1349324" y="58242"/>
                  </a:lnTo>
                  <a:lnTo>
                    <a:pt x="1339469" y="64604"/>
                  </a:lnTo>
                  <a:lnTo>
                    <a:pt x="1339469" y="68110"/>
                  </a:lnTo>
                  <a:lnTo>
                    <a:pt x="1342301" y="70954"/>
                  </a:lnTo>
                  <a:lnTo>
                    <a:pt x="1352169" y="64592"/>
                  </a:lnTo>
                  <a:lnTo>
                    <a:pt x="1352169" y="61087"/>
                  </a:lnTo>
                  <a:close/>
                </a:path>
                <a:path w="1352550" h="452755">
                  <a:moveTo>
                    <a:pt x="1352169" y="35674"/>
                  </a:moveTo>
                  <a:lnTo>
                    <a:pt x="1349324" y="32829"/>
                  </a:lnTo>
                  <a:lnTo>
                    <a:pt x="1339469" y="39192"/>
                  </a:lnTo>
                  <a:lnTo>
                    <a:pt x="1339469" y="42697"/>
                  </a:lnTo>
                  <a:lnTo>
                    <a:pt x="1342301" y="45542"/>
                  </a:lnTo>
                  <a:lnTo>
                    <a:pt x="1352169" y="39179"/>
                  </a:lnTo>
                  <a:lnTo>
                    <a:pt x="1352169" y="35674"/>
                  </a:lnTo>
                  <a:close/>
                </a:path>
                <a:path w="1352550" h="452755">
                  <a:moveTo>
                    <a:pt x="1352169" y="10261"/>
                  </a:moveTo>
                  <a:lnTo>
                    <a:pt x="1349324" y="7416"/>
                  </a:lnTo>
                  <a:lnTo>
                    <a:pt x="1339469" y="13779"/>
                  </a:lnTo>
                  <a:lnTo>
                    <a:pt x="1339469" y="17284"/>
                  </a:lnTo>
                  <a:lnTo>
                    <a:pt x="1342301" y="20129"/>
                  </a:lnTo>
                  <a:lnTo>
                    <a:pt x="1352169" y="13766"/>
                  </a:lnTo>
                  <a:lnTo>
                    <a:pt x="1352169" y="10261"/>
                  </a:lnTo>
                  <a:close/>
                </a:path>
              </a:pathLst>
            </a:custGeom>
            <a:solidFill>
              <a:srgbClr val="000000"/>
            </a:solidFill>
          </p:spPr>
          <p:txBody>
            <a:bodyPr wrap="square" lIns="0" tIns="0" rIns="0" bIns="0" rtlCol="0"/>
            <a:lstStyle/>
            <a:p>
              <a:endParaRPr/>
            </a:p>
          </p:txBody>
        </p:sp>
        <p:sp>
          <p:nvSpPr>
            <p:cNvPr id="10" name="object 10"/>
            <p:cNvSpPr/>
            <p:nvPr/>
          </p:nvSpPr>
          <p:spPr>
            <a:xfrm>
              <a:off x="8915400" y="2642882"/>
              <a:ext cx="12700" cy="1791970"/>
            </a:xfrm>
            <a:custGeom>
              <a:avLst/>
              <a:gdLst/>
              <a:ahLst/>
              <a:cxnLst/>
              <a:rect l="l" t="t" r="r" b="b"/>
              <a:pathLst>
                <a:path w="12700" h="1791970">
                  <a:moveTo>
                    <a:pt x="12700" y="1781733"/>
                  </a:moveTo>
                  <a:lnTo>
                    <a:pt x="9855" y="1778889"/>
                  </a:lnTo>
                  <a:lnTo>
                    <a:pt x="0" y="1785251"/>
                  </a:lnTo>
                  <a:lnTo>
                    <a:pt x="0" y="1788756"/>
                  </a:lnTo>
                  <a:lnTo>
                    <a:pt x="2832" y="1791601"/>
                  </a:lnTo>
                  <a:lnTo>
                    <a:pt x="12700" y="1785239"/>
                  </a:lnTo>
                  <a:lnTo>
                    <a:pt x="12700" y="1781733"/>
                  </a:lnTo>
                  <a:close/>
                </a:path>
                <a:path w="12700" h="1791970">
                  <a:moveTo>
                    <a:pt x="12700" y="1756321"/>
                  </a:moveTo>
                  <a:lnTo>
                    <a:pt x="9855" y="1753476"/>
                  </a:lnTo>
                  <a:lnTo>
                    <a:pt x="0" y="1759839"/>
                  </a:lnTo>
                  <a:lnTo>
                    <a:pt x="0" y="1763344"/>
                  </a:lnTo>
                  <a:lnTo>
                    <a:pt x="2832" y="1766189"/>
                  </a:lnTo>
                  <a:lnTo>
                    <a:pt x="12700" y="1759826"/>
                  </a:lnTo>
                  <a:lnTo>
                    <a:pt x="12700" y="1756321"/>
                  </a:lnTo>
                  <a:close/>
                </a:path>
                <a:path w="12700" h="1791970">
                  <a:moveTo>
                    <a:pt x="12700" y="1730908"/>
                  </a:moveTo>
                  <a:lnTo>
                    <a:pt x="9855" y="1728063"/>
                  </a:lnTo>
                  <a:lnTo>
                    <a:pt x="0" y="1734426"/>
                  </a:lnTo>
                  <a:lnTo>
                    <a:pt x="0" y="1737931"/>
                  </a:lnTo>
                  <a:lnTo>
                    <a:pt x="2832" y="1740776"/>
                  </a:lnTo>
                  <a:lnTo>
                    <a:pt x="12700" y="1734413"/>
                  </a:lnTo>
                  <a:lnTo>
                    <a:pt x="12700" y="1730908"/>
                  </a:lnTo>
                  <a:close/>
                </a:path>
                <a:path w="12700" h="1791970">
                  <a:moveTo>
                    <a:pt x="12700" y="1705495"/>
                  </a:moveTo>
                  <a:lnTo>
                    <a:pt x="9855" y="1702650"/>
                  </a:lnTo>
                  <a:lnTo>
                    <a:pt x="0" y="1709013"/>
                  </a:lnTo>
                  <a:lnTo>
                    <a:pt x="0" y="1712518"/>
                  </a:lnTo>
                  <a:lnTo>
                    <a:pt x="2832" y="1715363"/>
                  </a:lnTo>
                  <a:lnTo>
                    <a:pt x="12700" y="1709000"/>
                  </a:lnTo>
                  <a:lnTo>
                    <a:pt x="12700" y="1705495"/>
                  </a:lnTo>
                  <a:close/>
                </a:path>
                <a:path w="12700" h="1791970">
                  <a:moveTo>
                    <a:pt x="12700" y="1680083"/>
                  </a:moveTo>
                  <a:lnTo>
                    <a:pt x="9855" y="1677238"/>
                  </a:lnTo>
                  <a:lnTo>
                    <a:pt x="0" y="1683600"/>
                  </a:lnTo>
                  <a:lnTo>
                    <a:pt x="0" y="1687106"/>
                  </a:lnTo>
                  <a:lnTo>
                    <a:pt x="2832" y="1689950"/>
                  </a:lnTo>
                  <a:lnTo>
                    <a:pt x="12700" y="1683588"/>
                  </a:lnTo>
                  <a:lnTo>
                    <a:pt x="12700" y="1680083"/>
                  </a:lnTo>
                  <a:close/>
                </a:path>
                <a:path w="12700" h="1791970">
                  <a:moveTo>
                    <a:pt x="12700" y="1654670"/>
                  </a:moveTo>
                  <a:lnTo>
                    <a:pt x="9855" y="1651825"/>
                  </a:lnTo>
                  <a:lnTo>
                    <a:pt x="0" y="1658188"/>
                  </a:lnTo>
                  <a:lnTo>
                    <a:pt x="0" y="1661693"/>
                  </a:lnTo>
                  <a:lnTo>
                    <a:pt x="2832" y="1664538"/>
                  </a:lnTo>
                  <a:lnTo>
                    <a:pt x="12700" y="1658175"/>
                  </a:lnTo>
                  <a:lnTo>
                    <a:pt x="12700" y="1654670"/>
                  </a:lnTo>
                  <a:close/>
                </a:path>
                <a:path w="12700" h="1791970">
                  <a:moveTo>
                    <a:pt x="12700" y="1629257"/>
                  </a:moveTo>
                  <a:lnTo>
                    <a:pt x="9855" y="1626412"/>
                  </a:lnTo>
                  <a:lnTo>
                    <a:pt x="0" y="1632775"/>
                  </a:lnTo>
                  <a:lnTo>
                    <a:pt x="0" y="1636280"/>
                  </a:lnTo>
                  <a:lnTo>
                    <a:pt x="2832" y="1639125"/>
                  </a:lnTo>
                  <a:lnTo>
                    <a:pt x="12700" y="1632762"/>
                  </a:lnTo>
                  <a:lnTo>
                    <a:pt x="12700" y="1629257"/>
                  </a:lnTo>
                  <a:close/>
                </a:path>
                <a:path w="12700" h="1791970">
                  <a:moveTo>
                    <a:pt x="12700" y="1603844"/>
                  </a:moveTo>
                  <a:lnTo>
                    <a:pt x="9855" y="1601000"/>
                  </a:lnTo>
                  <a:lnTo>
                    <a:pt x="0" y="1607362"/>
                  </a:lnTo>
                  <a:lnTo>
                    <a:pt x="0" y="1610868"/>
                  </a:lnTo>
                  <a:lnTo>
                    <a:pt x="2832" y="1613712"/>
                  </a:lnTo>
                  <a:lnTo>
                    <a:pt x="12700" y="1607350"/>
                  </a:lnTo>
                  <a:lnTo>
                    <a:pt x="12700" y="1603844"/>
                  </a:lnTo>
                  <a:close/>
                </a:path>
                <a:path w="12700" h="1791970">
                  <a:moveTo>
                    <a:pt x="12700" y="1578432"/>
                  </a:moveTo>
                  <a:lnTo>
                    <a:pt x="9855" y="1575587"/>
                  </a:lnTo>
                  <a:lnTo>
                    <a:pt x="0" y="1581937"/>
                  </a:lnTo>
                  <a:lnTo>
                    <a:pt x="0" y="1585455"/>
                  </a:lnTo>
                  <a:lnTo>
                    <a:pt x="2832" y="1588300"/>
                  </a:lnTo>
                  <a:lnTo>
                    <a:pt x="12700" y="1581937"/>
                  </a:lnTo>
                  <a:lnTo>
                    <a:pt x="12700" y="1578432"/>
                  </a:lnTo>
                  <a:close/>
                </a:path>
                <a:path w="12700" h="1791970">
                  <a:moveTo>
                    <a:pt x="12700" y="1553019"/>
                  </a:moveTo>
                  <a:lnTo>
                    <a:pt x="9855" y="1550174"/>
                  </a:lnTo>
                  <a:lnTo>
                    <a:pt x="0" y="1556537"/>
                  </a:lnTo>
                  <a:lnTo>
                    <a:pt x="0" y="1560042"/>
                  </a:lnTo>
                  <a:lnTo>
                    <a:pt x="2832" y="1562887"/>
                  </a:lnTo>
                  <a:lnTo>
                    <a:pt x="12700" y="1556524"/>
                  </a:lnTo>
                  <a:lnTo>
                    <a:pt x="12700" y="1553019"/>
                  </a:lnTo>
                  <a:close/>
                </a:path>
                <a:path w="12700" h="1791970">
                  <a:moveTo>
                    <a:pt x="12700" y="1527606"/>
                  </a:moveTo>
                  <a:lnTo>
                    <a:pt x="9855" y="1524762"/>
                  </a:lnTo>
                  <a:lnTo>
                    <a:pt x="0" y="1531124"/>
                  </a:lnTo>
                  <a:lnTo>
                    <a:pt x="0" y="1534629"/>
                  </a:lnTo>
                  <a:lnTo>
                    <a:pt x="2832" y="1537474"/>
                  </a:lnTo>
                  <a:lnTo>
                    <a:pt x="12700" y="1531112"/>
                  </a:lnTo>
                  <a:lnTo>
                    <a:pt x="12700" y="1527606"/>
                  </a:lnTo>
                  <a:close/>
                </a:path>
                <a:path w="12700" h="1791970">
                  <a:moveTo>
                    <a:pt x="12700" y="1502194"/>
                  </a:moveTo>
                  <a:lnTo>
                    <a:pt x="9855" y="1499349"/>
                  </a:lnTo>
                  <a:lnTo>
                    <a:pt x="0" y="1505712"/>
                  </a:lnTo>
                  <a:lnTo>
                    <a:pt x="0" y="1509217"/>
                  </a:lnTo>
                  <a:lnTo>
                    <a:pt x="2832" y="1512062"/>
                  </a:lnTo>
                  <a:lnTo>
                    <a:pt x="12700" y="1505699"/>
                  </a:lnTo>
                  <a:lnTo>
                    <a:pt x="12700" y="1502194"/>
                  </a:lnTo>
                  <a:close/>
                </a:path>
                <a:path w="12700" h="1791970">
                  <a:moveTo>
                    <a:pt x="12700" y="1476781"/>
                  </a:moveTo>
                  <a:lnTo>
                    <a:pt x="9855" y="1473936"/>
                  </a:lnTo>
                  <a:lnTo>
                    <a:pt x="0" y="1480299"/>
                  </a:lnTo>
                  <a:lnTo>
                    <a:pt x="0" y="1483804"/>
                  </a:lnTo>
                  <a:lnTo>
                    <a:pt x="2832" y="1486649"/>
                  </a:lnTo>
                  <a:lnTo>
                    <a:pt x="12700" y="1480286"/>
                  </a:lnTo>
                  <a:lnTo>
                    <a:pt x="12700" y="1476781"/>
                  </a:lnTo>
                  <a:close/>
                </a:path>
                <a:path w="12700" h="1791970">
                  <a:moveTo>
                    <a:pt x="12700" y="1451368"/>
                  </a:moveTo>
                  <a:lnTo>
                    <a:pt x="9855" y="1448523"/>
                  </a:lnTo>
                  <a:lnTo>
                    <a:pt x="0" y="1454886"/>
                  </a:lnTo>
                  <a:lnTo>
                    <a:pt x="0" y="1458391"/>
                  </a:lnTo>
                  <a:lnTo>
                    <a:pt x="2832" y="1461236"/>
                  </a:lnTo>
                  <a:lnTo>
                    <a:pt x="12700" y="1454873"/>
                  </a:lnTo>
                  <a:lnTo>
                    <a:pt x="12700" y="1451368"/>
                  </a:lnTo>
                  <a:close/>
                </a:path>
                <a:path w="12700" h="1791970">
                  <a:moveTo>
                    <a:pt x="12700" y="1425956"/>
                  </a:moveTo>
                  <a:lnTo>
                    <a:pt x="9855" y="1423111"/>
                  </a:lnTo>
                  <a:lnTo>
                    <a:pt x="0" y="1429473"/>
                  </a:lnTo>
                  <a:lnTo>
                    <a:pt x="0" y="1432979"/>
                  </a:lnTo>
                  <a:lnTo>
                    <a:pt x="2832" y="1435823"/>
                  </a:lnTo>
                  <a:lnTo>
                    <a:pt x="12700" y="1429461"/>
                  </a:lnTo>
                  <a:lnTo>
                    <a:pt x="12700" y="1425956"/>
                  </a:lnTo>
                  <a:close/>
                </a:path>
                <a:path w="12700" h="1791970">
                  <a:moveTo>
                    <a:pt x="12700" y="1400543"/>
                  </a:moveTo>
                  <a:lnTo>
                    <a:pt x="9855" y="1397698"/>
                  </a:lnTo>
                  <a:lnTo>
                    <a:pt x="0" y="1404061"/>
                  </a:lnTo>
                  <a:lnTo>
                    <a:pt x="0" y="1407566"/>
                  </a:lnTo>
                  <a:lnTo>
                    <a:pt x="2832" y="1410411"/>
                  </a:lnTo>
                  <a:lnTo>
                    <a:pt x="12700" y="1404048"/>
                  </a:lnTo>
                  <a:lnTo>
                    <a:pt x="12700" y="1400543"/>
                  </a:lnTo>
                  <a:close/>
                </a:path>
                <a:path w="12700" h="1791970">
                  <a:moveTo>
                    <a:pt x="12700" y="1375130"/>
                  </a:moveTo>
                  <a:lnTo>
                    <a:pt x="9855" y="1372285"/>
                  </a:lnTo>
                  <a:lnTo>
                    <a:pt x="0" y="1378648"/>
                  </a:lnTo>
                  <a:lnTo>
                    <a:pt x="0" y="1382153"/>
                  </a:lnTo>
                  <a:lnTo>
                    <a:pt x="2832" y="1384998"/>
                  </a:lnTo>
                  <a:lnTo>
                    <a:pt x="12700" y="1378635"/>
                  </a:lnTo>
                  <a:lnTo>
                    <a:pt x="12700" y="1375130"/>
                  </a:lnTo>
                  <a:close/>
                </a:path>
                <a:path w="12700" h="1791970">
                  <a:moveTo>
                    <a:pt x="12700" y="1349717"/>
                  </a:moveTo>
                  <a:lnTo>
                    <a:pt x="9855" y="1346873"/>
                  </a:lnTo>
                  <a:lnTo>
                    <a:pt x="0" y="1353235"/>
                  </a:lnTo>
                  <a:lnTo>
                    <a:pt x="0" y="1356741"/>
                  </a:lnTo>
                  <a:lnTo>
                    <a:pt x="2832" y="1359585"/>
                  </a:lnTo>
                  <a:lnTo>
                    <a:pt x="12700" y="1353223"/>
                  </a:lnTo>
                  <a:lnTo>
                    <a:pt x="12700" y="1349717"/>
                  </a:lnTo>
                  <a:close/>
                </a:path>
                <a:path w="12700" h="1791970">
                  <a:moveTo>
                    <a:pt x="12700" y="1324305"/>
                  </a:moveTo>
                  <a:lnTo>
                    <a:pt x="9855" y="1321460"/>
                  </a:lnTo>
                  <a:lnTo>
                    <a:pt x="0" y="1327823"/>
                  </a:lnTo>
                  <a:lnTo>
                    <a:pt x="0" y="1331328"/>
                  </a:lnTo>
                  <a:lnTo>
                    <a:pt x="2832" y="1334173"/>
                  </a:lnTo>
                  <a:lnTo>
                    <a:pt x="12700" y="1327810"/>
                  </a:lnTo>
                  <a:lnTo>
                    <a:pt x="12700" y="1324305"/>
                  </a:lnTo>
                  <a:close/>
                </a:path>
                <a:path w="12700" h="1791970">
                  <a:moveTo>
                    <a:pt x="12700" y="1298892"/>
                  </a:moveTo>
                  <a:lnTo>
                    <a:pt x="9855" y="1296047"/>
                  </a:lnTo>
                  <a:lnTo>
                    <a:pt x="0" y="1302410"/>
                  </a:lnTo>
                  <a:lnTo>
                    <a:pt x="0" y="1305915"/>
                  </a:lnTo>
                  <a:lnTo>
                    <a:pt x="2832" y="1308760"/>
                  </a:lnTo>
                  <a:lnTo>
                    <a:pt x="12700" y="1302397"/>
                  </a:lnTo>
                  <a:lnTo>
                    <a:pt x="12700" y="1298892"/>
                  </a:lnTo>
                  <a:close/>
                </a:path>
                <a:path w="12700" h="1791970">
                  <a:moveTo>
                    <a:pt x="12700" y="1273479"/>
                  </a:moveTo>
                  <a:lnTo>
                    <a:pt x="9855" y="1270635"/>
                  </a:lnTo>
                  <a:lnTo>
                    <a:pt x="0" y="1276997"/>
                  </a:lnTo>
                  <a:lnTo>
                    <a:pt x="0" y="1280502"/>
                  </a:lnTo>
                  <a:lnTo>
                    <a:pt x="2832" y="1283347"/>
                  </a:lnTo>
                  <a:lnTo>
                    <a:pt x="12700" y="1276985"/>
                  </a:lnTo>
                  <a:lnTo>
                    <a:pt x="12700" y="1273479"/>
                  </a:lnTo>
                  <a:close/>
                </a:path>
                <a:path w="12700" h="1791970">
                  <a:moveTo>
                    <a:pt x="12700" y="1248067"/>
                  </a:moveTo>
                  <a:lnTo>
                    <a:pt x="9855" y="1245222"/>
                  </a:lnTo>
                  <a:lnTo>
                    <a:pt x="0" y="1251585"/>
                  </a:lnTo>
                  <a:lnTo>
                    <a:pt x="0" y="1255090"/>
                  </a:lnTo>
                  <a:lnTo>
                    <a:pt x="2832" y="1257935"/>
                  </a:lnTo>
                  <a:lnTo>
                    <a:pt x="12700" y="1251572"/>
                  </a:lnTo>
                  <a:lnTo>
                    <a:pt x="12700" y="1248067"/>
                  </a:lnTo>
                  <a:close/>
                </a:path>
                <a:path w="12700" h="1791970">
                  <a:moveTo>
                    <a:pt x="12700" y="1222654"/>
                  </a:moveTo>
                  <a:lnTo>
                    <a:pt x="9855" y="1219809"/>
                  </a:lnTo>
                  <a:lnTo>
                    <a:pt x="0" y="1226172"/>
                  </a:lnTo>
                  <a:lnTo>
                    <a:pt x="0" y="1229677"/>
                  </a:lnTo>
                  <a:lnTo>
                    <a:pt x="2832" y="1232522"/>
                  </a:lnTo>
                  <a:lnTo>
                    <a:pt x="12700" y="1226159"/>
                  </a:lnTo>
                  <a:lnTo>
                    <a:pt x="12700" y="1222654"/>
                  </a:lnTo>
                  <a:close/>
                </a:path>
                <a:path w="12700" h="1791970">
                  <a:moveTo>
                    <a:pt x="12700" y="1197241"/>
                  </a:moveTo>
                  <a:lnTo>
                    <a:pt x="9855" y="1194396"/>
                  </a:lnTo>
                  <a:lnTo>
                    <a:pt x="0" y="1200759"/>
                  </a:lnTo>
                  <a:lnTo>
                    <a:pt x="0" y="1204264"/>
                  </a:lnTo>
                  <a:lnTo>
                    <a:pt x="2832" y="1207109"/>
                  </a:lnTo>
                  <a:lnTo>
                    <a:pt x="12700" y="1200746"/>
                  </a:lnTo>
                  <a:lnTo>
                    <a:pt x="12700" y="1197241"/>
                  </a:lnTo>
                  <a:close/>
                </a:path>
                <a:path w="12700" h="1791970">
                  <a:moveTo>
                    <a:pt x="12700" y="1171829"/>
                  </a:moveTo>
                  <a:lnTo>
                    <a:pt x="9855" y="1168984"/>
                  </a:lnTo>
                  <a:lnTo>
                    <a:pt x="0" y="1175346"/>
                  </a:lnTo>
                  <a:lnTo>
                    <a:pt x="0" y="1178852"/>
                  </a:lnTo>
                  <a:lnTo>
                    <a:pt x="2832" y="1181696"/>
                  </a:lnTo>
                  <a:lnTo>
                    <a:pt x="12700" y="1175334"/>
                  </a:lnTo>
                  <a:lnTo>
                    <a:pt x="12700" y="1171829"/>
                  </a:lnTo>
                  <a:close/>
                </a:path>
                <a:path w="12700" h="1791970">
                  <a:moveTo>
                    <a:pt x="12700" y="1146416"/>
                  </a:moveTo>
                  <a:lnTo>
                    <a:pt x="9855" y="1143571"/>
                  </a:lnTo>
                  <a:lnTo>
                    <a:pt x="0" y="1149934"/>
                  </a:lnTo>
                  <a:lnTo>
                    <a:pt x="0" y="1153439"/>
                  </a:lnTo>
                  <a:lnTo>
                    <a:pt x="2832" y="1156284"/>
                  </a:lnTo>
                  <a:lnTo>
                    <a:pt x="12700" y="1149921"/>
                  </a:lnTo>
                  <a:lnTo>
                    <a:pt x="12700" y="1146416"/>
                  </a:lnTo>
                  <a:close/>
                </a:path>
                <a:path w="12700" h="1791970">
                  <a:moveTo>
                    <a:pt x="12700" y="1121003"/>
                  </a:moveTo>
                  <a:lnTo>
                    <a:pt x="9855" y="1118158"/>
                  </a:lnTo>
                  <a:lnTo>
                    <a:pt x="0" y="1124521"/>
                  </a:lnTo>
                  <a:lnTo>
                    <a:pt x="0" y="1128026"/>
                  </a:lnTo>
                  <a:lnTo>
                    <a:pt x="2832" y="1130871"/>
                  </a:lnTo>
                  <a:lnTo>
                    <a:pt x="12700" y="1124508"/>
                  </a:lnTo>
                  <a:lnTo>
                    <a:pt x="12700" y="1121003"/>
                  </a:lnTo>
                  <a:close/>
                </a:path>
                <a:path w="12700" h="1791970">
                  <a:moveTo>
                    <a:pt x="12700" y="1095590"/>
                  </a:moveTo>
                  <a:lnTo>
                    <a:pt x="9855" y="1092746"/>
                  </a:lnTo>
                  <a:lnTo>
                    <a:pt x="0" y="1099108"/>
                  </a:lnTo>
                  <a:lnTo>
                    <a:pt x="0" y="1102614"/>
                  </a:lnTo>
                  <a:lnTo>
                    <a:pt x="2832" y="1105458"/>
                  </a:lnTo>
                  <a:lnTo>
                    <a:pt x="12700" y="1099096"/>
                  </a:lnTo>
                  <a:lnTo>
                    <a:pt x="12700" y="1095590"/>
                  </a:lnTo>
                  <a:close/>
                </a:path>
                <a:path w="12700" h="1791970">
                  <a:moveTo>
                    <a:pt x="12700" y="1070178"/>
                  </a:moveTo>
                  <a:lnTo>
                    <a:pt x="9855" y="1067333"/>
                  </a:lnTo>
                  <a:lnTo>
                    <a:pt x="0" y="1073696"/>
                  </a:lnTo>
                  <a:lnTo>
                    <a:pt x="0" y="1077201"/>
                  </a:lnTo>
                  <a:lnTo>
                    <a:pt x="2832" y="1080046"/>
                  </a:lnTo>
                  <a:lnTo>
                    <a:pt x="12700" y="1073683"/>
                  </a:lnTo>
                  <a:lnTo>
                    <a:pt x="12700" y="1070178"/>
                  </a:lnTo>
                  <a:close/>
                </a:path>
                <a:path w="12700" h="1791970">
                  <a:moveTo>
                    <a:pt x="12700" y="1044765"/>
                  </a:moveTo>
                  <a:lnTo>
                    <a:pt x="9855" y="1041920"/>
                  </a:lnTo>
                  <a:lnTo>
                    <a:pt x="0" y="1048283"/>
                  </a:lnTo>
                  <a:lnTo>
                    <a:pt x="0" y="1051788"/>
                  </a:lnTo>
                  <a:lnTo>
                    <a:pt x="2832" y="1054633"/>
                  </a:lnTo>
                  <a:lnTo>
                    <a:pt x="12700" y="1048270"/>
                  </a:lnTo>
                  <a:lnTo>
                    <a:pt x="12700" y="1044765"/>
                  </a:lnTo>
                  <a:close/>
                </a:path>
                <a:path w="12700" h="1791970">
                  <a:moveTo>
                    <a:pt x="12700" y="1019352"/>
                  </a:moveTo>
                  <a:lnTo>
                    <a:pt x="9855" y="1016508"/>
                  </a:lnTo>
                  <a:lnTo>
                    <a:pt x="0" y="1022870"/>
                  </a:lnTo>
                  <a:lnTo>
                    <a:pt x="0" y="1026375"/>
                  </a:lnTo>
                  <a:lnTo>
                    <a:pt x="2832" y="1029220"/>
                  </a:lnTo>
                  <a:lnTo>
                    <a:pt x="12700" y="1022858"/>
                  </a:lnTo>
                  <a:lnTo>
                    <a:pt x="12700" y="1019352"/>
                  </a:lnTo>
                  <a:close/>
                </a:path>
                <a:path w="12700" h="1791970">
                  <a:moveTo>
                    <a:pt x="12700" y="993940"/>
                  </a:moveTo>
                  <a:lnTo>
                    <a:pt x="9855" y="991095"/>
                  </a:lnTo>
                  <a:lnTo>
                    <a:pt x="0" y="997458"/>
                  </a:lnTo>
                  <a:lnTo>
                    <a:pt x="0" y="1000963"/>
                  </a:lnTo>
                  <a:lnTo>
                    <a:pt x="2832" y="1003808"/>
                  </a:lnTo>
                  <a:lnTo>
                    <a:pt x="12700" y="997445"/>
                  </a:lnTo>
                  <a:lnTo>
                    <a:pt x="12700" y="993940"/>
                  </a:lnTo>
                  <a:close/>
                </a:path>
                <a:path w="12700" h="1791970">
                  <a:moveTo>
                    <a:pt x="12700" y="968527"/>
                  </a:moveTo>
                  <a:lnTo>
                    <a:pt x="9855" y="965682"/>
                  </a:lnTo>
                  <a:lnTo>
                    <a:pt x="0" y="972045"/>
                  </a:lnTo>
                  <a:lnTo>
                    <a:pt x="0" y="975550"/>
                  </a:lnTo>
                  <a:lnTo>
                    <a:pt x="2832" y="978395"/>
                  </a:lnTo>
                  <a:lnTo>
                    <a:pt x="12700" y="972032"/>
                  </a:lnTo>
                  <a:lnTo>
                    <a:pt x="12700" y="968527"/>
                  </a:lnTo>
                  <a:close/>
                </a:path>
                <a:path w="12700" h="1791970">
                  <a:moveTo>
                    <a:pt x="12700" y="943114"/>
                  </a:moveTo>
                  <a:lnTo>
                    <a:pt x="9855" y="940269"/>
                  </a:lnTo>
                  <a:lnTo>
                    <a:pt x="0" y="946632"/>
                  </a:lnTo>
                  <a:lnTo>
                    <a:pt x="0" y="950137"/>
                  </a:lnTo>
                  <a:lnTo>
                    <a:pt x="2832" y="952982"/>
                  </a:lnTo>
                  <a:lnTo>
                    <a:pt x="12700" y="946619"/>
                  </a:lnTo>
                  <a:lnTo>
                    <a:pt x="12700" y="943114"/>
                  </a:lnTo>
                  <a:close/>
                </a:path>
                <a:path w="12700" h="1791970">
                  <a:moveTo>
                    <a:pt x="12700" y="917702"/>
                  </a:moveTo>
                  <a:lnTo>
                    <a:pt x="9855" y="914857"/>
                  </a:lnTo>
                  <a:lnTo>
                    <a:pt x="0" y="921207"/>
                  </a:lnTo>
                  <a:lnTo>
                    <a:pt x="0" y="924725"/>
                  </a:lnTo>
                  <a:lnTo>
                    <a:pt x="2832" y="927569"/>
                  </a:lnTo>
                  <a:lnTo>
                    <a:pt x="12700" y="921207"/>
                  </a:lnTo>
                  <a:lnTo>
                    <a:pt x="12700" y="917702"/>
                  </a:lnTo>
                  <a:close/>
                </a:path>
                <a:path w="12700" h="1791970">
                  <a:moveTo>
                    <a:pt x="12700" y="892289"/>
                  </a:moveTo>
                  <a:lnTo>
                    <a:pt x="9855" y="889444"/>
                  </a:lnTo>
                  <a:lnTo>
                    <a:pt x="0" y="895807"/>
                  </a:lnTo>
                  <a:lnTo>
                    <a:pt x="0" y="899312"/>
                  </a:lnTo>
                  <a:lnTo>
                    <a:pt x="2832" y="902157"/>
                  </a:lnTo>
                  <a:lnTo>
                    <a:pt x="12700" y="895794"/>
                  </a:lnTo>
                  <a:lnTo>
                    <a:pt x="12700" y="892289"/>
                  </a:lnTo>
                  <a:close/>
                </a:path>
                <a:path w="12700" h="1791970">
                  <a:moveTo>
                    <a:pt x="12700" y="866876"/>
                  </a:moveTo>
                  <a:lnTo>
                    <a:pt x="9855" y="864031"/>
                  </a:lnTo>
                  <a:lnTo>
                    <a:pt x="0" y="870394"/>
                  </a:lnTo>
                  <a:lnTo>
                    <a:pt x="0" y="873899"/>
                  </a:lnTo>
                  <a:lnTo>
                    <a:pt x="2832" y="876744"/>
                  </a:lnTo>
                  <a:lnTo>
                    <a:pt x="12700" y="870381"/>
                  </a:lnTo>
                  <a:lnTo>
                    <a:pt x="12700" y="866876"/>
                  </a:lnTo>
                  <a:close/>
                </a:path>
                <a:path w="12700" h="1791970">
                  <a:moveTo>
                    <a:pt x="12700" y="841463"/>
                  </a:moveTo>
                  <a:lnTo>
                    <a:pt x="9855" y="838619"/>
                  </a:lnTo>
                  <a:lnTo>
                    <a:pt x="0" y="844981"/>
                  </a:lnTo>
                  <a:lnTo>
                    <a:pt x="0" y="848487"/>
                  </a:lnTo>
                  <a:lnTo>
                    <a:pt x="2832" y="851331"/>
                  </a:lnTo>
                  <a:lnTo>
                    <a:pt x="12700" y="844969"/>
                  </a:lnTo>
                  <a:lnTo>
                    <a:pt x="12700" y="841463"/>
                  </a:lnTo>
                  <a:close/>
                </a:path>
                <a:path w="12700" h="1791970">
                  <a:moveTo>
                    <a:pt x="12700" y="816051"/>
                  </a:moveTo>
                  <a:lnTo>
                    <a:pt x="9855" y="813206"/>
                  </a:lnTo>
                  <a:lnTo>
                    <a:pt x="0" y="819569"/>
                  </a:lnTo>
                  <a:lnTo>
                    <a:pt x="0" y="823074"/>
                  </a:lnTo>
                  <a:lnTo>
                    <a:pt x="2832" y="825919"/>
                  </a:lnTo>
                  <a:lnTo>
                    <a:pt x="12700" y="819556"/>
                  </a:lnTo>
                  <a:lnTo>
                    <a:pt x="12700" y="816051"/>
                  </a:lnTo>
                  <a:close/>
                </a:path>
                <a:path w="12700" h="1791970">
                  <a:moveTo>
                    <a:pt x="12700" y="790638"/>
                  </a:moveTo>
                  <a:lnTo>
                    <a:pt x="9855" y="787793"/>
                  </a:lnTo>
                  <a:lnTo>
                    <a:pt x="0" y="794156"/>
                  </a:lnTo>
                  <a:lnTo>
                    <a:pt x="0" y="797661"/>
                  </a:lnTo>
                  <a:lnTo>
                    <a:pt x="2832" y="800506"/>
                  </a:lnTo>
                  <a:lnTo>
                    <a:pt x="12700" y="794143"/>
                  </a:lnTo>
                  <a:lnTo>
                    <a:pt x="12700" y="790638"/>
                  </a:lnTo>
                  <a:close/>
                </a:path>
                <a:path w="12700" h="1791970">
                  <a:moveTo>
                    <a:pt x="12700" y="765225"/>
                  </a:moveTo>
                  <a:lnTo>
                    <a:pt x="9855" y="762381"/>
                  </a:lnTo>
                  <a:lnTo>
                    <a:pt x="0" y="768743"/>
                  </a:lnTo>
                  <a:lnTo>
                    <a:pt x="0" y="772248"/>
                  </a:lnTo>
                  <a:lnTo>
                    <a:pt x="2832" y="775093"/>
                  </a:lnTo>
                  <a:lnTo>
                    <a:pt x="12700" y="768731"/>
                  </a:lnTo>
                  <a:lnTo>
                    <a:pt x="12700" y="765225"/>
                  </a:lnTo>
                  <a:close/>
                </a:path>
                <a:path w="12700" h="1791970">
                  <a:moveTo>
                    <a:pt x="12700" y="739813"/>
                  </a:moveTo>
                  <a:lnTo>
                    <a:pt x="9855" y="736968"/>
                  </a:lnTo>
                  <a:lnTo>
                    <a:pt x="0" y="743331"/>
                  </a:lnTo>
                  <a:lnTo>
                    <a:pt x="0" y="746836"/>
                  </a:lnTo>
                  <a:lnTo>
                    <a:pt x="2832" y="749681"/>
                  </a:lnTo>
                  <a:lnTo>
                    <a:pt x="12700" y="743318"/>
                  </a:lnTo>
                  <a:lnTo>
                    <a:pt x="12700" y="739813"/>
                  </a:lnTo>
                  <a:close/>
                </a:path>
                <a:path w="12700" h="1791970">
                  <a:moveTo>
                    <a:pt x="12700" y="714400"/>
                  </a:moveTo>
                  <a:lnTo>
                    <a:pt x="9855" y="711555"/>
                  </a:lnTo>
                  <a:lnTo>
                    <a:pt x="0" y="717918"/>
                  </a:lnTo>
                  <a:lnTo>
                    <a:pt x="0" y="721423"/>
                  </a:lnTo>
                  <a:lnTo>
                    <a:pt x="2832" y="724268"/>
                  </a:lnTo>
                  <a:lnTo>
                    <a:pt x="12700" y="717905"/>
                  </a:lnTo>
                  <a:lnTo>
                    <a:pt x="12700" y="714400"/>
                  </a:lnTo>
                  <a:close/>
                </a:path>
                <a:path w="12700" h="1791970">
                  <a:moveTo>
                    <a:pt x="12700" y="688987"/>
                  </a:moveTo>
                  <a:lnTo>
                    <a:pt x="9855" y="686142"/>
                  </a:lnTo>
                  <a:lnTo>
                    <a:pt x="0" y="692505"/>
                  </a:lnTo>
                  <a:lnTo>
                    <a:pt x="0" y="696010"/>
                  </a:lnTo>
                  <a:lnTo>
                    <a:pt x="2832" y="698855"/>
                  </a:lnTo>
                  <a:lnTo>
                    <a:pt x="12700" y="692492"/>
                  </a:lnTo>
                  <a:lnTo>
                    <a:pt x="12700" y="688987"/>
                  </a:lnTo>
                  <a:close/>
                </a:path>
                <a:path w="12700" h="1791970">
                  <a:moveTo>
                    <a:pt x="12700" y="663575"/>
                  </a:moveTo>
                  <a:lnTo>
                    <a:pt x="9855" y="660730"/>
                  </a:lnTo>
                  <a:lnTo>
                    <a:pt x="0" y="667092"/>
                  </a:lnTo>
                  <a:lnTo>
                    <a:pt x="0" y="670598"/>
                  </a:lnTo>
                  <a:lnTo>
                    <a:pt x="2832" y="673442"/>
                  </a:lnTo>
                  <a:lnTo>
                    <a:pt x="12700" y="667080"/>
                  </a:lnTo>
                  <a:lnTo>
                    <a:pt x="12700" y="663575"/>
                  </a:lnTo>
                  <a:close/>
                </a:path>
                <a:path w="12700" h="1791970">
                  <a:moveTo>
                    <a:pt x="12700" y="638162"/>
                  </a:moveTo>
                  <a:lnTo>
                    <a:pt x="9855" y="635317"/>
                  </a:lnTo>
                  <a:lnTo>
                    <a:pt x="0" y="641680"/>
                  </a:lnTo>
                  <a:lnTo>
                    <a:pt x="0" y="645185"/>
                  </a:lnTo>
                  <a:lnTo>
                    <a:pt x="2832" y="648030"/>
                  </a:lnTo>
                  <a:lnTo>
                    <a:pt x="12700" y="641667"/>
                  </a:lnTo>
                  <a:lnTo>
                    <a:pt x="12700" y="638162"/>
                  </a:lnTo>
                  <a:close/>
                </a:path>
                <a:path w="12700" h="1791970">
                  <a:moveTo>
                    <a:pt x="12700" y="612749"/>
                  </a:moveTo>
                  <a:lnTo>
                    <a:pt x="9855" y="609904"/>
                  </a:lnTo>
                  <a:lnTo>
                    <a:pt x="0" y="616267"/>
                  </a:lnTo>
                  <a:lnTo>
                    <a:pt x="0" y="619772"/>
                  </a:lnTo>
                  <a:lnTo>
                    <a:pt x="2832" y="622617"/>
                  </a:lnTo>
                  <a:lnTo>
                    <a:pt x="12700" y="616254"/>
                  </a:lnTo>
                  <a:lnTo>
                    <a:pt x="12700" y="612749"/>
                  </a:lnTo>
                  <a:close/>
                </a:path>
                <a:path w="12700" h="1791970">
                  <a:moveTo>
                    <a:pt x="12700" y="587336"/>
                  </a:moveTo>
                  <a:lnTo>
                    <a:pt x="9855" y="584492"/>
                  </a:lnTo>
                  <a:lnTo>
                    <a:pt x="0" y="590854"/>
                  </a:lnTo>
                  <a:lnTo>
                    <a:pt x="0" y="594360"/>
                  </a:lnTo>
                  <a:lnTo>
                    <a:pt x="2832" y="597204"/>
                  </a:lnTo>
                  <a:lnTo>
                    <a:pt x="12700" y="590842"/>
                  </a:lnTo>
                  <a:lnTo>
                    <a:pt x="12700" y="587336"/>
                  </a:lnTo>
                  <a:close/>
                </a:path>
                <a:path w="12700" h="1791970">
                  <a:moveTo>
                    <a:pt x="12700" y="561924"/>
                  </a:moveTo>
                  <a:lnTo>
                    <a:pt x="9855" y="559079"/>
                  </a:lnTo>
                  <a:lnTo>
                    <a:pt x="0" y="565442"/>
                  </a:lnTo>
                  <a:lnTo>
                    <a:pt x="0" y="568947"/>
                  </a:lnTo>
                  <a:lnTo>
                    <a:pt x="2832" y="571792"/>
                  </a:lnTo>
                  <a:lnTo>
                    <a:pt x="12700" y="565429"/>
                  </a:lnTo>
                  <a:lnTo>
                    <a:pt x="12700" y="561924"/>
                  </a:lnTo>
                  <a:close/>
                </a:path>
                <a:path w="12700" h="1791970">
                  <a:moveTo>
                    <a:pt x="12700" y="536511"/>
                  </a:moveTo>
                  <a:lnTo>
                    <a:pt x="9855" y="533666"/>
                  </a:lnTo>
                  <a:lnTo>
                    <a:pt x="0" y="540029"/>
                  </a:lnTo>
                  <a:lnTo>
                    <a:pt x="0" y="543534"/>
                  </a:lnTo>
                  <a:lnTo>
                    <a:pt x="2832" y="546379"/>
                  </a:lnTo>
                  <a:lnTo>
                    <a:pt x="12700" y="540016"/>
                  </a:lnTo>
                  <a:lnTo>
                    <a:pt x="12700" y="536511"/>
                  </a:lnTo>
                  <a:close/>
                </a:path>
                <a:path w="12700" h="1791970">
                  <a:moveTo>
                    <a:pt x="12700" y="511098"/>
                  </a:moveTo>
                  <a:lnTo>
                    <a:pt x="9855" y="508254"/>
                  </a:lnTo>
                  <a:lnTo>
                    <a:pt x="0" y="514616"/>
                  </a:lnTo>
                  <a:lnTo>
                    <a:pt x="0" y="518121"/>
                  </a:lnTo>
                  <a:lnTo>
                    <a:pt x="2832" y="520966"/>
                  </a:lnTo>
                  <a:lnTo>
                    <a:pt x="12700" y="514604"/>
                  </a:lnTo>
                  <a:lnTo>
                    <a:pt x="12700" y="511098"/>
                  </a:lnTo>
                  <a:close/>
                </a:path>
                <a:path w="12700" h="1791970">
                  <a:moveTo>
                    <a:pt x="12700" y="485686"/>
                  </a:moveTo>
                  <a:lnTo>
                    <a:pt x="9855" y="482841"/>
                  </a:lnTo>
                  <a:lnTo>
                    <a:pt x="0" y="489204"/>
                  </a:lnTo>
                  <a:lnTo>
                    <a:pt x="0" y="492709"/>
                  </a:lnTo>
                  <a:lnTo>
                    <a:pt x="2832" y="495554"/>
                  </a:lnTo>
                  <a:lnTo>
                    <a:pt x="12700" y="489191"/>
                  </a:lnTo>
                  <a:lnTo>
                    <a:pt x="12700" y="485686"/>
                  </a:lnTo>
                  <a:close/>
                </a:path>
                <a:path w="12700" h="1791970">
                  <a:moveTo>
                    <a:pt x="12700" y="460273"/>
                  </a:moveTo>
                  <a:lnTo>
                    <a:pt x="9855" y="457428"/>
                  </a:lnTo>
                  <a:lnTo>
                    <a:pt x="0" y="463791"/>
                  </a:lnTo>
                  <a:lnTo>
                    <a:pt x="0" y="467296"/>
                  </a:lnTo>
                  <a:lnTo>
                    <a:pt x="2832" y="470141"/>
                  </a:lnTo>
                  <a:lnTo>
                    <a:pt x="12700" y="463778"/>
                  </a:lnTo>
                  <a:lnTo>
                    <a:pt x="12700" y="460273"/>
                  </a:lnTo>
                  <a:close/>
                </a:path>
                <a:path w="12700" h="1791970">
                  <a:moveTo>
                    <a:pt x="12700" y="434860"/>
                  </a:moveTo>
                  <a:lnTo>
                    <a:pt x="9855" y="432015"/>
                  </a:lnTo>
                  <a:lnTo>
                    <a:pt x="0" y="438378"/>
                  </a:lnTo>
                  <a:lnTo>
                    <a:pt x="0" y="441883"/>
                  </a:lnTo>
                  <a:lnTo>
                    <a:pt x="2832" y="444728"/>
                  </a:lnTo>
                  <a:lnTo>
                    <a:pt x="12700" y="438365"/>
                  </a:lnTo>
                  <a:lnTo>
                    <a:pt x="12700" y="434860"/>
                  </a:lnTo>
                  <a:close/>
                </a:path>
                <a:path w="12700" h="1791970">
                  <a:moveTo>
                    <a:pt x="12700" y="409448"/>
                  </a:moveTo>
                  <a:lnTo>
                    <a:pt x="9855" y="406603"/>
                  </a:lnTo>
                  <a:lnTo>
                    <a:pt x="0" y="412965"/>
                  </a:lnTo>
                  <a:lnTo>
                    <a:pt x="0" y="416471"/>
                  </a:lnTo>
                  <a:lnTo>
                    <a:pt x="2832" y="419315"/>
                  </a:lnTo>
                  <a:lnTo>
                    <a:pt x="12700" y="412953"/>
                  </a:lnTo>
                  <a:lnTo>
                    <a:pt x="12700" y="409448"/>
                  </a:lnTo>
                  <a:close/>
                </a:path>
                <a:path w="12700" h="1791970">
                  <a:moveTo>
                    <a:pt x="12700" y="384035"/>
                  </a:moveTo>
                  <a:lnTo>
                    <a:pt x="9855" y="381190"/>
                  </a:lnTo>
                  <a:lnTo>
                    <a:pt x="0" y="387553"/>
                  </a:lnTo>
                  <a:lnTo>
                    <a:pt x="0" y="391058"/>
                  </a:lnTo>
                  <a:lnTo>
                    <a:pt x="2832" y="393903"/>
                  </a:lnTo>
                  <a:lnTo>
                    <a:pt x="12700" y="387540"/>
                  </a:lnTo>
                  <a:lnTo>
                    <a:pt x="12700" y="384035"/>
                  </a:lnTo>
                  <a:close/>
                </a:path>
                <a:path w="12700" h="1791970">
                  <a:moveTo>
                    <a:pt x="12700" y="358622"/>
                  </a:moveTo>
                  <a:lnTo>
                    <a:pt x="9855" y="355777"/>
                  </a:lnTo>
                  <a:lnTo>
                    <a:pt x="0" y="362140"/>
                  </a:lnTo>
                  <a:lnTo>
                    <a:pt x="0" y="365645"/>
                  </a:lnTo>
                  <a:lnTo>
                    <a:pt x="2832" y="368490"/>
                  </a:lnTo>
                  <a:lnTo>
                    <a:pt x="12700" y="362127"/>
                  </a:lnTo>
                  <a:lnTo>
                    <a:pt x="12700" y="358622"/>
                  </a:lnTo>
                  <a:close/>
                </a:path>
                <a:path w="12700" h="1791970">
                  <a:moveTo>
                    <a:pt x="12700" y="333209"/>
                  </a:moveTo>
                  <a:lnTo>
                    <a:pt x="9855" y="330365"/>
                  </a:lnTo>
                  <a:lnTo>
                    <a:pt x="0" y="336727"/>
                  </a:lnTo>
                  <a:lnTo>
                    <a:pt x="0" y="340233"/>
                  </a:lnTo>
                  <a:lnTo>
                    <a:pt x="2832" y="343077"/>
                  </a:lnTo>
                  <a:lnTo>
                    <a:pt x="12700" y="336715"/>
                  </a:lnTo>
                  <a:lnTo>
                    <a:pt x="12700" y="333209"/>
                  </a:lnTo>
                  <a:close/>
                </a:path>
                <a:path w="12700" h="1791970">
                  <a:moveTo>
                    <a:pt x="12700" y="307797"/>
                  </a:moveTo>
                  <a:lnTo>
                    <a:pt x="9855" y="304952"/>
                  </a:lnTo>
                  <a:lnTo>
                    <a:pt x="0" y="311315"/>
                  </a:lnTo>
                  <a:lnTo>
                    <a:pt x="0" y="314820"/>
                  </a:lnTo>
                  <a:lnTo>
                    <a:pt x="2832" y="317665"/>
                  </a:lnTo>
                  <a:lnTo>
                    <a:pt x="12700" y="311302"/>
                  </a:lnTo>
                  <a:lnTo>
                    <a:pt x="12700" y="307797"/>
                  </a:lnTo>
                  <a:close/>
                </a:path>
                <a:path w="12700" h="1791970">
                  <a:moveTo>
                    <a:pt x="12700" y="282384"/>
                  </a:moveTo>
                  <a:lnTo>
                    <a:pt x="9855" y="279539"/>
                  </a:lnTo>
                  <a:lnTo>
                    <a:pt x="0" y="285902"/>
                  </a:lnTo>
                  <a:lnTo>
                    <a:pt x="0" y="289407"/>
                  </a:lnTo>
                  <a:lnTo>
                    <a:pt x="2832" y="292252"/>
                  </a:lnTo>
                  <a:lnTo>
                    <a:pt x="12700" y="285889"/>
                  </a:lnTo>
                  <a:lnTo>
                    <a:pt x="12700" y="282384"/>
                  </a:lnTo>
                  <a:close/>
                </a:path>
                <a:path w="12700" h="1791970">
                  <a:moveTo>
                    <a:pt x="12700" y="256971"/>
                  </a:moveTo>
                  <a:lnTo>
                    <a:pt x="9855" y="254127"/>
                  </a:lnTo>
                  <a:lnTo>
                    <a:pt x="0" y="260489"/>
                  </a:lnTo>
                  <a:lnTo>
                    <a:pt x="0" y="263994"/>
                  </a:lnTo>
                  <a:lnTo>
                    <a:pt x="2832" y="266839"/>
                  </a:lnTo>
                  <a:lnTo>
                    <a:pt x="12700" y="260477"/>
                  </a:lnTo>
                  <a:lnTo>
                    <a:pt x="12700" y="256971"/>
                  </a:lnTo>
                  <a:close/>
                </a:path>
                <a:path w="12700" h="1791970">
                  <a:moveTo>
                    <a:pt x="12700" y="231559"/>
                  </a:moveTo>
                  <a:lnTo>
                    <a:pt x="9855" y="228714"/>
                  </a:lnTo>
                  <a:lnTo>
                    <a:pt x="0" y="235077"/>
                  </a:lnTo>
                  <a:lnTo>
                    <a:pt x="0" y="238582"/>
                  </a:lnTo>
                  <a:lnTo>
                    <a:pt x="2832" y="241427"/>
                  </a:lnTo>
                  <a:lnTo>
                    <a:pt x="12700" y="235064"/>
                  </a:lnTo>
                  <a:lnTo>
                    <a:pt x="12700" y="231559"/>
                  </a:lnTo>
                  <a:close/>
                </a:path>
                <a:path w="12700" h="1791970">
                  <a:moveTo>
                    <a:pt x="12700" y="206146"/>
                  </a:moveTo>
                  <a:lnTo>
                    <a:pt x="9855" y="203301"/>
                  </a:lnTo>
                  <a:lnTo>
                    <a:pt x="0" y="209664"/>
                  </a:lnTo>
                  <a:lnTo>
                    <a:pt x="0" y="213169"/>
                  </a:lnTo>
                  <a:lnTo>
                    <a:pt x="2832" y="216014"/>
                  </a:lnTo>
                  <a:lnTo>
                    <a:pt x="12700" y="209651"/>
                  </a:lnTo>
                  <a:lnTo>
                    <a:pt x="12700" y="206146"/>
                  </a:lnTo>
                  <a:close/>
                </a:path>
                <a:path w="12700" h="1791970">
                  <a:moveTo>
                    <a:pt x="12700" y="180733"/>
                  </a:moveTo>
                  <a:lnTo>
                    <a:pt x="9855" y="177888"/>
                  </a:lnTo>
                  <a:lnTo>
                    <a:pt x="0" y="184251"/>
                  </a:lnTo>
                  <a:lnTo>
                    <a:pt x="0" y="187756"/>
                  </a:lnTo>
                  <a:lnTo>
                    <a:pt x="2832" y="190601"/>
                  </a:lnTo>
                  <a:lnTo>
                    <a:pt x="12700" y="184238"/>
                  </a:lnTo>
                  <a:lnTo>
                    <a:pt x="12700" y="180733"/>
                  </a:lnTo>
                  <a:close/>
                </a:path>
                <a:path w="12700" h="1791970">
                  <a:moveTo>
                    <a:pt x="12700" y="155321"/>
                  </a:moveTo>
                  <a:lnTo>
                    <a:pt x="9855" y="152476"/>
                  </a:lnTo>
                  <a:lnTo>
                    <a:pt x="0" y="158838"/>
                  </a:lnTo>
                  <a:lnTo>
                    <a:pt x="0" y="162344"/>
                  </a:lnTo>
                  <a:lnTo>
                    <a:pt x="2832" y="165188"/>
                  </a:lnTo>
                  <a:lnTo>
                    <a:pt x="12700" y="158826"/>
                  </a:lnTo>
                  <a:lnTo>
                    <a:pt x="12700" y="155321"/>
                  </a:lnTo>
                  <a:close/>
                </a:path>
                <a:path w="12700" h="1791970">
                  <a:moveTo>
                    <a:pt x="12700" y="129908"/>
                  </a:moveTo>
                  <a:lnTo>
                    <a:pt x="9855" y="127063"/>
                  </a:lnTo>
                  <a:lnTo>
                    <a:pt x="0" y="133426"/>
                  </a:lnTo>
                  <a:lnTo>
                    <a:pt x="0" y="136931"/>
                  </a:lnTo>
                  <a:lnTo>
                    <a:pt x="2832" y="139776"/>
                  </a:lnTo>
                  <a:lnTo>
                    <a:pt x="12700" y="133413"/>
                  </a:lnTo>
                  <a:lnTo>
                    <a:pt x="12700" y="129908"/>
                  </a:lnTo>
                  <a:close/>
                </a:path>
                <a:path w="12700" h="1791970">
                  <a:moveTo>
                    <a:pt x="12700" y="104495"/>
                  </a:moveTo>
                  <a:lnTo>
                    <a:pt x="9855" y="101650"/>
                  </a:lnTo>
                  <a:lnTo>
                    <a:pt x="0" y="108013"/>
                  </a:lnTo>
                  <a:lnTo>
                    <a:pt x="0" y="111518"/>
                  </a:lnTo>
                  <a:lnTo>
                    <a:pt x="2832" y="114363"/>
                  </a:lnTo>
                  <a:lnTo>
                    <a:pt x="12700" y="108000"/>
                  </a:lnTo>
                  <a:lnTo>
                    <a:pt x="12700" y="104495"/>
                  </a:lnTo>
                  <a:close/>
                </a:path>
                <a:path w="12700" h="1791970">
                  <a:moveTo>
                    <a:pt x="12700" y="79082"/>
                  </a:moveTo>
                  <a:lnTo>
                    <a:pt x="9855" y="76238"/>
                  </a:lnTo>
                  <a:lnTo>
                    <a:pt x="0" y="82600"/>
                  </a:lnTo>
                  <a:lnTo>
                    <a:pt x="0" y="86106"/>
                  </a:lnTo>
                  <a:lnTo>
                    <a:pt x="2832" y="88950"/>
                  </a:lnTo>
                  <a:lnTo>
                    <a:pt x="12700" y="82588"/>
                  </a:lnTo>
                  <a:lnTo>
                    <a:pt x="12700" y="79082"/>
                  </a:lnTo>
                  <a:close/>
                </a:path>
                <a:path w="12700" h="1791970">
                  <a:moveTo>
                    <a:pt x="12700" y="53670"/>
                  </a:moveTo>
                  <a:lnTo>
                    <a:pt x="9855" y="50825"/>
                  </a:lnTo>
                  <a:lnTo>
                    <a:pt x="0" y="57188"/>
                  </a:lnTo>
                  <a:lnTo>
                    <a:pt x="0" y="60693"/>
                  </a:lnTo>
                  <a:lnTo>
                    <a:pt x="2832" y="63538"/>
                  </a:lnTo>
                  <a:lnTo>
                    <a:pt x="12700" y="57175"/>
                  </a:lnTo>
                  <a:lnTo>
                    <a:pt x="12700" y="53670"/>
                  </a:lnTo>
                  <a:close/>
                </a:path>
                <a:path w="12700" h="1791970">
                  <a:moveTo>
                    <a:pt x="12700" y="28257"/>
                  </a:moveTo>
                  <a:lnTo>
                    <a:pt x="9855" y="25412"/>
                  </a:lnTo>
                  <a:lnTo>
                    <a:pt x="0" y="31775"/>
                  </a:lnTo>
                  <a:lnTo>
                    <a:pt x="0" y="35280"/>
                  </a:lnTo>
                  <a:lnTo>
                    <a:pt x="2832" y="38125"/>
                  </a:lnTo>
                  <a:lnTo>
                    <a:pt x="12700" y="31762"/>
                  </a:lnTo>
                  <a:lnTo>
                    <a:pt x="12700" y="28257"/>
                  </a:lnTo>
                  <a:close/>
                </a:path>
                <a:path w="12700" h="1791970">
                  <a:moveTo>
                    <a:pt x="12700" y="2844"/>
                  </a:moveTo>
                  <a:lnTo>
                    <a:pt x="9855" y="0"/>
                  </a:lnTo>
                  <a:lnTo>
                    <a:pt x="0" y="6362"/>
                  </a:lnTo>
                  <a:lnTo>
                    <a:pt x="0" y="9867"/>
                  </a:lnTo>
                  <a:lnTo>
                    <a:pt x="2832" y="12712"/>
                  </a:lnTo>
                  <a:lnTo>
                    <a:pt x="12700" y="6350"/>
                  </a:lnTo>
                  <a:lnTo>
                    <a:pt x="12700" y="2844"/>
                  </a:lnTo>
                  <a:close/>
                </a:path>
              </a:pathLst>
            </a:custGeom>
            <a:solidFill>
              <a:srgbClr val="000000"/>
            </a:solidFill>
          </p:spPr>
          <p:txBody>
            <a:bodyPr wrap="square" lIns="0" tIns="0" rIns="0" bIns="0" rtlCol="0"/>
            <a:lstStyle/>
            <a:p>
              <a:endParaRPr/>
            </a:p>
          </p:txBody>
        </p:sp>
        <p:sp>
          <p:nvSpPr>
            <p:cNvPr id="11" name="object 11"/>
            <p:cNvSpPr/>
            <p:nvPr/>
          </p:nvSpPr>
          <p:spPr>
            <a:xfrm>
              <a:off x="8420201" y="4421771"/>
              <a:ext cx="508000" cy="1296670"/>
            </a:xfrm>
            <a:custGeom>
              <a:avLst/>
              <a:gdLst/>
              <a:ahLst/>
              <a:cxnLst/>
              <a:rect l="l" t="t" r="r" b="b"/>
              <a:pathLst>
                <a:path w="508000" h="1296670">
                  <a:moveTo>
                    <a:pt x="12712" y="1293571"/>
                  </a:moveTo>
                  <a:lnTo>
                    <a:pt x="6350" y="1283703"/>
                  </a:lnTo>
                  <a:lnTo>
                    <a:pt x="2844" y="1283703"/>
                  </a:lnTo>
                  <a:lnTo>
                    <a:pt x="0" y="1286548"/>
                  </a:lnTo>
                  <a:lnTo>
                    <a:pt x="6362" y="1296403"/>
                  </a:lnTo>
                  <a:lnTo>
                    <a:pt x="9867" y="1296403"/>
                  </a:lnTo>
                  <a:lnTo>
                    <a:pt x="12712" y="1293571"/>
                  </a:lnTo>
                  <a:close/>
                </a:path>
                <a:path w="508000" h="1296670">
                  <a:moveTo>
                    <a:pt x="38125" y="1293571"/>
                  </a:moveTo>
                  <a:lnTo>
                    <a:pt x="31762" y="1283703"/>
                  </a:lnTo>
                  <a:lnTo>
                    <a:pt x="28257" y="1283703"/>
                  </a:lnTo>
                  <a:lnTo>
                    <a:pt x="25412" y="1286548"/>
                  </a:lnTo>
                  <a:lnTo>
                    <a:pt x="31775" y="1296403"/>
                  </a:lnTo>
                  <a:lnTo>
                    <a:pt x="35280" y="1296403"/>
                  </a:lnTo>
                  <a:lnTo>
                    <a:pt x="38125" y="1293571"/>
                  </a:lnTo>
                  <a:close/>
                </a:path>
                <a:path w="508000" h="1296670">
                  <a:moveTo>
                    <a:pt x="63538" y="1293571"/>
                  </a:moveTo>
                  <a:lnTo>
                    <a:pt x="57175" y="1283703"/>
                  </a:lnTo>
                  <a:lnTo>
                    <a:pt x="53670" y="1283703"/>
                  </a:lnTo>
                  <a:lnTo>
                    <a:pt x="50825" y="1286548"/>
                  </a:lnTo>
                  <a:lnTo>
                    <a:pt x="57188" y="1296403"/>
                  </a:lnTo>
                  <a:lnTo>
                    <a:pt x="60693" y="1296403"/>
                  </a:lnTo>
                  <a:lnTo>
                    <a:pt x="63538" y="1293571"/>
                  </a:lnTo>
                  <a:close/>
                </a:path>
                <a:path w="508000" h="1296670">
                  <a:moveTo>
                    <a:pt x="88950" y="1293571"/>
                  </a:moveTo>
                  <a:lnTo>
                    <a:pt x="82588" y="1283703"/>
                  </a:lnTo>
                  <a:lnTo>
                    <a:pt x="79082" y="1283703"/>
                  </a:lnTo>
                  <a:lnTo>
                    <a:pt x="76238" y="1286548"/>
                  </a:lnTo>
                  <a:lnTo>
                    <a:pt x="82600" y="1296403"/>
                  </a:lnTo>
                  <a:lnTo>
                    <a:pt x="86106" y="1296403"/>
                  </a:lnTo>
                  <a:lnTo>
                    <a:pt x="88950" y="1293571"/>
                  </a:lnTo>
                  <a:close/>
                </a:path>
                <a:path w="508000" h="1296670">
                  <a:moveTo>
                    <a:pt x="114363" y="1293571"/>
                  </a:moveTo>
                  <a:lnTo>
                    <a:pt x="108000" y="1283703"/>
                  </a:lnTo>
                  <a:lnTo>
                    <a:pt x="104495" y="1283703"/>
                  </a:lnTo>
                  <a:lnTo>
                    <a:pt x="101650" y="1286548"/>
                  </a:lnTo>
                  <a:lnTo>
                    <a:pt x="108013" y="1296403"/>
                  </a:lnTo>
                  <a:lnTo>
                    <a:pt x="111518" y="1296403"/>
                  </a:lnTo>
                  <a:lnTo>
                    <a:pt x="114363" y="1293571"/>
                  </a:lnTo>
                  <a:close/>
                </a:path>
                <a:path w="508000" h="1296670">
                  <a:moveTo>
                    <a:pt x="139776" y="1293571"/>
                  </a:moveTo>
                  <a:lnTo>
                    <a:pt x="133413" y="1283703"/>
                  </a:lnTo>
                  <a:lnTo>
                    <a:pt x="129908" y="1283703"/>
                  </a:lnTo>
                  <a:lnTo>
                    <a:pt x="127063" y="1286548"/>
                  </a:lnTo>
                  <a:lnTo>
                    <a:pt x="133426" y="1296403"/>
                  </a:lnTo>
                  <a:lnTo>
                    <a:pt x="136931" y="1296403"/>
                  </a:lnTo>
                  <a:lnTo>
                    <a:pt x="139776" y="1293571"/>
                  </a:lnTo>
                  <a:close/>
                </a:path>
                <a:path w="508000" h="1296670">
                  <a:moveTo>
                    <a:pt x="165188" y="1293571"/>
                  </a:moveTo>
                  <a:lnTo>
                    <a:pt x="158826" y="1283703"/>
                  </a:lnTo>
                  <a:lnTo>
                    <a:pt x="155321" y="1283703"/>
                  </a:lnTo>
                  <a:lnTo>
                    <a:pt x="152476" y="1286548"/>
                  </a:lnTo>
                  <a:lnTo>
                    <a:pt x="158838" y="1296403"/>
                  </a:lnTo>
                  <a:lnTo>
                    <a:pt x="162344" y="1296403"/>
                  </a:lnTo>
                  <a:lnTo>
                    <a:pt x="165188" y="1293571"/>
                  </a:lnTo>
                  <a:close/>
                </a:path>
                <a:path w="508000" h="1296670">
                  <a:moveTo>
                    <a:pt x="190601" y="1293571"/>
                  </a:moveTo>
                  <a:lnTo>
                    <a:pt x="184238" y="1283703"/>
                  </a:lnTo>
                  <a:lnTo>
                    <a:pt x="180733" y="1283703"/>
                  </a:lnTo>
                  <a:lnTo>
                    <a:pt x="177888" y="1286548"/>
                  </a:lnTo>
                  <a:lnTo>
                    <a:pt x="184251" y="1296403"/>
                  </a:lnTo>
                  <a:lnTo>
                    <a:pt x="187756" y="1296403"/>
                  </a:lnTo>
                  <a:lnTo>
                    <a:pt x="190601" y="1293571"/>
                  </a:lnTo>
                  <a:close/>
                </a:path>
                <a:path w="508000" h="1296670">
                  <a:moveTo>
                    <a:pt x="216014" y="1293571"/>
                  </a:moveTo>
                  <a:lnTo>
                    <a:pt x="209651" y="1283703"/>
                  </a:lnTo>
                  <a:lnTo>
                    <a:pt x="206146" y="1283703"/>
                  </a:lnTo>
                  <a:lnTo>
                    <a:pt x="203301" y="1286548"/>
                  </a:lnTo>
                  <a:lnTo>
                    <a:pt x="209664" y="1296403"/>
                  </a:lnTo>
                  <a:lnTo>
                    <a:pt x="213169" y="1296403"/>
                  </a:lnTo>
                  <a:lnTo>
                    <a:pt x="216014" y="1293571"/>
                  </a:lnTo>
                  <a:close/>
                </a:path>
                <a:path w="508000" h="1296670">
                  <a:moveTo>
                    <a:pt x="241427" y="1293571"/>
                  </a:moveTo>
                  <a:lnTo>
                    <a:pt x="235064" y="1283703"/>
                  </a:lnTo>
                  <a:lnTo>
                    <a:pt x="231559" y="1283703"/>
                  </a:lnTo>
                  <a:lnTo>
                    <a:pt x="228714" y="1286548"/>
                  </a:lnTo>
                  <a:lnTo>
                    <a:pt x="235077" y="1296403"/>
                  </a:lnTo>
                  <a:lnTo>
                    <a:pt x="238582" y="1296403"/>
                  </a:lnTo>
                  <a:lnTo>
                    <a:pt x="241427" y="1293571"/>
                  </a:lnTo>
                  <a:close/>
                </a:path>
                <a:path w="508000" h="1296670">
                  <a:moveTo>
                    <a:pt x="266839" y="1293571"/>
                  </a:moveTo>
                  <a:lnTo>
                    <a:pt x="260477" y="1283703"/>
                  </a:lnTo>
                  <a:lnTo>
                    <a:pt x="256971" y="1283703"/>
                  </a:lnTo>
                  <a:lnTo>
                    <a:pt x="254127" y="1286548"/>
                  </a:lnTo>
                  <a:lnTo>
                    <a:pt x="260489" y="1296403"/>
                  </a:lnTo>
                  <a:lnTo>
                    <a:pt x="263994" y="1296403"/>
                  </a:lnTo>
                  <a:lnTo>
                    <a:pt x="266839" y="1293571"/>
                  </a:lnTo>
                  <a:close/>
                </a:path>
                <a:path w="508000" h="1296670">
                  <a:moveTo>
                    <a:pt x="292252" y="1293571"/>
                  </a:moveTo>
                  <a:lnTo>
                    <a:pt x="285889" y="1283703"/>
                  </a:lnTo>
                  <a:lnTo>
                    <a:pt x="282384" y="1283703"/>
                  </a:lnTo>
                  <a:lnTo>
                    <a:pt x="279539" y="1286548"/>
                  </a:lnTo>
                  <a:lnTo>
                    <a:pt x="285902" y="1296403"/>
                  </a:lnTo>
                  <a:lnTo>
                    <a:pt x="289407" y="1296403"/>
                  </a:lnTo>
                  <a:lnTo>
                    <a:pt x="292252" y="1293571"/>
                  </a:lnTo>
                  <a:close/>
                </a:path>
                <a:path w="508000" h="1296670">
                  <a:moveTo>
                    <a:pt x="317665" y="1293571"/>
                  </a:moveTo>
                  <a:lnTo>
                    <a:pt x="311302" y="1283703"/>
                  </a:lnTo>
                  <a:lnTo>
                    <a:pt x="307797" y="1283703"/>
                  </a:lnTo>
                  <a:lnTo>
                    <a:pt x="304952" y="1286548"/>
                  </a:lnTo>
                  <a:lnTo>
                    <a:pt x="311315" y="1296403"/>
                  </a:lnTo>
                  <a:lnTo>
                    <a:pt x="314820" y="1296403"/>
                  </a:lnTo>
                  <a:lnTo>
                    <a:pt x="317665" y="1293571"/>
                  </a:lnTo>
                  <a:close/>
                </a:path>
                <a:path w="508000" h="1296670">
                  <a:moveTo>
                    <a:pt x="343077" y="1293571"/>
                  </a:moveTo>
                  <a:lnTo>
                    <a:pt x="336715" y="1283703"/>
                  </a:lnTo>
                  <a:lnTo>
                    <a:pt x="333209" y="1283703"/>
                  </a:lnTo>
                  <a:lnTo>
                    <a:pt x="330365" y="1286548"/>
                  </a:lnTo>
                  <a:lnTo>
                    <a:pt x="336727" y="1296403"/>
                  </a:lnTo>
                  <a:lnTo>
                    <a:pt x="340233" y="1296403"/>
                  </a:lnTo>
                  <a:lnTo>
                    <a:pt x="343077" y="1293571"/>
                  </a:lnTo>
                  <a:close/>
                </a:path>
                <a:path w="508000" h="1296670">
                  <a:moveTo>
                    <a:pt x="368490" y="1293571"/>
                  </a:moveTo>
                  <a:lnTo>
                    <a:pt x="362127" y="1283703"/>
                  </a:lnTo>
                  <a:lnTo>
                    <a:pt x="358622" y="1283703"/>
                  </a:lnTo>
                  <a:lnTo>
                    <a:pt x="355777" y="1286548"/>
                  </a:lnTo>
                  <a:lnTo>
                    <a:pt x="362140" y="1296403"/>
                  </a:lnTo>
                  <a:lnTo>
                    <a:pt x="365645" y="1296403"/>
                  </a:lnTo>
                  <a:lnTo>
                    <a:pt x="368490" y="1293571"/>
                  </a:lnTo>
                  <a:close/>
                </a:path>
                <a:path w="508000" h="1296670">
                  <a:moveTo>
                    <a:pt x="393903" y="1293571"/>
                  </a:moveTo>
                  <a:lnTo>
                    <a:pt x="387540" y="1283703"/>
                  </a:lnTo>
                  <a:lnTo>
                    <a:pt x="384035" y="1283703"/>
                  </a:lnTo>
                  <a:lnTo>
                    <a:pt x="381190" y="1286548"/>
                  </a:lnTo>
                  <a:lnTo>
                    <a:pt x="387553" y="1296403"/>
                  </a:lnTo>
                  <a:lnTo>
                    <a:pt x="391058" y="1296403"/>
                  </a:lnTo>
                  <a:lnTo>
                    <a:pt x="393903" y="1293571"/>
                  </a:lnTo>
                  <a:close/>
                </a:path>
                <a:path w="508000" h="1296670">
                  <a:moveTo>
                    <a:pt x="419315" y="1293571"/>
                  </a:moveTo>
                  <a:lnTo>
                    <a:pt x="412953" y="1283703"/>
                  </a:lnTo>
                  <a:lnTo>
                    <a:pt x="409448" y="1283703"/>
                  </a:lnTo>
                  <a:lnTo>
                    <a:pt x="406603" y="1286548"/>
                  </a:lnTo>
                  <a:lnTo>
                    <a:pt x="412965" y="1296403"/>
                  </a:lnTo>
                  <a:lnTo>
                    <a:pt x="416471" y="1296403"/>
                  </a:lnTo>
                  <a:lnTo>
                    <a:pt x="419315" y="1293571"/>
                  </a:lnTo>
                  <a:close/>
                </a:path>
                <a:path w="508000" h="1296670">
                  <a:moveTo>
                    <a:pt x="444728" y="1293571"/>
                  </a:moveTo>
                  <a:lnTo>
                    <a:pt x="438365" y="1283703"/>
                  </a:lnTo>
                  <a:lnTo>
                    <a:pt x="434860" y="1283703"/>
                  </a:lnTo>
                  <a:lnTo>
                    <a:pt x="432015" y="1286548"/>
                  </a:lnTo>
                  <a:lnTo>
                    <a:pt x="438378" y="1296403"/>
                  </a:lnTo>
                  <a:lnTo>
                    <a:pt x="441883" y="1296403"/>
                  </a:lnTo>
                  <a:lnTo>
                    <a:pt x="444728" y="1293571"/>
                  </a:lnTo>
                  <a:close/>
                </a:path>
                <a:path w="508000" h="1296670">
                  <a:moveTo>
                    <a:pt x="470141" y="1293571"/>
                  </a:moveTo>
                  <a:lnTo>
                    <a:pt x="463778" y="1283703"/>
                  </a:lnTo>
                  <a:lnTo>
                    <a:pt x="460273" y="1283703"/>
                  </a:lnTo>
                  <a:lnTo>
                    <a:pt x="457428" y="1286548"/>
                  </a:lnTo>
                  <a:lnTo>
                    <a:pt x="463791" y="1296403"/>
                  </a:lnTo>
                  <a:lnTo>
                    <a:pt x="467296" y="1296403"/>
                  </a:lnTo>
                  <a:lnTo>
                    <a:pt x="470141" y="1293571"/>
                  </a:lnTo>
                  <a:close/>
                </a:path>
                <a:path w="508000" h="1296670">
                  <a:moveTo>
                    <a:pt x="495554" y="1293571"/>
                  </a:moveTo>
                  <a:lnTo>
                    <a:pt x="489191" y="1283703"/>
                  </a:lnTo>
                  <a:lnTo>
                    <a:pt x="485686" y="1283703"/>
                  </a:lnTo>
                  <a:lnTo>
                    <a:pt x="482841" y="1286548"/>
                  </a:lnTo>
                  <a:lnTo>
                    <a:pt x="489204" y="1296403"/>
                  </a:lnTo>
                  <a:lnTo>
                    <a:pt x="492709" y="1296403"/>
                  </a:lnTo>
                  <a:lnTo>
                    <a:pt x="495554" y="1293571"/>
                  </a:lnTo>
                  <a:close/>
                </a:path>
                <a:path w="508000" h="1296670">
                  <a:moveTo>
                    <a:pt x="507898" y="1273479"/>
                  </a:moveTo>
                  <a:lnTo>
                    <a:pt x="505053" y="1270635"/>
                  </a:lnTo>
                  <a:lnTo>
                    <a:pt x="495198" y="1276997"/>
                  </a:lnTo>
                  <a:lnTo>
                    <a:pt x="495198" y="1280502"/>
                  </a:lnTo>
                  <a:lnTo>
                    <a:pt x="498030" y="1283347"/>
                  </a:lnTo>
                  <a:lnTo>
                    <a:pt x="507898" y="1276985"/>
                  </a:lnTo>
                  <a:lnTo>
                    <a:pt x="507898" y="1273479"/>
                  </a:lnTo>
                  <a:close/>
                </a:path>
                <a:path w="508000" h="1296670">
                  <a:moveTo>
                    <a:pt x="507898" y="1248067"/>
                  </a:moveTo>
                  <a:lnTo>
                    <a:pt x="505053" y="1245222"/>
                  </a:lnTo>
                  <a:lnTo>
                    <a:pt x="495198" y="1251585"/>
                  </a:lnTo>
                  <a:lnTo>
                    <a:pt x="495198" y="1255090"/>
                  </a:lnTo>
                  <a:lnTo>
                    <a:pt x="498030" y="1257935"/>
                  </a:lnTo>
                  <a:lnTo>
                    <a:pt x="507898" y="1251572"/>
                  </a:lnTo>
                  <a:lnTo>
                    <a:pt x="507898" y="1248067"/>
                  </a:lnTo>
                  <a:close/>
                </a:path>
                <a:path w="508000" h="1296670">
                  <a:moveTo>
                    <a:pt x="507898" y="1222654"/>
                  </a:moveTo>
                  <a:lnTo>
                    <a:pt x="505053" y="1219809"/>
                  </a:lnTo>
                  <a:lnTo>
                    <a:pt x="495198" y="1226172"/>
                  </a:lnTo>
                  <a:lnTo>
                    <a:pt x="495198" y="1229677"/>
                  </a:lnTo>
                  <a:lnTo>
                    <a:pt x="498030" y="1232522"/>
                  </a:lnTo>
                  <a:lnTo>
                    <a:pt x="507898" y="1226159"/>
                  </a:lnTo>
                  <a:lnTo>
                    <a:pt x="507898" y="1222654"/>
                  </a:lnTo>
                  <a:close/>
                </a:path>
                <a:path w="508000" h="1296670">
                  <a:moveTo>
                    <a:pt x="507898" y="1197241"/>
                  </a:moveTo>
                  <a:lnTo>
                    <a:pt x="505053" y="1194396"/>
                  </a:lnTo>
                  <a:lnTo>
                    <a:pt x="495198" y="1200759"/>
                  </a:lnTo>
                  <a:lnTo>
                    <a:pt x="495198" y="1204264"/>
                  </a:lnTo>
                  <a:lnTo>
                    <a:pt x="498030" y="1207109"/>
                  </a:lnTo>
                  <a:lnTo>
                    <a:pt x="507898" y="1200746"/>
                  </a:lnTo>
                  <a:lnTo>
                    <a:pt x="507898" y="1197241"/>
                  </a:lnTo>
                  <a:close/>
                </a:path>
                <a:path w="508000" h="1296670">
                  <a:moveTo>
                    <a:pt x="507898" y="1171829"/>
                  </a:moveTo>
                  <a:lnTo>
                    <a:pt x="505053" y="1168984"/>
                  </a:lnTo>
                  <a:lnTo>
                    <a:pt x="495198" y="1175346"/>
                  </a:lnTo>
                  <a:lnTo>
                    <a:pt x="495198" y="1178852"/>
                  </a:lnTo>
                  <a:lnTo>
                    <a:pt x="498030" y="1181696"/>
                  </a:lnTo>
                  <a:lnTo>
                    <a:pt x="507898" y="1175334"/>
                  </a:lnTo>
                  <a:lnTo>
                    <a:pt x="507898" y="1171829"/>
                  </a:lnTo>
                  <a:close/>
                </a:path>
                <a:path w="508000" h="1296670">
                  <a:moveTo>
                    <a:pt x="507898" y="1146416"/>
                  </a:moveTo>
                  <a:lnTo>
                    <a:pt x="505053" y="1143571"/>
                  </a:lnTo>
                  <a:lnTo>
                    <a:pt x="495198" y="1149934"/>
                  </a:lnTo>
                  <a:lnTo>
                    <a:pt x="495198" y="1153439"/>
                  </a:lnTo>
                  <a:lnTo>
                    <a:pt x="498030" y="1156284"/>
                  </a:lnTo>
                  <a:lnTo>
                    <a:pt x="507898" y="1149921"/>
                  </a:lnTo>
                  <a:lnTo>
                    <a:pt x="507898" y="1146416"/>
                  </a:lnTo>
                  <a:close/>
                </a:path>
                <a:path w="508000" h="1296670">
                  <a:moveTo>
                    <a:pt x="507898" y="1121003"/>
                  </a:moveTo>
                  <a:lnTo>
                    <a:pt x="505053" y="1118158"/>
                  </a:lnTo>
                  <a:lnTo>
                    <a:pt x="495198" y="1124508"/>
                  </a:lnTo>
                  <a:lnTo>
                    <a:pt x="495198" y="1128026"/>
                  </a:lnTo>
                  <a:lnTo>
                    <a:pt x="498030" y="1130871"/>
                  </a:lnTo>
                  <a:lnTo>
                    <a:pt x="507898" y="1124508"/>
                  </a:lnTo>
                  <a:lnTo>
                    <a:pt x="507898" y="1121003"/>
                  </a:lnTo>
                  <a:close/>
                </a:path>
                <a:path w="508000" h="1296670">
                  <a:moveTo>
                    <a:pt x="507898" y="1095590"/>
                  </a:moveTo>
                  <a:lnTo>
                    <a:pt x="505053" y="1092746"/>
                  </a:lnTo>
                  <a:lnTo>
                    <a:pt x="495198" y="1099108"/>
                  </a:lnTo>
                  <a:lnTo>
                    <a:pt x="495198" y="1102614"/>
                  </a:lnTo>
                  <a:lnTo>
                    <a:pt x="498030" y="1105458"/>
                  </a:lnTo>
                  <a:lnTo>
                    <a:pt x="507898" y="1099096"/>
                  </a:lnTo>
                  <a:lnTo>
                    <a:pt x="507898" y="1095590"/>
                  </a:lnTo>
                  <a:close/>
                </a:path>
                <a:path w="508000" h="1296670">
                  <a:moveTo>
                    <a:pt x="507898" y="1070178"/>
                  </a:moveTo>
                  <a:lnTo>
                    <a:pt x="505053" y="1067333"/>
                  </a:lnTo>
                  <a:lnTo>
                    <a:pt x="495198" y="1073696"/>
                  </a:lnTo>
                  <a:lnTo>
                    <a:pt x="495198" y="1077201"/>
                  </a:lnTo>
                  <a:lnTo>
                    <a:pt x="498030" y="1080046"/>
                  </a:lnTo>
                  <a:lnTo>
                    <a:pt x="507898" y="1073683"/>
                  </a:lnTo>
                  <a:lnTo>
                    <a:pt x="507898" y="1070178"/>
                  </a:lnTo>
                  <a:close/>
                </a:path>
                <a:path w="508000" h="1296670">
                  <a:moveTo>
                    <a:pt x="507898" y="1044765"/>
                  </a:moveTo>
                  <a:lnTo>
                    <a:pt x="505053" y="1041920"/>
                  </a:lnTo>
                  <a:lnTo>
                    <a:pt x="495198" y="1048283"/>
                  </a:lnTo>
                  <a:lnTo>
                    <a:pt x="495198" y="1051788"/>
                  </a:lnTo>
                  <a:lnTo>
                    <a:pt x="498030" y="1054633"/>
                  </a:lnTo>
                  <a:lnTo>
                    <a:pt x="507898" y="1048270"/>
                  </a:lnTo>
                  <a:lnTo>
                    <a:pt x="507898" y="1044765"/>
                  </a:lnTo>
                  <a:close/>
                </a:path>
                <a:path w="508000" h="1296670">
                  <a:moveTo>
                    <a:pt x="507898" y="1019352"/>
                  </a:moveTo>
                  <a:lnTo>
                    <a:pt x="505053" y="1016508"/>
                  </a:lnTo>
                  <a:lnTo>
                    <a:pt x="495198" y="1022870"/>
                  </a:lnTo>
                  <a:lnTo>
                    <a:pt x="495198" y="1026375"/>
                  </a:lnTo>
                  <a:lnTo>
                    <a:pt x="498030" y="1029220"/>
                  </a:lnTo>
                  <a:lnTo>
                    <a:pt x="507898" y="1022858"/>
                  </a:lnTo>
                  <a:lnTo>
                    <a:pt x="507898" y="1019352"/>
                  </a:lnTo>
                  <a:close/>
                </a:path>
                <a:path w="508000" h="1296670">
                  <a:moveTo>
                    <a:pt x="507898" y="993940"/>
                  </a:moveTo>
                  <a:lnTo>
                    <a:pt x="505053" y="991095"/>
                  </a:lnTo>
                  <a:lnTo>
                    <a:pt x="495198" y="997458"/>
                  </a:lnTo>
                  <a:lnTo>
                    <a:pt x="495198" y="1000963"/>
                  </a:lnTo>
                  <a:lnTo>
                    <a:pt x="498030" y="1003808"/>
                  </a:lnTo>
                  <a:lnTo>
                    <a:pt x="507898" y="997445"/>
                  </a:lnTo>
                  <a:lnTo>
                    <a:pt x="507898" y="993940"/>
                  </a:lnTo>
                  <a:close/>
                </a:path>
                <a:path w="508000" h="1296670">
                  <a:moveTo>
                    <a:pt x="507898" y="968527"/>
                  </a:moveTo>
                  <a:lnTo>
                    <a:pt x="505053" y="965682"/>
                  </a:lnTo>
                  <a:lnTo>
                    <a:pt x="495198" y="972045"/>
                  </a:lnTo>
                  <a:lnTo>
                    <a:pt x="495198" y="975550"/>
                  </a:lnTo>
                  <a:lnTo>
                    <a:pt x="498030" y="978395"/>
                  </a:lnTo>
                  <a:lnTo>
                    <a:pt x="507898" y="972032"/>
                  </a:lnTo>
                  <a:lnTo>
                    <a:pt x="507898" y="968527"/>
                  </a:lnTo>
                  <a:close/>
                </a:path>
                <a:path w="508000" h="1296670">
                  <a:moveTo>
                    <a:pt x="507898" y="943114"/>
                  </a:moveTo>
                  <a:lnTo>
                    <a:pt x="505053" y="940269"/>
                  </a:lnTo>
                  <a:lnTo>
                    <a:pt x="495198" y="946632"/>
                  </a:lnTo>
                  <a:lnTo>
                    <a:pt x="495198" y="950137"/>
                  </a:lnTo>
                  <a:lnTo>
                    <a:pt x="498030" y="952982"/>
                  </a:lnTo>
                  <a:lnTo>
                    <a:pt x="507898" y="946619"/>
                  </a:lnTo>
                  <a:lnTo>
                    <a:pt x="507898" y="943114"/>
                  </a:lnTo>
                  <a:close/>
                </a:path>
                <a:path w="508000" h="1296670">
                  <a:moveTo>
                    <a:pt x="507898" y="917702"/>
                  </a:moveTo>
                  <a:lnTo>
                    <a:pt x="505053" y="914857"/>
                  </a:lnTo>
                  <a:lnTo>
                    <a:pt x="495198" y="921219"/>
                  </a:lnTo>
                  <a:lnTo>
                    <a:pt x="495198" y="924725"/>
                  </a:lnTo>
                  <a:lnTo>
                    <a:pt x="498030" y="927569"/>
                  </a:lnTo>
                  <a:lnTo>
                    <a:pt x="507898" y="921207"/>
                  </a:lnTo>
                  <a:lnTo>
                    <a:pt x="507898" y="917702"/>
                  </a:lnTo>
                  <a:close/>
                </a:path>
                <a:path w="508000" h="1296670">
                  <a:moveTo>
                    <a:pt x="507898" y="892289"/>
                  </a:moveTo>
                  <a:lnTo>
                    <a:pt x="505053" y="889444"/>
                  </a:lnTo>
                  <a:lnTo>
                    <a:pt x="495198" y="895807"/>
                  </a:lnTo>
                  <a:lnTo>
                    <a:pt x="495198" y="899312"/>
                  </a:lnTo>
                  <a:lnTo>
                    <a:pt x="498030" y="902157"/>
                  </a:lnTo>
                  <a:lnTo>
                    <a:pt x="507898" y="895794"/>
                  </a:lnTo>
                  <a:lnTo>
                    <a:pt x="507898" y="892289"/>
                  </a:lnTo>
                  <a:close/>
                </a:path>
                <a:path w="508000" h="1296670">
                  <a:moveTo>
                    <a:pt x="507898" y="866876"/>
                  </a:moveTo>
                  <a:lnTo>
                    <a:pt x="505053" y="864031"/>
                  </a:lnTo>
                  <a:lnTo>
                    <a:pt x="495198" y="870394"/>
                  </a:lnTo>
                  <a:lnTo>
                    <a:pt x="495198" y="873899"/>
                  </a:lnTo>
                  <a:lnTo>
                    <a:pt x="498030" y="876744"/>
                  </a:lnTo>
                  <a:lnTo>
                    <a:pt x="507898" y="870381"/>
                  </a:lnTo>
                  <a:lnTo>
                    <a:pt x="507898" y="866876"/>
                  </a:lnTo>
                  <a:close/>
                </a:path>
                <a:path w="508000" h="1296670">
                  <a:moveTo>
                    <a:pt x="507898" y="841463"/>
                  </a:moveTo>
                  <a:lnTo>
                    <a:pt x="505053" y="838619"/>
                  </a:lnTo>
                  <a:lnTo>
                    <a:pt x="495198" y="844981"/>
                  </a:lnTo>
                  <a:lnTo>
                    <a:pt x="495198" y="848487"/>
                  </a:lnTo>
                  <a:lnTo>
                    <a:pt x="498030" y="851331"/>
                  </a:lnTo>
                  <a:lnTo>
                    <a:pt x="507898" y="844969"/>
                  </a:lnTo>
                  <a:lnTo>
                    <a:pt x="507898" y="841463"/>
                  </a:lnTo>
                  <a:close/>
                </a:path>
                <a:path w="508000" h="1296670">
                  <a:moveTo>
                    <a:pt x="507898" y="816051"/>
                  </a:moveTo>
                  <a:lnTo>
                    <a:pt x="505053" y="813206"/>
                  </a:lnTo>
                  <a:lnTo>
                    <a:pt x="495198" y="819569"/>
                  </a:lnTo>
                  <a:lnTo>
                    <a:pt x="495198" y="823074"/>
                  </a:lnTo>
                  <a:lnTo>
                    <a:pt x="498030" y="825919"/>
                  </a:lnTo>
                  <a:lnTo>
                    <a:pt x="507898" y="819556"/>
                  </a:lnTo>
                  <a:lnTo>
                    <a:pt x="507898" y="816051"/>
                  </a:lnTo>
                  <a:close/>
                </a:path>
                <a:path w="508000" h="1296670">
                  <a:moveTo>
                    <a:pt x="507898" y="790638"/>
                  </a:moveTo>
                  <a:lnTo>
                    <a:pt x="505053" y="787793"/>
                  </a:lnTo>
                  <a:lnTo>
                    <a:pt x="495198" y="794156"/>
                  </a:lnTo>
                  <a:lnTo>
                    <a:pt x="495198" y="797661"/>
                  </a:lnTo>
                  <a:lnTo>
                    <a:pt x="498030" y="800506"/>
                  </a:lnTo>
                  <a:lnTo>
                    <a:pt x="507898" y="794143"/>
                  </a:lnTo>
                  <a:lnTo>
                    <a:pt x="507898" y="790638"/>
                  </a:lnTo>
                  <a:close/>
                </a:path>
                <a:path w="508000" h="1296670">
                  <a:moveTo>
                    <a:pt x="507898" y="765225"/>
                  </a:moveTo>
                  <a:lnTo>
                    <a:pt x="505053" y="762381"/>
                  </a:lnTo>
                  <a:lnTo>
                    <a:pt x="495198" y="768743"/>
                  </a:lnTo>
                  <a:lnTo>
                    <a:pt x="495198" y="772248"/>
                  </a:lnTo>
                  <a:lnTo>
                    <a:pt x="498030" y="775093"/>
                  </a:lnTo>
                  <a:lnTo>
                    <a:pt x="507898" y="768731"/>
                  </a:lnTo>
                  <a:lnTo>
                    <a:pt x="507898" y="765225"/>
                  </a:lnTo>
                  <a:close/>
                </a:path>
                <a:path w="508000" h="1296670">
                  <a:moveTo>
                    <a:pt x="507898" y="739813"/>
                  </a:moveTo>
                  <a:lnTo>
                    <a:pt x="505053" y="736968"/>
                  </a:lnTo>
                  <a:lnTo>
                    <a:pt x="495198" y="743331"/>
                  </a:lnTo>
                  <a:lnTo>
                    <a:pt x="495198" y="746836"/>
                  </a:lnTo>
                  <a:lnTo>
                    <a:pt x="498030" y="749681"/>
                  </a:lnTo>
                  <a:lnTo>
                    <a:pt x="507898" y="743318"/>
                  </a:lnTo>
                  <a:lnTo>
                    <a:pt x="507898" y="739813"/>
                  </a:lnTo>
                  <a:close/>
                </a:path>
                <a:path w="508000" h="1296670">
                  <a:moveTo>
                    <a:pt x="507898" y="714400"/>
                  </a:moveTo>
                  <a:lnTo>
                    <a:pt x="505053" y="711555"/>
                  </a:lnTo>
                  <a:lnTo>
                    <a:pt x="495198" y="717918"/>
                  </a:lnTo>
                  <a:lnTo>
                    <a:pt x="495198" y="721423"/>
                  </a:lnTo>
                  <a:lnTo>
                    <a:pt x="498030" y="724268"/>
                  </a:lnTo>
                  <a:lnTo>
                    <a:pt x="507898" y="717905"/>
                  </a:lnTo>
                  <a:lnTo>
                    <a:pt x="507898" y="714400"/>
                  </a:lnTo>
                  <a:close/>
                </a:path>
                <a:path w="508000" h="1296670">
                  <a:moveTo>
                    <a:pt x="507898" y="688987"/>
                  </a:moveTo>
                  <a:lnTo>
                    <a:pt x="505053" y="686142"/>
                  </a:lnTo>
                  <a:lnTo>
                    <a:pt x="495198" y="692505"/>
                  </a:lnTo>
                  <a:lnTo>
                    <a:pt x="495198" y="696010"/>
                  </a:lnTo>
                  <a:lnTo>
                    <a:pt x="498030" y="698855"/>
                  </a:lnTo>
                  <a:lnTo>
                    <a:pt x="507898" y="692492"/>
                  </a:lnTo>
                  <a:lnTo>
                    <a:pt x="507898" y="688987"/>
                  </a:lnTo>
                  <a:close/>
                </a:path>
                <a:path w="508000" h="1296670">
                  <a:moveTo>
                    <a:pt x="507898" y="663575"/>
                  </a:moveTo>
                  <a:lnTo>
                    <a:pt x="505053" y="660730"/>
                  </a:lnTo>
                  <a:lnTo>
                    <a:pt x="495198" y="667092"/>
                  </a:lnTo>
                  <a:lnTo>
                    <a:pt x="495198" y="670598"/>
                  </a:lnTo>
                  <a:lnTo>
                    <a:pt x="498030" y="673442"/>
                  </a:lnTo>
                  <a:lnTo>
                    <a:pt x="507898" y="667080"/>
                  </a:lnTo>
                  <a:lnTo>
                    <a:pt x="507898" y="663575"/>
                  </a:lnTo>
                  <a:close/>
                </a:path>
                <a:path w="508000" h="1296670">
                  <a:moveTo>
                    <a:pt x="507898" y="638162"/>
                  </a:moveTo>
                  <a:lnTo>
                    <a:pt x="505053" y="635317"/>
                  </a:lnTo>
                  <a:lnTo>
                    <a:pt x="495198" y="641680"/>
                  </a:lnTo>
                  <a:lnTo>
                    <a:pt x="495198" y="645185"/>
                  </a:lnTo>
                  <a:lnTo>
                    <a:pt x="498030" y="648030"/>
                  </a:lnTo>
                  <a:lnTo>
                    <a:pt x="507898" y="641667"/>
                  </a:lnTo>
                  <a:lnTo>
                    <a:pt x="507898" y="638162"/>
                  </a:lnTo>
                  <a:close/>
                </a:path>
                <a:path w="508000" h="1296670">
                  <a:moveTo>
                    <a:pt x="507898" y="612749"/>
                  </a:moveTo>
                  <a:lnTo>
                    <a:pt x="505053" y="609904"/>
                  </a:lnTo>
                  <a:lnTo>
                    <a:pt x="495198" y="616267"/>
                  </a:lnTo>
                  <a:lnTo>
                    <a:pt x="495198" y="619772"/>
                  </a:lnTo>
                  <a:lnTo>
                    <a:pt x="498030" y="622617"/>
                  </a:lnTo>
                  <a:lnTo>
                    <a:pt x="507898" y="616254"/>
                  </a:lnTo>
                  <a:lnTo>
                    <a:pt x="507898" y="612749"/>
                  </a:lnTo>
                  <a:close/>
                </a:path>
                <a:path w="508000" h="1296670">
                  <a:moveTo>
                    <a:pt x="507898" y="587336"/>
                  </a:moveTo>
                  <a:lnTo>
                    <a:pt x="505053" y="584492"/>
                  </a:lnTo>
                  <a:lnTo>
                    <a:pt x="495198" y="590854"/>
                  </a:lnTo>
                  <a:lnTo>
                    <a:pt x="495198" y="594360"/>
                  </a:lnTo>
                  <a:lnTo>
                    <a:pt x="498030" y="597204"/>
                  </a:lnTo>
                  <a:lnTo>
                    <a:pt x="507898" y="590842"/>
                  </a:lnTo>
                  <a:lnTo>
                    <a:pt x="507898" y="587336"/>
                  </a:lnTo>
                  <a:close/>
                </a:path>
                <a:path w="508000" h="1296670">
                  <a:moveTo>
                    <a:pt x="507898" y="561924"/>
                  </a:moveTo>
                  <a:lnTo>
                    <a:pt x="505053" y="559079"/>
                  </a:lnTo>
                  <a:lnTo>
                    <a:pt x="495198" y="565442"/>
                  </a:lnTo>
                  <a:lnTo>
                    <a:pt x="495198" y="568947"/>
                  </a:lnTo>
                  <a:lnTo>
                    <a:pt x="498030" y="571792"/>
                  </a:lnTo>
                  <a:lnTo>
                    <a:pt x="507898" y="565429"/>
                  </a:lnTo>
                  <a:lnTo>
                    <a:pt x="507898" y="561924"/>
                  </a:lnTo>
                  <a:close/>
                </a:path>
                <a:path w="508000" h="1296670">
                  <a:moveTo>
                    <a:pt x="507898" y="536511"/>
                  </a:moveTo>
                  <a:lnTo>
                    <a:pt x="505053" y="533666"/>
                  </a:lnTo>
                  <a:lnTo>
                    <a:pt x="495198" y="540029"/>
                  </a:lnTo>
                  <a:lnTo>
                    <a:pt x="495198" y="543534"/>
                  </a:lnTo>
                  <a:lnTo>
                    <a:pt x="498030" y="546379"/>
                  </a:lnTo>
                  <a:lnTo>
                    <a:pt x="507898" y="540016"/>
                  </a:lnTo>
                  <a:lnTo>
                    <a:pt x="507898" y="536511"/>
                  </a:lnTo>
                  <a:close/>
                </a:path>
                <a:path w="508000" h="1296670">
                  <a:moveTo>
                    <a:pt x="507898" y="511098"/>
                  </a:moveTo>
                  <a:lnTo>
                    <a:pt x="505053" y="508254"/>
                  </a:lnTo>
                  <a:lnTo>
                    <a:pt x="495198" y="514616"/>
                  </a:lnTo>
                  <a:lnTo>
                    <a:pt x="495198" y="518121"/>
                  </a:lnTo>
                  <a:lnTo>
                    <a:pt x="498030" y="520966"/>
                  </a:lnTo>
                  <a:lnTo>
                    <a:pt x="507898" y="514604"/>
                  </a:lnTo>
                  <a:lnTo>
                    <a:pt x="507898" y="511098"/>
                  </a:lnTo>
                  <a:close/>
                </a:path>
                <a:path w="508000" h="1296670">
                  <a:moveTo>
                    <a:pt x="507898" y="485686"/>
                  </a:moveTo>
                  <a:lnTo>
                    <a:pt x="505053" y="482841"/>
                  </a:lnTo>
                  <a:lnTo>
                    <a:pt x="495198" y="489204"/>
                  </a:lnTo>
                  <a:lnTo>
                    <a:pt x="495198" y="492709"/>
                  </a:lnTo>
                  <a:lnTo>
                    <a:pt x="498030" y="495554"/>
                  </a:lnTo>
                  <a:lnTo>
                    <a:pt x="507898" y="489191"/>
                  </a:lnTo>
                  <a:lnTo>
                    <a:pt x="507898" y="485686"/>
                  </a:lnTo>
                  <a:close/>
                </a:path>
                <a:path w="508000" h="1296670">
                  <a:moveTo>
                    <a:pt x="507898" y="460273"/>
                  </a:moveTo>
                  <a:lnTo>
                    <a:pt x="505053" y="457428"/>
                  </a:lnTo>
                  <a:lnTo>
                    <a:pt x="495198" y="463778"/>
                  </a:lnTo>
                  <a:lnTo>
                    <a:pt x="495198" y="467296"/>
                  </a:lnTo>
                  <a:lnTo>
                    <a:pt x="498030" y="470141"/>
                  </a:lnTo>
                  <a:lnTo>
                    <a:pt x="507898" y="463778"/>
                  </a:lnTo>
                  <a:lnTo>
                    <a:pt x="507898" y="460273"/>
                  </a:lnTo>
                  <a:close/>
                </a:path>
                <a:path w="508000" h="1296670">
                  <a:moveTo>
                    <a:pt x="507898" y="434860"/>
                  </a:moveTo>
                  <a:lnTo>
                    <a:pt x="505053" y="432015"/>
                  </a:lnTo>
                  <a:lnTo>
                    <a:pt x="495198" y="438378"/>
                  </a:lnTo>
                  <a:lnTo>
                    <a:pt x="495198" y="441883"/>
                  </a:lnTo>
                  <a:lnTo>
                    <a:pt x="498030" y="444728"/>
                  </a:lnTo>
                  <a:lnTo>
                    <a:pt x="507898" y="438365"/>
                  </a:lnTo>
                  <a:lnTo>
                    <a:pt x="507898" y="434860"/>
                  </a:lnTo>
                  <a:close/>
                </a:path>
                <a:path w="508000" h="1296670">
                  <a:moveTo>
                    <a:pt x="507898" y="409448"/>
                  </a:moveTo>
                  <a:lnTo>
                    <a:pt x="505053" y="406603"/>
                  </a:lnTo>
                  <a:lnTo>
                    <a:pt x="495198" y="412965"/>
                  </a:lnTo>
                  <a:lnTo>
                    <a:pt x="495198" y="416471"/>
                  </a:lnTo>
                  <a:lnTo>
                    <a:pt x="498030" y="419315"/>
                  </a:lnTo>
                  <a:lnTo>
                    <a:pt x="507898" y="412953"/>
                  </a:lnTo>
                  <a:lnTo>
                    <a:pt x="507898" y="409448"/>
                  </a:lnTo>
                  <a:close/>
                </a:path>
                <a:path w="508000" h="1296670">
                  <a:moveTo>
                    <a:pt x="507898" y="384035"/>
                  </a:moveTo>
                  <a:lnTo>
                    <a:pt x="505053" y="381190"/>
                  </a:lnTo>
                  <a:lnTo>
                    <a:pt x="495198" y="387553"/>
                  </a:lnTo>
                  <a:lnTo>
                    <a:pt x="495198" y="391058"/>
                  </a:lnTo>
                  <a:lnTo>
                    <a:pt x="498030" y="393903"/>
                  </a:lnTo>
                  <a:lnTo>
                    <a:pt x="507898" y="387540"/>
                  </a:lnTo>
                  <a:lnTo>
                    <a:pt x="507898" y="384035"/>
                  </a:lnTo>
                  <a:close/>
                </a:path>
                <a:path w="508000" h="1296670">
                  <a:moveTo>
                    <a:pt x="507898" y="358622"/>
                  </a:moveTo>
                  <a:lnTo>
                    <a:pt x="505053" y="355777"/>
                  </a:lnTo>
                  <a:lnTo>
                    <a:pt x="495198" y="362140"/>
                  </a:lnTo>
                  <a:lnTo>
                    <a:pt x="495198" y="365645"/>
                  </a:lnTo>
                  <a:lnTo>
                    <a:pt x="498030" y="368490"/>
                  </a:lnTo>
                  <a:lnTo>
                    <a:pt x="507898" y="362127"/>
                  </a:lnTo>
                  <a:lnTo>
                    <a:pt x="507898" y="358622"/>
                  </a:lnTo>
                  <a:close/>
                </a:path>
                <a:path w="508000" h="1296670">
                  <a:moveTo>
                    <a:pt x="507898" y="333209"/>
                  </a:moveTo>
                  <a:lnTo>
                    <a:pt x="505053" y="330365"/>
                  </a:lnTo>
                  <a:lnTo>
                    <a:pt x="495198" y="336727"/>
                  </a:lnTo>
                  <a:lnTo>
                    <a:pt x="495198" y="340233"/>
                  </a:lnTo>
                  <a:lnTo>
                    <a:pt x="498030" y="343077"/>
                  </a:lnTo>
                  <a:lnTo>
                    <a:pt x="507898" y="336715"/>
                  </a:lnTo>
                  <a:lnTo>
                    <a:pt x="507898" y="333209"/>
                  </a:lnTo>
                  <a:close/>
                </a:path>
                <a:path w="508000" h="1296670">
                  <a:moveTo>
                    <a:pt x="507898" y="307797"/>
                  </a:moveTo>
                  <a:lnTo>
                    <a:pt x="505053" y="304952"/>
                  </a:lnTo>
                  <a:lnTo>
                    <a:pt x="495198" y="311315"/>
                  </a:lnTo>
                  <a:lnTo>
                    <a:pt x="495198" y="314820"/>
                  </a:lnTo>
                  <a:lnTo>
                    <a:pt x="498030" y="317665"/>
                  </a:lnTo>
                  <a:lnTo>
                    <a:pt x="507898" y="311302"/>
                  </a:lnTo>
                  <a:lnTo>
                    <a:pt x="507898" y="307797"/>
                  </a:lnTo>
                  <a:close/>
                </a:path>
                <a:path w="508000" h="1296670">
                  <a:moveTo>
                    <a:pt x="507898" y="282384"/>
                  </a:moveTo>
                  <a:lnTo>
                    <a:pt x="505053" y="279539"/>
                  </a:lnTo>
                  <a:lnTo>
                    <a:pt x="495198" y="285902"/>
                  </a:lnTo>
                  <a:lnTo>
                    <a:pt x="495198" y="289407"/>
                  </a:lnTo>
                  <a:lnTo>
                    <a:pt x="498030" y="292252"/>
                  </a:lnTo>
                  <a:lnTo>
                    <a:pt x="507898" y="285889"/>
                  </a:lnTo>
                  <a:lnTo>
                    <a:pt x="507898" y="282384"/>
                  </a:lnTo>
                  <a:close/>
                </a:path>
                <a:path w="508000" h="1296670">
                  <a:moveTo>
                    <a:pt x="507898" y="256971"/>
                  </a:moveTo>
                  <a:lnTo>
                    <a:pt x="505053" y="254127"/>
                  </a:lnTo>
                  <a:lnTo>
                    <a:pt x="495198" y="260489"/>
                  </a:lnTo>
                  <a:lnTo>
                    <a:pt x="495198" y="263994"/>
                  </a:lnTo>
                  <a:lnTo>
                    <a:pt x="498030" y="266839"/>
                  </a:lnTo>
                  <a:lnTo>
                    <a:pt x="507898" y="260477"/>
                  </a:lnTo>
                  <a:lnTo>
                    <a:pt x="507898" y="256971"/>
                  </a:lnTo>
                  <a:close/>
                </a:path>
                <a:path w="508000" h="1296670">
                  <a:moveTo>
                    <a:pt x="507898" y="231559"/>
                  </a:moveTo>
                  <a:lnTo>
                    <a:pt x="505053" y="228714"/>
                  </a:lnTo>
                  <a:lnTo>
                    <a:pt x="495198" y="235077"/>
                  </a:lnTo>
                  <a:lnTo>
                    <a:pt x="495198" y="238582"/>
                  </a:lnTo>
                  <a:lnTo>
                    <a:pt x="498030" y="241427"/>
                  </a:lnTo>
                  <a:lnTo>
                    <a:pt x="507898" y="235064"/>
                  </a:lnTo>
                  <a:lnTo>
                    <a:pt x="507898" y="231559"/>
                  </a:lnTo>
                  <a:close/>
                </a:path>
                <a:path w="508000" h="1296670">
                  <a:moveTo>
                    <a:pt x="507898" y="206146"/>
                  </a:moveTo>
                  <a:lnTo>
                    <a:pt x="505053" y="203301"/>
                  </a:lnTo>
                  <a:lnTo>
                    <a:pt x="495198" y="209664"/>
                  </a:lnTo>
                  <a:lnTo>
                    <a:pt x="495198" y="213169"/>
                  </a:lnTo>
                  <a:lnTo>
                    <a:pt x="498030" y="216014"/>
                  </a:lnTo>
                  <a:lnTo>
                    <a:pt x="507898" y="209651"/>
                  </a:lnTo>
                  <a:lnTo>
                    <a:pt x="507898" y="206146"/>
                  </a:lnTo>
                  <a:close/>
                </a:path>
                <a:path w="508000" h="1296670">
                  <a:moveTo>
                    <a:pt x="507898" y="180733"/>
                  </a:moveTo>
                  <a:lnTo>
                    <a:pt x="505053" y="177888"/>
                  </a:lnTo>
                  <a:lnTo>
                    <a:pt x="495198" y="184251"/>
                  </a:lnTo>
                  <a:lnTo>
                    <a:pt x="495198" y="187756"/>
                  </a:lnTo>
                  <a:lnTo>
                    <a:pt x="498030" y="190601"/>
                  </a:lnTo>
                  <a:lnTo>
                    <a:pt x="507898" y="184238"/>
                  </a:lnTo>
                  <a:lnTo>
                    <a:pt x="507898" y="180733"/>
                  </a:lnTo>
                  <a:close/>
                </a:path>
                <a:path w="508000" h="1296670">
                  <a:moveTo>
                    <a:pt x="507898" y="155321"/>
                  </a:moveTo>
                  <a:lnTo>
                    <a:pt x="505053" y="152476"/>
                  </a:lnTo>
                  <a:lnTo>
                    <a:pt x="495198" y="158838"/>
                  </a:lnTo>
                  <a:lnTo>
                    <a:pt x="495198" y="162344"/>
                  </a:lnTo>
                  <a:lnTo>
                    <a:pt x="498030" y="165188"/>
                  </a:lnTo>
                  <a:lnTo>
                    <a:pt x="507898" y="158826"/>
                  </a:lnTo>
                  <a:lnTo>
                    <a:pt x="507898" y="155321"/>
                  </a:lnTo>
                  <a:close/>
                </a:path>
                <a:path w="508000" h="1296670">
                  <a:moveTo>
                    <a:pt x="507898" y="129908"/>
                  </a:moveTo>
                  <a:lnTo>
                    <a:pt x="505053" y="127063"/>
                  </a:lnTo>
                  <a:lnTo>
                    <a:pt x="495198" y="133426"/>
                  </a:lnTo>
                  <a:lnTo>
                    <a:pt x="495198" y="136931"/>
                  </a:lnTo>
                  <a:lnTo>
                    <a:pt x="498030" y="139776"/>
                  </a:lnTo>
                  <a:lnTo>
                    <a:pt x="507898" y="133413"/>
                  </a:lnTo>
                  <a:lnTo>
                    <a:pt x="507898" y="129908"/>
                  </a:lnTo>
                  <a:close/>
                </a:path>
                <a:path w="508000" h="1296670">
                  <a:moveTo>
                    <a:pt x="507898" y="104495"/>
                  </a:moveTo>
                  <a:lnTo>
                    <a:pt x="505053" y="101650"/>
                  </a:lnTo>
                  <a:lnTo>
                    <a:pt x="495198" y="108013"/>
                  </a:lnTo>
                  <a:lnTo>
                    <a:pt x="495198" y="111518"/>
                  </a:lnTo>
                  <a:lnTo>
                    <a:pt x="498030" y="114363"/>
                  </a:lnTo>
                  <a:lnTo>
                    <a:pt x="507898" y="108000"/>
                  </a:lnTo>
                  <a:lnTo>
                    <a:pt x="507898" y="104495"/>
                  </a:lnTo>
                  <a:close/>
                </a:path>
                <a:path w="508000" h="1296670">
                  <a:moveTo>
                    <a:pt x="507898" y="79082"/>
                  </a:moveTo>
                  <a:lnTo>
                    <a:pt x="505053" y="76238"/>
                  </a:lnTo>
                  <a:lnTo>
                    <a:pt x="495198" y="82600"/>
                  </a:lnTo>
                  <a:lnTo>
                    <a:pt x="495198" y="86106"/>
                  </a:lnTo>
                  <a:lnTo>
                    <a:pt x="498030" y="88950"/>
                  </a:lnTo>
                  <a:lnTo>
                    <a:pt x="507898" y="82588"/>
                  </a:lnTo>
                  <a:lnTo>
                    <a:pt x="507898" y="79082"/>
                  </a:lnTo>
                  <a:close/>
                </a:path>
                <a:path w="508000" h="1296670">
                  <a:moveTo>
                    <a:pt x="507898" y="53670"/>
                  </a:moveTo>
                  <a:lnTo>
                    <a:pt x="505053" y="50825"/>
                  </a:lnTo>
                  <a:lnTo>
                    <a:pt x="495198" y="57188"/>
                  </a:lnTo>
                  <a:lnTo>
                    <a:pt x="495198" y="60693"/>
                  </a:lnTo>
                  <a:lnTo>
                    <a:pt x="498030" y="63538"/>
                  </a:lnTo>
                  <a:lnTo>
                    <a:pt x="507898" y="57175"/>
                  </a:lnTo>
                  <a:lnTo>
                    <a:pt x="507898" y="53670"/>
                  </a:lnTo>
                  <a:close/>
                </a:path>
                <a:path w="508000" h="1296670">
                  <a:moveTo>
                    <a:pt x="507898" y="28257"/>
                  </a:moveTo>
                  <a:lnTo>
                    <a:pt x="505053" y="25412"/>
                  </a:lnTo>
                  <a:lnTo>
                    <a:pt x="495198" y="31775"/>
                  </a:lnTo>
                  <a:lnTo>
                    <a:pt x="495198" y="35280"/>
                  </a:lnTo>
                  <a:lnTo>
                    <a:pt x="498030" y="38125"/>
                  </a:lnTo>
                  <a:lnTo>
                    <a:pt x="507898" y="31762"/>
                  </a:lnTo>
                  <a:lnTo>
                    <a:pt x="507898" y="28257"/>
                  </a:lnTo>
                  <a:close/>
                </a:path>
                <a:path w="508000" h="1296670">
                  <a:moveTo>
                    <a:pt x="507898" y="2844"/>
                  </a:moveTo>
                  <a:lnTo>
                    <a:pt x="505053" y="0"/>
                  </a:lnTo>
                  <a:lnTo>
                    <a:pt x="495198" y="6362"/>
                  </a:lnTo>
                  <a:lnTo>
                    <a:pt x="495198" y="9867"/>
                  </a:lnTo>
                  <a:lnTo>
                    <a:pt x="498030" y="12712"/>
                  </a:lnTo>
                  <a:lnTo>
                    <a:pt x="507898" y="6350"/>
                  </a:lnTo>
                  <a:lnTo>
                    <a:pt x="507898" y="2844"/>
                  </a:lnTo>
                  <a:close/>
                </a:path>
              </a:pathLst>
            </a:custGeom>
            <a:solidFill>
              <a:srgbClr val="000000"/>
            </a:solidFill>
          </p:spPr>
          <p:txBody>
            <a:bodyPr wrap="square" lIns="0" tIns="0" rIns="0" bIns="0" rtlCol="0"/>
            <a:lstStyle/>
            <a:p>
              <a:endParaRPr/>
            </a:p>
          </p:txBody>
        </p:sp>
        <p:sp>
          <p:nvSpPr>
            <p:cNvPr id="12" name="object 12"/>
            <p:cNvSpPr/>
            <p:nvPr/>
          </p:nvSpPr>
          <p:spPr>
            <a:xfrm>
              <a:off x="6641312" y="5705475"/>
              <a:ext cx="1791970" cy="12700"/>
            </a:xfrm>
            <a:custGeom>
              <a:avLst/>
              <a:gdLst/>
              <a:ahLst/>
              <a:cxnLst/>
              <a:rect l="l" t="t" r="r" b="b"/>
              <a:pathLst>
                <a:path w="1791970" h="12700">
                  <a:moveTo>
                    <a:pt x="12712" y="9867"/>
                  </a:moveTo>
                  <a:lnTo>
                    <a:pt x="6350" y="0"/>
                  </a:lnTo>
                  <a:lnTo>
                    <a:pt x="2844" y="0"/>
                  </a:lnTo>
                  <a:lnTo>
                    <a:pt x="0" y="2844"/>
                  </a:lnTo>
                  <a:lnTo>
                    <a:pt x="6362" y="12700"/>
                  </a:lnTo>
                  <a:lnTo>
                    <a:pt x="9867" y="12700"/>
                  </a:lnTo>
                  <a:lnTo>
                    <a:pt x="12712" y="9867"/>
                  </a:lnTo>
                  <a:close/>
                </a:path>
                <a:path w="1791970" h="12700">
                  <a:moveTo>
                    <a:pt x="38125" y="9867"/>
                  </a:moveTo>
                  <a:lnTo>
                    <a:pt x="31762" y="0"/>
                  </a:lnTo>
                  <a:lnTo>
                    <a:pt x="28257" y="0"/>
                  </a:lnTo>
                  <a:lnTo>
                    <a:pt x="25412" y="2844"/>
                  </a:lnTo>
                  <a:lnTo>
                    <a:pt x="31775" y="12700"/>
                  </a:lnTo>
                  <a:lnTo>
                    <a:pt x="35280" y="12700"/>
                  </a:lnTo>
                  <a:lnTo>
                    <a:pt x="38125" y="9867"/>
                  </a:lnTo>
                  <a:close/>
                </a:path>
                <a:path w="1791970" h="12700">
                  <a:moveTo>
                    <a:pt x="63538" y="9867"/>
                  </a:moveTo>
                  <a:lnTo>
                    <a:pt x="57175" y="0"/>
                  </a:lnTo>
                  <a:lnTo>
                    <a:pt x="53670" y="0"/>
                  </a:lnTo>
                  <a:lnTo>
                    <a:pt x="50825" y="2844"/>
                  </a:lnTo>
                  <a:lnTo>
                    <a:pt x="57188" y="12700"/>
                  </a:lnTo>
                  <a:lnTo>
                    <a:pt x="60693" y="12700"/>
                  </a:lnTo>
                  <a:lnTo>
                    <a:pt x="63538" y="9867"/>
                  </a:lnTo>
                  <a:close/>
                </a:path>
                <a:path w="1791970" h="12700">
                  <a:moveTo>
                    <a:pt x="88950" y="9867"/>
                  </a:moveTo>
                  <a:lnTo>
                    <a:pt x="82588" y="0"/>
                  </a:lnTo>
                  <a:lnTo>
                    <a:pt x="79082" y="0"/>
                  </a:lnTo>
                  <a:lnTo>
                    <a:pt x="76238" y="2844"/>
                  </a:lnTo>
                  <a:lnTo>
                    <a:pt x="82600" y="12700"/>
                  </a:lnTo>
                  <a:lnTo>
                    <a:pt x="86106" y="12700"/>
                  </a:lnTo>
                  <a:lnTo>
                    <a:pt x="88950" y="9867"/>
                  </a:lnTo>
                  <a:close/>
                </a:path>
                <a:path w="1791970" h="12700">
                  <a:moveTo>
                    <a:pt x="114363" y="9867"/>
                  </a:moveTo>
                  <a:lnTo>
                    <a:pt x="108013" y="0"/>
                  </a:lnTo>
                  <a:lnTo>
                    <a:pt x="104495" y="0"/>
                  </a:lnTo>
                  <a:lnTo>
                    <a:pt x="101650" y="2844"/>
                  </a:lnTo>
                  <a:lnTo>
                    <a:pt x="108013" y="12700"/>
                  </a:lnTo>
                  <a:lnTo>
                    <a:pt x="111518" y="12700"/>
                  </a:lnTo>
                  <a:lnTo>
                    <a:pt x="114363" y="9867"/>
                  </a:lnTo>
                  <a:close/>
                </a:path>
                <a:path w="1791970" h="12700">
                  <a:moveTo>
                    <a:pt x="139776" y="9867"/>
                  </a:moveTo>
                  <a:lnTo>
                    <a:pt x="133413" y="0"/>
                  </a:lnTo>
                  <a:lnTo>
                    <a:pt x="129908" y="0"/>
                  </a:lnTo>
                  <a:lnTo>
                    <a:pt x="127063" y="2844"/>
                  </a:lnTo>
                  <a:lnTo>
                    <a:pt x="133426" y="12700"/>
                  </a:lnTo>
                  <a:lnTo>
                    <a:pt x="136931" y="12700"/>
                  </a:lnTo>
                  <a:lnTo>
                    <a:pt x="139776" y="9867"/>
                  </a:lnTo>
                  <a:close/>
                </a:path>
                <a:path w="1791970" h="12700">
                  <a:moveTo>
                    <a:pt x="165188" y="9867"/>
                  </a:moveTo>
                  <a:lnTo>
                    <a:pt x="158826" y="0"/>
                  </a:lnTo>
                  <a:lnTo>
                    <a:pt x="155321" y="0"/>
                  </a:lnTo>
                  <a:lnTo>
                    <a:pt x="152476" y="2844"/>
                  </a:lnTo>
                  <a:lnTo>
                    <a:pt x="158838" y="12700"/>
                  </a:lnTo>
                  <a:lnTo>
                    <a:pt x="162344" y="12700"/>
                  </a:lnTo>
                  <a:lnTo>
                    <a:pt x="165188" y="9867"/>
                  </a:lnTo>
                  <a:close/>
                </a:path>
                <a:path w="1791970" h="12700">
                  <a:moveTo>
                    <a:pt x="190601" y="9867"/>
                  </a:moveTo>
                  <a:lnTo>
                    <a:pt x="184238" y="0"/>
                  </a:lnTo>
                  <a:lnTo>
                    <a:pt x="180733" y="0"/>
                  </a:lnTo>
                  <a:lnTo>
                    <a:pt x="177888" y="2844"/>
                  </a:lnTo>
                  <a:lnTo>
                    <a:pt x="184251" y="12700"/>
                  </a:lnTo>
                  <a:lnTo>
                    <a:pt x="187756" y="12700"/>
                  </a:lnTo>
                  <a:lnTo>
                    <a:pt x="190601" y="9867"/>
                  </a:lnTo>
                  <a:close/>
                </a:path>
                <a:path w="1791970" h="12700">
                  <a:moveTo>
                    <a:pt x="216014" y="9867"/>
                  </a:moveTo>
                  <a:lnTo>
                    <a:pt x="209651" y="0"/>
                  </a:lnTo>
                  <a:lnTo>
                    <a:pt x="206146" y="0"/>
                  </a:lnTo>
                  <a:lnTo>
                    <a:pt x="203301" y="2844"/>
                  </a:lnTo>
                  <a:lnTo>
                    <a:pt x="209664" y="12700"/>
                  </a:lnTo>
                  <a:lnTo>
                    <a:pt x="213169" y="12700"/>
                  </a:lnTo>
                  <a:lnTo>
                    <a:pt x="216014" y="9867"/>
                  </a:lnTo>
                  <a:close/>
                </a:path>
                <a:path w="1791970" h="12700">
                  <a:moveTo>
                    <a:pt x="241427" y="9867"/>
                  </a:moveTo>
                  <a:lnTo>
                    <a:pt x="235064" y="0"/>
                  </a:lnTo>
                  <a:lnTo>
                    <a:pt x="231559" y="0"/>
                  </a:lnTo>
                  <a:lnTo>
                    <a:pt x="228714" y="2844"/>
                  </a:lnTo>
                  <a:lnTo>
                    <a:pt x="235077" y="12700"/>
                  </a:lnTo>
                  <a:lnTo>
                    <a:pt x="238582" y="12700"/>
                  </a:lnTo>
                  <a:lnTo>
                    <a:pt x="241427" y="9867"/>
                  </a:lnTo>
                  <a:close/>
                </a:path>
                <a:path w="1791970" h="12700">
                  <a:moveTo>
                    <a:pt x="266839" y="9867"/>
                  </a:moveTo>
                  <a:lnTo>
                    <a:pt x="260477" y="0"/>
                  </a:lnTo>
                  <a:lnTo>
                    <a:pt x="256971" y="0"/>
                  </a:lnTo>
                  <a:lnTo>
                    <a:pt x="254127" y="2844"/>
                  </a:lnTo>
                  <a:lnTo>
                    <a:pt x="260489" y="12700"/>
                  </a:lnTo>
                  <a:lnTo>
                    <a:pt x="263994" y="12700"/>
                  </a:lnTo>
                  <a:lnTo>
                    <a:pt x="266839" y="9867"/>
                  </a:lnTo>
                  <a:close/>
                </a:path>
                <a:path w="1791970" h="12700">
                  <a:moveTo>
                    <a:pt x="292252" y="9867"/>
                  </a:moveTo>
                  <a:lnTo>
                    <a:pt x="285889" y="0"/>
                  </a:lnTo>
                  <a:lnTo>
                    <a:pt x="282384" y="0"/>
                  </a:lnTo>
                  <a:lnTo>
                    <a:pt x="279539" y="2844"/>
                  </a:lnTo>
                  <a:lnTo>
                    <a:pt x="285902" y="12700"/>
                  </a:lnTo>
                  <a:lnTo>
                    <a:pt x="289407" y="12700"/>
                  </a:lnTo>
                  <a:lnTo>
                    <a:pt x="292252" y="9867"/>
                  </a:lnTo>
                  <a:close/>
                </a:path>
                <a:path w="1791970" h="12700">
                  <a:moveTo>
                    <a:pt x="317665" y="9867"/>
                  </a:moveTo>
                  <a:lnTo>
                    <a:pt x="311302" y="0"/>
                  </a:lnTo>
                  <a:lnTo>
                    <a:pt x="307797" y="0"/>
                  </a:lnTo>
                  <a:lnTo>
                    <a:pt x="304952" y="2844"/>
                  </a:lnTo>
                  <a:lnTo>
                    <a:pt x="311315" y="12700"/>
                  </a:lnTo>
                  <a:lnTo>
                    <a:pt x="314820" y="12700"/>
                  </a:lnTo>
                  <a:lnTo>
                    <a:pt x="317665" y="9867"/>
                  </a:lnTo>
                  <a:close/>
                </a:path>
                <a:path w="1791970" h="12700">
                  <a:moveTo>
                    <a:pt x="343077" y="9867"/>
                  </a:moveTo>
                  <a:lnTo>
                    <a:pt x="336715" y="0"/>
                  </a:lnTo>
                  <a:lnTo>
                    <a:pt x="333209" y="0"/>
                  </a:lnTo>
                  <a:lnTo>
                    <a:pt x="330365" y="2844"/>
                  </a:lnTo>
                  <a:lnTo>
                    <a:pt x="336727" y="12700"/>
                  </a:lnTo>
                  <a:lnTo>
                    <a:pt x="340233" y="12700"/>
                  </a:lnTo>
                  <a:lnTo>
                    <a:pt x="343077" y="9867"/>
                  </a:lnTo>
                  <a:close/>
                </a:path>
                <a:path w="1791970" h="12700">
                  <a:moveTo>
                    <a:pt x="368490" y="9867"/>
                  </a:moveTo>
                  <a:lnTo>
                    <a:pt x="362127" y="0"/>
                  </a:lnTo>
                  <a:lnTo>
                    <a:pt x="358622" y="0"/>
                  </a:lnTo>
                  <a:lnTo>
                    <a:pt x="355777" y="2844"/>
                  </a:lnTo>
                  <a:lnTo>
                    <a:pt x="362140" y="12700"/>
                  </a:lnTo>
                  <a:lnTo>
                    <a:pt x="365645" y="12700"/>
                  </a:lnTo>
                  <a:lnTo>
                    <a:pt x="368490" y="9867"/>
                  </a:lnTo>
                  <a:close/>
                </a:path>
                <a:path w="1791970" h="12700">
                  <a:moveTo>
                    <a:pt x="393903" y="9867"/>
                  </a:moveTo>
                  <a:lnTo>
                    <a:pt x="387540" y="0"/>
                  </a:lnTo>
                  <a:lnTo>
                    <a:pt x="384035" y="0"/>
                  </a:lnTo>
                  <a:lnTo>
                    <a:pt x="381190" y="2844"/>
                  </a:lnTo>
                  <a:lnTo>
                    <a:pt x="387553" y="12700"/>
                  </a:lnTo>
                  <a:lnTo>
                    <a:pt x="391058" y="12700"/>
                  </a:lnTo>
                  <a:lnTo>
                    <a:pt x="393903" y="9867"/>
                  </a:lnTo>
                  <a:close/>
                </a:path>
                <a:path w="1791970" h="12700">
                  <a:moveTo>
                    <a:pt x="419315" y="9867"/>
                  </a:moveTo>
                  <a:lnTo>
                    <a:pt x="412953" y="0"/>
                  </a:lnTo>
                  <a:lnTo>
                    <a:pt x="409448" y="0"/>
                  </a:lnTo>
                  <a:lnTo>
                    <a:pt x="406603" y="2844"/>
                  </a:lnTo>
                  <a:lnTo>
                    <a:pt x="412965" y="12700"/>
                  </a:lnTo>
                  <a:lnTo>
                    <a:pt x="416471" y="12700"/>
                  </a:lnTo>
                  <a:lnTo>
                    <a:pt x="419315" y="9867"/>
                  </a:lnTo>
                  <a:close/>
                </a:path>
                <a:path w="1791970" h="12700">
                  <a:moveTo>
                    <a:pt x="444728" y="9867"/>
                  </a:moveTo>
                  <a:lnTo>
                    <a:pt x="438365" y="0"/>
                  </a:lnTo>
                  <a:lnTo>
                    <a:pt x="434860" y="0"/>
                  </a:lnTo>
                  <a:lnTo>
                    <a:pt x="432015" y="2844"/>
                  </a:lnTo>
                  <a:lnTo>
                    <a:pt x="438378" y="12700"/>
                  </a:lnTo>
                  <a:lnTo>
                    <a:pt x="441883" y="12700"/>
                  </a:lnTo>
                  <a:lnTo>
                    <a:pt x="444728" y="9867"/>
                  </a:lnTo>
                  <a:close/>
                </a:path>
                <a:path w="1791970" h="12700">
                  <a:moveTo>
                    <a:pt x="470141" y="9867"/>
                  </a:moveTo>
                  <a:lnTo>
                    <a:pt x="463778" y="0"/>
                  </a:lnTo>
                  <a:lnTo>
                    <a:pt x="460273" y="0"/>
                  </a:lnTo>
                  <a:lnTo>
                    <a:pt x="457428" y="2844"/>
                  </a:lnTo>
                  <a:lnTo>
                    <a:pt x="463791" y="12700"/>
                  </a:lnTo>
                  <a:lnTo>
                    <a:pt x="467296" y="12700"/>
                  </a:lnTo>
                  <a:lnTo>
                    <a:pt x="470141" y="9867"/>
                  </a:lnTo>
                  <a:close/>
                </a:path>
                <a:path w="1791970" h="12700">
                  <a:moveTo>
                    <a:pt x="495554" y="9867"/>
                  </a:moveTo>
                  <a:lnTo>
                    <a:pt x="489191" y="0"/>
                  </a:lnTo>
                  <a:lnTo>
                    <a:pt x="485686" y="0"/>
                  </a:lnTo>
                  <a:lnTo>
                    <a:pt x="482841" y="2844"/>
                  </a:lnTo>
                  <a:lnTo>
                    <a:pt x="489204" y="12700"/>
                  </a:lnTo>
                  <a:lnTo>
                    <a:pt x="492709" y="12700"/>
                  </a:lnTo>
                  <a:lnTo>
                    <a:pt x="495554" y="9867"/>
                  </a:lnTo>
                  <a:close/>
                </a:path>
                <a:path w="1791970" h="12700">
                  <a:moveTo>
                    <a:pt x="520966" y="9867"/>
                  </a:moveTo>
                  <a:lnTo>
                    <a:pt x="514604" y="0"/>
                  </a:lnTo>
                  <a:lnTo>
                    <a:pt x="511098" y="0"/>
                  </a:lnTo>
                  <a:lnTo>
                    <a:pt x="508254" y="2844"/>
                  </a:lnTo>
                  <a:lnTo>
                    <a:pt x="514616" y="12700"/>
                  </a:lnTo>
                  <a:lnTo>
                    <a:pt x="518121" y="12700"/>
                  </a:lnTo>
                  <a:lnTo>
                    <a:pt x="520966" y="9867"/>
                  </a:lnTo>
                  <a:close/>
                </a:path>
                <a:path w="1791970" h="12700">
                  <a:moveTo>
                    <a:pt x="546379" y="9867"/>
                  </a:moveTo>
                  <a:lnTo>
                    <a:pt x="540016" y="0"/>
                  </a:lnTo>
                  <a:lnTo>
                    <a:pt x="536511" y="0"/>
                  </a:lnTo>
                  <a:lnTo>
                    <a:pt x="533666" y="2844"/>
                  </a:lnTo>
                  <a:lnTo>
                    <a:pt x="540029" y="12700"/>
                  </a:lnTo>
                  <a:lnTo>
                    <a:pt x="543534" y="12700"/>
                  </a:lnTo>
                  <a:lnTo>
                    <a:pt x="546379" y="9867"/>
                  </a:lnTo>
                  <a:close/>
                </a:path>
                <a:path w="1791970" h="12700">
                  <a:moveTo>
                    <a:pt x="571792" y="9867"/>
                  </a:moveTo>
                  <a:lnTo>
                    <a:pt x="565429" y="0"/>
                  </a:lnTo>
                  <a:lnTo>
                    <a:pt x="561924" y="0"/>
                  </a:lnTo>
                  <a:lnTo>
                    <a:pt x="559079" y="2844"/>
                  </a:lnTo>
                  <a:lnTo>
                    <a:pt x="565442" y="12700"/>
                  </a:lnTo>
                  <a:lnTo>
                    <a:pt x="568947" y="12700"/>
                  </a:lnTo>
                  <a:lnTo>
                    <a:pt x="571792" y="9867"/>
                  </a:lnTo>
                  <a:close/>
                </a:path>
                <a:path w="1791970" h="12700">
                  <a:moveTo>
                    <a:pt x="597204" y="9867"/>
                  </a:moveTo>
                  <a:lnTo>
                    <a:pt x="590842" y="0"/>
                  </a:lnTo>
                  <a:lnTo>
                    <a:pt x="587336" y="0"/>
                  </a:lnTo>
                  <a:lnTo>
                    <a:pt x="584492" y="2844"/>
                  </a:lnTo>
                  <a:lnTo>
                    <a:pt x="590854" y="12700"/>
                  </a:lnTo>
                  <a:lnTo>
                    <a:pt x="594360" y="12700"/>
                  </a:lnTo>
                  <a:lnTo>
                    <a:pt x="597204" y="9867"/>
                  </a:lnTo>
                  <a:close/>
                </a:path>
                <a:path w="1791970" h="12700">
                  <a:moveTo>
                    <a:pt x="622617" y="9867"/>
                  </a:moveTo>
                  <a:lnTo>
                    <a:pt x="616254" y="0"/>
                  </a:lnTo>
                  <a:lnTo>
                    <a:pt x="612749" y="0"/>
                  </a:lnTo>
                  <a:lnTo>
                    <a:pt x="609904" y="2844"/>
                  </a:lnTo>
                  <a:lnTo>
                    <a:pt x="616267" y="12700"/>
                  </a:lnTo>
                  <a:lnTo>
                    <a:pt x="619772" y="12700"/>
                  </a:lnTo>
                  <a:lnTo>
                    <a:pt x="622617" y="9867"/>
                  </a:lnTo>
                  <a:close/>
                </a:path>
                <a:path w="1791970" h="12700">
                  <a:moveTo>
                    <a:pt x="648030" y="9867"/>
                  </a:moveTo>
                  <a:lnTo>
                    <a:pt x="641667" y="0"/>
                  </a:lnTo>
                  <a:lnTo>
                    <a:pt x="638162" y="0"/>
                  </a:lnTo>
                  <a:lnTo>
                    <a:pt x="635317" y="2844"/>
                  </a:lnTo>
                  <a:lnTo>
                    <a:pt x="641680" y="12700"/>
                  </a:lnTo>
                  <a:lnTo>
                    <a:pt x="645185" y="12700"/>
                  </a:lnTo>
                  <a:lnTo>
                    <a:pt x="648030" y="9867"/>
                  </a:lnTo>
                  <a:close/>
                </a:path>
                <a:path w="1791970" h="12700">
                  <a:moveTo>
                    <a:pt x="673442" y="9867"/>
                  </a:moveTo>
                  <a:lnTo>
                    <a:pt x="667080" y="0"/>
                  </a:lnTo>
                  <a:lnTo>
                    <a:pt x="663575" y="0"/>
                  </a:lnTo>
                  <a:lnTo>
                    <a:pt x="660730" y="2844"/>
                  </a:lnTo>
                  <a:lnTo>
                    <a:pt x="667092" y="12700"/>
                  </a:lnTo>
                  <a:lnTo>
                    <a:pt x="670598" y="12700"/>
                  </a:lnTo>
                  <a:lnTo>
                    <a:pt x="673442" y="9867"/>
                  </a:lnTo>
                  <a:close/>
                </a:path>
                <a:path w="1791970" h="12700">
                  <a:moveTo>
                    <a:pt x="698855" y="9867"/>
                  </a:moveTo>
                  <a:lnTo>
                    <a:pt x="692492" y="0"/>
                  </a:lnTo>
                  <a:lnTo>
                    <a:pt x="688987" y="0"/>
                  </a:lnTo>
                  <a:lnTo>
                    <a:pt x="686142" y="2844"/>
                  </a:lnTo>
                  <a:lnTo>
                    <a:pt x="692505" y="12700"/>
                  </a:lnTo>
                  <a:lnTo>
                    <a:pt x="696010" y="12700"/>
                  </a:lnTo>
                  <a:lnTo>
                    <a:pt x="698855" y="9867"/>
                  </a:lnTo>
                  <a:close/>
                </a:path>
                <a:path w="1791970" h="12700">
                  <a:moveTo>
                    <a:pt x="724268" y="9867"/>
                  </a:moveTo>
                  <a:lnTo>
                    <a:pt x="717905" y="0"/>
                  </a:lnTo>
                  <a:lnTo>
                    <a:pt x="714400" y="0"/>
                  </a:lnTo>
                  <a:lnTo>
                    <a:pt x="711555" y="2844"/>
                  </a:lnTo>
                  <a:lnTo>
                    <a:pt x="717918" y="12700"/>
                  </a:lnTo>
                  <a:lnTo>
                    <a:pt x="721423" y="12700"/>
                  </a:lnTo>
                  <a:lnTo>
                    <a:pt x="724268" y="9867"/>
                  </a:lnTo>
                  <a:close/>
                </a:path>
                <a:path w="1791970" h="12700">
                  <a:moveTo>
                    <a:pt x="749681" y="9867"/>
                  </a:moveTo>
                  <a:lnTo>
                    <a:pt x="743318" y="0"/>
                  </a:lnTo>
                  <a:lnTo>
                    <a:pt x="739813" y="0"/>
                  </a:lnTo>
                  <a:lnTo>
                    <a:pt x="736968" y="2844"/>
                  </a:lnTo>
                  <a:lnTo>
                    <a:pt x="743331" y="12700"/>
                  </a:lnTo>
                  <a:lnTo>
                    <a:pt x="746836" y="12700"/>
                  </a:lnTo>
                  <a:lnTo>
                    <a:pt x="749681" y="9867"/>
                  </a:lnTo>
                  <a:close/>
                </a:path>
                <a:path w="1791970" h="12700">
                  <a:moveTo>
                    <a:pt x="775093" y="9867"/>
                  </a:moveTo>
                  <a:lnTo>
                    <a:pt x="768743" y="0"/>
                  </a:lnTo>
                  <a:lnTo>
                    <a:pt x="765225" y="0"/>
                  </a:lnTo>
                  <a:lnTo>
                    <a:pt x="762381" y="2844"/>
                  </a:lnTo>
                  <a:lnTo>
                    <a:pt x="768743" y="12700"/>
                  </a:lnTo>
                  <a:lnTo>
                    <a:pt x="772248" y="12700"/>
                  </a:lnTo>
                  <a:lnTo>
                    <a:pt x="775093" y="9867"/>
                  </a:lnTo>
                  <a:close/>
                </a:path>
                <a:path w="1791970" h="12700">
                  <a:moveTo>
                    <a:pt x="800506" y="9867"/>
                  </a:moveTo>
                  <a:lnTo>
                    <a:pt x="794143" y="0"/>
                  </a:lnTo>
                  <a:lnTo>
                    <a:pt x="790638" y="0"/>
                  </a:lnTo>
                  <a:lnTo>
                    <a:pt x="787793" y="2844"/>
                  </a:lnTo>
                  <a:lnTo>
                    <a:pt x="794156" y="12700"/>
                  </a:lnTo>
                  <a:lnTo>
                    <a:pt x="797661" y="12700"/>
                  </a:lnTo>
                  <a:lnTo>
                    <a:pt x="800506" y="9867"/>
                  </a:lnTo>
                  <a:close/>
                </a:path>
                <a:path w="1791970" h="12700">
                  <a:moveTo>
                    <a:pt x="825919" y="9867"/>
                  </a:moveTo>
                  <a:lnTo>
                    <a:pt x="819556" y="0"/>
                  </a:lnTo>
                  <a:lnTo>
                    <a:pt x="816051" y="0"/>
                  </a:lnTo>
                  <a:lnTo>
                    <a:pt x="813206" y="2844"/>
                  </a:lnTo>
                  <a:lnTo>
                    <a:pt x="819569" y="12700"/>
                  </a:lnTo>
                  <a:lnTo>
                    <a:pt x="823074" y="12700"/>
                  </a:lnTo>
                  <a:lnTo>
                    <a:pt x="825919" y="9867"/>
                  </a:lnTo>
                  <a:close/>
                </a:path>
                <a:path w="1791970" h="12700">
                  <a:moveTo>
                    <a:pt x="851331" y="9867"/>
                  </a:moveTo>
                  <a:lnTo>
                    <a:pt x="844969" y="0"/>
                  </a:lnTo>
                  <a:lnTo>
                    <a:pt x="841463" y="0"/>
                  </a:lnTo>
                  <a:lnTo>
                    <a:pt x="838619" y="2844"/>
                  </a:lnTo>
                  <a:lnTo>
                    <a:pt x="844981" y="12700"/>
                  </a:lnTo>
                  <a:lnTo>
                    <a:pt x="848487" y="12700"/>
                  </a:lnTo>
                  <a:lnTo>
                    <a:pt x="851331" y="9867"/>
                  </a:lnTo>
                  <a:close/>
                </a:path>
                <a:path w="1791970" h="12700">
                  <a:moveTo>
                    <a:pt x="876744" y="9867"/>
                  </a:moveTo>
                  <a:lnTo>
                    <a:pt x="870381" y="0"/>
                  </a:lnTo>
                  <a:lnTo>
                    <a:pt x="866876" y="0"/>
                  </a:lnTo>
                  <a:lnTo>
                    <a:pt x="864031" y="2844"/>
                  </a:lnTo>
                  <a:lnTo>
                    <a:pt x="870394" y="12700"/>
                  </a:lnTo>
                  <a:lnTo>
                    <a:pt x="873899" y="12700"/>
                  </a:lnTo>
                  <a:lnTo>
                    <a:pt x="876744" y="9867"/>
                  </a:lnTo>
                  <a:close/>
                </a:path>
                <a:path w="1791970" h="12700">
                  <a:moveTo>
                    <a:pt x="902157" y="9867"/>
                  </a:moveTo>
                  <a:lnTo>
                    <a:pt x="895794" y="0"/>
                  </a:lnTo>
                  <a:lnTo>
                    <a:pt x="892289" y="0"/>
                  </a:lnTo>
                  <a:lnTo>
                    <a:pt x="889444" y="2844"/>
                  </a:lnTo>
                  <a:lnTo>
                    <a:pt x="895807" y="12700"/>
                  </a:lnTo>
                  <a:lnTo>
                    <a:pt x="899312" y="12700"/>
                  </a:lnTo>
                  <a:lnTo>
                    <a:pt x="902157" y="9867"/>
                  </a:lnTo>
                  <a:close/>
                </a:path>
                <a:path w="1791970" h="12700">
                  <a:moveTo>
                    <a:pt x="927569" y="9867"/>
                  </a:moveTo>
                  <a:lnTo>
                    <a:pt x="921207" y="0"/>
                  </a:lnTo>
                  <a:lnTo>
                    <a:pt x="917702" y="0"/>
                  </a:lnTo>
                  <a:lnTo>
                    <a:pt x="914857" y="2844"/>
                  </a:lnTo>
                  <a:lnTo>
                    <a:pt x="921219" y="12700"/>
                  </a:lnTo>
                  <a:lnTo>
                    <a:pt x="924725" y="12700"/>
                  </a:lnTo>
                  <a:lnTo>
                    <a:pt x="927569" y="9867"/>
                  </a:lnTo>
                  <a:close/>
                </a:path>
                <a:path w="1791970" h="12700">
                  <a:moveTo>
                    <a:pt x="952982" y="9867"/>
                  </a:moveTo>
                  <a:lnTo>
                    <a:pt x="946619" y="0"/>
                  </a:lnTo>
                  <a:lnTo>
                    <a:pt x="943114" y="0"/>
                  </a:lnTo>
                  <a:lnTo>
                    <a:pt x="940269" y="2844"/>
                  </a:lnTo>
                  <a:lnTo>
                    <a:pt x="946632" y="12700"/>
                  </a:lnTo>
                  <a:lnTo>
                    <a:pt x="950137" y="12700"/>
                  </a:lnTo>
                  <a:lnTo>
                    <a:pt x="952982" y="9867"/>
                  </a:lnTo>
                  <a:close/>
                </a:path>
                <a:path w="1791970" h="12700">
                  <a:moveTo>
                    <a:pt x="978395" y="9867"/>
                  </a:moveTo>
                  <a:lnTo>
                    <a:pt x="972032" y="0"/>
                  </a:lnTo>
                  <a:lnTo>
                    <a:pt x="968527" y="0"/>
                  </a:lnTo>
                  <a:lnTo>
                    <a:pt x="965682" y="2844"/>
                  </a:lnTo>
                  <a:lnTo>
                    <a:pt x="972045" y="12700"/>
                  </a:lnTo>
                  <a:lnTo>
                    <a:pt x="975550" y="12700"/>
                  </a:lnTo>
                  <a:lnTo>
                    <a:pt x="978395" y="9867"/>
                  </a:lnTo>
                  <a:close/>
                </a:path>
                <a:path w="1791970" h="12700">
                  <a:moveTo>
                    <a:pt x="1003808" y="9867"/>
                  </a:moveTo>
                  <a:lnTo>
                    <a:pt x="997445" y="0"/>
                  </a:lnTo>
                  <a:lnTo>
                    <a:pt x="993940" y="0"/>
                  </a:lnTo>
                  <a:lnTo>
                    <a:pt x="991095" y="2844"/>
                  </a:lnTo>
                  <a:lnTo>
                    <a:pt x="997458" y="12700"/>
                  </a:lnTo>
                  <a:lnTo>
                    <a:pt x="1000963" y="12700"/>
                  </a:lnTo>
                  <a:lnTo>
                    <a:pt x="1003808" y="9867"/>
                  </a:lnTo>
                  <a:close/>
                </a:path>
                <a:path w="1791970" h="12700">
                  <a:moveTo>
                    <a:pt x="1029220" y="9867"/>
                  </a:moveTo>
                  <a:lnTo>
                    <a:pt x="1022858" y="0"/>
                  </a:lnTo>
                  <a:lnTo>
                    <a:pt x="1019352" y="0"/>
                  </a:lnTo>
                  <a:lnTo>
                    <a:pt x="1016508" y="2844"/>
                  </a:lnTo>
                  <a:lnTo>
                    <a:pt x="1022870" y="12700"/>
                  </a:lnTo>
                  <a:lnTo>
                    <a:pt x="1026375" y="12700"/>
                  </a:lnTo>
                  <a:lnTo>
                    <a:pt x="1029220" y="9867"/>
                  </a:lnTo>
                  <a:close/>
                </a:path>
                <a:path w="1791970" h="12700">
                  <a:moveTo>
                    <a:pt x="1054633" y="9867"/>
                  </a:moveTo>
                  <a:lnTo>
                    <a:pt x="1048270" y="0"/>
                  </a:lnTo>
                  <a:lnTo>
                    <a:pt x="1044765" y="0"/>
                  </a:lnTo>
                  <a:lnTo>
                    <a:pt x="1041920" y="2844"/>
                  </a:lnTo>
                  <a:lnTo>
                    <a:pt x="1048283" y="12700"/>
                  </a:lnTo>
                  <a:lnTo>
                    <a:pt x="1051788" y="12700"/>
                  </a:lnTo>
                  <a:lnTo>
                    <a:pt x="1054633" y="9867"/>
                  </a:lnTo>
                  <a:close/>
                </a:path>
                <a:path w="1791970" h="12700">
                  <a:moveTo>
                    <a:pt x="1080046" y="9867"/>
                  </a:moveTo>
                  <a:lnTo>
                    <a:pt x="1073683" y="0"/>
                  </a:lnTo>
                  <a:lnTo>
                    <a:pt x="1070178" y="0"/>
                  </a:lnTo>
                  <a:lnTo>
                    <a:pt x="1067333" y="2844"/>
                  </a:lnTo>
                  <a:lnTo>
                    <a:pt x="1073696" y="12700"/>
                  </a:lnTo>
                  <a:lnTo>
                    <a:pt x="1077201" y="12700"/>
                  </a:lnTo>
                  <a:lnTo>
                    <a:pt x="1080046" y="9867"/>
                  </a:lnTo>
                  <a:close/>
                </a:path>
                <a:path w="1791970" h="12700">
                  <a:moveTo>
                    <a:pt x="1105458" y="9867"/>
                  </a:moveTo>
                  <a:lnTo>
                    <a:pt x="1099096" y="0"/>
                  </a:lnTo>
                  <a:lnTo>
                    <a:pt x="1095590" y="0"/>
                  </a:lnTo>
                  <a:lnTo>
                    <a:pt x="1092746" y="2844"/>
                  </a:lnTo>
                  <a:lnTo>
                    <a:pt x="1099108" y="12700"/>
                  </a:lnTo>
                  <a:lnTo>
                    <a:pt x="1102614" y="12700"/>
                  </a:lnTo>
                  <a:lnTo>
                    <a:pt x="1105458" y="9867"/>
                  </a:lnTo>
                  <a:close/>
                </a:path>
                <a:path w="1791970" h="12700">
                  <a:moveTo>
                    <a:pt x="1130871" y="9867"/>
                  </a:moveTo>
                  <a:lnTo>
                    <a:pt x="1124508" y="0"/>
                  </a:lnTo>
                  <a:lnTo>
                    <a:pt x="1121003" y="0"/>
                  </a:lnTo>
                  <a:lnTo>
                    <a:pt x="1118158" y="2844"/>
                  </a:lnTo>
                  <a:lnTo>
                    <a:pt x="1124521" y="12700"/>
                  </a:lnTo>
                  <a:lnTo>
                    <a:pt x="1128026" y="12700"/>
                  </a:lnTo>
                  <a:lnTo>
                    <a:pt x="1130871" y="9867"/>
                  </a:lnTo>
                  <a:close/>
                </a:path>
                <a:path w="1791970" h="12700">
                  <a:moveTo>
                    <a:pt x="1156284" y="9867"/>
                  </a:moveTo>
                  <a:lnTo>
                    <a:pt x="1149921" y="0"/>
                  </a:lnTo>
                  <a:lnTo>
                    <a:pt x="1146416" y="0"/>
                  </a:lnTo>
                  <a:lnTo>
                    <a:pt x="1143571" y="2844"/>
                  </a:lnTo>
                  <a:lnTo>
                    <a:pt x="1149934" y="12700"/>
                  </a:lnTo>
                  <a:lnTo>
                    <a:pt x="1153439" y="12700"/>
                  </a:lnTo>
                  <a:lnTo>
                    <a:pt x="1156284" y="9867"/>
                  </a:lnTo>
                  <a:close/>
                </a:path>
                <a:path w="1791970" h="12700">
                  <a:moveTo>
                    <a:pt x="1181696" y="9867"/>
                  </a:moveTo>
                  <a:lnTo>
                    <a:pt x="1175334" y="0"/>
                  </a:lnTo>
                  <a:lnTo>
                    <a:pt x="1171829" y="0"/>
                  </a:lnTo>
                  <a:lnTo>
                    <a:pt x="1168984" y="2844"/>
                  </a:lnTo>
                  <a:lnTo>
                    <a:pt x="1175346" y="12700"/>
                  </a:lnTo>
                  <a:lnTo>
                    <a:pt x="1178852" y="12700"/>
                  </a:lnTo>
                  <a:lnTo>
                    <a:pt x="1181696" y="9867"/>
                  </a:lnTo>
                  <a:close/>
                </a:path>
                <a:path w="1791970" h="12700">
                  <a:moveTo>
                    <a:pt x="1207109" y="9867"/>
                  </a:moveTo>
                  <a:lnTo>
                    <a:pt x="1200746" y="0"/>
                  </a:lnTo>
                  <a:lnTo>
                    <a:pt x="1197241" y="0"/>
                  </a:lnTo>
                  <a:lnTo>
                    <a:pt x="1194396" y="2844"/>
                  </a:lnTo>
                  <a:lnTo>
                    <a:pt x="1200759" y="12700"/>
                  </a:lnTo>
                  <a:lnTo>
                    <a:pt x="1204264" y="12700"/>
                  </a:lnTo>
                  <a:lnTo>
                    <a:pt x="1207109" y="9867"/>
                  </a:lnTo>
                  <a:close/>
                </a:path>
                <a:path w="1791970" h="12700">
                  <a:moveTo>
                    <a:pt x="1232522" y="9867"/>
                  </a:moveTo>
                  <a:lnTo>
                    <a:pt x="1226159" y="0"/>
                  </a:lnTo>
                  <a:lnTo>
                    <a:pt x="1222654" y="0"/>
                  </a:lnTo>
                  <a:lnTo>
                    <a:pt x="1219809" y="2844"/>
                  </a:lnTo>
                  <a:lnTo>
                    <a:pt x="1226172" y="12700"/>
                  </a:lnTo>
                  <a:lnTo>
                    <a:pt x="1229677" y="12700"/>
                  </a:lnTo>
                  <a:lnTo>
                    <a:pt x="1232522" y="9867"/>
                  </a:lnTo>
                  <a:close/>
                </a:path>
                <a:path w="1791970" h="12700">
                  <a:moveTo>
                    <a:pt x="1257935" y="9867"/>
                  </a:moveTo>
                  <a:lnTo>
                    <a:pt x="1251572" y="0"/>
                  </a:lnTo>
                  <a:lnTo>
                    <a:pt x="1248067" y="0"/>
                  </a:lnTo>
                  <a:lnTo>
                    <a:pt x="1245222" y="2844"/>
                  </a:lnTo>
                  <a:lnTo>
                    <a:pt x="1251585" y="12700"/>
                  </a:lnTo>
                  <a:lnTo>
                    <a:pt x="1255090" y="12700"/>
                  </a:lnTo>
                  <a:lnTo>
                    <a:pt x="1257935" y="9867"/>
                  </a:lnTo>
                  <a:close/>
                </a:path>
                <a:path w="1791970" h="12700">
                  <a:moveTo>
                    <a:pt x="1283347" y="9867"/>
                  </a:moveTo>
                  <a:lnTo>
                    <a:pt x="1276985" y="0"/>
                  </a:lnTo>
                  <a:lnTo>
                    <a:pt x="1273479" y="0"/>
                  </a:lnTo>
                  <a:lnTo>
                    <a:pt x="1270635" y="2844"/>
                  </a:lnTo>
                  <a:lnTo>
                    <a:pt x="1276997" y="12700"/>
                  </a:lnTo>
                  <a:lnTo>
                    <a:pt x="1280502" y="12700"/>
                  </a:lnTo>
                  <a:lnTo>
                    <a:pt x="1283347" y="9867"/>
                  </a:lnTo>
                  <a:close/>
                </a:path>
                <a:path w="1791970" h="12700">
                  <a:moveTo>
                    <a:pt x="1308760" y="9867"/>
                  </a:moveTo>
                  <a:lnTo>
                    <a:pt x="1302397" y="0"/>
                  </a:lnTo>
                  <a:lnTo>
                    <a:pt x="1298892" y="0"/>
                  </a:lnTo>
                  <a:lnTo>
                    <a:pt x="1296047" y="2844"/>
                  </a:lnTo>
                  <a:lnTo>
                    <a:pt x="1302410" y="12700"/>
                  </a:lnTo>
                  <a:lnTo>
                    <a:pt x="1305915" y="12700"/>
                  </a:lnTo>
                  <a:lnTo>
                    <a:pt x="1308760" y="9867"/>
                  </a:lnTo>
                  <a:close/>
                </a:path>
                <a:path w="1791970" h="12700">
                  <a:moveTo>
                    <a:pt x="1334173" y="9867"/>
                  </a:moveTo>
                  <a:lnTo>
                    <a:pt x="1327810" y="0"/>
                  </a:lnTo>
                  <a:lnTo>
                    <a:pt x="1324305" y="0"/>
                  </a:lnTo>
                  <a:lnTo>
                    <a:pt x="1321460" y="2844"/>
                  </a:lnTo>
                  <a:lnTo>
                    <a:pt x="1327823" y="12700"/>
                  </a:lnTo>
                  <a:lnTo>
                    <a:pt x="1331328" y="12700"/>
                  </a:lnTo>
                  <a:lnTo>
                    <a:pt x="1334173" y="9867"/>
                  </a:lnTo>
                  <a:close/>
                </a:path>
                <a:path w="1791970" h="12700">
                  <a:moveTo>
                    <a:pt x="1359585" y="9867"/>
                  </a:moveTo>
                  <a:lnTo>
                    <a:pt x="1353223" y="0"/>
                  </a:lnTo>
                  <a:lnTo>
                    <a:pt x="1349717" y="0"/>
                  </a:lnTo>
                  <a:lnTo>
                    <a:pt x="1346873" y="2844"/>
                  </a:lnTo>
                  <a:lnTo>
                    <a:pt x="1353235" y="12700"/>
                  </a:lnTo>
                  <a:lnTo>
                    <a:pt x="1356741" y="12700"/>
                  </a:lnTo>
                  <a:lnTo>
                    <a:pt x="1359585" y="9867"/>
                  </a:lnTo>
                  <a:close/>
                </a:path>
                <a:path w="1791970" h="12700">
                  <a:moveTo>
                    <a:pt x="1384998" y="9867"/>
                  </a:moveTo>
                  <a:lnTo>
                    <a:pt x="1378635" y="0"/>
                  </a:lnTo>
                  <a:lnTo>
                    <a:pt x="1375130" y="0"/>
                  </a:lnTo>
                  <a:lnTo>
                    <a:pt x="1372285" y="2844"/>
                  </a:lnTo>
                  <a:lnTo>
                    <a:pt x="1378648" y="12700"/>
                  </a:lnTo>
                  <a:lnTo>
                    <a:pt x="1382153" y="12700"/>
                  </a:lnTo>
                  <a:lnTo>
                    <a:pt x="1384998" y="9867"/>
                  </a:lnTo>
                  <a:close/>
                </a:path>
                <a:path w="1791970" h="12700">
                  <a:moveTo>
                    <a:pt x="1410411" y="9867"/>
                  </a:moveTo>
                  <a:lnTo>
                    <a:pt x="1404048" y="0"/>
                  </a:lnTo>
                  <a:lnTo>
                    <a:pt x="1400543" y="0"/>
                  </a:lnTo>
                  <a:lnTo>
                    <a:pt x="1397698" y="2844"/>
                  </a:lnTo>
                  <a:lnTo>
                    <a:pt x="1404061" y="12700"/>
                  </a:lnTo>
                  <a:lnTo>
                    <a:pt x="1407566" y="12700"/>
                  </a:lnTo>
                  <a:lnTo>
                    <a:pt x="1410411" y="9867"/>
                  </a:lnTo>
                  <a:close/>
                </a:path>
                <a:path w="1791970" h="12700">
                  <a:moveTo>
                    <a:pt x="1435823" y="9867"/>
                  </a:moveTo>
                  <a:lnTo>
                    <a:pt x="1429473" y="0"/>
                  </a:lnTo>
                  <a:lnTo>
                    <a:pt x="1425956" y="0"/>
                  </a:lnTo>
                  <a:lnTo>
                    <a:pt x="1423111" y="2844"/>
                  </a:lnTo>
                  <a:lnTo>
                    <a:pt x="1429473" y="12700"/>
                  </a:lnTo>
                  <a:lnTo>
                    <a:pt x="1432979" y="12700"/>
                  </a:lnTo>
                  <a:lnTo>
                    <a:pt x="1435823" y="9867"/>
                  </a:lnTo>
                  <a:close/>
                </a:path>
                <a:path w="1791970" h="12700">
                  <a:moveTo>
                    <a:pt x="1461236" y="9867"/>
                  </a:moveTo>
                  <a:lnTo>
                    <a:pt x="1454873" y="0"/>
                  </a:lnTo>
                  <a:lnTo>
                    <a:pt x="1451368" y="0"/>
                  </a:lnTo>
                  <a:lnTo>
                    <a:pt x="1448523" y="2844"/>
                  </a:lnTo>
                  <a:lnTo>
                    <a:pt x="1454886" y="12700"/>
                  </a:lnTo>
                  <a:lnTo>
                    <a:pt x="1458391" y="12700"/>
                  </a:lnTo>
                  <a:lnTo>
                    <a:pt x="1461236" y="9867"/>
                  </a:lnTo>
                  <a:close/>
                </a:path>
                <a:path w="1791970" h="12700">
                  <a:moveTo>
                    <a:pt x="1486649" y="9867"/>
                  </a:moveTo>
                  <a:lnTo>
                    <a:pt x="1480286" y="0"/>
                  </a:lnTo>
                  <a:lnTo>
                    <a:pt x="1476781" y="0"/>
                  </a:lnTo>
                  <a:lnTo>
                    <a:pt x="1473936" y="2844"/>
                  </a:lnTo>
                  <a:lnTo>
                    <a:pt x="1480299" y="12700"/>
                  </a:lnTo>
                  <a:lnTo>
                    <a:pt x="1483804" y="12700"/>
                  </a:lnTo>
                  <a:lnTo>
                    <a:pt x="1486649" y="9867"/>
                  </a:lnTo>
                  <a:close/>
                </a:path>
                <a:path w="1791970" h="12700">
                  <a:moveTo>
                    <a:pt x="1512062" y="9867"/>
                  </a:moveTo>
                  <a:lnTo>
                    <a:pt x="1505699" y="0"/>
                  </a:lnTo>
                  <a:lnTo>
                    <a:pt x="1502194" y="0"/>
                  </a:lnTo>
                  <a:lnTo>
                    <a:pt x="1499349" y="2844"/>
                  </a:lnTo>
                  <a:lnTo>
                    <a:pt x="1505712" y="12700"/>
                  </a:lnTo>
                  <a:lnTo>
                    <a:pt x="1509217" y="12700"/>
                  </a:lnTo>
                  <a:lnTo>
                    <a:pt x="1512062" y="9867"/>
                  </a:lnTo>
                  <a:close/>
                </a:path>
                <a:path w="1791970" h="12700">
                  <a:moveTo>
                    <a:pt x="1537474" y="9867"/>
                  </a:moveTo>
                  <a:lnTo>
                    <a:pt x="1531112" y="0"/>
                  </a:lnTo>
                  <a:lnTo>
                    <a:pt x="1527606" y="0"/>
                  </a:lnTo>
                  <a:lnTo>
                    <a:pt x="1524762" y="2844"/>
                  </a:lnTo>
                  <a:lnTo>
                    <a:pt x="1531124" y="12700"/>
                  </a:lnTo>
                  <a:lnTo>
                    <a:pt x="1534629" y="12700"/>
                  </a:lnTo>
                  <a:lnTo>
                    <a:pt x="1537474" y="9867"/>
                  </a:lnTo>
                  <a:close/>
                </a:path>
                <a:path w="1791970" h="12700">
                  <a:moveTo>
                    <a:pt x="1562887" y="9867"/>
                  </a:moveTo>
                  <a:lnTo>
                    <a:pt x="1556524" y="0"/>
                  </a:lnTo>
                  <a:lnTo>
                    <a:pt x="1553019" y="0"/>
                  </a:lnTo>
                  <a:lnTo>
                    <a:pt x="1550174" y="2844"/>
                  </a:lnTo>
                  <a:lnTo>
                    <a:pt x="1556537" y="12700"/>
                  </a:lnTo>
                  <a:lnTo>
                    <a:pt x="1560042" y="12700"/>
                  </a:lnTo>
                  <a:lnTo>
                    <a:pt x="1562887" y="9867"/>
                  </a:lnTo>
                  <a:close/>
                </a:path>
                <a:path w="1791970" h="12700">
                  <a:moveTo>
                    <a:pt x="1588300" y="9867"/>
                  </a:moveTo>
                  <a:lnTo>
                    <a:pt x="1581937" y="0"/>
                  </a:lnTo>
                  <a:lnTo>
                    <a:pt x="1578432" y="0"/>
                  </a:lnTo>
                  <a:lnTo>
                    <a:pt x="1575587" y="2844"/>
                  </a:lnTo>
                  <a:lnTo>
                    <a:pt x="1581950" y="12700"/>
                  </a:lnTo>
                  <a:lnTo>
                    <a:pt x="1585455" y="12700"/>
                  </a:lnTo>
                  <a:lnTo>
                    <a:pt x="1588300" y="9867"/>
                  </a:lnTo>
                  <a:close/>
                </a:path>
                <a:path w="1791970" h="12700">
                  <a:moveTo>
                    <a:pt x="1613712" y="9867"/>
                  </a:moveTo>
                  <a:lnTo>
                    <a:pt x="1607350" y="0"/>
                  </a:lnTo>
                  <a:lnTo>
                    <a:pt x="1603844" y="0"/>
                  </a:lnTo>
                  <a:lnTo>
                    <a:pt x="1601000" y="2844"/>
                  </a:lnTo>
                  <a:lnTo>
                    <a:pt x="1607362" y="12700"/>
                  </a:lnTo>
                  <a:lnTo>
                    <a:pt x="1610868" y="12700"/>
                  </a:lnTo>
                  <a:lnTo>
                    <a:pt x="1613712" y="9867"/>
                  </a:lnTo>
                  <a:close/>
                </a:path>
                <a:path w="1791970" h="12700">
                  <a:moveTo>
                    <a:pt x="1639125" y="9867"/>
                  </a:moveTo>
                  <a:lnTo>
                    <a:pt x="1632762" y="0"/>
                  </a:lnTo>
                  <a:lnTo>
                    <a:pt x="1629257" y="0"/>
                  </a:lnTo>
                  <a:lnTo>
                    <a:pt x="1626412" y="2844"/>
                  </a:lnTo>
                  <a:lnTo>
                    <a:pt x="1632775" y="12700"/>
                  </a:lnTo>
                  <a:lnTo>
                    <a:pt x="1636280" y="12700"/>
                  </a:lnTo>
                  <a:lnTo>
                    <a:pt x="1639125" y="9867"/>
                  </a:lnTo>
                  <a:close/>
                </a:path>
                <a:path w="1791970" h="12700">
                  <a:moveTo>
                    <a:pt x="1664538" y="9867"/>
                  </a:moveTo>
                  <a:lnTo>
                    <a:pt x="1658175" y="0"/>
                  </a:lnTo>
                  <a:lnTo>
                    <a:pt x="1654670" y="0"/>
                  </a:lnTo>
                  <a:lnTo>
                    <a:pt x="1651825" y="2844"/>
                  </a:lnTo>
                  <a:lnTo>
                    <a:pt x="1658188" y="12700"/>
                  </a:lnTo>
                  <a:lnTo>
                    <a:pt x="1661693" y="12700"/>
                  </a:lnTo>
                  <a:lnTo>
                    <a:pt x="1664538" y="9867"/>
                  </a:lnTo>
                  <a:close/>
                </a:path>
                <a:path w="1791970" h="12700">
                  <a:moveTo>
                    <a:pt x="1689950" y="9867"/>
                  </a:moveTo>
                  <a:lnTo>
                    <a:pt x="1683588" y="0"/>
                  </a:lnTo>
                  <a:lnTo>
                    <a:pt x="1680083" y="0"/>
                  </a:lnTo>
                  <a:lnTo>
                    <a:pt x="1677238" y="2844"/>
                  </a:lnTo>
                  <a:lnTo>
                    <a:pt x="1683600" y="12700"/>
                  </a:lnTo>
                  <a:lnTo>
                    <a:pt x="1687106" y="12700"/>
                  </a:lnTo>
                  <a:lnTo>
                    <a:pt x="1689950" y="9867"/>
                  </a:lnTo>
                  <a:close/>
                </a:path>
                <a:path w="1791970" h="12700">
                  <a:moveTo>
                    <a:pt x="1715363" y="9867"/>
                  </a:moveTo>
                  <a:lnTo>
                    <a:pt x="1709000" y="0"/>
                  </a:lnTo>
                  <a:lnTo>
                    <a:pt x="1705495" y="0"/>
                  </a:lnTo>
                  <a:lnTo>
                    <a:pt x="1702650" y="2844"/>
                  </a:lnTo>
                  <a:lnTo>
                    <a:pt x="1709013" y="12700"/>
                  </a:lnTo>
                  <a:lnTo>
                    <a:pt x="1712518" y="12700"/>
                  </a:lnTo>
                  <a:lnTo>
                    <a:pt x="1715363" y="9867"/>
                  </a:lnTo>
                  <a:close/>
                </a:path>
                <a:path w="1791970" h="12700">
                  <a:moveTo>
                    <a:pt x="1740776" y="9867"/>
                  </a:moveTo>
                  <a:lnTo>
                    <a:pt x="1734413" y="0"/>
                  </a:lnTo>
                  <a:lnTo>
                    <a:pt x="1730908" y="0"/>
                  </a:lnTo>
                  <a:lnTo>
                    <a:pt x="1728063" y="2844"/>
                  </a:lnTo>
                  <a:lnTo>
                    <a:pt x="1734426" y="12700"/>
                  </a:lnTo>
                  <a:lnTo>
                    <a:pt x="1737931" y="12700"/>
                  </a:lnTo>
                  <a:lnTo>
                    <a:pt x="1740776" y="9867"/>
                  </a:lnTo>
                  <a:close/>
                </a:path>
                <a:path w="1791970" h="12700">
                  <a:moveTo>
                    <a:pt x="1766189" y="9867"/>
                  </a:moveTo>
                  <a:lnTo>
                    <a:pt x="1759826" y="0"/>
                  </a:lnTo>
                  <a:lnTo>
                    <a:pt x="1756321" y="0"/>
                  </a:lnTo>
                  <a:lnTo>
                    <a:pt x="1753476" y="2844"/>
                  </a:lnTo>
                  <a:lnTo>
                    <a:pt x="1759839" y="12700"/>
                  </a:lnTo>
                  <a:lnTo>
                    <a:pt x="1763344" y="12700"/>
                  </a:lnTo>
                  <a:lnTo>
                    <a:pt x="1766189" y="9867"/>
                  </a:lnTo>
                  <a:close/>
                </a:path>
                <a:path w="1791970" h="12700">
                  <a:moveTo>
                    <a:pt x="1791601" y="9867"/>
                  </a:moveTo>
                  <a:lnTo>
                    <a:pt x="1785239" y="0"/>
                  </a:lnTo>
                  <a:lnTo>
                    <a:pt x="1781733" y="0"/>
                  </a:lnTo>
                  <a:lnTo>
                    <a:pt x="1778889" y="2844"/>
                  </a:lnTo>
                  <a:lnTo>
                    <a:pt x="1785251" y="12700"/>
                  </a:lnTo>
                  <a:lnTo>
                    <a:pt x="1788756" y="12700"/>
                  </a:lnTo>
                  <a:lnTo>
                    <a:pt x="1791601" y="9867"/>
                  </a:lnTo>
                  <a:close/>
                </a:path>
              </a:pathLst>
            </a:custGeom>
            <a:solidFill>
              <a:srgbClr val="000000"/>
            </a:solidFill>
          </p:spPr>
          <p:txBody>
            <a:bodyPr wrap="square" lIns="0" tIns="0" rIns="0" bIns="0" rtlCol="0"/>
            <a:lstStyle/>
            <a:p>
              <a:endParaRPr/>
            </a:p>
          </p:txBody>
        </p:sp>
        <p:sp>
          <p:nvSpPr>
            <p:cNvPr id="13" name="object 13"/>
            <p:cNvSpPr/>
            <p:nvPr/>
          </p:nvSpPr>
          <p:spPr>
            <a:xfrm>
              <a:off x="4862423" y="5705475"/>
              <a:ext cx="1791970" cy="12700"/>
            </a:xfrm>
            <a:custGeom>
              <a:avLst/>
              <a:gdLst/>
              <a:ahLst/>
              <a:cxnLst/>
              <a:rect l="l" t="t" r="r" b="b"/>
              <a:pathLst>
                <a:path w="1791970" h="12700">
                  <a:moveTo>
                    <a:pt x="12712" y="9867"/>
                  </a:moveTo>
                  <a:lnTo>
                    <a:pt x="6350" y="0"/>
                  </a:lnTo>
                  <a:lnTo>
                    <a:pt x="2844" y="0"/>
                  </a:lnTo>
                  <a:lnTo>
                    <a:pt x="0" y="2844"/>
                  </a:lnTo>
                  <a:lnTo>
                    <a:pt x="6362" y="12700"/>
                  </a:lnTo>
                  <a:lnTo>
                    <a:pt x="9867" y="12700"/>
                  </a:lnTo>
                  <a:lnTo>
                    <a:pt x="12712" y="9867"/>
                  </a:lnTo>
                  <a:close/>
                </a:path>
                <a:path w="1791970" h="12700">
                  <a:moveTo>
                    <a:pt x="38125" y="9867"/>
                  </a:moveTo>
                  <a:lnTo>
                    <a:pt x="31762" y="0"/>
                  </a:lnTo>
                  <a:lnTo>
                    <a:pt x="28257" y="0"/>
                  </a:lnTo>
                  <a:lnTo>
                    <a:pt x="25412" y="2844"/>
                  </a:lnTo>
                  <a:lnTo>
                    <a:pt x="31775" y="12700"/>
                  </a:lnTo>
                  <a:lnTo>
                    <a:pt x="35280" y="12700"/>
                  </a:lnTo>
                  <a:lnTo>
                    <a:pt x="38125" y="9867"/>
                  </a:lnTo>
                  <a:close/>
                </a:path>
                <a:path w="1791970" h="12700">
                  <a:moveTo>
                    <a:pt x="63538" y="9867"/>
                  </a:moveTo>
                  <a:lnTo>
                    <a:pt x="57175" y="0"/>
                  </a:lnTo>
                  <a:lnTo>
                    <a:pt x="53670" y="0"/>
                  </a:lnTo>
                  <a:lnTo>
                    <a:pt x="50825" y="2844"/>
                  </a:lnTo>
                  <a:lnTo>
                    <a:pt x="57188" y="12700"/>
                  </a:lnTo>
                  <a:lnTo>
                    <a:pt x="60693" y="12700"/>
                  </a:lnTo>
                  <a:lnTo>
                    <a:pt x="63538" y="9867"/>
                  </a:lnTo>
                  <a:close/>
                </a:path>
                <a:path w="1791970" h="12700">
                  <a:moveTo>
                    <a:pt x="88950" y="9867"/>
                  </a:moveTo>
                  <a:lnTo>
                    <a:pt x="82588" y="0"/>
                  </a:lnTo>
                  <a:lnTo>
                    <a:pt x="79082" y="0"/>
                  </a:lnTo>
                  <a:lnTo>
                    <a:pt x="76238" y="2844"/>
                  </a:lnTo>
                  <a:lnTo>
                    <a:pt x="82600" y="12700"/>
                  </a:lnTo>
                  <a:lnTo>
                    <a:pt x="86106" y="12700"/>
                  </a:lnTo>
                  <a:lnTo>
                    <a:pt x="88950" y="9867"/>
                  </a:lnTo>
                  <a:close/>
                </a:path>
                <a:path w="1791970" h="12700">
                  <a:moveTo>
                    <a:pt x="114363" y="9867"/>
                  </a:moveTo>
                  <a:lnTo>
                    <a:pt x="108000" y="0"/>
                  </a:lnTo>
                  <a:lnTo>
                    <a:pt x="104495" y="0"/>
                  </a:lnTo>
                  <a:lnTo>
                    <a:pt x="101650" y="2844"/>
                  </a:lnTo>
                  <a:lnTo>
                    <a:pt x="108013" y="12700"/>
                  </a:lnTo>
                  <a:lnTo>
                    <a:pt x="111518" y="12700"/>
                  </a:lnTo>
                  <a:lnTo>
                    <a:pt x="114363" y="9867"/>
                  </a:lnTo>
                  <a:close/>
                </a:path>
                <a:path w="1791970" h="12700">
                  <a:moveTo>
                    <a:pt x="139776" y="9867"/>
                  </a:moveTo>
                  <a:lnTo>
                    <a:pt x="133413" y="0"/>
                  </a:lnTo>
                  <a:lnTo>
                    <a:pt x="129908" y="0"/>
                  </a:lnTo>
                  <a:lnTo>
                    <a:pt x="127063" y="2844"/>
                  </a:lnTo>
                  <a:lnTo>
                    <a:pt x="133426" y="12700"/>
                  </a:lnTo>
                  <a:lnTo>
                    <a:pt x="136931" y="12700"/>
                  </a:lnTo>
                  <a:lnTo>
                    <a:pt x="139776" y="9867"/>
                  </a:lnTo>
                  <a:close/>
                </a:path>
                <a:path w="1791970" h="12700">
                  <a:moveTo>
                    <a:pt x="165188" y="9867"/>
                  </a:moveTo>
                  <a:lnTo>
                    <a:pt x="158826" y="0"/>
                  </a:lnTo>
                  <a:lnTo>
                    <a:pt x="155321" y="0"/>
                  </a:lnTo>
                  <a:lnTo>
                    <a:pt x="152476" y="2844"/>
                  </a:lnTo>
                  <a:lnTo>
                    <a:pt x="158838" y="12700"/>
                  </a:lnTo>
                  <a:lnTo>
                    <a:pt x="162344" y="12700"/>
                  </a:lnTo>
                  <a:lnTo>
                    <a:pt x="165188" y="9867"/>
                  </a:lnTo>
                  <a:close/>
                </a:path>
                <a:path w="1791970" h="12700">
                  <a:moveTo>
                    <a:pt x="190601" y="9867"/>
                  </a:moveTo>
                  <a:lnTo>
                    <a:pt x="184238" y="0"/>
                  </a:lnTo>
                  <a:lnTo>
                    <a:pt x="180733" y="0"/>
                  </a:lnTo>
                  <a:lnTo>
                    <a:pt x="177888" y="2844"/>
                  </a:lnTo>
                  <a:lnTo>
                    <a:pt x="184251" y="12700"/>
                  </a:lnTo>
                  <a:lnTo>
                    <a:pt x="187756" y="12700"/>
                  </a:lnTo>
                  <a:lnTo>
                    <a:pt x="190601" y="9867"/>
                  </a:lnTo>
                  <a:close/>
                </a:path>
                <a:path w="1791970" h="12700">
                  <a:moveTo>
                    <a:pt x="216014" y="9867"/>
                  </a:moveTo>
                  <a:lnTo>
                    <a:pt x="209651" y="0"/>
                  </a:lnTo>
                  <a:lnTo>
                    <a:pt x="206146" y="0"/>
                  </a:lnTo>
                  <a:lnTo>
                    <a:pt x="203301" y="2844"/>
                  </a:lnTo>
                  <a:lnTo>
                    <a:pt x="209664" y="12700"/>
                  </a:lnTo>
                  <a:lnTo>
                    <a:pt x="213169" y="12700"/>
                  </a:lnTo>
                  <a:lnTo>
                    <a:pt x="216014" y="9867"/>
                  </a:lnTo>
                  <a:close/>
                </a:path>
                <a:path w="1791970" h="12700">
                  <a:moveTo>
                    <a:pt x="241427" y="9867"/>
                  </a:moveTo>
                  <a:lnTo>
                    <a:pt x="235064" y="0"/>
                  </a:lnTo>
                  <a:lnTo>
                    <a:pt x="231559" y="0"/>
                  </a:lnTo>
                  <a:lnTo>
                    <a:pt x="228714" y="2844"/>
                  </a:lnTo>
                  <a:lnTo>
                    <a:pt x="235077" y="12700"/>
                  </a:lnTo>
                  <a:lnTo>
                    <a:pt x="238582" y="12700"/>
                  </a:lnTo>
                  <a:lnTo>
                    <a:pt x="241427" y="9867"/>
                  </a:lnTo>
                  <a:close/>
                </a:path>
                <a:path w="1791970" h="12700">
                  <a:moveTo>
                    <a:pt x="266839" y="9867"/>
                  </a:moveTo>
                  <a:lnTo>
                    <a:pt x="260477" y="0"/>
                  </a:lnTo>
                  <a:lnTo>
                    <a:pt x="256971" y="0"/>
                  </a:lnTo>
                  <a:lnTo>
                    <a:pt x="254127" y="2844"/>
                  </a:lnTo>
                  <a:lnTo>
                    <a:pt x="260489" y="12700"/>
                  </a:lnTo>
                  <a:lnTo>
                    <a:pt x="263994" y="12700"/>
                  </a:lnTo>
                  <a:lnTo>
                    <a:pt x="266839" y="9867"/>
                  </a:lnTo>
                  <a:close/>
                </a:path>
                <a:path w="1791970" h="12700">
                  <a:moveTo>
                    <a:pt x="292252" y="9867"/>
                  </a:moveTo>
                  <a:lnTo>
                    <a:pt x="285889" y="0"/>
                  </a:lnTo>
                  <a:lnTo>
                    <a:pt x="282384" y="0"/>
                  </a:lnTo>
                  <a:lnTo>
                    <a:pt x="279539" y="2844"/>
                  </a:lnTo>
                  <a:lnTo>
                    <a:pt x="285902" y="12700"/>
                  </a:lnTo>
                  <a:lnTo>
                    <a:pt x="289407" y="12700"/>
                  </a:lnTo>
                  <a:lnTo>
                    <a:pt x="292252" y="9867"/>
                  </a:lnTo>
                  <a:close/>
                </a:path>
                <a:path w="1791970" h="12700">
                  <a:moveTo>
                    <a:pt x="317665" y="9867"/>
                  </a:moveTo>
                  <a:lnTo>
                    <a:pt x="311302" y="0"/>
                  </a:lnTo>
                  <a:lnTo>
                    <a:pt x="307797" y="0"/>
                  </a:lnTo>
                  <a:lnTo>
                    <a:pt x="304952" y="2844"/>
                  </a:lnTo>
                  <a:lnTo>
                    <a:pt x="311315" y="12700"/>
                  </a:lnTo>
                  <a:lnTo>
                    <a:pt x="314820" y="12700"/>
                  </a:lnTo>
                  <a:lnTo>
                    <a:pt x="317665" y="9867"/>
                  </a:lnTo>
                  <a:close/>
                </a:path>
                <a:path w="1791970" h="12700">
                  <a:moveTo>
                    <a:pt x="343077" y="9867"/>
                  </a:moveTo>
                  <a:lnTo>
                    <a:pt x="336715" y="0"/>
                  </a:lnTo>
                  <a:lnTo>
                    <a:pt x="333209" y="0"/>
                  </a:lnTo>
                  <a:lnTo>
                    <a:pt x="330365" y="2844"/>
                  </a:lnTo>
                  <a:lnTo>
                    <a:pt x="336727" y="12700"/>
                  </a:lnTo>
                  <a:lnTo>
                    <a:pt x="340233" y="12700"/>
                  </a:lnTo>
                  <a:lnTo>
                    <a:pt x="343077" y="9867"/>
                  </a:lnTo>
                  <a:close/>
                </a:path>
                <a:path w="1791970" h="12700">
                  <a:moveTo>
                    <a:pt x="368490" y="9867"/>
                  </a:moveTo>
                  <a:lnTo>
                    <a:pt x="362127" y="0"/>
                  </a:lnTo>
                  <a:lnTo>
                    <a:pt x="358622" y="0"/>
                  </a:lnTo>
                  <a:lnTo>
                    <a:pt x="355777" y="2844"/>
                  </a:lnTo>
                  <a:lnTo>
                    <a:pt x="362140" y="12700"/>
                  </a:lnTo>
                  <a:lnTo>
                    <a:pt x="365645" y="12700"/>
                  </a:lnTo>
                  <a:lnTo>
                    <a:pt x="368490" y="9867"/>
                  </a:lnTo>
                  <a:close/>
                </a:path>
                <a:path w="1791970" h="12700">
                  <a:moveTo>
                    <a:pt x="393903" y="9867"/>
                  </a:moveTo>
                  <a:lnTo>
                    <a:pt x="387540" y="0"/>
                  </a:lnTo>
                  <a:lnTo>
                    <a:pt x="384035" y="0"/>
                  </a:lnTo>
                  <a:lnTo>
                    <a:pt x="381190" y="2844"/>
                  </a:lnTo>
                  <a:lnTo>
                    <a:pt x="387553" y="12700"/>
                  </a:lnTo>
                  <a:lnTo>
                    <a:pt x="391058" y="12700"/>
                  </a:lnTo>
                  <a:lnTo>
                    <a:pt x="393903" y="9867"/>
                  </a:lnTo>
                  <a:close/>
                </a:path>
                <a:path w="1791970" h="12700">
                  <a:moveTo>
                    <a:pt x="419315" y="9867"/>
                  </a:moveTo>
                  <a:lnTo>
                    <a:pt x="412953" y="0"/>
                  </a:lnTo>
                  <a:lnTo>
                    <a:pt x="409448" y="0"/>
                  </a:lnTo>
                  <a:lnTo>
                    <a:pt x="406603" y="2844"/>
                  </a:lnTo>
                  <a:lnTo>
                    <a:pt x="412965" y="12700"/>
                  </a:lnTo>
                  <a:lnTo>
                    <a:pt x="416471" y="12700"/>
                  </a:lnTo>
                  <a:lnTo>
                    <a:pt x="419315" y="9867"/>
                  </a:lnTo>
                  <a:close/>
                </a:path>
                <a:path w="1791970" h="12700">
                  <a:moveTo>
                    <a:pt x="444728" y="9867"/>
                  </a:moveTo>
                  <a:lnTo>
                    <a:pt x="438365" y="0"/>
                  </a:lnTo>
                  <a:lnTo>
                    <a:pt x="434860" y="0"/>
                  </a:lnTo>
                  <a:lnTo>
                    <a:pt x="432015" y="2844"/>
                  </a:lnTo>
                  <a:lnTo>
                    <a:pt x="438378" y="12700"/>
                  </a:lnTo>
                  <a:lnTo>
                    <a:pt x="441883" y="12700"/>
                  </a:lnTo>
                  <a:lnTo>
                    <a:pt x="444728" y="9867"/>
                  </a:lnTo>
                  <a:close/>
                </a:path>
                <a:path w="1791970" h="12700">
                  <a:moveTo>
                    <a:pt x="470141" y="9867"/>
                  </a:moveTo>
                  <a:lnTo>
                    <a:pt x="463778" y="0"/>
                  </a:lnTo>
                  <a:lnTo>
                    <a:pt x="460273" y="0"/>
                  </a:lnTo>
                  <a:lnTo>
                    <a:pt x="457428" y="2844"/>
                  </a:lnTo>
                  <a:lnTo>
                    <a:pt x="463791" y="12700"/>
                  </a:lnTo>
                  <a:lnTo>
                    <a:pt x="467296" y="12700"/>
                  </a:lnTo>
                  <a:lnTo>
                    <a:pt x="470141" y="9867"/>
                  </a:lnTo>
                  <a:close/>
                </a:path>
                <a:path w="1791970" h="12700">
                  <a:moveTo>
                    <a:pt x="495554" y="9867"/>
                  </a:moveTo>
                  <a:lnTo>
                    <a:pt x="489191" y="0"/>
                  </a:lnTo>
                  <a:lnTo>
                    <a:pt x="485686" y="0"/>
                  </a:lnTo>
                  <a:lnTo>
                    <a:pt x="482841" y="2844"/>
                  </a:lnTo>
                  <a:lnTo>
                    <a:pt x="489204" y="12700"/>
                  </a:lnTo>
                  <a:lnTo>
                    <a:pt x="492709" y="12700"/>
                  </a:lnTo>
                  <a:lnTo>
                    <a:pt x="495554" y="9867"/>
                  </a:lnTo>
                  <a:close/>
                </a:path>
                <a:path w="1791970" h="12700">
                  <a:moveTo>
                    <a:pt x="520966" y="9867"/>
                  </a:moveTo>
                  <a:lnTo>
                    <a:pt x="514604" y="0"/>
                  </a:lnTo>
                  <a:lnTo>
                    <a:pt x="511098" y="0"/>
                  </a:lnTo>
                  <a:lnTo>
                    <a:pt x="508254" y="2844"/>
                  </a:lnTo>
                  <a:lnTo>
                    <a:pt x="514616" y="12700"/>
                  </a:lnTo>
                  <a:lnTo>
                    <a:pt x="518121" y="12700"/>
                  </a:lnTo>
                  <a:lnTo>
                    <a:pt x="520966" y="9867"/>
                  </a:lnTo>
                  <a:close/>
                </a:path>
                <a:path w="1791970" h="12700">
                  <a:moveTo>
                    <a:pt x="546379" y="9867"/>
                  </a:moveTo>
                  <a:lnTo>
                    <a:pt x="540016" y="0"/>
                  </a:lnTo>
                  <a:lnTo>
                    <a:pt x="536511" y="0"/>
                  </a:lnTo>
                  <a:lnTo>
                    <a:pt x="533666" y="2844"/>
                  </a:lnTo>
                  <a:lnTo>
                    <a:pt x="540029" y="12700"/>
                  </a:lnTo>
                  <a:lnTo>
                    <a:pt x="543534" y="12700"/>
                  </a:lnTo>
                  <a:lnTo>
                    <a:pt x="546379" y="9867"/>
                  </a:lnTo>
                  <a:close/>
                </a:path>
                <a:path w="1791970" h="12700">
                  <a:moveTo>
                    <a:pt x="571792" y="9867"/>
                  </a:moveTo>
                  <a:lnTo>
                    <a:pt x="565429" y="0"/>
                  </a:lnTo>
                  <a:lnTo>
                    <a:pt x="561924" y="0"/>
                  </a:lnTo>
                  <a:lnTo>
                    <a:pt x="559079" y="2844"/>
                  </a:lnTo>
                  <a:lnTo>
                    <a:pt x="565442" y="12700"/>
                  </a:lnTo>
                  <a:lnTo>
                    <a:pt x="568947" y="12700"/>
                  </a:lnTo>
                  <a:lnTo>
                    <a:pt x="571792" y="9867"/>
                  </a:lnTo>
                  <a:close/>
                </a:path>
                <a:path w="1791970" h="12700">
                  <a:moveTo>
                    <a:pt x="597204" y="9867"/>
                  </a:moveTo>
                  <a:lnTo>
                    <a:pt x="590854" y="0"/>
                  </a:lnTo>
                  <a:lnTo>
                    <a:pt x="587336" y="0"/>
                  </a:lnTo>
                  <a:lnTo>
                    <a:pt x="584492" y="2844"/>
                  </a:lnTo>
                  <a:lnTo>
                    <a:pt x="590854" y="12700"/>
                  </a:lnTo>
                  <a:lnTo>
                    <a:pt x="594360" y="12700"/>
                  </a:lnTo>
                  <a:lnTo>
                    <a:pt x="597204" y="9867"/>
                  </a:lnTo>
                  <a:close/>
                </a:path>
                <a:path w="1791970" h="12700">
                  <a:moveTo>
                    <a:pt x="622617" y="9867"/>
                  </a:moveTo>
                  <a:lnTo>
                    <a:pt x="616254" y="0"/>
                  </a:lnTo>
                  <a:lnTo>
                    <a:pt x="612749" y="0"/>
                  </a:lnTo>
                  <a:lnTo>
                    <a:pt x="609904" y="2844"/>
                  </a:lnTo>
                  <a:lnTo>
                    <a:pt x="616267" y="12700"/>
                  </a:lnTo>
                  <a:lnTo>
                    <a:pt x="619772" y="12700"/>
                  </a:lnTo>
                  <a:lnTo>
                    <a:pt x="622617" y="9867"/>
                  </a:lnTo>
                  <a:close/>
                </a:path>
                <a:path w="1791970" h="12700">
                  <a:moveTo>
                    <a:pt x="648030" y="9867"/>
                  </a:moveTo>
                  <a:lnTo>
                    <a:pt x="641667" y="0"/>
                  </a:lnTo>
                  <a:lnTo>
                    <a:pt x="638162" y="0"/>
                  </a:lnTo>
                  <a:lnTo>
                    <a:pt x="635317" y="2844"/>
                  </a:lnTo>
                  <a:lnTo>
                    <a:pt x="641680" y="12700"/>
                  </a:lnTo>
                  <a:lnTo>
                    <a:pt x="645185" y="12700"/>
                  </a:lnTo>
                  <a:lnTo>
                    <a:pt x="648030" y="9867"/>
                  </a:lnTo>
                  <a:close/>
                </a:path>
                <a:path w="1791970" h="12700">
                  <a:moveTo>
                    <a:pt x="673442" y="9867"/>
                  </a:moveTo>
                  <a:lnTo>
                    <a:pt x="667080" y="0"/>
                  </a:lnTo>
                  <a:lnTo>
                    <a:pt x="663575" y="0"/>
                  </a:lnTo>
                  <a:lnTo>
                    <a:pt x="660730" y="2844"/>
                  </a:lnTo>
                  <a:lnTo>
                    <a:pt x="667092" y="12700"/>
                  </a:lnTo>
                  <a:lnTo>
                    <a:pt x="670598" y="12700"/>
                  </a:lnTo>
                  <a:lnTo>
                    <a:pt x="673442" y="9867"/>
                  </a:lnTo>
                  <a:close/>
                </a:path>
                <a:path w="1791970" h="12700">
                  <a:moveTo>
                    <a:pt x="698855" y="9867"/>
                  </a:moveTo>
                  <a:lnTo>
                    <a:pt x="692492" y="0"/>
                  </a:lnTo>
                  <a:lnTo>
                    <a:pt x="688987" y="0"/>
                  </a:lnTo>
                  <a:lnTo>
                    <a:pt x="686142" y="2844"/>
                  </a:lnTo>
                  <a:lnTo>
                    <a:pt x="692505" y="12700"/>
                  </a:lnTo>
                  <a:lnTo>
                    <a:pt x="696010" y="12700"/>
                  </a:lnTo>
                  <a:lnTo>
                    <a:pt x="698855" y="9867"/>
                  </a:lnTo>
                  <a:close/>
                </a:path>
                <a:path w="1791970" h="12700">
                  <a:moveTo>
                    <a:pt x="724268" y="9867"/>
                  </a:moveTo>
                  <a:lnTo>
                    <a:pt x="717905" y="0"/>
                  </a:lnTo>
                  <a:lnTo>
                    <a:pt x="714400" y="0"/>
                  </a:lnTo>
                  <a:lnTo>
                    <a:pt x="711555" y="2844"/>
                  </a:lnTo>
                  <a:lnTo>
                    <a:pt x="717918" y="12700"/>
                  </a:lnTo>
                  <a:lnTo>
                    <a:pt x="721423" y="12700"/>
                  </a:lnTo>
                  <a:lnTo>
                    <a:pt x="724268" y="9867"/>
                  </a:lnTo>
                  <a:close/>
                </a:path>
                <a:path w="1791970" h="12700">
                  <a:moveTo>
                    <a:pt x="749681" y="9867"/>
                  </a:moveTo>
                  <a:lnTo>
                    <a:pt x="743318" y="0"/>
                  </a:lnTo>
                  <a:lnTo>
                    <a:pt x="739813" y="0"/>
                  </a:lnTo>
                  <a:lnTo>
                    <a:pt x="736968" y="2844"/>
                  </a:lnTo>
                  <a:lnTo>
                    <a:pt x="743331" y="12700"/>
                  </a:lnTo>
                  <a:lnTo>
                    <a:pt x="746836" y="12700"/>
                  </a:lnTo>
                  <a:lnTo>
                    <a:pt x="749681" y="9867"/>
                  </a:lnTo>
                  <a:close/>
                </a:path>
                <a:path w="1791970" h="12700">
                  <a:moveTo>
                    <a:pt x="775093" y="9867"/>
                  </a:moveTo>
                  <a:lnTo>
                    <a:pt x="768731" y="0"/>
                  </a:lnTo>
                  <a:lnTo>
                    <a:pt x="765225" y="0"/>
                  </a:lnTo>
                  <a:lnTo>
                    <a:pt x="762381" y="2844"/>
                  </a:lnTo>
                  <a:lnTo>
                    <a:pt x="768743" y="12700"/>
                  </a:lnTo>
                  <a:lnTo>
                    <a:pt x="772248" y="12700"/>
                  </a:lnTo>
                  <a:lnTo>
                    <a:pt x="775093" y="9867"/>
                  </a:lnTo>
                  <a:close/>
                </a:path>
                <a:path w="1791970" h="12700">
                  <a:moveTo>
                    <a:pt x="800506" y="9867"/>
                  </a:moveTo>
                  <a:lnTo>
                    <a:pt x="794143" y="0"/>
                  </a:lnTo>
                  <a:lnTo>
                    <a:pt x="790638" y="0"/>
                  </a:lnTo>
                  <a:lnTo>
                    <a:pt x="787793" y="2844"/>
                  </a:lnTo>
                  <a:lnTo>
                    <a:pt x="794156" y="12700"/>
                  </a:lnTo>
                  <a:lnTo>
                    <a:pt x="797661" y="12700"/>
                  </a:lnTo>
                  <a:lnTo>
                    <a:pt x="800506" y="9867"/>
                  </a:lnTo>
                  <a:close/>
                </a:path>
                <a:path w="1791970" h="12700">
                  <a:moveTo>
                    <a:pt x="825919" y="9867"/>
                  </a:moveTo>
                  <a:lnTo>
                    <a:pt x="819556" y="0"/>
                  </a:lnTo>
                  <a:lnTo>
                    <a:pt x="816051" y="0"/>
                  </a:lnTo>
                  <a:lnTo>
                    <a:pt x="813206" y="2844"/>
                  </a:lnTo>
                  <a:lnTo>
                    <a:pt x="819569" y="12700"/>
                  </a:lnTo>
                  <a:lnTo>
                    <a:pt x="823074" y="12700"/>
                  </a:lnTo>
                  <a:lnTo>
                    <a:pt x="825919" y="9867"/>
                  </a:lnTo>
                  <a:close/>
                </a:path>
                <a:path w="1791970" h="12700">
                  <a:moveTo>
                    <a:pt x="851331" y="9867"/>
                  </a:moveTo>
                  <a:lnTo>
                    <a:pt x="844969" y="0"/>
                  </a:lnTo>
                  <a:lnTo>
                    <a:pt x="841463" y="0"/>
                  </a:lnTo>
                  <a:lnTo>
                    <a:pt x="838619" y="2844"/>
                  </a:lnTo>
                  <a:lnTo>
                    <a:pt x="844981" y="12700"/>
                  </a:lnTo>
                  <a:lnTo>
                    <a:pt x="848487" y="12700"/>
                  </a:lnTo>
                  <a:lnTo>
                    <a:pt x="851331" y="9867"/>
                  </a:lnTo>
                  <a:close/>
                </a:path>
                <a:path w="1791970" h="12700">
                  <a:moveTo>
                    <a:pt x="876744" y="9867"/>
                  </a:moveTo>
                  <a:lnTo>
                    <a:pt x="870381" y="0"/>
                  </a:lnTo>
                  <a:lnTo>
                    <a:pt x="866876" y="0"/>
                  </a:lnTo>
                  <a:lnTo>
                    <a:pt x="864031" y="2844"/>
                  </a:lnTo>
                  <a:lnTo>
                    <a:pt x="870394" y="12700"/>
                  </a:lnTo>
                  <a:lnTo>
                    <a:pt x="873899" y="12700"/>
                  </a:lnTo>
                  <a:lnTo>
                    <a:pt x="876744" y="9867"/>
                  </a:lnTo>
                  <a:close/>
                </a:path>
                <a:path w="1791970" h="12700">
                  <a:moveTo>
                    <a:pt x="902157" y="9867"/>
                  </a:moveTo>
                  <a:lnTo>
                    <a:pt x="895794" y="0"/>
                  </a:lnTo>
                  <a:lnTo>
                    <a:pt x="892289" y="0"/>
                  </a:lnTo>
                  <a:lnTo>
                    <a:pt x="889444" y="2844"/>
                  </a:lnTo>
                  <a:lnTo>
                    <a:pt x="895807" y="12700"/>
                  </a:lnTo>
                  <a:lnTo>
                    <a:pt x="899312" y="12700"/>
                  </a:lnTo>
                  <a:lnTo>
                    <a:pt x="902157" y="9867"/>
                  </a:lnTo>
                  <a:close/>
                </a:path>
                <a:path w="1791970" h="12700">
                  <a:moveTo>
                    <a:pt x="927569" y="9867"/>
                  </a:moveTo>
                  <a:lnTo>
                    <a:pt x="921207" y="0"/>
                  </a:lnTo>
                  <a:lnTo>
                    <a:pt x="917702" y="0"/>
                  </a:lnTo>
                  <a:lnTo>
                    <a:pt x="914857" y="2844"/>
                  </a:lnTo>
                  <a:lnTo>
                    <a:pt x="921219" y="12700"/>
                  </a:lnTo>
                  <a:lnTo>
                    <a:pt x="924725" y="12700"/>
                  </a:lnTo>
                  <a:lnTo>
                    <a:pt x="927569" y="9867"/>
                  </a:lnTo>
                  <a:close/>
                </a:path>
                <a:path w="1791970" h="12700">
                  <a:moveTo>
                    <a:pt x="952982" y="9867"/>
                  </a:moveTo>
                  <a:lnTo>
                    <a:pt x="946619" y="0"/>
                  </a:lnTo>
                  <a:lnTo>
                    <a:pt x="943114" y="0"/>
                  </a:lnTo>
                  <a:lnTo>
                    <a:pt x="940269" y="2844"/>
                  </a:lnTo>
                  <a:lnTo>
                    <a:pt x="946632" y="12700"/>
                  </a:lnTo>
                  <a:lnTo>
                    <a:pt x="950137" y="12700"/>
                  </a:lnTo>
                  <a:lnTo>
                    <a:pt x="952982" y="9867"/>
                  </a:lnTo>
                  <a:close/>
                </a:path>
                <a:path w="1791970" h="12700">
                  <a:moveTo>
                    <a:pt x="978395" y="9867"/>
                  </a:moveTo>
                  <a:lnTo>
                    <a:pt x="972032" y="0"/>
                  </a:lnTo>
                  <a:lnTo>
                    <a:pt x="968527" y="0"/>
                  </a:lnTo>
                  <a:lnTo>
                    <a:pt x="965682" y="2844"/>
                  </a:lnTo>
                  <a:lnTo>
                    <a:pt x="972045" y="12700"/>
                  </a:lnTo>
                  <a:lnTo>
                    <a:pt x="975550" y="12700"/>
                  </a:lnTo>
                  <a:lnTo>
                    <a:pt x="978395" y="9867"/>
                  </a:lnTo>
                  <a:close/>
                </a:path>
                <a:path w="1791970" h="12700">
                  <a:moveTo>
                    <a:pt x="1003808" y="9867"/>
                  </a:moveTo>
                  <a:lnTo>
                    <a:pt x="997445" y="0"/>
                  </a:lnTo>
                  <a:lnTo>
                    <a:pt x="993940" y="0"/>
                  </a:lnTo>
                  <a:lnTo>
                    <a:pt x="991095" y="2844"/>
                  </a:lnTo>
                  <a:lnTo>
                    <a:pt x="997458" y="12700"/>
                  </a:lnTo>
                  <a:lnTo>
                    <a:pt x="1000963" y="12700"/>
                  </a:lnTo>
                  <a:lnTo>
                    <a:pt x="1003808" y="9867"/>
                  </a:lnTo>
                  <a:close/>
                </a:path>
                <a:path w="1791970" h="12700">
                  <a:moveTo>
                    <a:pt x="1029220" y="9867"/>
                  </a:moveTo>
                  <a:lnTo>
                    <a:pt x="1022858" y="0"/>
                  </a:lnTo>
                  <a:lnTo>
                    <a:pt x="1019352" y="0"/>
                  </a:lnTo>
                  <a:lnTo>
                    <a:pt x="1016508" y="2844"/>
                  </a:lnTo>
                  <a:lnTo>
                    <a:pt x="1022870" y="12700"/>
                  </a:lnTo>
                  <a:lnTo>
                    <a:pt x="1026375" y="12700"/>
                  </a:lnTo>
                  <a:lnTo>
                    <a:pt x="1029220" y="9867"/>
                  </a:lnTo>
                  <a:close/>
                </a:path>
                <a:path w="1791970" h="12700">
                  <a:moveTo>
                    <a:pt x="1054633" y="9867"/>
                  </a:moveTo>
                  <a:lnTo>
                    <a:pt x="1048270" y="0"/>
                  </a:lnTo>
                  <a:lnTo>
                    <a:pt x="1044765" y="0"/>
                  </a:lnTo>
                  <a:lnTo>
                    <a:pt x="1041920" y="2844"/>
                  </a:lnTo>
                  <a:lnTo>
                    <a:pt x="1048283" y="12700"/>
                  </a:lnTo>
                  <a:lnTo>
                    <a:pt x="1051788" y="12700"/>
                  </a:lnTo>
                  <a:lnTo>
                    <a:pt x="1054633" y="9867"/>
                  </a:lnTo>
                  <a:close/>
                </a:path>
                <a:path w="1791970" h="12700">
                  <a:moveTo>
                    <a:pt x="1080046" y="9867"/>
                  </a:moveTo>
                  <a:lnTo>
                    <a:pt x="1073683" y="0"/>
                  </a:lnTo>
                  <a:lnTo>
                    <a:pt x="1070178" y="0"/>
                  </a:lnTo>
                  <a:lnTo>
                    <a:pt x="1067333" y="2844"/>
                  </a:lnTo>
                  <a:lnTo>
                    <a:pt x="1073696" y="12700"/>
                  </a:lnTo>
                  <a:lnTo>
                    <a:pt x="1077201" y="12700"/>
                  </a:lnTo>
                  <a:lnTo>
                    <a:pt x="1080046" y="9867"/>
                  </a:lnTo>
                  <a:close/>
                </a:path>
                <a:path w="1791970" h="12700">
                  <a:moveTo>
                    <a:pt x="1105458" y="9867"/>
                  </a:moveTo>
                  <a:lnTo>
                    <a:pt x="1099096" y="0"/>
                  </a:lnTo>
                  <a:lnTo>
                    <a:pt x="1095590" y="0"/>
                  </a:lnTo>
                  <a:lnTo>
                    <a:pt x="1092746" y="2844"/>
                  </a:lnTo>
                  <a:lnTo>
                    <a:pt x="1099108" y="12700"/>
                  </a:lnTo>
                  <a:lnTo>
                    <a:pt x="1102614" y="12700"/>
                  </a:lnTo>
                  <a:lnTo>
                    <a:pt x="1105458" y="9867"/>
                  </a:lnTo>
                  <a:close/>
                </a:path>
                <a:path w="1791970" h="12700">
                  <a:moveTo>
                    <a:pt x="1130871" y="9867"/>
                  </a:moveTo>
                  <a:lnTo>
                    <a:pt x="1124508" y="0"/>
                  </a:lnTo>
                  <a:lnTo>
                    <a:pt x="1121003" y="0"/>
                  </a:lnTo>
                  <a:lnTo>
                    <a:pt x="1118158" y="2844"/>
                  </a:lnTo>
                  <a:lnTo>
                    <a:pt x="1124521" y="12700"/>
                  </a:lnTo>
                  <a:lnTo>
                    <a:pt x="1128026" y="12700"/>
                  </a:lnTo>
                  <a:lnTo>
                    <a:pt x="1130871" y="9867"/>
                  </a:lnTo>
                  <a:close/>
                </a:path>
                <a:path w="1791970" h="12700">
                  <a:moveTo>
                    <a:pt x="1156284" y="9867"/>
                  </a:moveTo>
                  <a:lnTo>
                    <a:pt x="1149921" y="0"/>
                  </a:lnTo>
                  <a:lnTo>
                    <a:pt x="1146416" y="0"/>
                  </a:lnTo>
                  <a:lnTo>
                    <a:pt x="1143571" y="2844"/>
                  </a:lnTo>
                  <a:lnTo>
                    <a:pt x="1149934" y="12700"/>
                  </a:lnTo>
                  <a:lnTo>
                    <a:pt x="1153439" y="12700"/>
                  </a:lnTo>
                  <a:lnTo>
                    <a:pt x="1156284" y="9867"/>
                  </a:lnTo>
                  <a:close/>
                </a:path>
                <a:path w="1791970" h="12700">
                  <a:moveTo>
                    <a:pt x="1181696" y="9867"/>
                  </a:moveTo>
                  <a:lnTo>
                    <a:pt x="1175334" y="0"/>
                  </a:lnTo>
                  <a:lnTo>
                    <a:pt x="1171829" y="0"/>
                  </a:lnTo>
                  <a:lnTo>
                    <a:pt x="1168984" y="2844"/>
                  </a:lnTo>
                  <a:lnTo>
                    <a:pt x="1175346" y="12700"/>
                  </a:lnTo>
                  <a:lnTo>
                    <a:pt x="1178852" y="12700"/>
                  </a:lnTo>
                  <a:lnTo>
                    <a:pt x="1181696" y="9867"/>
                  </a:lnTo>
                  <a:close/>
                </a:path>
                <a:path w="1791970" h="12700">
                  <a:moveTo>
                    <a:pt x="1207109" y="9867"/>
                  </a:moveTo>
                  <a:lnTo>
                    <a:pt x="1200746" y="0"/>
                  </a:lnTo>
                  <a:lnTo>
                    <a:pt x="1197241" y="0"/>
                  </a:lnTo>
                  <a:lnTo>
                    <a:pt x="1194396" y="2844"/>
                  </a:lnTo>
                  <a:lnTo>
                    <a:pt x="1200759" y="12700"/>
                  </a:lnTo>
                  <a:lnTo>
                    <a:pt x="1204264" y="12700"/>
                  </a:lnTo>
                  <a:lnTo>
                    <a:pt x="1207109" y="9867"/>
                  </a:lnTo>
                  <a:close/>
                </a:path>
                <a:path w="1791970" h="12700">
                  <a:moveTo>
                    <a:pt x="1232522" y="9867"/>
                  </a:moveTo>
                  <a:lnTo>
                    <a:pt x="1226159" y="0"/>
                  </a:lnTo>
                  <a:lnTo>
                    <a:pt x="1222654" y="0"/>
                  </a:lnTo>
                  <a:lnTo>
                    <a:pt x="1219809" y="2844"/>
                  </a:lnTo>
                  <a:lnTo>
                    <a:pt x="1226172" y="12700"/>
                  </a:lnTo>
                  <a:lnTo>
                    <a:pt x="1229677" y="12700"/>
                  </a:lnTo>
                  <a:lnTo>
                    <a:pt x="1232522" y="9867"/>
                  </a:lnTo>
                  <a:close/>
                </a:path>
                <a:path w="1791970" h="12700">
                  <a:moveTo>
                    <a:pt x="1257935" y="9867"/>
                  </a:moveTo>
                  <a:lnTo>
                    <a:pt x="1251585" y="0"/>
                  </a:lnTo>
                  <a:lnTo>
                    <a:pt x="1248067" y="0"/>
                  </a:lnTo>
                  <a:lnTo>
                    <a:pt x="1245222" y="2844"/>
                  </a:lnTo>
                  <a:lnTo>
                    <a:pt x="1251585" y="12700"/>
                  </a:lnTo>
                  <a:lnTo>
                    <a:pt x="1255090" y="12700"/>
                  </a:lnTo>
                  <a:lnTo>
                    <a:pt x="1257935" y="9867"/>
                  </a:lnTo>
                  <a:close/>
                </a:path>
                <a:path w="1791970" h="12700">
                  <a:moveTo>
                    <a:pt x="1283347" y="9867"/>
                  </a:moveTo>
                  <a:lnTo>
                    <a:pt x="1276985" y="0"/>
                  </a:lnTo>
                  <a:lnTo>
                    <a:pt x="1273479" y="0"/>
                  </a:lnTo>
                  <a:lnTo>
                    <a:pt x="1270635" y="2844"/>
                  </a:lnTo>
                  <a:lnTo>
                    <a:pt x="1276997" y="12700"/>
                  </a:lnTo>
                  <a:lnTo>
                    <a:pt x="1280502" y="12700"/>
                  </a:lnTo>
                  <a:lnTo>
                    <a:pt x="1283347" y="9867"/>
                  </a:lnTo>
                  <a:close/>
                </a:path>
                <a:path w="1791970" h="12700">
                  <a:moveTo>
                    <a:pt x="1308760" y="9867"/>
                  </a:moveTo>
                  <a:lnTo>
                    <a:pt x="1302397" y="0"/>
                  </a:lnTo>
                  <a:lnTo>
                    <a:pt x="1298892" y="0"/>
                  </a:lnTo>
                  <a:lnTo>
                    <a:pt x="1296047" y="2844"/>
                  </a:lnTo>
                  <a:lnTo>
                    <a:pt x="1302410" y="12700"/>
                  </a:lnTo>
                  <a:lnTo>
                    <a:pt x="1305915" y="12700"/>
                  </a:lnTo>
                  <a:lnTo>
                    <a:pt x="1308760" y="9867"/>
                  </a:lnTo>
                  <a:close/>
                </a:path>
                <a:path w="1791970" h="12700">
                  <a:moveTo>
                    <a:pt x="1334173" y="9867"/>
                  </a:moveTo>
                  <a:lnTo>
                    <a:pt x="1327810" y="0"/>
                  </a:lnTo>
                  <a:lnTo>
                    <a:pt x="1324305" y="0"/>
                  </a:lnTo>
                  <a:lnTo>
                    <a:pt x="1321460" y="2844"/>
                  </a:lnTo>
                  <a:lnTo>
                    <a:pt x="1327823" y="12700"/>
                  </a:lnTo>
                  <a:lnTo>
                    <a:pt x="1331328" y="12700"/>
                  </a:lnTo>
                  <a:lnTo>
                    <a:pt x="1334173" y="9867"/>
                  </a:lnTo>
                  <a:close/>
                </a:path>
                <a:path w="1791970" h="12700">
                  <a:moveTo>
                    <a:pt x="1359585" y="9867"/>
                  </a:moveTo>
                  <a:lnTo>
                    <a:pt x="1353223" y="0"/>
                  </a:lnTo>
                  <a:lnTo>
                    <a:pt x="1349717" y="0"/>
                  </a:lnTo>
                  <a:lnTo>
                    <a:pt x="1346873" y="2844"/>
                  </a:lnTo>
                  <a:lnTo>
                    <a:pt x="1353235" y="12700"/>
                  </a:lnTo>
                  <a:lnTo>
                    <a:pt x="1356741" y="12700"/>
                  </a:lnTo>
                  <a:lnTo>
                    <a:pt x="1359585" y="9867"/>
                  </a:lnTo>
                  <a:close/>
                </a:path>
                <a:path w="1791970" h="12700">
                  <a:moveTo>
                    <a:pt x="1384998" y="9867"/>
                  </a:moveTo>
                  <a:lnTo>
                    <a:pt x="1378635" y="0"/>
                  </a:lnTo>
                  <a:lnTo>
                    <a:pt x="1375130" y="0"/>
                  </a:lnTo>
                  <a:lnTo>
                    <a:pt x="1372285" y="2844"/>
                  </a:lnTo>
                  <a:lnTo>
                    <a:pt x="1378648" y="12700"/>
                  </a:lnTo>
                  <a:lnTo>
                    <a:pt x="1382153" y="12700"/>
                  </a:lnTo>
                  <a:lnTo>
                    <a:pt x="1384998" y="9867"/>
                  </a:lnTo>
                  <a:close/>
                </a:path>
                <a:path w="1791970" h="12700">
                  <a:moveTo>
                    <a:pt x="1410411" y="9867"/>
                  </a:moveTo>
                  <a:lnTo>
                    <a:pt x="1404048" y="0"/>
                  </a:lnTo>
                  <a:lnTo>
                    <a:pt x="1400543" y="0"/>
                  </a:lnTo>
                  <a:lnTo>
                    <a:pt x="1397698" y="2844"/>
                  </a:lnTo>
                  <a:lnTo>
                    <a:pt x="1404061" y="12700"/>
                  </a:lnTo>
                  <a:lnTo>
                    <a:pt x="1407566" y="12700"/>
                  </a:lnTo>
                  <a:lnTo>
                    <a:pt x="1410411" y="9867"/>
                  </a:lnTo>
                  <a:close/>
                </a:path>
                <a:path w="1791970" h="12700">
                  <a:moveTo>
                    <a:pt x="1435823" y="9867"/>
                  </a:moveTo>
                  <a:lnTo>
                    <a:pt x="1429461" y="0"/>
                  </a:lnTo>
                  <a:lnTo>
                    <a:pt x="1425956" y="0"/>
                  </a:lnTo>
                  <a:lnTo>
                    <a:pt x="1423111" y="2844"/>
                  </a:lnTo>
                  <a:lnTo>
                    <a:pt x="1429473" y="12700"/>
                  </a:lnTo>
                  <a:lnTo>
                    <a:pt x="1432979" y="12700"/>
                  </a:lnTo>
                  <a:lnTo>
                    <a:pt x="1435823" y="9867"/>
                  </a:lnTo>
                  <a:close/>
                </a:path>
                <a:path w="1791970" h="12700">
                  <a:moveTo>
                    <a:pt x="1461236" y="9867"/>
                  </a:moveTo>
                  <a:lnTo>
                    <a:pt x="1454873" y="0"/>
                  </a:lnTo>
                  <a:lnTo>
                    <a:pt x="1451368" y="0"/>
                  </a:lnTo>
                  <a:lnTo>
                    <a:pt x="1448523" y="2844"/>
                  </a:lnTo>
                  <a:lnTo>
                    <a:pt x="1454886" y="12700"/>
                  </a:lnTo>
                  <a:lnTo>
                    <a:pt x="1458391" y="12700"/>
                  </a:lnTo>
                  <a:lnTo>
                    <a:pt x="1461236" y="9867"/>
                  </a:lnTo>
                  <a:close/>
                </a:path>
                <a:path w="1791970" h="12700">
                  <a:moveTo>
                    <a:pt x="1486649" y="9867"/>
                  </a:moveTo>
                  <a:lnTo>
                    <a:pt x="1480286" y="0"/>
                  </a:lnTo>
                  <a:lnTo>
                    <a:pt x="1476781" y="0"/>
                  </a:lnTo>
                  <a:lnTo>
                    <a:pt x="1473936" y="2844"/>
                  </a:lnTo>
                  <a:lnTo>
                    <a:pt x="1480299" y="12700"/>
                  </a:lnTo>
                  <a:lnTo>
                    <a:pt x="1483804" y="12700"/>
                  </a:lnTo>
                  <a:lnTo>
                    <a:pt x="1486649" y="9867"/>
                  </a:lnTo>
                  <a:close/>
                </a:path>
                <a:path w="1791970" h="12700">
                  <a:moveTo>
                    <a:pt x="1512062" y="9867"/>
                  </a:moveTo>
                  <a:lnTo>
                    <a:pt x="1505699" y="0"/>
                  </a:lnTo>
                  <a:lnTo>
                    <a:pt x="1502194" y="0"/>
                  </a:lnTo>
                  <a:lnTo>
                    <a:pt x="1499349" y="2844"/>
                  </a:lnTo>
                  <a:lnTo>
                    <a:pt x="1505712" y="12700"/>
                  </a:lnTo>
                  <a:lnTo>
                    <a:pt x="1509217" y="12700"/>
                  </a:lnTo>
                  <a:lnTo>
                    <a:pt x="1512062" y="9867"/>
                  </a:lnTo>
                  <a:close/>
                </a:path>
                <a:path w="1791970" h="12700">
                  <a:moveTo>
                    <a:pt x="1537474" y="9867"/>
                  </a:moveTo>
                  <a:lnTo>
                    <a:pt x="1531112" y="0"/>
                  </a:lnTo>
                  <a:lnTo>
                    <a:pt x="1527606" y="0"/>
                  </a:lnTo>
                  <a:lnTo>
                    <a:pt x="1524762" y="2844"/>
                  </a:lnTo>
                  <a:lnTo>
                    <a:pt x="1531124" y="12700"/>
                  </a:lnTo>
                  <a:lnTo>
                    <a:pt x="1534629" y="12700"/>
                  </a:lnTo>
                  <a:lnTo>
                    <a:pt x="1537474" y="9867"/>
                  </a:lnTo>
                  <a:close/>
                </a:path>
                <a:path w="1791970" h="12700">
                  <a:moveTo>
                    <a:pt x="1562887" y="9867"/>
                  </a:moveTo>
                  <a:lnTo>
                    <a:pt x="1556524" y="0"/>
                  </a:lnTo>
                  <a:lnTo>
                    <a:pt x="1553019" y="0"/>
                  </a:lnTo>
                  <a:lnTo>
                    <a:pt x="1550174" y="2844"/>
                  </a:lnTo>
                  <a:lnTo>
                    <a:pt x="1556537" y="12700"/>
                  </a:lnTo>
                  <a:lnTo>
                    <a:pt x="1560042" y="12700"/>
                  </a:lnTo>
                  <a:lnTo>
                    <a:pt x="1562887" y="9867"/>
                  </a:lnTo>
                  <a:close/>
                </a:path>
                <a:path w="1791970" h="12700">
                  <a:moveTo>
                    <a:pt x="1588300" y="9867"/>
                  </a:moveTo>
                  <a:lnTo>
                    <a:pt x="1581937" y="0"/>
                  </a:lnTo>
                  <a:lnTo>
                    <a:pt x="1578432" y="0"/>
                  </a:lnTo>
                  <a:lnTo>
                    <a:pt x="1575587" y="2844"/>
                  </a:lnTo>
                  <a:lnTo>
                    <a:pt x="1581950" y="12700"/>
                  </a:lnTo>
                  <a:lnTo>
                    <a:pt x="1585455" y="12700"/>
                  </a:lnTo>
                  <a:lnTo>
                    <a:pt x="1588300" y="9867"/>
                  </a:lnTo>
                  <a:close/>
                </a:path>
                <a:path w="1791970" h="12700">
                  <a:moveTo>
                    <a:pt x="1613712" y="9867"/>
                  </a:moveTo>
                  <a:lnTo>
                    <a:pt x="1607350" y="0"/>
                  </a:lnTo>
                  <a:lnTo>
                    <a:pt x="1603844" y="0"/>
                  </a:lnTo>
                  <a:lnTo>
                    <a:pt x="1601000" y="2844"/>
                  </a:lnTo>
                  <a:lnTo>
                    <a:pt x="1607362" y="12700"/>
                  </a:lnTo>
                  <a:lnTo>
                    <a:pt x="1610868" y="12700"/>
                  </a:lnTo>
                  <a:lnTo>
                    <a:pt x="1613712" y="9867"/>
                  </a:lnTo>
                  <a:close/>
                </a:path>
                <a:path w="1791970" h="12700">
                  <a:moveTo>
                    <a:pt x="1639125" y="9867"/>
                  </a:moveTo>
                  <a:lnTo>
                    <a:pt x="1632762" y="0"/>
                  </a:lnTo>
                  <a:lnTo>
                    <a:pt x="1629257" y="0"/>
                  </a:lnTo>
                  <a:lnTo>
                    <a:pt x="1626412" y="2844"/>
                  </a:lnTo>
                  <a:lnTo>
                    <a:pt x="1632775" y="12700"/>
                  </a:lnTo>
                  <a:lnTo>
                    <a:pt x="1636280" y="12700"/>
                  </a:lnTo>
                  <a:lnTo>
                    <a:pt x="1639125" y="9867"/>
                  </a:lnTo>
                  <a:close/>
                </a:path>
                <a:path w="1791970" h="12700">
                  <a:moveTo>
                    <a:pt x="1664538" y="9867"/>
                  </a:moveTo>
                  <a:lnTo>
                    <a:pt x="1658175" y="0"/>
                  </a:lnTo>
                  <a:lnTo>
                    <a:pt x="1654670" y="0"/>
                  </a:lnTo>
                  <a:lnTo>
                    <a:pt x="1651825" y="2844"/>
                  </a:lnTo>
                  <a:lnTo>
                    <a:pt x="1658188" y="12700"/>
                  </a:lnTo>
                  <a:lnTo>
                    <a:pt x="1661693" y="12700"/>
                  </a:lnTo>
                  <a:lnTo>
                    <a:pt x="1664538" y="9867"/>
                  </a:lnTo>
                  <a:close/>
                </a:path>
                <a:path w="1791970" h="12700">
                  <a:moveTo>
                    <a:pt x="1689950" y="9867"/>
                  </a:moveTo>
                  <a:lnTo>
                    <a:pt x="1683588" y="0"/>
                  </a:lnTo>
                  <a:lnTo>
                    <a:pt x="1680083" y="0"/>
                  </a:lnTo>
                  <a:lnTo>
                    <a:pt x="1677238" y="2844"/>
                  </a:lnTo>
                  <a:lnTo>
                    <a:pt x="1683600" y="12700"/>
                  </a:lnTo>
                  <a:lnTo>
                    <a:pt x="1687106" y="12700"/>
                  </a:lnTo>
                  <a:lnTo>
                    <a:pt x="1689950" y="9867"/>
                  </a:lnTo>
                  <a:close/>
                </a:path>
                <a:path w="1791970" h="12700">
                  <a:moveTo>
                    <a:pt x="1715363" y="9867"/>
                  </a:moveTo>
                  <a:lnTo>
                    <a:pt x="1709000" y="0"/>
                  </a:lnTo>
                  <a:lnTo>
                    <a:pt x="1705495" y="0"/>
                  </a:lnTo>
                  <a:lnTo>
                    <a:pt x="1702650" y="2844"/>
                  </a:lnTo>
                  <a:lnTo>
                    <a:pt x="1709013" y="12700"/>
                  </a:lnTo>
                  <a:lnTo>
                    <a:pt x="1712518" y="12700"/>
                  </a:lnTo>
                  <a:lnTo>
                    <a:pt x="1715363" y="9867"/>
                  </a:lnTo>
                  <a:close/>
                </a:path>
                <a:path w="1791970" h="12700">
                  <a:moveTo>
                    <a:pt x="1740776" y="9867"/>
                  </a:moveTo>
                  <a:lnTo>
                    <a:pt x="1734413" y="0"/>
                  </a:lnTo>
                  <a:lnTo>
                    <a:pt x="1730908" y="0"/>
                  </a:lnTo>
                  <a:lnTo>
                    <a:pt x="1728063" y="2844"/>
                  </a:lnTo>
                  <a:lnTo>
                    <a:pt x="1734426" y="12700"/>
                  </a:lnTo>
                  <a:lnTo>
                    <a:pt x="1737931" y="12700"/>
                  </a:lnTo>
                  <a:lnTo>
                    <a:pt x="1740776" y="9867"/>
                  </a:lnTo>
                  <a:close/>
                </a:path>
                <a:path w="1791970" h="12700">
                  <a:moveTo>
                    <a:pt x="1766189" y="9867"/>
                  </a:moveTo>
                  <a:lnTo>
                    <a:pt x="1759826" y="0"/>
                  </a:lnTo>
                  <a:lnTo>
                    <a:pt x="1756321" y="0"/>
                  </a:lnTo>
                  <a:lnTo>
                    <a:pt x="1753476" y="2844"/>
                  </a:lnTo>
                  <a:lnTo>
                    <a:pt x="1759839" y="12700"/>
                  </a:lnTo>
                  <a:lnTo>
                    <a:pt x="1763344" y="12700"/>
                  </a:lnTo>
                  <a:lnTo>
                    <a:pt x="1766189" y="9867"/>
                  </a:lnTo>
                  <a:close/>
                </a:path>
                <a:path w="1791970" h="12700">
                  <a:moveTo>
                    <a:pt x="1791601" y="9867"/>
                  </a:moveTo>
                  <a:lnTo>
                    <a:pt x="1785239" y="0"/>
                  </a:lnTo>
                  <a:lnTo>
                    <a:pt x="1781733" y="0"/>
                  </a:lnTo>
                  <a:lnTo>
                    <a:pt x="1778889" y="2844"/>
                  </a:lnTo>
                  <a:lnTo>
                    <a:pt x="1785251" y="12700"/>
                  </a:lnTo>
                  <a:lnTo>
                    <a:pt x="1788756" y="12700"/>
                  </a:lnTo>
                  <a:lnTo>
                    <a:pt x="1791601" y="9867"/>
                  </a:lnTo>
                  <a:close/>
                </a:path>
              </a:pathLst>
            </a:custGeom>
            <a:solidFill>
              <a:srgbClr val="000000"/>
            </a:solidFill>
          </p:spPr>
          <p:txBody>
            <a:bodyPr wrap="square" lIns="0" tIns="0" rIns="0" bIns="0" rtlCol="0"/>
            <a:lstStyle/>
            <a:p>
              <a:endParaRPr/>
            </a:p>
          </p:txBody>
        </p:sp>
        <p:sp>
          <p:nvSpPr>
            <p:cNvPr id="14" name="object 14"/>
            <p:cNvSpPr/>
            <p:nvPr/>
          </p:nvSpPr>
          <p:spPr>
            <a:xfrm>
              <a:off x="3972979" y="5705475"/>
              <a:ext cx="902335" cy="12700"/>
            </a:xfrm>
            <a:custGeom>
              <a:avLst/>
              <a:gdLst/>
              <a:ahLst/>
              <a:cxnLst/>
              <a:rect l="l" t="t" r="r" b="b"/>
              <a:pathLst>
                <a:path w="902335" h="12700">
                  <a:moveTo>
                    <a:pt x="12712" y="9867"/>
                  </a:moveTo>
                  <a:lnTo>
                    <a:pt x="6350" y="0"/>
                  </a:lnTo>
                  <a:lnTo>
                    <a:pt x="2844" y="0"/>
                  </a:lnTo>
                  <a:lnTo>
                    <a:pt x="0" y="2844"/>
                  </a:lnTo>
                  <a:lnTo>
                    <a:pt x="6362" y="12700"/>
                  </a:lnTo>
                  <a:lnTo>
                    <a:pt x="9867" y="12700"/>
                  </a:lnTo>
                  <a:lnTo>
                    <a:pt x="12712" y="9867"/>
                  </a:lnTo>
                  <a:close/>
                </a:path>
                <a:path w="902335" h="12700">
                  <a:moveTo>
                    <a:pt x="38125" y="9867"/>
                  </a:moveTo>
                  <a:lnTo>
                    <a:pt x="31762" y="0"/>
                  </a:lnTo>
                  <a:lnTo>
                    <a:pt x="28257" y="0"/>
                  </a:lnTo>
                  <a:lnTo>
                    <a:pt x="25412" y="2844"/>
                  </a:lnTo>
                  <a:lnTo>
                    <a:pt x="31775" y="12700"/>
                  </a:lnTo>
                  <a:lnTo>
                    <a:pt x="35280" y="12700"/>
                  </a:lnTo>
                  <a:lnTo>
                    <a:pt x="38125" y="9867"/>
                  </a:lnTo>
                  <a:close/>
                </a:path>
                <a:path w="902335" h="12700">
                  <a:moveTo>
                    <a:pt x="63538" y="9867"/>
                  </a:moveTo>
                  <a:lnTo>
                    <a:pt x="57175" y="0"/>
                  </a:lnTo>
                  <a:lnTo>
                    <a:pt x="53670" y="0"/>
                  </a:lnTo>
                  <a:lnTo>
                    <a:pt x="50825" y="2844"/>
                  </a:lnTo>
                  <a:lnTo>
                    <a:pt x="57188" y="12700"/>
                  </a:lnTo>
                  <a:lnTo>
                    <a:pt x="60693" y="12700"/>
                  </a:lnTo>
                  <a:lnTo>
                    <a:pt x="63538" y="9867"/>
                  </a:lnTo>
                  <a:close/>
                </a:path>
                <a:path w="902335" h="12700">
                  <a:moveTo>
                    <a:pt x="88950" y="9867"/>
                  </a:moveTo>
                  <a:lnTo>
                    <a:pt x="82588" y="0"/>
                  </a:lnTo>
                  <a:lnTo>
                    <a:pt x="79082" y="0"/>
                  </a:lnTo>
                  <a:lnTo>
                    <a:pt x="76238" y="2844"/>
                  </a:lnTo>
                  <a:lnTo>
                    <a:pt x="82600" y="12700"/>
                  </a:lnTo>
                  <a:lnTo>
                    <a:pt x="86106" y="12700"/>
                  </a:lnTo>
                  <a:lnTo>
                    <a:pt x="88950" y="9867"/>
                  </a:lnTo>
                  <a:close/>
                </a:path>
                <a:path w="902335" h="12700">
                  <a:moveTo>
                    <a:pt x="114363" y="9867"/>
                  </a:moveTo>
                  <a:lnTo>
                    <a:pt x="108000" y="0"/>
                  </a:lnTo>
                  <a:lnTo>
                    <a:pt x="104495" y="0"/>
                  </a:lnTo>
                  <a:lnTo>
                    <a:pt x="101650" y="2844"/>
                  </a:lnTo>
                  <a:lnTo>
                    <a:pt x="108013" y="12700"/>
                  </a:lnTo>
                  <a:lnTo>
                    <a:pt x="111518" y="12700"/>
                  </a:lnTo>
                  <a:lnTo>
                    <a:pt x="114363" y="9867"/>
                  </a:lnTo>
                  <a:close/>
                </a:path>
                <a:path w="902335" h="12700">
                  <a:moveTo>
                    <a:pt x="139776" y="9867"/>
                  </a:moveTo>
                  <a:lnTo>
                    <a:pt x="133413" y="0"/>
                  </a:lnTo>
                  <a:lnTo>
                    <a:pt x="129908" y="0"/>
                  </a:lnTo>
                  <a:lnTo>
                    <a:pt x="127063" y="2844"/>
                  </a:lnTo>
                  <a:lnTo>
                    <a:pt x="133426" y="12700"/>
                  </a:lnTo>
                  <a:lnTo>
                    <a:pt x="136931" y="12700"/>
                  </a:lnTo>
                  <a:lnTo>
                    <a:pt x="139776" y="9867"/>
                  </a:lnTo>
                  <a:close/>
                </a:path>
                <a:path w="902335" h="12700">
                  <a:moveTo>
                    <a:pt x="165188" y="9867"/>
                  </a:moveTo>
                  <a:lnTo>
                    <a:pt x="158826" y="0"/>
                  </a:lnTo>
                  <a:lnTo>
                    <a:pt x="155321" y="0"/>
                  </a:lnTo>
                  <a:lnTo>
                    <a:pt x="152476" y="2844"/>
                  </a:lnTo>
                  <a:lnTo>
                    <a:pt x="158838" y="12700"/>
                  </a:lnTo>
                  <a:lnTo>
                    <a:pt x="162344" y="12700"/>
                  </a:lnTo>
                  <a:lnTo>
                    <a:pt x="165188" y="9867"/>
                  </a:lnTo>
                  <a:close/>
                </a:path>
                <a:path w="902335" h="12700">
                  <a:moveTo>
                    <a:pt x="190601" y="9867"/>
                  </a:moveTo>
                  <a:lnTo>
                    <a:pt x="184238" y="0"/>
                  </a:lnTo>
                  <a:lnTo>
                    <a:pt x="180733" y="0"/>
                  </a:lnTo>
                  <a:lnTo>
                    <a:pt x="177888" y="2844"/>
                  </a:lnTo>
                  <a:lnTo>
                    <a:pt x="184251" y="12700"/>
                  </a:lnTo>
                  <a:lnTo>
                    <a:pt x="187756" y="12700"/>
                  </a:lnTo>
                  <a:lnTo>
                    <a:pt x="190601" y="9867"/>
                  </a:lnTo>
                  <a:close/>
                </a:path>
                <a:path w="902335" h="12700">
                  <a:moveTo>
                    <a:pt x="216014" y="9867"/>
                  </a:moveTo>
                  <a:lnTo>
                    <a:pt x="209651" y="0"/>
                  </a:lnTo>
                  <a:lnTo>
                    <a:pt x="206146" y="0"/>
                  </a:lnTo>
                  <a:lnTo>
                    <a:pt x="203301" y="2844"/>
                  </a:lnTo>
                  <a:lnTo>
                    <a:pt x="209664" y="12700"/>
                  </a:lnTo>
                  <a:lnTo>
                    <a:pt x="213169" y="12700"/>
                  </a:lnTo>
                  <a:lnTo>
                    <a:pt x="216014" y="9867"/>
                  </a:lnTo>
                  <a:close/>
                </a:path>
                <a:path w="902335" h="12700">
                  <a:moveTo>
                    <a:pt x="241427" y="9867"/>
                  </a:moveTo>
                  <a:lnTo>
                    <a:pt x="235064" y="0"/>
                  </a:lnTo>
                  <a:lnTo>
                    <a:pt x="231559" y="0"/>
                  </a:lnTo>
                  <a:lnTo>
                    <a:pt x="228714" y="2844"/>
                  </a:lnTo>
                  <a:lnTo>
                    <a:pt x="235077" y="12700"/>
                  </a:lnTo>
                  <a:lnTo>
                    <a:pt x="238582" y="12700"/>
                  </a:lnTo>
                  <a:lnTo>
                    <a:pt x="241427" y="9867"/>
                  </a:lnTo>
                  <a:close/>
                </a:path>
                <a:path w="902335" h="12700">
                  <a:moveTo>
                    <a:pt x="266839" y="9867"/>
                  </a:moveTo>
                  <a:lnTo>
                    <a:pt x="260477" y="0"/>
                  </a:lnTo>
                  <a:lnTo>
                    <a:pt x="256971" y="0"/>
                  </a:lnTo>
                  <a:lnTo>
                    <a:pt x="254127" y="2844"/>
                  </a:lnTo>
                  <a:lnTo>
                    <a:pt x="260489" y="12700"/>
                  </a:lnTo>
                  <a:lnTo>
                    <a:pt x="263994" y="12700"/>
                  </a:lnTo>
                  <a:lnTo>
                    <a:pt x="266839" y="9867"/>
                  </a:lnTo>
                  <a:close/>
                </a:path>
                <a:path w="902335" h="12700">
                  <a:moveTo>
                    <a:pt x="292252" y="9867"/>
                  </a:moveTo>
                  <a:lnTo>
                    <a:pt x="285889" y="0"/>
                  </a:lnTo>
                  <a:lnTo>
                    <a:pt x="282384" y="0"/>
                  </a:lnTo>
                  <a:lnTo>
                    <a:pt x="279539" y="2844"/>
                  </a:lnTo>
                  <a:lnTo>
                    <a:pt x="285902" y="12700"/>
                  </a:lnTo>
                  <a:lnTo>
                    <a:pt x="289407" y="12700"/>
                  </a:lnTo>
                  <a:lnTo>
                    <a:pt x="292252" y="9867"/>
                  </a:lnTo>
                  <a:close/>
                </a:path>
                <a:path w="902335" h="12700">
                  <a:moveTo>
                    <a:pt x="317665" y="9867"/>
                  </a:moveTo>
                  <a:lnTo>
                    <a:pt x="311302" y="0"/>
                  </a:lnTo>
                  <a:lnTo>
                    <a:pt x="307797" y="0"/>
                  </a:lnTo>
                  <a:lnTo>
                    <a:pt x="304952" y="2844"/>
                  </a:lnTo>
                  <a:lnTo>
                    <a:pt x="311315" y="12700"/>
                  </a:lnTo>
                  <a:lnTo>
                    <a:pt x="314820" y="12700"/>
                  </a:lnTo>
                  <a:lnTo>
                    <a:pt x="317665" y="9867"/>
                  </a:lnTo>
                  <a:close/>
                </a:path>
                <a:path w="902335" h="12700">
                  <a:moveTo>
                    <a:pt x="343077" y="9867"/>
                  </a:moveTo>
                  <a:lnTo>
                    <a:pt x="336715" y="0"/>
                  </a:lnTo>
                  <a:lnTo>
                    <a:pt x="333209" y="0"/>
                  </a:lnTo>
                  <a:lnTo>
                    <a:pt x="330365" y="2844"/>
                  </a:lnTo>
                  <a:lnTo>
                    <a:pt x="336727" y="12700"/>
                  </a:lnTo>
                  <a:lnTo>
                    <a:pt x="340233" y="12700"/>
                  </a:lnTo>
                  <a:lnTo>
                    <a:pt x="343077" y="9867"/>
                  </a:lnTo>
                  <a:close/>
                </a:path>
                <a:path w="902335" h="12700">
                  <a:moveTo>
                    <a:pt x="368490" y="9867"/>
                  </a:moveTo>
                  <a:lnTo>
                    <a:pt x="362127" y="0"/>
                  </a:lnTo>
                  <a:lnTo>
                    <a:pt x="358622" y="0"/>
                  </a:lnTo>
                  <a:lnTo>
                    <a:pt x="355777" y="2844"/>
                  </a:lnTo>
                  <a:lnTo>
                    <a:pt x="362140" y="12700"/>
                  </a:lnTo>
                  <a:lnTo>
                    <a:pt x="365645" y="12700"/>
                  </a:lnTo>
                  <a:lnTo>
                    <a:pt x="368490" y="9867"/>
                  </a:lnTo>
                  <a:close/>
                </a:path>
                <a:path w="902335" h="12700">
                  <a:moveTo>
                    <a:pt x="393903" y="9867"/>
                  </a:moveTo>
                  <a:lnTo>
                    <a:pt x="387540" y="0"/>
                  </a:lnTo>
                  <a:lnTo>
                    <a:pt x="384035" y="0"/>
                  </a:lnTo>
                  <a:lnTo>
                    <a:pt x="381190" y="2844"/>
                  </a:lnTo>
                  <a:lnTo>
                    <a:pt x="387553" y="12700"/>
                  </a:lnTo>
                  <a:lnTo>
                    <a:pt x="391058" y="12700"/>
                  </a:lnTo>
                  <a:lnTo>
                    <a:pt x="393903" y="9867"/>
                  </a:lnTo>
                  <a:close/>
                </a:path>
                <a:path w="902335" h="12700">
                  <a:moveTo>
                    <a:pt x="419315" y="9867"/>
                  </a:moveTo>
                  <a:lnTo>
                    <a:pt x="412953" y="0"/>
                  </a:lnTo>
                  <a:lnTo>
                    <a:pt x="409448" y="0"/>
                  </a:lnTo>
                  <a:lnTo>
                    <a:pt x="406603" y="2844"/>
                  </a:lnTo>
                  <a:lnTo>
                    <a:pt x="412965" y="12700"/>
                  </a:lnTo>
                  <a:lnTo>
                    <a:pt x="416471" y="12700"/>
                  </a:lnTo>
                  <a:lnTo>
                    <a:pt x="419315" y="9867"/>
                  </a:lnTo>
                  <a:close/>
                </a:path>
                <a:path w="902335" h="12700">
                  <a:moveTo>
                    <a:pt x="444728" y="9867"/>
                  </a:moveTo>
                  <a:lnTo>
                    <a:pt x="438365" y="0"/>
                  </a:lnTo>
                  <a:lnTo>
                    <a:pt x="434860" y="0"/>
                  </a:lnTo>
                  <a:lnTo>
                    <a:pt x="432015" y="2844"/>
                  </a:lnTo>
                  <a:lnTo>
                    <a:pt x="438378" y="12700"/>
                  </a:lnTo>
                  <a:lnTo>
                    <a:pt x="441883" y="12700"/>
                  </a:lnTo>
                  <a:lnTo>
                    <a:pt x="444728" y="9867"/>
                  </a:lnTo>
                  <a:close/>
                </a:path>
                <a:path w="902335" h="12700">
                  <a:moveTo>
                    <a:pt x="470141" y="9867"/>
                  </a:moveTo>
                  <a:lnTo>
                    <a:pt x="463778" y="0"/>
                  </a:lnTo>
                  <a:lnTo>
                    <a:pt x="460273" y="0"/>
                  </a:lnTo>
                  <a:lnTo>
                    <a:pt x="457428" y="2844"/>
                  </a:lnTo>
                  <a:lnTo>
                    <a:pt x="463791" y="12700"/>
                  </a:lnTo>
                  <a:lnTo>
                    <a:pt x="467296" y="12700"/>
                  </a:lnTo>
                  <a:lnTo>
                    <a:pt x="470141" y="9867"/>
                  </a:lnTo>
                  <a:close/>
                </a:path>
                <a:path w="902335" h="12700">
                  <a:moveTo>
                    <a:pt x="495554" y="9867"/>
                  </a:moveTo>
                  <a:lnTo>
                    <a:pt x="489191" y="0"/>
                  </a:lnTo>
                  <a:lnTo>
                    <a:pt x="485686" y="0"/>
                  </a:lnTo>
                  <a:lnTo>
                    <a:pt x="482841" y="2844"/>
                  </a:lnTo>
                  <a:lnTo>
                    <a:pt x="489204" y="12700"/>
                  </a:lnTo>
                  <a:lnTo>
                    <a:pt x="492709" y="12700"/>
                  </a:lnTo>
                  <a:lnTo>
                    <a:pt x="495554" y="9867"/>
                  </a:lnTo>
                  <a:close/>
                </a:path>
                <a:path w="902335" h="12700">
                  <a:moveTo>
                    <a:pt x="520966" y="9867"/>
                  </a:moveTo>
                  <a:lnTo>
                    <a:pt x="514604" y="0"/>
                  </a:lnTo>
                  <a:lnTo>
                    <a:pt x="511098" y="0"/>
                  </a:lnTo>
                  <a:lnTo>
                    <a:pt x="508254" y="2844"/>
                  </a:lnTo>
                  <a:lnTo>
                    <a:pt x="514616" y="12700"/>
                  </a:lnTo>
                  <a:lnTo>
                    <a:pt x="518121" y="12700"/>
                  </a:lnTo>
                  <a:lnTo>
                    <a:pt x="520966" y="9867"/>
                  </a:lnTo>
                  <a:close/>
                </a:path>
                <a:path w="902335" h="12700">
                  <a:moveTo>
                    <a:pt x="546379" y="9867"/>
                  </a:moveTo>
                  <a:lnTo>
                    <a:pt x="540016" y="0"/>
                  </a:lnTo>
                  <a:lnTo>
                    <a:pt x="536511" y="0"/>
                  </a:lnTo>
                  <a:lnTo>
                    <a:pt x="533666" y="2844"/>
                  </a:lnTo>
                  <a:lnTo>
                    <a:pt x="540029" y="12700"/>
                  </a:lnTo>
                  <a:lnTo>
                    <a:pt x="543534" y="12700"/>
                  </a:lnTo>
                  <a:lnTo>
                    <a:pt x="546379" y="9867"/>
                  </a:lnTo>
                  <a:close/>
                </a:path>
                <a:path w="902335" h="12700">
                  <a:moveTo>
                    <a:pt x="571792" y="9867"/>
                  </a:moveTo>
                  <a:lnTo>
                    <a:pt x="565429" y="0"/>
                  </a:lnTo>
                  <a:lnTo>
                    <a:pt x="561924" y="0"/>
                  </a:lnTo>
                  <a:lnTo>
                    <a:pt x="559079" y="2844"/>
                  </a:lnTo>
                  <a:lnTo>
                    <a:pt x="565442" y="12700"/>
                  </a:lnTo>
                  <a:lnTo>
                    <a:pt x="568947" y="12700"/>
                  </a:lnTo>
                  <a:lnTo>
                    <a:pt x="571792" y="9867"/>
                  </a:lnTo>
                  <a:close/>
                </a:path>
                <a:path w="902335" h="12700">
                  <a:moveTo>
                    <a:pt x="597204" y="9867"/>
                  </a:moveTo>
                  <a:lnTo>
                    <a:pt x="590842" y="0"/>
                  </a:lnTo>
                  <a:lnTo>
                    <a:pt x="587336" y="0"/>
                  </a:lnTo>
                  <a:lnTo>
                    <a:pt x="584492" y="2844"/>
                  </a:lnTo>
                  <a:lnTo>
                    <a:pt x="590854" y="12700"/>
                  </a:lnTo>
                  <a:lnTo>
                    <a:pt x="594360" y="12700"/>
                  </a:lnTo>
                  <a:lnTo>
                    <a:pt x="597204" y="9867"/>
                  </a:lnTo>
                  <a:close/>
                </a:path>
                <a:path w="902335" h="12700">
                  <a:moveTo>
                    <a:pt x="622617" y="9867"/>
                  </a:moveTo>
                  <a:lnTo>
                    <a:pt x="616254" y="0"/>
                  </a:lnTo>
                  <a:lnTo>
                    <a:pt x="612749" y="0"/>
                  </a:lnTo>
                  <a:lnTo>
                    <a:pt x="609904" y="2844"/>
                  </a:lnTo>
                  <a:lnTo>
                    <a:pt x="616267" y="12700"/>
                  </a:lnTo>
                  <a:lnTo>
                    <a:pt x="619772" y="12700"/>
                  </a:lnTo>
                  <a:lnTo>
                    <a:pt x="622617" y="9867"/>
                  </a:lnTo>
                  <a:close/>
                </a:path>
                <a:path w="902335" h="12700">
                  <a:moveTo>
                    <a:pt x="648030" y="9867"/>
                  </a:moveTo>
                  <a:lnTo>
                    <a:pt x="641667" y="0"/>
                  </a:lnTo>
                  <a:lnTo>
                    <a:pt x="638162" y="0"/>
                  </a:lnTo>
                  <a:lnTo>
                    <a:pt x="635317" y="2844"/>
                  </a:lnTo>
                  <a:lnTo>
                    <a:pt x="641680" y="12700"/>
                  </a:lnTo>
                  <a:lnTo>
                    <a:pt x="645185" y="12700"/>
                  </a:lnTo>
                  <a:lnTo>
                    <a:pt x="648030" y="9867"/>
                  </a:lnTo>
                  <a:close/>
                </a:path>
                <a:path w="902335" h="12700">
                  <a:moveTo>
                    <a:pt x="673442" y="9867"/>
                  </a:moveTo>
                  <a:lnTo>
                    <a:pt x="667080" y="0"/>
                  </a:lnTo>
                  <a:lnTo>
                    <a:pt x="663575" y="0"/>
                  </a:lnTo>
                  <a:lnTo>
                    <a:pt x="660730" y="2844"/>
                  </a:lnTo>
                  <a:lnTo>
                    <a:pt x="667092" y="12700"/>
                  </a:lnTo>
                  <a:lnTo>
                    <a:pt x="670598" y="12700"/>
                  </a:lnTo>
                  <a:lnTo>
                    <a:pt x="673442" y="9867"/>
                  </a:lnTo>
                  <a:close/>
                </a:path>
                <a:path w="902335" h="12700">
                  <a:moveTo>
                    <a:pt x="698855" y="9867"/>
                  </a:moveTo>
                  <a:lnTo>
                    <a:pt x="692492" y="0"/>
                  </a:lnTo>
                  <a:lnTo>
                    <a:pt x="688987" y="0"/>
                  </a:lnTo>
                  <a:lnTo>
                    <a:pt x="686142" y="2844"/>
                  </a:lnTo>
                  <a:lnTo>
                    <a:pt x="692505" y="12700"/>
                  </a:lnTo>
                  <a:lnTo>
                    <a:pt x="696010" y="12700"/>
                  </a:lnTo>
                  <a:lnTo>
                    <a:pt x="698855" y="9867"/>
                  </a:lnTo>
                  <a:close/>
                </a:path>
                <a:path w="902335" h="12700">
                  <a:moveTo>
                    <a:pt x="724268" y="9867"/>
                  </a:moveTo>
                  <a:lnTo>
                    <a:pt x="717905" y="0"/>
                  </a:lnTo>
                  <a:lnTo>
                    <a:pt x="714400" y="0"/>
                  </a:lnTo>
                  <a:lnTo>
                    <a:pt x="711555" y="2844"/>
                  </a:lnTo>
                  <a:lnTo>
                    <a:pt x="717918" y="12700"/>
                  </a:lnTo>
                  <a:lnTo>
                    <a:pt x="721423" y="12700"/>
                  </a:lnTo>
                  <a:lnTo>
                    <a:pt x="724268" y="9867"/>
                  </a:lnTo>
                  <a:close/>
                </a:path>
                <a:path w="902335" h="12700">
                  <a:moveTo>
                    <a:pt x="749681" y="9867"/>
                  </a:moveTo>
                  <a:lnTo>
                    <a:pt x="743318" y="0"/>
                  </a:lnTo>
                  <a:lnTo>
                    <a:pt x="739813" y="0"/>
                  </a:lnTo>
                  <a:lnTo>
                    <a:pt x="736968" y="2844"/>
                  </a:lnTo>
                  <a:lnTo>
                    <a:pt x="743331" y="12700"/>
                  </a:lnTo>
                  <a:lnTo>
                    <a:pt x="746836" y="12700"/>
                  </a:lnTo>
                  <a:lnTo>
                    <a:pt x="749681" y="9867"/>
                  </a:lnTo>
                  <a:close/>
                </a:path>
                <a:path w="902335" h="12700">
                  <a:moveTo>
                    <a:pt x="775093" y="9867"/>
                  </a:moveTo>
                  <a:lnTo>
                    <a:pt x="768731" y="0"/>
                  </a:lnTo>
                  <a:lnTo>
                    <a:pt x="765225" y="0"/>
                  </a:lnTo>
                  <a:lnTo>
                    <a:pt x="762381" y="2844"/>
                  </a:lnTo>
                  <a:lnTo>
                    <a:pt x="768743" y="12700"/>
                  </a:lnTo>
                  <a:lnTo>
                    <a:pt x="772248" y="12700"/>
                  </a:lnTo>
                  <a:lnTo>
                    <a:pt x="775093" y="9867"/>
                  </a:lnTo>
                  <a:close/>
                </a:path>
                <a:path w="902335" h="12700">
                  <a:moveTo>
                    <a:pt x="800506" y="9867"/>
                  </a:moveTo>
                  <a:lnTo>
                    <a:pt x="794143" y="0"/>
                  </a:lnTo>
                  <a:lnTo>
                    <a:pt x="790638" y="0"/>
                  </a:lnTo>
                  <a:lnTo>
                    <a:pt x="787793" y="2844"/>
                  </a:lnTo>
                  <a:lnTo>
                    <a:pt x="794156" y="12700"/>
                  </a:lnTo>
                  <a:lnTo>
                    <a:pt x="797661" y="12700"/>
                  </a:lnTo>
                  <a:lnTo>
                    <a:pt x="800506" y="9867"/>
                  </a:lnTo>
                  <a:close/>
                </a:path>
                <a:path w="902335" h="12700">
                  <a:moveTo>
                    <a:pt x="825919" y="9867"/>
                  </a:moveTo>
                  <a:lnTo>
                    <a:pt x="819556" y="0"/>
                  </a:lnTo>
                  <a:lnTo>
                    <a:pt x="816051" y="0"/>
                  </a:lnTo>
                  <a:lnTo>
                    <a:pt x="813206" y="2844"/>
                  </a:lnTo>
                  <a:lnTo>
                    <a:pt x="819569" y="12700"/>
                  </a:lnTo>
                  <a:lnTo>
                    <a:pt x="823074" y="12700"/>
                  </a:lnTo>
                  <a:lnTo>
                    <a:pt x="825919" y="9867"/>
                  </a:lnTo>
                  <a:close/>
                </a:path>
                <a:path w="902335" h="12700">
                  <a:moveTo>
                    <a:pt x="851331" y="9867"/>
                  </a:moveTo>
                  <a:lnTo>
                    <a:pt x="844969" y="0"/>
                  </a:lnTo>
                  <a:lnTo>
                    <a:pt x="841463" y="0"/>
                  </a:lnTo>
                  <a:lnTo>
                    <a:pt x="838619" y="2844"/>
                  </a:lnTo>
                  <a:lnTo>
                    <a:pt x="844981" y="12700"/>
                  </a:lnTo>
                  <a:lnTo>
                    <a:pt x="848487" y="12700"/>
                  </a:lnTo>
                  <a:lnTo>
                    <a:pt x="851331" y="9867"/>
                  </a:lnTo>
                  <a:close/>
                </a:path>
                <a:path w="902335" h="12700">
                  <a:moveTo>
                    <a:pt x="876744" y="9867"/>
                  </a:moveTo>
                  <a:lnTo>
                    <a:pt x="870381" y="0"/>
                  </a:lnTo>
                  <a:lnTo>
                    <a:pt x="866876" y="0"/>
                  </a:lnTo>
                  <a:lnTo>
                    <a:pt x="864031" y="2844"/>
                  </a:lnTo>
                  <a:lnTo>
                    <a:pt x="870394" y="12700"/>
                  </a:lnTo>
                  <a:lnTo>
                    <a:pt x="873899" y="12700"/>
                  </a:lnTo>
                  <a:lnTo>
                    <a:pt x="876744" y="9867"/>
                  </a:lnTo>
                  <a:close/>
                </a:path>
                <a:path w="902335" h="12700">
                  <a:moveTo>
                    <a:pt x="902157" y="9867"/>
                  </a:moveTo>
                  <a:lnTo>
                    <a:pt x="895794" y="0"/>
                  </a:lnTo>
                  <a:lnTo>
                    <a:pt x="892289" y="0"/>
                  </a:lnTo>
                  <a:lnTo>
                    <a:pt x="889444" y="2844"/>
                  </a:lnTo>
                  <a:lnTo>
                    <a:pt x="895807" y="12700"/>
                  </a:lnTo>
                  <a:lnTo>
                    <a:pt x="899312" y="12700"/>
                  </a:lnTo>
                  <a:lnTo>
                    <a:pt x="902157" y="9867"/>
                  </a:lnTo>
                  <a:close/>
                </a:path>
              </a:pathLst>
            </a:custGeom>
            <a:solidFill>
              <a:srgbClr val="000000"/>
            </a:solidFill>
          </p:spPr>
          <p:txBody>
            <a:bodyPr wrap="square" lIns="0" tIns="0" rIns="0" bIns="0" rtlCol="0"/>
            <a:lstStyle/>
            <a:p>
              <a:endParaRPr/>
            </a:p>
          </p:txBody>
        </p:sp>
        <p:pic>
          <p:nvPicPr>
            <p:cNvPr id="15" name="object 15"/>
            <p:cNvPicPr/>
            <p:nvPr/>
          </p:nvPicPr>
          <p:blipFill>
            <a:blip r:embed="rId4" cstate="print"/>
            <a:stretch>
              <a:fillRect/>
            </a:stretch>
          </p:blipFill>
          <p:spPr>
            <a:xfrm>
              <a:off x="6763511" y="2112264"/>
              <a:ext cx="481583" cy="481584"/>
            </a:xfrm>
            <a:prstGeom prst="rect">
              <a:avLst/>
            </a:prstGeom>
          </p:spPr>
        </p:pic>
        <p:pic>
          <p:nvPicPr>
            <p:cNvPr id="16" name="object 16"/>
            <p:cNvPicPr/>
            <p:nvPr/>
          </p:nvPicPr>
          <p:blipFill>
            <a:blip r:embed="rId5" cstate="print"/>
            <a:stretch>
              <a:fillRect/>
            </a:stretch>
          </p:blipFill>
          <p:spPr>
            <a:xfrm>
              <a:off x="6952488" y="2112264"/>
              <a:ext cx="356616" cy="481584"/>
            </a:xfrm>
            <a:prstGeom prst="rect">
              <a:avLst/>
            </a:prstGeom>
          </p:spPr>
        </p:pic>
        <p:pic>
          <p:nvPicPr>
            <p:cNvPr id="17" name="object 17"/>
            <p:cNvPicPr/>
            <p:nvPr/>
          </p:nvPicPr>
          <p:blipFill>
            <a:blip r:embed="rId6" cstate="print"/>
            <a:stretch>
              <a:fillRect/>
            </a:stretch>
          </p:blipFill>
          <p:spPr>
            <a:xfrm>
              <a:off x="7019544" y="2112264"/>
              <a:ext cx="1118616" cy="481584"/>
            </a:xfrm>
            <a:prstGeom prst="rect">
              <a:avLst/>
            </a:prstGeom>
          </p:spPr>
        </p:pic>
      </p:grpSp>
      <p:sp>
        <p:nvSpPr>
          <p:cNvPr id="18" name="object 18"/>
          <p:cNvSpPr txBox="1"/>
          <p:nvPr/>
        </p:nvSpPr>
        <p:spPr>
          <a:xfrm>
            <a:off x="6884944" y="2157984"/>
            <a:ext cx="1110615" cy="284480"/>
          </a:xfrm>
          <a:prstGeom prst="rect">
            <a:avLst/>
          </a:prstGeom>
        </p:spPr>
        <p:txBody>
          <a:bodyPr vert="horz" wrap="square" lIns="0" tIns="12700" rIns="0" bIns="0" rtlCol="0">
            <a:spAutoFit/>
          </a:bodyPr>
          <a:lstStyle/>
          <a:p>
            <a:pPr marL="12700">
              <a:lnSpc>
                <a:spcPct val="100000"/>
              </a:lnSpc>
              <a:spcBef>
                <a:spcPts val="100"/>
              </a:spcBef>
            </a:pPr>
            <a:r>
              <a:rPr sz="1700" spc="-25" dirty="0">
                <a:cs typeface="Calibri"/>
              </a:rPr>
              <a:t>Ni-NTA</a:t>
            </a:r>
            <a:r>
              <a:rPr sz="1700" spc="-55" dirty="0">
                <a:cs typeface="Calibri"/>
              </a:rPr>
              <a:t> </a:t>
            </a:r>
            <a:r>
              <a:rPr sz="1700" spc="-10" dirty="0">
                <a:cs typeface="Calibri"/>
              </a:rPr>
              <a:t>resin</a:t>
            </a:r>
            <a:endParaRPr sz="1700">
              <a:cs typeface="Calibri"/>
            </a:endParaRPr>
          </a:p>
        </p:txBody>
      </p:sp>
      <p:sp>
        <p:nvSpPr>
          <p:cNvPr id="20" name="object 20"/>
          <p:cNvSpPr txBox="1">
            <a:spLocks noGrp="1"/>
          </p:cNvSpPr>
          <p:nvPr>
            <p:ph type="title"/>
          </p:nvPr>
        </p:nvSpPr>
        <p:spPr>
          <a:xfrm>
            <a:off x="2470106" y="305308"/>
            <a:ext cx="3860165" cy="452120"/>
          </a:xfrm>
          <a:prstGeom prst="rect">
            <a:avLst/>
          </a:prstGeom>
        </p:spPr>
        <p:txBody>
          <a:bodyPr vert="horz" wrap="square" lIns="0" tIns="12700" rIns="0" bIns="0" rtlCol="0">
            <a:spAutoFit/>
          </a:bodyPr>
          <a:lstStyle/>
          <a:p>
            <a:pPr marL="12700">
              <a:lnSpc>
                <a:spcPct val="100000"/>
              </a:lnSpc>
              <a:spcBef>
                <a:spcPts val="100"/>
              </a:spcBef>
            </a:pPr>
            <a:r>
              <a:rPr sz="2800" spc="-5" dirty="0">
                <a:latin typeface="+mn-lt"/>
              </a:rPr>
              <a:t>The HIS </a:t>
            </a:r>
            <a:r>
              <a:rPr sz="2800" dirty="0">
                <a:latin typeface="+mn-lt"/>
              </a:rPr>
              <a:t>TAG</a:t>
            </a:r>
            <a:r>
              <a:rPr sz="2800" spc="-80" dirty="0">
                <a:latin typeface="+mn-lt"/>
              </a:rPr>
              <a:t> </a:t>
            </a:r>
            <a:r>
              <a:rPr sz="2800" spc="-5" dirty="0">
                <a:latin typeface="+mn-lt"/>
              </a:rPr>
              <a:t>System</a:t>
            </a:r>
            <a:endParaRPr sz="2800">
              <a:latin typeface="+mn-lt"/>
            </a:endParaRPr>
          </a:p>
        </p:txBody>
      </p:sp>
      <p:pic>
        <p:nvPicPr>
          <p:cNvPr id="21" name="object 21"/>
          <p:cNvPicPr/>
          <p:nvPr/>
        </p:nvPicPr>
        <p:blipFill>
          <a:blip r:embed="rId7" cstate="print"/>
          <a:stretch>
            <a:fillRect/>
          </a:stretch>
        </p:blipFill>
        <p:spPr>
          <a:xfrm>
            <a:off x="6836664" y="4288535"/>
            <a:ext cx="1530096" cy="374904"/>
          </a:xfrm>
          <a:prstGeom prst="rect">
            <a:avLst/>
          </a:prstGeom>
        </p:spPr>
      </p:pic>
      <p:sp>
        <p:nvSpPr>
          <p:cNvPr id="22" name="object 22"/>
          <p:cNvSpPr txBox="1"/>
          <p:nvPr/>
        </p:nvSpPr>
        <p:spPr>
          <a:xfrm>
            <a:off x="6932569" y="4321048"/>
            <a:ext cx="1320800" cy="212879"/>
          </a:xfrm>
          <a:prstGeom prst="rect">
            <a:avLst/>
          </a:prstGeom>
        </p:spPr>
        <p:txBody>
          <a:bodyPr vert="horz" wrap="square" lIns="0" tIns="12700" rIns="0" bIns="0" rtlCol="0">
            <a:spAutoFit/>
          </a:bodyPr>
          <a:lstStyle/>
          <a:p>
            <a:pPr marL="12700">
              <a:lnSpc>
                <a:spcPct val="100000"/>
              </a:lnSpc>
              <a:spcBef>
                <a:spcPts val="100"/>
              </a:spcBef>
            </a:pPr>
            <a:r>
              <a:rPr sz="1300" b="1" spc="-5" dirty="0">
                <a:cs typeface="Calibri"/>
              </a:rPr>
              <a:t>nitrilotriacetic </a:t>
            </a:r>
            <a:r>
              <a:rPr sz="1300" b="1" dirty="0">
                <a:cs typeface="Calibri"/>
              </a:rPr>
              <a:t>acid</a:t>
            </a:r>
            <a:endParaRPr sz="1300">
              <a:cs typeface="Calibri"/>
            </a:endParaRPr>
          </a:p>
        </p:txBody>
      </p:sp>
      <p:grpSp>
        <p:nvGrpSpPr>
          <p:cNvPr id="23" name="object 23"/>
          <p:cNvGrpSpPr/>
          <p:nvPr/>
        </p:nvGrpSpPr>
        <p:grpSpPr>
          <a:xfrm>
            <a:off x="5629655" y="3831335"/>
            <a:ext cx="575945" cy="460375"/>
            <a:chOff x="5629655" y="3831335"/>
            <a:chExt cx="575945" cy="460375"/>
          </a:xfrm>
        </p:grpSpPr>
        <p:sp>
          <p:nvSpPr>
            <p:cNvPr id="24" name="object 24"/>
            <p:cNvSpPr/>
            <p:nvPr/>
          </p:nvSpPr>
          <p:spPr>
            <a:xfrm>
              <a:off x="5668962" y="3856037"/>
              <a:ext cx="536575" cy="330200"/>
            </a:xfrm>
            <a:custGeom>
              <a:avLst/>
              <a:gdLst/>
              <a:ahLst/>
              <a:cxnLst/>
              <a:rect l="l" t="t" r="r" b="b"/>
              <a:pathLst>
                <a:path w="536575" h="330200">
                  <a:moveTo>
                    <a:pt x="536575" y="0"/>
                  </a:moveTo>
                  <a:lnTo>
                    <a:pt x="0" y="0"/>
                  </a:lnTo>
                  <a:lnTo>
                    <a:pt x="0" y="330200"/>
                  </a:lnTo>
                  <a:lnTo>
                    <a:pt x="536575" y="330200"/>
                  </a:lnTo>
                  <a:lnTo>
                    <a:pt x="536575" y="0"/>
                  </a:lnTo>
                  <a:close/>
                </a:path>
              </a:pathLst>
            </a:custGeom>
            <a:solidFill>
              <a:srgbClr val="FFFFFF"/>
            </a:solidFill>
          </p:spPr>
          <p:txBody>
            <a:bodyPr wrap="square" lIns="0" tIns="0" rIns="0" bIns="0" rtlCol="0"/>
            <a:lstStyle/>
            <a:p>
              <a:endParaRPr/>
            </a:p>
          </p:txBody>
        </p:sp>
        <p:pic>
          <p:nvPicPr>
            <p:cNvPr id="25" name="object 25"/>
            <p:cNvPicPr/>
            <p:nvPr/>
          </p:nvPicPr>
          <p:blipFill>
            <a:blip r:embed="rId8" cstate="print"/>
            <a:stretch>
              <a:fillRect/>
            </a:stretch>
          </p:blipFill>
          <p:spPr>
            <a:xfrm>
              <a:off x="5629655" y="3831335"/>
              <a:ext cx="460248" cy="460248"/>
            </a:xfrm>
            <a:prstGeom prst="rect">
              <a:avLst/>
            </a:prstGeom>
          </p:spPr>
        </p:pic>
        <p:pic>
          <p:nvPicPr>
            <p:cNvPr id="26" name="object 26"/>
            <p:cNvPicPr/>
            <p:nvPr/>
          </p:nvPicPr>
          <p:blipFill>
            <a:blip r:embed="rId9" cstate="print"/>
            <a:stretch>
              <a:fillRect/>
            </a:stretch>
          </p:blipFill>
          <p:spPr>
            <a:xfrm>
              <a:off x="5849111" y="3852671"/>
              <a:ext cx="335279" cy="323088"/>
            </a:xfrm>
            <a:prstGeom prst="rect">
              <a:avLst/>
            </a:prstGeom>
          </p:spPr>
        </p:pic>
      </p:grpSp>
      <p:sp>
        <p:nvSpPr>
          <p:cNvPr id="27" name="object 27"/>
          <p:cNvSpPr txBox="1"/>
          <p:nvPr/>
        </p:nvSpPr>
        <p:spPr>
          <a:xfrm>
            <a:off x="5668962" y="3856037"/>
            <a:ext cx="536575" cy="218008"/>
          </a:xfrm>
          <a:prstGeom prst="rect">
            <a:avLst/>
          </a:prstGeom>
        </p:spPr>
        <p:txBody>
          <a:bodyPr vert="horz" wrap="square" lIns="0" tIns="0" rIns="0" bIns="0" rtlCol="0">
            <a:spAutoFit/>
          </a:bodyPr>
          <a:lstStyle/>
          <a:p>
            <a:pPr marL="86995">
              <a:lnSpc>
                <a:spcPts val="1660"/>
              </a:lnSpc>
            </a:pPr>
            <a:r>
              <a:rPr sz="2400" b="1" spc="-30" baseline="-17361" dirty="0">
                <a:cs typeface="Calibri"/>
              </a:rPr>
              <a:t>Ni</a:t>
            </a:r>
            <a:r>
              <a:rPr sz="1100" b="1" spc="-20" dirty="0">
                <a:cs typeface="Calibri"/>
              </a:rPr>
              <a:t>2+</a:t>
            </a:r>
            <a:endParaRPr sz="1100">
              <a:cs typeface="Calibri"/>
            </a:endParaRPr>
          </a:p>
        </p:txBody>
      </p:sp>
      <p:grpSp>
        <p:nvGrpSpPr>
          <p:cNvPr id="28" name="object 28"/>
          <p:cNvGrpSpPr/>
          <p:nvPr/>
        </p:nvGrpSpPr>
        <p:grpSpPr>
          <a:xfrm>
            <a:off x="6132513" y="2743200"/>
            <a:ext cx="2714625" cy="2767965"/>
            <a:chOff x="6132513" y="2743200"/>
            <a:chExt cx="2714625" cy="2767965"/>
          </a:xfrm>
        </p:grpSpPr>
        <p:sp>
          <p:nvSpPr>
            <p:cNvPr id="29" name="object 29"/>
            <p:cNvSpPr/>
            <p:nvPr/>
          </p:nvSpPr>
          <p:spPr>
            <a:xfrm>
              <a:off x="6138863" y="2749550"/>
              <a:ext cx="2701925" cy="304800"/>
            </a:xfrm>
            <a:custGeom>
              <a:avLst/>
              <a:gdLst/>
              <a:ahLst/>
              <a:cxnLst/>
              <a:rect l="l" t="t" r="r" b="b"/>
              <a:pathLst>
                <a:path w="2701925" h="304800">
                  <a:moveTo>
                    <a:pt x="0" y="304800"/>
                  </a:moveTo>
                  <a:lnTo>
                    <a:pt x="22885" y="237778"/>
                  </a:lnTo>
                  <a:lnTo>
                    <a:pt x="49465" y="209481"/>
                  </a:lnTo>
                  <a:lnTo>
                    <a:pt x="84334" y="185880"/>
                  </a:lnTo>
                  <a:lnTo>
                    <a:pt x="126140" y="167890"/>
                  </a:lnTo>
                  <a:lnTo>
                    <a:pt x="173533" y="156424"/>
                  </a:lnTo>
                  <a:lnTo>
                    <a:pt x="225160" y="152400"/>
                  </a:lnTo>
                  <a:lnTo>
                    <a:pt x="1125802" y="152400"/>
                  </a:lnTo>
                  <a:lnTo>
                    <a:pt x="1177429" y="148375"/>
                  </a:lnTo>
                  <a:lnTo>
                    <a:pt x="1224821" y="136909"/>
                  </a:lnTo>
                  <a:lnTo>
                    <a:pt x="1266628" y="118919"/>
                  </a:lnTo>
                  <a:lnTo>
                    <a:pt x="1301497" y="95318"/>
                  </a:lnTo>
                  <a:lnTo>
                    <a:pt x="1328076" y="67021"/>
                  </a:lnTo>
                  <a:lnTo>
                    <a:pt x="1350962" y="0"/>
                  </a:lnTo>
                  <a:lnTo>
                    <a:pt x="1356908" y="34943"/>
                  </a:lnTo>
                  <a:lnTo>
                    <a:pt x="1400427" y="95318"/>
                  </a:lnTo>
                  <a:lnTo>
                    <a:pt x="1435296" y="118919"/>
                  </a:lnTo>
                  <a:lnTo>
                    <a:pt x="1477102" y="136909"/>
                  </a:lnTo>
                  <a:lnTo>
                    <a:pt x="1524495" y="148375"/>
                  </a:lnTo>
                  <a:lnTo>
                    <a:pt x="1576123" y="152400"/>
                  </a:lnTo>
                  <a:lnTo>
                    <a:pt x="2476764" y="152400"/>
                  </a:lnTo>
                  <a:lnTo>
                    <a:pt x="2528391" y="156424"/>
                  </a:lnTo>
                  <a:lnTo>
                    <a:pt x="2575784" y="167890"/>
                  </a:lnTo>
                  <a:lnTo>
                    <a:pt x="2617590" y="185880"/>
                  </a:lnTo>
                  <a:lnTo>
                    <a:pt x="2652459" y="209481"/>
                  </a:lnTo>
                  <a:lnTo>
                    <a:pt x="2679039" y="237778"/>
                  </a:lnTo>
                  <a:lnTo>
                    <a:pt x="2695978" y="269856"/>
                  </a:lnTo>
                  <a:lnTo>
                    <a:pt x="2701925" y="304800"/>
                  </a:lnTo>
                </a:path>
              </a:pathLst>
            </a:custGeom>
            <a:ln w="12700">
              <a:solidFill>
                <a:srgbClr val="000000"/>
              </a:solidFill>
            </a:ln>
          </p:spPr>
          <p:txBody>
            <a:bodyPr wrap="square" lIns="0" tIns="0" rIns="0" bIns="0" rtlCol="0"/>
            <a:lstStyle/>
            <a:p>
              <a:endParaRPr/>
            </a:p>
          </p:txBody>
        </p:sp>
        <p:pic>
          <p:nvPicPr>
            <p:cNvPr id="30" name="object 30"/>
            <p:cNvPicPr/>
            <p:nvPr/>
          </p:nvPicPr>
          <p:blipFill>
            <a:blip r:embed="rId10" cstate="print"/>
            <a:stretch>
              <a:fillRect/>
            </a:stretch>
          </p:blipFill>
          <p:spPr>
            <a:xfrm>
              <a:off x="7623047" y="5029200"/>
              <a:ext cx="1203959" cy="481584"/>
            </a:xfrm>
            <a:prstGeom prst="rect">
              <a:avLst/>
            </a:prstGeom>
          </p:spPr>
        </p:pic>
      </p:grpSp>
      <p:sp>
        <p:nvSpPr>
          <p:cNvPr id="31" name="object 31"/>
          <p:cNvSpPr txBox="1"/>
          <p:nvPr/>
        </p:nvSpPr>
        <p:spPr>
          <a:xfrm>
            <a:off x="7743781" y="5071872"/>
            <a:ext cx="937260" cy="284480"/>
          </a:xfrm>
          <a:prstGeom prst="rect">
            <a:avLst/>
          </a:prstGeom>
        </p:spPr>
        <p:txBody>
          <a:bodyPr vert="horz" wrap="square" lIns="0" tIns="12700" rIns="0" bIns="0" rtlCol="0">
            <a:spAutoFit/>
          </a:bodyPr>
          <a:lstStyle/>
          <a:p>
            <a:pPr marL="12700">
              <a:lnSpc>
                <a:spcPct val="100000"/>
              </a:lnSpc>
              <a:spcBef>
                <a:spcPts val="100"/>
              </a:spcBef>
            </a:pPr>
            <a:r>
              <a:rPr sz="1700" spc="-10" dirty="0">
                <a:cs typeface="Calibri"/>
              </a:rPr>
              <a:t>Sepharose</a:t>
            </a:r>
            <a:endParaRPr sz="1700">
              <a:cs typeface="Calibri"/>
            </a:endParaRPr>
          </a:p>
        </p:txBody>
      </p:sp>
      <p:pic>
        <p:nvPicPr>
          <p:cNvPr id="32" name="object 32"/>
          <p:cNvPicPr/>
          <p:nvPr/>
        </p:nvPicPr>
        <p:blipFill>
          <a:blip r:embed="rId11" cstate="print"/>
          <a:stretch>
            <a:fillRect/>
          </a:stretch>
        </p:blipFill>
        <p:spPr>
          <a:xfrm>
            <a:off x="903287" y="1328737"/>
            <a:ext cx="2800350" cy="4670936"/>
          </a:xfrm>
          <a:prstGeom prst="rect">
            <a:avLst/>
          </a:prstGeom>
        </p:spPr>
      </p:pic>
      <p:grpSp>
        <p:nvGrpSpPr>
          <p:cNvPr id="33" name="object 33"/>
          <p:cNvGrpSpPr/>
          <p:nvPr/>
        </p:nvGrpSpPr>
        <p:grpSpPr>
          <a:xfrm>
            <a:off x="5269991" y="5013959"/>
            <a:ext cx="576580" cy="1082040"/>
            <a:chOff x="5269991" y="5013959"/>
            <a:chExt cx="576580" cy="1082040"/>
          </a:xfrm>
        </p:grpSpPr>
        <p:pic>
          <p:nvPicPr>
            <p:cNvPr id="34" name="object 34"/>
            <p:cNvPicPr/>
            <p:nvPr/>
          </p:nvPicPr>
          <p:blipFill>
            <a:blip r:embed="rId12" cstate="print"/>
            <a:stretch>
              <a:fillRect/>
            </a:stretch>
          </p:blipFill>
          <p:spPr>
            <a:xfrm>
              <a:off x="5269991" y="5013959"/>
              <a:ext cx="576072" cy="1082039"/>
            </a:xfrm>
            <a:prstGeom prst="rect">
              <a:avLst/>
            </a:prstGeom>
          </p:spPr>
        </p:pic>
        <p:sp>
          <p:nvSpPr>
            <p:cNvPr id="35" name="object 35"/>
            <p:cNvSpPr/>
            <p:nvPr/>
          </p:nvSpPr>
          <p:spPr>
            <a:xfrm>
              <a:off x="5334858" y="5173607"/>
              <a:ext cx="353060" cy="836930"/>
            </a:xfrm>
            <a:custGeom>
              <a:avLst/>
              <a:gdLst/>
              <a:ahLst/>
              <a:cxnLst/>
              <a:rect l="l" t="t" r="r" b="b"/>
              <a:pathLst>
                <a:path w="353060" h="836929">
                  <a:moveTo>
                    <a:pt x="315915" y="47005"/>
                  </a:moveTo>
                  <a:lnTo>
                    <a:pt x="296209" y="62718"/>
                  </a:lnTo>
                  <a:lnTo>
                    <a:pt x="0" y="827316"/>
                  </a:lnTo>
                  <a:lnTo>
                    <a:pt x="23684" y="836491"/>
                  </a:lnTo>
                  <a:lnTo>
                    <a:pt x="319893" y="71893"/>
                  </a:lnTo>
                  <a:lnTo>
                    <a:pt x="315915" y="47005"/>
                  </a:lnTo>
                  <a:close/>
                </a:path>
                <a:path w="353060" h="836929">
                  <a:moveTo>
                    <a:pt x="337149" y="18912"/>
                  </a:moveTo>
                  <a:lnTo>
                    <a:pt x="313179" y="18912"/>
                  </a:lnTo>
                  <a:lnTo>
                    <a:pt x="336863" y="28088"/>
                  </a:lnTo>
                  <a:lnTo>
                    <a:pt x="319893" y="71893"/>
                  </a:lnTo>
                  <a:lnTo>
                    <a:pt x="327508" y="119543"/>
                  </a:lnTo>
                  <a:lnTo>
                    <a:pt x="334020" y="124261"/>
                  </a:lnTo>
                  <a:lnTo>
                    <a:pt x="347873" y="122048"/>
                  </a:lnTo>
                  <a:lnTo>
                    <a:pt x="352590" y="115535"/>
                  </a:lnTo>
                  <a:lnTo>
                    <a:pt x="337149" y="18912"/>
                  </a:lnTo>
                  <a:close/>
                </a:path>
                <a:path w="353060" h="836929">
                  <a:moveTo>
                    <a:pt x="334126" y="0"/>
                  </a:moveTo>
                  <a:lnTo>
                    <a:pt x="242644" y="72942"/>
                  </a:lnTo>
                  <a:lnTo>
                    <a:pt x="241743" y="80933"/>
                  </a:lnTo>
                  <a:lnTo>
                    <a:pt x="250488" y="91901"/>
                  </a:lnTo>
                  <a:lnTo>
                    <a:pt x="258479" y="92801"/>
                  </a:lnTo>
                  <a:lnTo>
                    <a:pt x="296209" y="62718"/>
                  </a:lnTo>
                  <a:lnTo>
                    <a:pt x="313179" y="18912"/>
                  </a:lnTo>
                  <a:lnTo>
                    <a:pt x="337149" y="18912"/>
                  </a:lnTo>
                  <a:lnTo>
                    <a:pt x="334126" y="0"/>
                  </a:lnTo>
                  <a:close/>
                </a:path>
                <a:path w="353060" h="836929">
                  <a:moveTo>
                    <a:pt x="330199" y="25506"/>
                  </a:moveTo>
                  <a:lnTo>
                    <a:pt x="312479" y="25506"/>
                  </a:lnTo>
                  <a:lnTo>
                    <a:pt x="332938" y="33432"/>
                  </a:lnTo>
                  <a:lnTo>
                    <a:pt x="315915" y="47005"/>
                  </a:lnTo>
                  <a:lnTo>
                    <a:pt x="319893" y="71893"/>
                  </a:lnTo>
                  <a:lnTo>
                    <a:pt x="336863" y="28088"/>
                  </a:lnTo>
                  <a:lnTo>
                    <a:pt x="330199" y="25506"/>
                  </a:lnTo>
                  <a:close/>
                </a:path>
                <a:path w="353060" h="836929">
                  <a:moveTo>
                    <a:pt x="313179" y="18912"/>
                  </a:moveTo>
                  <a:lnTo>
                    <a:pt x="296209" y="62718"/>
                  </a:lnTo>
                  <a:lnTo>
                    <a:pt x="315915" y="47005"/>
                  </a:lnTo>
                  <a:lnTo>
                    <a:pt x="312479" y="25506"/>
                  </a:lnTo>
                  <a:lnTo>
                    <a:pt x="330199" y="25506"/>
                  </a:lnTo>
                  <a:lnTo>
                    <a:pt x="313179" y="18912"/>
                  </a:lnTo>
                  <a:close/>
                </a:path>
                <a:path w="353060" h="836929">
                  <a:moveTo>
                    <a:pt x="312479" y="25506"/>
                  </a:moveTo>
                  <a:lnTo>
                    <a:pt x="315915" y="47005"/>
                  </a:lnTo>
                  <a:lnTo>
                    <a:pt x="332938" y="33432"/>
                  </a:lnTo>
                  <a:lnTo>
                    <a:pt x="312479" y="25506"/>
                  </a:lnTo>
                  <a:close/>
                </a:path>
              </a:pathLst>
            </a:custGeom>
            <a:solidFill>
              <a:srgbClr val="4F81BD"/>
            </a:solidFill>
          </p:spPr>
          <p:txBody>
            <a:bodyPr wrap="square" lIns="0" tIns="0" rIns="0" bIns="0" rtlCol="0"/>
            <a:lstStyle/>
            <a:p>
              <a:endParaRPr/>
            </a:p>
          </p:txBody>
        </p:sp>
      </p:grpSp>
      <p:sp>
        <p:nvSpPr>
          <p:cNvPr id="36" name="object 36"/>
          <p:cNvSpPr txBox="1"/>
          <p:nvPr/>
        </p:nvSpPr>
        <p:spPr>
          <a:xfrm>
            <a:off x="4296727" y="6025388"/>
            <a:ext cx="4522470" cy="299720"/>
          </a:xfrm>
          <a:prstGeom prst="rect">
            <a:avLst/>
          </a:prstGeom>
        </p:spPr>
        <p:txBody>
          <a:bodyPr vert="horz" wrap="square" lIns="0" tIns="12700" rIns="0" bIns="0" rtlCol="0">
            <a:spAutoFit/>
          </a:bodyPr>
          <a:lstStyle/>
          <a:p>
            <a:pPr marL="12700">
              <a:lnSpc>
                <a:spcPct val="100000"/>
              </a:lnSpc>
              <a:spcBef>
                <a:spcPts val="100"/>
              </a:spcBef>
            </a:pPr>
            <a:r>
              <a:rPr sz="1800" spc="-5" dirty="0">
                <a:cs typeface="Comic Sans MS"/>
              </a:rPr>
              <a:t>Elution </a:t>
            </a:r>
            <a:r>
              <a:rPr sz="1800" dirty="0">
                <a:cs typeface="Comic Sans MS"/>
              </a:rPr>
              <a:t>By </a:t>
            </a:r>
            <a:r>
              <a:rPr sz="1800" spc="-5" dirty="0">
                <a:cs typeface="Comic Sans MS"/>
              </a:rPr>
              <a:t>Imidazole </a:t>
            </a:r>
            <a:r>
              <a:rPr sz="1800" dirty="0">
                <a:cs typeface="Comic Sans MS"/>
              </a:rPr>
              <a:t>(a </a:t>
            </a:r>
            <a:r>
              <a:rPr sz="1800" spc="-5" dirty="0">
                <a:cs typeface="Comic Sans MS"/>
              </a:rPr>
              <a:t>histidine</a:t>
            </a:r>
            <a:r>
              <a:rPr sz="1800" spc="-10" dirty="0">
                <a:cs typeface="Comic Sans MS"/>
              </a:rPr>
              <a:t> </a:t>
            </a:r>
            <a:r>
              <a:rPr sz="1800" spc="-5" dirty="0">
                <a:cs typeface="Comic Sans MS"/>
              </a:rPr>
              <a:t>analogue)</a:t>
            </a:r>
            <a:endParaRPr sz="1800">
              <a:cs typeface="Comic Sans M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440237" y="2082800"/>
            <a:ext cx="1133475" cy="492125"/>
            <a:chOff x="4440237" y="2082800"/>
            <a:chExt cx="1133475" cy="492125"/>
          </a:xfrm>
        </p:grpSpPr>
        <p:sp>
          <p:nvSpPr>
            <p:cNvPr id="3" name="object 3"/>
            <p:cNvSpPr/>
            <p:nvPr/>
          </p:nvSpPr>
          <p:spPr>
            <a:xfrm>
              <a:off x="4719637" y="2082800"/>
              <a:ext cx="854075" cy="492125"/>
            </a:xfrm>
            <a:custGeom>
              <a:avLst/>
              <a:gdLst/>
              <a:ahLst/>
              <a:cxnLst/>
              <a:rect l="l" t="t" r="r" b="b"/>
              <a:pathLst>
                <a:path w="854075" h="492125">
                  <a:moveTo>
                    <a:pt x="427037" y="0"/>
                  </a:moveTo>
                  <a:lnTo>
                    <a:pt x="369090" y="2246"/>
                  </a:lnTo>
                  <a:lnTo>
                    <a:pt x="313513" y="8789"/>
                  </a:lnTo>
                  <a:lnTo>
                    <a:pt x="260815" y="19336"/>
                  </a:lnTo>
                  <a:lnTo>
                    <a:pt x="211503" y="33594"/>
                  </a:lnTo>
                  <a:lnTo>
                    <a:pt x="166087" y="51270"/>
                  </a:lnTo>
                  <a:lnTo>
                    <a:pt x="125076" y="72070"/>
                  </a:lnTo>
                  <a:lnTo>
                    <a:pt x="88978" y="95701"/>
                  </a:lnTo>
                  <a:lnTo>
                    <a:pt x="58303" y="121870"/>
                  </a:lnTo>
                  <a:lnTo>
                    <a:pt x="15254" y="180649"/>
                  </a:lnTo>
                  <a:lnTo>
                    <a:pt x="0" y="246062"/>
                  </a:lnTo>
                  <a:lnTo>
                    <a:pt x="3898" y="279451"/>
                  </a:lnTo>
                  <a:lnTo>
                    <a:pt x="33558" y="341841"/>
                  </a:lnTo>
                  <a:lnTo>
                    <a:pt x="88978" y="396423"/>
                  </a:lnTo>
                  <a:lnTo>
                    <a:pt x="125076" y="420054"/>
                  </a:lnTo>
                  <a:lnTo>
                    <a:pt x="166087" y="440854"/>
                  </a:lnTo>
                  <a:lnTo>
                    <a:pt x="211503" y="458530"/>
                  </a:lnTo>
                  <a:lnTo>
                    <a:pt x="260815" y="472788"/>
                  </a:lnTo>
                  <a:lnTo>
                    <a:pt x="313513" y="483335"/>
                  </a:lnTo>
                  <a:lnTo>
                    <a:pt x="369090" y="489878"/>
                  </a:lnTo>
                  <a:lnTo>
                    <a:pt x="427037" y="492125"/>
                  </a:lnTo>
                  <a:lnTo>
                    <a:pt x="484984" y="489878"/>
                  </a:lnTo>
                  <a:lnTo>
                    <a:pt x="540561" y="483335"/>
                  </a:lnTo>
                  <a:lnTo>
                    <a:pt x="593259" y="472788"/>
                  </a:lnTo>
                  <a:lnTo>
                    <a:pt x="642571" y="458530"/>
                  </a:lnTo>
                  <a:lnTo>
                    <a:pt x="687987" y="440854"/>
                  </a:lnTo>
                  <a:lnTo>
                    <a:pt x="728998" y="420054"/>
                  </a:lnTo>
                  <a:lnTo>
                    <a:pt x="765096" y="396423"/>
                  </a:lnTo>
                  <a:lnTo>
                    <a:pt x="795771" y="370254"/>
                  </a:lnTo>
                  <a:lnTo>
                    <a:pt x="838820" y="311475"/>
                  </a:lnTo>
                  <a:lnTo>
                    <a:pt x="854075" y="246062"/>
                  </a:lnTo>
                  <a:lnTo>
                    <a:pt x="850176" y="212673"/>
                  </a:lnTo>
                  <a:lnTo>
                    <a:pt x="820516" y="150283"/>
                  </a:lnTo>
                  <a:lnTo>
                    <a:pt x="765096" y="95701"/>
                  </a:lnTo>
                  <a:lnTo>
                    <a:pt x="728998" y="72070"/>
                  </a:lnTo>
                  <a:lnTo>
                    <a:pt x="687987" y="51270"/>
                  </a:lnTo>
                  <a:lnTo>
                    <a:pt x="642571" y="33594"/>
                  </a:lnTo>
                  <a:lnTo>
                    <a:pt x="593259" y="19336"/>
                  </a:lnTo>
                  <a:lnTo>
                    <a:pt x="540561" y="8789"/>
                  </a:lnTo>
                  <a:lnTo>
                    <a:pt x="484984" y="2246"/>
                  </a:lnTo>
                  <a:lnTo>
                    <a:pt x="427037" y="0"/>
                  </a:lnTo>
                  <a:close/>
                </a:path>
              </a:pathLst>
            </a:custGeom>
            <a:solidFill>
              <a:srgbClr val="800080">
                <a:alpha val="56858"/>
              </a:srgbClr>
            </a:solidFill>
          </p:spPr>
          <p:txBody>
            <a:bodyPr wrap="square" lIns="0" tIns="0" rIns="0" bIns="0" rtlCol="0"/>
            <a:lstStyle/>
            <a:p>
              <a:endParaRPr/>
            </a:p>
          </p:txBody>
        </p:sp>
        <p:sp>
          <p:nvSpPr>
            <p:cNvPr id="4" name="object 4"/>
            <p:cNvSpPr/>
            <p:nvPr/>
          </p:nvSpPr>
          <p:spPr>
            <a:xfrm>
              <a:off x="4446587" y="2238375"/>
              <a:ext cx="243204" cy="233679"/>
            </a:xfrm>
            <a:custGeom>
              <a:avLst/>
              <a:gdLst/>
              <a:ahLst/>
              <a:cxnLst/>
              <a:rect l="l" t="t" r="r" b="b"/>
              <a:pathLst>
                <a:path w="243204" h="233680">
                  <a:moveTo>
                    <a:pt x="0" y="116681"/>
                  </a:moveTo>
                  <a:lnTo>
                    <a:pt x="9543" y="71263"/>
                  </a:lnTo>
                  <a:lnTo>
                    <a:pt x="35569" y="34175"/>
                  </a:lnTo>
                  <a:lnTo>
                    <a:pt x="74172" y="9169"/>
                  </a:lnTo>
                  <a:lnTo>
                    <a:pt x="121443" y="0"/>
                  </a:lnTo>
                  <a:lnTo>
                    <a:pt x="168714" y="9169"/>
                  </a:lnTo>
                  <a:lnTo>
                    <a:pt x="207317" y="34175"/>
                  </a:lnTo>
                  <a:lnTo>
                    <a:pt x="233343" y="71263"/>
                  </a:lnTo>
                  <a:lnTo>
                    <a:pt x="242887" y="116681"/>
                  </a:lnTo>
                  <a:lnTo>
                    <a:pt x="233343" y="162099"/>
                  </a:lnTo>
                  <a:lnTo>
                    <a:pt x="207317" y="199187"/>
                  </a:lnTo>
                  <a:lnTo>
                    <a:pt x="168714" y="224193"/>
                  </a:lnTo>
                  <a:lnTo>
                    <a:pt x="121443" y="233363"/>
                  </a:lnTo>
                  <a:lnTo>
                    <a:pt x="74172" y="224193"/>
                  </a:lnTo>
                  <a:lnTo>
                    <a:pt x="35569" y="199187"/>
                  </a:lnTo>
                  <a:lnTo>
                    <a:pt x="9543" y="162099"/>
                  </a:lnTo>
                  <a:lnTo>
                    <a:pt x="0" y="116681"/>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4555331" y="2246376"/>
            <a:ext cx="84455" cy="182101"/>
          </a:xfrm>
          <a:prstGeom prst="rect">
            <a:avLst/>
          </a:prstGeom>
        </p:spPr>
        <p:txBody>
          <a:bodyPr vert="horz" wrap="square" lIns="0" tIns="12700" rIns="0" bIns="0" rtlCol="0">
            <a:spAutoFit/>
          </a:bodyPr>
          <a:lstStyle/>
          <a:p>
            <a:pPr marL="12700">
              <a:lnSpc>
                <a:spcPct val="100000"/>
              </a:lnSpc>
              <a:spcBef>
                <a:spcPts val="100"/>
              </a:spcBef>
            </a:pPr>
            <a:r>
              <a:rPr sz="1100" b="1" dirty="0">
                <a:cs typeface="Calibri"/>
              </a:rPr>
              <a:t>c</a:t>
            </a:r>
            <a:endParaRPr sz="1100">
              <a:cs typeface="Calibri"/>
            </a:endParaRPr>
          </a:p>
        </p:txBody>
      </p:sp>
      <p:sp>
        <p:nvSpPr>
          <p:cNvPr id="6" name="object 6"/>
          <p:cNvSpPr/>
          <p:nvPr/>
        </p:nvSpPr>
        <p:spPr>
          <a:xfrm>
            <a:off x="4051300" y="2144712"/>
            <a:ext cx="241300" cy="233679"/>
          </a:xfrm>
          <a:custGeom>
            <a:avLst/>
            <a:gdLst/>
            <a:ahLst/>
            <a:cxnLst/>
            <a:rect l="l" t="t" r="r" b="b"/>
            <a:pathLst>
              <a:path w="241300" h="233680">
                <a:moveTo>
                  <a:pt x="0" y="116681"/>
                </a:moveTo>
                <a:lnTo>
                  <a:pt x="9481" y="71263"/>
                </a:lnTo>
                <a:lnTo>
                  <a:pt x="35337" y="34175"/>
                </a:lnTo>
                <a:lnTo>
                  <a:pt x="73687" y="9169"/>
                </a:lnTo>
                <a:lnTo>
                  <a:pt x="120650" y="0"/>
                </a:lnTo>
                <a:lnTo>
                  <a:pt x="167612" y="9169"/>
                </a:lnTo>
                <a:lnTo>
                  <a:pt x="205962" y="34175"/>
                </a:lnTo>
                <a:lnTo>
                  <a:pt x="231818" y="71263"/>
                </a:lnTo>
                <a:lnTo>
                  <a:pt x="241300" y="116681"/>
                </a:lnTo>
                <a:lnTo>
                  <a:pt x="231818" y="162098"/>
                </a:lnTo>
                <a:lnTo>
                  <a:pt x="205962" y="199186"/>
                </a:lnTo>
                <a:lnTo>
                  <a:pt x="167612" y="224192"/>
                </a:lnTo>
                <a:lnTo>
                  <a:pt x="120650" y="233362"/>
                </a:lnTo>
                <a:lnTo>
                  <a:pt x="73687" y="224192"/>
                </a:lnTo>
                <a:lnTo>
                  <a:pt x="35337" y="199186"/>
                </a:lnTo>
                <a:lnTo>
                  <a:pt x="9481" y="162098"/>
                </a:lnTo>
                <a:lnTo>
                  <a:pt x="0" y="116681"/>
                </a:lnTo>
                <a:close/>
              </a:path>
            </a:pathLst>
          </a:custGeom>
          <a:ln w="12700">
            <a:solidFill>
              <a:srgbClr val="000000"/>
            </a:solidFill>
          </a:ln>
        </p:spPr>
        <p:txBody>
          <a:bodyPr wrap="square" lIns="0" tIns="0" rIns="0" bIns="0" rtlCol="0"/>
          <a:lstStyle/>
          <a:p>
            <a:endParaRPr/>
          </a:p>
        </p:txBody>
      </p:sp>
      <p:sp>
        <p:nvSpPr>
          <p:cNvPr id="7" name="object 7"/>
          <p:cNvSpPr txBox="1"/>
          <p:nvPr/>
        </p:nvSpPr>
        <p:spPr>
          <a:xfrm>
            <a:off x="4159250" y="2151888"/>
            <a:ext cx="84455" cy="182101"/>
          </a:xfrm>
          <a:prstGeom prst="rect">
            <a:avLst/>
          </a:prstGeom>
        </p:spPr>
        <p:txBody>
          <a:bodyPr vert="horz" wrap="square" lIns="0" tIns="12700" rIns="0" bIns="0" rtlCol="0">
            <a:spAutoFit/>
          </a:bodyPr>
          <a:lstStyle/>
          <a:p>
            <a:pPr marL="12700">
              <a:lnSpc>
                <a:spcPct val="100000"/>
              </a:lnSpc>
              <a:spcBef>
                <a:spcPts val="100"/>
              </a:spcBef>
            </a:pPr>
            <a:r>
              <a:rPr sz="1100" b="1" dirty="0">
                <a:cs typeface="Calibri"/>
              </a:rPr>
              <a:t>c</a:t>
            </a:r>
            <a:endParaRPr sz="1100">
              <a:cs typeface="Calibri"/>
            </a:endParaRPr>
          </a:p>
        </p:txBody>
      </p:sp>
      <p:grpSp>
        <p:nvGrpSpPr>
          <p:cNvPr id="8" name="object 8"/>
          <p:cNvGrpSpPr/>
          <p:nvPr/>
        </p:nvGrpSpPr>
        <p:grpSpPr>
          <a:xfrm>
            <a:off x="4281487" y="2325623"/>
            <a:ext cx="3107055" cy="421005"/>
            <a:chOff x="4281487" y="2325623"/>
            <a:chExt cx="3107055" cy="421005"/>
          </a:xfrm>
        </p:grpSpPr>
        <p:sp>
          <p:nvSpPr>
            <p:cNvPr id="9" name="object 9"/>
            <p:cNvSpPr/>
            <p:nvPr/>
          </p:nvSpPr>
          <p:spPr>
            <a:xfrm>
              <a:off x="4287837" y="2466974"/>
              <a:ext cx="243204" cy="233679"/>
            </a:xfrm>
            <a:custGeom>
              <a:avLst/>
              <a:gdLst/>
              <a:ahLst/>
              <a:cxnLst/>
              <a:rect l="l" t="t" r="r" b="b"/>
              <a:pathLst>
                <a:path w="243204" h="233680">
                  <a:moveTo>
                    <a:pt x="0" y="116681"/>
                  </a:moveTo>
                  <a:lnTo>
                    <a:pt x="9543" y="71263"/>
                  </a:lnTo>
                  <a:lnTo>
                    <a:pt x="35569" y="34175"/>
                  </a:lnTo>
                  <a:lnTo>
                    <a:pt x="74172" y="9169"/>
                  </a:lnTo>
                  <a:lnTo>
                    <a:pt x="121443" y="0"/>
                  </a:lnTo>
                  <a:lnTo>
                    <a:pt x="168714" y="9169"/>
                  </a:lnTo>
                  <a:lnTo>
                    <a:pt x="207317" y="34175"/>
                  </a:lnTo>
                  <a:lnTo>
                    <a:pt x="233343" y="71263"/>
                  </a:lnTo>
                  <a:lnTo>
                    <a:pt x="242887" y="116681"/>
                  </a:lnTo>
                  <a:lnTo>
                    <a:pt x="233343" y="162099"/>
                  </a:lnTo>
                  <a:lnTo>
                    <a:pt x="207317" y="199187"/>
                  </a:lnTo>
                  <a:lnTo>
                    <a:pt x="168714" y="224193"/>
                  </a:lnTo>
                  <a:lnTo>
                    <a:pt x="121443" y="233363"/>
                  </a:lnTo>
                  <a:lnTo>
                    <a:pt x="74172" y="224193"/>
                  </a:lnTo>
                  <a:lnTo>
                    <a:pt x="35569" y="199187"/>
                  </a:lnTo>
                  <a:lnTo>
                    <a:pt x="9543" y="162099"/>
                  </a:lnTo>
                  <a:lnTo>
                    <a:pt x="0" y="116681"/>
                  </a:lnTo>
                  <a:close/>
                </a:path>
              </a:pathLst>
            </a:custGeom>
            <a:ln w="12700">
              <a:solidFill>
                <a:srgbClr val="000000"/>
              </a:solidFill>
            </a:ln>
          </p:spPr>
          <p:txBody>
            <a:bodyPr wrap="square" lIns="0" tIns="0" rIns="0" bIns="0" rtlCol="0"/>
            <a:lstStyle/>
            <a:p>
              <a:endParaRPr/>
            </a:p>
          </p:txBody>
        </p:sp>
        <p:pic>
          <p:nvPicPr>
            <p:cNvPr id="10" name="object 10"/>
            <p:cNvPicPr/>
            <p:nvPr/>
          </p:nvPicPr>
          <p:blipFill>
            <a:blip r:embed="rId2" cstate="print"/>
            <a:stretch>
              <a:fillRect/>
            </a:stretch>
          </p:blipFill>
          <p:spPr>
            <a:xfrm>
              <a:off x="5843016" y="2356103"/>
              <a:ext cx="569976" cy="320039"/>
            </a:xfrm>
            <a:prstGeom prst="rect">
              <a:avLst/>
            </a:prstGeom>
          </p:spPr>
        </p:pic>
        <p:pic>
          <p:nvPicPr>
            <p:cNvPr id="11" name="object 11"/>
            <p:cNvPicPr/>
            <p:nvPr/>
          </p:nvPicPr>
          <p:blipFill>
            <a:blip r:embed="rId3" cstate="print"/>
            <a:stretch>
              <a:fillRect/>
            </a:stretch>
          </p:blipFill>
          <p:spPr>
            <a:xfrm>
              <a:off x="5846063" y="2325623"/>
              <a:ext cx="518160" cy="420624"/>
            </a:xfrm>
            <a:prstGeom prst="rect">
              <a:avLst/>
            </a:prstGeom>
          </p:spPr>
        </p:pic>
        <p:pic>
          <p:nvPicPr>
            <p:cNvPr id="12" name="object 12"/>
            <p:cNvPicPr/>
            <p:nvPr/>
          </p:nvPicPr>
          <p:blipFill>
            <a:blip r:embed="rId4" cstate="print"/>
            <a:stretch>
              <a:fillRect/>
            </a:stretch>
          </p:blipFill>
          <p:spPr>
            <a:xfrm>
              <a:off x="5888037" y="2401887"/>
              <a:ext cx="426622" cy="174625"/>
            </a:xfrm>
            <a:prstGeom prst="rect">
              <a:avLst/>
            </a:prstGeom>
          </p:spPr>
        </p:pic>
        <p:pic>
          <p:nvPicPr>
            <p:cNvPr id="13" name="object 13"/>
            <p:cNvPicPr/>
            <p:nvPr/>
          </p:nvPicPr>
          <p:blipFill>
            <a:blip r:embed="rId5" cstate="print"/>
            <a:stretch>
              <a:fillRect/>
            </a:stretch>
          </p:blipFill>
          <p:spPr>
            <a:xfrm>
              <a:off x="6269735" y="2356103"/>
              <a:ext cx="569976" cy="320039"/>
            </a:xfrm>
            <a:prstGeom prst="rect">
              <a:avLst/>
            </a:prstGeom>
          </p:spPr>
        </p:pic>
        <p:pic>
          <p:nvPicPr>
            <p:cNvPr id="14" name="object 14"/>
            <p:cNvPicPr/>
            <p:nvPr/>
          </p:nvPicPr>
          <p:blipFill>
            <a:blip r:embed="rId6" cstate="print"/>
            <a:stretch>
              <a:fillRect/>
            </a:stretch>
          </p:blipFill>
          <p:spPr>
            <a:xfrm>
              <a:off x="6272783" y="2325623"/>
              <a:ext cx="512063" cy="420624"/>
            </a:xfrm>
            <a:prstGeom prst="rect">
              <a:avLst/>
            </a:prstGeom>
          </p:spPr>
        </p:pic>
        <p:pic>
          <p:nvPicPr>
            <p:cNvPr id="15" name="object 15"/>
            <p:cNvPicPr/>
            <p:nvPr/>
          </p:nvPicPr>
          <p:blipFill>
            <a:blip r:embed="rId7" cstate="print"/>
            <a:stretch>
              <a:fillRect/>
            </a:stretch>
          </p:blipFill>
          <p:spPr>
            <a:xfrm>
              <a:off x="6314660" y="2401887"/>
              <a:ext cx="425353" cy="174625"/>
            </a:xfrm>
            <a:prstGeom prst="rect">
              <a:avLst/>
            </a:prstGeom>
          </p:spPr>
        </p:pic>
        <p:pic>
          <p:nvPicPr>
            <p:cNvPr id="16" name="object 16"/>
            <p:cNvPicPr/>
            <p:nvPr/>
          </p:nvPicPr>
          <p:blipFill>
            <a:blip r:embed="rId8" cstate="print"/>
            <a:stretch>
              <a:fillRect/>
            </a:stretch>
          </p:blipFill>
          <p:spPr>
            <a:xfrm>
              <a:off x="6696455" y="2356103"/>
              <a:ext cx="691896" cy="320039"/>
            </a:xfrm>
            <a:prstGeom prst="rect">
              <a:avLst/>
            </a:prstGeom>
          </p:spPr>
        </p:pic>
        <p:pic>
          <p:nvPicPr>
            <p:cNvPr id="17" name="object 17"/>
            <p:cNvPicPr/>
            <p:nvPr/>
          </p:nvPicPr>
          <p:blipFill>
            <a:blip r:embed="rId9" cstate="print"/>
            <a:stretch>
              <a:fillRect/>
            </a:stretch>
          </p:blipFill>
          <p:spPr>
            <a:xfrm>
              <a:off x="6699504" y="2325623"/>
              <a:ext cx="615696" cy="420624"/>
            </a:xfrm>
            <a:prstGeom prst="rect">
              <a:avLst/>
            </a:prstGeom>
          </p:spPr>
        </p:pic>
      </p:grpSp>
      <p:pic>
        <p:nvPicPr>
          <p:cNvPr id="18" name="object 18"/>
          <p:cNvPicPr/>
          <p:nvPr/>
        </p:nvPicPr>
        <p:blipFill>
          <a:blip r:embed="rId10" cstate="print"/>
          <a:stretch>
            <a:fillRect/>
          </a:stretch>
        </p:blipFill>
        <p:spPr>
          <a:xfrm>
            <a:off x="6740014" y="2401887"/>
            <a:ext cx="549785" cy="174625"/>
          </a:xfrm>
          <a:prstGeom prst="rect">
            <a:avLst/>
          </a:prstGeom>
        </p:spPr>
      </p:pic>
      <p:graphicFrame>
        <p:nvGraphicFramePr>
          <p:cNvPr id="19" name="object 19"/>
          <p:cNvGraphicFramePr>
            <a:graphicFrameLocks noGrp="1"/>
          </p:cNvGraphicFramePr>
          <p:nvPr/>
        </p:nvGraphicFramePr>
        <p:xfrm>
          <a:off x="5881687" y="2395537"/>
          <a:ext cx="1402079" cy="174625"/>
        </p:xfrm>
        <a:graphic>
          <a:graphicData uri="http://schemas.openxmlformats.org/drawingml/2006/table">
            <a:tbl>
              <a:tblPr firstRow="1" bandRow="1">
                <a:tableStyleId>{2D5ABB26-0587-4C30-8999-92F81FD0307C}</a:tableStyleId>
              </a:tblPr>
              <a:tblGrid>
                <a:gridCol w="426720">
                  <a:extLst>
                    <a:ext uri="{9D8B030D-6E8A-4147-A177-3AD203B41FA5}">
                      <a16:colId xmlns:a16="http://schemas.microsoft.com/office/drawing/2014/main" val="20000"/>
                    </a:ext>
                  </a:extLst>
                </a:gridCol>
                <a:gridCol w="425449">
                  <a:extLst>
                    <a:ext uri="{9D8B030D-6E8A-4147-A177-3AD203B41FA5}">
                      <a16:colId xmlns:a16="http://schemas.microsoft.com/office/drawing/2014/main" val="20001"/>
                    </a:ext>
                  </a:extLst>
                </a:gridCol>
                <a:gridCol w="549910">
                  <a:extLst>
                    <a:ext uri="{9D8B030D-6E8A-4147-A177-3AD203B41FA5}">
                      <a16:colId xmlns:a16="http://schemas.microsoft.com/office/drawing/2014/main" val="20002"/>
                    </a:ext>
                  </a:extLst>
                </a:gridCol>
              </a:tblGrid>
              <a:tr h="174625">
                <a:tc>
                  <a:txBody>
                    <a:bodyPr/>
                    <a:lstStyle/>
                    <a:p>
                      <a:pPr marL="79375">
                        <a:lnSpc>
                          <a:spcPts val="1250"/>
                        </a:lnSpc>
                      </a:pPr>
                      <a:r>
                        <a:rPr sz="1100" dirty="0">
                          <a:latin typeface="Calibri"/>
                          <a:cs typeface="Calibri"/>
                        </a:rPr>
                        <a:t>CBP</a:t>
                      </a:r>
                      <a:endParaRPr sz="11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79375">
                        <a:lnSpc>
                          <a:spcPts val="1250"/>
                        </a:lnSpc>
                      </a:pPr>
                      <a:r>
                        <a:rPr sz="1100" dirty="0">
                          <a:latin typeface="Calibri"/>
                          <a:cs typeface="Calibri"/>
                        </a:rPr>
                        <a:t>TEV</a:t>
                      </a:r>
                      <a:endParaRPr sz="11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79375">
                        <a:lnSpc>
                          <a:spcPts val="1250"/>
                        </a:lnSpc>
                      </a:pPr>
                      <a:r>
                        <a:rPr sz="1100" spc="-10" dirty="0">
                          <a:latin typeface="Calibri"/>
                          <a:cs typeface="Calibri"/>
                        </a:rPr>
                        <a:t>ProtA</a:t>
                      </a:r>
                      <a:endParaRPr sz="11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bl>
          </a:graphicData>
        </a:graphic>
      </p:graphicFrame>
      <p:grpSp>
        <p:nvGrpSpPr>
          <p:cNvPr id="20" name="object 20"/>
          <p:cNvGrpSpPr/>
          <p:nvPr/>
        </p:nvGrpSpPr>
        <p:grpSpPr>
          <a:xfrm>
            <a:off x="5123688" y="2153182"/>
            <a:ext cx="1079500" cy="706120"/>
            <a:chOff x="5123688" y="2153182"/>
            <a:chExt cx="1079500" cy="706120"/>
          </a:xfrm>
        </p:grpSpPr>
        <p:pic>
          <p:nvPicPr>
            <p:cNvPr id="21" name="object 21"/>
            <p:cNvPicPr/>
            <p:nvPr/>
          </p:nvPicPr>
          <p:blipFill>
            <a:blip r:embed="rId11" cstate="print"/>
            <a:stretch>
              <a:fillRect/>
            </a:stretch>
          </p:blipFill>
          <p:spPr>
            <a:xfrm>
              <a:off x="5123688" y="2255520"/>
              <a:ext cx="798576" cy="469391"/>
            </a:xfrm>
            <a:prstGeom prst="rect">
              <a:avLst/>
            </a:prstGeom>
          </p:spPr>
        </p:pic>
        <p:sp>
          <p:nvSpPr>
            <p:cNvPr id="22" name="object 22"/>
            <p:cNvSpPr/>
            <p:nvPr/>
          </p:nvSpPr>
          <p:spPr>
            <a:xfrm>
              <a:off x="5126037" y="2549525"/>
              <a:ext cx="508000" cy="309880"/>
            </a:xfrm>
            <a:custGeom>
              <a:avLst/>
              <a:gdLst/>
              <a:ahLst/>
              <a:cxnLst/>
              <a:rect l="l" t="t" r="r" b="b"/>
              <a:pathLst>
                <a:path w="508000" h="309880">
                  <a:moveTo>
                    <a:pt x="254000" y="0"/>
                  </a:moveTo>
                  <a:lnTo>
                    <a:pt x="195760" y="4087"/>
                  </a:lnTo>
                  <a:lnTo>
                    <a:pt x="142297" y="15732"/>
                  </a:lnTo>
                  <a:lnTo>
                    <a:pt x="95135" y="34003"/>
                  </a:lnTo>
                  <a:lnTo>
                    <a:pt x="55800" y="57973"/>
                  </a:lnTo>
                  <a:lnTo>
                    <a:pt x="25816" y="86712"/>
                  </a:lnTo>
                  <a:lnTo>
                    <a:pt x="0" y="154781"/>
                  </a:lnTo>
                  <a:lnTo>
                    <a:pt x="6708" y="190271"/>
                  </a:lnTo>
                  <a:lnTo>
                    <a:pt x="55800" y="251589"/>
                  </a:lnTo>
                  <a:lnTo>
                    <a:pt x="95135" y="275558"/>
                  </a:lnTo>
                  <a:lnTo>
                    <a:pt x="142297" y="293830"/>
                  </a:lnTo>
                  <a:lnTo>
                    <a:pt x="195760" y="305474"/>
                  </a:lnTo>
                  <a:lnTo>
                    <a:pt x="254000" y="309562"/>
                  </a:lnTo>
                  <a:lnTo>
                    <a:pt x="312239" y="305474"/>
                  </a:lnTo>
                  <a:lnTo>
                    <a:pt x="365702" y="293830"/>
                  </a:lnTo>
                  <a:lnTo>
                    <a:pt x="412864" y="275558"/>
                  </a:lnTo>
                  <a:lnTo>
                    <a:pt x="452199" y="251589"/>
                  </a:lnTo>
                  <a:lnTo>
                    <a:pt x="482183" y="222850"/>
                  </a:lnTo>
                  <a:lnTo>
                    <a:pt x="508000" y="154781"/>
                  </a:lnTo>
                  <a:lnTo>
                    <a:pt x="501291" y="119291"/>
                  </a:lnTo>
                  <a:lnTo>
                    <a:pt x="452199" y="57973"/>
                  </a:lnTo>
                  <a:lnTo>
                    <a:pt x="412864" y="34003"/>
                  </a:lnTo>
                  <a:lnTo>
                    <a:pt x="365702" y="15732"/>
                  </a:lnTo>
                  <a:lnTo>
                    <a:pt x="312239" y="4087"/>
                  </a:lnTo>
                  <a:lnTo>
                    <a:pt x="254000" y="0"/>
                  </a:lnTo>
                  <a:close/>
                </a:path>
              </a:pathLst>
            </a:custGeom>
            <a:solidFill>
              <a:srgbClr val="800080">
                <a:alpha val="54899"/>
              </a:srgbClr>
            </a:solidFill>
          </p:spPr>
          <p:txBody>
            <a:bodyPr wrap="square" lIns="0" tIns="0" rIns="0" bIns="0" rtlCol="0"/>
            <a:lstStyle/>
            <a:p>
              <a:endParaRPr/>
            </a:p>
          </p:txBody>
        </p:sp>
        <p:sp>
          <p:nvSpPr>
            <p:cNvPr id="23" name="object 23"/>
            <p:cNvSpPr/>
            <p:nvPr/>
          </p:nvSpPr>
          <p:spPr>
            <a:xfrm>
              <a:off x="5768102" y="2153182"/>
              <a:ext cx="434975" cy="300990"/>
            </a:xfrm>
            <a:custGeom>
              <a:avLst/>
              <a:gdLst/>
              <a:ahLst/>
              <a:cxnLst/>
              <a:rect l="l" t="t" r="r" b="b"/>
              <a:pathLst>
                <a:path w="434975" h="300989">
                  <a:moveTo>
                    <a:pt x="6559" y="285925"/>
                  </a:moveTo>
                  <a:lnTo>
                    <a:pt x="750" y="289878"/>
                  </a:lnTo>
                  <a:lnTo>
                    <a:pt x="0" y="293828"/>
                  </a:lnTo>
                  <a:lnTo>
                    <a:pt x="3945" y="299627"/>
                  </a:lnTo>
                  <a:lnTo>
                    <a:pt x="7895" y="300379"/>
                  </a:lnTo>
                  <a:lnTo>
                    <a:pt x="13704" y="296425"/>
                  </a:lnTo>
                  <a:lnTo>
                    <a:pt x="14455" y="292475"/>
                  </a:lnTo>
                  <a:lnTo>
                    <a:pt x="10509" y="286677"/>
                  </a:lnTo>
                  <a:lnTo>
                    <a:pt x="6559" y="285925"/>
                  </a:lnTo>
                  <a:close/>
                </a:path>
                <a:path w="434975" h="300989">
                  <a:moveTo>
                    <a:pt x="27570" y="271628"/>
                  </a:moveTo>
                  <a:lnTo>
                    <a:pt x="21760" y="275582"/>
                  </a:lnTo>
                  <a:lnTo>
                    <a:pt x="21009" y="279532"/>
                  </a:lnTo>
                  <a:lnTo>
                    <a:pt x="24955" y="285330"/>
                  </a:lnTo>
                  <a:lnTo>
                    <a:pt x="28905" y="286082"/>
                  </a:lnTo>
                  <a:lnTo>
                    <a:pt x="34714" y="282129"/>
                  </a:lnTo>
                  <a:lnTo>
                    <a:pt x="35466" y="278179"/>
                  </a:lnTo>
                  <a:lnTo>
                    <a:pt x="31520" y="272380"/>
                  </a:lnTo>
                  <a:lnTo>
                    <a:pt x="27570" y="271628"/>
                  </a:lnTo>
                  <a:close/>
                </a:path>
                <a:path w="434975" h="300989">
                  <a:moveTo>
                    <a:pt x="48580" y="257333"/>
                  </a:moveTo>
                  <a:lnTo>
                    <a:pt x="42771" y="261285"/>
                  </a:lnTo>
                  <a:lnTo>
                    <a:pt x="42019" y="265235"/>
                  </a:lnTo>
                  <a:lnTo>
                    <a:pt x="45965" y="271034"/>
                  </a:lnTo>
                  <a:lnTo>
                    <a:pt x="49914" y="271786"/>
                  </a:lnTo>
                  <a:lnTo>
                    <a:pt x="55725" y="267832"/>
                  </a:lnTo>
                  <a:lnTo>
                    <a:pt x="56475" y="263883"/>
                  </a:lnTo>
                  <a:lnTo>
                    <a:pt x="52529" y="258084"/>
                  </a:lnTo>
                  <a:lnTo>
                    <a:pt x="48580" y="257333"/>
                  </a:lnTo>
                  <a:close/>
                </a:path>
                <a:path w="434975" h="300989">
                  <a:moveTo>
                    <a:pt x="69589" y="243037"/>
                  </a:moveTo>
                  <a:lnTo>
                    <a:pt x="63780" y="246989"/>
                  </a:lnTo>
                  <a:lnTo>
                    <a:pt x="63028" y="250939"/>
                  </a:lnTo>
                  <a:lnTo>
                    <a:pt x="66974" y="256738"/>
                  </a:lnTo>
                  <a:lnTo>
                    <a:pt x="70924" y="257489"/>
                  </a:lnTo>
                  <a:lnTo>
                    <a:pt x="76734" y="253536"/>
                  </a:lnTo>
                  <a:lnTo>
                    <a:pt x="77485" y="249586"/>
                  </a:lnTo>
                  <a:lnTo>
                    <a:pt x="73539" y="243787"/>
                  </a:lnTo>
                  <a:lnTo>
                    <a:pt x="69589" y="243037"/>
                  </a:lnTo>
                  <a:close/>
                </a:path>
                <a:path w="434975" h="300989">
                  <a:moveTo>
                    <a:pt x="90600" y="228740"/>
                  </a:moveTo>
                  <a:lnTo>
                    <a:pt x="84790" y="232693"/>
                  </a:lnTo>
                  <a:lnTo>
                    <a:pt x="84039" y="236642"/>
                  </a:lnTo>
                  <a:lnTo>
                    <a:pt x="87985" y="242441"/>
                  </a:lnTo>
                  <a:lnTo>
                    <a:pt x="91935" y="243193"/>
                  </a:lnTo>
                  <a:lnTo>
                    <a:pt x="97744" y="239240"/>
                  </a:lnTo>
                  <a:lnTo>
                    <a:pt x="98496" y="235290"/>
                  </a:lnTo>
                  <a:lnTo>
                    <a:pt x="94550" y="229491"/>
                  </a:lnTo>
                  <a:lnTo>
                    <a:pt x="90600" y="228740"/>
                  </a:lnTo>
                  <a:close/>
                </a:path>
                <a:path w="434975" h="300989">
                  <a:moveTo>
                    <a:pt x="111607" y="214444"/>
                  </a:moveTo>
                  <a:lnTo>
                    <a:pt x="105799" y="218399"/>
                  </a:lnTo>
                  <a:lnTo>
                    <a:pt x="105049" y="222349"/>
                  </a:lnTo>
                  <a:lnTo>
                    <a:pt x="108996" y="228146"/>
                  </a:lnTo>
                  <a:lnTo>
                    <a:pt x="112947" y="228897"/>
                  </a:lnTo>
                  <a:lnTo>
                    <a:pt x="118755" y="224942"/>
                  </a:lnTo>
                  <a:lnTo>
                    <a:pt x="119505" y="220992"/>
                  </a:lnTo>
                  <a:lnTo>
                    <a:pt x="115558" y="215195"/>
                  </a:lnTo>
                  <a:lnTo>
                    <a:pt x="111607" y="214444"/>
                  </a:lnTo>
                  <a:close/>
                </a:path>
                <a:path w="434975" h="300989">
                  <a:moveTo>
                    <a:pt x="132618" y="200148"/>
                  </a:moveTo>
                  <a:lnTo>
                    <a:pt x="126809" y="204102"/>
                  </a:lnTo>
                  <a:lnTo>
                    <a:pt x="126060" y="208052"/>
                  </a:lnTo>
                  <a:lnTo>
                    <a:pt x="130007" y="213850"/>
                  </a:lnTo>
                  <a:lnTo>
                    <a:pt x="133957" y="214600"/>
                  </a:lnTo>
                  <a:lnTo>
                    <a:pt x="139764" y="210646"/>
                  </a:lnTo>
                  <a:lnTo>
                    <a:pt x="140515" y="206696"/>
                  </a:lnTo>
                  <a:lnTo>
                    <a:pt x="136568" y="200898"/>
                  </a:lnTo>
                  <a:lnTo>
                    <a:pt x="132618" y="200148"/>
                  </a:lnTo>
                  <a:close/>
                </a:path>
                <a:path w="434975" h="300989">
                  <a:moveTo>
                    <a:pt x="153628" y="185851"/>
                  </a:moveTo>
                  <a:lnTo>
                    <a:pt x="147820" y="189806"/>
                  </a:lnTo>
                  <a:lnTo>
                    <a:pt x="147069" y="193756"/>
                  </a:lnTo>
                  <a:lnTo>
                    <a:pt x="151016" y="199553"/>
                  </a:lnTo>
                  <a:lnTo>
                    <a:pt x="154966" y="200304"/>
                  </a:lnTo>
                  <a:lnTo>
                    <a:pt x="160775" y="196349"/>
                  </a:lnTo>
                  <a:lnTo>
                    <a:pt x="161524" y="192399"/>
                  </a:lnTo>
                  <a:lnTo>
                    <a:pt x="157577" y="186602"/>
                  </a:lnTo>
                  <a:lnTo>
                    <a:pt x="153628" y="185851"/>
                  </a:lnTo>
                  <a:close/>
                </a:path>
                <a:path w="434975" h="300989">
                  <a:moveTo>
                    <a:pt x="174637" y="171555"/>
                  </a:moveTo>
                  <a:lnTo>
                    <a:pt x="168829" y="175510"/>
                  </a:lnTo>
                  <a:lnTo>
                    <a:pt x="168079" y="179459"/>
                  </a:lnTo>
                  <a:lnTo>
                    <a:pt x="172026" y="185257"/>
                  </a:lnTo>
                  <a:lnTo>
                    <a:pt x="175977" y="186008"/>
                  </a:lnTo>
                  <a:lnTo>
                    <a:pt x="181785" y="182053"/>
                  </a:lnTo>
                  <a:lnTo>
                    <a:pt x="182535" y="178103"/>
                  </a:lnTo>
                  <a:lnTo>
                    <a:pt x="178588" y="172305"/>
                  </a:lnTo>
                  <a:lnTo>
                    <a:pt x="174637" y="171555"/>
                  </a:lnTo>
                  <a:close/>
                </a:path>
                <a:path w="434975" h="300989">
                  <a:moveTo>
                    <a:pt x="195648" y="157259"/>
                  </a:moveTo>
                  <a:lnTo>
                    <a:pt x="189839" y="161213"/>
                  </a:lnTo>
                  <a:lnTo>
                    <a:pt x="189090" y="165163"/>
                  </a:lnTo>
                  <a:lnTo>
                    <a:pt x="193037" y="170961"/>
                  </a:lnTo>
                  <a:lnTo>
                    <a:pt x="196987" y="171711"/>
                  </a:lnTo>
                  <a:lnTo>
                    <a:pt x="202794" y="167756"/>
                  </a:lnTo>
                  <a:lnTo>
                    <a:pt x="203545" y="163807"/>
                  </a:lnTo>
                  <a:lnTo>
                    <a:pt x="199598" y="158009"/>
                  </a:lnTo>
                  <a:lnTo>
                    <a:pt x="195648" y="157259"/>
                  </a:lnTo>
                  <a:close/>
                </a:path>
                <a:path w="434975" h="300989">
                  <a:moveTo>
                    <a:pt x="216662" y="142962"/>
                  </a:moveTo>
                  <a:lnTo>
                    <a:pt x="210851" y="146913"/>
                  </a:lnTo>
                  <a:lnTo>
                    <a:pt x="210099" y="150863"/>
                  </a:lnTo>
                  <a:lnTo>
                    <a:pt x="214043" y="156663"/>
                  </a:lnTo>
                  <a:lnTo>
                    <a:pt x="217992" y="157415"/>
                  </a:lnTo>
                  <a:lnTo>
                    <a:pt x="223803" y="153464"/>
                  </a:lnTo>
                  <a:lnTo>
                    <a:pt x="224556" y="149514"/>
                  </a:lnTo>
                  <a:lnTo>
                    <a:pt x="220611" y="143714"/>
                  </a:lnTo>
                  <a:lnTo>
                    <a:pt x="216662" y="142962"/>
                  </a:lnTo>
                  <a:close/>
                </a:path>
                <a:path w="434975" h="300989">
                  <a:moveTo>
                    <a:pt x="237671" y="128666"/>
                  </a:moveTo>
                  <a:lnTo>
                    <a:pt x="231861" y="132617"/>
                  </a:lnTo>
                  <a:lnTo>
                    <a:pt x="231109" y="136566"/>
                  </a:lnTo>
                  <a:lnTo>
                    <a:pt x="235054" y="142366"/>
                  </a:lnTo>
                  <a:lnTo>
                    <a:pt x="239003" y="143118"/>
                  </a:lnTo>
                  <a:lnTo>
                    <a:pt x="244814" y="139167"/>
                  </a:lnTo>
                  <a:lnTo>
                    <a:pt x="245565" y="135218"/>
                  </a:lnTo>
                  <a:lnTo>
                    <a:pt x="241621" y="129418"/>
                  </a:lnTo>
                  <a:lnTo>
                    <a:pt x="237671" y="128666"/>
                  </a:lnTo>
                  <a:close/>
                </a:path>
                <a:path w="434975" h="300989">
                  <a:moveTo>
                    <a:pt x="258682" y="114369"/>
                  </a:moveTo>
                  <a:lnTo>
                    <a:pt x="252870" y="118320"/>
                  </a:lnTo>
                  <a:lnTo>
                    <a:pt x="252119" y="122270"/>
                  </a:lnTo>
                  <a:lnTo>
                    <a:pt x="256063" y="128070"/>
                  </a:lnTo>
                  <a:lnTo>
                    <a:pt x="260013" y="128822"/>
                  </a:lnTo>
                  <a:lnTo>
                    <a:pt x="265823" y="124871"/>
                  </a:lnTo>
                  <a:lnTo>
                    <a:pt x="266575" y="120921"/>
                  </a:lnTo>
                  <a:lnTo>
                    <a:pt x="262630" y="115121"/>
                  </a:lnTo>
                  <a:lnTo>
                    <a:pt x="258682" y="114369"/>
                  </a:lnTo>
                  <a:close/>
                </a:path>
                <a:path w="434975" h="300989">
                  <a:moveTo>
                    <a:pt x="279692" y="100073"/>
                  </a:moveTo>
                  <a:lnTo>
                    <a:pt x="273881" y="104024"/>
                  </a:lnTo>
                  <a:lnTo>
                    <a:pt x="273130" y="107974"/>
                  </a:lnTo>
                  <a:lnTo>
                    <a:pt x="277073" y="113774"/>
                  </a:lnTo>
                  <a:lnTo>
                    <a:pt x="281023" y="114527"/>
                  </a:lnTo>
                  <a:lnTo>
                    <a:pt x="286833" y="110575"/>
                  </a:lnTo>
                  <a:lnTo>
                    <a:pt x="287586" y="106625"/>
                  </a:lnTo>
                  <a:lnTo>
                    <a:pt x="283641" y="100825"/>
                  </a:lnTo>
                  <a:lnTo>
                    <a:pt x="279692" y="100073"/>
                  </a:lnTo>
                  <a:close/>
                </a:path>
                <a:path w="434975" h="300989">
                  <a:moveTo>
                    <a:pt x="300701" y="85777"/>
                  </a:moveTo>
                  <a:lnTo>
                    <a:pt x="294891" y="89729"/>
                  </a:lnTo>
                  <a:lnTo>
                    <a:pt x="294139" y="93677"/>
                  </a:lnTo>
                  <a:lnTo>
                    <a:pt x="298084" y="99477"/>
                  </a:lnTo>
                  <a:lnTo>
                    <a:pt x="302032" y="100230"/>
                  </a:lnTo>
                  <a:lnTo>
                    <a:pt x="307844" y="96278"/>
                  </a:lnTo>
                  <a:lnTo>
                    <a:pt x="308596" y="92328"/>
                  </a:lnTo>
                  <a:lnTo>
                    <a:pt x="304651" y="86528"/>
                  </a:lnTo>
                  <a:lnTo>
                    <a:pt x="300701" y="85777"/>
                  </a:lnTo>
                  <a:close/>
                </a:path>
                <a:path w="434975" h="300989">
                  <a:moveTo>
                    <a:pt x="321711" y="71480"/>
                  </a:moveTo>
                  <a:lnTo>
                    <a:pt x="315901" y="75432"/>
                  </a:lnTo>
                  <a:lnTo>
                    <a:pt x="315149" y="79382"/>
                  </a:lnTo>
                  <a:lnTo>
                    <a:pt x="319093" y="85181"/>
                  </a:lnTo>
                  <a:lnTo>
                    <a:pt x="323043" y="85934"/>
                  </a:lnTo>
                  <a:lnTo>
                    <a:pt x="328853" y="81982"/>
                  </a:lnTo>
                  <a:lnTo>
                    <a:pt x="329605" y="78032"/>
                  </a:lnTo>
                  <a:lnTo>
                    <a:pt x="325661" y="72232"/>
                  </a:lnTo>
                  <a:lnTo>
                    <a:pt x="321711" y="71480"/>
                  </a:lnTo>
                  <a:close/>
                </a:path>
                <a:path w="434975" h="300989">
                  <a:moveTo>
                    <a:pt x="342722" y="57184"/>
                  </a:moveTo>
                  <a:lnTo>
                    <a:pt x="336911" y="61136"/>
                  </a:lnTo>
                  <a:lnTo>
                    <a:pt x="336158" y="65086"/>
                  </a:lnTo>
                  <a:lnTo>
                    <a:pt x="340103" y="70885"/>
                  </a:lnTo>
                  <a:lnTo>
                    <a:pt x="344053" y="71638"/>
                  </a:lnTo>
                  <a:lnTo>
                    <a:pt x="349863" y="67685"/>
                  </a:lnTo>
                  <a:lnTo>
                    <a:pt x="350615" y="63736"/>
                  </a:lnTo>
                  <a:lnTo>
                    <a:pt x="346671" y="57937"/>
                  </a:lnTo>
                  <a:lnTo>
                    <a:pt x="342722" y="57184"/>
                  </a:lnTo>
                  <a:close/>
                </a:path>
                <a:path w="434975" h="300989">
                  <a:moveTo>
                    <a:pt x="363731" y="42887"/>
                  </a:moveTo>
                  <a:lnTo>
                    <a:pt x="357921" y="46840"/>
                  </a:lnTo>
                  <a:lnTo>
                    <a:pt x="357169" y="50789"/>
                  </a:lnTo>
                  <a:lnTo>
                    <a:pt x="361113" y="56589"/>
                  </a:lnTo>
                  <a:lnTo>
                    <a:pt x="365062" y="57341"/>
                  </a:lnTo>
                  <a:lnTo>
                    <a:pt x="370874" y="53389"/>
                  </a:lnTo>
                  <a:lnTo>
                    <a:pt x="371626" y="49439"/>
                  </a:lnTo>
                  <a:lnTo>
                    <a:pt x="367681" y="43641"/>
                  </a:lnTo>
                  <a:lnTo>
                    <a:pt x="363731" y="42887"/>
                  </a:lnTo>
                  <a:close/>
                </a:path>
                <a:path w="434975" h="300989">
                  <a:moveTo>
                    <a:pt x="384741" y="28591"/>
                  </a:moveTo>
                  <a:lnTo>
                    <a:pt x="378931" y="32543"/>
                  </a:lnTo>
                  <a:lnTo>
                    <a:pt x="378179" y="36493"/>
                  </a:lnTo>
                  <a:lnTo>
                    <a:pt x="382123" y="42293"/>
                  </a:lnTo>
                  <a:lnTo>
                    <a:pt x="386073" y="43045"/>
                  </a:lnTo>
                  <a:lnTo>
                    <a:pt x="391883" y="39093"/>
                  </a:lnTo>
                  <a:lnTo>
                    <a:pt x="392635" y="35144"/>
                  </a:lnTo>
                  <a:lnTo>
                    <a:pt x="388691" y="29344"/>
                  </a:lnTo>
                  <a:lnTo>
                    <a:pt x="384741" y="28591"/>
                  </a:lnTo>
                  <a:close/>
                </a:path>
                <a:path w="434975" h="300989">
                  <a:moveTo>
                    <a:pt x="405744" y="14296"/>
                  </a:moveTo>
                  <a:lnTo>
                    <a:pt x="399938" y="18253"/>
                  </a:lnTo>
                  <a:lnTo>
                    <a:pt x="399190" y="22204"/>
                  </a:lnTo>
                  <a:lnTo>
                    <a:pt x="403139" y="27999"/>
                  </a:lnTo>
                  <a:lnTo>
                    <a:pt x="407090" y="28747"/>
                  </a:lnTo>
                  <a:lnTo>
                    <a:pt x="412897" y="24790"/>
                  </a:lnTo>
                  <a:lnTo>
                    <a:pt x="413645" y="20840"/>
                  </a:lnTo>
                  <a:lnTo>
                    <a:pt x="409695" y="15044"/>
                  </a:lnTo>
                  <a:lnTo>
                    <a:pt x="405744" y="14296"/>
                  </a:lnTo>
                  <a:close/>
                </a:path>
                <a:path w="434975" h="300989">
                  <a:moveTo>
                    <a:pt x="426754" y="0"/>
                  </a:moveTo>
                  <a:lnTo>
                    <a:pt x="420947" y="3957"/>
                  </a:lnTo>
                  <a:lnTo>
                    <a:pt x="420199" y="7908"/>
                  </a:lnTo>
                  <a:lnTo>
                    <a:pt x="424150" y="13703"/>
                  </a:lnTo>
                  <a:lnTo>
                    <a:pt x="428100" y="14451"/>
                  </a:lnTo>
                  <a:lnTo>
                    <a:pt x="433906" y="10494"/>
                  </a:lnTo>
                  <a:lnTo>
                    <a:pt x="434654" y="6544"/>
                  </a:lnTo>
                  <a:lnTo>
                    <a:pt x="430705" y="748"/>
                  </a:lnTo>
                  <a:lnTo>
                    <a:pt x="426754" y="0"/>
                  </a:lnTo>
                  <a:close/>
                </a:path>
              </a:pathLst>
            </a:custGeom>
            <a:solidFill>
              <a:srgbClr val="000000"/>
            </a:solidFill>
          </p:spPr>
          <p:txBody>
            <a:bodyPr wrap="square" lIns="0" tIns="0" rIns="0" bIns="0" rtlCol="0"/>
            <a:lstStyle/>
            <a:p>
              <a:endParaRPr/>
            </a:p>
          </p:txBody>
        </p:sp>
      </p:grpSp>
      <p:sp>
        <p:nvSpPr>
          <p:cNvPr id="24" name="object 24"/>
          <p:cNvSpPr txBox="1"/>
          <p:nvPr/>
        </p:nvSpPr>
        <p:spPr>
          <a:xfrm>
            <a:off x="6226131" y="2002535"/>
            <a:ext cx="837565" cy="182101"/>
          </a:xfrm>
          <a:prstGeom prst="rect">
            <a:avLst/>
          </a:prstGeom>
        </p:spPr>
        <p:txBody>
          <a:bodyPr vert="horz" wrap="square" lIns="0" tIns="12700" rIns="0" bIns="0" rtlCol="0">
            <a:spAutoFit/>
          </a:bodyPr>
          <a:lstStyle/>
          <a:p>
            <a:pPr marL="12700">
              <a:lnSpc>
                <a:spcPct val="100000"/>
              </a:lnSpc>
              <a:spcBef>
                <a:spcPts val="100"/>
              </a:spcBef>
            </a:pPr>
            <a:r>
              <a:rPr sz="1100" spc="-5" dirty="0">
                <a:cs typeface="Calibri"/>
              </a:rPr>
              <a:t>Target</a:t>
            </a:r>
            <a:r>
              <a:rPr sz="1100" spc="-60" dirty="0">
                <a:cs typeface="Calibri"/>
              </a:rPr>
              <a:t> </a:t>
            </a:r>
            <a:r>
              <a:rPr sz="1100" spc="-5" dirty="0">
                <a:cs typeface="Calibri"/>
              </a:rPr>
              <a:t>Protein</a:t>
            </a:r>
            <a:endParaRPr sz="1100">
              <a:cs typeface="Calibri"/>
            </a:endParaRPr>
          </a:p>
        </p:txBody>
      </p:sp>
      <p:sp>
        <p:nvSpPr>
          <p:cNvPr id="25" name="object 25"/>
          <p:cNvSpPr/>
          <p:nvPr/>
        </p:nvSpPr>
        <p:spPr>
          <a:xfrm>
            <a:off x="4058399" y="2398013"/>
            <a:ext cx="922655" cy="444500"/>
          </a:xfrm>
          <a:custGeom>
            <a:avLst/>
            <a:gdLst/>
            <a:ahLst/>
            <a:cxnLst/>
            <a:rect l="l" t="t" r="r" b="b"/>
            <a:pathLst>
              <a:path w="922654" h="444500">
                <a:moveTo>
                  <a:pt x="14376" y="220332"/>
                </a:moveTo>
                <a:lnTo>
                  <a:pt x="10147" y="214731"/>
                </a:lnTo>
                <a:lnTo>
                  <a:pt x="6172" y="214172"/>
                </a:lnTo>
                <a:lnTo>
                  <a:pt x="558" y="218401"/>
                </a:lnTo>
                <a:lnTo>
                  <a:pt x="0" y="222389"/>
                </a:lnTo>
                <a:lnTo>
                  <a:pt x="4229" y="227990"/>
                </a:lnTo>
                <a:lnTo>
                  <a:pt x="8204" y="228549"/>
                </a:lnTo>
                <a:lnTo>
                  <a:pt x="13817" y="224320"/>
                </a:lnTo>
                <a:lnTo>
                  <a:pt x="14376" y="220332"/>
                </a:lnTo>
                <a:close/>
              </a:path>
              <a:path w="922654" h="444500">
                <a:moveTo>
                  <a:pt x="34671" y="205041"/>
                </a:moveTo>
                <a:lnTo>
                  <a:pt x="30441" y="199440"/>
                </a:lnTo>
                <a:lnTo>
                  <a:pt x="26466" y="198882"/>
                </a:lnTo>
                <a:lnTo>
                  <a:pt x="20853" y="203111"/>
                </a:lnTo>
                <a:lnTo>
                  <a:pt x="20294" y="207086"/>
                </a:lnTo>
                <a:lnTo>
                  <a:pt x="24511" y="212686"/>
                </a:lnTo>
                <a:lnTo>
                  <a:pt x="28498" y="213245"/>
                </a:lnTo>
                <a:lnTo>
                  <a:pt x="34112" y="209016"/>
                </a:lnTo>
                <a:lnTo>
                  <a:pt x="34671" y="205041"/>
                </a:lnTo>
                <a:close/>
              </a:path>
              <a:path w="922654" h="444500">
                <a:moveTo>
                  <a:pt x="54952" y="189738"/>
                </a:moveTo>
                <a:lnTo>
                  <a:pt x="50736" y="184137"/>
                </a:lnTo>
                <a:lnTo>
                  <a:pt x="46748" y="183578"/>
                </a:lnTo>
                <a:lnTo>
                  <a:pt x="41148" y="187807"/>
                </a:lnTo>
                <a:lnTo>
                  <a:pt x="40589" y="191795"/>
                </a:lnTo>
                <a:lnTo>
                  <a:pt x="44805" y="197396"/>
                </a:lnTo>
                <a:lnTo>
                  <a:pt x="48793" y="197954"/>
                </a:lnTo>
                <a:lnTo>
                  <a:pt x="54394" y="193725"/>
                </a:lnTo>
                <a:lnTo>
                  <a:pt x="54952" y="189738"/>
                </a:lnTo>
                <a:close/>
              </a:path>
              <a:path w="922654" h="444500">
                <a:moveTo>
                  <a:pt x="75247" y="174447"/>
                </a:moveTo>
                <a:lnTo>
                  <a:pt x="71031" y="168846"/>
                </a:lnTo>
                <a:lnTo>
                  <a:pt x="67043" y="168287"/>
                </a:lnTo>
                <a:lnTo>
                  <a:pt x="61429" y="172516"/>
                </a:lnTo>
                <a:lnTo>
                  <a:pt x="60871" y="176491"/>
                </a:lnTo>
                <a:lnTo>
                  <a:pt x="65100" y="182092"/>
                </a:lnTo>
                <a:lnTo>
                  <a:pt x="69075" y="182651"/>
                </a:lnTo>
                <a:lnTo>
                  <a:pt x="74688" y="178422"/>
                </a:lnTo>
                <a:lnTo>
                  <a:pt x="75247" y="174447"/>
                </a:lnTo>
                <a:close/>
              </a:path>
              <a:path w="922654" h="444500">
                <a:moveTo>
                  <a:pt x="95542" y="159143"/>
                </a:moveTo>
                <a:lnTo>
                  <a:pt x="91325" y="153543"/>
                </a:lnTo>
                <a:lnTo>
                  <a:pt x="87337" y="152984"/>
                </a:lnTo>
                <a:lnTo>
                  <a:pt x="81724" y="157213"/>
                </a:lnTo>
                <a:lnTo>
                  <a:pt x="81165" y="161188"/>
                </a:lnTo>
                <a:lnTo>
                  <a:pt x="85394" y="166789"/>
                </a:lnTo>
                <a:lnTo>
                  <a:pt x="89369" y="167347"/>
                </a:lnTo>
                <a:lnTo>
                  <a:pt x="94983" y="163118"/>
                </a:lnTo>
                <a:lnTo>
                  <a:pt x="95542" y="159143"/>
                </a:lnTo>
                <a:close/>
              </a:path>
              <a:path w="922654" h="444500">
                <a:moveTo>
                  <a:pt x="115836" y="143840"/>
                </a:moveTo>
                <a:lnTo>
                  <a:pt x="111607" y="138239"/>
                </a:lnTo>
                <a:lnTo>
                  <a:pt x="107632" y="137680"/>
                </a:lnTo>
                <a:lnTo>
                  <a:pt x="102019" y="141909"/>
                </a:lnTo>
                <a:lnTo>
                  <a:pt x="101460" y="145897"/>
                </a:lnTo>
                <a:lnTo>
                  <a:pt x="105689" y="151498"/>
                </a:lnTo>
                <a:lnTo>
                  <a:pt x="109664" y="152057"/>
                </a:lnTo>
                <a:lnTo>
                  <a:pt x="115277" y="147828"/>
                </a:lnTo>
                <a:lnTo>
                  <a:pt x="115836" y="143840"/>
                </a:lnTo>
                <a:close/>
              </a:path>
              <a:path w="922654" h="444500">
                <a:moveTo>
                  <a:pt x="136131" y="128549"/>
                </a:moveTo>
                <a:lnTo>
                  <a:pt x="131902" y="122948"/>
                </a:lnTo>
                <a:lnTo>
                  <a:pt x="127914" y="122389"/>
                </a:lnTo>
                <a:lnTo>
                  <a:pt x="122313" y="126619"/>
                </a:lnTo>
                <a:lnTo>
                  <a:pt x="121754" y="130594"/>
                </a:lnTo>
                <a:lnTo>
                  <a:pt x="125971" y="136194"/>
                </a:lnTo>
                <a:lnTo>
                  <a:pt x="129959" y="136753"/>
                </a:lnTo>
                <a:lnTo>
                  <a:pt x="135572" y="132524"/>
                </a:lnTo>
                <a:lnTo>
                  <a:pt x="136131" y="128549"/>
                </a:lnTo>
                <a:close/>
              </a:path>
              <a:path w="922654" h="444500">
                <a:moveTo>
                  <a:pt x="156413" y="113245"/>
                </a:moveTo>
                <a:lnTo>
                  <a:pt x="152196" y="107645"/>
                </a:lnTo>
                <a:lnTo>
                  <a:pt x="148209" y="107086"/>
                </a:lnTo>
                <a:lnTo>
                  <a:pt x="142608" y="111315"/>
                </a:lnTo>
                <a:lnTo>
                  <a:pt x="142049" y="115303"/>
                </a:lnTo>
                <a:lnTo>
                  <a:pt x="146265" y="120904"/>
                </a:lnTo>
                <a:lnTo>
                  <a:pt x="150253" y="121462"/>
                </a:lnTo>
                <a:lnTo>
                  <a:pt x="155854" y="117221"/>
                </a:lnTo>
                <a:lnTo>
                  <a:pt x="156413" y="113245"/>
                </a:lnTo>
                <a:close/>
              </a:path>
              <a:path w="922654" h="444500">
                <a:moveTo>
                  <a:pt x="176707" y="97942"/>
                </a:moveTo>
                <a:lnTo>
                  <a:pt x="172491" y="92341"/>
                </a:lnTo>
                <a:lnTo>
                  <a:pt x="168503" y="91782"/>
                </a:lnTo>
                <a:lnTo>
                  <a:pt x="162890" y="96024"/>
                </a:lnTo>
                <a:lnTo>
                  <a:pt x="162331" y="99999"/>
                </a:lnTo>
                <a:lnTo>
                  <a:pt x="166560" y="105600"/>
                </a:lnTo>
                <a:lnTo>
                  <a:pt x="170535" y="106159"/>
                </a:lnTo>
                <a:lnTo>
                  <a:pt x="176149" y="101930"/>
                </a:lnTo>
                <a:lnTo>
                  <a:pt x="176707" y="97942"/>
                </a:lnTo>
                <a:close/>
              </a:path>
              <a:path w="922654" h="444500">
                <a:moveTo>
                  <a:pt x="197002" y="82651"/>
                </a:moveTo>
                <a:lnTo>
                  <a:pt x="192786" y="77050"/>
                </a:lnTo>
                <a:lnTo>
                  <a:pt x="188798" y="76492"/>
                </a:lnTo>
                <a:lnTo>
                  <a:pt x="183184" y="80721"/>
                </a:lnTo>
                <a:lnTo>
                  <a:pt x="182626" y="84696"/>
                </a:lnTo>
                <a:lnTo>
                  <a:pt x="186842" y="90297"/>
                </a:lnTo>
                <a:lnTo>
                  <a:pt x="190830" y="90855"/>
                </a:lnTo>
                <a:lnTo>
                  <a:pt x="196443" y="86626"/>
                </a:lnTo>
                <a:lnTo>
                  <a:pt x="197002" y="82651"/>
                </a:lnTo>
                <a:close/>
              </a:path>
              <a:path w="922654" h="444500">
                <a:moveTo>
                  <a:pt x="217297" y="67348"/>
                </a:moveTo>
                <a:lnTo>
                  <a:pt x="213067" y="61747"/>
                </a:lnTo>
                <a:lnTo>
                  <a:pt x="209092" y="61188"/>
                </a:lnTo>
                <a:lnTo>
                  <a:pt x="203479" y="65417"/>
                </a:lnTo>
                <a:lnTo>
                  <a:pt x="202920" y="69405"/>
                </a:lnTo>
                <a:lnTo>
                  <a:pt x="207137" y="75006"/>
                </a:lnTo>
                <a:lnTo>
                  <a:pt x="211124" y="75565"/>
                </a:lnTo>
                <a:lnTo>
                  <a:pt x="216738" y="71335"/>
                </a:lnTo>
                <a:lnTo>
                  <a:pt x="217297" y="67348"/>
                </a:lnTo>
                <a:close/>
              </a:path>
              <a:path w="922654" h="444500">
                <a:moveTo>
                  <a:pt x="237591" y="52057"/>
                </a:moveTo>
                <a:lnTo>
                  <a:pt x="233362" y="46456"/>
                </a:lnTo>
                <a:lnTo>
                  <a:pt x="229387" y="45897"/>
                </a:lnTo>
                <a:lnTo>
                  <a:pt x="223774" y="50126"/>
                </a:lnTo>
                <a:lnTo>
                  <a:pt x="223215" y="54102"/>
                </a:lnTo>
                <a:lnTo>
                  <a:pt x="227431" y="59702"/>
                </a:lnTo>
                <a:lnTo>
                  <a:pt x="231419" y="60261"/>
                </a:lnTo>
                <a:lnTo>
                  <a:pt x="237020" y="56032"/>
                </a:lnTo>
                <a:lnTo>
                  <a:pt x="237591" y="52057"/>
                </a:lnTo>
                <a:close/>
              </a:path>
              <a:path w="922654" h="444500">
                <a:moveTo>
                  <a:pt x="257873" y="36753"/>
                </a:moveTo>
                <a:lnTo>
                  <a:pt x="253657" y="31153"/>
                </a:lnTo>
                <a:lnTo>
                  <a:pt x="249669" y="30594"/>
                </a:lnTo>
                <a:lnTo>
                  <a:pt x="244068" y="34823"/>
                </a:lnTo>
                <a:lnTo>
                  <a:pt x="243497" y="38798"/>
                </a:lnTo>
                <a:lnTo>
                  <a:pt x="247726" y="44411"/>
                </a:lnTo>
                <a:lnTo>
                  <a:pt x="251701" y="44970"/>
                </a:lnTo>
                <a:lnTo>
                  <a:pt x="257314" y="40741"/>
                </a:lnTo>
                <a:lnTo>
                  <a:pt x="257873" y="36753"/>
                </a:lnTo>
                <a:close/>
              </a:path>
              <a:path w="922654" h="444500">
                <a:moveTo>
                  <a:pt x="278168" y="21463"/>
                </a:moveTo>
                <a:lnTo>
                  <a:pt x="273951" y="15862"/>
                </a:lnTo>
                <a:lnTo>
                  <a:pt x="269976" y="15290"/>
                </a:lnTo>
                <a:lnTo>
                  <a:pt x="264363" y="19519"/>
                </a:lnTo>
                <a:lnTo>
                  <a:pt x="263791" y="23495"/>
                </a:lnTo>
                <a:lnTo>
                  <a:pt x="268008" y="29108"/>
                </a:lnTo>
                <a:lnTo>
                  <a:pt x="271995" y="29667"/>
                </a:lnTo>
                <a:lnTo>
                  <a:pt x="277609" y="25438"/>
                </a:lnTo>
                <a:lnTo>
                  <a:pt x="278168" y="21463"/>
                </a:lnTo>
                <a:close/>
              </a:path>
              <a:path w="922654" h="444500">
                <a:moveTo>
                  <a:pt x="298462" y="6159"/>
                </a:moveTo>
                <a:lnTo>
                  <a:pt x="294246" y="558"/>
                </a:lnTo>
                <a:lnTo>
                  <a:pt x="290258" y="0"/>
                </a:lnTo>
                <a:lnTo>
                  <a:pt x="284645" y="4216"/>
                </a:lnTo>
                <a:lnTo>
                  <a:pt x="284086" y="8204"/>
                </a:lnTo>
                <a:lnTo>
                  <a:pt x="288302" y="13804"/>
                </a:lnTo>
                <a:lnTo>
                  <a:pt x="292277" y="14363"/>
                </a:lnTo>
                <a:lnTo>
                  <a:pt x="297903" y="10147"/>
                </a:lnTo>
                <a:lnTo>
                  <a:pt x="298462" y="6159"/>
                </a:lnTo>
                <a:close/>
              </a:path>
              <a:path w="922654" h="444500">
                <a:moveTo>
                  <a:pt x="751801" y="436651"/>
                </a:moveTo>
                <a:lnTo>
                  <a:pt x="750671" y="432790"/>
                </a:lnTo>
                <a:lnTo>
                  <a:pt x="744512" y="429437"/>
                </a:lnTo>
                <a:lnTo>
                  <a:pt x="740651" y="430568"/>
                </a:lnTo>
                <a:lnTo>
                  <a:pt x="737285" y="436727"/>
                </a:lnTo>
                <a:lnTo>
                  <a:pt x="738416" y="440588"/>
                </a:lnTo>
                <a:lnTo>
                  <a:pt x="744575" y="443953"/>
                </a:lnTo>
                <a:lnTo>
                  <a:pt x="748423" y="442823"/>
                </a:lnTo>
                <a:lnTo>
                  <a:pt x="751801" y="436651"/>
                </a:lnTo>
                <a:close/>
              </a:path>
              <a:path w="922654" h="444500">
                <a:moveTo>
                  <a:pt x="763993" y="414362"/>
                </a:moveTo>
                <a:lnTo>
                  <a:pt x="762863" y="410502"/>
                </a:lnTo>
                <a:lnTo>
                  <a:pt x="756704" y="407136"/>
                </a:lnTo>
                <a:lnTo>
                  <a:pt x="752843" y="408266"/>
                </a:lnTo>
                <a:lnTo>
                  <a:pt x="749477" y="414439"/>
                </a:lnTo>
                <a:lnTo>
                  <a:pt x="750608" y="418299"/>
                </a:lnTo>
                <a:lnTo>
                  <a:pt x="756767" y="421652"/>
                </a:lnTo>
                <a:lnTo>
                  <a:pt x="760615" y="420522"/>
                </a:lnTo>
                <a:lnTo>
                  <a:pt x="763993" y="414362"/>
                </a:lnTo>
                <a:close/>
              </a:path>
              <a:path w="922654" h="444500">
                <a:moveTo>
                  <a:pt x="776185" y="392061"/>
                </a:moveTo>
                <a:lnTo>
                  <a:pt x="775055" y="388200"/>
                </a:lnTo>
                <a:lnTo>
                  <a:pt x="768896" y="384835"/>
                </a:lnTo>
                <a:lnTo>
                  <a:pt x="765035" y="385978"/>
                </a:lnTo>
                <a:lnTo>
                  <a:pt x="761669" y="392137"/>
                </a:lnTo>
                <a:lnTo>
                  <a:pt x="762800" y="395998"/>
                </a:lnTo>
                <a:lnTo>
                  <a:pt x="768959" y="399364"/>
                </a:lnTo>
                <a:lnTo>
                  <a:pt x="772807" y="398221"/>
                </a:lnTo>
                <a:lnTo>
                  <a:pt x="776185" y="392061"/>
                </a:lnTo>
                <a:close/>
              </a:path>
              <a:path w="922654" h="444500">
                <a:moveTo>
                  <a:pt x="788377" y="369773"/>
                </a:moveTo>
                <a:lnTo>
                  <a:pt x="787247" y="365912"/>
                </a:lnTo>
                <a:lnTo>
                  <a:pt x="781088" y="362546"/>
                </a:lnTo>
                <a:lnTo>
                  <a:pt x="777227" y="363677"/>
                </a:lnTo>
                <a:lnTo>
                  <a:pt x="773861" y="369836"/>
                </a:lnTo>
                <a:lnTo>
                  <a:pt x="774992" y="373697"/>
                </a:lnTo>
                <a:lnTo>
                  <a:pt x="781138" y="377063"/>
                </a:lnTo>
                <a:lnTo>
                  <a:pt x="784999" y="375932"/>
                </a:lnTo>
                <a:lnTo>
                  <a:pt x="788377" y="369773"/>
                </a:lnTo>
                <a:close/>
              </a:path>
              <a:path w="922654" h="444500">
                <a:moveTo>
                  <a:pt x="800569" y="347472"/>
                </a:moveTo>
                <a:lnTo>
                  <a:pt x="799439" y="343611"/>
                </a:lnTo>
                <a:lnTo>
                  <a:pt x="793280" y="340245"/>
                </a:lnTo>
                <a:lnTo>
                  <a:pt x="789419" y="341376"/>
                </a:lnTo>
                <a:lnTo>
                  <a:pt x="786053" y="347535"/>
                </a:lnTo>
                <a:lnTo>
                  <a:pt x="787184" y="351396"/>
                </a:lnTo>
                <a:lnTo>
                  <a:pt x="793330" y="354761"/>
                </a:lnTo>
                <a:lnTo>
                  <a:pt x="797191" y="353631"/>
                </a:lnTo>
                <a:lnTo>
                  <a:pt x="800569" y="347472"/>
                </a:lnTo>
                <a:close/>
              </a:path>
              <a:path w="922654" h="444500">
                <a:moveTo>
                  <a:pt x="812761" y="325170"/>
                </a:moveTo>
                <a:lnTo>
                  <a:pt x="811631" y="321310"/>
                </a:lnTo>
                <a:lnTo>
                  <a:pt x="805472" y="317944"/>
                </a:lnTo>
                <a:lnTo>
                  <a:pt x="801611" y="319074"/>
                </a:lnTo>
                <a:lnTo>
                  <a:pt x="798245" y="325247"/>
                </a:lnTo>
                <a:lnTo>
                  <a:pt x="799376" y="329107"/>
                </a:lnTo>
                <a:lnTo>
                  <a:pt x="805522" y="332473"/>
                </a:lnTo>
                <a:lnTo>
                  <a:pt x="809383" y="331343"/>
                </a:lnTo>
                <a:lnTo>
                  <a:pt x="812761" y="325170"/>
                </a:lnTo>
                <a:close/>
              </a:path>
              <a:path w="922654" h="444500">
                <a:moveTo>
                  <a:pt x="824953" y="302882"/>
                </a:moveTo>
                <a:lnTo>
                  <a:pt x="823823" y="299021"/>
                </a:lnTo>
                <a:lnTo>
                  <a:pt x="817664" y="295656"/>
                </a:lnTo>
                <a:lnTo>
                  <a:pt x="813803" y="296786"/>
                </a:lnTo>
                <a:lnTo>
                  <a:pt x="810437" y="302945"/>
                </a:lnTo>
                <a:lnTo>
                  <a:pt x="811568" y="306806"/>
                </a:lnTo>
                <a:lnTo>
                  <a:pt x="817714" y="310172"/>
                </a:lnTo>
                <a:lnTo>
                  <a:pt x="821575" y="309041"/>
                </a:lnTo>
                <a:lnTo>
                  <a:pt x="824953" y="302882"/>
                </a:lnTo>
                <a:close/>
              </a:path>
              <a:path w="922654" h="444500">
                <a:moveTo>
                  <a:pt x="837145" y="280581"/>
                </a:moveTo>
                <a:lnTo>
                  <a:pt x="836015" y="276720"/>
                </a:lnTo>
                <a:lnTo>
                  <a:pt x="829856" y="273354"/>
                </a:lnTo>
                <a:lnTo>
                  <a:pt x="825995" y="274485"/>
                </a:lnTo>
                <a:lnTo>
                  <a:pt x="822629" y="280644"/>
                </a:lnTo>
                <a:lnTo>
                  <a:pt x="823760" y="284505"/>
                </a:lnTo>
                <a:lnTo>
                  <a:pt x="829906" y="287870"/>
                </a:lnTo>
                <a:lnTo>
                  <a:pt x="833767" y="286740"/>
                </a:lnTo>
                <a:lnTo>
                  <a:pt x="837145" y="280581"/>
                </a:lnTo>
                <a:close/>
              </a:path>
              <a:path w="922654" h="444500">
                <a:moveTo>
                  <a:pt x="849337" y="258279"/>
                </a:moveTo>
                <a:lnTo>
                  <a:pt x="848207" y="254419"/>
                </a:lnTo>
                <a:lnTo>
                  <a:pt x="842048" y="251053"/>
                </a:lnTo>
                <a:lnTo>
                  <a:pt x="838187" y="252183"/>
                </a:lnTo>
                <a:lnTo>
                  <a:pt x="834821" y="258356"/>
                </a:lnTo>
                <a:lnTo>
                  <a:pt x="835952" y="262216"/>
                </a:lnTo>
                <a:lnTo>
                  <a:pt x="842098" y="265582"/>
                </a:lnTo>
                <a:lnTo>
                  <a:pt x="845959" y="264452"/>
                </a:lnTo>
                <a:lnTo>
                  <a:pt x="849337" y="258279"/>
                </a:lnTo>
                <a:close/>
              </a:path>
              <a:path w="922654" h="444500">
                <a:moveTo>
                  <a:pt x="861529" y="235991"/>
                </a:moveTo>
                <a:lnTo>
                  <a:pt x="860399" y="232130"/>
                </a:lnTo>
                <a:lnTo>
                  <a:pt x="854240" y="228765"/>
                </a:lnTo>
                <a:lnTo>
                  <a:pt x="850379" y="229895"/>
                </a:lnTo>
                <a:lnTo>
                  <a:pt x="847013" y="236054"/>
                </a:lnTo>
                <a:lnTo>
                  <a:pt x="848144" y="239915"/>
                </a:lnTo>
                <a:lnTo>
                  <a:pt x="854290" y="243281"/>
                </a:lnTo>
                <a:lnTo>
                  <a:pt x="858151" y="242150"/>
                </a:lnTo>
                <a:lnTo>
                  <a:pt x="861529" y="235991"/>
                </a:lnTo>
                <a:close/>
              </a:path>
              <a:path w="922654" h="444500">
                <a:moveTo>
                  <a:pt x="873721" y="213690"/>
                </a:moveTo>
                <a:lnTo>
                  <a:pt x="872591" y="209829"/>
                </a:lnTo>
                <a:lnTo>
                  <a:pt x="866432" y="206463"/>
                </a:lnTo>
                <a:lnTo>
                  <a:pt x="862571" y="207594"/>
                </a:lnTo>
                <a:lnTo>
                  <a:pt x="859205" y="213753"/>
                </a:lnTo>
                <a:lnTo>
                  <a:pt x="860336" y="217614"/>
                </a:lnTo>
                <a:lnTo>
                  <a:pt x="866482" y="220980"/>
                </a:lnTo>
                <a:lnTo>
                  <a:pt x="870343" y="219849"/>
                </a:lnTo>
                <a:lnTo>
                  <a:pt x="873721" y="213690"/>
                </a:lnTo>
                <a:close/>
              </a:path>
              <a:path w="922654" h="444500">
                <a:moveTo>
                  <a:pt x="885913" y="191389"/>
                </a:moveTo>
                <a:lnTo>
                  <a:pt x="884783" y="187528"/>
                </a:lnTo>
                <a:lnTo>
                  <a:pt x="878624" y="184162"/>
                </a:lnTo>
                <a:lnTo>
                  <a:pt x="874763" y="185293"/>
                </a:lnTo>
                <a:lnTo>
                  <a:pt x="871397" y="191465"/>
                </a:lnTo>
                <a:lnTo>
                  <a:pt x="872528" y="195326"/>
                </a:lnTo>
                <a:lnTo>
                  <a:pt x="878674" y="198691"/>
                </a:lnTo>
                <a:lnTo>
                  <a:pt x="882535" y="197561"/>
                </a:lnTo>
                <a:lnTo>
                  <a:pt x="885913" y="191389"/>
                </a:lnTo>
                <a:close/>
              </a:path>
              <a:path w="922654" h="444500">
                <a:moveTo>
                  <a:pt x="898105" y="169087"/>
                </a:moveTo>
                <a:lnTo>
                  <a:pt x="896975" y="165239"/>
                </a:lnTo>
                <a:lnTo>
                  <a:pt x="890816" y="161874"/>
                </a:lnTo>
                <a:lnTo>
                  <a:pt x="886955" y="163004"/>
                </a:lnTo>
                <a:lnTo>
                  <a:pt x="883589" y="169164"/>
                </a:lnTo>
                <a:lnTo>
                  <a:pt x="884720" y="173024"/>
                </a:lnTo>
                <a:lnTo>
                  <a:pt x="890879" y="176390"/>
                </a:lnTo>
                <a:lnTo>
                  <a:pt x="894727" y="175260"/>
                </a:lnTo>
                <a:lnTo>
                  <a:pt x="898105" y="169087"/>
                </a:lnTo>
                <a:close/>
              </a:path>
              <a:path w="922654" h="444500">
                <a:moveTo>
                  <a:pt x="910297" y="146799"/>
                </a:moveTo>
                <a:lnTo>
                  <a:pt x="909167" y="142938"/>
                </a:lnTo>
                <a:lnTo>
                  <a:pt x="903008" y="139573"/>
                </a:lnTo>
                <a:lnTo>
                  <a:pt x="899147" y="140703"/>
                </a:lnTo>
                <a:lnTo>
                  <a:pt x="895781" y="146862"/>
                </a:lnTo>
                <a:lnTo>
                  <a:pt x="896912" y="150723"/>
                </a:lnTo>
                <a:lnTo>
                  <a:pt x="903071" y="154089"/>
                </a:lnTo>
                <a:lnTo>
                  <a:pt x="906919" y="152958"/>
                </a:lnTo>
                <a:lnTo>
                  <a:pt x="910297" y="146799"/>
                </a:lnTo>
                <a:close/>
              </a:path>
              <a:path w="922654" h="444500">
                <a:moveTo>
                  <a:pt x="922489" y="124498"/>
                </a:moveTo>
                <a:lnTo>
                  <a:pt x="921359" y="120637"/>
                </a:lnTo>
                <a:lnTo>
                  <a:pt x="915200" y="117271"/>
                </a:lnTo>
                <a:lnTo>
                  <a:pt x="911339" y="118402"/>
                </a:lnTo>
                <a:lnTo>
                  <a:pt x="907973" y="124574"/>
                </a:lnTo>
                <a:lnTo>
                  <a:pt x="909104" y="128435"/>
                </a:lnTo>
                <a:lnTo>
                  <a:pt x="915263" y="131800"/>
                </a:lnTo>
                <a:lnTo>
                  <a:pt x="919111" y="130670"/>
                </a:lnTo>
                <a:lnTo>
                  <a:pt x="922489" y="124498"/>
                </a:lnTo>
                <a:close/>
              </a:path>
            </a:pathLst>
          </a:custGeom>
          <a:solidFill>
            <a:srgbClr val="000000"/>
          </a:solidFill>
        </p:spPr>
        <p:txBody>
          <a:bodyPr wrap="square" lIns="0" tIns="0" rIns="0" bIns="0" rtlCol="0"/>
          <a:lstStyle/>
          <a:p>
            <a:endParaRPr/>
          </a:p>
        </p:txBody>
      </p:sp>
      <p:sp>
        <p:nvSpPr>
          <p:cNvPr id="26" name="object 26"/>
          <p:cNvSpPr txBox="1"/>
          <p:nvPr/>
        </p:nvSpPr>
        <p:spPr>
          <a:xfrm>
            <a:off x="2768556" y="2465832"/>
            <a:ext cx="2218690" cy="619760"/>
          </a:xfrm>
          <a:prstGeom prst="rect">
            <a:avLst/>
          </a:prstGeom>
        </p:spPr>
        <p:txBody>
          <a:bodyPr vert="horz" wrap="square" lIns="0" tIns="21590" rIns="0" bIns="0" rtlCol="0">
            <a:spAutoFit/>
          </a:bodyPr>
          <a:lstStyle/>
          <a:p>
            <a:pPr marR="511175" algn="r">
              <a:lnSpc>
                <a:spcPct val="100000"/>
              </a:lnSpc>
              <a:spcBef>
                <a:spcPts val="170"/>
              </a:spcBef>
            </a:pPr>
            <a:r>
              <a:rPr sz="1100" b="1" dirty="0">
                <a:cs typeface="Calibri"/>
              </a:rPr>
              <a:t>c</a:t>
            </a:r>
            <a:endParaRPr sz="1100">
              <a:cs typeface="Calibri"/>
            </a:endParaRPr>
          </a:p>
          <a:p>
            <a:pPr marL="12700">
              <a:lnSpc>
                <a:spcPct val="100000"/>
              </a:lnSpc>
              <a:spcBef>
                <a:spcPts val="70"/>
              </a:spcBef>
            </a:pPr>
            <a:r>
              <a:rPr sz="1100" spc="-5" dirty="0">
                <a:cs typeface="Calibri"/>
              </a:rPr>
              <a:t>CONTAMINANTS</a:t>
            </a:r>
            <a:endParaRPr sz="1100">
              <a:cs typeface="Calibri"/>
            </a:endParaRPr>
          </a:p>
          <a:p>
            <a:pPr marL="895350">
              <a:lnSpc>
                <a:spcPct val="100000"/>
              </a:lnSpc>
              <a:spcBef>
                <a:spcPts val="580"/>
              </a:spcBef>
            </a:pPr>
            <a:r>
              <a:rPr sz="1100" spc="-5" dirty="0">
                <a:cs typeface="Calibri"/>
              </a:rPr>
              <a:t>ASSOCIATED</a:t>
            </a:r>
            <a:r>
              <a:rPr sz="1100" spc="-45" dirty="0">
                <a:cs typeface="Calibri"/>
              </a:rPr>
              <a:t> </a:t>
            </a:r>
            <a:r>
              <a:rPr sz="1100" spc="-5" dirty="0">
                <a:cs typeface="Calibri"/>
              </a:rPr>
              <a:t>PROTEINS</a:t>
            </a:r>
            <a:endParaRPr sz="1100">
              <a:cs typeface="Calibri"/>
            </a:endParaRPr>
          </a:p>
        </p:txBody>
      </p:sp>
      <p:sp>
        <p:nvSpPr>
          <p:cNvPr id="27" name="object 27"/>
          <p:cNvSpPr/>
          <p:nvPr/>
        </p:nvSpPr>
        <p:spPr>
          <a:xfrm>
            <a:off x="3640137" y="4030662"/>
            <a:ext cx="243204" cy="233679"/>
          </a:xfrm>
          <a:custGeom>
            <a:avLst/>
            <a:gdLst/>
            <a:ahLst/>
            <a:cxnLst/>
            <a:rect l="l" t="t" r="r" b="b"/>
            <a:pathLst>
              <a:path w="243204" h="233679">
                <a:moveTo>
                  <a:pt x="0" y="116681"/>
                </a:moveTo>
                <a:lnTo>
                  <a:pt x="9543" y="71263"/>
                </a:lnTo>
                <a:lnTo>
                  <a:pt x="35569" y="34175"/>
                </a:lnTo>
                <a:lnTo>
                  <a:pt x="74172" y="9169"/>
                </a:lnTo>
                <a:lnTo>
                  <a:pt x="121443" y="0"/>
                </a:lnTo>
                <a:lnTo>
                  <a:pt x="168714" y="9169"/>
                </a:lnTo>
                <a:lnTo>
                  <a:pt x="207317" y="34175"/>
                </a:lnTo>
                <a:lnTo>
                  <a:pt x="233343" y="71263"/>
                </a:lnTo>
                <a:lnTo>
                  <a:pt x="242887" y="116681"/>
                </a:lnTo>
                <a:lnTo>
                  <a:pt x="233343" y="162098"/>
                </a:lnTo>
                <a:lnTo>
                  <a:pt x="207317" y="199186"/>
                </a:lnTo>
                <a:lnTo>
                  <a:pt x="168714" y="224192"/>
                </a:lnTo>
                <a:lnTo>
                  <a:pt x="121443" y="233362"/>
                </a:lnTo>
                <a:lnTo>
                  <a:pt x="74172" y="224192"/>
                </a:lnTo>
                <a:lnTo>
                  <a:pt x="35569" y="199186"/>
                </a:lnTo>
                <a:lnTo>
                  <a:pt x="9543" y="162098"/>
                </a:lnTo>
                <a:lnTo>
                  <a:pt x="0" y="116681"/>
                </a:lnTo>
                <a:close/>
              </a:path>
            </a:pathLst>
          </a:custGeom>
          <a:ln w="12700">
            <a:solidFill>
              <a:srgbClr val="000000"/>
            </a:solidFill>
          </a:ln>
        </p:spPr>
        <p:txBody>
          <a:bodyPr wrap="square" lIns="0" tIns="0" rIns="0" bIns="0" rtlCol="0"/>
          <a:lstStyle/>
          <a:p>
            <a:endParaRPr/>
          </a:p>
        </p:txBody>
      </p:sp>
      <p:sp>
        <p:nvSpPr>
          <p:cNvPr id="28" name="object 28"/>
          <p:cNvSpPr txBox="1"/>
          <p:nvPr/>
        </p:nvSpPr>
        <p:spPr>
          <a:xfrm>
            <a:off x="3748881" y="4038600"/>
            <a:ext cx="84455" cy="182101"/>
          </a:xfrm>
          <a:prstGeom prst="rect">
            <a:avLst/>
          </a:prstGeom>
        </p:spPr>
        <p:txBody>
          <a:bodyPr vert="horz" wrap="square" lIns="0" tIns="12700" rIns="0" bIns="0" rtlCol="0">
            <a:spAutoFit/>
          </a:bodyPr>
          <a:lstStyle/>
          <a:p>
            <a:pPr marL="12700">
              <a:lnSpc>
                <a:spcPct val="100000"/>
              </a:lnSpc>
              <a:spcBef>
                <a:spcPts val="100"/>
              </a:spcBef>
            </a:pPr>
            <a:r>
              <a:rPr sz="1100" b="1" dirty="0">
                <a:cs typeface="Calibri"/>
              </a:rPr>
              <a:t>c</a:t>
            </a:r>
            <a:endParaRPr sz="1100">
              <a:cs typeface="Calibri"/>
            </a:endParaRPr>
          </a:p>
        </p:txBody>
      </p:sp>
      <p:sp>
        <p:nvSpPr>
          <p:cNvPr id="29" name="object 29"/>
          <p:cNvSpPr/>
          <p:nvPr/>
        </p:nvSpPr>
        <p:spPr>
          <a:xfrm>
            <a:off x="3303587" y="3883025"/>
            <a:ext cx="243204" cy="233679"/>
          </a:xfrm>
          <a:custGeom>
            <a:avLst/>
            <a:gdLst/>
            <a:ahLst/>
            <a:cxnLst/>
            <a:rect l="l" t="t" r="r" b="b"/>
            <a:pathLst>
              <a:path w="243204" h="233679">
                <a:moveTo>
                  <a:pt x="0" y="116681"/>
                </a:moveTo>
                <a:lnTo>
                  <a:pt x="9543" y="71263"/>
                </a:lnTo>
                <a:lnTo>
                  <a:pt x="35569" y="34175"/>
                </a:lnTo>
                <a:lnTo>
                  <a:pt x="74172" y="9169"/>
                </a:lnTo>
                <a:lnTo>
                  <a:pt x="121443" y="0"/>
                </a:lnTo>
                <a:lnTo>
                  <a:pt x="168714" y="9169"/>
                </a:lnTo>
                <a:lnTo>
                  <a:pt x="207317" y="34175"/>
                </a:lnTo>
                <a:lnTo>
                  <a:pt x="233343" y="71263"/>
                </a:lnTo>
                <a:lnTo>
                  <a:pt x="242887" y="116681"/>
                </a:lnTo>
                <a:lnTo>
                  <a:pt x="233343" y="162099"/>
                </a:lnTo>
                <a:lnTo>
                  <a:pt x="207317" y="199187"/>
                </a:lnTo>
                <a:lnTo>
                  <a:pt x="168714" y="224193"/>
                </a:lnTo>
                <a:lnTo>
                  <a:pt x="121443" y="233363"/>
                </a:lnTo>
                <a:lnTo>
                  <a:pt x="74172" y="224193"/>
                </a:lnTo>
                <a:lnTo>
                  <a:pt x="35569" y="199187"/>
                </a:lnTo>
                <a:lnTo>
                  <a:pt x="9543" y="162099"/>
                </a:lnTo>
                <a:lnTo>
                  <a:pt x="0" y="116681"/>
                </a:lnTo>
                <a:close/>
              </a:path>
            </a:pathLst>
          </a:custGeom>
          <a:ln w="12700">
            <a:solidFill>
              <a:srgbClr val="000000"/>
            </a:solidFill>
          </a:ln>
        </p:spPr>
        <p:txBody>
          <a:bodyPr wrap="square" lIns="0" tIns="0" rIns="0" bIns="0" rtlCol="0"/>
          <a:lstStyle/>
          <a:p>
            <a:endParaRPr/>
          </a:p>
        </p:txBody>
      </p:sp>
      <p:sp>
        <p:nvSpPr>
          <p:cNvPr id="30" name="object 30"/>
          <p:cNvSpPr txBox="1"/>
          <p:nvPr/>
        </p:nvSpPr>
        <p:spPr>
          <a:xfrm>
            <a:off x="3412331" y="3889248"/>
            <a:ext cx="84455" cy="182101"/>
          </a:xfrm>
          <a:prstGeom prst="rect">
            <a:avLst/>
          </a:prstGeom>
        </p:spPr>
        <p:txBody>
          <a:bodyPr vert="horz" wrap="square" lIns="0" tIns="12700" rIns="0" bIns="0" rtlCol="0">
            <a:spAutoFit/>
          </a:bodyPr>
          <a:lstStyle/>
          <a:p>
            <a:pPr marL="12700">
              <a:lnSpc>
                <a:spcPct val="100000"/>
              </a:lnSpc>
              <a:spcBef>
                <a:spcPts val="100"/>
              </a:spcBef>
            </a:pPr>
            <a:r>
              <a:rPr sz="1100" b="1" dirty="0">
                <a:cs typeface="Calibri"/>
              </a:rPr>
              <a:t>c</a:t>
            </a:r>
            <a:endParaRPr sz="1100">
              <a:cs typeface="Calibri"/>
            </a:endParaRPr>
          </a:p>
        </p:txBody>
      </p:sp>
      <p:grpSp>
        <p:nvGrpSpPr>
          <p:cNvPr id="31" name="object 31"/>
          <p:cNvGrpSpPr/>
          <p:nvPr/>
        </p:nvGrpSpPr>
        <p:grpSpPr>
          <a:xfrm>
            <a:off x="5362574" y="3856037"/>
            <a:ext cx="1402080" cy="174625"/>
            <a:chOff x="5362574" y="3856037"/>
            <a:chExt cx="1402080" cy="174625"/>
          </a:xfrm>
        </p:grpSpPr>
        <p:pic>
          <p:nvPicPr>
            <p:cNvPr id="32" name="object 32"/>
            <p:cNvPicPr/>
            <p:nvPr/>
          </p:nvPicPr>
          <p:blipFill>
            <a:blip r:embed="rId12" cstate="print"/>
            <a:stretch>
              <a:fillRect/>
            </a:stretch>
          </p:blipFill>
          <p:spPr>
            <a:xfrm>
              <a:off x="5362574" y="3856037"/>
              <a:ext cx="426623" cy="174625"/>
            </a:xfrm>
            <a:prstGeom prst="rect">
              <a:avLst/>
            </a:prstGeom>
          </p:spPr>
        </p:pic>
        <p:pic>
          <p:nvPicPr>
            <p:cNvPr id="33" name="object 33"/>
            <p:cNvPicPr/>
            <p:nvPr/>
          </p:nvPicPr>
          <p:blipFill>
            <a:blip r:embed="rId13" cstate="print"/>
            <a:stretch>
              <a:fillRect/>
            </a:stretch>
          </p:blipFill>
          <p:spPr>
            <a:xfrm>
              <a:off x="5789197" y="3856037"/>
              <a:ext cx="426623" cy="174625"/>
            </a:xfrm>
            <a:prstGeom prst="rect">
              <a:avLst/>
            </a:prstGeom>
          </p:spPr>
        </p:pic>
        <p:pic>
          <p:nvPicPr>
            <p:cNvPr id="34" name="object 34"/>
            <p:cNvPicPr/>
            <p:nvPr/>
          </p:nvPicPr>
          <p:blipFill>
            <a:blip r:embed="rId14" cstate="print"/>
            <a:stretch>
              <a:fillRect/>
            </a:stretch>
          </p:blipFill>
          <p:spPr>
            <a:xfrm>
              <a:off x="6215821" y="3856037"/>
              <a:ext cx="548516" cy="174625"/>
            </a:xfrm>
            <a:prstGeom prst="rect">
              <a:avLst/>
            </a:prstGeom>
          </p:spPr>
        </p:pic>
      </p:grpSp>
      <p:graphicFrame>
        <p:nvGraphicFramePr>
          <p:cNvPr id="35" name="object 35"/>
          <p:cNvGraphicFramePr>
            <a:graphicFrameLocks noGrp="1"/>
          </p:cNvGraphicFramePr>
          <p:nvPr/>
        </p:nvGraphicFramePr>
        <p:xfrm>
          <a:off x="5356225" y="3849687"/>
          <a:ext cx="1402080" cy="174625"/>
        </p:xfrm>
        <a:graphic>
          <a:graphicData uri="http://schemas.openxmlformats.org/drawingml/2006/table">
            <a:tbl>
              <a:tblPr firstRow="1" bandRow="1">
                <a:tableStyleId>{2D5ABB26-0587-4C30-8999-92F81FD0307C}</a:tableStyleId>
              </a:tblPr>
              <a:tblGrid>
                <a:gridCol w="426720">
                  <a:extLst>
                    <a:ext uri="{9D8B030D-6E8A-4147-A177-3AD203B41FA5}">
                      <a16:colId xmlns:a16="http://schemas.microsoft.com/office/drawing/2014/main" val="20000"/>
                    </a:ext>
                  </a:extLst>
                </a:gridCol>
                <a:gridCol w="426720">
                  <a:extLst>
                    <a:ext uri="{9D8B030D-6E8A-4147-A177-3AD203B41FA5}">
                      <a16:colId xmlns:a16="http://schemas.microsoft.com/office/drawing/2014/main" val="20001"/>
                    </a:ext>
                  </a:extLst>
                </a:gridCol>
                <a:gridCol w="548640">
                  <a:extLst>
                    <a:ext uri="{9D8B030D-6E8A-4147-A177-3AD203B41FA5}">
                      <a16:colId xmlns:a16="http://schemas.microsoft.com/office/drawing/2014/main" val="20002"/>
                    </a:ext>
                  </a:extLst>
                </a:gridCol>
              </a:tblGrid>
              <a:tr h="174625">
                <a:tc>
                  <a:txBody>
                    <a:bodyPr/>
                    <a:lstStyle/>
                    <a:p>
                      <a:pPr marL="79375">
                        <a:lnSpc>
                          <a:spcPts val="1250"/>
                        </a:lnSpc>
                      </a:pPr>
                      <a:r>
                        <a:rPr sz="1100" dirty="0">
                          <a:latin typeface="Calibri"/>
                          <a:cs typeface="Calibri"/>
                        </a:rPr>
                        <a:t>CBP</a:t>
                      </a:r>
                      <a:endParaRPr sz="11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79375">
                        <a:lnSpc>
                          <a:spcPts val="1250"/>
                        </a:lnSpc>
                      </a:pPr>
                      <a:r>
                        <a:rPr sz="1100" dirty="0">
                          <a:latin typeface="Calibri"/>
                          <a:cs typeface="Calibri"/>
                        </a:rPr>
                        <a:t>TEV</a:t>
                      </a:r>
                      <a:endParaRPr sz="11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79375">
                        <a:lnSpc>
                          <a:spcPts val="1250"/>
                        </a:lnSpc>
                      </a:pPr>
                      <a:r>
                        <a:rPr sz="1100" spc="-10" dirty="0">
                          <a:latin typeface="Calibri"/>
                          <a:cs typeface="Calibri"/>
                        </a:rPr>
                        <a:t>ProtA</a:t>
                      </a:r>
                      <a:endParaRPr sz="11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bl>
          </a:graphicData>
        </a:graphic>
      </p:graphicFrame>
      <p:grpSp>
        <p:nvGrpSpPr>
          <p:cNvPr id="36" name="object 36"/>
          <p:cNvGrpSpPr/>
          <p:nvPr/>
        </p:nvGrpSpPr>
        <p:grpSpPr>
          <a:xfrm>
            <a:off x="4217987" y="3300412"/>
            <a:ext cx="4102100" cy="1460500"/>
            <a:chOff x="4217987" y="3300412"/>
            <a:chExt cx="4102100" cy="1460500"/>
          </a:xfrm>
        </p:grpSpPr>
        <p:sp>
          <p:nvSpPr>
            <p:cNvPr id="37" name="object 37"/>
            <p:cNvSpPr/>
            <p:nvPr/>
          </p:nvSpPr>
          <p:spPr>
            <a:xfrm>
              <a:off x="4217987" y="3459162"/>
              <a:ext cx="852805" cy="492125"/>
            </a:xfrm>
            <a:custGeom>
              <a:avLst/>
              <a:gdLst/>
              <a:ahLst/>
              <a:cxnLst/>
              <a:rect l="l" t="t" r="r" b="b"/>
              <a:pathLst>
                <a:path w="852804" h="492125">
                  <a:moveTo>
                    <a:pt x="426243" y="0"/>
                  </a:moveTo>
                  <a:lnTo>
                    <a:pt x="368405" y="2246"/>
                  </a:lnTo>
                  <a:lnTo>
                    <a:pt x="312931" y="8789"/>
                  </a:lnTo>
                  <a:lnTo>
                    <a:pt x="260330" y="19336"/>
                  </a:lnTo>
                  <a:lnTo>
                    <a:pt x="211110" y="33594"/>
                  </a:lnTo>
                  <a:lnTo>
                    <a:pt x="165779" y="51270"/>
                  </a:lnTo>
                  <a:lnTo>
                    <a:pt x="124844" y="72070"/>
                  </a:lnTo>
                  <a:lnTo>
                    <a:pt x="88813" y="95701"/>
                  </a:lnTo>
                  <a:lnTo>
                    <a:pt x="58194" y="121870"/>
                  </a:lnTo>
                  <a:lnTo>
                    <a:pt x="15225" y="180649"/>
                  </a:lnTo>
                  <a:lnTo>
                    <a:pt x="0" y="246062"/>
                  </a:lnTo>
                  <a:lnTo>
                    <a:pt x="3891" y="279451"/>
                  </a:lnTo>
                  <a:lnTo>
                    <a:pt x="33496" y="341841"/>
                  </a:lnTo>
                  <a:lnTo>
                    <a:pt x="88813" y="396423"/>
                  </a:lnTo>
                  <a:lnTo>
                    <a:pt x="124844" y="420054"/>
                  </a:lnTo>
                  <a:lnTo>
                    <a:pt x="165779" y="440854"/>
                  </a:lnTo>
                  <a:lnTo>
                    <a:pt x="211110" y="458530"/>
                  </a:lnTo>
                  <a:lnTo>
                    <a:pt x="260330" y="472788"/>
                  </a:lnTo>
                  <a:lnTo>
                    <a:pt x="312931" y="483335"/>
                  </a:lnTo>
                  <a:lnTo>
                    <a:pt x="368405" y="489878"/>
                  </a:lnTo>
                  <a:lnTo>
                    <a:pt x="426243" y="492125"/>
                  </a:lnTo>
                  <a:lnTo>
                    <a:pt x="484082" y="489878"/>
                  </a:lnTo>
                  <a:lnTo>
                    <a:pt x="539556" y="483335"/>
                  </a:lnTo>
                  <a:lnTo>
                    <a:pt x="592157" y="472788"/>
                  </a:lnTo>
                  <a:lnTo>
                    <a:pt x="641377" y="458530"/>
                  </a:lnTo>
                  <a:lnTo>
                    <a:pt x="686708" y="440854"/>
                  </a:lnTo>
                  <a:lnTo>
                    <a:pt x="727643" y="420054"/>
                  </a:lnTo>
                  <a:lnTo>
                    <a:pt x="763674" y="396423"/>
                  </a:lnTo>
                  <a:lnTo>
                    <a:pt x="794292" y="370254"/>
                  </a:lnTo>
                  <a:lnTo>
                    <a:pt x="837261" y="311475"/>
                  </a:lnTo>
                  <a:lnTo>
                    <a:pt x="852487" y="246062"/>
                  </a:lnTo>
                  <a:lnTo>
                    <a:pt x="848596" y="212673"/>
                  </a:lnTo>
                  <a:lnTo>
                    <a:pt x="818991" y="150283"/>
                  </a:lnTo>
                  <a:lnTo>
                    <a:pt x="763674" y="95701"/>
                  </a:lnTo>
                  <a:lnTo>
                    <a:pt x="727643" y="72070"/>
                  </a:lnTo>
                  <a:lnTo>
                    <a:pt x="686708" y="51270"/>
                  </a:lnTo>
                  <a:lnTo>
                    <a:pt x="641377" y="33594"/>
                  </a:lnTo>
                  <a:lnTo>
                    <a:pt x="592157" y="19336"/>
                  </a:lnTo>
                  <a:lnTo>
                    <a:pt x="539556" y="8789"/>
                  </a:lnTo>
                  <a:lnTo>
                    <a:pt x="484082" y="2246"/>
                  </a:lnTo>
                  <a:lnTo>
                    <a:pt x="426243" y="0"/>
                  </a:lnTo>
                  <a:close/>
                </a:path>
              </a:pathLst>
            </a:custGeom>
            <a:solidFill>
              <a:srgbClr val="800080">
                <a:alpha val="56858"/>
              </a:srgbClr>
            </a:solidFill>
          </p:spPr>
          <p:txBody>
            <a:bodyPr wrap="square" lIns="0" tIns="0" rIns="0" bIns="0" rtlCol="0"/>
            <a:lstStyle/>
            <a:p>
              <a:endParaRPr/>
            </a:p>
          </p:txBody>
        </p:sp>
        <p:pic>
          <p:nvPicPr>
            <p:cNvPr id="38" name="object 38"/>
            <p:cNvPicPr/>
            <p:nvPr/>
          </p:nvPicPr>
          <p:blipFill>
            <a:blip r:embed="rId15" cstate="print"/>
            <a:stretch>
              <a:fillRect/>
            </a:stretch>
          </p:blipFill>
          <p:spPr>
            <a:xfrm>
              <a:off x="4599431" y="3709416"/>
              <a:ext cx="795527" cy="469392"/>
            </a:xfrm>
            <a:prstGeom prst="rect">
              <a:avLst/>
            </a:prstGeom>
          </p:spPr>
        </p:pic>
        <p:sp>
          <p:nvSpPr>
            <p:cNvPr id="39" name="object 39"/>
            <p:cNvSpPr/>
            <p:nvPr/>
          </p:nvSpPr>
          <p:spPr>
            <a:xfrm>
              <a:off x="4572000" y="4002087"/>
              <a:ext cx="506730" cy="309880"/>
            </a:xfrm>
            <a:custGeom>
              <a:avLst/>
              <a:gdLst/>
              <a:ahLst/>
              <a:cxnLst/>
              <a:rect l="l" t="t" r="r" b="b"/>
              <a:pathLst>
                <a:path w="506729" h="309879">
                  <a:moveTo>
                    <a:pt x="253206" y="0"/>
                  </a:moveTo>
                  <a:lnTo>
                    <a:pt x="195148" y="4087"/>
                  </a:lnTo>
                  <a:lnTo>
                    <a:pt x="141852" y="15732"/>
                  </a:lnTo>
                  <a:lnTo>
                    <a:pt x="94838" y="34003"/>
                  </a:lnTo>
                  <a:lnTo>
                    <a:pt x="55626" y="57973"/>
                  </a:lnTo>
                  <a:lnTo>
                    <a:pt x="25736" y="86712"/>
                  </a:lnTo>
                  <a:lnTo>
                    <a:pt x="0" y="154781"/>
                  </a:lnTo>
                  <a:lnTo>
                    <a:pt x="6687" y="190271"/>
                  </a:lnTo>
                  <a:lnTo>
                    <a:pt x="55626" y="251589"/>
                  </a:lnTo>
                  <a:lnTo>
                    <a:pt x="94838" y="275558"/>
                  </a:lnTo>
                  <a:lnTo>
                    <a:pt x="141852" y="293830"/>
                  </a:lnTo>
                  <a:lnTo>
                    <a:pt x="195148" y="305474"/>
                  </a:lnTo>
                  <a:lnTo>
                    <a:pt x="253206" y="309562"/>
                  </a:lnTo>
                  <a:lnTo>
                    <a:pt x="311264" y="305474"/>
                  </a:lnTo>
                  <a:lnTo>
                    <a:pt x="364560" y="293830"/>
                  </a:lnTo>
                  <a:lnTo>
                    <a:pt x="411573" y="275558"/>
                  </a:lnTo>
                  <a:lnTo>
                    <a:pt x="450786" y="251589"/>
                  </a:lnTo>
                  <a:lnTo>
                    <a:pt x="480676" y="222850"/>
                  </a:lnTo>
                  <a:lnTo>
                    <a:pt x="506412" y="154781"/>
                  </a:lnTo>
                  <a:lnTo>
                    <a:pt x="499725" y="119291"/>
                  </a:lnTo>
                  <a:lnTo>
                    <a:pt x="450786" y="57973"/>
                  </a:lnTo>
                  <a:lnTo>
                    <a:pt x="411573" y="34003"/>
                  </a:lnTo>
                  <a:lnTo>
                    <a:pt x="364560" y="15732"/>
                  </a:lnTo>
                  <a:lnTo>
                    <a:pt x="311264" y="4087"/>
                  </a:lnTo>
                  <a:lnTo>
                    <a:pt x="253206" y="0"/>
                  </a:lnTo>
                  <a:close/>
                </a:path>
              </a:pathLst>
            </a:custGeom>
            <a:solidFill>
              <a:srgbClr val="800080">
                <a:alpha val="54899"/>
              </a:srgbClr>
            </a:solidFill>
          </p:spPr>
          <p:txBody>
            <a:bodyPr wrap="square" lIns="0" tIns="0" rIns="0" bIns="0" rtlCol="0"/>
            <a:lstStyle/>
            <a:p>
              <a:endParaRPr/>
            </a:p>
          </p:txBody>
        </p:sp>
        <p:pic>
          <p:nvPicPr>
            <p:cNvPr id="40" name="object 40"/>
            <p:cNvPicPr/>
            <p:nvPr/>
          </p:nvPicPr>
          <p:blipFill>
            <a:blip r:embed="rId16" cstate="print"/>
            <a:stretch>
              <a:fillRect/>
            </a:stretch>
          </p:blipFill>
          <p:spPr>
            <a:xfrm>
              <a:off x="6739127" y="3337559"/>
              <a:ext cx="1578864" cy="1271015"/>
            </a:xfrm>
            <a:prstGeom prst="rect">
              <a:avLst/>
            </a:prstGeom>
          </p:spPr>
        </p:pic>
        <p:pic>
          <p:nvPicPr>
            <p:cNvPr id="41" name="object 41"/>
            <p:cNvPicPr/>
            <p:nvPr/>
          </p:nvPicPr>
          <p:blipFill>
            <a:blip r:embed="rId17" cstate="print"/>
            <a:stretch>
              <a:fillRect/>
            </a:stretch>
          </p:blipFill>
          <p:spPr>
            <a:xfrm>
              <a:off x="6777037" y="3375025"/>
              <a:ext cx="1449387" cy="1143000"/>
            </a:xfrm>
            <a:prstGeom prst="rect">
              <a:avLst/>
            </a:prstGeom>
          </p:spPr>
        </p:pic>
        <p:sp>
          <p:nvSpPr>
            <p:cNvPr id="42" name="object 42"/>
            <p:cNvSpPr/>
            <p:nvPr/>
          </p:nvSpPr>
          <p:spPr>
            <a:xfrm>
              <a:off x="7475537" y="3306762"/>
              <a:ext cx="838200" cy="1447800"/>
            </a:xfrm>
            <a:custGeom>
              <a:avLst/>
              <a:gdLst/>
              <a:ahLst/>
              <a:cxnLst/>
              <a:rect l="l" t="t" r="r" b="b"/>
              <a:pathLst>
                <a:path w="838200" h="1447800">
                  <a:moveTo>
                    <a:pt x="838200" y="0"/>
                  </a:moveTo>
                  <a:lnTo>
                    <a:pt x="0" y="0"/>
                  </a:lnTo>
                  <a:lnTo>
                    <a:pt x="0" y="1447800"/>
                  </a:lnTo>
                  <a:lnTo>
                    <a:pt x="838200" y="1447800"/>
                  </a:lnTo>
                  <a:lnTo>
                    <a:pt x="838200" y="0"/>
                  </a:lnTo>
                  <a:close/>
                </a:path>
              </a:pathLst>
            </a:custGeom>
            <a:solidFill>
              <a:srgbClr val="FFFFFF"/>
            </a:solidFill>
          </p:spPr>
          <p:txBody>
            <a:bodyPr wrap="square" lIns="0" tIns="0" rIns="0" bIns="0" rtlCol="0"/>
            <a:lstStyle/>
            <a:p>
              <a:endParaRPr/>
            </a:p>
          </p:txBody>
        </p:sp>
        <p:sp>
          <p:nvSpPr>
            <p:cNvPr id="43" name="object 43"/>
            <p:cNvSpPr/>
            <p:nvPr/>
          </p:nvSpPr>
          <p:spPr>
            <a:xfrm>
              <a:off x="7475537" y="3306762"/>
              <a:ext cx="838200" cy="1447800"/>
            </a:xfrm>
            <a:custGeom>
              <a:avLst/>
              <a:gdLst/>
              <a:ahLst/>
              <a:cxnLst/>
              <a:rect l="l" t="t" r="r" b="b"/>
              <a:pathLst>
                <a:path w="838200" h="1447800">
                  <a:moveTo>
                    <a:pt x="0" y="0"/>
                  </a:moveTo>
                  <a:lnTo>
                    <a:pt x="838200" y="0"/>
                  </a:lnTo>
                  <a:lnTo>
                    <a:pt x="838200" y="1447800"/>
                  </a:lnTo>
                  <a:lnTo>
                    <a:pt x="0" y="1447800"/>
                  </a:lnTo>
                  <a:lnTo>
                    <a:pt x="0" y="0"/>
                  </a:lnTo>
                  <a:close/>
                </a:path>
              </a:pathLst>
            </a:custGeom>
            <a:ln w="12700">
              <a:solidFill>
                <a:srgbClr val="FFFFFF"/>
              </a:solidFill>
            </a:ln>
          </p:spPr>
          <p:txBody>
            <a:bodyPr wrap="square" lIns="0" tIns="0" rIns="0" bIns="0" rtlCol="0"/>
            <a:lstStyle/>
            <a:p>
              <a:endParaRPr/>
            </a:p>
          </p:txBody>
        </p:sp>
        <p:pic>
          <p:nvPicPr>
            <p:cNvPr id="44" name="object 44"/>
            <p:cNvPicPr/>
            <p:nvPr/>
          </p:nvPicPr>
          <p:blipFill>
            <a:blip r:embed="rId18" cstate="print"/>
            <a:stretch>
              <a:fillRect/>
            </a:stretch>
          </p:blipFill>
          <p:spPr>
            <a:xfrm>
              <a:off x="6808787" y="4038600"/>
              <a:ext cx="244475" cy="233362"/>
            </a:xfrm>
            <a:prstGeom prst="rect">
              <a:avLst/>
            </a:prstGeom>
          </p:spPr>
        </p:pic>
        <p:sp>
          <p:nvSpPr>
            <p:cNvPr id="45" name="object 45"/>
            <p:cNvSpPr/>
            <p:nvPr/>
          </p:nvSpPr>
          <p:spPr>
            <a:xfrm>
              <a:off x="6808787" y="4038600"/>
              <a:ext cx="244475" cy="233679"/>
            </a:xfrm>
            <a:custGeom>
              <a:avLst/>
              <a:gdLst/>
              <a:ahLst/>
              <a:cxnLst/>
              <a:rect l="l" t="t" r="r" b="b"/>
              <a:pathLst>
                <a:path w="244475" h="233679">
                  <a:moveTo>
                    <a:pt x="0" y="116681"/>
                  </a:moveTo>
                  <a:lnTo>
                    <a:pt x="9606" y="71263"/>
                  </a:lnTo>
                  <a:lnTo>
                    <a:pt x="35802" y="34175"/>
                  </a:lnTo>
                  <a:lnTo>
                    <a:pt x="74657" y="9169"/>
                  </a:lnTo>
                  <a:lnTo>
                    <a:pt x="122237" y="0"/>
                  </a:lnTo>
                  <a:lnTo>
                    <a:pt x="169817" y="9169"/>
                  </a:lnTo>
                  <a:lnTo>
                    <a:pt x="208672" y="34175"/>
                  </a:lnTo>
                  <a:lnTo>
                    <a:pt x="234868" y="71263"/>
                  </a:lnTo>
                  <a:lnTo>
                    <a:pt x="244475" y="116681"/>
                  </a:lnTo>
                  <a:lnTo>
                    <a:pt x="234868" y="162099"/>
                  </a:lnTo>
                  <a:lnTo>
                    <a:pt x="208672" y="199187"/>
                  </a:lnTo>
                  <a:lnTo>
                    <a:pt x="169817" y="224193"/>
                  </a:lnTo>
                  <a:lnTo>
                    <a:pt x="122237" y="233363"/>
                  </a:lnTo>
                  <a:lnTo>
                    <a:pt x="74657" y="224193"/>
                  </a:lnTo>
                  <a:lnTo>
                    <a:pt x="35802" y="199187"/>
                  </a:lnTo>
                  <a:lnTo>
                    <a:pt x="9606" y="162099"/>
                  </a:lnTo>
                  <a:lnTo>
                    <a:pt x="0" y="116681"/>
                  </a:lnTo>
                  <a:close/>
                </a:path>
              </a:pathLst>
            </a:custGeom>
            <a:ln w="12700">
              <a:solidFill>
                <a:srgbClr val="000000"/>
              </a:solidFill>
            </a:ln>
          </p:spPr>
          <p:txBody>
            <a:bodyPr wrap="square" lIns="0" tIns="0" rIns="0" bIns="0" rtlCol="0"/>
            <a:lstStyle/>
            <a:p>
              <a:endParaRPr/>
            </a:p>
          </p:txBody>
        </p:sp>
      </p:grpSp>
      <p:sp>
        <p:nvSpPr>
          <p:cNvPr id="46" name="object 46"/>
          <p:cNvSpPr txBox="1"/>
          <p:nvPr/>
        </p:nvSpPr>
        <p:spPr>
          <a:xfrm>
            <a:off x="6918325" y="4044696"/>
            <a:ext cx="84455" cy="182101"/>
          </a:xfrm>
          <a:prstGeom prst="rect">
            <a:avLst/>
          </a:prstGeom>
        </p:spPr>
        <p:txBody>
          <a:bodyPr vert="horz" wrap="square" lIns="0" tIns="12700" rIns="0" bIns="0" rtlCol="0">
            <a:spAutoFit/>
          </a:bodyPr>
          <a:lstStyle/>
          <a:p>
            <a:pPr marL="12700">
              <a:lnSpc>
                <a:spcPct val="100000"/>
              </a:lnSpc>
              <a:spcBef>
                <a:spcPts val="100"/>
              </a:spcBef>
            </a:pPr>
            <a:r>
              <a:rPr sz="1100" b="1" dirty="0">
                <a:cs typeface="Calibri"/>
              </a:rPr>
              <a:t>c</a:t>
            </a:r>
            <a:endParaRPr sz="1100">
              <a:cs typeface="Calibri"/>
            </a:endParaRPr>
          </a:p>
        </p:txBody>
      </p:sp>
      <p:grpSp>
        <p:nvGrpSpPr>
          <p:cNvPr id="47" name="object 47"/>
          <p:cNvGrpSpPr/>
          <p:nvPr/>
        </p:nvGrpSpPr>
        <p:grpSpPr>
          <a:xfrm>
            <a:off x="3830637" y="4565650"/>
            <a:ext cx="4499610" cy="1447800"/>
            <a:chOff x="3830637" y="4565650"/>
            <a:chExt cx="4499610" cy="1447800"/>
          </a:xfrm>
        </p:grpSpPr>
        <p:pic>
          <p:nvPicPr>
            <p:cNvPr id="48" name="object 48"/>
            <p:cNvPicPr/>
            <p:nvPr/>
          </p:nvPicPr>
          <p:blipFill>
            <a:blip r:embed="rId19" cstate="print"/>
            <a:stretch>
              <a:fillRect/>
            </a:stretch>
          </p:blipFill>
          <p:spPr>
            <a:xfrm>
              <a:off x="6751320" y="4666488"/>
              <a:ext cx="1578864" cy="1274064"/>
            </a:xfrm>
            <a:prstGeom prst="rect">
              <a:avLst/>
            </a:prstGeom>
          </p:spPr>
        </p:pic>
        <p:pic>
          <p:nvPicPr>
            <p:cNvPr id="49" name="object 49"/>
            <p:cNvPicPr/>
            <p:nvPr/>
          </p:nvPicPr>
          <p:blipFill>
            <a:blip r:embed="rId20" cstate="print"/>
            <a:stretch>
              <a:fillRect/>
            </a:stretch>
          </p:blipFill>
          <p:spPr>
            <a:xfrm>
              <a:off x="6787895" y="4703063"/>
              <a:ext cx="1450848" cy="1146048"/>
            </a:xfrm>
            <a:prstGeom prst="rect">
              <a:avLst/>
            </a:prstGeom>
          </p:spPr>
        </p:pic>
        <p:sp>
          <p:nvSpPr>
            <p:cNvPr id="50" name="object 50"/>
            <p:cNvSpPr/>
            <p:nvPr/>
          </p:nvSpPr>
          <p:spPr>
            <a:xfrm>
              <a:off x="7488237" y="4565650"/>
              <a:ext cx="838200" cy="1447800"/>
            </a:xfrm>
            <a:custGeom>
              <a:avLst/>
              <a:gdLst/>
              <a:ahLst/>
              <a:cxnLst/>
              <a:rect l="l" t="t" r="r" b="b"/>
              <a:pathLst>
                <a:path w="838200" h="1447800">
                  <a:moveTo>
                    <a:pt x="838200" y="0"/>
                  </a:moveTo>
                  <a:lnTo>
                    <a:pt x="0" y="0"/>
                  </a:lnTo>
                  <a:lnTo>
                    <a:pt x="0" y="1447800"/>
                  </a:lnTo>
                  <a:lnTo>
                    <a:pt x="838200" y="1447800"/>
                  </a:lnTo>
                  <a:lnTo>
                    <a:pt x="838200" y="0"/>
                  </a:lnTo>
                  <a:close/>
                </a:path>
              </a:pathLst>
            </a:custGeom>
            <a:solidFill>
              <a:srgbClr val="FFFFFF"/>
            </a:solidFill>
          </p:spPr>
          <p:txBody>
            <a:bodyPr wrap="square" lIns="0" tIns="0" rIns="0" bIns="0" rtlCol="0"/>
            <a:lstStyle/>
            <a:p>
              <a:endParaRPr/>
            </a:p>
          </p:txBody>
        </p:sp>
        <p:sp>
          <p:nvSpPr>
            <p:cNvPr id="51" name="object 51"/>
            <p:cNvSpPr/>
            <p:nvPr/>
          </p:nvSpPr>
          <p:spPr>
            <a:xfrm>
              <a:off x="5102225" y="4959350"/>
              <a:ext cx="854075" cy="492125"/>
            </a:xfrm>
            <a:custGeom>
              <a:avLst/>
              <a:gdLst/>
              <a:ahLst/>
              <a:cxnLst/>
              <a:rect l="l" t="t" r="r" b="b"/>
              <a:pathLst>
                <a:path w="854075" h="492125">
                  <a:moveTo>
                    <a:pt x="427037" y="0"/>
                  </a:moveTo>
                  <a:lnTo>
                    <a:pt x="369090" y="2246"/>
                  </a:lnTo>
                  <a:lnTo>
                    <a:pt x="313513" y="8789"/>
                  </a:lnTo>
                  <a:lnTo>
                    <a:pt x="260815" y="19336"/>
                  </a:lnTo>
                  <a:lnTo>
                    <a:pt x="211503" y="33594"/>
                  </a:lnTo>
                  <a:lnTo>
                    <a:pt x="166087" y="51270"/>
                  </a:lnTo>
                  <a:lnTo>
                    <a:pt x="125076" y="72070"/>
                  </a:lnTo>
                  <a:lnTo>
                    <a:pt x="88978" y="95701"/>
                  </a:lnTo>
                  <a:lnTo>
                    <a:pt x="58303" y="121870"/>
                  </a:lnTo>
                  <a:lnTo>
                    <a:pt x="15254" y="180649"/>
                  </a:lnTo>
                  <a:lnTo>
                    <a:pt x="0" y="246062"/>
                  </a:lnTo>
                  <a:lnTo>
                    <a:pt x="3898" y="279451"/>
                  </a:lnTo>
                  <a:lnTo>
                    <a:pt x="33558" y="341841"/>
                  </a:lnTo>
                  <a:lnTo>
                    <a:pt x="88978" y="396423"/>
                  </a:lnTo>
                  <a:lnTo>
                    <a:pt x="125076" y="420054"/>
                  </a:lnTo>
                  <a:lnTo>
                    <a:pt x="166087" y="440854"/>
                  </a:lnTo>
                  <a:lnTo>
                    <a:pt x="211503" y="458530"/>
                  </a:lnTo>
                  <a:lnTo>
                    <a:pt x="260815" y="472788"/>
                  </a:lnTo>
                  <a:lnTo>
                    <a:pt x="313513" y="483335"/>
                  </a:lnTo>
                  <a:lnTo>
                    <a:pt x="369090" y="489878"/>
                  </a:lnTo>
                  <a:lnTo>
                    <a:pt x="427037" y="492125"/>
                  </a:lnTo>
                  <a:lnTo>
                    <a:pt x="484984" y="489878"/>
                  </a:lnTo>
                  <a:lnTo>
                    <a:pt x="540561" y="483335"/>
                  </a:lnTo>
                  <a:lnTo>
                    <a:pt x="593259" y="472788"/>
                  </a:lnTo>
                  <a:lnTo>
                    <a:pt x="642571" y="458530"/>
                  </a:lnTo>
                  <a:lnTo>
                    <a:pt x="687987" y="440854"/>
                  </a:lnTo>
                  <a:lnTo>
                    <a:pt x="728998" y="420054"/>
                  </a:lnTo>
                  <a:lnTo>
                    <a:pt x="765096" y="396423"/>
                  </a:lnTo>
                  <a:lnTo>
                    <a:pt x="795771" y="370254"/>
                  </a:lnTo>
                  <a:lnTo>
                    <a:pt x="838820" y="311475"/>
                  </a:lnTo>
                  <a:lnTo>
                    <a:pt x="854075" y="246062"/>
                  </a:lnTo>
                  <a:lnTo>
                    <a:pt x="850176" y="212673"/>
                  </a:lnTo>
                  <a:lnTo>
                    <a:pt x="820516" y="150283"/>
                  </a:lnTo>
                  <a:lnTo>
                    <a:pt x="765096" y="95701"/>
                  </a:lnTo>
                  <a:lnTo>
                    <a:pt x="728998" y="72070"/>
                  </a:lnTo>
                  <a:lnTo>
                    <a:pt x="687987" y="51270"/>
                  </a:lnTo>
                  <a:lnTo>
                    <a:pt x="642571" y="33594"/>
                  </a:lnTo>
                  <a:lnTo>
                    <a:pt x="593259" y="19336"/>
                  </a:lnTo>
                  <a:lnTo>
                    <a:pt x="540561" y="8789"/>
                  </a:lnTo>
                  <a:lnTo>
                    <a:pt x="484984" y="2246"/>
                  </a:lnTo>
                  <a:lnTo>
                    <a:pt x="427037" y="0"/>
                  </a:lnTo>
                  <a:close/>
                </a:path>
              </a:pathLst>
            </a:custGeom>
            <a:solidFill>
              <a:srgbClr val="800080">
                <a:alpha val="56858"/>
              </a:srgbClr>
            </a:solidFill>
          </p:spPr>
          <p:txBody>
            <a:bodyPr wrap="square" lIns="0" tIns="0" rIns="0" bIns="0" rtlCol="0"/>
            <a:lstStyle/>
            <a:p>
              <a:endParaRPr/>
            </a:p>
          </p:txBody>
        </p:sp>
        <p:sp>
          <p:nvSpPr>
            <p:cNvPr id="52" name="object 52"/>
            <p:cNvSpPr/>
            <p:nvPr/>
          </p:nvSpPr>
          <p:spPr>
            <a:xfrm>
              <a:off x="3836987" y="4876800"/>
              <a:ext cx="243204" cy="233679"/>
            </a:xfrm>
            <a:custGeom>
              <a:avLst/>
              <a:gdLst/>
              <a:ahLst/>
              <a:cxnLst/>
              <a:rect l="l" t="t" r="r" b="b"/>
              <a:pathLst>
                <a:path w="243204" h="233679">
                  <a:moveTo>
                    <a:pt x="0" y="116681"/>
                  </a:moveTo>
                  <a:lnTo>
                    <a:pt x="9543" y="71263"/>
                  </a:lnTo>
                  <a:lnTo>
                    <a:pt x="35569" y="34175"/>
                  </a:lnTo>
                  <a:lnTo>
                    <a:pt x="74172" y="9169"/>
                  </a:lnTo>
                  <a:lnTo>
                    <a:pt x="121443" y="0"/>
                  </a:lnTo>
                  <a:lnTo>
                    <a:pt x="168714" y="9169"/>
                  </a:lnTo>
                  <a:lnTo>
                    <a:pt x="207317" y="34175"/>
                  </a:lnTo>
                  <a:lnTo>
                    <a:pt x="233343" y="71263"/>
                  </a:lnTo>
                  <a:lnTo>
                    <a:pt x="242887" y="116681"/>
                  </a:lnTo>
                  <a:lnTo>
                    <a:pt x="233343" y="162099"/>
                  </a:lnTo>
                  <a:lnTo>
                    <a:pt x="207317" y="199187"/>
                  </a:lnTo>
                  <a:lnTo>
                    <a:pt x="168714" y="224193"/>
                  </a:lnTo>
                  <a:lnTo>
                    <a:pt x="121443" y="233363"/>
                  </a:lnTo>
                  <a:lnTo>
                    <a:pt x="74172" y="224193"/>
                  </a:lnTo>
                  <a:lnTo>
                    <a:pt x="35569" y="199187"/>
                  </a:lnTo>
                  <a:lnTo>
                    <a:pt x="9543" y="162099"/>
                  </a:lnTo>
                  <a:lnTo>
                    <a:pt x="0" y="116681"/>
                  </a:lnTo>
                  <a:close/>
                </a:path>
              </a:pathLst>
            </a:custGeom>
            <a:ln w="12700">
              <a:solidFill>
                <a:srgbClr val="000000"/>
              </a:solidFill>
            </a:ln>
          </p:spPr>
          <p:txBody>
            <a:bodyPr wrap="square" lIns="0" tIns="0" rIns="0" bIns="0" rtlCol="0"/>
            <a:lstStyle/>
            <a:p>
              <a:endParaRPr/>
            </a:p>
          </p:txBody>
        </p:sp>
      </p:grpSp>
      <p:sp>
        <p:nvSpPr>
          <p:cNvPr id="53" name="object 53"/>
          <p:cNvSpPr txBox="1"/>
          <p:nvPr/>
        </p:nvSpPr>
        <p:spPr>
          <a:xfrm>
            <a:off x="3945731" y="4882896"/>
            <a:ext cx="84455" cy="182101"/>
          </a:xfrm>
          <a:prstGeom prst="rect">
            <a:avLst/>
          </a:prstGeom>
        </p:spPr>
        <p:txBody>
          <a:bodyPr vert="horz" wrap="square" lIns="0" tIns="12700" rIns="0" bIns="0" rtlCol="0">
            <a:spAutoFit/>
          </a:bodyPr>
          <a:lstStyle/>
          <a:p>
            <a:pPr marL="12700">
              <a:lnSpc>
                <a:spcPct val="100000"/>
              </a:lnSpc>
              <a:spcBef>
                <a:spcPts val="100"/>
              </a:spcBef>
            </a:pPr>
            <a:r>
              <a:rPr sz="1100" b="1" dirty="0">
                <a:cs typeface="Calibri"/>
              </a:rPr>
              <a:t>c</a:t>
            </a:r>
            <a:endParaRPr sz="1100">
              <a:cs typeface="Calibri"/>
            </a:endParaRPr>
          </a:p>
        </p:txBody>
      </p:sp>
      <p:grpSp>
        <p:nvGrpSpPr>
          <p:cNvPr id="54" name="object 54"/>
          <p:cNvGrpSpPr/>
          <p:nvPr/>
        </p:nvGrpSpPr>
        <p:grpSpPr>
          <a:xfrm>
            <a:off x="4059237" y="5022850"/>
            <a:ext cx="255904" cy="246379"/>
            <a:chOff x="4059237" y="5022850"/>
            <a:chExt cx="255904" cy="246379"/>
          </a:xfrm>
        </p:grpSpPr>
        <p:pic>
          <p:nvPicPr>
            <p:cNvPr id="55" name="object 55"/>
            <p:cNvPicPr/>
            <p:nvPr/>
          </p:nvPicPr>
          <p:blipFill>
            <a:blip r:embed="rId18" cstate="print"/>
            <a:stretch>
              <a:fillRect/>
            </a:stretch>
          </p:blipFill>
          <p:spPr>
            <a:xfrm>
              <a:off x="4065587" y="5029200"/>
              <a:ext cx="242887" cy="233362"/>
            </a:xfrm>
            <a:prstGeom prst="rect">
              <a:avLst/>
            </a:prstGeom>
          </p:spPr>
        </p:pic>
        <p:sp>
          <p:nvSpPr>
            <p:cNvPr id="56" name="object 56"/>
            <p:cNvSpPr/>
            <p:nvPr/>
          </p:nvSpPr>
          <p:spPr>
            <a:xfrm>
              <a:off x="4065587" y="5029200"/>
              <a:ext cx="243204" cy="233679"/>
            </a:xfrm>
            <a:custGeom>
              <a:avLst/>
              <a:gdLst/>
              <a:ahLst/>
              <a:cxnLst/>
              <a:rect l="l" t="t" r="r" b="b"/>
              <a:pathLst>
                <a:path w="243204" h="233679">
                  <a:moveTo>
                    <a:pt x="0" y="116681"/>
                  </a:moveTo>
                  <a:lnTo>
                    <a:pt x="9543" y="71263"/>
                  </a:lnTo>
                  <a:lnTo>
                    <a:pt x="35569" y="34175"/>
                  </a:lnTo>
                  <a:lnTo>
                    <a:pt x="74172" y="9169"/>
                  </a:lnTo>
                  <a:lnTo>
                    <a:pt x="121443" y="0"/>
                  </a:lnTo>
                  <a:lnTo>
                    <a:pt x="168714" y="9169"/>
                  </a:lnTo>
                  <a:lnTo>
                    <a:pt x="207317" y="34175"/>
                  </a:lnTo>
                  <a:lnTo>
                    <a:pt x="233343" y="71263"/>
                  </a:lnTo>
                  <a:lnTo>
                    <a:pt x="242887" y="116681"/>
                  </a:lnTo>
                  <a:lnTo>
                    <a:pt x="233343" y="162099"/>
                  </a:lnTo>
                  <a:lnTo>
                    <a:pt x="207317" y="199187"/>
                  </a:lnTo>
                  <a:lnTo>
                    <a:pt x="168714" y="224193"/>
                  </a:lnTo>
                  <a:lnTo>
                    <a:pt x="121443" y="233363"/>
                  </a:lnTo>
                  <a:lnTo>
                    <a:pt x="74172" y="224193"/>
                  </a:lnTo>
                  <a:lnTo>
                    <a:pt x="35569" y="199187"/>
                  </a:lnTo>
                  <a:lnTo>
                    <a:pt x="9543" y="162099"/>
                  </a:lnTo>
                  <a:lnTo>
                    <a:pt x="0" y="116681"/>
                  </a:lnTo>
                  <a:close/>
                </a:path>
              </a:pathLst>
            </a:custGeom>
            <a:ln w="12700">
              <a:solidFill>
                <a:srgbClr val="000000"/>
              </a:solidFill>
            </a:ln>
          </p:spPr>
          <p:txBody>
            <a:bodyPr wrap="square" lIns="0" tIns="0" rIns="0" bIns="0" rtlCol="0"/>
            <a:lstStyle/>
            <a:p>
              <a:endParaRPr/>
            </a:p>
          </p:txBody>
        </p:sp>
      </p:grpSp>
      <p:sp>
        <p:nvSpPr>
          <p:cNvPr id="57" name="object 57"/>
          <p:cNvSpPr txBox="1"/>
          <p:nvPr/>
        </p:nvSpPr>
        <p:spPr>
          <a:xfrm>
            <a:off x="4174331" y="5035296"/>
            <a:ext cx="84455" cy="182101"/>
          </a:xfrm>
          <a:prstGeom prst="rect">
            <a:avLst/>
          </a:prstGeom>
        </p:spPr>
        <p:txBody>
          <a:bodyPr vert="horz" wrap="square" lIns="0" tIns="12700" rIns="0" bIns="0" rtlCol="0">
            <a:spAutoFit/>
          </a:bodyPr>
          <a:lstStyle/>
          <a:p>
            <a:pPr marL="12700">
              <a:lnSpc>
                <a:spcPct val="100000"/>
              </a:lnSpc>
              <a:spcBef>
                <a:spcPts val="100"/>
              </a:spcBef>
            </a:pPr>
            <a:r>
              <a:rPr sz="1100" b="1" dirty="0">
                <a:cs typeface="Calibri"/>
              </a:rPr>
              <a:t>c</a:t>
            </a:r>
            <a:endParaRPr sz="1100">
              <a:cs typeface="Calibri"/>
            </a:endParaRPr>
          </a:p>
        </p:txBody>
      </p:sp>
      <p:grpSp>
        <p:nvGrpSpPr>
          <p:cNvPr id="58" name="object 58"/>
          <p:cNvGrpSpPr/>
          <p:nvPr/>
        </p:nvGrpSpPr>
        <p:grpSpPr>
          <a:xfrm>
            <a:off x="6343650" y="5192712"/>
            <a:ext cx="440055" cy="187325"/>
            <a:chOff x="6343650" y="5192712"/>
            <a:chExt cx="440055" cy="187325"/>
          </a:xfrm>
        </p:grpSpPr>
        <p:pic>
          <p:nvPicPr>
            <p:cNvPr id="59" name="object 59"/>
            <p:cNvPicPr/>
            <p:nvPr/>
          </p:nvPicPr>
          <p:blipFill>
            <a:blip r:embed="rId21" cstate="print"/>
            <a:stretch>
              <a:fillRect/>
            </a:stretch>
          </p:blipFill>
          <p:spPr>
            <a:xfrm>
              <a:off x="6350000" y="5199062"/>
              <a:ext cx="427038" cy="174625"/>
            </a:xfrm>
            <a:prstGeom prst="rect">
              <a:avLst/>
            </a:prstGeom>
          </p:spPr>
        </p:pic>
        <p:sp>
          <p:nvSpPr>
            <p:cNvPr id="60" name="object 60"/>
            <p:cNvSpPr/>
            <p:nvPr/>
          </p:nvSpPr>
          <p:spPr>
            <a:xfrm>
              <a:off x="6350000" y="5199062"/>
              <a:ext cx="427355" cy="174625"/>
            </a:xfrm>
            <a:custGeom>
              <a:avLst/>
              <a:gdLst/>
              <a:ahLst/>
              <a:cxnLst/>
              <a:rect l="l" t="t" r="r" b="b"/>
              <a:pathLst>
                <a:path w="427354" h="174625">
                  <a:moveTo>
                    <a:pt x="0" y="0"/>
                  </a:moveTo>
                  <a:lnTo>
                    <a:pt x="427038" y="0"/>
                  </a:lnTo>
                  <a:lnTo>
                    <a:pt x="427038" y="174625"/>
                  </a:lnTo>
                  <a:lnTo>
                    <a:pt x="0" y="174625"/>
                  </a:lnTo>
                  <a:lnTo>
                    <a:pt x="0" y="0"/>
                  </a:lnTo>
                  <a:close/>
                </a:path>
              </a:pathLst>
            </a:custGeom>
            <a:ln w="12700">
              <a:solidFill>
                <a:srgbClr val="000000"/>
              </a:solidFill>
            </a:ln>
          </p:spPr>
          <p:txBody>
            <a:bodyPr wrap="square" lIns="0" tIns="0" rIns="0" bIns="0" rtlCol="0"/>
            <a:lstStyle/>
            <a:p>
              <a:endParaRPr/>
            </a:p>
          </p:txBody>
        </p:sp>
      </p:grpSp>
      <p:sp>
        <p:nvSpPr>
          <p:cNvPr id="61" name="object 61"/>
          <p:cNvSpPr txBox="1"/>
          <p:nvPr/>
        </p:nvSpPr>
        <p:spPr>
          <a:xfrm>
            <a:off x="6424569" y="5178552"/>
            <a:ext cx="248920" cy="182101"/>
          </a:xfrm>
          <a:prstGeom prst="rect">
            <a:avLst/>
          </a:prstGeom>
        </p:spPr>
        <p:txBody>
          <a:bodyPr vert="horz" wrap="square" lIns="0" tIns="12700" rIns="0" bIns="0" rtlCol="0">
            <a:spAutoFit/>
          </a:bodyPr>
          <a:lstStyle/>
          <a:p>
            <a:pPr marL="12700">
              <a:lnSpc>
                <a:spcPct val="100000"/>
              </a:lnSpc>
              <a:spcBef>
                <a:spcPts val="100"/>
              </a:spcBef>
            </a:pPr>
            <a:r>
              <a:rPr sz="1100" dirty="0">
                <a:cs typeface="Calibri"/>
              </a:rPr>
              <a:t>CBP</a:t>
            </a:r>
            <a:endParaRPr sz="1100">
              <a:cs typeface="Calibri"/>
            </a:endParaRPr>
          </a:p>
        </p:txBody>
      </p:sp>
      <p:grpSp>
        <p:nvGrpSpPr>
          <p:cNvPr id="62" name="object 62"/>
          <p:cNvGrpSpPr/>
          <p:nvPr/>
        </p:nvGrpSpPr>
        <p:grpSpPr>
          <a:xfrm>
            <a:off x="4859337" y="5050535"/>
            <a:ext cx="1681480" cy="1645920"/>
            <a:chOff x="4859337" y="5050535"/>
            <a:chExt cx="1681480" cy="1645920"/>
          </a:xfrm>
        </p:grpSpPr>
        <p:pic>
          <p:nvPicPr>
            <p:cNvPr id="63" name="object 63"/>
            <p:cNvPicPr/>
            <p:nvPr/>
          </p:nvPicPr>
          <p:blipFill>
            <a:blip r:embed="rId22" cstate="print"/>
            <a:stretch>
              <a:fillRect/>
            </a:stretch>
          </p:blipFill>
          <p:spPr>
            <a:xfrm>
              <a:off x="5586983" y="5050535"/>
              <a:ext cx="795527" cy="469391"/>
            </a:xfrm>
            <a:prstGeom prst="rect">
              <a:avLst/>
            </a:prstGeom>
          </p:spPr>
        </p:pic>
        <p:sp>
          <p:nvSpPr>
            <p:cNvPr id="64" name="object 64"/>
            <p:cNvSpPr/>
            <p:nvPr/>
          </p:nvSpPr>
          <p:spPr>
            <a:xfrm>
              <a:off x="5486400" y="5264149"/>
              <a:ext cx="508000" cy="309880"/>
            </a:xfrm>
            <a:custGeom>
              <a:avLst/>
              <a:gdLst/>
              <a:ahLst/>
              <a:cxnLst/>
              <a:rect l="l" t="t" r="r" b="b"/>
              <a:pathLst>
                <a:path w="508000" h="309879">
                  <a:moveTo>
                    <a:pt x="254000" y="0"/>
                  </a:moveTo>
                  <a:lnTo>
                    <a:pt x="195760" y="4087"/>
                  </a:lnTo>
                  <a:lnTo>
                    <a:pt x="142297" y="15732"/>
                  </a:lnTo>
                  <a:lnTo>
                    <a:pt x="95135" y="34003"/>
                  </a:lnTo>
                  <a:lnTo>
                    <a:pt x="55800" y="57973"/>
                  </a:lnTo>
                  <a:lnTo>
                    <a:pt x="25816" y="86712"/>
                  </a:lnTo>
                  <a:lnTo>
                    <a:pt x="0" y="154781"/>
                  </a:lnTo>
                  <a:lnTo>
                    <a:pt x="6708" y="190271"/>
                  </a:lnTo>
                  <a:lnTo>
                    <a:pt x="55800" y="251589"/>
                  </a:lnTo>
                  <a:lnTo>
                    <a:pt x="95135" y="275558"/>
                  </a:lnTo>
                  <a:lnTo>
                    <a:pt x="142297" y="293830"/>
                  </a:lnTo>
                  <a:lnTo>
                    <a:pt x="195760" y="305474"/>
                  </a:lnTo>
                  <a:lnTo>
                    <a:pt x="254000" y="309562"/>
                  </a:lnTo>
                  <a:lnTo>
                    <a:pt x="312239" y="305474"/>
                  </a:lnTo>
                  <a:lnTo>
                    <a:pt x="365702" y="293830"/>
                  </a:lnTo>
                  <a:lnTo>
                    <a:pt x="412864" y="275558"/>
                  </a:lnTo>
                  <a:lnTo>
                    <a:pt x="452199" y="251589"/>
                  </a:lnTo>
                  <a:lnTo>
                    <a:pt x="482183" y="222850"/>
                  </a:lnTo>
                  <a:lnTo>
                    <a:pt x="508000" y="154781"/>
                  </a:lnTo>
                  <a:lnTo>
                    <a:pt x="501291" y="119291"/>
                  </a:lnTo>
                  <a:lnTo>
                    <a:pt x="452199" y="57973"/>
                  </a:lnTo>
                  <a:lnTo>
                    <a:pt x="412864" y="34003"/>
                  </a:lnTo>
                  <a:lnTo>
                    <a:pt x="365702" y="15732"/>
                  </a:lnTo>
                  <a:lnTo>
                    <a:pt x="312239" y="4087"/>
                  </a:lnTo>
                  <a:lnTo>
                    <a:pt x="254000" y="0"/>
                  </a:lnTo>
                  <a:close/>
                </a:path>
              </a:pathLst>
            </a:custGeom>
            <a:solidFill>
              <a:srgbClr val="800080">
                <a:alpha val="54899"/>
              </a:srgbClr>
            </a:solidFill>
          </p:spPr>
          <p:txBody>
            <a:bodyPr wrap="square" lIns="0" tIns="0" rIns="0" bIns="0" rtlCol="0"/>
            <a:lstStyle/>
            <a:p>
              <a:endParaRPr/>
            </a:p>
          </p:txBody>
        </p:sp>
        <p:sp>
          <p:nvSpPr>
            <p:cNvPr id="65" name="object 65"/>
            <p:cNvSpPr/>
            <p:nvPr/>
          </p:nvSpPr>
          <p:spPr>
            <a:xfrm>
              <a:off x="4859337" y="6203949"/>
              <a:ext cx="852805" cy="492125"/>
            </a:xfrm>
            <a:custGeom>
              <a:avLst/>
              <a:gdLst/>
              <a:ahLst/>
              <a:cxnLst/>
              <a:rect l="l" t="t" r="r" b="b"/>
              <a:pathLst>
                <a:path w="852804" h="492125">
                  <a:moveTo>
                    <a:pt x="426243" y="0"/>
                  </a:moveTo>
                  <a:lnTo>
                    <a:pt x="368405" y="2246"/>
                  </a:lnTo>
                  <a:lnTo>
                    <a:pt x="312931" y="8789"/>
                  </a:lnTo>
                  <a:lnTo>
                    <a:pt x="260330" y="19336"/>
                  </a:lnTo>
                  <a:lnTo>
                    <a:pt x="211110" y="33594"/>
                  </a:lnTo>
                  <a:lnTo>
                    <a:pt x="165779" y="51270"/>
                  </a:lnTo>
                  <a:lnTo>
                    <a:pt x="124844" y="72070"/>
                  </a:lnTo>
                  <a:lnTo>
                    <a:pt x="88813" y="95701"/>
                  </a:lnTo>
                  <a:lnTo>
                    <a:pt x="58194" y="121870"/>
                  </a:lnTo>
                  <a:lnTo>
                    <a:pt x="15225" y="180649"/>
                  </a:lnTo>
                  <a:lnTo>
                    <a:pt x="0" y="246062"/>
                  </a:lnTo>
                  <a:lnTo>
                    <a:pt x="3891" y="279451"/>
                  </a:lnTo>
                  <a:lnTo>
                    <a:pt x="33496" y="341841"/>
                  </a:lnTo>
                  <a:lnTo>
                    <a:pt x="88813" y="396423"/>
                  </a:lnTo>
                  <a:lnTo>
                    <a:pt x="124844" y="420054"/>
                  </a:lnTo>
                  <a:lnTo>
                    <a:pt x="165779" y="440854"/>
                  </a:lnTo>
                  <a:lnTo>
                    <a:pt x="211110" y="458530"/>
                  </a:lnTo>
                  <a:lnTo>
                    <a:pt x="260330" y="472788"/>
                  </a:lnTo>
                  <a:lnTo>
                    <a:pt x="312931" y="483335"/>
                  </a:lnTo>
                  <a:lnTo>
                    <a:pt x="368405" y="489878"/>
                  </a:lnTo>
                  <a:lnTo>
                    <a:pt x="426243" y="492125"/>
                  </a:lnTo>
                  <a:lnTo>
                    <a:pt x="484082" y="489878"/>
                  </a:lnTo>
                  <a:lnTo>
                    <a:pt x="539556" y="483335"/>
                  </a:lnTo>
                  <a:lnTo>
                    <a:pt x="592157" y="472788"/>
                  </a:lnTo>
                  <a:lnTo>
                    <a:pt x="641377" y="458530"/>
                  </a:lnTo>
                  <a:lnTo>
                    <a:pt x="686708" y="440854"/>
                  </a:lnTo>
                  <a:lnTo>
                    <a:pt x="727643" y="420054"/>
                  </a:lnTo>
                  <a:lnTo>
                    <a:pt x="763674" y="396423"/>
                  </a:lnTo>
                  <a:lnTo>
                    <a:pt x="794292" y="370254"/>
                  </a:lnTo>
                  <a:lnTo>
                    <a:pt x="837261" y="311475"/>
                  </a:lnTo>
                  <a:lnTo>
                    <a:pt x="852487" y="246062"/>
                  </a:lnTo>
                  <a:lnTo>
                    <a:pt x="848596" y="212673"/>
                  </a:lnTo>
                  <a:lnTo>
                    <a:pt x="818991" y="150283"/>
                  </a:lnTo>
                  <a:lnTo>
                    <a:pt x="763674" y="95701"/>
                  </a:lnTo>
                  <a:lnTo>
                    <a:pt x="727643" y="72070"/>
                  </a:lnTo>
                  <a:lnTo>
                    <a:pt x="686708" y="51270"/>
                  </a:lnTo>
                  <a:lnTo>
                    <a:pt x="641377" y="33594"/>
                  </a:lnTo>
                  <a:lnTo>
                    <a:pt x="592157" y="19336"/>
                  </a:lnTo>
                  <a:lnTo>
                    <a:pt x="539556" y="8789"/>
                  </a:lnTo>
                  <a:lnTo>
                    <a:pt x="484082" y="2246"/>
                  </a:lnTo>
                  <a:lnTo>
                    <a:pt x="426243" y="0"/>
                  </a:lnTo>
                  <a:close/>
                </a:path>
              </a:pathLst>
            </a:custGeom>
            <a:solidFill>
              <a:srgbClr val="800080">
                <a:alpha val="56858"/>
              </a:srgbClr>
            </a:solidFill>
          </p:spPr>
          <p:txBody>
            <a:bodyPr wrap="square" lIns="0" tIns="0" rIns="0" bIns="0" rtlCol="0"/>
            <a:lstStyle/>
            <a:p>
              <a:endParaRPr/>
            </a:p>
          </p:txBody>
        </p:sp>
        <p:pic>
          <p:nvPicPr>
            <p:cNvPr id="66" name="object 66"/>
            <p:cNvPicPr/>
            <p:nvPr/>
          </p:nvPicPr>
          <p:blipFill>
            <a:blip r:embed="rId23" cstate="print"/>
            <a:stretch>
              <a:fillRect/>
            </a:stretch>
          </p:blipFill>
          <p:spPr>
            <a:xfrm>
              <a:off x="6107112" y="6443662"/>
              <a:ext cx="427036" cy="174625"/>
            </a:xfrm>
            <a:prstGeom prst="rect">
              <a:avLst/>
            </a:prstGeom>
          </p:spPr>
        </p:pic>
        <p:sp>
          <p:nvSpPr>
            <p:cNvPr id="67" name="object 67"/>
            <p:cNvSpPr/>
            <p:nvPr/>
          </p:nvSpPr>
          <p:spPr>
            <a:xfrm>
              <a:off x="6107112" y="6443662"/>
              <a:ext cx="427355" cy="174625"/>
            </a:xfrm>
            <a:custGeom>
              <a:avLst/>
              <a:gdLst/>
              <a:ahLst/>
              <a:cxnLst/>
              <a:rect l="l" t="t" r="r" b="b"/>
              <a:pathLst>
                <a:path w="427354" h="174625">
                  <a:moveTo>
                    <a:pt x="0" y="0"/>
                  </a:moveTo>
                  <a:lnTo>
                    <a:pt x="427037" y="0"/>
                  </a:lnTo>
                  <a:lnTo>
                    <a:pt x="427037" y="174625"/>
                  </a:lnTo>
                  <a:lnTo>
                    <a:pt x="0" y="174625"/>
                  </a:lnTo>
                  <a:lnTo>
                    <a:pt x="0" y="0"/>
                  </a:lnTo>
                  <a:close/>
                </a:path>
              </a:pathLst>
            </a:custGeom>
            <a:ln w="12700">
              <a:solidFill>
                <a:srgbClr val="000000"/>
              </a:solidFill>
            </a:ln>
          </p:spPr>
          <p:txBody>
            <a:bodyPr wrap="square" lIns="0" tIns="0" rIns="0" bIns="0" rtlCol="0"/>
            <a:lstStyle/>
            <a:p>
              <a:endParaRPr/>
            </a:p>
          </p:txBody>
        </p:sp>
      </p:grpSp>
      <p:sp>
        <p:nvSpPr>
          <p:cNvPr id="68" name="object 68"/>
          <p:cNvSpPr txBox="1"/>
          <p:nvPr/>
        </p:nvSpPr>
        <p:spPr>
          <a:xfrm>
            <a:off x="6181681" y="6422135"/>
            <a:ext cx="248920" cy="182101"/>
          </a:xfrm>
          <a:prstGeom prst="rect">
            <a:avLst/>
          </a:prstGeom>
        </p:spPr>
        <p:txBody>
          <a:bodyPr vert="horz" wrap="square" lIns="0" tIns="12700" rIns="0" bIns="0" rtlCol="0">
            <a:spAutoFit/>
          </a:bodyPr>
          <a:lstStyle/>
          <a:p>
            <a:pPr marL="12700">
              <a:lnSpc>
                <a:spcPct val="100000"/>
              </a:lnSpc>
              <a:spcBef>
                <a:spcPts val="100"/>
              </a:spcBef>
            </a:pPr>
            <a:r>
              <a:rPr sz="1100" dirty="0">
                <a:cs typeface="Calibri"/>
              </a:rPr>
              <a:t>CBP</a:t>
            </a:r>
            <a:endParaRPr sz="1100">
              <a:cs typeface="Calibri"/>
            </a:endParaRPr>
          </a:p>
        </p:txBody>
      </p:sp>
      <p:pic>
        <p:nvPicPr>
          <p:cNvPr id="69" name="object 69"/>
          <p:cNvPicPr/>
          <p:nvPr/>
        </p:nvPicPr>
        <p:blipFill>
          <a:blip r:embed="rId24" cstate="print"/>
          <a:stretch>
            <a:fillRect/>
          </a:stretch>
        </p:blipFill>
        <p:spPr>
          <a:xfrm>
            <a:off x="5736335" y="3922776"/>
            <a:ext cx="463296" cy="576072"/>
          </a:xfrm>
          <a:prstGeom prst="rect">
            <a:avLst/>
          </a:prstGeom>
        </p:spPr>
      </p:pic>
      <p:grpSp>
        <p:nvGrpSpPr>
          <p:cNvPr id="70" name="object 70"/>
          <p:cNvGrpSpPr/>
          <p:nvPr/>
        </p:nvGrpSpPr>
        <p:grpSpPr>
          <a:xfrm>
            <a:off x="5130800" y="2982912"/>
            <a:ext cx="1010919" cy="3875404"/>
            <a:chOff x="5130800" y="2982912"/>
            <a:chExt cx="1010919" cy="3875404"/>
          </a:xfrm>
        </p:grpSpPr>
        <p:pic>
          <p:nvPicPr>
            <p:cNvPr id="71" name="object 71"/>
            <p:cNvPicPr/>
            <p:nvPr/>
          </p:nvPicPr>
          <p:blipFill>
            <a:blip r:embed="rId25" cstate="print"/>
            <a:stretch>
              <a:fillRect/>
            </a:stretch>
          </p:blipFill>
          <p:spPr>
            <a:xfrm>
              <a:off x="5785104" y="3974591"/>
              <a:ext cx="338327" cy="445007"/>
            </a:xfrm>
            <a:prstGeom prst="rect">
              <a:avLst/>
            </a:prstGeom>
          </p:spPr>
        </p:pic>
        <p:sp>
          <p:nvSpPr>
            <p:cNvPr id="72" name="object 72"/>
            <p:cNvSpPr/>
            <p:nvPr/>
          </p:nvSpPr>
          <p:spPr>
            <a:xfrm>
              <a:off x="5546725" y="2982912"/>
              <a:ext cx="117475" cy="1818005"/>
            </a:xfrm>
            <a:custGeom>
              <a:avLst/>
              <a:gdLst/>
              <a:ahLst/>
              <a:cxnLst/>
              <a:rect l="l" t="t" r="r" b="b"/>
              <a:pathLst>
                <a:path w="117475" h="1818004">
                  <a:moveTo>
                    <a:pt x="85725" y="523875"/>
                  </a:moveTo>
                  <a:lnTo>
                    <a:pt x="57150" y="523875"/>
                  </a:lnTo>
                  <a:lnTo>
                    <a:pt x="57150" y="0"/>
                  </a:lnTo>
                  <a:lnTo>
                    <a:pt x="28575" y="0"/>
                  </a:lnTo>
                  <a:lnTo>
                    <a:pt x="28575" y="523875"/>
                  </a:lnTo>
                  <a:lnTo>
                    <a:pt x="0" y="523875"/>
                  </a:lnTo>
                  <a:lnTo>
                    <a:pt x="42862" y="609600"/>
                  </a:lnTo>
                  <a:lnTo>
                    <a:pt x="78574" y="538162"/>
                  </a:lnTo>
                  <a:lnTo>
                    <a:pt x="85725" y="523875"/>
                  </a:lnTo>
                  <a:close/>
                </a:path>
                <a:path w="117475" h="1818004">
                  <a:moveTo>
                    <a:pt x="117271" y="1731873"/>
                  </a:moveTo>
                  <a:lnTo>
                    <a:pt x="88696" y="1731937"/>
                  </a:lnTo>
                  <a:lnTo>
                    <a:pt x="87312" y="1131862"/>
                  </a:lnTo>
                  <a:lnTo>
                    <a:pt x="58737" y="1131925"/>
                  </a:lnTo>
                  <a:lnTo>
                    <a:pt x="60121" y="1732000"/>
                  </a:lnTo>
                  <a:lnTo>
                    <a:pt x="31546" y="1732064"/>
                  </a:lnTo>
                  <a:lnTo>
                    <a:pt x="74612" y="1817687"/>
                  </a:lnTo>
                  <a:lnTo>
                    <a:pt x="110096" y="1746288"/>
                  </a:lnTo>
                  <a:lnTo>
                    <a:pt x="117271" y="1731873"/>
                  </a:lnTo>
                  <a:close/>
                </a:path>
              </a:pathLst>
            </a:custGeom>
            <a:solidFill>
              <a:srgbClr val="000000"/>
            </a:solidFill>
          </p:spPr>
          <p:txBody>
            <a:bodyPr wrap="square" lIns="0" tIns="0" rIns="0" bIns="0" rtlCol="0"/>
            <a:lstStyle/>
            <a:p>
              <a:endParaRPr/>
            </a:p>
          </p:txBody>
        </p:sp>
        <p:pic>
          <p:nvPicPr>
            <p:cNvPr id="73" name="object 73"/>
            <p:cNvPicPr/>
            <p:nvPr/>
          </p:nvPicPr>
          <p:blipFill>
            <a:blip r:embed="rId26" cstate="print"/>
            <a:stretch>
              <a:fillRect/>
            </a:stretch>
          </p:blipFill>
          <p:spPr>
            <a:xfrm>
              <a:off x="5346191" y="6297167"/>
              <a:ext cx="795527" cy="469392"/>
            </a:xfrm>
            <a:prstGeom prst="rect">
              <a:avLst/>
            </a:prstGeom>
          </p:spPr>
        </p:pic>
        <p:sp>
          <p:nvSpPr>
            <p:cNvPr id="74" name="object 74"/>
            <p:cNvSpPr/>
            <p:nvPr/>
          </p:nvSpPr>
          <p:spPr>
            <a:xfrm>
              <a:off x="5130800" y="6548437"/>
              <a:ext cx="508000" cy="309880"/>
            </a:xfrm>
            <a:custGeom>
              <a:avLst/>
              <a:gdLst/>
              <a:ahLst/>
              <a:cxnLst/>
              <a:rect l="l" t="t" r="r" b="b"/>
              <a:pathLst>
                <a:path w="508000" h="309879">
                  <a:moveTo>
                    <a:pt x="254000" y="0"/>
                  </a:moveTo>
                  <a:lnTo>
                    <a:pt x="195760" y="4087"/>
                  </a:lnTo>
                  <a:lnTo>
                    <a:pt x="142297" y="15732"/>
                  </a:lnTo>
                  <a:lnTo>
                    <a:pt x="95135" y="34003"/>
                  </a:lnTo>
                  <a:lnTo>
                    <a:pt x="55800" y="57973"/>
                  </a:lnTo>
                  <a:lnTo>
                    <a:pt x="25816" y="86712"/>
                  </a:lnTo>
                  <a:lnTo>
                    <a:pt x="0" y="154781"/>
                  </a:lnTo>
                  <a:lnTo>
                    <a:pt x="6708" y="190271"/>
                  </a:lnTo>
                  <a:lnTo>
                    <a:pt x="55800" y="251589"/>
                  </a:lnTo>
                  <a:lnTo>
                    <a:pt x="95135" y="275558"/>
                  </a:lnTo>
                  <a:lnTo>
                    <a:pt x="142297" y="293830"/>
                  </a:lnTo>
                  <a:lnTo>
                    <a:pt x="195760" y="305474"/>
                  </a:lnTo>
                  <a:lnTo>
                    <a:pt x="254000" y="309562"/>
                  </a:lnTo>
                  <a:lnTo>
                    <a:pt x="312239" y="305474"/>
                  </a:lnTo>
                  <a:lnTo>
                    <a:pt x="365702" y="293830"/>
                  </a:lnTo>
                  <a:lnTo>
                    <a:pt x="412864" y="275558"/>
                  </a:lnTo>
                  <a:lnTo>
                    <a:pt x="452199" y="251589"/>
                  </a:lnTo>
                  <a:lnTo>
                    <a:pt x="482183" y="222850"/>
                  </a:lnTo>
                  <a:lnTo>
                    <a:pt x="508000" y="154781"/>
                  </a:lnTo>
                  <a:lnTo>
                    <a:pt x="501291" y="119291"/>
                  </a:lnTo>
                  <a:lnTo>
                    <a:pt x="452199" y="57973"/>
                  </a:lnTo>
                  <a:lnTo>
                    <a:pt x="412864" y="34003"/>
                  </a:lnTo>
                  <a:lnTo>
                    <a:pt x="365702" y="15732"/>
                  </a:lnTo>
                  <a:lnTo>
                    <a:pt x="312239" y="4087"/>
                  </a:lnTo>
                  <a:lnTo>
                    <a:pt x="254000" y="0"/>
                  </a:lnTo>
                  <a:close/>
                </a:path>
              </a:pathLst>
            </a:custGeom>
            <a:solidFill>
              <a:srgbClr val="800080">
                <a:alpha val="54899"/>
              </a:srgbClr>
            </a:solidFill>
          </p:spPr>
          <p:txBody>
            <a:bodyPr wrap="square" lIns="0" tIns="0" rIns="0" bIns="0" rtlCol="0"/>
            <a:lstStyle/>
            <a:p>
              <a:endParaRPr/>
            </a:p>
          </p:txBody>
        </p:sp>
        <p:sp>
          <p:nvSpPr>
            <p:cNvPr id="75" name="object 75"/>
            <p:cNvSpPr/>
            <p:nvPr/>
          </p:nvSpPr>
          <p:spPr>
            <a:xfrm>
              <a:off x="5626101" y="5767387"/>
              <a:ext cx="85725" cy="457200"/>
            </a:xfrm>
            <a:custGeom>
              <a:avLst/>
              <a:gdLst/>
              <a:ahLst/>
              <a:cxnLst/>
              <a:rect l="l" t="t" r="r" b="b"/>
              <a:pathLst>
                <a:path w="85725" h="457200">
                  <a:moveTo>
                    <a:pt x="28574" y="371475"/>
                  </a:moveTo>
                  <a:lnTo>
                    <a:pt x="0" y="371475"/>
                  </a:lnTo>
                  <a:lnTo>
                    <a:pt x="42862" y="457200"/>
                  </a:lnTo>
                  <a:lnTo>
                    <a:pt x="78581" y="385762"/>
                  </a:lnTo>
                  <a:lnTo>
                    <a:pt x="28575" y="385762"/>
                  </a:lnTo>
                  <a:lnTo>
                    <a:pt x="28574" y="371475"/>
                  </a:lnTo>
                  <a:close/>
                </a:path>
                <a:path w="85725" h="457200">
                  <a:moveTo>
                    <a:pt x="57148" y="0"/>
                  </a:moveTo>
                  <a:lnTo>
                    <a:pt x="28573" y="0"/>
                  </a:lnTo>
                  <a:lnTo>
                    <a:pt x="28575" y="385762"/>
                  </a:lnTo>
                  <a:lnTo>
                    <a:pt x="57150" y="385762"/>
                  </a:lnTo>
                  <a:lnTo>
                    <a:pt x="57148" y="0"/>
                  </a:lnTo>
                  <a:close/>
                </a:path>
                <a:path w="85725" h="457200">
                  <a:moveTo>
                    <a:pt x="85725" y="371475"/>
                  </a:moveTo>
                  <a:lnTo>
                    <a:pt x="57149" y="371475"/>
                  </a:lnTo>
                  <a:lnTo>
                    <a:pt x="57150" y="385762"/>
                  </a:lnTo>
                  <a:lnTo>
                    <a:pt x="78581" y="385762"/>
                  </a:lnTo>
                  <a:lnTo>
                    <a:pt x="85725" y="371475"/>
                  </a:lnTo>
                  <a:close/>
                </a:path>
              </a:pathLst>
            </a:custGeom>
            <a:solidFill>
              <a:srgbClr val="000000"/>
            </a:solidFill>
          </p:spPr>
          <p:txBody>
            <a:bodyPr wrap="square" lIns="0" tIns="0" rIns="0" bIns="0" rtlCol="0"/>
            <a:lstStyle/>
            <a:p>
              <a:endParaRPr/>
            </a:p>
          </p:txBody>
        </p:sp>
      </p:grpSp>
      <p:grpSp>
        <p:nvGrpSpPr>
          <p:cNvPr id="76" name="object 76"/>
          <p:cNvGrpSpPr/>
          <p:nvPr/>
        </p:nvGrpSpPr>
        <p:grpSpPr>
          <a:xfrm>
            <a:off x="2478023" y="3602735"/>
            <a:ext cx="856615" cy="737870"/>
            <a:chOff x="2478023" y="3602735"/>
            <a:chExt cx="856615" cy="737870"/>
          </a:xfrm>
        </p:grpSpPr>
        <p:pic>
          <p:nvPicPr>
            <p:cNvPr id="77" name="object 77"/>
            <p:cNvPicPr/>
            <p:nvPr/>
          </p:nvPicPr>
          <p:blipFill>
            <a:blip r:embed="rId27" cstate="print"/>
            <a:stretch>
              <a:fillRect/>
            </a:stretch>
          </p:blipFill>
          <p:spPr>
            <a:xfrm>
              <a:off x="2478023" y="3602735"/>
              <a:ext cx="463295" cy="585215"/>
            </a:xfrm>
            <a:prstGeom prst="rect">
              <a:avLst/>
            </a:prstGeom>
          </p:spPr>
        </p:pic>
        <p:pic>
          <p:nvPicPr>
            <p:cNvPr id="78" name="object 78"/>
            <p:cNvPicPr/>
            <p:nvPr/>
          </p:nvPicPr>
          <p:blipFill>
            <a:blip r:embed="rId28" cstate="print"/>
            <a:stretch>
              <a:fillRect/>
            </a:stretch>
          </p:blipFill>
          <p:spPr>
            <a:xfrm>
              <a:off x="2526791" y="3654551"/>
              <a:ext cx="338328" cy="457200"/>
            </a:xfrm>
            <a:prstGeom prst="rect">
              <a:avLst/>
            </a:prstGeom>
          </p:spPr>
        </p:pic>
        <p:pic>
          <p:nvPicPr>
            <p:cNvPr id="79" name="object 79"/>
            <p:cNvPicPr/>
            <p:nvPr/>
          </p:nvPicPr>
          <p:blipFill>
            <a:blip r:embed="rId29" cstate="print"/>
            <a:stretch>
              <a:fillRect/>
            </a:stretch>
          </p:blipFill>
          <p:spPr>
            <a:xfrm>
              <a:off x="2871215" y="3755135"/>
              <a:ext cx="463295" cy="585215"/>
            </a:xfrm>
            <a:prstGeom prst="rect">
              <a:avLst/>
            </a:prstGeom>
          </p:spPr>
        </p:pic>
        <p:pic>
          <p:nvPicPr>
            <p:cNvPr id="80" name="object 80"/>
            <p:cNvPicPr/>
            <p:nvPr/>
          </p:nvPicPr>
          <p:blipFill>
            <a:blip r:embed="rId30" cstate="print"/>
            <a:stretch>
              <a:fillRect/>
            </a:stretch>
          </p:blipFill>
          <p:spPr>
            <a:xfrm>
              <a:off x="2919983" y="3803903"/>
              <a:ext cx="338328" cy="460248"/>
            </a:xfrm>
            <a:prstGeom prst="rect">
              <a:avLst/>
            </a:prstGeom>
          </p:spPr>
        </p:pic>
      </p:grpSp>
      <p:sp>
        <p:nvSpPr>
          <p:cNvPr id="81" name="object 81"/>
          <p:cNvSpPr txBox="1"/>
          <p:nvPr/>
        </p:nvSpPr>
        <p:spPr>
          <a:xfrm>
            <a:off x="7585031" y="3397503"/>
            <a:ext cx="1427480" cy="212879"/>
          </a:xfrm>
          <a:prstGeom prst="rect">
            <a:avLst/>
          </a:prstGeom>
        </p:spPr>
        <p:txBody>
          <a:bodyPr vert="horz" wrap="square" lIns="0" tIns="12700" rIns="0" bIns="0" rtlCol="0">
            <a:spAutoFit/>
          </a:bodyPr>
          <a:lstStyle/>
          <a:p>
            <a:pPr marL="12700">
              <a:lnSpc>
                <a:spcPct val="100000"/>
              </a:lnSpc>
              <a:spcBef>
                <a:spcPts val="100"/>
              </a:spcBef>
            </a:pPr>
            <a:r>
              <a:rPr sz="1300" b="1" dirty="0">
                <a:cs typeface="Calibri"/>
              </a:rPr>
              <a:t>1 </a:t>
            </a:r>
            <a:r>
              <a:rPr sz="1300" b="1" spc="-5" dirty="0">
                <a:cs typeface="Calibri"/>
              </a:rPr>
              <a:t>AFFINITY</a:t>
            </a:r>
            <a:r>
              <a:rPr sz="1300" b="1" spc="-40" dirty="0">
                <a:cs typeface="Calibri"/>
              </a:rPr>
              <a:t> </a:t>
            </a:r>
            <a:r>
              <a:rPr sz="1300" b="1" spc="-10" dirty="0">
                <a:cs typeface="Calibri"/>
              </a:rPr>
              <a:t>COLUMN</a:t>
            </a:r>
            <a:endParaRPr sz="1300">
              <a:cs typeface="Calibri"/>
            </a:endParaRPr>
          </a:p>
        </p:txBody>
      </p:sp>
      <p:sp>
        <p:nvSpPr>
          <p:cNvPr id="82" name="object 82"/>
          <p:cNvSpPr txBox="1"/>
          <p:nvPr/>
        </p:nvSpPr>
        <p:spPr>
          <a:xfrm>
            <a:off x="7585031" y="3790696"/>
            <a:ext cx="680085" cy="212879"/>
          </a:xfrm>
          <a:prstGeom prst="rect">
            <a:avLst/>
          </a:prstGeom>
        </p:spPr>
        <p:txBody>
          <a:bodyPr vert="horz" wrap="square" lIns="0" tIns="12700" rIns="0" bIns="0" rtlCol="0">
            <a:spAutoFit/>
          </a:bodyPr>
          <a:lstStyle/>
          <a:p>
            <a:pPr marL="12700">
              <a:lnSpc>
                <a:spcPct val="100000"/>
              </a:lnSpc>
              <a:spcBef>
                <a:spcPts val="100"/>
              </a:spcBef>
            </a:pPr>
            <a:r>
              <a:rPr sz="1300" spc="-5" dirty="0">
                <a:cs typeface="Calibri"/>
              </a:rPr>
              <a:t>IgG</a:t>
            </a:r>
            <a:r>
              <a:rPr sz="1300" spc="-55" dirty="0">
                <a:cs typeface="Calibri"/>
              </a:rPr>
              <a:t> </a:t>
            </a:r>
            <a:r>
              <a:rPr sz="1300" spc="-5" dirty="0">
                <a:cs typeface="Calibri"/>
              </a:rPr>
              <a:t>RESIN</a:t>
            </a:r>
            <a:endParaRPr sz="1300">
              <a:cs typeface="Calibri"/>
            </a:endParaRPr>
          </a:p>
        </p:txBody>
      </p:sp>
      <p:sp>
        <p:nvSpPr>
          <p:cNvPr id="83" name="object 83"/>
          <p:cNvSpPr txBox="1"/>
          <p:nvPr/>
        </p:nvSpPr>
        <p:spPr>
          <a:xfrm>
            <a:off x="7600906" y="4683760"/>
            <a:ext cx="1427480" cy="212879"/>
          </a:xfrm>
          <a:prstGeom prst="rect">
            <a:avLst/>
          </a:prstGeom>
        </p:spPr>
        <p:txBody>
          <a:bodyPr vert="horz" wrap="square" lIns="0" tIns="12700" rIns="0" bIns="0" rtlCol="0">
            <a:spAutoFit/>
          </a:bodyPr>
          <a:lstStyle/>
          <a:p>
            <a:pPr marL="12700">
              <a:lnSpc>
                <a:spcPct val="100000"/>
              </a:lnSpc>
              <a:spcBef>
                <a:spcPts val="100"/>
              </a:spcBef>
            </a:pPr>
            <a:r>
              <a:rPr sz="1300" b="1" dirty="0">
                <a:cs typeface="Calibri"/>
              </a:rPr>
              <a:t>2 </a:t>
            </a:r>
            <a:r>
              <a:rPr sz="1300" b="1" spc="-5" dirty="0">
                <a:cs typeface="Calibri"/>
              </a:rPr>
              <a:t>AFFINITY</a:t>
            </a:r>
            <a:r>
              <a:rPr sz="1300" b="1" spc="-40" dirty="0">
                <a:cs typeface="Calibri"/>
              </a:rPr>
              <a:t> </a:t>
            </a:r>
            <a:r>
              <a:rPr sz="1300" b="1" spc="-10" dirty="0">
                <a:cs typeface="Calibri"/>
              </a:rPr>
              <a:t>COLUMN</a:t>
            </a:r>
            <a:endParaRPr sz="1300">
              <a:cs typeface="Calibri"/>
            </a:endParaRPr>
          </a:p>
        </p:txBody>
      </p:sp>
      <p:sp>
        <p:nvSpPr>
          <p:cNvPr id="84" name="object 84"/>
          <p:cNvSpPr txBox="1"/>
          <p:nvPr/>
        </p:nvSpPr>
        <p:spPr>
          <a:xfrm>
            <a:off x="7753306" y="4884928"/>
            <a:ext cx="462915" cy="212879"/>
          </a:xfrm>
          <a:prstGeom prst="rect">
            <a:avLst/>
          </a:prstGeom>
        </p:spPr>
        <p:txBody>
          <a:bodyPr vert="horz" wrap="square" lIns="0" tIns="12700" rIns="0" bIns="0" rtlCol="0">
            <a:spAutoFit/>
          </a:bodyPr>
          <a:lstStyle/>
          <a:p>
            <a:pPr marL="12700">
              <a:lnSpc>
                <a:spcPct val="100000"/>
              </a:lnSpc>
              <a:spcBef>
                <a:spcPts val="100"/>
              </a:spcBef>
            </a:pPr>
            <a:r>
              <a:rPr sz="1300" b="1" spc="-5" dirty="0">
                <a:cs typeface="Calibri"/>
              </a:rPr>
              <a:t>(</a:t>
            </a:r>
            <a:r>
              <a:rPr sz="1300" b="1" dirty="0">
                <a:cs typeface="Calibri"/>
              </a:rPr>
              <a:t>C</a:t>
            </a:r>
            <a:r>
              <a:rPr sz="1300" b="1" spc="-5" dirty="0">
                <a:cs typeface="Calibri"/>
              </a:rPr>
              <a:t>a</a:t>
            </a:r>
            <a:r>
              <a:rPr sz="1300" b="1" dirty="0">
                <a:cs typeface="Calibri"/>
              </a:rPr>
              <a:t>2+)</a:t>
            </a:r>
            <a:endParaRPr sz="1300">
              <a:cs typeface="Calibri"/>
            </a:endParaRPr>
          </a:p>
        </p:txBody>
      </p:sp>
      <p:sp>
        <p:nvSpPr>
          <p:cNvPr id="85" name="object 85"/>
          <p:cNvSpPr txBox="1"/>
          <p:nvPr/>
        </p:nvSpPr>
        <p:spPr>
          <a:xfrm>
            <a:off x="7600906" y="5278120"/>
            <a:ext cx="1465580" cy="212879"/>
          </a:xfrm>
          <a:prstGeom prst="rect">
            <a:avLst/>
          </a:prstGeom>
        </p:spPr>
        <p:txBody>
          <a:bodyPr vert="horz" wrap="square" lIns="0" tIns="12700" rIns="0" bIns="0" rtlCol="0">
            <a:spAutoFit/>
          </a:bodyPr>
          <a:lstStyle/>
          <a:p>
            <a:pPr marL="12700">
              <a:lnSpc>
                <a:spcPct val="100000"/>
              </a:lnSpc>
              <a:spcBef>
                <a:spcPts val="100"/>
              </a:spcBef>
            </a:pPr>
            <a:r>
              <a:rPr sz="1300" spc="-5" dirty="0">
                <a:cs typeface="Calibri"/>
              </a:rPr>
              <a:t>CALMODULINE</a:t>
            </a:r>
            <a:r>
              <a:rPr sz="1300" spc="-45" dirty="0">
                <a:cs typeface="Calibri"/>
              </a:rPr>
              <a:t> </a:t>
            </a:r>
            <a:r>
              <a:rPr sz="1300" spc="-5" dirty="0">
                <a:cs typeface="Calibri"/>
              </a:rPr>
              <a:t>RESIN</a:t>
            </a:r>
            <a:endParaRPr sz="1300">
              <a:cs typeface="Calibri"/>
            </a:endParaRPr>
          </a:p>
        </p:txBody>
      </p:sp>
      <p:sp>
        <p:nvSpPr>
          <p:cNvPr id="86" name="object 86"/>
          <p:cNvSpPr txBox="1"/>
          <p:nvPr/>
        </p:nvSpPr>
        <p:spPr>
          <a:xfrm>
            <a:off x="5664156" y="3154679"/>
            <a:ext cx="800100" cy="284480"/>
          </a:xfrm>
          <a:prstGeom prst="rect">
            <a:avLst/>
          </a:prstGeom>
        </p:spPr>
        <p:txBody>
          <a:bodyPr vert="horz" wrap="square" lIns="0" tIns="12700" rIns="0" bIns="0" rtlCol="0">
            <a:spAutoFit/>
          </a:bodyPr>
          <a:lstStyle/>
          <a:p>
            <a:pPr marL="12700">
              <a:lnSpc>
                <a:spcPct val="100000"/>
              </a:lnSpc>
              <a:spcBef>
                <a:spcPts val="100"/>
              </a:spcBef>
            </a:pPr>
            <a:r>
              <a:rPr sz="1700" spc="-5" dirty="0">
                <a:cs typeface="Calibri"/>
              </a:rPr>
              <a:t>BINDING</a:t>
            </a:r>
            <a:endParaRPr sz="1700">
              <a:cs typeface="Calibri"/>
            </a:endParaRPr>
          </a:p>
        </p:txBody>
      </p:sp>
      <p:sp>
        <p:nvSpPr>
          <p:cNvPr id="87" name="object 87"/>
          <p:cNvSpPr txBox="1"/>
          <p:nvPr/>
        </p:nvSpPr>
        <p:spPr>
          <a:xfrm>
            <a:off x="1627144" y="4559808"/>
            <a:ext cx="2207895" cy="284480"/>
          </a:xfrm>
          <a:prstGeom prst="rect">
            <a:avLst/>
          </a:prstGeom>
        </p:spPr>
        <p:txBody>
          <a:bodyPr vert="horz" wrap="square" lIns="0" tIns="12700" rIns="0" bIns="0" rtlCol="0">
            <a:spAutoFit/>
          </a:bodyPr>
          <a:lstStyle/>
          <a:p>
            <a:pPr marL="12700">
              <a:lnSpc>
                <a:spcPct val="100000"/>
              </a:lnSpc>
              <a:spcBef>
                <a:spcPts val="100"/>
              </a:spcBef>
            </a:pPr>
            <a:r>
              <a:rPr sz="1700" spc="-15" dirty="0">
                <a:cs typeface="Calibri"/>
              </a:rPr>
              <a:t>PROTEASI </a:t>
            </a:r>
            <a:r>
              <a:rPr sz="1700" i="1" spc="-5" dirty="0">
                <a:cs typeface="Calibri"/>
              </a:rPr>
              <a:t>TEV</a:t>
            </a:r>
            <a:r>
              <a:rPr sz="1700" i="1" spc="-60" dirty="0">
                <a:cs typeface="Calibri"/>
              </a:rPr>
              <a:t> </a:t>
            </a:r>
            <a:r>
              <a:rPr sz="1700" spc="-25" dirty="0">
                <a:cs typeface="Calibri"/>
              </a:rPr>
              <a:t>CLEAVAGE</a:t>
            </a:r>
            <a:endParaRPr sz="1700">
              <a:cs typeface="Calibri"/>
            </a:endParaRPr>
          </a:p>
        </p:txBody>
      </p:sp>
      <p:grpSp>
        <p:nvGrpSpPr>
          <p:cNvPr id="88" name="object 88"/>
          <p:cNvGrpSpPr/>
          <p:nvPr/>
        </p:nvGrpSpPr>
        <p:grpSpPr>
          <a:xfrm>
            <a:off x="4095750" y="3540125"/>
            <a:ext cx="2139950" cy="2922905"/>
            <a:chOff x="4095750" y="3540125"/>
            <a:chExt cx="2139950" cy="2922905"/>
          </a:xfrm>
        </p:grpSpPr>
        <p:sp>
          <p:nvSpPr>
            <p:cNvPr id="89" name="object 89"/>
            <p:cNvSpPr/>
            <p:nvPr/>
          </p:nvSpPr>
          <p:spPr>
            <a:xfrm>
              <a:off x="4095750" y="4342386"/>
              <a:ext cx="1543685" cy="497205"/>
            </a:xfrm>
            <a:custGeom>
              <a:avLst/>
              <a:gdLst/>
              <a:ahLst/>
              <a:cxnLst/>
              <a:rect l="l" t="t" r="r" b="b"/>
              <a:pathLst>
                <a:path w="1543685" h="497204">
                  <a:moveTo>
                    <a:pt x="83423" y="411027"/>
                  </a:moveTo>
                  <a:lnTo>
                    <a:pt x="0" y="458213"/>
                  </a:lnTo>
                  <a:lnTo>
                    <a:pt x="87802" y="496639"/>
                  </a:lnTo>
                  <a:lnTo>
                    <a:pt x="86380" y="468833"/>
                  </a:lnTo>
                  <a:lnTo>
                    <a:pt x="72073" y="468833"/>
                  </a:lnTo>
                  <a:lnTo>
                    <a:pt x="70614" y="440295"/>
                  </a:lnTo>
                  <a:lnTo>
                    <a:pt x="84883" y="439565"/>
                  </a:lnTo>
                  <a:lnTo>
                    <a:pt x="83423" y="411027"/>
                  </a:lnTo>
                  <a:close/>
                </a:path>
                <a:path w="1543685" h="497204">
                  <a:moveTo>
                    <a:pt x="84883" y="439565"/>
                  </a:moveTo>
                  <a:lnTo>
                    <a:pt x="70614" y="440295"/>
                  </a:lnTo>
                  <a:lnTo>
                    <a:pt x="72073" y="468833"/>
                  </a:lnTo>
                  <a:lnTo>
                    <a:pt x="86343" y="468103"/>
                  </a:lnTo>
                  <a:lnTo>
                    <a:pt x="84883" y="439565"/>
                  </a:lnTo>
                  <a:close/>
                </a:path>
                <a:path w="1543685" h="497204">
                  <a:moveTo>
                    <a:pt x="86343" y="468103"/>
                  </a:moveTo>
                  <a:lnTo>
                    <a:pt x="72073" y="468833"/>
                  </a:lnTo>
                  <a:lnTo>
                    <a:pt x="86380" y="468833"/>
                  </a:lnTo>
                  <a:lnTo>
                    <a:pt x="86343" y="468103"/>
                  </a:lnTo>
                  <a:close/>
                </a:path>
                <a:path w="1543685" h="497204">
                  <a:moveTo>
                    <a:pt x="1539826" y="0"/>
                  </a:moveTo>
                  <a:lnTo>
                    <a:pt x="1511322" y="2025"/>
                  </a:lnTo>
                  <a:lnTo>
                    <a:pt x="1513521" y="32945"/>
                  </a:lnTo>
                  <a:lnTo>
                    <a:pt x="1514574" y="63130"/>
                  </a:lnTo>
                  <a:lnTo>
                    <a:pt x="1509066" y="120304"/>
                  </a:lnTo>
                  <a:lnTo>
                    <a:pt x="1494758" y="159034"/>
                  </a:lnTo>
                  <a:lnTo>
                    <a:pt x="1467723" y="195432"/>
                  </a:lnTo>
                  <a:lnTo>
                    <a:pt x="1406137" y="240892"/>
                  </a:lnTo>
                  <a:lnTo>
                    <a:pt x="1367519" y="262232"/>
                  </a:lnTo>
                  <a:lnTo>
                    <a:pt x="1323304" y="282619"/>
                  </a:lnTo>
                  <a:lnTo>
                    <a:pt x="1272776" y="301914"/>
                  </a:lnTo>
                  <a:lnTo>
                    <a:pt x="1215009" y="320109"/>
                  </a:lnTo>
                  <a:lnTo>
                    <a:pt x="1149099" y="337186"/>
                  </a:lnTo>
                  <a:lnTo>
                    <a:pt x="1074153" y="353127"/>
                  </a:lnTo>
                  <a:lnTo>
                    <a:pt x="1033015" y="360667"/>
                  </a:lnTo>
                  <a:lnTo>
                    <a:pt x="989285" y="367918"/>
                  </a:lnTo>
                  <a:lnTo>
                    <a:pt x="942710" y="374804"/>
                  </a:lnTo>
                  <a:lnTo>
                    <a:pt x="893193" y="381278"/>
                  </a:lnTo>
                  <a:lnTo>
                    <a:pt x="840900" y="387369"/>
                  </a:lnTo>
                  <a:lnTo>
                    <a:pt x="786033" y="393104"/>
                  </a:lnTo>
                  <a:lnTo>
                    <a:pt x="728793" y="398508"/>
                  </a:lnTo>
                  <a:lnTo>
                    <a:pt x="607997" y="408431"/>
                  </a:lnTo>
                  <a:lnTo>
                    <a:pt x="413873" y="421524"/>
                  </a:lnTo>
                  <a:lnTo>
                    <a:pt x="84883" y="439565"/>
                  </a:lnTo>
                  <a:lnTo>
                    <a:pt x="86343" y="468103"/>
                  </a:lnTo>
                  <a:lnTo>
                    <a:pt x="482015" y="445870"/>
                  </a:lnTo>
                  <a:lnTo>
                    <a:pt x="671827" y="432079"/>
                  </a:lnTo>
                  <a:lnTo>
                    <a:pt x="789064" y="421518"/>
                  </a:lnTo>
                  <a:lnTo>
                    <a:pt x="844207" y="415752"/>
                  </a:lnTo>
                  <a:lnTo>
                    <a:pt x="896898" y="409611"/>
                  </a:lnTo>
                  <a:lnTo>
                    <a:pt x="946891" y="403072"/>
                  </a:lnTo>
                  <a:lnTo>
                    <a:pt x="993961" y="396107"/>
                  </a:lnTo>
                  <a:lnTo>
                    <a:pt x="1038169" y="388773"/>
                  </a:lnTo>
                  <a:lnTo>
                    <a:pt x="1079826" y="381133"/>
                  </a:lnTo>
                  <a:lnTo>
                    <a:pt x="1119049" y="373185"/>
                  </a:lnTo>
                  <a:lnTo>
                    <a:pt x="1190637" y="356359"/>
                  </a:lnTo>
                  <a:lnTo>
                    <a:pt x="1253832" y="338278"/>
                  </a:lnTo>
                  <a:lnTo>
                    <a:pt x="1309524" y="318924"/>
                  </a:lnTo>
                  <a:lnTo>
                    <a:pt x="1358586" y="298286"/>
                  </a:lnTo>
                  <a:lnTo>
                    <a:pt x="1401872" y="276357"/>
                  </a:lnTo>
                  <a:lnTo>
                    <a:pt x="1458066" y="240892"/>
                  </a:lnTo>
                  <a:lnTo>
                    <a:pt x="1489044" y="214457"/>
                  </a:lnTo>
                  <a:lnTo>
                    <a:pt x="1520645" y="171131"/>
                  </a:lnTo>
                  <a:lnTo>
                    <a:pt x="1537315" y="124608"/>
                  </a:lnTo>
                  <a:lnTo>
                    <a:pt x="1543131" y="62125"/>
                  </a:lnTo>
                  <a:lnTo>
                    <a:pt x="1542023" y="30919"/>
                  </a:lnTo>
                  <a:lnTo>
                    <a:pt x="1539826" y="0"/>
                  </a:lnTo>
                  <a:close/>
                </a:path>
              </a:pathLst>
            </a:custGeom>
            <a:solidFill>
              <a:srgbClr val="000000"/>
            </a:solidFill>
          </p:spPr>
          <p:txBody>
            <a:bodyPr wrap="square" lIns="0" tIns="0" rIns="0" bIns="0" rtlCol="0"/>
            <a:lstStyle/>
            <a:p>
              <a:endParaRPr/>
            </a:p>
          </p:txBody>
        </p:sp>
        <p:sp>
          <p:nvSpPr>
            <p:cNvPr id="90" name="object 90"/>
            <p:cNvSpPr/>
            <p:nvPr/>
          </p:nvSpPr>
          <p:spPr>
            <a:xfrm>
              <a:off x="4967287" y="3540124"/>
              <a:ext cx="1268730" cy="2922905"/>
            </a:xfrm>
            <a:custGeom>
              <a:avLst/>
              <a:gdLst/>
              <a:ahLst/>
              <a:cxnLst/>
              <a:rect l="l" t="t" r="r" b="b"/>
              <a:pathLst>
                <a:path w="1268729" h="2922904">
                  <a:moveTo>
                    <a:pt x="369887" y="167487"/>
                  </a:moveTo>
                  <a:lnTo>
                    <a:pt x="363270" y="122961"/>
                  </a:lnTo>
                  <a:lnTo>
                    <a:pt x="344627" y="82956"/>
                  </a:lnTo>
                  <a:lnTo>
                    <a:pt x="315709" y="49060"/>
                  </a:lnTo>
                  <a:lnTo>
                    <a:pt x="278282" y="22872"/>
                  </a:lnTo>
                  <a:lnTo>
                    <a:pt x="234099" y="5994"/>
                  </a:lnTo>
                  <a:lnTo>
                    <a:pt x="184937" y="0"/>
                  </a:lnTo>
                  <a:lnTo>
                    <a:pt x="135775" y="5994"/>
                  </a:lnTo>
                  <a:lnTo>
                    <a:pt x="91592" y="22872"/>
                  </a:lnTo>
                  <a:lnTo>
                    <a:pt x="54165" y="49060"/>
                  </a:lnTo>
                  <a:lnTo>
                    <a:pt x="25247" y="82956"/>
                  </a:lnTo>
                  <a:lnTo>
                    <a:pt x="6604" y="122961"/>
                  </a:lnTo>
                  <a:lnTo>
                    <a:pt x="0" y="167487"/>
                  </a:lnTo>
                  <a:lnTo>
                    <a:pt x="6604" y="212013"/>
                  </a:lnTo>
                  <a:lnTo>
                    <a:pt x="25247" y="252018"/>
                  </a:lnTo>
                  <a:lnTo>
                    <a:pt x="54165" y="285915"/>
                  </a:lnTo>
                  <a:lnTo>
                    <a:pt x="91592" y="312102"/>
                  </a:lnTo>
                  <a:lnTo>
                    <a:pt x="135775" y="328980"/>
                  </a:lnTo>
                  <a:lnTo>
                    <a:pt x="184937" y="334962"/>
                  </a:lnTo>
                  <a:lnTo>
                    <a:pt x="234099" y="328980"/>
                  </a:lnTo>
                  <a:lnTo>
                    <a:pt x="278282" y="312102"/>
                  </a:lnTo>
                  <a:lnTo>
                    <a:pt x="315709" y="285915"/>
                  </a:lnTo>
                  <a:lnTo>
                    <a:pt x="344627" y="252018"/>
                  </a:lnTo>
                  <a:lnTo>
                    <a:pt x="363270" y="212013"/>
                  </a:lnTo>
                  <a:lnTo>
                    <a:pt x="369887" y="167487"/>
                  </a:lnTo>
                  <a:close/>
                </a:path>
                <a:path w="1268729" h="2922904">
                  <a:moveTo>
                    <a:pt x="1114425" y="2755112"/>
                  </a:moveTo>
                  <a:lnTo>
                    <a:pt x="1107808" y="2710586"/>
                  </a:lnTo>
                  <a:lnTo>
                    <a:pt x="1089164" y="2670581"/>
                  </a:lnTo>
                  <a:lnTo>
                    <a:pt x="1060246" y="2636685"/>
                  </a:lnTo>
                  <a:lnTo>
                    <a:pt x="1022819" y="2610497"/>
                  </a:lnTo>
                  <a:lnTo>
                    <a:pt x="978636" y="2593619"/>
                  </a:lnTo>
                  <a:lnTo>
                    <a:pt x="929474" y="2587625"/>
                  </a:lnTo>
                  <a:lnTo>
                    <a:pt x="880313" y="2593619"/>
                  </a:lnTo>
                  <a:lnTo>
                    <a:pt x="836129" y="2610497"/>
                  </a:lnTo>
                  <a:lnTo>
                    <a:pt x="798703" y="2636685"/>
                  </a:lnTo>
                  <a:lnTo>
                    <a:pt x="769785" y="2670581"/>
                  </a:lnTo>
                  <a:lnTo>
                    <a:pt x="751141" y="2710586"/>
                  </a:lnTo>
                  <a:lnTo>
                    <a:pt x="744537" y="2755112"/>
                  </a:lnTo>
                  <a:lnTo>
                    <a:pt x="751141" y="2799638"/>
                  </a:lnTo>
                  <a:lnTo>
                    <a:pt x="769785" y="2839643"/>
                  </a:lnTo>
                  <a:lnTo>
                    <a:pt x="798703" y="2873540"/>
                  </a:lnTo>
                  <a:lnTo>
                    <a:pt x="836129" y="2899727"/>
                  </a:lnTo>
                  <a:lnTo>
                    <a:pt x="880313" y="2916605"/>
                  </a:lnTo>
                  <a:lnTo>
                    <a:pt x="929474" y="2922587"/>
                  </a:lnTo>
                  <a:lnTo>
                    <a:pt x="978636" y="2916605"/>
                  </a:lnTo>
                  <a:lnTo>
                    <a:pt x="1022819" y="2899727"/>
                  </a:lnTo>
                  <a:lnTo>
                    <a:pt x="1060246" y="2873540"/>
                  </a:lnTo>
                  <a:lnTo>
                    <a:pt x="1089164" y="2839643"/>
                  </a:lnTo>
                  <a:lnTo>
                    <a:pt x="1107808" y="2799638"/>
                  </a:lnTo>
                  <a:lnTo>
                    <a:pt x="1114425" y="2755112"/>
                  </a:lnTo>
                  <a:close/>
                </a:path>
                <a:path w="1268729" h="2922904">
                  <a:moveTo>
                    <a:pt x="1268412" y="1510512"/>
                  </a:moveTo>
                  <a:lnTo>
                    <a:pt x="1261833" y="1465986"/>
                  </a:lnTo>
                  <a:lnTo>
                    <a:pt x="1243266" y="1425981"/>
                  </a:lnTo>
                  <a:lnTo>
                    <a:pt x="1214475" y="1392085"/>
                  </a:lnTo>
                  <a:lnTo>
                    <a:pt x="1177201" y="1365897"/>
                  </a:lnTo>
                  <a:lnTo>
                    <a:pt x="1133208" y="1349019"/>
                  </a:lnTo>
                  <a:lnTo>
                    <a:pt x="1084262" y="1343025"/>
                  </a:lnTo>
                  <a:lnTo>
                    <a:pt x="1035304" y="1349019"/>
                  </a:lnTo>
                  <a:lnTo>
                    <a:pt x="991311" y="1365897"/>
                  </a:lnTo>
                  <a:lnTo>
                    <a:pt x="954036" y="1392085"/>
                  </a:lnTo>
                  <a:lnTo>
                    <a:pt x="925245" y="1425981"/>
                  </a:lnTo>
                  <a:lnTo>
                    <a:pt x="906678" y="1465986"/>
                  </a:lnTo>
                  <a:lnTo>
                    <a:pt x="900112" y="1510512"/>
                  </a:lnTo>
                  <a:lnTo>
                    <a:pt x="906678" y="1555038"/>
                  </a:lnTo>
                  <a:lnTo>
                    <a:pt x="925245" y="1595043"/>
                  </a:lnTo>
                  <a:lnTo>
                    <a:pt x="954036" y="1628940"/>
                  </a:lnTo>
                  <a:lnTo>
                    <a:pt x="991311" y="1655127"/>
                  </a:lnTo>
                  <a:lnTo>
                    <a:pt x="1035304" y="1672005"/>
                  </a:lnTo>
                  <a:lnTo>
                    <a:pt x="1084262" y="1677987"/>
                  </a:lnTo>
                  <a:lnTo>
                    <a:pt x="1133208" y="1672005"/>
                  </a:lnTo>
                  <a:lnTo>
                    <a:pt x="1177201" y="1655127"/>
                  </a:lnTo>
                  <a:lnTo>
                    <a:pt x="1214475" y="1628940"/>
                  </a:lnTo>
                  <a:lnTo>
                    <a:pt x="1243266" y="1595043"/>
                  </a:lnTo>
                  <a:lnTo>
                    <a:pt x="1261833" y="1555038"/>
                  </a:lnTo>
                  <a:lnTo>
                    <a:pt x="1268412" y="1510512"/>
                  </a:lnTo>
                  <a:close/>
                </a:path>
              </a:pathLst>
            </a:custGeom>
            <a:solidFill>
              <a:srgbClr val="800080">
                <a:alpha val="52159"/>
              </a:srgbClr>
            </a:solidFill>
          </p:spPr>
          <p:txBody>
            <a:bodyPr wrap="square" lIns="0" tIns="0" rIns="0" bIns="0" rtlCol="0"/>
            <a:lstStyle/>
            <a:p>
              <a:endParaRPr/>
            </a:p>
          </p:txBody>
        </p:sp>
      </p:grpSp>
      <p:sp>
        <p:nvSpPr>
          <p:cNvPr id="91" name="object 91"/>
          <p:cNvSpPr txBox="1"/>
          <p:nvPr/>
        </p:nvSpPr>
        <p:spPr>
          <a:xfrm>
            <a:off x="-1630" y="5684520"/>
            <a:ext cx="4981575" cy="541020"/>
          </a:xfrm>
          <a:prstGeom prst="rect">
            <a:avLst/>
          </a:prstGeom>
        </p:spPr>
        <p:txBody>
          <a:bodyPr vert="horz" wrap="square" lIns="0" tIns="12700" rIns="0" bIns="0" rtlCol="0">
            <a:spAutoFit/>
          </a:bodyPr>
          <a:lstStyle/>
          <a:p>
            <a:pPr marL="12700">
              <a:lnSpc>
                <a:spcPts val="2030"/>
              </a:lnSpc>
              <a:spcBef>
                <a:spcPts val="100"/>
              </a:spcBef>
            </a:pPr>
            <a:r>
              <a:rPr sz="1700" spc="-10" dirty="0">
                <a:cs typeface="Calibri"/>
              </a:rPr>
              <a:t>ELUITION </a:t>
            </a:r>
            <a:r>
              <a:rPr sz="1700" spc="-5" dirty="0">
                <a:cs typeface="Calibri"/>
              </a:rPr>
              <a:t>IN </a:t>
            </a:r>
            <a:r>
              <a:rPr sz="1700" spc="-25" dirty="0">
                <a:cs typeface="Calibri"/>
              </a:rPr>
              <a:t>NATIVE </a:t>
            </a:r>
            <a:r>
              <a:rPr sz="1700" spc="-5" dirty="0">
                <a:cs typeface="Calibri"/>
              </a:rPr>
              <a:t>CONDITIONS </a:t>
            </a:r>
            <a:r>
              <a:rPr sz="1700" spc="-30" dirty="0">
                <a:cs typeface="Calibri"/>
              </a:rPr>
              <a:t>(EGTA):</a:t>
            </a:r>
            <a:r>
              <a:rPr sz="1700" spc="65" dirty="0">
                <a:cs typeface="Calibri"/>
              </a:rPr>
              <a:t> </a:t>
            </a:r>
            <a:r>
              <a:rPr sz="1700" spc="-10" dirty="0">
                <a:cs typeface="Calibri"/>
              </a:rPr>
              <a:t>Intermolecular</a:t>
            </a:r>
            <a:endParaRPr sz="1700">
              <a:cs typeface="Calibri"/>
            </a:endParaRPr>
          </a:p>
          <a:p>
            <a:pPr marL="12700">
              <a:lnSpc>
                <a:spcPts val="2030"/>
              </a:lnSpc>
            </a:pPr>
            <a:r>
              <a:rPr sz="1700" spc="-10" dirty="0">
                <a:cs typeface="Calibri"/>
              </a:rPr>
              <a:t>Interactions </a:t>
            </a:r>
            <a:r>
              <a:rPr sz="1700" spc="-15" dirty="0">
                <a:cs typeface="Calibri"/>
              </a:rPr>
              <a:t>are </a:t>
            </a:r>
            <a:r>
              <a:rPr sz="1700" spc="-10" dirty="0">
                <a:cs typeface="Calibri"/>
              </a:rPr>
              <a:t>preserved,</a:t>
            </a:r>
            <a:r>
              <a:rPr sz="1700" spc="25" dirty="0">
                <a:cs typeface="Calibri"/>
              </a:rPr>
              <a:t> </a:t>
            </a:r>
            <a:r>
              <a:rPr sz="1700" spc="-5" dirty="0">
                <a:cs typeface="Calibri"/>
              </a:rPr>
              <a:t>thus….</a:t>
            </a:r>
            <a:endParaRPr sz="1700">
              <a:cs typeface="Calibri"/>
            </a:endParaRPr>
          </a:p>
        </p:txBody>
      </p:sp>
      <p:sp>
        <p:nvSpPr>
          <p:cNvPr id="92" name="object 92"/>
          <p:cNvSpPr txBox="1"/>
          <p:nvPr/>
        </p:nvSpPr>
        <p:spPr>
          <a:xfrm>
            <a:off x="2462169" y="3370071"/>
            <a:ext cx="281305" cy="212879"/>
          </a:xfrm>
          <a:prstGeom prst="rect">
            <a:avLst/>
          </a:prstGeom>
        </p:spPr>
        <p:txBody>
          <a:bodyPr vert="horz" wrap="square" lIns="0" tIns="12700" rIns="0" bIns="0" rtlCol="0">
            <a:spAutoFit/>
          </a:bodyPr>
          <a:lstStyle/>
          <a:p>
            <a:pPr marL="12700">
              <a:lnSpc>
                <a:spcPct val="100000"/>
              </a:lnSpc>
              <a:spcBef>
                <a:spcPts val="100"/>
              </a:spcBef>
            </a:pPr>
            <a:r>
              <a:rPr sz="1300" dirty="0">
                <a:cs typeface="Calibri"/>
              </a:rPr>
              <a:t>TEV</a:t>
            </a:r>
            <a:endParaRPr sz="1300">
              <a:cs typeface="Calibri"/>
            </a:endParaRPr>
          </a:p>
        </p:txBody>
      </p:sp>
      <p:sp>
        <p:nvSpPr>
          <p:cNvPr id="93" name="object 93"/>
          <p:cNvSpPr txBox="1"/>
          <p:nvPr/>
        </p:nvSpPr>
        <p:spPr>
          <a:xfrm>
            <a:off x="2846344" y="3568192"/>
            <a:ext cx="281305" cy="212879"/>
          </a:xfrm>
          <a:prstGeom prst="rect">
            <a:avLst/>
          </a:prstGeom>
        </p:spPr>
        <p:txBody>
          <a:bodyPr vert="horz" wrap="square" lIns="0" tIns="12700" rIns="0" bIns="0" rtlCol="0">
            <a:spAutoFit/>
          </a:bodyPr>
          <a:lstStyle/>
          <a:p>
            <a:pPr marL="12700">
              <a:lnSpc>
                <a:spcPct val="100000"/>
              </a:lnSpc>
              <a:spcBef>
                <a:spcPts val="100"/>
              </a:spcBef>
            </a:pPr>
            <a:r>
              <a:rPr sz="1300" dirty="0">
                <a:cs typeface="Calibri"/>
              </a:rPr>
              <a:t>TEV</a:t>
            </a:r>
            <a:endParaRPr sz="1300">
              <a:cs typeface="Calibri"/>
            </a:endParaRPr>
          </a:p>
        </p:txBody>
      </p:sp>
      <p:grpSp>
        <p:nvGrpSpPr>
          <p:cNvPr id="94" name="object 94"/>
          <p:cNvGrpSpPr/>
          <p:nvPr/>
        </p:nvGrpSpPr>
        <p:grpSpPr>
          <a:xfrm>
            <a:off x="4864888" y="2057400"/>
            <a:ext cx="1017269" cy="795020"/>
            <a:chOff x="4864888" y="2057400"/>
            <a:chExt cx="1017269" cy="795020"/>
          </a:xfrm>
        </p:grpSpPr>
        <p:sp>
          <p:nvSpPr>
            <p:cNvPr id="95" name="object 95"/>
            <p:cNvSpPr/>
            <p:nvPr/>
          </p:nvSpPr>
          <p:spPr>
            <a:xfrm>
              <a:off x="5510212" y="2057400"/>
              <a:ext cx="371475" cy="335280"/>
            </a:xfrm>
            <a:custGeom>
              <a:avLst/>
              <a:gdLst/>
              <a:ahLst/>
              <a:cxnLst/>
              <a:rect l="l" t="t" r="r" b="b"/>
              <a:pathLst>
                <a:path w="371475" h="335280">
                  <a:moveTo>
                    <a:pt x="185737" y="0"/>
                  </a:moveTo>
                  <a:lnTo>
                    <a:pt x="136361" y="5982"/>
                  </a:lnTo>
                  <a:lnTo>
                    <a:pt x="91992" y="22865"/>
                  </a:lnTo>
                  <a:lnTo>
                    <a:pt x="54401" y="49053"/>
                  </a:lnTo>
                  <a:lnTo>
                    <a:pt x="25358" y="82950"/>
                  </a:lnTo>
                  <a:lnTo>
                    <a:pt x="6634" y="122957"/>
                  </a:lnTo>
                  <a:lnTo>
                    <a:pt x="0" y="167481"/>
                  </a:lnTo>
                  <a:lnTo>
                    <a:pt x="6634" y="212004"/>
                  </a:lnTo>
                  <a:lnTo>
                    <a:pt x="25358" y="252012"/>
                  </a:lnTo>
                  <a:lnTo>
                    <a:pt x="54401" y="285908"/>
                  </a:lnTo>
                  <a:lnTo>
                    <a:pt x="91992" y="312096"/>
                  </a:lnTo>
                  <a:lnTo>
                    <a:pt x="136361" y="328979"/>
                  </a:lnTo>
                  <a:lnTo>
                    <a:pt x="185737" y="334962"/>
                  </a:lnTo>
                  <a:lnTo>
                    <a:pt x="235114" y="328979"/>
                  </a:lnTo>
                  <a:lnTo>
                    <a:pt x="279482" y="312096"/>
                  </a:lnTo>
                  <a:lnTo>
                    <a:pt x="317073" y="285908"/>
                  </a:lnTo>
                  <a:lnTo>
                    <a:pt x="346116" y="252012"/>
                  </a:lnTo>
                  <a:lnTo>
                    <a:pt x="364840" y="212004"/>
                  </a:lnTo>
                  <a:lnTo>
                    <a:pt x="371475" y="167481"/>
                  </a:lnTo>
                  <a:lnTo>
                    <a:pt x="364840" y="122957"/>
                  </a:lnTo>
                  <a:lnTo>
                    <a:pt x="346116" y="82950"/>
                  </a:lnTo>
                  <a:lnTo>
                    <a:pt x="317073" y="49053"/>
                  </a:lnTo>
                  <a:lnTo>
                    <a:pt x="279482" y="22865"/>
                  </a:lnTo>
                  <a:lnTo>
                    <a:pt x="235114" y="5982"/>
                  </a:lnTo>
                  <a:lnTo>
                    <a:pt x="185737" y="0"/>
                  </a:lnTo>
                  <a:close/>
                </a:path>
              </a:pathLst>
            </a:custGeom>
            <a:solidFill>
              <a:srgbClr val="800080">
                <a:alpha val="52159"/>
              </a:srgbClr>
            </a:solidFill>
          </p:spPr>
          <p:txBody>
            <a:bodyPr wrap="square" lIns="0" tIns="0" rIns="0" bIns="0" rtlCol="0"/>
            <a:lstStyle/>
            <a:p>
              <a:endParaRPr/>
            </a:p>
          </p:txBody>
        </p:sp>
        <p:sp>
          <p:nvSpPr>
            <p:cNvPr id="96" name="object 96"/>
            <p:cNvSpPr/>
            <p:nvPr/>
          </p:nvSpPr>
          <p:spPr>
            <a:xfrm>
              <a:off x="4864887" y="2234386"/>
              <a:ext cx="768985" cy="617855"/>
            </a:xfrm>
            <a:custGeom>
              <a:avLst/>
              <a:gdLst/>
              <a:ahLst/>
              <a:cxnLst/>
              <a:rect l="l" t="t" r="r" b="b"/>
              <a:pathLst>
                <a:path w="768985" h="617855">
                  <a:moveTo>
                    <a:pt x="14300" y="609180"/>
                  </a:moveTo>
                  <a:lnTo>
                    <a:pt x="9918" y="603707"/>
                  </a:lnTo>
                  <a:lnTo>
                    <a:pt x="5930" y="603262"/>
                  </a:lnTo>
                  <a:lnTo>
                    <a:pt x="444" y="607656"/>
                  </a:lnTo>
                  <a:lnTo>
                    <a:pt x="0" y="611644"/>
                  </a:lnTo>
                  <a:lnTo>
                    <a:pt x="4381" y="617118"/>
                  </a:lnTo>
                  <a:lnTo>
                    <a:pt x="8369" y="617562"/>
                  </a:lnTo>
                  <a:lnTo>
                    <a:pt x="13855" y="613181"/>
                  </a:lnTo>
                  <a:lnTo>
                    <a:pt x="14300" y="609180"/>
                  </a:lnTo>
                  <a:close/>
                </a:path>
                <a:path w="768985" h="617855">
                  <a:moveTo>
                    <a:pt x="34150" y="593305"/>
                  </a:moveTo>
                  <a:lnTo>
                    <a:pt x="29768" y="587832"/>
                  </a:lnTo>
                  <a:lnTo>
                    <a:pt x="25768" y="587387"/>
                  </a:lnTo>
                  <a:lnTo>
                    <a:pt x="20281" y="591769"/>
                  </a:lnTo>
                  <a:lnTo>
                    <a:pt x="19837" y="595769"/>
                  </a:lnTo>
                  <a:lnTo>
                    <a:pt x="24218" y="601243"/>
                  </a:lnTo>
                  <a:lnTo>
                    <a:pt x="28219" y="601687"/>
                  </a:lnTo>
                  <a:lnTo>
                    <a:pt x="33705" y="597306"/>
                  </a:lnTo>
                  <a:lnTo>
                    <a:pt x="34150" y="593305"/>
                  </a:lnTo>
                  <a:close/>
                </a:path>
                <a:path w="768985" h="617855">
                  <a:moveTo>
                    <a:pt x="53987" y="577430"/>
                  </a:moveTo>
                  <a:lnTo>
                    <a:pt x="49606" y="571957"/>
                  </a:lnTo>
                  <a:lnTo>
                    <a:pt x="45618" y="571512"/>
                  </a:lnTo>
                  <a:lnTo>
                    <a:pt x="40132" y="575894"/>
                  </a:lnTo>
                  <a:lnTo>
                    <a:pt x="39687" y="579894"/>
                  </a:lnTo>
                  <a:lnTo>
                    <a:pt x="44069" y="585368"/>
                  </a:lnTo>
                  <a:lnTo>
                    <a:pt x="48056" y="585812"/>
                  </a:lnTo>
                  <a:lnTo>
                    <a:pt x="53543" y="581431"/>
                  </a:lnTo>
                  <a:lnTo>
                    <a:pt x="53987" y="577430"/>
                  </a:lnTo>
                  <a:close/>
                </a:path>
                <a:path w="768985" h="617855">
                  <a:moveTo>
                    <a:pt x="73837" y="561555"/>
                  </a:moveTo>
                  <a:lnTo>
                    <a:pt x="69456" y="556082"/>
                  </a:lnTo>
                  <a:lnTo>
                    <a:pt x="65455" y="555637"/>
                  </a:lnTo>
                  <a:lnTo>
                    <a:pt x="59969" y="560019"/>
                  </a:lnTo>
                  <a:lnTo>
                    <a:pt x="59524" y="564019"/>
                  </a:lnTo>
                  <a:lnTo>
                    <a:pt x="63906" y="569493"/>
                  </a:lnTo>
                  <a:lnTo>
                    <a:pt x="67906" y="569937"/>
                  </a:lnTo>
                  <a:lnTo>
                    <a:pt x="73393" y="565556"/>
                  </a:lnTo>
                  <a:lnTo>
                    <a:pt x="73837" y="561555"/>
                  </a:lnTo>
                  <a:close/>
                </a:path>
                <a:path w="768985" h="617855">
                  <a:moveTo>
                    <a:pt x="90551" y="611314"/>
                  </a:moveTo>
                  <a:lnTo>
                    <a:pt x="87947" y="604799"/>
                  </a:lnTo>
                  <a:lnTo>
                    <a:pt x="84251" y="603211"/>
                  </a:lnTo>
                  <a:lnTo>
                    <a:pt x="77724" y="605828"/>
                  </a:lnTo>
                  <a:lnTo>
                    <a:pt x="76149" y="609523"/>
                  </a:lnTo>
                  <a:lnTo>
                    <a:pt x="78752" y="616038"/>
                  </a:lnTo>
                  <a:lnTo>
                    <a:pt x="82448" y="617613"/>
                  </a:lnTo>
                  <a:lnTo>
                    <a:pt x="88976" y="615010"/>
                  </a:lnTo>
                  <a:lnTo>
                    <a:pt x="90551" y="611314"/>
                  </a:lnTo>
                  <a:close/>
                </a:path>
                <a:path w="768985" h="617855">
                  <a:moveTo>
                    <a:pt x="93675" y="545680"/>
                  </a:moveTo>
                  <a:lnTo>
                    <a:pt x="89293" y="540207"/>
                  </a:lnTo>
                  <a:lnTo>
                    <a:pt x="85305" y="539762"/>
                  </a:lnTo>
                  <a:lnTo>
                    <a:pt x="79819" y="544156"/>
                  </a:lnTo>
                  <a:lnTo>
                    <a:pt x="79375" y="548144"/>
                  </a:lnTo>
                  <a:lnTo>
                    <a:pt x="83756" y="553618"/>
                  </a:lnTo>
                  <a:lnTo>
                    <a:pt x="87744" y="554062"/>
                  </a:lnTo>
                  <a:lnTo>
                    <a:pt x="93230" y="549681"/>
                  </a:lnTo>
                  <a:lnTo>
                    <a:pt x="93675" y="545680"/>
                  </a:lnTo>
                  <a:close/>
                </a:path>
                <a:path w="768985" h="617855">
                  <a:moveTo>
                    <a:pt x="113525" y="529805"/>
                  </a:moveTo>
                  <a:lnTo>
                    <a:pt x="109143" y="524332"/>
                  </a:lnTo>
                  <a:lnTo>
                    <a:pt x="105143" y="523887"/>
                  </a:lnTo>
                  <a:lnTo>
                    <a:pt x="99656" y="528281"/>
                  </a:lnTo>
                  <a:lnTo>
                    <a:pt x="99212" y="532269"/>
                  </a:lnTo>
                  <a:lnTo>
                    <a:pt x="103593" y="537743"/>
                  </a:lnTo>
                  <a:lnTo>
                    <a:pt x="107594" y="538187"/>
                  </a:lnTo>
                  <a:lnTo>
                    <a:pt x="113080" y="533793"/>
                  </a:lnTo>
                  <a:lnTo>
                    <a:pt x="113525" y="529805"/>
                  </a:lnTo>
                  <a:close/>
                </a:path>
                <a:path w="768985" h="617855">
                  <a:moveTo>
                    <a:pt x="114147" y="601878"/>
                  </a:moveTo>
                  <a:lnTo>
                    <a:pt x="111544" y="595363"/>
                  </a:lnTo>
                  <a:lnTo>
                    <a:pt x="107848" y="593775"/>
                  </a:lnTo>
                  <a:lnTo>
                    <a:pt x="101320" y="596392"/>
                  </a:lnTo>
                  <a:lnTo>
                    <a:pt x="99745" y="600087"/>
                  </a:lnTo>
                  <a:lnTo>
                    <a:pt x="102349" y="606590"/>
                  </a:lnTo>
                  <a:lnTo>
                    <a:pt x="106045" y="608177"/>
                  </a:lnTo>
                  <a:lnTo>
                    <a:pt x="112560" y="605574"/>
                  </a:lnTo>
                  <a:lnTo>
                    <a:pt x="114147" y="601878"/>
                  </a:lnTo>
                  <a:close/>
                </a:path>
                <a:path w="768985" h="617855">
                  <a:moveTo>
                    <a:pt x="133362" y="513930"/>
                  </a:moveTo>
                  <a:lnTo>
                    <a:pt x="128981" y="508457"/>
                  </a:lnTo>
                  <a:lnTo>
                    <a:pt x="124993" y="508012"/>
                  </a:lnTo>
                  <a:lnTo>
                    <a:pt x="119507" y="512406"/>
                  </a:lnTo>
                  <a:lnTo>
                    <a:pt x="119062" y="516394"/>
                  </a:lnTo>
                  <a:lnTo>
                    <a:pt x="123444" y="521868"/>
                  </a:lnTo>
                  <a:lnTo>
                    <a:pt x="127444" y="522312"/>
                  </a:lnTo>
                  <a:lnTo>
                    <a:pt x="132930" y="517918"/>
                  </a:lnTo>
                  <a:lnTo>
                    <a:pt x="133362" y="513930"/>
                  </a:lnTo>
                  <a:close/>
                </a:path>
                <a:path w="768985" h="617855">
                  <a:moveTo>
                    <a:pt x="137744" y="592429"/>
                  </a:moveTo>
                  <a:lnTo>
                    <a:pt x="135140" y="585927"/>
                  </a:lnTo>
                  <a:lnTo>
                    <a:pt x="131445" y="584339"/>
                  </a:lnTo>
                  <a:lnTo>
                    <a:pt x="124917" y="586943"/>
                  </a:lnTo>
                  <a:lnTo>
                    <a:pt x="123342" y="590638"/>
                  </a:lnTo>
                  <a:lnTo>
                    <a:pt x="125945" y="597154"/>
                  </a:lnTo>
                  <a:lnTo>
                    <a:pt x="129641" y="598741"/>
                  </a:lnTo>
                  <a:lnTo>
                    <a:pt x="136156" y="596125"/>
                  </a:lnTo>
                  <a:lnTo>
                    <a:pt x="137744" y="592429"/>
                  </a:lnTo>
                  <a:close/>
                </a:path>
                <a:path w="768985" h="617855">
                  <a:moveTo>
                    <a:pt x="153212" y="498055"/>
                  </a:moveTo>
                  <a:lnTo>
                    <a:pt x="148831" y="492582"/>
                  </a:lnTo>
                  <a:lnTo>
                    <a:pt x="144830" y="492137"/>
                  </a:lnTo>
                  <a:lnTo>
                    <a:pt x="139344" y="496519"/>
                  </a:lnTo>
                  <a:lnTo>
                    <a:pt x="138899" y="500519"/>
                  </a:lnTo>
                  <a:lnTo>
                    <a:pt x="143281" y="505993"/>
                  </a:lnTo>
                  <a:lnTo>
                    <a:pt x="147281" y="506437"/>
                  </a:lnTo>
                  <a:lnTo>
                    <a:pt x="152768" y="502056"/>
                  </a:lnTo>
                  <a:lnTo>
                    <a:pt x="153212" y="498055"/>
                  </a:lnTo>
                  <a:close/>
                </a:path>
                <a:path w="768985" h="617855">
                  <a:moveTo>
                    <a:pt x="161340" y="582993"/>
                  </a:moveTo>
                  <a:lnTo>
                    <a:pt x="158737" y="576478"/>
                  </a:lnTo>
                  <a:lnTo>
                    <a:pt x="155041" y="574903"/>
                  </a:lnTo>
                  <a:lnTo>
                    <a:pt x="148513" y="577507"/>
                  </a:lnTo>
                  <a:lnTo>
                    <a:pt x="146926" y="581202"/>
                  </a:lnTo>
                  <a:lnTo>
                    <a:pt x="149542" y="587717"/>
                  </a:lnTo>
                  <a:lnTo>
                    <a:pt x="153238" y="589305"/>
                  </a:lnTo>
                  <a:lnTo>
                    <a:pt x="159753" y="586689"/>
                  </a:lnTo>
                  <a:lnTo>
                    <a:pt x="161340" y="582993"/>
                  </a:lnTo>
                  <a:close/>
                </a:path>
                <a:path w="768985" h="617855">
                  <a:moveTo>
                    <a:pt x="173050" y="482180"/>
                  </a:moveTo>
                  <a:lnTo>
                    <a:pt x="168668" y="476707"/>
                  </a:lnTo>
                  <a:lnTo>
                    <a:pt x="164680" y="476262"/>
                  </a:lnTo>
                  <a:lnTo>
                    <a:pt x="159194" y="480644"/>
                  </a:lnTo>
                  <a:lnTo>
                    <a:pt x="158750" y="484644"/>
                  </a:lnTo>
                  <a:lnTo>
                    <a:pt x="163131" y="490118"/>
                  </a:lnTo>
                  <a:lnTo>
                    <a:pt x="167119" y="490562"/>
                  </a:lnTo>
                  <a:lnTo>
                    <a:pt x="172605" y="486181"/>
                  </a:lnTo>
                  <a:lnTo>
                    <a:pt x="173050" y="482180"/>
                  </a:lnTo>
                  <a:close/>
                </a:path>
                <a:path w="768985" h="617855">
                  <a:moveTo>
                    <a:pt x="184937" y="573557"/>
                  </a:moveTo>
                  <a:lnTo>
                    <a:pt x="182333" y="567042"/>
                  </a:lnTo>
                  <a:lnTo>
                    <a:pt x="178638" y="565467"/>
                  </a:lnTo>
                  <a:lnTo>
                    <a:pt x="172110" y="568071"/>
                  </a:lnTo>
                  <a:lnTo>
                    <a:pt x="170522" y="571766"/>
                  </a:lnTo>
                  <a:lnTo>
                    <a:pt x="173126" y="578281"/>
                  </a:lnTo>
                  <a:lnTo>
                    <a:pt x="176822" y="579869"/>
                  </a:lnTo>
                  <a:lnTo>
                    <a:pt x="183349" y="577253"/>
                  </a:lnTo>
                  <a:lnTo>
                    <a:pt x="184937" y="573557"/>
                  </a:lnTo>
                  <a:close/>
                </a:path>
                <a:path w="768985" h="617855">
                  <a:moveTo>
                    <a:pt x="192900" y="466305"/>
                  </a:moveTo>
                  <a:lnTo>
                    <a:pt x="188518" y="460832"/>
                  </a:lnTo>
                  <a:lnTo>
                    <a:pt x="184518" y="460387"/>
                  </a:lnTo>
                  <a:lnTo>
                    <a:pt x="179031" y="464769"/>
                  </a:lnTo>
                  <a:lnTo>
                    <a:pt x="178587" y="468769"/>
                  </a:lnTo>
                  <a:lnTo>
                    <a:pt x="182968" y="474243"/>
                  </a:lnTo>
                  <a:lnTo>
                    <a:pt x="186969" y="474687"/>
                  </a:lnTo>
                  <a:lnTo>
                    <a:pt x="192455" y="470306"/>
                  </a:lnTo>
                  <a:lnTo>
                    <a:pt x="192900" y="466305"/>
                  </a:lnTo>
                  <a:close/>
                </a:path>
                <a:path w="768985" h="617855">
                  <a:moveTo>
                    <a:pt x="208534" y="564121"/>
                  </a:moveTo>
                  <a:lnTo>
                    <a:pt x="205930" y="557606"/>
                  </a:lnTo>
                  <a:lnTo>
                    <a:pt x="202234" y="556031"/>
                  </a:lnTo>
                  <a:lnTo>
                    <a:pt x="195707" y="558634"/>
                  </a:lnTo>
                  <a:lnTo>
                    <a:pt x="194119" y="562330"/>
                  </a:lnTo>
                  <a:lnTo>
                    <a:pt x="196723" y="568845"/>
                  </a:lnTo>
                  <a:lnTo>
                    <a:pt x="200418" y="570420"/>
                  </a:lnTo>
                  <a:lnTo>
                    <a:pt x="206946" y="567817"/>
                  </a:lnTo>
                  <a:lnTo>
                    <a:pt x="208534" y="564121"/>
                  </a:lnTo>
                  <a:close/>
                </a:path>
                <a:path w="768985" h="617855">
                  <a:moveTo>
                    <a:pt x="212737" y="450430"/>
                  </a:moveTo>
                  <a:lnTo>
                    <a:pt x="208356" y="444957"/>
                  </a:lnTo>
                  <a:lnTo>
                    <a:pt x="204368" y="444512"/>
                  </a:lnTo>
                  <a:lnTo>
                    <a:pt x="198882" y="448894"/>
                  </a:lnTo>
                  <a:lnTo>
                    <a:pt x="198437" y="452894"/>
                  </a:lnTo>
                  <a:lnTo>
                    <a:pt x="202819" y="458368"/>
                  </a:lnTo>
                  <a:lnTo>
                    <a:pt x="206806" y="458812"/>
                  </a:lnTo>
                  <a:lnTo>
                    <a:pt x="212305" y="454431"/>
                  </a:lnTo>
                  <a:lnTo>
                    <a:pt x="212737" y="450430"/>
                  </a:lnTo>
                  <a:close/>
                </a:path>
                <a:path w="768985" h="617855">
                  <a:moveTo>
                    <a:pt x="232130" y="554685"/>
                  </a:moveTo>
                  <a:lnTo>
                    <a:pt x="229527" y="548170"/>
                  </a:lnTo>
                  <a:lnTo>
                    <a:pt x="225831" y="546582"/>
                  </a:lnTo>
                  <a:lnTo>
                    <a:pt x="219303" y="549198"/>
                  </a:lnTo>
                  <a:lnTo>
                    <a:pt x="217716" y="552894"/>
                  </a:lnTo>
                  <a:lnTo>
                    <a:pt x="220319" y="559409"/>
                  </a:lnTo>
                  <a:lnTo>
                    <a:pt x="224015" y="560984"/>
                  </a:lnTo>
                  <a:lnTo>
                    <a:pt x="230543" y="558380"/>
                  </a:lnTo>
                  <a:lnTo>
                    <a:pt x="232130" y="554685"/>
                  </a:lnTo>
                  <a:close/>
                </a:path>
                <a:path w="768985" h="617855">
                  <a:moveTo>
                    <a:pt x="232587" y="434555"/>
                  </a:moveTo>
                  <a:lnTo>
                    <a:pt x="228206" y="429082"/>
                  </a:lnTo>
                  <a:lnTo>
                    <a:pt x="224205" y="428637"/>
                  </a:lnTo>
                  <a:lnTo>
                    <a:pt x="218719" y="433019"/>
                  </a:lnTo>
                  <a:lnTo>
                    <a:pt x="218274" y="437019"/>
                  </a:lnTo>
                  <a:lnTo>
                    <a:pt x="222656" y="442493"/>
                  </a:lnTo>
                  <a:lnTo>
                    <a:pt x="226656" y="442937"/>
                  </a:lnTo>
                  <a:lnTo>
                    <a:pt x="232143" y="438556"/>
                  </a:lnTo>
                  <a:lnTo>
                    <a:pt x="232587" y="434555"/>
                  </a:lnTo>
                  <a:close/>
                </a:path>
                <a:path w="768985" h="617855">
                  <a:moveTo>
                    <a:pt x="252437" y="418680"/>
                  </a:moveTo>
                  <a:lnTo>
                    <a:pt x="248056" y="413207"/>
                  </a:lnTo>
                  <a:lnTo>
                    <a:pt x="244055" y="412762"/>
                  </a:lnTo>
                  <a:lnTo>
                    <a:pt x="238569" y="417144"/>
                  </a:lnTo>
                  <a:lnTo>
                    <a:pt x="238125" y="421144"/>
                  </a:lnTo>
                  <a:lnTo>
                    <a:pt x="242506" y="426618"/>
                  </a:lnTo>
                  <a:lnTo>
                    <a:pt x="246507" y="427062"/>
                  </a:lnTo>
                  <a:lnTo>
                    <a:pt x="251993" y="422681"/>
                  </a:lnTo>
                  <a:lnTo>
                    <a:pt x="252437" y="418680"/>
                  </a:lnTo>
                  <a:close/>
                </a:path>
                <a:path w="768985" h="617855">
                  <a:moveTo>
                    <a:pt x="255714" y="545249"/>
                  </a:moveTo>
                  <a:lnTo>
                    <a:pt x="253111" y="538734"/>
                  </a:lnTo>
                  <a:lnTo>
                    <a:pt x="249415" y="537146"/>
                  </a:lnTo>
                  <a:lnTo>
                    <a:pt x="242900" y="539762"/>
                  </a:lnTo>
                  <a:lnTo>
                    <a:pt x="241312" y="543458"/>
                  </a:lnTo>
                  <a:lnTo>
                    <a:pt x="243916" y="549960"/>
                  </a:lnTo>
                  <a:lnTo>
                    <a:pt x="247611" y="551548"/>
                  </a:lnTo>
                  <a:lnTo>
                    <a:pt x="254139" y="548944"/>
                  </a:lnTo>
                  <a:lnTo>
                    <a:pt x="255714" y="545249"/>
                  </a:lnTo>
                  <a:close/>
                </a:path>
                <a:path w="768985" h="617855">
                  <a:moveTo>
                    <a:pt x="272275" y="402805"/>
                  </a:moveTo>
                  <a:lnTo>
                    <a:pt x="267893" y="397332"/>
                  </a:lnTo>
                  <a:lnTo>
                    <a:pt x="263893" y="396887"/>
                  </a:lnTo>
                  <a:lnTo>
                    <a:pt x="258406" y="401269"/>
                  </a:lnTo>
                  <a:lnTo>
                    <a:pt x="257962" y="405269"/>
                  </a:lnTo>
                  <a:lnTo>
                    <a:pt x="262343" y="410743"/>
                  </a:lnTo>
                  <a:lnTo>
                    <a:pt x="266344" y="411187"/>
                  </a:lnTo>
                  <a:lnTo>
                    <a:pt x="271830" y="406806"/>
                  </a:lnTo>
                  <a:lnTo>
                    <a:pt x="272275" y="402805"/>
                  </a:lnTo>
                  <a:close/>
                </a:path>
                <a:path w="768985" h="617855">
                  <a:moveTo>
                    <a:pt x="279311" y="535813"/>
                  </a:moveTo>
                  <a:lnTo>
                    <a:pt x="276707" y="529297"/>
                  </a:lnTo>
                  <a:lnTo>
                    <a:pt x="273011" y="527710"/>
                  </a:lnTo>
                  <a:lnTo>
                    <a:pt x="266496" y="530326"/>
                  </a:lnTo>
                  <a:lnTo>
                    <a:pt x="264909" y="534022"/>
                  </a:lnTo>
                  <a:lnTo>
                    <a:pt x="267512" y="540524"/>
                  </a:lnTo>
                  <a:lnTo>
                    <a:pt x="271208" y="542112"/>
                  </a:lnTo>
                  <a:lnTo>
                    <a:pt x="277736" y="539508"/>
                  </a:lnTo>
                  <a:lnTo>
                    <a:pt x="279311" y="535813"/>
                  </a:lnTo>
                  <a:close/>
                </a:path>
                <a:path w="768985" h="617855">
                  <a:moveTo>
                    <a:pt x="292112" y="386918"/>
                  </a:moveTo>
                  <a:lnTo>
                    <a:pt x="287731" y="381444"/>
                  </a:lnTo>
                  <a:lnTo>
                    <a:pt x="283730" y="381012"/>
                  </a:lnTo>
                  <a:lnTo>
                    <a:pt x="278257" y="385406"/>
                  </a:lnTo>
                  <a:lnTo>
                    <a:pt x="277812" y="389394"/>
                  </a:lnTo>
                  <a:lnTo>
                    <a:pt x="282194" y="394868"/>
                  </a:lnTo>
                  <a:lnTo>
                    <a:pt x="286194" y="395312"/>
                  </a:lnTo>
                  <a:lnTo>
                    <a:pt x="291680" y="390918"/>
                  </a:lnTo>
                  <a:lnTo>
                    <a:pt x="292112" y="386918"/>
                  </a:lnTo>
                  <a:close/>
                </a:path>
                <a:path w="768985" h="617855">
                  <a:moveTo>
                    <a:pt x="302907" y="526364"/>
                  </a:moveTo>
                  <a:lnTo>
                    <a:pt x="300304" y="519861"/>
                  </a:lnTo>
                  <a:lnTo>
                    <a:pt x="296608" y="518274"/>
                  </a:lnTo>
                  <a:lnTo>
                    <a:pt x="290080" y="520877"/>
                  </a:lnTo>
                  <a:lnTo>
                    <a:pt x="288505" y="524573"/>
                  </a:lnTo>
                  <a:lnTo>
                    <a:pt x="291109" y="531088"/>
                  </a:lnTo>
                  <a:lnTo>
                    <a:pt x="294805" y="532676"/>
                  </a:lnTo>
                  <a:lnTo>
                    <a:pt x="301332" y="530059"/>
                  </a:lnTo>
                  <a:lnTo>
                    <a:pt x="302907" y="526364"/>
                  </a:lnTo>
                  <a:close/>
                </a:path>
                <a:path w="768985" h="617855">
                  <a:moveTo>
                    <a:pt x="311962" y="371043"/>
                  </a:moveTo>
                  <a:lnTo>
                    <a:pt x="307581" y="365569"/>
                  </a:lnTo>
                  <a:lnTo>
                    <a:pt x="303580" y="365137"/>
                  </a:lnTo>
                  <a:lnTo>
                    <a:pt x="298094" y="369531"/>
                  </a:lnTo>
                  <a:lnTo>
                    <a:pt x="297649" y="373519"/>
                  </a:lnTo>
                  <a:lnTo>
                    <a:pt x="302044" y="378993"/>
                  </a:lnTo>
                  <a:lnTo>
                    <a:pt x="306031" y="379437"/>
                  </a:lnTo>
                  <a:lnTo>
                    <a:pt x="311518" y="375043"/>
                  </a:lnTo>
                  <a:lnTo>
                    <a:pt x="311962" y="371043"/>
                  </a:lnTo>
                  <a:close/>
                </a:path>
                <a:path w="768985" h="617855">
                  <a:moveTo>
                    <a:pt x="326504" y="516928"/>
                  </a:moveTo>
                  <a:lnTo>
                    <a:pt x="323900" y="510413"/>
                  </a:lnTo>
                  <a:lnTo>
                    <a:pt x="320205" y="508838"/>
                  </a:lnTo>
                  <a:lnTo>
                    <a:pt x="313677" y="511441"/>
                  </a:lnTo>
                  <a:lnTo>
                    <a:pt x="312102" y="515137"/>
                  </a:lnTo>
                  <a:lnTo>
                    <a:pt x="314706" y="521652"/>
                  </a:lnTo>
                  <a:lnTo>
                    <a:pt x="318401" y="523240"/>
                  </a:lnTo>
                  <a:lnTo>
                    <a:pt x="324916" y="520623"/>
                  </a:lnTo>
                  <a:lnTo>
                    <a:pt x="326504" y="516928"/>
                  </a:lnTo>
                  <a:close/>
                </a:path>
                <a:path w="768985" h="617855">
                  <a:moveTo>
                    <a:pt x="331812" y="355168"/>
                  </a:moveTo>
                  <a:lnTo>
                    <a:pt x="327418" y="349694"/>
                  </a:lnTo>
                  <a:lnTo>
                    <a:pt x="323418" y="349262"/>
                  </a:lnTo>
                  <a:lnTo>
                    <a:pt x="317944" y="353656"/>
                  </a:lnTo>
                  <a:lnTo>
                    <a:pt x="317500" y="357644"/>
                  </a:lnTo>
                  <a:lnTo>
                    <a:pt x="321881" y="363118"/>
                  </a:lnTo>
                  <a:lnTo>
                    <a:pt x="325882" y="363562"/>
                  </a:lnTo>
                  <a:lnTo>
                    <a:pt x="331368" y="359168"/>
                  </a:lnTo>
                  <a:lnTo>
                    <a:pt x="331812" y="355168"/>
                  </a:lnTo>
                  <a:close/>
                </a:path>
                <a:path w="768985" h="617855">
                  <a:moveTo>
                    <a:pt x="350100" y="507492"/>
                  </a:moveTo>
                  <a:lnTo>
                    <a:pt x="347497" y="500976"/>
                  </a:lnTo>
                  <a:lnTo>
                    <a:pt x="343801" y="499402"/>
                  </a:lnTo>
                  <a:lnTo>
                    <a:pt x="337273" y="502005"/>
                  </a:lnTo>
                  <a:lnTo>
                    <a:pt x="335686" y="505701"/>
                  </a:lnTo>
                  <a:lnTo>
                    <a:pt x="338302" y="512216"/>
                  </a:lnTo>
                  <a:lnTo>
                    <a:pt x="341998" y="513803"/>
                  </a:lnTo>
                  <a:lnTo>
                    <a:pt x="348513" y="511187"/>
                  </a:lnTo>
                  <a:lnTo>
                    <a:pt x="350100" y="507492"/>
                  </a:lnTo>
                  <a:close/>
                </a:path>
                <a:path w="768985" h="617855">
                  <a:moveTo>
                    <a:pt x="351650" y="339293"/>
                  </a:moveTo>
                  <a:lnTo>
                    <a:pt x="347268" y="333819"/>
                  </a:lnTo>
                  <a:lnTo>
                    <a:pt x="343268" y="333387"/>
                  </a:lnTo>
                  <a:lnTo>
                    <a:pt x="337781" y="337781"/>
                  </a:lnTo>
                  <a:lnTo>
                    <a:pt x="337350" y="341769"/>
                  </a:lnTo>
                  <a:lnTo>
                    <a:pt x="341731" y="347243"/>
                  </a:lnTo>
                  <a:lnTo>
                    <a:pt x="345732" y="347687"/>
                  </a:lnTo>
                  <a:lnTo>
                    <a:pt x="351205" y="343293"/>
                  </a:lnTo>
                  <a:lnTo>
                    <a:pt x="351650" y="339293"/>
                  </a:lnTo>
                  <a:close/>
                </a:path>
                <a:path w="768985" h="617855">
                  <a:moveTo>
                    <a:pt x="371500" y="323418"/>
                  </a:moveTo>
                  <a:lnTo>
                    <a:pt x="367106" y="317944"/>
                  </a:lnTo>
                  <a:lnTo>
                    <a:pt x="363118" y="317512"/>
                  </a:lnTo>
                  <a:lnTo>
                    <a:pt x="357632" y="321906"/>
                  </a:lnTo>
                  <a:lnTo>
                    <a:pt x="357187" y="325894"/>
                  </a:lnTo>
                  <a:lnTo>
                    <a:pt x="361569" y="331368"/>
                  </a:lnTo>
                  <a:lnTo>
                    <a:pt x="365569" y="331812"/>
                  </a:lnTo>
                  <a:lnTo>
                    <a:pt x="371055" y="327418"/>
                  </a:lnTo>
                  <a:lnTo>
                    <a:pt x="371500" y="323418"/>
                  </a:lnTo>
                  <a:close/>
                </a:path>
                <a:path w="768985" h="617855">
                  <a:moveTo>
                    <a:pt x="373697" y="498055"/>
                  </a:moveTo>
                  <a:lnTo>
                    <a:pt x="371094" y="491540"/>
                  </a:lnTo>
                  <a:lnTo>
                    <a:pt x="367398" y="489953"/>
                  </a:lnTo>
                  <a:lnTo>
                    <a:pt x="360870" y="492569"/>
                  </a:lnTo>
                  <a:lnTo>
                    <a:pt x="359283" y="496265"/>
                  </a:lnTo>
                  <a:lnTo>
                    <a:pt x="361899" y="502780"/>
                  </a:lnTo>
                  <a:lnTo>
                    <a:pt x="365594" y="504355"/>
                  </a:lnTo>
                  <a:lnTo>
                    <a:pt x="372110" y="501751"/>
                  </a:lnTo>
                  <a:lnTo>
                    <a:pt x="373697" y="498055"/>
                  </a:lnTo>
                  <a:close/>
                </a:path>
                <a:path w="768985" h="617855">
                  <a:moveTo>
                    <a:pt x="391337" y="307543"/>
                  </a:moveTo>
                  <a:lnTo>
                    <a:pt x="386956" y="302069"/>
                  </a:lnTo>
                  <a:lnTo>
                    <a:pt x="382955" y="301637"/>
                  </a:lnTo>
                  <a:lnTo>
                    <a:pt x="377469" y="306031"/>
                  </a:lnTo>
                  <a:lnTo>
                    <a:pt x="377037" y="310019"/>
                  </a:lnTo>
                  <a:lnTo>
                    <a:pt x="381419" y="315493"/>
                  </a:lnTo>
                  <a:lnTo>
                    <a:pt x="385419" y="315937"/>
                  </a:lnTo>
                  <a:lnTo>
                    <a:pt x="390893" y="311543"/>
                  </a:lnTo>
                  <a:lnTo>
                    <a:pt x="391337" y="307543"/>
                  </a:lnTo>
                  <a:close/>
                </a:path>
                <a:path w="768985" h="617855">
                  <a:moveTo>
                    <a:pt x="397294" y="488619"/>
                  </a:moveTo>
                  <a:lnTo>
                    <a:pt x="394677" y="482104"/>
                  </a:lnTo>
                  <a:lnTo>
                    <a:pt x="390982" y="480517"/>
                  </a:lnTo>
                  <a:lnTo>
                    <a:pt x="384467" y="483133"/>
                  </a:lnTo>
                  <a:lnTo>
                    <a:pt x="382879" y="486829"/>
                  </a:lnTo>
                  <a:lnTo>
                    <a:pt x="385495" y="493344"/>
                  </a:lnTo>
                  <a:lnTo>
                    <a:pt x="389191" y="494919"/>
                  </a:lnTo>
                  <a:lnTo>
                    <a:pt x="395706" y="492315"/>
                  </a:lnTo>
                  <a:lnTo>
                    <a:pt x="397294" y="488619"/>
                  </a:lnTo>
                  <a:close/>
                </a:path>
                <a:path w="768985" h="617855">
                  <a:moveTo>
                    <a:pt x="411187" y="291668"/>
                  </a:moveTo>
                  <a:lnTo>
                    <a:pt x="406793" y="286194"/>
                  </a:lnTo>
                  <a:lnTo>
                    <a:pt x="402805" y="285762"/>
                  </a:lnTo>
                  <a:lnTo>
                    <a:pt x="397319" y="290156"/>
                  </a:lnTo>
                  <a:lnTo>
                    <a:pt x="396875" y="294144"/>
                  </a:lnTo>
                  <a:lnTo>
                    <a:pt x="401256" y="299618"/>
                  </a:lnTo>
                  <a:lnTo>
                    <a:pt x="405257" y="300062"/>
                  </a:lnTo>
                  <a:lnTo>
                    <a:pt x="410743" y="295668"/>
                  </a:lnTo>
                  <a:lnTo>
                    <a:pt x="411187" y="291668"/>
                  </a:lnTo>
                  <a:close/>
                </a:path>
                <a:path w="768985" h="617855">
                  <a:moveTo>
                    <a:pt x="420890" y="479171"/>
                  </a:moveTo>
                  <a:lnTo>
                    <a:pt x="418274" y="472668"/>
                  </a:lnTo>
                  <a:lnTo>
                    <a:pt x="414578" y="471081"/>
                  </a:lnTo>
                  <a:lnTo>
                    <a:pt x="408063" y="473697"/>
                  </a:lnTo>
                  <a:lnTo>
                    <a:pt x="406476" y="477393"/>
                  </a:lnTo>
                  <a:lnTo>
                    <a:pt x="409079" y="483908"/>
                  </a:lnTo>
                  <a:lnTo>
                    <a:pt x="412775" y="485482"/>
                  </a:lnTo>
                  <a:lnTo>
                    <a:pt x="419303" y="482866"/>
                  </a:lnTo>
                  <a:lnTo>
                    <a:pt x="420890" y="479171"/>
                  </a:lnTo>
                  <a:close/>
                </a:path>
                <a:path w="768985" h="617855">
                  <a:moveTo>
                    <a:pt x="431025" y="275793"/>
                  </a:moveTo>
                  <a:lnTo>
                    <a:pt x="426643" y="270319"/>
                  </a:lnTo>
                  <a:lnTo>
                    <a:pt x="422643" y="269887"/>
                  </a:lnTo>
                  <a:lnTo>
                    <a:pt x="417156" y="274281"/>
                  </a:lnTo>
                  <a:lnTo>
                    <a:pt x="416725" y="278269"/>
                  </a:lnTo>
                  <a:lnTo>
                    <a:pt x="421106" y="283743"/>
                  </a:lnTo>
                  <a:lnTo>
                    <a:pt x="425107" y="284187"/>
                  </a:lnTo>
                  <a:lnTo>
                    <a:pt x="430580" y="279793"/>
                  </a:lnTo>
                  <a:lnTo>
                    <a:pt x="431025" y="275793"/>
                  </a:lnTo>
                  <a:close/>
                </a:path>
                <a:path w="768985" h="617855">
                  <a:moveTo>
                    <a:pt x="444487" y="469734"/>
                  </a:moveTo>
                  <a:lnTo>
                    <a:pt x="441871" y="463232"/>
                  </a:lnTo>
                  <a:lnTo>
                    <a:pt x="438175" y="461645"/>
                  </a:lnTo>
                  <a:lnTo>
                    <a:pt x="431660" y="464261"/>
                  </a:lnTo>
                  <a:lnTo>
                    <a:pt x="430072" y="467956"/>
                  </a:lnTo>
                  <a:lnTo>
                    <a:pt x="432676" y="474459"/>
                  </a:lnTo>
                  <a:lnTo>
                    <a:pt x="436372" y="476046"/>
                  </a:lnTo>
                  <a:lnTo>
                    <a:pt x="442899" y="473430"/>
                  </a:lnTo>
                  <a:lnTo>
                    <a:pt x="444487" y="469734"/>
                  </a:lnTo>
                  <a:close/>
                </a:path>
                <a:path w="768985" h="617855">
                  <a:moveTo>
                    <a:pt x="450875" y="259918"/>
                  </a:moveTo>
                  <a:lnTo>
                    <a:pt x="446481" y="254444"/>
                  </a:lnTo>
                  <a:lnTo>
                    <a:pt x="442493" y="254012"/>
                  </a:lnTo>
                  <a:lnTo>
                    <a:pt x="437007" y="258406"/>
                  </a:lnTo>
                  <a:lnTo>
                    <a:pt x="436562" y="262394"/>
                  </a:lnTo>
                  <a:lnTo>
                    <a:pt x="440944" y="267868"/>
                  </a:lnTo>
                  <a:lnTo>
                    <a:pt x="444944" y="268312"/>
                  </a:lnTo>
                  <a:lnTo>
                    <a:pt x="450430" y="263918"/>
                  </a:lnTo>
                  <a:lnTo>
                    <a:pt x="450875" y="259918"/>
                  </a:lnTo>
                  <a:close/>
                </a:path>
                <a:path w="768985" h="617855">
                  <a:moveTo>
                    <a:pt x="468071" y="460298"/>
                  </a:moveTo>
                  <a:lnTo>
                    <a:pt x="465467" y="453783"/>
                  </a:lnTo>
                  <a:lnTo>
                    <a:pt x="461772" y="452208"/>
                  </a:lnTo>
                  <a:lnTo>
                    <a:pt x="455244" y="454825"/>
                  </a:lnTo>
                  <a:lnTo>
                    <a:pt x="453669" y="458520"/>
                  </a:lnTo>
                  <a:lnTo>
                    <a:pt x="456272" y="465023"/>
                  </a:lnTo>
                  <a:lnTo>
                    <a:pt x="459968" y="466610"/>
                  </a:lnTo>
                  <a:lnTo>
                    <a:pt x="466496" y="463994"/>
                  </a:lnTo>
                  <a:lnTo>
                    <a:pt x="468071" y="460298"/>
                  </a:lnTo>
                  <a:close/>
                </a:path>
                <a:path w="768985" h="617855">
                  <a:moveTo>
                    <a:pt x="470712" y="244043"/>
                  </a:moveTo>
                  <a:lnTo>
                    <a:pt x="466331" y="238569"/>
                  </a:lnTo>
                  <a:lnTo>
                    <a:pt x="462330" y="238137"/>
                  </a:lnTo>
                  <a:lnTo>
                    <a:pt x="456844" y="242531"/>
                  </a:lnTo>
                  <a:lnTo>
                    <a:pt x="456412" y="246519"/>
                  </a:lnTo>
                  <a:lnTo>
                    <a:pt x="460794" y="251993"/>
                  </a:lnTo>
                  <a:lnTo>
                    <a:pt x="464794" y="252437"/>
                  </a:lnTo>
                  <a:lnTo>
                    <a:pt x="470268" y="248043"/>
                  </a:lnTo>
                  <a:lnTo>
                    <a:pt x="470712" y="244043"/>
                  </a:lnTo>
                  <a:close/>
                </a:path>
                <a:path w="768985" h="617855">
                  <a:moveTo>
                    <a:pt x="490562" y="228168"/>
                  </a:moveTo>
                  <a:lnTo>
                    <a:pt x="486168" y="222694"/>
                  </a:lnTo>
                  <a:lnTo>
                    <a:pt x="482180" y="222262"/>
                  </a:lnTo>
                  <a:lnTo>
                    <a:pt x="476694" y="226656"/>
                  </a:lnTo>
                  <a:lnTo>
                    <a:pt x="476250" y="230644"/>
                  </a:lnTo>
                  <a:lnTo>
                    <a:pt x="480631" y="236118"/>
                  </a:lnTo>
                  <a:lnTo>
                    <a:pt x="484632" y="236562"/>
                  </a:lnTo>
                  <a:lnTo>
                    <a:pt x="490118" y="232168"/>
                  </a:lnTo>
                  <a:lnTo>
                    <a:pt x="490562" y="228168"/>
                  </a:lnTo>
                  <a:close/>
                </a:path>
                <a:path w="768985" h="617855">
                  <a:moveTo>
                    <a:pt x="510400" y="212293"/>
                  </a:moveTo>
                  <a:lnTo>
                    <a:pt x="506018" y="206819"/>
                  </a:lnTo>
                  <a:lnTo>
                    <a:pt x="502018" y="206387"/>
                  </a:lnTo>
                  <a:lnTo>
                    <a:pt x="496531" y="210781"/>
                  </a:lnTo>
                  <a:lnTo>
                    <a:pt x="496100" y="214769"/>
                  </a:lnTo>
                  <a:lnTo>
                    <a:pt x="500481" y="220243"/>
                  </a:lnTo>
                  <a:lnTo>
                    <a:pt x="504482" y="220687"/>
                  </a:lnTo>
                  <a:lnTo>
                    <a:pt x="509955" y="216293"/>
                  </a:lnTo>
                  <a:lnTo>
                    <a:pt x="510400" y="212293"/>
                  </a:lnTo>
                  <a:close/>
                </a:path>
                <a:path w="768985" h="617855">
                  <a:moveTo>
                    <a:pt x="530250" y="196418"/>
                  </a:moveTo>
                  <a:lnTo>
                    <a:pt x="525856" y="190944"/>
                  </a:lnTo>
                  <a:lnTo>
                    <a:pt x="521868" y="190512"/>
                  </a:lnTo>
                  <a:lnTo>
                    <a:pt x="516382" y="194906"/>
                  </a:lnTo>
                  <a:lnTo>
                    <a:pt x="515937" y="198894"/>
                  </a:lnTo>
                  <a:lnTo>
                    <a:pt x="520331" y="204368"/>
                  </a:lnTo>
                  <a:lnTo>
                    <a:pt x="524319" y="204812"/>
                  </a:lnTo>
                  <a:lnTo>
                    <a:pt x="529805" y="200418"/>
                  </a:lnTo>
                  <a:lnTo>
                    <a:pt x="530250" y="196418"/>
                  </a:lnTo>
                  <a:close/>
                </a:path>
                <a:path w="768985" h="617855">
                  <a:moveTo>
                    <a:pt x="550087" y="180555"/>
                  </a:moveTo>
                  <a:lnTo>
                    <a:pt x="545719" y="175082"/>
                  </a:lnTo>
                  <a:lnTo>
                    <a:pt x="541718" y="174625"/>
                  </a:lnTo>
                  <a:lnTo>
                    <a:pt x="536232" y="179019"/>
                  </a:lnTo>
                  <a:lnTo>
                    <a:pt x="535787" y="183007"/>
                  </a:lnTo>
                  <a:lnTo>
                    <a:pt x="540156" y="188493"/>
                  </a:lnTo>
                  <a:lnTo>
                    <a:pt x="544156" y="188937"/>
                  </a:lnTo>
                  <a:lnTo>
                    <a:pt x="549643" y="184556"/>
                  </a:lnTo>
                  <a:lnTo>
                    <a:pt x="550087" y="180555"/>
                  </a:lnTo>
                  <a:close/>
                </a:path>
                <a:path w="768985" h="617855">
                  <a:moveTo>
                    <a:pt x="569937" y="164680"/>
                  </a:moveTo>
                  <a:lnTo>
                    <a:pt x="565556" y="159207"/>
                  </a:lnTo>
                  <a:lnTo>
                    <a:pt x="561568" y="158750"/>
                  </a:lnTo>
                  <a:lnTo>
                    <a:pt x="556069" y="163144"/>
                  </a:lnTo>
                  <a:lnTo>
                    <a:pt x="555625" y="167132"/>
                  </a:lnTo>
                  <a:lnTo>
                    <a:pt x="560006" y="172618"/>
                  </a:lnTo>
                  <a:lnTo>
                    <a:pt x="563994" y="173062"/>
                  </a:lnTo>
                  <a:lnTo>
                    <a:pt x="569493" y="168681"/>
                  </a:lnTo>
                  <a:lnTo>
                    <a:pt x="569937" y="164680"/>
                  </a:lnTo>
                  <a:close/>
                </a:path>
                <a:path w="768985" h="617855">
                  <a:moveTo>
                    <a:pt x="589775" y="148805"/>
                  </a:moveTo>
                  <a:lnTo>
                    <a:pt x="585406" y="143332"/>
                  </a:lnTo>
                  <a:lnTo>
                    <a:pt x="581406" y="142875"/>
                  </a:lnTo>
                  <a:lnTo>
                    <a:pt x="575919" y="147269"/>
                  </a:lnTo>
                  <a:lnTo>
                    <a:pt x="575475" y="151257"/>
                  </a:lnTo>
                  <a:lnTo>
                    <a:pt x="579843" y="156743"/>
                  </a:lnTo>
                  <a:lnTo>
                    <a:pt x="583844" y="157187"/>
                  </a:lnTo>
                  <a:lnTo>
                    <a:pt x="589330" y="152806"/>
                  </a:lnTo>
                  <a:lnTo>
                    <a:pt x="589775" y="148805"/>
                  </a:lnTo>
                  <a:close/>
                </a:path>
                <a:path w="768985" h="617855">
                  <a:moveTo>
                    <a:pt x="609625" y="132930"/>
                  </a:moveTo>
                  <a:lnTo>
                    <a:pt x="605243" y="127457"/>
                  </a:lnTo>
                  <a:lnTo>
                    <a:pt x="601256" y="127000"/>
                  </a:lnTo>
                  <a:lnTo>
                    <a:pt x="595757" y="131394"/>
                  </a:lnTo>
                  <a:lnTo>
                    <a:pt x="595312" y="135382"/>
                  </a:lnTo>
                  <a:lnTo>
                    <a:pt x="599694" y="140868"/>
                  </a:lnTo>
                  <a:lnTo>
                    <a:pt x="603681" y="141312"/>
                  </a:lnTo>
                  <a:lnTo>
                    <a:pt x="609180" y="136931"/>
                  </a:lnTo>
                  <a:lnTo>
                    <a:pt x="609625" y="132930"/>
                  </a:lnTo>
                  <a:close/>
                </a:path>
                <a:path w="768985" h="617855">
                  <a:moveTo>
                    <a:pt x="629462" y="117055"/>
                  </a:moveTo>
                  <a:lnTo>
                    <a:pt x="625094" y="111582"/>
                  </a:lnTo>
                  <a:lnTo>
                    <a:pt x="621093" y="111125"/>
                  </a:lnTo>
                  <a:lnTo>
                    <a:pt x="615607" y="115519"/>
                  </a:lnTo>
                  <a:lnTo>
                    <a:pt x="615162" y="119507"/>
                  </a:lnTo>
                  <a:lnTo>
                    <a:pt x="619531" y="124993"/>
                  </a:lnTo>
                  <a:lnTo>
                    <a:pt x="623531" y="125437"/>
                  </a:lnTo>
                  <a:lnTo>
                    <a:pt x="629018" y="121056"/>
                  </a:lnTo>
                  <a:lnTo>
                    <a:pt x="629462" y="117055"/>
                  </a:lnTo>
                  <a:close/>
                </a:path>
                <a:path w="768985" h="617855">
                  <a:moveTo>
                    <a:pt x="649312" y="101180"/>
                  </a:moveTo>
                  <a:lnTo>
                    <a:pt x="644931" y="95707"/>
                  </a:lnTo>
                  <a:lnTo>
                    <a:pt x="640943" y="95250"/>
                  </a:lnTo>
                  <a:lnTo>
                    <a:pt x="635444" y="99644"/>
                  </a:lnTo>
                  <a:lnTo>
                    <a:pt x="635000" y="103632"/>
                  </a:lnTo>
                  <a:lnTo>
                    <a:pt x="639381" y="109118"/>
                  </a:lnTo>
                  <a:lnTo>
                    <a:pt x="643369" y="109562"/>
                  </a:lnTo>
                  <a:lnTo>
                    <a:pt x="648868" y="105181"/>
                  </a:lnTo>
                  <a:lnTo>
                    <a:pt x="649312" y="101180"/>
                  </a:lnTo>
                  <a:close/>
                </a:path>
                <a:path w="768985" h="617855">
                  <a:moveTo>
                    <a:pt x="669150" y="85305"/>
                  </a:moveTo>
                  <a:lnTo>
                    <a:pt x="664781" y="79832"/>
                  </a:lnTo>
                  <a:lnTo>
                    <a:pt x="660781" y="79375"/>
                  </a:lnTo>
                  <a:lnTo>
                    <a:pt x="655294" y="83769"/>
                  </a:lnTo>
                  <a:lnTo>
                    <a:pt x="654850" y="87757"/>
                  </a:lnTo>
                  <a:lnTo>
                    <a:pt x="659218" y="93243"/>
                  </a:lnTo>
                  <a:lnTo>
                    <a:pt x="663219" y="93687"/>
                  </a:lnTo>
                  <a:lnTo>
                    <a:pt x="668705" y="89306"/>
                  </a:lnTo>
                  <a:lnTo>
                    <a:pt x="669150" y="85305"/>
                  </a:lnTo>
                  <a:close/>
                </a:path>
                <a:path w="768985" h="617855">
                  <a:moveTo>
                    <a:pt x="689000" y="69430"/>
                  </a:moveTo>
                  <a:lnTo>
                    <a:pt x="684618" y="63957"/>
                  </a:lnTo>
                  <a:lnTo>
                    <a:pt x="680631" y="63500"/>
                  </a:lnTo>
                  <a:lnTo>
                    <a:pt x="675132" y="67894"/>
                  </a:lnTo>
                  <a:lnTo>
                    <a:pt x="674687" y="71882"/>
                  </a:lnTo>
                  <a:lnTo>
                    <a:pt x="679069" y="77368"/>
                  </a:lnTo>
                  <a:lnTo>
                    <a:pt x="683056" y="77812"/>
                  </a:lnTo>
                  <a:lnTo>
                    <a:pt x="688555" y="73431"/>
                  </a:lnTo>
                  <a:lnTo>
                    <a:pt x="689000" y="69430"/>
                  </a:lnTo>
                  <a:close/>
                </a:path>
                <a:path w="768985" h="617855">
                  <a:moveTo>
                    <a:pt x="708837" y="53555"/>
                  </a:moveTo>
                  <a:lnTo>
                    <a:pt x="704469" y="48069"/>
                  </a:lnTo>
                  <a:lnTo>
                    <a:pt x="700468" y="47625"/>
                  </a:lnTo>
                  <a:lnTo>
                    <a:pt x="694982" y="52019"/>
                  </a:lnTo>
                  <a:lnTo>
                    <a:pt x="694537" y="56007"/>
                  </a:lnTo>
                  <a:lnTo>
                    <a:pt x="698906" y="61493"/>
                  </a:lnTo>
                  <a:lnTo>
                    <a:pt x="702906" y="61937"/>
                  </a:lnTo>
                  <a:lnTo>
                    <a:pt x="708393" y="57556"/>
                  </a:lnTo>
                  <a:lnTo>
                    <a:pt x="708837" y="53555"/>
                  </a:lnTo>
                  <a:close/>
                </a:path>
                <a:path w="768985" h="617855">
                  <a:moveTo>
                    <a:pt x="728687" y="37680"/>
                  </a:moveTo>
                  <a:lnTo>
                    <a:pt x="724306" y="32194"/>
                  </a:lnTo>
                  <a:lnTo>
                    <a:pt x="720318" y="31750"/>
                  </a:lnTo>
                  <a:lnTo>
                    <a:pt x="714819" y="36144"/>
                  </a:lnTo>
                  <a:lnTo>
                    <a:pt x="714375" y="40132"/>
                  </a:lnTo>
                  <a:lnTo>
                    <a:pt x="718756" y="45618"/>
                  </a:lnTo>
                  <a:lnTo>
                    <a:pt x="722757" y="46062"/>
                  </a:lnTo>
                  <a:lnTo>
                    <a:pt x="728243" y="41681"/>
                  </a:lnTo>
                  <a:lnTo>
                    <a:pt x="728687" y="37680"/>
                  </a:lnTo>
                  <a:close/>
                </a:path>
                <a:path w="768985" h="617855">
                  <a:moveTo>
                    <a:pt x="748538" y="21805"/>
                  </a:moveTo>
                  <a:lnTo>
                    <a:pt x="744156" y="16319"/>
                  </a:lnTo>
                  <a:lnTo>
                    <a:pt x="740156" y="15875"/>
                  </a:lnTo>
                  <a:lnTo>
                    <a:pt x="734669" y="20269"/>
                  </a:lnTo>
                  <a:lnTo>
                    <a:pt x="734225" y="24257"/>
                  </a:lnTo>
                  <a:lnTo>
                    <a:pt x="738593" y="29743"/>
                  </a:lnTo>
                  <a:lnTo>
                    <a:pt x="742594" y="30187"/>
                  </a:lnTo>
                  <a:lnTo>
                    <a:pt x="748080" y="25806"/>
                  </a:lnTo>
                  <a:lnTo>
                    <a:pt x="748538" y="21805"/>
                  </a:lnTo>
                  <a:close/>
                </a:path>
                <a:path w="768985" h="617855">
                  <a:moveTo>
                    <a:pt x="768375" y="5930"/>
                  </a:moveTo>
                  <a:lnTo>
                    <a:pt x="763993" y="444"/>
                  </a:lnTo>
                  <a:lnTo>
                    <a:pt x="760006" y="0"/>
                  </a:lnTo>
                  <a:lnTo>
                    <a:pt x="754507" y="4394"/>
                  </a:lnTo>
                  <a:lnTo>
                    <a:pt x="754062" y="8382"/>
                  </a:lnTo>
                  <a:lnTo>
                    <a:pt x="758444" y="13868"/>
                  </a:lnTo>
                  <a:lnTo>
                    <a:pt x="762444" y="14312"/>
                  </a:lnTo>
                  <a:lnTo>
                    <a:pt x="767930" y="9931"/>
                  </a:lnTo>
                  <a:lnTo>
                    <a:pt x="768375" y="5930"/>
                  </a:lnTo>
                  <a:close/>
                </a:path>
              </a:pathLst>
            </a:custGeom>
            <a:solidFill>
              <a:srgbClr val="000000"/>
            </a:solidFill>
          </p:spPr>
          <p:txBody>
            <a:bodyPr wrap="square" lIns="0" tIns="0" rIns="0" bIns="0" rtlCol="0"/>
            <a:lstStyle/>
            <a:p>
              <a:endParaRPr/>
            </a:p>
          </p:txBody>
        </p:sp>
      </p:grpSp>
      <p:graphicFrame>
        <p:nvGraphicFramePr>
          <p:cNvPr id="97" name="object 97"/>
          <p:cNvGraphicFramePr>
            <a:graphicFrameLocks noGrp="1"/>
          </p:cNvGraphicFramePr>
          <p:nvPr/>
        </p:nvGraphicFramePr>
        <p:xfrm>
          <a:off x="4719637" y="209550"/>
          <a:ext cx="1544319" cy="185738"/>
        </p:xfrm>
        <a:graphic>
          <a:graphicData uri="http://schemas.openxmlformats.org/drawingml/2006/table">
            <a:tbl>
              <a:tblPr firstRow="1" bandRow="1">
                <a:tableStyleId>{2D5ABB26-0587-4C30-8999-92F81FD0307C}</a:tableStyleId>
              </a:tblPr>
              <a:tblGrid>
                <a:gridCol w="469900">
                  <a:extLst>
                    <a:ext uri="{9D8B030D-6E8A-4147-A177-3AD203B41FA5}">
                      <a16:colId xmlns:a16="http://schemas.microsoft.com/office/drawing/2014/main" val="20000"/>
                    </a:ext>
                  </a:extLst>
                </a:gridCol>
                <a:gridCol w="469900">
                  <a:extLst>
                    <a:ext uri="{9D8B030D-6E8A-4147-A177-3AD203B41FA5}">
                      <a16:colId xmlns:a16="http://schemas.microsoft.com/office/drawing/2014/main" val="20001"/>
                    </a:ext>
                  </a:extLst>
                </a:gridCol>
                <a:gridCol w="604519">
                  <a:extLst>
                    <a:ext uri="{9D8B030D-6E8A-4147-A177-3AD203B41FA5}">
                      <a16:colId xmlns:a16="http://schemas.microsoft.com/office/drawing/2014/main" val="20002"/>
                    </a:ext>
                  </a:extLst>
                </a:gridCol>
              </a:tblGrid>
              <a:tr h="185738">
                <a:tc>
                  <a:txBody>
                    <a:bodyPr/>
                    <a:lstStyle/>
                    <a:p>
                      <a:pPr>
                        <a:lnSpc>
                          <a:spcPct val="100000"/>
                        </a:lnSpc>
                      </a:pPr>
                      <a:endParaRPr sz="10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bl>
          </a:graphicData>
        </a:graphic>
      </p:graphicFrame>
      <p:pic>
        <p:nvPicPr>
          <p:cNvPr id="98" name="object 98"/>
          <p:cNvPicPr/>
          <p:nvPr/>
        </p:nvPicPr>
        <p:blipFill>
          <a:blip r:embed="rId31" cstate="print"/>
          <a:stretch>
            <a:fillRect/>
          </a:stretch>
        </p:blipFill>
        <p:spPr>
          <a:xfrm>
            <a:off x="4725987" y="215899"/>
            <a:ext cx="1544637" cy="185738"/>
          </a:xfrm>
          <a:prstGeom prst="rect">
            <a:avLst/>
          </a:prstGeom>
        </p:spPr>
      </p:pic>
      <p:sp>
        <p:nvSpPr>
          <p:cNvPr id="99" name="object 99"/>
          <p:cNvSpPr txBox="1"/>
          <p:nvPr/>
        </p:nvSpPr>
        <p:spPr>
          <a:xfrm>
            <a:off x="4521156" y="169671"/>
            <a:ext cx="134620" cy="212879"/>
          </a:xfrm>
          <a:prstGeom prst="rect">
            <a:avLst/>
          </a:prstGeom>
        </p:spPr>
        <p:txBody>
          <a:bodyPr vert="horz" wrap="square" lIns="0" tIns="12700" rIns="0" bIns="0" rtlCol="0">
            <a:spAutoFit/>
          </a:bodyPr>
          <a:lstStyle/>
          <a:p>
            <a:pPr marL="12700">
              <a:lnSpc>
                <a:spcPct val="100000"/>
              </a:lnSpc>
              <a:spcBef>
                <a:spcPts val="100"/>
              </a:spcBef>
            </a:pPr>
            <a:r>
              <a:rPr sz="1300" b="1" dirty="0">
                <a:cs typeface="Calibri"/>
              </a:rPr>
              <a:t>N</a:t>
            </a:r>
            <a:endParaRPr sz="1300">
              <a:cs typeface="Calibri"/>
            </a:endParaRPr>
          </a:p>
        </p:txBody>
      </p:sp>
      <p:sp>
        <p:nvSpPr>
          <p:cNvPr id="100" name="object 100"/>
          <p:cNvSpPr txBox="1"/>
          <p:nvPr/>
        </p:nvSpPr>
        <p:spPr>
          <a:xfrm>
            <a:off x="6307094" y="169671"/>
            <a:ext cx="113030" cy="212879"/>
          </a:xfrm>
          <a:prstGeom prst="rect">
            <a:avLst/>
          </a:prstGeom>
        </p:spPr>
        <p:txBody>
          <a:bodyPr vert="horz" wrap="square" lIns="0" tIns="12700" rIns="0" bIns="0" rtlCol="0">
            <a:spAutoFit/>
          </a:bodyPr>
          <a:lstStyle/>
          <a:p>
            <a:pPr marL="12700">
              <a:lnSpc>
                <a:spcPct val="100000"/>
              </a:lnSpc>
              <a:spcBef>
                <a:spcPts val="100"/>
              </a:spcBef>
            </a:pPr>
            <a:r>
              <a:rPr sz="1300" b="1" dirty="0">
                <a:cs typeface="Calibri"/>
              </a:rPr>
              <a:t>C</a:t>
            </a:r>
            <a:endParaRPr sz="1300">
              <a:cs typeface="Calibri"/>
            </a:endParaRPr>
          </a:p>
        </p:txBody>
      </p:sp>
      <p:grpSp>
        <p:nvGrpSpPr>
          <p:cNvPr id="101" name="object 101"/>
          <p:cNvGrpSpPr/>
          <p:nvPr/>
        </p:nvGrpSpPr>
        <p:grpSpPr>
          <a:xfrm>
            <a:off x="5583237" y="417512"/>
            <a:ext cx="927100" cy="916940"/>
            <a:chOff x="5583237" y="417512"/>
            <a:chExt cx="927100" cy="916940"/>
          </a:xfrm>
        </p:grpSpPr>
        <p:sp>
          <p:nvSpPr>
            <p:cNvPr id="102" name="object 102"/>
            <p:cNvSpPr/>
            <p:nvPr/>
          </p:nvSpPr>
          <p:spPr>
            <a:xfrm>
              <a:off x="5583237" y="417512"/>
              <a:ext cx="546100" cy="916940"/>
            </a:xfrm>
            <a:custGeom>
              <a:avLst/>
              <a:gdLst/>
              <a:ahLst/>
              <a:cxnLst/>
              <a:rect l="l" t="t" r="r" b="b"/>
              <a:pathLst>
                <a:path w="546100" h="916940">
                  <a:moveTo>
                    <a:pt x="12700" y="906576"/>
                  </a:moveTo>
                  <a:lnTo>
                    <a:pt x="9855" y="903732"/>
                  </a:lnTo>
                  <a:lnTo>
                    <a:pt x="2832" y="903732"/>
                  </a:lnTo>
                  <a:lnTo>
                    <a:pt x="0" y="906576"/>
                  </a:lnTo>
                  <a:lnTo>
                    <a:pt x="0" y="913612"/>
                  </a:lnTo>
                  <a:lnTo>
                    <a:pt x="2832" y="916444"/>
                  </a:lnTo>
                  <a:lnTo>
                    <a:pt x="9855" y="916444"/>
                  </a:lnTo>
                  <a:lnTo>
                    <a:pt x="12700" y="913612"/>
                  </a:lnTo>
                  <a:lnTo>
                    <a:pt x="12700" y="906576"/>
                  </a:lnTo>
                  <a:close/>
                </a:path>
                <a:path w="546100" h="916940">
                  <a:moveTo>
                    <a:pt x="12700" y="881164"/>
                  </a:moveTo>
                  <a:lnTo>
                    <a:pt x="9855" y="878319"/>
                  </a:lnTo>
                  <a:lnTo>
                    <a:pt x="2832" y="878319"/>
                  </a:lnTo>
                  <a:lnTo>
                    <a:pt x="0" y="881164"/>
                  </a:lnTo>
                  <a:lnTo>
                    <a:pt x="0" y="888199"/>
                  </a:lnTo>
                  <a:lnTo>
                    <a:pt x="2832" y="891032"/>
                  </a:lnTo>
                  <a:lnTo>
                    <a:pt x="9855" y="891032"/>
                  </a:lnTo>
                  <a:lnTo>
                    <a:pt x="12700" y="888199"/>
                  </a:lnTo>
                  <a:lnTo>
                    <a:pt x="12700" y="881164"/>
                  </a:lnTo>
                  <a:close/>
                </a:path>
                <a:path w="546100" h="916940">
                  <a:moveTo>
                    <a:pt x="12700" y="855751"/>
                  </a:moveTo>
                  <a:lnTo>
                    <a:pt x="9855" y="852906"/>
                  </a:lnTo>
                  <a:lnTo>
                    <a:pt x="2832" y="852906"/>
                  </a:lnTo>
                  <a:lnTo>
                    <a:pt x="0" y="855751"/>
                  </a:lnTo>
                  <a:lnTo>
                    <a:pt x="0" y="862787"/>
                  </a:lnTo>
                  <a:lnTo>
                    <a:pt x="2832" y="865619"/>
                  </a:lnTo>
                  <a:lnTo>
                    <a:pt x="9855" y="865619"/>
                  </a:lnTo>
                  <a:lnTo>
                    <a:pt x="12700" y="862787"/>
                  </a:lnTo>
                  <a:lnTo>
                    <a:pt x="12700" y="855751"/>
                  </a:lnTo>
                  <a:close/>
                </a:path>
                <a:path w="546100" h="916940">
                  <a:moveTo>
                    <a:pt x="12700" y="830338"/>
                  </a:moveTo>
                  <a:lnTo>
                    <a:pt x="9855" y="827493"/>
                  </a:lnTo>
                  <a:lnTo>
                    <a:pt x="2832" y="827493"/>
                  </a:lnTo>
                  <a:lnTo>
                    <a:pt x="0" y="830338"/>
                  </a:lnTo>
                  <a:lnTo>
                    <a:pt x="0" y="837374"/>
                  </a:lnTo>
                  <a:lnTo>
                    <a:pt x="2832" y="840206"/>
                  </a:lnTo>
                  <a:lnTo>
                    <a:pt x="9855" y="840206"/>
                  </a:lnTo>
                  <a:lnTo>
                    <a:pt x="12700" y="837374"/>
                  </a:lnTo>
                  <a:lnTo>
                    <a:pt x="12700" y="830338"/>
                  </a:lnTo>
                  <a:close/>
                </a:path>
                <a:path w="546100" h="916940">
                  <a:moveTo>
                    <a:pt x="12700" y="804926"/>
                  </a:moveTo>
                  <a:lnTo>
                    <a:pt x="9855" y="802081"/>
                  </a:lnTo>
                  <a:lnTo>
                    <a:pt x="2832" y="802081"/>
                  </a:lnTo>
                  <a:lnTo>
                    <a:pt x="0" y="804926"/>
                  </a:lnTo>
                  <a:lnTo>
                    <a:pt x="0" y="811961"/>
                  </a:lnTo>
                  <a:lnTo>
                    <a:pt x="2832" y="814793"/>
                  </a:lnTo>
                  <a:lnTo>
                    <a:pt x="9855" y="814793"/>
                  </a:lnTo>
                  <a:lnTo>
                    <a:pt x="12700" y="811961"/>
                  </a:lnTo>
                  <a:lnTo>
                    <a:pt x="12700" y="804926"/>
                  </a:lnTo>
                  <a:close/>
                </a:path>
                <a:path w="546100" h="916940">
                  <a:moveTo>
                    <a:pt x="12700" y="779513"/>
                  </a:moveTo>
                  <a:lnTo>
                    <a:pt x="9855" y="776668"/>
                  </a:lnTo>
                  <a:lnTo>
                    <a:pt x="2832" y="776668"/>
                  </a:lnTo>
                  <a:lnTo>
                    <a:pt x="0" y="779513"/>
                  </a:lnTo>
                  <a:lnTo>
                    <a:pt x="0" y="786549"/>
                  </a:lnTo>
                  <a:lnTo>
                    <a:pt x="2832" y="789381"/>
                  </a:lnTo>
                  <a:lnTo>
                    <a:pt x="9855" y="789381"/>
                  </a:lnTo>
                  <a:lnTo>
                    <a:pt x="12700" y="786549"/>
                  </a:lnTo>
                  <a:lnTo>
                    <a:pt x="12700" y="779513"/>
                  </a:lnTo>
                  <a:close/>
                </a:path>
                <a:path w="546100" h="916940">
                  <a:moveTo>
                    <a:pt x="12700" y="754100"/>
                  </a:moveTo>
                  <a:lnTo>
                    <a:pt x="9855" y="751255"/>
                  </a:lnTo>
                  <a:lnTo>
                    <a:pt x="2832" y="751255"/>
                  </a:lnTo>
                  <a:lnTo>
                    <a:pt x="0" y="754100"/>
                  </a:lnTo>
                  <a:lnTo>
                    <a:pt x="0" y="761136"/>
                  </a:lnTo>
                  <a:lnTo>
                    <a:pt x="2832" y="763968"/>
                  </a:lnTo>
                  <a:lnTo>
                    <a:pt x="9855" y="763968"/>
                  </a:lnTo>
                  <a:lnTo>
                    <a:pt x="12700" y="761136"/>
                  </a:lnTo>
                  <a:lnTo>
                    <a:pt x="12700" y="754100"/>
                  </a:lnTo>
                  <a:close/>
                </a:path>
                <a:path w="546100" h="916940">
                  <a:moveTo>
                    <a:pt x="12700" y="728687"/>
                  </a:moveTo>
                  <a:lnTo>
                    <a:pt x="9855" y="725843"/>
                  </a:lnTo>
                  <a:lnTo>
                    <a:pt x="2832" y="725843"/>
                  </a:lnTo>
                  <a:lnTo>
                    <a:pt x="0" y="728687"/>
                  </a:lnTo>
                  <a:lnTo>
                    <a:pt x="0" y="735723"/>
                  </a:lnTo>
                  <a:lnTo>
                    <a:pt x="2832" y="738555"/>
                  </a:lnTo>
                  <a:lnTo>
                    <a:pt x="9855" y="738555"/>
                  </a:lnTo>
                  <a:lnTo>
                    <a:pt x="12700" y="735723"/>
                  </a:lnTo>
                  <a:lnTo>
                    <a:pt x="12700" y="728687"/>
                  </a:lnTo>
                  <a:close/>
                </a:path>
                <a:path w="546100" h="916940">
                  <a:moveTo>
                    <a:pt x="12700" y="703275"/>
                  </a:moveTo>
                  <a:lnTo>
                    <a:pt x="9855" y="700430"/>
                  </a:lnTo>
                  <a:lnTo>
                    <a:pt x="2832" y="700430"/>
                  </a:lnTo>
                  <a:lnTo>
                    <a:pt x="0" y="703275"/>
                  </a:lnTo>
                  <a:lnTo>
                    <a:pt x="0" y="710311"/>
                  </a:lnTo>
                  <a:lnTo>
                    <a:pt x="2832" y="713143"/>
                  </a:lnTo>
                  <a:lnTo>
                    <a:pt x="9855" y="713143"/>
                  </a:lnTo>
                  <a:lnTo>
                    <a:pt x="12700" y="710311"/>
                  </a:lnTo>
                  <a:lnTo>
                    <a:pt x="12700" y="703275"/>
                  </a:lnTo>
                  <a:close/>
                </a:path>
                <a:path w="546100" h="916940">
                  <a:moveTo>
                    <a:pt x="12700" y="677862"/>
                  </a:moveTo>
                  <a:lnTo>
                    <a:pt x="9855" y="675017"/>
                  </a:lnTo>
                  <a:lnTo>
                    <a:pt x="2832" y="675017"/>
                  </a:lnTo>
                  <a:lnTo>
                    <a:pt x="0" y="677862"/>
                  </a:lnTo>
                  <a:lnTo>
                    <a:pt x="0" y="684898"/>
                  </a:lnTo>
                  <a:lnTo>
                    <a:pt x="2832" y="687730"/>
                  </a:lnTo>
                  <a:lnTo>
                    <a:pt x="9855" y="687730"/>
                  </a:lnTo>
                  <a:lnTo>
                    <a:pt x="12700" y="684898"/>
                  </a:lnTo>
                  <a:lnTo>
                    <a:pt x="12700" y="677862"/>
                  </a:lnTo>
                  <a:close/>
                </a:path>
                <a:path w="546100" h="916940">
                  <a:moveTo>
                    <a:pt x="12700" y="652449"/>
                  </a:moveTo>
                  <a:lnTo>
                    <a:pt x="9855" y="649605"/>
                  </a:lnTo>
                  <a:lnTo>
                    <a:pt x="2832" y="649605"/>
                  </a:lnTo>
                  <a:lnTo>
                    <a:pt x="0" y="652449"/>
                  </a:lnTo>
                  <a:lnTo>
                    <a:pt x="0" y="659485"/>
                  </a:lnTo>
                  <a:lnTo>
                    <a:pt x="2832" y="662317"/>
                  </a:lnTo>
                  <a:lnTo>
                    <a:pt x="9855" y="662317"/>
                  </a:lnTo>
                  <a:lnTo>
                    <a:pt x="12700" y="659485"/>
                  </a:lnTo>
                  <a:lnTo>
                    <a:pt x="12700" y="652449"/>
                  </a:lnTo>
                  <a:close/>
                </a:path>
                <a:path w="546100" h="916940">
                  <a:moveTo>
                    <a:pt x="12700" y="627037"/>
                  </a:moveTo>
                  <a:lnTo>
                    <a:pt x="9855" y="624192"/>
                  </a:lnTo>
                  <a:lnTo>
                    <a:pt x="2832" y="624192"/>
                  </a:lnTo>
                  <a:lnTo>
                    <a:pt x="0" y="627037"/>
                  </a:lnTo>
                  <a:lnTo>
                    <a:pt x="0" y="634072"/>
                  </a:lnTo>
                  <a:lnTo>
                    <a:pt x="2832" y="636905"/>
                  </a:lnTo>
                  <a:lnTo>
                    <a:pt x="9855" y="636905"/>
                  </a:lnTo>
                  <a:lnTo>
                    <a:pt x="12700" y="634072"/>
                  </a:lnTo>
                  <a:lnTo>
                    <a:pt x="12700" y="627037"/>
                  </a:lnTo>
                  <a:close/>
                </a:path>
                <a:path w="546100" h="916940">
                  <a:moveTo>
                    <a:pt x="12700" y="601624"/>
                  </a:moveTo>
                  <a:lnTo>
                    <a:pt x="9855" y="598779"/>
                  </a:lnTo>
                  <a:lnTo>
                    <a:pt x="2832" y="598779"/>
                  </a:lnTo>
                  <a:lnTo>
                    <a:pt x="0" y="601624"/>
                  </a:lnTo>
                  <a:lnTo>
                    <a:pt x="0" y="608660"/>
                  </a:lnTo>
                  <a:lnTo>
                    <a:pt x="2832" y="611492"/>
                  </a:lnTo>
                  <a:lnTo>
                    <a:pt x="9855" y="611492"/>
                  </a:lnTo>
                  <a:lnTo>
                    <a:pt x="12700" y="608660"/>
                  </a:lnTo>
                  <a:lnTo>
                    <a:pt x="12700" y="601624"/>
                  </a:lnTo>
                  <a:close/>
                </a:path>
                <a:path w="546100" h="916940">
                  <a:moveTo>
                    <a:pt x="12700" y="576211"/>
                  </a:moveTo>
                  <a:lnTo>
                    <a:pt x="9855" y="573366"/>
                  </a:lnTo>
                  <a:lnTo>
                    <a:pt x="2832" y="573366"/>
                  </a:lnTo>
                  <a:lnTo>
                    <a:pt x="0" y="576211"/>
                  </a:lnTo>
                  <a:lnTo>
                    <a:pt x="0" y="583247"/>
                  </a:lnTo>
                  <a:lnTo>
                    <a:pt x="2832" y="586079"/>
                  </a:lnTo>
                  <a:lnTo>
                    <a:pt x="9855" y="586079"/>
                  </a:lnTo>
                  <a:lnTo>
                    <a:pt x="12700" y="583247"/>
                  </a:lnTo>
                  <a:lnTo>
                    <a:pt x="12700" y="576211"/>
                  </a:lnTo>
                  <a:close/>
                </a:path>
                <a:path w="546100" h="916940">
                  <a:moveTo>
                    <a:pt x="12700" y="550799"/>
                  </a:moveTo>
                  <a:lnTo>
                    <a:pt x="9855" y="547954"/>
                  </a:lnTo>
                  <a:lnTo>
                    <a:pt x="2832" y="547954"/>
                  </a:lnTo>
                  <a:lnTo>
                    <a:pt x="0" y="550799"/>
                  </a:lnTo>
                  <a:lnTo>
                    <a:pt x="0" y="557834"/>
                  </a:lnTo>
                  <a:lnTo>
                    <a:pt x="2832" y="560666"/>
                  </a:lnTo>
                  <a:lnTo>
                    <a:pt x="9855" y="560666"/>
                  </a:lnTo>
                  <a:lnTo>
                    <a:pt x="12700" y="557834"/>
                  </a:lnTo>
                  <a:lnTo>
                    <a:pt x="12700" y="550799"/>
                  </a:lnTo>
                  <a:close/>
                </a:path>
                <a:path w="546100" h="916940">
                  <a:moveTo>
                    <a:pt x="12700" y="525386"/>
                  </a:moveTo>
                  <a:lnTo>
                    <a:pt x="9855" y="522541"/>
                  </a:lnTo>
                  <a:lnTo>
                    <a:pt x="2832" y="522541"/>
                  </a:lnTo>
                  <a:lnTo>
                    <a:pt x="0" y="525386"/>
                  </a:lnTo>
                  <a:lnTo>
                    <a:pt x="0" y="532422"/>
                  </a:lnTo>
                  <a:lnTo>
                    <a:pt x="2832" y="535254"/>
                  </a:lnTo>
                  <a:lnTo>
                    <a:pt x="9855" y="535254"/>
                  </a:lnTo>
                  <a:lnTo>
                    <a:pt x="12700" y="532422"/>
                  </a:lnTo>
                  <a:lnTo>
                    <a:pt x="12700" y="525386"/>
                  </a:lnTo>
                  <a:close/>
                </a:path>
                <a:path w="546100" h="916940">
                  <a:moveTo>
                    <a:pt x="12700" y="499973"/>
                  </a:moveTo>
                  <a:lnTo>
                    <a:pt x="9855" y="497128"/>
                  </a:lnTo>
                  <a:lnTo>
                    <a:pt x="2832" y="497128"/>
                  </a:lnTo>
                  <a:lnTo>
                    <a:pt x="0" y="499973"/>
                  </a:lnTo>
                  <a:lnTo>
                    <a:pt x="0" y="507009"/>
                  </a:lnTo>
                  <a:lnTo>
                    <a:pt x="2832" y="509841"/>
                  </a:lnTo>
                  <a:lnTo>
                    <a:pt x="9855" y="509841"/>
                  </a:lnTo>
                  <a:lnTo>
                    <a:pt x="12700" y="507009"/>
                  </a:lnTo>
                  <a:lnTo>
                    <a:pt x="12700" y="499973"/>
                  </a:lnTo>
                  <a:close/>
                </a:path>
                <a:path w="546100" h="916940">
                  <a:moveTo>
                    <a:pt x="12700" y="474560"/>
                  </a:moveTo>
                  <a:lnTo>
                    <a:pt x="9855" y="471716"/>
                  </a:lnTo>
                  <a:lnTo>
                    <a:pt x="2832" y="471716"/>
                  </a:lnTo>
                  <a:lnTo>
                    <a:pt x="0" y="474560"/>
                  </a:lnTo>
                  <a:lnTo>
                    <a:pt x="0" y="481596"/>
                  </a:lnTo>
                  <a:lnTo>
                    <a:pt x="2832" y="484428"/>
                  </a:lnTo>
                  <a:lnTo>
                    <a:pt x="9855" y="484428"/>
                  </a:lnTo>
                  <a:lnTo>
                    <a:pt x="12700" y="481596"/>
                  </a:lnTo>
                  <a:lnTo>
                    <a:pt x="12700" y="474560"/>
                  </a:lnTo>
                  <a:close/>
                </a:path>
                <a:path w="546100" h="916940">
                  <a:moveTo>
                    <a:pt x="12700" y="449148"/>
                  </a:moveTo>
                  <a:lnTo>
                    <a:pt x="9855" y="446303"/>
                  </a:lnTo>
                  <a:lnTo>
                    <a:pt x="2832" y="446303"/>
                  </a:lnTo>
                  <a:lnTo>
                    <a:pt x="0" y="449148"/>
                  </a:lnTo>
                  <a:lnTo>
                    <a:pt x="0" y="456184"/>
                  </a:lnTo>
                  <a:lnTo>
                    <a:pt x="2832" y="459016"/>
                  </a:lnTo>
                  <a:lnTo>
                    <a:pt x="9855" y="459016"/>
                  </a:lnTo>
                  <a:lnTo>
                    <a:pt x="12700" y="456184"/>
                  </a:lnTo>
                  <a:lnTo>
                    <a:pt x="12700" y="449148"/>
                  </a:lnTo>
                  <a:close/>
                </a:path>
                <a:path w="546100" h="916940">
                  <a:moveTo>
                    <a:pt x="12700" y="423735"/>
                  </a:moveTo>
                  <a:lnTo>
                    <a:pt x="9855" y="420890"/>
                  </a:lnTo>
                  <a:lnTo>
                    <a:pt x="2832" y="420890"/>
                  </a:lnTo>
                  <a:lnTo>
                    <a:pt x="0" y="423735"/>
                  </a:lnTo>
                  <a:lnTo>
                    <a:pt x="0" y="430771"/>
                  </a:lnTo>
                  <a:lnTo>
                    <a:pt x="2832" y="433603"/>
                  </a:lnTo>
                  <a:lnTo>
                    <a:pt x="9855" y="433603"/>
                  </a:lnTo>
                  <a:lnTo>
                    <a:pt x="12700" y="430771"/>
                  </a:lnTo>
                  <a:lnTo>
                    <a:pt x="12700" y="423735"/>
                  </a:lnTo>
                  <a:close/>
                </a:path>
                <a:path w="546100" h="916940">
                  <a:moveTo>
                    <a:pt x="12700" y="398322"/>
                  </a:moveTo>
                  <a:lnTo>
                    <a:pt x="9855" y="395478"/>
                  </a:lnTo>
                  <a:lnTo>
                    <a:pt x="2832" y="395478"/>
                  </a:lnTo>
                  <a:lnTo>
                    <a:pt x="0" y="398322"/>
                  </a:lnTo>
                  <a:lnTo>
                    <a:pt x="0" y="405358"/>
                  </a:lnTo>
                  <a:lnTo>
                    <a:pt x="2832" y="408190"/>
                  </a:lnTo>
                  <a:lnTo>
                    <a:pt x="9855" y="408190"/>
                  </a:lnTo>
                  <a:lnTo>
                    <a:pt x="12700" y="405358"/>
                  </a:lnTo>
                  <a:lnTo>
                    <a:pt x="12700" y="398322"/>
                  </a:lnTo>
                  <a:close/>
                </a:path>
                <a:path w="546100" h="916940">
                  <a:moveTo>
                    <a:pt x="12700" y="372910"/>
                  </a:moveTo>
                  <a:lnTo>
                    <a:pt x="9855" y="370065"/>
                  </a:lnTo>
                  <a:lnTo>
                    <a:pt x="2832" y="370065"/>
                  </a:lnTo>
                  <a:lnTo>
                    <a:pt x="0" y="372910"/>
                  </a:lnTo>
                  <a:lnTo>
                    <a:pt x="0" y="379945"/>
                  </a:lnTo>
                  <a:lnTo>
                    <a:pt x="2832" y="382778"/>
                  </a:lnTo>
                  <a:lnTo>
                    <a:pt x="9855" y="382778"/>
                  </a:lnTo>
                  <a:lnTo>
                    <a:pt x="12700" y="379945"/>
                  </a:lnTo>
                  <a:lnTo>
                    <a:pt x="12700" y="372910"/>
                  </a:lnTo>
                  <a:close/>
                </a:path>
                <a:path w="546100" h="916940">
                  <a:moveTo>
                    <a:pt x="12700" y="347497"/>
                  </a:moveTo>
                  <a:lnTo>
                    <a:pt x="9855" y="344652"/>
                  </a:lnTo>
                  <a:lnTo>
                    <a:pt x="2832" y="344652"/>
                  </a:lnTo>
                  <a:lnTo>
                    <a:pt x="0" y="347497"/>
                  </a:lnTo>
                  <a:lnTo>
                    <a:pt x="0" y="354533"/>
                  </a:lnTo>
                  <a:lnTo>
                    <a:pt x="2832" y="357365"/>
                  </a:lnTo>
                  <a:lnTo>
                    <a:pt x="9855" y="357365"/>
                  </a:lnTo>
                  <a:lnTo>
                    <a:pt x="12700" y="354533"/>
                  </a:lnTo>
                  <a:lnTo>
                    <a:pt x="12700" y="347497"/>
                  </a:lnTo>
                  <a:close/>
                </a:path>
                <a:path w="546100" h="916940">
                  <a:moveTo>
                    <a:pt x="12700" y="322084"/>
                  </a:moveTo>
                  <a:lnTo>
                    <a:pt x="9855" y="319239"/>
                  </a:lnTo>
                  <a:lnTo>
                    <a:pt x="2832" y="319239"/>
                  </a:lnTo>
                  <a:lnTo>
                    <a:pt x="0" y="322084"/>
                  </a:lnTo>
                  <a:lnTo>
                    <a:pt x="0" y="329120"/>
                  </a:lnTo>
                  <a:lnTo>
                    <a:pt x="2832" y="331952"/>
                  </a:lnTo>
                  <a:lnTo>
                    <a:pt x="9855" y="331952"/>
                  </a:lnTo>
                  <a:lnTo>
                    <a:pt x="12700" y="329120"/>
                  </a:lnTo>
                  <a:lnTo>
                    <a:pt x="12700" y="322084"/>
                  </a:lnTo>
                  <a:close/>
                </a:path>
                <a:path w="546100" h="916940">
                  <a:moveTo>
                    <a:pt x="12700" y="296672"/>
                  </a:moveTo>
                  <a:lnTo>
                    <a:pt x="9855" y="293827"/>
                  </a:lnTo>
                  <a:lnTo>
                    <a:pt x="2832" y="293827"/>
                  </a:lnTo>
                  <a:lnTo>
                    <a:pt x="0" y="296672"/>
                  </a:lnTo>
                  <a:lnTo>
                    <a:pt x="0" y="303707"/>
                  </a:lnTo>
                  <a:lnTo>
                    <a:pt x="2832" y="306539"/>
                  </a:lnTo>
                  <a:lnTo>
                    <a:pt x="9855" y="306539"/>
                  </a:lnTo>
                  <a:lnTo>
                    <a:pt x="12700" y="303707"/>
                  </a:lnTo>
                  <a:lnTo>
                    <a:pt x="12700" y="296672"/>
                  </a:lnTo>
                  <a:close/>
                </a:path>
                <a:path w="546100" h="916940">
                  <a:moveTo>
                    <a:pt x="12700" y="271259"/>
                  </a:moveTo>
                  <a:lnTo>
                    <a:pt x="9855" y="268414"/>
                  </a:lnTo>
                  <a:lnTo>
                    <a:pt x="2832" y="268414"/>
                  </a:lnTo>
                  <a:lnTo>
                    <a:pt x="0" y="271259"/>
                  </a:lnTo>
                  <a:lnTo>
                    <a:pt x="0" y="278295"/>
                  </a:lnTo>
                  <a:lnTo>
                    <a:pt x="2832" y="281127"/>
                  </a:lnTo>
                  <a:lnTo>
                    <a:pt x="9855" y="281127"/>
                  </a:lnTo>
                  <a:lnTo>
                    <a:pt x="12700" y="278295"/>
                  </a:lnTo>
                  <a:lnTo>
                    <a:pt x="12700" y="271259"/>
                  </a:lnTo>
                  <a:close/>
                </a:path>
                <a:path w="546100" h="916940">
                  <a:moveTo>
                    <a:pt x="12700" y="245846"/>
                  </a:moveTo>
                  <a:lnTo>
                    <a:pt x="9855" y="243001"/>
                  </a:lnTo>
                  <a:lnTo>
                    <a:pt x="2832" y="243001"/>
                  </a:lnTo>
                  <a:lnTo>
                    <a:pt x="0" y="245846"/>
                  </a:lnTo>
                  <a:lnTo>
                    <a:pt x="0" y="252882"/>
                  </a:lnTo>
                  <a:lnTo>
                    <a:pt x="2832" y="255714"/>
                  </a:lnTo>
                  <a:lnTo>
                    <a:pt x="9855" y="255714"/>
                  </a:lnTo>
                  <a:lnTo>
                    <a:pt x="12700" y="252882"/>
                  </a:lnTo>
                  <a:lnTo>
                    <a:pt x="12700" y="245846"/>
                  </a:lnTo>
                  <a:close/>
                </a:path>
                <a:path w="546100" h="916940">
                  <a:moveTo>
                    <a:pt x="12700" y="220433"/>
                  </a:moveTo>
                  <a:lnTo>
                    <a:pt x="9855" y="217589"/>
                  </a:lnTo>
                  <a:lnTo>
                    <a:pt x="2832" y="217589"/>
                  </a:lnTo>
                  <a:lnTo>
                    <a:pt x="0" y="220433"/>
                  </a:lnTo>
                  <a:lnTo>
                    <a:pt x="0" y="227469"/>
                  </a:lnTo>
                  <a:lnTo>
                    <a:pt x="2832" y="230301"/>
                  </a:lnTo>
                  <a:lnTo>
                    <a:pt x="9855" y="230301"/>
                  </a:lnTo>
                  <a:lnTo>
                    <a:pt x="12700" y="227469"/>
                  </a:lnTo>
                  <a:lnTo>
                    <a:pt x="12700" y="220433"/>
                  </a:lnTo>
                  <a:close/>
                </a:path>
                <a:path w="546100" h="916940">
                  <a:moveTo>
                    <a:pt x="12700" y="195021"/>
                  </a:moveTo>
                  <a:lnTo>
                    <a:pt x="9855" y="192176"/>
                  </a:lnTo>
                  <a:lnTo>
                    <a:pt x="2832" y="192176"/>
                  </a:lnTo>
                  <a:lnTo>
                    <a:pt x="0" y="195021"/>
                  </a:lnTo>
                  <a:lnTo>
                    <a:pt x="0" y="202057"/>
                  </a:lnTo>
                  <a:lnTo>
                    <a:pt x="2832" y="204889"/>
                  </a:lnTo>
                  <a:lnTo>
                    <a:pt x="9855" y="204889"/>
                  </a:lnTo>
                  <a:lnTo>
                    <a:pt x="12700" y="202057"/>
                  </a:lnTo>
                  <a:lnTo>
                    <a:pt x="12700" y="195021"/>
                  </a:lnTo>
                  <a:close/>
                </a:path>
                <a:path w="546100" h="916940">
                  <a:moveTo>
                    <a:pt x="12700" y="169608"/>
                  </a:moveTo>
                  <a:lnTo>
                    <a:pt x="9855" y="166763"/>
                  </a:lnTo>
                  <a:lnTo>
                    <a:pt x="2832" y="166763"/>
                  </a:lnTo>
                  <a:lnTo>
                    <a:pt x="0" y="169608"/>
                  </a:lnTo>
                  <a:lnTo>
                    <a:pt x="0" y="176644"/>
                  </a:lnTo>
                  <a:lnTo>
                    <a:pt x="2832" y="179476"/>
                  </a:lnTo>
                  <a:lnTo>
                    <a:pt x="9855" y="179476"/>
                  </a:lnTo>
                  <a:lnTo>
                    <a:pt x="12700" y="176644"/>
                  </a:lnTo>
                  <a:lnTo>
                    <a:pt x="12700" y="169608"/>
                  </a:lnTo>
                  <a:close/>
                </a:path>
                <a:path w="546100" h="916940">
                  <a:moveTo>
                    <a:pt x="12700" y="144195"/>
                  </a:moveTo>
                  <a:lnTo>
                    <a:pt x="9855" y="141351"/>
                  </a:lnTo>
                  <a:lnTo>
                    <a:pt x="2832" y="141351"/>
                  </a:lnTo>
                  <a:lnTo>
                    <a:pt x="0" y="144195"/>
                  </a:lnTo>
                  <a:lnTo>
                    <a:pt x="0" y="151231"/>
                  </a:lnTo>
                  <a:lnTo>
                    <a:pt x="2832" y="154063"/>
                  </a:lnTo>
                  <a:lnTo>
                    <a:pt x="9855" y="154063"/>
                  </a:lnTo>
                  <a:lnTo>
                    <a:pt x="12700" y="151231"/>
                  </a:lnTo>
                  <a:lnTo>
                    <a:pt x="12700" y="144195"/>
                  </a:lnTo>
                  <a:close/>
                </a:path>
                <a:path w="546100" h="916940">
                  <a:moveTo>
                    <a:pt x="12700" y="118783"/>
                  </a:moveTo>
                  <a:lnTo>
                    <a:pt x="9855" y="115938"/>
                  </a:lnTo>
                  <a:lnTo>
                    <a:pt x="2832" y="115938"/>
                  </a:lnTo>
                  <a:lnTo>
                    <a:pt x="0" y="118783"/>
                  </a:lnTo>
                  <a:lnTo>
                    <a:pt x="0" y="125818"/>
                  </a:lnTo>
                  <a:lnTo>
                    <a:pt x="2832" y="128651"/>
                  </a:lnTo>
                  <a:lnTo>
                    <a:pt x="9855" y="128651"/>
                  </a:lnTo>
                  <a:lnTo>
                    <a:pt x="12700" y="125818"/>
                  </a:lnTo>
                  <a:lnTo>
                    <a:pt x="12700" y="118783"/>
                  </a:lnTo>
                  <a:close/>
                </a:path>
                <a:path w="546100" h="916940">
                  <a:moveTo>
                    <a:pt x="12700" y="93370"/>
                  </a:moveTo>
                  <a:lnTo>
                    <a:pt x="9855" y="90525"/>
                  </a:lnTo>
                  <a:lnTo>
                    <a:pt x="2832" y="90525"/>
                  </a:lnTo>
                  <a:lnTo>
                    <a:pt x="0" y="93370"/>
                  </a:lnTo>
                  <a:lnTo>
                    <a:pt x="0" y="100406"/>
                  </a:lnTo>
                  <a:lnTo>
                    <a:pt x="2832" y="103238"/>
                  </a:lnTo>
                  <a:lnTo>
                    <a:pt x="9855" y="103238"/>
                  </a:lnTo>
                  <a:lnTo>
                    <a:pt x="12700" y="100406"/>
                  </a:lnTo>
                  <a:lnTo>
                    <a:pt x="12700" y="93370"/>
                  </a:lnTo>
                  <a:close/>
                </a:path>
                <a:path w="546100" h="916940">
                  <a:moveTo>
                    <a:pt x="12700" y="67957"/>
                  </a:moveTo>
                  <a:lnTo>
                    <a:pt x="9855" y="65112"/>
                  </a:lnTo>
                  <a:lnTo>
                    <a:pt x="2832" y="65112"/>
                  </a:lnTo>
                  <a:lnTo>
                    <a:pt x="0" y="67957"/>
                  </a:lnTo>
                  <a:lnTo>
                    <a:pt x="0" y="74993"/>
                  </a:lnTo>
                  <a:lnTo>
                    <a:pt x="2832" y="77825"/>
                  </a:lnTo>
                  <a:lnTo>
                    <a:pt x="9855" y="77825"/>
                  </a:lnTo>
                  <a:lnTo>
                    <a:pt x="12700" y="74993"/>
                  </a:lnTo>
                  <a:lnTo>
                    <a:pt x="12700" y="67957"/>
                  </a:lnTo>
                  <a:close/>
                </a:path>
                <a:path w="546100" h="916940">
                  <a:moveTo>
                    <a:pt x="12700" y="42545"/>
                  </a:moveTo>
                  <a:lnTo>
                    <a:pt x="9855" y="39700"/>
                  </a:lnTo>
                  <a:lnTo>
                    <a:pt x="2832" y="39700"/>
                  </a:lnTo>
                  <a:lnTo>
                    <a:pt x="0" y="42545"/>
                  </a:lnTo>
                  <a:lnTo>
                    <a:pt x="0" y="49580"/>
                  </a:lnTo>
                  <a:lnTo>
                    <a:pt x="2832" y="52412"/>
                  </a:lnTo>
                  <a:lnTo>
                    <a:pt x="9855" y="52412"/>
                  </a:lnTo>
                  <a:lnTo>
                    <a:pt x="12700" y="49580"/>
                  </a:lnTo>
                  <a:lnTo>
                    <a:pt x="12700" y="42545"/>
                  </a:lnTo>
                  <a:close/>
                </a:path>
                <a:path w="546100" h="916940">
                  <a:moveTo>
                    <a:pt x="12700" y="17132"/>
                  </a:moveTo>
                  <a:lnTo>
                    <a:pt x="9855" y="14287"/>
                  </a:lnTo>
                  <a:lnTo>
                    <a:pt x="2832" y="14287"/>
                  </a:lnTo>
                  <a:lnTo>
                    <a:pt x="0" y="17132"/>
                  </a:lnTo>
                  <a:lnTo>
                    <a:pt x="0" y="24168"/>
                  </a:lnTo>
                  <a:lnTo>
                    <a:pt x="2832" y="27000"/>
                  </a:lnTo>
                  <a:lnTo>
                    <a:pt x="9855" y="27000"/>
                  </a:lnTo>
                  <a:lnTo>
                    <a:pt x="12700" y="24168"/>
                  </a:lnTo>
                  <a:lnTo>
                    <a:pt x="12700" y="17132"/>
                  </a:lnTo>
                  <a:close/>
                </a:path>
                <a:path w="546100" h="916940">
                  <a:moveTo>
                    <a:pt x="546100" y="434860"/>
                  </a:moveTo>
                  <a:lnTo>
                    <a:pt x="543255" y="432015"/>
                  </a:lnTo>
                  <a:lnTo>
                    <a:pt x="536244" y="432015"/>
                  </a:lnTo>
                  <a:lnTo>
                    <a:pt x="533400" y="434860"/>
                  </a:lnTo>
                  <a:lnTo>
                    <a:pt x="533400" y="441896"/>
                  </a:lnTo>
                  <a:lnTo>
                    <a:pt x="536244" y="444728"/>
                  </a:lnTo>
                  <a:lnTo>
                    <a:pt x="543255" y="444728"/>
                  </a:lnTo>
                  <a:lnTo>
                    <a:pt x="546100" y="441896"/>
                  </a:lnTo>
                  <a:lnTo>
                    <a:pt x="546100" y="434860"/>
                  </a:lnTo>
                  <a:close/>
                </a:path>
                <a:path w="546100" h="916940">
                  <a:moveTo>
                    <a:pt x="546100" y="409448"/>
                  </a:moveTo>
                  <a:lnTo>
                    <a:pt x="543255" y="406603"/>
                  </a:lnTo>
                  <a:lnTo>
                    <a:pt x="536244" y="406603"/>
                  </a:lnTo>
                  <a:lnTo>
                    <a:pt x="533400" y="409448"/>
                  </a:lnTo>
                  <a:lnTo>
                    <a:pt x="533400" y="416483"/>
                  </a:lnTo>
                  <a:lnTo>
                    <a:pt x="536244" y="419315"/>
                  </a:lnTo>
                  <a:lnTo>
                    <a:pt x="543255" y="419315"/>
                  </a:lnTo>
                  <a:lnTo>
                    <a:pt x="546100" y="416483"/>
                  </a:lnTo>
                  <a:lnTo>
                    <a:pt x="546100" y="409448"/>
                  </a:lnTo>
                  <a:close/>
                </a:path>
                <a:path w="546100" h="916940">
                  <a:moveTo>
                    <a:pt x="546100" y="384035"/>
                  </a:moveTo>
                  <a:lnTo>
                    <a:pt x="543255" y="381190"/>
                  </a:lnTo>
                  <a:lnTo>
                    <a:pt x="536244" y="381190"/>
                  </a:lnTo>
                  <a:lnTo>
                    <a:pt x="533400" y="384035"/>
                  </a:lnTo>
                  <a:lnTo>
                    <a:pt x="533400" y="391071"/>
                  </a:lnTo>
                  <a:lnTo>
                    <a:pt x="536244" y="393903"/>
                  </a:lnTo>
                  <a:lnTo>
                    <a:pt x="543255" y="393903"/>
                  </a:lnTo>
                  <a:lnTo>
                    <a:pt x="546100" y="391071"/>
                  </a:lnTo>
                  <a:lnTo>
                    <a:pt x="546100" y="384035"/>
                  </a:lnTo>
                  <a:close/>
                </a:path>
                <a:path w="546100" h="916940">
                  <a:moveTo>
                    <a:pt x="546100" y="358622"/>
                  </a:moveTo>
                  <a:lnTo>
                    <a:pt x="543255" y="355777"/>
                  </a:lnTo>
                  <a:lnTo>
                    <a:pt x="536244" y="355777"/>
                  </a:lnTo>
                  <a:lnTo>
                    <a:pt x="533400" y="358622"/>
                  </a:lnTo>
                  <a:lnTo>
                    <a:pt x="533400" y="365658"/>
                  </a:lnTo>
                  <a:lnTo>
                    <a:pt x="536244" y="368490"/>
                  </a:lnTo>
                  <a:lnTo>
                    <a:pt x="543255" y="368490"/>
                  </a:lnTo>
                  <a:lnTo>
                    <a:pt x="546100" y="365658"/>
                  </a:lnTo>
                  <a:lnTo>
                    <a:pt x="546100" y="358622"/>
                  </a:lnTo>
                  <a:close/>
                </a:path>
                <a:path w="546100" h="916940">
                  <a:moveTo>
                    <a:pt x="546100" y="333209"/>
                  </a:moveTo>
                  <a:lnTo>
                    <a:pt x="543255" y="330365"/>
                  </a:lnTo>
                  <a:lnTo>
                    <a:pt x="536244" y="330365"/>
                  </a:lnTo>
                  <a:lnTo>
                    <a:pt x="533400" y="333209"/>
                  </a:lnTo>
                  <a:lnTo>
                    <a:pt x="533400" y="340245"/>
                  </a:lnTo>
                  <a:lnTo>
                    <a:pt x="536244" y="343077"/>
                  </a:lnTo>
                  <a:lnTo>
                    <a:pt x="543255" y="343077"/>
                  </a:lnTo>
                  <a:lnTo>
                    <a:pt x="546100" y="340245"/>
                  </a:lnTo>
                  <a:lnTo>
                    <a:pt x="546100" y="333209"/>
                  </a:lnTo>
                  <a:close/>
                </a:path>
                <a:path w="546100" h="916940">
                  <a:moveTo>
                    <a:pt x="546100" y="307797"/>
                  </a:moveTo>
                  <a:lnTo>
                    <a:pt x="543255" y="304952"/>
                  </a:lnTo>
                  <a:lnTo>
                    <a:pt x="536232" y="304952"/>
                  </a:lnTo>
                  <a:lnTo>
                    <a:pt x="533400" y="307797"/>
                  </a:lnTo>
                  <a:lnTo>
                    <a:pt x="533400" y="314833"/>
                  </a:lnTo>
                  <a:lnTo>
                    <a:pt x="536232" y="317665"/>
                  </a:lnTo>
                  <a:lnTo>
                    <a:pt x="543255" y="317665"/>
                  </a:lnTo>
                  <a:lnTo>
                    <a:pt x="546100" y="314833"/>
                  </a:lnTo>
                  <a:lnTo>
                    <a:pt x="546100" y="307797"/>
                  </a:lnTo>
                  <a:close/>
                </a:path>
                <a:path w="546100" h="916940">
                  <a:moveTo>
                    <a:pt x="546100" y="282384"/>
                  </a:moveTo>
                  <a:lnTo>
                    <a:pt x="543255" y="279539"/>
                  </a:lnTo>
                  <a:lnTo>
                    <a:pt x="536232" y="279539"/>
                  </a:lnTo>
                  <a:lnTo>
                    <a:pt x="533400" y="282384"/>
                  </a:lnTo>
                  <a:lnTo>
                    <a:pt x="533400" y="289420"/>
                  </a:lnTo>
                  <a:lnTo>
                    <a:pt x="536232" y="292252"/>
                  </a:lnTo>
                  <a:lnTo>
                    <a:pt x="543255" y="292252"/>
                  </a:lnTo>
                  <a:lnTo>
                    <a:pt x="546100" y="289420"/>
                  </a:lnTo>
                  <a:lnTo>
                    <a:pt x="546100" y="282384"/>
                  </a:lnTo>
                  <a:close/>
                </a:path>
                <a:path w="546100" h="916940">
                  <a:moveTo>
                    <a:pt x="546100" y="256971"/>
                  </a:moveTo>
                  <a:lnTo>
                    <a:pt x="543255" y="254127"/>
                  </a:lnTo>
                  <a:lnTo>
                    <a:pt x="536232" y="254127"/>
                  </a:lnTo>
                  <a:lnTo>
                    <a:pt x="533400" y="256971"/>
                  </a:lnTo>
                  <a:lnTo>
                    <a:pt x="533400" y="264007"/>
                  </a:lnTo>
                  <a:lnTo>
                    <a:pt x="536232" y="266839"/>
                  </a:lnTo>
                  <a:lnTo>
                    <a:pt x="543255" y="266839"/>
                  </a:lnTo>
                  <a:lnTo>
                    <a:pt x="546100" y="264007"/>
                  </a:lnTo>
                  <a:lnTo>
                    <a:pt x="546100" y="256971"/>
                  </a:lnTo>
                  <a:close/>
                </a:path>
                <a:path w="546100" h="916940">
                  <a:moveTo>
                    <a:pt x="546100" y="231559"/>
                  </a:moveTo>
                  <a:lnTo>
                    <a:pt x="543255" y="228714"/>
                  </a:lnTo>
                  <a:lnTo>
                    <a:pt x="536232" y="228714"/>
                  </a:lnTo>
                  <a:lnTo>
                    <a:pt x="533400" y="231559"/>
                  </a:lnTo>
                  <a:lnTo>
                    <a:pt x="533400" y="238594"/>
                  </a:lnTo>
                  <a:lnTo>
                    <a:pt x="536232" y="241427"/>
                  </a:lnTo>
                  <a:lnTo>
                    <a:pt x="543255" y="241427"/>
                  </a:lnTo>
                  <a:lnTo>
                    <a:pt x="546100" y="238594"/>
                  </a:lnTo>
                  <a:lnTo>
                    <a:pt x="546100" y="231559"/>
                  </a:lnTo>
                  <a:close/>
                </a:path>
                <a:path w="546100" h="916940">
                  <a:moveTo>
                    <a:pt x="546100" y="206146"/>
                  </a:moveTo>
                  <a:lnTo>
                    <a:pt x="543255" y="203301"/>
                  </a:lnTo>
                  <a:lnTo>
                    <a:pt x="536232" y="203301"/>
                  </a:lnTo>
                  <a:lnTo>
                    <a:pt x="533400" y="206146"/>
                  </a:lnTo>
                  <a:lnTo>
                    <a:pt x="533400" y="213182"/>
                  </a:lnTo>
                  <a:lnTo>
                    <a:pt x="536232" y="216014"/>
                  </a:lnTo>
                  <a:lnTo>
                    <a:pt x="543255" y="216014"/>
                  </a:lnTo>
                  <a:lnTo>
                    <a:pt x="546100" y="213182"/>
                  </a:lnTo>
                  <a:lnTo>
                    <a:pt x="546100" y="206146"/>
                  </a:lnTo>
                  <a:close/>
                </a:path>
                <a:path w="546100" h="916940">
                  <a:moveTo>
                    <a:pt x="546100" y="180733"/>
                  </a:moveTo>
                  <a:lnTo>
                    <a:pt x="543255" y="177888"/>
                  </a:lnTo>
                  <a:lnTo>
                    <a:pt x="536232" y="177888"/>
                  </a:lnTo>
                  <a:lnTo>
                    <a:pt x="533400" y="180733"/>
                  </a:lnTo>
                  <a:lnTo>
                    <a:pt x="533400" y="187769"/>
                  </a:lnTo>
                  <a:lnTo>
                    <a:pt x="536232" y="190601"/>
                  </a:lnTo>
                  <a:lnTo>
                    <a:pt x="543255" y="190601"/>
                  </a:lnTo>
                  <a:lnTo>
                    <a:pt x="546100" y="187769"/>
                  </a:lnTo>
                  <a:lnTo>
                    <a:pt x="546100" y="180733"/>
                  </a:lnTo>
                  <a:close/>
                </a:path>
                <a:path w="546100" h="916940">
                  <a:moveTo>
                    <a:pt x="546100" y="155321"/>
                  </a:moveTo>
                  <a:lnTo>
                    <a:pt x="543255" y="152476"/>
                  </a:lnTo>
                  <a:lnTo>
                    <a:pt x="536232" y="152476"/>
                  </a:lnTo>
                  <a:lnTo>
                    <a:pt x="533400" y="155321"/>
                  </a:lnTo>
                  <a:lnTo>
                    <a:pt x="533400" y="162356"/>
                  </a:lnTo>
                  <a:lnTo>
                    <a:pt x="536232" y="165188"/>
                  </a:lnTo>
                  <a:lnTo>
                    <a:pt x="543255" y="165188"/>
                  </a:lnTo>
                  <a:lnTo>
                    <a:pt x="546100" y="162356"/>
                  </a:lnTo>
                  <a:lnTo>
                    <a:pt x="546100" y="155321"/>
                  </a:lnTo>
                  <a:close/>
                </a:path>
                <a:path w="546100" h="916940">
                  <a:moveTo>
                    <a:pt x="546100" y="129908"/>
                  </a:moveTo>
                  <a:lnTo>
                    <a:pt x="543255" y="127063"/>
                  </a:lnTo>
                  <a:lnTo>
                    <a:pt x="536232" y="127063"/>
                  </a:lnTo>
                  <a:lnTo>
                    <a:pt x="533400" y="129908"/>
                  </a:lnTo>
                  <a:lnTo>
                    <a:pt x="533400" y="136944"/>
                  </a:lnTo>
                  <a:lnTo>
                    <a:pt x="536232" y="139776"/>
                  </a:lnTo>
                  <a:lnTo>
                    <a:pt x="543255" y="139776"/>
                  </a:lnTo>
                  <a:lnTo>
                    <a:pt x="546100" y="136944"/>
                  </a:lnTo>
                  <a:lnTo>
                    <a:pt x="546100" y="129908"/>
                  </a:lnTo>
                  <a:close/>
                </a:path>
                <a:path w="546100" h="916940">
                  <a:moveTo>
                    <a:pt x="546100" y="104495"/>
                  </a:moveTo>
                  <a:lnTo>
                    <a:pt x="543255" y="101650"/>
                  </a:lnTo>
                  <a:lnTo>
                    <a:pt x="536232" y="101650"/>
                  </a:lnTo>
                  <a:lnTo>
                    <a:pt x="533400" y="104495"/>
                  </a:lnTo>
                  <a:lnTo>
                    <a:pt x="533400" y="111531"/>
                  </a:lnTo>
                  <a:lnTo>
                    <a:pt x="536232" y="114363"/>
                  </a:lnTo>
                  <a:lnTo>
                    <a:pt x="543255" y="114363"/>
                  </a:lnTo>
                  <a:lnTo>
                    <a:pt x="546100" y="111531"/>
                  </a:lnTo>
                  <a:lnTo>
                    <a:pt x="546100" y="104495"/>
                  </a:lnTo>
                  <a:close/>
                </a:path>
                <a:path w="546100" h="916940">
                  <a:moveTo>
                    <a:pt x="546100" y="79082"/>
                  </a:moveTo>
                  <a:lnTo>
                    <a:pt x="543255" y="76238"/>
                  </a:lnTo>
                  <a:lnTo>
                    <a:pt x="536232" y="76238"/>
                  </a:lnTo>
                  <a:lnTo>
                    <a:pt x="533400" y="79082"/>
                  </a:lnTo>
                  <a:lnTo>
                    <a:pt x="533400" y="86118"/>
                  </a:lnTo>
                  <a:lnTo>
                    <a:pt x="536232" y="88950"/>
                  </a:lnTo>
                  <a:lnTo>
                    <a:pt x="543255" y="88950"/>
                  </a:lnTo>
                  <a:lnTo>
                    <a:pt x="546100" y="86118"/>
                  </a:lnTo>
                  <a:lnTo>
                    <a:pt x="546100" y="79082"/>
                  </a:lnTo>
                  <a:close/>
                </a:path>
                <a:path w="546100" h="916940">
                  <a:moveTo>
                    <a:pt x="546100" y="53670"/>
                  </a:moveTo>
                  <a:lnTo>
                    <a:pt x="543255" y="50825"/>
                  </a:lnTo>
                  <a:lnTo>
                    <a:pt x="536232" y="50825"/>
                  </a:lnTo>
                  <a:lnTo>
                    <a:pt x="533400" y="53670"/>
                  </a:lnTo>
                  <a:lnTo>
                    <a:pt x="533400" y="60706"/>
                  </a:lnTo>
                  <a:lnTo>
                    <a:pt x="536232" y="63538"/>
                  </a:lnTo>
                  <a:lnTo>
                    <a:pt x="543255" y="63538"/>
                  </a:lnTo>
                  <a:lnTo>
                    <a:pt x="546100" y="60706"/>
                  </a:lnTo>
                  <a:lnTo>
                    <a:pt x="546100" y="53670"/>
                  </a:lnTo>
                  <a:close/>
                </a:path>
                <a:path w="546100" h="916940">
                  <a:moveTo>
                    <a:pt x="546100" y="28257"/>
                  </a:moveTo>
                  <a:lnTo>
                    <a:pt x="543255" y="25412"/>
                  </a:lnTo>
                  <a:lnTo>
                    <a:pt x="536232" y="25412"/>
                  </a:lnTo>
                  <a:lnTo>
                    <a:pt x="533400" y="28257"/>
                  </a:lnTo>
                  <a:lnTo>
                    <a:pt x="533400" y="35293"/>
                  </a:lnTo>
                  <a:lnTo>
                    <a:pt x="536232" y="38125"/>
                  </a:lnTo>
                  <a:lnTo>
                    <a:pt x="543255" y="38125"/>
                  </a:lnTo>
                  <a:lnTo>
                    <a:pt x="546100" y="35293"/>
                  </a:lnTo>
                  <a:lnTo>
                    <a:pt x="546100" y="28257"/>
                  </a:lnTo>
                  <a:close/>
                </a:path>
                <a:path w="546100" h="916940">
                  <a:moveTo>
                    <a:pt x="546100" y="2844"/>
                  </a:moveTo>
                  <a:lnTo>
                    <a:pt x="543255" y="0"/>
                  </a:lnTo>
                  <a:lnTo>
                    <a:pt x="536232" y="0"/>
                  </a:lnTo>
                  <a:lnTo>
                    <a:pt x="533400" y="2844"/>
                  </a:lnTo>
                  <a:lnTo>
                    <a:pt x="533400" y="9880"/>
                  </a:lnTo>
                  <a:lnTo>
                    <a:pt x="536232" y="12712"/>
                  </a:lnTo>
                  <a:lnTo>
                    <a:pt x="543255" y="12712"/>
                  </a:lnTo>
                  <a:lnTo>
                    <a:pt x="546100" y="9880"/>
                  </a:lnTo>
                  <a:lnTo>
                    <a:pt x="546100" y="2844"/>
                  </a:lnTo>
                  <a:close/>
                </a:path>
              </a:pathLst>
            </a:custGeom>
            <a:solidFill>
              <a:srgbClr val="000000"/>
            </a:solidFill>
          </p:spPr>
          <p:txBody>
            <a:bodyPr wrap="square" lIns="0" tIns="0" rIns="0" bIns="0" rtlCol="0"/>
            <a:lstStyle/>
            <a:p>
              <a:endParaRPr/>
            </a:p>
          </p:txBody>
        </p:sp>
        <p:sp>
          <p:nvSpPr>
            <p:cNvPr id="103" name="object 103"/>
            <p:cNvSpPr/>
            <p:nvPr/>
          </p:nvSpPr>
          <p:spPr>
            <a:xfrm>
              <a:off x="5680075" y="712787"/>
              <a:ext cx="830580" cy="288925"/>
            </a:xfrm>
            <a:custGeom>
              <a:avLst/>
              <a:gdLst/>
              <a:ahLst/>
              <a:cxnLst/>
              <a:rect l="l" t="t" r="r" b="b"/>
              <a:pathLst>
                <a:path w="830579" h="288925">
                  <a:moveTo>
                    <a:pt x="830263" y="0"/>
                  </a:moveTo>
                  <a:lnTo>
                    <a:pt x="0" y="0"/>
                  </a:lnTo>
                  <a:lnTo>
                    <a:pt x="0" y="288925"/>
                  </a:lnTo>
                  <a:lnTo>
                    <a:pt x="830263" y="288925"/>
                  </a:lnTo>
                  <a:lnTo>
                    <a:pt x="830263" y="0"/>
                  </a:lnTo>
                  <a:close/>
                </a:path>
              </a:pathLst>
            </a:custGeom>
            <a:solidFill>
              <a:srgbClr val="FFFFFF"/>
            </a:solidFill>
          </p:spPr>
          <p:txBody>
            <a:bodyPr wrap="square" lIns="0" tIns="0" rIns="0" bIns="0" rtlCol="0"/>
            <a:lstStyle/>
            <a:p>
              <a:endParaRPr/>
            </a:p>
          </p:txBody>
        </p:sp>
      </p:grpSp>
      <p:sp>
        <p:nvSpPr>
          <p:cNvPr id="104" name="object 104"/>
          <p:cNvSpPr txBox="1"/>
          <p:nvPr/>
        </p:nvSpPr>
        <p:spPr>
          <a:xfrm>
            <a:off x="5680075" y="712787"/>
            <a:ext cx="830580" cy="230832"/>
          </a:xfrm>
          <a:prstGeom prst="rect">
            <a:avLst/>
          </a:prstGeom>
          <a:ln w="12700">
            <a:solidFill>
              <a:srgbClr val="000000"/>
            </a:solidFill>
          </a:ln>
        </p:spPr>
        <p:txBody>
          <a:bodyPr vert="horz" wrap="square" lIns="0" tIns="30480" rIns="0" bIns="0" rtlCol="0">
            <a:spAutoFit/>
          </a:bodyPr>
          <a:lstStyle/>
          <a:p>
            <a:pPr marL="86995">
              <a:lnSpc>
                <a:spcPct val="100000"/>
              </a:lnSpc>
              <a:spcBef>
                <a:spcPts val="240"/>
              </a:spcBef>
            </a:pPr>
            <a:r>
              <a:rPr sz="1300" b="1" spc="-10" dirty="0">
                <a:cs typeface="Calibri"/>
              </a:rPr>
              <a:t>Protein</a:t>
            </a:r>
            <a:r>
              <a:rPr sz="1300" b="1" spc="-15" dirty="0">
                <a:cs typeface="Calibri"/>
              </a:rPr>
              <a:t> </a:t>
            </a:r>
            <a:r>
              <a:rPr sz="1300" b="1" dirty="0">
                <a:cs typeface="Calibri"/>
              </a:rPr>
              <a:t>A</a:t>
            </a:r>
            <a:endParaRPr sz="1300">
              <a:cs typeface="Calibri"/>
            </a:endParaRPr>
          </a:p>
        </p:txBody>
      </p:sp>
      <p:grpSp>
        <p:nvGrpSpPr>
          <p:cNvPr id="105" name="object 105"/>
          <p:cNvGrpSpPr/>
          <p:nvPr/>
        </p:nvGrpSpPr>
        <p:grpSpPr>
          <a:xfrm>
            <a:off x="4811712" y="407987"/>
            <a:ext cx="2378075" cy="981075"/>
            <a:chOff x="4811712" y="407987"/>
            <a:chExt cx="2378075" cy="981075"/>
          </a:xfrm>
        </p:grpSpPr>
        <p:sp>
          <p:nvSpPr>
            <p:cNvPr id="106" name="object 106"/>
            <p:cNvSpPr/>
            <p:nvPr/>
          </p:nvSpPr>
          <p:spPr>
            <a:xfrm>
              <a:off x="4897437" y="407987"/>
              <a:ext cx="12700" cy="165735"/>
            </a:xfrm>
            <a:custGeom>
              <a:avLst/>
              <a:gdLst/>
              <a:ahLst/>
              <a:cxnLst/>
              <a:rect l="l" t="t" r="r" b="b"/>
              <a:pathLst>
                <a:path w="12700" h="165734">
                  <a:moveTo>
                    <a:pt x="9857" y="0"/>
                  </a:moveTo>
                  <a:lnTo>
                    <a:pt x="2843" y="0"/>
                  </a:lnTo>
                  <a:lnTo>
                    <a:pt x="0" y="2843"/>
                  </a:lnTo>
                  <a:lnTo>
                    <a:pt x="0" y="9870"/>
                  </a:lnTo>
                  <a:lnTo>
                    <a:pt x="2843" y="12712"/>
                  </a:lnTo>
                  <a:lnTo>
                    <a:pt x="9857" y="12712"/>
                  </a:lnTo>
                  <a:lnTo>
                    <a:pt x="12700" y="9870"/>
                  </a:lnTo>
                  <a:lnTo>
                    <a:pt x="12700" y="2843"/>
                  </a:lnTo>
                  <a:lnTo>
                    <a:pt x="9857" y="0"/>
                  </a:lnTo>
                  <a:close/>
                </a:path>
                <a:path w="12700" h="165734">
                  <a:moveTo>
                    <a:pt x="9857" y="25412"/>
                  </a:moveTo>
                  <a:lnTo>
                    <a:pt x="2843" y="25412"/>
                  </a:lnTo>
                  <a:lnTo>
                    <a:pt x="0" y="28256"/>
                  </a:lnTo>
                  <a:lnTo>
                    <a:pt x="1" y="35283"/>
                  </a:lnTo>
                  <a:lnTo>
                    <a:pt x="2843" y="38125"/>
                  </a:lnTo>
                  <a:lnTo>
                    <a:pt x="9857" y="38125"/>
                  </a:lnTo>
                  <a:lnTo>
                    <a:pt x="12701" y="35283"/>
                  </a:lnTo>
                  <a:lnTo>
                    <a:pt x="12700" y="28256"/>
                  </a:lnTo>
                  <a:lnTo>
                    <a:pt x="9857" y="25412"/>
                  </a:lnTo>
                  <a:close/>
                </a:path>
                <a:path w="12700" h="165734">
                  <a:moveTo>
                    <a:pt x="9857" y="50825"/>
                  </a:moveTo>
                  <a:lnTo>
                    <a:pt x="2843" y="50825"/>
                  </a:lnTo>
                  <a:lnTo>
                    <a:pt x="1" y="53668"/>
                  </a:lnTo>
                  <a:lnTo>
                    <a:pt x="1" y="60695"/>
                  </a:lnTo>
                  <a:lnTo>
                    <a:pt x="2843" y="63538"/>
                  </a:lnTo>
                  <a:lnTo>
                    <a:pt x="9857" y="63538"/>
                  </a:lnTo>
                  <a:lnTo>
                    <a:pt x="12701" y="60695"/>
                  </a:lnTo>
                  <a:lnTo>
                    <a:pt x="12701" y="53668"/>
                  </a:lnTo>
                  <a:lnTo>
                    <a:pt x="9857" y="50825"/>
                  </a:lnTo>
                  <a:close/>
                </a:path>
                <a:path w="12700" h="165734">
                  <a:moveTo>
                    <a:pt x="9857" y="76238"/>
                  </a:moveTo>
                  <a:lnTo>
                    <a:pt x="2843" y="76238"/>
                  </a:lnTo>
                  <a:lnTo>
                    <a:pt x="1" y="79081"/>
                  </a:lnTo>
                  <a:lnTo>
                    <a:pt x="1" y="86108"/>
                  </a:lnTo>
                  <a:lnTo>
                    <a:pt x="2843" y="88950"/>
                  </a:lnTo>
                  <a:lnTo>
                    <a:pt x="9857" y="88950"/>
                  </a:lnTo>
                  <a:lnTo>
                    <a:pt x="12701" y="86108"/>
                  </a:lnTo>
                  <a:lnTo>
                    <a:pt x="12701" y="79081"/>
                  </a:lnTo>
                  <a:lnTo>
                    <a:pt x="9857" y="76238"/>
                  </a:lnTo>
                  <a:close/>
                </a:path>
                <a:path w="12700" h="165734">
                  <a:moveTo>
                    <a:pt x="9857" y="101650"/>
                  </a:moveTo>
                  <a:lnTo>
                    <a:pt x="2843" y="101650"/>
                  </a:lnTo>
                  <a:lnTo>
                    <a:pt x="1" y="104494"/>
                  </a:lnTo>
                  <a:lnTo>
                    <a:pt x="1" y="111521"/>
                  </a:lnTo>
                  <a:lnTo>
                    <a:pt x="2843" y="114363"/>
                  </a:lnTo>
                  <a:lnTo>
                    <a:pt x="9857" y="114363"/>
                  </a:lnTo>
                  <a:lnTo>
                    <a:pt x="12701" y="111521"/>
                  </a:lnTo>
                  <a:lnTo>
                    <a:pt x="12701" y="104494"/>
                  </a:lnTo>
                  <a:lnTo>
                    <a:pt x="9857" y="101650"/>
                  </a:lnTo>
                  <a:close/>
                </a:path>
                <a:path w="12700" h="165734">
                  <a:moveTo>
                    <a:pt x="9857" y="127063"/>
                  </a:moveTo>
                  <a:lnTo>
                    <a:pt x="2844" y="127063"/>
                  </a:lnTo>
                  <a:lnTo>
                    <a:pt x="1" y="129907"/>
                  </a:lnTo>
                  <a:lnTo>
                    <a:pt x="1" y="136933"/>
                  </a:lnTo>
                  <a:lnTo>
                    <a:pt x="2844" y="139776"/>
                  </a:lnTo>
                  <a:lnTo>
                    <a:pt x="9857" y="139776"/>
                  </a:lnTo>
                  <a:lnTo>
                    <a:pt x="12701" y="136933"/>
                  </a:lnTo>
                  <a:lnTo>
                    <a:pt x="12701" y="129907"/>
                  </a:lnTo>
                  <a:lnTo>
                    <a:pt x="9857" y="127063"/>
                  </a:lnTo>
                  <a:close/>
                </a:path>
                <a:path w="12700" h="165734">
                  <a:moveTo>
                    <a:pt x="9857" y="152476"/>
                  </a:moveTo>
                  <a:lnTo>
                    <a:pt x="2844" y="152476"/>
                  </a:lnTo>
                  <a:lnTo>
                    <a:pt x="1" y="155319"/>
                  </a:lnTo>
                  <a:lnTo>
                    <a:pt x="1" y="162346"/>
                  </a:lnTo>
                  <a:lnTo>
                    <a:pt x="2844" y="165188"/>
                  </a:lnTo>
                  <a:lnTo>
                    <a:pt x="9859" y="165188"/>
                  </a:lnTo>
                  <a:lnTo>
                    <a:pt x="12701" y="162346"/>
                  </a:lnTo>
                  <a:lnTo>
                    <a:pt x="12701" y="155319"/>
                  </a:lnTo>
                  <a:lnTo>
                    <a:pt x="9857" y="152476"/>
                  </a:lnTo>
                  <a:close/>
                </a:path>
              </a:pathLst>
            </a:custGeom>
            <a:solidFill>
              <a:srgbClr val="000000"/>
            </a:solidFill>
          </p:spPr>
          <p:txBody>
            <a:bodyPr wrap="square" lIns="0" tIns="0" rIns="0" bIns="0" rtlCol="0"/>
            <a:lstStyle/>
            <a:p>
              <a:endParaRPr/>
            </a:p>
          </p:txBody>
        </p:sp>
        <p:sp>
          <p:nvSpPr>
            <p:cNvPr id="107" name="object 107"/>
            <p:cNvSpPr/>
            <p:nvPr/>
          </p:nvSpPr>
          <p:spPr>
            <a:xfrm>
              <a:off x="4811712" y="1100137"/>
              <a:ext cx="2378075" cy="288925"/>
            </a:xfrm>
            <a:custGeom>
              <a:avLst/>
              <a:gdLst/>
              <a:ahLst/>
              <a:cxnLst/>
              <a:rect l="l" t="t" r="r" b="b"/>
              <a:pathLst>
                <a:path w="2378075" h="288925">
                  <a:moveTo>
                    <a:pt x="2378075" y="0"/>
                  </a:moveTo>
                  <a:lnTo>
                    <a:pt x="0" y="0"/>
                  </a:lnTo>
                  <a:lnTo>
                    <a:pt x="0" y="288925"/>
                  </a:lnTo>
                  <a:lnTo>
                    <a:pt x="2378075" y="288925"/>
                  </a:lnTo>
                  <a:lnTo>
                    <a:pt x="2378075" y="0"/>
                  </a:lnTo>
                  <a:close/>
                </a:path>
              </a:pathLst>
            </a:custGeom>
            <a:solidFill>
              <a:srgbClr val="FFFFFF"/>
            </a:solidFill>
          </p:spPr>
          <p:txBody>
            <a:bodyPr wrap="square" lIns="0" tIns="0" rIns="0" bIns="0" rtlCol="0"/>
            <a:lstStyle/>
            <a:p>
              <a:endParaRPr/>
            </a:p>
          </p:txBody>
        </p:sp>
      </p:grpSp>
      <p:sp>
        <p:nvSpPr>
          <p:cNvPr id="108" name="object 108"/>
          <p:cNvSpPr txBox="1"/>
          <p:nvPr/>
        </p:nvSpPr>
        <p:spPr>
          <a:xfrm>
            <a:off x="4811712" y="1100137"/>
            <a:ext cx="2378075" cy="230191"/>
          </a:xfrm>
          <a:prstGeom prst="rect">
            <a:avLst/>
          </a:prstGeom>
          <a:ln w="12700">
            <a:solidFill>
              <a:srgbClr val="000000"/>
            </a:solidFill>
          </a:ln>
        </p:spPr>
        <p:txBody>
          <a:bodyPr vert="horz" wrap="square" lIns="0" tIns="29845" rIns="0" bIns="0" rtlCol="0">
            <a:spAutoFit/>
          </a:bodyPr>
          <a:lstStyle/>
          <a:p>
            <a:pPr marL="86995">
              <a:lnSpc>
                <a:spcPct val="100000"/>
              </a:lnSpc>
              <a:spcBef>
                <a:spcPts val="235"/>
              </a:spcBef>
            </a:pPr>
            <a:r>
              <a:rPr sz="1300" b="1" spc="-5" dirty="0">
                <a:cs typeface="Calibri"/>
              </a:rPr>
              <a:t>TEV </a:t>
            </a:r>
            <a:r>
              <a:rPr sz="1300" b="1" spc="-10" dirty="0">
                <a:cs typeface="Calibri"/>
              </a:rPr>
              <a:t>protease cleavage</a:t>
            </a:r>
            <a:r>
              <a:rPr sz="1300" b="1" spc="-5" dirty="0">
                <a:cs typeface="Calibri"/>
              </a:rPr>
              <a:t> peptide</a:t>
            </a:r>
            <a:endParaRPr sz="1300">
              <a:cs typeface="Calibri"/>
            </a:endParaRPr>
          </a:p>
        </p:txBody>
      </p:sp>
      <p:sp>
        <p:nvSpPr>
          <p:cNvPr id="109" name="object 109"/>
          <p:cNvSpPr/>
          <p:nvPr/>
        </p:nvSpPr>
        <p:spPr>
          <a:xfrm>
            <a:off x="3879850" y="533400"/>
            <a:ext cx="1592580" cy="488950"/>
          </a:xfrm>
          <a:custGeom>
            <a:avLst/>
            <a:gdLst/>
            <a:ahLst/>
            <a:cxnLst/>
            <a:rect l="l" t="t" r="r" b="b"/>
            <a:pathLst>
              <a:path w="1592579" h="488950">
                <a:moveTo>
                  <a:pt x="1592262" y="0"/>
                </a:moveTo>
                <a:lnTo>
                  <a:pt x="0" y="0"/>
                </a:lnTo>
                <a:lnTo>
                  <a:pt x="0" y="488950"/>
                </a:lnTo>
                <a:lnTo>
                  <a:pt x="1592262" y="488950"/>
                </a:lnTo>
                <a:lnTo>
                  <a:pt x="1592262" y="0"/>
                </a:lnTo>
                <a:close/>
              </a:path>
            </a:pathLst>
          </a:custGeom>
          <a:solidFill>
            <a:srgbClr val="FFFFFF"/>
          </a:solidFill>
        </p:spPr>
        <p:txBody>
          <a:bodyPr wrap="square" lIns="0" tIns="0" rIns="0" bIns="0" rtlCol="0"/>
          <a:lstStyle/>
          <a:p>
            <a:endParaRPr/>
          </a:p>
        </p:txBody>
      </p:sp>
      <p:sp>
        <p:nvSpPr>
          <p:cNvPr id="110" name="object 110"/>
          <p:cNvSpPr txBox="1"/>
          <p:nvPr/>
        </p:nvSpPr>
        <p:spPr>
          <a:xfrm>
            <a:off x="3879850" y="533400"/>
            <a:ext cx="1592580" cy="443070"/>
          </a:xfrm>
          <a:prstGeom prst="rect">
            <a:avLst/>
          </a:prstGeom>
          <a:ln w="12700">
            <a:solidFill>
              <a:srgbClr val="000000"/>
            </a:solidFill>
          </a:ln>
        </p:spPr>
        <p:txBody>
          <a:bodyPr vert="horz" wrap="square" lIns="0" tIns="29845" rIns="0" bIns="0" rtlCol="0">
            <a:spAutoFit/>
          </a:bodyPr>
          <a:lstStyle/>
          <a:p>
            <a:pPr marL="86995">
              <a:lnSpc>
                <a:spcPct val="100000"/>
              </a:lnSpc>
              <a:spcBef>
                <a:spcPts val="235"/>
              </a:spcBef>
            </a:pPr>
            <a:r>
              <a:rPr sz="1300" b="1" spc="-5" dirty="0">
                <a:cs typeface="Calibri"/>
              </a:rPr>
              <a:t>CALMODULINE</a:t>
            </a:r>
            <a:endParaRPr sz="1300">
              <a:cs typeface="Calibri"/>
            </a:endParaRPr>
          </a:p>
          <a:p>
            <a:pPr marL="86995">
              <a:lnSpc>
                <a:spcPct val="100000"/>
              </a:lnSpc>
              <a:spcBef>
                <a:spcPts val="50"/>
              </a:spcBef>
            </a:pPr>
            <a:r>
              <a:rPr sz="1300" b="1" dirty="0">
                <a:cs typeface="Calibri"/>
              </a:rPr>
              <a:t>Binding</a:t>
            </a:r>
            <a:r>
              <a:rPr sz="1300" b="1" spc="-10" dirty="0">
                <a:cs typeface="Calibri"/>
              </a:rPr>
              <a:t> </a:t>
            </a:r>
            <a:r>
              <a:rPr sz="1300" b="1" spc="-5" dirty="0">
                <a:cs typeface="Calibri"/>
              </a:rPr>
              <a:t>Peptide</a:t>
            </a:r>
            <a:endParaRPr sz="1300">
              <a:cs typeface="Calibri"/>
            </a:endParaRPr>
          </a:p>
        </p:txBody>
      </p:sp>
      <p:sp>
        <p:nvSpPr>
          <p:cNvPr id="111" name="object 111"/>
          <p:cNvSpPr txBox="1">
            <a:spLocks noGrp="1"/>
          </p:cNvSpPr>
          <p:nvPr>
            <p:ph type="title"/>
          </p:nvPr>
        </p:nvSpPr>
        <p:spPr>
          <a:xfrm>
            <a:off x="219074" y="93471"/>
            <a:ext cx="3381375" cy="607695"/>
          </a:xfrm>
          <a:prstGeom prst="rect">
            <a:avLst/>
          </a:prstGeom>
        </p:spPr>
        <p:txBody>
          <a:bodyPr vert="horz" wrap="square" lIns="0" tIns="9525" rIns="0" bIns="0" rtlCol="0">
            <a:spAutoFit/>
          </a:bodyPr>
          <a:lstStyle/>
          <a:p>
            <a:pPr marL="937894" marR="5080" indent="-925830">
              <a:lnSpc>
                <a:spcPct val="101099"/>
              </a:lnSpc>
              <a:spcBef>
                <a:spcPts val="75"/>
              </a:spcBef>
            </a:pPr>
            <a:r>
              <a:rPr sz="1900" spc="-5" dirty="0">
                <a:latin typeface="+mn-lt"/>
              </a:rPr>
              <a:t>Tandem </a:t>
            </a:r>
            <a:r>
              <a:rPr sz="1900" dirty="0">
                <a:latin typeface="+mn-lt"/>
              </a:rPr>
              <a:t>Affinity </a:t>
            </a:r>
            <a:r>
              <a:rPr sz="1900" spc="-5" dirty="0">
                <a:latin typeface="+mn-lt"/>
              </a:rPr>
              <a:t>Purification  (TAP) System</a:t>
            </a:r>
            <a:endParaRPr sz="1900" dirty="0">
              <a:latin typeface="+mn-l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03473" y="3270291"/>
            <a:ext cx="4590014" cy="2904827"/>
          </a:xfrm>
          <a:prstGeom prst="rect">
            <a:avLst/>
          </a:prstGeom>
        </p:spPr>
      </p:pic>
      <p:sp>
        <p:nvSpPr>
          <p:cNvPr id="3" name="object 3"/>
          <p:cNvSpPr txBox="1"/>
          <p:nvPr/>
        </p:nvSpPr>
        <p:spPr>
          <a:xfrm>
            <a:off x="561181" y="752347"/>
            <a:ext cx="7985759" cy="1671320"/>
          </a:xfrm>
          <a:prstGeom prst="rect">
            <a:avLst/>
          </a:prstGeom>
        </p:spPr>
        <p:txBody>
          <a:bodyPr vert="horz" wrap="square" lIns="0" tIns="6350" rIns="0" bIns="0" rtlCol="0">
            <a:spAutoFit/>
          </a:bodyPr>
          <a:lstStyle/>
          <a:p>
            <a:pPr marL="12700" marR="5080" algn="ctr">
              <a:lnSpc>
                <a:spcPct val="102200"/>
              </a:lnSpc>
              <a:spcBef>
                <a:spcPts val="50"/>
              </a:spcBef>
            </a:pPr>
            <a:r>
              <a:rPr sz="1800" dirty="0">
                <a:latin typeface="Calibri" panose="020F0502020204030204" pitchFamily="34" charset="0"/>
                <a:cs typeface="Calibri" panose="020F0502020204030204" pitchFamily="34" charset="0"/>
              </a:rPr>
              <a:t>TAGGING </a:t>
            </a:r>
            <a:r>
              <a:rPr sz="1800" spc="-5" dirty="0">
                <a:latin typeface="Calibri" panose="020F0502020204030204" pitchFamily="34" charset="0"/>
                <a:cs typeface="Calibri" panose="020F0502020204030204" pitchFamily="34" charset="0"/>
              </a:rPr>
              <a:t>(and consequent affinity for </a:t>
            </a:r>
            <a:r>
              <a:rPr sz="1800" dirty="0">
                <a:latin typeface="Calibri" panose="020F0502020204030204" pitchFamily="34" charset="0"/>
                <a:cs typeface="Calibri" panose="020F0502020204030204" pitchFamily="34" charset="0"/>
              </a:rPr>
              <a:t>a </a:t>
            </a:r>
            <a:r>
              <a:rPr sz="1800" spc="-5" dirty="0">
                <a:latin typeface="Calibri" panose="020F0502020204030204" pitchFamily="34" charset="0"/>
                <a:cs typeface="Calibri" panose="020F0502020204030204" pitchFamily="34" charset="0"/>
              </a:rPr>
              <a:t>ligand) can be exploited </a:t>
            </a:r>
            <a:r>
              <a:rPr sz="1800" dirty="0">
                <a:latin typeface="Calibri" panose="020F0502020204030204" pitchFamily="34" charset="0"/>
                <a:cs typeface="Calibri" panose="020F0502020204030204" pitchFamily="34" charset="0"/>
              </a:rPr>
              <a:t>to </a:t>
            </a:r>
            <a:r>
              <a:rPr sz="1800" spc="-5" dirty="0">
                <a:latin typeface="Calibri" panose="020F0502020204030204" pitchFamily="34" charset="0"/>
                <a:cs typeface="Calibri" panose="020F0502020204030204" pitchFamily="34" charset="0"/>
              </a:rPr>
              <a:t>verify  protein</a:t>
            </a:r>
            <a:r>
              <a:rPr sz="1800" spc="-15" dirty="0">
                <a:latin typeface="Calibri" panose="020F0502020204030204" pitchFamily="34" charset="0"/>
                <a:cs typeface="Calibri" panose="020F0502020204030204" pitchFamily="34" charset="0"/>
              </a:rPr>
              <a:t> </a:t>
            </a:r>
            <a:r>
              <a:rPr sz="1800" spc="-5" dirty="0">
                <a:latin typeface="Calibri" panose="020F0502020204030204" pitchFamily="34" charset="0"/>
                <a:cs typeface="Calibri" panose="020F0502020204030204" pitchFamily="34" charset="0"/>
              </a:rPr>
              <a:t>interactions</a:t>
            </a:r>
            <a:endParaRPr sz="1800">
              <a:latin typeface="Calibri" panose="020F0502020204030204" pitchFamily="34" charset="0"/>
              <a:cs typeface="Calibri" panose="020F0502020204030204" pitchFamily="34" charset="0"/>
            </a:endParaRPr>
          </a:p>
          <a:p>
            <a:pPr marL="303530" marR="297180" algn="ctr">
              <a:lnSpc>
                <a:spcPct val="99400"/>
              </a:lnSpc>
              <a:spcBef>
                <a:spcPts val="2150"/>
              </a:spcBef>
            </a:pPr>
            <a:r>
              <a:rPr sz="1800" spc="-5" dirty="0">
                <a:latin typeface="Calibri" panose="020F0502020204030204" pitchFamily="34" charset="0"/>
                <a:cs typeface="Calibri" panose="020F0502020204030204" pitchFamily="34" charset="0"/>
              </a:rPr>
              <a:t>The tagged protein is incubated </a:t>
            </a:r>
            <a:r>
              <a:rPr sz="1800" dirty="0">
                <a:latin typeface="Calibri" panose="020F0502020204030204" pitchFamily="34" charset="0"/>
                <a:cs typeface="Calibri" panose="020F0502020204030204" pitchFamily="34" charset="0"/>
              </a:rPr>
              <a:t>with an </a:t>
            </a:r>
            <a:r>
              <a:rPr sz="1800" spc="-5" dirty="0">
                <a:latin typeface="Calibri" panose="020F0502020204030204" pitchFamily="34" charset="0"/>
                <a:cs typeface="Calibri" panose="020F0502020204030204" pitchFamily="34" charset="0"/>
              </a:rPr>
              <a:t>homologous cell extracts and  partners </a:t>
            </a:r>
            <a:r>
              <a:rPr sz="1800" dirty="0">
                <a:latin typeface="Calibri" panose="020F0502020204030204" pitchFamily="34" charset="0"/>
                <a:cs typeface="Calibri" panose="020F0502020204030204" pitchFamily="34" charset="0"/>
              </a:rPr>
              <a:t>can </a:t>
            </a:r>
            <a:r>
              <a:rPr sz="1800" spc="-5" dirty="0">
                <a:latin typeface="Calibri" panose="020F0502020204030204" pitchFamily="34" charset="0"/>
                <a:cs typeface="Calibri" panose="020F0502020204030204" pitchFamily="34" charset="0"/>
              </a:rPr>
              <a:t>be identified also in the absence </a:t>
            </a:r>
            <a:r>
              <a:rPr sz="1800" dirty="0">
                <a:latin typeface="Calibri" panose="020F0502020204030204" pitchFamily="34" charset="0"/>
                <a:cs typeface="Calibri" panose="020F0502020204030204" pitchFamily="34" charset="0"/>
              </a:rPr>
              <a:t>of a </a:t>
            </a:r>
            <a:r>
              <a:rPr sz="1800" spc="-5" dirty="0">
                <a:latin typeface="Calibri" panose="020F0502020204030204" pitchFamily="34" charset="0"/>
                <a:cs typeface="Calibri" panose="020F0502020204030204" pitchFamily="34" charset="0"/>
              </a:rPr>
              <a:t>specific antibody  (alternative </a:t>
            </a:r>
            <a:r>
              <a:rPr sz="1800" dirty="0">
                <a:latin typeface="Calibri" panose="020F0502020204030204" pitchFamily="34" charset="0"/>
                <a:cs typeface="Calibri" panose="020F0502020204030204" pitchFamily="34" charset="0"/>
              </a:rPr>
              <a:t>to </a:t>
            </a:r>
            <a:r>
              <a:rPr sz="1800" spc="-5" dirty="0">
                <a:latin typeface="Calibri" panose="020F0502020204030204" pitchFamily="34" charset="0"/>
                <a:cs typeface="Calibri" panose="020F0502020204030204" pitchFamily="34" charset="0"/>
              </a:rPr>
              <a:t>co-immunoprecipitation)</a:t>
            </a:r>
            <a:endParaRPr sz="1800">
              <a:latin typeface="Calibri" panose="020F0502020204030204" pitchFamily="34" charset="0"/>
              <a:cs typeface="Calibri" panose="020F0502020204030204" pitchFamily="34" charset="0"/>
            </a:endParaRPr>
          </a:p>
        </p:txBody>
      </p:sp>
      <p:sp>
        <p:nvSpPr>
          <p:cNvPr id="4" name="object 4"/>
          <p:cNvSpPr txBox="1">
            <a:spLocks noGrp="1"/>
          </p:cNvSpPr>
          <p:nvPr>
            <p:ph type="title"/>
          </p:nvPr>
        </p:nvSpPr>
        <p:spPr>
          <a:xfrm>
            <a:off x="2723356" y="182371"/>
            <a:ext cx="3542029" cy="391160"/>
          </a:xfrm>
          <a:prstGeom prst="rect">
            <a:avLst/>
          </a:prstGeom>
        </p:spPr>
        <p:txBody>
          <a:bodyPr vert="horz" wrap="square" lIns="0" tIns="12700" rIns="0" bIns="0" rtlCol="0">
            <a:spAutoFit/>
          </a:bodyPr>
          <a:lstStyle/>
          <a:p>
            <a:pPr marL="12700">
              <a:lnSpc>
                <a:spcPct val="100000"/>
              </a:lnSpc>
              <a:spcBef>
                <a:spcPts val="100"/>
              </a:spcBef>
            </a:pPr>
            <a:r>
              <a:rPr spc="-5" dirty="0">
                <a:latin typeface="Calibri" panose="020F0502020204030204" pitchFamily="34" charset="0"/>
                <a:cs typeface="Calibri" panose="020F0502020204030204" pitchFamily="34" charset="0"/>
              </a:rPr>
              <a:t>Protein </a:t>
            </a:r>
            <a:r>
              <a:rPr dirty="0">
                <a:latin typeface="Calibri" panose="020F0502020204030204" pitchFamily="34" charset="0"/>
                <a:cs typeface="Calibri" panose="020F0502020204030204" pitchFamily="34" charset="0"/>
              </a:rPr>
              <a:t>Pull Down</a:t>
            </a:r>
            <a:r>
              <a:rPr spc="-65" dirty="0">
                <a:latin typeface="Calibri" panose="020F0502020204030204" pitchFamily="34" charset="0"/>
                <a:cs typeface="Calibri" panose="020F0502020204030204" pitchFamily="34" charset="0"/>
              </a:rPr>
              <a:t> </a:t>
            </a:r>
            <a:r>
              <a:rPr spc="-10" dirty="0">
                <a:latin typeface="Calibri" panose="020F0502020204030204" pitchFamily="34" charset="0"/>
                <a:cs typeface="Calibri" panose="020F0502020204030204" pitchFamily="34" charset="0"/>
              </a:rPr>
              <a:t>Assay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86383" y="1078991"/>
            <a:ext cx="7620000" cy="5218176"/>
          </a:xfrm>
          <a:prstGeom prst="rect">
            <a:avLst/>
          </a:prstGeom>
        </p:spPr>
      </p:pic>
      <p:sp>
        <p:nvSpPr>
          <p:cNvPr id="3" name="object 3"/>
          <p:cNvSpPr txBox="1">
            <a:spLocks noGrp="1"/>
          </p:cNvSpPr>
          <p:nvPr>
            <p:ph type="title"/>
          </p:nvPr>
        </p:nvSpPr>
        <p:spPr>
          <a:xfrm>
            <a:off x="2723356" y="182371"/>
            <a:ext cx="3542029" cy="391160"/>
          </a:xfrm>
          <a:prstGeom prst="rect">
            <a:avLst/>
          </a:prstGeom>
        </p:spPr>
        <p:txBody>
          <a:bodyPr vert="horz" wrap="square" lIns="0" tIns="12700" rIns="0" bIns="0" rtlCol="0">
            <a:spAutoFit/>
          </a:bodyPr>
          <a:lstStyle/>
          <a:p>
            <a:pPr marL="12700">
              <a:lnSpc>
                <a:spcPct val="100000"/>
              </a:lnSpc>
              <a:spcBef>
                <a:spcPts val="100"/>
              </a:spcBef>
            </a:pPr>
            <a:r>
              <a:rPr spc="-5" dirty="0"/>
              <a:t>Protein </a:t>
            </a:r>
            <a:r>
              <a:rPr dirty="0"/>
              <a:t>Pull Down</a:t>
            </a:r>
            <a:r>
              <a:rPr spc="-65" dirty="0"/>
              <a:t> </a:t>
            </a:r>
            <a:r>
              <a:rPr spc="-10" dirty="0"/>
              <a:t>Assay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229108"/>
            <a:ext cx="6553199" cy="628377"/>
          </a:xfrm>
          <a:prstGeom prst="rect">
            <a:avLst/>
          </a:prstGeom>
        </p:spPr>
        <p:txBody>
          <a:bodyPr vert="horz" wrap="square" lIns="0" tIns="12700" rIns="0" bIns="0" rtlCol="0">
            <a:spAutoFit/>
          </a:bodyPr>
          <a:lstStyle/>
          <a:p>
            <a:pPr marL="12700">
              <a:lnSpc>
                <a:spcPct val="100000"/>
              </a:lnSpc>
              <a:spcBef>
                <a:spcPts val="100"/>
              </a:spcBef>
            </a:pPr>
            <a:r>
              <a:rPr lang="en-GB" sz="4000" spc="-5" dirty="0">
                <a:solidFill>
                  <a:srgbClr val="C00000"/>
                </a:solidFill>
                <a:latin typeface="+mn-lt"/>
              </a:rPr>
              <a:t>Why do we study proteins?</a:t>
            </a:r>
            <a:endParaRPr lang="en-GB" sz="4000" dirty="0">
              <a:latin typeface="+mn-lt"/>
            </a:endParaRPr>
          </a:p>
        </p:txBody>
      </p:sp>
      <p:sp>
        <p:nvSpPr>
          <p:cNvPr id="3" name="object 3"/>
          <p:cNvSpPr txBox="1"/>
          <p:nvPr/>
        </p:nvSpPr>
        <p:spPr>
          <a:xfrm>
            <a:off x="239486" y="1028526"/>
            <a:ext cx="8218714" cy="723916"/>
          </a:xfrm>
          <a:prstGeom prst="rect">
            <a:avLst/>
          </a:prstGeom>
        </p:spPr>
        <p:txBody>
          <a:bodyPr vert="horz" wrap="square" lIns="0" tIns="107315" rIns="0" bIns="0" rtlCol="0">
            <a:spAutoFit/>
          </a:bodyPr>
          <a:lstStyle/>
          <a:p>
            <a:pPr marL="355600" indent="-342900">
              <a:lnSpc>
                <a:spcPct val="100000"/>
              </a:lnSpc>
              <a:spcBef>
                <a:spcPts val="845"/>
              </a:spcBef>
              <a:buFont typeface="Arial" panose="020B0604020202020204" pitchFamily="34" charset="0"/>
              <a:buChar char="•"/>
              <a:tabLst>
                <a:tab pos="354965" algn="l"/>
                <a:tab pos="355600" algn="l"/>
              </a:tabLst>
            </a:pPr>
            <a:r>
              <a:rPr lang="en-GB" sz="2000" spc="-5" dirty="0">
                <a:cs typeface="Calibri"/>
              </a:rPr>
              <a:t>Example Phosphorylation state of Retinoblastoma protein can tell us the proliferative state of the cell. </a:t>
            </a:r>
            <a:endParaRPr lang="en-GB" sz="2000" dirty="0">
              <a:cs typeface="Comic Sans MS"/>
            </a:endParaRPr>
          </a:p>
        </p:txBody>
      </p:sp>
      <p:pic>
        <p:nvPicPr>
          <p:cNvPr id="3076" name="Picture 4" descr="IJMS | Free Full-Text | Tumor Milieu Controlled by RB Tumor Suppressor |  HTML">
            <a:extLst>
              <a:ext uri="{FF2B5EF4-FFF2-40B4-BE49-F238E27FC236}">
                <a16:creationId xmlns:a16="http://schemas.microsoft.com/office/drawing/2014/main" id="{7C80B011-04EB-EF42-8621-6B2D590D7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85" y="2142346"/>
            <a:ext cx="7075714" cy="4258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77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52984" y="423672"/>
            <a:ext cx="8394700" cy="4861560"/>
            <a:chOff x="252984" y="423672"/>
            <a:chExt cx="8394700" cy="4861560"/>
          </a:xfrm>
        </p:grpSpPr>
        <p:pic>
          <p:nvPicPr>
            <p:cNvPr id="3" name="object 3"/>
            <p:cNvPicPr/>
            <p:nvPr/>
          </p:nvPicPr>
          <p:blipFill>
            <a:blip r:embed="rId2" cstate="print"/>
            <a:stretch>
              <a:fillRect/>
            </a:stretch>
          </p:blipFill>
          <p:spPr>
            <a:xfrm>
              <a:off x="252984" y="1271016"/>
              <a:ext cx="8394192" cy="4014215"/>
            </a:xfrm>
            <a:prstGeom prst="rect">
              <a:avLst/>
            </a:prstGeom>
          </p:spPr>
        </p:pic>
        <p:sp>
          <p:nvSpPr>
            <p:cNvPr id="4" name="object 4"/>
            <p:cNvSpPr/>
            <p:nvPr/>
          </p:nvSpPr>
          <p:spPr>
            <a:xfrm>
              <a:off x="2141537" y="757237"/>
              <a:ext cx="669925" cy="516255"/>
            </a:xfrm>
            <a:custGeom>
              <a:avLst/>
              <a:gdLst/>
              <a:ahLst/>
              <a:cxnLst/>
              <a:rect l="l" t="t" r="r" b="b"/>
              <a:pathLst>
                <a:path w="669925" h="516255">
                  <a:moveTo>
                    <a:pt x="334962" y="0"/>
                  </a:moveTo>
                  <a:lnTo>
                    <a:pt x="251231" y="102285"/>
                  </a:lnTo>
                  <a:lnTo>
                    <a:pt x="98108" y="75557"/>
                  </a:lnTo>
                  <a:lnTo>
                    <a:pt x="132814" y="193483"/>
                  </a:lnTo>
                  <a:lnTo>
                    <a:pt x="0" y="257968"/>
                  </a:lnTo>
                  <a:lnTo>
                    <a:pt x="132814" y="322454"/>
                  </a:lnTo>
                  <a:lnTo>
                    <a:pt x="98108" y="440380"/>
                  </a:lnTo>
                  <a:lnTo>
                    <a:pt x="251231" y="413652"/>
                  </a:lnTo>
                  <a:lnTo>
                    <a:pt x="334962" y="515937"/>
                  </a:lnTo>
                  <a:lnTo>
                    <a:pt x="418694" y="413652"/>
                  </a:lnTo>
                  <a:lnTo>
                    <a:pt x="571817" y="440380"/>
                  </a:lnTo>
                  <a:lnTo>
                    <a:pt x="537112" y="322454"/>
                  </a:lnTo>
                  <a:lnTo>
                    <a:pt x="669925" y="257968"/>
                  </a:lnTo>
                  <a:lnTo>
                    <a:pt x="537112" y="193483"/>
                  </a:lnTo>
                  <a:lnTo>
                    <a:pt x="571817" y="75557"/>
                  </a:lnTo>
                  <a:lnTo>
                    <a:pt x="418694" y="102285"/>
                  </a:lnTo>
                  <a:lnTo>
                    <a:pt x="334962" y="0"/>
                  </a:lnTo>
                  <a:close/>
                </a:path>
              </a:pathLst>
            </a:custGeom>
            <a:solidFill>
              <a:srgbClr val="FF0000"/>
            </a:solidFill>
          </p:spPr>
          <p:txBody>
            <a:bodyPr wrap="square" lIns="0" tIns="0" rIns="0" bIns="0" rtlCol="0"/>
            <a:lstStyle/>
            <a:p>
              <a:endParaRPr/>
            </a:p>
          </p:txBody>
        </p:sp>
        <p:sp>
          <p:nvSpPr>
            <p:cNvPr id="5" name="object 5"/>
            <p:cNvSpPr/>
            <p:nvPr/>
          </p:nvSpPr>
          <p:spPr>
            <a:xfrm>
              <a:off x="2141537" y="757237"/>
              <a:ext cx="669925" cy="516255"/>
            </a:xfrm>
            <a:custGeom>
              <a:avLst/>
              <a:gdLst/>
              <a:ahLst/>
              <a:cxnLst/>
              <a:rect l="l" t="t" r="r" b="b"/>
              <a:pathLst>
                <a:path w="669925" h="516255">
                  <a:moveTo>
                    <a:pt x="0" y="257968"/>
                  </a:moveTo>
                  <a:lnTo>
                    <a:pt x="132813" y="193483"/>
                  </a:lnTo>
                  <a:lnTo>
                    <a:pt x="98108" y="75557"/>
                  </a:lnTo>
                  <a:lnTo>
                    <a:pt x="251230" y="102285"/>
                  </a:lnTo>
                  <a:lnTo>
                    <a:pt x="334962" y="0"/>
                  </a:lnTo>
                  <a:lnTo>
                    <a:pt x="418694" y="102285"/>
                  </a:lnTo>
                  <a:lnTo>
                    <a:pt x="571816" y="75557"/>
                  </a:lnTo>
                  <a:lnTo>
                    <a:pt x="537111" y="193483"/>
                  </a:lnTo>
                  <a:lnTo>
                    <a:pt x="669925" y="257968"/>
                  </a:lnTo>
                  <a:lnTo>
                    <a:pt x="537111" y="322453"/>
                  </a:lnTo>
                  <a:lnTo>
                    <a:pt x="571816" y="440379"/>
                  </a:lnTo>
                  <a:lnTo>
                    <a:pt x="418694" y="413651"/>
                  </a:lnTo>
                  <a:lnTo>
                    <a:pt x="334962" y="515937"/>
                  </a:lnTo>
                  <a:lnTo>
                    <a:pt x="251230" y="413651"/>
                  </a:lnTo>
                  <a:lnTo>
                    <a:pt x="98108" y="440379"/>
                  </a:lnTo>
                  <a:lnTo>
                    <a:pt x="132813" y="322453"/>
                  </a:lnTo>
                  <a:lnTo>
                    <a:pt x="0" y="257968"/>
                  </a:lnTo>
                  <a:close/>
                </a:path>
              </a:pathLst>
            </a:custGeom>
            <a:ln w="12700">
              <a:solidFill>
                <a:srgbClr val="FF0000"/>
              </a:solidFill>
            </a:ln>
          </p:spPr>
          <p:txBody>
            <a:bodyPr wrap="square" lIns="0" tIns="0" rIns="0" bIns="0" rtlCol="0"/>
            <a:lstStyle/>
            <a:p>
              <a:endParaRPr/>
            </a:p>
          </p:txBody>
        </p:sp>
        <p:pic>
          <p:nvPicPr>
            <p:cNvPr id="6" name="object 6"/>
            <p:cNvPicPr/>
            <p:nvPr/>
          </p:nvPicPr>
          <p:blipFill>
            <a:blip r:embed="rId3" cstate="print"/>
            <a:stretch>
              <a:fillRect/>
            </a:stretch>
          </p:blipFill>
          <p:spPr>
            <a:xfrm>
              <a:off x="2749295" y="423672"/>
              <a:ext cx="826007" cy="713231"/>
            </a:xfrm>
            <a:prstGeom prst="rect">
              <a:avLst/>
            </a:prstGeom>
          </p:spPr>
        </p:pic>
        <p:sp>
          <p:nvSpPr>
            <p:cNvPr id="7" name="object 7"/>
            <p:cNvSpPr/>
            <p:nvPr/>
          </p:nvSpPr>
          <p:spPr>
            <a:xfrm>
              <a:off x="2811462" y="458787"/>
              <a:ext cx="700405" cy="596900"/>
            </a:xfrm>
            <a:custGeom>
              <a:avLst/>
              <a:gdLst/>
              <a:ahLst/>
              <a:cxnLst/>
              <a:rect l="l" t="t" r="r" b="b"/>
              <a:pathLst>
                <a:path w="700404" h="596900">
                  <a:moveTo>
                    <a:pt x="558830" y="255620"/>
                  </a:moveTo>
                  <a:lnTo>
                    <a:pt x="558830" y="341280"/>
                  </a:lnTo>
                  <a:lnTo>
                    <a:pt x="700087" y="298450"/>
                  </a:lnTo>
                  <a:lnTo>
                    <a:pt x="558830" y="255620"/>
                  </a:lnTo>
                  <a:close/>
                </a:path>
                <a:path w="700404" h="596900">
                  <a:moveTo>
                    <a:pt x="400278" y="476463"/>
                  </a:moveTo>
                  <a:lnTo>
                    <a:pt x="299810" y="476463"/>
                  </a:lnTo>
                  <a:lnTo>
                    <a:pt x="350043" y="596900"/>
                  </a:lnTo>
                  <a:lnTo>
                    <a:pt x="400278" y="476463"/>
                  </a:lnTo>
                  <a:close/>
                </a:path>
                <a:path w="700404" h="596900">
                  <a:moveTo>
                    <a:pt x="166894" y="394035"/>
                  </a:moveTo>
                  <a:lnTo>
                    <a:pt x="102516" y="509465"/>
                  </a:lnTo>
                  <a:lnTo>
                    <a:pt x="237935" y="454605"/>
                  </a:lnTo>
                  <a:lnTo>
                    <a:pt x="166894" y="394035"/>
                  </a:lnTo>
                  <a:close/>
                </a:path>
                <a:path w="700404" h="596900">
                  <a:moveTo>
                    <a:pt x="533192" y="394035"/>
                  </a:moveTo>
                  <a:lnTo>
                    <a:pt x="462151" y="454605"/>
                  </a:lnTo>
                  <a:lnTo>
                    <a:pt x="597537" y="509465"/>
                  </a:lnTo>
                  <a:lnTo>
                    <a:pt x="533192" y="394035"/>
                  </a:lnTo>
                  <a:close/>
                </a:path>
                <a:path w="700404" h="596900">
                  <a:moveTo>
                    <a:pt x="350043" y="149225"/>
                  </a:moveTo>
                  <a:lnTo>
                    <a:pt x="303515" y="154555"/>
                  </a:lnTo>
                  <a:lnTo>
                    <a:pt x="261706" y="169598"/>
                  </a:lnTo>
                  <a:lnTo>
                    <a:pt x="226284" y="192932"/>
                  </a:lnTo>
                  <a:lnTo>
                    <a:pt x="198917" y="223133"/>
                  </a:lnTo>
                  <a:lnTo>
                    <a:pt x="181274" y="258780"/>
                  </a:lnTo>
                  <a:lnTo>
                    <a:pt x="175022" y="298450"/>
                  </a:lnTo>
                  <a:lnTo>
                    <a:pt x="181274" y="338120"/>
                  </a:lnTo>
                  <a:lnTo>
                    <a:pt x="198917" y="373767"/>
                  </a:lnTo>
                  <a:lnTo>
                    <a:pt x="226284" y="403968"/>
                  </a:lnTo>
                  <a:lnTo>
                    <a:pt x="261706" y="427301"/>
                  </a:lnTo>
                  <a:lnTo>
                    <a:pt x="303515" y="442344"/>
                  </a:lnTo>
                  <a:lnTo>
                    <a:pt x="350043" y="447675"/>
                  </a:lnTo>
                  <a:lnTo>
                    <a:pt x="396571" y="442344"/>
                  </a:lnTo>
                  <a:lnTo>
                    <a:pt x="438380" y="427301"/>
                  </a:lnTo>
                  <a:lnTo>
                    <a:pt x="473803" y="403968"/>
                  </a:lnTo>
                  <a:lnTo>
                    <a:pt x="501170" y="373767"/>
                  </a:lnTo>
                  <a:lnTo>
                    <a:pt x="518814" y="338120"/>
                  </a:lnTo>
                  <a:lnTo>
                    <a:pt x="525066" y="298450"/>
                  </a:lnTo>
                  <a:lnTo>
                    <a:pt x="518814" y="258780"/>
                  </a:lnTo>
                  <a:lnTo>
                    <a:pt x="501170" y="223133"/>
                  </a:lnTo>
                  <a:lnTo>
                    <a:pt x="473803" y="192932"/>
                  </a:lnTo>
                  <a:lnTo>
                    <a:pt x="438380" y="169598"/>
                  </a:lnTo>
                  <a:lnTo>
                    <a:pt x="396571" y="154555"/>
                  </a:lnTo>
                  <a:lnTo>
                    <a:pt x="350043" y="149225"/>
                  </a:lnTo>
                  <a:close/>
                </a:path>
                <a:path w="700404" h="596900">
                  <a:moveTo>
                    <a:pt x="141257" y="255620"/>
                  </a:moveTo>
                  <a:lnTo>
                    <a:pt x="0" y="298450"/>
                  </a:lnTo>
                  <a:lnTo>
                    <a:pt x="141257" y="341280"/>
                  </a:lnTo>
                  <a:lnTo>
                    <a:pt x="141257" y="255620"/>
                  </a:lnTo>
                  <a:close/>
                </a:path>
                <a:path w="700404" h="596900">
                  <a:moveTo>
                    <a:pt x="102516" y="87407"/>
                  </a:moveTo>
                  <a:lnTo>
                    <a:pt x="166894" y="202865"/>
                  </a:lnTo>
                  <a:lnTo>
                    <a:pt x="237935" y="142295"/>
                  </a:lnTo>
                  <a:lnTo>
                    <a:pt x="102516" y="87407"/>
                  </a:lnTo>
                  <a:close/>
                </a:path>
                <a:path w="700404" h="596900">
                  <a:moveTo>
                    <a:pt x="597537" y="87407"/>
                  </a:moveTo>
                  <a:lnTo>
                    <a:pt x="462151" y="142295"/>
                  </a:lnTo>
                  <a:lnTo>
                    <a:pt x="533192" y="202865"/>
                  </a:lnTo>
                  <a:lnTo>
                    <a:pt x="597537" y="87407"/>
                  </a:lnTo>
                  <a:close/>
                </a:path>
                <a:path w="700404" h="596900">
                  <a:moveTo>
                    <a:pt x="350043" y="0"/>
                  </a:moveTo>
                  <a:lnTo>
                    <a:pt x="299810" y="120436"/>
                  </a:lnTo>
                  <a:lnTo>
                    <a:pt x="400278" y="120436"/>
                  </a:lnTo>
                  <a:lnTo>
                    <a:pt x="350043" y="0"/>
                  </a:lnTo>
                  <a:close/>
                </a:path>
              </a:pathLst>
            </a:custGeom>
            <a:solidFill>
              <a:srgbClr val="F79646"/>
            </a:solidFill>
          </p:spPr>
          <p:txBody>
            <a:bodyPr wrap="square" lIns="0" tIns="0" rIns="0" bIns="0" rtlCol="0"/>
            <a:lstStyle/>
            <a:p>
              <a:endParaRPr/>
            </a:p>
          </p:txBody>
        </p:sp>
        <p:sp>
          <p:nvSpPr>
            <p:cNvPr id="8" name="object 8"/>
            <p:cNvSpPr/>
            <p:nvPr/>
          </p:nvSpPr>
          <p:spPr>
            <a:xfrm>
              <a:off x="2811462" y="458787"/>
              <a:ext cx="700405" cy="596900"/>
            </a:xfrm>
            <a:custGeom>
              <a:avLst/>
              <a:gdLst/>
              <a:ahLst/>
              <a:cxnLst/>
              <a:rect l="l" t="t" r="r" b="b"/>
              <a:pathLst>
                <a:path w="700404" h="596900">
                  <a:moveTo>
                    <a:pt x="700087" y="298450"/>
                  </a:moveTo>
                  <a:lnTo>
                    <a:pt x="558830" y="341280"/>
                  </a:lnTo>
                  <a:lnTo>
                    <a:pt x="558830" y="255619"/>
                  </a:lnTo>
                  <a:lnTo>
                    <a:pt x="700087" y="298450"/>
                  </a:lnTo>
                  <a:close/>
                </a:path>
                <a:path w="700404" h="596900">
                  <a:moveTo>
                    <a:pt x="597537" y="87406"/>
                  </a:moveTo>
                  <a:lnTo>
                    <a:pt x="533192" y="202865"/>
                  </a:lnTo>
                  <a:lnTo>
                    <a:pt x="462151" y="142295"/>
                  </a:lnTo>
                  <a:lnTo>
                    <a:pt x="597537" y="87406"/>
                  </a:lnTo>
                  <a:close/>
                </a:path>
                <a:path w="700404" h="596900">
                  <a:moveTo>
                    <a:pt x="350043" y="0"/>
                  </a:moveTo>
                  <a:lnTo>
                    <a:pt x="400277" y="120436"/>
                  </a:lnTo>
                  <a:lnTo>
                    <a:pt x="299809" y="120436"/>
                  </a:lnTo>
                  <a:lnTo>
                    <a:pt x="350043" y="0"/>
                  </a:lnTo>
                  <a:close/>
                </a:path>
                <a:path w="700404" h="596900">
                  <a:moveTo>
                    <a:pt x="102517" y="87406"/>
                  </a:moveTo>
                  <a:lnTo>
                    <a:pt x="237935" y="142295"/>
                  </a:lnTo>
                  <a:lnTo>
                    <a:pt x="166894" y="202865"/>
                  </a:lnTo>
                  <a:lnTo>
                    <a:pt x="102517" y="87406"/>
                  </a:lnTo>
                  <a:close/>
                </a:path>
                <a:path w="700404" h="596900">
                  <a:moveTo>
                    <a:pt x="0" y="298450"/>
                  </a:moveTo>
                  <a:lnTo>
                    <a:pt x="141256" y="255619"/>
                  </a:lnTo>
                  <a:lnTo>
                    <a:pt x="141256" y="341280"/>
                  </a:lnTo>
                  <a:lnTo>
                    <a:pt x="0" y="298450"/>
                  </a:lnTo>
                  <a:close/>
                </a:path>
                <a:path w="700404" h="596900">
                  <a:moveTo>
                    <a:pt x="102517" y="509465"/>
                  </a:moveTo>
                  <a:lnTo>
                    <a:pt x="166894" y="394034"/>
                  </a:lnTo>
                  <a:lnTo>
                    <a:pt x="237935" y="454604"/>
                  </a:lnTo>
                  <a:lnTo>
                    <a:pt x="102517" y="509465"/>
                  </a:lnTo>
                  <a:close/>
                </a:path>
                <a:path w="700404" h="596900">
                  <a:moveTo>
                    <a:pt x="350043" y="596900"/>
                  </a:moveTo>
                  <a:lnTo>
                    <a:pt x="299809" y="476463"/>
                  </a:lnTo>
                  <a:lnTo>
                    <a:pt x="400277" y="476463"/>
                  </a:lnTo>
                  <a:lnTo>
                    <a:pt x="350043" y="596900"/>
                  </a:lnTo>
                  <a:close/>
                </a:path>
                <a:path w="700404" h="596900">
                  <a:moveTo>
                    <a:pt x="597537" y="509465"/>
                  </a:moveTo>
                  <a:lnTo>
                    <a:pt x="462151" y="454604"/>
                  </a:lnTo>
                  <a:lnTo>
                    <a:pt x="533192" y="394034"/>
                  </a:lnTo>
                  <a:lnTo>
                    <a:pt x="597537" y="509465"/>
                  </a:lnTo>
                  <a:close/>
                </a:path>
                <a:path w="700404" h="596900">
                  <a:moveTo>
                    <a:pt x="175021" y="298450"/>
                  </a:moveTo>
                  <a:lnTo>
                    <a:pt x="181273" y="258780"/>
                  </a:lnTo>
                  <a:lnTo>
                    <a:pt x="198917" y="223133"/>
                  </a:lnTo>
                  <a:lnTo>
                    <a:pt x="226284" y="192931"/>
                  </a:lnTo>
                  <a:lnTo>
                    <a:pt x="261706" y="169598"/>
                  </a:lnTo>
                  <a:lnTo>
                    <a:pt x="303515" y="154555"/>
                  </a:lnTo>
                  <a:lnTo>
                    <a:pt x="350043" y="149225"/>
                  </a:lnTo>
                  <a:lnTo>
                    <a:pt x="396571" y="154555"/>
                  </a:lnTo>
                  <a:lnTo>
                    <a:pt x="438380" y="169598"/>
                  </a:lnTo>
                  <a:lnTo>
                    <a:pt x="473802" y="192931"/>
                  </a:lnTo>
                  <a:lnTo>
                    <a:pt x="501169" y="223133"/>
                  </a:lnTo>
                  <a:lnTo>
                    <a:pt x="518813" y="258780"/>
                  </a:lnTo>
                  <a:lnTo>
                    <a:pt x="525065" y="298450"/>
                  </a:lnTo>
                  <a:lnTo>
                    <a:pt x="518813" y="338119"/>
                  </a:lnTo>
                  <a:lnTo>
                    <a:pt x="501169" y="373766"/>
                  </a:lnTo>
                  <a:lnTo>
                    <a:pt x="473802" y="403968"/>
                  </a:lnTo>
                  <a:lnTo>
                    <a:pt x="438380" y="427301"/>
                  </a:lnTo>
                  <a:lnTo>
                    <a:pt x="396571" y="442344"/>
                  </a:lnTo>
                  <a:lnTo>
                    <a:pt x="350043" y="447675"/>
                  </a:lnTo>
                  <a:lnTo>
                    <a:pt x="303515" y="442344"/>
                  </a:lnTo>
                  <a:lnTo>
                    <a:pt x="261706" y="427301"/>
                  </a:lnTo>
                  <a:lnTo>
                    <a:pt x="226284" y="403968"/>
                  </a:lnTo>
                  <a:lnTo>
                    <a:pt x="198917" y="373766"/>
                  </a:lnTo>
                  <a:lnTo>
                    <a:pt x="181273" y="338119"/>
                  </a:lnTo>
                  <a:lnTo>
                    <a:pt x="175021" y="298450"/>
                  </a:lnTo>
                  <a:close/>
                </a:path>
              </a:pathLst>
            </a:custGeom>
            <a:ln w="12700">
              <a:solidFill>
                <a:srgbClr val="4A7EBB"/>
              </a:solidFill>
            </a:ln>
          </p:spPr>
          <p:txBody>
            <a:bodyPr wrap="square" lIns="0" tIns="0" rIns="0" bIns="0" rtlCol="0"/>
            <a:lstStyle/>
            <a:p>
              <a:endParaRPr/>
            </a:p>
          </p:txBody>
        </p:sp>
      </p:grpSp>
      <p:sp>
        <p:nvSpPr>
          <p:cNvPr id="9" name="object 9"/>
          <p:cNvSpPr txBox="1"/>
          <p:nvPr/>
        </p:nvSpPr>
        <p:spPr>
          <a:xfrm>
            <a:off x="2172652" y="875284"/>
            <a:ext cx="655955" cy="269240"/>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Arial"/>
                <a:cs typeface="Arial"/>
              </a:rPr>
              <a:t>T</a:t>
            </a:r>
            <a:r>
              <a:rPr sz="1600" b="1" spc="-10" dirty="0">
                <a:latin typeface="Arial"/>
                <a:cs typeface="Arial"/>
              </a:rPr>
              <a:t>D</a:t>
            </a:r>
            <a:r>
              <a:rPr sz="1600" b="1" spc="-5" dirty="0">
                <a:latin typeface="Arial"/>
                <a:cs typeface="Arial"/>
              </a:rPr>
              <a:t>P43</a:t>
            </a:r>
            <a:endParaRPr sz="1600">
              <a:latin typeface="Arial"/>
              <a:cs typeface="Arial"/>
            </a:endParaRPr>
          </a:p>
        </p:txBody>
      </p:sp>
      <p:sp>
        <p:nvSpPr>
          <p:cNvPr id="10" name="object 10"/>
          <p:cNvSpPr txBox="1"/>
          <p:nvPr/>
        </p:nvSpPr>
        <p:spPr>
          <a:xfrm>
            <a:off x="2890202" y="152908"/>
            <a:ext cx="724535" cy="269240"/>
          </a:xfrm>
          <a:prstGeom prst="rect">
            <a:avLst/>
          </a:prstGeom>
        </p:spPr>
        <p:txBody>
          <a:bodyPr vert="horz" wrap="square" lIns="0" tIns="12700" rIns="0" bIns="0" rtlCol="0">
            <a:spAutoFit/>
          </a:bodyPr>
          <a:lstStyle/>
          <a:p>
            <a:pPr marL="12700">
              <a:lnSpc>
                <a:spcPct val="100000"/>
              </a:lnSpc>
              <a:spcBef>
                <a:spcPts val="100"/>
              </a:spcBef>
            </a:pPr>
            <a:r>
              <a:rPr sz="1600" b="1" spc="-10" dirty="0">
                <a:latin typeface="Arial"/>
                <a:cs typeface="Arial"/>
              </a:rPr>
              <a:t>D</a:t>
            </a:r>
            <a:r>
              <a:rPr sz="1600" b="1" dirty="0">
                <a:latin typeface="Arial"/>
                <a:cs typeface="Arial"/>
              </a:rPr>
              <a:t>r</a:t>
            </a:r>
            <a:r>
              <a:rPr sz="1600" b="1" spc="-5" dirty="0">
                <a:latin typeface="Arial"/>
                <a:cs typeface="Arial"/>
              </a:rPr>
              <a:t>osh</a:t>
            </a:r>
            <a:r>
              <a:rPr sz="1600" b="1" dirty="0">
                <a:latin typeface="Arial"/>
                <a:cs typeface="Arial"/>
              </a:rPr>
              <a:t>a</a:t>
            </a:r>
            <a:endParaRPr sz="1600">
              <a:latin typeface="Arial"/>
              <a:cs typeface="Arial"/>
            </a:endParaRPr>
          </a:p>
        </p:txBody>
      </p:sp>
      <p:grpSp>
        <p:nvGrpSpPr>
          <p:cNvPr id="11" name="object 11"/>
          <p:cNvGrpSpPr/>
          <p:nvPr/>
        </p:nvGrpSpPr>
        <p:grpSpPr>
          <a:xfrm>
            <a:off x="1097280" y="1046222"/>
            <a:ext cx="1306830" cy="871219"/>
            <a:chOff x="1097280" y="1046222"/>
            <a:chExt cx="1306830" cy="871219"/>
          </a:xfrm>
        </p:grpSpPr>
        <p:pic>
          <p:nvPicPr>
            <p:cNvPr id="12" name="object 12"/>
            <p:cNvPicPr/>
            <p:nvPr/>
          </p:nvPicPr>
          <p:blipFill>
            <a:blip r:embed="rId4" cstate="print"/>
            <a:stretch>
              <a:fillRect/>
            </a:stretch>
          </p:blipFill>
          <p:spPr>
            <a:xfrm>
              <a:off x="1097280" y="1179576"/>
              <a:ext cx="996695" cy="737615"/>
            </a:xfrm>
            <a:prstGeom prst="rect">
              <a:avLst/>
            </a:prstGeom>
          </p:spPr>
        </p:pic>
        <p:sp>
          <p:nvSpPr>
            <p:cNvPr id="13" name="object 13"/>
            <p:cNvSpPr/>
            <p:nvPr/>
          </p:nvSpPr>
          <p:spPr>
            <a:xfrm>
              <a:off x="1916513" y="1046222"/>
              <a:ext cx="487045" cy="454659"/>
            </a:xfrm>
            <a:custGeom>
              <a:avLst/>
              <a:gdLst/>
              <a:ahLst/>
              <a:cxnLst/>
              <a:rect l="l" t="t" r="r" b="b"/>
              <a:pathLst>
                <a:path w="487044" h="454659">
                  <a:moveTo>
                    <a:pt x="341256" y="0"/>
                  </a:moveTo>
                  <a:lnTo>
                    <a:pt x="0" y="269963"/>
                  </a:lnTo>
                  <a:lnTo>
                    <a:pt x="137506" y="310974"/>
                  </a:lnTo>
                  <a:lnTo>
                    <a:pt x="145769" y="454226"/>
                  </a:lnTo>
                  <a:lnTo>
                    <a:pt x="487025" y="184263"/>
                  </a:lnTo>
                  <a:lnTo>
                    <a:pt x="478762" y="41009"/>
                  </a:lnTo>
                  <a:lnTo>
                    <a:pt x="341256" y="0"/>
                  </a:lnTo>
                  <a:close/>
                </a:path>
              </a:pathLst>
            </a:custGeom>
            <a:solidFill>
              <a:srgbClr val="FF0000"/>
            </a:solidFill>
          </p:spPr>
          <p:txBody>
            <a:bodyPr wrap="square" lIns="0" tIns="0" rIns="0" bIns="0" rtlCol="0"/>
            <a:lstStyle/>
            <a:p>
              <a:endParaRPr/>
            </a:p>
          </p:txBody>
        </p:sp>
      </p:grpSp>
      <p:sp>
        <p:nvSpPr>
          <p:cNvPr id="14" name="object 14"/>
          <p:cNvSpPr txBox="1">
            <a:spLocks noGrp="1"/>
          </p:cNvSpPr>
          <p:nvPr>
            <p:ph type="title"/>
          </p:nvPr>
        </p:nvSpPr>
        <p:spPr>
          <a:xfrm>
            <a:off x="3385343" y="969923"/>
            <a:ext cx="5441315" cy="412115"/>
          </a:xfrm>
          <a:prstGeom prst="rect">
            <a:avLst/>
          </a:prstGeom>
        </p:spPr>
        <p:txBody>
          <a:bodyPr vert="horz" wrap="square" lIns="0" tIns="17145" rIns="0" bIns="0" rtlCol="0">
            <a:spAutoFit/>
          </a:bodyPr>
          <a:lstStyle/>
          <a:p>
            <a:pPr marL="12700">
              <a:lnSpc>
                <a:spcPct val="100000"/>
              </a:lnSpc>
              <a:spcBef>
                <a:spcPts val="135"/>
              </a:spcBef>
            </a:pPr>
            <a:r>
              <a:rPr sz="2500" i="1" spc="-55" dirty="0">
                <a:latin typeface="Comic Sans MS"/>
                <a:cs typeface="Comic Sans MS"/>
              </a:rPr>
              <a:t>Protein </a:t>
            </a:r>
            <a:r>
              <a:rPr sz="2500" i="1" spc="-40" dirty="0">
                <a:latin typeface="Comic Sans MS"/>
                <a:cs typeface="Comic Sans MS"/>
              </a:rPr>
              <a:t>Pull </a:t>
            </a:r>
            <a:r>
              <a:rPr sz="2500" i="1" spc="-65" dirty="0">
                <a:latin typeface="Comic Sans MS"/>
                <a:cs typeface="Comic Sans MS"/>
              </a:rPr>
              <a:t>Down </a:t>
            </a:r>
            <a:r>
              <a:rPr sz="2500" i="1" spc="-60" dirty="0">
                <a:latin typeface="Comic Sans MS"/>
                <a:cs typeface="Comic Sans MS"/>
              </a:rPr>
              <a:t>Assay: </a:t>
            </a:r>
            <a:r>
              <a:rPr sz="2500" i="1" spc="-55" dirty="0">
                <a:latin typeface="Comic Sans MS"/>
                <a:cs typeface="Comic Sans MS"/>
              </a:rPr>
              <a:t>an</a:t>
            </a:r>
            <a:r>
              <a:rPr sz="2500" i="1" spc="-45" dirty="0">
                <a:latin typeface="Comic Sans MS"/>
                <a:cs typeface="Comic Sans MS"/>
              </a:rPr>
              <a:t> </a:t>
            </a:r>
            <a:r>
              <a:rPr sz="2500" i="1" spc="-60" dirty="0">
                <a:latin typeface="Comic Sans MS"/>
                <a:cs typeface="Comic Sans MS"/>
              </a:rPr>
              <a:t>example</a:t>
            </a:r>
            <a:endParaRPr sz="2500">
              <a:latin typeface="Comic Sans MS"/>
              <a:cs typeface="Comic Sans M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09482" y="753364"/>
            <a:ext cx="3963035" cy="513080"/>
          </a:xfrm>
          <a:prstGeom prst="rect">
            <a:avLst/>
          </a:prstGeom>
        </p:spPr>
        <p:txBody>
          <a:bodyPr vert="horz" wrap="square" lIns="0" tIns="12700" rIns="0" bIns="0" rtlCol="0">
            <a:spAutoFit/>
          </a:bodyPr>
          <a:lstStyle/>
          <a:p>
            <a:pPr marL="12700">
              <a:lnSpc>
                <a:spcPct val="100000"/>
              </a:lnSpc>
              <a:spcBef>
                <a:spcPts val="100"/>
              </a:spcBef>
            </a:pPr>
            <a:r>
              <a:rPr sz="3200" spc="-5" dirty="0">
                <a:latin typeface="Calibri" panose="020F0502020204030204" pitchFamily="34" charset="0"/>
                <a:cs typeface="Calibri" panose="020F0502020204030204" pitchFamily="34" charset="0"/>
              </a:rPr>
              <a:t>Immunoprecipitation</a:t>
            </a:r>
            <a:endParaRPr sz="3200">
              <a:latin typeface="Calibri" panose="020F0502020204030204" pitchFamily="34" charset="0"/>
              <a:cs typeface="Calibri" panose="020F0502020204030204" pitchFamily="34" charset="0"/>
            </a:endParaRPr>
          </a:p>
        </p:txBody>
      </p:sp>
      <p:sp>
        <p:nvSpPr>
          <p:cNvPr id="3" name="object 3"/>
          <p:cNvSpPr txBox="1">
            <a:spLocks noGrp="1"/>
          </p:cNvSpPr>
          <p:nvPr>
            <p:ph type="body" idx="1"/>
          </p:nvPr>
        </p:nvSpPr>
        <p:spPr>
          <a:prstGeom prst="rect">
            <a:avLst/>
          </a:prstGeom>
        </p:spPr>
        <p:txBody>
          <a:bodyPr vert="horz" wrap="square" lIns="0" tIns="31750" rIns="0" bIns="0" rtlCol="0">
            <a:spAutoFit/>
          </a:bodyPr>
          <a:lstStyle/>
          <a:p>
            <a:pPr marL="360680" marR="5080" indent="-342900">
              <a:lnSpc>
                <a:spcPts val="3310"/>
              </a:lnSpc>
              <a:spcBef>
                <a:spcPts val="250"/>
              </a:spcBef>
              <a:buFont typeface="Calibri"/>
              <a:buChar char="•"/>
              <a:tabLst>
                <a:tab pos="360680" algn="l"/>
                <a:tab pos="361315" algn="l"/>
              </a:tabLst>
            </a:pPr>
            <a:r>
              <a:rPr spc="-10" dirty="0">
                <a:latin typeface="Calibri" panose="020F0502020204030204" pitchFamily="34" charset="0"/>
                <a:cs typeface="Calibri" panose="020F0502020204030204" pitchFamily="34" charset="0"/>
              </a:rPr>
              <a:t>Requires: </a:t>
            </a:r>
            <a:r>
              <a:rPr spc="-5" dirty="0">
                <a:latin typeface="Calibri" panose="020F0502020204030204" pitchFamily="34" charset="0"/>
                <a:cs typeface="Calibri" panose="020F0502020204030204" pitchFamily="34" charset="0"/>
              </a:rPr>
              <a:t>specific antibodies </a:t>
            </a:r>
            <a:r>
              <a:rPr spc="-10" dirty="0">
                <a:latin typeface="Calibri" panose="020F0502020204030204" pitchFamily="34" charset="0"/>
                <a:cs typeface="Calibri" panose="020F0502020204030204" pitchFamily="34" charset="0"/>
              </a:rPr>
              <a:t>directed </a:t>
            </a:r>
            <a:r>
              <a:rPr spc="-20" dirty="0">
                <a:latin typeface="Calibri" panose="020F0502020204030204" pitchFamily="34" charset="0"/>
                <a:cs typeface="Calibri" panose="020F0502020204030204" pitchFamily="34" charset="0"/>
              </a:rPr>
              <a:t>toward  </a:t>
            </a:r>
            <a:r>
              <a:rPr spc="-5" dirty="0">
                <a:latin typeface="Calibri" panose="020F0502020204030204" pitchFamily="34" charset="0"/>
                <a:cs typeface="Calibri" panose="020F0502020204030204" pitchFamily="34" charset="0"/>
              </a:rPr>
              <a:t>the </a:t>
            </a:r>
            <a:r>
              <a:rPr spc="-20" dirty="0">
                <a:latin typeface="Calibri" panose="020F0502020204030204" pitchFamily="34" charset="0"/>
                <a:cs typeface="Calibri" panose="020F0502020204030204" pitchFamily="34" charset="0"/>
              </a:rPr>
              <a:t>target </a:t>
            </a:r>
            <a:r>
              <a:rPr spc="-15" dirty="0">
                <a:latin typeface="Calibri" panose="020F0502020204030204" pitchFamily="34" charset="0"/>
                <a:cs typeface="Calibri" panose="020F0502020204030204" pitchFamily="34" charset="0"/>
              </a:rPr>
              <a:t>protein </a:t>
            </a:r>
            <a:r>
              <a:rPr spc="-5" dirty="0">
                <a:latin typeface="Calibri" panose="020F0502020204030204" pitchFamily="34" charset="0"/>
                <a:cs typeface="Calibri" panose="020F0502020204030204" pitchFamily="34" charset="0"/>
              </a:rPr>
              <a:t>or its </a:t>
            </a:r>
            <a:r>
              <a:rPr spc="-10" dirty="0">
                <a:latin typeface="Calibri" panose="020F0502020204030204" pitchFamily="34" charset="0"/>
                <a:cs typeface="Calibri" panose="020F0502020204030204" pitchFamily="34" charset="0"/>
              </a:rPr>
              <a:t>recombinant</a:t>
            </a:r>
            <a:r>
              <a:rPr spc="80" dirty="0">
                <a:latin typeface="Calibri" panose="020F0502020204030204" pitchFamily="34" charset="0"/>
                <a:cs typeface="Calibri" panose="020F0502020204030204" pitchFamily="34" charset="0"/>
              </a:rPr>
              <a:t> </a:t>
            </a:r>
            <a:r>
              <a:rPr spc="-15" dirty="0">
                <a:latin typeface="Calibri" panose="020F0502020204030204" pitchFamily="34" charset="0"/>
                <a:cs typeface="Calibri" panose="020F0502020204030204" pitchFamily="34" charset="0"/>
              </a:rPr>
              <a:t>variant</a:t>
            </a:r>
          </a:p>
          <a:p>
            <a:pPr marL="360680" marR="387985" indent="-342900">
              <a:lnSpc>
                <a:spcPct val="101400"/>
              </a:lnSpc>
              <a:spcBef>
                <a:spcPts val="475"/>
              </a:spcBef>
              <a:buFont typeface="Calibri"/>
              <a:buChar char="•"/>
              <a:tabLst>
                <a:tab pos="360680" algn="l"/>
                <a:tab pos="361315" algn="l"/>
              </a:tabLst>
            </a:pPr>
            <a:r>
              <a:rPr spc="-10" dirty="0">
                <a:latin typeface="Calibri" panose="020F0502020204030204" pitchFamily="34" charset="0"/>
                <a:cs typeface="Calibri" panose="020F0502020204030204" pitchFamily="34" charset="0"/>
              </a:rPr>
              <a:t>Allows: identification </a:t>
            </a:r>
            <a:r>
              <a:rPr spc="-5" dirty="0">
                <a:latin typeface="Calibri" panose="020F0502020204030204" pitchFamily="34" charset="0"/>
                <a:cs typeface="Calibri" panose="020F0502020204030204" pitchFamily="34" charset="0"/>
              </a:rPr>
              <a:t>of </a:t>
            </a:r>
            <a:r>
              <a:rPr spc="-10" dirty="0">
                <a:latin typeface="Calibri" panose="020F0502020204030204" pitchFamily="34" charset="0"/>
                <a:cs typeface="Calibri" panose="020F0502020204030204" pitchFamily="34" charset="0"/>
              </a:rPr>
              <a:t>ribonucleoprotein  </a:t>
            </a:r>
            <a:r>
              <a:rPr dirty="0">
                <a:latin typeface="Calibri" panose="020F0502020204030204" pitchFamily="34" charset="0"/>
                <a:cs typeface="Calibri" panose="020F0502020204030204" pitchFamily="34" charset="0"/>
              </a:rPr>
              <a:t>(RNP</a:t>
            </a:r>
            <a:r>
              <a:rPr spc="-5" dirty="0">
                <a:latin typeface="Calibri" panose="020F0502020204030204" pitchFamily="34" charset="0"/>
                <a:cs typeface="Calibri" panose="020F0502020204030204" pitchFamily="34" charset="0"/>
              </a:rPr>
              <a:t> </a:t>
            </a:r>
            <a:r>
              <a:rPr spc="-20" dirty="0">
                <a:latin typeface="Calibri" panose="020F0502020204030204" pitchFamily="34" charset="0"/>
                <a:cs typeface="Calibri" panose="020F0502020204030204" pitchFamily="34" charset="0"/>
              </a:rPr>
              <a:t>complexes)</a:t>
            </a:r>
          </a:p>
        </p:txBody>
      </p:sp>
      <p:sp>
        <p:nvSpPr>
          <p:cNvPr id="4" name="object 4"/>
          <p:cNvSpPr txBox="1"/>
          <p:nvPr/>
        </p:nvSpPr>
        <p:spPr>
          <a:xfrm>
            <a:off x="1629727" y="1266444"/>
            <a:ext cx="5708015" cy="3302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Calibri" panose="020F0502020204030204" pitchFamily="34" charset="0"/>
                <a:cs typeface="Calibri" panose="020F0502020204030204" pitchFamily="34" charset="0"/>
              </a:rPr>
              <a:t>Isolation (enrichment) </a:t>
            </a:r>
            <a:r>
              <a:rPr sz="2000" b="1" dirty="0">
                <a:latin typeface="Calibri" panose="020F0502020204030204" pitchFamily="34" charset="0"/>
                <a:cs typeface="Calibri" panose="020F0502020204030204" pitchFamily="34" charset="0"/>
              </a:rPr>
              <a:t>of </a:t>
            </a:r>
            <a:r>
              <a:rPr sz="2000" b="1" spc="-10" dirty="0">
                <a:latin typeface="Calibri" panose="020F0502020204030204" pitchFamily="34" charset="0"/>
                <a:cs typeface="Calibri" panose="020F0502020204030204" pitchFamily="34" charset="0"/>
              </a:rPr>
              <a:t>antigen/antibody</a:t>
            </a:r>
            <a:r>
              <a:rPr sz="2000" b="1" spc="-20" dirty="0">
                <a:latin typeface="Calibri" panose="020F0502020204030204" pitchFamily="34" charset="0"/>
                <a:cs typeface="Calibri" panose="020F0502020204030204" pitchFamily="34" charset="0"/>
              </a:rPr>
              <a:t> </a:t>
            </a:r>
            <a:r>
              <a:rPr sz="2000" b="1" spc="-15" dirty="0">
                <a:latin typeface="Calibri" panose="020F0502020204030204" pitchFamily="34" charset="0"/>
                <a:cs typeface="Calibri" panose="020F0502020204030204" pitchFamily="34" charset="0"/>
              </a:rPr>
              <a:t>complexes</a:t>
            </a:r>
            <a:endParaRPr sz="2000">
              <a:latin typeface="Calibri" panose="020F0502020204030204" pitchFamily="34" charset="0"/>
              <a:cs typeface="Calibri" panose="020F0502020204030204" pitchFamily="34" charset="0"/>
            </a:endParaRPr>
          </a:p>
        </p:txBody>
      </p:sp>
      <p:sp>
        <p:nvSpPr>
          <p:cNvPr id="5" name="object 81">
            <a:extLst>
              <a:ext uri="{FF2B5EF4-FFF2-40B4-BE49-F238E27FC236}">
                <a16:creationId xmlns:a16="http://schemas.microsoft.com/office/drawing/2014/main" id="{3C6E4552-EB55-4E4F-961E-F6FE48339CB8}"/>
              </a:ext>
            </a:extLst>
          </p:cNvPr>
          <p:cNvSpPr txBox="1">
            <a:spLocks/>
          </p:cNvSpPr>
          <p:nvPr/>
        </p:nvSpPr>
        <p:spPr>
          <a:xfrm>
            <a:off x="1524000" y="278991"/>
            <a:ext cx="5708014" cy="505267"/>
          </a:xfrm>
          <a:prstGeom prst="rect">
            <a:avLst/>
          </a:prstGeom>
        </p:spPr>
        <p:txBody>
          <a:bodyPr vert="horz" wrap="square" lIns="0" tIns="12700" rIns="0" bIns="0" rtlCol="0">
            <a:spAutoFit/>
          </a:bodyPr>
          <a:lstStyle>
            <a:lvl1pPr>
              <a:defRPr sz="2400" b="1" i="0">
                <a:solidFill>
                  <a:schemeClr val="accent2"/>
                </a:solidFill>
                <a:latin typeface="Comic Sans MS"/>
                <a:ea typeface="+mj-ea"/>
                <a:cs typeface="Comic Sans MS"/>
              </a:defRPr>
            </a:lvl1pPr>
          </a:lstStyle>
          <a:p>
            <a:pPr marL="12700">
              <a:spcBef>
                <a:spcPts val="100"/>
              </a:spcBef>
            </a:pPr>
            <a:r>
              <a:rPr lang="it-IT" sz="3200" kern="0" spc="-5" dirty="0" err="1">
                <a:latin typeface="+mn-lt"/>
              </a:rPr>
              <a:t>Purification</a:t>
            </a:r>
            <a:r>
              <a:rPr lang="it-IT" sz="3200" kern="0" spc="-5" dirty="0">
                <a:latin typeface="+mn-lt"/>
              </a:rPr>
              <a:t> of </a:t>
            </a:r>
            <a:r>
              <a:rPr lang="it-IT" sz="3200" kern="0" spc="-5" dirty="0" err="1">
                <a:latin typeface="+mn-lt"/>
              </a:rPr>
              <a:t>proteins</a:t>
            </a:r>
            <a:r>
              <a:rPr lang="it-IT" sz="3200" kern="0" spc="-5" dirty="0">
                <a:latin typeface="+mn-lt"/>
              </a:rPr>
              <a:t>:</a:t>
            </a:r>
            <a:r>
              <a:rPr lang="it-IT" sz="3200" kern="0" spc="-70" dirty="0">
                <a:latin typeface="+mn-lt"/>
              </a:rPr>
              <a:t> </a:t>
            </a:r>
            <a:r>
              <a:rPr lang="it-IT" sz="3200" kern="0" spc="-5" dirty="0" err="1">
                <a:latin typeface="+mn-lt"/>
              </a:rPr>
              <a:t>Antibody</a:t>
            </a:r>
            <a:endParaRPr lang="it-IT" sz="3200" kern="0" dirty="0">
              <a:latin typeface="+mn-l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3704" y="762000"/>
            <a:ext cx="2209800" cy="4800600"/>
          </a:xfrm>
          <a:custGeom>
            <a:avLst/>
            <a:gdLst/>
            <a:ahLst/>
            <a:cxnLst/>
            <a:rect l="l" t="t" r="r" b="b"/>
            <a:pathLst>
              <a:path w="2209800" h="4800600">
                <a:moveTo>
                  <a:pt x="0" y="0"/>
                </a:moveTo>
                <a:lnTo>
                  <a:pt x="2209800" y="0"/>
                </a:lnTo>
                <a:lnTo>
                  <a:pt x="2209800" y="4800600"/>
                </a:lnTo>
                <a:lnTo>
                  <a:pt x="0" y="4800600"/>
                </a:lnTo>
                <a:lnTo>
                  <a:pt x="0" y="0"/>
                </a:lnTo>
                <a:close/>
              </a:path>
            </a:pathLst>
          </a:custGeom>
          <a:ln w="12700">
            <a:solidFill>
              <a:srgbClr val="000000"/>
            </a:solidFill>
          </a:ln>
        </p:spPr>
        <p:txBody>
          <a:bodyPr wrap="square" lIns="0" tIns="0" rIns="0" bIns="0" rtlCol="0"/>
          <a:lstStyle/>
          <a:p>
            <a:endParaRPr/>
          </a:p>
        </p:txBody>
      </p:sp>
      <p:sp>
        <p:nvSpPr>
          <p:cNvPr id="3" name="object 3"/>
          <p:cNvSpPr/>
          <p:nvPr/>
        </p:nvSpPr>
        <p:spPr>
          <a:xfrm>
            <a:off x="3377122" y="1488796"/>
            <a:ext cx="1812925" cy="1049655"/>
          </a:xfrm>
          <a:custGeom>
            <a:avLst/>
            <a:gdLst/>
            <a:ahLst/>
            <a:cxnLst/>
            <a:rect l="l" t="t" r="r" b="b"/>
            <a:pathLst>
              <a:path w="1812925" h="1049655">
                <a:moveTo>
                  <a:pt x="1812435" y="735830"/>
                </a:moveTo>
                <a:lnTo>
                  <a:pt x="1778323" y="772133"/>
                </a:lnTo>
                <a:lnTo>
                  <a:pt x="1742853" y="806376"/>
                </a:lnTo>
                <a:lnTo>
                  <a:pt x="1706083" y="838525"/>
                </a:lnTo>
                <a:lnTo>
                  <a:pt x="1668073" y="868543"/>
                </a:lnTo>
                <a:lnTo>
                  <a:pt x="1628884" y="896395"/>
                </a:lnTo>
                <a:lnTo>
                  <a:pt x="1588573" y="922043"/>
                </a:lnTo>
                <a:lnTo>
                  <a:pt x="1547202" y="945454"/>
                </a:lnTo>
                <a:lnTo>
                  <a:pt x="1504829" y="966590"/>
                </a:lnTo>
                <a:lnTo>
                  <a:pt x="1461514" y="985416"/>
                </a:lnTo>
                <a:lnTo>
                  <a:pt x="1417317" y="1001895"/>
                </a:lnTo>
                <a:lnTo>
                  <a:pt x="1372296" y="1015993"/>
                </a:lnTo>
                <a:lnTo>
                  <a:pt x="1326512" y="1027672"/>
                </a:lnTo>
                <a:lnTo>
                  <a:pt x="1283399" y="1036336"/>
                </a:lnTo>
                <a:lnTo>
                  <a:pt x="1240255" y="1042818"/>
                </a:lnTo>
                <a:lnTo>
                  <a:pt x="1197124" y="1047154"/>
                </a:lnTo>
                <a:lnTo>
                  <a:pt x="1154048" y="1049375"/>
                </a:lnTo>
                <a:lnTo>
                  <a:pt x="1111069" y="1049514"/>
                </a:lnTo>
                <a:lnTo>
                  <a:pt x="1068231" y="1047605"/>
                </a:lnTo>
                <a:lnTo>
                  <a:pt x="1025576" y="1043681"/>
                </a:lnTo>
                <a:lnTo>
                  <a:pt x="983146" y="1037775"/>
                </a:lnTo>
                <a:lnTo>
                  <a:pt x="940986" y="1029920"/>
                </a:lnTo>
                <a:lnTo>
                  <a:pt x="899136" y="1020148"/>
                </a:lnTo>
                <a:lnTo>
                  <a:pt x="857640" y="1008494"/>
                </a:lnTo>
                <a:lnTo>
                  <a:pt x="816541" y="994990"/>
                </a:lnTo>
                <a:lnTo>
                  <a:pt x="775880" y="979669"/>
                </a:lnTo>
                <a:lnTo>
                  <a:pt x="735702" y="962563"/>
                </a:lnTo>
                <a:lnTo>
                  <a:pt x="696048" y="943708"/>
                </a:lnTo>
                <a:lnTo>
                  <a:pt x="656961" y="923134"/>
                </a:lnTo>
                <a:lnTo>
                  <a:pt x="618484" y="900876"/>
                </a:lnTo>
                <a:lnTo>
                  <a:pt x="580660" y="876966"/>
                </a:lnTo>
                <a:lnTo>
                  <a:pt x="543531" y="851437"/>
                </a:lnTo>
                <a:lnTo>
                  <a:pt x="507140" y="824323"/>
                </a:lnTo>
                <a:lnTo>
                  <a:pt x="471529" y="795657"/>
                </a:lnTo>
                <a:lnTo>
                  <a:pt x="436742" y="765471"/>
                </a:lnTo>
                <a:lnTo>
                  <a:pt x="402820" y="733799"/>
                </a:lnTo>
                <a:lnTo>
                  <a:pt x="369807" y="700674"/>
                </a:lnTo>
                <a:lnTo>
                  <a:pt x="337746" y="666128"/>
                </a:lnTo>
                <a:lnTo>
                  <a:pt x="306678" y="630196"/>
                </a:lnTo>
                <a:lnTo>
                  <a:pt x="276647" y="592909"/>
                </a:lnTo>
                <a:lnTo>
                  <a:pt x="247696" y="554301"/>
                </a:lnTo>
                <a:lnTo>
                  <a:pt x="219866" y="514405"/>
                </a:lnTo>
                <a:lnTo>
                  <a:pt x="193201" y="473255"/>
                </a:lnTo>
                <a:lnTo>
                  <a:pt x="167744" y="430882"/>
                </a:lnTo>
                <a:lnTo>
                  <a:pt x="143536" y="387321"/>
                </a:lnTo>
                <a:lnTo>
                  <a:pt x="120622" y="342604"/>
                </a:lnTo>
                <a:lnTo>
                  <a:pt x="99042" y="296764"/>
                </a:lnTo>
                <a:lnTo>
                  <a:pt x="78841" y="249834"/>
                </a:lnTo>
                <a:lnTo>
                  <a:pt x="60060" y="201848"/>
                </a:lnTo>
                <a:lnTo>
                  <a:pt x="42743" y="152839"/>
                </a:lnTo>
                <a:lnTo>
                  <a:pt x="26932" y="102839"/>
                </a:lnTo>
                <a:lnTo>
                  <a:pt x="12670" y="51881"/>
                </a:lnTo>
                <a:lnTo>
                  <a:pt x="0" y="0"/>
                </a:lnTo>
              </a:path>
            </a:pathLst>
          </a:custGeom>
          <a:ln w="38099">
            <a:solidFill>
              <a:srgbClr val="00FF00"/>
            </a:solidFill>
          </a:ln>
        </p:spPr>
        <p:txBody>
          <a:bodyPr wrap="square" lIns="0" tIns="0" rIns="0" bIns="0" rtlCol="0"/>
          <a:lstStyle/>
          <a:p>
            <a:endParaRPr/>
          </a:p>
        </p:txBody>
      </p:sp>
      <p:pic>
        <p:nvPicPr>
          <p:cNvPr id="4" name="object 4"/>
          <p:cNvPicPr/>
          <p:nvPr/>
        </p:nvPicPr>
        <p:blipFill>
          <a:blip r:embed="rId2" cstate="print"/>
          <a:stretch>
            <a:fillRect/>
          </a:stretch>
        </p:blipFill>
        <p:spPr>
          <a:xfrm>
            <a:off x="5519169" y="1001474"/>
            <a:ext cx="3419707" cy="4143852"/>
          </a:xfrm>
          <a:prstGeom prst="rect">
            <a:avLst/>
          </a:prstGeom>
        </p:spPr>
      </p:pic>
      <p:pic>
        <p:nvPicPr>
          <p:cNvPr id="5" name="object 5"/>
          <p:cNvPicPr/>
          <p:nvPr/>
        </p:nvPicPr>
        <p:blipFill>
          <a:blip r:embed="rId3" cstate="print"/>
          <a:stretch>
            <a:fillRect/>
          </a:stretch>
        </p:blipFill>
        <p:spPr>
          <a:xfrm>
            <a:off x="541418" y="3580670"/>
            <a:ext cx="1782131" cy="1810570"/>
          </a:xfrm>
          <a:prstGeom prst="rect">
            <a:avLst/>
          </a:prstGeom>
        </p:spPr>
      </p:pic>
      <p:grpSp>
        <p:nvGrpSpPr>
          <p:cNvPr id="6" name="object 6"/>
          <p:cNvGrpSpPr/>
          <p:nvPr/>
        </p:nvGrpSpPr>
        <p:grpSpPr>
          <a:xfrm>
            <a:off x="3677458" y="2355850"/>
            <a:ext cx="976630" cy="1917700"/>
            <a:chOff x="3677458" y="2355850"/>
            <a:chExt cx="976630" cy="1917700"/>
          </a:xfrm>
        </p:grpSpPr>
        <p:sp>
          <p:nvSpPr>
            <p:cNvPr id="7" name="object 7"/>
            <p:cNvSpPr/>
            <p:nvPr/>
          </p:nvSpPr>
          <p:spPr>
            <a:xfrm>
              <a:off x="4127616" y="2984500"/>
              <a:ext cx="114300" cy="838200"/>
            </a:xfrm>
            <a:custGeom>
              <a:avLst/>
              <a:gdLst/>
              <a:ahLst/>
              <a:cxnLst/>
              <a:rect l="l" t="t" r="r" b="b"/>
              <a:pathLst>
                <a:path w="114300" h="838200">
                  <a:moveTo>
                    <a:pt x="113951" y="0"/>
                  </a:moveTo>
                  <a:lnTo>
                    <a:pt x="0" y="0"/>
                  </a:lnTo>
                  <a:lnTo>
                    <a:pt x="0" y="838200"/>
                  </a:lnTo>
                  <a:lnTo>
                    <a:pt x="113951" y="838200"/>
                  </a:lnTo>
                  <a:lnTo>
                    <a:pt x="113951" y="0"/>
                  </a:lnTo>
                  <a:close/>
                </a:path>
              </a:pathLst>
            </a:custGeom>
            <a:solidFill>
              <a:srgbClr val="0000FF"/>
            </a:solidFill>
          </p:spPr>
          <p:txBody>
            <a:bodyPr wrap="square" lIns="0" tIns="0" rIns="0" bIns="0" rtlCol="0"/>
            <a:lstStyle/>
            <a:p>
              <a:endParaRPr/>
            </a:p>
          </p:txBody>
        </p:sp>
        <p:sp>
          <p:nvSpPr>
            <p:cNvPr id="8" name="object 8"/>
            <p:cNvSpPr/>
            <p:nvPr/>
          </p:nvSpPr>
          <p:spPr>
            <a:xfrm>
              <a:off x="4127616" y="2984500"/>
              <a:ext cx="114300" cy="838200"/>
            </a:xfrm>
            <a:custGeom>
              <a:avLst/>
              <a:gdLst/>
              <a:ahLst/>
              <a:cxnLst/>
              <a:rect l="l" t="t" r="r" b="b"/>
              <a:pathLst>
                <a:path w="114300" h="838200">
                  <a:moveTo>
                    <a:pt x="0" y="0"/>
                  </a:moveTo>
                  <a:lnTo>
                    <a:pt x="113952" y="0"/>
                  </a:lnTo>
                  <a:lnTo>
                    <a:pt x="113952" y="838200"/>
                  </a:lnTo>
                  <a:lnTo>
                    <a:pt x="0" y="838200"/>
                  </a:lnTo>
                  <a:lnTo>
                    <a:pt x="0" y="0"/>
                  </a:lnTo>
                  <a:close/>
                </a:path>
              </a:pathLst>
            </a:custGeom>
            <a:ln w="12700">
              <a:solidFill>
                <a:srgbClr val="0000FF"/>
              </a:solidFill>
            </a:ln>
          </p:spPr>
          <p:txBody>
            <a:bodyPr wrap="square" lIns="0" tIns="0" rIns="0" bIns="0" rtlCol="0"/>
            <a:lstStyle/>
            <a:p>
              <a:endParaRPr/>
            </a:p>
          </p:txBody>
        </p:sp>
        <p:sp>
          <p:nvSpPr>
            <p:cNvPr id="9" name="object 9"/>
            <p:cNvSpPr/>
            <p:nvPr/>
          </p:nvSpPr>
          <p:spPr>
            <a:xfrm>
              <a:off x="3683808" y="3700520"/>
              <a:ext cx="533400" cy="485775"/>
            </a:xfrm>
            <a:custGeom>
              <a:avLst/>
              <a:gdLst/>
              <a:ahLst/>
              <a:cxnLst/>
              <a:rect l="l" t="t" r="r" b="b"/>
              <a:pathLst>
                <a:path w="533400" h="485775">
                  <a:moveTo>
                    <a:pt x="457958" y="0"/>
                  </a:moveTo>
                  <a:lnTo>
                    <a:pt x="0" y="399528"/>
                  </a:lnTo>
                  <a:lnTo>
                    <a:pt x="75140" y="485658"/>
                  </a:lnTo>
                  <a:lnTo>
                    <a:pt x="533099" y="86130"/>
                  </a:lnTo>
                  <a:lnTo>
                    <a:pt x="457958" y="0"/>
                  </a:lnTo>
                  <a:close/>
                </a:path>
              </a:pathLst>
            </a:custGeom>
            <a:solidFill>
              <a:srgbClr val="0000FF"/>
            </a:solidFill>
          </p:spPr>
          <p:txBody>
            <a:bodyPr wrap="square" lIns="0" tIns="0" rIns="0" bIns="0" rtlCol="0"/>
            <a:lstStyle/>
            <a:p>
              <a:endParaRPr/>
            </a:p>
          </p:txBody>
        </p:sp>
        <p:sp>
          <p:nvSpPr>
            <p:cNvPr id="10" name="object 10"/>
            <p:cNvSpPr/>
            <p:nvPr/>
          </p:nvSpPr>
          <p:spPr>
            <a:xfrm>
              <a:off x="3683808" y="3700520"/>
              <a:ext cx="533400" cy="485775"/>
            </a:xfrm>
            <a:custGeom>
              <a:avLst/>
              <a:gdLst/>
              <a:ahLst/>
              <a:cxnLst/>
              <a:rect l="l" t="t" r="r" b="b"/>
              <a:pathLst>
                <a:path w="533400" h="485775">
                  <a:moveTo>
                    <a:pt x="0" y="399528"/>
                  </a:moveTo>
                  <a:lnTo>
                    <a:pt x="457958" y="0"/>
                  </a:lnTo>
                  <a:lnTo>
                    <a:pt x="533099" y="86129"/>
                  </a:lnTo>
                  <a:lnTo>
                    <a:pt x="75140" y="485658"/>
                  </a:lnTo>
                  <a:lnTo>
                    <a:pt x="0" y="399528"/>
                  </a:lnTo>
                  <a:close/>
                </a:path>
              </a:pathLst>
            </a:custGeom>
            <a:ln w="12699">
              <a:solidFill>
                <a:srgbClr val="0000FF"/>
              </a:solidFill>
            </a:ln>
          </p:spPr>
          <p:txBody>
            <a:bodyPr wrap="square" lIns="0" tIns="0" rIns="0" bIns="0" rtlCol="0"/>
            <a:lstStyle/>
            <a:p>
              <a:endParaRPr/>
            </a:p>
          </p:txBody>
        </p:sp>
        <p:sp>
          <p:nvSpPr>
            <p:cNvPr id="11" name="object 11"/>
            <p:cNvSpPr/>
            <p:nvPr/>
          </p:nvSpPr>
          <p:spPr>
            <a:xfrm>
              <a:off x="4114293" y="3700520"/>
              <a:ext cx="533400" cy="485775"/>
            </a:xfrm>
            <a:custGeom>
              <a:avLst/>
              <a:gdLst/>
              <a:ahLst/>
              <a:cxnLst/>
              <a:rect l="l" t="t" r="r" b="b"/>
              <a:pathLst>
                <a:path w="533400" h="485775">
                  <a:moveTo>
                    <a:pt x="75139" y="0"/>
                  </a:moveTo>
                  <a:lnTo>
                    <a:pt x="0" y="86130"/>
                  </a:lnTo>
                  <a:lnTo>
                    <a:pt x="457958" y="485658"/>
                  </a:lnTo>
                  <a:lnTo>
                    <a:pt x="533099" y="399528"/>
                  </a:lnTo>
                  <a:lnTo>
                    <a:pt x="75139" y="0"/>
                  </a:lnTo>
                  <a:close/>
                </a:path>
              </a:pathLst>
            </a:custGeom>
            <a:solidFill>
              <a:srgbClr val="0000FF"/>
            </a:solidFill>
          </p:spPr>
          <p:txBody>
            <a:bodyPr wrap="square" lIns="0" tIns="0" rIns="0" bIns="0" rtlCol="0"/>
            <a:lstStyle/>
            <a:p>
              <a:endParaRPr/>
            </a:p>
          </p:txBody>
        </p:sp>
        <p:sp>
          <p:nvSpPr>
            <p:cNvPr id="12" name="object 12"/>
            <p:cNvSpPr/>
            <p:nvPr/>
          </p:nvSpPr>
          <p:spPr>
            <a:xfrm>
              <a:off x="4114292" y="3700520"/>
              <a:ext cx="533400" cy="485775"/>
            </a:xfrm>
            <a:custGeom>
              <a:avLst/>
              <a:gdLst/>
              <a:ahLst/>
              <a:cxnLst/>
              <a:rect l="l" t="t" r="r" b="b"/>
              <a:pathLst>
                <a:path w="533400" h="485775">
                  <a:moveTo>
                    <a:pt x="533099" y="399528"/>
                  </a:moveTo>
                  <a:lnTo>
                    <a:pt x="75140" y="0"/>
                  </a:lnTo>
                  <a:lnTo>
                    <a:pt x="0" y="86129"/>
                  </a:lnTo>
                  <a:lnTo>
                    <a:pt x="457958" y="485658"/>
                  </a:lnTo>
                  <a:lnTo>
                    <a:pt x="533099" y="399528"/>
                  </a:lnTo>
                  <a:close/>
                </a:path>
              </a:pathLst>
            </a:custGeom>
            <a:ln w="12699">
              <a:solidFill>
                <a:srgbClr val="0000FF"/>
              </a:solidFill>
            </a:ln>
          </p:spPr>
          <p:txBody>
            <a:bodyPr wrap="square" lIns="0" tIns="0" rIns="0" bIns="0" rtlCol="0"/>
            <a:lstStyle/>
            <a:p>
              <a:endParaRPr/>
            </a:p>
          </p:txBody>
        </p:sp>
        <p:sp>
          <p:nvSpPr>
            <p:cNvPr id="13" name="object 13"/>
            <p:cNvSpPr/>
            <p:nvPr/>
          </p:nvSpPr>
          <p:spPr>
            <a:xfrm>
              <a:off x="3916362" y="2362200"/>
              <a:ext cx="711200" cy="711200"/>
            </a:xfrm>
            <a:custGeom>
              <a:avLst/>
              <a:gdLst/>
              <a:ahLst/>
              <a:cxnLst/>
              <a:rect l="l" t="t" r="r" b="b"/>
              <a:pathLst>
                <a:path w="711200" h="711200">
                  <a:moveTo>
                    <a:pt x="486975" y="0"/>
                  </a:moveTo>
                  <a:lnTo>
                    <a:pt x="377397" y="142963"/>
                  </a:lnTo>
                  <a:lnTo>
                    <a:pt x="320106" y="62130"/>
                  </a:lnTo>
                  <a:lnTo>
                    <a:pt x="281517" y="210132"/>
                  </a:lnTo>
                  <a:lnTo>
                    <a:pt x="148233" y="119355"/>
                  </a:lnTo>
                  <a:lnTo>
                    <a:pt x="176877" y="257382"/>
                  </a:lnTo>
                  <a:lnTo>
                    <a:pt x="38590" y="272296"/>
                  </a:lnTo>
                  <a:lnTo>
                    <a:pt x="129564" y="381676"/>
                  </a:lnTo>
                  <a:lnTo>
                    <a:pt x="0" y="423986"/>
                  </a:lnTo>
                  <a:lnTo>
                    <a:pt x="109644" y="506070"/>
                  </a:lnTo>
                  <a:lnTo>
                    <a:pt x="42310" y="586905"/>
                  </a:lnTo>
                  <a:lnTo>
                    <a:pt x="158208" y="600569"/>
                  </a:lnTo>
                  <a:lnTo>
                    <a:pt x="161897" y="711200"/>
                  </a:lnTo>
                  <a:lnTo>
                    <a:pt x="247834" y="596781"/>
                  </a:lnTo>
                  <a:lnTo>
                    <a:pt x="286456" y="649036"/>
                  </a:lnTo>
                  <a:lnTo>
                    <a:pt x="325045" y="571922"/>
                  </a:lnTo>
                  <a:lnTo>
                    <a:pt x="382336" y="620389"/>
                  </a:lnTo>
                  <a:lnTo>
                    <a:pt x="401038" y="524675"/>
                  </a:lnTo>
                  <a:lnTo>
                    <a:pt x="491980" y="571922"/>
                  </a:lnTo>
                  <a:lnTo>
                    <a:pt x="482036" y="472486"/>
                  </a:lnTo>
                  <a:lnTo>
                    <a:pt x="621543" y="514697"/>
                  </a:lnTo>
                  <a:lnTo>
                    <a:pt x="539327" y="405317"/>
                  </a:lnTo>
                  <a:lnTo>
                    <a:pt x="601557" y="371734"/>
                  </a:lnTo>
                  <a:lnTo>
                    <a:pt x="559247" y="309570"/>
                  </a:lnTo>
                  <a:lnTo>
                    <a:pt x="711200" y="218793"/>
                  </a:lnTo>
                  <a:lnTo>
                    <a:pt x="539327" y="215071"/>
                  </a:lnTo>
                  <a:lnTo>
                    <a:pt x="592896" y="104440"/>
                  </a:lnTo>
                  <a:lnTo>
                    <a:pt x="478248" y="190212"/>
                  </a:lnTo>
                  <a:lnTo>
                    <a:pt x="486975" y="0"/>
                  </a:lnTo>
                  <a:close/>
                </a:path>
              </a:pathLst>
            </a:custGeom>
            <a:solidFill>
              <a:srgbClr val="FF0000"/>
            </a:solidFill>
          </p:spPr>
          <p:txBody>
            <a:bodyPr wrap="square" lIns="0" tIns="0" rIns="0" bIns="0" rtlCol="0"/>
            <a:lstStyle/>
            <a:p>
              <a:endParaRPr/>
            </a:p>
          </p:txBody>
        </p:sp>
        <p:sp>
          <p:nvSpPr>
            <p:cNvPr id="14" name="object 14"/>
            <p:cNvSpPr/>
            <p:nvPr/>
          </p:nvSpPr>
          <p:spPr>
            <a:xfrm>
              <a:off x="3916362" y="2362200"/>
              <a:ext cx="711200" cy="711200"/>
            </a:xfrm>
            <a:custGeom>
              <a:avLst/>
              <a:gdLst/>
              <a:ahLst/>
              <a:cxnLst/>
              <a:rect l="l" t="t" r="r" b="b"/>
              <a:pathLst>
                <a:path w="711200" h="711200">
                  <a:moveTo>
                    <a:pt x="377397" y="142964"/>
                  </a:moveTo>
                  <a:lnTo>
                    <a:pt x="486974" y="0"/>
                  </a:lnTo>
                  <a:lnTo>
                    <a:pt x="478249" y="190213"/>
                  </a:lnTo>
                  <a:lnTo>
                    <a:pt x="592897" y="104441"/>
                  </a:lnTo>
                  <a:lnTo>
                    <a:pt x="539326" y="215072"/>
                  </a:lnTo>
                  <a:lnTo>
                    <a:pt x="711200" y="218792"/>
                  </a:lnTo>
                  <a:lnTo>
                    <a:pt x="559246" y="309569"/>
                  </a:lnTo>
                  <a:lnTo>
                    <a:pt x="601556" y="371733"/>
                  </a:lnTo>
                  <a:lnTo>
                    <a:pt x="539326" y="405318"/>
                  </a:lnTo>
                  <a:lnTo>
                    <a:pt x="621542" y="514698"/>
                  </a:lnTo>
                  <a:lnTo>
                    <a:pt x="482035" y="472487"/>
                  </a:lnTo>
                  <a:lnTo>
                    <a:pt x="491979" y="571923"/>
                  </a:lnTo>
                  <a:lnTo>
                    <a:pt x="401037" y="524674"/>
                  </a:lnTo>
                  <a:lnTo>
                    <a:pt x="382335" y="620390"/>
                  </a:lnTo>
                  <a:lnTo>
                    <a:pt x="325044" y="571923"/>
                  </a:lnTo>
                  <a:lnTo>
                    <a:pt x="286455" y="649035"/>
                  </a:lnTo>
                  <a:lnTo>
                    <a:pt x="247833" y="596782"/>
                  </a:lnTo>
                  <a:lnTo>
                    <a:pt x="161896" y="711200"/>
                  </a:lnTo>
                  <a:lnTo>
                    <a:pt x="158209" y="600568"/>
                  </a:lnTo>
                  <a:lnTo>
                    <a:pt x="42309" y="586904"/>
                  </a:lnTo>
                  <a:lnTo>
                    <a:pt x="109643" y="506071"/>
                  </a:lnTo>
                  <a:lnTo>
                    <a:pt x="0" y="423987"/>
                  </a:lnTo>
                  <a:lnTo>
                    <a:pt x="129563" y="381677"/>
                  </a:lnTo>
                  <a:lnTo>
                    <a:pt x="38589" y="272297"/>
                  </a:lnTo>
                  <a:lnTo>
                    <a:pt x="176878" y="257382"/>
                  </a:lnTo>
                  <a:lnTo>
                    <a:pt x="148232" y="119356"/>
                  </a:lnTo>
                  <a:lnTo>
                    <a:pt x="281516" y="210133"/>
                  </a:lnTo>
                  <a:lnTo>
                    <a:pt x="320105" y="62131"/>
                  </a:lnTo>
                  <a:lnTo>
                    <a:pt x="377397" y="142964"/>
                  </a:lnTo>
                  <a:close/>
                </a:path>
              </a:pathLst>
            </a:custGeom>
            <a:ln w="12700">
              <a:solidFill>
                <a:srgbClr val="FF0000"/>
              </a:solidFill>
            </a:ln>
          </p:spPr>
          <p:txBody>
            <a:bodyPr wrap="square" lIns="0" tIns="0" rIns="0" bIns="0" rtlCol="0"/>
            <a:lstStyle/>
            <a:p>
              <a:endParaRPr/>
            </a:p>
          </p:txBody>
        </p:sp>
        <p:sp>
          <p:nvSpPr>
            <p:cNvPr id="15" name="object 15"/>
            <p:cNvSpPr/>
            <p:nvPr/>
          </p:nvSpPr>
          <p:spPr>
            <a:xfrm>
              <a:off x="3898911" y="4014787"/>
              <a:ext cx="481330" cy="252729"/>
            </a:xfrm>
            <a:custGeom>
              <a:avLst/>
              <a:gdLst/>
              <a:ahLst/>
              <a:cxnLst/>
              <a:rect l="l" t="t" r="r" b="b"/>
              <a:pathLst>
                <a:path w="481329" h="252729">
                  <a:moveTo>
                    <a:pt x="240494" y="0"/>
                  </a:moveTo>
                  <a:lnTo>
                    <a:pt x="192025" y="4914"/>
                  </a:lnTo>
                  <a:lnTo>
                    <a:pt x="146882" y="19009"/>
                  </a:lnTo>
                  <a:lnTo>
                    <a:pt x="106030" y="41313"/>
                  </a:lnTo>
                  <a:lnTo>
                    <a:pt x="70438" y="70852"/>
                  </a:lnTo>
                  <a:lnTo>
                    <a:pt x="41072" y="106653"/>
                  </a:lnTo>
                  <a:lnTo>
                    <a:pt x="18898" y="147744"/>
                  </a:lnTo>
                  <a:lnTo>
                    <a:pt x="4885" y="193153"/>
                  </a:lnTo>
                  <a:lnTo>
                    <a:pt x="0" y="241907"/>
                  </a:lnTo>
                  <a:lnTo>
                    <a:pt x="240494" y="241918"/>
                  </a:lnTo>
                  <a:lnTo>
                    <a:pt x="480778" y="252412"/>
                  </a:lnTo>
                  <a:lnTo>
                    <a:pt x="476115" y="193161"/>
                  </a:lnTo>
                  <a:lnTo>
                    <a:pt x="462101" y="147749"/>
                  </a:lnTo>
                  <a:lnTo>
                    <a:pt x="439928" y="106656"/>
                  </a:lnTo>
                  <a:lnTo>
                    <a:pt x="410561" y="70853"/>
                  </a:lnTo>
                  <a:lnTo>
                    <a:pt x="374967" y="41313"/>
                  </a:lnTo>
                  <a:lnTo>
                    <a:pt x="334113" y="19010"/>
                  </a:lnTo>
                  <a:lnTo>
                    <a:pt x="288967" y="4914"/>
                  </a:lnTo>
                  <a:lnTo>
                    <a:pt x="240494" y="0"/>
                  </a:lnTo>
                  <a:close/>
                </a:path>
              </a:pathLst>
            </a:custGeom>
            <a:solidFill>
              <a:srgbClr val="FFFF00"/>
            </a:solidFill>
          </p:spPr>
          <p:txBody>
            <a:bodyPr wrap="square" lIns="0" tIns="0" rIns="0" bIns="0" rtlCol="0"/>
            <a:lstStyle/>
            <a:p>
              <a:endParaRPr/>
            </a:p>
          </p:txBody>
        </p:sp>
        <p:sp>
          <p:nvSpPr>
            <p:cNvPr id="16" name="object 16"/>
            <p:cNvSpPr/>
            <p:nvPr/>
          </p:nvSpPr>
          <p:spPr>
            <a:xfrm>
              <a:off x="3898910" y="4014787"/>
              <a:ext cx="481330" cy="252729"/>
            </a:xfrm>
            <a:custGeom>
              <a:avLst/>
              <a:gdLst/>
              <a:ahLst/>
              <a:cxnLst/>
              <a:rect l="l" t="t" r="r" b="b"/>
              <a:pathLst>
                <a:path w="481329" h="252729">
                  <a:moveTo>
                    <a:pt x="480779" y="252412"/>
                  </a:moveTo>
                  <a:lnTo>
                    <a:pt x="480935" y="248906"/>
                  </a:lnTo>
                  <a:lnTo>
                    <a:pt x="481001" y="245412"/>
                  </a:lnTo>
                  <a:lnTo>
                    <a:pt x="481001" y="241917"/>
                  </a:lnTo>
                  <a:lnTo>
                    <a:pt x="476115" y="193160"/>
                  </a:lnTo>
                  <a:lnTo>
                    <a:pt x="462102" y="147749"/>
                  </a:lnTo>
                  <a:lnTo>
                    <a:pt x="439929" y="106656"/>
                  </a:lnTo>
                  <a:lnTo>
                    <a:pt x="410561" y="70853"/>
                  </a:lnTo>
                  <a:lnTo>
                    <a:pt x="374968" y="41313"/>
                  </a:lnTo>
                  <a:lnTo>
                    <a:pt x="334114" y="19010"/>
                  </a:lnTo>
                  <a:lnTo>
                    <a:pt x="288967" y="4914"/>
                  </a:lnTo>
                  <a:lnTo>
                    <a:pt x="240495" y="0"/>
                  </a:lnTo>
                  <a:lnTo>
                    <a:pt x="192026" y="4914"/>
                  </a:lnTo>
                  <a:lnTo>
                    <a:pt x="146882" y="19009"/>
                  </a:lnTo>
                  <a:lnTo>
                    <a:pt x="106031" y="41313"/>
                  </a:lnTo>
                  <a:lnTo>
                    <a:pt x="70438" y="70851"/>
                  </a:lnTo>
                  <a:lnTo>
                    <a:pt x="41072" y="106653"/>
                  </a:lnTo>
                  <a:lnTo>
                    <a:pt x="18899" y="147744"/>
                  </a:lnTo>
                  <a:lnTo>
                    <a:pt x="4885" y="193153"/>
                  </a:lnTo>
                  <a:lnTo>
                    <a:pt x="0" y="241906"/>
                  </a:lnTo>
                </a:path>
              </a:pathLst>
            </a:custGeom>
            <a:ln w="12700">
              <a:solidFill>
                <a:srgbClr val="000000"/>
              </a:solidFill>
            </a:ln>
          </p:spPr>
          <p:txBody>
            <a:bodyPr wrap="square" lIns="0" tIns="0" rIns="0" bIns="0" rtlCol="0"/>
            <a:lstStyle/>
            <a:p>
              <a:endParaRPr/>
            </a:p>
          </p:txBody>
        </p:sp>
      </p:grpSp>
      <p:sp>
        <p:nvSpPr>
          <p:cNvPr id="17" name="object 17"/>
          <p:cNvSpPr txBox="1"/>
          <p:nvPr/>
        </p:nvSpPr>
        <p:spPr>
          <a:xfrm>
            <a:off x="3048000" y="1371600"/>
            <a:ext cx="2209800" cy="3098284"/>
          </a:xfrm>
          <a:prstGeom prst="rect">
            <a:avLst/>
          </a:prstGeom>
          <a:ln w="12700">
            <a:solidFill>
              <a:srgbClr val="000000"/>
            </a:solidFill>
          </a:ln>
        </p:spPr>
        <p:txBody>
          <a:bodyPr vert="horz" wrap="square" lIns="0" tIns="0" rIns="0" bIns="0" rtlCol="0">
            <a:spAutoFit/>
          </a:bodyPr>
          <a:lstStyle/>
          <a:p>
            <a:pPr>
              <a:lnSpc>
                <a:spcPct val="100000"/>
              </a:lnSpc>
            </a:pPr>
            <a:endParaRPr sz="2200">
              <a:cs typeface="Times New Roman"/>
            </a:endParaRPr>
          </a:p>
          <a:p>
            <a:pPr marR="798195" algn="r">
              <a:lnSpc>
                <a:spcPct val="100000"/>
              </a:lnSpc>
              <a:spcBef>
                <a:spcPts val="1935"/>
              </a:spcBef>
            </a:pPr>
            <a:r>
              <a:rPr sz="1800" b="1" spc="-10" dirty="0">
                <a:cs typeface="Calibri"/>
              </a:rPr>
              <a:t>resin</a:t>
            </a:r>
            <a:endParaRPr sz="1800">
              <a:cs typeface="Calibri"/>
            </a:endParaRPr>
          </a:p>
          <a:p>
            <a:pPr>
              <a:lnSpc>
                <a:spcPct val="100000"/>
              </a:lnSpc>
              <a:spcBef>
                <a:spcPts val="25"/>
              </a:spcBef>
            </a:pPr>
            <a:endParaRPr sz="2400">
              <a:cs typeface="Calibri"/>
            </a:endParaRPr>
          </a:p>
          <a:p>
            <a:pPr marL="469900" algn="ctr">
              <a:lnSpc>
                <a:spcPct val="100000"/>
              </a:lnSpc>
            </a:pPr>
            <a:r>
              <a:rPr sz="1700" b="1" spc="-5" dirty="0">
                <a:cs typeface="Comic Sans MS"/>
              </a:rPr>
              <a:t>A/G</a:t>
            </a:r>
            <a:endParaRPr sz="1700">
              <a:cs typeface="Comic Sans MS"/>
            </a:endParaRPr>
          </a:p>
          <a:p>
            <a:pPr>
              <a:lnSpc>
                <a:spcPct val="100000"/>
              </a:lnSpc>
              <a:spcBef>
                <a:spcPts val="25"/>
              </a:spcBef>
            </a:pPr>
            <a:endParaRPr sz="2250">
              <a:cs typeface="Comic Sans MS"/>
            </a:endParaRPr>
          </a:p>
          <a:p>
            <a:pPr marL="453390" algn="ctr">
              <a:lnSpc>
                <a:spcPct val="100000"/>
              </a:lnSpc>
              <a:spcBef>
                <a:spcPts val="5"/>
              </a:spcBef>
            </a:pPr>
            <a:r>
              <a:rPr sz="1800" b="1" spc="-25" dirty="0">
                <a:cs typeface="Calibri"/>
              </a:rPr>
              <a:t>Fc</a:t>
            </a:r>
            <a:endParaRPr sz="1800">
              <a:cs typeface="Calibri"/>
            </a:endParaRPr>
          </a:p>
          <a:p>
            <a:pPr>
              <a:lnSpc>
                <a:spcPct val="100000"/>
              </a:lnSpc>
            </a:pPr>
            <a:endParaRPr sz="2200">
              <a:cs typeface="Calibri"/>
            </a:endParaRPr>
          </a:p>
          <a:p>
            <a:pPr>
              <a:lnSpc>
                <a:spcPct val="100000"/>
              </a:lnSpc>
              <a:spcBef>
                <a:spcPts val="20"/>
              </a:spcBef>
            </a:pPr>
            <a:endParaRPr sz="2400">
              <a:cs typeface="Calibri"/>
            </a:endParaRPr>
          </a:p>
          <a:p>
            <a:pPr marR="835025" algn="r">
              <a:lnSpc>
                <a:spcPct val="100000"/>
              </a:lnSpc>
            </a:pPr>
            <a:r>
              <a:rPr sz="1800" b="1" spc="-10" dirty="0">
                <a:cs typeface="Calibri"/>
              </a:rPr>
              <a:t>antigen</a:t>
            </a:r>
            <a:endParaRPr sz="1800">
              <a:cs typeface="Calibri"/>
            </a:endParaRPr>
          </a:p>
        </p:txBody>
      </p:sp>
      <p:sp>
        <p:nvSpPr>
          <p:cNvPr id="18" name="object 18"/>
          <p:cNvSpPr txBox="1">
            <a:spLocks noGrp="1"/>
          </p:cNvSpPr>
          <p:nvPr>
            <p:ph type="title"/>
          </p:nvPr>
        </p:nvSpPr>
        <p:spPr>
          <a:xfrm>
            <a:off x="393700" y="85852"/>
            <a:ext cx="8356600" cy="452120"/>
          </a:xfrm>
          <a:prstGeom prst="rect">
            <a:avLst/>
          </a:prstGeom>
        </p:spPr>
        <p:txBody>
          <a:bodyPr vert="horz" wrap="square" lIns="0" tIns="12700" rIns="0" bIns="0" rtlCol="0">
            <a:spAutoFit/>
          </a:bodyPr>
          <a:lstStyle/>
          <a:p>
            <a:pPr marL="12700">
              <a:lnSpc>
                <a:spcPct val="100000"/>
              </a:lnSpc>
              <a:spcBef>
                <a:spcPts val="100"/>
              </a:spcBef>
            </a:pPr>
            <a:r>
              <a:rPr sz="2800" spc="-5" dirty="0">
                <a:latin typeface="+mn-lt"/>
              </a:rPr>
              <a:t>Immunoprecipitation: the </a:t>
            </a:r>
            <a:r>
              <a:rPr sz="2800" dirty="0">
                <a:latin typeface="+mn-lt"/>
              </a:rPr>
              <a:t>role of protein A or</a:t>
            </a:r>
            <a:r>
              <a:rPr sz="2800" spc="-55" dirty="0">
                <a:latin typeface="+mn-lt"/>
              </a:rPr>
              <a:t> </a:t>
            </a:r>
            <a:r>
              <a:rPr sz="2800" dirty="0">
                <a:latin typeface="+mn-lt"/>
              </a:rPr>
              <a:t>G</a:t>
            </a:r>
            <a:endParaRPr sz="2800">
              <a:latin typeface="+mn-lt"/>
            </a:endParaRPr>
          </a:p>
        </p:txBody>
      </p:sp>
      <p:sp>
        <p:nvSpPr>
          <p:cNvPr id="19" name="object 19"/>
          <p:cNvSpPr txBox="1"/>
          <p:nvPr/>
        </p:nvSpPr>
        <p:spPr>
          <a:xfrm>
            <a:off x="488806" y="905764"/>
            <a:ext cx="1725930" cy="510540"/>
          </a:xfrm>
          <a:prstGeom prst="rect">
            <a:avLst/>
          </a:prstGeom>
        </p:spPr>
        <p:txBody>
          <a:bodyPr vert="horz" wrap="square" lIns="0" tIns="22860" rIns="0" bIns="0" rtlCol="0">
            <a:spAutoFit/>
          </a:bodyPr>
          <a:lstStyle/>
          <a:p>
            <a:pPr marR="5080">
              <a:lnSpc>
                <a:spcPts val="1900"/>
              </a:lnSpc>
              <a:spcBef>
                <a:spcPts val="180"/>
              </a:spcBef>
              <a:tabLst>
                <a:tab pos="1329690" algn="l"/>
              </a:tabLst>
            </a:pPr>
            <a:r>
              <a:rPr sz="1600" spc="-5" dirty="0">
                <a:cs typeface="Arial"/>
              </a:rPr>
              <a:t>Antibodies  </a:t>
            </a:r>
            <a:r>
              <a:rPr sz="1600" dirty="0">
                <a:cs typeface="Arial"/>
              </a:rPr>
              <a:t>s</a:t>
            </a:r>
            <a:r>
              <a:rPr sz="1600" spc="-5" dirty="0">
                <a:cs typeface="Arial"/>
              </a:rPr>
              <a:t>pe</a:t>
            </a:r>
            <a:r>
              <a:rPr sz="1600" dirty="0">
                <a:cs typeface="Arial"/>
              </a:rPr>
              <a:t>c</a:t>
            </a:r>
            <a:r>
              <a:rPr sz="1600" spc="-10" dirty="0">
                <a:cs typeface="Arial"/>
              </a:rPr>
              <a:t>i</a:t>
            </a:r>
            <a:r>
              <a:rPr sz="1600" spc="5" dirty="0">
                <a:cs typeface="Arial"/>
              </a:rPr>
              <a:t>f</a:t>
            </a:r>
            <a:r>
              <a:rPr sz="1600" spc="-10" dirty="0">
                <a:cs typeface="Arial"/>
              </a:rPr>
              <a:t>i</a:t>
            </a:r>
            <a:r>
              <a:rPr sz="1600" dirty="0">
                <a:cs typeface="Arial"/>
              </a:rPr>
              <a:t>c</a:t>
            </a:r>
            <a:r>
              <a:rPr sz="1600" spc="-5" dirty="0">
                <a:cs typeface="Arial"/>
              </a:rPr>
              <a:t>a</a:t>
            </a:r>
            <a:r>
              <a:rPr sz="1600" spc="-10" dirty="0">
                <a:cs typeface="Arial"/>
              </a:rPr>
              <a:t>ll</a:t>
            </a:r>
            <a:r>
              <a:rPr sz="1600" dirty="0">
                <a:cs typeface="Arial"/>
              </a:rPr>
              <a:t>y	</a:t>
            </a:r>
            <a:r>
              <a:rPr sz="1600" spc="-5" dirty="0">
                <a:cs typeface="Arial"/>
              </a:rPr>
              <a:t>b</a:t>
            </a:r>
            <a:r>
              <a:rPr sz="1600" spc="-10" dirty="0">
                <a:cs typeface="Arial"/>
              </a:rPr>
              <a:t>i</a:t>
            </a:r>
            <a:r>
              <a:rPr sz="1600" spc="-5" dirty="0">
                <a:cs typeface="Arial"/>
              </a:rPr>
              <a:t>nd</a:t>
            </a:r>
            <a:endParaRPr sz="1600">
              <a:cs typeface="Arial"/>
            </a:endParaRPr>
          </a:p>
        </p:txBody>
      </p:sp>
      <p:sp>
        <p:nvSpPr>
          <p:cNvPr id="20" name="object 20"/>
          <p:cNvSpPr txBox="1"/>
          <p:nvPr/>
        </p:nvSpPr>
        <p:spPr>
          <a:xfrm>
            <a:off x="488806" y="1387347"/>
            <a:ext cx="1725930" cy="510540"/>
          </a:xfrm>
          <a:prstGeom prst="rect">
            <a:avLst/>
          </a:prstGeom>
        </p:spPr>
        <p:txBody>
          <a:bodyPr vert="horz" wrap="square" lIns="0" tIns="22860" rIns="0" bIns="0" rtlCol="0">
            <a:spAutoFit/>
          </a:bodyPr>
          <a:lstStyle/>
          <a:p>
            <a:pPr marR="5080">
              <a:lnSpc>
                <a:spcPts val="1900"/>
              </a:lnSpc>
              <a:spcBef>
                <a:spcPts val="180"/>
              </a:spcBef>
            </a:pPr>
            <a:r>
              <a:rPr sz="1600" spc="-5" dirty="0">
                <a:cs typeface="Arial"/>
              </a:rPr>
              <a:t>protein </a:t>
            </a:r>
            <a:r>
              <a:rPr sz="1600" dirty="0">
                <a:cs typeface="Arial"/>
              </a:rPr>
              <a:t>A </a:t>
            </a:r>
            <a:r>
              <a:rPr sz="1600" spc="-5" dirty="0">
                <a:cs typeface="Arial"/>
              </a:rPr>
              <a:t>or </a:t>
            </a:r>
            <a:r>
              <a:rPr sz="1600" dirty="0">
                <a:cs typeface="Arial"/>
              </a:rPr>
              <a:t>G</a:t>
            </a:r>
            <a:r>
              <a:rPr sz="1600" spc="-165" dirty="0">
                <a:cs typeface="Arial"/>
              </a:rPr>
              <a:t> </a:t>
            </a:r>
            <a:r>
              <a:rPr sz="1600" spc="-5" dirty="0">
                <a:cs typeface="Arial"/>
              </a:rPr>
              <a:t>from  Staphylococcus,</a:t>
            </a:r>
            <a:endParaRPr sz="1600">
              <a:cs typeface="Arial"/>
            </a:endParaRPr>
          </a:p>
        </p:txBody>
      </p:sp>
      <p:sp>
        <p:nvSpPr>
          <p:cNvPr id="21" name="object 21"/>
          <p:cNvSpPr txBox="1"/>
          <p:nvPr/>
        </p:nvSpPr>
        <p:spPr>
          <a:xfrm>
            <a:off x="488806" y="1856739"/>
            <a:ext cx="1725930" cy="537845"/>
          </a:xfrm>
          <a:prstGeom prst="rect">
            <a:avLst/>
          </a:prstGeom>
        </p:spPr>
        <p:txBody>
          <a:bodyPr vert="horz" wrap="square" lIns="0" tIns="12700" rIns="0" bIns="0" rtlCol="0">
            <a:spAutoFit/>
          </a:bodyPr>
          <a:lstStyle/>
          <a:p>
            <a:pPr marR="5080">
              <a:lnSpc>
                <a:spcPct val="105000"/>
              </a:lnSpc>
              <a:spcBef>
                <a:spcPts val="100"/>
              </a:spcBef>
              <a:tabLst>
                <a:tab pos="890269" algn="l"/>
                <a:tab pos="1487170" algn="l"/>
              </a:tabLst>
            </a:pPr>
            <a:r>
              <a:rPr sz="1600" spc="5" dirty="0">
                <a:cs typeface="Arial"/>
              </a:rPr>
              <a:t>t</a:t>
            </a:r>
            <a:r>
              <a:rPr sz="1600" spc="-5" dirty="0">
                <a:cs typeface="Arial"/>
              </a:rPr>
              <a:t>h</a:t>
            </a:r>
            <a:r>
              <a:rPr sz="1600" spc="5" dirty="0">
                <a:cs typeface="Arial"/>
              </a:rPr>
              <a:t>r</a:t>
            </a:r>
            <a:r>
              <a:rPr sz="1600" spc="-5" dirty="0">
                <a:cs typeface="Arial"/>
              </a:rPr>
              <a:t>oug</a:t>
            </a:r>
            <a:r>
              <a:rPr sz="1600" dirty="0">
                <a:cs typeface="Arial"/>
              </a:rPr>
              <a:t>h	</a:t>
            </a:r>
            <a:r>
              <a:rPr sz="1600" spc="5" dirty="0">
                <a:cs typeface="Arial"/>
              </a:rPr>
              <a:t>t</a:t>
            </a:r>
            <a:r>
              <a:rPr sz="1600" spc="-5" dirty="0">
                <a:cs typeface="Arial"/>
              </a:rPr>
              <a:t>he</a:t>
            </a:r>
            <a:r>
              <a:rPr sz="1600" spc="-10" dirty="0">
                <a:cs typeface="Arial"/>
              </a:rPr>
              <a:t>i</a:t>
            </a:r>
            <a:r>
              <a:rPr sz="1600" dirty="0">
                <a:cs typeface="Arial"/>
              </a:rPr>
              <a:t>r	</a:t>
            </a:r>
            <a:r>
              <a:rPr sz="1600" spc="-5" dirty="0">
                <a:cs typeface="Arial"/>
              </a:rPr>
              <a:t>Fc  region.</a:t>
            </a:r>
            <a:endParaRPr sz="1600">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67512" y="1380744"/>
            <a:ext cx="8428990" cy="5415915"/>
            <a:chOff x="667512" y="1380744"/>
            <a:chExt cx="8428990" cy="5415915"/>
          </a:xfrm>
        </p:grpSpPr>
        <p:pic>
          <p:nvPicPr>
            <p:cNvPr id="3" name="object 3"/>
            <p:cNvPicPr/>
            <p:nvPr/>
          </p:nvPicPr>
          <p:blipFill>
            <a:blip r:embed="rId2" cstate="print"/>
            <a:stretch>
              <a:fillRect/>
            </a:stretch>
          </p:blipFill>
          <p:spPr>
            <a:xfrm>
              <a:off x="667512" y="1380744"/>
              <a:ext cx="7821167" cy="4956047"/>
            </a:xfrm>
            <a:prstGeom prst="rect">
              <a:avLst/>
            </a:prstGeom>
          </p:spPr>
        </p:pic>
        <p:pic>
          <p:nvPicPr>
            <p:cNvPr id="4" name="object 4"/>
            <p:cNvPicPr/>
            <p:nvPr/>
          </p:nvPicPr>
          <p:blipFill>
            <a:blip r:embed="rId3" cstate="print"/>
            <a:stretch>
              <a:fillRect/>
            </a:stretch>
          </p:blipFill>
          <p:spPr>
            <a:xfrm>
              <a:off x="7650162" y="4895850"/>
              <a:ext cx="1446212" cy="1893887"/>
            </a:xfrm>
            <a:prstGeom prst="rect">
              <a:avLst/>
            </a:prstGeom>
          </p:spPr>
        </p:pic>
        <p:sp>
          <p:nvSpPr>
            <p:cNvPr id="5" name="object 5"/>
            <p:cNvSpPr/>
            <p:nvPr/>
          </p:nvSpPr>
          <p:spPr>
            <a:xfrm>
              <a:off x="7951787" y="4827587"/>
              <a:ext cx="669925" cy="516255"/>
            </a:xfrm>
            <a:custGeom>
              <a:avLst/>
              <a:gdLst/>
              <a:ahLst/>
              <a:cxnLst/>
              <a:rect l="l" t="t" r="r" b="b"/>
              <a:pathLst>
                <a:path w="669925" h="516254">
                  <a:moveTo>
                    <a:pt x="334962" y="0"/>
                  </a:moveTo>
                  <a:lnTo>
                    <a:pt x="251230" y="102285"/>
                  </a:lnTo>
                  <a:lnTo>
                    <a:pt x="98108" y="75557"/>
                  </a:lnTo>
                  <a:lnTo>
                    <a:pt x="132814" y="193483"/>
                  </a:lnTo>
                  <a:lnTo>
                    <a:pt x="0" y="257968"/>
                  </a:lnTo>
                  <a:lnTo>
                    <a:pt x="132814" y="322454"/>
                  </a:lnTo>
                  <a:lnTo>
                    <a:pt x="98108" y="440380"/>
                  </a:lnTo>
                  <a:lnTo>
                    <a:pt x="251230" y="413651"/>
                  </a:lnTo>
                  <a:lnTo>
                    <a:pt x="334962" y="515937"/>
                  </a:lnTo>
                  <a:lnTo>
                    <a:pt x="418694" y="413651"/>
                  </a:lnTo>
                  <a:lnTo>
                    <a:pt x="571816" y="440380"/>
                  </a:lnTo>
                  <a:lnTo>
                    <a:pt x="537110" y="322454"/>
                  </a:lnTo>
                  <a:lnTo>
                    <a:pt x="669925" y="257968"/>
                  </a:lnTo>
                  <a:lnTo>
                    <a:pt x="537110" y="193483"/>
                  </a:lnTo>
                  <a:lnTo>
                    <a:pt x="571816" y="75557"/>
                  </a:lnTo>
                  <a:lnTo>
                    <a:pt x="418694" y="102285"/>
                  </a:lnTo>
                  <a:lnTo>
                    <a:pt x="334962" y="0"/>
                  </a:lnTo>
                  <a:close/>
                </a:path>
              </a:pathLst>
            </a:custGeom>
            <a:solidFill>
              <a:srgbClr val="FF0000"/>
            </a:solidFill>
          </p:spPr>
          <p:txBody>
            <a:bodyPr wrap="square" lIns="0" tIns="0" rIns="0" bIns="0" rtlCol="0"/>
            <a:lstStyle/>
            <a:p>
              <a:endParaRPr>
                <a:latin typeface="Calibri" panose="020F0502020204030204" pitchFamily="34" charset="0"/>
                <a:cs typeface="Calibri" panose="020F0502020204030204" pitchFamily="34" charset="0"/>
              </a:endParaRPr>
            </a:p>
          </p:txBody>
        </p:sp>
        <p:sp>
          <p:nvSpPr>
            <p:cNvPr id="6" name="object 6"/>
            <p:cNvSpPr/>
            <p:nvPr/>
          </p:nvSpPr>
          <p:spPr>
            <a:xfrm>
              <a:off x="7951787" y="4827587"/>
              <a:ext cx="669925" cy="516255"/>
            </a:xfrm>
            <a:custGeom>
              <a:avLst/>
              <a:gdLst/>
              <a:ahLst/>
              <a:cxnLst/>
              <a:rect l="l" t="t" r="r" b="b"/>
              <a:pathLst>
                <a:path w="669925" h="516254">
                  <a:moveTo>
                    <a:pt x="0" y="257968"/>
                  </a:moveTo>
                  <a:lnTo>
                    <a:pt x="132813" y="193483"/>
                  </a:lnTo>
                  <a:lnTo>
                    <a:pt x="98108" y="75557"/>
                  </a:lnTo>
                  <a:lnTo>
                    <a:pt x="251230" y="102285"/>
                  </a:lnTo>
                  <a:lnTo>
                    <a:pt x="334962" y="0"/>
                  </a:lnTo>
                  <a:lnTo>
                    <a:pt x="418694" y="102285"/>
                  </a:lnTo>
                  <a:lnTo>
                    <a:pt x="571816" y="75557"/>
                  </a:lnTo>
                  <a:lnTo>
                    <a:pt x="537111" y="193483"/>
                  </a:lnTo>
                  <a:lnTo>
                    <a:pt x="669925" y="257968"/>
                  </a:lnTo>
                  <a:lnTo>
                    <a:pt x="537111" y="322453"/>
                  </a:lnTo>
                  <a:lnTo>
                    <a:pt x="571816" y="440379"/>
                  </a:lnTo>
                  <a:lnTo>
                    <a:pt x="418694" y="413651"/>
                  </a:lnTo>
                  <a:lnTo>
                    <a:pt x="334962" y="515937"/>
                  </a:lnTo>
                  <a:lnTo>
                    <a:pt x="251230" y="413651"/>
                  </a:lnTo>
                  <a:lnTo>
                    <a:pt x="98108" y="440379"/>
                  </a:lnTo>
                  <a:lnTo>
                    <a:pt x="132813" y="322453"/>
                  </a:lnTo>
                  <a:lnTo>
                    <a:pt x="0" y="257968"/>
                  </a:lnTo>
                  <a:close/>
                </a:path>
              </a:pathLst>
            </a:custGeom>
            <a:ln w="12700">
              <a:solidFill>
                <a:srgbClr val="FF0000"/>
              </a:solidFill>
            </a:ln>
          </p:spPr>
          <p:txBody>
            <a:bodyPr wrap="square" lIns="0" tIns="0" rIns="0" bIns="0" rtlCol="0"/>
            <a:lstStyle/>
            <a:p>
              <a:endParaRPr>
                <a:latin typeface="Calibri" panose="020F0502020204030204" pitchFamily="34" charset="0"/>
                <a:cs typeface="Calibri" panose="020F0502020204030204" pitchFamily="34" charset="0"/>
              </a:endParaRPr>
            </a:p>
          </p:txBody>
        </p:sp>
        <p:sp>
          <p:nvSpPr>
            <p:cNvPr id="7" name="object 7"/>
            <p:cNvSpPr/>
            <p:nvPr/>
          </p:nvSpPr>
          <p:spPr>
            <a:xfrm>
              <a:off x="7951787" y="6469062"/>
              <a:ext cx="669925" cy="320675"/>
            </a:xfrm>
            <a:custGeom>
              <a:avLst/>
              <a:gdLst/>
              <a:ahLst/>
              <a:cxnLst/>
              <a:rect l="l" t="t" r="r" b="b"/>
              <a:pathLst>
                <a:path w="669925" h="320675">
                  <a:moveTo>
                    <a:pt x="669925" y="0"/>
                  </a:moveTo>
                  <a:lnTo>
                    <a:pt x="0" y="0"/>
                  </a:lnTo>
                  <a:lnTo>
                    <a:pt x="0" y="320675"/>
                  </a:lnTo>
                  <a:lnTo>
                    <a:pt x="669925" y="320675"/>
                  </a:lnTo>
                  <a:lnTo>
                    <a:pt x="669925" y="0"/>
                  </a:lnTo>
                  <a:close/>
                </a:path>
              </a:pathLst>
            </a:custGeom>
            <a:solidFill>
              <a:srgbClr val="FFFF00">
                <a:alpha val="67839"/>
              </a:srgbClr>
            </a:solidFill>
          </p:spPr>
          <p:txBody>
            <a:bodyPr wrap="square" lIns="0" tIns="0" rIns="0" bIns="0" rtlCol="0"/>
            <a:lstStyle/>
            <a:p>
              <a:endParaRPr>
                <a:latin typeface="Calibri" panose="020F0502020204030204" pitchFamily="34" charset="0"/>
                <a:cs typeface="Calibri" panose="020F0502020204030204" pitchFamily="34" charset="0"/>
              </a:endParaRPr>
            </a:p>
          </p:txBody>
        </p:sp>
        <p:sp>
          <p:nvSpPr>
            <p:cNvPr id="8" name="object 8"/>
            <p:cNvSpPr/>
            <p:nvPr/>
          </p:nvSpPr>
          <p:spPr>
            <a:xfrm>
              <a:off x="7951787" y="6469062"/>
              <a:ext cx="669925" cy="320675"/>
            </a:xfrm>
            <a:custGeom>
              <a:avLst/>
              <a:gdLst/>
              <a:ahLst/>
              <a:cxnLst/>
              <a:rect l="l" t="t" r="r" b="b"/>
              <a:pathLst>
                <a:path w="669925" h="320675">
                  <a:moveTo>
                    <a:pt x="0" y="0"/>
                  </a:moveTo>
                  <a:lnTo>
                    <a:pt x="669925" y="0"/>
                  </a:lnTo>
                  <a:lnTo>
                    <a:pt x="669925" y="320675"/>
                  </a:lnTo>
                  <a:lnTo>
                    <a:pt x="0" y="320675"/>
                  </a:lnTo>
                  <a:lnTo>
                    <a:pt x="0" y="0"/>
                  </a:lnTo>
                  <a:close/>
                </a:path>
              </a:pathLst>
            </a:custGeom>
            <a:ln w="12700">
              <a:solidFill>
                <a:srgbClr val="FFFF00"/>
              </a:solidFill>
            </a:ln>
          </p:spPr>
          <p:txBody>
            <a:bodyPr wrap="square" lIns="0" tIns="0" rIns="0" bIns="0" rtlCol="0"/>
            <a:lstStyle/>
            <a:p>
              <a:endParaRPr>
                <a:latin typeface="Calibri" panose="020F0502020204030204" pitchFamily="34" charset="0"/>
                <a:cs typeface="Calibri" panose="020F0502020204030204" pitchFamily="34" charset="0"/>
              </a:endParaRPr>
            </a:p>
          </p:txBody>
        </p:sp>
      </p:grpSp>
      <p:sp>
        <p:nvSpPr>
          <p:cNvPr id="9" name="object 9"/>
          <p:cNvSpPr txBox="1">
            <a:spLocks noGrp="1"/>
          </p:cNvSpPr>
          <p:nvPr>
            <p:ph type="title"/>
          </p:nvPr>
        </p:nvSpPr>
        <p:spPr>
          <a:xfrm>
            <a:off x="2196306" y="333756"/>
            <a:ext cx="4874895" cy="513080"/>
          </a:xfrm>
          <a:prstGeom prst="rect">
            <a:avLst/>
          </a:prstGeom>
        </p:spPr>
        <p:txBody>
          <a:bodyPr vert="horz" wrap="square" lIns="0" tIns="12700" rIns="0" bIns="0" rtlCol="0">
            <a:spAutoFit/>
          </a:bodyPr>
          <a:lstStyle/>
          <a:p>
            <a:pPr marL="12700">
              <a:lnSpc>
                <a:spcPct val="100000"/>
              </a:lnSpc>
              <a:spcBef>
                <a:spcPts val="100"/>
              </a:spcBef>
            </a:pPr>
            <a:r>
              <a:rPr sz="3200" spc="-5" dirty="0">
                <a:latin typeface="Calibri" panose="020F0502020204030204" pitchFamily="34" charset="0"/>
                <a:cs typeface="Calibri" panose="020F0502020204030204" pitchFamily="34" charset="0"/>
              </a:rPr>
              <a:t>Immunoprecipitation</a:t>
            </a:r>
            <a:r>
              <a:rPr sz="3200" spc="-15" dirty="0">
                <a:latin typeface="Calibri" panose="020F0502020204030204" pitchFamily="34" charset="0"/>
                <a:cs typeface="Calibri" panose="020F0502020204030204" pitchFamily="34" charset="0"/>
              </a:rPr>
              <a:t> </a:t>
            </a:r>
            <a:r>
              <a:rPr sz="3200" spc="-5" dirty="0">
                <a:latin typeface="Calibri" panose="020F0502020204030204" pitchFamily="34" charset="0"/>
                <a:cs typeface="Calibri" panose="020F0502020204030204" pitchFamily="34" charset="0"/>
              </a:rPr>
              <a:t>(IP)</a:t>
            </a:r>
            <a:endParaRPr sz="3200">
              <a:latin typeface="Calibri" panose="020F0502020204030204" pitchFamily="34" charset="0"/>
              <a:cs typeface="Calibri" panose="020F0502020204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90650" y="1270000"/>
            <a:ext cx="2592387" cy="2393950"/>
          </a:xfrm>
          <a:prstGeom prst="rect">
            <a:avLst/>
          </a:prstGeom>
        </p:spPr>
      </p:pic>
      <p:grpSp>
        <p:nvGrpSpPr>
          <p:cNvPr id="3" name="object 3"/>
          <p:cNvGrpSpPr/>
          <p:nvPr/>
        </p:nvGrpSpPr>
        <p:grpSpPr>
          <a:xfrm>
            <a:off x="1143000" y="1066800"/>
            <a:ext cx="6511925" cy="5467350"/>
            <a:chOff x="1487487" y="1069975"/>
            <a:chExt cx="6511925" cy="5467350"/>
          </a:xfrm>
        </p:grpSpPr>
        <p:pic>
          <p:nvPicPr>
            <p:cNvPr id="4" name="object 4"/>
            <p:cNvPicPr/>
            <p:nvPr/>
          </p:nvPicPr>
          <p:blipFill>
            <a:blip r:embed="rId3" cstate="print"/>
            <a:stretch>
              <a:fillRect/>
            </a:stretch>
          </p:blipFill>
          <p:spPr>
            <a:xfrm>
              <a:off x="5133975" y="1181100"/>
              <a:ext cx="2865437" cy="2455862"/>
            </a:xfrm>
            <a:prstGeom prst="rect">
              <a:avLst/>
            </a:prstGeom>
          </p:spPr>
        </p:pic>
        <p:pic>
          <p:nvPicPr>
            <p:cNvPr id="5" name="object 5"/>
            <p:cNvPicPr/>
            <p:nvPr/>
          </p:nvPicPr>
          <p:blipFill>
            <a:blip r:embed="rId4" cstate="print"/>
            <a:stretch>
              <a:fillRect/>
            </a:stretch>
          </p:blipFill>
          <p:spPr>
            <a:xfrm>
              <a:off x="1487487" y="4305300"/>
              <a:ext cx="6492875" cy="1963737"/>
            </a:xfrm>
            <a:prstGeom prst="rect">
              <a:avLst/>
            </a:prstGeom>
          </p:spPr>
        </p:pic>
        <p:pic>
          <p:nvPicPr>
            <p:cNvPr id="6" name="object 6"/>
            <p:cNvPicPr/>
            <p:nvPr/>
          </p:nvPicPr>
          <p:blipFill>
            <a:blip r:embed="rId5" cstate="print"/>
            <a:stretch>
              <a:fillRect/>
            </a:stretch>
          </p:blipFill>
          <p:spPr>
            <a:xfrm>
              <a:off x="1978025" y="1069975"/>
              <a:ext cx="5468937" cy="5467350"/>
            </a:xfrm>
            <a:prstGeom prst="rect">
              <a:avLst/>
            </a:prstGeom>
          </p:spPr>
        </p:pic>
      </p:grpSp>
      <p:sp>
        <p:nvSpPr>
          <p:cNvPr id="7" name="object 7"/>
          <p:cNvSpPr txBox="1">
            <a:spLocks noGrp="1"/>
          </p:cNvSpPr>
          <p:nvPr>
            <p:ph type="title"/>
          </p:nvPr>
        </p:nvSpPr>
        <p:spPr>
          <a:xfrm>
            <a:off x="2947352" y="190500"/>
            <a:ext cx="3361690" cy="513080"/>
          </a:xfrm>
          <a:prstGeom prst="rect">
            <a:avLst/>
          </a:prstGeom>
        </p:spPr>
        <p:txBody>
          <a:bodyPr vert="horz" wrap="square" lIns="0" tIns="12700" rIns="0" bIns="0" rtlCol="0">
            <a:spAutoFit/>
          </a:bodyPr>
          <a:lstStyle/>
          <a:p>
            <a:pPr marL="12700">
              <a:lnSpc>
                <a:spcPct val="100000"/>
              </a:lnSpc>
              <a:spcBef>
                <a:spcPts val="100"/>
              </a:spcBef>
            </a:pPr>
            <a:r>
              <a:rPr sz="3200" spc="-5" dirty="0">
                <a:latin typeface="+mn-lt"/>
              </a:rPr>
              <a:t>Magnetic beads</a:t>
            </a:r>
            <a:r>
              <a:rPr sz="3200" spc="-45" dirty="0">
                <a:latin typeface="+mn-lt"/>
              </a:rPr>
              <a:t> </a:t>
            </a:r>
            <a:r>
              <a:rPr sz="3200" dirty="0">
                <a:latin typeface="+mn-lt"/>
              </a:rPr>
              <a:t>!</a:t>
            </a:r>
            <a:endParaRPr sz="3200">
              <a:latin typeface="+mn-l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rotWithShape="1">
          <a:blip r:embed="rId2" cstate="print"/>
          <a:srcRect t="60263"/>
          <a:stretch/>
        </p:blipFill>
        <p:spPr>
          <a:xfrm>
            <a:off x="304800" y="3886200"/>
            <a:ext cx="7988808" cy="1380744"/>
          </a:xfrm>
          <a:prstGeom prst="rect">
            <a:avLst/>
          </a:prstGeom>
        </p:spPr>
      </p:pic>
      <p:pic>
        <p:nvPicPr>
          <p:cNvPr id="4" name="object 4"/>
          <p:cNvPicPr/>
          <p:nvPr/>
        </p:nvPicPr>
        <p:blipFill>
          <a:blip r:embed="rId3" cstate="print"/>
          <a:stretch>
            <a:fillRect/>
          </a:stretch>
        </p:blipFill>
        <p:spPr>
          <a:xfrm>
            <a:off x="584200" y="1008063"/>
            <a:ext cx="1446212" cy="1895473"/>
          </a:xfrm>
          <a:prstGeom prst="rect">
            <a:avLst/>
          </a:prstGeom>
        </p:spPr>
      </p:pic>
      <p:sp>
        <p:nvSpPr>
          <p:cNvPr id="5" name="object 5"/>
          <p:cNvSpPr/>
          <p:nvPr/>
        </p:nvSpPr>
        <p:spPr>
          <a:xfrm>
            <a:off x="885825" y="941387"/>
            <a:ext cx="669925" cy="514350"/>
          </a:xfrm>
          <a:custGeom>
            <a:avLst/>
            <a:gdLst/>
            <a:ahLst/>
            <a:cxnLst/>
            <a:rect l="l" t="t" r="r" b="b"/>
            <a:pathLst>
              <a:path w="669925" h="514350">
                <a:moveTo>
                  <a:pt x="334962" y="0"/>
                </a:moveTo>
                <a:lnTo>
                  <a:pt x="251230" y="101970"/>
                </a:lnTo>
                <a:lnTo>
                  <a:pt x="98108" y="75324"/>
                </a:lnTo>
                <a:lnTo>
                  <a:pt x="132813" y="192888"/>
                </a:lnTo>
                <a:lnTo>
                  <a:pt x="0" y="257175"/>
                </a:lnTo>
                <a:lnTo>
                  <a:pt x="132813" y="321462"/>
                </a:lnTo>
                <a:lnTo>
                  <a:pt x="98108" y="439025"/>
                </a:lnTo>
                <a:lnTo>
                  <a:pt x="251230" y="412380"/>
                </a:lnTo>
                <a:lnTo>
                  <a:pt x="334962" y="514350"/>
                </a:lnTo>
                <a:lnTo>
                  <a:pt x="418694" y="412380"/>
                </a:lnTo>
                <a:lnTo>
                  <a:pt x="571816" y="439025"/>
                </a:lnTo>
                <a:lnTo>
                  <a:pt x="537110" y="321462"/>
                </a:lnTo>
                <a:lnTo>
                  <a:pt x="669925" y="257175"/>
                </a:lnTo>
                <a:lnTo>
                  <a:pt x="537110" y="192888"/>
                </a:lnTo>
                <a:lnTo>
                  <a:pt x="571816" y="75324"/>
                </a:lnTo>
                <a:lnTo>
                  <a:pt x="418694" y="101970"/>
                </a:lnTo>
                <a:lnTo>
                  <a:pt x="334962" y="0"/>
                </a:lnTo>
                <a:close/>
              </a:path>
            </a:pathLst>
          </a:custGeom>
          <a:solidFill>
            <a:srgbClr val="FF0000"/>
          </a:solidFill>
        </p:spPr>
        <p:txBody>
          <a:bodyPr wrap="square" lIns="0" tIns="0" rIns="0" bIns="0" rtlCol="0"/>
          <a:lstStyle/>
          <a:p>
            <a:endParaRPr/>
          </a:p>
        </p:txBody>
      </p:sp>
      <p:sp>
        <p:nvSpPr>
          <p:cNvPr id="6" name="object 6"/>
          <p:cNvSpPr/>
          <p:nvPr/>
        </p:nvSpPr>
        <p:spPr>
          <a:xfrm>
            <a:off x="885825" y="941387"/>
            <a:ext cx="669925" cy="514350"/>
          </a:xfrm>
          <a:custGeom>
            <a:avLst/>
            <a:gdLst/>
            <a:ahLst/>
            <a:cxnLst/>
            <a:rect l="l" t="t" r="r" b="b"/>
            <a:pathLst>
              <a:path w="669925" h="514350">
                <a:moveTo>
                  <a:pt x="0" y="257175"/>
                </a:moveTo>
                <a:lnTo>
                  <a:pt x="132813" y="192888"/>
                </a:lnTo>
                <a:lnTo>
                  <a:pt x="98108" y="75324"/>
                </a:lnTo>
                <a:lnTo>
                  <a:pt x="251230" y="101970"/>
                </a:lnTo>
                <a:lnTo>
                  <a:pt x="334962" y="0"/>
                </a:lnTo>
                <a:lnTo>
                  <a:pt x="418694" y="101970"/>
                </a:lnTo>
                <a:lnTo>
                  <a:pt x="571816" y="75324"/>
                </a:lnTo>
                <a:lnTo>
                  <a:pt x="537111" y="192888"/>
                </a:lnTo>
                <a:lnTo>
                  <a:pt x="669925" y="257175"/>
                </a:lnTo>
                <a:lnTo>
                  <a:pt x="537111" y="321462"/>
                </a:lnTo>
                <a:lnTo>
                  <a:pt x="571816" y="439025"/>
                </a:lnTo>
                <a:lnTo>
                  <a:pt x="418694" y="412379"/>
                </a:lnTo>
                <a:lnTo>
                  <a:pt x="334962" y="514350"/>
                </a:lnTo>
                <a:lnTo>
                  <a:pt x="251230" y="412379"/>
                </a:lnTo>
                <a:lnTo>
                  <a:pt x="98108" y="439025"/>
                </a:lnTo>
                <a:lnTo>
                  <a:pt x="132813" y="321462"/>
                </a:lnTo>
                <a:lnTo>
                  <a:pt x="0" y="257175"/>
                </a:lnTo>
                <a:close/>
              </a:path>
            </a:pathLst>
          </a:custGeom>
          <a:ln w="12700">
            <a:solidFill>
              <a:srgbClr val="FF0000"/>
            </a:solidFill>
          </a:ln>
        </p:spPr>
        <p:txBody>
          <a:bodyPr wrap="square" lIns="0" tIns="0" rIns="0" bIns="0" rtlCol="0"/>
          <a:lstStyle/>
          <a:p>
            <a:endParaRPr/>
          </a:p>
        </p:txBody>
      </p:sp>
      <p:sp>
        <p:nvSpPr>
          <p:cNvPr id="7" name="object 7"/>
          <p:cNvSpPr txBox="1"/>
          <p:nvPr/>
        </p:nvSpPr>
        <p:spPr>
          <a:xfrm>
            <a:off x="885825" y="2632075"/>
            <a:ext cx="669925" cy="256480"/>
          </a:xfrm>
          <a:prstGeom prst="rect">
            <a:avLst/>
          </a:prstGeom>
          <a:solidFill>
            <a:srgbClr val="FFFF00">
              <a:alpha val="67839"/>
            </a:srgbClr>
          </a:solidFill>
          <a:ln w="12700">
            <a:solidFill>
              <a:srgbClr val="FFFF00"/>
            </a:solidFill>
          </a:ln>
        </p:spPr>
        <p:txBody>
          <a:bodyPr vert="horz" wrap="square" lIns="0" tIns="0" rIns="0" bIns="0" rtlCol="0">
            <a:spAutoFit/>
          </a:bodyPr>
          <a:lstStyle/>
          <a:p>
            <a:pPr marL="142240">
              <a:lnSpc>
                <a:spcPts val="2005"/>
              </a:lnSpc>
            </a:pPr>
            <a:r>
              <a:rPr sz="1800" b="1" dirty="0">
                <a:cs typeface="Arial"/>
              </a:rPr>
              <a:t>A/G</a:t>
            </a:r>
            <a:endParaRPr sz="1800">
              <a:cs typeface="Arial"/>
            </a:endParaRPr>
          </a:p>
        </p:txBody>
      </p:sp>
      <p:grpSp>
        <p:nvGrpSpPr>
          <p:cNvPr id="8" name="object 8"/>
          <p:cNvGrpSpPr/>
          <p:nvPr/>
        </p:nvGrpSpPr>
        <p:grpSpPr>
          <a:xfrm>
            <a:off x="1216152" y="396240"/>
            <a:ext cx="826135" cy="713740"/>
            <a:chOff x="1216152" y="396240"/>
            <a:chExt cx="826135" cy="713740"/>
          </a:xfrm>
        </p:grpSpPr>
        <p:pic>
          <p:nvPicPr>
            <p:cNvPr id="9" name="object 9"/>
            <p:cNvPicPr/>
            <p:nvPr/>
          </p:nvPicPr>
          <p:blipFill>
            <a:blip r:embed="rId4" cstate="print"/>
            <a:stretch>
              <a:fillRect/>
            </a:stretch>
          </p:blipFill>
          <p:spPr>
            <a:xfrm>
              <a:off x="1216152" y="396240"/>
              <a:ext cx="826008" cy="713231"/>
            </a:xfrm>
            <a:prstGeom prst="rect">
              <a:avLst/>
            </a:prstGeom>
          </p:spPr>
        </p:pic>
        <p:sp>
          <p:nvSpPr>
            <p:cNvPr id="10" name="object 10"/>
            <p:cNvSpPr/>
            <p:nvPr/>
          </p:nvSpPr>
          <p:spPr>
            <a:xfrm>
              <a:off x="1279525" y="431800"/>
              <a:ext cx="700405" cy="596900"/>
            </a:xfrm>
            <a:custGeom>
              <a:avLst/>
              <a:gdLst/>
              <a:ahLst/>
              <a:cxnLst/>
              <a:rect l="l" t="t" r="r" b="b"/>
              <a:pathLst>
                <a:path w="700405" h="596900">
                  <a:moveTo>
                    <a:pt x="558830" y="255620"/>
                  </a:moveTo>
                  <a:lnTo>
                    <a:pt x="558830" y="341280"/>
                  </a:lnTo>
                  <a:lnTo>
                    <a:pt x="700087" y="298450"/>
                  </a:lnTo>
                  <a:lnTo>
                    <a:pt x="558830" y="255620"/>
                  </a:lnTo>
                  <a:close/>
                </a:path>
                <a:path w="700405" h="596900">
                  <a:moveTo>
                    <a:pt x="400278" y="476463"/>
                  </a:moveTo>
                  <a:lnTo>
                    <a:pt x="299810" y="476463"/>
                  </a:lnTo>
                  <a:lnTo>
                    <a:pt x="350043" y="596900"/>
                  </a:lnTo>
                  <a:lnTo>
                    <a:pt x="400278" y="476463"/>
                  </a:lnTo>
                  <a:close/>
                </a:path>
                <a:path w="700405" h="596900">
                  <a:moveTo>
                    <a:pt x="166894" y="394034"/>
                  </a:moveTo>
                  <a:lnTo>
                    <a:pt x="102516" y="509465"/>
                  </a:lnTo>
                  <a:lnTo>
                    <a:pt x="237935" y="454604"/>
                  </a:lnTo>
                  <a:lnTo>
                    <a:pt x="166894" y="394034"/>
                  </a:lnTo>
                  <a:close/>
                </a:path>
                <a:path w="700405" h="596900">
                  <a:moveTo>
                    <a:pt x="533192" y="394034"/>
                  </a:moveTo>
                  <a:lnTo>
                    <a:pt x="462151" y="454604"/>
                  </a:lnTo>
                  <a:lnTo>
                    <a:pt x="597537" y="509465"/>
                  </a:lnTo>
                  <a:lnTo>
                    <a:pt x="533192" y="394034"/>
                  </a:lnTo>
                  <a:close/>
                </a:path>
                <a:path w="700405" h="596900">
                  <a:moveTo>
                    <a:pt x="350043" y="149225"/>
                  </a:moveTo>
                  <a:lnTo>
                    <a:pt x="303515" y="154555"/>
                  </a:lnTo>
                  <a:lnTo>
                    <a:pt x="261706" y="169598"/>
                  </a:lnTo>
                  <a:lnTo>
                    <a:pt x="226284" y="192932"/>
                  </a:lnTo>
                  <a:lnTo>
                    <a:pt x="198917" y="223133"/>
                  </a:lnTo>
                  <a:lnTo>
                    <a:pt x="181274" y="258780"/>
                  </a:lnTo>
                  <a:lnTo>
                    <a:pt x="175022" y="298450"/>
                  </a:lnTo>
                  <a:lnTo>
                    <a:pt x="181274" y="338120"/>
                  </a:lnTo>
                  <a:lnTo>
                    <a:pt x="198917" y="373767"/>
                  </a:lnTo>
                  <a:lnTo>
                    <a:pt x="226284" y="403968"/>
                  </a:lnTo>
                  <a:lnTo>
                    <a:pt x="261706" y="427301"/>
                  </a:lnTo>
                  <a:lnTo>
                    <a:pt x="303515" y="442344"/>
                  </a:lnTo>
                  <a:lnTo>
                    <a:pt x="350043" y="447675"/>
                  </a:lnTo>
                  <a:lnTo>
                    <a:pt x="396571" y="442344"/>
                  </a:lnTo>
                  <a:lnTo>
                    <a:pt x="438380" y="427301"/>
                  </a:lnTo>
                  <a:lnTo>
                    <a:pt x="473803" y="403968"/>
                  </a:lnTo>
                  <a:lnTo>
                    <a:pt x="501170" y="373767"/>
                  </a:lnTo>
                  <a:lnTo>
                    <a:pt x="518814" y="338120"/>
                  </a:lnTo>
                  <a:lnTo>
                    <a:pt x="525066" y="298450"/>
                  </a:lnTo>
                  <a:lnTo>
                    <a:pt x="518814" y="258780"/>
                  </a:lnTo>
                  <a:lnTo>
                    <a:pt x="501170" y="223133"/>
                  </a:lnTo>
                  <a:lnTo>
                    <a:pt x="473803" y="192932"/>
                  </a:lnTo>
                  <a:lnTo>
                    <a:pt x="438380" y="169598"/>
                  </a:lnTo>
                  <a:lnTo>
                    <a:pt x="396571" y="154555"/>
                  </a:lnTo>
                  <a:lnTo>
                    <a:pt x="350043" y="149225"/>
                  </a:lnTo>
                  <a:close/>
                </a:path>
                <a:path w="700405" h="596900">
                  <a:moveTo>
                    <a:pt x="141257" y="255620"/>
                  </a:moveTo>
                  <a:lnTo>
                    <a:pt x="0" y="298450"/>
                  </a:lnTo>
                  <a:lnTo>
                    <a:pt x="141257" y="341280"/>
                  </a:lnTo>
                  <a:lnTo>
                    <a:pt x="141257" y="255620"/>
                  </a:lnTo>
                  <a:close/>
                </a:path>
                <a:path w="700405" h="596900">
                  <a:moveTo>
                    <a:pt x="102516" y="87406"/>
                  </a:moveTo>
                  <a:lnTo>
                    <a:pt x="166894" y="202865"/>
                  </a:lnTo>
                  <a:lnTo>
                    <a:pt x="237935" y="142295"/>
                  </a:lnTo>
                  <a:lnTo>
                    <a:pt x="102516" y="87406"/>
                  </a:lnTo>
                  <a:close/>
                </a:path>
                <a:path w="700405" h="596900">
                  <a:moveTo>
                    <a:pt x="597537" y="87406"/>
                  </a:moveTo>
                  <a:lnTo>
                    <a:pt x="462151" y="142295"/>
                  </a:lnTo>
                  <a:lnTo>
                    <a:pt x="533192" y="202865"/>
                  </a:lnTo>
                  <a:lnTo>
                    <a:pt x="597537" y="87406"/>
                  </a:lnTo>
                  <a:close/>
                </a:path>
                <a:path w="700405" h="596900">
                  <a:moveTo>
                    <a:pt x="350043" y="0"/>
                  </a:moveTo>
                  <a:lnTo>
                    <a:pt x="299810" y="120436"/>
                  </a:lnTo>
                  <a:lnTo>
                    <a:pt x="400278" y="120436"/>
                  </a:lnTo>
                  <a:lnTo>
                    <a:pt x="350043" y="0"/>
                  </a:lnTo>
                  <a:close/>
                </a:path>
              </a:pathLst>
            </a:custGeom>
            <a:solidFill>
              <a:srgbClr val="F79646"/>
            </a:solidFill>
          </p:spPr>
          <p:txBody>
            <a:bodyPr wrap="square" lIns="0" tIns="0" rIns="0" bIns="0" rtlCol="0"/>
            <a:lstStyle/>
            <a:p>
              <a:endParaRPr/>
            </a:p>
          </p:txBody>
        </p:sp>
        <p:sp>
          <p:nvSpPr>
            <p:cNvPr id="11" name="object 11"/>
            <p:cNvSpPr/>
            <p:nvPr/>
          </p:nvSpPr>
          <p:spPr>
            <a:xfrm>
              <a:off x="1279525" y="431800"/>
              <a:ext cx="700405" cy="596900"/>
            </a:xfrm>
            <a:custGeom>
              <a:avLst/>
              <a:gdLst/>
              <a:ahLst/>
              <a:cxnLst/>
              <a:rect l="l" t="t" r="r" b="b"/>
              <a:pathLst>
                <a:path w="700405" h="596900">
                  <a:moveTo>
                    <a:pt x="700088" y="298450"/>
                  </a:moveTo>
                  <a:lnTo>
                    <a:pt x="558830" y="341280"/>
                  </a:lnTo>
                  <a:lnTo>
                    <a:pt x="558830" y="255619"/>
                  </a:lnTo>
                  <a:lnTo>
                    <a:pt x="700088" y="298450"/>
                  </a:lnTo>
                  <a:close/>
                </a:path>
                <a:path w="700405" h="596900">
                  <a:moveTo>
                    <a:pt x="597537" y="87406"/>
                  </a:moveTo>
                  <a:lnTo>
                    <a:pt x="533193" y="202865"/>
                  </a:lnTo>
                  <a:lnTo>
                    <a:pt x="462152" y="142295"/>
                  </a:lnTo>
                  <a:lnTo>
                    <a:pt x="597537" y="87406"/>
                  </a:lnTo>
                  <a:close/>
                </a:path>
                <a:path w="700405" h="596900">
                  <a:moveTo>
                    <a:pt x="350044" y="0"/>
                  </a:moveTo>
                  <a:lnTo>
                    <a:pt x="400278" y="120436"/>
                  </a:lnTo>
                  <a:lnTo>
                    <a:pt x="299809" y="120436"/>
                  </a:lnTo>
                  <a:lnTo>
                    <a:pt x="350044" y="0"/>
                  </a:lnTo>
                  <a:close/>
                </a:path>
                <a:path w="700405" h="596900">
                  <a:moveTo>
                    <a:pt x="102517" y="87406"/>
                  </a:moveTo>
                  <a:lnTo>
                    <a:pt x="237935" y="142295"/>
                  </a:lnTo>
                  <a:lnTo>
                    <a:pt x="166894" y="202865"/>
                  </a:lnTo>
                  <a:lnTo>
                    <a:pt x="102517" y="87406"/>
                  </a:lnTo>
                  <a:close/>
                </a:path>
                <a:path w="700405" h="596900">
                  <a:moveTo>
                    <a:pt x="0" y="298450"/>
                  </a:moveTo>
                  <a:lnTo>
                    <a:pt x="141257" y="255619"/>
                  </a:lnTo>
                  <a:lnTo>
                    <a:pt x="141257" y="341280"/>
                  </a:lnTo>
                  <a:lnTo>
                    <a:pt x="0" y="298450"/>
                  </a:lnTo>
                  <a:close/>
                </a:path>
                <a:path w="700405" h="596900">
                  <a:moveTo>
                    <a:pt x="102517" y="509465"/>
                  </a:moveTo>
                  <a:lnTo>
                    <a:pt x="166894" y="394034"/>
                  </a:lnTo>
                  <a:lnTo>
                    <a:pt x="237935" y="454604"/>
                  </a:lnTo>
                  <a:lnTo>
                    <a:pt x="102517" y="509465"/>
                  </a:lnTo>
                  <a:close/>
                </a:path>
                <a:path w="700405" h="596900">
                  <a:moveTo>
                    <a:pt x="350044" y="596900"/>
                  </a:moveTo>
                  <a:lnTo>
                    <a:pt x="299809" y="476463"/>
                  </a:lnTo>
                  <a:lnTo>
                    <a:pt x="400278" y="476463"/>
                  </a:lnTo>
                  <a:lnTo>
                    <a:pt x="350044" y="596900"/>
                  </a:lnTo>
                  <a:close/>
                </a:path>
                <a:path w="700405" h="596900">
                  <a:moveTo>
                    <a:pt x="597537" y="509465"/>
                  </a:moveTo>
                  <a:lnTo>
                    <a:pt x="462152" y="454604"/>
                  </a:lnTo>
                  <a:lnTo>
                    <a:pt x="533193" y="394034"/>
                  </a:lnTo>
                  <a:lnTo>
                    <a:pt x="597537" y="509465"/>
                  </a:lnTo>
                  <a:close/>
                </a:path>
                <a:path w="700405" h="596900">
                  <a:moveTo>
                    <a:pt x="175022" y="298450"/>
                  </a:moveTo>
                  <a:lnTo>
                    <a:pt x="181273" y="258780"/>
                  </a:lnTo>
                  <a:lnTo>
                    <a:pt x="198917" y="223133"/>
                  </a:lnTo>
                  <a:lnTo>
                    <a:pt x="226284" y="192931"/>
                  </a:lnTo>
                  <a:lnTo>
                    <a:pt x="261707" y="169598"/>
                  </a:lnTo>
                  <a:lnTo>
                    <a:pt x="303516" y="154555"/>
                  </a:lnTo>
                  <a:lnTo>
                    <a:pt x="350044" y="149225"/>
                  </a:lnTo>
                  <a:lnTo>
                    <a:pt x="396571" y="154555"/>
                  </a:lnTo>
                  <a:lnTo>
                    <a:pt x="438380" y="169598"/>
                  </a:lnTo>
                  <a:lnTo>
                    <a:pt x="473803" y="192931"/>
                  </a:lnTo>
                  <a:lnTo>
                    <a:pt x="501170" y="223133"/>
                  </a:lnTo>
                  <a:lnTo>
                    <a:pt x="518814" y="258780"/>
                  </a:lnTo>
                  <a:lnTo>
                    <a:pt x="525066" y="298450"/>
                  </a:lnTo>
                  <a:lnTo>
                    <a:pt x="518814" y="338119"/>
                  </a:lnTo>
                  <a:lnTo>
                    <a:pt x="501170" y="373766"/>
                  </a:lnTo>
                  <a:lnTo>
                    <a:pt x="473803" y="403968"/>
                  </a:lnTo>
                  <a:lnTo>
                    <a:pt x="438380" y="427301"/>
                  </a:lnTo>
                  <a:lnTo>
                    <a:pt x="396571" y="442344"/>
                  </a:lnTo>
                  <a:lnTo>
                    <a:pt x="350044" y="447675"/>
                  </a:lnTo>
                  <a:lnTo>
                    <a:pt x="303516" y="442344"/>
                  </a:lnTo>
                  <a:lnTo>
                    <a:pt x="261707" y="427301"/>
                  </a:lnTo>
                  <a:lnTo>
                    <a:pt x="226284" y="403968"/>
                  </a:lnTo>
                  <a:lnTo>
                    <a:pt x="198917" y="373766"/>
                  </a:lnTo>
                  <a:lnTo>
                    <a:pt x="181273" y="338119"/>
                  </a:lnTo>
                  <a:lnTo>
                    <a:pt x="175022" y="298450"/>
                  </a:lnTo>
                  <a:close/>
                </a:path>
              </a:pathLst>
            </a:custGeom>
            <a:ln w="12700">
              <a:solidFill>
                <a:srgbClr val="4A7EBB"/>
              </a:solidFill>
            </a:ln>
          </p:spPr>
          <p:txBody>
            <a:bodyPr wrap="square" lIns="0" tIns="0" rIns="0" bIns="0" rtlCol="0"/>
            <a:lstStyle/>
            <a:p>
              <a:endParaRPr/>
            </a:p>
          </p:txBody>
        </p:sp>
      </p:grpSp>
      <p:sp>
        <p:nvSpPr>
          <p:cNvPr id="12" name="object 12"/>
          <p:cNvSpPr txBox="1"/>
          <p:nvPr/>
        </p:nvSpPr>
        <p:spPr>
          <a:xfrm>
            <a:off x="942339" y="1058164"/>
            <a:ext cx="655955" cy="269240"/>
          </a:xfrm>
          <a:prstGeom prst="rect">
            <a:avLst/>
          </a:prstGeom>
        </p:spPr>
        <p:txBody>
          <a:bodyPr vert="horz" wrap="square" lIns="0" tIns="12700" rIns="0" bIns="0" rtlCol="0">
            <a:spAutoFit/>
          </a:bodyPr>
          <a:lstStyle/>
          <a:p>
            <a:pPr marL="12700">
              <a:lnSpc>
                <a:spcPct val="100000"/>
              </a:lnSpc>
              <a:spcBef>
                <a:spcPts val="100"/>
              </a:spcBef>
            </a:pPr>
            <a:r>
              <a:rPr sz="1600" b="1" spc="-5" dirty="0">
                <a:cs typeface="Arial"/>
              </a:rPr>
              <a:t>T</a:t>
            </a:r>
            <a:r>
              <a:rPr sz="1600" b="1" spc="-10" dirty="0">
                <a:cs typeface="Arial"/>
              </a:rPr>
              <a:t>D</a:t>
            </a:r>
            <a:r>
              <a:rPr sz="1600" b="1" spc="-5" dirty="0">
                <a:cs typeface="Arial"/>
              </a:rPr>
              <a:t>P43</a:t>
            </a:r>
            <a:endParaRPr sz="1600">
              <a:cs typeface="Arial"/>
            </a:endParaRPr>
          </a:p>
        </p:txBody>
      </p:sp>
      <p:sp>
        <p:nvSpPr>
          <p:cNvPr id="13" name="object 13"/>
          <p:cNvSpPr txBox="1"/>
          <p:nvPr/>
        </p:nvSpPr>
        <p:spPr>
          <a:xfrm>
            <a:off x="1358264" y="125476"/>
            <a:ext cx="724535" cy="269240"/>
          </a:xfrm>
          <a:prstGeom prst="rect">
            <a:avLst/>
          </a:prstGeom>
        </p:spPr>
        <p:txBody>
          <a:bodyPr vert="horz" wrap="square" lIns="0" tIns="12700" rIns="0" bIns="0" rtlCol="0">
            <a:spAutoFit/>
          </a:bodyPr>
          <a:lstStyle/>
          <a:p>
            <a:pPr marL="12700">
              <a:lnSpc>
                <a:spcPct val="100000"/>
              </a:lnSpc>
              <a:spcBef>
                <a:spcPts val="100"/>
              </a:spcBef>
            </a:pPr>
            <a:r>
              <a:rPr sz="1600" b="1" spc="-10" dirty="0">
                <a:cs typeface="Arial"/>
              </a:rPr>
              <a:t>D</a:t>
            </a:r>
            <a:r>
              <a:rPr sz="1600" b="1" dirty="0">
                <a:cs typeface="Arial"/>
              </a:rPr>
              <a:t>r</a:t>
            </a:r>
            <a:r>
              <a:rPr sz="1600" b="1" spc="-5" dirty="0">
                <a:cs typeface="Arial"/>
              </a:rPr>
              <a:t>osh</a:t>
            </a:r>
            <a:r>
              <a:rPr sz="1600" b="1" dirty="0">
                <a:cs typeface="Arial"/>
              </a:rPr>
              <a:t>a</a:t>
            </a:r>
            <a:endParaRPr sz="1600">
              <a:cs typeface="Arial"/>
            </a:endParaRPr>
          </a:p>
        </p:txBody>
      </p:sp>
      <p:sp>
        <p:nvSpPr>
          <p:cNvPr id="14" name="object 14"/>
          <p:cNvSpPr txBox="1"/>
          <p:nvPr/>
        </p:nvSpPr>
        <p:spPr>
          <a:xfrm>
            <a:off x="6141402" y="5659628"/>
            <a:ext cx="2244090" cy="299720"/>
          </a:xfrm>
          <a:prstGeom prst="rect">
            <a:avLst/>
          </a:prstGeom>
        </p:spPr>
        <p:txBody>
          <a:bodyPr vert="horz" wrap="square" lIns="0" tIns="12700" rIns="0" bIns="0" rtlCol="0">
            <a:spAutoFit/>
          </a:bodyPr>
          <a:lstStyle/>
          <a:p>
            <a:pPr marL="12700">
              <a:lnSpc>
                <a:spcPct val="100000"/>
              </a:lnSpc>
              <a:spcBef>
                <a:spcPts val="100"/>
              </a:spcBef>
            </a:pPr>
            <a:r>
              <a:rPr sz="1800" i="1" spc="-5" dirty="0">
                <a:cs typeface="Arial"/>
              </a:rPr>
              <a:t>Di Carlo </a:t>
            </a:r>
            <a:r>
              <a:rPr sz="1800" i="1" spc="-70" dirty="0">
                <a:cs typeface="Arial"/>
              </a:rPr>
              <a:t>V. </a:t>
            </a:r>
            <a:r>
              <a:rPr sz="1800" i="1" spc="-5" dirty="0">
                <a:cs typeface="Arial"/>
              </a:rPr>
              <a:t>et al,</a:t>
            </a:r>
            <a:r>
              <a:rPr sz="1800" i="1" spc="25" dirty="0">
                <a:cs typeface="Arial"/>
              </a:rPr>
              <a:t> </a:t>
            </a:r>
            <a:r>
              <a:rPr sz="1800" i="1" spc="-5" dirty="0">
                <a:cs typeface="Arial"/>
              </a:rPr>
              <a:t>2013</a:t>
            </a:r>
            <a:endParaRPr sz="1800">
              <a:cs typeface="Arial"/>
            </a:endParaRPr>
          </a:p>
        </p:txBody>
      </p:sp>
      <p:sp>
        <p:nvSpPr>
          <p:cNvPr id="15" name="object 15"/>
          <p:cNvSpPr txBox="1">
            <a:spLocks noGrp="1"/>
          </p:cNvSpPr>
          <p:nvPr>
            <p:ph type="title"/>
          </p:nvPr>
        </p:nvSpPr>
        <p:spPr>
          <a:xfrm>
            <a:off x="3147060" y="2564735"/>
            <a:ext cx="5412740" cy="391160"/>
          </a:xfrm>
          <a:prstGeom prst="rect">
            <a:avLst/>
          </a:prstGeom>
        </p:spPr>
        <p:txBody>
          <a:bodyPr vert="horz" wrap="square" lIns="0" tIns="12700" rIns="0" bIns="0" rtlCol="0">
            <a:spAutoFit/>
          </a:bodyPr>
          <a:lstStyle/>
          <a:p>
            <a:pPr marL="12700">
              <a:lnSpc>
                <a:spcPct val="100000"/>
              </a:lnSpc>
              <a:spcBef>
                <a:spcPts val="100"/>
              </a:spcBef>
            </a:pPr>
            <a:r>
              <a:rPr spc="-5" dirty="0">
                <a:latin typeface="+mn-lt"/>
              </a:rPr>
              <a:t>Immunoprecipitation: </a:t>
            </a:r>
            <a:r>
              <a:rPr dirty="0">
                <a:latin typeface="+mn-lt"/>
              </a:rPr>
              <a:t>an</a:t>
            </a:r>
            <a:r>
              <a:rPr spc="-5" dirty="0">
                <a:latin typeface="+mn-lt"/>
              </a:rPr>
              <a:t> example</a:t>
            </a:r>
          </a:p>
        </p:txBody>
      </p:sp>
      <p:pic>
        <p:nvPicPr>
          <p:cNvPr id="16" name="object 3">
            <a:extLst>
              <a:ext uri="{FF2B5EF4-FFF2-40B4-BE49-F238E27FC236}">
                <a16:creationId xmlns:a16="http://schemas.microsoft.com/office/drawing/2014/main" id="{8E41B2C2-837C-5749-8F70-8BA88A6A8614}"/>
              </a:ext>
            </a:extLst>
          </p:cNvPr>
          <p:cNvPicPr/>
          <p:nvPr/>
        </p:nvPicPr>
        <p:blipFill rotWithShape="1">
          <a:blip r:embed="rId2" cstate="print"/>
          <a:srcRect t="9" b="75637"/>
          <a:stretch/>
        </p:blipFill>
        <p:spPr>
          <a:xfrm>
            <a:off x="304800" y="3039994"/>
            <a:ext cx="7988808" cy="846206"/>
          </a:xfrm>
          <a:prstGeom prst="rect">
            <a:avLst/>
          </a:prstGeom>
        </p:spPr>
      </p:pic>
    </p:spTree>
    <p:extLst>
      <p:ext uri="{BB962C8B-B14F-4D97-AF65-F5344CB8AC3E}">
        <p14:creationId xmlns:p14="http://schemas.microsoft.com/office/powerpoint/2010/main" val="16579022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67512" y="1380744"/>
            <a:ext cx="7821295" cy="4956175"/>
            <a:chOff x="667512" y="1380744"/>
            <a:chExt cx="7821295" cy="4956175"/>
          </a:xfrm>
        </p:grpSpPr>
        <p:pic>
          <p:nvPicPr>
            <p:cNvPr id="3" name="object 3"/>
            <p:cNvPicPr/>
            <p:nvPr/>
          </p:nvPicPr>
          <p:blipFill>
            <a:blip r:embed="rId2" cstate="print"/>
            <a:stretch>
              <a:fillRect/>
            </a:stretch>
          </p:blipFill>
          <p:spPr>
            <a:xfrm>
              <a:off x="667512" y="1380744"/>
              <a:ext cx="7821167" cy="4956047"/>
            </a:xfrm>
            <a:prstGeom prst="rect">
              <a:avLst/>
            </a:prstGeom>
          </p:spPr>
        </p:pic>
        <p:pic>
          <p:nvPicPr>
            <p:cNvPr id="4" name="object 4"/>
            <p:cNvPicPr/>
            <p:nvPr/>
          </p:nvPicPr>
          <p:blipFill>
            <a:blip r:embed="rId3" cstate="print"/>
            <a:stretch>
              <a:fillRect/>
            </a:stretch>
          </p:blipFill>
          <p:spPr>
            <a:xfrm>
              <a:off x="1563623" y="3435095"/>
              <a:ext cx="545592" cy="527303"/>
            </a:xfrm>
            <a:prstGeom prst="rect">
              <a:avLst/>
            </a:prstGeom>
          </p:spPr>
        </p:pic>
        <p:sp>
          <p:nvSpPr>
            <p:cNvPr id="5" name="object 5"/>
            <p:cNvSpPr/>
            <p:nvPr/>
          </p:nvSpPr>
          <p:spPr>
            <a:xfrm>
              <a:off x="1625600" y="3471862"/>
              <a:ext cx="424180" cy="406400"/>
            </a:xfrm>
            <a:custGeom>
              <a:avLst/>
              <a:gdLst/>
              <a:ahLst/>
              <a:cxnLst/>
              <a:rect l="l" t="t" r="r" b="b"/>
              <a:pathLst>
                <a:path w="424180" h="406400">
                  <a:moveTo>
                    <a:pt x="338339" y="174039"/>
                  </a:moveTo>
                  <a:lnTo>
                    <a:pt x="338339" y="232361"/>
                  </a:lnTo>
                  <a:lnTo>
                    <a:pt x="423862" y="203200"/>
                  </a:lnTo>
                  <a:lnTo>
                    <a:pt x="338339" y="174039"/>
                  </a:lnTo>
                  <a:close/>
                </a:path>
                <a:path w="424180" h="406400">
                  <a:moveTo>
                    <a:pt x="242345" y="324401"/>
                  </a:moveTo>
                  <a:lnTo>
                    <a:pt x="181517" y="324401"/>
                  </a:lnTo>
                  <a:lnTo>
                    <a:pt x="211931" y="406400"/>
                  </a:lnTo>
                  <a:lnTo>
                    <a:pt x="242345" y="324401"/>
                  </a:lnTo>
                  <a:close/>
                </a:path>
                <a:path w="424180" h="406400">
                  <a:moveTo>
                    <a:pt x="101045" y="268278"/>
                  </a:moveTo>
                  <a:lnTo>
                    <a:pt x="62068" y="346870"/>
                  </a:lnTo>
                  <a:lnTo>
                    <a:pt x="144056" y="309518"/>
                  </a:lnTo>
                  <a:lnTo>
                    <a:pt x="101045" y="268278"/>
                  </a:lnTo>
                  <a:close/>
                </a:path>
                <a:path w="424180" h="406400">
                  <a:moveTo>
                    <a:pt x="322817" y="268278"/>
                  </a:moveTo>
                  <a:lnTo>
                    <a:pt x="279806" y="309518"/>
                  </a:lnTo>
                  <a:lnTo>
                    <a:pt x="361774" y="346870"/>
                  </a:lnTo>
                  <a:lnTo>
                    <a:pt x="322817" y="268278"/>
                  </a:lnTo>
                  <a:close/>
                </a:path>
                <a:path w="424180" h="406400">
                  <a:moveTo>
                    <a:pt x="211931" y="101600"/>
                  </a:moveTo>
                  <a:lnTo>
                    <a:pt x="170684" y="109584"/>
                  </a:lnTo>
                  <a:lnTo>
                    <a:pt x="137002" y="131357"/>
                  </a:lnTo>
                  <a:lnTo>
                    <a:pt x="114293" y="163652"/>
                  </a:lnTo>
                  <a:lnTo>
                    <a:pt x="105966" y="203200"/>
                  </a:lnTo>
                  <a:lnTo>
                    <a:pt x="114293" y="242747"/>
                  </a:lnTo>
                  <a:lnTo>
                    <a:pt x="137002" y="275042"/>
                  </a:lnTo>
                  <a:lnTo>
                    <a:pt x="170684" y="296815"/>
                  </a:lnTo>
                  <a:lnTo>
                    <a:pt x="211931" y="304800"/>
                  </a:lnTo>
                  <a:lnTo>
                    <a:pt x="253177" y="296815"/>
                  </a:lnTo>
                  <a:lnTo>
                    <a:pt x="286860" y="275042"/>
                  </a:lnTo>
                  <a:lnTo>
                    <a:pt x="309570" y="242747"/>
                  </a:lnTo>
                  <a:lnTo>
                    <a:pt x="317897" y="203200"/>
                  </a:lnTo>
                  <a:lnTo>
                    <a:pt x="309570" y="163652"/>
                  </a:lnTo>
                  <a:lnTo>
                    <a:pt x="286860" y="131357"/>
                  </a:lnTo>
                  <a:lnTo>
                    <a:pt x="253177" y="109584"/>
                  </a:lnTo>
                  <a:lnTo>
                    <a:pt x="211931" y="101600"/>
                  </a:lnTo>
                  <a:close/>
                </a:path>
                <a:path w="424180" h="406400">
                  <a:moveTo>
                    <a:pt x="85523" y="174039"/>
                  </a:moveTo>
                  <a:lnTo>
                    <a:pt x="0" y="203200"/>
                  </a:lnTo>
                  <a:lnTo>
                    <a:pt x="85523" y="232361"/>
                  </a:lnTo>
                  <a:lnTo>
                    <a:pt x="85523" y="174039"/>
                  </a:lnTo>
                  <a:close/>
                </a:path>
                <a:path w="424180" h="406400">
                  <a:moveTo>
                    <a:pt x="62068" y="59510"/>
                  </a:moveTo>
                  <a:lnTo>
                    <a:pt x="101045" y="138121"/>
                  </a:lnTo>
                  <a:lnTo>
                    <a:pt x="144056" y="96881"/>
                  </a:lnTo>
                  <a:lnTo>
                    <a:pt x="62068" y="59510"/>
                  </a:lnTo>
                  <a:close/>
                </a:path>
                <a:path w="424180" h="406400">
                  <a:moveTo>
                    <a:pt x="361774" y="59510"/>
                  </a:moveTo>
                  <a:lnTo>
                    <a:pt x="279806" y="96881"/>
                  </a:lnTo>
                  <a:lnTo>
                    <a:pt x="322817" y="138121"/>
                  </a:lnTo>
                  <a:lnTo>
                    <a:pt x="361774" y="59510"/>
                  </a:lnTo>
                  <a:close/>
                </a:path>
                <a:path w="424180" h="406400">
                  <a:moveTo>
                    <a:pt x="211931" y="0"/>
                  </a:moveTo>
                  <a:lnTo>
                    <a:pt x="181517" y="82000"/>
                  </a:lnTo>
                  <a:lnTo>
                    <a:pt x="242345" y="82000"/>
                  </a:lnTo>
                  <a:lnTo>
                    <a:pt x="211931" y="0"/>
                  </a:lnTo>
                  <a:close/>
                </a:path>
              </a:pathLst>
            </a:custGeom>
            <a:solidFill>
              <a:srgbClr val="F79646"/>
            </a:solidFill>
          </p:spPr>
          <p:txBody>
            <a:bodyPr wrap="square" lIns="0" tIns="0" rIns="0" bIns="0" rtlCol="0"/>
            <a:lstStyle/>
            <a:p>
              <a:endParaRPr/>
            </a:p>
          </p:txBody>
        </p:sp>
        <p:pic>
          <p:nvPicPr>
            <p:cNvPr id="6" name="object 6"/>
            <p:cNvPicPr/>
            <p:nvPr/>
          </p:nvPicPr>
          <p:blipFill>
            <a:blip r:embed="rId4" cstate="print"/>
            <a:stretch>
              <a:fillRect/>
            </a:stretch>
          </p:blipFill>
          <p:spPr>
            <a:xfrm>
              <a:off x="1619250" y="3465512"/>
              <a:ext cx="436563" cy="419100"/>
            </a:xfrm>
            <a:prstGeom prst="rect">
              <a:avLst/>
            </a:prstGeom>
          </p:spPr>
        </p:pic>
        <p:pic>
          <p:nvPicPr>
            <p:cNvPr id="7" name="object 7"/>
            <p:cNvPicPr/>
            <p:nvPr/>
          </p:nvPicPr>
          <p:blipFill>
            <a:blip r:embed="rId5" cstate="print"/>
            <a:stretch>
              <a:fillRect/>
            </a:stretch>
          </p:blipFill>
          <p:spPr>
            <a:xfrm>
              <a:off x="2953512" y="3163823"/>
              <a:ext cx="545591" cy="527303"/>
            </a:xfrm>
            <a:prstGeom prst="rect">
              <a:avLst/>
            </a:prstGeom>
          </p:spPr>
        </p:pic>
        <p:sp>
          <p:nvSpPr>
            <p:cNvPr id="8" name="object 8"/>
            <p:cNvSpPr/>
            <p:nvPr/>
          </p:nvSpPr>
          <p:spPr>
            <a:xfrm>
              <a:off x="3014662" y="3200400"/>
              <a:ext cx="422275" cy="406400"/>
            </a:xfrm>
            <a:custGeom>
              <a:avLst/>
              <a:gdLst/>
              <a:ahLst/>
              <a:cxnLst/>
              <a:rect l="l" t="t" r="r" b="b"/>
              <a:pathLst>
                <a:path w="422275" h="406400">
                  <a:moveTo>
                    <a:pt x="337073" y="174039"/>
                  </a:moveTo>
                  <a:lnTo>
                    <a:pt x="337073" y="232360"/>
                  </a:lnTo>
                  <a:lnTo>
                    <a:pt x="422275" y="203200"/>
                  </a:lnTo>
                  <a:lnTo>
                    <a:pt x="337073" y="174039"/>
                  </a:lnTo>
                  <a:close/>
                </a:path>
                <a:path w="422275" h="406400">
                  <a:moveTo>
                    <a:pt x="241438" y="324399"/>
                  </a:moveTo>
                  <a:lnTo>
                    <a:pt x="180837" y="324399"/>
                  </a:lnTo>
                  <a:lnTo>
                    <a:pt x="211137" y="406400"/>
                  </a:lnTo>
                  <a:lnTo>
                    <a:pt x="241438" y="324399"/>
                  </a:lnTo>
                  <a:close/>
                </a:path>
                <a:path w="422275" h="406400">
                  <a:moveTo>
                    <a:pt x="100666" y="268278"/>
                  </a:moveTo>
                  <a:lnTo>
                    <a:pt x="61836" y="346870"/>
                  </a:lnTo>
                  <a:lnTo>
                    <a:pt x="143517" y="309518"/>
                  </a:lnTo>
                  <a:lnTo>
                    <a:pt x="100666" y="268278"/>
                  </a:lnTo>
                  <a:close/>
                </a:path>
                <a:path w="422275" h="406400">
                  <a:moveTo>
                    <a:pt x="321608" y="268278"/>
                  </a:moveTo>
                  <a:lnTo>
                    <a:pt x="278758" y="309518"/>
                  </a:lnTo>
                  <a:lnTo>
                    <a:pt x="360419" y="346870"/>
                  </a:lnTo>
                  <a:lnTo>
                    <a:pt x="321608" y="268278"/>
                  </a:lnTo>
                  <a:close/>
                </a:path>
                <a:path w="422275" h="406400">
                  <a:moveTo>
                    <a:pt x="211137" y="101600"/>
                  </a:moveTo>
                  <a:lnTo>
                    <a:pt x="170045" y="109584"/>
                  </a:lnTo>
                  <a:lnTo>
                    <a:pt x="136489" y="131357"/>
                  </a:lnTo>
                  <a:lnTo>
                    <a:pt x="113864" y="163652"/>
                  </a:lnTo>
                  <a:lnTo>
                    <a:pt x="105568" y="203200"/>
                  </a:lnTo>
                  <a:lnTo>
                    <a:pt x="113864" y="242747"/>
                  </a:lnTo>
                  <a:lnTo>
                    <a:pt x="136489" y="275042"/>
                  </a:lnTo>
                  <a:lnTo>
                    <a:pt x="170045" y="296815"/>
                  </a:lnTo>
                  <a:lnTo>
                    <a:pt x="211137" y="304800"/>
                  </a:lnTo>
                  <a:lnTo>
                    <a:pt x="252229" y="296815"/>
                  </a:lnTo>
                  <a:lnTo>
                    <a:pt x="285786" y="275042"/>
                  </a:lnTo>
                  <a:lnTo>
                    <a:pt x="308410" y="242747"/>
                  </a:lnTo>
                  <a:lnTo>
                    <a:pt x="316706" y="203200"/>
                  </a:lnTo>
                  <a:lnTo>
                    <a:pt x="308410" y="163652"/>
                  </a:lnTo>
                  <a:lnTo>
                    <a:pt x="285786" y="131357"/>
                  </a:lnTo>
                  <a:lnTo>
                    <a:pt x="252229" y="109584"/>
                  </a:lnTo>
                  <a:lnTo>
                    <a:pt x="211137" y="101600"/>
                  </a:lnTo>
                  <a:close/>
                </a:path>
                <a:path w="422275" h="406400">
                  <a:moveTo>
                    <a:pt x="85203" y="174039"/>
                  </a:moveTo>
                  <a:lnTo>
                    <a:pt x="0" y="203200"/>
                  </a:lnTo>
                  <a:lnTo>
                    <a:pt x="85203" y="232360"/>
                  </a:lnTo>
                  <a:lnTo>
                    <a:pt x="85203" y="174039"/>
                  </a:lnTo>
                  <a:close/>
                </a:path>
                <a:path w="422275" h="406400">
                  <a:moveTo>
                    <a:pt x="61836" y="59510"/>
                  </a:moveTo>
                  <a:lnTo>
                    <a:pt x="100666" y="138121"/>
                  </a:lnTo>
                  <a:lnTo>
                    <a:pt x="143517" y="96881"/>
                  </a:lnTo>
                  <a:lnTo>
                    <a:pt x="61836" y="59510"/>
                  </a:lnTo>
                  <a:close/>
                </a:path>
                <a:path w="422275" h="406400">
                  <a:moveTo>
                    <a:pt x="360419" y="59510"/>
                  </a:moveTo>
                  <a:lnTo>
                    <a:pt x="278758" y="96881"/>
                  </a:lnTo>
                  <a:lnTo>
                    <a:pt x="321608" y="138121"/>
                  </a:lnTo>
                  <a:lnTo>
                    <a:pt x="360419" y="59510"/>
                  </a:lnTo>
                  <a:close/>
                </a:path>
                <a:path w="422275" h="406400">
                  <a:moveTo>
                    <a:pt x="211137" y="0"/>
                  </a:moveTo>
                  <a:lnTo>
                    <a:pt x="180837" y="82000"/>
                  </a:lnTo>
                  <a:lnTo>
                    <a:pt x="241438" y="82000"/>
                  </a:lnTo>
                  <a:lnTo>
                    <a:pt x="211137" y="0"/>
                  </a:lnTo>
                  <a:close/>
                </a:path>
              </a:pathLst>
            </a:custGeom>
            <a:solidFill>
              <a:srgbClr val="F79646"/>
            </a:solidFill>
          </p:spPr>
          <p:txBody>
            <a:bodyPr wrap="square" lIns="0" tIns="0" rIns="0" bIns="0" rtlCol="0"/>
            <a:lstStyle/>
            <a:p>
              <a:endParaRPr/>
            </a:p>
          </p:txBody>
        </p:sp>
        <p:pic>
          <p:nvPicPr>
            <p:cNvPr id="9" name="object 9"/>
            <p:cNvPicPr/>
            <p:nvPr/>
          </p:nvPicPr>
          <p:blipFill>
            <a:blip r:embed="rId6" cstate="print"/>
            <a:stretch>
              <a:fillRect/>
            </a:stretch>
          </p:blipFill>
          <p:spPr>
            <a:xfrm>
              <a:off x="3008312" y="3194050"/>
              <a:ext cx="434975" cy="419100"/>
            </a:xfrm>
            <a:prstGeom prst="rect">
              <a:avLst/>
            </a:prstGeom>
          </p:spPr>
        </p:pic>
        <p:pic>
          <p:nvPicPr>
            <p:cNvPr id="10" name="object 10"/>
            <p:cNvPicPr/>
            <p:nvPr/>
          </p:nvPicPr>
          <p:blipFill>
            <a:blip r:embed="rId7" cstate="print"/>
            <a:stretch>
              <a:fillRect/>
            </a:stretch>
          </p:blipFill>
          <p:spPr>
            <a:xfrm>
              <a:off x="5443727" y="3435095"/>
              <a:ext cx="542544" cy="527303"/>
            </a:xfrm>
            <a:prstGeom prst="rect">
              <a:avLst/>
            </a:prstGeom>
          </p:spPr>
        </p:pic>
        <p:sp>
          <p:nvSpPr>
            <p:cNvPr id="11" name="object 11"/>
            <p:cNvSpPr/>
            <p:nvPr/>
          </p:nvSpPr>
          <p:spPr>
            <a:xfrm>
              <a:off x="5503862" y="3471862"/>
              <a:ext cx="422275" cy="406400"/>
            </a:xfrm>
            <a:custGeom>
              <a:avLst/>
              <a:gdLst/>
              <a:ahLst/>
              <a:cxnLst/>
              <a:rect l="l" t="t" r="r" b="b"/>
              <a:pathLst>
                <a:path w="422275" h="406400">
                  <a:moveTo>
                    <a:pt x="337073" y="174039"/>
                  </a:moveTo>
                  <a:lnTo>
                    <a:pt x="337073" y="232361"/>
                  </a:lnTo>
                  <a:lnTo>
                    <a:pt x="422275" y="203200"/>
                  </a:lnTo>
                  <a:lnTo>
                    <a:pt x="337073" y="174039"/>
                  </a:lnTo>
                  <a:close/>
                </a:path>
                <a:path w="422275" h="406400">
                  <a:moveTo>
                    <a:pt x="241438" y="324401"/>
                  </a:moveTo>
                  <a:lnTo>
                    <a:pt x="180837" y="324401"/>
                  </a:lnTo>
                  <a:lnTo>
                    <a:pt x="211137" y="406400"/>
                  </a:lnTo>
                  <a:lnTo>
                    <a:pt x="241438" y="324401"/>
                  </a:lnTo>
                  <a:close/>
                </a:path>
                <a:path w="422275" h="406400">
                  <a:moveTo>
                    <a:pt x="100666" y="268278"/>
                  </a:moveTo>
                  <a:lnTo>
                    <a:pt x="61836" y="346870"/>
                  </a:lnTo>
                  <a:lnTo>
                    <a:pt x="143517" y="309518"/>
                  </a:lnTo>
                  <a:lnTo>
                    <a:pt x="100666" y="268278"/>
                  </a:lnTo>
                  <a:close/>
                </a:path>
                <a:path w="422275" h="406400">
                  <a:moveTo>
                    <a:pt x="321608" y="268278"/>
                  </a:moveTo>
                  <a:lnTo>
                    <a:pt x="278758" y="309518"/>
                  </a:lnTo>
                  <a:lnTo>
                    <a:pt x="360419" y="346870"/>
                  </a:lnTo>
                  <a:lnTo>
                    <a:pt x="321608" y="268278"/>
                  </a:lnTo>
                  <a:close/>
                </a:path>
                <a:path w="422275" h="406400">
                  <a:moveTo>
                    <a:pt x="211137" y="101600"/>
                  </a:moveTo>
                  <a:lnTo>
                    <a:pt x="170045" y="109584"/>
                  </a:lnTo>
                  <a:lnTo>
                    <a:pt x="136489" y="131357"/>
                  </a:lnTo>
                  <a:lnTo>
                    <a:pt x="113864" y="163652"/>
                  </a:lnTo>
                  <a:lnTo>
                    <a:pt x="105568" y="203200"/>
                  </a:lnTo>
                  <a:lnTo>
                    <a:pt x="113864" y="242747"/>
                  </a:lnTo>
                  <a:lnTo>
                    <a:pt x="136489" y="275042"/>
                  </a:lnTo>
                  <a:lnTo>
                    <a:pt x="170045" y="296815"/>
                  </a:lnTo>
                  <a:lnTo>
                    <a:pt x="211137" y="304800"/>
                  </a:lnTo>
                  <a:lnTo>
                    <a:pt x="252229" y="296815"/>
                  </a:lnTo>
                  <a:lnTo>
                    <a:pt x="285786" y="275042"/>
                  </a:lnTo>
                  <a:lnTo>
                    <a:pt x="308410" y="242747"/>
                  </a:lnTo>
                  <a:lnTo>
                    <a:pt x="316706" y="203200"/>
                  </a:lnTo>
                  <a:lnTo>
                    <a:pt x="308410" y="163652"/>
                  </a:lnTo>
                  <a:lnTo>
                    <a:pt x="285786" y="131357"/>
                  </a:lnTo>
                  <a:lnTo>
                    <a:pt x="252229" y="109584"/>
                  </a:lnTo>
                  <a:lnTo>
                    <a:pt x="211137" y="101600"/>
                  </a:lnTo>
                  <a:close/>
                </a:path>
                <a:path w="422275" h="406400">
                  <a:moveTo>
                    <a:pt x="85203" y="174039"/>
                  </a:moveTo>
                  <a:lnTo>
                    <a:pt x="0" y="203200"/>
                  </a:lnTo>
                  <a:lnTo>
                    <a:pt x="85203" y="232361"/>
                  </a:lnTo>
                  <a:lnTo>
                    <a:pt x="85203" y="174039"/>
                  </a:lnTo>
                  <a:close/>
                </a:path>
                <a:path w="422275" h="406400">
                  <a:moveTo>
                    <a:pt x="61836" y="59510"/>
                  </a:moveTo>
                  <a:lnTo>
                    <a:pt x="100666" y="138121"/>
                  </a:lnTo>
                  <a:lnTo>
                    <a:pt x="143517" y="96881"/>
                  </a:lnTo>
                  <a:lnTo>
                    <a:pt x="61836" y="59510"/>
                  </a:lnTo>
                  <a:close/>
                </a:path>
                <a:path w="422275" h="406400">
                  <a:moveTo>
                    <a:pt x="360419" y="59510"/>
                  </a:moveTo>
                  <a:lnTo>
                    <a:pt x="278758" y="96881"/>
                  </a:lnTo>
                  <a:lnTo>
                    <a:pt x="321608" y="138121"/>
                  </a:lnTo>
                  <a:lnTo>
                    <a:pt x="360419" y="59510"/>
                  </a:lnTo>
                  <a:close/>
                </a:path>
                <a:path w="422275" h="406400">
                  <a:moveTo>
                    <a:pt x="211137" y="0"/>
                  </a:moveTo>
                  <a:lnTo>
                    <a:pt x="180837" y="82000"/>
                  </a:lnTo>
                  <a:lnTo>
                    <a:pt x="241438" y="82000"/>
                  </a:lnTo>
                  <a:lnTo>
                    <a:pt x="211137" y="0"/>
                  </a:lnTo>
                  <a:close/>
                </a:path>
              </a:pathLst>
            </a:custGeom>
            <a:solidFill>
              <a:srgbClr val="F79646"/>
            </a:solidFill>
          </p:spPr>
          <p:txBody>
            <a:bodyPr wrap="square" lIns="0" tIns="0" rIns="0" bIns="0" rtlCol="0"/>
            <a:lstStyle/>
            <a:p>
              <a:endParaRPr/>
            </a:p>
          </p:txBody>
        </p:sp>
        <p:pic>
          <p:nvPicPr>
            <p:cNvPr id="12" name="object 12"/>
            <p:cNvPicPr/>
            <p:nvPr/>
          </p:nvPicPr>
          <p:blipFill>
            <a:blip r:embed="rId8" cstate="print"/>
            <a:stretch>
              <a:fillRect/>
            </a:stretch>
          </p:blipFill>
          <p:spPr>
            <a:xfrm>
              <a:off x="5497512" y="3465512"/>
              <a:ext cx="434975" cy="419100"/>
            </a:xfrm>
            <a:prstGeom prst="rect">
              <a:avLst/>
            </a:prstGeom>
          </p:spPr>
        </p:pic>
        <p:pic>
          <p:nvPicPr>
            <p:cNvPr id="13" name="object 13"/>
            <p:cNvPicPr/>
            <p:nvPr/>
          </p:nvPicPr>
          <p:blipFill>
            <a:blip r:embed="rId9" cstate="print"/>
            <a:stretch>
              <a:fillRect/>
            </a:stretch>
          </p:blipFill>
          <p:spPr>
            <a:xfrm>
              <a:off x="7339583" y="4364736"/>
              <a:ext cx="545592" cy="527304"/>
            </a:xfrm>
            <a:prstGeom prst="rect">
              <a:avLst/>
            </a:prstGeom>
          </p:spPr>
        </p:pic>
        <p:sp>
          <p:nvSpPr>
            <p:cNvPr id="14" name="object 14"/>
            <p:cNvSpPr/>
            <p:nvPr/>
          </p:nvSpPr>
          <p:spPr>
            <a:xfrm>
              <a:off x="7399337" y="4402137"/>
              <a:ext cx="424180" cy="406400"/>
            </a:xfrm>
            <a:custGeom>
              <a:avLst/>
              <a:gdLst/>
              <a:ahLst/>
              <a:cxnLst/>
              <a:rect l="l" t="t" r="r" b="b"/>
              <a:pathLst>
                <a:path w="424179" h="406400">
                  <a:moveTo>
                    <a:pt x="338339" y="174039"/>
                  </a:moveTo>
                  <a:lnTo>
                    <a:pt x="338339" y="232361"/>
                  </a:lnTo>
                  <a:lnTo>
                    <a:pt x="423862" y="203200"/>
                  </a:lnTo>
                  <a:lnTo>
                    <a:pt x="338339" y="174039"/>
                  </a:lnTo>
                  <a:close/>
                </a:path>
                <a:path w="424179" h="406400">
                  <a:moveTo>
                    <a:pt x="242345" y="324401"/>
                  </a:moveTo>
                  <a:lnTo>
                    <a:pt x="181517" y="324401"/>
                  </a:lnTo>
                  <a:lnTo>
                    <a:pt x="211931" y="406400"/>
                  </a:lnTo>
                  <a:lnTo>
                    <a:pt x="242345" y="324401"/>
                  </a:lnTo>
                  <a:close/>
                </a:path>
                <a:path w="424179" h="406400">
                  <a:moveTo>
                    <a:pt x="101045" y="268278"/>
                  </a:moveTo>
                  <a:lnTo>
                    <a:pt x="62068" y="346870"/>
                  </a:lnTo>
                  <a:lnTo>
                    <a:pt x="144056" y="309518"/>
                  </a:lnTo>
                  <a:lnTo>
                    <a:pt x="101045" y="268278"/>
                  </a:lnTo>
                  <a:close/>
                </a:path>
                <a:path w="424179" h="406400">
                  <a:moveTo>
                    <a:pt x="322817" y="268278"/>
                  </a:moveTo>
                  <a:lnTo>
                    <a:pt x="279806" y="309518"/>
                  </a:lnTo>
                  <a:lnTo>
                    <a:pt x="361773" y="346870"/>
                  </a:lnTo>
                  <a:lnTo>
                    <a:pt x="322817" y="268278"/>
                  </a:lnTo>
                  <a:close/>
                </a:path>
                <a:path w="424179" h="406400">
                  <a:moveTo>
                    <a:pt x="211931" y="101600"/>
                  </a:moveTo>
                  <a:lnTo>
                    <a:pt x="170684" y="109584"/>
                  </a:lnTo>
                  <a:lnTo>
                    <a:pt x="137002" y="131358"/>
                  </a:lnTo>
                  <a:lnTo>
                    <a:pt x="114292" y="163653"/>
                  </a:lnTo>
                  <a:lnTo>
                    <a:pt x="105964" y="203200"/>
                  </a:lnTo>
                  <a:lnTo>
                    <a:pt x="114292" y="242747"/>
                  </a:lnTo>
                  <a:lnTo>
                    <a:pt x="137002" y="275042"/>
                  </a:lnTo>
                  <a:lnTo>
                    <a:pt x="170684" y="296815"/>
                  </a:lnTo>
                  <a:lnTo>
                    <a:pt x="211931" y="304800"/>
                  </a:lnTo>
                  <a:lnTo>
                    <a:pt x="253177" y="296815"/>
                  </a:lnTo>
                  <a:lnTo>
                    <a:pt x="286859" y="275042"/>
                  </a:lnTo>
                  <a:lnTo>
                    <a:pt x="309568" y="242747"/>
                  </a:lnTo>
                  <a:lnTo>
                    <a:pt x="317896" y="203200"/>
                  </a:lnTo>
                  <a:lnTo>
                    <a:pt x="309568" y="163653"/>
                  </a:lnTo>
                  <a:lnTo>
                    <a:pt x="286859" y="131358"/>
                  </a:lnTo>
                  <a:lnTo>
                    <a:pt x="253177" y="109584"/>
                  </a:lnTo>
                  <a:lnTo>
                    <a:pt x="211931" y="101600"/>
                  </a:lnTo>
                  <a:close/>
                </a:path>
                <a:path w="424179" h="406400">
                  <a:moveTo>
                    <a:pt x="85523" y="174039"/>
                  </a:moveTo>
                  <a:lnTo>
                    <a:pt x="0" y="203200"/>
                  </a:lnTo>
                  <a:lnTo>
                    <a:pt x="85523" y="232361"/>
                  </a:lnTo>
                  <a:lnTo>
                    <a:pt x="85523" y="174039"/>
                  </a:lnTo>
                  <a:close/>
                </a:path>
                <a:path w="424179" h="406400">
                  <a:moveTo>
                    <a:pt x="62068" y="59510"/>
                  </a:moveTo>
                  <a:lnTo>
                    <a:pt x="101045" y="138121"/>
                  </a:lnTo>
                  <a:lnTo>
                    <a:pt x="144056" y="96883"/>
                  </a:lnTo>
                  <a:lnTo>
                    <a:pt x="62068" y="59510"/>
                  </a:lnTo>
                  <a:close/>
                </a:path>
                <a:path w="424179" h="406400">
                  <a:moveTo>
                    <a:pt x="361773" y="59510"/>
                  </a:moveTo>
                  <a:lnTo>
                    <a:pt x="279806" y="96883"/>
                  </a:lnTo>
                  <a:lnTo>
                    <a:pt x="322817" y="138121"/>
                  </a:lnTo>
                  <a:lnTo>
                    <a:pt x="361773" y="59510"/>
                  </a:lnTo>
                  <a:close/>
                </a:path>
                <a:path w="424179" h="406400">
                  <a:moveTo>
                    <a:pt x="211931" y="0"/>
                  </a:moveTo>
                  <a:lnTo>
                    <a:pt x="181517" y="82000"/>
                  </a:lnTo>
                  <a:lnTo>
                    <a:pt x="242345" y="82000"/>
                  </a:lnTo>
                  <a:lnTo>
                    <a:pt x="211931" y="0"/>
                  </a:lnTo>
                  <a:close/>
                </a:path>
              </a:pathLst>
            </a:custGeom>
            <a:solidFill>
              <a:srgbClr val="F79646"/>
            </a:solidFill>
          </p:spPr>
          <p:txBody>
            <a:bodyPr wrap="square" lIns="0" tIns="0" rIns="0" bIns="0" rtlCol="0"/>
            <a:lstStyle/>
            <a:p>
              <a:endParaRPr/>
            </a:p>
          </p:txBody>
        </p:sp>
        <p:pic>
          <p:nvPicPr>
            <p:cNvPr id="15" name="object 15"/>
            <p:cNvPicPr/>
            <p:nvPr/>
          </p:nvPicPr>
          <p:blipFill>
            <a:blip r:embed="rId4" cstate="print"/>
            <a:stretch>
              <a:fillRect/>
            </a:stretch>
          </p:blipFill>
          <p:spPr>
            <a:xfrm>
              <a:off x="7392987" y="4395787"/>
              <a:ext cx="436562" cy="419100"/>
            </a:xfrm>
            <a:prstGeom prst="rect">
              <a:avLst/>
            </a:prstGeom>
          </p:spPr>
        </p:pic>
      </p:grpSp>
      <p:sp>
        <p:nvSpPr>
          <p:cNvPr id="16" name="object 16"/>
          <p:cNvSpPr txBox="1">
            <a:spLocks noGrp="1"/>
          </p:cNvSpPr>
          <p:nvPr>
            <p:ph type="title"/>
          </p:nvPr>
        </p:nvSpPr>
        <p:spPr>
          <a:xfrm>
            <a:off x="1630362" y="230124"/>
            <a:ext cx="6301740" cy="513080"/>
          </a:xfrm>
          <a:prstGeom prst="rect">
            <a:avLst/>
          </a:prstGeom>
        </p:spPr>
        <p:txBody>
          <a:bodyPr vert="horz" wrap="square" lIns="0" tIns="12700" rIns="0" bIns="0" rtlCol="0">
            <a:spAutoFit/>
          </a:bodyPr>
          <a:lstStyle/>
          <a:p>
            <a:pPr marL="12700">
              <a:lnSpc>
                <a:spcPct val="100000"/>
              </a:lnSpc>
              <a:spcBef>
                <a:spcPts val="100"/>
              </a:spcBef>
            </a:pPr>
            <a:r>
              <a:rPr sz="3200" spc="-5" dirty="0">
                <a:latin typeface="+mn-lt"/>
              </a:rPr>
              <a:t>Co-Immunoprecipitation</a:t>
            </a:r>
            <a:r>
              <a:rPr sz="3200" spc="5" dirty="0">
                <a:latin typeface="+mn-lt"/>
              </a:rPr>
              <a:t> </a:t>
            </a:r>
            <a:r>
              <a:rPr sz="3200" spc="-5" dirty="0">
                <a:latin typeface="+mn-lt"/>
              </a:rPr>
              <a:t>(Co-IP)</a:t>
            </a:r>
            <a:endParaRPr sz="3200">
              <a:latin typeface="+mn-l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04800" y="935037"/>
            <a:ext cx="7988934" cy="4331970"/>
            <a:chOff x="304800" y="935037"/>
            <a:chExt cx="7988934" cy="4331970"/>
          </a:xfrm>
        </p:grpSpPr>
        <p:pic>
          <p:nvPicPr>
            <p:cNvPr id="3" name="object 3"/>
            <p:cNvPicPr/>
            <p:nvPr/>
          </p:nvPicPr>
          <p:blipFill>
            <a:blip r:embed="rId2" cstate="print"/>
            <a:stretch>
              <a:fillRect/>
            </a:stretch>
          </p:blipFill>
          <p:spPr>
            <a:xfrm>
              <a:off x="304800" y="1792224"/>
              <a:ext cx="7988808" cy="3474720"/>
            </a:xfrm>
            <a:prstGeom prst="rect">
              <a:avLst/>
            </a:prstGeom>
          </p:spPr>
        </p:pic>
        <p:pic>
          <p:nvPicPr>
            <p:cNvPr id="4" name="object 4"/>
            <p:cNvPicPr/>
            <p:nvPr/>
          </p:nvPicPr>
          <p:blipFill>
            <a:blip r:embed="rId3" cstate="print"/>
            <a:stretch>
              <a:fillRect/>
            </a:stretch>
          </p:blipFill>
          <p:spPr>
            <a:xfrm>
              <a:off x="584200" y="1008063"/>
              <a:ext cx="1446212" cy="1895473"/>
            </a:xfrm>
            <a:prstGeom prst="rect">
              <a:avLst/>
            </a:prstGeom>
          </p:spPr>
        </p:pic>
        <p:sp>
          <p:nvSpPr>
            <p:cNvPr id="5" name="object 5"/>
            <p:cNvSpPr/>
            <p:nvPr/>
          </p:nvSpPr>
          <p:spPr>
            <a:xfrm>
              <a:off x="885825" y="941387"/>
              <a:ext cx="669925" cy="514350"/>
            </a:xfrm>
            <a:custGeom>
              <a:avLst/>
              <a:gdLst/>
              <a:ahLst/>
              <a:cxnLst/>
              <a:rect l="l" t="t" r="r" b="b"/>
              <a:pathLst>
                <a:path w="669925" h="514350">
                  <a:moveTo>
                    <a:pt x="334962" y="0"/>
                  </a:moveTo>
                  <a:lnTo>
                    <a:pt x="251230" y="101970"/>
                  </a:lnTo>
                  <a:lnTo>
                    <a:pt x="98108" y="75324"/>
                  </a:lnTo>
                  <a:lnTo>
                    <a:pt x="132813" y="192888"/>
                  </a:lnTo>
                  <a:lnTo>
                    <a:pt x="0" y="257175"/>
                  </a:lnTo>
                  <a:lnTo>
                    <a:pt x="132813" y="321462"/>
                  </a:lnTo>
                  <a:lnTo>
                    <a:pt x="98108" y="439025"/>
                  </a:lnTo>
                  <a:lnTo>
                    <a:pt x="251230" y="412380"/>
                  </a:lnTo>
                  <a:lnTo>
                    <a:pt x="334962" y="514350"/>
                  </a:lnTo>
                  <a:lnTo>
                    <a:pt x="418694" y="412380"/>
                  </a:lnTo>
                  <a:lnTo>
                    <a:pt x="571816" y="439025"/>
                  </a:lnTo>
                  <a:lnTo>
                    <a:pt x="537110" y="321462"/>
                  </a:lnTo>
                  <a:lnTo>
                    <a:pt x="669925" y="257175"/>
                  </a:lnTo>
                  <a:lnTo>
                    <a:pt x="537110" y="192888"/>
                  </a:lnTo>
                  <a:lnTo>
                    <a:pt x="571816" y="75324"/>
                  </a:lnTo>
                  <a:lnTo>
                    <a:pt x="418694" y="101970"/>
                  </a:lnTo>
                  <a:lnTo>
                    <a:pt x="334962" y="0"/>
                  </a:lnTo>
                  <a:close/>
                </a:path>
              </a:pathLst>
            </a:custGeom>
            <a:solidFill>
              <a:srgbClr val="FF0000"/>
            </a:solidFill>
          </p:spPr>
          <p:txBody>
            <a:bodyPr wrap="square" lIns="0" tIns="0" rIns="0" bIns="0" rtlCol="0"/>
            <a:lstStyle/>
            <a:p>
              <a:endParaRPr/>
            </a:p>
          </p:txBody>
        </p:sp>
        <p:sp>
          <p:nvSpPr>
            <p:cNvPr id="6" name="object 6"/>
            <p:cNvSpPr/>
            <p:nvPr/>
          </p:nvSpPr>
          <p:spPr>
            <a:xfrm>
              <a:off x="885825" y="941387"/>
              <a:ext cx="669925" cy="514350"/>
            </a:xfrm>
            <a:custGeom>
              <a:avLst/>
              <a:gdLst/>
              <a:ahLst/>
              <a:cxnLst/>
              <a:rect l="l" t="t" r="r" b="b"/>
              <a:pathLst>
                <a:path w="669925" h="514350">
                  <a:moveTo>
                    <a:pt x="0" y="257175"/>
                  </a:moveTo>
                  <a:lnTo>
                    <a:pt x="132813" y="192888"/>
                  </a:lnTo>
                  <a:lnTo>
                    <a:pt x="98108" y="75324"/>
                  </a:lnTo>
                  <a:lnTo>
                    <a:pt x="251230" y="101970"/>
                  </a:lnTo>
                  <a:lnTo>
                    <a:pt x="334962" y="0"/>
                  </a:lnTo>
                  <a:lnTo>
                    <a:pt x="418694" y="101970"/>
                  </a:lnTo>
                  <a:lnTo>
                    <a:pt x="571816" y="75324"/>
                  </a:lnTo>
                  <a:lnTo>
                    <a:pt x="537111" y="192888"/>
                  </a:lnTo>
                  <a:lnTo>
                    <a:pt x="669925" y="257175"/>
                  </a:lnTo>
                  <a:lnTo>
                    <a:pt x="537111" y="321462"/>
                  </a:lnTo>
                  <a:lnTo>
                    <a:pt x="571816" y="439025"/>
                  </a:lnTo>
                  <a:lnTo>
                    <a:pt x="418694" y="412379"/>
                  </a:lnTo>
                  <a:lnTo>
                    <a:pt x="334962" y="514350"/>
                  </a:lnTo>
                  <a:lnTo>
                    <a:pt x="251230" y="412379"/>
                  </a:lnTo>
                  <a:lnTo>
                    <a:pt x="98108" y="439025"/>
                  </a:lnTo>
                  <a:lnTo>
                    <a:pt x="132813" y="321462"/>
                  </a:lnTo>
                  <a:lnTo>
                    <a:pt x="0" y="257175"/>
                  </a:lnTo>
                  <a:close/>
                </a:path>
              </a:pathLst>
            </a:custGeom>
            <a:ln w="12700">
              <a:solidFill>
                <a:srgbClr val="FF0000"/>
              </a:solidFill>
            </a:ln>
          </p:spPr>
          <p:txBody>
            <a:bodyPr wrap="square" lIns="0" tIns="0" rIns="0" bIns="0" rtlCol="0"/>
            <a:lstStyle/>
            <a:p>
              <a:endParaRPr/>
            </a:p>
          </p:txBody>
        </p:sp>
      </p:grpSp>
      <p:sp>
        <p:nvSpPr>
          <p:cNvPr id="7" name="object 7"/>
          <p:cNvSpPr txBox="1"/>
          <p:nvPr/>
        </p:nvSpPr>
        <p:spPr>
          <a:xfrm>
            <a:off x="885825" y="2632075"/>
            <a:ext cx="669925" cy="256480"/>
          </a:xfrm>
          <a:prstGeom prst="rect">
            <a:avLst/>
          </a:prstGeom>
          <a:solidFill>
            <a:srgbClr val="FFFF00">
              <a:alpha val="67839"/>
            </a:srgbClr>
          </a:solidFill>
          <a:ln w="12700">
            <a:solidFill>
              <a:srgbClr val="FFFF00"/>
            </a:solidFill>
          </a:ln>
        </p:spPr>
        <p:txBody>
          <a:bodyPr vert="horz" wrap="square" lIns="0" tIns="0" rIns="0" bIns="0" rtlCol="0">
            <a:spAutoFit/>
          </a:bodyPr>
          <a:lstStyle/>
          <a:p>
            <a:pPr marL="142240">
              <a:lnSpc>
                <a:spcPts val="2005"/>
              </a:lnSpc>
            </a:pPr>
            <a:r>
              <a:rPr sz="1800" b="1" dirty="0">
                <a:cs typeface="Arial"/>
              </a:rPr>
              <a:t>A/G</a:t>
            </a:r>
            <a:endParaRPr sz="1800">
              <a:cs typeface="Arial"/>
            </a:endParaRPr>
          </a:p>
        </p:txBody>
      </p:sp>
      <p:grpSp>
        <p:nvGrpSpPr>
          <p:cNvPr id="8" name="object 8"/>
          <p:cNvGrpSpPr/>
          <p:nvPr/>
        </p:nvGrpSpPr>
        <p:grpSpPr>
          <a:xfrm>
            <a:off x="1216152" y="396240"/>
            <a:ext cx="826135" cy="713740"/>
            <a:chOff x="1216152" y="396240"/>
            <a:chExt cx="826135" cy="713740"/>
          </a:xfrm>
        </p:grpSpPr>
        <p:pic>
          <p:nvPicPr>
            <p:cNvPr id="9" name="object 9"/>
            <p:cNvPicPr/>
            <p:nvPr/>
          </p:nvPicPr>
          <p:blipFill>
            <a:blip r:embed="rId4" cstate="print"/>
            <a:stretch>
              <a:fillRect/>
            </a:stretch>
          </p:blipFill>
          <p:spPr>
            <a:xfrm>
              <a:off x="1216152" y="396240"/>
              <a:ext cx="826008" cy="713231"/>
            </a:xfrm>
            <a:prstGeom prst="rect">
              <a:avLst/>
            </a:prstGeom>
          </p:spPr>
        </p:pic>
        <p:sp>
          <p:nvSpPr>
            <p:cNvPr id="10" name="object 10"/>
            <p:cNvSpPr/>
            <p:nvPr/>
          </p:nvSpPr>
          <p:spPr>
            <a:xfrm>
              <a:off x="1279525" y="431800"/>
              <a:ext cx="700405" cy="596900"/>
            </a:xfrm>
            <a:custGeom>
              <a:avLst/>
              <a:gdLst/>
              <a:ahLst/>
              <a:cxnLst/>
              <a:rect l="l" t="t" r="r" b="b"/>
              <a:pathLst>
                <a:path w="700405" h="596900">
                  <a:moveTo>
                    <a:pt x="558830" y="255620"/>
                  </a:moveTo>
                  <a:lnTo>
                    <a:pt x="558830" y="341280"/>
                  </a:lnTo>
                  <a:lnTo>
                    <a:pt x="700087" y="298450"/>
                  </a:lnTo>
                  <a:lnTo>
                    <a:pt x="558830" y="255620"/>
                  </a:lnTo>
                  <a:close/>
                </a:path>
                <a:path w="700405" h="596900">
                  <a:moveTo>
                    <a:pt x="400278" y="476463"/>
                  </a:moveTo>
                  <a:lnTo>
                    <a:pt x="299810" y="476463"/>
                  </a:lnTo>
                  <a:lnTo>
                    <a:pt x="350043" y="596900"/>
                  </a:lnTo>
                  <a:lnTo>
                    <a:pt x="400278" y="476463"/>
                  </a:lnTo>
                  <a:close/>
                </a:path>
                <a:path w="700405" h="596900">
                  <a:moveTo>
                    <a:pt x="166894" y="394034"/>
                  </a:moveTo>
                  <a:lnTo>
                    <a:pt x="102516" y="509465"/>
                  </a:lnTo>
                  <a:lnTo>
                    <a:pt x="237935" y="454604"/>
                  </a:lnTo>
                  <a:lnTo>
                    <a:pt x="166894" y="394034"/>
                  </a:lnTo>
                  <a:close/>
                </a:path>
                <a:path w="700405" h="596900">
                  <a:moveTo>
                    <a:pt x="533192" y="394034"/>
                  </a:moveTo>
                  <a:lnTo>
                    <a:pt x="462151" y="454604"/>
                  </a:lnTo>
                  <a:lnTo>
                    <a:pt x="597537" y="509465"/>
                  </a:lnTo>
                  <a:lnTo>
                    <a:pt x="533192" y="394034"/>
                  </a:lnTo>
                  <a:close/>
                </a:path>
                <a:path w="700405" h="596900">
                  <a:moveTo>
                    <a:pt x="350043" y="149225"/>
                  </a:moveTo>
                  <a:lnTo>
                    <a:pt x="303515" y="154555"/>
                  </a:lnTo>
                  <a:lnTo>
                    <a:pt x="261706" y="169598"/>
                  </a:lnTo>
                  <a:lnTo>
                    <a:pt x="226284" y="192932"/>
                  </a:lnTo>
                  <a:lnTo>
                    <a:pt x="198917" y="223133"/>
                  </a:lnTo>
                  <a:lnTo>
                    <a:pt x="181274" y="258780"/>
                  </a:lnTo>
                  <a:lnTo>
                    <a:pt x="175022" y="298450"/>
                  </a:lnTo>
                  <a:lnTo>
                    <a:pt x="181274" y="338120"/>
                  </a:lnTo>
                  <a:lnTo>
                    <a:pt x="198917" y="373767"/>
                  </a:lnTo>
                  <a:lnTo>
                    <a:pt x="226284" y="403968"/>
                  </a:lnTo>
                  <a:lnTo>
                    <a:pt x="261706" y="427301"/>
                  </a:lnTo>
                  <a:lnTo>
                    <a:pt x="303515" y="442344"/>
                  </a:lnTo>
                  <a:lnTo>
                    <a:pt x="350043" y="447675"/>
                  </a:lnTo>
                  <a:lnTo>
                    <a:pt x="396571" y="442344"/>
                  </a:lnTo>
                  <a:lnTo>
                    <a:pt x="438380" y="427301"/>
                  </a:lnTo>
                  <a:lnTo>
                    <a:pt x="473803" y="403968"/>
                  </a:lnTo>
                  <a:lnTo>
                    <a:pt x="501170" y="373767"/>
                  </a:lnTo>
                  <a:lnTo>
                    <a:pt x="518814" y="338120"/>
                  </a:lnTo>
                  <a:lnTo>
                    <a:pt x="525066" y="298450"/>
                  </a:lnTo>
                  <a:lnTo>
                    <a:pt x="518814" y="258780"/>
                  </a:lnTo>
                  <a:lnTo>
                    <a:pt x="501170" y="223133"/>
                  </a:lnTo>
                  <a:lnTo>
                    <a:pt x="473803" y="192932"/>
                  </a:lnTo>
                  <a:lnTo>
                    <a:pt x="438380" y="169598"/>
                  </a:lnTo>
                  <a:lnTo>
                    <a:pt x="396571" y="154555"/>
                  </a:lnTo>
                  <a:lnTo>
                    <a:pt x="350043" y="149225"/>
                  </a:lnTo>
                  <a:close/>
                </a:path>
                <a:path w="700405" h="596900">
                  <a:moveTo>
                    <a:pt x="141257" y="255620"/>
                  </a:moveTo>
                  <a:lnTo>
                    <a:pt x="0" y="298450"/>
                  </a:lnTo>
                  <a:lnTo>
                    <a:pt x="141257" y="341280"/>
                  </a:lnTo>
                  <a:lnTo>
                    <a:pt x="141257" y="255620"/>
                  </a:lnTo>
                  <a:close/>
                </a:path>
                <a:path w="700405" h="596900">
                  <a:moveTo>
                    <a:pt x="102516" y="87406"/>
                  </a:moveTo>
                  <a:lnTo>
                    <a:pt x="166894" y="202865"/>
                  </a:lnTo>
                  <a:lnTo>
                    <a:pt x="237935" y="142295"/>
                  </a:lnTo>
                  <a:lnTo>
                    <a:pt x="102516" y="87406"/>
                  </a:lnTo>
                  <a:close/>
                </a:path>
                <a:path w="700405" h="596900">
                  <a:moveTo>
                    <a:pt x="597537" y="87406"/>
                  </a:moveTo>
                  <a:lnTo>
                    <a:pt x="462151" y="142295"/>
                  </a:lnTo>
                  <a:lnTo>
                    <a:pt x="533192" y="202865"/>
                  </a:lnTo>
                  <a:lnTo>
                    <a:pt x="597537" y="87406"/>
                  </a:lnTo>
                  <a:close/>
                </a:path>
                <a:path w="700405" h="596900">
                  <a:moveTo>
                    <a:pt x="350043" y="0"/>
                  </a:moveTo>
                  <a:lnTo>
                    <a:pt x="299810" y="120436"/>
                  </a:lnTo>
                  <a:lnTo>
                    <a:pt x="400278" y="120436"/>
                  </a:lnTo>
                  <a:lnTo>
                    <a:pt x="350043" y="0"/>
                  </a:lnTo>
                  <a:close/>
                </a:path>
              </a:pathLst>
            </a:custGeom>
            <a:solidFill>
              <a:srgbClr val="F79646"/>
            </a:solidFill>
          </p:spPr>
          <p:txBody>
            <a:bodyPr wrap="square" lIns="0" tIns="0" rIns="0" bIns="0" rtlCol="0"/>
            <a:lstStyle/>
            <a:p>
              <a:endParaRPr/>
            </a:p>
          </p:txBody>
        </p:sp>
        <p:sp>
          <p:nvSpPr>
            <p:cNvPr id="11" name="object 11"/>
            <p:cNvSpPr/>
            <p:nvPr/>
          </p:nvSpPr>
          <p:spPr>
            <a:xfrm>
              <a:off x="1279525" y="431800"/>
              <a:ext cx="700405" cy="596900"/>
            </a:xfrm>
            <a:custGeom>
              <a:avLst/>
              <a:gdLst/>
              <a:ahLst/>
              <a:cxnLst/>
              <a:rect l="l" t="t" r="r" b="b"/>
              <a:pathLst>
                <a:path w="700405" h="596900">
                  <a:moveTo>
                    <a:pt x="700088" y="298450"/>
                  </a:moveTo>
                  <a:lnTo>
                    <a:pt x="558830" y="341280"/>
                  </a:lnTo>
                  <a:lnTo>
                    <a:pt x="558830" y="255619"/>
                  </a:lnTo>
                  <a:lnTo>
                    <a:pt x="700088" y="298450"/>
                  </a:lnTo>
                  <a:close/>
                </a:path>
                <a:path w="700405" h="596900">
                  <a:moveTo>
                    <a:pt x="597537" y="87406"/>
                  </a:moveTo>
                  <a:lnTo>
                    <a:pt x="533193" y="202865"/>
                  </a:lnTo>
                  <a:lnTo>
                    <a:pt x="462152" y="142295"/>
                  </a:lnTo>
                  <a:lnTo>
                    <a:pt x="597537" y="87406"/>
                  </a:lnTo>
                  <a:close/>
                </a:path>
                <a:path w="700405" h="596900">
                  <a:moveTo>
                    <a:pt x="350044" y="0"/>
                  </a:moveTo>
                  <a:lnTo>
                    <a:pt x="400278" y="120436"/>
                  </a:lnTo>
                  <a:lnTo>
                    <a:pt x="299809" y="120436"/>
                  </a:lnTo>
                  <a:lnTo>
                    <a:pt x="350044" y="0"/>
                  </a:lnTo>
                  <a:close/>
                </a:path>
                <a:path w="700405" h="596900">
                  <a:moveTo>
                    <a:pt x="102517" y="87406"/>
                  </a:moveTo>
                  <a:lnTo>
                    <a:pt x="237935" y="142295"/>
                  </a:lnTo>
                  <a:lnTo>
                    <a:pt x="166894" y="202865"/>
                  </a:lnTo>
                  <a:lnTo>
                    <a:pt x="102517" y="87406"/>
                  </a:lnTo>
                  <a:close/>
                </a:path>
                <a:path w="700405" h="596900">
                  <a:moveTo>
                    <a:pt x="0" y="298450"/>
                  </a:moveTo>
                  <a:lnTo>
                    <a:pt x="141257" y="255619"/>
                  </a:lnTo>
                  <a:lnTo>
                    <a:pt x="141257" y="341280"/>
                  </a:lnTo>
                  <a:lnTo>
                    <a:pt x="0" y="298450"/>
                  </a:lnTo>
                  <a:close/>
                </a:path>
                <a:path w="700405" h="596900">
                  <a:moveTo>
                    <a:pt x="102517" y="509465"/>
                  </a:moveTo>
                  <a:lnTo>
                    <a:pt x="166894" y="394034"/>
                  </a:lnTo>
                  <a:lnTo>
                    <a:pt x="237935" y="454604"/>
                  </a:lnTo>
                  <a:lnTo>
                    <a:pt x="102517" y="509465"/>
                  </a:lnTo>
                  <a:close/>
                </a:path>
                <a:path w="700405" h="596900">
                  <a:moveTo>
                    <a:pt x="350044" y="596900"/>
                  </a:moveTo>
                  <a:lnTo>
                    <a:pt x="299809" y="476463"/>
                  </a:lnTo>
                  <a:lnTo>
                    <a:pt x="400278" y="476463"/>
                  </a:lnTo>
                  <a:lnTo>
                    <a:pt x="350044" y="596900"/>
                  </a:lnTo>
                  <a:close/>
                </a:path>
                <a:path w="700405" h="596900">
                  <a:moveTo>
                    <a:pt x="597537" y="509465"/>
                  </a:moveTo>
                  <a:lnTo>
                    <a:pt x="462152" y="454604"/>
                  </a:lnTo>
                  <a:lnTo>
                    <a:pt x="533193" y="394034"/>
                  </a:lnTo>
                  <a:lnTo>
                    <a:pt x="597537" y="509465"/>
                  </a:lnTo>
                  <a:close/>
                </a:path>
                <a:path w="700405" h="596900">
                  <a:moveTo>
                    <a:pt x="175022" y="298450"/>
                  </a:moveTo>
                  <a:lnTo>
                    <a:pt x="181273" y="258780"/>
                  </a:lnTo>
                  <a:lnTo>
                    <a:pt x="198917" y="223133"/>
                  </a:lnTo>
                  <a:lnTo>
                    <a:pt x="226284" y="192931"/>
                  </a:lnTo>
                  <a:lnTo>
                    <a:pt x="261707" y="169598"/>
                  </a:lnTo>
                  <a:lnTo>
                    <a:pt x="303516" y="154555"/>
                  </a:lnTo>
                  <a:lnTo>
                    <a:pt x="350044" y="149225"/>
                  </a:lnTo>
                  <a:lnTo>
                    <a:pt x="396571" y="154555"/>
                  </a:lnTo>
                  <a:lnTo>
                    <a:pt x="438380" y="169598"/>
                  </a:lnTo>
                  <a:lnTo>
                    <a:pt x="473803" y="192931"/>
                  </a:lnTo>
                  <a:lnTo>
                    <a:pt x="501170" y="223133"/>
                  </a:lnTo>
                  <a:lnTo>
                    <a:pt x="518814" y="258780"/>
                  </a:lnTo>
                  <a:lnTo>
                    <a:pt x="525066" y="298450"/>
                  </a:lnTo>
                  <a:lnTo>
                    <a:pt x="518814" y="338119"/>
                  </a:lnTo>
                  <a:lnTo>
                    <a:pt x="501170" y="373766"/>
                  </a:lnTo>
                  <a:lnTo>
                    <a:pt x="473803" y="403968"/>
                  </a:lnTo>
                  <a:lnTo>
                    <a:pt x="438380" y="427301"/>
                  </a:lnTo>
                  <a:lnTo>
                    <a:pt x="396571" y="442344"/>
                  </a:lnTo>
                  <a:lnTo>
                    <a:pt x="350044" y="447675"/>
                  </a:lnTo>
                  <a:lnTo>
                    <a:pt x="303516" y="442344"/>
                  </a:lnTo>
                  <a:lnTo>
                    <a:pt x="261707" y="427301"/>
                  </a:lnTo>
                  <a:lnTo>
                    <a:pt x="226284" y="403968"/>
                  </a:lnTo>
                  <a:lnTo>
                    <a:pt x="198917" y="373766"/>
                  </a:lnTo>
                  <a:lnTo>
                    <a:pt x="181273" y="338119"/>
                  </a:lnTo>
                  <a:lnTo>
                    <a:pt x="175022" y="298450"/>
                  </a:lnTo>
                  <a:close/>
                </a:path>
              </a:pathLst>
            </a:custGeom>
            <a:ln w="12700">
              <a:solidFill>
                <a:srgbClr val="4A7EBB"/>
              </a:solidFill>
            </a:ln>
          </p:spPr>
          <p:txBody>
            <a:bodyPr wrap="square" lIns="0" tIns="0" rIns="0" bIns="0" rtlCol="0"/>
            <a:lstStyle/>
            <a:p>
              <a:endParaRPr/>
            </a:p>
          </p:txBody>
        </p:sp>
      </p:grpSp>
      <p:sp>
        <p:nvSpPr>
          <p:cNvPr id="12" name="object 12"/>
          <p:cNvSpPr txBox="1"/>
          <p:nvPr/>
        </p:nvSpPr>
        <p:spPr>
          <a:xfrm>
            <a:off x="942339" y="1058164"/>
            <a:ext cx="655955" cy="269240"/>
          </a:xfrm>
          <a:prstGeom prst="rect">
            <a:avLst/>
          </a:prstGeom>
        </p:spPr>
        <p:txBody>
          <a:bodyPr vert="horz" wrap="square" lIns="0" tIns="12700" rIns="0" bIns="0" rtlCol="0">
            <a:spAutoFit/>
          </a:bodyPr>
          <a:lstStyle/>
          <a:p>
            <a:pPr marL="12700">
              <a:lnSpc>
                <a:spcPct val="100000"/>
              </a:lnSpc>
              <a:spcBef>
                <a:spcPts val="100"/>
              </a:spcBef>
            </a:pPr>
            <a:r>
              <a:rPr sz="1600" b="1" spc="-5" dirty="0">
                <a:cs typeface="Arial"/>
              </a:rPr>
              <a:t>T</a:t>
            </a:r>
            <a:r>
              <a:rPr sz="1600" b="1" spc="-10" dirty="0">
                <a:cs typeface="Arial"/>
              </a:rPr>
              <a:t>D</a:t>
            </a:r>
            <a:r>
              <a:rPr sz="1600" b="1" spc="-5" dirty="0">
                <a:cs typeface="Arial"/>
              </a:rPr>
              <a:t>P43</a:t>
            </a:r>
            <a:endParaRPr sz="1600">
              <a:cs typeface="Arial"/>
            </a:endParaRPr>
          </a:p>
        </p:txBody>
      </p:sp>
      <p:sp>
        <p:nvSpPr>
          <p:cNvPr id="13" name="object 13"/>
          <p:cNvSpPr txBox="1"/>
          <p:nvPr/>
        </p:nvSpPr>
        <p:spPr>
          <a:xfrm>
            <a:off x="1358264" y="125476"/>
            <a:ext cx="724535" cy="269240"/>
          </a:xfrm>
          <a:prstGeom prst="rect">
            <a:avLst/>
          </a:prstGeom>
        </p:spPr>
        <p:txBody>
          <a:bodyPr vert="horz" wrap="square" lIns="0" tIns="12700" rIns="0" bIns="0" rtlCol="0">
            <a:spAutoFit/>
          </a:bodyPr>
          <a:lstStyle/>
          <a:p>
            <a:pPr marL="12700">
              <a:lnSpc>
                <a:spcPct val="100000"/>
              </a:lnSpc>
              <a:spcBef>
                <a:spcPts val="100"/>
              </a:spcBef>
            </a:pPr>
            <a:r>
              <a:rPr sz="1600" b="1" spc="-10" dirty="0">
                <a:cs typeface="Arial"/>
              </a:rPr>
              <a:t>D</a:t>
            </a:r>
            <a:r>
              <a:rPr sz="1600" b="1" dirty="0">
                <a:cs typeface="Arial"/>
              </a:rPr>
              <a:t>r</a:t>
            </a:r>
            <a:r>
              <a:rPr sz="1600" b="1" spc="-5" dirty="0">
                <a:cs typeface="Arial"/>
              </a:rPr>
              <a:t>osh</a:t>
            </a:r>
            <a:r>
              <a:rPr sz="1600" b="1" dirty="0">
                <a:cs typeface="Arial"/>
              </a:rPr>
              <a:t>a</a:t>
            </a:r>
            <a:endParaRPr sz="1600">
              <a:cs typeface="Arial"/>
            </a:endParaRPr>
          </a:p>
        </p:txBody>
      </p:sp>
      <p:sp>
        <p:nvSpPr>
          <p:cNvPr id="14" name="object 14"/>
          <p:cNvSpPr txBox="1"/>
          <p:nvPr/>
        </p:nvSpPr>
        <p:spPr>
          <a:xfrm>
            <a:off x="6141402" y="5659628"/>
            <a:ext cx="2244090" cy="299720"/>
          </a:xfrm>
          <a:prstGeom prst="rect">
            <a:avLst/>
          </a:prstGeom>
        </p:spPr>
        <p:txBody>
          <a:bodyPr vert="horz" wrap="square" lIns="0" tIns="12700" rIns="0" bIns="0" rtlCol="0">
            <a:spAutoFit/>
          </a:bodyPr>
          <a:lstStyle/>
          <a:p>
            <a:pPr marL="12700">
              <a:lnSpc>
                <a:spcPct val="100000"/>
              </a:lnSpc>
              <a:spcBef>
                <a:spcPts val="100"/>
              </a:spcBef>
            </a:pPr>
            <a:r>
              <a:rPr sz="1800" i="1" spc="-5" dirty="0">
                <a:cs typeface="Arial"/>
              </a:rPr>
              <a:t>Di Carlo </a:t>
            </a:r>
            <a:r>
              <a:rPr sz="1800" i="1" spc="-70" dirty="0">
                <a:cs typeface="Arial"/>
              </a:rPr>
              <a:t>V. </a:t>
            </a:r>
            <a:r>
              <a:rPr sz="1800" i="1" spc="-5" dirty="0">
                <a:cs typeface="Arial"/>
              </a:rPr>
              <a:t>et al,</a:t>
            </a:r>
            <a:r>
              <a:rPr sz="1800" i="1" spc="25" dirty="0">
                <a:cs typeface="Arial"/>
              </a:rPr>
              <a:t> </a:t>
            </a:r>
            <a:r>
              <a:rPr sz="1800" i="1" spc="-5" dirty="0">
                <a:cs typeface="Arial"/>
              </a:rPr>
              <a:t>2013</a:t>
            </a:r>
            <a:endParaRPr sz="1800">
              <a:cs typeface="Arial"/>
            </a:endParaRPr>
          </a:p>
        </p:txBody>
      </p:sp>
      <p:sp>
        <p:nvSpPr>
          <p:cNvPr id="15" name="object 15"/>
          <p:cNvSpPr txBox="1">
            <a:spLocks noGrp="1"/>
          </p:cNvSpPr>
          <p:nvPr>
            <p:ph type="title"/>
          </p:nvPr>
        </p:nvSpPr>
        <p:spPr>
          <a:xfrm>
            <a:off x="3399631" y="987044"/>
            <a:ext cx="5412740" cy="391160"/>
          </a:xfrm>
          <a:prstGeom prst="rect">
            <a:avLst/>
          </a:prstGeom>
        </p:spPr>
        <p:txBody>
          <a:bodyPr vert="horz" wrap="square" lIns="0" tIns="12700" rIns="0" bIns="0" rtlCol="0">
            <a:spAutoFit/>
          </a:bodyPr>
          <a:lstStyle/>
          <a:p>
            <a:pPr marL="12700">
              <a:lnSpc>
                <a:spcPct val="100000"/>
              </a:lnSpc>
              <a:spcBef>
                <a:spcPts val="100"/>
              </a:spcBef>
            </a:pPr>
            <a:r>
              <a:rPr spc="-5" dirty="0">
                <a:latin typeface="+mn-lt"/>
              </a:rPr>
              <a:t>Co-Immunoprecipitation: </a:t>
            </a:r>
            <a:r>
              <a:rPr dirty="0">
                <a:latin typeface="+mn-lt"/>
              </a:rPr>
              <a:t>an</a:t>
            </a:r>
            <a:r>
              <a:rPr spc="-5" dirty="0">
                <a:latin typeface="+mn-lt"/>
              </a:rPr>
              <a:t> example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75471" y="91127"/>
            <a:ext cx="4874895" cy="513080"/>
          </a:xfrm>
          <a:prstGeom prst="rect">
            <a:avLst/>
          </a:prstGeom>
        </p:spPr>
        <p:txBody>
          <a:bodyPr vert="horz" wrap="square" lIns="0" tIns="12700" rIns="0" bIns="0" rtlCol="0">
            <a:spAutoFit/>
          </a:bodyPr>
          <a:lstStyle/>
          <a:p>
            <a:pPr marL="12700">
              <a:lnSpc>
                <a:spcPct val="100000"/>
              </a:lnSpc>
              <a:spcBef>
                <a:spcPts val="100"/>
              </a:spcBef>
            </a:pPr>
            <a:r>
              <a:rPr sz="3200" spc="-5" dirty="0">
                <a:latin typeface="+mn-lt"/>
              </a:rPr>
              <a:t>Immunoprecipitation</a:t>
            </a:r>
            <a:r>
              <a:rPr sz="3200" spc="-15" dirty="0">
                <a:latin typeface="+mn-lt"/>
              </a:rPr>
              <a:t> </a:t>
            </a:r>
            <a:r>
              <a:rPr sz="3200" spc="-5" dirty="0">
                <a:latin typeface="+mn-lt"/>
              </a:rPr>
              <a:t>(IP)</a:t>
            </a:r>
            <a:endParaRPr sz="3200" dirty="0">
              <a:latin typeface="+mn-lt"/>
            </a:endParaRPr>
          </a:p>
        </p:txBody>
      </p:sp>
      <p:grpSp>
        <p:nvGrpSpPr>
          <p:cNvPr id="70" name="Group 69">
            <a:extLst>
              <a:ext uri="{FF2B5EF4-FFF2-40B4-BE49-F238E27FC236}">
                <a16:creationId xmlns:a16="http://schemas.microsoft.com/office/drawing/2014/main" id="{2020EE77-1C99-0E4C-BD38-8F9CCC18C21B}"/>
              </a:ext>
            </a:extLst>
          </p:cNvPr>
          <p:cNvGrpSpPr/>
          <p:nvPr/>
        </p:nvGrpSpPr>
        <p:grpSpPr>
          <a:xfrm>
            <a:off x="1700249" y="1410254"/>
            <a:ext cx="1415212" cy="5319062"/>
            <a:chOff x="6986016" y="1437132"/>
            <a:chExt cx="1415212" cy="5319062"/>
          </a:xfrm>
        </p:grpSpPr>
        <p:sp>
          <p:nvSpPr>
            <p:cNvPr id="5" name="object 5"/>
            <p:cNvSpPr txBox="1"/>
            <p:nvPr/>
          </p:nvSpPr>
          <p:spPr>
            <a:xfrm>
              <a:off x="7092315" y="1437132"/>
              <a:ext cx="579120" cy="330200"/>
            </a:xfrm>
            <a:prstGeom prst="rect">
              <a:avLst/>
            </a:prstGeom>
          </p:spPr>
          <p:txBody>
            <a:bodyPr vert="horz" wrap="square" lIns="0" tIns="12700" rIns="0" bIns="0" rtlCol="0">
              <a:spAutoFit/>
            </a:bodyPr>
            <a:lstStyle/>
            <a:p>
              <a:pPr marL="12700">
                <a:lnSpc>
                  <a:spcPct val="100000"/>
                </a:lnSpc>
                <a:spcBef>
                  <a:spcPts val="100"/>
                </a:spcBef>
              </a:pPr>
              <a:r>
                <a:rPr sz="2000" b="1" spc="-5" dirty="0">
                  <a:cs typeface="Calibri"/>
                </a:rPr>
                <a:t>Co-IP</a:t>
              </a:r>
              <a:endParaRPr sz="2000" dirty="0">
                <a:cs typeface="Calibri"/>
              </a:endParaRPr>
            </a:p>
          </p:txBody>
        </p:sp>
        <p:pic>
          <p:nvPicPr>
            <p:cNvPr id="29" name="object 29"/>
            <p:cNvPicPr/>
            <p:nvPr/>
          </p:nvPicPr>
          <p:blipFill>
            <a:blip r:embed="rId2" cstate="print"/>
            <a:stretch>
              <a:fillRect/>
            </a:stretch>
          </p:blipFill>
          <p:spPr>
            <a:xfrm>
              <a:off x="7202423" y="5946647"/>
              <a:ext cx="542544" cy="658368"/>
            </a:xfrm>
            <a:prstGeom prst="rect">
              <a:avLst/>
            </a:prstGeom>
          </p:spPr>
        </p:pic>
        <p:grpSp>
          <p:nvGrpSpPr>
            <p:cNvPr id="30" name="object 30"/>
            <p:cNvGrpSpPr/>
            <p:nvPr/>
          </p:nvGrpSpPr>
          <p:grpSpPr>
            <a:xfrm>
              <a:off x="6986016" y="1731264"/>
              <a:ext cx="1323975" cy="1752600"/>
              <a:chOff x="6986016" y="1731264"/>
              <a:chExt cx="1323975" cy="1752600"/>
            </a:xfrm>
          </p:grpSpPr>
          <p:pic>
            <p:nvPicPr>
              <p:cNvPr id="31" name="object 31"/>
              <p:cNvPicPr/>
              <p:nvPr/>
            </p:nvPicPr>
            <p:blipFill>
              <a:blip r:embed="rId3" cstate="print"/>
              <a:stretch>
                <a:fillRect/>
              </a:stretch>
            </p:blipFill>
            <p:spPr>
              <a:xfrm>
                <a:off x="6986016" y="1731264"/>
                <a:ext cx="1048512" cy="944879"/>
              </a:xfrm>
              <a:prstGeom prst="rect">
                <a:avLst/>
              </a:prstGeom>
            </p:spPr>
          </p:pic>
          <p:pic>
            <p:nvPicPr>
              <p:cNvPr id="32" name="object 32"/>
              <p:cNvPicPr/>
              <p:nvPr/>
            </p:nvPicPr>
            <p:blipFill>
              <a:blip r:embed="rId4" cstate="print"/>
              <a:stretch>
                <a:fillRect/>
              </a:stretch>
            </p:blipFill>
            <p:spPr>
              <a:xfrm>
                <a:off x="7138416" y="2654808"/>
                <a:ext cx="1008887" cy="829056"/>
              </a:xfrm>
              <a:prstGeom prst="rect">
                <a:avLst/>
              </a:prstGeom>
            </p:spPr>
          </p:pic>
          <p:sp>
            <p:nvSpPr>
              <p:cNvPr id="33" name="object 33"/>
              <p:cNvSpPr/>
              <p:nvPr/>
            </p:nvSpPr>
            <p:spPr>
              <a:xfrm>
                <a:off x="8021637" y="3133725"/>
                <a:ext cx="209550" cy="298450"/>
              </a:xfrm>
              <a:custGeom>
                <a:avLst/>
                <a:gdLst/>
                <a:ahLst/>
                <a:cxnLst/>
                <a:rect l="l" t="t" r="r" b="b"/>
                <a:pathLst>
                  <a:path w="209550" h="298450">
                    <a:moveTo>
                      <a:pt x="209550" y="0"/>
                    </a:moveTo>
                    <a:lnTo>
                      <a:pt x="0" y="0"/>
                    </a:lnTo>
                    <a:lnTo>
                      <a:pt x="0" y="298450"/>
                    </a:lnTo>
                    <a:lnTo>
                      <a:pt x="209550" y="298450"/>
                    </a:lnTo>
                    <a:lnTo>
                      <a:pt x="209550" y="0"/>
                    </a:lnTo>
                    <a:close/>
                  </a:path>
                </a:pathLst>
              </a:custGeom>
              <a:solidFill>
                <a:srgbClr val="FFFFFF"/>
              </a:solidFill>
            </p:spPr>
            <p:txBody>
              <a:bodyPr wrap="square" lIns="0" tIns="0" rIns="0" bIns="0" rtlCol="0"/>
              <a:lstStyle/>
              <a:p>
                <a:endParaRPr/>
              </a:p>
            </p:txBody>
          </p:sp>
          <p:sp>
            <p:nvSpPr>
              <p:cNvPr id="34" name="object 34"/>
              <p:cNvSpPr/>
              <p:nvPr/>
            </p:nvSpPr>
            <p:spPr>
              <a:xfrm>
                <a:off x="8021637" y="3133725"/>
                <a:ext cx="209550" cy="298450"/>
              </a:xfrm>
              <a:custGeom>
                <a:avLst/>
                <a:gdLst/>
                <a:ahLst/>
                <a:cxnLst/>
                <a:rect l="l" t="t" r="r" b="b"/>
                <a:pathLst>
                  <a:path w="209550" h="298450">
                    <a:moveTo>
                      <a:pt x="0" y="0"/>
                    </a:moveTo>
                    <a:lnTo>
                      <a:pt x="209550" y="0"/>
                    </a:lnTo>
                    <a:lnTo>
                      <a:pt x="209550" y="298450"/>
                    </a:lnTo>
                    <a:lnTo>
                      <a:pt x="0" y="298450"/>
                    </a:lnTo>
                    <a:lnTo>
                      <a:pt x="0" y="0"/>
                    </a:lnTo>
                    <a:close/>
                  </a:path>
                </a:pathLst>
              </a:custGeom>
              <a:ln w="12700">
                <a:solidFill>
                  <a:srgbClr val="FFFFFF"/>
                </a:solidFill>
              </a:ln>
            </p:spPr>
            <p:txBody>
              <a:bodyPr wrap="square" lIns="0" tIns="0" rIns="0" bIns="0" rtlCol="0"/>
              <a:lstStyle/>
              <a:p>
                <a:endParaRPr/>
              </a:p>
            </p:txBody>
          </p:sp>
          <p:sp>
            <p:nvSpPr>
              <p:cNvPr id="35" name="object 35"/>
              <p:cNvSpPr/>
              <p:nvPr/>
            </p:nvSpPr>
            <p:spPr>
              <a:xfrm>
                <a:off x="7298106" y="1841325"/>
                <a:ext cx="1012190" cy="231140"/>
              </a:xfrm>
              <a:custGeom>
                <a:avLst/>
                <a:gdLst/>
                <a:ahLst/>
                <a:cxnLst/>
                <a:rect l="l" t="t" r="r" b="b"/>
                <a:pathLst>
                  <a:path w="1012190" h="231139">
                    <a:moveTo>
                      <a:pt x="1011621" y="0"/>
                    </a:moveTo>
                    <a:lnTo>
                      <a:pt x="0" y="0"/>
                    </a:lnTo>
                    <a:lnTo>
                      <a:pt x="0" y="230826"/>
                    </a:lnTo>
                    <a:lnTo>
                      <a:pt x="1011621" y="230826"/>
                    </a:lnTo>
                    <a:lnTo>
                      <a:pt x="1011621" y="0"/>
                    </a:lnTo>
                    <a:close/>
                  </a:path>
                </a:pathLst>
              </a:custGeom>
              <a:solidFill>
                <a:srgbClr val="FFFFFF"/>
              </a:solidFill>
            </p:spPr>
            <p:txBody>
              <a:bodyPr wrap="square" lIns="0" tIns="0" rIns="0" bIns="0" rtlCol="0"/>
              <a:lstStyle/>
              <a:p>
                <a:endParaRPr/>
              </a:p>
            </p:txBody>
          </p:sp>
        </p:grpSp>
        <p:grpSp>
          <p:nvGrpSpPr>
            <p:cNvPr id="36" name="object 36"/>
            <p:cNvGrpSpPr/>
            <p:nvPr/>
          </p:nvGrpSpPr>
          <p:grpSpPr>
            <a:xfrm>
              <a:off x="7011987" y="3562350"/>
              <a:ext cx="662940" cy="854710"/>
              <a:chOff x="7011987" y="3562350"/>
              <a:chExt cx="662940" cy="854710"/>
            </a:xfrm>
          </p:grpSpPr>
          <p:pic>
            <p:nvPicPr>
              <p:cNvPr id="37" name="object 37"/>
              <p:cNvPicPr/>
              <p:nvPr/>
            </p:nvPicPr>
            <p:blipFill>
              <a:blip r:embed="rId5" cstate="print"/>
              <a:stretch>
                <a:fillRect/>
              </a:stretch>
            </p:blipFill>
            <p:spPr>
              <a:xfrm>
                <a:off x="7080503" y="3800856"/>
                <a:ext cx="594359" cy="615695"/>
              </a:xfrm>
              <a:prstGeom prst="rect">
                <a:avLst/>
              </a:prstGeom>
            </p:spPr>
          </p:pic>
          <p:sp>
            <p:nvSpPr>
              <p:cNvPr id="38" name="object 38"/>
              <p:cNvSpPr/>
              <p:nvPr/>
            </p:nvSpPr>
            <p:spPr>
              <a:xfrm>
                <a:off x="7018337" y="3856038"/>
                <a:ext cx="133350" cy="106680"/>
              </a:xfrm>
              <a:custGeom>
                <a:avLst/>
                <a:gdLst/>
                <a:ahLst/>
                <a:cxnLst/>
                <a:rect l="l" t="t" r="r" b="b"/>
                <a:pathLst>
                  <a:path w="133350" h="106679">
                    <a:moveTo>
                      <a:pt x="133350" y="0"/>
                    </a:moveTo>
                    <a:lnTo>
                      <a:pt x="0" y="0"/>
                    </a:lnTo>
                    <a:lnTo>
                      <a:pt x="0" y="106361"/>
                    </a:lnTo>
                    <a:lnTo>
                      <a:pt x="133350" y="106361"/>
                    </a:lnTo>
                    <a:lnTo>
                      <a:pt x="133350" y="0"/>
                    </a:lnTo>
                    <a:close/>
                  </a:path>
                </a:pathLst>
              </a:custGeom>
              <a:solidFill>
                <a:srgbClr val="FFFFFF"/>
              </a:solidFill>
            </p:spPr>
            <p:txBody>
              <a:bodyPr wrap="square" lIns="0" tIns="0" rIns="0" bIns="0" rtlCol="0"/>
              <a:lstStyle/>
              <a:p>
                <a:endParaRPr/>
              </a:p>
            </p:txBody>
          </p:sp>
          <p:sp>
            <p:nvSpPr>
              <p:cNvPr id="39" name="object 39"/>
              <p:cNvSpPr/>
              <p:nvPr/>
            </p:nvSpPr>
            <p:spPr>
              <a:xfrm>
                <a:off x="7018337" y="3856037"/>
                <a:ext cx="133350" cy="106680"/>
              </a:xfrm>
              <a:custGeom>
                <a:avLst/>
                <a:gdLst/>
                <a:ahLst/>
                <a:cxnLst/>
                <a:rect l="l" t="t" r="r" b="b"/>
                <a:pathLst>
                  <a:path w="133350" h="106679">
                    <a:moveTo>
                      <a:pt x="0" y="0"/>
                    </a:moveTo>
                    <a:lnTo>
                      <a:pt x="133350" y="0"/>
                    </a:lnTo>
                    <a:lnTo>
                      <a:pt x="133350" y="106362"/>
                    </a:lnTo>
                    <a:lnTo>
                      <a:pt x="0" y="106362"/>
                    </a:lnTo>
                    <a:lnTo>
                      <a:pt x="0" y="0"/>
                    </a:lnTo>
                    <a:close/>
                  </a:path>
                </a:pathLst>
              </a:custGeom>
              <a:ln w="12700">
                <a:solidFill>
                  <a:srgbClr val="FFFFFF"/>
                </a:solidFill>
              </a:ln>
            </p:spPr>
            <p:txBody>
              <a:bodyPr wrap="square" lIns="0" tIns="0" rIns="0" bIns="0" rtlCol="0"/>
              <a:lstStyle/>
              <a:p>
                <a:endParaRPr/>
              </a:p>
            </p:txBody>
          </p:sp>
          <p:pic>
            <p:nvPicPr>
              <p:cNvPr id="40" name="object 40"/>
              <p:cNvPicPr/>
              <p:nvPr/>
            </p:nvPicPr>
            <p:blipFill>
              <a:blip r:embed="rId6" cstate="print"/>
              <a:stretch>
                <a:fillRect/>
              </a:stretch>
            </p:blipFill>
            <p:spPr>
              <a:xfrm>
                <a:off x="7353300" y="3562350"/>
                <a:ext cx="76200" cy="215900"/>
              </a:xfrm>
              <a:prstGeom prst="rect">
                <a:avLst/>
              </a:prstGeom>
            </p:spPr>
          </p:pic>
        </p:grpSp>
        <p:grpSp>
          <p:nvGrpSpPr>
            <p:cNvPr id="41" name="object 41"/>
            <p:cNvGrpSpPr/>
            <p:nvPr/>
          </p:nvGrpSpPr>
          <p:grpSpPr>
            <a:xfrm>
              <a:off x="7016495" y="4537075"/>
              <a:ext cx="707390" cy="857885"/>
              <a:chOff x="7016495" y="4537075"/>
              <a:chExt cx="707390" cy="857885"/>
            </a:xfrm>
          </p:grpSpPr>
          <p:pic>
            <p:nvPicPr>
              <p:cNvPr id="42" name="object 42"/>
              <p:cNvPicPr/>
              <p:nvPr/>
            </p:nvPicPr>
            <p:blipFill>
              <a:blip r:embed="rId7" cstate="print"/>
              <a:stretch>
                <a:fillRect/>
              </a:stretch>
            </p:blipFill>
            <p:spPr>
              <a:xfrm>
                <a:off x="7016495" y="4764024"/>
                <a:ext cx="707135" cy="630935"/>
              </a:xfrm>
              <a:prstGeom prst="rect">
                <a:avLst/>
              </a:prstGeom>
            </p:spPr>
          </p:pic>
          <p:pic>
            <p:nvPicPr>
              <p:cNvPr id="43" name="object 43"/>
              <p:cNvPicPr/>
              <p:nvPr/>
            </p:nvPicPr>
            <p:blipFill>
              <a:blip r:embed="rId6" cstate="print"/>
              <a:stretch>
                <a:fillRect/>
              </a:stretch>
            </p:blipFill>
            <p:spPr>
              <a:xfrm>
                <a:off x="7372349" y="4537075"/>
                <a:ext cx="76200" cy="215900"/>
              </a:xfrm>
              <a:prstGeom prst="rect">
                <a:avLst/>
              </a:prstGeom>
            </p:spPr>
          </p:pic>
        </p:grpSp>
        <p:sp>
          <p:nvSpPr>
            <p:cNvPr id="44" name="object 44"/>
            <p:cNvSpPr txBox="1"/>
            <p:nvPr/>
          </p:nvSpPr>
          <p:spPr>
            <a:xfrm>
              <a:off x="7682746" y="3554983"/>
              <a:ext cx="616585" cy="431165"/>
            </a:xfrm>
            <a:prstGeom prst="rect">
              <a:avLst/>
            </a:prstGeom>
          </p:spPr>
          <p:txBody>
            <a:bodyPr vert="horz" wrap="square" lIns="0" tIns="15240" rIns="0" bIns="0" rtlCol="0">
              <a:spAutoFit/>
            </a:bodyPr>
            <a:lstStyle/>
            <a:p>
              <a:pPr marL="12700" marR="5080">
                <a:lnSpc>
                  <a:spcPct val="97800"/>
                </a:lnSpc>
                <a:spcBef>
                  <a:spcPts val="120"/>
                </a:spcBef>
              </a:pPr>
              <a:r>
                <a:rPr sz="900" spc="-5" dirty="0">
                  <a:cs typeface="Arial"/>
                </a:rPr>
                <a:t>Protein</a:t>
              </a:r>
              <a:r>
                <a:rPr sz="900" spc="-75" dirty="0">
                  <a:cs typeface="Arial"/>
                </a:rPr>
                <a:t> </a:t>
              </a:r>
              <a:r>
                <a:rPr sz="900" spc="-5" dirty="0">
                  <a:cs typeface="Arial"/>
                </a:rPr>
                <a:t>A/G  magnetic  beads</a:t>
              </a:r>
              <a:endParaRPr sz="900">
                <a:cs typeface="Arial"/>
              </a:endParaRPr>
            </a:p>
          </p:txBody>
        </p:sp>
        <p:sp>
          <p:nvSpPr>
            <p:cNvPr id="45" name="object 45"/>
            <p:cNvSpPr txBox="1"/>
            <p:nvPr/>
          </p:nvSpPr>
          <p:spPr>
            <a:xfrm>
              <a:off x="7376845" y="1875535"/>
              <a:ext cx="845185" cy="151323"/>
            </a:xfrm>
            <a:prstGeom prst="rect">
              <a:avLst/>
            </a:prstGeom>
          </p:spPr>
          <p:txBody>
            <a:bodyPr vert="horz" wrap="square" lIns="0" tIns="12700" rIns="0" bIns="0" rtlCol="0">
              <a:spAutoFit/>
            </a:bodyPr>
            <a:lstStyle/>
            <a:p>
              <a:pPr marL="12700">
                <a:lnSpc>
                  <a:spcPct val="100000"/>
                </a:lnSpc>
                <a:spcBef>
                  <a:spcPts val="100"/>
                </a:spcBef>
              </a:pPr>
              <a:r>
                <a:rPr sz="900" spc="-5" dirty="0">
                  <a:cs typeface="Arial"/>
                </a:rPr>
                <a:t>Protein</a:t>
              </a:r>
              <a:r>
                <a:rPr sz="900" spc="-45" dirty="0">
                  <a:cs typeface="Arial"/>
                </a:rPr>
                <a:t> </a:t>
              </a:r>
              <a:r>
                <a:rPr sz="900" spc="-5" dirty="0">
                  <a:cs typeface="Arial"/>
                </a:rPr>
                <a:t>complex</a:t>
              </a:r>
              <a:endParaRPr sz="900">
                <a:cs typeface="Arial"/>
              </a:endParaRPr>
            </a:p>
          </p:txBody>
        </p:sp>
        <p:sp>
          <p:nvSpPr>
            <p:cNvPr id="46" name="object 46"/>
            <p:cNvSpPr/>
            <p:nvPr/>
          </p:nvSpPr>
          <p:spPr>
            <a:xfrm>
              <a:off x="7350938" y="2672741"/>
              <a:ext cx="1050290" cy="231140"/>
            </a:xfrm>
            <a:custGeom>
              <a:avLst/>
              <a:gdLst/>
              <a:ahLst/>
              <a:cxnLst/>
              <a:rect l="l" t="t" r="r" b="b"/>
              <a:pathLst>
                <a:path w="1050290" h="231139">
                  <a:moveTo>
                    <a:pt x="1050087" y="0"/>
                  </a:moveTo>
                  <a:lnTo>
                    <a:pt x="0" y="0"/>
                  </a:lnTo>
                  <a:lnTo>
                    <a:pt x="0" y="230826"/>
                  </a:lnTo>
                  <a:lnTo>
                    <a:pt x="1050087" y="230826"/>
                  </a:lnTo>
                  <a:lnTo>
                    <a:pt x="1050087" y="0"/>
                  </a:lnTo>
                  <a:close/>
                </a:path>
              </a:pathLst>
            </a:custGeom>
            <a:solidFill>
              <a:srgbClr val="FFFFFF"/>
            </a:solidFill>
          </p:spPr>
          <p:txBody>
            <a:bodyPr wrap="square" lIns="0" tIns="0" rIns="0" bIns="0" rtlCol="0"/>
            <a:lstStyle/>
            <a:p>
              <a:endParaRPr/>
            </a:p>
          </p:txBody>
        </p:sp>
        <p:sp>
          <p:nvSpPr>
            <p:cNvPr id="47" name="object 47"/>
            <p:cNvSpPr txBox="1"/>
            <p:nvPr/>
          </p:nvSpPr>
          <p:spPr>
            <a:xfrm>
              <a:off x="7429677" y="2704591"/>
              <a:ext cx="883285" cy="151323"/>
            </a:xfrm>
            <a:prstGeom prst="rect">
              <a:avLst/>
            </a:prstGeom>
          </p:spPr>
          <p:txBody>
            <a:bodyPr vert="horz" wrap="square" lIns="0" tIns="12700" rIns="0" bIns="0" rtlCol="0">
              <a:spAutoFit/>
            </a:bodyPr>
            <a:lstStyle/>
            <a:p>
              <a:pPr marL="12700">
                <a:lnSpc>
                  <a:spcPct val="100000"/>
                </a:lnSpc>
                <a:spcBef>
                  <a:spcPts val="100"/>
                </a:spcBef>
              </a:pPr>
              <a:r>
                <a:rPr sz="900" spc="-5" dirty="0">
                  <a:cs typeface="Arial"/>
                </a:rPr>
                <a:t>Primary</a:t>
              </a:r>
              <a:r>
                <a:rPr sz="900" spc="-40" dirty="0">
                  <a:cs typeface="Arial"/>
                </a:rPr>
                <a:t> </a:t>
              </a:r>
              <a:r>
                <a:rPr sz="900" spc="-5" dirty="0">
                  <a:cs typeface="Arial"/>
                </a:rPr>
                <a:t>antibody</a:t>
              </a:r>
              <a:endParaRPr sz="900">
                <a:cs typeface="Arial"/>
              </a:endParaRPr>
            </a:p>
          </p:txBody>
        </p:sp>
        <p:grpSp>
          <p:nvGrpSpPr>
            <p:cNvPr id="48" name="object 48"/>
            <p:cNvGrpSpPr/>
            <p:nvPr/>
          </p:nvGrpSpPr>
          <p:grpSpPr>
            <a:xfrm>
              <a:off x="7324725" y="2287587"/>
              <a:ext cx="638175" cy="970280"/>
              <a:chOff x="7324725" y="2287587"/>
              <a:chExt cx="638175" cy="970280"/>
            </a:xfrm>
          </p:grpSpPr>
          <p:sp>
            <p:nvSpPr>
              <p:cNvPr id="49" name="object 49"/>
              <p:cNvSpPr/>
              <p:nvPr/>
            </p:nvSpPr>
            <p:spPr>
              <a:xfrm>
                <a:off x="7596187" y="2293937"/>
                <a:ext cx="328930" cy="111125"/>
              </a:xfrm>
              <a:custGeom>
                <a:avLst/>
                <a:gdLst/>
                <a:ahLst/>
                <a:cxnLst/>
                <a:rect l="l" t="t" r="r" b="b"/>
                <a:pathLst>
                  <a:path w="328929" h="111125">
                    <a:moveTo>
                      <a:pt x="328611" y="0"/>
                    </a:moveTo>
                    <a:lnTo>
                      <a:pt x="0" y="0"/>
                    </a:lnTo>
                    <a:lnTo>
                      <a:pt x="0" y="111125"/>
                    </a:lnTo>
                    <a:lnTo>
                      <a:pt x="328611" y="111125"/>
                    </a:lnTo>
                    <a:lnTo>
                      <a:pt x="328611" y="0"/>
                    </a:lnTo>
                    <a:close/>
                  </a:path>
                </a:pathLst>
              </a:custGeom>
              <a:solidFill>
                <a:srgbClr val="FFFFFF"/>
              </a:solidFill>
            </p:spPr>
            <p:txBody>
              <a:bodyPr wrap="square" lIns="0" tIns="0" rIns="0" bIns="0" rtlCol="0"/>
              <a:lstStyle/>
              <a:p>
                <a:endParaRPr/>
              </a:p>
            </p:txBody>
          </p:sp>
          <p:sp>
            <p:nvSpPr>
              <p:cNvPr id="50" name="object 50"/>
              <p:cNvSpPr/>
              <p:nvPr/>
            </p:nvSpPr>
            <p:spPr>
              <a:xfrm>
                <a:off x="7596187" y="2293937"/>
                <a:ext cx="328930" cy="111125"/>
              </a:xfrm>
              <a:custGeom>
                <a:avLst/>
                <a:gdLst/>
                <a:ahLst/>
                <a:cxnLst/>
                <a:rect l="l" t="t" r="r" b="b"/>
                <a:pathLst>
                  <a:path w="328929" h="111125">
                    <a:moveTo>
                      <a:pt x="0" y="0"/>
                    </a:moveTo>
                    <a:lnTo>
                      <a:pt x="328612" y="0"/>
                    </a:lnTo>
                    <a:lnTo>
                      <a:pt x="328612" y="111125"/>
                    </a:lnTo>
                    <a:lnTo>
                      <a:pt x="0" y="111125"/>
                    </a:lnTo>
                    <a:lnTo>
                      <a:pt x="0" y="0"/>
                    </a:lnTo>
                    <a:close/>
                  </a:path>
                </a:pathLst>
              </a:custGeom>
              <a:ln w="12700">
                <a:solidFill>
                  <a:srgbClr val="FFFFFF"/>
                </a:solidFill>
              </a:ln>
            </p:spPr>
            <p:txBody>
              <a:bodyPr wrap="square" lIns="0" tIns="0" rIns="0" bIns="0" rtlCol="0"/>
              <a:lstStyle/>
              <a:p>
                <a:endParaRPr/>
              </a:p>
            </p:txBody>
          </p:sp>
          <p:sp>
            <p:nvSpPr>
              <p:cNvPr id="51" name="object 51"/>
              <p:cNvSpPr/>
              <p:nvPr/>
            </p:nvSpPr>
            <p:spPr>
              <a:xfrm>
                <a:off x="7627937" y="3140075"/>
                <a:ext cx="328930" cy="111125"/>
              </a:xfrm>
              <a:custGeom>
                <a:avLst/>
                <a:gdLst/>
                <a:ahLst/>
                <a:cxnLst/>
                <a:rect l="l" t="t" r="r" b="b"/>
                <a:pathLst>
                  <a:path w="328929" h="111125">
                    <a:moveTo>
                      <a:pt x="328611" y="0"/>
                    </a:moveTo>
                    <a:lnTo>
                      <a:pt x="0" y="0"/>
                    </a:lnTo>
                    <a:lnTo>
                      <a:pt x="0" y="111125"/>
                    </a:lnTo>
                    <a:lnTo>
                      <a:pt x="328611" y="111125"/>
                    </a:lnTo>
                    <a:lnTo>
                      <a:pt x="328611" y="0"/>
                    </a:lnTo>
                    <a:close/>
                  </a:path>
                </a:pathLst>
              </a:custGeom>
              <a:solidFill>
                <a:srgbClr val="FFFFFF"/>
              </a:solidFill>
            </p:spPr>
            <p:txBody>
              <a:bodyPr wrap="square" lIns="0" tIns="0" rIns="0" bIns="0" rtlCol="0"/>
              <a:lstStyle/>
              <a:p>
                <a:endParaRPr/>
              </a:p>
            </p:txBody>
          </p:sp>
          <p:sp>
            <p:nvSpPr>
              <p:cNvPr id="52" name="object 52"/>
              <p:cNvSpPr/>
              <p:nvPr/>
            </p:nvSpPr>
            <p:spPr>
              <a:xfrm>
                <a:off x="7627937" y="3140075"/>
                <a:ext cx="328930" cy="111125"/>
              </a:xfrm>
              <a:custGeom>
                <a:avLst/>
                <a:gdLst/>
                <a:ahLst/>
                <a:cxnLst/>
                <a:rect l="l" t="t" r="r" b="b"/>
                <a:pathLst>
                  <a:path w="328929" h="111125">
                    <a:moveTo>
                      <a:pt x="0" y="0"/>
                    </a:moveTo>
                    <a:lnTo>
                      <a:pt x="328612" y="0"/>
                    </a:lnTo>
                    <a:lnTo>
                      <a:pt x="328612" y="111125"/>
                    </a:lnTo>
                    <a:lnTo>
                      <a:pt x="0" y="111125"/>
                    </a:lnTo>
                    <a:lnTo>
                      <a:pt x="0" y="0"/>
                    </a:lnTo>
                    <a:close/>
                  </a:path>
                </a:pathLst>
              </a:custGeom>
              <a:ln w="12700">
                <a:solidFill>
                  <a:srgbClr val="FFFFFF"/>
                </a:solidFill>
              </a:ln>
            </p:spPr>
            <p:txBody>
              <a:bodyPr wrap="square" lIns="0" tIns="0" rIns="0" bIns="0" rtlCol="0"/>
              <a:lstStyle/>
              <a:p>
                <a:endParaRPr/>
              </a:p>
            </p:txBody>
          </p:sp>
          <p:pic>
            <p:nvPicPr>
              <p:cNvPr id="53" name="object 53"/>
              <p:cNvPicPr/>
              <p:nvPr/>
            </p:nvPicPr>
            <p:blipFill>
              <a:blip r:embed="rId6" cstate="print"/>
              <a:stretch>
                <a:fillRect/>
              </a:stretch>
            </p:blipFill>
            <p:spPr>
              <a:xfrm>
                <a:off x="7324725" y="2690812"/>
                <a:ext cx="76200" cy="215900"/>
              </a:xfrm>
              <a:prstGeom prst="rect">
                <a:avLst/>
              </a:prstGeom>
            </p:spPr>
          </p:pic>
        </p:grpSp>
        <p:sp>
          <p:nvSpPr>
            <p:cNvPr id="54" name="object 54"/>
            <p:cNvSpPr txBox="1"/>
            <p:nvPr/>
          </p:nvSpPr>
          <p:spPr>
            <a:xfrm>
              <a:off x="7652056" y="5545328"/>
              <a:ext cx="375285" cy="151323"/>
            </a:xfrm>
            <a:prstGeom prst="rect">
              <a:avLst/>
            </a:prstGeom>
          </p:spPr>
          <p:txBody>
            <a:bodyPr vert="horz" wrap="square" lIns="0" tIns="12700" rIns="0" bIns="0" rtlCol="0">
              <a:spAutoFit/>
            </a:bodyPr>
            <a:lstStyle/>
            <a:p>
              <a:pPr marL="12700">
                <a:lnSpc>
                  <a:spcPct val="100000"/>
                </a:lnSpc>
                <a:spcBef>
                  <a:spcPts val="100"/>
                </a:spcBef>
              </a:pPr>
              <a:r>
                <a:rPr sz="900" spc="-5" dirty="0">
                  <a:cs typeface="Arial"/>
                </a:rPr>
                <a:t>E</a:t>
              </a:r>
              <a:r>
                <a:rPr sz="900" dirty="0">
                  <a:cs typeface="Arial"/>
                </a:rPr>
                <a:t>l</a:t>
              </a:r>
              <a:r>
                <a:rPr sz="900" spc="-5" dirty="0">
                  <a:cs typeface="Arial"/>
                </a:rPr>
                <a:t>ut</a:t>
              </a:r>
              <a:r>
                <a:rPr sz="900" dirty="0">
                  <a:cs typeface="Arial"/>
                </a:rPr>
                <a:t>i</a:t>
              </a:r>
              <a:r>
                <a:rPr sz="900" spc="-5" dirty="0">
                  <a:cs typeface="Arial"/>
                </a:rPr>
                <a:t>on</a:t>
              </a:r>
              <a:endParaRPr sz="900">
                <a:cs typeface="Arial"/>
              </a:endParaRPr>
            </a:p>
          </p:txBody>
        </p:sp>
        <p:pic>
          <p:nvPicPr>
            <p:cNvPr id="55" name="object 55"/>
            <p:cNvPicPr/>
            <p:nvPr/>
          </p:nvPicPr>
          <p:blipFill>
            <a:blip r:embed="rId6" cstate="print"/>
            <a:stretch>
              <a:fillRect/>
            </a:stretch>
          </p:blipFill>
          <p:spPr>
            <a:xfrm>
              <a:off x="7392989" y="5553075"/>
              <a:ext cx="76200" cy="215900"/>
            </a:xfrm>
            <a:prstGeom prst="rect">
              <a:avLst/>
            </a:prstGeom>
          </p:spPr>
        </p:pic>
        <p:sp>
          <p:nvSpPr>
            <p:cNvPr id="56" name="object 56"/>
            <p:cNvSpPr txBox="1"/>
            <p:nvPr/>
          </p:nvSpPr>
          <p:spPr>
            <a:xfrm>
              <a:off x="7682746" y="4560823"/>
              <a:ext cx="470534" cy="151323"/>
            </a:xfrm>
            <a:prstGeom prst="rect">
              <a:avLst/>
            </a:prstGeom>
          </p:spPr>
          <p:txBody>
            <a:bodyPr vert="horz" wrap="square" lIns="0" tIns="12700" rIns="0" bIns="0" rtlCol="0">
              <a:spAutoFit/>
            </a:bodyPr>
            <a:lstStyle/>
            <a:p>
              <a:pPr marL="12700">
                <a:lnSpc>
                  <a:spcPct val="100000"/>
                </a:lnSpc>
                <a:spcBef>
                  <a:spcPts val="100"/>
                </a:spcBef>
              </a:pPr>
              <a:r>
                <a:rPr sz="900" dirty="0">
                  <a:cs typeface="Arial"/>
                </a:rPr>
                <a:t>W</a:t>
              </a:r>
              <a:r>
                <a:rPr sz="900" spc="-5" dirty="0">
                  <a:cs typeface="Arial"/>
                </a:rPr>
                <a:t>a</a:t>
              </a:r>
              <a:r>
                <a:rPr sz="900" dirty="0">
                  <a:cs typeface="Arial"/>
                </a:rPr>
                <a:t>s</a:t>
              </a:r>
              <a:r>
                <a:rPr sz="900" spc="-5" dirty="0">
                  <a:cs typeface="Arial"/>
                </a:rPr>
                <a:t>h</a:t>
              </a:r>
              <a:r>
                <a:rPr sz="900" dirty="0">
                  <a:cs typeface="Arial"/>
                </a:rPr>
                <a:t>i</a:t>
              </a:r>
              <a:r>
                <a:rPr sz="900" spc="-5" dirty="0">
                  <a:cs typeface="Arial"/>
                </a:rPr>
                <a:t>n</a:t>
              </a:r>
              <a:r>
                <a:rPr sz="900" dirty="0">
                  <a:cs typeface="Arial"/>
                </a:rPr>
                <a:t>g</a:t>
              </a:r>
              <a:endParaRPr sz="900">
                <a:cs typeface="Arial"/>
              </a:endParaRPr>
            </a:p>
          </p:txBody>
        </p:sp>
        <p:sp>
          <p:nvSpPr>
            <p:cNvPr id="57" name="object 57"/>
            <p:cNvSpPr txBox="1"/>
            <p:nvPr/>
          </p:nvSpPr>
          <p:spPr>
            <a:xfrm>
              <a:off x="7116132" y="6468871"/>
              <a:ext cx="812800" cy="287323"/>
            </a:xfrm>
            <a:prstGeom prst="rect">
              <a:avLst/>
            </a:prstGeom>
          </p:spPr>
          <p:txBody>
            <a:bodyPr vert="horz" wrap="square" lIns="0" tIns="9525" rIns="0" bIns="0" rtlCol="0">
              <a:spAutoFit/>
            </a:bodyPr>
            <a:lstStyle/>
            <a:p>
              <a:pPr marL="12700" marR="5080">
                <a:lnSpc>
                  <a:spcPct val="102200"/>
                </a:lnSpc>
                <a:spcBef>
                  <a:spcPts val="75"/>
                </a:spcBef>
              </a:pPr>
              <a:r>
                <a:rPr sz="900" spc="-5" dirty="0">
                  <a:cs typeface="Arial"/>
                </a:rPr>
                <a:t>Western Blot</a:t>
              </a:r>
              <a:r>
                <a:rPr sz="900" spc="-65" dirty="0">
                  <a:cs typeface="Arial"/>
                </a:rPr>
                <a:t> </a:t>
              </a:r>
              <a:r>
                <a:rPr sz="900" spc="-5" dirty="0">
                  <a:cs typeface="Arial"/>
                </a:rPr>
                <a:t>or  proteomics</a:t>
              </a:r>
              <a:endParaRPr sz="900">
                <a:cs typeface="Arial"/>
              </a:endParaRPr>
            </a:p>
          </p:txBody>
        </p:sp>
      </p:grpSp>
      <p:sp>
        <p:nvSpPr>
          <p:cNvPr id="72" name="Left Bracket 71">
            <a:extLst>
              <a:ext uri="{FF2B5EF4-FFF2-40B4-BE49-F238E27FC236}">
                <a16:creationId xmlns:a16="http://schemas.microsoft.com/office/drawing/2014/main" id="{72773CDB-D5D1-0449-8B1D-B916B0903265}"/>
              </a:ext>
            </a:extLst>
          </p:cNvPr>
          <p:cNvSpPr/>
          <p:nvPr/>
        </p:nvSpPr>
        <p:spPr>
          <a:xfrm>
            <a:off x="1343220" y="3004307"/>
            <a:ext cx="180000" cy="1515389"/>
          </a:xfrm>
          <a:prstGeom prst="leftBracket">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73" name="Left Bracket 72">
            <a:extLst>
              <a:ext uri="{FF2B5EF4-FFF2-40B4-BE49-F238E27FC236}">
                <a16:creationId xmlns:a16="http://schemas.microsoft.com/office/drawing/2014/main" id="{E202F278-2CBA-9C44-884B-DE8A61D18A59}"/>
              </a:ext>
            </a:extLst>
          </p:cNvPr>
          <p:cNvSpPr/>
          <p:nvPr/>
        </p:nvSpPr>
        <p:spPr>
          <a:xfrm>
            <a:off x="1343220" y="2220081"/>
            <a:ext cx="180000" cy="553313"/>
          </a:xfrm>
          <a:prstGeom prst="leftBracket">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74" name="Left Bracket 73">
            <a:extLst>
              <a:ext uri="{FF2B5EF4-FFF2-40B4-BE49-F238E27FC236}">
                <a16:creationId xmlns:a16="http://schemas.microsoft.com/office/drawing/2014/main" id="{826FFB36-F78B-0742-83B8-C10579514C0A}"/>
              </a:ext>
            </a:extLst>
          </p:cNvPr>
          <p:cNvSpPr/>
          <p:nvPr/>
        </p:nvSpPr>
        <p:spPr>
          <a:xfrm>
            <a:off x="1343219" y="4691895"/>
            <a:ext cx="180000" cy="630935"/>
          </a:xfrm>
          <a:prstGeom prst="leftBracket">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75" name="Left Bracket 74">
            <a:extLst>
              <a:ext uri="{FF2B5EF4-FFF2-40B4-BE49-F238E27FC236}">
                <a16:creationId xmlns:a16="http://schemas.microsoft.com/office/drawing/2014/main" id="{7D03145C-FAA2-A642-88A6-C4251D31EF83}"/>
              </a:ext>
            </a:extLst>
          </p:cNvPr>
          <p:cNvSpPr/>
          <p:nvPr/>
        </p:nvSpPr>
        <p:spPr>
          <a:xfrm>
            <a:off x="1343219" y="5651909"/>
            <a:ext cx="180000" cy="630935"/>
          </a:xfrm>
          <a:prstGeom prst="leftBracket">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76" name="object 5">
            <a:extLst>
              <a:ext uri="{FF2B5EF4-FFF2-40B4-BE49-F238E27FC236}">
                <a16:creationId xmlns:a16="http://schemas.microsoft.com/office/drawing/2014/main" id="{27681478-69A1-ED4D-AD2C-78FF0ABDFBE1}"/>
              </a:ext>
            </a:extLst>
          </p:cNvPr>
          <p:cNvSpPr txBox="1"/>
          <p:nvPr/>
        </p:nvSpPr>
        <p:spPr>
          <a:xfrm>
            <a:off x="60305" y="2315663"/>
            <a:ext cx="1008887" cy="320601"/>
          </a:xfrm>
          <a:prstGeom prst="rect">
            <a:avLst/>
          </a:prstGeom>
        </p:spPr>
        <p:txBody>
          <a:bodyPr vert="horz" wrap="square" lIns="0" tIns="12700" rIns="0" bIns="0" rtlCol="0">
            <a:spAutoFit/>
          </a:bodyPr>
          <a:lstStyle/>
          <a:p>
            <a:pPr marL="12700">
              <a:lnSpc>
                <a:spcPct val="100000"/>
              </a:lnSpc>
              <a:spcBef>
                <a:spcPts val="100"/>
              </a:spcBef>
            </a:pPr>
            <a:r>
              <a:rPr lang="it-IT" sz="2000" b="1" spc="-5" dirty="0" err="1">
                <a:cs typeface="Calibri"/>
              </a:rPr>
              <a:t>Prepare</a:t>
            </a:r>
            <a:endParaRPr sz="2000" dirty="0">
              <a:cs typeface="Calibri"/>
            </a:endParaRPr>
          </a:p>
        </p:txBody>
      </p:sp>
      <p:sp>
        <p:nvSpPr>
          <p:cNvPr id="77" name="object 5">
            <a:extLst>
              <a:ext uri="{FF2B5EF4-FFF2-40B4-BE49-F238E27FC236}">
                <a16:creationId xmlns:a16="http://schemas.microsoft.com/office/drawing/2014/main" id="{92A09CAD-6483-B14D-A713-5C88CE182BCB}"/>
              </a:ext>
            </a:extLst>
          </p:cNvPr>
          <p:cNvSpPr txBox="1"/>
          <p:nvPr/>
        </p:nvSpPr>
        <p:spPr>
          <a:xfrm>
            <a:off x="41179" y="3516225"/>
            <a:ext cx="1008887" cy="320601"/>
          </a:xfrm>
          <a:prstGeom prst="rect">
            <a:avLst/>
          </a:prstGeom>
        </p:spPr>
        <p:txBody>
          <a:bodyPr vert="horz" wrap="square" lIns="0" tIns="12700" rIns="0" bIns="0" rtlCol="0">
            <a:spAutoFit/>
          </a:bodyPr>
          <a:lstStyle/>
          <a:p>
            <a:pPr marL="12700">
              <a:lnSpc>
                <a:spcPct val="100000"/>
              </a:lnSpc>
              <a:spcBef>
                <a:spcPts val="100"/>
              </a:spcBef>
            </a:pPr>
            <a:r>
              <a:rPr lang="it-IT" sz="2000" b="1" spc="-5" dirty="0" err="1">
                <a:cs typeface="Calibri"/>
              </a:rPr>
              <a:t>Enrich</a:t>
            </a:r>
            <a:endParaRPr sz="2000" dirty="0">
              <a:cs typeface="Calibri"/>
            </a:endParaRPr>
          </a:p>
        </p:txBody>
      </p:sp>
      <p:sp>
        <p:nvSpPr>
          <p:cNvPr id="78" name="object 5">
            <a:extLst>
              <a:ext uri="{FF2B5EF4-FFF2-40B4-BE49-F238E27FC236}">
                <a16:creationId xmlns:a16="http://schemas.microsoft.com/office/drawing/2014/main" id="{153846E3-5E02-2142-86CD-80EEE3B5D59A}"/>
              </a:ext>
            </a:extLst>
          </p:cNvPr>
          <p:cNvSpPr txBox="1"/>
          <p:nvPr/>
        </p:nvSpPr>
        <p:spPr>
          <a:xfrm>
            <a:off x="32249" y="4809878"/>
            <a:ext cx="1008887" cy="320601"/>
          </a:xfrm>
          <a:prstGeom prst="rect">
            <a:avLst/>
          </a:prstGeom>
        </p:spPr>
        <p:txBody>
          <a:bodyPr vert="horz" wrap="square" lIns="0" tIns="12700" rIns="0" bIns="0" rtlCol="0">
            <a:spAutoFit/>
          </a:bodyPr>
          <a:lstStyle/>
          <a:p>
            <a:pPr marL="12700">
              <a:lnSpc>
                <a:spcPct val="100000"/>
              </a:lnSpc>
              <a:spcBef>
                <a:spcPts val="100"/>
              </a:spcBef>
            </a:pPr>
            <a:r>
              <a:rPr lang="it-IT" sz="2000" b="1" spc="-5" dirty="0">
                <a:cs typeface="Calibri"/>
              </a:rPr>
              <a:t>Wash</a:t>
            </a:r>
            <a:endParaRPr sz="2000" dirty="0">
              <a:cs typeface="Calibri"/>
            </a:endParaRPr>
          </a:p>
        </p:txBody>
      </p:sp>
      <p:sp>
        <p:nvSpPr>
          <p:cNvPr id="79" name="object 5">
            <a:extLst>
              <a:ext uri="{FF2B5EF4-FFF2-40B4-BE49-F238E27FC236}">
                <a16:creationId xmlns:a16="http://schemas.microsoft.com/office/drawing/2014/main" id="{B9B84F16-588C-024A-81B0-DE579BBD2383}"/>
              </a:ext>
            </a:extLst>
          </p:cNvPr>
          <p:cNvSpPr txBox="1"/>
          <p:nvPr/>
        </p:nvSpPr>
        <p:spPr>
          <a:xfrm>
            <a:off x="35116" y="5782930"/>
            <a:ext cx="1008887" cy="320601"/>
          </a:xfrm>
          <a:prstGeom prst="rect">
            <a:avLst/>
          </a:prstGeom>
        </p:spPr>
        <p:txBody>
          <a:bodyPr vert="horz" wrap="square" lIns="0" tIns="12700" rIns="0" bIns="0" rtlCol="0">
            <a:spAutoFit/>
          </a:bodyPr>
          <a:lstStyle/>
          <a:p>
            <a:pPr marL="12700">
              <a:lnSpc>
                <a:spcPct val="100000"/>
              </a:lnSpc>
              <a:spcBef>
                <a:spcPts val="100"/>
              </a:spcBef>
            </a:pPr>
            <a:r>
              <a:rPr lang="it-IT" sz="2000" b="1" spc="-5" dirty="0" err="1">
                <a:cs typeface="Calibri"/>
              </a:rPr>
              <a:t>Analyse</a:t>
            </a:r>
            <a:endParaRPr sz="2000" dirty="0">
              <a:cs typeface="Calibri"/>
            </a:endParaRPr>
          </a:p>
        </p:txBody>
      </p:sp>
    </p:spTree>
    <p:extLst>
      <p:ext uri="{BB962C8B-B14F-4D97-AF65-F5344CB8AC3E}">
        <p14:creationId xmlns:p14="http://schemas.microsoft.com/office/powerpoint/2010/main" val="16000866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75471" y="91127"/>
            <a:ext cx="4874895" cy="513080"/>
          </a:xfrm>
          <a:prstGeom prst="rect">
            <a:avLst/>
          </a:prstGeom>
        </p:spPr>
        <p:txBody>
          <a:bodyPr vert="horz" wrap="square" lIns="0" tIns="12700" rIns="0" bIns="0" rtlCol="0">
            <a:spAutoFit/>
          </a:bodyPr>
          <a:lstStyle/>
          <a:p>
            <a:pPr marL="12700">
              <a:lnSpc>
                <a:spcPct val="100000"/>
              </a:lnSpc>
              <a:spcBef>
                <a:spcPts val="100"/>
              </a:spcBef>
            </a:pPr>
            <a:r>
              <a:rPr sz="3200" spc="-5" dirty="0">
                <a:latin typeface="+mn-lt"/>
              </a:rPr>
              <a:t>Immunoprecipitation</a:t>
            </a:r>
            <a:r>
              <a:rPr sz="3200" spc="-15" dirty="0">
                <a:latin typeface="+mn-lt"/>
              </a:rPr>
              <a:t> </a:t>
            </a:r>
            <a:r>
              <a:rPr sz="3200" spc="-5" dirty="0">
                <a:latin typeface="+mn-lt"/>
              </a:rPr>
              <a:t>(IP)</a:t>
            </a:r>
            <a:endParaRPr sz="3200" dirty="0">
              <a:latin typeface="+mn-lt"/>
            </a:endParaRPr>
          </a:p>
        </p:txBody>
      </p:sp>
      <p:sp>
        <p:nvSpPr>
          <p:cNvPr id="3" name="object 3"/>
          <p:cNvSpPr txBox="1"/>
          <p:nvPr/>
        </p:nvSpPr>
        <p:spPr>
          <a:xfrm>
            <a:off x="3148330" y="729146"/>
            <a:ext cx="3506470" cy="951230"/>
          </a:xfrm>
          <a:prstGeom prst="rect">
            <a:avLst/>
          </a:prstGeom>
        </p:spPr>
        <p:txBody>
          <a:bodyPr vert="horz" wrap="square" lIns="0" tIns="12700" rIns="0" bIns="0" rtlCol="0">
            <a:spAutoFit/>
          </a:bodyPr>
          <a:lstStyle/>
          <a:p>
            <a:pPr algn="ctr">
              <a:lnSpc>
                <a:spcPct val="100000"/>
              </a:lnSpc>
              <a:spcBef>
                <a:spcPts val="100"/>
              </a:spcBef>
            </a:pPr>
            <a:r>
              <a:rPr sz="2400" b="1" spc="-5" dirty="0">
                <a:cs typeface="Calibri"/>
              </a:rPr>
              <a:t>Finding molecular</a:t>
            </a:r>
            <a:r>
              <a:rPr sz="2400" b="1" spc="-75" dirty="0">
                <a:cs typeface="Calibri"/>
              </a:rPr>
              <a:t> </a:t>
            </a:r>
            <a:r>
              <a:rPr sz="2400" b="1" spc="-5" dirty="0">
                <a:cs typeface="Calibri"/>
              </a:rPr>
              <a:t>parterns:</a:t>
            </a:r>
            <a:endParaRPr sz="2400">
              <a:cs typeface="Calibri"/>
            </a:endParaRPr>
          </a:p>
          <a:p>
            <a:pPr marR="50800" algn="ctr">
              <a:lnSpc>
                <a:spcPct val="100000"/>
              </a:lnSpc>
              <a:spcBef>
                <a:spcPts val="2005"/>
              </a:spcBef>
            </a:pPr>
            <a:r>
              <a:rPr sz="2000" b="1" spc="-15" dirty="0">
                <a:cs typeface="Calibri"/>
              </a:rPr>
              <a:t>RIP/CLIP</a:t>
            </a:r>
            <a:endParaRPr sz="2000">
              <a:cs typeface="Calibri"/>
            </a:endParaRPr>
          </a:p>
        </p:txBody>
      </p:sp>
      <p:grpSp>
        <p:nvGrpSpPr>
          <p:cNvPr id="21" name="object 21"/>
          <p:cNvGrpSpPr/>
          <p:nvPr/>
        </p:nvGrpSpPr>
        <p:grpSpPr>
          <a:xfrm>
            <a:off x="3185922" y="2090711"/>
            <a:ext cx="3240405" cy="4540885"/>
            <a:chOff x="2890837" y="2051429"/>
            <a:chExt cx="3240405" cy="4540885"/>
          </a:xfrm>
        </p:grpSpPr>
        <p:pic>
          <p:nvPicPr>
            <p:cNvPr id="22" name="object 22"/>
            <p:cNvPicPr/>
            <p:nvPr/>
          </p:nvPicPr>
          <p:blipFill>
            <a:blip r:embed="rId2" cstate="print"/>
            <a:stretch>
              <a:fillRect/>
            </a:stretch>
          </p:blipFill>
          <p:spPr>
            <a:xfrm>
              <a:off x="3045189" y="2051429"/>
              <a:ext cx="3020166" cy="4540603"/>
            </a:xfrm>
            <a:prstGeom prst="rect">
              <a:avLst/>
            </a:prstGeom>
          </p:spPr>
        </p:pic>
        <p:sp>
          <p:nvSpPr>
            <p:cNvPr id="23" name="object 23"/>
            <p:cNvSpPr/>
            <p:nvPr/>
          </p:nvSpPr>
          <p:spPr>
            <a:xfrm>
              <a:off x="2935287" y="3690937"/>
              <a:ext cx="441325" cy="198755"/>
            </a:xfrm>
            <a:custGeom>
              <a:avLst/>
              <a:gdLst/>
              <a:ahLst/>
              <a:cxnLst/>
              <a:rect l="l" t="t" r="r" b="b"/>
              <a:pathLst>
                <a:path w="441325" h="198754">
                  <a:moveTo>
                    <a:pt x="441325" y="0"/>
                  </a:moveTo>
                  <a:lnTo>
                    <a:pt x="0" y="0"/>
                  </a:lnTo>
                  <a:lnTo>
                    <a:pt x="0" y="198436"/>
                  </a:lnTo>
                  <a:lnTo>
                    <a:pt x="441325" y="198436"/>
                  </a:lnTo>
                  <a:lnTo>
                    <a:pt x="441325" y="0"/>
                  </a:lnTo>
                  <a:close/>
                </a:path>
              </a:pathLst>
            </a:custGeom>
            <a:solidFill>
              <a:srgbClr val="FFFFFF"/>
            </a:solidFill>
          </p:spPr>
          <p:txBody>
            <a:bodyPr wrap="square" lIns="0" tIns="0" rIns="0" bIns="0" rtlCol="0"/>
            <a:lstStyle/>
            <a:p>
              <a:endParaRPr/>
            </a:p>
          </p:txBody>
        </p:sp>
        <p:sp>
          <p:nvSpPr>
            <p:cNvPr id="24" name="object 24"/>
            <p:cNvSpPr/>
            <p:nvPr/>
          </p:nvSpPr>
          <p:spPr>
            <a:xfrm>
              <a:off x="2935287" y="3690937"/>
              <a:ext cx="441325" cy="198755"/>
            </a:xfrm>
            <a:custGeom>
              <a:avLst/>
              <a:gdLst/>
              <a:ahLst/>
              <a:cxnLst/>
              <a:rect l="l" t="t" r="r" b="b"/>
              <a:pathLst>
                <a:path w="441325" h="198754">
                  <a:moveTo>
                    <a:pt x="0" y="0"/>
                  </a:moveTo>
                  <a:lnTo>
                    <a:pt x="441325" y="0"/>
                  </a:lnTo>
                  <a:lnTo>
                    <a:pt x="441325" y="198437"/>
                  </a:lnTo>
                  <a:lnTo>
                    <a:pt x="0" y="198437"/>
                  </a:lnTo>
                  <a:lnTo>
                    <a:pt x="0" y="0"/>
                  </a:lnTo>
                  <a:close/>
                </a:path>
              </a:pathLst>
            </a:custGeom>
            <a:ln w="12700">
              <a:solidFill>
                <a:srgbClr val="FFFFFF"/>
              </a:solidFill>
            </a:ln>
          </p:spPr>
          <p:txBody>
            <a:bodyPr wrap="square" lIns="0" tIns="0" rIns="0" bIns="0" rtlCol="0"/>
            <a:lstStyle/>
            <a:p>
              <a:endParaRPr/>
            </a:p>
          </p:txBody>
        </p:sp>
        <p:sp>
          <p:nvSpPr>
            <p:cNvPr id="25" name="object 25"/>
            <p:cNvSpPr/>
            <p:nvPr/>
          </p:nvSpPr>
          <p:spPr>
            <a:xfrm>
              <a:off x="2897187" y="5184775"/>
              <a:ext cx="440055" cy="196850"/>
            </a:xfrm>
            <a:custGeom>
              <a:avLst/>
              <a:gdLst/>
              <a:ahLst/>
              <a:cxnLst/>
              <a:rect l="l" t="t" r="r" b="b"/>
              <a:pathLst>
                <a:path w="440054" h="196850">
                  <a:moveTo>
                    <a:pt x="439736" y="0"/>
                  </a:moveTo>
                  <a:lnTo>
                    <a:pt x="0" y="0"/>
                  </a:lnTo>
                  <a:lnTo>
                    <a:pt x="0" y="196850"/>
                  </a:lnTo>
                  <a:lnTo>
                    <a:pt x="439736" y="196850"/>
                  </a:lnTo>
                  <a:lnTo>
                    <a:pt x="439736" y="0"/>
                  </a:lnTo>
                  <a:close/>
                </a:path>
              </a:pathLst>
            </a:custGeom>
            <a:solidFill>
              <a:srgbClr val="FFFFFF"/>
            </a:solidFill>
          </p:spPr>
          <p:txBody>
            <a:bodyPr wrap="square" lIns="0" tIns="0" rIns="0" bIns="0" rtlCol="0"/>
            <a:lstStyle/>
            <a:p>
              <a:endParaRPr/>
            </a:p>
          </p:txBody>
        </p:sp>
        <p:sp>
          <p:nvSpPr>
            <p:cNvPr id="26" name="object 26"/>
            <p:cNvSpPr/>
            <p:nvPr/>
          </p:nvSpPr>
          <p:spPr>
            <a:xfrm>
              <a:off x="2897187" y="5184775"/>
              <a:ext cx="440055" cy="196850"/>
            </a:xfrm>
            <a:custGeom>
              <a:avLst/>
              <a:gdLst/>
              <a:ahLst/>
              <a:cxnLst/>
              <a:rect l="l" t="t" r="r" b="b"/>
              <a:pathLst>
                <a:path w="440054" h="196850">
                  <a:moveTo>
                    <a:pt x="0" y="0"/>
                  </a:moveTo>
                  <a:lnTo>
                    <a:pt x="439737" y="0"/>
                  </a:lnTo>
                  <a:lnTo>
                    <a:pt x="439737" y="196850"/>
                  </a:lnTo>
                  <a:lnTo>
                    <a:pt x="0" y="196850"/>
                  </a:lnTo>
                  <a:lnTo>
                    <a:pt x="0" y="0"/>
                  </a:lnTo>
                  <a:close/>
                </a:path>
              </a:pathLst>
            </a:custGeom>
            <a:ln w="12700">
              <a:solidFill>
                <a:srgbClr val="FFFFFF"/>
              </a:solidFill>
            </a:ln>
          </p:spPr>
          <p:txBody>
            <a:bodyPr wrap="square" lIns="0" tIns="0" rIns="0" bIns="0" rtlCol="0"/>
            <a:lstStyle/>
            <a:p>
              <a:endParaRPr/>
            </a:p>
          </p:txBody>
        </p:sp>
        <p:sp>
          <p:nvSpPr>
            <p:cNvPr id="27" name="object 27"/>
            <p:cNvSpPr/>
            <p:nvPr/>
          </p:nvSpPr>
          <p:spPr>
            <a:xfrm>
              <a:off x="5213350" y="3079749"/>
              <a:ext cx="911225" cy="360680"/>
            </a:xfrm>
            <a:custGeom>
              <a:avLst/>
              <a:gdLst/>
              <a:ahLst/>
              <a:cxnLst/>
              <a:rect l="l" t="t" r="r" b="b"/>
              <a:pathLst>
                <a:path w="911225" h="360679">
                  <a:moveTo>
                    <a:pt x="911225" y="0"/>
                  </a:moveTo>
                  <a:lnTo>
                    <a:pt x="0" y="0"/>
                  </a:lnTo>
                  <a:lnTo>
                    <a:pt x="0" y="360363"/>
                  </a:lnTo>
                  <a:lnTo>
                    <a:pt x="911225" y="360363"/>
                  </a:lnTo>
                  <a:lnTo>
                    <a:pt x="911225" y="0"/>
                  </a:lnTo>
                  <a:close/>
                </a:path>
              </a:pathLst>
            </a:custGeom>
            <a:solidFill>
              <a:srgbClr val="FFFFFF"/>
            </a:solidFill>
          </p:spPr>
          <p:txBody>
            <a:bodyPr wrap="square" lIns="0" tIns="0" rIns="0" bIns="0" rtlCol="0"/>
            <a:lstStyle/>
            <a:p>
              <a:endParaRPr/>
            </a:p>
          </p:txBody>
        </p:sp>
        <p:sp>
          <p:nvSpPr>
            <p:cNvPr id="28" name="object 28"/>
            <p:cNvSpPr/>
            <p:nvPr/>
          </p:nvSpPr>
          <p:spPr>
            <a:xfrm>
              <a:off x="5213350" y="3079749"/>
              <a:ext cx="911225" cy="360680"/>
            </a:xfrm>
            <a:custGeom>
              <a:avLst/>
              <a:gdLst/>
              <a:ahLst/>
              <a:cxnLst/>
              <a:rect l="l" t="t" r="r" b="b"/>
              <a:pathLst>
                <a:path w="911225" h="360679">
                  <a:moveTo>
                    <a:pt x="0" y="0"/>
                  </a:moveTo>
                  <a:lnTo>
                    <a:pt x="911225" y="0"/>
                  </a:lnTo>
                  <a:lnTo>
                    <a:pt x="911225" y="360363"/>
                  </a:lnTo>
                  <a:lnTo>
                    <a:pt x="0" y="360363"/>
                  </a:lnTo>
                  <a:lnTo>
                    <a:pt x="0" y="0"/>
                  </a:lnTo>
                  <a:close/>
                </a:path>
              </a:pathLst>
            </a:custGeom>
            <a:ln w="12700">
              <a:solidFill>
                <a:srgbClr val="FFFFFF"/>
              </a:solidFill>
            </a:ln>
          </p:spPr>
          <p:txBody>
            <a:bodyPr wrap="square" lIns="0" tIns="0" rIns="0" bIns="0" rtlCol="0"/>
            <a:lstStyle/>
            <a:p>
              <a:endParaRPr/>
            </a:p>
          </p:txBody>
        </p:sp>
      </p:grpSp>
      <p:grpSp>
        <p:nvGrpSpPr>
          <p:cNvPr id="70" name="Group 69">
            <a:extLst>
              <a:ext uri="{FF2B5EF4-FFF2-40B4-BE49-F238E27FC236}">
                <a16:creationId xmlns:a16="http://schemas.microsoft.com/office/drawing/2014/main" id="{2020EE77-1C99-0E4C-BD38-8F9CCC18C21B}"/>
              </a:ext>
            </a:extLst>
          </p:cNvPr>
          <p:cNvGrpSpPr/>
          <p:nvPr/>
        </p:nvGrpSpPr>
        <p:grpSpPr>
          <a:xfrm>
            <a:off x="1700249" y="1410254"/>
            <a:ext cx="1415212" cy="5319062"/>
            <a:chOff x="6986016" y="1437132"/>
            <a:chExt cx="1415212" cy="5319062"/>
          </a:xfrm>
        </p:grpSpPr>
        <p:sp>
          <p:nvSpPr>
            <p:cNvPr id="5" name="object 5"/>
            <p:cNvSpPr txBox="1"/>
            <p:nvPr/>
          </p:nvSpPr>
          <p:spPr>
            <a:xfrm>
              <a:off x="7092315" y="1437132"/>
              <a:ext cx="579120" cy="330200"/>
            </a:xfrm>
            <a:prstGeom prst="rect">
              <a:avLst/>
            </a:prstGeom>
          </p:spPr>
          <p:txBody>
            <a:bodyPr vert="horz" wrap="square" lIns="0" tIns="12700" rIns="0" bIns="0" rtlCol="0">
              <a:spAutoFit/>
            </a:bodyPr>
            <a:lstStyle/>
            <a:p>
              <a:pPr marL="12700">
                <a:lnSpc>
                  <a:spcPct val="100000"/>
                </a:lnSpc>
                <a:spcBef>
                  <a:spcPts val="100"/>
                </a:spcBef>
              </a:pPr>
              <a:r>
                <a:rPr sz="2000" b="1" spc="-5" dirty="0">
                  <a:cs typeface="Calibri"/>
                </a:rPr>
                <a:t>Co-IP</a:t>
              </a:r>
              <a:endParaRPr sz="2000" dirty="0">
                <a:cs typeface="Calibri"/>
              </a:endParaRPr>
            </a:p>
          </p:txBody>
        </p:sp>
        <p:pic>
          <p:nvPicPr>
            <p:cNvPr id="29" name="object 29"/>
            <p:cNvPicPr/>
            <p:nvPr/>
          </p:nvPicPr>
          <p:blipFill>
            <a:blip r:embed="rId3" cstate="print"/>
            <a:stretch>
              <a:fillRect/>
            </a:stretch>
          </p:blipFill>
          <p:spPr>
            <a:xfrm>
              <a:off x="7202423" y="5946647"/>
              <a:ext cx="542544" cy="658368"/>
            </a:xfrm>
            <a:prstGeom prst="rect">
              <a:avLst/>
            </a:prstGeom>
          </p:spPr>
        </p:pic>
        <p:grpSp>
          <p:nvGrpSpPr>
            <p:cNvPr id="30" name="object 30"/>
            <p:cNvGrpSpPr/>
            <p:nvPr/>
          </p:nvGrpSpPr>
          <p:grpSpPr>
            <a:xfrm>
              <a:off x="6986016" y="1731264"/>
              <a:ext cx="1323975" cy="1752600"/>
              <a:chOff x="6986016" y="1731264"/>
              <a:chExt cx="1323975" cy="1752600"/>
            </a:xfrm>
          </p:grpSpPr>
          <p:pic>
            <p:nvPicPr>
              <p:cNvPr id="31" name="object 31"/>
              <p:cNvPicPr/>
              <p:nvPr/>
            </p:nvPicPr>
            <p:blipFill>
              <a:blip r:embed="rId4" cstate="print"/>
              <a:stretch>
                <a:fillRect/>
              </a:stretch>
            </p:blipFill>
            <p:spPr>
              <a:xfrm>
                <a:off x="6986016" y="1731264"/>
                <a:ext cx="1048512" cy="944879"/>
              </a:xfrm>
              <a:prstGeom prst="rect">
                <a:avLst/>
              </a:prstGeom>
            </p:spPr>
          </p:pic>
          <p:pic>
            <p:nvPicPr>
              <p:cNvPr id="32" name="object 32"/>
              <p:cNvPicPr/>
              <p:nvPr/>
            </p:nvPicPr>
            <p:blipFill>
              <a:blip r:embed="rId5" cstate="print"/>
              <a:stretch>
                <a:fillRect/>
              </a:stretch>
            </p:blipFill>
            <p:spPr>
              <a:xfrm>
                <a:off x="7138416" y="2654808"/>
                <a:ext cx="1008887" cy="829056"/>
              </a:xfrm>
              <a:prstGeom prst="rect">
                <a:avLst/>
              </a:prstGeom>
            </p:spPr>
          </p:pic>
          <p:sp>
            <p:nvSpPr>
              <p:cNvPr id="33" name="object 33"/>
              <p:cNvSpPr/>
              <p:nvPr/>
            </p:nvSpPr>
            <p:spPr>
              <a:xfrm>
                <a:off x="8021637" y="3133725"/>
                <a:ext cx="209550" cy="298450"/>
              </a:xfrm>
              <a:custGeom>
                <a:avLst/>
                <a:gdLst/>
                <a:ahLst/>
                <a:cxnLst/>
                <a:rect l="l" t="t" r="r" b="b"/>
                <a:pathLst>
                  <a:path w="209550" h="298450">
                    <a:moveTo>
                      <a:pt x="209550" y="0"/>
                    </a:moveTo>
                    <a:lnTo>
                      <a:pt x="0" y="0"/>
                    </a:lnTo>
                    <a:lnTo>
                      <a:pt x="0" y="298450"/>
                    </a:lnTo>
                    <a:lnTo>
                      <a:pt x="209550" y="298450"/>
                    </a:lnTo>
                    <a:lnTo>
                      <a:pt x="209550" y="0"/>
                    </a:lnTo>
                    <a:close/>
                  </a:path>
                </a:pathLst>
              </a:custGeom>
              <a:solidFill>
                <a:srgbClr val="FFFFFF"/>
              </a:solidFill>
            </p:spPr>
            <p:txBody>
              <a:bodyPr wrap="square" lIns="0" tIns="0" rIns="0" bIns="0" rtlCol="0"/>
              <a:lstStyle/>
              <a:p>
                <a:endParaRPr/>
              </a:p>
            </p:txBody>
          </p:sp>
          <p:sp>
            <p:nvSpPr>
              <p:cNvPr id="34" name="object 34"/>
              <p:cNvSpPr/>
              <p:nvPr/>
            </p:nvSpPr>
            <p:spPr>
              <a:xfrm>
                <a:off x="8021637" y="3133725"/>
                <a:ext cx="209550" cy="298450"/>
              </a:xfrm>
              <a:custGeom>
                <a:avLst/>
                <a:gdLst/>
                <a:ahLst/>
                <a:cxnLst/>
                <a:rect l="l" t="t" r="r" b="b"/>
                <a:pathLst>
                  <a:path w="209550" h="298450">
                    <a:moveTo>
                      <a:pt x="0" y="0"/>
                    </a:moveTo>
                    <a:lnTo>
                      <a:pt x="209550" y="0"/>
                    </a:lnTo>
                    <a:lnTo>
                      <a:pt x="209550" y="298450"/>
                    </a:lnTo>
                    <a:lnTo>
                      <a:pt x="0" y="298450"/>
                    </a:lnTo>
                    <a:lnTo>
                      <a:pt x="0" y="0"/>
                    </a:lnTo>
                    <a:close/>
                  </a:path>
                </a:pathLst>
              </a:custGeom>
              <a:ln w="12700">
                <a:solidFill>
                  <a:srgbClr val="FFFFFF"/>
                </a:solidFill>
              </a:ln>
            </p:spPr>
            <p:txBody>
              <a:bodyPr wrap="square" lIns="0" tIns="0" rIns="0" bIns="0" rtlCol="0"/>
              <a:lstStyle/>
              <a:p>
                <a:endParaRPr/>
              </a:p>
            </p:txBody>
          </p:sp>
          <p:sp>
            <p:nvSpPr>
              <p:cNvPr id="35" name="object 35"/>
              <p:cNvSpPr/>
              <p:nvPr/>
            </p:nvSpPr>
            <p:spPr>
              <a:xfrm>
                <a:off x="7298106" y="1841325"/>
                <a:ext cx="1012190" cy="231140"/>
              </a:xfrm>
              <a:custGeom>
                <a:avLst/>
                <a:gdLst/>
                <a:ahLst/>
                <a:cxnLst/>
                <a:rect l="l" t="t" r="r" b="b"/>
                <a:pathLst>
                  <a:path w="1012190" h="231139">
                    <a:moveTo>
                      <a:pt x="1011621" y="0"/>
                    </a:moveTo>
                    <a:lnTo>
                      <a:pt x="0" y="0"/>
                    </a:lnTo>
                    <a:lnTo>
                      <a:pt x="0" y="230826"/>
                    </a:lnTo>
                    <a:lnTo>
                      <a:pt x="1011621" y="230826"/>
                    </a:lnTo>
                    <a:lnTo>
                      <a:pt x="1011621" y="0"/>
                    </a:lnTo>
                    <a:close/>
                  </a:path>
                </a:pathLst>
              </a:custGeom>
              <a:solidFill>
                <a:srgbClr val="FFFFFF"/>
              </a:solidFill>
            </p:spPr>
            <p:txBody>
              <a:bodyPr wrap="square" lIns="0" tIns="0" rIns="0" bIns="0" rtlCol="0"/>
              <a:lstStyle/>
              <a:p>
                <a:endParaRPr/>
              </a:p>
            </p:txBody>
          </p:sp>
        </p:grpSp>
        <p:grpSp>
          <p:nvGrpSpPr>
            <p:cNvPr id="36" name="object 36"/>
            <p:cNvGrpSpPr/>
            <p:nvPr/>
          </p:nvGrpSpPr>
          <p:grpSpPr>
            <a:xfrm>
              <a:off x="7011987" y="3562350"/>
              <a:ext cx="662940" cy="854710"/>
              <a:chOff x="7011987" y="3562350"/>
              <a:chExt cx="662940" cy="854710"/>
            </a:xfrm>
          </p:grpSpPr>
          <p:pic>
            <p:nvPicPr>
              <p:cNvPr id="37" name="object 37"/>
              <p:cNvPicPr/>
              <p:nvPr/>
            </p:nvPicPr>
            <p:blipFill>
              <a:blip r:embed="rId6" cstate="print"/>
              <a:stretch>
                <a:fillRect/>
              </a:stretch>
            </p:blipFill>
            <p:spPr>
              <a:xfrm>
                <a:off x="7080503" y="3800856"/>
                <a:ext cx="594359" cy="615695"/>
              </a:xfrm>
              <a:prstGeom prst="rect">
                <a:avLst/>
              </a:prstGeom>
            </p:spPr>
          </p:pic>
          <p:sp>
            <p:nvSpPr>
              <p:cNvPr id="38" name="object 38"/>
              <p:cNvSpPr/>
              <p:nvPr/>
            </p:nvSpPr>
            <p:spPr>
              <a:xfrm>
                <a:off x="7018337" y="3856038"/>
                <a:ext cx="133350" cy="106680"/>
              </a:xfrm>
              <a:custGeom>
                <a:avLst/>
                <a:gdLst/>
                <a:ahLst/>
                <a:cxnLst/>
                <a:rect l="l" t="t" r="r" b="b"/>
                <a:pathLst>
                  <a:path w="133350" h="106679">
                    <a:moveTo>
                      <a:pt x="133350" y="0"/>
                    </a:moveTo>
                    <a:lnTo>
                      <a:pt x="0" y="0"/>
                    </a:lnTo>
                    <a:lnTo>
                      <a:pt x="0" y="106361"/>
                    </a:lnTo>
                    <a:lnTo>
                      <a:pt x="133350" y="106361"/>
                    </a:lnTo>
                    <a:lnTo>
                      <a:pt x="133350" y="0"/>
                    </a:lnTo>
                    <a:close/>
                  </a:path>
                </a:pathLst>
              </a:custGeom>
              <a:solidFill>
                <a:srgbClr val="FFFFFF"/>
              </a:solidFill>
            </p:spPr>
            <p:txBody>
              <a:bodyPr wrap="square" lIns="0" tIns="0" rIns="0" bIns="0" rtlCol="0"/>
              <a:lstStyle/>
              <a:p>
                <a:endParaRPr/>
              </a:p>
            </p:txBody>
          </p:sp>
          <p:sp>
            <p:nvSpPr>
              <p:cNvPr id="39" name="object 39"/>
              <p:cNvSpPr/>
              <p:nvPr/>
            </p:nvSpPr>
            <p:spPr>
              <a:xfrm>
                <a:off x="7018337" y="3856037"/>
                <a:ext cx="133350" cy="106680"/>
              </a:xfrm>
              <a:custGeom>
                <a:avLst/>
                <a:gdLst/>
                <a:ahLst/>
                <a:cxnLst/>
                <a:rect l="l" t="t" r="r" b="b"/>
                <a:pathLst>
                  <a:path w="133350" h="106679">
                    <a:moveTo>
                      <a:pt x="0" y="0"/>
                    </a:moveTo>
                    <a:lnTo>
                      <a:pt x="133350" y="0"/>
                    </a:lnTo>
                    <a:lnTo>
                      <a:pt x="133350" y="106362"/>
                    </a:lnTo>
                    <a:lnTo>
                      <a:pt x="0" y="106362"/>
                    </a:lnTo>
                    <a:lnTo>
                      <a:pt x="0" y="0"/>
                    </a:lnTo>
                    <a:close/>
                  </a:path>
                </a:pathLst>
              </a:custGeom>
              <a:ln w="12700">
                <a:solidFill>
                  <a:srgbClr val="FFFFFF"/>
                </a:solidFill>
              </a:ln>
            </p:spPr>
            <p:txBody>
              <a:bodyPr wrap="square" lIns="0" tIns="0" rIns="0" bIns="0" rtlCol="0"/>
              <a:lstStyle/>
              <a:p>
                <a:endParaRPr/>
              </a:p>
            </p:txBody>
          </p:sp>
          <p:pic>
            <p:nvPicPr>
              <p:cNvPr id="40" name="object 40"/>
              <p:cNvPicPr/>
              <p:nvPr/>
            </p:nvPicPr>
            <p:blipFill>
              <a:blip r:embed="rId7" cstate="print"/>
              <a:stretch>
                <a:fillRect/>
              </a:stretch>
            </p:blipFill>
            <p:spPr>
              <a:xfrm>
                <a:off x="7353300" y="3562350"/>
                <a:ext cx="76200" cy="215900"/>
              </a:xfrm>
              <a:prstGeom prst="rect">
                <a:avLst/>
              </a:prstGeom>
            </p:spPr>
          </p:pic>
        </p:grpSp>
        <p:grpSp>
          <p:nvGrpSpPr>
            <p:cNvPr id="41" name="object 41"/>
            <p:cNvGrpSpPr/>
            <p:nvPr/>
          </p:nvGrpSpPr>
          <p:grpSpPr>
            <a:xfrm>
              <a:off x="7016495" y="4537075"/>
              <a:ext cx="707390" cy="857885"/>
              <a:chOff x="7016495" y="4537075"/>
              <a:chExt cx="707390" cy="857885"/>
            </a:xfrm>
          </p:grpSpPr>
          <p:pic>
            <p:nvPicPr>
              <p:cNvPr id="42" name="object 42"/>
              <p:cNvPicPr/>
              <p:nvPr/>
            </p:nvPicPr>
            <p:blipFill>
              <a:blip r:embed="rId8" cstate="print"/>
              <a:stretch>
                <a:fillRect/>
              </a:stretch>
            </p:blipFill>
            <p:spPr>
              <a:xfrm>
                <a:off x="7016495" y="4764024"/>
                <a:ext cx="707135" cy="630935"/>
              </a:xfrm>
              <a:prstGeom prst="rect">
                <a:avLst/>
              </a:prstGeom>
            </p:spPr>
          </p:pic>
          <p:pic>
            <p:nvPicPr>
              <p:cNvPr id="43" name="object 43"/>
              <p:cNvPicPr/>
              <p:nvPr/>
            </p:nvPicPr>
            <p:blipFill>
              <a:blip r:embed="rId7" cstate="print"/>
              <a:stretch>
                <a:fillRect/>
              </a:stretch>
            </p:blipFill>
            <p:spPr>
              <a:xfrm>
                <a:off x="7372349" y="4537075"/>
                <a:ext cx="76200" cy="215900"/>
              </a:xfrm>
              <a:prstGeom prst="rect">
                <a:avLst/>
              </a:prstGeom>
            </p:spPr>
          </p:pic>
        </p:grpSp>
        <p:sp>
          <p:nvSpPr>
            <p:cNvPr id="44" name="object 44"/>
            <p:cNvSpPr txBox="1"/>
            <p:nvPr/>
          </p:nvSpPr>
          <p:spPr>
            <a:xfrm>
              <a:off x="7682746" y="3554983"/>
              <a:ext cx="616585" cy="431165"/>
            </a:xfrm>
            <a:prstGeom prst="rect">
              <a:avLst/>
            </a:prstGeom>
          </p:spPr>
          <p:txBody>
            <a:bodyPr vert="horz" wrap="square" lIns="0" tIns="15240" rIns="0" bIns="0" rtlCol="0">
              <a:spAutoFit/>
            </a:bodyPr>
            <a:lstStyle/>
            <a:p>
              <a:pPr marL="12700" marR="5080">
                <a:lnSpc>
                  <a:spcPct val="97800"/>
                </a:lnSpc>
                <a:spcBef>
                  <a:spcPts val="120"/>
                </a:spcBef>
              </a:pPr>
              <a:r>
                <a:rPr sz="900" spc="-5" dirty="0">
                  <a:cs typeface="Arial"/>
                </a:rPr>
                <a:t>Protein</a:t>
              </a:r>
              <a:r>
                <a:rPr sz="900" spc="-75" dirty="0">
                  <a:cs typeface="Arial"/>
                </a:rPr>
                <a:t> </a:t>
              </a:r>
              <a:r>
                <a:rPr sz="900" spc="-5" dirty="0">
                  <a:cs typeface="Arial"/>
                </a:rPr>
                <a:t>A/G  magnetic  beads</a:t>
              </a:r>
              <a:endParaRPr sz="900">
                <a:cs typeface="Arial"/>
              </a:endParaRPr>
            </a:p>
          </p:txBody>
        </p:sp>
        <p:sp>
          <p:nvSpPr>
            <p:cNvPr id="45" name="object 45"/>
            <p:cNvSpPr txBox="1"/>
            <p:nvPr/>
          </p:nvSpPr>
          <p:spPr>
            <a:xfrm>
              <a:off x="7376845" y="1875535"/>
              <a:ext cx="845185" cy="151323"/>
            </a:xfrm>
            <a:prstGeom prst="rect">
              <a:avLst/>
            </a:prstGeom>
          </p:spPr>
          <p:txBody>
            <a:bodyPr vert="horz" wrap="square" lIns="0" tIns="12700" rIns="0" bIns="0" rtlCol="0">
              <a:spAutoFit/>
            </a:bodyPr>
            <a:lstStyle/>
            <a:p>
              <a:pPr marL="12700">
                <a:lnSpc>
                  <a:spcPct val="100000"/>
                </a:lnSpc>
                <a:spcBef>
                  <a:spcPts val="100"/>
                </a:spcBef>
              </a:pPr>
              <a:r>
                <a:rPr sz="900" spc="-5" dirty="0">
                  <a:cs typeface="Arial"/>
                </a:rPr>
                <a:t>Protein</a:t>
              </a:r>
              <a:r>
                <a:rPr sz="900" spc="-45" dirty="0">
                  <a:cs typeface="Arial"/>
                </a:rPr>
                <a:t> </a:t>
              </a:r>
              <a:r>
                <a:rPr sz="900" spc="-5" dirty="0">
                  <a:cs typeface="Arial"/>
                </a:rPr>
                <a:t>complex</a:t>
              </a:r>
              <a:endParaRPr sz="900">
                <a:cs typeface="Arial"/>
              </a:endParaRPr>
            </a:p>
          </p:txBody>
        </p:sp>
        <p:sp>
          <p:nvSpPr>
            <p:cNvPr id="46" name="object 46"/>
            <p:cNvSpPr/>
            <p:nvPr/>
          </p:nvSpPr>
          <p:spPr>
            <a:xfrm>
              <a:off x="7350938" y="2672741"/>
              <a:ext cx="1050290" cy="231140"/>
            </a:xfrm>
            <a:custGeom>
              <a:avLst/>
              <a:gdLst/>
              <a:ahLst/>
              <a:cxnLst/>
              <a:rect l="l" t="t" r="r" b="b"/>
              <a:pathLst>
                <a:path w="1050290" h="231139">
                  <a:moveTo>
                    <a:pt x="1050087" y="0"/>
                  </a:moveTo>
                  <a:lnTo>
                    <a:pt x="0" y="0"/>
                  </a:lnTo>
                  <a:lnTo>
                    <a:pt x="0" y="230826"/>
                  </a:lnTo>
                  <a:lnTo>
                    <a:pt x="1050087" y="230826"/>
                  </a:lnTo>
                  <a:lnTo>
                    <a:pt x="1050087" y="0"/>
                  </a:lnTo>
                  <a:close/>
                </a:path>
              </a:pathLst>
            </a:custGeom>
            <a:solidFill>
              <a:srgbClr val="FFFFFF"/>
            </a:solidFill>
          </p:spPr>
          <p:txBody>
            <a:bodyPr wrap="square" lIns="0" tIns="0" rIns="0" bIns="0" rtlCol="0"/>
            <a:lstStyle/>
            <a:p>
              <a:endParaRPr/>
            </a:p>
          </p:txBody>
        </p:sp>
        <p:sp>
          <p:nvSpPr>
            <p:cNvPr id="47" name="object 47"/>
            <p:cNvSpPr txBox="1"/>
            <p:nvPr/>
          </p:nvSpPr>
          <p:spPr>
            <a:xfrm>
              <a:off x="7429677" y="2704591"/>
              <a:ext cx="883285" cy="151323"/>
            </a:xfrm>
            <a:prstGeom prst="rect">
              <a:avLst/>
            </a:prstGeom>
          </p:spPr>
          <p:txBody>
            <a:bodyPr vert="horz" wrap="square" lIns="0" tIns="12700" rIns="0" bIns="0" rtlCol="0">
              <a:spAutoFit/>
            </a:bodyPr>
            <a:lstStyle/>
            <a:p>
              <a:pPr marL="12700">
                <a:lnSpc>
                  <a:spcPct val="100000"/>
                </a:lnSpc>
                <a:spcBef>
                  <a:spcPts val="100"/>
                </a:spcBef>
              </a:pPr>
              <a:r>
                <a:rPr sz="900" spc="-5" dirty="0">
                  <a:cs typeface="Arial"/>
                </a:rPr>
                <a:t>Primary</a:t>
              </a:r>
              <a:r>
                <a:rPr sz="900" spc="-40" dirty="0">
                  <a:cs typeface="Arial"/>
                </a:rPr>
                <a:t> </a:t>
              </a:r>
              <a:r>
                <a:rPr sz="900" spc="-5" dirty="0">
                  <a:cs typeface="Arial"/>
                </a:rPr>
                <a:t>antibody</a:t>
              </a:r>
              <a:endParaRPr sz="900">
                <a:cs typeface="Arial"/>
              </a:endParaRPr>
            </a:p>
          </p:txBody>
        </p:sp>
        <p:grpSp>
          <p:nvGrpSpPr>
            <p:cNvPr id="48" name="object 48"/>
            <p:cNvGrpSpPr/>
            <p:nvPr/>
          </p:nvGrpSpPr>
          <p:grpSpPr>
            <a:xfrm>
              <a:off x="7324725" y="2287587"/>
              <a:ext cx="638175" cy="970280"/>
              <a:chOff x="7324725" y="2287587"/>
              <a:chExt cx="638175" cy="970280"/>
            </a:xfrm>
          </p:grpSpPr>
          <p:sp>
            <p:nvSpPr>
              <p:cNvPr id="49" name="object 49"/>
              <p:cNvSpPr/>
              <p:nvPr/>
            </p:nvSpPr>
            <p:spPr>
              <a:xfrm>
                <a:off x="7596187" y="2293937"/>
                <a:ext cx="328930" cy="111125"/>
              </a:xfrm>
              <a:custGeom>
                <a:avLst/>
                <a:gdLst/>
                <a:ahLst/>
                <a:cxnLst/>
                <a:rect l="l" t="t" r="r" b="b"/>
                <a:pathLst>
                  <a:path w="328929" h="111125">
                    <a:moveTo>
                      <a:pt x="328611" y="0"/>
                    </a:moveTo>
                    <a:lnTo>
                      <a:pt x="0" y="0"/>
                    </a:lnTo>
                    <a:lnTo>
                      <a:pt x="0" y="111125"/>
                    </a:lnTo>
                    <a:lnTo>
                      <a:pt x="328611" y="111125"/>
                    </a:lnTo>
                    <a:lnTo>
                      <a:pt x="328611" y="0"/>
                    </a:lnTo>
                    <a:close/>
                  </a:path>
                </a:pathLst>
              </a:custGeom>
              <a:solidFill>
                <a:srgbClr val="FFFFFF"/>
              </a:solidFill>
            </p:spPr>
            <p:txBody>
              <a:bodyPr wrap="square" lIns="0" tIns="0" rIns="0" bIns="0" rtlCol="0"/>
              <a:lstStyle/>
              <a:p>
                <a:endParaRPr/>
              </a:p>
            </p:txBody>
          </p:sp>
          <p:sp>
            <p:nvSpPr>
              <p:cNvPr id="50" name="object 50"/>
              <p:cNvSpPr/>
              <p:nvPr/>
            </p:nvSpPr>
            <p:spPr>
              <a:xfrm>
                <a:off x="7596187" y="2293937"/>
                <a:ext cx="328930" cy="111125"/>
              </a:xfrm>
              <a:custGeom>
                <a:avLst/>
                <a:gdLst/>
                <a:ahLst/>
                <a:cxnLst/>
                <a:rect l="l" t="t" r="r" b="b"/>
                <a:pathLst>
                  <a:path w="328929" h="111125">
                    <a:moveTo>
                      <a:pt x="0" y="0"/>
                    </a:moveTo>
                    <a:lnTo>
                      <a:pt x="328612" y="0"/>
                    </a:lnTo>
                    <a:lnTo>
                      <a:pt x="328612" y="111125"/>
                    </a:lnTo>
                    <a:lnTo>
                      <a:pt x="0" y="111125"/>
                    </a:lnTo>
                    <a:lnTo>
                      <a:pt x="0" y="0"/>
                    </a:lnTo>
                    <a:close/>
                  </a:path>
                </a:pathLst>
              </a:custGeom>
              <a:ln w="12700">
                <a:solidFill>
                  <a:srgbClr val="FFFFFF"/>
                </a:solidFill>
              </a:ln>
            </p:spPr>
            <p:txBody>
              <a:bodyPr wrap="square" lIns="0" tIns="0" rIns="0" bIns="0" rtlCol="0"/>
              <a:lstStyle/>
              <a:p>
                <a:endParaRPr/>
              </a:p>
            </p:txBody>
          </p:sp>
          <p:sp>
            <p:nvSpPr>
              <p:cNvPr id="51" name="object 51"/>
              <p:cNvSpPr/>
              <p:nvPr/>
            </p:nvSpPr>
            <p:spPr>
              <a:xfrm>
                <a:off x="7627937" y="3140075"/>
                <a:ext cx="328930" cy="111125"/>
              </a:xfrm>
              <a:custGeom>
                <a:avLst/>
                <a:gdLst/>
                <a:ahLst/>
                <a:cxnLst/>
                <a:rect l="l" t="t" r="r" b="b"/>
                <a:pathLst>
                  <a:path w="328929" h="111125">
                    <a:moveTo>
                      <a:pt x="328611" y="0"/>
                    </a:moveTo>
                    <a:lnTo>
                      <a:pt x="0" y="0"/>
                    </a:lnTo>
                    <a:lnTo>
                      <a:pt x="0" y="111125"/>
                    </a:lnTo>
                    <a:lnTo>
                      <a:pt x="328611" y="111125"/>
                    </a:lnTo>
                    <a:lnTo>
                      <a:pt x="328611" y="0"/>
                    </a:lnTo>
                    <a:close/>
                  </a:path>
                </a:pathLst>
              </a:custGeom>
              <a:solidFill>
                <a:srgbClr val="FFFFFF"/>
              </a:solidFill>
            </p:spPr>
            <p:txBody>
              <a:bodyPr wrap="square" lIns="0" tIns="0" rIns="0" bIns="0" rtlCol="0"/>
              <a:lstStyle/>
              <a:p>
                <a:endParaRPr/>
              </a:p>
            </p:txBody>
          </p:sp>
          <p:sp>
            <p:nvSpPr>
              <p:cNvPr id="52" name="object 52"/>
              <p:cNvSpPr/>
              <p:nvPr/>
            </p:nvSpPr>
            <p:spPr>
              <a:xfrm>
                <a:off x="7627937" y="3140075"/>
                <a:ext cx="328930" cy="111125"/>
              </a:xfrm>
              <a:custGeom>
                <a:avLst/>
                <a:gdLst/>
                <a:ahLst/>
                <a:cxnLst/>
                <a:rect l="l" t="t" r="r" b="b"/>
                <a:pathLst>
                  <a:path w="328929" h="111125">
                    <a:moveTo>
                      <a:pt x="0" y="0"/>
                    </a:moveTo>
                    <a:lnTo>
                      <a:pt x="328612" y="0"/>
                    </a:lnTo>
                    <a:lnTo>
                      <a:pt x="328612" y="111125"/>
                    </a:lnTo>
                    <a:lnTo>
                      <a:pt x="0" y="111125"/>
                    </a:lnTo>
                    <a:lnTo>
                      <a:pt x="0" y="0"/>
                    </a:lnTo>
                    <a:close/>
                  </a:path>
                </a:pathLst>
              </a:custGeom>
              <a:ln w="12700">
                <a:solidFill>
                  <a:srgbClr val="FFFFFF"/>
                </a:solidFill>
              </a:ln>
            </p:spPr>
            <p:txBody>
              <a:bodyPr wrap="square" lIns="0" tIns="0" rIns="0" bIns="0" rtlCol="0"/>
              <a:lstStyle/>
              <a:p>
                <a:endParaRPr/>
              </a:p>
            </p:txBody>
          </p:sp>
          <p:pic>
            <p:nvPicPr>
              <p:cNvPr id="53" name="object 53"/>
              <p:cNvPicPr/>
              <p:nvPr/>
            </p:nvPicPr>
            <p:blipFill>
              <a:blip r:embed="rId7" cstate="print"/>
              <a:stretch>
                <a:fillRect/>
              </a:stretch>
            </p:blipFill>
            <p:spPr>
              <a:xfrm>
                <a:off x="7324725" y="2690812"/>
                <a:ext cx="76200" cy="215900"/>
              </a:xfrm>
              <a:prstGeom prst="rect">
                <a:avLst/>
              </a:prstGeom>
            </p:spPr>
          </p:pic>
        </p:grpSp>
        <p:sp>
          <p:nvSpPr>
            <p:cNvPr id="54" name="object 54"/>
            <p:cNvSpPr txBox="1"/>
            <p:nvPr/>
          </p:nvSpPr>
          <p:spPr>
            <a:xfrm>
              <a:off x="7652056" y="5545328"/>
              <a:ext cx="375285" cy="151323"/>
            </a:xfrm>
            <a:prstGeom prst="rect">
              <a:avLst/>
            </a:prstGeom>
          </p:spPr>
          <p:txBody>
            <a:bodyPr vert="horz" wrap="square" lIns="0" tIns="12700" rIns="0" bIns="0" rtlCol="0">
              <a:spAutoFit/>
            </a:bodyPr>
            <a:lstStyle/>
            <a:p>
              <a:pPr marL="12700">
                <a:lnSpc>
                  <a:spcPct val="100000"/>
                </a:lnSpc>
                <a:spcBef>
                  <a:spcPts val="100"/>
                </a:spcBef>
              </a:pPr>
              <a:r>
                <a:rPr sz="900" spc="-5" dirty="0">
                  <a:cs typeface="Arial"/>
                </a:rPr>
                <a:t>E</a:t>
              </a:r>
              <a:r>
                <a:rPr sz="900" dirty="0">
                  <a:cs typeface="Arial"/>
                </a:rPr>
                <a:t>l</a:t>
              </a:r>
              <a:r>
                <a:rPr sz="900" spc="-5" dirty="0">
                  <a:cs typeface="Arial"/>
                </a:rPr>
                <a:t>ut</a:t>
              </a:r>
              <a:r>
                <a:rPr sz="900" dirty="0">
                  <a:cs typeface="Arial"/>
                </a:rPr>
                <a:t>i</a:t>
              </a:r>
              <a:r>
                <a:rPr sz="900" spc="-5" dirty="0">
                  <a:cs typeface="Arial"/>
                </a:rPr>
                <a:t>on</a:t>
              </a:r>
              <a:endParaRPr sz="900">
                <a:cs typeface="Arial"/>
              </a:endParaRPr>
            </a:p>
          </p:txBody>
        </p:sp>
        <p:pic>
          <p:nvPicPr>
            <p:cNvPr id="55" name="object 55"/>
            <p:cNvPicPr/>
            <p:nvPr/>
          </p:nvPicPr>
          <p:blipFill>
            <a:blip r:embed="rId7" cstate="print"/>
            <a:stretch>
              <a:fillRect/>
            </a:stretch>
          </p:blipFill>
          <p:spPr>
            <a:xfrm>
              <a:off x="7392989" y="5553075"/>
              <a:ext cx="76200" cy="215900"/>
            </a:xfrm>
            <a:prstGeom prst="rect">
              <a:avLst/>
            </a:prstGeom>
          </p:spPr>
        </p:pic>
        <p:sp>
          <p:nvSpPr>
            <p:cNvPr id="56" name="object 56"/>
            <p:cNvSpPr txBox="1"/>
            <p:nvPr/>
          </p:nvSpPr>
          <p:spPr>
            <a:xfrm>
              <a:off x="7682746" y="4560823"/>
              <a:ext cx="470534" cy="151323"/>
            </a:xfrm>
            <a:prstGeom prst="rect">
              <a:avLst/>
            </a:prstGeom>
          </p:spPr>
          <p:txBody>
            <a:bodyPr vert="horz" wrap="square" lIns="0" tIns="12700" rIns="0" bIns="0" rtlCol="0">
              <a:spAutoFit/>
            </a:bodyPr>
            <a:lstStyle/>
            <a:p>
              <a:pPr marL="12700">
                <a:lnSpc>
                  <a:spcPct val="100000"/>
                </a:lnSpc>
                <a:spcBef>
                  <a:spcPts val="100"/>
                </a:spcBef>
              </a:pPr>
              <a:r>
                <a:rPr sz="900" dirty="0">
                  <a:cs typeface="Arial"/>
                </a:rPr>
                <a:t>W</a:t>
              </a:r>
              <a:r>
                <a:rPr sz="900" spc="-5" dirty="0">
                  <a:cs typeface="Arial"/>
                </a:rPr>
                <a:t>a</a:t>
              </a:r>
              <a:r>
                <a:rPr sz="900" dirty="0">
                  <a:cs typeface="Arial"/>
                </a:rPr>
                <a:t>s</a:t>
              </a:r>
              <a:r>
                <a:rPr sz="900" spc="-5" dirty="0">
                  <a:cs typeface="Arial"/>
                </a:rPr>
                <a:t>h</a:t>
              </a:r>
              <a:r>
                <a:rPr sz="900" dirty="0">
                  <a:cs typeface="Arial"/>
                </a:rPr>
                <a:t>i</a:t>
              </a:r>
              <a:r>
                <a:rPr sz="900" spc="-5" dirty="0">
                  <a:cs typeface="Arial"/>
                </a:rPr>
                <a:t>n</a:t>
              </a:r>
              <a:r>
                <a:rPr sz="900" dirty="0">
                  <a:cs typeface="Arial"/>
                </a:rPr>
                <a:t>g</a:t>
              </a:r>
              <a:endParaRPr sz="900">
                <a:cs typeface="Arial"/>
              </a:endParaRPr>
            </a:p>
          </p:txBody>
        </p:sp>
        <p:sp>
          <p:nvSpPr>
            <p:cNvPr id="57" name="object 57"/>
            <p:cNvSpPr txBox="1"/>
            <p:nvPr/>
          </p:nvSpPr>
          <p:spPr>
            <a:xfrm>
              <a:off x="7116132" y="6468871"/>
              <a:ext cx="812800" cy="287323"/>
            </a:xfrm>
            <a:prstGeom prst="rect">
              <a:avLst/>
            </a:prstGeom>
          </p:spPr>
          <p:txBody>
            <a:bodyPr vert="horz" wrap="square" lIns="0" tIns="9525" rIns="0" bIns="0" rtlCol="0">
              <a:spAutoFit/>
            </a:bodyPr>
            <a:lstStyle/>
            <a:p>
              <a:pPr marL="12700" marR="5080">
                <a:lnSpc>
                  <a:spcPct val="102200"/>
                </a:lnSpc>
                <a:spcBef>
                  <a:spcPts val="75"/>
                </a:spcBef>
              </a:pPr>
              <a:r>
                <a:rPr sz="900" spc="-5" dirty="0">
                  <a:cs typeface="Arial"/>
                </a:rPr>
                <a:t>Western Blot</a:t>
              </a:r>
              <a:r>
                <a:rPr sz="900" spc="-65" dirty="0">
                  <a:cs typeface="Arial"/>
                </a:rPr>
                <a:t> </a:t>
              </a:r>
              <a:r>
                <a:rPr sz="900" spc="-5" dirty="0">
                  <a:cs typeface="Arial"/>
                </a:rPr>
                <a:t>or  proteomics</a:t>
              </a:r>
              <a:endParaRPr sz="900">
                <a:cs typeface="Arial"/>
              </a:endParaRPr>
            </a:p>
          </p:txBody>
        </p:sp>
      </p:grpSp>
      <p:sp>
        <p:nvSpPr>
          <p:cNvPr id="61" name="object 61"/>
          <p:cNvSpPr txBox="1"/>
          <p:nvPr/>
        </p:nvSpPr>
        <p:spPr>
          <a:xfrm>
            <a:off x="3493897" y="3552419"/>
            <a:ext cx="1090930" cy="320024"/>
          </a:xfrm>
          <a:prstGeom prst="rect">
            <a:avLst/>
          </a:prstGeom>
          <a:solidFill>
            <a:srgbClr val="FFFFFF"/>
          </a:solidFill>
        </p:spPr>
        <p:txBody>
          <a:bodyPr vert="horz" wrap="square" lIns="0" tIns="41910" rIns="0" bIns="0" rtlCol="0">
            <a:spAutoFit/>
          </a:bodyPr>
          <a:lstStyle/>
          <a:p>
            <a:pPr marL="90805" marR="184785">
              <a:lnSpc>
                <a:spcPct val="102200"/>
              </a:lnSpc>
              <a:spcBef>
                <a:spcPts val="330"/>
              </a:spcBef>
            </a:pPr>
            <a:r>
              <a:rPr sz="900" spc="-5" dirty="0">
                <a:cs typeface="Arial"/>
              </a:rPr>
              <a:t>Protein A/G  magnetic</a:t>
            </a:r>
            <a:r>
              <a:rPr sz="900" spc="-65" dirty="0">
                <a:cs typeface="Arial"/>
              </a:rPr>
              <a:t> </a:t>
            </a:r>
            <a:r>
              <a:rPr sz="900" spc="-5" dirty="0">
                <a:cs typeface="Arial"/>
              </a:rPr>
              <a:t>beads</a:t>
            </a:r>
            <a:endParaRPr sz="900">
              <a:cs typeface="Arial"/>
            </a:endParaRPr>
          </a:p>
        </p:txBody>
      </p:sp>
      <p:sp>
        <p:nvSpPr>
          <p:cNvPr id="63" name="object 63"/>
          <p:cNvSpPr/>
          <p:nvPr/>
        </p:nvSpPr>
        <p:spPr>
          <a:xfrm>
            <a:off x="4455922" y="2009370"/>
            <a:ext cx="1628775" cy="230504"/>
          </a:xfrm>
          <a:custGeom>
            <a:avLst/>
            <a:gdLst/>
            <a:ahLst/>
            <a:cxnLst/>
            <a:rect l="l" t="t" r="r" b="b"/>
            <a:pathLst>
              <a:path w="1628775" h="230505">
                <a:moveTo>
                  <a:pt x="1628775" y="0"/>
                </a:moveTo>
                <a:lnTo>
                  <a:pt x="0" y="0"/>
                </a:lnTo>
                <a:lnTo>
                  <a:pt x="0" y="230186"/>
                </a:lnTo>
                <a:lnTo>
                  <a:pt x="1628775" y="230186"/>
                </a:lnTo>
                <a:lnTo>
                  <a:pt x="1628775" y="0"/>
                </a:lnTo>
                <a:close/>
              </a:path>
            </a:pathLst>
          </a:custGeom>
          <a:solidFill>
            <a:srgbClr val="FFFFFF"/>
          </a:solidFill>
        </p:spPr>
        <p:txBody>
          <a:bodyPr wrap="square" lIns="0" tIns="0" rIns="0" bIns="0" rtlCol="0"/>
          <a:lstStyle/>
          <a:p>
            <a:endParaRPr/>
          </a:p>
        </p:txBody>
      </p:sp>
      <p:sp>
        <p:nvSpPr>
          <p:cNvPr id="64" name="object 64"/>
          <p:cNvSpPr txBox="1"/>
          <p:nvPr/>
        </p:nvSpPr>
        <p:spPr>
          <a:xfrm>
            <a:off x="4534662" y="2042834"/>
            <a:ext cx="1454785" cy="151323"/>
          </a:xfrm>
          <a:prstGeom prst="rect">
            <a:avLst/>
          </a:prstGeom>
        </p:spPr>
        <p:txBody>
          <a:bodyPr vert="horz" wrap="square" lIns="0" tIns="12700" rIns="0" bIns="0" rtlCol="0">
            <a:spAutoFit/>
          </a:bodyPr>
          <a:lstStyle/>
          <a:p>
            <a:pPr marL="12700">
              <a:lnSpc>
                <a:spcPct val="100000"/>
              </a:lnSpc>
              <a:spcBef>
                <a:spcPts val="100"/>
              </a:spcBef>
            </a:pPr>
            <a:r>
              <a:rPr sz="900" dirty="0">
                <a:cs typeface="Arial"/>
              </a:rPr>
              <a:t>RNA </a:t>
            </a:r>
            <a:r>
              <a:rPr sz="900" spc="-5" dirty="0">
                <a:cs typeface="Arial"/>
              </a:rPr>
              <a:t>and RBP </a:t>
            </a:r>
            <a:r>
              <a:rPr sz="900" dirty="0">
                <a:cs typeface="Arial"/>
              </a:rPr>
              <a:t>in </a:t>
            </a:r>
            <a:r>
              <a:rPr sz="900" spc="-5" dirty="0">
                <a:cs typeface="Arial"/>
              </a:rPr>
              <a:t>cell</a:t>
            </a:r>
            <a:r>
              <a:rPr sz="900" spc="-55" dirty="0">
                <a:cs typeface="Arial"/>
              </a:rPr>
              <a:t> </a:t>
            </a:r>
            <a:r>
              <a:rPr sz="900" spc="-5" dirty="0">
                <a:cs typeface="Arial"/>
              </a:rPr>
              <a:t>extract</a:t>
            </a:r>
            <a:endParaRPr sz="900">
              <a:cs typeface="Arial"/>
            </a:endParaRPr>
          </a:p>
        </p:txBody>
      </p:sp>
      <p:sp>
        <p:nvSpPr>
          <p:cNvPr id="65" name="object 65"/>
          <p:cNvSpPr txBox="1"/>
          <p:nvPr/>
        </p:nvSpPr>
        <p:spPr>
          <a:xfrm>
            <a:off x="4992497" y="3561944"/>
            <a:ext cx="1092200" cy="320024"/>
          </a:xfrm>
          <a:prstGeom prst="rect">
            <a:avLst/>
          </a:prstGeom>
          <a:solidFill>
            <a:srgbClr val="FFFFFF"/>
          </a:solidFill>
        </p:spPr>
        <p:txBody>
          <a:bodyPr vert="horz" wrap="square" lIns="0" tIns="41910" rIns="0" bIns="0" rtlCol="0">
            <a:spAutoFit/>
          </a:bodyPr>
          <a:lstStyle/>
          <a:p>
            <a:pPr marL="90805" marR="128905">
              <a:lnSpc>
                <a:spcPct val="102200"/>
              </a:lnSpc>
              <a:spcBef>
                <a:spcPts val="330"/>
              </a:spcBef>
            </a:pPr>
            <a:r>
              <a:rPr sz="900" spc="-5" dirty="0">
                <a:cs typeface="Arial"/>
              </a:rPr>
              <a:t>Specific</a:t>
            </a:r>
            <a:r>
              <a:rPr sz="900" spc="-50" dirty="0">
                <a:cs typeface="Arial"/>
              </a:rPr>
              <a:t> </a:t>
            </a:r>
            <a:r>
              <a:rPr sz="900" spc="-5" dirty="0">
                <a:cs typeface="Arial"/>
              </a:rPr>
              <a:t>antibody  against</a:t>
            </a:r>
            <a:r>
              <a:rPr sz="900" spc="-15" dirty="0">
                <a:cs typeface="Arial"/>
              </a:rPr>
              <a:t> </a:t>
            </a:r>
            <a:r>
              <a:rPr sz="900" spc="-5" dirty="0">
                <a:cs typeface="Arial"/>
              </a:rPr>
              <a:t>RBP</a:t>
            </a:r>
            <a:endParaRPr sz="900">
              <a:cs typeface="Arial"/>
            </a:endParaRPr>
          </a:p>
        </p:txBody>
      </p:sp>
      <p:grpSp>
        <p:nvGrpSpPr>
          <p:cNvPr id="69" name="Group 68">
            <a:extLst>
              <a:ext uri="{FF2B5EF4-FFF2-40B4-BE49-F238E27FC236}">
                <a16:creationId xmlns:a16="http://schemas.microsoft.com/office/drawing/2014/main" id="{FD33205B-72C8-1240-B4B0-276A702E75BD}"/>
              </a:ext>
            </a:extLst>
          </p:cNvPr>
          <p:cNvGrpSpPr/>
          <p:nvPr/>
        </p:nvGrpSpPr>
        <p:grpSpPr>
          <a:xfrm>
            <a:off x="6388882" y="1490924"/>
            <a:ext cx="2600324" cy="5140390"/>
            <a:chOff x="498285" y="1467270"/>
            <a:chExt cx="2600324" cy="5140390"/>
          </a:xfrm>
        </p:grpSpPr>
        <p:sp>
          <p:nvSpPr>
            <p:cNvPr id="4" name="object 4"/>
            <p:cNvSpPr txBox="1"/>
            <p:nvPr/>
          </p:nvSpPr>
          <p:spPr>
            <a:xfrm>
              <a:off x="1404113" y="1467270"/>
              <a:ext cx="633095" cy="330200"/>
            </a:xfrm>
            <a:prstGeom prst="rect">
              <a:avLst/>
            </a:prstGeom>
          </p:spPr>
          <p:txBody>
            <a:bodyPr vert="horz" wrap="square" lIns="0" tIns="12700" rIns="0" bIns="0" rtlCol="0">
              <a:spAutoFit/>
            </a:bodyPr>
            <a:lstStyle/>
            <a:p>
              <a:pPr marL="12700">
                <a:lnSpc>
                  <a:spcPct val="100000"/>
                </a:lnSpc>
                <a:spcBef>
                  <a:spcPts val="100"/>
                </a:spcBef>
              </a:pPr>
              <a:r>
                <a:rPr sz="2000" b="1" spc="5" dirty="0">
                  <a:cs typeface="Arial"/>
                </a:rPr>
                <a:t>CH</a:t>
              </a:r>
              <a:r>
                <a:rPr sz="2000" b="1" spc="-10" dirty="0">
                  <a:cs typeface="Arial"/>
                </a:rPr>
                <a:t>I</a:t>
              </a:r>
              <a:r>
                <a:rPr sz="2000" b="1" dirty="0">
                  <a:cs typeface="Arial"/>
                </a:rPr>
                <a:t>P</a:t>
              </a:r>
              <a:endParaRPr sz="2000">
                <a:cs typeface="Arial"/>
              </a:endParaRPr>
            </a:p>
          </p:txBody>
        </p:sp>
        <p:grpSp>
          <p:nvGrpSpPr>
            <p:cNvPr id="6" name="object 6"/>
            <p:cNvGrpSpPr/>
            <p:nvPr/>
          </p:nvGrpSpPr>
          <p:grpSpPr>
            <a:xfrm>
              <a:off x="498285" y="2342322"/>
              <a:ext cx="2381250" cy="4101465"/>
              <a:chOff x="203200" y="2303040"/>
              <a:chExt cx="2381250" cy="4101465"/>
            </a:xfrm>
          </p:grpSpPr>
          <p:pic>
            <p:nvPicPr>
              <p:cNvPr id="7" name="object 7"/>
              <p:cNvPicPr/>
              <p:nvPr/>
            </p:nvPicPr>
            <p:blipFill>
              <a:blip r:embed="rId9" cstate="print"/>
              <a:stretch>
                <a:fillRect/>
              </a:stretch>
            </p:blipFill>
            <p:spPr>
              <a:xfrm>
                <a:off x="431731" y="2303040"/>
                <a:ext cx="1950378" cy="4100932"/>
              </a:xfrm>
              <a:prstGeom prst="rect">
                <a:avLst/>
              </a:prstGeom>
            </p:spPr>
          </p:pic>
          <p:sp>
            <p:nvSpPr>
              <p:cNvPr id="8" name="object 8"/>
              <p:cNvSpPr/>
              <p:nvPr/>
            </p:nvSpPr>
            <p:spPr>
              <a:xfrm>
                <a:off x="257175" y="5435600"/>
                <a:ext cx="2228850" cy="570230"/>
              </a:xfrm>
              <a:custGeom>
                <a:avLst/>
                <a:gdLst/>
                <a:ahLst/>
                <a:cxnLst/>
                <a:rect l="l" t="t" r="r" b="b"/>
                <a:pathLst>
                  <a:path w="2228850" h="570229">
                    <a:moveTo>
                      <a:pt x="2228850" y="0"/>
                    </a:moveTo>
                    <a:lnTo>
                      <a:pt x="0" y="0"/>
                    </a:lnTo>
                    <a:lnTo>
                      <a:pt x="0" y="569913"/>
                    </a:lnTo>
                    <a:lnTo>
                      <a:pt x="2228850" y="569913"/>
                    </a:lnTo>
                    <a:lnTo>
                      <a:pt x="2228850" y="0"/>
                    </a:lnTo>
                    <a:close/>
                  </a:path>
                </a:pathLst>
              </a:custGeom>
              <a:solidFill>
                <a:srgbClr val="FFFFFF"/>
              </a:solidFill>
            </p:spPr>
            <p:txBody>
              <a:bodyPr wrap="square" lIns="0" tIns="0" rIns="0" bIns="0" rtlCol="0"/>
              <a:lstStyle/>
              <a:p>
                <a:endParaRPr/>
              </a:p>
            </p:txBody>
          </p:sp>
          <p:sp>
            <p:nvSpPr>
              <p:cNvPr id="9" name="object 9"/>
              <p:cNvSpPr/>
              <p:nvPr/>
            </p:nvSpPr>
            <p:spPr>
              <a:xfrm>
                <a:off x="257175" y="5435600"/>
                <a:ext cx="2228850" cy="570230"/>
              </a:xfrm>
              <a:custGeom>
                <a:avLst/>
                <a:gdLst/>
                <a:ahLst/>
                <a:cxnLst/>
                <a:rect l="l" t="t" r="r" b="b"/>
                <a:pathLst>
                  <a:path w="2228850" h="570229">
                    <a:moveTo>
                      <a:pt x="0" y="0"/>
                    </a:moveTo>
                    <a:lnTo>
                      <a:pt x="2228850" y="0"/>
                    </a:lnTo>
                    <a:lnTo>
                      <a:pt x="2228850" y="569913"/>
                    </a:lnTo>
                    <a:lnTo>
                      <a:pt x="0" y="569913"/>
                    </a:lnTo>
                    <a:lnTo>
                      <a:pt x="0" y="0"/>
                    </a:lnTo>
                    <a:close/>
                  </a:path>
                </a:pathLst>
              </a:custGeom>
              <a:ln w="12700">
                <a:solidFill>
                  <a:srgbClr val="FFFFFF"/>
                </a:solidFill>
              </a:ln>
            </p:spPr>
            <p:txBody>
              <a:bodyPr wrap="square" lIns="0" tIns="0" rIns="0" bIns="0" rtlCol="0"/>
              <a:lstStyle/>
              <a:p>
                <a:endParaRPr/>
              </a:p>
            </p:txBody>
          </p:sp>
          <p:sp>
            <p:nvSpPr>
              <p:cNvPr id="10" name="object 10"/>
              <p:cNvSpPr/>
              <p:nvPr/>
            </p:nvSpPr>
            <p:spPr>
              <a:xfrm>
                <a:off x="349250" y="2938463"/>
                <a:ext cx="2228850" cy="503555"/>
              </a:xfrm>
              <a:custGeom>
                <a:avLst/>
                <a:gdLst/>
                <a:ahLst/>
                <a:cxnLst/>
                <a:rect l="l" t="t" r="r" b="b"/>
                <a:pathLst>
                  <a:path w="2228850" h="503554">
                    <a:moveTo>
                      <a:pt x="2228850" y="0"/>
                    </a:moveTo>
                    <a:lnTo>
                      <a:pt x="0" y="0"/>
                    </a:lnTo>
                    <a:lnTo>
                      <a:pt x="0" y="503236"/>
                    </a:lnTo>
                    <a:lnTo>
                      <a:pt x="2228850" y="503236"/>
                    </a:lnTo>
                    <a:lnTo>
                      <a:pt x="2228850" y="0"/>
                    </a:lnTo>
                    <a:close/>
                  </a:path>
                </a:pathLst>
              </a:custGeom>
              <a:solidFill>
                <a:srgbClr val="FFFFFF"/>
              </a:solidFill>
            </p:spPr>
            <p:txBody>
              <a:bodyPr wrap="square" lIns="0" tIns="0" rIns="0" bIns="0" rtlCol="0"/>
              <a:lstStyle/>
              <a:p>
                <a:endParaRPr/>
              </a:p>
            </p:txBody>
          </p:sp>
          <p:sp>
            <p:nvSpPr>
              <p:cNvPr id="11" name="object 11"/>
              <p:cNvSpPr/>
              <p:nvPr/>
            </p:nvSpPr>
            <p:spPr>
              <a:xfrm>
                <a:off x="349250" y="2938462"/>
                <a:ext cx="2228850" cy="503555"/>
              </a:xfrm>
              <a:custGeom>
                <a:avLst/>
                <a:gdLst/>
                <a:ahLst/>
                <a:cxnLst/>
                <a:rect l="l" t="t" r="r" b="b"/>
                <a:pathLst>
                  <a:path w="2228850" h="503554">
                    <a:moveTo>
                      <a:pt x="0" y="0"/>
                    </a:moveTo>
                    <a:lnTo>
                      <a:pt x="2228850" y="0"/>
                    </a:lnTo>
                    <a:lnTo>
                      <a:pt x="2228850" y="503237"/>
                    </a:lnTo>
                    <a:lnTo>
                      <a:pt x="0" y="503237"/>
                    </a:lnTo>
                    <a:lnTo>
                      <a:pt x="0" y="0"/>
                    </a:lnTo>
                    <a:close/>
                  </a:path>
                </a:pathLst>
              </a:custGeom>
              <a:ln w="12700">
                <a:solidFill>
                  <a:srgbClr val="FFFFFF"/>
                </a:solidFill>
              </a:ln>
            </p:spPr>
            <p:txBody>
              <a:bodyPr wrap="square" lIns="0" tIns="0" rIns="0" bIns="0" rtlCol="0"/>
              <a:lstStyle/>
              <a:p>
                <a:endParaRPr/>
              </a:p>
            </p:txBody>
          </p:sp>
          <p:sp>
            <p:nvSpPr>
              <p:cNvPr id="12" name="object 12"/>
              <p:cNvSpPr/>
              <p:nvPr/>
            </p:nvSpPr>
            <p:spPr>
              <a:xfrm>
                <a:off x="1273175" y="3441699"/>
                <a:ext cx="195580" cy="71755"/>
              </a:xfrm>
              <a:custGeom>
                <a:avLst/>
                <a:gdLst/>
                <a:ahLst/>
                <a:cxnLst/>
                <a:rect l="l" t="t" r="r" b="b"/>
                <a:pathLst>
                  <a:path w="195580" h="71754">
                    <a:moveTo>
                      <a:pt x="195263" y="0"/>
                    </a:moveTo>
                    <a:lnTo>
                      <a:pt x="0" y="0"/>
                    </a:lnTo>
                    <a:lnTo>
                      <a:pt x="0" y="71437"/>
                    </a:lnTo>
                    <a:lnTo>
                      <a:pt x="195263" y="71437"/>
                    </a:lnTo>
                    <a:lnTo>
                      <a:pt x="195263" y="0"/>
                    </a:lnTo>
                    <a:close/>
                  </a:path>
                </a:pathLst>
              </a:custGeom>
              <a:solidFill>
                <a:srgbClr val="FFFFFF"/>
              </a:solidFill>
            </p:spPr>
            <p:txBody>
              <a:bodyPr wrap="square" lIns="0" tIns="0" rIns="0" bIns="0" rtlCol="0"/>
              <a:lstStyle/>
              <a:p>
                <a:endParaRPr/>
              </a:p>
            </p:txBody>
          </p:sp>
          <p:sp>
            <p:nvSpPr>
              <p:cNvPr id="13" name="object 13"/>
              <p:cNvSpPr/>
              <p:nvPr/>
            </p:nvSpPr>
            <p:spPr>
              <a:xfrm>
                <a:off x="1273175" y="3441700"/>
                <a:ext cx="195580" cy="71755"/>
              </a:xfrm>
              <a:custGeom>
                <a:avLst/>
                <a:gdLst/>
                <a:ahLst/>
                <a:cxnLst/>
                <a:rect l="l" t="t" r="r" b="b"/>
                <a:pathLst>
                  <a:path w="195580" h="71754">
                    <a:moveTo>
                      <a:pt x="0" y="0"/>
                    </a:moveTo>
                    <a:lnTo>
                      <a:pt x="195263" y="0"/>
                    </a:lnTo>
                    <a:lnTo>
                      <a:pt x="195263" y="71438"/>
                    </a:lnTo>
                    <a:lnTo>
                      <a:pt x="0" y="71438"/>
                    </a:lnTo>
                    <a:lnTo>
                      <a:pt x="0" y="0"/>
                    </a:lnTo>
                    <a:close/>
                  </a:path>
                </a:pathLst>
              </a:custGeom>
              <a:ln w="12700">
                <a:solidFill>
                  <a:srgbClr val="FFFFFF"/>
                </a:solidFill>
              </a:ln>
            </p:spPr>
            <p:txBody>
              <a:bodyPr wrap="square" lIns="0" tIns="0" rIns="0" bIns="0" rtlCol="0"/>
              <a:lstStyle/>
              <a:p>
                <a:endParaRPr/>
              </a:p>
            </p:txBody>
          </p:sp>
          <p:sp>
            <p:nvSpPr>
              <p:cNvPr id="14" name="object 14"/>
              <p:cNvSpPr/>
              <p:nvPr/>
            </p:nvSpPr>
            <p:spPr>
              <a:xfrm>
                <a:off x="209550" y="4006849"/>
                <a:ext cx="2228850" cy="627380"/>
              </a:xfrm>
              <a:custGeom>
                <a:avLst/>
                <a:gdLst/>
                <a:ahLst/>
                <a:cxnLst/>
                <a:rect l="l" t="t" r="r" b="b"/>
                <a:pathLst>
                  <a:path w="2228850" h="627379">
                    <a:moveTo>
                      <a:pt x="2228850" y="0"/>
                    </a:moveTo>
                    <a:lnTo>
                      <a:pt x="0" y="0"/>
                    </a:lnTo>
                    <a:lnTo>
                      <a:pt x="0" y="627063"/>
                    </a:lnTo>
                    <a:lnTo>
                      <a:pt x="2228850" y="627063"/>
                    </a:lnTo>
                    <a:lnTo>
                      <a:pt x="2228850" y="0"/>
                    </a:lnTo>
                    <a:close/>
                  </a:path>
                </a:pathLst>
              </a:custGeom>
              <a:solidFill>
                <a:srgbClr val="FFFFFF"/>
              </a:solidFill>
            </p:spPr>
            <p:txBody>
              <a:bodyPr wrap="square" lIns="0" tIns="0" rIns="0" bIns="0" rtlCol="0"/>
              <a:lstStyle/>
              <a:p>
                <a:endParaRPr/>
              </a:p>
            </p:txBody>
          </p:sp>
          <p:sp>
            <p:nvSpPr>
              <p:cNvPr id="15" name="object 15"/>
              <p:cNvSpPr/>
              <p:nvPr/>
            </p:nvSpPr>
            <p:spPr>
              <a:xfrm>
                <a:off x="209550" y="4006850"/>
                <a:ext cx="2228850" cy="627380"/>
              </a:xfrm>
              <a:custGeom>
                <a:avLst/>
                <a:gdLst/>
                <a:ahLst/>
                <a:cxnLst/>
                <a:rect l="l" t="t" r="r" b="b"/>
                <a:pathLst>
                  <a:path w="2228850" h="627379">
                    <a:moveTo>
                      <a:pt x="0" y="0"/>
                    </a:moveTo>
                    <a:lnTo>
                      <a:pt x="2228850" y="0"/>
                    </a:lnTo>
                    <a:lnTo>
                      <a:pt x="2228850" y="627063"/>
                    </a:lnTo>
                    <a:lnTo>
                      <a:pt x="0" y="627063"/>
                    </a:lnTo>
                    <a:lnTo>
                      <a:pt x="0" y="0"/>
                    </a:lnTo>
                    <a:close/>
                  </a:path>
                </a:pathLst>
              </a:custGeom>
              <a:ln w="12700">
                <a:solidFill>
                  <a:srgbClr val="FFFFFF"/>
                </a:solidFill>
              </a:ln>
            </p:spPr>
            <p:txBody>
              <a:bodyPr wrap="square" lIns="0" tIns="0" rIns="0" bIns="0" rtlCol="0"/>
              <a:lstStyle/>
              <a:p>
                <a:endParaRPr/>
              </a:p>
            </p:txBody>
          </p:sp>
          <p:sp>
            <p:nvSpPr>
              <p:cNvPr id="16" name="object 16"/>
              <p:cNvSpPr/>
              <p:nvPr/>
            </p:nvSpPr>
            <p:spPr>
              <a:xfrm>
                <a:off x="1274762" y="3935413"/>
                <a:ext cx="193675" cy="71755"/>
              </a:xfrm>
              <a:custGeom>
                <a:avLst/>
                <a:gdLst/>
                <a:ahLst/>
                <a:cxnLst/>
                <a:rect l="l" t="t" r="r" b="b"/>
                <a:pathLst>
                  <a:path w="193675" h="71754">
                    <a:moveTo>
                      <a:pt x="193675" y="0"/>
                    </a:moveTo>
                    <a:lnTo>
                      <a:pt x="0" y="0"/>
                    </a:lnTo>
                    <a:lnTo>
                      <a:pt x="0" y="71436"/>
                    </a:lnTo>
                    <a:lnTo>
                      <a:pt x="193675" y="71436"/>
                    </a:lnTo>
                    <a:lnTo>
                      <a:pt x="193675" y="0"/>
                    </a:lnTo>
                    <a:close/>
                  </a:path>
                </a:pathLst>
              </a:custGeom>
              <a:solidFill>
                <a:srgbClr val="FFFFFF"/>
              </a:solidFill>
            </p:spPr>
            <p:txBody>
              <a:bodyPr wrap="square" lIns="0" tIns="0" rIns="0" bIns="0" rtlCol="0"/>
              <a:lstStyle/>
              <a:p>
                <a:endParaRPr/>
              </a:p>
            </p:txBody>
          </p:sp>
          <p:sp>
            <p:nvSpPr>
              <p:cNvPr id="17" name="object 17"/>
              <p:cNvSpPr/>
              <p:nvPr/>
            </p:nvSpPr>
            <p:spPr>
              <a:xfrm>
                <a:off x="1274762" y="3935412"/>
                <a:ext cx="193675" cy="71755"/>
              </a:xfrm>
              <a:custGeom>
                <a:avLst/>
                <a:gdLst/>
                <a:ahLst/>
                <a:cxnLst/>
                <a:rect l="l" t="t" r="r" b="b"/>
                <a:pathLst>
                  <a:path w="193675" h="71754">
                    <a:moveTo>
                      <a:pt x="0" y="0"/>
                    </a:moveTo>
                    <a:lnTo>
                      <a:pt x="193675" y="0"/>
                    </a:lnTo>
                    <a:lnTo>
                      <a:pt x="193675" y="71437"/>
                    </a:lnTo>
                    <a:lnTo>
                      <a:pt x="0" y="71437"/>
                    </a:lnTo>
                    <a:lnTo>
                      <a:pt x="0" y="0"/>
                    </a:lnTo>
                    <a:close/>
                  </a:path>
                </a:pathLst>
              </a:custGeom>
              <a:ln w="12700">
                <a:solidFill>
                  <a:srgbClr val="FFFFFF"/>
                </a:solidFill>
              </a:ln>
            </p:spPr>
            <p:txBody>
              <a:bodyPr wrap="square" lIns="0" tIns="0" rIns="0" bIns="0" rtlCol="0"/>
              <a:lstStyle/>
              <a:p>
                <a:endParaRPr/>
              </a:p>
            </p:txBody>
          </p:sp>
          <p:sp>
            <p:nvSpPr>
              <p:cNvPr id="18" name="object 18"/>
              <p:cNvSpPr/>
              <p:nvPr/>
            </p:nvSpPr>
            <p:spPr>
              <a:xfrm>
                <a:off x="1274762" y="4633913"/>
                <a:ext cx="193675" cy="113030"/>
              </a:xfrm>
              <a:custGeom>
                <a:avLst/>
                <a:gdLst/>
                <a:ahLst/>
                <a:cxnLst/>
                <a:rect l="l" t="t" r="r" b="b"/>
                <a:pathLst>
                  <a:path w="193675" h="113029">
                    <a:moveTo>
                      <a:pt x="193675" y="0"/>
                    </a:moveTo>
                    <a:lnTo>
                      <a:pt x="0" y="0"/>
                    </a:lnTo>
                    <a:lnTo>
                      <a:pt x="0" y="112711"/>
                    </a:lnTo>
                    <a:lnTo>
                      <a:pt x="193675" y="112711"/>
                    </a:lnTo>
                    <a:lnTo>
                      <a:pt x="193675" y="0"/>
                    </a:lnTo>
                    <a:close/>
                  </a:path>
                </a:pathLst>
              </a:custGeom>
              <a:solidFill>
                <a:srgbClr val="FFFFFF"/>
              </a:solidFill>
            </p:spPr>
            <p:txBody>
              <a:bodyPr wrap="square" lIns="0" tIns="0" rIns="0" bIns="0" rtlCol="0"/>
              <a:lstStyle/>
              <a:p>
                <a:endParaRPr/>
              </a:p>
            </p:txBody>
          </p:sp>
          <p:sp>
            <p:nvSpPr>
              <p:cNvPr id="19" name="object 19"/>
              <p:cNvSpPr/>
              <p:nvPr/>
            </p:nvSpPr>
            <p:spPr>
              <a:xfrm>
                <a:off x="1274762" y="4633912"/>
                <a:ext cx="193675" cy="113030"/>
              </a:xfrm>
              <a:custGeom>
                <a:avLst/>
                <a:gdLst/>
                <a:ahLst/>
                <a:cxnLst/>
                <a:rect l="l" t="t" r="r" b="b"/>
                <a:pathLst>
                  <a:path w="193675" h="113029">
                    <a:moveTo>
                      <a:pt x="0" y="0"/>
                    </a:moveTo>
                    <a:lnTo>
                      <a:pt x="193675" y="0"/>
                    </a:lnTo>
                    <a:lnTo>
                      <a:pt x="193675" y="112712"/>
                    </a:lnTo>
                    <a:lnTo>
                      <a:pt x="0" y="112712"/>
                    </a:lnTo>
                    <a:lnTo>
                      <a:pt x="0" y="0"/>
                    </a:lnTo>
                    <a:close/>
                  </a:path>
                </a:pathLst>
              </a:custGeom>
              <a:ln w="12700">
                <a:solidFill>
                  <a:srgbClr val="FFFFFF"/>
                </a:solidFill>
              </a:ln>
            </p:spPr>
            <p:txBody>
              <a:bodyPr wrap="square" lIns="0" tIns="0" rIns="0" bIns="0" rtlCol="0"/>
              <a:lstStyle/>
              <a:p>
                <a:endParaRPr/>
              </a:p>
            </p:txBody>
          </p:sp>
          <p:sp>
            <p:nvSpPr>
              <p:cNvPr id="20" name="object 20"/>
              <p:cNvSpPr/>
              <p:nvPr/>
            </p:nvSpPr>
            <p:spPr>
              <a:xfrm>
                <a:off x="1149350" y="3179762"/>
                <a:ext cx="163830" cy="2780030"/>
              </a:xfrm>
              <a:custGeom>
                <a:avLst/>
                <a:gdLst/>
                <a:ahLst/>
                <a:cxnLst/>
                <a:rect l="l" t="t" r="r" b="b"/>
                <a:pathLst>
                  <a:path w="163830" h="2780029">
                    <a:moveTo>
                      <a:pt x="76200" y="284162"/>
                    </a:moveTo>
                    <a:lnTo>
                      <a:pt x="50800" y="284162"/>
                    </a:lnTo>
                    <a:lnTo>
                      <a:pt x="50800" y="0"/>
                    </a:lnTo>
                    <a:lnTo>
                      <a:pt x="25400" y="0"/>
                    </a:lnTo>
                    <a:lnTo>
                      <a:pt x="25400" y="284162"/>
                    </a:lnTo>
                    <a:lnTo>
                      <a:pt x="0" y="284162"/>
                    </a:lnTo>
                    <a:lnTo>
                      <a:pt x="38100" y="360362"/>
                    </a:lnTo>
                    <a:lnTo>
                      <a:pt x="69850" y="296862"/>
                    </a:lnTo>
                    <a:lnTo>
                      <a:pt x="76200" y="284162"/>
                    </a:lnTo>
                    <a:close/>
                  </a:path>
                  <a:path w="163830" h="2780029">
                    <a:moveTo>
                      <a:pt x="88900" y="1411287"/>
                    </a:moveTo>
                    <a:lnTo>
                      <a:pt x="63500" y="1411287"/>
                    </a:lnTo>
                    <a:lnTo>
                      <a:pt x="63500" y="1128712"/>
                    </a:lnTo>
                    <a:lnTo>
                      <a:pt x="38100" y="1128712"/>
                    </a:lnTo>
                    <a:lnTo>
                      <a:pt x="38100" y="1411287"/>
                    </a:lnTo>
                    <a:lnTo>
                      <a:pt x="12700" y="1411287"/>
                    </a:lnTo>
                    <a:lnTo>
                      <a:pt x="50800" y="1487487"/>
                    </a:lnTo>
                    <a:lnTo>
                      <a:pt x="82550" y="1423987"/>
                    </a:lnTo>
                    <a:lnTo>
                      <a:pt x="88900" y="1411287"/>
                    </a:lnTo>
                    <a:close/>
                  </a:path>
                  <a:path w="163830" h="2780029">
                    <a:moveTo>
                      <a:pt x="163512" y="2703512"/>
                    </a:moveTo>
                    <a:lnTo>
                      <a:pt x="138112" y="2703512"/>
                    </a:lnTo>
                    <a:lnTo>
                      <a:pt x="138112" y="2419350"/>
                    </a:lnTo>
                    <a:lnTo>
                      <a:pt x="112712" y="2419350"/>
                    </a:lnTo>
                    <a:lnTo>
                      <a:pt x="112712" y="2703512"/>
                    </a:lnTo>
                    <a:lnTo>
                      <a:pt x="87312" y="2703512"/>
                    </a:lnTo>
                    <a:lnTo>
                      <a:pt x="125412" y="2779712"/>
                    </a:lnTo>
                    <a:lnTo>
                      <a:pt x="157162" y="2716212"/>
                    </a:lnTo>
                    <a:lnTo>
                      <a:pt x="163512" y="2703512"/>
                    </a:lnTo>
                    <a:close/>
                  </a:path>
                </a:pathLst>
              </a:custGeom>
              <a:solidFill>
                <a:srgbClr val="C00000"/>
              </a:solidFill>
            </p:spPr>
            <p:txBody>
              <a:bodyPr wrap="square" lIns="0" tIns="0" rIns="0" bIns="0" rtlCol="0"/>
              <a:lstStyle/>
              <a:p>
                <a:endParaRPr/>
              </a:p>
            </p:txBody>
          </p:sp>
        </p:grpSp>
        <p:sp>
          <p:nvSpPr>
            <p:cNvPr id="58" name="object 58"/>
            <p:cNvSpPr txBox="1"/>
            <p:nvPr/>
          </p:nvSpPr>
          <p:spPr>
            <a:xfrm>
              <a:off x="1100900" y="2100746"/>
              <a:ext cx="1372235" cy="151323"/>
            </a:xfrm>
            <a:prstGeom prst="rect">
              <a:avLst/>
            </a:prstGeom>
          </p:spPr>
          <p:txBody>
            <a:bodyPr vert="horz" wrap="square" lIns="0" tIns="12700" rIns="0" bIns="0" rtlCol="0">
              <a:spAutoFit/>
            </a:bodyPr>
            <a:lstStyle/>
            <a:p>
              <a:pPr marL="12700">
                <a:lnSpc>
                  <a:spcPct val="100000"/>
                </a:lnSpc>
                <a:spcBef>
                  <a:spcPts val="100"/>
                </a:spcBef>
              </a:pPr>
              <a:r>
                <a:rPr sz="900" spc="-5" dirty="0">
                  <a:cs typeface="Arial"/>
                </a:rPr>
                <a:t>Cross-link proteins </a:t>
              </a:r>
              <a:r>
                <a:rPr sz="900" dirty="0">
                  <a:cs typeface="Arial"/>
                </a:rPr>
                <a:t>to</a:t>
              </a:r>
              <a:r>
                <a:rPr sz="900" spc="-30" dirty="0">
                  <a:cs typeface="Arial"/>
                </a:rPr>
                <a:t> </a:t>
              </a:r>
              <a:r>
                <a:rPr sz="900" dirty="0">
                  <a:cs typeface="Arial"/>
                </a:rPr>
                <a:t>DNA</a:t>
              </a:r>
              <a:endParaRPr sz="900">
                <a:cs typeface="Arial"/>
              </a:endParaRPr>
            </a:p>
          </p:txBody>
        </p:sp>
        <p:sp>
          <p:nvSpPr>
            <p:cNvPr id="59" name="object 59"/>
            <p:cNvSpPr txBox="1"/>
            <p:nvPr/>
          </p:nvSpPr>
          <p:spPr>
            <a:xfrm>
              <a:off x="1661287" y="3030385"/>
              <a:ext cx="876935" cy="431165"/>
            </a:xfrm>
            <a:prstGeom prst="rect">
              <a:avLst/>
            </a:prstGeom>
          </p:spPr>
          <p:txBody>
            <a:bodyPr vert="horz" wrap="square" lIns="0" tIns="15240" rIns="0" bIns="0" rtlCol="0">
              <a:spAutoFit/>
            </a:bodyPr>
            <a:lstStyle/>
            <a:p>
              <a:pPr marL="12700" marR="5080">
                <a:lnSpc>
                  <a:spcPct val="97800"/>
                </a:lnSpc>
                <a:spcBef>
                  <a:spcPts val="120"/>
                </a:spcBef>
              </a:pPr>
              <a:r>
                <a:rPr sz="900" spc="-5" dirty="0">
                  <a:cs typeface="Arial"/>
                </a:rPr>
                <a:t>Chromatin  fragmentation</a:t>
              </a:r>
              <a:r>
                <a:rPr sz="900" spc="-55" dirty="0">
                  <a:cs typeface="Arial"/>
                </a:rPr>
                <a:t> </a:t>
              </a:r>
              <a:r>
                <a:rPr sz="900" spc="-5" dirty="0">
                  <a:cs typeface="Arial"/>
                </a:rPr>
                <a:t>by  sonication</a:t>
              </a:r>
              <a:endParaRPr sz="900">
                <a:cs typeface="Arial"/>
              </a:endParaRPr>
            </a:p>
          </p:txBody>
        </p:sp>
        <p:sp>
          <p:nvSpPr>
            <p:cNvPr id="60" name="object 60"/>
            <p:cNvSpPr txBox="1"/>
            <p:nvPr/>
          </p:nvSpPr>
          <p:spPr>
            <a:xfrm>
              <a:off x="1732724" y="4027082"/>
              <a:ext cx="876935" cy="571500"/>
            </a:xfrm>
            <a:prstGeom prst="rect">
              <a:avLst/>
            </a:prstGeom>
          </p:spPr>
          <p:txBody>
            <a:bodyPr vert="horz" wrap="square" lIns="0" tIns="13335" rIns="0" bIns="0" rtlCol="0">
              <a:spAutoFit/>
            </a:bodyPr>
            <a:lstStyle/>
            <a:p>
              <a:pPr marL="12700" marR="5080">
                <a:lnSpc>
                  <a:spcPct val="99300"/>
                </a:lnSpc>
                <a:spcBef>
                  <a:spcPts val="105"/>
                </a:spcBef>
              </a:pPr>
              <a:r>
                <a:rPr sz="900" spc="-5" dirty="0">
                  <a:cs typeface="Arial"/>
                </a:rPr>
                <a:t>Complex  precipitation</a:t>
              </a:r>
              <a:r>
                <a:rPr sz="900" spc="-60" dirty="0">
                  <a:cs typeface="Arial"/>
                </a:rPr>
                <a:t> </a:t>
              </a:r>
              <a:r>
                <a:rPr sz="900" dirty="0">
                  <a:cs typeface="Arial"/>
                </a:rPr>
                <a:t>with  a </a:t>
              </a:r>
              <a:r>
                <a:rPr sz="900" spc="-5" dirty="0">
                  <a:cs typeface="Arial"/>
                </a:rPr>
                <a:t>primary  antibody</a:t>
              </a:r>
              <a:endParaRPr sz="900">
                <a:cs typeface="Arial"/>
              </a:endParaRPr>
            </a:p>
          </p:txBody>
        </p:sp>
        <p:sp>
          <p:nvSpPr>
            <p:cNvPr id="62" name="object 62"/>
            <p:cNvSpPr txBox="1"/>
            <p:nvPr/>
          </p:nvSpPr>
          <p:spPr>
            <a:xfrm>
              <a:off x="1826387" y="5569370"/>
              <a:ext cx="793750" cy="427990"/>
            </a:xfrm>
            <a:prstGeom prst="rect">
              <a:avLst/>
            </a:prstGeom>
          </p:spPr>
          <p:txBody>
            <a:bodyPr vert="horz" wrap="square" lIns="0" tIns="17145" rIns="0" bIns="0" rtlCol="0">
              <a:spAutoFit/>
            </a:bodyPr>
            <a:lstStyle/>
            <a:p>
              <a:pPr marL="12700" marR="5080">
                <a:lnSpc>
                  <a:spcPct val="96700"/>
                </a:lnSpc>
                <a:spcBef>
                  <a:spcPts val="135"/>
                </a:spcBef>
              </a:pPr>
              <a:r>
                <a:rPr sz="900" spc="-5" dirty="0">
                  <a:cs typeface="Arial"/>
                </a:rPr>
                <a:t>Reverse</a:t>
              </a:r>
              <a:r>
                <a:rPr sz="900" spc="-55" dirty="0">
                  <a:cs typeface="Arial"/>
                </a:rPr>
                <a:t> </a:t>
              </a:r>
              <a:r>
                <a:rPr sz="900" spc="-5" dirty="0">
                  <a:cs typeface="Arial"/>
                </a:rPr>
                <a:t>cross-  link and </a:t>
              </a:r>
              <a:r>
                <a:rPr sz="900" dirty="0">
                  <a:cs typeface="Arial"/>
                </a:rPr>
                <a:t>DNA  </a:t>
              </a:r>
              <a:r>
                <a:rPr sz="900" spc="-5" dirty="0">
                  <a:cs typeface="Arial"/>
                </a:rPr>
                <a:t>purification</a:t>
              </a:r>
              <a:endParaRPr sz="900">
                <a:cs typeface="Arial"/>
              </a:endParaRPr>
            </a:p>
          </p:txBody>
        </p:sp>
        <p:sp>
          <p:nvSpPr>
            <p:cNvPr id="66" name="object 66"/>
            <p:cNvSpPr txBox="1"/>
            <p:nvPr/>
          </p:nvSpPr>
          <p:spPr>
            <a:xfrm>
              <a:off x="1080262" y="6456337"/>
              <a:ext cx="1099185" cy="151323"/>
            </a:xfrm>
            <a:prstGeom prst="rect">
              <a:avLst/>
            </a:prstGeom>
          </p:spPr>
          <p:txBody>
            <a:bodyPr vert="horz" wrap="square" lIns="0" tIns="12700" rIns="0" bIns="0" rtlCol="0">
              <a:spAutoFit/>
            </a:bodyPr>
            <a:lstStyle/>
            <a:p>
              <a:pPr marL="12700">
                <a:lnSpc>
                  <a:spcPct val="100000"/>
                </a:lnSpc>
                <a:spcBef>
                  <a:spcPts val="100"/>
                </a:spcBef>
              </a:pPr>
              <a:r>
                <a:rPr sz="900" spc="-5" dirty="0">
                  <a:cs typeface="Arial"/>
                </a:rPr>
                <a:t>qPCR or</a:t>
              </a:r>
              <a:r>
                <a:rPr sz="900" spc="-50" dirty="0">
                  <a:cs typeface="Arial"/>
                </a:rPr>
                <a:t> </a:t>
              </a:r>
              <a:r>
                <a:rPr sz="900" spc="-5" dirty="0">
                  <a:cs typeface="Arial"/>
                </a:rPr>
                <a:t>Sequencing</a:t>
              </a:r>
              <a:endParaRPr sz="900">
                <a:cs typeface="Arial"/>
              </a:endParaRPr>
            </a:p>
          </p:txBody>
        </p:sp>
        <p:sp>
          <p:nvSpPr>
            <p:cNvPr id="67" name="object 67"/>
            <p:cNvSpPr txBox="1"/>
            <p:nvPr/>
          </p:nvSpPr>
          <p:spPr>
            <a:xfrm>
              <a:off x="2266124" y="4868329"/>
              <a:ext cx="832485" cy="287323"/>
            </a:xfrm>
            <a:prstGeom prst="rect">
              <a:avLst/>
            </a:prstGeom>
          </p:spPr>
          <p:txBody>
            <a:bodyPr vert="horz" wrap="square" lIns="0" tIns="9525" rIns="0" bIns="0" rtlCol="0">
              <a:spAutoFit/>
            </a:bodyPr>
            <a:lstStyle/>
            <a:p>
              <a:pPr marL="12700" marR="5080">
                <a:lnSpc>
                  <a:spcPct val="102200"/>
                </a:lnSpc>
                <a:spcBef>
                  <a:spcPts val="75"/>
                </a:spcBef>
              </a:pPr>
              <a:r>
                <a:rPr sz="900" spc="-5" dirty="0">
                  <a:cs typeface="Arial"/>
                </a:rPr>
                <a:t>Protein A/G  magnetic</a:t>
              </a:r>
              <a:r>
                <a:rPr sz="900" spc="-65" dirty="0">
                  <a:cs typeface="Arial"/>
                </a:rPr>
                <a:t> </a:t>
              </a:r>
              <a:r>
                <a:rPr sz="900" spc="-5" dirty="0">
                  <a:cs typeface="Arial"/>
                </a:rPr>
                <a:t>beads</a:t>
              </a:r>
              <a:endParaRPr sz="900">
                <a:cs typeface="Arial"/>
              </a:endParaRPr>
            </a:p>
          </p:txBody>
        </p:sp>
      </p:grpSp>
      <p:sp>
        <p:nvSpPr>
          <p:cNvPr id="68" name="object 68"/>
          <p:cNvSpPr txBox="1"/>
          <p:nvPr/>
        </p:nvSpPr>
        <p:spPr>
          <a:xfrm>
            <a:off x="5114100" y="4886617"/>
            <a:ext cx="902335" cy="287323"/>
          </a:xfrm>
          <a:prstGeom prst="rect">
            <a:avLst/>
          </a:prstGeom>
        </p:spPr>
        <p:txBody>
          <a:bodyPr vert="horz" wrap="square" lIns="0" tIns="9525" rIns="0" bIns="0" rtlCol="0">
            <a:spAutoFit/>
          </a:bodyPr>
          <a:lstStyle/>
          <a:p>
            <a:pPr marL="12700" marR="5080">
              <a:lnSpc>
                <a:spcPct val="102200"/>
              </a:lnSpc>
              <a:spcBef>
                <a:spcPts val="75"/>
              </a:spcBef>
            </a:pPr>
            <a:r>
              <a:rPr sz="900" spc="-5" dirty="0">
                <a:cs typeface="Arial"/>
              </a:rPr>
              <a:t>Proteinase </a:t>
            </a:r>
            <a:r>
              <a:rPr sz="900" dirty="0">
                <a:cs typeface="Arial"/>
              </a:rPr>
              <a:t>K</a:t>
            </a:r>
            <a:r>
              <a:rPr sz="900" spc="-70" dirty="0">
                <a:cs typeface="Arial"/>
              </a:rPr>
              <a:t> </a:t>
            </a:r>
            <a:r>
              <a:rPr sz="900" spc="-5" dirty="0">
                <a:cs typeface="Arial"/>
              </a:rPr>
              <a:t>and  </a:t>
            </a:r>
            <a:r>
              <a:rPr sz="900" dirty="0">
                <a:cs typeface="Arial"/>
              </a:rPr>
              <a:t>RNA</a:t>
            </a:r>
            <a:r>
              <a:rPr sz="900" spc="-30" dirty="0">
                <a:cs typeface="Arial"/>
              </a:rPr>
              <a:t> </a:t>
            </a:r>
            <a:r>
              <a:rPr sz="900" spc="-5" dirty="0">
                <a:cs typeface="Arial"/>
              </a:rPr>
              <a:t>purification</a:t>
            </a:r>
            <a:endParaRPr sz="900">
              <a:cs typeface="Arial"/>
            </a:endParaRPr>
          </a:p>
        </p:txBody>
      </p:sp>
      <p:sp>
        <p:nvSpPr>
          <p:cNvPr id="72" name="Left Bracket 71">
            <a:extLst>
              <a:ext uri="{FF2B5EF4-FFF2-40B4-BE49-F238E27FC236}">
                <a16:creationId xmlns:a16="http://schemas.microsoft.com/office/drawing/2014/main" id="{72773CDB-D5D1-0449-8B1D-B916B0903265}"/>
              </a:ext>
            </a:extLst>
          </p:cNvPr>
          <p:cNvSpPr/>
          <p:nvPr/>
        </p:nvSpPr>
        <p:spPr>
          <a:xfrm>
            <a:off x="1343220" y="3004307"/>
            <a:ext cx="180000" cy="1515389"/>
          </a:xfrm>
          <a:prstGeom prst="leftBracket">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73" name="Left Bracket 72">
            <a:extLst>
              <a:ext uri="{FF2B5EF4-FFF2-40B4-BE49-F238E27FC236}">
                <a16:creationId xmlns:a16="http://schemas.microsoft.com/office/drawing/2014/main" id="{E202F278-2CBA-9C44-884B-DE8A61D18A59}"/>
              </a:ext>
            </a:extLst>
          </p:cNvPr>
          <p:cNvSpPr/>
          <p:nvPr/>
        </p:nvSpPr>
        <p:spPr>
          <a:xfrm>
            <a:off x="1343220" y="2220081"/>
            <a:ext cx="180000" cy="553313"/>
          </a:xfrm>
          <a:prstGeom prst="leftBracket">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74" name="Left Bracket 73">
            <a:extLst>
              <a:ext uri="{FF2B5EF4-FFF2-40B4-BE49-F238E27FC236}">
                <a16:creationId xmlns:a16="http://schemas.microsoft.com/office/drawing/2014/main" id="{826FFB36-F78B-0742-83B8-C10579514C0A}"/>
              </a:ext>
            </a:extLst>
          </p:cNvPr>
          <p:cNvSpPr/>
          <p:nvPr/>
        </p:nvSpPr>
        <p:spPr>
          <a:xfrm>
            <a:off x="1343219" y="4691895"/>
            <a:ext cx="180000" cy="630935"/>
          </a:xfrm>
          <a:prstGeom prst="leftBracket">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75" name="Left Bracket 74">
            <a:extLst>
              <a:ext uri="{FF2B5EF4-FFF2-40B4-BE49-F238E27FC236}">
                <a16:creationId xmlns:a16="http://schemas.microsoft.com/office/drawing/2014/main" id="{7D03145C-FAA2-A642-88A6-C4251D31EF83}"/>
              </a:ext>
            </a:extLst>
          </p:cNvPr>
          <p:cNvSpPr/>
          <p:nvPr/>
        </p:nvSpPr>
        <p:spPr>
          <a:xfrm>
            <a:off x="1343219" y="5651909"/>
            <a:ext cx="180000" cy="630935"/>
          </a:xfrm>
          <a:prstGeom prst="leftBracket">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76" name="object 5">
            <a:extLst>
              <a:ext uri="{FF2B5EF4-FFF2-40B4-BE49-F238E27FC236}">
                <a16:creationId xmlns:a16="http://schemas.microsoft.com/office/drawing/2014/main" id="{27681478-69A1-ED4D-AD2C-78FF0ABDFBE1}"/>
              </a:ext>
            </a:extLst>
          </p:cNvPr>
          <p:cNvSpPr txBox="1"/>
          <p:nvPr/>
        </p:nvSpPr>
        <p:spPr>
          <a:xfrm>
            <a:off x="60305" y="2315663"/>
            <a:ext cx="1008887" cy="320601"/>
          </a:xfrm>
          <a:prstGeom prst="rect">
            <a:avLst/>
          </a:prstGeom>
        </p:spPr>
        <p:txBody>
          <a:bodyPr vert="horz" wrap="square" lIns="0" tIns="12700" rIns="0" bIns="0" rtlCol="0">
            <a:spAutoFit/>
          </a:bodyPr>
          <a:lstStyle/>
          <a:p>
            <a:pPr marL="12700">
              <a:lnSpc>
                <a:spcPct val="100000"/>
              </a:lnSpc>
              <a:spcBef>
                <a:spcPts val="100"/>
              </a:spcBef>
            </a:pPr>
            <a:r>
              <a:rPr lang="it-IT" sz="2000" b="1" spc="-5" dirty="0" err="1">
                <a:cs typeface="Calibri"/>
              </a:rPr>
              <a:t>Prepare</a:t>
            </a:r>
            <a:endParaRPr sz="2000" dirty="0">
              <a:cs typeface="Calibri"/>
            </a:endParaRPr>
          </a:p>
        </p:txBody>
      </p:sp>
      <p:sp>
        <p:nvSpPr>
          <p:cNvPr id="77" name="object 5">
            <a:extLst>
              <a:ext uri="{FF2B5EF4-FFF2-40B4-BE49-F238E27FC236}">
                <a16:creationId xmlns:a16="http://schemas.microsoft.com/office/drawing/2014/main" id="{92A09CAD-6483-B14D-A713-5C88CE182BCB}"/>
              </a:ext>
            </a:extLst>
          </p:cNvPr>
          <p:cNvSpPr txBox="1"/>
          <p:nvPr/>
        </p:nvSpPr>
        <p:spPr>
          <a:xfrm>
            <a:off x="41179" y="3516225"/>
            <a:ext cx="1008887" cy="320601"/>
          </a:xfrm>
          <a:prstGeom prst="rect">
            <a:avLst/>
          </a:prstGeom>
        </p:spPr>
        <p:txBody>
          <a:bodyPr vert="horz" wrap="square" lIns="0" tIns="12700" rIns="0" bIns="0" rtlCol="0">
            <a:spAutoFit/>
          </a:bodyPr>
          <a:lstStyle/>
          <a:p>
            <a:pPr marL="12700">
              <a:lnSpc>
                <a:spcPct val="100000"/>
              </a:lnSpc>
              <a:spcBef>
                <a:spcPts val="100"/>
              </a:spcBef>
            </a:pPr>
            <a:r>
              <a:rPr lang="it-IT" sz="2000" b="1" spc="-5" dirty="0" err="1">
                <a:cs typeface="Calibri"/>
              </a:rPr>
              <a:t>Enrich</a:t>
            </a:r>
            <a:endParaRPr sz="2000" dirty="0">
              <a:cs typeface="Calibri"/>
            </a:endParaRPr>
          </a:p>
        </p:txBody>
      </p:sp>
      <p:sp>
        <p:nvSpPr>
          <p:cNvPr id="78" name="object 5">
            <a:extLst>
              <a:ext uri="{FF2B5EF4-FFF2-40B4-BE49-F238E27FC236}">
                <a16:creationId xmlns:a16="http://schemas.microsoft.com/office/drawing/2014/main" id="{153846E3-5E02-2142-86CD-80EEE3B5D59A}"/>
              </a:ext>
            </a:extLst>
          </p:cNvPr>
          <p:cNvSpPr txBox="1"/>
          <p:nvPr/>
        </p:nvSpPr>
        <p:spPr>
          <a:xfrm>
            <a:off x="32249" y="4809878"/>
            <a:ext cx="1008887" cy="320601"/>
          </a:xfrm>
          <a:prstGeom prst="rect">
            <a:avLst/>
          </a:prstGeom>
        </p:spPr>
        <p:txBody>
          <a:bodyPr vert="horz" wrap="square" lIns="0" tIns="12700" rIns="0" bIns="0" rtlCol="0">
            <a:spAutoFit/>
          </a:bodyPr>
          <a:lstStyle/>
          <a:p>
            <a:pPr marL="12700">
              <a:lnSpc>
                <a:spcPct val="100000"/>
              </a:lnSpc>
              <a:spcBef>
                <a:spcPts val="100"/>
              </a:spcBef>
            </a:pPr>
            <a:r>
              <a:rPr lang="it-IT" sz="2000" b="1" spc="-5" dirty="0">
                <a:cs typeface="Calibri"/>
              </a:rPr>
              <a:t>Wash</a:t>
            </a:r>
            <a:endParaRPr sz="2000" dirty="0">
              <a:cs typeface="Calibri"/>
            </a:endParaRPr>
          </a:p>
        </p:txBody>
      </p:sp>
      <p:sp>
        <p:nvSpPr>
          <p:cNvPr id="79" name="object 5">
            <a:extLst>
              <a:ext uri="{FF2B5EF4-FFF2-40B4-BE49-F238E27FC236}">
                <a16:creationId xmlns:a16="http://schemas.microsoft.com/office/drawing/2014/main" id="{B9B84F16-588C-024A-81B0-DE579BBD2383}"/>
              </a:ext>
            </a:extLst>
          </p:cNvPr>
          <p:cNvSpPr txBox="1"/>
          <p:nvPr/>
        </p:nvSpPr>
        <p:spPr>
          <a:xfrm>
            <a:off x="35116" y="5782930"/>
            <a:ext cx="1008887" cy="320601"/>
          </a:xfrm>
          <a:prstGeom prst="rect">
            <a:avLst/>
          </a:prstGeom>
        </p:spPr>
        <p:txBody>
          <a:bodyPr vert="horz" wrap="square" lIns="0" tIns="12700" rIns="0" bIns="0" rtlCol="0">
            <a:spAutoFit/>
          </a:bodyPr>
          <a:lstStyle/>
          <a:p>
            <a:pPr marL="12700">
              <a:lnSpc>
                <a:spcPct val="100000"/>
              </a:lnSpc>
              <a:spcBef>
                <a:spcPts val="100"/>
              </a:spcBef>
            </a:pPr>
            <a:r>
              <a:rPr lang="it-IT" sz="2000" b="1" spc="-5" dirty="0" err="1">
                <a:cs typeface="Calibri"/>
              </a:rPr>
              <a:t>Analyse</a:t>
            </a:r>
            <a:endParaRPr sz="2000" dirty="0">
              <a:cs typeface="Calibri"/>
            </a:endParaRPr>
          </a:p>
        </p:txBody>
      </p:sp>
    </p:spTree>
    <p:extLst>
      <p:ext uri="{BB962C8B-B14F-4D97-AF65-F5344CB8AC3E}">
        <p14:creationId xmlns:p14="http://schemas.microsoft.com/office/powerpoint/2010/main" val="1942141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23640" y="235731"/>
            <a:ext cx="5496719" cy="628377"/>
          </a:xfrm>
          <a:prstGeom prst="rect">
            <a:avLst/>
          </a:prstGeom>
        </p:spPr>
        <p:txBody>
          <a:bodyPr vert="horz" wrap="square" lIns="0" tIns="12700" rIns="0" bIns="0" rtlCol="0">
            <a:spAutoFit/>
          </a:bodyPr>
          <a:lstStyle/>
          <a:p>
            <a:pPr marL="12700">
              <a:lnSpc>
                <a:spcPct val="100000"/>
              </a:lnSpc>
              <a:spcBef>
                <a:spcPts val="100"/>
              </a:spcBef>
            </a:pPr>
            <a:r>
              <a:rPr sz="4000" spc="-5" dirty="0">
                <a:solidFill>
                  <a:srgbClr val="C00000"/>
                </a:solidFill>
                <a:latin typeface="+mn-lt"/>
              </a:rPr>
              <a:t>Protein</a:t>
            </a:r>
            <a:r>
              <a:rPr sz="4000" spc="-35" dirty="0">
                <a:solidFill>
                  <a:srgbClr val="C00000"/>
                </a:solidFill>
                <a:latin typeface="+mn-lt"/>
              </a:rPr>
              <a:t> </a:t>
            </a:r>
            <a:r>
              <a:rPr sz="4000" spc="-5" dirty="0">
                <a:solidFill>
                  <a:srgbClr val="C00000"/>
                </a:solidFill>
                <a:latin typeface="+mn-lt"/>
              </a:rPr>
              <a:t>Extraction</a:t>
            </a:r>
            <a:r>
              <a:rPr lang="it-IT" sz="4000" spc="-5" dirty="0">
                <a:solidFill>
                  <a:srgbClr val="C00000"/>
                </a:solidFill>
                <a:latin typeface="+mn-lt"/>
              </a:rPr>
              <a:t>: Total</a:t>
            </a:r>
            <a:endParaRPr sz="4000" dirty="0">
              <a:latin typeface="+mn-lt"/>
            </a:endParaRPr>
          </a:p>
        </p:txBody>
      </p:sp>
      <p:sp>
        <p:nvSpPr>
          <p:cNvPr id="3" name="object 3"/>
          <p:cNvSpPr txBox="1"/>
          <p:nvPr/>
        </p:nvSpPr>
        <p:spPr>
          <a:xfrm>
            <a:off x="228600" y="864108"/>
            <a:ext cx="9143999" cy="3366050"/>
          </a:xfrm>
          <a:prstGeom prst="rect">
            <a:avLst/>
          </a:prstGeom>
        </p:spPr>
        <p:txBody>
          <a:bodyPr vert="horz" wrap="square" lIns="0" tIns="107315" rIns="0" bIns="0" rtlCol="0">
            <a:spAutoFit/>
          </a:bodyPr>
          <a:lstStyle/>
          <a:p>
            <a:pPr marL="355600" indent="-342900">
              <a:lnSpc>
                <a:spcPct val="100000"/>
              </a:lnSpc>
              <a:spcBef>
                <a:spcPts val="845"/>
              </a:spcBef>
              <a:buChar char="•"/>
              <a:tabLst>
                <a:tab pos="354965" algn="l"/>
                <a:tab pos="355600" algn="l"/>
              </a:tabLst>
            </a:pPr>
            <a:r>
              <a:rPr lang="en-GB" sz="2000" spc="-10" dirty="0">
                <a:cs typeface="Calibri"/>
              </a:rPr>
              <a:t>More complicated </a:t>
            </a:r>
            <a:r>
              <a:rPr lang="en-GB" sz="2000" dirty="0">
                <a:cs typeface="Calibri"/>
              </a:rPr>
              <a:t>than </a:t>
            </a:r>
            <a:r>
              <a:rPr lang="en-GB" sz="2000" spc="-5" dirty="0">
                <a:cs typeface="Calibri"/>
              </a:rPr>
              <a:t>nucleic acid </a:t>
            </a:r>
            <a:r>
              <a:rPr lang="en-GB" sz="2000" spc="-10" dirty="0">
                <a:cs typeface="Calibri"/>
              </a:rPr>
              <a:t>extraction: </a:t>
            </a:r>
          </a:p>
          <a:p>
            <a:pPr marL="812800" lvl="1" indent="-342900">
              <a:spcBef>
                <a:spcPts val="845"/>
              </a:spcBef>
              <a:buChar char="•"/>
              <a:tabLst>
                <a:tab pos="354965" algn="l"/>
                <a:tab pos="355600" algn="l"/>
              </a:tabLst>
            </a:pPr>
            <a:r>
              <a:rPr lang="en-GB" sz="2000" spc="-10" dirty="0">
                <a:cs typeface="Calibri"/>
              </a:rPr>
              <a:t>Proteins are in different cellular compartments, might be in the membrane.</a:t>
            </a:r>
          </a:p>
          <a:p>
            <a:pPr marL="812800" lvl="1" indent="-342900">
              <a:spcBef>
                <a:spcPts val="845"/>
              </a:spcBef>
              <a:buChar char="•"/>
              <a:tabLst>
                <a:tab pos="354965" algn="l"/>
                <a:tab pos="355600" algn="l"/>
              </a:tabLst>
            </a:pPr>
            <a:r>
              <a:rPr lang="en-GB" sz="2000" spc="-10" dirty="0">
                <a:cs typeface="Calibri"/>
              </a:rPr>
              <a:t>Proteins can be polar/non-polar, hydrophobic, non soluble, etc…</a:t>
            </a:r>
          </a:p>
          <a:p>
            <a:pPr marL="812800" lvl="1" indent="-342900">
              <a:spcBef>
                <a:spcPts val="845"/>
              </a:spcBef>
              <a:buChar char="•"/>
              <a:tabLst>
                <a:tab pos="354965" algn="l"/>
                <a:tab pos="355600" algn="l"/>
              </a:tabLst>
            </a:pPr>
            <a:r>
              <a:rPr lang="en-GB" sz="2000" spc="-10" dirty="0">
                <a:cs typeface="Calibri"/>
              </a:rPr>
              <a:t>Enzymes and catalytic activities.</a:t>
            </a:r>
          </a:p>
          <a:p>
            <a:pPr marL="355600" indent="-342900">
              <a:lnSpc>
                <a:spcPct val="100000"/>
              </a:lnSpc>
              <a:spcBef>
                <a:spcPts val="845"/>
              </a:spcBef>
              <a:buChar char="•"/>
              <a:tabLst>
                <a:tab pos="354965" algn="l"/>
                <a:tab pos="355600" algn="l"/>
              </a:tabLst>
            </a:pPr>
            <a:endParaRPr lang="en-GB" sz="2000" spc="-10" dirty="0">
              <a:cs typeface="Calibri"/>
            </a:endParaRPr>
          </a:p>
          <a:p>
            <a:pPr marL="355600" indent="-342900">
              <a:lnSpc>
                <a:spcPct val="100000"/>
              </a:lnSpc>
              <a:spcBef>
                <a:spcPts val="845"/>
              </a:spcBef>
              <a:buChar char="•"/>
              <a:tabLst>
                <a:tab pos="354965" algn="l"/>
                <a:tab pos="355600" algn="l"/>
              </a:tabLst>
            </a:pPr>
            <a:r>
              <a:rPr sz="2000" spc="-5" dirty="0">
                <a:cs typeface="Calibri"/>
              </a:rPr>
              <a:t>-Cell </a:t>
            </a:r>
            <a:r>
              <a:rPr sz="2000" spc="-10" dirty="0">
                <a:cs typeface="Calibri"/>
              </a:rPr>
              <a:t>lysis </a:t>
            </a:r>
            <a:r>
              <a:rPr sz="2000" spc="-5" dirty="0">
                <a:cs typeface="Calibri"/>
              </a:rPr>
              <a:t>in conditions</a:t>
            </a:r>
            <a:r>
              <a:rPr sz="2000" spc="45" dirty="0">
                <a:cs typeface="Calibri"/>
              </a:rPr>
              <a:t> </a:t>
            </a:r>
            <a:r>
              <a:rPr sz="2000" spc="-5" dirty="0">
                <a:cs typeface="Calibri"/>
              </a:rPr>
              <a:t>ensuring:</a:t>
            </a:r>
            <a:endParaRPr lang="it-IT" sz="2000" dirty="0">
              <a:cs typeface="Calibri"/>
            </a:endParaRPr>
          </a:p>
          <a:p>
            <a:pPr marL="469900" lvl="1">
              <a:spcBef>
                <a:spcPts val="845"/>
              </a:spcBef>
              <a:tabLst>
                <a:tab pos="354965" algn="l"/>
                <a:tab pos="355600" algn="l"/>
              </a:tabLst>
            </a:pPr>
            <a:r>
              <a:rPr sz="2000" spc="-10" dirty="0">
                <a:cs typeface="Calibri"/>
              </a:rPr>
              <a:t>Membrane break, </a:t>
            </a:r>
            <a:r>
              <a:rPr sz="2000" spc="-15" dirty="0">
                <a:cs typeface="Calibri"/>
              </a:rPr>
              <a:t>protein </a:t>
            </a:r>
            <a:r>
              <a:rPr sz="2000" spc="-5" dirty="0">
                <a:cs typeface="Calibri"/>
              </a:rPr>
              <a:t>dissociation</a:t>
            </a:r>
            <a:r>
              <a:rPr lang="it-IT" sz="2000" spc="-5" dirty="0">
                <a:cs typeface="Calibri"/>
              </a:rPr>
              <a:t> </a:t>
            </a:r>
            <a:r>
              <a:rPr lang="it-IT" sz="2000" spc="-5" dirty="0">
                <a:cs typeface="Calibri"/>
                <a:sym typeface="Wingdings" pitchFamily="2" charset="2"/>
              </a:rPr>
              <a:t> </a:t>
            </a:r>
            <a:r>
              <a:rPr lang="en-GB" sz="2000" u="sng" spc="-5" dirty="0">
                <a:cs typeface="Calibri"/>
              </a:rPr>
              <a:t>Detergents</a:t>
            </a:r>
            <a:r>
              <a:rPr lang="it-IT" sz="2000" spc="-5" dirty="0">
                <a:cs typeface="Calibri"/>
              </a:rPr>
              <a:t> : SDS, </a:t>
            </a:r>
            <a:r>
              <a:rPr lang="it-IT" sz="2000" spc="-5" dirty="0" err="1">
                <a:cs typeface="Calibri"/>
              </a:rPr>
              <a:t>Triton</a:t>
            </a:r>
            <a:r>
              <a:rPr lang="it-IT" sz="2000" spc="-5" dirty="0">
                <a:cs typeface="Calibri"/>
              </a:rPr>
              <a:t>, </a:t>
            </a:r>
            <a:r>
              <a:rPr lang="it-IT" sz="2000" spc="-5" dirty="0" err="1">
                <a:cs typeface="Calibri"/>
              </a:rPr>
              <a:t>Tween</a:t>
            </a:r>
            <a:endParaRPr lang="it-IT" sz="2000" spc="-5" dirty="0">
              <a:cs typeface="Calibri"/>
            </a:endParaRPr>
          </a:p>
          <a:p>
            <a:pPr marL="469265" marR="1866264">
              <a:lnSpc>
                <a:spcPts val="3290"/>
              </a:lnSpc>
              <a:spcBef>
                <a:spcPts val="820"/>
              </a:spcBef>
            </a:pPr>
            <a:r>
              <a:rPr sz="2000" spc="-55" dirty="0">
                <a:cs typeface="Comic Sans MS"/>
              </a:rPr>
              <a:t>Protein</a:t>
            </a:r>
            <a:r>
              <a:rPr sz="2000" spc="-50" dirty="0">
                <a:cs typeface="Comic Sans MS"/>
              </a:rPr>
              <a:t> Inhibitors</a:t>
            </a:r>
            <a:r>
              <a:rPr lang="it-IT" sz="2000" i="1" spc="-50" dirty="0">
                <a:cs typeface="Comic Sans MS"/>
              </a:rPr>
              <a:t>; </a:t>
            </a:r>
            <a:r>
              <a:rPr sz="2000" spc="-5" dirty="0">
                <a:cs typeface="Comic Sans MS"/>
              </a:rPr>
              <a:t>Leupeptin, Pepstatin, PMSF, EDTA, </a:t>
            </a:r>
            <a:r>
              <a:rPr sz="2000" dirty="0">
                <a:cs typeface="Comic Sans MS"/>
              </a:rPr>
              <a:t>4</a:t>
            </a:r>
            <a:r>
              <a:rPr sz="2000" spc="337" baseline="1388" dirty="0">
                <a:cs typeface="Comic Sans MS"/>
              </a:rPr>
              <a:t> </a:t>
            </a:r>
            <a:r>
              <a:rPr sz="2000" dirty="0">
                <a:cs typeface="Comic Sans MS"/>
              </a:rPr>
              <a:t>C</a:t>
            </a:r>
          </a:p>
        </p:txBody>
      </p:sp>
      <p:pic>
        <p:nvPicPr>
          <p:cNvPr id="1026" name="Picture 2" descr="ReadiUse™ bacterial cell lysis buffer *5X* | AAT Bioquest">
            <a:extLst>
              <a:ext uri="{FF2B5EF4-FFF2-40B4-BE49-F238E27FC236}">
                <a16:creationId xmlns:a16="http://schemas.microsoft.com/office/drawing/2014/main" id="{FC3A7E79-AAD9-9B4A-91D7-1FA403B26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2299" y="4345998"/>
            <a:ext cx="5569336" cy="2512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1EFB1A3-93EE-C849-A31C-5E2AEBD7C206}"/>
              </a:ext>
            </a:extLst>
          </p:cNvPr>
          <p:cNvSpPr txBox="1">
            <a:spLocks/>
          </p:cNvSpPr>
          <p:nvPr/>
        </p:nvSpPr>
        <p:spPr>
          <a:xfrm>
            <a:off x="2575471" y="91127"/>
            <a:ext cx="4874895" cy="513080"/>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GB" sz="3200" kern="0" spc="-5" dirty="0">
                <a:solidFill>
                  <a:sysClr val="windowText" lastClr="000000"/>
                </a:solidFill>
                <a:latin typeface="+mn-lt"/>
              </a:rPr>
              <a:t>Exercise I</a:t>
            </a:r>
            <a:endParaRPr lang="en-GB" sz="3200" kern="0" dirty="0">
              <a:solidFill>
                <a:sysClr val="windowText" lastClr="000000"/>
              </a:solidFill>
              <a:latin typeface="+mn-lt"/>
            </a:endParaRPr>
          </a:p>
        </p:txBody>
      </p:sp>
      <p:grpSp>
        <p:nvGrpSpPr>
          <p:cNvPr id="3" name="Group 2">
            <a:extLst>
              <a:ext uri="{FF2B5EF4-FFF2-40B4-BE49-F238E27FC236}">
                <a16:creationId xmlns:a16="http://schemas.microsoft.com/office/drawing/2014/main" id="{BB1E0A51-10EC-AE4A-9804-D0F2F9F1E32A}"/>
              </a:ext>
            </a:extLst>
          </p:cNvPr>
          <p:cNvGrpSpPr/>
          <p:nvPr/>
        </p:nvGrpSpPr>
        <p:grpSpPr>
          <a:xfrm>
            <a:off x="381000" y="2590800"/>
            <a:ext cx="8093932" cy="2321170"/>
            <a:chOff x="348393" y="2438400"/>
            <a:chExt cx="8093932" cy="2321170"/>
          </a:xfrm>
        </p:grpSpPr>
        <p:pic>
          <p:nvPicPr>
            <p:cNvPr id="9220" name="Picture 4">
              <a:extLst>
                <a:ext uri="{FF2B5EF4-FFF2-40B4-BE49-F238E27FC236}">
                  <a16:creationId xmlns:a16="http://schemas.microsoft.com/office/drawing/2014/main" id="{2414B2F8-76A0-494A-A020-6A4D10AC0C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33" b="25556"/>
            <a:stretch/>
          </p:blipFill>
          <p:spPr bwMode="auto">
            <a:xfrm>
              <a:off x="348393" y="2438400"/>
              <a:ext cx="387032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64A2F6A-FBAE-2944-AF7F-28A59CFD6C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231"/>
            <a:stretch/>
          </p:blipFill>
          <p:spPr bwMode="auto">
            <a:xfrm>
              <a:off x="4572000" y="2590800"/>
              <a:ext cx="3870325" cy="21101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5818C3D-FE4E-3D49-BC9A-00981B3FA6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725" b="69232"/>
            <a:stretch/>
          </p:blipFill>
          <p:spPr bwMode="auto">
            <a:xfrm>
              <a:off x="360116" y="4413739"/>
              <a:ext cx="4211884" cy="34583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object 2">
            <a:extLst>
              <a:ext uri="{FF2B5EF4-FFF2-40B4-BE49-F238E27FC236}">
                <a16:creationId xmlns:a16="http://schemas.microsoft.com/office/drawing/2014/main" id="{A391DA4F-A1A7-EA48-9D34-E50BA5527F79}"/>
              </a:ext>
            </a:extLst>
          </p:cNvPr>
          <p:cNvSpPr txBox="1">
            <a:spLocks/>
          </p:cNvSpPr>
          <p:nvPr/>
        </p:nvSpPr>
        <p:spPr>
          <a:xfrm>
            <a:off x="533400" y="804437"/>
            <a:ext cx="5943600" cy="628377"/>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GB" sz="2000" kern="0" spc="-5" dirty="0">
                <a:solidFill>
                  <a:sysClr val="windowText" lastClr="000000"/>
                </a:solidFill>
                <a:latin typeface="+mn-lt"/>
              </a:rPr>
              <a:t>Zeb2 protein and cancer; RT-</a:t>
            </a:r>
            <a:r>
              <a:rPr lang="en-GB" sz="2000" kern="0" spc="-5" dirty="0" err="1">
                <a:solidFill>
                  <a:sysClr val="windowText" lastClr="000000"/>
                </a:solidFill>
                <a:latin typeface="+mn-lt"/>
              </a:rPr>
              <a:t>PCr</a:t>
            </a:r>
            <a:r>
              <a:rPr lang="en-GB" sz="2000" kern="0" spc="-5" dirty="0">
                <a:solidFill>
                  <a:sysClr val="windowText" lastClr="000000"/>
                </a:solidFill>
                <a:latin typeface="+mn-lt"/>
              </a:rPr>
              <a:t> shows no change in mRNA level during </a:t>
            </a:r>
            <a:r>
              <a:rPr lang="en-GB" sz="2000" kern="0" spc="-5" dirty="0" err="1">
                <a:solidFill>
                  <a:sysClr val="windowText" lastClr="000000"/>
                </a:solidFill>
                <a:latin typeface="+mn-lt"/>
              </a:rPr>
              <a:t>tumor</a:t>
            </a:r>
            <a:r>
              <a:rPr lang="en-GB" sz="2000" kern="0" spc="-5" dirty="0">
                <a:solidFill>
                  <a:sysClr val="windowText" lastClr="000000"/>
                </a:solidFill>
                <a:latin typeface="+mn-lt"/>
              </a:rPr>
              <a:t> progression but…. </a:t>
            </a:r>
            <a:endParaRPr lang="en-GB" sz="2000" kern="0" dirty="0">
              <a:solidFill>
                <a:sysClr val="windowText" lastClr="000000"/>
              </a:solidFill>
              <a:latin typeface="+mn-lt"/>
            </a:endParaRPr>
          </a:p>
        </p:txBody>
      </p:sp>
    </p:spTree>
    <p:extLst>
      <p:ext uri="{BB962C8B-B14F-4D97-AF65-F5344CB8AC3E}">
        <p14:creationId xmlns:p14="http://schemas.microsoft.com/office/powerpoint/2010/main" val="24936128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1AA5D3E-B511-004E-9FD5-56F1A630FCF3}"/>
              </a:ext>
            </a:extLst>
          </p:cNvPr>
          <p:cNvSpPr txBox="1">
            <a:spLocks/>
          </p:cNvSpPr>
          <p:nvPr/>
        </p:nvSpPr>
        <p:spPr>
          <a:xfrm>
            <a:off x="2575471" y="91127"/>
            <a:ext cx="4874895" cy="513080"/>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GB" sz="3200" kern="0" spc="-5" dirty="0">
                <a:solidFill>
                  <a:sysClr val="windowText" lastClr="000000"/>
                </a:solidFill>
                <a:latin typeface="+mn-lt"/>
              </a:rPr>
              <a:t>Exercise II</a:t>
            </a:r>
            <a:endParaRPr lang="en-GB" sz="3200" kern="0" dirty="0">
              <a:solidFill>
                <a:sysClr val="windowText" lastClr="000000"/>
              </a:solidFill>
              <a:latin typeface="+mn-lt"/>
            </a:endParaRPr>
          </a:p>
        </p:txBody>
      </p:sp>
      <p:pic>
        <p:nvPicPr>
          <p:cNvPr id="10242" name="Picture 2" descr="Cryptotanshinone Inhibits Cancer Cell Proliferation by Suppressing  Mammalian Target of Rapamycin–Mediated Cyclin D1 Expression and Rb  Phosphorylation | Cancer Prevention Research">
            <a:extLst>
              <a:ext uri="{FF2B5EF4-FFF2-40B4-BE49-F238E27FC236}">
                <a16:creationId xmlns:a16="http://schemas.microsoft.com/office/drawing/2014/main" id="{3E5F16A1-25C8-FE47-89B2-0E1091D03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90600"/>
            <a:ext cx="5250904" cy="5531311"/>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2">
            <a:extLst>
              <a:ext uri="{FF2B5EF4-FFF2-40B4-BE49-F238E27FC236}">
                <a16:creationId xmlns:a16="http://schemas.microsoft.com/office/drawing/2014/main" id="{DE2CF201-75CF-8042-82D5-2AF538670CA8}"/>
              </a:ext>
            </a:extLst>
          </p:cNvPr>
          <p:cNvSpPr txBox="1">
            <a:spLocks/>
          </p:cNvSpPr>
          <p:nvPr/>
        </p:nvSpPr>
        <p:spPr>
          <a:xfrm>
            <a:off x="6248400" y="1008185"/>
            <a:ext cx="2590800" cy="628377"/>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GB" sz="2000" kern="0" spc="-5" dirty="0">
                <a:solidFill>
                  <a:sysClr val="windowText" lastClr="000000"/>
                </a:solidFill>
                <a:latin typeface="+mn-lt"/>
              </a:rPr>
              <a:t>CTP is a drug to treat cancer cell  cells …. </a:t>
            </a:r>
            <a:endParaRPr lang="en-GB" sz="2000" kern="0" dirty="0">
              <a:solidFill>
                <a:sysClr val="windowText" lastClr="000000"/>
              </a:solidFill>
              <a:latin typeface="+mn-lt"/>
            </a:endParaRPr>
          </a:p>
        </p:txBody>
      </p:sp>
    </p:spTree>
    <p:extLst>
      <p:ext uri="{BB962C8B-B14F-4D97-AF65-F5344CB8AC3E}">
        <p14:creationId xmlns:p14="http://schemas.microsoft.com/office/powerpoint/2010/main" val="4254590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5FEB72D-9B9C-3E40-A361-E58AACC385AC}"/>
              </a:ext>
            </a:extLst>
          </p:cNvPr>
          <p:cNvSpPr txBox="1">
            <a:spLocks/>
          </p:cNvSpPr>
          <p:nvPr/>
        </p:nvSpPr>
        <p:spPr>
          <a:xfrm>
            <a:off x="2575471" y="91127"/>
            <a:ext cx="4874895" cy="513080"/>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GB" sz="3200" kern="0" spc="-5" dirty="0">
                <a:solidFill>
                  <a:sysClr val="windowText" lastClr="000000"/>
                </a:solidFill>
                <a:latin typeface="+mn-lt"/>
              </a:rPr>
              <a:t>Exercise III</a:t>
            </a:r>
            <a:endParaRPr lang="en-GB" sz="3200" kern="0" dirty="0">
              <a:solidFill>
                <a:sysClr val="windowText" lastClr="000000"/>
              </a:solidFill>
              <a:latin typeface="+mn-lt"/>
            </a:endParaRPr>
          </a:p>
        </p:txBody>
      </p:sp>
      <p:pic>
        <p:nvPicPr>
          <p:cNvPr id="11266" name="Picture 2">
            <a:extLst>
              <a:ext uri="{FF2B5EF4-FFF2-40B4-BE49-F238E27FC236}">
                <a16:creationId xmlns:a16="http://schemas.microsoft.com/office/drawing/2014/main" id="{26556056-F8A5-2C42-8EBD-E1DC678789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167" b="59046"/>
          <a:stretch/>
        </p:blipFill>
        <p:spPr bwMode="auto">
          <a:xfrm>
            <a:off x="152400" y="2743200"/>
            <a:ext cx="4191000" cy="2411412"/>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2">
            <a:extLst>
              <a:ext uri="{FF2B5EF4-FFF2-40B4-BE49-F238E27FC236}">
                <a16:creationId xmlns:a16="http://schemas.microsoft.com/office/drawing/2014/main" id="{02A33BBF-3B59-BB49-8828-CB97D6B69EC9}"/>
              </a:ext>
            </a:extLst>
          </p:cNvPr>
          <p:cNvSpPr txBox="1">
            <a:spLocks/>
          </p:cNvSpPr>
          <p:nvPr/>
        </p:nvSpPr>
        <p:spPr>
          <a:xfrm>
            <a:off x="152400" y="731138"/>
            <a:ext cx="6934200" cy="628377"/>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GB" sz="2000" kern="0" spc="-5" dirty="0">
                <a:solidFill>
                  <a:sysClr val="windowText" lastClr="000000"/>
                </a:solidFill>
                <a:latin typeface="+mn-lt"/>
              </a:rPr>
              <a:t>JAZF1-SUZ12 is an oncogenic fusion product in some cancers, How this fusion affects its molecular partners?</a:t>
            </a:r>
            <a:endParaRPr lang="en-GB" sz="2000" kern="0" dirty="0">
              <a:solidFill>
                <a:sysClr val="windowText" lastClr="000000"/>
              </a:solidFill>
              <a:latin typeface="+mn-lt"/>
            </a:endParaRPr>
          </a:p>
        </p:txBody>
      </p:sp>
      <p:pic>
        <p:nvPicPr>
          <p:cNvPr id="5" name="Picture 2">
            <a:extLst>
              <a:ext uri="{FF2B5EF4-FFF2-40B4-BE49-F238E27FC236}">
                <a16:creationId xmlns:a16="http://schemas.microsoft.com/office/drawing/2014/main" id="{78C44D74-46F0-FF43-A412-36B3FC1FBF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 t="41439" r="54295" b="-15703"/>
          <a:stretch/>
        </p:blipFill>
        <p:spPr bwMode="auto">
          <a:xfrm>
            <a:off x="4536831" y="2133600"/>
            <a:ext cx="4191000" cy="437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4086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966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23640" y="235731"/>
            <a:ext cx="5496719" cy="628377"/>
          </a:xfrm>
          <a:prstGeom prst="rect">
            <a:avLst/>
          </a:prstGeom>
        </p:spPr>
        <p:txBody>
          <a:bodyPr vert="horz" wrap="square" lIns="0" tIns="12700" rIns="0" bIns="0" rtlCol="0">
            <a:spAutoFit/>
          </a:bodyPr>
          <a:lstStyle/>
          <a:p>
            <a:pPr marL="12700">
              <a:lnSpc>
                <a:spcPct val="100000"/>
              </a:lnSpc>
              <a:spcBef>
                <a:spcPts val="100"/>
              </a:spcBef>
            </a:pPr>
            <a:r>
              <a:rPr sz="4000" spc="-5" dirty="0">
                <a:solidFill>
                  <a:srgbClr val="C00000"/>
                </a:solidFill>
                <a:latin typeface="+mn-lt"/>
              </a:rPr>
              <a:t>Protein</a:t>
            </a:r>
            <a:r>
              <a:rPr sz="4000" spc="-35" dirty="0">
                <a:solidFill>
                  <a:srgbClr val="C00000"/>
                </a:solidFill>
                <a:latin typeface="+mn-lt"/>
              </a:rPr>
              <a:t> </a:t>
            </a:r>
            <a:r>
              <a:rPr sz="4000" spc="-5" dirty="0">
                <a:solidFill>
                  <a:srgbClr val="C00000"/>
                </a:solidFill>
                <a:latin typeface="+mn-lt"/>
              </a:rPr>
              <a:t>Extraction</a:t>
            </a:r>
            <a:r>
              <a:rPr lang="it-IT" sz="4000" spc="-5" dirty="0">
                <a:solidFill>
                  <a:srgbClr val="C00000"/>
                </a:solidFill>
                <a:latin typeface="+mn-lt"/>
              </a:rPr>
              <a:t>: Total</a:t>
            </a:r>
            <a:endParaRPr sz="4000" dirty="0">
              <a:latin typeface="+mn-lt"/>
            </a:endParaRPr>
          </a:p>
        </p:txBody>
      </p:sp>
      <p:sp>
        <p:nvSpPr>
          <p:cNvPr id="3" name="object 3"/>
          <p:cNvSpPr txBox="1"/>
          <p:nvPr/>
        </p:nvSpPr>
        <p:spPr>
          <a:xfrm>
            <a:off x="228600" y="864108"/>
            <a:ext cx="9143999" cy="826508"/>
          </a:xfrm>
          <a:prstGeom prst="rect">
            <a:avLst/>
          </a:prstGeom>
        </p:spPr>
        <p:txBody>
          <a:bodyPr vert="horz" wrap="square" lIns="0" tIns="107315" rIns="0" bIns="0" rtlCol="0">
            <a:spAutoFit/>
          </a:bodyPr>
          <a:lstStyle/>
          <a:p>
            <a:pPr marL="355600" indent="-342900">
              <a:lnSpc>
                <a:spcPct val="100000"/>
              </a:lnSpc>
              <a:spcBef>
                <a:spcPts val="845"/>
              </a:spcBef>
              <a:buChar char="•"/>
              <a:tabLst>
                <a:tab pos="354965" algn="l"/>
                <a:tab pos="355600" algn="l"/>
              </a:tabLst>
            </a:pPr>
            <a:r>
              <a:rPr lang="en-GB" sz="2000" spc="-10" dirty="0">
                <a:cs typeface="Calibri"/>
              </a:rPr>
              <a:t>We can separate also specific compartments in the cell</a:t>
            </a:r>
          </a:p>
          <a:p>
            <a:pPr marL="355600" indent="-342900">
              <a:lnSpc>
                <a:spcPct val="100000"/>
              </a:lnSpc>
              <a:spcBef>
                <a:spcPts val="845"/>
              </a:spcBef>
              <a:buChar char="•"/>
              <a:tabLst>
                <a:tab pos="354965" algn="l"/>
                <a:tab pos="355600" algn="l"/>
              </a:tabLst>
            </a:pPr>
            <a:endParaRPr lang="en-GB" sz="2000" spc="-10" dirty="0">
              <a:cs typeface="Calibri"/>
            </a:endParaRPr>
          </a:p>
        </p:txBody>
      </p:sp>
      <p:pic>
        <p:nvPicPr>
          <p:cNvPr id="12290" name="Picture 2" descr="Quantitative Analysis of Chromatin Proteomes in Disease | Protocol">
            <a:extLst>
              <a:ext uri="{FF2B5EF4-FFF2-40B4-BE49-F238E27FC236}">
                <a16:creationId xmlns:a16="http://schemas.microsoft.com/office/drawing/2014/main" id="{84622384-3A36-5B4C-BBAA-E4ABDBE1E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2206" y="1556508"/>
            <a:ext cx="3403194" cy="401320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Schematic illustration of mitochondria-enriched sample preparation by... |  Download Scientific Diagram">
            <a:extLst>
              <a:ext uri="{FF2B5EF4-FFF2-40B4-BE49-F238E27FC236}">
                <a16:creationId xmlns:a16="http://schemas.microsoft.com/office/drawing/2014/main" id="{8E8445C0-2AEB-2346-8FCB-4D5E59F22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61" y="1933247"/>
            <a:ext cx="4554538" cy="3429000"/>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3">
            <a:extLst>
              <a:ext uri="{FF2B5EF4-FFF2-40B4-BE49-F238E27FC236}">
                <a16:creationId xmlns:a16="http://schemas.microsoft.com/office/drawing/2014/main" id="{3F8154B1-DA85-7847-AD4B-04CAB651CACC}"/>
              </a:ext>
            </a:extLst>
          </p:cNvPr>
          <p:cNvSpPr txBox="1"/>
          <p:nvPr/>
        </p:nvSpPr>
        <p:spPr>
          <a:xfrm>
            <a:off x="838201" y="5580638"/>
            <a:ext cx="2133600" cy="826508"/>
          </a:xfrm>
          <a:prstGeom prst="rect">
            <a:avLst/>
          </a:prstGeom>
        </p:spPr>
        <p:txBody>
          <a:bodyPr vert="horz" wrap="square" lIns="0" tIns="107315" rIns="0" bIns="0" rtlCol="0">
            <a:spAutoFit/>
          </a:bodyPr>
          <a:lstStyle/>
          <a:p>
            <a:pPr marL="355600" indent="-342900">
              <a:lnSpc>
                <a:spcPct val="100000"/>
              </a:lnSpc>
              <a:spcBef>
                <a:spcPts val="845"/>
              </a:spcBef>
              <a:buChar char="•"/>
              <a:tabLst>
                <a:tab pos="354965" algn="l"/>
                <a:tab pos="355600" algn="l"/>
              </a:tabLst>
            </a:pPr>
            <a:r>
              <a:rPr lang="en-GB" sz="2000" spc="-10" dirty="0">
                <a:cs typeface="Calibri"/>
              </a:rPr>
              <a:t>Mitochondria</a:t>
            </a:r>
          </a:p>
          <a:p>
            <a:pPr marL="355600" indent="-342900">
              <a:lnSpc>
                <a:spcPct val="100000"/>
              </a:lnSpc>
              <a:spcBef>
                <a:spcPts val="845"/>
              </a:spcBef>
              <a:buChar char="•"/>
              <a:tabLst>
                <a:tab pos="354965" algn="l"/>
                <a:tab pos="355600" algn="l"/>
              </a:tabLst>
            </a:pPr>
            <a:endParaRPr lang="en-GB" sz="2000" spc="-10" dirty="0">
              <a:cs typeface="Calibri"/>
            </a:endParaRPr>
          </a:p>
        </p:txBody>
      </p:sp>
      <p:sp>
        <p:nvSpPr>
          <p:cNvPr id="10" name="object 3">
            <a:extLst>
              <a:ext uri="{FF2B5EF4-FFF2-40B4-BE49-F238E27FC236}">
                <a16:creationId xmlns:a16="http://schemas.microsoft.com/office/drawing/2014/main" id="{D410F6EA-F362-B241-8491-48C1F7A5A309}"/>
              </a:ext>
            </a:extLst>
          </p:cNvPr>
          <p:cNvSpPr txBox="1"/>
          <p:nvPr/>
        </p:nvSpPr>
        <p:spPr>
          <a:xfrm>
            <a:off x="6477000" y="5580638"/>
            <a:ext cx="2133600" cy="826508"/>
          </a:xfrm>
          <a:prstGeom prst="rect">
            <a:avLst/>
          </a:prstGeom>
        </p:spPr>
        <p:txBody>
          <a:bodyPr vert="horz" wrap="square" lIns="0" tIns="107315" rIns="0" bIns="0" rtlCol="0">
            <a:spAutoFit/>
          </a:bodyPr>
          <a:lstStyle/>
          <a:p>
            <a:pPr marL="355600" indent="-342900">
              <a:lnSpc>
                <a:spcPct val="100000"/>
              </a:lnSpc>
              <a:spcBef>
                <a:spcPts val="845"/>
              </a:spcBef>
              <a:buChar char="•"/>
              <a:tabLst>
                <a:tab pos="354965" algn="l"/>
                <a:tab pos="355600" algn="l"/>
              </a:tabLst>
            </a:pPr>
            <a:r>
              <a:rPr lang="en-GB" sz="2000" spc="-10" dirty="0">
                <a:cs typeface="Calibri"/>
              </a:rPr>
              <a:t>Chromatin</a:t>
            </a:r>
          </a:p>
          <a:p>
            <a:pPr marL="355600" indent="-342900">
              <a:lnSpc>
                <a:spcPct val="100000"/>
              </a:lnSpc>
              <a:spcBef>
                <a:spcPts val="845"/>
              </a:spcBef>
              <a:buChar char="•"/>
              <a:tabLst>
                <a:tab pos="354965" algn="l"/>
                <a:tab pos="355600" algn="l"/>
              </a:tabLst>
            </a:pPr>
            <a:endParaRPr lang="en-GB" sz="2000" spc="-10" dirty="0">
              <a:cs typeface="Calibri"/>
            </a:endParaRPr>
          </a:p>
        </p:txBody>
      </p:sp>
    </p:spTree>
    <p:extLst>
      <p:ext uri="{BB962C8B-B14F-4D97-AF65-F5344CB8AC3E}">
        <p14:creationId xmlns:p14="http://schemas.microsoft.com/office/powerpoint/2010/main" val="453352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69389" y="296163"/>
            <a:ext cx="5711825" cy="635000"/>
          </a:xfrm>
          <a:prstGeom prst="rect">
            <a:avLst/>
          </a:prstGeom>
        </p:spPr>
        <p:txBody>
          <a:bodyPr vert="horz" wrap="square" lIns="0" tIns="12700" rIns="0" bIns="0" rtlCol="0">
            <a:spAutoFit/>
          </a:bodyPr>
          <a:lstStyle/>
          <a:p>
            <a:pPr marL="12700">
              <a:lnSpc>
                <a:spcPct val="100000"/>
              </a:lnSpc>
              <a:spcBef>
                <a:spcPts val="100"/>
              </a:spcBef>
            </a:pPr>
            <a:r>
              <a:rPr sz="4000" spc="-5" dirty="0">
                <a:solidFill>
                  <a:srgbClr val="C00000"/>
                </a:solidFill>
                <a:latin typeface="+mn-lt"/>
              </a:rPr>
              <a:t>Protein</a:t>
            </a:r>
            <a:r>
              <a:rPr sz="4000" spc="-15" dirty="0">
                <a:solidFill>
                  <a:srgbClr val="C00000"/>
                </a:solidFill>
                <a:latin typeface="+mn-lt"/>
              </a:rPr>
              <a:t> </a:t>
            </a:r>
            <a:r>
              <a:rPr sz="4000" spc="-5" dirty="0">
                <a:solidFill>
                  <a:srgbClr val="C00000"/>
                </a:solidFill>
                <a:latin typeface="+mn-lt"/>
              </a:rPr>
              <a:t>Electrophoresis</a:t>
            </a:r>
            <a:endParaRPr sz="4000" dirty="0">
              <a:solidFill>
                <a:srgbClr val="C00000"/>
              </a:solidFill>
              <a:latin typeface="+mn-lt"/>
            </a:endParaRPr>
          </a:p>
        </p:txBody>
      </p:sp>
      <p:sp>
        <p:nvSpPr>
          <p:cNvPr id="3" name="object 3"/>
          <p:cNvSpPr txBox="1"/>
          <p:nvPr/>
        </p:nvSpPr>
        <p:spPr>
          <a:xfrm>
            <a:off x="454660" y="1545928"/>
            <a:ext cx="5948680" cy="2079800"/>
          </a:xfrm>
          <a:prstGeom prst="rect">
            <a:avLst/>
          </a:prstGeom>
        </p:spPr>
        <p:txBody>
          <a:bodyPr vert="horz" wrap="square" lIns="0" tIns="12700" rIns="0" bIns="0" rtlCol="0">
            <a:spAutoFit/>
          </a:bodyPr>
          <a:lstStyle/>
          <a:p>
            <a:pPr marL="469900" marR="16510" indent="-457200">
              <a:lnSpc>
                <a:spcPct val="122100"/>
              </a:lnSpc>
              <a:spcBef>
                <a:spcPts val="100"/>
              </a:spcBef>
            </a:pPr>
            <a:r>
              <a:rPr sz="2800" spc="-10" dirty="0">
                <a:cs typeface="Calibri"/>
              </a:rPr>
              <a:t>Harder </a:t>
            </a:r>
            <a:r>
              <a:rPr sz="2800" dirty="0">
                <a:cs typeface="Calibri"/>
              </a:rPr>
              <a:t>than </a:t>
            </a:r>
            <a:r>
              <a:rPr sz="2800" spc="-5" dirty="0">
                <a:cs typeface="Calibri"/>
              </a:rPr>
              <a:t>nucleic acid </a:t>
            </a:r>
            <a:r>
              <a:rPr sz="2800" spc="-10" dirty="0">
                <a:cs typeface="Calibri"/>
              </a:rPr>
              <a:t>electrophoresis:  </a:t>
            </a:r>
            <a:r>
              <a:rPr sz="2800" spc="-15" dirty="0">
                <a:cs typeface="Calibri"/>
              </a:rPr>
              <a:t>Proteins </a:t>
            </a:r>
            <a:r>
              <a:rPr sz="2800" spc="-20" dirty="0">
                <a:cs typeface="Calibri"/>
              </a:rPr>
              <a:t>differ </a:t>
            </a:r>
            <a:r>
              <a:rPr sz="2800" spc="-5" dirty="0">
                <a:cs typeface="Calibri"/>
              </a:rPr>
              <a:t>in</a:t>
            </a:r>
            <a:r>
              <a:rPr sz="2800" spc="40" dirty="0">
                <a:cs typeface="Calibri"/>
              </a:rPr>
              <a:t> </a:t>
            </a:r>
            <a:r>
              <a:rPr sz="2800" spc="-15" dirty="0">
                <a:cs typeface="Calibri"/>
              </a:rPr>
              <a:t>charge</a:t>
            </a:r>
            <a:endParaRPr sz="2800" dirty="0">
              <a:cs typeface="Calibri"/>
            </a:endParaRPr>
          </a:p>
          <a:p>
            <a:pPr marL="469900">
              <a:lnSpc>
                <a:spcPct val="100000"/>
              </a:lnSpc>
              <a:spcBef>
                <a:spcPts val="625"/>
              </a:spcBef>
            </a:pPr>
            <a:r>
              <a:rPr sz="2800" spc="-15" dirty="0">
                <a:cs typeface="Calibri"/>
              </a:rPr>
              <a:t>Proteins </a:t>
            </a:r>
            <a:r>
              <a:rPr sz="2800" spc="-20" dirty="0">
                <a:cs typeface="Calibri"/>
              </a:rPr>
              <a:t>differ </a:t>
            </a:r>
            <a:r>
              <a:rPr sz="2800" spc="-5" dirty="0">
                <a:cs typeface="Calibri"/>
              </a:rPr>
              <a:t>in</a:t>
            </a:r>
            <a:r>
              <a:rPr sz="2800" spc="35" dirty="0">
                <a:cs typeface="Calibri"/>
              </a:rPr>
              <a:t> </a:t>
            </a:r>
            <a:r>
              <a:rPr sz="2800" spc="-15" dirty="0">
                <a:cs typeface="Calibri"/>
              </a:rPr>
              <a:t>conformation</a:t>
            </a:r>
            <a:endParaRPr lang="it-IT" sz="2800" spc="-15" dirty="0">
              <a:cs typeface="Calibri"/>
            </a:endParaRPr>
          </a:p>
          <a:p>
            <a:pPr marL="469900">
              <a:lnSpc>
                <a:spcPct val="100000"/>
              </a:lnSpc>
              <a:spcBef>
                <a:spcPts val="625"/>
              </a:spcBef>
            </a:pPr>
            <a:r>
              <a:rPr lang="en-IT" sz="2800" spc="-15" dirty="0">
                <a:cs typeface="Calibri"/>
              </a:rPr>
              <a:t>       </a:t>
            </a:r>
            <a:r>
              <a:rPr sz="2800" dirty="0">
                <a:cs typeface="Calibri"/>
              </a:rPr>
              <a:t>A </a:t>
            </a:r>
            <a:r>
              <a:rPr sz="2800" spc="-10" dirty="0">
                <a:cs typeface="Calibri"/>
              </a:rPr>
              <a:t>polyacrylamide </a:t>
            </a:r>
            <a:r>
              <a:rPr sz="2800" spc="-15" dirty="0">
                <a:cs typeface="Calibri"/>
              </a:rPr>
              <a:t>gel </a:t>
            </a:r>
            <a:r>
              <a:rPr sz="2800" spc="-10" dirty="0">
                <a:cs typeface="Calibri"/>
              </a:rPr>
              <a:t>can</a:t>
            </a:r>
            <a:r>
              <a:rPr sz="2800" spc="-20" dirty="0">
                <a:cs typeface="Calibri"/>
              </a:rPr>
              <a:t> </a:t>
            </a:r>
            <a:r>
              <a:rPr sz="2800" spc="-5" dirty="0">
                <a:cs typeface="Calibri"/>
              </a:rPr>
              <a:t>be:</a:t>
            </a:r>
            <a:endParaRPr sz="2800" dirty="0">
              <a:cs typeface="Calibri"/>
            </a:endParaRPr>
          </a:p>
        </p:txBody>
      </p:sp>
      <p:grpSp>
        <p:nvGrpSpPr>
          <p:cNvPr id="4" name="object 4"/>
          <p:cNvGrpSpPr/>
          <p:nvPr/>
        </p:nvGrpSpPr>
        <p:grpSpPr>
          <a:xfrm>
            <a:off x="1828800" y="3715077"/>
            <a:ext cx="1219200" cy="1317171"/>
            <a:chOff x="2392679" y="4590288"/>
            <a:chExt cx="1316990" cy="1069975"/>
          </a:xfrm>
        </p:grpSpPr>
        <p:pic>
          <p:nvPicPr>
            <p:cNvPr id="5" name="object 5"/>
            <p:cNvPicPr/>
            <p:nvPr/>
          </p:nvPicPr>
          <p:blipFill>
            <a:blip r:embed="rId2" cstate="print"/>
            <a:stretch>
              <a:fillRect/>
            </a:stretch>
          </p:blipFill>
          <p:spPr>
            <a:xfrm>
              <a:off x="2392679" y="4590288"/>
              <a:ext cx="1316736" cy="1069848"/>
            </a:xfrm>
            <a:prstGeom prst="rect">
              <a:avLst/>
            </a:prstGeom>
          </p:spPr>
        </p:pic>
        <p:sp>
          <p:nvSpPr>
            <p:cNvPr id="6" name="object 6"/>
            <p:cNvSpPr/>
            <p:nvPr/>
          </p:nvSpPr>
          <p:spPr>
            <a:xfrm>
              <a:off x="2628828" y="4636146"/>
              <a:ext cx="1015365" cy="769620"/>
            </a:xfrm>
            <a:custGeom>
              <a:avLst/>
              <a:gdLst/>
              <a:ahLst/>
              <a:cxnLst/>
              <a:rect l="l" t="t" r="r" b="b"/>
              <a:pathLst>
                <a:path w="1015364" h="769620">
                  <a:moveTo>
                    <a:pt x="81506" y="605602"/>
                  </a:moveTo>
                  <a:lnTo>
                    <a:pt x="74341" y="607017"/>
                  </a:lnTo>
                  <a:lnTo>
                    <a:pt x="68230" y="611016"/>
                  </a:lnTo>
                  <a:lnTo>
                    <a:pt x="63974" y="617270"/>
                  </a:lnTo>
                  <a:lnTo>
                    <a:pt x="0" y="769344"/>
                  </a:lnTo>
                  <a:lnTo>
                    <a:pt x="64017" y="761856"/>
                  </a:lnTo>
                  <a:lnTo>
                    <a:pt x="41671" y="761856"/>
                  </a:lnTo>
                  <a:lnTo>
                    <a:pt x="18779" y="731399"/>
                  </a:lnTo>
                  <a:lnTo>
                    <a:pt x="75106" y="689064"/>
                  </a:lnTo>
                  <a:lnTo>
                    <a:pt x="99094" y="632044"/>
                  </a:lnTo>
                  <a:lnTo>
                    <a:pt x="100589" y="624629"/>
                  </a:lnTo>
                  <a:lnTo>
                    <a:pt x="99174" y="617464"/>
                  </a:lnTo>
                  <a:lnTo>
                    <a:pt x="95175" y="611353"/>
                  </a:lnTo>
                  <a:lnTo>
                    <a:pt x="88921" y="607098"/>
                  </a:lnTo>
                  <a:lnTo>
                    <a:pt x="81506" y="605602"/>
                  </a:lnTo>
                  <a:close/>
                </a:path>
                <a:path w="1015364" h="769620">
                  <a:moveTo>
                    <a:pt x="75106" y="689064"/>
                  </a:moveTo>
                  <a:lnTo>
                    <a:pt x="18779" y="731399"/>
                  </a:lnTo>
                  <a:lnTo>
                    <a:pt x="41671" y="761856"/>
                  </a:lnTo>
                  <a:lnTo>
                    <a:pt x="52102" y="754016"/>
                  </a:lnTo>
                  <a:lnTo>
                    <a:pt x="47782" y="754016"/>
                  </a:lnTo>
                  <a:lnTo>
                    <a:pt x="28009" y="727708"/>
                  </a:lnTo>
                  <a:lnTo>
                    <a:pt x="60445" y="723914"/>
                  </a:lnTo>
                  <a:lnTo>
                    <a:pt x="75106" y="689064"/>
                  </a:lnTo>
                  <a:close/>
                </a:path>
                <a:path w="1015364" h="769620">
                  <a:moveTo>
                    <a:pt x="159439" y="712335"/>
                  </a:moveTo>
                  <a:lnTo>
                    <a:pt x="97998" y="719522"/>
                  </a:lnTo>
                  <a:lnTo>
                    <a:pt x="41671" y="761856"/>
                  </a:lnTo>
                  <a:lnTo>
                    <a:pt x="64017" y="761856"/>
                  </a:lnTo>
                  <a:lnTo>
                    <a:pt x="163865" y="750177"/>
                  </a:lnTo>
                  <a:lnTo>
                    <a:pt x="180573" y="729043"/>
                  </a:lnTo>
                  <a:lnTo>
                    <a:pt x="178225" y="721852"/>
                  </a:lnTo>
                  <a:lnTo>
                    <a:pt x="173467" y="716312"/>
                  </a:lnTo>
                  <a:lnTo>
                    <a:pt x="166978" y="712960"/>
                  </a:lnTo>
                  <a:lnTo>
                    <a:pt x="159439" y="712335"/>
                  </a:lnTo>
                  <a:close/>
                </a:path>
                <a:path w="1015364" h="769620">
                  <a:moveTo>
                    <a:pt x="60445" y="723914"/>
                  </a:moveTo>
                  <a:lnTo>
                    <a:pt x="28009" y="727708"/>
                  </a:lnTo>
                  <a:lnTo>
                    <a:pt x="47782" y="754016"/>
                  </a:lnTo>
                  <a:lnTo>
                    <a:pt x="60445" y="723914"/>
                  </a:lnTo>
                  <a:close/>
                </a:path>
                <a:path w="1015364" h="769620">
                  <a:moveTo>
                    <a:pt x="97998" y="719522"/>
                  </a:moveTo>
                  <a:lnTo>
                    <a:pt x="60445" y="723914"/>
                  </a:lnTo>
                  <a:lnTo>
                    <a:pt x="47782" y="754016"/>
                  </a:lnTo>
                  <a:lnTo>
                    <a:pt x="52102" y="754016"/>
                  </a:lnTo>
                  <a:lnTo>
                    <a:pt x="97998" y="719522"/>
                  </a:lnTo>
                  <a:close/>
                </a:path>
                <a:path w="1015364" h="769620">
                  <a:moveTo>
                    <a:pt x="991925" y="0"/>
                  </a:moveTo>
                  <a:lnTo>
                    <a:pt x="75106" y="689064"/>
                  </a:lnTo>
                  <a:lnTo>
                    <a:pt x="60445" y="723914"/>
                  </a:lnTo>
                  <a:lnTo>
                    <a:pt x="97998" y="719522"/>
                  </a:lnTo>
                  <a:lnTo>
                    <a:pt x="1014816" y="30457"/>
                  </a:lnTo>
                  <a:lnTo>
                    <a:pt x="991925" y="0"/>
                  </a:lnTo>
                  <a:close/>
                </a:path>
              </a:pathLst>
            </a:custGeom>
            <a:solidFill>
              <a:srgbClr val="000000"/>
            </a:solidFill>
          </p:spPr>
          <p:txBody>
            <a:bodyPr wrap="square" lIns="0" tIns="0" rIns="0" bIns="0" rtlCol="0"/>
            <a:lstStyle/>
            <a:p>
              <a:endParaRPr/>
            </a:p>
          </p:txBody>
        </p:sp>
      </p:grpSp>
      <p:grpSp>
        <p:nvGrpSpPr>
          <p:cNvPr id="7" name="object 7"/>
          <p:cNvGrpSpPr/>
          <p:nvPr/>
        </p:nvGrpSpPr>
        <p:grpSpPr>
          <a:xfrm>
            <a:off x="4460155" y="3625728"/>
            <a:ext cx="1218965" cy="1406647"/>
            <a:chOff x="5391911" y="4590288"/>
            <a:chExt cx="1353820" cy="1069975"/>
          </a:xfrm>
        </p:grpSpPr>
        <p:pic>
          <p:nvPicPr>
            <p:cNvPr id="8" name="object 8"/>
            <p:cNvPicPr/>
            <p:nvPr/>
          </p:nvPicPr>
          <p:blipFill>
            <a:blip r:embed="rId3" cstate="print"/>
            <a:stretch>
              <a:fillRect/>
            </a:stretch>
          </p:blipFill>
          <p:spPr>
            <a:xfrm>
              <a:off x="5391911" y="4590288"/>
              <a:ext cx="1353312" cy="1069848"/>
            </a:xfrm>
            <a:prstGeom prst="rect">
              <a:avLst/>
            </a:prstGeom>
          </p:spPr>
        </p:pic>
        <p:sp>
          <p:nvSpPr>
            <p:cNvPr id="9" name="object 9"/>
            <p:cNvSpPr/>
            <p:nvPr/>
          </p:nvSpPr>
          <p:spPr>
            <a:xfrm>
              <a:off x="5457776" y="4635936"/>
              <a:ext cx="1054735" cy="769620"/>
            </a:xfrm>
            <a:custGeom>
              <a:avLst/>
              <a:gdLst/>
              <a:ahLst/>
              <a:cxnLst/>
              <a:rect l="l" t="t" r="r" b="b"/>
              <a:pathLst>
                <a:path w="1054734" h="769620">
                  <a:moveTo>
                    <a:pt x="893751" y="715506"/>
                  </a:moveTo>
                  <a:lnTo>
                    <a:pt x="886225" y="716272"/>
                  </a:lnTo>
                  <a:lnTo>
                    <a:pt x="879800" y="719743"/>
                  </a:lnTo>
                  <a:lnTo>
                    <a:pt x="875145" y="725370"/>
                  </a:lnTo>
                  <a:lnTo>
                    <a:pt x="872930" y="732603"/>
                  </a:lnTo>
                  <a:lnTo>
                    <a:pt x="873695" y="740129"/>
                  </a:lnTo>
                  <a:lnTo>
                    <a:pt x="877166" y="746555"/>
                  </a:lnTo>
                  <a:lnTo>
                    <a:pt x="882793" y="751210"/>
                  </a:lnTo>
                  <a:lnTo>
                    <a:pt x="890027" y="753424"/>
                  </a:lnTo>
                  <a:lnTo>
                    <a:pt x="1054219" y="769552"/>
                  </a:lnTo>
                  <a:lnTo>
                    <a:pt x="1051247" y="762839"/>
                  </a:lnTo>
                  <a:lnTo>
                    <a:pt x="1012419" y="762839"/>
                  </a:lnTo>
                  <a:lnTo>
                    <a:pt x="955315" y="721554"/>
                  </a:lnTo>
                  <a:lnTo>
                    <a:pt x="893751" y="715506"/>
                  </a:lnTo>
                  <a:close/>
                </a:path>
                <a:path w="1054734" h="769620">
                  <a:moveTo>
                    <a:pt x="955315" y="721554"/>
                  </a:moveTo>
                  <a:lnTo>
                    <a:pt x="1012419" y="762839"/>
                  </a:lnTo>
                  <a:lnTo>
                    <a:pt x="1018006" y="755112"/>
                  </a:lnTo>
                  <a:lnTo>
                    <a:pt x="1006161" y="755112"/>
                  </a:lnTo>
                  <a:lnTo>
                    <a:pt x="992942" y="725250"/>
                  </a:lnTo>
                  <a:lnTo>
                    <a:pt x="955315" y="721554"/>
                  </a:lnTo>
                  <a:close/>
                </a:path>
                <a:path w="1054734" h="769620">
                  <a:moveTo>
                    <a:pt x="969694" y="607349"/>
                  </a:moveTo>
                  <a:lnTo>
                    <a:pt x="962308" y="608981"/>
                  </a:lnTo>
                  <a:lnTo>
                    <a:pt x="956133" y="613351"/>
                  </a:lnTo>
                  <a:lnTo>
                    <a:pt x="952248" y="619535"/>
                  </a:lnTo>
                  <a:lnTo>
                    <a:pt x="950966" y="626725"/>
                  </a:lnTo>
                  <a:lnTo>
                    <a:pt x="952599" y="634112"/>
                  </a:lnTo>
                  <a:lnTo>
                    <a:pt x="977639" y="690679"/>
                  </a:lnTo>
                  <a:lnTo>
                    <a:pt x="1034742" y="731964"/>
                  </a:lnTo>
                  <a:lnTo>
                    <a:pt x="1012419" y="762839"/>
                  </a:lnTo>
                  <a:lnTo>
                    <a:pt x="1051247" y="762839"/>
                  </a:lnTo>
                  <a:lnTo>
                    <a:pt x="987438" y="618689"/>
                  </a:lnTo>
                  <a:lnTo>
                    <a:pt x="983068" y="612515"/>
                  </a:lnTo>
                  <a:lnTo>
                    <a:pt x="976883" y="608630"/>
                  </a:lnTo>
                  <a:lnTo>
                    <a:pt x="969694" y="607349"/>
                  </a:lnTo>
                  <a:close/>
                </a:path>
                <a:path w="1054734" h="769620">
                  <a:moveTo>
                    <a:pt x="992942" y="725250"/>
                  </a:moveTo>
                  <a:lnTo>
                    <a:pt x="1006161" y="755112"/>
                  </a:lnTo>
                  <a:lnTo>
                    <a:pt x="1025443" y="728442"/>
                  </a:lnTo>
                  <a:lnTo>
                    <a:pt x="992942" y="725250"/>
                  </a:lnTo>
                  <a:close/>
                </a:path>
                <a:path w="1054734" h="769620">
                  <a:moveTo>
                    <a:pt x="977639" y="690679"/>
                  </a:moveTo>
                  <a:lnTo>
                    <a:pt x="992942" y="725250"/>
                  </a:lnTo>
                  <a:lnTo>
                    <a:pt x="1025443" y="728442"/>
                  </a:lnTo>
                  <a:lnTo>
                    <a:pt x="1006161" y="755112"/>
                  </a:lnTo>
                  <a:lnTo>
                    <a:pt x="1018006" y="755112"/>
                  </a:lnTo>
                  <a:lnTo>
                    <a:pt x="1034742" y="731964"/>
                  </a:lnTo>
                  <a:lnTo>
                    <a:pt x="977639" y="690679"/>
                  </a:lnTo>
                  <a:close/>
                </a:path>
                <a:path w="1054734" h="769620">
                  <a:moveTo>
                    <a:pt x="22322" y="0"/>
                  </a:moveTo>
                  <a:lnTo>
                    <a:pt x="0" y="30876"/>
                  </a:lnTo>
                  <a:lnTo>
                    <a:pt x="955315" y="721554"/>
                  </a:lnTo>
                  <a:lnTo>
                    <a:pt x="992942" y="725250"/>
                  </a:lnTo>
                  <a:lnTo>
                    <a:pt x="977639" y="690679"/>
                  </a:lnTo>
                  <a:lnTo>
                    <a:pt x="22322" y="0"/>
                  </a:lnTo>
                  <a:close/>
                </a:path>
              </a:pathLst>
            </a:custGeom>
            <a:solidFill>
              <a:srgbClr val="000000"/>
            </a:solidFill>
          </p:spPr>
          <p:txBody>
            <a:bodyPr wrap="square" lIns="0" tIns="0" rIns="0" bIns="0" rtlCol="0"/>
            <a:lstStyle/>
            <a:p>
              <a:endParaRPr/>
            </a:p>
          </p:txBody>
        </p:sp>
      </p:grpSp>
      <p:sp>
        <p:nvSpPr>
          <p:cNvPr id="10" name="object 10"/>
          <p:cNvSpPr txBox="1"/>
          <p:nvPr/>
        </p:nvSpPr>
        <p:spPr>
          <a:xfrm>
            <a:off x="3983813" y="4880355"/>
            <a:ext cx="2924175" cy="760095"/>
          </a:xfrm>
          <a:prstGeom prst="rect">
            <a:avLst/>
          </a:prstGeom>
        </p:spPr>
        <p:txBody>
          <a:bodyPr vert="horz" wrap="square" lIns="0" tIns="9525" rIns="0" bIns="0" rtlCol="0">
            <a:spAutoFit/>
          </a:bodyPr>
          <a:lstStyle/>
          <a:p>
            <a:pPr marL="12700" marR="5080" indent="988060">
              <a:lnSpc>
                <a:spcPct val="100800"/>
              </a:lnSpc>
              <a:spcBef>
                <a:spcPts val="75"/>
              </a:spcBef>
            </a:pPr>
            <a:r>
              <a:rPr sz="2400" spc="-10" dirty="0">
                <a:cs typeface="Calibri"/>
              </a:rPr>
              <a:t>SDS-gel  </a:t>
            </a:r>
            <a:r>
              <a:rPr sz="2400" spc="-5" dirty="0">
                <a:cs typeface="Calibri"/>
              </a:rPr>
              <a:t>(denaturing</a:t>
            </a:r>
            <a:r>
              <a:rPr sz="2400" spc="-80" dirty="0">
                <a:cs typeface="Calibri"/>
              </a:rPr>
              <a:t> </a:t>
            </a:r>
            <a:r>
              <a:rPr sz="2400" spc="-5" dirty="0">
                <a:cs typeface="Calibri"/>
              </a:rPr>
              <a:t>conditions)</a:t>
            </a:r>
            <a:endParaRPr sz="2400" dirty="0">
              <a:cs typeface="Calibri"/>
            </a:endParaRPr>
          </a:p>
        </p:txBody>
      </p:sp>
      <p:sp>
        <p:nvSpPr>
          <p:cNvPr id="11" name="object 11"/>
          <p:cNvSpPr txBox="1"/>
          <p:nvPr/>
        </p:nvSpPr>
        <p:spPr>
          <a:xfrm>
            <a:off x="213083" y="4869469"/>
            <a:ext cx="3473450" cy="760095"/>
          </a:xfrm>
          <a:prstGeom prst="rect">
            <a:avLst/>
          </a:prstGeom>
        </p:spPr>
        <p:txBody>
          <a:bodyPr vert="horz" wrap="square" lIns="0" tIns="12700" rIns="0" bIns="0" rtlCol="0">
            <a:spAutoFit/>
          </a:bodyPr>
          <a:lstStyle/>
          <a:p>
            <a:pPr algn="ctr">
              <a:lnSpc>
                <a:spcPct val="100000"/>
              </a:lnSpc>
              <a:spcBef>
                <a:spcPts val="100"/>
              </a:spcBef>
            </a:pPr>
            <a:r>
              <a:rPr sz="2400" spc="-15" dirty="0">
                <a:cs typeface="Calibri"/>
              </a:rPr>
              <a:t>Native</a:t>
            </a:r>
            <a:endParaRPr sz="2400" dirty="0">
              <a:cs typeface="Calibri"/>
            </a:endParaRPr>
          </a:p>
          <a:p>
            <a:pPr algn="ctr">
              <a:lnSpc>
                <a:spcPct val="100000"/>
              </a:lnSpc>
              <a:spcBef>
                <a:spcPts val="25"/>
              </a:spcBef>
            </a:pPr>
            <a:r>
              <a:rPr sz="2400" spc="-5" dirty="0">
                <a:cs typeface="Calibri"/>
              </a:rPr>
              <a:t>(non denaturing</a:t>
            </a:r>
            <a:r>
              <a:rPr sz="2400" spc="-65" dirty="0">
                <a:cs typeface="Calibri"/>
              </a:rPr>
              <a:t> </a:t>
            </a:r>
            <a:r>
              <a:rPr sz="2400" spc="-5" dirty="0">
                <a:cs typeface="Calibri"/>
              </a:rPr>
              <a:t>conditions)</a:t>
            </a:r>
            <a:endParaRPr sz="2400" dirty="0">
              <a:cs typeface="Calibri"/>
            </a:endParaRPr>
          </a:p>
        </p:txBody>
      </p:sp>
      <p:pic>
        <p:nvPicPr>
          <p:cNvPr id="2050" name="Picture 2" descr="Introduction to PAGE | Sigma-Aldrich">
            <a:extLst>
              <a:ext uri="{FF2B5EF4-FFF2-40B4-BE49-F238E27FC236}">
                <a16:creationId xmlns:a16="http://schemas.microsoft.com/office/drawing/2014/main" id="{30EE9873-E98E-A444-A9F0-D7388AF2A4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7652"/>
          <a:stretch/>
        </p:blipFill>
        <p:spPr bwMode="auto">
          <a:xfrm>
            <a:off x="7093079" y="1250207"/>
            <a:ext cx="1711871" cy="46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85216" y="1207008"/>
            <a:ext cx="5154168" cy="2106168"/>
          </a:xfrm>
          <a:prstGeom prst="rect">
            <a:avLst/>
          </a:prstGeom>
        </p:spPr>
      </p:pic>
      <p:grpSp>
        <p:nvGrpSpPr>
          <p:cNvPr id="3" name="object 3"/>
          <p:cNvGrpSpPr/>
          <p:nvPr/>
        </p:nvGrpSpPr>
        <p:grpSpPr>
          <a:xfrm>
            <a:off x="5364479" y="2764535"/>
            <a:ext cx="3511550" cy="3252470"/>
            <a:chOff x="5364479" y="2764535"/>
            <a:chExt cx="3511550" cy="3252470"/>
          </a:xfrm>
        </p:grpSpPr>
        <p:pic>
          <p:nvPicPr>
            <p:cNvPr id="4" name="object 4"/>
            <p:cNvPicPr/>
            <p:nvPr/>
          </p:nvPicPr>
          <p:blipFill>
            <a:blip r:embed="rId3" cstate="print"/>
            <a:stretch>
              <a:fillRect/>
            </a:stretch>
          </p:blipFill>
          <p:spPr>
            <a:xfrm>
              <a:off x="6217919" y="2764535"/>
              <a:ext cx="2657855" cy="3252216"/>
            </a:xfrm>
            <a:prstGeom prst="rect">
              <a:avLst/>
            </a:prstGeom>
          </p:spPr>
        </p:pic>
        <p:pic>
          <p:nvPicPr>
            <p:cNvPr id="5" name="object 5"/>
            <p:cNvPicPr/>
            <p:nvPr/>
          </p:nvPicPr>
          <p:blipFill>
            <a:blip r:embed="rId4" cstate="print"/>
            <a:stretch>
              <a:fillRect/>
            </a:stretch>
          </p:blipFill>
          <p:spPr>
            <a:xfrm>
              <a:off x="5364479" y="3678935"/>
              <a:ext cx="920496" cy="935736"/>
            </a:xfrm>
            <a:prstGeom prst="rect">
              <a:avLst/>
            </a:prstGeom>
          </p:spPr>
        </p:pic>
        <p:sp>
          <p:nvSpPr>
            <p:cNvPr id="6" name="object 6"/>
            <p:cNvSpPr/>
            <p:nvPr/>
          </p:nvSpPr>
          <p:spPr>
            <a:xfrm>
              <a:off x="5405441" y="3700946"/>
              <a:ext cx="761365" cy="810260"/>
            </a:xfrm>
            <a:custGeom>
              <a:avLst/>
              <a:gdLst/>
              <a:ahLst/>
              <a:cxnLst/>
              <a:rect l="l" t="t" r="r" b="b"/>
              <a:pathLst>
                <a:path w="761364" h="810260">
                  <a:moveTo>
                    <a:pt x="687090" y="733785"/>
                  </a:moveTo>
                  <a:lnTo>
                    <a:pt x="685767" y="759134"/>
                  </a:lnTo>
                  <a:lnTo>
                    <a:pt x="686329" y="759208"/>
                  </a:lnTo>
                  <a:lnTo>
                    <a:pt x="698460" y="759814"/>
                  </a:lnTo>
                  <a:lnTo>
                    <a:pt x="697115" y="785178"/>
                  </a:lnTo>
                  <a:lnTo>
                    <a:pt x="684409" y="785178"/>
                  </a:lnTo>
                  <a:lnTo>
                    <a:pt x="683120" y="809882"/>
                  </a:lnTo>
                  <a:lnTo>
                    <a:pt x="739722" y="785178"/>
                  </a:lnTo>
                  <a:lnTo>
                    <a:pt x="697115" y="785178"/>
                  </a:lnTo>
                  <a:lnTo>
                    <a:pt x="684446" y="784471"/>
                  </a:lnTo>
                  <a:lnTo>
                    <a:pt x="741342" y="784471"/>
                  </a:lnTo>
                  <a:lnTo>
                    <a:pt x="761202" y="775803"/>
                  </a:lnTo>
                  <a:lnTo>
                    <a:pt x="687090" y="733785"/>
                  </a:lnTo>
                  <a:close/>
                </a:path>
                <a:path w="761364" h="810260">
                  <a:moveTo>
                    <a:pt x="685767" y="759134"/>
                  </a:moveTo>
                  <a:lnTo>
                    <a:pt x="684446" y="784471"/>
                  </a:lnTo>
                  <a:lnTo>
                    <a:pt x="697115" y="785178"/>
                  </a:lnTo>
                  <a:lnTo>
                    <a:pt x="698460" y="759814"/>
                  </a:lnTo>
                  <a:lnTo>
                    <a:pt x="686329" y="759208"/>
                  </a:lnTo>
                  <a:lnTo>
                    <a:pt x="685767" y="759134"/>
                  </a:lnTo>
                  <a:close/>
                </a:path>
                <a:path w="761364" h="810260">
                  <a:moveTo>
                    <a:pt x="25392" y="0"/>
                  </a:moveTo>
                  <a:lnTo>
                    <a:pt x="0" y="619"/>
                  </a:lnTo>
                  <a:lnTo>
                    <a:pt x="974" y="40526"/>
                  </a:lnTo>
                  <a:lnTo>
                    <a:pt x="3895" y="80529"/>
                  </a:lnTo>
                  <a:lnTo>
                    <a:pt x="8714" y="119956"/>
                  </a:lnTo>
                  <a:lnTo>
                    <a:pt x="15387" y="158756"/>
                  </a:lnTo>
                  <a:lnTo>
                    <a:pt x="23864" y="196879"/>
                  </a:lnTo>
                  <a:lnTo>
                    <a:pt x="34099" y="234275"/>
                  </a:lnTo>
                  <a:lnTo>
                    <a:pt x="46042" y="270893"/>
                  </a:lnTo>
                  <a:lnTo>
                    <a:pt x="59648" y="306684"/>
                  </a:lnTo>
                  <a:lnTo>
                    <a:pt x="91652" y="375584"/>
                  </a:lnTo>
                  <a:lnTo>
                    <a:pt x="129729" y="440579"/>
                  </a:lnTo>
                  <a:lnTo>
                    <a:pt x="173499" y="501271"/>
                  </a:lnTo>
                  <a:lnTo>
                    <a:pt x="222582" y="557267"/>
                  </a:lnTo>
                  <a:lnTo>
                    <a:pt x="276599" y="608171"/>
                  </a:lnTo>
                  <a:lnTo>
                    <a:pt x="335172" y="653586"/>
                  </a:lnTo>
                  <a:lnTo>
                    <a:pt x="397920" y="693116"/>
                  </a:lnTo>
                  <a:lnTo>
                    <a:pt x="464463" y="726362"/>
                  </a:lnTo>
                  <a:lnTo>
                    <a:pt x="534417" y="752924"/>
                  </a:lnTo>
                  <a:lnTo>
                    <a:pt x="607397" y="772400"/>
                  </a:lnTo>
                  <a:lnTo>
                    <a:pt x="644900" y="779357"/>
                  </a:lnTo>
                  <a:lnTo>
                    <a:pt x="683013" y="784391"/>
                  </a:lnTo>
                  <a:lnTo>
                    <a:pt x="684446" y="784471"/>
                  </a:lnTo>
                  <a:lnTo>
                    <a:pt x="685767" y="759134"/>
                  </a:lnTo>
                  <a:lnTo>
                    <a:pt x="649522" y="754381"/>
                  </a:lnTo>
                  <a:lnTo>
                    <a:pt x="613305" y="747697"/>
                  </a:lnTo>
                  <a:lnTo>
                    <a:pt x="542820" y="728954"/>
                  </a:lnTo>
                  <a:lnTo>
                    <a:pt x="475236" y="703361"/>
                  </a:lnTo>
                  <a:lnTo>
                    <a:pt x="410919" y="671295"/>
                  </a:lnTo>
                  <a:lnTo>
                    <a:pt x="350238" y="633136"/>
                  </a:lnTo>
                  <a:lnTo>
                    <a:pt x="293565" y="589267"/>
                  </a:lnTo>
                  <a:lnTo>
                    <a:pt x="241273" y="540067"/>
                  </a:lnTo>
                  <a:lnTo>
                    <a:pt x="193737" y="485921"/>
                  </a:lnTo>
                  <a:lnTo>
                    <a:pt x="151329" y="427214"/>
                  </a:lnTo>
                  <a:lnTo>
                    <a:pt x="114421" y="364328"/>
                  </a:lnTo>
                  <a:lnTo>
                    <a:pt x="83386" y="297649"/>
                  </a:lnTo>
                  <a:lnTo>
                    <a:pt x="58595" y="227561"/>
                  </a:lnTo>
                  <a:lnTo>
                    <a:pt x="40419" y="154442"/>
                  </a:lnTo>
                  <a:lnTo>
                    <a:pt x="33925" y="116864"/>
                  </a:lnTo>
                  <a:lnTo>
                    <a:pt x="29226" y="78670"/>
                  </a:lnTo>
                  <a:lnTo>
                    <a:pt x="26366" y="39907"/>
                  </a:lnTo>
                  <a:lnTo>
                    <a:pt x="25392" y="0"/>
                  </a:lnTo>
                  <a:close/>
                </a:path>
              </a:pathLst>
            </a:custGeom>
            <a:solidFill>
              <a:srgbClr val="000000"/>
            </a:solidFill>
          </p:spPr>
          <p:txBody>
            <a:bodyPr wrap="square" lIns="0" tIns="0" rIns="0" bIns="0" rtlCol="0"/>
            <a:lstStyle/>
            <a:p>
              <a:endParaRPr/>
            </a:p>
          </p:txBody>
        </p:sp>
      </p:grpSp>
      <p:sp>
        <p:nvSpPr>
          <p:cNvPr id="7" name="object 7"/>
          <p:cNvSpPr txBox="1">
            <a:spLocks noGrp="1"/>
          </p:cNvSpPr>
          <p:nvPr>
            <p:ph type="title"/>
          </p:nvPr>
        </p:nvSpPr>
        <p:spPr>
          <a:xfrm>
            <a:off x="2798761" y="83820"/>
            <a:ext cx="3670935" cy="513080"/>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800000"/>
                </a:solidFill>
                <a:latin typeface="+mn-lt"/>
              </a:rPr>
              <a:t>Polyacrylamide</a:t>
            </a:r>
            <a:r>
              <a:rPr sz="3200" spc="-50" dirty="0">
                <a:solidFill>
                  <a:srgbClr val="800000"/>
                </a:solidFill>
                <a:latin typeface="+mn-lt"/>
              </a:rPr>
              <a:t> </a:t>
            </a:r>
            <a:r>
              <a:rPr sz="3200" spc="-5" dirty="0">
                <a:solidFill>
                  <a:srgbClr val="800000"/>
                </a:solidFill>
                <a:latin typeface="+mn-lt"/>
              </a:rPr>
              <a:t>Gel</a:t>
            </a:r>
            <a:endParaRPr sz="3200">
              <a:latin typeface="+mn-l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1758</TotalTime>
  <Words>1995</Words>
  <Application>Microsoft Macintosh PowerPoint</Application>
  <PresentationFormat>On-screen Show (4:3)</PresentationFormat>
  <Paragraphs>469</Paragraphs>
  <Slides>63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Calibri</vt:lpstr>
      <vt:lpstr>Arial</vt:lpstr>
      <vt:lpstr>Comic Sans MS</vt:lpstr>
      <vt:lpstr>Times New Roman</vt:lpstr>
      <vt:lpstr>Office Theme</vt:lpstr>
      <vt:lpstr>October 2021</vt:lpstr>
      <vt:lpstr>Why do we study proteins?</vt:lpstr>
      <vt:lpstr>Why do we study proteins?</vt:lpstr>
      <vt:lpstr>Why do we study proteins?</vt:lpstr>
      <vt:lpstr>Why do we study proteins?</vt:lpstr>
      <vt:lpstr>Protein Extraction: Total</vt:lpstr>
      <vt:lpstr>Protein Extraction: Total</vt:lpstr>
      <vt:lpstr>Protein Electrophoresis</vt:lpstr>
      <vt:lpstr>Polyacrylamide Gel</vt:lpstr>
      <vt:lpstr>SDS-Polyacrylamide Gel Electrophoresis  (SDS-PAGE) Denaturing conditions</vt:lpstr>
      <vt:lpstr>Considerations</vt:lpstr>
      <vt:lpstr>Molecular Weights</vt:lpstr>
      <vt:lpstr>Polyacrylamide Gel Electrophoresis  (PAGE) </vt:lpstr>
      <vt:lpstr>Isoelectric Focusing Electrophoresis (IFE)</vt:lpstr>
      <vt:lpstr>2D-PAGE</vt:lpstr>
      <vt:lpstr>2-dimensional Gel Electrophoresis</vt:lpstr>
      <vt:lpstr>2-dimensional Gel Electrophoresis  Application:  Proteomics</vt:lpstr>
      <vt:lpstr>How we identify proteins: Western Blot assay</vt:lpstr>
      <vt:lpstr>How we identify proteins: Antibodies</vt:lpstr>
      <vt:lpstr>Antibody production We can produce antibodies to recognise different proteins</vt:lpstr>
      <vt:lpstr>Antibody production We can produce antibodies to recognise different proteins</vt:lpstr>
      <vt:lpstr>Western Blot Assay: steps</vt:lpstr>
      <vt:lpstr>SDS-PAGE</vt:lpstr>
      <vt:lpstr>Blot</vt:lpstr>
      <vt:lpstr>Blot</vt:lpstr>
      <vt:lpstr>Blocking</vt:lpstr>
      <vt:lpstr>Antibody Bound</vt:lpstr>
      <vt:lpstr>ECL (Enhanced Chemio-Luminescence) method</vt:lpstr>
      <vt:lpstr>Protein Detection</vt:lpstr>
      <vt:lpstr>Protein Tagging</vt:lpstr>
      <vt:lpstr>Protein Tagging</vt:lpstr>
      <vt:lpstr>Recombinant proteins</vt:lpstr>
      <vt:lpstr>Recombinant vaccines</vt:lpstr>
      <vt:lpstr>In order to express a protein in an heterologous system we need:</vt:lpstr>
      <vt:lpstr>Expression Host</vt:lpstr>
      <vt:lpstr>Pros</vt:lpstr>
      <vt:lpstr>Why do we express proteins in heterologous systems?</vt:lpstr>
      <vt:lpstr>CLONING AND  INDUCTION</vt:lpstr>
      <vt:lpstr>OPERONE LAC</vt:lpstr>
      <vt:lpstr>Procariotic gene expression is regulated</vt:lpstr>
      <vt:lpstr>Eucariotic Expression Vector</vt:lpstr>
      <vt:lpstr>Expression and Purification of a recombinant protein</vt:lpstr>
      <vt:lpstr>Purification of a (recombinant) proteins</vt:lpstr>
      <vt:lpstr>Purification of proteins: TAGs</vt:lpstr>
      <vt:lpstr>The GST TAG SYSTEM</vt:lpstr>
      <vt:lpstr>The HIS TAG System</vt:lpstr>
      <vt:lpstr>Tandem Affinity Purification  (TAP) System</vt:lpstr>
      <vt:lpstr>Protein Pull Down Assay</vt:lpstr>
      <vt:lpstr>Protein Pull Down Assay</vt:lpstr>
      <vt:lpstr>Protein Pull Down Assay: an example</vt:lpstr>
      <vt:lpstr>Immunoprecipitation</vt:lpstr>
      <vt:lpstr>Immunoprecipitation: the role of protein A or G</vt:lpstr>
      <vt:lpstr>Immunoprecipitation (IP)</vt:lpstr>
      <vt:lpstr>Magnetic beads !</vt:lpstr>
      <vt:lpstr>Immunoprecipitation: an example</vt:lpstr>
      <vt:lpstr>Co-Immunoprecipitation (Co-IP)</vt:lpstr>
      <vt:lpstr>Co-Immunoprecipitation: an example</vt:lpstr>
      <vt:lpstr>Immunoprecipitation (IP)</vt:lpstr>
      <vt:lpstr>Immunoprecipitation (IP)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09.10.18</dc:title>
  <cp:lastModifiedBy>Manuel Beltran</cp:lastModifiedBy>
  <cp:revision>23</cp:revision>
  <dcterms:created xsi:type="dcterms:W3CDTF">2020-09-27T23:44:51Z</dcterms:created>
  <dcterms:modified xsi:type="dcterms:W3CDTF">2021-10-11T15:38:33Z</dcterms:modified>
</cp:coreProperties>
</file>