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4" d="100"/>
          <a:sy n="144" d="100"/>
        </p:scale>
        <p:origin x="-22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81B69E-43E3-974F-8DAF-682BAF64BA51}" type="datetimeFigureOut">
              <a:rPr lang="it-IT" smtClean="0"/>
              <a:t>18/10/11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DC3528-4EE7-3C47-9079-4789BE9C64F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1745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252372" y="683345"/>
            <a:ext cx="2349967" cy="3431670"/>
          </a:xfrm>
          <a:ln/>
        </p:spPr>
      </p:sp>
      <p:sp>
        <p:nvSpPr>
          <p:cNvPr id="21507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>
              <a:latin typeface="Times New Roman" pitchFamily="-109" charset="0"/>
              <a:ea typeface="ＭＳ Ｐゴシック" pitchFamily="-109" charset="-128"/>
            </a:endParaRPr>
          </a:p>
        </p:txBody>
      </p:sp>
      <p:sp>
        <p:nvSpPr>
          <p:cNvPr id="2150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38"/>
            <a:fld id="{01502370-AAAA-4863-9956-DF27163A7B22}" type="slidenum">
              <a:rPr lang="it-IT" smtClean="0"/>
              <a:pPr defTabSz="922338"/>
              <a:t>1</a:t>
            </a:fld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F473-5ED0-8D4F-8CBF-2827D5C6EBFB}" type="datetimeFigureOut">
              <a:rPr lang="it-IT" smtClean="0"/>
              <a:t>18/10/11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D7C2E-7A0C-444E-9A74-1245128BF15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9814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F473-5ED0-8D4F-8CBF-2827D5C6EBFB}" type="datetimeFigureOut">
              <a:rPr lang="it-IT" smtClean="0"/>
              <a:t>18/10/11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D7C2E-7A0C-444E-9A74-1245128BF15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2397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F473-5ED0-8D4F-8CBF-2827D5C6EBFB}" type="datetimeFigureOut">
              <a:rPr lang="it-IT" smtClean="0"/>
              <a:t>18/10/11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D7C2E-7A0C-444E-9A74-1245128BF15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5204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F473-5ED0-8D4F-8CBF-2827D5C6EBFB}" type="datetimeFigureOut">
              <a:rPr lang="it-IT" smtClean="0"/>
              <a:t>18/10/11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D7C2E-7A0C-444E-9A74-1245128BF15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3142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F473-5ED0-8D4F-8CBF-2827D5C6EBFB}" type="datetimeFigureOut">
              <a:rPr lang="it-IT" smtClean="0"/>
              <a:t>18/10/11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D7C2E-7A0C-444E-9A74-1245128BF15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0446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F473-5ED0-8D4F-8CBF-2827D5C6EBFB}" type="datetimeFigureOut">
              <a:rPr lang="it-IT" smtClean="0"/>
              <a:t>18/10/11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D7C2E-7A0C-444E-9A74-1245128BF15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9820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F473-5ED0-8D4F-8CBF-2827D5C6EBFB}" type="datetimeFigureOut">
              <a:rPr lang="it-IT" smtClean="0"/>
              <a:t>18/10/11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D7C2E-7A0C-444E-9A74-1245128BF15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0648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F473-5ED0-8D4F-8CBF-2827D5C6EBFB}" type="datetimeFigureOut">
              <a:rPr lang="it-IT" smtClean="0"/>
              <a:t>18/10/11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D7C2E-7A0C-444E-9A74-1245128BF15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6574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F473-5ED0-8D4F-8CBF-2827D5C6EBFB}" type="datetimeFigureOut">
              <a:rPr lang="it-IT" smtClean="0"/>
              <a:t>18/10/11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D7C2E-7A0C-444E-9A74-1245128BF15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2151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F473-5ED0-8D4F-8CBF-2827D5C6EBFB}" type="datetimeFigureOut">
              <a:rPr lang="it-IT" smtClean="0"/>
              <a:t>18/10/11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D7C2E-7A0C-444E-9A74-1245128BF15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7166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4F473-5ED0-8D4F-8CBF-2827D5C6EBFB}" type="datetimeFigureOut">
              <a:rPr lang="it-IT" smtClean="0"/>
              <a:t>18/10/11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D7C2E-7A0C-444E-9A74-1245128BF15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288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4F473-5ED0-8D4F-8CBF-2827D5C6EBFB}" type="datetimeFigureOut">
              <a:rPr lang="it-IT" smtClean="0"/>
              <a:t>18/10/11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D7C2E-7A0C-444E-9A74-1245128BF15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9715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779912" y="5445224"/>
            <a:ext cx="4974704" cy="1017240"/>
          </a:xfrm>
        </p:spPr>
        <p:txBody>
          <a:bodyPr>
            <a:normAutofit fontScale="70000" lnSpcReduction="20000"/>
          </a:bodyPr>
          <a:lstStyle/>
          <a:p>
            <a:r>
              <a:rPr lang="it-IT" dirty="0" smtClean="0"/>
              <a:t>Insegnamento “Tecniche audiovisive”</a:t>
            </a:r>
          </a:p>
          <a:p>
            <a:r>
              <a:rPr lang="it-IT" dirty="0" smtClean="0"/>
              <a:t>Corso di Laurea in Ingegneria delle Comunicazioni</a:t>
            </a:r>
          </a:p>
        </p:txBody>
      </p:sp>
      <p:sp>
        <p:nvSpPr>
          <p:cNvPr id="307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Symbian</a:t>
            </a:r>
            <a:br>
              <a:rPr lang="it-IT" dirty="0" smtClean="0"/>
            </a:br>
            <a:endParaRPr lang="it-IT" dirty="0" smtClean="0"/>
          </a:p>
        </p:txBody>
      </p:sp>
      <p:sp>
        <p:nvSpPr>
          <p:cNvPr id="5" name="Subtitle 1"/>
          <p:cNvSpPr txBox="1">
            <a:spLocks/>
          </p:cNvSpPr>
          <p:nvPr/>
        </p:nvSpPr>
        <p:spPr bwMode="auto">
          <a:xfrm>
            <a:off x="1691680" y="4005064"/>
            <a:ext cx="4974704" cy="101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spcBef>
                <a:spcPct val="40000"/>
              </a:spcBef>
              <a:spcAft>
                <a:spcPct val="10000"/>
              </a:spcAft>
              <a:buClr>
                <a:srgbClr val="209522"/>
              </a:buClr>
              <a:buSzPct val="90000"/>
              <a:defRPr/>
            </a:pPr>
            <a:r>
              <a:rPr lang="it-IT" sz="1500" b="0" i="1" kern="0" dirty="0" smtClean="0">
                <a:solidFill>
                  <a:srgbClr val="05306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  <a:cs typeface="ＭＳ Ｐゴシック" charset="-128"/>
              </a:rPr>
              <a:t>Marco Teodori</a:t>
            </a:r>
          </a:p>
          <a:p>
            <a:pPr lvl="0" algn="ctr" eaLnBrk="0" hangingPunct="0">
              <a:spcBef>
                <a:spcPct val="40000"/>
              </a:spcBef>
              <a:spcAft>
                <a:spcPct val="10000"/>
              </a:spcAft>
              <a:buClr>
                <a:srgbClr val="209522"/>
              </a:buClr>
              <a:buSzPct val="90000"/>
              <a:defRPr/>
            </a:pPr>
            <a:r>
              <a:rPr lang="it-IT" sz="1500" b="0" i="1" kern="0" dirty="0" smtClean="0">
                <a:solidFill>
                  <a:srgbClr val="05306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  <a:cs typeface="ＭＳ Ｐゴシック" charset="-128"/>
              </a:rPr>
              <a:t>Assistente Ricercatore - Fondazione Ugo Bordoni</a:t>
            </a:r>
          </a:p>
        </p:txBody>
      </p:sp>
      <p:sp>
        <p:nvSpPr>
          <p:cNvPr id="6" name="Rettangolo 5"/>
          <p:cNvSpPr/>
          <p:nvPr/>
        </p:nvSpPr>
        <p:spPr bwMode="auto">
          <a:xfrm>
            <a:off x="0" y="0"/>
            <a:ext cx="9144000" cy="3789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800" b="1" i="0" u="none" strike="noStrike" cap="none" normalizeH="0" baseline="0" smtClean="0">
              <a:ln>
                <a:noFill/>
              </a:ln>
              <a:solidFill>
                <a:srgbClr val="1E82C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5809"/>
            <a:ext cx="8136904" cy="3613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95356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Base Services </a:t>
            </a:r>
            <a:r>
              <a:rPr lang="it-IT" b="1" dirty="0" err="1"/>
              <a:t>Layer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Librerie utente: classi C + +, tipi nativi</a:t>
            </a:r>
            <a:endParaRPr lang="it-IT" sz="2400" dirty="0"/>
          </a:p>
          <a:p>
            <a:r>
              <a:rPr lang="it-IT" sz="2400" dirty="0" smtClean="0"/>
              <a:t>File Server: file-</a:t>
            </a:r>
            <a:r>
              <a:rPr lang="it-IT" sz="2400" dirty="0" err="1" smtClean="0"/>
              <a:t>system</a:t>
            </a:r>
            <a:r>
              <a:rPr lang="it-IT" sz="2400" dirty="0" smtClean="0"/>
              <a:t> utilities</a:t>
            </a:r>
          </a:p>
          <a:p>
            <a:r>
              <a:rPr lang="it-IT" sz="2400" dirty="0" smtClean="0"/>
              <a:t>Storage: </a:t>
            </a:r>
            <a:r>
              <a:rPr lang="it-IT" sz="2400" dirty="0" err="1" smtClean="0"/>
              <a:t>storage</a:t>
            </a:r>
            <a:r>
              <a:rPr lang="it-IT" sz="2400" dirty="0" smtClean="0"/>
              <a:t> </a:t>
            </a:r>
            <a:r>
              <a:rPr lang="it-IT" sz="2400" dirty="0" err="1" smtClean="0"/>
              <a:t>framework</a:t>
            </a:r>
            <a:r>
              <a:rPr lang="it-IT" sz="2400" dirty="0" smtClean="0"/>
              <a:t>, DBMS, </a:t>
            </a:r>
            <a:r>
              <a:rPr lang="it-IT" sz="2400" dirty="0" err="1" smtClean="0"/>
              <a:t>ecc</a:t>
            </a:r>
            <a:endParaRPr lang="it-IT" sz="2400" dirty="0"/>
          </a:p>
          <a:p>
            <a:r>
              <a:rPr lang="it-IT" sz="2400" dirty="0" smtClean="0"/>
              <a:t>Altri </a:t>
            </a:r>
            <a:r>
              <a:rPr lang="it-IT" sz="2400" dirty="0" err="1" smtClean="0"/>
              <a:t>frameworks</a:t>
            </a:r>
            <a:r>
              <a:rPr lang="it-IT" sz="2400" dirty="0" smtClean="0"/>
              <a:t>: Plug-in, energetico, </a:t>
            </a:r>
            <a:r>
              <a:rPr lang="it-IT" sz="2400" dirty="0" err="1" smtClean="0"/>
              <a:t>ecc</a:t>
            </a:r>
            <a:endParaRPr lang="it-IT" sz="2400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438686"/>
            <a:ext cx="7917815" cy="1438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337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 err="1"/>
              <a:t>Kernel</a:t>
            </a:r>
            <a:r>
              <a:rPr lang="it-IT" b="1" dirty="0"/>
              <a:t> Services</a:t>
            </a:r>
            <a:r>
              <a:rPr lang="it-IT" dirty="0"/>
              <a:t> </a:t>
            </a:r>
            <a:r>
              <a:rPr lang="it-IT" dirty="0" err="1" smtClean="0"/>
              <a:t>Layer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Gestisce i processi, </a:t>
            </a:r>
            <a:r>
              <a:rPr lang="it-IT" sz="2400" dirty="0" err="1"/>
              <a:t>thread</a:t>
            </a:r>
            <a:r>
              <a:rPr lang="it-IT" sz="2400" dirty="0"/>
              <a:t>, </a:t>
            </a:r>
            <a:r>
              <a:rPr lang="it-IT" sz="2400" dirty="0" err="1"/>
              <a:t>scheduling</a:t>
            </a:r>
            <a:r>
              <a:rPr lang="it-IT" sz="2400" dirty="0" smtClean="0"/>
              <a:t>, interrupt</a:t>
            </a:r>
            <a:r>
              <a:rPr lang="it-IT" sz="2400" dirty="0"/>
              <a:t>, </a:t>
            </a:r>
            <a:r>
              <a:rPr lang="it-IT" sz="2400" dirty="0" err="1" smtClean="0"/>
              <a:t>ecc</a:t>
            </a:r>
            <a:endParaRPr lang="it-IT" sz="2400" dirty="0" smtClean="0"/>
          </a:p>
          <a:p>
            <a:r>
              <a:rPr lang="it-IT" sz="2400" dirty="0" smtClean="0"/>
              <a:t>Fornisce </a:t>
            </a:r>
            <a:r>
              <a:rPr lang="it-IT" sz="2400" dirty="0"/>
              <a:t>driver per le </a:t>
            </a:r>
            <a:r>
              <a:rPr lang="it-IT" sz="2400" dirty="0" smtClean="0"/>
              <a:t>periferiche</a:t>
            </a:r>
            <a:endParaRPr lang="it-IT" sz="2400" dirty="0"/>
          </a:p>
          <a:p>
            <a:r>
              <a:rPr lang="it-IT" sz="2400" dirty="0" smtClean="0"/>
              <a:t>Gestione delle memorie ROM:  </a:t>
            </a:r>
            <a:r>
              <a:rPr lang="it-IT" sz="2400" dirty="0"/>
              <a:t>Symbian OS </a:t>
            </a:r>
            <a:r>
              <a:rPr lang="it-IT" sz="2400" dirty="0" smtClean="0"/>
              <a:t>esegue nella ROM senza mai caricare  la RAM</a:t>
            </a:r>
            <a:endParaRPr lang="it-IT" sz="2400" dirty="0"/>
          </a:p>
          <a:p>
            <a:r>
              <a:rPr lang="it-IT" sz="2400" dirty="0" smtClean="0"/>
              <a:t>Ottimizzazione dei dispositivi a bassa potenza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0668107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Symbian </a:t>
            </a:r>
            <a:r>
              <a:rPr lang="it-IT" dirty="0" err="1" smtClean="0"/>
              <a:t>features</a:t>
            </a:r>
            <a:r>
              <a:rPr lang="it-IT" dirty="0" smtClean="0"/>
              <a:t> 1/2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 err="1" smtClean="0"/>
              <a:t>Microkernel</a:t>
            </a:r>
            <a:r>
              <a:rPr lang="it-IT" sz="2800" dirty="0" smtClean="0"/>
              <a:t>: elaborazioni ridotte al minimo</a:t>
            </a:r>
          </a:p>
          <a:p>
            <a:r>
              <a:rPr lang="it-IT" sz="2800" dirty="0" err="1" smtClean="0"/>
              <a:t>Client-server</a:t>
            </a:r>
            <a:r>
              <a:rPr lang="it-IT" sz="2800" dirty="0" smtClean="0"/>
              <a:t>: le risorse sono condivise tra gli utenti (servizi e applicazioni)</a:t>
            </a:r>
          </a:p>
          <a:p>
            <a:r>
              <a:rPr lang="it-IT" sz="2800" dirty="0" smtClean="0"/>
              <a:t>Plug-in </a:t>
            </a:r>
            <a:r>
              <a:rPr lang="it-IT" sz="2800" dirty="0" err="1" smtClean="0"/>
              <a:t>frameworks</a:t>
            </a:r>
            <a:r>
              <a:rPr lang="it-IT" sz="2800" dirty="0" smtClean="0"/>
              <a:t>: utilizzati a tutti i livelli dalle applicazioni ai driver delle periferica</a:t>
            </a:r>
          </a:p>
          <a:p>
            <a:r>
              <a:rPr lang="it-IT" sz="2800" dirty="0" smtClean="0"/>
              <a:t>GUI per tutte le applicazioni: solo i processi server non hanno interazione con l’utente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70019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Symbian </a:t>
            </a:r>
            <a:r>
              <a:rPr lang="it-IT" dirty="0" err="1" smtClean="0"/>
              <a:t>features</a:t>
            </a:r>
            <a:r>
              <a:rPr lang="it-IT" dirty="0" smtClean="0"/>
              <a:t> 2/2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 err="1" smtClean="0"/>
              <a:t>Event-based</a:t>
            </a:r>
            <a:r>
              <a:rPr lang="it-IT" sz="2800" dirty="0" smtClean="0"/>
              <a:t>: tutte le interazioni con l'utente vengono gestite come eventi dalle applicazioni</a:t>
            </a:r>
          </a:p>
          <a:p>
            <a:r>
              <a:rPr lang="it-IT" sz="2800" dirty="0" smtClean="0"/>
              <a:t>Progettazione orientata agli oggetti: Symbian OS e tutte le applicazioni seguono MVC</a:t>
            </a:r>
          </a:p>
          <a:p>
            <a:r>
              <a:rPr lang="it-IT" sz="2800" dirty="0" smtClean="0"/>
              <a:t>FAT: utilizza un file </a:t>
            </a:r>
            <a:r>
              <a:rPr lang="it-IT" sz="2800" dirty="0" err="1" smtClean="0"/>
              <a:t>system</a:t>
            </a:r>
            <a:r>
              <a:rPr lang="it-IT" sz="2800" dirty="0" smtClean="0"/>
              <a:t> interno per la compatibilità con apparecchiature rimovibili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65863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Ambiente </a:t>
            </a:r>
            <a:r>
              <a:rPr lang="it-IT" smtClean="0"/>
              <a:t>di sviluppo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La piattaforma più </a:t>
            </a:r>
            <a:r>
              <a:rPr lang="it-IT" dirty="0"/>
              <a:t>rilevante è </a:t>
            </a:r>
            <a:r>
              <a:rPr lang="it-IT" dirty="0" smtClean="0"/>
              <a:t>la S60, consiste </a:t>
            </a:r>
            <a:r>
              <a:rPr lang="it-IT" dirty="0"/>
              <a:t>in una serie di librerie e di applicazioni standard</a:t>
            </a:r>
            <a:r>
              <a:rPr lang="it-IT" dirty="0" smtClean="0"/>
              <a:t>, pacchetti </a:t>
            </a:r>
            <a:r>
              <a:rPr lang="it-IT" dirty="0"/>
              <a:t>per </a:t>
            </a:r>
            <a:r>
              <a:rPr lang="it-IT" dirty="0" smtClean="0"/>
              <a:t>lo sviluppo </a:t>
            </a:r>
            <a:r>
              <a:rPr lang="it-IT" dirty="0"/>
              <a:t>di applicazioni in vari linguaggi</a:t>
            </a:r>
            <a:r>
              <a:rPr lang="it-IT" dirty="0" smtClean="0"/>
              <a:t>.</a:t>
            </a:r>
          </a:p>
          <a:p>
            <a:pPr marL="0" indent="0">
              <a:buNone/>
            </a:pPr>
            <a:r>
              <a:rPr lang="it-IT" dirty="0" smtClean="0"/>
              <a:t>emulatore Symbian</a:t>
            </a:r>
          </a:p>
          <a:p>
            <a:pPr marL="0" indent="0">
              <a:buNone/>
            </a:pPr>
            <a:r>
              <a:rPr lang="it-IT" dirty="0"/>
              <a:t>Web </a:t>
            </a:r>
            <a:r>
              <a:rPr lang="it-IT" dirty="0" smtClean="0"/>
              <a:t>Runtime plug-in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20723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i="1" dirty="0"/>
              <a:t>Creazione, compilazione, emulazione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340768"/>
            <a:ext cx="8534400" cy="4953000"/>
          </a:xfrm>
        </p:spPr>
        <p:txBody>
          <a:bodyPr/>
          <a:lstStyle/>
          <a:p>
            <a:pPr marL="0" indent="0">
              <a:buNone/>
            </a:pPr>
            <a:r>
              <a:rPr lang="it-IT" sz="2800" dirty="0"/>
              <a:t>Un’applicazione è descritta da tre tipi di file:</a:t>
            </a:r>
          </a:p>
          <a:p>
            <a:pPr lvl="1"/>
            <a:r>
              <a:rPr lang="it-IT" sz="2400" dirty="0"/>
              <a:t>Codice </a:t>
            </a:r>
            <a:r>
              <a:rPr lang="it-IT" sz="2400" dirty="0" err="1" smtClean="0"/>
              <a:t>Javascript</a:t>
            </a:r>
            <a:endParaRPr lang="it-IT" sz="2400" dirty="0"/>
          </a:p>
          <a:p>
            <a:pPr lvl="1"/>
            <a:r>
              <a:rPr lang="it-IT" sz="2400" dirty="0"/>
              <a:t>Risorse statiche </a:t>
            </a:r>
            <a:r>
              <a:rPr lang="it-IT" sz="2400" dirty="0" smtClean="0"/>
              <a:t>.</a:t>
            </a:r>
            <a:r>
              <a:rPr lang="it-IT" sz="2400" dirty="0" err="1" smtClean="0"/>
              <a:t>plist</a:t>
            </a:r>
            <a:r>
              <a:rPr lang="it-IT" sz="2400" dirty="0" smtClean="0"/>
              <a:t> e CSS</a:t>
            </a:r>
            <a:endParaRPr lang="it-IT" sz="2400" dirty="0"/>
          </a:p>
          <a:p>
            <a:pPr lvl="1"/>
            <a:r>
              <a:rPr lang="it-IT" sz="2400" dirty="0" err="1" smtClean="0"/>
              <a:t>index.html</a:t>
            </a:r>
            <a:endParaRPr lang="it-IT" sz="2400" dirty="0"/>
          </a:p>
          <a:p>
            <a:pPr marL="0" indent="0">
              <a:buNone/>
            </a:pPr>
            <a:endParaRPr lang="it-IT" dirty="0"/>
          </a:p>
        </p:txBody>
      </p:sp>
      <p:grpSp>
        <p:nvGrpSpPr>
          <p:cNvPr id="18" name="Gruppo 17"/>
          <p:cNvGrpSpPr/>
          <p:nvPr/>
        </p:nvGrpSpPr>
        <p:grpSpPr>
          <a:xfrm>
            <a:off x="553230" y="3284984"/>
            <a:ext cx="8123226" cy="2952328"/>
            <a:chOff x="553230" y="3924848"/>
            <a:chExt cx="6940512" cy="2201315"/>
          </a:xfrm>
        </p:grpSpPr>
        <p:sp>
          <p:nvSpPr>
            <p:cNvPr id="12" name="CasellaDiTesto 11"/>
            <p:cNvSpPr txBox="1"/>
            <p:nvPr/>
          </p:nvSpPr>
          <p:spPr>
            <a:xfrm>
              <a:off x="5709787" y="5598803"/>
              <a:ext cx="178395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200" dirty="0" smtClean="0"/>
                <a:t>Simulazione (Emulazione)</a:t>
              </a:r>
              <a:endParaRPr lang="it-IT" sz="1200" dirty="0"/>
            </a:p>
          </p:txBody>
        </p:sp>
        <p:cxnSp>
          <p:nvCxnSpPr>
            <p:cNvPr id="5" name="Connettore 1 4"/>
            <p:cNvCxnSpPr/>
            <p:nvPr/>
          </p:nvCxnSpPr>
          <p:spPr>
            <a:xfrm>
              <a:off x="2326078" y="3935923"/>
              <a:ext cx="12573" cy="219024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CasellaDiTesto 7"/>
            <p:cNvSpPr txBox="1"/>
            <p:nvPr/>
          </p:nvSpPr>
          <p:spPr>
            <a:xfrm>
              <a:off x="553230" y="4564667"/>
              <a:ext cx="14962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200" dirty="0" err="1" smtClean="0"/>
                <a:t>Javascript</a:t>
              </a:r>
              <a:r>
                <a:rPr lang="it-IT" sz="1200" dirty="0" smtClean="0"/>
                <a:t> code</a:t>
              </a:r>
            </a:p>
            <a:p>
              <a:r>
                <a:rPr lang="it-IT" sz="1200" dirty="0" smtClean="0"/>
                <a:t>CSS/</a:t>
              </a:r>
              <a:r>
                <a:rPr lang="it-IT" sz="1200" dirty="0" err="1" smtClean="0"/>
                <a:t>plist</a:t>
              </a:r>
              <a:r>
                <a:rPr lang="it-IT" sz="1200" dirty="0" smtClean="0"/>
                <a:t> </a:t>
              </a:r>
              <a:r>
                <a:rPr lang="it-IT" sz="1200" dirty="0" err="1" smtClean="0"/>
                <a:t>resources</a:t>
              </a:r>
              <a:endParaRPr lang="it-IT" sz="1200" dirty="0" smtClean="0"/>
            </a:p>
            <a:p>
              <a:r>
                <a:rPr lang="it-IT" sz="1200" dirty="0" smtClean="0"/>
                <a:t>Index HTML</a:t>
              </a:r>
              <a:endParaRPr lang="it-IT" sz="1200" dirty="0"/>
            </a:p>
          </p:txBody>
        </p:sp>
        <p:sp>
          <p:nvSpPr>
            <p:cNvPr id="9" name="CasellaDiTesto 8"/>
            <p:cNvSpPr txBox="1"/>
            <p:nvPr/>
          </p:nvSpPr>
          <p:spPr>
            <a:xfrm>
              <a:off x="867559" y="5608376"/>
              <a:ext cx="11567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200" dirty="0" smtClean="0"/>
                <a:t>creazione</a:t>
              </a:r>
              <a:endParaRPr lang="it-IT" sz="1200" dirty="0"/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2338651" y="5607434"/>
              <a:ext cx="15228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200" dirty="0" smtClean="0"/>
                <a:t>Compilazione (WRT)</a:t>
              </a:r>
              <a:endParaRPr lang="it-IT" sz="1200" dirty="0"/>
            </a:p>
          </p:txBody>
        </p:sp>
        <p:sp>
          <p:nvSpPr>
            <p:cNvPr id="11" name="CasellaDiTesto 10"/>
            <p:cNvSpPr txBox="1"/>
            <p:nvPr/>
          </p:nvSpPr>
          <p:spPr>
            <a:xfrm>
              <a:off x="4052012" y="5446401"/>
              <a:ext cx="13338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it-IT" sz="1200" dirty="0"/>
            </a:p>
            <a:p>
              <a:r>
                <a:rPr lang="it-IT" sz="1200" dirty="0" err="1"/>
                <a:t>E</a:t>
              </a:r>
              <a:r>
                <a:rPr lang="it-IT" sz="1200" dirty="0" err="1" smtClean="0"/>
                <a:t>nabled</a:t>
              </a:r>
              <a:r>
                <a:rPr lang="it-IT" sz="1200" dirty="0" smtClean="0"/>
                <a:t> </a:t>
              </a:r>
              <a:r>
                <a:rPr lang="it-IT" sz="1200" dirty="0"/>
                <a:t>browser control</a:t>
              </a:r>
            </a:p>
          </p:txBody>
        </p:sp>
        <p:cxnSp>
          <p:nvCxnSpPr>
            <p:cNvPr id="13" name="Connettore 1 12"/>
            <p:cNvCxnSpPr/>
            <p:nvPr/>
          </p:nvCxnSpPr>
          <p:spPr>
            <a:xfrm>
              <a:off x="3924413" y="3935923"/>
              <a:ext cx="12573" cy="219024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ttore 1 13"/>
            <p:cNvCxnSpPr/>
            <p:nvPr/>
          </p:nvCxnSpPr>
          <p:spPr>
            <a:xfrm>
              <a:off x="5411006" y="3924848"/>
              <a:ext cx="12573" cy="219024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CasellaDiTesto 15"/>
            <p:cNvSpPr txBox="1"/>
            <p:nvPr/>
          </p:nvSpPr>
          <p:spPr>
            <a:xfrm>
              <a:off x="2884097" y="4122471"/>
              <a:ext cx="44981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100" dirty="0" smtClean="0">
                  <a:solidFill>
                    <a:srgbClr val="FF0000"/>
                  </a:solidFill>
                </a:rPr>
                <a:t>.wgz</a:t>
              </a:r>
              <a:endParaRPr lang="it-IT" sz="11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Gruppo 17"/>
            <p:cNvGrpSpPr/>
            <p:nvPr/>
          </p:nvGrpSpPr>
          <p:grpSpPr>
            <a:xfrm>
              <a:off x="4089731" y="4185423"/>
              <a:ext cx="1077933" cy="553998"/>
              <a:chOff x="4089731" y="4625548"/>
              <a:chExt cx="1077933" cy="553998"/>
            </a:xfrm>
          </p:grpSpPr>
          <p:sp>
            <p:nvSpPr>
              <p:cNvPr id="15" name="Rettangolo 14"/>
              <p:cNvSpPr/>
              <p:nvPr/>
            </p:nvSpPr>
            <p:spPr>
              <a:xfrm>
                <a:off x="4089731" y="4661282"/>
                <a:ext cx="948716" cy="21808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7" name="CasellaDiTesto 16"/>
              <p:cNvSpPr txBox="1"/>
              <p:nvPr/>
            </p:nvSpPr>
            <p:spPr>
              <a:xfrm>
                <a:off x="4112918" y="4625548"/>
                <a:ext cx="1054746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1200" dirty="0"/>
                  <a:t>Symbian DLL</a:t>
                </a:r>
              </a:p>
              <a:p>
                <a:endParaRPr lang="it-IT" dirty="0"/>
              </a:p>
            </p:txBody>
          </p:sp>
        </p:grpSp>
        <p:grpSp>
          <p:nvGrpSpPr>
            <p:cNvPr id="6" name="Gruppo 19"/>
            <p:cNvGrpSpPr/>
            <p:nvPr/>
          </p:nvGrpSpPr>
          <p:grpSpPr>
            <a:xfrm>
              <a:off x="2595013" y="4462422"/>
              <a:ext cx="1077933" cy="369332"/>
              <a:chOff x="4089731" y="4625548"/>
              <a:chExt cx="1077933" cy="369332"/>
            </a:xfrm>
          </p:grpSpPr>
          <p:sp>
            <p:nvSpPr>
              <p:cNvPr id="21" name="Rettangolo 20"/>
              <p:cNvSpPr/>
              <p:nvPr/>
            </p:nvSpPr>
            <p:spPr>
              <a:xfrm>
                <a:off x="4089731" y="4661282"/>
                <a:ext cx="948716" cy="21808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2" name="CasellaDiTesto 21"/>
              <p:cNvSpPr txBox="1"/>
              <p:nvPr/>
            </p:nvSpPr>
            <p:spPr>
              <a:xfrm>
                <a:off x="4112918" y="4625548"/>
                <a:ext cx="10547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it-IT" dirty="0"/>
              </a:p>
            </p:txBody>
          </p:sp>
        </p:grpSp>
        <p:cxnSp>
          <p:nvCxnSpPr>
            <p:cNvPr id="24" name="Connettore 1 23"/>
            <p:cNvCxnSpPr/>
            <p:nvPr/>
          </p:nvCxnSpPr>
          <p:spPr>
            <a:xfrm>
              <a:off x="1711055" y="4716239"/>
              <a:ext cx="776148" cy="0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ttore 1 25"/>
            <p:cNvCxnSpPr/>
            <p:nvPr/>
          </p:nvCxnSpPr>
          <p:spPr>
            <a:xfrm flipV="1">
              <a:off x="2487203" y="4312570"/>
              <a:ext cx="0" cy="403669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ttore 2 27"/>
            <p:cNvCxnSpPr/>
            <p:nvPr/>
          </p:nvCxnSpPr>
          <p:spPr>
            <a:xfrm>
              <a:off x="2487203" y="4312570"/>
              <a:ext cx="502733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nettore 2 29"/>
            <p:cNvCxnSpPr/>
            <p:nvPr/>
          </p:nvCxnSpPr>
          <p:spPr>
            <a:xfrm>
              <a:off x="3358817" y="4312570"/>
              <a:ext cx="693195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ttore 2 32"/>
            <p:cNvCxnSpPr/>
            <p:nvPr/>
          </p:nvCxnSpPr>
          <p:spPr>
            <a:xfrm>
              <a:off x="5129945" y="4312570"/>
              <a:ext cx="693195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37068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pic>
        <p:nvPicPr>
          <p:cNvPr id="4" name="Immagine 3" descr="Schermata 2011-10-04 a 16.12.2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151" y="1515636"/>
            <a:ext cx="7217128" cy="4770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936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Startup di un’applicazione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Esecuzione</a:t>
            </a:r>
            <a:r>
              <a:rPr lang="it-IT" sz="2400" dirty="0" smtClean="0"/>
              <a:t> dell’applicazione</a:t>
            </a:r>
            <a:endParaRPr lang="it-IT" sz="2400" dirty="0"/>
          </a:p>
          <a:p>
            <a:r>
              <a:rPr lang="it-IT" sz="2400" dirty="0" smtClean="0"/>
              <a:t>Creazione di </a:t>
            </a:r>
            <a:r>
              <a:rPr lang="it-IT" sz="2400" dirty="0"/>
              <a:t>un nuovo processo lanciando APPRUN.EXE</a:t>
            </a:r>
          </a:p>
          <a:p>
            <a:r>
              <a:rPr lang="it-IT" sz="2400" dirty="0" smtClean="0"/>
              <a:t>Creazione dell’UIKON All’interno </a:t>
            </a:r>
            <a:r>
              <a:rPr lang="it-IT" sz="2400" dirty="0"/>
              <a:t>del processo </a:t>
            </a:r>
            <a:r>
              <a:rPr lang="it-IT" sz="2400" dirty="0" smtClean="0"/>
              <a:t>Environment</a:t>
            </a:r>
            <a:r>
              <a:rPr lang="it-IT" sz="2400" dirty="0"/>
              <a:t>, come </a:t>
            </a:r>
            <a:r>
              <a:rPr lang="it-IT" sz="2400" dirty="0" err="1"/>
              <a:t>thread</a:t>
            </a:r>
            <a:r>
              <a:rPr lang="it-IT" sz="2400" dirty="0"/>
              <a:t> di default</a:t>
            </a:r>
          </a:p>
          <a:p>
            <a:r>
              <a:rPr lang="it-IT" sz="2400" dirty="0" smtClean="0"/>
              <a:t>L’UIKON </a:t>
            </a:r>
            <a:r>
              <a:rPr lang="it-IT" sz="2400" dirty="0"/>
              <a:t>Environment:</a:t>
            </a:r>
          </a:p>
          <a:p>
            <a:pPr lvl="1"/>
            <a:r>
              <a:rPr lang="it-IT" sz="2200" dirty="0" smtClean="0"/>
              <a:t>Chiama </a:t>
            </a:r>
            <a:r>
              <a:rPr lang="it-IT" sz="2200" dirty="0"/>
              <a:t>il metodo E32Dll (ogni applicazione è vista come una DLL dinamica)</a:t>
            </a:r>
          </a:p>
          <a:p>
            <a:pPr lvl="1"/>
            <a:r>
              <a:rPr lang="it-IT" sz="2200" dirty="0" smtClean="0"/>
              <a:t>Chiama </a:t>
            </a:r>
            <a:r>
              <a:rPr lang="it-IT" sz="2200" dirty="0"/>
              <a:t>il metodo </a:t>
            </a:r>
            <a:r>
              <a:rPr lang="it-IT" sz="2200" dirty="0" err="1"/>
              <a:t>NewApplication</a:t>
            </a:r>
            <a:r>
              <a:rPr lang="it-IT" sz="2200" dirty="0"/>
              <a:t>() della classe </a:t>
            </a:r>
            <a:r>
              <a:rPr lang="it-IT" sz="2200" dirty="0" err="1"/>
              <a:t>application</a:t>
            </a:r>
            <a:r>
              <a:rPr lang="it-IT" sz="2200" dirty="0"/>
              <a:t>, </a:t>
            </a:r>
            <a:r>
              <a:rPr lang="it-IT" sz="2200" dirty="0" smtClean="0"/>
              <a:t>che </a:t>
            </a:r>
            <a:r>
              <a:rPr lang="it-IT" sz="2200" dirty="0"/>
              <a:t>crea l’applicazione e il </a:t>
            </a:r>
            <a:r>
              <a:rPr lang="it-IT" sz="2200" dirty="0" err="1"/>
              <a:t>document</a:t>
            </a:r>
            <a:r>
              <a:rPr lang="it-IT" sz="2200" dirty="0"/>
              <a:t>;</a:t>
            </a:r>
          </a:p>
          <a:p>
            <a:pPr lvl="1"/>
            <a:r>
              <a:rPr lang="it-IT" sz="2200" dirty="0" smtClean="0"/>
              <a:t>Chiama </a:t>
            </a:r>
            <a:r>
              <a:rPr lang="it-IT" sz="2200" dirty="0"/>
              <a:t>il metodo </a:t>
            </a:r>
            <a:r>
              <a:rPr lang="it-IT" sz="2200" dirty="0" err="1"/>
              <a:t>CreateAppUiL</a:t>
            </a:r>
            <a:r>
              <a:rPr lang="it-IT" sz="2200" dirty="0"/>
              <a:t>() del </a:t>
            </a:r>
            <a:r>
              <a:rPr lang="it-IT" sz="2200" dirty="0" err="1"/>
              <a:t>document</a:t>
            </a:r>
            <a:r>
              <a:rPr lang="it-IT" sz="2200" dirty="0"/>
              <a:t>, che crea </a:t>
            </a:r>
            <a:r>
              <a:rPr lang="it-IT" sz="2200" dirty="0" err="1"/>
              <a:t>l’application</a:t>
            </a:r>
            <a:r>
              <a:rPr lang="it-IT" sz="2200" dirty="0"/>
              <a:t> UI che a sua volta creerà la </a:t>
            </a:r>
            <a:r>
              <a:rPr lang="it-IT" sz="2200" dirty="0" err="1"/>
              <a:t>application</a:t>
            </a:r>
            <a:r>
              <a:rPr lang="it-IT" sz="2200" dirty="0"/>
              <a:t> </a:t>
            </a:r>
            <a:r>
              <a:rPr lang="it-IT" sz="2200" dirty="0" err="1"/>
              <a:t>view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1266404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i="1" dirty="0"/>
              <a:t>Ciclo di vita di una applicazione 1</a:t>
            </a:r>
            <a:r>
              <a:rPr lang="it-IT" b="1" i="1" dirty="0" smtClean="0"/>
              <a:t>/</a:t>
            </a:r>
            <a:r>
              <a:rPr lang="it-IT" b="1" i="1" dirty="0"/>
              <a:t>2</a:t>
            </a:r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591786"/>
            <a:ext cx="4734024" cy="4313713"/>
          </a:xfrm>
          <a:prstGeom prst="rect">
            <a:avLst/>
          </a:prstGeom>
        </p:spPr>
      </p:pic>
      <p:sp>
        <p:nvSpPr>
          <p:cNvPr id="6" name="Segnaposto contenuto 2"/>
          <p:cNvSpPr>
            <a:spLocks noGrp="1"/>
          </p:cNvSpPr>
          <p:nvPr>
            <p:ph idx="1"/>
          </p:nvPr>
        </p:nvSpPr>
        <p:spPr>
          <a:xfrm>
            <a:off x="5148064" y="1412776"/>
            <a:ext cx="3691136" cy="4896544"/>
          </a:xfrm>
        </p:spPr>
        <p:txBody>
          <a:bodyPr>
            <a:normAutofit/>
          </a:bodyPr>
          <a:lstStyle/>
          <a:p>
            <a:r>
              <a:rPr lang="it-IT" sz="1600" dirty="0" smtClean="0"/>
              <a:t>Il </a:t>
            </a:r>
            <a:r>
              <a:rPr lang="it-IT" sz="1600" dirty="0" err="1"/>
              <a:t>resource</a:t>
            </a:r>
            <a:r>
              <a:rPr lang="it-IT" sz="1600" dirty="0"/>
              <a:t> </a:t>
            </a:r>
            <a:r>
              <a:rPr lang="it-IT" sz="1600" dirty="0" err="1"/>
              <a:t>compiler</a:t>
            </a:r>
            <a:r>
              <a:rPr lang="it-IT" sz="1600" dirty="0"/>
              <a:t> converte </a:t>
            </a:r>
            <a:r>
              <a:rPr lang="it-IT" sz="1600" dirty="0" smtClean="0"/>
              <a:t>i file di risorsa </a:t>
            </a:r>
            <a:r>
              <a:rPr lang="it-IT" sz="1600" dirty="0"/>
              <a:t>(.</a:t>
            </a:r>
            <a:r>
              <a:rPr lang="it-IT" sz="1600" dirty="0" err="1"/>
              <a:t>rss</a:t>
            </a:r>
            <a:r>
              <a:rPr lang="it-IT" sz="1600" dirty="0"/>
              <a:t>) in file .</a:t>
            </a:r>
            <a:r>
              <a:rPr lang="it-IT" sz="1600" dirty="0" err="1"/>
              <a:t>rsc</a:t>
            </a:r>
            <a:r>
              <a:rPr lang="it-IT" sz="1600" dirty="0"/>
              <a:t> e produce </a:t>
            </a:r>
            <a:r>
              <a:rPr lang="it-IT" sz="1600" dirty="0" smtClean="0"/>
              <a:t>un </a:t>
            </a:r>
            <a:r>
              <a:rPr lang="it-IT" sz="1600" dirty="0" err="1" smtClean="0"/>
              <a:t>resource</a:t>
            </a:r>
            <a:r>
              <a:rPr lang="it-IT" sz="1600" dirty="0" smtClean="0"/>
              <a:t> </a:t>
            </a:r>
            <a:r>
              <a:rPr lang="it-IT" sz="1600" dirty="0" err="1"/>
              <a:t>header</a:t>
            </a:r>
            <a:r>
              <a:rPr lang="it-IT" sz="1600" dirty="0"/>
              <a:t> file (.</a:t>
            </a:r>
            <a:r>
              <a:rPr lang="it-IT" sz="1600" dirty="0" err="1"/>
              <a:t>rsg</a:t>
            </a:r>
            <a:r>
              <a:rPr lang="it-IT" sz="1600" dirty="0"/>
              <a:t>)</a:t>
            </a:r>
          </a:p>
          <a:p>
            <a:r>
              <a:rPr lang="it-IT" sz="1600" dirty="0" smtClean="0"/>
              <a:t>Il </a:t>
            </a:r>
            <a:r>
              <a:rPr lang="it-IT" sz="1600" dirty="0"/>
              <a:t>compilatore C++ ed il </a:t>
            </a:r>
            <a:r>
              <a:rPr lang="it-IT" sz="1600" dirty="0" err="1"/>
              <a:t>linker</a:t>
            </a:r>
            <a:r>
              <a:rPr lang="it-IT" sz="1600" dirty="0"/>
              <a:t> producono gli output file (.</a:t>
            </a:r>
            <a:r>
              <a:rPr lang="it-IT" sz="1600" dirty="0" err="1"/>
              <a:t>dll</a:t>
            </a:r>
            <a:r>
              <a:rPr lang="it-IT" sz="1600" dirty="0"/>
              <a:t>, .</a:t>
            </a:r>
            <a:r>
              <a:rPr lang="it-IT" sz="1600" dirty="0" err="1"/>
              <a:t>exe</a:t>
            </a:r>
            <a:r>
              <a:rPr lang="it-IT" sz="1600" dirty="0"/>
              <a:t>,.</a:t>
            </a:r>
            <a:r>
              <a:rPr lang="it-IT" sz="1600" dirty="0" err="1"/>
              <a:t>app</a:t>
            </a:r>
            <a:r>
              <a:rPr lang="it-IT" sz="1600" dirty="0"/>
              <a:t>) dai file .</a:t>
            </a:r>
            <a:r>
              <a:rPr lang="it-IT" sz="1600" dirty="0" err="1"/>
              <a:t>cpp</a:t>
            </a:r>
            <a:r>
              <a:rPr lang="it-IT" sz="1600" dirty="0"/>
              <a:t>.</a:t>
            </a:r>
          </a:p>
          <a:p>
            <a:r>
              <a:rPr lang="it-IT" sz="1600" dirty="0" smtClean="0"/>
              <a:t>Tutte </a:t>
            </a:r>
            <a:r>
              <a:rPr lang="it-IT" sz="1600" dirty="0"/>
              <a:t>le definizioni C++ </a:t>
            </a:r>
            <a:r>
              <a:rPr lang="it-IT" sz="1600" dirty="0" smtClean="0"/>
              <a:t>sono incapsulate </a:t>
            </a:r>
            <a:r>
              <a:rPr lang="it-IT" sz="1600" dirty="0"/>
              <a:t>in </a:t>
            </a:r>
            <a:r>
              <a:rPr lang="it-IT" sz="1600" dirty="0" err="1"/>
              <a:t>header</a:t>
            </a:r>
            <a:r>
              <a:rPr lang="it-IT" sz="1600" dirty="0"/>
              <a:t> </a:t>
            </a:r>
            <a:r>
              <a:rPr lang="it-IT" sz="1600" dirty="0" err="1"/>
              <a:t>files</a:t>
            </a:r>
            <a:r>
              <a:rPr lang="it-IT" sz="1600" dirty="0"/>
              <a:t> (.h)</a:t>
            </a:r>
          </a:p>
          <a:p>
            <a:r>
              <a:rPr lang="it-IT" sz="1600" dirty="0" smtClean="0"/>
              <a:t>Alcuni </a:t>
            </a:r>
            <a:r>
              <a:rPr lang="it-IT" sz="1600" dirty="0"/>
              <a:t>valori utili sia al </a:t>
            </a:r>
            <a:r>
              <a:rPr lang="it-IT" sz="1600" dirty="0" smtClean="0"/>
              <a:t>compilatore C</a:t>
            </a:r>
            <a:r>
              <a:rPr lang="it-IT" sz="1600" dirty="0"/>
              <a:t>++ che al </a:t>
            </a:r>
            <a:r>
              <a:rPr lang="it-IT" sz="1600" dirty="0" err="1"/>
              <a:t>resource</a:t>
            </a:r>
            <a:r>
              <a:rPr lang="it-IT" sz="1600" dirty="0"/>
              <a:t> </a:t>
            </a:r>
            <a:r>
              <a:rPr lang="it-IT" sz="1600" dirty="0" err="1"/>
              <a:t>compiler</a:t>
            </a:r>
            <a:r>
              <a:rPr lang="it-IT" sz="1600" dirty="0"/>
              <a:t> </a:t>
            </a:r>
            <a:r>
              <a:rPr lang="it-IT" sz="1600" dirty="0" smtClean="0"/>
              <a:t>vengono incapsulate </a:t>
            </a:r>
            <a:r>
              <a:rPr lang="it-IT" sz="1600" dirty="0"/>
              <a:t>in un file .</a:t>
            </a:r>
            <a:r>
              <a:rPr lang="it-IT" sz="1600" dirty="0" err="1"/>
              <a:t>hrh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4965355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i="1" dirty="0"/>
              <a:t>Ciclo di vita di una applicazione </a:t>
            </a:r>
            <a:r>
              <a:rPr lang="it-IT" b="1" i="1" dirty="0" smtClean="0"/>
              <a:t>2/</a:t>
            </a:r>
            <a:r>
              <a:rPr lang="it-IT" b="1" i="1" dirty="0"/>
              <a:t>2</a:t>
            </a:r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591786"/>
            <a:ext cx="4734024" cy="4313713"/>
          </a:xfrm>
          <a:prstGeom prst="rect">
            <a:avLst/>
          </a:prstGeom>
        </p:spPr>
      </p:pic>
      <p:sp>
        <p:nvSpPr>
          <p:cNvPr id="6" name="Segnaposto contenuto 2"/>
          <p:cNvSpPr>
            <a:spLocks noGrp="1"/>
          </p:cNvSpPr>
          <p:nvPr>
            <p:ph idx="1"/>
          </p:nvPr>
        </p:nvSpPr>
        <p:spPr>
          <a:xfrm>
            <a:off x="5148064" y="1412776"/>
            <a:ext cx="3691136" cy="4896544"/>
          </a:xfrm>
        </p:spPr>
        <p:txBody>
          <a:bodyPr>
            <a:normAutofit/>
          </a:bodyPr>
          <a:lstStyle/>
          <a:p>
            <a:r>
              <a:rPr lang="it-IT" sz="1600" dirty="0"/>
              <a:t>Il bitmap </a:t>
            </a:r>
            <a:r>
              <a:rPr lang="it-IT" sz="1600" dirty="0" err="1"/>
              <a:t>converter</a:t>
            </a:r>
            <a:r>
              <a:rPr lang="it-IT" sz="1600" dirty="0"/>
              <a:t> trasforma i </a:t>
            </a:r>
            <a:r>
              <a:rPr lang="it-IT" sz="1600" dirty="0" smtClean="0"/>
              <a:t>file .</a:t>
            </a:r>
            <a:r>
              <a:rPr lang="it-IT" sz="1600" dirty="0" err="1" smtClean="0"/>
              <a:t>bmp</a:t>
            </a:r>
            <a:r>
              <a:rPr lang="it-IT" sz="1600" dirty="0" smtClean="0"/>
              <a:t> </a:t>
            </a:r>
            <a:r>
              <a:rPr lang="it-IT" sz="1600" dirty="0"/>
              <a:t>in multi-bitmap file (.</a:t>
            </a:r>
            <a:r>
              <a:rPr lang="it-IT" sz="1600" dirty="0" err="1"/>
              <a:t>mbm</a:t>
            </a:r>
            <a:r>
              <a:rPr lang="it-IT" sz="1600" dirty="0"/>
              <a:t>)</a:t>
            </a:r>
          </a:p>
          <a:p>
            <a:r>
              <a:rPr lang="it-IT" sz="1600" dirty="0"/>
              <a:t> </a:t>
            </a:r>
            <a:r>
              <a:rPr lang="it-IT" sz="1600" dirty="0" err="1"/>
              <a:t>Aif</a:t>
            </a:r>
            <a:r>
              <a:rPr lang="it-IT" sz="1600" dirty="0"/>
              <a:t> Builder usa .</a:t>
            </a:r>
            <a:r>
              <a:rPr lang="it-IT" sz="1600" dirty="0" err="1"/>
              <a:t>rss</a:t>
            </a:r>
            <a:r>
              <a:rPr lang="it-IT" sz="1600" dirty="0"/>
              <a:t> e .</a:t>
            </a:r>
            <a:r>
              <a:rPr lang="it-IT" sz="1600" dirty="0" err="1"/>
              <a:t>mbm</a:t>
            </a:r>
            <a:r>
              <a:rPr lang="it-IT" sz="1600" dirty="0"/>
              <a:t> </a:t>
            </a:r>
            <a:r>
              <a:rPr lang="it-IT" sz="1600" dirty="0" smtClean="0"/>
              <a:t>per costruire </a:t>
            </a:r>
            <a:r>
              <a:rPr lang="it-IT" sz="1600" dirty="0"/>
              <a:t>l’Application Information </a:t>
            </a:r>
            <a:r>
              <a:rPr lang="it-IT" sz="1600" dirty="0" smtClean="0"/>
              <a:t>File (</a:t>
            </a:r>
            <a:r>
              <a:rPr lang="it-IT" sz="1600" dirty="0"/>
              <a:t>.AIF) che specifica </a:t>
            </a:r>
            <a:r>
              <a:rPr lang="it-IT" sz="1600" dirty="0" err="1"/>
              <a:t>icon</a:t>
            </a:r>
            <a:r>
              <a:rPr lang="it-IT" sz="1600" dirty="0"/>
              <a:t>, </a:t>
            </a:r>
            <a:r>
              <a:rPr lang="it-IT" sz="1600" dirty="0" err="1"/>
              <a:t>caption</a:t>
            </a:r>
            <a:r>
              <a:rPr lang="it-IT" sz="1600" dirty="0" smtClean="0"/>
              <a:t>, menu</a:t>
            </a:r>
            <a:r>
              <a:rPr lang="it-IT" sz="1600" dirty="0"/>
              <a:t>, ecc.</a:t>
            </a:r>
          </a:p>
          <a:p>
            <a:r>
              <a:rPr lang="it-IT" sz="1600" dirty="0"/>
              <a:t> I file .</a:t>
            </a:r>
            <a:r>
              <a:rPr lang="it-IT" sz="1600" dirty="0" err="1"/>
              <a:t>loc</a:t>
            </a:r>
            <a:r>
              <a:rPr lang="it-IT" sz="1600" dirty="0"/>
              <a:t> e .l0x contengono </a:t>
            </a:r>
            <a:r>
              <a:rPr lang="it-IT" sz="1600" dirty="0" smtClean="0"/>
              <a:t>le informazioni </a:t>
            </a:r>
            <a:r>
              <a:rPr lang="it-IT" sz="1600" dirty="0"/>
              <a:t>dipendenti dalla “località</a:t>
            </a:r>
            <a:r>
              <a:rPr lang="it-IT" sz="1600" dirty="0" smtClean="0"/>
              <a:t>” (</a:t>
            </a:r>
            <a:r>
              <a:rPr lang="it-IT" sz="1600" dirty="0"/>
              <a:t>un .l0x per ogni località diversa), per </a:t>
            </a:r>
            <a:r>
              <a:rPr lang="it-IT" sz="1600" dirty="0" smtClean="0"/>
              <a:t>il supporto </a:t>
            </a:r>
            <a:r>
              <a:rPr lang="it-IT" sz="1600" dirty="0"/>
              <a:t>alla internazionalizzazione.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2458770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Agenda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Cos’è?</a:t>
            </a:r>
          </a:p>
          <a:p>
            <a:r>
              <a:rPr lang="it-IT" dirty="0" smtClean="0"/>
              <a:t>Storia</a:t>
            </a:r>
          </a:p>
          <a:p>
            <a:r>
              <a:rPr lang="it-IT" dirty="0" smtClean="0"/>
              <a:t>Architettura</a:t>
            </a:r>
          </a:p>
          <a:p>
            <a:r>
              <a:rPr lang="it-IT" smtClean="0"/>
              <a:t>Symbian </a:t>
            </a:r>
            <a:r>
              <a:rPr lang="it-IT" dirty="0" smtClean="0"/>
              <a:t>caratteristiche</a:t>
            </a:r>
          </a:p>
          <a:p>
            <a:r>
              <a:rPr lang="it-IT" dirty="0" smtClean="0"/>
              <a:t>Ambiente di sviluppo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77595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i="1" dirty="0"/>
              <a:t>Pubblicare un'applicazione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Registrarsi come editore Ovi</a:t>
            </a:r>
            <a:endParaRPr lang="it-IT" dirty="0"/>
          </a:p>
          <a:p>
            <a:r>
              <a:rPr lang="it-IT" dirty="0"/>
              <a:t>F</a:t>
            </a:r>
            <a:r>
              <a:rPr lang="it-IT" dirty="0" smtClean="0"/>
              <a:t>irma delle applicazione (gratuita)</a:t>
            </a:r>
            <a:endParaRPr lang="it-IT" dirty="0"/>
          </a:p>
          <a:p>
            <a:r>
              <a:rPr lang="it-IT" dirty="0"/>
              <a:t>C</a:t>
            </a:r>
            <a:r>
              <a:rPr lang="it-IT" dirty="0" smtClean="0"/>
              <a:t>ontrollo </a:t>
            </a:r>
            <a:r>
              <a:rPr lang="it-IT" dirty="0"/>
              <a:t>di qualità seguendo le </a:t>
            </a:r>
            <a:r>
              <a:rPr lang="it-IT" dirty="0" smtClean="0"/>
              <a:t>best </a:t>
            </a:r>
            <a:r>
              <a:rPr lang="it-IT" dirty="0" err="1" smtClean="0"/>
              <a:t>practice</a:t>
            </a:r>
            <a:endParaRPr lang="it-IT" dirty="0" smtClean="0"/>
          </a:p>
          <a:p>
            <a:r>
              <a:rPr lang="it-IT" dirty="0"/>
              <a:t>Pubblicare l'applicazione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38479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Conclusioni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Lo </a:t>
            </a:r>
            <a:r>
              <a:rPr lang="it-IT" dirty="0"/>
              <a:t>sviluppo è semplice e veloce</a:t>
            </a:r>
          </a:p>
          <a:p>
            <a:r>
              <a:rPr lang="it-IT" dirty="0"/>
              <a:t>Lo sviluppo di applicazioni Java consente </a:t>
            </a:r>
            <a:r>
              <a:rPr lang="it-IT" dirty="0" smtClean="0"/>
              <a:t>una portabilità su altri </a:t>
            </a:r>
            <a:r>
              <a:rPr lang="it-IT" dirty="0"/>
              <a:t>sistemi operativi e </a:t>
            </a:r>
            <a:r>
              <a:rPr lang="it-IT" dirty="0" err="1"/>
              <a:t>devices</a:t>
            </a:r>
            <a:r>
              <a:rPr lang="it-IT" dirty="0"/>
              <a:t> </a:t>
            </a:r>
            <a:r>
              <a:rPr lang="it-IT" dirty="0" smtClean="0"/>
              <a:t>semplicemente modificando pochi </a:t>
            </a:r>
            <a:r>
              <a:rPr lang="it-IT" dirty="0" smtClean="0"/>
              <a:t>dettagli</a:t>
            </a:r>
            <a:endParaRPr lang="it-IT" dirty="0"/>
          </a:p>
          <a:p>
            <a:r>
              <a:rPr lang="it-IT" dirty="0" smtClean="0"/>
              <a:t>E’ possibile testare l’applicazione sul </a:t>
            </a:r>
            <a:r>
              <a:rPr lang="it-IT" dirty="0" err="1" smtClean="0"/>
              <a:t>device</a:t>
            </a:r>
            <a:endParaRPr lang="it-IT" dirty="0" smtClean="0"/>
          </a:p>
          <a:p>
            <a:r>
              <a:rPr lang="it-IT" dirty="0" smtClean="0"/>
              <a:t>Meno </a:t>
            </a:r>
            <a:r>
              <a:rPr lang="it-IT" dirty="0"/>
              <a:t>spese per pubblicare l’applicazione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76562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Che cos'è Symbian?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Symbian è un sistema operativo integrato per dispositivi mobili e </a:t>
            </a:r>
            <a:r>
              <a:rPr lang="it-IT" dirty="0" err="1" smtClean="0"/>
              <a:t>smartphone</a:t>
            </a:r>
            <a:r>
              <a:rPr lang="it-IT" dirty="0"/>
              <a:t> </a:t>
            </a:r>
            <a:r>
              <a:rPr lang="it-IT" dirty="0" smtClean="0"/>
              <a:t>costituito da:</a:t>
            </a:r>
          </a:p>
          <a:p>
            <a:r>
              <a:rPr lang="it-IT" dirty="0" smtClean="0"/>
              <a:t>librerie proprietarie</a:t>
            </a:r>
          </a:p>
          <a:p>
            <a:r>
              <a:rPr lang="it-IT" dirty="0" smtClean="0"/>
              <a:t>UI caratteristiche </a:t>
            </a:r>
            <a:r>
              <a:rPr lang="it-IT" dirty="0"/>
              <a:t>per </a:t>
            </a:r>
            <a:r>
              <a:rPr lang="it-IT" dirty="0" smtClean="0"/>
              <a:t>ogni piattaforma</a:t>
            </a:r>
          </a:p>
          <a:p>
            <a:r>
              <a:rPr lang="it-IT" dirty="0"/>
              <a:t>I</a:t>
            </a:r>
            <a:r>
              <a:rPr lang="it-IT" dirty="0" smtClean="0"/>
              <a:t>mplementazioni </a:t>
            </a:r>
            <a:r>
              <a:rPr lang="it-IT" dirty="0"/>
              <a:t>di riferimento per strumenti comuni (agenda, browser web, etc.)</a:t>
            </a:r>
          </a:p>
          <a:p>
            <a:r>
              <a:rPr lang="it-IT" dirty="0" err="1"/>
              <a:t>F</a:t>
            </a:r>
            <a:r>
              <a:rPr lang="it-IT" dirty="0" err="1" smtClean="0"/>
              <a:t>rameworks</a:t>
            </a:r>
            <a:r>
              <a:rPr lang="it-IT" dirty="0" smtClean="0"/>
              <a:t> </a:t>
            </a:r>
            <a:r>
              <a:rPr lang="it-IT" dirty="0"/>
              <a:t>per lo sviluppo </a:t>
            </a:r>
            <a:r>
              <a:rPr lang="it-IT" dirty="0" smtClean="0"/>
              <a:t>software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5710" y="5494336"/>
            <a:ext cx="2601090" cy="1326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989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Storia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80000"/>
              </a:lnSpc>
              <a:buFont typeface="Arial"/>
              <a:buChar char="•"/>
            </a:pPr>
            <a:r>
              <a:rPr lang="it-IT" sz="1700" dirty="0" smtClean="0">
                <a:latin typeface="Constantia" charset="0"/>
              </a:rPr>
              <a:t>1998 : Viene fondata la Symbian LTD</a:t>
            </a:r>
          </a:p>
          <a:p>
            <a:pPr lvl="1">
              <a:lnSpc>
                <a:spcPct val="80000"/>
              </a:lnSpc>
              <a:buFont typeface="Arial"/>
              <a:buChar char="•"/>
            </a:pPr>
            <a:r>
              <a:rPr lang="it-IT" sz="1700" dirty="0" smtClean="0">
                <a:latin typeface="Constantia" charset="0"/>
              </a:rPr>
              <a:t>2000 : Primo  rilascio per telefono cellulare GSM</a:t>
            </a:r>
          </a:p>
          <a:p>
            <a:pPr lvl="1">
              <a:lnSpc>
                <a:spcPct val="80000"/>
              </a:lnSpc>
              <a:buFont typeface="Arial"/>
              <a:buChar char="•"/>
            </a:pPr>
            <a:r>
              <a:rPr lang="it-IT" sz="1700" dirty="0" smtClean="0">
                <a:latin typeface="Constantia" charset="0"/>
              </a:rPr>
              <a:t>2001 :  Rilascio per telefono cellulare 2.5G</a:t>
            </a:r>
          </a:p>
          <a:p>
            <a:pPr lvl="1">
              <a:lnSpc>
                <a:spcPct val="80000"/>
              </a:lnSpc>
              <a:buFont typeface="Arial"/>
              <a:buChar char="•"/>
            </a:pPr>
            <a:r>
              <a:rPr lang="it-IT" sz="1700" dirty="0" smtClean="0">
                <a:latin typeface="Constantia" charset="0"/>
              </a:rPr>
              <a:t>2002 : Sony </a:t>
            </a:r>
            <a:r>
              <a:rPr lang="it-IT" sz="1700" dirty="0" err="1" smtClean="0">
                <a:latin typeface="Constantia" charset="0"/>
              </a:rPr>
              <a:t>Ericson</a:t>
            </a:r>
            <a:r>
              <a:rPr lang="it-IT" sz="1700" dirty="0" smtClean="0">
                <a:latin typeface="Constantia" charset="0"/>
              </a:rPr>
              <a:t>, Siemens, </a:t>
            </a:r>
            <a:r>
              <a:rPr lang="it-IT" sz="1700" dirty="0" err="1" smtClean="0">
                <a:latin typeface="Constantia" charset="0"/>
              </a:rPr>
              <a:t>Sendo</a:t>
            </a:r>
            <a:r>
              <a:rPr lang="it-IT" sz="1700" dirty="0" smtClean="0">
                <a:latin typeface="Constantia" charset="0"/>
              </a:rPr>
              <a:t> diventano partner</a:t>
            </a:r>
          </a:p>
          <a:p>
            <a:pPr lvl="1">
              <a:lnSpc>
                <a:spcPct val="80000"/>
              </a:lnSpc>
              <a:buFont typeface="Arial"/>
              <a:buChar char="•"/>
            </a:pPr>
            <a:r>
              <a:rPr lang="it-IT" sz="1700" dirty="0" smtClean="0">
                <a:latin typeface="Constantia" charset="0"/>
              </a:rPr>
              <a:t>2003 : Rilascio Symbian OS 7 : IPv6 e Java ME</a:t>
            </a:r>
          </a:p>
          <a:p>
            <a:pPr lvl="1">
              <a:lnSpc>
                <a:spcPct val="80000"/>
              </a:lnSpc>
              <a:buFont typeface="Arial"/>
              <a:buChar char="•"/>
            </a:pPr>
            <a:r>
              <a:rPr lang="it-IT" sz="1700" dirty="0" smtClean="0">
                <a:latin typeface="Constantia" charset="0"/>
              </a:rPr>
              <a:t>2005 : Rilascio Symbian OS 9.1, Platform Security</a:t>
            </a:r>
          </a:p>
          <a:p>
            <a:pPr lvl="1">
              <a:lnSpc>
                <a:spcPct val="80000"/>
              </a:lnSpc>
              <a:buFont typeface="Arial"/>
              <a:buChar char="•"/>
            </a:pPr>
            <a:r>
              <a:rPr lang="it-IT" sz="1700" dirty="0" smtClean="0">
                <a:latin typeface="Constantia" charset="0"/>
              </a:rPr>
              <a:t>2007 :  Rilascio Symbian OS 9.5, supporta multimedialità in tempo reale e il servizi di localizzazione</a:t>
            </a:r>
          </a:p>
          <a:p>
            <a:pPr lvl="1">
              <a:lnSpc>
                <a:spcPct val="80000"/>
              </a:lnSpc>
              <a:buFont typeface="Arial"/>
              <a:buChar char="•"/>
            </a:pPr>
            <a:r>
              <a:rPr lang="it-IT" sz="1700" dirty="0" smtClean="0">
                <a:latin typeface="Constantia" charset="0"/>
              </a:rPr>
              <a:t>2008 :  Symbian Foundation</a:t>
            </a:r>
          </a:p>
        </p:txBody>
      </p:sp>
    </p:spTree>
    <p:extLst>
      <p:ext uri="{BB962C8B-B14F-4D97-AF65-F5344CB8AC3E}">
        <p14:creationId xmlns:p14="http://schemas.microsoft.com/office/powerpoint/2010/main" val="3218412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Architettura</a:t>
            </a:r>
            <a:endParaRPr lang="it-IT" dirty="0"/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1326298"/>
            <a:ext cx="6804206" cy="505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457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UI Framework </a:t>
            </a:r>
            <a:r>
              <a:rPr lang="it-IT" b="1" dirty="0" err="1"/>
              <a:t>Layer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UIKON </a:t>
            </a:r>
            <a:r>
              <a:rPr lang="it-IT" dirty="0" err="1" smtClean="0"/>
              <a:t>framework</a:t>
            </a:r>
            <a:r>
              <a:rPr lang="it-IT" dirty="0" smtClean="0"/>
              <a:t> per il controllo delle </a:t>
            </a:r>
            <a:r>
              <a:rPr lang="it-IT" dirty="0" err="1" smtClean="0"/>
              <a:t>Graphical</a:t>
            </a:r>
            <a:r>
              <a:rPr lang="it-IT" dirty="0" smtClean="0"/>
              <a:t> User Interface</a:t>
            </a:r>
          </a:p>
          <a:p>
            <a:r>
              <a:rPr lang="it-IT" dirty="0" err="1" smtClean="0"/>
              <a:t>TechView</a:t>
            </a:r>
            <a:r>
              <a:rPr lang="it-IT" dirty="0" smtClean="0"/>
              <a:t>: </a:t>
            </a:r>
            <a:r>
              <a:rPr lang="it-IT" dirty="0" err="1" smtClean="0"/>
              <a:t>testing</a:t>
            </a:r>
            <a:r>
              <a:rPr lang="it-IT" dirty="0" smtClean="0"/>
              <a:t> per le UI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3284984"/>
            <a:ext cx="8208912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722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Application Services </a:t>
            </a:r>
            <a:r>
              <a:rPr lang="it-IT" b="1" dirty="0" err="1" smtClean="0"/>
              <a:t>Layer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effectLst/>
              </a:rPr>
              <a:t>In generale si occupa di: </a:t>
            </a:r>
            <a:r>
              <a:rPr lang="it-IT" dirty="0" err="1" smtClean="0">
                <a:effectLst/>
              </a:rPr>
              <a:t>rendering</a:t>
            </a:r>
            <a:r>
              <a:rPr lang="it-IT" dirty="0" smtClean="0">
                <a:effectLst/>
              </a:rPr>
              <a:t> del testo, gestione MIME dei contenuti, </a:t>
            </a:r>
            <a:r>
              <a:rPr lang="it-IT" dirty="0" err="1" smtClean="0">
                <a:effectLst/>
              </a:rPr>
              <a:t>ecc</a:t>
            </a:r>
            <a:endParaRPr lang="it-IT" dirty="0"/>
          </a:p>
          <a:p>
            <a:r>
              <a:rPr lang="it-IT" dirty="0" smtClean="0">
                <a:effectLst/>
              </a:rPr>
              <a:t>Tecnologia: </a:t>
            </a:r>
            <a:r>
              <a:rPr lang="it-IT" dirty="0" err="1" smtClean="0">
                <a:effectLst/>
              </a:rPr>
              <a:t>vCard</a:t>
            </a:r>
            <a:r>
              <a:rPr lang="it-IT" dirty="0" smtClean="0">
                <a:effectLst/>
              </a:rPr>
              <a:t>, </a:t>
            </a:r>
            <a:r>
              <a:rPr lang="it-IT" dirty="0" err="1" smtClean="0">
                <a:effectLst/>
              </a:rPr>
              <a:t>vCal</a:t>
            </a:r>
            <a:r>
              <a:rPr lang="it-IT" dirty="0" smtClean="0">
                <a:effectLst/>
              </a:rPr>
              <a:t>, </a:t>
            </a:r>
            <a:r>
              <a:rPr lang="it-IT" dirty="0" err="1" smtClean="0">
                <a:effectLst/>
              </a:rPr>
              <a:t>ecc</a:t>
            </a:r>
            <a:endParaRPr lang="it-IT" dirty="0"/>
          </a:p>
          <a:p>
            <a:r>
              <a:rPr lang="it-IT" dirty="0" smtClean="0">
                <a:effectLst/>
              </a:rPr>
              <a:t>Applicazioni:  plug-in per i contatti, agenda, ufficio, </a:t>
            </a:r>
            <a:r>
              <a:rPr lang="it-IT" dirty="0" err="1" smtClean="0">
                <a:effectLst/>
              </a:rPr>
              <a:t>ecc</a:t>
            </a:r>
            <a:endParaRPr lang="it-IT" dirty="0">
              <a:effectLst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3933055"/>
            <a:ext cx="7617952" cy="1409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088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Java </a:t>
            </a:r>
            <a:r>
              <a:rPr lang="it-IT" b="1" dirty="0" smtClean="0"/>
              <a:t>ME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Configurazioni: </a:t>
            </a:r>
          </a:p>
          <a:p>
            <a:pPr lvl="1"/>
            <a:r>
              <a:rPr lang="it-IT" sz="2000" dirty="0" smtClean="0"/>
              <a:t>Linguaggio Java </a:t>
            </a:r>
          </a:p>
          <a:p>
            <a:pPr lvl="1"/>
            <a:r>
              <a:rPr lang="it-IT" sz="2000" dirty="0" smtClean="0"/>
              <a:t>JVM </a:t>
            </a:r>
          </a:p>
          <a:p>
            <a:pPr lvl="1"/>
            <a:r>
              <a:rPr lang="it-IT" sz="2000" dirty="0" smtClean="0"/>
              <a:t>Librerie di base</a:t>
            </a:r>
          </a:p>
          <a:p>
            <a:r>
              <a:rPr lang="it-IT" sz="2400" dirty="0" smtClean="0"/>
              <a:t>Caratterizza il Mobile Information Device </a:t>
            </a:r>
            <a:r>
              <a:rPr lang="it-IT" sz="2400" dirty="0" err="1" smtClean="0"/>
              <a:t>Profile</a:t>
            </a:r>
            <a:r>
              <a:rPr lang="it-IT" sz="2400" dirty="0" smtClean="0"/>
              <a:t> con API </a:t>
            </a:r>
            <a:r>
              <a:rPr lang="it-IT" sz="2400" dirty="0"/>
              <a:t>per il gioco </a:t>
            </a:r>
            <a:r>
              <a:rPr lang="it-IT" sz="2400" dirty="0" smtClean="0"/>
              <a:t>2D e le UI</a:t>
            </a:r>
            <a:endParaRPr lang="it-IT" sz="2400" dirty="0"/>
          </a:p>
          <a:p>
            <a:r>
              <a:rPr lang="it-IT" sz="2400" dirty="0"/>
              <a:t>Pacchetti opzionali: grafica 3D, servizi web, accesso al file </a:t>
            </a:r>
            <a:r>
              <a:rPr lang="it-IT" sz="2400" dirty="0" err="1"/>
              <a:t>system</a:t>
            </a:r>
            <a:r>
              <a:rPr lang="it-IT" sz="2400" dirty="0"/>
              <a:t>, </a:t>
            </a:r>
            <a:r>
              <a:rPr lang="it-IT" sz="2400" dirty="0" err="1"/>
              <a:t>ecc</a:t>
            </a:r>
            <a:endParaRPr lang="it-IT" sz="2400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1302" y="4446270"/>
            <a:ext cx="2276882" cy="2295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065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OS Services </a:t>
            </a:r>
            <a:r>
              <a:rPr lang="it-IT" b="1" dirty="0" err="1" smtClean="0"/>
              <a:t>Layer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26811"/>
            <a:ext cx="8229600" cy="4525963"/>
          </a:xfrm>
        </p:spPr>
        <p:txBody>
          <a:bodyPr>
            <a:normAutofit/>
          </a:bodyPr>
          <a:lstStyle/>
          <a:p>
            <a:r>
              <a:rPr lang="it-IT" sz="2400" dirty="0" smtClean="0"/>
              <a:t>Gestione delle certificazioni</a:t>
            </a:r>
          </a:p>
          <a:p>
            <a:r>
              <a:rPr lang="it-IT" sz="2400" dirty="0" smtClean="0"/>
              <a:t>Gestione delle comunicazioni: Bluetooth, infrarossi, USB, TCP / IP, Wi-Fi, </a:t>
            </a:r>
            <a:r>
              <a:rPr lang="it-IT" sz="2400" dirty="0" err="1" smtClean="0"/>
              <a:t>ecc</a:t>
            </a:r>
            <a:endParaRPr lang="it-IT" sz="2400" dirty="0" smtClean="0"/>
          </a:p>
          <a:p>
            <a:r>
              <a:rPr lang="it-IT" sz="2400" dirty="0" smtClean="0"/>
              <a:t>Gestione multimediale e grafica: grafica, audio, registrazione video e giochi, </a:t>
            </a:r>
            <a:r>
              <a:rPr lang="it-IT" sz="2400" dirty="0" err="1" smtClean="0"/>
              <a:t>ecc</a:t>
            </a:r>
            <a:endParaRPr lang="it-IT" sz="2400" dirty="0" smtClean="0"/>
          </a:p>
          <a:p>
            <a:r>
              <a:rPr lang="it-IT" sz="2400" dirty="0" smtClean="0"/>
              <a:t>Gestione del dispositivo: backup e ripristino, trasferimento file, navigazione dei file, </a:t>
            </a:r>
            <a:r>
              <a:rPr lang="it-IT" sz="2400" dirty="0" err="1" smtClean="0"/>
              <a:t>ecc</a:t>
            </a:r>
            <a:endParaRPr lang="it-IT" sz="2400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9" y="4418400"/>
            <a:ext cx="8506763" cy="1962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321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894</Words>
  <Application>Microsoft Macintosh PowerPoint</Application>
  <PresentationFormat>Presentazione su schermo (4:3)</PresentationFormat>
  <Paragraphs>114</Paragraphs>
  <Slides>21</Slides>
  <Notes>1</Notes>
  <HiddenSlides>2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2" baseType="lpstr">
      <vt:lpstr>Tema di Office</vt:lpstr>
      <vt:lpstr>Symbian </vt:lpstr>
      <vt:lpstr>Agenda</vt:lpstr>
      <vt:lpstr>Che cos'è Symbian?</vt:lpstr>
      <vt:lpstr>Storia</vt:lpstr>
      <vt:lpstr>Architettura</vt:lpstr>
      <vt:lpstr>UI Framework Layer </vt:lpstr>
      <vt:lpstr>Application Services Layer</vt:lpstr>
      <vt:lpstr>Java ME</vt:lpstr>
      <vt:lpstr>OS Services Layer</vt:lpstr>
      <vt:lpstr>Base Services Layer</vt:lpstr>
      <vt:lpstr>Kernel Services Layer</vt:lpstr>
      <vt:lpstr>Symbian features 1/2</vt:lpstr>
      <vt:lpstr>Symbian features 2/2</vt:lpstr>
      <vt:lpstr>Ambiente di sviluppo</vt:lpstr>
      <vt:lpstr>Creazione, compilazione, emulazione</vt:lpstr>
      <vt:lpstr>Esempio</vt:lpstr>
      <vt:lpstr>Startup di un’applicazione</vt:lpstr>
      <vt:lpstr>Ciclo di vita di una applicazione 1/2</vt:lpstr>
      <vt:lpstr>Ciclo di vita di una applicazione 2/2</vt:lpstr>
      <vt:lpstr>Pubblicare un'applicazione</vt:lpstr>
      <vt:lpstr>Conclusioni</vt:lpstr>
    </vt:vector>
  </TitlesOfParts>
  <Company>FUB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Symbian </dc:title>
  <dc:creator>Marco Teodori</dc:creator>
  <cp:lastModifiedBy>Marco Teodori</cp:lastModifiedBy>
  <cp:revision>2</cp:revision>
  <dcterms:created xsi:type="dcterms:W3CDTF">2011-10-18T10:32:04Z</dcterms:created>
  <dcterms:modified xsi:type="dcterms:W3CDTF">2011-10-18T10:43:20Z</dcterms:modified>
</cp:coreProperties>
</file>