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2"/>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738D71-631A-475C-A7CC-E9F97877459F}" type="datetimeFigureOut">
              <a:rPr lang="it-IT" smtClean="0"/>
              <a:t>15/05/2018</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2B29DC-1F16-4874-BF09-B3F8C1CDA75B}" type="slidenum">
              <a:rPr lang="it-IT" smtClean="0"/>
              <a:t>‹N›</a:t>
            </a:fld>
            <a:endParaRPr lang="it-IT"/>
          </a:p>
        </p:txBody>
      </p:sp>
    </p:spTree>
    <p:extLst>
      <p:ext uri="{BB962C8B-B14F-4D97-AF65-F5344CB8AC3E}">
        <p14:creationId xmlns:p14="http://schemas.microsoft.com/office/powerpoint/2010/main" val="32055209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ADC5B85-88BF-43B1-BF1E-A2DE42C6AEC0}" type="slidenum">
              <a:rPr lang="it-IT" altLang="it-IT" sz="1200" smtClean="0">
                <a:solidFill>
                  <a:srgbClr val="000000"/>
                </a:solidFill>
              </a:rPr>
              <a:pPr/>
              <a:t>5</a:t>
            </a:fld>
            <a:endParaRPr lang="it-IT" altLang="it-IT" sz="1200" smtClean="0">
              <a:solidFill>
                <a:srgbClr val="000000"/>
              </a:solidFill>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endParaRPr lang="en-US" altLang="it-IT" smtClean="0"/>
          </a:p>
        </p:txBody>
      </p:sp>
    </p:spTree>
    <p:extLst>
      <p:ext uri="{BB962C8B-B14F-4D97-AF65-F5344CB8AC3E}">
        <p14:creationId xmlns:p14="http://schemas.microsoft.com/office/powerpoint/2010/main" val="18601918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F28C793-43A1-4AAF-87C3-701A3939E411}" type="slidenum">
              <a:rPr lang="it-IT" altLang="it-IT" sz="1200" smtClean="0">
                <a:solidFill>
                  <a:prstClr val="black"/>
                </a:solidFill>
              </a:rPr>
              <a:pPr/>
              <a:t>24</a:t>
            </a:fld>
            <a:endParaRPr lang="it-IT" altLang="it-IT" sz="1200" smtClean="0">
              <a:solidFill>
                <a:prstClr val="black"/>
              </a:solidFill>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pPr eaLnBrk="1" hangingPunct="1"/>
            <a:endParaRPr lang="en-US" altLang="it-IT" smtClean="0"/>
          </a:p>
        </p:txBody>
      </p:sp>
    </p:spTree>
    <p:extLst>
      <p:ext uri="{BB962C8B-B14F-4D97-AF65-F5344CB8AC3E}">
        <p14:creationId xmlns:p14="http://schemas.microsoft.com/office/powerpoint/2010/main" val="27715624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16164696-9FDB-4545-810A-B8A07CCCAEBE}" type="slidenum">
              <a:rPr lang="it-IT" altLang="it-IT" sz="1200" smtClean="0">
                <a:solidFill>
                  <a:prstClr val="black"/>
                </a:solidFill>
              </a:rPr>
              <a:pPr/>
              <a:t>25</a:t>
            </a:fld>
            <a:endParaRPr lang="it-IT" altLang="it-IT" sz="1200" smtClean="0">
              <a:solidFill>
                <a:prstClr val="black"/>
              </a:solidFill>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p:spPr>
        <p:txBody>
          <a:bodyPr/>
          <a:lstStyle/>
          <a:p>
            <a:pPr eaLnBrk="1" hangingPunct="1"/>
            <a:endParaRPr lang="en-US" altLang="it-IT" smtClean="0"/>
          </a:p>
        </p:txBody>
      </p:sp>
    </p:spTree>
    <p:extLst>
      <p:ext uri="{BB962C8B-B14F-4D97-AF65-F5344CB8AC3E}">
        <p14:creationId xmlns:p14="http://schemas.microsoft.com/office/powerpoint/2010/main" val="8634443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9632EC8C-3877-40AD-8F1F-70940289B17F}" type="slidenum">
              <a:rPr lang="it-IT" altLang="it-IT" sz="1200" smtClean="0">
                <a:solidFill>
                  <a:prstClr val="black"/>
                </a:solidFill>
              </a:rPr>
              <a:pPr/>
              <a:t>26</a:t>
            </a:fld>
            <a:endParaRPr lang="it-IT" altLang="it-IT" sz="1200" smtClean="0">
              <a:solidFill>
                <a:prstClr val="black"/>
              </a:solidFill>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p:spPr>
        <p:txBody>
          <a:bodyPr/>
          <a:lstStyle/>
          <a:p>
            <a:pPr eaLnBrk="1" hangingPunct="1"/>
            <a:endParaRPr lang="en-US" altLang="it-IT" smtClean="0"/>
          </a:p>
        </p:txBody>
      </p:sp>
    </p:spTree>
    <p:extLst>
      <p:ext uri="{BB962C8B-B14F-4D97-AF65-F5344CB8AC3E}">
        <p14:creationId xmlns:p14="http://schemas.microsoft.com/office/powerpoint/2010/main" val="34124352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48675FB1-5523-4AAE-8BDE-09261C50870E}" type="slidenum">
              <a:rPr lang="it-IT" altLang="it-IT" sz="1200" smtClean="0">
                <a:solidFill>
                  <a:prstClr val="black"/>
                </a:solidFill>
              </a:rPr>
              <a:pPr/>
              <a:t>28</a:t>
            </a:fld>
            <a:endParaRPr lang="it-IT" altLang="it-IT" sz="1200" smtClean="0">
              <a:solidFill>
                <a:prstClr val="black"/>
              </a:solidFill>
            </a:endParaRPr>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p:spPr>
        <p:txBody>
          <a:bodyPr/>
          <a:lstStyle/>
          <a:p>
            <a:pPr eaLnBrk="1" hangingPunct="1"/>
            <a:endParaRPr lang="en-US" altLang="it-IT" smtClean="0"/>
          </a:p>
        </p:txBody>
      </p:sp>
    </p:spTree>
    <p:extLst>
      <p:ext uri="{BB962C8B-B14F-4D97-AF65-F5344CB8AC3E}">
        <p14:creationId xmlns:p14="http://schemas.microsoft.com/office/powerpoint/2010/main" val="32054317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13618C47-DBB7-41C4-AB86-E0EE0985CD11}" type="slidenum">
              <a:rPr lang="it-IT" altLang="it-IT" sz="1200" smtClean="0">
                <a:solidFill>
                  <a:prstClr val="black"/>
                </a:solidFill>
              </a:rPr>
              <a:pPr/>
              <a:t>36</a:t>
            </a:fld>
            <a:endParaRPr lang="it-IT" altLang="it-IT" sz="1200" smtClean="0">
              <a:solidFill>
                <a:prstClr val="black"/>
              </a:solidFill>
            </a:endParaRPr>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p:spPr>
        <p:txBody>
          <a:bodyPr/>
          <a:lstStyle/>
          <a:p>
            <a:pPr eaLnBrk="1" hangingPunct="1"/>
            <a:endParaRPr lang="en-US" altLang="it-IT" smtClean="0"/>
          </a:p>
        </p:txBody>
      </p:sp>
    </p:spTree>
    <p:extLst>
      <p:ext uri="{BB962C8B-B14F-4D97-AF65-F5344CB8AC3E}">
        <p14:creationId xmlns:p14="http://schemas.microsoft.com/office/powerpoint/2010/main" val="3600995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4997F82E-7797-423A-A8F0-4F8B37D84444}" type="slidenum">
              <a:rPr lang="it-IT" altLang="it-IT" sz="1200" smtClean="0">
                <a:solidFill>
                  <a:prstClr val="black"/>
                </a:solidFill>
              </a:rPr>
              <a:pPr/>
              <a:t>37</a:t>
            </a:fld>
            <a:endParaRPr lang="it-IT" altLang="it-IT" sz="1200" smtClean="0">
              <a:solidFill>
                <a:prstClr val="black"/>
              </a:solidFill>
            </a:endParaRPr>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p:spPr>
        <p:txBody>
          <a:bodyPr/>
          <a:lstStyle/>
          <a:p>
            <a:pPr eaLnBrk="1" hangingPunct="1"/>
            <a:endParaRPr lang="en-US" altLang="it-IT" smtClean="0"/>
          </a:p>
        </p:txBody>
      </p:sp>
    </p:spTree>
    <p:extLst>
      <p:ext uri="{BB962C8B-B14F-4D97-AF65-F5344CB8AC3E}">
        <p14:creationId xmlns:p14="http://schemas.microsoft.com/office/powerpoint/2010/main" val="29536788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0567CAD-6C2C-4CBB-9121-7DB7667BC5C5}" type="slidenum">
              <a:rPr lang="it-IT" altLang="it-IT" sz="1200" smtClean="0">
                <a:solidFill>
                  <a:prstClr val="black"/>
                </a:solidFill>
              </a:rPr>
              <a:pPr/>
              <a:t>43</a:t>
            </a:fld>
            <a:endParaRPr lang="it-IT" altLang="it-IT" sz="1200" smtClean="0">
              <a:solidFill>
                <a:prstClr val="black"/>
              </a:solidFill>
            </a:endParaRPr>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p:spPr>
        <p:txBody>
          <a:bodyPr/>
          <a:lstStyle/>
          <a:p>
            <a:pPr eaLnBrk="1" hangingPunct="1"/>
            <a:endParaRPr lang="en-US" altLang="it-IT" smtClean="0"/>
          </a:p>
        </p:txBody>
      </p:sp>
    </p:spTree>
    <p:extLst>
      <p:ext uri="{BB962C8B-B14F-4D97-AF65-F5344CB8AC3E}">
        <p14:creationId xmlns:p14="http://schemas.microsoft.com/office/powerpoint/2010/main" val="12281342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BC23306-CB1B-4585-98BD-CC4CD4636735}" type="slidenum">
              <a:rPr lang="it-IT" altLang="it-IT" sz="1200" smtClean="0">
                <a:solidFill>
                  <a:prstClr val="black"/>
                </a:solidFill>
              </a:rPr>
              <a:pPr/>
              <a:t>44</a:t>
            </a:fld>
            <a:endParaRPr lang="it-IT" altLang="it-IT" sz="1200" smtClean="0">
              <a:solidFill>
                <a:prstClr val="black"/>
              </a:solidFill>
            </a:endParaRPr>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p:spPr>
        <p:txBody>
          <a:bodyPr/>
          <a:lstStyle/>
          <a:p>
            <a:pPr eaLnBrk="1" hangingPunct="1"/>
            <a:endParaRPr lang="en-US" altLang="it-IT" smtClean="0"/>
          </a:p>
        </p:txBody>
      </p:sp>
    </p:spTree>
    <p:extLst>
      <p:ext uri="{BB962C8B-B14F-4D97-AF65-F5344CB8AC3E}">
        <p14:creationId xmlns:p14="http://schemas.microsoft.com/office/powerpoint/2010/main" val="26427426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F479ADB-7DE3-4685-B698-37BAA9D81103}" type="slidenum">
              <a:rPr lang="it-IT" altLang="it-IT" sz="1200" smtClean="0">
                <a:solidFill>
                  <a:prstClr val="black"/>
                </a:solidFill>
              </a:rPr>
              <a:pPr/>
              <a:t>45</a:t>
            </a:fld>
            <a:endParaRPr lang="it-IT" altLang="it-IT" sz="1200" smtClean="0">
              <a:solidFill>
                <a:prstClr val="black"/>
              </a:solidFill>
            </a:endParaRPr>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p:spPr>
        <p:txBody>
          <a:bodyPr/>
          <a:lstStyle/>
          <a:p>
            <a:pPr eaLnBrk="1" hangingPunct="1"/>
            <a:endParaRPr lang="en-US" altLang="it-IT" smtClean="0"/>
          </a:p>
        </p:txBody>
      </p:sp>
    </p:spTree>
    <p:extLst>
      <p:ext uri="{BB962C8B-B14F-4D97-AF65-F5344CB8AC3E}">
        <p14:creationId xmlns:p14="http://schemas.microsoft.com/office/powerpoint/2010/main" val="35818195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22290E1-013B-4722-9405-BF811B48AA39}" type="slidenum">
              <a:rPr lang="it-IT" altLang="it-IT" sz="1200" smtClean="0">
                <a:solidFill>
                  <a:prstClr val="black"/>
                </a:solidFill>
              </a:rPr>
              <a:pPr/>
              <a:t>46</a:t>
            </a:fld>
            <a:endParaRPr lang="it-IT" altLang="it-IT" sz="1200" smtClean="0">
              <a:solidFill>
                <a:prstClr val="black"/>
              </a:solidFill>
            </a:endParaRPr>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p:spPr>
        <p:txBody>
          <a:bodyPr/>
          <a:lstStyle/>
          <a:p>
            <a:pPr eaLnBrk="1" hangingPunct="1"/>
            <a:endParaRPr lang="en-US" altLang="it-IT" smtClean="0"/>
          </a:p>
        </p:txBody>
      </p:sp>
    </p:spTree>
    <p:extLst>
      <p:ext uri="{BB962C8B-B14F-4D97-AF65-F5344CB8AC3E}">
        <p14:creationId xmlns:p14="http://schemas.microsoft.com/office/powerpoint/2010/main" val="784606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EE5FE71-B4BE-4491-A259-D3A08123B4AA}" type="slidenum">
              <a:rPr lang="it-IT" altLang="it-IT" sz="1200" smtClean="0">
                <a:solidFill>
                  <a:srgbClr val="000000"/>
                </a:solidFill>
              </a:rPr>
              <a:pPr/>
              <a:t>7</a:t>
            </a:fld>
            <a:endParaRPr lang="it-IT" altLang="it-IT" sz="1200" smtClean="0">
              <a:solidFill>
                <a:srgbClr val="000000"/>
              </a:solidFill>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pPr eaLnBrk="1" hangingPunct="1"/>
            <a:endParaRPr lang="en-US" altLang="it-IT" smtClean="0"/>
          </a:p>
        </p:txBody>
      </p:sp>
    </p:spTree>
    <p:extLst>
      <p:ext uri="{BB962C8B-B14F-4D97-AF65-F5344CB8AC3E}">
        <p14:creationId xmlns:p14="http://schemas.microsoft.com/office/powerpoint/2010/main" val="32716667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D99E578-DC7A-4A09-8EC4-E48F64903DF0}" type="slidenum">
              <a:rPr lang="it-IT" altLang="it-IT" sz="1200" smtClean="0">
                <a:solidFill>
                  <a:prstClr val="black"/>
                </a:solidFill>
              </a:rPr>
              <a:pPr/>
              <a:t>47</a:t>
            </a:fld>
            <a:endParaRPr lang="it-IT" altLang="it-IT" sz="1200" smtClean="0">
              <a:solidFill>
                <a:prstClr val="black"/>
              </a:solidFill>
            </a:endParaRPr>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p:spPr>
        <p:txBody>
          <a:bodyPr/>
          <a:lstStyle/>
          <a:p>
            <a:pPr eaLnBrk="1" hangingPunct="1"/>
            <a:endParaRPr lang="en-US" altLang="it-IT" smtClean="0"/>
          </a:p>
        </p:txBody>
      </p:sp>
    </p:spTree>
    <p:extLst>
      <p:ext uri="{BB962C8B-B14F-4D97-AF65-F5344CB8AC3E}">
        <p14:creationId xmlns:p14="http://schemas.microsoft.com/office/powerpoint/2010/main" val="16311269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79CBF77-7012-4FA1-A562-75428F4AFE7F}" type="slidenum">
              <a:rPr lang="it-IT" altLang="it-IT" sz="1200" smtClean="0">
                <a:solidFill>
                  <a:prstClr val="black"/>
                </a:solidFill>
              </a:rPr>
              <a:pPr/>
              <a:t>51</a:t>
            </a:fld>
            <a:endParaRPr lang="it-IT" altLang="it-IT" sz="1200" smtClean="0">
              <a:solidFill>
                <a:prstClr val="black"/>
              </a:solidFill>
            </a:endParaRPr>
          </a:p>
        </p:txBody>
      </p:sp>
      <p:sp>
        <p:nvSpPr>
          <p:cNvPr id="174083"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noFill/>
        </p:spPr>
        <p:txBody>
          <a:bodyPr/>
          <a:lstStyle/>
          <a:p>
            <a:pPr eaLnBrk="1" hangingPunct="1"/>
            <a:endParaRPr lang="en-US" altLang="it-IT" smtClean="0"/>
          </a:p>
        </p:txBody>
      </p:sp>
    </p:spTree>
    <p:extLst>
      <p:ext uri="{BB962C8B-B14F-4D97-AF65-F5344CB8AC3E}">
        <p14:creationId xmlns:p14="http://schemas.microsoft.com/office/powerpoint/2010/main" val="15445303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83B6881-41CE-4392-BFDD-AA27455C4B76}" type="slidenum">
              <a:rPr lang="it-IT" altLang="it-IT" sz="1200" smtClean="0">
                <a:solidFill>
                  <a:prstClr val="black"/>
                </a:solidFill>
              </a:rPr>
              <a:pPr/>
              <a:t>53</a:t>
            </a:fld>
            <a:endParaRPr lang="it-IT" altLang="it-IT" sz="1200" smtClean="0">
              <a:solidFill>
                <a:prstClr val="black"/>
              </a:solidFill>
            </a:endParaRPr>
          </a:p>
        </p:txBody>
      </p:sp>
      <p:sp>
        <p:nvSpPr>
          <p:cNvPr id="177155" name="Rectangle 2"/>
          <p:cNvSpPr>
            <a:spLocks noGrp="1" noRot="1" noChangeAspect="1" noChangeArrowheads="1" noTextEdit="1"/>
          </p:cNvSpPr>
          <p:nvPr>
            <p:ph type="sldImg"/>
          </p:nvPr>
        </p:nvSpPr>
        <p:spPr>
          <a:ln/>
        </p:spPr>
      </p:sp>
      <p:sp>
        <p:nvSpPr>
          <p:cNvPr id="177156" name="Rectangle 3"/>
          <p:cNvSpPr>
            <a:spLocks noGrp="1" noChangeArrowheads="1"/>
          </p:cNvSpPr>
          <p:nvPr>
            <p:ph type="body" idx="1"/>
          </p:nvPr>
        </p:nvSpPr>
        <p:spPr>
          <a:noFill/>
        </p:spPr>
        <p:txBody>
          <a:bodyPr/>
          <a:lstStyle/>
          <a:p>
            <a:pPr eaLnBrk="1" hangingPunct="1"/>
            <a:endParaRPr lang="en-US" altLang="it-IT" smtClean="0"/>
          </a:p>
        </p:txBody>
      </p:sp>
    </p:spTree>
    <p:extLst>
      <p:ext uri="{BB962C8B-B14F-4D97-AF65-F5344CB8AC3E}">
        <p14:creationId xmlns:p14="http://schemas.microsoft.com/office/powerpoint/2010/main" val="38597392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07E2306-2A0B-478A-B1F3-8D6D060A04CC}" type="slidenum">
              <a:rPr lang="it-IT" altLang="it-IT" sz="1200" smtClean="0">
                <a:solidFill>
                  <a:prstClr val="black"/>
                </a:solidFill>
              </a:rPr>
              <a:pPr/>
              <a:t>54</a:t>
            </a:fld>
            <a:endParaRPr lang="it-IT" altLang="it-IT" sz="1200" smtClean="0">
              <a:solidFill>
                <a:prstClr val="black"/>
              </a:solidFill>
            </a:endParaRPr>
          </a:p>
        </p:txBody>
      </p:sp>
      <p:sp>
        <p:nvSpPr>
          <p:cNvPr id="179203" name="Rectangle 2"/>
          <p:cNvSpPr>
            <a:spLocks noGrp="1" noRot="1" noChangeAspect="1" noChangeArrowheads="1" noTextEdit="1"/>
          </p:cNvSpPr>
          <p:nvPr>
            <p:ph type="sldImg"/>
          </p:nvPr>
        </p:nvSpPr>
        <p:spPr>
          <a:ln/>
        </p:spPr>
      </p:sp>
      <p:sp>
        <p:nvSpPr>
          <p:cNvPr id="179204" name="Rectangle 3"/>
          <p:cNvSpPr>
            <a:spLocks noGrp="1" noChangeArrowheads="1"/>
          </p:cNvSpPr>
          <p:nvPr>
            <p:ph type="body" idx="1"/>
          </p:nvPr>
        </p:nvSpPr>
        <p:spPr>
          <a:noFill/>
        </p:spPr>
        <p:txBody>
          <a:bodyPr/>
          <a:lstStyle/>
          <a:p>
            <a:pPr eaLnBrk="1" hangingPunct="1"/>
            <a:endParaRPr lang="en-US" altLang="it-IT" smtClean="0"/>
          </a:p>
        </p:txBody>
      </p:sp>
    </p:spTree>
    <p:extLst>
      <p:ext uri="{BB962C8B-B14F-4D97-AF65-F5344CB8AC3E}">
        <p14:creationId xmlns:p14="http://schemas.microsoft.com/office/powerpoint/2010/main" val="1896256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931A70D-F02A-4915-885B-DD5D7FACC4BE}" type="slidenum">
              <a:rPr lang="it-IT" altLang="it-IT" sz="1200" smtClean="0">
                <a:solidFill>
                  <a:prstClr val="black"/>
                </a:solidFill>
              </a:rPr>
              <a:pPr/>
              <a:t>55</a:t>
            </a:fld>
            <a:endParaRPr lang="it-IT" altLang="it-IT" sz="1200" smtClean="0">
              <a:solidFill>
                <a:prstClr val="black"/>
              </a:solidFill>
            </a:endParaRPr>
          </a:p>
        </p:txBody>
      </p:sp>
      <p:sp>
        <p:nvSpPr>
          <p:cNvPr id="181251" name="Rectangle 2"/>
          <p:cNvSpPr>
            <a:spLocks noGrp="1" noRot="1" noChangeAspect="1" noChangeArrowheads="1" noTextEdit="1"/>
          </p:cNvSpPr>
          <p:nvPr>
            <p:ph type="sldImg"/>
          </p:nvPr>
        </p:nvSpPr>
        <p:spPr>
          <a:ln/>
        </p:spPr>
      </p:sp>
      <p:sp>
        <p:nvSpPr>
          <p:cNvPr id="181252" name="Rectangle 3"/>
          <p:cNvSpPr>
            <a:spLocks noGrp="1" noChangeArrowheads="1"/>
          </p:cNvSpPr>
          <p:nvPr>
            <p:ph type="body" idx="1"/>
          </p:nvPr>
        </p:nvSpPr>
        <p:spPr>
          <a:noFill/>
        </p:spPr>
        <p:txBody>
          <a:bodyPr/>
          <a:lstStyle/>
          <a:p>
            <a:pPr eaLnBrk="1" hangingPunct="1"/>
            <a:endParaRPr lang="en-US" altLang="it-IT" smtClean="0"/>
          </a:p>
        </p:txBody>
      </p:sp>
    </p:spTree>
    <p:extLst>
      <p:ext uri="{BB962C8B-B14F-4D97-AF65-F5344CB8AC3E}">
        <p14:creationId xmlns:p14="http://schemas.microsoft.com/office/powerpoint/2010/main" val="29187652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F60EC57-4903-46B5-AEDC-CBE0C7989B39}" type="slidenum">
              <a:rPr lang="it-IT" altLang="it-IT" sz="1200" smtClean="0">
                <a:solidFill>
                  <a:prstClr val="black"/>
                </a:solidFill>
              </a:rPr>
              <a:pPr/>
              <a:t>56</a:t>
            </a:fld>
            <a:endParaRPr lang="it-IT" altLang="it-IT" sz="1200" smtClean="0">
              <a:solidFill>
                <a:prstClr val="black"/>
              </a:solidFill>
            </a:endParaRPr>
          </a:p>
        </p:txBody>
      </p:sp>
      <p:sp>
        <p:nvSpPr>
          <p:cNvPr id="183299" name="Rectangle 2"/>
          <p:cNvSpPr>
            <a:spLocks noGrp="1" noRot="1" noChangeAspect="1" noChangeArrowheads="1" noTextEdit="1"/>
          </p:cNvSpPr>
          <p:nvPr>
            <p:ph type="sldImg"/>
          </p:nvPr>
        </p:nvSpPr>
        <p:spPr>
          <a:ln/>
        </p:spPr>
      </p:sp>
      <p:sp>
        <p:nvSpPr>
          <p:cNvPr id="183300" name="Rectangle 3"/>
          <p:cNvSpPr>
            <a:spLocks noGrp="1" noChangeArrowheads="1"/>
          </p:cNvSpPr>
          <p:nvPr>
            <p:ph type="body" idx="1"/>
          </p:nvPr>
        </p:nvSpPr>
        <p:spPr>
          <a:noFill/>
        </p:spPr>
        <p:txBody>
          <a:bodyPr/>
          <a:lstStyle/>
          <a:p>
            <a:pPr eaLnBrk="1" hangingPunct="1"/>
            <a:endParaRPr lang="en-US" altLang="it-IT" smtClean="0"/>
          </a:p>
        </p:txBody>
      </p:sp>
    </p:spTree>
    <p:extLst>
      <p:ext uri="{BB962C8B-B14F-4D97-AF65-F5344CB8AC3E}">
        <p14:creationId xmlns:p14="http://schemas.microsoft.com/office/powerpoint/2010/main" val="8234653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944CFF5D-AF15-4560-ACDA-856F0FA46560}" type="slidenum">
              <a:rPr lang="it-IT" altLang="it-IT" sz="1200" smtClean="0">
                <a:solidFill>
                  <a:prstClr val="black"/>
                </a:solidFill>
              </a:rPr>
              <a:pPr/>
              <a:t>58</a:t>
            </a:fld>
            <a:endParaRPr lang="it-IT" altLang="it-IT" sz="1200" smtClean="0">
              <a:solidFill>
                <a:prstClr val="black"/>
              </a:solidFill>
            </a:endParaRPr>
          </a:p>
        </p:txBody>
      </p:sp>
      <p:sp>
        <p:nvSpPr>
          <p:cNvPr id="186371" name="Rectangle 2"/>
          <p:cNvSpPr>
            <a:spLocks noGrp="1" noRot="1" noChangeAspect="1" noChangeArrowheads="1" noTextEdit="1"/>
          </p:cNvSpPr>
          <p:nvPr>
            <p:ph type="sldImg"/>
          </p:nvPr>
        </p:nvSpPr>
        <p:spPr>
          <a:ln/>
        </p:spPr>
      </p:sp>
      <p:sp>
        <p:nvSpPr>
          <p:cNvPr id="186372" name="Rectangle 3"/>
          <p:cNvSpPr>
            <a:spLocks noGrp="1" noChangeArrowheads="1"/>
          </p:cNvSpPr>
          <p:nvPr>
            <p:ph type="body" idx="1"/>
          </p:nvPr>
        </p:nvSpPr>
        <p:spPr>
          <a:noFill/>
        </p:spPr>
        <p:txBody>
          <a:bodyPr/>
          <a:lstStyle/>
          <a:p>
            <a:pPr eaLnBrk="1" hangingPunct="1"/>
            <a:endParaRPr lang="en-US" altLang="it-IT" smtClean="0"/>
          </a:p>
        </p:txBody>
      </p:sp>
    </p:spTree>
    <p:extLst>
      <p:ext uri="{BB962C8B-B14F-4D97-AF65-F5344CB8AC3E}">
        <p14:creationId xmlns:p14="http://schemas.microsoft.com/office/powerpoint/2010/main" val="37460508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4D74F9C3-BC9F-4CBD-881F-83F307DF7F49}" type="slidenum">
              <a:rPr lang="it-IT" altLang="it-IT" sz="1200" smtClean="0">
                <a:solidFill>
                  <a:prstClr val="black"/>
                </a:solidFill>
              </a:rPr>
              <a:pPr/>
              <a:t>59</a:t>
            </a:fld>
            <a:endParaRPr lang="it-IT" altLang="it-IT" sz="1200" smtClean="0">
              <a:solidFill>
                <a:prstClr val="black"/>
              </a:solidFill>
            </a:endParaRPr>
          </a:p>
        </p:txBody>
      </p:sp>
      <p:sp>
        <p:nvSpPr>
          <p:cNvPr id="191491" name="Rectangle 2"/>
          <p:cNvSpPr>
            <a:spLocks noGrp="1" noRot="1" noChangeAspect="1" noChangeArrowheads="1" noTextEdit="1"/>
          </p:cNvSpPr>
          <p:nvPr>
            <p:ph type="sldImg"/>
          </p:nvPr>
        </p:nvSpPr>
        <p:spPr>
          <a:ln/>
        </p:spPr>
      </p:sp>
      <p:sp>
        <p:nvSpPr>
          <p:cNvPr id="191492" name="Rectangle 3"/>
          <p:cNvSpPr>
            <a:spLocks noGrp="1" noChangeArrowheads="1"/>
          </p:cNvSpPr>
          <p:nvPr>
            <p:ph type="body" idx="1"/>
          </p:nvPr>
        </p:nvSpPr>
        <p:spPr>
          <a:noFill/>
        </p:spPr>
        <p:txBody>
          <a:bodyPr/>
          <a:lstStyle/>
          <a:p>
            <a:pPr eaLnBrk="1" hangingPunct="1"/>
            <a:endParaRPr lang="en-US" altLang="it-IT" smtClean="0"/>
          </a:p>
        </p:txBody>
      </p:sp>
    </p:spTree>
    <p:extLst>
      <p:ext uri="{BB962C8B-B14F-4D97-AF65-F5344CB8AC3E}">
        <p14:creationId xmlns:p14="http://schemas.microsoft.com/office/powerpoint/2010/main" val="19354062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A31EA688-97B8-416B-83D3-F761FA44C85D}" type="slidenum">
              <a:rPr lang="it-IT" altLang="it-IT" sz="1200" smtClean="0">
                <a:solidFill>
                  <a:prstClr val="black"/>
                </a:solidFill>
              </a:rPr>
              <a:pPr/>
              <a:t>66</a:t>
            </a:fld>
            <a:endParaRPr lang="it-IT" altLang="it-IT" sz="1200" smtClean="0">
              <a:solidFill>
                <a:prstClr val="black"/>
              </a:solidFill>
            </a:endParaRPr>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p:spPr>
        <p:txBody>
          <a:bodyPr/>
          <a:lstStyle/>
          <a:p>
            <a:pPr eaLnBrk="1" hangingPunct="1"/>
            <a:endParaRPr lang="en-GB" altLang="it-IT" smtClean="0"/>
          </a:p>
        </p:txBody>
      </p:sp>
    </p:spTree>
    <p:extLst>
      <p:ext uri="{BB962C8B-B14F-4D97-AF65-F5344CB8AC3E}">
        <p14:creationId xmlns:p14="http://schemas.microsoft.com/office/powerpoint/2010/main" val="39074779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E6B652D-D2A8-4414-95F4-9D6B455C55AE}" type="slidenum">
              <a:rPr lang="it-IT" altLang="it-IT" sz="1200" smtClean="0">
                <a:solidFill>
                  <a:prstClr val="black"/>
                </a:solidFill>
              </a:rPr>
              <a:pPr/>
              <a:t>67</a:t>
            </a:fld>
            <a:endParaRPr lang="it-IT" altLang="it-IT" sz="1200" smtClean="0">
              <a:solidFill>
                <a:prstClr val="black"/>
              </a:solidFill>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pPr eaLnBrk="1" hangingPunct="1"/>
            <a:endParaRPr lang="en-GB" altLang="it-IT" smtClean="0"/>
          </a:p>
        </p:txBody>
      </p:sp>
    </p:spTree>
    <p:extLst>
      <p:ext uri="{BB962C8B-B14F-4D97-AF65-F5344CB8AC3E}">
        <p14:creationId xmlns:p14="http://schemas.microsoft.com/office/powerpoint/2010/main" val="7527430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egnaposto immagine diapositiva 1"/>
          <p:cNvSpPr>
            <a:spLocks noGrp="1" noRot="1" noChangeAspect="1" noTextEdit="1"/>
          </p:cNvSpPr>
          <p:nvPr>
            <p:ph type="sldImg"/>
          </p:nvPr>
        </p:nvSpPr>
        <p:spPr>
          <a:ln/>
        </p:spPr>
      </p:sp>
      <p:sp>
        <p:nvSpPr>
          <p:cNvPr id="52227" name="Segnaposto note 2"/>
          <p:cNvSpPr>
            <a:spLocks noGrp="1"/>
          </p:cNvSpPr>
          <p:nvPr>
            <p:ph type="body" idx="1"/>
          </p:nvPr>
        </p:nvSpPr>
        <p:spPr>
          <a:noFill/>
        </p:spPr>
        <p:txBody>
          <a:bodyPr/>
          <a:lstStyle/>
          <a:p>
            <a:endParaRPr lang="it-IT" altLang="it-IT" smtClean="0"/>
          </a:p>
        </p:txBody>
      </p:sp>
      <p:sp>
        <p:nvSpPr>
          <p:cNvPr id="52228" name="Segnaposto numero diapositiva 3"/>
          <p:cNvSpPr>
            <a:spLocks noGrp="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749B67A-CB21-48D5-8CA1-4DB55DE3E575}" type="slidenum">
              <a:rPr lang="it-IT" altLang="it-IT" sz="1200" smtClean="0">
                <a:solidFill>
                  <a:srgbClr val="000000"/>
                </a:solidFill>
              </a:rPr>
              <a:pPr/>
              <a:t>10</a:t>
            </a:fld>
            <a:endParaRPr lang="it-IT" altLang="it-IT" sz="1200" smtClean="0">
              <a:solidFill>
                <a:srgbClr val="000000"/>
              </a:solidFill>
            </a:endParaRPr>
          </a:p>
        </p:txBody>
      </p:sp>
    </p:spTree>
    <p:extLst>
      <p:ext uri="{BB962C8B-B14F-4D97-AF65-F5344CB8AC3E}">
        <p14:creationId xmlns:p14="http://schemas.microsoft.com/office/powerpoint/2010/main" val="24230700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15F4CC04-D0A8-49AD-B64E-6D188B88F2F6}" type="slidenum">
              <a:rPr lang="it-IT" altLang="it-IT" sz="1200" smtClean="0">
                <a:solidFill>
                  <a:srgbClr val="000000"/>
                </a:solidFill>
              </a:rPr>
              <a:pPr/>
              <a:t>11</a:t>
            </a:fld>
            <a:endParaRPr lang="it-IT" altLang="it-IT" sz="1200" smtClean="0">
              <a:solidFill>
                <a:srgbClr val="000000"/>
              </a:solidFill>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endParaRPr lang="en-US" altLang="it-IT" smtClean="0"/>
          </a:p>
        </p:txBody>
      </p:sp>
    </p:spTree>
    <p:extLst>
      <p:ext uri="{BB962C8B-B14F-4D97-AF65-F5344CB8AC3E}">
        <p14:creationId xmlns:p14="http://schemas.microsoft.com/office/powerpoint/2010/main" val="22996670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1A633873-A10C-4F19-82EF-451C689C1732}" type="slidenum">
              <a:rPr lang="it-IT" altLang="it-IT" sz="1200" smtClean="0">
                <a:solidFill>
                  <a:srgbClr val="000000"/>
                </a:solidFill>
              </a:rPr>
              <a:pPr/>
              <a:t>14</a:t>
            </a:fld>
            <a:endParaRPr lang="it-IT" altLang="it-IT" sz="1200" smtClean="0">
              <a:solidFill>
                <a:srgbClr val="000000"/>
              </a:solidFill>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p:spPr>
        <p:txBody>
          <a:bodyPr/>
          <a:lstStyle/>
          <a:p>
            <a:pPr eaLnBrk="1" hangingPunct="1"/>
            <a:endParaRPr lang="en-US" altLang="it-IT" smtClean="0"/>
          </a:p>
        </p:txBody>
      </p:sp>
    </p:spTree>
    <p:extLst>
      <p:ext uri="{BB962C8B-B14F-4D97-AF65-F5344CB8AC3E}">
        <p14:creationId xmlns:p14="http://schemas.microsoft.com/office/powerpoint/2010/main" val="4558593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0EB07A0-938D-4A02-B203-17CB0E53E89A}" type="slidenum">
              <a:rPr lang="it-IT" altLang="it-IT" sz="1200" smtClean="0">
                <a:solidFill>
                  <a:srgbClr val="000000"/>
                </a:solidFill>
              </a:rPr>
              <a:pPr/>
              <a:t>16</a:t>
            </a:fld>
            <a:endParaRPr lang="it-IT" altLang="it-IT" sz="1200" smtClean="0">
              <a:solidFill>
                <a:srgbClr val="000000"/>
              </a:solidFill>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pPr eaLnBrk="1" hangingPunct="1"/>
            <a:endParaRPr lang="en-US" altLang="it-IT" smtClean="0"/>
          </a:p>
        </p:txBody>
      </p:sp>
    </p:spTree>
    <p:extLst>
      <p:ext uri="{BB962C8B-B14F-4D97-AF65-F5344CB8AC3E}">
        <p14:creationId xmlns:p14="http://schemas.microsoft.com/office/powerpoint/2010/main" val="28350581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219B49A-3DD3-463D-980D-0AB5FF0E747E}" type="slidenum">
              <a:rPr lang="it-IT" altLang="it-IT" sz="1200" smtClean="0">
                <a:solidFill>
                  <a:prstClr val="black"/>
                </a:solidFill>
              </a:rPr>
              <a:pPr/>
              <a:t>18</a:t>
            </a:fld>
            <a:endParaRPr lang="it-IT" altLang="it-IT" sz="1200" smtClean="0">
              <a:solidFill>
                <a:prstClr val="black"/>
              </a:solidFill>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p:spPr>
        <p:txBody>
          <a:bodyPr/>
          <a:lstStyle/>
          <a:p>
            <a:pPr eaLnBrk="1" hangingPunct="1"/>
            <a:endParaRPr lang="en-US" altLang="it-IT" smtClean="0"/>
          </a:p>
        </p:txBody>
      </p:sp>
    </p:spTree>
    <p:extLst>
      <p:ext uri="{BB962C8B-B14F-4D97-AF65-F5344CB8AC3E}">
        <p14:creationId xmlns:p14="http://schemas.microsoft.com/office/powerpoint/2010/main" val="16064588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6E06814A-01CF-492D-9EF4-F0081687B46F}" type="slidenum">
              <a:rPr lang="it-IT" altLang="it-IT" sz="1200" smtClean="0">
                <a:solidFill>
                  <a:prstClr val="black"/>
                </a:solidFill>
              </a:rPr>
              <a:pPr/>
              <a:t>19</a:t>
            </a:fld>
            <a:endParaRPr lang="it-IT" altLang="it-IT" sz="1200" smtClean="0">
              <a:solidFill>
                <a:prstClr val="black"/>
              </a:solidFill>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p:spPr>
        <p:txBody>
          <a:bodyPr/>
          <a:lstStyle/>
          <a:p>
            <a:pPr eaLnBrk="1" hangingPunct="1"/>
            <a:endParaRPr lang="en-US" altLang="it-IT" smtClean="0"/>
          </a:p>
        </p:txBody>
      </p:sp>
    </p:spTree>
    <p:extLst>
      <p:ext uri="{BB962C8B-B14F-4D97-AF65-F5344CB8AC3E}">
        <p14:creationId xmlns:p14="http://schemas.microsoft.com/office/powerpoint/2010/main" val="6737573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448813C-6C92-4AF3-AA3C-E699D0E03F4A}" type="slidenum">
              <a:rPr lang="it-IT" altLang="it-IT" sz="1200" smtClean="0">
                <a:solidFill>
                  <a:prstClr val="black"/>
                </a:solidFill>
              </a:rPr>
              <a:pPr/>
              <a:t>22</a:t>
            </a:fld>
            <a:endParaRPr lang="it-IT" altLang="it-IT" sz="1200" smtClean="0">
              <a:solidFill>
                <a:prstClr val="black"/>
              </a:solidFill>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pPr eaLnBrk="1" hangingPunct="1"/>
            <a:endParaRPr lang="en-US" altLang="it-IT" smtClean="0"/>
          </a:p>
        </p:txBody>
      </p:sp>
    </p:spTree>
    <p:extLst>
      <p:ext uri="{BB962C8B-B14F-4D97-AF65-F5344CB8AC3E}">
        <p14:creationId xmlns:p14="http://schemas.microsoft.com/office/powerpoint/2010/main" val="697091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smtClean="0"/>
              <a:t>Fare clic per modificare lo stile del titolo</a:t>
            </a:r>
            <a:endParaRPr lang="it-IT"/>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lt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73EDEB2-5B18-4B0A-A229-547B7798545D}"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39783929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lt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ECAE2F2-B257-4276-95EE-F74667B62E37}"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8396477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686800" y="609600"/>
            <a:ext cx="2590800" cy="54864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914400" y="609600"/>
            <a:ext cx="7569200" cy="54864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lt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10669F4-BD5F-4A79-9FE0-FF3AEA0371F6}"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4158232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lt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85157D7-8255-4159-91D9-D6BA83BE3D99}"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3841666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1" y="1709739"/>
            <a:ext cx="10515600" cy="2852737"/>
          </a:xfrm>
        </p:spPr>
        <p:txBody>
          <a:bodyPr anchor="b"/>
          <a:lstStyle>
            <a:lvl1pPr>
              <a:defRPr sz="6000"/>
            </a:lvl1pPr>
          </a:lstStyle>
          <a:p>
            <a:r>
              <a:rPr lang="it-IT" smtClean="0"/>
              <a:t>Fare clic per modificare lo stile del titolo</a:t>
            </a:r>
            <a:endParaRPr lang="it-IT"/>
          </a:p>
        </p:txBody>
      </p:sp>
      <p:sp>
        <p:nvSpPr>
          <p:cNvPr id="3" name="Segnaposto testo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lt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592047D-B657-462D-8AAE-422CAAE8857D}"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22648689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914400" y="1981200"/>
            <a:ext cx="5080000" cy="41148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197600" y="1981200"/>
            <a:ext cx="5080000" cy="41148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it-IT" alt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lt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5E320AB-ED57-4846-B41B-B09179FC8ABD}"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20102117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40317" y="365126"/>
            <a:ext cx="10515600" cy="1325563"/>
          </a:xfrm>
        </p:spPr>
        <p:txBody>
          <a:bodyPr/>
          <a:lstStyle/>
          <a:p>
            <a:r>
              <a:rPr lang="it-IT" smtClean="0"/>
              <a:t>Fare clic per modificare lo stile del titolo</a:t>
            </a:r>
            <a:endParaRPr lang="it-IT"/>
          </a:p>
        </p:txBody>
      </p:sp>
      <p:sp>
        <p:nvSpPr>
          <p:cNvPr id="3" name="Segnaposto testo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840318" y="2505075"/>
            <a:ext cx="5158316"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6172200" y="2505075"/>
            <a:ext cx="5183717"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it-IT" altLang="it-IT">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it-IT" altLang="it-IT">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D4F69E3-63F3-494B-B3CE-3B3D9D8C4FB9}"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21194126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it-IT" altLang="it-IT">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it-IT" altLang="it-IT">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24AB9DD-84C4-419B-BFCB-C7C7605121FD}"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2493720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ltLang="it-IT">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it-IT" altLang="it-IT">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A6FDFED-AFE2-4AF6-B90B-2370BA6E2F27}"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1547431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40318" y="457200"/>
            <a:ext cx="3932767" cy="1600200"/>
          </a:xfrm>
        </p:spPr>
        <p:txBody>
          <a:bodyPr anchor="b"/>
          <a:lstStyle>
            <a:lvl1pPr>
              <a:defRPr sz="3200"/>
            </a:lvl1pPr>
          </a:lstStyle>
          <a:p>
            <a:r>
              <a:rPr lang="it-IT" smtClean="0"/>
              <a:t>Fare clic per modificare lo stile del titolo</a:t>
            </a:r>
            <a:endParaRPr lang="it-IT"/>
          </a:p>
        </p:txBody>
      </p:sp>
      <p:sp>
        <p:nvSpPr>
          <p:cNvPr id="3" name="Segnaposto contenuto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lt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lt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3310E33-B09F-4F38-AFCA-86A1DCAAC66E}"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2878610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40318" y="457200"/>
            <a:ext cx="3932767" cy="1600200"/>
          </a:xfrm>
        </p:spPr>
        <p:txBody>
          <a:bodyPr anchor="b"/>
          <a:lstStyle>
            <a:lvl1pPr>
              <a:defRPr sz="3200"/>
            </a:lvl1pPr>
          </a:lstStyle>
          <a:p>
            <a:r>
              <a:rPr lang="it-IT" smtClean="0"/>
              <a:t>Fare clic per modificare lo stile del titolo</a:t>
            </a:r>
            <a:endParaRPr lang="it-IT"/>
          </a:p>
        </p:txBody>
      </p:sp>
      <p:sp>
        <p:nvSpPr>
          <p:cNvPr id="3" name="Segnaposto immagine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lt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lt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6245251-FB2F-44D9-827B-AA91C67CA74B}"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15967290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it-IT" altLang="it-IT" smtClean="0"/>
              <a:t>Fare clic per modificare lo stile del titolo dello schema</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altLang="it-IT" smtClean="0"/>
              <a:t>Fare clic per modificare gli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fontAlgn="base">
              <a:spcBef>
                <a:spcPct val="0"/>
              </a:spcBef>
              <a:spcAft>
                <a:spcPct val="0"/>
              </a:spcAft>
              <a:defRPr/>
            </a:pPr>
            <a:endParaRPr lang="it-IT" altLang="it-IT">
              <a:solidFill>
                <a:srgbClr val="000000"/>
              </a:solidFill>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defRPr/>
            </a:pPr>
            <a:endParaRPr lang="it-IT" altLang="it-IT">
              <a:solidFill>
                <a:srgbClr val="000000"/>
              </a:solidFill>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B93CD740-74B1-4FCB-BABE-B563569B69C4}" type="slidenum">
              <a:rPr lang="it-IT" altLang="it-IT">
                <a:solidFill>
                  <a:srgbClr val="000000"/>
                </a:solidFill>
              </a:rPr>
              <a:pPr fontAlgn="base">
                <a:spcBef>
                  <a:spcPct val="0"/>
                </a:spcBef>
                <a:spcAft>
                  <a:spcPct val="0"/>
                </a:spcAft>
                <a:defRPr/>
              </a:pPr>
              <a:t>‹N›</a:t>
            </a:fld>
            <a:endParaRPr lang="it-IT" altLang="it-IT">
              <a:solidFill>
                <a:srgbClr val="000000"/>
              </a:solidFill>
            </a:endParaRPr>
          </a:p>
        </p:txBody>
      </p:sp>
    </p:spTree>
    <p:extLst>
      <p:ext uri="{BB962C8B-B14F-4D97-AF65-F5344CB8AC3E}">
        <p14:creationId xmlns:p14="http://schemas.microsoft.com/office/powerpoint/2010/main" val="5357041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6.wmf"/><Relationship Id="rId4" Type="http://schemas.openxmlformats.org/officeDocument/2006/relationships/oleObject" Target="../embeddings/oleObject2.bin"/></Relationships>
</file>

<file path=ppt/slides/_rels/slide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3.wmf"/><Relationship Id="rId4" Type="http://schemas.openxmlformats.org/officeDocument/2006/relationships/oleObject" Target="../embeddings/oleObject1.bin"/></Relationships>
</file>

<file path=ppt/slides/_rels/slide70.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Cancerogenicità dei farmaci</a:t>
            </a:r>
            <a:endParaRPr lang="it-IT" dirty="0"/>
          </a:p>
        </p:txBody>
      </p:sp>
      <p:sp>
        <p:nvSpPr>
          <p:cNvPr id="3" name="Segnaposto contenuto 2"/>
          <p:cNvSpPr>
            <a:spLocks noGrp="1"/>
          </p:cNvSpPr>
          <p:nvPr>
            <p:ph idx="1"/>
          </p:nvPr>
        </p:nvSpPr>
        <p:spPr/>
        <p:txBody>
          <a:bodyPr/>
          <a:lstStyle/>
          <a:p>
            <a:r>
              <a:rPr lang="it-IT" dirty="0" smtClean="0"/>
              <a:t>Meccanismo </a:t>
            </a:r>
            <a:r>
              <a:rPr lang="it-IT" dirty="0" err="1" smtClean="0"/>
              <a:t>genotossico</a:t>
            </a:r>
            <a:endParaRPr lang="it-IT" dirty="0" smtClean="0"/>
          </a:p>
          <a:p>
            <a:r>
              <a:rPr lang="it-IT" dirty="0" smtClean="0"/>
              <a:t>Meccanismo epigenetico (promotori, immunosoppressori)</a:t>
            </a:r>
            <a:endParaRPr lang="it-IT" dirty="0"/>
          </a:p>
        </p:txBody>
      </p:sp>
    </p:spTree>
    <p:extLst>
      <p:ext uri="{BB962C8B-B14F-4D97-AF65-F5344CB8AC3E}">
        <p14:creationId xmlns:p14="http://schemas.microsoft.com/office/powerpoint/2010/main" val="22601592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olo 1"/>
          <p:cNvSpPr>
            <a:spLocks noGrp="1"/>
          </p:cNvSpPr>
          <p:nvPr>
            <p:ph type="title"/>
          </p:nvPr>
        </p:nvSpPr>
        <p:spPr/>
        <p:txBody>
          <a:bodyPr/>
          <a:lstStyle/>
          <a:p>
            <a:endParaRPr lang="it-IT" altLang="it-IT" smtClean="0"/>
          </a:p>
        </p:txBody>
      </p:sp>
      <p:sp>
        <p:nvSpPr>
          <p:cNvPr id="51203" name="Segnaposto contenuto 2"/>
          <p:cNvSpPr>
            <a:spLocks noGrp="1"/>
          </p:cNvSpPr>
          <p:nvPr>
            <p:ph idx="1"/>
          </p:nvPr>
        </p:nvSpPr>
        <p:spPr>
          <a:xfrm>
            <a:off x="1919288" y="1981200"/>
            <a:ext cx="8280400" cy="4114800"/>
          </a:xfrm>
        </p:spPr>
        <p:txBody>
          <a:bodyPr/>
          <a:lstStyle/>
          <a:p>
            <a:r>
              <a:rPr lang="en-US" altLang="it-IT" smtClean="0"/>
              <a:t>CA procedures: companies are required to perform </a:t>
            </a:r>
            <a:r>
              <a:rPr lang="en-US" altLang="it-IT" b="1" smtClean="0"/>
              <a:t>confirmatory studies post approval</a:t>
            </a:r>
          </a:p>
          <a:p>
            <a:r>
              <a:rPr lang="en-US" altLang="it-IT" smtClean="0"/>
              <a:t>In the case of EC approval this is sometimes considered not realistic, e.g. due to the (extreme) rarity of the disease</a:t>
            </a:r>
            <a:endParaRPr lang="it-IT" altLang="it-IT" smtClean="0"/>
          </a:p>
        </p:txBody>
      </p:sp>
    </p:spTree>
    <p:extLst>
      <p:ext uri="{BB962C8B-B14F-4D97-AF65-F5344CB8AC3E}">
        <p14:creationId xmlns:p14="http://schemas.microsoft.com/office/powerpoint/2010/main" val="11198401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2"/>
          <p:cNvSpPr txBox="1">
            <a:spLocks noChangeArrowheads="1"/>
          </p:cNvSpPr>
          <p:nvPr/>
        </p:nvSpPr>
        <p:spPr bwMode="auto">
          <a:xfrm>
            <a:off x="1992313" y="981076"/>
            <a:ext cx="8305800" cy="3324225"/>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fontAlgn="base">
              <a:spcBef>
                <a:spcPct val="50000"/>
              </a:spcBef>
              <a:spcAft>
                <a:spcPct val="0"/>
              </a:spcAft>
              <a:buFontTx/>
              <a:buAutoNum type="arabicPeriod" startAt="2"/>
            </a:pPr>
            <a:r>
              <a:rPr lang="it-IT" altLang="it-IT" sz="2800" b="1" i="1">
                <a:solidFill>
                  <a:srgbClr val="000000"/>
                </a:solidFill>
              </a:rPr>
              <a:t>durata</a:t>
            </a:r>
            <a:r>
              <a:rPr lang="it-IT" altLang="it-IT" sz="2800" i="1">
                <a:solidFill>
                  <a:srgbClr val="000000"/>
                </a:solidFill>
              </a:rPr>
              <a:t> della sperimentazione clinica</a:t>
            </a:r>
            <a:r>
              <a:rPr lang="it-IT" altLang="it-IT" sz="2800">
                <a:solidFill>
                  <a:srgbClr val="000000"/>
                </a:solidFill>
              </a:rPr>
              <a:t>. </a:t>
            </a:r>
          </a:p>
          <a:p>
            <a:pPr fontAlgn="base">
              <a:spcBef>
                <a:spcPct val="50000"/>
              </a:spcBef>
              <a:spcAft>
                <a:spcPct val="0"/>
              </a:spcAft>
            </a:pPr>
            <a:r>
              <a:rPr lang="it-IT" altLang="it-IT" sz="2800">
                <a:solidFill>
                  <a:srgbClr val="000000"/>
                </a:solidFill>
              </a:rPr>
              <a:t>	Per farmaci di uso cronico (es. antiepilettici, antiinfiammatori, antiipertensivi, ecc.) la sperimentazione non potrà mai essere condotta per il periodo di tempo (anni, tutta la vita del paziente, ecc.) in cui è prevedibile che il farmaco verrà poi utilizzato. </a:t>
            </a:r>
            <a:endParaRPr lang="it-IT" altLang="it-IT" sz="2800" i="1">
              <a:solidFill>
                <a:srgbClr val="000000"/>
              </a:solidFill>
            </a:endParaRPr>
          </a:p>
        </p:txBody>
      </p:sp>
    </p:spTree>
    <p:extLst>
      <p:ext uri="{BB962C8B-B14F-4D97-AF65-F5344CB8AC3E}">
        <p14:creationId xmlns:p14="http://schemas.microsoft.com/office/powerpoint/2010/main" val="4821016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3"/>
          <p:cNvSpPr>
            <a:spLocks noGrp="1" noChangeArrowheads="1"/>
          </p:cNvSpPr>
          <p:nvPr>
            <p:ph type="body" idx="1"/>
          </p:nvPr>
        </p:nvSpPr>
        <p:spPr>
          <a:xfrm>
            <a:off x="2208213" y="1052513"/>
            <a:ext cx="7772400" cy="4114800"/>
          </a:xfrm>
        </p:spPr>
        <p:txBody>
          <a:bodyPr/>
          <a:lstStyle/>
          <a:p>
            <a:pPr marL="609600" indent="-609600" eaLnBrk="1" hangingPunct="1">
              <a:spcBef>
                <a:spcPct val="50000"/>
              </a:spcBef>
              <a:buFontTx/>
              <a:buAutoNum type="arabicPeriod" startAt="3"/>
            </a:pPr>
            <a:r>
              <a:rPr lang="it-IT" altLang="it-IT" sz="2800" i="1"/>
              <a:t>popolazione </a:t>
            </a:r>
            <a:r>
              <a:rPr lang="it-IT" altLang="it-IT" sz="2800" b="1" i="1" u="sng"/>
              <a:t>relativamente</a:t>
            </a:r>
            <a:r>
              <a:rPr lang="it-IT" altLang="it-IT" sz="2800"/>
              <a:t> </a:t>
            </a:r>
            <a:r>
              <a:rPr lang="it-IT" altLang="it-IT" sz="2800" i="1"/>
              <a:t>selezionata</a:t>
            </a:r>
            <a:r>
              <a:rPr lang="it-IT" altLang="it-IT" sz="2800"/>
              <a:t>. Nell'interesse del paziente volontario, e dello sperimentatore, gli studi clinici sono condotti </a:t>
            </a:r>
            <a:r>
              <a:rPr lang="it-IT" altLang="it-IT" sz="2800" b="1"/>
              <a:t>selezionando i pazienti sulla base di criteri di inclusione ed esclusione </a:t>
            </a:r>
            <a:r>
              <a:rPr lang="it-IT" altLang="it-IT" sz="2800" b="1">
                <a:sym typeface="Symbol" panose="05050102010706020507" pitchFamily="18" charset="2"/>
              </a:rPr>
              <a:t> variabilità ridotta</a:t>
            </a:r>
            <a:endParaRPr lang="it-IT" altLang="it-IT" sz="2800">
              <a:sym typeface="Symbol" panose="05050102010706020507" pitchFamily="18" charset="2"/>
            </a:endParaRPr>
          </a:p>
          <a:p>
            <a:pPr marL="609600" indent="-609600" eaLnBrk="1" hangingPunct="1">
              <a:spcBef>
                <a:spcPct val="50000"/>
              </a:spcBef>
              <a:buNone/>
            </a:pPr>
            <a:r>
              <a:rPr lang="it-IT" altLang="it-IT" sz="2800"/>
              <a:t>	Sono esclusi: donne in gravidanza, pazienti con patologie concomitanti potenzialmente a rischio</a:t>
            </a:r>
            <a:endParaRPr lang="en-US" altLang="it-IT" sz="2800"/>
          </a:p>
        </p:txBody>
      </p:sp>
    </p:spTree>
    <p:extLst>
      <p:ext uri="{BB962C8B-B14F-4D97-AF65-F5344CB8AC3E}">
        <p14:creationId xmlns:p14="http://schemas.microsoft.com/office/powerpoint/2010/main" val="18688666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3"/>
          <p:cNvSpPr>
            <a:spLocks noGrp="1" noChangeArrowheads="1"/>
          </p:cNvSpPr>
          <p:nvPr>
            <p:ph type="body" idx="1"/>
          </p:nvPr>
        </p:nvSpPr>
        <p:spPr>
          <a:xfrm>
            <a:off x="2208213" y="1052513"/>
            <a:ext cx="7772400" cy="4114800"/>
          </a:xfrm>
        </p:spPr>
        <p:txBody>
          <a:bodyPr/>
          <a:lstStyle/>
          <a:p>
            <a:pPr eaLnBrk="1" hangingPunct="1">
              <a:lnSpc>
                <a:spcPct val="90000"/>
              </a:lnSpc>
              <a:spcBef>
                <a:spcPct val="50000"/>
              </a:spcBef>
              <a:buFontTx/>
              <a:buNone/>
            </a:pPr>
            <a:r>
              <a:rPr lang="it-IT" altLang="it-IT" sz="2400"/>
              <a:t>N.B.: attualmente è obbligatoria la sperimentazione, con studi dedicati, nei: </a:t>
            </a:r>
          </a:p>
          <a:p>
            <a:pPr eaLnBrk="1" hangingPunct="1">
              <a:lnSpc>
                <a:spcPct val="90000"/>
              </a:lnSpc>
              <a:spcBef>
                <a:spcPct val="50000"/>
              </a:spcBef>
            </a:pPr>
            <a:r>
              <a:rPr lang="it-IT" altLang="it-IT" sz="2400"/>
              <a:t>soggetti con funzionalità renale o epatica ridotta (dipende dall’eliminazione del farmaco; sono studi di fase 1); </a:t>
            </a:r>
          </a:p>
          <a:p>
            <a:pPr eaLnBrk="1" hangingPunct="1">
              <a:lnSpc>
                <a:spcPct val="90000"/>
              </a:lnSpc>
              <a:spcBef>
                <a:spcPct val="50000"/>
              </a:spcBef>
            </a:pPr>
            <a:r>
              <a:rPr lang="it-IT" altLang="it-IT" sz="2400"/>
              <a:t>bambini (se rilevante)</a:t>
            </a:r>
          </a:p>
          <a:p>
            <a:pPr eaLnBrk="1" hangingPunct="1">
              <a:lnSpc>
                <a:spcPct val="90000"/>
              </a:lnSpc>
              <a:spcBef>
                <a:spcPct val="50000"/>
              </a:spcBef>
            </a:pPr>
            <a:r>
              <a:rPr lang="it-IT" altLang="it-IT" sz="2400"/>
              <a:t>soggetti anziani (&gt; 65 anni) e molto anziani (&gt;75 anni)</a:t>
            </a:r>
          </a:p>
          <a:p>
            <a:pPr eaLnBrk="1" hangingPunct="1">
              <a:lnSpc>
                <a:spcPct val="90000"/>
              </a:lnSpc>
              <a:spcBef>
                <a:spcPct val="50000"/>
              </a:spcBef>
              <a:buFontTx/>
              <a:buNone/>
            </a:pPr>
            <a:r>
              <a:rPr lang="en-US" altLang="it-IT" sz="2400"/>
              <a:t>Si possono inoltre richiedere modifiche a criteri di inclusione ed esclusione più ampi</a:t>
            </a:r>
          </a:p>
        </p:txBody>
      </p:sp>
    </p:spTree>
    <p:extLst>
      <p:ext uri="{BB962C8B-B14F-4D97-AF65-F5344CB8AC3E}">
        <p14:creationId xmlns:p14="http://schemas.microsoft.com/office/powerpoint/2010/main" val="20801189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2"/>
          <p:cNvSpPr txBox="1">
            <a:spLocks noChangeArrowheads="1"/>
          </p:cNvSpPr>
          <p:nvPr/>
        </p:nvSpPr>
        <p:spPr bwMode="auto">
          <a:xfrm>
            <a:off x="1992313" y="1557339"/>
            <a:ext cx="7848600" cy="1196975"/>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fontAlgn="base">
              <a:spcBef>
                <a:spcPct val="50000"/>
              </a:spcBef>
              <a:spcAft>
                <a:spcPct val="0"/>
              </a:spcAft>
              <a:buFontTx/>
              <a:buAutoNum type="arabicPeriod" startAt="4"/>
            </a:pPr>
            <a:r>
              <a:rPr lang="it-IT" altLang="it-IT" i="1">
                <a:solidFill>
                  <a:srgbClr val="000000"/>
                </a:solidFill>
              </a:rPr>
              <a:t>ambito della sperimentazione</a:t>
            </a:r>
            <a:r>
              <a:rPr lang="it-IT" altLang="it-IT">
                <a:solidFill>
                  <a:srgbClr val="000000"/>
                </a:solidFill>
              </a:rPr>
              <a:t>. In generale, c’è un maggiore controllo dell’esposizione (controllo della compliance) e della tossicità (monitoraggio)</a:t>
            </a:r>
            <a:endParaRPr lang="it-IT" altLang="it-IT" i="1">
              <a:solidFill>
                <a:srgbClr val="000000"/>
              </a:solidFill>
            </a:endParaRPr>
          </a:p>
        </p:txBody>
      </p:sp>
    </p:spTree>
    <p:extLst>
      <p:ext uri="{BB962C8B-B14F-4D97-AF65-F5344CB8AC3E}">
        <p14:creationId xmlns:p14="http://schemas.microsoft.com/office/powerpoint/2010/main" val="38230412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type="body" idx="1"/>
          </p:nvPr>
        </p:nvSpPr>
        <p:spPr>
          <a:xfrm>
            <a:off x="2279650" y="765175"/>
            <a:ext cx="7772400" cy="4114800"/>
          </a:xfrm>
        </p:spPr>
        <p:txBody>
          <a:bodyPr/>
          <a:lstStyle/>
          <a:p>
            <a:pPr marL="609600" indent="-609600" eaLnBrk="1" hangingPunct="1">
              <a:buFontTx/>
              <a:buAutoNum type="arabicPeriod" startAt="5"/>
            </a:pPr>
            <a:r>
              <a:rPr lang="it-IT" altLang="it-IT" i="1" smtClean="0"/>
              <a:t>indicazione ristretta</a:t>
            </a:r>
            <a:r>
              <a:rPr lang="it-IT" altLang="it-IT" smtClean="0"/>
              <a:t>. </a:t>
            </a:r>
          </a:p>
          <a:p>
            <a:pPr marL="609600" indent="-609600" eaLnBrk="1" hangingPunct="1"/>
            <a:r>
              <a:rPr lang="it-IT" altLang="it-IT" smtClean="0"/>
              <a:t>Il farmaco è sperimentato nell'uomo in base alla indicazione per cui è stato previsto e precedentemente studiato negli animali. </a:t>
            </a:r>
          </a:p>
          <a:p>
            <a:pPr marL="609600" indent="-609600" eaLnBrk="1" hangingPunct="1"/>
            <a:r>
              <a:rPr lang="it-IT" altLang="it-IT" smtClean="0"/>
              <a:t>Nell’uso reale, possibile uso </a:t>
            </a:r>
            <a:r>
              <a:rPr lang="it-IT" altLang="it-IT" i="1" smtClean="0"/>
              <a:t>off-label</a:t>
            </a:r>
            <a:endParaRPr lang="en-US" altLang="it-IT" smtClean="0"/>
          </a:p>
        </p:txBody>
      </p:sp>
    </p:spTree>
    <p:extLst>
      <p:ext uri="{BB962C8B-B14F-4D97-AF65-F5344CB8AC3E}">
        <p14:creationId xmlns:p14="http://schemas.microsoft.com/office/powerpoint/2010/main" val="17702246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ChangeArrowheads="1"/>
          </p:cNvSpPr>
          <p:nvPr/>
        </p:nvSpPr>
        <p:spPr bwMode="auto">
          <a:xfrm>
            <a:off x="6483351" y="2540000"/>
            <a:ext cx="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fontAlgn="base">
              <a:spcBef>
                <a:spcPct val="0"/>
              </a:spcBef>
              <a:spcAft>
                <a:spcPct val="0"/>
              </a:spcAft>
              <a:buFontTx/>
              <a:buNone/>
            </a:pPr>
            <a:endParaRPr lang="en-GB" altLang="it-IT" sz="2400">
              <a:solidFill>
                <a:srgbClr val="FFFFFF"/>
              </a:solidFill>
            </a:endParaRPr>
          </a:p>
        </p:txBody>
      </p:sp>
      <p:sp>
        <p:nvSpPr>
          <p:cNvPr id="60419" name="Rectangle 3"/>
          <p:cNvSpPr>
            <a:spLocks noChangeArrowheads="1"/>
          </p:cNvSpPr>
          <p:nvPr/>
        </p:nvSpPr>
        <p:spPr bwMode="auto">
          <a:xfrm>
            <a:off x="6483351" y="2946400"/>
            <a:ext cx="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fontAlgn="base">
              <a:spcBef>
                <a:spcPct val="0"/>
              </a:spcBef>
              <a:spcAft>
                <a:spcPct val="0"/>
              </a:spcAft>
              <a:buFontTx/>
              <a:buNone/>
            </a:pPr>
            <a:endParaRPr lang="en-GB" altLang="it-IT" sz="2400">
              <a:solidFill>
                <a:srgbClr val="FFFFFF"/>
              </a:solidFill>
            </a:endParaRPr>
          </a:p>
        </p:txBody>
      </p:sp>
      <p:sp>
        <p:nvSpPr>
          <p:cNvPr id="60420" name="Rectangle 4"/>
          <p:cNvSpPr>
            <a:spLocks noChangeArrowheads="1"/>
          </p:cNvSpPr>
          <p:nvPr/>
        </p:nvSpPr>
        <p:spPr bwMode="auto">
          <a:xfrm>
            <a:off x="6483351" y="3352800"/>
            <a:ext cx="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fontAlgn="base">
              <a:spcBef>
                <a:spcPct val="0"/>
              </a:spcBef>
              <a:spcAft>
                <a:spcPct val="0"/>
              </a:spcAft>
              <a:buFontTx/>
              <a:buNone/>
            </a:pPr>
            <a:endParaRPr lang="en-GB" altLang="it-IT" sz="2400">
              <a:solidFill>
                <a:srgbClr val="FFFFFF"/>
              </a:solidFill>
            </a:endParaRPr>
          </a:p>
        </p:txBody>
      </p:sp>
      <p:sp>
        <p:nvSpPr>
          <p:cNvPr id="60421" name="Rectangle 5"/>
          <p:cNvSpPr>
            <a:spLocks noChangeArrowheads="1"/>
          </p:cNvSpPr>
          <p:nvPr/>
        </p:nvSpPr>
        <p:spPr bwMode="auto">
          <a:xfrm>
            <a:off x="6483351" y="3556000"/>
            <a:ext cx="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fontAlgn="base">
              <a:spcBef>
                <a:spcPct val="0"/>
              </a:spcBef>
              <a:spcAft>
                <a:spcPct val="0"/>
              </a:spcAft>
              <a:buFontTx/>
              <a:buNone/>
            </a:pPr>
            <a:endParaRPr lang="en-GB" altLang="it-IT" sz="2400">
              <a:solidFill>
                <a:srgbClr val="FFFFFF"/>
              </a:solidFill>
            </a:endParaRPr>
          </a:p>
        </p:txBody>
      </p:sp>
      <p:sp>
        <p:nvSpPr>
          <p:cNvPr id="60422" name="Rectangle 6"/>
          <p:cNvSpPr>
            <a:spLocks noChangeArrowheads="1"/>
          </p:cNvSpPr>
          <p:nvPr/>
        </p:nvSpPr>
        <p:spPr bwMode="auto">
          <a:xfrm>
            <a:off x="6483351" y="3962400"/>
            <a:ext cx="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fontAlgn="base">
              <a:spcBef>
                <a:spcPct val="0"/>
              </a:spcBef>
              <a:spcAft>
                <a:spcPct val="0"/>
              </a:spcAft>
              <a:buFontTx/>
              <a:buNone/>
            </a:pPr>
            <a:endParaRPr lang="en-GB" altLang="it-IT" sz="2400">
              <a:solidFill>
                <a:srgbClr val="FFFFFF"/>
              </a:solidFill>
            </a:endParaRPr>
          </a:p>
        </p:txBody>
      </p:sp>
      <p:sp>
        <p:nvSpPr>
          <p:cNvPr id="60423" name="Rectangle 7"/>
          <p:cNvSpPr>
            <a:spLocks noChangeArrowheads="1"/>
          </p:cNvSpPr>
          <p:nvPr/>
        </p:nvSpPr>
        <p:spPr bwMode="auto">
          <a:xfrm>
            <a:off x="6483351" y="4368800"/>
            <a:ext cx="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fontAlgn="base">
              <a:spcBef>
                <a:spcPct val="0"/>
              </a:spcBef>
              <a:spcAft>
                <a:spcPct val="0"/>
              </a:spcAft>
              <a:buFontTx/>
              <a:buNone/>
            </a:pPr>
            <a:endParaRPr lang="en-GB" altLang="it-IT" sz="2400">
              <a:solidFill>
                <a:srgbClr val="FFFFFF"/>
              </a:solidFill>
            </a:endParaRPr>
          </a:p>
        </p:txBody>
      </p:sp>
      <p:sp>
        <p:nvSpPr>
          <p:cNvPr id="361480" name="Rectangle 8"/>
          <p:cNvSpPr>
            <a:spLocks noChangeArrowheads="1"/>
          </p:cNvSpPr>
          <p:nvPr/>
        </p:nvSpPr>
        <p:spPr bwMode="auto">
          <a:xfrm>
            <a:off x="4800600" y="2514601"/>
            <a:ext cx="2243138" cy="400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66"/>
                </a:solidFill>
                <a:miter lim="800000"/>
                <a:headEnd/>
                <a:tailEnd/>
              </a14:hiddenLine>
            </a:ext>
          </a:extLst>
        </p:spPr>
        <p:txBody>
          <a:bodyPr lIns="0" tIns="0" rIns="0" bIns="0">
            <a:spAutoFit/>
          </a:bodyPr>
          <a:lstStyle/>
          <a:p>
            <a:pPr algn="ctr" fontAlgn="base">
              <a:spcBef>
                <a:spcPct val="60000"/>
              </a:spcBef>
              <a:spcAft>
                <a:spcPct val="0"/>
              </a:spcAft>
              <a:defRPr/>
            </a:pPr>
            <a:r>
              <a:rPr lang="it-IT" altLang="it-IT" sz="1600" b="1" i="1">
                <a:solidFill>
                  <a:srgbClr val="FFCC66"/>
                </a:solidFill>
                <a:effectLst>
                  <a:outerShdw blurRad="38100" dist="38100" dir="2700000" algn="tl">
                    <a:srgbClr val="000000"/>
                  </a:outerShdw>
                </a:effectLst>
                <a:latin typeface="Verdana" panose="020B0604030504040204" pitchFamily="34" charset="0"/>
              </a:rPr>
              <a:t>numero di pazienti</a:t>
            </a:r>
          </a:p>
          <a:p>
            <a:pPr algn="ctr" fontAlgn="base">
              <a:spcBef>
                <a:spcPct val="60000"/>
              </a:spcBef>
              <a:spcAft>
                <a:spcPct val="0"/>
              </a:spcAft>
              <a:defRPr/>
            </a:pPr>
            <a:r>
              <a:rPr lang="it-IT" altLang="it-IT" sz="1600" b="1" i="1">
                <a:solidFill>
                  <a:srgbClr val="FFCC66"/>
                </a:solidFill>
                <a:effectLst>
                  <a:outerShdw blurRad="38100" dist="38100" dir="2700000" algn="tl">
                    <a:srgbClr val="000000"/>
                  </a:outerShdw>
                </a:effectLst>
                <a:latin typeface="Verdana" panose="020B0604030504040204" pitchFamily="34" charset="0"/>
              </a:rPr>
              <a:t>durata</a:t>
            </a:r>
          </a:p>
          <a:p>
            <a:pPr algn="ctr" fontAlgn="base">
              <a:spcBef>
                <a:spcPct val="60000"/>
              </a:spcBef>
              <a:spcAft>
                <a:spcPct val="0"/>
              </a:spcAft>
              <a:defRPr/>
            </a:pPr>
            <a:r>
              <a:rPr lang="it-IT" altLang="it-IT" sz="1600" b="1" i="1">
                <a:solidFill>
                  <a:srgbClr val="FFCC66"/>
                </a:solidFill>
                <a:effectLst>
                  <a:outerShdw blurRad="38100" dist="38100" dir="2700000" algn="tl">
                    <a:srgbClr val="000000"/>
                  </a:outerShdw>
                </a:effectLst>
                <a:latin typeface="Verdana" panose="020B0604030504040204" pitchFamily="34" charset="0"/>
              </a:rPr>
              <a:t>popolazione</a:t>
            </a:r>
          </a:p>
          <a:p>
            <a:pPr algn="ctr" fontAlgn="base">
              <a:spcBef>
                <a:spcPct val="60000"/>
              </a:spcBef>
              <a:spcAft>
                <a:spcPct val="0"/>
              </a:spcAft>
              <a:defRPr/>
            </a:pPr>
            <a:r>
              <a:rPr lang="it-IT" altLang="it-IT" sz="1600" b="1" i="1">
                <a:solidFill>
                  <a:srgbClr val="FFCC66"/>
                </a:solidFill>
                <a:effectLst>
                  <a:outerShdw blurRad="38100" dist="38100" dir="2700000" algn="tl">
                    <a:srgbClr val="000000"/>
                  </a:outerShdw>
                </a:effectLst>
                <a:latin typeface="Verdana" panose="020B0604030504040204" pitchFamily="34" charset="0"/>
              </a:rPr>
              <a:t>                   problema clinico </a:t>
            </a:r>
          </a:p>
          <a:p>
            <a:pPr algn="ctr" fontAlgn="base">
              <a:spcBef>
                <a:spcPct val="60000"/>
              </a:spcBef>
              <a:spcAft>
                <a:spcPct val="0"/>
              </a:spcAft>
              <a:defRPr/>
            </a:pPr>
            <a:r>
              <a:rPr lang="it-IT" altLang="it-IT" sz="1600" b="1" i="1">
                <a:solidFill>
                  <a:srgbClr val="FFCC66"/>
                </a:solidFill>
                <a:effectLst>
                  <a:outerShdw blurRad="38100" dist="38100" dir="2700000" algn="tl">
                    <a:srgbClr val="000000"/>
                  </a:outerShdw>
                </a:effectLst>
                <a:latin typeface="Verdana" panose="020B0604030504040204" pitchFamily="34" charset="0"/>
              </a:rPr>
              <a:t>indicazioni</a:t>
            </a:r>
          </a:p>
          <a:p>
            <a:pPr algn="ctr" fontAlgn="base">
              <a:spcBef>
                <a:spcPct val="60000"/>
              </a:spcBef>
              <a:spcAft>
                <a:spcPct val="0"/>
              </a:spcAft>
              <a:defRPr/>
            </a:pPr>
            <a:r>
              <a:rPr lang="it-IT" altLang="it-IT" sz="1600" b="1" i="1">
                <a:solidFill>
                  <a:srgbClr val="FFCC66"/>
                </a:solidFill>
                <a:effectLst>
                  <a:outerShdw blurRad="38100" dist="38100" dir="2700000" algn="tl">
                    <a:srgbClr val="000000"/>
                  </a:outerShdw>
                </a:effectLst>
                <a:latin typeface="Verdana" panose="020B0604030504040204" pitchFamily="34" charset="0"/>
              </a:rPr>
              <a:t>numero di farmaci</a:t>
            </a:r>
          </a:p>
          <a:p>
            <a:pPr algn="ctr" fontAlgn="base">
              <a:spcBef>
                <a:spcPct val="60000"/>
              </a:spcBef>
              <a:spcAft>
                <a:spcPct val="0"/>
              </a:spcAft>
              <a:defRPr/>
            </a:pPr>
            <a:r>
              <a:rPr lang="it-IT" altLang="it-IT" sz="1600" b="1" i="1">
                <a:solidFill>
                  <a:srgbClr val="FFCC66"/>
                </a:solidFill>
                <a:effectLst>
                  <a:outerShdw blurRad="38100" dist="38100" dir="2700000" algn="tl">
                    <a:srgbClr val="000000"/>
                  </a:outerShdw>
                </a:effectLst>
                <a:latin typeface="Verdana" panose="020B0604030504040204" pitchFamily="34" charset="0"/>
              </a:rPr>
              <a:t>dose</a:t>
            </a:r>
          </a:p>
          <a:p>
            <a:pPr algn="ctr" fontAlgn="base">
              <a:spcBef>
                <a:spcPct val="60000"/>
              </a:spcBef>
              <a:spcAft>
                <a:spcPct val="0"/>
              </a:spcAft>
              <a:defRPr/>
            </a:pPr>
            <a:r>
              <a:rPr lang="it-IT" altLang="it-IT" sz="1600" b="1" i="1">
                <a:solidFill>
                  <a:srgbClr val="FFCC66"/>
                </a:solidFill>
                <a:effectLst>
                  <a:outerShdw blurRad="38100" dist="38100" dir="2700000" algn="tl">
                    <a:srgbClr val="000000"/>
                  </a:outerShdw>
                </a:effectLst>
                <a:latin typeface="Verdana" panose="020B0604030504040204" pitchFamily="34" charset="0"/>
              </a:rPr>
              <a:t>profilo d’uso</a:t>
            </a:r>
          </a:p>
          <a:p>
            <a:pPr algn="ctr" fontAlgn="base">
              <a:spcBef>
                <a:spcPct val="60000"/>
              </a:spcBef>
              <a:spcAft>
                <a:spcPct val="0"/>
              </a:spcAft>
              <a:defRPr/>
            </a:pPr>
            <a:r>
              <a:rPr lang="it-IT" altLang="it-IT" sz="1600" b="1" i="1">
                <a:solidFill>
                  <a:srgbClr val="FFCC66"/>
                </a:solidFill>
                <a:effectLst>
                  <a:outerShdw blurRad="38100" dist="38100" dir="2700000" algn="tl">
                    <a:srgbClr val="000000"/>
                  </a:outerShdw>
                </a:effectLst>
                <a:latin typeface="Verdana" panose="020B0604030504040204" pitchFamily="34" charset="0"/>
              </a:rPr>
              <a:t>assistenza paziente</a:t>
            </a:r>
          </a:p>
          <a:p>
            <a:pPr algn="ctr" fontAlgn="base">
              <a:spcBef>
                <a:spcPct val="60000"/>
              </a:spcBef>
              <a:spcAft>
                <a:spcPct val="0"/>
              </a:spcAft>
              <a:defRPr/>
            </a:pPr>
            <a:r>
              <a:rPr lang="it-IT" altLang="it-IT" sz="1600" b="1" i="1">
                <a:solidFill>
                  <a:srgbClr val="FFCC66"/>
                </a:solidFill>
                <a:effectLst>
                  <a:outerShdw blurRad="38100" dist="38100" dir="2700000" algn="tl">
                    <a:srgbClr val="000000"/>
                  </a:outerShdw>
                </a:effectLst>
                <a:latin typeface="Verdana" panose="020B0604030504040204" pitchFamily="34" charset="0"/>
              </a:rPr>
              <a:t>follow-up</a:t>
            </a:r>
          </a:p>
        </p:txBody>
      </p:sp>
      <p:sp>
        <p:nvSpPr>
          <p:cNvPr id="60425" name="Rectangle 9"/>
          <p:cNvSpPr>
            <a:spLocks noChangeArrowheads="1"/>
          </p:cNvSpPr>
          <p:nvPr/>
        </p:nvSpPr>
        <p:spPr bwMode="auto">
          <a:xfrm>
            <a:off x="6483351" y="5181600"/>
            <a:ext cx="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fontAlgn="base">
              <a:spcBef>
                <a:spcPct val="0"/>
              </a:spcBef>
              <a:spcAft>
                <a:spcPct val="0"/>
              </a:spcAft>
              <a:buFontTx/>
              <a:buNone/>
            </a:pPr>
            <a:endParaRPr lang="en-GB" altLang="it-IT" sz="2400">
              <a:solidFill>
                <a:srgbClr val="FFFFFF"/>
              </a:solidFill>
            </a:endParaRPr>
          </a:p>
        </p:txBody>
      </p:sp>
      <p:sp>
        <p:nvSpPr>
          <p:cNvPr id="361482" name="Rectangle 10"/>
          <p:cNvSpPr>
            <a:spLocks noChangeArrowheads="1"/>
          </p:cNvSpPr>
          <p:nvPr/>
        </p:nvSpPr>
        <p:spPr bwMode="auto">
          <a:xfrm>
            <a:off x="3919539" y="1831976"/>
            <a:ext cx="71333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defRPr/>
            </a:pPr>
            <a:r>
              <a:rPr lang="it-IT" altLang="it-IT" sz="2000" b="1">
                <a:solidFill>
                  <a:srgbClr val="FFFF66"/>
                </a:solidFill>
                <a:effectLst>
                  <a:outerShdw blurRad="38100" dist="38100" dir="2700000" algn="tl">
                    <a:srgbClr val="000000"/>
                  </a:outerShdw>
                </a:effectLst>
                <a:latin typeface="Verdana" panose="020B0604030504040204" pitchFamily="34" charset="0"/>
              </a:rPr>
              <a:t>RCTs</a:t>
            </a:r>
            <a:endParaRPr lang="it-IT" altLang="it-IT" sz="3200" b="1">
              <a:solidFill>
                <a:srgbClr val="FFFF66"/>
              </a:solidFill>
              <a:effectLst>
                <a:outerShdw blurRad="38100" dist="38100" dir="2700000" algn="tl">
                  <a:srgbClr val="000000"/>
                </a:outerShdw>
              </a:effectLst>
              <a:latin typeface="Verdana" panose="020B0604030504040204" pitchFamily="34" charset="0"/>
            </a:endParaRPr>
          </a:p>
        </p:txBody>
      </p:sp>
      <p:sp>
        <p:nvSpPr>
          <p:cNvPr id="60427" name="Rectangle 11"/>
          <p:cNvSpPr>
            <a:spLocks noChangeArrowheads="1"/>
          </p:cNvSpPr>
          <p:nvPr/>
        </p:nvSpPr>
        <p:spPr bwMode="auto">
          <a:xfrm>
            <a:off x="5283201" y="2108200"/>
            <a:ext cx="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fontAlgn="base">
              <a:spcBef>
                <a:spcPct val="0"/>
              </a:spcBef>
              <a:spcAft>
                <a:spcPct val="0"/>
              </a:spcAft>
              <a:buFontTx/>
              <a:buNone/>
            </a:pPr>
            <a:endParaRPr lang="en-GB" altLang="it-IT" sz="2400">
              <a:solidFill>
                <a:srgbClr val="FFFFFF"/>
              </a:solidFill>
            </a:endParaRPr>
          </a:p>
        </p:txBody>
      </p:sp>
      <p:sp>
        <p:nvSpPr>
          <p:cNvPr id="60428" name="Rectangle 12"/>
          <p:cNvSpPr>
            <a:spLocks noChangeArrowheads="1"/>
          </p:cNvSpPr>
          <p:nvPr/>
        </p:nvSpPr>
        <p:spPr bwMode="auto">
          <a:xfrm>
            <a:off x="5283201" y="2946400"/>
            <a:ext cx="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fontAlgn="base">
              <a:spcBef>
                <a:spcPct val="0"/>
              </a:spcBef>
              <a:spcAft>
                <a:spcPct val="0"/>
              </a:spcAft>
              <a:buFontTx/>
              <a:buNone/>
            </a:pPr>
            <a:endParaRPr lang="en-GB" altLang="it-IT" sz="2400">
              <a:solidFill>
                <a:srgbClr val="FFFFFF"/>
              </a:solidFill>
            </a:endParaRPr>
          </a:p>
        </p:txBody>
      </p:sp>
      <p:sp>
        <p:nvSpPr>
          <p:cNvPr id="60429" name="Rectangle 13"/>
          <p:cNvSpPr>
            <a:spLocks noChangeArrowheads="1"/>
          </p:cNvSpPr>
          <p:nvPr/>
        </p:nvSpPr>
        <p:spPr bwMode="auto">
          <a:xfrm>
            <a:off x="5283201" y="3962400"/>
            <a:ext cx="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fontAlgn="base">
              <a:spcBef>
                <a:spcPct val="0"/>
              </a:spcBef>
              <a:spcAft>
                <a:spcPct val="0"/>
              </a:spcAft>
              <a:buFontTx/>
              <a:buNone/>
            </a:pPr>
            <a:endParaRPr lang="en-GB" altLang="it-IT" sz="2400">
              <a:solidFill>
                <a:srgbClr val="FFFFFF"/>
              </a:solidFill>
            </a:endParaRPr>
          </a:p>
        </p:txBody>
      </p:sp>
      <p:sp>
        <p:nvSpPr>
          <p:cNvPr id="60430" name="Rectangle 14"/>
          <p:cNvSpPr>
            <a:spLocks noChangeArrowheads="1"/>
          </p:cNvSpPr>
          <p:nvPr/>
        </p:nvSpPr>
        <p:spPr bwMode="auto">
          <a:xfrm>
            <a:off x="5283201" y="4368800"/>
            <a:ext cx="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fontAlgn="base">
              <a:spcBef>
                <a:spcPct val="0"/>
              </a:spcBef>
              <a:spcAft>
                <a:spcPct val="0"/>
              </a:spcAft>
              <a:buFontTx/>
              <a:buNone/>
            </a:pPr>
            <a:endParaRPr lang="en-GB" altLang="it-IT" sz="2400">
              <a:solidFill>
                <a:srgbClr val="FFFFFF"/>
              </a:solidFill>
            </a:endParaRPr>
          </a:p>
        </p:txBody>
      </p:sp>
      <p:sp>
        <p:nvSpPr>
          <p:cNvPr id="60431" name="Rectangle 15"/>
          <p:cNvSpPr>
            <a:spLocks noChangeArrowheads="1"/>
          </p:cNvSpPr>
          <p:nvPr/>
        </p:nvSpPr>
        <p:spPr bwMode="auto">
          <a:xfrm>
            <a:off x="5283201" y="4775200"/>
            <a:ext cx="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fontAlgn="base">
              <a:spcBef>
                <a:spcPct val="0"/>
              </a:spcBef>
              <a:spcAft>
                <a:spcPct val="0"/>
              </a:spcAft>
              <a:buFontTx/>
              <a:buNone/>
            </a:pPr>
            <a:endParaRPr lang="en-GB" altLang="it-IT" sz="2400">
              <a:solidFill>
                <a:srgbClr val="FFFFFF"/>
              </a:solidFill>
            </a:endParaRPr>
          </a:p>
        </p:txBody>
      </p:sp>
      <p:sp>
        <p:nvSpPr>
          <p:cNvPr id="60432" name="Rectangle 16"/>
          <p:cNvSpPr>
            <a:spLocks noChangeArrowheads="1"/>
          </p:cNvSpPr>
          <p:nvPr/>
        </p:nvSpPr>
        <p:spPr bwMode="auto">
          <a:xfrm>
            <a:off x="5283201" y="5181600"/>
            <a:ext cx="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fontAlgn="base">
              <a:spcBef>
                <a:spcPct val="0"/>
              </a:spcBef>
              <a:spcAft>
                <a:spcPct val="0"/>
              </a:spcAft>
              <a:buFontTx/>
              <a:buNone/>
            </a:pPr>
            <a:endParaRPr lang="en-GB" altLang="it-IT" sz="2400">
              <a:solidFill>
                <a:srgbClr val="FFFFFF"/>
              </a:solidFill>
            </a:endParaRPr>
          </a:p>
        </p:txBody>
      </p:sp>
      <p:sp>
        <p:nvSpPr>
          <p:cNvPr id="361489" name="Rectangle 17"/>
          <p:cNvSpPr>
            <a:spLocks noChangeArrowheads="1"/>
          </p:cNvSpPr>
          <p:nvPr/>
        </p:nvSpPr>
        <p:spPr bwMode="auto">
          <a:xfrm>
            <a:off x="2362201" y="2514601"/>
            <a:ext cx="2270125" cy="400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fontAlgn="base">
              <a:spcBef>
                <a:spcPct val="60000"/>
              </a:spcBef>
              <a:spcAft>
                <a:spcPct val="0"/>
              </a:spcAft>
              <a:defRPr/>
            </a:pPr>
            <a:r>
              <a:rPr lang="it-IT" altLang="it-IT" sz="1600" b="1">
                <a:solidFill>
                  <a:srgbClr val="000000"/>
                </a:solidFill>
                <a:effectLst>
                  <a:outerShdw blurRad="38100" dist="38100" dir="2700000" algn="tl">
                    <a:srgbClr val="FFFFFF"/>
                  </a:outerShdw>
                </a:effectLst>
                <a:latin typeface="Verdana" panose="020B0604030504040204" pitchFamily="34" charset="0"/>
              </a:rPr>
              <a:t>10</a:t>
            </a:r>
            <a:r>
              <a:rPr lang="it-IT" altLang="it-IT" sz="1600" b="1" baseline="30000">
                <a:solidFill>
                  <a:srgbClr val="000000"/>
                </a:solidFill>
                <a:effectLst>
                  <a:outerShdw blurRad="38100" dist="38100" dir="2700000" algn="tl">
                    <a:srgbClr val="FFFFFF"/>
                  </a:outerShdw>
                </a:effectLst>
                <a:latin typeface="Verdana" panose="020B0604030504040204" pitchFamily="34" charset="0"/>
              </a:rPr>
              <a:t>2</a:t>
            </a:r>
            <a:r>
              <a:rPr lang="it-IT" altLang="it-IT" sz="1600" b="1">
                <a:solidFill>
                  <a:srgbClr val="000000"/>
                </a:solidFill>
                <a:effectLst>
                  <a:outerShdw blurRad="38100" dist="38100" dir="2700000" algn="tl">
                    <a:srgbClr val="FFFFFF"/>
                  </a:outerShdw>
                </a:effectLst>
                <a:latin typeface="Verdana" panose="020B0604030504040204" pitchFamily="34" charset="0"/>
              </a:rPr>
              <a:t> -10</a:t>
            </a:r>
            <a:r>
              <a:rPr lang="it-IT" altLang="it-IT" sz="1600" b="1" baseline="30000">
                <a:solidFill>
                  <a:srgbClr val="000000"/>
                </a:solidFill>
                <a:effectLst>
                  <a:outerShdw blurRad="38100" dist="38100" dir="2700000" algn="tl">
                    <a:srgbClr val="FFFFFF"/>
                  </a:outerShdw>
                </a:effectLst>
                <a:latin typeface="Verdana" panose="020B0604030504040204" pitchFamily="34" charset="0"/>
              </a:rPr>
              <a:t>3</a:t>
            </a:r>
            <a:endParaRPr lang="it-IT" altLang="it-IT" sz="1600" b="1">
              <a:solidFill>
                <a:srgbClr val="000000"/>
              </a:solidFill>
              <a:effectLst>
                <a:outerShdw blurRad="38100" dist="38100" dir="2700000" algn="tl">
                  <a:srgbClr val="FFFFFF"/>
                </a:outerShdw>
              </a:effectLst>
              <a:latin typeface="Verdana" panose="020B0604030504040204" pitchFamily="34" charset="0"/>
            </a:endParaRPr>
          </a:p>
          <a:p>
            <a:pPr algn="r" fontAlgn="base">
              <a:spcBef>
                <a:spcPct val="60000"/>
              </a:spcBef>
              <a:spcAft>
                <a:spcPct val="0"/>
              </a:spcAft>
              <a:defRPr/>
            </a:pPr>
            <a:r>
              <a:rPr lang="it-IT" altLang="it-IT" sz="1600" b="1">
                <a:solidFill>
                  <a:srgbClr val="000000"/>
                </a:solidFill>
                <a:effectLst>
                  <a:outerShdw blurRad="38100" dist="38100" dir="2700000" algn="tl">
                    <a:srgbClr val="FFFFFF"/>
                  </a:outerShdw>
                </a:effectLst>
                <a:latin typeface="Verdana" panose="020B0604030504040204" pitchFamily="34" charset="0"/>
              </a:rPr>
              <a:t>breve termine</a:t>
            </a:r>
          </a:p>
          <a:p>
            <a:pPr algn="r" fontAlgn="base">
              <a:spcBef>
                <a:spcPct val="60000"/>
              </a:spcBef>
              <a:spcAft>
                <a:spcPct val="0"/>
              </a:spcAft>
              <a:defRPr/>
            </a:pPr>
            <a:r>
              <a:rPr lang="it-IT" altLang="it-IT" sz="1600" b="1">
                <a:solidFill>
                  <a:srgbClr val="000000"/>
                </a:solidFill>
                <a:effectLst>
                  <a:outerShdw blurRad="38100" dist="38100" dir="2700000" algn="tl">
                    <a:srgbClr val="FFFFFF"/>
                  </a:outerShdw>
                </a:effectLst>
                <a:latin typeface="Verdana" panose="020B0604030504040204" pitchFamily="34" charset="0"/>
              </a:rPr>
              <a:t>gruppi a rischio esclusi</a:t>
            </a:r>
          </a:p>
          <a:p>
            <a:pPr algn="r" fontAlgn="base">
              <a:spcBef>
                <a:spcPct val="60000"/>
              </a:spcBef>
              <a:spcAft>
                <a:spcPct val="0"/>
              </a:spcAft>
              <a:defRPr/>
            </a:pPr>
            <a:r>
              <a:rPr lang="it-IT" altLang="it-IT" sz="1600" b="1">
                <a:solidFill>
                  <a:srgbClr val="000000"/>
                </a:solidFill>
                <a:effectLst>
                  <a:outerShdw blurRad="38100" dist="38100" dir="2700000" algn="tl">
                    <a:srgbClr val="FFFFFF"/>
                  </a:outerShdw>
                </a:effectLst>
                <a:latin typeface="Verdana" panose="020B0604030504040204" pitchFamily="34" charset="0"/>
              </a:rPr>
              <a:t>ben definito</a:t>
            </a:r>
          </a:p>
          <a:p>
            <a:pPr algn="r" fontAlgn="base">
              <a:spcBef>
                <a:spcPct val="60000"/>
              </a:spcBef>
              <a:spcAft>
                <a:spcPct val="0"/>
              </a:spcAft>
              <a:defRPr/>
            </a:pPr>
            <a:r>
              <a:rPr lang="it-IT" altLang="it-IT" sz="1600" b="1">
                <a:solidFill>
                  <a:srgbClr val="000000"/>
                </a:solidFill>
                <a:effectLst>
                  <a:outerShdw blurRad="38100" dist="38100" dir="2700000" algn="tl">
                    <a:srgbClr val="FFFFFF"/>
                  </a:outerShdw>
                </a:effectLst>
                <a:latin typeface="Verdana" panose="020B0604030504040204" pitchFamily="34" charset="0"/>
              </a:rPr>
              <a:t>precise e limitate</a:t>
            </a:r>
          </a:p>
          <a:p>
            <a:pPr algn="r" fontAlgn="base">
              <a:spcBef>
                <a:spcPct val="60000"/>
              </a:spcBef>
              <a:spcAft>
                <a:spcPct val="0"/>
              </a:spcAft>
              <a:defRPr/>
            </a:pPr>
            <a:r>
              <a:rPr lang="it-IT" altLang="it-IT" sz="1600" b="1">
                <a:solidFill>
                  <a:srgbClr val="000000"/>
                </a:solidFill>
                <a:effectLst>
                  <a:outerShdw blurRad="38100" dist="38100" dir="2700000" algn="tl">
                    <a:srgbClr val="FFFFFF"/>
                  </a:outerShdw>
                </a:effectLst>
                <a:latin typeface="Verdana" panose="020B0604030504040204" pitchFamily="34" charset="0"/>
              </a:rPr>
              <a:t>1 o pochi</a:t>
            </a:r>
          </a:p>
          <a:p>
            <a:pPr algn="r" fontAlgn="base">
              <a:spcBef>
                <a:spcPct val="60000"/>
              </a:spcBef>
              <a:spcAft>
                <a:spcPct val="0"/>
              </a:spcAft>
              <a:defRPr/>
            </a:pPr>
            <a:r>
              <a:rPr lang="it-IT" altLang="it-IT" sz="1600" b="1">
                <a:solidFill>
                  <a:srgbClr val="000000"/>
                </a:solidFill>
                <a:effectLst>
                  <a:outerShdw blurRad="38100" dist="38100" dir="2700000" algn="tl">
                    <a:srgbClr val="FFFFFF"/>
                  </a:outerShdw>
                </a:effectLst>
                <a:latin typeface="Verdana" panose="020B0604030504040204" pitchFamily="34" charset="0"/>
              </a:rPr>
              <a:t>costante</a:t>
            </a:r>
          </a:p>
          <a:p>
            <a:pPr algn="r" fontAlgn="base">
              <a:spcBef>
                <a:spcPct val="60000"/>
              </a:spcBef>
              <a:spcAft>
                <a:spcPct val="0"/>
              </a:spcAft>
              <a:defRPr/>
            </a:pPr>
            <a:r>
              <a:rPr lang="it-IT" altLang="it-IT" sz="1600" b="1">
                <a:solidFill>
                  <a:srgbClr val="000000"/>
                </a:solidFill>
                <a:effectLst>
                  <a:outerShdw blurRad="38100" dist="38100" dir="2700000" algn="tl">
                    <a:srgbClr val="FFFFFF"/>
                  </a:outerShdw>
                </a:effectLst>
                <a:latin typeface="Verdana" panose="020B0604030504040204" pitchFamily="34" charset="0"/>
              </a:rPr>
              <a:t>continuo</a:t>
            </a:r>
          </a:p>
          <a:p>
            <a:pPr algn="r" fontAlgn="base">
              <a:spcBef>
                <a:spcPct val="60000"/>
              </a:spcBef>
              <a:spcAft>
                <a:spcPct val="0"/>
              </a:spcAft>
              <a:defRPr/>
            </a:pPr>
            <a:r>
              <a:rPr lang="it-IT" altLang="it-IT" sz="1600" b="1">
                <a:solidFill>
                  <a:srgbClr val="000000"/>
                </a:solidFill>
                <a:effectLst>
                  <a:outerShdw blurRad="38100" dist="38100" dir="2700000" algn="tl">
                    <a:srgbClr val="FFFFFF"/>
                  </a:outerShdw>
                </a:effectLst>
                <a:latin typeface="Verdana" panose="020B0604030504040204" pitchFamily="34" charset="0"/>
              </a:rPr>
              <a:t>precisa e rigorosa</a:t>
            </a:r>
          </a:p>
          <a:p>
            <a:pPr algn="r" fontAlgn="base">
              <a:spcBef>
                <a:spcPct val="60000"/>
              </a:spcBef>
              <a:spcAft>
                <a:spcPct val="0"/>
              </a:spcAft>
              <a:defRPr/>
            </a:pPr>
            <a:r>
              <a:rPr lang="it-IT" altLang="it-IT" sz="1600" b="1">
                <a:solidFill>
                  <a:srgbClr val="000000"/>
                </a:solidFill>
                <a:effectLst>
                  <a:outerShdw blurRad="38100" dist="38100" dir="2700000" algn="tl">
                    <a:srgbClr val="FFFFFF"/>
                  </a:outerShdw>
                </a:effectLst>
                <a:latin typeface="Verdana" panose="020B0604030504040204" pitchFamily="34" charset="0"/>
              </a:rPr>
              <a:t>eventi ben raccolti</a:t>
            </a:r>
          </a:p>
        </p:txBody>
      </p:sp>
      <p:sp>
        <p:nvSpPr>
          <p:cNvPr id="361490" name="Rectangle 18"/>
          <p:cNvSpPr>
            <a:spLocks noChangeArrowheads="1"/>
          </p:cNvSpPr>
          <p:nvPr/>
        </p:nvSpPr>
        <p:spPr bwMode="auto">
          <a:xfrm>
            <a:off x="7213600" y="1676401"/>
            <a:ext cx="2293938"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fontAlgn="base">
              <a:spcBef>
                <a:spcPct val="0"/>
              </a:spcBef>
              <a:spcAft>
                <a:spcPct val="0"/>
              </a:spcAft>
              <a:defRPr/>
            </a:pPr>
            <a:r>
              <a:rPr lang="it-IT" altLang="it-IT" sz="2000" b="1">
                <a:solidFill>
                  <a:srgbClr val="FFFF66"/>
                </a:solidFill>
                <a:effectLst>
                  <a:outerShdw blurRad="38100" dist="38100" dir="2700000" algn="tl">
                    <a:srgbClr val="000000"/>
                  </a:outerShdw>
                </a:effectLst>
                <a:latin typeface="Verdana" panose="020B0604030504040204" pitchFamily="34" charset="0"/>
              </a:rPr>
              <a:t>Normale pratica</a:t>
            </a:r>
          </a:p>
          <a:p>
            <a:pPr algn="ctr" fontAlgn="base">
              <a:spcBef>
                <a:spcPct val="0"/>
              </a:spcBef>
              <a:spcAft>
                <a:spcPct val="0"/>
              </a:spcAft>
              <a:defRPr/>
            </a:pPr>
            <a:r>
              <a:rPr lang="it-IT" altLang="it-IT" sz="2000" b="1">
                <a:solidFill>
                  <a:srgbClr val="FFFF66"/>
                </a:solidFill>
                <a:effectLst>
                  <a:outerShdw blurRad="38100" dist="38100" dir="2700000" algn="tl">
                    <a:srgbClr val="000000"/>
                  </a:outerShdw>
                </a:effectLst>
                <a:latin typeface="Verdana" panose="020B0604030504040204" pitchFamily="34" charset="0"/>
              </a:rPr>
              <a:t>clinica</a:t>
            </a:r>
            <a:endParaRPr lang="it-IT" altLang="it-IT" sz="2400" b="1">
              <a:solidFill>
                <a:srgbClr val="FFFFFF"/>
              </a:solidFill>
              <a:effectLst>
                <a:outerShdw blurRad="38100" dist="38100" dir="2700000" algn="tl">
                  <a:srgbClr val="000000"/>
                </a:outerShdw>
              </a:effectLst>
              <a:latin typeface="Verdana" panose="020B0604030504040204" pitchFamily="34" charset="0"/>
            </a:endParaRPr>
          </a:p>
        </p:txBody>
      </p:sp>
      <p:sp>
        <p:nvSpPr>
          <p:cNvPr id="60435" name="Rectangle 19"/>
          <p:cNvSpPr>
            <a:spLocks noChangeArrowheads="1"/>
          </p:cNvSpPr>
          <p:nvPr/>
        </p:nvSpPr>
        <p:spPr bwMode="auto">
          <a:xfrm>
            <a:off x="8382001" y="2133600"/>
            <a:ext cx="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fontAlgn="base">
              <a:spcBef>
                <a:spcPct val="0"/>
              </a:spcBef>
              <a:spcAft>
                <a:spcPct val="0"/>
              </a:spcAft>
              <a:buFontTx/>
              <a:buNone/>
            </a:pPr>
            <a:endParaRPr lang="en-GB" altLang="it-IT" sz="2400">
              <a:solidFill>
                <a:srgbClr val="FFFFFF"/>
              </a:solidFill>
            </a:endParaRPr>
          </a:p>
        </p:txBody>
      </p:sp>
      <p:sp>
        <p:nvSpPr>
          <p:cNvPr id="361492" name="Rectangle 20"/>
          <p:cNvSpPr>
            <a:spLocks noChangeArrowheads="1"/>
          </p:cNvSpPr>
          <p:nvPr/>
        </p:nvSpPr>
        <p:spPr bwMode="auto">
          <a:xfrm>
            <a:off x="7213600" y="2489201"/>
            <a:ext cx="2540000" cy="400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fontAlgn="base">
              <a:spcBef>
                <a:spcPct val="60000"/>
              </a:spcBef>
              <a:spcAft>
                <a:spcPct val="0"/>
              </a:spcAft>
              <a:defRPr/>
            </a:pPr>
            <a:r>
              <a:rPr lang="it-IT" altLang="it-IT" sz="1600" b="1">
                <a:solidFill>
                  <a:srgbClr val="000000"/>
                </a:solidFill>
                <a:effectLst>
                  <a:outerShdw blurRad="38100" dist="38100" dir="2700000" algn="tl">
                    <a:srgbClr val="FFFFFF"/>
                  </a:outerShdw>
                </a:effectLst>
                <a:latin typeface="Verdana" panose="020B0604030504040204" pitchFamily="34" charset="0"/>
              </a:rPr>
              <a:t>fino a 10</a:t>
            </a:r>
            <a:r>
              <a:rPr lang="it-IT" altLang="it-IT" sz="1600" b="1" baseline="30000">
                <a:solidFill>
                  <a:srgbClr val="000000"/>
                </a:solidFill>
                <a:effectLst>
                  <a:outerShdw blurRad="38100" dist="38100" dir="2700000" algn="tl">
                    <a:srgbClr val="FFFFFF"/>
                  </a:outerShdw>
                </a:effectLst>
                <a:latin typeface="Verdana" panose="020B0604030504040204" pitchFamily="34" charset="0"/>
              </a:rPr>
              <a:t>6</a:t>
            </a:r>
          </a:p>
          <a:p>
            <a:pPr fontAlgn="base">
              <a:spcBef>
                <a:spcPct val="60000"/>
              </a:spcBef>
              <a:spcAft>
                <a:spcPct val="0"/>
              </a:spcAft>
              <a:defRPr/>
            </a:pPr>
            <a:r>
              <a:rPr lang="it-IT" altLang="it-IT" sz="1600" b="1">
                <a:solidFill>
                  <a:srgbClr val="000000"/>
                </a:solidFill>
                <a:effectLst>
                  <a:outerShdw blurRad="38100" dist="38100" dir="2700000" algn="tl">
                    <a:srgbClr val="FFFFFF"/>
                  </a:outerShdw>
                </a:effectLst>
                <a:latin typeface="Verdana" panose="020B0604030504040204" pitchFamily="34" charset="0"/>
              </a:rPr>
              <a:t>lunga durata</a:t>
            </a:r>
          </a:p>
          <a:p>
            <a:pPr fontAlgn="base">
              <a:spcBef>
                <a:spcPct val="60000"/>
              </a:spcBef>
              <a:spcAft>
                <a:spcPct val="0"/>
              </a:spcAft>
              <a:defRPr/>
            </a:pPr>
            <a:r>
              <a:rPr lang="it-IT" altLang="it-IT" sz="1600" b="1">
                <a:solidFill>
                  <a:srgbClr val="000000"/>
                </a:solidFill>
                <a:effectLst>
                  <a:outerShdw blurRad="38100" dist="38100" dir="2700000" algn="tl">
                    <a:srgbClr val="FFFFFF"/>
                  </a:outerShdw>
                </a:effectLst>
                <a:latin typeface="Verdana" panose="020B0604030504040204" pitchFamily="34" charset="0"/>
              </a:rPr>
              <a:t>potenzialmente la popolazione generale</a:t>
            </a:r>
          </a:p>
          <a:p>
            <a:pPr fontAlgn="base">
              <a:spcBef>
                <a:spcPct val="60000"/>
              </a:spcBef>
              <a:spcAft>
                <a:spcPct val="0"/>
              </a:spcAft>
              <a:defRPr/>
            </a:pPr>
            <a:r>
              <a:rPr lang="it-IT" altLang="it-IT" sz="1600" b="1">
                <a:solidFill>
                  <a:srgbClr val="000000"/>
                </a:solidFill>
                <a:effectLst>
                  <a:outerShdw blurRad="38100" dist="38100" dir="2700000" algn="tl">
                    <a:srgbClr val="FFFFFF"/>
                  </a:outerShdw>
                </a:effectLst>
                <a:latin typeface="Verdana" panose="020B0604030504040204" pitchFamily="34" charset="0"/>
              </a:rPr>
              <a:t>spesso poco definito</a:t>
            </a:r>
          </a:p>
          <a:p>
            <a:pPr fontAlgn="base">
              <a:spcBef>
                <a:spcPct val="60000"/>
              </a:spcBef>
              <a:spcAft>
                <a:spcPct val="0"/>
              </a:spcAft>
              <a:defRPr/>
            </a:pPr>
            <a:r>
              <a:rPr lang="it-IT" altLang="it-IT" sz="1600" b="1">
                <a:solidFill>
                  <a:srgbClr val="000000"/>
                </a:solidFill>
                <a:effectLst>
                  <a:outerShdw blurRad="38100" dist="38100" dir="2700000" algn="tl">
                    <a:srgbClr val="FFFFFF"/>
                  </a:outerShdw>
                </a:effectLst>
                <a:latin typeface="Verdana" panose="020B0604030504040204" pitchFamily="34" charset="0"/>
              </a:rPr>
              <a:t>allargate</a:t>
            </a:r>
          </a:p>
          <a:p>
            <a:pPr fontAlgn="base">
              <a:spcBef>
                <a:spcPct val="60000"/>
              </a:spcBef>
              <a:spcAft>
                <a:spcPct val="0"/>
              </a:spcAft>
              <a:defRPr/>
            </a:pPr>
            <a:r>
              <a:rPr lang="it-IT" altLang="it-IT" sz="1600" b="1">
                <a:solidFill>
                  <a:srgbClr val="000000"/>
                </a:solidFill>
                <a:effectLst>
                  <a:outerShdw blurRad="38100" dist="38100" dir="2700000" algn="tl">
                    <a:srgbClr val="FFFFFF"/>
                  </a:outerShdw>
                </a:effectLst>
                <a:latin typeface="Verdana" panose="020B0604030504040204" pitchFamily="34" charset="0"/>
              </a:rPr>
              <a:t>a volte molti</a:t>
            </a:r>
          </a:p>
          <a:p>
            <a:pPr fontAlgn="base">
              <a:spcBef>
                <a:spcPct val="60000"/>
              </a:spcBef>
              <a:spcAft>
                <a:spcPct val="0"/>
              </a:spcAft>
              <a:defRPr/>
            </a:pPr>
            <a:r>
              <a:rPr lang="it-IT" altLang="it-IT" sz="1600" b="1">
                <a:solidFill>
                  <a:srgbClr val="000000"/>
                </a:solidFill>
                <a:effectLst>
                  <a:outerShdw blurRad="38100" dist="38100" dir="2700000" algn="tl">
                    <a:srgbClr val="FFFFFF"/>
                  </a:outerShdw>
                </a:effectLst>
                <a:latin typeface="Verdana" panose="020B0604030504040204" pitchFamily="34" charset="0"/>
              </a:rPr>
              <a:t>spesso variabile</a:t>
            </a:r>
          </a:p>
          <a:p>
            <a:pPr fontAlgn="base">
              <a:spcBef>
                <a:spcPct val="60000"/>
              </a:spcBef>
              <a:spcAft>
                <a:spcPct val="0"/>
              </a:spcAft>
              <a:defRPr/>
            </a:pPr>
            <a:r>
              <a:rPr lang="it-IT" altLang="it-IT" sz="1600" b="1">
                <a:solidFill>
                  <a:srgbClr val="000000"/>
                </a:solidFill>
                <a:effectLst>
                  <a:outerShdw blurRad="38100" dist="38100" dir="2700000" algn="tl">
                    <a:srgbClr val="FFFFFF"/>
                  </a:outerShdw>
                </a:effectLst>
                <a:latin typeface="Verdana" panose="020B0604030504040204" pitchFamily="34" charset="0"/>
              </a:rPr>
              <a:t>intermittente</a:t>
            </a:r>
          </a:p>
          <a:p>
            <a:pPr fontAlgn="base">
              <a:spcBef>
                <a:spcPct val="60000"/>
              </a:spcBef>
              <a:spcAft>
                <a:spcPct val="0"/>
              </a:spcAft>
              <a:defRPr/>
            </a:pPr>
            <a:r>
              <a:rPr lang="it-IT" altLang="it-IT" sz="1600" b="1">
                <a:solidFill>
                  <a:srgbClr val="000000"/>
                </a:solidFill>
                <a:effectLst>
                  <a:outerShdw blurRad="38100" dist="38100" dir="2700000" algn="tl">
                    <a:srgbClr val="FFFFFF"/>
                  </a:outerShdw>
                </a:effectLst>
                <a:latin typeface="Verdana" panose="020B0604030504040204" pitchFamily="34" charset="0"/>
              </a:rPr>
              <a:t>variabile</a:t>
            </a:r>
          </a:p>
          <a:p>
            <a:pPr fontAlgn="base">
              <a:spcBef>
                <a:spcPct val="60000"/>
              </a:spcBef>
              <a:spcAft>
                <a:spcPct val="0"/>
              </a:spcAft>
              <a:defRPr/>
            </a:pPr>
            <a:r>
              <a:rPr lang="it-IT" altLang="it-IT" sz="1600" b="1">
                <a:solidFill>
                  <a:srgbClr val="000000"/>
                </a:solidFill>
                <a:effectLst>
                  <a:outerShdw blurRad="38100" dist="38100" dir="2700000" algn="tl">
                    <a:srgbClr val="FFFFFF"/>
                  </a:outerShdw>
                </a:effectLst>
                <a:latin typeface="Verdana" panose="020B0604030504040204" pitchFamily="34" charset="0"/>
              </a:rPr>
              <a:t>meno accurato</a:t>
            </a:r>
          </a:p>
        </p:txBody>
      </p:sp>
      <p:sp>
        <p:nvSpPr>
          <p:cNvPr id="60437" name="Rectangle 21"/>
          <p:cNvSpPr>
            <a:spLocks noChangeArrowheads="1"/>
          </p:cNvSpPr>
          <p:nvPr/>
        </p:nvSpPr>
        <p:spPr bwMode="auto">
          <a:xfrm>
            <a:off x="7670801" y="2540000"/>
            <a:ext cx="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fontAlgn="base">
              <a:spcBef>
                <a:spcPct val="0"/>
              </a:spcBef>
              <a:spcAft>
                <a:spcPct val="0"/>
              </a:spcAft>
              <a:buFontTx/>
              <a:buNone/>
            </a:pPr>
            <a:endParaRPr lang="en-GB" altLang="it-IT" sz="2400">
              <a:solidFill>
                <a:srgbClr val="FFFFFF"/>
              </a:solidFill>
            </a:endParaRPr>
          </a:p>
        </p:txBody>
      </p:sp>
      <p:sp>
        <p:nvSpPr>
          <p:cNvPr id="60438" name="Rectangle 22"/>
          <p:cNvSpPr>
            <a:spLocks noChangeArrowheads="1"/>
          </p:cNvSpPr>
          <p:nvPr/>
        </p:nvSpPr>
        <p:spPr bwMode="auto">
          <a:xfrm>
            <a:off x="7670801" y="2946400"/>
            <a:ext cx="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fontAlgn="base">
              <a:spcBef>
                <a:spcPct val="0"/>
              </a:spcBef>
              <a:spcAft>
                <a:spcPct val="0"/>
              </a:spcAft>
              <a:buFontTx/>
              <a:buNone/>
            </a:pPr>
            <a:endParaRPr lang="en-GB" altLang="it-IT" sz="2400">
              <a:solidFill>
                <a:srgbClr val="FFFFFF"/>
              </a:solidFill>
            </a:endParaRPr>
          </a:p>
        </p:txBody>
      </p:sp>
      <p:sp>
        <p:nvSpPr>
          <p:cNvPr id="60439" name="Rectangle 23"/>
          <p:cNvSpPr>
            <a:spLocks noChangeArrowheads="1"/>
          </p:cNvSpPr>
          <p:nvPr/>
        </p:nvSpPr>
        <p:spPr bwMode="auto">
          <a:xfrm>
            <a:off x="7670801" y="3556000"/>
            <a:ext cx="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fontAlgn="base">
              <a:spcBef>
                <a:spcPct val="0"/>
              </a:spcBef>
              <a:spcAft>
                <a:spcPct val="0"/>
              </a:spcAft>
              <a:buFontTx/>
              <a:buNone/>
            </a:pPr>
            <a:endParaRPr lang="en-GB" altLang="it-IT" sz="2400">
              <a:solidFill>
                <a:srgbClr val="FFFFFF"/>
              </a:solidFill>
            </a:endParaRPr>
          </a:p>
        </p:txBody>
      </p:sp>
      <p:sp>
        <p:nvSpPr>
          <p:cNvPr id="60440" name="Rectangle 24"/>
          <p:cNvSpPr>
            <a:spLocks noChangeArrowheads="1"/>
          </p:cNvSpPr>
          <p:nvPr/>
        </p:nvSpPr>
        <p:spPr bwMode="auto">
          <a:xfrm>
            <a:off x="7670801" y="3962400"/>
            <a:ext cx="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fontAlgn="base">
              <a:spcBef>
                <a:spcPct val="0"/>
              </a:spcBef>
              <a:spcAft>
                <a:spcPct val="0"/>
              </a:spcAft>
              <a:buFontTx/>
              <a:buNone/>
            </a:pPr>
            <a:endParaRPr lang="en-GB" altLang="it-IT" sz="2400">
              <a:solidFill>
                <a:srgbClr val="FFFFFF"/>
              </a:solidFill>
            </a:endParaRPr>
          </a:p>
        </p:txBody>
      </p:sp>
      <p:sp>
        <p:nvSpPr>
          <p:cNvPr id="60441" name="Rectangle 25"/>
          <p:cNvSpPr>
            <a:spLocks noChangeArrowheads="1"/>
          </p:cNvSpPr>
          <p:nvPr/>
        </p:nvSpPr>
        <p:spPr bwMode="auto">
          <a:xfrm>
            <a:off x="7670801" y="4368800"/>
            <a:ext cx="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fontAlgn="base">
              <a:spcBef>
                <a:spcPct val="0"/>
              </a:spcBef>
              <a:spcAft>
                <a:spcPct val="0"/>
              </a:spcAft>
              <a:buFontTx/>
              <a:buNone/>
            </a:pPr>
            <a:endParaRPr lang="en-GB" altLang="it-IT" sz="2400">
              <a:solidFill>
                <a:srgbClr val="FFFFFF"/>
              </a:solidFill>
            </a:endParaRPr>
          </a:p>
        </p:txBody>
      </p:sp>
      <p:sp>
        <p:nvSpPr>
          <p:cNvPr id="60442" name="Rectangle 26"/>
          <p:cNvSpPr>
            <a:spLocks noChangeArrowheads="1"/>
          </p:cNvSpPr>
          <p:nvPr/>
        </p:nvSpPr>
        <p:spPr bwMode="auto">
          <a:xfrm>
            <a:off x="7670801" y="4775200"/>
            <a:ext cx="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fontAlgn="base">
              <a:spcBef>
                <a:spcPct val="0"/>
              </a:spcBef>
              <a:spcAft>
                <a:spcPct val="0"/>
              </a:spcAft>
              <a:buFontTx/>
              <a:buNone/>
            </a:pPr>
            <a:endParaRPr lang="en-GB" altLang="it-IT" sz="2400">
              <a:solidFill>
                <a:srgbClr val="FFFFFF"/>
              </a:solidFill>
            </a:endParaRPr>
          </a:p>
        </p:txBody>
      </p:sp>
      <p:sp>
        <p:nvSpPr>
          <p:cNvPr id="60443" name="Rectangle 27"/>
          <p:cNvSpPr>
            <a:spLocks noChangeArrowheads="1"/>
          </p:cNvSpPr>
          <p:nvPr/>
        </p:nvSpPr>
        <p:spPr bwMode="auto">
          <a:xfrm>
            <a:off x="7670801" y="5181600"/>
            <a:ext cx="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fontAlgn="base">
              <a:spcBef>
                <a:spcPct val="0"/>
              </a:spcBef>
              <a:spcAft>
                <a:spcPct val="0"/>
              </a:spcAft>
              <a:buFontTx/>
              <a:buNone/>
            </a:pPr>
            <a:endParaRPr lang="en-GB" altLang="it-IT" sz="2400">
              <a:solidFill>
                <a:srgbClr val="FFFFFF"/>
              </a:solidFill>
            </a:endParaRPr>
          </a:p>
        </p:txBody>
      </p:sp>
      <p:sp>
        <p:nvSpPr>
          <p:cNvPr id="60444" name="Rectangle 28"/>
          <p:cNvSpPr>
            <a:spLocks noChangeArrowheads="1"/>
          </p:cNvSpPr>
          <p:nvPr/>
        </p:nvSpPr>
        <p:spPr bwMode="auto">
          <a:xfrm>
            <a:off x="9601200" y="1295400"/>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fontAlgn="base">
              <a:spcBef>
                <a:spcPct val="0"/>
              </a:spcBef>
              <a:spcAft>
                <a:spcPct val="0"/>
              </a:spcAft>
              <a:buFontTx/>
              <a:buNone/>
            </a:pPr>
            <a:r>
              <a:rPr lang="it-IT" altLang="it-IT" sz="1800">
                <a:solidFill>
                  <a:srgbClr val="FFFFFF"/>
                </a:solidFill>
              </a:rPr>
              <a:t> </a:t>
            </a:r>
            <a:endParaRPr lang="it-IT" altLang="it-IT" sz="2400">
              <a:solidFill>
                <a:srgbClr val="FFFFFF"/>
              </a:solidFill>
            </a:endParaRPr>
          </a:p>
        </p:txBody>
      </p:sp>
      <p:sp>
        <p:nvSpPr>
          <p:cNvPr id="60445" name="Line 29"/>
          <p:cNvSpPr>
            <a:spLocks noChangeShapeType="1"/>
          </p:cNvSpPr>
          <p:nvPr/>
        </p:nvSpPr>
        <p:spPr bwMode="auto">
          <a:xfrm>
            <a:off x="2286000" y="2362200"/>
            <a:ext cx="7467600" cy="1588"/>
          </a:xfrm>
          <a:prstGeom prst="line">
            <a:avLst/>
          </a:prstGeom>
          <a:noFill/>
          <a:ln w="19050">
            <a:solidFill>
              <a:srgbClr val="FFFF66"/>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it-IT" sz="2400">
              <a:solidFill>
                <a:srgbClr val="000000"/>
              </a:solidFill>
            </a:endParaRPr>
          </a:p>
        </p:txBody>
      </p:sp>
      <p:sp>
        <p:nvSpPr>
          <p:cNvPr id="60446" name="AutoShape 30"/>
          <p:cNvSpPr>
            <a:spLocks noChangeArrowheads="1"/>
          </p:cNvSpPr>
          <p:nvPr/>
        </p:nvSpPr>
        <p:spPr bwMode="auto">
          <a:xfrm>
            <a:off x="2057400" y="1371600"/>
            <a:ext cx="8001000" cy="5334000"/>
          </a:xfrm>
          <a:prstGeom prst="roundRect">
            <a:avLst>
              <a:gd name="adj" fmla="val 3079"/>
            </a:avLst>
          </a:prstGeom>
          <a:noFill/>
          <a:ln w="38100">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fontAlgn="base">
              <a:spcBef>
                <a:spcPct val="0"/>
              </a:spcBef>
              <a:spcAft>
                <a:spcPct val="0"/>
              </a:spcAft>
              <a:buFontTx/>
              <a:buNone/>
            </a:pPr>
            <a:endParaRPr lang="it-IT" altLang="it-IT" sz="2400">
              <a:solidFill>
                <a:srgbClr val="000000"/>
              </a:solidFill>
            </a:endParaRPr>
          </a:p>
        </p:txBody>
      </p:sp>
      <p:sp>
        <p:nvSpPr>
          <p:cNvPr id="60447" name="Rectangle 31"/>
          <p:cNvSpPr>
            <a:spLocks noGrp="1" noChangeArrowheads="1"/>
          </p:cNvSpPr>
          <p:nvPr>
            <p:ph type="title"/>
          </p:nvPr>
        </p:nvSpPr>
        <p:spPr>
          <a:xfrm>
            <a:off x="2209800" y="0"/>
            <a:ext cx="7772400" cy="1143000"/>
          </a:xfrm>
        </p:spPr>
        <p:txBody>
          <a:bodyPr/>
          <a:lstStyle/>
          <a:p>
            <a:pPr eaLnBrk="1" hangingPunct="1"/>
            <a:r>
              <a:rPr lang="it-IT" altLang="it-IT" sz="3200"/>
              <a:t>Differenza tra studi clinici controllati (RCTs) e normale pratica clinica</a:t>
            </a:r>
          </a:p>
        </p:txBody>
      </p:sp>
    </p:spTree>
    <p:extLst>
      <p:ext uri="{BB962C8B-B14F-4D97-AF65-F5344CB8AC3E}">
        <p14:creationId xmlns:p14="http://schemas.microsoft.com/office/powerpoint/2010/main" val="41201084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en-US" altLang="it-IT" sz="4000"/>
              <a:t>Farmacovigilanza post-marketing</a:t>
            </a:r>
          </a:p>
        </p:txBody>
      </p:sp>
      <p:sp>
        <p:nvSpPr>
          <p:cNvPr id="62467" name="Rectangle 3"/>
          <p:cNvSpPr>
            <a:spLocks noGrp="1" noChangeArrowheads="1"/>
          </p:cNvSpPr>
          <p:nvPr>
            <p:ph type="body" idx="1"/>
          </p:nvPr>
        </p:nvSpPr>
        <p:spPr/>
        <p:txBody>
          <a:bodyPr/>
          <a:lstStyle/>
          <a:p>
            <a:pPr eaLnBrk="1" hangingPunct="1">
              <a:buFont typeface="Wingdings" panose="05000000000000000000" pitchFamily="2" charset="2"/>
              <a:buChar char="ü"/>
            </a:pPr>
            <a:r>
              <a:rPr lang="en-US" altLang="it-IT" sz="2800"/>
              <a:t>Segnalazioni spontanee di ADR, </a:t>
            </a:r>
            <a:r>
              <a:rPr lang="en-US" altLang="it-IT" sz="2800" i="1"/>
              <a:t>case reports</a:t>
            </a:r>
            <a:endParaRPr lang="en-US" altLang="it-IT" sz="2800"/>
          </a:p>
          <a:p>
            <a:pPr eaLnBrk="1" hangingPunct="1">
              <a:buFont typeface="Wingdings" panose="05000000000000000000" pitchFamily="2" charset="2"/>
              <a:buChar char="ü"/>
            </a:pPr>
            <a:r>
              <a:rPr lang="en-US" altLang="it-IT" sz="2800"/>
              <a:t>Monitoraggio intensivo</a:t>
            </a:r>
          </a:p>
          <a:p>
            <a:pPr eaLnBrk="1" hangingPunct="1">
              <a:buFont typeface="Wingdings" panose="05000000000000000000" pitchFamily="2" charset="2"/>
              <a:buChar char="ü"/>
            </a:pPr>
            <a:r>
              <a:rPr lang="en-US" altLang="it-IT" sz="2800"/>
              <a:t>Registri</a:t>
            </a:r>
          </a:p>
          <a:p>
            <a:pPr eaLnBrk="1" hangingPunct="1">
              <a:buFont typeface="Wingdings" panose="05000000000000000000" pitchFamily="2" charset="2"/>
              <a:buChar char="ü"/>
            </a:pPr>
            <a:r>
              <a:rPr lang="en-US" altLang="it-IT" sz="2800"/>
              <a:t>Studi farmacoepidemiologici</a:t>
            </a:r>
          </a:p>
          <a:p>
            <a:pPr eaLnBrk="1" hangingPunct="1">
              <a:buFont typeface="Wingdings" panose="05000000000000000000" pitchFamily="2" charset="2"/>
              <a:buChar char="ü"/>
            </a:pPr>
            <a:r>
              <a:rPr lang="en-US" altLang="it-IT" sz="2800"/>
              <a:t>Follow up di pazienti inclusi nei </a:t>
            </a:r>
            <a:r>
              <a:rPr lang="en-US" altLang="it-IT" sz="2800" i="1"/>
              <a:t>clinical trials</a:t>
            </a:r>
            <a:endParaRPr lang="en-US" altLang="it-IT" sz="2800"/>
          </a:p>
          <a:p>
            <a:pPr eaLnBrk="1" hangingPunct="1">
              <a:buFont typeface="Wingdings" panose="05000000000000000000" pitchFamily="2" charset="2"/>
              <a:buChar char="ü"/>
            </a:pPr>
            <a:r>
              <a:rPr lang="en-US" altLang="it-IT" sz="2800"/>
              <a:t>Studi post-autorizzativi di sicurezza (PASS)</a:t>
            </a:r>
          </a:p>
          <a:p>
            <a:pPr eaLnBrk="1" hangingPunct="1">
              <a:buFont typeface="Wingdings" panose="05000000000000000000" pitchFamily="2" charset="2"/>
              <a:buChar char="ü"/>
            </a:pPr>
            <a:r>
              <a:rPr lang="en-US" altLang="it-IT" sz="2800"/>
              <a:t>Altri studi </a:t>
            </a:r>
          </a:p>
          <a:p>
            <a:pPr eaLnBrk="1" hangingPunct="1"/>
            <a:endParaRPr lang="en-US" altLang="it-IT" sz="2800"/>
          </a:p>
        </p:txBody>
      </p:sp>
    </p:spTree>
    <p:extLst>
      <p:ext uri="{BB962C8B-B14F-4D97-AF65-F5344CB8AC3E}">
        <p14:creationId xmlns:p14="http://schemas.microsoft.com/office/powerpoint/2010/main" val="930899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p:cNvSpPr>
            <a:spLocks noGrp="1" noChangeArrowheads="1"/>
          </p:cNvSpPr>
          <p:nvPr>
            <p:ph type="body" idx="1"/>
          </p:nvPr>
        </p:nvSpPr>
        <p:spPr>
          <a:xfrm>
            <a:off x="2135188" y="981076"/>
            <a:ext cx="7772400" cy="3609975"/>
          </a:xfrm>
          <a:ln>
            <a:solidFill>
              <a:schemeClr val="tx1"/>
            </a:solidFill>
            <a:miter lim="800000"/>
            <a:headEnd/>
            <a:tailEnd/>
          </a:ln>
          <a:extLst>
            <a:ext uri="{909E8E84-426E-40DD-AFC4-6F175D3DCCD1}">
              <a14:hiddenFill xmlns:a14="http://schemas.microsoft.com/office/drawing/2010/main">
                <a:solidFill>
                  <a:srgbClr val="FFFF99"/>
                </a:solidFill>
              </a14:hiddenFill>
            </a:ext>
          </a:extLst>
        </p:spPr>
        <p:txBody>
          <a:bodyPr>
            <a:spAutoFit/>
          </a:bodyPr>
          <a:lstStyle/>
          <a:p>
            <a:pPr eaLnBrk="1" hangingPunct="1"/>
            <a:r>
              <a:rPr lang="it-IT" altLang="it-IT" smtClean="0"/>
              <a:t>La farmacovigilanza basata sulle </a:t>
            </a:r>
            <a:r>
              <a:rPr lang="it-IT" altLang="it-IT" b="1" smtClean="0"/>
              <a:t>segnalazioni spontanee</a:t>
            </a:r>
            <a:r>
              <a:rPr lang="it-IT" altLang="it-IT" smtClean="0"/>
              <a:t> di reazioni avverse o </a:t>
            </a:r>
            <a:r>
              <a:rPr lang="it-IT" altLang="it-IT" i="1" smtClean="0"/>
              <a:t>case reports</a:t>
            </a:r>
            <a:r>
              <a:rPr lang="it-IT" altLang="it-IT" smtClean="0"/>
              <a:t> è detta </a:t>
            </a:r>
            <a:r>
              <a:rPr lang="it-IT" altLang="it-IT" b="1" smtClean="0"/>
              <a:t>passiva</a:t>
            </a:r>
          </a:p>
          <a:p>
            <a:pPr eaLnBrk="1" hangingPunct="1"/>
            <a:r>
              <a:rPr lang="it-IT" altLang="it-IT" smtClean="0"/>
              <a:t>La FV</a:t>
            </a:r>
            <a:r>
              <a:rPr lang="it-IT" altLang="it-IT" b="1" smtClean="0"/>
              <a:t> “attiva”</a:t>
            </a:r>
            <a:r>
              <a:rPr lang="it-IT" altLang="it-IT" smtClean="0"/>
              <a:t> è quella basata su studi </a:t>
            </a:r>
            <a:r>
              <a:rPr lang="it-IT" altLang="it-IT" b="1" smtClean="0"/>
              <a:t>farmaco-epidemiologici, studi post-autorizzativi ecc.</a:t>
            </a:r>
            <a:r>
              <a:rPr lang="it-IT" altLang="it-IT" smtClean="0"/>
              <a:t> (conferma della reazione avversa, quantificazione del rischio). </a:t>
            </a:r>
          </a:p>
        </p:txBody>
      </p:sp>
    </p:spTree>
    <p:extLst>
      <p:ext uri="{BB962C8B-B14F-4D97-AF65-F5344CB8AC3E}">
        <p14:creationId xmlns:p14="http://schemas.microsoft.com/office/powerpoint/2010/main" val="26032938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1026"/>
          <p:cNvSpPr>
            <a:spLocks noGrp="1" noChangeArrowheads="1"/>
          </p:cNvSpPr>
          <p:nvPr>
            <p:ph type="title"/>
          </p:nvPr>
        </p:nvSpPr>
        <p:spPr>
          <a:xfrm>
            <a:off x="2208213" y="188913"/>
            <a:ext cx="7772400" cy="1143000"/>
          </a:xfrm>
        </p:spPr>
        <p:txBody>
          <a:bodyPr/>
          <a:lstStyle/>
          <a:p>
            <a:pPr eaLnBrk="1" hangingPunct="1"/>
            <a:r>
              <a:rPr lang="it-IT" altLang="it-IT" sz="3200"/>
              <a:t>Reazioni avverse ai farmaci</a:t>
            </a:r>
            <a:br>
              <a:rPr lang="it-IT" altLang="it-IT" sz="3200"/>
            </a:br>
            <a:r>
              <a:rPr lang="it-IT" altLang="it-IT" sz="3200"/>
              <a:t>(</a:t>
            </a:r>
            <a:r>
              <a:rPr lang="it-IT" altLang="it-IT" sz="3200" i="1"/>
              <a:t>Adverse Drug Reactions, ADRs</a:t>
            </a:r>
            <a:r>
              <a:rPr lang="it-IT" altLang="it-IT" sz="3200"/>
              <a:t>)</a:t>
            </a:r>
          </a:p>
        </p:txBody>
      </p:sp>
      <p:sp>
        <p:nvSpPr>
          <p:cNvPr id="65539" name="Rectangle 1027"/>
          <p:cNvSpPr>
            <a:spLocks noGrp="1" noChangeArrowheads="1"/>
          </p:cNvSpPr>
          <p:nvPr>
            <p:ph type="body" sz="half" idx="1"/>
          </p:nvPr>
        </p:nvSpPr>
        <p:spPr>
          <a:xfrm>
            <a:off x="1992314" y="1546225"/>
            <a:ext cx="4097337" cy="4884738"/>
          </a:xfrm>
          <a:solidFill>
            <a:srgbClr val="FFCC99"/>
          </a:solidFill>
          <a:ln>
            <a:solidFill>
              <a:schemeClr val="tx1"/>
            </a:solidFill>
            <a:miter lim="800000"/>
            <a:headEnd/>
            <a:tailEnd/>
          </a:ln>
        </p:spPr>
        <p:txBody>
          <a:bodyPr>
            <a:spAutoFit/>
          </a:bodyPr>
          <a:lstStyle/>
          <a:p>
            <a:pPr eaLnBrk="1" hangingPunct="1">
              <a:buFontTx/>
              <a:buNone/>
            </a:pPr>
            <a:r>
              <a:rPr lang="it-IT" altLang="it-IT" sz="2800"/>
              <a:t>Vecchia definizione</a:t>
            </a:r>
          </a:p>
          <a:p>
            <a:pPr eaLnBrk="1" hangingPunct="1">
              <a:buFontTx/>
              <a:buNone/>
            </a:pPr>
            <a:r>
              <a:rPr lang="it-IT" altLang="it-IT" sz="2800"/>
              <a:t>(secondo WHO): </a:t>
            </a:r>
            <a:r>
              <a:rPr lang="it-IT" altLang="it-IT" sz="2800" i="1"/>
              <a:t>A response to a drug which is noxious and </a:t>
            </a:r>
            <a:r>
              <a:rPr lang="it-IT" altLang="it-IT" sz="2800" i="1" u="sng"/>
              <a:t>unintended </a:t>
            </a:r>
            <a:r>
              <a:rPr lang="it-IT" altLang="it-IT" sz="2800" i="1"/>
              <a:t>and which occurs at </a:t>
            </a:r>
            <a:r>
              <a:rPr lang="it-IT" altLang="it-IT" sz="2800" i="1" u="sng"/>
              <a:t>doses normally used</a:t>
            </a:r>
            <a:r>
              <a:rPr lang="it-IT" altLang="it-IT" sz="2800" i="1"/>
              <a:t> in man for prophylaxis, diagnosis, or therapy of disease or for modification of physiological function.</a:t>
            </a:r>
          </a:p>
        </p:txBody>
      </p:sp>
      <p:sp>
        <p:nvSpPr>
          <p:cNvPr id="65540" name="Rectangle 1028"/>
          <p:cNvSpPr>
            <a:spLocks noGrp="1" noChangeArrowheads="1"/>
          </p:cNvSpPr>
          <p:nvPr>
            <p:ph type="body" sz="half" idx="2"/>
          </p:nvPr>
        </p:nvSpPr>
        <p:spPr>
          <a:xfrm>
            <a:off x="6240464" y="1557339"/>
            <a:ext cx="3736975" cy="4873625"/>
          </a:xfrm>
          <a:solidFill>
            <a:srgbClr val="FFFF99"/>
          </a:solidFill>
          <a:ln>
            <a:solidFill>
              <a:schemeClr val="tx1"/>
            </a:solidFill>
            <a:miter lim="800000"/>
            <a:headEnd/>
            <a:tailEnd/>
          </a:ln>
        </p:spPr>
        <p:txBody>
          <a:bodyPr/>
          <a:lstStyle/>
          <a:p>
            <a:pPr eaLnBrk="1" hangingPunct="1">
              <a:buFontTx/>
              <a:buNone/>
            </a:pPr>
            <a:r>
              <a:rPr lang="en-US" altLang="it-IT" sz="2800"/>
              <a:t>Nuova definizione</a:t>
            </a:r>
          </a:p>
          <a:p>
            <a:pPr eaLnBrk="1" hangingPunct="1"/>
            <a:r>
              <a:rPr lang="en-US" altLang="it-IT" sz="2800"/>
              <a:t>“</a:t>
            </a:r>
            <a:r>
              <a:rPr lang="en-US" altLang="it-IT" sz="2800" b="1" i="1"/>
              <a:t>Effetto nocivo e non voluto conseguente all’uso di un medicinale”</a:t>
            </a:r>
            <a:r>
              <a:rPr lang="en-US" altLang="it-IT" sz="2800"/>
              <a:t>. </a:t>
            </a:r>
          </a:p>
          <a:p>
            <a:pPr eaLnBrk="1" hangingPunct="1"/>
            <a:r>
              <a:rPr lang="en-US" altLang="it-IT" sz="2800"/>
              <a:t>Tale definizione è indipendente dalle dosi e dal tipo di uso del medicinale</a:t>
            </a:r>
          </a:p>
        </p:txBody>
      </p:sp>
    </p:spTree>
    <p:extLst>
      <p:ext uri="{BB962C8B-B14F-4D97-AF65-F5344CB8AC3E}">
        <p14:creationId xmlns:p14="http://schemas.microsoft.com/office/powerpoint/2010/main" val="13951466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sp>
        <p:nvSpPr>
          <p:cNvPr id="3" name="Segnaposto contenuto 2"/>
          <p:cNvSpPr>
            <a:spLocks noGrp="1"/>
          </p:cNvSpPr>
          <p:nvPr>
            <p:ph idx="1"/>
          </p:nvPr>
        </p:nvSpPr>
        <p:spPr/>
        <p:txBody>
          <a:bodyPr/>
          <a:lstStyle/>
          <a:p>
            <a:r>
              <a:rPr lang="it-IT" dirty="0" smtClean="0"/>
              <a:t>Test di </a:t>
            </a:r>
            <a:r>
              <a:rPr lang="it-IT" dirty="0" err="1" smtClean="0"/>
              <a:t>genotossicità</a:t>
            </a:r>
            <a:r>
              <a:rPr lang="it-IT" dirty="0" smtClean="0"/>
              <a:t>. Se un farmaco è positivo a tali test, si assume che sia cancerogeno</a:t>
            </a:r>
          </a:p>
          <a:p>
            <a:r>
              <a:rPr lang="it-IT" dirty="0" smtClean="0"/>
              <a:t>Un farmaco </a:t>
            </a:r>
            <a:r>
              <a:rPr lang="it-IT" dirty="0" err="1" smtClean="0"/>
              <a:t>genotossico</a:t>
            </a:r>
            <a:r>
              <a:rPr lang="it-IT" dirty="0" smtClean="0"/>
              <a:t> non viene ulteriormente sviluppato tranne nel casi di alcune classi di antitumorali</a:t>
            </a:r>
          </a:p>
          <a:p>
            <a:pPr marL="0" indent="0">
              <a:buNone/>
            </a:pPr>
            <a:r>
              <a:rPr lang="it-IT" dirty="0" smtClean="0">
                <a:latin typeface="Times New Roman" panose="02020603050405020304" pitchFamily="18" charset="0"/>
                <a:cs typeface="Times New Roman" panose="02020603050405020304" pitchFamily="18" charset="0"/>
              </a:rPr>
              <a:t> → </a:t>
            </a:r>
            <a:r>
              <a:rPr lang="it-IT" b="1" dirty="0" smtClean="0">
                <a:latin typeface="Times New Roman" panose="02020603050405020304" pitchFamily="18" charset="0"/>
                <a:cs typeface="Times New Roman" panose="02020603050405020304" pitchFamily="18" charset="0"/>
              </a:rPr>
              <a:t>un farmaco può essere cancerogeno solo con meccanismo epigenetico (tranne antitumorali)</a:t>
            </a:r>
          </a:p>
          <a:p>
            <a:pPr marL="0" indent="0">
              <a:buNone/>
            </a:pPr>
            <a:r>
              <a:rPr lang="it-IT" dirty="0" smtClean="0">
                <a:latin typeface="Times New Roman" panose="02020603050405020304" pitchFamily="18" charset="0"/>
                <a:cs typeface="Times New Roman" panose="02020603050405020304" pitchFamily="18" charset="0"/>
              </a:rPr>
              <a:t>N.B. si studia anche la </a:t>
            </a:r>
            <a:r>
              <a:rPr lang="it-IT" dirty="0" err="1" smtClean="0">
                <a:latin typeface="Times New Roman" panose="02020603050405020304" pitchFamily="18" charset="0"/>
                <a:cs typeface="Times New Roman" panose="02020603050405020304" pitchFamily="18" charset="0"/>
              </a:rPr>
              <a:t>genotossicità</a:t>
            </a:r>
            <a:r>
              <a:rPr lang="it-IT" dirty="0" smtClean="0">
                <a:latin typeface="Times New Roman" panose="02020603050405020304" pitchFamily="18" charset="0"/>
                <a:cs typeface="Times New Roman" panose="02020603050405020304" pitchFamily="18" charset="0"/>
              </a:rPr>
              <a:t> delle impurezze</a:t>
            </a:r>
            <a:endParaRPr lang="it-IT" dirty="0"/>
          </a:p>
        </p:txBody>
      </p:sp>
    </p:spTree>
    <p:extLst>
      <p:ext uri="{BB962C8B-B14F-4D97-AF65-F5344CB8AC3E}">
        <p14:creationId xmlns:p14="http://schemas.microsoft.com/office/powerpoint/2010/main" val="34959244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3"/>
          <p:cNvSpPr>
            <a:spLocks noGrp="1" noChangeArrowheads="1"/>
          </p:cNvSpPr>
          <p:nvPr>
            <p:ph type="body" idx="1"/>
          </p:nvPr>
        </p:nvSpPr>
        <p:spPr>
          <a:xfrm>
            <a:off x="2351088" y="981075"/>
            <a:ext cx="7772400" cy="4114800"/>
          </a:xfrm>
        </p:spPr>
        <p:txBody>
          <a:bodyPr/>
          <a:lstStyle/>
          <a:p>
            <a:pPr eaLnBrk="1" hangingPunct="1"/>
            <a:r>
              <a:rPr lang="en-US" altLang="it-IT" smtClean="0"/>
              <a:t>Sono incluse anche le ADR derivanti da: </a:t>
            </a:r>
            <a:r>
              <a:rPr lang="en-US" altLang="it-IT" b="1" smtClean="0"/>
              <a:t>sovradosaggio</a:t>
            </a:r>
            <a:r>
              <a:rPr lang="en-US" altLang="it-IT" smtClean="0"/>
              <a:t>, </a:t>
            </a:r>
            <a:r>
              <a:rPr lang="en-US" altLang="it-IT" b="1" smtClean="0"/>
              <a:t>abuso, misuso, uso </a:t>
            </a:r>
            <a:r>
              <a:rPr lang="en-US" altLang="it-IT" b="1" i="1" smtClean="0"/>
              <a:t>off label</a:t>
            </a:r>
            <a:r>
              <a:rPr lang="en-US" altLang="it-IT" b="1" smtClean="0"/>
              <a:t>, errore terapeutico</a:t>
            </a:r>
            <a:r>
              <a:rPr lang="en-US" altLang="it-IT" smtClean="0"/>
              <a:t>, esposizione professionale. </a:t>
            </a:r>
          </a:p>
          <a:p>
            <a:pPr eaLnBrk="1" hangingPunct="1"/>
            <a:endParaRPr lang="en-US" altLang="it-IT" smtClean="0"/>
          </a:p>
        </p:txBody>
      </p:sp>
    </p:spTree>
    <p:extLst>
      <p:ext uri="{BB962C8B-B14F-4D97-AF65-F5344CB8AC3E}">
        <p14:creationId xmlns:p14="http://schemas.microsoft.com/office/powerpoint/2010/main" val="16210428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p:cNvSpPr>
            <a:spLocks noGrp="1" noChangeArrowheads="1"/>
          </p:cNvSpPr>
          <p:nvPr>
            <p:ph type="body" idx="1"/>
          </p:nvPr>
        </p:nvSpPr>
        <p:spPr>
          <a:xfrm>
            <a:off x="2135188" y="836613"/>
            <a:ext cx="7772400" cy="4114800"/>
          </a:xfrm>
        </p:spPr>
        <p:txBody>
          <a:bodyPr/>
          <a:lstStyle/>
          <a:p>
            <a:pPr eaLnBrk="1" hangingPunct="1"/>
            <a:r>
              <a:rPr lang="en-US" altLang="it-IT" smtClean="0"/>
              <a:t>The old term "side effect" has been used in various ways in the past, usually to describe negative (unfavourable) effects, but also positive (favourable) effects. </a:t>
            </a:r>
          </a:p>
          <a:p>
            <a:pPr eaLnBrk="1" hangingPunct="1"/>
            <a:r>
              <a:rPr lang="en-US" altLang="it-IT" smtClean="0"/>
              <a:t>It is </a:t>
            </a:r>
            <a:r>
              <a:rPr lang="en-US" altLang="it-IT" b="1" smtClean="0"/>
              <a:t>recommended that this term no longer be used </a:t>
            </a:r>
            <a:r>
              <a:rPr lang="en-US" altLang="it-IT" smtClean="0"/>
              <a:t>and particularly should not be regarded as synonymous with adverse event or adverse reaction.</a:t>
            </a:r>
          </a:p>
        </p:txBody>
      </p:sp>
    </p:spTree>
    <p:extLst>
      <p:ext uri="{BB962C8B-B14F-4D97-AF65-F5344CB8AC3E}">
        <p14:creationId xmlns:p14="http://schemas.microsoft.com/office/powerpoint/2010/main" val="1817084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3"/>
          <p:cNvSpPr>
            <a:spLocks noGrp="1" noChangeArrowheads="1"/>
          </p:cNvSpPr>
          <p:nvPr>
            <p:ph type="body" idx="1"/>
          </p:nvPr>
        </p:nvSpPr>
        <p:spPr>
          <a:xfrm>
            <a:off x="2135188" y="2133600"/>
            <a:ext cx="7772400" cy="2051050"/>
          </a:xfrm>
          <a:solidFill>
            <a:srgbClr val="FFFF99"/>
          </a:solidFill>
          <a:ln>
            <a:solidFill>
              <a:schemeClr val="tx1"/>
            </a:solidFill>
            <a:miter lim="800000"/>
            <a:headEnd/>
            <a:tailEnd/>
          </a:ln>
        </p:spPr>
        <p:txBody>
          <a:bodyPr>
            <a:spAutoFit/>
          </a:bodyPr>
          <a:lstStyle/>
          <a:p>
            <a:pPr eaLnBrk="1" hangingPunct="1"/>
            <a:r>
              <a:rPr lang="it-IT" altLang="it-IT" smtClean="0">
                <a:cs typeface="Times New Roman" panose="02020603050405020304" pitchFamily="18" charset="0"/>
              </a:rPr>
              <a:t>Qualsiasi esperienza clinica indesiderata che si verifica durante un trattamento con un farmaco e che </a:t>
            </a:r>
            <a:r>
              <a:rPr lang="it-IT" altLang="it-IT" b="1" u="sng" smtClean="0">
                <a:cs typeface="Times New Roman" panose="02020603050405020304" pitchFamily="18" charset="0"/>
              </a:rPr>
              <a:t>non ha necessariamente una relazione causale</a:t>
            </a:r>
            <a:r>
              <a:rPr lang="it-IT" altLang="it-IT" smtClean="0">
                <a:cs typeface="Times New Roman" panose="02020603050405020304" pitchFamily="18" charset="0"/>
              </a:rPr>
              <a:t> con  il trattamento</a:t>
            </a:r>
            <a:r>
              <a:rPr lang="it-IT" altLang="it-IT" smtClean="0"/>
              <a:t> </a:t>
            </a:r>
          </a:p>
        </p:txBody>
      </p:sp>
      <p:sp>
        <p:nvSpPr>
          <p:cNvPr id="69635" name="Rectangle 3"/>
          <p:cNvSpPr>
            <a:spLocks noGrp="1" noChangeArrowheads="1"/>
          </p:cNvSpPr>
          <p:nvPr>
            <p:ph type="title"/>
          </p:nvPr>
        </p:nvSpPr>
        <p:spPr/>
        <p:txBody>
          <a:bodyPr/>
          <a:lstStyle/>
          <a:p>
            <a:pPr eaLnBrk="1" hangingPunct="1"/>
            <a:r>
              <a:rPr lang="it-IT" altLang="it-IT" b="1" smtClean="0">
                <a:cs typeface="Times New Roman" panose="02020603050405020304" pitchFamily="18" charset="0"/>
              </a:rPr>
              <a:t>Evento avverso</a:t>
            </a:r>
            <a:endParaRPr lang="en-US" altLang="it-IT" b="1" smtClean="0">
              <a:cs typeface="Times New Roman" panose="02020603050405020304" pitchFamily="18" charset="0"/>
            </a:endParaRPr>
          </a:p>
        </p:txBody>
      </p:sp>
    </p:spTree>
    <p:extLst>
      <p:ext uri="{BB962C8B-B14F-4D97-AF65-F5344CB8AC3E}">
        <p14:creationId xmlns:p14="http://schemas.microsoft.com/office/powerpoint/2010/main" val="5896156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r>
              <a:rPr lang="it-IT" altLang="it-IT" sz="4000">
                <a:cs typeface="Times New Roman" panose="02020603050405020304" pitchFamily="18" charset="0"/>
              </a:rPr>
              <a:t>Reazione avversa </a:t>
            </a:r>
            <a:r>
              <a:rPr lang="it-IT" altLang="it-IT" sz="4000" b="1">
                <a:cs typeface="Times New Roman" panose="02020603050405020304" pitchFamily="18" charset="0"/>
              </a:rPr>
              <a:t>grave</a:t>
            </a:r>
            <a:r>
              <a:rPr lang="it-IT" altLang="it-IT" sz="4000">
                <a:cs typeface="Times New Roman" panose="02020603050405020304" pitchFamily="18" charset="0"/>
              </a:rPr>
              <a:t/>
            </a:r>
            <a:br>
              <a:rPr lang="it-IT" altLang="it-IT" sz="4000">
                <a:cs typeface="Times New Roman" panose="02020603050405020304" pitchFamily="18" charset="0"/>
              </a:rPr>
            </a:br>
            <a:r>
              <a:rPr lang="it-IT" altLang="it-IT" sz="4000">
                <a:cs typeface="Times New Roman" panose="02020603050405020304" pitchFamily="18" charset="0"/>
              </a:rPr>
              <a:t>(</a:t>
            </a:r>
            <a:r>
              <a:rPr lang="it-IT" altLang="it-IT" sz="4000" b="1">
                <a:cs typeface="Times New Roman" panose="02020603050405020304" pitchFamily="18" charset="0"/>
              </a:rPr>
              <a:t>serious</a:t>
            </a:r>
            <a:r>
              <a:rPr lang="it-IT" altLang="it-IT" sz="4000">
                <a:cs typeface="Times New Roman" panose="02020603050405020304" pitchFamily="18" charset="0"/>
              </a:rPr>
              <a:t> ADR)</a:t>
            </a:r>
            <a:endParaRPr lang="en-US" altLang="it-IT" sz="4000">
              <a:cs typeface="Times New Roman" panose="02020603050405020304" pitchFamily="18" charset="0"/>
            </a:endParaRPr>
          </a:p>
        </p:txBody>
      </p:sp>
      <p:sp>
        <p:nvSpPr>
          <p:cNvPr id="71683" name="Rectangle 3"/>
          <p:cNvSpPr>
            <a:spLocks noGrp="1" noChangeArrowheads="1"/>
          </p:cNvSpPr>
          <p:nvPr>
            <p:ph type="body" idx="1"/>
          </p:nvPr>
        </p:nvSpPr>
        <p:spPr>
          <a:xfrm>
            <a:off x="1774825" y="1981200"/>
            <a:ext cx="8642350" cy="4114800"/>
          </a:xfrm>
        </p:spPr>
        <p:txBody>
          <a:bodyPr/>
          <a:lstStyle/>
          <a:p>
            <a:pPr eaLnBrk="1" hangingPunct="1">
              <a:lnSpc>
                <a:spcPct val="90000"/>
              </a:lnSpc>
              <a:buFontTx/>
              <a:buNone/>
            </a:pPr>
            <a:r>
              <a:rPr lang="en-US" altLang="it-IT" sz="2800"/>
              <a:t>A serious adverse reaction is any untoward medical occurrence that at any dose:</a:t>
            </a:r>
          </a:p>
          <a:p>
            <a:pPr eaLnBrk="1" hangingPunct="1">
              <a:lnSpc>
                <a:spcPct val="90000"/>
              </a:lnSpc>
            </a:pPr>
            <a:r>
              <a:rPr lang="en-US" altLang="it-IT" sz="2800"/>
              <a:t>results in </a:t>
            </a:r>
            <a:r>
              <a:rPr lang="en-US" altLang="it-IT" sz="2800" b="1"/>
              <a:t>death</a:t>
            </a:r>
            <a:r>
              <a:rPr lang="en-US" altLang="it-IT" sz="2800"/>
              <a:t>,</a:t>
            </a:r>
          </a:p>
          <a:p>
            <a:pPr eaLnBrk="1" hangingPunct="1">
              <a:lnSpc>
                <a:spcPct val="90000"/>
              </a:lnSpc>
            </a:pPr>
            <a:r>
              <a:rPr lang="en-US" altLang="it-IT" sz="2800"/>
              <a:t>is </a:t>
            </a:r>
            <a:r>
              <a:rPr lang="en-US" altLang="it-IT" sz="2800" b="1"/>
              <a:t>life-threatening</a:t>
            </a:r>
          </a:p>
          <a:p>
            <a:pPr eaLnBrk="1" hangingPunct="1">
              <a:lnSpc>
                <a:spcPct val="90000"/>
              </a:lnSpc>
            </a:pPr>
            <a:r>
              <a:rPr lang="en-US" altLang="it-IT" sz="2800"/>
              <a:t>requires inpatient </a:t>
            </a:r>
            <a:r>
              <a:rPr lang="en-US" altLang="it-IT" sz="2800" b="1"/>
              <a:t>hospitalisation</a:t>
            </a:r>
            <a:r>
              <a:rPr lang="en-US" altLang="it-IT" sz="2800"/>
              <a:t> or </a:t>
            </a:r>
            <a:r>
              <a:rPr lang="en-US" altLang="it-IT" sz="2800" b="1"/>
              <a:t>prolongation of existing hospitalisation</a:t>
            </a:r>
            <a:r>
              <a:rPr lang="en-US" altLang="it-IT" sz="2800"/>
              <a:t>,</a:t>
            </a:r>
          </a:p>
          <a:p>
            <a:pPr eaLnBrk="1" hangingPunct="1">
              <a:lnSpc>
                <a:spcPct val="90000"/>
              </a:lnSpc>
            </a:pPr>
            <a:r>
              <a:rPr lang="en-US" altLang="it-IT" sz="2800"/>
              <a:t>results in </a:t>
            </a:r>
            <a:r>
              <a:rPr lang="en-US" altLang="it-IT" sz="2800" b="1"/>
              <a:t>persistent or significant disability/incapacity</a:t>
            </a:r>
            <a:r>
              <a:rPr lang="en-US" altLang="it-IT" sz="2800"/>
              <a:t>, </a:t>
            </a:r>
          </a:p>
          <a:p>
            <a:pPr eaLnBrk="1" hangingPunct="1">
              <a:lnSpc>
                <a:spcPct val="90000"/>
              </a:lnSpc>
            </a:pPr>
            <a:r>
              <a:rPr lang="en-US" altLang="it-IT" sz="2800"/>
              <a:t>is a </a:t>
            </a:r>
            <a:r>
              <a:rPr lang="en-US" altLang="it-IT" sz="2800" b="1"/>
              <a:t>congenital anomaly/birth defect</a:t>
            </a:r>
            <a:r>
              <a:rPr lang="en-US" altLang="it-IT" sz="2800"/>
              <a:t>.</a:t>
            </a:r>
          </a:p>
        </p:txBody>
      </p:sp>
    </p:spTree>
    <p:extLst>
      <p:ext uri="{BB962C8B-B14F-4D97-AF65-F5344CB8AC3E}">
        <p14:creationId xmlns:p14="http://schemas.microsoft.com/office/powerpoint/2010/main" val="26846502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3"/>
          <p:cNvSpPr>
            <a:spLocks noGrp="1" noChangeArrowheads="1"/>
          </p:cNvSpPr>
          <p:nvPr>
            <p:ph type="body" idx="1"/>
          </p:nvPr>
        </p:nvSpPr>
        <p:spPr>
          <a:xfrm>
            <a:off x="2209800" y="1447801"/>
            <a:ext cx="7772400" cy="3025775"/>
          </a:xfrm>
          <a:solidFill>
            <a:srgbClr val="FFCC99"/>
          </a:solidFill>
          <a:ln>
            <a:solidFill>
              <a:schemeClr val="tx1"/>
            </a:solidFill>
            <a:miter lim="800000"/>
            <a:headEnd/>
            <a:tailEnd/>
          </a:ln>
        </p:spPr>
        <p:txBody>
          <a:bodyPr>
            <a:spAutoFit/>
          </a:bodyPr>
          <a:lstStyle/>
          <a:p>
            <a:pPr eaLnBrk="1" hangingPunct="1"/>
            <a:r>
              <a:rPr lang="it-IT" altLang="it-IT" i="1" smtClean="0">
                <a:cs typeface="Times New Roman" panose="02020603050405020304" pitchFamily="18" charset="0"/>
              </a:rPr>
              <a:t>N.B. Il termine severo (o serio) viene spesso usato per descrivere l’intensità della manifestazione clinica della reazione, che può essere leggera, moderata e severa. Ad esempio una reazione cutanea severa non è necessariamente grave </a:t>
            </a:r>
          </a:p>
        </p:txBody>
      </p:sp>
    </p:spTree>
    <p:extLst>
      <p:ext uri="{BB962C8B-B14F-4D97-AF65-F5344CB8AC3E}">
        <p14:creationId xmlns:p14="http://schemas.microsoft.com/office/powerpoint/2010/main" val="41292803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3"/>
          <p:cNvSpPr>
            <a:spLocks noGrp="1" noChangeArrowheads="1"/>
          </p:cNvSpPr>
          <p:nvPr>
            <p:ph type="body" idx="1"/>
          </p:nvPr>
        </p:nvSpPr>
        <p:spPr>
          <a:xfrm>
            <a:off x="2208213" y="1484314"/>
            <a:ext cx="7772400" cy="4097337"/>
          </a:xfrm>
          <a:solidFill>
            <a:srgbClr val="FFFF99"/>
          </a:solidFill>
          <a:ln>
            <a:solidFill>
              <a:schemeClr val="tx1"/>
            </a:solidFill>
            <a:miter lim="800000"/>
            <a:headEnd/>
            <a:tailEnd/>
          </a:ln>
        </p:spPr>
        <p:txBody>
          <a:bodyPr>
            <a:spAutoFit/>
          </a:bodyPr>
          <a:lstStyle/>
          <a:p>
            <a:pPr eaLnBrk="1" hangingPunct="1"/>
            <a:r>
              <a:rPr lang="it-IT" altLang="it-IT" smtClean="0">
                <a:cs typeface="Times New Roman" panose="02020603050405020304" pitchFamily="18" charset="0"/>
              </a:rPr>
              <a:t>Una reazione avversa che per natura o severità </a:t>
            </a:r>
            <a:r>
              <a:rPr lang="it-IT" altLang="it-IT" b="1" smtClean="0">
                <a:cs typeface="Times New Roman" panose="02020603050405020304" pitchFamily="18" charset="0"/>
              </a:rPr>
              <a:t>non è indicata o non corrisponde a quanto riportato nel Riassunto delle Caratteristiche del Prodotto (RCP) </a:t>
            </a:r>
            <a:r>
              <a:rPr lang="it-IT" altLang="it-IT" smtClean="0">
                <a:cs typeface="Times New Roman" panose="02020603050405020304" pitchFamily="18" charset="0"/>
              </a:rPr>
              <a:t>e nel  foglio illustrativo, o in altri documenti rilevanti</a:t>
            </a:r>
          </a:p>
          <a:p>
            <a:pPr eaLnBrk="1" hangingPunct="1"/>
            <a:r>
              <a:rPr lang="it-IT" altLang="it-IT" smtClean="0">
                <a:cs typeface="Times New Roman" panose="02020603050405020304" pitchFamily="18" charset="0"/>
              </a:rPr>
              <a:t>In genere, non è deducibile in base alle caratteristiche del farmaco</a:t>
            </a:r>
          </a:p>
        </p:txBody>
      </p:sp>
      <p:sp>
        <p:nvSpPr>
          <p:cNvPr id="74755" name="Rectangle 3"/>
          <p:cNvSpPr>
            <a:spLocks noGrp="1" noChangeArrowheads="1"/>
          </p:cNvSpPr>
          <p:nvPr>
            <p:ph type="title"/>
          </p:nvPr>
        </p:nvSpPr>
        <p:spPr>
          <a:xfrm>
            <a:off x="2208213" y="260350"/>
            <a:ext cx="7772400" cy="1143000"/>
          </a:xfrm>
        </p:spPr>
        <p:txBody>
          <a:bodyPr/>
          <a:lstStyle/>
          <a:p>
            <a:pPr eaLnBrk="1" hangingPunct="1"/>
            <a:r>
              <a:rPr lang="it-IT" altLang="it-IT" u="sng" smtClean="0">
                <a:cs typeface="Times New Roman" panose="02020603050405020304" pitchFamily="18" charset="0"/>
              </a:rPr>
              <a:t>Reazione inattesa</a:t>
            </a:r>
            <a:endParaRPr lang="en-US" altLang="it-IT" u="sng" smtClean="0">
              <a:cs typeface="Times New Roman" panose="02020603050405020304" pitchFamily="18" charset="0"/>
            </a:endParaRPr>
          </a:p>
        </p:txBody>
      </p:sp>
    </p:spTree>
    <p:extLst>
      <p:ext uri="{BB962C8B-B14F-4D97-AF65-F5344CB8AC3E}">
        <p14:creationId xmlns:p14="http://schemas.microsoft.com/office/powerpoint/2010/main" val="1839072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3"/>
          <p:cNvSpPr>
            <a:spLocks noGrp="1" noChangeArrowheads="1"/>
          </p:cNvSpPr>
          <p:nvPr>
            <p:ph type="body" idx="1"/>
          </p:nvPr>
        </p:nvSpPr>
        <p:spPr>
          <a:xfrm>
            <a:off x="2351088" y="1989139"/>
            <a:ext cx="7772400" cy="3413125"/>
          </a:xfrm>
          <a:solidFill>
            <a:srgbClr val="FFFF99"/>
          </a:solidFill>
          <a:ln>
            <a:solidFill>
              <a:schemeClr val="tx1"/>
            </a:solidFill>
            <a:miter lim="800000"/>
            <a:headEnd/>
            <a:tailEnd/>
          </a:ln>
        </p:spPr>
        <p:txBody>
          <a:bodyPr>
            <a:spAutoFit/>
          </a:bodyPr>
          <a:lstStyle/>
          <a:p>
            <a:pPr eaLnBrk="1" hangingPunct="1">
              <a:buFont typeface="Wingdings" panose="05000000000000000000" pitchFamily="2" charset="2"/>
              <a:buChar char="ü"/>
            </a:pPr>
            <a:r>
              <a:rPr lang="en-GB" altLang="it-IT" smtClean="0"/>
              <a:t>very common (≥1/10); </a:t>
            </a:r>
          </a:p>
          <a:p>
            <a:pPr eaLnBrk="1" hangingPunct="1">
              <a:buFont typeface="Wingdings" panose="05000000000000000000" pitchFamily="2" charset="2"/>
              <a:buChar char="ü"/>
            </a:pPr>
            <a:r>
              <a:rPr lang="en-GB" altLang="it-IT" smtClean="0"/>
              <a:t>common (≥1/100, &lt;1/10); </a:t>
            </a:r>
          </a:p>
          <a:p>
            <a:pPr eaLnBrk="1" hangingPunct="1">
              <a:buFont typeface="Wingdings" panose="05000000000000000000" pitchFamily="2" charset="2"/>
              <a:buChar char="ü"/>
            </a:pPr>
            <a:r>
              <a:rPr lang="en-GB" altLang="it-IT" smtClean="0"/>
              <a:t>uncommon (≥1/1,000, &lt;1/100); </a:t>
            </a:r>
          </a:p>
          <a:p>
            <a:pPr eaLnBrk="1" hangingPunct="1">
              <a:buFont typeface="Wingdings" panose="05000000000000000000" pitchFamily="2" charset="2"/>
              <a:buChar char="ü"/>
            </a:pPr>
            <a:r>
              <a:rPr lang="en-GB" altLang="it-IT" smtClean="0"/>
              <a:t>rare (≥1/10,000, &lt;1/1000); </a:t>
            </a:r>
          </a:p>
          <a:p>
            <a:pPr eaLnBrk="1" hangingPunct="1">
              <a:buFont typeface="Wingdings" panose="05000000000000000000" pitchFamily="2" charset="2"/>
              <a:buChar char="ü"/>
            </a:pPr>
            <a:r>
              <a:rPr lang="en-GB" altLang="it-IT" smtClean="0"/>
              <a:t>very rare (&lt;1/10,000), including isolated reports. </a:t>
            </a:r>
            <a:endParaRPr lang="it-IT" altLang="it-IT" smtClean="0"/>
          </a:p>
        </p:txBody>
      </p:sp>
      <p:sp>
        <p:nvSpPr>
          <p:cNvPr id="76803" name="Rectangle 4"/>
          <p:cNvSpPr>
            <a:spLocks noGrp="1" noChangeArrowheads="1"/>
          </p:cNvSpPr>
          <p:nvPr>
            <p:ph type="title"/>
          </p:nvPr>
        </p:nvSpPr>
        <p:spPr/>
        <p:txBody>
          <a:bodyPr/>
          <a:lstStyle/>
          <a:p>
            <a:pPr eaLnBrk="1" hangingPunct="1"/>
            <a:r>
              <a:rPr lang="en-GB" altLang="it-IT" smtClean="0"/>
              <a:t>Frequenza delle reazioni avverse</a:t>
            </a:r>
            <a:endParaRPr lang="en-US" altLang="it-IT" smtClean="0"/>
          </a:p>
        </p:txBody>
      </p:sp>
    </p:spTree>
    <p:extLst>
      <p:ext uri="{BB962C8B-B14F-4D97-AF65-F5344CB8AC3E}">
        <p14:creationId xmlns:p14="http://schemas.microsoft.com/office/powerpoint/2010/main" val="36857216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5" descr="ni_2011_59_1_53_76859_t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7539" y="2038350"/>
            <a:ext cx="5876925"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70860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882" name="Group 2"/>
          <p:cNvGrpSpPr>
            <a:grpSpLocks/>
          </p:cNvGrpSpPr>
          <p:nvPr/>
        </p:nvGrpSpPr>
        <p:grpSpPr bwMode="auto">
          <a:xfrm>
            <a:off x="5448300" y="1628776"/>
            <a:ext cx="1060450" cy="2284413"/>
            <a:chOff x="2689" y="769"/>
            <a:chExt cx="668" cy="1439"/>
          </a:xfrm>
        </p:grpSpPr>
        <p:sp>
          <p:nvSpPr>
            <p:cNvPr id="122884" name="Freeform 3"/>
            <p:cNvSpPr>
              <a:spLocks/>
            </p:cNvSpPr>
            <p:nvPr/>
          </p:nvSpPr>
          <p:spPr bwMode="auto">
            <a:xfrm>
              <a:off x="2902" y="954"/>
              <a:ext cx="261" cy="290"/>
            </a:xfrm>
            <a:custGeom>
              <a:avLst/>
              <a:gdLst>
                <a:gd name="T0" fmla="*/ 136 w 261"/>
                <a:gd name="T1" fmla="*/ 67 h 290"/>
                <a:gd name="T2" fmla="*/ 113 w 261"/>
                <a:gd name="T3" fmla="*/ 37 h 290"/>
                <a:gd name="T4" fmla="*/ 81 w 261"/>
                <a:gd name="T5" fmla="*/ 15 h 290"/>
                <a:gd name="T6" fmla="*/ 53 w 261"/>
                <a:gd name="T7" fmla="*/ 0 h 290"/>
                <a:gd name="T8" fmla="*/ 30 w 261"/>
                <a:gd name="T9" fmla="*/ 4 h 290"/>
                <a:gd name="T10" fmla="*/ 13 w 261"/>
                <a:gd name="T11" fmla="*/ 21 h 290"/>
                <a:gd name="T12" fmla="*/ 0 w 261"/>
                <a:gd name="T13" fmla="*/ 71 h 290"/>
                <a:gd name="T14" fmla="*/ 5 w 261"/>
                <a:gd name="T15" fmla="*/ 129 h 290"/>
                <a:gd name="T16" fmla="*/ 19 w 261"/>
                <a:gd name="T17" fmla="*/ 184 h 290"/>
                <a:gd name="T18" fmla="*/ 34 w 261"/>
                <a:gd name="T19" fmla="*/ 227 h 290"/>
                <a:gd name="T20" fmla="*/ 62 w 261"/>
                <a:gd name="T21" fmla="*/ 272 h 290"/>
                <a:gd name="T22" fmla="*/ 87 w 261"/>
                <a:gd name="T23" fmla="*/ 290 h 290"/>
                <a:gd name="T24" fmla="*/ 121 w 261"/>
                <a:gd name="T25" fmla="*/ 290 h 290"/>
                <a:gd name="T26" fmla="*/ 155 w 261"/>
                <a:gd name="T27" fmla="*/ 278 h 290"/>
                <a:gd name="T28" fmla="*/ 172 w 261"/>
                <a:gd name="T29" fmla="*/ 245 h 290"/>
                <a:gd name="T30" fmla="*/ 181 w 261"/>
                <a:gd name="T31" fmla="*/ 205 h 290"/>
                <a:gd name="T32" fmla="*/ 178 w 261"/>
                <a:gd name="T33" fmla="*/ 155 h 290"/>
                <a:gd name="T34" fmla="*/ 257 w 261"/>
                <a:gd name="T35" fmla="*/ 160 h 290"/>
                <a:gd name="T36" fmla="*/ 261 w 261"/>
                <a:gd name="T37" fmla="*/ 138 h 290"/>
                <a:gd name="T38" fmla="*/ 170 w 261"/>
                <a:gd name="T39" fmla="*/ 129 h 290"/>
                <a:gd name="T40" fmla="*/ 148 w 261"/>
                <a:gd name="T41" fmla="*/ 77 h 290"/>
                <a:gd name="T42" fmla="*/ 136 w 261"/>
                <a:gd name="T43" fmla="*/ 67 h 2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61" h="290">
                  <a:moveTo>
                    <a:pt x="136" y="67"/>
                  </a:moveTo>
                  <a:lnTo>
                    <a:pt x="113" y="37"/>
                  </a:lnTo>
                  <a:lnTo>
                    <a:pt x="81" y="15"/>
                  </a:lnTo>
                  <a:lnTo>
                    <a:pt x="53" y="0"/>
                  </a:lnTo>
                  <a:lnTo>
                    <a:pt x="30" y="4"/>
                  </a:lnTo>
                  <a:lnTo>
                    <a:pt x="13" y="21"/>
                  </a:lnTo>
                  <a:lnTo>
                    <a:pt x="0" y="71"/>
                  </a:lnTo>
                  <a:lnTo>
                    <a:pt x="5" y="129"/>
                  </a:lnTo>
                  <a:lnTo>
                    <a:pt x="19" y="184"/>
                  </a:lnTo>
                  <a:lnTo>
                    <a:pt x="34" y="227"/>
                  </a:lnTo>
                  <a:lnTo>
                    <a:pt x="62" y="272"/>
                  </a:lnTo>
                  <a:lnTo>
                    <a:pt x="87" y="290"/>
                  </a:lnTo>
                  <a:lnTo>
                    <a:pt x="121" y="290"/>
                  </a:lnTo>
                  <a:lnTo>
                    <a:pt x="155" y="278"/>
                  </a:lnTo>
                  <a:lnTo>
                    <a:pt x="172" y="245"/>
                  </a:lnTo>
                  <a:lnTo>
                    <a:pt x="181" y="205"/>
                  </a:lnTo>
                  <a:lnTo>
                    <a:pt x="178" y="155"/>
                  </a:lnTo>
                  <a:lnTo>
                    <a:pt x="257" y="160"/>
                  </a:lnTo>
                  <a:lnTo>
                    <a:pt x="261" y="138"/>
                  </a:lnTo>
                  <a:lnTo>
                    <a:pt x="170" y="129"/>
                  </a:lnTo>
                  <a:lnTo>
                    <a:pt x="148" y="77"/>
                  </a:lnTo>
                  <a:lnTo>
                    <a:pt x="136" y="67"/>
                  </a:lnTo>
                  <a:close/>
                </a:path>
              </a:pathLst>
            </a:custGeom>
            <a:solidFill>
              <a:srgbClr val="FFFF66"/>
            </a:solidFill>
            <a:ln w="9525">
              <a:solidFill>
                <a:srgbClr val="FF9900"/>
              </a:solidFill>
              <a:round/>
              <a:headEnd/>
              <a:tailEnd/>
            </a:ln>
          </p:spPr>
          <p:txBody>
            <a:bodyPr/>
            <a:lstStyle/>
            <a:p>
              <a:endParaRPr lang="it-IT">
                <a:solidFill>
                  <a:srgbClr val="000000"/>
                </a:solidFill>
              </a:endParaRPr>
            </a:p>
          </p:txBody>
        </p:sp>
        <p:sp>
          <p:nvSpPr>
            <p:cNvPr id="122885" name="Freeform 4"/>
            <p:cNvSpPr>
              <a:spLocks/>
            </p:cNvSpPr>
            <p:nvPr/>
          </p:nvSpPr>
          <p:spPr bwMode="auto">
            <a:xfrm>
              <a:off x="2689" y="880"/>
              <a:ext cx="301" cy="465"/>
            </a:xfrm>
            <a:custGeom>
              <a:avLst/>
              <a:gdLst>
                <a:gd name="T0" fmla="*/ 176 w 301"/>
                <a:gd name="T1" fmla="*/ 10 h 465"/>
                <a:gd name="T2" fmla="*/ 214 w 301"/>
                <a:gd name="T3" fmla="*/ 0 h 465"/>
                <a:gd name="T4" fmla="*/ 244 w 301"/>
                <a:gd name="T5" fmla="*/ 1 h 465"/>
                <a:gd name="T6" fmla="*/ 267 w 301"/>
                <a:gd name="T7" fmla="*/ 18 h 465"/>
                <a:gd name="T8" fmla="*/ 282 w 301"/>
                <a:gd name="T9" fmla="*/ 44 h 465"/>
                <a:gd name="T10" fmla="*/ 276 w 301"/>
                <a:gd name="T11" fmla="*/ 72 h 465"/>
                <a:gd name="T12" fmla="*/ 255 w 301"/>
                <a:gd name="T13" fmla="*/ 72 h 465"/>
                <a:gd name="T14" fmla="*/ 261 w 301"/>
                <a:gd name="T15" fmla="*/ 49 h 465"/>
                <a:gd name="T16" fmla="*/ 244 w 301"/>
                <a:gd name="T17" fmla="*/ 29 h 465"/>
                <a:gd name="T18" fmla="*/ 227 w 301"/>
                <a:gd name="T19" fmla="*/ 22 h 465"/>
                <a:gd name="T20" fmla="*/ 199 w 301"/>
                <a:gd name="T21" fmla="*/ 29 h 465"/>
                <a:gd name="T22" fmla="*/ 210 w 301"/>
                <a:gd name="T23" fmla="*/ 52 h 465"/>
                <a:gd name="T24" fmla="*/ 214 w 301"/>
                <a:gd name="T25" fmla="*/ 72 h 465"/>
                <a:gd name="T26" fmla="*/ 210 w 301"/>
                <a:gd name="T27" fmla="*/ 89 h 465"/>
                <a:gd name="T28" fmla="*/ 182 w 301"/>
                <a:gd name="T29" fmla="*/ 96 h 465"/>
                <a:gd name="T30" fmla="*/ 151 w 301"/>
                <a:gd name="T31" fmla="*/ 91 h 465"/>
                <a:gd name="T32" fmla="*/ 145 w 301"/>
                <a:gd name="T33" fmla="*/ 77 h 465"/>
                <a:gd name="T34" fmla="*/ 113 w 301"/>
                <a:gd name="T35" fmla="*/ 113 h 465"/>
                <a:gd name="T36" fmla="*/ 95 w 301"/>
                <a:gd name="T37" fmla="*/ 152 h 465"/>
                <a:gd name="T38" fmla="*/ 68 w 301"/>
                <a:gd name="T39" fmla="*/ 202 h 465"/>
                <a:gd name="T40" fmla="*/ 51 w 301"/>
                <a:gd name="T41" fmla="*/ 247 h 465"/>
                <a:gd name="T42" fmla="*/ 44 w 301"/>
                <a:gd name="T43" fmla="*/ 290 h 465"/>
                <a:gd name="T44" fmla="*/ 49 w 301"/>
                <a:gd name="T45" fmla="*/ 312 h 465"/>
                <a:gd name="T46" fmla="*/ 80 w 301"/>
                <a:gd name="T47" fmla="*/ 340 h 465"/>
                <a:gd name="T48" fmla="*/ 142 w 301"/>
                <a:gd name="T49" fmla="*/ 364 h 465"/>
                <a:gd name="T50" fmla="*/ 176 w 301"/>
                <a:gd name="T51" fmla="*/ 375 h 465"/>
                <a:gd name="T52" fmla="*/ 210 w 301"/>
                <a:gd name="T53" fmla="*/ 381 h 465"/>
                <a:gd name="T54" fmla="*/ 261 w 301"/>
                <a:gd name="T55" fmla="*/ 401 h 465"/>
                <a:gd name="T56" fmla="*/ 299 w 301"/>
                <a:gd name="T57" fmla="*/ 414 h 465"/>
                <a:gd name="T58" fmla="*/ 301 w 301"/>
                <a:gd name="T59" fmla="*/ 440 h 465"/>
                <a:gd name="T60" fmla="*/ 282 w 301"/>
                <a:gd name="T61" fmla="*/ 459 h 465"/>
                <a:gd name="T62" fmla="*/ 259 w 301"/>
                <a:gd name="T63" fmla="*/ 465 h 465"/>
                <a:gd name="T64" fmla="*/ 225 w 301"/>
                <a:gd name="T65" fmla="*/ 448 h 465"/>
                <a:gd name="T66" fmla="*/ 145 w 301"/>
                <a:gd name="T67" fmla="*/ 407 h 465"/>
                <a:gd name="T68" fmla="*/ 80 w 301"/>
                <a:gd name="T69" fmla="*/ 379 h 465"/>
                <a:gd name="T70" fmla="*/ 34 w 301"/>
                <a:gd name="T71" fmla="*/ 348 h 465"/>
                <a:gd name="T72" fmla="*/ 4 w 301"/>
                <a:gd name="T73" fmla="*/ 319 h 465"/>
                <a:gd name="T74" fmla="*/ 0 w 301"/>
                <a:gd name="T75" fmla="*/ 286 h 465"/>
                <a:gd name="T76" fmla="*/ 17 w 301"/>
                <a:gd name="T77" fmla="*/ 241 h 465"/>
                <a:gd name="T78" fmla="*/ 51 w 301"/>
                <a:gd name="T79" fmla="*/ 174 h 465"/>
                <a:gd name="T80" fmla="*/ 83 w 301"/>
                <a:gd name="T81" fmla="*/ 119 h 465"/>
                <a:gd name="T82" fmla="*/ 123 w 301"/>
                <a:gd name="T83" fmla="*/ 61 h 465"/>
                <a:gd name="T84" fmla="*/ 153 w 301"/>
                <a:gd name="T85" fmla="*/ 27 h 465"/>
                <a:gd name="T86" fmla="*/ 191 w 301"/>
                <a:gd name="T87" fmla="*/ 10 h 465"/>
                <a:gd name="T88" fmla="*/ 176 w 301"/>
                <a:gd name="T89" fmla="*/ 10 h 46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01" h="465">
                  <a:moveTo>
                    <a:pt x="176" y="10"/>
                  </a:moveTo>
                  <a:lnTo>
                    <a:pt x="214" y="0"/>
                  </a:lnTo>
                  <a:lnTo>
                    <a:pt x="244" y="1"/>
                  </a:lnTo>
                  <a:lnTo>
                    <a:pt x="267" y="18"/>
                  </a:lnTo>
                  <a:lnTo>
                    <a:pt x="282" y="44"/>
                  </a:lnTo>
                  <a:lnTo>
                    <a:pt x="276" y="72"/>
                  </a:lnTo>
                  <a:lnTo>
                    <a:pt x="255" y="72"/>
                  </a:lnTo>
                  <a:lnTo>
                    <a:pt x="261" y="49"/>
                  </a:lnTo>
                  <a:lnTo>
                    <a:pt x="244" y="29"/>
                  </a:lnTo>
                  <a:lnTo>
                    <a:pt x="227" y="22"/>
                  </a:lnTo>
                  <a:lnTo>
                    <a:pt x="199" y="29"/>
                  </a:lnTo>
                  <a:lnTo>
                    <a:pt x="210" y="52"/>
                  </a:lnTo>
                  <a:lnTo>
                    <a:pt x="214" y="72"/>
                  </a:lnTo>
                  <a:lnTo>
                    <a:pt x="210" y="89"/>
                  </a:lnTo>
                  <a:lnTo>
                    <a:pt x="182" y="96"/>
                  </a:lnTo>
                  <a:lnTo>
                    <a:pt x="151" y="91"/>
                  </a:lnTo>
                  <a:lnTo>
                    <a:pt x="145" y="77"/>
                  </a:lnTo>
                  <a:lnTo>
                    <a:pt x="113" y="113"/>
                  </a:lnTo>
                  <a:lnTo>
                    <a:pt x="95" y="152"/>
                  </a:lnTo>
                  <a:lnTo>
                    <a:pt x="68" y="202"/>
                  </a:lnTo>
                  <a:lnTo>
                    <a:pt x="51" y="247"/>
                  </a:lnTo>
                  <a:lnTo>
                    <a:pt x="44" y="290"/>
                  </a:lnTo>
                  <a:lnTo>
                    <a:pt x="49" y="312"/>
                  </a:lnTo>
                  <a:lnTo>
                    <a:pt x="80" y="340"/>
                  </a:lnTo>
                  <a:lnTo>
                    <a:pt x="142" y="364"/>
                  </a:lnTo>
                  <a:lnTo>
                    <a:pt x="176" y="375"/>
                  </a:lnTo>
                  <a:lnTo>
                    <a:pt x="210" y="381"/>
                  </a:lnTo>
                  <a:lnTo>
                    <a:pt x="261" y="401"/>
                  </a:lnTo>
                  <a:lnTo>
                    <a:pt x="299" y="414"/>
                  </a:lnTo>
                  <a:lnTo>
                    <a:pt x="301" y="440"/>
                  </a:lnTo>
                  <a:lnTo>
                    <a:pt x="282" y="459"/>
                  </a:lnTo>
                  <a:lnTo>
                    <a:pt x="259" y="465"/>
                  </a:lnTo>
                  <a:lnTo>
                    <a:pt x="225" y="448"/>
                  </a:lnTo>
                  <a:lnTo>
                    <a:pt x="145" y="407"/>
                  </a:lnTo>
                  <a:lnTo>
                    <a:pt x="80" y="379"/>
                  </a:lnTo>
                  <a:lnTo>
                    <a:pt x="34" y="348"/>
                  </a:lnTo>
                  <a:lnTo>
                    <a:pt x="4" y="319"/>
                  </a:lnTo>
                  <a:lnTo>
                    <a:pt x="0" y="286"/>
                  </a:lnTo>
                  <a:lnTo>
                    <a:pt x="17" y="241"/>
                  </a:lnTo>
                  <a:lnTo>
                    <a:pt x="51" y="174"/>
                  </a:lnTo>
                  <a:lnTo>
                    <a:pt x="83" y="119"/>
                  </a:lnTo>
                  <a:lnTo>
                    <a:pt x="123" y="61"/>
                  </a:lnTo>
                  <a:lnTo>
                    <a:pt x="153" y="27"/>
                  </a:lnTo>
                  <a:lnTo>
                    <a:pt x="191" y="10"/>
                  </a:lnTo>
                  <a:lnTo>
                    <a:pt x="176" y="10"/>
                  </a:lnTo>
                  <a:close/>
                </a:path>
              </a:pathLst>
            </a:custGeom>
            <a:solidFill>
              <a:srgbClr val="FFFF66"/>
            </a:solidFill>
            <a:ln w="9525">
              <a:solidFill>
                <a:srgbClr val="FF9900"/>
              </a:solidFill>
              <a:round/>
              <a:headEnd/>
              <a:tailEnd/>
            </a:ln>
          </p:spPr>
          <p:txBody>
            <a:bodyPr/>
            <a:lstStyle/>
            <a:p>
              <a:endParaRPr lang="it-IT">
                <a:solidFill>
                  <a:srgbClr val="000000"/>
                </a:solidFill>
              </a:endParaRPr>
            </a:p>
          </p:txBody>
        </p:sp>
        <p:sp>
          <p:nvSpPr>
            <p:cNvPr id="122886" name="Freeform 5"/>
            <p:cNvSpPr>
              <a:spLocks/>
            </p:cNvSpPr>
            <p:nvPr/>
          </p:nvSpPr>
          <p:spPr bwMode="auto">
            <a:xfrm>
              <a:off x="2973" y="1265"/>
              <a:ext cx="157" cy="437"/>
            </a:xfrm>
            <a:custGeom>
              <a:avLst/>
              <a:gdLst>
                <a:gd name="T0" fmla="*/ 10 w 157"/>
                <a:gd name="T1" fmla="*/ 34 h 437"/>
                <a:gd name="T2" fmla="*/ 15 w 157"/>
                <a:gd name="T3" fmla="*/ 12 h 437"/>
                <a:gd name="T4" fmla="*/ 40 w 157"/>
                <a:gd name="T5" fmla="*/ 0 h 437"/>
                <a:gd name="T6" fmla="*/ 62 w 157"/>
                <a:gd name="T7" fmla="*/ 0 h 437"/>
                <a:gd name="T8" fmla="*/ 91 w 157"/>
                <a:gd name="T9" fmla="*/ 17 h 437"/>
                <a:gd name="T10" fmla="*/ 118 w 157"/>
                <a:gd name="T11" fmla="*/ 56 h 437"/>
                <a:gd name="T12" fmla="*/ 137 w 157"/>
                <a:gd name="T13" fmla="*/ 97 h 437"/>
                <a:gd name="T14" fmla="*/ 146 w 157"/>
                <a:gd name="T15" fmla="*/ 153 h 437"/>
                <a:gd name="T16" fmla="*/ 154 w 157"/>
                <a:gd name="T17" fmla="*/ 218 h 437"/>
                <a:gd name="T18" fmla="*/ 157 w 157"/>
                <a:gd name="T19" fmla="*/ 281 h 437"/>
                <a:gd name="T20" fmla="*/ 157 w 157"/>
                <a:gd name="T21" fmla="*/ 363 h 437"/>
                <a:gd name="T22" fmla="*/ 146 w 157"/>
                <a:gd name="T23" fmla="*/ 413 h 437"/>
                <a:gd name="T24" fmla="*/ 125 w 157"/>
                <a:gd name="T25" fmla="*/ 431 h 437"/>
                <a:gd name="T26" fmla="*/ 89 w 157"/>
                <a:gd name="T27" fmla="*/ 437 h 437"/>
                <a:gd name="T28" fmla="*/ 51 w 157"/>
                <a:gd name="T29" fmla="*/ 435 h 437"/>
                <a:gd name="T30" fmla="*/ 32 w 157"/>
                <a:gd name="T31" fmla="*/ 413 h 437"/>
                <a:gd name="T32" fmla="*/ 21 w 157"/>
                <a:gd name="T33" fmla="*/ 374 h 437"/>
                <a:gd name="T34" fmla="*/ 11 w 157"/>
                <a:gd name="T35" fmla="*/ 335 h 437"/>
                <a:gd name="T36" fmla="*/ 4 w 157"/>
                <a:gd name="T37" fmla="*/ 264 h 437"/>
                <a:gd name="T38" fmla="*/ 0 w 157"/>
                <a:gd name="T39" fmla="*/ 185 h 437"/>
                <a:gd name="T40" fmla="*/ 0 w 157"/>
                <a:gd name="T41" fmla="*/ 91 h 437"/>
                <a:gd name="T42" fmla="*/ 10 w 157"/>
                <a:gd name="T43" fmla="*/ 51 h 437"/>
                <a:gd name="T44" fmla="*/ 10 w 157"/>
                <a:gd name="T45" fmla="*/ 34 h 43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57" h="437">
                  <a:moveTo>
                    <a:pt x="10" y="34"/>
                  </a:moveTo>
                  <a:lnTo>
                    <a:pt x="15" y="12"/>
                  </a:lnTo>
                  <a:lnTo>
                    <a:pt x="40" y="0"/>
                  </a:lnTo>
                  <a:lnTo>
                    <a:pt x="62" y="0"/>
                  </a:lnTo>
                  <a:lnTo>
                    <a:pt x="91" y="17"/>
                  </a:lnTo>
                  <a:lnTo>
                    <a:pt x="118" y="56"/>
                  </a:lnTo>
                  <a:lnTo>
                    <a:pt x="137" y="97"/>
                  </a:lnTo>
                  <a:lnTo>
                    <a:pt x="146" y="153"/>
                  </a:lnTo>
                  <a:lnTo>
                    <a:pt x="154" y="218"/>
                  </a:lnTo>
                  <a:lnTo>
                    <a:pt x="157" y="281"/>
                  </a:lnTo>
                  <a:lnTo>
                    <a:pt x="157" y="363"/>
                  </a:lnTo>
                  <a:lnTo>
                    <a:pt x="146" y="413"/>
                  </a:lnTo>
                  <a:lnTo>
                    <a:pt x="125" y="431"/>
                  </a:lnTo>
                  <a:lnTo>
                    <a:pt x="89" y="437"/>
                  </a:lnTo>
                  <a:lnTo>
                    <a:pt x="51" y="435"/>
                  </a:lnTo>
                  <a:lnTo>
                    <a:pt x="32" y="413"/>
                  </a:lnTo>
                  <a:lnTo>
                    <a:pt x="21" y="374"/>
                  </a:lnTo>
                  <a:lnTo>
                    <a:pt x="11" y="335"/>
                  </a:lnTo>
                  <a:lnTo>
                    <a:pt x="4" y="264"/>
                  </a:lnTo>
                  <a:lnTo>
                    <a:pt x="0" y="185"/>
                  </a:lnTo>
                  <a:lnTo>
                    <a:pt x="0" y="91"/>
                  </a:lnTo>
                  <a:lnTo>
                    <a:pt x="10" y="51"/>
                  </a:lnTo>
                  <a:lnTo>
                    <a:pt x="10" y="34"/>
                  </a:lnTo>
                  <a:close/>
                </a:path>
              </a:pathLst>
            </a:custGeom>
            <a:solidFill>
              <a:srgbClr val="FFFF66"/>
            </a:solidFill>
            <a:ln w="9525">
              <a:solidFill>
                <a:srgbClr val="FF9900"/>
              </a:solidFill>
              <a:round/>
              <a:headEnd/>
              <a:tailEnd/>
            </a:ln>
          </p:spPr>
          <p:txBody>
            <a:bodyPr/>
            <a:lstStyle/>
            <a:p>
              <a:endParaRPr lang="it-IT">
                <a:solidFill>
                  <a:srgbClr val="000000"/>
                </a:solidFill>
              </a:endParaRPr>
            </a:p>
          </p:txBody>
        </p:sp>
        <p:sp>
          <p:nvSpPr>
            <p:cNvPr id="122887" name="Freeform 6"/>
            <p:cNvSpPr>
              <a:spLocks/>
            </p:cNvSpPr>
            <p:nvPr/>
          </p:nvSpPr>
          <p:spPr bwMode="auto">
            <a:xfrm>
              <a:off x="3046" y="1277"/>
              <a:ext cx="240" cy="336"/>
            </a:xfrm>
            <a:custGeom>
              <a:avLst/>
              <a:gdLst>
                <a:gd name="T0" fmla="*/ 13 w 240"/>
                <a:gd name="T1" fmla="*/ 0 h 336"/>
                <a:gd name="T2" fmla="*/ 62 w 240"/>
                <a:gd name="T3" fmla="*/ 6 h 336"/>
                <a:gd name="T4" fmla="*/ 113 w 240"/>
                <a:gd name="T5" fmla="*/ 15 h 336"/>
                <a:gd name="T6" fmla="*/ 166 w 240"/>
                <a:gd name="T7" fmla="*/ 45 h 336"/>
                <a:gd name="T8" fmla="*/ 204 w 240"/>
                <a:gd name="T9" fmla="*/ 67 h 336"/>
                <a:gd name="T10" fmla="*/ 228 w 240"/>
                <a:gd name="T11" fmla="*/ 99 h 336"/>
                <a:gd name="T12" fmla="*/ 240 w 240"/>
                <a:gd name="T13" fmla="*/ 118 h 336"/>
                <a:gd name="T14" fmla="*/ 217 w 240"/>
                <a:gd name="T15" fmla="*/ 172 h 336"/>
                <a:gd name="T16" fmla="*/ 181 w 240"/>
                <a:gd name="T17" fmla="*/ 205 h 336"/>
                <a:gd name="T18" fmla="*/ 137 w 240"/>
                <a:gd name="T19" fmla="*/ 229 h 336"/>
                <a:gd name="T20" fmla="*/ 115 w 240"/>
                <a:gd name="T21" fmla="*/ 244 h 336"/>
                <a:gd name="T22" fmla="*/ 75 w 240"/>
                <a:gd name="T23" fmla="*/ 252 h 336"/>
                <a:gd name="T24" fmla="*/ 73 w 240"/>
                <a:gd name="T25" fmla="*/ 266 h 336"/>
                <a:gd name="T26" fmla="*/ 104 w 240"/>
                <a:gd name="T27" fmla="*/ 280 h 336"/>
                <a:gd name="T28" fmla="*/ 147 w 240"/>
                <a:gd name="T29" fmla="*/ 291 h 336"/>
                <a:gd name="T30" fmla="*/ 188 w 240"/>
                <a:gd name="T31" fmla="*/ 313 h 336"/>
                <a:gd name="T32" fmla="*/ 172 w 240"/>
                <a:gd name="T33" fmla="*/ 330 h 336"/>
                <a:gd name="T34" fmla="*/ 155 w 240"/>
                <a:gd name="T35" fmla="*/ 336 h 336"/>
                <a:gd name="T36" fmla="*/ 130 w 240"/>
                <a:gd name="T37" fmla="*/ 311 h 336"/>
                <a:gd name="T38" fmla="*/ 92 w 240"/>
                <a:gd name="T39" fmla="*/ 296 h 336"/>
                <a:gd name="T40" fmla="*/ 62 w 240"/>
                <a:gd name="T41" fmla="*/ 285 h 336"/>
                <a:gd name="T42" fmla="*/ 62 w 240"/>
                <a:gd name="T43" fmla="*/ 263 h 336"/>
                <a:gd name="T44" fmla="*/ 68 w 240"/>
                <a:gd name="T45" fmla="*/ 239 h 336"/>
                <a:gd name="T46" fmla="*/ 87 w 240"/>
                <a:gd name="T47" fmla="*/ 229 h 336"/>
                <a:gd name="T48" fmla="*/ 147 w 240"/>
                <a:gd name="T49" fmla="*/ 205 h 336"/>
                <a:gd name="T50" fmla="*/ 181 w 240"/>
                <a:gd name="T51" fmla="*/ 168 h 336"/>
                <a:gd name="T52" fmla="*/ 206 w 240"/>
                <a:gd name="T53" fmla="*/ 129 h 336"/>
                <a:gd name="T54" fmla="*/ 200 w 240"/>
                <a:gd name="T55" fmla="*/ 110 h 336"/>
                <a:gd name="T56" fmla="*/ 181 w 240"/>
                <a:gd name="T57" fmla="*/ 88 h 336"/>
                <a:gd name="T58" fmla="*/ 136 w 240"/>
                <a:gd name="T59" fmla="*/ 56 h 336"/>
                <a:gd name="T60" fmla="*/ 81 w 240"/>
                <a:gd name="T61" fmla="*/ 45 h 336"/>
                <a:gd name="T62" fmla="*/ 45 w 240"/>
                <a:gd name="T63" fmla="*/ 43 h 336"/>
                <a:gd name="T64" fmla="*/ 13 w 240"/>
                <a:gd name="T65" fmla="*/ 43 h 336"/>
                <a:gd name="T66" fmla="*/ 0 w 240"/>
                <a:gd name="T67" fmla="*/ 23 h 336"/>
                <a:gd name="T68" fmla="*/ 13 w 240"/>
                <a:gd name="T69" fmla="*/ 0 h 3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40" h="336">
                  <a:moveTo>
                    <a:pt x="13" y="0"/>
                  </a:moveTo>
                  <a:lnTo>
                    <a:pt x="62" y="6"/>
                  </a:lnTo>
                  <a:lnTo>
                    <a:pt x="113" y="15"/>
                  </a:lnTo>
                  <a:lnTo>
                    <a:pt x="166" y="45"/>
                  </a:lnTo>
                  <a:lnTo>
                    <a:pt x="204" y="67"/>
                  </a:lnTo>
                  <a:lnTo>
                    <a:pt x="228" y="99"/>
                  </a:lnTo>
                  <a:lnTo>
                    <a:pt x="240" y="118"/>
                  </a:lnTo>
                  <a:lnTo>
                    <a:pt x="217" y="172"/>
                  </a:lnTo>
                  <a:lnTo>
                    <a:pt x="181" y="205"/>
                  </a:lnTo>
                  <a:lnTo>
                    <a:pt x="137" y="229"/>
                  </a:lnTo>
                  <a:lnTo>
                    <a:pt x="115" y="244"/>
                  </a:lnTo>
                  <a:lnTo>
                    <a:pt x="75" y="252"/>
                  </a:lnTo>
                  <a:lnTo>
                    <a:pt x="73" y="266"/>
                  </a:lnTo>
                  <a:lnTo>
                    <a:pt x="104" y="280"/>
                  </a:lnTo>
                  <a:lnTo>
                    <a:pt x="147" y="291"/>
                  </a:lnTo>
                  <a:lnTo>
                    <a:pt x="188" y="313"/>
                  </a:lnTo>
                  <a:lnTo>
                    <a:pt x="172" y="330"/>
                  </a:lnTo>
                  <a:lnTo>
                    <a:pt x="155" y="336"/>
                  </a:lnTo>
                  <a:lnTo>
                    <a:pt x="130" y="311"/>
                  </a:lnTo>
                  <a:lnTo>
                    <a:pt x="92" y="296"/>
                  </a:lnTo>
                  <a:lnTo>
                    <a:pt x="62" y="285"/>
                  </a:lnTo>
                  <a:lnTo>
                    <a:pt x="62" y="263"/>
                  </a:lnTo>
                  <a:lnTo>
                    <a:pt x="68" y="239"/>
                  </a:lnTo>
                  <a:lnTo>
                    <a:pt x="87" y="229"/>
                  </a:lnTo>
                  <a:lnTo>
                    <a:pt x="147" y="205"/>
                  </a:lnTo>
                  <a:lnTo>
                    <a:pt x="181" y="168"/>
                  </a:lnTo>
                  <a:lnTo>
                    <a:pt x="206" y="129"/>
                  </a:lnTo>
                  <a:lnTo>
                    <a:pt x="200" y="110"/>
                  </a:lnTo>
                  <a:lnTo>
                    <a:pt x="181" y="88"/>
                  </a:lnTo>
                  <a:lnTo>
                    <a:pt x="136" y="56"/>
                  </a:lnTo>
                  <a:lnTo>
                    <a:pt x="81" y="45"/>
                  </a:lnTo>
                  <a:lnTo>
                    <a:pt x="45" y="43"/>
                  </a:lnTo>
                  <a:lnTo>
                    <a:pt x="13" y="43"/>
                  </a:lnTo>
                  <a:lnTo>
                    <a:pt x="0" y="23"/>
                  </a:lnTo>
                  <a:lnTo>
                    <a:pt x="13" y="0"/>
                  </a:lnTo>
                  <a:close/>
                </a:path>
              </a:pathLst>
            </a:custGeom>
            <a:solidFill>
              <a:srgbClr val="FFFF66"/>
            </a:solidFill>
            <a:ln w="9525">
              <a:solidFill>
                <a:srgbClr val="FF9900"/>
              </a:solidFill>
              <a:round/>
              <a:headEnd/>
              <a:tailEnd/>
            </a:ln>
          </p:spPr>
          <p:txBody>
            <a:bodyPr/>
            <a:lstStyle/>
            <a:p>
              <a:endParaRPr lang="it-IT">
                <a:solidFill>
                  <a:srgbClr val="000000"/>
                </a:solidFill>
              </a:endParaRPr>
            </a:p>
          </p:txBody>
        </p:sp>
        <p:sp>
          <p:nvSpPr>
            <p:cNvPr id="122888" name="Freeform 7"/>
            <p:cNvSpPr>
              <a:spLocks/>
            </p:cNvSpPr>
            <p:nvPr/>
          </p:nvSpPr>
          <p:spPr bwMode="auto">
            <a:xfrm>
              <a:off x="3064" y="1657"/>
              <a:ext cx="293" cy="542"/>
            </a:xfrm>
            <a:custGeom>
              <a:avLst/>
              <a:gdLst>
                <a:gd name="T0" fmla="*/ 34 w 293"/>
                <a:gd name="T1" fmla="*/ 0 h 542"/>
                <a:gd name="T2" fmla="*/ 8 w 293"/>
                <a:gd name="T3" fmla="*/ 0 h 542"/>
                <a:gd name="T4" fmla="*/ 0 w 293"/>
                <a:gd name="T5" fmla="*/ 39 h 542"/>
                <a:gd name="T6" fmla="*/ 19 w 293"/>
                <a:gd name="T7" fmla="*/ 62 h 542"/>
                <a:gd name="T8" fmla="*/ 80 w 293"/>
                <a:gd name="T9" fmla="*/ 116 h 542"/>
                <a:gd name="T10" fmla="*/ 133 w 293"/>
                <a:gd name="T11" fmla="*/ 185 h 542"/>
                <a:gd name="T12" fmla="*/ 168 w 293"/>
                <a:gd name="T13" fmla="*/ 256 h 542"/>
                <a:gd name="T14" fmla="*/ 173 w 293"/>
                <a:gd name="T15" fmla="*/ 302 h 542"/>
                <a:gd name="T16" fmla="*/ 171 w 293"/>
                <a:gd name="T17" fmla="*/ 336 h 542"/>
                <a:gd name="T18" fmla="*/ 156 w 293"/>
                <a:gd name="T19" fmla="*/ 412 h 542"/>
                <a:gd name="T20" fmla="*/ 137 w 293"/>
                <a:gd name="T21" fmla="*/ 474 h 542"/>
                <a:gd name="T22" fmla="*/ 120 w 293"/>
                <a:gd name="T23" fmla="*/ 509 h 542"/>
                <a:gd name="T24" fmla="*/ 116 w 293"/>
                <a:gd name="T25" fmla="*/ 531 h 542"/>
                <a:gd name="T26" fmla="*/ 133 w 293"/>
                <a:gd name="T27" fmla="*/ 531 h 542"/>
                <a:gd name="T28" fmla="*/ 160 w 293"/>
                <a:gd name="T29" fmla="*/ 524 h 542"/>
                <a:gd name="T30" fmla="*/ 168 w 293"/>
                <a:gd name="T31" fmla="*/ 526 h 542"/>
                <a:gd name="T32" fmla="*/ 222 w 293"/>
                <a:gd name="T33" fmla="*/ 529 h 542"/>
                <a:gd name="T34" fmla="*/ 264 w 293"/>
                <a:gd name="T35" fmla="*/ 542 h 542"/>
                <a:gd name="T36" fmla="*/ 279 w 293"/>
                <a:gd name="T37" fmla="*/ 535 h 542"/>
                <a:gd name="T38" fmla="*/ 293 w 293"/>
                <a:gd name="T39" fmla="*/ 507 h 542"/>
                <a:gd name="T40" fmla="*/ 279 w 293"/>
                <a:gd name="T41" fmla="*/ 492 h 542"/>
                <a:gd name="T42" fmla="*/ 217 w 293"/>
                <a:gd name="T43" fmla="*/ 490 h 542"/>
                <a:gd name="T44" fmla="*/ 173 w 293"/>
                <a:gd name="T45" fmla="*/ 496 h 542"/>
                <a:gd name="T46" fmla="*/ 150 w 293"/>
                <a:gd name="T47" fmla="*/ 507 h 542"/>
                <a:gd name="T48" fmla="*/ 154 w 293"/>
                <a:gd name="T49" fmla="*/ 481 h 542"/>
                <a:gd name="T50" fmla="*/ 177 w 293"/>
                <a:gd name="T51" fmla="*/ 442 h 542"/>
                <a:gd name="T52" fmla="*/ 196 w 293"/>
                <a:gd name="T53" fmla="*/ 380 h 542"/>
                <a:gd name="T54" fmla="*/ 211 w 293"/>
                <a:gd name="T55" fmla="*/ 328 h 542"/>
                <a:gd name="T56" fmla="*/ 200 w 293"/>
                <a:gd name="T57" fmla="*/ 269 h 542"/>
                <a:gd name="T58" fmla="*/ 182 w 293"/>
                <a:gd name="T59" fmla="*/ 205 h 542"/>
                <a:gd name="T60" fmla="*/ 148 w 293"/>
                <a:gd name="T61" fmla="*/ 133 h 542"/>
                <a:gd name="T62" fmla="*/ 99 w 293"/>
                <a:gd name="T63" fmla="*/ 66 h 542"/>
                <a:gd name="T64" fmla="*/ 57 w 293"/>
                <a:gd name="T65" fmla="*/ 17 h 542"/>
                <a:gd name="T66" fmla="*/ 34 w 293"/>
                <a:gd name="T67" fmla="*/ 0 h 54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93" h="542">
                  <a:moveTo>
                    <a:pt x="34" y="0"/>
                  </a:moveTo>
                  <a:lnTo>
                    <a:pt x="8" y="0"/>
                  </a:lnTo>
                  <a:lnTo>
                    <a:pt x="0" y="39"/>
                  </a:lnTo>
                  <a:lnTo>
                    <a:pt x="19" y="62"/>
                  </a:lnTo>
                  <a:lnTo>
                    <a:pt x="80" y="116"/>
                  </a:lnTo>
                  <a:lnTo>
                    <a:pt x="133" y="185"/>
                  </a:lnTo>
                  <a:lnTo>
                    <a:pt x="168" y="256"/>
                  </a:lnTo>
                  <a:lnTo>
                    <a:pt x="173" y="302"/>
                  </a:lnTo>
                  <a:lnTo>
                    <a:pt x="171" y="336"/>
                  </a:lnTo>
                  <a:lnTo>
                    <a:pt x="156" y="412"/>
                  </a:lnTo>
                  <a:lnTo>
                    <a:pt x="137" y="474"/>
                  </a:lnTo>
                  <a:lnTo>
                    <a:pt x="120" y="509"/>
                  </a:lnTo>
                  <a:lnTo>
                    <a:pt x="116" y="531"/>
                  </a:lnTo>
                  <a:lnTo>
                    <a:pt x="133" y="531"/>
                  </a:lnTo>
                  <a:lnTo>
                    <a:pt x="160" y="524"/>
                  </a:lnTo>
                  <a:lnTo>
                    <a:pt x="168" y="526"/>
                  </a:lnTo>
                  <a:lnTo>
                    <a:pt x="222" y="529"/>
                  </a:lnTo>
                  <a:lnTo>
                    <a:pt x="264" y="542"/>
                  </a:lnTo>
                  <a:lnTo>
                    <a:pt x="279" y="535"/>
                  </a:lnTo>
                  <a:lnTo>
                    <a:pt x="293" y="507"/>
                  </a:lnTo>
                  <a:lnTo>
                    <a:pt x="279" y="492"/>
                  </a:lnTo>
                  <a:lnTo>
                    <a:pt x="217" y="490"/>
                  </a:lnTo>
                  <a:lnTo>
                    <a:pt x="173" y="496"/>
                  </a:lnTo>
                  <a:lnTo>
                    <a:pt x="150" y="507"/>
                  </a:lnTo>
                  <a:lnTo>
                    <a:pt x="154" y="481"/>
                  </a:lnTo>
                  <a:lnTo>
                    <a:pt x="177" y="442"/>
                  </a:lnTo>
                  <a:lnTo>
                    <a:pt x="196" y="380"/>
                  </a:lnTo>
                  <a:lnTo>
                    <a:pt x="211" y="328"/>
                  </a:lnTo>
                  <a:lnTo>
                    <a:pt x="200" y="269"/>
                  </a:lnTo>
                  <a:lnTo>
                    <a:pt x="182" y="205"/>
                  </a:lnTo>
                  <a:lnTo>
                    <a:pt x="148" y="133"/>
                  </a:lnTo>
                  <a:lnTo>
                    <a:pt x="99" y="66"/>
                  </a:lnTo>
                  <a:lnTo>
                    <a:pt x="57" y="17"/>
                  </a:lnTo>
                  <a:lnTo>
                    <a:pt x="34" y="0"/>
                  </a:lnTo>
                  <a:close/>
                </a:path>
              </a:pathLst>
            </a:custGeom>
            <a:solidFill>
              <a:srgbClr val="FFFF66"/>
            </a:solidFill>
            <a:ln w="9525">
              <a:solidFill>
                <a:srgbClr val="FF9900"/>
              </a:solidFill>
              <a:round/>
              <a:headEnd/>
              <a:tailEnd/>
            </a:ln>
          </p:spPr>
          <p:txBody>
            <a:bodyPr/>
            <a:lstStyle/>
            <a:p>
              <a:endParaRPr lang="it-IT">
                <a:solidFill>
                  <a:srgbClr val="000000"/>
                </a:solidFill>
              </a:endParaRPr>
            </a:p>
          </p:txBody>
        </p:sp>
        <p:sp>
          <p:nvSpPr>
            <p:cNvPr id="122889" name="Freeform 8"/>
            <p:cNvSpPr>
              <a:spLocks/>
            </p:cNvSpPr>
            <p:nvPr/>
          </p:nvSpPr>
          <p:spPr bwMode="auto">
            <a:xfrm>
              <a:off x="2881" y="1656"/>
              <a:ext cx="197" cy="552"/>
            </a:xfrm>
            <a:custGeom>
              <a:avLst/>
              <a:gdLst>
                <a:gd name="T0" fmla="*/ 136 w 197"/>
                <a:gd name="T1" fmla="*/ 0 h 552"/>
                <a:gd name="T2" fmla="*/ 111 w 197"/>
                <a:gd name="T3" fmla="*/ 52 h 552"/>
                <a:gd name="T4" fmla="*/ 94 w 197"/>
                <a:gd name="T5" fmla="*/ 128 h 552"/>
                <a:gd name="T6" fmla="*/ 74 w 197"/>
                <a:gd name="T7" fmla="*/ 212 h 552"/>
                <a:gd name="T8" fmla="*/ 55 w 197"/>
                <a:gd name="T9" fmla="*/ 298 h 552"/>
                <a:gd name="T10" fmla="*/ 55 w 197"/>
                <a:gd name="T11" fmla="*/ 329 h 552"/>
                <a:gd name="T12" fmla="*/ 74 w 197"/>
                <a:gd name="T13" fmla="*/ 385 h 552"/>
                <a:gd name="T14" fmla="*/ 100 w 197"/>
                <a:gd name="T15" fmla="*/ 415 h 552"/>
                <a:gd name="T16" fmla="*/ 125 w 197"/>
                <a:gd name="T17" fmla="*/ 452 h 552"/>
                <a:gd name="T18" fmla="*/ 142 w 197"/>
                <a:gd name="T19" fmla="*/ 480 h 552"/>
                <a:gd name="T20" fmla="*/ 134 w 197"/>
                <a:gd name="T21" fmla="*/ 493 h 552"/>
                <a:gd name="T22" fmla="*/ 91 w 197"/>
                <a:gd name="T23" fmla="*/ 499 h 552"/>
                <a:gd name="T24" fmla="*/ 20 w 197"/>
                <a:gd name="T25" fmla="*/ 510 h 552"/>
                <a:gd name="T26" fmla="*/ 0 w 197"/>
                <a:gd name="T27" fmla="*/ 527 h 552"/>
                <a:gd name="T28" fmla="*/ 17 w 197"/>
                <a:gd name="T29" fmla="*/ 542 h 552"/>
                <a:gd name="T30" fmla="*/ 56 w 197"/>
                <a:gd name="T31" fmla="*/ 552 h 552"/>
                <a:gd name="T32" fmla="*/ 102 w 197"/>
                <a:gd name="T33" fmla="*/ 530 h 552"/>
                <a:gd name="T34" fmla="*/ 136 w 197"/>
                <a:gd name="T35" fmla="*/ 515 h 552"/>
                <a:gd name="T36" fmla="*/ 179 w 197"/>
                <a:gd name="T37" fmla="*/ 510 h 552"/>
                <a:gd name="T38" fmla="*/ 197 w 197"/>
                <a:gd name="T39" fmla="*/ 504 h 552"/>
                <a:gd name="T40" fmla="*/ 191 w 197"/>
                <a:gd name="T41" fmla="*/ 485 h 552"/>
                <a:gd name="T42" fmla="*/ 142 w 197"/>
                <a:gd name="T43" fmla="*/ 437 h 552"/>
                <a:gd name="T44" fmla="*/ 113 w 197"/>
                <a:gd name="T45" fmla="*/ 387 h 552"/>
                <a:gd name="T46" fmla="*/ 89 w 197"/>
                <a:gd name="T47" fmla="*/ 353 h 552"/>
                <a:gd name="T48" fmla="*/ 85 w 197"/>
                <a:gd name="T49" fmla="*/ 320 h 552"/>
                <a:gd name="T50" fmla="*/ 97 w 197"/>
                <a:gd name="T51" fmla="*/ 265 h 552"/>
                <a:gd name="T52" fmla="*/ 123 w 197"/>
                <a:gd name="T53" fmla="*/ 207 h 552"/>
                <a:gd name="T54" fmla="*/ 151 w 197"/>
                <a:gd name="T55" fmla="*/ 108 h 552"/>
                <a:gd name="T56" fmla="*/ 176 w 197"/>
                <a:gd name="T57" fmla="*/ 51 h 552"/>
                <a:gd name="T58" fmla="*/ 174 w 197"/>
                <a:gd name="T59" fmla="*/ 17 h 552"/>
                <a:gd name="T60" fmla="*/ 151 w 197"/>
                <a:gd name="T61" fmla="*/ 0 h 552"/>
                <a:gd name="T62" fmla="*/ 136 w 197"/>
                <a:gd name="T63" fmla="*/ 0 h 55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97" h="552">
                  <a:moveTo>
                    <a:pt x="136" y="0"/>
                  </a:moveTo>
                  <a:lnTo>
                    <a:pt x="111" y="52"/>
                  </a:lnTo>
                  <a:lnTo>
                    <a:pt x="94" y="128"/>
                  </a:lnTo>
                  <a:lnTo>
                    <a:pt x="74" y="212"/>
                  </a:lnTo>
                  <a:lnTo>
                    <a:pt x="55" y="298"/>
                  </a:lnTo>
                  <a:lnTo>
                    <a:pt x="55" y="329"/>
                  </a:lnTo>
                  <a:lnTo>
                    <a:pt x="74" y="385"/>
                  </a:lnTo>
                  <a:lnTo>
                    <a:pt x="100" y="415"/>
                  </a:lnTo>
                  <a:lnTo>
                    <a:pt x="125" y="452"/>
                  </a:lnTo>
                  <a:lnTo>
                    <a:pt x="142" y="480"/>
                  </a:lnTo>
                  <a:lnTo>
                    <a:pt x="134" y="493"/>
                  </a:lnTo>
                  <a:lnTo>
                    <a:pt x="91" y="499"/>
                  </a:lnTo>
                  <a:lnTo>
                    <a:pt x="20" y="510"/>
                  </a:lnTo>
                  <a:lnTo>
                    <a:pt x="0" y="527"/>
                  </a:lnTo>
                  <a:lnTo>
                    <a:pt x="17" y="542"/>
                  </a:lnTo>
                  <a:lnTo>
                    <a:pt x="56" y="552"/>
                  </a:lnTo>
                  <a:lnTo>
                    <a:pt x="102" y="530"/>
                  </a:lnTo>
                  <a:lnTo>
                    <a:pt x="136" y="515"/>
                  </a:lnTo>
                  <a:lnTo>
                    <a:pt x="179" y="510"/>
                  </a:lnTo>
                  <a:lnTo>
                    <a:pt x="197" y="504"/>
                  </a:lnTo>
                  <a:lnTo>
                    <a:pt x="191" y="485"/>
                  </a:lnTo>
                  <a:lnTo>
                    <a:pt x="142" y="437"/>
                  </a:lnTo>
                  <a:lnTo>
                    <a:pt x="113" y="387"/>
                  </a:lnTo>
                  <a:lnTo>
                    <a:pt x="89" y="353"/>
                  </a:lnTo>
                  <a:lnTo>
                    <a:pt x="85" y="320"/>
                  </a:lnTo>
                  <a:lnTo>
                    <a:pt x="97" y="265"/>
                  </a:lnTo>
                  <a:lnTo>
                    <a:pt x="123" y="207"/>
                  </a:lnTo>
                  <a:lnTo>
                    <a:pt x="151" y="108"/>
                  </a:lnTo>
                  <a:lnTo>
                    <a:pt x="176" y="51"/>
                  </a:lnTo>
                  <a:lnTo>
                    <a:pt x="174" y="17"/>
                  </a:lnTo>
                  <a:lnTo>
                    <a:pt x="151" y="0"/>
                  </a:lnTo>
                  <a:lnTo>
                    <a:pt x="136" y="0"/>
                  </a:lnTo>
                  <a:close/>
                </a:path>
              </a:pathLst>
            </a:custGeom>
            <a:solidFill>
              <a:srgbClr val="FFFF66"/>
            </a:solidFill>
            <a:ln w="9525">
              <a:solidFill>
                <a:srgbClr val="FF9900"/>
              </a:solidFill>
              <a:round/>
              <a:headEnd/>
              <a:tailEnd/>
            </a:ln>
          </p:spPr>
          <p:txBody>
            <a:bodyPr/>
            <a:lstStyle/>
            <a:p>
              <a:endParaRPr lang="it-IT">
                <a:solidFill>
                  <a:srgbClr val="000000"/>
                </a:solidFill>
              </a:endParaRPr>
            </a:p>
          </p:txBody>
        </p:sp>
        <p:sp>
          <p:nvSpPr>
            <p:cNvPr id="122890" name="Freeform 9"/>
            <p:cNvSpPr>
              <a:spLocks/>
            </p:cNvSpPr>
            <p:nvPr/>
          </p:nvSpPr>
          <p:spPr bwMode="auto">
            <a:xfrm>
              <a:off x="3115" y="769"/>
              <a:ext cx="97" cy="113"/>
            </a:xfrm>
            <a:custGeom>
              <a:avLst/>
              <a:gdLst>
                <a:gd name="T0" fmla="*/ 11 w 97"/>
                <a:gd name="T1" fmla="*/ 5 h 113"/>
                <a:gd name="T2" fmla="*/ 38 w 97"/>
                <a:gd name="T3" fmla="*/ 0 h 113"/>
                <a:gd name="T4" fmla="*/ 63 w 97"/>
                <a:gd name="T5" fmla="*/ 2 h 113"/>
                <a:gd name="T6" fmla="*/ 86 w 97"/>
                <a:gd name="T7" fmla="*/ 13 h 113"/>
                <a:gd name="T8" fmla="*/ 97 w 97"/>
                <a:gd name="T9" fmla="*/ 33 h 113"/>
                <a:gd name="T10" fmla="*/ 97 w 97"/>
                <a:gd name="T11" fmla="*/ 50 h 113"/>
                <a:gd name="T12" fmla="*/ 86 w 97"/>
                <a:gd name="T13" fmla="*/ 72 h 113"/>
                <a:gd name="T14" fmla="*/ 66 w 97"/>
                <a:gd name="T15" fmla="*/ 85 h 113"/>
                <a:gd name="T16" fmla="*/ 38 w 97"/>
                <a:gd name="T17" fmla="*/ 85 h 113"/>
                <a:gd name="T18" fmla="*/ 20 w 97"/>
                <a:gd name="T19" fmla="*/ 96 h 113"/>
                <a:gd name="T20" fmla="*/ 15 w 97"/>
                <a:gd name="T21" fmla="*/ 113 h 113"/>
                <a:gd name="T22" fmla="*/ 0 w 97"/>
                <a:gd name="T23" fmla="*/ 108 h 113"/>
                <a:gd name="T24" fmla="*/ 6 w 97"/>
                <a:gd name="T25" fmla="*/ 85 h 113"/>
                <a:gd name="T26" fmla="*/ 26 w 97"/>
                <a:gd name="T27" fmla="*/ 72 h 113"/>
                <a:gd name="T28" fmla="*/ 60 w 97"/>
                <a:gd name="T29" fmla="*/ 69 h 113"/>
                <a:gd name="T30" fmla="*/ 74 w 97"/>
                <a:gd name="T31" fmla="*/ 56 h 113"/>
                <a:gd name="T32" fmla="*/ 78 w 97"/>
                <a:gd name="T33" fmla="*/ 35 h 113"/>
                <a:gd name="T34" fmla="*/ 63 w 97"/>
                <a:gd name="T35" fmla="*/ 17 h 113"/>
                <a:gd name="T36" fmla="*/ 40 w 97"/>
                <a:gd name="T37" fmla="*/ 17 h 113"/>
                <a:gd name="T38" fmla="*/ 15 w 97"/>
                <a:gd name="T39" fmla="*/ 22 h 113"/>
                <a:gd name="T40" fmla="*/ 6 w 97"/>
                <a:gd name="T41" fmla="*/ 17 h 113"/>
                <a:gd name="T42" fmla="*/ 11 w 97"/>
                <a:gd name="T43" fmla="*/ 5 h 11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97" h="113">
                  <a:moveTo>
                    <a:pt x="11" y="5"/>
                  </a:moveTo>
                  <a:lnTo>
                    <a:pt x="38" y="0"/>
                  </a:lnTo>
                  <a:lnTo>
                    <a:pt x="63" y="2"/>
                  </a:lnTo>
                  <a:lnTo>
                    <a:pt x="86" y="13"/>
                  </a:lnTo>
                  <a:lnTo>
                    <a:pt x="97" y="33"/>
                  </a:lnTo>
                  <a:lnTo>
                    <a:pt x="97" y="50"/>
                  </a:lnTo>
                  <a:lnTo>
                    <a:pt x="86" y="72"/>
                  </a:lnTo>
                  <a:lnTo>
                    <a:pt x="66" y="85"/>
                  </a:lnTo>
                  <a:lnTo>
                    <a:pt x="38" y="85"/>
                  </a:lnTo>
                  <a:lnTo>
                    <a:pt x="20" y="96"/>
                  </a:lnTo>
                  <a:lnTo>
                    <a:pt x="15" y="113"/>
                  </a:lnTo>
                  <a:lnTo>
                    <a:pt x="0" y="108"/>
                  </a:lnTo>
                  <a:lnTo>
                    <a:pt x="6" y="85"/>
                  </a:lnTo>
                  <a:lnTo>
                    <a:pt x="26" y="72"/>
                  </a:lnTo>
                  <a:lnTo>
                    <a:pt x="60" y="69"/>
                  </a:lnTo>
                  <a:lnTo>
                    <a:pt x="74" y="56"/>
                  </a:lnTo>
                  <a:lnTo>
                    <a:pt x="78" y="35"/>
                  </a:lnTo>
                  <a:lnTo>
                    <a:pt x="63" y="17"/>
                  </a:lnTo>
                  <a:lnTo>
                    <a:pt x="40" y="17"/>
                  </a:lnTo>
                  <a:lnTo>
                    <a:pt x="15" y="22"/>
                  </a:lnTo>
                  <a:lnTo>
                    <a:pt x="6" y="17"/>
                  </a:lnTo>
                  <a:lnTo>
                    <a:pt x="11" y="5"/>
                  </a:lnTo>
                  <a:close/>
                </a:path>
              </a:pathLst>
            </a:custGeom>
            <a:solidFill>
              <a:srgbClr val="FFFF66"/>
            </a:solidFill>
            <a:ln w="9525">
              <a:solidFill>
                <a:srgbClr val="FF9900"/>
              </a:solidFill>
              <a:round/>
              <a:headEnd/>
              <a:tailEnd/>
            </a:ln>
          </p:spPr>
          <p:txBody>
            <a:bodyPr/>
            <a:lstStyle/>
            <a:p>
              <a:endParaRPr lang="it-IT">
                <a:solidFill>
                  <a:srgbClr val="000000"/>
                </a:solidFill>
              </a:endParaRPr>
            </a:p>
          </p:txBody>
        </p:sp>
        <p:sp>
          <p:nvSpPr>
            <p:cNvPr id="122891" name="Freeform 10"/>
            <p:cNvSpPr>
              <a:spLocks/>
            </p:cNvSpPr>
            <p:nvPr/>
          </p:nvSpPr>
          <p:spPr bwMode="auto">
            <a:xfrm>
              <a:off x="3091" y="901"/>
              <a:ext cx="31" cy="31"/>
            </a:xfrm>
            <a:custGeom>
              <a:avLst/>
              <a:gdLst>
                <a:gd name="T0" fmla="*/ 31 w 31"/>
                <a:gd name="T1" fmla="*/ 2 h 31"/>
                <a:gd name="T2" fmla="*/ 15 w 31"/>
                <a:gd name="T3" fmla="*/ 0 h 31"/>
                <a:gd name="T4" fmla="*/ 5 w 31"/>
                <a:gd name="T5" fmla="*/ 12 h 31"/>
                <a:gd name="T6" fmla="*/ 0 w 31"/>
                <a:gd name="T7" fmla="*/ 30 h 31"/>
                <a:gd name="T8" fmla="*/ 15 w 31"/>
                <a:gd name="T9" fmla="*/ 31 h 31"/>
                <a:gd name="T10" fmla="*/ 28 w 31"/>
                <a:gd name="T11" fmla="*/ 23 h 31"/>
                <a:gd name="T12" fmla="*/ 31 w 31"/>
                <a:gd name="T13" fmla="*/ 2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 h="31">
                  <a:moveTo>
                    <a:pt x="31" y="2"/>
                  </a:moveTo>
                  <a:lnTo>
                    <a:pt x="15" y="0"/>
                  </a:lnTo>
                  <a:lnTo>
                    <a:pt x="5" y="12"/>
                  </a:lnTo>
                  <a:lnTo>
                    <a:pt x="0" y="30"/>
                  </a:lnTo>
                  <a:lnTo>
                    <a:pt x="15" y="31"/>
                  </a:lnTo>
                  <a:lnTo>
                    <a:pt x="28" y="23"/>
                  </a:lnTo>
                  <a:lnTo>
                    <a:pt x="31" y="2"/>
                  </a:lnTo>
                  <a:close/>
                </a:path>
              </a:pathLst>
            </a:custGeom>
            <a:solidFill>
              <a:srgbClr val="FFFF66"/>
            </a:solidFill>
            <a:ln w="9525">
              <a:solidFill>
                <a:srgbClr val="FF9900"/>
              </a:solidFill>
              <a:round/>
              <a:headEnd/>
              <a:tailEnd/>
            </a:ln>
          </p:spPr>
          <p:txBody>
            <a:bodyPr/>
            <a:lstStyle/>
            <a:p>
              <a:endParaRPr lang="it-IT">
                <a:solidFill>
                  <a:srgbClr val="000000"/>
                </a:solidFill>
              </a:endParaRPr>
            </a:p>
          </p:txBody>
        </p:sp>
      </p:grpSp>
      <p:sp>
        <p:nvSpPr>
          <p:cNvPr id="122883" name="Text Box 12"/>
          <p:cNvSpPr txBox="1">
            <a:spLocks noChangeArrowheads="1"/>
          </p:cNvSpPr>
          <p:nvPr/>
        </p:nvSpPr>
        <p:spPr bwMode="auto">
          <a:xfrm>
            <a:off x="2208214" y="333376"/>
            <a:ext cx="7991475" cy="1160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it-IT" sz="2800">
                <a:solidFill>
                  <a:srgbClr val="000000"/>
                </a:solidFill>
              </a:rPr>
              <a:t>Evento avverso </a:t>
            </a:r>
            <a:r>
              <a:rPr lang="en-US" altLang="it-IT" sz="2800">
                <a:solidFill>
                  <a:srgbClr val="000000"/>
                </a:solidFill>
                <a:sym typeface="Symbol" panose="05050102010706020507" pitchFamily="18" charset="2"/>
              </a:rPr>
              <a:t> reazione avversa?</a:t>
            </a:r>
          </a:p>
          <a:p>
            <a:pPr algn="ctr">
              <a:spcBef>
                <a:spcPct val="50000"/>
              </a:spcBef>
              <a:buFontTx/>
              <a:buNone/>
            </a:pPr>
            <a:r>
              <a:rPr lang="en-US" altLang="it-IT" sz="2800">
                <a:solidFill>
                  <a:srgbClr val="000000"/>
                </a:solidFill>
                <a:sym typeface="Symbol" panose="05050102010706020507" pitchFamily="18" charset="2"/>
              </a:rPr>
              <a:t>Imputabilità</a:t>
            </a:r>
          </a:p>
        </p:txBody>
      </p:sp>
    </p:spTree>
    <p:extLst>
      <p:ext uri="{BB962C8B-B14F-4D97-AF65-F5344CB8AC3E}">
        <p14:creationId xmlns:p14="http://schemas.microsoft.com/office/powerpoint/2010/main" val="23129218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0" name="Immagin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14614" y="863600"/>
            <a:ext cx="6962775" cy="513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61702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Immagin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65614" y="0"/>
            <a:ext cx="49990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CasellaDiTesto 1"/>
          <p:cNvSpPr txBox="1">
            <a:spLocks noChangeArrowheads="1"/>
          </p:cNvSpPr>
          <p:nvPr/>
        </p:nvSpPr>
        <p:spPr bwMode="auto">
          <a:xfrm>
            <a:off x="1774825" y="549276"/>
            <a:ext cx="23764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fontAlgn="base" hangingPunct="0">
              <a:spcBef>
                <a:spcPct val="0"/>
              </a:spcBef>
              <a:spcAft>
                <a:spcPct val="0"/>
              </a:spcAft>
              <a:buFontTx/>
              <a:buNone/>
            </a:pPr>
            <a:r>
              <a:rPr lang="it-IT" altLang="it-IT" sz="2400">
                <a:solidFill>
                  <a:srgbClr val="000000"/>
                </a:solidFill>
              </a:rPr>
              <a:t>Studi clinici</a:t>
            </a:r>
          </a:p>
        </p:txBody>
      </p:sp>
    </p:spTree>
    <p:extLst>
      <p:ext uri="{BB962C8B-B14F-4D97-AF65-F5344CB8AC3E}">
        <p14:creationId xmlns:p14="http://schemas.microsoft.com/office/powerpoint/2010/main" val="2226543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3"/>
          <p:cNvSpPr>
            <a:spLocks noGrp="1" noChangeArrowheads="1"/>
          </p:cNvSpPr>
          <p:nvPr>
            <p:ph type="body" idx="1"/>
          </p:nvPr>
        </p:nvSpPr>
        <p:spPr>
          <a:xfrm>
            <a:off x="2279650" y="981075"/>
            <a:ext cx="7772400" cy="4114800"/>
          </a:xfrm>
        </p:spPr>
        <p:txBody>
          <a:bodyPr/>
          <a:lstStyle/>
          <a:p>
            <a:pPr eaLnBrk="1" hangingPunct="1"/>
            <a:r>
              <a:rPr lang="en-US" altLang="it-IT" smtClean="0"/>
              <a:t>Il medico (paziente, farmacista) osserva un evento avverso</a:t>
            </a:r>
          </a:p>
          <a:p>
            <a:pPr eaLnBrk="1" hangingPunct="1"/>
            <a:r>
              <a:rPr lang="en-US" altLang="it-IT" smtClean="0"/>
              <a:t>Può chiedersi quale ne è la causa</a:t>
            </a:r>
          </a:p>
          <a:p>
            <a:pPr eaLnBrk="1" hangingPunct="1"/>
            <a:r>
              <a:rPr lang="en-US" altLang="it-IT" smtClean="0"/>
              <a:t>Cercando la causa può sospettare una reazione avversa da farmaco</a:t>
            </a:r>
          </a:p>
          <a:p>
            <a:pPr eaLnBrk="1" hangingPunct="1"/>
            <a:endParaRPr lang="en-US" altLang="it-IT" smtClean="0"/>
          </a:p>
        </p:txBody>
      </p:sp>
    </p:spTree>
    <p:extLst>
      <p:ext uri="{BB962C8B-B14F-4D97-AF65-F5344CB8AC3E}">
        <p14:creationId xmlns:p14="http://schemas.microsoft.com/office/powerpoint/2010/main" val="17906569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3"/>
          <p:cNvSpPr>
            <a:spLocks noGrp="1" noChangeArrowheads="1"/>
          </p:cNvSpPr>
          <p:nvPr>
            <p:ph type="body" idx="1"/>
          </p:nvPr>
        </p:nvSpPr>
        <p:spPr>
          <a:xfrm>
            <a:off x="2208213" y="981075"/>
            <a:ext cx="7772400" cy="4114800"/>
          </a:xfrm>
        </p:spPr>
        <p:txBody>
          <a:bodyPr/>
          <a:lstStyle/>
          <a:p>
            <a:pPr eaLnBrk="1" hangingPunct="1">
              <a:buFontTx/>
              <a:buNone/>
            </a:pPr>
            <a:r>
              <a:rPr lang="en-US" altLang="it-IT" smtClean="0"/>
              <a:t>La ricerca della causa è influenzata da:</a:t>
            </a:r>
          </a:p>
          <a:p>
            <a:pPr eaLnBrk="1" hangingPunct="1"/>
            <a:r>
              <a:rPr lang="en-US" altLang="it-IT" smtClean="0"/>
              <a:t>Gravità dell’evento</a:t>
            </a:r>
          </a:p>
          <a:p>
            <a:pPr eaLnBrk="1" hangingPunct="1"/>
            <a:r>
              <a:rPr lang="en-US" altLang="it-IT" smtClean="0"/>
              <a:t>Caratteristiche del paziente (età, salute ecc.)</a:t>
            </a:r>
          </a:p>
          <a:p>
            <a:pPr eaLnBrk="1" hangingPunct="1"/>
            <a:r>
              <a:rPr lang="en-US" altLang="it-IT" smtClean="0"/>
              <a:t>Coscienziosità del medico</a:t>
            </a:r>
          </a:p>
          <a:p>
            <a:pPr eaLnBrk="1" hangingPunct="1"/>
            <a:r>
              <a:rPr lang="en-US" altLang="it-IT" smtClean="0"/>
              <a:t>Reperibilità delle informazioni</a:t>
            </a:r>
          </a:p>
          <a:p>
            <a:pPr eaLnBrk="1" hangingPunct="1"/>
            <a:r>
              <a:rPr lang="en-US" altLang="it-IT" smtClean="0"/>
              <a:t>altro</a:t>
            </a:r>
          </a:p>
        </p:txBody>
      </p:sp>
    </p:spTree>
    <p:extLst>
      <p:ext uri="{BB962C8B-B14F-4D97-AF65-F5344CB8AC3E}">
        <p14:creationId xmlns:p14="http://schemas.microsoft.com/office/powerpoint/2010/main" val="315232737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2208213" y="1"/>
            <a:ext cx="7772400" cy="765175"/>
          </a:xfrm>
        </p:spPr>
        <p:txBody>
          <a:bodyPr/>
          <a:lstStyle/>
          <a:p>
            <a:pPr eaLnBrk="1" hangingPunct="1"/>
            <a:r>
              <a:rPr lang="en-US" altLang="it-IT" sz="3600" b="1" dirty="0" err="1"/>
              <a:t>Criteri</a:t>
            </a:r>
            <a:r>
              <a:rPr lang="en-US" altLang="it-IT" sz="3600" b="1" dirty="0"/>
              <a:t> di </a:t>
            </a:r>
            <a:r>
              <a:rPr lang="en-US" altLang="it-IT" sz="3600" b="1" dirty="0" err="1"/>
              <a:t>imputabilità</a:t>
            </a:r>
            <a:endParaRPr lang="en-US" altLang="it-IT" sz="3600" b="1" dirty="0"/>
          </a:p>
        </p:txBody>
      </p:sp>
      <p:sp>
        <p:nvSpPr>
          <p:cNvPr id="128003" name="Rectangle 3"/>
          <p:cNvSpPr>
            <a:spLocks noGrp="1" noChangeArrowheads="1"/>
          </p:cNvSpPr>
          <p:nvPr>
            <p:ph type="body" idx="1"/>
          </p:nvPr>
        </p:nvSpPr>
        <p:spPr>
          <a:xfrm>
            <a:off x="2135188" y="1052513"/>
            <a:ext cx="7772400" cy="4114800"/>
          </a:xfrm>
        </p:spPr>
        <p:txBody>
          <a:bodyPr/>
          <a:lstStyle/>
          <a:p>
            <a:pPr marL="609600" indent="-609600" eaLnBrk="1" hangingPunct="1"/>
            <a:r>
              <a:rPr lang="it-IT" altLang="it-IT" sz="3500" dirty="0"/>
              <a:t>I criteri utilizzati per decidere se un evento avverso è imputabile ad un farmaco sono:</a:t>
            </a:r>
          </a:p>
          <a:p>
            <a:pPr marL="609600" indent="-609600" eaLnBrk="1" hangingPunct="1">
              <a:buFont typeface="Wingdings" panose="05000000000000000000" pitchFamily="2" charset="2"/>
              <a:buAutoNum type="arabicPeriod"/>
            </a:pPr>
            <a:r>
              <a:rPr lang="it-IT" altLang="it-IT" sz="3500" b="1" dirty="0"/>
              <a:t>Mancanza di cause alternative che spieghino l’evento</a:t>
            </a:r>
          </a:p>
          <a:p>
            <a:pPr marL="609600" indent="-609600" eaLnBrk="1" hangingPunct="1">
              <a:buFont typeface="Wingdings" panose="05000000000000000000" pitchFamily="2" charset="2"/>
              <a:buAutoNum type="arabicPeriod"/>
            </a:pPr>
            <a:r>
              <a:rPr lang="it-IT" altLang="it-IT" sz="3500" b="1" dirty="0"/>
              <a:t>Temporalità; intervallo di tempo compatibile</a:t>
            </a:r>
          </a:p>
          <a:p>
            <a:pPr marL="609600" indent="-609600" eaLnBrk="1" hangingPunct="1"/>
            <a:endParaRPr lang="en-US" altLang="it-IT" dirty="0" smtClean="0"/>
          </a:p>
        </p:txBody>
      </p:sp>
    </p:spTree>
    <p:extLst>
      <p:ext uri="{BB962C8B-B14F-4D97-AF65-F5344CB8AC3E}">
        <p14:creationId xmlns:p14="http://schemas.microsoft.com/office/powerpoint/2010/main" val="153088849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3"/>
          <p:cNvSpPr>
            <a:spLocks noGrp="1" noChangeArrowheads="1"/>
          </p:cNvSpPr>
          <p:nvPr>
            <p:ph type="body" idx="1"/>
          </p:nvPr>
        </p:nvSpPr>
        <p:spPr>
          <a:xfrm>
            <a:off x="2279650" y="765175"/>
            <a:ext cx="7772400" cy="4114800"/>
          </a:xfrm>
        </p:spPr>
        <p:txBody>
          <a:bodyPr/>
          <a:lstStyle/>
          <a:p>
            <a:pPr eaLnBrk="1" hangingPunct="1"/>
            <a:r>
              <a:rPr lang="en-US" altLang="it-IT" i="1" dirty="0" smtClean="0"/>
              <a:t>La </a:t>
            </a:r>
            <a:r>
              <a:rPr lang="en-US" altLang="it-IT" i="1" dirty="0" err="1" smtClean="0"/>
              <a:t>connessione</a:t>
            </a:r>
            <a:r>
              <a:rPr lang="en-US" altLang="it-IT" i="1" dirty="0" smtClean="0"/>
              <a:t> </a:t>
            </a:r>
            <a:r>
              <a:rPr lang="en-US" altLang="it-IT" i="1" dirty="0" err="1" smtClean="0"/>
              <a:t>temporale</a:t>
            </a:r>
            <a:r>
              <a:rPr lang="en-US" altLang="it-IT" i="1" dirty="0" smtClean="0"/>
              <a:t> è un </a:t>
            </a:r>
            <a:r>
              <a:rPr lang="en-US" altLang="it-IT" i="1" dirty="0" err="1" smtClean="0"/>
              <a:t>fattore</a:t>
            </a:r>
            <a:r>
              <a:rPr lang="en-US" altLang="it-IT" i="1" dirty="0" smtClean="0"/>
              <a:t> </a:t>
            </a:r>
            <a:r>
              <a:rPr lang="en-US" altLang="it-IT" i="1" dirty="0" err="1" smtClean="0"/>
              <a:t>spesso</a:t>
            </a:r>
            <a:r>
              <a:rPr lang="en-US" altLang="it-IT" i="1" dirty="0" smtClean="0"/>
              <a:t> </a:t>
            </a:r>
            <a:r>
              <a:rPr lang="en-US" altLang="it-IT" i="1" dirty="0" err="1" smtClean="0"/>
              <a:t>deteminante</a:t>
            </a:r>
            <a:r>
              <a:rPr lang="en-US" altLang="it-IT" i="1" dirty="0" smtClean="0"/>
              <a:t> </a:t>
            </a:r>
            <a:r>
              <a:rPr lang="en-US" altLang="it-IT" i="1" dirty="0" smtClean="0">
                <a:sym typeface="Symbol" panose="05050102010706020507" pitchFamily="18" charset="2"/>
              </a:rPr>
              <a:t> l</a:t>
            </a:r>
            <a:r>
              <a:rPr lang="en-US" altLang="it-IT" i="1" dirty="0" smtClean="0"/>
              <a:t>a </a:t>
            </a:r>
            <a:r>
              <a:rPr lang="en-US" altLang="it-IT" i="1" dirty="0" err="1" smtClean="0"/>
              <a:t>tossicità</a:t>
            </a:r>
            <a:r>
              <a:rPr lang="en-US" altLang="it-IT" i="1" dirty="0" smtClean="0"/>
              <a:t> </a:t>
            </a:r>
            <a:r>
              <a:rPr lang="en-US" altLang="it-IT" i="1" dirty="0" err="1" smtClean="0"/>
              <a:t>acuta</a:t>
            </a:r>
            <a:r>
              <a:rPr lang="en-US" altLang="it-IT" i="1" dirty="0" smtClean="0"/>
              <a:t> è </a:t>
            </a:r>
            <a:r>
              <a:rPr lang="en-US" altLang="it-IT" i="1" dirty="0" err="1" smtClean="0"/>
              <a:t>più</a:t>
            </a:r>
            <a:r>
              <a:rPr lang="en-US" altLang="it-IT" i="1" dirty="0" smtClean="0"/>
              <a:t> </a:t>
            </a:r>
            <a:r>
              <a:rPr lang="en-US" altLang="it-IT" i="1" dirty="0" err="1" smtClean="0"/>
              <a:t>facilmente</a:t>
            </a:r>
            <a:r>
              <a:rPr lang="en-US" altLang="it-IT" i="1" dirty="0" smtClean="0"/>
              <a:t> </a:t>
            </a:r>
            <a:r>
              <a:rPr lang="en-US" altLang="it-IT" i="1" dirty="0" err="1" smtClean="0"/>
              <a:t>rilevabile</a:t>
            </a:r>
            <a:r>
              <a:rPr lang="en-US" altLang="it-IT" i="1" dirty="0" smtClean="0"/>
              <a:t> di </a:t>
            </a:r>
            <a:r>
              <a:rPr lang="en-US" altLang="it-IT" i="1" dirty="0" err="1" smtClean="0"/>
              <a:t>quella</a:t>
            </a:r>
            <a:r>
              <a:rPr lang="en-US" altLang="it-IT" i="1" dirty="0" smtClean="0"/>
              <a:t> </a:t>
            </a:r>
            <a:r>
              <a:rPr lang="en-US" altLang="it-IT" i="1" dirty="0" err="1" smtClean="0"/>
              <a:t>cronica</a:t>
            </a:r>
            <a:r>
              <a:rPr lang="en-US" altLang="it-IT" i="1" dirty="0" smtClean="0"/>
              <a:t> o </a:t>
            </a:r>
            <a:r>
              <a:rPr lang="en-US" altLang="it-IT" i="1" dirty="0" err="1" smtClean="0"/>
              <a:t>ritardata</a:t>
            </a:r>
            <a:endParaRPr lang="en-US" altLang="it-IT" i="1" dirty="0" smtClean="0"/>
          </a:p>
          <a:p>
            <a:pPr eaLnBrk="1" hangingPunct="1"/>
            <a:r>
              <a:rPr lang="en-US" altLang="it-IT" i="1" dirty="0" err="1" smtClean="0"/>
              <a:t>Relazione</a:t>
            </a:r>
            <a:r>
              <a:rPr lang="en-US" altLang="it-IT" i="1" dirty="0" smtClean="0"/>
              <a:t> con la </a:t>
            </a:r>
            <a:r>
              <a:rPr lang="en-US" altLang="it-IT" i="1" dirty="0" err="1" smtClean="0"/>
              <a:t>farmacocinetica</a:t>
            </a:r>
            <a:r>
              <a:rPr lang="en-US" altLang="it-IT" i="1" dirty="0" smtClean="0"/>
              <a:t>: un </a:t>
            </a:r>
            <a:r>
              <a:rPr lang="en-US" altLang="it-IT" i="1" dirty="0" err="1" smtClean="0"/>
              <a:t>evento</a:t>
            </a:r>
            <a:r>
              <a:rPr lang="en-US" altLang="it-IT" i="1" dirty="0" smtClean="0"/>
              <a:t> </a:t>
            </a:r>
            <a:r>
              <a:rPr lang="en-US" altLang="it-IT" i="1" dirty="0" err="1" smtClean="0"/>
              <a:t>avverso</a:t>
            </a:r>
            <a:r>
              <a:rPr lang="en-US" altLang="it-IT" i="1" dirty="0" smtClean="0"/>
              <a:t> </a:t>
            </a:r>
            <a:r>
              <a:rPr lang="en-US" altLang="it-IT" i="1" dirty="0" err="1" smtClean="0"/>
              <a:t>potrebbe</a:t>
            </a:r>
            <a:r>
              <a:rPr lang="en-US" altLang="it-IT" i="1" dirty="0" smtClean="0"/>
              <a:t> </a:t>
            </a:r>
            <a:r>
              <a:rPr lang="en-US" altLang="it-IT" i="1" dirty="0" err="1" smtClean="0"/>
              <a:t>verificarsi</a:t>
            </a:r>
            <a:r>
              <a:rPr lang="en-US" altLang="it-IT" i="1" dirty="0" smtClean="0"/>
              <a:t> solo in </a:t>
            </a:r>
            <a:r>
              <a:rPr lang="en-US" altLang="it-IT" i="1" dirty="0" err="1" smtClean="0"/>
              <a:t>seguito</a:t>
            </a:r>
            <a:r>
              <a:rPr lang="en-US" altLang="it-IT" i="1" dirty="0" smtClean="0"/>
              <a:t> a </a:t>
            </a:r>
            <a:r>
              <a:rPr lang="en-US" altLang="it-IT" i="1" dirty="0" err="1" smtClean="0"/>
              <a:t>somministrazione</a:t>
            </a:r>
            <a:r>
              <a:rPr lang="en-US" altLang="it-IT" i="1" dirty="0" smtClean="0"/>
              <a:t> </a:t>
            </a:r>
            <a:r>
              <a:rPr lang="en-US" altLang="it-IT" i="1" dirty="0" err="1" smtClean="0"/>
              <a:t>ripetute</a:t>
            </a:r>
            <a:r>
              <a:rPr lang="en-US" altLang="it-IT" i="1" dirty="0" smtClean="0"/>
              <a:t>, se </a:t>
            </a:r>
            <a:r>
              <a:rPr lang="en-US" altLang="it-IT" i="1" dirty="0" err="1" smtClean="0"/>
              <a:t>c’è</a:t>
            </a:r>
            <a:r>
              <a:rPr lang="en-US" altLang="it-IT" i="1" dirty="0" smtClean="0"/>
              <a:t> </a:t>
            </a:r>
            <a:r>
              <a:rPr lang="en-US" altLang="it-IT" i="1" dirty="0" err="1" smtClean="0"/>
              <a:t>accumulo</a:t>
            </a:r>
            <a:r>
              <a:rPr lang="en-US" altLang="it-IT" i="1" dirty="0" smtClean="0"/>
              <a:t> del </a:t>
            </a:r>
            <a:r>
              <a:rPr lang="en-US" altLang="it-IT" i="1" dirty="0" err="1" smtClean="0"/>
              <a:t>farmaco</a:t>
            </a:r>
            <a:r>
              <a:rPr lang="en-US" altLang="it-IT" i="1" dirty="0" smtClean="0"/>
              <a:t>  </a:t>
            </a:r>
          </a:p>
        </p:txBody>
      </p:sp>
    </p:spTree>
    <p:extLst>
      <p:ext uri="{BB962C8B-B14F-4D97-AF65-F5344CB8AC3E}">
        <p14:creationId xmlns:p14="http://schemas.microsoft.com/office/powerpoint/2010/main" val="247080731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3"/>
          <p:cNvSpPr>
            <a:spLocks noGrp="1" noChangeArrowheads="1"/>
          </p:cNvSpPr>
          <p:nvPr>
            <p:ph type="body" idx="1"/>
          </p:nvPr>
        </p:nvSpPr>
        <p:spPr>
          <a:xfrm>
            <a:off x="2135188" y="260350"/>
            <a:ext cx="7772400" cy="4114800"/>
          </a:xfrm>
        </p:spPr>
        <p:txBody>
          <a:bodyPr/>
          <a:lstStyle/>
          <a:p>
            <a:pPr marL="457200" indent="-457200" eaLnBrk="1" hangingPunct="1">
              <a:lnSpc>
                <a:spcPct val="90000"/>
              </a:lnSpc>
              <a:buFont typeface="Wingdings" panose="05000000000000000000" pitchFamily="2" charset="2"/>
              <a:buAutoNum type="arabicPeriod" startAt="3"/>
            </a:pPr>
            <a:r>
              <a:rPr lang="it-IT" altLang="it-IT" sz="3500" b="1"/>
              <a:t>Scomparsa </a:t>
            </a:r>
            <a:r>
              <a:rPr lang="it-IT" altLang="it-IT" sz="3500"/>
              <a:t>dell’evento dopo sospensione del trattamento o riduzione del dosaggio</a:t>
            </a:r>
            <a:r>
              <a:rPr lang="it-IT" altLang="it-IT" sz="3500" b="1"/>
              <a:t> (</a:t>
            </a:r>
            <a:r>
              <a:rPr lang="it-IT" altLang="it-IT" sz="3500" b="1" i="1"/>
              <a:t>de-challenge</a:t>
            </a:r>
            <a:r>
              <a:rPr lang="it-IT" altLang="it-IT" sz="3500"/>
              <a:t>): possibile solo per </a:t>
            </a:r>
            <a:r>
              <a:rPr lang="it-IT" altLang="it-IT" sz="3500" b="1"/>
              <a:t>eventi reversibili</a:t>
            </a:r>
            <a:r>
              <a:rPr lang="it-IT" altLang="it-IT" sz="3500"/>
              <a:t> </a:t>
            </a:r>
          </a:p>
          <a:p>
            <a:pPr marL="457200" indent="-457200" eaLnBrk="1" hangingPunct="1">
              <a:lnSpc>
                <a:spcPct val="90000"/>
              </a:lnSpc>
              <a:buFont typeface="Wingdings" panose="05000000000000000000" pitchFamily="2" charset="2"/>
              <a:buAutoNum type="arabicPeriod" startAt="3"/>
            </a:pPr>
            <a:r>
              <a:rPr lang="it-IT" altLang="it-IT" sz="3500" b="1"/>
              <a:t>Ricomparsa </a:t>
            </a:r>
            <a:r>
              <a:rPr lang="it-IT" altLang="it-IT" sz="3500"/>
              <a:t>dell’evento dopo ripresa del trattamento o del dosaggio originario</a:t>
            </a:r>
            <a:r>
              <a:rPr lang="it-IT" altLang="it-IT" sz="3500" b="1"/>
              <a:t> (</a:t>
            </a:r>
            <a:r>
              <a:rPr lang="it-IT" altLang="it-IT" sz="3500" b="1" i="1"/>
              <a:t>re-challenge</a:t>
            </a:r>
            <a:r>
              <a:rPr lang="it-IT" altLang="it-IT" sz="3500" b="1"/>
              <a:t>, in alcuni casi necessario, </a:t>
            </a:r>
            <a:r>
              <a:rPr lang="it-IT" altLang="it-IT" sz="3500" b="1" u="sng"/>
              <a:t>non sempre possibile</a:t>
            </a:r>
            <a:r>
              <a:rPr lang="it-IT" altLang="it-IT" sz="3500" b="1"/>
              <a:t>)</a:t>
            </a:r>
          </a:p>
        </p:txBody>
      </p:sp>
      <p:sp>
        <p:nvSpPr>
          <p:cNvPr id="130051" name="Text Box 4"/>
          <p:cNvSpPr txBox="1">
            <a:spLocks noChangeArrowheads="1"/>
          </p:cNvSpPr>
          <p:nvPr/>
        </p:nvSpPr>
        <p:spPr bwMode="auto">
          <a:xfrm>
            <a:off x="1992314" y="4941889"/>
            <a:ext cx="8351837" cy="1209675"/>
          </a:xfrm>
          <a:prstGeom prst="rect">
            <a:avLst/>
          </a:prstGeom>
          <a:noFill/>
          <a:ln w="222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it-IT" sz="2400">
                <a:solidFill>
                  <a:srgbClr val="000000"/>
                </a:solidFill>
              </a:rPr>
              <a:t>N.B. il medico effettua il de-challenge e re-challenge solo in base a necessità clinica, non per verificare la relazione tra evento e farmaco!</a:t>
            </a:r>
          </a:p>
        </p:txBody>
      </p:sp>
    </p:spTree>
    <p:extLst>
      <p:ext uri="{BB962C8B-B14F-4D97-AF65-F5344CB8AC3E}">
        <p14:creationId xmlns:p14="http://schemas.microsoft.com/office/powerpoint/2010/main" val="166962557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3"/>
          <p:cNvSpPr>
            <a:spLocks noGrp="1" noChangeArrowheads="1"/>
          </p:cNvSpPr>
          <p:nvPr>
            <p:ph type="body" idx="1"/>
          </p:nvPr>
        </p:nvSpPr>
        <p:spPr>
          <a:xfrm>
            <a:off x="2208213" y="692150"/>
            <a:ext cx="7772400" cy="4114800"/>
          </a:xfrm>
        </p:spPr>
        <p:txBody>
          <a:bodyPr/>
          <a:lstStyle/>
          <a:p>
            <a:pPr marL="609600" indent="-609600" eaLnBrk="1" hangingPunct="1">
              <a:buFont typeface="Wingdings" panose="05000000000000000000" pitchFamily="2" charset="2"/>
              <a:buAutoNum type="arabicPeriod" startAt="5"/>
            </a:pPr>
            <a:r>
              <a:rPr lang="it-IT" altLang="it-IT" sz="3500"/>
              <a:t>Reazione avversa </a:t>
            </a:r>
            <a:r>
              <a:rPr lang="it-IT" altLang="it-IT" sz="3500" b="1"/>
              <a:t>già descritta</a:t>
            </a:r>
            <a:r>
              <a:rPr lang="it-IT" altLang="it-IT" sz="3500"/>
              <a:t> per quel farmaco</a:t>
            </a:r>
          </a:p>
          <a:p>
            <a:pPr marL="609600" indent="-609600" eaLnBrk="1" hangingPunct="1">
              <a:buFont typeface="Wingdings" panose="05000000000000000000" pitchFamily="2" charset="2"/>
              <a:buAutoNum type="arabicPeriod" startAt="5"/>
            </a:pPr>
            <a:r>
              <a:rPr lang="it-IT" altLang="it-IT" sz="3500"/>
              <a:t>Evento </a:t>
            </a:r>
            <a:r>
              <a:rPr lang="it-IT" altLang="it-IT" sz="3500" b="1"/>
              <a:t>già comparso</a:t>
            </a:r>
            <a:r>
              <a:rPr lang="it-IT" altLang="it-IT" sz="3500"/>
              <a:t> nel paziente con quel farmaco o con farmaco affine</a:t>
            </a:r>
          </a:p>
          <a:p>
            <a:pPr marL="609600" indent="-609600" eaLnBrk="1" hangingPunct="1">
              <a:buFont typeface="Wingdings" panose="05000000000000000000" pitchFamily="2" charset="2"/>
              <a:buAutoNum type="arabicPeriod" startAt="5"/>
            </a:pPr>
            <a:r>
              <a:rPr lang="it-IT" altLang="it-IT" sz="3500"/>
              <a:t>Parametri di laboratorio: livelli di farmaco, alterazioni di parametri fisiologici</a:t>
            </a:r>
            <a:endParaRPr lang="en-US" altLang="it-IT" smtClean="0"/>
          </a:p>
        </p:txBody>
      </p:sp>
    </p:spTree>
    <p:extLst>
      <p:ext uri="{BB962C8B-B14F-4D97-AF65-F5344CB8AC3E}">
        <p14:creationId xmlns:p14="http://schemas.microsoft.com/office/powerpoint/2010/main" val="67294466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body" idx="1"/>
          </p:nvPr>
        </p:nvSpPr>
        <p:spPr>
          <a:xfrm>
            <a:off x="2209800" y="1447800"/>
            <a:ext cx="7918450" cy="2160591"/>
          </a:xfrm>
          <a:solidFill>
            <a:srgbClr val="FFCC99"/>
          </a:solidFill>
          <a:ln>
            <a:solidFill>
              <a:schemeClr val="tx1"/>
            </a:solidFill>
            <a:miter lim="800000"/>
            <a:headEnd/>
            <a:tailEnd/>
          </a:ln>
        </p:spPr>
        <p:txBody>
          <a:bodyPr>
            <a:spAutoFit/>
          </a:bodyPr>
          <a:lstStyle/>
          <a:p>
            <a:pPr eaLnBrk="1" hangingPunct="1"/>
            <a:r>
              <a:rPr lang="it-IT" altLang="it-IT" dirty="0" smtClean="0"/>
              <a:t>Si possono utilizzare algoritmi per valutare il grado di probabilità della relazione di causalità tra evento avverso e farmaco.</a:t>
            </a:r>
          </a:p>
          <a:p>
            <a:pPr eaLnBrk="1" hangingPunct="1"/>
            <a:r>
              <a:rPr lang="it-IT" altLang="it-IT" dirty="0" smtClean="0"/>
              <a:t>Uno dei più usati è quello di </a:t>
            </a:r>
            <a:r>
              <a:rPr lang="it-IT" altLang="it-IT" dirty="0" err="1" smtClean="0"/>
              <a:t>Naranjo</a:t>
            </a:r>
            <a:r>
              <a:rPr lang="it-IT" altLang="it-IT" dirty="0" smtClean="0"/>
              <a:t>.</a:t>
            </a:r>
          </a:p>
        </p:txBody>
      </p:sp>
    </p:spTree>
    <p:extLst>
      <p:ext uri="{BB962C8B-B14F-4D97-AF65-F5344CB8AC3E}">
        <p14:creationId xmlns:p14="http://schemas.microsoft.com/office/powerpoint/2010/main" val="322338366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4146" name="Object 2"/>
          <p:cNvGraphicFramePr>
            <a:graphicFrameLocks noChangeAspect="1"/>
          </p:cNvGraphicFramePr>
          <p:nvPr/>
        </p:nvGraphicFramePr>
        <p:xfrm>
          <a:off x="1747838" y="0"/>
          <a:ext cx="4894262" cy="6667500"/>
        </p:xfrm>
        <a:graphic>
          <a:graphicData uri="http://schemas.openxmlformats.org/presentationml/2006/ole">
            <mc:AlternateContent xmlns:mc="http://schemas.openxmlformats.org/markup-compatibility/2006">
              <mc:Choice xmlns:v="urn:schemas-microsoft-com:vml" Requires="v">
                <p:oleObj spid="_x0000_s2050" name="Documento" r:id="rId4" imgW="6242304" imgH="8517636" progId="Word.Document.8">
                  <p:embed/>
                </p:oleObj>
              </mc:Choice>
              <mc:Fallback>
                <p:oleObj name="Documento" r:id="rId4" imgW="6242304" imgH="8517636"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47838" y="0"/>
                        <a:ext cx="4894262" cy="66675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4147" name="Text Box 3"/>
          <p:cNvSpPr txBox="1">
            <a:spLocks noChangeArrowheads="1"/>
          </p:cNvSpPr>
          <p:nvPr/>
        </p:nvSpPr>
        <p:spPr bwMode="auto">
          <a:xfrm>
            <a:off x="6858000" y="1676401"/>
            <a:ext cx="3276600" cy="3205163"/>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it-IT" altLang="it-IT" sz="2400" b="1">
                <a:solidFill>
                  <a:srgbClr val="000000"/>
                </a:solidFill>
              </a:rPr>
              <a:t>Interpretazione.</a:t>
            </a:r>
          </a:p>
          <a:p>
            <a:pPr>
              <a:spcBef>
                <a:spcPct val="50000"/>
              </a:spcBef>
              <a:buFontTx/>
              <a:buNone/>
            </a:pPr>
            <a:r>
              <a:rPr lang="it-IT" altLang="it-IT" sz="2400" b="1">
                <a:solidFill>
                  <a:srgbClr val="000000"/>
                </a:solidFill>
              </a:rPr>
              <a:t>Somma algebrica:</a:t>
            </a:r>
          </a:p>
          <a:p>
            <a:pPr>
              <a:spcBef>
                <a:spcPct val="50000"/>
              </a:spcBef>
              <a:buFontTx/>
              <a:buNone/>
            </a:pPr>
            <a:r>
              <a:rPr lang="it-IT" altLang="it-IT" sz="2400" b="1">
                <a:solidFill>
                  <a:srgbClr val="000000"/>
                </a:solidFill>
                <a:sym typeface="Symbol" panose="05050102010706020507" pitchFamily="18" charset="2"/>
              </a:rPr>
              <a:t> 0: DUBBIA</a:t>
            </a:r>
          </a:p>
          <a:p>
            <a:pPr>
              <a:spcBef>
                <a:spcPct val="50000"/>
              </a:spcBef>
              <a:buFontTx/>
              <a:buNone/>
            </a:pPr>
            <a:r>
              <a:rPr lang="it-IT" altLang="it-IT" sz="2400" b="1">
                <a:solidFill>
                  <a:srgbClr val="000000"/>
                </a:solidFill>
                <a:sym typeface="Symbol" panose="05050102010706020507" pitchFamily="18" charset="2"/>
              </a:rPr>
              <a:t>1-4: POSSIBILE</a:t>
            </a:r>
          </a:p>
          <a:p>
            <a:pPr>
              <a:spcBef>
                <a:spcPct val="50000"/>
              </a:spcBef>
              <a:buFontTx/>
              <a:buNone/>
            </a:pPr>
            <a:r>
              <a:rPr lang="it-IT" altLang="it-IT" sz="2400" b="1">
                <a:solidFill>
                  <a:srgbClr val="000000"/>
                </a:solidFill>
                <a:sym typeface="Symbol" panose="05050102010706020507" pitchFamily="18" charset="2"/>
              </a:rPr>
              <a:t>5-8: PROBABILE</a:t>
            </a:r>
          </a:p>
          <a:p>
            <a:pPr>
              <a:spcBef>
                <a:spcPct val="50000"/>
              </a:spcBef>
              <a:buFontTx/>
              <a:buNone/>
            </a:pPr>
            <a:r>
              <a:rPr lang="it-IT" altLang="it-IT" sz="2400" b="1">
                <a:solidFill>
                  <a:srgbClr val="000000"/>
                </a:solidFill>
                <a:sym typeface="Symbol" panose="05050102010706020507" pitchFamily="18" charset="2"/>
              </a:rPr>
              <a:t> 9: CERTA</a:t>
            </a:r>
            <a:endParaRPr lang="it-IT" altLang="it-IT" sz="2400" b="1">
              <a:solidFill>
                <a:srgbClr val="000000"/>
              </a:solidFill>
            </a:endParaRPr>
          </a:p>
        </p:txBody>
      </p:sp>
    </p:spTree>
    <p:extLst>
      <p:ext uri="{BB962C8B-B14F-4D97-AF65-F5344CB8AC3E}">
        <p14:creationId xmlns:p14="http://schemas.microsoft.com/office/powerpoint/2010/main" val="121676136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itolo 1"/>
          <p:cNvSpPr>
            <a:spLocks noGrp="1"/>
          </p:cNvSpPr>
          <p:nvPr>
            <p:ph type="title"/>
          </p:nvPr>
        </p:nvSpPr>
        <p:spPr>
          <a:xfrm>
            <a:off x="2063750" y="1700213"/>
            <a:ext cx="7772400" cy="1143000"/>
          </a:xfrm>
        </p:spPr>
        <p:txBody>
          <a:bodyPr/>
          <a:lstStyle/>
          <a:p>
            <a:r>
              <a:rPr lang="en-US" altLang="it-IT" sz="3200"/>
              <a:t>WHO-UMC system</a:t>
            </a:r>
            <a:br>
              <a:rPr lang="en-US" altLang="it-IT" sz="3200"/>
            </a:br>
            <a:r>
              <a:rPr lang="en-US" altLang="it-IT" sz="3200"/>
              <a:t>for standardised case causality assessment</a:t>
            </a:r>
            <a:endParaRPr lang="it-IT" altLang="it-IT" sz="3200"/>
          </a:p>
        </p:txBody>
      </p:sp>
      <p:pic>
        <p:nvPicPr>
          <p:cNvPr id="136195" name="Immagin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34276" y="-11113"/>
            <a:ext cx="3133725" cy="158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274714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18" name="Immagin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28926" y="-76200"/>
            <a:ext cx="6030913" cy="679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7219" name="Rettangolo 2"/>
          <p:cNvSpPr>
            <a:spLocks noChangeArrowheads="1"/>
          </p:cNvSpPr>
          <p:nvPr/>
        </p:nvSpPr>
        <p:spPr bwMode="auto">
          <a:xfrm>
            <a:off x="5375276" y="6416675"/>
            <a:ext cx="3241675" cy="331788"/>
          </a:xfrm>
          <a:prstGeom prst="rect">
            <a:avLst/>
          </a:prstGeom>
          <a:noFill/>
          <a:ln w="22225"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it-IT" altLang="it-IT" sz="2400">
              <a:solidFill>
                <a:srgbClr val="000000"/>
              </a:solidFill>
            </a:endParaRPr>
          </a:p>
        </p:txBody>
      </p:sp>
      <p:sp>
        <p:nvSpPr>
          <p:cNvPr id="137220" name="Rettangolo 4"/>
          <p:cNvSpPr>
            <a:spLocks noChangeArrowheads="1"/>
          </p:cNvSpPr>
          <p:nvPr/>
        </p:nvSpPr>
        <p:spPr bwMode="auto">
          <a:xfrm>
            <a:off x="4440239" y="1412875"/>
            <a:ext cx="4319587" cy="503238"/>
          </a:xfrm>
          <a:prstGeom prst="rect">
            <a:avLst/>
          </a:prstGeom>
          <a:noFill/>
          <a:ln w="22225"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it-IT" altLang="it-IT" sz="2400">
              <a:solidFill>
                <a:srgbClr val="000000"/>
              </a:solidFill>
            </a:endParaRPr>
          </a:p>
        </p:txBody>
      </p:sp>
    </p:spTree>
    <p:extLst>
      <p:ext uri="{BB962C8B-B14F-4D97-AF65-F5344CB8AC3E}">
        <p14:creationId xmlns:p14="http://schemas.microsoft.com/office/powerpoint/2010/main" val="39703987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p:cNvSpPr>
            <a:spLocks noGrp="1" noChangeArrowheads="1"/>
          </p:cNvSpPr>
          <p:nvPr>
            <p:ph type="body" idx="1"/>
          </p:nvPr>
        </p:nvSpPr>
        <p:spPr>
          <a:xfrm>
            <a:off x="2135188" y="1196975"/>
            <a:ext cx="7772400" cy="4114800"/>
          </a:xfrm>
        </p:spPr>
        <p:txBody>
          <a:bodyPr/>
          <a:lstStyle/>
          <a:p>
            <a:pPr eaLnBrk="1" hangingPunct="1"/>
            <a:r>
              <a:rPr lang="en-US" altLang="it-IT" sz="2800"/>
              <a:t>L’identificazione e quantificazione degli effetti tossici è molto più difficile della valutazione degli effetti benefici (efficacia), perchè:</a:t>
            </a:r>
          </a:p>
          <a:p>
            <a:pPr eaLnBrk="1" hangingPunct="1"/>
            <a:r>
              <a:rPr lang="en-US" altLang="it-IT" sz="2800"/>
              <a:t>Efficacia: endpoint ben definiti (es.: pressione arteriosa; colesterolemia; remissione di sintomi; sopravvivenza ecc.); quantificazione possibile </a:t>
            </a:r>
          </a:p>
          <a:p>
            <a:pPr eaLnBrk="1" hangingPunct="1"/>
            <a:r>
              <a:rPr lang="en-US" altLang="it-IT" sz="2800"/>
              <a:t>Tossicità: quali endpoint? Come identificare reazioni avverse che sono anche eventi spontanei? Come quantificare la tossicità? </a:t>
            </a:r>
          </a:p>
          <a:p>
            <a:pPr eaLnBrk="1" hangingPunct="1"/>
            <a:endParaRPr lang="en-US" altLang="it-IT" sz="2800"/>
          </a:p>
        </p:txBody>
      </p:sp>
      <p:sp>
        <p:nvSpPr>
          <p:cNvPr id="43011" name="Text Box 4"/>
          <p:cNvSpPr txBox="1">
            <a:spLocks noChangeArrowheads="1"/>
          </p:cNvSpPr>
          <p:nvPr/>
        </p:nvSpPr>
        <p:spPr bwMode="auto">
          <a:xfrm>
            <a:off x="2782889" y="260351"/>
            <a:ext cx="640873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fontAlgn="base">
              <a:spcBef>
                <a:spcPct val="50000"/>
              </a:spcBef>
              <a:spcAft>
                <a:spcPct val="0"/>
              </a:spcAft>
              <a:buFontTx/>
              <a:buNone/>
            </a:pPr>
            <a:r>
              <a:rPr lang="en-US" altLang="it-IT" sz="2800" b="1">
                <a:solidFill>
                  <a:srgbClr val="000000"/>
                </a:solidFill>
              </a:rPr>
              <a:t>Valutazione di Efficacia vs. Sicurezza</a:t>
            </a:r>
          </a:p>
        </p:txBody>
      </p:sp>
    </p:spTree>
    <p:extLst>
      <p:ext uri="{BB962C8B-B14F-4D97-AF65-F5344CB8AC3E}">
        <p14:creationId xmlns:p14="http://schemas.microsoft.com/office/powerpoint/2010/main" val="247372698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CasellaDiTesto 1"/>
          <p:cNvSpPr txBox="1">
            <a:spLocks noChangeArrowheads="1"/>
          </p:cNvSpPr>
          <p:nvPr/>
        </p:nvSpPr>
        <p:spPr bwMode="auto">
          <a:xfrm>
            <a:off x="1774826" y="908050"/>
            <a:ext cx="8893175"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it-IT" sz="2400">
                <a:solidFill>
                  <a:srgbClr val="000000"/>
                </a:solidFill>
              </a:rPr>
              <a:t>‘</a:t>
            </a:r>
            <a:r>
              <a:rPr lang="en-US" altLang="it-IT" sz="2400" b="1">
                <a:solidFill>
                  <a:srgbClr val="000000"/>
                </a:solidFill>
              </a:rPr>
              <a:t>Event definitive pharmacologically or phenomenologically</a:t>
            </a:r>
            <a:r>
              <a:rPr lang="en-US" altLang="it-IT" sz="2400">
                <a:solidFill>
                  <a:srgbClr val="000000"/>
                </a:solidFill>
              </a:rPr>
              <a:t>’,</a:t>
            </a:r>
          </a:p>
          <a:p>
            <a:pPr>
              <a:spcBef>
                <a:spcPct val="0"/>
              </a:spcBef>
              <a:buFontTx/>
              <a:buNone/>
            </a:pPr>
            <a:r>
              <a:rPr lang="en-US" altLang="it-IT" sz="2400">
                <a:solidFill>
                  <a:srgbClr val="000000"/>
                </a:solidFill>
              </a:rPr>
              <a:t>i.e. an objective and specific medical disorder or a recognised pharmacological phenomenon (for instance ‘grey baby syndrome’ and chloramphenicol, or anaphylaxis immediately after the administration of a drug that had been given previously). </a:t>
            </a:r>
          </a:p>
          <a:p>
            <a:pPr>
              <a:spcBef>
                <a:spcPct val="0"/>
              </a:spcBef>
              <a:buFontTx/>
              <a:buNone/>
            </a:pPr>
            <a:r>
              <a:rPr lang="en-US" altLang="it-IT" sz="2400">
                <a:solidFill>
                  <a:srgbClr val="000000"/>
                </a:solidFill>
              </a:rPr>
              <a:t>This means that any other event is automatically excluded and can never qualify for ‘Certain’ (even in the case of a positive rechallenge observation).</a:t>
            </a:r>
            <a:endParaRPr lang="it-IT" altLang="it-IT" sz="2400">
              <a:solidFill>
                <a:srgbClr val="000000"/>
              </a:solidFill>
            </a:endParaRPr>
          </a:p>
        </p:txBody>
      </p:sp>
    </p:spTree>
    <p:extLst>
      <p:ext uri="{BB962C8B-B14F-4D97-AF65-F5344CB8AC3E}">
        <p14:creationId xmlns:p14="http://schemas.microsoft.com/office/powerpoint/2010/main" val="218174657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66" name="Immagin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81289" y="1100139"/>
            <a:ext cx="6829425" cy="465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689771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egnaposto contenuto 2"/>
          <p:cNvSpPr>
            <a:spLocks noGrp="1"/>
          </p:cNvSpPr>
          <p:nvPr>
            <p:ph idx="1"/>
          </p:nvPr>
        </p:nvSpPr>
        <p:spPr>
          <a:xfrm>
            <a:off x="2208214" y="188913"/>
            <a:ext cx="7991475" cy="2735262"/>
          </a:xfrm>
        </p:spPr>
        <p:txBody>
          <a:bodyPr/>
          <a:lstStyle/>
          <a:p>
            <a:r>
              <a:rPr lang="en-US" altLang="it-IT" smtClean="0"/>
              <a:t>The same observer assessed all ADRs (</a:t>
            </a:r>
            <a:r>
              <a:rPr lang="en-US" altLang="it-IT" i="1" smtClean="0"/>
              <a:t>n</a:t>
            </a:r>
            <a:r>
              <a:rPr lang="en-US" altLang="it-IT" smtClean="0"/>
              <a:t> = 913) collected between January 2010 and December 2012 using the WHO-UMC criteria and Naranjo algorithm at a tertiary care hospital in India. </a:t>
            </a:r>
            <a:endParaRPr lang="it-IT" altLang="it-IT" smtClean="0"/>
          </a:p>
        </p:txBody>
      </p:sp>
      <p:pic>
        <p:nvPicPr>
          <p:cNvPr id="140291" name="Immagin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16275" y="3429001"/>
            <a:ext cx="5314950" cy="235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010506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body" idx="1"/>
          </p:nvPr>
        </p:nvSpPr>
        <p:spPr>
          <a:xfrm>
            <a:off x="2286000" y="1828800"/>
            <a:ext cx="7772400" cy="2051050"/>
          </a:xfrm>
          <a:solidFill>
            <a:srgbClr val="FFCC99"/>
          </a:solidFill>
          <a:ln>
            <a:solidFill>
              <a:schemeClr val="tx1"/>
            </a:solidFill>
            <a:miter lim="800000"/>
            <a:headEnd/>
            <a:tailEnd/>
          </a:ln>
        </p:spPr>
        <p:txBody>
          <a:bodyPr>
            <a:spAutoFit/>
          </a:bodyPr>
          <a:lstStyle/>
          <a:p>
            <a:pPr eaLnBrk="1" hangingPunct="1"/>
            <a:r>
              <a:rPr lang="it-IT" altLang="it-IT" smtClean="0"/>
              <a:t>Altri algoritmi portano a classificazioni diverse. In particolare, la relazione di causalità può essere anche definita come </a:t>
            </a:r>
            <a:r>
              <a:rPr lang="it-IT" altLang="it-IT" b="1" smtClean="0"/>
              <a:t>improbabile</a:t>
            </a:r>
            <a:r>
              <a:rPr lang="it-IT" altLang="it-IT" smtClean="0"/>
              <a:t> o </a:t>
            </a:r>
            <a:r>
              <a:rPr lang="it-IT" altLang="it-IT" b="1" smtClean="0"/>
              <a:t>sconosciuta</a:t>
            </a:r>
            <a:r>
              <a:rPr lang="it-IT" altLang="it-IT" smtClean="0"/>
              <a:t>.</a:t>
            </a:r>
          </a:p>
        </p:txBody>
      </p:sp>
    </p:spTree>
    <p:extLst>
      <p:ext uri="{BB962C8B-B14F-4D97-AF65-F5344CB8AC3E}">
        <p14:creationId xmlns:p14="http://schemas.microsoft.com/office/powerpoint/2010/main" val="212864190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p:txBody>
          <a:bodyPr/>
          <a:lstStyle/>
          <a:p>
            <a:pPr eaLnBrk="1" hangingPunct="1"/>
            <a:r>
              <a:rPr lang="it-IT" altLang="it-IT" sz="2800" b="1">
                <a:latin typeface="Arial" panose="020B0604020202020204" pitchFamily="34" charset="0"/>
                <a:cs typeface="Arial" panose="020B0604020202020204" pitchFamily="34" charset="0"/>
              </a:rPr>
              <a:t>Tossicità acuta. Esempio</a:t>
            </a:r>
            <a:br>
              <a:rPr lang="it-IT" altLang="it-IT" sz="2800" b="1">
                <a:latin typeface="Arial" panose="020B0604020202020204" pitchFamily="34" charset="0"/>
                <a:cs typeface="Arial" panose="020B0604020202020204" pitchFamily="34" charset="0"/>
              </a:rPr>
            </a:br>
            <a:r>
              <a:rPr lang="it-IT" altLang="it-IT" sz="2800" b="1" i="1">
                <a:latin typeface="Arial" panose="020B0604020202020204" pitchFamily="34" charset="0"/>
                <a:cs typeface="Arial" panose="020B0604020202020204" pitchFamily="34" charset="0"/>
              </a:rPr>
              <a:t>Suspected acute interstitial nephritis induced by colistin </a:t>
            </a:r>
            <a:r>
              <a:rPr lang="it-IT" altLang="it-IT" sz="2800" b="1" i="1"/>
              <a:t/>
            </a:r>
            <a:br>
              <a:rPr lang="it-IT" altLang="it-IT" sz="2800" b="1" i="1"/>
            </a:br>
            <a:endParaRPr lang="it-IT" altLang="it-IT" sz="2800" b="1" i="1"/>
          </a:p>
        </p:txBody>
      </p:sp>
      <p:sp>
        <p:nvSpPr>
          <p:cNvPr id="143363" name="Rectangle 3"/>
          <p:cNvSpPr>
            <a:spLocks noGrp="1" noChangeArrowheads="1"/>
          </p:cNvSpPr>
          <p:nvPr>
            <p:ph type="body" idx="1"/>
          </p:nvPr>
        </p:nvSpPr>
        <p:spPr>
          <a:xfrm>
            <a:off x="2208213" y="1773238"/>
            <a:ext cx="7772400" cy="4584700"/>
          </a:xfrm>
          <a:solidFill>
            <a:srgbClr val="FFFF99"/>
          </a:solidFill>
          <a:ln>
            <a:solidFill>
              <a:schemeClr val="tx1"/>
            </a:solidFill>
            <a:miter lim="800000"/>
            <a:headEnd/>
            <a:tailEnd/>
          </a:ln>
        </p:spPr>
        <p:txBody>
          <a:bodyPr>
            <a:spAutoFit/>
          </a:bodyPr>
          <a:lstStyle/>
          <a:p>
            <a:pPr eaLnBrk="1" hangingPunct="1"/>
            <a:r>
              <a:rPr lang="it-IT" altLang="it-IT" smtClean="0">
                <a:cs typeface="Times New Roman" panose="02020603050405020304" pitchFamily="18" charset="0"/>
              </a:rPr>
              <a:t>We describe a 35-year-old male admitted to the intensive care unit (ICU) for acute exacerbation of chronic obstructive pulmonary disease (COPD).</a:t>
            </a:r>
          </a:p>
          <a:p>
            <a:pPr eaLnBrk="1" hangingPunct="1"/>
            <a:r>
              <a:rPr lang="it-IT" altLang="it-IT" smtClean="0">
                <a:cs typeface="Times New Roman" panose="02020603050405020304" pitchFamily="18" charset="0"/>
              </a:rPr>
              <a:t>He developed ventilator-associated pneumonia caused by </a:t>
            </a:r>
            <a:r>
              <a:rPr lang="it-IT" altLang="it-IT" u="sng" smtClean="0">
                <a:cs typeface="Times New Roman" panose="02020603050405020304" pitchFamily="18" charset="0"/>
              </a:rPr>
              <a:t>multidrug-resistant Pseudomonas aeruginosa</a:t>
            </a:r>
            <a:r>
              <a:rPr lang="it-IT" altLang="it-IT" smtClean="0">
                <a:cs typeface="Times New Roman" panose="02020603050405020304" pitchFamily="18" charset="0"/>
              </a:rPr>
              <a:t> and was treated with </a:t>
            </a:r>
            <a:r>
              <a:rPr lang="it-IT" altLang="it-IT" b="1" smtClean="0">
                <a:cs typeface="Times New Roman" panose="02020603050405020304" pitchFamily="18" charset="0"/>
              </a:rPr>
              <a:t>imipenem and colistin </a:t>
            </a:r>
            <a:r>
              <a:rPr lang="it-IT" altLang="it-IT" b="1" u="sng" smtClean="0">
                <a:cs typeface="Times New Roman" panose="02020603050405020304" pitchFamily="18" charset="0"/>
              </a:rPr>
              <a:t>without any renal toxicity</a:t>
            </a:r>
            <a:r>
              <a:rPr lang="it-IT" altLang="it-IT" smtClean="0">
                <a:cs typeface="Times New Roman" panose="02020603050405020304" pitchFamily="18" charset="0"/>
              </a:rPr>
              <a:t>.</a:t>
            </a:r>
            <a:r>
              <a:rPr lang="it-IT" altLang="it-IT" smtClean="0">
                <a:latin typeface="Verdana" panose="020B0604030504040204" pitchFamily="34" charset="0"/>
                <a:cs typeface="Arial" panose="020B0604020202020204" pitchFamily="34" charset="0"/>
              </a:rPr>
              <a:t> </a:t>
            </a:r>
            <a:endParaRPr lang="it-IT" altLang="it-IT" smtClean="0"/>
          </a:p>
        </p:txBody>
      </p:sp>
    </p:spTree>
    <p:extLst>
      <p:ext uri="{BB962C8B-B14F-4D97-AF65-F5344CB8AC3E}">
        <p14:creationId xmlns:p14="http://schemas.microsoft.com/office/powerpoint/2010/main" val="338508354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body" idx="1"/>
          </p:nvPr>
        </p:nvSpPr>
        <p:spPr>
          <a:xfrm>
            <a:off x="2209800" y="1143001"/>
            <a:ext cx="7772400" cy="3609975"/>
          </a:xfrm>
          <a:solidFill>
            <a:srgbClr val="FFFF99"/>
          </a:solidFill>
          <a:ln>
            <a:solidFill>
              <a:schemeClr val="tx1"/>
            </a:solidFill>
            <a:miter lim="800000"/>
            <a:headEnd/>
            <a:tailEnd/>
          </a:ln>
        </p:spPr>
        <p:txBody>
          <a:bodyPr>
            <a:spAutoFit/>
          </a:bodyPr>
          <a:lstStyle/>
          <a:p>
            <a:pPr eaLnBrk="1" hangingPunct="1"/>
            <a:r>
              <a:rPr lang="it-IT" altLang="it-IT" smtClean="0">
                <a:cs typeface="Times New Roman" panose="02020603050405020304" pitchFamily="18" charset="0"/>
              </a:rPr>
              <a:t>The patient was readmitted to the ICU for a </a:t>
            </a:r>
            <a:r>
              <a:rPr lang="it-IT" altLang="it-IT" u="sng" smtClean="0">
                <a:cs typeface="Times New Roman" panose="02020603050405020304" pitchFamily="18" charset="0"/>
              </a:rPr>
              <a:t>2nd and a 3rd</a:t>
            </a:r>
            <a:r>
              <a:rPr lang="it-IT" altLang="it-IT" smtClean="0">
                <a:cs typeface="Times New Roman" panose="02020603050405020304" pitchFamily="18" charset="0"/>
              </a:rPr>
              <a:t> exacerbation of COPD and was </a:t>
            </a:r>
            <a:r>
              <a:rPr lang="it-IT" altLang="it-IT" b="1" u="sng" smtClean="0">
                <a:cs typeface="Times New Roman" panose="02020603050405020304" pitchFamily="18" charset="0"/>
              </a:rPr>
              <a:t>again</a:t>
            </a:r>
            <a:r>
              <a:rPr lang="it-IT" altLang="it-IT" b="1" smtClean="0">
                <a:cs typeface="Times New Roman" panose="02020603050405020304" pitchFamily="18" charset="0"/>
              </a:rPr>
              <a:t> treated</a:t>
            </a:r>
            <a:r>
              <a:rPr lang="it-IT" altLang="it-IT" smtClean="0">
                <a:cs typeface="Times New Roman" panose="02020603050405020304" pitchFamily="18" charset="0"/>
              </a:rPr>
              <a:t> </a:t>
            </a:r>
            <a:r>
              <a:rPr lang="it-IT" altLang="it-IT" b="1" smtClean="0">
                <a:cs typeface="Times New Roman" panose="02020603050405020304" pitchFamily="18" charset="0"/>
              </a:rPr>
              <a:t>with imipenem and colistin. </a:t>
            </a:r>
          </a:p>
          <a:p>
            <a:pPr eaLnBrk="1" hangingPunct="1"/>
            <a:r>
              <a:rPr lang="it-IT" altLang="it-IT" smtClean="0">
                <a:cs typeface="Times New Roman" panose="02020603050405020304" pitchFamily="18" charset="0"/>
              </a:rPr>
              <a:t>In both episodes, he developed </a:t>
            </a:r>
            <a:r>
              <a:rPr lang="it-IT" altLang="it-IT" u="sng" smtClean="0">
                <a:cs typeface="Times New Roman" panose="02020603050405020304" pitchFamily="18" charset="0"/>
              </a:rPr>
              <a:t>rapid worsening in renal function</a:t>
            </a:r>
            <a:r>
              <a:rPr lang="it-IT" altLang="it-IT" smtClean="0">
                <a:cs typeface="Times New Roman" panose="02020603050405020304" pitchFamily="18" charset="0"/>
              </a:rPr>
              <a:t>, which </a:t>
            </a:r>
            <a:r>
              <a:rPr lang="it-IT" altLang="it-IT" u="sng" smtClean="0">
                <a:cs typeface="Times New Roman" panose="02020603050405020304" pitchFamily="18" charset="0"/>
              </a:rPr>
              <a:t>improved following colistin withdrawal</a:t>
            </a:r>
            <a:r>
              <a:rPr lang="it-IT" altLang="it-IT" smtClean="0">
                <a:cs typeface="Times New Roman" panose="02020603050405020304" pitchFamily="18" charset="0"/>
              </a:rPr>
              <a:t>.</a:t>
            </a:r>
          </a:p>
        </p:txBody>
      </p:sp>
    </p:spTree>
    <p:extLst>
      <p:ext uri="{BB962C8B-B14F-4D97-AF65-F5344CB8AC3E}">
        <p14:creationId xmlns:p14="http://schemas.microsoft.com/office/powerpoint/2010/main" val="130600986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ChangeArrowheads="1"/>
          </p:cNvSpPr>
          <p:nvPr/>
        </p:nvSpPr>
        <p:spPr bwMode="auto">
          <a:xfrm>
            <a:off x="1914525" y="811214"/>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it-IT" altLang="it-IT" sz="2400">
              <a:solidFill>
                <a:srgbClr val="000000"/>
              </a:solidFill>
            </a:endParaRPr>
          </a:p>
        </p:txBody>
      </p:sp>
      <p:pic>
        <p:nvPicPr>
          <p:cNvPr id="147459" name="Picture 3" descr="867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0"/>
            <a:ext cx="7175500" cy="456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7460" name="Text Box 4"/>
          <p:cNvSpPr txBox="1">
            <a:spLocks noChangeArrowheads="1"/>
          </p:cNvSpPr>
          <p:nvPr/>
        </p:nvSpPr>
        <p:spPr bwMode="auto">
          <a:xfrm>
            <a:off x="1828800" y="4876801"/>
            <a:ext cx="8610600" cy="1776413"/>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it-IT" altLang="it-IT" sz="2200">
                <a:solidFill>
                  <a:srgbClr val="000000"/>
                </a:solidFill>
                <a:latin typeface="Arial" panose="020B0604020202020204" pitchFamily="34" charset="0"/>
                <a:cs typeface="Arial" panose="020B0604020202020204" pitchFamily="34" charset="0"/>
              </a:rPr>
              <a:t>Evolution of renal function (BUN and serum Cr) according to the introduction and the withdrawal of the intravenous colistin therapy. I1: 1st introduction of colistin (duration of therapy = 12 days); I2: 2nd introduction of colistin (duration of therapy = 3 days); I3: 3rd introduction of colistin (duration of therapy = 2 days). </a:t>
            </a:r>
            <a:endParaRPr lang="it-IT" altLang="it-IT" sz="2200">
              <a:solidFill>
                <a:srgbClr val="000000"/>
              </a:solidFill>
            </a:endParaRPr>
          </a:p>
        </p:txBody>
      </p:sp>
    </p:spTree>
    <p:extLst>
      <p:ext uri="{BB962C8B-B14F-4D97-AF65-F5344CB8AC3E}">
        <p14:creationId xmlns:p14="http://schemas.microsoft.com/office/powerpoint/2010/main" val="82033004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body" idx="1"/>
          </p:nvPr>
        </p:nvSpPr>
        <p:spPr>
          <a:xfrm>
            <a:off x="2209800" y="457200"/>
            <a:ext cx="7772400" cy="4584700"/>
          </a:xfrm>
          <a:solidFill>
            <a:srgbClr val="FFFF99"/>
          </a:solidFill>
          <a:ln>
            <a:solidFill>
              <a:schemeClr val="tx1"/>
            </a:solidFill>
            <a:miter lim="800000"/>
            <a:headEnd/>
            <a:tailEnd/>
          </a:ln>
        </p:spPr>
        <p:txBody>
          <a:bodyPr>
            <a:spAutoFit/>
          </a:bodyPr>
          <a:lstStyle/>
          <a:p>
            <a:pPr eaLnBrk="1" hangingPunct="1"/>
            <a:r>
              <a:rPr lang="it-IT" altLang="it-IT" smtClean="0">
                <a:cs typeface="Times New Roman" panose="02020603050405020304" pitchFamily="18" charset="0"/>
              </a:rPr>
              <a:t>Use of the Naranjo ADR probability scale indicated a </a:t>
            </a:r>
            <a:r>
              <a:rPr lang="it-IT" altLang="it-IT" b="1" smtClean="0">
                <a:cs typeface="Times New Roman" panose="02020603050405020304" pitchFamily="18" charset="0"/>
              </a:rPr>
              <a:t>probable relationship</a:t>
            </a:r>
            <a:r>
              <a:rPr lang="it-IT" altLang="it-IT" smtClean="0">
                <a:cs typeface="Times New Roman" panose="02020603050405020304" pitchFamily="18" charset="0"/>
              </a:rPr>
              <a:t> between the renal failure and the colistin therapy. </a:t>
            </a:r>
          </a:p>
          <a:p>
            <a:pPr eaLnBrk="1" hangingPunct="1"/>
            <a:r>
              <a:rPr lang="it-IT" altLang="it-IT" smtClean="0">
                <a:cs typeface="Times New Roman" panose="02020603050405020304" pitchFamily="18" charset="0"/>
              </a:rPr>
              <a:t>We conclude that our patient had a possible acute allergic reaction to colistin since the 1st introduction was not associated with any renal toxicity and renal failure was observed on the 1st day of the 2nd and the 3rd initiation of colistin therapy, respectively. </a:t>
            </a:r>
          </a:p>
        </p:txBody>
      </p:sp>
    </p:spTree>
    <p:extLst>
      <p:ext uri="{BB962C8B-B14F-4D97-AF65-F5344CB8AC3E}">
        <p14:creationId xmlns:p14="http://schemas.microsoft.com/office/powerpoint/2010/main" val="195460179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02" name="Immagin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50988" y="692151"/>
            <a:ext cx="9066212" cy="390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976463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626" name="Immagin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08213" y="115889"/>
            <a:ext cx="7569200" cy="543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627" name="CasellaDiTesto 3"/>
          <p:cNvSpPr txBox="1">
            <a:spLocks noChangeArrowheads="1"/>
          </p:cNvSpPr>
          <p:nvPr/>
        </p:nvSpPr>
        <p:spPr bwMode="auto">
          <a:xfrm>
            <a:off x="2208213" y="5949951"/>
            <a:ext cx="72009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it-IT" sz="2400">
                <a:solidFill>
                  <a:srgbClr val="000000"/>
                </a:solidFill>
              </a:rPr>
              <a:t>Naranjo: 6 punti = probabile </a:t>
            </a:r>
          </a:p>
        </p:txBody>
      </p:sp>
    </p:spTree>
    <p:extLst>
      <p:ext uri="{BB962C8B-B14F-4D97-AF65-F5344CB8AC3E}">
        <p14:creationId xmlns:p14="http://schemas.microsoft.com/office/powerpoint/2010/main" val="22197485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2495550" y="1268413"/>
            <a:ext cx="7772400" cy="3046412"/>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fontAlgn="base">
              <a:spcBef>
                <a:spcPct val="50000"/>
              </a:spcBef>
              <a:spcAft>
                <a:spcPct val="0"/>
              </a:spcAft>
            </a:pPr>
            <a:r>
              <a:rPr lang="it-IT" altLang="it-IT" b="1">
                <a:solidFill>
                  <a:srgbClr val="000000"/>
                </a:solidFill>
              </a:rPr>
              <a:t>I </a:t>
            </a:r>
            <a:r>
              <a:rPr lang="it-IT" altLang="it-IT" b="1" i="1">
                <a:solidFill>
                  <a:srgbClr val="000000"/>
                </a:solidFill>
              </a:rPr>
              <a:t>trials</a:t>
            </a:r>
            <a:r>
              <a:rPr lang="it-IT" altLang="it-IT" b="1">
                <a:solidFill>
                  <a:srgbClr val="000000"/>
                </a:solidFill>
              </a:rPr>
              <a:t> clinici</a:t>
            </a:r>
            <a:r>
              <a:rPr lang="it-IT" altLang="it-IT">
                <a:solidFill>
                  <a:srgbClr val="000000"/>
                </a:solidFill>
              </a:rPr>
              <a:t> non sono in grado di rivelare tutte le reazioni avverse al farmaco perché:</a:t>
            </a:r>
          </a:p>
          <a:p>
            <a:pPr fontAlgn="base">
              <a:spcBef>
                <a:spcPct val="50000"/>
              </a:spcBef>
              <a:spcAft>
                <a:spcPct val="0"/>
              </a:spcAft>
              <a:buFontTx/>
              <a:buAutoNum type="arabicPeriod"/>
            </a:pPr>
            <a:r>
              <a:rPr lang="it-IT" altLang="it-IT" sz="3200" b="1" i="1">
                <a:solidFill>
                  <a:srgbClr val="000000"/>
                </a:solidFill>
              </a:rPr>
              <a:t>numero ‘ristretto’</a:t>
            </a:r>
            <a:r>
              <a:rPr lang="it-IT" altLang="it-IT" sz="3200" i="1">
                <a:solidFill>
                  <a:srgbClr val="000000"/>
                </a:solidFill>
              </a:rPr>
              <a:t> di pazienti</a:t>
            </a:r>
            <a:r>
              <a:rPr lang="it-IT" altLang="it-IT" sz="3200">
                <a:solidFill>
                  <a:srgbClr val="000000"/>
                </a:solidFill>
              </a:rPr>
              <a:t>. Il numero di soggetti su cui viene studiato un farmaco, fra volontari sani e volontari pazienti, non supera le 5000-6000 unità</a:t>
            </a:r>
          </a:p>
        </p:txBody>
      </p:sp>
      <p:sp>
        <p:nvSpPr>
          <p:cNvPr id="44035" name="Text Box 3"/>
          <p:cNvSpPr txBox="1">
            <a:spLocks noChangeArrowheads="1"/>
          </p:cNvSpPr>
          <p:nvPr/>
        </p:nvSpPr>
        <p:spPr bwMode="auto">
          <a:xfrm>
            <a:off x="2566989" y="260351"/>
            <a:ext cx="727392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fontAlgn="base">
              <a:spcBef>
                <a:spcPct val="50000"/>
              </a:spcBef>
              <a:spcAft>
                <a:spcPct val="0"/>
              </a:spcAft>
              <a:buFontTx/>
              <a:buNone/>
            </a:pPr>
            <a:r>
              <a:rPr lang="en-US" altLang="it-IT" sz="2400" b="1">
                <a:solidFill>
                  <a:srgbClr val="000000"/>
                </a:solidFill>
              </a:rPr>
              <a:t>Limitazioni studi clinici ‘sperimentali’ (pre-registrativi)</a:t>
            </a:r>
          </a:p>
        </p:txBody>
      </p:sp>
    </p:spTree>
    <p:extLst>
      <p:ext uri="{BB962C8B-B14F-4D97-AF65-F5344CB8AC3E}">
        <p14:creationId xmlns:p14="http://schemas.microsoft.com/office/powerpoint/2010/main" val="221766316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650" name="Immagin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38300" y="347664"/>
            <a:ext cx="8915400" cy="616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358154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body" idx="1"/>
          </p:nvPr>
        </p:nvSpPr>
        <p:spPr>
          <a:xfrm>
            <a:off x="2279650" y="1773239"/>
            <a:ext cx="7772400" cy="3025775"/>
          </a:xfrm>
          <a:solidFill>
            <a:srgbClr val="FFFF99"/>
          </a:solidFill>
          <a:ln>
            <a:solidFill>
              <a:schemeClr val="tx1"/>
            </a:solidFill>
            <a:miter lim="800000"/>
            <a:headEnd/>
            <a:tailEnd/>
          </a:ln>
        </p:spPr>
        <p:txBody>
          <a:bodyPr>
            <a:spAutoFit/>
          </a:bodyPr>
          <a:lstStyle/>
          <a:p>
            <a:pPr eaLnBrk="1" hangingPunct="1"/>
            <a:r>
              <a:rPr lang="it-IT" altLang="it-IT" smtClean="0"/>
              <a:t>A 31-year-old, right-handed white man with a history of chronic obsessive-compulsive</a:t>
            </a:r>
            <a:r>
              <a:rPr lang="it-IT" altLang="it-IT" baseline="30000" smtClean="0"/>
              <a:t> </a:t>
            </a:r>
            <a:r>
              <a:rPr lang="it-IT" altLang="it-IT" smtClean="0"/>
              <a:t>disorder (OCD) and comorbid </a:t>
            </a:r>
            <a:r>
              <a:rPr lang="it-IT" altLang="it-IT" b="1" smtClean="0"/>
              <a:t>depressive disorder</a:t>
            </a:r>
            <a:r>
              <a:rPr lang="it-IT" altLang="it-IT" smtClean="0"/>
              <a:t> (dys-thymia)</a:t>
            </a:r>
            <a:r>
              <a:rPr lang="it-IT" altLang="it-IT" baseline="30000" smtClean="0"/>
              <a:t> </a:t>
            </a:r>
            <a:r>
              <a:rPr lang="it-IT" altLang="it-IT" smtClean="0"/>
              <a:t>presented with </a:t>
            </a:r>
            <a:r>
              <a:rPr lang="it-IT" altLang="it-IT" b="1" smtClean="0"/>
              <a:t>acute right hemiparesis</a:t>
            </a:r>
            <a:r>
              <a:rPr lang="it-IT" altLang="it-IT" smtClean="0"/>
              <a:t> and </a:t>
            </a:r>
            <a:r>
              <a:rPr lang="it-IT" altLang="it-IT" b="1" smtClean="0"/>
              <a:t>expressive dysphasia. </a:t>
            </a:r>
          </a:p>
        </p:txBody>
      </p:sp>
      <p:sp>
        <p:nvSpPr>
          <p:cNvPr id="173059" name="Text Box 3"/>
          <p:cNvSpPr txBox="1">
            <a:spLocks noChangeArrowheads="1"/>
          </p:cNvSpPr>
          <p:nvPr/>
        </p:nvSpPr>
        <p:spPr bwMode="auto">
          <a:xfrm>
            <a:off x="2711450" y="620714"/>
            <a:ext cx="6624638"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it-IT" sz="2400" b="1">
                <a:solidFill>
                  <a:srgbClr val="000000"/>
                </a:solidFill>
              </a:rPr>
              <a:t>Tossicità cronica</a:t>
            </a:r>
          </a:p>
          <a:p>
            <a:pPr algn="ctr">
              <a:spcBef>
                <a:spcPct val="50000"/>
              </a:spcBef>
              <a:buFontTx/>
              <a:buNone/>
            </a:pPr>
            <a:r>
              <a:rPr lang="en-US" altLang="it-IT" sz="2400" b="1">
                <a:solidFill>
                  <a:srgbClr val="000000"/>
                </a:solidFill>
              </a:rPr>
              <a:t>Case Report</a:t>
            </a:r>
          </a:p>
        </p:txBody>
      </p:sp>
    </p:spTree>
    <p:extLst>
      <p:ext uri="{BB962C8B-B14F-4D97-AF65-F5344CB8AC3E}">
        <p14:creationId xmlns:p14="http://schemas.microsoft.com/office/powerpoint/2010/main" val="95625160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3"/>
          <p:cNvSpPr>
            <a:spLocks noGrp="1" noChangeArrowheads="1"/>
          </p:cNvSpPr>
          <p:nvPr>
            <p:ph type="body" idx="1"/>
          </p:nvPr>
        </p:nvSpPr>
        <p:spPr>
          <a:xfrm>
            <a:off x="2208213" y="908050"/>
            <a:ext cx="7772400" cy="4114800"/>
          </a:xfrm>
        </p:spPr>
        <p:txBody>
          <a:bodyPr/>
          <a:lstStyle/>
          <a:p>
            <a:pPr eaLnBrk="1" hangingPunct="1"/>
            <a:r>
              <a:rPr lang="it-IT" altLang="it-IT" smtClean="0"/>
              <a:t>He</a:t>
            </a:r>
            <a:r>
              <a:rPr lang="it-IT" altLang="it-IT" baseline="30000" smtClean="0"/>
              <a:t> </a:t>
            </a:r>
            <a:r>
              <a:rPr lang="it-IT" altLang="it-IT" smtClean="0"/>
              <a:t>had been receiving </a:t>
            </a:r>
            <a:r>
              <a:rPr lang="it-IT" altLang="it-IT" b="1" smtClean="0"/>
              <a:t>paroxetine</a:t>
            </a:r>
            <a:r>
              <a:rPr lang="it-IT" altLang="it-IT" smtClean="0"/>
              <a:t> 200 mg/day during a </a:t>
            </a:r>
            <a:r>
              <a:rPr lang="it-IT" altLang="it-IT" b="1" smtClean="0"/>
              <a:t>3-year period</a:t>
            </a:r>
            <a:r>
              <a:rPr lang="it-IT" altLang="it-IT" baseline="30000" smtClean="0"/>
              <a:t> </a:t>
            </a:r>
            <a:r>
              <a:rPr lang="it-IT" altLang="it-IT" smtClean="0"/>
              <a:t>for OCD and dysthymia. </a:t>
            </a:r>
          </a:p>
          <a:p>
            <a:pPr eaLnBrk="1" hangingPunct="1"/>
            <a:r>
              <a:rPr lang="it-IT" altLang="it-IT" smtClean="0"/>
              <a:t>Paroxetine combined with cognitive behavioral</a:t>
            </a:r>
            <a:r>
              <a:rPr lang="it-IT" altLang="it-IT" baseline="30000" smtClean="0"/>
              <a:t> </a:t>
            </a:r>
            <a:r>
              <a:rPr lang="it-IT" altLang="it-IT" smtClean="0"/>
              <a:t>therapy was effective in controlling OCD and dysthymia, and</a:t>
            </a:r>
            <a:r>
              <a:rPr lang="it-IT" altLang="it-IT" baseline="30000" smtClean="0"/>
              <a:t> </a:t>
            </a:r>
            <a:r>
              <a:rPr lang="it-IT" altLang="it-IT" smtClean="0"/>
              <a:t>the man was functioning well as a social worker until the </a:t>
            </a:r>
            <a:r>
              <a:rPr lang="it-IT" altLang="it-IT" b="1" smtClean="0"/>
              <a:t>stroke</a:t>
            </a:r>
            <a:r>
              <a:rPr lang="it-IT" altLang="it-IT" b="1" baseline="30000" smtClean="0"/>
              <a:t> </a:t>
            </a:r>
            <a:r>
              <a:rPr lang="it-IT" altLang="it-IT" b="1" smtClean="0"/>
              <a:t>event</a:t>
            </a:r>
            <a:r>
              <a:rPr lang="it-IT" altLang="it-IT" smtClean="0"/>
              <a:t>. </a:t>
            </a:r>
            <a:endParaRPr lang="en-US" altLang="it-IT" smtClean="0"/>
          </a:p>
        </p:txBody>
      </p:sp>
    </p:spTree>
    <p:extLst>
      <p:ext uri="{BB962C8B-B14F-4D97-AF65-F5344CB8AC3E}">
        <p14:creationId xmlns:p14="http://schemas.microsoft.com/office/powerpoint/2010/main" val="180424960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body" idx="1"/>
          </p:nvPr>
        </p:nvSpPr>
        <p:spPr>
          <a:xfrm>
            <a:off x="2135188" y="1341439"/>
            <a:ext cx="7772400" cy="3609975"/>
          </a:xfrm>
          <a:solidFill>
            <a:srgbClr val="FFFF99"/>
          </a:solidFill>
          <a:ln>
            <a:solidFill>
              <a:schemeClr val="tx1"/>
            </a:solidFill>
            <a:miter lim="800000"/>
            <a:headEnd/>
            <a:tailEnd/>
          </a:ln>
        </p:spPr>
        <p:txBody>
          <a:bodyPr>
            <a:spAutoFit/>
          </a:bodyPr>
          <a:lstStyle/>
          <a:p>
            <a:pPr eaLnBrk="1" hangingPunct="1"/>
            <a:r>
              <a:rPr lang="it-IT" altLang="it-IT" smtClean="0"/>
              <a:t>Medical history revealed </a:t>
            </a:r>
            <a:r>
              <a:rPr lang="it-IT" altLang="it-IT" b="1" smtClean="0"/>
              <a:t>no hypertension, diabetes mellitus,</a:t>
            </a:r>
            <a:r>
              <a:rPr lang="it-IT" altLang="it-IT" b="1" baseline="30000" smtClean="0"/>
              <a:t> </a:t>
            </a:r>
            <a:r>
              <a:rPr lang="it-IT" altLang="it-IT" b="1" smtClean="0"/>
              <a:t>coronary arterial disease, smoking, alcohol or stimulant abuse,</a:t>
            </a:r>
            <a:r>
              <a:rPr lang="it-IT" altLang="it-IT" b="1" baseline="30000" smtClean="0"/>
              <a:t> </a:t>
            </a:r>
            <a:r>
              <a:rPr lang="it-IT" altLang="it-IT" b="1" smtClean="0"/>
              <a:t>migraine, or use of antimigraine drugs</a:t>
            </a:r>
            <a:r>
              <a:rPr lang="it-IT" altLang="it-IT" smtClean="0"/>
              <a:t>. </a:t>
            </a:r>
          </a:p>
          <a:p>
            <a:pPr eaLnBrk="1" hangingPunct="1"/>
            <a:r>
              <a:rPr lang="it-IT" altLang="it-IT" u="sng" smtClean="0"/>
              <a:t>Mild hypercholesterolemia</a:t>
            </a:r>
            <a:r>
              <a:rPr lang="it-IT" altLang="it-IT" u="sng" baseline="30000" smtClean="0"/>
              <a:t> </a:t>
            </a:r>
            <a:r>
              <a:rPr lang="it-IT" altLang="it-IT" u="sng" smtClean="0"/>
              <a:t>was controlled</a:t>
            </a:r>
            <a:r>
              <a:rPr lang="it-IT" altLang="it-IT" smtClean="0"/>
              <a:t> by diet and exercise.</a:t>
            </a:r>
            <a:r>
              <a:rPr lang="it-IT" altLang="it-IT" baseline="30000" smtClean="0"/>
              <a:t> </a:t>
            </a:r>
            <a:endParaRPr lang="it-IT" altLang="it-IT" smtClean="0"/>
          </a:p>
        </p:txBody>
      </p:sp>
    </p:spTree>
    <p:extLst>
      <p:ext uri="{BB962C8B-B14F-4D97-AF65-F5344CB8AC3E}">
        <p14:creationId xmlns:p14="http://schemas.microsoft.com/office/powerpoint/2010/main" val="406195917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body" idx="1"/>
          </p:nvPr>
        </p:nvSpPr>
        <p:spPr>
          <a:xfrm>
            <a:off x="2208213" y="692150"/>
            <a:ext cx="7772400" cy="5168900"/>
          </a:xfrm>
          <a:solidFill>
            <a:srgbClr val="FFFF99"/>
          </a:solidFill>
          <a:ln>
            <a:solidFill>
              <a:schemeClr val="tx1"/>
            </a:solidFill>
            <a:miter lim="800000"/>
            <a:headEnd/>
            <a:tailEnd/>
          </a:ln>
        </p:spPr>
        <p:txBody>
          <a:bodyPr>
            <a:spAutoFit/>
          </a:bodyPr>
          <a:lstStyle/>
          <a:p>
            <a:pPr eaLnBrk="1" hangingPunct="1"/>
            <a:r>
              <a:rPr lang="it-IT" altLang="it-IT" smtClean="0"/>
              <a:t>Computed tomography (CT) angiogram revealed a 4.6-mm </a:t>
            </a:r>
            <a:r>
              <a:rPr lang="it-IT" altLang="it-IT" b="1" smtClean="0"/>
              <a:t>occlusion</a:t>
            </a:r>
            <a:r>
              <a:rPr lang="it-IT" altLang="it-IT" b="1" baseline="30000" smtClean="0"/>
              <a:t> </a:t>
            </a:r>
            <a:r>
              <a:rPr lang="it-IT" altLang="it-IT" b="1" smtClean="0"/>
              <a:t>of the left middle cerebral artery</a:t>
            </a:r>
            <a:r>
              <a:rPr lang="it-IT" altLang="it-IT" smtClean="0"/>
              <a:t>. </a:t>
            </a:r>
          </a:p>
          <a:p>
            <a:pPr eaLnBrk="1" hangingPunct="1"/>
            <a:r>
              <a:rPr lang="it-IT" altLang="it-IT" smtClean="0"/>
              <a:t>Magnetic resonance (MR)</a:t>
            </a:r>
            <a:r>
              <a:rPr lang="it-IT" altLang="it-IT" baseline="30000" smtClean="0"/>
              <a:t> </a:t>
            </a:r>
            <a:r>
              <a:rPr lang="it-IT" altLang="it-IT" smtClean="0"/>
              <a:t>imaging and MR angiogram showed an </a:t>
            </a:r>
            <a:r>
              <a:rPr lang="it-IT" altLang="it-IT" u="sng" smtClean="0"/>
              <a:t>infarct in the left insular</a:t>
            </a:r>
            <a:r>
              <a:rPr lang="it-IT" altLang="it-IT" u="sng" baseline="30000" smtClean="0"/>
              <a:t> </a:t>
            </a:r>
            <a:r>
              <a:rPr lang="it-IT" altLang="it-IT" u="sng" smtClean="0"/>
              <a:t>and lateral aspects of the frontal lobe</a:t>
            </a:r>
            <a:r>
              <a:rPr lang="it-IT" altLang="it-IT" smtClean="0"/>
              <a:t>. </a:t>
            </a:r>
          </a:p>
          <a:p>
            <a:pPr eaLnBrk="1" hangingPunct="1"/>
            <a:r>
              <a:rPr lang="it-IT" altLang="it-IT" smtClean="0"/>
              <a:t>There was no evidence</a:t>
            </a:r>
            <a:r>
              <a:rPr lang="it-IT" altLang="it-IT" baseline="30000" smtClean="0"/>
              <a:t> </a:t>
            </a:r>
            <a:r>
              <a:rPr lang="it-IT" altLang="it-IT" smtClean="0"/>
              <a:t>suggestive of vasoconstriction on the CT and MR angiograms.</a:t>
            </a:r>
            <a:r>
              <a:rPr lang="it-IT" altLang="it-IT" baseline="30000" smtClean="0"/>
              <a:t> </a:t>
            </a:r>
            <a:endParaRPr lang="it-IT" altLang="it-IT" smtClean="0"/>
          </a:p>
        </p:txBody>
      </p:sp>
    </p:spTree>
    <p:extLst>
      <p:ext uri="{BB962C8B-B14F-4D97-AF65-F5344CB8AC3E}">
        <p14:creationId xmlns:p14="http://schemas.microsoft.com/office/powerpoint/2010/main" val="417847347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body" idx="1"/>
          </p:nvPr>
        </p:nvSpPr>
        <p:spPr>
          <a:xfrm>
            <a:off x="2208213" y="836613"/>
            <a:ext cx="7772400" cy="4114800"/>
          </a:xfrm>
        </p:spPr>
        <p:txBody>
          <a:bodyPr/>
          <a:lstStyle/>
          <a:p>
            <a:pPr eaLnBrk="1" hangingPunct="1">
              <a:lnSpc>
                <a:spcPct val="90000"/>
              </a:lnSpc>
            </a:pPr>
            <a:r>
              <a:rPr lang="it-IT" altLang="it-IT" sz="2800" b="1"/>
              <a:t>Subsequent detailed cardiac</a:t>
            </a:r>
            <a:r>
              <a:rPr lang="it-IT" altLang="it-IT" sz="2800" b="1" baseline="30000"/>
              <a:t> </a:t>
            </a:r>
            <a:r>
              <a:rPr lang="it-IT" altLang="it-IT" sz="2800" b="1"/>
              <a:t>evaluation suggested a 6-mm lesion just below the mitral valve</a:t>
            </a:r>
            <a:r>
              <a:rPr lang="it-IT" altLang="it-IT" sz="2800"/>
              <a:t>.</a:t>
            </a:r>
            <a:r>
              <a:rPr lang="it-IT" altLang="it-IT" sz="2800" baseline="30000"/>
              <a:t> </a:t>
            </a:r>
          </a:p>
          <a:p>
            <a:pPr eaLnBrk="1" hangingPunct="1">
              <a:lnSpc>
                <a:spcPct val="90000"/>
              </a:lnSpc>
            </a:pPr>
            <a:r>
              <a:rPr lang="it-IT" altLang="it-IT" sz="2800"/>
              <a:t>The possibilities of marantic endocarditis thrombus, fibroelastoma</a:t>
            </a:r>
            <a:r>
              <a:rPr lang="it-IT" altLang="it-IT" sz="2800" baseline="30000"/>
              <a:t> </a:t>
            </a:r>
            <a:r>
              <a:rPr lang="it-IT" altLang="it-IT" sz="2800"/>
              <a:t>myxoma, and normal thickening of the chordae tendinae were considered.</a:t>
            </a:r>
            <a:r>
              <a:rPr lang="it-IT" altLang="it-IT" sz="2800" baseline="30000"/>
              <a:t> </a:t>
            </a:r>
          </a:p>
          <a:p>
            <a:pPr eaLnBrk="1" hangingPunct="1">
              <a:lnSpc>
                <a:spcPct val="90000"/>
              </a:lnSpc>
            </a:pPr>
            <a:r>
              <a:rPr lang="it-IT" altLang="it-IT" sz="2800"/>
              <a:t>Endocarditis was ruled out on the basis of negative blood culture</a:t>
            </a:r>
            <a:r>
              <a:rPr lang="it-IT" altLang="it-IT" sz="2800" baseline="30000"/>
              <a:t> </a:t>
            </a:r>
            <a:r>
              <a:rPr lang="it-IT" altLang="it-IT" sz="2800"/>
              <a:t>and normal erythrocyte sedimentation rate.</a:t>
            </a:r>
            <a:r>
              <a:rPr lang="it-IT" altLang="it-IT" sz="2800" baseline="30000"/>
              <a:t> </a:t>
            </a:r>
            <a:endParaRPr lang="it-IT" altLang="it-IT" sz="2800"/>
          </a:p>
        </p:txBody>
      </p:sp>
    </p:spTree>
    <p:extLst>
      <p:ext uri="{BB962C8B-B14F-4D97-AF65-F5344CB8AC3E}">
        <p14:creationId xmlns:p14="http://schemas.microsoft.com/office/powerpoint/2010/main" val="188136768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body" idx="1"/>
          </p:nvPr>
        </p:nvSpPr>
        <p:spPr>
          <a:xfrm>
            <a:off x="2208213" y="260351"/>
            <a:ext cx="7772400" cy="5072063"/>
          </a:xfrm>
          <a:solidFill>
            <a:srgbClr val="FFFF99"/>
          </a:solidFill>
          <a:ln>
            <a:solidFill>
              <a:schemeClr val="tx1"/>
            </a:solidFill>
            <a:miter lim="800000"/>
            <a:headEnd/>
            <a:tailEnd/>
          </a:ln>
        </p:spPr>
        <p:txBody>
          <a:bodyPr>
            <a:spAutoFit/>
          </a:bodyPr>
          <a:lstStyle/>
          <a:p>
            <a:pPr eaLnBrk="1" hangingPunct="1"/>
            <a:r>
              <a:rPr lang="it-IT" altLang="it-IT" smtClean="0"/>
              <a:t>Although the source of thrombus had been attributed to the mitral</a:t>
            </a:r>
            <a:r>
              <a:rPr lang="it-IT" altLang="it-IT" baseline="30000" smtClean="0"/>
              <a:t> </a:t>
            </a:r>
            <a:r>
              <a:rPr lang="it-IT" altLang="it-IT" smtClean="0"/>
              <a:t>valve, </a:t>
            </a:r>
            <a:r>
              <a:rPr lang="it-IT" altLang="it-IT" b="1" smtClean="0"/>
              <a:t>the nature of the mitral valve lesion remained undetermined</a:t>
            </a:r>
            <a:r>
              <a:rPr lang="it-IT" altLang="it-IT" smtClean="0"/>
              <a:t>.</a:t>
            </a:r>
            <a:r>
              <a:rPr lang="it-IT" altLang="it-IT" baseline="30000" smtClean="0"/>
              <a:t> </a:t>
            </a:r>
          </a:p>
          <a:p>
            <a:pPr eaLnBrk="1" hangingPunct="1"/>
            <a:r>
              <a:rPr lang="it-IT" altLang="it-IT" smtClean="0"/>
              <a:t>Extensive laboratory studies </a:t>
            </a:r>
            <a:r>
              <a:rPr lang="it-IT" altLang="it-IT" u="sng" smtClean="0"/>
              <a:t>failed to identify any evidence</a:t>
            </a:r>
            <a:r>
              <a:rPr lang="it-IT" altLang="it-IT" u="sng" baseline="30000" smtClean="0"/>
              <a:t> </a:t>
            </a:r>
            <a:r>
              <a:rPr lang="it-IT" altLang="it-IT" u="sng" smtClean="0"/>
              <a:t>of coagulation abnormalities, inflammatory vasculopathy, or</a:t>
            </a:r>
            <a:r>
              <a:rPr lang="it-IT" altLang="it-IT" u="sng" baseline="30000" smtClean="0"/>
              <a:t> </a:t>
            </a:r>
            <a:r>
              <a:rPr lang="it-IT" altLang="it-IT" u="sng" smtClean="0"/>
              <a:t>infectious disease, including HIV</a:t>
            </a:r>
            <a:r>
              <a:rPr lang="it-IT" altLang="it-IT" smtClean="0"/>
              <a:t>. </a:t>
            </a:r>
            <a:r>
              <a:rPr lang="it-IT" altLang="it-IT" u="sng" smtClean="0"/>
              <a:t>Other blood tests, including</a:t>
            </a:r>
            <a:r>
              <a:rPr lang="it-IT" altLang="it-IT" u="sng" baseline="30000" smtClean="0"/>
              <a:t> </a:t>
            </a:r>
            <a:r>
              <a:rPr lang="it-IT" altLang="it-IT" u="sng" smtClean="0"/>
              <a:t>homocysteine and C-reactive protein levels, were normal</a:t>
            </a:r>
            <a:r>
              <a:rPr lang="it-IT" altLang="it-IT" smtClean="0"/>
              <a:t>. </a:t>
            </a:r>
          </a:p>
        </p:txBody>
      </p:sp>
    </p:spTree>
    <p:extLst>
      <p:ext uri="{BB962C8B-B14F-4D97-AF65-F5344CB8AC3E}">
        <p14:creationId xmlns:p14="http://schemas.microsoft.com/office/powerpoint/2010/main" val="157061345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p:txBody>
          <a:bodyPr/>
          <a:lstStyle/>
          <a:p>
            <a:pPr eaLnBrk="1" hangingPunct="1"/>
            <a:endParaRPr lang="en-US" altLang="it-IT" smtClean="0"/>
          </a:p>
        </p:txBody>
      </p:sp>
      <p:sp>
        <p:nvSpPr>
          <p:cNvPr id="184323" name="Rectangle 3"/>
          <p:cNvSpPr>
            <a:spLocks noGrp="1" noChangeArrowheads="1"/>
          </p:cNvSpPr>
          <p:nvPr>
            <p:ph type="body" idx="1"/>
          </p:nvPr>
        </p:nvSpPr>
        <p:spPr/>
        <p:txBody>
          <a:bodyPr/>
          <a:lstStyle/>
          <a:p>
            <a:pPr eaLnBrk="1" hangingPunct="1"/>
            <a:r>
              <a:rPr lang="it-IT" altLang="it-IT" smtClean="0"/>
              <a:t>The</a:t>
            </a:r>
            <a:r>
              <a:rPr lang="it-IT" altLang="it-IT" baseline="30000" smtClean="0"/>
              <a:t> </a:t>
            </a:r>
            <a:r>
              <a:rPr lang="it-IT" altLang="it-IT" smtClean="0"/>
              <a:t>plasma concentration of paroxetine was not estimated, as there</a:t>
            </a:r>
            <a:r>
              <a:rPr lang="it-IT" altLang="it-IT" baseline="30000" smtClean="0"/>
              <a:t> </a:t>
            </a:r>
            <a:r>
              <a:rPr lang="it-IT" altLang="it-IT" smtClean="0"/>
              <a:t>was no clinical evidence of paroxetine toxicity or serotonin syndrome.</a:t>
            </a:r>
            <a:endParaRPr lang="en-US" altLang="it-IT" smtClean="0"/>
          </a:p>
        </p:txBody>
      </p:sp>
    </p:spTree>
    <p:extLst>
      <p:ext uri="{BB962C8B-B14F-4D97-AF65-F5344CB8AC3E}">
        <p14:creationId xmlns:p14="http://schemas.microsoft.com/office/powerpoint/2010/main" val="392255934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body" idx="1"/>
          </p:nvPr>
        </p:nvSpPr>
        <p:spPr>
          <a:xfrm>
            <a:off x="2133600" y="1219201"/>
            <a:ext cx="7772400" cy="3609975"/>
          </a:xfrm>
          <a:solidFill>
            <a:srgbClr val="FFFF99"/>
          </a:solidFill>
          <a:ln>
            <a:solidFill>
              <a:schemeClr val="tx1"/>
            </a:solidFill>
            <a:miter lim="800000"/>
            <a:headEnd/>
            <a:tailEnd/>
          </a:ln>
        </p:spPr>
        <p:txBody>
          <a:bodyPr>
            <a:spAutoFit/>
          </a:bodyPr>
          <a:lstStyle/>
          <a:p>
            <a:pPr marL="609600" indent="-609600" eaLnBrk="1" hangingPunct="1"/>
            <a:r>
              <a:rPr lang="it-IT" altLang="it-IT" dirty="0" smtClean="0"/>
              <a:t>The</a:t>
            </a:r>
            <a:r>
              <a:rPr lang="it-IT" altLang="it-IT" baseline="30000" dirty="0" smtClean="0"/>
              <a:t> </a:t>
            </a:r>
            <a:r>
              <a:rPr lang="it-IT" altLang="it-IT" b="1" dirty="0" err="1" smtClean="0"/>
              <a:t>possibility</a:t>
            </a:r>
            <a:r>
              <a:rPr lang="it-IT" altLang="it-IT" dirty="0" smtClean="0"/>
              <a:t> of a </a:t>
            </a:r>
            <a:r>
              <a:rPr lang="it-IT" altLang="it-IT" b="1" dirty="0" err="1" smtClean="0"/>
              <a:t>paroxetine</a:t>
            </a:r>
            <a:r>
              <a:rPr lang="it-IT" altLang="it-IT" b="1" dirty="0" smtClean="0"/>
              <a:t> treatment-</a:t>
            </a:r>
            <a:r>
              <a:rPr lang="it-IT" altLang="it-IT" b="1" dirty="0" err="1" smtClean="0"/>
              <a:t>related</a:t>
            </a:r>
            <a:r>
              <a:rPr lang="it-IT" altLang="it-IT" b="1" dirty="0" smtClean="0"/>
              <a:t> CV-ADR</a:t>
            </a:r>
            <a:r>
              <a:rPr lang="it-IT" altLang="it-IT" dirty="0" smtClean="0"/>
              <a:t> </a:t>
            </a:r>
            <a:r>
              <a:rPr lang="it-IT" altLang="it-IT" dirty="0" err="1" smtClean="0"/>
              <a:t>was</a:t>
            </a:r>
            <a:r>
              <a:rPr lang="it-IT" altLang="it-IT" dirty="0" smtClean="0"/>
              <a:t> </a:t>
            </a:r>
            <a:r>
              <a:rPr lang="it-IT" altLang="it-IT" dirty="0" err="1" smtClean="0"/>
              <a:t>considered</a:t>
            </a:r>
            <a:r>
              <a:rPr lang="it-IT" altLang="it-IT" baseline="30000" dirty="0" smtClean="0"/>
              <a:t> </a:t>
            </a:r>
            <a:r>
              <a:rPr lang="it-IT" altLang="it-IT" dirty="0" err="1" smtClean="0"/>
              <a:t>as</a:t>
            </a:r>
            <a:r>
              <a:rPr lang="it-IT" altLang="it-IT" dirty="0" smtClean="0"/>
              <a:t> a differential.</a:t>
            </a:r>
            <a:r>
              <a:rPr lang="it-IT" altLang="it-IT" baseline="30000" dirty="0" smtClean="0"/>
              <a:t>1</a:t>
            </a:r>
            <a:r>
              <a:rPr lang="it-IT" altLang="it-IT" dirty="0" smtClean="0"/>
              <a:t> </a:t>
            </a:r>
          </a:p>
          <a:p>
            <a:pPr marL="609600" indent="-609600" eaLnBrk="1" hangingPunct="1">
              <a:buFontTx/>
              <a:buAutoNum type="arabicPeriod"/>
            </a:pPr>
            <a:r>
              <a:rPr lang="it-IT" altLang="it-IT" dirty="0" err="1" smtClean="0"/>
              <a:t>Skop</a:t>
            </a:r>
            <a:r>
              <a:rPr lang="it-IT" altLang="it-IT" dirty="0" smtClean="0"/>
              <a:t> BP, </a:t>
            </a:r>
            <a:r>
              <a:rPr lang="it-IT" altLang="it-IT" dirty="0" err="1" smtClean="0"/>
              <a:t>Brown</a:t>
            </a:r>
            <a:r>
              <a:rPr lang="it-IT" altLang="it-IT" dirty="0" smtClean="0"/>
              <a:t> TM. </a:t>
            </a:r>
            <a:r>
              <a:rPr lang="it-IT" altLang="it-IT" dirty="0" err="1" smtClean="0"/>
              <a:t>Potential</a:t>
            </a:r>
            <a:r>
              <a:rPr lang="it-IT" altLang="it-IT" dirty="0" smtClean="0"/>
              <a:t> </a:t>
            </a:r>
            <a:r>
              <a:rPr lang="it-IT" altLang="it-IT" dirty="0" err="1" smtClean="0"/>
              <a:t>vascular</a:t>
            </a:r>
            <a:r>
              <a:rPr lang="it-IT" altLang="it-IT" dirty="0" smtClean="0"/>
              <a:t> and </a:t>
            </a:r>
            <a:r>
              <a:rPr lang="it-IT" altLang="it-IT" dirty="0" err="1" smtClean="0"/>
              <a:t>bleeding</a:t>
            </a:r>
            <a:r>
              <a:rPr lang="it-IT" altLang="it-IT" dirty="0" smtClean="0"/>
              <a:t> </a:t>
            </a:r>
            <a:r>
              <a:rPr lang="it-IT" altLang="it-IT" dirty="0" err="1" smtClean="0"/>
              <a:t>complications</a:t>
            </a:r>
            <a:r>
              <a:rPr lang="it-IT" altLang="it-IT" dirty="0" smtClean="0"/>
              <a:t> of treatment with </a:t>
            </a:r>
            <a:r>
              <a:rPr lang="it-IT" altLang="it-IT" dirty="0" err="1" smtClean="0"/>
              <a:t>selective</a:t>
            </a:r>
            <a:r>
              <a:rPr lang="it-IT" altLang="it-IT" dirty="0" smtClean="0"/>
              <a:t> </a:t>
            </a:r>
            <a:r>
              <a:rPr lang="it-IT" altLang="it-IT" dirty="0" err="1" smtClean="0"/>
              <a:t>serotonin</a:t>
            </a:r>
            <a:r>
              <a:rPr lang="it-IT" altLang="it-IT" dirty="0" smtClean="0"/>
              <a:t> </a:t>
            </a:r>
            <a:r>
              <a:rPr lang="it-IT" altLang="it-IT" dirty="0" err="1" smtClean="0"/>
              <a:t>reuptake</a:t>
            </a:r>
            <a:r>
              <a:rPr lang="it-IT" altLang="it-IT" dirty="0" smtClean="0"/>
              <a:t> </a:t>
            </a:r>
            <a:r>
              <a:rPr lang="it-IT" altLang="it-IT" dirty="0" err="1" smtClean="0"/>
              <a:t>inhibitors</a:t>
            </a:r>
            <a:r>
              <a:rPr lang="it-IT" altLang="it-IT" dirty="0" smtClean="0"/>
              <a:t>. </a:t>
            </a:r>
            <a:r>
              <a:rPr lang="it-IT" altLang="it-IT" dirty="0" err="1" smtClean="0"/>
              <a:t>Psychosomatics</a:t>
            </a:r>
            <a:r>
              <a:rPr lang="it-IT" altLang="it-IT" dirty="0" smtClean="0"/>
              <a:t> 1996;37:12-6.</a:t>
            </a:r>
          </a:p>
        </p:txBody>
      </p:sp>
    </p:spTree>
    <p:extLst>
      <p:ext uri="{BB962C8B-B14F-4D97-AF65-F5344CB8AC3E}">
        <p14:creationId xmlns:p14="http://schemas.microsoft.com/office/powerpoint/2010/main" val="147144663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ChangeArrowheads="1"/>
          </p:cNvSpPr>
          <p:nvPr>
            <p:ph type="body" idx="1"/>
          </p:nvPr>
        </p:nvSpPr>
        <p:spPr>
          <a:xfrm>
            <a:off x="2135188" y="1341439"/>
            <a:ext cx="7772400" cy="3025775"/>
          </a:xfrm>
          <a:solidFill>
            <a:srgbClr val="FFFF99"/>
          </a:solidFill>
          <a:ln>
            <a:solidFill>
              <a:schemeClr val="tx1"/>
            </a:solidFill>
            <a:miter lim="800000"/>
            <a:headEnd/>
            <a:tailEnd/>
          </a:ln>
        </p:spPr>
        <p:txBody>
          <a:bodyPr>
            <a:spAutoFit/>
          </a:bodyPr>
          <a:lstStyle/>
          <a:p>
            <a:pPr eaLnBrk="1" hangingPunct="1"/>
            <a:r>
              <a:rPr lang="it-IT" altLang="it-IT" smtClean="0"/>
              <a:t>The Naranjo adverse reaction probability scale</a:t>
            </a:r>
            <a:r>
              <a:rPr lang="it-IT" altLang="it-IT" baseline="30000" smtClean="0"/>
              <a:t> </a:t>
            </a:r>
            <a:r>
              <a:rPr lang="it-IT" altLang="it-IT" smtClean="0"/>
              <a:t>was used to determine the causality of the stroke and suggested</a:t>
            </a:r>
            <a:r>
              <a:rPr lang="it-IT" altLang="it-IT" baseline="30000" smtClean="0"/>
              <a:t> </a:t>
            </a:r>
            <a:r>
              <a:rPr lang="it-IT" altLang="it-IT" smtClean="0"/>
              <a:t>a </a:t>
            </a:r>
            <a:r>
              <a:rPr lang="it-IT" altLang="it-IT" b="1" smtClean="0"/>
              <a:t>possible causal relationship</a:t>
            </a:r>
            <a:r>
              <a:rPr lang="it-IT" altLang="it-IT" smtClean="0"/>
              <a:t>, even after considering the alternative</a:t>
            </a:r>
            <a:r>
              <a:rPr lang="it-IT" altLang="it-IT" baseline="30000" smtClean="0"/>
              <a:t> </a:t>
            </a:r>
            <a:r>
              <a:rPr lang="it-IT" altLang="it-IT" smtClean="0"/>
              <a:t>cause (mitral valve lesion) for the stroke.</a:t>
            </a:r>
          </a:p>
        </p:txBody>
      </p:sp>
    </p:spTree>
    <p:extLst>
      <p:ext uri="{BB962C8B-B14F-4D97-AF65-F5344CB8AC3E}">
        <p14:creationId xmlns:p14="http://schemas.microsoft.com/office/powerpoint/2010/main" val="10759262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egnaposto contenuto 2"/>
          <p:cNvSpPr>
            <a:spLocks noGrp="1"/>
          </p:cNvSpPr>
          <p:nvPr>
            <p:ph idx="1"/>
          </p:nvPr>
        </p:nvSpPr>
        <p:spPr>
          <a:xfrm>
            <a:off x="2208213" y="908050"/>
            <a:ext cx="7772400" cy="4114800"/>
          </a:xfrm>
        </p:spPr>
        <p:txBody>
          <a:bodyPr/>
          <a:lstStyle/>
          <a:p>
            <a:pPr eaLnBrk="1" hangingPunct="1">
              <a:spcBef>
                <a:spcPct val="50000"/>
              </a:spcBef>
            </a:pPr>
            <a:r>
              <a:rPr lang="it-IT" altLang="it-IT" smtClean="0"/>
              <a:t>Per avere il 95% di probabilità di individuare una o più reazioni avverse, in base all'incidenza della stessa reazione avversa sono necessari spesso numeri molto elevati. </a:t>
            </a:r>
          </a:p>
          <a:p>
            <a:pPr eaLnBrk="1" hangingPunct="1">
              <a:spcBef>
                <a:spcPct val="50000"/>
              </a:spcBef>
            </a:pPr>
            <a:r>
              <a:rPr lang="it-IT" altLang="it-IT" b="1" smtClean="0"/>
              <a:t>Solo reazioni avverse con incidenza approssimativa di 1 a 1000 o maggiori</a:t>
            </a:r>
            <a:r>
              <a:rPr lang="it-IT" altLang="it-IT" smtClean="0"/>
              <a:t> possono essere individuate negli studi pre-marketing.</a:t>
            </a:r>
          </a:p>
          <a:p>
            <a:endParaRPr lang="it-IT" altLang="it-IT" smtClean="0"/>
          </a:p>
        </p:txBody>
      </p:sp>
    </p:spTree>
    <p:extLst>
      <p:ext uri="{BB962C8B-B14F-4D97-AF65-F5344CB8AC3E}">
        <p14:creationId xmlns:p14="http://schemas.microsoft.com/office/powerpoint/2010/main" val="166178346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978794" y="1453166"/>
            <a:ext cx="10363200" cy="4114800"/>
          </a:xfrm>
        </p:spPr>
        <p:txBody>
          <a:bodyPr/>
          <a:lstStyle/>
          <a:p>
            <a:r>
              <a:rPr lang="it-IT" dirty="0" smtClean="0"/>
              <a:t>Gli effetti cronici si manifestano spesso come eventi che possono </a:t>
            </a:r>
            <a:r>
              <a:rPr lang="it-IT" dirty="0"/>
              <a:t>verificarsi anche </a:t>
            </a:r>
            <a:r>
              <a:rPr lang="it-IT" dirty="0" smtClean="0"/>
              <a:t>spontaneamente</a:t>
            </a:r>
            <a:r>
              <a:rPr lang="it-IT" dirty="0"/>
              <a:t> </a:t>
            </a:r>
            <a:r>
              <a:rPr lang="it-IT" dirty="0" smtClean="0">
                <a:latin typeface="Times New Roman" panose="02020603050405020304" pitchFamily="18" charset="0"/>
                <a:cs typeface="Times New Roman" panose="02020603050405020304" pitchFamily="18" charset="0"/>
              </a:rPr>
              <a:t>→ </a:t>
            </a:r>
            <a:r>
              <a:rPr lang="it-IT" dirty="0" smtClean="0"/>
              <a:t>l’imputabilità è in genere difficile</a:t>
            </a:r>
          </a:p>
          <a:p>
            <a:r>
              <a:rPr lang="it-IT" dirty="0"/>
              <a:t>La relazione tra evento e farmaco può in genere essere valutata </a:t>
            </a:r>
            <a:r>
              <a:rPr lang="it-IT" dirty="0" smtClean="0"/>
              <a:t>(solo) </a:t>
            </a:r>
            <a:r>
              <a:rPr lang="it-IT" dirty="0"/>
              <a:t>con studi epidemiologici (</a:t>
            </a:r>
            <a:r>
              <a:rPr lang="it-IT" dirty="0" err="1"/>
              <a:t>farmacoepidemiologia</a:t>
            </a:r>
            <a:r>
              <a:rPr lang="it-IT" dirty="0"/>
              <a:t>)</a:t>
            </a:r>
          </a:p>
          <a:p>
            <a:endParaRPr lang="it-IT" dirty="0" smtClean="0"/>
          </a:p>
        </p:txBody>
      </p:sp>
    </p:spTree>
    <p:extLst>
      <p:ext uri="{BB962C8B-B14F-4D97-AF65-F5344CB8AC3E}">
        <p14:creationId xmlns:p14="http://schemas.microsoft.com/office/powerpoint/2010/main" val="374234208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25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2313" y="981075"/>
            <a:ext cx="8342312" cy="391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2515" name="Text Box 3"/>
          <p:cNvSpPr txBox="1">
            <a:spLocks noChangeArrowheads="1"/>
          </p:cNvSpPr>
          <p:nvPr/>
        </p:nvSpPr>
        <p:spPr bwMode="auto">
          <a:xfrm>
            <a:off x="2063750" y="260350"/>
            <a:ext cx="81359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it-IT" sz="2400">
                <a:solidFill>
                  <a:srgbClr val="000000"/>
                </a:solidFill>
              </a:rPr>
              <a:t>SSRI e stroke. Studio caso-controllo ‘nested’</a:t>
            </a:r>
          </a:p>
        </p:txBody>
      </p:sp>
    </p:spTree>
    <p:extLst>
      <p:ext uri="{BB962C8B-B14F-4D97-AF65-F5344CB8AC3E}">
        <p14:creationId xmlns:p14="http://schemas.microsoft.com/office/powerpoint/2010/main" val="300363218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sp>
        <p:nvSpPr>
          <p:cNvPr id="3" name="Segnaposto contenuto 2"/>
          <p:cNvSpPr>
            <a:spLocks noGrp="1"/>
          </p:cNvSpPr>
          <p:nvPr>
            <p:ph idx="1"/>
          </p:nvPr>
        </p:nvSpPr>
        <p:spPr/>
        <p:txBody>
          <a:bodyPr/>
          <a:lstStyle/>
          <a:p>
            <a:r>
              <a:rPr lang="it-IT" dirty="0"/>
              <a:t>Si devono </a:t>
            </a:r>
            <a:r>
              <a:rPr lang="it-IT" dirty="0" smtClean="0"/>
              <a:t>tuttavia considerare </a:t>
            </a:r>
            <a:r>
              <a:rPr lang="it-IT" dirty="0"/>
              <a:t>le caratteristiche del paziente e le proprietà farmacologiche del principio attivo </a:t>
            </a:r>
          </a:p>
          <a:p>
            <a:r>
              <a:rPr lang="it-IT" dirty="0" smtClean="0"/>
              <a:t>Se l’evento avverso è estremamente raro o nullo nella popolazione di cui il paziente fa parte, allora la relazione evento-farmaco è più plausibile</a:t>
            </a:r>
            <a:endParaRPr lang="it-IT" dirty="0"/>
          </a:p>
        </p:txBody>
      </p:sp>
    </p:spTree>
    <p:extLst>
      <p:ext uri="{BB962C8B-B14F-4D97-AF65-F5344CB8AC3E}">
        <p14:creationId xmlns:p14="http://schemas.microsoft.com/office/powerpoint/2010/main" val="289660853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3444292" y="450546"/>
            <a:ext cx="5236067" cy="5864395"/>
          </a:xfrm>
          <a:prstGeom prst="rect">
            <a:avLst/>
          </a:prstGeom>
        </p:spPr>
      </p:pic>
    </p:spTree>
    <p:extLst>
      <p:ext uri="{BB962C8B-B14F-4D97-AF65-F5344CB8AC3E}">
        <p14:creationId xmlns:p14="http://schemas.microsoft.com/office/powerpoint/2010/main" val="18429878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1511658" y="420173"/>
            <a:ext cx="9220200" cy="4343400"/>
          </a:xfrm>
          <a:prstGeom prst="rect">
            <a:avLst/>
          </a:prstGeom>
        </p:spPr>
      </p:pic>
    </p:spTree>
    <p:extLst>
      <p:ext uri="{BB962C8B-B14F-4D97-AF65-F5344CB8AC3E}">
        <p14:creationId xmlns:p14="http://schemas.microsoft.com/office/powerpoint/2010/main" val="169039676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r>
              <a:rPr lang="en-US" dirty="0"/>
              <a:t>Adenocarcinoma of the vagina in young women had been recorded rarely before the report of several cases treated at the Vincent Memorial Hospital between 1966 and 1969</a:t>
            </a:r>
            <a:r>
              <a:rPr lang="en-US" dirty="0" smtClean="0"/>
              <a:t>.</a:t>
            </a:r>
          </a:p>
          <a:p>
            <a:r>
              <a:rPr lang="en-US" dirty="0" smtClean="0"/>
              <a:t>The </a:t>
            </a:r>
            <a:r>
              <a:rPr lang="en-US" dirty="0"/>
              <a:t>unusual occurrence of this tumor in eight patients born in New England hospitals between 1946 and 1951 led us to conduct a retrospective investigation in search of factors that might be associated with tumor appearance. </a:t>
            </a:r>
            <a:endParaRPr lang="it-IT" dirty="0"/>
          </a:p>
        </p:txBody>
      </p:sp>
    </p:spTree>
    <p:extLst>
      <p:ext uri="{BB962C8B-B14F-4D97-AF65-F5344CB8AC3E}">
        <p14:creationId xmlns:p14="http://schemas.microsoft.com/office/powerpoint/2010/main" val="428135837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ChangeArrowheads="1"/>
          </p:cNvSpPr>
          <p:nvPr/>
        </p:nvSpPr>
        <p:spPr bwMode="auto">
          <a:xfrm>
            <a:off x="1758950" y="2011364"/>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it-IT" altLang="it-IT" sz="2400">
              <a:solidFill>
                <a:srgbClr val="000000"/>
              </a:solidFill>
            </a:endParaRPr>
          </a:p>
        </p:txBody>
      </p:sp>
      <p:sp>
        <p:nvSpPr>
          <p:cNvPr id="136195" name="Rectangle 3"/>
          <p:cNvSpPr>
            <a:spLocks noChangeArrowheads="1"/>
          </p:cNvSpPr>
          <p:nvPr/>
        </p:nvSpPr>
        <p:spPr bwMode="auto">
          <a:xfrm>
            <a:off x="1758950" y="2011364"/>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it-IT" altLang="it-IT" sz="2400">
              <a:solidFill>
                <a:srgbClr val="000000"/>
              </a:solidFill>
            </a:endParaRPr>
          </a:p>
        </p:txBody>
      </p:sp>
      <p:pic>
        <p:nvPicPr>
          <p:cNvPr id="136196" name="Picture 4" descr="img0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4338" y="4114800"/>
            <a:ext cx="3657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6197" name="Text Box 5"/>
          <p:cNvSpPr txBox="1">
            <a:spLocks noChangeArrowheads="1"/>
          </p:cNvSpPr>
          <p:nvPr/>
        </p:nvSpPr>
        <p:spPr bwMode="auto">
          <a:xfrm>
            <a:off x="2063750" y="620714"/>
            <a:ext cx="7924800" cy="3570287"/>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it-IT" sz="2400">
                <a:solidFill>
                  <a:srgbClr val="000000"/>
                </a:solidFill>
              </a:rPr>
              <a:t>Diethylstilboestrol (DES):.</a:t>
            </a:r>
          </a:p>
          <a:p>
            <a:pPr>
              <a:spcBef>
                <a:spcPct val="0"/>
              </a:spcBef>
              <a:buFontTx/>
              <a:buNone/>
            </a:pPr>
            <a:r>
              <a:rPr lang="it-IT" altLang="it-IT" sz="2400" b="1">
                <a:solidFill>
                  <a:srgbClr val="000000"/>
                </a:solidFill>
              </a:rPr>
              <a:t>Cases</a:t>
            </a:r>
            <a:r>
              <a:rPr lang="it-IT" altLang="it-IT" sz="2400">
                <a:solidFill>
                  <a:srgbClr val="000000"/>
                </a:solidFill>
              </a:rPr>
              <a:t>: eight young women with cancer of the vulva—a very rare cancer at any age—seen in one city in a short period of time. </a:t>
            </a:r>
          </a:p>
          <a:p>
            <a:pPr>
              <a:spcBef>
                <a:spcPct val="50000"/>
              </a:spcBef>
              <a:buFontTx/>
              <a:buNone/>
            </a:pPr>
            <a:r>
              <a:rPr lang="it-IT" altLang="it-IT" sz="2400" b="1">
                <a:solidFill>
                  <a:srgbClr val="000000"/>
                </a:solidFill>
              </a:rPr>
              <a:t>Controls</a:t>
            </a:r>
            <a:r>
              <a:rPr lang="it-IT" altLang="it-IT" sz="2400">
                <a:solidFill>
                  <a:srgbClr val="000000"/>
                </a:solidFill>
              </a:rPr>
              <a:t>: Thirty-two young women were chosen as controls, and both groups were given a series of questions and what finally separated the two groups was a question as to whether their mother had been given DES pills while the young women were in utero 20 years earlier. </a:t>
            </a:r>
          </a:p>
        </p:txBody>
      </p:sp>
      <p:sp>
        <p:nvSpPr>
          <p:cNvPr id="136198" name="Line 6"/>
          <p:cNvSpPr>
            <a:spLocks noChangeShapeType="1"/>
          </p:cNvSpPr>
          <p:nvPr/>
        </p:nvSpPr>
        <p:spPr bwMode="auto">
          <a:xfrm>
            <a:off x="7239000" y="6019800"/>
            <a:ext cx="11430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solidFill>
                <a:srgbClr val="000000"/>
              </a:solidFill>
            </a:endParaRPr>
          </a:p>
        </p:txBody>
      </p:sp>
      <p:sp>
        <p:nvSpPr>
          <p:cNvPr id="136199" name="Text Box 7"/>
          <p:cNvSpPr txBox="1">
            <a:spLocks noChangeArrowheads="1"/>
          </p:cNvSpPr>
          <p:nvPr/>
        </p:nvSpPr>
        <p:spPr bwMode="auto">
          <a:xfrm>
            <a:off x="8534400" y="5715001"/>
            <a:ext cx="1828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it-IT" altLang="it-IT" sz="2400">
                <a:solidFill>
                  <a:srgbClr val="000000"/>
                </a:solidFill>
              </a:rPr>
              <a:t>OR = </a:t>
            </a:r>
            <a:r>
              <a:rPr lang="it-IT" altLang="it-IT" sz="2800">
                <a:solidFill>
                  <a:srgbClr val="000000"/>
                </a:solidFill>
                <a:sym typeface="Symbol" panose="05050102010706020507" pitchFamily="18" charset="2"/>
              </a:rPr>
              <a:t></a:t>
            </a:r>
            <a:endParaRPr lang="it-IT" altLang="it-IT" sz="2800">
              <a:solidFill>
                <a:srgbClr val="000000"/>
              </a:solidFill>
            </a:endParaRPr>
          </a:p>
        </p:txBody>
      </p:sp>
      <p:sp>
        <p:nvSpPr>
          <p:cNvPr id="136200" name="Text Box 8"/>
          <p:cNvSpPr txBox="1">
            <a:spLocks noChangeArrowheads="1"/>
          </p:cNvSpPr>
          <p:nvPr/>
        </p:nvSpPr>
        <p:spPr bwMode="auto">
          <a:xfrm>
            <a:off x="2286000" y="152400"/>
            <a:ext cx="7391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it-IT" altLang="it-IT" sz="2400" b="1" dirty="0" smtClean="0">
                <a:solidFill>
                  <a:srgbClr val="000000"/>
                </a:solidFill>
              </a:rPr>
              <a:t>Studio </a:t>
            </a:r>
            <a:r>
              <a:rPr lang="it-IT" altLang="it-IT" sz="2400" b="1" dirty="0">
                <a:solidFill>
                  <a:srgbClr val="000000"/>
                </a:solidFill>
              </a:rPr>
              <a:t>caso-controllo </a:t>
            </a:r>
          </a:p>
        </p:txBody>
      </p:sp>
    </p:spTree>
    <p:extLst>
      <p:ext uri="{BB962C8B-B14F-4D97-AF65-F5344CB8AC3E}">
        <p14:creationId xmlns:p14="http://schemas.microsoft.com/office/powerpoint/2010/main" val="295128478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fig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7351" y="2205039"/>
            <a:ext cx="6011863" cy="284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7" name="Text Box 3"/>
          <p:cNvSpPr txBox="1">
            <a:spLocks noChangeArrowheads="1"/>
          </p:cNvSpPr>
          <p:nvPr/>
        </p:nvSpPr>
        <p:spPr bwMode="auto">
          <a:xfrm>
            <a:off x="2209800" y="457201"/>
            <a:ext cx="78486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it-IT" altLang="it-IT" sz="2400" b="1">
                <a:solidFill>
                  <a:srgbClr val="000000"/>
                </a:solidFill>
              </a:rPr>
              <a:t>Studi epidemiologici analitici per la verifica di ipotesi. Studi di coorte (prospettici) e studi caso-controllo</a:t>
            </a:r>
          </a:p>
        </p:txBody>
      </p:sp>
    </p:spTree>
    <p:extLst>
      <p:ext uri="{BB962C8B-B14F-4D97-AF65-F5344CB8AC3E}">
        <p14:creationId xmlns:p14="http://schemas.microsoft.com/office/powerpoint/2010/main" val="199520852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8781" y="1554539"/>
            <a:ext cx="8472488" cy="2195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8371" name="Text Box 5"/>
          <p:cNvSpPr txBox="1">
            <a:spLocks noChangeArrowheads="1"/>
          </p:cNvSpPr>
          <p:nvPr/>
        </p:nvSpPr>
        <p:spPr bwMode="auto">
          <a:xfrm>
            <a:off x="1081825" y="4199183"/>
            <a:ext cx="978794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it-IT" sz="2400" dirty="0">
                <a:solidFill>
                  <a:srgbClr val="000000"/>
                </a:solidFill>
                <a:latin typeface="Times New Roman"/>
              </a:rPr>
              <a:t>Women who had taken erythromycin or penicillin V in early </a:t>
            </a:r>
            <a:r>
              <a:rPr lang="en-US" altLang="it-IT" sz="2400" dirty="0" smtClean="0">
                <a:solidFill>
                  <a:srgbClr val="000000"/>
                </a:solidFill>
                <a:latin typeface="Times New Roman"/>
              </a:rPr>
              <a:t>pregnancy </a:t>
            </a:r>
            <a:r>
              <a:rPr lang="en-US" altLang="it-IT" sz="2400" dirty="0">
                <a:solidFill>
                  <a:srgbClr val="000000"/>
                </a:solidFill>
                <a:latin typeface="Times New Roman"/>
              </a:rPr>
              <a:t>and their infants were studied, using the Swedish Medical Birth Register where information on drug use during pregnancy was recorded based on interviews</a:t>
            </a:r>
          </a:p>
        </p:txBody>
      </p:sp>
      <p:sp>
        <p:nvSpPr>
          <p:cNvPr id="2" name="CasellaDiTesto 1"/>
          <p:cNvSpPr txBox="1"/>
          <p:nvPr/>
        </p:nvSpPr>
        <p:spPr>
          <a:xfrm>
            <a:off x="2269756" y="520633"/>
            <a:ext cx="7482626" cy="584775"/>
          </a:xfrm>
          <a:prstGeom prst="rect">
            <a:avLst/>
          </a:prstGeom>
          <a:noFill/>
        </p:spPr>
        <p:txBody>
          <a:bodyPr wrap="square" rtlCol="0">
            <a:spAutoFit/>
          </a:bodyPr>
          <a:lstStyle/>
          <a:p>
            <a:r>
              <a:rPr lang="it-IT" sz="3200" b="1" dirty="0">
                <a:solidFill>
                  <a:srgbClr val="000000"/>
                </a:solidFill>
              </a:rPr>
              <a:t>Studio di coorte. Esposti vs. non esposti</a:t>
            </a:r>
            <a:endParaRPr lang="it-IT" sz="3200" b="1" dirty="0">
              <a:solidFill>
                <a:srgbClr val="000000"/>
              </a:solidFill>
            </a:endParaRPr>
          </a:p>
        </p:txBody>
      </p:sp>
    </p:spTree>
    <p:extLst>
      <p:ext uri="{BB962C8B-B14F-4D97-AF65-F5344CB8AC3E}">
        <p14:creationId xmlns:p14="http://schemas.microsoft.com/office/powerpoint/2010/main" val="101889248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5414" y="476250"/>
            <a:ext cx="4073525" cy="5253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9395" name="Line 6"/>
          <p:cNvSpPr>
            <a:spLocks noChangeShapeType="1"/>
          </p:cNvSpPr>
          <p:nvPr/>
        </p:nvSpPr>
        <p:spPr bwMode="auto">
          <a:xfrm>
            <a:off x="4008438" y="2060575"/>
            <a:ext cx="3167062"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solidFill>
                <a:srgbClr val="000000"/>
              </a:solidFill>
            </a:endParaRPr>
          </a:p>
        </p:txBody>
      </p:sp>
      <p:sp>
        <p:nvSpPr>
          <p:cNvPr id="59396" name="Line 7"/>
          <p:cNvSpPr>
            <a:spLocks noChangeShapeType="1"/>
          </p:cNvSpPr>
          <p:nvPr/>
        </p:nvSpPr>
        <p:spPr bwMode="auto">
          <a:xfrm>
            <a:off x="4008439" y="3213100"/>
            <a:ext cx="3095625"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solidFill>
                <a:srgbClr val="000000"/>
              </a:solidFill>
            </a:endParaRPr>
          </a:p>
        </p:txBody>
      </p:sp>
    </p:spTree>
    <p:extLst>
      <p:ext uri="{BB962C8B-B14F-4D97-AF65-F5344CB8AC3E}">
        <p14:creationId xmlns:p14="http://schemas.microsoft.com/office/powerpoint/2010/main" val="13729324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106" name="Object 2"/>
          <p:cNvGraphicFramePr>
            <a:graphicFrameLocks noChangeAspect="1"/>
          </p:cNvGraphicFramePr>
          <p:nvPr/>
        </p:nvGraphicFramePr>
        <p:xfrm>
          <a:off x="2971801" y="914401"/>
          <a:ext cx="6124575" cy="5248275"/>
        </p:xfrm>
        <a:graphic>
          <a:graphicData uri="http://schemas.openxmlformats.org/presentationml/2006/ole">
            <mc:AlternateContent xmlns:mc="http://schemas.openxmlformats.org/markup-compatibility/2006">
              <mc:Choice xmlns:v="urn:schemas-microsoft-com:vml" Requires="v">
                <p:oleObj spid="_x0000_s1026" name="Documento" r:id="rId4" imgW="6266688" imgH="5367528" progId="Word.Document.8">
                  <p:embed/>
                </p:oleObj>
              </mc:Choice>
              <mc:Fallback>
                <p:oleObj name="Documento" r:id="rId4" imgW="6266688" imgH="5367528"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801" y="914401"/>
                        <a:ext cx="6124575" cy="524827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54950458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74826" y="1484314"/>
            <a:ext cx="8759825" cy="202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64422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olo 1"/>
          <p:cNvSpPr>
            <a:spLocks noGrp="1"/>
          </p:cNvSpPr>
          <p:nvPr>
            <p:ph type="title"/>
          </p:nvPr>
        </p:nvSpPr>
        <p:spPr>
          <a:xfrm>
            <a:off x="2209800" y="188914"/>
            <a:ext cx="7772400" cy="1563687"/>
          </a:xfrm>
        </p:spPr>
        <p:txBody>
          <a:bodyPr/>
          <a:lstStyle/>
          <a:p>
            <a:r>
              <a:rPr lang="it-IT" altLang="it-IT" sz="3200"/>
              <a:t>Farmaci orfani</a:t>
            </a:r>
            <a:r>
              <a:rPr lang="en-US" altLang="it-IT" sz="3200"/>
              <a:t/>
            </a:r>
            <a:br>
              <a:rPr lang="en-US" altLang="it-IT" sz="3200"/>
            </a:br>
            <a:endParaRPr lang="it-IT" altLang="it-IT" sz="3200"/>
          </a:p>
        </p:txBody>
      </p:sp>
      <p:sp>
        <p:nvSpPr>
          <p:cNvPr id="49155" name="Segnaposto contenuto 2"/>
          <p:cNvSpPr>
            <a:spLocks noGrp="1"/>
          </p:cNvSpPr>
          <p:nvPr>
            <p:ph idx="1"/>
          </p:nvPr>
        </p:nvSpPr>
        <p:spPr>
          <a:xfrm>
            <a:off x="2200275" y="1989138"/>
            <a:ext cx="7772400" cy="4114800"/>
          </a:xfrm>
        </p:spPr>
        <p:txBody>
          <a:bodyPr/>
          <a:lstStyle/>
          <a:p>
            <a:r>
              <a:rPr lang="it-IT" altLang="it-IT" smtClean="0"/>
              <a:t>Farmaco orfano: usato per malattie gravi rare (prevalenza ≤ 5/10.000)</a:t>
            </a:r>
          </a:p>
          <a:p>
            <a:r>
              <a:rPr lang="it-IT" altLang="it-IT" smtClean="0"/>
              <a:t>Trial clinici in pochi pazienti (decine-centinaia) </a:t>
            </a:r>
          </a:p>
        </p:txBody>
      </p:sp>
    </p:spTree>
    <p:extLst>
      <p:ext uri="{BB962C8B-B14F-4D97-AF65-F5344CB8AC3E}">
        <p14:creationId xmlns:p14="http://schemas.microsoft.com/office/powerpoint/2010/main" val="3066956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olo 1"/>
          <p:cNvSpPr>
            <a:spLocks noGrp="1"/>
          </p:cNvSpPr>
          <p:nvPr>
            <p:ph type="title"/>
          </p:nvPr>
        </p:nvSpPr>
        <p:spPr>
          <a:xfrm>
            <a:off x="1992314" y="620713"/>
            <a:ext cx="7989887" cy="1295400"/>
          </a:xfrm>
        </p:spPr>
        <p:txBody>
          <a:bodyPr/>
          <a:lstStyle/>
          <a:p>
            <a:r>
              <a:rPr lang="it-IT" altLang="it-IT" sz="4000"/>
              <a:t>C</a:t>
            </a:r>
            <a:r>
              <a:rPr lang="en-US" altLang="it-IT" sz="4000"/>
              <a:t>onditional approval (CA), approval under exceptional circumstances (EC)</a:t>
            </a:r>
            <a:endParaRPr lang="it-IT" altLang="it-IT" sz="4000"/>
          </a:p>
        </p:txBody>
      </p:sp>
      <p:sp>
        <p:nvSpPr>
          <p:cNvPr id="50179" name="Segnaposto contenuto 2"/>
          <p:cNvSpPr>
            <a:spLocks noGrp="1"/>
          </p:cNvSpPr>
          <p:nvPr>
            <p:ph idx="1"/>
          </p:nvPr>
        </p:nvSpPr>
        <p:spPr>
          <a:xfrm>
            <a:off x="2209800" y="2205038"/>
            <a:ext cx="7772400" cy="4114800"/>
          </a:xfrm>
        </p:spPr>
        <p:txBody>
          <a:bodyPr/>
          <a:lstStyle/>
          <a:p>
            <a:r>
              <a:rPr lang="en-US" altLang="it-IT" smtClean="0"/>
              <a:t>Drugs intended to meet an </a:t>
            </a:r>
            <a:r>
              <a:rPr lang="en-US" altLang="it-IT" b="1" smtClean="0"/>
              <a:t>unmet medical need (AIDS, cancer etc.) </a:t>
            </a:r>
            <a:r>
              <a:rPr lang="en-US" altLang="it-IT" smtClean="0"/>
              <a:t>can be approved for the market with </a:t>
            </a:r>
            <a:r>
              <a:rPr lang="en-US" altLang="it-IT" b="1" smtClean="0"/>
              <a:t>less safety data than is usually required</a:t>
            </a:r>
            <a:r>
              <a:rPr lang="en-US" altLang="it-IT" smtClean="0"/>
              <a:t>, using the Exceptional Circumstances and Conditional Approval applications in European Central procedure.</a:t>
            </a:r>
            <a:endParaRPr lang="it-IT" altLang="it-IT" smtClean="0"/>
          </a:p>
        </p:txBody>
      </p:sp>
    </p:spTree>
    <p:extLst>
      <p:ext uri="{BB962C8B-B14F-4D97-AF65-F5344CB8AC3E}">
        <p14:creationId xmlns:p14="http://schemas.microsoft.com/office/powerpoint/2010/main" val="2299762544"/>
      </p:ext>
    </p:extLst>
  </p:cSld>
  <p:clrMapOvr>
    <a:masterClrMapping/>
  </p:clrMapOvr>
  <p:timing>
    <p:tnLst>
      <p:par>
        <p:cTn id="1" dur="indefinite" restart="never" nodeType="tmRoot"/>
      </p:par>
    </p:tnLst>
  </p:timing>
</p:sld>
</file>

<file path=ppt/theme/theme1.xml><?xml version="1.0" encoding="utf-8"?>
<a:theme xmlns:a="http://schemas.openxmlformats.org/drawingml/2006/main" name="Struttura predefinita">
  <a:themeElements>
    <a:clrScheme name="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w="222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altLang="it-IT"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noFill/>
        <a:ln w="222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altLang="it-IT"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Struttura predefinita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2346</Words>
  <Application>Microsoft Office PowerPoint</Application>
  <PresentationFormat>Widescreen</PresentationFormat>
  <Paragraphs>219</Paragraphs>
  <Slides>70</Slides>
  <Notes>29</Notes>
  <HiddenSlides>0</HiddenSlides>
  <MMClips>0</MMClips>
  <ScaleCrop>false</ScaleCrop>
  <HeadingPairs>
    <vt:vector size="8" baseType="variant">
      <vt:variant>
        <vt:lpstr>Caratteri utilizzati</vt:lpstr>
      </vt:variant>
      <vt:variant>
        <vt:i4>6</vt:i4>
      </vt:variant>
      <vt:variant>
        <vt:lpstr>Tema</vt:lpstr>
      </vt:variant>
      <vt:variant>
        <vt:i4>1</vt:i4>
      </vt:variant>
      <vt:variant>
        <vt:lpstr>Server OLE incorporati</vt:lpstr>
      </vt:variant>
      <vt:variant>
        <vt:i4>1</vt:i4>
      </vt:variant>
      <vt:variant>
        <vt:lpstr>Titoli diapositive</vt:lpstr>
      </vt:variant>
      <vt:variant>
        <vt:i4>70</vt:i4>
      </vt:variant>
    </vt:vector>
  </HeadingPairs>
  <TitlesOfParts>
    <vt:vector size="78" baseType="lpstr">
      <vt:lpstr>Arial</vt:lpstr>
      <vt:lpstr>Calibri</vt:lpstr>
      <vt:lpstr>Symbol</vt:lpstr>
      <vt:lpstr>Times New Roman</vt:lpstr>
      <vt:lpstr>Verdana</vt:lpstr>
      <vt:lpstr>Wingdings</vt:lpstr>
      <vt:lpstr>Struttura predefinita</vt:lpstr>
      <vt:lpstr>Documento</vt:lpstr>
      <vt:lpstr>Cancerogenicità dei farmaci</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Farmaci orfani </vt:lpstr>
      <vt:lpstr>Conditional approval (CA), approval under exceptional circumstances (EC)</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Differenza tra studi clinici controllati (RCTs) e normale pratica clinica</vt:lpstr>
      <vt:lpstr>Farmacovigilanza post-marketing</vt:lpstr>
      <vt:lpstr>Presentazione standard di PowerPoint</vt:lpstr>
      <vt:lpstr>Reazioni avverse ai farmaci (Adverse Drug Reactions, ADRs)</vt:lpstr>
      <vt:lpstr>Presentazione standard di PowerPoint</vt:lpstr>
      <vt:lpstr>Presentazione standard di PowerPoint</vt:lpstr>
      <vt:lpstr>Evento avverso</vt:lpstr>
      <vt:lpstr>Reazione avversa grave (serious ADR)</vt:lpstr>
      <vt:lpstr>Presentazione standard di PowerPoint</vt:lpstr>
      <vt:lpstr>Reazione inattesa</vt:lpstr>
      <vt:lpstr>Frequenza delle reazioni avverse</vt:lpstr>
      <vt:lpstr>Presentazione standard di PowerPoint</vt:lpstr>
      <vt:lpstr>Presentazione standard di PowerPoint</vt:lpstr>
      <vt:lpstr>Presentazione standard di PowerPoint</vt:lpstr>
      <vt:lpstr>Presentazione standard di PowerPoint</vt:lpstr>
      <vt:lpstr>Presentazione standard di PowerPoint</vt:lpstr>
      <vt:lpstr>Criteri di imputabilità</vt:lpstr>
      <vt:lpstr>Presentazione standard di PowerPoint</vt:lpstr>
      <vt:lpstr>Presentazione standard di PowerPoint</vt:lpstr>
      <vt:lpstr>Presentazione standard di PowerPoint</vt:lpstr>
      <vt:lpstr>Presentazione standard di PowerPoint</vt:lpstr>
      <vt:lpstr>Presentazione standard di PowerPoint</vt:lpstr>
      <vt:lpstr>WHO-UMC system for standardised case causality assessment</vt:lpstr>
      <vt:lpstr>Presentazione standard di PowerPoint</vt:lpstr>
      <vt:lpstr>Presentazione standard di PowerPoint</vt:lpstr>
      <vt:lpstr>Presentazione standard di PowerPoint</vt:lpstr>
      <vt:lpstr>Presentazione standard di PowerPoint</vt:lpstr>
      <vt:lpstr>Presentazione standard di PowerPoint</vt:lpstr>
      <vt:lpstr>Tossicità acuta. Esempio Suspected acute interstitial nephritis induced by colistin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Cancerogenicità dei farmaci</dc:title>
  <dc:creator>Luca</dc:creator>
  <cp:lastModifiedBy>Luca</cp:lastModifiedBy>
  <cp:revision>1</cp:revision>
  <dcterms:created xsi:type="dcterms:W3CDTF">2018-05-15T11:32:04Z</dcterms:created>
  <dcterms:modified xsi:type="dcterms:W3CDTF">2018-05-15T11:32:23Z</dcterms:modified>
</cp:coreProperties>
</file>