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o Del Prete" initials="R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95772" autoAdjust="0"/>
  </p:normalViewPr>
  <p:slideViewPr>
    <p:cSldViewPr snapToGrid="0">
      <p:cViewPr varScale="1">
        <p:scale>
          <a:sx n="105" d="100"/>
          <a:sy n="105" d="100"/>
        </p:scale>
        <p:origin x="8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9199-CD84-4E0B-A09A-48477CD108BF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CBD4-777F-4274-B89D-9294CD8011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Piezoelettrico: applicazione stimolo meccanico – polarizzazione elettrica (e viceversa)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CBD4-777F-4274-B89D-9294CD80110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1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CBD4-777F-4274-B89D-9294CD80110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7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0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2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1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7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4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4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10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6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28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E66B-E082-40D0-8727-B13D4ED3BA90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4AFE-47FC-4BE6-8E15-12499EA12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5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kscan.com/flexiforce-sample-circui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Bar_(unit%C3%A0_di_misura)" TargetMode="External"/><Relationship Id="rId13" Type="http://schemas.openxmlformats.org/officeDocument/2006/relationships/hyperlink" Target="http://it.wikipedia.org/wiki/Millimetro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://it.wikipedia.org/wiki/Sistema_internazionale" TargetMode="External"/><Relationship Id="rId7" Type="http://schemas.openxmlformats.org/officeDocument/2006/relationships/hyperlink" Target="http://it.wikipedia.org/wiki/Sistema_CGS" TargetMode="External"/><Relationship Id="rId12" Type="http://schemas.openxmlformats.org/officeDocument/2006/relationships/hyperlink" Target="http://it.wikipedia.org/wiki/Mercurio_(elemento)" TargetMode="External"/><Relationship Id="rId17" Type="http://schemas.openxmlformats.org/officeDocument/2006/relationships/hyperlink" Target="http://it.wikipedia.org/wiki/Centimetro_quadro" TargetMode="External"/><Relationship Id="rId2" Type="http://schemas.openxmlformats.org/officeDocument/2006/relationships/hyperlink" Target="http://it.wikipedia.org/wiki/Pascal_(unit%C3%A0_di_misura)" TargetMode="External"/><Relationship Id="rId16" Type="http://schemas.openxmlformats.org/officeDocument/2006/relationships/hyperlink" Target="http://it.wikipedia.org/wiki/Atmosfera_tecnic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Baria" TargetMode="External"/><Relationship Id="rId11" Type="http://schemas.openxmlformats.org/officeDocument/2006/relationships/hyperlink" Target="http://it.wikipedia.org/wiki/Torr" TargetMode="External"/><Relationship Id="rId5" Type="http://schemas.openxmlformats.org/officeDocument/2006/relationships/hyperlink" Target="http://it.wikipedia.org/wiki/Metro_quadro" TargetMode="External"/><Relationship Id="rId15" Type="http://schemas.openxmlformats.org/officeDocument/2006/relationships/hyperlink" Target="http://it.wikipedia.org/wiki/Chilogrammo_forza" TargetMode="External"/><Relationship Id="rId10" Type="http://schemas.openxmlformats.org/officeDocument/2006/relationships/hyperlink" Target="http://it.wikipedia.org/wiki/Microbar" TargetMode="External"/><Relationship Id="rId4" Type="http://schemas.openxmlformats.org/officeDocument/2006/relationships/hyperlink" Target="http://it.wikipedia.org/wiki/Newton_(unit%C3%A0_di_misura)" TargetMode="External"/><Relationship Id="rId9" Type="http://schemas.openxmlformats.org/officeDocument/2006/relationships/hyperlink" Target="http://it.wikipedia.org/wiki/Millibar" TargetMode="External"/><Relationship Id="rId14" Type="http://schemas.openxmlformats.org/officeDocument/2006/relationships/hyperlink" Target="http://it.wikipedia.org/wiki/Atmosfera_(unit%C3%A0_di_misura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Pressione_atmosferica" TargetMode="External"/><Relationship Id="rId2" Type="http://schemas.openxmlformats.org/officeDocument/2006/relationships/hyperlink" Target="http://it.wikipedia.org/wiki/Vuoto_(fisica)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460930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27" y="126424"/>
            <a:ext cx="6947957" cy="354935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8797290" y="2945130"/>
            <a:ext cx="576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192479" y="126424"/>
            <a:ext cx="302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Electric manometers: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1" y="2700991"/>
            <a:ext cx="4946999" cy="39697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4951" y="831758"/>
            <a:ext cx="442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Capacitive </a:t>
            </a:r>
            <a:r>
              <a:rPr lang="it-IT" sz="2000" u="sng" dirty="0" err="1"/>
              <a:t>transducers</a:t>
            </a:r>
            <a:r>
              <a:rPr lang="it-IT" sz="2000" u="sng" dirty="0"/>
              <a:t> </a:t>
            </a:r>
            <a:r>
              <a:rPr lang="it-IT" sz="2000" dirty="0"/>
              <a:t>must be </a:t>
            </a:r>
            <a:r>
              <a:rPr lang="it-IT" sz="2000" dirty="0" err="1"/>
              <a:t>supplied</a:t>
            </a:r>
            <a:r>
              <a:rPr lang="it-IT" sz="2000" dirty="0"/>
              <a:t> with </a:t>
            </a:r>
            <a:r>
              <a:rPr lang="it-IT" sz="2000" i="1" dirty="0" err="1"/>
              <a:t>alternating</a:t>
            </a:r>
            <a:r>
              <a:rPr lang="it-IT" sz="2000" i="1" dirty="0"/>
              <a:t> </a:t>
            </a:r>
            <a:r>
              <a:rPr lang="it-IT" sz="2000" i="1" dirty="0" err="1"/>
              <a:t>current</a:t>
            </a:r>
            <a:r>
              <a:rPr lang="it-IT" sz="2000" dirty="0"/>
              <a:t> …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1804670" y="6621779"/>
            <a:ext cx="118261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1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9190" y="31750"/>
            <a:ext cx="627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Semiconductor silicon chip pressure transducer: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23" y="3442970"/>
            <a:ext cx="25573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uk.farnell.com/productimages/standard/en_GB/1555609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9" y="3431123"/>
            <a:ext cx="1782282" cy="13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k.farnell.com/productimages/standard/en_GB/42420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0" y="4778330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2" descr="https://i.pinimg.com/originals/36/e7/23/36e7233dba0831cf1eff8e5a155997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0" y="539750"/>
            <a:ext cx="4585110" cy="25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54230" y="751930"/>
            <a:ext cx="5403339" cy="4727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800"/>
              <a:t>Square silicon chip: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it-IT" sz="2800"/>
              <a:t>- 4 piezoresistors</a:t>
            </a:r>
          </a:p>
          <a:p>
            <a:pPr>
              <a:lnSpc>
                <a:spcPct val="130000"/>
              </a:lnSpc>
            </a:pPr>
            <a:r>
              <a:rPr lang="it-IT" sz="2800"/>
              <a:t>Wheatstone Bridge: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it-IT" sz="2800"/>
              <a:t>- 4 resistor changes</a:t>
            </a:r>
          </a:p>
          <a:p>
            <a:pPr>
              <a:lnSpc>
                <a:spcPct val="130000"/>
              </a:lnSpc>
            </a:pPr>
            <a:r>
              <a:rPr lang="it-IT" sz="2800"/>
              <a:t>Pressure measurement:</a:t>
            </a:r>
          </a:p>
          <a:p>
            <a:pPr>
              <a:lnSpc>
                <a:spcPct val="130000"/>
              </a:lnSpc>
            </a:pPr>
            <a:r>
              <a:rPr lang="it-IT" sz="2800"/>
              <a:t>- atmospheric pressure as reference</a:t>
            </a:r>
          </a:p>
          <a:p>
            <a:pPr>
              <a:lnSpc>
                <a:spcPct val="130000"/>
              </a:lnSpc>
            </a:pPr>
            <a:r>
              <a:rPr lang="it-IT" sz="2800"/>
              <a:t>- differential pressure</a:t>
            </a:r>
          </a:p>
          <a:p>
            <a:pPr>
              <a:lnSpc>
                <a:spcPct val="130000"/>
              </a:lnSpc>
            </a:pPr>
            <a:r>
              <a:rPr lang="it-IT" sz="2800"/>
              <a:t>- absolute (to vacuum)</a:t>
            </a:r>
          </a:p>
        </p:txBody>
      </p:sp>
    </p:spTree>
    <p:extLst>
      <p:ext uri="{BB962C8B-B14F-4D97-AF65-F5344CB8AC3E}">
        <p14:creationId xmlns:p14="http://schemas.microsoft.com/office/powerpoint/2010/main" val="133854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sduttore pressione 0-5psi per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47" y="4794550"/>
            <a:ext cx="42291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2"/>
              </a:clrFrom>
              <a:clrTo>
                <a:srgbClr val="F6F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/>
          <a:stretch/>
        </p:blipFill>
        <p:spPr bwMode="auto">
          <a:xfrm>
            <a:off x="3372235" y="57149"/>
            <a:ext cx="7776864" cy="39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00" y="4431697"/>
            <a:ext cx="4580617" cy="23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http://sanding-store.co.uk/acatalog/ZSE_ISE_30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0" y="747162"/>
            <a:ext cx="2831417" cy="18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579" y="3364229"/>
            <a:ext cx="3964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Diffused semiconductor pressure transducers use semiconductor material for the strain gauge elements. They are diffused into a silicon pressure sensing diaphragm</a:t>
            </a:r>
            <a:endParaRPr lang="it-IT" sz="1600"/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48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94550" y="0"/>
            <a:ext cx="446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Pressure </a:t>
            </a:r>
            <a:r>
              <a:rPr lang="it-IT" sz="2400" b="1" i="1" dirty="0" err="1">
                <a:solidFill>
                  <a:srgbClr val="0070C0"/>
                </a:solidFill>
              </a:rPr>
              <a:t>gauge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calibration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bench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026" name="Picture 2" descr="G:\Lucidi\Banco taratura manomet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93460"/>
            <a:ext cx="6552728" cy="62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89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29924" y="40285"/>
            <a:ext cx="543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Piezo-resistive film pressure transducers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8" y="454691"/>
            <a:ext cx="4932521" cy="640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32793" y="6118463"/>
            <a:ext cx="9560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6" name="Picture 8" descr="FlexiForce Recommended Circu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1297390"/>
            <a:ext cx="4660576" cy="36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rce vs. Resistance/Conductance Ch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60" y="4431059"/>
            <a:ext cx="4070984" cy="22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lt;em&gt;FlexiForce&lt;/em&gt;&lt;sup&gt;®&lt;/sup&gt;  Sens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70" y="271118"/>
            <a:ext cx="1786355" cy="17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03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-Scan Pressure Measurement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0" y="175355"/>
            <a:ext cx="441465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5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01" y="1122784"/>
            <a:ext cx="5512451" cy="38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72579"/>
              </p:ext>
            </p:extLst>
          </p:nvPr>
        </p:nvGraphicFramePr>
        <p:xfrm>
          <a:off x="5515703" y="5316325"/>
          <a:ext cx="5040560" cy="1219200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040">
                <a:tc gridSpan="4">
                  <a:txBody>
                    <a:bodyPr/>
                    <a:lstStyle/>
                    <a:p>
                      <a:r>
                        <a:rPr lang="it-IT" sz="1400" dirty="0" err="1"/>
                        <a:t>Sensing</a:t>
                      </a:r>
                      <a:r>
                        <a:rPr lang="it-IT" sz="1400" dirty="0"/>
                        <a:t> Area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Width</a:t>
                      </a:r>
                      <a:endParaRPr lang="it-I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Height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Sensels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/>
                        <a:t>Sensel Density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40">
                <a:tc>
                  <a:txBody>
                    <a:bodyPr/>
                    <a:lstStyle/>
                    <a:p>
                      <a:r>
                        <a:rPr lang="it-IT" sz="1400" dirty="0"/>
                        <a:t>4.40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 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4.40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 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1,936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  100.0</a:t>
                      </a:r>
                      <a:endParaRPr lang="it-I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in.</a:t>
                      </a:r>
                      <a:r>
                        <a:rPr lang="it-IT" sz="1400" baseline="30000"/>
                        <a:t>2</a:t>
                      </a:r>
                      <a:endParaRPr lang="it-IT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40">
                <a:tc>
                  <a:txBody>
                    <a:bodyPr/>
                    <a:lstStyle/>
                    <a:p>
                      <a:r>
                        <a:rPr lang="it-IT" sz="1400"/>
                        <a:t>111.8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 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111.8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 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1,936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    15.5</a:t>
                      </a:r>
                      <a:endParaRPr lang="it-I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cm</a:t>
                      </a:r>
                      <a:r>
                        <a:rPr lang="it-IT" sz="1400" baseline="30000"/>
                        <a:t>2</a:t>
                      </a:r>
                      <a:endParaRPr lang="it-I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591390" y="680814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Thickness</a:t>
            </a:r>
            <a:r>
              <a:rPr lang="it-IT" dirty="0"/>
              <a:t>  --&gt;  0,2 mm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30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16632"/>
            <a:ext cx="8321749" cy="324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501009"/>
            <a:ext cx="8280920" cy="32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4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https://www.medicapteurs.com/wp-content/uploads/sites/1772/2017/08/track-et-pres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9751"/>
          <a:stretch/>
        </p:blipFill>
        <p:spPr bwMode="auto">
          <a:xfrm>
            <a:off x="412750" y="723900"/>
            <a:ext cx="3295519" cy="21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92150" y="179685"/>
            <a:ext cx="242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Pressure mapping</a:t>
            </a:r>
          </a:p>
        </p:txBody>
      </p:sp>
      <p:pic>
        <p:nvPicPr>
          <p:cNvPr id="2052" name="Picture 4" descr="http://www.novelusa.com/assets/img/product/pedarboxwsh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654050"/>
            <a:ext cx="26162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147050" y="120650"/>
            <a:ext cx="354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In-shoes pressure mapping</a:t>
            </a:r>
          </a:p>
        </p:txBody>
      </p:sp>
      <p:pic>
        <p:nvPicPr>
          <p:cNvPr id="2054" name="Picture 6" descr="Risultati immagini per in shoe pressure an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2702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seating pressure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4036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318000" y="2748607"/>
            <a:ext cx="329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Seating pressure analysis</a:t>
            </a:r>
          </a:p>
        </p:txBody>
      </p:sp>
    </p:spTree>
    <p:extLst>
      <p:ext uri="{BB962C8B-B14F-4D97-AF65-F5344CB8AC3E}">
        <p14:creationId xmlns:p14="http://schemas.microsoft.com/office/powerpoint/2010/main" val="365282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47" y="2346114"/>
            <a:ext cx="8157015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87671" y="179598"/>
            <a:ext cx="10905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hydraulic or pneumatic load cells: </a:t>
            </a:r>
            <a:r>
              <a:rPr lang="en-US" sz="2000" dirty="0"/>
              <a:t>are employed to measure very big forces. The measurement is done “indirectly” passing through the </a:t>
            </a:r>
            <a:r>
              <a:rPr lang="en-US" sz="2000" i="1" dirty="0"/>
              <a:t>pressure measurement of a particular fluid </a:t>
            </a:r>
            <a:r>
              <a:rPr lang="en-US" sz="2000" dirty="0"/>
              <a:t>(generally oil)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0" y="1200354"/>
            <a:ext cx="1184652" cy="36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918010" y="1175913"/>
            <a:ext cx="10028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the area “</a:t>
            </a:r>
            <a:r>
              <a:rPr lang="it-IT" sz="2000" i="1" dirty="0"/>
              <a:t>A</a:t>
            </a:r>
            <a:r>
              <a:rPr lang="it-IT" sz="2000" dirty="0"/>
              <a:t>” of the </a:t>
            </a:r>
            <a:r>
              <a:rPr lang="it-IT" sz="2000" dirty="0" err="1"/>
              <a:t>surface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i="1" dirty="0" err="1"/>
              <a:t>compresses</a:t>
            </a:r>
            <a:r>
              <a:rPr lang="it-IT" sz="2000" i="1" dirty="0"/>
              <a:t> the </a:t>
            </a:r>
            <a:r>
              <a:rPr lang="it-IT" sz="2000" i="1" dirty="0" err="1"/>
              <a:t>fluid</a:t>
            </a:r>
            <a:r>
              <a:rPr lang="it-IT" sz="2000" i="1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design </a:t>
            </a:r>
            <a:r>
              <a:rPr lang="it-IT" sz="2000" dirty="0" err="1"/>
              <a:t>parameter</a:t>
            </a:r>
            <a:r>
              <a:rPr lang="it-IT" sz="2000" dirty="0"/>
              <a:t> of the </a:t>
            </a:r>
            <a:r>
              <a:rPr lang="it-IT" sz="2000" dirty="0" err="1"/>
              <a:t>instrument</a:t>
            </a:r>
            <a:r>
              <a:rPr lang="it-IT" sz="2000" dirty="0"/>
              <a:t> The force  </a:t>
            </a:r>
            <a:r>
              <a:rPr lang="it-IT" sz="2000" i="1" dirty="0"/>
              <a:t>F </a:t>
            </a:r>
            <a:r>
              <a:rPr lang="it-IT" sz="2000" dirty="0"/>
              <a:t>can </a:t>
            </a:r>
            <a:r>
              <a:rPr lang="it-IT" sz="2000" dirty="0" err="1"/>
              <a:t>then</a:t>
            </a:r>
            <a:r>
              <a:rPr lang="it-IT" sz="2000" i="1" dirty="0"/>
              <a:t> be </a:t>
            </a:r>
            <a:r>
              <a:rPr lang="it-IT" sz="2000" i="1" dirty="0" err="1"/>
              <a:t>calculated</a:t>
            </a:r>
            <a:r>
              <a:rPr lang="it-IT" sz="2000" i="1" dirty="0"/>
              <a:t> </a:t>
            </a:r>
            <a:r>
              <a:rPr lang="it-IT" sz="2000" i="1" dirty="0" err="1"/>
              <a:t>immediately</a:t>
            </a:r>
            <a:r>
              <a:rPr lang="it-IT" sz="2000" i="1" dirty="0"/>
              <a:t> </a:t>
            </a:r>
            <a:r>
              <a:rPr lang="it-IT" sz="2000" dirty="0"/>
              <a:t>from the pressure </a:t>
            </a:r>
            <a:r>
              <a:rPr lang="it-IT" sz="2000" dirty="0" err="1"/>
              <a:t>measurement</a:t>
            </a:r>
            <a:r>
              <a:rPr lang="it-IT" sz="2000" dirty="0"/>
              <a:t> !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1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0623" y="254941"/>
            <a:ext cx="851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>
                <a:solidFill>
                  <a:srgbClr val="0070C0"/>
                </a:solidFill>
              </a:rPr>
              <a:t>Measurement</a:t>
            </a:r>
            <a:r>
              <a:rPr lang="it-IT" sz="2400" b="1" i="1" dirty="0">
                <a:solidFill>
                  <a:srgbClr val="0070C0"/>
                </a:solidFill>
              </a:rPr>
              <a:t> of PRESSURE : </a:t>
            </a:r>
            <a:r>
              <a:rPr lang="it-IT" sz="2400" i="1" dirty="0" err="1"/>
              <a:t>it</a:t>
            </a:r>
            <a:r>
              <a:rPr lang="it-IT" sz="2400" i="1" dirty="0"/>
              <a:t> </a:t>
            </a:r>
            <a:r>
              <a:rPr lang="it-IT" sz="2400" i="1" dirty="0" err="1"/>
              <a:t>is</a:t>
            </a:r>
            <a:r>
              <a:rPr lang="it-IT" sz="2400" i="1" dirty="0"/>
              <a:t> </a:t>
            </a:r>
            <a:r>
              <a:rPr lang="it-IT" sz="2400" i="1" dirty="0" err="1"/>
              <a:t>also</a:t>
            </a:r>
            <a:r>
              <a:rPr lang="it-IT" sz="2400" i="1" dirty="0"/>
              <a:t> an </a:t>
            </a:r>
            <a:r>
              <a:rPr lang="it-IT" sz="2400" i="1" dirty="0" err="1"/>
              <a:t>indirect</a:t>
            </a:r>
            <a:r>
              <a:rPr lang="it-IT" sz="2400" i="1" dirty="0"/>
              <a:t> </a:t>
            </a:r>
            <a:r>
              <a:rPr lang="it-IT" sz="2400" i="1" dirty="0" err="1"/>
              <a:t>measurement</a:t>
            </a:r>
            <a:r>
              <a:rPr lang="it-IT" sz="2400" i="1" dirty="0"/>
              <a:t>…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81857" y="1084845"/>
            <a:ext cx="107065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There are many measurement units for </a:t>
            </a:r>
            <a:r>
              <a:rPr lang="en-US" sz="2000" b="1" dirty="0"/>
              <a:t>pressure</a:t>
            </a:r>
            <a:r>
              <a:rPr lang="en-US" sz="2000" dirty="0"/>
              <a:t> :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2" tooltip="Pascal (unità di misura)"/>
              </a:rPr>
              <a:t>pascal</a:t>
            </a:r>
            <a:r>
              <a:rPr lang="en-US" sz="2000" dirty="0">
                <a:solidFill>
                  <a:srgbClr val="0070C0"/>
                </a:solidFill>
              </a:rPr>
              <a:t> (Pa)</a:t>
            </a:r>
            <a:r>
              <a:rPr lang="en-US" sz="2000" dirty="0"/>
              <a:t>: in the </a:t>
            </a:r>
            <a:r>
              <a:rPr lang="en-US" sz="2000" dirty="0">
                <a:hlinkClick r:id="rId3" tooltip="Sistema internazionale"/>
              </a:rPr>
              <a:t>International System</a:t>
            </a:r>
            <a:r>
              <a:rPr lang="en-US" sz="2000" dirty="0"/>
              <a:t> = 1 </a:t>
            </a:r>
            <a:r>
              <a:rPr lang="en-US" sz="2000" dirty="0">
                <a:hlinkClick r:id="rId4" tooltip="Newton (unità di misura)"/>
              </a:rPr>
              <a:t>newton</a:t>
            </a:r>
            <a:r>
              <a:rPr lang="en-US" sz="2000" dirty="0"/>
              <a:t> over </a:t>
            </a:r>
            <a:r>
              <a:rPr lang="en-US" sz="2000" dirty="0">
                <a:hlinkClick r:id="rId5" tooltip="Metro quadro"/>
              </a:rPr>
              <a:t>squared meter</a:t>
            </a:r>
            <a:r>
              <a:rPr lang="en-US" sz="2000" dirty="0"/>
              <a:t> (1 N/m²) or kg·m</a:t>
            </a:r>
            <a:r>
              <a:rPr lang="en-US" sz="2000" baseline="30000" dirty="0"/>
              <a:t>−1</a:t>
            </a:r>
            <a:r>
              <a:rPr lang="en-US" sz="2000" dirty="0"/>
              <a:t>·s</a:t>
            </a:r>
            <a:r>
              <a:rPr lang="en-US" sz="2000" baseline="30000" dirty="0"/>
              <a:t>−2</a:t>
            </a:r>
            <a:r>
              <a:rPr lang="en-US" sz="2000" dirty="0"/>
              <a:t>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>
                <a:hlinkClick r:id="rId6" tooltip="Baria"/>
              </a:rPr>
              <a:t>Baria</a:t>
            </a:r>
            <a:r>
              <a:rPr lang="en-US" sz="2000" dirty="0"/>
              <a:t>: in the old </a:t>
            </a:r>
            <a:r>
              <a:rPr lang="en-US" sz="2000" u="sng" dirty="0">
                <a:solidFill>
                  <a:srgbClr val="0070C0"/>
                </a:solidFill>
                <a:hlinkClick r:id="rId7" tooltip="Sistema CGS"/>
              </a:rPr>
              <a:t>CGS</a:t>
            </a:r>
            <a:r>
              <a:rPr lang="en-US" sz="2000" u="sng" dirty="0">
                <a:solidFill>
                  <a:srgbClr val="0070C0"/>
                </a:solidFill>
              </a:rPr>
              <a:t> System </a:t>
            </a:r>
            <a:r>
              <a:rPr lang="en-US" sz="2000" dirty="0"/>
              <a:t>(</a:t>
            </a:r>
            <a:r>
              <a:rPr lang="en-US" sz="2000" dirty="0" err="1"/>
              <a:t>dina</a:t>
            </a:r>
            <a:r>
              <a:rPr lang="en-US" sz="2000" dirty="0"/>
              <a:t>/cm²)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hlinkClick r:id="rId8" tooltip="Bar (unità di misura)"/>
              </a:rPr>
              <a:t>Bar</a:t>
            </a:r>
            <a:r>
              <a:rPr lang="en-US" sz="2000" dirty="0"/>
              <a:t>: (10</a:t>
            </a:r>
            <a:r>
              <a:rPr lang="en-US" sz="2000" baseline="30000" dirty="0"/>
              <a:t>5</a:t>
            </a:r>
            <a:r>
              <a:rPr lang="en-US" sz="2000" dirty="0"/>
              <a:t> Pa = 1 </a:t>
            </a:r>
            <a:r>
              <a:rPr lang="en-US" sz="2000" dirty="0" err="1"/>
              <a:t>daN</a:t>
            </a:r>
            <a:r>
              <a:rPr lang="en-US" sz="2000" dirty="0"/>
              <a:t>/cm²) submultiples of the </a:t>
            </a:r>
            <a:r>
              <a:rPr lang="en-US" sz="2000" b="1" dirty="0"/>
              <a:t>bar</a:t>
            </a:r>
            <a:r>
              <a:rPr lang="en-US" sz="2000" dirty="0"/>
              <a:t> are also widespread, in particular the </a:t>
            </a:r>
            <a:r>
              <a:rPr lang="en-US" sz="2000" dirty="0" err="1">
                <a:hlinkClick r:id="rId9" tooltip="Millibar"/>
              </a:rPr>
              <a:t>millibar</a:t>
            </a:r>
            <a:r>
              <a:rPr lang="en-US" sz="2000" dirty="0"/>
              <a:t> is used much in meteorology and the </a:t>
            </a:r>
            <a:r>
              <a:rPr lang="en-US" sz="2000" dirty="0">
                <a:hlinkClick r:id="rId10" tooltip="Microbar"/>
              </a:rPr>
              <a:t>microbar</a:t>
            </a:r>
            <a:r>
              <a:rPr lang="en-US" sz="2000" dirty="0"/>
              <a:t> in </a:t>
            </a:r>
            <a:r>
              <a:rPr lang="en-US" sz="2000" dirty="0" err="1"/>
              <a:t>acustics</a:t>
            </a:r>
            <a:r>
              <a:rPr lang="en-US" sz="2000" dirty="0"/>
              <a:t>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>
                <a:hlinkClick r:id="rId11" tooltip="Torr"/>
              </a:rPr>
              <a:t>torr</a:t>
            </a:r>
            <a:r>
              <a:rPr lang="en-US" sz="2000" dirty="0"/>
              <a:t>: the pressure exerted by a </a:t>
            </a:r>
            <a:r>
              <a:rPr lang="en-US" sz="2000" u="sng" dirty="0">
                <a:solidFill>
                  <a:srgbClr val="0070C0"/>
                </a:solidFill>
                <a:hlinkClick r:id="rId12" tooltip="Mercurio (elemento)"/>
              </a:rPr>
              <a:t>mercury</a:t>
            </a:r>
            <a:r>
              <a:rPr lang="en-US" sz="2000" u="sng" dirty="0">
                <a:solidFill>
                  <a:srgbClr val="0070C0"/>
                </a:solidFill>
              </a:rPr>
              <a:t> column</a:t>
            </a:r>
            <a:r>
              <a:rPr lang="en-US" sz="2000" dirty="0"/>
              <a:t> high </a:t>
            </a:r>
            <a:r>
              <a:rPr lang="en-US" sz="2000" u="sng" dirty="0">
                <a:solidFill>
                  <a:srgbClr val="0070C0"/>
                </a:solidFill>
              </a:rPr>
              <a:t>1 </a:t>
            </a:r>
            <a:r>
              <a:rPr lang="en-US" sz="2000" u="sng" dirty="0">
                <a:solidFill>
                  <a:srgbClr val="0070C0"/>
                </a:solidFill>
                <a:hlinkClick r:id="rId13" tooltip="Millimetro"/>
              </a:rPr>
              <a:t>m</a:t>
            </a:r>
            <a:r>
              <a:rPr lang="en-US" sz="2000" dirty="0">
                <a:hlinkClick r:id="rId13" tooltip="Millimetro"/>
              </a:rPr>
              <a:t>m</a:t>
            </a:r>
            <a:r>
              <a:rPr lang="en-US" sz="2000" dirty="0"/>
              <a:t> (133,3 Pa)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13" tooltip="Millimetro"/>
              </a:rPr>
              <a:t>mm</a:t>
            </a:r>
            <a:r>
              <a:rPr lang="en-US" sz="2000" u="sng" dirty="0">
                <a:solidFill>
                  <a:srgbClr val="0070C0"/>
                </a:solidFill>
              </a:rPr>
              <a:t> H</a:t>
            </a:r>
            <a:r>
              <a:rPr lang="en-US" sz="2000" u="sng" baseline="-25000" dirty="0">
                <a:solidFill>
                  <a:srgbClr val="0070C0"/>
                </a:solidFill>
              </a:rPr>
              <a:t>2</a:t>
            </a:r>
            <a:r>
              <a:rPr lang="en-US" sz="2000" u="sng" dirty="0">
                <a:solidFill>
                  <a:srgbClr val="0070C0"/>
                </a:solidFill>
              </a:rPr>
              <a:t>O</a:t>
            </a:r>
            <a:r>
              <a:rPr lang="en-US" sz="2000" dirty="0"/>
              <a:t>: the pressure exerted by a </a:t>
            </a:r>
            <a:r>
              <a:rPr lang="en-US" sz="2000" u="sng" dirty="0">
                <a:solidFill>
                  <a:srgbClr val="0070C0"/>
                </a:solidFill>
                <a:hlinkClick r:id="rId12" tooltip="Mercurio (elemento)"/>
              </a:rPr>
              <a:t>water </a:t>
            </a:r>
            <a:r>
              <a:rPr lang="en-US" sz="2000" u="sng" dirty="0">
                <a:solidFill>
                  <a:srgbClr val="0070C0"/>
                </a:solidFill>
              </a:rPr>
              <a:t>column</a:t>
            </a:r>
            <a:r>
              <a:rPr lang="en-US" sz="2000" dirty="0"/>
              <a:t> high </a:t>
            </a:r>
            <a:r>
              <a:rPr lang="en-US" sz="2000" u="sng" dirty="0">
                <a:solidFill>
                  <a:srgbClr val="0070C0"/>
                </a:solidFill>
              </a:rPr>
              <a:t>1 </a:t>
            </a:r>
            <a:r>
              <a:rPr lang="en-US" sz="2000" u="sng" dirty="0">
                <a:solidFill>
                  <a:srgbClr val="0070C0"/>
                </a:solidFill>
                <a:hlinkClick r:id="rId13" tooltip="Millimetro"/>
              </a:rPr>
              <a:t>m</a:t>
            </a:r>
            <a:r>
              <a:rPr lang="en-US" sz="2000" dirty="0">
                <a:hlinkClick r:id="rId13" tooltip="Millimetro"/>
              </a:rPr>
              <a:t>m</a:t>
            </a:r>
            <a:r>
              <a:rPr lang="en-US" sz="2000" dirty="0"/>
              <a:t> (9,81 Pa)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14" tooltip="Atmosfera (unità di misura)"/>
              </a:rPr>
              <a:t>atmosphere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atm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  <a:r>
              <a:rPr lang="en-US" sz="2000" dirty="0"/>
              <a:t>: about equal to the pressure exerted by the atmosphere at sea level (101325 Pa = 760 mmHg = 760 </a:t>
            </a:r>
            <a:r>
              <a:rPr lang="en-US" sz="2000" dirty="0" err="1"/>
              <a:t>torr</a:t>
            </a:r>
            <a:r>
              <a:rPr lang="en-US" sz="2000" dirty="0"/>
              <a:t>)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15" tooltip="Chilogrammo forza"/>
              </a:rPr>
              <a:t>Force</a:t>
            </a:r>
            <a:r>
              <a:rPr lang="en-US" sz="2000" u="sng" dirty="0">
                <a:solidFill>
                  <a:srgbClr val="0070C0"/>
                </a:solidFill>
              </a:rPr>
              <a:t> kilogram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/>
              <a:t>(</a:t>
            </a:r>
            <a:r>
              <a:rPr lang="en-US" sz="2000" dirty="0" err="1"/>
              <a:t>kg</a:t>
            </a:r>
            <a:r>
              <a:rPr lang="en-US" sz="2000" baseline="-25000" dirty="0" err="1"/>
              <a:t>f</a:t>
            </a:r>
            <a:r>
              <a:rPr lang="en-US" sz="2000" dirty="0"/>
              <a:t>): over </a:t>
            </a:r>
            <a:r>
              <a:rPr lang="en-US" sz="2000" dirty="0">
                <a:solidFill>
                  <a:srgbClr val="0070C0"/>
                </a:solidFill>
              </a:rPr>
              <a:t>cm²</a:t>
            </a:r>
            <a:r>
              <a:rPr lang="en-US" sz="2000" dirty="0"/>
              <a:t> or over </a:t>
            </a:r>
            <a:r>
              <a:rPr lang="en-US" sz="2000" dirty="0">
                <a:solidFill>
                  <a:srgbClr val="0070C0"/>
                </a:solidFill>
              </a:rPr>
              <a:t>m²</a:t>
            </a:r>
            <a:r>
              <a:rPr lang="en-US" sz="2000" dirty="0"/>
              <a:t> </a:t>
            </a:r>
          </a:p>
          <a:p>
            <a:pPr marL="36000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>
                <a:hlinkClick r:id="rId16" tooltip="Atmosfera tecnica"/>
              </a:rPr>
              <a:t>Tecnic</a:t>
            </a:r>
            <a:r>
              <a:rPr lang="en-US" sz="2000" u="sng" dirty="0" err="1">
                <a:solidFill>
                  <a:srgbClr val="0070C0"/>
                </a:solidFill>
                <a:hlinkClick r:id="rId16" tooltip="Atmosfera tecnica"/>
              </a:rPr>
              <a:t>a</a:t>
            </a:r>
            <a:r>
              <a:rPr lang="en-US" sz="2000" u="sng" dirty="0" err="1">
                <a:solidFill>
                  <a:srgbClr val="0070C0"/>
                </a:solidFill>
              </a:rPr>
              <a:t>l</a:t>
            </a:r>
            <a:r>
              <a:rPr lang="en-US" sz="2000" u="sng" dirty="0">
                <a:solidFill>
                  <a:srgbClr val="0070C0"/>
                </a:solidFill>
              </a:rPr>
              <a:t> atmosphere</a:t>
            </a:r>
            <a:r>
              <a:rPr lang="en-US" sz="2000" dirty="0"/>
              <a:t> (symbol: </a:t>
            </a:r>
            <a:r>
              <a:rPr lang="en-US" sz="2000" dirty="0">
                <a:solidFill>
                  <a:srgbClr val="0070C0"/>
                </a:solidFill>
              </a:rPr>
              <a:t>at</a:t>
            </a:r>
            <a:r>
              <a:rPr lang="en-US" sz="2000" dirty="0"/>
              <a:t> or </a:t>
            </a:r>
            <a:r>
              <a:rPr lang="en-US" sz="2000" dirty="0" err="1">
                <a:solidFill>
                  <a:srgbClr val="0070C0"/>
                </a:solidFill>
              </a:rPr>
              <a:t>ata</a:t>
            </a:r>
            <a:r>
              <a:rPr lang="en-US" sz="2000" dirty="0"/>
              <a:t>): equal to 1 </a:t>
            </a:r>
            <a:r>
              <a:rPr lang="en-US" sz="2000" dirty="0" err="1">
                <a:hlinkClick r:id="rId15" tooltip="Chilogrammo forza"/>
              </a:rPr>
              <a:t>kg</a:t>
            </a:r>
            <a:r>
              <a:rPr lang="en-US" sz="2000" baseline="-25000" dirty="0" err="1">
                <a:hlinkClick r:id="rId15" tooltip="Chilogrammo forza"/>
              </a:rPr>
              <a:t>f</a:t>
            </a:r>
            <a:r>
              <a:rPr lang="en-US" sz="2000" dirty="0"/>
              <a:t>/</a:t>
            </a:r>
            <a:r>
              <a:rPr lang="en-US" sz="2000" dirty="0">
                <a:hlinkClick r:id="rId17" tooltip="Centimetro quadro"/>
              </a:rPr>
              <a:t>cm</a:t>
            </a:r>
            <a:r>
              <a:rPr lang="en-US" sz="2000" baseline="30000" dirty="0">
                <a:hlinkClick r:id="rId17" tooltip="Centimetro quadro"/>
              </a:rPr>
              <a:t>2</a:t>
            </a:r>
            <a:r>
              <a:rPr lang="en-US" sz="2000" dirty="0"/>
              <a:t> (10.000mmH</a:t>
            </a:r>
            <a:r>
              <a:rPr lang="en-US" sz="2000" baseline="-25000" dirty="0"/>
              <a:t>2</a:t>
            </a:r>
            <a:r>
              <a:rPr lang="en-US" sz="2000" dirty="0"/>
              <a:t>O), little bit smaller than the physical atmosphere (0,96784 </a:t>
            </a:r>
            <a:r>
              <a:rPr lang="en-US" sz="2000" dirty="0" err="1"/>
              <a:t>atm</a:t>
            </a:r>
            <a:r>
              <a:rPr lang="en-US" sz="2000" dirty="0"/>
              <a:t>). Also known as </a:t>
            </a:r>
            <a:r>
              <a:rPr lang="en-US" sz="2000" b="1" dirty="0" err="1"/>
              <a:t>ata</a:t>
            </a:r>
            <a:r>
              <a:rPr lang="en-US" sz="2000" dirty="0"/>
              <a:t>, when understood as absolute pressure, and </a:t>
            </a:r>
            <a:r>
              <a:rPr lang="en-US" sz="2000" b="1" dirty="0"/>
              <a:t>ate</a:t>
            </a:r>
            <a:r>
              <a:rPr lang="en-US" sz="2000" dirty="0"/>
              <a:t>, when thought as relative pressure.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9077852" y="139699"/>
                <a:ext cx="1059072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/>
                        </a:rPr>
                        <m:t>𝑝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  <a:sym typeface="Symbol"/>
                                </a:rPr>
                                <m:t>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852" y="139699"/>
                <a:ext cx="1059072" cy="66864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9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7801" y="3034696"/>
            <a:ext cx="850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Pressure P is technically measured by 3 different </a:t>
            </a:r>
            <a:r>
              <a:rPr lang="en-US" sz="2400" u="sng" dirty="0"/>
              <a:t>manometer types: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98662" y="4064482"/>
            <a:ext cx="357764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u="sng" dirty="0">
                <a:solidFill>
                  <a:srgbClr val="0070C0"/>
                </a:solidFill>
              </a:rPr>
              <a:t>Liquid manometers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u="sng" dirty="0">
                <a:solidFill>
                  <a:srgbClr val="0070C0"/>
                </a:solidFill>
              </a:rPr>
              <a:t>Metallic manometers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u="sng" dirty="0">
                <a:solidFill>
                  <a:srgbClr val="0070C0"/>
                </a:solidFill>
              </a:rPr>
              <a:t>Electric manometers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69627" y="671774"/>
            <a:ext cx="1005274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/>
              <a:t>Absolute pressure</a:t>
            </a:r>
            <a:r>
              <a:rPr lang="en-US" sz="2400" dirty="0"/>
              <a:t> or real pressure (</a:t>
            </a:r>
            <a:r>
              <a:rPr lang="en-US" sz="2400" dirty="0" err="1"/>
              <a:t>ata</a:t>
            </a:r>
            <a:r>
              <a:rPr lang="en-US" sz="2400" dirty="0"/>
              <a:t>, absolute </a:t>
            </a:r>
            <a:r>
              <a:rPr lang="en-US" sz="2400" dirty="0" err="1"/>
              <a:t>atm</a:t>
            </a:r>
            <a:r>
              <a:rPr lang="en-US" sz="2400" dirty="0"/>
              <a:t>): is the pressure measured assuming the </a:t>
            </a:r>
            <a:r>
              <a:rPr lang="en-US" sz="2400" dirty="0">
                <a:hlinkClick r:id="rId2" tooltip="Vuoto (fisica)"/>
              </a:rPr>
              <a:t>vacuum</a:t>
            </a:r>
            <a:r>
              <a:rPr lang="en-US" sz="2400" dirty="0"/>
              <a:t> as reference pressure 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/>
              <a:t>Relative pressure</a:t>
            </a:r>
            <a:r>
              <a:rPr lang="en-US" sz="2400" dirty="0"/>
              <a:t> (ate, relative </a:t>
            </a:r>
            <a:r>
              <a:rPr lang="en-US" sz="2400" dirty="0" err="1"/>
              <a:t>atm</a:t>
            </a:r>
            <a:r>
              <a:rPr lang="en-US" sz="2400" dirty="0"/>
              <a:t>): is the pressure measured assuming </a:t>
            </a:r>
            <a:r>
              <a:rPr lang="en-US" sz="2400" dirty="0">
                <a:hlinkClick r:id="rId2" tooltip="Vuoto (fisica)"/>
              </a:rPr>
              <a:t>another pressure</a:t>
            </a:r>
            <a:r>
              <a:rPr lang="en-US" sz="2400" dirty="0"/>
              <a:t> as reference pressure (typically the </a:t>
            </a:r>
            <a:r>
              <a:rPr lang="en-US" sz="2400" dirty="0">
                <a:hlinkClick r:id="rId3" tooltip="Pressione atmosferica"/>
              </a:rPr>
              <a:t>atmospheric pressure</a:t>
            </a:r>
            <a:r>
              <a:rPr lang="en-US" sz="2400" dirty="0"/>
              <a:t>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55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42098" y="55091"/>
            <a:ext cx="273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Liquid </a:t>
            </a:r>
            <a:r>
              <a:rPr lang="it-IT" sz="2400" b="1" i="1" dirty="0" err="1">
                <a:solidFill>
                  <a:srgbClr val="0070C0"/>
                </a:solidFill>
              </a:rPr>
              <a:t>manometers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2" y="1238266"/>
            <a:ext cx="4827233" cy="321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4" y="3698551"/>
            <a:ext cx="5010693" cy="28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 P_{hg}= {\delta} \cdot {g} \cdot {h_{hg}} = 13579 \frac{kg}{m^3} \cdot 9,8 \frac{m}{s^2} \cdot 0,76 m = 1,013 \cdot 10^5 P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48" y="2138975"/>
            <a:ext cx="5633941" cy="4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093314" y="2246794"/>
                <a:ext cx="1352169" cy="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it-IT" sz="1600" i="1">
                          <a:latin typeface="Cambria Math"/>
                        </a:rPr>
                        <m:t>=</m:t>
                      </m:r>
                      <m:r>
                        <a:rPr lang="it-IT" sz="1600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14" y="2246794"/>
                <a:ext cx="1352169" cy="596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7409393" y="3222343"/>
                <a:ext cx="2182392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it-IT" sz="1600" i="1">
                          <a:latin typeface="Cambria Math"/>
                        </a:rPr>
                        <m:t>=</m:t>
                      </m:r>
                      <m:r>
                        <a:rPr lang="it-IT" sz="1600" i="1">
                          <a:latin typeface="Cambria Math"/>
                        </a:rPr>
                        <m:t>h</m:t>
                      </m:r>
                      <m:r>
                        <a:rPr lang="it-IT" sz="1600" i="1">
                          <a:latin typeface="Cambria Math"/>
                        </a:rPr>
                        <m:t>=</m:t>
                      </m:r>
                      <m:r>
                        <a:rPr lang="it-IT" sz="1600" i="1">
                          <a:latin typeface="Cambria Math"/>
                        </a:rPr>
                        <m:t>𝑙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i="1">
                          <a:latin typeface="Cambria Math"/>
                        </a:rPr>
                        <m:t>𝑠𝑒𝑛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93" y="3222343"/>
                <a:ext cx="2182392" cy="596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340327" y="6197242"/>
            <a:ext cx="612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Differential (</a:t>
            </a:r>
            <a:r>
              <a:rPr lang="en-US" sz="2000" i="1" dirty="0" err="1"/>
              <a:t>Prandtl</a:t>
            </a:r>
            <a:r>
              <a:rPr lang="en-US" sz="2000" i="1" dirty="0"/>
              <a:t>) manometer</a:t>
            </a:r>
            <a:r>
              <a:rPr lang="en-US" sz="2000" dirty="0"/>
              <a:t> or </a:t>
            </a:r>
            <a:r>
              <a:rPr lang="en-US" sz="2000" i="1" dirty="0"/>
              <a:t>null-out manometer</a:t>
            </a:r>
            <a:r>
              <a:rPr lang="en-US" sz="2000" dirty="0"/>
              <a:t>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22727" y="638098"/>
            <a:ext cx="608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a fluid which rises inside a tube due to the pressure: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66061" y="1956955"/>
            <a:ext cx="1545130" cy="841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053937" y="136467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A</a:t>
            </a:r>
            <a:r>
              <a:rPr lang="it-IT" sz="1600" baseline="-25000"/>
              <a:t>1</a:t>
            </a:r>
            <a:r>
              <a:rPr lang="it-IT" sz="1600"/>
              <a:t>&gt;&gt;A</a:t>
            </a:r>
            <a:r>
              <a:rPr lang="it-IT" sz="1600" baseline="-25000"/>
              <a:t>2</a:t>
            </a:r>
            <a:endParaRPr lang="it-IT" sz="16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1" t="44060" r="52891" b="15031"/>
          <a:stretch/>
        </p:blipFill>
        <p:spPr bwMode="auto">
          <a:xfrm>
            <a:off x="643144" y="4452068"/>
            <a:ext cx="1130237" cy="15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714009" y="3185452"/>
            <a:ext cx="1687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Absolute pressure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14019" y="50349"/>
            <a:ext cx="299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>
                <a:solidFill>
                  <a:srgbClr val="0070C0"/>
                </a:solidFill>
              </a:rPr>
              <a:t>Metallic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manometers</a:t>
            </a:r>
            <a:r>
              <a:rPr lang="it-IT" sz="24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1751" y="544042"/>
            <a:ext cx="9662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They are all based on the deformation of an elastic element caused by the pressure forces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2" y="976180"/>
            <a:ext cx="6727815" cy="58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655" y="4125025"/>
            <a:ext cx="3724711" cy="2477635"/>
          </a:xfrm>
          <a:prstGeom prst="rect">
            <a:avLst/>
          </a:prstGeom>
        </p:spPr>
      </p:pic>
      <p:pic>
        <p:nvPicPr>
          <p:cNvPr id="3078" name="Picture 6" descr="https://encrypted-tbn3.gstatic.com/images?q=tbn:ANd9GcRquFPkf7LFwM0_-Bav3gzYmUeOm5kPrrwXPh4J83XnhWRajGmR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57" y="1182038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10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8007" y="120572"/>
            <a:ext cx="315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>
                <a:solidFill>
                  <a:srgbClr val="0070C0"/>
                </a:solidFill>
              </a:rPr>
              <a:t>Bourdon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manometer</a:t>
            </a:r>
            <a:r>
              <a:rPr lang="it-IT" sz="2400" b="1" i="1" dirty="0">
                <a:solidFill>
                  <a:srgbClr val="0070C0"/>
                </a:solidFill>
              </a:rPr>
              <a:t> 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4" y="1024228"/>
            <a:ext cx="5242436" cy="558360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79" y="747328"/>
            <a:ext cx="3745659" cy="176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58" y="2980327"/>
            <a:ext cx="3386815" cy="34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29600" y="5276676"/>
            <a:ext cx="298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in section AA ?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5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" y="0"/>
            <a:ext cx="76713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upload.wikimedia.org/wikipedia/commons/1/10/Manometer_anim_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65" y="267635"/>
            <a:ext cx="2859857" cy="29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xpertbynet.fr/img/c/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38" y="3661485"/>
            <a:ext cx="2295109" cy="28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38800" y="6333009"/>
            <a:ext cx="369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Plastic deformation? Systematic error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0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7" y="262509"/>
            <a:ext cx="4922064" cy="649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92" y="951642"/>
            <a:ext cx="5476598" cy="280831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18" y="4142780"/>
            <a:ext cx="34099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74077" y="107152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Diaphragm membrane manometer: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20963" r="59770" b="5778"/>
          <a:stretch/>
        </p:blipFill>
        <p:spPr bwMode="auto">
          <a:xfrm>
            <a:off x="3242733" y="3984322"/>
            <a:ext cx="2204531" cy="19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37487" y="5973244"/>
            <a:ext cx="1679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/>
              <a:t>Pressure-diaphragm rosette</a:t>
            </a:r>
          </a:p>
        </p:txBody>
      </p:sp>
    </p:spTree>
    <p:extLst>
      <p:ext uri="{BB962C8B-B14F-4D97-AF65-F5344CB8AC3E}">
        <p14:creationId xmlns:p14="http://schemas.microsoft.com/office/powerpoint/2010/main" val="1840578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567</Words>
  <Application>Microsoft Office PowerPoint</Application>
  <PresentationFormat>Widescreen</PresentationFormat>
  <Paragraphs>76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Del Prete</dc:creator>
  <cp:lastModifiedBy>Livio D'Alvia</cp:lastModifiedBy>
  <cp:revision>73</cp:revision>
  <cp:lastPrinted>2018-11-13T12:32:24Z</cp:lastPrinted>
  <dcterms:created xsi:type="dcterms:W3CDTF">2016-05-07T13:17:09Z</dcterms:created>
  <dcterms:modified xsi:type="dcterms:W3CDTF">2024-03-05T17:21:16Z</dcterms:modified>
</cp:coreProperties>
</file>