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423" r:id="rId3"/>
    <p:sldId id="424" r:id="rId4"/>
    <p:sldId id="398" r:id="rId5"/>
    <p:sldId id="275" r:id="rId6"/>
    <p:sldId id="271" r:id="rId7"/>
    <p:sldId id="278" r:id="rId8"/>
    <p:sldId id="277" r:id="rId9"/>
    <p:sldId id="276" r:id="rId10"/>
    <p:sldId id="306" r:id="rId11"/>
    <p:sldId id="532" r:id="rId12"/>
    <p:sldId id="363" r:id="rId13"/>
    <p:sldId id="534" r:id="rId14"/>
    <p:sldId id="390" r:id="rId15"/>
    <p:sldId id="549" r:id="rId16"/>
    <p:sldId id="279" r:id="rId17"/>
    <p:sldId id="283" r:id="rId18"/>
    <p:sldId id="264" r:id="rId19"/>
    <p:sldId id="280" r:id="rId20"/>
    <p:sldId id="281" r:id="rId21"/>
    <p:sldId id="282" r:id="rId22"/>
    <p:sldId id="285" r:id="rId23"/>
    <p:sldId id="418" r:id="rId24"/>
    <p:sldId id="536" r:id="rId25"/>
    <p:sldId id="537" r:id="rId26"/>
    <p:sldId id="538" r:id="rId27"/>
    <p:sldId id="311" r:id="rId28"/>
    <p:sldId id="312" r:id="rId29"/>
    <p:sldId id="544" r:id="rId30"/>
    <p:sldId id="314" r:id="rId31"/>
    <p:sldId id="315" r:id="rId32"/>
    <p:sldId id="316" r:id="rId33"/>
    <p:sldId id="284" r:id="rId34"/>
    <p:sldId id="539" r:id="rId35"/>
    <p:sldId id="373" r:id="rId36"/>
    <p:sldId id="548" r:id="rId37"/>
    <p:sldId id="533" r:id="rId38"/>
    <p:sldId id="547" r:id="rId39"/>
    <p:sldId id="427" r:id="rId40"/>
    <p:sldId id="429" r:id="rId41"/>
    <p:sldId id="540" r:id="rId42"/>
    <p:sldId id="543" r:id="rId43"/>
    <p:sldId id="542" r:id="rId44"/>
    <p:sldId id="545" r:id="rId45"/>
    <p:sldId id="546" r:id="rId46"/>
    <p:sldId id="541" r:id="rId47"/>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36"/>
    <p:restoredTop sz="93447"/>
  </p:normalViewPr>
  <p:slideViewPr>
    <p:cSldViewPr>
      <p:cViewPr>
        <p:scale>
          <a:sx n="60" d="100"/>
          <a:sy n="60" d="100"/>
        </p:scale>
        <p:origin x="464" y="2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Arial" charset="0"/>
                <a:cs typeface="Arial" charset="0"/>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703DA492-203B-854D-A300-4EEA7DE791E0}" type="datetime1">
              <a:rPr lang="it-IT" altLang="x-none"/>
              <a:pPr/>
              <a:t>13/10/21</a:t>
            </a:fld>
            <a:endParaRPr lang="it-IT" altLang="x-none"/>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Arial" charset="0"/>
                <a:cs typeface="Arial" charset="0"/>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972A8653-9266-774D-92FB-AA9F1AD844D0}" type="slidenum">
              <a:rPr lang="it-IT" altLang="x-none"/>
              <a:pPr/>
              <a:t>‹N›</a:t>
            </a:fld>
            <a:endParaRPr lang="it-IT" altLang="x-none"/>
          </a:p>
        </p:txBody>
      </p:sp>
    </p:spTree>
    <p:extLst>
      <p:ext uri="{BB962C8B-B14F-4D97-AF65-F5344CB8AC3E}">
        <p14:creationId xmlns:p14="http://schemas.microsoft.com/office/powerpoint/2010/main" val="498332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x-none">
              <a:ea typeface="ＭＳ Ｐゴシック" charset="-128"/>
            </a:endParaRPr>
          </a:p>
        </p:txBody>
      </p:sp>
    </p:spTree>
    <p:extLst>
      <p:ext uri="{BB962C8B-B14F-4D97-AF65-F5344CB8AC3E}">
        <p14:creationId xmlns:p14="http://schemas.microsoft.com/office/powerpoint/2010/main" val="284608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2E90D79E-4564-2847-B884-47E3504381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B24B769-0231-3F46-A09D-300A14FC23FB}" type="slidenum">
              <a:rPr lang="it-IT" altLang="it-IT" sz="1200"/>
              <a:pPr/>
              <a:t>14</a:t>
            </a:fld>
            <a:endParaRPr lang="it-IT" altLang="it-IT" sz="1200"/>
          </a:p>
        </p:txBody>
      </p:sp>
      <p:sp>
        <p:nvSpPr>
          <p:cNvPr id="56323" name="Rectangle 2">
            <a:extLst>
              <a:ext uri="{FF2B5EF4-FFF2-40B4-BE49-F238E27FC236}">
                <a16:creationId xmlns:a16="http://schemas.microsoft.com/office/drawing/2014/main" id="{726C1BEA-C1FB-8F40-AA47-DAD8E4A75CD9}"/>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54C8796E-0576-5544-A52B-2A53A95877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Times" pitchFamily="2" charset="0"/>
            </a:endParaRPr>
          </a:p>
        </p:txBody>
      </p:sp>
    </p:spTree>
    <p:extLst>
      <p:ext uri="{BB962C8B-B14F-4D97-AF65-F5344CB8AC3E}">
        <p14:creationId xmlns:p14="http://schemas.microsoft.com/office/powerpoint/2010/main" val="4047591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75E2DF7-AE33-BA47-8813-16FF9BDC8196}" type="slidenum">
              <a:rPr lang="it-IT" altLang="x-none" sz="1200">
                <a:latin typeface="Calibri" charset="0"/>
              </a:rPr>
              <a:pPr eaLnBrk="1" hangingPunct="1"/>
              <a:t>16</a:t>
            </a:fld>
            <a:endParaRPr lang="it-IT" altLang="x-none" sz="1200">
              <a:latin typeface="Calibri" charset="0"/>
            </a:endParaRPr>
          </a:p>
        </p:txBody>
      </p:sp>
      <p:sp>
        <p:nvSpPr>
          <p:cNvPr id="378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C4E0690E-7588-6647-8189-24B65145628B}" type="slidenum">
              <a:rPr lang="it-IT" altLang="x-none" sz="1200">
                <a:latin typeface="Calibri" charset="0"/>
              </a:rPr>
              <a:pPr algn="r" eaLnBrk="1" hangingPunct="1"/>
              <a:t>16</a:t>
            </a:fld>
            <a:endParaRPr lang="it-IT" altLang="x-none" sz="1200">
              <a:latin typeface="Calibri" charset="0"/>
            </a:endParaRPr>
          </a:p>
        </p:txBody>
      </p:sp>
      <p:sp>
        <p:nvSpPr>
          <p:cNvPr id="3789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789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spcBef>
                <a:spcPct val="0"/>
              </a:spcBef>
            </a:pPr>
            <a:endParaRPr lang="en-GB" altLang="x-none">
              <a:ea typeface="ＭＳ Ｐゴシック" charset="-128"/>
            </a:endParaRPr>
          </a:p>
        </p:txBody>
      </p:sp>
    </p:spTree>
    <p:extLst>
      <p:ext uri="{BB962C8B-B14F-4D97-AF65-F5344CB8AC3E}">
        <p14:creationId xmlns:p14="http://schemas.microsoft.com/office/powerpoint/2010/main" val="896691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7A2934E-833C-BF49-B72C-976E35753F5D}" type="slidenum">
              <a:rPr lang="it-IT" altLang="x-none" sz="1200">
                <a:latin typeface="Calibri" charset="0"/>
              </a:rPr>
              <a:pPr eaLnBrk="1" hangingPunct="1"/>
              <a:t>17</a:t>
            </a:fld>
            <a:endParaRPr lang="it-IT" altLang="x-none" sz="1200">
              <a:latin typeface="Calibri" charset="0"/>
            </a:endParaRPr>
          </a:p>
        </p:txBody>
      </p:sp>
      <p:sp>
        <p:nvSpPr>
          <p:cNvPr id="399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eaLnBrk="1" hangingPunct="1">
              <a:spcBef>
                <a:spcPct val="0"/>
              </a:spcBef>
            </a:pPr>
            <a:endParaRPr lang="en-GB" altLang="x-none">
              <a:ea typeface="ＭＳ Ｐゴシック" charset="-128"/>
            </a:endParaRPr>
          </a:p>
        </p:txBody>
      </p:sp>
    </p:spTree>
    <p:extLst>
      <p:ext uri="{BB962C8B-B14F-4D97-AF65-F5344CB8AC3E}">
        <p14:creationId xmlns:p14="http://schemas.microsoft.com/office/powerpoint/2010/main" val="1136904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5166F8FB-8701-ED4D-918D-88A15BDE11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DDA1F3D-247D-A44C-BA7D-6D4576D410BD}" type="slidenum">
              <a:rPr lang="it-IT" altLang="it-IT" sz="1200"/>
              <a:pPr/>
              <a:t>18</a:t>
            </a:fld>
            <a:endParaRPr lang="it-IT" altLang="it-IT" sz="1200"/>
          </a:p>
        </p:txBody>
      </p:sp>
      <p:sp>
        <p:nvSpPr>
          <p:cNvPr id="46083" name="Rectangle 2">
            <a:extLst>
              <a:ext uri="{FF2B5EF4-FFF2-40B4-BE49-F238E27FC236}">
                <a16:creationId xmlns:a16="http://schemas.microsoft.com/office/drawing/2014/main" id="{E6AB4C3F-224C-7F43-A8A1-6473952EC2FF}"/>
              </a:ext>
            </a:extLst>
          </p:cNvPr>
          <p:cNvSpPr>
            <a:spLocks noGrp="1" noRot="1" noChangeAspect="1" noChangeArrowheads="1" noTextEdit="1"/>
          </p:cNvSpPr>
          <p:nvPr>
            <p:ph type="sldImg"/>
          </p:nvPr>
        </p:nvSpPr>
        <p:spPr>
          <a:solidFill>
            <a:srgbClr val="FFFFFF"/>
          </a:solidFill>
          <a:ln/>
        </p:spPr>
      </p:sp>
      <p:sp>
        <p:nvSpPr>
          <p:cNvPr id="46084" name="Rectangle 3">
            <a:extLst>
              <a:ext uri="{FF2B5EF4-FFF2-40B4-BE49-F238E27FC236}">
                <a16:creationId xmlns:a16="http://schemas.microsoft.com/office/drawing/2014/main" id="{2B7ACFD6-AE84-F64A-9CCE-91B47C9B03F4}"/>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it-IT"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74261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2D2BF91-230C-6240-B813-391EAE047460}" type="slidenum">
              <a:rPr lang="it-IT" altLang="x-none" sz="1200">
                <a:latin typeface="Calibri" charset="0"/>
              </a:rPr>
              <a:pPr eaLnBrk="1" hangingPunct="1"/>
              <a:t>19</a:t>
            </a:fld>
            <a:endParaRPr lang="it-IT" altLang="x-none" sz="1200">
              <a:latin typeface="Calibri" charset="0"/>
            </a:endParaRPr>
          </a:p>
        </p:txBody>
      </p:sp>
      <p:sp>
        <p:nvSpPr>
          <p:cNvPr id="4198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1987"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defTabSz="457200" eaLnBrk="1" hangingPunct="1">
              <a:spcBef>
                <a:spcPct val="0"/>
              </a:spcBef>
            </a:pPr>
            <a:endParaRPr lang="en-GB" altLang="x-none">
              <a:ea typeface="ＭＳ Ｐゴシック" charset="-128"/>
            </a:endParaRPr>
          </a:p>
        </p:txBody>
      </p:sp>
    </p:spTree>
    <p:extLst>
      <p:ext uri="{BB962C8B-B14F-4D97-AF65-F5344CB8AC3E}">
        <p14:creationId xmlns:p14="http://schemas.microsoft.com/office/powerpoint/2010/main" val="1790277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DA88CAD-3076-FB4A-A731-8B9BAD690B5E}" type="slidenum">
              <a:rPr lang="it-IT" altLang="x-none" sz="1200">
                <a:latin typeface="Calibri" charset="0"/>
              </a:rPr>
              <a:pPr eaLnBrk="1" hangingPunct="1"/>
              <a:t>20</a:t>
            </a:fld>
            <a:endParaRPr lang="it-IT" altLang="x-none" sz="1200">
              <a:latin typeface="Calibri" charset="0"/>
            </a:endParaRPr>
          </a:p>
        </p:txBody>
      </p:sp>
      <p:sp>
        <p:nvSpPr>
          <p:cNvPr id="4403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4035" name="Rectangle 3"/>
          <p:cNvSpPr>
            <a:spLocks noGrp="1" noChangeArrowheads="1"/>
          </p:cNvSpPr>
          <p:nvPr>
            <p:ph type="body" idx="1"/>
          </p:nvPr>
        </p:nvSpPr>
        <p:spPr bwMode="auto">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eaLnBrk="1" hangingPunct="1">
              <a:spcBef>
                <a:spcPct val="0"/>
              </a:spcBef>
            </a:pPr>
            <a:endParaRPr lang="en-GB" altLang="x-none">
              <a:ea typeface="ＭＳ Ｐゴシック" charset="-128"/>
            </a:endParaRPr>
          </a:p>
        </p:txBody>
      </p:sp>
    </p:spTree>
    <p:extLst>
      <p:ext uri="{BB962C8B-B14F-4D97-AF65-F5344CB8AC3E}">
        <p14:creationId xmlns:p14="http://schemas.microsoft.com/office/powerpoint/2010/main" val="793085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F3DCA04-7D21-3949-A632-EE967BC56BF5}" type="slidenum">
              <a:rPr lang="it-IT" altLang="x-none" sz="1200">
                <a:latin typeface="Calibri" charset="0"/>
              </a:rPr>
              <a:pPr eaLnBrk="1" hangingPunct="1"/>
              <a:t>21</a:t>
            </a:fld>
            <a:endParaRPr lang="it-IT" altLang="x-none" sz="1200">
              <a:latin typeface="Calibri" charset="0"/>
            </a:endParaRPr>
          </a:p>
        </p:txBody>
      </p:sp>
      <p:sp>
        <p:nvSpPr>
          <p:cNvPr id="46082"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3"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GB" altLang="x-none">
              <a:ea typeface="ＭＳ Ｐゴシック" charset="-128"/>
            </a:endParaRPr>
          </a:p>
        </p:txBody>
      </p:sp>
    </p:spTree>
    <p:extLst>
      <p:ext uri="{BB962C8B-B14F-4D97-AF65-F5344CB8AC3E}">
        <p14:creationId xmlns:p14="http://schemas.microsoft.com/office/powerpoint/2010/main" val="2100585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892FF3B-7FCF-7A44-8162-C66A5CC36E84}" type="slidenum">
              <a:rPr lang="it-IT" altLang="x-none" sz="1200">
                <a:latin typeface="Calibri" charset="0"/>
              </a:rPr>
              <a:pPr eaLnBrk="1" hangingPunct="1"/>
              <a:t>22</a:t>
            </a:fld>
            <a:endParaRPr lang="it-IT" altLang="x-none" sz="1200">
              <a:latin typeface="Calibri" charset="0"/>
            </a:endParaRPr>
          </a:p>
        </p:txBody>
      </p:sp>
      <p:sp>
        <p:nvSpPr>
          <p:cNvPr id="481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eaLnBrk="1" hangingPunct="1">
              <a:spcBef>
                <a:spcPct val="0"/>
              </a:spcBef>
            </a:pPr>
            <a:endParaRPr lang="en-GB" altLang="x-none">
              <a:ea typeface="ＭＳ Ｐゴシック" charset="-128"/>
            </a:endParaRPr>
          </a:p>
        </p:txBody>
      </p:sp>
    </p:spTree>
    <p:extLst>
      <p:ext uri="{BB962C8B-B14F-4D97-AF65-F5344CB8AC3E}">
        <p14:creationId xmlns:p14="http://schemas.microsoft.com/office/powerpoint/2010/main" val="568331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D00245D-A5C4-724D-BCBF-982FC9828200}" type="slidenum">
              <a:rPr lang="it-IT" altLang="x-none" sz="1200">
                <a:latin typeface="Calibri" charset="0"/>
              </a:rPr>
              <a:pPr eaLnBrk="1" hangingPunct="1"/>
              <a:t>23</a:t>
            </a:fld>
            <a:endParaRPr lang="it-IT" altLang="x-none" sz="1200">
              <a:latin typeface="Calibri" charset="0"/>
            </a:endParaRPr>
          </a:p>
        </p:txBody>
      </p:sp>
      <p:sp>
        <p:nvSpPr>
          <p:cNvPr id="5017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0179" name="Rectangle 3"/>
          <p:cNvSpPr>
            <a:spLocks noGrp="1" noChangeArrowheads="1"/>
          </p:cNvSpPr>
          <p:nvPr>
            <p:ph type="body" idx="1"/>
          </p:nvPr>
        </p:nvSpPr>
        <p:spPr bwMode="auto">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eaLnBrk="1" hangingPunct="1">
              <a:spcBef>
                <a:spcPct val="0"/>
              </a:spcBef>
            </a:pPr>
            <a:endParaRPr lang="en-GB" altLang="x-none">
              <a:ea typeface="ＭＳ Ｐゴシック" charset="-128"/>
            </a:endParaRPr>
          </a:p>
        </p:txBody>
      </p:sp>
    </p:spTree>
    <p:extLst>
      <p:ext uri="{BB962C8B-B14F-4D97-AF65-F5344CB8AC3E}">
        <p14:creationId xmlns:p14="http://schemas.microsoft.com/office/powerpoint/2010/main" val="2083221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7DBA754-6D01-9C44-B2A3-6F78770E5B87}" type="slidenum">
              <a:rPr lang="it-IT" altLang="x-none" sz="1200"/>
              <a:pPr eaLnBrk="1" hangingPunct="1"/>
              <a:t>24</a:t>
            </a:fld>
            <a:endParaRPr lang="it-IT" altLang="x-none" sz="1200"/>
          </a:p>
        </p:txBody>
      </p:sp>
      <p:sp>
        <p:nvSpPr>
          <p:cNvPr id="522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7EC05D9E-EA19-0E4E-A804-6804A5C0B406}" type="slidenum">
              <a:rPr lang="en-US" altLang="x-none" sz="1200"/>
              <a:pPr algn="r" eaLnBrk="1" hangingPunct="1"/>
              <a:t>24</a:t>
            </a:fld>
            <a:endParaRPr lang="en-US" altLang="x-none" sz="1200"/>
          </a:p>
        </p:txBody>
      </p:sp>
      <p:sp>
        <p:nvSpPr>
          <p:cNvPr id="5222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222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endParaRPr lang="en-GB" altLang="x-none">
              <a:ea typeface="ＭＳ Ｐゴシック" charset="-128"/>
            </a:endParaRPr>
          </a:p>
        </p:txBody>
      </p:sp>
    </p:spTree>
    <p:extLst>
      <p:ext uri="{BB962C8B-B14F-4D97-AF65-F5344CB8AC3E}">
        <p14:creationId xmlns:p14="http://schemas.microsoft.com/office/powerpoint/2010/main" val="12546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x-none">
              <a:ea typeface="ＭＳ Ｐゴシック" charset="-128"/>
            </a:endParaRPr>
          </a:p>
        </p:txBody>
      </p:sp>
    </p:spTree>
    <p:extLst>
      <p:ext uri="{BB962C8B-B14F-4D97-AF65-F5344CB8AC3E}">
        <p14:creationId xmlns:p14="http://schemas.microsoft.com/office/powerpoint/2010/main" val="966355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09F9ABF-C91B-C84B-8CC1-76A95A0D1C97}" type="slidenum">
              <a:rPr lang="it-IT" altLang="x-none" sz="1200"/>
              <a:pPr eaLnBrk="1" hangingPunct="1"/>
              <a:t>25</a:t>
            </a:fld>
            <a:endParaRPr lang="it-IT" altLang="x-none" sz="1200"/>
          </a:p>
        </p:txBody>
      </p:sp>
      <p:sp>
        <p:nvSpPr>
          <p:cNvPr id="542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CF19BB5C-00CA-C843-A01C-EF41E6A9F995}" type="slidenum">
              <a:rPr lang="en-US" altLang="x-none" sz="1200"/>
              <a:pPr algn="r" eaLnBrk="1" hangingPunct="1"/>
              <a:t>25</a:t>
            </a:fld>
            <a:endParaRPr lang="en-US" altLang="x-none" sz="1200"/>
          </a:p>
        </p:txBody>
      </p:sp>
      <p:sp>
        <p:nvSpPr>
          <p:cNvPr id="5427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427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endParaRPr lang="en-GB" altLang="x-none">
              <a:ea typeface="ＭＳ Ｐゴシック" charset="-128"/>
            </a:endParaRPr>
          </a:p>
        </p:txBody>
      </p:sp>
    </p:spTree>
    <p:extLst>
      <p:ext uri="{BB962C8B-B14F-4D97-AF65-F5344CB8AC3E}">
        <p14:creationId xmlns:p14="http://schemas.microsoft.com/office/powerpoint/2010/main" val="1961199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D791BB-2E69-984E-918E-01EBEB0C557F}" type="slidenum">
              <a:rPr lang="it-IT" altLang="x-none" sz="1200">
                <a:latin typeface="Calibri" charset="0"/>
              </a:rPr>
              <a:pPr eaLnBrk="1" hangingPunct="1"/>
              <a:t>26</a:t>
            </a:fld>
            <a:endParaRPr lang="it-IT" altLang="x-none" sz="1200">
              <a:latin typeface="Calibri" charset="0"/>
            </a:endParaRPr>
          </a:p>
        </p:txBody>
      </p:sp>
      <p:sp>
        <p:nvSpPr>
          <p:cNvPr id="5632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6323" name="Rectangle 3"/>
          <p:cNvSpPr>
            <a:spLocks noGrp="1" noChangeArrowheads="1"/>
          </p:cNvSpPr>
          <p:nvPr>
            <p:ph type="body" idx="1"/>
          </p:nvPr>
        </p:nvSpPr>
        <p:spPr bwMode="auto">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eaLnBrk="1" hangingPunct="1">
              <a:spcBef>
                <a:spcPct val="0"/>
              </a:spcBef>
            </a:pPr>
            <a:endParaRPr lang="en-GB" altLang="x-none">
              <a:ea typeface="ＭＳ Ｐゴシック" charset="-128"/>
            </a:endParaRPr>
          </a:p>
        </p:txBody>
      </p:sp>
    </p:spTree>
    <p:extLst>
      <p:ext uri="{BB962C8B-B14F-4D97-AF65-F5344CB8AC3E}">
        <p14:creationId xmlns:p14="http://schemas.microsoft.com/office/powerpoint/2010/main" val="1942617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D10E963-93E7-7C4B-83FD-BBB7969358AF}" type="slidenum">
              <a:rPr lang="it-IT" altLang="x-none" sz="1200">
                <a:latin typeface="Calibri" charset="0"/>
              </a:rPr>
              <a:pPr eaLnBrk="1" hangingPunct="1"/>
              <a:t>33</a:t>
            </a:fld>
            <a:endParaRPr lang="it-IT" altLang="x-none" sz="1200">
              <a:latin typeface="Calibri" charset="0"/>
            </a:endParaRPr>
          </a:p>
        </p:txBody>
      </p:sp>
      <p:sp>
        <p:nvSpPr>
          <p:cNvPr id="6451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4515" name="Rectangle 3"/>
          <p:cNvSpPr>
            <a:spLocks noGrp="1" noChangeArrowheads="1"/>
          </p:cNvSpPr>
          <p:nvPr>
            <p:ph type="body" idx="1"/>
          </p:nvPr>
        </p:nvSpPr>
        <p:spPr bwMode="auto">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eaLnBrk="1" hangingPunct="1">
              <a:spcBef>
                <a:spcPct val="0"/>
              </a:spcBef>
            </a:pPr>
            <a:endParaRPr lang="en-GB" altLang="x-none">
              <a:ea typeface="ＭＳ Ｐゴシック" charset="-128"/>
            </a:endParaRPr>
          </a:p>
        </p:txBody>
      </p:sp>
    </p:spTree>
    <p:extLst>
      <p:ext uri="{BB962C8B-B14F-4D97-AF65-F5344CB8AC3E}">
        <p14:creationId xmlns:p14="http://schemas.microsoft.com/office/powerpoint/2010/main" val="1385344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8806603B-570E-774C-B8F6-DE356A4B41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133B32ED-BD67-5247-A29A-09B90EABE658}" type="slidenum">
              <a:rPr lang="it-IT" altLang="it-IT" sz="1200"/>
              <a:pPr/>
              <a:t>38</a:t>
            </a:fld>
            <a:endParaRPr lang="it-IT" altLang="it-IT" sz="1200"/>
          </a:p>
        </p:txBody>
      </p:sp>
      <p:sp>
        <p:nvSpPr>
          <p:cNvPr id="64515" name="Rectangle 2">
            <a:extLst>
              <a:ext uri="{FF2B5EF4-FFF2-40B4-BE49-F238E27FC236}">
                <a16:creationId xmlns:a16="http://schemas.microsoft.com/office/drawing/2014/main" id="{DD7BD781-D8B5-9845-AE91-F52E5DEA5C95}"/>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A77A6413-ECD0-1D49-BE2C-75733CFE68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Times" pitchFamily="2" charset="0"/>
            </a:endParaRPr>
          </a:p>
        </p:txBody>
      </p:sp>
    </p:spTree>
    <p:extLst>
      <p:ext uri="{BB962C8B-B14F-4D97-AF65-F5344CB8AC3E}">
        <p14:creationId xmlns:p14="http://schemas.microsoft.com/office/powerpoint/2010/main" val="2314435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0658"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x-none">
                <a:ea typeface="ＭＳ Ｐゴシック" charset="-128"/>
              </a:rPr>
              <a:t>the CstF-64 levels control μ mRNA alternative processing (Fig. 3). In resting B cells, the limiting concentration of CstF results in preferred recognition of the strong downstream (μm) poly(A) site. Upon activation of the cells, some unknown event triggers enhanced CstF-64 expression, and because the other components of CstF are present in excess, this results in an increased level of CstF. This permits preferential use of the weaker upstream (μs) poly(A) site simply because it is transcribed first. </a:t>
            </a:r>
          </a:p>
        </p:txBody>
      </p:sp>
      <p:sp>
        <p:nvSpPr>
          <p:cNvPr id="70659"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D74F927-FADF-6841-955B-1BCB124844B2}" type="slidenum">
              <a:rPr lang="it-IT" altLang="x-none" sz="1200">
                <a:latin typeface="Calibri" charset="0"/>
              </a:rPr>
              <a:pPr eaLnBrk="1" hangingPunct="1"/>
              <a:t>40</a:t>
            </a:fld>
            <a:endParaRPr lang="it-IT" altLang="x-none" sz="1200">
              <a:latin typeface="Calibri" charset="0"/>
            </a:endParaRPr>
          </a:p>
        </p:txBody>
      </p:sp>
    </p:spTree>
    <p:extLst>
      <p:ext uri="{BB962C8B-B14F-4D97-AF65-F5344CB8AC3E}">
        <p14:creationId xmlns:p14="http://schemas.microsoft.com/office/powerpoint/2010/main" val="298359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4104A37-448B-9C45-8458-8635B9AC5497}" type="slidenum">
              <a:rPr lang="it-IT" sz="1200"/>
              <a:pPr/>
              <a:t>44</a:t>
            </a:fld>
            <a:endParaRPr lang="it-IT" sz="1200"/>
          </a:p>
        </p:txBody>
      </p:sp>
      <p:sp>
        <p:nvSpPr>
          <p:cNvPr id="93187" name="Rectangle 2"/>
          <p:cNvSpPr>
            <a:spLocks noGrp="1" noRot="1" noChangeAspect="1" noChangeArrowheads="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it-IT">
              <a:latin typeface="Arial" charset="0"/>
              <a:ea typeface="ＭＳ Ｐゴシック" charset="0"/>
              <a:cs typeface="ＭＳ Ｐゴシック" charset="0"/>
            </a:endParaRPr>
          </a:p>
        </p:txBody>
      </p:sp>
    </p:spTree>
    <p:extLst>
      <p:ext uri="{BB962C8B-B14F-4D97-AF65-F5344CB8AC3E}">
        <p14:creationId xmlns:p14="http://schemas.microsoft.com/office/powerpoint/2010/main" val="262383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761CA39-0028-714B-A26E-FB05302E3C56}" type="slidenum">
              <a:rPr lang="it-IT" altLang="x-none" sz="1200">
                <a:latin typeface="Calibri" charset="0"/>
              </a:rPr>
              <a:pPr eaLnBrk="1" hangingPunct="1"/>
              <a:t>5</a:t>
            </a:fld>
            <a:endParaRPr lang="it-IT" altLang="x-none" sz="1200">
              <a:latin typeface="Calibri" charset="0"/>
            </a:endParaRPr>
          </a:p>
        </p:txBody>
      </p:sp>
      <p:sp>
        <p:nvSpPr>
          <p:cNvPr id="2355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3555" name="Rectangle 3"/>
          <p:cNvSpPr>
            <a:spLocks noGrp="1" noChangeArrowheads="1"/>
          </p:cNvSpPr>
          <p:nvPr>
            <p:ph type="body" idx="1"/>
          </p:nvPr>
        </p:nvSpPr>
        <p:spPr bwMode="auto">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eaLnBrk="1" hangingPunct="1">
              <a:spcBef>
                <a:spcPct val="0"/>
              </a:spcBef>
            </a:pPr>
            <a:endParaRPr lang="en-GB" altLang="x-none">
              <a:ea typeface="ＭＳ Ｐゴシック" charset="-128"/>
            </a:endParaRPr>
          </a:p>
        </p:txBody>
      </p:sp>
    </p:spTree>
    <p:extLst>
      <p:ext uri="{BB962C8B-B14F-4D97-AF65-F5344CB8AC3E}">
        <p14:creationId xmlns:p14="http://schemas.microsoft.com/office/powerpoint/2010/main" val="122083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B7BC944-6095-2A4A-91DE-42BC335744CA}" type="slidenum">
              <a:rPr lang="it-IT" altLang="x-none" sz="1200">
                <a:latin typeface="Calibri" charset="0"/>
              </a:rPr>
              <a:pPr eaLnBrk="1" hangingPunct="1"/>
              <a:t>6</a:t>
            </a:fld>
            <a:endParaRPr lang="it-IT" altLang="x-none" sz="1200">
              <a:latin typeface="Calibri" charset="0"/>
            </a:endParaRPr>
          </a:p>
        </p:txBody>
      </p:sp>
      <p:sp>
        <p:nvSpPr>
          <p:cNvPr id="256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DDA30332-1A94-6246-8F76-AD85CAD9FF9D}" type="slidenum">
              <a:rPr lang="it-IT" altLang="x-none" sz="1200">
                <a:latin typeface="Calibri" charset="0"/>
              </a:rPr>
              <a:pPr algn="r" eaLnBrk="1" hangingPunct="1"/>
              <a:t>6</a:t>
            </a:fld>
            <a:endParaRPr lang="it-IT" altLang="x-none" sz="1200">
              <a:latin typeface="Calibri" charset="0"/>
            </a:endParaRPr>
          </a:p>
        </p:txBody>
      </p:sp>
      <p:sp>
        <p:nvSpPr>
          <p:cNvPr id="256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56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GB" altLang="x-none">
              <a:latin typeface="Arial" charset="0"/>
              <a:ea typeface="ＭＳ Ｐゴシック" charset="-128"/>
            </a:endParaRPr>
          </a:p>
        </p:txBody>
      </p:sp>
    </p:spTree>
    <p:extLst>
      <p:ext uri="{BB962C8B-B14F-4D97-AF65-F5344CB8AC3E}">
        <p14:creationId xmlns:p14="http://schemas.microsoft.com/office/powerpoint/2010/main" val="1003980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809774-E092-D341-93E5-24D59E3F118E}" type="slidenum">
              <a:rPr lang="it-IT" altLang="x-none" sz="1200">
                <a:latin typeface="Calibri" charset="0"/>
              </a:rPr>
              <a:pPr eaLnBrk="1" hangingPunct="1"/>
              <a:t>7</a:t>
            </a:fld>
            <a:endParaRPr lang="it-IT" altLang="x-none" sz="1200">
              <a:latin typeface="Calibri" charset="0"/>
            </a:endParaRPr>
          </a:p>
        </p:txBody>
      </p:sp>
      <p:sp>
        <p:nvSpPr>
          <p:cNvPr id="276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3A2A0871-824B-7B45-915B-3AFFA1FD5088}" type="slidenum">
              <a:rPr lang="it-IT" altLang="x-none" sz="1200">
                <a:latin typeface="Calibri" charset="0"/>
              </a:rPr>
              <a:pPr algn="r" eaLnBrk="1" hangingPunct="1"/>
              <a:t>7</a:t>
            </a:fld>
            <a:endParaRPr lang="it-IT" altLang="x-none" sz="1200">
              <a:latin typeface="Calibri" charset="0"/>
            </a:endParaRPr>
          </a:p>
        </p:txBody>
      </p:sp>
      <p:sp>
        <p:nvSpPr>
          <p:cNvPr id="2765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765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spcBef>
                <a:spcPct val="0"/>
              </a:spcBef>
            </a:pPr>
            <a:endParaRPr lang="en-GB" altLang="x-none">
              <a:ea typeface="ＭＳ Ｐゴシック" charset="-128"/>
            </a:endParaRPr>
          </a:p>
        </p:txBody>
      </p:sp>
    </p:spTree>
    <p:extLst>
      <p:ext uri="{BB962C8B-B14F-4D97-AF65-F5344CB8AC3E}">
        <p14:creationId xmlns:p14="http://schemas.microsoft.com/office/powerpoint/2010/main" val="1863846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6BA2600-0B09-734B-B340-6244E2949BFD}" type="slidenum">
              <a:rPr lang="it-IT" altLang="x-none" sz="1200">
                <a:latin typeface="Calibri" charset="0"/>
              </a:rPr>
              <a:pPr eaLnBrk="1" hangingPunct="1"/>
              <a:t>8</a:t>
            </a:fld>
            <a:endParaRPr lang="it-IT" altLang="x-none" sz="1200">
              <a:latin typeface="Calibri" charset="0"/>
            </a:endParaRPr>
          </a:p>
        </p:txBody>
      </p:sp>
      <p:sp>
        <p:nvSpPr>
          <p:cNvPr id="2969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9699" name="Rectangle 3"/>
          <p:cNvSpPr>
            <a:spLocks noGrp="1" noChangeArrowheads="1"/>
          </p:cNvSpPr>
          <p:nvPr>
            <p:ph type="body" idx="1"/>
          </p:nvPr>
        </p:nvSpPr>
        <p:spPr bwMode="auto">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eaLnBrk="1" hangingPunct="1">
              <a:spcBef>
                <a:spcPct val="0"/>
              </a:spcBef>
            </a:pPr>
            <a:endParaRPr lang="en-GB" altLang="x-none">
              <a:ea typeface="ＭＳ Ｐゴシック" charset="-128"/>
            </a:endParaRPr>
          </a:p>
        </p:txBody>
      </p:sp>
    </p:spTree>
    <p:extLst>
      <p:ext uri="{BB962C8B-B14F-4D97-AF65-F5344CB8AC3E}">
        <p14:creationId xmlns:p14="http://schemas.microsoft.com/office/powerpoint/2010/main" val="1075349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38A70DB-8861-E244-8F34-2B0AB3335E21}" type="slidenum">
              <a:rPr lang="it-IT" altLang="x-none" sz="1200">
                <a:latin typeface="Calibri" charset="0"/>
              </a:rPr>
              <a:pPr eaLnBrk="1" hangingPunct="1"/>
              <a:t>9</a:t>
            </a:fld>
            <a:endParaRPr lang="it-IT" altLang="x-none" sz="1200">
              <a:latin typeface="Calibri" charset="0"/>
            </a:endParaRPr>
          </a:p>
        </p:txBody>
      </p:sp>
      <p:sp>
        <p:nvSpPr>
          <p:cNvPr id="317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179537FB-FB15-1B49-8173-B579D0374335}" type="slidenum">
              <a:rPr lang="it-IT" altLang="x-none" sz="1200">
                <a:latin typeface="Calibri" charset="0"/>
              </a:rPr>
              <a:pPr algn="r" eaLnBrk="1" hangingPunct="1"/>
              <a:t>9</a:t>
            </a:fld>
            <a:endParaRPr lang="it-IT" altLang="x-none" sz="1200">
              <a:latin typeface="Calibri" charset="0"/>
            </a:endParaRPr>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spcBef>
                <a:spcPct val="0"/>
              </a:spcBef>
            </a:pPr>
            <a:endParaRPr lang="en-GB" altLang="x-none">
              <a:ea typeface="ＭＳ Ｐゴシック" charset="-128"/>
            </a:endParaRPr>
          </a:p>
        </p:txBody>
      </p:sp>
    </p:spTree>
    <p:extLst>
      <p:ext uri="{BB962C8B-B14F-4D97-AF65-F5344CB8AC3E}">
        <p14:creationId xmlns:p14="http://schemas.microsoft.com/office/powerpoint/2010/main" val="168421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0288FF7-8259-3546-8497-2692470AE0F7}" type="slidenum">
              <a:rPr lang="it-IT" altLang="x-none" sz="1200">
                <a:latin typeface="Calibri" charset="0"/>
              </a:rPr>
              <a:pPr eaLnBrk="1" hangingPunct="1"/>
              <a:t>10</a:t>
            </a:fld>
            <a:endParaRPr lang="it-IT" altLang="x-none" sz="1200">
              <a:latin typeface="Calibri"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GB" altLang="x-none">
              <a:ea typeface="ＭＳ Ｐゴシック" charset="-128"/>
            </a:endParaRPr>
          </a:p>
        </p:txBody>
      </p:sp>
    </p:spTree>
    <p:extLst>
      <p:ext uri="{BB962C8B-B14F-4D97-AF65-F5344CB8AC3E}">
        <p14:creationId xmlns:p14="http://schemas.microsoft.com/office/powerpoint/2010/main" val="270165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E7566B24-7FFF-2D4E-A2F2-BDE60F35CA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C69E6BCF-CAE1-634B-925F-125747448D40}" type="slidenum">
              <a:rPr lang="it-IT" altLang="it-IT" sz="1200"/>
              <a:pPr/>
              <a:t>12</a:t>
            </a:fld>
            <a:endParaRPr lang="it-IT" altLang="it-IT" sz="1200"/>
          </a:p>
        </p:txBody>
      </p:sp>
      <p:sp>
        <p:nvSpPr>
          <p:cNvPr id="48131" name="Rectangle 2">
            <a:extLst>
              <a:ext uri="{FF2B5EF4-FFF2-40B4-BE49-F238E27FC236}">
                <a16:creationId xmlns:a16="http://schemas.microsoft.com/office/drawing/2014/main" id="{9D5CCAA2-5AA7-8744-82F5-009206D303C6}"/>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E1C682D9-9D5F-EA49-A3F7-03309A0CA1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Times" pitchFamily="2" charset="0"/>
            </a:endParaRPr>
          </a:p>
        </p:txBody>
      </p:sp>
    </p:spTree>
    <p:extLst>
      <p:ext uri="{BB962C8B-B14F-4D97-AF65-F5344CB8AC3E}">
        <p14:creationId xmlns:p14="http://schemas.microsoft.com/office/powerpoint/2010/main" val="874420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fld id="{A9E91389-C48A-7A41-8A8F-530FA5E340C9}" type="datetime1">
              <a:rPr lang="it-IT" altLang="x-none"/>
              <a:pPr/>
              <a:t>13/10/21</a:t>
            </a:fld>
            <a:endParaRPr lang="it-IT" altLang="x-none"/>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DBD4AFF2-D8D9-D74E-84C1-4A1AB4ACEA1B}" type="slidenum">
              <a:rPr lang="it-IT" altLang="x-none"/>
              <a:pPr/>
              <a:t>‹N›</a:t>
            </a:fld>
            <a:endParaRPr lang="it-IT" altLang="x-none"/>
          </a:p>
        </p:txBody>
      </p:sp>
    </p:spTree>
    <p:extLst>
      <p:ext uri="{BB962C8B-B14F-4D97-AF65-F5344CB8AC3E}">
        <p14:creationId xmlns:p14="http://schemas.microsoft.com/office/powerpoint/2010/main" val="36545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fld id="{3C5C848B-2401-5F47-A40C-2F1A9E58D0B0}" type="datetime1">
              <a:rPr lang="it-IT" altLang="x-none"/>
              <a:pPr/>
              <a:t>13/10/21</a:t>
            </a:fld>
            <a:endParaRPr lang="it-IT" altLang="x-none"/>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6EB6DB99-A262-F142-B37A-1352AF0BFB69}" type="slidenum">
              <a:rPr lang="it-IT" altLang="x-none"/>
              <a:pPr/>
              <a:t>‹N›</a:t>
            </a:fld>
            <a:endParaRPr lang="it-IT" altLang="x-none"/>
          </a:p>
        </p:txBody>
      </p:sp>
    </p:spTree>
    <p:extLst>
      <p:ext uri="{BB962C8B-B14F-4D97-AF65-F5344CB8AC3E}">
        <p14:creationId xmlns:p14="http://schemas.microsoft.com/office/powerpoint/2010/main" val="47196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fld id="{9E5393B5-DB18-0944-9E8A-1B999790BD82}" type="datetime1">
              <a:rPr lang="it-IT" altLang="x-none"/>
              <a:pPr/>
              <a:t>13/10/21</a:t>
            </a:fld>
            <a:endParaRPr lang="it-IT" altLang="x-none"/>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70278F2C-1400-3B41-AA0E-A10328E5BE2C}" type="slidenum">
              <a:rPr lang="it-IT" altLang="x-none"/>
              <a:pPr/>
              <a:t>‹N›</a:t>
            </a:fld>
            <a:endParaRPr lang="it-IT" altLang="x-none"/>
          </a:p>
        </p:txBody>
      </p:sp>
    </p:spTree>
    <p:extLst>
      <p:ext uri="{BB962C8B-B14F-4D97-AF65-F5344CB8AC3E}">
        <p14:creationId xmlns:p14="http://schemas.microsoft.com/office/powerpoint/2010/main" val="1687823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Segnaposto data 3"/>
          <p:cNvSpPr>
            <a:spLocks noGrp="1"/>
          </p:cNvSpPr>
          <p:nvPr>
            <p:ph type="dt" sz="half" idx="10"/>
          </p:nvPr>
        </p:nvSpPr>
        <p:spPr/>
        <p:txBody>
          <a:bodyPr/>
          <a:lstStyle>
            <a:lvl1pPr>
              <a:defRPr/>
            </a:lvl1pPr>
          </a:lstStyle>
          <a:p>
            <a:fld id="{DE33B1D3-9C36-B840-B02F-7DD4CF71676C}" type="datetime1">
              <a:rPr lang="it-IT" altLang="x-none"/>
              <a:pPr/>
              <a:t>13/10/21</a:t>
            </a:fld>
            <a:endParaRPr lang="it-IT" altLang="x-none"/>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fld id="{3FF1D96A-3CA2-6A45-A1EC-4F0903C7A60A}" type="slidenum">
              <a:rPr lang="it-IT" altLang="x-none"/>
              <a:pPr/>
              <a:t>‹N›</a:t>
            </a:fld>
            <a:endParaRPr lang="it-IT" altLang="x-none"/>
          </a:p>
        </p:txBody>
      </p:sp>
    </p:spTree>
    <p:extLst>
      <p:ext uri="{BB962C8B-B14F-4D97-AF65-F5344CB8AC3E}">
        <p14:creationId xmlns:p14="http://schemas.microsoft.com/office/powerpoint/2010/main" val="1139432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stile</a:t>
            </a:r>
          </a:p>
        </p:txBody>
      </p:sp>
      <p:sp>
        <p:nvSpPr>
          <p:cNvPr id="3" name="Segnaposto SmartArt 2"/>
          <p:cNvSpPr>
            <a:spLocks noGrp="1"/>
          </p:cNvSpPr>
          <p:nvPr>
            <p:ph type="dgm" idx="1"/>
          </p:nvPr>
        </p:nvSpPr>
        <p:spPr>
          <a:xfrm>
            <a:off x="457200" y="1600200"/>
            <a:ext cx="8229600" cy="4525963"/>
          </a:xfrm>
        </p:spPr>
        <p:txBody>
          <a:bodyPr/>
          <a:lstStyle/>
          <a:p>
            <a:pPr lvl="0"/>
            <a:endParaRPr lang="it-IT" noProof="0"/>
          </a:p>
        </p:txBody>
      </p:sp>
      <p:sp>
        <p:nvSpPr>
          <p:cNvPr id="4" name="Segnaposto data 3"/>
          <p:cNvSpPr>
            <a:spLocks noGrp="1"/>
          </p:cNvSpPr>
          <p:nvPr>
            <p:ph type="dt" sz="half" idx="10"/>
          </p:nvPr>
        </p:nvSpPr>
        <p:spPr>
          <a:xfrm>
            <a:off x="457200" y="6245225"/>
            <a:ext cx="2133600" cy="476250"/>
          </a:xfrm>
        </p:spPr>
        <p:txBody>
          <a:bodyPr/>
          <a:lstStyle>
            <a:lvl1pPr>
              <a:defRPr>
                <a:ea typeface="Arial" charset="0"/>
                <a:cs typeface="Arial" charset="0"/>
              </a:defRPr>
            </a:lvl1pPr>
          </a:lstStyle>
          <a:p>
            <a:pPr>
              <a:defRPr/>
            </a:pPr>
            <a:endParaRPr lang="it-IT"/>
          </a:p>
        </p:txBody>
      </p:sp>
      <p:sp>
        <p:nvSpPr>
          <p:cNvPr id="5" name="Segnaposto piè di pagina 4"/>
          <p:cNvSpPr>
            <a:spLocks noGrp="1"/>
          </p:cNvSpPr>
          <p:nvPr>
            <p:ph type="ftr" sz="quarter" idx="11"/>
          </p:nvPr>
        </p:nvSpPr>
        <p:spPr>
          <a:xfrm>
            <a:off x="3124200" y="6245225"/>
            <a:ext cx="2895600" cy="476250"/>
          </a:xfr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6553200" y="6245225"/>
            <a:ext cx="2133600" cy="476250"/>
          </a:xfrm>
        </p:spPr>
        <p:txBody>
          <a:bodyPr/>
          <a:lstStyle>
            <a:lvl1pPr>
              <a:defRPr/>
            </a:lvl1pPr>
          </a:lstStyle>
          <a:p>
            <a:fld id="{BDAD67F0-6FDD-0F44-91B5-F1AA421BBE03}" type="slidenum">
              <a:rPr lang="it-IT" altLang="x-none"/>
              <a:pPr/>
              <a:t>‹N›</a:t>
            </a:fld>
            <a:endParaRPr lang="it-IT" altLang="x-none"/>
          </a:p>
        </p:txBody>
      </p:sp>
    </p:spTree>
    <p:extLst>
      <p:ext uri="{BB962C8B-B14F-4D97-AF65-F5344CB8AC3E}">
        <p14:creationId xmlns:p14="http://schemas.microsoft.com/office/powerpoint/2010/main" val="133276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fld id="{D577A498-9A5C-EB47-B98A-38B41AE42356}" type="datetime1">
              <a:rPr lang="it-IT" altLang="x-none"/>
              <a:pPr/>
              <a:t>13/10/21</a:t>
            </a:fld>
            <a:endParaRPr lang="it-IT" altLang="x-none"/>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4518E754-D874-DC42-9918-626238110A7C}" type="slidenum">
              <a:rPr lang="it-IT" altLang="x-none"/>
              <a:pPr/>
              <a:t>‹N›</a:t>
            </a:fld>
            <a:endParaRPr lang="it-IT" altLang="x-none"/>
          </a:p>
        </p:txBody>
      </p:sp>
    </p:spTree>
    <p:extLst>
      <p:ext uri="{BB962C8B-B14F-4D97-AF65-F5344CB8AC3E}">
        <p14:creationId xmlns:p14="http://schemas.microsoft.com/office/powerpoint/2010/main" val="435627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fld id="{B612CF18-6FB0-3F41-91BC-B6328A4F673E}" type="datetime1">
              <a:rPr lang="it-IT" altLang="x-none"/>
              <a:pPr/>
              <a:t>13/10/21</a:t>
            </a:fld>
            <a:endParaRPr lang="it-IT" altLang="x-none"/>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17C77C90-D3AA-904D-BF16-7B9D8E8A849B}" type="slidenum">
              <a:rPr lang="it-IT" altLang="x-none"/>
              <a:pPr/>
              <a:t>‹N›</a:t>
            </a:fld>
            <a:endParaRPr lang="it-IT" altLang="x-none"/>
          </a:p>
        </p:txBody>
      </p:sp>
    </p:spTree>
    <p:extLst>
      <p:ext uri="{BB962C8B-B14F-4D97-AF65-F5344CB8AC3E}">
        <p14:creationId xmlns:p14="http://schemas.microsoft.com/office/powerpoint/2010/main" val="818866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fld id="{4FCEC0A8-20B0-9643-A5A4-AE98D6FAEF1E}" type="datetime1">
              <a:rPr lang="it-IT" altLang="x-none"/>
              <a:pPr/>
              <a:t>13/10/21</a:t>
            </a:fld>
            <a:endParaRPr lang="it-IT" altLang="x-none"/>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06DD1AB8-7947-C54D-903A-131E3FB2E8CA}" type="slidenum">
              <a:rPr lang="it-IT" altLang="x-none"/>
              <a:pPr/>
              <a:t>‹N›</a:t>
            </a:fld>
            <a:endParaRPr lang="it-IT" altLang="x-none"/>
          </a:p>
        </p:txBody>
      </p:sp>
    </p:spTree>
    <p:extLst>
      <p:ext uri="{BB962C8B-B14F-4D97-AF65-F5344CB8AC3E}">
        <p14:creationId xmlns:p14="http://schemas.microsoft.com/office/powerpoint/2010/main" val="161834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fld id="{4422C484-1508-D24C-A4AB-1FB6A61C385F}" type="datetime1">
              <a:rPr lang="it-IT" altLang="x-none"/>
              <a:pPr/>
              <a:t>13/10/21</a:t>
            </a:fld>
            <a:endParaRPr lang="it-IT" altLang="x-none"/>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fld id="{6D629EF5-7A9A-8A4E-AD6D-F68BCE707956}" type="slidenum">
              <a:rPr lang="it-IT" altLang="x-none"/>
              <a:pPr/>
              <a:t>‹N›</a:t>
            </a:fld>
            <a:endParaRPr lang="it-IT" altLang="x-none"/>
          </a:p>
        </p:txBody>
      </p:sp>
    </p:spTree>
    <p:extLst>
      <p:ext uri="{BB962C8B-B14F-4D97-AF65-F5344CB8AC3E}">
        <p14:creationId xmlns:p14="http://schemas.microsoft.com/office/powerpoint/2010/main" val="1581991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fld id="{DB437EA9-65AC-7A45-B523-8A4430B99915}" type="datetime1">
              <a:rPr lang="it-IT" altLang="x-none"/>
              <a:pPr/>
              <a:t>13/10/21</a:t>
            </a:fld>
            <a:endParaRPr lang="it-IT" altLang="x-none"/>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fld id="{D25045EE-213C-2F4A-B72B-16337A4DCF36}" type="slidenum">
              <a:rPr lang="it-IT" altLang="x-none"/>
              <a:pPr/>
              <a:t>‹N›</a:t>
            </a:fld>
            <a:endParaRPr lang="it-IT" altLang="x-none"/>
          </a:p>
        </p:txBody>
      </p:sp>
    </p:spTree>
    <p:extLst>
      <p:ext uri="{BB962C8B-B14F-4D97-AF65-F5344CB8AC3E}">
        <p14:creationId xmlns:p14="http://schemas.microsoft.com/office/powerpoint/2010/main" val="529518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fld id="{52EB2D01-FBD2-EE44-B3E0-A925C670EFC5}" type="datetime1">
              <a:rPr lang="it-IT" altLang="x-none"/>
              <a:pPr/>
              <a:t>13/10/21</a:t>
            </a:fld>
            <a:endParaRPr lang="it-IT" altLang="x-none"/>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fld id="{29F42BA2-235F-4540-A2AC-4563286C9AF1}" type="slidenum">
              <a:rPr lang="it-IT" altLang="x-none"/>
              <a:pPr/>
              <a:t>‹N›</a:t>
            </a:fld>
            <a:endParaRPr lang="it-IT" altLang="x-none"/>
          </a:p>
        </p:txBody>
      </p:sp>
    </p:spTree>
    <p:extLst>
      <p:ext uri="{BB962C8B-B14F-4D97-AF65-F5344CB8AC3E}">
        <p14:creationId xmlns:p14="http://schemas.microsoft.com/office/powerpoint/2010/main" val="447700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fld id="{9FD27F3A-B0A1-0346-9A69-BE42480E67E9}" type="datetime1">
              <a:rPr lang="it-IT" altLang="x-none"/>
              <a:pPr/>
              <a:t>13/10/21</a:t>
            </a:fld>
            <a:endParaRPr lang="it-IT" altLang="x-none"/>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BDAE4C97-D32B-0E40-9A3C-A986ACEB6839}" type="slidenum">
              <a:rPr lang="it-IT" altLang="x-none"/>
              <a:pPr/>
              <a:t>‹N›</a:t>
            </a:fld>
            <a:endParaRPr lang="it-IT" altLang="x-none"/>
          </a:p>
        </p:txBody>
      </p:sp>
    </p:spTree>
    <p:extLst>
      <p:ext uri="{BB962C8B-B14F-4D97-AF65-F5344CB8AC3E}">
        <p14:creationId xmlns:p14="http://schemas.microsoft.com/office/powerpoint/2010/main" val="1868348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fld id="{8159B6E7-B3FA-7143-A23F-0FE1051A2767}" type="datetime1">
              <a:rPr lang="it-IT" altLang="x-none"/>
              <a:pPr/>
              <a:t>13/10/21</a:t>
            </a:fld>
            <a:endParaRPr lang="it-IT" altLang="x-none"/>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B262B19C-7468-A341-865C-9CCD61CC9B6C}" type="slidenum">
              <a:rPr lang="it-IT" altLang="x-none"/>
              <a:pPr/>
              <a:t>‹N›</a:t>
            </a:fld>
            <a:endParaRPr lang="it-IT" altLang="x-none"/>
          </a:p>
        </p:txBody>
      </p:sp>
    </p:spTree>
    <p:extLst>
      <p:ext uri="{BB962C8B-B14F-4D97-AF65-F5344CB8AC3E}">
        <p14:creationId xmlns:p14="http://schemas.microsoft.com/office/powerpoint/2010/main" val="828764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ltLang="x-none"/>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ltLang="x-none"/>
              <a:t>Fare clic per modificare gli stili del testo dello schema</a:t>
            </a:r>
          </a:p>
          <a:p>
            <a:pPr lvl="1"/>
            <a:r>
              <a:rPr lang="it-IT" altLang="x-none"/>
              <a:t>Secondo livello</a:t>
            </a:r>
          </a:p>
          <a:p>
            <a:pPr lvl="2"/>
            <a:r>
              <a:rPr lang="it-IT" altLang="x-none"/>
              <a:t>Terzo livello</a:t>
            </a:r>
          </a:p>
          <a:p>
            <a:pPr lvl="3"/>
            <a:r>
              <a:rPr lang="it-IT" altLang="x-none"/>
              <a:t>Quarto livello</a:t>
            </a:r>
          </a:p>
          <a:p>
            <a:pPr lvl="4"/>
            <a:r>
              <a:rPr lang="it-IT" altLang="x-none"/>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D4C1DCBD-C80F-6A46-ACA5-B34D715A8D60}" type="datetime1">
              <a:rPr lang="it-IT" altLang="x-none"/>
              <a:pPr/>
              <a:t>13/10/21</a:t>
            </a:fld>
            <a:endParaRPr lang="it-IT" altLang="x-none"/>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Arial" charset="0"/>
                <a:cs typeface="Arial" charset="0"/>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171EC230-E1DF-AB42-B1A2-C9951759EB19}" type="slidenum">
              <a:rPr lang="it-IT" altLang="x-none"/>
              <a:pPr/>
              <a:t>‹N›</a:t>
            </a:fld>
            <a:endParaRPr lang="it-IT" altLang="x-none"/>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7"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7"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0" y="981075"/>
            <a:ext cx="9217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3600" b="1">
                <a:latin typeface="Comic Sans MS" charset="0"/>
              </a:rPr>
              <a:t>Messenger RNA maturation</a:t>
            </a:r>
            <a:endParaRPr lang="en-US" altLang="x-none" sz="3600">
              <a:latin typeface="Comic Sans MS"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55"/>
          <p:cNvSpPr>
            <a:spLocks noChangeArrowheads="1"/>
          </p:cNvSpPr>
          <p:nvPr/>
        </p:nvSpPr>
        <p:spPr bwMode="auto">
          <a:xfrm>
            <a:off x="2947988" y="101600"/>
            <a:ext cx="3282950" cy="611188"/>
          </a:xfrm>
          <a:prstGeom prst="rect">
            <a:avLst/>
          </a:prstGeom>
          <a:solidFill>
            <a:srgbClr val="00FF00">
              <a:alpha val="18823"/>
            </a:srgbClr>
          </a:solidFill>
          <a:ln w="12700">
            <a:solidFill>
              <a:srgbClr val="00FF00"/>
            </a:solidFill>
            <a:miter lim="800000"/>
            <a:headEnd/>
            <a:tailEnd/>
          </a:ln>
        </p:spPr>
        <p:txBody>
          <a:bodyPr lIns="111125" tIns="55563" rIns="111125" bIns="55563" anchor="ctr">
            <a:spAutoFit/>
          </a:bodyPr>
          <a:lstStyle>
            <a:lvl1pPr defTabSz="1096963" eaLnBrk="0" hangingPunct="0">
              <a:defRPr sz="2400">
                <a:solidFill>
                  <a:schemeClr val="tx1"/>
                </a:solidFill>
                <a:latin typeface="Arial" charset="0"/>
                <a:ea typeface="ＭＳ Ｐゴシック" charset="-128"/>
              </a:defRPr>
            </a:lvl1pPr>
            <a:lvl2pPr marL="742950" indent="-285750" defTabSz="1096963" eaLnBrk="0" hangingPunct="0">
              <a:defRPr sz="2400">
                <a:solidFill>
                  <a:schemeClr val="tx1"/>
                </a:solidFill>
                <a:latin typeface="Arial" charset="0"/>
                <a:ea typeface="ＭＳ Ｐゴシック" charset="-128"/>
              </a:defRPr>
            </a:lvl2pPr>
            <a:lvl3pPr marL="1143000" indent="-228600" defTabSz="1096963" eaLnBrk="0" hangingPunct="0">
              <a:defRPr sz="2400">
                <a:solidFill>
                  <a:schemeClr val="tx1"/>
                </a:solidFill>
                <a:latin typeface="Arial" charset="0"/>
                <a:ea typeface="ＭＳ Ｐゴシック" charset="-128"/>
              </a:defRPr>
            </a:lvl3pPr>
            <a:lvl4pPr marL="1600200" indent="-228600" defTabSz="1096963" eaLnBrk="0" hangingPunct="0">
              <a:defRPr sz="2400">
                <a:solidFill>
                  <a:schemeClr val="tx1"/>
                </a:solidFill>
                <a:latin typeface="Arial" charset="0"/>
                <a:ea typeface="ＭＳ Ｐゴシック" charset="-128"/>
              </a:defRPr>
            </a:lvl4pPr>
            <a:lvl5pPr marL="2057400" indent="-228600" defTabSz="1096963" eaLnBrk="0" hangingPunct="0">
              <a:defRPr sz="2400">
                <a:solidFill>
                  <a:schemeClr val="tx1"/>
                </a:solidFill>
                <a:latin typeface="Arial" charset="0"/>
                <a:ea typeface="ＭＳ Ｐゴシック" charset="-128"/>
              </a:defRPr>
            </a:lvl5pPr>
            <a:lvl6pPr marL="2514600" indent="-228600" defTabSz="10969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10969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10969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1096963"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GB" altLang="x-none" sz="1800">
                <a:latin typeface="Comic Sans MS" charset="0"/>
              </a:rPr>
              <a:t>pre-mRNA </a:t>
            </a:r>
            <a:r>
              <a:rPr lang="en-GB" altLang="x-none" sz="3200">
                <a:latin typeface="Comic Sans MS" charset="0"/>
              </a:rPr>
              <a:t>capping</a:t>
            </a:r>
            <a:endParaRPr lang="it-IT" altLang="x-none" sz="3200">
              <a:latin typeface="Comic Sans MS" charset="0"/>
            </a:endParaRPr>
          </a:p>
        </p:txBody>
      </p:sp>
      <p:sp>
        <p:nvSpPr>
          <p:cNvPr id="2" name="Rettangolo 1"/>
          <p:cNvSpPr/>
          <p:nvPr/>
        </p:nvSpPr>
        <p:spPr>
          <a:xfrm>
            <a:off x="0" y="2105025"/>
            <a:ext cx="3563938" cy="4400550"/>
          </a:xfrm>
          <a:prstGeom prst="rect">
            <a:avLst/>
          </a:prstGeom>
        </p:spPr>
        <p:txBody>
          <a:bodyPr>
            <a:spAutoFit/>
          </a:bodyPr>
          <a:lstStyle>
            <a:lvl1pPr marL="457200" indent="-4572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buFontTx/>
              <a:buAutoNum type="arabicPeriod"/>
            </a:pPr>
            <a:r>
              <a:rPr lang="it-IT" altLang="x-none" sz="2000">
                <a:latin typeface="Calibri" charset="0"/>
              </a:rPr>
              <a:t>a phosphate group is removed from the 5</a:t>
            </a:r>
            <a:r>
              <a:rPr lang="it-IT" altLang="en-GB" sz="2000">
                <a:latin typeface="Calibri" charset="0"/>
              </a:rPr>
              <a:t>’</a:t>
            </a:r>
            <a:r>
              <a:rPr lang="it-IT" altLang="x-none" sz="2000">
                <a:latin typeface="Calibri" charset="0"/>
              </a:rPr>
              <a:t> end of the transcript. </a:t>
            </a:r>
          </a:p>
          <a:p>
            <a:pPr algn="just" eaLnBrk="1" hangingPunct="1">
              <a:buFontTx/>
              <a:buAutoNum type="arabicPeriod"/>
            </a:pPr>
            <a:endParaRPr lang="it-IT" altLang="x-none" sz="2000">
              <a:latin typeface="Calibri" charset="0"/>
            </a:endParaRPr>
          </a:p>
          <a:p>
            <a:pPr algn="just" eaLnBrk="1" hangingPunct="1"/>
            <a:endParaRPr lang="it-IT" altLang="x-none" sz="2000">
              <a:latin typeface="Calibri" charset="0"/>
            </a:endParaRPr>
          </a:p>
          <a:p>
            <a:pPr algn="just" eaLnBrk="1" hangingPunct="1">
              <a:buFontTx/>
              <a:buAutoNum type="arabicPeriod"/>
            </a:pPr>
            <a:endParaRPr lang="it-IT" altLang="x-none" sz="2000">
              <a:latin typeface="Calibri" charset="0"/>
            </a:endParaRPr>
          </a:p>
          <a:p>
            <a:pPr algn="just" eaLnBrk="1" hangingPunct="1">
              <a:buFontTx/>
              <a:buAutoNum type="arabicPeriod"/>
            </a:pPr>
            <a:r>
              <a:rPr lang="it-IT" altLang="x-none" sz="2000">
                <a:latin typeface="Calibri" charset="0"/>
              </a:rPr>
              <a:t>GMP moiety is added.</a:t>
            </a:r>
          </a:p>
          <a:p>
            <a:pPr algn="just" eaLnBrk="1" hangingPunct="1">
              <a:buFontTx/>
              <a:buAutoNum type="arabicPeriod"/>
            </a:pPr>
            <a:endParaRPr lang="it-IT" altLang="x-none" sz="2000">
              <a:latin typeface="Calibri" charset="0"/>
            </a:endParaRPr>
          </a:p>
          <a:p>
            <a:pPr algn="just" eaLnBrk="1" hangingPunct="1"/>
            <a:endParaRPr lang="it-IT" altLang="x-none" sz="2000">
              <a:latin typeface="Calibri" charset="0"/>
            </a:endParaRPr>
          </a:p>
          <a:p>
            <a:pPr algn="just" eaLnBrk="1" hangingPunct="1">
              <a:buFontTx/>
              <a:buAutoNum type="arabicPeriod"/>
            </a:pPr>
            <a:endParaRPr lang="it-IT" altLang="x-none" sz="2000">
              <a:latin typeface="Calibri" charset="0"/>
            </a:endParaRPr>
          </a:p>
          <a:p>
            <a:pPr algn="just" eaLnBrk="1" hangingPunct="1">
              <a:buFontTx/>
              <a:buAutoNum type="arabicPeriod"/>
            </a:pPr>
            <a:endParaRPr lang="it-IT" altLang="x-none" sz="2000">
              <a:latin typeface="Calibri" charset="0"/>
            </a:endParaRPr>
          </a:p>
          <a:p>
            <a:pPr algn="just" eaLnBrk="1" hangingPunct="1">
              <a:buFontTx/>
              <a:buAutoNum type="arabicPeriod"/>
            </a:pPr>
            <a:r>
              <a:rPr lang="it-IT" altLang="x-none" sz="2000">
                <a:latin typeface="Calibri" charset="0"/>
              </a:rPr>
              <a:t>GMP nucleotide is modified by the addition of a methyl group.</a:t>
            </a:r>
          </a:p>
        </p:txBody>
      </p:sp>
      <p:sp>
        <p:nvSpPr>
          <p:cNvPr id="32771" name="Rettangolo 2"/>
          <p:cNvSpPr>
            <a:spLocks noChangeArrowheads="1"/>
          </p:cNvSpPr>
          <p:nvPr/>
        </p:nvSpPr>
        <p:spPr bwMode="auto">
          <a:xfrm>
            <a:off x="0" y="836613"/>
            <a:ext cx="35639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a:latin typeface="Calibri" charset="0"/>
              </a:rPr>
              <a:t>The 5</a:t>
            </a:r>
            <a:r>
              <a:rPr lang="it-IT" altLang="en-GB">
                <a:latin typeface="Calibri" charset="0"/>
              </a:rPr>
              <a:t>’</a:t>
            </a:r>
            <a:r>
              <a:rPr lang="it-IT" altLang="x-none">
                <a:latin typeface="Calibri" charset="0"/>
              </a:rPr>
              <a:t> cap is created in three enzymatic steps: </a:t>
            </a:r>
          </a:p>
        </p:txBody>
      </p:sp>
      <p:pic>
        <p:nvPicPr>
          <p:cNvPr id="32772" name="Immagine 3" descr="Schermata 04-2457116 alle 11.57.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0138" y="866775"/>
            <a:ext cx="4017962"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346"/>
          <p:cNvSpPr txBox="1">
            <a:spLocks noChangeArrowheads="1"/>
          </p:cNvSpPr>
          <p:nvPr/>
        </p:nvSpPr>
        <p:spPr bwMode="auto">
          <a:xfrm>
            <a:off x="5724525" y="2133600"/>
            <a:ext cx="2366963" cy="368300"/>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x-none" sz="1800">
                <a:latin typeface="Comic Sans MS" charset="0"/>
              </a:rPr>
              <a:t>RNA triphosphatase</a:t>
            </a:r>
          </a:p>
        </p:txBody>
      </p:sp>
      <p:sp>
        <p:nvSpPr>
          <p:cNvPr id="32774" name="Text Box 347"/>
          <p:cNvSpPr txBox="1">
            <a:spLocks noChangeArrowheads="1"/>
          </p:cNvSpPr>
          <p:nvPr/>
        </p:nvSpPr>
        <p:spPr bwMode="auto">
          <a:xfrm>
            <a:off x="5724525" y="3716338"/>
            <a:ext cx="2881313" cy="369887"/>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x-none" sz="1800">
                <a:latin typeface="Comic Sans MS" charset="0"/>
              </a:rPr>
              <a:t>RNA guanylyltransferase</a:t>
            </a:r>
          </a:p>
        </p:txBody>
      </p:sp>
      <p:sp>
        <p:nvSpPr>
          <p:cNvPr id="32775" name="Text Box 348"/>
          <p:cNvSpPr txBox="1">
            <a:spLocks noChangeArrowheads="1"/>
          </p:cNvSpPr>
          <p:nvPr/>
        </p:nvSpPr>
        <p:spPr bwMode="auto">
          <a:xfrm>
            <a:off x="5724525" y="5300663"/>
            <a:ext cx="3424238" cy="369887"/>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x-none" sz="1800">
                <a:latin typeface="Comic Sans MS" charset="0"/>
              </a:rPr>
              <a:t>RNA(G-7-) methyltransferase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Immagine 1" descr="nrm2255-f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550863"/>
            <a:ext cx="3130550" cy="630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ttangolo 2"/>
          <p:cNvSpPr>
            <a:spLocks noChangeArrowheads="1"/>
          </p:cNvSpPr>
          <p:nvPr/>
        </p:nvSpPr>
        <p:spPr bwMode="auto">
          <a:xfrm>
            <a:off x="107950" y="0"/>
            <a:ext cx="720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x-none">
                <a:latin typeface="Calibri" charset="0"/>
              </a:rPr>
              <a:t>5</a:t>
            </a:r>
            <a:r>
              <a:rPr lang="en-GB" altLang="en-GB">
                <a:latin typeface="Calibri" charset="0"/>
              </a:rPr>
              <a:t>’</a:t>
            </a:r>
            <a:r>
              <a:rPr lang="en-GB" altLang="x-none">
                <a:latin typeface="Calibri" charset="0"/>
              </a:rPr>
              <a:t> CAP favours  the mRNA transport to the cytoplasm</a:t>
            </a:r>
          </a:p>
        </p:txBody>
      </p:sp>
      <p:sp>
        <p:nvSpPr>
          <p:cNvPr id="4" name="Ovale 3"/>
          <p:cNvSpPr>
            <a:spLocks noChangeArrowheads="1"/>
          </p:cNvSpPr>
          <p:nvPr/>
        </p:nvSpPr>
        <p:spPr bwMode="auto">
          <a:xfrm>
            <a:off x="5292725" y="1268413"/>
            <a:ext cx="719138" cy="576262"/>
          </a:xfrm>
          <a:prstGeom prst="ellipse">
            <a:avLst/>
          </a:prstGeom>
          <a:noFill/>
          <a:ln w="28575">
            <a:solidFill>
              <a:srgbClr val="FF66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x-none" altLang="x-none" sz="1800">
              <a:solidFill>
                <a:srgbClr val="FFFFFF"/>
              </a:solidFill>
              <a:latin typeface="Calibri" charset="0"/>
            </a:endParaRPr>
          </a:p>
        </p:txBody>
      </p:sp>
      <p:sp>
        <p:nvSpPr>
          <p:cNvPr id="34820" name="CasellaDiTesto 4"/>
          <p:cNvSpPr txBox="1">
            <a:spLocks noChangeArrowheads="1"/>
          </p:cNvSpPr>
          <p:nvPr/>
        </p:nvSpPr>
        <p:spPr bwMode="auto">
          <a:xfrm>
            <a:off x="1619250" y="1341438"/>
            <a:ext cx="300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t>CBC: CAP binding complex</a:t>
            </a:r>
          </a:p>
        </p:txBody>
      </p:sp>
      <p:cxnSp>
        <p:nvCxnSpPr>
          <p:cNvPr id="7" name="Connettore 2 6"/>
          <p:cNvCxnSpPr>
            <a:cxnSpLocks noChangeShapeType="1"/>
          </p:cNvCxnSpPr>
          <p:nvPr/>
        </p:nvCxnSpPr>
        <p:spPr bwMode="auto">
          <a:xfrm>
            <a:off x="4643438" y="1557338"/>
            <a:ext cx="576262" cy="0"/>
          </a:xfrm>
          <a:prstGeom prst="straightConnector1">
            <a:avLst/>
          </a:prstGeom>
          <a:noFill/>
          <a:ln w="38100">
            <a:solidFill>
              <a:srgbClr val="FF66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28">
            <a:extLst>
              <a:ext uri="{FF2B5EF4-FFF2-40B4-BE49-F238E27FC236}">
                <a16:creationId xmlns:a16="http://schemas.microsoft.com/office/drawing/2014/main" id="{433C94D6-945A-884C-8DC2-EC68228C22D6}"/>
              </a:ext>
            </a:extLst>
          </p:cNvPr>
          <p:cNvGrpSpPr>
            <a:grpSpLocks/>
          </p:cNvGrpSpPr>
          <p:nvPr/>
        </p:nvGrpSpPr>
        <p:grpSpPr bwMode="auto">
          <a:xfrm>
            <a:off x="2951163" y="561975"/>
            <a:ext cx="1314450" cy="963613"/>
            <a:chOff x="3024" y="903"/>
            <a:chExt cx="1293" cy="1004"/>
          </a:xfrm>
        </p:grpSpPr>
        <p:sp>
          <p:nvSpPr>
            <p:cNvPr id="47387" name="Freeform 829">
              <a:extLst>
                <a:ext uri="{FF2B5EF4-FFF2-40B4-BE49-F238E27FC236}">
                  <a16:creationId xmlns:a16="http://schemas.microsoft.com/office/drawing/2014/main" id="{FAE0367A-A54A-6B4F-85F9-1C826734A43C}"/>
                </a:ext>
              </a:extLst>
            </p:cNvPr>
            <p:cNvSpPr>
              <a:spLocks/>
            </p:cNvSpPr>
            <p:nvPr/>
          </p:nvSpPr>
          <p:spPr bwMode="auto">
            <a:xfrm>
              <a:off x="3024" y="903"/>
              <a:ext cx="1175" cy="1004"/>
            </a:xfrm>
            <a:custGeom>
              <a:avLst/>
              <a:gdLst>
                <a:gd name="T0" fmla="*/ 560 w 1175"/>
                <a:gd name="T1" fmla="*/ 30 h 1004"/>
                <a:gd name="T2" fmla="*/ 961 w 1175"/>
                <a:gd name="T3" fmla="*/ 96 h 1004"/>
                <a:gd name="T4" fmla="*/ 1145 w 1175"/>
                <a:gd name="T5" fmla="*/ 313 h 1004"/>
                <a:gd name="T6" fmla="*/ 1017 w 1175"/>
                <a:gd name="T7" fmla="*/ 523 h 1004"/>
                <a:gd name="T8" fmla="*/ 1042 w 1175"/>
                <a:gd name="T9" fmla="*/ 704 h 1004"/>
                <a:gd name="T10" fmla="*/ 622 w 1175"/>
                <a:gd name="T11" fmla="*/ 786 h 1004"/>
                <a:gd name="T12" fmla="*/ 257 w 1175"/>
                <a:gd name="T13" fmla="*/ 745 h 1004"/>
                <a:gd name="T14" fmla="*/ 478 w 1175"/>
                <a:gd name="T15" fmla="*/ 935 h 1004"/>
                <a:gd name="T16" fmla="*/ 47 w 1175"/>
                <a:gd name="T17" fmla="*/ 581 h 1004"/>
                <a:gd name="T18" fmla="*/ 220 w 1175"/>
                <a:gd name="T19" fmla="*/ 160 h 1004"/>
                <a:gd name="T20" fmla="*/ 560 w 1175"/>
                <a:gd name="T21" fmla="*/ 30 h 10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75"/>
                <a:gd name="T34" fmla="*/ 0 h 1004"/>
                <a:gd name="T35" fmla="*/ 1175 w 1175"/>
                <a:gd name="T36" fmla="*/ 1004 h 10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75" h="1004">
                  <a:moveTo>
                    <a:pt x="560" y="30"/>
                  </a:moveTo>
                  <a:cubicBezTo>
                    <a:pt x="721" y="0"/>
                    <a:pt x="863" y="39"/>
                    <a:pt x="961" y="96"/>
                  </a:cubicBezTo>
                  <a:cubicBezTo>
                    <a:pt x="1058" y="143"/>
                    <a:pt x="1136" y="242"/>
                    <a:pt x="1145" y="313"/>
                  </a:cubicBezTo>
                  <a:cubicBezTo>
                    <a:pt x="1175" y="393"/>
                    <a:pt x="1034" y="458"/>
                    <a:pt x="1017" y="523"/>
                  </a:cubicBezTo>
                  <a:cubicBezTo>
                    <a:pt x="1000" y="588"/>
                    <a:pt x="1108" y="660"/>
                    <a:pt x="1042" y="704"/>
                  </a:cubicBezTo>
                  <a:cubicBezTo>
                    <a:pt x="914" y="776"/>
                    <a:pt x="774" y="794"/>
                    <a:pt x="622" y="786"/>
                  </a:cubicBezTo>
                  <a:cubicBezTo>
                    <a:pt x="470" y="778"/>
                    <a:pt x="265" y="721"/>
                    <a:pt x="257" y="745"/>
                  </a:cubicBezTo>
                  <a:cubicBezTo>
                    <a:pt x="249" y="769"/>
                    <a:pt x="542" y="866"/>
                    <a:pt x="478" y="935"/>
                  </a:cubicBezTo>
                  <a:cubicBezTo>
                    <a:pt x="414" y="1004"/>
                    <a:pt x="71" y="723"/>
                    <a:pt x="47" y="581"/>
                  </a:cubicBezTo>
                  <a:cubicBezTo>
                    <a:pt x="0" y="484"/>
                    <a:pt x="133" y="258"/>
                    <a:pt x="220" y="160"/>
                  </a:cubicBezTo>
                  <a:cubicBezTo>
                    <a:pt x="306" y="68"/>
                    <a:pt x="487" y="65"/>
                    <a:pt x="560" y="30"/>
                  </a:cubicBezTo>
                  <a:close/>
                </a:path>
              </a:pathLst>
            </a:custGeom>
            <a:gradFill rotWithShape="0">
              <a:gsLst>
                <a:gs pos="0">
                  <a:srgbClr val="FF66FF"/>
                </a:gs>
                <a:gs pos="50000">
                  <a:srgbClr val="FFE3FF"/>
                </a:gs>
                <a:gs pos="100000">
                  <a:srgbClr val="FF66FF"/>
                </a:gs>
              </a:gsLst>
              <a:lin ang="5400000" scaled="1"/>
            </a:gradFill>
            <a:ln w="19050">
              <a:solidFill>
                <a:schemeClr val="tx1"/>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nvGrpSpPr>
            <p:cNvPr id="47388" name="Group 830">
              <a:extLst>
                <a:ext uri="{FF2B5EF4-FFF2-40B4-BE49-F238E27FC236}">
                  <a16:creationId xmlns:a16="http://schemas.microsoft.com/office/drawing/2014/main" id="{1C65C293-5C70-CC4E-874E-9F34E9C10624}"/>
                </a:ext>
              </a:extLst>
            </p:cNvPr>
            <p:cNvGrpSpPr>
              <a:grpSpLocks/>
            </p:cNvGrpSpPr>
            <p:nvPr/>
          </p:nvGrpSpPr>
          <p:grpSpPr bwMode="auto">
            <a:xfrm rot="790353">
              <a:off x="3982" y="1199"/>
              <a:ext cx="335" cy="233"/>
              <a:chOff x="4224" y="1296"/>
              <a:chExt cx="384" cy="288"/>
            </a:xfrm>
          </p:grpSpPr>
          <p:sp>
            <p:nvSpPr>
              <p:cNvPr id="47389" name="Freeform 831">
                <a:extLst>
                  <a:ext uri="{FF2B5EF4-FFF2-40B4-BE49-F238E27FC236}">
                    <a16:creationId xmlns:a16="http://schemas.microsoft.com/office/drawing/2014/main" id="{1652B93A-A71D-1B4E-B349-2E6360349703}"/>
                  </a:ext>
                </a:extLst>
              </p:cNvPr>
              <p:cNvSpPr>
                <a:spLocks/>
              </p:cNvSpPr>
              <p:nvPr/>
            </p:nvSpPr>
            <p:spPr bwMode="auto">
              <a:xfrm>
                <a:off x="4224" y="1296"/>
                <a:ext cx="288" cy="288"/>
              </a:xfrm>
              <a:custGeom>
                <a:avLst/>
                <a:gdLst>
                  <a:gd name="T0" fmla="*/ 56 w 223"/>
                  <a:gd name="T1" fmla="*/ 24 h 240"/>
                  <a:gd name="T2" fmla="*/ 199 w 223"/>
                  <a:gd name="T3" fmla="*/ 85 h 240"/>
                  <a:gd name="T4" fmla="*/ 135 w 223"/>
                  <a:gd name="T5" fmla="*/ 167 h 240"/>
                  <a:gd name="T6" fmla="*/ 107 w 223"/>
                  <a:gd name="T7" fmla="*/ 240 h 240"/>
                  <a:gd name="T8" fmla="*/ 8 w 223"/>
                  <a:gd name="T9" fmla="*/ 168 h 240"/>
                  <a:gd name="T10" fmla="*/ 56 w 223"/>
                  <a:gd name="T11" fmla="*/ 24 h 240"/>
                  <a:gd name="T12" fmla="*/ 0 60000 65536"/>
                  <a:gd name="T13" fmla="*/ 0 60000 65536"/>
                  <a:gd name="T14" fmla="*/ 0 60000 65536"/>
                  <a:gd name="T15" fmla="*/ 0 60000 65536"/>
                  <a:gd name="T16" fmla="*/ 0 60000 65536"/>
                  <a:gd name="T17" fmla="*/ 0 60000 65536"/>
                  <a:gd name="T18" fmla="*/ 0 w 223"/>
                  <a:gd name="T19" fmla="*/ 0 h 240"/>
                  <a:gd name="T20" fmla="*/ 223 w 223"/>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223" h="240">
                    <a:moveTo>
                      <a:pt x="56" y="24"/>
                    </a:moveTo>
                    <a:cubicBezTo>
                      <a:pt x="88" y="0"/>
                      <a:pt x="175" y="61"/>
                      <a:pt x="199" y="85"/>
                    </a:cubicBezTo>
                    <a:cubicBezTo>
                      <a:pt x="223" y="109"/>
                      <a:pt x="151" y="127"/>
                      <a:pt x="135" y="167"/>
                    </a:cubicBezTo>
                    <a:cubicBezTo>
                      <a:pt x="119" y="207"/>
                      <a:pt x="139" y="240"/>
                      <a:pt x="107" y="240"/>
                    </a:cubicBezTo>
                    <a:cubicBezTo>
                      <a:pt x="75" y="240"/>
                      <a:pt x="16" y="208"/>
                      <a:pt x="8" y="168"/>
                    </a:cubicBezTo>
                    <a:cubicBezTo>
                      <a:pt x="0" y="128"/>
                      <a:pt x="24" y="48"/>
                      <a:pt x="56" y="24"/>
                    </a:cubicBezTo>
                    <a:close/>
                  </a:path>
                </a:pathLst>
              </a:custGeom>
              <a:solidFill>
                <a:srgbClr val="FFE7FF"/>
              </a:solidFill>
              <a:ln w="12700">
                <a:solidFill>
                  <a:schemeClr val="tx1"/>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90" name="Freeform 832">
                <a:extLst>
                  <a:ext uri="{FF2B5EF4-FFF2-40B4-BE49-F238E27FC236}">
                    <a16:creationId xmlns:a16="http://schemas.microsoft.com/office/drawing/2014/main" id="{9EFD468B-1D7C-3E41-BA91-EC14D2182C25}"/>
                  </a:ext>
                </a:extLst>
              </p:cNvPr>
              <p:cNvSpPr>
                <a:spLocks/>
              </p:cNvSpPr>
              <p:nvPr/>
            </p:nvSpPr>
            <p:spPr bwMode="auto">
              <a:xfrm>
                <a:off x="4320" y="1296"/>
                <a:ext cx="288" cy="288"/>
              </a:xfrm>
              <a:custGeom>
                <a:avLst/>
                <a:gdLst>
                  <a:gd name="T0" fmla="*/ 56 w 223"/>
                  <a:gd name="T1" fmla="*/ 24 h 240"/>
                  <a:gd name="T2" fmla="*/ 199 w 223"/>
                  <a:gd name="T3" fmla="*/ 85 h 240"/>
                  <a:gd name="T4" fmla="*/ 135 w 223"/>
                  <a:gd name="T5" fmla="*/ 167 h 240"/>
                  <a:gd name="T6" fmla="*/ 107 w 223"/>
                  <a:gd name="T7" fmla="*/ 240 h 240"/>
                  <a:gd name="T8" fmla="*/ 8 w 223"/>
                  <a:gd name="T9" fmla="*/ 168 h 240"/>
                  <a:gd name="T10" fmla="*/ 56 w 223"/>
                  <a:gd name="T11" fmla="*/ 24 h 240"/>
                  <a:gd name="T12" fmla="*/ 0 60000 65536"/>
                  <a:gd name="T13" fmla="*/ 0 60000 65536"/>
                  <a:gd name="T14" fmla="*/ 0 60000 65536"/>
                  <a:gd name="T15" fmla="*/ 0 60000 65536"/>
                  <a:gd name="T16" fmla="*/ 0 60000 65536"/>
                  <a:gd name="T17" fmla="*/ 0 60000 65536"/>
                  <a:gd name="T18" fmla="*/ 0 w 223"/>
                  <a:gd name="T19" fmla="*/ 0 h 240"/>
                  <a:gd name="T20" fmla="*/ 223 w 223"/>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223" h="240">
                    <a:moveTo>
                      <a:pt x="56" y="24"/>
                    </a:moveTo>
                    <a:cubicBezTo>
                      <a:pt x="88" y="0"/>
                      <a:pt x="175" y="61"/>
                      <a:pt x="199" y="85"/>
                    </a:cubicBezTo>
                    <a:cubicBezTo>
                      <a:pt x="223" y="109"/>
                      <a:pt x="151" y="127"/>
                      <a:pt x="135" y="167"/>
                    </a:cubicBezTo>
                    <a:cubicBezTo>
                      <a:pt x="119" y="207"/>
                      <a:pt x="139" y="240"/>
                      <a:pt x="107" y="240"/>
                    </a:cubicBezTo>
                    <a:cubicBezTo>
                      <a:pt x="75" y="240"/>
                      <a:pt x="16" y="208"/>
                      <a:pt x="8" y="168"/>
                    </a:cubicBezTo>
                    <a:cubicBezTo>
                      <a:pt x="0" y="128"/>
                      <a:pt x="24" y="48"/>
                      <a:pt x="56" y="24"/>
                    </a:cubicBezTo>
                    <a:close/>
                  </a:path>
                </a:pathLst>
              </a:custGeom>
              <a:solidFill>
                <a:srgbClr val="FFE7FF"/>
              </a:solidFill>
              <a:ln w="12700">
                <a:solidFill>
                  <a:schemeClr val="tx1"/>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sp>
        <p:nvSpPr>
          <p:cNvPr id="47107" name="Rectangle 21">
            <a:extLst>
              <a:ext uri="{FF2B5EF4-FFF2-40B4-BE49-F238E27FC236}">
                <a16:creationId xmlns:a16="http://schemas.microsoft.com/office/drawing/2014/main" id="{3606BDD9-C470-F445-B12C-A53AC681A1AC}"/>
              </a:ext>
            </a:extLst>
          </p:cNvPr>
          <p:cNvSpPr>
            <a:spLocks noChangeArrowheads="1"/>
          </p:cNvSpPr>
          <p:nvPr/>
        </p:nvSpPr>
        <p:spPr bwMode="auto">
          <a:xfrm>
            <a:off x="6415088" y="0"/>
            <a:ext cx="2540000" cy="6858000"/>
          </a:xfrm>
          <a:prstGeom prst="rect">
            <a:avLst/>
          </a:prstGeom>
          <a:solidFill>
            <a:schemeClr val="bg1"/>
          </a:solidFill>
          <a:ln w="9525" cap="rnd">
            <a:solidFill>
              <a:srgbClr val="00FF00"/>
            </a:solidFill>
            <a:prstDash val="sysDot"/>
            <a:miter lim="800000"/>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108" name="Rectangle 19">
            <a:extLst>
              <a:ext uri="{FF2B5EF4-FFF2-40B4-BE49-F238E27FC236}">
                <a16:creationId xmlns:a16="http://schemas.microsoft.com/office/drawing/2014/main" id="{3A07ED9B-6598-D943-959F-4C00C3CF1ED2}"/>
              </a:ext>
            </a:extLst>
          </p:cNvPr>
          <p:cNvSpPr>
            <a:spLocks noChangeArrowheads="1"/>
          </p:cNvSpPr>
          <p:nvPr/>
        </p:nvSpPr>
        <p:spPr bwMode="auto">
          <a:xfrm>
            <a:off x="219075" y="3167063"/>
            <a:ext cx="3554413" cy="3614737"/>
          </a:xfrm>
          <a:prstGeom prst="rect">
            <a:avLst/>
          </a:prstGeom>
          <a:solidFill>
            <a:schemeClr val="bg1"/>
          </a:solidFill>
          <a:ln w="9525" cap="rnd">
            <a:solidFill>
              <a:srgbClr val="00FF00"/>
            </a:solidFill>
            <a:prstDash val="sysDot"/>
            <a:miter lim="800000"/>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109" name="Text Box 12">
            <a:extLst>
              <a:ext uri="{FF2B5EF4-FFF2-40B4-BE49-F238E27FC236}">
                <a16:creationId xmlns:a16="http://schemas.microsoft.com/office/drawing/2014/main" id="{58D4A114-C20C-A941-89EE-3DCE2886B1F8}"/>
              </a:ext>
            </a:extLst>
          </p:cNvPr>
          <p:cNvSpPr txBox="1">
            <a:spLocks noChangeArrowheads="1"/>
          </p:cNvSpPr>
          <p:nvPr/>
        </p:nvSpPr>
        <p:spPr bwMode="auto">
          <a:xfrm>
            <a:off x="290513" y="3413125"/>
            <a:ext cx="349250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57200" indent="-457200">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buFontTx/>
              <a:buAutoNum type="arabicPeriod"/>
            </a:pPr>
            <a:r>
              <a:rPr lang="it-IT" altLang="it-IT" sz="800"/>
              <a:t>Glu   Ala  Pro  Thr  Ser  Pro Gly</a:t>
            </a:r>
          </a:p>
          <a:p>
            <a:pPr>
              <a:buFontTx/>
              <a:buAutoNum type="arabicPeriod"/>
            </a:pPr>
            <a:r>
              <a:rPr lang="it-IT" altLang="it-IT" sz="800"/>
              <a:t>Phe  Gly  Val  Ser  Ser  Pro  Gly</a:t>
            </a:r>
          </a:p>
          <a:p>
            <a:pPr>
              <a:buFontTx/>
              <a:buAutoNum type="arabicPeriod"/>
            </a:pPr>
            <a:r>
              <a:rPr lang="it-IT" altLang="it-IT" sz="800"/>
              <a:t>Phe  Ser  Pro  Thr  Ser  Pro  Thr</a:t>
            </a:r>
          </a:p>
          <a:p>
            <a:pPr>
              <a:buFontTx/>
              <a:buAutoNum type="arabicPeriod"/>
            </a:pPr>
            <a:r>
              <a:rPr lang="it-IT" altLang="it-IT" sz="800"/>
              <a:t>Tyr   Ser  Pro  Thr  Ser  Pro Ala</a:t>
            </a:r>
          </a:p>
          <a:p>
            <a:pPr>
              <a:buFontTx/>
              <a:buAutoNum type="arabicPeriod"/>
            </a:pPr>
            <a:r>
              <a:rPr lang="it-IT" altLang="it-IT" sz="800"/>
              <a:t>Tyr   Ser  Pro  Thr  Ser  Pro Ser</a:t>
            </a:r>
          </a:p>
          <a:p>
            <a:pPr>
              <a:buFontTx/>
              <a:buAutoNum type="arabicPeriod"/>
            </a:pPr>
            <a:r>
              <a:rPr lang="it-IT" altLang="it-IT" sz="800"/>
              <a:t>Tyr   Ser  Pro  Thr  Ser  Pro Ser</a:t>
            </a:r>
          </a:p>
          <a:p>
            <a:pPr>
              <a:buFontTx/>
              <a:buAutoNum type="arabicPeriod"/>
            </a:pPr>
            <a:r>
              <a:rPr lang="it-IT" altLang="it-IT" sz="800"/>
              <a:t>Tyr   Ser  Pro  Thr  Ser  Pro Ser</a:t>
            </a:r>
          </a:p>
          <a:p>
            <a:pPr>
              <a:buFontTx/>
              <a:buAutoNum type="arabicPeriod"/>
            </a:pPr>
            <a:r>
              <a:rPr lang="it-IT" altLang="it-IT" sz="800"/>
              <a:t>Tyr   Ser  Pro  Thr  Ser  Pro Ser</a:t>
            </a:r>
          </a:p>
          <a:p>
            <a:pPr>
              <a:buFontTx/>
              <a:buAutoNum type="arabicPeriod"/>
            </a:pPr>
            <a:r>
              <a:rPr lang="it-IT" altLang="it-IT" sz="800"/>
              <a:t>Tyr   Ser  Pro  Thr  Ser  Pro Ser</a:t>
            </a:r>
          </a:p>
          <a:p>
            <a:pPr>
              <a:buFontTx/>
              <a:buAutoNum type="arabicPeriod"/>
            </a:pPr>
            <a:r>
              <a:rPr lang="it-IT" altLang="it-IT" sz="800"/>
              <a:t>Tyr   Ser  Pro  Thr  Ser  Pro Ser</a:t>
            </a:r>
          </a:p>
          <a:p>
            <a:pPr>
              <a:buFontTx/>
              <a:buAutoNum type="arabicPeriod"/>
            </a:pPr>
            <a:r>
              <a:rPr lang="it-IT" altLang="it-IT" sz="800"/>
              <a:t>Tyr   Ser  Pro  Thr  Ser  Pro Ser</a:t>
            </a:r>
          </a:p>
          <a:p>
            <a:pPr>
              <a:buFontTx/>
              <a:buAutoNum type="arabicPeriod"/>
            </a:pPr>
            <a:r>
              <a:rPr lang="it-IT" altLang="it-IT" sz="800"/>
              <a:t>Tyr   Ser  Pro  Thr  Ser  Pro Ser</a:t>
            </a:r>
          </a:p>
          <a:p>
            <a:pPr>
              <a:buFontTx/>
              <a:buAutoNum type="arabicPeriod"/>
            </a:pPr>
            <a:r>
              <a:rPr lang="it-IT" altLang="it-IT" sz="800"/>
              <a:t>Tyr   Ser  Pro  Thr  Ser  Pro Ser</a:t>
            </a:r>
          </a:p>
          <a:p>
            <a:pPr>
              <a:buFontTx/>
              <a:buAutoNum type="arabicPeriod"/>
            </a:pPr>
            <a:r>
              <a:rPr lang="it-IT" altLang="it-IT" sz="800"/>
              <a:t>Tyr   Ser  Pro  Thr  Ser  Pro Ser</a:t>
            </a:r>
          </a:p>
          <a:p>
            <a:pPr>
              <a:buFontTx/>
              <a:buAutoNum type="arabicPeriod"/>
            </a:pPr>
            <a:r>
              <a:rPr lang="it-IT" altLang="it-IT" sz="800"/>
              <a:t>Tyr   Ser  Pro  Thr  Ser  Pro Ser</a:t>
            </a:r>
          </a:p>
          <a:p>
            <a:pPr>
              <a:buFontTx/>
              <a:buAutoNum type="arabicPeriod"/>
            </a:pPr>
            <a:r>
              <a:rPr lang="it-IT" altLang="it-IT" sz="800"/>
              <a:t>Tyr   Ser  Pro  Thr  Ser  Pro Ser</a:t>
            </a:r>
          </a:p>
          <a:p>
            <a:pPr>
              <a:buFontTx/>
              <a:buAutoNum type="arabicPeriod"/>
            </a:pPr>
            <a:r>
              <a:rPr lang="it-IT" altLang="it-IT" sz="800"/>
              <a:t>Tyr   Ser  Pro  Thr  Ser  Pro  Ala </a:t>
            </a:r>
          </a:p>
          <a:p>
            <a:pPr>
              <a:buFontTx/>
              <a:buAutoNum type="arabicPeriod"/>
            </a:pPr>
            <a:r>
              <a:rPr lang="it-IT" altLang="it-IT" sz="800"/>
              <a:t>Tyr   Ser  Pro  Thr  Ser  Pro Ser</a:t>
            </a:r>
          </a:p>
          <a:p>
            <a:pPr>
              <a:buFontTx/>
              <a:buAutoNum type="arabicPeriod"/>
            </a:pPr>
            <a:r>
              <a:rPr lang="it-IT" altLang="it-IT" sz="800"/>
              <a:t>Tyr   Ser  Pro  Thr  Ser  Pro Ser </a:t>
            </a:r>
          </a:p>
          <a:p>
            <a:pPr>
              <a:buFontTx/>
              <a:buAutoNum type="arabicPeriod"/>
            </a:pPr>
            <a:r>
              <a:rPr lang="it-IT" altLang="it-IT" sz="800"/>
              <a:t>Tyr   Ser  Pro  Thr  Ser  Pro Ser </a:t>
            </a:r>
          </a:p>
          <a:p>
            <a:pPr>
              <a:buFontTx/>
              <a:buAutoNum type="arabicPeriod"/>
            </a:pPr>
            <a:r>
              <a:rPr lang="it-IT" altLang="it-IT" sz="800"/>
              <a:t>Tyr   Ser  Pro  Thr  Ser  Pro Ser</a:t>
            </a:r>
          </a:p>
          <a:p>
            <a:pPr>
              <a:buFontTx/>
              <a:buAutoNum type="arabicPeriod"/>
            </a:pPr>
            <a:r>
              <a:rPr lang="it-IT" altLang="it-IT" sz="800"/>
              <a:t>Tyr   Ser  Pro  Thr  Ser  Pro Ser </a:t>
            </a:r>
          </a:p>
          <a:p>
            <a:pPr>
              <a:buFontTx/>
              <a:buAutoNum type="arabicPeriod"/>
            </a:pPr>
            <a:r>
              <a:rPr lang="it-IT" altLang="it-IT" sz="800"/>
              <a:t>Tyr   Ser  Pro  Thr  Ser  Pro  Asn</a:t>
            </a:r>
          </a:p>
          <a:p>
            <a:pPr>
              <a:buFontTx/>
              <a:buAutoNum type="arabicPeriod"/>
            </a:pPr>
            <a:r>
              <a:rPr lang="it-IT" altLang="it-IT" sz="800"/>
              <a:t>Tyr   Ser  Pro  Thr  Ser  Pro  Ser</a:t>
            </a:r>
          </a:p>
          <a:p>
            <a:pPr>
              <a:buFontTx/>
              <a:buAutoNum type="arabicPeriod"/>
            </a:pPr>
            <a:r>
              <a:rPr lang="it-IT" altLang="it-IT" sz="800"/>
              <a:t>Tyr   Ser  Pro  Thr  Ser  Pro  Gly</a:t>
            </a:r>
          </a:p>
          <a:p>
            <a:pPr>
              <a:buFontTx/>
              <a:buAutoNum type="arabicPeriod"/>
            </a:pPr>
            <a:r>
              <a:rPr lang="it-IT" altLang="it-IT" sz="800"/>
              <a:t>Tyr   Ser  Pro  Thr  Ser  Pro  Ala</a:t>
            </a:r>
          </a:p>
          <a:p>
            <a:r>
              <a:rPr lang="it-IT" altLang="it-IT" sz="800"/>
              <a:t>        Tyr   Ser  Pro  Lys  Gln  Asp  Glu Gln Lys His Asn Glu Asn Glu Asn Ser Arg</a:t>
            </a:r>
          </a:p>
          <a:p>
            <a:pPr>
              <a:buFontTx/>
              <a:buAutoNum type="arabicPeriod"/>
            </a:pPr>
            <a:endParaRPr lang="it-IT" altLang="it-IT" sz="800">
              <a:latin typeface="Arial" panose="020B0604020202020204" pitchFamily="34" charset="0"/>
              <a:cs typeface="Arial" panose="020B0604020202020204" pitchFamily="34" charset="0"/>
            </a:endParaRPr>
          </a:p>
        </p:txBody>
      </p:sp>
      <p:sp>
        <p:nvSpPr>
          <p:cNvPr id="47110" name="Text Box 17">
            <a:extLst>
              <a:ext uri="{FF2B5EF4-FFF2-40B4-BE49-F238E27FC236}">
                <a16:creationId xmlns:a16="http://schemas.microsoft.com/office/drawing/2014/main" id="{DC4477F9-11B3-1743-B4BC-67732FB2CD11}"/>
              </a:ext>
            </a:extLst>
          </p:cNvPr>
          <p:cNvSpPr txBox="1">
            <a:spLocks noChangeArrowheads="1"/>
          </p:cNvSpPr>
          <p:nvPr/>
        </p:nvSpPr>
        <p:spPr bwMode="auto">
          <a:xfrm>
            <a:off x="6557963" y="98425"/>
            <a:ext cx="2592387"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57200" indent="-457200">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buFontTx/>
              <a:buAutoNum type="arabicPeriod"/>
            </a:pPr>
            <a:endParaRPr lang="it-IT" altLang="it-IT" sz="800"/>
          </a:p>
          <a:p>
            <a:r>
              <a:rPr lang="it-IT" altLang="it-IT" sz="800"/>
              <a:t>                  Glu   Gly  Ala  Met  Ser  Pro Ser</a:t>
            </a:r>
          </a:p>
          <a:p>
            <a:pPr>
              <a:buFontTx/>
              <a:buAutoNum type="arabicPeriod"/>
            </a:pPr>
            <a:r>
              <a:rPr lang="it-IT" altLang="it-IT" sz="800"/>
              <a:t>Tyr  Ser  Pro  Thr  Ser  Pro  Ala</a:t>
            </a:r>
          </a:p>
          <a:p>
            <a:pPr>
              <a:buFontTx/>
              <a:buAutoNum type="arabicPeriod"/>
            </a:pPr>
            <a:r>
              <a:rPr lang="it-IT" altLang="it-IT" sz="800"/>
              <a:t>Tyr  Glu  Pro  Arg  Ser  Pro  Gly Gly</a:t>
            </a:r>
          </a:p>
          <a:p>
            <a:pPr>
              <a:buFontTx/>
              <a:buAutoNum type="arabicPeriod"/>
            </a:pPr>
            <a:r>
              <a:rPr lang="it-IT" altLang="it-IT" sz="800"/>
              <a:t>Tyr   Thr  Pro  Gln  Ser  Pro Ser</a:t>
            </a:r>
          </a:p>
          <a:p>
            <a:pPr>
              <a:buFontTx/>
              <a:buAutoNum type="arabicPeriod"/>
            </a:pPr>
            <a:r>
              <a:rPr lang="it-IT" altLang="it-IT" sz="800"/>
              <a:t>Tyr   Ser  Pro  Thr  Ser  Pro Ser</a:t>
            </a:r>
          </a:p>
          <a:p>
            <a:pPr>
              <a:buFontTx/>
              <a:buAutoNum type="arabicPeriod"/>
            </a:pPr>
            <a:r>
              <a:rPr lang="it-IT" altLang="it-IT" sz="800"/>
              <a:t>Tyr   Ser  Pro  Thr  Ser  Pro Ser</a:t>
            </a:r>
          </a:p>
          <a:p>
            <a:pPr>
              <a:buFontTx/>
              <a:buAutoNum type="arabicPeriod"/>
            </a:pPr>
            <a:r>
              <a:rPr lang="it-IT" altLang="it-IT" sz="800"/>
              <a:t>Tyr   Ser  Pro  Thr  Ser  Pro Asn</a:t>
            </a:r>
          </a:p>
          <a:p>
            <a:pPr>
              <a:buFontTx/>
              <a:buAutoNum type="arabicPeriod"/>
            </a:pPr>
            <a:r>
              <a:rPr lang="it-IT" altLang="it-IT" sz="800"/>
              <a:t>Tyr   Ser  Pro  Thr  Ser  Pro Ser</a:t>
            </a:r>
          </a:p>
          <a:p>
            <a:pPr>
              <a:buFontTx/>
              <a:buAutoNum type="arabicPeriod"/>
            </a:pPr>
            <a:r>
              <a:rPr lang="it-IT" altLang="it-IT" sz="800"/>
              <a:t>Tyr   Ser  Pro  Thr  Ser  Pro Ser</a:t>
            </a:r>
          </a:p>
          <a:p>
            <a:pPr>
              <a:buFontTx/>
              <a:buAutoNum type="arabicPeriod"/>
            </a:pPr>
            <a:r>
              <a:rPr lang="it-IT" altLang="it-IT" sz="800"/>
              <a:t>Tyr   Ser  Pro  Thr  Ser  Pro Ser</a:t>
            </a:r>
          </a:p>
          <a:p>
            <a:pPr>
              <a:buFontTx/>
              <a:buAutoNum type="arabicPeriod"/>
            </a:pPr>
            <a:r>
              <a:rPr lang="it-IT" altLang="it-IT" sz="800"/>
              <a:t>Tyr   Ser  Pro  Thr  Ser  Pro Ser</a:t>
            </a:r>
          </a:p>
          <a:p>
            <a:pPr>
              <a:buFontTx/>
              <a:buAutoNum type="arabicPeriod"/>
            </a:pPr>
            <a:r>
              <a:rPr lang="it-IT" altLang="it-IT" sz="800"/>
              <a:t>Tyr   Ser  Pro  Thr  Ser  Pro Ser</a:t>
            </a:r>
          </a:p>
          <a:p>
            <a:pPr>
              <a:buFontTx/>
              <a:buAutoNum type="arabicPeriod"/>
            </a:pPr>
            <a:r>
              <a:rPr lang="it-IT" altLang="it-IT" sz="800"/>
              <a:t>Tyr   Ser  Pro  Thr  Ser  Pro Ser</a:t>
            </a:r>
          </a:p>
          <a:p>
            <a:pPr>
              <a:buFontTx/>
              <a:buAutoNum type="arabicPeriod"/>
            </a:pPr>
            <a:r>
              <a:rPr lang="it-IT" altLang="it-IT" sz="800"/>
              <a:t>Tyr   Ser  Pro  Thr  Ser  Pro Ser</a:t>
            </a:r>
          </a:p>
          <a:p>
            <a:pPr>
              <a:buFontTx/>
              <a:buAutoNum type="arabicPeriod"/>
            </a:pPr>
            <a:r>
              <a:rPr lang="it-IT" altLang="it-IT" sz="800"/>
              <a:t>Tyr   Ser  Pro  Thr  Ser  Pro Ser</a:t>
            </a:r>
          </a:p>
          <a:p>
            <a:pPr>
              <a:buFontTx/>
              <a:buAutoNum type="arabicPeriod"/>
            </a:pPr>
            <a:r>
              <a:rPr lang="it-IT" altLang="it-IT" sz="800"/>
              <a:t>Tyr   Ser  Pro  Thr  Ser  Pro Ser</a:t>
            </a:r>
          </a:p>
          <a:p>
            <a:pPr>
              <a:buFontTx/>
              <a:buAutoNum type="arabicPeriod"/>
            </a:pPr>
            <a:r>
              <a:rPr lang="it-IT" altLang="it-IT" sz="800"/>
              <a:t>Tyr   Ser  Pro  Thr  Ser  Pro  Ala </a:t>
            </a:r>
          </a:p>
          <a:p>
            <a:pPr>
              <a:buFontTx/>
              <a:buAutoNum type="arabicPeriod"/>
            </a:pPr>
            <a:r>
              <a:rPr lang="it-IT" altLang="it-IT" sz="800"/>
              <a:t>Tyr   Ser  Pro  Thr  Ser  Pro Ser</a:t>
            </a:r>
          </a:p>
          <a:p>
            <a:pPr>
              <a:buFontTx/>
              <a:buAutoNum type="arabicPeriod"/>
            </a:pPr>
            <a:r>
              <a:rPr lang="it-IT" altLang="it-IT" sz="800"/>
              <a:t>Tyr   Ser  Pro  Thr  Ser  Pro Ser </a:t>
            </a:r>
          </a:p>
          <a:p>
            <a:pPr>
              <a:buFontTx/>
              <a:buAutoNum type="arabicPeriod"/>
            </a:pPr>
            <a:r>
              <a:rPr lang="it-IT" altLang="it-IT" sz="800"/>
              <a:t>Tyr   Ser  Pro  Thr  Ser  Pro Ser </a:t>
            </a:r>
          </a:p>
          <a:p>
            <a:pPr>
              <a:buFontTx/>
              <a:buAutoNum type="arabicPeriod"/>
            </a:pPr>
            <a:r>
              <a:rPr lang="it-IT" altLang="it-IT" sz="800"/>
              <a:t>Tyr   Ser  Pro  Thr  Ser  Pro Ser</a:t>
            </a:r>
          </a:p>
          <a:p>
            <a:pPr>
              <a:buFontTx/>
              <a:buAutoNum type="arabicPeriod"/>
            </a:pPr>
            <a:r>
              <a:rPr lang="it-IT" altLang="it-IT" sz="800"/>
              <a:t>Tyr   Ser  Pro  Thr  Ser  Pro Ser </a:t>
            </a:r>
          </a:p>
          <a:p>
            <a:pPr>
              <a:buFontTx/>
              <a:buAutoNum type="arabicPeriod"/>
            </a:pPr>
            <a:r>
              <a:rPr lang="it-IT" altLang="it-IT" sz="800"/>
              <a:t>Tyr   Ser  Pro  Thr  Ser  Pro  Asn</a:t>
            </a:r>
          </a:p>
          <a:p>
            <a:pPr>
              <a:buFontTx/>
              <a:buAutoNum type="arabicPeriod"/>
            </a:pPr>
            <a:r>
              <a:rPr lang="it-IT" altLang="it-IT" sz="800"/>
              <a:t>Tyr   Ser  Pro  Thr  Ser  Pro  Asn</a:t>
            </a:r>
          </a:p>
          <a:p>
            <a:pPr>
              <a:buFontTx/>
              <a:buAutoNum type="arabicPeriod"/>
            </a:pPr>
            <a:r>
              <a:rPr lang="it-IT" altLang="it-IT" sz="800"/>
              <a:t>Tyr   Thr  Pro  Thr  Ser  Pro  Ser</a:t>
            </a:r>
          </a:p>
          <a:p>
            <a:pPr>
              <a:buFontTx/>
              <a:buAutoNum type="arabicPeriod"/>
            </a:pPr>
            <a:r>
              <a:rPr lang="it-IT" altLang="it-IT" sz="800"/>
              <a:t>Tyr   Ser  Pro  Thr  Ser  Pro  Ser</a:t>
            </a:r>
          </a:p>
          <a:p>
            <a:pPr>
              <a:buFontTx/>
              <a:buAutoNum type="arabicPeriod"/>
            </a:pPr>
            <a:r>
              <a:rPr lang="it-IT" altLang="it-IT" sz="800"/>
              <a:t>Tyr   Ser  Pro  Thr  Ser  Pro  Asn</a:t>
            </a:r>
          </a:p>
          <a:p>
            <a:pPr>
              <a:buFontTx/>
              <a:buAutoNum type="arabicPeriod"/>
            </a:pPr>
            <a:r>
              <a:rPr lang="it-IT" altLang="it-IT" sz="800"/>
              <a:t>Tyr   Ser  Pro  Thr  Ser  Pro  Asn</a:t>
            </a:r>
          </a:p>
          <a:p>
            <a:pPr>
              <a:buFontTx/>
              <a:buAutoNum type="arabicPeriod"/>
            </a:pPr>
            <a:r>
              <a:rPr lang="it-IT" altLang="it-IT" sz="800"/>
              <a:t>Tyr   Ser  Pro  Thr  Ser  Pro Ser</a:t>
            </a:r>
          </a:p>
          <a:p>
            <a:pPr>
              <a:buFontTx/>
              <a:buAutoNum type="arabicPeriod"/>
            </a:pPr>
            <a:r>
              <a:rPr lang="it-IT" altLang="it-IT" sz="800"/>
              <a:t>Tyr   Ser  Pro  Thr  Ser  Pro Ser</a:t>
            </a:r>
          </a:p>
          <a:p>
            <a:pPr>
              <a:buFontTx/>
              <a:buAutoNum type="arabicPeriod"/>
            </a:pPr>
            <a:r>
              <a:rPr lang="it-IT" altLang="it-IT" sz="800"/>
              <a:t>Tyr   Ser  Pro  Thr  Ser  Pro Ser</a:t>
            </a:r>
          </a:p>
          <a:p>
            <a:pPr>
              <a:buFontTx/>
              <a:buAutoNum type="arabicPeriod"/>
            </a:pPr>
            <a:r>
              <a:rPr lang="it-IT" altLang="it-IT" sz="800"/>
              <a:t>Tyr   Ser  Pro  Ser  Ser  Pro Arg</a:t>
            </a:r>
          </a:p>
          <a:p>
            <a:pPr>
              <a:buFontTx/>
              <a:buAutoNum type="arabicPeriod"/>
            </a:pPr>
            <a:r>
              <a:rPr lang="it-IT" altLang="it-IT" sz="800"/>
              <a:t>Tyr   Thr  Pro  Gln  Ser  Pro Thr</a:t>
            </a:r>
          </a:p>
          <a:p>
            <a:pPr>
              <a:buFontTx/>
              <a:buAutoNum type="arabicPeriod"/>
            </a:pPr>
            <a:r>
              <a:rPr lang="it-IT" altLang="it-IT" sz="800"/>
              <a:t>Tyr   Thr  Pro  Ser  Ser  Pro Ser</a:t>
            </a:r>
          </a:p>
          <a:p>
            <a:pPr>
              <a:buFontTx/>
              <a:buAutoNum type="arabicPeriod"/>
            </a:pPr>
            <a:r>
              <a:rPr lang="it-IT" altLang="it-IT" sz="800"/>
              <a:t>Tyr   Ser  Pro  Ser  Ser  Pro Ser</a:t>
            </a:r>
          </a:p>
          <a:p>
            <a:pPr>
              <a:buFontTx/>
              <a:buAutoNum type="arabicPeriod"/>
            </a:pPr>
            <a:r>
              <a:rPr lang="it-IT" altLang="it-IT" sz="800"/>
              <a:t>Tyr   Ser  Pro  Thr  Ser  Pro Lys</a:t>
            </a:r>
          </a:p>
          <a:p>
            <a:pPr>
              <a:buFontTx/>
              <a:buAutoNum type="arabicPeriod"/>
            </a:pPr>
            <a:r>
              <a:rPr lang="it-IT" altLang="it-IT" sz="800"/>
              <a:t>Tyr   Thr  Pro  Thr  Ser  Pro Ser</a:t>
            </a:r>
          </a:p>
          <a:p>
            <a:pPr>
              <a:buFontTx/>
              <a:buAutoNum type="arabicPeriod"/>
            </a:pPr>
            <a:r>
              <a:rPr lang="it-IT" altLang="it-IT" sz="800"/>
              <a:t>Tyr   Ser  Pro  Ser  Ser  Pro Glu</a:t>
            </a:r>
          </a:p>
          <a:p>
            <a:pPr>
              <a:buFontTx/>
              <a:buAutoNum type="arabicPeriod"/>
            </a:pPr>
            <a:r>
              <a:rPr lang="it-IT" altLang="it-IT" sz="800"/>
              <a:t>Tyr   Thr  Pro  Ala  Ser  Pro Lys</a:t>
            </a:r>
          </a:p>
          <a:p>
            <a:pPr>
              <a:buFontTx/>
              <a:buAutoNum type="arabicPeriod"/>
            </a:pPr>
            <a:r>
              <a:rPr lang="it-IT" altLang="it-IT" sz="800"/>
              <a:t>Tyr   Ser  Pro  Thr  Ser  Pro Lys</a:t>
            </a:r>
          </a:p>
          <a:p>
            <a:pPr>
              <a:buFontTx/>
              <a:buAutoNum type="arabicPeriod"/>
            </a:pPr>
            <a:r>
              <a:rPr lang="it-IT" altLang="it-IT" sz="800"/>
              <a:t>Tyr   Ser  Pro  Thr  Ser  Pro Lys</a:t>
            </a:r>
          </a:p>
          <a:p>
            <a:pPr>
              <a:buFontTx/>
              <a:buAutoNum type="arabicPeriod"/>
            </a:pPr>
            <a:r>
              <a:rPr lang="it-IT" altLang="it-IT" sz="800"/>
              <a:t>Tyr   Ser  Pro  Thr  Ser  Pro Thr</a:t>
            </a:r>
          </a:p>
          <a:p>
            <a:pPr>
              <a:buFontTx/>
              <a:buAutoNum type="arabicPeriod"/>
            </a:pPr>
            <a:r>
              <a:rPr lang="it-IT" altLang="it-IT" sz="800"/>
              <a:t>Tyr   Ser  Pro  Thr  Thr  Pro Lys</a:t>
            </a:r>
          </a:p>
          <a:p>
            <a:pPr>
              <a:buFontTx/>
              <a:buAutoNum type="arabicPeriod"/>
            </a:pPr>
            <a:r>
              <a:rPr lang="it-IT" altLang="it-IT" sz="800"/>
              <a:t>Tyr   Ser  Pro  Thr  Ser  Pro Thr</a:t>
            </a:r>
          </a:p>
          <a:p>
            <a:pPr>
              <a:buFontTx/>
              <a:buAutoNum type="arabicPeriod"/>
            </a:pPr>
            <a:r>
              <a:rPr lang="it-IT" altLang="it-IT" sz="800"/>
              <a:t>Tyr   Ser  Pro  Thr  Ser  Pro Val</a:t>
            </a:r>
          </a:p>
          <a:p>
            <a:pPr>
              <a:buFontTx/>
              <a:buAutoNum type="arabicPeriod"/>
            </a:pPr>
            <a:r>
              <a:rPr lang="it-IT" altLang="it-IT" sz="800"/>
              <a:t>Tyr   Thr  Pro  Thr  Ser  Pro Lys</a:t>
            </a:r>
          </a:p>
          <a:p>
            <a:pPr>
              <a:buFontTx/>
              <a:buAutoNum type="arabicPeriod"/>
            </a:pPr>
            <a:r>
              <a:rPr lang="it-IT" altLang="it-IT" sz="800"/>
              <a:t>Tyr   Ser  Pro  Thr  Ser  Pro Thr</a:t>
            </a:r>
          </a:p>
          <a:p>
            <a:pPr>
              <a:buFontTx/>
              <a:buAutoNum type="arabicPeriod"/>
            </a:pPr>
            <a:r>
              <a:rPr lang="it-IT" altLang="it-IT" sz="800"/>
              <a:t>Tyr   Ser  Pro  Thr  Ser  Pro Lys</a:t>
            </a:r>
          </a:p>
          <a:p>
            <a:pPr>
              <a:buFontTx/>
              <a:buAutoNum type="arabicPeriod"/>
            </a:pPr>
            <a:r>
              <a:rPr lang="it-IT" altLang="it-IT" sz="800"/>
              <a:t>Tyr   Ser  Pro  Thr  Ser  Pro Thr</a:t>
            </a:r>
          </a:p>
          <a:p>
            <a:pPr>
              <a:buFontTx/>
              <a:buAutoNum type="arabicPeriod"/>
            </a:pPr>
            <a:r>
              <a:rPr lang="it-IT" altLang="it-IT" sz="800"/>
              <a:t>Tyr   Ser  Pro  Thr  Ser  Pro Lys Gly Ser Thr</a:t>
            </a:r>
          </a:p>
          <a:p>
            <a:pPr>
              <a:buFontTx/>
              <a:buAutoNum type="arabicPeriod"/>
            </a:pPr>
            <a:r>
              <a:rPr lang="it-IT" altLang="it-IT" sz="800"/>
              <a:t>Tyr   Ser  Pro  Thr  Ser  Pro Gly</a:t>
            </a:r>
          </a:p>
          <a:p>
            <a:pPr>
              <a:buFontTx/>
              <a:buAutoNum type="arabicPeriod"/>
            </a:pPr>
            <a:r>
              <a:rPr lang="it-IT" altLang="it-IT" sz="800"/>
              <a:t>Tyr   Ser  Pro  Thr  Ser  Pro Thr</a:t>
            </a:r>
          </a:p>
          <a:p>
            <a:pPr>
              <a:buFontTx/>
              <a:buAutoNum type="arabicPeriod"/>
            </a:pPr>
            <a:r>
              <a:rPr lang="it-IT" altLang="it-IT" sz="800"/>
              <a:t>Tyr   Ser  Leu  Thr  Ser  Pro Ala</a:t>
            </a:r>
          </a:p>
          <a:p>
            <a:pPr>
              <a:buFontTx/>
              <a:buAutoNum type="arabicPeriod"/>
            </a:pPr>
            <a:r>
              <a:rPr lang="it-IT" altLang="it-IT" sz="800"/>
              <a:t> Ile   Ser  Pro  Asp Asp Ser Asp Glu Glu Asn</a:t>
            </a:r>
          </a:p>
          <a:p>
            <a:pPr>
              <a:buFontTx/>
              <a:buAutoNum type="arabicPeriod"/>
            </a:pPr>
            <a:endParaRPr lang="it-IT" altLang="it-IT" sz="800">
              <a:latin typeface="Arial" panose="020B0604020202020204" pitchFamily="34" charset="0"/>
              <a:cs typeface="Arial" panose="020B0604020202020204" pitchFamily="34" charset="0"/>
            </a:endParaRPr>
          </a:p>
        </p:txBody>
      </p:sp>
      <p:sp>
        <p:nvSpPr>
          <p:cNvPr id="47111" name="Text Box 18">
            <a:extLst>
              <a:ext uri="{FF2B5EF4-FFF2-40B4-BE49-F238E27FC236}">
                <a16:creationId xmlns:a16="http://schemas.microsoft.com/office/drawing/2014/main" id="{27A82741-8213-114F-8F06-0D73C02E80C7}"/>
              </a:ext>
            </a:extLst>
          </p:cNvPr>
          <p:cNvSpPr txBox="1">
            <a:spLocks noChangeArrowheads="1"/>
          </p:cNvSpPr>
          <p:nvPr/>
        </p:nvSpPr>
        <p:spPr bwMode="auto">
          <a:xfrm>
            <a:off x="6956425" y="23813"/>
            <a:ext cx="1390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it-IT" altLang="it-IT" sz="1000" b="1"/>
              <a:t>1    2    3    4   5    6    7 </a:t>
            </a:r>
          </a:p>
        </p:txBody>
      </p:sp>
      <p:sp>
        <p:nvSpPr>
          <p:cNvPr id="47112" name="Text Box 22">
            <a:extLst>
              <a:ext uri="{FF2B5EF4-FFF2-40B4-BE49-F238E27FC236}">
                <a16:creationId xmlns:a16="http://schemas.microsoft.com/office/drawing/2014/main" id="{C195FC9A-8C7B-8142-BD05-21FFDE10183B}"/>
              </a:ext>
            </a:extLst>
          </p:cNvPr>
          <p:cNvSpPr txBox="1">
            <a:spLocks noChangeArrowheads="1"/>
          </p:cNvSpPr>
          <p:nvPr/>
        </p:nvSpPr>
        <p:spPr bwMode="auto">
          <a:xfrm>
            <a:off x="708025" y="3168650"/>
            <a:ext cx="1390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it-IT" altLang="it-IT" sz="1000" b="1"/>
              <a:t>1    2    3    4   5    6    7 </a:t>
            </a:r>
          </a:p>
        </p:txBody>
      </p:sp>
      <p:sp>
        <p:nvSpPr>
          <p:cNvPr id="47113" name="WordArt 25">
            <a:extLst>
              <a:ext uri="{FF2B5EF4-FFF2-40B4-BE49-F238E27FC236}">
                <a16:creationId xmlns:a16="http://schemas.microsoft.com/office/drawing/2014/main" id="{D864F141-DD9B-0149-9954-51A68EB6A242}"/>
              </a:ext>
            </a:extLst>
          </p:cNvPr>
          <p:cNvSpPr>
            <a:spLocks noChangeArrowheads="1" noChangeShapeType="1" noTextEdit="1"/>
          </p:cNvSpPr>
          <p:nvPr/>
        </p:nvSpPr>
        <p:spPr bwMode="auto">
          <a:xfrm>
            <a:off x="5195888" y="2166938"/>
            <a:ext cx="993775" cy="401637"/>
          </a:xfrm>
          <a:prstGeom prst="rect">
            <a:avLst/>
          </a:prstGeom>
        </p:spPr>
        <p:txBody>
          <a:bodyPr wrap="none" fromWordArt="1">
            <a:prstTxWarp prst="textInflateTop">
              <a:avLst>
                <a:gd name="adj" fmla="val 31917"/>
              </a:avLst>
            </a:prstTxWarp>
          </a:bodyPr>
          <a:lstStyle/>
          <a:p>
            <a:pPr algn="ctr"/>
            <a:r>
              <a:rPr lang="it-IT" sz="2800" kern="10">
                <a:ln w="9525">
                  <a:solidFill>
                    <a:srgbClr val="000000"/>
                  </a:solidFill>
                  <a:round/>
                  <a:headEnd/>
                  <a:tailEnd/>
                </a:ln>
                <a:latin typeface="Comic Sans MS" panose="030F0902030302020204" pitchFamily="66" charset="0"/>
              </a:rPr>
              <a:t>Mouse</a:t>
            </a:r>
          </a:p>
        </p:txBody>
      </p:sp>
      <p:sp>
        <p:nvSpPr>
          <p:cNvPr id="47114" name="Oval 26">
            <a:extLst>
              <a:ext uri="{FF2B5EF4-FFF2-40B4-BE49-F238E27FC236}">
                <a16:creationId xmlns:a16="http://schemas.microsoft.com/office/drawing/2014/main" id="{189CBCA2-5774-CC4E-ADC5-8745369169F2}"/>
              </a:ext>
            </a:extLst>
          </p:cNvPr>
          <p:cNvSpPr>
            <a:spLocks noChangeArrowheads="1"/>
          </p:cNvSpPr>
          <p:nvPr/>
        </p:nvSpPr>
        <p:spPr bwMode="auto">
          <a:xfrm>
            <a:off x="4867275" y="2551113"/>
            <a:ext cx="1701800" cy="109537"/>
          </a:xfrm>
          <a:prstGeom prst="ellipse">
            <a:avLst/>
          </a:prstGeom>
          <a:gradFill rotWithShape="1">
            <a:gsLst>
              <a:gs pos="0">
                <a:srgbClr val="00FF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pic>
        <p:nvPicPr>
          <p:cNvPr id="47115" name="Picture 27" descr="topo%2003">
            <a:extLst>
              <a:ext uri="{FF2B5EF4-FFF2-40B4-BE49-F238E27FC236}">
                <a16:creationId xmlns:a16="http://schemas.microsoft.com/office/drawing/2014/main" id="{B1019DAB-47E8-CF47-804B-12DD58D62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000"/>
          <a:stretch>
            <a:fillRect/>
          </a:stretch>
        </p:blipFill>
        <p:spPr bwMode="auto">
          <a:xfrm>
            <a:off x="4137025" y="2717800"/>
            <a:ext cx="22383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6" name="Group 29">
            <a:extLst>
              <a:ext uri="{FF2B5EF4-FFF2-40B4-BE49-F238E27FC236}">
                <a16:creationId xmlns:a16="http://schemas.microsoft.com/office/drawing/2014/main" id="{3F460747-9A17-FE4B-BE0E-887C391D6948}"/>
              </a:ext>
            </a:extLst>
          </p:cNvPr>
          <p:cNvGrpSpPr>
            <a:grpSpLocks/>
          </p:cNvGrpSpPr>
          <p:nvPr/>
        </p:nvGrpSpPr>
        <p:grpSpPr bwMode="auto">
          <a:xfrm>
            <a:off x="3767138" y="4894263"/>
            <a:ext cx="1701800" cy="450850"/>
            <a:chOff x="546" y="1183"/>
            <a:chExt cx="1072" cy="284"/>
          </a:xfrm>
        </p:grpSpPr>
        <p:sp>
          <p:nvSpPr>
            <p:cNvPr id="47385" name="Oval 16">
              <a:extLst>
                <a:ext uri="{FF2B5EF4-FFF2-40B4-BE49-F238E27FC236}">
                  <a16:creationId xmlns:a16="http://schemas.microsoft.com/office/drawing/2014/main" id="{CA378E20-D91B-5F4B-B3A5-C7035637BF84}"/>
                </a:ext>
              </a:extLst>
            </p:cNvPr>
            <p:cNvSpPr>
              <a:spLocks noChangeArrowheads="1"/>
            </p:cNvSpPr>
            <p:nvPr/>
          </p:nvSpPr>
          <p:spPr bwMode="auto">
            <a:xfrm>
              <a:off x="546" y="1440"/>
              <a:ext cx="1072" cy="27"/>
            </a:xfrm>
            <a:prstGeom prst="ellipse">
              <a:avLst/>
            </a:prstGeom>
            <a:gradFill rotWithShape="1">
              <a:gsLst>
                <a:gs pos="0">
                  <a:srgbClr val="00FF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86" name="WordArt 24">
              <a:extLst>
                <a:ext uri="{FF2B5EF4-FFF2-40B4-BE49-F238E27FC236}">
                  <a16:creationId xmlns:a16="http://schemas.microsoft.com/office/drawing/2014/main" id="{56391934-7AB7-254E-A640-21B0BFDE49E1}"/>
                </a:ext>
              </a:extLst>
            </p:cNvPr>
            <p:cNvSpPr>
              <a:spLocks noChangeArrowheads="1" noChangeShapeType="1" noTextEdit="1"/>
            </p:cNvSpPr>
            <p:nvPr/>
          </p:nvSpPr>
          <p:spPr bwMode="auto">
            <a:xfrm>
              <a:off x="736" y="1183"/>
              <a:ext cx="626" cy="253"/>
            </a:xfrm>
            <a:prstGeom prst="rect">
              <a:avLst/>
            </a:prstGeom>
          </p:spPr>
          <p:txBody>
            <a:bodyPr wrap="none" fromWordArt="1">
              <a:prstTxWarp prst="textInflateTop">
                <a:avLst>
                  <a:gd name="adj" fmla="val 31917"/>
                </a:avLst>
              </a:prstTxWarp>
            </a:bodyPr>
            <a:lstStyle/>
            <a:p>
              <a:pPr algn="ctr"/>
              <a:r>
                <a:rPr lang="it-IT" sz="2800" kern="10">
                  <a:ln w="9525">
                    <a:solidFill>
                      <a:srgbClr val="000000"/>
                    </a:solidFill>
                    <a:round/>
                    <a:headEnd/>
                    <a:tailEnd/>
                  </a:ln>
                  <a:latin typeface="Comic Sans MS" panose="030F0902030302020204" pitchFamily="66" charset="0"/>
                </a:rPr>
                <a:t>Yeast</a:t>
              </a:r>
            </a:p>
          </p:txBody>
        </p:sp>
      </p:grpSp>
      <p:pic>
        <p:nvPicPr>
          <p:cNvPr id="47117" name="Picture 28" descr="yeast">
            <a:extLst>
              <a:ext uri="{FF2B5EF4-FFF2-40B4-BE49-F238E27FC236}">
                <a16:creationId xmlns:a16="http://schemas.microsoft.com/office/drawing/2014/main" id="{D0FC1B47-9238-CE42-80DB-37CAAA255F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75" y="5407025"/>
            <a:ext cx="2024063" cy="1243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7118" name="Freeform 30">
            <a:extLst>
              <a:ext uri="{FF2B5EF4-FFF2-40B4-BE49-F238E27FC236}">
                <a16:creationId xmlns:a16="http://schemas.microsoft.com/office/drawing/2014/main" id="{99473483-D9EB-DD4F-8761-F963AACB3326}"/>
              </a:ext>
            </a:extLst>
          </p:cNvPr>
          <p:cNvSpPr>
            <a:spLocks/>
          </p:cNvSpPr>
          <p:nvPr/>
        </p:nvSpPr>
        <p:spPr bwMode="auto">
          <a:xfrm rot="7995263" flipH="1">
            <a:off x="3644107" y="3204368"/>
            <a:ext cx="654050" cy="1738313"/>
          </a:xfrm>
          <a:custGeom>
            <a:avLst/>
            <a:gdLst>
              <a:gd name="T0" fmla="*/ 9 w 412"/>
              <a:gd name="T1" fmla="*/ 7 h 1095"/>
              <a:gd name="T2" fmla="*/ 411 w 412"/>
              <a:gd name="T3" fmla="*/ 181 h 1095"/>
              <a:gd name="T4" fmla="*/ 0 w 412"/>
              <a:gd name="T5" fmla="*/ 1095 h 1095"/>
              <a:gd name="T6" fmla="*/ 0 60000 65536"/>
              <a:gd name="T7" fmla="*/ 0 60000 65536"/>
              <a:gd name="T8" fmla="*/ 0 60000 65536"/>
              <a:gd name="T9" fmla="*/ 0 w 412"/>
              <a:gd name="T10" fmla="*/ 0 h 1095"/>
              <a:gd name="T11" fmla="*/ 412 w 412"/>
              <a:gd name="T12" fmla="*/ 1095 h 1095"/>
            </a:gdLst>
            <a:ahLst/>
            <a:cxnLst>
              <a:cxn ang="T6">
                <a:pos x="T0" y="T1"/>
              </a:cxn>
              <a:cxn ang="T7">
                <a:pos x="T2" y="T3"/>
              </a:cxn>
              <a:cxn ang="T8">
                <a:pos x="T4" y="T5"/>
              </a:cxn>
            </a:cxnLst>
            <a:rect l="T9" t="T10" r="T11" b="T12"/>
            <a:pathLst>
              <a:path w="412" h="1095">
                <a:moveTo>
                  <a:pt x="9" y="7"/>
                </a:moveTo>
                <a:cubicBezTo>
                  <a:pt x="210" y="3"/>
                  <a:pt x="412" y="0"/>
                  <a:pt x="411" y="181"/>
                </a:cubicBezTo>
                <a:cubicBezTo>
                  <a:pt x="410" y="362"/>
                  <a:pt x="73" y="943"/>
                  <a:pt x="0" y="1095"/>
                </a:cubicBezTo>
              </a:path>
            </a:pathLst>
          </a:custGeom>
          <a:noFill/>
          <a:ln w="38100">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119" name="Freeform 31">
            <a:extLst>
              <a:ext uri="{FF2B5EF4-FFF2-40B4-BE49-F238E27FC236}">
                <a16:creationId xmlns:a16="http://schemas.microsoft.com/office/drawing/2014/main" id="{51624D8F-B270-BC42-A47C-08190EC6A551}"/>
              </a:ext>
            </a:extLst>
          </p:cNvPr>
          <p:cNvSpPr>
            <a:spLocks/>
          </p:cNvSpPr>
          <p:nvPr/>
        </p:nvSpPr>
        <p:spPr bwMode="auto">
          <a:xfrm>
            <a:off x="5573713" y="3595688"/>
            <a:ext cx="722312" cy="1130300"/>
          </a:xfrm>
          <a:custGeom>
            <a:avLst/>
            <a:gdLst>
              <a:gd name="T0" fmla="*/ 0 w 455"/>
              <a:gd name="T1" fmla="*/ 0 h 1069"/>
              <a:gd name="T2" fmla="*/ 116 w 455"/>
              <a:gd name="T3" fmla="*/ 444 h 1069"/>
              <a:gd name="T4" fmla="*/ 455 w 455"/>
              <a:gd name="T5" fmla="*/ 1069 h 1069"/>
              <a:gd name="T6" fmla="*/ 0 60000 65536"/>
              <a:gd name="T7" fmla="*/ 0 60000 65536"/>
              <a:gd name="T8" fmla="*/ 0 60000 65536"/>
              <a:gd name="T9" fmla="*/ 0 w 455"/>
              <a:gd name="T10" fmla="*/ 0 h 1069"/>
              <a:gd name="T11" fmla="*/ 455 w 455"/>
              <a:gd name="T12" fmla="*/ 1069 h 1069"/>
            </a:gdLst>
            <a:ahLst/>
            <a:cxnLst>
              <a:cxn ang="T6">
                <a:pos x="T0" y="T1"/>
              </a:cxn>
              <a:cxn ang="T7">
                <a:pos x="T2" y="T3"/>
              </a:cxn>
              <a:cxn ang="T8">
                <a:pos x="T4" y="T5"/>
              </a:cxn>
            </a:cxnLst>
            <a:rect l="T9" t="T10" r="T11" b="T12"/>
            <a:pathLst>
              <a:path w="455" h="1069">
                <a:moveTo>
                  <a:pt x="0" y="0"/>
                </a:moveTo>
                <a:cubicBezTo>
                  <a:pt x="18" y="74"/>
                  <a:pt x="40" y="266"/>
                  <a:pt x="116" y="444"/>
                </a:cubicBezTo>
                <a:cubicBezTo>
                  <a:pt x="192" y="622"/>
                  <a:pt x="385" y="939"/>
                  <a:pt x="455" y="1069"/>
                </a:cubicBezTo>
              </a:path>
            </a:pathLst>
          </a:custGeom>
          <a:noFill/>
          <a:ln w="38100">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nvGrpSpPr>
          <p:cNvPr id="47120" name="Group 574">
            <a:extLst>
              <a:ext uri="{FF2B5EF4-FFF2-40B4-BE49-F238E27FC236}">
                <a16:creationId xmlns:a16="http://schemas.microsoft.com/office/drawing/2014/main" id="{13B3FFCC-0932-BC4F-97F1-411E209C0457}"/>
              </a:ext>
            </a:extLst>
          </p:cNvPr>
          <p:cNvGrpSpPr>
            <a:grpSpLocks/>
          </p:cNvGrpSpPr>
          <p:nvPr/>
        </p:nvGrpSpPr>
        <p:grpSpPr bwMode="auto">
          <a:xfrm>
            <a:off x="1658938" y="1101725"/>
            <a:ext cx="3257550" cy="65088"/>
            <a:chOff x="1383" y="1200"/>
            <a:chExt cx="3057" cy="48"/>
          </a:xfrm>
        </p:grpSpPr>
        <p:sp>
          <p:nvSpPr>
            <p:cNvPr id="47138" name="Freeform 575">
              <a:extLst>
                <a:ext uri="{FF2B5EF4-FFF2-40B4-BE49-F238E27FC236}">
                  <a16:creationId xmlns:a16="http://schemas.microsoft.com/office/drawing/2014/main" id="{D16D0EBF-7637-0A4C-8B94-C9DE7DAAEAB4}"/>
                </a:ext>
              </a:extLst>
            </p:cNvPr>
            <p:cNvSpPr>
              <a:spLocks noChangeAspect="1"/>
            </p:cNvSpPr>
            <p:nvPr/>
          </p:nvSpPr>
          <p:spPr bwMode="auto">
            <a:xfrm flipV="1">
              <a:off x="1544" y="1200"/>
              <a:ext cx="168"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139" name="Freeform 576">
              <a:extLst>
                <a:ext uri="{FF2B5EF4-FFF2-40B4-BE49-F238E27FC236}">
                  <a16:creationId xmlns:a16="http://schemas.microsoft.com/office/drawing/2014/main" id="{EC3EA77C-4E51-3247-B4EB-FA32D9ECB761}"/>
                </a:ext>
              </a:extLst>
            </p:cNvPr>
            <p:cNvSpPr>
              <a:spLocks noChangeAspect="1"/>
            </p:cNvSpPr>
            <p:nvPr/>
          </p:nvSpPr>
          <p:spPr bwMode="auto">
            <a:xfrm flipV="1">
              <a:off x="1452" y="1200"/>
              <a:ext cx="167"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140" name="Freeform 577">
              <a:extLst>
                <a:ext uri="{FF2B5EF4-FFF2-40B4-BE49-F238E27FC236}">
                  <a16:creationId xmlns:a16="http://schemas.microsoft.com/office/drawing/2014/main" id="{B391A317-51BA-DB48-A66D-4E43F5D40F6B}"/>
                </a:ext>
              </a:extLst>
            </p:cNvPr>
            <p:cNvSpPr>
              <a:spLocks noChangeAspect="1"/>
            </p:cNvSpPr>
            <p:nvPr/>
          </p:nvSpPr>
          <p:spPr bwMode="auto">
            <a:xfrm flipV="1">
              <a:off x="1866" y="1200"/>
              <a:ext cx="167"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141" name="Freeform 578">
              <a:extLst>
                <a:ext uri="{FF2B5EF4-FFF2-40B4-BE49-F238E27FC236}">
                  <a16:creationId xmlns:a16="http://schemas.microsoft.com/office/drawing/2014/main" id="{3FD65E9B-152D-D845-BBD0-A65A44AC5534}"/>
                </a:ext>
              </a:extLst>
            </p:cNvPr>
            <p:cNvSpPr>
              <a:spLocks noChangeAspect="1"/>
            </p:cNvSpPr>
            <p:nvPr/>
          </p:nvSpPr>
          <p:spPr bwMode="auto">
            <a:xfrm flipV="1">
              <a:off x="1773" y="1200"/>
              <a:ext cx="167"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142" name="Freeform 579">
              <a:extLst>
                <a:ext uri="{FF2B5EF4-FFF2-40B4-BE49-F238E27FC236}">
                  <a16:creationId xmlns:a16="http://schemas.microsoft.com/office/drawing/2014/main" id="{2C597939-BD73-A447-B6D9-3197E1403D93}"/>
                </a:ext>
              </a:extLst>
            </p:cNvPr>
            <p:cNvSpPr>
              <a:spLocks noChangeAspect="1"/>
            </p:cNvSpPr>
            <p:nvPr/>
          </p:nvSpPr>
          <p:spPr bwMode="auto">
            <a:xfrm flipV="1">
              <a:off x="2093" y="1200"/>
              <a:ext cx="169"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nvGrpSpPr>
            <p:cNvPr id="47143" name="Group 580">
              <a:extLst>
                <a:ext uri="{FF2B5EF4-FFF2-40B4-BE49-F238E27FC236}">
                  <a16:creationId xmlns:a16="http://schemas.microsoft.com/office/drawing/2014/main" id="{6D916034-9ABE-2E49-B53C-EBB9C34B7261}"/>
                </a:ext>
              </a:extLst>
            </p:cNvPr>
            <p:cNvGrpSpPr>
              <a:grpSpLocks noChangeAspect="1"/>
            </p:cNvGrpSpPr>
            <p:nvPr/>
          </p:nvGrpSpPr>
          <p:grpSpPr bwMode="auto">
            <a:xfrm flipV="1">
              <a:off x="1575" y="1204"/>
              <a:ext cx="12" cy="38"/>
              <a:chOff x="1790" y="2461"/>
              <a:chExt cx="40" cy="447"/>
            </a:xfrm>
          </p:grpSpPr>
          <p:sp>
            <p:nvSpPr>
              <p:cNvPr id="47383" name="AutoShape 581">
                <a:extLst>
                  <a:ext uri="{FF2B5EF4-FFF2-40B4-BE49-F238E27FC236}">
                    <a16:creationId xmlns:a16="http://schemas.microsoft.com/office/drawing/2014/main" id="{81B92DB3-D32F-004B-A185-DAD5E989E9B1}"/>
                  </a:ext>
                </a:extLst>
              </p:cNvPr>
              <p:cNvSpPr>
                <a:spLocks noChangeAspect="1" noChangeArrowheads="1"/>
              </p:cNvSpPr>
              <p:nvPr/>
            </p:nvSpPr>
            <p:spPr bwMode="auto">
              <a:xfrm>
                <a:off x="1790" y="2461"/>
                <a:ext cx="40" cy="223"/>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84" name="AutoShape 582">
                <a:extLst>
                  <a:ext uri="{FF2B5EF4-FFF2-40B4-BE49-F238E27FC236}">
                    <a16:creationId xmlns:a16="http://schemas.microsoft.com/office/drawing/2014/main" id="{03A10CFF-2716-C14C-96B7-776D15125F06}"/>
                  </a:ext>
                </a:extLst>
              </p:cNvPr>
              <p:cNvSpPr>
                <a:spLocks noChangeAspect="1" noChangeArrowheads="1"/>
              </p:cNvSpPr>
              <p:nvPr/>
            </p:nvSpPr>
            <p:spPr bwMode="auto">
              <a:xfrm>
                <a:off x="1790" y="2684"/>
                <a:ext cx="40" cy="224"/>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44" name="Group 583">
              <a:extLst>
                <a:ext uri="{FF2B5EF4-FFF2-40B4-BE49-F238E27FC236}">
                  <a16:creationId xmlns:a16="http://schemas.microsoft.com/office/drawing/2014/main" id="{066B284E-A0F1-3642-AA18-19CDE6D5CE3D}"/>
                </a:ext>
              </a:extLst>
            </p:cNvPr>
            <p:cNvGrpSpPr>
              <a:grpSpLocks noChangeAspect="1"/>
            </p:cNvGrpSpPr>
            <p:nvPr/>
          </p:nvGrpSpPr>
          <p:grpSpPr bwMode="auto">
            <a:xfrm flipV="1">
              <a:off x="1616" y="1220"/>
              <a:ext cx="10" cy="27"/>
              <a:chOff x="1914" y="2425"/>
              <a:chExt cx="40" cy="326"/>
            </a:xfrm>
          </p:grpSpPr>
          <p:sp>
            <p:nvSpPr>
              <p:cNvPr id="47381" name="AutoShape 584">
                <a:extLst>
                  <a:ext uri="{FF2B5EF4-FFF2-40B4-BE49-F238E27FC236}">
                    <a16:creationId xmlns:a16="http://schemas.microsoft.com/office/drawing/2014/main" id="{6FDA7B7E-DDFD-C24A-8665-ED52C927F3FA}"/>
                  </a:ext>
                </a:extLst>
              </p:cNvPr>
              <p:cNvSpPr>
                <a:spLocks noChangeAspect="1" noChangeArrowheads="1"/>
              </p:cNvSpPr>
              <p:nvPr/>
            </p:nvSpPr>
            <p:spPr bwMode="auto">
              <a:xfrm>
                <a:off x="1914" y="2425"/>
                <a:ext cx="40" cy="163"/>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82" name="AutoShape 585">
                <a:extLst>
                  <a:ext uri="{FF2B5EF4-FFF2-40B4-BE49-F238E27FC236}">
                    <a16:creationId xmlns:a16="http://schemas.microsoft.com/office/drawing/2014/main" id="{44028B19-AA54-AE4D-87CE-692F0F5CB453}"/>
                  </a:ext>
                </a:extLst>
              </p:cNvPr>
              <p:cNvSpPr>
                <a:spLocks noChangeAspect="1" noChangeArrowheads="1"/>
              </p:cNvSpPr>
              <p:nvPr/>
            </p:nvSpPr>
            <p:spPr bwMode="auto">
              <a:xfrm>
                <a:off x="1914" y="2588"/>
                <a:ext cx="40" cy="163"/>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45" name="Group 586">
              <a:extLst>
                <a:ext uri="{FF2B5EF4-FFF2-40B4-BE49-F238E27FC236}">
                  <a16:creationId xmlns:a16="http://schemas.microsoft.com/office/drawing/2014/main" id="{9C5F96A3-D7C5-E749-B7B5-60E57FF8B3B4}"/>
                </a:ext>
              </a:extLst>
            </p:cNvPr>
            <p:cNvGrpSpPr>
              <a:grpSpLocks noChangeAspect="1"/>
            </p:cNvGrpSpPr>
            <p:nvPr/>
          </p:nvGrpSpPr>
          <p:grpSpPr bwMode="auto">
            <a:xfrm flipV="1">
              <a:off x="1537" y="1200"/>
              <a:ext cx="10" cy="30"/>
              <a:chOff x="1658" y="2628"/>
              <a:chExt cx="40" cy="355"/>
            </a:xfrm>
          </p:grpSpPr>
          <p:sp>
            <p:nvSpPr>
              <p:cNvPr id="47379" name="AutoShape 587">
                <a:extLst>
                  <a:ext uri="{FF2B5EF4-FFF2-40B4-BE49-F238E27FC236}">
                    <a16:creationId xmlns:a16="http://schemas.microsoft.com/office/drawing/2014/main" id="{085A04C4-3A71-0E41-BB67-5FB58D86D13F}"/>
                  </a:ext>
                </a:extLst>
              </p:cNvPr>
              <p:cNvSpPr>
                <a:spLocks noChangeAspect="1" noChangeArrowheads="1"/>
              </p:cNvSpPr>
              <p:nvPr/>
            </p:nvSpPr>
            <p:spPr bwMode="auto">
              <a:xfrm>
                <a:off x="1658" y="2628"/>
                <a:ext cx="40" cy="17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80" name="AutoShape 588">
                <a:extLst>
                  <a:ext uri="{FF2B5EF4-FFF2-40B4-BE49-F238E27FC236}">
                    <a16:creationId xmlns:a16="http://schemas.microsoft.com/office/drawing/2014/main" id="{C673A52E-BB98-814A-B13B-8AC801BF2DA7}"/>
                  </a:ext>
                </a:extLst>
              </p:cNvPr>
              <p:cNvSpPr>
                <a:spLocks noChangeAspect="1" noChangeArrowheads="1"/>
              </p:cNvSpPr>
              <p:nvPr/>
            </p:nvSpPr>
            <p:spPr bwMode="auto">
              <a:xfrm>
                <a:off x="1658" y="2805"/>
                <a:ext cx="40" cy="17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46" name="Group 589">
              <a:extLst>
                <a:ext uri="{FF2B5EF4-FFF2-40B4-BE49-F238E27FC236}">
                  <a16:creationId xmlns:a16="http://schemas.microsoft.com/office/drawing/2014/main" id="{15B96EFE-13DB-EE40-9D16-E68980675AB0}"/>
                </a:ext>
              </a:extLst>
            </p:cNvPr>
            <p:cNvGrpSpPr>
              <a:grpSpLocks noChangeAspect="1"/>
            </p:cNvGrpSpPr>
            <p:nvPr/>
          </p:nvGrpSpPr>
          <p:grpSpPr bwMode="auto">
            <a:xfrm flipV="1">
              <a:off x="1725" y="1208"/>
              <a:ext cx="13" cy="37"/>
              <a:chOff x="2195" y="2463"/>
              <a:chExt cx="40" cy="442"/>
            </a:xfrm>
          </p:grpSpPr>
          <p:sp>
            <p:nvSpPr>
              <p:cNvPr id="47377" name="AutoShape 590">
                <a:extLst>
                  <a:ext uri="{FF2B5EF4-FFF2-40B4-BE49-F238E27FC236}">
                    <a16:creationId xmlns:a16="http://schemas.microsoft.com/office/drawing/2014/main" id="{72D1E397-6F55-0544-9050-99B92DCD43FA}"/>
                  </a:ext>
                </a:extLst>
              </p:cNvPr>
              <p:cNvSpPr>
                <a:spLocks noChangeAspect="1" noChangeArrowheads="1"/>
              </p:cNvSpPr>
              <p:nvPr/>
            </p:nvSpPr>
            <p:spPr bwMode="auto">
              <a:xfrm>
                <a:off x="2195" y="2684"/>
                <a:ext cx="40" cy="221"/>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78" name="AutoShape 591">
                <a:extLst>
                  <a:ext uri="{FF2B5EF4-FFF2-40B4-BE49-F238E27FC236}">
                    <a16:creationId xmlns:a16="http://schemas.microsoft.com/office/drawing/2014/main" id="{8A0D3FC8-420C-8E4B-A1AC-C5BA3BE81DA0}"/>
                  </a:ext>
                </a:extLst>
              </p:cNvPr>
              <p:cNvSpPr>
                <a:spLocks noChangeAspect="1" noChangeArrowheads="1"/>
              </p:cNvSpPr>
              <p:nvPr/>
            </p:nvSpPr>
            <p:spPr bwMode="auto">
              <a:xfrm>
                <a:off x="2195" y="2463"/>
                <a:ext cx="40" cy="221"/>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47" name="Group 592">
              <a:extLst>
                <a:ext uri="{FF2B5EF4-FFF2-40B4-BE49-F238E27FC236}">
                  <a16:creationId xmlns:a16="http://schemas.microsoft.com/office/drawing/2014/main" id="{F397B447-5988-9D42-BC08-586DD81EB28A}"/>
                </a:ext>
              </a:extLst>
            </p:cNvPr>
            <p:cNvGrpSpPr>
              <a:grpSpLocks noChangeAspect="1"/>
            </p:cNvGrpSpPr>
            <p:nvPr/>
          </p:nvGrpSpPr>
          <p:grpSpPr bwMode="auto">
            <a:xfrm flipV="1">
              <a:off x="1764" y="1201"/>
              <a:ext cx="12" cy="32"/>
              <a:chOff x="2329" y="2599"/>
              <a:chExt cx="43" cy="386"/>
            </a:xfrm>
          </p:grpSpPr>
          <p:sp>
            <p:nvSpPr>
              <p:cNvPr id="47375" name="AutoShape 593">
                <a:extLst>
                  <a:ext uri="{FF2B5EF4-FFF2-40B4-BE49-F238E27FC236}">
                    <a16:creationId xmlns:a16="http://schemas.microsoft.com/office/drawing/2014/main" id="{13808335-5A08-4949-9140-6194CB2B5E03}"/>
                  </a:ext>
                </a:extLst>
              </p:cNvPr>
              <p:cNvSpPr>
                <a:spLocks noChangeAspect="1" noChangeArrowheads="1"/>
              </p:cNvSpPr>
              <p:nvPr/>
            </p:nvSpPr>
            <p:spPr bwMode="auto">
              <a:xfrm>
                <a:off x="2329" y="2791"/>
                <a:ext cx="43" cy="194"/>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76" name="AutoShape 594">
                <a:extLst>
                  <a:ext uri="{FF2B5EF4-FFF2-40B4-BE49-F238E27FC236}">
                    <a16:creationId xmlns:a16="http://schemas.microsoft.com/office/drawing/2014/main" id="{56EAF20E-9653-CE4F-BED1-75D62704FD01}"/>
                  </a:ext>
                </a:extLst>
              </p:cNvPr>
              <p:cNvSpPr>
                <a:spLocks noChangeAspect="1" noChangeArrowheads="1"/>
              </p:cNvSpPr>
              <p:nvPr/>
            </p:nvSpPr>
            <p:spPr bwMode="auto">
              <a:xfrm>
                <a:off x="2329" y="2599"/>
                <a:ext cx="43" cy="194"/>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48" name="Group 595">
              <a:extLst>
                <a:ext uri="{FF2B5EF4-FFF2-40B4-BE49-F238E27FC236}">
                  <a16:creationId xmlns:a16="http://schemas.microsoft.com/office/drawing/2014/main" id="{603FFA5A-37D6-0543-9D82-52F3DA12599F}"/>
                </a:ext>
              </a:extLst>
            </p:cNvPr>
            <p:cNvGrpSpPr>
              <a:grpSpLocks noChangeAspect="1"/>
            </p:cNvGrpSpPr>
            <p:nvPr/>
          </p:nvGrpSpPr>
          <p:grpSpPr bwMode="auto">
            <a:xfrm flipV="1">
              <a:off x="1647" y="1232"/>
              <a:ext cx="10" cy="13"/>
              <a:chOff x="2478" y="2807"/>
              <a:chExt cx="43" cy="178"/>
            </a:xfrm>
          </p:grpSpPr>
          <p:sp>
            <p:nvSpPr>
              <p:cNvPr id="47373" name="AutoShape 596">
                <a:extLst>
                  <a:ext uri="{FF2B5EF4-FFF2-40B4-BE49-F238E27FC236}">
                    <a16:creationId xmlns:a16="http://schemas.microsoft.com/office/drawing/2014/main" id="{B8FF4738-4598-D64B-B7B0-EFBA344914FA}"/>
                  </a:ext>
                </a:extLst>
              </p:cNvPr>
              <p:cNvSpPr>
                <a:spLocks noChangeAspect="1" noChangeArrowheads="1"/>
              </p:cNvSpPr>
              <p:nvPr/>
            </p:nvSpPr>
            <p:spPr bwMode="auto">
              <a:xfrm>
                <a:off x="2478" y="2807"/>
                <a:ext cx="43" cy="8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74" name="AutoShape 597">
                <a:extLst>
                  <a:ext uri="{FF2B5EF4-FFF2-40B4-BE49-F238E27FC236}">
                    <a16:creationId xmlns:a16="http://schemas.microsoft.com/office/drawing/2014/main" id="{C0ABBED7-1D59-8548-BED2-DFC787DB0EB9}"/>
                  </a:ext>
                </a:extLst>
              </p:cNvPr>
              <p:cNvSpPr>
                <a:spLocks noChangeAspect="1" noChangeArrowheads="1"/>
              </p:cNvSpPr>
              <p:nvPr/>
            </p:nvSpPr>
            <p:spPr bwMode="auto">
              <a:xfrm>
                <a:off x="2478" y="2896"/>
                <a:ext cx="43" cy="8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49" name="Group 598">
              <a:extLst>
                <a:ext uri="{FF2B5EF4-FFF2-40B4-BE49-F238E27FC236}">
                  <a16:creationId xmlns:a16="http://schemas.microsoft.com/office/drawing/2014/main" id="{FE05A310-8E86-5B48-BBD9-AC80112EBAFC}"/>
                </a:ext>
              </a:extLst>
            </p:cNvPr>
            <p:cNvGrpSpPr>
              <a:grpSpLocks noChangeAspect="1"/>
            </p:cNvGrpSpPr>
            <p:nvPr/>
          </p:nvGrpSpPr>
          <p:grpSpPr bwMode="auto">
            <a:xfrm flipV="1">
              <a:off x="1690" y="1224"/>
              <a:ext cx="10" cy="23"/>
              <a:chOff x="2065" y="2441"/>
              <a:chExt cx="40" cy="272"/>
            </a:xfrm>
          </p:grpSpPr>
          <p:sp>
            <p:nvSpPr>
              <p:cNvPr id="47371" name="AutoShape 599">
                <a:extLst>
                  <a:ext uri="{FF2B5EF4-FFF2-40B4-BE49-F238E27FC236}">
                    <a16:creationId xmlns:a16="http://schemas.microsoft.com/office/drawing/2014/main" id="{E4ECE3E7-1B46-6D45-B1B0-AA1777E9764C}"/>
                  </a:ext>
                </a:extLst>
              </p:cNvPr>
              <p:cNvSpPr>
                <a:spLocks noChangeAspect="1" noChangeArrowheads="1"/>
              </p:cNvSpPr>
              <p:nvPr/>
            </p:nvSpPr>
            <p:spPr bwMode="auto">
              <a:xfrm>
                <a:off x="2065" y="2576"/>
                <a:ext cx="40" cy="137"/>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72" name="AutoShape 600">
                <a:extLst>
                  <a:ext uri="{FF2B5EF4-FFF2-40B4-BE49-F238E27FC236}">
                    <a16:creationId xmlns:a16="http://schemas.microsoft.com/office/drawing/2014/main" id="{483484ED-831F-004D-BFA1-292E7CE3FE73}"/>
                  </a:ext>
                </a:extLst>
              </p:cNvPr>
              <p:cNvSpPr>
                <a:spLocks noChangeAspect="1" noChangeArrowheads="1"/>
              </p:cNvSpPr>
              <p:nvPr/>
            </p:nvSpPr>
            <p:spPr bwMode="auto">
              <a:xfrm>
                <a:off x="2065" y="2441"/>
                <a:ext cx="40" cy="137"/>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50" name="Group 601">
              <a:extLst>
                <a:ext uri="{FF2B5EF4-FFF2-40B4-BE49-F238E27FC236}">
                  <a16:creationId xmlns:a16="http://schemas.microsoft.com/office/drawing/2014/main" id="{212404EC-07AB-DA42-BF19-22F988B7201C}"/>
                </a:ext>
              </a:extLst>
            </p:cNvPr>
            <p:cNvGrpSpPr>
              <a:grpSpLocks noChangeAspect="1"/>
            </p:cNvGrpSpPr>
            <p:nvPr/>
          </p:nvGrpSpPr>
          <p:grpSpPr bwMode="auto">
            <a:xfrm flipV="1">
              <a:off x="1800" y="1203"/>
              <a:ext cx="13" cy="14"/>
              <a:chOff x="2478" y="2807"/>
              <a:chExt cx="43" cy="178"/>
            </a:xfrm>
          </p:grpSpPr>
          <p:sp>
            <p:nvSpPr>
              <p:cNvPr id="47369" name="AutoShape 602">
                <a:extLst>
                  <a:ext uri="{FF2B5EF4-FFF2-40B4-BE49-F238E27FC236}">
                    <a16:creationId xmlns:a16="http://schemas.microsoft.com/office/drawing/2014/main" id="{4FBBCA0E-4598-9944-98FA-DC5380612EE3}"/>
                  </a:ext>
                </a:extLst>
              </p:cNvPr>
              <p:cNvSpPr>
                <a:spLocks noChangeAspect="1" noChangeArrowheads="1"/>
              </p:cNvSpPr>
              <p:nvPr/>
            </p:nvSpPr>
            <p:spPr bwMode="auto">
              <a:xfrm>
                <a:off x="2478" y="2807"/>
                <a:ext cx="43" cy="8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70" name="AutoShape 603">
                <a:extLst>
                  <a:ext uri="{FF2B5EF4-FFF2-40B4-BE49-F238E27FC236}">
                    <a16:creationId xmlns:a16="http://schemas.microsoft.com/office/drawing/2014/main" id="{6A5F06D0-A39E-0C46-97B4-447667FE19B8}"/>
                  </a:ext>
                </a:extLst>
              </p:cNvPr>
              <p:cNvSpPr>
                <a:spLocks noChangeAspect="1" noChangeArrowheads="1"/>
              </p:cNvSpPr>
              <p:nvPr/>
            </p:nvSpPr>
            <p:spPr bwMode="auto">
              <a:xfrm>
                <a:off x="2478" y="2896"/>
                <a:ext cx="43" cy="8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51" name="Group 604">
              <a:extLst>
                <a:ext uri="{FF2B5EF4-FFF2-40B4-BE49-F238E27FC236}">
                  <a16:creationId xmlns:a16="http://schemas.microsoft.com/office/drawing/2014/main" id="{65D553AB-629A-E84D-BEE5-9652B87C2351}"/>
                </a:ext>
              </a:extLst>
            </p:cNvPr>
            <p:cNvGrpSpPr>
              <a:grpSpLocks noChangeAspect="1"/>
            </p:cNvGrpSpPr>
            <p:nvPr/>
          </p:nvGrpSpPr>
          <p:grpSpPr bwMode="auto">
            <a:xfrm flipV="1">
              <a:off x="1951" y="1228"/>
              <a:ext cx="11" cy="19"/>
              <a:chOff x="3094" y="2443"/>
              <a:chExt cx="40" cy="183"/>
            </a:xfrm>
          </p:grpSpPr>
          <p:sp>
            <p:nvSpPr>
              <p:cNvPr id="47367" name="AutoShape 605">
                <a:extLst>
                  <a:ext uri="{FF2B5EF4-FFF2-40B4-BE49-F238E27FC236}">
                    <a16:creationId xmlns:a16="http://schemas.microsoft.com/office/drawing/2014/main" id="{C7AB1E55-37A3-9943-9484-A3AFAE75E53E}"/>
                  </a:ext>
                </a:extLst>
              </p:cNvPr>
              <p:cNvSpPr>
                <a:spLocks noChangeAspect="1" noChangeArrowheads="1"/>
              </p:cNvSpPr>
              <p:nvPr/>
            </p:nvSpPr>
            <p:spPr bwMode="auto">
              <a:xfrm flipV="1">
                <a:off x="3094" y="2443"/>
                <a:ext cx="40" cy="92"/>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68" name="AutoShape 606">
                <a:extLst>
                  <a:ext uri="{FF2B5EF4-FFF2-40B4-BE49-F238E27FC236}">
                    <a16:creationId xmlns:a16="http://schemas.microsoft.com/office/drawing/2014/main" id="{F4B3F1B2-7161-544D-8530-88349BA2CDE5}"/>
                  </a:ext>
                </a:extLst>
              </p:cNvPr>
              <p:cNvSpPr>
                <a:spLocks noChangeAspect="1" noChangeArrowheads="1"/>
              </p:cNvSpPr>
              <p:nvPr/>
            </p:nvSpPr>
            <p:spPr bwMode="auto">
              <a:xfrm flipV="1">
                <a:off x="3094" y="2534"/>
                <a:ext cx="40" cy="92"/>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52" name="Group 607">
              <a:extLst>
                <a:ext uri="{FF2B5EF4-FFF2-40B4-BE49-F238E27FC236}">
                  <a16:creationId xmlns:a16="http://schemas.microsoft.com/office/drawing/2014/main" id="{743AC978-4D4F-C041-A6A1-7237D818DDAC}"/>
                </a:ext>
              </a:extLst>
            </p:cNvPr>
            <p:cNvGrpSpPr>
              <a:grpSpLocks noChangeAspect="1"/>
            </p:cNvGrpSpPr>
            <p:nvPr/>
          </p:nvGrpSpPr>
          <p:grpSpPr bwMode="auto">
            <a:xfrm flipV="1">
              <a:off x="1918" y="1212"/>
              <a:ext cx="12" cy="35"/>
              <a:chOff x="2978" y="2432"/>
              <a:chExt cx="46" cy="375"/>
            </a:xfrm>
          </p:grpSpPr>
          <p:sp>
            <p:nvSpPr>
              <p:cNvPr id="47365" name="AutoShape 608">
                <a:extLst>
                  <a:ext uri="{FF2B5EF4-FFF2-40B4-BE49-F238E27FC236}">
                    <a16:creationId xmlns:a16="http://schemas.microsoft.com/office/drawing/2014/main" id="{342D5518-8FDC-174A-BFE0-A8E1D4A80434}"/>
                  </a:ext>
                </a:extLst>
              </p:cNvPr>
              <p:cNvSpPr>
                <a:spLocks noChangeAspect="1" noChangeArrowheads="1"/>
              </p:cNvSpPr>
              <p:nvPr/>
            </p:nvSpPr>
            <p:spPr bwMode="auto">
              <a:xfrm>
                <a:off x="2978" y="2619"/>
                <a:ext cx="46" cy="18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66" name="AutoShape 609">
                <a:extLst>
                  <a:ext uri="{FF2B5EF4-FFF2-40B4-BE49-F238E27FC236}">
                    <a16:creationId xmlns:a16="http://schemas.microsoft.com/office/drawing/2014/main" id="{71E0D77B-6D24-1C40-8F69-4F322E3FD320}"/>
                  </a:ext>
                </a:extLst>
              </p:cNvPr>
              <p:cNvSpPr>
                <a:spLocks noChangeAspect="1" noChangeArrowheads="1"/>
              </p:cNvSpPr>
              <p:nvPr/>
            </p:nvSpPr>
            <p:spPr bwMode="auto">
              <a:xfrm>
                <a:off x="2978" y="2432"/>
                <a:ext cx="46" cy="18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53" name="Group 610">
              <a:extLst>
                <a:ext uri="{FF2B5EF4-FFF2-40B4-BE49-F238E27FC236}">
                  <a16:creationId xmlns:a16="http://schemas.microsoft.com/office/drawing/2014/main" id="{5CEC4A44-D424-C04A-B9FE-C0E0B4265C1D}"/>
                </a:ext>
              </a:extLst>
            </p:cNvPr>
            <p:cNvGrpSpPr>
              <a:grpSpLocks noChangeAspect="1"/>
            </p:cNvGrpSpPr>
            <p:nvPr/>
          </p:nvGrpSpPr>
          <p:grpSpPr bwMode="auto">
            <a:xfrm flipV="1">
              <a:off x="1883" y="1203"/>
              <a:ext cx="12" cy="37"/>
              <a:chOff x="2832" y="2516"/>
              <a:chExt cx="43" cy="436"/>
            </a:xfrm>
          </p:grpSpPr>
          <p:sp>
            <p:nvSpPr>
              <p:cNvPr id="47363" name="AutoShape 611">
                <a:extLst>
                  <a:ext uri="{FF2B5EF4-FFF2-40B4-BE49-F238E27FC236}">
                    <a16:creationId xmlns:a16="http://schemas.microsoft.com/office/drawing/2014/main" id="{51015291-F359-F844-88C4-8DC2BEE0B42E}"/>
                  </a:ext>
                </a:extLst>
              </p:cNvPr>
              <p:cNvSpPr>
                <a:spLocks noChangeAspect="1" noChangeArrowheads="1"/>
              </p:cNvSpPr>
              <p:nvPr/>
            </p:nvSpPr>
            <p:spPr bwMode="auto">
              <a:xfrm flipV="1">
                <a:off x="2832" y="2516"/>
                <a:ext cx="43" cy="21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64" name="AutoShape 612">
                <a:extLst>
                  <a:ext uri="{FF2B5EF4-FFF2-40B4-BE49-F238E27FC236}">
                    <a16:creationId xmlns:a16="http://schemas.microsoft.com/office/drawing/2014/main" id="{5A44AE6B-A55C-FE4E-B8A8-970E3D707059}"/>
                  </a:ext>
                </a:extLst>
              </p:cNvPr>
              <p:cNvSpPr>
                <a:spLocks noChangeAspect="1" noChangeArrowheads="1"/>
              </p:cNvSpPr>
              <p:nvPr/>
            </p:nvSpPr>
            <p:spPr bwMode="auto">
              <a:xfrm flipV="1">
                <a:off x="2832" y="2734"/>
                <a:ext cx="43" cy="21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54" name="Group 613">
              <a:extLst>
                <a:ext uri="{FF2B5EF4-FFF2-40B4-BE49-F238E27FC236}">
                  <a16:creationId xmlns:a16="http://schemas.microsoft.com/office/drawing/2014/main" id="{0CEC3A12-F8D8-7147-9E62-DD5DF10EE842}"/>
                </a:ext>
              </a:extLst>
            </p:cNvPr>
            <p:cNvGrpSpPr>
              <a:grpSpLocks noChangeAspect="1"/>
            </p:cNvGrpSpPr>
            <p:nvPr/>
          </p:nvGrpSpPr>
          <p:grpSpPr bwMode="auto">
            <a:xfrm flipV="1">
              <a:off x="1844" y="1202"/>
              <a:ext cx="10" cy="18"/>
              <a:chOff x="2668" y="2761"/>
              <a:chExt cx="40" cy="217"/>
            </a:xfrm>
          </p:grpSpPr>
          <p:sp>
            <p:nvSpPr>
              <p:cNvPr id="47361" name="AutoShape 614">
                <a:extLst>
                  <a:ext uri="{FF2B5EF4-FFF2-40B4-BE49-F238E27FC236}">
                    <a16:creationId xmlns:a16="http://schemas.microsoft.com/office/drawing/2014/main" id="{075EB358-CDD2-EE4E-BE7B-A5238C2A4761}"/>
                  </a:ext>
                </a:extLst>
              </p:cNvPr>
              <p:cNvSpPr>
                <a:spLocks noChangeAspect="1" noChangeArrowheads="1"/>
              </p:cNvSpPr>
              <p:nvPr/>
            </p:nvSpPr>
            <p:spPr bwMode="auto">
              <a:xfrm>
                <a:off x="2668" y="2870"/>
                <a:ext cx="40" cy="10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62" name="AutoShape 615">
                <a:extLst>
                  <a:ext uri="{FF2B5EF4-FFF2-40B4-BE49-F238E27FC236}">
                    <a16:creationId xmlns:a16="http://schemas.microsoft.com/office/drawing/2014/main" id="{84F95DF8-272E-1545-AC6B-3FFFC7EFA53A}"/>
                  </a:ext>
                </a:extLst>
              </p:cNvPr>
              <p:cNvSpPr>
                <a:spLocks noChangeAspect="1" noChangeArrowheads="1"/>
              </p:cNvSpPr>
              <p:nvPr/>
            </p:nvSpPr>
            <p:spPr bwMode="auto">
              <a:xfrm>
                <a:off x="2668" y="2761"/>
                <a:ext cx="40" cy="10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55" name="Group 616">
              <a:extLst>
                <a:ext uri="{FF2B5EF4-FFF2-40B4-BE49-F238E27FC236}">
                  <a16:creationId xmlns:a16="http://schemas.microsoft.com/office/drawing/2014/main" id="{3AC6BA13-68BA-DC4F-8411-D24D8F20F30E}"/>
                </a:ext>
              </a:extLst>
            </p:cNvPr>
            <p:cNvGrpSpPr>
              <a:grpSpLocks noChangeAspect="1"/>
            </p:cNvGrpSpPr>
            <p:nvPr/>
          </p:nvGrpSpPr>
          <p:grpSpPr bwMode="auto">
            <a:xfrm>
              <a:off x="2075" y="1201"/>
              <a:ext cx="12" cy="38"/>
              <a:chOff x="3217" y="3037"/>
              <a:chExt cx="46" cy="372"/>
            </a:xfrm>
          </p:grpSpPr>
          <p:sp>
            <p:nvSpPr>
              <p:cNvPr id="47359" name="AutoShape 617">
                <a:extLst>
                  <a:ext uri="{FF2B5EF4-FFF2-40B4-BE49-F238E27FC236}">
                    <a16:creationId xmlns:a16="http://schemas.microsoft.com/office/drawing/2014/main" id="{CE4A42B1-0A94-1142-9245-CFD81F6B59B5}"/>
                  </a:ext>
                </a:extLst>
              </p:cNvPr>
              <p:cNvSpPr>
                <a:spLocks noChangeAspect="1" noChangeArrowheads="1"/>
              </p:cNvSpPr>
              <p:nvPr/>
            </p:nvSpPr>
            <p:spPr bwMode="auto">
              <a:xfrm>
                <a:off x="3217" y="3037"/>
                <a:ext cx="46" cy="18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60" name="AutoShape 618">
                <a:extLst>
                  <a:ext uri="{FF2B5EF4-FFF2-40B4-BE49-F238E27FC236}">
                    <a16:creationId xmlns:a16="http://schemas.microsoft.com/office/drawing/2014/main" id="{2BFF1BFB-AFDE-0846-B31D-4D164B08D46F}"/>
                  </a:ext>
                </a:extLst>
              </p:cNvPr>
              <p:cNvSpPr>
                <a:spLocks noChangeAspect="1" noChangeArrowheads="1"/>
              </p:cNvSpPr>
              <p:nvPr/>
            </p:nvSpPr>
            <p:spPr bwMode="auto">
              <a:xfrm>
                <a:off x="3217" y="3220"/>
                <a:ext cx="46" cy="18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56" name="Group 619">
              <a:extLst>
                <a:ext uri="{FF2B5EF4-FFF2-40B4-BE49-F238E27FC236}">
                  <a16:creationId xmlns:a16="http://schemas.microsoft.com/office/drawing/2014/main" id="{AEB37DFB-DB3C-6A46-B4AC-C35720CD5C43}"/>
                </a:ext>
              </a:extLst>
            </p:cNvPr>
            <p:cNvGrpSpPr>
              <a:grpSpLocks noChangeAspect="1"/>
            </p:cNvGrpSpPr>
            <p:nvPr/>
          </p:nvGrpSpPr>
          <p:grpSpPr bwMode="auto">
            <a:xfrm flipV="1">
              <a:off x="2037" y="1211"/>
              <a:ext cx="12" cy="37"/>
              <a:chOff x="3353" y="3099"/>
              <a:chExt cx="40" cy="455"/>
            </a:xfrm>
          </p:grpSpPr>
          <p:sp>
            <p:nvSpPr>
              <p:cNvPr id="47357" name="AutoShape 620">
                <a:extLst>
                  <a:ext uri="{FF2B5EF4-FFF2-40B4-BE49-F238E27FC236}">
                    <a16:creationId xmlns:a16="http://schemas.microsoft.com/office/drawing/2014/main" id="{CF80AFB1-9B82-E24D-918C-B148E00BBFDE}"/>
                  </a:ext>
                </a:extLst>
              </p:cNvPr>
              <p:cNvSpPr>
                <a:spLocks noChangeAspect="1" noChangeArrowheads="1"/>
              </p:cNvSpPr>
              <p:nvPr/>
            </p:nvSpPr>
            <p:spPr bwMode="auto">
              <a:xfrm>
                <a:off x="3353" y="3325"/>
                <a:ext cx="40" cy="22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58" name="AutoShape 621">
                <a:extLst>
                  <a:ext uri="{FF2B5EF4-FFF2-40B4-BE49-F238E27FC236}">
                    <a16:creationId xmlns:a16="http://schemas.microsoft.com/office/drawing/2014/main" id="{9B7B7757-FCD9-5146-B645-402C36DE5B1B}"/>
                  </a:ext>
                </a:extLst>
              </p:cNvPr>
              <p:cNvSpPr>
                <a:spLocks noChangeAspect="1" noChangeArrowheads="1"/>
              </p:cNvSpPr>
              <p:nvPr/>
            </p:nvSpPr>
            <p:spPr bwMode="auto">
              <a:xfrm>
                <a:off x="3353" y="3099"/>
                <a:ext cx="40" cy="22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57" name="Group 622">
              <a:extLst>
                <a:ext uri="{FF2B5EF4-FFF2-40B4-BE49-F238E27FC236}">
                  <a16:creationId xmlns:a16="http://schemas.microsoft.com/office/drawing/2014/main" id="{D809ADA5-70AD-974C-B343-20809B0AF5D3}"/>
                </a:ext>
              </a:extLst>
            </p:cNvPr>
            <p:cNvGrpSpPr>
              <a:grpSpLocks noChangeAspect="1"/>
            </p:cNvGrpSpPr>
            <p:nvPr/>
          </p:nvGrpSpPr>
          <p:grpSpPr bwMode="auto">
            <a:xfrm flipV="1">
              <a:off x="2005" y="1225"/>
              <a:ext cx="15" cy="21"/>
              <a:chOff x="3486" y="3261"/>
              <a:chExt cx="40" cy="337"/>
            </a:xfrm>
          </p:grpSpPr>
          <p:sp>
            <p:nvSpPr>
              <p:cNvPr id="47355" name="AutoShape 623">
                <a:extLst>
                  <a:ext uri="{FF2B5EF4-FFF2-40B4-BE49-F238E27FC236}">
                    <a16:creationId xmlns:a16="http://schemas.microsoft.com/office/drawing/2014/main" id="{446E17D6-AE15-4E4A-9A72-0F91030FA104}"/>
                  </a:ext>
                </a:extLst>
              </p:cNvPr>
              <p:cNvSpPr>
                <a:spLocks noChangeAspect="1" noChangeArrowheads="1"/>
              </p:cNvSpPr>
              <p:nvPr/>
            </p:nvSpPr>
            <p:spPr bwMode="auto">
              <a:xfrm>
                <a:off x="3486" y="3430"/>
                <a:ext cx="40" cy="16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56" name="AutoShape 624">
                <a:extLst>
                  <a:ext uri="{FF2B5EF4-FFF2-40B4-BE49-F238E27FC236}">
                    <a16:creationId xmlns:a16="http://schemas.microsoft.com/office/drawing/2014/main" id="{320CA1F5-BD6D-D74A-9A2E-589A0A82C6F4}"/>
                  </a:ext>
                </a:extLst>
              </p:cNvPr>
              <p:cNvSpPr>
                <a:spLocks noChangeAspect="1" noChangeArrowheads="1"/>
              </p:cNvSpPr>
              <p:nvPr/>
            </p:nvSpPr>
            <p:spPr bwMode="auto">
              <a:xfrm>
                <a:off x="3486" y="3261"/>
                <a:ext cx="40" cy="16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58" name="Group 625">
              <a:extLst>
                <a:ext uri="{FF2B5EF4-FFF2-40B4-BE49-F238E27FC236}">
                  <a16:creationId xmlns:a16="http://schemas.microsoft.com/office/drawing/2014/main" id="{C51F319F-A651-2748-BC66-FC664F300C46}"/>
                </a:ext>
              </a:extLst>
            </p:cNvPr>
            <p:cNvGrpSpPr>
              <a:grpSpLocks noChangeAspect="1"/>
            </p:cNvGrpSpPr>
            <p:nvPr/>
          </p:nvGrpSpPr>
          <p:grpSpPr bwMode="auto">
            <a:xfrm flipV="1">
              <a:off x="2234" y="1208"/>
              <a:ext cx="11" cy="37"/>
              <a:chOff x="2195" y="2463"/>
              <a:chExt cx="40" cy="442"/>
            </a:xfrm>
          </p:grpSpPr>
          <p:sp>
            <p:nvSpPr>
              <p:cNvPr id="47353" name="AutoShape 626">
                <a:extLst>
                  <a:ext uri="{FF2B5EF4-FFF2-40B4-BE49-F238E27FC236}">
                    <a16:creationId xmlns:a16="http://schemas.microsoft.com/office/drawing/2014/main" id="{308E8408-BE9C-704C-91A9-9E8D2BFAE3FA}"/>
                  </a:ext>
                </a:extLst>
              </p:cNvPr>
              <p:cNvSpPr>
                <a:spLocks noChangeAspect="1" noChangeArrowheads="1"/>
              </p:cNvSpPr>
              <p:nvPr/>
            </p:nvSpPr>
            <p:spPr bwMode="auto">
              <a:xfrm>
                <a:off x="2195" y="2684"/>
                <a:ext cx="40" cy="221"/>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54" name="AutoShape 627">
                <a:extLst>
                  <a:ext uri="{FF2B5EF4-FFF2-40B4-BE49-F238E27FC236}">
                    <a16:creationId xmlns:a16="http://schemas.microsoft.com/office/drawing/2014/main" id="{C26B1F04-48A9-824B-8ACC-86260A2F6165}"/>
                  </a:ext>
                </a:extLst>
              </p:cNvPr>
              <p:cNvSpPr>
                <a:spLocks noChangeAspect="1" noChangeArrowheads="1"/>
              </p:cNvSpPr>
              <p:nvPr/>
            </p:nvSpPr>
            <p:spPr bwMode="auto">
              <a:xfrm>
                <a:off x="2195" y="2463"/>
                <a:ext cx="40" cy="221"/>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59" name="Group 628">
              <a:extLst>
                <a:ext uri="{FF2B5EF4-FFF2-40B4-BE49-F238E27FC236}">
                  <a16:creationId xmlns:a16="http://schemas.microsoft.com/office/drawing/2014/main" id="{5DCC5976-EE27-AC48-B0FA-31575E8C184C}"/>
                </a:ext>
              </a:extLst>
            </p:cNvPr>
            <p:cNvGrpSpPr>
              <a:grpSpLocks noChangeAspect="1"/>
            </p:cNvGrpSpPr>
            <p:nvPr/>
          </p:nvGrpSpPr>
          <p:grpSpPr bwMode="auto">
            <a:xfrm flipV="1">
              <a:off x="2190" y="1200"/>
              <a:ext cx="11" cy="33"/>
              <a:chOff x="2329" y="2599"/>
              <a:chExt cx="43" cy="386"/>
            </a:xfrm>
          </p:grpSpPr>
          <p:sp>
            <p:nvSpPr>
              <p:cNvPr id="47351" name="AutoShape 629">
                <a:extLst>
                  <a:ext uri="{FF2B5EF4-FFF2-40B4-BE49-F238E27FC236}">
                    <a16:creationId xmlns:a16="http://schemas.microsoft.com/office/drawing/2014/main" id="{B4C69752-6860-7A42-8D4F-1DA13F2B8731}"/>
                  </a:ext>
                </a:extLst>
              </p:cNvPr>
              <p:cNvSpPr>
                <a:spLocks noChangeAspect="1" noChangeArrowheads="1"/>
              </p:cNvSpPr>
              <p:nvPr/>
            </p:nvSpPr>
            <p:spPr bwMode="auto">
              <a:xfrm>
                <a:off x="2329" y="2791"/>
                <a:ext cx="43" cy="194"/>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52" name="AutoShape 630">
                <a:extLst>
                  <a:ext uri="{FF2B5EF4-FFF2-40B4-BE49-F238E27FC236}">
                    <a16:creationId xmlns:a16="http://schemas.microsoft.com/office/drawing/2014/main" id="{DA1238BA-A481-0A4C-BFCD-2E90D2E7E97F}"/>
                  </a:ext>
                </a:extLst>
              </p:cNvPr>
              <p:cNvSpPr>
                <a:spLocks noChangeAspect="1" noChangeArrowheads="1"/>
              </p:cNvSpPr>
              <p:nvPr/>
            </p:nvSpPr>
            <p:spPr bwMode="auto">
              <a:xfrm>
                <a:off x="2329" y="2599"/>
                <a:ext cx="43" cy="194"/>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60" name="Group 631">
              <a:extLst>
                <a:ext uri="{FF2B5EF4-FFF2-40B4-BE49-F238E27FC236}">
                  <a16:creationId xmlns:a16="http://schemas.microsoft.com/office/drawing/2014/main" id="{CD42CB39-5262-9E47-9CD9-6F528D4AC6C0}"/>
                </a:ext>
              </a:extLst>
            </p:cNvPr>
            <p:cNvGrpSpPr>
              <a:grpSpLocks noChangeAspect="1"/>
            </p:cNvGrpSpPr>
            <p:nvPr/>
          </p:nvGrpSpPr>
          <p:grpSpPr bwMode="auto">
            <a:xfrm flipV="1">
              <a:off x="2109" y="1202"/>
              <a:ext cx="10" cy="23"/>
              <a:chOff x="2065" y="2441"/>
              <a:chExt cx="40" cy="272"/>
            </a:xfrm>
          </p:grpSpPr>
          <p:sp>
            <p:nvSpPr>
              <p:cNvPr id="47349" name="AutoShape 632">
                <a:extLst>
                  <a:ext uri="{FF2B5EF4-FFF2-40B4-BE49-F238E27FC236}">
                    <a16:creationId xmlns:a16="http://schemas.microsoft.com/office/drawing/2014/main" id="{E82E250A-DFE4-2842-8C96-FBE5B40C5B94}"/>
                  </a:ext>
                </a:extLst>
              </p:cNvPr>
              <p:cNvSpPr>
                <a:spLocks noChangeAspect="1" noChangeArrowheads="1"/>
              </p:cNvSpPr>
              <p:nvPr/>
            </p:nvSpPr>
            <p:spPr bwMode="auto">
              <a:xfrm>
                <a:off x="2065" y="2576"/>
                <a:ext cx="40" cy="137"/>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50" name="AutoShape 633">
                <a:extLst>
                  <a:ext uri="{FF2B5EF4-FFF2-40B4-BE49-F238E27FC236}">
                    <a16:creationId xmlns:a16="http://schemas.microsoft.com/office/drawing/2014/main" id="{E7169B21-EF4F-124C-ADB9-FCE13D597E96}"/>
                  </a:ext>
                </a:extLst>
              </p:cNvPr>
              <p:cNvSpPr>
                <a:spLocks noChangeAspect="1" noChangeArrowheads="1"/>
              </p:cNvSpPr>
              <p:nvPr/>
            </p:nvSpPr>
            <p:spPr bwMode="auto">
              <a:xfrm>
                <a:off x="2065" y="2441"/>
                <a:ext cx="40" cy="137"/>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61" name="Group 634">
              <a:extLst>
                <a:ext uri="{FF2B5EF4-FFF2-40B4-BE49-F238E27FC236}">
                  <a16:creationId xmlns:a16="http://schemas.microsoft.com/office/drawing/2014/main" id="{9EA7A7CB-57F2-D440-B34E-FB60B246452B}"/>
                </a:ext>
              </a:extLst>
            </p:cNvPr>
            <p:cNvGrpSpPr>
              <a:grpSpLocks noChangeAspect="1"/>
            </p:cNvGrpSpPr>
            <p:nvPr/>
          </p:nvGrpSpPr>
          <p:grpSpPr bwMode="auto">
            <a:xfrm>
              <a:off x="2156" y="1203"/>
              <a:ext cx="12" cy="16"/>
              <a:chOff x="2815" y="1923"/>
              <a:chExt cx="40" cy="217"/>
            </a:xfrm>
          </p:grpSpPr>
          <p:sp>
            <p:nvSpPr>
              <p:cNvPr id="47347" name="AutoShape 635">
                <a:extLst>
                  <a:ext uri="{FF2B5EF4-FFF2-40B4-BE49-F238E27FC236}">
                    <a16:creationId xmlns:a16="http://schemas.microsoft.com/office/drawing/2014/main" id="{06F982ED-A087-9945-A31F-908B423C15B0}"/>
                  </a:ext>
                </a:extLst>
              </p:cNvPr>
              <p:cNvSpPr>
                <a:spLocks noChangeAspect="1" noChangeArrowheads="1"/>
              </p:cNvSpPr>
              <p:nvPr/>
            </p:nvSpPr>
            <p:spPr bwMode="auto">
              <a:xfrm>
                <a:off x="2815" y="2032"/>
                <a:ext cx="40" cy="10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48" name="AutoShape 636">
                <a:extLst>
                  <a:ext uri="{FF2B5EF4-FFF2-40B4-BE49-F238E27FC236}">
                    <a16:creationId xmlns:a16="http://schemas.microsoft.com/office/drawing/2014/main" id="{B5EB08AC-A1B8-E647-B002-80B00F35028C}"/>
                  </a:ext>
                </a:extLst>
              </p:cNvPr>
              <p:cNvSpPr>
                <a:spLocks noChangeAspect="1" noChangeArrowheads="1"/>
              </p:cNvSpPr>
              <p:nvPr/>
            </p:nvSpPr>
            <p:spPr bwMode="auto">
              <a:xfrm>
                <a:off x="2815" y="1923"/>
                <a:ext cx="40" cy="10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sp>
          <p:nvSpPr>
            <p:cNvPr id="47162" name="Freeform 637">
              <a:extLst>
                <a:ext uri="{FF2B5EF4-FFF2-40B4-BE49-F238E27FC236}">
                  <a16:creationId xmlns:a16="http://schemas.microsoft.com/office/drawing/2014/main" id="{59FC7D4D-6C91-EC42-BAB8-174682EE83FE}"/>
                </a:ext>
              </a:extLst>
            </p:cNvPr>
            <p:cNvSpPr>
              <a:spLocks noChangeAspect="1"/>
            </p:cNvSpPr>
            <p:nvPr/>
          </p:nvSpPr>
          <p:spPr bwMode="auto">
            <a:xfrm flipH="1" flipV="1">
              <a:off x="2027" y="1200"/>
              <a:ext cx="169"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163" name="Freeform 638">
              <a:extLst>
                <a:ext uri="{FF2B5EF4-FFF2-40B4-BE49-F238E27FC236}">
                  <a16:creationId xmlns:a16="http://schemas.microsoft.com/office/drawing/2014/main" id="{7FAD306E-41ED-D549-9D7B-51AE1675DFD4}"/>
                </a:ext>
              </a:extLst>
            </p:cNvPr>
            <p:cNvSpPr>
              <a:spLocks noChangeAspect="1"/>
            </p:cNvSpPr>
            <p:nvPr/>
          </p:nvSpPr>
          <p:spPr bwMode="auto">
            <a:xfrm flipH="1" flipV="1">
              <a:off x="1933" y="1200"/>
              <a:ext cx="169"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164" name="Freeform 639">
              <a:extLst>
                <a:ext uri="{FF2B5EF4-FFF2-40B4-BE49-F238E27FC236}">
                  <a16:creationId xmlns:a16="http://schemas.microsoft.com/office/drawing/2014/main" id="{9322D0C5-6174-1E49-917A-793DC3A844D3}"/>
                </a:ext>
              </a:extLst>
            </p:cNvPr>
            <p:cNvSpPr>
              <a:spLocks noChangeAspect="1"/>
            </p:cNvSpPr>
            <p:nvPr/>
          </p:nvSpPr>
          <p:spPr bwMode="auto">
            <a:xfrm flipH="1" flipV="1">
              <a:off x="1706" y="1200"/>
              <a:ext cx="167"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165" name="Freeform 640">
              <a:extLst>
                <a:ext uri="{FF2B5EF4-FFF2-40B4-BE49-F238E27FC236}">
                  <a16:creationId xmlns:a16="http://schemas.microsoft.com/office/drawing/2014/main" id="{32A46FF2-D58E-A54D-9479-86E86FE96496}"/>
                </a:ext>
              </a:extLst>
            </p:cNvPr>
            <p:cNvSpPr>
              <a:spLocks noChangeAspect="1"/>
            </p:cNvSpPr>
            <p:nvPr/>
          </p:nvSpPr>
          <p:spPr bwMode="auto">
            <a:xfrm flipH="1" flipV="1">
              <a:off x="1613" y="1200"/>
              <a:ext cx="166"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166" name="Freeform 641">
              <a:extLst>
                <a:ext uri="{FF2B5EF4-FFF2-40B4-BE49-F238E27FC236}">
                  <a16:creationId xmlns:a16="http://schemas.microsoft.com/office/drawing/2014/main" id="{3B17D72F-F4CF-5241-BA06-AEAB010936A0}"/>
                </a:ext>
              </a:extLst>
            </p:cNvPr>
            <p:cNvSpPr>
              <a:spLocks noChangeAspect="1"/>
            </p:cNvSpPr>
            <p:nvPr/>
          </p:nvSpPr>
          <p:spPr bwMode="auto">
            <a:xfrm flipH="1" flipV="1">
              <a:off x="1383" y="1200"/>
              <a:ext cx="170"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167" name="Freeform 642">
              <a:extLst>
                <a:ext uri="{FF2B5EF4-FFF2-40B4-BE49-F238E27FC236}">
                  <a16:creationId xmlns:a16="http://schemas.microsoft.com/office/drawing/2014/main" id="{ED07775B-0898-8643-8497-5B8B5A55510F}"/>
                </a:ext>
              </a:extLst>
            </p:cNvPr>
            <p:cNvSpPr>
              <a:spLocks noChangeAspect="1"/>
            </p:cNvSpPr>
            <p:nvPr/>
          </p:nvSpPr>
          <p:spPr bwMode="auto">
            <a:xfrm flipV="1">
              <a:off x="2501" y="1200"/>
              <a:ext cx="168"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168" name="Freeform 643">
              <a:extLst>
                <a:ext uri="{FF2B5EF4-FFF2-40B4-BE49-F238E27FC236}">
                  <a16:creationId xmlns:a16="http://schemas.microsoft.com/office/drawing/2014/main" id="{58601910-93F2-284F-9BC5-22D03BD43088}"/>
                </a:ext>
              </a:extLst>
            </p:cNvPr>
            <p:cNvSpPr>
              <a:spLocks noChangeAspect="1"/>
            </p:cNvSpPr>
            <p:nvPr/>
          </p:nvSpPr>
          <p:spPr bwMode="auto">
            <a:xfrm flipV="1">
              <a:off x="2408" y="1200"/>
              <a:ext cx="167"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169" name="Freeform 644">
              <a:extLst>
                <a:ext uri="{FF2B5EF4-FFF2-40B4-BE49-F238E27FC236}">
                  <a16:creationId xmlns:a16="http://schemas.microsoft.com/office/drawing/2014/main" id="{4F55A0DE-8E38-B94A-B469-4FA47EE58CFE}"/>
                </a:ext>
              </a:extLst>
            </p:cNvPr>
            <p:cNvSpPr>
              <a:spLocks noChangeAspect="1"/>
            </p:cNvSpPr>
            <p:nvPr/>
          </p:nvSpPr>
          <p:spPr bwMode="auto">
            <a:xfrm flipV="1">
              <a:off x="2823" y="1200"/>
              <a:ext cx="166"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170" name="Freeform 645">
              <a:extLst>
                <a:ext uri="{FF2B5EF4-FFF2-40B4-BE49-F238E27FC236}">
                  <a16:creationId xmlns:a16="http://schemas.microsoft.com/office/drawing/2014/main" id="{D791CA0A-8534-BA40-A61C-AC63F842EC84}"/>
                </a:ext>
              </a:extLst>
            </p:cNvPr>
            <p:cNvSpPr>
              <a:spLocks noChangeAspect="1"/>
            </p:cNvSpPr>
            <p:nvPr/>
          </p:nvSpPr>
          <p:spPr bwMode="auto">
            <a:xfrm flipV="1">
              <a:off x="2729" y="1200"/>
              <a:ext cx="169"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171" name="Freeform 646">
              <a:extLst>
                <a:ext uri="{FF2B5EF4-FFF2-40B4-BE49-F238E27FC236}">
                  <a16:creationId xmlns:a16="http://schemas.microsoft.com/office/drawing/2014/main" id="{1ADE01E7-A267-D941-8C44-B97266F7C5B4}"/>
                </a:ext>
              </a:extLst>
            </p:cNvPr>
            <p:cNvSpPr>
              <a:spLocks noChangeAspect="1"/>
            </p:cNvSpPr>
            <p:nvPr/>
          </p:nvSpPr>
          <p:spPr bwMode="auto">
            <a:xfrm flipV="1">
              <a:off x="3143" y="1200"/>
              <a:ext cx="170"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172" name="Freeform 647">
              <a:extLst>
                <a:ext uri="{FF2B5EF4-FFF2-40B4-BE49-F238E27FC236}">
                  <a16:creationId xmlns:a16="http://schemas.microsoft.com/office/drawing/2014/main" id="{46520845-2651-EB4F-898E-A081E91B8EA3}"/>
                </a:ext>
              </a:extLst>
            </p:cNvPr>
            <p:cNvSpPr>
              <a:spLocks noChangeAspect="1"/>
            </p:cNvSpPr>
            <p:nvPr/>
          </p:nvSpPr>
          <p:spPr bwMode="auto">
            <a:xfrm flipV="1">
              <a:off x="3052" y="1200"/>
              <a:ext cx="169"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173" name="Freeform 648">
              <a:extLst>
                <a:ext uri="{FF2B5EF4-FFF2-40B4-BE49-F238E27FC236}">
                  <a16:creationId xmlns:a16="http://schemas.microsoft.com/office/drawing/2014/main" id="{98829461-0747-A744-BAD0-ABB729F029F2}"/>
                </a:ext>
              </a:extLst>
            </p:cNvPr>
            <p:cNvSpPr>
              <a:spLocks noChangeAspect="1"/>
            </p:cNvSpPr>
            <p:nvPr/>
          </p:nvSpPr>
          <p:spPr bwMode="auto">
            <a:xfrm flipV="1">
              <a:off x="3469" y="1200"/>
              <a:ext cx="165"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174" name="Freeform 649">
              <a:extLst>
                <a:ext uri="{FF2B5EF4-FFF2-40B4-BE49-F238E27FC236}">
                  <a16:creationId xmlns:a16="http://schemas.microsoft.com/office/drawing/2014/main" id="{34BBF41A-22AD-9F47-8068-871134BFF1C5}"/>
                </a:ext>
              </a:extLst>
            </p:cNvPr>
            <p:cNvSpPr>
              <a:spLocks noChangeAspect="1"/>
            </p:cNvSpPr>
            <p:nvPr/>
          </p:nvSpPr>
          <p:spPr bwMode="auto">
            <a:xfrm flipV="1">
              <a:off x="3372" y="1200"/>
              <a:ext cx="169"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175" name="Freeform 650">
              <a:extLst>
                <a:ext uri="{FF2B5EF4-FFF2-40B4-BE49-F238E27FC236}">
                  <a16:creationId xmlns:a16="http://schemas.microsoft.com/office/drawing/2014/main" id="{2DD98BB0-05DA-5044-BFC8-482D0EBADE21}"/>
                </a:ext>
              </a:extLst>
            </p:cNvPr>
            <p:cNvSpPr>
              <a:spLocks noChangeAspect="1"/>
            </p:cNvSpPr>
            <p:nvPr/>
          </p:nvSpPr>
          <p:spPr bwMode="auto">
            <a:xfrm flipV="1">
              <a:off x="3790" y="1200"/>
              <a:ext cx="169"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176" name="Freeform 651">
              <a:extLst>
                <a:ext uri="{FF2B5EF4-FFF2-40B4-BE49-F238E27FC236}">
                  <a16:creationId xmlns:a16="http://schemas.microsoft.com/office/drawing/2014/main" id="{2CF02E89-A22D-8D4F-B3A1-0A722B2044F0}"/>
                </a:ext>
              </a:extLst>
            </p:cNvPr>
            <p:cNvSpPr>
              <a:spLocks noChangeAspect="1"/>
            </p:cNvSpPr>
            <p:nvPr/>
          </p:nvSpPr>
          <p:spPr bwMode="auto">
            <a:xfrm flipV="1">
              <a:off x="3696" y="1200"/>
              <a:ext cx="169"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177" name="Freeform 652">
              <a:extLst>
                <a:ext uri="{FF2B5EF4-FFF2-40B4-BE49-F238E27FC236}">
                  <a16:creationId xmlns:a16="http://schemas.microsoft.com/office/drawing/2014/main" id="{410C19A2-3704-5143-A23F-2754FEB8B0A4}"/>
                </a:ext>
              </a:extLst>
            </p:cNvPr>
            <p:cNvSpPr>
              <a:spLocks noChangeAspect="1"/>
            </p:cNvSpPr>
            <p:nvPr/>
          </p:nvSpPr>
          <p:spPr bwMode="auto">
            <a:xfrm flipV="1">
              <a:off x="4111" y="1200"/>
              <a:ext cx="167"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178" name="Freeform 653">
              <a:extLst>
                <a:ext uri="{FF2B5EF4-FFF2-40B4-BE49-F238E27FC236}">
                  <a16:creationId xmlns:a16="http://schemas.microsoft.com/office/drawing/2014/main" id="{9BD19A04-F0F8-C84B-82E6-9A50183202B2}"/>
                </a:ext>
              </a:extLst>
            </p:cNvPr>
            <p:cNvSpPr>
              <a:spLocks noChangeAspect="1"/>
            </p:cNvSpPr>
            <p:nvPr/>
          </p:nvSpPr>
          <p:spPr bwMode="auto">
            <a:xfrm flipV="1">
              <a:off x="4017" y="1200"/>
              <a:ext cx="169"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179" name="Freeform 654">
              <a:extLst>
                <a:ext uri="{FF2B5EF4-FFF2-40B4-BE49-F238E27FC236}">
                  <a16:creationId xmlns:a16="http://schemas.microsoft.com/office/drawing/2014/main" id="{20E61374-C55B-F942-B0AF-48D9D5F744C0}"/>
                </a:ext>
              </a:extLst>
            </p:cNvPr>
            <p:cNvSpPr>
              <a:spLocks noChangeAspect="1"/>
            </p:cNvSpPr>
            <p:nvPr/>
          </p:nvSpPr>
          <p:spPr bwMode="auto">
            <a:xfrm flipV="1">
              <a:off x="2179" y="1200"/>
              <a:ext cx="168"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nvGrpSpPr>
            <p:cNvPr id="47180" name="Group 655">
              <a:extLst>
                <a:ext uri="{FF2B5EF4-FFF2-40B4-BE49-F238E27FC236}">
                  <a16:creationId xmlns:a16="http://schemas.microsoft.com/office/drawing/2014/main" id="{F60FB970-4AB3-C44D-B07F-495094E7C5D5}"/>
                </a:ext>
              </a:extLst>
            </p:cNvPr>
            <p:cNvGrpSpPr>
              <a:grpSpLocks noChangeAspect="1"/>
            </p:cNvGrpSpPr>
            <p:nvPr/>
          </p:nvGrpSpPr>
          <p:grpSpPr bwMode="auto">
            <a:xfrm flipV="1">
              <a:off x="2338" y="1216"/>
              <a:ext cx="13" cy="32"/>
              <a:chOff x="1015" y="2428"/>
              <a:chExt cx="46" cy="372"/>
            </a:xfrm>
          </p:grpSpPr>
          <p:sp>
            <p:nvSpPr>
              <p:cNvPr id="47345" name="AutoShape 656">
                <a:extLst>
                  <a:ext uri="{FF2B5EF4-FFF2-40B4-BE49-F238E27FC236}">
                    <a16:creationId xmlns:a16="http://schemas.microsoft.com/office/drawing/2014/main" id="{5E8187ED-9065-854D-8156-B5D815E5061E}"/>
                  </a:ext>
                </a:extLst>
              </p:cNvPr>
              <p:cNvSpPr>
                <a:spLocks noChangeAspect="1" noChangeArrowheads="1"/>
              </p:cNvSpPr>
              <p:nvPr/>
            </p:nvSpPr>
            <p:spPr bwMode="auto">
              <a:xfrm>
                <a:off x="1015" y="2428"/>
                <a:ext cx="46" cy="18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46" name="AutoShape 657">
                <a:extLst>
                  <a:ext uri="{FF2B5EF4-FFF2-40B4-BE49-F238E27FC236}">
                    <a16:creationId xmlns:a16="http://schemas.microsoft.com/office/drawing/2014/main" id="{43F74530-A63C-2E44-8A17-26C2C19B0EBF}"/>
                  </a:ext>
                </a:extLst>
              </p:cNvPr>
              <p:cNvSpPr>
                <a:spLocks noChangeAspect="1" noChangeArrowheads="1"/>
              </p:cNvSpPr>
              <p:nvPr/>
            </p:nvSpPr>
            <p:spPr bwMode="auto">
              <a:xfrm>
                <a:off x="1015" y="2611"/>
                <a:ext cx="46" cy="18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81" name="Group 658">
              <a:extLst>
                <a:ext uri="{FF2B5EF4-FFF2-40B4-BE49-F238E27FC236}">
                  <a16:creationId xmlns:a16="http://schemas.microsoft.com/office/drawing/2014/main" id="{E11AE5F8-D394-D641-9D28-101BE33D008C}"/>
                </a:ext>
              </a:extLst>
            </p:cNvPr>
            <p:cNvGrpSpPr>
              <a:grpSpLocks noChangeAspect="1"/>
            </p:cNvGrpSpPr>
            <p:nvPr/>
          </p:nvGrpSpPr>
          <p:grpSpPr bwMode="auto">
            <a:xfrm flipV="1">
              <a:off x="2536" y="1204"/>
              <a:ext cx="10" cy="38"/>
              <a:chOff x="1790" y="2461"/>
              <a:chExt cx="40" cy="447"/>
            </a:xfrm>
          </p:grpSpPr>
          <p:sp>
            <p:nvSpPr>
              <p:cNvPr id="47343" name="AutoShape 659">
                <a:extLst>
                  <a:ext uri="{FF2B5EF4-FFF2-40B4-BE49-F238E27FC236}">
                    <a16:creationId xmlns:a16="http://schemas.microsoft.com/office/drawing/2014/main" id="{0A98A80D-AC50-1B42-98E0-F7F64DDE7C6B}"/>
                  </a:ext>
                </a:extLst>
              </p:cNvPr>
              <p:cNvSpPr>
                <a:spLocks noChangeAspect="1" noChangeArrowheads="1"/>
              </p:cNvSpPr>
              <p:nvPr/>
            </p:nvSpPr>
            <p:spPr bwMode="auto">
              <a:xfrm>
                <a:off x="1790" y="2461"/>
                <a:ext cx="40" cy="223"/>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44" name="AutoShape 660">
                <a:extLst>
                  <a:ext uri="{FF2B5EF4-FFF2-40B4-BE49-F238E27FC236}">
                    <a16:creationId xmlns:a16="http://schemas.microsoft.com/office/drawing/2014/main" id="{12279E87-CBC7-A14C-AF8A-D19932A2C97A}"/>
                  </a:ext>
                </a:extLst>
              </p:cNvPr>
              <p:cNvSpPr>
                <a:spLocks noChangeAspect="1" noChangeArrowheads="1"/>
              </p:cNvSpPr>
              <p:nvPr/>
            </p:nvSpPr>
            <p:spPr bwMode="auto">
              <a:xfrm>
                <a:off x="1790" y="2684"/>
                <a:ext cx="40" cy="224"/>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82" name="Group 661">
              <a:extLst>
                <a:ext uri="{FF2B5EF4-FFF2-40B4-BE49-F238E27FC236}">
                  <a16:creationId xmlns:a16="http://schemas.microsoft.com/office/drawing/2014/main" id="{F3002935-B18B-634D-9600-266F10790FD7}"/>
                </a:ext>
              </a:extLst>
            </p:cNvPr>
            <p:cNvGrpSpPr>
              <a:grpSpLocks noChangeAspect="1"/>
            </p:cNvGrpSpPr>
            <p:nvPr/>
          </p:nvGrpSpPr>
          <p:grpSpPr bwMode="auto">
            <a:xfrm flipV="1">
              <a:off x="2375" y="1204"/>
              <a:ext cx="10" cy="40"/>
              <a:chOff x="1151" y="2490"/>
              <a:chExt cx="40" cy="455"/>
            </a:xfrm>
          </p:grpSpPr>
          <p:sp>
            <p:nvSpPr>
              <p:cNvPr id="47341" name="AutoShape 662">
                <a:extLst>
                  <a:ext uri="{FF2B5EF4-FFF2-40B4-BE49-F238E27FC236}">
                    <a16:creationId xmlns:a16="http://schemas.microsoft.com/office/drawing/2014/main" id="{C367BA2B-756A-F249-B55F-CE54356B141B}"/>
                  </a:ext>
                </a:extLst>
              </p:cNvPr>
              <p:cNvSpPr>
                <a:spLocks noChangeAspect="1" noChangeArrowheads="1"/>
              </p:cNvSpPr>
              <p:nvPr/>
            </p:nvSpPr>
            <p:spPr bwMode="auto">
              <a:xfrm>
                <a:off x="1151" y="2716"/>
                <a:ext cx="40" cy="22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42" name="AutoShape 663">
                <a:extLst>
                  <a:ext uri="{FF2B5EF4-FFF2-40B4-BE49-F238E27FC236}">
                    <a16:creationId xmlns:a16="http://schemas.microsoft.com/office/drawing/2014/main" id="{51F7233A-9326-5248-A26D-BB30025CC05E}"/>
                  </a:ext>
                </a:extLst>
              </p:cNvPr>
              <p:cNvSpPr>
                <a:spLocks noChangeAspect="1" noChangeArrowheads="1"/>
              </p:cNvSpPr>
              <p:nvPr/>
            </p:nvSpPr>
            <p:spPr bwMode="auto">
              <a:xfrm>
                <a:off x="1151" y="2490"/>
                <a:ext cx="40" cy="22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83" name="Group 664">
              <a:extLst>
                <a:ext uri="{FF2B5EF4-FFF2-40B4-BE49-F238E27FC236}">
                  <a16:creationId xmlns:a16="http://schemas.microsoft.com/office/drawing/2014/main" id="{4B52B20C-6924-6C4E-97B1-866F9E1D43E9}"/>
                </a:ext>
              </a:extLst>
            </p:cNvPr>
            <p:cNvGrpSpPr>
              <a:grpSpLocks noChangeAspect="1"/>
            </p:cNvGrpSpPr>
            <p:nvPr/>
          </p:nvGrpSpPr>
          <p:grpSpPr bwMode="auto">
            <a:xfrm flipV="1">
              <a:off x="2568" y="1220"/>
              <a:ext cx="10" cy="27"/>
              <a:chOff x="1914" y="2425"/>
              <a:chExt cx="40" cy="326"/>
            </a:xfrm>
          </p:grpSpPr>
          <p:sp>
            <p:nvSpPr>
              <p:cNvPr id="47339" name="AutoShape 665">
                <a:extLst>
                  <a:ext uri="{FF2B5EF4-FFF2-40B4-BE49-F238E27FC236}">
                    <a16:creationId xmlns:a16="http://schemas.microsoft.com/office/drawing/2014/main" id="{CA154CA0-5F00-5B46-8505-FD061DCA7B82}"/>
                  </a:ext>
                </a:extLst>
              </p:cNvPr>
              <p:cNvSpPr>
                <a:spLocks noChangeAspect="1" noChangeArrowheads="1"/>
              </p:cNvSpPr>
              <p:nvPr/>
            </p:nvSpPr>
            <p:spPr bwMode="auto">
              <a:xfrm>
                <a:off x="1914" y="2425"/>
                <a:ext cx="40" cy="163"/>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40" name="AutoShape 666">
                <a:extLst>
                  <a:ext uri="{FF2B5EF4-FFF2-40B4-BE49-F238E27FC236}">
                    <a16:creationId xmlns:a16="http://schemas.microsoft.com/office/drawing/2014/main" id="{15ED64AA-DDA1-474C-8A96-15F38EEFC184}"/>
                  </a:ext>
                </a:extLst>
              </p:cNvPr>
              <p:cNvSpPr>
                <a:spLocks noChangeAspect="1" noChangeArrowheads="1"/>
              </p:cNvSpPr>
              <p:nvPr/>
            </p:nvSpPr>
            <p:spPr bwMode="auto">
              <a:xfrm>
                <a:off x="1914" y="2588"/>
                <a:ext cx="40" cy="163"/>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84" name="Group 667">
              <a:extLst>
                <a:ext uri="{FF2B5EF4-FFF2-40B4-BE49-F238E27FC236}">
                  <a16:creationId xmlns:a16="http://schemas.microsoft.com/office/drawing/2014/main" id="{B22D4790-DE19-7E4B-A88A-858777C52FFE}"/>
                </a:ext>
              </a:extLst>
            </p:cNvPr>
            <p:cNvGrpSpPr>
              <a:grpSpLocks noChangeAspect="1"/>
            </p:cNvGrpSpPr>
            <p:nvPr/>
          </p:nvGrpSpPr>
          <p:grpSpPr bwMode="auto">
            <a:xfrm flipV="1">
              <a:off x="2411" y="1202"/>
              <a:ext cx="10" cy="28"/>
              <a:chOff x="1284" y="2652"/>
              <a:chExt cx="40" cy="337"/>
            </a:xfrm>
          </p:grpSpPr>
          <p:sp>
            <p:nvSpPr>
              <p:cNvPr id="47337" name="AutoShape 668">
                <a:extLst>
                  <a:ext uri="{FF2B5EF4-FFF2-40B4-BE49-F238E27FC236}">
                    <a16:creationId xmlns:a16="http://schemas.microsoft.com/office/drawing/2014/main" id="{E9C480A3-A87B-584F-9719-40D9A4F590FC}"/>
                  </a:ext>
                </a:extLst>
              </p:cNvPr>
              <p:cNvSpPr>
                <a:spLocks noChangeAspect="1" noChangeArrowheads="1"/>
              </p:cNvSpPr>
              <p:nvPr/>
            </p:nvSpPr>
            <p:spPr bwMode="auto">
              <a:xfrm>
                <a:off x="1284" y="2821"/>
                <a:ext cx="40" cy="16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38" name="AutoShape 669">
                <a:extLst>
                  <a:ext uri="{FF2B5EF4-FFF2-40B4-BE49-F238E27FC236}">
                    <a16:creationId xmlns:a16="http://schemas.microsoft.com/office/drawing/2014/main" id="{675A7DD6-B0CD-E04A-9157-23D96ABC11D5}"/>
                  </a:ext>
                </a:extLst>
              </p:cNvPr>
              <p:cNvSpPr>
                <a:spLocks noChangeAspect="1" noChangeArrowheads="1"/>
              </p:cNvSpPr>
              <p:nvPr/>
            </p:nvSpPr>
            <p:spPr bwMode="auto">
              <a:xfrm>
                <a:off x="1284" y="2652"/>
                <a:ext cx="40" cy="16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85" name="Group 670">
              <a:extLst>
                <a:ext uri="{FF2B5EF4-FFF2-40B4-BE49-F238E27FC236}">
                  <a16:creationId xmlns:a16="http://schemas.microsoft.com/office/drawing/2014/main" id="{7469E847-C77B-3943-9AF1-B5933834DF39}"/>
                </a:ext>
              </a:extLst>
            </p:cNvPr>
            <p:cNvGrpSpPr>
              <a:grpSpLocks noChangeAspect="1"/>
            </p:cNvGrpSpPr>
            <p:nvPr/>
          </p:nvGrpSpPr>
          <p:grpSpPr bwMode="auto">
            <a:xfrm flipV="1">
              <a:off x="2495" y="1200"/>
              <a:ext cx="13" cy="30"/>
              <a:chOff x="1658" y="2628"/>
              <a:chExt cx="40" cy="355"/>
            </a:xfrm>
          </p:grpSpPr>
          <p:sp>
            <p:nvSpPr>
              <p:cNvPr id="47335" name="AutoShape 671">
                <a:extLst>
                  <a:ext uri="{FF2B5EF4-FFF2-40B4-BE49-F238E27FC236}">
                    <a16:creationId xmlns:a16="http://schemas.microsoft.com/office/drawing/2014/main" id="{1FD88DB7-B083-8947-8A99-BCD82CFEF2D6}"/>
                  </a:ext>
                </a:extLst>
              </p:cNvPr>
              <p:cNvSpPr>
                <a:spLocks noChangeAspect="1" noChangeArrowheads="1"/>
              </p:cNvSpPr>
              <p:nvPr/>
            </p:nvSpPr>
            <p:spPr bwMode="auto">
              <a:xfrm>
                <a:off x="1658" y="2628"/>
                <a:ext cx="40" cy="17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36" name="AutoShape 672">
                <a:extLst>
                  <a:ext uri="{FF2B5EF4-FFF2-40B4-BE49-F238E27FC236}">
                    <a16:creationId xmlns:a16="http://schemas.microsoft.com/office/drawing/2014/main" id="{5144A352-8671-9748-AC07-69D1227A0AF1}"/>
                  </a:ext>
                </a:extLst>
              </p:cNvPr>
              <p:cNvSpPr>
                <a:spLocks noChangeAspect="1" noChangeArrowheads="1"/>
              </p:cNvSpPr>
              <p:nvPr/>
            </p:nvSpPr>
            <p:spPr bwMode="auto">
              <a:xfrm>
                <a:off x="1658" y="2805"/>
                <a:ext cx="40" cy="17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86" name="Group 673">
              <a:extLst>
                <a:ext uri="{FF2B5EF4-FFF2-40B4-BE49-F238E27FC236}">
                  <a16:creationId xmlns:a16="http://schemas.microsoft.com/office/drawing/2014/main" id="{BE950729-6E29-AC45-A6FF-F3B003095ED8}"/>
                </a:ext>
              </a:extLst>
            </p:cNvPr>
            <p:cNvGrpSpPr>
              <a:grpSpLocks noChangeAspect="1"/>
            </p:cNvGrpSpPr>
            <p:nvPr/>
          </p:nvGrpSpPr>
          <p:grpSpPr bwMode="auto">
            <a:xfrm flipV="1">
              <a:off x="2461" y="1204"/>
              <a:ext cx="10" cy="11"/>
              <a:chOff x="1516" y="2835"/>
              <a:chExt cx="42" cy="123"/>
            </a:xfrm>
          </p:grpSpPr>
          <p:sp>
            <p:nvSpPr>
              <p:cNvPr id="47333" name="AutoShape 674">
                <a:extLst>
                  <a:ext uri="{FF2B5EF4-FFF2-40B4-BE49-F238E27FC236}">
                    <a16:creationId xmlns:a16="http://schemas.microsoft.com/office/drawing/2014/main" id="{16B2043A-3D65-334B-A38B-982D029E8057}"/>
                  </a:ext>
                </a:extLst>
              </p:cNvPr>
              <p:cNvSpPr>
                <a:spLocks noChangeAspect="1" noChangeArrowheads="1"/>
              </p:cNvSpPr>
              <p:nvPr/>
            </p:nvSpPr>
            <p:spPr bwMode="auto">
              <a:xfrm>
                <a:off x="1516" y="2897"/>
                <a:ext cx="42" cy="61"/>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34" name="AutoShape 675">
                <a:extLst>
                  <a:ext uri="{FF2B5EF4-FFF2-40B4-BE49-F238E27FC236}">
                    <a16:creationId xmlns:a16="http://schemas.microsoft.com/office/drawing/2014/main" id="{F9B90B29-AE95-2E48-AFE1-944148C720D2}"/>
                  </a:ext>
                </a:extLst>
              </p:cNvPr>
              <p:cNvSpPr>
                <a:spLocks noChangeAspect="1" noChangeArrowheads="1"/>
              </p:cNvSpPr>
              <p:nvPr/>
            </p:nvSpPr>
            <p:spPr bwMode="auto">
              <a:xfrm>
                <a:off x="1516" y="2835"/>
                <a:ext cx="42" cy="62"/>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87" name="Group 676">
              <a:extLst>
                <a:ext uri="{FF2B5EF4-FFF2-40B4-BE49-F238E27FC236}">
                  <a16:creationId xmlns:a16="http://schemas.microsoft.com/office/drawing/2014/main" id="{333536E4-C6FF-2A4A-BE11-C8CA6111D28D}"/>
                </a:ext>
              </a:extLst>
            </p:cNvPr>
            <p:cNvGrpSpPr>
              <a:grpSpLocks noChangeAspect="1"/>
            </p:cNvGrpSpPr>
            <p:nvPr/>
          </p:nvGrpSpPr>
          <p:grpSpPr bwMode="auto">
            <a:xfrm flipV="1">
              <a:off x="2683" y="1208"/>
              <a:ext cx="10" cy="37"/>
              <a:chOff x="2195" y="2463"/>
              <a:chExt cx="40" cy="442"/>
            </a:xfrm>
          </p:grpSpPr>
          <p:sp>
            <p:nvSpPr>
              <p:cNvPr id="47331" name="AutoShape 677">
                <a:extLst>
                  <a:ext uri="{FF2B5EF4-FFF2-40B4-BE49-F238E27FC236}">
                    <a16:creationId xmlns:a16="http://schemas.microsoft.com/office/drawing/2014/main" id="{62888585-0EB4-F74C-874E-C03F9EBB15D2}"/>
                  </a:ext>
                </a:extLst>
              </p:cNvPr>
              <p:cNvSpPr>
                <a:spLocks noChangeAspect="1" noChangeArrowheads="1"/>
              </p:cNvSpPr>
              <p:nvPr/>
            </p:nvSpPr>
            <p:spPr bwMode="auto">
              <a:xfrm>
                <a:off x="2195" y="2684"/>
                <a:ext cx="40" cy="221"/>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32" name="AutoShape 678">
                <a:extLst>
                  <a:ext uri="{FF2B5EF4-FFF2-40B4-BE49-F238E27FC236}">
                    <a16:creationId xmlns:a16="http://schemas.microsoft.com/office/drawing/2014/main" id="{B0F7C31A-BAF6-2F4D-A6B8-298C9F0DB2D9}"/>
                  </a:ext>
                </a:extLst>
              </p:cNvPr>
              <p:cNvSpPr>
                <a:spLocks noChangeAspect="1" noChangeArrowheads="1"/>
              </p:cNvSpPr>
              <p:nvPr/>
            </p:nvSpPr>
            <p:spPr bwMode="auto">
              <a:xfrm>
                <a:off x="2195" y="2463"/>
                <a:ext cx="40" cy="221"/>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88" name="Group 679">
              <a:extLst>
                <a:ext uri="{FF2B5EF4-FFF2-40B4-BE49-F238E27FC236}">
                  <a16:creationId xmlns:a16="http://schemas.microsoft.com/office/drawing/2014/main" id="{0DFB38E8-E04E-4642-95E4-6C62EE4A0A2A}"/>
                </a:ext>
              </a:extLst>
            </p:cNvPr>
            <p:cNvGrpSpPr>
              <a:grpSpLocks noChangeAspect="1"/>
            </p:cNvGrpSpPr>
            <p:nvPr/>
          </p:nvGrpSpPr>
          <p:grpSpPr bwMode="auto">
            <a:xfrm flipV="1">
              <a:off x="2721" y="1201"/>
              <a:ext cx="11" cy="32"/>
              <a:chOff x="2329" y="2599"/>
              <a:chExt cx="43" cy="386"/>
            </a:xfrm>
          </p:grpSpPr>
          <p:sp>
            <p:nvSpPr>
              <p:cNvPr id="47329" name="AutoShape 680">
                <a:extLst>
                  <a:ext uri="{FF2B5EF4-FFF2-40B4-BE49-F238E27FC236}">
                    <a16:creationId xmlns:a16="http://schemas.microsoft.com/office/drawing/2014/main" id="{29ABDF72-5ACC-C540-81AC-3D55BE878E37}"/>
                  </a:ext>
                </a:extLst>
              </p:cNvPr>
              <p:cNvSpPr>
                <a:spLocks noChangeAspect="1" noChangeArrowheads="1"/>
              </p:cNvSpPr>
              <p:nvPr/>
            </p:nvSpPr>
            <p:spPr bwMode="auto">
              <a:xfrm>
                <a:off x="2329" y="2791"/>
                <a:ext cx="43" cy="194"/>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30" name="AutoShape 681">
                <a:extLst>
                  <a:ext uri="{FF2B5EF4-FFF2-40B4-BE49-F238E27FC236}">
                    <a16:creationId xmlns:a16="http://schemas.microsoft.com/office/drawing/2014/main" id="{A693614A-B4E0-1345-B796-78365E11400F}"/>
                  </a:ext>
                </a:extLst>
              </p:cNvPr>
              <p:cNvSpPr>
                <a:spLocks noChangeAspect="1" noChangeArrowheads="1"/>
              </p:cNvSpPr>
              <p:nvPr/>
            </p:nvSpPr>
            <p:spPr bwMode="auto">
              <a:xfrm>
                <a:off x="2329" y="2599"/>
                <a:ext cx="43" cy="194"/>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89" name="Group 682">
              <a:extLst>
                <a:ext uri="{FF2B5EF4-FFF2-40B4-BE49-F238E27FC236}">
                  <a16:creationId xmlns:a16="http://schemas.microsoft.com/office/drawing/2014/main" id="{E972D369-4F69-5845-B923-D141AF435F0B}"/>
                </a:ext>
              </a:extLst>
            </p:cNvPr>
            <p:cNvGrpSpPr>
              <a:grpSpLocks noChangeAspect="1"/>
            </p:cNvGrpSpPr>
            <p:nvPr/>
          </p:nvGrpSpPr>
          <p:grpSpPr bwMode="auto">
            <a:xfrm flipV="1">
              <a:off x="2597" y="1232"/>
              <a:ext cx="14" cy="13"/>
              <a:chOff x="2478" y="2807"/>
              <a:chExt cx="43" cy="178"/>
            </a:xfrm>
          </p:grpSpPr>
          <p:sp>
            <p:nvSpPr>
              <p:cNvPr id="47327" name="AutoShape 683">
                <a:extLst>
                  <a:ext uri="{FF2B5EF4-FFF2-40B4-BE49-F238E27FC236}">
                    <a16:creationId xmlns:a16="http://schemas.microsoft.com/office/drawing/2014/main" id="{5B2580A7-C07A-4144-A781-D37E952C24F9}"/>
                  </a:ext>
                </a:extLst>
              </p:cNvPr>
              <p:cNvSpPr>
                <a:spLocks noChangeAspect="1" noChangeArrowheads="1"/>
              </p:cNvSpPr>
              <p:nvPr/>
            </p:nvSpPr>
            <p:spPr bwMode="auto">
              <a:xfrm>
                <a:off x="2478" y="2807"/>
                <a:ext cx="43" cy="8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28" name="AutoShape 684">
                <a:extLst>
                  <a:ext uri="{FF2B5EF4-FFF2-40B4-BE49-F238E27FC236}">
                    <a16:creationId xmlns:a16="http://schemas.microsoft.com/office/drawing/2014/main" id="{35173084-D0DF-0240-B784-7AF9736653CE}"/>
                  </a:ext>
                </a:extLst>
              </p:cNvPr>
              <p:cNvSpPr>
                <a:spLocks noChangeAspect="1" noChangeArrowheads="1"/>
              </p:cNvSpPr>
              <p:nvPr/>
            </p:nvSpPr>
            <p:spPr bwMode="auto">
              <a:xfrm>
                <a:off x="2478" y="2896"/>
                <a:ext cx="43" cy="8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90" name="Group 685">
              <a:extLst>
                <a:ext uri="{FF2B5EF4-FFF2-40B4-BE49-F238E27FC236}">
                  <a16:creationId xmlns:a16="http://schemas.microsoft.com/office/drawing/2014/main" id="{808E325E-5120-E24B-8C0A-B25D6504DBCC}"/>
                </a:ext>
              </a:extLst>
            </p:cNvPr>
            <p:cNvGrpSpPr>
              <a:grpSpLocks noChangeAspect="1"/>
            </p:cNvGrpSpPr>
            <p:nvPr/>
          </p:nvGrpSpPr>
          <p:grpSpPr bwMode="auto">
            <a:xfrm flipV="1">
              <a:off x="2646" y="1224"/>
              <a:ext cx="12" cy="23"/>
              <a:chOff x="2065" y="2441"/>
              <a:chExt cx="40" cy="272"/>
            </a:xfrm>
          </p:grpSpPr>
          <p:sp>
            <p:nvSpPr>
              <p:cNvPr id="47325" name="AutoShape 686">
                <a:extLst>
                  <a:ext uri="{FF2B5EF4-FFF2-40B4-BE49-F238E27FC236}">
                    <a16:creationId xmlns:a16="http://schemas.microsoft.com/office/drawing/2014/main" id="{86A5219D-CB13-F44E-87C7-9591915877F2}"/>
                  </a:ext>
                </a:extLst>
              </p:cNvPr>
              <p:cNvSpPr>
                <a:spLocks noChangeAspect="1" noChangeArrowheads="1"/>
              </p:cNvSpPr>
              <p:nvPr/>
            </p:nvSpPr>
            <p:spPr bwMode="auto">
              <a:xfrm>
                <a:off x="2065" y="2576"/>
                <a:ext cx="40" cy="137"/>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26" name="AutoShape 687">
                <a:extLst>
                  <a:ext uri="{FF2B5EF4-FFF2-40B4-BE49-F238E27FC236}">
                    <a16:creationId xmlns:a16="http://schemas.microsoft.com/office/drawing/2014/main" id="{A4439033-ACE1-0A46-8B60-07D6C63ACB79}"/>
                  </a:ext>
                </a:extLst>
              </p:cNvPr>
              <p:cNvSpPr>
                <a:spLocks noChangeAspect="1" noChangeArrowheads="1"/>
              </p:cNvSpPr>
              <p:nvPr/>
            </p:nvSpPr>
            <p:spPr bwMode="auto">
              <a:xfrm>
                <a:off x="2065" y="2441"/>
                <a:ext cx="40" cy="137"/>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91" name="Group 688">
              <a:extLst>
                <a:ext uri="{FF2B5EF4-FFF2-40B4-BE49-F238E27FC236}">
                  <a16:creationId xmlns:a16="http://schemas.microsoft.com/office/drawing/2014/main" id="{E5262D9F-9EAF-5E4A-8803-A4CD4D17B0CB}"/>
                </a:ext>
              </a:extLst>
            </p:cNvPr>
            <p:cNvGrpSpPr>
              <a:grpSpLocks noChangeAspect="1"/>
            </p:cNvGrpSpPr>
            <p:nvPr/>
          </p:nvGrpSpPr>
          <p:grpSpPr bwMode="auto">
            <a:xfrm flipV="1">
              <a:off x="2759" y="1203"/>
              <a:ext cx="12" cy="14"/>
              <a:chOff x="2478" y="2807"/>
              <a:chExt cx="43" cy="178"/>
            </a:xfrm>
          </p:grpSpPr>
          <p:sp>
            <p:nvSpPr>
              <p:cNvPr id="47323" name="AutoShape 689">
                <a:extLst>
                  <a:ext uri="{FF2B5EF4-FFF2-40B4-BE49-F238E27FC236}">
                    <a16:creationId xmlns:a16="http://schemas.microsoft.com/office/drawing/2014/main" id="{668822FA-2597-E143-9199-D53F3F9EA7CF}"/>
                  </a:ext>
                </a:extLst>
              </p:cNvPr>
              <p:cNvSpPr>
                <a:spLocks noChangeAspect="1" noChangeArrowheads="1"/>
              </p:cNvSpPr>
              <p:nvPr/>
            </p:nvSpPr>
            <p:spPr bwMode="auto">
              <a:xfrm>
                <a:off x="2478" y="2807"/>
                <a:ext cx="43" cy="8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24" name="AutoShape 690">
                <a:extLst>
                  <a:ext uri="{FF2B5EF4-FFF2-40B4-BE49-F238E27FC236}">
                    <a16:creationId xmlns:a16="http://schemas.microsoft.com/office/drawing/2014/main" id="{6DE5C508-D5A3-964F-8B9B-DB14B2F9A9B7}"/>
                  </a:ext>
                </a:extLst>
              </p:cNvPr>
              <p:cNvSpPr>
                <a:spLocks noChangeAspect="1" noChangeArrowheads="1"/>
              </p:cNvSpPr>
              <p:nvPr/>
            </p:nvSpPr>
            <p:spPr bwMode="auto">
              <a:xfrm>
                <a:off x="2478" y="2896"/>
                <a:ext cx="43" cy="8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92" name="Group 691">
              <a:extLst>
                <a:ext uri="{FF2B5EF4-FFF2-40B4-BE49-F238E27FC236}">
                  <a16:creationId xmlns:a16="http://schemas.microsoft.com/office/drawing/2014/main" id="{2F3DE606-8FEE-D94F-B75C-26FBB34A0A06}"/>
                </a:ext>
              </a:extLst>
            </p:cNvPr>
            <p:cNvGrpSpPr>
              <a:grpSpLocks noChangeAspect="1"/>
            </p:cNvGrpSpPr>
            <p:nvPr/>
          </p:nvGrpSpPr>
          <p:grpSpPr bwMode="auto">
            <a:xfrm flipV="1">
              <a:off x="2907" y="1228"/>
              <a:ext cx="13" cy="19"/>
              <a:chOff x="3094" y="2443"/>
              <a:chExt cx="40" cy="183"/>
            </a:xfrm>
          </p:grpSpPr>
          <p:sp>
            <p:nvSpPr>
              <p:cNvPr id="47321" name="AutoShape 692">
                <a:extLst>
                  <a:ext uri="{FF2B5EF4-FFF2-40B4-BE49-F238E27FC236}">
                    <a16:creationId xmlns:a16="http://schemas.microsoft.com/office/drawing/2014/main" id="{A624C7C1-E894-8D46-8FE5-E55F0ADC5638}"/>
                  </a:ext>
                </a:extLst>
              </p:cNvPr>
              <p:cNvSpPr>
                <a:spLocks noChangeAspect="1" noChangeArrowheads="1"/>
              </p:cNvSpPr>
              <p:nvPr/>
            </p:nvSpPr>
            <p:spPr bwMode="auto">
              <a:xfrm flipV="1">
                <a:off x="3094" y="2443"/>
                <a:ext cx="40" cy="92"/>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22" name="AutoShape 693">
                <a:extLst>
                  <a:ext uri="{FF2B5EF4-FFF2-40B4-BE49-F238E27FC236}">
                    <a16:creationId xmlns:a16="http://schemas.microsoft.com/office/drawing/2014/main" id="{165DE053-5FB1-1245-8C8A-F2F964FDCC84}"/>
                  </a:ext>
                </a:extLst>
              </p:cNvPr>
              <p:cNvSpPr>
                <a:spLocks noChangeAspect="1" noChangeArrowheads="1"/>
              </p:cNvSpPr>
              <p:nvPr/>
            </p:nvSpPr>
            <p:spPr bwMode="auto">
              <a:xfrm flipV="1">
                <a:off x="3094" y="2534"/>
                <a:ext cx="40" cy="92"/>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93" name="Group 694">
              <a:extLst>
                <a:ext uri="{FF2B5EF4-FFF2-40B4-BE49-F238E27FC236}">
                  <a16:creationId xmlns:a16="http://schemas.microsoft.com/office/drawing/2014/main" id="{9CD08C0D-AE08-7843-A2EC-AB28C3974424}"/>
                </a:ext>
              </a:extLst>
            </p:cNvPr>
            <p:cNvGrpSpPr>
              <a:grpSpLocks noChangeAspect="1"/>
            </p:cNvGrpSpPr>
            <p:nvPr/>
          </p:nvGrpSpPr>
          <p:grpSpPr bwMode="auto">
            <a:xfrm flipV="1">
              <a:off x="2873" y="1212"/>
              <a:ext cx="15" cy="35"/>
              <a:chOff x="2978" y="2432"/>
              <a:chExt cx="46" cy="375"/>
            </a:xfrm>
          </p:grpSpPr>
          <p:sp>
            <p:nvSpPr>
              <p:cNvPr id="47319" name="AutoShape 695">
                <a:extLst>
                  <a:ext uri="{FF2B5EF4-FFF2-40B4-BE49-F238E27FC236}">
                    <a16:creationId xmlns:a16="http://schemas.microsoft.com/office/drawing/2014/main" id="{EA33BF80-AF40-1A43-A601-57B3611A5398}"/>
                  </a:ext>
                </a:extLst>
              </p:cNvPr>
              <p:cNvSpPr>
                <a:spLocks noChangeAspect="1" noChangeArrowheads="1"/>
              </p:cNvSpPr>
              <p:nvPr/>
            </p:nvSpPr>
            <p:spPr bwMode="auto">
              <a:xfrm>
                <a:off x="2978" y="2619"/>
                <a:ext cx="46" cy="18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20" name="AutoShape 696">
                <a:extLst>
                  <a:ext uri="{FF2B5EF4-FFF2-40B4-BE49-F238E27FC236}">
                    <a16:creationId xmlns:a16="http://schemas.microsoft.com/office/drawing/2014/main" id="{34F1AB4C-61DB-784A-85B3-FD481E97AD93}"/>
                  </a:ext>
                </a:extLst>
              </p:cNvPr>
              <p:cNvSpPr>
                <a:spLocks noChangeAspect="1" noChangeArrowheads="1"/>
              </p:cNvSpPr>
              <p:nvPr/>
            </p:nvSpPr>
            <p:spPr bwMode="auto">
              <a:xfrm>
                <a:off x="2978" y="2432"/>
                <a:ext cx="46" cy="18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94" name="Group 697">
              <a:extLst>
                <a:ext uri="{FF2B5EF4-FFF2-40B4-BE49-F238E27FC236}">
                  <a16:creationId xmlns:a16="http://schemas.microsoft.com/office/drawing/2014/main" id="{5A20FF7E-A62D-2946-BEAC-3660112285A6}"/>
                </a:ext>
              </a:extLst>
            </p:cNvPr>
            <p:cNvGrpSpPr>
              <a:grpSpLocks noChangeAspect="1"/>
            </p:cNvGrpSpPr>
            <p:nvPr/>
          </p:nvGrpSpPr>
          <p:grpSpPr bwMode="auto">
            <a:xfrm flipV="1">
              <a:off x="2837" y="1202"/>
              <a:ext cx="13" cy="37"/>
              <a:chOff x="2832" y="2516"/>
              <a:chExt cx="43" cy="436"/>
            </a:xfrm>
          </p:grpSpPr>
          <p:sp>
            <p:nvSpPr>
              <p:cNvPr id="47317" name="AutoShape 698">
                <a:extLst>
                  <a:ext uri="{FF2B5EF4-FFF2-40B4-BE49-F238E27FC236}">
                    <a16:creationId xmlns:a16="http://schemas.microsoft.com/office/drawing/2014/main" id="{2A1FC1BB-1B9A-0D4B-B3FF-479FD531B9BE}"/>
                  </a:ext>
                </a:extLst>
              </p:cNvPr>
              <p:cNvSpPr>
                <a:spLocks noChangeAspect="1" noChangeArrowheads="1"/>
              </p:cNvSpPr>
              <p:nvPr/>
            </p:nvSpPr>
            <p:spPr bwMode="auto">
              <a:xfrm flipV="1">
                <a:off x="2832" y="2516"/>
                <a:ext cx="43" cy="21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18" name="AutoShape 699">
                <a:extLst>
                  <a:ext uri="{FF2B5EF4-FFF2-40B4-BE49-F238E27FC236}">
                    <a16:creationId xmlns:a16="http://schemas.microsoft.com/office/drawing/2014/main" id="{323F790B-F505-AF47-9F7B-FF27D2B81FDD}"/>
                  </a:ext>
                </a:extLst>
              </p:cNvPr>
              <p:cNvSpPr>
                <a:spLocks noChangeAspect="1" noChangeArrowheads="1"/>
              </p:cNvSpPr>
              <p:nvPr/>
            </p:nvSpPr>
            <p:spPr bwMode="auto">
              <a:xfrm flipV="1">
                <a:off x="2832" y="2734"/>
                <a:ext cx="43" cy="21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95" name="Group 700">
              <a:extLst>
                <a:ext uri="{FF2B5EF4-FFF2-40B4-BE49-F238E27FC236}">
                  <a16:creationId xmlns:a16="http://schemas.microsoft.com/office/drawing/2014/main" id="{1FD55F73-F38E-4343-83A0-F329604B973F}"/>
                </a:ext>
              </a:extLst>
            </p:cNvPr>
            <p:cNvGrpSpPr>
              <a:grpSpLocks noChangeAspect="1"/>
            </p:cNvGrpSpPr>
            <p:nvPr/>
          </p:nvGrpSpPr>
          <p:grpSpPr bwMode="auto">
            <a:xfrm flipV="1">
              <a:off x="2798" y="1203"/>
              <a:ext cx="11" cy="18"/>
              <a:chOff x="2668" y="2761"/>
              <a:chExt cx="40" cy="217"/>
            </a:xfrm>
          </p:grpSpPr>
          <p:sp>
            <p:nvSpPr>
              <p:cNvPr id="47315" name="AutoShape 701">
                <a:extLst>
                  <a:ext uri="{FF2B5EF4-FFF2-40B4-BE49-F238E27FC236}">
                    <a16:creationId xmlns:a16="http://schemas.microsoft.com/office/drawing/2014/main" id="{D570228A-DDE6-0248-84B4-B448BEC974AA}"/>
                  </a:ext>
                </a:extLst>
              </p:cNvPr>
              <p:cNvSpPr>
                <a:spLocks noChangeAspect="1" noChangeArrowheads="1"/>
              </p:cNvSpPr>
              <p:nvPr/>
            </p:nvSpPr>
            <p:spPr bwMode="auto">
              <a:xfrm>
                <a:off x="2668" y="2870"/>
                <a:ext cx="40" cy="10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16" name="AutoShape 702">
                <a:extLst>
                  <a:ext uri="{FF2B5EF4-FFF2-40B4-BE49-F238E27FC236}">
                    <a16:creationId xmlns:a16="http://schemas.microsoft.com/office/drawing/2014/main" id="{1FDA7DA7-9841-6046-AE0F-BAD99985FABF}"/>
                  </a:ext>
                </a:extLst>
              </p:cNvPr>
              <p:cNvSpPr>
                <a:spLocks noChangeAspect="1" noChangeArrowheads="1"/>
              </p:cNvSpPr>
              <p:nvPr/>
            </p:nvSpPr>
            <p:spPr bwMode="auto">
              <a:xfrm>
                <a:off x="2668" y="2761"/>
                <a:ext cx="40" cy="10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96" name="Group 703">
              <a:extLst>
                <a:ext uri="{FF2B5EF4-FFF2-40B4-BE49-F238E27FC236}">
                  <a16:creationId xmlns:a16="http://schemas.microsoft.com/office/drawing/2014/main" id="{DD3F4EF8-212F-464B-93EF-EA7AF1D659A4}"/>
                </a:ext>
              </a:extLst>
            </p:cNvPr>
            <p:cNvGrpSpPr>
              <a:grpSpLocks noChangeAspect="1"/>
            </p:cNvGrpSpPr>
            <p:nvPr/>
          </p:nvGrpSpPr>
          <p:grpSpPr bwMode="auto">
            <a:xfrm>
              <a:off x="3033" y="1201"/>
              <a:ext cx="10" cy="38"/>
              <a:chOff x="3217" y="3037"/>
              <a:chExt cx="46" cy="372"/>
            </a:xfrm>
          </p:grpSpPr>
          <p:sp>
            <p:nvSpPr>
              <p:cNvPr id="47313" name="AutoShape 704">
                <a:extLst>
                  <a:ext uri="{FF2B5EF4-FFF2-40B4-BE49-F238E27FC236}">
                    <a16:creationId xmlns:a16="http://schemas.microsoft.com/office/drawing/2014/main" id="{07829289-015A-8046-94E8-347AD6CE2496}"/>
                  </a:ext>
                </a:extLst>
              </p:cNvPr>
              <p:cNvSpPr>
                <a:spLocks noChangeAspect="1" noChangeArrowheads="1"/>
              </p:cNvSpPr>
              <p:nvPr/>
            </p:nvSpPr>
            <p:spPr bwMode="auto">
              <a:xfrm>
                <a:off x="3217" y="3037"/>
                <a:ext cx="46" cy="18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14" name="AutoShape 705">
                <a:extLst>
                  <a:ext uri="{FF2B5EF4-FFF2-40B4-BE49-F238E27FC236}">
                    <a16:creationId xmlns:a16="http://schemas.microsoft.com/office/drawing/2014/main" id="{61562794-854B-5247-9FDF-412255AD3AAA}"/>
                  </a:ext>
                </a:extLst>
              </p:cNvPr>
              <p:cNvSpPr>
                <a:spLocks noChangeAspect="1" noChangeArrowheads="1"/>
              </p:cNvSpPr>
              <p:nvPr/>
            </p:nvSpPr>
            <p:spPr bwMode="auto">
              <a:xfrm>
                <a:off x="3217" y="3220"/>
                <a:ext cx="46" cy="18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97" name="Group 706">
              <a:extLst>
                <a:ext uri="{FF2B5EF4-FFF2-40B4-BE49-F238E27FC236}">
                  <a16:creationId xmlns:a16="http://schemas.microsoft.com/office/drawing/2014/main" id="{03877736-679A-E64A-ACF8-4AF2BC93370F}"/>
                </a:ext>
              </a:extLst>
            </p:cNvPr>
            <p:cNvGrpSpPr>
              <a:grpSpLocks noChangeAspect="1"/>
            </p:cNvGrpSpPr>
            <p:nvPr/>
          </p:nvGrpSpPr>
          <p:grpSpPr bwMode="auto">
            <a:xfrm flipV="1">
              <a:off x="2992" y="1211"/>
              <a:ext cx="13" cy="37"/>
              <a:chOff x="3353" y="3099"/>
              <a:chExt cx="40" cy="455"/>
            </a:xfrm>
          </p:grpSpPr>
          <p:sp>
            <p:nvSpPr>
              <p:cNvPr id="47311" name="AutoShape 707">
                <a:extLst>
                  <a:ext uri="{FF2B5EF4-FFF2-40B4-BE49-F238E27FC236}">
                    <a16:creationId xmlns:a16="http://schemas.microsoft.com/office/drawing/2014/main" id="{A2AF4E9F-D9D0-6645-A399-906C50CA28AF}"/>
                  </a:ext>
                </a:extLst>
              </p:cNvPr>
              <p:cNvSpPr>
                <a:spLocks noChangeAspect="1" noChangeArrowheads="1"/>
              </p:cNvSpPr>
              <p:nvPr/>
            </p:nvSpPr>
            <p:spPr bwMode="auto">
              <a:xfrm>
                <a:off x="3353" y="3325"/>
                <a:ext cx="40" cy="22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12" name="AutoShape 708">
                <a:extLst>
                  <a:ext uri="{FF2B5EF4-FFF2-40B4-BE49-F238E27FC236}">
                    <a16:creationId xmlns:a16="http://schemas.microsoft.com/office/drawing/2014/main" id="{600A60EA-DA58-6744-BD9A-E05832319721}"/>
                  </a:ext>
                </a:extLst>
              </p:cNvPr>
              <p:cNvSpPr>
                <a:spLocks noChangeAspect="1" noChangeArrowheads="1"/>
              </p:cNvSpPr>
              <p:nvPr/>
            </p:nvSpPr>
            <p:spPr bwMode="auto">
              <a:xfrm>
                <a:off x="3353" y="3099"/>
                <a:ext cx="40" cy="22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98" name="Group 709">
              <a:extLst>
                <a:ext uri="{FF2B5EF4-FFF2-40B4-BE49-F238E27FC236}">
                  <a16:creationId xmlns:a16="http://schemas.microsoft.com/office/drawing/2014/main" id="{3155E573-86F5-184E-811D-971B19AEAFD2}"/>
                </a:ext>
              </a:extLst>
            </p:cNvPr>
            <p:cNvGrpSpPr>
              <a:grpSpLocks noChangeAspect="1"/>
            </p:cNvGrpSpPr>
            <p:nvPr/>
          </p:nvGrpSpPr>
          <p:grpSpPr bwMode="auto">
            <a:xfrm flipV="1">
              <a:off x="2961" y="1225"/>
              <a:ext cx="12" cy="22"/>
              <a:chOff x="3486" y="3261"/>
              <a:chExt cx="40" cy="337"/>
            </a:xfrm>
          </p:grpSpPr>
          <p:sp>
            <p:nvSpPr>
              <p:cNvPr id="47309" name="AutoShape 710">
                <a:extLst>
                  <a:ext uri="{FF2B5EF4-FFF2-40B4-BE49-F238E27FC236}">
                    <a16:creationId xmlns:a16="http://schemas.microsoft.com/office/drawing/2014/main" id="{DF29249A-46B5-6348-9705-3DC2FDA7A2F4}"/>
                  </a:ext>
                </a:extLst>
              </p:cNvPr>
              <p:cNvSpPr>
                <a:spLocks noChangeAspect="1" noChangeArrowheads="1"/>
              </p:cNvSpPr>
              <p:nvPr/>
            </p:nvSpPr>
            <p:spPr bwMode="auto">
              <a:xfrm>
                <a:off x="3486" y="3430"/>
                <a:ext cx="40" cy="16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10" name="AutoShape 711">
                <a:extLst>
                  <a:ext uri="{FF2B5EF4-FFF2-40B4-BE49-F238E27FC236}">
                    <a16:creationId xmlns:a16="http://schemas.microsoft.com/office/drawing/2014/main" id="{07E0DA95-C0A7-6B4A-B2C9-65F3662C0A4F}"/>
                  </a:ext>
                </a:extLst>
              </p:cNvPr>
              <p:cNvSpPr>
                <a:spLocks noChangeAspect="1" noChangeArrowheads="1"/>
              </p:cNvSpPr>
              <p:nvPr/>
            </p:nvSpPr>
            <p:spPr bwMode="auto">
              <a:xfrm>
                <a:off x="3486" y="3261"/>
                <a:ext cx="40" cy="16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199" name="Group 712">
              <a:extLst>
                <a:ext uri="{FF2B5EF4-FFF2-40B4-BE49-F238E27FC236}">
                  <a16:creationId xmlns:a16="http://schemas.microsoft.com/office/drawing/2014/main" id="{958789AC-0111-E54F-ACB7-A5FA243B64BB}"/>
                </a:ext>
              </a:extLst>
            </p:cNvPr>
            <p:cNvGrpSpPr>
              <a:grpSpLocks noChangeAspect="1"/>
            </p:cNvGrpSpPr>
            <p:nvPr/>
          </p:nvGrpSpPr>
          <p:grpSpPr bwMode="auto">
            <a:xfrm flipV="1">
              <a:off x="3189" y="1208"/>
              <a:ext cx="10" cy="37"/>
              <a:chOff x="2195" y="2463"/>
              <a:chExt cx="40" cy="442"/>
            </a:xfrm>
          </p:grpSpPr>
          <p:sp>
            <p:nvSpPr>
              <p:cNvPr id="47307" name="AutoShape 713">
                <a:extLst>
                  <a:ext uri="{FF2B5EF4-FFF2-40B4-BE49-F238E27FC236}">
                    <a16:creationId xmlns:a16="http://schemas.microsoft.com/office/drawing/2014/main" id="{568B93F4-7F3C-0943-8E88-E8669A109617}"/>
                  </a:ext>
                </a:extLst>
              </p:cNvPr>
              <p:cNvSpPr>
                <a:spLocks noChangeAspect="1" noChangeArrowheads="1"/>
              </p:cNvSpPr>
              <p:nvPr/>
            </p:nvSpPr>
            <p:spPr bwMode="auto">
              <a:xfrm>
                <a:off x="2195" y="2684"/>
                <a:ext cx="40" cy="221"/>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08" name="AutoShape 714">
                <a:extLst>
                  <a:ext uri="{FF2B5EF4-FFF2-40B4-BE49-F238E27FC236}">
                    <a16:creationId xmlns:a16="http://schemas.microsoft.com/office/drawing/2014/main" id="{74EBC8D5-F2EC-0E4C-9813-7BDD150B2783}"/>
                  </a:ext>
                </a:extLst>
              </p:cNvPr>
              <p:cNvSpPr>
                <a:spLocks noChangeAspect="1" noChangeArrowheads="1"/>
              </p:cNvSpPr>
              <p:nvPr/>
            </p:nvSpPr>
            <p:spPr bwMode="auto">
              <a:xfrm>
                <a:off x="2195" y="2463"/>
                <a:ext cx="40" cy="221"/>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00" name="Group 715">
              <a:extLst>
                <a:ext uri="{FF2B5EF4-FFF2-40B4-BE49-F238E27FC236}">
                  <a16:creationId xmlns:a16="http://schemas.microsoft.com/office/drawing/2014/main" id="{1DF5FF9F-74E4-C043-B21B-0B74CC1C508E}"/>
                </a:ext>
              </a:extLst>
            </p:cNvPr>
            <p:cNvGrpSpPr>
              <a:grpSpLocks noChangeAspect="1"/>
            </p:cNvGrpSpPr>
            <p:nvPr/>
          </p:nvGrpSpPr>
          <p:grpSpPr bwMode="auto">
            <a:xfrm flipV="1">
              <a:off x="3149" y="1201"/>
              <a:ext cx="12" cy="32"/>
              <a:chOff x="2329" y="2599"/>
              <a:chExt cx="43" cy="386"/>
            </a:xfrm>
          </p:grpSpPr>
          <p:sp>
            <p:nvSpPr>
              <p:cNvPr id="47305" name="AutoShape 716">
                <a:extLst>
                  <a:ext uri="{FF2B5EF4-FFF2-40B4-BE49-F238E27FC236}">
                    <a16:creationId xmlns:a16="http://schemas.microsoft.com/office/drawing/2014/main" id="{B5003A56-9D3F-4842-9E8A-6A0B9938E877}"/>
                  </a:ext>
                </a:extLst>
              </p:cNvPr>
              <p:cNvSpPr>
                <a:spLocks noChangeAspect="1" noChangeArrowheads="1"/>
              </p:cNvSpPr>
              <p:nvPr/>
            </p:nvSpPr>
            <p:spPr bwMode="auto">
              <a:xfrm>
                <a:off x="2329" y="2791"/>
                <a:ext cx="43" cy="194"/>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06" name="AutoShape 717">
                <a:extLst>
                  <a:ext uri="{FF2B5EF4-FFF2-40B4-BE49-F238E27FC236}">
                    <a16:creationId xmlns:a16="http://schemas.microsoft.com/office/drawing/2014/main" id="{C068A991-B167-6448-B251-05BAA8FF2BF8}"/>
                  </a:ext>
                </a:extLst>
              </p:cNvPr>
              <p:cNvSpPr>
                <a:spLocks noChangeAspect="1" noChangeArrowheads="1"/>
              </p:cNvSpPr>
              <p:nvPr/>
            </p:nvSpPr>
            <p:spPr bwMode="auto">
              <a:xfrm>
                <a:off x="2329" y="2599"/>
                <a:ext cx="43" cy="194"/>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01" name="Group 718">
              <a:extLst>
                <a:ext uri="{FF2B5EF4-FFF2-40B4-BE49-F238E27FC236}">
                  <a16:creationId xmlns:a16="http://schemas.microsoft.com/office/drawing/2014/main" id="{8776B327-E33C-C44A-A0D9-3E38A9B1602A}"/>
                </a:ext>
              </a:extLst>
            </p:cNvPr>
            <p:cNvGrpSpPr>
              <a:grpSpLocks noChangeAspect="1"/>
            </p:cNvGrpSpPr>
            <p:nvPr/>
          </p:nvGrpSpPr>
          <p:grpSpPr bwMode="auto">
            <a:xfrm flipV="1">
              <a:off x="3067" y="1202"/>
              <a:ext cx="10" cy="23"/>
              <a:chOff x="2065" y="2441"/>
              <a:chExt cx="40" cy="272"/>
            </a:xfrm>
          </p:grpSpPr>
          <p:sp>
            <p:nvSpPr>
              <p:cNvPr id="47303" name="AutoShape 719">
                <a:extLst>
                  <a:ext uri="{FF2B5EF4-FFF2-40B4-BE49-F238E27FC236}">
                    <a16:creationId xmlns:a16="http://schemas.microsoft.com/office/drawing/2014/main" id="{551FBCEA-0190-7045-8D7C-735B1CD1567B}"/>
                  </a:ext>
                </a:extLst>
              </p:cNvPr>
              <p:cNvSpPr>
                <a:spLocks noChangeAspect="1" noChangeArrowheads="1"/>
              </p:cNvSpPr>
              <p:nvPr/>
            </p:nvSpPr>
            <p:spPr bwMode="auto">
              <a:xfrm>
                <a:off x="2065" y="2576"/>
                <a:ext cx="40" cy="137"/>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04" name="AutoShape 720">
                <a:extLst>
                  <a:ext uri="{FF2B5EF4-FFF2-40B4-BE49-F238E27FC236}">
                    <a16:creationId xmlns:a16="http://schemas.microsoft.com/office/drawing/2014/main" id="{78D925B3-8171-8F42-A049-5E0341041CA9}"/>
                  </a:ext>
                </a:extLst>
              </p:cNvPr>
              <p:cNvSpPr>
                <a:spLocks noChangeAspect="1" noChangeArrowheads="1"/>
              </p:cNvSpPr>
              <p:nvPr/>
            </p:nvSpPr>
            <p:spPr bwMode="auto">
              <a:xfrm>
                <a:off x="2065" y="2441"/>
                <a:ext cx="40" cy="137"/>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02" name="Group 721">
              <a:extLst>
                <a:ext uri="{FF2B5EF4-FFF2-40B4-BE49-F238E27FC236}">
                  <a16:creationId xmlns:a16="http://schemas.microsoft.com/office/drawing/2014/main" id="{51962CAB-C402-C54B-83EC-65EED645B269}"/>
                </a:ext>
              </a:extLst>
            </p:cNvPr>
            <p:cNvGrpSpPr>
              <a:grpSpLocks noChangeAspect="1"/>
            </p:cNvGrpSpPr>
            <p:nvPr/>
          </p:nvGrpSpPr>
          <p:grpSpPr bwMode="auto">
            <a:xfrm>
              <a:off x="3112" y="1203"/>
              <a:ext cx="12" cy="16"/>
              <a:chOff x="2815" y="1923"/>
              <a:chExt cx="40" cy="217"/>
            </a:xfrm>
          </p:grpSpPr>
          <p:sp>
            <p:nvSpPr>
              <p:cNvPr id="47301" name="AutoShape 722">
                <a:extLst>
                  <a:ext uri="{FF2B5EF4-FFF2-40B4-BE49-F238E27FC236}">
                    <a16:creationId xmlns:a16="http://schemas.microsoft.com/office/drawing/2014/main" id="{EEC10E57-20C1-2244-9499-C69ADCD0B798}"/>
                  </a:ext>
                </a:extLst>
              </p:cNvPr>
              <p:cNvSpPr>
                <a:spLocks noChangeAspect="1" noChangeArrowheads="1"/>
              </p:cNvSpPr>
              <p:nvPr/>
            </p:nvSpPr>
            <p:spPr bwMode="auto">
              <a:xfrm>
                <a:off x="2815" y="2032"/>
                <a:ext cx="40" cy="10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02" name="AutoShape 723">
                <a:extLst>
                  <a:ext uri="{FF2B5EF4-FFF2-40B4-BE49-F238E27FC236}">
                    <a16:creationId xmlns:a16="http://schemas.microsoft.com/office/drawing/2014/main" id="{5EC278E9-CC44-7740-8222-66983F01F099}"/>
                  </a:ext>
                </a:extLst>
              </p:cNvPr>
              <p:cNvSpPr>
                <a:spLocks noChangeAspect="1" noChangeArrowheads="1"/>
              </p:cNvSpPr>
              <p:nvPr/>
            </p:nvSpPr>
            <p:spPr bwMode="auto">
              <a:xfrm>
                <a:off x="2815" y="1923"/>
                <a:ext cx="40" cy="10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03" name="Group 724">
              <a:extLst>
                <a:ext uri="{FF2B5EF4-FFF2-40B4-BE49-F238E27FC236}">
                  <a16:creationId xmlns:a16="http://schemas.microsoft.com/office/drawing/2014/main" id="{584A52F5-FA35-6B47-AEC6-455EB84FAB6E}"/>
                </a:ext>
              </a:extLst>
            </p:cNvPr>
            <p:cNvGrpSpPr>
              <a:grpSpLocks noChangeAspect="1"/>
            </p:cNvGrpSpPr>
            <p:nvPr/>
          </p:nvGrpSpPr>
          <p:grpSpPr bwMode="auto">
            <a:xfrm flipV="1">
              <a:off x="3225" y="1224"/>
              <a:ext cx="13" cy="23"/>
              <a:chOff x="2329" y="2599"/>
              <a:chExt cx="43" cy="386"/>
            </a:xfrm>
          </p:grpSpPr>
          <p:sp>
            <p:nvSpPr>
              <p:cNvPr id="47299" name="AutoShape 725">
                <a:extLst>
                  <a:ext uri="{FF2B5EF4-FFF2-40B4-BE49-F238E27FC236}">
                    <a16:creationId xmlns:a16="http://schemas.microsoft.com/office/drawing/2014/main" id="{AAA43D6F-BFF6-5647-AEA2-916BF3F9441A}"/>
                  </a:ext>
                </a:extLst>
              </p:cNvPr>
              <p:cNvSpPr>
                <a:spLocks noChangeAspect="1" noChangeArrowheads="1"/>
              </p:cNvSpPr>
              <p:nvPr/>
            </p:nvSpPr>
            <p:spPr bwMode="auto">
              <a:xfrm>
                <a:off x="2329" y="2791"/>
                <a:ext cx="43" cy="194"/>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300" name="AutoShape 726">
                <a:extLst>
                  <a:ext uri="{FF2B5EF4-FFF2-40B4-BE49-F238E27FC236}">
                    <a16:creationId xmlns:a16="http://schemas.microsoft.com/office/drawing/2014/main" id="{C5B291F5-2D61-4E4E-8038-644B24F64723}"/>
                  </a:ext>
                </a:extLst>
              </p:cNvPr>
              <p:cNvSpPr>
                <a:spLocks noChangeAspect="1" noChangeArrowheads="1"/>
              </p:cNvSpPr>
              <p:nvPr/>
            </p:nvSpPr>
            <p:spPr bwMode="auto">
              <a:xfrm>
                <a:off x="2329" y="2599"/>
                <a:ext cx="43" cy="194"/>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04" name="Group 727">
              <a:extLst>
                <a:ext uri="{FF2B5EF4-FFF2-40B4-BE49-F238E27FC236}">
                  <a16:creationId xmlns:a16="http://schemas.microsoft.com/office/drawing/2014/main" id="{DE55217C-6C7B-9046-8E01-CBF8D5E25B4C}"/>
                </a:ext>
              </a:extLst>
            </p:cNvPr>
            <p:cNvGrpSpPr>
              <a:grpSpLocks noChangeAspect="1"/>
            </p:cNvGrpSpPr>
            <p:nvPr/>
          </p:nvGrpSpPr>
          <p:grpSpPr bwMode="auto">
            <a:xfrm flipV="1">
              <a:off x="3269" y="1231"/>
              <a:ext cx="12" cy="14"/>
              <a:chOff x="2478" y="2807"/>
              <a:chExt cx="43" cy="178"/>
            </a:xfrm>
          </p:grpSpPr>
          <p:sp>
            <p:nvSpPr>
              <p:cNvPr id="47297" name="AutoShape 728">
                <a:extLst>
                  <a:ext uri="{FF2B5EF4-FFF2-40B4-BE49-F238E27FC236}">
                    <a16:creationId xmlns:a16="http://schemas.microsoft.com/office/drawing/2014/main" id="{4F56F0EC-D332-0F45-86E7-AD716A4D6A01}"/>
                  </a:ext>
                </a:extLst>
              </p:cNvPr>
              <p:cNvSpPr>
                <a:spLocks noChangeAspect="1" noChangeArrowheads="1"/>
              </p:cNvSpPr>
              <p:nvPr/>
            </p:nvSpPr>
            <p:spPr bwMode="auto">
              <a:xfrm>
                <a:off x="2478" y="2807"/>
                <a:ext cx="43" cy="8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98" name="AutoShape 729">
                <a:extLst>
                  <a:ext uri="{FF2B5EF4-FFF2-40B4-BE49-F238E27FC236}">
                    <a16:creationId xmlns:a16="http://schemas.microsoft.com/office/drawing/2014/main" id="{832E1A53-6E51-A240-9465-8058C325AECD}"/>
                  </a:ext>
                </a:extLst>
              </p:cNvPr>
              <p:cNvSpPr>
                <a:spLocks noChangeAspect="1" noChangeArrowheads="1"/>
              </p:cNvSpPr>
              <p:nvPr/>
            </p:nvSpPr>
            <p:spPr bwMode="auto">
              <a:xfrm>
                <a:off x="2478" y="2896"/>
                <a:ext cx="43" cy="8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05" name="Group 730">
              <a:extLst>
                <a:ext uri="{FF2B5EF4-FFF2-40B4-BE49-F238E27FC236}">
                  <a16:creationId xmlns:a16="http://schemas.microsoft.com/office/drawing/2014/main" id="{E31F8830-5C4F-BD40-AA84-60D206294FF9}"/>
                </a:ext>
              </a:extLst>
            </p:cNvPr>
            <p:cNvGrpSpPr>
              <a:grpSpLocks noChangeAspect="1"/>
            </p:cNvGrpSpPr>
            <p:nvPr/>
          </p:nvGrpSpPr>
          <p:grpSpPr bwMode="auto">
            <a:xfrm flipV="1">
              <a:off x="3341" y="1204"/>
              <a:ext cx="12" cy="38"/>
              <a:chOff x="2195" y="2463"/>
              <a:chExt cx="40" cy="442"/>
            </a:xfrm>
          </p:grpSpPr>
          <p:sp>
            <p:nvSpPr>
              <p:cNvPr id="47295" name="AutoShape 731">
                <a:extLst>
                  <a:ext uri="{FF2B5EF4-FFF2-40B4-BE49-F238E27FC236}">
                    <a16:creationId xmlns:a16="http://schemas.microsoft.com/office/drawing/2014/main" id="{6AF74642-1B56-D541-8311-AE17AE84154B}"/>
                  </a:ext>
                </a:extLst>
              </p:cNvPr>
              <p:cNvSpPr>
                <a:spLocks noChangeAspect="1" noChangeArrowheads="1"/>
              </p:cNvSpPr>
              <p:nvPr/>
            </p:nvSpPr>
            <p:spPr bwMode="auto">
              <a:xfrm>
                <a:off x="2195" y="2684"/>
                <a:ext cx="40" cy="221"/>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96" name="AutoShape 732">
                <a:extLst>
                  <a:ext uri="{FF2B5EF4-FFF2-40B4-BE49-F238E27FC236}">
                    <a16:creationId xmlns:a16="http://schemas.microsoft.com/office/drawing/2014/main" id="{90CFE6F0-6B6C-1F4F-B052-831F78EE74C3}"/>
                  </a:ext>
                </a:extLst>
              </p:cNvPr>
              <p:cNvSpPr>
                <a:spLocks noChangeAspect="1" noChangeArrowheads="1"/>
              </p:cNvSpPr>
              <p:nvPr/>
            </p:nvSpPr>
            <p:spPr bwMode="auto">
              <a:xfrm>
                <a:off x="2195" y="2463"/>
                <a:ext cx="40" cy="221"/>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06" name="Group 733">
              <a:extLst>
                <a:ext uri="{FF2B5EF4-FFF2-40B4-BE49-F238E27FC236}">
                  <a16:creationId xmlns:a16="http://schemas.microsoft.com/office/drawing/2014/main" id="{9CDC15DA-FD23-5743-821A-2AF8EAB051A9}"/>
                </a:ext>
              </a:extLst>
            </p:cNvPr>
            <p:cNvGrpSpPr>
              <a:grpSpLocks noChangeAspect="1"/>
            </p:cNvGrpSpPr>
            <p:nvPr/>
          </p:nvGrpSpPr>
          <p:grpSpPr bwMode="auto">
            <a:xfrm flipV="1">
              <a:off x="3379" y="1201"/>
              <a:ext cx="13" cy="27"/>
              <a:chOff x="2329" y="2599"/>
              <a:chExt cx="43" cy="386"/>
            </a:xfrm>
          </p:grpSpPr>
          <p:sp>
            <p:nvSpPr>
              <p:cNvPr id="47293" name="AutoShape 734">
                <a:extLst>
                  <a:ext uri="{FF2B5EF4-FFF2-40B4-BE49-F238E27FC236}">
                    <a16:creationId xmlns:a16="http://schemas.microsoft.com/office/drawing/2014/main" id="{660ABA3D-3A04-0E40-9019-9A75A24A3BC2}"/>
                  </a:ext>
                </a:extLst>
              </p:cNvPr>
              <p:cNvSpPr>
                <a:spLocks noChangeAspect="1" noChangeArrowheads="1"/>
              </p:cNvSpPr>
              <p:nvPr/>
            </p:nvSpPr>
            <p:spPr bwMode="auto">
              <a:xfrm>
                <a:off x="2329" y="2791"/>
                <a:ext cx="43" cy="194"/>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94" name="AutoShape 735">
                <a:extLst>
                  <a:ext uri="{FF2B5EF4-FFF2-40B4-BE49-F238E27FC236}">
                    <a16:creationId xmlns:a16="http://schemas.microsoft.com/office/drawing/2014/main" id="{0EC1226A-38E3-C143-B01C-D1DF9B54F938}"/>
                  </a:ext>
                </a:extLst>
              </p:cNvPr>
              <p:cNvSpPr>
                <a:spLocks noChangeAspect="1" noChangeArrowheads="1"/>
              </p:cNvSpPr>
              <p:nvPr/>
            </p:nvSpPr>
            <p:spPr bwMode="auto">
              <a:xfrm>
                <a:off x="2329" y="2599"/>
                <a:ext cx="43" cy="194"/>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07" name="Group 736">
              <a:extLst>
                <a:ext uri="{FF2B5EF4-FFF2-40B4-BE49-F238E27FC236}">
                  <a16:creationId xmlns:a16="http://schemas.microsoft.com/office/drawing/2014/main" id="{502CF8B3-EE12-7845-9316-ECA4BE098459}"/>
                </a:ext>
              </a:extLst>
            </p:cNvPr>
            <p:cNvGrpSpPr>
              <a:grpSpLocks noChangeAspect="1"/>
            </p:cNvGrpSpPr>
            <p:nvPr/>
          </p:nvGrpSpPr>
          <p:grpSpPr bwMode="auto">
            <a:xfrm flipV="1">
              <a:off x="3304" y="1219"/>
              <a:ext cx="12" cy="28"/>
              <a:chOff x="2065" y="2441"/>
              <a:chExt cx="40" cy="272"/>
            </a:xfrm>
          </p:grpSpPr>
          <p:sp>
            <p:nvSpPr>
              <p:cNvPr id="47291" name="AutoShape 737">
                <a:extLst>
                  <a:ext uri="{FF2B5EF4-FFF2-40B4-BE49-F238E27FC236}">
                    <a16:creationId xmlns:a16="http://schemas.microsoft.com/office/drawing/2014/main" id="{C7284129-EA27-D542-B83E-3F15F72F3090}"/>
                  </a:ext>
                </a:extLst>
              </p:cNvPr>
              <p:cNvSpPr>
                <a:spLocks noChangeAspect="1" noChangeArrowheads="1"/>
              </p:cNvSpPr>
              <p:nvPr/>
            </p:nvSpPr>
            <p:spPr bwMode="auto">
              <a:xfrm>
                <a:off x="2065" y="2576"/>
                <a:ext cx="40" cy="137"/>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92" name="AutoShape 738">
                <a:extLst>
                  <a:ext uri="{FF2B5EF4-FFF2-40B4-BE49-F238E27FC236}">
                    <a16:creationId xmlns:a16="http://schemas.microsoft.com/office/drawing/2014/main" id="{5D741585-11E3-2844-9A71-02F230DED6E7}"/>
                  </a:ext>
                </a:extLst>
              </p:cNvPr>
              <p:cNvSpPr>
                <a:spLocks noChangeAspect="1" noChangeArrowheads="1"/>
              </p:cNvSpPr>
              <p:nvPr/>
            </p:nvSpPr>
            <p:spPr bwMode="auto">
              <a:xfrm>
                <a:off x="2065" y="2441"/>
                <a:ext cx="40" cy="137"/>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08" name="Group 739">
              <a:extLst>
                <a:ext uri="{FF2B5EF4-FFF2-40B4-BE49-F238E27FC236}">
                  <a16:creationId xmlns:a16="http://schemas.microsoft.com/office/drawing/2014/main" id="{85CF5EC2-502A-AE46-9918-6630F0C08D50}"/>
                </a:ext>
              </a:extLst>
            </p:cNvPr>
            <p:cNvGrpSpPr>
              <a:grpSpLocks noChangeAspect="1"/>
            </p:cNvGrpSpPr>
            <p:nvPr/>
          </p:nvGrpSpPr>
          <p:grpSpPr bwMode="auto">
            <a:xfrm flipV="1">
              <a:off x="3627" y="1216"/>
              <a:ext cx="12" cy="32"/>
              <a:chOff x="1015" y="2428"/>
              <a:chExt cx="46" cy="372"/>
            </a:xfrm>
          </p:grpSpPr>
          <p:sp>
            <p:nvSpPr>
              <p:cNvPr id="47289" name="AutoShape 740">
                <a:extLst>
                  <a:ext uri="{FF2B5EF4-FFF2-40B4-BE49-F238E27FC236}">
                    <a16:creationId xmlns:a16="http://schemas.microsoft.com/office/drawing/2014/main" id="{E437AF86-62F9-CF4C-89EC-28355DE02900}"/>
                  </a:ext>
                </a:extLst>
              </p:cNvPr>
              <p:cNvSpPr>
                <a:spLocks noChangeAspect="1" noChangeArrowheads="1"/>
              </p:cNvSpPr>
              <p:nvPr/>
            </p:nvSpPr>
            <p:spPr bwMode="auto">
              <a:xfrm>
                <a:off x="1015" y="2428"/>
                <a:ext cx="46" cy="18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90" name="AutoShape 741">
                <a:extLst>
                  <a:ext uri="{FF2B5EF4-FFF2-40B4-BE49-F238E27FC236}">
                    <a16:creationId xmlns:a16="http://schemas.microsoft.com/office/drawing/2014/main" id="{139AA5D2-9AAA-7340-AB8B-A280CC9A9844}"/>
                  </a:ext>
                </a:extLst>
              </p:cNvPr>
              <p:cNvSpPr>
                <a:spLocks noChangeAspect="1" noChangeArrowheads="1"/>
              </p:cNvSpPr>
              <p:nvPr/>
            </p:nvSpPr>
            <p:spPr bwMode="auto">
              <a:xfrm>
                <a:off x="1015" y="2611"/>
                <a:ext cx="46" cy="18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09" name="Group 742">
              <a:extLst>
                <a:ext uri="{FF2B5EF4-FFF2-40B4-BE49-F238E27FC236}">
                  <a16:creationId xmlns:a16="http://schemas.microsoft.com/office/drawing/2014/main" id="{D7D16E6D-9374-8C4A-BCF4-8ACF438CD4BD}"/>
                </a:ext>
              </a:extLst>
            </p:cNvPr>
            <p:cNvGrpSpPr>
              <a:grpSpLocks noChangeAspect="1"/>
            </p:cNvGrpSpPr>
            <p:nvPr/>
          </p:nvGrpSpPr>
          <p:grpSpPr bwMode="auto">
            <a:xfrm flipV="1">
              <a:off x="3819" y="1204"/>
              <a:ext cx="11" cy="38"/>
              <a:chOff x="1790" y="2461"/>
              <a:chExt cx="40" cy="447"/>
            </a:xfrm>
          </p:grpSpPr>
          <p:sp>
            <p:nvSpPr>
              <p:cNvPr id="47287" name="AutoShape 743">
                <a:extLst>
                  <a:ext uri="{FF2B5EF4-FFF2-40B4-BE49-F238E27FC236}">
                    <a16:creationId xmlns:a16="http://schemas.microsoft.com/office/drawing/2014/main" id="{D3D313FD-EB87-A946-948A-514600FDCA18}"/>
                  </a:ext>
                </a:extLst>
              </p:cNvPr>
              <p:cNvSpPr>
                <a:spLocks noChangeAspect="1" noChangeArrowheads="1"/>
              </p:cNvSpPr>
              <p:nvPr/>
            </p:nvSpPr>
            <p:spPr bwMode="auto">
              <a:xfrm>
                <a:off x="1790" y="2461"/>
                <a:ext cx="40" cy="223"/>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88" name="AutoShape 744">
                <a:extLst>
                  <a:ext uri="{FF2B5EF4-FFF2-40B4-BE49-F238E27FC236}">
                    <a16:creationId xmlns:a16="http://schemas.microsoft.com/office/drawing/2014/main" id="{954CA739-41FF-DC4B-B30C-013D4B5EE412}"/>
                  </a:ext>
                </a:extLst>
              </p:cNvPr>
              <p:cNvSpPr>
                <a:spLocks noChangeAspect="1" noChangeArrowheads="1"/>
              </p:cNvSpPr>
              <p:nvPr/>
            </p:nvSpPr>
            <p:spPr bwMode="auto">
              <a:xfrm>
                <a:off x="1790" y="2684"/>
                <a:ext cx="40" cy="224"/>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10" name="Group 745">
              <a:extLst>
                <a:ext uri="{FF2B5EF4-FFF2-40B4-BE49-F238E27FC236}">
                  <a16:creationId xmlns:a16="http://schemas.microsoft.com/office/drawing/2014/main" id="{07D3B254-1BE7-BF40-B782-6191F70AA605}"/>
                </a:ext>
              </a:extLst>
            </p:cNvPr>
            <p:cNvGrpSpPr>
              <a:grpSpLocks noChangeAspect="1"/>
            </p:cNvGrpSpPr>
            <p:nvPr/>
          </p:nvGrpSpPr>
          <p:grpSpPr bwMode="auto">
            <a:xfrm flipV="1">
              <a:off x="3662" y="1204"/>
              <a:ext cx="11" cy="40"/>
              <a:chOff x="1151" y="2490"/>
              <a:chExt cx="40" cy="455"/>
            </a:xfrm>
          </p:grpSpPr>
          <p:sp>
            <p:nvSpPr>
              <p:cNvPr id="47285" name="AutoShape 746">
                <a:extLst>
                  <a:ext uri="{FF2B5EF4-FFF2-40B4-BE49-F238E27FC236}">
                    <a16:creationId xmlns:a16="http://schemas.microsoft.com/office/drawing/2014/main" id="{17CD9254-DEE5-024C-89CC-492F01BEE5F7}"/>
                  </a:ext>
                </a:extLst>
              </p:cNvPr>
              <p:cNvSpPr>
                <a:spLocks noChangeAspect="1" noChangeArrowheads="1"/>
              </p:cNvSpPr>
              <p:nvPr/>
            </p:nvSpPr>
            <p:spPr bwMode="auto">
              <a:xfrm>
                <a:off x="1151" y="2716"/>
                <a:ext cx="40" cy="22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86" name="AutoShape 747">
                <a:extLst>
                  <a:ext uri="{FF2B5EF4-FFF2-40B4-BE49-F238E27FC236}">
                    <a16:creationId xmlns:a16="http://schemas.microsoft.com/office/drawing/2014/main" id="{CA4F8FCD-B2B3-4E43-87C3-9599CD23AE27}"/>
                  </a:ext>
                </a:extLst>
              </p:cNvPr>
              <p:cNvSpPr>
                <a:spLocks noChangeAspect="1" noChangeArrowheads="1"/>
              </p:cNvSpPr>
              <p:nvPr/>
            </p:nvSpPr>
            <p:spPr bwMode="auto">
              <a:xfrm>
                <a:off x="1151" y="2490"/>
                <a:ext cx="40" cy="22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11" name="Group 748">
              <a:extLst>
                <a:ext uri="{FF2B5EF4-FFF2-40B4-BE49-F238E27FC236}">
                  <a16:creationId xmlns:a16="http://schemas.microsoft.com/office/drawing/2014/main" id="{395737E9-4DC2-3848-BA59-1FE2AEE9C2C8}"/>
                </a:ext>
              </a:extLst>
            </p:cNvPr>
            <p:cNvGrpSpPr>
              <a:grpSpLocks noChangeAspect="1"/>
            </p:cNvGrpSpPr>
            <p:nvPr/>
          </p:nvGrpSpPr>
          <p:grpSpPr bwMode="auto">
            <a:xfrm flipV="1">
              <a:off x="3862" y="1220"/>
              <a:ext cx="10" cy="27"/>
              <a:chOff x="1914" y="2425"/>
              <a:chExt cx="40" cy="326"/>
            </a:xfrm>
          </p:grpSpPr>
          <p:sp>
            <p:nvSpPr>
              <p:cNvPr id="47283" name="AutoShape 749">
                <a:extLst>
                  <a:ext uri="{FF2B5EF4-FFF2-40B4-BE49-F238E27FC236}">
                    <a16:creationId xmlns:a16="http://schemas.microsoft.com/office/drawing/2014/main" id="{FC632C6E-CA04-B444-A54F-B58F3B5C6533}"/>
                  </a:ext>
                </a:extLst>
              </p:cNvPr>
              <p:cNvSpPr>
                <a:spLocks noChangeAspect="1" noChangeArrowheads="1"/>
              </p:cNvSpPr>
              <p:nvPr/>
            </p:nvSpPr>
            <p:spPr bwMode="auto">
              <a:xfrm>
                <a:off x="1914" y="2425"/>
                <a:ext cx="40" cy="163"/>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84" name="AutoShape 750">
                <a:extLst>
                  <a:ext uri="{FF2B5EF4-FFF2-40B4-BE49-F238E27FC236}">
                    <a16:creationId xmlns:a16="http://schemas.microsoft.com/office/drawing/2014/main" id="{0573DB59-3780-BA41-985C-3AA9AF7745F8}"/>
                  </a:ext>
                </a:extLst>
              </p:cNvPr>
              <p:cNvSpPr>
                <a:spLocks noChangeAspect="1" noChangeArrowheads="1"/>
              </p:cNvSpPr>
              <p:nvPr/>
            </p:nvSpPr>
            <p:spPr bwMode="auto">
              <a:xfrm>
                <a:off x="1914" y="2588"/>
                <a:ext cx="40" cy="163"/>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12" name="Group 751">
              <a:extLst>
                <a:ext uri="{FF2B5EF4-FFF2-40B4-BE49-F238E27FC236}">
                  <a16:creationId xmlns:a16="http://schemas.microsoft.com/office/drawing/2014/main" id="{0D6481D7-DDFD-7541-8938-E941E855B4E8}"/>
                </a:ext>
              </a:extLst>
            </p:cNvPr>
            <p:cNvGrpSpPr>
              <a:grpSpLocks noChangeAspect="1"/>
            </p:cNvGrpSpPr>
            <p:nvPr/>
          </p:nvGrpSpPr>
          <p:grpSpPr bwMode="auto">
            <a:xfrm flipV="1">
              <a:off x="3699" y="1202"/>
              <a:ext cx="9" cy="28"/>
              <a:chOff x="1284" y="2652"/>
              <a:chExt cx="40" cy="337"/>
            </a:xfrm>
          </p:grpSpPr>
          <p:sp>
            <p:nvSpPr>
              <p:cNvPr id="47281" name="AutoShape 752">
                <a:extLst>
                  <a:ext uri="{FF2B5EF4-FFF2-40B4-BE49-F238E27FC236}">
                    <a16:creationId xmlns:a16="http://schemas.microsoft.com/office/drawing/2014/main" id="{D1C5A7B6-3F73-7940-966E-D0D3E96A1D29}"/>
                  </a:ext>
                </a:extLst>
              </p:cNvPr>
              <p:cNvSpPr>
                <a:spLocks noChangeAspect="1" noChangeArrowheads="1"/>
              </p:cNvSpPr>
              <p:nvPr/>
            </p:nvSpPr>
            <p:spPr bwMode="auto">
              <a:xfrm>
                <a:off x="1284" y="2821"/>
                <a:ext cx="40" cy="16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82" name="AutoShape 753">
                <a:extLst>
                  <a:ext uri="{FF2B5EF4-FFF2-40B4-BE49-F238E27FC236}">
                    <a16:creationId xmlns:a16="http://schemas.microsoft.com/office/drawing/2014/main" id="{265B0F04-42D2-3B4E-B866-CCBC2C579B81}"/>
                  </a:ext>
                </a:extLst>
              </p:cNvPr>
              <p:cNvSpPr>
                <a:spLocks noChangeAspect="1" noChangeArrowheads="1"/>
              </p:cNvSpPr>
              <p:nvPr/>
            </p:nvSpPr>
            <p:spPr bwMode="auto">
              <a:xfrm>
                <a:off x="1284" y="2652"/>
                <a:ext cx="40" cy="16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13" name="Group 754">
              <a:extLst>
                <a:ext uri="{FF2B5EF4-FFF2-40B4-BE49-F238E27FC236}">
                  <a16:creationId xmlns:a16="http://schemas.microsoft.com/office/drawing/2014/main" id="{40D9ADE6-2A44-5644-827E-86F0A9C1E2FA}"/>
                </a:ext>
              </a:extLst>
            </p:cNvPr>
            <p:cNvGrpSpPr>
              <a:grpSpLocks noChangeAspect="1"/>
            </p:cNvGrpSpPr>
            <p:nvPr/>
          </p:nvGrpSpPr>
          <p:grpSpPr bwMode="auto">
            <a:xfrm flipV="1">
              <a:off x="3784" y="1202"/>
              <a:ext cx="12" cy="30"/>
              <a:chOff x="1658" y="2628"/>
              <a:chExt cx="40" cy="355"/>
            </a:xfrm>
          </p:grpSpPr>
          <p:sp>
            <p:nvSpPr>
              <p:cNvPr id="47279" name="AutoShape 755">
                <a:extLst>
                  <a:ext uri="{FF2B5EF4-FFF2-40B4-BE49-F238E27FC236}">
                    <a16:creationId xmlns:a16="http://schemas.microsoft.com/office/drawing/2014/main" id="{490034DC-2819-DC4C-8208-5211CF082953}"/>
                  </a:ext>
                </a:extLst>
              </p:cNvPr>
              <p:cNvSpPr>
                <a:spLocks noChangeAspect="1" noChangeArrowheads="1"/>
              </p:cNvSpPr>
              <p:nvPr/>
            </p:nvSpPr>
            <p:spPr bwMode="auto">
              <a:xfrm>
                <a:off x="1658" y="2628"/>
                <a:ext cx="40" cy="17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80" name="AutoShape 756">
                <a:extLst>
                  <a:ext uri="{FF2B5EF4-FFF2-40B4-BE49-F238E27FC236}">
                    <a16:creationId xmlns:a16="http://schemas.microsoft.com/office/drawing/2014/main" id="{B7CF2D3C-E68D-2C47-AB24-556E0EF7CCB6}"/>
                  </a:ext>
                </a:extLst>
              </p:cNvPr>
              <p:cNvSpPr>
                <a:spLocks noChangeAspect="1" noChangeArrowheads="1"/>
              </p:cNvSpPr>
              <p:nvPr/>
            </p:nvSpPr>
            <p:spPr bwMode="auto">
              <a:xfrm>
                <a:off x="1658" y="2805"/>
                <a:ext cx="40" cy="17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14" name="Group 757">
              <a:extLst>
                <a:ext uri="{FF2B5EF4-FFF2-40B4-BE49-F238E27FC236}">
                  <a16:creationId xmlns:a16="http://schemas.microsoft.com/office/drawing/2014/main" id="{83304BC6-793E-C64E-85E3-536D5BFFC644}"/>
                </a:ext>
              </a:extLst>
            </p:cNvPr>
            <p:cNvGrpSpPr>
              <a:grpSpLocks noChangeAspect="1"/>
            </p:cNvGrpSpPr>
            <p:nvPr/>
          </p:nvGrpSpPr>
          <p:grpSpPr bwMode="auto">
            <a:xfrm flipV="1">
              <a:off x="3750" y="1204"/>
              <a:ext cx="11" cy="11"/>
              <a:chOff x="1516" y="2835"/>
              <a:chExt cx="42" cy="123"/>
            </a:xfrm>
          </p:grpSpPr>
          <p:sp>
            <p:nvSpPr>
              <p:cNvPr id="47277" name="AutoShape 758">
                <a:extLst>
                  <a:ext uri="{FF2B5EF4-FFF2-40B4-BE49-F238E27FC236}">
                    <a16:creationId xmlns:a16="http://schemas.microsoft.com/office/drawing/2014/main" id="{F656358D-8F47-9549-A9EE-DE840854E3EB}"/>
                  </a:ext>
                </a:extLst>
              </p:cNvPr>
              <p:cNvSpPr>
                <a:spLocks noChangeAspect="1" noChangeArrowheads="1"/>
              </p:cNvSpPr>
              <p:nvPr/>
            </p:nvSpPr>
            <p:spPr bwMode="auto">
              <a:xfrm>
                <a:off x="1516" y="2897"/>
                <a:ext cx="42" cy="61"/>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78" name="AutoShape 759">
                <a:extLst>
                  <a:ext uri="{FF2B5EF4-FFF2-40B4-BE49-F238E27FC236}">
                    <a16:creationId xmlns:a16="http://schemas.microsoft.com/office/drawing/2014/main" id="{61F2C15D-81AF-9F40-AE93-0C83811B4609}"/>
                  </a:ext>
                </a:extLst>
              </p:cNvPr>
              <p:cNvSpPr>
                <a:spLocks noChangeAspect="1" noChangeArrowheads="1"/>
              </p:cNvSpPr>
              <p:nvPr/>
            </p:nvSpPr>
            <p:spPr bwMode="auto">
              <a:xfrm>
                <a:off x="1516" y="2835"/>
                <a:ext cx="42" cy="62"/>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15" name="Group 760">
              <a:extLst>
                <a:ext uri="{FF2B5EF4-FFF2-40B4-BE49-F238E27FC236}">
                  <a16:creationId xmlns:a16="http://schemas.microsoft.com/office/drawing/2014/main" id="{C32B1800-082B-B44B-A829-916AB7480039}"/>
                </a:ext>
              </a:extLst>
            </p:cNvPr>
            <p:cNvGrpSpPr>
              <a:grpSpLocks noChangeAspect="1"/>
            </p:cNvGrpSpPr>
            <p:nvPr/>
          </p:nvGrpSpPr>
          <p:grpSpPr bwMode="auto">
            <a:xfrm flipV="1">
              <a:off x="3970" y="1208"/>
              <a:ext cx="12" cy="37"/>
              <a:chOff x="2195" y="2463"/>
              <a:chExt cx="40" cy="442"/>
            </a:xfrm>
          </p:grpSpPr>
          <p:sp>
            <p:nvSpPr>
              <p:cNvPr id="47275" name="AutoShape 761">
                <a:extLst>
                  <a:ext uri="{FF2B5EF4-FFF2-40B4-BE49-F238E27FC236}">
                    <a16:creationId xmlns:a16="http://schemas.microsoft.com/office/drawing/2014/main" id="{02F50443-0343-7A4C-8C58-2508025FE7D3}"/>
                  </a:ext>
                </a:extLst>
              </p:cNvPr>
              <p:cNvSpPr>
                <a:spLocks noChangeAspect="1" noChangeArrowheads="1"/>
              </p:cNvSpPr>
              <p:nvPr/>
            </p:nvSpPr>
            <p:spPr bwMode="auto">
              <a:xfrm>
                <a:off x="2195" y="2684"/>
                <a:ext cx="40" cy="221"/>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76" name="AutoShape 762">
                <a:extLst>
                  <a:ext uri="{FF2B5EF4-FFF2-40B4-BE49-F238E27FC236}">
                    <a16:creationId xmlns:a16="http://schemas.microsoft.com/office/drawing/2014/main" id="{BAAD99E3-EC04-7E48-B5B7-28BA72F3434B}"/>
                  </a:ext>
                </a:extLst>
              </p:cNvPr>
              <p:cNvSpPr>
                <a:spLocks noChangeAspect="1" noChangeArrowheads="1"/>
              </p:cNvSpPr>
              <p:nvPr/>
            </p:nvSpPr>
            <p:spPr bwMode="auto">
              <a:xfrm>
                <a:off x="2195" y="2463"/>
                <a:ext cx="40" cy="221"/>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16" name="Group 763">
              <a:extLst>
                <a:ext uri="{FF2B5EF4-FFF2-40B4-BE49-F238E27FC236}">
                  <a16:creationId xmlns:a16="http://schemas.microsoft.com/office/drawing/2014/main" id="{3E3283B1-222B-D444-A224-B5B00C8F9B6A}"/>
                </a:ext>
              </a:extLst>
            </p:cNvPr>
            <p:cNvGrpSpPr>
              <a:grpSpLocks noChangeAspect="1"/>
            </p:cNvGrpSpPr>
            <p:nvPr/>
          </p:nvGrpSpPr>
          <p:grpSpPr bwMode="auto">
            <a:xfrm flipV="1">
              <a:off x="4009" y="1201"/>
              <a:ext cx="11" cy="32"/>
              <a:chOff x="2329" y="2599"/>
              <a:chExt cx="43" cy="386"/>
            </a:xfrm>
          </p:grpSpPr>
          <p:sp>
            <p:nvSpPr>
              <p:cNvPr id="47273" name="AutoShape 764">
                <a:extLst>
                  <a:ext uri="{FF2B5EF4-FFF2-40B4-BE49-F238E27FC236}">
                    <a16:creationId xmlns:a16="http://schemas.microsoft.com/office/drawing/2014/main" id="{2969D77A-E60B-0D48-8A52-69D2D183FC92}"/>
                  </a:ext>
                </a:extLst>
              </p:cNvPr>
              <p:cNvSpPr>
                <a:spLocks noChangeAspect="1" noChangeArrowheads="1"/>
              </p:cNvSpPr>
              <p:nvPr/>
            </p:nvSpPr>
            <p:spPr bwMode="auto">
              <a:xfrm>
                <a:off x="2329" y="2791"/>
                <a:ext cx="43" cy="194"/>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74" name="AutoShape 765">
                <a:extLst>
                  <a:ext uri="{FF2B5EF4-FFF2-40B4-BE49-F238E27FC236}">
                    <a16:creationId xmlns:a16="http://schemas.microsoft.com/office/drawing/2014/main" id="{218AA466-F01C-3B47-AD00-54F5B5824B53}"/>
                  </a:ext>
                </a:extLst>
              </p:cNvPr>
              <p:cNvSpPr>
                <a:spLocks noChangeAspect="1" noChangeArrowheads="1"/>
              </p:cNvSpPr>
              <p:nvPr/>
            </p:nvSpPr>
            <p:spPr bwMode="auto">
              <a:xfrm>
                <a:off x="2329" y="2599"/>
                <a:ext cx="43" cy="194"/>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17" name="Group 766">
              <a:extLst>
                <a:ext uri="{FF2B5EF4-FFF2-40B4-BE49-F238E27FC236}">
                  <a16:creationId xmlns:a16="http://schemas.microsoft.com/office/drawing/2014/main" id="{C4844C21-EB76-5243-A727-1D976E61544B}"/>
                </a:ext>
              </a:extLst>
            </p:cNvPr>
            <p:cNvGrpSpPr>
              <a:grpSpLocks noChangeAspect="1"/>
            </p:cNvGrpSpPr>
            <p:nvPr/>
          </p:nvGrpSpPr>
          <p:grpSpPr bwMode="auto">
            <a:xfrm flipV="1">
              <a:off x="3887" y="1232"/>
              <a:ext cx="12" cy="13"/>
              <a:chOff x="2478" y="2807"/>
              <a:chExt cx="43" cy="178"/>
            </a:xfrm>
          </p:grpSpPr>
          <p:sp>
            <p:nvSpPr>
              <p:cNvPr id="47271" name="AutoShape 767">
                <a:extLst>
                  <a:ext uri="{FF2B5EF4-FFF2-40B4-BE49-F238E27FC236}">
                    <a16:creationId xmlns:a16="http://schemas.microsoft.com/office/drawing/2014/main" id="{1285CA1E-7C18-7848-8458-4AC5096E60B2}"/>
                  </a:ext>
                </a:extLst>
              </p:cNvPr>
              <p:cNvSpPr>
                <a:spLocks noChangeAspect="1" noChangeArrowheads="1"/>
              </p:cNvSpPr>
              <p:nvPr/>
            </p:nvSpPr>
            <p:spPr bwMode="auto">
              <a:xfrm>
                <a:off x="2478" y="2807"/>
                <a:ext cx="43" cy="8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72" name="AutoShape 768">
                <a:extLst>
                  <a:ext uri="{FF2B5EF4-FFF2-40B4-BE49-F238E27FC236}">
                    <a16:creationId xmlns:a16="http://schemas.microsoft.com/office/drawing/2014/main" id="{E11B9FFE-79D8-1C4C-A60C-1B542D1FE1A4}"/>
                  </a:ext>
                </a:extLst>
              </p:cNvPr>
              <p:cNvSpPr>
                <a:spLocks noChangeAspect="1" noChangeArrowheads="1"/>
              </p:cNvSpPr>
              <p:nvPr/>
            </p:nvSpPr>
            <p:spPr bwMode="auto">
              <a:xfrm>
                <a:off x="2478" y="2896"/>
                <a:ext cx="43" cy="8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18" name="Group 769">
              <a:extLst>
                <a:ext uri="{FF2B5EF4-FFF2-40B4-BE49-F238E27FC236}">
                  <a16:creationId xmlns:a16="http://schemas.microsoft.com/office/drawing/2014/main" id="{77BA29A8-7754-EE47-936B-70C1A4723D31}"/>
                </a:ext>
              </a:extLst>
            </p:cNvPr>
            <p:cNvGrpSpPr>
              <a:grpSpLocks noChangeAspect="1"/>
            </p:cNvGrpSpPr>
            <p:nvPr/>
          </p:nvGrpSpPr>
          <p:grpSpPr bwMode="auto">
            <a:xfrm flipV="1">
              <a:off x="3935" y="1224"/>
              <a:ext cx="10" cy="23"/>
              <a:chOff x="2065" y="2441"/>
              <a:chExt cx="40" cy="272"/>
            </a:xfrm>
          </p:grpSpPr>
          <p:sp>
            <p:nvSpPr>
              <p:cNvPr id="47269" name="AutoShape 770">
                <a:extLst>
                  <a:ext uri="{FF2B5EF4-FFF2-40B4-BE49-F238E27FC236}">
                    <a16:creationId xmlns:a16="http://schemas.microsoft.com/office/drawing/2014/main" id="{7FFB9061-3AB4-224C-850E-CE189CFE89DE}"/>
                  </a:ext>
                </a:extLst>
              </p:cNvPr>
              <p:cNvSpPr>
                <a:spLocks noChangeAspect="1" noChangeArrowheads="1"/>
              </p:cNvSpPr>
              <p:nvPr/>
            </p:nvSpPr>
            <p:spPr bwMode="auto">
              <a:xfrm>
                <a:off x="2065" y="2576"/>
                <a:ext cx="40" cy="137"/>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70" name="AutoShape 771">
                <a:extLst>
                  <a:ext uri="{FF2B5EF4-FFF2-40B4-BE49-F238E27FC236}">
                    <a16:creationId xmlns:a16="http://schemas.microsoft.com/office/drawing/2014/main" id="{DFBD16AB-3509-6045-AEEC-33516E97B910}"/>
                  </a:ext>
                </a:extLst>
              </p:cNvPr>
              <p:cNvSpPr>
                <a:spLocks noChangeAspect="1" noChangeArrowheads="1"/>
              </p:cNvSpPr>
              <p:nvPr/>
            </p:nvSpPr>
            <p:spPr bwMode="auto">
              <a:xfrm>
                <a:off x="2065" y="2441"/>
                <a:ext cx="40" cy="137"/>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19" name="Group 772">
              <a:extLst>
                <a:ext uri="{FF2B5EF4-FFF2-40B4-BE49-F238E27FC236}">
                  <a16:creationId xmlns:a16="http://schemas.microsoft.com/office/drawing/2014/main" id="{5DFEBBF3-BE49-BC49-BB79-06EC37823032}"/>
                </a:ext>
              </a:extLst>
            </p:cNvPr>
            <p:cNvGrpSpPr>
              <a:grpSpLocks noChangeAspect="1"/>
            </p:cNvGrpSpPr>
            <p:nvPr/>
          </p:nvGrpSpPr>
          <p:grpSpPr bwMode="auto">
            <a:xfrm flipV="1">
              <a:off x="4047" y="1203"/>
              <a:ext cx="10" cy="14"/>
              <a:chOff x="2478" y="2807"/>
              <a:chExt cx="43" cy="178"/>
            </a:xfrm>
          </p:grpSpPr>
          <p:sp>
            <p:nvSpPr>
              <p:cNvPr id="47267" name="AutoShape 773">
                <a:extLst>
                  <a:ext uri="{FF2B5EF4-FFF2-40B4-BE49-F238E27FC236}">
                    <a16:creationId xmlns:a16="http://schemas.microsoft.com/office/drawing/2014/main" id="{2AF8C5B9-83BB-474B-A618-FB60112A8FF9}"/>
                  </a:ext>
                </a:extLst>
              </p:cNvPr>
              <p:cNvSpPr>
                <a:spLocks noChangeAspect="1" noChangeArrowheads="1"/>
              </p:cNvSpPr>
              <p:nvPr/>
            </p:nvSpPr>
            <p:spPr bwMode="auto">
              <a:xfrm>
                <a:off x="2478" y="2807"/>
                <a:ext cx="43" cy="8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68" name="AutoShape 774">
                <a:extLst>
                  <a:ext uri="{FF2B5EF4-FFF2-40B4-BE49-F238E27FC236}">
                    <a16:creationId xmlns:a16="http://schemas.microsoft.com/office/drawing/2014/main" id="{D1D30386-5691-E543-AA77-497CDC1C5D45}"/>
                  </a:ext>
                </a:extLst>
              </p:cNvPr>
              <p:cNvSpPr>
                <a:spLocks noChangeAspect="1" noChangeArrowheads="1"/>
              </p:cNvSpPr>
              <p:nvPr/>
            </p:nvSpPr>
            <p:spPr bwMode="auto">
              <a:xfrm>
                <a:off x="2478" y="2896"/>
                <a:ext cx="43" cy="8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20" name="Group 775">
              <a:extLst>
                <a:ext uri="{FF2B5EF4-FFF2-40B4-BE49-F238E27FC236}">
                  <a16:creationId xmlns:a16="http://schemas.microsoft.com/office/drawing/2014/main" id="{DFB08E0F-39C9-CC48-B9D4-DB1353A30277}"/>
                </a:ext>
              </a:extLst>
            </p:cNvPr>
            <p:cNvGrpSpPr>
              <a:grpSpLocks noChangeAspect="1"/>
            </p:cNvGrpSpPr>
            <p:nvPr/>
          </p:nvGrpSpPr>
          <p:grpSpPr bwMode="auto">
            <a:xfrm flipV="1">
              <a:off x="4196" y="1228"/>
              <a:ext cx="13" cy="19"/>
              <a:chOff x="3094" y="2443"/>
              <a:chExt cx="40" cy="183"/>
            </a:xfrm>
          </p:grpSpPr>
          <p:sp>
            <p:nvSpPr>
              <p:cNvPr id="47265" name="AutoShape 776">
                <a:extLst>
                  <a:ext uri="{FF2B5EF4-FFF2-40B4-BE49-F238E27FC236}">
                    <a16:creationId xmlns:a16="http://schemas.microsoft.com/office/drawing/2014/main" id="{AF6F9276-18EA-CD40-9401-1919E670852C}"/>
                  </a:ext>
                </a:extLst>
              </p:cNvPr>
              <p:cNvSpPr>
                <a:spLocks noChangeAspect="1" noChangeArrowheads="1"/>
              </p:cNvSpPr>
              <p:nvPr/>
            </p:nvSpPr>
            <p:spPr bwMode="auto">
              <a:xfrm flipV="1">
                <a:off x="3094" y="2443"/>
                <a:ext cx="40" cy="92"/>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66" name="AutoShape 777">
                <a:extLst>
                  <a:ext uri="{FF2B5EF4-FFF2-40B4-BE49-F238E27FC236}">
                    <a16:creationId xmlns:a16="http://schemas.microsoft.com/office/drawing/2014/main" id="{4BEB849F-FE69-3344-A030-F0770B2853B5}"/>
                  </a:ext>
                </a:extLst>
              </p:cNvPr>
              <p:cNvSpPr>
                <a:spLocks noChangeAspect="1" noChangeArrowheads="1"/>
              </p:cNvSpPr>
              <p:nvPr/>
            </p:nvSpPr>
            <p:spPr bwMode="auto">
              <a:xfrm flipV="1">
                <a:off x="3094" y="2534"/>
                <a:ext cx="40" cy="92"/>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21" name="Group 778">
              <a:extLst>
                <a:ext uri="{FF2B5EF4-FFF2-40B4-BE49-F238E27FC236}">
                  <a16:creationId xmlns:a16="http://schemas.microsoft.com/office/drawing/2014/main" id="{FDF6926F-44E5-8949-AC82-97C319D64A61}"/>
                </a:ext>
              </a:extLst>
            </p:cNvPr>
            <p:cNvGrpSpPr>
              <a:grpSpLocks noChangeAspect="1"/>
            </p:cNvGrpSpPr>
            <p:nvPr/>
          </p:nvGrpSpPr>
          <p:grpSpPr bwMode="auto">
            <a:xfrm flipV="1">
              <a:off x="4165" y="1212"/>
              <a:ext cx="15" cy="35"/>
              <a:chOff x="2978" y="2432"/>
              <a:chExt cx="46" cy="375"/>
            </a:xfrm>
          </p:grpSpPr>
          <p:sp>
            <p:nvSpPr>
              <p:cNvPr id="47263" name="AutoShape 779">
                <a:extLst>
                  <a:ext uri="{FF2B5EF4-FFF2-40B4-BE49-F238E27FC236}">
                    <a16:creationId xmlns:a16="http://schemas.microsoft.com/office/drawing/2014/main" id="{C0502915-C0F3-7D4E-A47B-618E6B0736C6}"/>
                  </a:ext>
                </a:extLst>
              </p:cNvPr>
              <p:cNvSpPr>
                <a:spLocks noChangeAspect="1" noChangeArrowheads="1"/>
              </p:cNvSpPr>
              <p:nvPr/>
            </p:nvSpPr>
            <p:spPr bwMode="auto">
              <a:xfrm>
                <a:off x="2978" y="2619"/>
                <a:ext cx="46" cy="18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64" name="AutoShape 780">
                <a:extLst>
                  <a:ext uri="{FF2B5EF4-FFF2-40B4-BE49-F238E27FC236}">
                    <a16:creationId xmlns:a16="http://schemas.microsoft.com/office/drawing/2014/main" id="{33906D0C-8EF9-0C41-8FD0-CB11C236BFFD}"/>
                  </a:ext>
                </a:extLst>
              </p:cNvPr>
              <p:cNvSpPr>
                <a:spLocks noChangeAspect="1" noChangeArrowheads="1"/>
              </p:cNvSpPr>
              <p:nvPr/>
            </p:nvSpPr>
            <p:spPr bwMode="auto">
              <a:xfrm>
                <a:off x="2978" y="2432"/>
                <a:ext cx="46" cy="18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22" name="Group 781">
              <a:extLst>
                <a:ext uri="{FF2B5EF4-FFF2-40B4-BE49-F238E27FC236}">
                  <a16:creationId xmlns:a16="http://schemas.microsoft.com/office/drawing/2014/main" id="{871DA5A3-8634-5547-BEF2-F25554BC5ACB}"/>
                </a:ext>
              </a:extLst>
            </p:cNvPr>
            <p:cNvGrpSpPr>
              <a:grpSpLocks noChangeAspect="1"/>
            </p:cNvGrpSpPr>
            <p:nvPr/>
          </p:nvGrpSpPr>
          <p:grpSpPr bwMode="auto">
            <a:xfrm flipV="1">
              <a:off x="4129" y="1203"/>
              <a:ext cx="10" cy="37"/>
              <a:chOff x="2832" y="2516"/>
              <a:chExt cx="43" cy="436"/>
            </a:xfrm>
          </p:grpSpPr>
          <p:sp>
            <p:nvSpPr>
              <p:cNvPr id="47261" name="AutoShape 782">
                <a:extLst>
                  <a:ext uri="{FF2B5EF4-FFF2-40B4-BE49-F238E27FC236}">
                    <a16:creationId xmlns:a16="http://schemas.microsoft.com/office/drawing/2014/main" id="{481929B3-EA72-BD43-8B5D-2422D8F3AB4F}"/>
                  </a:ext>
                </a:extLst>
              </p:cNvPr>
              <p:cNvSpPr>
                <a:spLocks noChangeAspect="1" noChangeArrowheads="1"/>
              </p:cNvSpPr>
              <p:nvPr/>
            </p:nvSpPr>
            <p:spPr bwMode="auto">
              <a:xfrm flipV="1">
                <a:off x="2832" y="2516"/>
                <a:ext cx="43" cy="21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62" name="AutoShape 783">
                <a:extLst>
                  <a:ext uri="{FF2B5EF4-FFF2-40B4-BE49-F238E27FC236}">
                    <a16:creationId xmlns:a16="http://schemas.microsoft.com/office/drawing/2014/main" id="{8B145B61-DBC4-E241-8C03-23683999B92E}"/>
                  </a:ext>
                </a:extLst>
              </p:cNvPr>
              <p:cNvSpPr>
                <a:spLocks noChangeAspect="1" noChangeArrowheads="1"/>
              </p:cNvSpPr>
              <p:nvPr/>
            </p:nvSpPr>
            <p:spPr bwMode="auto">
              <a:xfrm flipV="1">
                <a:off x="2832" y="2734"/>
                <a:ext cx="43" cy="21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23" name="Group 784">
              <a:extLst>
                <a:ext uri="{FF2B5EF4-FFF2-40B4-BE49-F238E27FC236}">
                  <a16:creationId xmlns:a16="http://schemas.microsoft.com/office/drawing/2014/main" id="{796CF05A-6A30-DD40-9797-D219363C1C38}"/>
                </a:ext>
              </a:extLst>
            </p:cNvPr>
            <p:cNvGrpSpPr>
              <a:grpSpLocks noChangeAspect="1"/>
            </p:cNvGrpSpPr>
            <p:nvPr/>
          </p:nvGrpSpPr>
          <p:grpSpPr bwMode="auto">
            <a:xfrm flipV="1">
              <a:off x="4089" y="1203"/>
              <a:ext cx="12" cy="18"/>
              <a:chOff x="2668" y="2761"/>
              <a:chExt cx="40" cy="217"/>
            </a:xfrm>
          </p:grpSpPr>
          <p:sp>
            <p:nvSpPr>
              <p:cNvPr id="47259" name="AutoShape 785">
                <a:extLst>
                  <a:ext uri="{FF2B5EF4-FFF2-40B4-BE49-F238E27FC236}">
                    <a16:creationId xmlns:a16="http://schemas.microsoft.com/office/drawing/2014/main" id="{38CC0DB9-1C30-B84B-AB1C-902FB0FFA1A1}"/>
                  </a:ext>
                </a:extLst>
              </p:cNvPr>
              <p:cNvSpPr>
                <a:spLocks noChangeAspect="1" noChangeArrowheads="1"/>
              </p:cNvSpPr>
              <p:nvPr/>
            </p:nvSpPr>
            <p:spPr bwMode="auto">
              <a:xfrm>
                <a:off x="2668" y="2870"/>
                <a:ext cx="40" cy="10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60" name="AutoShape 786">
                <a:extLst>
                  <a:ext uri="{FF2B5EF4-FFF2-40B4-BE49-F238E27FC236}">
                    <a16:creationId xmlns:a16="http://schemas.microsoft.com/office/drawing/2014/main" id="{D3E4B709-5C87-9146-AF4E-D44FB1D2EE8E}"/>
                  </a:ext>
                </a:extLst>
              </p:cNvPr>
              <p:cNvSpPr>
                <a:spLocks noChangeAspect="1" noChangeArrowheads="1"/>
              </p:cNvSpPr>
              <p:nvPr/>
            </p:nvSpPr>
            <p:spPr bwMode="auto">
              <a:xfrm>
                <a:off x="2668" y="2761"/>
                <a:ext cx="40" cy="10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24" name="Group 787">
              <a:extLst>
                <a:ext uri="{FF2B5EF4-FFF2-40B4-BE49-F238E27FC236}">
                  <a16:creationId xmlns:a16="http://schemas.microsoft.com/office/drawing/2014/main" id="{5CA9D6BE-A539-F342-A2E9-EA233F698AB9}"/>
                </a:ext>
              </a:extLst>
            </p:cNvPr>
            <p:cNvGrpSpPr>
              <a:grpSpLocks noChangeAspect="1"/>
            </p:cNvGrpSpPr>
            <p:nvPr/>
          </p:nvGrpSpPr>
          <p:grpSpPr bwMode="auto">
            <a:xfrm flipV="1">
              <a:off x="4281" y="1211"/>
              <a:ext cx="14" cy="37"/>
              <a:chOff x="3353" y="3099"/>
              <a:chExt cx="40" cy="455"/>
            </a:xfrm>
          </p:grpSpPr>
          <p:sp>
            <p:nvSpPr>
              <p:cNvPr id="47257" name="AutoShape 788">
                <a:extLst>
                  <a:ext uri="{FF2B5EF4-FFF2-40B4-BE49-F238E27FC236}">
                    <a16:creationId xmlns:a16="http://schemas.microsoft.com/office/drawing/2014/main" id="{F040882D-CCC6-E340-BC9F-A1B5B7EE3454}"/>
                  </a:ext>
                </a:extLst>
              </p:cNvPr>
              <p:cNvSpPr>
                <a:spLocks noChangeAspect="1" noChangeArrowheads="1"/>
              </p:cNvSpPr>
              <p:nvPr/>
            </p:nvSpPr>
            <p:spPr bwMode="auto">
              <a:xfrm>
                <a:off x="3353" y="3325"/>
                <a:ext cx="40" cy="22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58" name="AutoShape 789">
                <a:extLst>
                  <a:ext uri="{FF2B5EF4-FFF2-40B4-BE49-F238E27FC236}">
                    <a16:creationId xmlns:a16="http://schemas.microsoft.com/office/drawing/2014/main" id="{802D08A3-0E9B-684D-B853-A4BA1427DF20}"/>
                  </a:ext>
                </a:extLst>
              </p:cNvPr>
              <p:cNvSpPr>
                <a:spLocks noChangeAspect="1" noChangeArrowheads="1"/>
              </p:cNvSpPr>
              <p:nvPr/>
            </p:nvSpPr>
            <p:spPr bwMode="auto">
              <a:xfrm>
                <a:off x="3353" y="3099"/>
                <a:ext cx="40" cy="22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25" name="Group 790">
              <a:extLst>
                <a:ext uri="{FF2B5EF4-FFF2-40B4-BE49-F238E27FC236}">
                  <a16:creationId xmlns:a16="http://schemas.microsoft.com/office/drawing/2014/main" id="{D27E2ED4-F96B-234B-B151-4DD67ED55885}"/>
                </a:ext>
              </a:extLst>
            </p:cNvPr>
            <p:cNvGrpSpPr>
              <a:grpSpLocks noChangeAspect="1"/>
            </p:cNvGrpSpPr>
            <p:nvPr/>
          </p:nvGrpSpPr>
          <p:grpSpPr bwMode="auto">
            <a:xfrm flipV="1">
              <a:off x="4251" y="1225"/>
              <a:ext cx="11" cy="22"/>
              <a:chOff x="3486" y="3261"/>
              <a:chExt cx="40" cy="337"/>
            </a:xfrm>
          </p:grpSpPr>
          <p:sp>
            <p:nvSpPr>
              <p:cNvPr id="47255" name="AutoShape 791">
                <a:extLst>
                  <a:ext uri="{FF2B5EF4-FFF2-40B4-BE49-F238E27FC236}">
                    <a16:creationId xmlns:a16="http://schemas.microsoft.com/office/drawing/2014/main" id="{C695389D-79A9-A24B-AE9F-6E991E6CE757}"/>
                  </a:ext>
                </a:extLst>
              </p:cNvPr>
              <p:cNvSpPr>
                <a:spLocks noChangeAspect="1" noChangeArrowheads="1"/>
              </p:cNvSpPr>
              <p:nvPr/>
            </p:nvSpPr>
            <p:spPr bwMode="auto">
              <a:xfrm>
                <a:off x="3486" y="3430"/>
                <a:ext cx="40" cy="16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56" name="AutoShape 792">
                <a:extLst>
                  <a:ext uri="{FF2B5EF4-FFF2-40B4-BE49-F238E27FC236}">
                    <a16:creationId xmlns:a16="http://schemas.microsoft.com/office/drawing/2014/main" id="{945B62A1-AD68-6A41-9ECE-E90995A5A79F}"/>
                  </a:ext>
                </a:extLst>
              </p:cNvPr>
              <p:cNvSpPr>
                <a:spLocks noChangeAspect="1" noChangeArrowheads="1"/>
              </p:cNvSpPr>
              <p:nvPr/>
            </p:nvSpPr>
            <p:spPr bwMode="auto">
              <a:xfrm>
                <a:off x="3486" y="3261"/>
                <a:ext cx="40" cy="16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26" name="Group 793">
              <a:extLst>
                <a:ext uri="{FF2B5EF4-FFF2-40B4-BE49-F238E27FC236}">
                  <a16:creationId xmlns:a16="http://schemas.microsoft.com/office/drawing/2014/main" id="{A909A7B8-506B-2349-A8B6-889A9DB4C847}"/>
                </a:ext>
              </a:extLst>
            </p:cNvPr>
            <p:cNvGrpSpPr>
              <a:grpSpLocks noChangeAspect="1"/>
            </p:cNvGrpSpPr>
            <p:nvPr/>
          </p:nvGrpSpPr>
          <p:grpSpPr bwMode="auto">
            <a:xfrm flipV="1">
              <a:off x="3502" y="1206"/>
              <a:ext cx="12" cy="38"/>
              <a:chOff x="1790" y="2461"/>
              <a:chExt cx="40" cy="447"/>
            </a:xfrm>
          </p:grpSpPr>
          <p:sp>
            <p:nvSpPr>
              <p:cNvPr id="47253" name="AutoShape 794">
                <a:extLst>
                  <a:ext uri="{FF2B5EF4-FFF2-40B4-BE49-F238E27FC236}">
                    <a16:creationId xmlns:a16="http://schemas.microsoft.com/office/drawing/2014/main" id="{0C2A691B-AF7B-C647-8C03-1E4502212763}"/>
                  </a:ext>
                </a:extLst>
              </p:cNvPr>
              <p:cNvSpPr>
                <a:spLocks noChangeAspect="1" noChangeArrowheads="1"/>
              </p:cNvSpPr>
              <p:nvPr/>
            </p:nvSpPr>
            <p:spPr bwMode="auto">
              <a:xfrm>
                <a:off x="1790" y="2461"/>
                <a:ext cx="40" cy="223"/>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54" name="AutoShape 795">
                <a:extLst>
                  <a:ext uri="{FF2B5EF4-FFF2-40B4-BE49-F238E27FC236}">
                    <a16:creationId xmlns:a16="http://schemas.microsoft.com/office/drawing/2014/main" id="{0D9167B6-F270-404D-A7F6-4B8B3442CEB2}"/>
                  </a:ext>
                </a:extLst>
              </p:cNvPr>
              <p:cNvSpPr>
                <a:spLocks noChangeAspect="1" noChangeArrowheads="1"/>
              </p:cNvSpPr>
              <p:nvPr/>
            </p:nvSpPr>
            <p:spPr bwMode="auto">
              <a:xfrm>
                <a:off x="1790" y="2684"/>
                <a:ext cx="40" cy="224"/>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27" name="Group 796">
              <a:extLst>
                <a:ext uri="{FF2B5EF4-FFF2-40B4-BE49-F238E27FC236}">
                  <a16:creationId xmlns:a16="http://schemas.microsoft.com/office/drawing/2014/main" id="{1D0989EF-1DAE-1C4A-A9D3-1EABA1A217AC}"/>
                </a:ext>
              </a:extLst>
            </p:cNvPr>
            <p:cNvGrpSpPr>
              <a:grpSpLocks noChangeAspect="1"/>
            </p:cNvGrpSpPr>
            <p:nvPr/>
          </p:nvGrpSpPr>
          <p:grpSpPr bwMode="auto">
            <a:xfrm flipV="1">
              <a:off x="3539" y="1220"/>
              <a:ext cx="12" cy="27"/>
              <a:chOff x="1914" y="2425"/>
              <a:chExt cx="40" cy="326"/>
            </a:xfrm>
          </p:grpSpPr>
          <p:sp>
            <p:nvSpPr>
              <p:cNvPr id="47251" name="AutoShape 797">
                <a:extLst>
                  <a:ext uri="{FF2B5EF4-FFF2-40B4-BE49-F238E27FC236}">
                    <a16:creationId xmlns:a16="http://schemas.microsoft.com/office/drawing/2014/main" id="{654DBBF7-DD95-A349-B72D-39320748146A}"/>
                  </a:ext>
                </a:extLst>
              </p:cNvPr>
              <p:cNvSpPr>
                <a:spLocks noChangeAspect="1" noChangeArrowheads="1"/>
              </p:cNvSpPr>
              <p:nvPr/>
            </p:nvSpPr>
            <p:spPr bwMode="auto">
              <a:xfrm>
                <a:off x="1914" y="2425"/>
                <a:ext cx="40" cy="163"/>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52" name="AutoShape 798">
                <a:extLst>
                  <a:ext uri="{FF2B5EF4-FFF2-40B4-BE49-F238E27FC236}">
                    <a16:creationId xmlns:a16="http://schemas.microsoft.com/office/drawing/2014/main" id="{20321272-5D12-B640-AF34-73C0E312103D}"/>
                  </a:ext>
                </a:extLst>
              </p:cNvPr>
              <p:cNvSpPr>
                <a:spLocks noChangeAspect="1" noChangeArrowheads="1"/>
              </p:cNvSpPr>
              <p:nvPr/>
            </p:nvSpPr>
            <p:spPr bwMode="auto">
              <a:xfrm>
                <a:off x="1914" y="2588"/>
                <a:ext cx="40" cy="163"/>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28" name="Group 799">
              <a:extLst>
                <a:ext uri="{FF2B5EF4-FFF2-40B4-BE49-F238E27FC236}">
                  <a16:creationId xmlns:a16="http://schemas.microsoft.com/office/drawing/2014/main" id="{6CBB2BAA-D766-3B43-A374-D517A48BF1C4}"/>
                </a:ext>
              </a:extLst>
            </p:cNvPr>
            <p:cNvGrpSpPr>
              <a:grpSpLocks noChangeAspect="1"/>
            </p:cNvGrpSpPr>
            <p:nvPr/>
          </p:nvGrpSpPr>
          <p:grpSpPr bwMode="auto">
            <a:xfrm flipV="1">
              <a:off x="3463" y="1201"/>
              <a:ext cx="12" cy="30"/>
              <a:chOff x="1658" y="2628"/>
              <a:chExt cx="40" cy="355"/>
            </a:xfrm>
          </p:grpSpPr>
          <p:sp>
            <p:nvSpPr>
              <p:cNvPr id="47249" name="AutoShape 800">
                <a:extLst>
                  <a:ext uri="{FF2B5EF4-FFF2-40B4-BE49-F238E27FC236}">
                    <a16:creationId xmlns:a16="http://schemas.microsoft.com/office/drawing/2014/main" id="{C7B62879-4C95-4943-8D22-07B976634228}"/>
                  </a:ext>
                </a:extLst>
              </p:cNvPr>
              <p:cNvSpPr>
                <a:spLocks noChangeAspect="1" noChangeArrowheads="1"/>
              </p:cNvSpPr>
              <p:nvPr/>
            </p:nvSpPr>
            <p:spPr bwMode="auto">
              <a:xfrm>
                <a:off x="1658" y="2628"/>
                <a:ext cx="40" cy="17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50" name="AutoShape 801">
                <a:extLst>
                  <a:ext uri="{FF2B5EF4-FFF2-40B4-BE49-F238E27FC236}">
                    <a16:creationId xmlns:a16="http://schemas.microsoft.com/office/drawing/2014/main" id="{F647A42B-85B5-C346-84D6-73CB8DDADDF9}"/>
                  </a:ext>
                </a:extLst>
              </p:cNvPr>
              <p:cNvSpPr>
                <a:spLocks noChangeAspect="1" noChangeArrowheads="1"/>
              </p:cNvSpPr>
              <p:nvPr/>
            </p:nvSpPr>
            <p:spPr bwMode="auto">
              <a:xfrm>
                <a:off x="1658" y="2805"/>
                <a:ext cx="40" cy="178"/>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29" name="Group 802">
              <a:extLst>
                <a:ext uri="{FF2B5EF4-FFF2-40B4-BE49-F238E27FC236}">
                  <a16:creationId xmlns:a16="http://schemas.microsoft.com/office/drawing/2014/main" id="{F5FFD1B6-F614-F44C-850B-57B679548386}"/>
                </a:ext>
              </a:extLst>
            </p:cNvPr>
            <p:cNvGrpSpPr>
              <a:grpSpLocks noChangeAspect="1"/>
            </p:cNvGrpSpPr>
            <p:nvPr/>
          </p:nvGrpSpPr>
          <p:grpSpPr bwMode="auto">
            <a:xfrm flipV="1">
              <a:off x="3428" y="1205"/>
              <a:ext cx="10" cy="10"/>
              <a:chOff x="1516" y="2835"/>
              <a:chExt cx="42" cy="123"/>
            </a:xfrm>
          </p:grpSpPr>
          <p:sp>
            <p:nvSpPr>
              <p:cNvPr id="47247" name="AutoShape 803">
                <a:extLst>
                  <a:ext uri="{FF2B5EF4-FFF2-40B4-BE49-F238E27FC236}">
                    <a16:creationId xmlns:a16="http://schemas.microsoft.com/office/drawing/2014/main" id="{83F68514-5154-C74B-AD5F-2C12F7F98928}"/>
                  </a:ext>
                </a:extLst>
              </p:cNvPr>
              <p:cNvSpPr>
                <a:spLocks noChangeAspect="1" noChangeArrowheads="1"/>
              </p:cNvSpPr>
              <p:nvPr/>
            </p:nvSpPr>
            <p:spPr bwMode="auto">
              <a:xfrm>
                <a:off x="1516" y="2897"/>
                <a:ext cx="42" cy="61"/>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48" name="AutoShape 804">
                <a:extLst>
                  <a:ext uri="{FF2B5EF4-FFF2-40B4-BE49-F238E27FC236}">
                    <a16:creationId xmlns:a16="http://schemas.microsoft.com/office/drawing/2014/main" id="{D1F0E7E6-A0E2-7546-8BA2-533A74B5B1F3}"/>
                  </a:ext>
                </a:extLst>
              </p:cNvPr>
              <p:cNvSpPr>
                <a:spLocks noChangeAspect="1" noChangeArrowheads="1"/>
              </p:cNvSpPr>
              <p:nvPr/>
            </p:nvSpPr>
            <p:spPr bwMode="auto">
              <a:xfrm>
                <a:off x="1516" y="2835"/>
                <a:ext cx="42" cy="62"/>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grpSp>
          <p:nvGrpSpPr>
            <p:cNvPr id="47230" name="Group 805">
              <a:extLst>
                <a:ext uri="{FF2B5EF4-FFF2-40B4-BE49-F238E27FC236}">
                  <a16:creationId xmlns:a16="http://schemas.microsoft.com/office/drawing/2014/main" id="{6DE6197D-BF6D-1644-9684-A0AECD7A6442}"/>
                </a:ext>
              </a:extLst>
            </p:cNvPr>
            <p:cNvGrpSpPr>
              <a:grpSpLocks noChangeAspect="1"/>
            </p:cNvGrpSpPr>
            <p:nvPr/>
          </p:nvGrpSpPr>
          <p:grpSpPr bwMode="auto">
            <a:xfrm>
              <a:off x="3567" y="1232"/>
              <a:ext cx="12" cy="13"/>
              <a:chOff x="2478" y="2807"/>
              <a:chExt cx="43" cy="178"/>
            </a:xfrm>
          </p:grpSpPr>
          <p:sp>
            <p:nvSpPr>
              <p:cNvPr id="47245" name="AutoShape 806">
                <a:extLst>
                  <a:ext uri="{FF2B5EF4-FFF2-40B4-BE49-F238E27FC236}">
                    <a16:creationId xmlns:a16="http://schemas.microsoft.com/office/drawing/2014/main" id="{840AF5DC-0FC3-B947-A48B-98AE0E25DD38}"/>
                  </a:ext>
                </a:extLst>
              </p:cNvPr>
              <p:cNvSpPr>
                <a:spLocks noChangeAspect="1" noChangeArrowheads="1"/>
              </p:cNvSpPr>
              <p:nvPr/>
            </p:nvSpPr>
            <p:spPr bwMode="auto">
              <a:xfrm>
                <a:off x="2478" y="2807"/>
                <a:ext cx="43" cy="8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46" name="AutoShape 807">
                <a:extLst>
                  <a:ext uri="{FF2B5EF4-FFF2-40B4-BE49-F238E27FC236}">
                    <a16:creationId xmlns:a16="http://schemas.microsoft.com/office/drawing/2014/main" id="{9DEE1208-C68A-3142-AABC-EEE72BD635A4}"/>
                  </a:ext>
                </a:extLst>
              </p:cNvPr>
              <p:cNvSpPr>
                <a:spLocks noChangeAspect="1" noChangeArrowheads="1"/>
              </p:cNvSpPr>
              <p:nvPr/>
            </p:nvSpPr>
            <p:spPr bwMode="auto">
              <a:xfrm flipV="1">
                <a:off x="2478" y="2896"/>
                <a:ext cx="43" cy="89"/>
              </a:xfrm>
              <a:prstGeom prst="roundRect">
                <a:avLst>
                  <a:gd name="adj" fmla="val 16667"/>
                </a:avLst>
              </a:prstGeom>
              <a:solidFill>
                <a:schemeClr val="bg1"/>
              </a:solidFill>
              <a:ln w="0">
                <a:solidFill>
                  <a:srgbClr val="969696"/>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sp>
          <p:nvSpPr>
            <p:cNvPr id="47231" name="Freeform 808">
              <a:extLst>
                <a:ext uri="{FF2B5EF4-FFF2-40B4-BE49-F238E27FC236}">
                  <a16:creationId xmlns:a16="http://schemas.microsoft.com/office/drawing/2014/main" id="{26ACCCE7-8D99-424D-9C2B-2BE3A722E228}"/>
                </a:ext>
              </a:extLst>
            </p:cNvPr>
            <p:cNvSpPr>
              <a:spLocks noChangeAspect="1"/>
            </p:cNvSpPr>
            <p:nvPr/>
          </p:nvSpPr>
          <p:spPr bwMode="auto">
            <a:xfrm flipH="1" flipV="1">
              <a:off x="4273" y="1200"/>
              <a:ext cx="167"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32" name="Freeform 809">
              <a:extLst>
                <a:ext uri="{FF2B5EF4-FFF2-40B4-BE49-F238E27FC236}">
                  <a16:creationId xmlns:a16="http://schemas.microsoft.com/office/drawing/2014/main" id="{E399B11C-9A10-1B4F-8FDD-7AF48305A947}"/>
                </a:ext>
              </a:extLst>
            </p:cNvPr>
            <p:cNvSpPr>
              <a:spLocks noChangeAspect="1"/>
            </p:cNvSpPr>
            <p:nvPr/>
          </p:nvSpPr>
          <p:spPr bwMode="auto">
            <a:xfrm flipH="1" flipV="1">
              <a:off x="4180" y="1200"/>
              <a:ext cx="166"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33" name="Freeform 810">
              <a:extLst>
                <a:ext uri="{FF2B5EF4-FFF2-40B4-BE49-F238E27FC236}">
                  <a16:creationId xmlns:a16="http://schemas.microsoft.com/office/drawing/2014/main" id="{672B3F84-5F42-F944-A44D-5217C46081F5}"/>
                </a:ext>
              </a:extLst>
            </p:cNvPr>
            <p:cNvSpPr>
              <a:spLocks noChangeAspect="1"/>
            </p:cNvSpPr>
            <p:nvPr/>
          </p:nvSpPr>
          <p:spPr bwMode="auto">
            <a:xfrm flipH="1" flipV="1">
              <a:off x="3950" y="1200"/>
              <a:ext cx="169"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34" name="Freeform 811">
              <a:extLst>
                <a:ext uri="{FF2B5EF4-FFF2-40B4-BE49-F238E27FC236}">
                  <a16:creationId xmlns:a16="http://schemas.microsoft.com/office/drawing/2014/main" id="{A10EDF00-0C36-824F-8B07-40BCE13A8C84}"/>
                </a:ext>
              </a:extLst>
            </p:cNvPr>
            <p:cNvSpPr>
              <a:spLocks noChangeAspect="1"/>
            </p:cNvSpPr>
            <p:nvPr/>
          </p:nvSpPr>
          <p:spPr bwMode="auto">
            <a:xfrm flipH="1" flipV="1">
              <a:off x="3856" y="1200"/>
              <a:ext cx="169"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35" name="Freeform 812">
              <a:extLst>
                <a:ext uri="{FF2B5EF4-FFF2-40B4-BE49-F238E27FC236}">
                  <a16:creationId xmlns:a16="http://schemas.microsoft.com/office/drawing/2014/main" id="{E3F99811-A7E5-0F44-AB1D-FCBC1F7B1C28}"/>
                </a:ext>
              </a:extLst>
            </p:cNvPr>
            <p:cNvSpPr>
              <a:spLocks noChangeAspect="1"/>
            </p:cNvSpPr>
            <p:nvPr/>
          </p:nvSpPr>
          <p:spPr bwMode="auto">
            <a:xfrm flipH="1" flipV="1">
              <a:off x="3629" y="1200"/>
              <a:ext cx="167"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36" name="Freeform 813">
              <a:extLst>
                <a:ext uri="{FF2B5EF4-FFF2-40B4-BE49-F238E27FC236}">
                  <a16:creationId xmlns:a16="http://schemas.microsoft.com/office/drawing/2014/main" id="{D1ED99B5-A817-B44B-A927-0B44BCA0876B}"/>
                </a:ext>
              </a:extLst>
            </p:cNvPr>
            <p:cNvSpPr>
              <a:spLocks noChangeAspect="1"/>
            </p:cNvSpPr>
            <p:nvPr/>
          </p:nvSpPr>
          <p:spPr bwMode="auto">
            <a:xfrm flipH="1" flipV="1">
              <a:off x="3536" y="1200"/>
              <a:ext cx="167"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37" name="Freeform 814">
              <a:extLst>
                <a:ext uri="{FF2B5EF4-FFF2-40B4-BE49-F238E27FC236}">
                  <a16:creationId xmlns:a16="http://schemas.microsoft.com/office/drawing/2014/main" id="{C64ED0FE-4744-3941-8881-A304239C3251}"/>
                </a:ext>
              </a:extLst>
            </p:cNvPr>
            <p:cNvSpPr>
              <a:spLocks noChangeAspect="1"/>
            </p:cNvSpPr>
            <p:nvPr/>
          </p:nvSpPr>
          <p:spPr bwMode="auto">
            <a:xfrm flipH="1" flipV="1">
              <a:off x="3304" y="1200"/>
              <a:ext cx="171"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38" name="Freeform 815">
              <a:extLst>
                <a:ext uri="{FF2B5EF4-FFF2-40B4-BE49-F238E27FC236}">
                  <a16:creationId xmlns:a16="http://schemas.microsoft.com/office/drawing/2014/main" id="{3283EC3D-F1F8-EA48-8295-03D384882526}"/>
                </a:ext>
              </a:extLst>
            </p:cNvPr>
            <p:cNvSpPr>
              <a:spLocks noChangeAspect="1"/>
            </p:cNvSpPr>
            <p:nvPr/>
          </p:nvSpPr>
          <p:spPr bwMode="auto">
            <a:xfrm flipH="1" flipV="1">
              <a:off x="3211" y="1200"/>
              <a:ext cx="171"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39" name="Freeform 816">
              <a:extLst>
                <a:ext uri="{FF2B5EF4-FFF2-40B4-BE49-F238E27FC236}">
                  <a16:creationId xmlns:a16="http://schemas.microsoft.com/office/drawing/2014/main" id="{57832FFD-2C32-1C41-A3E3-6F375E60ADD5}"/>
                </a:ext>
              </a:extLst>
            </p:cNvPr>
            <p:cNvSpPr>
              <a:spLocks noChangeAspect="1"/>
            </p:cNvSpPr>
            <p:nvPr/>
          </p:nvSpPr>
          <p:spPr bwMode="auto">
            <a:xfrm flipH="1" flipV="1">
              <a:off x="2983" y="1200"/>
              <a:ext cx="167"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40" name="Freeform 817">
              <a:extLst>
                <a:ext uri="{FF2B5EF4-FFF2-40B4-BE49-F238E27FC236}">
                  <a16:creationId xmlns:a16="http://schemas.microsoft.com/office/drawing/2014/main" id="{0911EFBA-B060-5644-B006-A05181B3C6D2}"/>
                </a:ext>
              </a:extLst>
            </p:cNvPr>
            <p:cNvSpPr>
              <a:spLocks noChangeAspect="1"/>
            </p:cNvSpPr>
            <p:nvPr/>
          </p:nvSpPr>
          <p:spPr bwMode="auto">
            <a:xfrm flipH="1" flipV="1">
              <a:off x="2891" y="1200"/>
              <a:ext cx="167"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41" name="Freeform 818">
              <a:extLst>
                <a:ext uri="{FF2B5EF4-FFF2-40B4-BE49-F238E27FC236}">
                  <a16:creationId xmlns:a16="http://schemas.microsoft.com/office/drawing/2014/main" id="{76476230-6620-334E-BC2B-FE1DB2FDF990}"/>
                </a:ext>
              </a:extLst>
            </p:cNvPr>
            <p:cNvSpPr>
              <a:spLocks noChangeAspect="1"/>
            </p:cNvSpPr>
            <p:nvPr/>
          </p:nvSpPr>
          <p:spPr bwMode="auto">
            <a:xfrm flipH="1" flipV="1">
              <a:off x="2662" y="1200"/>
              <a:ext cx="169"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42" name="Freeform 819">
              <a:extLst>
                <a:ext uri="{FF2B5EF4-FFF2-40B4-BE49-F238E27FC236}">
                  <a16:creationId xmlns:a16="http://schemas.microsoft.com/office/drawing/2014/main" id="{F07279EE-C628-C940-968E-657314649792}"/>
                </a:ext>
              </a:extLst>
            </p:cNvPr>
            <p:cNvSpPr>
              <a:spLocks noChangeAspect="1"/>
            </p:cNvSpPr>
            <p:nvPr/>
          </p:nvSpPr>
          <p:spPr bwMode="auto">
            <a:xfrm flipH="1" flipV="1">
              <a:off x="2568" y="1200"/>
              <a:ext cx="169"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43" name="Freeform 820">
              <a:extLst>
                <a:ext uri="{FF2B5EF4-FFF2-40B4-BE49-F238E27FC236}">
                  <a16:creationId xmlns:a16="http://schemas.microsoft.com/office/drawing/2014/main" id="{103ED059-7441-FC4B-BD7F-A45F2267E2FE}"/>
                </a:ext>
              </a:extLst>
            </p:cNvPr>
            <p:cNvSpPr>
              <a:spLocks noChangeAspect="1"/>
            </p:cNvSpPr>
            <p:nvPr/>
          </p:nvSpPr>
          <p:spPr bwMode="auto">
            <a:xfrm flipH="1" flipV="1">
              <a:off x="2341" y="1200"/>
              <a:ext cx="167"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244" name="Freeform 821">
              <a:extLst>
                <a:ext uri="{FF2B5EF4-FFF2-40B4-BE49-F238E27FC236}">
                  <a16:creationId xmlns:a16="http://schemas.microsoft.com/office/drawing/2014/main" id="{DDF6A900-EAD2-3E4E-8751-55EDCA244B07}"/>
                </a:ext>
              </a:extLst>
            </p:cNvPr>
            <p:cNvSpPr>
              <a:spLocks noChangeAspect="1"/>
            </p:cNvSpPr>
            <p:nvPr/>
          </p:nvSpPr>
          <p:spPr bwMode="auto">
            <a:xfrm flipH="1" flipV="1">
              <a:off x="2248" y="1200"/>
              <a:ext cx="166" cy="48"/>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sp>
        <p:nvSpPr>
          <p:cNvPr id="47121" name="WordArt 823">
            <a:extLst>
              <a:ext uri="{FF2B5EF4-FFF2-40B4-BE49-F238E27FC236}">
                <a16:creationId xmlns:a16="http://schemas.microsoft.com/office/drawing/2014/main" id="{CDC2AF6C-DABB-7A4A-9530-BE8345FC93D1}"/>
              </a:ext>
            </a:extLst>
          </p:cNvPr>
          <p:cNvSpPr>
            <a:spLocks noChangeArrowheads="1" noChangeShapeType="1" noTextEdit="1"/>
          </p:cNvSpPr>
          <p:nvPr/>
        </p:nvSpPr>
        <p:spPr bwMode="auto">
          <a:xfrm rot="30316">
            <a:off x="2873375" y="220663"/>
            <a:ext cx="1558925" cy="755650"/>
          </a:xfrm>
          <a:prstGeom prst="rect">
            <a:avLst/>
          </a:prstGeom>
        </p:spPr>
        <p:txBody>
          <a:bodyPr wrap="none" fromWordArt="1">
            <a:prstTxWarp prst="textDeflateBottom">
              <a:avLst>
                <a:gd name="adj" fmla="val 53125"/>
              </a:avLst>
            </a:prstTxWarp>
          </a:bodyPr>
          <a:lstStyle/>
          <a:p>
            <a:pPr algn="ctr"/>
            <a:r>
              <a:rPr lang="it-IT" sz="3600" kern="10">
                <a:ln w="9525">
                  <a:solidFill>
                    <a:srgbClr val="000000"/>
                  </a:solidFill>
                  <a:round/>
                  <a:headEnd/>
                  <a:tailEnd/>
                </a:ln>
                <a:latin typeface="Comic Sans MS" panose="030F0902030302020204" pitchFamily="66" charset="0"/>
              </a:rPr>
              <a:t>RNApol II</a:t>
            </a:r>
          </a:p>
        </p:txBody>
      </p:sp>
      <p:grpSp>
        <p:nvGrpSpPr>
          <p:cNvPr id="47122" name="Group 824">
            <a:extLst>
              <a:ext uri="{FF2B5EF4-FFF2-40B4-BE49-F238E27FC236}">
                <a16:creationId xmlns:a16="http://schemas.microsoft.com/office/drawing/2014/main" id="{33A8C506-4634-6B43-B1A7-C5067B3406B1}"/>
              </a:ext>
            </a:extLst>
          </p:cNvPr>
          <p:cNvGrpSpPr>
            <a:grpSpLocks/>
          </p:cNvGrpSpPr>
          <p:nvPr/>
        </p:nvGrpSpPr>
        <p:grpSpPr bwMode="auto">
          <a:xfrm>
            <a:off x="1784350" y="917575"/>
            <a:ext cx="125413" cy="182563"/>
            <a:chOff x="1392" y="1392"/>
            <a:chExt cx="476" cy="144"/>
          </a:xfrm>
        </p:grpSpPr>
        <p:sp>
          <p:nvSpPr>
            <p:cNvPr id="47136" name="Line 825">
              <a:extLst>
                <a:ext uri="{FF2B5EF4-FFF2-40B4-BE49-F238E27FC236}">
                  <a16:creationId xmlns:a16="http://schemas.microsoft.com/office/drawing/2014/main" id="{4908EA0B-661F-994E-B8EF-5555754D52BD}"/>
                </a:ext>
              </a:extLst>
            </p:cNvPr>
            <p:cNvSpPr>
              <a:spLocks noChangeShapeType="1"/>
            </p:cNvSpPr>
            <p:nvPr/>
          </p:nvSpPr>
          <p:spPr bwMode="auto">
            <a:xfrm>
              <a:off x="1392" y="1392"/>
              <a:ext cx="476" cy="0"/>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7137" name="Line 826">
              <a:extLst>
                <a:ext uri="{FF2B5EF4-FFF2-40B4-BE49-F238E27FC236}">
                  <a16:creationId xmlns:a16="http://schemas.microsoft.com/office/drawing/2014/main" id="{0C0989C9-A83A-EE4D-90BA-64A747D60715}"/>
                </a:ext>
              </a:extLst>
            </p:cNvPr>
            <p:cNvSpPr>
              <a:spLocks noChangeShapeType="1"/>
            </p:cNvSpPr>
            <p:nvPr/>
          </p:nvSpPr>
          <p:spPr bwMode="auto">
            <a:xfrm>
              <a:off x="1392" y="1392"/>
              <a:ext cx="0" cy="14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47123" name="Freeform 827">
            <a:extLst>
              <a:ext uri="{FF2B5EF4-FFF2-40B4-BE49-F238E27FC236}">
                <a16:creationId xmlns:a16="http://schemas.microsoft.com/office/drawing/2014/main" id="{8CFF75B4-BCBD-A642-81FF-6142A1CE3A40}"/>
              </a:ext>
            </a:extLst>
          </p:cNvPr>
          <p:cNvSpPr>
            <a:spLocks/>
          </p:cNvSpPr>
          <p:nvPr/>
        </p:nvSpPr>
        <p:spPr bwMode="auto">
          <a:xfrm>
            <a:off x="1573213" y="568325"/>
            <a:ext cx="1427162" cy="547688"/>
          </a:xfrm>
          <a:custGeom>
            <a:avLst/>
            <a:gdLst>
              <a:gd name="T0" fmla="*/ 0 w 1061"/>
              <a:gd name="T1" fmla="*/ 0 h 429"/>
              <a:gd name="T2" fmla="*/ 348 w 1061"/>
              <a:gd name="T3" fmla="*/ 265 h 429"/>
              <a:gd name="T4" fmla="*/ 677 w 1061"/>
              <a:gd name="T5" fmla="*/ 210 h 429"/>
              <a:gd name="T6" fmla="*/ 1061 w 1061"/>
              <a:gd name="T7" fmla="*/ 429 h 429"/>
              <a:gd name="T8" fmla="*/ 0 60000 65536"/>
              <a:gd name="T9" fmla="*/ 0 60000 65536"/>
              <a:gd name="T10" fmla="*/ 0 60000 65536"/>
              <a:gd name="T11" fmla="*/ 0 60000 65536"/>
              <a:gd name="T12" fmla="*/ 0 w 1061"/>
              <a:gd name="T13" fmla="*/ 0 h 429"/>
              <a:gd name="T14" fmla="*/ 1061 w 1061"/>
              <a:gd name="T15" fmla="*/ 429 h 429"/>
            </a:gdLst>
            <a:ahLst/>
            <a:cxnLst>
              <a:cxn ang="T8">
                <a:pos x="T0" y="T1"/>
              </a:cxn>
              <a:cxn ang="T9">
                <a:pos x="T2" y="T3"/>
              </a:cxn>
              <a:cxn ang="T10">
                <a:pos x="T4" y="T5"/>
              </a:cxn>
              <a:cxn ang="T11">
                <a:pos x="T6" y="T7"/>
              </a:cxn>
            </a:cxnLst>
            <a:rect l="T12" t="T13" r="T14" b="T15"/>
            <a:pathLst>
              <a:path w="1061" h="429">
                <a:moveTo>
                  <a:pt x="0" y="0"/>
                </a:moveTo>
                <a:cubicBezTo>
                  <a:pt x="58" y="46"/>
                  <a:pt x="235" y="230"/>
                  <a:pt x="348" y="265"/>
                </a:cubicBezTo>
                <a:cubicBezTo>
                  <a:pt x="461" y="300"/>
                  <a:pt x="558" y="183"/>
                  <a:pt x="677" y="210"/>
                </a:cubicBezTo>
                <a:cubicBezTo>
                  <a:pt x="796" y="237"/>
                  <a:pt x="981" y="383"/>
                  <a:pt x="1061" y="429"/>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124" name="Text Box 837">
            <a:extLst>
              <a:ext uri="{FF2B5EF4-FFF2-40B4-BE49-F238E27FC236}">
                <a16:creationId xmlns:a16="http://schemas.microsoft.com/office/drawing/2014/main" id="{6FE34C7B-294E-F74E-B193-FC4833E52766}"/>
              </a:ext>
            </a:extLst>
          </p:cNvPr>
          <p:cNvSpPr txBox="1">
            <a:spLocks noChangeArrowheads="1"/>
          </p:cNvSpPr>
          <p:nvPr/>
        </p:nvSpPr>
        <p:spPr bwMode="auto">
          <a:xfrm rot="679541">
            <a:off x="1163638" y="336550"/>
            <a:ext cx="512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it-IT" altLang="it-IT" sz="1400">
                <a:latin typeface="Comic Sans MS" panose="030F0902030302020204" pitchFamily="66" charset="0"/>
              </a:rPr>
              <a:t>m</a:t>
            </a:r>
            <a:r>
              <a:rPr lang="it-IT" altLang="it-IT" sz="1400" baseline="30000">
                <a:latin typeface="Comic Sans MS" panose="030F0902030302020204" pitchFamily="66" charset="0"/>
              </a:rPr>
              <a:t>7</a:t>
            </a:r>
            <a:r>
              <a:rPr lang="it-IT" altLang="it-IT" sz="1400">
                <a:latin typeface="Comic Sans MS" panose="030F0902030302020204" pitchFamily="66" charset="0"/>
              </a:rPr>
              <a:t>G</a:t>
            </a:r>
          </a:p>
        </p:txBody>
      </p:sp>
      <p:sp>
        <p:nvSpPr>
          <p:cNvPr id="47125" name="Rectangle 841">
            <a:extLst>
              <a:ext uri="{FF2B5EF4-FFF2-40B4-BE49-F238E27FC236}">
                <a16:creationId xmlns:a16="http://schemas.microsoft.com/office/drawing/2014/main" id="{C1111ADE-1541-374C-908A-374E9C31F940}"/>
              </a:ext>
            </a:extLst>
          </p:cNvPr>
          <p:cNvSpPr>
            <a:spLocks noChangeArrowheads="1"/>
          </p:cNvSpPr>
          <p:nvPr/>
        </p:nvSpPr>
        <p:spPr bwMode="auto">
          <a:xfrm>
            <a:off x="2960688" y="1377950"/>
            <a:ext cx="654050" cy="247650"/>
          </a:xfrm>
          <a:prstGeom prst="rect">
            <a:avLst/>
          </a:prstGeom>
          <a:solidFill>
            <a:srgbClr val="FFFFFF">
              <a:alpha val="41960"/>
            </a:srgbClr>
          </a:solidFill>
          <a:ln w="9525">
            <a:solidFill>
              <a:schemeClr val="tx1"/>
            </a:solidFill>
            <a:miter lim="800000"/>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122699" name="Rectangle 843">
            <a:extLst>
              <a:ext uri="{FF2B5EF4-FFF2-40B4-BE49-F238E27FC236}">
                <a16:creationId xmlns:a16="http://schemas.microsoft.com/office/drawing/2014/main" id="{C43F1B81-E8FC-1C40-8ACD-28D79F16D4E0}"/>
              </a:ext>
            </a:extLst>
          </p:cNvPr>
          <p:cNvSpPr>
            <a:spLocks noChangeArrowheads="1"/>
          </p:cNvSpPr>
          <p:nvPr/>
        </p:nvSpPr>
        <p:spPr bwMode="auto">
          <a:xfrm>
            <a:off x="93663" y="1785938"/>
            <a:ext cx="3511550" cy="609600"/>
          </a:xfrm>
          <a:prstGeom prst="rect">
            <a:avLst/>
          </a:prstGeom>
          <a:solidFill>
            <a:schemeClr val="bg1"/>
          </a:solidFill>
          <a:ln w="9525">
            <a:solidFill>
              <a:schemeClr val="tx1"/>
            </a:solidFill>
            <a:miter lim="800000"/>
            <a:headEnd/>
            <a:tailEnd/>
          </a:ln>
          <a:effectLst>
            <a:outerShdw blurRad="63500" dist="46662" dir="3284183" algn="ctr" rotWithShape="0">
              <a:schemeClr val="tx1">
                <a:alpha val="74998"/>
              </a:schemeClr>
            </a:outerShdw>
          </a:effec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127" name="WordArt 4">
            <a:extLst>
              <a:ext uri="{FF2B5EF4-FFF2-40B4-BE49-F238E27FC236}">
                <a16:creationId xmlns:a16="http://schemas.microsoft.com/office/drawing/2014/main" id="{15C5FCC2-A72A-F649-B5F2-95CDAC13A0C0}"/>
              </a:ext>
            </a:extLst>
          </p:cNvPr>
          <p:cNvSpPr>
            <a:spLocks noChangeArrowheads="1" noChangeShapeType="1" noTextEdit="1"/>
          </p:cNvSpPr>
          <p:nvPr/>
        </p:nvSpPr>
        <p:spPr bwMode="auto">
          <a:xfrm>
            <a:off x="236538" y="1822450"/>
            <a:ext cx="304800" cy="381000"/>
          </a:xfrm>
          <a:prstGeom prst="rect">
            <a:avLst/>
          </a:prstGeom>
        </p:spPr>
        <p:txBody>
          <a:bodyPr wrap="none" fromWordArt="1">
            <a:prstTxWarp prst="textPlain">
              <a:avLst>
                <a:gd name="adj" fmla="val 50000"/>
              </a:avLst>
            </a:prstTxWarp>
          </a:bodyPr>
          <a:lstStyle/>
          <a:p>
            <a:pPr algn="ctr"/>
            <a:r>
              <a:rPr lang="it-IT" sz="2800" kern="10">
                <a:ln w="9525">
                  <a:solidFill>
                    <a:srgbClr val="000000"/>
                  </a:solidFill>
                  <a:round/>
                  <a:headEnd/>
                  <a:tailEnd/>
                </a:ln>
                <a:latin typeface="Comic Sans MS" panose="030F0902030302020204" pitchFamily="66" charset="0"/>
              </a:rPr>
              <a:t>C</a:t>
            </a:r>
          </a:p>
        </p:txBody>
      </p:sp>
      <p:sp>
        <p:nvSpPr>
          <p:cNvPr id="47128" name="WordArt 5">
            <a:extLst>
              <a:ext uri="{FF2B5EF4-FFF2-40B4-BE49-F238E27FC236}">
                <a16:creationId xmlns:a16="http://schemas.microsoft.com/office/drawing/2014/main" id="{B11E359A-7B45-F647-8049-D922A079C9DD}"/>
              </a:ext>
            </a:extLst>
          </p:cNvPr>
          <p:cNvSpPr>
            <a:spLocks noChangeArrowheads="1" noChangeShapeType="1" noTextEdit="1"/>
          </p:cNvSpPr>
          <p:nvPr/>
        </p:nvSpPr>
        <p:spPr bwMode="auto">
          <a:xfrm>
            <a:off x="1336675" y="1824038"/>
            <a:ext cx="304800" cy="407987"/>
          </a:xfrm>
          <a:prstGeom prst="rect">
            <a:avLst/>
          </a:prstGeom>
        </p:spPr>
        <p:txBody>
          <a:bodyPr wrap="none" fromWordArt="1">
            <a:prstTxWarp prst="textPlain">
              <a:avLst>
                <a:gd name="adj" fmla="val 50000"/>
              </a:avLst>
            </a:prstTxWarp>
          </a:bodyPr>
          <a:lstStyle/>
          <a:p>
            <a:pPr algn="ctr"/>
            <a:r>
              <a:rPr lang="it-IT" sz="2800" kern="10">
                <a:ln w="9525">
                  <a:solidFill>
                    <a:srgbClr val="000000"/>
                  </a:solidFill>
                  <a:round/>
                  <a:headEnd/>
                  <a:tailEnd/>
                </a:ln>
                <a:latin typeface="Comic Sans MS" panose="030F0902030302020204" pitchFamily="66" charset="0"/>
              </a:rPr>
              <a:t>T</a:t>
            </a:r>
          </a:p>
        </p:txBody>
      </p:sp>
      <p:sp>
        <p:nvSpPr>
          <p:cNvPr id="47129" name="WordArt 6">
            <a:extLst>
              <a:ext uri="{FF2B5EF4-FFF2-40B4-BE49-F238E27FC236}">
                <a16:creationId xmlns:a16="http://schemas.microsoft.com/office/drawing/2014/main" id="{64157626-8419-D24B-85CF-DFC1C8770668}"/>
              </a:ext>
            </a:extLst>
          </p:cNvPr>
          <p:cNvSpPr>
            <a:spLocks noChangeArrowheads="1" noChangeShapeType="1" noTextEdit="1"/>
          </p:cNvSpPr>
          <p:nvPr/>
        </p:nvSpPr>
        <p:spPr bwMode="auto">
          <a:xfrm>
            <a:off x="2430463" y="1801813"/>
            <a:ext cx="322262" cy="431800"/>
          </a:xfrm>
          <a:prstGeom prst="rect">
            <a:avLst/>
          </a:prstGeom>
        </p:spPr>
        <p:txBody>
          <a:bodyPr wrap="none" fromWordArt="1">
            <a:prstTxWarp prst="textPlain">
              <a:avLst>
                <a:gd name="adj" fmla="val 50000"/>
              </a:avLst>
            </a:prstTxWarp>
          </a:bodyPr>
          <a:lstStyle/>
          <a:p>
            <a:pPr algn="ctr"/>
            <a:r>
              <a:rPr lang="it-IT" sz="2800" kern="10">
                <a:ln w="9525">
                  <a:solidFill>
                    <a:srgbClr val="000000"/>
                  </a:solidFill>
                  <a:round/>
                  <a:headEnd/>
                  <a:tailEnd/>
                </a:ln>
                <a:latin typeface="Comic Sans MS" panose="030F0902030302020204" pitchFamily="66" charset="0"/>
              </a:rPr>
              <a:t>D</a:t>
            </a:r>
          </a:p>
        </p:txBody>
      </p:sp>
      <p:sp>
        <p:nvSpPr>
          <p:cNvPr id="47130" name="Text Box 7">
            <a:extLst>
              <a:ext uri="{FF2B5EF4-FFF2-40B4-BE49-F238E27FC236}">
                <a16:creationId xmlns:a16="http://schemas.microsoft.com/office/drawing/2014/main" id="{FFC3BA3C-E2C3-4342-862E-157980C7DBE5}"/>
              </a:ext>
            </a:extLst>
          </p:cNvPr>
          <p:cNvSpPr txBox="1">
            <a:spLocks noChangeArrowheads="1"/>
          </p:cNvSpPr>
          <p:nvPr/>
        </p:nvSpPr>
        <p:spPr bwMode="auto">
          <a:xfrm>
            <a:off x="461963" y="1912938"/>
            <a:ext cx="1038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it-IT" altLang="it-IT" sz="2000">
                <a:latin typeface="Comic Sans MS" panose="030F0902030302020204" pitchFamily="66" charset="0"/>
              </a:rPr>
              <a:t>arbossi</a:t>
            </a:r>
          </a:p>
        </p:txBody>
      </p:sp>
      <p:sp>
        <p:nvSpPr>
          <p:cNvPr id="47131" name="Text Box 8">
            <a:extLst>
              <a:ext uri="{FF2B5EF4-FFF2-40B4-BE49-F238E27FC236}">
                <a16:creationId xmlns:a16="http://schemas.microsoft.com/office/drawing/2014/main" id="{6BC6A34F-F449-1046-830A-5B4CF859D653}"/>
              </a:ext>
            </a:extLst>
          </p:cNvPr>
          <p:cNvSpPr txBox="1">
            <a:spLocks noChangeArrowheads="1"/>
          </p:cNvSpPr>
          <p:nvPr/>
        </p:nvSpPr>
        <p:spPr bwMode="auto">
          <a:xfrm>
            <a:off x="1487488" y="1911350"/>
            <a:ext cx="1046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it-IT" altLang="it-IT" sz="2000">
                <a:latin typeface="Comic Sans MS" panose="030F0902030302020204" pitchFamily="66" charset="0"/>
              </a:rPr>
              <a:t>erminal</a:t>
            </a:r>
          </a:p>
        </p:txBody>
      </p:sp>
      <p:sp>
        <p:nvSpPr>
          <p:cNvPr id="47132" name="Text Box 9">
            <a:extLst>
              <a:ext uri="{FF2B5EF4-FFF2-40B4-BE49-F238E27FC236}">
                <a16:creationId xmlns:a16="http://schemas.microsoft.com/office/drawing/2014/main" id="{12AB2CEA-02CB-D247-A2E7-DC1F307362ED}"/>
              </a:ext>
            </a:extLst>
          </p:cNvPr>
          <p:cNvSpPr txBox="1">
            <a:spLocks noChangeArrowheads="1"/>
          </p:cNvSpPr>
          <p:nvPr/>
        </p:nvSpPr>
        <p:spPr bwMode="auto">
          <a:xfrm>
            <a:off x="2682875" y="1912938"/>
            <a:ext cx="849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it-IT" altLang="it-IT" sz="2000">
                <a:latin typeface="Comic Sans MS" panose="030F0902030302020204" pitchFamily="66" charset="0"/>
              </a:rPr>
              <a:t>omain</a:t>
            </a:r>
          </a:p>
        </p:txBody>
      </p:sp>
      <p:sp>
        <p:nvSpPr>
          <p:cNvPr id="47133" name="Oval 15">
            <a:extLst>
              <a:ext uri="{FF2B5EF4-FFF2-40B4-BE49-F238E27FC236}">
                <a16:creationId xmlns:a16="http://schemas.microsoft.com/office/drawing/2014/main" id="{B5632177-E0D5-A449-A170-47C1E3D5CB46}"/>
              </a:ext>
            </a:extLst>
          </p:cNvPr>
          <p:cNvSpPr>
            <a:spLocks noChangeArrowheads="1"/>
          </p:cNvSpPr>
          <p:nvPr/>
        </p:nvSpPr>
        <p:spPr bwMode="auto">
          <a:xfrm>
            <a:off x="279400" y="2246313"/>
            <a:ext cx="3111500" cy="42862"/>
          </a:xfrm>
          <a:prstGeom prst="ellipse">
            <a:avLst/>
          </a:prstGeom>
          <a:gradFill rotWithShape="1">
            <a:gsLst>
              <a:gs pos="0">
                <a:srgbClr val="00FF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47134" name="Line 842">
            <a:extLst>
              <a:ext uri="{FF2B5EF4-FFF2-40B4-BE49-F238E27FC236}">
                <a16:creationId xmlns:a16="http://schemas.microsoft.com/office/drawing/2014/main" id="{75EF40C2-4F7E-7C44-BB56-8CAC240E3E54}"/>
              </a:ext>
            </a:extLst>
          </p:cNvPr>
          <p:cNvSpPr>
            <a:spLocks noChangeShapeType="1"/>
          </p:cNvSpPr>
          <p:nvPr/>
        </p:nvSpPr>
        <p:spPr bwMode="auto">
          <a:xfrm flipH="1">
            <a:off x="85725" y="1639888"/>
            <a:ext cx="2859088" cy="16192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47135" name="Line 844">
            <a:extLst>
              <a:ext uri="{FF2B5EF4-FFF2-40B4-BE49-F238E27FC236}">
                <a16:creationId xmlns:a16="http://schemas.microsoft.com/office/drawing/2014/main" id="{4733DD94-07F7-D647-8619-171DA3452DC7}"/>
              </a:ext>
            </a:extLst>
          </p:cNvPr>
          <p:cNvSpPr>
            <a:spLocks noChangeShapeType="1"/>
          </p:cNvSpPr>
          <p:nvPr/>
        </p:nvSpPr>
        <p:spPr bwMode="auto">
          <a:xfrm flipH="1">
            <a:off x="3606800" y="1633538"/>
            <a:ext cx="14288" cy="16192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4032351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Immagine 2" descr="Schermata 2015-04-08 a 14.28.4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12875"/>
            <a:ext cx="7807325"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CasellaDiTesto 3"/>
          <p:cNvSpPr txBox="1">
            <a:spLocks noChangeArrowheads="1"/>
          </p:cNvSpPr>
          <p:nvPr/>
        </p:nvSpPr>
        <p:spPr bwMode="auto">
          <a:xfrm>
            <a:off x="-396875" y="188913"/>
            <a:ext cx="98028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it-IT" altLang="x-none"/>
              <a:t>Phosphorylation state of the CTD of RNA polymerase II along transcription cycle</a:t>
            </a:r>
          </a:p>
        </p:txBody>
      </p:sp>
      <p:sp>
        <p:nvSpPr>
          <p:cNvPr id="2" name="CasellaDiTesto 1"/>
          <p:cNvSpPr txBox="1"/>
          <p:nvPr/>
        </p:nvSpPr>
        <p:spPr>
          <a:xfrm>
            <a:off x="387600" y="2204864"/>
            <a:ext cx="736099" cy="369332"/>
          </a:xfrm>
          <a:prstGeom prst="rect">
            <a:avLst/>
          </a:prstGeom>
          <a:noFill/>
        </p:spPr>
        <p:txBody>
          <a:bodyPr wrap="none" rtlCol="0">
            <a:spAutoFit/>
          </a:bodyPr>
          <a:lstStyle/>
          <a:p>
            <a:r>
              <a:rPr lang="it-IT"/>
              <a:t>Ser 5</a:t>
            </a:r>
          </a:p>
        </p:txBody>
      </p:sp>
      <p:sp>
        <p:nvSpPr>
          <p:cNvPr id="5" name="CasellaDiTesto 4"/>
          <p:cNvSpPr txBox="1"/>
          <p:nvPr/>
        </p:nvSpPr>
        <p:spPr>
          <a:xfrm>
            <a:off x="3059832" y="2204864"/>
            <a:ext cx="612668" cy="307777"/>
          </a:xfrm>
          <a:prstGeom prst="rect">
            <a:avLst/>
          </a:prstGeom>
          <a:noFill/>
        </p:spPr>
        <p:txBody>
          <a:bodyPr wrap="none" rtlCol="0">
            <a:spAutoFit/>
          </a:bodyPr>
          <a:lstStyle/>
          <a:p>
            <a:r>
              <a:rPr lang="it-IT" sz="1400" dirty="0"/>
              <a:t>Ser 2</a:t>
            </a:r>
          </a:p>
        </p:txBody>
      </p:sp>
      <p:sp>
        <p:nvSpPr>
          <p:cNvPr id="7" name="CasellaDiTesto 6"/>
          <p:cNvSpPr txBox="1"/>
          <p:nvPr/>
        </p:nvSpPr>
        <p:spPr>
          <a:xfrm>
            <a:off x="5302299" y="2332665"/>
            <a:ext cx="612668" cy="307777"/>
          </a:xfrm>
          <a:prstGeom prst="rect">
            <a:avLst/>
          </a:prstGeom>
          <a:noFill/>
        </p:spPr>
        <p:txBody>
          <a:bodyPr wrap="none" rtlCol="0">
            <a:spAutoFit/>
          </a:bodyPr>
          <a:lstStyle/>
          <a:p>
            <a:r>
              <a:rPr lang="it-IT" sz="1400" dirty="0"/>
              <a:t>Ser 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Line 2">
            <a:extLst>
              <a:ext uri="{FF2B5EF4-FFF2-40B4-BE49-F238E27FC236}">
                <a16:creationId xmlns:a16="http://schemas.microsoft.com/office/drawing/2014/main" id="{B8C7D4F3-A48D-BD41-8FD4-34C22AD56459}"/>
              </a:ext>
            </a:extLst>
          </p:cNvPr>
          <p:cNvSpPr>
            <a:spLocks noChangeShapeType="1"/>
          </p:cNvSpPr>
          <p:nvPr/>
        </p:nvSpPr>
        <p:spPr bwMode="auto">
          <a:xfrm>
            <a:off x="3657600" y="4495800"/>
            <a:ext cx="1125538" cy="0"/>
          </a:xfrm>
          <a:prstGeom prst="line">
            <a:avLst/>
          </a:prstGeom>
          <a:noFill/>
          <a:ln w="152400" cmpd="dbl">
            <a:solidFill>
              <a:srgbClr val="6600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5299" name="Line 3">
            <a:extLst>
              <a:ext uri="{FF2B5EF4-FFF2-40B4-BE49-F238E27FC236}">
                <a16:creationId xmlns:a16="http://schemas.microsoft.com/office/drawing/2014/main" id="{94620620-E123-6F40-9B92-AEEE4DAE180E}"/>
              </a:ext>
            </a:extLst>
          </p:cNvPr>
          <p:cNvSpPr>
            <a:spLocks noChangeShapeType="1"/>
          </p:cNvSpPr>
          <p:nvPr/>
        </p:nvSpPr>
        <p:spPr bwMode="auto">
          <a:xfrm flipV="1">
            <a:off x="280988" y="4495800"/>
            <a:ext cx="2954337" cy="0"/>
          </a:xfrm>
          <a:prstGeom prst="line">
            <a:avLst/>
          </a:prstGeom>
          <a:noFill/>
          <a:ln w="152400" cmpd="dbl">
            <a:solidFill>
              <a:srgbClr val="6600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5300" name="Line 4">
            <a:extLst>
              <a:ext uri="{FF2B5EF4-FFF2-40B4-BE49-F238E27FC236}">
                <a16:creationId xmlns:a16="http://schemas.microsoft.com/office/drawing/2014/main" id="{1805C97C-897B-1C45-8876-9AEFFA20B404}"/>
              </a:ext>
            </a:extLst>
          </p:cNvPr>
          <p:cNvSpPr>
            <a:spLocks noChangeShapeType="1"/>
          </p:cNvSpPr>
          <p:nvPr/>
        </p:nvSpPr>
        <p:spPr bwMode="auto">
          <a:xfrm>
            <a:off x="5345113" y="1690688"/>
            <a:ext cx="2743200" cy="0"/>
          </a:xfrm>
          <a:prstGeom prst="line">
            <a:avLst/>
          </a:prstGeom>
          <a:noFill/>
          <a:ln w="152400" cmpd="dbl">
            <a:solidFill>
              <a:srgbClr val="6600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5301" name="Line 5">
            <a:extLst>
              <a:ext uri="{FF2B5EF4-FFF2-40B4-BE49-F238E27FC236}">
                <a16:creationId xmlns:a16="http://schemas.microsoft.com/office/drawing/2014/main" id="{1507E183-8E2D-9B41-9D40-4CA436236050}"/>
              </a:ext>
            </a:extLst>
          </p:cNvPr>
          <p:cNvSpPr>
            <a:spLocks noChangeShapeType="1"/>
          </p:cNvSpPr>
          <p:nvPr/>
        </p:nvSpPr>
        <p:spPr bwMode="auto">
          <a:xfrm>
            <a:off x="8582025" y="1690688"/>
            <a:ext cx="561975" cy="0"/>
          </a:xfrm>
          <a:prstGeom prst="line">
            <a:avLst/>
          </a:prstGeom>
          <a:noFill/>
          <a:ln w="152400" cmpd="dbl">
            <a:solidFill>
              <a:srgbClr val="6600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5302" name="Line 6">
            <a:extLst>
              <a:ext uri="{FF2B5EF4-FFF2-40B4-BE49-F238E27FC236}">
                <a16:creationId xmlns:a16="http://schemas.microsoft.com/office/drawing/2014/main" id="{B089AD07-4EFC-D741-9A64-E61A2D944F8F}"/>
              </a:ext>
            </a:extLst>
          </p:cNvPr>
          <p:cNvSpPr>
            <a:spLocks noChangeShapeType="1"/>
          </p:cNvSpPr>
          <p:nvPr/>
        </p:nvSpPr>
        <p:spPr bwMode="auto">
          <a:xfrm>
            <a:off x="211138" y="1676400"/>
            <a:ext cx="2954337" cy="0"/>
          </a:xfrm>
          <a:prstGeom prst="line">
            <a:avLst/>
          </a:prstGeom>
          <a:noFill/>
          <a:ln w="152400" cmpd="dbl">
            <a:solidFill>
              <a:srgbClr val="6600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5303" name="Line 7">
            <a:extLst>
              <a:ext uri="{FF2B5EF4-FFF2-40B4-BE49-F238E27FC236}">
                <a16:creationId xmlns:a16="http://schemas.microsoft.com/office/drawing/2014/main" id="{4EC372C9-E822-5047-B960-4EE3A26A4253}"/>
              </a:ext>
            </a:extLst>
          </p:cNvPr>
          <p:cNvSpPr>
            <a:spLocks noChangeShapeType="1"/>
          </p:cNvSpPr>
          <p:nvPr/>
        </p:nvSpPr>
        <p:spPr bwMode="auto">
          <a:xfrm>
            <a:off x="3587750" y="1676400"/>
            <a:ext cx="1265238" cy="0"/>
          </a:xfrm>
          <a:prstGeom prst="line">
            <a:avLst/>
          </a:prstGeom>
          <a:noFill/>
          <a:ln w="152400" cmpd="dbl">
            <a:solidFill>
              <a:srgbClr val="6600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nvGrpSpPr>
          <p:cNvPr id="55304" name="Group 8">
            <a:extLst>
              <a:ext uri="{FF2B5EF4-FFF2-40B4-BE49-F238E27FC236}">
                <a16:creationId xmlns:a16="http://schemas.microsoft.com/office/drawing/2014/main" id="{E91C0CF8-159A-464E-ADCF-30015EB72738}"/>
              </a:ext>
            </a:extLst>
          </p:cNvPr>
          <p:cNvGrpSpPr>
            <a:grpSpLocks/>
          </p:cNvGrpSpPr>
          <p:nvPr/>
        </p:nvGrpSpPr>
        <p:grpSpPr bwMode="auto">
          <a:xfrm rot="-469557">
            <a:off x="1509713" y="528638"/>
            <a:ext cx="2487612" cy="1549400"/>
            <a:chOff x="3761" y="192"/>
            <a:chExt cx="1567" cy="976"/>
          </a:xfrm>
        </p:grpSpPr>
        <p:sp>
          <p:nvSpPr>
            <p:cNvPr id="190473" name="AutoShape 9">
              <a:extLst>
                <a:ext uri="{FF2B5EF4-FFF2-40B4-BE49-F238E27FC236}">
                  <a16:creationId xmlns:a16="http://schemas.microsoft.com/office/drawing/2014/main" id="{3D2574C5-9AD2-494D-B246-FF647D5CE8E2}"/>
                </a:ext>
              </a:extLst>
            </p:cNvPr>
            <p:cNvSpPr>
              <a:spLocks noChangeArrowheads="1"/>
            </p:cNvSpPr>
            <p:nvPr/>
          </p:nvSpPr>
          <p:spPr bwMode="auto">
            <a:xfrm rot="21124203" flipH="1">
              <a:off x="4619" y="192"/>
              <a:ext cx="708" cy="852"/>
            </a:xfrm>
            <a:prstGeom prst="flowChartMagneticTape">
              <a:avLst/>
            </a:prstGeom>
            <a:gradFill rotWithShape="0">
              <a:gsLst>
                <a:gs pos="0">
                  <a:schemeClr val="accent2">
                    <a:gamma/>
                    <a:tint val="39216"/>
                    <a:invGamma/>
                  </a:schemeClr>
                </a:gs>
                <a:gs pos="100000">
                  <a:schemeClr val="accent2"/>
                </a:gs>
              </a:gsLst>
              <a:path path="rect">
                <a:fillToRect l="50000" t="50000" r="50000" b="50000"/>
              </a:path>
            </a:gradFill>
            <a:ln w="9525">
              <a:solidFill>
                <a:schemeClr val="tx1"/>
              </a:solidFill>
              <a:miter lim="800000"/>
              <a:headEnd/>
              <a:tailEnd/>
            </a:ln>
            <a:effec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GB" altLang="it-IT" b="1">
                  <a:effectLst>
                    <a:outerShdw blurRad="38100" dist="38100" dir="2700000" algn="tl">
                      <a:srgbClr val="FFFFFF"/>
                    </a:outerShdw>
                  </a:effectLst>
                  <a:latin typeface="Times New Roman" panose="02020603050405020304" pitchFamily="18" charset="0"/>
                </a:rPr>
                <a:t>Pol II</a:t>
              </a:r>
              <a:endParaRPr lang="en-GB" altLang="it-IT">
                <a:latin typeface="Times New Roman" panose="02020603050405020304" pitchFamily="18" charset="0"/>
              </a:endParaRPr>
            </a:p>
          </p:txBody>
        </p:sp>
        <p:sp>
          <p:nvSpPr>
            <p:cNvPr id="190474" name="Rectangle 10">
              <a:extLst>
                <a:ext uri="{FF2B5EF4-FFF2-40B4-BE49-F238E27FC236}">
                  <a16:creationId xmlns:a16="http://schemas.microsoft.com/office/drawing/2014/main" id="{91B45A32-7EE3-3A44-8B8C-9A7CE5239C9C}"/>
                </a:ext>
              </a:extLst>
            </p:cNvPr>
            <p:cNvSpPr>
              <a:spLocks noChangeArrowheads="1"/>
            </p:cNvSpPr>
            <p:nvPr/>
          </p:nvSpPr>
          <p:spPr bwMode="auto">
            <a:xfrm rot="21124203" flipH="1">
              <a:off x="3760" y="1017"/>
              <a:ext cx="939" cy="132"/>
            </a:xfrm>
            <a:prstGeom prst="rect">
              <a:avLst/>
            </a:prstGeom>
            <a:gradFill rotWithShape="0">
              <a:gsLst>
                <a:gs pos="0">
                  <a:schemeClr val="accent2">
                    <a:gamma/>
                    <a:tint val="39216"/>
                    <a:invGamma/>
                  </a:schemeClr>
                </a:gs>
                <a:gs pos="100000">
                  <a:schemeClr val="accent2"/>
                </a:gs>
              </a:gsLst>
              <a:path path="shape">
                <a:fillToRect l="50000" t="50000" r="50000" b="50000"/>
              </a:path>
            </a:gradFill>
            <a:ln w="9525">
              <a:solidFill>
                <a:schemeClr val="tx1"/>
              </a:solidFill>
              <a:miter lim="800000"/>
              <a:headEnd/>
              <a:tailEnd/>
            </a:ln>
            <a:effec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190475" name="Text Box 11">
              <a:extLst>
                <a:ext uri="{FF2B5EF4-FFF2-40B4-BE49-F238E27FC236}">
                  <a16:creationId xmlns:a16="http://schemas.microsoft.com/office/drawing/2014/main" id="{281DD418-D94D-9F47-BA40-040623D2E81D}"/>
                </a:ext>
              </a:extLst>
            </p:cNvPr>
            <p:cNvSpPr txBox="1">
              <a:spLocks noChangeArrowheads="1"/>
            </p:cNvSpPr>
            <p:nvPr/>
          </p:nvSpPr>
          <p:spPr bwMode="auto">
            <a:xfrm rot="-481070">
              <a:off x="3983" y="975"/>
              <a:ext cx="499" cy="192"/>
            </a:xfrm>
            <a:prstGeom prst="rect">
              <a:avLst/>
            </a:prstGeom>
            <a:noFill/>
            <a:ln w="9525">
              <a:noFill/>
              <a:miter lim="800000"/>
              <a:headEnd/>
              <a:tailEnd/>
            </a:ln>
            <a:effec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b="1">
                  <a:effectLst>
                    <a:outerShdw blurRad="38100" dist="38100" dir="2700000" algn="tl">
                      <a:srgbClr val="C0C0C0"/>
                    </a:outerShdw>
                  </a:effectLst>
                  <a:latin typeface="Times New Roman" panose="02020603050405020304" pitchFamily="18" charset="0"/>
                </a:rPr>
                <a:t>  p CTD</a:t>
              </a:r>
              <a:endParaRPr lang="en-GB" altLang="it-IT">
                <a:latin typeface="Times New Roman" panose="02020603050405020304" pitchFamily="18" charset="0"/>
              </a:endParaRPr>
            </a:p>
          </p:txBody>
        </p:sp>
      </p:grpSp>
      <p:sp>
        <p:nvSpPr>
          <p:cNvPr id="55305" name="Text Box 12">
            <a:extLst>
              <a:ext uri="{FF2B5EF4-FFF2-40B4-BE49-F238E27FC236}">
                <a16:creationId xmlns:a16="http://schemas.microsoft.com/office/drawing/2014/main" id="{71EF5518-ADF0-5042-BFAD-45A07DD7E0B1}"/>
              </a:ext>
            </a:extLst>
          </p:cNvPr>
          <p:cNvSpPr txBox="1">
            <a:spLocks noChangeArrowheads="1"/>
          </p:cNvSpPr>
          <p:nvPr/>
        </p:nvSpPr>
        <p:spPr bwMode="auto">
          <a:xfrm rot="1061695">
            <a:off x="2509838" y="1258888"/>
            <a:ext cx="668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r>
              <a:rPr lang="en-GB" altLang="it-IT" sz="1800" b="1" baseline="-25000">
                <a:latin typeface="Times New Roman" panose="02020603050405020304" pitchFamily="18" charset="0"/>
              </a:rPr>
              <a:t>20-30</a:t>
            </a:r>
            <a:endParaRPr lang="en-GB" altLang="it-IT">
              <a:latin typeface="Times New Roman" panose="02020603050405020304" pitchFamily="18" charset="0"/>
            </a:endParaRPr>
          </a:p>
        </p:txBody>
      </p:sp>
      <p:sp>
        <p:nvSpPr>
          <p:cNvPr id="55306" name="Text Box 13">
            <a:extLst>
              <a:ext uri="{FF2B5EF4-FFF2-40B4-BE49-F238E27FC236}">
                <a16:creationId xmlns:a16="http://schemas.microsoft.com/office/drawing/2014/main" id="{C697EF09-4118-BF4D-A91A-24CA9999BFFC}"/>
              </a:ext>
            </a:extLst>
          </p:cNvPr>
          <p:cNvSpPr txBox="1">
            <a:spLocks noChangeArrowheads="1"/>
          </p:cNvSpPr>
          <p:nvPr/>
        </p:nvSpPr>
        <p:spPr bwMode="auto">
          <a:xfrm rot="1092268">
            <a:off x="2430463" y="1071563"/>
            <a:ext cx="312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307" name="Text Box 14">
            <a:extLst>
              <a:ext uri="{FF2B5EF4-FFF2-40B4-BE49-F238E27FC236}">
                <a16:creationId xmlns:a16="http://schemas.microsoft.com/office/drawing/2014/main" id="{DA598F40-DABB-AA43-9CE5-BF8DE0D785AE}"/>
              </a:ext>
            </a:extLst>
          </p:cNvPr>
          <p:cNvSpPr txBox="1">
            <a:spLocks noChangeArrowheads="1"/>
          </p:cNvSpPr>
          <p:nvPr/>
        </p:nvSpPr>
        <p:spPr bwMode="auto">
          <a:xfrm rot="322018">
            <a:off x="2219325" y="985838"/>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grpSp>
        <p:nvGrpSpPr>
          <p:cNvPr id="55308" name="Group 15">
            <a:extLst>
              <a:ext uri="{FF2B5EF4-FFF2-40B4-BE49-F238E27FC236}">
                <a16:creationId xmlns:a16="http://schemas.microsoft.com/office/drawing/2014/main" id="{8DB9A02A-91A4-7D46-AFEC-5F62BA2B8E51}"/>
              </a:ext>
            </a:extLst>
          </p:cNvPr>
          <p:cNvGrpSpPr>
            <a:grpSpLocks/>
          </p:cNvGrpSpPr>
          <p:nvPr/>
        </p:nvGrpSpPr>
        <p:grpSpPr bwMode="auto">
          <a:xfrm rot="647910">
            <a:off x="822325" y="833438"/>
            <a:ext cx="1376363" cy="1014412"/>
            <a:chOff x="2111" y="431"/>
            <a:chExt cx="867" cy="639"/>
          </a:xfrm>
        </p:grpSpPr>
        <p:sp>
          <p:nvSpPr>
            <p:cNvPr id="55446" name="Text Box 16">
              <a:extLst>
                <a:ext uri="{FF2B5EF4-FFF2-40B4-BE49-F238E27FC236}">
                  <a16:creationId xmlns:a16="http://schemas.microsoft.com/office/drawing/2014/main" id="{52DBBC4C-840D-5A46-A147-AE1BB90D58B8}"/>
                </a:ext>
              </a:extLst>
            </p:cNvPr>
            <p:cNvSpPr txBox="1">
              <a:spLocks noChangeArrowheads="1"/>
            </p:cNvSpPr>
            <p:nvPr/>
          </p:nvSpPr>
          <p:spPr bwMode="auto">
            <a:xfrm rot="-850934">
              <a:off x="2781" y="431"/>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447" name="Text Box 17">
              <a:extLst>
                <a:ext uri="{FF2B5EF4-FFF2-40B4-BE49-F238E27FC236}">
                  <a16:creationId xmlns:a16="http://schemas.microsoft.com/office/drawing/2014/main" id="{489093A1-4001-9845-AD9C-EF42B33F83C8}"/>
                </a:ext>
              </a:extLst>
            </p:cNvPr>
            <p:cNvSpPr txBox="1">
              <a:spLocks noChangeArrowheads="1"/>
            </p:cNvSpPr>
            <p:nvPr/>
          </p:nvSpPr>
          <p:spPr bwMode="auto">
            <a:xfrm rot="-1651715">
              <a:off x="2647" y="494"/>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448" name="Text Box 18">
              <a:extLst>
                <a:ext uri="{FF2B5EF4-FFF2-40B4-BE49-F238E27FC236}">
                  <a16:creationId xmlns:a16="http://schemas.microsoft.com/office/drawing/2014/main" id="{948687F2-0617-0E47-8382-A5BFF241F783}"/>
                </a:ext>
              </a:extLst>
            </p:cNvPr>
            <p:cNvSpPr txBox="1">
              <a:spLocks noChangeArrowheads="1"/>
            </p:cNvSpPr>
            <p:nvPr/>
          </p:nvSpPr>
          <p:spPr bwMode="auto">
            <a:xfrm rot="-2217317">
              <a:off x="2512" y="591"/>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449" name="Text Box 19">
              <a:extLst>
                <a:ext uri="{FF2B5EF4-FFF2-40B4-BE49-F238E27FC236}">
                  <a16:creationId xmlns:a16="http://schemas.microsoft.com/office/drawing/2014/main" id="{C804B899-4176-544A-9E1D-33BF4896DC66}"/>
                </a:ext>
              </a:extLst>
            </p:cNvPr>
            <p:cNvSpPr txBox="1">
              <a:spLocks noChangeArrowheads="1"/>
            </p:cNvSpPr>
            <p:nvPr/>
          </p:nvSpPr>
          <p:spPr bwMode="auto">
            <a:xfrm rot="-2217317">
              <a:off x="2379" y="684"/>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450" name="Text Box 20">
              <a:extLst>
                <a:ext uri="{FF2B5EF4-FFF2-40B4-BE49-F238E27FC236}">
                  <a16:creationId xmlns:a16="http://schemas.microsoft.com/office/drawing/2014/main" id="{49F53FB4-E300-B04D-BA4F-34E8C6BDBB22}"/>
                </a:ext>
              </a:extLst>
            </p:cNvPr>
            <p:cNvSpPr txBox="1">
              <a:spLocks noChangeArrowheads="1"/>
            </p:cNvSpPr>
            <p:nvPr/>
          </p:nvSpPr>
          <p:spPr bwMode="auto">
            <a:xfrm rot="-2217317">
              <a:off x="2245" y="781"/>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451" name="Text Box 21">
              <a:extLst>
                <a:ext uri="{FF2B5EF4-FFF2-40B4-BE49-F238E27FC236}">
                  <a16:creationId xmlns:a16="http://schemas.microsoft.com/office/drawing/2014/main" id="{7384AC86-F852-0F44-8B80-FDCFC813DC3F}"/>
                </a:ext>
              </a:extLst>
            </p:cNvPr>
            <p:cNvSpPr txBox="1">
              <a:spLocks noChangeArrowheads="1"/>
            </p:cNvSpPr>
            <p:nvPr/>
          </p:nvSpPr>
          <p:spPr bwMode="auto">
            <a:xfrm rot="-2145576">
              <a:off x="2111" y="878"/>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grpSp>
      <p:sp>
        <p:nvSpPr>
          <p:cNvPr id="55309" name="Text Box 22">
            <a:extLst>
              <a:ext uri="{FF2B5EF4-FFF2-40B4-BE49-F238E27FC236}">
                <a16:creationId xmlns:a16="http://schemas.microsoft.com/office/drawing/2014/main" id="{F8F590A7-7BAF-C64D-B91F-0159E4BBE3E5}"/>
              </a:ext>
            </a:extLst>
          </p:cNvPr>
          <p:cNvSpPr txBox="1">
            <a:spLocks noChangeArrowheads="1"/>
          </p:cNvSpPr>
          <p:nvPr/>
        </p:nvSpPr>
        <p:spPr bwMode="auto">
          <a:xfrm rot="-2233029">
            <a:off x="519113" y="1595438"/>
            <a:ext cx="312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310" name="Text Box 23">
            <a:extLst>
              <a:ext uri="{FF2B5EF4-FFF2-40B4-BE49-F238E27FC236}">
                <a16:creationId xmlns:a16="http://schemas.microsoft.com/office/drawing/2014/main" id="{CA99D08B-2941-454C-8EC7-3ABAA511B74A}"/>
              </a:ext>
            </a:extLst>
          </p:cNvPr>
          <p:cNvSpPr txBox="1">
            <a:spLocks noChangeArrowheads="1"/>
          </p:cNvSpPr>
          <p:nvPr/>
        </p:nvSpPr>
        <p:spPr bwMode="auto">
          <a:xfrm rot="-2462960">
            <a:off x="290513" y="1824038"/>
            <a:ext cx="312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311" name="Text Box 24">
            <a:extLst>
              <a:ext uri="{FF2B5EF4-FFF2-40B4-BE49-F238E27FC236}">
                <a16:creationId xmlns:a16="http://schemas.microsoft.com/office/drawing/2014/main" id="{55AB6B5E-E628-804D-BC27-AA4D504DD09A}"/>
              </a:ext>
            </a:extLst>
          </p:cNvPr>
          <p:cNvSpPr txBox="1">
            <a:spLocks noChangeArrowheads="1"/>
          </p:cNvSpPr>
          <p:nvPr/>
        </p:nvSpPr>
        <p:spPr bwMode="auto">
          <a:xfrm rot="-4409983">
            <a:off x="205581" y="2072482"/>
            <a:ext cx="312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312" name="Text Box 25">
            <a:extLst>
              <a:ext uri="{FF2B5EF4-FFF2-40B4-BE49-F238E27FC236}">
                <a16:creationId xmlns:a16="http://schemas.microsoft.com/office/drawing/2014/main" id="{325279E9-195C-A84D-B92B-29DB76ECC22C}"/>
              </a:ext>
            </a:extLst>
          </p:cNvPr>
          <p:cNvSpPr txBox="1">
            <a:spLocks noChangeArrowheads="1"/>
          </p:cNvSpPr>
          <p:nvPr/>
        </p:nvSpPr>
        <p:spPr bwMode="auto">
          <a:xfrm rot="-4409983">
            <a:off x="335756" y="2196307"/>
            <a:ext cx="369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r>
              <a:rPr lang="en-GB" altLang="it-IT" sz="1400" baseline="-25000">
                <a:latin typeface="Times New Roman" panose="02020603050405020304" pitchFamily="18" charset="0"/>
              </a:rPr>
              <a:t>1</a:t>
            </a:r>
            <a:endParaRPr lang="en-GB" altLang="it-IT">
              <a:latin typeface="Times New Roman" panose="02020603050405020304" pitchFamily="18" charset="0"/>
            </a:endParaRPr>
          </a:p>
        </p:txBody>
      </p:sp>
      <p:sp>
        <p:nvSpPr>
          <p:cNvPr id="55313" name="Line 26">
            <a:extLst>
              <a:ext uri="{FF2B5EF4-FFF2-40B4-BE49-F238E27FC236}">
                <a16:creationId xmlns:a16="http://schemas.microsoft.com/office/drawing/2014/main" id="{265AE3BA-F25B-E940-A4E0-C53EB35C65DF}"/>
              </a:ext>
            </a:extLst>
          </p:cNvPr>
          <p:cNvSpPr>
            <a:spLocks noChangeShapeType="1"/>
          </p:cNvSpPr>
          <p:nvPr/>
        </p:nvSpPr>
        <p:spPr bwMode="auto">
          <a:xfrm>
            <a:off x="601663" y="2449513"/>
            <a:ext cx="66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5314" name="Text Box 27">
            <a:extLst>
              <a:ext uri="{FF2B5EF4-FFF2-40B4-BE49-F238E27FC236}">
                <a16:creationId xmlns:a16="http://schemas.microsoft.com/office/drawing/2014/main" id="{C05384E0-8DA7-9A41-A6D0-1E8EEF066A74}"/>
              </a:ext>
            </a:extLst>
          </p:cNvPr>
          <p:cNvSpPr txBox="1">
            <a:spLocks noChangeArrowheads="1"/>
          </p:cNvSpPr>
          <p:nvPr/>
        </p:nvSpPr>
        <p:spPr bwMode="auto">
          <a:xfrm rot="579373">
            <a:off x="576263" y="2300288"/>
            <a:ext cx="598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P-P-P</a:t>
            </a:r>
          </a:p>
        </p:txBody>
      </p:sp>
      <p:sp>
        <p:nvSpPr>
          <p:cNvPr id="55315" name="AutoShape 28">
            <a:extLst>
              <a:ext uri="{FF2B5EF4-FFF2-40B4-BE49-F238E27FC236}">
                <a16:creationId xmlns:a16="http://schemas.microsoft.com/office/drawing/2014/main" id="{0DA074C3-381E-9046-9A3E-2236D007E717}"/>
              </a:ext>
            </a:extLst>
          </p:cNvPr>
          <p:cNvSpPr>
            <a:spLocks noChangeArrowheads="1"/>
          </p:cNvSpPr>
          <p:nvPr/>
        </p:nvSpPr>
        <p:spPr bwMode="auto">
          <a:xfrm rot="6035073">
            <a:off x="1035051" y="1717675"/>
            <a:ext cx="787400" cy="854075"/>
          </a:xfrm>
          <a:prstGeom prst="lightningBolt">
            <a:avLst/>
          </a:prstGeom>
          <a:gradFill rotWithShape="0">
            <a:gsLst>
              <a:gs pos="0">
                <a:srgbClr val="6C0D73"/>
              </a:gs>
              <a:gs pos="50000">
                <a:srgbClr val="F2E9F2"/>
              </a:gs>
              <a:gs pos="100000">
                <a:srgbClr val="6C0D73"/>
              </a:gs>
            </a:gsLst>
            <a:lin ang="5400000" scaled="1"/>
          </a:gradFill>
          <a:ln w="9525">
            <a:solidFill>
              <a:schemeClr val="tx1"/>
            </a:solidFill>
            <a:miter lim="800000"/>
            <a:headEnd/>
            <a:tailEnd/>
          </a:ln>
        </p:spPr>
        <p:txBody>
          <a:bodyPr rot="10800000" vert="eaVert"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endParaRPr lang="it-IT" altLang="it-IT" sz="1400">
              <a:latin typeface="Times New Roman" panose="02020603050405020304" pitchFamily="18" charset="0"/>
            </a:endParaRPr>
          </a:p>
        </p:txBody>
      </p:sp>
      <p:sp>
        <p:nvSpPr>
          <p:cNvPr id="190493" name="AutoShape 29">
            <a:extLst>
              <a:ext uri="{FF2B5EF4-FFF2-40B4-BE49-F238E27FC236}">
                <a16:creationId xmlns:a16="http://schemas.microsoft.com/office/drawing/2014/main" id="{EBA3E9E5-884E-7242-882E-E17BE63ABFB6}"/>
              </a:ext>
            </a:extLst>
          </p:cNvPr>
          <p:cNvSpPr>
            <a:spLocks noChangeArrowheads="1"/>
          </p:cNvSpPr>
          <p:nvPr/>
        </p:nvSpPr>
        <p:spPr bwMode="auto">
          <a:xfrm rot="20654647" flipH="1">
            <a:off x="7848600" y="457200"/>
            <a:ext cx="1123950" cy="1352550"/>
          </a:xfrm>
          <a:prstGeom prst="flowChartMagneticTape">
            <a:avLst/>
          </a:prstGeom>
          <a:gradFill rotWithShape="0">
            <a:gsLst>
              <a:gs pos="0">
                <a:schemeClr val="accent2">
                  <a:gamma/>
                  <a:tint val="39216"/>
                  <a:invGamma/>
                </a:schemeClr>
              </a:gs>
              <a:gs pos="100000">
                <a:schemeClr val="accent2"/>
              </a:gs>
            </a:gsLst>
            <a:path path="rect">
              <a:fillToRect l="50000" t="50000" r="50000" b="50000"/>
            </a:path>
          </a:gradFill>
          <a:ln w="9525">
            <a:solidFill>
              <a:schemeClr val="tx1"/>
            </a:solidFill>
            <a:miter lim="800000"/>
            <a:headEnd/>
            <a:tailEnd/>
          </a:ln>
          <a:effec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GB" altLang="it-IT" b="1">
                <a:effectLst>
                  <a:outerShdw blurRad="38100" dist="38100" dir="2700000" algn="tl">
                    <a:srgbClr val="FFFFFF"/>
                  </a:outerShdw>
                </a:effectLst>
                <a:latin typeface="Times New Roman" panose="02020603050405020304" pitchFamily="18" charset="0"/>
              </a:rPr>
              <a:t>Pol II</a:t>
            </a:r>
            <a:endParaRPr lang="en-GB" altLang="it-IT">
              <a:latin typeface="Times New Roman" panose="02020603050405020304" pitchFamily="18" charset="0"/>
            </a:endParaRPr>
          </a:p>
        </p:txBody>
      </p:sp>
      <p:sp>
        <p:nvSpPr>
          <p:cNvPr id="190494" name="Rectangle 30">
            <a:extLst>
              <a:ext uri="{FF2B5EF4-FFF2-40B4-BE49-F238E27FC236}">
                <a16:creationId xmlns:a16="http://schemas.microsoft.com/office/drawing/2014/main" id="{838FDBDE-4540-0C4D-8C01-D344DD988B8F}"/>
              </a:ext>
            </a:extLst>
          </p:cNvPr>
          <p:cNvSpPr>
            <a:spLocks noChangeArrowheads="1"/>
          </p:cNvSpPr>
          <p:nvPr/>
        </p:nvSpPr>
        <p:spPr bwMode="auto">
          <a:xfrm rot="20654647" flipH="1">
            <a:off x="6596063" y="1949450"/>
            <a:ext cx="1490662" cy="209550"/>
          </a:xfrm>
          <a:prstGeom prst="rect">
            <a:avLst/>
          </a:prstGeom>
          <a:gradFill rotWithShape="0">
            <a:gsLst>
              <a:gs pos="0">
                <a:schemeClr val="accent2">
                  <a:gamma/>
                  <a:tint val="39216"/>
                  <a:invGamma/>
                </a:schemeClr>
              </a:gs>
              <a:gs pos="100000">
                <a:schemeClr val="accent2"/>
              </a:gs>
            </a:gsLst>
            <a:path path="shape">
              <a:fillToRect l="50000" t="50000" r="50000" b="50000"/>
            </a:path>
          </a:gradFill>
          <a:ln w="9525">
            <a:solidFill>
              <a:schemeClr val="tx1"/>
            </a:solidFill>
            <a:miter lim="800000"/>
            <a:headEnd/>
            <a:tailEnd/>
          </a:ln>
          <a:effec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190495" name="Text Box 31">
            <a:extLst>
              <a:ext uri="{FF2B5EF4-FFF2-40B4-BE49-F238E27FC236}">
                <a16:creationId xmlns:a16="http://schemas.microsoft.com/office/drawing/2014/main" id="{8B7F6C8D-59DB-C54C-A85E-598D750132F0}"/>
              </a:ext>
            </a:extLst>
          </p:cNvPr>
          <p:cNvSpPr txBox="1">
            <a:spLocks noChangeArrowheads="1"/>
          </p:cNvSpPr>
          <p:nvPr/>
        </p:nvSpPr>
        <p:spPr bwMode="auto">
          <a:xfrm rot="-950627">
            <a:off x="6948488" y="1855788"/>
            <a:ext cx="792162" cy="304800"/>
          </a:xfrm>
          <a:prstGeom prst="rect">
            <a:avLst/>
          </a:prstGeom>
          <a:noFill/>
          <a:ln w="9525">
            <a:noFill/>
            <a:miter lim="800000"/>
            <a:headEnd/>
            <a:tailEnd/>
          </a:ln>
          <a:effec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b="1">
                <a:effectLst>
                  <a:outerShdw blurRad="38100" dist="38100" dir="2700000" algn="tl">
                    <a:srgbClr val="C0C0C0"/>
                  </a:outerShdw>
                </a:effectLst>
                <a:latin typeface="Times New Roman" panose="02020603050405020304" pitchFamily="18" charset="0"/>
              </a:rPr>
              <a:t>  p CTD</a:t>
            </a:r>
            <a:endParaRPr lang="en-GB" altLang="it-IT">
              <a:latin typeface="Times New Roman" panose="02020603050405020304" pitchFamily="18" charset="0"/>
            </a:endParaRPr>
          </a:p>
        </p:txBody>
      </p:sp>
      <p:sp>
        <p:nvSpPr>
          <p:cNvPr id="55319" name="Text Box 32">
            <a:extLst>
              <a:ext uri="{FF2B5EF4-FFF2-40B4-BE49-F238E27FC236}">
                <a16:creationId xmlns:a16="http://schemas.microsoft.com/office/drawing/2014/main" id="{0B006C02-4992-AA47-ABC5-DC1B83FE3B0A}"/>
              </a:ext>
            </a:extLst>
          </p:cNvPr>
          <p:cNvSpPr txBox="1">
            <a:spLocks noChangeArrowheads="1"/>
          </p:cNvSpPr>
          <p:nvPr/>
        </p:nvSpPr>
        <p:spPr bwMode="auto">
          <a:xfrm rot="1118431">
            <a:off x="7640638" y="1262063"/>
            <a:ext cx="312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320" name="Text Box 33">
            <a:extLst>
              <a:ext uri="{FF2B5EF4-FFF2-40B4-BE49-F238E27FC236}">
                <a16:creationId xmlns:a16="http://schemas.microsoft.com/office/drawing/2014/main" id="{DB363EC7-C13B-DE4F-950E-EA15C01CA42C}"/>
              </a:ext>
            </a:extLst>
          </p:cNvPr>
          <p:cNvSpPr txBox="1">
            <a:spLocks noChangeArrowheads="1"/>
          </p:cNvSpPr>
          <p:nvPr/>
        </p:nvSpPr>
        <p:spPr bwMode="auto">
          <a:xfrm rot="1092268">
            <a:off x="7427913" y="1092200"/>
            <a:ext cx="312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321" name="Text Box 34">
            <a:extLst>
              <a:ext uri="{FF2B5EF4-FFF2-40B4-BE49-F238E27FC236}">
                <a16:creationId xmlns:a16="http://schemas.microsoft.com/office/drawing/2014/main" id="{9F6235E2-C20D-D744-811E-E68A5AAF76C0}"/>
              </a:ext>
            </a:extLst>
          </p:cNvPr>
          <p:cNvSpPr txBox="1">
            <a:spLocks noChangeArrowheads="1"/>
          </p:cNvSpPr>
          <p:nvPr/>
        </p:nvSpPr>
        <p:spPr bwMode="auto">
          <a:xfrm rot="322018">
            <a:off x="7215188" y="1006475"/>
            <a:ext cx="312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grpSp>
        <p:nvGrpSpPr>
          <p:cNvPr id="55322" name="Group 35">
            <a:extLst>
              <a:ext uri="{FF2B5EF4-FFF2-40B4-BE49-F238E27FC236}">
                <a16:creationId xmlns:a16="http://schemas.microsoft.com/office/drawing/2014/main" id="{70835552-A195-184E-9A05-B6490AD68C3A}"/>
              </a:ext>
            </a:extLst>
          </p:cNvPr>
          <p:cNvGrpSpPr>
            <a:grpSpLocks/>
          </p:cNvGrpSpPr>
          <p:nvPr/>
        </p:nvGrpSpPr>
        <p:grpSpPr bwMode="auto">
          <a:xfrm rot="647910">
            <a:off x="5818188" y="852488"/>
            <a:ext cx="1377950" cy="1014412"/>
            <a:chOff x="2111" y="430"/>
            <a:chExt cx="867" cy="639"/>
          </a:xfrm>
        </p:grpSpPr>
        <p:sp>
          <p:nvSpPr>
            <p:cNvPr id="55440" name="Text Box 36">
              <a:extLst>
                <a:ext uri="{FF2B5EF4-FFF2-40B4-BE49-F238E27FC236}">
                  <a16:creationId xmlns:a16="http://schemas.microsoft.com/office/drawing/2014/main" id="{D8BE1FD1-2938-B342-A304-BDF8FEE467EB}"/>
                </a:ext>
              </a:extLst>
            </p:cNvPr>
            <p:cNvSpPr txBox="1">
              <a:spLocks noChangeArrowheads="1"/>
            </p:cNvSpPr>
            <p:nvPr/>
          </p:nvSpPr>
          <p:spPr bwMode="auto">
            <a:xfrm rot="-850934">
              <a:off x="2781" y="430"/>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441" name="Text Box 37">
              <a:extLst>
                <a:ext uri="{FF2B5EF4-FFF2-40B4-BE49-F238E27FC236}">
                  <a16:creationId xmlns:a16="http://schemas.microsoft.com/office/drawing/2014/main" id="{1394E8AC-3C48-D847-986B-CAFBA13B6466}"/>
                </a:ext>
              </a:extLst>
            </p:cNvPr>
            <p:cNvSpPr txBox="1">
              <a:spLocks noChangeArrowheads="1"/>
            </p:cNvSpPr>
            <p:nvPr/>
          </p:nvSpPr>
          <p:spPr bwMode="auto">
            <a:xfrm rot="-1651715">
              <a:off x="2647" y="493"/>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442" name="Text Box 38">
              <a:extLst>
                <a:ext uri="{FF2B5EF4-FFF2-40B4-BE49-F238E27FC236}">
                  <a16:creationId xmlns:a16="http://schemas.microsoft.com/office/drawing/2014/main" id="{391BC3E1-1EE3-DA4C-8FB1-F5D69BACF6D3}"/>
                </a:ext>
              </a:extLst>
            </p:cNvPr>
            <p:cNvSpPr txBox="1">
              <a:spLocks noChangeArrowheads="1"/>
            </p:cNvSpPr>
            <p:nvPr/>
          </p:nvSpPr>
          <p:spPr bwMode="auto">
            <a:xfrm rot="-2217317">
              <a:off x="2512" y="590"/>
              <a:ext cx="1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443" name="Text Box 39">
              <a:extLst>
                <a:ext uri="{FF2B5EF4-FFF2-40B4-BE49-F238E27FC236}">
                  <a16:creationId xmlns:a16="http://schemas.microsoft.com/office/drawing/2014/main" id="{94FF9CB5-7EE3-584C-82DF-D334FB576892}"/>
                </a:ext>
              </a:extLst>
            </p:cNvPr>
            <p:cNvSpPr txBox="1">
              <a:spLocks noChangeArrowheads="1"/>
            </p:cNvSpPr>
            <p:nvPr/>
          </p:nvSpPr>
          <p:spPr bwMode="auto">
            <a:xfrm rot="-2217317">
              <a:off x="2379" y="684"/>
              <a:ext cx="1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444" name="Text Box 40">
              <a:extLst>
                <a:ext uri="{FF2B5EF4-FFF2-40B4-BE49-F238E27FC236}">
                  <a16:creationId xmlns:a16="http://schemas.microsoft.com/office/drawing/2014/main" id="{55BD5BE0-F764-684C-A254-A9ACFB6A9C0F}"/>
                </a:ext>
              </a:extLst>
            </p:cNvPr>
            <p:cNvSpPr txBox="1">
              <a:spLocks noChangeArrowheads="1"/>
            </p:cNvSpPr>
            <p:nvPr/>
          </p:nvSpPr>
          <p:spPr bwMode="auto">
            <a:xfrm rot="-2217317">
              <a:off x="2245" y="780"/>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445" name="Text Box 41">
              <a:extLst>
                <a:ext uri="{FF2B5EF4-FFF2-40B4-BE49-F238E27FC236}">
                  <a16:creationId xmlns:a16="http://schemas.microsoft.com/office/drawing/2014/main" id="{4B019681-2412-5840-A912-955D793ED069}"/>
                </a:ext>
              </a:extLst>
            </p:cNvPr>
            <p:cNvSpPr txBox="1">
              <a:spLocks noChangeArrowheads="1"/>
            </p:cNvSpPr>
            <p:nvPr/>
          </p:nvSpPr>
          <p:spPr bwMode="auto">
            <a:xfrm rot="-2145576">
              <a:off x="2111" y="877"/>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grpSp>
      <p:sp>
        <p:nvSpPr>
          <p:cNvPr id="55323" name="Text Box 42">
            <a:extLst>
              <a:ext uri="{FF2B5EF4-FFF2-40B4-BE49-F238E27FC236}">
                <a16:creationId xmlns:a16="http://schemas.microsoft.com/office/drawing/2014/main" id="{F66F0B05-8786-6946-8C35-8EFF55E1B125}"/>
              </a:ext>
            </a:extLst>
          </p:cNvPr>
          <p:cNvSpPr txBox="1">
            <a:spLocks noChangeArrowheads="1"/>
          </p:cNvSpPr>
          <p:nvPr/>
        </p:nvSpPr>
        <p:spPr bwMode="auto">
          <a:xfrm rot="-2233029">
            <a:off x="5516563" y="1617663"/>
            <a:ext cx="312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324" name="Text Box 43">
            <a:extLst>
              <a:ext uri="{FF2B5EF4-FFF2-40B4-BE49-F238E27FC236}">
                <a16:creationId xmlns:a16="http://schemas.microsoft.com/office/drawing/2014/main" id="{843EF87D-5511-0044-868C-4D6D0C127114}"/>
              </a:ext>
            </a:extLst>
          </p:cNvPr>
          <p:cNvSpPr txBox="1">
            <a:spLocks noChangeArrowheads="1"/>
          </p:cNvSpPr>
          <p:nvPr/>
        </p:nvSpPr>
        <p:spPr bwMode="auto">
          <a:xfrm rot="-2462960">
            <a:off x="5286375" y="1844675"/>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325" name="Text Box 44">
            <a:extLst>
              <a:ext uri="{FF2B5EF4-FFF2-40B4-BE49-F238E27FC236}">
                <a16:creationId xmlns:a16="http://schemas.microsoft.com/office/drawing/2014/main" id="{0BD2BE0C-01C5-7446-9AEB-1302285739BC}"/>
              </a:ext>
            </a:extLst>
          </p:cNvPr>
          <p:cNvSpPr txBox="1">
            <a:spLocks noChangeArrowheads="1"/>
          </p:cNvSpPr>
          <p:nvPr/>
        </p:nvSpPr>
        <p:spPr bwMode="auto">
          <a:xfrm rot="-4409983">
            <a:off x="5201444" y="2093119"/>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326" name="Text Box 45">
            <a:extLst>
              <a:ext uri="{FF2B5EF4-FFF2-40B4-BE49-F238E27FC236}">
                <a16:creationId xmlns:a16="http://schemas.microsoft.com/office/drawing/2014/main" id="{D588EA2A-16F6-0C49-AFDB-7FCF23396A61}"/>
              </a:ext>
            </a:extLst>
          </p:cNvPr>
          <p:cNvSpPr txBox="1">
            <a:spLocks noChangeArrowheads="1"/>
          </p:cNvSpPr>
          <p:nvPr/>
        </p:nvSpPr>
        <p:spPr bwMode="auto">
          <a:xfrm rot="-4409983">
            <a:off x="5328444" y="2216944"/>
            <a:ext cx="369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r>
              <a:rPr lang="en-GB" altLang="it-IT" sz="1400" baseline="-25000">
                <a:latin typeface="Times New Roman" panose="02020603050405020304" pitchFamily="18" charset="0"/>
              </a:rPr>
              <a:t>1</a:t>
            </a:r>
            <a:endParaRPr lang="en-GB" altLang="it-IT">
              <a:latin typeface="Times New Roman" panose="02020603050405020304" pitchFamily="18" charset="0"/>
            </a:endParaRPr>
          </a:p>
        </p:txBody>
      </p:sp>
      <p:sp>
        <p:nvSpPr>
          <p:cNvPr id="55327" name="Line 46">
            <a:extLst>
              <a:ext uri="{FF2B5EF4-FFF2-40B4-BE49-F238E27FC236}">
                <a16:creationId xmlns:a16="http://schemas.microsoft.com/office/drawing/2014/main" id="{634FB15D-C090-E04C-9DF6-0B7435AEF058}"/>
              </a:ext>
            </a:extLst>
          </p:cNvPr>
          <p:cNvSpPr>
            <a:spLocks noChangeShapeType="1"/>
          </p:cNvSpPr>
          <p:nvPr/>
        </p:nvSpPr>
        <p:spPr bwMode="auto">
          <a:xfrm>
            <a:off x="5599113" y="2470150"/>
            <a:ext cx="650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5328" name="Text Box 47">
            <a:extLst>
              <a:ext uri="{FF2B5EF4-FFF2-40B4-BE49-F238E27FC236}">
                <a16:creationId xmlns:a16="http://schemas.microsoft.com/office/drawing/2014/main" id="{190F5FDB-A360-0946-9957-429182CE4F49}"/>
              </a:ext>
            </a:extLst>
          </p:cNvPr>
          <p:cNvSpPr txBox="1">
            <a:spLocks noChangeArrowheads="1"/>
          </p:cNvSpPr>
          <p:nvPr/>
        </p:nvSpPr>
        <p:spPr bwMode="auto">
          <a:xfrm rot="579373">
            <a:off x="5572125" y="2312988"/>
            <a:ext cx="50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P-P-</a:t>
            </a:r>
          </a:p>
        </p:txBody>
      </p:sp>
      <p:sp>
        <p:nvSpPr>
          <p:cNvPr id="55329" name="Text Box 48">
            <a:extLst>
              <a:ext uri="{FF2B5EF4-FFF2-40B4-BE49-F238E27FC236}">
                <a16:creationId xmlns:a16="http://schemas.microsoft.com/office/drawing/2014/main" id="{D13CDF53-27EE-9944-A89D-97A40742E62D}"/>
              </a:ext>
            </a:extLst>
          </p:cNvPr>
          <p:cNvSpPr txBox="1">
            <a:spLocks noChangeArrowheads="1"/>
          </p:cNvSpPr>
          <p:nvPr/>
        </p:nvSpPr>
        <p:spPr bwMode="auto">
          <a:xfrm>
            <a:off x="6900863" y="2597150"/>
            <a:ext cx="917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600" b="1">
                <a:solidFill>
                  <a:srgbClr val="FE0000"/>
                </a:solidFill>
                <a:latin typeface="Times New Roman" panose="02020603050405020304" pitchFamily="18" charset="0"/>
              </a:rPr>
              <a:t>P-P-P-G</a:t>
            </a:r>
            <a:endParaRPr lang="en-GB" altLang="it-IT" sz="1600" b="1">
              <a:latin typeface="Times New Roman" panose="02020603050405020304" pitchFamily="18" charset="0"/>
            </a:endParaRPr>
          </a:p>
        </p:txBody>
      </p:sp>
      <p:sp>
        <p:nvSpPr>
          <p:cNvPr id="55330" name="AutoShape 49">
            <a:extLst>
              <a:ext uri="{FF2B5EF4-FFF2-40B4-BE49-F238E27FC236}">
                <a16:creationId xmlns:a16="http://schemas.microsoft.com/office/drawing/2014/main" id="{52922ECD-E2B6-E24E-9609-64F74BDE7E45}"/>
              </a:ext>
            </a:extLst>
          </p:cNvPr>
          <p:cNvSpPr>
            <a:spLocks noChangeArrowheads="1"/>
          </p:cNvSpPr>
          <p:nvPr/>
        </p:nvSpPr>
        <p:spPr bwMode="auto">
          <a:xfrm rot="-447706">
            <a:off x="6762750" y="2320925"/>
            <a:ext cx="176213" cy="801688"/>
          </a:xfrm>
          <a:prstGeom prst="curvedLeftArrow">
            <a:avLst>
              <a:gd name="adj1" fmla="val 90991"/>
              <a:gd name="adj2" fmla="val 181982"/>
              <a:gd name="adj3" fmla="val 33333"/>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55331" name="Text Box 50">
            <a:extLst>
              <a:ext uri="{FF2B5EF4-FFF2-40B4-BE49-F238E27FC236}">
                <a16:creationId xmlns:a16="http://schemas.microsoft.com/office/drawing/2014/main" id="{55527169-F76F-DD48-8230-9CDC0810B79E}"/>
              </a:ext>
            </a:extLst>
          </p:cNvPr>
          <p:cNvSpPr txBox="1">
            <a:spLocks noChangeArrowheads="1"/>
          </p:cNvSpPr>
          <p:nvPr/>
        </p:nvSpPr>
        <p:spPr bwMode="auto">
          <a:xfrm rot="1071108">
            <a:off x="5932488" y="2360613"/>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600" b="1">
                <a:solidFill>
                  <a:srgbClr val="FE0000"/>
                </a:solidFill>
                <a:latin typeface="Times New Roman" panose="02020603050405020304" pitchFamily="18" charset="0"/>
              </a:rPr>
              <a:t>P-G</a:t>
            </a:r>
            <a:endParaRPr lang="en-GB" altLang="it-IT" sz="1600" b="1">
              <a:latin typeface="Times New Roman" panose="02020603050405020304" pitchFamily="18" charset="0"/>
            </a:endParaRPr>
          </a:p>
        </p:txBody>
      </p:sp>
      <p:sp>
        <p:nvSpPr>
          <p:cNvPr id="55332" name="Text Box 51">
            <a:extLst>
              <a:ext uri="{FF2B5EF4-FFF2-40B4-BE49-F238E27FC236}">
                <a16:creationId xmlns:a16="http://schemas.microsoft.com/office/drawing/2014/main" id="{876C4576-5757-5D4F-B1B9-769C646B58E0}"/>
              </a:ext>
            </a:extLst>
          </p:cNvPr>
          <p:cNvSpPr txBox="1">
            <a:spLocks noChangeArrowheads="1"/>
          </p:cNvSpPr>
          <p:nvPr/>
        </p:nvSpPr>
        <p:spPr bwMode="auto">
          <a:xfrm rot="-1360228">
            <a:off x="6388100" y="2906713"/>
            <a:ext cx="490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b="1">
                <a:solidFill>
                  <a:srgbClr val="FE0000"/>
                </a:solidFill>
                <a:latin typeface="Times New Roman" panose="02020603050405020304" pitchFamily="18" charset="0"/>
              </a:rPr>
              <a:t>P-G</a:t>
            </a:r>
            <a:endParaRPr lang="en-GB" altLang="it-IT" b="1">
              <a:latin typeface="Times New Roman" panose="02020603050405020304" pitchFamily="18" charset="0"/>
            </a:endParaRPr>
          </a:p>
        </p:txBody>
      </p:sp>
      <p:sp>
        <p:nvSpPr>
          <p:cNvPr id="55333" name="AutoShape 52">
            <a:extLst>
              <a:ext uri="{FF2B5EF4-FFF2-40B4-BE49-F238E27FC236}">
                <a16:creationId xmlns:a16="http://schemas.microsoft.com/office/drawing/2014/main" id="{C19A8D87-F639-AC42-AF46-DEEFDD717CCC}"/>
              </a:ext>
            </a:extLst>
          </p:cNvPr>
          <p:cNvSpPr>
            <a:spLocks noChangeArrowheads="1"/>
          </p:cNvSpPr>
          <p:nvPr/>
        </p:nvSpPr>
        <p:spPr bwMode="auto">
          <a:xfrm rot="3106325" flipH="1" flipV="1">
            <a:off x="5718176" y="2781300"/>
            <a:ext cx="696912" cy="395287"/>
          </a:xfrm>
          <a:prstGeom prst="curvedDownArrow">
            <a:avLst>
              <a:gd name="adj1" fmla="val 35261"/>
              <a:gd name="adj2" fmla="val 70522"/>
              <a:gd name="adj3" fmla="val 33333"/>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55334" name="AutoShape 53">
            <a:extLst>
              <a:ext uri="{FF2B5EF4-FFF2-40B4-BE49-F238E27FC236}">
                <a16:creationId xmlns:a16="http://schemas.microsoft.com/office/drawing/2014/main" id="{6F95BBEE-7A63-E244-8447-EBA529DD08BF}"/>
              </a:ext>
            </a:extLst>
          </p:cNvPr>
          <p:cNvSpPr>
            <a:spLocks noChangeArrowheads="1"/>
          </p:cNvSpPr>
          <p:nvPr/>
        </p:nvSpPr>
        <p:spPr bwMode="auto">
          <a:xfrm rot="8401675">
            <a:off x="6151563" y="1760538"/>
            <a:ext cx="787400" cy="852487"/>
          </a:xfrm>
          <a:prstGeom prst="lightningBolt">
            <a:avLst/>
          </a:prstGeom>
          <a:gradFill rotWithShape="0">
            <a:gsLst>
              <a:gs pos="0">
                <a:srgbClr val="6C0D73"/>
              </a:gs>
              <a:gs pos="50000">
                <a:srgbClr val="F2E9F2"/>
              </a:gs>
              <a:gs pos="100000">
                <a:srgbClr val="6C0D73"/>
              </a:gs>
            </a:gsLst>
            <a:lin ang="5400000" scaled="1"/>
          </a:gradFill>
          <a:ln w="9525">
            <a:solidFill>
              <a:schemeClr val="tx1"/>
            </a:solidFill>
            <a:miter lim="800000"/>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nvGrpSpPr>
          <p:cNvPr id="55335" name="Group 54">
            <a:extLst>
              <a:ext uri="{FF2B5EF4-FFF2-40B4-BE49-F238E27FC236}">
                <a16:creationId xmlns:a16="http://schemas.microsoft.com/office/drawing/2014/main" id="{C02ED5CC-1AEA-CF4C-A6F4-206BF5F7B995}"/>
              </a:ext>
            </a:extLst>
          </p:cNvPr>
          <p:cNvGrpSpPr>
            <a:grpSpLocks/>
          </p:cNvGrpSpPr>
          <p:nvPr/>
        </p:nvGrpSpPr>
        <p:grpSpPr bwMode="auto">
          <a:xfrm rot="-469557">
            <a:off x="1589088" y="3389313"/>
            <a:ext cx="2487612" cy="1549400"/>
            <a:chOff x="3761" y="192"/>
            <a:chExt cx="1567" cy="976"/>
          </a:xfrm>
        </p:grpSpPr>
        <p:sp>
          <p:nvSpPr>
            <p:cNvPr id="190519" name="AutoShape 55">
              <a:extLst>
                <a:ext uri="{FF2B5EF4-FFF2-40B4-BE49-F238E27FC236}">
                  <a16:creationId xmlns:a16="http://schemas.microsoft.com/office/drawing/2014/main" id="{848DB1B3-07F9-D744-864F-C507BC818CFB}"/>
                </a:ext>
              </a:extLst>
            </p:cNvPr>
            <p:cNvSpPr>
              <a:spLocks noChangeArrowheads="1"/>
            </p:cNvSpPr>
            <p:nvPr/>
          </p:nvSpPr>
          <p:spPr bwMode="auto">
            <a:xfrm rot="21124203" flipH="1">
              <a:off x="4619" y="192"/>
              <a:ext cx="708" cy="852"/>
            </a:xfrm>
            <a:prstGeom prst="flowChartMagneticTape">
              <a:avLst/>
            </a:prstGeom>
            <a:gradFill rotWithShape="0">
              <a:gsLst>
                <a:gs pos="0">
                  <a:schemeClr val="accent2">
                    <a:gamma/>
                    <a:tint val="39216"/>
                    <a:invGamma/>
                  </a:schemeClr>
                </a:gs>
                <a:gs pos="100000">
                  <a:schemeClr val="accent2"/>
                </a:gs>
              </a:gsLst>
              <a:path path="rect">
                <a:fillToRect l="50000" t="50000" r="50000" b="50000"/>
              </a:path>
            </a:gradFill>
            <a:ln w="9525">
              <a:solidFill>
                <a:schemeClr val="tx1"/>
              </a:solidFill>
              <a:miter lim="800000"/>
              <a:headEnd/>
              <a:tailEnd/>
            </a:ln>
            <a:effec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GB" altLang="it-IT" b="1">
                  <a:effectLst>
                    <a:outerShdw blurRad="38100" dist="38100" dir="2700000" algn="tl">
                      <a:srgbClr val="FFFFFF"/>
                    </a:outerShdw>
                  </a:effectLst>
                  <a:latin typeface="Times New Roman" panose="02020603050405020304" pitchFamily="18" charset="0"/>
                </a:rPr>
                <a:t>Pol II</a:t>
              </a:r>
              <a:endParaRPr lang="en-GB" altLang="it-IT">
                <a:latin typeface="Times New Roman" panose="02020603050405020304" pitchFamily="18" charset="0"/>
              </a:endParaRPr>
            </a:p>
          </p:txBody>
        </p:sp>
        <p:sp>
          <p:nvSpPr>
            <p:cNvPr id="190520" name="Rectangle 56">
              <a:extLst>
                <a:ext uri="{FF2B5EF4-FFF2-40B4-BE49-F238E27FC236}">
                  <a16:creationId xmlns:a16="http://schemas.microsoft.com/office/drawing/2014/main" id="{41641169-1D49-6345-9E49-5E306D543A8E}"/>
                </a:ext>
              </a:extLst>
            </p:cNvPr>
            <p:cNvSpPr>
              <a:spLocks noChangeArrowheads="1"/>
            </p:cNvSpPr>
            <p:nvPr/>
          </p:nvSpPr>
          <p:spPr bwMode="auto">
            <a:xfrm rot="21124203" flipH="1">
              <a:off x="3760" y="1017"/>
              <a:ext cx="939" cy="132"/>
            </a:xfrm>
            <a:prstGeom prst="rect">
              <a:avLst/>
            </a:prstGeom>
            <a:gradFill rotWithShape="0">
              <a:gsLst>
                <a:gs pos="0">
                  <a:schemeClr val="accent2">
                    <a:gamma/>
                    <a:tint val="39216"/>
                    <a:invGamma/>
                  </a:schemeClr>
                </a:gs>
                <a:gs pos="100000">
                  <a:schemeClr val="accent2"/>
                </a:gs>
              </a:gsLst>
              <a:path path="shape">
                <a:fillToRect l="50000" t="50000" r="50000" b="50000"/>
              </a:path>
            </a:gradFill>
            <a:ln w="9525">
              <a:solidFill>
                <a:schemeClr val="tx1"/>
              </a:solidFill>
              <a:miter lim="800000"/>
              <a:headEnd/>
              <a:tailEnd/>
            </a:ln>
            <a:effec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190521" name="Text Box 57">
              <a:extLst>
                <a:ext uri="{FF2B5EF4-FFF2-40B4-BE49-F238E27FC236}">
                  <a16:creationId xmlns:a16="http://schemas.microsoft.com/office/drawing/2014/main" id="{2D63364B-DC35-5841-935C-4107F4C25B10}"/>
                </a:ext>
              </a:extLst>
            </p:cNvPr>
            <p:cNvSpPr txBox="1">
              <a:spLocks noChangeArrowheads="1"/>
            </p:cNvSpPr>
            <p:nvPr/>
          </p:nvSpPr>
          <p:spPr bwMode="auto">
            <a:xfrm rot="-481070">
              <a:off x="3983" y="975"/>
              <a:ext cx="499" cy="192"/>
            </a:xfrm>
            <a:prstGeom prst="rect">
              <a:avLst/>
            </a:prstGeom>
            <a:noFill/>
            <a:ln w="9525">
              <a:noFill/>
              <a:miter lim="800000"/>
              <a:headEnd/>
              <a:tailEnd/>
            </a:ln>
            <a:effec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b="1">
                  <a:effectLst>
                    <a:outerShdw blurRad="38100" dist="38100" dir="2700000" algn="tl">
                      <a:srgbClr val="C0C0C0"/>
                    </a:outerShdw>
                  </a:effectLst>
                  <a:latin typeface="Times New Roman" panose="02020603050405020304" pitchFamily="18" charset="0"/>
                </a:rPr>
                <a:t>  p CTD</a:t>
              </a:r>
              <a:endParaRPr lang="en-GB" altLang="it-IT">
                <a:latin typeface="Times New Roman" panose="02020603050405020304" pitchFamily="18" charset="0"/>
              </a:endParaRPr>
            </a:p>
          </p:txBody>
        </p:sp>
      </p:grpSp>
      <p:sp>
        <p:nvSpPr>
          <p:cNvPr id="55336" name="Text Box 58">
            <a:extLst>
              <a:ext uri="{FF2B5EF4-FFF2-40B4-BE49-F238E27FC236}">
                <a16:creationId xmlns:a16="http://schemas.microsoft.com/office/drawing/2014/main" id="{925868C7-D574-6842-A743-A9C17402E709}"/>
              </a:ext>
            </a:extLst>
          </p:cNvPr>
          <p:cNvSpPr txBox="1">
            <a:spLocks noChangeArrowheads="1"/>
          </p:cNvSpPr>
          <p:nvPr/>
        </p:nvSpPr>
        <p:spPr bwMode="auto">
          <a:xfrm rot="1118431">
            <a:off x="2724150" y="4102100"/>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337" name="Text Box 59">
            <a:extLst>
              <a:ext uri="{FF2B5EF4-FFF2-40B4-BE49-F238E27FC236}">
                <a16:creationId xmlns:a16="http://schemas.microsoft.com/office/drawing/2014/main" id="{417DB446-0D14-2B43-ABC0-9A2CF02C2CC6}"/>
              </a:ext>
            </a:extLst>
          </p:cNvPr>
          <p:cNvSpPr txBox="1">
            <a:spLocks noChangeArrowheads="1"/>
          </p:cNvSpPr>
          <p:nvPr/>
        </p:nvSpPr>
        <p:spPr bwMode="auto">
          <a:xfrm rot="1092268">
            <a:off x="2511425" y="3932238"/>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338" name="Text Box 60">
            <a:extLst>
              <a:ext uri="{FF2B5EF4-FFF2-40B4-BE49-F238E27FC236}">
                <a16:creationId xmlns:a16="http://schemas.microsoft.com/office/drawing/2014/main" id="{C4BFBADB-84E8-5840-9402-CFF57869AE0E}"/>
              </a:ext>
            </a:extLst>
          </p:cNvPr>
          <p:cNvSpPr txBox="1">
            <a:spLocks noChangeArrowheads="1"/>
          </p:cNvSpPr>
          <p:nvPr/>
        </p:nvSpPr>
        <p:spPr bwMode="auto">
          <a:xfrm rot="322018">
            <a:off x="2297113" y="3846513"/>
            <a:ext cx="312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grpSp>
        <p:nvGrpSpPr>
          <p:cNvPr id="55339" name="Group 61">
            <a:extLst>
              <a:ext uri="{FF2B5EF4-FFF2-40B4-BE49-F238E27FC236}">
                <a16:creationId xmlns:a16="http://schemas.microsoft.com/office/drawing/2014/main" id="{A4F155B7-3136-564B-BC73-31293DA71B04}"/>
              </a:ext>
            </a:extLst>
          </p:cNvPr>
          <p:cNvGrpSpPr>
            <a:grpSpLocks/>
          </p:cNvGrpSpPr>
          <p:nvPr/>
        </p:nvGrpSpPr>
        <p:grpSpPr bwMode="auto">
          <a:xfrm rot="647910">
            <a:off x="901700" y="3694113"/>
            <a:ext cx="1376363" cy="1014412"/>
            <a:chOff x="2111" y="431"/>
            <a:chExt cx="867" cy="639"/>
          </a:xfrm>
        </p:grpSpPr>
        <p:sp>
          <p:nvSpPr>
            <p:cNvPr id="55431" name="Text Box 62">
              <a:extLst>
                <a:ext uri="{FF2B5EF4-FFF2-40B4-BE49-F238E27FC236}">
                  <a16:creationId xmlns:a16="http://schemas.microsoft.com/office/drawing/2014/main" id="{146C002D-50DD-B849-AF43-AEDB7002FB88}"/>
                </a:ext>
              </a:extLst>
            </p:cNvPr>
            <p:cNvSpPr txBox="1">
              <a:spLocks noChangeArrowheads="1"/>
            </p:cNvSpPr>
            <p:nvPr/>
          </p:nvSpPr>
          <p:spPr bwMode="auto">
            <a:xfrm rot="-850934">
              <a:off x="2781" y="431"/>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432" name="Text Box 63">
              <a:extLst>
                <a:ext uri="{FF2B5EF4-FFF2-40B4-BE49-F238E27FC236}">
                  <a16:creationId xmlns:a16="http://schemas.microsoft.com/office/drawing/2014/main" id="{4F1C1812-6DFE-FD49-8277-36241AAFDE17}"/>
                </a:ext>
              </a:extLst>
            </p:cNvPr>
            <p:cNvSpPr txBox="1">
              <a:spLocks noChangeArrowheads="1"/>
            </p:cNvSpPr>
            <p:nvPr/>
          </p:nvSpPr>
          <p:spPr bwMode="auto">
            <a:xfrm rot="-1651715">
              <a:off x="2647" y="494"/>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433" name="Text Box 64">
              <a:extLst>
                <a:ext uri="{FF2B5EF4-FFF2-40B4-BE49-F238E27FC236}">
                  <a16:creationId xmlns:a16="http://schemas.microsoft.com/office/drawing/2014/main" id="{AFC865D7-CE6C-094C-8C98-8453B7B57AA0}"/>
                </a:ext>
              </a:extLst>
            </p:cNvPr>
            <p:cNvSpPr txBox="1">
              <a:spLocks noChangeArrowheads="1"/>
            </p:cNvSpPr>
            <p:nvPr/>
          </p:nvSpPr>
          <p:spPr bwMode="auto">
            <a:xfrm rot="-2217317">
              <a:off x="2512" y="591"/>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434" name="Text Box 65">
              <a:extLst>
                <a:ext uri="{FF2B5EF4-FFF2-40B4-BE49-F238E27FC236}">
                  <a16:creationId xmlns:a16="http://schemas.microsoft.com/office/drawing/2014/main" id="{3D702D04-3548-4949-AE01-8FD81B4D68FE}"/>
                </a:ext>
              </a:extLst>
            </p:cNvPr>
            <p:cNvSpPr txBox="1">
              <a:spLocks noChangeArrowheads="1"/>
            </p:cNvSpPr>
            <p:nvPr/>
          </p:nvSpPr>
          <p:spPr bwMode="auto">
            <a:xfrm rot="-2217317">
              <a:off x="2379" y="684"/>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435" name="Text Box 66">
              <a:extLst>
                <a:ext uri="{FF2B5EF4-FFF2-40B4-BE49-F238E27FC236}">
                  <a16:creationId xmlns:a16="http://schemas.microsoft.com/office/drawing/2014/main" id="{694B466E-A204-BB4C-A79D-9A9BB5BF00DE}"/>
                </a:ext>
              </a:extLst>
            </p:cNvPr>
            <p:cNvSpPr txBox="1">
              <a:spLocks noChangeArrowheads="1"/>
            </p:cNvSpPr>
            <p:nvPr/>
          </p:nvSpPr>
          <p:spPr bwMode="auto">
            <a:xfrm rot="-2217317">
              <a:off x="2245" y="781"/>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436" name="Text Box 67">
              <a:extLst>
                <a:ext uri="{FF2B5EF4-FFF2-40B4-BE49-F238E27FC236}">
                  <a16:creationId xmlns:a16="http://schemas.microsoft.com/office/drawing/2014/main" id="{F8AC5780-71DB-3F4C-B805-DD6026D23E4C}"/>
                </a:ext>
              </a:extLst>
            </p:cNvPr>
            <p:cNvSpPr txBox="1">
              <a:spLocks noChangeArrowheads="1"/>
            </p:cNvSpPr>
            <p:nvPr/>
          </p:nvSpPr>
          <p:spPr bwMode="auto">
            <a:xfrm rot="-2145576">
              <a:off x="2111" y="878"/>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grpSp>
      <p:sp>
        <p:nvSpPr>
          <p:cNvPr id="55340" name="Text Box 68">
            <a:extLst>
              <a:ext uri="{FF2B5EF4-FFF2-40B4-BE49-F238E27FC236}">
                <a16:creationId xmlns:a16="http://schemas.microsoft.com/office/drawing/2014/main" id="{40D88217-B8BE-AE4A-8F60-A43734B4F456}"/>
              </a:ext>
            </a:extLst>
          </p:cNvPr>
          <p:cNvSpPr txBox="1">
            <a:spLocks noChangeArrowheads="1"/>
          </p:cNvSpPr>
          <p:nvPr/>
        </p:nvSpPr>
        <p:spPr bwMode="auto">
          <a:xfrm rot="-2233029">
            <a:off x="598488" y="4457700"/>
            <a:ext cx="312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341" name="Text Box 69">
            <a:extLst>
              <a:ext uri="{FF2B5EF4-FFF2-40B4-BE49-F238E27FC236}">
                <a16:creationId xmlns:a16="http://schemas.microsoft.com/office/drawing/2014/main" id="{CDE046F4-6070-2F4D-941E-9C3F6026A467}"/>
              </a:ext>
            </a:extLst>
          </p:cNvPr>
          <p:cNvSpPr txBox="1">
            <a:spLocks noChangeArrowheads="1"/>
          </p:cNvSpPr>
          <p:nvPr/>
        </p:nvSpPr>
        <p:spPr bwMode="auto">
          <a:xfrm rot="-2462960">
            <a:off x="368300" y="4686300"/>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342" name="Text Box 70">
            <a:extLst>
              <a:ext uri="{FF2B5EF4-FFF2-40B4-BE49-F238E27FC236}">
                <a16:creationId xmlns:a16="http://schemas.microsoft.com/office/drawing/2014/main" id="{DD78CB72-1013-D54E-826C-7C1D9E6C3B15}"/>
              </a:ext>
            </a:extLst>
          </p:cNvPr>
          <p:cNvSpPr txBox="1">
            <a:spLocks noChangeArrowheads="1"/>
          </p:cNvSpPr>
          <p:nvPr/>
        </p:nvSpPr>
        <p:spPr bwMode="auto">
          <a:xfrm rot="-4409983">
            <a:off x="284956" y="4933157"/>
            <a:ext cx="312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343" name="Text Box 71">
            <a:extLst>
              <a:ext uri="{FF2B5EF4-FFF2-40B4-BE49-F238E27FC236}">
                <a16:creationId xmlns:a16="http://schemas.microsoft.com/office/drawing/2014/main" id="{C3D698B3-0CFA-D440-B48B-135E0D43B9E8}"/>
              </a:ext>
            </a:extLst>
          </p:cNvPr>
          <p:cNvSpPr txBox="1">
            <a:spLocks noChangeArrowheads="1"/>
          </p:cNvSpPr>
          <p:nvPr/>
        </p:nvSpPr>
        <p:spPr bwMode="auto">
          <a:xfrm rot="-4409983">
            <a:off x="415131" y="5056982"/>
            <a:ext cx="369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r>
              <a:rPr lang="en-GB" altLang="it-IT" sz="1400" baseline="-25000">
                <a:latin typeface="Times New Roman" panose="02020603050405020304" pitchFamily="18" charset="0"/>
              </a:rPr>
              <a:t>1</a:t>
            </a:r>
            <a:endParaRPr lang="en-GB" altLang="it-IT">
              <a:latin typeface="Times New Roman" panose="02020603050405020304" pitchFamily="18" charset="0"/>
            </a:endParaRPr>
          </a:p>
        </p:txBody>
      </p:sp>
      <p:sp>
        <p:nvSpPr>
          <p:cNvPr id="55344" name="Line 72">
            <a:extLst>
              <a:ext uri="{FF2B5EF4-FFF2-40B4-BE49-F238E27FC236}">
                <a16:creationId xmlns:a16="http://schemas.microsoft.com/office/drawing/2014/main" id="{6513C166-469D-B04F-8126-E413C996254C}"/>
              </a:ext>
            </a:extLst>
          </p:cNvPr>
          <p:cNvSpPr>
            <a:spLocks noChangeShapeType="1"/>
          </p:cNvSpPr>
          <p:nvPr/>
        </p:nvSpPr>
        <p:spPr bwMode="auto">
          <a:xfrm>
            <a:off x="682625" y="5310188"/>
            <a:ext cx="650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5345" name="Text Box 73">
            <a:extLst>
              <a:ext uri="{FF2B5EF4-FFF2-40B4-BE49-F238E27FC236}">
                <a16:creationId xmlns:a16="http://schemas.microsoft.com/office/drawing/2014/main" id="{79DC12F4-0786-7D4A-8C42-382FF72FE6DD}"/>
              </a:ext>
            </a:extLst>
          </p:cNvPr>
          <p:cNvSpPr txBox="1">
            <a:spLocks noChangeArrowheads="1"/>
          </p:cNvSpPr>
          <p:nvPr/>
        </p:nvSpPr>
        <p:spPr bwMode="auto">
          <a:xfrm rot="579373">
            <a:off x="655638" y="5153025"/>
            <a:ext cx="50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P-P-</a:t>
            </a:r>
          </a:p>
        </p:txBody>
      </p:sp>
      <p:sp>
        <p:nvSpPr>
          <p:cNvPr id="55346" name="Text Box 74">
            <a:extLst>
              <a:ext uri="{FF2B5EF4-FFF2-40B4-BE49-F238E27FC236}">
                <a16:creationId xmlns:a16="http://schemas.microsoft.com/office/drawing/2014/main" id="{77399C07-BE07-9E49-8717-F4BAA8D5C8CE}"/>
              </a:ext>
            </a:extLst>
          </p:cNvPr>
          <p:cNvSpPr txBox="1">
            <a:spLocks noChangeArrowheads="1"/>
          </p:cNvSpPr>
          <p:nvPr/>
        </p:nvSpPr>
        <p:spPr bwMode="auto">
          <a:xfrm rot="1071108">
            <a:off x="1016000" y="52006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600" b="1">
                <a:solidFill>
                  <a:srgbClr val="FE0000"/>
                </a:solidFill>
                <a:latin typeface="Times New Roman" panose="02020603050405020304" pitchFamily="18" charset="0"/>
              </a:rPr>
              <a:t>P-G</a:t>
            </a:r>
            <a:endParaRPr lang="en-GB" altLang="it-IT" sz="1600" b="1">
              <a:latin typeface="Times New Roman" panose="02020603050405020304" pitchFamily="18" charset="0"/>
            </a:endParaRPr>
          </a:p>
        </p:txBody>
      </p:sp>
      <p:sp>
        <p:nvSpPr>
          <p:cNvPr id="55347" name="AutoShape 75">
            <a:extLst>
              <a:ext uri="{FF2B5EF4-FFF2-40B4-BE49-F238E27FC236}">
                <a16:creationId xmlns:a16="http://schemas.microsoft.com/office/drawing/2014/main" id="{022FAB6C-C3A9-C840-9ABB-2F20468FB74B}"/>
              </a:ext>
            </a:extLst>
          </p:cNvPr>
          <p:cNvSpPr>
            <a:spLocks noChangeArrowheads="1"/>
          </p:cNvSpPr>
          <p:nvPr/>
        </p:nvSpPr>
        <p:spPr bwMode="auto">
          <a:xfrm rot="10158385">
            <a:off x="1235075" y="4600575"/>
            <a:ext cx="787400" cy="852488"/>
          </a:xfrm>
          <a:prstGeom prst="lightningBolt">
            <a:avLst/>
          </a:prstGeom>
          <a:gradFill rotWithShape="0">
            <a:gsLst>
              <a:gs pos="0">
                <a:srgbClr val="6C0D73"/>
              </a:gs>
              <a:gs pos="50000">
                <a:srgbClr val="F2E9F2"/>
              </a:gs>
              <a:gs pos="100000">
                <a:srgbClr val="6C0D73"/>
              </a:gs>
            </a:gsLst>
            <a:lin ang="5400000" scaled="1"/>
          </a:gradFill>
          <a:ln w="9525">
            <a:solidFill>
              <a:schemeClr val="tx1"/>
            </a:solidFill>
            <a:miter lim="800000"/>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190540" name="AutoShape 76">
            <a:extLst>
              <a:ext uri="{FF2B5EF4-FFF2-40B4-BE49-F238E27FC236}">
                <a16:creationId xmlns:a16="http://schemas.microsoft.com/office/drawing/2014/main" id="{B9B75F23-C421-DC4F-91DF-12B6A2366701}"/>
              </a:ext>
            </a:extLst>
          </p:cNvPr>
          <p:cNvSpPr>
            <a:spLocks noChangeArrowheads="1"/>
          </p:cNvSpPr>
          <p:nvPr/>
        </p:nvSpPr>
        <p:spPr bwMode="auto">
          <a:xfrm>
            <a:off x="1531938" y="5310188"/>
            <a:ext cx="574675" cy="544512"/>
          </a:xfrm>
          <a:prstGeom prst="hexagon">
            <a:avLst>
              <a:gd name="adj" fmla="val 26385"/>
              <a:gd name="vf" fmla="val 115470"/>
            </a:avLst>
          </a:prstGeom>
          <a:gradFill rotWithShape="0">
            <a:gsLst>
              <a:gs pos="0">
                <a:srgbClr val="FF9900"/>
              </a:gs>
              <a:gs pos="50000">
                <a:srgbClr val="FF9900">
                  <a:gamma/>
                  <a:tint val="33333"/>
                  <a:invGamma/>
                </a:srgbClr>
              </a:gs>
              <a:gs pos="100000">
                <a:srgbClr val="FF9900"/>
              </a:gs>
            </a:gsLst>
            <a:lin ang="5400000" scaled="1"/>
          </a:gradFill>
          <a:ln w="9525">
            <a:solidFill>
              <a:schemeClr val="tx1"/>
            </a:solidFill>
            <a:miter lim="800000"/>
            <a:headEnd/>
            <a:tailEnd/>
          </a:ln>
          <a:effec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GB" altLang="it-IT" sz="1400" b="1">
                <a:effectLst>
                  <a:outerShdw blurRad="38100" dist="38100" dir="2700000" algn="tl">
                    <a:srgbClr val="FFFFFF"/>
                  </a:outerShdw>
                </a:effectLst>
                <a:latin typeface="Times New Roman" panose="02020603050405020304" pitchFamily="18" charset="0"/>
              </a:rPr>
              <a:t>MT</a:t>
            </a:r>
            <a:endParaRPr lang="en-GB" altLang="it-IT" sz="1400" b="1">
              <a:latin typeface="Times New Roman" panose="02020603050405020304" pitchFamily="18" charset="0"/>
            </a:endParaRPr>
          </a:p>
        </p:txBody>
      </p:sp>
      <p:sp>
        <p:nvSpPr>
          <p:cNvPr id="55349" name="Line 77">
            <a:extLst>
              <a:ext uri="{FF2B5EF4-FFF2-40B4-BE49-F238E27FC236}">
                <a16:creationId xmlns:a16="http://schemas.microsoft.com/office/drawing/2014/main" id="{50E196BE-59EE-C74B-8BC8-372A2E13B8E3}"/>
              </a:ext>
            </a:extLst>
          </p:cNvPr>
          <p:cNvSpPr>
            <a:spLocks noChangeShapeType="1"/>
          </p:cNvSpPr>
          <p:nvPr/>
        </p:nvSpPr>
        <p:spPr bwMode="auto">
          <a:xfrm>
            <a:off x="1320800" y="5457825"/>
            <a:ext cx="0" cy="66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5350" name="Text Box 78">
            <a:extLst>
              <a:ext uri="{FF2B5EF4-FFF2-40B4-BE49-F238E27FC236}">
                <a16:creationId xmlns:a16="http://schemas.microsoft.com/office/drawing/2014/main" id="{262E6C04-949D-944B-9FC7-69F670BBE9B0}"/>
              </a:ext>
            </a:extLst>
          </p:cNvPr>
          <p:cNvSpPr txBox="1">
            <a:spLocks noChangeArrowheads="1"/>
          </p:cNvSpPr>
          <p:nvPr/>
        </p:nvSpPr>
        <p:spPr bwMode="auto">
          <a:xfrm>
            <a:off x="1158875" y="5437188"/>
            <a:ext cx="45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800" b="1">
                <a:solidFill>
                  <a:srgbClr val="CC6600"/>
                </a:solidFill>
                <a:latin typeface="Times New Roman" panose="02020603050405020304" pitchFamily="18" charset="0"/>
              </a:rPr>
              <a:t>m</a:t>
            </a:r>
            <a:r>
              <a:rPr lang="en-GB" altLang="it-IT" sz="1800" b="1" baseline="30000">
                <a:solidFill>
                  <a:srgbClr val="CC6600"/>
                </a:solidFill>
                <a:latin typeface="Times New Roman" panose="02020603050405020304" pitchFamily="18" charset="0"/>
              </a:rPr>
              <a:t>7</a:t>
            </a:r>
            <a:endParaRPr lang="en-GB" altLang="it-IT" b="1">
              <a:latin typeface="Times New Roman" panose="02020603050405020304" pitchFamily="18" charset="0"/>
            </a:endParaRPr>
          </a:p>
        </p:txBody>
      </p:sp>
      <p:sp>
        <p:nvSpPr>
          <p:cNvPr id="55351" name="AutoShape 79">
            <a:extLst>
              <a:ext uri="{FF2B5EF4-FFF2-40B4-BE49-F238E27FC236}">
                <a16:creationId xmlns:a16="http://schemas.microsoft.com/office/drawing/2014/main" id="{05672F92-BE2F-3344-9F54-C6362DFB7EA9}"/>
              </a:ext>
            </a:extLst>
          </p:cNvPr>
          <p:cNvSpPr>
            <a:spLocks noChangeArrowheads="1"/>
          </p:cNvSpPr>
          <p:nvPr/>
        </p:nvSpPr>
        <p:spPr bwMode="auto">
          <a:xfrm rot="1428048" flipH="1" flipV="1">
            <a:off x="1171575" y="5854700"/>
            <a:ext cx="476250" cy="546100"/>
          </a:xfrm>
          <a:prstGeom prst="curvedDownArrow">
            <a:avLst>
              <a:gd name="adj1" fmla="val 20000"/>
              <a:gd name="adj2" fmla="val 40000"/>
              <a:gd name="adj3" fmla="val 38222"/>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55352" name="Text Box 80">
            <a:extLst>
              <a:ext uri="{FF2B5EF4-FFF2-40B4-BE49-F238E27FC236}">
                <a16:creationId xmlns:a16="http://schemas.microsoft.com/office/drawing/2014/main" id="{A8CB48DB-BCAF-7B44-A8DD-AC251D45436C}"/>
              </a:ext>
            </a:extLst>
          </p:cNvPr>
          <p:cNvSpPr txBox="1">
            <a:spLocks noChangeArrowheads="1"/>
          </p:cNvSpPr>
          <p:nvPr/>
        </p:nvSpPr>
        <p:spPr bwMode="auto">
          <a:xfrm rot="1118431">
            <a:off x="7639050" y="4259263"/>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353" name="Text Box 81">
            <a:extLst>
              <a:ext uri="{FF2B5EF4-FFF2-40B4-BE49-F238E27FC236}">
                <a16:creationId xmlns:a16="http://schemas.microsoft.com/office/drawing/2014/main" id="{75FDF0B0-BF0F-5F4D-8C7B-AD9D438FDC45}"/>
              </a:ext>
            </a:extLst>
          </p:cNvPr>
          <p:cNvSpPr txBox="1">
            <a:spLocks noChangeArrowheads="1"/>
          </p:cNvSpPr>
          <p:nvPr/>
        </p:nvSpPr>
        <p:spPr bwMode="auto">
          <a:xfrm rot="1092268">
            <a:off x="7426325" y="4089400"/>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354" name="Text Box 82">
            <a:extLst>
              <a:ext uri="{FF2B5EF4-FFF2-40B4-BE49-F238E27FC236}">
                <a16:creationId xmlns:a16="http://schemas.microsoft.com/office/drawing/2014/main" id="{3F134F78-F09A-0342-93E2-4C4D39EC284D}"/>
              </a:ext>
            </a:extLst>
          </p:cNvPr>
          <p:cNvSpPr txBox="1">
            <a:spLocks noChangeArrowheads="1"/>
          </p:cNvSpPr>
          <p:nvPr/>
        </p:nvSpPr>
        <p:spPr bwMode="auto">
          <a:xfrm rot="322018">
            <a:off x="7213600" y="4003675"/>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grpSp>
        <p:nvGrpSpPr>
          <p:cNvPr id="55355" name="Group 83">
            <a:extLst>
              <a:ext uri="{FF2B5EF4-FFF2-40B4-BE49-F238E27FC236}">
                <a16:creationId xmlns:a16="http://schemas.microsoft.com/office/drawing/2014/main" id="{BBF0CA8D-52B6-0446-9EDD-82746A1E1DB1}"/>
              </a:ext>
            </a:extLst>
          </p:cNvPr>
          <p:cNvGrpSpPr>
            <a:grpSpLocks/>
          </p:cNvGrpSpPr>
          <p:nvPr/>
        </p:nvGrpSpPr>
        <p:grpSpPr bwMode="auto">
          <a:xfrm rot="647910">
            <a:off x="5815013" y="3851275"/>
            <a:ext cx="1377950" cy="1012825"/>
            <a:chOff x="2110" y="432"/>
            <a:chExt cx="867" cy="638"/>
          </a:xfrm>
        </p:grpSpPr>
        <p:sp>
          <p:nvSpPr>
            <p:cNvPr id="55425" name="Text Box 84">
              <a:extLst>
                <a:ext uri="{FF2B5EF4-FFF2-40B4-BE49-F238E27FC236}">
                  <a16:creationId xmlns:a16="http://schemas.microsoft.com/office/drawing/2014/main" id="{A96074BA-9D52-9A42-8808-5D33C9B428BA}"/>
                </a:ext>
              </a:extLst>
            </p:cNvPr>
            <p:cNvSpPr txBox="1">
              <a:spLocks noChangeArrowheads="1"/>
            </p:cNvSpPr>
            <p:nvPr/>
          </p:nvSpPr>
          <p:spPr bwMode="auto">
            <a:xfrm rot="-850934">
              <a:off x="2780" y="432"/>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426" name="Text Box 85">
              <a:extLst>
                <a:ext uri="{FF2B5EF4-FFF2-40B4-BE49-F238E27FC236}">
                  <a16:creationId xmlns:a16="http://schemas.microsoft.com/office/drawing/2014/main" id="{D3A12A7D-3DA2-A547-B2CD-2E81AEAC22D6}"/>
                </a:ext>
              </a:extLst>
            </p:cNvPr>
            <p:cNvSpPr txBox="1">
              <a:spLocks noChangeArrowheads="1"/>
            </p:cNvSpPr>
            <p:nvPr/>
          </p:nvSpPr>
          <p:spPr bwMode="auto">
            <a:xfrm rot="-1651715">
              <a:off x="2647" y="493"/>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427" name="Text Box 86">
              <a:extLst>
                <a:ext uri="{FF2B5EF4-FFF2-40B4-BE49-F238E27FC236}">
                  <a16:creationId xmlns:a16="http://schemas.microsoft.com/office/drawing/2014/main" id="{600F582C-DD9A-C14D-9EFB-AB71D95AF88B}"/>
                </a:ext>
              </a:extLst>
            </p:cNvPr>
            <p:cNvSpPr txBox="1">
              <a:spLocks noChangeArrowheads="1"/>
            </p:cNvSpPr>
            <p:nvPr/>
          </p:nvSpPr>
          <p:spPr bwMode="auto">
            <a:xfrm rot="-2217317">
              <a:off x="2512" y="591"/>
              <a:ext cx="1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428" name="Text Box 87">
              <a:extLst>
                <a:ext uri="{FF2B5EF4-FFF2-40B4-BE49-F238E27FC236}">
                  <a16:creationId xmlns:a16="http://schemas.microsoft.com/office/drawing/2014/main" id="{5B85B5B7-1E77-3749-A0D2-188EEF75C4B1}"/>
                </a:ext>
              </a:extLst>
            </p:cNvPr>
            <p:cNvSpPr txBox="1">
              <a:spLocks noChangeArrowheads="1"/>
            </p:cNvSpPr>
            <p:nvPr/>
          </p:nvSpPr>
          <p:spPr bwMode="auto">
            <a:xfrm rot="-2217317">
              <a:off x="2379" y="685"/>
              <a:ext cx="1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429" name="Text Box 88">
              <a:extLst>
                <a:ext uri="{FF2B5EF4-FFF2-40B4-BE49-F238E27FC236}">
                  <a16:creationId xmlns:a16="http://schemas.microsoft.com/office/drawing/2014/main" id="{2EA188DC-5434-3648-9F0F-67DCE5EC6467}"/>
                </a:ext>
              </a:extLst>
            </p:cNvPr>
            <p:cNvSpPr txBox="1">
              <a:spLocks noChangeArrowheads="1"/>
            </p:cNvSpPr>
            <p:nvPr/>
          </p:nvSpPr>
          <p:spPr bwMode="auto">
            <a:xfrm rot="-2217317">
              <a:off x="2245" y="782"/>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430" name="Text Box 89">
              <a:extLst>
                <a:ext uri="{FF2B5EF4-FFF2-40B4-BE49-F238E27FC236}">
                  <a16:creationId xmlns:a16="http://schemas.microsoft.com/office/drawing/2014/main" id="{15DAF760-16AD-E443-A8F4-D0D41532CCF3}"/>
                </a:ext>
              </a:extLst>
            </p:cNvPr>
            <p:cNvSpPr txBox="1">
              <a:spLocks noChangeArrowheads="1"/>
            </p:cNvSpPr>
            <p:nvPr/>
          </p:nvSpPr>
          <p:spPr bwMode="auto">
            <a:xfrm rot="-2145576">
              <a:off x="2110" y="878"/>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grpSp>
      <p:sp>
        <p:nvSpPr>
          <p:cNvPr id="55356" name="Text Box 90">
            <a:extLst>
              <a:ext uri="{FF2B5EF4-FFF2-40B4-BE49-F238E27FC236}">
                <a16:creationId xmlns:a16="http://schemas.microsoft.com/office/drawing/2014/main" id="{C586B3ED-1DA7-2245-A947-5DC115AAA7E5}"/>
              </a:ext>
            </a:extLst>
          </p:cNvPr>
          <p:cNvSpPr txBox="1">
            <a:spLocks noChangeArrowheads="1"/>
          </p:cNvSpPr>
          <p:nvPr/>
        </p:nvSpPr>
        <p:spPr bwMode="auto">
          <a:xfrm rot="-2233029">
            <a:off x="5513388" y="4614863"/>
            <a:ext cx="312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357" name="Text Box 91">
            <a:extLst>
              <a:ext uri="{FF2B5EF4-FFF2-40B4-BE49-F238E27FC236}">
                <a16:creationId xmlns:a16="http://schemas.microsoft.com/office/drawing/2014/main" id="{4FF22A6C-190A-944E-9D7C-B8EEC467CB3A}"/>
              </a:ext>
            </a:extLst>
          </p:cNvPr>
          <p:cNvSpPr txBox="1">
            <a:spLocks noChangeArrowheads="1"/>
          </p:cNvSpPr>
          <p:nvPr/>
        </p:nvSpPr>
        <p:spPr bwMode="auto">
          <a:xfrm rot="-2462960">
            <a:off x="5283200" y="4843463"/>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358" name="Text Box 92">
            <a:extLst>
              <a:ext uri="{FF2B5EF4-FFF2-40B4-BE49-F238E27FC236}">
                <a16:creationId xmlns:a16="http://schemas.microsoft.com/office/drawing/2014/main" id="{F46B2CAA-9DDC-7A45-BB8A-D50060ED61AC}"/>
              </a:ext>
            </a:extLst>
          </p:cNvPr>
          <p:cNvSpPr txBox="1">
            <a:spLocks noChangeArrowheads="1"/>
          </p:cNvSpPr>
          <p:nvPr/>
        </p:nvSpPr>
        <p:spPr bwMode="auto">
          <a:xfrm rot="-4409983">
            <a:off x="5199856" y="5090319"/>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a:t>
            </a:r>
            <a:endParaRPr lang="en-GB" altLang="it-IT">
              <a:latin typeface="Times New Roman" panose="02020603050405020304" pitchFamily="18" charset="0"/>
            </a:endParaRPr>
          </a:p>
        </p:txBody>
      </p:sp>
      <p:sp>
        <p:nvSpPr>
          <p:cNvPr id="55359" name="Line 93">
            <a:extLst>
              <a:ext uri="{FF2B5EF4-FFF2-40B4-BE49-F238E27FC236}">
                <a16:creationId xmlns:a16="http://schemas.microsoft.com/office/drawing/2014/main" id="{A88A0F27-C443-E44B-AD9D-67D3681FE99B}"/>
              </a:ext>
            </a:extLst>
          </p:cNvPr>
          <p:cNvSpPr>
            <a:spLocks noChangeShapeType="1"/>
          </p:cNvSpPr>
          <p:nvPr/>
        </p:nvSpPr>
        <p:spPr bwMode="auto">
          <a:xfrm rot="5926521">
            <a:off x="5300663" y="5365750"/>
            <a:ext cx="65088"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5360" name="Text Box 94">
            <a:extLst>
              <a:ext uri="{FF2B5EF4-FFF2-40B4-BE49-F238E27FC236}">
                <a16:creationId xmlns:a16="http://schemas.microsoft.com/office/drawing/2014/main" id="{BE55CB76-6B3A-8348-9171-F3D8E32EEB98}"/>
              </a:ext>
            </a:extLst>
          </p:cNvPr>
          <p:cNvSpPr txBox="1">
            <a:spLocks noChangeArrowheads="1"/>
          </p:cNvSpPr>
          <p:nvPr/>
        </p:nvSpPr>
        <p:spPr bwMode="auto">
          <a:xfrm rot="3867610">
            <a:off x="5152231" y="5425282"/>
            <a:ext cx="50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P-P-</a:t>
            </a:r>
          </a:p>
        </p:txBody>
      </p:sp>
      <p:sp>
        <p:nvSpPr>
          <p:cNvPr id="55361" name="Text Box 95">
            <a:extLst>
              <a:ext uri="{FF2B5EF4-FFF2-40B4-BE49-F238E27FC236}">
                <a16:creationId xmlns:a16="http://schemas.microsoft.com/office/drawing/2014/main" id="{7E058547-3B78-0440-A090-D26D6F92EE7D}"/>
              </a:ext>
            </a:extLst>
          </p:cNvPr>
          <p:cNvSpPr txBox="1">
            <a:spLocks noChangeArrowheads="1"/>
          </p:cNvSpPr>
          <p:nvPr/>
        </p:nvSpPr>
        <p:spPr bwMode="auto">
          <a:xfrm rot="1071108">
            <a:off x="5334000" y="5676900"/>
            <a:ext cx="490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b="1">
                <a:solidFill>
                  <a:srgbClr val="FE0000"/>
                </a:solidFill>
                <a:latin typeface="Times New Roman" panose="02020603050405020304" pitchFamily="18" charset="0"/>
              </a:rPr>
              <a:t>P-G</a:t>
            </a:r>
            <a:endParaRPr lang="en-GB" altLang="it-IT" b="1">
              <a:latin typeface="Times New Roman" panose="02020603050405020304" pitchFamily="18" charset="0"/>
            </a:endParaRPr>
          </a:p>
        </p:txBody>
      </p:sp>
      <p:sp>
        <p:nvSpPr>
          <p:cNvPr id="55362" name="Text Box 96">
            <a:extLst>
              <a:ext uri="{FF2B5EF4-FFF2-40B4-BE49-F238E27FC236}">
                <a16:creationId xmlns:a16="http://schemas.microsoft.com/office/drawing/2014/main" id="{9147FD3B-D04C-A247-B4A5-1884E94ED550}"/>
              </a:ext>
            </a:extLst>
          </p:cNvPr>
          <p:cNvSpPr txBox="1">
            <a:spLocks noChangeArrowheads="1"/>
          </p:cNvSpPr>
          <p:nvPr/>
        </p:nvSpPr>
        <p:spPr bwMode="auto">
          <a:xfrm>
            <a:off x="5478463" y="5894388"/>
            <a:ext cx="45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800" b="1">
                <a:solidFill>
                  <a:srgbClr val="CC6600"/>
                </a:solidFill>
                <a:latin typeface="Times New Roman" panose="02020603050405020304" pitchFamily="18" charset="0"/>
              </a:rPr>
              <a:t>m</a:t>
            </a:r>
            <a:r>
              <a:rPr lang="en-GB" altLang="it-IT" sz="1800" b="1" baseline="30000">
                <a:solidFill>
                  <a:srgbClr val="CC6600"/>
                </a:solidFill>
                <a:latin typeface="Times New Roman" panose="02020603050405020304" pitchFamily="18" charset="0"/>
              </a:rPr>
              <a:t>7</a:t>
            </a:r>
            <a:endParaRPr lang="en-GB" altLang="it-IT" b="1">
              <a:latin typeface="Times New Roman" panose="02020603050405020304" pitchFamily="18" charset="0"/>
            </a:endParaRPr>
          </a:p>
        </p:txBody>
      </p:sp>
      <p:sp>
        <p:nvSpPr>
          <p:cNvPr id="55363" name="Line 97">
            <a:extLst>
              <a:ext uri="{FF2B5EF4-FFF2-40B4-BE49-F238E27FC236}">
                <a16:creationId xmlns:a16="http://schemas.microsoft.com/office/drawing/2014/main" id="{D9B972AC-2BAF-E049-A646-EEF47A99DC4F}"/>
              </a:ext>
            </a:extLst>
          </p:cNvPr>
          <p:cNvSpPr>
            <a:spLocks noChangeShapeType="1"/>
          </p:cNvSpPr>
          <p:nvPr/>
        </p:nvSpPr>
        <p:spPr bwMode="auto">
          <a:xfrm>
            <a:off x="5638800" y="5943600"/>
            <a:ext cx="0" cy="66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5364" name="Text Box 98">
            <a:extLst>
              <a:ext uri="{FF2B5EF4-FFF2-40B4-BE49-F238E27FC236}">
                <a16:creationId xmlns:a16="http://schemas.microsoft.com/office/drawing/2014/main" id="{81019E23-90F4-354E-B2EA-D29867390E68}"/>
              </a:ext>
            </a:extLst>
          </p:cNvPr>
          <p:cNvSpPr txBox="1">
            <a:spLocks noChangeArrowheads="1"/>
          </p:cNvSpPr>
          <p:nvPr/>
        </p:nvSpPr>
        <p:spPr bwMode="auto">
          <a:xfrm rot="1528274">
            <a:off x="7851775" y="4646613"/>
            <a:ext cx="1443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N  N  N  N  N  N </a:t>
            </a:r>
          </a:p>
        </p:txBody>
      </p:sp>
      <p:sp>
        <p:nvSpPr>
          <p:cNvPr id="55365" name="AutoShape 99">
            <a:extLst>
              <a:ext uri="{FF2B5EF4-FFF2-40B4-BE49-F238E27FC236}">
                <a16:creationId xmlns:a16="http://schemas.microsoft.com/office/drawing/2014/main" id="{5E459267-A506-7E43-A2FC-5DD54E13D154}"/>
              </a:ext>
            </a:extLst>
          </p:cNvPr>
          <p:cNvSpPr>
            <a:spLocks noChangeArrowheads="1"/>
          </p:cNvSpPr>
          <p:nvPr/>
        </p:nvSpPr>
        <p:spPr bwMode="auto">
          <a:xfrm rot="-7162315">
            <a:off x="5542757" y="5658643"/>
            <a:ext cx="609600" cy="265113"/>
          </a:xfrm>
          <a:prstGeom prst="ribbon">
            <a:avLst>
              <a:gd name="adj1" fmla="val 12500"/>
              <a:gd name="adj2" fmla="val 50000"/>
            </a:avLst>
          </a:prstGeom>
          <a:solidFill>
            <a:srgbClr val="800000"/>
          </a:solidFill>
          <a:ln w="9525">
            <a:solidFill>
              <a:schemeClr val="tx1"/>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190564" name="Rectangle 100">
            <a:extLst>
              <a:ext uri="{FF2B5EF4-FFF2-40B4-BE49-F238E27FC236}">
                <a16:creationId xmlns:a16="http://schemas.microsoft.com/office/drawing/2014/main" id="{9540F712-61DD-8D4B-8D55-6E1845F2A42D}"/>
              </a:ext>
            </a:extLst>
          </p:cNvPr>
          <p:cNvSpPr>
            <a:spLocks noChangeArrowheads="1"/>
          </p:cNvSpPr>
          <p:nvPr/>
        </p:nvSpPr>
        <p:spPr bwMode="auto">
          <a:xfrm rot="3741844">
            <a:off x="5811838" y="5529263"/>
            <a:ext cx="539750" cy="304800"/>
          </a:xfrm>
          <a:prstGeom prst="rect">
            <a:avLst/>
          </a:prstGeom>
          <a:noFill/>
          <a:ln w="9525">
            <a:noFill/>
            <a:miter lim="800000"/>
            <a:headEnd/>
            <a:tailEnd/>
          </a:ln>
          <a:effec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effectLst>
                  <a:outerShdw blurRad="38100" dist="38100" dir="2700000" algn="tl">
                    <a:srgbClr val="C0C0C0"/>
                  </a:outerShdw>
                </a:effectLst>
                <a:latin typeface="Times New Roman" panose="02020603050405020304" pitchFamily="18" charset="0"/>
              </a:rPr>
              <a:t>CBC</a:t>
            </a:r>
          </a:p>
        </p:txBody>
      </p:sp>
      <p:sp>
        <p:nvSpPr>
          <p:cNvPr id="55367" name="AutoShape 101">
            <a:extLst>
              <a:ext uri="{FF2B5EF4-FFF2-40B4-BE49-F238E27FC236}">
                <a16:creationId xmlns:a16="http://schemas.microsoft.com/office/drawing/2014/main" id="{C3214B3D-3BF7-6E47-934C-3943DD31D33E}"/>
              </a:ext>
            </a:extLst>
          </p:cNvPr>
          <p:cNvSpPr>
            <a:spLocks noChangeArrowheads="1"/>
          </p:cNvSpPr>
          <p:nvPr/>
        </p:nvSpPr>
        <p:spPr bwMode="auto">
          <a:xfrm rot="730212">
            <a:off x="903288" y="2727325"/>
            <a:ext cx="542925" cy="569913"/>
          </a:xfrm>
          <a:prstGeom prst="curvedUpArrow">
            <a:avLst>
              <a:gd name="adj1" fmla="val 20000"/>
              <a:gd name="adj2" fmla="val 40000"/>
              <a:gd name="adj3" fmla="val 3499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55368" name="Text Box 102">
            <a:extLst>
              <a:ext uri="{FF2B5EF4-FFF2-40B4-BE49-F238E27FC236}">
                <a16:creationId xmlns:a16="http://schemas.microsoft.com/office/drawing/2014/main" id="{E6E3444B-3FBF-DE4D-AB0B-218574E78776}"/>
              </a:ext>
            </a:extLst>
          </p:cNvPr>
          <p:cNvSpPr txBox="1">
            <a:spLocks noChangeArrowheads="1"/>
          </p:cNvSpPr>
          <p:nvPr/>
        </p:nvSpPr>
        <p:spPr bwMode="auto">
          <a:xfrm>
            <a:off x="1319213" y="25146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a:latin typeface="Times New Roman" panose="02020603050405020304" pitchFamily="18" charset="0"/>
              </a:rPr>
              <a:t>P</a:t>
            </a:r>
          </a:p>
        </p:txBody>
      </p:sp>
      <p:sp>
        <p:nvSpPr>
          <p:cNvPr id="55369" name="Line 103">
            <a:extLst>
              <a:ext uri="{FF2B5EF4-FFF2-40B4-BE49-F238E27FC236}">
                <a16:creationId xmlns:a16="http://schemas.microsoft.com/office/drawing/2014/main" id="{5129A3B5-9A66-0343-9146-A51247404381}"/>
              </a:ext>
            </a:extLst>
          </p:cNvPr>
          <p:cNvSpPr>
            <a:spLocks noChangeShapeType="1"/>
          </p:cNvSpPr>
          <p:nvPr/>
        </p:nvSpPr>
        <p:spPr bwMode="auto">
          <a:xfrm>
            <a:off x="4641850" y="838200"/>
            <a:ext cx="985838" cy="0"/>
          </a:xfrm>
          <a:prstGeom prst="line">
            <a:avLst/>
          </a:prstGeom>
          <a:noFill/>
          <a:ln w="25400">
            <a:solidFill>
              <a:schemeClr val="tx1"/>
            </a:solidFill>
            <a:round/>
            <a:headEnd/>
            <a:tailEnd type="stealth" w="lg" len="sm"/>
          </a:ln>
          <a:extLst>
            <a:ext uri="{909E8E84-426E-40DD-AFC4-6F175D3DCCD1}">
              <a14:hiddenFill xmlns:a14="http://schemas.microsoft.com/office/drawing/2010/main">
                <a:noFill/>
              </a14:hiddenFill>
            </a:ext>
          </a:extLst>
        </p:spPr>
        <p:txBody>
          <a:bodyPr wrap="none" anchor="ctr"/>
          <a:lstStyle/>
          <a:p>
            <a:endParaRPr lang="it-IT"/>
          </a:p>
        </p:txBody>
      </p:sp>
      <p:sp>
        <p:nvSpPr>
          <p:cNvPr id="55370" name="Line 104">
            <a:extLst>
              <a:ext uri="{FF2B5EF4-FFF2-40B4-BE49-F238E27FC236}">
                <a16:creationId xmlns:a16="http://schemas.microsoft.com/office/drawing/2014/main" id="{65120C48-77F2-D44A-8096-B6B005ECB0CE}"/>
              </a:ext>
            </a:extLst>
          </p:cNvPr>
          <p:cNvSpPr>
            <a:spLocks noChangeShapeType="1"/>
          </p:cNvSpPr>
          <p:nvPr/>
        </p:nvSpPr>
        <p:spPr bwMode="auto">
          <a:xfrm flipH="1">
            <a:off x="4357688" y="2816225"/>
            <a:ext cx="847725" cy="573088"/>
          </a:xfrm>
          <a:prstGeom prst="line">
            <a:avLst/>
          </a:prstGeom>
          <a:noFill/>
          <a:ln w="25400">
            <a:solidFill>
              <a:schemeClr val="tx1"/>
            </a:solidFill>
            <a:round/>
            <a:headEnd/>
            <a:tailEnd type="stealth" w="lg" len="sm"/>
          </a:ln>
          <a:extLst>
            <a:ext uri="{909E8E84-426E-40DD-AFC4-6F175D3DCCD1}">
              <a14:hiddenFill xmlns:a14="http://schemas.microsoft.com/office/drawing/2010/main">
                <a:noFill/>
              </a14:hiddenFill>
            </a:ext>
          </a:extLst>
        </p:spPr>
        <p:txBody>
          <a:bodyPr wrap="none" anchor="ctr"/>
          <a:lstStyle/>
          <a:p>
            <a:endParaRPr lang="it-IT"/>
          </a:p>
        </p:txBody>
      </p:sp>
      <p:sp>
        <p:nvSpPr>
          <p:cNvPr id="55371" name="Line 105">
            <a:extLst>
              <a:ext uri="{FF2B5EF4-FFF2-40B4-BE49-F238E27FC236}">
                <a16:creationId xmlns:a16="http://schemas.microsoft.com/office/drawing/2014/main" id="{27DACA27-80E0-044E-A693-5502E3C4423A}"/>
              </a:ext>
            </a:extLst>
          </p:cNvPr>
          <p:cNvSpPr>
            <a:spLocks noChangeShapeType="1"/>
          </p:cNvSpPr>
          <p:nvPr/>
        </p:nvSpPr>
        <p:spPr bwMode="auto">
          <a:xfrm>
            <a:off x="4079875" y="5038725"/>
            <a:ext cx="846138" cy="295275"/>
          </a:xfrm>
          <a:prstGeom prst="line">
            <a:avLst/>
          </a:prstGeom>
          <a:noFill/>
          <a:ln w="25400">
            <a:solidFill>
              <a:schemeClr val="tx1"/>
            </a:solidFill>
            <a:round/>
            <a:headEnd/>
            <a:tailEnd type="stealth" w="lg" len="sm"/>
          </a:ln>
          <a:extLst>
            <a:ext uri="{909E8E84-426E-40DD-AFC4-6F175D3DCCD1}">
              <a14:hiddenFill xmlns:a14="http://schemas.microsoft.com/office/drawing/2010/main">
                <a:noFill/>
              </a14:hiddenFill>
            </a:ext>
          </a:extLst>
        </p:spPr>
        <p:txBody>
          <a:bodyPr wrap="none" anchor="ctr"/>
          <a:lstStyle/>
          <a:p>
            <a:endParaRPr lang="it-IT"/>
          </a:p>
        </p:txBody>
      </p:sp>
      <p:sp>
        <p:nvSpPr>
          <p:cNvPr id="190570" name="Text Box 106">
            <a:extLst>
              <a:ext uri="{FF2B5EF4-FFF2-40B4-BE49-F238E27FC236}">
                <a16:creationId xmlns:a16="http://schemas.microsoft.com/office/drawing/2014/main" id="{830CFCA6-BE23-A240-951E-FD79C7B84298}"/>
              </a:ext>
            </a:extLst>
          </p:cNvPr>
          <p:cNvSpPr txBox="1">
            <a:spLocks noChangeArrowheads="1"/>
          </p:cNvSpPr>
          <p:nvPr/>
        </p:nvSpPr>
        <p:spPr bwMode="auto">
          <a:xfrm rot="-1684349">
            <a:off x="1235075" y="2003425"/>
            <a:ext cx="539750" cy="304800"/>
          </a:xfrm>
          <a:prstGeom prst="rect">
            <a:avLst/>
          </a:prstGeom>
          <a:noFill/>
          <a:ln w="9525">
            <a:noFill/>
            <a:miter lim="800000"/>
            <a:headEnd/>
            <a:tailEnd/>
          </a:ln>
          <a:effec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b="1">
                <a:effectLst>
                  <a:outerShdw blurRad="38100" dist="38100" dir="2700000" algn="tl">
                    <a:srgbClr val="C0C0C0"/>
                  </a:outerShdw>
                </a:effectLst>
                <a:latin typeface="Times New Roman" panose="02020603050405020304" pitchFamily="18" charset="0"/>
              </a:rPr>
              <a:t>RTP</a:t>
            </a:r>
            <a:endParaRPr lang="en-GB" altLang="it-IT" sz="1400" b="1">
              <a:latin typeface="Times New Roman" panose="02020603050405020304" pitchFamily="18" charset="0"/>
            </a:endParaRPr>
          </a:p>
        </p:txBody>
      </p:sp>
      <p:sp>
        <p:nvSpPr>
          <p:cNvPr id="190571" name="Text Box 107">
            <a:extLst>
              <a:ext uri="{FF2B5EF4-FFF2-40B4-BE49-F238E27FC236}">
                <a16:creationId xmlns:a16="http://schemas.microsoft.com/office/drawing/2014/main" id="{DF20AA4A-FAC3-3F41-BE10-78C44EB965EE}"/>
              </a:ext>
            </a:extLst>
          </p:cNvPr>
          <p:cNvSpPr txBox="1">
            <a:spLocks noChangeArrowheads="1"/>
          </p:cNvSpPr>
          <p:nvPr/>
        </p:nvSpPr>
        <p:spPr bwMode="auto">
          <a:xfrm rot="1297464">
            <a:off x="6500813" y="2103438"/>
            <a:ext cx="441325" cy="304800"/>
          </a:xfrm>
          <a:prstGeom prst="rect">
            <a:avLst/>
          </a:prstGeom>
          <a:noFill/>
          <a:ln w="9525">
            <a:noFill/>
            <a:miter lim="800000"/>
            <a:headEnd/>
            <a:tailEnd/>
          </a:ln>
          <a:effec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sz="1400" b="1">
                <a:effectLst>
                  <a:outerShdw blurRad="38100" dist="38100" dir="2700000" algn="tl">
                    <a:srgbClr val="C0C0C0"/>
                  </a:outerShdw>
                </a:effectLst>
                <a:latin typeface="Times New Roman" panose="02020603050405020304" pitchFamily="18" charset="0"/>
              </a:rPr>
              <a:t>GT</a:t>
            </a:r>
            <a:endParaRPr lang="en-GB" altLang="it-IT" b="1">
              <a:latin typeface="Times New Roman" panose="02020603050405020304" pitchFamily="18" charset="0"/>
            </a:endParaRPr>
          </a:p>
        </p:txBody>
      </p:sp>
      <p:sp>
        <p:nvSpPr>
          <p:cNvPr id="55374" name="Line 108">
            <a:extLst>
              <a:ext uri="{FF2B5EF4-FFF2-40B4-BE49-F238E27FC236}">
                <a16:creationId xmlns:a16="http://schemas.microsoft.com/office/drawing/2014/main" id="{69C2E273-4E0C-CF47-9266-DAB4A9803159}"/>
              </a:ext>
            </a:extLst>
          </p:cNvPr>
          <p:cNvSpPr>
            <a:spLocks noChangeShapeType="1"/>
          </p:cNvSpPr>
          <p:nvPr/>
        </p:nvSpPr>
        <p:spPr bwMode="auto">
          <a:xfrm flipV="1">
            <a:off x="492125" y="1447800"/>
            <a:ext cx="0" cy="228600"/>
          </a:xfrm>
          <a:prstGeom prst="line">
            <a:avLst/>
          </a:prstGeom>
          <a:noFill/>
          <a:ln w="63500">
            <a:solidFill>
              <a:srgbClr val="6C0D73"/>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5375" name="Text Box 109">
            <a:extLst>
              <a:ext uri="{FF2B5EF4-FFF2-40B4-BE49-F238E27FC236}">
                <a16:creationId xmlns:a16="http://schemas.microsoft.com/office/drawing/2014/main" id="{2C18B828-6EB6-C54F-97D4-B077F54098EF}"/>
              </a:ext>
            </a:extLst>
          </p:cNvPr>
          <p:cNvSpPr txBox="1">
            <a:spLocks noChangeArrowheads="1"/>
          </p:cNvSpPr>
          <p:nvPr/>
        </p:nvSpPr>
        <p:spPr bwMode="auto">
          <a:xfrm>
            <a:off x="163513" y="1066800"/>
            <a:ext cx="50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a:latin typeface="Times New Roman" panose="02020603050405020304" pitchFamily="18" charset="0"/>
              </a:rPr>
              <a:t>+1</a:t>
            </a:r>
          </a:p>
        </p:txBody>
      </p:sp>
      <p:grpSp>
        <p:nvGrpSpPr>
          <p:cNvPr id="55376" name="Group 110">
            <a:extLst>
              <a:ext uri="{FF2B5EF4-FFF2-40B4-BE49-F238E27FC236}">
                <a16:creationId xmlns:a16="http://schemas.microsoft.com/office/drawing/2014/main" id="{B0C6BF60-41BD-DE4E-AEA7-CB28BB3BF720}"/>
              </a:ext>
            </a:extLst>
          </p:cNvPr>
          <p:cNvGrpSpPr>
            <a:grpSpLocks/>
          </p:cNvGrpSpPr>
          <p:nvPr/>
        </p:nvGrpSpPr>
        <p:grpSpPr bwMode="auto">
          <a:xfrm>
            <a:off x="211138" y="3886200"/>
            <a:ext cx="508000" cy="609600"/>
            <a:chOff x="208" y="528"/>
            <a:chExt cx="347" cy="384"/>
          </a:xfrm>
        </p:grpSpPr>
        <p:sp>
          <p:nvSpPr>
            <p:cNvPr id="55423" name="Line 111">
              <a:extLst>
                <a:ext uri="{FF2B5EF4-FFF2-40B4-BE49-F238E27FC236}">
                  <a16:creationId xmlns:a16="http://schemas.microsoft.com/office/drawing/2014/main" id="{3D8C4E88-7DC9-B74D-94EC-262606444DEA}"/>
                </a:ext>
              </a:extLst>
            </p:cNvPr>
            <p:cNvSpPr>
              <a:spLocks noChangeShapeType="1"/>
            </p:cNvSpPr>
            <p:nvPr/>
          </p:nvSpPr>
          <p:spPr bwMode="auto">
            <a:xfrm flipV="1">
              <a:off x="432" y="768"/>
              <a:ext cx="0" cy="144"/>
            </a:xfrm>
            <a:prstGeom prst="line">
              <a:avLst/>
            </a:prstGeom>
            <a:noFill/>
            <a:ln w="63500">
              <a:solidFill>
                <a:srgbClr val="6C0D73"/>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5424" name="Text Box 112">
              <a:extLst>
                <a:ext uri="{FF2B5EF4-FFF2-40B4-BE49-F238E27FC236}">
                  <a16:creationId xmlns:a16="http://schemas.microsoft.com/office/drawing/2014/main" id="{11A6FD6D-2D4C-8B43-A4A1-0100C4107807}"/>
                </a:ext>
              </a:extLst>
            </p:cNvPr>
            <p:cNvSpPr txBox="1">
              <a:spLocks noChangeArrowheads="1"/>
            </p:cNvSpPr>
            <p:nvPr/>
          </p:nvSpPr>
          <p:spPr bwMode="auto">
            <a:xfrm>
              <a:off x="208" y="528"/>
              <a:ext cx="3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a:latin typeface="Times New Roman" panose="02020603050405020304" pitchFamily="18" charset="0"/>
                </a:rPr>
                <a:t>+1</a:t>
              </a:r>
            </a:p>
          </p:txBody>
        </p:sp>
      </p:grpSp>
      <p:grpSp>
        <p:nvGrpSpPr>
          <p:cNvPr id="55377" name="Group 113">
            <a:extLst>
              <a:ext uri="{FF2B5EF4-FFF2-40B4-BE49-F238E27FC236}">
                <a16:creationId xmlns:a16="http://schemas.microsoft.com/office/drawing/2014/main" id="{94A89442-A4D6-7B4F-AA37-3E3D715B92FD}"/>
              </a:ext>
            </a:extLst>
          </p:cNvPr>
          <p:cNvGrpSpPr>
            <a:grpSpLocks/>
          </p:cNvGrpSpPr>
          <p:nvPr/>
        </p:nvGrpSpPr>
        <p:grpSpPr bwMode="auto">
          <a:xfrm>
            <a:off x="5229225" y="1081088"/>
            <a:ext cx="508000" cy="609600"/>
            <a:chOff x="208" y="528"/>
            <a:chExt cx="347" cy="384"/>
          </a:xfrm>
        </p:grpSpPr>
        <p:sp>
          <p:nvSpPr>
            <p:cNvPr id="55421" name="Line 114">
              <a:extLst>
                <a:ext uri="{FF2B5EF4-FFF2-40B4-BE49-F238E27FC236}">
                  <a16:creationId xmlns:a16="http://schemas.microsoft.com/office/drawing/2014/main" id="{F452EE77-4240-314C-9F07-FBF966718DEB}"/>
                </a:ext>
              </a:extLst>
            </p:cNvPr>
            <p:cNvSpPr>
              <a:spLocks noChangeShapeType="1"/>
            </p:cNvSpPr>
            <p:nvPr/>
          </p:nvSpPr>
          <p:spPr bwMode="auto">
            <a:xfrm flipV="1">
              <a:off x="432" y="768"/>
              <a:ext cx="0" cy="144"/>
            </a:xfrm>
            <a:prstGeom prst="line">
              <a:avLst/>
            </a:prstGeom>
            <a:noFill/>
            <a:ln w="63500">
              <a:solidFill>
                <a:srgbClr val="6C0D73"/>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5422" name="Text Box 115">
              <a:extLst>
                <a:ext uri="{FF2B5EF4-FFF2-40B4-BE49-F238E27FC236}">
                  <a16:creationId xmlns:a16="http://schemas.microsoft.com/office/drawing/2014/main" id="{B66AEB78-0E74-5C4A-ABCE-2D26148E8A4B}"/>
                </a:ext>
              </a:extLst>
            </p:cNvPr>
            <p:cNvSpPr txBox="1">
              <a:spLocks noChangeArrowheads="1"/>
            </p:cNvSpPr>
            <p:nvPr/>
          </p:nvSpPr>
          <p:spPr bwMode="auto">
            <a:xfrm>
              <a:off x="208" y="528"/>
              <a:ext cx="3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GB" altLang="it-IT">
                  <a:latin typeface="Times New Roman" panose="02020603050405020304" pitchFamily="18" charset="0"/>
                </a:rPr>
                <a:t>+1</a:t>
              </a:r>
            </a:p>
          </p:txBody>
        </p:sp>
      </p:grpSp>
      <p:grpSp>
        <p:nvGrpSpPr>
          <p:cNvPr id="55378" name="Group 116">
            <a:extLst>
              <a:ext uri="{FF2B5EF4-FFF2-40B4-BE49-F238E27FC236}">
                <a16:creationId xmlns:a16="http://schemas.microsoft.com/office/drawing/2014/main" id="{BC3E284F-716D-3E48-A149-AA161C4ACE55}"/>
              </a:ext>
            </a:extLst>
          </p:cNvPr>
          <p:cNvGrpSpPr>
            <a:grpSpLocks/>
          </p:cNvGrpSpPr>
          <p:nvPr/>
        </p:nvGrpSpPr>
        <p:grpSpPr bwMode="auto">
          <a:xfrm>
            <a:off x="1714500" y="1922463"/>
            <a:ext cx="1401763" cy="728662"/>
            <a:chOff x="1080" y="1211"/>
            <a:chExt cx="883" cy="459"/>
          </a:xfrm>
        </p:grpSpPr>
        <p:sp>
          <p:nvSpPr>
            <p:cNvPr id="55409" name="Text Box 117">
              <a:extLst>
                <a:ext uri="{FF2B5EF4-FFF2-40B4-BE49-F238E27FC236}">
                  <a16:creationId xmlns:a16="http://schemas.microsoft.com/office/drawing/2014/main" id="{59EE6C88-A0E4-904D-98A5-440C02118F86}"/>
                </a:ext>
              </a:extLst>
            </p:cNvPr>
            <p:cNvSpPr txBox="1">
              <a:spLocks noChangeArrowheads="1"/>
            </p:cNvSpPr>
            <p:nvPr/>
          </p:nvSpPr>
          <p:spPr bwMode="auto">
            <a:xfrm>
              <a:off x="1080" y="1356"/>
              <a:ext cx="3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it-IT" altLang="it-IT" sz="1400" b="1"/>
                <a:t>Ser5</a:t>
              </a:r>
            </a:p>
          </p:txBody>
        </p:sp>
        <p:grpSp>
          <p:nvGrpSpPr>
            <p:cNvPr id="55410" name="Group 118">
              <a:extLst>
                <a:ext uri="{FF2B5EF4-FFF2-40B4-BE49-F238E27FC236}">
                  <a16:creationId xmlns:a16="http://schemas.microsoft.com/office/drawing/2014/main" id="{9591FDD4-7BEC-5945-B5B6-EE411E1281D2}"/>
                </a:ext>
              </a:extLst>
            </p:cNvPr>
            <p:cNvGrpSpPr>
              <a:grpSpLocks/>
            </p:cNvGrpSpPr>
            <p:nvPr/>
          </p:nvGrpSpPr>
          <p:grpSpPr bwMode="auto">
            <a:xfrm>
              <a:off x="1282" y="1478"/>
              <a:ext cx="184" cy="192"/>
              <a:chOff x="1130" y="1454"/>
              <a:chExt cx="184" cy="192"/>
            </a:xfrm>
          </p:grpSpPr>
          <p:sp>
            <p:nvSpPr>
              <p:cNvPr id="55419" name="Oval 119">
                <a:extLst>
                  <a:ext uri="{FF2B5EF4-FFF2-40B4-BE49-F238E27FC236}">
                    <a16:creationId xmlns:a16="http://schemas.microsoft.com/office/drawing/2014/main" id="{944612E1-666C-3143-A182-640D286A4A1D}"/>
                  </a:ext>
                </a:extLst>
              </p:cNvPr>
              <p:cNvSpPr>
                <a:spLocks noChangeArrowheads="1"/>
              </p:cNvSpPr>
              <p:nvPr/>
            </p:nvSpPr>
            <p:spPr bwMode="auto">
              <a:xfrm>
                <a:off x="1130" y="1462"/>
                <a:ext cx="149" cy="147"/>
              </a:xfrm>
              <a:prstGeom prst="ellipse">
                <a:avLst/>
              </a:prstGeom>
              <a:solidFill>
                <a:srgbClr val="E319BE"/>
              </a:solidFill>
              <a:ln w="9525">
                <a:solidFill>
                  <a:schemeClr val="tx1"/>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55420" name="Text Box 120">
                <a:extLst>
                  <a:ext uri="{FF2B5EF4-FFF2-40B4-BE49-F238E27FC236}">
                    <a16:creationId xmlns:a16="http://schemas.microsoft.com/office/drawing/2014/main" id="{BE9988D1-22D8-654E-AA87-7D395CE1D7D7}"/>
                  </a:ext>
                </a:extLst>
              </p:cNvPr>
              <p:cNvSpPr txBox="1">
                <a:spLocks noChangeArrowheads="1"/>
              </p:cNvSpPr>
              <p:nvPr/>
            </p:nvSpPr>
            <p:spPr bwMode="auto">
              <a:xfrm>
                <a:off x="1130" y="1454"/>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it-IT" altLang="it-IT" sz="1400" b="1"/>
                  <a:t>P</a:t>
                </a:r>
              </a:p>
            </p:txBody>
          </p:sp>
        </p:grpSp>
        <p:sp>
          <p:nvSpPr>
            <p:cNvPr id="55411" name="Text Box 121">
              <a:extLst>
                <a:ext uri="{FF2B5EF4-FFF2-40B4-BE49-F238E27FC236}">
                  <a16:creationId xmlns:a16="http://schemas.microsoft.com/office/drawing/2014/main" id="{2EF597C9-94E2-414A-839B-95785B8FA9C9}"/>
                </a:ext>
              </a:extLst>
            </p:cNvPr>
            <p:cNvSpPr txBox="1">
              <a:spLocks noChangeArrowheads="1"/>
            </p:cNvSpPr>
            <p:nvPr/>
          </p:nvSpPr>
          <p:spPr bwMode="auto">
            <a:xfrm>
              <a:off x="1579" y="1211"/>
              <a:ext cx="3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it-IT" altLang="it-IT" sz="1400" b="1"/>
                <a:t>Ser5</a:t>
              </a:r>
            </a:p>
          </p:txBody>
        </p:sp>
        <p:sp>
          <p:nvSpPr>
            <p:cNvPr id="55412" name="Text Box 122">
              <a:extLst>
                <a:ext uri="{FF2B5EF4-FFF2-40B4-BE49-F238E27FC236}">
                  <a16:creationId xmlns:a16="http://schemas.microsoft.com/office/drawing/2014/main" id="{46A79CF1-5029-0C40-B9D3-D08DAA91816D}"/>
                </a:ext>
              </a:extLst>
            </p:cNvPr>
            <p:cNvSpPr txBox="1">
              <a:spLocks noChangeArrowheads="1"/>
            </p:cNvSpPr>
            <p:nvPr/>
          </p:nvSpPr>
          <p:spPr bwMode="auto">
            <a:xfrm>
              <a:off x="1327" y="1278"/>
              <a:ext cx="3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it-IT" altLang="it-IT" sz="1400" b="1"/>
                <a:t>Ser5</a:t>
              </a:r>
            </a:p>
          </p:txBody>
        </p:sp>
        <p:grpSp>
          <p:nvGrpSpPr>
            <p:cNvPr id="55413" name="Group 123">
              <a:extLst>
                <a:ext uri="{FF2B5EF4-FFF2-40B4-BE49-F238E27FC236}">
                  <a16:creationId xmlns:a16="http://schemas.microsoft.com/office/drawing/2014/main" id="{07ECA30D-F3B7-7F4F-B803-051E5DD58248}"/>
                </a:ext>
              </a:extLst>
            </p:cNvPr>
            <p:cNvGrpSpPr>
              <a:grpSpLocks/>
            </p:cNvGrpSpPr>
            <p:nvPr/>
          </p:nvGrpSpPr>
          <p:grpSpPr bwMode="auto">
            <a:xfrm>
              <a:off x="1779" y="1337"/>
              <a:ext cx="184" cy="192"/>
              <a:chOff x="1130" y="1454"/>
              <a:chExt cx="184" cy="192"/>
            </a:xfrm>
          </p:grpSpPr>
          <p:sp>
            <p:nvSpPr>
              <p:cNvPr id="55417" name="Oval 124">
                <a:extLst>
                  <a:ext uri="{FF2B5EF4-FFF2-40B4-BE49-F238E27FC236}">
                    <a16:creationId xmlns:a16="http://schemas.microsoft.com/office/drawing/2014/main" id="{0605835D-6BB7-974B-9EF3-C3C98EF9CA10}"/>
                  </a:ext>
                </a:extLst>
              </p:cNvPr>
              <p:cNvSpPr>
                <a:spLocks noChangeArrowheads="1"/>
              </p:cNvSpPr>
              <p:nvPr/>
            </p:nvSpPr>
            <p:spPr bwMode="auto">
              <a:xfrm>
                <a:off x="1130" y="1462"/>
                <a:ext cx="149" cy="147"/>
              </a:xfrm>
              <a:prstGeom prst="ellipse">
                <a:avLst/>
              </a:prstGeom>
              <a:solidFill>
                <a:srgbClr val="E319BE"/>
              </a:solidFill>
              <a:ln w="9525">
                <a:solidFill>
                  <a:schemeClr val="tx1"/>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55418" name="Text Box 125">
                <a:extLst>
                  <a:ext uri="{FF2B5EF4-FFF2-40B4-BE49-F238E27FC236}">
                    <a16:creationId xmlns:a16="http://schemas.microsoft.com/office/drawing/2014/main" id="{70379B17-B754-7E48-B8AF-B7F2F66A31F7}"/>
                  </a:ext>
                </a:extLst>
              </p:cNvPr>
              <p:cNvSpPr txBox="1">
                <a:spLocks noChangeArrowheads="1"/>
              </p:cNvSpPr>
              <p:nvPr/>
            </p:nvSpPr>
            <p:spPr bwMode="auto">
              <a:xfrm>
                <a:off x="1130" y="1454"/>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it-IT" altLang="it-IT" sz="1400" b="1"/>
                  <a:t>P</a:t>
                </a:r>
              </a:p>
            </p:txBody>
          </p:sp>
        </p:grpSp>
        <p:grpSp>
          <p:nvGrpSpPr>
            <p:cNvPr id="55414" name="Group 126">
              <a:extLst>
                <a:ext uri="{FF2B5EF4-FFF2-40B4-BE49-F238E27FC236}">
                  <a16:creationId xmlns:a16="http://schemas.microsoft.com/office/drawing/2014/main" id="{47A46CD5-7DDA-9A4B-AA47-D6DDA54A8C2B}"/>
                </a:ext>
              </a:extLst>
            </p:cNvPr>
            <p:cNvGrpSpPr>
              <a:grpSpLocks/>
            </p:cNvGrpSpPr>
            <p:nvPr/>
          </p:nvGrpSpPr>
          <p:grpSpPr bwMode="auto">
            <a:xfrm>
              <a:off x="1503" y="1398"/>
              <a:ext cx="184" cy="192"/>
              <a:chOff x="1130" y="1454"/>
              <a:chExt cx="184" cy="192"/>
            </a:xfrm>
          </p:grpSpPr>
          <p:sp>
            <p:nvSpPr>
              <p:cNvPr id="55415" name="Oval 127">
                <a:extLst>
                  <a:ext uri="{FF2B5EF4-FFF2-40B4-BE49-F238E27FC236}">
                    <a16:creationId xmlns:a16="http://schemas.microsoft.com/office/drawing/2014/main" id="{E142113B-D42E-694F-94AB-D770B7A256F8}"/>
                  </a:ext>
                </a:extLst>
              </p:cNvPr>
              <p:cNvSpPr>
                <a:spLocks noChangeArrowheads="1"/>
              </p:cNvSpPr>
              <p:nvPr/>
            </p:nvSpPr>
            <p:spPr bwMode="auto">
              <a:xfrm>
                <a:off x="1130" y="1462"/>
                <a:ext cx="149" cy="147"/>
              </a:xfrm>
              <a:prstGeom prst="ellipse">
                <a:avLst/>
              </a:prstGeom>
              <a:solidFill>
                <a:srgbClr val="E319BE"/>
              </a:solidFill>
              <a:ln w="9525">
                <a:solidFill>
                  <a:schemeClr val="tx1"/>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55416" name="Text Box 128">
                <a:extLst>
                  <a:ext uri="{FF2B5EF4-FFF2-40B4-BE49-F238E27FC236}">
                    <a16:creationId xmlns:a16="http://schemas.microsoft.com/office/drawing/2014/main" id="{46D9689C-248C-A440-80EE-D7073DCD0F0A}"/>
                  </a:ext>
                </a:extLst>
              </p:cNvPr>
              <p:cNvSpPr txBox="1">
                <a:spLocks noChangeArrowheads="1"/>
              </p:cNvSpPr>
              <p:nvPr/>
            </p:nvSpPr>
            <p:spPr bwMode="auto">
              <a:xfrm>
                <a:off x="1130" y="1454"/>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it-IT" altLang="it-IT" sz="1400" b="1"/>
                  <a:t>P</a:t>
                </a:r>
              </a:p>
            </p:txBody>
          </p:sp>
        </p:grpSp>
      </p:grpSp>
      <p:grpSp>
        <p:nvGrpSpPr>
          <p:cNvPr id="55379" name="Group 129">
            <a:extLst>
              <a:ext uri="{FF2B5EF4-FFF2-40B4-BE49-F238E27FC236}">
                <a16:creationId xmlns:a16="http://schemas.microsoft.com/office/drawing/2014/main" id="{B54C605D-4EED-8349-B29C-732BD1F5D955}"/>
              </a:ext>
            </a:extLst>
          </p:cNvPr>
          <p:cNvGrpSpPr>
            <a:grpSpLocks/>
          </p:cNvGrpSpPr>
          <p:nvPr/>
        </p:nvGrpSpPr>
        <p:grpSpPr bwMode="auto">
          <a:xfrm>
            <a:off x="6921500" y="1876425"/>
            <a:ext cx="1401763" cy="728663"/>
            <a:chOff x="1080" y="1211"/>
            <a:chExt cx="883" cy="459"/>
          </a:xfrm>
        </p:grpSpPr>
        <p:sp>
          <p:nvSpPr>
            <p:cNvPr id="55397" name="Text Box 130">
              <a:extLst>
                <a:ext uri="{FF2B5EF4-FFF2-40B4-BE49-F238E27FC236}">
                  <a16:creationId xmlns:a16="http://schemas.microsoft.com/office/drawing/2014/main" id="{42B64AF7-74E5-1C45-BEF2-9C3A3A6D790B}"/>
                </a:ext>
              </a:extLst>
            </p:cNvPr>
            <p:cNvSpPr txBox="1">
              <a:spLocks noChangeArrowheads="1"/>
            </p:cNvSpPr>
            <p:nvPr/>
          </p:nvSpPr>
          <p:spPr bwMode="auto">
            <a:xfrm>
              <a:off x="1080" y="1356"/>
              <a:ext cx="3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it-IT" altLang="it-IT" sz="1400" b="1"/>
                <a:t>Ser5</a:t>
              </a:r>
            </a:p>
          </p:txBody>
        </p:sp>
        <p:grpSp>
          <p:nvGrpSpPr>
            <p:cNvPr id="55398" name="Group 131">
              <a:extLst>
                <a:ext uri="{FF2B5EF4-FFF2-40B4-BE49-F238E27FC236}">
                  <a16:creationId xmlns:a16="http://schemas.microsoft.com/office/drawing/2014/main" id="{329CECED-0393-244B-856F-EF8A753AD615}"/>
                </a:ext>
              </a:extLst>
            </p:cNvPr>
            <p:cNvGrpSpPr>
              <a:grpSpLocks/>
            </p:cNvGrpSpPr>
            <p:nvPr/>
          </p:nvGrpSpPr>
          <p:grpSpPr bwMode="auto">
            <a:xfrm>
              <a:off x="1282" y="1478"/>
              <a:ext cx="184" cy="192"/>
              <a:chOff x="1130" y="1454"/>
              <a:chExt cx="184" cy="192"/>
            </a:xfrm>
          </p:grpSpPr>
          <p:sp>
            <p:nvSpPr>
              <p:cNvPr id="55407" name="Oval 132">
                <a:extLst>
                  <a:ext uri="{FF2B5EF4-FFF2-40B4-BE49-F238E27FC236}">
                    <a16:creationId xmlns:a16="http://schemas.microsoft.com/office/drawing/2014/main" id="{BBA8B88E-23A4-9E46-A917-18DF7CE8DC30}"/>
                  </a:ext>
                </a:extLst>
              </p:cNvPr>
              <p:cNvSpPr>
                <a:spLocks noChangeArrowheads="1"/>
              </p:cNvSpPr>
              <p:nvPr/>
            </p:nvSpPr>
            <p:spPr bwMode="auto">
              <a:xfrm>
                <a:off x="1130" y="1462"/>
                <a:ext cx="149" cy="147"/>
              </a:xfrm>
              <a:prstGeom prst="ellipse">
                <a:avLst/>
              </a:prstGeom>
              <a:solidFill>
                <a:srgbClr val="E319BE"/>
              </a:solidFill>
              <a:ln w="9525">
                <a:solidFill>
                  <a:schemeClr val="tx1"/>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55408" name="Text Box 133">
                <a:extLst>
                  <a:ext uri="{FF2B5EF4-FFF2-40B4-BE49-F238E27FC236}">
                    <a16:creationId xmlns:a16="http://schemas.microsoft.com/office/drawing/2014/main" id="{4830FDA4-7022-8642-8720-56F962D77B29}"/>
                  </a:ext>
                </a:extLst>
              </p:cNvPr>
              <p:cNvSpPr txBox="1">
                <a:spLocks noChangeArrowheads="1"/>
              </p:cNvSpPr>
              <p:nvPr/>
            </p:nvSpPr>
            <p:spPr bwMode="auto">
              <a:xfrm>
                <a:off x="1130" y="1454"/>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it-IT" altLang="it-IT" sz="1400" b="1"/>
                  <a:t>P</a:t>
                </a:r>
              </a:p>
            </p:txBody>
          </p:sp>
        </p:grpSp>
        <p:sp>
          <p:nvSpPr>
            <p:cNvPr id="55399" name="Text Box 134">
              <a:extLst>
                <a:ext uri="{FF2B5EF4-FFF2-40B4-BE49-F238E27FC236}">
                  <a16:creationId xmlns:a16="http://schemas.microsoft.com/office/drawing/2014/main" id="{8324D78F-E074-CC43-8A63-5B98207F997F}"/>
                </a:ext>
              </a:extLst>
            </p:cNvPr>
            <p:cNvSpPr txBox="1">
              <a:spLocks noChangeArrowheads="1"/>
            </p:cNvSpPr>
            <p:nvPr/>
          </p:nvSpPr>
          <p:spPr bwMode="auto">
            <a:xfrm>
              <a:off x="1579" y="1211"/>
              <a:ext cx="3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it-IT" altLang="it-IT" sz="1400" b="1"/>
                <a:t>Ser5</a:t>
              </a:r>
            </a:p>
          </p:txBody>
        </p:sp>
        <p:sp>
          <p:nvSpPr>
            <p:cNvPr id="55400" name="Text Box 135">
              <a:extLst>
                <a:ext uri="{FF2B5EF4-FFF2-40B4-BE49-F238E27FC236}">
                  <a16:creationId xmlns:a16="http://schemas.microsoft.com/office/drawing/2014/main" id="{B78A6376-7C4E-FE4F-849C-D6412320A073}"/>
                </a:ext>
              </a:extLst>
            </p:cNvPr>
            <p:cNvSpPr txBox="1">
              <a:spLocks noChangeArrowheads="1"/>
            </p:cNvSpPr>
            <p:nvPr/>
          </p:nvSpPr>
          <p:spPr bwMode="auto">
            <a:xfrm>
              <a:off x="1327" y="1278"/>
              <a:ext cx="3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it-IT" altLang="it-IT" sz="1400" b="1"/>
                <a:t>Ser5</a:t>
              </a:r>
            </a:p>
          </p:txBody>
        </p:sp>
        <p:grpSp>
          <p:nvGrpSpPr>
            <p:cNvPr id="55401" name="Group 136">
              <a:extLst>
                <a:ext uri="{FF2B5EF4-FFF2-40B4-BE49-F238E27FC236}">
                  <a16:creationId xmlns:a16="http://schemas.microsoft.com/office/drawing/2014/main" id="{8EF37BFD-0A46-2E40-9925-1723D5523FF8}"/>
                </a:ext>
              </a:extLst>
            </p:cNvPr>
            <p:cNvGrpSpPr>
              <a:grpSpLocks/>
            </p:cNvGrpSpPr>
            <p:nvPr/>
          </p:nvGrpSpPr>
          <p:grpSpPr bwMode="auto">
            <a:xfrm>
              <a:off x="1779" y="1337"/>
              <a:ext cx="184" cy="192"/>
              <a:chOff x="1130" y="1454"/>
              <a:chExt cx="184" cy="192"/>
            </a:xfrm>
          </p:grpSpPr>
          <p:sp>
            <p:nvSpPr>
              <p:cNvPr id="55405" name="Oval 137">
                <a:extLst>
                  <a:ext uri="{FF2B5EF4-FFF2-40B4-BE49-F238E27FC236}">
                    <a16:creationId xmlns:a16="http://schemas.microsoft.com/office/drawing/2014/main" id="{CE69D069-9EA2-444E-B046-09D10EBBBA95}"/>
                  </a:ext>
                </a:extLst>
              </p:cNvPr>
              <p:cNvSpPr>
                <a:spLocks noChangeArrowheads="1"/>
              </p:cNvSpPr>
              <p:nvPr/>
            </p:nvSpPr>
            <p:spPr bwMode="auto">
              <a:xfrm>
                <a:off x="1130" y="1462"/>
                <a:ext cx="149" cy="147"/>
              </a:xfrm>
              <a:prstGeom prst="ellipse">
                <a:avLst/>
              </a:prstGeom>
              <a:solidFill>
                <a:srgbClr val="E319BE"/>
              </a:solidFill>
              <a:ln w="9525">
                <a:solidFill>
                  <a:schemeClr val="tx1"/>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55406" name="Text Box 138">
                <a:extLst>
                  <a:ext uri="{FF2B5EF4-FFF2-40B4-BE49-F238E27FC236}">
                    <a16:creationId xmlns:a16="http://schemas.microsoft.com/office/drawing/2014/main" id="{4F9A30D1-6A89-1B4B-BCBF-362E8AFD7EB2}"/>
                  </a:ext>
                </a:extLst>
              </p:cNvPr>
              <p:cNvSpPr txBox="1">
                <a:spLocks noChangeArrowheads="1"/>
              </p:cNvSpPr>
              <p:nvPr/>
            </p:nvSpPr>
            <p:spPr bwMode="auto">
              <a:xfrm>
                <a:off x="1130" y="1454"/>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it-IT" altLang="it-IT" sz="1400" b="1"/>
                  <a:t>P</a:t>
                </a:r>
              </a:p>
            </p:txBody>
          </p:sp>
        </p:grpSp>
        <p:grpSp>
          <p:nvGrpSpPr>
            <p:cNvPr id="55402" name="Group 139">
              <a:extLst>
                <a:ext uri="{FF2B5EF4-FFF2-40B4-BE49-F238E27FC236}">
                  <a16:creationId xmlns:a16="http://schemas.microsoft.com/office/drawing/2014/main" id="{468B144E-2D4D-F642-98BA-BEB8C1056ADA}"/>
                </a:ext>
              </a:extLst>
            </p:cNvPr>
            <p:cNvGrpSpPr>
              <a:grpSpLocks/>
            </p:cNvGrpSpPr>
            <p:nvPr/>
          </p:nvGrpSpPr>
          <p:grpSpPr bwMode="auto">
            <a:xfrm>
              <a:off x="1503" y="1398"/>
              <a:ext cx="184" cy="192"/>
              <a:chOff x="1130" y="1454"/>
              <a:chExt cx="184" cy="192"/>
            </a:xfrm>
          </p:grpSpPr>
          <p:sp>
            <p:nvSpPr>
              <p:cNvPr id="55403" name="Oval 140">
                <a:extLst>
                  <a:ext uri="{FF2B5EF4-FFF2-40B4-BE49-F238E27FC236}">
                    <a16:creationId xmlns:a16="http://schemas.microsoft.com/office/drawing/2014/main" id="{DDB9F1F6-C700-144A-BD76-B7D89BE17959}"/>
                  </a:ext>
                </a:extLst>
              </p:cNvPr>
              <p:cNvSpPr>
                <a:spLocks noChangeArrowheads="1"/>
              </p:cNvSpPr>
              <p:nvPr/>
            </p:nvSpPr>
            <p:spPr bwMode="auto">
              <a:xfrm>
                <a:off x="1130" y="1462"/>
                <a:ext cx="149" cy="147"/>
              </a:xfrm>
              <a:prstGeom prst="ellipse">
                <a:avLst/>
              </a:prstGeom>
              <a:solidFill>
                <a:srgbClr val="E319BE"/>
              </a:solidFill>
              <a:ln w="9525">
                <a:solidFill>
                  <a:schemeClr val="tx1"/>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55404" name="Text Box 141">
                <a:extLst>
                  <a:ext uri="{FF2B5EF4-FFF2-40B4-BE49-F238E27FC236}">
                    <a16:creationId xmlns:a16="http://schemas.microsoft.com/office/drawing/2014/main" id="{4A092B6B-13EC-3143-8DBF-84F94FDD1A23}"/>
                  </a:ext>
                </a:extLst>
              </p:cNvPr>
              <p:cNvSpPr txBox="1">
                <a:spLocks noChangeArrowheads="1"/>
              </p:cNvSpPr>
              <p:nvPr/>
            </p:nvSpPr>
            <p:spPr bwMode="auto">
              <a:xfrm>
                <a:off x="1130" y="1454"/>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it-IT" altLang="it-IT" sz="1400" b="1"/>
                  <a:t>P</a:t>
                </a:r>
              </a:p>
            </p:txBody>
          </p:sp>
        </p:grpSp>
      </p:grpSp>
      <p:grpSp>
        <p:nvGrpSpPr>
          <p:cNvPr id="55380" name="Group 142">
            <a:extLst>
              <a:ext uri="{FF2B5EF4-FFF2-40B4-BE49-F238E27FC236}">
                <a16:creationId xmlns:a16="http://schemas.microsoft.com/office/drawing/2014/main" id="{C08B6244-8101-CC4F-B0A7-03CBF343441A}"/>
              </a:ext>
            </a:extLst>
          </p:cNvPr>
          <p:cNvGrpSpPr>
            <a:grpSpLocks/>
          </p:cNvGrpSpPr>
          <p:nvPr/>
        </p:nvGrpSpPr>
        <p:grpSpPr bwMode="auto">
          <a:xfrm>
            <a:off x="2041525" y="4702175"/>
            <a:ext cx="1401763" cy="728663"/>
            <a:chOff x="1080" y="1211"/>
            <a:chExt cx="883" cy="459"/>
          </a:xfrm>
        </p:grpSpPr>
        <p:sp>
          <p:nvSpPr>
            <p:cNvPr id="55385" name="Text Box 143">
              <a:extLst>
                <a:ext uri="{FF2B5EF4-FFF2-40B4-BE49-F238E27FC236}">
                  <a16:creationId xmlns:a16="http://schemas.microsoft.com/office/drawing/2014/main" id="{305B39A8-2EFF-EB4C-9EF3-9617C3A3E4A2}"/>
                </a:ext>
              </a:extLst>
            </p:cNvPr>
            <p:cNvSpPr txBox="1">
              <a:spLocks noChangeArrowheads="1"/>
            </p:cNvSpPr>
            <p:nvPr/>
          </p:nvSpPr>
          <p:spPr bwMode="auto">
            <a:xfrm>
              <a:off x="1080" y="1356"/>
              <a:ext cx="3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it-IT" altLang="it-IT" sz="1400" b="1"/>
                <a:t>Ser5</a:t>
              </a:r>
            </a:p>
          </p:txBody>
        </p:sp>
        <p:grpSp>
          <p:nvGrpSpPr>
            <p:cNvPr id="55386" name="Group 144">
              <a:extLst>
                <a:ext uri="{FF2B5EF4-FFF2-40B4-BE49-F238E27FC236}">
                  <a16:creationId xmlns:a16="http://schemas.microsoft.com/office/drawing/2014/main" id="{5F763A7D-D864-B244-B94E-6774AFA66F2F}"/>
                </a:ext>
              </a:extLst>
            </p:cNvPr>
            <p:cNvGrpSpPr>
              <a:grpSpLocks/>
            </p:cNvGrpSpPr>
            <p:nvPr/>
          </p:nvGrpSpPr>
          <p:grpSpPr bwMode="auto">
            <a:xfrm>
              <a:off x="1282" y="1478"/>
              <a:ext cx="184" cy="192"/>
              <a:chOff x="1130" y="1454"/>
              <a:chExt cx="184" cy="192"/>
            </a:xfrm>
          </p:grpSpPr>
          <p:sp>
            <p:nvSpPr>
              <p:cNvPr id="55395" name="Oval 145">
                <a:extLst>
                  <a:ext uri="{FF2B5EF4-FFF2-40B4-BE49-F238E27FC236}">
                    <a16:creationId xmlns:a16="http://schemas.microsoft.com/office/drawing/2014/main" id="{8D38F3C6-4960-834F-8B36-3497EFB58943}"/>
                  </a:ext>
                </a:extLst>
              </p:cNvPr>
              <p:cNvSpPr>
                <a:spLocks noChangeArrowheads="1"/>
              </p:cNvSpPr>
              <p:nvPr/>
            </p:nvSpPr>
            <p:spPr bwMode="auto">
              <a:xfrm>
                <a:off x="1130" y="1462"/>
                <a:ext cx="149" cy="147"/>
              </a:xfrm>
              <a:prstGeom prst="ellipse">
                <a:avLst/>
              </a:prstGeom>
              <a:solidFill>
                <a:srgbClr val="E319BE"/>
              </a:solidFill>
              <a:ln w="9525">
                <a:solidFill>
                  <a:schemeClr val="tx1"/>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55396" name="Text Box 146">
                <a:extLst>
                  <a:ext uri="{FF2B5EF4-FFF2-40B4-BE49-F238E27FC236}">
                    <a16:creationId xmlns:a16="http://schemas.microsoft.com/office/drawing/2014/main" id="{7AA6E497-756F-7A43-915C-4BC4E29DAA2B}"/>
                  </a:ext>
                </a:extLst>
              </p:cNvPr>
              <p:cNvSpPr txBox="1">
                <a:spLocks noChangeArrowheads="1"/>
              </p:cNvSpPr>
              <p:nvPr/>
            </p:nvSpPr>
            <p:spPr bwMode="auto">
              <a:xfrm>
                <a:off x="1130" y="1454"/>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it-IT" altLang="it-IT" sz="1400" b="1"/>
                  <a:t>P</a:t>
                </a:r>
              </a:p>
            </p:txBody>
          </p:sp>
        </p:grpSp>
        <p:sp>
          <p:nvSpPr>
            <p:cNvPr id="55387" name="Text Box 147">
              <a:extLst>
                <a:ext uri="{FF2B5EF4-FFF2-40B4-BE49-F238E27FC236}">
                  <a16:creationId xmlns:a16="http://schemas.microsoft.com/office/drawing/2014/main" id="{3BFFAF34-7B17-F547-A343-EA6FE75F0138}"/>
                </a:ext>
              </a:extLst>
            </p:cNvPr>
            <p:cNvSpPr txBox="1">
              <a:spLocks noChangeArrowheads="1"/>
            </p:cNvSpPr>
            <p:nvPr/>
          </p:nvSpPr>
          <p:spPr bwMode="auto">
            <a:xfrm>
              <a:off x="1579" y="1211"/>
              <a:ext cx="3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it-IT" altLang="it-IT" sz="1400" b="1"/>
                <a:t>Ser5</a:t>
              </a:r>
            </a:p>
          </p:txBody>
        </p:sp>
        <p:sp>
          <p:nvSpPr>
            <p:cNvPr id="55388" name="Text Box 148">
              <a:extLst>
                <a:ext uri="{FF2B5EF4-FFF2-40B4-BE49-F238E27FC236}">
                  <a16:creationId xmlns:a16="http://schemas.microsoft.com/office/drawing/2014/main" id="{6FA71D03-A810-6F40-9844-CCC93FCC4B10}"/>
                </a:ext>
              </a:extLst>
            </p:cNvPr>
            <p:cNvSpPr txBox="1">
              <a:spLocks noChangeArrowheads="1"/>
            </p:cNvSpPr>
            <p:nvPr/>
          </p:nvSpPr>
          <p:spPr bwMode="auto">
            <a:xfrm>
              <a:off x="1327" y="1278"/>
              <a:ext cx="3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it-IT" altLang="it-IT" sz="1400" b="1"/>
                <a:t>Ser5</a:t>
              </a:r>
            </a:p>
          </p:txBody>
        </p:sp>
        <p:grpSp>
          <p:nvGrpSpPr>
            <p:cNvPr id="55389" name="Group 149">
              <a:extLst>
                <a:ext uri="{FF2B5EF4-FFF2-40B4-BE49-F238E27FC236}">
                  <a16:creationId xmlns:a16="http://schemas.microsoft.com/office/drawing/2014/main" id="{96642D97-9F8B-EB45-B9DC-F74996C9EDFE}"/>
                </a:ext>
              </a:extLst>
            </p:cNvPr>
            <p:cNvGrpSpPr>
              <a:grpSpLocks/>
            </p:cNvGrpSpPr>
            <p:nvPr/>
          </p:nvGrpSpPr>
          <p:grpSpPr bwMode="auto">
            <a:xfrm>
              <a:off x="1779" y="1337"/>
              <a:ext cx="184" cy="192"/>
              <a:chOff x="1130" y="1454"/>
              <a:chExt cx="184" cy="192"/>
            </a:xfrm>
          </p:grpSpPr>
          <p:sp>
            <p:nvSpPr>
              <p:cNvPr id="55393" name="Oval 150">
                <a:extLst>
                  <a:ext uri="{FF2B5EF4-FFF2-40B4-BE49-F238E27FC236}">
                    <a16:creationId xmlns:a16="http://schemas.microsoft.com/office/drawing/2014/main" id="{E9AFDA39-020C-024A-A80B-0542886018B7}"/>
                  </a:ext>
                </a:extLst>
              </p:cNvPr>
              <p:cNvSpPr>
                <a:spLocks noChangeArrowheads="1"/>
              </p:cNvSpPr>
              <p:nvPr/>
            </p:nvSpPr>
            <p:spPr bwMode="auto">
              <a:xfrm>
                <a:off x="1130" y="1462"/>
                <a:ext cx="149" cy="147"/>
              </a:xfrm>
              <a:prstGeom prst="ellipse">
                <a:avLst/>
              </a:prstGeom>
              <a:solidFill>
                <a:srgbClr val="E319BE"/>
              </a:solidFill>
              <a:ln w="9525">
                <a:solidFill>
                  <a:schemeClr val="tx1"/>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55394" name="Text Box 151">
                <a:extLst>
                  <a:ext uri="{FF2B5EF4-FFF2-40B4-BE49-F238E27FC236}">
                    <a16:creationId xmlns:a16="http://schemas.microsoft.com/office/drawing/2014/main" id="{4B347E34-A84A-4E4A-986F-2C1AF01670B2}"/>
                  </a:ext>
                </a:extLst>
              </p:cNvPr>
              <p:cNvSpPr txBox="1">
                <a:spLocks noChangeArrowheads="1"/>
              </p:cNvSpPr>
              <p:nvPr/>
            </p:nvSpPr>
            <p:spPr bwMode="auto">
              <a:xfrm>
                <a:off x="1130" y="1454"/>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it-IT" altLang="it-IT" sz="1400" b="1"/>
                  <a:t>P</a:t>
                </a:r>
              </a:p>
            </p:txBody>
          </p:sp>
        </p:grpSp>
        <p:grpSp>
          <p:nvGrpSpPr>
            <p:cNvPr id="55390" name="Group 152">
              <a:extLst>
                <a:ext uri="{FF2B5EF4-FFF2-40B4-BE49-F238E27FC236}">
                  <a16:creationId xmlns:a16="http://schemas.microsoft.com/office/drawing/2014/main" id="{717BA993-35BF-904A-ADA1-ACE608AB1D4B}"/>
                </a:ext>
              </a:extLst>
            </p:cNvPr>
            <p:cNvGrpSpPr>
              <a:grpSpLocks/>
            </p:cNvGrpSpPr>
            <p:nvPr/>
          </p:nvGrpSpPr>
          <p:grpSpPr bwMode="auto">
            <a:xfrm>
              <a:off x="1503" y="1398"/>
              <a:ext cx="184" cy="192"/>
              <a:chOff x="1130" y="1454"/>
              <a:chExt cx="184" cy="192"/>
            </a:xfrm>
          </p:grpSpPr>
          <p:sp>
            <p:nvSpPr>
              <p:cNvPr id="55391" name="Oval 153">
                <a:extLst>
                  <a:ext uri="{FF2B5EF4-FFF2-40B4-BE49-F238E27FC236}">
                    <a16:creationId xmlns:a16="http://schemas.microsoft.com/office/drawing/2014/main" id="{E7120DB3-B60F-514B-B58D-5B1A49EC51CB}"/>
                  </a:ext>
                </a:extLst>
              </p:cNvPr>
              <p:cNvSpPr>
                <a:spLocks noChangeArrowheads="1"/>
              </p:cNvSpPr>
              <p:nvPr/>
            </p:nvSpPr>
            <p:spPr bwMode="auto">
              <a:xfrm>
                <a:off x="1130" y="1462"/>
                <a:ext cx="149" cy="147"/>
              </a:xfrm>
              <a:prstGeom prst="ellipse">
                <a:avLst/>
              </a:prstGeom>
              <a:solidFill>
                <a:srgbClr val="E319BE"/>
              </a:solidFill>
              <a:ln w="9525">
                <a:solidFill>
                  <a:schemeClr val="tx1"/>
                </a:solidFill>
                <a:round/>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55392" name="Text Box 154">
                <a:extLst>
                  <a:ext uri="{FF2B5EF4-FFF2-40B4-BE49-F238E27FC236}">
                    <a16:creationId xmlns:a16="http://schemas.microsoft.com/office/drawing/2014/main" id="{C860F7BC-F01D-2648-98B0-AD7B5EB4E997}"/>
                  </a:ext>
                </a:extLst>
              </p:cNvPr>
              <p:cNvSpPr txBox="1">
                <a:spLocks noChangeArrowheads="1"/>
              </p:cNvSpPr>
              <p:nvPr/>
            </p:nvSpPr>
            <p:spPr bwMode="auto">
              <a:xfrm>
                <a:off x="1130" y="1454"/>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it-IT" altLang="it-IT" sz="1400" b="1"/>
                  <a:t>P</a:t>
                </a:r>
              </a:p>
            </p:txBody>
          </p:sp>
        </p:grpSp>
      </p:grpSp>
      <p:sp>
        <p:nvSpPr>
          <p:cNvPr id="55381" name="AutoShape 155">
            <a:extLst>
              <a:ext uri="{FF2B5EF4-FFF2-40B4-BE49-F238E27FC236}">
                <a16:creationId xmlns:a16="http://schemas.microsoft.com/office/drawing/2014/main" id="{6376CFBD-43E4-8641-A11B-403051AD0E40}"/>
              </a:ext>
            </a:extLst>
          </p:cNvPr>
          <p:cNvSpPr>
            <a:spLocks noChangeArrowheads="1"/>
          </p:cNvSpPr>
          <p:nvPr/>
        </p:nvSpPr>
        <p:spPr bwMode="auto">
          <a:xfrm>
            <a:off x="3387725" y="1760538"/>
            <a:ext cx="674688" cy="547687"/>
          </a:xfrm>
          <a:prstGeom prst="octagon">
            <a:avLst>
              <a:gd name="adj" fmla="val 29287"/>
            </a:avLst>
          </a:prstGeom>
          <a:solidFill>
            <a:srgbClr val="E319BE"/>
          </a:solidFill>
          <a:ln w="9525">
            <a:solidFill>
              <a:schemeClr val="tx1"/>
            </a:solidFill>
            <a:miter lim="800000"/>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55382" name="AutoShape 156">
            <a:extLst>
              <a:ext uri="{FF2B5EF4-FFF2-40B4-BE49-F238E27FC236}">
                <a16:creationId xmlns:a16="http://schemas.microsoft.com/office/drawing/2014/main" id="{A54F28FD-BE78-4244-BA79-62C0EB5993DE}"/>
              </a:ext>
            </a:extLst>
          </p:cNvPr>
          <p:cNvSpPr>
            <a:spLocks noChangeArrowheads="1"/>
          </p:cNvSpPr>
          <p:nvPr/>
        </p:nvSpPr>
        <p:spPr bwMode="auto">
          <a:xfrm rot="5400000">
            <a:off x="3200400" y="2212976"/>
            <a:ext cx="293687" cy="620712"/>
          </a:xfrm>
          <a:prstGeom prst="curvedLeftArrow">
            <a:avLst>
              <a:gd name="adj1" fmla="val 42270"/>
              <a:gd name="adj2" fmla="val 84541"/>
              <a:gd name="adj3" fmla="val 33333"/>
            </a:avLst>
          </a:prstGeom>
          <a:solidFill>
            <a:srgbClr val="E319BE"/>
          </a:solidFill>
          <a:ln w="9525">
            <a:solidFill>
              <a:schemeClr val="tx1"/>
            </a:solidFill>
            <a:miter lim="800000"/>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55383" name="Text Box 157">
            <a:extLst>
              <a:ext uri="{FF2B5EF4-FFF2-40B4-BE49-F238E27FC236}">
                <a16:creationId xmlns:a16="http://schemas.microsoft.com/office/drawing/2014/main" id="{C6655487-0D4F-2D4A-8540-520A32A87979}"/>
              </a:ext>
            </a:extLst>
          </p:cNvPr>
          <p:cNvSpPr txBox="1">
            <a:spLocks noChangeArrowheads="1"/>
          </p:cNvSpPr>
          <p:nvPr/>
        </p:nvSpPr>
        <p:spPr bwMode="auto">
          <a:xfrm>
            <a:off x="3373438" y="1912938"/>
            <a:ext cx="687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it-IT" altLang="it-IT" sz="1400" b="1"/>
              <a:t>TFIIH</a:t>
            </a:r>
          </a:p>
        </p:txBody>
      </p:sp>
      <p:sp>
        <p:nvSpPr>
          <p:cNvPr id="55384" name="Text Box 158">
            <a:extLst>
              <a:ext uri="{FF2B5EF4-FFF2-40B4-BE49-F238E27FC236}">
                <a16:creationId xmlns:a16="http://schemas.microsoft.com/office/drawing/2014/main" id="{6E934E24-09EA-C44C-8819-DFE4500C1BC2}"/>
              </a:ext>
            </a:extLst>
          </p:cNvPr>
          <p:cNvSpPr txBox="1">
            <a:spLocks noChangeArrowheads="1"/>
          </p:cNvSpPr>
          <p:nvPr/>
        </p:nvSpPr>
        <p:spPr bwMode="auto">
          <a:xfrm>
            <a:off x="2101850" y="2678113"/>
            <a:ext cx="29051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it-IT" altLang="it-IT" sz="1400" b="1"/>
              <a:t>Dissociation of transcription</a:t>
            </a:r>
          </a:p>
          <a:p>
            <a:r>
              <a:rPr lang="it-IT" altLang="it-IT" sz="1400" b="1"/>
              <a:t>initiator factors- recruitment of the </a:t>
            </a:r>
          </a:p>
          <a:p>
            <a:r>
              <a:rPr lang="it-IT" altLang="it-IT" sz="1400" b="1"/>
              <a:t>capping machinery</a:t>
            </a:r>
            <a:endParaRPr lang="it-IT" altLang="it-IT" sz="1600"/>
          </a:p>
        </p:txBody>
      </p:sp>
    </p:spTree>
    <p:extLst>
      <p:ext uri="{BB962C8B-B14F-4D97-AF65-F5344CB8AC3E}">
        <p14:creationId xmlns:p14="http://schemas.microsoft.com/office/powerpoint/2010/main" val="970856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ternative cleavage and polyadenylation: extent, regulation and function |  Nature Reviews Genetics">
            <a:extLst>
              <a:ext uri="{FF2B5EF4-FFF2-40B4-BE49-F238E27FC236}">
                <a16:creationId xmlns:a16="http://schemas.microsoft.com/office/drawing/2014/main" id="{1D81D199-AE86-E94F-A485-B2C5216F6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562346"/>
            <a:ext cx="8238182" cy="607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619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Line 2"/>
          <p:cNvSpPr>
            <a:spLocks noChangeShapeType="1"/>
          </p:cNvSpPr>
          <p:nvPr/>
        </p:nvSpPr>
        <p:spPr bwMode="auto">
          <a:xfrm flipH="1">
            <a:off x="6203950" y="1693863"/>
            <a:ext cx="869950" cy="592137"/>
          </a:xfrm>
          <a:prstGeom prst="line">
            <a:avLst/>
          </a:prstGeom>
          <a:noFill/>
          <a:ln w="952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6866" name="Line 3"/>
          <p:cNvSpPr>
            <a:spLocks noChangeShapeType="1"/>
          </p:cNvSpPr>
          <p:nvPr/>
        </p:nvSpPr>
        <p:spPr bwMode="auto">
          <a:xfrm flipV="1">
            <a:off x="4403725" y="877888"/>
            <a:ext cx="1482725" cy="538162"/>
          </a:xfrm>
          <a:prstGeom prst="line">
            <a:avLst/>
          </a:prstGeom>
          <a:noFill/>
          <a:ln w="952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nvGrpSpPr>
          <p:cNvPr id="36867" name="Group 4"/>
          <p:cNvGrpSpPr>
            <a:grpSpLocks/>
          </p:cNvGrpSpPr>
          <p:nvPr/>
        </p:nvGrpSpPr>
        <p:grpSpPr bwMode="auto">
          <a:xfrm>
            <a:off x="615950" y="1503363"/>
            <a:ext cx="7727950" cy="188912"/>
            <a:chOff x="469" y="920"/>
            <a:chExt cx="4868" cy="119"/>
          </a:xfrm>
        </p:grpSpPr>
        <p:sp>
          <p:nvSpPr>
            <p:cNvPr id="37410" name="Freeform 5"/>
            <p:cNvSpPr>
              <a:spLocks noChangeAspect="1"/>
            </p:cNvSpPr>
            <p:nvPr/>
          </p:nvSpPr>
          <p:spPr bwMode="auto">
            <a:xfrm>
              <a:off x="719"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37411" name="Freeform 6"/>
            <p:cNvSpPr>
              <a:spLocks noChangeAspect="1"/>
            </p:cNvSpPr>
            <p:nvPr/>
          </p:nvSpPr>
          <p:spPr bwMode="auto">
            <a:xfrm>
              <a:off x="628" y="935"/>
              <a:ext cx="169"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12" name="Freeform 7"/>
            <p:cNvSpPr>
              <a:spLocks noChangeAspect="1"/>
            </p:cNvSpPr>
            <p:nvPr/>
          </p:nvSpPr>
          <p:spPr bwMode="auto">
            <a:xfrm>
              <a:off x="1038"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37413" name="Freeform 8"/>
            <p:cNvSpPr>
              <a:spLocks noChangeAspect="1"/>
            </p:cNvSpPr>
            <p:nvPr/>
          </p:nvSpPr>
          <p:spPr bwMode="auto">
            <a:xfrm>
              <a:off x="946"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37414" name="Freeform 9"/>
            <p:cNvSpPr>
              <a:spLocks noChangeAspect="1"/>
            </p:cNvSpPr>
            <p:nvPr/>
          </p:nvSpPr>
          <p:spPr bwMode="auto">
            <a:xfrm>
              <a:off x="1356"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15" name="Freeform 10"/>
            <p:cNvSpPr>
              <a:spLocks noChangeAspect="1"/>
            </p:cNvSpPr>
            <p:nvPr/>
          </p:nvSpPr>
          <p:spPr bwMode="auto">
            <a:xfrm>
              <a:off x="1265"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16" name="Freeform 11"/>
            <p:cNvSpPr>
              <a:spLocks noChangeAspect="1"/>
            </p:cNvSpPr>
            <p:nvPr/>
          </p:nvSpPr>
          <p:spPr bwMode="auto">
            <a:xfrm>
              <a:off x="1583"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grpSp>
          <p:nvGrpSpPr>
            <p:cNvPr id="37417" name="Group 12"/>
            <p:cNvGrpSpPr>
              <a:grpSpLocks noChangeAspect="1"/>
            </p:cNvGrpSpPr>
            <p:nvPr/>
          </p:nvGrpSpPr>
          <p:grpSpPr bwMode="auto">
            <a:xfrm>
              <a:off x="880" y="937"/>
              <a:ext cx="14" cy="56"/>
              <a:chOff x="1015" y="2428"/>
              <a:chExt cx="46" cy="372"/>
            </a:xfrm>
          </p:grpSpPr>
          <p:sp>
            <p:nvSpPr>
              <p:cNvPr id="37813" name="AutoShape 13"/>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814" name="AutoShape 14"/>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18" name="Group 15"/>
            <p:cNvGrpSpPr>
              <a:grpSpLocks noChangeAspect="1"/>
            </p:cNvGrpSpPr>
            <p:nvPr/>
          </p:nvGrpSpPr>
          <p:grpSpPr bwMode="auto">
            <a:xfrm>
              <a:off x="1068" y="946"/>
              <a:ext cx="12" cy="68"/>
              <a:chOff x="1790" y="2461"/>
              <a:chExt cx="40" cy="447"/>
            </a:xfrm>
          </p:grpSpPr>
          <p:sp>
            <p:nvSpPr>
              <p:cNvPr id="37811" name="AutoShape 16"/>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812" name="AutoShape 17"/>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19" name="Group 18"/>
            <p:cNvGrpSpPr>
              <a:grpSpLocks noChangeAspect="1"/>
            </p:cNvGrpSpPr>
            <p:nvPr/>
          </p:nvGrpSpPr>
          <p:grpSpPr bwMode="auto">
            <a:xfrm>
              <a:off x="916" y="946"/>
              <a:ext cx="10" cy="69"/>
              <a:chOff x="1151" y="2490"/>
              <a:chExt cx="40" cy="455"/>
            </a:xfrm>
          </p:grpSpPr>
          <p:sp>
            <p:nvSpPr>
              <p:cNvPr id="37809" name="AutoShape 19"/>
              <p:cNvSpPr>
                <a:spLocks noChangeAspect="1" noChangeArrowheads="1"/>
              </p:cNvSpPr>
              <p:nvPr/>
            </p:nvSpPr>
            <p:spPr bwMode="auto">
              <a:xfrm>
                <a:off x="1151" y="2716"/>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810" name="AutoShape 20"/>
              <p:cNvSpPr>
                <a:spLocks noChangeAspect="1" noChangeArrowheads="1"/>
              </p:cNvSpPr>
              <p:nvPr/>
            </p:nvSpPr>
            <p:spPr bwMode="auto">
              <a:xfrm>
                <a:off x="1151" y="2490"/>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20" name="Group 21"/>
            <p:cNvGrpSpPr>
              <a:grpSpLocks noChangeAspect="1"/>
            </p:cNvGrpSpPr>
            <p:nvPr/>
          </p:nvGrpSpPr>
          <p:grpSpPr bwMode="auto">
            <a:xfrm>
              <a:off x="1110" y="937"/>
              <a:ext cx="9" cy="48"/>
              <a:chOff x="1914" y="2425"/>
              <a:chExt cx="40" cy="326"/>
            </a:xfrm>
          </p:grpSpPr>
          <p:sp>
            <p:nvSpPr>
              <p:cNvPr id="37807" name="AutoShape 22"/>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808" name="AutoShape 23"/>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21" name="Group 24"/>
            <p:cNvGrpSpPr>
              <a:grpSpLocks noChangeAspect="1"/>
            </p:cNvGrpSpPr>
            <p:nvPr/>
          </p:nvGrpSpPr>
          <p:grpSpPr bwMode="auto">
            <a:xfrm>
              <a:off x="952" y="967"/>
              <a:ext cx="9" cy="52"/>
              <a:chOff x="1284" y="2652"/>
              <a:chExt cx="40" cy="337"/>
            </a:xfrm>
          </p:grpSpPr>
          <p:sp>
            <p:nvSpPr>
              <p:cNvPr id="37805" name="AutoShape 25"/>
              <p:cNvSpPr>
                <a:spLocks noChangeAspect="1" noChangeArrowheads="1"/>
              </p:cNvSpPr>
              <p:nvPr/>
            </p:nvSpPr>
            <p:spPr bwMode="auto">
              <a:xfrm>
                <a:off x="1284" y="282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806" name="AutoShape 26"/>
              <p:cNvSpPr>
                <a:spLocks noChangeAspect="1" noChangeArrowheads="1"/>
              </p:cNvSpPr>
              <p:nvPr/>
            </p:nvSpPr>
            <p:spPr bwMode="auto">
              <a:xfrm>
                <a:off x="1284" y="2652"/>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22" name="Group 27"/>
            <p:cNvGrpSpPr>
              <a:grpSpLocks noChangeAspect="1"/>
            </p:cNvGrpSpPr>
            <p:nvPr/>
          </p:nvGrpSpPr>
          <p:grpSpPr bwMode="auto">
            <a:xfrm>
              <a:off x="1031" y="967"/>
              <a:ext cx="10" cy="54"/>
              <a:chOff x="1658" y="2628"/>
              <a:chExt cx="40" cy="355"/>
            </a:xfrm>
          </p:grpSpPr>
          <p:sp>
            <p:nvSpPr>
              <p:cNvPr id="37803" name="AutoShape 28"/>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804" name="AutoShape 29"/>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23" name="Group 30"/>
            <p:cNvGrpSpPr>
              <a:grpSpLocks noChangeAspect="1"/>
            </p:cNvGrpSpPr>
            <p:nvPr/>
          </p:nvGrpSpPr>
          <p:grpSpPr bwMode="auto">
            <a:xfrm>
              <a:off x="998" y="995"/>
              <a:ext cx="10" cy="19"/>
              <a:chOff x="1516" y="2835"/>
              <a:chExt cx="42" cy="123"/>
            </a:xfrm>
          </p:grpSpPr>
          <p:sp>
            <p:nvSpPr>
              <p:cNvPr id="37801" name="AutoShape 31"/>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802" name="AutoShape 32"/>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24" name="Group 33"/>
            <p:cNvGrpSpPr>
              <a:grpSpLocks noChangeAspect="1"/>
            </p:cNvGrpSpPr>
            <p:nvPr/>
          </p:nvGrpSpPr>
          <p:grpSpPr bwMode="auto">
            <a:xfrm>
              <a:off x="1217" y="940"/>
              <a:ext cx="12" cy="67"/>
              <a:chOff x="2195" y="2463"/>
              <a:chExt cx="40" cy="442"/>
            </a:xfrm>
          </p:grpSpPr>
          <p:sp>
            <p:nvSpPr>
              <p:cNvPr id="37799" name="AutoShape 34"/>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800" name="AutoShape 35"/>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25" name="Group 36"/>
            <p:cNvGrpSpPr>
              <a:grpSpLocks noChangeAspect="1"/>
            </p:cNvGrpSpPr>
            <p:nvPr/>
          </p:nvGrpSpPr>
          <p:grpSpPr bwMode="auto">
            <a:xfrm>
              <a:off x="1256" y="961"/>
              <a:ext cx="12" cy="58"/>
              <a:chOff x="2329" y="2599"/>
              <a:chExt cx="43" cy="386"/>
            </a:xfrm>
          </p:grpSpPr>
          <p:sp>
            <p:nvSpPr>
              <p:cNvPr id="37797" name="AutoShape 37"/>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98" name="AutoShape 38"/>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26" name="Group 39"/>
            <p:cNvGrpSpPr>
              <a:grpSpLocks noChangeAspect="1"/>
            </p:cNvGrpSpPr>
            <p:nvPr/>
          </p:nvGrpSpPr>
          <p:grpSpPr bwMode="auto">
            <a:xfrm>
              <a:off x="1140" y="941"/>
              <a:ext cx="10" cy="24"/>
              <a:chOff x="2478" y="2807"/>
              <a:chExt cx="43" cy="178"/>
            </a:xfrm>
          </p:grpSpPr>
          <p:sp>
            <p:nvSpPr>
              <p:cNvPr id="37795" name="AutoShape 40"/>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96" name="AutoShape 41"/>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27" name="Group 42"/>
            <p:cNvGrpSpPr>
              <a:grpSpLocks noChangeAspect="1"/>
            </p:cNvGrpSpPr>
            <p:nvPr/>
          </p:nvGrpSpPr>
          <p:grpSpPr bwMode="auto">
            <a:xfrm>
              <a:off x="1181" y="937"/>
              <a:ext cx="11" cy="41"/>
              <a:chOff x="2065" y="2441"/>
              <a:chExt cx="40" cy="272"/>
            </a:xfrm>
          </p:grpSpPr>
          <p:sp>
            <p:nvSpPr>
              <p:cNvPr id="37793" name="AutoShape 43"/>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94" name="AutoShape 44"/>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28" name="Group 45"/>
            <p:cNvGrpSpPr>
              <a:grpSpLocks noChangeAspect="1"/>
            </p:cNvGrpSpPr>
            <p:nvPr/>
          </p:nvGrpSpPr>
          <p:grpSpPr bwMode="auto">
            <a:xfrm>
              <a:off x="1292" y="991"/>
              <a:ext cx="12" cy="24"/>
              <a:chOff x="2478" y="2807"/>
              <a:chExt cx="43" cy="178"/>
            </a:xfrm>
          </p:grpSpPr>
          <p:sp>
            <p:nvSpPr>
              <p:cNvPr id="37791" name="AutoShape 46"/>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92" name="AutoShape 47"/>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29" name="Group 48"/>
            <p:cNvGrpSpPr>
              <a:grpSpLocks noChangeAspect="1"/>
            </p:cNvGrpSpPr>
            <p:nvPr/>
          </p:nvGrpSpPr>
          <p:grpSpPr bwMode="auto">
            <a:xfrm>
              <a:off x="1441" y="937"/>
              <a:ext cx="12" cy="34"/>
              <a:chOff x="3094" y="2443"/>
              <a:chExt cx="40" cy="183"/>
            </a:xfrm>
          </p:grpSpPr>
          <p:sp>
            <p:nvSpPr>
              <p:cNvPr id="37789" name="AutoShape 49"/>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90" name="AutoShape 50"/>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30" name="Group 51"/>
            <p:cNvGrpSpPr>
              <a:grpSpLocks noChangeAspect="1"/>
            </p:cNvGrpSpPr>
            <p:nvPr/>
          </p:nvGrpSpPr>
          <p:grpSpPr bwMode="auto">
            <a:xfrm>
              <a:off x="1408" y="937"/>
              <a:ext cx="12" cy="63"/>
              <a:chOff x="2978" y="2432"/>
              <a:chExt cx="46" cy="375"/>
            </a:xfrm>
          </p:grpSpPr>
          <p:sp>
            <p:nvSpPr>
              <p:cNvPr id="37787" name="AutoShape 52"/>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88" name="AutoShape 53"/>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31" name="Group 54"/>
            <p:cNvGrpSpPr>
              <a:grpSpLocks noChangeAspect="1"/>
            </p:cNvGrpSpPr>
            <p:nvPr/>
          </p:nvGrpSpPr>
          <p:grpSpPr bwMode="auto">
            <a:xfrm>
              <a:off x="1374" y="950"/>
              <a:ext cx="10" cy="66"/>
              <a:chOff x="2832" y="2516"/>
              <a:chExt cx="43" cy="436"/>
            </a:xfrm>
          </p:grpSpPr>
          <p:sp>
            <p:nvSpPr>
              <p:cNvPr id="37785" name="AutoShape 55"/>
              <p:cNvSpPr>
                <a:spLocks noChangeAspect="1" noChangeArrowheads="1"/>
              </p:cNvSpPr>
              <p:nvPr/>
            </p:nvSpPr>
            <p:spPr bwMode="auto">
              <a:xfrm flipV="1">
                <a:off x="2832" y="2516"/>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86" name="AutoShape 56"/>
              <p:cNvSpPr>
                <a:spLocks noChangeAspect="1" noChangeArrowheads="1"/>
              </p:cNvSpPr>
              <p:nvPr/>
            </p:nvSpPr>
            <p:spPr bwMode="auto">
              <a:xfrm flipV="1">
                <a:off x="2832" y="2734"/>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32" name="Group 57"/>
            <p:cNvGrpSpPr>
              <a:grpSpLocks noChangeAspect="1"/>
            </p:cNvGrpSpPr>
            <p:nvPr/>
          </p:nvGrpSpPr>
          <p:grpSpPr bwMode="auto">
            <a:xfrm>
              <a:off x="1335" y="985"/>
              <a:ext cx="10" cy="33"/>
              <a:chOff x="2668" y="2761"/>
              <a:chExt cx="40" cy="217"/>
            </a:xfrm>
          </p:grpSpPr>
          <p:sp>
            <p:nvSpPr>
              <p:cNvPr id="37783" name="AutoShape 58"/>
              <p:cNvSpPr>
                <a:spLocks noChangeAspect="1" noChangeArrowheads="1"/>
              </p:cNvSpPr>
              <p:nvPr/>
            </p:nvSpPr>
            <p:spPr bwMode="auto">
              <a:xfrm>
                <a:off x="2668" y="2870"/>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84" name="AutoShape 59"/>
              <p:cNvSpPr>
                <a:spLocks noChangeAspect="1" noChangeArrowheads="1"/>
              </p:cNvSpPr>
              <p:nvPr/>
            </p:nvSpPr>
            <p:spPr bwMode="auto">
              <a:xfrm>
                <a:off x="2668" y="2761"/>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33" name="Group 60"/>
            <p:cNvGrpSpPr>
              <a:grpSpLocks noChangeAspect="1"/>
            </p:cNvGrpSpPr>
            <p:nvPr/>
          </p:nvGrpSpPr>
          <p:grpSpPr bwMode="auto">
            <a:xfrm flipV="1">
              <a:off x="1565" y="952"/>
              <a:ext cx="10" cy="67"/>
              <a:chOff x="3217" y="3037"/>
              <a:chExt cx="46" cy="372"/>
            </a:xfrm>
          </p:grpSpPr>
          <p:sp>
            <p:nvSpPr>
              <p:cNvPr id="37781" name="AutoShape 61"/>
              <p:cNvSpPr>
                <a:spLocks noChangeAspect="1" noChangeArrowheads="1"/>
              </p:cNvSpPr>
              <p:nvPr/>
            </p:nvSpPr>
            <p:spPr bwMode="auto">
              <a:xfrm>
                <a:off x="3217" y="3037"/>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82" name="AutoShape 62"/>
              <p:cNvSpPr>
                <a:spLocks noChangeAspect="1" noChangeArrowheads="1"/>
              </p:cNvSpPr>
              <p:nvPr/>
            </p:nvSpPr>
            <p:spPr bwMode="auto">
              <a:xfrm>
                <a:off x="3217" y="3220"/>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34" name="Group 63"/>
            <p:cNvGrpSpPr>
              <a:grpSpLocks noChangeAspect="1"/>
            </p:cNvGrpSpPr>
            <p:nvPr/>
          </p:nvGrpSpPr>
          <p:grpSpPr bwMode="auto">
            <a:xfrm>
              <a:off x="1526" y="936"/>
              <a:ext cx="12" cy="66"/>
              <a:chOff x="3353" y="3099"/>
              <a:chExt cx="40" cy="455"/>
            </a:xfrm>
          </p:grpSpPr>
          <p:sp>
            <p:nvSpPr>
              <p:cNvPr id="37779" name="AutoShape 64"/>
              <p:cNvSpPr>
                <a:spLocks noChangeAspect="1" noChangeArrowheads="1"/>
              </p:cNvSpPr>
              <p:nvPr/>
            </p:nvSpPr>
            <p:spPr bwMode="auto">
              <a:xfrm>
                <a:off x="3353" y="3325"/>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80" name="AutoShape 65"/>
              <p:cNvSpPr>
                <a:spLocks noChangeAspect="1" noChangeArrowheads="1"/>
              </p:cNvSpPr>
              <p:nvPr/>
            </p:nvSpPr>
            <p:spPr bwMode="auto">
              <a:xfrm>
                <a:off x="3353" y="3099"/>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35" name="Group 66"/>
            <p:cNvGrpSpPr>
              <a:grpSpLocks noChangeAspect="1"/>
            </p:cNvGrpSpPr>
            <p:nvPr/>
          </p:nvGrpSpPr>
          <p:grpSpPr bwMode="auto">
            <a:xfrm>
              <a:off x="1495" y="938"/>
              <a:ext cx="13" cy="39"/>
              <a:chOff x="3486" y="3261"/>
              <a:chExt cx="40" cy="337"/>
            </a:xfrm>
          </p:grpSpPr>
          <p:sp>
            <p:nvSpPr>
              <p:cNvPr id="37777" name="AutoShape 67"/>
              <p:cNvSpPr>
                <a:spLocks noChangeAspect="1" noChangeArrowheads="1"/>
              </p:cNvSpPr>
              <p:nvPr/>
            </p:nvSpPr>
            <p:spPr bwMode="auto">
              <a:xfrm>
                <a:off x="3486" y="3430"/>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78" name="AutoShape 68"/>
              <p:cNvSpPr>
                <a:spLocks noChangeAspect="1" noChangeArrowheads="1"/>
              </p:cNvSpPr>
              <p:nvPr/>
            </p:nvSpPr>
            <p:spPr bwMode="auto">
              <a:xfrm>
                <a:off x="3486" y="326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36" name="Group 69"/>
            <p:cNvGrpSpPr>
              <a:grpSpLocks noChangeAspect="1"/>
            </p:cNvGrpSpPr>
            <p:nvPr/>
          </p:nvGrpSpPr>
          <p:grpSpPr bwMode="auto">
            <a:xfrm>
              <a:off x="1721" y="940"/>
              <a:ext cx="12" cy="67"/>
              <a:chOff x="2195" y="2463"/>
              <a:chExt cx="40" cy="442"/>
            </a:xfrm>
          </p:grpSpPr>
          <p:sp>
            <p:nvSpPr>
              <p:cNvPr id="37775" name="AutoShape 70"/>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76" name="AutoShape 71"/>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37" name="Group 72"/>
            <p:cNvGrpSpPr>
              <a:grpSpLocks noChangeAspect="1"/>
            </p:cNvGrpSpPr>
            <p:nvPr/>
          </p:nvGrpSpPr>
          <p:grpSpPr bwMode="auto">
            <a:xfrm>
              <a:off x="1676" y="962"/>
              <a:ext cx="12" cy="59"/>
              <a:chOff x="2329" y="2599"/>
              <a:chExt cx="43" cy="386"/>
            </a:xfrm>
          </p:grpSpPr>
          <p:sp>
            <p:nvSpPr>
              <p:cNvPr id="37773" name="AutoShape 73"/>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74" name="AutoShape 74"/>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38" name="Group 75"/>
            <p:cNvGrpSpPr>
              <a:grpSpLocks noChangeAspect="1"/>
            </p:cNvGrpSpPr>
            <p:nvPr/>
          </p:nvGrpSpPr>
          <p:grpSpPr bwMode="auto">
            <a:xfrm>
              <a:off x="1597" y="977"/>
              <a:ext cx="11" cy="41"/>
              <a:chOff x="2065" y="2441"/>
              <a:chExt cx="40" cy="272"/>
            </a:xfrm>
          </p:grpSpPr>
          <p:sp>
            <p:nvSpPr>
              <p:cNvPr id="37771" name="AutoShape 76"/>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72" name="AutoShape 77"/>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39" name="Group 78"/>
            <p:cNvGrpSpPr>
              <a:grpSpLocks noChangeAspect="1"/>
            </p:cNvGrpSpPr>
            <p:nvPr/>
          </p:nvGrpSpPr>
          <p:grpSpPr bwMode="auto">
            <a:xfrm flipV="1">
              <a:off x="1644" y="988"/>
              <a:ext cx="12" cy="27"/>
              <a:chOff x="2815" y="1923"/>
              <a:chExt cx="40" cy="217"/>
            </a:xfrm>
          </p:grpSpPr>
          <p:sp>
            <p:nvSpPr>
              <p:cNvPr id="37769" name="AutoShape 79"/>
              <p:cNvSpPr>
                <a:spLocks noChangeAspect="1" noChangeArrowheads="1"/>
              </p:cNvSpPr>
              <p:nvPr/>
            </p:nvSpPr>
            <p:spPr bwMode="auto">
              <a:xfrm>
                <a:off x="2815" y="2032"/>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70" name="AutoShape 80"/>
              <p:cNvSpPr>
                <a:spLocks noChangeAspect="1" noChangeArrowheads="1"/>
              </p:cNvSpPr>
              <p:nvPr/>
            </p:nvSpPr>
            <p:spPr bwMode="auto">
              <a:xfrm>
                <a:off x="2815" y="1923"/>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40" name="Group 81"/>
            <p:cNvGrpSpPr>
              <a:grpSpLocks noChangeAspect="1"/>
            </p:cNvGrpSpPr>
            <p:nvPr/>
          </p:nvGrpSpPr>
          <p:grpSpPr bwMode="auto">
            <a:xfrm>
              <a:off x="482" y="937"/>
              <a:ext cx="13" cy="41"/>
              <a:chOff x="2329" y="2599"/>
              <a:chExt cx="43" cy="386"/>
            </a:xfrm>
          </p:grpSpPr>
          <p:sp>
            <p:nvSpPr>
              <p:cNvPr id="37767" name="AutoShape 82"/>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68" name="AutoShape 83"/>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41" name="Group 84"/>
            <p:cNvGrpSpPr>
              <a:grpSpLocks noChangeAspect="1"/>
            </p:cNvGrpSpPr>
            <p:nvPr/>
          </p:nvGrpSpPr>
          <p:grpSpPr bwMode="auto">
            <a:xfrm>
              <a:off x="800" y="939"/>
              <a:ext cx="12" cy="34"/>
              <a:chOff x="3094" y="2443"/>
              <a:chExt cx="40" cy="183"/>
            </a:xfrm>
          </p:grpSpPr>
          <p:sp>
            <p:nvSpPr>
              <p:cNvPr id="37765" name="AutoShape 85"/>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66" name="AutoShape 86"/>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42" name="Group 87"/>
            <p:cNvGrpSpPr>
              <a:grpSpLocks noChangeAspect="1"/>
            </p:cNvGrpSpPr>
            <p:nvPr/>
          </p:nvGrpSpPr>
          <p:grpSpPr bwMode="auto">
            <a:xfrm>
              <a:off x="767" y="941"/>
              <a:ext cx="13" cy="62"/>
              <a:chOff x="2978" y="2432"/>
              <a:chExt cx="46" cy="375"/>
            </a:xfrm>
          </p:grpSpPr>
          <p:sp>
            <p:nvSpPr>
              <p:cNvPr id="37763" name="AutoShape 88"/>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64" name="AutoShape 89"/>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43" name="Group 90"/>
            <p:cNvGrpSpPr>
              <a:grpSpLocks noChangeAspect="1"/>
            </p:cNvGrpSpPr>
            <p:nvPr/>
          </p:nvGrpSpPr>
          <p:grpSpPr bwMode="auto">
            <a:xfrm>
              <a:off x="850" y="942"/>
              <a:ext cx="11" cy="24"/>
              <a:chOff x="2478" y="2807"/>
              <a:chExt cx="43" cy="178"/>
            </a:xfrm>
          </p:grpSpPr>
          <p:sp>
            <p:nvSpPr>
              <p:cNvPr id="37761" name="AutoShape 91"/>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62" name="AutoShape 92"/>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sp>
          <p:nvSpPr>
            <p:cNvPr id="37444" name="Freeform 93"/>
            <p:cNvSpPr>
              <a:spLocks noChangeAspect="1"/>
            </p:cNvSpPr>
            <p:nvPr/>
          </p:nvSpPr>
          <p:spPr bwMode="auto">
            <a:xfrm flipH="1">
              <a:off x="1515"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45" name="Freeform 94"/>
            <p:cNvSpPr>
              <a:spLocks noChangeAspect="1"/>
            </p:cNvSpPr>
            <p:nvPr/>
          </p:nvSpPr>
          <p:spPr bwMode="auto">
            <a:xfrm flipH="1">
              <a:off x="1423"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46" name="Freeform 95"/>
            <p:cNvSpPr>
              <a:spLocks noChangeAspect="1"/>
            </p:cNvSpPr>
            <p:nvPr/>
          </p:nvSpPr>
          <p:spPr bwMode="auto">
            <a:xfrm flipH="1">
              <a:off x="1198"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47" name="Freeform 96"/>
            <p:cNvSpPr>
              <a:spLocks noChangeAspect="1"/>
            </p:cNvSpPr>
            <p:nvPr/>
          </p:nvSpPr>
          <p:spPr bwMode="auto">
            <a:xfrm flipH="1">
              <a:off x="1105"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48" name="Freeform 97"/>
            <p:cNvSpPr>
              <a:spLocks noChangeAspect="1"/>
            </p:cNvSpPr>
            <p:nvPr/>
          </p:nvSpPr>
          <p:spPr bwMode="auto">
            <a:xfrm flipH="1">
              <a:off x="879"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37449" name="Freeform 98"/>
            <p:cNvSpPr>
              <a:spLocks noChangeAspect="1"/>
            </p:cNvSpPr>
            <p:nvPr/>
          </p:nvSpPr>
          <p:spPr bwMode="auto">
            <a:xfrm flipH="1">
              <a:off x="786"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50" name="Freeform 99"/>
            <p:cNvSpPr>
              <a:spLocks noChangeAspect="1"/>
            </p:cNvSpPr>
            <p:nvPr/>
          </p:nvSpPr>
          <p:spPr bwMode="auto">
            <a:xfrm flipH="1">
              <a:off x="561" y="935"/>
              <a:ext cx="169"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51" name="Freeform 100"/>
            <p:cNvSpPr>
              <a:spLocks noChangeAspect="1"/>
            </p:cNvSpPr>
            <p:nvPr/>
          </p:nvSpPr>
          <p:spPr bwMode="auto">
            <a:xfrm flipH="1">
              <a:off x="469" y="935"/>
              <a:ext cx="168"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52" name="Freeform 101"/>
            <p:cNvSpPr>
              <a:spLocks noChangeAspect="1"/>
            </p:cNvSpPr>
            <p:nvPr/>
          </p:nvSpPr>
          <p:spPr bwMode="auto">
            <a:xfrm>
              <a:off x="1985"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53" name="Freeform 102"/>
            <p:cNvSpPr>
              <a:spLocks noChangeAspect="1"/>
            </p:cNvSpPr>
            <p:nvPr/>
          </p:nvSpPr>
          <p:spPr bwMode="auto">
            <a:xfrm>
              <a:off x="1894"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54" name="Freeform 103"/>
            <p:cNvSpPr>
              <a:spLocks noChangeAspect="1"/>
            </p:cNvSpPr>
            <p:nvPr/>
          </p:nvSpPr>
          <p:spPr bwMode="auto">
            <a:xfrm>
              <a:off x="2304"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55" name="Freeform 104"/>
            <p:cNvSpPr>
              <a:spLocks noChangeAspect="1"/>
            </p:cNvSpPr>
            <p:nvPr/>
          </p:nvSpPr>
          <p:spPr bwMode="auto">
            <a:xfrm>
              <a:off x="2212"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56" name="Freeform 105"/>
            <p:cNvSpPr>
              <a:spLocks noChangeAspect="1"/>
            </p:cNvSpPr>
            <p:nvPr/>
          </p:nvSpPr>
          <p:spPr bwMode="auto">
            <a:xfrm>
              <a:off x="2622" y="935"/>
              <a:ext cx="168"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57" name="Freeform 106"/>
            <p:cNvSpPr>
              <a:spLocks noChangeAspect="1"/>
            </p:cNvSpPr>
            <p:nvPr/>
          </p:nvSpPr>
          <p:spPr bwMode="auto">
            <a:xfrm>
              <a:off x="2531"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58" name="Freeform 107"/>
            <p:cNvSpPr>
              <a:spLocks noChangeAspect="1"/>
            </p:cNvSpPr>
            <p:nvPr/>
          </p:nvSpPr>
          <p:spPr bwMode="auto">
            <a:xfrm>
              <a:off x="2944"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59" name="Freeform 108"/>
            <p:cNvSpPr>
              <a:spLocks noChangeAspect="1"/>
            </p:cNvSpPr>
            <p:nvPr/>
          </p:nvSpPr>
          <p:spPr bwMode="auto">
            <a:xfrm>
              <a:off x="2849"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60" name="Freeform 109"/>
            <p:cNvSpPr>
              <a:spLocks noChangeAspect="1"/>
            </p:cNvSpPr>
            <p:nvPr/>
          </p:nvSpPr>
          <p:spPr bwMode="auto">
            <a:xfrm>
              <a:off x="3262"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61" name="Freeform 110"/>
            <p:cNvSpPr>
              <a:spLocks noChangeAspect="1"/>
            </p:cNvSpPr>
            <p:nvPr/>
          </p:nvSpPr>
          <p:spPr bwMode="auto">
            <a:xfrm>
              <a:off x="3169"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62" name="Freeform 111"/>
            <p:cNvSpPr>
              <a:spLocks noChangeAspect="1"/>
            </p:cNvSpPr>
            <p:nvPr/>
          </p:nvSpPr>
          <p:spPr bwMode="auto">
            <a:xfrm>
              <a:off x="3581"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63" name="Freeform 112"/>
            <p:cNvSpPr>
              <a:spLocks noChangeAspect="1"/>
            </p:cNvSpPr>
            <p:nvPr/>
          </p:nvSpPr>
          <p:spPr bwMode="auto">
            <a:xfrm>
              <a:off x="3488"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64" name="Freeform 113"/>
            <p:cNvSpPr>
              <a:spLocks noChangeAspect="1"/>
            </p:cNvSpPr>
            <p:nvPr/>
          </p:nvSpPr>
          <p:spPr bwMode="auto">
            <a:xfrm>
              <a:off x="3898" y="935"/>
              <a:ext cx="169"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65" name="Freeform 114"/>
            <p:cNvSpPr>
              <a:spLocks noChangeAspect="1"/>
            </p:cNvSpPr>
            <p:nvPr/>
          </p:nvSpPr>
          <p:spPr bwMode="auto">
            <a:xfrm>
              <a:off x="3807"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66" name="Freeform 115"/>
            <p:cNvSpPr>
              <a:spLocks noChangeAspect="1"/>
            </p:cNvSpPr>
            <p:nvPr/>
          </p:nvSpPr>
          <p:spPr bwMode="auto">
            <a:xfrm>
              <a:off x="4214" y="935"/>
              <a:ext cx="169"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37467" name="Freeform 116"/>
            <p:cNvSpPr>
              <a:spLocks noChangeAspect="1"/>
            </p:cNvSpPr>
            <p:nvPr/>
          </p:nvSpPr>
          <p:spPr bwMode="auto">
            <a:xfrm>
              <a:off x="4125"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68" name="Freeform 117"/>
            <p:cNvSpPr>
              <a:spLocks noChangeAspect="1"/>
            </p:cNvSpPr>
            <p:nvPr/>
          </p:nvSpPr>
          <p:spPr bwMode="auto">
            <a:xfrm>
              <a:off x="4535" y="935"/>
              <a:ext cx="164"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37469" name="Freeform 118"/>
            <p:cNvSpPr>
              <a:spLocks noChangeAspect="1"/>
            </p:cNvSpPr>
            <p:nvPr/>
          </p:nvSpPr>
          <p:spPr bwMode="auto">
            <a:xfrm>
              <a:off x="4443"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37470" name="Freeform 119"/>
            <p:cNvSpPr>
              <a:spLocks noChangeAspect="1"/>
            </p:cNvSpPr>
            <p:nvPr/>
          </p:nvSpPr>
          <p:spPr bwMode="auto">
            <a:xfrm>
              <a:off x="4853"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71" name="Freeform 120"/>
            <p:cNvSpPr>
              <a:spLocks noChangeAspect="1"/>
            </p:cNvSpPr>
            <p:nvPr/>
          </p:nvSpPr>
          <p:spPr bwMode="auto">
            <a:xfrm>
              <a:off x="4760"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72" name="Freeform 121"/>
            <p:cNvSpPr>
              <a:spLocks noChangeAspect="1"/>
            </p:cNvSpPr>
            <p:nvPr/>
          </p:nvSpPr>
          <p:spPr bwMode="auto">
            <a:xfrm>
              <a:off x="5172"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473" name="Freeform 122"/>
            <p:cNvSpPr>
              <a:spLocks noChangeAspect="1"/>
            </p:cNvSpPr>
            <p:nvPr/>
          </p:nvSpPr>
          <p:spPr bwMode="auto">
            <a:xfrm>
              <a:off x="5079"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grpSp>
          <p:nvGrpSpPr>
            <p:cNvPr id="37474" name="Group 123"/>
            <p:cNvGrpSpPr>
              <a:grpSpLocks noChangeAspect="1"/>
            </p:cNvGrpSpPr>
            <p:nvPr/>
          </p:nvGrpSpPr>
          <p:grpSpPr bwMode="auto">
            <a:xfrm>
              <a:off x="4377" y="937"/>
              <a:ext cx="12" cy="56"/>
              <a:chOff x="1015" y="2428"/>
              <a:chExt cx="46" cy="372"/>
            </a:xfrm>
          </p:grpSpPr>
          <p:sp>
            <p:nvSpPr>
              <p:cNvPr id="37759" name="AutoShape 124"/>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60" name="AutoShape 125"/>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75" name="Group 126"/>
            <p:cNvGrpSpPr>
              <a:grpSpLocks noChangeAspect="1"/>
            </p:cNvGrpSpPr>
            <p:nvPr/>
          </p:nvGrpSpPr>
          <p:grpSpPr bwMode="auto">
            <a:xfrm>
              <a:off x="4565" y="946"/>
              <a:ext cx="10" cy="68"/>
              <a:chOff x="1790" y="2461"/>
              <a:chExt cx="40" cy="447"/>
            </a:xfrm>
          </p:grpSpPr>
          <p:sp>
            <p:nvSpPr>
              <p:cNvPr id="37757" name="AutoShape 127"/>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58" name="AutoShape 128"/>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76" name="Group 129"/>
            <p:cNvGrpSpPr>
              <a:grpSpLocks noChangeAspect="1"/>
            </p:cNvGrpSpPr>
            <p:nvPr/>
          </p:nvGrpSpPr>
          <p:grpSpPr bwMode="auto">
            <a:xfrm>
              <a:off x="4413" y="946"/>
              <a:ext cx="10" cy="69"/>
              <a:chOff x="1151" y="2490"/>
              <a:chExt cx="40" cy="455"/>
            </a:xfrm>
          </p:grpSpPr>
          <p:sp>
            <p:nvSpPr>
              <p:cNvPr id="37755" name="AutoShape 130"/>
              <p:cNvSpPr>
                <a:spLocks noChangeAspect="1" noChangeArrowheads="1"/>
              </p:cNvSpPr>
              <p:nvPr/>
            </p:nvSpPr>
            <p:spPr bwMode="auto">
              <a:xfrm>
                <a:off x="1151" y="2716"/>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56" name="AutoShape 131"/>
              <p:cNvSpPr>
                <a:spLocks noChangeAspect="1" noChangeArrowheads="1"/>
              </p:cNvSpPr>
              <p:nvPr/>
            </p:nvSpPr>
            <p:spPr bwMode="auto">
              <a:xfrm>
                <a:off x="1151" y="2490"/>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77" name="Group 132"/>
            <p:cNvGrpSpPr>
              <a:grpSpLocks noChangeAspect="1"/>
            </p:cNvGrpSpPr>
            <p:nvPr/>
          </p:nvGrpSpPr>
          <p:grpSpPr bwMode="auto">
            <a:xfrm>
              <a:off x="4607" y="937"/>
              <a:ext cx="9" cy="48"/>
              <a:chOff x="1914" y="2425"/>
              <a:chExt cx="40" cy="326"/>
            </a:xfrm>
          </p:grpSpPr>
          <p:sp>
            <p:nvSpPr>
              <p:cNvPr id="37753" name="AutoShape 133"/>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54" name="AutoShape 134"/>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78" name="Group 135"/>
            <p:cNvGrpSpPr>
              <a:grpSpLocks noChangeAspect="1"/>
            </p:cNvGrpSpPr>
            <p:nvPr/>
          </p:nvGrpSpPr>
          <p:grpSpPr bwMode="auto">
            <a:xfrm>
              <a:off x="4449" y="967"/>
              <a:ext cx="9" cy="52"/>
              <a:chOff x="1284" y="2652"/>
              <a:chExt cx="40" cy="337"/>
            </a:xfrm>
          </p:grpSpPr>
          <p:sp>
            <p:nvSpPr>
              <p:cNvPr id="37751" name="AutoShape 136"/>
              <p:cNvSpPr>
                <a:spLocks noChangeAspect="1" noChangeArrowheads="1"/>
              </p:cNvSpPr>
              <p:nvPr/>
            </p:nvSpPr>
            <p:spPr bwMode="auto">
              <a:xfrm>
                <a:off x="1284" y="282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52" name="AutoShape 137"/>
              <p:cNvSpPr>
                <a:spLocks noChangeAspect="1" noChangeArrowheads="1"/>
              </p:cNvSpPr>
              <p:nvPr/>
            </p:nvSpPr>
            <p:spPr bwMode="auto">
              <a:xfrm>
                <a:off x="1284" y="2652"/>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79" name="Group 138"/>
            <p:cNvGrpSpPr>
              <a:grpSpLocks noChangeAspect="1"/>
            </p:cNvGrpSpPr>
            <p:nvPr/>
          </p:nvGrpSpPr>
          <p:grpSpPr bwMode="auto">
            <a:xfrm>
              <a:off x="4528" y="967"/>
              <a:ext cx="10" cy="54"/>
              <a:chOff x="1658" y="2628"/>
              <a:chExt cx="40" cy="355"/>
            </a:xfrm>
          </p:grpSpPr>
          <p:sp>
            <p:nvSpPr>
              <p:cNvPr id="37749" name="AutoShape 139"/>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50" name="AutoShape 140"/>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80" name="Group 141"/>
            <p:cNvGrpSpPr>
              <a:grpSpLocks noChangeAspect="1"/>
            </p:cNvGrpSpPr>
            <p:nvPr/>
          </p:nvGrpSpPr>
          <p:grpSpPr bwMode="auto">
            <a:xfrm>
              <a:off x="4495" y="995"/>
              <a:ext cx="10" cy="19"/>
              <a:chOff x="1516" y="2835"/>
              <a:chExt cx="42" cy="123"/>
            </a:xfrm>
          </p:grpSpPr>
          <p:sp>
            <p:nvSpPr>
              <p:cNvPr id="37747" name="AutoShape 142"/>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48" name="AutoShape 143"/>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81" name="Group 144"/>
            <p:cNvGrpSpPr>
              <a:grpSpLocks noChangeAspect="1"/>
            </p:cNvGrpSpPr>
            <p:nvPr/>
          </p:nvGrpSpPr>
          <p:grpSpPr bwMode="auto">
            <a:xfrm>
              <a:off x="4714" y="940"/>
              <a:ext cx="12" cy="67"/>
              <a:chOff x="2195" y="2463"/>
              <a:chExt cx="40" cy="442"/>
            </a:xfrm>
          </p:grpSpPr>
          <p:sp>
            <p:nvSpPr>
              <p:cNvPr id="37745" name="AutoShape 145"/>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46" name="AutoShape 146"/>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82" name="Group 147"/>
            <p:cNvGrpSpPr>
              <a:grpSpLocks noChangeAspect="1"/>
            </p:cNvGrpSpPr>
            <p:nvPr/>
          </p:nvGrpSpPr>
          <p:grpSpPr bwMode="auto">
            <a:xfrm>
              <a:off x="4753" y="961"/>
              <a:ext cx="12" cy="58"/>
              <a:chOff x="2329" y="2599"/>
              <a:chExt cx="43" cy="386"/>
            </a:xfrm>
          </p:grpSpPr>
          <p:sp>
            <p:nvSpPr>
              <p:cNvPr id="37743" name="AutoShape 148"/>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44" name="AutoShape 149"/>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83" name="Group 150"/>
            <p:cNvGrpSpPr>
              <a:grpSpLocks noChangeAspect="1"/>
            </p:cNvGrpSpPr>
            <p:nvPr/>
          </p:nvGrpSpPr>
          <p:grpSpPr bwMode="auto">
            <a:xfrm>
              <a:off x="4635" y="941"/>
              <a:ext cx="12" cy="24"/>
              <a:chOff x="2478" y="2807"/>
              <a:chExt cx="43" cy="178"/>
            </a:xfrm>
          </p:grpSpPr>
          <p:sp>
            <p:nvSpPr>
              <p:cNvPr id="37741" name="AutoShape 151"/>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42" name="AutoShape 152"/>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84" name="Group 153"/>
            <p:cNvGrpSpPr>
              <a:grpSpLocks noChangeAspect="1"/>
            </p:cNvGrpSpPr>
            <p:nvPr/>
          </p:nvGrpSpPr>
          <p:grpSpPr bwMode="auto">
            <a:xfrm>
              <a:off x="4678" y="937"/>
              <a:ext cx="11" cy="41"/>
              <a:chOff x="2065" y="2441"/>
              <a:chExt cx="40" cy="272"/>
            </a:xfrm>
          </p:grpSpPr>
          <p:sp>
            <p:nvSpPr>
              <p:cNvPr id="37739" name="AutoShape 154"/>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40" name="AutoShape 155"/>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85" name="Group 156"/>
            <p:cNvGrpSpPr>
              <a:grpSpLocks noChangeAspect="1"/>
            </p:cNvGrpSpPr>
            <p:nvPr/>
          </p:nvGrpSpPr>
          <p:grpSpPr bwMode="auto">
            <a:xfrm>
              <a:off x="4789" y="991"/>
              <a:ext cx="12" cy="24"/>
              <a:chOff x="2478" y="2807"/>
              <a:chExt cx="43" cy="178"/>
            </a:xfrm>
          </p:grpSpPr>
          <p:sp>
            <p:nvSpPr>
              <p:cNvPr id="37737" name="AutoShape 157"/>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38" name="AutoShape 158"/>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86" name="Group 159"/>
            <p:cNvGrpSpPr>
              <a:grpSpLocks noChangeAspect="1"/>
            </p:cNvGrpSpPr>
            <p:nvPr/>
          </p:nvGrpSpPr>
          <p:grpSpPr bwMode="auto">
            <a:xfrm>
              <a:off x="4938" y="937"/>
              <a:ext cx="12" cy="34"/>
              <a:chOff x="3094" y="2443"/>
              <a:chExt cx="40" cy="183"/>
            </a:xfrm>
          </p:grpSpPr>
          <p:sp>
            <p:nvSpPr>
              <p:cNvPr id="37735" name="AutoShape 160"/>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36" name="AutoShape 161"/>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87" name="Group 162"/>
            <p:cNvGrpSpPr>
              <a:grpSpLocks noChangeAspect="1"/>
            </p:cNvGrpSpPr>
            <p:nvPr/>
          </p:nvGrpSpPr>
          <p:grpSpPr bwMode="auto">
            <a:xfrm>
              <a:off x="4905" y="937"/>
              <a:ext cx="12" cy="63"/>
              <a:chOff x="2978" y="2432"/>
              <a:chExt cx="46" cy="375"/>
            </a:xfrm>
          </p:grpSpPr>
          <p:sp>
            <p:nvSpPr>
              <p:cNvPr id="37733" name="AutoShape 163"/>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34" name="AutoShape 164"/>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88" name="Group 165"/>
            <p:cNvGrpSpPr>
              <a:grpSpLocks noChangeAspect="1"/>
            </p:cNvGrpSpPr>
            <p:nvPr/>
          </p:nvGrpSpPr>
          <p:grpSpPr bwMode="auto">
            <a:xfrm>
              <a:off x="4869" y="950"/>
              <a:ext cx="12" cy="66"/>
              <a:chOff x="2832" y="2516"/>
              <a:chExt cx="43" cy="436"/>
            </a:xfrm>
          </p:grpSpPr>
          <p:sp>
            <p:nvSpPr>
              <p:cNvPr id="37731" name="AutoShape 166"/>
              <p:cNvSpPr>
                <a:spLocks noChangeAspect="1" noChangeArrowheads="1"/>
              </p:cNvSpPr>
              <p:nvPr/>
            </p:nvSpPr>
            <p:spPr bwMode="auto">
              <a:xfrm flipV="1">
                <a:off x="2832" y="2516"/>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32" name="AutoShape 167"/>
              <p:cNvSpPr>
                <a:spLocks noChangeAspect="1" noChangeArrowheads="1"/>
              </p:cNvSpPr>
              <p:nvPr/>
            </p:nvSpPr>
            <p:spPr bwMode="auto">
              <a:xfrm flipV="1">
                <a:off x="2832" y="2734"/>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89" name="Group 168"/>
            <p:cNvGrpSpPr>
              <a:grpSpLocks noChangeAspect="1"/>
            </p:cNvGrpSpPr>
            <p:nvPr/>
          </p:nvGrpSpPr>
          <p:grpSpPr bwMode="auto">
            <a:xfrm>
              <a:off x="4830" y="985"/>
              <a:ext cx="12" cy="33"/>
              <a:chOff x="2668" y="2761"/>
              <a:chExt cx="40" cy="217"/>
            </a:xfrm>
          </p:grpSpPr>
          <p:sp>
            <p:nvSpPr>
              <p:cNvPr id="37729" name="AutoShape 169"/>
              <p:cNvSpPr>
                <a:spLocks noChangeAspect="1" noChangeArrowheads="1"/>
              </p:cNvSpPr>
              <p:nvPr/>
            </p:nvSpPr>
            <p:spPr bwMode="auto">
              <a:xfrm>
                <a:off x="2668" y="2870"/>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30" name="AutoShape 170"/>
              <p:cNvSpPr>
                <a:spLocks noChangeAspect="1" noChangeArrowheads="1"/>
              </p:cNvSpPr>
              <p:nvPr/>
            </p:nvSpPr>
            <p:spPr bwMode="auto">
              <a:xfrm>
                <a:off x="2668" y="2761"/>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90" name="Group 171"/>
            <p:cNvGrpSpPr>
              <a:grpSpLocks noChangeAspect="1"/>
            </p:cNvGrpSpPr>
            <p:nvPr/>
          </p:nvGrpSpPr>
          <p:grpSpPr bwMode="auto">
            <a:xfrm>
              <a:off x="5021" y="936"/>
              <a:ext cx="14" cy="66"/>
              <a:chOff x="3353" y="3099"/>
              <a:chExt cx="40" cy="455"/>
            </a:xfrm>
          </p:grpSpPr>
          <p:sp>
            <p:nvSpPr>
              <p:cNvPr id="37727" name="AutoShape 172"/>
              <p:cNvSpPr>
                <a:spLocks noChangeAspect="1" noChangeArrowheads="1"/>
              </p:cNvSpPr>
              <p:nvPr/>
            </p:nvSpPr>
            <p:spPr bwMode="auto">
              <a:xfrm>
                <a:off x="3353" y="3325"/>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28" name="AutoShape 173"/>
              <p:cNvSpPr>
                <a:spLocks noChangeAspect="1" noChangeArrowheads="1"/>
              </p:cNvSpPr>
              <p:nvPr/>
            </p:nvSpPr>
            <p:spPr bwMode="auto">
              <a:xfrm>
                <a:off x="3353" y="3099"/>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91" name="Group 174"/>
            <p:cNvGrpSpPr>
              <a:grpSpLocks noChangeAspect="1"/>
            </p:cNvGrpSpPr>
            <p:nvPr/>
          </p:nvGrpSpPr>
          <p:grpSpPr bwMode="auto">
            <a:xfrm>
              <a:off x="4991" y="938"/>
              <a:ext cx="14" cy="39"/>
              <a:chOff x="3486" y="3261"/>
              <a:chExt cx="40" cy="337"/>
            </a:xfrm>
          </p:grpSpPr>
          <p:sp>
            <p:nvSpPr>
              <p:cNvPr id="37725" name="AutoShape 175"/>
              <p:cNvSpPr>
                <a:spLocks noChangeAspect="1" noChangeArrowheads="1"/>
              </p:cNvSpPr>
              <p:nvPr/>
            </p:nvSpPr>
            <p:spPr bwMode="auto">
              <a:xfrm>
                <a:off x="3486" y="3430"/>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26" name="AutoShape 176"/>
              <p:cNvSpPr>
                <a:spLocks noChangeAspect="1" noChangeArrowheads="1"/>
              </p:cNvSpPr>
              <p:nvPr/>
            </p:nvSpPr>
            <p:spPr bwMode="auto">
              <a:xfrm>
                <a:off x="3486" y="326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92" name="Group 177"/>
            <p:cNvGrpSpPr>
              <a:grpSpLocks noChangeAspect="1"/>
            </p:cNvGrpSpPr>
            <p:nvPr/>
          </p:nvGrpSpPr>
          <p:grpSpPr bwMode="auto">
            <a:xfrm flipV="1">
              <a:off x="5141" y="988"/>
              <a:ext cx="11" cy="27"/>
              <a:chOff x="2815" y="1923"/>
              <a:chExt cx="40" cy="217"/>
            </a:xfrm>
          </p:grpSpPr>
          <p:sp>
            <p:nvSpPr>
              <p:cNvPr id="37723" name="AutoShape 178"/>
              <p:cNvSpPr>
                <a:spLocks noChangeAspect="1" noChangeArrowheads="1"/>
              </p:cNvSpPr>
              <p:nvPr/>
            </p:nvSpPr>
            <p:spPr bwMode="auto">
              <a:xfrm>
                <a:off x="2815" y="2032"/>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24" name="AutoShape 179"/>
              <p:cNvSpPr>
                <a:spLocks noChangeAspect="1" noChangeArrowheads="1"/>
              </p:cNvSpPr>
              <p:nvPr/>
            </p:nvSpPr>
            <p:spPr bwMode="auto">
              <a:xfrm>
                <a:off x="2815" y="1923"/>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sp>
          <p:nvSpPr>
            <p:cNvPr id="37493" name="Freeform 180"/>
            <p:cNvSpPr>
              <a:spLocks noChangeAspect="1"/>
            </p:cNvSpPr>
            <p:nvPr/>
          </p:nvSpPr>
          <p:spPr bwMode="auto">
            <a:xfrm>
              <a:off x="1668"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grpSp>
          <p:nvGrpSpPr>
            <p:cNvPr id="37494" name="Group 181"/>
            <p:cNvGrpSpPr>
              <a:grpSpLocks noChangeAspect="1"/>
            </p:cNvGrpSpPr>
            <p:nvPr/>
          </p:nvGrpSpPr>
          <p:grpSpPr bwMode="auto">
            <a:xfrm>
              <a:off x="1824" y="936"/>
              <a:ext cx="14" cy="56"/>
              <a:chOff x="1015" y="2428"/>
              <a:chExt cx="46" cy="372"/>
            </a:xfrm>
          </p:grpSpPr>
          <p:sp>
            <p:nvSpPr>
              <p:cNvPr id="37721" name="AutoShape 182"/>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22" name="AutoShape 183"/>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95" name="Group 184"/>
            <p:cNvGrpSpPr>
              <a:grpSpLocks noChangeAspect="1"/>
            </p:cNvGrpSpPr>
            <p:nvPr/>
          </p:nvGrpSpPr>
          <p:grpSpPr bwMode="auto">
            <a:xfrm>
              <a:off x="2019" y="946"/>
              <a:ext cx="11" cy="68"/>
              <a:chOff x="1790" y="2461"/>
              <a:chExt cx="40" cy="447"/>
            </a:xfrm>
          </p:grpSpPr>
          <p:sp>
            <p:nvSpPr>
              <p:cNvPr id="37719" name="AutoShape 185"/>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20" name="AutoShape 186"/>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96" name="Group 187"/>
            <p:cNvGrpSpPr>
              <a:grpSpLocks noChangeAspect="1"/>
            </p:cNvGrpSpPr>
            <p:nvPr/>
          </p:nvGrpSpPr>
          <p:grpSpPr bwMode="auto">
            <a:xfrm>
              <a:off x="1860" y="943"/>
              <a:ext cx="10" cy="71"/>
              <a:chOff x="1151" y="2490"/>
              <a:chExt cx="40" cy="455"/>
            </a:xfrm>
          </p:grpSpPr>
          <p:sp>
            <p:nvSpPr>
              <p:cNvPr id="37717" name="AutoShape 188"/>
              <p:cNvSpPr>
                <a:spLocks noChangeAspect="1" noChangeArrowheads="1"/>
              </p:cNvSpPr>
              <p:nvPr/>
            </p:nvSpPr>
            <p:spPr bwMode="auto">
              <a:xfrm>
                <a:off x="1151" y="2716"/>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18" name="AutoShape 189"/>
              <p:cNvSpPr>
                <a:spLocks noChangeAspect="1" noChangeArrowheads="1"/>
              </p:cNvSpPr>
              <p:nvPr/>
            </p:nvSpPr>
            <p:spPr bwMode="auto">
              <a:xfrm>
                <a:off x="1151" y="2490"/>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97" name="Group 190"/>
            <p:cNvGrpSpPr>
              <a:grpSpLocks noChangeAspect="1"/>
            </p:cNvGrpSpPr>
            <p:nvPr/>
          </p:nvGrpSpPr>
          <p:grpSpPr bwMode="auto">
            <a:xfrm>
              <a:off x="2052" y="937"/>
              <a:ext cx="11" cy="49"/>
              <a:chOff x="1914" y="2425"/>
              <a:chExt cx="40" cy="326"/>
            </a:xfrm>
          </p:grpSpPr>
          <p:sp>
            <p:nvSpPr>
              <p:cNvPr id="37715" name="AutoShape 191"/>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16" name="AutoShape 192"/>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98" name="Group 193"/>
            <p:cNvGrpSpPr>
              <a:grpSpLocks noChangeAspect="1"/>
            </p:cNvGrpSpPr>
            <p:nvPr/>
          </p:nvGrpSpPr>
          <p:grpSpPr bwMode="auto">
            <a:xfrm>
              <a:off x="1896" y="967"/>
              <a:ext cx="10" cy="52"/>
              <a:chOff x="1284" y="2652"/>
              <a:chExt cx="40" cy="337"/>
            </a:xfrm>
          </p:grpSpPr>
          <p:sp>
            <p:nvSpPr>
              <p:cNvPr id="37713" name="AutoShape 194"/>
              <p:cNvSpPr>
                <a:spLocks noChangeAspect="1" noChangeArrowheads="1"/>
              </p:cNvSpPr>
              <p:nvPr/>
            </p:nvSpPr>
            <p:spPr bwMode="auto">
              <a:xfrm>
                <a:off x="1284" y="282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14" name="AutoShape 195"/>
              <p:cNvSpPr>
                <a:spLocks noChangeAspect="1" noChangeArrowheads="1"/>
              </p:cNvSpPr>
              <p:nvPr/>
            </p:nvSpPr>
            <p:spPr bwMode="auto">
              <a:xfrm>
                <a:off x="1284" y="2652"/>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499" name="Group 196"/>
            <p:cNvGrpSpPr>
              <a:grpSpLocks noChangeAspect="1"/>
            </p:cNvGrpSpPr>
            <p:nvPr/>
          </p:nvGrpSpPr>
          <p:grpSpPr bwMode="auto">
            <a:xfrm>
              <a:off x="1981" y="967"/>
              <a:ext cx="12" cy="54"/>
              <a:chOff x="1658" y="2628"/>
              <a:chExt cx="40" cy="355"/>
            </a:xfrm>
          </p:grpSpPr>
          <p:sp>
            <p:nvSpPr>
              <p:cNvPr id="37711" name="AutoShape 197"/>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12" name="AutoShape 198"/>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00" name="Group 199"/>
            <p:cNvGrpSpPr>
              <a:grpSpLocks noChangeAspect="1"/>
            </p:cNvGrpSpPr>
            <p:nvPr/>
          </p:nvGrpSpPr>
          <p:grpSpPr bwMode="auto">
            <a:xfrm>
              <a:off x="1946" y="995"/>
              <a:ext cx="11" cy="19"/>
              <a:chOff x="1516" y="2835"/>
              <a:chExt cx="42" cy="123"/>
            </a:xfrm>
          </p:grpSpPr>
          <p:sp>
            <p:nvSpPr>
              <p:cNvPr id="37709" name="AutoShape 200"/>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10" name="AutoShape 201"/>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01" name="Group 202"/>
            <p:cNvGrpSpPr>
              <a:grpSpLocks noChangeAspect="1"/>
            </p:cNvGrpSpPr>
            <p:nvPr/>
          </p:nvGrpSpPr>
          <p:grpSpPr bwMode="auto">
            <a:xfrm>
              <a:off x="2166" y="940"/>
              <a:ext cx="10" cy="67"/>
              <a:chOff x="2195" y="2463"/>
              <a:chExt cx="40" cy="442"/>
            </a:xfrm>
          </p:grpSpPr>
          <p:sp>
            <p:nvSpPr>
              <p:cNvPr id="37707" name="AutoShape 203"/>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08" name="AutoShape 204"/>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02" name="Group 205"/>
            <p:cNvGrpSpPr>
              <a:grpSpLocks noChangeAspect="1"/>
            </p:cNvGrpSpPr>
            <p:nvPr/>
          </p:nvGrpSpPr>
          <p:grpSpPr bwMode="auto">
            <a:xfrm>
              <a:off x="2203" y="961"/>
              <a:ext cx="12" cy="58"/>
              <a:chOff x="2329" y="2599"/>
              <a:chExt cx="43" cy="386"/>
            </a:xfrm>
          </p:grpSpPr>
          <p:sp>
            <p:nvSpPr>
              <p:cNvPr id="37705" name="AutoShape 206"/>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06" name="AutoShape 207"/>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03" name="Group 208"/>
            <p:cNvGrpSpPr>
              <a:grpSpLocks noChangeAspect="1"/>
            </p:cNvGrpSpPr>
            <p:nvPr/>
          </p:nvGrpSpPr>
          <p:grpSpPr bwMode="auto">
            <a:xfrm>
              <a:off x="2082" y="941"/>
              <a:ext cx="12" cy="24"/>
              <a:chOff x="2478" y="2807"/>
              <a:chExt cx="43" cy="178"/>
            </a:xfrm>
          </p:grpSpPr>
          <p:sp>
            <p:nvSpPr>
              <p:cNvPr id="37703" name="AutoShape 209"/>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04" name="AutoShape 210"/>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04" name="Group 211"/>
            <p:cNvGrpSpPr>
              <a:grpSpLocks noChangeAspect="1"/>
            </p:cNvGrpSpPr>
            <p:nvPr/>
          </p:nvGrpSpPr>
          <p:grpSpPr bwMode="auto">
            <a:xfrm>
              <a:off x="2130" y="937"/>
              <a:ext cx="10" cy="41"/>
              <a:chOff x="2065" y="2441"/>
              <a:chExt cx="40" cy="272"/>
            </a:xfrm>
          </p:grpSpPr>
          <p:sp>
            <p:nvSpPr>
              <p:cNvPr id="37701" name="AutoShape 212"/>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02" name="AutoShape 213"/>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05" name="Group 214"/>
            <p:cNvGrpSpPr>
              <a:grpSpLocks noChangeAspect="1"/>
            </p:cNvGrpSpPr>
            <p:nvPr/>
          </p:nvGrpSpPr>
          <p:grpSpPr bwMode="auto">
            <a:xfrm>
              <a:off x="2240" y="991"/>
              <a:ext cx="12" cy="24"/>
              <a:chOff x="2478" y="2807"/>
              <a:chExt cx="43" cy="178"/>
            </a:xfrm>
          </p:grpSpPr>
          <p:sp>
            <p:nvSpPr>
              <p:cNvPr id="37699" name="AutoShape 215"/>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700" name="AutoShape 216"/>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06" name="Group 217"/>
            <p:cNvGrpSpPr>
              <a:grpSpLocks noChangeAspect="1"/>
            </p:cNvGrpSpPr>
            <p:nvPr/>
          </p:nvGrpSpPr>
          <p:grpSpPr bwMode="auto">
            <a:xfrm>
              <a:off x="2388" y="937"/>
              <a:ext cx="13" cy="34"/>
              <a:chOff x="3094" y="2443"/>
              <a:chExt cx="40" cy="183"/>
            </a:xfrm>
          </p:grpSpPr>
          <p:sp>
            <p:nvSpPr>
              <p:cNvPr id="37697" name="AutoShape 218"/>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98" name="AutoShape 219"/>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07" name="Group 220"/>
            <p:cNvGrpSpPr>
              <a:grpSpLocks noChangeAspect="1"/>
            </p:cNvGrpSpPr>
            <p:nvPr/>
          </p:nvGrpSpPr>
          <p:grpSpPr bwMode="auto">
            <a:xfrm>
              <a:off x="2355" y="937"/>
              <a:ext cx="13" cy="63"/>
              <a:chOff x="2978" y="2432"/>
              <a:chExt cx="46" cy="375"/>
            </a:xfrm>
          </p:grpSpPr>
          <p:sp>
            <p:nvSpPr>
              <p:cNvPr id="37695" name="AutoShape 221"/>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96" name="AutoShape 222"/>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08" name="Group 223"/>
            <p:cNvGrpSpPr>
              <a:grpSpLocks noChangeAspect="1"/>
            </p:cNvGrpSpPr>
            <p:nvPr/>
          </p:nvGrpSpPr>
          <p:grpSpPr bwMode="auto">
            <a:xfrm>
              <a:off x="2319" y="952"/>
              <a:ext cx="12" cy="66"/>
              <a:chOff x="2832" y="2516"/>
              <a:chExt cx="43" cy="436"/>
            </a:xfrm>
          </p:grpSpPr>
          <p:sp>
            <p:nvSpPr>
              <p:cNvPr id="37693" name="AutoShape 224"/>
              <p:cNvSpPr>
                <a:spLocks noChangeAspect="1" noChangeArrowheads="1"/>
              </p:cNvSpPr>
              <p:nvPr/>
            </p:nvSpPr>
            <p:spPr bwMode="auto">
              <a:xfrm flipV="1">
                <a:off x="2832" y="2516"/>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94" name="AutoShape 225"/>
              <p:cNvSpPr>
                <a:spLocks noChangeAspect="1" noChangeArrowheads="1"/>
              </p:cNvSpPr>
              <p:nvPr/>
            </p:nvSpPr>
            <p:spPr bwMode="auto">
              <a:xfrm flipV="1">
                <a:off x="2832" y="2734"/>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09" name="Group 226"/>
            <p:cNvGrpSpPr>
              <a:grpSpLocks noChangeAspect="1"/>
            </p:cNvGrpSpPr>
            <p:nvPr/>
          </p:nvGrpSpPr>
          <p:grpSpPr bwMode="auto">
            <a:xfrm>
              <a:off x="2280" y="984"/>
              <a:ext cx="11" cy="32"/>
              <a:chOff x="2668" y="2761"/>
              <a:chExt cx="40" cy="217"/>
            </a:xfrm>
          </p:grpSpPr>
          <p:sp>
            <p:nvSpPr>
              <p:cNvPr id="37691" name="AutoShape 227"/>
              <p:cNvSpPr>
                <a:spLocks noChangeAspect="1" noChangeArrowheads="1"/>
              </p:cNvSpPr>
              <p:nvPr/>
            </p:nvSpPr>
            <p:spPr bwMode="auto">
              <a:xfrm>
                <a:off x="2668" y="2870"/>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92" name="AutoShape 228"/>
              <p:cNvSpPr>
                <a:spLocks noChangeAspect="1" noChangeArrowheads="1"/>
              </p:cNvSpPr>
              <p:nvPr/>
            </p:nvSpPr>
            <p:spPr bwMode="auto">
              <a:xfrm>
                <a:off x="2668" y="2761"/>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10" name="Group 229"/>
            <p:cNvGrpSpPr>
              <a:grpSpLocks noChangeAspect="1"/>
            </p:cNvGrpSpPr>
            <p:nvPr/>
          </p:nvGrpSpPr>
          <p:grpSpPr bwMode="auto">
            <a:xfrm flipV="1">
              <a:off x="2513" y="952"/>
              <a:ext cx="10" cy="67"/>
              <a:chOff x="3217" y="3037"/>
              <a:chExt cx="46" cy="372"/>
            </a:xfrm>
          </p:grpSpPr>
          <p:sp>
            <p:nvSpPr>
              <p:cNvPr id="37689" name="AutoShape 230"/>
              <p:cNvSpPr>
                <a:spLocks noChangeAspect="1" noChangeArrowheads="1"/>
              </p:cNvSpPr>
              <p:nvPr/>
            </p:nvSpPr>
            <p:spPr bwMode="auto">
              <a:xfrm>
                <a:off x="3217" y="3037"/>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90" name="AutoShape 231"/>
              <p:cNvSpPr>
                <a:spLocks noChangeAspect="1" noChangeArrowheads="1"/>
              </p:cNvSpPr>
              <p:nvPr/>
            </p:nvSpPr>
            <p:spPr bwMode="auto">
              <a:xfrm>
                <a:off x="3217" y="3220"/>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11" name="Group 232"/>
            <p:cNvGrpSpPr>
              <a:grpSpLocks noChangeAspect="1"/>
            </p:cNvGrpSpPr>
            <p:nvPr/>
          </p:nvGrpSpPr>
          <p:grpSpPr bwMode="auto">
            <a:xfrm>
              <a:off x="2473" y="936"/>
              <a:ext cx="13" cy="66"/>
              <a:chOff x="3353" y="3099"/>
              <a:chExt cx="40" cy="455"/>
            </a:xfrm>
          </p:grpSpPr>
          <p:sp>
            <p:nvSpPr>
              <p:cNvPr id="37687" name="AutoShape 233"/>
              <p:cNvSpPr>
                <a:spLocks noChangeAspect="1" noChangeArrowheads="1"/>
              </p:cNvSpPr>
              <p:nvPr/>
            </p:nvSpPr>
            <p:spPr bwMode="auto">
              <a:xfrm>
                <a:off x="3353" y="3325"/>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88" name="AutoShape 234"/>
              <p:cNvSpPr>
                <a:spLocks noChangeAspect="1" noChangeArrowheads="1"/>
              </p:cNvSpPr>
              <p:nvPr/>
            </p:nvSpPr>
            <p:spPr bwMode="auto">
              <a:xfrm>
                <a:off x="3353" y="3099"/>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12" name="Group 235"/>
            <p:cNvGrpSpPr>
              <a:grpSpLocks noChangeAspect="1"/>
            </p:cNvGrpSpPr>
            <p:nvPr/>
          </p:nvGrpSpPr>
          <p:grpSpPr bwMode="auto">
            <a:xfrm>
              <a:off x="2441" y="937"/>
              <a:ext cx="12" cy="39"/>
              <a:chOff x="3486" y="3261"/>
              <a:chExt cx="40" cy="337"/>
            </a:xfrm>
          </p:grpSpPr>
          <p:sp>
            <p:nvSpPr>
              <p:cNvPr id="37685" name="AutoShape 236"/>
              <p:cNvSpPr>
                <a:spLocks noChangeAspect="1" noChangeArrowheads="1"/>
              </p:cNvSpPr>
              <p:nvPr/>
            </p:nvSpPr>
            <p:spPr bwMode="auto">
              <a:xfrm>
                <a:off x="3486" y="3430"/>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86" name="AutoShape 237"/>
              <p:cNvSpPr>
                <a:spLocks noChangeAspect="1" noChangeArrowheads="1"/>
              </p:cNvSpPr>
              <p:nvPr/>
            </p:nvSpPr>
            <p:spPr bwMode="auto">
              <a:xfrm>
                <a:off x="3486" y="326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13" name="Group 238"/>
            <p:cNvGrpSpPr>
              <a:grpSpLocks noChangeAspect="1"/>
            </p:cNvGrpSpPr>
            <p:nvPr/>
          </p:nvGrpSpPr>
          <p:grpSpPr bwMode="auto">
            <a:xfrm>
              <a:off x="2667" y="940"/>
              <a:ext cx="10" cy="67"/>
              <a:chOff x="2195" y="2463"/>
              <a:chExt cx="40" cy="442"/>
            </a:xfrm>
          </p:grpSpPr>
          <p:sp>
            <p:nvSpPr>
              <p:cNvPr id="37683" name="AutoShape 239"/>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84" name="AutoShape 240"/>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14" name="Group 241"/>
            <p:cNvGrpSpPr>
              <a:grpSpLocks noChangeAspect="1"/>
            </p:cNvGrpSpPr>
            <p:nvPr/>
          </p:nvGrpSpPr>
          <p:grpSpPr bwMode="auto">
            <a:xfrm>
              <a:off x="2628" y="961"/>
              <a:ext cx="10" cy="58"/>
              <a:chOff x="2329" y="2599"/>
              <a:chExt cx="43" cy="386"/>
            </a:xfrm>
          </p:grpSpPr>
          <p:sp>
            <p:nvSpPr>
              <p:cNvPr id="37681" name="AutoShape 242"/>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82" name="AutoShape 243"/>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15" name="Group 244"/>
            <p:cNvGrpSpPr>
              <a:grpSpLocks noChangeAspect="1"/>
            </p:cNvGrpSpPr>
            <p:nvPr/>
          </p:nvGrpSpPr>
          <p:grpSpPr bwMode="auto">
            <a:xfrm>
              <a:off x="2546" y="977"/>
              <a:ext cx="10" cy="41"/>
              <a:chOff x="2065" y="2441"/>
              <a:chExt cx="40" cy="272"/>
            </a:xfrm>
          </p:grpSpPr>
          <p:sp>
            <p:nvSpPr>
              <p:cNvPr id="37679" name="AutoShape 245"/>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80" name="AutoShape 246"/>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16" name="Group 247"/>
            <p:cNvGrpSpPr>
              <a:grpSpLocks noChangeAspect="1"/>
            </p:cNvGrpSpPr>
            <p:nvPr/>
          </p:nvGrpSpPr>
          <p:grpSpPr bwMode="auto">
            <a:xfrm flipV="1">
              <a:off x="2591" y="988"/>
              <a:ext cx="13" cy="27"/>
              <a:chOff x="2815" y="1923"/>
              <a:chExt cx="40" cy="217"/>
            </a:xfrm>
          </p:grpSpPr>
          <p:sp>
            <p:nvSpPr>
              <p:cNvPr id="37677" name="AutoShape 248"/>
              <p:cNvSpPr>
                <a:spLocks noChangeAspect="1" noChangeArrowheads="1"/>
              </p:cNvSpPr>
              <p:nvPr/>
            </p:nvSpPr>
            <p:spPr bwMode="auto">
              <a:xfrm>
                <a:off x="2815" y="2032"/>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78" name="AutoShape 249"/>
              <p:cNvSpPr>
                <a:spLocks noChangeAspect="1" noChangeArrowheads="1"/>
              </p:cNvSpPr>
              <p:nvPr/>
            </p:nvSpPr>
            <p:spPr bwMode="auto">
              <a:xfrm>
                <a:off x="2815" y="1923"/>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17" name="Group 250"/>
            <p:cNvGrpSpPr>
              <a:grpSpLocks noChangeAspect="1"/>
            </p:cNvGrpSpPr>
            <p:nvPr/>
          </p:nvGrpSpPr>
          <p:grpSpPr bwMode="auto">
            <a:xfrm>
              <a:off x="2702" y="937"/>
              <a:ext cx="14" cy="41"/>
              <a:chOff x="2329" y="2599"/>
              <a:chExt cx="43" cy="386"/>
            </a:xfrm>
          </p:grpSpPr>
          <p:sp>
            <p:nvSpPr>
              <p:cNvPr id="37675" name="AutoShape 251"/>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76" name="AutoShape 252"/>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18" name="Group 253"/>
            <p:cNvGrpSpPr>
              <a:grpSpLocks noChangeAspect="1"/>
            </p:cNvGrpSpPr>
            <p:nvPr/>
          </p:nvGrpSpPr>
          <p:grpSpPr bwMode="auto">
            <a:xfrm>
              <a:off x="2747" y="942"/>
              <a:ext cx="12" cy="24"/>
              <a:chOff x="2478" y="2807"/>
              <a:chExt cx="43" cy="178"/>
            </a:xfrm>
          </p:grpSpPr>
          <p:sp>
            <p:nvSpPr>
              <p:cNvPr id="37673" name="AutoShape 254"/>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74" name="AutoShape 255"/>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19" name="Group 256"/>
            <p:cNvGrpSpPr>
              <a:grpSpLocks noChangeAspect="1"/>
            </p:cNvGrpSpPr>
            <p:nvPr/>
          </p:nvGrpSpPr>
          <p:grpSpPr bwMode="auto">
            <a:xfrm>
              <a:off x="2819" y="947"/>
              <a:ext cx="10" cy="67"/>
              <a:chOff x="2195" y="2463"/>
              <a:chExt cx="40" cy="442"/>
            </a:xfrm>
          </p:grpSpPr>
          <p:sp>
            <p:nvSpPr>
              <p:cNvPr id="37671" name="AutoShape 257"/>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72" name="AutoShape 258"/>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20" name="Group 259"/>
            <p:cNvGrpSpPr>
              <a:grpSpLocks noChangeAspect="1"/>
            </p:cNvGrpSpPr>
            <p:nvPr/>
          </p:nvGrpSpPr>
          <p:grpSpPr bwMode="auto">
            <a:xfrm>
              <a:off x="2856" y="971"/>
              <a:ext cx="12" cy="48"/>
              <a:chOff x="2329" y="2599"/>
              <a:chExt cx="43" cy="386"/>
            </a:xfrm>
          </p:grpSpPr>
          <p:sp>
            <p:nvSpPr>
              <p:cNvPr id="37669" name="AutoShape 260"/>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70" name="AutoShape 261"/>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21" name="Group 262"/>
            <p:cNvGrpSpPr>
              <a:grpSpLocks noChangeAspect="1"/>
            </p:cNvGrpSpPr>
            <p:nvPr/>
          </p:nvGrpSpPr>
          <p:grpSpPr bwMode="auto">
            <a:xfrm>
              <a:off x="2781" y="937"/>
              <a:ext cx="12" cy="50"/>
              <a:chOff x="2065" y="2441"/>
              <a:chExt cx="40" cy="272"/>
            </a:xfrm>
          </p:grpSpPr>
          <p:sp>
            <p:nvSpPr>
              <p:cNvPr id="37667" name="AutoShape 263"/>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68" name="AutoShape 264"/>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22" name="Group 265"/>
            <p:cNvGrpSpPr>
              <a:grpSpLocks noChangeAspect="1"/>
            </p:cNvGrpSpPr>
            <p:nvPr/>
          </p:nvGrpSpPr>
          <p:grpSpPr bwMode="auto">
            <a:xfrm>
              <a:off x="3101" y="936"/>
              <a:ext cx="11" cy="56"/>
              <a:chOff x="1015" y="2428"/>
              <a:chExt cx="46" cy="372"/>
            </a:xfrm>
          </p:grpSpPr>
          <p:sp>
            <p:nvSpPr>
              <p:cNvPr id="37665" name="AutoShape 266"/>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66" name="AutoShape 267"/>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23" name="Group 268"/>
            <p:cNvGrpSpPr>
              <a:grpSpLocks noChangeAspect="1"/>
            </p:cNvGrpSpPr>
            <p:nvPr/>
          </p:nvGrpSpPr>
          <p:grpSpPr bwMode="auto">
            <a:xfrm>
              <a:off x="3291" y="946"/>
              <a:ext cx="11" cy="68"/>
              <a:chOff x="1790" y="2461"/>
              <a:chExt cx="40" cy="447"/>
            </a:xfrm>
          </p:grpSpPr>
          <p:sp>
            <p:nvSpPr>
              <p:cNvPr id="37663" name="AutoShape 269"/>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64" name="AutoShape 270"/>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24" name="Group 271"/>
            <p:cNvGrpSpPr>
              <a:grpSpLocks noChangeAspect="1"/>
            </p:cNvGrpSpPr>
            <p:nvPr/>
          </p:nvGrpSpPr>
          <p:grpSpPr bwMode="auto">
            <a:xfrm>
              <a:off x="3136" y="943"/>
              <a:ext cx="11" cy="71"/>
              <a:chOff x="1151" y="2490"/>
              <a:chExt cx="40" cy="455"/>
            </a:xfrm>
          </p:grpSpPr>
          <p:sp>
            <p:nvSpPr>
              <p:cNvPr id="37661" name="AutoShape 272"/>
              <p:cNvSpPr>
                <a:spLocks noChangeAspect="1" noChangeArrowheads="1"/>
              </p:cNvSpPr>
              <p:nvPr/>
            </p:nvSpPr>
            <p:spPr bwMode="auto">
              <a:xfrm>
                <a:off x="1151" y="2716"/>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62" name="AutoShape 273"/>
              <p:cNvSpPr>
                <a:spLocks noChangeAspect="1" noChangeArrowheads="1"/>
              </p:cNvSpPr>
              <p:nvPr/>
            </p:nvSpPr>
            <p:spPr bwMode="auto">
              <a:xfrm>
                <a:off x="1151" y="2490"/>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25" name="Group 274"/>
            <p:cNvGrpSpPr>
              <a:grpSpLocks noChangeAspect="1"/>
            </p:cNvGrpSpPr>
            <p:nvPr/>
          </p:nvGrpSpPr>
          <p:grpSpPr bwMode="auto">
            <a:xfrm>
              <a:off x="3333" y="937"/>
              <a:ext cx="11" cy="49"/>
              <a:chOff x="1914" y="2425"/>
              <a:chExt cx="40" cy="326"/>
            </a:xfrm>
          </p:grpSpPr>
          <p:sp>
            <p:nvSpPr>
              <p:cNvPr id="37659" name="AutoShape 275"/>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60" name="AutoShape 276"/>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26" name="Group 277"/>
            <p:cNvGrpSpPr>
              <a:grpSpLocks noChangeAspect="1"/>
            </p:cNvGrpSpPr>
            <p:nvPr/>
          </p:nvGrpSpPr>
          <p:grpSpPr bwMode="auto">
            <a:xfrm>
              <a:off x="3172" y="967"/>
              <a:ext cx="9" cy="52"/>
              <a:chOff x="1284" y="2652"/>
              <a:chExt cx="40" cy="337"/>
            </a:xfrm>
          </p:grpSpPr>
          <p:sp>
            <p:nvSpPr>
              <p:cNvPr id="37657" name="AutoShape 278"/>
              <p:cNvSpPr>
                <a:spLocks noChangeAspect="1" noChangeArrowheads="1"/>
              </p:cNvSpPr>
              <p:nvPr/>
            </p:nvSpPr>
            <p:spPr bwMode="auto">
              <a:xfrm>
                <a:off x="1284" y="282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58" name="AutoShape 279"/>
              <p:cNvSpPr>
                <a:spLocks noChangeAspect="1" noChangeArrowheads="1"/>
              </p:cNvSpPr>
              <p:nvPr/>
            </p:nvSpPr>
            <p:spPr bwMode="auto">
              <a:xfrm>
                <a:off x="1284" y="2652"/>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27" name="Group 280"/>
            <p:cNvGrpSpPr>
              <a:grpSpLocks noChangeAspect="1"/>
            </p:cNvGrpSpPr>
            <p:nvPr/>
          </p:nvGrpSpPr>
          <p:grpSpPr bwMode="auto">
            <a:xfrm>
              <a:off x="3257" y="965"/>
              <a:ext cx="12" cy="54"/>
              <a:chOff x="1658" y="2628"/>
              <a:chExt cx="40" cy="355"/>
            </a:xfrm>
          </p:grpSpPr>
          <p:sp>
            <p:nvSpPr>
              <p:cNvPr id="37655" name="AutoShape 281"/>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56" name="AutoShape 282"/>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28" name="Group 283"/>
            <p:cNvGrpSpPr>
              <a:grpSpLocks noChangeAspect="1"/>
            </p:cNvGrpSpPr>
            <p:nvPr/>
          </p:nvGrpSpPr>
          <p:grpSpPr bwMode="auto">
            <a:xfrm>
              <a:off x="3223" y="995"/>
              <a:ext cx="10" cy="19"/>
              <a:chOff x="1516" y="2835"/>
              <a:chExt cx="42" cy="123"/>
            </a:xfrm>
          </p:grpSpPr>
          <p:sp>
            <p:nvSpPr>
              <p:cNvPr id="37653" name="AutoShape 284"/>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54" name="AutoShape 285"/>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29" name="Group 286"/>
            <p:cNvGrpSpPr>
              <a:grpSpLocks noChangeAspect="1"/>
            </p:cNvGrpSpPr>
            <p:nvPr/>
          </p:nvGrpSpPr>
          <p:grpSpPr bwMode="auto">
            <a:xfrm>
              <a:off x="3442" y="940"/>
              <a:ext cx="10" cy="67"/>
              <a:chOff x="2195" y="2463"/>
              <a:chExt cx="40" cy="442"/>
            </a:xfrm>
          </p:grpSpPr>
          <p:sp>
            <p:nvSpPr>
              <p:cNvPr id="37651" name="AutoShape 287"/>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52" name="AutoShape 288"/>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30" name="Group 289"/>
            <p:cNvGrpSpPr>
              <a:grpSpLocks noChangeAspect="1"/>
            </p:cNvGrpSpPr>
            <p:nvPr/>
          </p:nvGrpSpPr>
          <p:grpSpPr bwMode="auto">
            <a:xfrm>
              <a:off x="3479" y="961"/>
              <a:ext cx="12" cy="58"/>
              <a:chOff x="2329" y="2599"/>
              <a:chExt cx="43" cy="386"/>
            </a:xfrm>
          </p:grpSpPr>
          <p:sp>
            <p:nvSpPr>
              <p:cNvPr id="37649" name="AutoShape 290"/>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50" name="AutoShape 291"/>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31" name="Group 292"/>
            <p:cNvGrpSpPr>
              <a:grpSpLocks noChangeAspect="1"/>
            </p:cNvGrpSpPr>
            <p:nvPr/>
          </p:nvGrpSpPr>
          <p:grpSpPr bwMode="auto">
            <a:xfrm>
              <a:off x="3359" y="941"/>
              <a:ext cx="10" cy="24"/>
              <a:chOff x="2478" y="2807"/>
              <a:chExt cx="43" cy="178"/>
            </a:xfrm>
          </p:grpSpPr>
          <p:sp>
            <p:nvSpPr>
              <p:cNvPr id="37647" name="AutoShape 293"/>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48" name="AutoShape 294"/>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32" name="Group 295"/>
            <p:cNvGrpSpPr>
              <a:grpSpLocks noChangeAspect="1"/>
            </p:cNvGrpSpPr>
            <p:nvPr/>
          </p:nvGrpSpPr>
          <p:grpSpPr bwMode="auto">
            <a:xfrm>
              <a:off x="3406" y="937"/>
              <a:ext cx="11" cy="41"/>
              <a:chOff x="2065" y="2441"/>
              <a:chExt cx="40" cy="272"/>
            </a:xfrm>
          </p:grpSpPr>
          <p:sp>
            <p:nvSpPr>
              <p:cNvPr id="37645" name="AutoShape 296"/>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46" name="AutoShape 297"/>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33" name="Group 298"/>
            <p:cNvGrpSpPr>
              <a:grpSpLocks noChangeAspect="1"/>
            </p:cNvGrpSpPr>
            <p:nvPr/>
          </p:nvGrpSpPr>
          <p:grpSpPr bwMode="auto">
            <a:xfrm>
              <a:off x="3517" y="991"/>
              <a:ext cx="10" cy="24"/>
              <a:chOff x="2478" y="2807"/>
              <a:chExt cx="43" cy="178"/>
            </a:xfrm>
          </p:grpSpPr>
          <p:sp>
            <p:nvSpPr>
              <p:cNvPr id="37643" name="AutoShape 299"/>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44" name="AutoShape 300"/>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34" name="Group 301"/>
            <p:cNvGrpSpPr>
              <a:grpSpLocks noChangeAspect="1"/>
            </p:cNvGrpSpPr>
            <p:nvPr/>
          </p:nvGrpSpPr>
          <p:grpSpPr bwMode="auto">
            <a:xfrm>
              <a:off x="3664" y="937"/>
              <a:ext cx="14" cy="34"/>
              <a:chOff x="3094" y="2443"/>
              <a:chExt cx="40" cy="183"/>
            </a:xfrm>
          </p:grpSpPr>
          <p:sp>
            <p:nvSpPr>
              <p:cNvPr id="37641" name="AutoShape 302"/>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42" name="AutoShape 303"/>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35" name="Group 304"/>
            <p:cNvGrpSpPr>
              <a:grpSpLocks noChangeAspect="1"/>
            </p:cNvGrpSpPr>
            <p:nvPr/>
          </p:nvGrpSpPr>
          <p:grpSpPr bwMode="auto">
            <a:xfrm>
              <a:off x="3634" y="937"/>
              <a:ext cx="14" cy="63"/>
              <a:chOff x="2978" y="2432"/>
              <a:chExt cx="46" cy="375"/>
            </a:xfrm>
          </p:grpSpPr>
          <p:sp>
            <p:nvSpPr>
              <p:cNvPr id="37639" name="AutoShape 305"/>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40" name="AutoShape 306"/>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36" name="Group 307"/>
            <p:cNvGrpSpPr>
              <a:grpSpLocks noChangeAspect="1"/>
            </p:cNvGrpSpPr>
            <p:nvPr/>
          </p:nvGrpSpPr>
          <p:grpSpPr bwMode="auto">
            <a:xfrm>
              <a:off x="3599" y="950"/>
              <a:ext cx="10" cy="66"/>
              <a:chOff x="2832" y="2516"/>
              <a:chExt cx="43" cy="436"/>
            </a:xfrm>
          </p:grpSpPr>
          <p:sp>
            <p:nvSpPr>
              <p:cNvPr id="37637" name="AutoShape 308"/>
              <p:cNvSpPr>
                <a:spLocks noChangeAspect="1" noChangeArrowheads="1"/>
              </p:cNvSpPr>
              <p:nvPr/>
            </p:nvSpPr>
            <p:spPr bwMode="auto">
              <a:xfrm flipV="1">
                <a:off x="2832" y="2516"/>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38" name="AutoShape 309"/>
              <p:cNvSpPr>
                <a:spLocks noChangeAspect="1" noChangeArrowheads="1"/>
              </p:cNvSpPr>
              <p:nvPr/>
            </p:nvSpPr>
            <p:spPr bwMode="auto">
              <a:xfrm flipV="1">
                <a:off x="2832" y="2734"/>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37" name="Group 310"/>
            <p:cNvGrpSpPr>
              <a:grpSpLocks noChangeAspect="1"/>
            </p:cNvGrpSpPr>
            <p:nvPr/>
          </p:nvGrpSpPr>
          <p:grpSpPr bwMode="auto">
            <a:xfrm>
              <a:off x="3560" y="984"/>
              <a:ext cx="10" cy="32"/>
              <a:chOff x="2668" y="2761"/>
              <a:chExt cx="40" cy="217"/>
            </a:xfrm>
          </p:grpSpPr>
          <p:sp>
            <p:nvSpPr>
              <p:cNvPr id="37635" name="AutoShape 311"/>
              <p:cNvSpPr>
                <a:spLocks noChangeAspect="1" noChangeArrowheads="1"/>
              </p:cNvSpPr>
              <p:nvPr/>
            </p:nvSpPr>
            <p:spPr bwMode="auto">
              <a:xfrm>
                <a:off x="2668" y="2870"/>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36" name="AutoShape 312"/>
              <p:cNvSpPr>
                <a:spLocks noChangeAspect="1" noChangeArrowheads="1"/>
              </p:cNvSpPr>
              <p:nvPr/>
            </p:nvSpPr>
            <p:spPr bwMode="auto">
              <a:xfrm>
                <a:off x="2668" y="2761"/>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38" name="Group 313"/>
            <p:cNvGrpSpPr>
              <a:grpSpLocks noChangeAspect="1"/>
            </p:cNvGrpSpPr>
            <p:nvPr/>
          </p:nvGrpSpPr>
          <p:grpSpPr bwMode="auto">
            <a:xfrm flipV="1">
              <a:off x="3789" y="952"/>
              <a:ext cx="11" cy="67"/>
              <a:chOff x="3217" y="3037"/>
              <a:chExt cx="46" cy="372"/>
            </a:xfrm>
          </p:grpSpPr>
          <p:sp>
            <p:nvSpPr>
              <p:cNvPr id="37633" name="AutoShape 314"/>
              <p:cNvSpPr>
                <a:spLocks noChangeAspect="1" noChangeArrowheads="1"/>
              </p:cNvSpPr>
              <p:nvPr/>
            </p:nvSpPr>
            <p:spPr bwMode="auto">
              <a:xfrm>
                <a:off x="3217" y="3037"/>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34" name="AutoShape 315"/>
              <p:cNvSpPr>
                <a:spLocks noChangeAspect="1" noChangeArrowheads="1"/>
              </p:cNvSpPr>
              <p:nvPr/>
            </p:nvSpPr>
            <p:spPr bwMode="auto">
              <a:xfrm>
                <a:off x="3217" y="3220"/>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39" name="Group 316"/>
            <p:cNvGrpSpPr>
              <a:grpSpLocks noChangeAspect="1"/>
            </p:cNvGrpSpPr>
            <p:nvPr/>
          </p:nvGrpSpPr>
          <p:grpSpPr bwMode="auto">
            <a:xfrm>
              <a:off x="3749" y="936"/>
              <a:ext cx="14" cy="66"/>
              <a:chOff x="3353" y="3099"/>
              <a:chExt cx="40" cy="455"/>
            </a:xfrm>
          </p:grpSpPr>
          <p:sp>
            <p:nvSpPr>
              <p:cNvPr id="37631" name="AutoShape 317"/>
              <p:cNvSpPr>
                <a:spLocks noChangeAspect="1" noChangeArrowheads="1"/>
              </p:cNvSpPr>
              <p:nvPr/>
            </p:nvSpPr>
            <p:spPr bwMode="auto">
              <a:xfrm>
                <a:off x="3353" y="3325"/>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32" name="AutoShape 318"/>
              <p:cNvSpPr>
                <a:spLocks noChangeAspect="1" noChangeArrowheads="1"/>
              </p:cNvSpPr>
              <p:nvPr/>
            </p:nvSpPr>
            <p:spPr bwMode="auto">
              <a:xfrm>
                <a:off x="3353" y="3099"/>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40" name="Group 319"/>
            <p:cNvGrpSpPr>
              <a:grpSpLocks noChangeAspect="1"/>
            </p:cNvGrpSpPr>
            <p:nvPr/>
          </p:nvGrpSpPr>
          <p:grpSpPr bwMode="auto">
            <a:xfrm>
              <a:off x="3718" y="937"/>
              <a:ext cx="12" cy="39"/>
              <a:chOff x="3486" y="3261"/>
              <a:chExt cx="40" cy="337"/>
            </a:xfrm>
          </p:grpSpPr>
          <p:sp>
            <p:nvSpPr>
              <p:cNvPr id="37629" name="AutoShape 320"/>
              <p:cNvSpPr>
                <a:spLocks noChangeAspect="1" noChangeArrowheads="1"/>
              </p:cNvSpPr>
              <p:nvPr/>
            </p:nvSpPr>
            <p:spPr bwMode="auto">
              <a:xfrm>
                <a:off x="3486" y="3430"/>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30" name="AutoShape 321"/>
              <p:cNvSpPr>
                <a:spLocks noChangeAspect="1" noChangeArrowheads="1"/>
              </p:cNvSpPr>
              <p:nvPr/>
            </p:nvSpPr>
            <p:spPr bwMode="auto">
              <a:xfrm>
                <a:off x="3486" y="326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41" name="Group 322"/>
            <p:cNvGrpSpPr>
              <a:grpSpLocks noChangeAspect="1"/>
            </p:cNvGrpSpPr>
            <p:nvPr/>
          </p:nvGrpSpPr>
          <p:grpSpPr bwMode="auto">
            <a:xfrm>
              <a:off x="3943" y="940"/>
              <a:ext cx="11" cy="67"/>
              <a:chOff x="2195" y="2463"/>
              <a:chExt cx="40" cy="442"/>
            </a:xfrm>
          </p:grpSpPr>
          <p:sp>
            <p:nvSpPr>
              <p:cNvPr id="37627" name="AutoShape 323"/>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28" name="AutoShape 324"/>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42" name="Group 325"/>
            <p:cNvGrpSpPr>
              <a:grpSpLocks noChangeAspect="1"/>
            </p:cNvGrpSpPr>
            <p:nvPr/>
          </p:nvGrpSpPr>
          <p:grpSpPr bwMode="auto">
            <a:xfrm>
              <a:off x="3901" y="961"/>
              <a:ext cx="12" cy="58"/>
              <a:chOff x="2329" y="2599"/>
              <a:chExt cx="43" cy="386"/>
            </a:xfrm>
          </p:grpSpPr>
          <p:sp>
            <p:nvSpPr>
              <p:cNvPr id="37625" name="AutoShape 326"/>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26" name="AutoShape 327"/>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43" name="Group 328"/>
            <p:cNvGrpSpPr>
              <a:grpSpLocks noChangeAspect="1"/>
            </p:cNvGrpSpPr>
            <p:nvPr/>
          </p:nvGrpSpPr>
          <p:grpSpPr bwMode="auto">
            <a:xfrm>
              <a:off x="3822" y="977"/>
              <a:ext cx="11" cy="41"/>
              <a:chOff x="2065" y="2441"/>
              <a:chExt cx="40" cy="272"/>
            </a:xfrm>
          </p:grpSpPr>
          <p:sp>
            <p:nvSpPr>
              <p:cNvPr id="37623" name="AutoShape 329"/>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24" name="AutoShape 330"/>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44" name="Group 331"/>
            <p:cNvGrpSpPr>
              <a:grpSpLocks noChangeAspect="1"/>
            </p:cNvGrpSpPr>
            <p:nvPr/>
          </p:nvGrpSpPr>
          <p:grpSpPr bwMode="auto">
            <a:xfrm flipV="1">
              <a:off x="3867" y="988"/>
              <a:ext cx="13" cy="27"/>
              <a:chOff x="2815" y="1923"/>
              <a:chExt cx="40" cy="217"/>
            </a:xfrm>
          </p:grpSpPr>
          <p:sp>
            <p:nvSpPr>
              <p:cNvPr id="37621" name="AutoShape 332"/>
              <p:cNvSpPr>
                <a:spLocks noChangeAspect="1" noChangeArrowheads="1"/>
              </p:cNvSpPr>
              <p:nvPr/>
            </p:nvSpPr>
            <p:spPr bwMode="auto">
              <a:xfrm>
                <a:off x="2815" y="2032"/>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22" name="AutoShape 333"/>
              <p:cNvSpPr>
                <a:spLocks noChangeAspect="1" noChangeArrowheads="1"/>
              </p:cNvSpPr>
              <p:nvPr/>
            </p:nvSpPr>
            <p:spPr bwMode="auto">
              <a:xfrm>
                <a:off x="2815" y="1923"/>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45" name="Group 334"/>
            <p:cNvGrpSpPr>
              <a:grpSpLocks noChangeAspect="1"/>
            </p:cNvGrpSpPr>
            <p:nvPr/>
          </p:nvGrpSpPr>
          <p:grpSpPr bwMode="auto">
            <a:xfrm>
              <a:off x="3979" y="937"/>
              <a:ext cx="12" cy="41"/>
              <a:chOff x="2329" y="2599"/>
              <a:chExt cx="43" cy="386"/>
            </a:xfrm>
          </p:grpSpPr>
          <p:sp>
            <p:nvSpPr>
              <p:cNvPr id="37619" name="AutoShape 335"/>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20" name="AutoShape 336"/>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46" name="Group 337"/>
            <p:cNvGrpSpPr>
              <a:grpSpLocks noChangeAspect="1"/>
            </p:cNvGrpSpPr>
            <p:nvPr/>
          </p:nvGrpSpPr>
          <p:grpSpPr bwMode="auto">
            <a:xfrm>
              <a:off x="4024" y="940"/>
              <a:ext cx="10" cy="24"/>
              <a:chOff x="2478" y="2807"/>
              <a:chExt cx="43" cy="178"/>
            </a:xfrm>
          </p:grpSpPr>
          <p:sp>
            <p:nvSpPr>
              <p:cNvPr id="37617" name="AutoShape 338"/>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18" name="AutoShape 339"/>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47" name="Group 340"/>
            <p:cNvGrpSpPr>
              <a:grpSpLocks noChangeAspect="1"/>
            </p:cNvGrpSpPr>
            <p:nvPr/>
          </p:nvGrpSpPr>
          <p:grpSpPr bwMode="auto">
            <a:xfrm>
              <a:off x="4095" y="947"/>
              <a:ext cx="11" cy="67"/>
              <a:chOff x="2195" y="2463"/>
              <a:chExt cx="40" cy="442"/>
            </a:xfrm>
          </p:grpSpPr>
          <p:sp>
            <p:nvSpPr>
              <p:cNvPr id="37615" name="AutoShape 341"/>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16" name="AutoShape 342"/>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48" name="Group 343"/>
            <p:cNvGrpSpPr>
              <a:grpSpLocks noChangeAspect="1"/>
            </p:cNvGrpSpPr>
            <p:nvPr/>
          </p:nvGrpSpPr>
          <p:grpSpPr bwMode="auto">
            <a:xfrm>
              <a:off x="4132" y="971"/>
              <a:ext cx="12" cy="48"/>
              <a:chOff x="2329" y="2599"/>
              <a:chExt cx="43" cy="386"/>
            </a:xfrm>
          </p:grpSpPr>
          <p:sp>
            <p:nvSpPr>
              <p:cNvPr id="37613" name="AutoShape 344"/>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14" name="AutoShape 345"/>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49" name="Group 346"/>
            <p:cNvGrpSpPr>
              <a:grpSpLocks noChangeAspect="1"/>
            </p:cNvGrpSpPr>
            <p:nvPr/>
          </p:nvGrpSpPr>
          <p:grpSpPr bwMode="auto">
            <a:xfrm>
              <a:off x="4058" y="937"/>
              <a:ext cx="12" cy="52"/>
              <a:chOff x="2065" y="2441"/>
              <a:chExt cx="40" cy="272"/>
            </a:xfrm>
          </p:grpSpPr>
          <p:sp>
            <p:nvSpPr>
              <p:cNvPr id="37611" name="AutoShape 347"/>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12" name="AutoShape 348"/>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50" name="Group 349"/>
            <p:cNvGrpSpPr>
              <a:grpSpLocks noChangeAspect="1"/>
            </p:cNvGrpSpPr>
            <p:nvPr/>
          </p:nvGrpSpPr>
          <p:grpSpPr bwMode="auto">
            <a:xfrm>
              <a:off x="2977" y="942"/>
              <a:ext cx="12" cy="68"/>
              <a:chOff x="1790" y="2461"/>
              <a:chExt cx="40" cy="447"/>
            </a:xfrm>
          </p:grpSpPr>
          <p:sp>
            <p:nvSpPr>
              <p:cNvPr id="37609" name="AutoShape 350"/>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10" name="AutoShape 351"/>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51" name="Group 352"/>
            <p:cNvGrpSpPr>
              <a:grpSpLocks noChangeAspect="1"/>
            </p:cNvGrpSpPr>
            <p:nvPr/>
          </p:nvGrpSpPr>
          <p:grpSpPr bwMode="auto">
            <a:xfrm>
              <a:off x="3014" y="937"/>
              <a:ext cx="11" cy="49"/>
              <a:chOff x="1914" y="2425"/>
              <a:chExt cx="40" cy="326"/>
            </a:xfrm>
          </p:grpSpPr>
          <p:sp>
            <p:nvSpPr>
              <p:cNvPr id="37607" name="AutoShape 353"/>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08" name="AutoShape 354"/>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52" name="Group 355"/>
            <p:cNvGrpSpPr>
              <a:grpSpLocks noChangeAspect="1"/>
            </p:cNvGrpSpPr>
            <p:nvPr/>
          </p:nvGrpSpPr>
          <p:grpSpPr bwMode="auto">
            <a:xfrm>
              <a:off x="2938" y="966"/>
              <a:ext cx="12" cy="53"/>
              <a:chOff x="1658" y="2628"/>
              <a:chExt cx="40" cy="355"/>
            </a:xfrm>
          </p:grpSpPr>
          <p:sp>
            <p:nvSpPr>
              <p:cNvPr id="37605" name="AutoShape 356"/>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06" name="AutoShape 357"/>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53" name="Group 358"/>
            <p:cNvGrpSpPr>
              <a:grpSpLocks noChangeAspect="1"/>
            </p:cNvGrpSpPr>
            <p:nvPr/>
          </p:nvGrpSpPr>
          <p:grpSpPr bwMode="auto">
            <a:xfrm>
              <a:off x="2904" y="994"/>
              <a:ext cx="10" cy="19"/>
              <a:chOff x="1516" y="2835"/>
              <a:chExt cx="42" cy="123"/>
            </a:xfrm>
          </p:grpSpPr>
          <p:sp>
            <p:nvSpPr>
              <p:cNvPr id="37603" name="AutoShape 359"/>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04" name="AutoShape 360"/>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54" name="Group 361"/>
            <p:cNvGrpSpPr>
              <a:grpSpLocks noChangeAspect="1"/>
            </p:cNvGrpSpPr>
            <p:nvPr/>
          </p:nvGrpSpPr>
          <p:grpSpPr bwMode="auto">
            <a:xfrm flipV="1">
              <a:off x="3041" y="940"/>
              <a:ext cx="12" cy="24"/>
              <a:chOff x="2478" y="2807"/>
              <a:chExt cx="43" cy="178"/>
            </a:xfrm>
          </p:grpSpPr>
          <p:sp>
            <p:nvSpPr>
              <p:cNvPr id="37601" name="AutoShape 362"/>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02" name="AutoShape 363"/>
              <p:cNvSpPr>
                <a:spLocks noChangeAspect="1" noChangeArrowheads="1"/>
              </p:cNvSpPr>
              <p:nvPr/>
            </p:nvSpPr>
            <p:spPr bwMode="auto">
              <a:xfrm flipV="1">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55" name="Group 364"/>
            <p:cNvGrpSpPr>
              <a:grpSpLocks noChangeAspect="1"/>
            </p:cNvGrpSpPr>
            <p:nvPr/>
          </p:nvGrpSpPr>
          <p:grpSpPr bwMode="auto">
            <a:xfrm>
              <a:off x="4296" y="939"/>
              <a:ext cx="12" cy="34"/>
              <a:chOff x="3094" y="2443"/>
              <a:chExt cx="40" cy="183"/>
            </a:xfrm>
          </p:grpSpPr>
          <p:sp>
            <p:nvSpPr>
              <p:cNvPr id="37599" name="AutoShape 365"/>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600" name="AutoShape 366"/>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56" name="Group 367"/>
            <p:cNvGrpSpPr>
              <a:grpSpLocks noChangeAspect="1"/>
            </p:cNvGrpSpPr>
            <p:nvPr/>
          </p:nvGrpSpPr>
          <p:grpSpPr bwMode="auto">
            <a:xfrm>
              <a:off x="4264" y="941"/>
              <a:ext cx="12" cy="62"/>
              <a:chOff x="2978" y="2432"/>
              <a:chExt cx="46" cy="375"/>
            </a:xfrm>
          </p:grpSpPr>
          <p:sp>
            <p:nvSpPr>
              <p:cNvPr id="37597" name="AutoShape 368"/>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598" name="AutoShape 369"/>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57" name="Group 370"/>
            <p:cNvGrpSpPr>
              <a:grpSpLocks noChangeAspect="1"/>
            </p:cNvGrpSpPr>
            <p:nvPr/>
          </p:nvGrpSpPr>
          <p:grpSpPr bwMode="auto">
            <a:xfrm>
              <a:off x="4191" y="985"/>
              <a:ext cx="12" cy="34"/>
              <a:chOff x="2668" y="2761"/>
              <a:chExt cx="40" cy="217"/>
            </a:xfrm>
          </p:grpSpPr>
          <p:sp>
            <p:nvSpPr>
              <p:cNvPr id="37595" name="AutoShape 371"/>
              <p:cNvSpPr>
                <a:spLocks noChangeAspect="1" noChangeArrowheads="1"/>
              </p:cNvSpPr>
              <p:nvPr/>
            </p:nvSpPr>
            <p:spPr bwMode="auto">
              <a:xfrm>
                <a:off x="2668" y="2870"/>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596" name="AutoShape 372"/>
              <p:cNvSpPr>
                <a:spLocks noChangeAspect="1" noChangeArrowheads="1"/>
              </p:cNvSpPr>
              <p:nvPr/>
            </p:nvSpPr>
            <p:spPr bwMode="auto">
              <a:xfrm>
                <a:off x="2668" y="2761"/>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58" name="Group 373"/>
            <p:cNvGrpSpPr>
              <a:grpSpLocks noChangeAspect="1"/>
            </p:cNvGrpSpPr>
            <p:nvPr/>
          </p:nvGrpSpPr>
          <p:grpSpPr bwMode="auto">
            <a:xfrm>
              <a:off x="4346" y="942"/>
              <a:ext cx="12" cy="24"/>
              <a:chOff x="2478" y="2807"/>
              <a:chExt cx="43" cy="178"/>
            </a:xfrm>
          </p:grpSpPr>
          <p:sp>
            <p:nvSpPr>
              <p:cNvPr id="37593" name="AutoShape 374"/>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594" name="AutoShape 375"/>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559" name="Group 376"/>
            <p:cNvGrpSpPr>
              <a:grpSpLocks noChangeAspect="1"/>
            </p:cNvGrpSpPr>
            <p:nvPr/>
          </p:nvGrpSpPr>
          <p:grpSpPr bwMode="auto">
            <a:xfrm>
              <a:off x="4223" y="961"/>
              <a:ext cx="14" cy="57"/>
              <a:chOff x="1015" y="2428"/>
              <a:chExt cx="46" cy="372"/>
            </a:xfrm>
          </p:grpSpPr>
          <p:sp>
            <p:nvSpPr>
              <p:cNvPr id="37591" name="AutoShape 377"/>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592" name="AutoShape 378"/>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sp>
          <p:nvSpPr>
            <p:cNvPr id="37560" name="Freeform 379"/>
            <p:cNvSpPr>
              <a:spLocks noChangeAspect="1"/>
            </p:cNvSpPr>
            <p:nvPr/>
          </p:nvSpPr>
          <p:spPr bwMode="auto">
            <a:xfrm flipH="1">
              <a:off x="5011" y="935"/>
              <a:ext cx="168"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561" name="Freeform 380"/>
            <p:cNvSpPr>
              <a:spLocks noChangeAspect="1"/>
            </p:cNvSpPr>
            <p:nvPr/>
          </p:nvSpPr>
          <p:spPr bwMode="auto">
            <a:xfrm flipH="1">
              <a:off x="4918" y="935"/>
              <a:ext cx="169"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562" name="Freeform 381"/>
            <p:cNvSpPr>
              <a:spLocks noChangeAspect="1"/>
            </p:cNvSpPr>
            <p:nvPr/>
          </p:nvSpPr>
          <p:spPr bwMode="auto">
            <a:xfrm flipH="1">
              <a:off x="4695"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563" name="Freeform 382"/>
            <p:cNvSpPr>
              <a:spLocks noChangeAspect="1"/>
            </p:cNvSpPr>
            <p:nvPr/>
          </p:nvSpPr>
          <p:spPr bwMode="auto">
            <a:xfrm flipH="1">
              <a:off x="4602"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564" name="Freeform 383"/>
            <p:cNvSpPr>
              <a:spLocks noChangeAspect="1"/>
            </p:cNvSpPr>
            <p:nvPr/>
          </p:nvSpPr>
          <p:spPr bwMode="auto">
            <a:xfrm flipH="1">
              <a:off x="4376"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37565" name="Freeform 384"/>
            <p:cNvSpPr>
              <a:spLocks noChangeAspect="1"/>
            </p:cNvSpPr>
            <p:nvPr/>
          </p:nvSpPr>
          <p:spPr bwMode="auto">
            <a:xfrm flipH="1">
              <a:off x="4283"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566" name="Freeform 385"/>
            <p:cNvSpPr>
              <a:spLocks noChangeAspect="1"/>
            </p:cNvSpPr>
            <p:nvPr/>
          </p:nvSpPr>
          <p:spPr bwMode="auto">
            <a:xfrm flipH="1">
              <a:off x="4058"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567" name="Freeform 386"/>
            <p:cNvSpPr>
              <a:spLocks noChangeAspect="1"/>
            </p:cNvSpPr>
            <p:nvPr/>
          </p:nvSpPr>
          <p:spPr bwMode="auto">
            <a:xfrm flipH="1">
              <a:off x="3965"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568" name="Freeform 387"/>
            <p:cNvSpPr>
              <a:spLocks noChangeAspect="1"/>
            </p:cNvSpPr>
            <p:nvPr/>
          </p:nvSpPr>
          <p:spPr bwMode="auto">
            <a:xfrm flipH="1">
              <a:off x="3740"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569" name="Freeform 388"/>
            <p:cNvSpPr>
              <a:spLocks noChangeAspect="1"/>
            </p:cNvSpPr>
            <p:nvPr/>
          </p:nvSpPr>
          <p:spPr bwMode="auto">
            <a:xfrm flipH="1">
              <a:off x="3648"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570" name="Freeform 389"/>
            <p:cNvSpPr>
              <a:spLocks noChangeAspect="1"/>
            </p:cNvSpPr>
            <p:nvPr/>
          </p:nvSpPr>
          <p:spPr bwMode="auto">
            <a:xfrm flipH="1">
              <a:off x="3421"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571" name="Freeform 390"/>
            <p:cNvSpPr>
              <a:spLocks noChangeAspect="1"/>
            </p:cNvSpPr>
            <p:nvPr/>
          </p:nvSpPr>
          <p:spPr bwMode="auto">
            <a:xfrm flipH="1">
              <a:off x="3329"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572" name="Freeform 391"/>
            <p:cNvSpPr>
              <a:spLocks noChangeAspect="1"/>
            </p:cNvSpPr>
            <p:nvPr/>
          </p:nvSpPr>
          <p:spPr bwMode="auto">
            <a:xfrm flipH="1">
              <a:off x="3102"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573" name="Freeform 392"/>
            <p:cNvSpPr>
              <a:spLocks noChangeAspect="1"/>
            </p:cNvSpPr>
            <p:nvPr/>
          </p:nvSpPr>
          <p:spPr bwMode="auto">
            <a:xfrm flipH="1">
              <a:off x="3011"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574" name="Freeform 393"/>
            <p:cNvSpPr>
              <a:spLocks noChangeAspect="1"/>
            </p:cNvSpPr>
            <p:nvPr/>
          </p:nvSpPr>
          <p:spPr bwMode="auto">
            <a:xfrm flipH="1">
              <a:off x="2781" y="935"/>
              <a:ext cx="169"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575" name="Freeform 394"/>
            <p:cNvSpPr>
              <a:spLocks noChangeAspect="1"/>
            </p:cNvSpPr>
            <p:nvPr/>
          </p:nvSpPr>
          <p:spPr bwMode="auto">
            <a:xfrm flipH="1">
              <a:off x="2689" y="935"/>
              <a:ext cx="168"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576" name="Freeform 395"/>
            <p:cNvSpPr>
              <a:spLocks noChangeAspect="1"/>
            </p:cNvSpPr>
            <p:nvPr/>
          </p:nvSpPr>
          <p:spPr bwMode="auto">
            <a:xfrm flipH="1">
              <a:off x="2464"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577" name="Freeform 396"/>
            <p:cNvSpPr>
              <a:spLocks noChangeAspect="1"/>
            </p:cNvSpPr>
            <p:nvPr/>
          </p:nvSpPr>
          <p:spPr bwMode="auto">
            <a:xfrm flipH="1">
              <a:off x="2371"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578" name="Freeform 397"/>
            <p:cNvSpPr>
              <a:spLocks noChangeAspect="1"/>
            </p:cNvSpPr>
            <p:nvPr/>
          </p:nvSpPr>
          <p:spPr bwMode="auto">
            <a:xfrm flipH="1">
              <a:off x="2145"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579" name="Freeform 398"/>
            <p:cNvSpPr>
              <a:spLocks noChangeAspect="1"/>
            </p:cNvSpPr>
            <p:nvPr/>
          </p:nvSpPr>
          <p:spPr bwMode="auto">
            <a:xfrm flipH="1">
              <a:off x="2052"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580" name="Freeform 399"/>
            <p:cNvSpPr>
              <a:spLocks noChangeAspect="1"/>
            </p:cNvSpPr>
            <p:nvPr/>
          </p:nvSpPr>
          <p:spPr bwMode="auto">
            <a:xfrm flipH="1">
              <a:off x="1827"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581" name="Freeform 400"/>
            <p:cNvSpPr>
              <a:spLocks noChangeAspect="1"/>
            </p:cNvSpPr>
            <p:nvPr/>
          </p:nvSpPr>
          <p:spPr bwMode="auto">
            <a:xfrm flipH="1">
              <a:off x="1735"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52625" name="Rectangle 401"/>
            <p:cNvSpPr>
              <a:spLocks noChangeArrowheads="1"/>
            </p:cNvSpPr>
            <p:nvPr/>
          </p:nvSpPr>
          <p:spPr bwMode="auto">
            <a:xfrm>
              <a:off x="882" y="920"/>
              <a:ext cx="129" cy="119"/>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626" name="Rectangle 402"/>
            <p:cNvSpPr>
              <a:spLocks noChangeArrowheads="1"/>
            </p:cNvSpPr>
            <p:nvPr/>
          </p:nvSpPr>
          <p:spPr bwMode="auto">
            <a:xfrm>
              <a:off x="1105" y="920"/>
              <a:ext cx="80" cy="119"/>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627" name="Rectangle 403"/>
            <p:cNvSpPr>
              <a:spLocks noChangeArrowheads="1"/>
            </p:cNvSpPr>
            <p:nvPr/>
          </p:nvSpPr>
          <p:spPr bwMode="auto">
            <a:xfrm>
              <a:off x="1687" y="920"/>
              <a:ext cx="119" cy="119"/>
            </a:xfrm>
            <a:prstGeom prst="rect">
              <a:avLst/>
            </a:prstGeom>
            <a:gradFill rotWithShape="1">
              <a:gsLst>
                <a:gs pos="0">
                  <a:schemeClr val="tx1"/>
                </a:gs>
                <a:gs pos="50000">
                  <a:srgbClr val="FF141C"/>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628" name="Rectangle 404"/>
            <p:cNvSpPr>
              <a:spLocks noChangeArrowheads="1"/>
            </p:cNvSpPr>
            <p:nvPr/>
          </p:nvSpPr>
          <p:spPr bwMode="auto">
            <a:xfrm>
              <a:off x="1901" y="920"/>
              <a:ext cx="64" cy="119"/>
            </a:xfrm>
            <a:prstGeom prst="rect">
              <a:avLst/>
            </a:prstGeom>
            <a:gradFill rotWithShape="1">
              <a:gsLst>
                <a:gs pos="0">
                  <a:schemeClr val="tx1"/>
                </a:gs>
                <a:gs pos="50000">
                  <a:srgbClr val="FF141C"/>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629" name="Rectangle 405"/>
            <p:cNvSpPr>
              <a:spLocks noChangeArrowheads="1"/>
            </p:cNvSpPr>
            <p:nvPr/>
          </p:nvSpPr>
          <p:spPr bwMode="auto">
            <a:xfrm>
              <a:off x="2296" y="920"/>
              <a:ext cx="119" cy="119"/>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630" name="Rectangle 406"/>
            <p:cNvSpPr>
              <a:spLocks noChangeArrowheads="1"/>
            </p:cNvSpPr>
            <p:nvPr/>
          </p:nvSpPr>
          <p:spPr bwMode="auto">
            <a:xfrm>
              <a:off x="2736" y="920"/>
              <a:ext cx="119" cy="119"/>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631" name="Rectangle 407"/>
            <p:cNvSpPr>
              <a:spLocks noChangeArrowheads="1"/>
            </p:cNvSpPr>
            <p:nvPr/>
          </p:nvSpPr>
          <p:spPr bwMode="auto">
            <a:xfrm>
              <a:off x="3147" y="920"/>
              <a:ext cx="695" cy="119"/>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632" name="Rectangle 408"/>
            <p:cNvSpPr>
              <a:spLocks noChangeArrowheads="1"/>
            </p:cNvSpPr>
            <p:nvPr/>
          </p:nvSpPr>
          <p:spPr bwMode="auto">
            <a:xfrm>
              <a:off x="4220" y="920"/>
              <a:ext cx="64" cy="119"/>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633" name="Rectangle 409"/>
            <p:cNvSpPr>
              <a:spLocks noChangeArrowheads="1"/>
            </p:cNvSpPr>
            <p:nvPr/>
          </p:nvSpPr>
          <p:spPr bwMode="auto">
            <a:xfrm>
              <a:off x="4658" y="920"/>
              <a:ext cx="182" cy="119"/>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grpSp>
      <p:sp>
        <p:nvSpPr>
          <p:cNvPr id="36868" name="Text Box 410"/>
          <p:cNvSpPr txBox="1">
            <a:spLocks noChangeArrowheads="1"/>
          </p:cNvSpPr>
          <p:nvPr/>
        </p:nvSpPr>
        <p:spPr bwMode="auto">
          <a:xfrm>
            <a:off x="1011238" y="1712913"/>
            <a:ext cx="895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Times" charset="0"/>
              </a:rPr>
              <a:t>upstream </a:t>
            </a:r>
          </a:p>
          <a:p>
            <a:pPr eaLnBrk="1" hangingPunct="1"/>
            <a:r>
              <a:rPr lang="it-IT" altLang="x-none" sz="1800">
                <a:latin typeface="Times" charset="0"/>
              </a:rPr>
              <a:t>elements</a:t>
            </a:r>
          </a:p>
        </p:txBody>
      </p:sp>
      <p:sp>
        <p:nvSpPr>
          <p:cNvPr id="36869" name="Text Box 411"/>
          <p:cNvSpPr txBox="1">
            <a:spLocks noChangeArrowheads="1"/>
          </p:cNvSpPr>
          <p:nvPr/>
        </p:nvSpPr>
        <p:spPr bwMode="auto">
          <a:xfrm>
            <a:off x="2265363" y="1712913"/>
            <a:ext cx="895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Times" charset="0"/>
              </a:rPr>
              <a:t>promoter </a:t>
            </a:r>
          </a:p>
          <a:p>
            <a:pPr eaLnBrk="1" hangingPunct="1"/>
            <a:r>
              <a:rPr lang="it-IT" altLang="x-none" sz="1800">
                <a:latin typeface="Times" charset="0"/>
              </a:rPr>
              <a:t>elements</a:t>
            </a:r>
          </a:p>
        </p:txBody>
      </p:sp>
      <p:grpSp>
        <p:nvGrpSpPr>
          <p:cNvPr id="36870" name="Group 412"/>
          <p:cNvGrpSpPr>
            <a:grpSpLocks/>
          </p:cNvGrpSpPr>
          <p:nvPr/>
        </p:nvGrpSpPr>
        <p:grpSpPr bwMode="auto">
          <a:xfrm>
            <a:off x="3525838" y="1247775"/>
            <a:ext cx="190500" cy="225425"/>
            <a:chOff x="1389" y="3419"/>
            <a:chExt cx="284" cy="132"/>
          </a:xfrm>
        </p:grpSpPr>
        <p:sp>
          <p:nvSpPr>
            <p:cNvPr id="37408" name="Line 413"/>
            <p:cNvSpPr>
              <a:spLocks noChangeShapeType="1"/>
            </p:cNvSpPr>
            <p:nvPr/>
          </p:nvSpPr>
          <p:spPr bwMode="auto">
            <a:xfrm>
              <a:off x="1390" y="3419"/>
              <a:ext cx="28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409" name="Line 414"/>
            <p:cNvSpPr>
              <a:spLocks noChangeShapeType="1"/>
            </p:cNvSpPr>
            <p:nvPr/>
          </p:nvSpPr>
          <p:spPr bwMode="auto">
            <a:xfrm>
              <a:off x="1389" y="3423"/>
              <a:ext cx="0" cy="1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871" name="Text Box 415"/>
          <p:cNvSpPr txBox="1">
            <a:spLocks noChangeArrowheads="1"/>
          </p:cNvSpPr>
          <p:nvPr/>
        </p:nvSpPr>
        <p:spPr bwMode="auto">
          <a:xfrm>
            <a:off x="2984500" y="622300"/>
            <a:ext cx="139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it-IT" altLang="x-none" sz="1800">
                <a:latin typeface="Times" charset="0"/>
              </a:rPr>
              <a:t>transcription </a:t>
            </a:r>
          </a:p>
          <a:p>
            <a:pPr algn="ctr" eaLnBrk="1" hangingPunct="1"/>
            <a:r>
              <a:rPr lang="it-IT" altLang="x-none" sz="1800">
                <a:latin typeface="Times" charset="0"/>
              </a:rPr>
              <a:t>START site</a:t>
            </a:r>
          </a:p>
        </p:txBody>
      </p:sp>
      <p:sp>
        <p:nvSpPr>
          <p:cNvPr id="36872" name="Line 416"/>
          <p:cNvSpPr>
            <a:spLocks noChangeShapeType="1"/>
          </p:cNvSpPr>
          <p:nvPr/>
        </p:nvSpPr>
        <p:spPr bwMode="auto">
          <a:xfrm flipV="1">
            <a:off x="3714750" y="944563"/>
            <a:ext cx="1844675" cy="477837"/>
          </a:xfrm>
          <a:prstGeom prst="line">
            <a:avLst/>
          </a:prstGeom>
          <a:noFill/>
          <a:ln w="952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6873" name="Line 417"/>
          <p:cNvSpPr>
            <a:spLocks noChangeShapeType="1"/>
          </p:cNvSpPr>
          <p:nvPr/>
        </p:nvSpPr>
        <p:spPr bwMode="auto">
          <a:xfrm flipH="1" flipV="1">
            <a:off x="6073775" y="877888"/>
            <a:ext cx="492125" cy="552450"/>
          </a:xfrm>
          <a:prstGeom prst="line">
            <a:avLst/>
          </a:prstGeom>
          <a:noFill/>
          <a:ln w="952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6874" name="Line 418"/>
          <p:cNvSpPr>
            <a:spLocks noChangeShapeType="1"/>
          </p:cNvSpPr>
          <p:nvPr/>
        </p:nvSpPr>
        <p:spPr bwMode="auto">
          <a:xfrm flipH="1" flipV="1">
            <a:off x="6154738" y="944563"/>
            <a:ext cx="1087437" cy="481012"/>
          </a:xfrm>
          <a:prstGeom prst="line">
            <a:avLst/>
          </a:prstGeom>
          <a:noFill/>
          <a:ln w="952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6875" name="Line 419"/>
          <p:cNvSpPr>
            <a:spLocks noChangeShapeType="1"/>
          </p:cNvSpPr>
          <p:nvPr/>
        </p:nvSpPr>
        <p:spPr bwMode="auto">
          <a:xfrm flipH="1">
            <a:off x="6188075" y="1674813"/>
            <a:ext cx="39688" cy="752475"/>
          </a:xfrm>
          <a:prstGeom prst="line">
            <a:avLst/>
          </a:prstGeom>
          <a:noFill/>
          <a:ln w="952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6876" name="Line 420"/>
          <p:cNvSpPr>
            <a:spLocks noChangeShapeType="1"/>
          </p:cNvSpPr>
          <p:nvPr/>
        </p:nvSpPr>
        <p:spPr bwMode="auto">
          <a:xfrm>
            <a:off x="4629150" y="1697038"/>
            <a:ext cx="1393825" cy="609600"/>
          </a:xfrm>
          <a:prstGeom prst="line">
            <a:avLst/>
          </a:prstGeom>
          <a:noFill/>
          <a:ln w="952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6877" name="Line 421"/>
          <p:cNvSpPr>
            <a:spLocks noChangeShapeType="1"/>
          </p:cNvSpPr>
          <p:nvPr/>
        </p:nvSpPr>
        <p:spPr bwMode="auto">
          <a:xfrm>
            <a:off x="3957638" y="1704975"/>
            <a:ext cx="1744662" cy="509588"/>
          </a:xfrm>
          <a:prstGeom prst="line">
            <a:avLst/>
          </a:prstGeom>
          <a:noFill/>
          <a:ln w="952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6878" name="Text Box 422"/>
          <p:cNvSpPr txBox="1">
            <a:spLocks noChangeArrowheads="1"/>
          </p:cNvSpPr>
          <p:nvPr/>
        </p:nvSpPr>
        <p:spPr bwMode="auto">
          <a:xfrm>
            <a:off x="5678488" y="2073275"/>
            <a:ext cx="8191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Times" charset="0"/>
              </a:rPr>
              <a:t>introns</a:t>
            </a:r>
          </a:p>
        </p:txBody>
      </p:sp>
      <p:sp>
        <p:nvSpPr>
          <p:cNvPr id="36879" name="Line 423"/>
          <p:cNvSpPr>
            <a:spLocks noChangeShapeType="1"/>
          </p:cNvSpPr>
          <p:nvPr/>
        </p:nvSpPr>
        <p:spPr bwMode="auto">
          <a:xfrm flipV="1">
            <a:off x="5483225" y="884238"/>
            <a:ext cx="482600" cy="523875"/>
          </a:xfrm>
          <a:prstGeom prst="line">
            <a:avLst/>
          </a:prstGeom>
          <a:noFill/>
          <a:ln w="952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6880" name="Text Box 424"/>
          <p:cNvSpPr txBox="1">
            <a:spLocks noChangeArrowheads="1"/>
          </p:cNvSpPr>
          <p:nvPr/>
        </p:nvSpPr>
        <p:spPr bwMode="auto">
          <a:xfrm>
            <a:off x="5541963" y="676275"/>
            <a:ext cx="7175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Times" charset="0"/>
              </a:rPr>
              <a:t>exons</a:t>
            </a:r>
          </a:p>
        </p:txBody>
      </p:sp>
      <p:sp>
        <p:nvSpPr>
          <p:cNvPr id="36881" name="Text Box 425"/>
          <p:cNvSpPr txBox="1">
            <a:spLocks noChangeArrowheads="1"/>
          </p:cNvSpPr>
          <p:nvPr/>
        </p:nvSpPr>
        <p:spPr bwMode="auto">
          <a:xfrm>
            <a:off x="3475038" y="2232025"/>
            <a:ext cx="17430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b="1">
                <a:solidFill>
                  <a:srgbClr val="DE0A10"/>
                </a:solidFill>
                <a:latin typeface="Comic Sans MS" charset="0"/>
              </a:rPr>
              <a:t>TRANSCRIPTION</a:t>
            </a:r>
          </a:p>
          <a:p>
            <a:pPr eaLnBrk="1" hangingPunct="1"/>
            <a:r>
              <a:rPr lang="it-IT" altLang="x-none" sz="1400" b="1">
                <a:solidFill>
                  <a:srgbClr val="DE0A10"/>
                </a:solidFill>
                <a:latin typeface="Comic Sans MS" charset="0"/>
              </a:rPr>
              <a:t>CAPPING</a:t>
            </a:r>
            <a:endParaRPr lang="it-IT" altLang="x-none" sz="1400" b="1" u="sng">
              <a:latin typeface="Times" charset="0"/>
            </a:endParaRPr>
          </a:p>
        </p:txBody>
      </p:sp>
      <p:sp>
        <p:nvSpPr>
          <p:cNvPr id="36882" name="Text Box 426"/>
          <p:cNvSpPr txBox="1">
            <a:spLocks noChangeArrowheads="1"/>
          </p:cNvSpPr>
          <p:nvPr/>
        </p:nvSpPr>
        <p:spPr bwMode="auto">
          <a:xfrm>
            <a:off x="3475038" y="3354388"/>
            <a:ext cx="19939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b="1">
                <a:solidFill>
                  <a:srgbClr val="DE0A10"/>
                </a:solidFill>
                <a:latin typeface="Comic Sans MS" charset="0"/>
              </a:rPr>
              <a:t>SPLICING</a:t>
            </a:r>
          </a:p>
          <a:p>
            <a:pPr eaLnBrk="1" hangingPunct="1"/>
            <a:r>
              <a:rPr lang="it-IT" altLang="x-none" sz="1400" b="1">
                <a:solidFill>
                  <a:srgbClr val="DE0A10"/>
                </a:solidFill>
                <a:latin typeface="Comic Sans MS" charset="0"/>
              </a:rPr>
              <a:t>POLYADENYLATION</a:t>
            </a:r>
            <a:endParaRPr lang="it-IT" altLang="x-none" sz="1400" b="1" u="sng">
              <a:latin typeface="Times" charset="0"/>
            </a:endParaRPr>
          </a:p>
        </p:txBody>
      </p:sp>
      <p:sp>
        <p:nvSpPr>
          <p:cNvPr id="36883" name="Freeform 427"/>
          <p:cNvSpPr>
            <a:spLocks noChangeAspect="1"/>
          </p:cNvSpPr>
          <p:nvPr/>
        </p:nvSpPr>
        <p:spPr bwMode="auto">
          <a:xfrm>
            <a:off x="2278063" y="3032125"/>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884" name="Freeform 428"/>
          <p:cNvSpPr>
            <a:spLocks noChangeAspect="1"/>
          </p:cNvSpPr>
          <p:nvPr/>
        </p:nvSpPr>
        <p:spPr bwMode="auto">
          <a:xfrm>
            <a:off x="2782888" y="3032125"/>
            <a:ext cx="266700"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885" name="Freeform 429"/>
          <p:cNvSpPr>
            <a:spLocks noChangeAspect="1"/>
          </p:cNvSpPr>
          <p:nvPr/>
        </p:nvSpPr>
        <p:spPr bwMode="auto">
          <a:xfrm>
            <a:off x="2638425" y="3032125"/>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886" name="Freeform 430"/>
          <p:cNvSpPr>
            <a:spLocks noChangeAspect="1"/>
          </p:cNvSpPr>
          <p:nvPr/>
        </p:nvSpPr>
        <p:spPr bwMode="auto">
          <a:xfrm>
            <a:off x="3294063" y="3032125"/>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887" name="Freeform 431"/>
          <p:cNvSpPr>
            <a:spLocks noChangeAspect="1"/>
          </p:cNvSpPr>
          <p:nvPr/>
        </p:nvSpPr>
        <p:spPr bwMode="auto">
          <a:xfrm>
            <a:off x="3143250" y="3032125"/>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888" name="Freeform 432"/>
          <p:cNvSpPr>
            <a:spLocks noChangeAspect="1"/>
          </p:cNvSpPr>
          <p:nvPr/>
        </p:nvSpPr>
        <p:spPr bwMode="auto">
          <a:xfrm>
            <a:off x="3798888" y="3032125"/>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889" name="Freeform 433"/>
          <p:cNvSpPr>
            <a:spLocks noChangeAspect="1"/>
          </p:cNvSpPr>
          <p:nvPr/>
        </p:nvSpPr>
        <p:spPr bwMode="auto">
          <a:xfrm>
            <a:off x="3651250" y="3032125"/>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890" name="Freeform 434"/>
          <p:cNvSpPr>
            <a:spLocks noChangeAspect="1"/>
          </p:cNvSpPr>
          <p:nvPr/>
        </p:nvSpPr>
        <p:spPr bwMode="auto">
          <a:xfrm>
            <a:off x="4305300" y="3032125"/>
            <a:ext cx="261938"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891" name="Freeform 435"/>
          <p:cNvSpPr>
            <a:spLocks noChangeAspect="1"/>
          </p:cNvSpPr>
          <p:nvPr/>
        </p:nvSpPr>
        <p:spPr bwMode="auto">
          <a:xfrm>
            <a:off x="4157663" y="3032125"/>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892" name="Freeform 436"/>
          <p:cNvSpPr>
            <a:spLocks noChangeAspect="1"/>
          </p:cNvSpPr>
          <p:nvPr/>
        </p:nvSpPr>
        <p:spPr bwMode="auto">
          <a:xfrm>
            <a:off x="4808538" y="3032125"/>
            <a:ext cx="268287"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893" name="Freeform 437"/>
          <p:cNvSpPr>
            <a:spLocks noChangeAspect="1"/>
          </p:cNvSpPr>
          <p:nvPr/>
        </p:nvSpPr>
        <p:spPr bwMode="auto">
          <a:xfrm>
            <a:off x="4664075" y="3032125"/>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894" name="Freeform 438"/>
          <p:cNvSpPr>
            <a:spLocks noChangeAspect="1"/>
          </p:cNvSpPr>
          <p:nvPr/>
        </p:nvSpPr>
        <p:spPr bwMode="auto">
          <a:xfrm>
            <a:off x="5310188" y="3032125"/>
            <a:ext cx="268287"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36895" name="Freeform 439"/>
          <p:cNvSpPr>
            <a:spLocks noChangeAspect="1"/>
          </p:cNvSpPr>
          <p:nvPr/>
        </p:nvSpPr>
        <p:spPr bwMode="auto">
          <a:xfrm>
            <a:off x="5168900" y="3032125"/>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896" name="Freeform 440"/>
          <p:cNvSpPr>
            <a:spLocks noChangeAspect="1"/>
          </p:cNvSpPr>
          <p:nvPr/>
        </p:nvSpPr>
        <p:spPr bwMode="auto">
          <a:xfrm>
            <a:off x="5819775" y="3032125"/>
            <a:ext cx="260350"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36897" name="Freeform 441"/>
          <p:cNvSpPr>
            <a:spLocks noChangeAspect="1"/>
          </p:cNvSpPr>
          <p:nvPr/>
        </p:nvSpPr>
        <p:spPr bwMode="auto">
          <a:xfrm>
            <a:off x="5673725" y="3032125"/>
            <a:ext cx="261938"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36898" name="Freeform 442"/>
          <p:cNvSpPr>
            <a:spLocks noChangeAspect="1"/>
          </p:cNvSpPr>
          <p:nvPr/>
        </p:nvSpPr>
        <p:spPr bwMode="auto">
          <a:xfrm>
            <a:off x="6324600" y="3032125"/>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899" name="Freeform 443"/>
          <p:cNvSpPr>
            <a:spLocks noChangeAspect="1"/>
          </p:cNvSpPr>
          <p:nvPr/>
        </p:nvSpPr>
        <p:spPr bwMode="auto">
          <a:xfrm>
            <a:off x="6176963" y="3032125"/>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900" name="Freeform 444"/>
          <p:cNvSpPr>
            <a:spLocks noChangeAspect="1"/>
          </p:cNvSpPr>
          <p:nvPr/>
        </p:nvSpPr>
        <p:spPr bwMode="auto">
          <a:xfrm>
            <a:off x="6831013" y="3032125"/>
            <a:ext cx="261937"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901" name="Freeform 445"/>
          <p:cNvSpPr>
            <a:spLocks noChangeAspect="1"/>
          </p:cNvSpPr>
          <p:nvPr/>
        </p:nvSpPr>
        <p:spPr bwMode="auto">
          <a:xfrm>
            <a:off x="6683375" y="3032125"/>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grpSp>
        <p:nvGrpSpPr>
          <p:cNvPr id="36902" name="Group 446"/>
          <p:cNvGrpSpPr>
            <a:grpSpLocks noChangeAspect="1"/>
          </p:cNvGrpSpPr>
          <p:nvPr/>
        </p:nvGrpSpPr>
        <p:grpSpPr bwMode="auto">
          <a:xfrm>
            <a:off x="5568950" y="3035300"/>
            <a:ext cx="19050" cy="88900"/>
            <a:chOff x="1015" y="2428"/>
            <a:chExt cx="46" cy="372"/>
          </a:xfrm>
        </p:grpSpPr>
        <p:sp>
          <p:nvSpPr>
            <p:cNvPr id="37406" name="AutoShape 447"/>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407" name="AutoShape 448"/>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03" name="Group 449"/>
          <p:cNvGrpSpPr>
            <a:grpSpLocks noChangeAspect="1"/>
          </p:cNvGrpSpPr>
          <p:nvPr/>
        </p:nvGrpSpPr>
        <p:grpSpPr bwMode="auto">
          <a:xfrm>
            <a:off x="5867400" y="3049588"/>
            <a:ext cx="15875" cy="107950"/>
            <a:chOff x="1790" y="2461"/>
            <a:chExt cx="40" cy="447"/>
          </a:xfrm>
        </p:grpSpPr>
        <p:sp>
          <p:nvSpPr>
            <p:cNvPr id="37404" name="AutoShape 450"/>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405" name="AutoShape 451"/>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04" name="Group 452"/>
          <p:cNvGrpSpPr>
            <a:grpSpLocks noChangeAspect="1"/>
          </p:cNvGrpSpPr>
          <p:nvPr/>
        </p:nvGrpSpPr>
        <p:grpSpPr bwMode="auto">
          <a:xfrm>
            <a:off x="5626100" y="3049588"/>
            <a:ext cx="15875" cy="109537"/>
            <a:chOff x="1151" y="2490"/>
            <a:chExt cx="40" cy="455"/>
          </a:xfrm>
        </p:grpSpPr>
        <p:sp>
          <p:nvSpPr>
            <p:cNvPr id="37402" name="AutoShape 453"/>
            <p:cNvSpPr>
              <a:spLocks noChangeAspect="1" noChangeArrowheads="1"/>
            </p:cNvSpPr>
            <p:nvPr/>
          </p:nvSpPr>
          <p:spPr bwMode="auto">
            <a:xfrm>
              <a:off x="1151" y="2716"/>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403" name="AutoShape 454"/>
            <p:cNvSpPr>
              <a:spLocks noChangeAspect="1" noChangeArrowheads="1"/>
            </p:cNvSpPr>
            <p:nvPr/>
          </p:nvSpPr>
          <p:spPr bwMode="auto">
            <a:xfrm>
              <a:off x="1151" y="2490"/>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05" name="Group 455"/>
          <p:cNvGrpSpPr>
            <a:grpSpLocks noChangeAspect="1"/>
          </p:cNvGrpSpPr>
          <p:nvPr/>
        </p:nvGrpSpPr>
        <p:grpSpPr bwMode="auto">
          <a:xfrm>
            <a:off x="5934075" y="3035300"/>
            <a:ext cx="14288" cy="76200"/>
            <a:chOff x="1914" y="2425"/>
            <a:chExt cx="40" cy="326"/>
          </a:xfrm>
        </p:grpSpPr>
        <p:sp>
          <p:nvSpPr>
            <p:cNvPr id="37400" name="AutoShape 456"/>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401" name="AutoShape 457"/>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06" name="Group 458"/>
          <p:cNvGrpSpPr>
            <a:grpSpLocks noChangeAspect="1"/>
          </p:cNvGrpSpPr>
          <p:nvPr/>
        </p:nvGrpSpPr>
        <p:grpSpPr bwMode="auto">
          <a:xfrm>
            <a:off x="5683250" y="3082925"/>
            <a:ext cx="14288" cy="82550"/>
            <a:chOff x="1284" y="2652"/>
            <a:chExt cx="40" cy="337"/>
          </a:xfrm>
        </p:grpSpPr>
        <p:sp>
          <p:nvSpPr>
            <p:cNvPr id="37398" name="AutoShape 459"/>
            <p:cNvSpPr>
              <a:spLocks noChangeAspect="1" noChangeArrowheads="1"/>
            </p:cNvSpPr>
            <p:nvPr/>
          </p:nvSpPr>
          <p:spPr bwMode="auto">
            <a:xfrm>
              <a:off x="1284" y="282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99" name="AutoShape 460"/>
            <p:cNvSpPr>
              <a:spLocks noChangeAspect="1" noChangeArrowheads="1"/>
            </p:cNvSpPr>
            <p:nvPr/>
          </p:nvSpPr>
          <p:spPr bwMode="auto">
            <a:xfrm>
              <a:off x="1284" y="2652"/>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07" name="Group 461"/>
          <p:cNvGrpSpPr>
            <a:grpSpLocks noChangeAspect="1"/>
          </p:cNvGrpSpPr>
          <p:nvPr/>
        </p:nvGrpSpPr>
        <p:grpSpPr bwMode="auto">
          <a:xfrm>
            <a:off x="5808663" y="3082925"/>
            <a:ext cx="15875" cy="85725"/>
            <a:chOff x="1658" y="2628"/>
            <a:chExt cx="40" cy="355"/>
          </a:xfrm>
        </p:grpSpPr>
        <p:sp>
          <p:nvSpPr>
            <p:cNvPr id="37396" name="AutoShape 462"/>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97" name="AutoShape 463"/>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08" name="Group 464"/>
          <p:cNvGrpSpPr>
            <a:grpSpLocks noChangeAspect="1"/>
          </p:cNvGrpSpPr>
          <p:nvPr/>
        </p:nvGrpSpPr>
        <p:grpSpPr bwMode="auto">
          <a:xfrm>
            <a:off x="5756275" y="3127375"/>
            <a:ext cx="15875" cy="30163"/>
            <a:chOff x="1516" y="2835"/>
            <a:chExt cx="42" cy="123"/>
          </a:xfrm>
        </p:grpSpPr>
        <p:sp>
          <p:nvSpPr>
            <p:cNvPr id="37394" name="AutoShape 465"/>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95" name="AutoShape 466"/>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09" name="Group 467"/>
          <p:cNvGrpSpPr>
            <a:grpSpLocks noChangeAspect="1"/>
          </p:cNvGrpSpPr>
          <p:nvPr/>
        </p:nvGrpSpPr>
        <p:grpSpPr bwMode="auto">
          <a:xfrm>
            <a:off x="6103938" y="3040063"/>
            <a:ext cx="19050" cy="106362"/>
            <a:chOff x="2195" y="2463"/>
            <a:chExt cx="40" cy="442"/>
          </a:xfrm>
        </p:grpSpPr>
        <p:sp>
          <p:nvSpPr>
            <p:cNvPr id="37392" name="AutoShape 468"/>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93" name="AutoShape 469"/>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10" name="Group 470"/>
          <p:cNvGrpSpPr>
            <a:grpSpLocks noChangeAspect="1"/>
          </p:cNvGrpSpPr>
          <p:nvPr/>
        </p:nvGrpSpPr>
        <p:grpSpPr bwMode="auto">
          <a:xfrm>
            <a:off x="6165850" y="3073400"/>
            <a:ext cx="19050" cy="92075"/>
            <a:chOff x="2329" y="2599"/>
            <a:chExt cx="43" cy="386"/>
          </a:xfrm>
        </p:grpSpPr>
        <p:sp>
          <p:nvSpPr>
            <p:cNvPr id="37390" name="AutoShape 471"/>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91" name="AutoShape 472"/>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11" name="Group 473"/>
          <p:cNvGrpSpPr>
            <a:grpSpLocks noChangeAspect="1"/>
          </p:cNvGrpSpPr>
          <p:nvPr/>
        </p:nvGrpSpPr>
        <p:grpSpPr bwMode="auto">
          <a:xfrm>
            <a:off x="5978525" y="3041650"/>
            <a:ext cx="19050" cy="38100"/>
            <a:chOff x="2478" y="2807"/>
            <a:chExt cx="43" cy="178"/>
          </a:xfrm>
        </p:grpSpPr>
        <p:sp>
          <p:nvSpPr>
            <p:cNvPr id="37388" name="AutoShape 474"/>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89" name="AutoShape 475"/>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12" name="Group 476"/>
          <p:cNvGrpSpPr>
            <a:grpSpLocks noChangeAspect="1"/>
          </p:cNvGrpSpPr>
          <p:nvPr/>
        </p:nvGrpSpPr>
        <p:grpSpPr bwMode="auto">
          <a:xfrm>
            <a:off x="6046788" y="3035300"/>
            <a:ext cx="17462" cy="65088"/>
            <a:chOff x="2065" y="2441"/>
            <a:chExt cx="40" cy="272"/>
          </a:xfrm>
        </p:grpSpPr>
        <p:sp>
          <p:nvSpPr>
            <p:cNvPr id="37386" name="AutoShape 477"/>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87" name="AutoShape 478"/>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13" name="Group 479"/>
          <p:cNvGrpSpPr>
            <a:grpSpLocks noChangeAspect="1"/>
          </p:cNvGrpSpPr>
          <p:nvPr/>
        </p:nvGrpSpPr>
        <p:grpSpPr bwMode="auto">
          <a:xfrm>
            <a:off x="6223000" y="3121025"/>
            <a:ext cx="19050" cy="38100"/>
            <a:chOff x="2478" y="2807"/>
            <a:chExt cx="43" cy="178"/>
          </a:xfrm>
        </p:grpSpPr>
        <p:sp>
          <p:nvSpPr>
            <p:cNvPr id="37384" name="AutoShape 480"/>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85" name="AutoShape 481"/>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14" name="Group 482"/>
          <p:cNvGrpSpPr>
            <a:grpSpLocks noChangeAspect="1"/>
          </p:cNvGrpSpPr>
          <p:nvPr/>
        </p:nvGrpSpPr>
        <p:grpSpPr bwMode="auto">
          <a:xfrm>
            <a:off x="6459538" y="3035300"/>
            <a:ext cx="19050" cy="53975"/>
            <a:chOff x="3094" y="2443"/>
            <a:chExt cx="40" cy="183"/>
          </a:xfrm>
        </p:grpSpPr>
        <p:sp>
          <p:nvSpPr>
            <p:cNvPr id="37382" name="AutoShape 483"/>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83" name="AutoShape 484"/>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15" name="Group 485"/>
          <p:cNvGrpSpPr>
            <a:grpSpLocks noChangeAspect="1"/>
          </p:cNvGrpSpPr>
          <p:nvPr/>
        </p:nvGrpSpPr>
        <p:grpSpPr bwMode="auto">
          <a:xfrm>
            <a:off x="6407150" y="3035300"/>
            <a:ext cx="19050" cy="100013"/>
            <a:chOff x="2978" y="2432"/>
            <a:chExt cx="46" cy="375"/>
          </a:xfrm>
        </p:grpSpPr>
        <p:sp>
          <p:nvSpPr>
            <p:cNvPr id="37380" name="AutoShape 486"/>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81" name="AutoShape 487"/>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16" name="Group 488"/>
          <p:cNvGrpSpPr>
            <a:grpSpLocks noChangeAspect="1"/>
          </p:cNvGrpSpPr>
          <p:nvPr/>
        </p:nvGrpSpPr>
        <p:grpSpPr bwMode="auto">
          <a:xfrm>
            <a:off x="6350000" y="3055938"/>
            <a:ext cx="19050" cy="104775"/>
            <a:chOff x="2832" y="2516"/>
            <a:chExt cx="43" cy="436"/>
          </a:xfrm>
        </p:grpSpPr>
        <p:sp>
          <p:nvSpPr>
            <p:cNvPr id="37378" name="AutoShape 489"/>
            <p:cNvSpPr>
              <a:spLocks noChangeAspect="1" noChangeArrowheads="1"/>
            </p:cNvSpPr>
            <p:nvPr/>
          </p:nvSpPr>
          <p:spPr bwMode="auto">
            <a:xfrm flipV="1">
              <a:off x="2832" y="2516"/>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79" name="AutoShape 490"/>
            <p:cNvSpPr>
              <a:spLocks noChangeAspect="1" noChangeArrowheads="1"/>
            </p:cNvSpPr>
            <p:nvPr/>
          </p:nvSpPr>
          <p:spPr bwMode="auto">
            <a:xfrm flipV="1">
              <a:off x="2832" y="2734"/>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17" name="Group 491"/>
          <p:cNvGrpSpPr>
            <a:grpSpLocks noChangeAspect="1"/>
          </p:cNvGrpSpPr>
          <p:nvPr/>
        </p:nvGrpSpPr>
        <p:grpSpPr bwMode="auto">
          <a:xfrm>
            <a:off x="6288088" y="3111500"/>
            <a:ext cx="19050" cy="52388"/>
            <a:chOff x="2668" y="2761"/>
            <a:chExt cx="40" cy="217"/>
          </a:xfrm>
        </p:grpSpPr>
        <p:sp>
          <p:nvSpPr>
            <p:cNvPr id="37376" name="AutoShape 492"/>
            <p:cNvSpPr>
              <a:spLocks noChangeAspect="1" noChangeArrowheads="1"/>
            </p:cNvSpPr>
            <p:nvPr/>
          </p:nvSpPr>
          <p:spPr bwMode="auto">
            <a:xfrm>
              <a:off x="2668" y="2870"/>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77" name="AutoShape 493"/>
            <p:cNvSpPr>
              <a:spLocks noChangeAspect="1" noChangeArrowheads="1"/>
            </p:cNvSpPr>
            <p:nvPr/>
          </p:nvSpPr>
          <p:spPr bwMode="auto">
            <a:xfrm>
              <a:off x="2668" y="2761"/>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18" name="Group 494"/>
          <p:cNvGrpSpPr>
            <a:grpSpLocks noChangeAspect="1"/>
          </p:cNvGrpSpPr>
          <p:nvPr/>
        </p:nvGrpSpPr>
        <p:grpSpPr bwMode="auto">
          <a:xfrm>
            <a:off x="6591300" y="3033713"/>
            <a:ext cx="22225" cy="104775"/>
            <a:chOff x="3353" y="3099"/>
            <a:chExt cx="40" cy="455"/>
          </a:xfrm>
        </p:grpSpPr>
        <p:sp>
          <p:nvSpPr>
            <p:cNvPr id="37374" name="AutoShape 495"/>
            <p:cNvSpPr>
              <a:spLocks noChangeAspect="1" noChangeArrowheads="1"/>
            </p:cNvSpPr>
            <p:nvPr/>
          </p:nvSpPr>
          <p:spPr bwMode="auto">
            <a:xfrm>
              <a:off x="3353" y="3325"/>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75" name="AutoShape 496"/>
            <p:cNvSpPr>
              <a:spLocks noChangeAspect="1" noChangeArrowheads="1"/>
            </p:cNvSpPr>
            <p:nvPr/>
          </p:nvSpPr>
          <p:spPr bwMode="auto">
            <a:xfrm>
              <a:off x="3353" y="3099"/>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19" name="Group 497"/>
          <p:cNvGrpSpPr>
            <a:grpSpLocks noChangeAspect="1"/>
          </p:cNvGrpSpPr>
          <p:nvPr/>
        </p:nvGrpSpPr>
        <p:grpSpPr bwMode="auto">
          <a:xfrm>
            <a:off x="6543675" y="3036888"/>
            <a:ext cx="22225" cy="61912"/>
            <a:chOff x="3486" y="3261"/>
            <a:chExt cx="40" cy="337"/>
          </a:xfrm>
        </p:grpSpPr>
        <p:sp>
          <p:nvSpPr>
            <p:cNvPr id="37372" name="AutoShape 498"/>
            <p:cNvSpPr>
              <a:spLocks noChangeAspect="1" noChangeArrowheads="1"/>
            </p:cNvSpPr>
            <p:nvPr/>
          </p:nvSpPr>
          <p:spPr bwMode="auto">
            <a:xfrm>
              <a:off x="3486" y="3430"/>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73" name="AutoShape 499"/>
            <p:cNvSpPr>
              <a:spLocks noChangeAspect="1" noChangeArrowheads="1"/>
            </p:cNvSpPr>
            <p:nvPr/>
          </p:nvSpPr>
          <p:spPr bwMode="auto">
            <a:xfrm>
              <a:off x="3486" y="326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20" name="Group 500"/>
          <p:cNvGrpSpPr>
            <a:grpSpLocks noChangeAspect="1"/>
          </p:cNvGrpSpPr>
          <p:nvPr/>
        </p:nvGrpSpPr>
        <p:grpSpPr bwMode="auto">
          <a:xfrm flipV="1">
            <a:off x="6781800" y="3116263"/>
            <a:ext cx="17463" cy="42862"/>
            <a:chOff x="2815" y="1923"/>
            <a:chExt cx="40" cy="217"/>
          </a:xfrm>
        </p:grpSpPr>
        <p:sp>
          <p:nvSpPr>
            <p:cNvPr id="37370" name="AutoShape 501"/>
            <p:cNvSpPr>
              <a:spLocks noChangeAspect="1" noChangeArrowheads="1"/>
            </p:cNvSpPr>
            <p:nvPr/>
          </p:nvSpPr>
          <p:spPr bwMode="auto">
            <a:xfrm>
              <a:off x="2815" y="2032"/>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71" name="AutoShape 502"/>
            <p:cNvSpPr>
              <a:spLocks noChangeAspect="1" noChangeArrowheads="1"/>
            </p:cNvSpPr>
            <p:nvPr/>
          </p:nvSpPr>
          <p:spPr bwMode="auto">
            <a:xfrm>
              <a:off x="2815" y="1923"/>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21" name="Group 503"/>
          <p:cNvGrpSpPr>
            <a:grpSpLocks noChangeAspect="1"/>
          </p:cNvGrpSpPr>
          <p:nvPr/>
        </p:nvGrpSpPr>
        <p:grpSpPr bwMode="auto">
          <a:xfrm>
            <a:off x="2411413" y="3035300"/>
            <a:ext cx="20637" cy="53975"/>
            <a:chOff x="3094" y="2443"/>
            <a:chExt cx="40" cy="183"/>
          </a:xfrm>
        </p:grpSpPr>
        <p:sp>
          <p:nvSpPr>
            <p:cNvPr id="37368" name="AutoShape 504"/>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69" name="AutoShape 505"/>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22" name="Group 506"/>
          <p:cNvGrpSpPr>
            <a:grpSpLocks noChangeAspect="1"/>
          </p:cNvGrpSpPr>
          <p:nvPr/>
        </p:nvGrpSpPr>
        <p:grpSpPr bwMode="auto">
          <a:xfrm>
            <a:off x="2359025" y="3035300"/>
            <a:ext cx="20638" cy="100013"/>
            <a:chOff x="2978" y="2432"/>
            <a:chExt cx="46" cy="375"/>
          </a:xfrm>
        </p:grpSpPr>
        <p:sp>
          <p:nvSpPr>
            <p:cNvPr id="37366" name="AutoShape 507"/>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67" name="AutoShape 508"/>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23" name="Group 509"/>
          <p:cNvGrpSpPr>
            <a:grpSpLocks noChangeAspect="1"/>
          </p:cNvGrpSpPr>
          <p:nvPr/>
        </p:nvGrpSpPr>
        <p:grpSpPr bwMode="auto">
          <a:xfrm>
            <a:off x="2301875" y="3059113"/>
            <a:ext cx="19050" cy="104775"/>
            <a:chOff x="2832" y="2516"/>
            <a:chExt cx="43" cy="436"/>
          </a:xfrm>
        </p:grpSpPr>
        <p:sp>
          <p:nvSpPr>
            <p:cNvPr id="37364" name="AutoShape 510"/>
            <p:cNvSpPr>
              <a:spLocks noChangeAspect="1" noChangeArrowheads="1"/>
            </p:cNvSpPr>
            <p:nvPr/>
          </p:nvSpPr>
          <p:spPr bwMode="auto">
            <a:xfrm flipV="1">
              <a:off x="2832" y="2516"/>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65" name="AutoShape 511"/>
            <p:cNvSpPr>
              <a:spLocks noChangeAspect="1" noChangeArrowheads="1"/>
            </p:cNvSpPr>
            <p:nvPr/>
          </p:nvSpPr>
          <p:spPr bwMode="auto">
            <a:xfrm flipV="1">
              <a:off x="2832" y="2734"/>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24" name="Group 512"/>
          <p:cNvGrpSpPr>
            <a:grpSpLocks noChangeAspect="1"/>
          </p:cNvGrpSpPr>
          <p:nvPr/>
        </p:nvGrpSpPr>
        <p:grpSpPr bwMode="auto">
          <a:xfrm flipV="1">
            <a:off x="2609850" y="3059113"/>
            <a:ext cx="15875" cy="106362"/>
            <a:chOff x="3217" y="3037"/>
            <a:chExt cx="46" cy="372"/>
          </a:xfrm>
        </p:grpSpPr>
        <p:sp>
          <p:nvSpPr>
            <p:cNvPr id="37362" name="AutoShape 513"/>
            <p:cNvSpPr>
              <a:spLocks noChangeAspect="1" noChangeArrowheads="1"/>
            </p:cNvSpPr>
            <p:nvPr/>
          </p:nvSpPr>
          <p:spPr bwMode="auto">
            <a:xfrm>
              <a:off x="3217" y="3037"/>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63" name="AutoShape 514"/>
            <p:cNvSpPr>
              <a:spLocks noChangeAspect="1" noChangeArrowheads="1"/>
            </p:cNvSpPr>
            <p:nvPr/>
          </p:nvSpPr>
          <p:spPr bwMode="auto">
            <a:xfrm>
              <a:off x="3217" y="3220"/>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25" name="Group 515"/>
          <p:cNvGrpSpPr>
            <a:grpSpLocks noChangeAspect="1"/>
          </p:cNvGrpSpPr>
          <p:nvPr/>
        </p:nvGrpSpPr>
        <p:grpSpPr bwMode="auto">
          <a:xfrm>
            <a:off x="2546350" y="3033713"/>
            <a:ext cx="20638" cy="104775"/>
            <a:chOff x="3353" y="3099"/>
            <a:chExt cx="40" cy="455"/>
          </a:xfrm>
        </p:grpSpPr>
        <p:sp>
          <p:nvSpPr>
            <p:cNvPr id="37360" name="AutoShape 516"/>
            <p:cNvSpPr>
              <a:spLocks noChangeAspect="1" noChangeArrowheads="1"/>
            </p:cNvSpPr>
            <p:nvPr/>
          </p:nvSpPr>
          <p:spPr bwMode="auto">
            <a:xfrm>
              <a:off x="3353" y="3325"/>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61" name="AutoShape 517"/>
            <p:cNvSpPr>
              <a:spLocks noChangeAspect="1" noChangeArrowheads="1"/>
            </p:cNvSpPr>
            <p:nvPr/>
          </p:nvSpPr>
          <p:spPr bwMode="auto">
            <a:xfrm>
              <a:off x="3353" y="3099"/>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26" name="Group 518"/>
          <p:cNvGrpSpPr>
            <a:grpSpLocks noChangeAspect="1"/>
          </p:cNvGrpSpPr>
          <p:nvPr/>
        </p:nvGrpSpPr>
        <p:grpSpPr bwMode="auto">
          <a:xfrm>
            <a:off x="2495550" y="3035300"/>
            <a:ext cx="19050" cy="61913"/>
            <a:chOff x="3486" y="3261"/>
            <a:chExt cx="40" cy="337"/>
          </a:xfrm>
        </p:grpSpPr>
        <p:sp>
          <p:nvSpPr>
            <p:cNvPr id="37358" name="AutoShape 519"/>
            <p:cNvSpPr>
              <a:spLocks noChangeAspect="1" noChangeArrowheads="1"/>
            </p:cNvSpPr>
            <p:nvPr/>
          </p:nvSpPr>
          <p:spPr bwMode="auto">
            <a:xfrm>
              <a:off x="3486" y="3430"/>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59" name="AutoShape 520"/>
            <p:cNvSpPr>
              <a:spLocks noChangeAspect="1" noChangeArrowheads="1"/>
            </p:cNvSpPr>
            <p:nvPr/>
          </p:nvSpPr>
          <p:spPr bwMode="auto">
            <a:xfrm>
              <a:off x="3486" y="326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27" name="Group 521"/>
          <p:cNvGrpSpPr>
            <a:grpSpLocks noChangeAspect="1"/>
          </p:cNvGrpSpPr>
          <p:nvPr/>
        </p:nvGrpSpPr>
        <p:grpSpPr bwMode="auto">
          <a:xfrm>
            <a:off x="2854325" y="3040063"/>
            <a:ext cx="15875" cy="106362"/>
            <a:chOff x="2195" y="2463"/>
            <a:chExt cx="40" cy="442"/>
          </a:xfrm>
        </p:grpSpPr>
        <p:sp>
          <p:nvSpPr>
            <p:cNvPr id="37356" name="AutoShape 522"/>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57" name="AutoShape 523"/>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28" name="Group 524"/>
          <p:cNvGrpSpPr>
            <a:grpSpLocks noChangeAspect="1"/>
          </p:cNvGrpSpPr>
          <p:nvPr/>
        </p:nvGrpSpPr>
        <p:grpSpPr bwMode="auto">
          <a:xfrm>
            <a:off x="2792413" y="3073400"/>
            <a:ext cx="15875" cy="92075"/>
            <a:chOff x="2329" y="2599"/>
            <a:chExt cx="43" cy="386"/>
          </a:xfrm>
        </p:grpSpPr>
        <p:sp>
          <p:nvSpPr>
            <p:cNvPr id="37354" name="AutoShape 525"/>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55" name="AutoShape 526"/>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29" name="Group 527"/>
          <p:cNvGrpSpPr>
            <a:grpSpLocks noChangeAspect="1"/>
          </p:cNvGrpSpPr>
          <p:nvPr/>
        </p:nvGrpSpPr>
        <p:grpSpPr bwMode="auto">
          <a:xfrm>
            <a:off x="2662238" y="3098800"/>
            <a:ext cx="15875" cy="65088"/>
            <a:chOff x="2065" y="2441"/>
            <a:chExt cx="40" cy="272"/>
          </a:xfrm>
        </p:grpSpPr>
        <p:sp>
          <p:nvSpPr>
            <p:cNvPr id="37352" name="AutoShape 528"/>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53" name="AutoShape 529"/>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30" name="Group 530"/>
          <p:cNvGrpSpPr>
            <a:grpSpLocks noChangeAspect="1"/>
          </p:cNvGrpSpPr>
          <p:nvPr/>
        </p:nvGrpSpPr>
        <p:grpSpPr bwMode="auto">
          <a:xfrm flipV="1">
            <a:off x="2733675" y="3116263"/>
            <a:ext cx="20638" cy="42862"/>
            <a:chOff x="2815" y="1923"/>
            <a:chExt cx="40" cy="217"/>
          </a:xfrm>
        </p:grpSpPr>
        <p:sp>
          <p:nvSpPr>
            <p:cNvPr id="37350" name="AutoShape 531"/>
            <p:cNvSpPr>
              <a:spLocks noChangeAspect="1" noChangeArrowheads="1"/>
            </p:cNvSpPr>
            <p:nvPr/>
          </p:nvSpPr>
          <p:spPr bwMode="auto">
            <a:xfrm>
              <a:off x="2815" y="2032"/>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51" name="AutoShape 532"/>
            <p:cNvSpPr>
              <a:spLocks noChangeAspect="1" noChangeArrowheads="1"/>
            </p:cNvSpPr>
            <p:nvPr/>
          </p:nvSpPr>
          <p:spPr bwMode="auto">
            <a:xfrm>
              <a:off x="2815" y="1923"/>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31" name="Group 533"/>
          <p:cNvGrpSpPr>
            <a:grpSpLocks noChangeAspect="1"/>
          </p:cNvGrpSpPr>
          <p:nvPr/>
        </p:nvGrpSpPr>
        <p:grpSpPr bwMode="auto">
          <a:xfrm>
            <a:off x="2909888" y="3035300"/>
            <a:ext cx="22225" cy="65088"/>
            <a:chOff x="2329" y="2599"/>
            <a:chExt cx="43" cy="386"/>
          </a:xfrm>
        </p:grpSpPr>
        <p:sp>
          <p:nvSpPr>
            <p:cNvPr id="37348" name="AutoShape 534"/>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49" name="AutoShape 535"/>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32" name="Group 536"/>
          <p:cNvGrpSpPr>
            <a:grpSpLocks noChangeAspect="1"/>
          </p:cNvGrpSpPr>
          <p:nvPr/>
        </p:nvGrpSpPr>
        <p:grpSpPr bwMode="auto">
          <a:xfrm>
            <a:off x="2981325" y="3043238"/>
            <a:ext cx="19050" cy="38100"/>
            <a:chOff x="2478" y="2807"/>
            <a:chExt cx="43" cy="178"/>
          </a:xfrm>
        </p:grpSpPr>
        <p:sp>
          <p:nvSpPr>
            <p:cNvPr id="37346" name="AutoShape 537"/>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47" name="AutoShape 538"/>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33" name="Group 539"/>
          <p:cNvGrpSpPr>
            <a:grpSpLocks noChangeAspect="1"/>
          </p:cNvGrpSpPr>
          <p:nvPr/>
        </p:nvGrpSpPr>
        <p:grpSpPr bwMode="auto">
          <a:xfrm>
            <a:off x="3095625" y="3051175"/>
            <a:ext cx="15875" cy="106363"/>
            <a:chOff x="2195" y="2463"/>
            <a:chExt cx="40" cy="442"/>
          </a:xfrm>
        </p:grpSpPr>
        <p:sp>
          <p:nvSpPr>
            <p:cNvPr id="37344" name="AutoShape 540"/>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45" name="AutoShape 541"/>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34" name="Group 542"/>
          <p:cNvGrpSpPr>
            <a:grpSpLocks noChangeAspect="1"/>
          </p:cNvGrpSpPr>
          <p:nvPr/>
        </p:nvGrpSpPr>
        <p:grpSpPr bwMode="auto">
          <a:xfrm>
            <a:off x="3154363" y="3089275"/>
            <a:ext cx="19050" cy="76200"/>
            <a:chOff x="2329" y="2599"/>
            <a:chExt cx="43" cy="386"/>
          </a:xfrm>
        </p:grpSpPr>
        <p:sp>
          <p:nvSpPr>
            <p:cNvPr id="37342" name="AutoShape 543"/>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43" name="AutoShape 544"/>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35" name="Group 545"/>
          <p:cNvGrpSpPr>
            <a:grpSpLocks noChangeAspect="1"/>
          </p:cNvGrpSpPr>
          <p:nvPr/>
        </p:nvGrpSpPr>
        <p:grpSpPr bwMode="auto">
          <a:xfrm>
            <a:off x="3035300" y="3035300"/>
            <a:ext cx="19050" cy="79375"/>
            <a:chOff x="2065" y="2441"/>
            <a:chExt cx="40" cy="272"/>
          </a:xfrm>
        </p:grpSpPr>
        <p:sp>
          <p:nvSpPr>
            <p:cNvPr id="37340" name="AutoShape 546"/>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41" name="AutoShape 547"/>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36" name="Group 548"/>
          <p:cNvGrpSpPr>
            <a:grpSpLocks noChangeAspect="1"/>
          </p:cNvGrpSpPr>
          <p:nvPr/>
        </p:nvGrpSpPr>
        <p:grpSpPr bwMode="auto">
          <a:xfrm>
            <a:off x="3543300" y="3033713"/>
            <a:ext cx="17463" cy="88900"/>
            <a:chOff x="1015" y="2428"/>
            <a:chExt cx="46" cy="372"/>
          </a:xfrm>
        </p:grpSpPr>
        <p:sp>
          <p:nvSpPr>
            <p:cNvPr id="37338" name="AutoShape 549"/>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39" name="AutoShape 550"/>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37" name="Group 551"/>
          <p:cNvGrpSpPr>
            <a:grpSpLocks noChangeAspect="1"/>
          </p:cNvGrpSpPr>
          <p:nvPr/>
        </p:nvGrpSpPr>
        <p:grpSpPr bwMode="auto">
          <a:xfrm>
            <a:off x="3844925" y="3049588"/>
            <a:ext cx="17463" cy="107950"/>
            <a:chOff x="1790" y="2461"/>
            <a:chExt cx="40" cy="447"/>
          </a:xfrm>
        </p:grpSpPr>
        <p:sp>
          <p:nvSpPr>
            <p:cNvPr id="37336" name="AutoShape 552"/>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37" name="AutoShape 553"/>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38" name="Group 554"/>
          <p:cNvGrpSpPr>
            <a:grpSpLocks noChangeAspect="1"/>
          </p:cNvGrpSpPr>
          <p:nvPr/>
        </p:nvGrpSpPr>
        <p:grpSpPr bwMode="auto">
          <a:xfrm>
            <a:off x="3598863" y="3044825"/>
            <a:ext cx="17462" cy="112713"/>
            <a:chOff x="1151" y="2490"/>
            <a:chExt cx="40" cy="455"/>
          </a:xfrm>
        </p:grpSpPr>
        <p:sp>
          <p:nvSpPr>
            <p:cNvPr id="37334" name="AutoShape 555"/>
            <p:cNvSpPr>
              <a:spLocks noChangeAspect="1" noChangeArrowheads="1"/>
            </p:cNvSpPr>
            <p:nvPr/>
          </p:nvSpPr>
          <p:spPr bwMode="auto">
            <a:xfrm>
              <a:off x="1151" y="2716"/>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35" name="AutoShape 556"/>
            <p:cNvSpPr>
              <a:spLocks noChangeAspect="1" noChangeArrowheads="1"/>
            </p:cNvSpPr>
            <p:nvPr/>
          </p:nvSpPr>
          <p:spPr bwMode="auto">
            <a:xfrm>
              <a:off x="1151" y="2490"/>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39" name="Group 557"/>
          <p:cNvGrpSpPr>
            <a:grpSpLocks noChangeAspect="1"/>
          </p:cNvGrpSpPr>
          <p:nvPr/>
        </p:nvGrpSpPr>
        <p:grpSpPr bwMode="auto">
          <a:xfrm>
            <a:off x="3911600" y="3035300"/>
            <a:ext cx="17463" cy="77788"/>
            <a:chOff x="1914" y="2425"/>
            <a:chExt cx="40" cy="326"/>
          </a:xfrm>
        </p:grpSpPr>
        <p:sp>
          <p:nvSpPr>
            <p:cNvPr id="37332" name="AutoShape 558"/>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33" name="AutoShape 559"/>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40" name="Group 560"/>
          <p:cNvGrpSpPr>
            <a:grpSpLocks noChangeAspect="1"/>
          </p:cNvGrpSpPr>
          <p:nvPr/>
        </p:nvGrpSpPr>
        <p:grpSpPr bwMode="auto">
          <a:xfrm>
            <a:off x="3656013" y="3082925"/>
            <a:ext cx="14287" cy="82550"/>
            <a:chOff x="1284" y="2652"/>
            <a:chExt cx="40" cy="337"/>
          </a:xfrm>
        </p:grpSpPr>
        <p:sp>
          <p:nvSpPr>
            <p:cNvPr id="37330" name="AutoShape 561"/>
            <p:cNvSpPr>
              <a:spLocks noChangeAspect="1" noChangeArrowheads="1"/>
            </p:cNvSpPr>
            <p:nvPr/>
          </p:nvSpPr>
          <p:spPr bwMode="auto">
            <a:xfrm>
              <a:off x="1284" y="282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31" name="AutoShape 562"/>
            <p:cNvSpPr>
              <a:spLocks noChangeAspect="1" noChangeArrowheads="1"/>
            </p:cNvSpPr>
            <p:nvPr/>
          </p:nvSpPr>
          <p:spPr bwMode="auto">
            <a:xfrm>
              <a:off x="1284" y="2652"/>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41" name="Group 563"/>
          <p:cNvGrpSpPr>
            <a:grpSpLocks noChangeAspect="1"/>
          </p:cNvGrpSpPr>
          <p:nvPr/>
        </p:nvGrpSpPr>
        <p:grpSpPr bwMode="auto">
          <a:xfrm>
            <a:off x="3790950" y="3079750"/>
            <a:ext cx="19050" cy="85725"/>
            <a:chOff x="1658" y="2628"/>
            <a:chExt cx="40" cy="355"/>
          </a:xfrm>
        </p:grpSpPr>
        <p:sp>
          <p:nvSpPr>
            <p:cNvPr id="37328" name="AutoShape 564"/>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29" name="AutoShape 565"/>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42" name="Group 566"/>
          <p:cNvGrpSpPr>
            <a:grpSpLocks noChangeAspect="1"/>
          </p:cNvGrpSpPr>
          <p:nvPr/>
        </p:nvGrpSpPr>
        <p:grpSpPr bwMode="auto">
          <a:xfrm>
            <a:off x="3736975" y="3127375"/>
            <a:ext cx="15875" cy="30163"/>
            <a:chOff x="1516" y="2835"/>
            <a:chExt cx="42" cy="123"/>
          </a:xfrm>
        </p:grpSpPr>
        <p:sp>
          <p:nvSpPr>
            <p:cNvPr id="37326" name="AutoShape 567"/>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27" name="AutoShape 568"/>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43" name="Group 569"/>
          <p:cNvGrpSpPr>
            <a:grpSpLocks noChangeAspect="1"/>
          </p:cNvGrpSpPr>
          <p:nvPr/>
        </p:nvGrpSpPr>
        <p:grpSpPr bwMode="auto">
          <a:xfrm>
            <a:off x="4084638" y="3040063"/>
            <a:ext cx="15875" cy="106362"/>
            <a:chOff x="2195" y="2463"/>
            <a:chExt cx="40" cy="442"/>
          </a:xfrm>
        </p:grpSpPr>
        <p:sp>
          <p:nvSpPr>
            <p:cNvPr id="37324" name="AutoShape 570"/>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25" name="AutoShape 571"/>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44" name="Group 572"/>
          <p:cNvGrpSpPr>
            <a:grpSpLocks noChangeAspect="1"/>
          </p:cNvGrpSpPr>
          <p:nvPr/>
        </p:nvGrpSpPr>
        <p:grpSpPr bwMode="auto">
          <a:xfrm>
            <a:off x="4143375" y="3073400"/>
            <a:ext cx="19050" cy="92075"/>
            <a:chOff x="2329" y="2599"/>
            <a:chExt cx="43" cy="386"/>
          </a:xfrm>
        </p:grpSpPr>
        <p:sp>
          <p:nvSpPr>
            <p:cNvPr id="37322" name="AutoShape 573"/>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23" name="AutoShape 574"/>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45" name="Group 575"/>
          <p:cNvGrpSpPr>
            <a:grpSpLocks noChangeAspect="1"/>
          </p:cNvGrpSpPr>
          <p:nvPr/>
        </p:nvGrpSpPr>
        <p:grpSpPr bwMode="auto">
          <a:xfrm>
            <a:off x="3952875" y="3041650"/>
            <a:ext cx="15875" cy="38100"/>
            <a:chOff x="2478" y="2807"/>
            <a:chExt cx="43" cy="178"/>
          </a:xfrm>
        </p:grpSpPr>
        <p:sp>
          <p:nvSpPr>
            <p:cNvPr id="37320" name="AutoShape 576"/>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21" name="AutoShape 577"/>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46" name="Group 578"/>
          <p:cNvGrpSpPr>
            <a:grpSpLocks noChangeAspect="1"/>
          </p:cNvGrpSpPr>
          <p:nvPr/>
        </p:nvGrpSpPr>
        <p:grpSpPr bwMode="auto">
          <a:xfrm>
            <a:off x="4027488" y="3035300"/>
            <a:ext cx="17462" cy="65088"/>
            <a:chOff x="2065" y="2441"/>
            <a:chExt cx="40" cy="272"/>
          </a:xfrm>
        </p:grpSpPr>
        <p:sp>
          <p:nvSpPr>
            <p:cNvPr id="37318" name="AutoShape 579"/>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19" name="AutoShape 580"/>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47" name="Group 581"/>
          <p:cNvGrpSpPr>
            <a:grpSpLocks noChangeAspect="1"/>
          </p:cNvGrpSpPr>
          <p:nvPr/>
        </p:nvGrpSpPr>
        <p:grpSpPr bwMode="auto">
          <a:xfrm>
            <a:off x="4203700" y="3121025"/>
            <a:ext cx="15875" cy="38100"/>
            <a:chOff x="2478" y="2807"/>
            <a:chExt cx="43" cy="178"/>
          </a:xfrm>
        </p:grpSpPr>
        <p:sp>
          <p:nvSpPr>
            <p:cNvPr id="37316" name="AutoShape 582"/>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17" name="AutoShape 583"/>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48" name="Group 584"/>
          <p:cNvGrpSpPr>
            <a:grpSpLocks noChangeAspect="1"/>
          </p:cNvGrpSpPr>
          <p:nvPr/>
        </p:nvGrpSpPr>
        <p:grpSpPr bwMode="auto">
          <a:xfrm>
            <a:off x="4437063" y="3035300"/>
            <a:ext cx="22225" cy="53975"/>
            <a:chOff x="3094" y="2443"/>
            <a:chExt cx="40" cy="183"/>
          </a:xfrm>
        </p:grpSpPr>
        <p:sp>
          <p:nvSpPr>
            <p:cNvPr id="37314" name="AutoShape 585"/>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15" name="AutoShape 586"/>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49" name="Group 587"/>
          <p:cNvGrpSpPr>
            <a:grpSpLocks noChangeAspect="1"/>
          </p:cNvGrpSpPr>
          <p:nvPr/>
        </p:nvGrpSpPr>
        <p:grpSpPr bwMode="auto">
          <a:xfrm>
            <a:off x="4389438" y="3035300"/>
            <a:ext cx="22225" cy="100013"/>
            <a:chOff x="2978" y="2432"/>
            <a:chExt cx="46" cy="375"/>
          </a:xfrm>
        </p:grpSpPr>
        <p:sp>
          <p:nvSpPr>
            <p:cNvPr id="37312" name="AutoShape 588"/>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13" name="AutoShape 589"/>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50" name="Group 590"/>
          <p:cNvGrpSpPr>
            <a:grpSpLocks noChangeAspect="1"/>
          </p:cNvGrpSpPr>
          <p:nvPr/>
        </p:nvGrpSpPr>
        <p:grpSpPr bwMode="auto">
          <a:xfrm>
            <a:off x="4333875" y="3055938"/>
            <a:ext cx="15875" cy="104775"/>
            <a:chOff x="2832" y="2516"/>
            <a:chExt cx="43" cy="436"/>
          </a:xfrm>
        </p:grpSpPr>
        <p:sp>
          <p:nvSpPr>
            <p:cNvPr id="37310" name="AutoShape 591"/>
            <p:cNvSpPr>
              <a:spLocks noChangeAspect="1" noChangeArrowheads="1"/>
            </p:cNvSpPr>
            <p:nvPr/>
          </p:nvSpPr>
          <p:spPr bwMode="auto">
            <a:xfrm flipV="1">
              <a:off x="2832" y="2516"/>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11" name="AutoShape 592"/>
            <p:cNvSpPr>
              <a:spLocks noChangeAspect="1" noChangeArrowheads="1"/>
            </p:cNvSpPr>
            <p:nvPr/>
          </p:nvSpPr>
          <p:spPr bwMode="auto">
            <a:xfrm flipV="1">
              <a:off x="2832" y="2734"/>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51" name="Group 593"/>
          <p:cNvGrpSpPr>
            <a:grpSpLocks noChangeAspect="1"/>
          </p:cNvGrpSpPr>
          <p:nvPr/>
        </p:nvGrpSpPr>
        <p:grpSpPr bwMode="auto">
          <a:xfrm>
            <a:off x="4271963" y="3109913"/>
            <a:ext cx="15875" cy="50800"/>
            <a:chOff x="2668" y="2761"/>
            <a:chExt cx="40" cy="217"/>
          </a:xfrm>
        </p:grpSpPr>
        <p:sp>
          <p:nvSpPr>
            <p:cNvPr id="37308" name="AutoShape 594"/>
            <p:cNvSpPr>
              <a:spLocks noChangeAspect="1" noChangeArrowheads="1"/>
            </p:cNvSpPr>
            <p:nvPr/>
          </p:nvSpPr>
          <p:spPr bwMode="auto">
            <a:xfrm>
              <a:off x="2668" y="2870"/>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09" name="AutoShape 595"/>
            <p:cNvSpPr>
              <a:spLocks noChangeAspect="1" noChangeArrowheads="1"/>
            </p:cNvSpPr>
            <p:nvPr/>
          </p:nvSpPr>
          <p:spPr bwMode="auto">
            <a:xfrm>
              <a:off x="2668" y="2761"/>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52" name="Group 596"/>
          <p:cNvGrpSpPr>
            <a:grpSpLocks noChangeAspect="1"/>
          </p:cNvGrpSpPr>
          <p:nvPr/>
        </p:nvGrpSpPr>
        <p:grpSpPr bwMode="auto">
          <a:xfrm flipV="1">
            <a:off x="4635500" y="3059113"/>
            <a:ext cx="17463" cy="106362"/>
            <a:chOff x="3217" y="3037"/>
            <a:chExt cx="46" cy="372"/>
          </a:xfrm>
        </p:grpSpPr>
        <p:sp>
          <p:nvSpPr>
            <p:cNvPr id="37306" name="AutoShape 597"/>
            <p:cNvSpPr>
              <a:spLocks noChangeAspect="1" noChangeArrowheads="1"/>
            </p:cNvSpPr>
            <p:nvPr/>
          </p:nvSpPr>
          <p:spPr bwMode="auto">
            <a:xfrm>
              <a:off x="3217" y="3037"/>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07" name="AutoShape 598"/>
            <p:cNvSpPr>
              <a:spLocks noChangeAspect="1" noChangeArrowheads="1"/>
            </p:cNvSpPr>
            <p:nvPr/>
          </p:nvSpPr>
          <p:spPr bwMode="auto">
            <a:xfrm>
              <a:off x="3217" y="3220"/>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53" name="Group 599"/>
          <p:cNvGrpSpPr>
            <a:grpSpLocks noChangeAspect="1"/>
          </p:cNvGrpSpPr>
          <p:nvPr/>
        </p:nvGrpSpPr>
        <p:grpSpPr bwMode="auto">
          <a:xfrm>
            <a:off x="4572000" y="3033713"/>
            <a:ext cx="22225" cy="104775"/>
            <a:chOff x="3353" y="3099"/>
            <a:chExt cx="40" cy="455"/>
          </a:xfrm>
        </p:grpSpPr>
        <p:sp>
          <p:nvSpPr>
            <p:cNvPr id="37304" name="AutoShape 600"/>
            <p:cNvSpPr>
              <a:spLocks noChangeAspect="1" noChangeArrowheads="1"/>
            </p:cNvSpPr>
            <p:nvPr/>
          </p:nvSpPr>
          <p:spPr bwMode="auto">
            <a:xfrm>
              <a:off x="3353" y="3325"/>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05" name="AutoShape 601"/>
            <p:cNvSpPr>
              <a:spLocks noChangeAspect="1" noChangeArrowheads="1"/>
            </p:cNvSpPr>
            <p:nvPr/>
          </p:nvSpPr>
          <p:spPr bwMode="auto">
            <a:xfrm>
              <a:off x="3353" y="3099"/>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54" name="Group 602"/>
          <p:cNvGrpSpPr>
            <a:grpSpLocks noChangeAspect="1"/>
          </p:cNvGrpSpPr>
          <p:nvPr/>
        </p:nvGrpSpPr>
        <p:grpSpPr bwMode="auto">
          <a:xfrm>
            <a:off x="4522788" y="3035300"/>
            <a:ext cx="19050" cy="61913"/>
            <a:chOff x="3486" y="3261"/>
            <a:chExt cx="40" cy="337"/>
          </a:xfrm>
        </p:grpSpPr>
        <p:sp>
          <p:nvSpPr>
            <p:cNvPr id="37302" name="AutoShape 603"/>
            <p:cNvSpPr>
              <a:spLocks noChangeAspect="1" noChangeArrowheads="1"/>
            </p:cNvSpPr>
            <p:nvPr/>
          </p:nvSpPr>
          <p:spPr bwMode="auto">
            <a:xfrm>
              <a:off x="3486" y="3430"/>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03" name="AutoShape 604"/>
            <p:cNvSpPr>
              <a:spLocks noChangeAspect="1" noChangeArrowheads="1"/>
            </p:cNvSpPr>
            <p:nvPr/>
          </p:nvSpPr>
          <p:spPr bwMode="auto">
            <a:xfrm>
              <a:off x="3486" y="326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55" name="Group 605"/>
          <p:cNvGrpSpPr>
            <a:grpSpLocks noChangeAspect="1"/>
          </p:cNvGrpSpPr>
          <p:nvPr/>
        </p:nvGrpSpPr>
        <p:grpSpPr bwMode="auto">
          <a:xfrm>
            <a:off x="4879975" y="3040063"/>
            <a:ext cx="17463" cy="106362"/>
            <a:chOff x="2195" y="2463"/>
            <a:chExt cx="40" cy="442"/>
          </a:xfrm>
        </p:grpSpPr>
        <p:sp>
          <p:nvSpPr>
            <p:cNvPr id="37300" name="AutoShape 606"/>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301" name="AutoShape 607"/>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56" name="Group 608"/>
          <p:cNvGrpSpPr>
            <a:grpSpLocks noChangeAspect="1"/>
          </p:cNvGrpSpPr>
          <p:nvPr/>
        </p:nvGrpSpPr>
        <p:grpSpPr bwMode="auto">
          <a:xfrm>
            <a:off x="4813300" y="3073400"/>
            <a:ext cx="19050" cy="92075"/>
            <a:chOff x="2329" y="2599"/>
            <a:chExt cx="43" cy="386"/>
          </a:xfrm>
        </p:grpSpPr>
        <p:sp>
          <p:nvSpPr>
            <p:cNvPr id="37298" name="AutoShape 609"/>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99" name="AutoShape 610"/>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57" name="Group 611"/>
          <p:cNvGrpSpPr>
            <a:grpSpLocks noChangeAspect="1"/>
          </p:cNvGrpSpPr>
          <p:nvPr/>
        </p:nvGrpSpPr>
        <p:grpSpPr bwMode="auto">
          <a:xfrm>
            <a:off x="4687888" y="3098800"/>
            <a:ext cx="17462" cy="65088"/>
            <a:chOff x="2065" y="2441"/>
            <a:chExt cx="40" cy="272"/>
          </a:xfrm>
        </p:grpSpPr>
        <p:sp>
          <p:nvSpPr>
            <p:cNvPr id="37296" name="AutoShape 612"/>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97" name="AutoShape 613"/>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58" name="Group 614"/>
          <p:cNvGrpSpPr>
            <a:grpSpLocks noChangeAspect="1"/>
          </p:cNvGrpSpPr>
          <p:nvPr/>
        </p:nvGrpSpPr>
        <p:grpSpPr bwMode="auto">
          <a:xfrm flipV="1">
            <a:off x="4759325" y="3116263"/>
            <a:ext cx="20638" cy="42862"/>
            <a:chOff x="2815" y="1923"/>
            <a:chExt cx="40" cy="217"/>
          </a:xfrm>
        </p:grpSpPr>
        <p:sp>
          <p:nvSpPr>
            <p:cNvPr id="37294" name="AutoShape 615"/>
            <p:cNvSpPr>
              <a:spLocks noChangeAspect="1" noChangeArrowheads="1"/>
            </p:cNvSpPr>
            <p:nvPr/>
          </p:nvSpPr>
          <p:spPr bwMode="auto">
            <a:xfrm>
              <a:off x="2815" y="2032"/>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95" name="AutoShape 616"/>
            <p:cNvSpPr>
              <a:spLocks noChangeAspect="1" noChangeArrowheads="1"/>
            </p:cNvSpPr>
            <p:nvPr/>
          </p:nvSpPr>
          <p:spPr bwMode="auto">
            <a:xfrm>
              <a:off x="2815" y="1923"/>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59" name="Group 617"/>
          <p:cNvGrpSpPr>
            <a:grpSpLocks noChangeAspect="1"/>
          </p:cNvGrpSpPr>
          <p:nvPr/>
        </p:nvGrpSpPr>
        <p:grpSpPr bwMode="auto">
          <a:xfrm>
            <a:off x="4937125" y="3035300"/>
            <a:ext cx="19050" cy="65088"/>
            <a:chOff x="2329" y="2599"/>
            <a:chExt cx="43" cy="386"/>
          </a:xfrm>
        </p:grpSpPr>
        <p:sp>
          <p:nvSpPr>
            <p:cNvPr id="37292" name="AutoShape 618"/>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93" name="AutoShape 619"/>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60" name="Group 620"/>
          <p:cNvGrpSpPr>
            <a:grpSpLocks noChangeAspect="1"/>
          </p:cNvGrpSpPr>
          <p:nvPr/>
        </p:nvGrpSpPr>
        <p:grpSpPr bwMode="auto">
          <a:xfrm>
            <a:off x="5008563" y="3040063"/>
            <a:ext cx="15875" cy="38100"/>
            <a:chOff x="2478" y="2807"/>
            <a:chExt cx="43" cy="178"/>
          </a:xfrm>
        </p:grpSpPr>
        <p:sp>
          <p:nvSpPr>
            <p:cNvPr id="37290" name="AutoShape 621"/>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91" name="AutoShape 622"/>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61" name="Group 623"/>
          <p:cNvGrpSpPr>
            <a:grpSpLocks noChangeAspect="1"/>
          </p:cNvGrpSpPr>
          <p:nvPr/>
        </p:nvGrpSpPr>
        <p:grpSpPr bwMode="auto">
          <a:xfrm>
            <a:off x="5121275" y="3051175"/>
            <a:ext cx="17463" cy="106363"/>
            <a:chOff x="2195" y="2463"/>
            <a:chExt cx="40" cy="442"/>
          </a:xfrm>
        </p:grpSpPr>
        <p:sp>
          <p:nvSpPr>
            <p:cNvPr id="37288" name="AutoShape 624"/>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89" name="AutoShape 625"/>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62" name="Group 626"/>
          <p:cNvGrpSpPr>
            <a:grpSpLocks noChangeAspect="1"/>
          </p:cNvGrpSpPr>
          <p:nvPr/>
        </p:nvGrpSpPr>
        <p:grpSpPr bwMode="auto">
          <a:xfrm>
            <a:off x="5180013" y="3089275"/>
            <a:ext cx="19050" cy="76200"/>
            <a:chOff x="2329" y="2599"/>
            <a:chExt cx="43" cy="386"/>
          </a:xfrm>
        </p:grpSpPr>
        <p:sp>
          <p:nvSpPr>
            <p:cNvPr id="37286" name="AutoShape 627"/>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87" name="AutoShape 628"/>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63" name="Group 629"/>
          <p:cNvGrpSpPr>
            <a:grpSpLocks noChangeAspect="1"/>
          </p:cNvGrpSpPr>
          <p:nvPr/>
        </p:nvGrpSpPr>
        <p:grpSpPr bwMode="auto">
          <a:xfrm>
            <a:off x="5062538" y="3035300"/>
            <a:ext cx="19050" cy="82550"/>
            <a:chOff x="2065" y="2441"/>
            <a:chExt cx="40" cy="272"/>
          </a:xfrm>
        </p:grpSpPr>
        <p:sp>
          <p:nvSpPr>
            <p:cNvPr id="37284" name="AutoShape 630"/>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85" name="AutoShape 631"/>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64" name="Group 632"/>
          <p:cNvGrpSpPr>
            <a:grpSpLocks noChangeAspect="1"/>
          </p:cNvGrpSpPr>
          <p:nvPr/>
        </p:nvGrpSpPr>
        <p:grpSpPr bwMode="auto">
          <a:xfrm>
            <a:off x="3346450" y="3043238"/>
            <a:ext cx="19050" cy="107950"/>
            <a:chOff x="1790" y="2461"/>
            <a:chExt cx="40" cy="447"/>
          </a:xfrm>
        </p:grpSpPr>
        <p:sp>
          <p:nvSpPr>
            <p:cNvPr id="37282" name="AutoShape 633"/>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83" name="AutoShape 634"/>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65" name="Group 635"/>
          <p:cNvGrpSpPr>
            <a:grpSpLocks noChangeAspect="1"/>
          </p:cNvGrpSpPr>
          <p:nvPr/>
        </p:nvGrpSpPr>
        <p:grpSpPr bwMode="auto">
          <a:xfrm>
            <a:off x="3405188" y="3035300"/>
            <a:ext cx="17462" cy="77788"/>
            <a:chOff x="1914" y="2425"/>
            <a:chExt cx="40" cy="326"/>
          </a:xfrm>
        </p:grpSpPr>
        <p:sp>
          <p:nvSpPr>
            <p:cNvPr id="37280" name="AutoShape 636"/>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81" name="AutoShape 637"/>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66" name="Group 638"/>
          <p:cNvGrpSpPr>
            <a:grpSpLocks noChangeAspect="1"/>
          </p:cNvGrpSpPr>
          <p:nvPr/>
        </p:nvGrpSpPr>
        <p:grpSpPr bwMode="auto">
          <a:xfrm>
            <a:off x="3284538" y="3081338"/>
            <a:ext cx="19050" cy="84137"/>
            <a:chOff x="1658" y="2628"/>
            <a:chExt cx="40" cy="355"/>
          </a:xfrm>
        </p:grpSpPr>
        <p:sp>
          <p:nvSpPr>
            <p:cNvPr id="37278" name="AutoShape 639"/>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79" name="AutoShape 640"/>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67" name="Group 641"/>
          <p:cNvGrpSpPr>
            <a:grpSpLocks noChangeAspect="1"/>
          </p:cNvGrpSpPr>
          <p:nvPr/>
        </p:nvGrpSpPr>
        <p:grpSpPr bwMode="auto">
          <a:xfrm>
            <a:off x="3230563" y="3125788"/>
            <a:ext cx="15875" cy="30162"/>
            <a:chOff x="1516" y="2835"/>
            <a:chExt cx="42" cy="123"/>
          </a:xfrm>
        </p:grpSpPr>
        <p:sp>
          <p:nvSpPr>
            <p:cNvPr id="37276" name="AutoShape 642"/>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77" name="AutoShape 643"/>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68" name="Group 644"/>
          <p:cNvGrpSpPr>
            <a:grpSpLocks noChangeAspect="1"/>
          </p:cNvGrpSpPr>
          <p:nvPr/>
        </p:nvGrpSpPr>
        <p:grpSpPr bwMode="auto">
          <a:xfrm flipV="1">
            <a:off x="3448050" y="3040063"/>
            <a:ext cx="19050" cy="38100"/>
            <a:chOff x="2478" y="2807"/>
            <a:chExt cx="43" cy="178"/>
          </a:xfrm>
        </p:grpSpPr>
        <p:sp>
          <p:nvSpPr>
            <p:cNvPr id="37274" name="AutoShape 645"/>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75" name="AutoShape 646"/>
            <p:cNvSpPr>
              <a:spLocks noChangeAspect="1" noChangeArrowheads="1"/>
            </p:cNvSpPr>
            <p:nvPr/>
          </p:nvSpPr>
          <p:spPr bwMode="auto">
            <a:xfrm flipV="1">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69" name="Group 647"/>
          <p:cNvGrpSpPr>
            <a:grpSpLocks noChangeAspect="1"/>
          </p:cNvGrpSpPr>
          <p:nvPr/>
        </p:nvGrpSpPr>
        <p:grpSpPr bwMode="auto">
          <a:xfrm>
            <a:off x="5440363" y="3038475"/>
            <a:ext cx="19050" cy="53975"/>
            <a:chOff x="3094" y="2443"/>
            <a:chExt cx="40" cy="183"/>
          </a:xfrm>
        </p:grpSpPr>
        <p:sp>
          <p:nvSpPr>
            <p:cNvPr id="37272" name="AutoShape 648"/>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73" name="AutoShape 649"/>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70" name="Group 650"/>
          <p:cNvGrpSpPr>
            <a:grpSpLocks noChangeAspect="1"/>
          </p:cNvGrpSpPr>
          <p:nvPr/>
        </p:nvGrpSpPr>
        <p:grpSpPr bwMode="auto">
          <a:xfrm>
            <a:off x="5389563" y="3041650"/>
            <a:ext cx="19050" cy="98425"/>
            <a:chOff x="2978" y="2432"/>
            <a:chExt cx="46" cy="375"/>
          </a:xfrm>
        </p:grpSpPr>
        <p:sp>
          <p:nvSpPr>
            <p:cNvPr id="37270" name="AutoShape 651"/>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71" name="AutoShape 652"/>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71" name="Group 653"/>
          <p:cNvGrpSpPr>
            <a:grpSpLocks noChangeAspect="1"/>
          </p:cNvGrpSpPr>
          <p:nvPr/>
        </p:nvGrpSpPr>
        <p:grpSpPr bwMode="auto">
          <a:xfrm>
            <a:off x="5273675" y="3111500"/>
            <a:ext cx="19050" cy="53975"/>
            <a:chOff x="2668" y="2761"/>
            <a:chExt cx="40" cy="217"/>
          </a:xfrm>
        </p:grpSpPr>
        <p:sp>
          <p:nvSpPr>
            <p:cNvPr id="37268" name="AutoShape 654"/>
            <p:cNvSpPr>
              <a:spLocks noChangeAspect="1" noChangeArrowheads="1"/>
            </p:cNvSpPr>
            <p:nvPr/>
          </p:nvSpPr>
          <p:spPr bwMode="auto">
            <a:xfrm>
              <a:off x="2668" y="2870"/>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69" name="AutoShape 655"/>
            <p:cNvSpPr>
              <a:spLocks noChangeAspect="1" noChangeArrowheads="1"/>
            </p:cNvSpPr>
            <p:nvPr/>
          </p:nvSpPr>
          <p:spPr bwMode="auto">
            <a:xfrm>
              <a:off x="2668" y="2761"/>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72" name="Group 656"/>
          <p:cNvGrpSpPr>
            <a:grpSpLocks noChangeAspect="1"/>
          </p:cNvGrpSpPr>
          <p:nvPr/>
        </p:nvGrpSpPr>
        <p:grpSpPr bwMode="auto">
          <a:xfrm>
            <a:off x="5519738" y="3043238"/>
            <a:ext cx="19050" cy="38100"/>
            <a:chOff x="2478" y="2807"/>
            <a:chExt cx="43" cy="178"/>
          </a:xfrm>
        </p:grpSpPr>
        <p:sp>
          <p:nvSpPr>
            <p:cNvPr id="37266" name="AutoShape 657"/>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67" name="AutoShape 658"/>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6973" name="Group 659"/>
          <p:cNvGrpSpPr>
            <a:grpSpLocks noChangeAspect="1"/>
          </p:cNvGrpSpPr>
          <p:nvPr/>
        </p:nvGrpSpPr>
        <p:grpSpPr bwMode="auto">
          <a:xfrm>
            <a:off x="5324475" y="3073400"/>
            <a:ext cx="22225" cy="90488"/>
            <a:chOff x="1015" y="2428"/>
            <a:chExt cx="46" cy="372"/>
          </a:xfrm>
        </p:grpSpPr>
        <p:sp>
          <p:nvSpPr>
            <p:cNvPr id="37264" name="AutoShape 660"/>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65" name="AutoShape 661"/>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sp>
        <p:nvSpPr>
          <p:cNvPr id="36974" name="Freeform 662"/>
          <p:cNvSpPr>
            <a:spLocks noChangeAspect="1"/>
          </p:cNvSpPr>
          <p:nvPr/>
        </p:nvSpPr>
        <p:spPr bwMode="auto">
          <a:xfrm flipH="1">
            <a:off x="6575425" y="3032125"/>
            <a:ext cx="266700"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975" name="Freeform 663"/>
          <p:cNvSpPr>
            <a:spLocks noChangeAspect="1"/>
          </p:cNvSpPr>
          <p:nvPr/>
        </p:nvSpPr>
        <p:spPr bwMode="auto">
          <a:xfrm flipH="1">
            <a:off x="6427788" y="3032125"/>
            <a:ext cx="268287"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976" name="Freeform 664"/>
          <p:cNvSpPr>
            <a:spLocks noChangeAspect="1"/>
          </p:cNvSpPr>
          <p:nvPr/>
        </p:nvSpPr>
        <p:spPr bwMode="auto">
          <a:xfrm flipH="1">
            <a:off x="6073775" y="3032125"/>
            <a:ext cx="261938"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977" name="Freeform 665"/>
          <p:cNvSpPr>
            <a:spLocks noChangeAspect="1"/>
          </p:cNvSpPr>
          <p:nvPr/>
        </p:nvSpPr>
        <p:spPr bwMode="auto">
          <a:xfrm flipH="1">
            <a:off x="5926138" y="3032125"/>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978" name="Freeform 666"/>
          <p:cNvSpPr>
            <a:spLocks noChangeAspect="1"/>
          </p:cNvSpPr>
          <p:nvPr/>
        </p:nvSpPr>
        <p:spPr bwMode="auto">
          <a:xfrm flipH="1">
            <a:off x="5567363" y="3032125"/>
            <a:ext cx="261937"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36979" name="Freeform 667"/>
          <p:cNvSpPr>
            <a:spLocks noChangeAspect="1"/>
          </p:cNvSpPr>
          <p:nvPr/>
        </p:nvSpPr>
        <p:spPr bwMode="auto">
          <a:xfrm flipH="1">
            <a:off x="5419725" y="3032125"/>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980" name="Freeform 668"/>
          <p:cNvSpPr>
            <a:spLocks noChangeAspect="1"/>
          </p:cNvSpPr>
          <p:nvPr/>
        </p:nvSpPr>
        <p:spPr bwMode="auto">
          <a:xfrm flipH="1">
            <a:off x="5062538" y="3032125"/>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981" name="Freeform 669"/>
          <p:cNvSpPr>
            <a:spLocks noChangeAspect="1"/>
          </p:cNvSpPr>
          <p:nvPr/>
        </p:nvSpPr>
        <p:spPr bwMode="auto">
          <a:xfrm flipH="1">
            <a:off x="4914900" y="3032125"/>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982" name="Freeform 670"/>
          <p:cNvSpPr>
            <a:spLocks noChangeAspect="1"/>
          </p:cNvSpPr>
          <p:nvPr/>
        </p:nvSpPr>
        <p:spPr bwMode="auto">
          <a:xfrm flipH="1">
            <a:off x="4557713" y="3032125"/>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983" name="Freeform 671"/>
          <p:cNvSpPr>
            <a:spLocks noChangeAspect="1"/>
          </p:cNvSpPr>
          <p:nvPr/>
        </p:nvSpPr>
        <p:spPr bwMode="auto">
          <a:xfrm flipH="1">
            <a:off x="4411663" y="3032125"/>
            <a:ext cx="261937"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984" name="Freeform 672"/>
          <p:cNvSpPr>
            <a:spLocks noChangeAspect="1"/>
          </p:cNvSpPr>
          <p:nvPr/>
        </p:nvSpPr>
        <p:spPr bwMode="auto">
          <a:xfrm flipH="1">
            <a:off x="4051300" y="3032125"/>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985" name="Freeform 673"/>
          <p:cNvSpPr>
            <a:spLocks noChangeAspect="1"/>
          </p:cNvSpPr>
          <p:nvPr/>
        </p:nvSpPr>
        <p:spPr bwMode="auto">
          <a:xfrm flipH="1">
            <a:off x="3905250" y="3032125"/>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986" name="Freeform 674"/>
          <p:cNvSpPr>
            <a:spLocks noChangeAspect="1"/>
          </p:cNvSpPr>
          <p:nvPr/>
        </p:nvSpPr>
        <p:spPr bwMode="auto">
          <a:xfrm flipH="1">
            <a:off x="3544888" y="3032125"/>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987" name="Freeform 675"/>
          <p:cNvSpPr>
            <a:spLocks noChangeAspect="1"/>
          </p:cNvSpPr>
          <p:nvPr/>
        </p:nvSpPr>
        <p:spPr bwMode="auto">
          <a:xfrm flipH="1">
            <a:off x="3400425" y="3032125"/>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988" name="Freeform 676"/>
          <p:cNvSpPr>
            <a:spLocks noChangeAspect="1"/>
          </p:cNvSpPr>
          <p:nvPr/>
        </p:nvSpPr>
        <p:spPr bwMode="auto">
          <a:xfrm flipH="1">
            <a:off x="3035300" y="3032125"/>
            <a:ext cx="268288"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989" name="Freeform 677"/>
          <p:cNvSpPr>
            <a:spLocks noChangeAspect="1"/>
          </p:cNvSpPr>
          <p:nvPr/>
        </p:nvSpPr>
        <p:spPr bwMode="auto">
          <a:xfrm flipH="1">
            <a:off x="2889250" y="3032125"/>
            <a:ext cx="266700"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990" name="Freeform 678"/>
          <p:cNvSpPr>
            <a:spLocks noChangeAspect="1"/>
          </p:cNvSpPr>
          <p:nvPr/>
        </p:nvSpPr>
        <p:spPr bwMode="auto">
          <a:xfrm flipH="1">
            <a:off x="2532063" y="3032125"/>
            <a:ext cx="261937"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991" name="Freeform 679"/>
          <p:cNvSpPr>
            <a:spLocks noChangeAspect="1"/>
          </p:cNvSpPr>
          <p:nvPr/>
        </p:nvSpPr>
        <p:spPr bwMode="auto">
          <a:xfrm flipH="1">
            <a:off x="2384425" y="3032125"/>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52904" name="Rectangle 680"/>
          <p:cNvSpPr>
            <a:spLocks noChangeArrowheads="1"/>
          </p:cNvSpPr>
          <p:nvPr/>
        </p:nvSpPr>
        <p:spPr bwMode="auto">
          <a:xfrm>
            <a:off x="2265363" y="3008313"/>
            <a:ext cx="188912" cy="188912"/>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905" name="Rectangle 681"/>
          <p:cNvSpPr>
            <a:spLocks noChangeArrowheads="1"/>
          </p:cNvSpPr>
          <p:nvPr/>
        </p:nvSpPr>
        <p:spPr bwMode="auto">
          <a:xfrm>
            <a:off x="2963863" y="3008313"/>
            <a:ext cx="188912" cy="188912"/>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906" name="Rectangle 682"/>
          <p:cNvSpPr>
            <a:spLocks noChangeArrowheads="1"/>
          </p:cNvSpPr>
          <p:nvPr/>
        </p:nvSpPr>
        <p:spPr bwMode="auto">
          <a:xfrm>
            <a:off x="3616325" y="3008313"/>
            <a:ext cx="1103313" cy="188912"/>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907" name="Rectangle 683"/>
          <p:cNvSpPr>
            <a:spLocks noChangeArrowheads="1"/>
          </p:cNvSpPr>
          <p:nvPr/>
        </p:nvSpPr>
        <p:spPr bwMode="auto">
          <a:xfrm>
            <a:off x="5319713" y="3008313"/>
            <a:ext cx="101600" cy="188912"/>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908" name="Rectangle 684"/>
          <p:cNvSpPr>
            <a:spLocks noChangeArrowheads="1"/>
          </p:cNvSpPr>
          <p:nvPr/>
        </p:nvSpPr>
        <p:spPr bwMode="auto">
          <a:xfrm>
            <a:off x="6015038" y="3008313"/>
            <a:ext cx="288925" cy="188912"/>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36997" name="Text Box 685"/>
          <p:cNvSpPr txBox="1">
            <a:spLocks noChangeArrowheads="1"/>
          </p:cNvSpPr>
          <p:nvPr/>
        </p:nvSpPr>
        <p:spPr bwMode="auto">
          <a:xfrm>
            <a:off x="1811338" y="2947988"/>
            <a:ext cx="512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a:latin typeface="Comic Sans MS" charset="0"/>
              </a:rPr>
              <a:t>m</a:t>
            </a:r>
            <a:r>
              <a:rPr lang="it-IT" altLang="x-none" sz="1400" baseline="30000">
                <a:latin typeface="Comic Sans MS" charset="0"/>
              </a:rPr>
              <a:t>7</a:t>
            </a:r>
            <a:r>
              <a:rPr lang="it-IT" altLang="x-none" sz="1400">
                <a:latin typeface="Comic Sans MS" charset="0"/>
              </a:rPr>
              <a:t>G</a:t>
            </a:r>
          </a:p>
        </p:txBody>
      </p:sp>
      <p:sp>
        <p:nvSpPr>
          <p:cNvPr id="36998" name="Freeform 686"/>
          <p:cNvSpPr>
            <a:spLocks noChangeAspect="1"/>
          </p:cNvSpPr>
          <p:nvPr/>
        </p:nvSpPr>
        <p:spPr bwMode="auto">
          <a:xfrm>
            <a:off x="2286000" y="4129088"/>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6999" name="Freeform 687"/>
          <p:cNvSpPr>
            <a:spLocks noChangeAspect="1"/>
          </p:cNvSpPr>
          <p:nvPr/>
        </p:nvSpPr>
        <p:spPr bwMode="auto">
          <a:xfrm>
            <a:off x="2790825" y="4129088"/>
            <a:ext cx="266700"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000" name="Freeform 688"/>
          <p:cNvSpPr>
            <a:spLocks noChangeAspect="1"/>
          </p:cNvSpPr>
          <p:nvPr/>
        </p:nvSpPr>
        <p:spPr bwMode="auto">
          <a:xfrm>
            <a:off x="2646363" y="4129088"/>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001" name="Freeform 689"/>
          <p:cNvSpPr>
            <a:spLocks noChangeAspect="1"/>
          </p:cNvSpPr>
          <p:nvPr/>
        </p:nvSpPr>
        <p:spPr bwMode="auto">
          <a:xfrm>
            <a:off x="3302000" y="4129088"/>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002" name="Freeform 690"/>
          <p:cNvSpPr>
            <a:spLocks noChangeAspect="1"/>
          </p:cNvSpPr>
          <p:nvPr/>
        </p:nvSpPr>
        <p:spPr bwMode="auto">
          <a:xfrm>
            <a:off x="3151188" y="4129088"/>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003" name="Freeform 691"/>
          <p:cNvSpPr>
            <a:spLocks noChangeAspect="1"/>
          </p:cNvSpPr>
          <p:nvPr/>
        </p:nvSpPr>
        <p:spPr bwMode="auto">
          <a:xfrm>
            <a:off x="3806825" y="4129088"/>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004" name="Freeform 692"/>
          <p:cNvSpPr>
            <a:spLocks noChangeAspect="1"/>
          </p:cNvSpPr>
          <p:nvPr/>
        </p:nvSpPr>
        <p:spPr bwMode="auto">
          <a:xfrm>
            <a:off x="3659188" y="4129088"/>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005" name="Freeform 693"/>
          <p:cNvSpPr>
            <a:spLocks noChangeAspect="1"/>
          </p:cNvSpPr>
          <p:nvPr/>
        </p:nvSpPr>
        <p:spPr bwMode="auto">
          <a:xfrm>
            <a:off x="4165600" y="4129088"/>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grpSp>
        <p:nvGrpSpPr>
          <p:cNvPr id="37006" name="Group 694"/>
          <p:cNvGrpSpPr>
            <a:grpSpLocks noChangeAspect="1"/>
          </p:cNvGrpSpPr>
          <p:nvPr/>
        </p:nvGrpSpPr>
        <p:grpSpPr bwMode="auto">
          <a:xfrm>
            <a:off x="2419350" y="4132263"/>
            <a:ext cx="20638" cy="53975"/>
            <a:chOff x="3094" y="2443"/>
            <a:chExt cx="40" cy="183"/>
          </a:xfrm>
        </p:grpSpPr>
        <p:sp>
          <p:nvSpPr>
            <p:cNvPr id="37262" name="AutoShape 695"/>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63" name="AutoShape 696"/>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07" name="Group 697"/>
          <p:cNvGrpSpPr>
            <a:grpSpLocks noChangeAspect="1"/>
          </p:cNvGrpSpPr>
          <p:nvPr/>
        </p:nvGrpSpPr>
        <p:grpSpPr bwMode="auto">
          <a:xfrm>
            <a:off x="2366963" y="4132263"/>
            <a:ext cx="20637" cy="100012"/>
            <a:chOff x="2978" y="2432"/>
            <a:chExt cx="46" cy="375"/>
          </a:xfrm>
        </p:grpSpPr>
        <p:sp>
          <p:nvSpPr>
            <p:cNvPr id="37260" name="AutoShape 698"/>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61" name="AutoShape 699"/>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08" name="Group 700"/>
          <p:cNvGrpSpPr>
            <a:grpSpLocks noChangeAspect="1"/>
          </p:cNvGrpSpPr>
          <p:nvPr/>
        </p:nvGrpSpPr>
        <p:grpSpPr bwMode="auto">
          <a:xfrm>
            <a:off x="2309813" y="4156075"/>
            <a:ext cx="19050" cy="104775"/>
            <a:chOff x="2832" y="2516"/>
            <a:chExt cx="43" cy="436"/>
          </a:xfrm>
        </p:grpSpPr>
        <p:sp>
          <p:nvSpPr>
            <p:cNvPr id="37258" name="AutoShape 701"/>
            <p:cNvSpPr>
              <a:spLocks noChangeAspect="1" noChangeArrowheads="1"/>
            </p:cNvSpPr>
            <p:nvPr/>
          </p:nvSpPr>
          <p:spPr bwMode="auto">
            <a:xfrm flipV="1">
              <a:off x="2832" y="2516"/>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59" name="AutoShape 702"/>
            <p:cNvSpPr>
              <a:spLocks noChangeAspect="1" noChangeArrowheads="1"/>
            </p:cNvSpPr>
            <p:nvPr/>
          </p:nvSpPr>
          <p:spPr bwMode="auto">
            <a:xfrm flipV="1">
              <a:off x="2832" y="2734"/>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09" name="Group 703"/>
          <p:cNvGrpSpPr>
            <a:grpSpLocks noChangeAspect="1"/>
          </p:cNvGrpSpPr>
          <p:nvPr/>
        </p:nvGrpSpPr>
        <p:grpSpPr bwMode="auto">
          <a:xfrm flipV="1">
            <a:off x="2617788" y="4156075"/>
            <a:ext cx="15875" cy="106363"/>
            <a:chOff x="3217" y="3037"/>
            <a:chExt cx="46" cy="372"/>
          </a:xfrm>
        </p:grpSpPr>
        <p:sp>
          <p:nvSpPr>
            <p:cNvPr id="37256" name="AutoShape 704"/>
            <p:cNvSpPr>
              <a:spLocks noChangeAspect="1" noChangeArrowheads="1"/>
            </p:cNvSpPr>
            <p:nvPr/>
          </p:nvSpPr>
          <p:spPr bwMode="auto">
            <a:xfrm>
              <a:off x="3217" y="3037"/>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57" name="AutoShape 705"/>
            <p:cNvSpPr>
              <a:spLocks noChangeAspect="1" noChangeArrowheads="1"/>
            </p:cNvSpPr>
            <p:nvPr/>
          </p:nvSpPr>
          <p:spPr bwMode="auto">
            <a:xfrm>
              <a:off x="3217" y="3220"/>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10" name="Group 706"/>
          <p:cNvGrpSpPr>
            <a:grpSpLocks noChangeAspect="1"/>
          </p:cNvGrpSpPr>
          <p:nvPr/>
        </p:nvGrpSpPr>
        <p:grpSpPr bwMode="auto">
          <a:xfrm>
            <a:off x="2554288" y="4130675"/>
            <a:ext cx="20637" cy="104775"/>
            <a:chOff x="3353" y="3099"/>
            <a:chExt cx="40" cy="455"/>
          </a:xfrm>
        </p:grpSpPr>
        <p:sp>
          <p:nvSpPr>
            <p:cNvPr id="37254" name="AutoShape 707"/>
            <p:cNvSpPr>
              <a:spLocks noChangeAspect="1" noChangeArrowheads="1"/>
            </p:cNvSpPr>
            <p:nvPr/>
          </p:nvSpPr>
          <p:spPr bwMode="auto">
            <a:xfrm>
              <a:off x="3353" y="3325"/>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55" name="AutoShape 708"/>
            <p:cNvSpPr>
              <a:spLocks noChangeAspect="1" noChangeArrowheads="1"/>
            </p:cNvSpPr>
            <p:nvPr/>
          </p:nvSpPr>
          <p:spPr bwMode="auto">
            <a:xfrm>
              <a:off x="3353" y="3099"/>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11" name="Group 709"/>
          <p:cNvGrpSpPr>
            <a:grpSpLocks noChangeAspect="1"/>
          </p:cNvGrpSpPr>
          <p:nvPr/>
        </p:nvGrpSpPr>
        <p:grpSpPr bwMode="auto">
          <a:xfrm>
            <a:off x="2503488" y="4132263"/>
            <a:ext cx="19050" cy="61912"/>
            <a:chOff x="3486" y="3261"/>
            <a:chExt cx="40" cy="337"/>
          </a:xfrm>
        </p:grpSpPr>
        <p:sp>
          <p:nvSpPr>
            <p:cNvPr id="37252" name="AutoShape 710"/>
            <p:cNvSpPr>
              <a:spLocks noChangeAspect="1" noChangeArrowheads="1"/>
            </p:cNvSpPr>
            <p:nvPr/>
          </p:nvSpPr>
          <p:spPr bwMode="auto">
            <a:xfrm>
              <a:off x="3486" y="3430"/>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53" name="AutoShape 711"/>
            <p:cNvSpPr>
              <a:spLocks noChangeAspect="1" noChangeArrowheads="1"/>
            </p:cNvSpPr>
            <p:nvPr/>
          </p:nvSpPr>
          <p:spPr bwMode="auto">
            <a:xfrm>
              <a:off x="3486" y="326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12" name="Group 712"/>
          <p:cNvGrpSpPr>
            <a:grpSpLocks noChangeAspect="1"/>
          </p:cNvGrpSpPr>
          <p:nvPr/>
        </p:nvGrpSpPr>
        <p:grpSpPr bwMode="auto">
          <a:xfrm>
            <a:off x="2862263" y="4137025"/>
            <a:ext cx="15875" cy="106363"/>
            <a:chOff x="2195" y="2463"/>
            <a:chExt cx="40" cy="442"/>
          </a:xfrm>
        </p:grpSpPr>
        <p:sp>
          <p:nvSpPr>
            <p:cNvPr id="37250" name="AutoShape 713"/>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51" name="AutoShape 714"/>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13" name="Group 715"/>
          <p:cNvGrpSpPr>
            <a:grpSpLocks noChangeAspect="1"/>
          </p:cNvGrpSpPr>
          <p:nvPr/>
        </p:nvGrpSpPr>
        <p:grpSpPr bwMode="auto">
          <a:xfrm>
            <a:off x="2800350" y="4170363"/>
            <a:ext cx="15875" cy="92075"/>
            <a:chOff x="2329" y="2599"/>
            <a:chExt cx="43" cy="386"/>
          </a:xfrm>
        </p:grpSpPr>
        <p:sp>
          <p:nvSpPr>
            <p:cNvPr id="37248" name="AutoShape 716"/>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49" name="AutoShape 717"/>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14" name="Group 718"/>
          <p:cNvGrpSpPr>
            <a:grpSpLocks noChangeAspect="1"/>
          </p:cNvGrpSpPr>
          <p:nvPr/>
        </p:nvGrpSpPr>
        <p:grpSpPr bwMode="auto">
          <a:xfrm>
            <a:off x="2670175" y="4195763"/>
            <a:ext cx="15875" cy="65087"/>
            <a:chOff x="2065" y="2441"/>
            <a:chExt cx="40" cy="272"/>
          </a:xfrm>
        </p:grpSpPr>
        <p:sp>
          <p:nvSpPr>
            <p:cNvPr id="37246" name="AutoShape 719"/>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47" name="AutoShape 720"/>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15" name="Group 721"/>
          <p:cNvGrpSpPr>
            <a:grpSpLocks noChangeAspect="1"/>
          </p:cNvGrpSpPr>
          <p:nvPr/>
        </p:nvGrpSpPr>
        <p:grpSpPr bwMode="auto">
          <a:xfrm flipV="1">
            <a:off x="2741613" y="4213225"/>
            <a:ext cx="20637" cy="42863"/>
            <a:chOff x="2815" y="1923"/>
            <a:chExt cx="40" cy="217"/>
          </a:xfrm>
        </p:grpSpPr>
        <p:sp>
          <p:nvSpPr>
            <p:cNvPr id="37244" name="AutoShape 722"/>
            <p:cNvSpPr>
              <a:spLocks noChangeAspect="1" noChangeArrowheads="1"/>
            </p:cNvSpPr>
            <p:nvPr/>
          </p:nvSpPr>
          <p:spPr bwMode="auto">
            <a:xfrm>
              <a:off x="2815" y="2032"/>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45" name="AutoShape 723"/>
            <p:cNvSpPr>
              <a:spLocks noChangeAspect="1" noChangeArrowheads="1"/>
            </p:cNvSpPr>
            <p:nvPr/>
          </p:nvSpPr>
          <p:spPr bwMode="auto">
            <a:xfrm>
              <a:off x="2815" y="1923"/>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16" name="Group 724"/>
          <p:cNvGrpSpPr>
            <a:grpSpLocks noChangeAspect="1"/>
          </p:cNvGrpSpPr>
          <p:nvPr/>
        </p:nvGrpSpPr>
        <p:grpSpPr bwMode="auto">
          <a:xfrm>
            <a:off x="2917825" y="4132263"/>
            <a:ext cx="22225" cy="65087"/>
            <a:chOff x="2329" y="2599"/>
            <a:chExt cx="43" cy="386"/>
          </a:xfrm>
        </p:grpSpPr>
        <p:sp>
          <p:nvSpPr>
            <p:cNvPr id="37242" name="AutoShape 725"/>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43" name="AutoShape 726"/>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17" name="Group 727"/>
          <p:cNvGrpSpPr>
            <a:grpSpLocks noChangeAspect="1"/>
          </p:cNvGrpSpPr>
          <p:nvPr/>
        </p:nvGrpSpPr>
        <p:grpSpPr bwMode="auto">
          <a:xfrm>
            <a:off x="2989263" y="4140200"/>
            <a:ext cx="19050" cy="38100"/>
            <a:chOff x="2478" y="2807"/>
            <a:chExt cx="43" cy="178"/>
          </a:xfrm>
        </p:grpSpPr>
        <p:sp>
          <p:nvSpPr>
            <p:cNvPr id="37240" name="AutoShape 728"/>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41" name="AutoShape 729"/>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18" name="Group 730"/>
          <p:cNvGrpSpPr>
            <a:grpSpLocks noChangeAspect="1"/>
          </p:cNvGrpSpPr>
          <p:nvPr/>
        </p:nvGrpSpPr>
        <p:grpSpPr bwMode="auto">
          <a:xfrm>
            <a:off x="3103563" y="4148138"/>
            <a:ext cx="15875" cy="106362"/>
            <a:chOff x="2195" y="2463"/>
            <a:chExt cx="40" cy="442"/>
          </a:xfrm>
        </p:grpSpPr>
        <p:sp>
          <p:nvSpPr>
            <p:cNvPr id="37238" name="AutoShape 731"/>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39" name="AutoShape 732"/>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19" name="Group 733"/>
          <p:cNvGrpSpPr>
            <a:grpSpLocks noChangeAspect="1"/>
          </p:cNvGrpSpPr>
          <p:nvPr/>
        </p:nvGrpSpPr>
        <p:grpSpPr bwMode="auto">
          <a:xfrm>
            <a:off x="3162300" y="4186238"/>
            <a:ext cx="19050" cy="76200"/>
            <a:chOff x="2329" y="2599"/>
            <a:chExt cx="43" cy="386"/>
          </a:xfrm>
        </p:grpSpPr>
        <p:sp>
          <p:nvSpPr>
            <p:cNvPr id="37236" name="AutoShape 734"/>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37" name="AutoShape 735"/>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20" name="Group 736"/>
          <p:cNvGrpSpPr>
            <a:grpSpLocks noChangeAspect="1"/>
          </p:cNvGrpSpPr>
          <p:nvPr/>
        </p:nvGrpSpPr>
        <p:grpSpPr bwMode="auto">
          <a:xfrm>
            <a:off x="3043238" y="4132263"/>
            <a:ext cx="19050" cy="79375"/>
            <a:chOff x="2065" y="2441"/>
            <a:chExt cx="40" cy="272"/>
          </a:xfrm>
        </p:grpSpPr>
        <p:sp>
          <p:nvSpPr>
            <p:cNvPr id="37234" name="AutoShape 737"/>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35" name="AutoShape 738"/>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21" name="Group 739"/>
          <p:cNvGrpSpPr>
            <a:grpSpLocks noChangeAspect="1"/>
          </p:cNvGrpSpPr>
          <p:nvPr/>
        </p:nvGrpSpPr>
        <p:grpSpPr bwMode="auto">
          <a:xfrm>
            <a:off x="3551238" y="4130675"/>
            <a:ext cx="17462" cy="88900"/>
            <a:chOff x="1015" y="2428"/>
            <a:chExt cx="46" cy="372"/>
          </a:xfrm>
        </p:grpSpPr>
        <p:sp>
          <p:nvSpPr>
            <p:cNvPr id="37232" name="AutoShape 740"/>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33" name="AutoShape 741"/>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22" name="Group 742"/>
          <p:cNvGrpSpPr>
            <a:grpSpLocks noChangeAspect="1"/>
          </p:cNvGrpSpPr>
          <p:nvPr/>
        </p:nvGrpSpPr>
        <p:grpSpPr bwMode="auto">
          <a:xfrm>
            <a:off x="3852863" y="4146550"/>
            <a:ext cx="17462" cy="107950"/>
            <a:chOff x="1790" y="2461"/>
            <a:chExt cx="40" cy="447"/>
          </a:xfrm>
        </p:grpSpPr>
        <p:sp>
          <p:nvSpPr>
            <p:cNvPr id="37230" name="AutoShape 743"/>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31" name="AutoShape 744"/>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23" name="Group 745"/>
          <p:cNvGrpSpPr>
            <a:grpSpLocks noChangeAspect="1"/>
          </p:cNvGrpSpPr>
          <p:nvPr/>
        </p:nvGrpSpPr>
        <p:grpSpPr bwMode="auto">
          <a:xfrm>
            <a:off x="3606800" y="4141788"/>
            <a:ext cx="17463" cy="112712"/>
            <a:chOff x="1151" y="2490"/>
            <a:chExt cx="40" cy="455"/>
          </a:xfrm>
        </p:grpSpPr>
        <p:sp>
          <p:nvSpPr>
            <p:cNvPr id="37228" name="AutoShape 746"/>
            <p:cNvSpPr>
              <a:spLocks noChangeAspect="1" noChangeArrowheads="1"/>
            </p:cNvSpPr>
            <p:nvPr/>
          </p:nvSpPr>
          <p:spPr bwMode="auto">
            <a:xfrm>
              <a:off x="1151" y="2716"/>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29" name="AutoShape 747"/>
            <p:cNvSpPr>
              <a:spLocks noChangeAspect="1" noChangeArrowheads="1"/>
            </p:cNvSpPr>
            <p:nvPr/>
          </p:nvSpPr>
          <p:spPr bwMode="auto">
            <a:xfrm>
              <a:off x="1151" y="2490"/>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24" name="Group 748"/>
          <p:cNvGrpSpPr>
            <a:grpSpLocks noChangeAspect="1"/>
          </p:cNvGrpSpPr>
          <p:nvPr/>
        </p:nvGrpSpPr>
        <p:grpSpPr bwMode="auto">
          <a:xfrm>
            <a:off x="3919538" y="4132263"/>
            <a:ext cx="17462" cy="77787"/>
            <a:chOff x="1914" y="2425"/>
            <a:chExt cx="40" cy="326"/>
          </a:xfrm>
        </p:grpSpPr>
        <p:sp>
          <p:nvSpPr>
            <p:cNvPr id="37226" name="AutoShape 749"/>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27" name="AutoShape 750"/>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25" name="Group 751"/>
          <p:cNvGrpSpPr>
            <a:grpSpLocks noChangeAspect="1"/>
          </p:cNvGrpSpPr>
          <p:nvPr/>
        </p:nvGrpSpPr>
        <p:grpSpPr bwMode="auto">
          <a:xfrm>
            <a:off x="3663950" y="4179888"/>
            <a:ext cx="14288" cy="82550"/>
            <a:chOff x="1284" y="2652"/>
            <a:chExt cx="40" cy="337"/>
          </a:xfrm>
        </p:grpSpPr>
        <p:sp>
          <p:nvSpPr>
            <p:cNvPr id="37224" name="AutoShape 752"/>
            <p:cNvSpPr>
              <a:spLocks noChangeAspect="1" noChangeArrowheads="1"/>
            </p:cNvSpPr>
            <p:nvPr/>
          </p:nvSpPr>
          <p:spPr bwMode="auto">
            <a:xfrm>
              <a:off x="1284" y="282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25" name="AutoShape 753"/>
            <p:cNvSpPr>
              <a:spLocks noChangeAspect="1" noChangeArrowheads="1"/>
            </p:cNvSpPr>
            <p:nvPr/>
          </p:nvSpPr>
          <p:spPr bwMode="auto">
            <a:xfrm>
              <a:off x="1284" y="2652"/>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26" name="Group 754"/>
          <p:cNvGrpSpPr>
            <a:grpSpLocks noChangeAspect="1"/>
          </p:cNvGrpSpPr>
          <p:nvPr/>
        </p:nvGrpSpPr>
        <p:grpSpPr bwMode="auto">
          <a:xfrm>
            <a:off x="3798888" y="4176713"/>
            <a:ext cx="19050" cy="85725"/>
            <a:chOff x="1658" y="2628"/>
            <a:chExt cx="40" cy="355"/>
          </a:xfrm>
        </p:grpSpPr>
        <p:sp>
          <p:nvSpPr>
            <p:cNvPr id="37222" name="AutoShape 755"/>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23" name="AutoShape 756"/>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27" name="Group 757"/>
          <p:cNvGrpSpPr>
            <a:grpSpLocks noChangeAspect="1"/>
          </p:cNvGrpSpPr>
          <p:nvPr/>
        </p:nvGrpSpPr>
        <p:grpSpPr bwMode="auto">
          <a:xfrm>
            <a:off x="3744913" y="4224338"/>
            <a:ext cx="15875" cy="30162"/>
            <a:chOff x="1516" y="2835"/>
            <a:chExt cx="42" cy="123"/>
          </a:xfrm>
        </p:grpSpPr>
        <p:sp>
          <p:nvSpPr>
            <p:cNvPr id="37220" name="AutoShape 758"/>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21" name="AutoShape 759"/>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28" name="Group 760"/>
          <p:cNvGrpSpPr>
            <a:grpSpLocks noChangeAspect="1"/>
          </p:cNvGrpSpPr>
          <p:nvPr/>
        </p:nvGrpSpPr>
        <p:grpSpPr bwMode="auto">
          <a:xfrm>
            <a:off x="4092575" y="4137025"/>
            <a:ext cx="15875" cy="106363"/>
            <a:chOff x="2195" y="2463"/>
            <a:chExt cx="40" cy="442"/>
          </a:xfrm>
        </p:grpSpPr>
        <p:sp>
          <p:nvSpPr>
            <p:cNvPr id="37218" name="AutoShape 761"/>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19" name="AutoShape 762"/>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29" name="Group 763"/>
          <p:cNvGrpSpPr>
            <a:grpSpLocks noChangeAspect="1"/>
          </p:cNvGrpSpPr>
          <p:nvPr/>
        </p:nvGrpSpPr>
        <p:grpSpPr bwMode="auto">
          <a:xfrm>
            <a:off x="4151313" y="4170363"/>
            <a:ext cx="19050" cy="92075"/>
            <a:chOff x="2329" y="2599"/>
            <a:chExt cx="43" cy="386"/>
          </a:xfrm>
        </p:grpSpPr>
        <p:sp>
          <p:nvSpPr>
            <p:cNvPr id="37216" name="AutoShape 764"/>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17" name="AutoShape 765"/>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30" name="Group 766"/>
          <p:cNvGrpSpPr>
            <a:grpSpLocks noChangeAspect="1"/>
          </p:cNvGrpSpPr>
          <p:nvPr/>
        </p:nvGrpSpPr>
        <p:grpSpPr bwMode="auto">
          <a:xfrm>
            <a:off x="3960813" y="4138613"/>
            <a:ext cx="15875" cy="38100"/>
            <a:chOff x="2478" y="2807"/>
            <a:chExt cx="43" cy="178"/>
          </a:xfrm>
        </p:grpSpPr>
        <p:sp>
          <p:nvSpPr>
            <p:cNvPr id="37214" name="AutoShape 767"/>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15" name="AutoShape 768"/>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31" name="Group 769"/>
          <p:cNvGrpSpPr>
            <a:grpSpLocks noChangeAspect="1"/>
          </p:cNvGrpSpPr>
          <p:nvPr/>
        </p:nvGrpSpPr>
        <p:grpSpPr bwMode="auto">
          <a:xfrm>
            <a:off x="4035425" y="4132263"/>
            <a:ext cx="17463" cy="65087"/>
            <a:chOff x="2065" y="2441"/>
            <a:chExt cx="40" cy="272"/>
          </a:xfrm>
        </p:grpSpPr>
        <p:sp>
          <p:nvSpPr>
            <p:cNvPr id="37212" name="AutoShape 770"/>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13" name="AutoShape 771"/>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32" name="Group 772"/>
          <p:cNvGrpSpPr>
            <a:grpSpLocks noChangeAspect="1"/>
          </p:cNvGrpSpPr>
          <p:nvPr/>
        </p:nvGrpSpPr>
        <p:grpSpPr bwMode="auto">
          <a:xfrm>
            <a:off x="4211638" y="4217988"/>
            <a:ext cx="15875" cy="38100"/>
            <a:chOff x="2478" y="2807"/>
            <a:chExt cx="43" cy="178"/>
          </a:xfrm>
        </p:grpSpPr>
        <p:sp>
          <p:nvSpPr>
            <p:cNvPr id="37210" name="AutoShape 773"/>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11" name="AutoShape 774"/>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33" name="Group 775"/>
          <p:cNvGrpSpPr>
            <a:grpSpLocks noChangeAspect="1"/>
          </p:cNvGrpSpPr>
          <p:nvPr/>
        </p:nvGrpSpPr>
        <p:grpSpPr bwMode="auto">
          <a:xfrm>
            <a:off x="4279900" y="4206875"/>
            <a:ext cx="15875" cy="50800"/>
            <a:chOff x="2668" y="2761"/>
            <a:chExt cx="40" cy="217"/>
          </a:xfrm>
        </p:grpSpPr>
        <p:sp>
          <p:nvSpPr>
            <p:cNvPr id="37208" name="AutoShape 776"/>
            <p:cNvSpPr>
              <a:spLocks noChangeAspect="1" noChangeArrowheads="1"/>
            </p:cNvSpPr>
            <p:nvPr/>
          </p:nvSpPr>
          <p:spPr bwMode="auto">
            <a:xfrm>
              <a:off x="2668" y="2870"/>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09" name="AutoShape 777"/>
            <p:cNvSpPr>
              <a:spLocks noChangeAspect="1" noChangeArrowheads="1"/>
            </p:cNvSpPr>
            <p:nvPr/>
          </p:nvSpPr>
          <p:spPr bwMode="auto">
            <a:xfrm>
              <a:off x="2668" y="2761"/>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34" name="Group 778"/>
          <p:cNvGrpSpPr>
            <a:grpSpLocks noChangeAspect="1"/>
          </p:cNvGrpSpPr>
          <p:nvPr/>
        </p:nvGrpSpPr>
        <p:grpSpPr bwMode="auto">
          <a:xfrm>
            <a:off x="3354388" y="4140200"/>
            <a:ext cx="19050" cy="107950"/>
            <a:chOff x="1790" y="2461"/>
            <a:chExt cx="40" cy="447"/>
          </a:xfrm>
        </p:grpSpPr>
        <p:sp>
          <p:nvSpPr>
            <p:cNvPr id="37206" name="AutoShape 779"/>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07" name="AutoShape 780"/>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35" name="Group 781"/>
          <p:cNvGrpSpPr>
            <a:grpSpLocks noChangeAspect="1"/>
          </p:cNvGrpSpPr>
          <p:nvPr/>
        </p:nvGrpSpPr>
        <p:grpSpPr bwMode="auto">
          <a:xfrm>
            <a:off x="3413125" y="4132263"/>
            <a:ext cx="17463" cy="77787"/>
            <a:chOff x="1914" y="2425"/>
            <a:chExt cx="40" cy="326"/>
          </a:xfrm>
        </p:grpSpPr>
        <p:sp>
          <p:nvSpPr>
            <p:cNvPr id="37204" name="AutoShape 782"/>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05" name="AutoShape 783"/>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36" name="Group 784"/>
          <p:cNvGrpSpPr>
            <a:grpSpLocks noChangeAspect="1"/>
          </p:cNvGrpSpPr>
          <p:nvPr/>
        </p:nvGrpSpPr>
        <p:grpSpPr bwMode="auto">
          <a:xfrm>
            <a:off x="3292475" y="4178300"/>
            <a:ext cx="19050" cy="84138"/>
            <a:chOff x="1658" y="2628"/>
            <a:chExt cx="40" cy="355"/>
          </a:xfrm>
        </p:grpSpPr>
        <p:sp>
          <p:nvSpPr>
            <p:cNvPr id="37202" name="AutoShape 785"/>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03" name="AutoShape 786"/>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37" name="Group 787"/>
          <p:cNvGrpSpPr>
            <a:grpSpLocks noChangeAspect="1"/>
          </p:cNvGrpSpPr>
          <p:nvPr/>
        </p:nvGrpSpPr>
        <p:grpSpPr bwMode="auto">
          <a:xfrm>
            <a:off x="3238500" y="4222750"/>
            <a:ext cx="15875" cy="30163"/>
            <a:chOff x="1516" y="2835"/>
            <a:chExt cx="42" cy="123"/>
          </a:xfrm>
        </p:grpSpPr>
        <p:sp>
          <p:nvSpPr>
            <p:cNvPr id="37200" name="AutoShape 788"/>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201" name="AutoShape 789"/>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38" name="Group 790"/>
          <p:cNvGrpSpPr>
            <a:grpSpLocks noChangeAspect="1"/>
          </p:cNvGrpSpPr>
          <p:nvPr/>
        </p:nvGrpSpPr>
        <p:grpSpPr bwMode="auto">
          <a:xfrm flipV="1">
            <a:off x="3455988" y="4137025"/>
            <a:ext cx="19050" cy="38100"/>
            <a:chOff x="2478" y="2807"/>
            <a:chExt cx="43" cy="178"/>
          </a:xfrm>
        </p:grpSpPr>
        <p:sp>
          <p:nvSpPr>
            <p:cNvPr id="37198" name="AutoShape 791"/>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99" name="AutoShape 792"/>
            <p:cNvSpPr>
              <a:spLocks noChangeAspect="1" noChangeArrowheads="1"/>
            </p:cNvSpPr>
            <p:nvPr/>
          </p:nvSpPr>
          <p:spPr bwMode="auto">
            <a:xfrm flipV="1">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sp>
        <p:nvSpPr>
          <p:cNvPr id="37039" name="Freeform 793"/>
          <p:cNvSpPr>
            <a:spLocks noChangeAspect="1"/>
          </p:cNvSpPr>
          <p:nvPr/>
        </p:nvSpPr>
        <p:spPr bwMode="auto">
          <a:xfrm flipH="1">
            <a:off x="4059238" y="4129088"/>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040" name="Freeform 794"/>
          <p:cNvSpPr>
            <a:spLocks noChangeAspect="1"/>
          </p:cNvSpPr>
          <p:nvPr/>
        </p:nvSpPr>
        <p:spPr bwMode="auto">
          <a:xfrm flipH="1">
            <a:off x="3913188" y="4129088"/>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041" name="Freeform 795"/>
          <p:cNvSpPr>
            <a:spLocks noChangeAspect="1"/>
          </p:cNvSpPr>
          <p:nvPr/>
        </p:nvSpPr>
        <p:spPr bwMode="auto">
          <a:xfrm flipH="1">
            <a:off x="3552825" y="4129088"/>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042" name="Freeform 796"/>
          <p:cNvSpPr>
            <a:spLocks noChangeAspect="1"/>
          </p:cNvSpPr>
          <p:nvPr/>
        </p:nvSpPr>
        <p:spPr bwMode="auto">
          <a:xfrm flipH="1">
            <a:off x="3408363" y="4129088"/>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043" name="Freeform 797"/>
          <p:cNvSpPr>
            <a:spLocks noChangeAspect="1"/>
          </p:cNvSpPr>
          <p:nvPr/>
        </p:nvSpPr>
        <p:spPr bwMode="auto">
          <a:xfrm flipH="1">
            <a:off x="3043238" y="4129088"/>
            <a:ext cx="268287"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044" name="Freeform 798"/>
          <p:cNvSpPr>
            <a:spLocks noChangeAspect="1"/>
          </p:cNvSpPr>
          <p:nvPr/>
        </p:nvSpPr>
        <p:spPr bwMode="auto">
          <a:xfrm flipH="1">
            <a:off x="2897188" y="4129088"/>
            <a:ext cx="266700"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045" name="Freeform 799"/>
          <p:cNvSpPr>
            <a:spLocks noChangeAspect="1"/>
          </p:cNvSpPr>
          <p:nvPr/>
        </p:nvSpPr>
        <p:spPr bwMode="auto">
          <a:xfrm flipH="1">
            <a:off x="2540000" y="4129088"/>
            <a:ext cx="261938"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046" name="Freeform 800"/>
          <p:cNvSpPr>
            <a:spLocks noChangeAspect="1"/>
          </p:cNvSpPr>
          <p:nvPr/>
        </p:nvSpPr>
        <p:spPr bwMode="auto">
          <a:xfrm flipH="1">
            <a:off x="2392363" y="4129088"/>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53025" name="Rectangle 801"/>
          <p:cNvSpPr>
            <a:spLocks noChangeArrowheads="1"/>
          </p:cNvSpPr>
          <p:nvPr/>
        </p:nvSpPr>
        <p:spPr bwMode="auto">
          <a:xfrm>
            <a:off x="2273300" y="4105275"/>
            <a:ext cx="188913"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3026" name="Rectangle 802"/>
          <p:cNvSpPr>
            <a:spLocks noChangeArrowheads="1"/>
          </p:cNvSpPr>
          <p:nvPr/>
        </p:nvSpPr>
        <p:spPr bwMode="auto">
          <a:xfrm>
            <a:off x="2470150" y="4105275"/>
            <a:ext cx="188913"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3027" name="Rectangle 803"/>
          <p:cNvSpPr>
            <a:spLocks noChangeArrowheads="1"/>
          </p:cNvSpPr>
          <p:nvPr/>
        </p:nvSpPr>
        <p:spPr bwMode="auto">
          <a:xfrm>
            <a:off x="2668588" y="4105275"/>
            <a:ext cx="1103312"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3028" name="Rectangle 804"/>
          <p:cNvSpPr>
            <a:spLocks noChangeArrowheads="1"/>
          </p:cNvSpPr>
          <p:nvPr/>
        </p:nvSpPr>
        <p:spPr bwMode="auto">
          <a:xfrm>
            <a:off x="4094163" y="4105275"/>
            <a:ext cx="101600"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3029" name="Rectangle 805"/>
          <p:cNvSpPr>
            <a:spLocks noChangeArrowheads="1"/>
          </p:cNvSpPr>
          <p:nvPr/>
        </p:nvSpPr>
        <p:spPr bwMode="auto">
          <a:xfrm>
            <a:off x="4219575" y="4105275"/>
            <a:ext cx="288925"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37052" name="Text Box 806"/>
          <p:cNvSpPr txBox="1">
            <a:spLocks noChangeArrowheads="1"/>
          </p:cNvSpPr>
          <p:nvPr/>
        </p:nvSpPr>
        <p:spPr bwMode="auto">
          <a:xfrm>
            <a:off x="1811338" y="4044950"/>
            <a:ext cx="512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a:latin typeface="Comic Sans MS" charset="0"/>
              </a:rPr>
              <a:t>m</a:t>
            </a:r>
            <a:r>
              <a:rPr lang="it-IT" altLang="x-none" sz="1400" baseline="30000">
                <a:latin typeface="Comic Sans MS" charset="0"/>
              </a:rPr>
              <a:t>7</a:t>
            </a:r>
            <a:r>
              <a:rPr lang="it-IT" altLang="x-none" sz="1400">
                <a:latin typeface="Comic Sans MS" charset="0"/>
              </a:rPr>
              <a:t>G</a:t>
            </a:r>
          </a:p>
        </p:txBody>
      </p:sp>
      <p:sp>
        <p:nvSpPr>
          <p:cNvPr id="37053" name="Text Box 807"/>
          <p:cNvSpPr txBox="1">
            <a:spLocks noChangeArrowheads="1"/>
          </p:cNvSpPr>
          <p:nvPr/>
        </p:nvSpPr>
        <p:spPr bwMode="auto">
          <a:xfrm>
            <a:off x="4443413" y="4065588"/>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a:latin typeface="Comic Sans MS" charset="0"/>
              </a:rPr>
              <a:t>AAAAAAAAAn</a:t>
            </a:r>
          </a:p>
        </p:txBody>
      </p:sp>
      <p:sp>
        <p:nvSpPr>
          <p:cNvPr id="37054" name="Freeform 808"/>
          <p:cNvSpPr>
            <a:spLocks noChangeAspect="1"/>
          </p:cNvSpPr>
          <p:nvPr/>
        </p:nvSpPr>
        <p:spPr bwMode="auto">
          <a:xfrm>
            <a:off x="2292350" y="4948238"/>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055" name="Freeform 809"/>
          <p:cNvSpPr>
            <a:spLocks noChangeAspect="1"/>
          </p:cNvSpPr>
          <p:nvPr/>
        </p:nvSpPr>
        <p:spPr bwMode="auto">
          <a:xfrm>
            <a:off x="2797175" y="4948238"/>
            <a:ext cx="266700"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056" name="Freeform 810"/>
          <p:cNvSpPr>
            <a:spLocks noChangeAspect="1"/>
          </p:cNvSpPr>
          <p:nvPr/>
        </p:nvSpPr>
        <p:spPr bwMode="auto">
          <a:xfrm>
            <a:off x="2652713" y="4948238"/>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057" name="Freeform 811"/>
          <p:cNvSpPr>
            <a:spLocks noChangeAspect="1"/>
          </p:cNvSpPr>
          <p:nvPr/>
        </p:nvSpPr>
        <p:spPr bwMode="auto">
          <a:xfrm>
            <a:off x="3308350" y="4948238"/>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058" name="Freeform 812"/>
          <p:cNvSpPr>
            <a:spLocks noChangeAspect="1"/>
          </p:cNvSpPr>
          <p:nvPr/>
        </p:nvSpPr>
        <p:spPr bwMode="auto">
          <a:xfrm>
            <a:off x="3157538" y="4948238"/>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059" name="Freeform 813"/>
          <p:cNvSpPr>
            <a:spLocks noChangeAspect="1"/>
          </p:cNvSpPr>
          <p:nvPr/>
        </p:nvSpPr>
        <p:spPr bwMode="auto">
          <a:xfrm>
            <a:off x="3813175" y="4948238"/>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060" name="Freeform 814"/>
          <p:cNvSpPr>
            <a:spLocks noChangeAspect="1"/>
          </p:cNvSpPr>
          <p:nvPr/>
        </p:nvSpPr>
        <p:spPr bwMode="auto">
          <a:xfrm>
            <a:off x="3665538" y="4948238"/>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grpSp>
        <p:nvGrpSpPr>
          <p:cNvPr id="37061" name="Group 815"/>
          <p:cNvGrpSpPr>
            <a:grpSpLocks noChangeAspect="1"/>
          </p:cNvGrpSpPr>
          <p:nvPr/>
        </p:nvGrpSpPr>
        <p:grpSpPr bwMode="auto">
          <a:xfrm>
            <a:off x="2425700" y="4951413"/>
            <a:ext cx="20638" cy="53975"/>
            <a:chOff x="3094" y="2443"/>
            <a:chExt cx="40" cy="183"/>
          </a:xfrm>
        </p:grpSpPr>
        <p:sp>
          <p:nvSpPr>
            <p:cNvPr id="37196" name="AutoShape 816"/>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97" name="AutoShape 817"/>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62" name="Group 818"/>
          <p:cNvGrpSpPr>
            <a:grpSpLocks noChangeAspect="1"/>
          </p:cNvGrpSpPr>
          <p:nvPr/>
        </p:nvGrpSpPr>
        <p:grpSpPr bwMode="auto">
          <a:xfrm>
            <a:off x="2373313" y="4951413"/>
            <a:ext cx="20637" cy="100012"/>
            <a:chOff x="2978" y="2432"/>
            <a:chExt cx="46" cy="375"/>
          </a:xfrm>
        </p:grpSpPr>
        <p:sp>
          <p:nvSpPr>
            <p:cNvPr id="37194" name="AutoShape 819"/>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95" name="AutoShape 820"/>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63" name="Group 821"/>
          <p:cNvGrpSpPr>
            <a:grpSpLocks noChangeAspect="1"/>
          </p:cNvGrpSpPr>
          <p:nvPr/>
        </p:nvGrpSpPr>
        <p:grpSpPr bwMode="auto">
          <a:xfrm>
            <a:off x="2316163" y="4975225"/>
            <a:ext cx="19050" cy="104775"/>
            <a:chOff x="2832" y="2516"/>
            <a:chExt cx="43" cy="436"/>
          </a:xfrm>
        </p:grpSpPr>
        <p:sp>
          <p:nvSpPr>
            <p:cNvPr id="37192" name="AutoShape 822"/>
            <p:cNvSpPr>
              <a:spLocks noChangeAspect="1" noChangeArrowheads="1"/>
            </p:cNvSpPr>
            <p:nvPr/>
          </p:nvSpPr>
          <p:spPr bwMode="auto">
            <a:xfrm flipV="1">
              <a:off x="2832" y="2516"/>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93" name="AutoShape 823"/>
            <p:cNvSpPr>
              <a:spLocks noChangeAspect="1" noChangeArrowheads="1"/>
            </p:cNvSpPr>
            <p:nvPr/>
          </p:nvSpPr>
          <p:spPr bwMode="auto">
            <a:xfrm flipV="1">
              <a:off x="2832" y="2734"/>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64" name="Group 824"/>
          <p:cNvGrpSpPr>
            <a:grpSpLocks noChangeAspect="1"/>
          </p:cNvGrpSpPr>
          <p:nvPr/>
        </p:nvGrpSpPr>
        <p:grpSpPr bwMode="auto">
          <a:xfrm flipV="1">
            <a:off x="2624138" y="4975225"/>
            <a:ext cx="15875" cy="106363"/>
            <a:chOff x="3217" y="3037"/>
            <a:chExt cx="46" cy="372"/>
          </a:xfrm>
        </p:grpSpPr>
        <p:sp>
          <p:nvSpPr>
            <p:cNvPr id="37190" name="AutoShape 825"/>
            <p:cNvSpPr>
              <a:spLocks noChangeAspect="1" noChangeArrowheads="1"/>
            </p:cNvSpPr>
            <p:nvPr/>
          </p:nvSpPr>
          <p:spPr bwMode="auto">
            <a:xfrm>
              <a:off x="3217" y="3037"/>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91" name="AutoShape 826"/>
            <p:cNvSpPr>
              <a:spLocks noChangeAspect="1" noChangeArrowheads="1"/>
            </p:cNvSpPr>
            <p:nvPr/>
          </p:nvSpPr>
          <p:spPr bwMode="auto">
            <a:xfrm>
              <a:off x="3217" y="3220"/>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65" name="Group 827"/>
          <p:cNvGrpSpPr>
            <a:grpSpLocks noChangeAspect="1"/>
          </p:cNvGrpSpPr>
          <p:nvPr/>
        </p:nvGrpSpPr>
        <p:grpSpPr bwMode="auto">
          <a:xfrm>
            <a:off x="2560638" y="4949825"/>
            <a:ext cx="20637" cy="104775"/>
            <a:chOff x="3353" y="3099"/>
            <a:chExt cx="40" cy="455"/>
          </a:xfrm>
        </p:grpSpPr>
        <p:sp>
          <p:nvSpPr>
            <p:cNvPr id="37188" name="AutoShape 828"/>
            <p:cNvSpPr>
              <a:spLocks noChangeAspect="1" noChangeArrowheads="1"/>
            </p:cNvSpPr>
            <p:nvPr/>
          </p:nvSpPr>
          <p:spPr bwMode="auto">
            <a:xfrm>
              <a:off x="3353" y="3325"/>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89" name="AutoShape 829"/>
            <p:cNvSpPr>
              <a:spLocks noChangeAspect="1" noChangeArrowheads="1"/>
            </p:cNvSpPr>
            <p:nvPr/>
          </p:nvSpPr>
          <p:spPr bwMode="auto">
            <a:xfrm>
              <a:off x="3353" y="3099"/>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66" name="Group 830"/>
          <p:cNvGrpSpPr>
            <a:grpSpLocks noChangeAspect="1"/>
          </p:cNvGrpSpPr>
          <p:nvPr/>
        </p:nvGrpSpPr>
        <p:grpSpPr bwMode="auto">
          <a:xfrm>
            <a:off x="2509838" y="4951413"/>
            <a:ext cx="19050" cy="61912"/>
            <a:chOff x="3486" y="3261"/>
            <a:chExt cx="40" cy="337"/>
          </a:xfrm>
        </p:grpSpPr>
        <p:sp>
          <p:nvSpPr>
            <p:cNvPr id="37186" name="AutoShape 831"/>
            <p:cNvSpPr>
              <a:spLocks noChangeAspect="1" noChangeArrowheads="1"/>
            </p:cNvSpPr>
            <p:nvPr/>
          </p:nvSpPr>
          <p:spPr bwMode="auto">
            <a:xfrm>
              <a:off x="3486" y="3430"/>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87" name="AutoShape 832"/>
            <p:cNvSpPr>
              <a:spLocks noChangeAspect="1" noChangeArrowheads="1"/>
            </p:cNvSpPr>
            <p:nvPr/>
          </p:nvSpPr>
          <p:spPr bwMode="auto">
            <a:xfrm>
              <a:off x="3486" y="326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67" name="Group 833"/>
          <p:cNvGrpSpPr>
            <a:grpSpLocks noChangeAspect="1"/>
          </p:cNvGrpSpPr>
          <p:nvPr/>
        </p:nvGrpSpPr>
        <p:grpSpPr bwMode="auto">
          <a:xfrm>
            <a:off x="2868613" y="4956175"/>
            <a:ext cx="15875" cy="106363"/>
            <a:chOff x="2195" y="2463"/>
            <a:chExt cx="40" cy="442"/>
          </a:xfrm>
        </p:grpSpPr>
        <p:sp>
          <p:nvSpPr>
            <p:cNvPr id="37184" name="AutoShape 834"/>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85" name="AutoShape 835"/>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68" name="Group 836"/>
          <p:cNvGrpSpPr>
            <a:grpSpLocks noChangeAspect="1"/>
          </p:cNvGrpSpPr>
          <p:nvPr/>
        </p:nvGrpSpPr>
        <p:grpSpPr bwMode="auto">
          <a:xfrm>
            <a:off x="2806700" y="4989513"/>
            <a:ext cx="15875" cy="92075"/>
            <a:chOff x="2329" y="2599"/>
            <a:chExt cx="43" cy="386"/>
          </a:xfrm>
        </p:grpSpPr>
        <p:sp>
          <p:nvSpPr>
            <p:cNvPr id="37182" name="AutoShape 837"/>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83" name="AutoShape 838"/>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69" name="Group 839"/>
          <p:cNvGrpSpPr>
            <a:grpSpLocks noChangeAspect="1"/>
          </p:cNvGrpSpPr>
          <p:nvPr/>
        </p:nvGrpSpPr>
        <p:grpSpPr bwMode="auto">
          <a:xfrm>
            <a:off x="2676525" y="5014913"/>
            <a:ext cx="15875" cy="65087"/>
            <a:chOff x="2065" y="2441"/>
            <a:chExt cx="40" cy="272"/>
          </a:xfrm>
        </p:grpSpPr>
        <p:sp>
          <p:nvSpPr>
            <p:cNvPr id="37180" name="AutoShape 840"/>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81" name="AutoShape 841"/>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70" name="Group 842"/>
          <p:cNvGrpSpPr>
            <a:grpSpLocks noChangeAspect="1"/>
          </p:cNvGrpSpPr>
          <p:nvPr/>
        </p:nvGrpSpPr>
        <p:grpSpPr bwMode="auto">
          <a:xfrm flipV="1">
            <a:off x="2747963" y="5032375"/>
            <a:ext cx="20637" cy="42863"/>
            <a:chOff x="2815" y="1923"/>
            <a:chExt cx="40" cy="217"/>
          </a:xfrm>
        </p:grpSpPr>
        <p:sp>
          <p:nvSpPr>
            <p:cNvPr id="37178" name="AutoShape 843"/>
            <p:cNvSpPr>
              <a:spLocks noChangeAspect="1" noChangeArrowheads="1"/>
            </p:cNvSpPr>
            <p:nvPr/>
          </p:nvSpPr>
          <p:spPr bwMode="auto">
            <a:xfrm>
              <a:off x="2815" y="2032"/>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79" name="AutoShape 844"/>
            <p:cNvSpPr>
              <a:spLocks noChangeAspect="1" noChangeArrowheads="1"/>
            </p:cNvSpPr>
            <p:nvPr/>
          </p:nvSpPr>
          <p:spPr bwMode="auto">
            <a:xfrm>
              <a:off x="2815" y="1923"/>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71" name="Group 845"/>
          <p:cNvGrpSpPr>
            <a:grpSpLocks noChangeAspect="1"/>
          </p:cNvGrpSpPr>
          <p:nvPr/>
        </p:nvGrpSpPr>
        <p:grpSpPr bwMode="auto">
          <a:xfrm>
            <a:off x="2924175" y="4951413"/>
            <a:ext cx="22225" cy="65087"/>
            <a:chOff x="2329" y="2599"/>
            <a:chExt cx="43" cy="386"/>
          </a:xfrm>
        </p:grpSpPr>
        <p:sp>
          <p:nvSpPr>
            <p:cNvPr id="37176" name="AutoShape 846"/>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77" name="AutoShape 847"/>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72" name="Group 848"/>
          <p:cNvGrpSpPr>
            <a:grpSpLocks noChangeAspect="1"/>
          </p:cNvGrpSpPr>
          <p:nvPr/>
        </p:nvGrpSpPr>
        <p:grpSpPr bwMode="auto">
          <a:xfrm>
            <a:off x="2995613" y="4959350"/>
            <a:ext cx="19050" cy="38100"/>
            <a:chOff x="2478" y="2807"/>
            <a:chExt cx="43" cy="178"/>
          </a:xfrm>
        </p:grpSpPr>
        <p:sp>
          <p:nvSpPr>
            <p:cNvPr id="37174" name="AutoShape 849"/>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75" name="AutoShape 850"/>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73" name="Group 851"/>
          <p:cNvGrpSpPr>
            <a:grpSpLocks noChangeAspect="1"/>
          </p:cNvGrpSpPr>
          <p:nvPr/>
        </p:nvGrpSpPr>
        <p:grpSpPr bwMode="auto">
          <a:xfrm>
            <a:off x="3109913" y="4967288"/>
            <a:ext cx="15875" cy="106362"/>
            <a:chOff x="2195" y="2463"/>
            <a:chExt cx="40" cy="442"/>
          </a:xfrm>
        </p:grpSpPr>
        <p:sp>
          <p:nvSpPr>
            <p:cNvPr id="37172" name="AutoShape 852"/>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73" name="AutoShape 853"/>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74" name="Group 854"/>
          <p:cNvGrpSpPr>
            <a:grpSpLocks noChangeAspect="1"/>
          </p:cNvGrpSpPr>
          <p:nvPr/>
        </p:nvGrpSpPr>
        <p:grpSpPr bwMode="auto">
          <a:xfrm>
            <a:off x="3168650" y="5005388"/>
            <a:ext cx="19050" cy="76200"/>
            <a:chOff x="2329" y="2599"/>
            <a:chExt cx="43" cy="386"/>
          </a:xfrm>
        </p:grpSpPr>
        <p:sp>
          <p:nvSpPr>
            <p:cNvPr id="37170" name="AutoShape 855"/>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71" name="AutoShape 856"/>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75" name="Group 857"/>
          <p:cNvGrpSpPr>
            <a:grpSpLocks noChangeAspect="1"/>
          </p:cNvGrpSpPr>
          <p:nvPr/>
        </p:nvGrpSpPr>
        <p:grpSpPr bwMode="auto">
          <a:xfrm>
            <a:off x="3049588" y="4951413"/>
            <a:ext cx="19050" cy="79375"/>
            <a:chOff x="2065" y="2441"/>
            <a:chExt cx="40" cy="272"/>
          </a:xfrm>
        </p:grpSpPr>
        <p:sp>
          <p:nvSpPr>
            <p:cNvPr id="37168" name="AutoShape 858"/>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69" name="AutoShape 859"/>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76" name="Group 860"/>
          <p:cNvGrpSpPr>
            <a:grpSpLocks noChangeAspect="1"/>
          </p:cNvGrpSpPr>
          <p:nvPr/>
        </p:nvGrpSpPr>
        <p:grpSpPr bwMode="auto">
          <a:xfrm>
            <a:off x="3557588" y="4949825"/>
            <a:ext cx="17462" cy="88900"/>
            <a:chOff x="1015" y="2428"/>
            <a:chExt cx="46" cy="372"/>
          </a:xfrm>
        </p:grpSpPr>
        <p:sp>
          <p:nvSpPr>
            <p:cNvPr id="37166" name="AutoShape 861"/>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67" name="AutoShape 862"/>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77" name="Group 863"/>
          <p:cNvGrpSpPr>
            <a:grpSpLocks noChangeAspect="1"/>
          </p:cNvGrpSpPr>
          <p:nvPr/>
        </p:nvGrpSpPr>
        <p:grpSpPr bwMode="auto">
          <a:xfrm>
            <a:off x="3859213" y="4965700"/>
            <a:ext cx="17462" cy="107950"/>
            <a:chOff x="1790" y="2461"/>
            <a:chExt cx="40" cy="447"/>
          </a:xfrm>
        </p:grpSpPr>
        <p:sp>
          <p:nvSpPr>
            <p:cNvPr id="37164" name="AutoShape 864"/>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65" name="AutoShape 865"/>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78" name="Group 866"/>
          <p:cNvGrpSpPr>
            <a:grpSpLocks noChangeAspect="1"/>
          </p:cNvGrpSpPr>
          <p:nvPr/>
        </p:nvGrpSpPr>
        <p:grpSpPr bwMode="auto">
          <a:xfrm>
            <a:off x="3613150" y="4960938"/>
            <a:ext cx="17463" cy="112712"/>
            <a:chOff x="1151" y="2490"/>
            <a:chExt cx="40" cy="455"/>
          </a:xfrm>
        </p:grpSpPr>
        <p:sp>
          <p:nvSpPr>
            <p:cNvPr id="37162" name="AutoShape 867"/>
            <p:cNvSpPr>
              <a:spLocks noChangeAspect="1" noChangeArrowheads="1"/>
            </p:cNvSpPr>
            <p:nvPr/>
          </p:nvSpPr>
          <p:spPr bwMode="auto">
            <a:xfrm>
              <a:off x="1151" y="2716"/>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63" name="AutoShape 868"/>
            <p:cNvSpPr>
              <a:spLocks noChangeAspect="1" noChangeArrowheads="1"/>
            </p:cNvSpPr>
            <p:nvPr/>
          </p:nvSpPr>
          <p:spPr bwMode="auto">
            <a:xfrm>
              <a:off x="1151" y="2490"/>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79" name="Group 869"/>
          <p:cNvGrpSpPr>
            <a:grpSpLocks noChangeAspect="1"/>
          </p:cNvGrpSpPr>
          <p:nvPr/>
        </p:nvGrpSpPr>
        <p:grpSpPr bwMode="auto">
          <a:xfrm>
            <a:off x="3925888" y="4951413"/>
            <a:ext cx="17462" cy="77787"/>
            <a:chOff x="1914" y="2425"/>
            <a:chExt cx="40" cy="326"/>
          </a:xfrm>
        </p:grpSpPr>
        <p:sp>
          <p:nvSpPr>
            <p:cNvPr id="37160" name="AutoShape 870"/>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61" name="AutoShape 871"/>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80" name="Group 872"/>
          <p:cNvGrpSpPr>
            <a:grpSpLocks noChangeAspect="1"/>
          </p:cNvGrpSpPr>
          <p:nvPr/>
        </p:nvGrpSpPr>
        <p:grpSpPr bwMode="auto">
          <a:xfrm>
            <a:off x="3670300" y="4999038"/>
            <a:ext cx="14288" cy="82550"/>
            <a:chOff x="1284" y="2652"/>
            <a:chExt cx="40" cy="337"/>
          </a:xfrm>
        </p:grpSpPr>
        <p:sp>
          <p:nvSpPr>
            <p:cNvPr id="37158" name="AutoShape 873"/>
            <p:cNvSpPr>
              <a:spLocks noChangeAspect="1" noChangeArrowheads="1"/>
            </p:cNvSpPr>
            <p:nvPr/>
          </p:nvSpPr>
          <p:spPr bwMode="auto">
            <a:xfrm>
              <a:off x="1284" y="282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59" name="AutoShape 874"/>
            <p:cNvSpPr>
              <a:spLocks noChangeAspect="1" noChangeArrowheads="1"/>
            </p:cNvSpPr>
            <p:nvPr/>
          </p:nvSpPr>
          <p:spPr bwMode="auto">
            <a:xfrm>
              <a:off x="1284" y="2652"/>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81" name="Group 875"/>
          <p:cNvGrpSpPr>
            <a:grpSpLocks noChangeAspect="1"/>
          </p:cNvGrpSpPr>
          <p:nvPr/>
        </p:nvGrpSpPr>
        <p:grpSpPr bwMode="auto">
          <a:xfrm>
            <a:off x="3805238" y="4995863"/>
            <a:ext cx="19050" cy="85725"/>
            <a:chOff x="1658" y="2628"/>
            <a:chExt cx="40" cy="355"/>
          </a:xfrm>
        </p:grpSpPr>
        <p:sp>
          <p:nvSpPr>
            <p:cNvPr id="37156" name="AutoShape 876"/>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57" name="AutoShape 877"/>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82" name="Group 878"/>
          <p:cNvGrpSpPr>
            <a:grpSpLocks noChangeAspect="1"/>
          </p:cNvGrpSpPr>
          <p:nvPr/>
        </p:nvGrpSpPr>
        <p:grpSpPr bwMode="auto">
          <a:xfrm>
            <a:off x="3751263" y="5043488"/>
            <a:ext cx="15875" cy="30162"/>
            <a:chOff x="1516" y="2835"/>
            <a:chExt cx="42" cy="123"/>
          </a:xfrm>
        </p:grpSpPr>
        <p:sp>
          <p:nvSpPr>
            <p:cNvPr id="37154" name="AutoShape 879"/>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55" name="AutoShape 880"/>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83" name="Group 881"/>
          <p:cNvGrpSpPr>
            <a:grpSpLocks noChangeAspect="1"/>
          </p:cNvGrpSpPr>
          <p:nvPr/>
        </p:nvGrpSpPr>
        <p:grpSpPr bwMode="auto">
          <a:xfrm>
            <a:off x="4098925" y="4956175"/>
            <a:ext cx="15875" cy="106363"/>
            <a:chOff x="2195" y="2463"/>
            <a:chExt cx="40" cy="442"/>
          </a:xfrm>
        </p:grpSpPr>
        <p:sp>
          <p:nvSpPr>
            <p:cNvPr id="37152" name="AutoShape 882"/>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53" name="AutoShape 883"/>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84" name="Group 884"/>
          <p:cNvGrpSpPr>
            <a:grpSpLocks noChangeAspect="1"/>
          </p:cNvGrpSpPr>
          <p:nvPr/>
        </p:nvGrpSpPr>
        <p:grpSpPr bwMode="auto">
          <a:xfrm>
            <a:off x="4157663" y="4989513"/>
            <a:ext cx="19050" cy="92075"/>
            <a:chOff x="2329" y="2599"/>
            <a:chExt cx="43" cy="386"/>
          </a:xfrm>
        </p:grpSpPr>
        <p:sp>
          <p:nvSpPr>
            <p:cNvPr id="37150" name="AutoShape 885"/>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51" name="AutoShape 886"/>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85" name="Group 887"/>
          <p:cNvGrpSpPr>
            <a:grpSpLocks noChangeAspect="1"/>
          </p:cNvGrpSpPr>
          <p:nvPr/>
        </p:nvGrpSpPr>
        <p:grpSpPr bwMode="auto">
          <a:xfrm>
            <a:off x="3967163" y="4957763"/>
            <a:ext cx="15875" cy="38100"/>
            <a:chOff x="2478" y="2807"/>
            <a:chExt cx="43" cy="178"/>
          </a:xfrm>
        </p:grpSpPr>
        <p:sp>
          <p:nvSpPr>
            <p:cNvPr id="37148" name="AutoShape 888"/>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49" name="AutoShape 889"/>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86" name="Group 890"/>
          <p:cNvGrpSpPr>
            <a:grpSpLocks noChangeAspect="1"/>
          </p:cNvGrpSpPr>
          <p:nvPr/>
        </p:nvGrpSpPr>
        <p:grpSpPr bwMode="auto">
          <a:xfrm>
            <a:off x="4041775" y="4951413"/>
            <a:ext cx="17463" cy="65087"/>
            <a:chOff x="2065" y="2441"/>
            <a:chExt cx="40" cy="272"/>
          </a:xfrm>
        </p:grpSpPr>
        <p:sp>
          <p:nvSpPr>
            <p:cNvPr id="37146" name="AutoShape 891"/>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47" name="AutoShape 892"/>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87" name="Group 893"/>
          <p:cNvGrpSpPr>
            <a:grpSpLocks noChangeAspect="1"/>
          </p:cNvGrpSpPr>
          <p:nvPr/>
        </p:nvGrpSpPr>
        <p:grpSpPr bwMode="auto">
          <a:xfrm>
            <a:off x="4217988" y="5037138"/>
            <a:ext cx="15875" cy="38100"/>
            <a:chOff x="2478" y="2807"/>
            <a:chExt cx="43" cy="178"/>
          </a:xfrm>
        </p:grpSpPr>
        <p:sp>
          <p:nvSpPr>
            <p:cNvPr id="37144" name="AutoShape 894"/>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45" name="AutoShape 895"/>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88" name="Group 896"/>
          <p:cNvGrpSpPr>
            <a:grpSpLocks noChangeAspect="1"/>
          </p:cNvGrpSpPr>
          <p:nvPr/>
        </p:nvGrpSpPr>
        <p:grpSpPr bwMode="auto">
          <a:xfrm>
            <a:off x="3360738" y="4959350"/>
            <a:ext cx="19050" cy="107950"/>
            <a:chOff x="1790" y="2461"/>
            <a:chExt cx="40" cy="447"/>
          </a:xfrm>
        </p:grpSpPr>
        <p:sp>
          <p:nvSpPr>
            <p:cNvPr id="37142" name="AutoShape 897"/>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43" name="AutoShape 898"/>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89" name="Group 899"/>
          <p:cNvGrpSpPr>
            <a:grpSpLocks noChangeAspect="1"/>
          </p:cNvGrpSpPr>
          <p:nvPr/>
        </p:nvGrpSpPr>
        <p:grpSpPr bwMode="auto">
          <a:xfrm>
            <a:off x="3419475" y="4951413"/>
            <a:ext cx="17463" cy="77787"/>
            <a:chOff x="1914" y="2425"/>
            <a:chExt cx="40" cy="326"/>
          </a:xfrm>
        </p:grpSpPr>
        <p:sp>
          <p:nvSpPr>
            <p:cNvPr id="37140" name="AutoShape 900"/>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41" name="AutoShape 901"/>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90" name="Group 902"/>
          <p:cNvGrpSpPr>
            <a:grpSpLocks noChangeAspect="1"/>
          </p:cNvGrpSpPr>
          <p:nvPr/>
        </p:nvGrpSpPr>
        <p:grpSpPr bwMode="auto">
          <a:xfrm>
            <a:off x="3298825" y="4997450"/>
            <a:ext cx="19050" cy="84138"/>
            <a:chOff x="1658" y="2628"/>
            <a:chExt cx="40" cy="355"/>
          </a:xfrm>
        </p:grpSpPr>
        <p:sp>
          <p:nvSpPr>
            <p:cNvPr id="37138" name="AutoShape 903"/>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39" name="AutoShape 904"/>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91" name="Group 905"/>
          <p:cNvGrpSpPr>
            <a:grpSpLocks noChangeAspect="1"/>
          </p:cNvGrpSpPr>
          <p:nvPr/>
        </p:nvGrpSpPr>
        <p:grpSpPr bwMode="auto">
          <a:xfrm>
            <a:off x="3244850" y="5041900"/>
            <a:ext cx="15875" cy="30163"/>
            <a:chOff x="1516" y="2835"/>
            <a:chExt cx="42" cy="123"/>
          </a:xfrm>
        </p:grpSpPr>
        <p:sp>
          <p:nvSpPr>
            <p:cNvPr id="37136" name="AutoShape 906"/>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37" name="AutoShape 907"/>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7092" name="Group 908"/>
          <p:cNvGrpSpPr>
            <a:grpSpLocks noChangeAspect="1"/>
          </p:cNvGrpSpPr>
          <p:nvPr/>
        </p:nvGrpSpPr>
        <p:grpSpPr bwMode="auto">
          <a:xfrm flipV="1">
            <a:off x="3462338" y="4956175"/>
            <a:ext cx="19050" cy="38100"/>
            <a:chOff x="2478" y="2807"/>
            <a:chExt cx="43" cy="178"/>
          </a:xfrm>
        </p:grpSpPr>
        <p:sp>
          <p:nvSpPr>
            <p:cNvPr id="37134" name="AutoShape 909"/>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35" name="AutoShape 910"/>
            <p:cNvSpPr>
              <a:spLocks noChangeAspect="1" noChangeArrowheads="1"/>
            </p:cNvSpPr>
            <p:nvPr/>
          </p:nvSpPr>
          <p:spPr bwMode="auto">
            <a:xfrm flipV="1">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sp>
        <p:nvSpPr>
          <p:cNvPr id="37093" name="Freeform 911"/>
          <p:cNvSpPr>
            <a:spLocks noChangeAspect="1"/>
          </p:cNvSpPr>
          <p:nvPr/>
        </p:nvSpPr>
        <p:spPr bwMode="auto">
          <a:xfrm flipH="1">
            <a:off x="3919538" y="4948238"/>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094" name="Freeform 912"/>
          <p:cNvSpPr>
            <a:spLocks noChangeAspect="1"/>
          </p:cNvSpPr>
          <p:nvPr/>
        </p:nvSpPr>
        <p:spPr bwMode="auto">
          <a:xfrm flipH="1">
            <a:off x="3559175" y="4948238"/>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095" name="Freeform 913"/>
          <p:cNvSpPr>
            <a:spLocks noChangeAspect="1"/>
          </p:cNvSpPr>
          <p:nvPr/>
        </p:nvSpPr>
        <p:spPr bwMode="auto">
          <a:xfrm flipH="1">
            <a:off x="3414713" y="4948238"/>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096" name="Freeform 914"/>
          <p:cNvSpPr>
            <a:spLocks noChangeAspect="1"/>
          </p:cNvSpPr>
          <p:nvPr/>
        </p:nvSpPr>
        <p:spPr bwMode="auto">
          <a:xfrm flipH="1">
            <a:off x="3049588" y="4948238"/>
            <a:ext cx="268287"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097" name="Freeform 915"/>
          <p:cNvSpPr>
            <a:spLocks noChangeAspect="1"/>
          </p:cNvSpPr>
          <p:nvPr/>
        </p:nvSpPr>
        <p:spPr bwMode="auto">
          <a:xfrm flipH="1">
            <a:off x="2903538" y="4948238"/>
            <a:ext cx="266700"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098" name="Freeform 916"/>
          <p:cNvSpPr>
            <a:spLocks noChangeAspect="1"/>
          </p:cNvSpPr>
          <p:nvPr/>
        </p:nvSpPr>
        <p:spPr bwMode="auto">
          <a:xfrm flipH="1">
            <a:off x="2546350" y="4948238"/>
            <a:ext cx="261938"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37099" name="Freeform 917"/>
          <p:cNvSpPr>
            <a:spLocks noChangeAspect="1"/>
          </p:cNvSpPr>
          <p:nvPr/>
        </p:nvSpPr>
        <p:spPr bwMode="auto">
          <a:xfrm flipH="1">
            <a:off x="2398713" y="4948238"/>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53142" name="Rectangle 918"/>
          <p:cNvSpPr>
            <a:spLocks noChangeArrowheads="1"/>
          </p:cNvSpPr>
          <p:nvPr/>
        </p:nvSpPr>
        <p:spPr bwMode="auto">
          <a:xfrm>
            <a:off x="2279650" y="4924425"/>
            <a:ext cx="188913"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3143" name="Rectangle 919"/>
          <p:cNvSpPr>
            <a:spLocks noChangeArrowheads="1"/>
          </p:cNvSpPr>
          <p:nvPr/>
        </p:nvSpPr>
        <p:spPr bwMode="auto">
          <a:xfrm>
            <a:off x="2490788" y="4924425"/>
            <a:ext cx="188912"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3144" name="Rectangle 920"/>
          <p:cNvSpPr>
            <a:spLocks noChangeArrowheads="1"/>
          </p:cNvSpPr>
          <p:nvPr/>
        </p:nvSpPr>
        <p:spPr bwMode="auto">
          <a:xfrm>
            <a:off x="2689225" y="4924425"/>
            <a:ext cx="1103313"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3145" name="Rectangle 921"/>
          <p:cNvSpPr>
            <a:spLocks noChangeArrowheads="1"/>
          </p:cNvSpPr>
          <p:nvPr/>
        </p:nvSpPr>
        <p:spPr bwMode="auto">
          <a:xfrm>
            <a:off x="3800475" y="4924425"/>
            <a:ext cx="101600"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3146" name="Rectangle 922"/>
          <p:cNvSpPr>
            <a:spLocks noChangeArrowheads="1"/>
          </p:cNvSpPr>
          <p:nvPr/>
        </p:nvSpPr>
        <p:spPr bwMode="auto">
          <a:xfrm>
            <a:off x="3925888" y="4924425"/>
            <a:ext cx="288925"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37105" name="Text Box 923"/>
          <p:cNvSpPr txBox="1">
            <a:spLocks noChangeArrowheads="1"/>
          </p:cNvSpPr>
          <p:nvPr/>
        </p:nvSpPr>
        <p:spPr bwMode="auto">
          <a:xfrm>
            <a:off x="1811338" y="4864100"/>
            <a:ext cx="512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a:latin typeface="Comic Sans MS" charset="0"/>
              </a:rPr>
              <a:t>m</a:t>
            </a:r>
            <a:r>
              <a:rPr lang="it-IT" altLang="x-none" sz="1400" baseline="30000">
                <a:latin typeface="Comic Sans MS" charset="0"/>
              </a:rPr>
              <a:t>7</a:t>
            </a:r>
            <a:r>
              <a:rPr lang="it-IT" altLang="x-none" sz="1400">
                <a:latin typeface="Comic Sans MS" charset="0"/>
              </a:rPr>
              <a:t>G</a:t>
            </a:r>
          </a:p>
        </p:txBody>
      </p:sp>
      <p:sp>
        <p:nvSpPr>
          <p:cNvPr id="37106" name="Text Box 924"/>
          <p:cNvSpPr txBox="1">
            <a:spLocks noChangeArrowheads="1"/>
          </p:cNvSpPr>
          <p:nvPr/>
        </p:nvSpPr>
        <p:spPr bwMode="auto">
          <a:xfrm>
            <a:off x="4164013" y="4884738"/>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a:latin typeface="Comic Sans MS" charset="0"/>
              </a:rPr>
              <a:t>AAAAAAAAAn</a:t>
            </a:r>
          </a:p>
        </p:txBody>
      </p:sp>
      <p:sp>
        <p:nvSpPr>
          <p:cNvPr id="37107" name="Line 925"/>
          <p:cNvSpPr>
            <a:spLocks noChangeShapeType="1"/>
          </p:cNvSpPr>
          <p:nvPr/>
        </p:nvSpPr>
        <p:spPr bwMode="auto">
          <a:xfrm flipH="1">
            <a:off x="3481388" y="5367338"/>
            <a:ext cx="0" cy="392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108" name="Text Box 926"/>
          <p:cNvSpPr txBox="1">
            <a:spLocks noChangeArrowheads="1"/>
          </p:cNvSpPr>
          <p:nvPr/>
        </p:nvSpPr>
        <p:spPr bwMode="auto">
          <a:xfrm>
            <a:off x="3505200" y="5276850"/>
            <a:ext cx="1293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b="1">
                <a:solidFill>
                  <a:srgbClr val="DE0A10"/>
                </a:solidFill>
                <a:latin typeface="Comic Sans MS" charset="0"/>
              </a:rPr>
              <a:t>TRANSPORT</a:t>
            </a:r>
          </a:p>
        </p:txBody>
      </p:sp>
      <p:sp>
        <p:nvSpPr>
          <p:cNvPr id="53151" name="Freeform 927"/>
          <p:cNvSpPr>
            <a:spLocks/>
          </p:cNvSpPr>
          <p:nvPr/>
        </p:nvSpPr>
        <p:spPr bwMode="auto">
          <a:xfrm>
            <a:off x="376238" y="4397375"/>
            <a:ext cx="8548687" cy="1468438"/>
          </a:xfrm>
          <a:custGeom>
            <a:avLst/>
            <a:gdLst>
              <a:gd name="T0" fmla="*/ 0 w 5385"/>
              <a:gd name="T1" fmla="*/ 0 h 925"/>
              <a:gd name="T2" fmla="*/ 1616075 w 5385"/>
              <a:gd name="T3" fmla="*/ 1193800 h 925"/>
              <a:gd name="T4" fmla="*/ 4614862 w 5385"/>
              <a:gd name="T5" fmla="*/ 1450975 h 925"/>
              <a:gd name="T6" fmla="*/ 7286625 w 5385"/>
              <a:gd name="T7" fmla="*/ 1089025 h 925"/>
              <a:gd name="T8" fmla="*/ 8548687 w 5385"/>
              <a:gd name="T9" fmla="*/ 377825 h 925"/>
              <a:gd name="T10" fmla="*/ 0 60000 65536"/>
              <a:gd name="T11" fmla="*/ 0 60000 65536"/>
              <a:gd name="T12" fmla="*/ 0 60000 65536"/>
              <a:gd name="T13" fmla="*/ 0 60000 65536"/>
              <a:gd name="T14" fmla="*/ 0 60000 65536"/>
              <a:gd name="T15" fmla="*/ 0 w 5385"/>
              <a:gd name="T16" fmla="*/ 0 h 925"/>
              <a:gd name="T17" fmla="*/ 5385 w 5385"/>
              <a:gd name="T18" fmla="*/ 925 h 925"/>
            </a:gdLst>
            <a:ahLst/>
            <a:cxnLst>
              <a:cxn ang="T10">
                <a:pos x="T0" y="T1"/>
              </a:cxn>
              <a:cxn ang="T11">
                <a:pos x="T2" y="T3"/>
              </a:cxn>
              <a:cxn ang="T12">
                <a:pos x="T4" y="T5"/>
              </a:cxn>
              <a:cxn ang="T13">
                <a:pos x="T6" y="T7"/>
              </a:cxn>
              <a:cxn ang="T14">
                <a:pos x="T8" y="T9"/>
              </a:cxn>
            </a:cxnLst>
            <a:rect l="T15" t="T16" r="T17" b="T18"/>
            <a:pathLst>
              <a:path w="5385" h="925">
                <a:moveTo>
                  <a:pt x="0" y="0"/>
                </a:moveTo>
                <a:cubicBezTo>
                  <a:pt x="170" y="124"/>
                  <a:pt x="533" y="600"/>
                  <a:pt x="1018" y="752"/>
                </a:cubicBezTo>
                <a:cubicBezTo>
                  <a:pt x="1503" y="904"/>
                  <a:pt x="2312" y="925"/>
                  <a:pt x="2907" y="914"/>
                </a:cubicBezTo>
                <a:cubicBezTo>
                  <a:pt x="3502" y="903"/>
                  <a:pt x="4177" y="799"/>
                  <a:pt x="4590" y="686"/>
                </a:cubicBezTo>
                <a:cubicBezTo>
                  <a:pt x="5003" y="573"/>
                  <a:pt x="5220" y="331"/>
                  <a:pt x="5385" y="238"/>
                </a:cubicBezTo>
              </a:path>
            </a:pathLst>
          </a:custGeom>
          <a:noFill/>
          <a:ln w="9525">
            <a:solidFill>
              <a:schemeClr val="tx1"/>
            </a:solidFill>
            <a:round/>
            <a:headEnd/>
            <a:tailEnd/>
          </a:ln>
          <a:effectLst>
            <a:outerShdw blurRad="63500" dist="26940" dir="54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10" name="Line 928"/>
          <p:cNvSpPr>
            <a:spLocks noChangeShapeType="1"/>
          </p:cNvSpPr>
          <p:nvPr/>
        </p:nvSpPr>
        <p:spPr bwMode="auto">
          <a:xfrm flipH="1">
            <a:off x="3481388" y="3419475"/>
            <a:ext cx="0" cy="3921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111" name="Text Box 929"/>
          <p:cNvSpPr txBox="1">
            <a:spLocks noChangeArrowheads="1"/>
          </p:cNvSpPr>
          <p:nvPr/>
        </p:nvSpPr>
        <p:spPr bwMode="auto">
          <a:xfrm>
            <a:off x="3505200" y="5972175"/>
            <a:ext cx="1554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b="1">
                <a:solidFill>
                  <a:srgbClr val="DE0A10"/>
                </a:solidFill>
                <a:latin typeface="Comic Sans MS" charset="0"/>
              </a:rPr>
              <a:t>TRANSLATION</a:t>
            </a:r>
          </a:p>
        </p:txBody>
      </p:sp>
      <p:sp>
        <p:nvSpPr>
          <p:cNvPr id="37112" name="Line 930"/>
          <p:cNvSpPr>
            <a:spLocks noChangeShapeType="1"/>
          </p:cNvSpPr>
          <p:nvPr/>
        </p:nvSpPr>
        <p:spPr bwMode="auto">
          <a:xfrm flipH="1">
            <a:off x="3481388" y="5976938"/>
            <a:ext cx="0" cy="392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113" name="Line 931"/>
          <p:cNvSpPr>
            <a:spLocks noChangeShapeType="1"/>
          </p:cNvSpPr>
          <p:nvPr/>
        </p:nvSpPr>
        <p:spPr bwMode="auto">
          <a:xfrm flipH="1">
            <a:off x="3481388" y="2195513"/>
            <a:ext cx="0" cy="696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114" name="Freeform 932"/>
          <p:cNvSpPr>
            <a:spLocks/>
          </p:cNvSpPr>
          <p:nvPr/>
        </p:nvSpPr>
        <p:spPr bwMode="auto">
          <a:xfrm rot="-915307">
            <a:off x="3168650" y="6318250"/>
            <a:ext cx="736600" cy="484188"/>
          </a:xfrm>
          <a:custGeom>
            <a:avLst/>
            <a:gdLst>
              <a:gd name="T0" fmla="*/ 2147483647 w 1002"/>
              <a:gd name="T1" fmla="*/ 2147483647 h 724"/>
              <a:gd name="T2" fmla="*/ 2147483647 w 1002"/>
              <a:gd name="T3" fmla="*/ 2147483647 h 724"/>
              <a:gd name="T4" fmla="*/ 2147483647 w 1002"/>
              <a:gd name="T5" fmla="*/ 2147483647 h 724"/>
              <a:gd name="T6" fmla="*/ 2147483647 w 1002"/>
              <a:gd name="T7" fmla="*/ 2147483647 h 724"/>
              <a:gd name="T8" fmla="*/ 2147483647 w 1002"/>
              <a:gd name="T9" fmla="*/ 2147483647 h 724"/>
              <a:gd name="T10" fmla="*/ 2147483647 w 1002"/>
              <a:gd name="T11" fmla="*/ 2147483647 h 724"/>
              <a:gd name="T12" fmla="*/ 2147483647 w 1002"/>
              <a:gd name="T13" fmla="*/ 2147483647 h 724"/>
              <a:gd name="T14" fmla="*/ 2147483647 w 1002"/>
              <a:gd name="T15" fmla="*/ 2147483647 h 724"/>
              <a:gd name="T16" fmla="*/ 2147483647 w 1002"/>
              <a:gd name="T17" fmla="*/ 2147483647 h 724"/>
              <a:gd name="T18" fmla="*/ 2147483647 w 1002"/>
              <a:gd name="T19" fmla="*/ 2147483647 h 724"/>
              <a:gd name="T20" fmla="*/ 2147483647 w 1002"/>
              <a:gd name="T21" fmla="*/ 2147483647 h 724"/>
              <a:gd name="T22" fmla="*/ 2147483647 w 1002"/>
              <a:gd name="T23" fmla="*/ 2147483647 h 724"/>
              <a:gd name="T24" fmla="*/ 2147483647 w 1002"/>
              <a:gd name="T25" fmla="*/ 2147483647 h 724"/>
              <a:gd name="T26" fmla="*/ 2147483647 w 1002"/>
              <a:gd name="T27" fmla="*/ 2147483647 h 724"/>
              <a:gd name="T28" fmla="*/ 2147483647 w 1002"/>
              <a:gd name="T29" fmla="*/ 2147483647 h 724"/>
              <a:gd name="T30" fmla="*/ 2147483647 w 1002"/>
              <a:gd name="T31" fmla="*/ 2147483647 h 724"/>
              <a:gd name="T32" fmla="*/ 2147483647 w 1002"/>
              <a:gd name="T33" fmla="*/ 2147483647 h 724"/>
              <a:gd name="T34" fmla="*/ 2147483647 w 1002"/>
              <a:gd name="T35" fmla="*/ 2147483647 h 724"/>
              <a:gd name="T36" fmla="*/ 2147483647 w 1002"/>
              <a:gd name="T37" fmla="*/ 2147483647 h 724"/>
              <a:gd name="T38" fmla="*/ 2147483647 w 1002"/>
              <a:gd name="T39" fmla="*/ 2147483647 h 724"/>
              <a:gd name="T40" fmla="*/ 2147483647 w 1002"/>
              <a:gd name="T41" fmla="*/ 2147483647 h 724"/>
              <a:gd name="T42" fmla="*/ 2147483647 w 1002"/>
              <a:gd name="T43" fmla="*/ 2147483647 h 724"/>
              <a:gd name="T44" fmla="*/ 2147483647 w 1002"/>
              <a:gd name="T45" fmla="*/ 2147483647 h 7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02"/>
              <a:gd name="T70" fmla="*/ 0 h 724"/>
              <a:gd name="T71" fmla="*/ 1002 w 1002"/>
              <a:gd name="T72" fmla="*/ 724 h 7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02" h="724">
                <a:moveTo>
                  <a:pt x="220" y="621"/>
                </a:moveTo>
                <a:cubicBezTo>
                  <a:pt x="132" y="588"/>
                  <a:pt x="43" y="554"/>
                  <a:pt x="22" y="461"/>
                </a:cubicBezTo>
                <a:cubicBezTo>
                  <a:pt x="0" y="368"/>
                  <a:pt x="39" y="131"/>
                  <a:pt x="91" y="66"/>
                </a:cubicBezTo>
                <a:cubicBezTo>
                  <a:pt x="144" y="0"/>
                  <a:pt x="307" y="37"/>
                  <a:pt x="340" y="66"/>
                </a:cubicBezTo>
                <a:cubicBezTo>
                  <a:pt x="373" y="95"/>
                  <a:pt x="317" y="206"/>
                  <a:pt x="289" y="241"/>
                </a:cubicBezTo>
                <a:cubicBezTo>
                  <a:pt x="261" y="276"/>
                  <a:pt x="190" y="293"/>
                  <a:pt x="170" y="278"/>
                </a:cubicBezTo>
                <a:cubicBezTo>
                  <a:pt x="150" y="263"/>
                  <a:pt x="119" y="166"/>
                  <a:pt x="170" y="150"/>
                </a:cubicBezTo>
                <a:cubicBezTo>
                  <a:pt x="221" y="134"/>
                  <a:pt x="442" y="147"/>
                  <a:pt x="477" y="183"/>
                </a:cubicBezTo>
                <a:cubicBezTo>
                  <a:pt x="512" y="219"/>
                  <a:pt x="410" y="346"/>
                  <a:pt x="380" y="369"/>
                </a:cubicBezTo>
                <a:cubicBezTo>
                  <a:pt x="350" y="392"/>
                  <a:pt x="292" y="348"/>
                  <a:pt x="298" y="324"/>
                </a:cubicBezTo>
                <a:cubicBezTo>
                  <a:pt x="304" y="300"/>
                  <a:pt x="367" y="223"/>
                  <a:pt x="417" y="226"/>
                </a:cubicBezTo>
                <a:cubicBezTo>
                  <a:pt x="467" y="229"/>
                  <a:pt x="586" y="304"/>
                  <a:pt x="598" y="344"/>
                </a:cubicBezTo>
                <a:cubicBezTo>
                  <a:pt x="610" y="384"/>
                  <a:pt x="528" y="458"/>
                  <a:pt x="490" y="470"/>
                </a:cubicBezTo>
                <a:cubicBezTo>
                  <a:pt x="452" y="482"/>
                  <a:pt x="360" y="430"/>
                  <a:pt x="371" y="415"/>
                </a:cubicBezTo>
                <a:cubicBezTo>
                  <a:pt x="382" y="400"/>
                  <a:pt x="498" y="378"/>
                  <a:pt x="554" y="379"/>
                </a:cubicBezTo>
                <a:cubicBezTo>
                  <a:pt x="610" y="380"/>
                  <a:pt x="689" y="439"/>
                  <a:pt x="709" y="424"/>
                </a:cubicBezTo>
                <a:cubicBezTo>
                  <a:pt x="729" y="409"/>
                  <a:pt x="689" y="288"/>
                  <a:pt x="673" y="287"/>
                </a:cubicBezTo>
                <a:cubicBezTo>
                  <a:pt x="657" y="286"/>
                  <a:pt x="632" y="363"/>
                  <a:pt x="615" y="416"/>
                </a:cubicBezTo>
                <a:cubicBezTo>
                  <a:pt x="598" y="469"/>
                  <a:pt x="536" y="558"/>
                  <a:pt x="572" y="607"/>
                </a:cubicBezTo>
                <a:cubicBezTo>
                  <a:pt x="608" y="656"/>
                  <a:pt x="789" y="724"/>
                  <a:pt x="830" y="709"/>
                </a:cubicBezTo>
                <a:cubicBezTo>
                  <a:pt x="871" y="694"/>
                  <a:pt x="812" y="568"/>
                  <a:pt x="819" y="516"/>
                </a:cubicBezTo>
                <a:cubicBezTo>
                  <a:pt x="826" y="464"/>
                  <a:pt x="844" y="400"/>
                  <a:pt x="874" y="397"/>
                </a:cubicBezTo>
                <a:cubicBezTo>
                  <a:pt x="904" y="394"/>
                  <a:pt x="975" y="476"/>
                  <a:pt x="1002" y="497"/>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7115" name="Group 933"/>
          <p:cNvGrpSpPr>
            <a:grpSpLocks/>
          </p:cNvGrpSpPr>
          <p:nvPr/>
        </p:nvGrpSpPr>
        <p:grpSpPr bwMode="auto">
          <a:xfrm>
            <a:off x="2276475" y="2779713"/>
            <a:ext cx="190500" cy="225425"/>
            <a:chOff x="1389" y="3419"/>
            <a:chExt cx="284" cy="132"/>
          </a:xfrm>
        </p:grpSpPr>
        <p:sp>
          <p:nvSpPr>
            <p:cNvPr id="37132" name="Line 934"/>
            <p:cNvSpPr>
              <a:spLocks noChangeShapeType="1"/>
            </p:cNvSpPr>
            <p:nvPr/>
          </p:nvSpPr>
          <p:spPr bwMode="auto">
            <a:xfrm>
              <a:off x="1390" y="3419"/>
              <a:ext cx="28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133" name="Line 935"/>
            <p:cNvSpPr>
              <a:spLocks noChangeShapeType="1"/>
            </p:cNvSpPr>
            <p:nvPr/>
          </p:nvSpPr>
          <p:spPr bwMode="auto">
            <a:xfrm>
              <a:off x="1389" y="3423"/>
              <a:ext cx="0" cy="1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116" name="Group 936"/>
          <p:cNvGrpSpPr>
            <a:grpSpLocks/>
          </p:cNvGrpSpPr>
          <p:nvPr/>
        </p:nvGrpSpPr>
        <p:grpSpPr bwMode="auto">
          <a:xfrm>
            <a:off x="2284413" y="3833813"/>
            <a:ext cx="190500" cy="225425"/>
            <a:chOff x="1389" y="3419"/>
            <a:chExt cx="284" cy="132"/>
          </a:xfrm>
        </p:grpSpPr>
        <p:sp>
          <p:nvSpPr>
            <p:cNvPr id="37130" name="Line 937"/>
            <p:cNvSpPr>
              <a:spLocks noChangeShapeType="1"/>
            </p:cNvSpPr>
            <p:nvPr/>
          </p:nvSpPr>
          <p:spPr bwMode="auto">
            <a:xfrm>
              <a:off x="1390" y="3419"/>
              <a:ext cx="28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131" name="Line 938"/>
            <p:cNvSpPr>
              <a:spLocks noChangeShapeType="1"/>
            </p:cNvSpPr>
            <p:nvPr/>
          </p:nvSpPr>
          <p:spPr bwMode="auto">
            <a:xfrm>
              <a:off x="1389" y="3423"/>
              <a:ext cx="0" cy="1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117" name="Group 939"/>
          <p:cNvGrpSpPr>
            <a:grpSpLocks/>
          </p:cNvGrpSpPr>
          <p:nvPr/>
        </p:nvGrpSpPr>
        <p:grpSpPr bwMode="auto">
          <a:xfrm>
            <a:off x="2292350" y="4683125"/>
            <a:ext cx="190500" cy="225425"/>
            <a:chOff x="1389" y="3419"/>
            <a:chExt cx="284" cy="132"/>
          </a:xfrm>
        </p:grpSpPr>
        <p:sp>
          <p:nvSpPr>
            <p:cNvPr id="37128" name="Line 940"/>
            <p:cNvSpPr>
              <a:spLocks noChangeShapeType="1"/>
            </p:cNvSpPr>
            <p:nvPr/>
          </p:nvSpPr>
          <p:spPr bwMode="auto">
            <a:xfrm>
              <a:off x="1390" y="3419"/>
              <a:ext cx="28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129" name="Line 941"/>
            <p:cNvSpPr>
              <a:spLocks noChangeShapeType="1"/>
            </p:cNvSpPr>
            <p:nvPr/>
          </p:nvSpPr>
          <p:spPr bwMode="auto">
            <a:xfrm>
              <a:off x="1389" y="3423"/>
              <a:ext cx="0" cy="1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7118" name="Text Box 942"/>
          <p:cNvSpPr txBox="1">
            <a:spLocks noChangeArrowheads="1"/>
          </p:cNvSpPr>
          <p:nvPr/>
        </p:nvSpPr>
        <p:spPr bwMode="auto">
          <a:xfrm>
            <a:off x="8351838" y="1316038"/>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000" b="1" i="1">
                <a:latin typeface="Times" charset="0"/>
              </a:rPr>
              <a:t>gene</a:t>
            </a:r>
          </a:p>
        </p:txBody>
      </p:sp>
      <p:sp>
        <p:nvSpPr>
          <p:cNvPr id="37119" name="Text Box 943"/>
          <p:cNvSpPr txBox="1">
            <a:spLocks noChangeArrowheads="1"/>
          </p:cNvSpPr>
          <p:nvPr/>
        </p:nvSpPr>
        <p:spPr bwMode="auto">
          <a:xfrm>
            <a:off x="7107238" y="2811463"/>
            <a:ext cx="1487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000" b="1" i="1">
                <a:latin typeface="Times" charset="0"/>
              </a:rPr>
              <a:t>pre-mRNA</a:t>
            </a:r>
          </a:p>
        </p:txBody>
      </p:sp>
      <p:sp>
        <p:nvSpPr>
          <p:cNvPr id="37120" name="Text Box 944"/>
          <p:cNvSpPr txBox="1">
            <a:spLocks noChangeArrowheads="1"/>
          </p:cNvSpPr>
          <p:nvPr/>
        </p:nvSpPr>
        <p:spPr bwMode="auto">
          <a:xfrm>
            <a:off x="5853113" y="3956050"/>
            <a:ext cx="3062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it-IT" altLang="x-none" sz="2000" b="1" i="1">
                <a:latin typeface="Times" charset="0"/>
              </a:rPr>
              <a:t>polyadenylated pre-mRNA</a:t>
            </a:r>
          </a:p>
        </p:txBody>
      </p:sp>
      <p:sp>
        <p:nvSpPr>
          <p:cNvPr id="37121" name="Text Box 945"/>
          <p:cNvSpPr txBox="1">
            <a:spLocks noChangeArrowheads="1"/>
          </p:cNvSpPr>
          <p:nvPr/>
        </p:nvSpPr>
        <p:spPr bwMode="auto">
          <a:xfrm>
            <a:off x="5630863" y="4805363"/>
            <a:ext cx="2430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000" b="1" i="1">
                <a:latin typeface="Times" charset="0"/>
              </a:rPr>
              <a:t>mature mRNA</a:t>
            </a:r>
          </a:p>
        </p:txBody>
      </p:sp>
      <p:sp>
        <p:nvSpPr>
          <p:cNvPr id="37122" name="Line 946"/>
          <p:cNvSpPr>
            <a:spLocks noChangeShapeType="1"/>
          </p:cNvSpPr>
          <p:nvPr/>
        </p:nvSpPr>
        <p:spPr bwMode="auto">
          <a:xfrm flipH="1">
            <a:off x="3476625" y="4362450"/>
            <a:ext cx="0" cy="3921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123" name="WordArt 947"/>
          <p:cNvSpPr>
            <a:spLocks noChangeArrowheads="1" noChangeShapeType="1" noTextEdit="1"/>
          </p:cNvSpPr>
          <p:nvPr/>
        </p:nvSpPr>
        <p:spPr bwMode="auto">
          <a:xfrm rot="2524722">
            <a:off x="400050" y="4316413"/>
            <a:ext cx="993775" cy="401637"/>
          </a:xfrm>
          <a:prstGeom prst="rect">
            <a:avLst/>
          </a:prstGeom>
        </p:spPr>
        <p:txBody>
          <a:bodyPr wrap="none" fromWordArt="1">
            <a:prstTxWarp prst="textInflateTop">
              <a:avLst>
                <a:gd name="adj" fmla="val 31917"/>
              </a:avLst>
            </a:prstTxWarp>
          </a:bodyPr>
          <a:lstStyle/>
          <a:p>
            <a:pPr algn="ctr"/>
            <a:r>
              <a:rPr lang="en-US" sz="2800" kern="10">
                <a:ln w="9525">
                  <a:solidFill>
                    <a:srgbClr val="000000"/>
                  </a:solidFill>
                  <a:round/>
                  <a:headEnd/>
                  <a:tailEnd/>
                </a:ln>
                <a:latin typeface="Comic Sans MS" charset="0"/>
                <a:ea typeface="Comic Sans MS" charset="0"/>
                <a:cs typeface="Comic Sans MS" charset="0"/>
              </a:rPr>
              <a:t>nucleus</a:t>
            </a:r>
          </a:p>
        </p:txBody>
      </p:sp>
      <p:sp>
        <p:nvSpPr>
          <p:cNvPr id="37124" name="WordArt 948"/>
          <p:cNvSpPr>
            <a:spLocks noChangeArrowheads="1" noChangeShapeType="1" noTextEdit="1"/>
          </p:cNvSpPr>
          <p:nvPr/>
        </p:nvSpPr>
        <p:spPr bwMode="auto">
          <a:xfrm rot="-1528045">
            <a:off x="7585075" y="5345113"/>
            <a:ext cx="1370013" cy="958850"/>
          </a:xfrm>
          <a:prstGeom prst="rect">
            <a:avLst/>
          </a:prstGeom>
        </p:spPr>
        <p:txBody>
          <a:bodyPr wrap="none" fromWordArt="1">
            <a:prstTxWarp prst="textInflateBottom">
              <a:avLst>
                <a:gd name="adj" fmla="val 68083"/>
              </a:avLst>
            </a:prstTxWarp>
          </a:bodyPr>
          <a:lstStyle/>
          <a:p>
            <a:pPr algn="ctr"/>
            <a:r>
              <a:rPr lang="en-US" sz="2800" kern="10">
                <a:ln w="9525">
                  <a:solidFill>
                    <a:srgbClr val="000000"/>
                  </a:solidFill>
                  <a:round/>
                  <a:headEnd/>
                  <a:tailEnd/>
                </a:ln>
                <a:latin typeface="Comic Sans MS" charset="0"/>
                <a:ea typeface="Comic Sans MS" charset="0"/>
                <a:cs typeface="Comic Sans MS" charset="0"/>
              </a:rPr>
              <a:t>cytoplasm</a:t>
            </a:r>
          </a:p>
          <a:p>
            <a:pPr algn="ctr"/>
            <a:endParaRPr lang="en-US" sz="2800" kern="10">
              <a:ln w="9525">
                <a:solidFill>
                  <a:srgbClr val="000000"/>
                </a:solidFill>
                <a:round/>
                <a:headEnd/>
                <a:tailEnd/>
              </a:ln>
              <a:latin typeface="Comic Sans MS" charset="0"/>
              <a:ea typeface="Comic Sans MS" charset="0"/>
              <a:cs typeface="Comic Sans MS" charset="0"/>
            </a:endParaRPr>
          </a:p>
        </p:txBody>
      </p:sp>
      <p:sp>
        <p:nvSpPr>
          <p:cNvPr id="37125" name="Text Box 949"/>
          <p:cNvSpPr txBox="1">
            <a:spLocks noChangeArrowheads="1"/>
          </p:cNvSpPr>
          <p:nvPr/>
        </p:nvSpPr>
        <p:spPr bwMode="auto">
          <a:xfrm>
            <a:off x="1828800" y="0"/>
            <a:ext cx="5638800" cy="466725"/>
          </a:xfrm>
          <a:prstGeom prst="rect">
            <a:avLst/>
          </a:prstGeom>
          <a:solidFill>
            <a:srgbClr val="66FF66">
              <a:alpha val="30196"/>
            </a:srgbClr>
          </a:solidFill>
          <a:ln w="9525">
            <a:solidFill>
              <a:srgbClr val="00FF00"/>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x-none" sz="1800">
              <a:latin typeface="Comic Sans MS" charset="0"/>
            </a:endParaRPr>
          </a:p>
        </p:txBody>
      </p:sp>
      <p:sp>
        <p:nvSpPr>
          <p:cNvPr id="37126" name="AutoShape 952"/>
          <p:cNvSpPr>
            <a:spLocks noChangeArrowheads="1"/>
          </p:cNvSpPr>
          <p:nvPr/>
        </p:nvSpPr>
        <p:spPr bwMode="auto">
          <a:xfrm>
            <a:off x="5588000" y="3522663"/>
            <a:ext cx="727075" cy="355600"/>
          </a:xfrm>
          <a:prstGeom prst="leftArrow">
            <a:avLst>
              <a:gd name="adj1" fmla="val 50000"/>
              <a:gd name="adj2" fmla="val 51116"/>
            </a:avLst>
          </a:prstGeom>
          <a:solidFill>
            <a:srgbClr val="D222A3"/>
          </a:solidFill>
          <a:ln w="9525">
            <a:solidFill>
              <a:srgbClr val="D222A3"/>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7127" name="Text Box 950"/>
          <p:cNvSpPr txBox="1">
            <a:spLocks noChangeArrowheads="1"/>
          </p:cNvSpPr>
          <p:nvPr/>
        </p:nvSpPr>
        <p:spPr bwMode="auto">
          <a:xfrm>
            <a:off x="2700338" y="-19050"/>
            <a:ext cx="3236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x-none" sz="1800">
                <a:latin typeface="Comic Sans MS" charset="0"/>
              </a:rPr>
              <a:t>Eucaryotic gene expression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asellaDiTesto 1"/>
          <p:cNvSpPr txBox="1">
            <a:spLocks noChangeArrowheads="1"/>
          </p:cNvSpPr>
          <p:nvPr/>
        </p:nvSpPr>
        <p:spPr bwMode="auto">
          <a:xfrm>
            <a:off x="0" y="188913"/>
            <a:ext cx="8289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4000" b="1">
                <a:solidFill>
                  <a:srgbClr val="DE0A10"/>
                </a:solidFill>
                <a:latin typeface="Calibri" charset="0"/>
              </a:rPr>
              <a:t>What is the function of the polyA tail?</a:t>
            </a:r>
          </a:p>
        </p:txBody>
      </p:sp>
      <p:sp>
        <p:nvSpPr>
          <p:cNvPr id="38914" name="CasellaDiTesto 2"/>
          <p:cNvSpPr txBox="1">
            <a:spLocks noChangeArrowheads="1"/>
          </p:cNvSpPr>
          <p:nvPr/>
        </p:nvSpPr>
        <p:spPr bwMode="auto">
          <a:xfrm>
            <a:off x="393700" y="1431925"/>
            <a:ext cx="8051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buFont typeface="Arial" charset="0"/>
              <a:buAutoNum type="arabicParenR"/>
            </a:pPr>
            <a:r>
              <a:rPr lang="en-GB" altLang="x-none">
                <a:latin typeface="Calibri" charset="0"/>
              </a:rPr>
              <a:t>RNA stability</a:t>
            </a:r>
          </a:p>
          <a:p>
            <a:pPr eaLnBrk="1" hangingPunct="1">
              <a:spcBef>
                <a:spcPct val="50000"/>
              </a:spcBef>
              <a:buFont typeface="Arial" charset="0"/>
              <a:buAutoNum type="arabicParenR"/>
            </a:pPr>
            <a:r>
              <a:rPr lang="en-GB" altLang="x-none">
                <a:latin typeface="Calibri" charset="0"/>
              </a:rPr>
              <a:t>Favours  the mRNA transport to the cytoplasm</a:t>
            </a:r>
          </a:p>
          <a:p>
            <a:pPr eaLnBrk="1" hangingPunct="1">
              <a:spcBef>
                <a:spcPct val="50000"/>
              </a:spcBef>
              <a:buFont typeface="Arial" charset="0"/>
              <a:buAutoNum type="arabicParenR"/>
            </a:pPr>
            <a:r>
              <a:rPr lang="en-GB" altLang="x-none">
                <a:latin typeface="Calibri" charset="0"/>
              </a:rPr>
              <a:t>Increases translation efficiency by favouring the loading of ribosomal 40S subunit</a:t>
            </a:r>
          </a:p>
          <a:p>
            <a:pPr eaLnBrk="1" hangingPunct="1">
              <a:spcBef>
                <a:spcPct val="50000"/>
              </a:spcBef>
              <a:buFont typeface="Arial" charset="0"/>
              <a:buAutoNum type="arabicParenR"/>
            </a:pPr>
            <a:r>
              <a:rPr lang="en-GB" altLang="x-none">
                <a:latin typeface="Calibri" charset="0"/>
              </a:rPr>
              <a:t>mRNA 3</a:t>
            </a:r>
            <a:r>
              <a:rPr lang="en-GB" altLang="en-GB">
                <a:latin typeface="Calibri" charset="0"/>
              </a:rPr>
              <a:t>’</a:t>
            </a:r>
            <a:r>
              <a:rPr lang="en-GB" altLang="x-none">
                <a:latin typeface="Calibri" charset="0"/>
              </a:rPr>
              <a:t> end formation allows efficient transcription termination.  </a:t>
            </a:r>
          </a:p>
          <a:p>
            <a:pPr eaLnBrk="1" hangingPunct="1"/>
            <a:endParaRPr lang="it-IT" altLang="x-none">
              <a:latin typeface="Calibri" charset="0"/>
            </a:endParaRPr>
          </a:p>
          <a:p>
            <a:pPr eaLnBrk="1" hangingPunct="1"/>
            <a:endParaRPr lang="it-IT" altLang="x-none">
              <a:latin typeface="Calibri"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28A8B3B6-9230-9E41-A93F-03BAD9278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50925"/>
            <a:ext cx="7654925"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a:extLst>
              <a:ext uri="{FF2B5EF4-FFF2-40B4-BE49-F238E27FC236}">
                <a16:creationId xmlns:a16="http://schemas.microsoft.com/office/drawing/2014/main" id="{1C634D34-9E3D-2949-95AD-E7FEC3371670}"/>
              </a:ext>
            </a:extLst>
          </p:cNvPr>
          <p:cNvSpPr txBox="1">
            <a:spLocks noChangeArrowheads="1"/>
          </p:cNvSpPr>
          <p:nvPr/>
        </p:nvSpPr>
        <p:spPr bwMode="auto">
          <a:xfrm>
            <a:off x="2763838" y="168275"/>
            <a:ext cx="3636962" cy="533400"/>
          </a:xfrm>
          <a:prstGeom prst="rect">
            <a:avLst/>
          </a:prstGeom>
          <a:noFill/>
          <a:ln w="7620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it-IT" altLang="it-IT" b="1">
                <a:solidFill>
                  <a:srgbClr val="0000CC"/>
                </a:solidFill>
                <a:latin typeface="Comic Sans MS" panose="030F0902030302020204" pitchFamily="66" charset="0"/>
              </a:rPr>
              <a:t>Inizio della Traduzione</a:t>
            </a:r>
          </a:p>
        </p:txBody>
      </p:sp>
    </p:spTree>
    <p:extLst>
      <p:ext uri="{BB962C8B-B14F-4D97-AF65-F5344CB8AC3E}">
        <p14:creationId xmlns:p14="http://schemas.microsoft.com/office/powerpoint/2010/main" val="4214063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vale 58"/>
          <p:cNvSpPr/>
          <p:nvPr/>
        </p:nvSpPr>
        <p:spPr bwMode="auto">
          <a:xfrm>
            <a:off x="7029450" y="2400300"/>
            <a:ext cx="307975" cy="241300"/>
          </a:xfrm>
          <a:prstGeom prst="ellipse">
            <a:avLst/>
          </a:prstGeom>
          <a:solidFill>
            <a:srgbClr val="FFFF00">
              <a:alpha val="30000"/>
            </a:srgbClr>
          </a:solidFill>
          <a:ln w="9525" cap="flat" cmpd="sng" algn="ctr">
            <a:solidFill>
              <a:schemeClr val="bg1">
                <a:lumMod val="65000"/>
              </a:schemeClr>
            </a:solidFill>
            <a:prstDash val="solid"/>
            <a:round/>
            <a:headEnd type="none" w="med" len="med"/>
            <a:tailEnd type="none" w="med" len="med"/>
          </a:ln>
          <a:effectLst/>
        </p:spPr>
        <p:txBody>
          <a:bodyPr/>
          <a:lstStyle/>
          <a:p>
            <a:pPr defTabSz="457200">
              <a:defRPr/>
            </a:pPr>
            <a:endParaRPr lang="it-IT">
              <a:latin typeface="Calibri" charset="0"/>
              <a:ea typeface="Arial" charset="0"/>
              <a:cs typeface="Arial" charset="0"/>
            </a:endParaRPr>
          </a:p>
        </p:txBody>
      </p:sp>
      <p:sp>
        <p:nvSpPr>
          <p:cNvPr id="40962" name="Rettangolo arrotondato 51"/>
          <p:cNvSpPr>
            <a:spLocks noChangeArrowheads="1"/>
          </p:cNvSpPr>
          <p:nvPr/>
        </p:nvSpPr>
        <p:spPr bwMode="auto">
          <a:xfrm>
            <a:off x="5330825" y="2209800"/>
            <a:ext cx="612775" cy="3657600"/>
          </a:xfrm>
          <a:prstGeom prst="roundRect">
            <a:avLst>
              <a:gd name="adj" fmla="val 16667"/>
            </a:avLst>
          </a:prstGeom>
          <a:solidFill>
            <a:srgbClr val="FFFF00">
              <a:alpha val="14902"/>
            </a:srgbClr>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solidFill>
                <a:srgbClr val="FFFFFF"/>
              </a:solidFill>
              <a:latin typeface="Calibri" charset="0"/>
            </a:endParaRPr>
          </a:p>
        </p:txBody>
      </p:sp>
      <p:sp>
        <p:nvSpPr>
          <p:cNvPr id="40963" name="Rettangolo arrotondato 57"/>
          <p:cNvSpPr>
            <a:spLocks noChangeArrowheads="1"/>
          </p:cNvSpPr>
          <p:nvPr/>
        </p:nvSpPr>
        <p:spPr bwMode="auto">
          <a:xfrm>
            <a:off x="5105400" y="6019800"/>
            <a:ext cx="1066800" cy="457200"/>
          </a:xfrm>
          <a:prstGeom prst="roundRect">
            <a:avLst>
              <a:gd name="adj" fmla="val 16667"/>
            </a:avLst>
          </a:prstGeom>
          <a:solidFill>
            <a:srgbClr val="FFFF00">
              <a:alpha val="25098"/>
            </a:srgbClr>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solidFill>
                <a:srgbClr val="FFFFFF"/>
              </a:solidFill>
              <a:latin typeface="Calibri" charset="0"/>
            </a:endParaRPr>
          </a:p>
        </p:txBody>
      </p:sp>
      <p:sp>
        <p:nvSpPr>
          <p:cNvPr id="40964" name="CasellaDiTesto 2"/>
          <p:cNvSpPr txBox="1">
            <a:spLocks noChangeArrowheads="1"/>
          </p:cNvSpPr>
          <p:nvPr/>
        </p:nvSpPr>
        <p:spPr bwMode="auto">
          <a:xfrm>
            <a:off x="900113" y="1196975"/>
            <a:ext cx="843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dirty="0">
                <a:solidFill>
                  <a:srgbClr val="FF0000"/>
                </a:solidFill>
                <a:latin typeface="Calibri" charset="0"/>
              </a:rPr>
              <a:t>SEQUENCE ALIGNEMENT OF </a:t>
            </a:r>
            <a:r>
              <a:rPr lang="it-IT" altLang="x-none" sz="1800" dirty="0" err="1">
                <a:solidFill>
                  <a:srgbClr val="FF0000"/>
                </a:solidFill>
                <a:latin typeface="Calibri" charset="0"/>
              </a:rPr>
              <a:t>cDNAs</a:t>
            </a:r>
            <a:r>
              <a:rPr lang="it-IT" altLang="x-none" sz="1800" dirty="0">
                <a:solidFill>
                  <a:srgbClr val="FF0000"/>
                </a:solidFill>
                <a:latin typeface="Calibri" charset="0"/>
              </a:rPr>
              <a:t> STARTING FROM THE POLYA TAIL</a:t>
            </a:r>
          </a:p>
        </p:txBody>
      </p:sp>
      <p:sp>
        <p:nvSpPr>
          <p:cNvPr id="40965" name="Ovale 3"/>
          <p:cNvSpPr>
            <a:spLocks noChangeArrowheads="1"/>
          </p:cNvSpPr>
          <p:nvPr/>
        </p:nvSpPr>
        <p:spPr bwMode="auto">
          <a:xfrm>
            <a:off x="1654175" y="2454275"/>
            <a:ext cx="76200" cy="76200"/>
          </a:xfrm>
          <a:prstGeom prst="ellipse">
            <a:avLst/>
          </a:prstGeom>
          <a:solidFill>
            <a:srgbClr val="FF0000"/>
          </a:solidFill>
          <a:ln w="9525">
            <a:solidFill>
              <a:srgbClr val="0D0D0D"/>
            </a:solidFill>
            <a:round/>
            <a:headEnd/>
            <a:tailEnd/>
          </a:ln>
          <a:effectLst>
            <a:outerShdw dist="23000" dir="5400000" rotWithShape="0">
              <a:srgbClr val="808080">
                <a:alpha val="34998"/>
              </a:srgbClr>
            </a:outerShdw>
          </a:effectLst>
        </p:spPr>
        <p:txBody>
          <a:bodyPr anchor="ct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solidFill>
                <a:srgbClr val="FFFFFF"/>
              </a:solidFill>
              <a:latin typeface="Calibri" charset="0"/>
            </a:endParaRPr>
          </a:p>
        </p:txBody>
      </p:sp>
      <p:cxnSp>
        <p:nvCxnSpPr>
          <p:cNvPr id="40966" name="Connettore 1 9"/>
          <p:cNvCxnSpPr>
            <a:cxnSpLocks noChangeShapeType="1"/>
          </p:cNvCxnSpPr>
          <p:nvPr/>
        </p:nvCxnSpPr>
        <p:spPr bwMode="auto">
          <a:xfrm rot="16200000" flipH="1">
            <a:off x="2190751" y="2030412"/>
            <a:ext cx="11112" cy="925513"/>
          </a:xfrm>
          <a:prstGeom prst="line">
            <a:avLst/>
          </a:prstGeom>
          <a:noFill/>
          <a:ln w="25400">
            <a:solidFill>
              <a:schemeClr val="tx1"/>
            </a:solidFill>
            <a:prstDash val="sysDash"/>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0967" name="Rettangolo 10"/>
          <p:cNvSpPr>
            <a:spLocks noChangeArrowheads="1"/>
          </p:cNvSpPr>
          <p:nvPr/>
        </p:nvSpPr>
        <p:spPr bwMode="auto">
          <a:xfrm>
            <a:off x="2647950" y="2416175"/>
            <a:ext cx="1600200" cy="15240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solidFill>
                <a:srgbClr val="FFFFFF"/>
              </a:solidFill>
              <a:latin typeface="Calibri" charset="0"/>
            </a:endParaRPr>
          </a:p>
        </p:txBody>
      </p:sp>
      <p:sp>
        <p:nvSpPr>
          <p:cNvPr id="40968" name="CasellaDiTesto 11"/>
          <p:cNvSpPr txBox="1">
            <a:spLocks noChangeArrowheads="1"/>
          </p:cNvSpPr>
          <p:nvPr/>
        </p:nvSpPr>
        <p:spPr bwMode="auto">
          <a:xfrm>
            <a:off x="2571750" y="2362200"/>
            <a:ext cx="4873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100">
                <a:latin typeface="Calibri" charset="0"/>
              </a:rPr>
              <a:t>AUG</a:t>
            </a:r>
          </a:p>
        </p:txBody>
      </p:sp>
      <p:sp>
        <p:nvSpPr>
          <p:cNvPr id="40969" name="CasellaDiTesto 12"/>
          <p:cNvSpPr txBox="1">
            <a:spLocks noChangeArrowheads="1"/>
          </p:cNvSpPr>
          <p:nvPr/>
        </p:nvSpPr>
        <p:spPr bwMode="auto">
          <a:xfrm>
            <a:off x="3821113" y="2362200"/>
            <a:ext cx="4714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100">
                <a:latin typeface="Calibri" charset="0"/>
              </a:rPr>
              <a:t>UAA</a:t>
            </a:r>
          </a:p>
        </p:txBody>
      </p:sp>
      <p:sp>
        <p:nvSpPr>
          <p:cNvPr id="40970" name="CasellaDiTesto 13"/>
          <p:cNvSpPr txBox="1">
            <a:spLocks noChangeArrowheads="1"/>
          </p:cNvSpPr>
          <p:nvPr/>
        </p:nvSpPr>
        <p:spPr bwMode="auto">
          <a:xfrm>
            <a:off x="4171950" y="2362200"/>
            <a:ext cx="3670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100">
                <a:latin typeface="Calibri" charset="0"/>
              </a:rPr>
              <a:t>GGUUAUCCAUCAAUAAA…….GCUAUACGC</a:t>
            </a:r>
            <a:r>
              <a:rPr lang="it-IT" altLang="x-none" sz="1400" b="1">
                <a:latin typeface="Calibri" charset="0"/>
              </a:rPr>
              <a:t>AAAA</a:t>
            </a:r>
            <a:r>
              <a:rPr lang="it-IT" altLang="x-none" sz="1400" b="1" baseline="-25000">
                <a:latin typeface="Calibri" charset="0"/>
              </a:rPr>
              <a:t>n</a:t>
            </a:r>
          </a:p>
        </p:txBody>
      </p:sp>
      <p:sp>
        <p:nvSpPr>
          <p:cNvPr id="40971" name="CasellaDiTesto 14"/>
          <p:cNvSpPr txBox="1">
            <a:spLocks noChangeArrowheads="1"/>
          </p:cNvSpPr>
          <p:nvPr/>
        </p:nvSpPr>
        <p:spPr bwMode="auto">
          <a:xfrm>
            <a:off x="688975" y="2362200"/>
            <a:ext cx="7127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b="1">
                <a:latin typeface="Calibri" charset="0"/>
              </a:rPr>
              <a:t>globin</a:t>
            </a:r>
            <a:endParaRPr lang="it-IT" altLang="x-none" sz="1600" b="1" baseline="-25000">
              <a:latin typeface="Calibri" charset="0"/>
            </a:endParaRPr>
          </a:p>
        </p:txBody>
      </p:sp>
      <p:sp>
        <p:nvSpPr>
          <p:cNvPr id="40972" name="Ovale 15"/>
          <p:cNvSpPr>
            <a:spLocks noChangeArrowheads="1"/>
          </p:cNvSpPr>
          <p:nvPr/>
        </p:nvSpPr>
        <p:spPr bwMode="auto">
          <a:xfrm>
            <a:off x="1730375" y="3216275"/>
            <a:ext cx="76200" cy="76200"/>
          </a:xfrm>
          <a:prstGeom prst="ellipse">
            <a:avLst/>
          </a:prstGeom>
          <a:solidFill>
            <a:srgbClr val="FF0000"/>
          </a:solidFill>
          <a:ln w="9525">
            <a:solidFill>
              <a:srgbClr val="0D0D0D"/>
            </a:solidFill>
            <a:round/>
            <a:headEnd/>
            <a:tailEnd/>
          </a:ln>
          <a:effectLst>
            <a:outerShdw dist="23000" dir="5400000" rotWithShape="0">
              <a:srgbClr val="808080">
                <a:alpha val="34998"/>
              </a:srgbClr>
            </a:outerShdw>
          </a:effectLst>
        </p:spPr>
        <p:txBody>
          <a:bodyPr anchor="ct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solidFill>
                <a:srgbClr val="FFFFFF"/>
              </a:solidFill>
              <a:latin typeface="Calibri" charset="0"/>
            </a:endParaRPr>
          </a:p>
        </p:txBody>
      </p:sp>
      <p:cxnSp>
        <p:nvCxnSpPr>
          <p:cNvPr id="40973" name="Connettore 1 16"/>
          <p:cNvCxnSpPr>
            <a:cxnSpLocks noChangeShapeType="1"/>
          </p:cNvCxnSpPr>
          <p:nvPr/>
        </p:nvCxnSpPr>
        <p:spPr bwMode="auto">
          <a:xfrm rot="16200000" flipH="1">
            <a:off x="2254251" y="2792412"/>
            <a:ext cx="11112" cy="925513"/>
          </a:xfrm>
          <a:prstGeom prst="line">
            <a:avLst/>
          </a:prstGeom>
          <a:noFill/>
          <a:ln w="25400">
            <a:solidFill>
              <a:schemeClr val="tx1"/>
            </a:solidFill>
            <a:prstDash val="sysDash"/>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0974" name="Rettangolo 17"/>
          <p:cNvSpPr>
            <a:spLocks noChangeArrowheads="1"/>
          </p:cNvSpPr>
          <p:nvPr/>
        </p:nvSpPr>
        <p:spPr bwMode="auto">
          <a:xfrm>
            <a:off x="2711450" y="3178175"/>
            <a:ext cx="1600200" cy="15240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solidFill>
                <a:srgbClr val="FFFFFF"/>
              </a:solidFill>
              <a:latin typeface="Calibri" charset="0"/>
            </a:endParaRPr>
          </a:p>
        </p:txBody>
      </p:sp>
      <p:sp>
        <p:nvSpPr>
          <p:cNvPr id="40975" name="CasellaDiTesto 18"/>
          <p:cNvSpPr txBox="1">
            <a:spLocks noChangeArrowheads="1"/>
          </p:cNvSpPr>
          <p:nvPr/>
        </p:nvSpPr>
        <p:spPr bwMode="auto">
          <a:xfrm>
            <a:off x="2635250" y="3124200"/>
            <a:ext cx="4873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100">
                <a:latin typeface="Calibri" charset="0"/>
              </a:rPr>
              <a:t>AUG</a:t>
            </a:r>
          </a:p>
        </p:txBody>
      </p:sp>
      <p:sp>
        <p:nvSpPr>
          <p:cNvPr id="40976" name="CasellaDiTesto 19"/>
          <p:cNvSpPr txBox="1">
            <a:spLocks noChangeArrowheads="1"/>
          </p:cNvSpPr>
          <p:nvPr/>
        </p:nvSpPr>
        <p:spPr bwMode="auto">
          <a:xfrm>
            <a:off x="3884613" y="3124200"/>
            <a:ext cx="4714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100">
                <a:latin typeface="Calibri" charset="0"/>
              </a:rPr>
              <a:t>UAA</a:t>
            </a:r>
          </a:p>
        </p:txBody>
      </p:sp>
      <p:sp>
        <p:nvSpPr>
          <p:cNvPr id="40977" name="CasellaDiTesto 20"/>
          <p:cNvSpPr txBox="1">
            <a:spLocks noChangeArrowheads="1"/>
          </p:cNvSpPr>
          <p:nvPr/>
        </p:nvSpPr>
        <p:spPr bwMode="auto">
          <a:xfrm>
            <a:off x="4235450" y="3124200"/>
            <a:ext cx="3584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100">
                <a:latin typeface="Calibri" charset="0"/>
              </a:rPr>
              <a:t>CCACUGGGCCAAUAAA…….GCUAUACGC</a:t>
            </a:r>
            <a:r>
              <a:rPr lang="it-IT" altLang="x-none" sz="1400" b="1">
                <a:latin typeface="Calibri" charset="0"/>
              </a:rPr>
              <a:t>AAAA</a:t>
            </a:r>
            <a:r>
              <a:rPr lang="it-IT" altLang="x-none" sz="1400" b="1" baseline="-25000">
                <a:latin typeface="Calibri" charset="0"/>
              </a:rPr>
              <a:t>n</a:t>
            </a:r>
            <a:endParaRPr lang="it-IT" altLang="x-none" sz="1100" baseline="-25000">
              <a:latin typeface="Calibri" charset="0"/>
            </a:endParaRPr>
          </a:p>
        </p:txBody>
      </p:sp>
      <p:sp>
        <p:nvSpPr>
          <p:cNvPr id="40978" name="CasellaDiTesto 21"/>
          <p:cNvSpPr txBox="1">
            <a:spLocks noChangeArrowheads="1"/>
          </p:cNvSpPr>
          <p:nvPr/>
        </p:nvSpPr>
        <p:spPr bwMode="auto">
          <a:xfrm>
            <a:off x="903288" y="3048000"/>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b="1">
                <a:latin typeface="Calibri" charset="0"/>
              </a:rPr>
              <a:t>Ig</a:t>
            </a:r>
            <a:endParaRPr lang="it-IT" altLang="x-none" sz="1600" b="1" baseline="-25000">
              <a:latin typeface="Calibri" charset="0"/>
            </a:endParaRPr>
          </a:p>
        </p:txBody>
      </p:sp>
      <p:sp>
        <p:nvSpPr>
          <p:cNvPr id="40979" name="Ovale 22"/>
          <p:cNvSpPr>
            <a:spLocks noChangeArrowheads="1"/>
          </p:cNvSpPr>
          <p:nvPr/>
        </p:nvSpPr>
        <p:spPr bwMode="auto">
          <a:xfrm>
            <a:off x="1806575" y="3825875"/>
            <a:ext cx="76200" cy="76200"/>
          </a:xfrm>
          <a:prstGeom prst="ellipse">
            <a:avLst/>
          </a:prstGeom>
          <a:solidFill>
            <a:srgbClr val="FF0000"/>
          </a:solidFill>
          <a:ln w="9525">
            <a:solidFill>
              <a:srgbClr val="0D0D0D"/>
            </a:solidFill>
            <a:round/>
            <a:headEnd/>
            <a:tailEnd/>
          </a:ln>
          <a:effectLst>
            <a:outerShdw dist="23000" dir="5400000" rotWithShape="0">
              <a:srgbClr val="808080">
                <a:alpha val="34998"/>
              </a:srgbClr>
            </a:outerShdw>
          </a:effectLst>
        </p:spPr>
        <p:txBody>
          <a:bodyPr anchor="ct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solidFill>
                <a:srgbClr val="FFFFFF"/>
              </a:solidFill>
              <a:latin typeface="Calibri" charset="0"/>
            </a:endParaRPr>
          </a:p>
        </p:txBody>
      </p:sp>
      <p:cxnSp>
        <p:nvCxnSpPr>
          <p:cNvPr id="40980" name="Connettore 1 23"/>
          <p:cNvCxnSpPr>
            <a:cxnSpLocks noChangeShapeType="1"/>
          </p:cNvCxnSpPr>
          <p:nvPr/>
        </p:nvCxnSpPr>
        <p:spPr bwMode="auto">
          <a:xfrm rot="16200000" flipH="1">
            <a:off x="2368551" y="3402012"/>
            <a:ext cx="11112" cy="925513"/>
          </a:xfrm>
          <a:prstGeom prst="line">
            <a:avLst/>
          </a:prstGeom>
          <a:noFill/>
          <a:ln w="25400">
            <a:solidFill>
              <a:schemeClr val="tx1"/>
            </a:solidFill>
            <a:prstDash val="sysDash"/>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0981" name="Rettangolo 24"/>
          <p:cNvSpPr>
            <a:spLocks noChangeArrowheads="1"/>
          </p:cNvSpPr>
          <p:nvPr/>
        </p:nvSpPr>
        <p:spPr bwMode="auto">
          <a:xfrm>
            <a:off x="2825750" y="3787775"/>
            <a:ext cx="1600200" cy="15240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solidFill>
                <a:srgbClr val="FFFFFF"/>
              </a:solidFill>
              <a:latin typeface="Calibri" charset="0"/>
            </a:endParaRPr>
          </a:p>
        </p:txBody>
      </p:sp>
      <p:sp>
        <p:nvSpPr>
          <p:cNvPr id="40982" name="CasellaDiTesto 25"/>
          <p:cNvSpPr txBox="1">
            <a:spLocks noChangeArrowheads="1"/>
          </p:cNvSpPr>
          <p:nvPr/>
        </p:nvSpPr>
        <p:spPr bwMode="auto">
          <a:xfrm>
            <a:off x="2749550" y="3733800"/>
            <a:ext cx="4873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100">
                <a:latin typeface="Calibri" charset="0"/>
              </a:rPr>
              <a:t>AUG</a:t>
            </a:r>
          </a:p>
        </p:txBody>
      </p:sp>
      <p:sp>
        <p:nvSpPr>
          <p:cNvPr id="40983" name="CasellaDiTesto 26"/>
          <p:cNvSpPr txBox="1">
            <a:spLocks noChangeArrowheads="1"/>
          </p:cNvSpPr>
          <p:nvPr/>
        </p:nvSpPr>
        <p:spPr bwMode="auto">
          <a:xfrm>
            <a:off x="3998913" y="3733800"/>
            <a:ext cx="4714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100">
                <a:latin typeface="Calibri" charset="0"/>
              </a:rPr>
              <a:t>UAA</a:t>
            </a:r>
          </a:p>
        </p:txBody>
      </p:sp>
      <p:sp>
        <p:nvSpPr>
          <p:cNvPr id="40984" name="CasellaDiTesto 27"/>
          <p:cNvSpPr txBox="1">
            <a:spLocks noChangeArrowheads="1"/>
          </p:cNvSpPr>
          <p:nvPr/>
        </p:nvSpPr>
        <p:spPr bwMode="auto">
          <a:xfrm>
            <a:off x="4349750" y="3733800"/>
            <a:ext cx="3468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100">
                <a:latin typeface="Calibri" charset="0"/>
              </a:rPr>
              <a:t>GCAACCUCGAAUAAA…….GCUAUACGC</a:t>
            </a:r>
            <a:r>
              <a:rPr lang="it-IT" altLang="x-none" sz="1400" b="1">
                <a:latin typeface="Calibri" charset="0"/>
              </a:rPr>
              <a:t>AAAA</a:t>
            </a:r>
            <a:r>
              <a:rPr lang="it-IT" altLang="x-none" sz="1400" b="1" baseline="-25000">
                <a:latin typeface="Calibri" charset="0"/>
              </a:rPr>
              <a:t>n</a:t>
            </a:r>
          </a:p>
        </p:txBody>
      </p:sp>
      <p:sp>
        <p:nvSpPr>
          <p:cNvPr id="40985" name="CasellaDiTesto 28"/>
          <p:cNvSpPr txBox="1">
            <a:spLocks noChangeArrowheads="1"/>
          </p:cNvSpPr>
          <p:nvPr/>
        </p:nvSpPr>
        <p:spPr bwMode="auto">
          <a:xfrm>
            <a:off x="347663" y="3683000"/>
            <a:ext cx="1230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b="1">
                <a:latin typeface="Calibri" charset="0"/>
              </a:rPr>
              <a:t>Ovoalbumin</a:t>
            </a:r>
            <a:endParaRPr lang="it-IT" altLang="x-none" sz="1600" b="1" baseline="-25000">
              <a:latin typeface="Calibri" charset="0"/>
            </a:endParaRPr>
          </a:p>
        </p:txBody>
      </p:sp>
      <p:sp>
        <p:nvSpPr>
          <p:cNvPr id="40986" name="Ovale 29"/>
          <p:cNvSpPr>
            <a:spLocks noChangeArrowheads="1"/>
          </p:cNvSpPr>
          <p:nvPr/>
        </p:nvSpPr>
        <p:spPr bwMode="auto">
          <a:xfrm>
            <a:off x="1806575" y="4664075"/>
            <a:ext cx="76200" cy="76200"/>
          </a:xfrm>
          <a:prstGeom prst="ellipse">
            <a:avLst/>
          </a:prstGeom>
          <a:solidFill>
            <a:srgbClr val="FF0000"/>
          </a:solidFill>
          <a:ln w="9525">
            <a:solidFill>
              <a:srgbClr val="0D0D0D"/>
            </a:solidFill>
            <a:round/>
            <a:headEnd/>
            <a:tailEnd/>
          </a:ln>
          <a:effectLst>
            <a:outerShdw dist="23000" dir="5400000" rotWithShape="0">
              <a:srgbClr val="808080">
                <a:alpha val="34998"/>
              </a:srgbClr>
            </a:outerShdw>
          </a:effectLst>
        </p:spPr>
        <p:txBody>
          <a:bodyPr anchor="ct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solidFill>
                <a:srgbClr val="FFFFFF"/>
              </a:solidFill>
              <a:latin typeface="Calibri" charset="0"/>
            </a:endParaRPr>
          </a:p>
        </p:txBody>
      </p:sp>
      <p:cxnSp>
        <p:nvCxnSpPr>
          <p:cNvPr id="40987" name="Connettore 1 30"/>
          <p:cNvCxnSpPr>
            <a:cxnSpLocks noChangeShapeType="1"/>
          </p:cNvCxnSpPr>
          <p:nvPr/>
        </p:nvCxnSpPr>
        <p:spPr bwMode="auto">
          <a:xfrm rot="16200000" flipH="1">
            <a:off x="2339976" y="4240212"/>
            <a:ext cx="11112" cy="925513"/>
          </a:xfrm>
          <a:prstGeom prst="line">
            <a:avLst/>
          </a:prstGeom>
          <a:noFill/>
          <a:ln w="25400">
            <a:solidFill>
              <a:schemeClr val="tx1"/>
            </a:solidFill>
            <a:prstDash val="sysDash"/>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0988" name="Rettangolo 31"/>
          <p:cNvSpPr>
            <a:spLocks noChangeArrowheads="1"/>
          </p:cNvSpPr>
          <p:nvPr/>
        </p:nvSpPr>
        <p:spPr bwMode="auto">
          <a:xfrm>
            <a:off x="2797175" y="4625975"/>
            <a:ext cx="1600200" cy="15240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solidFill>
                <a:srgbClr val="FFFFFF"/>
              </a:solidFill>
              <a:latin typeface="Calibri" charset="0"/>
            </a:endParaRPr>
          </a:p>
        </p:txBody>
      </p:sp>
      <p:sp>
        <p:nvSpPr>
          <p:cNvPr id="40989" name="CasellaDiTesto 32"/>
          <p:cNvSpPr txBox="1">
            <a:spLocks noChangeArrowheads="1"/>
          </p:cNvSpPr>
          <p:nvPr/>
        </p:nvSpPr>
        <p:spPr bwMode="auto">
          <a:xfrm>
            <a:off x="2720975" y="4572000"/>
            <a:ext cx="4873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100">
                <a:latin typeface="Calibri" charset="0"/>
              </a:rPr>
              <a:t>AUG</a:t>
            </a:r>
          </a:p>
        </p:txBody>
      </p:sp>
      <p:sp>
        <p:nvSpPr>
          <p:cNvPr id="40990" name="CasellaDiTesto 33"/>
          <p:cNvSpPr txBox="1">
            <a:spLocks noChangeArrowheads="1"/>
          </p:cNvSpPr>
          <p:nvPr/>
        </p:nvSpPr>
        <p:spPr bwMode="auto">
          <a:xfrm>
            <a:off x="3970338" y="4572000"/>
            <a:ext cx="4714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100">
                <a:latin typeface="Calibri" charset="0"/>
              </a:rPr>
              <a:t>UAA</a:t>
            </a:r>
          </a:p>
        </p:txBody>
      </p:sp>
      <p:sp>
        <p:nvSpPr>
          <p:cNvPr id="40991" name="CasellaDiTesto 34"/>
          <p:cNvSpPr txBox="1">
            <a:spLocks noChangeArrowheads="1"/>
          </p:cNvSpPr>
          <p:nvPr/>
        </p:nvSpPr>
        <p:spPr bwMode="auto">
          <a:xfrm>
            <a:off x="4321175" y="4572000"/>
            <a:ext cx="3484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100">
                <a:latin typeface="Calibri" charset="0"/>
              </a:rPr>
              <a:t>AUCUGGAGGAAUAAA…….GCUAUACGC</a:t>
            </a:r>
            <a:r>
              <a:rPr lang="it-IT" altLang="x-none" sz="1400" b="1">
                <a:latin typeface="Calibri" charset="0"/>
              </a:rPr>
              <a:t>AAAA</a:t>
            </a:r>
            <a:r>
              <a:rPr lang="it-IT" altLang="x-none" sz="1400" b="1" baseline="-25000">
                <a:latin typeface="Calibri" charset="0"/>
              </a:rPr>
              <a:t>n</a:t>
            </a:r>
            <a:endParaRPr lang="it-IT" altLang="x-none" sz="1400" baseline="-25000">
              <a:latin typeface="Calibri" charset="0"/>
            </a:endParaRPr>
          </a:p>
        </p:txBody>
      </p:sp>
      <p:sp>
        <p:nvSpPr>
          <p:cNvPr id="40992" name="Ovale 36"/>
          <p:cNvSpPr>
            <a:spLocks noChangeArrowheads="1"/>
          </p:cNvSpPr>
          <p:nvPr/>
        </p:nvSpPr>
        <p:spPr bwMode="auto">
          <a:xfrm>
            <a:off x="1847850" y="5502275"/>
            <a:ext cx="76200" cy="76200"/>
          </a:xfrm>
          <a:prstGeom prst="ellipse">
            <a:avLst/>
          </a:prstGeom>
          <a:solidFill>
            <a:srgbClr val="FF0000"/>
          </a:solidFill>
          <a:ln w="9525">
            <a:solidFill>
              <a:srgbClr val="0D0D0D"/>
            </a:solidFill>
            <a:round/>
            <a:headEnd/>
            <a:tailEnd/>
          </a:ln>
          <a:effectLst>
            <a:outerShdw dist="23000" dir="5400000" rotWithShape="0">
              <a:srgbClr val="808080">
                <a:alpha val="34998"/>
              </a:srgbClr>
            </a:outerShdw>
          </a:effectLst>
        </p:spPr>
        <p:txBody>
          <a:bodyPr anchor="ct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solidFill>
                <a:srgbClr val="FFFFFF"/>
              </a:solidFill>
              <a:latin typeface="Calibri" charset="0"/>
            </a:endParaRPr>
          </a:p>
        </p:txBody>
      </p:sp>
      <p:cxnSp>
        <p:nvCxnSpPr>
          <p:cNvPr id="40993" name="Connettore 1 37"/>
          <p:cNvCxnSpPr>
            <a:cxnSpLocks noChangeShapeType="1"/>
          </p:cNvCxnSpPr>
          <p:nvPr/>
        </p:nvCxnSpPr>
        <p:spPr bwMode="auto">
          <a:xfrm rot="16200000" flipH="1">
            <a:off x="2381251" y="5078412"/>
            <a:ext cx="11112" cy="925513"/>
          </a:xfrm>
          <a:prstGeom prst="line">
            <a:avLst/>
          </a:prstGeom>
          <a:noFill/>
          <a:ln w="25400">
            <a:solidFill>
              <a:schemeClr val="tx1"/>
            </a:solidFill>
            <a:prstDash val="sysDash"/>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0994" name="Rettangolo 38"/>
          <p:cNvSpPr>
            <a:spLocks noChangeArrowheads="1"/>
          </p:cNvSpPr>
          <p:nvPr/>
        </p:nvSpPr>
        <p:spPr bwMode="auto">
          <a:xfrm>
            <a:off x="2838450" y="5464175"/>
            <a:ext cx="1600200" cy="15240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solidFill>
                <a:srgbClr val="FFFFFF"/>
              </a:solidFill>
              <a:latin typeface="Calibri" charset="0"/>
            </a:endParaRPr>
          </a:p>
        </p:txBody>
      </p:sp>
      <p:sp>
        <p:nvSpPr>
          <p:cNvPr id="40995" name="CasellaDiTesto 39"/>
          <p:cNvSpPr txBox="1">
            <a:spLocks noChangeArrowheads="1"/>
          </p:cNvSpPr>
          <p:nvPr/>
        </p:nvSpPr>
        <p:spPr bwMode="auto">
          <a:xfrm>
            <a:off x="2762250" y="5410200"/>
            <a:ext cx="4873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100">
                <a:latin typeface="Calibri" charset="0"/>
              </a:rPr>
              <a:t>AUG</a:t>
            </a:r>
          </a:p>
        </p:txBody>
      </p:sp>
      <p:sp>
        <p:nvSpPr>
          <p:cNvPr id="40996" name="CasellaDiTesto 40"/>
          <p:cNvSpPr txBox="1">
            <a:spLocks noChangeArrowheads="1"/>
          </p:cNvSpPr>
          <p:nvPr/>
        </p:nvSpPr>
        <p:spPr bwMode="auto">
          <a:xfrm>
            <a:off x="4011613" y="5410200"/>
            <a:ext cx="4714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100">
                <a:latin typeface="Calibri" charset="0"/>
              </a:rPr>
              <a:t>UAA</a:t>
            </a:r>
          </a:p>
        </p:txBody>
      </p:sp>
      <p:sp>
        <p:nvSpPr>
          <p:cNvPr id="40997" name="CasellaDiTesto 41"/>
          <p:cNvSpPr txBox="1">
            <a:spLocks noChangeArrowheads="1"/>
          </p:cNvSpPr>
          <p:nvPr/>
        </p:nvSpPr>
        <p:spPr bwMode="auto">
          <a:xfrm>
            <a:off x="4362450" y="5410200"/>
            <a:ext cx="3452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100">
                <a:latin typeface="Calibri" charset="0"/>
              </a:rPr>
              <a:t>UAUAGAUCCAAUAAA…….GCUAUACGC</a:t>
            </a:r>
            <a:r>
              <a:rPr lang="it-IT" altLang="x-none" sz="1400" b="1">
                <a:latin typeface="Calibri" charset="0"/>
              </a:rPr>
              <a:t>AAAA</a:t>
            </a:r>
            <a:r>
              <a:rPr lang="it-IT" altLang="x-none" sz="1400" b="1" baseline="-25000">
                <a:latin typeface="Calibri" charset="0"/>
              </a:rPr>
              <a:t>n</a:t>
            </a:r>
          </a:p>
        </p:txBody>
      </p:sp>
      <p:sp>
        <p:nvSpPr>
          <p:cNvPr id="40998" name="CasellaDiTesto 42"/>
          <p:cNvSpPr txBox="1">
            <a:spLocks noChangeArrowheads="1"/>
          </p:cNvSpPr>
          <p:nvPr/>
        </p:nvSpPr>
        <p:spPr bwMode="auto">
          <a:xfrm>
            <a:off x="812800" y="5410200"/>
            <a:ext cx="579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b="1">
                <a:latin typeface="Calibri" charset="0"/>
              </a:rPr>
              <a:t>Myc</a:t>
            </a:r>
            <a:endParaRPr lang="it-IT" altLang="x-none" sz="1600" b="1" baseline="-25000">
              <a:latin typeface="Calibri" charset="0"/>
            </a:endParaRPr>
          </a:p>
        </p:txBody>
      </p:sp>
      <p:sp>
        <p:nvSpPr>
          <p:cNvPr id="40999" name="CasellaDiTesto 50"/>
          <p:cNvSpPr txBox="1">
            <a:spLocks noChangeArrowheads="1"/>
          </p:cNvSpPr>
          <p:nvPr/>
        </p:nvSpPr>
        <p:spPr bwMode="auto">
          <a:xfrm>
            <a:off x="558800" y="4572000"/>
            <a:ext cx="1184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b="1">
                <a:latin typeface="Calibri" charset="0"/>
              </a:rPr>
              <a:t>Polymerase</a:t>
            </a:r>
            <a:endParaRPr lang="it-IT" altLang="x-none" sz="1600" b="1" baseline="-25000">
              <a:latin typeface="Calibri" charset="0"/>
            </a:endParaRPr>
          </a:p>
        </p:txBody>
      </p:sp>
      <p:cxnSp>
        <p:nvCxnSpPr>
          <p:cNvPr id="41000" name="Connettore 1 52"/>
          <p:cNvCxnSpPr>
            <a:cxnSpLocks noChangeShapeType="1"/>
          </p:cNvCxnSpPr>
          <p:nvPr/>
        </p:nvCxnSpPr>
        <p:spPr bwMode="auto">
          <a:xfrm>
            <a:off x="2111375" y="6335713"/>
            <a:ext cx="3048000" cy="1587"/>
          </a:xfrm>
          <a:prstGeom prst="line">
            <a:avLst/>
          </a:prstGeom>
          <a:noFill/>
          <a:ln w="25400">
            <a:solidFill>
              <a:schemeClr val="tx1"/>
            </a:solidFill>
            <a:prstDash val="sysDash"/>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1001" name="CasellaDiTesto 54"/>
          <p:cNvSpPr txBox="1">
            <a:spLocks noChangeArrowheads="1"/>
          </p:cNvSpPr>
          <p:nvPr/>
        </p:nvSpPr>
        <p:spPr bwMode="auto">
          <a:xfrm>
            <a:off x="5092700" y="6107113"/>
            <a:ext cx="111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Calibri" charset="0"/>
              </a:rPr>
              <a:t>AAUAAA</a:t>
            </a:r>
          </a:p>
        </p:txBody>
      </p:sp>
      <p:cxnSp>
        <p:nvCxnSpPr>
          <p:cNvPr id="41002" name="Connettore 1 55"/>
          <p:cNvCxnSpPr>
            <a:cxnSpLocks noChangeShapeType="1"/>
          </p:cNvCxnSpPr>
          <p:nvPr/>
        </p:nvCxnSpPr>
        <p:spPr bwMode="auto">
          <a:xfrm>
            <a:off x="6477000" y="6335713"/>
            <a:ext cx="762000" cy="1587"/>
          </a:xfrm>
          <a:prstGeom prst="line">
            <a:avLst/>
          </a:prstGeom>
          <a:noFill/>
          <a:ln w="25400">
            <a:solidFill>
              <a:schemeClr val="tx1"/>
            </a:solidFill>
            <a:prstDash val="sysDash"/>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1003" name="CasellaDiTesto 58"/>
          <p:cNvSpPr txBox="1">
            <a:spLocks noChangeArrowheads="1"/>
          </p:cNvSpPr>
          <p:nvPr/>
        </p:nvSpPr>
        <p:spPr bwMode="auto">
          <a:xfrm>
            <a:off x="7302500" y="6138863"/>
            <a:ext cx="1155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a:latin typeface="Calibri" charset="0"/>
              </a:rPr>
              <a:t>consensus</a:t>
            </a:r>
          </a:p>
        </p:txBody>
      </p:sp>
      <p:sp>
        <p:nvSpPr>
          <p:cNvPr id="41004" name="CasellaDiTesto 59"/>
          <p:cNvSpPr txBox="1">
            <a:spLocks noChangeArrowheads="1"/>
          </p:cNvSpPr>
          <p:nvPr/>
        </p:nvSpPr>
        <p:spPr bwMode="auto">
          <a:xfrm>
            <a:off x="1831975" y="2041525"/>
            <a:ext cx="615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200">
                <a:latin typeface="Calibri" charset="0"/>
              </a:rPr>
              <a:t>5</a:t>
            </a:r>
            <a:r>
              <a:rPr lang="ja-JP" altLang="it-IT" sz="1200">
                <a:latin typeface="Calibri" charset="0"/>
              </a:rPr>
              <a:t>’</a:t>
            </a:r>
            <a:r>
              <a:rPr lang="it-IT" altLang="ja-JP" sz="1200">
                <a:latin typeface="Calibri" charset="0"/>
              </a:rPr>
              <a:t>UTR</a:t>
            </a:r>
            <a:endParaRPr lang="it-IT" altLang="x-none" sz="1200" baseline="-25000">
              <a:latin typeface="Calibri" charset="0"/>
            </a:endParaRPr>
          </a:p>
        </p:txBody>
      </p:sp>
      <p:sp>
        <p:nvSpPr>
          <p:cNvPr id="41005" name="CasellaDiTesto 60"/>
          <p:cNvSpPr txBox="1">
            <a:spLocks noChangeArrowheads="1"/>
          </p:cNvSpPr>
          <p:nvPr/>
        </p:nvSpPr>
        <p:spPr bwMode="auto">
          <a:xfrm>
            <a:off x="4778375" y="2041525"/>
            <a:ext cx="615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200">
                <a:latin typeface="Calibri" charset="0"/>
              </a:rPr>
              <a:t>3</a:t>
            </a:r>
            <a:r>
              <a:rPr lang="ja-JP" altLang="it-IT" sz="1200">
                <a:latin typeface="Calibri" charset="0"/>
              </a:rPr>
              <a:t>’</a:t>
            </a:r>
            <a:r>
              <a:rPr lang="it-IT" altLang="ja-JP" sz="1200">
                <a:latin typeface="Calibri" charset="0"/>
              </a:rPr>
              <a:t>UTR</a:t>
            </a:r>
            <a:endParaRPr lang="it-IT" altLang="x-none" sz="1200" baseline="-25000">
              <a:latin typeface="Calibri" charset="0"/>
            </a:endParaRPr>
          </a:p>
        </p:txBody>
      </p:sp>
      <p:sp>
        <p:nvSpPr>
          <p:cNvPr id="41006" name="Line 47"/>
          <p:cNvSpPr>
            <a:spLocks noChangeShapeType="1"/>
          </p:cNvSpPr>
          <p:nvPr/>
        </p:nvSpPr>
        <p:spPr bwMode="auto">
          <a:xfrm flipH="1">
            <a:off x="5145088" y="5562600"/>
            <a:ext cx="15552" cy="636588"/>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07" name="Line 48"/>
          <p:cNvSpPr>
            <a:spLocks noChangeShapeType="1"/>
          </p:cNvSpPr>
          <p:nvPr/>
        </p:nvSpPr>
        <p:spPr bwMode="auto">
          <a:xfrm>
            <a:off x="5770240" y="5638800"/>
            <a:ext cx="228600" cy="468313"/>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41008" name="Connettore 1 49"/>
          <p:cNvCxnSpPr>
            <a:cxnSpLocks noChangeShapeType="1"/>
          </p:cNvCxnSpPr>
          <p:nvPr/>
        </p:nvCxnSpPr>
        <p:spPr bwMode="auto">
          <a:xfrm>
            <a:off x="5656263" y="2014538"/>
            <a:ext cx="1075977" cy="19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1009" name="Connettore 2 53"/>
          <p:cNvCxnSpPr>
            <a:cxnSpLocks noChangeShapeType="1"/>
          </p:cNvCxnSpPr>
          <p:nvPr/>
        </p:nvCxnSpPr>
        <p:spPr bwMode="auto">
          <a:xfrm rot="16200000" flipH="1">
            <a:off x="5557044" y="2105819"/>
            <a:ext cx="204788" cy="635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010" name="Connettore 2 54"/>
          <p:cNvCxnSpPr>
            <a:cxnSpLocks noChangeShapeType="1"/>
          </p:cNvCxnSpPr>
          <p:nvPr/>
        </p:nvCxnSpPr>
        <p:spPr bwMode="auto">
          <a:xfrm rot="5400000">
            <a:off x="6594128" y="2154237"/>
            <a:ext cx="279400" cy="31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011" name="CasellaDiTesto 60"/>
          <p:cNvSpPr txBox="1">
            <a:spLocks noChangeArrowheads="1"/>
          </p:cNvSpPr>
          <p:nvPr/>
        </p:nvSpPr>
        <p:spPr bwMode="auto">
          <a:xfrm>
            <a:off x="5946775" y="1681163"/>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b="1">
                <a:latin typeface="Calibri" charset="0"/>
              </a:rPr>
              <a:t>15-20 nt</a:t>
            </a:r>
            <a:endParaRPr lang="it-IT" altLang="x-none" sz="1800" b="1" baseline="-25000">
              <a:latin typeface="Calibri" charset="0"/>
            </a:endParaRPr>
          </a:p>
        </p:txBody>
      </p:sp>
      <p:sp>
        <p:nvSpPr>
          <p:cNvPr id="41012" name="CasellaDiTesto 1"/>
          <p:cNvSpPr txBox="1">
            <a:spLocks noChangeArrowheads="1"/>
          </p:cNvSpPr>
          <p:nvPr/>
        </p:nvSpPr>
        <p:spPr bwMode="auto">
          <a:xfrm>
            <a:off x="1979613" y="115888"/>
            <a:ext cx="5832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800">
                <a:latin typeface="Calibri" charset="0"/>
              </a:rPr>
              <a:t>Looking for consenus sequences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asellaDiTesto 2"/>
          <p:cNvSpPr txBox="1">
            <a:spLocks noChangeArrowheads="1"/>
          </p:cNvSpPr>
          <p:nvPr/>
        </p:nvSpPr>
        <p:spPr bwMode="auto">
          <a:xfrm>
            <a:off x="1331913" y="0"/>
            <a:ext cx="62563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x-none" sz="4400" b="1">
                <a:latin typeface="Calibri" charset="0"/>
              </a:rPr>
              <a:t>Features of RNA molecule</a:t>
            </a:r>
          </a:p>
        </p:txBody>
      </p:sp>
      <p:sp>
        <p:nvSpPr>
          <p:cNvPr id="17410" name="CasellaDiTesto 4"/>
          <p:cNvSpPr txBox="1">
            <a:spLocks noChangeArrowheads="1"/>
          </p:cNvSpPr>
          <p:nvPr/>
        </p:nvSpPr>
        <p:spPr bwMode="auto">
          <a:xfrm>
            <a:off x="228600" y="1143000"/>
            <a:ext cx="8610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buFont typeface="Wingdings" charset="2"/>
              <a:buChar char="§"/>
            </a:pPr>
            <a:r>
              <a:rPr lang="en-GB" altLang="x-none" dirty="0">
                <a:latin typeface="Calibri" charset="0"/>
              </a:rPr>
              <a:t> Synthesized from a DNA template (transcription)</a:t>
            </a:r>
          </a:p>
          <a:p>
            <a:pPr eaLnBrk="1" hangingPunct="1">
              <a:buFont typeface="Wingdings" charset="2"/>
              <a:buChar char="§"/>
            </a:pPr>
            <a:r>
              <a:rPr lang="en-GB" altLang="x-none" dirty="0">
                <a:latin typeface="Calibri" charset="0"/>
              </a:rPr>
              <a:t> Single stranded molecule </a:t>
            </a:r>
          </a:p>
          <a:p>
            <a:pPr eaLnBrk="1" hangingPunct="1">
              <a:buFont typeface="Wingdings" charset="2"/>
              <a:buChar char="§"/>
            </a:pPr>
            <a:r>
              <a:rPr lang="en-GB" altLang="x-none" dirty="0">
                <a:latin typeface="Calibri" charset="0"/>
              </a:rPr>
              <a:t> Contains ribose in place of deoxyribose </a:t>
            </a:r>
          </a:p>
          <a:p>
            <a:pPr eaLnBrk="1" hangingPunct="1">
              <a:buFont typeface="Wingdings" charset="2"/>
              <a:buChar char="§"/>
            </a:pPr>
            <a:r>
              <a:rPr lang="en-GB" altLang="x-none" dirty="0">
                <a:latin typeface="Calibri" charset="0"/>
              </a:rPr>
              <a:t> Contains Uracil in place of Thymine</a:t>
            </a:r>
          </a:p>
          <a:p>
            <a:pPr eaLnBrk="1" hangingPunct="1">
              <a:buFont typeface="Wingdings" charset="2"/>
              <a:buChar char="§"/>
            </a:pPr>
            <a:endParaRPr lang="en-GB" altLang="x-none" sz="2000" dirty="0">
              <a:latin typeface="Calibri" charset="0"/>
            </a:endParaRPr>
          </a:p>
          <a:p>
            <a:pPr eaLnBrk="1" hangingPunct="1">
              <a:buFont typeface="Wingdings" charset="2"/>
              <a:buChar char="§"/>
            </a:pPr>
            <a:endParaRPr lang="en-GB" altLang="x-none" sz="2000" dirty="0">
              <a:latin typeface="Calibri" charset="0"/>
            </a:endParaRPr>
          </a:p>
          <a:p>
            <a:pPr eaLnBrk="1" hangingPunct="1">
              <a:buFont typeface="Wingdings" charset="2"/>
              <a:buChar char="§"/>
            </a:pPr>
            <a:endParaRPr lang="en-GB" altLang="x-none" sz="2000" dirty="0">
              <a:latin typeface="Calibri" charset="0"/>
            </a:endParaRPr>
          </a:p>
          <a:p>
            <a:pPr eaLnBrk="1" hangingPunct="1"/>
            <a:endParaRPr lang="en-GB" altLang="x-none" sz="2000" dirty="0">
              <a:latin typeface="Calibri" charset="0"/>
            </a:endParaRPr>
          </a:p>
          <a:p>
            <a:pPr eaLnBrk="1" hangingPunct="1"/>
            <a:endParaRPr lang="en-GB" altLang="x-none" sz="2000" dirty="0">
              <a:latin typeface="Calibri" charset="0"/>
            </a:endParaRPr>
          </a:p>
          <a:p>
            <a:pPr eaLnBrk="1" hangingPunct="1">
              <a:buFont typeface="Wingdings" charset="2"/>
              <a:buChar char="§"/>
            </a:pPr>
            <a:r>
              <a:rPr lang="en-GB" altLang="x-none" sz="2800" b="1" dirty="0">
                <a:solidFill>
                  <a:srgbClr val="FF0000"/>
                </a:solidFill>
                <a:latin typeface="Calibri" charset="0"/>
              </a:rPr>
              <a:t> Coding RNA </a:t>
            </a:r>
            <a:r>
              <a:rPr lang="en-GB" altLang="x-none" dirty="0">
                <a:latin typeface="Calibri" charset="0"/>
              </a:rPr>
              <a:t>which are translated into proteins: messenger RNA(mRNA)</a:t>
            </a:r>
          </a:p>
          <a:p>
            <a:pPr eaLnBrk="1" hangingPunct="1">
              <a:buFont typeface="Wingdings" charset="2"/>
              <a:buChar char="§"/>
            </a:pPr>
            <a:endParaRPr lang="en-GB" altLang="x-none" sz="2000" dirty="0">
              <a:latin typeface="Calibri" charset="0"/>
            </a:endParaRPr>
          </a:p>
          <a:p>
            <a:pPr eaLnBrk="1" hangingPunct="1">
              <a:buFont typeface="Wingdings" charset="2"/>
              <a:buChar char="§"/>
            </a:pPr>
            <a:r>
              <a:rPr lang="en-GB" altLang="x-none" sz="2800" b="1" dirty="0">
                <a:solidFill>
                  <a:srgbClr val="FF0000"/>
                </a:solidFill>
                <a:latin typeface="Calibri" charset="0"/>
              </a:rPr>
              <a:t> Non coding RNA </a:t>
            </a:r>
            <a:r>
              <a:rPr lang="en-GB" altLang="x-none" dirty="0">
                <a:latin typeface="Calibri" charset="0"/>
              </a:rPr>
              <a:t>which are not translated into protein but work as RNA with structural and/or regulatory function. </a:t>
            </a:r>
          </a:p>
        </p:txBody>
      </p:sp>
      <p:sp>
        <p:nvSpPr>
          <p:cNvPr id="17411" name="CasellaDiTesto 2"/>
          <p:cNvSpPr txBox="1">
            <a:spLocks noChangeArrowheads="1"/>
          </p:cNvSpPr>
          <p:nvPr/>
        </p:nvSpPr>
        <p:spPr bwMode="auto">
          <a:xfrm>
            <a:off x="1547813" y="3141663"/>
            <a:ext cx="58102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x-none" sz="4400" b="1">
                <a:latin typeface="Calibri" charset="0"/>
              </a:rPr>
              <a:t>Types of RNA molecules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566738"/>
            <a:ext cx="27733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3"/>
          <p:cNvSpPr>
            <a:spLocks noChangeArrowheads="1"/>
          </p:cNvSpPr>
          <p:nvPr/>
        </p:nvSpPr>
        <p:spPr bwMode="auto">
          <a:xfrm>
            <a:off x="4195763" y="2159000"/>
            <a:ext cx="4133850" cy="2251075"/>
          </a:xfrm>
          <a:prstGeom prst="rect">
            <a:avLst/>
          </a:prstGeom>
          <a:solidFill>
            <a:srgbClr val="FFD8BB"/>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61258" tIns="29917" rIns="61258" bIns="29917" anchor="b"/>
          <a:lstStyle>
            <a:lvl1pPr defTabSz="447675" eaLnBrk="0" hangingPunct="0">
              <a:defRPr sz="2400">
                <a:solidFill>
                  <a:schemeClr val="tx1"/>
                </a:solidFill>
                <a:latin typeface="Arial" charset="0"/>
                <a:ea typeface="ＭＳ Ｐゴシック" charset="-128"/>
              </a:defRPr>
            </a:lvl1pPr>
            <a:lvl2pPr marL="742950" indent="-285750" defTabSz="447675" eaLnBrk="0" hangingPunct="0">
              <a:defRPr sz="2400">
                <a:solidFill>
                  <a:schemeClr val="tx1"/>
                </a:solidFill>
                <a:latin typeface="Arial" charset="0"/>
                <a:ea typeface="ＭＳ Ｐゴシック" charset="-128"/>
              </a:defRPr>
            </a:lvl2pPr>
            <a:lvl3pPr marL="1143000" indent="-228600" defTabSz="447675" eaLnBrk="0" hangingPunct="0">
              <a:defRPr sz="2400">
                <a:solidFill>
                  <a:schemeClr val="tx1"/>
                </a:solidFill>
                <a:latin typeface="Arial" charset="0"/>
                <a:ea typeface="ＭＳ Ｐゴシック" charset="-128"/>
              </a:defRPr>
            </a:lvl3pPr>
            <a:lvl4pPr marL="1600200" indent="-228600" defTabSz="447675" eaLnBrk="0" hangingPunct="0">
              <a:defRPr sz="2400">
                <a:solidFill>
                  <a:schemeClr val="tx1"/>
                </a:solidFill>
                <a:latin typeface="Arial" charset="0"/>
                <a:ea typeface="ＭＳ Ｐゴシック" charset="-128"/>
              </a:defRPr>
            </a:lvl4pPr>
            <a:lvl5pPr marL="2057400" indent="-228600" defTabSz="447675" eaLnBrk="0" hangingPunct="0">
              <a:defRPr sz="2400">
                <a:solidFill>
                  <a:schemeClr val="tx1"/>
                </a:solidFill>
                <a:latin typeface="Arial" charset="0"/>
                <a:ea typeface="ＭＳ Ｐゴシック" charset="-128"/>
              </a:defRPr>
            </a:lvl5pPr>
            <a:lvl6pPr marL="2514600" indent="-228600" defTabSz="447675"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47675"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47675"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47675"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3600" b="1">
                <a:latin typeface="Helvetica" charset="0"/>
              </a:rPr>
              <a:t>Influence of consensus sequence AAUAAA</a:t>
            </a:r>
          </a:p>
        </p:txBody>
      </p:sp>
      <p:sp>
        <p:nvSpPr>
          <p:cNvPr id="43011" name="CasellaDiTesto 58"/>
          <p:cNvSpPr txBox="1">
            <a:spLocks noChangeArrowheads="1"/>
          </p:cNvSpPr>
          <p:nvPr/>
        </p:nvSpPr>
        <p:spPr bwMode="auto">
          <a:xfrm>
            <a:off x="723900" y="246063"/>
            <a:ext cx="127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Calibri" charset="0"/>
              </a:rPr>
              <a:t>consensus</a:t>
            </a:r>
          </a:p>
        </p:txBody>
      </p:sp>
      <p:sp>
        <p:nvSpPr>
          <p:cNvPr id="43012" name="CasellaDiTesto 58"/>
          <p:cNvSpPr txBox="1">
            <a:spLocks noChangeArrowheads="1"/>
          </p:cNvSpPr>
          <p:nvPr/>
        </p:nvSpPr>
        <p:spPr bwMode="auto">
          <a:xfrm>
            <a:off x="698500" y="1185863"/>
            <a:ext cx="2633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x-none" sz="1800">
                <a:latin typeface="Calibri" charset="0"/>
              </a:rPr>
              <a:t>Polyadenylation efficiency</a:t>
            </a:r>
          </a:p>
        </p:txBody>
      </p:sp>
      <p:pic>
        <p:nvPicPr>
          <p:cNvPr id="430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75" y="1574800"/>
            <a:ext cx="2773363"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CasellaDiTesto 58"/>
          <p:cNvSpPr txBox="1">
            <a:spLocks noChangeArrowheads="1"/>
          </p:cNvSpPr>
          <p:nvPr/>
        </p:nvSpPr>
        <p:spPr bwMode="auto">
          <a:xfrm>
            <a:off x="1476375" y="6516688"/>
            <a:ext cx="1071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Calibri" charset="0"/>
              </a:rPr>
              <a:t>Efficiency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38200" y="927100"/>
            <a:ext cx="1752600" cy="1600200"/>
            <a:chOff x="96" y="144"/>
            <a:chExt cx="1104" cy="1008"/>
          </a:xfrm>
        </p:grpSpPr>
        <p:sp>
          <p:nvSpPr>
            <p:cNvPr id="45104" name="Oval 3"/>
            <p:cNvSpPr>
              <a:spLocks noChangeArrowheads="1"/>
            </p:cNvSpPr>
            <p:nvPr/>
          </p:nvSpPr>
          <p:spPr bwMode="auto">
            <a:xfrm>
              <a:off x="96" y="144"/>
              <a:ext cx="1104" cy="1008"/>
            </a:xfrm>
            <a:prstGeom prst="ellipse">
              <a:avLst/>
            </a:prstGeom>
            <a:solidFill>
              <a:srgbClr val="FFFF99"/>
            </a:soli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45105" name="Oval 4"/>
            <p:cNvSpPr>
              <a:spLocks noChangeArrowheads="1"/>
            </p:cNvSpPr>
            <p:nvPr/>
          </p:nvSpPr>
          <p:spPr bwMode="auto">
            <a:xfrm>
              <a:off x="240" y="432"/>
              <a:ext cx="48" cy="48"/>
            </a:xfrm>
            <a:prstGeom prst="ellipse">
              <a:avLst/>
            </a:prstGeom>
            <a:solidFill>
              <a:srgbClr val="FFCC66"/>
            </a:soli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45106" name="Oval 5"/>
            <p:cNvSpPr>
              <a:spLocks noChangeArrowheads="1"/>
            </p:cNvSpPr>
            <p:nvPr/>
          </p:nvSpPr>
          <p:spPr bwMode="auto">
            <a:xfrm>
              <a:off x="336" y="624"/>
              <a:ext cx="48" cy="48"/>
            </a:xfrm>
            <a:prstGeom prst="ellipse">
              <a:avLst/>
            </a:prstGeom>
            <a:solidFill>
              <a:srgbClr val="FFCC66"/>
            </a:soli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45107" name="Oval 6"/>
            <p:cNvSpPr>
              <a:spLocks noChangeArrowheads="1"/>
            </p:cNvSpPr>
            <p:nvPr/>
          </p:nvSpPr>
          <p:spPr bwMode="auto">
            <a:xfrm>
              <a:off x="624" y="384"/>
              <a:ext cx="48" cy="48"/>
            </a:xfrm>
            <a:prstGeom prst="ellipse">
              <a:avLst/>
            </a:prstGeom>
            <a:solidFill>
              <a:srgbClr val="FFCC66"/>
            </a:soli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45108" name="Oval 7"/>
            <p:cNvSpPr>
              <a:spLocks noChangeArrowheads="1"/>
            </p:cNvSpPr>
            <p:nvPr/>
          </p:nvSpPr>
          <p:spPr bwMode="auto">
            <a:xfrm>
              <a:off x="672" y="672"/>
              <a:ext cx="48" cy="48"/>
            </a:xfrm>
            <a:prstGeom prst="ellipse">
              <a:avLst/>
            </a:prstGeom>
            <a:solidFill>
              <a:srgbClr val="FFCC66"/>
            </a:soli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45109" name="Oval 8"/>
            <p:cNvSpPr>
              <a:spLocks noChangeArrowheads="1"/>
            </p:cNvSpPr>
            <p:nvPr/>
          </p:nvSpPr>
          <p:spPr bwMode="auto">
            <a:xfrm>
              <a:off x="864" y="576"/>
              <a:ext cx="48" cy="48"/>
            </a:xfrm>
            <a:prstGeom prst="ellipse">
              <a:avLst/>
            </a:prstGeom>
            <a:solidFill>
              <a:srgbClr val="FFCC66"/>
            </a:soli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3" name="Group 9"/>
          <p:cNvGrpSpPr>
            <a:grpSpLocks/>
          </p:cNvGrpSpPr>
          <p:nvPr/>
        </p:nvGrpSpPr>
        <p:grpSpPr bwMode="auto">
          <a:xfrm>
            <a:off x="4953000" y="2197100"/>
            <a:ext cx="1671638" cy="939800"/>
            <a:chOff x="3120" y="992"/>
            <a:chExt cx="1053" cy="592"/>
          </a:xfrm>
        </p:grpSpPr>
        <p:grpSp>
          <p:nvGrpSpPr>
            <p:cNvPr id="45100" name="Group 10"/>
            <p:cNvGrpSpPr>
              <a:grpSpLocks/>
            </p:cNvGrpSpPr>
            <p:nvPr/>
          </p:nvGrpSpPr>
          <p:grpSpPr bwMode="auto">
            <a:xfrm>
              <a:off x="3120" y="1296"/>
              <a:ext cx="864" cy="288"/>
              <a:chOff x="912" y="576"/>
              <a:chExt cx="864" cy="288"/>
            </a:xfrm>
          </p:grpSpPr>
          <p:sp>
            <p:nvSpPr>
              <p:cNvPr id="45102" name="Line 11"/>
              <p:cNvSpPr>
                <a:spLocks noChangeShapeType="1"/>
              </p:cNvSpPr>
              <p:nvPr/>
            </p:nvSpPr>
            <p:spPr bwMode="auto">
              <a:xfrm>
                <a:off x="912" y="576"/>
                <a:ext cx="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03" name="Line 12"/>
              <p:cNvSpPr>
                <a:spLocks noChangeShapeType="1"/>
              </p:cNvSpPr>
              <p:nvPr/>
            </p:nvSpPr>
            <p:spPr bwMode="auto">
              <a:xfrm>
                <a:off x="1776" y="57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45101" name="Text Box 13"/>
            <p:cNvSpPr txBox="1">
              <a:spLocks noChangeArrowheads="1"/>
            </p:cNvSpPr>
            <p:nvPr/>
          </p:nvSpPr>
          <p:spPr bwMode="auto">
            <a:xfrm>
              <a:off x="3312" y="992"/>
              <a:ext cx="86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Franklin Gothic Medium" charset="0"/>
                </a:rPr>
                <a:t>transfection</a:t>
              </a:r>
              <a:endParaRPr lang="it-IT" altLang="x-none" sz="1600">
                <a:latin typeface="Franklin Gothic Medium" charset="0"/>
              </a:endParaRPr>
            </a:p>
          </p:txBody>
        </p:sp>
      </p:grpSp>
      <p:grpSp>
        <p:nvGrpSpPr>
          <p:cNvPr id="5" name="Group 14"/>
          <p:cNvGrpSpPr>
            <a:grpSpLocks/>
          </p:cNvGrpSpPr>
          <p:nvPr/>
        </p:nvGrpSpPr>
        <p:grpSpPr bwMode="auto">
          <a:xfrm>
            <a:off x="2209800" y="1116013"/>
            <a:ext cx="3811588" cy="954087"/>
            <a:chOff x="1392" y="311"/>
            <a:chExt cx="2401" cy="601"/>
          </a:xfrm>
        </p:grpSpPr>
        <p:grpSp>
          <p:nvGrpSpPr>
            <p:cNvPr id="45096" name="Group 15"/>
            <p:cNvGrpSpPr>
              <a:grpSpLocks/>
            </p:cNvGrpSpPr>
            <p:nvPr/>
          </p:nvGrpSpPr>
          <p:grpSpPr bwMode="auto">
            <a:xfrm>
              <a:off x="1392" y="624"/>
              <a:ext cx="864" cy="288"/>
              <a:chOff x="912" y="576"/>
              <a:chExt cx="864" cy="288"/>
            </a:xfrm>
          </p:grpSpPr>
          <p:sp>
            <p:nvSpPr>
              <p:cNvPr id="45098" name="Line 16"/>
              <p:cNvSpPr>
                <a:spLocks noChangeShapeType="1"/>
              </p:cNvSpPr>
              <p:nvPr/>
            </p:nvSpPr>
            <p:spPr bwMode="auto">
              <a:xfrm>
                <a:off x="912" y="576"/>
                <a:ext cx="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099" name="Line 17"/>
              <p:cNvSpPr>
                <a:spLocks noChangeShapeType="1"/>
              </p:cNvSpPr>
              <p:nvPr/>
            </p:nvSpPr>
            <p:spPr bwMode="auto">
              <a:xfrm>
                <a:off x="1776" y="57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45097" name="Text Box 18"/>
            <p:cNvSpPr txBox="1">
              <a:spLocks noChangeArrowheads="1"/>
            </p:cNvSpPr>
            <p:nvPr/>
          </p:nvSpPr>
          <p:spPr bwMode="auto">
            <a:xfrm>
              <a:off x="1766" y="311"/>
              <a:ext cx="202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Franklin Gothic Medium" charset="0"/>
                </a:rPr>
                <a:t>Recombinant DNA preparation</a:t>
              </a:r>
              <a:endParaRPr lang="it-IT" altLang="x-none" sz="1600">
                <a:latin typeface="Franklin Gothic Medium" charset="0"/>
              </a:endParaRPr>
            </a:p>
          </p:txBody>
        </p:sp>
      </p:grpSp>
      <p:grpSp>
        <p:nvGrpSpPr>
          <p:cNvPr id="7" name="Group 19"/>
          <p:cNvGrpSpPr>
            <a:grpSpLocks/>
          </p:cNvGrpSpPr>
          <p:nvPr/>
        </p:nvGrpSpPr>
        <p:grpSpPr bwMode="auto">
          <a:xfrm>
            <a:off x="3984625" y="5143500"/>
            <a:ext cx="2568575" cy="900113"/>
            <a:chOff x="2510" y="3024"/>
            <a:chExt cx="1618" cy="567"/>
          </a:xfrm>
        </p:grpSpPr>
        <p:sp>
          <p:nvSpPr>
            <p:cNvPr id="45093" name="Line 20"/>
            <p:cNvSpPr>
              <a:spLocks noChangeShapeType="1"/>
            </p:cNvSpPr>
            <p:nvPr/>
          </p:nvSpPr>
          <p:spPr bwMode="auto">
            <a:xfrm>
              <a:off x="4128" y="3024"/>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094" name="Line 21"/>
            <p:cNvSpPr>
              <a:spLocks noChangeShapeType="1"/>
            </p:cNvSpPr>
            <p:nvPr/>
          </p:nvSpPr>
          <p:spPr bwMode="auto">
            <a:xfrm flipH="1">
              <a:off x="3792" y="3360"/>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5095" name="Text Box 22"/>
            <p:cNvSpPr txBox="1">
              <a:spLocks noChangeArrowheads="1"/>
            </p:cNvSpPr>
            <p:nvPr/>
          </p:nvSpPr>
          <p:spPr bwMode="auto">
            <a:xfrm>
              <a:off x="2510" y="3184"/>
              <a:ext cx="104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it-IT" altLang="x-none" sz="1800">
                  <a:latin typeface="Franklin Gothic Medium" charset="0"/>
                </a:rPr>
                <a:t>RNA extraction</a:t>
              </a:r>
            </a:p>
            <a:p>
              <a:pPr algn="ctr" eaLnBrk="1" hangingPunct="1"/>
              <a:r>
                <a:rPr lang="it-IT" altLang="x-none" sz="1800">
                  <a:latin typeface="Franklin Gothic Medium" charset="0"/>
                </a:rPr>
                <a:t>After 24 h</a:t>
              </a:r>
            </a:p>
          </p:txBody>
        </p:sp>
      </p:grpSp>
      <p:grpSp>
        <p:nvGrpSpPr>
          <p:cNvPr id="8" name="Group 23"/>
          <p:cNvGrpSpPr>
            <a:grpSpLocks/>
          </p:cNvGrpSpPr>
          <p:nvPr/>
        </p:nvGrpSpPr>
        <p:grpSpPr bwMode="auto">
          <a:xfrm>
            <a:off x="990600" y="5372100"/>
            <a:ext cx="2743200" cy="457200"/>
            <a:chOff x="624" y="3168"/>
            <a:chExt cx="1728" cy="288"/>
          </a:xfrm>
        </p:grpSpPr>
        <p:sp>
          <p:nvSpPr>
            <p:cNvPr id="45091" name="Line 24"/>
            <p:cNvSpPr>
              <a:spLocks noChangeShapeType="1"/>
            </p:cNvSpPr>
            <p:nvPr/>
          </p:nvSpPr>
          <p:spPr bwMode="auto">
            <a:xfrm flipH="1">
              <a:off x="2016" y="3312"/>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5092" name="Text Box 25"/>
            <p:cNvSpPr txBox="1">
              <a:spLocks noChangeArrowheads="1"/>
            </p:cNvSpPr>
            <p:nvPr/>
          </p:nvSpPr>
          <p:spPr bwMode="auto">
            <a:xfrm>
              <a:off x="624" y="3168"/>
              <a:ext cx="13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b="1">
                  <a:latin typeface="Franklin Gothic Medium" charset="0"/>
                </a:rPr>
                <a:t>Northern blot</a:t>
              </a:r>
            </a:p>
          </p:txBody>
        </p:sp>
      </p:grpSp>
      <p:grpSp>
        <p:nvGrpSpPr>
          <p:cNvPr id="9" name="Group 26"/>
          <p:cNvGrpSpPr>
            <a:grpSpLocks/>
          </p:cNvGrpSpPr>
          <p:nvPr/>
        </p:nvGrpSpPr>
        <p:grpSpPr bwMode="auto">
          <a:xfrm>
            <a:off x="5867400" y="3213100"/>
            <a:ext cx="2568575" cy="2173288"/>
            <a:chOff x="3696" y="1632"/>
            <a:chExt cx="1618" cy="1369"/>
          </a:xfrm>
        </p:grpSpPr>
        <p:sp>
          <p:nvSpPr>
            <p:cNvPr id="45089" name="Text Box 27"/>
            <p:cNvSpPr txBox="1">
              <a:spLocks noChangeArrowheads="1"/>
            </p:cNvSpPr>
            <p:nvPr/>
          </p:nvSpPr>
          <p:spPr bwMode="auto">
            <a:xfrm>
              <a:off x="4560" y="2768"/>
              <a:ext cx="75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Franklin Gothic Medium" charset="0"/>
                </a:rPr>
                <a:t>HeLa cells</a:t>
              </a:r>
              <a:endParaRPr lang="it-IT" altLang="x-none" sz="1600">
                <a:latin typeface="Franklin Gothic Medium" charset="0"/>
              </a:endParaRPr>
            </a:p>
          </p:txBody>
        </p:sp>
        <p:pic>
          <p:nvPicPr>
            <p:cNvPr id="4509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 y="1632"/>
              <a:ext cx="1153"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29"/>
          <p:cNvGrpSpPr>
            <a:grpSpLocks/>
          </p:cNvGrpSpPr>
          <p:nvPr/>
        </p:nvGrpSpPr>
        <p:grpSpPr bwMode="auto">
          <a:xfrm>
            <a:off x="3200400" y="2298700"/>
            <a:ext cx="1717675" cy="1689100"/>
            <a:chOff x="2016" y="1056"/>
            <a:chExt cx="1082" cy="1064"/>
          </a:xfrm>
        </p:grpSpPr>
        <p:grpSp>
          <p:nvGrpSpPr>
            <p:cNvPr id="45073" name="Group 30"/>
            <p:cNvGrpSpPr>
              <a:grpSpLocks/>
            </p:cNvGrpSpPr>
            <p:nvPr/>
          </p:nvGrpSpPr>
          <p:grpSpPr bwMode="auto">
            <a:xfrm>
              <a:off x="2016" y="1056"/>
              <a:ext cx="1082" cy="1064"/>
              <a:chOff x="2016" y="1056"/>
              <a:chExt cx="1082" cy="1064"/>
            </a:xfrm>
          </p:grpSpPr>
          <p:grpSp>
            <p:nvGrpSpPr>
              <p:cNvPr id="45075" name="Group 31"/>
              <p:cNvGrpSpPr>
                <a:grpSpLocks noChangeAspect="1"/>
              </p:cNvGrpSpPr>
              <p:nvPr/>
            </p:nvGrpSpPr>
            <p:grpSpPr bwMode="auto">
              <a:xfrm>
                <a:off x="2064" y="1056"/>
                <a:ext cx="1034" cy="715"/>
                <a:chOff x="1440" y="1400"/>
                <a:chExt cx="804" cy="556"/>
              </a:xfrm>
            </p:grpSpPr>
            <p:sp>
              <p:nvSpPr>
                <p:cNvPr id="45077" name="Line 32"/>
                <p:cNvSpPr>
                  <a:spLocks noChangeAspect="1" noChangeShapeType="1"/>
                </p:cNvSpPr>
                <p:nvPr/>
              </p:nvSpPr>
              <p:spPr bwMode="auto">
                <a:xfrm flipH="1" flipV="1">
                  <a:off x="1440" y="1426"/>
                  <a:ext cx="323" cy="2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8" name="Line 33"/>
                <p:cNvSpPr>
                  <a:spLocks noChangeAspect="1" noChangeShapeType="1"/>
                </p:cNvSpPr>
                <p:nvPr/>
              </p:nvSpPr>
              <p:spPr bwMode="auto">
                <a:xfrm flipV="1">
                  <a:off x="1919" y="1426"/>
                  <a:ext cx="323" cy="2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9" name="Oval 34"/>
                <p:cNvSpPr>
                  <a:spLocks noChangeAspect="1" noChangeArrowheads="1"/>
                </p:cNvSpPr>
                <p:nvPr/>
              </p:nvSpPr>
              <p:spPr bwMode="auto">
                <a:xfrm>
                  <a:off x="1675" y="1687"/>
                  <a:ext cx="323" cy="269"/>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45080" name="Rectangle 35"/>
                <p:cNvSpPr>
                  <a:spLocks noChangeAspect="1" noChangeArrowheads="1"/>
                </p:cNvSpPr>
                <p:nvPr/>
              </p:nvSpPr>
              <p:spPr bwMode="auto">
                <a:xfrm>
                  <a:off x="1762" y="1687"/>
                  <a:ext cx="157" cy="17"/>
                </a:xfrm>
                <a:prstGeom prst="rect">
                  <a:avLst/>
                </a:prstGeom>
                <a:gradFill rotWithShape="0">
                  <a:gsLst>
                    <a:gs pos="0">
                      <a:srgbClr val="630044"/>
                    </a:gs>
                    <a:gs pos="50000">
                      <a:srgbClr val="D60093"/>
                    </a:gs>
                    <a:gs pos="100000">
                      <a:srgbClr val="630044"/>
                    </a:gs>
                  </a:gsLst>
                  <a:lin ang="5400000" scaled="1"/>
                </a:gra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45081" name="Line 36"/>
                <p:cNvSpPr>
                  <a:spLocks noChangeAspect="1" noChangeShapeType="1"/>
                </p:cNvSpPr>
                <p:nvPr/>
              </p:nvSpPr>
              <p:spPr bwMode="auto">
                <a:xfrm>
                  <a:off x="1824" y="1426"/>
                  <a:ext cx="5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82" name="Line 37"/>
                <p:cNvSpPr>
                  <a:spLocks noChangeAspect="1" noChangeShapeType="1"/>
                </p:cNvSpPr>
                <p:nvPr/>
              </p:nvSpPr>
              <p:spPr bwMode="auto">
                <a:xfrm>
                  <a:off x="1823" y="1419"/>
                  <a:ext cx="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83" name="Rectangle 38"/>
                <p:cNvSpPr>
                  <a:spLocks noChangeAspect="1" noChangeArrowheads="1"/>
                </p:cNvSpPr>
                <p:nvPr/>
              </p:nvSpPr>
              <p:spPr bwMode="auto">
                <a:xfrm>
                  <a:off x="1671" y="1400"/>
                  <a:ext cx="154" cy="39"/>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45084" name="Rectangle 39"/>
                <p:cNvSpPr>
                  <a:spLocks noChangeAspect="1" noChangeArrowheads="1"/>
                </p:cNvSpPr>
                <p:nvPr/>
              </p:nvSpPr>
              <p:spPr bwMode="auto">
                <a:xfrm>
                  <a:off x="1731" y="1400"/>
                  <a:ext cx="51" cy="39"/>
                </a:xfrm>
                <a:prstGeom prst="rect">
                  <a:avLst/>
                </a:prstGeom>
                <a:gradFill rotWithShape="0">
                  <a:gsLst>
                    <a:gs pos="0">
                      <a:srgbClr val="182F76"/>
                    </a:gs>
                    <a:gs pos="50000">
                      <a:srgbClr val="3366FF"/>
                    </a:gs>
                    <a:gs pos="100000">
                      <a:srgbClr val="182F76"/>
                    </a:gs>
                  </a:gsLst>
                  <a:lin ang="5400000" scaled="1"/>
                </a:gra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45085" name="Rectangle 40"/>
                <p:cNvSpPr>
                  <a:spLocks noChangeAspect="1" noChangeArrowheads="1"/>
                </p:cNvSpPr>
                <p:nvPr/>
              </p:nvSpPr>
              <p:spPr bwMode="auto">
                <a:xfrm>
                  <a:off x="1876" y="1400"/>
                  <a:ext cx="154" cy="39"/>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45086" name="Rectangle 41"/>
                <p:cNvSpPr>
                  <a:spLocks noChangeAspect="1" noChangeArrowheads="1"/>
                </p:cNvSpPr>
                <p:nvPr/>
              </p:nvSpPr>
              <p:spPr bwMode="auto">
                <a:xfrm>
                  <a:off x="1893" y="1400"/>
                  <a:ext cx="52" cy="39"/>
                </a:xfrm>
                <a:prstGeom prst="rect">
                  <a:avLst/>
                </a:prstGeom>
                <a:gradFill rotWithShape="0">
                  <a:gsLst>
                    <a:gs pos="0">
                      <a:srgbClr val="182F76"/>
                    </a:gs>
                    <a:gs pos="50000">
                      <a:srgbClr val="3366FF"/>
                    </a:gs>
                    <a:gs pos="100000">
                      <a:srgbClr val="182F76"/>
                    </a:gs>
                  </a:gsLst>
                  <a:lin ang="5400000" scaled="1"/>
                </a:gra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45087" name="Rectangle 42"/>
                <p:cNvSpPr>
                  <a:spLocks noChangeAspect="1" noChangeArrowheads="1"/>
                </p:cNvSpPr>
                <p:nvPr/>
              </p:nvSpPr>
              <p:spPr bwMode="auto">
                <a:xfrm>
                  <a:off x="1440" y="1416"/>
                  <a:ext cx="231" cy="8"/>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45088" name="Rectangle 43"/>
                <p:cNvSpPr>
                  <a:spLocks noChangeAspect="1" noChangeArrowheads="1"/>
                </p:cNvSpPr>
                <p:nvPr/>
              </p:nvSpPr>
              <p:spPr bwMode="auto">
                <a:xfrm>
                  <a:off x="2030" y="1416"/>
                  <a:ext cx="214" cy="8"/>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sp>
            <p:nvSpPr>
              <p:cNvPr id="45076" name="Rectangle 44"/>
              <p:cNvSpPr>
                <a:spLocks noChangeArrowheads="1"/>
              </p:cNvSpPr>
              <p:nvPr/>
            </p:nvSpPr>
            <p:spPr bwMode="auto">
              <a:xfrm>
                <a:off x="2016" y="1889"/>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Franklin Gothic Medium" charset="0"/>
                </a:endParaRPr>
              </a:p>
            </p:txBody>
          </p:sp>
        </p:grpSp>
        <p:sp>
          <p:nvSpPr>
            <p:cNvPr id="45074" name="Rectangle 45"/>
            <p:cNvSpPr>
              <a:spLocks noChangeArrowheads="1"/>
            </p:cNvSpPr>
            <p:nvPr/>
          </p:nvSpPr>
          <p:spPr bwMode="auto">
            <a:xfrm>
              <a:off x="2504" y="1378"/>
              <a:ext cx="119" cy="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sp>
        <p:nvSpPr>
          <p:cNvPr id="45064" name="Text Box 46"/>
          <p:cNvSpPr txBox="1">
            <a:spLocks noChangeArrowheads="1"/>
          </p:cNvSpPr>
          <p:nvPr/>
        </p:nvSpPr>
        <p:spPr bwMode="auto">
          <a:xfrm>
            <a:off x="1835150" y="0"/>
            <a:ext cx="4814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4000" b="1">
                <a:solidFill>
                  <a:srgbClr val="CD0E07"/>
                </a:solidFill>
                <a:latin typeface="Calibri" charset="0"/>
              </a:rPr>
              <a:t>Site-specific mutation</a:t>
            </a:r>
          </a:p>
        </p:txBody>
      </p:sp>
      <p:sp>
        <p:nvSpPr>
          <p:cNvPr id="45065" name="Text Box 47"/>
          <p:cNvSpPr txBox="1">
            <a:spLocks noChangeArrowheads="1"/>
          </p:cNvSpPr>
          <p:nvPr/>
        </p:nvSpPr>
        <p:spPr bwMode="auto">
          <a:xfrm>
            <a:off x="4111625" y="2054225"/>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b="1">
                <a:solidFill>
                  <a:srgbClr val="D222A3"/>
                </a:solidFill>
                <a:latin typeface="Calibri" charset="0"/>
              </a:rPr>
              <a:t>*</a:t>
            </a:r>
          </a:p>
        </p:txBody>
      </p:sp>
      <p:sp>
        <p:nvSpPr>
          <p:cNvPr id="45066" name="Text Box 48"/>
          <p:cNvSpPr txBox="1">
            <a:spLocks noChangeArrowheads="1"/>
          </p:cNvSpPr>
          <p:nvPr/>
        </p:nvSpPr>
        <p:spPr bwMode="auto">
          <a:xfrm>
            <a:off x="4298559" y="1850022"/>
            <a:ext cx="26225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it-IT" altLang="x-none" sz="1600" b="1">
                <a:solidFill>
                  <a:srgbClr val="D222A3"/>
                </a:solidFill>
                <a:latin typeface="Calibri" charset="0"/>
              </a:rPr>
              <a:t>mutation</a:t>
            </a:r>
            <a:endParaRPr lang="it-IT" altLang="x-none" sz="1600" b="1" dirty="0">
              <a:solidFill>
                <a:srgbClr val="D222A3"/>
              </a:solidFill>
              <a:latin typeface="Calibri" charset="0"/>
            </a:endParaRPr>
          </a:p>
        </p:txBody>
      </p:sp>
      <p:pic>
        <p:nvPicPr>
          <p:cNvPr id="45067" name="Immagine 48" descr="Schermata 2011-04-25 a 19.58.5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657600"/>
            <a:ext cx="23399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8" name="CasellaDiTesto 49"/>
          <p:cNvSpPr txBox="1">
            <a:spLocks noChangeArrowheads="1"/>
          </p:cNvSpPr>
          <p:nvPr/>
        </p:nvSpPr>
        <p:spPr bwMode="auto">
          <a:xfrm>
            <a:off x="654050" y="3352800"/>
            <a:ext cx="64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a:t>mut1</a:t>
            </a:r>
          </a:p>
        </p:txBody>
      </p:sp>
      <p:sp>
        <p:nvSpPr>
          <p:cNvPr id="45069" name="CasellaDiTesto 50"/>
          <p:cNvSpPr txBox="1">
            <a:spLocks noChangeArrowheads="1"/>
          </p:cNvSpPr>
          <p:nvPr/>
        </p:nvSpPr>
        <p:spPr bwMode="auto">
          <a:xfrm>
            <a:off x="1143000" y="3352800"/>
            <a:ext cx="64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a:t>mut2</a:t>
            </a:r>
          </a:p>
        </p:txBody>
      </p:sp>
      <p:sp>
        <p:nvSpPr>
          <p:cNvPr id="45070" name="CasellaDiTesto 51"/>
          <p:cNvSpPr txBox="1">
            <a:spLocks noChangeArrowheads="1"/>
          </p:cNvSpPr>
          <p:nvPr/>
        </p:nvSpPr>
        <p:spPr bwMode="auto">
          <a:xfrm>
            <a:off x="1676400" y="3352800"/>
            <a:ext cx="64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a:t>mut3</a:t>
            </a:r>
          </a:p>
        </p:txBody>
      </p:sp>
      <p:sp>
        <p:nvSpPr>
          <p:cNvPr id="45071" name="CasellaDiTesto 52"/>
          <p:cNvSpPr txBox="1">
            <a:spLocks noChangeArrowheads="1"/>
          </p:cNvSpPr>
          <p:nvPr/>
        </p:nvSpPr>
        <p:spPr bwMode="auto">
          <a:xfrm>
            <a:off x="2201863" y="3352800"/>
            <a:ext cx="500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a:t>WT</a:t>
            </a:r>
          </a:p>
        </p:txBody>
      </p:sp>
      <p:sp>
        <p:nvSpPr>
          <p:cNvPr id="45072" name="CasellaDiTesto 53"/>
          <p:cNvSpPr txBox="1">
            <a:spLocks noChangeArrowheads="1"/>
          </p:cNvSpPr>
          <p:nvPr/>
        </p:nvSpPr>
        <p:spPr bwMode="auto">
          <a:xfrm>
            <a:off x="2819400" y="4191000"/>
            <a:ext cx="6873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a:t>polyA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ttangolo 57"/>
          <p:cNvSpPr>
            <a:spLocks noChangeArrowheads="1"/>
          </p:cNvSpPr>
          <p:nvPr/>
        </p:nvSpPr>
        <p:spPr bwMode="auto">
          <a:xfrm>
            <a:off x="5984875" y="4216400"/>
            <a:ext cx="1050925" cy="398463"/>
          </a:xfrm>
          <a:prstGeom prst="rect">
            <a:avLst/>
          </a:prstGeom>
          <a:solidFill>
            <a:srgbClr val="6B6BCF">
              <a:alpha val="47058"/>
            </a:srgbClr>
          </a:solidFill>
          <a:ln>
            <a:noFill/>
          </a:ln>
          <a:effectLst>
            <a:outerShdw dist="23000" dir="5400000" rotWithShape="0">
              <a:srgbClr val="808080">
                <a:alpha val="34998"/>
              </a:srgbClr>
            </a:outerShdw>
          </a:effectLst>
          <a:extLst>
            <a:ext uri="{91240B29-F687-4F45-9708-019B960494DF}">
              <a14:hiddenLine xmlns:a14="http://schemas.microsoft.com/office/drawing/2010/main" w="19050">
                <a:solidFill>
                  <a:srgbClr val="000000"/>
                </a:solidFill>
                <a:round/>
                <a:headEnd/>
                <a:tailEnd/>
              </a14:hiddenLine>
            </a:ext>
          </a:ex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solidFill>
                <a:srgbClr val="FFFFFF"/>
              </a:solidFill>
              <a:latin typeface="Calibri" charset="0"/>
            </a:endParaRPr>
          </a:p>
        </p:txBody>
      </p:sp>
      <p:sp>
        <p:nvSpPr>
          <p:cNvPr id="47106" name="Rettangolo 53"/>
          <p:cNvSpPr>
            <a:spLocks noChangeArrowheads="1"/>
          </p:cNvSpPr>
          <p:nvPr/>
        </p:nvSpPr>
        <p:spPr bwMode="auto">
          <a:xfrm>
            <a:off x="1684338" y="4284663"/>
            <a:ext cx="1363662" cy="381000"/>
          </a:xfrm>
          <a:prstGeom prst="rect">
            <a:avLst/>
          </a:prstGeom>
          <a:gradFill rotWithShape="1">
            <a:gsLst>
              <a:gs pos="0">
                <a:srgbClr val="CBFFFF"/>
              </a:gs>
              <a:gs pos="100000">
                <a:srgbClr val="B5E5E9"/>
              </a:gs>
            </a:gsLst>
            <a:lin ang="5400000"/>
          </a:gradFill>
          <a:ln w="9525">
            <a:solidFill>
              <a:srgbClr val="B6DCDF"/>
            </a:solidFill>
            <a:miter lim="800000"/>
            <a:headEnd/>
            <a:tailEnd/>
          </a:ln>
          <a:effectLst>
            <a:outerShdw dist="23000" dir="5400000" rotWithShape="0">
              <a:srgbClr val="808080">
                <a:alpha val="34998"/>
              </a:srgbClr>
            </a:outerShdw>
          </a:effec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solidFill>
                <a:srgbClr val="FFFFFF"/>
              </a:solidFill>
              <a:latin typeface="Calibri" charset="0"/>
            </a:endParaRPr>
          </a:p>
        </p:txBody>
      </p:sp>
      <p:cxnSp>
        <p:nvCxnSpPr>
          <p:cNvPr id="47107" name="Connettore 1 11"/>
          <p:cNvCxnSpPr>
            <a:cxnSpLocks noChangeShapeType="1"/>
          </p:cNvCxnSpPr>
          <p:nvPr/>
        </p:nvCxnSpPr>
        <p:spPr bwMode="auto">
          <a:xfrm>
            <a:off x="6934200" y="2476500"/>
            <a:ext cx="1004888" cy="1588"/>
          </a:xfrm>
          <a:prstGeom prst="line">
            <a:avLst/>
          </a:prstGeom>
          <a:noFill/>
          <a:ln w="38100" cmpd="dbl">
            <a:solidFill>
              <a:srgbClr val="0D0D0D"/>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7108" name="CasellaDiTesto 1"/>
          <p:cNvSpPr txBox="1">
            <a:spLocks noChangeArrowheads="1"/>
          </p:cNvSpPr>
          <p:nvPr/>
        </p:nvSpPr>
        <p:spPr bwMode="auto">
          <a:xfrm>
            <a:off x="0" y="44450"/>
            <a:ext cx="883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it-IT" altLang="x-none" sz="2800">
                <a:latin typeface="Calibri" charset="0"/>
              </a:rPr>
              <a:t>3</a:t>
            </a:r>
            <a:r>
              <a:rPr lang="it-IT" altLang="en-GB" sz="2800">
                <a:latin typeface="Calibri" charset="0"/>
              </a:rPr>
              <a:t>’</a:t>
            </a:r>
            <a:r>
              <a:rPr lang="it-IT" altLang="x-none" sz="2800">
                <a:latin typeface="Calibri" charset="0"/>
              </a:rPr>
              <a:t> end formation in mammalian cells</a:t>
            </a:r>
          </a:p>
        </p:txBody>
      </p:sp>
      <p:cxnSp>
        <p:nvCxnSpPr>
          <p:cNvPr id="47109" name="Connettore 1 3"/>
          <p:cNvCxnSpPr>
            <a:cxnSpLocks noChangeShapeType="1"/>
          </p:cNvCxnSpPr>
          <p:nvPr/>
        </p:nvCxnSpPr>
        <p:spPr bwMode="auto">
          <a:xfrm>
            <a:off x="388938" y="2474913"/>
            <a:ext cx="1371600" cy="3175"/>
          </a:xfrm>
          <a:prstGeom prst="line">
            <a:avLst/>
          </a:prstGeom>
          <a:noFill/>
          <a:ln w="38100" cmpd="dbl">
            <a:solidFill>
              <a:srgbClr val="0D0D0D"/>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7110" name="Rettangolo 4"/>
          <p:cNvSpPr>
            <a:spLocks noChangeArrowheads="1"/>
          </p:cNvSpPr>
          <p:nvPr/>
        </p:nvSpPr>
        <p:spPr bwMode="auto">
          <a:xfrm>
            <a:off x="1760538" y="2286000"/>
            <a:ext cx="1363662" cy="381000"/>
          </a:xfrm>
          <a:prstGeom prst="rect">
            <a:avLst/>
          </a:prstGeom>
          <a:gradFill rotWithShape="1">
            <a:gsLst>
              <a:gs pos="0">
                <a:srgbClr val="CBFFFF"/>
              </a:gs>
              <a:gs pos="100000">
                <a:srgbClr val="B5E5E9"/>
              </a:gs>
            </a:gsLst>
            <a:lin ang="5400000"/>
          </a:gradFill>
          <a:ln w="9525">
            <a:solidFill>
              <a:srgbClr val="B6DCDF"/>
            </a:solidFill>
            <a:miter lim="800000"/>
            <a:headEnd/>
            <a:tailEnd/>
          </a:ln>
          <a:effectLst>
            <a:outerShdw dist="23000" dir="5400000" rotWithShape="0">
              <a:srgbClr val="808080">
                <a:alpha val="34998"/>
              </a:srgbClr>
            </a:outerShdw>
          </a:effec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solidFill>
                <a:srgbClr val="FFFFFF"/>
              </a:solidFill>
              <a:latin typeface="Calibri" charset="0"/>
            </a:endParaRPr>
          </a:p>
        </p:txBody>
      </p:sp>
      <p:sp>
        <p:nvSpPr>
          <p:cNvPr id="47111" name="CasellaDiTesto 5"/>
          <p:cNvSpPr txBox="1">
            <a:spLocks noChangeArrowheads="1"/>
          </p:cNvSpPr>
          <p:nvPr/>
        </p:nvSpPr>
        <p:spPr bwMode="auto">
          <a:xfrm>
            <a:off x="1924050" y="2276475"/>
            <a:ext cx="1420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Calibri" charset="0"/>
              </a:rPr>
              <a:t>AAUAAA</a:t>
            </a:r>
          </a:p>
        </p:txBody>
      </p:sp>
      <p:cxnSp>
        <p:nvCxnSpPr>
          <p:cNvPr id="47112" name="Connettore 1 6"/>
          <p:cNvCxnSpPr>
            <a:cxnSpLocks noChangeShapeType="1"/>
          </p:cNvCxnSpPr>
          <p:nvPr/>
        </p:nvCxnSpPr>
        <p:spPr bwMode="auto">
          <a:xfrm>
            <a:off x="3124200" y="2474913"/>
            <a:ext cx="2743200" cy="3175"/>
          </a:xfrm>
          <a:prstGeom prst="line">
            <a:avLst/>
          </a:prstGeom>
          <a:noFill/>
          <a:ln w="38100" cmpd="dbl">
            <a:solidFill>
              <a:srgbClr val="0D0D0D"/>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7113" name="Rettangolo 9"/>
          <p:cNvSpPr>
            <a:spLocks noChangeArrowheads="1"/>
          </p:cNvSpPr>
          <p:nvPr/>
        </p:nvSpPr>
        <p:spPr bwMode="auto">
          <a:xfrm>
            <a:off x="5883275" y="2286000"/>
            <a:ext cx="1050925" cy="398463"/>
          </a:xfrm>
          <a:prstGeom prst="rect">
            <a:avLst/>
          </a:prstGeom>
          <a:solidFill>
            <a:srgbClr val="6B6BCF">
              <a:alpha val="47058"/>
            </a:srgbClr>
          </a:solidFill>
          <a:ln>
            <a:noFill/>
          </a:ln>
          <a:effectLst>
            <a:outerShdw dist="23000" dir="5400000" rotWithShape="0">
              <a:srgbClr val="808080">
                <a:alpha val="34998"/>
              </a:srgbClr>
            </a:outerShdw>
          </a:effectLst>
          <a:extLst>
            <a:ext uri="{91240B29-F687-4F45-9708-019B960494DF}">
              <a14:hiddenLine xmlns:a14="http://schemas.microsoft.com/office/drawing/2010/main" w="19050">
                <a:solidFill>
                  <a:srgbClr val="000000"/>
                </a:solidFill>
                <a:round/>
                <a:headEnd/>
                <a:tailEnd/>
              </a14:hiddenLine>
            </a:ext>
          </a:ex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solidFill>
                <a:srgbClr val="FFFFFF"/>
              </a:solidFill>
              <a:latin typeface="Calibri" charset="0"/>
            </a:endParaRPr>
          </a:p>
        </p:txBody>
      </p:sp>
      <p:sp>
        <p:nvSpPr>
          <p:cNvPr id="47114" name="CasellaDiTesto 10"/>
          <p:cNvSpPr txBox="1">
            <a:spLocks noChangeArrowheads="1"/>
          </p:cNvSpPr>
          <p:nvPr/>
        </p:nvSpPr>
        <p:spPr bwMode="auto">
          <a:xfrm>
            <a:off x="5980113" y="2276475"/>
            <a:ext cx="1217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Calibri" charset="0"/>
              </a:rPr>
              <a:t>GU rich</a:t>
            </a:r>
          </a:p>
        </p:txBody>
      </p:sp>
      <p:sp>
        <p:nvSpPr>
          <p:cNvPr id="47115" name="CasellaDiTesto 12"/>
          <p:cNvSpPr txBox="1">
            <a:spLocks noChangeArrowheads="1"/>
          </p:cNvSpPr>
          <p:nvPr/>
        </p:nvSpPr>
        <p:spPr bwMode="auto">
          <a:xfrm>
            <a:off x="2963863" y="1414463"/>
            <a:ext cx="26876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it-IT" altLang="x-none" sz="1800">
                <a:solidFill>
                  <a:srgbClr val="800000"/>
                </a:solidFill>
                <a:latin typeface="Calibri" charset="0"/>
              </a:rPr>
              <a:t>Cleavage and polyadenylation site</a:t>
            </a:r>
          </a:p>
        </p:txBody>
      </p:sp>
      <p:sp>
        <p:nvSpPr>
          <p:cNvPr id="47116" name="Freccia giù 13"/>
          <p:cNvSpPr>
            <a:spLocks noChangeArrowheads="1"/>
          </p:cNvSpPr>
          <p:nvPr/>
        </p:nvSpPr>
        <p:spPr bwMode="auto">
          <a:xfrm>
            <a:off x="4191000" y="2133600"/>
            <a:ext cx="152400" cy="304800"/>
          </a:xfrm>
          <a:prstGeom prst="downArrow">
            <a:avLst>
              <a:gd name="adj1" fmla="val 50000"/>
              <a:gd name="adj2" fmla="val 50000"/>
            </a:avLst>
          </a:prstGeom>
          <a:solidFill>
            <a:srgbClr val="800000"/>
          </a:solidFill>
          <a:ln w="9525">
            <a:solidFill>
              <a:srgbClr val="800000"/>
            </a:solidFill>
            <a:miter lim="800000"/>
            <a:headEnd/>
            <a:tailEnd/>
          </a:ln>
          <a:effectLst>
            <a:outerShdw dist="23000" dir="5400000" rotWithShape="0">
              <a:srgbClr val="808080">
                <a:alpha val="34998"/>
              </a:srgbClr>
            </a:outerShdw>
          </a:effec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solidFill>
                <a:srgbClr val="FFFFFF"/>
              </a:solidFill>
              <a:latin typeface="Calibri" charset="0"/>
            </a:endParaRPr>
          </a:p>
        </p:txBody>
      </p:sp>
      <p:cxnSp>
        <p:nvCxnSpPr>
          <p:cNvPr id="47117" name="Connettore 1 15"/>
          <p:cNvCxnSpPr>
            <a:cxnSpLocks noChangeShapeType="1"/>
          </p:cNvCxnSpPr>
          <p:nvPr/>
        </p:nvCxnSpPr>
        <p:spPr bwMode="auto">
          <a:xfrm rot="5400000">
            <a:off x="3962401" y="3046412"/>
            <a:ext cx="609600" cy="3175"/>
          </a:xfrm>
          <a:prstGeom prst="line">
            <a:avLst/>
          </a:prstGeom>
          <a:noFill/>
          <a:ln w="25400">
            <a:solidFill>
              <a:srgbClr val="262626"/>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118" name="Connettore 1 17"/>
          <p:cNvCxnSpPr>
            <a:cxnSpLocks noChangeShapeType="1"/>
          </p:cNvCxnSpPr>
          <p:nvPr/>
        </p:nvCxnSpPr>
        <p:spPr bwMode="auto">
          <a:xfrm>
            <a:off x="4267200" y="3352800"/>
            <a:ext cx="1752600" cy="1588"/>
          </a:xfrm>
          <a:prstGeom prst="line">
            <a:avLst/>
          </a:prstGeom>
          <a:noFill/>
          <a:ln w="25400">
            <a:solidFill>
              <a:srgbClr val="262626"/>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119" name="Connettore 1 18"/>
          <p:cNvCxnSpPr>
            <a:cxnSpLocks noChangeShapeType="1"/>
          </p:cNvCxnSpPr>
          <p:nvPr/>
        </p:nvCxnSpPr>
        <p:spPr bwMode="auto">
          <a:xfrm>
            <a:off x="2514600" y="3352800"/>
            <a:ext cx="1752600" cy="1588"/>
          </a:xfrm>
          <a:prstGeom prst="line">
            <a:avLst/>
          </a:prstGeom>
          <a:noFill/>
          <a:ln w="25400">
            <a:solidFill>
              <a:srgbClr val="262626"/>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120" name="Connettore 2 20"/>
          <p:cNvCxnSpPr>
            <a:cxnSpLocks noChangeShapeType="1"/>
          </p:cNvCxnSpPr>
          <p:nvPr/>
        </p:nvCxnSpPr>
        <p:spPr bwMode="auto">
          <a:xfrm rot="5400000">
            <a:off x="2286794" y="3580606"/>
            <a:ext cx="457200" cy="1588"/>
          </a:xfrm>
          <a:prstGeom prst="straightConnector1">
            <a:avLst/>
          </a:prstGeom>
          <a:noFill/>
          <a:ln w="25400">
            <a:solidFill>
              <a:srgbClr val="262626"/>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121" name="Connettore 2 21"/>
          <p:cNvCxnSpPr>
            <a:cxnSpLocks noChangeShapeType="1"/>
          </p:cNvCxnSpPr>
          <p:nvPr/>
        </p:nvCxnSpPr>
        <p:spPr bwMode="auto">
          <a:xfrm rot="5400000">
            <a:off x="5791994" y="3580606"/>
            <a:ext cx="457200" cy="1588"/>
          </a:xfrm>
          <a:prstGeom prst="straightConnector1">
            <a:avLst/>
          </a:prstGeom>
          <a:noFill/>
          <a:ln w="25400">
            <a:solidFill>
              <a:srgbClr val="262626"/>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122" name="Connettore 1 22"/>
          <p:cNvCxnSpPr>
            <a:cxnSpLocks noChangeShapeType="1"/>
          </p:cNvCxnSpPr>
          <p:nvPr/>
        </p:nvCxnSpPr>
        <p:spPr bwMode="auto">
          <a:xfrm>
            <a:off x="304800" y="4454525"/>
            <a:ext cx="1371600" cy="1588"/>
          </a:xfrm>
          <a:prstGeom prst="line">
            <a:avLst/>
          </a:prstGeom>
          <a:noFill/>
          <a:ln w="38100" cmpd="dbl">
            <a:solidFill>
              <a:srgbClr val="0D0D0D"/>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7123" name="CasellaDiTesto 24"/>
          <p:cNvSpPr txBox="1">
            <a:spLocks noChangeArrowheads="1"/>
          </p:cNvSpPr>
          <p:nvPr/>
        </p:nvSpPr>
        <p:spPr bwMode="auto">
          <a:xfrm>
            <a:off x="1839913" y="4287838"/>
            <a:ext cx="1420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Calibri" charset="0"/>
              </a:rPr>
              <a:t>AAUAAA</a:t>
            </a:r>
          </a:p>
        </p:txBody>
      </p:sp>
      <p:cxnSp>
        <p:nvCxnSpPr>
          <p:cNvPr id="47124" name="Connettore 1 25"/>
          <p:cNvCxnSpPr>
            <a:cxnSpLocks noChangeShapeType="1"/>
          </p:cNvCxnSpPr>
          <p:nvPr/>
        </p:nvCxnSpPr>
        <p:spPr bwMode="auto">
          <a:xfrm flipV="1">
            <a:off x="3057525" y="4456113"/>
            <a:ext cx="769938" cy="1587"/>
          </a:xfrm>
          <a:prstGeom prst="line">
            <a:avLst/>
          </a:prstGeom>
          <a:noFill/>
          <a:ln w="38100" cmpd="dbl">
            <a:solidFill>
              <a:srgbClr val="0D0D0D"/>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7125" name="CasellaDiTesto 28"/>
          <p:cNvSpPr txBox="1">
            <a:spLocks noChangeArrowheads="1"/>
          </p:cNvSpPr>
          <p:nvPr/>
        </p:nvSpPr>
        <p:spPr bwMode="auto">
          <a:xfrm>
            <a:off x="3767138" y="4202113"/>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Calibri" charset="0"/>
              </a:rPr>
              <a:t>OH</a:t>
            </a:r>
          </a:p>
        </p:txBody>
      </p:sp>
      <p:cxnSp>
        <p:nvCxnSpPr>
          <p:cNvPr id="47126" name="Connettore 1 30"/>
          <p:cNvCxnSpPr>
            <a:cxnSpLocks noChangeShapeType="1"/>
          </p:cNvCxnSpPr>
          <p:nvPr/>
        </p:nvCxnSpPr>
        <p:spPr bwMode="auto">
          <a:xfrm>
            <a:off x="5130800" y="4454525"/>
            <a:ext cx="855663" cy="0"/>
          </a:xfrm>
          <a:prstGeom prst="line">
            <a:avLst/>
          </a:prstGeom>
          <a:noFill/>
          <a:ln w="38100" cmpd="dbl">
            <a:solidFill>
              <a:srgbClr val="0D0D0D"/>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7127" name="CasellaDiTesto 31"/>
          <p:cNvSpPr txBox="1">
            <a:spLocks noChangeArrowheads="1"/>
          </p:cNvSpPr>
          <p:nvPr/>
        </p:nvSpPr>
        <p:spPr bwMode="auto">
          <a:xfrm>
            <a:off x="4762500" y="42116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Calibri" charset="0"/>
              </a:rPr>
              <a:t>P</a:t>
            </a:r>
          </a:p>
        </p:txBody>
      </p:sp>
      <p:sp>
        <p:nvSpPr>
          <p:cNvPr id="47128" name="Ovale 32"/>
          <p:cNvSpPr>
            <a:spLocks noChangeArrowheads="1"/>
          </p:cNvSpPr>
          <p:nvPr/>
        </p:nvSpPr>
        <p:spPr bwMode="auto">
          <a:xfrm>
            <a:off x="4749800" y="4264025"/>
            <a:ext cx="381000" cy="381000"/>
          </a:xfrm>
          <a:prstGeom prst="ellipse">
            <a:avLst/>
          </a:prstGeom>
          <a:noFill/>
          <a:ln w="9525">
            <a:solidFill>
              <a:srgbClr val="0D0D0D"/>
            </a:solidFill>
            <a:round/>
            <a:headEnd/>
            <a:tailEnd/>
          </a:ln>
          <a:effectLst>
            <a:outerShdw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solidFill>
                <a:srgbClr val="FFFFFF"/>
              </a:solidFill>
              <a:latin typeface="Calibri" charset="0"/>
            </a:endParaRPr>
          </a:p>
        </p:txBody>
      </p:sp>
      <p:sp>
        <p:nvSpPr>
          <p:cNvPr id="47129" name="CasellaDiTesto 36"/>
          <p:cNvSpPr txBox="1">
            <a:spLocks noChangeArrowheads="1"/>
          </p:cNvSpPr>
          <p:nvPr/>
        </p:nvSpPr>
        <p:spPr bwMode="auto">
          <a:xfrm>
            <a:off x="-52388" y="42672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Calibri" charset="0"/>
              </a:rPr>
              <a:t>5</a:t>
            </a:r>
            <a:r>
              <a:rPr lang="ja-JP" altLang="it-IT" sz="1800">
                <a:latin typeface="Calibri" charset="0"/>
              </a:rPr>
              <a:t>’</a:t>
            </a:r>
            <a:endParaRPr lang="it-IT" altLang="x-none" sz="1800">
              <a:latin typeface="Calibri" charset="0"/>
            </a:endParaRPr>
          </a:p>
        </p:txBody>
      </p:sp>
      <p:sp>
        <p:nvSpPr>
          <p:cNvPr id="47130" name="CasellaDiTesto 37"/>
          <p:cNvSpPr txBox="1">
            <a:spLocks noChangeArrowheads="1"/>
          </p:cNvSpPr>
          <p:nvPr/>
        </p:nvSpPr>
        <p:spPr bwMode="auto">
          <a:xfrm>
            <a:off x="7938" y="2286000"/>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Calibri" charset="0"/>
              </a:rPr>
              <a:t>5</a:t>
            </a:r>
            <a:r>
              <a:rPr lang="ja-JP" altLang="it-IT" sz="1800">
                <a:latin typeface="Calibri" charset="0"/>
              </a:rPr>
              <a:t>’</a:t>
            </a:r>
            <a:endParaRPr lang="it-IT" altLang="x-none" sz="1800">
              <a:latin typeface="Calibri" charset="0"/>
            </a:endParaRPr>
          </a:p>
        </p:txBody>
      </p:sp>
      <p:sp>
        <p:nvSpPr>
          <p:cNvPr id="47131" name="CasellaDiTesto 38"/>
          <p:cNvSpPr txBox="1">
            <a:spLocks noChangeArrowheads="1"/>
          </p:cNvSpPr>
          <p:nvPr/>
        </p:nvSpPr>
        <p:spPr bwMode="auto">
          <a:xfrm>
            <a:off x="8178800" y="42418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Calibri" charset="0"/>
              </a:rPr>
              <a:t>3</a:t>
            </a:r>
            <a:r>
              <a:rPr lang="ja-JP" altLang="it-IT" sz="1800">
                <a:latin typeface="Calibri" charset="0"/>
              </a:rPr>
              <a:t>’</a:t>
            </a:r>
            <a:endParaRPr lang="it-IT" altLang="x-none" sz="1800">
              <a:latin typeface="Calibri" charset="0"/>
            </a:endParaRPr>
          </a:p>
        </p:txBody>
      </p:sp>
      <p:sp>
        <p:nvSpPr>
          <p:cNvPr id="47132" name="CasellaDiTesto 39"/>
          <p:cNvSpPr txBox="1">
            <a:spLocks noChangeArrowheads="1"/>
          </p:cNvSpPr>
          <p:nvPr/>
        </p:nvSpPr>
        <p:spPr bwMode="auto">
          <a:xfrm>
            <a:off x="8085138" y="2286000"/>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Calibri" charset="0"/>
              </a:rPr>
              <a:t>3</a:t>
            </a:r>
            <a:r>
              <a:rPr lang="ja-JP" altLang="it-IT" sz="1800">
                <a:latin typeface="Calibri" charset="0"/>
              </a:rPr>
              <a:t>’</a:t>
            </a:r>
            <a:endParaRPr lang="it-IT" altLang="x-none" sz="1800">
              <a:latin typeface="Calibri" charset="0"/>
            </a:endParaRPr>
          </a:p>
        </p:txBody>
      </p:sp>
      <p:cxnSp>
        <p:nvCxnSpPr>
          <p:cNvPr id="47133" name="Connettore 2 40"/>
          <p:cNvCxnSpPr>
            <a:cxnSpLocks noChangeShapeType="1"/>
          </p:cNvCxnSpPr>
          <p:nvPr/>
        </p:nvCxnSpPr>
        <p:spPr bwMode="auto">
          <a:xfrm rot="5400000">
            <a:off x="1677194" y="5447506"/>
            <a:ext cx="914400" cy="1588"/>
          </a:xfrm>
          <a:prstGeom prst="straightConnector1">
            <a:avLst/>
          </a:prstGeom>
          <a:noFill/>
          <a:ln w="25400">
            <a:solidFill>
              <a:srgbClr val="262626"/>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7134" name="CasellaDiTesto 46"/>
          <p:cNvSpPr txBox="1">
            <a:spLocks noChangeArrowheads="1"/>
          </p:cNvSpPr>
          <p:nvPr/>
        </p:nvSpPr>
        <p:spPr bwMode="auto">
          <a:xfrm>
            <a:off x="3733800" y="6172200"/>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Calibri" charset="0"/>
              </a:rPr>
              <a:t>A</a:t>
            </a:r>
            <a:r>
              <a:rPr lang="it-IT" altLang="x-none" sz="1800" baseline="-25000">
                <a:latin typeface="Calibri" charset="0"/>
              </a:rPr>
              <a:t>250</a:t>
            </a:r>
          </a:p>
        </p:txBody>
      </p:sp>
      <p:sp>
        <p:nvSpPr>
          <p:cNvPr id="47135" name="CasellaDiTesto 47"/>
          <p:cNvSpPr txBox="1">
            <a:spLocks noChangeArrowheads="1"/>
          </p:cNvSpPr>
          <p:nvPr/>
        </p:nvSpPr>
        <p:spPr bwMode="auto">
          <a:xfrm>
            <a:off x="0" y="6169025"/>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Calibri" charset="0"/>
              </a:rPr>
              <a:t>5</a:t>
            </a:r>
            <a:r>
              <a:rPr lang="ja-JP" altLang="it-IT" sz="1800">
                <a:latin typeface="Calibri" charset="0"/>
              </a:rPr>
              <a:t>’</a:t>
            </a:r>
            <a:endParaRPr lang="it-IT" altLang="x-none" sz="1800">
              <a:latin typeface="Calibri" charset="0"/>
            </a:endParaRPr>
          </a:p>
        </p:txBody>
      </p:sp>
      <p:cxnSp>
        <p:nvCxnSpPr>
          <p:cNvPr id="47136" name="Connettore 2 48"/>
          <p:cNvCxnSpPr>
            <a:cxnSpLocks noChangeShapeType="1"/>
          </p:cNvCxnSpPr>
          <p:nvPr/>
        </p:nvCxnSpPr>
        <p:spPr bwMode="auto">
          <a:xfrm rot="5400000">
            <a:off x="6038851" y="5619750"/>
            <a:ext cx="571500" cy="3175"/>
          </a:xfrm>
          <a:prstGeom prst="straightConnector1">
            <a:avLst/>
          </a:prstGeom>
          <a:noFill/>
          <a:ln w="25400">
            <a:solidFill>
              <a:srgbClr val="262626"/>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7137" name="CasellaDiTesto 49"/>
          <p:cNvSpPr txBox="1">
            <a:spLocks noChangeArrowheads="1"/>
          </p:cNvSpPr>
          <p:nvPr/>
        </p:nvSpPr>
        <p:spPr bwMode="auto">
          <a:xfrm>
            <a:off x="5724525" y="5876925"/>
            <a:ext cx="1323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solidFill>
                  <a:srgbClr val="FF6600"/>
                </a:solidFill>
                <a:latin typeface="Calibri" charset="0"/>
              </a:rPr>
              <a:t>degradation</a:t>
            </a:r>
          </a:p>
        </p:txBody>
      </p:sp>
      <p:cxnSp>
        <p:nvCxnSpPr>
          <p:cNvPr id="47138" name="Connettore 1 60"/>
          <p:cNvCxnSpPr>
            <a:cxnSpLocks noChangeShapeType="1"/>
          </p:cNvCxnSpPr>
          <p:nvPr/>
        </p:nvCxnSpPr>
        <p:spPr bwMode="auto">
          <a:xfrm rot="10800000">
            <a:off x="4876800" y="5141913"/>
            <a:ext cx="2362200" cy="3175"/>
          </a:xfrm>
          <a:prstGeom prst="line">
            <a:avLst/>
          </a:prstGeom>
          <a:noFill/>
          <a:ln w="25400">
            <a:solidFill>
              <a:srgbClr val="FF6600"/>
            </a:solidFill>
            <a:prstDash val="dot"/>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139" name="Connettore 1 49"/>
          <p:cNvCxnSpPr>
            <a:cxnSpLocks noChangeShapeType="1"/>
          </p:cNvCxnSpPr>
          <p:nvPr/>
        </p:nvCxnSpPr>
        <p:spPr bwMode="auto">
          <a:xfrm>
            <a:off x="7035800" y="4427538"/>
            <a:ext cx="1006475" cy="1587"/>
          </a:xfrm>
          <a:prstGeom prst="line">
            <a:avLst/>
          </a:prstGeom>
          <a:noFill/>
          <a:ln w="38100" cmpd="dbl">
            <a:solidFill>
              <a:srgbClr val="0D0D0D"/>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7140" name="CasellaDiTesto 34"/>
          <p:cNvSpPr txBox="1">
            <a:spLocks noChangeArrowheads="1"/>
          </p:cNvSpPr>
          <p:nvPr/>
        </p:nvSpPr>
        <p:spPr bwMode="auto">
          <a:xfrm>
            <a:off x="6091238" y="4244975"/>
            <a:ext cx="1217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Calibri" charset="0"/>
              </a:rPr>
              <a:t>GU rich</a:t>
            </a:r>
          </a:p>
        </p:txBody>
      </p:sp>
      <p:cxnSp>
        <p:nvCxnSpPr>
          <p:cNvPr id="47141" name="Connettore 1 51"/>
          <p:cNvCxnSpPr>
            <a:cxnSpLocks noChangeShapeType="1"/>
          </p:cNvCxnSpPr>
          <p:nvPr/>
        </p:nvCxnSpPr>
        <p:spPr bwMode="auto">
          <a:xfrm>
            <a:off x="304800" y="6356350"/>
            <a:ext cx="1371600" cy="1588"/>
          </a:xfrm>
          <a:prstGeom prst="line">
            <a:avLst/>
          </a:prstGeom>
          <a:noFill/>
          <a:ln w="38100" cmpd="dbl">
            <a:solidFill>
              <a:srgbClr val="0D0D0D"/>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142" name="Connettore 1 54"/>
          <p:cNvCxnSpPr>
            <a:cxnSpLocks noChangeShapeType="1"/>
          </p:cNvCxnSpPr>
          <p:nvPr/>
        </p:nvCxnSpPr>
        <p:spPr bwMode="auto">
          <a:xfrm>
            <a:off x="2819400" y="6356350"/>
            <a:ext cx="990600" cy="1588"/>
          </a:xfrm>
          <a:prstGeom prst="line">
            <a:avLst/>
          </a:prstGeom>
          <a:noFill/>
          <a:ln w="38100" cmpd="dbl">
            <a:solidFill>
              <a:srgbClr val="0D0D0D"/>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143" name="Connettore 1 43"/>
          <p:cNvCxnSpPr>
            <a:cxnSpLocks noChangeShapeType="1"/>
          </p:cNvCxnSpPr>
          <p:nvPr/>
        </p:nvCxnSpPr>
        <p:spPr bwMode="auto">
          <a:xfrm flipV="1">
            <a:off x="2641600" y="2895600"/>
            <a:ext cx="1490663" cy="7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7144" name="Connettore 2 44"/>
          <p:cNvCxnSpPr>
            <a:cxnSpLocks noChangeShapeType="1"/>
          </p:cNvCxnSpPr>
          <p:nvPr/>
        </p:nvCxnSpPr>
        <p:spPr bwMode="auto">
          <a:xfrm rot="16200000" flipV="1">
            <a:off x="2543175" y="2790825"/>
            <a:ext cx="204788" cy="793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7145" name="Connettore 2 45"/>
          <p:cNvCxnSpPr>
            <a:cxnSpLocks noChangeShapeType="1"/>
          </p:cNvCxnSpPr>
          <p:nvPr/>
        </p:nvCxnSpPr>
        <p:spPr bwMode="auto">
          <a:xfrm rot="5400000" flipH="1" flipV="1">
            <a:off x="4003675" y="2667001"/>
            <a:ext cx="357187" cy="11906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7146" name="CasellaDiTesto 60"/>
          <p:cNvSpPr txBox="1">
            <a:spLocks noChangeArrowheads="1"/>
          </p:cNvSpPr>
          <p:nvPr/>
        </p:nvSpPr>
        <p:spPr bwMode="auto">
          <a:xfrm>
            <a:off x="2895600" y="2862263"/>
            <a:ext cx="930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a:latin typeface="Calibri" charset="0"/>
              </a:rPr>
              <a:t>15-20 nt</a:t>
            </a:r>
            <a:endParaRPr lang="it-IT" altLang="x-none" sz="1600" baseline="-25000">
              <a:latin typeface="Calibri" charset="0"/>
            </a:endParaRPr>
          </a:p>
        </p:txBody>
      </p:sp>
      <p:sp>
        <p:nvSpPr>
          <p:cNvPr id="47147" name="Rettangolo 59"/>
          <p:cNvSpPr>
            <a:spLocks noChangeArrowheads="1"/>
          </p:cNvSpPr>
          <p:nvPr/>
        </p:nvSpPr>
        <p:spPr bwMode="auto">
          <a:xfrm>
            <a:off x="1693863" y="6189663"/>
            <a:ext cx="1362075" cy="381000"/>
          </a:xfrm>
          <a:prstGeom prst="rect">
            <a:avLst/>
          </a:prstGeom>
          <a:gradFill rotWithShape="1">
            <a:gsLst>
              <a:gs pos="0">
                <a:srgbClr val="CBFFFF"/>
              </a:gs>
              <a:gs pos="100000">
                <a:srgbClr val="B5E5E9"/>
              </a:gs>
            </a:gsLst>
            <a:lin ang="5400000"/>
          </a:gradFill>
          <a:ln w="9525">
            <a:solidFill>
              <a:srgbClr val="B6DCDF"/>
            </a:solidFill>
            <a:miter lim="800000"/>
            <a:headEnd/>
            <a:tailEnd/>
          </a:ln>
          <a:effectLst>
            <a:outerShdw dist="23000" dir="5400000" rotWithShape="0">
              <a:srgbClr val="808080">
                <a:alpha val="34998"/>
              </a:srgbClr>
            </a:outerShdw>
          </a:effec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solidFill>
                <a:srgbClr val="FFFFFF"/>
              </a:solidFill>
              <a:latin typeface="Calibri" charset="0"/>
            </a:endParaRPr>
          </a:p>
        </p:txBody>
      </p:sp>
      <p:sp>
        <p:nvSpPr>
          <p:cNvPr id="47148" name="CasellaDiTesto 24"/>
          <p:cNvSpPr txBox="1">
            <a:spLocks noChangeArrowheads="1"/>
          </p:cNvSpPr>
          <p:nvPr/>
        </p:nvSpPr>
        <p:spPr bwMode="auto">
          <a:xfrm>
            <a:off x="1847850" y="6192838"/>
            <a:ext cx="1420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Calibri" charset="0"/>
              </a:rPr>
              <a:t>AAUAAA</a:t>
            </a:r>
          </a:p>
        </p:txBody>
      </p:sp>
      <p:sp>
        <p:nvSpPr>
          <p:cNvPr id="48" name="Torta 47"/>
          <p:cNvSpPr/>
          <p:nvPr/>
        </p:nvSpPr>
        <p:spPr bwMode="auto">
          <a:xfrm rot="2354441">
            <a:off x="4313238" y="4879975"/>
            <a:ext cx="525462" cy="547688"/>
          </a:xfrm>
          <a:prstGeom prst="pie">
            <a:avLst/>
          </a:prstGeom>
          <a:solidFill>
            <a:srgbClr val="FF6600"/>
          </a:solidFill>
          <a:ln w="9525" cap="flat" cmpd="sng" algn="ctr">
            <a:solidFill>
              <a:schemeClr val="tx1"/>
            </a:solidFill>
            <a:prstDash val="solid"/>
            <a:round/>
            <a:headEnd type="none" w="med" len="med"/>
            <a:tailEnd type="none" w="med" len="med"/>
          </a:ln>
          <a:effectLst/>
        </p:spPr>
        <p:txBody>
          <a:bodyPr/>
          <a:lstStyle/>
          <a:p>
            <a:pPr>
              <a:defRPr/>
            </a:pPr>
            <a:endParaRPr lang="it-IT">
              <a:latin typeface="Calibri" charset="0"/>
              <a:ea typeface="Arial" charset="0"/>
              <a:cs typeface="Arial" charset="0"/>
            </a:endParaRPr>
          </a:p>
        </p:txBody>
      </p:sp>
      <p:cxnSp>
        <p:nvCxnSpPr>
          <p:cNvPr id="47150" name="Connettore 1 52"/>
          <p:cNvCxnSpPr>
            <a:cxnSpLocks noChangeShapeType="1"/>
          </p:cNvCxnSpPr>
          <p:nvPr/>
        </p:nvCxnSpPr>
        <p:spPr bwMode="auto">
          <a:xfrm>
            <a:off x="7048500" y="5143500"/>
            <a:ext cx="1041400" cy="1588"/>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ChangeArrowheads="1"/>
          </p:cNvSpPr>
          <p:nvPr/>
        </p:nvSpPr>
        <p:spPr bwMode="auto">
          <a:xfrm>
            <a:off x="3656013" y="5995988"/>
            <a:ext cx="2987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200">
                <a:solidFill>
                  <a:srgbClr val="000000"/>
                </a:solidFill>
                <a:latin typeface="Helvetica" charset="0"/>
              </a:rPr>
              <a:t>Curr Opin Cell Biol. 2004 Jun;16(3):272-8</a:t>
            </a:r>
          </a:p>
        </p:txBody>
      </p:sp>
      <p:sp>
        <p:nvSpPr>
          <p:cNvPr id="49174" name="CasellaDiTesto 1"/>
          <p:cNvSpPr txBox="1">
            <a:spLocks noChangeArrowheads="1"/>
          </p:cNvSpPr>
          <p:nvPr/>
        </p:nvSpPr>
        <p:spPr bwMode="auto">
          <a:xfrm>
            <a:off x="755650" y="333375"/>
            <a:ext cx="77041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it-IT" altLang="x-none">
                <a:latin typeface="Calibri" charset="0"/>
              </a:rPr>
              <a:t>SPECIFIC COMPLEXES ARE INVOLVED IN mRNA 3</a:t>
            </a:r>
            <a:r>
              <a:rPr lang="it-IT" altLang="en-GB">
                <a:latin typeface="Calibri" charset="0"/>
              </a:rPr>
              <a:t>’</a:t>
            </a:r>
            <a:r>
              <a:rPr lang="it-IT" altLang="x-none">
                <a:latin typeface="Calibri" charset="0"/>
              </a:rPr>
              <a:t>END PROCESSING</a:t>
            </a:r>
          </a:p>
        </p:txBody>
      </p:sp>
      <p:sp>
        <p:nvSpPr>
          <p:cNvPr id="49175" name="Rettangolo arrotondato 40"/>
          <p:cNvSpPr>
            <a:spLocks noChangeArrowheads="1"/>
          </p:cNvSpPr>
          <p:nvPr/>
        </p:nvSpPr>
        <p:spPr bwMode="auto">
          <a:xfrm>
            <a:off x="1187624" y="5643016"/>
            <a:ext cx="755650" cy="381000"/>
          </a:xfrm>
          <a:prstGeom prst="roundRect">
            <a:avLst>
              <a:gd name="adj" fmla="val 16667"/>
            </a:avLst>
          </a:prstGeom>
          <a:solidFill>
            <a:srgbClr val="F19C77"/>
          </a:solidFill>
          <a:ln w="9525">
            <a:solidFill>
              <a:srgbClr val="FF6600"/>
            </a:solidFill>
            <a:round/>
            <a:headEnd/>
            <a:tailEnd/>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b="1" dirty="0">
                <a:latin typeface="Calibri" charset="0"/>
              </a:rPr>
              <a:t>PAP</a:t>
            </a:r>
            <a:endParaRPr lang="it-IT" altLang="x-none" sz="1600" b="1" dirty="0">
              <a:latin typeface="Calibri" charset="0"/>
            </a:endParaRPr>
          </a:p>
        </p:txBody>
      </p:sp>
      <p:sp>
        <p:nvSpPr>
          <p:cNvPr id="49176" name="CasellaDiTesto 42"/>
          <p:cNvSpPr txBox="1">
            <a:spLocks noChangeArrowheads="1"/>
          </p:cNvSpPr>
          <p:nvPr/>
        </p:nvSpPr>
        <p:spPr bwMode="auto">
          <a:xfrm>
            <a:off x="1911524" y="5827166"/>
            <a:ext cx="17414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a:latin typeface="Calibri" charset="0"/>
              </a:rPr>
              <a:t>Poly-A polymerase</a:t>
            </a:r>
          </a:p>
        </p:txBody>
      </p:sp>
      <p:grpSp>
        <p:nvGrpSpPr>
          <p:cNvPr id="2" name="Gruppo 1"/>
          <p:cNvGrpSpPr/>
          <p:nvPr/>
        </p:nvGrpSpPr>
        <p:grpSpPr>
          <a:xfrm>
            <a:off x="1115616" y="1163638"/>
            <a:ext cx="7344171" cy="4249737"/>
            <a:chOff x="1611313" y="1844675"/>
            <a:chExt cx="6227762" cy="3221038"/>
          </a:xfrm>
        </p:grpSpPr>
        <p:cxnSp>
          <p:nvCxnSpPr>
            <p:cNvPr id="49153" name="Connettore 1 58"/>
            <p:cNvCxnSpPr>
              <a:cxnSpLocks noChangeShapeType="1"/>
            </p:cNvCxnSpPr>
            <p:nvPr/>
          </p:nvCxnSpPr>
          <p:spPr bwMode="auto">
            <a:xfrm>
              <a:off x="3363913" y="4894263"/>
              <a:ext cx="1143000" cy="1587"/>
            </a:xfrm>
            <a:prstGeom prst="line">
              <a:avLst/>
            </a:prstGeom>
            <a:noFill/>
            <a:ln w="25400">
              <a:solidFill>
                <a:srgbClr val="40404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9155" name="Rectangle 8"/>
            <p:cNvSpPr>
              <a:spLocks noChangeArrowheads="1"/>
            </p:cNvSpPr>
            <p:nvPr/>
          </p:nvSpPr>
          <p:spPr bwMode="auto">
            <a:xfrm>
              <a:off x="1611313" y="2454275"/>
              <a:ext cx="1417637" cy="873125"/>
            </a:xfrm>
            <a:prstGeom prst="rect">
              <a:avLst/>
            </a:prstGeom>
            <a:solidFill>
              <a:srgbClr val="9ED2F5"/>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49861" tIns="25643" rIns="49861" bIns="25643">
              <a:spAutoFit/>
            </a:bodyPr>
            <a:lstStyle>
              <a:lvl1pPr defTabSz="295275" eaLnBrk="0" hangingPunct="0">
                <a:defRPr sz="2400">
                  <a:solidFill>
                    <a:schemeClr val="tx1"/>
                  </a:solidFill>
                  <a:latin typeface="Arial" charset="0"/>
                  <a:ea typeface="ＭＳ Ｐゴシック" charset="-128"/>
                </a:defRPr>
              </a:lvl1pPr>
              <a:lvl2pPr marL="742950" indent="-285750" defTabSz="295275" eaLnBrk="0" hangingPunct="0">
                <a:defRPr sz="2400">
                  <a:solidFill>
                    <a:schemeClr val="tx1"/>
                  </a:solidFill>
                  <a:latin typeface="Arial" charset="0"/>
                  <a:ea typeface="ＭＳ Ｐゴシック" charset="-128"/>
                </a:defRPr>
              </a:lvl2pPr>
              <a:lvl3pPr marL="1143000" indent="-228600" defTabSz="295275" eaLnBrk="0" hangingPunct="0">
                <a:defRPr sz="2400">
                  <a:solidFill>
                    <a:schemeClr val="tx1"/>
                  </a:solidFill>
                  <a:latin typeface="Arial" charset="0"/>
                  <a:ea typeface="ＭＳ Ｐゴシック" charset="-128"/>
                </a:defRPr>
              </a:lvl3pPr>
              <a:lvl4pPr marL="1600200" indent="-228600" defTabSz="295275" eaLnBrk="0" hangingPunct="0">
                <a:defRPr sz="2400">
                  <a:solidFill>
                    <a:schemeClr val="tx1"/>
                  </a:solidFill>
                  <a:latin typeface="Arial" charset="0"/>
                  <a:ea typeface="ＭＳ Ｐゴシック" charset="-128"/>
                </a:defRPr>
              </a:lvl4pPr>
              <a:lvl5pPr marL="2057400" indent="-228600" defTabSz="295275" eaLnBrk="0" hangingPunct="0">
                <a:defRPr sz="2400">
                  <a:solidFill>
                    <a:schemeClr val="tx1"/>
                  </a:solidFill>
                  <a:latin typeface="Arial" charset="0"/>
                  <a:ea typeface="ＭＳ Ｐゴシック" charset="-128"/>
                </a:defRPr>
              </a:lvl5pPr>
              <a:lvl6pPr marL="2514600" indent="-228600" defTabSz="295275"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295275"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295275"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295275"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200" dirty="0">
                  <a:latin typeface="Helvetica" charset="0"/>
                </a:rPr>
                <a:t>Cleavage and </a:t>
              </a:r>
              <a:r>
                <a:rPr lang="en-US" altLang="x-none" sz="1200" dirty="0" err="1">
                  <a:latin typeface="Helvetica" charset="0"/>
                </a:rPr>
                <a:t>Polyadenylation</a:t>
              </a:r>
              <a:r>
                <a:rPr lang="en-US" altLang="x-none" sz="1200" dirty="0">
                  <a:latin typeface="Helvetica" charset="0"/>
                </a:rPr>
                <a:t> Specific Factor</a:t>
              </a:r>
            </a:p>
            <a:p>
              <a:pPr algn="ctr" eaLnBrk="1" hangingPunct="1"/>
              <a:r>
                <a:rPr lang="en-US" altLang="x-none" sz="1800" b="1" dirty="0">
                  <a:latin typeface="Helvetica" charset="0"/>
                </a:rPr>
                <a:t>CPSF</a:t>
              </a:r>
              <a:endParaRPr lang="en-US" altLang="x-none" sz="1600" b="1" dirty="0">
                <a:latin typeface="Helvetica" charset="0"/>
              </a:endParaRPr>
            </a:p>
          </p:txBody>
        </p:sp>
        <p:sp>
          <p:nvSpPr>
            <p:cNvPr id="49156" name="Rectangle 9"/>
            <p:cNvSpPr>
              <a:spLocks noChangeArrowheads="1"/>
            </p:cNvSpPr>
            <p:nvPr/>
          </p:nvSpPr>
          <p:spPr bwMode="auto">
            <a:xfrm>
              <a:off x="1698625" y="4130675"/>
              <a:ext cx="2012950" cy="690563"/>
            </a:xfrm>
            <a:prstGeom prst="rect">
              <a:avLst/>
            </a:prstGeom>
            <a:solidFill>
              <a:srgbClr val="D9EAB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49861" tIns="25643" rIns="49861" bIns="25643">
              <a:spAutoFit/>
            </a:bodyPr>
            <a:lstStyle>
              <a:lvl1pPr defTabSz="295275" eaLnBrk="0" hangingPunct="0">
                <a:defRPr sz="2400">
                  <a:solidFill>
                    <a:schemeClr val="tx1"/>
                  </a:solidFill>
                  <a:latin typeface="Arial" charset="0"/>
                  <a:ea typeface="ＭＳ Ｐゴシック" charset="-128"/>
                </a:defRPr>
              </a:lvl1pPr>
              <a:lvl2pPr marL="742950" indent="-285750" defTabSz="295275" eaLnBrk="0" hangingPunct="0">
                <a:defRPr sz="2400">
                  <a:solidFill>
                    <a:schemeClr val="tx1"/>
                  </a:solidFill>
                  <a:latin typeface="Arial" charset="0"/>
                  <a:ea typeface="ＭＳ Ｐゴシック" charset="-128"/>
                </a:defRPr>
              </a:lvl2pPr>
              <a:lvl3pPr marL="1143000" indent="-228600" defTabSz="295275" eaLnBrk="0" hangingPunct="0">
                <a:defRPr sz="2400">
                  <a:solidFill>
                    <a:schemeClr val="tx1"/>
                  </a:solidFill>
                  <a:latin typeface="Arial" charset="0"/>
                  <a:ea typeface="ＭＳ Ｐゴシック" charset="-128"/>
                </a:defRPr>
              </a:lvl3pPr>
              <a:lvl4pPr marL="1600200" indent="-228600" defTabSz="295275" eaLnBrk="0" hangingPunct="0">
                <a:defRPr sz="2400">
                  <a:solidFill>
                    <a:schemeClr val="tx1"/>
                  </a:solidFill>
                  <a:latin typeface="Arial" charset="0"/>
                  <a:ea typeface="ＭＳ Ｐゴシック" charset="-128"/>
                </a:defRPr>
              </a:lvl4pPr>
              <a:lvl5pPr marL="2057400" indent="-228600" defTabSz="295275" eaLnBrk="0" hangingPunct="0">
                <a:defRPr sz="2400">
                  <a:solidFill>
                    <a:schemeClr val="tx1"/>
                  </a:solidFill>
                  <a:latin typeface="Arial" charset="0"/>
                  <a:ea typeface="ＭＳ Ｐゴシック" charset="-128"/>
                </a:defRPr>
              </a:lvl5pPr>
              <a:lvl6pPr marL="2514600" indent="-228600" defTabSz="295275"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295275"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295275"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295275"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200">
                  <a:latin typeface="Helvetica" charset="0"/>
                </a:rPr>
                <a:t>Cleavage Stimulation Factor</a:t>
              </a:r>
            </a:p>
            <a:p>
              <a:pPr algn="ctr" eaLnBrk="1" hangingPunct="1"/>
              <a:r>
                <a:rPr lang="en-US" altLang="x-none" sz="1800" b="1">
                  <a:latin typeface="Helvetica" charset="0"/>
                </a:rPr>
                <a:t>CstF</a:t>
              </a:r>
            </a:p>
            <a:p>
              <a:pPr algn="ctr" eaLnBrk="1" hangingPunct="1"/>
              <a:endParaRPr lang="en-US" altLang="x-none" sz="1200">
                <a:latin typeface="Helvetica" charset="0"/>
              </a:endParaRPr>
            </a:p>
          </p:txBody>
        </p:sp>
        <p:pic>
          <p:nvPicPr>
            <p:cNvPr id="491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1844675"/>
              <a:ext cx="2514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7313" y="3825875"/>
              <a:ext cx="14478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875" y="3825875"/>
              <a:ext cx="19097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9160" name="Connettore 1 44"/>
            <p:cNvCxnSpPr>
              <a:cxnSpLocks noChangeShapeType="1"/>
            </p:cNvCxnSpPr>
            <p:nvPr/>
          </p:nvCxnSpPr>
          <p:spPr bwMode="auto">
            <a:xfrm flipV="1">
              <a:off x="2373313" y="3597275"/>
              <a:ext cx="1066800" cy="0"/>
            </a:xfrm>
            <a:prstGeom prst="line">
              <a:avLst/>
            </a:prstGeom>
            <a:noFill/>
            <a:ln w="25400">
              <a:solidFill>
                <a:srgbClr val="40404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9161" name="Rettangolo 45"/>
            <p:cNvSpPr>
              <a:spLocks noChangeArrowheads="1"/>
            </p:cNvSpPr>
            <p:nvPr/>
          </p:nvSpPr>
          <p:spPr bwMode="auto">
            <a:xfrm>
              <a:off x="3440113" y="3440113"/>
              <a:ext cx="914400" cy="311150"/>
            </a:xfrm>
            <a:prstGeom prst="rect">
              <a:avLst/>
            </a:prstGeom>
            <a:gradFill rotWithShape="1">
              <a:gsLst>
                <a:gs pos="0">
                  <a:srgbClr val="CBFFFF"/>
                </a:gs>
                <a:gs pos="100000">
                  <a:srgbClr val="B5E5E9"/>
                </a:gs>
              </a:gsLst>
              <a:lin ang="5400000"/>
            </a:gradFill>
            <a:ln w="9525">
              <a:solidFill>
                <a:srgbClr val="B6DCDF"/>
              </a:solidFill>
              <a:miter lim="800000"/>
              <a:headEnd/>
              <a:tailEnd/>
            </a:ln>
            <a:effectLst>
              <a:outerShdw dist="23000" dir="5400000" rotWithShape="0">
                <a:srgbClr val="808080">
                  <a:alpha val="34998"/>
                </a:srgbClr>
              </a:outerShdw>
            </a:effec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400">
                <a:solidFill>
                  <a:srgbClr val="FFFFFF"/>
                </a:solidFill>
                <a:latin typeface="Calibri" charset="0"/>
              </a:endParaRPr>
            </a:p>
          </p:txBody>
        </p:sp>
        <p:sp>
          <p:nvSpPr>
            <p:cNvPr id="47" name="CasellaDiTesto 5"/>
            <p:cNvSpPr txBox="1">
              <a:spLocks noChangeArrowheads="1"/>
            </p:cNvSpPr>
            <p:nvPr/>
          </p:nvSpPr>
          <p:spPr bwMode="auto">
            <a:xfrm>
              <a:off x="3440113" y="3441700"/>
              <a:ext cx="914400" cy="314325"/>
            </a:xfrm>
            <a:prstGeom prst="rect">
              <a:avLst/>
            </a:prstGeom>
            <a:noFill/>
            <a:ln w="9525">
              <a:solidFill>
                <a:schemeClr val="tx2">
                  <a:lumMod val="95000"/>
                  <a:lumOff val="5000"/>
                </a:schemeClr>
              </a:solidFill>
              <a:miter lim="800000"/>
              <a:headEnd/>
              <a:tailEnd/>
            </a:ln>
          </p:spPr>
          <p:txBody>
            <a:bodyPr wrap="none">
              <a:spAutoFit/>
            </a:bodyPr>
            <a:lstStyle/>
            <a:p>
              <a:pPr>
                <a:defRPr/>
              </a:pPr>
              <a:r>
                <a:rPr lang="it-IT" sz="1400">
                  <a:latin typeface="Calibri" charset="0"/>
                  <a:ea typeface="Arial" charset="0"/>
                  <a:cs typeface="Arial" charset="0"/>
                </a:rPr>
                <a:t>AAUAAA</a:t>
              </a:r>
            </a:p>
          </p:txBody>
        </p:sp>
        <p:cxnSp>
          <p:nvCxnSpPr>
            <p:cNvPr id="49163" name="Connettore 1 47"/>
            <p:cNvCxnSpPr>
              <a:cxnSpLocks noChangeShapeType="1"/>
            </p:cNvCxnSpPr>
            <p:nvPr/>
          </p:nvCxnSpPr>
          <p:spPr bwMode="auto">
            <a:xfrm>
              <a:off x="4354513" y="3595688"/>
              <a:ext cx="1371600" cy="1587"/>
            </a:xfrm>
            <a:prstGeom prst="line">
              <a:avLst/>
            </a:prstGeom>
            <a:noFill/>
            <a:ln w="28575">
              <a:solidFill>
                <a:srgbClr val="40404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9164" name="Parentesi quadra chiusa 52"/>
            <p:cNvSpPr>
              <a:spLocks/>
            </p:cNvSpPr>
            <p:nvPr/>
          </p:nvSpPr>
          <p:spPr bwMode="auto">
            <a:xfrm>
              <a:off x="5192713" y="3597275"/>
              <a:ext cx="2057400" cy="1298575"/>
            </a:xfrm>
            <a:prstGeom prst="rightBracket">
              <a:avLst>
                <a:gd name="adj" fmla="val 8333"/>
              </a:avLst>
            </a:prstGeom>
            <a:noFill/>
            <a:ln w="28575">
              <a:solidFill>
                <a:srgbClr val="40404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latin typeface="Calibri" charset="0"/>
              </a:endParaRPr>
            </a:p>
          </p:txBody>
        </p:sp>
        <p:sp>
          <p:nvSpPr>
            <p:cNvPr id="49165" name="Rettangolo 55"/>
            <p:cNvSpPr>
              <a:spLocks noChangeArrowheads="1"/>
            </p:cNvSpPr>
            <p:nvPr/>
          </p:nvSpPr>
          <p:spPr bwMode="auto">
            <a:xfrm>
              <a:off x="4506913" y="4737100"/>
              <a:ext cx="685800" cy="311150"/>
            </a:xfrm>
            <a:prstGeom prst="rect">
              <a:avLst/>
            </a:prstGeom>
            <a:gradFill rotWithShape="1">
              <a:gsLst>
                <a:gs pos="0">
                  <a:srgbClr val="CBFFFF"/>
                </a:gs>
                <a:gs pos="100000">
                  <a:srgbClr val="B5E5E9"/>
                </a:gs>
              </a:gsLst>
              <a:lin ang="5400000"/>
            </a:gradFill>
            <a:ln w="9525">
              <a:solidFill>
                <a:srgbClr val="0D0D0D"/>
              </a:solidFill>
              <a:miter lim="800000"/>
              <a:headEnd/>
              <a:tailEnd/>
            </a:ln>
            <a:effectLst>
              <a:outerShdw dist="23000" dir="5400000" rotWithShape="0">
                <a:srgbClr val="808080">
                  <a:alpha val="34998"/>
                </a:srgbClr>
              </a:outerShdw>
            </a:effec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400">
                <a:solidFill>
                  <a:srgbClr val="FFFFFF"/>
                </a:solidFill>
                <a:latin typeface="Calibri" charset="0"/>
              </a:endParaRPr>
            </a:p>
          </p:txBody>
        </p:sp>
        <p:sp>
          <p:nvSpPr>
            <p:cNvPr id="49166" name="CasellaDiTesto 5"/>
            <p:cNvSpPr txBox="1">
              <a:spLocks noChangeArrowheads="1"/>
            </p:cNvSpPr>
            <p:nvPr/>
          </p:nvSpPr>
          <p:spPr bwMode="auto">
            <a:xfrm>
              <a:off x="4465638" y="4737100"/>
              <a:ext cx="796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a:latin typeface="Calibri" charset="0"/>
                </a:rPr>
                <a:t>GU-rich</a:t>
              </a:r>
            </a:p>
          </p:txBody>
        </p:sp>
        <p:sp>
          <p:nvSpPr>
            <p:cNvPr id="49167" name="Freccia bidirezionale verticale 57"/>
            <p:cNvSpPr>
              <a:spLocks noChangeArrowheads="1"/>
            </p:cNvSpPr>
            <p:nvPr/>
          </p:nvSpPr>
          <p:spPr bwMode="auto">
            <a:xfrm>
              <a:off x="4430713" y="3521075"/>
              <a:ext cx="76200" cy="457200"/>
            </a:xfrm>
            <a:prstGeom prst="upDownArrow">
              <a:avLst>
                <a:gd name="adj1" fmla="val 50000"/>
                <a:gd name="adj2" fmla="val 50000"/>
              </a:avLst>
            </a:prstGeom>
            <a:solidFill>
              <a:srgbClr val="FF0000"/>
            </a:solidFill>
            <a:ln w="9525">
              <a:solidFill>
                <a:srgbClr val="FF0000"/>
              </a:solidFill>
              <a:miter lim="800000"/>
              <a:headEnd/>
              <a:tailEnd/>
            </a:ln>
            <a:effectLst>
              <a:outerShdw dist="23000" dir="5400000" rotWithShape="0">
                <a:srgbClr val="808080">
                  <a:alpha val="34998"/>
                </a:srgbClr>
              </a:outerShdw>
            </a:effec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solidFill>
                  <a:srgbClr val="FFFFFF"/>
                </a:solidFill>
                <a:latin typeface="Calibri" charset="0"/>
              </a:endParaRPr>
            </a:p>
          </p:txBody>
        </p:sp>
        <p:sp>
          <p:nvSpPr>
            <p:cNvPr id="49168" name="Rettangolo 49"/>
            <p:cNvSpPr>
              <a:spLocks noChangeArrowheads="1"/>
            </p:cNvSpPr>
            <p:nvPr/>
          </p:nvSpPr>
          <p:spPr bwMode="auto">
            <a:xfrm>
              <a:off x="5726113" y="3481388"/>
              <a:ext cx="304800" cy="228600"/>
            </a:xfrm>
            <a:prstGeom prst="rect">
              <a:avLst/>
            </a:prstGeom>
            <a:gradFill rotWithShape="1">
              <a:gsLst>
                <a:gs pos="0">
                  <a:srgbClr val="CBFFFF"/>
                </a:gs>
                <a:gs pos="100000">
                  <a:srgbClr val="B5E5E9"/>
                </a:gs>
              </a:gsLst>
              <a:lin ang="5400000"/>
            </a:gradFill>
            <a:ln w="9525">
              <a:solidFill>
                <a:srgbClr val="0D0D0D"/>
              </a:solidFill>
              <a:miter lim="800000"/>
              <a:headEnd/>
              <a:tailEnd/>
            </a:ln>
            <a:effectLst>
              <a:outerShdw dist="23000" dir="5400000" rotWithShape="0">
                <a:srgbClr val="808080">
                  <a:alpha val="34998"/>
                </a:srgbClr>
              </a:outerShdw>
            </a:effec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400">
                <a:solidFill>
                  <a:srgbClr val="FFFFFF"/>
                </a:solidFill>
                <a:latin typeface="Calibri" charset="0"/>
              </a:endParaRPr>
            </a:p>
          </p:txBody>
        </p:sp>
        <p:sp>
          <p:nvSpPr>
            <p:cNvPr id="49169" name="CasellaDiTesto 5"/>
            <p:cNvSpPr txBox="1">
              <a:spLocks noChangeArrowheads="1"/>
            </p:cNvSpPr>
            <p:nvPr/>
          </p:nvSpPr>
          <p:spPr bwMode="auto">
            <a:xfrm>
              <a:off x="5649913" y="3441700"/>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a:latin typeface="Calibri" charset="0"/>
                </a:rPr>
                <a:t>CA</a:t>
              </a:r>
            </a:p>
          </p:txBody>
        </p:sp>
        <p:sp>
          <p:nvSpPr>
            <p:cNvPr id="49170" name="Rectangle 8"/>
            <p:cNvSpPr>
              <a:spLocks noChangeArrowheads="1"/>
            </p:cNvSpPr>
            <p:nvPr/>
          </p:nvSpPr>
          <p:spPr bwMode="auto">
            <a:xfrm>
              <a:off x="7305675" y="4052888"/>
              <a:ext cx="533400" cy="32543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49861" tIns="25643" rIns="49861" bIns="25643">
              <a:spAutoFit/>
            </a:bodyPr>
            <a:lstStyle>
              <a:lvl1pPr defTabSz="295275" eaLnBrk="0" hangingPunct="0">
                <a:defRPr sz="2400">
                  <a:solidFill>
                    <a:schemeClr val="tx1"/>
                  </a:solidFill>
                  <a:latin typeface="Arial" charset="0"/>
                  <a:ea typeface="ＭＳ Ｐゴシック" charset="-128"/>
                </a:defRPr>
              </a:lvl1pPr>
              <a:lvl2pPr marL="742950" indent="-285750" defTabSz="295275" eaLnBrk="0" hangingPunct="0">
                <a:defRPr sz="2400">
                  <a:solidFill>
                    <a:schemeClr val="tx1"/>
                  </a:solidFill>
                  <a:latin typeface="Arial" charset="0"/>
                  <a:ea typeface="ＭＳ Ｐゴシック" charset="-128"/>
                </a:defRPr>
              </a:lvl2pPr>
              <a:lvl3pPr marL="1143000" indent="-228600" defTabSz="295275" eaLnBrk="0" hangingPunct="0">
                <a:defRPr sz="2400">
                  <a:solidFill>
                    <a:schemeClr val="tx1"/>
                  </a:solidFill>
                  <a:latin typeface="Arial" charset="0"/>
                  <a:ea typeface="ＭＳ Ｐゴシック" charset="-128"/>
                </a:defRPr>
              </a:lvl3pPr>
              <a:lvl4pPr marL="1600200" indent="-228600" defTabSz="295275" eaLnBrk="0" hangingPunct="0">
                <a:defRPr sz="2400">
                  <a:solidFill>
                    <a:schemeClr val="tx1"/>
                  </a:solidFill>
                  <a:latin typeface="Arial" charset="0"/>
                  <a:ea typeface="ＭＳ Ｐゴシック" charset="-128"/>
                </a:defRPr>
              </a:lvl4pPr>
              <a:lvl5pPr marL="2057400" indent="-228600" defTabSz="295275" eaLnBrk="0" hangingPunct="0">
                <a:defRPr sz="2400">
                  <a:solidFill>
                    <a:schemeClr val="tx1"/>
                  </a:solidFill>
                  <a:latin typeface="Arial" charset="0"/>
                  <a:ea typeface="ＭＳ Ｐゴシック" charset="-128"/>
                </a:defRPr>
              </a:lvl5pPr>
              <a:lvl6pPr marL="2514600" indent="-228600" defTabSz="295275"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295275"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295275"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295275"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800" b="1">
                  <a:latin typeface="Helvetica" charset="0"/>
                </a:rPr>
                <a:t>CFII</a:t>
              </a:r>
            </a:p>
          </p:txBody>
        </p:sp>
        <p:sp>
          <p:nvSpPr>
            <p:cNvPr id="49171" name="Freccia giù 63"/>
            <p:cNvSpPr>
              <a:spLocks noChangeArrowheads="1"/>
            </p:cNvSpPr>
            <p:nvPr/>
          </p:nvSpPr>
          <p:spPr bwMode="auto">
            <a:xfrm>
              <a:off x="6107113" y="3143250"/>
              <a:ext cx="76200" cy="381000"/>
            </a:xfrm>
            <a:prstGeom prst="downArrow">
              <a:avLst>
                <a:gd name="adj1" fmla="val 50000"/>
                <a:gd name="adj2" fmla="val 50000"/>
              </a:avLst>
            </a:prstGeom>
            <a:solidFill>
              <a:srgbClr val="FF6600"/>
            </a:solidFill>
            <a:ln w="9525">
              <a:solidFill>
                <a:srgbClr val="19194D"/>
              </a:solidFill>
              <a:miter lim="800000"/>
              <a:headEnd/>
              <a:tailEnd/>
            </a:ln>
            <a:effectLst>
              <a:outerShdw dist="23000" dir="5400000" rotWithShape="0">
                <a:srgbClr val="808080">
                  <a:alpha val="34998"/>
                </a:srgbClr>
              </a:outerShdw>
            </a:effec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solidFill>
                  <a:srgbClr val="FFFFFF"/>
                </a:solidFill>
                <a:latin typeface="Calibri" charset="0"/>
              </a:endParaRPr>
            </a:p>
          </p:txBody>
        </p:sp>
        <p:sp>
          <p:nvSpPr>
            <p:cNvPr id="49172" name="CasellaDiTesto 1"/>
            <p:cNvSpPr txBox="1">
              <a:spLocks noChangeArrowheads="1"/>
            </p:cNvSpPr>
            <p:nvPr/>
          </p:nvSpPr>
          <p:spPr bwMode="auto">
            <a:xfrm>
              <a:off x="5654675" y="2792413"/>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b="1" dirty="0">
                  <a:solidFill>
                    <a:srgbClr val="FF6600"/>
                  </a:solidFill>
                  <a:latin typeface="Calibri" charset="0"/>
                </a:rPr>
                <a:t>sito di taglio</a:t>
              </a:r>
            </a:p>
          </p:txBody>
        </p:sp>
        <p:sp>
          <p:nvSpPr>
            <p:cNvPr id="49173" name="Rectangle 8"/>
            <p:cNvSpPr>
              <a:spLocks noChangeArrowheads="1"/>
            </p:cNvSpPr>
            <p:nvPr/>
          </p:nvSpPr>
          <p:spPr bwMode="auto">
            <a:xfrm>
              <a:off x="5502275" y="4552950"/>
              <a:ext cx="533400" cy="32543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49861" tIns="25643" rIns="49861" bIns="25643">
              <a:spAutoFit/>
            </a:bodyPr>
            <a:lstStyle>
              <a:lvl1pPr defTabSz="295275" eaLnBrk="0" hangingPunct="0">
                <a:defRPr sz="2400">
                  <a:solidFill>
                    <a:schemeClr val="tx1"/>
                  </a:solidFill>
                  <a:latin typeface="Arial" charset="0"/>
                  <a:ea typeface="ＭＳ Ｐゴシック" charset="-128"/>
                </a:defRPr>
              </a:lvl1pPr>
              <a:lvl2pPr marL="742950" indent="-285750" defTabSz="295275" eaLnBrk="0" hangingPunct="0">
                <a:defRPr sz="2400">
                  <a:solidFill>
                    <a:schemeClr val="tx1"/>
                  </a:solidFill>
                  <a:latin typeface="Arial" charset="0"/>
                  <a:ea typeface="ＭＳ Ｐゴシック" charset="-128"/>
                </a:defRPr>
              </a:lvl2pPr>
              <a:lvl3pPr marL="1143000" indent="-228600" defTabSz="295275" eaLnBrk="0" hangingPunct="0">
                <a:defRPr sz="2400">
                  <a:solidFill>
                    <a:schemeClr val="tx1"/>
                  </a:solidFill>
                  <a:latin typeface="Arial" charset="0"/>
                  <a:ea typeface="ＭＳ Ｐゴシック" charset="-128"/>
                </a:defRPr>
              </a:lvl3pPr>
              <a:lvl4pPr marL="1600200" indent="-228600" defTabSz="295275" eaLnBrk="0" hangingPunct="0">
                <a:defRPr sz="2400">
                  <a:solidFill>
                    <a:schemeClr val="tx1"/>
                  </a:solidFill>
                  <a:latin typeface="Arial" charset="0"/>
                  <a:ea typeface="ＭＳ Ｐゴシック" charset="-128"/>
                </a:defRPr>
              </a:lvl4pPr>
              <a:lvl5pPr marL="2057400" indent="-228600" defTabSz="295275" eaLnBrk="0" hangingPunct="0">
                <a:defRPr sz="2400">
                  <a:solidFill>
                    <a:schemeClr val="tx1"/>
                  </a:solidFill>
                  <a:latin typeface="Arial" charset="0"/>
                  <a:ea typeface="ＭＳ Ｐゴシック" charset="-128"/>
                </a:defRPr>
              </a:lvl5pPr>
              <a:lvl6pPr marL="2514600" indent="-228600" defTabSz="295275"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295275"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295275"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295275"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800" b="1">
                  <a:latin typeface="Helvetica" charset="0"/>
                </a:rPr>
                <a:t>CFI</a:t>
              </a:r>
            </a:p>
          </p:txBody>
        </p:sp>
        <p:sp>
          <p:nvSpPr>
            <p:cNvPr id="49177" name="CasellaDiTesto 43"/>
            <p:cNvSpPr txBox="1">
              <a:spLocks noChangeArrowheads="1"/>
            </p:cNvSpPr>
            <p:nvPr/>
          </p:nvSpPr>
          <p:spPr bwMode="auto">
            <a:xfrm>
              <a:off x="2085975" y="3432175"/>
              <a:ext cx="433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b="1">
                  <a:latin typeface="Calibri" charset="0"/>
                </a:rPr>
                <a:t>5</a:t>
              </a:r>
              <a:r>
                <a:rPr lang="ja-JP" altLang="it-IT" sz="1600" b="1" dirty="0">
                  <a:latin typeface="Calibri" charset="0"/>
                </a:rPr>
                <a:t>’</a:t>
              </a:r>
              <a:endParaRPr lang="it-IT" altLang="x-none" sz="1600" b="1" dirty="0">
                <a:latin typeface="Calibri" charset="0"/>
              </a:endParaRPr>
            </a:p>
          </p:txBody>
        </p:sp>
        <p:sp>
          <p:nvSpPr>
            <p:cNvPr id="49178" name="CasellaDiTesto 48"/>
            <p:cNvSpPr txBox="1">
              <a:spLocks noChangeArrowheads="1"/>
            </p:cNvSpPr>
            <p:nvPr/>
          </p:nvSpPr>
          <p:spPr bwMode="auto">
            <a:xfrm>
              <a:off x="3114675" y="4727575"/>
              <a:ext cx="541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b="1">
                  <a:latin typeface="Calibri" charset="0"/>
                </a:rPr>
                <a:t>3</a:t>
              </a:r>
              <a:r>
                <a:rPr lang="ja-JP" altLang="it-IT" sz="1600" b="1" dirty="0">
                  <a:latin typeface="Calibri" charset="0"/>
                </a:rPr>
                <a:t>’</a:t>
              </a:r>
              <a:endParaRPr lang="it-IT" altLang="x-none" sz="1600" b="1" dirty="0">
                <a:latin typeface="Calibri"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2"/>
          <p:cNvSpPr txBox="1">
            <a:spLocks noChangeArrowheads="1"/>
          </p:cNvSpPr>
          <p:nvPr/>
        </p:nvSpPr>
        <p:spPr bwMode="auto">
          <a:xfrm>
            <a:off x="900113" y="0"/>
            <a:ext cx="77041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buClr>
                <a:srgbClr val="FF0000"/>
              </a:buClr>
              <a:buSzPct val="100000"/>
              <a:buFont typeface="Times" charset="0"/>
              <a:buNone/>
            </a:pPr>
            <a:r>
              <a:rPr lang="it-IT" altLang="x-none" sz="2800" b="1">
                <a:solidFill>
                  <a:srgbClr val="000000"/>
                </a:solidFill>
                <a:latin typeface="Helvetica" charset="0"/>
              </a:rPr>
              <a:t>band shift/EMSA assay: to study RNA-protein interaction </a:t>
            </a:r>
            <a:r>
              <a:rPr lang="it-IT" altLang="x-none" sz="2800" b="1" i="1">
                <a:solidFill>
                  <a:srgbClr val="000000"/>
                </a:solidFill>
                <a:latin typeface="Helvetica" charset="0"/>
              </a:rPr>
              <a:t>in vitro</a:t>
            </a:r>
            <a:endParaRPr lang="it-IT" altLang="x-none" sz="2800" i="1">
              <a:solidFill>
                <a:srgbClr val="000000"/>
              </a:solidFill>
              <a:latin typeface="Times" charset="0"/>
            </a:endParaRPr>
          </a:p>
        </p:txBody>
      </p:sp>
      <p:sp>
        <p:nvSpPr>
          <p:cNvPr id="190" name="Stella a 7 punte 189"/>
          <p:cNvSpPr>
            <a:spLocks/>
          </p:cNvSpPr>
          <p:nvPr/>
        </p:nvSpPr>
        <p:spPr bwMode="auto">
          <a:xfrm>
            <a:off x="5292725" y="2133600"/>
            <a:ext cx="433388" cy="431800"/>
          </a:xfrm>
          <a:custGeom>
            <a:avLst/>
            <a:gdLst>
              <a:gd name="T0" fmla="*/ -1 w 433388"/>
              <a:gd name="T1" fmla="*/ 277693 h 431800"/>
              <a:gd name="T2" fmla="*/ 66737 w 433388"/>
              <a:gd name="T3" fmla="*/ 192170 h 431800"/>
              <a:gd name="T4" fmla="*/ 42919 w 433388"/>
              <a:gd name="T5" fmla="*/ 85524 h 431800"/>
              <a:gd name="T6" fmla="*/ 149957 w 433388"/>
              <a:gd name="T7" fmla="*/ 85524 h 431800"/>
              <a:gd name="T8" fmla="*/ 216694 w 433388"/>
              <a:gd name="T9" fmla="*/ 0 h 431800"/>
              <a:gd name="T10" fmla="*/ 283431 w 433388"/>
              <a:gd name="T11" fmla="*/ 85524 h 431800"/>
              <a:gd name="T12" fmla="*/ 390469 w 433388"/>
              <a:gd name="T13" fmla="*/ 85524 h 431800"/>
              <a:gd name="T14" fmla="*/ 366651 w 433388"/>
              <a:gd name="T15" fmla="*/ 192170 h 431800"/>
              <a:gd name="T16" fmla="*/ 433389 w 433388"/>
              <a:gd name="T17" fmla="*/ 277693 h 431800"/>
              <a:gd name="T18" fmla="*/ 336950 w 433388"/>
              <a:gd name="T19" fmla="*/ 325156 h 431800"/>
              <a:gd name="T20" fmla="*/ 313131 w 433388"/>
              <a:gd name="T21" fmla="*/ 431802 h 431800"/>
              <a:gd name="T22" fmla="*/ 216694 w 433388"/>
              <a:gd name="T23" fmla="*/ 384340 h 431800"/>
              <a:gd name="T24" fmla="*/ 120257 w 433388"/>
              <a:gd name="T25" fmla="*/ 431802 h 431800"/>
              <a:gd name="T26" fmla="*/ 96438 w 433388"/>
              <a:gd name="T27" fmla="*/ 325156 h 431800"/>
              <a:gd name="T28" fmla="*/ -1 w 433388"/>
              <a:gd name="T29" fmla="*/ 277693 h 4318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3388" h="431800">
                <a:moveTo>
                  <a:pt x="-1" y="277693"/>
                </a:moveTo>
                <a:lnTo>
                  <a:pt x="66737" y="192170"/>
                </a:lnTo>
                <a:lnTo>
                  <a:pt x="42919" y="85524"/>
                </a:lnTo>
                <a:lnTo>
                  <a:pt x="149957" y="85524"/>
                </a:lnTo>
                <a:lnTo>
                  <a:pt x="216694" y="0"/>
                </a:lnTo>
                <a:lnTo>
                  <a:pt x="283431" y="85524"/>
                </a:lnTo>
                <a:lnTo>
                  <a:pt x="390469" y="85524"/>
                </a:lnTo>
                <a:lnTo>
                  <a:pt x="366651" y="192170"/>
                </a:lnTo>
                <a:lnTo>
                  <a:pt x="433389" y="277693"/>
                </a:lnTo>
                <a:lnTo>
                  <a:pt x="336950" y="325156"/>
                </a:lnTo>
                <a:lnTo>
                  <a:pt x="313131" y="431802"/>
                </a:lnTo>
                <a:lnTo>
                  <a:pt x="216694" y="384340"/>
                </a:lnTo>
                <a:lnTo>
                  <a:pt x="120257" y="431802"/>
                </a:lnTo>
                <a:lnTo>
                  <a:pt x="96438" y="325156"/>
                </a:lnTo>
                <a:lnTo>
                  <a:pt x="-1" y="277693"/>
                </a:lnTo>
                <a:close/>
              </a:path>
            </a:pathLst>
          </a:custGeom>
          <a:solidFill>
            <a:srgbClr val="254061"/>
          </a:solidFill>
          <a:ln w="9525" cap="flat" cmpd="sng">
            <a:solidFill>
              <a:srgbClr val="0D0D0D"/>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nvGrpSpPr>
          <p:cNvPr id="51203" name="Gruppo 90"/>
          <p:cNvGrpSpPr>
            <a:grpSpLocks/>
          </p:cNvGrpSpPr>
          <p:nvPr/>
        </p:nvGrpSpPr>
        <p:grpSpPr bwMode="auto">
          <a:xfrm>
            <a:off x="2124075" y="1484313"/>
            <a:ext cx="1908175" cy="849312"/>
            <a:chOff x="3460750" y="300038"/>
            <a:chExt cx="1908175" cy="848757"/>
          </a:xfrm>
        </p:grpSpPr>
        <p:grpSp>
          <p:nvGrpSpPr>
            <p:cNvPr id="51214" name="Group 27"/>
            <p:cNvGrpSpPr>
              <a:grpSpLocks/>
            </p:cNvGrpSpPr>
            <p:nvPr/>
          </p:nvGrpSpPr>
          <p:grpSpPr bwMode="auto">
            <a:xfrm>
              <a:off x="3759200" y="363538"/>
              <a:ext cx="207963" cy="195262"/>
              <a:chOff x="2104" y="1444"/>
              <a:chExt cx="595" cy="595"/>
            </a:xfrm>
          </p:grpSpPr>
          <p:sp>
            <p:nvSpPr>
              <p:cNvPr id="128" name="AutoShape 28"/>
              <p:cNvSpPr>
                <a:spLocks noChangeArrowheads="1"/>
              </p:cNvSpPr>
              <p:nvPr/>
            </p:nvSpPr>
            <p:spPr bwMode="auto">
              <a:xfrm>
                <a:off x="2104" y="1444"/>
                <a:ext cx="595" cy="595"/>
              </a:xfrm>
              <a:prstGeom prst="roundRect">
                <a:avLst>
                  <a:gd name="adj" fmla="val 16667"/>
                </a:avLst>
              </a:prstGeom>
              <a:solidFill>
                <a:srgbClr val="FFFF00"/>
              </a:solidFill>
              <a:ln w="9525">
                <a:solidFill>
                  <a:schemeClr val="tx1"/>
                </a:solidFill>
                <a:round/>
                <a:headEnd/>
                <a:tailEnd/>
              </a:ln>
              <a:effectLst>
                <a:outerShdw blurRad="63500" dist="38099" dir="2700000" algn="ctr" rotWithShape="0">
                  <a:schemeClr val="bg2">
                    <a:alpha val="50000"/>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p>
            </p:txBody>
          </p:sp>
          <p:grpSp>
            <p:nvGrpSpPr>
              <p:cNvPr id="51251" name="Group 29"/>
              <p:cNvGrpSpPr>
                <a:grpSpLocks/>
              </p:cNvGrpSpPr>
              <p:nvPr/>
            </p:nvGrpSpPr>
            <p:grpSpPr bwMode="auto">
              <a:xfrm>
                <a:off x="2203" y="1532"/>
                <a:ext cx="397" cy="420"/>
                <a:chOff x="2217" y="1547"/>
                <a:chExt cx="397" cy="420"/>
              </a:xfrm>
            </p:grpSpPr>
            <p:sp>
              <p:nvSpPr>
                <p:cNvPr id="51252" name="AutoShape 30"/>
                <p:cNvSpPr>
                  <a:spLocks noChangeAspect="1" noChangeArrowheads="1"/>
                </p:cNvSpPr>
                <p:nvPr/>
              </p:nvSpPr>
              <p:spPr bwMode="auto">
                <a:xfrm rot="17973859" flipV="1">
                  <a:off x="2221" y="1606"/>
                  <a:ext cx="200" cy="173"/>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53" name="AutoShape 31"/>
                <p:cNvSpPr>
                  <a:spLocks noChangeAspect="1" noChangeArrowheads="1"/>
                </p:cNvSpPr>
                <p:nvPr/>
              </p:nvSpPr>
              <p:spPr bwMode="auto">
                <a:xfrm rot="3626141" flipH="1" flipV="1">
                  <a:off x="2411" y="1606"/>
                  <a:ext cx="200" cy="173"/>
                </a:xfrm>
                <a:prstGeom prst="triangle">
                  <a:avLst>
                    <a:gd name="adj" fmla="val 50000"/>
                  </a:avLst>
                </a:prstGeom>
                <a:solidFill>
                  <a:schemeClr val="tx1"/>
                </a:solidFill>
                <a:ln w="9525">
                  <a:solidFill>
                    <a:schemeClr val="tx1"/>
                  </a:solidFill>
                  <a:miter lim="800000"/>
                  <a:headEnd/>
                  <a:tailEnd/>
                </a:ln>
              </p:spPr>
              <p:txBody>
                <a:bodyPr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54" name="AutoShape 32"/>
                <p:cNvSpPr>
                  <a:spLocks noChangeAspect="1" noChangeArrowheads="1"/>
                </p:cNvSpPr>
                <p:nvPr/>
              </p:nvSpPr>
              <p:spPr bwMode="auto">
                <a:xfrm>
                  <a:off x="2316" y="1765"/>
                  <a:ext cx="200" cy="173"/>
                </a:xfrm>
                <a:prstGeom prst="triangle">
                  <a:avLst>
                    <a:gd name="adj" fmla="val 50000"/>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55" name="Oval 33"/>
                <p:cNvSpPr>
                  <a:spLocks noChangeAspect="1" noChangeArrowheads="1"/>
                </p:cNvSpPr>
                <p:nvPr/>
              </p:nvSpPr>
              <p:spPr bwMode="auto">
                <a:xfrm>
                  <a:off x="2335" y="1657"/>
                  <a:ext cx="163" cy="163"/>
                </a:xfrm>
                <a:prstGeom prst="ellipse">
                  <a:avLst/>
                </a:prstGeom>
                <a:solidFill>
                  <a:srgbClr val="FFFF00"/>
                </a:solidFill>
                <a:ln w="9525">
                  <a:solidFill>
                    <a:srgbClr val="FFFF00"/>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56" name="Oval 34"/>
                <p:cNvSpPr>
                  <a:spLocks noChangeAspect="1" noChangeArrowheads="1"/>
                </p:cNvSpPr>
                <p:nvPr/>
              </p:nvSpPr>
              <p:spPr bwMode="auto">
                <a:xfrm>
                  <a:off x="2367" y="1689"/>
                  <a:ext cx="98" cy="9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57" name="Oval 35"/>
                <p:cNvSpPr>
                  <a:spLocks noChangeAspect="1" noChangeArrowheads="1"/>
                </p:cNvSpPr>
                <p:nvPr/>
              </p:nvSpPr>
              <p:spPr bwMode="auto">
                <a:xfrm>
                  <a:off x="2315" y="1916"/>
                  <a:ext cx="201" cy="51"/>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58" name="Oval 36"/>
                <p:cNvSpPr>
                  <a:spLocks noChangeAspect="1" noChangeArrowheads="1"/>
                </p:cNvSpPr>
                <p:nvPr/>
              </p:nvSpPr>
              <p:spPr bwMode="auto">
                <a:xfrm rot="7134053">
                  <a:off x="2142" y="1622"/>
                  <a:ext cx="202" cy="51"/>
                </a:xfrm>
                <a:prstGeom prst="ellipse">
                  <a:avLst/>
                </a:prstGeom>
                <a:solidFill>
                  <a:schemeClr val="tx1"/>
                </a:solidFill>
                <a:ln w="9525">
                  <a:solidFill>
                    <a:schemeClr val="tx1"/>
                  </a:solidFill>
                  <a:round/>
                  <a:headEnd/>
                  <a:tailEnd/>
                </a:ln>
              </p:spPr>
              <p:txBody>
                <a:bodyPr rot="10800000"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59" name="Oval 37"/>
                <p:cNvSpPr>
                  <a:spLocks noChangeAspect="1" noChangeArrowheads="1"/>
                </p:cNvSpPr>
                <p:nvPr/>
              </p:nvSpPr>
              <p:spPr bwMode="auto">
                <a:xfrm rot="14465947" flipH="1">
                  <a:off x="2488" y="1622"/>
                  <a:ext cx="201" cy="51"/>
                </a:xfrm>
                <a:prstGeom prst="ellipse">
                  <a:avLst/>
                </a:prstGeom>
                <a:solidFill>
                  <a:schemeClr val="tx1"/>
                </a:solidFill>
                <a:ln w="9525">
                  <a:solidFill>
                    <a:schemeClr val="tx1"/>
                  </a:solidFill>
                  <a:round/>
                  <a:headEnd/>
                  <a:tailEnd/>
                </a:ln>
              </p:spPr>
              <p:txBody>
                <a:bodyPr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sp>
          <p:nvSpPr>
            <p:cNvPr id="51215" name="Freeform 38"/>
            <p:cNvSpPr>
              <a:spLocks/>
            </p:cNvSpPr>
            <p:nvPr/>
          </p:nvSpPr>
          <p:spPr bwMode="auto">
            <a:xfrm>
              <a:off x="3514725" y="509588"/>
              <a:ext cx="1854200" cy="152400"/>
            </a:xfrm>
            <a:custGeom>
              <a:avLst/>
              <a:gdLst>
                <a:gd name="T0" fmla="*/ 0 w 824"/>
                <a:gd name="T1" fmla="*/ 0 h 64"/>
                <a:gd name="T2" fmla="*/ 2147483647 w 824"/>
                <a:gd name="T3" fmla="*/ 2147483647 h 64"/>
                <a:gd name="T4" fmla="*/ 2147483647 w 824"/>
                <a:gd name="T5" fmla="*/ 2147483647 h 64"/>
                <a:gd name="T6" fmla="*/ 2147483647 w 824"/>
                <a:gd name="T7" fmla="*/ 2147483647 h 64"/>
                <a:gd name="T8" fmla="*/ 2147483647 w 824"/>
                <a:gd name="T9" fmla="*/ 2147483647 h 64"/>
                <a:gd name="T10" fmla="*/ 2147483647 w 824"/>
                <a:gd name="T11" fmla="*/ 2147483647 h 64"/>
                <a:gd name="T12" fmla="*/ 0 60000 65536"/>
                <a:gd name="T13" fmla="*/ 0 60000 65536"/>
                <a:gd name="T14" fmla="*/ 0 60000 65536"/>
                <a:gd name="T15" fmla="*/ 0 60000 65536"/>
                <a:gd name="T16" fmla="*/ 0 60000 65536"/>
                <a:gd name="T17" fmla="*/ 0 60000 65536"/>
                <a:gd name="T18" fmla="*/ 0 w 824"/>
                <a:gd name="T19" fmla="*/ 0 h 64"/>
                <a:gd name="T20" fmla="*/ 824 w 82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24" h="64">
                  <a:moveTo>
                    <a:pt x="0" y="0"/>
                  </a:moveTo>
                  <a:cubicBezTo>
                    <a:pt x="66" y="26"/>
                    <a:pt x="133" y="53"/>
                    <a:pt x="208" y="56"/>
                  </a:cubicBezTo>
                  <a:cubicBezTo>
                    <a:pt x="283" y="59"/>
                    <a:pt x="373" y="15"/>
                    <a:pt x="448" y="16"/>
                  </a:cubicBezTo>
                  <a:cubicBezTo>
                    <a:pt x="523" y="17"/>
                    <a:pt x="605" y="64"/>
                    <a:pt x="656" y="64"/>
                  </a:cubicBezTo>
                  <a:cubicBezTo>
                    <a:pt x="707" y="64"/>
                    <a:pt x="724" y="20"/>
                    <a:pt x="752" y="16"/>
                  </a:cubicBezTo>
                  <a:cubicBezTo>
                    <a:pt x="780" y="12"/>
                    <a:pt x="809" y="33"/>
                    <a:pt x="824" y="40"/>
                  </a:cubicBezTo>
                </a:path>
              </a:pathLst>
            </a:cu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1216" name="Group 39"/>
            <p:cNvGrpSpPr>
              <a:grpSpLocks/>
            </p:cNvGrpSpPr>
            <p:nvPr/>
          </p:nvGrpSpPr>
          <p:grpSpPr bwMode="auto">
            <a:xfrm>
              <a:off x="4178300" y="300038"/>
              <a:ext cx="207963" cy="195262"/>
              <a:chOff x="2104" y="1444"/>
              <a:chExt cx="595" cy="595"/>
            </a:xfrm>
          </p:grpSpPr>
          <p:sp>
            <p:nvSpPr>
              <p:cNvPr id="118" name="AutoShape 40"/>
              <p:cNvSpPr>
                <a:spLocks noChangeArrowheads="1"/>
              </p:cNvSpPr>
              <p:nvPr/>
            </p:nvSpPr>
            <p:spPr bwMode="auto">
              <a:xfrm>
                <a:off x="2104" y="1444"/>
                <a:ext cx="595" cy="595"/>
              </a:xfrm>
              <a:prstGeom prst="roundRect">
                <a:avLst>
                  <a:gd name="adj" fmla="val 16667"/>
                </a:avLst>
              </a:prstGeom>
              <a:solidFill>
                <a:srgbClr val="FFFF00"/>
              </a:solidFill>
              <a:ln w="9525">
                <a:solidFill>
                  <a:schemeClr val="tx1"/>
                </a:solidFill>
                <a:round/>
                <a:headEnd/>
                <a:tailEnd/>
              </a:ln>
              <a:effectLst>
                <a:outerShdw blurRad="63500" dist="38099" dir="2700000" algn="ctr" rotWithShape="0">
                  <a:schemeClr val="bg2">
                    <a:alpha val="50000"/>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p>
            </p:txBody>
          </p:sp>
          <p:grpSp>
            <p:nvGrpSpPr>
              <p:cNvPr id="51241" name="Group 41"/>
              <p:cNvGrpSpPr>
                <a:grpSpLocks/>
              </p:cNvGrpSpPr>
              <p:nvPr/>
            </p:nvGrpSpPr>
            <p:grpSpPr bwMode="auto">
              <a:xfrm>
                <a:off x="2203" y="1532"/>
                <a:ext cx="397" cy="420"/>
                <a:chOff x="2217" y="1547"/>
                <a:chExt cx="397" cy="420"/>
              </a:xfrm>
            </p:grpSpPr>
            <p:sp>
              <p:nvSpPr>
                <p:cNvPr id="51242" name="AutoShape 42"/>
                <p:cNvSpPr>
                  <a:spLocks noChangeAspect="1" noChangeArrowheads="1"/>
                </p:cNvSpPr>
                <p:nvPr/>
              </p:nvSpPr>
              <p:spPr bwMode="auto">
                <a:xfrm rot="17973859" flipV="1">
                  <a:off x="2221" y="1606"/>
                  <a:ext cx="200" cy="173"/>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43" name="AutoShape 43"/>
                <p:cNvSpPr>
                  <a:spLocks noChangeAspect="1" noChangeArrowheads="1"/>
                </p:cNvSpPr>
                <p:nvPr/>
              </p:nvSpPr>
              <p:spPr bwMode="auto">
                <a:xfrm rot="3626141" flipH="1" flipV="1">
                  <a:off x="2411" y="1606"/>
                  <a:ext cx="200" cy="173"/>
                </a:xfrm>
                <a:prstGeom prst="triangle">
                  <a:avLst>
                    <a:gd name="adj" fmla="val 50000"/>
                  </a:avLst>
                </a:prstGeom>
                <a:solidFill>
                  <a:schemeClr val="tx1"/>
                </a:solidFill>
                <a:ln w="9525">
                  <a:solidFill>
                    <a:schemeClr val="tx1"/>
                  </a:solidFill>
                  <a:miter lim="800000"/>
                  <a:headEnd/>
                  <a:tailEnd/>
                </a:ln>
              </p:spPr>
              <p:txBody>
                <a:bodyPr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44" name="AutoShape 44"/>
                <p:cNvSpPr>
                  <a:spLocks noChangeAspect="1" noChangeArrowheads="1"/>
                </p:cNvSpPr>
                <p:nvPr/>
              </p:nvSpPr>
              <p:spPr bwMode="auto">
                <a:xfrm>
                  <a:off x="2316" y="1765"/>
                  <a:ext cx="200" cy="173"/>
                </a:xfrm>
                <a:prstGeom prst="triangle">
                  <a:avLst>
                    <a:gd name="adj" fmla="val 50000"/>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45" name="Oval 45"/>
                <p:cNvSpPr>
                  <a:spLocks noChangeAspect="1" noChangeArrowheads="1"/>
                </p:cNvSpPr>
                <p:nvPr/>
              </p:nvSpPr>
              <p:spPr bwMode="auto">
                <a:xfrm>
                  <a:off x="2335" y="1657"/>
                  <a:ext cx="163" cy="163"/>
                </a:xfrm>
                <a:prstGeom prst="ellipse">
                  <a:avLst/>
                </a:prstGeom>
                <a:solidFill>
                  <a:srgbClr val="FFFF00"/>
                </a:solidFill>
                <a:ln w="9525">
                  <a:solidFill>
                    <a:srgbClr val="FFFF00"/>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46" name="Oval 46"/>
                <p:cNvSpPr>
                  <a:spLocks noChangeAspect="1" noChangeArrowheads="1"/>
                </p:cNvSpPr>
                <p:nvPr/>
              </p:nvSpPr>
              <p:spPr bwMode="auto">
                <a:xfrm>
                  <a:off x="2367" y="1689"/>
                  <a:ext cx="98" cy="9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47" name="Oval 47"/>
                <p:cNvSpPr>
                  <a:spLocks noChangeAspect="1" noChangeArrowheads="1"/>
                </p:cNvSpPr>
                <p:nvPr/>
              </p:nvSpPr>
              <p:spPr bwMode="auto">
                <a:xfrm>
                  <a:off x="2315" y="1916"/>
                  <a:ext cx="201" cy="51"/>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48" name="Oval 48"/>
                <p:cNvSpPr>
                  <a:spLocks noChangeAspect="1" noChangeArrowheads="1"/>
                </p:cNvSpPr>
                <p:nvPr/>
              </p:nvSpPr>
              <p:spPr bwMode="auto">
                <a:xfrm rot="7134053">
                  <a:off x="2142" y="1622"/>
                  <a:ext cx="202" cy="51"/>
                </a:xfrm>
                <a:prstGeom prst="ellipse">
                  <a:avLst/>
                </a:prstGeom>
                <a:solidFill>
                  <a:schemeClr val="tx1"/>
                </a:solidFill>
                <a:ln w="9525">
                  <a:solidFill>
                    <a:schemeClr val="tx1"/>
                  </a:solidFill>
                  <a:round/>
                  <a:headEnd/>
                  <a:tailEnd/>
                </a:ln>
              </p:spPr>
              <p:txBody>
                <a:bodyPr rot="10800000"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49" name="Oval 49"/>
                <p:cNvSpPr>
                  <a:spLocks noChangeAspect="1" noChangeArrowheads="1"/>
                </p:cNvSpPr>
                <p:nvPr/>
              </p:nvSpPr>
              <p:spPr bwMode="auto">
                <a:xfrm rot="14465947" flipH="1">
                  <a:off x="2488" y="1622"/>
                  <a:ext cx="201" cy="51"/>
                </a:xfrm>
                <a:prstGeom prst="ellipse">
                  <a:avLst/>
                </a:prstGeom>
                <a:solidFill>
                  <a:schemeClr val="tx1"/>
                </a:solidFill>
                <a:ln w="9525">
                  <a:solidFill>
                    <a:schemeClr val="tx1"/>
                  </a:solidFill>
                  <a:round/>
                  <a:headEnd/>
                  <a:tailEnd/>
                </a:ln>
              </p:spPr>
              <p:txBody>
                <a:bodyPr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grpSp>
          <p:nvGrpSpPr>
            <p:cNvPr id="51217" name="Group 50"/>
            <p:cNvGrpSpPr>
              <a:grpSpLocks/>
            </p:cNvGrpSpPr>
            <p:nvPr/>
          </p:nvGrpSpPr>
          <p:grpSpPr bwMode="auto">
            <a:xfrm>
              <a:off x="4559300" y="325438"/>
              <a:ext cx="207963" cy="195262"/>
              <a:chOff x="2104" y="1444"/>
              <a:chExt cx="595" cy="595"/>
            </a:xfrm>
          </p:grpSpPr>
          <p:sp>
            <p:nvSpPr>
              <p:cNvPr id="108" name="AutoShape 51"/>
              <p:cNvSpPr>
                <a:spLocks noChangeArrowheads="1"/>
              </p:cNvSpPr>
              <p:nvPr/>
            </p:nvSpPr>
            <p:spPr bwMode="auto">
              <a:xfrm>
                <a:off x="2104" y="1444"/>
                <a:ext cx="595" cy="595"/>
              </a:xfrm>
              <a:prstGeom prst="roundRect">
                <a:avLst>
                  <a:gd name="adj" fmla="val 16667"/>
                </a:avLst>
              </a:prstGeom>
              <a:solidFill>
                <a:srgbClr val="FFFF00"/>
              </a:solidFill>
              <a:ln w="9525">
                <a:solidFill>
                  <a:schemeClr val="tx1"/>
                </a:solidFill>
                <a:round/>
                <a:headEnd/>
                <a:tailEnd/>
              </a:ln>
              <a:effectLst>
                <a:outerShdw blurRad="63500" dist="38099" dir="2700000" algn="ctr" rotWithShape="0">
                  <a:schemeClr val="bg2">
                    <a:alpha val="50000"/>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p>
            </p:txBody>
          </p:sp>
          <p:grpSp>
            <p:nvGrpSpPr>
              <p:cNvPr id="51231" name="Group 52"/>
              <p:cNvGrpSpPr>
                <a:grpSpLocks/>
              </p:cNvGrpSpPr>
              <p:nvPr/>
            </p:nvGrpSpPr>
            <p:grpSpPr bwMode="auto">
              <a:xfrm>
                <a:off x="2203" y="1532"/>
                <a:ext cx="397" cy="420"/>
                <a:chOff x="2217" y="1547"/>
                <a:chExt cx="397" cy="420"/>
              </a:xfrm>
            </p:grpSpPr>
            <p:sp>
              <p:nvSpPr>
                <p:cNvPr id="51232" name="AutoShape 53"/>
                <p:cNvSpPr>
                  <a:spLocks noChangeAspect="1" noChangeArrowheads="1"/>
                </p:cNvSpPr>
                <p:nvPr/>
              </p:nvSpPr>
              <p:spPr bwMode="auto">
                <a:xfrm rot="17973859" flipV="1">
                  <a:off x="2221" y="1606"/>
                  <a:ext cx="200" cy="173"/>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33" name="AutoShape 54"/>
                <p:cNvSpPr>
                  <a:spLocks noChangeAspect="1" noChangeArrowheads="1"/>
                </p:cNvSpPr>
                <p:nvPr/>
              </p:nvSpPr>
              <p:spPr bwMode="auto">
                <a:xfrm rot="3626141" flipH="1" flipV="1">
                  <a:off x="2411" y="1606"/>
                  <a:ext cx="200" cy="173"/>
                </a:xfrm>
                <a:prstGeom prst="triangle">
                  <a:avLst>
                    <a:gd name="adj" fmla="val 50000"/>
                  </a:avLst>
                </a:prstGeom>
                <a:solidFill>
                  <a:schemeClr val="tx1"/>
                </a:solidFill>
                <a:ln w="9525">
                  <a:solidFill>
                    <a:schemeClr val="tx1"/>
                  </a:solidFill>
                  <a:miter lim="800000"/>
                  <a:headEnd/>
                  <a:tailEnd/>
                </a:ln>
              </p:spPr>
              <p:txBody>
                <a:bodyPr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34" name="AutoShape 55"/>
                <p:cNvSpPr>
                  <a:spLocks noChangeAspect="1" noChangeArrowheads="1"/>
                </p:cNvSpPr>
                <p:nvPr/>
              </p:nvSpPr>
              <p:spPr bwMode="auto">
                <a:xfrm>
                  <a:off x="2316" y="1765"/>
                  <a:ext cx="200" cy="173"/>
                </a:xfrm>
                <a:prstGeom prst="triangle">
                  <a:avLst>
                    <a:gd name="adj" fmla="val 50000"/>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35" name="Oval 56"/>
                <p:cNvSpPr>
                  <a:spLocks noChangeAspect="1" noChangeArrowheads="1"/>
                </p:cNvSpPr>
                <p:nvPr/>
              </p:nvSpPr>
              <p:spPr bwMode="auto">
                <a:xfrm>
                  <a:off x="2335" y="1657"/>
                  <a:ext cx="163" cy="163"/>
                </a:xfrm>
                <a:prstGeom prst="ellipse">
                  <a:avLst/>
                </a:prstGeom>
                <a:solidFill>
                  <a:srgbClr val="FFFF00"/>
                </a:solidFill>
                <a:ln w="9525">
                  <a:solidFill>
                    <a:srgbClr val="FFFF00"/>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36" name="Oval 57"/>
                <p:cNvSpPr>
                  <a:spLocks noChangeAspect="1" noChangeArrowheads="1"/>
                </p:cNvSpPr>
                <p:nvPr/>
              </p:nvSpPr>
              <p:spPr bwMode="auto">
                <a:xfrm>
                  <a:off x="2367" y="1689"/>
                  <a:ext cx="98" cy="9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37" name="Oval 58"/>
                <p:cNvSpPr>
                  <a:spLocks noChangeAspect="1" noChangeArrowheads="1"/>
                </p:cNvSpPr>
                <p:nvPr/>
              </p:nvSpPr>
              <p:spPr bwMode="auto">
                <a:xfrm>
                  <a:off x="2315" y="1916"/>
                  <a:ext cx="201" cy="51"/>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38" name="Oval 59"/>
                <p:cNvSpPr>
                  <a:spLocks noChangeAspect="1" noChangeArrowheads="1"/>
                </p:cNvSpPr>
                <p:nvPr/>
              </p:nvSpPr>
              <p:spPr bwMode="auto">
                <a:xfrm rot="7134053">
                  <a:off x="2142" y="1622"/>
                  <a:ext cx="202" cy="51"/>
                </a:xfrm>
                <a:prstGeom prst="ellipse">
                  <a:avLst/>
                </a:prstGeom>
                <a:solidFill>
                  <a:schemeClr val="tx1"/>
                </a:solidFill>
                <a:ln w="9525">
                  <a:solidFill>
                    <a:schemeClr val="tx1"/>
                  </a:solidFill>
                  <a:round/>
                  <a:headEnd/>
                  <a:tailEnd/>
                </a:ln>
              </p:spPr>
              <p:txBody>
                <a:bodyPr rot="10800000"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39" name="Oval 60"/>
                <p:cNvSpPr>
                  <a:spLocks noChangeAspect="1" noChangeArrowheads="1"/>
                </p:cNvSpPr>
                <p:nvPr/>
              </p:nvSpPr>
              <p:spPr bwMode="auto">
                <a:xfrm rot="14465947" flipH="1">
                  <a:off x="2488" y="1622"/>
                  <a:ext cx="201" cy="51"/>
                </a:xfrm>
                <a:prstGeom prst="ellipse">
                  <a:avLst/>
                </a:prstGeom>
                <a:solidFill>
                  <a:schemeClr val="tx1"/>
                </a:solidFill>
                <a:ln w="9525">
                  <a:solidFill>
                    <a:schemeClr val="tx1"/>
                  </a:solidFill>
                  <a:round/>
                  <a:headEnd/>
                  <a:tailEnd/>
                </a:ln>
              </p:spPr>
              <p:txBody>
                <a:bodyPr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grpSp>
          <p:nvGrpSpPr>
            <p:cNvPr id="51218" name="Group 61"/>
            <p:cNvGrpSpPr>
              <a:grpSpLocks/>
            </p:cNvGrpSpPr>
            <p:nvPr/>
          </p:nvGrpSpPr>
          <p:grpSpPr bwMode="auto">
            <a:xfrm>
              <a:off x="4953000" y="376238"/>
              <a:ext cx="207963" cy="195262"/>
              <a:chOff x="2104" y="1444"/>
              <a:chExt cx="595" cy="595"/>
            </a:xfrm>
          </p:grpSpPr>
          <p:sp>
            <p:nvSpPr>
              <p:cNvPr id="98" name="AutoShape 62"/>
              <p:cNvSpPr>
                <a:spLocks noChangeArrowheads="1"/>
              </p:cNvSpPr>
              <p:nvPr/>
            </p:nvSpPr>
            <p:spPr bwMode="auto">
              <a:xfrm>
                <a:off x="2104" y="1444"/>
                <a:ext cx="595" cy="595"/>
              </a:xfrm>
              <a:prstGeom prst="roundRect">
                <a:avLst>
                  <a:gd name="adj" fmla="val 16667"/>
                </a:avLst>
              </a:prstGeom>
              <a:solidFill>
                <a:srgbClr val="FFFF00"/>
              </a:solidFill>
              <a:ln w="9525">
                <a:solidFill>
                  <a:schemeClr val="tx1"/>
                </a:solidFill>
                <a:round/>
                <a:headEnd/>
                <a:tailEnd/>
              </a:ln>
              <a:effectLst>
                <a:outerShdw blurRad="63500" dist="38099" dir="2700000" algn="ctr" rotWithShape="0">
                  <a:schemeClr val="bg2">
                    <a:alpha val="50000"/>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p>
            </p:txBody>
          </p:sp>
          <p:grpSp>
            <p:nvGrpSpPr>
              <p:cNvPr id="51221" name="Group 63"/>
              <p:cNvGrpSpPr>
                <a:grpSpLocks/>
              </p:cNvGrpSpPr>
              <p:nvPr/>
            </p:nvGrpSpPr>
            <p:grpSpPr bwMode="auto">
              <a:xfrm>
                <a:off x="2203" y="1532"/>
                <a:ext cx="397" cy="420"/>
                <a:chOff x="2217" y="1547"/>
                <a:chExt cx="397" cy="420"/>
              </a:xfrm>
            </p:grpSpPr>
            <p:sp>
              <p:nvSpPr>
                <p:cNvPr id="51222" name="AutoShape 64"/>
                <p:cNvSpPr>
                  <a:spLocks noChangeAspect="1" noChangeArrowheads="1"/>
                </p:cNvSpPr>
                <p:nvPr/>
              </p:nvSpPr>
              <p:spPr bwMode="auto">
                <a:xfrm rot="17973859" flipV="1">
                  <a:off x="2221" y="1606"/>
                  <a:ext cx="200" cy="173"/>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23" name="AutoShape 65"/>
                <p:cNvSpPr>
                  <a:spLocks noChangeAspect="1" noChangeArrowheads="1"/>
                </p:cNvSpPr>
                <p:nvPr/>
              </p:nvSpPr>
              <p:spPr bwMode="auto">
                <a:xfrm rot="3626141" flipH="1" flipV="1">
                  <a:off x="2411" y="1606"/>
                  <a:ext cx="200" cy="173"/>
                </a:xfrm>
                <a:prstGeom prst="triangle">
                  <a:avLst>
                    <a:gd name="adj" fmla="val 50000"/>
                  </a:avLst>
                </a:prstGeom>
                <a:solidFill>
                  <a:schemeClr val="tx1"/>
                </a:solidFill>
                <a:ln w="9525">
                  <a:solidFill>
                    <a:schemeClr val="tx1"/>
                  </a:solidFill>
                  <a:miter lim="800000"/>
                  <a:headEnd/>
                  <a:tailEnd/>
                </a:ln>
              </p:spPr>
              <p:txBody>
                <a:bodyPr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24" name="AutoShape 66"/>
                <p:cNvSpPr>
                  <a:spLocks noChangeAspect="1" noChangeArrowheads="1"/>
                </p:cNvSpPr>
                <p:nvPr/>
              </p:nvSpPr>
              <p:spPr bwMode="auto">
                <a:xfrm>
                  <a:off x="2316" y="1765"/>
                  <a:ext cx="200" cy="173"/>
                </a:xfrm>
                <a:prstGeom prst="triangle">
                  <a:avLst>
                    <a:gd name="adj" fmla="val 50000"/>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25" name="Oval 67"/>
                <p:cNvSpPr>
                  <a:spLocks noChangeAspect="1" noChangeArrowheads="1"/>
                </p:cNvSpPr>
                <p:nvPr/>
              </p:nvSpPr>
              <p:spPr bwMode="auto">
                <a:xfrm>
                  <a:off x="2335" y="1657"/>
                  <a:ext cx="163" cy="163"/>
                </a:xfrm>
                <a:prstGeom prst="ellipse">
                  <a:avLst/>
                </a:prstGeom>
                <a:solidFill>
                  <a:srgbClr val="FFFF00"/>
                </a:solidFill>
                <a:ln w="9525">
                  <a:solidFill>
                    <a:srgbClr val="FFFF00"/>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26" name="Oval 68"/>
                <p:cNvSpPr>
                  <a:spLocks noChangeAspect="1" noChangeArrowheads="1"/>
                </p:cNvSpPr>
                <p:nvPr/>
              </p:nvSpPr>
              <p:spPr bwMode="auto">
                <a:xfrm>
                  <a:off x="2367" y="1689"/>
                  <a:ext cx="98" cy="9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27" name="Oval 69"/>
                <p:cNvSpPr>
                  <a:spLocks noChangeAspect="1" noChangeArrowheads="1"/>
                </p:cNvSpPr>
                <p:nvPr/>
              </p:nvSpPr>
              <p:spPr bwMode="auto">
                <a:xfrm>
                  <a:off x="2315" y="1916"/>
                  <a:ext cx="201" cy="51"/>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28" name="Oval 70"/>
                <p:cNvSpPr>
                  <a:spLocks noChangeAspect="1" noChangeArrowheads="1"/>
                </p:cNvSpPr>
                <p:nvPr/>
              </p:nvSpPr>
              <p:spPr bwMode="auto">
                <a:xfrm rot="7134053">
                  <a:off x="2142" y="1622"/>
                  <a:ext cx="202" cy="51"/>
                </a:xfrm>
                <a:prstGeom prst="ellipse">
                  <a:avLst/>
                </a:prstGeom>
                <a:solidFill>
                  <a:schemeClr val="tx1"/>
                </a:solidFill>
                <a:ln w="9525">
                  <a:solidFill>
                    <a:schemeClr val="tx1"/>
                  </a:solidFill>
                  <a:round/>
                  <a:headEnd/>
                  <a:tailEnd/>
                </a:ln>
              </p:spPr>
              <p:txBody>
                <a:bodyPr rot="10800000"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1229" name="Oval 71"/>
                <p:cNvSpPr>
                  <a:spLocks noChangeAspect="1" noChangeArrowheads="1"/>
                </p:cNvSpPr>
                <p:nvPr/>
              </p:nvSpPr>
              <p:spPr bwMode="auto">
                <a:xfrm rot="14465947" flipH="1">
                  <a:off x="2488" y="1622"/>
                  <a:ext cx="201" cy="51"/>
                </a:xfrm>
                <a:prstGeom prst="ellipse">
                  <a:avLst/>
                </a:prstGeom>
                <a:solidFill>
                  <a:schemeClr val="tx1"/>
                </a:solidFill>
                <a:ln w="9525">
                  <a:solidFill>
                    <a:schemeClr val="tx1"/>
                  </a:solidFill>
                  <a:round/>
                  <a:headEnd/>
                  <a:tailEnd/>
                </a:ln>
              </p:spPr>
              <p:txBody>
                <a:bodyPr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sp>
          <p:nvSpPr>
            <p:cNvPr id="51219" name="Text Box 72"/>
            <p:cNvSpPr txBox="1">
              <a:spLocks noChangeArrowheads="1"/>
            </p:cNvSpPr>
            <p:nvPr/>
          </p:nvSpPr>
          <p:spPr bwMode="auto">
            <a:xfrm>
              <a:off x="3460750" y="779463"/>
              <a:ext cx="1685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b="1">
                  <a:solidFill>
                    <a:srgbClr val="00FF00"/>
                  </a:solidFill>
                </a:rPr>
                <a:t>Labelled RNA</a:t>
              </a:r>
            </a:p>
          </p:txBody>
        </p:sp>
      </p:grpSp>
      <p:grpSp>
        <p:nvGrpSpPr>
          <p:cNvPr id="51204" name="Gruppo 20"/>
          <p:cNvGrpSpPr>
            <a:grpSpLocks/>
          </p:cNvGrpSpPr>
          <p:nvPr/>
        </p:nvGrpSpPr>
        <p:grpSpPr bwMode="auto">
          <a:xfrm>
            <a:off x="179388" y="1125538"/>
            <a:ext cx="3948112" cy="2703512"/>
            <a:chOff x="-612576" y="2852936"/>
            <a:chExt cx="3948038" cy="2704365"/>
          </a:xfrm>
        </p:grpSpPr>
        <p:grpSp>
          <p:nvGrpSpPr>
            <p:cNvPr id="51210" name="Gruppo 18"/>
            <p:cNvGrpSpPr>
              <a:grpSpLocks/>
            </p:cNvGrpSpPr>
            <p:nvPr/>
          </p:nvGrpSpPr>
          <p:grpSpPr bwMode="auto">
            <a:xfrm>
              <a:off x="179512" y="2852936"/>
              <a:ext cx="3155950" cy="2704365"/>
              <a:chOff x="-1044624" y="3717033"/>
              <a:chExt cx="3155950" cy="2704365"/>
            </a:xfrm>
          </p:grpSpPr>
          <p:pic>
            <p:nvPicPr>
              <p:cNvPr id="512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624" y="3717033"/>
                <a:ext cx="3155950" cy="232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3" name="Rettangolo 17"/>
              <p:cNvSpPr>
                <a:spLocks noChangeArrowheads="1"/>
              </p:cNvSpPr>
              <p:nvPr/>
            </p:nvSpPr>
            <p:spPr bwMode="auto">
              <a:xfrm>
                <a:off x="-324544" y="6021288"/>
                <a:ext cx="18425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000" b="1"/>
                  <a:t>Labelled RNA</a:t>
                </a:r>
              </a:p>
            </p:txBody>
          </p:sp>
        </p:grpSp>
        <p:sp>
          <p:nvSpPr>
            <p:cNvPr id="51211" name="CasellaDiTesto 19"/>
            <p:cNvSpPr txBox="1">
              <a:spLocks noChangeArrowheads="1"/>
            </p:cNvSpPr>
            <p:nvPr/>
          </p:nvSpPr>
          <p:spPr bwMode="auto">
            <a:xfrm>
              <a:off x="-612576" y="3789040"/>
              <a:ext cx="242908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b="1"/>
                <a:t>In vitro transcription</a:t>
              </a:r>
            </a:p>
          </p:txBody>
        </p:sp>
      </p:grpSp>
      <p:sp>
        <p:nvSpPr>
          <p:cNvPr id="142" name="Stella a 7 punte 141"/>
          <p:cNvSpPr>
            <a:spLocks/>
          </p:cNvSpPr>
          <p:nvPr/>
        </p:nvSpPr>
        <p:spPr bwMode="auto">
          <a:xfrm>
            <a:off x="5651500" y="2420938"/>
            <a:ext cx="433388" cy="431800"/>
          </a:xfrm>
          <a:custGeom>
            <a:avLst/>
            <a:gdLst>
              <a:gd name="T0" fmla="*/ -1 w 433388"/>
              <a:gd name="T1" fmla="*/ 277693 h 431800"/>
              <a:gd name="T2" fmla="*/ 66737 w 433388"/>
              <a:gd name="T3" fmla="*/ 192170 h 431800"/>
              <a:gd name="T4" fmla="*/ 42919 w 433388"/>
              <a:gd name="T5" fmla="*/ 85524 h 431800"/>
              <a:gd name="T6" fmla="*/ 149957 w 433388"/>
              <a:gd name="T7" fmla="*/ 85524 h 431800"/>
              <a:gd name="T8" fmla="*/ 216694 w 433388"/>
              <a:gd name="T9" fmla="*/ 0 h 431800"/>
              <a:gd name="T10" fmla="*/ 283431 w 433388"/>
              <a:gd name="T11" fmla="*/ 85524 h 431800"/>
              <a:gd name="T12" fmla="*/ 390469 w 433388"/>
              <a:gd name="T13" fmla="*/ 85524 h 431800"/>
              <a:gd name="T14" fmla="*/ 366651 w 433388"/>
              <a:gd name="T15" fmla="*/ 192170 h 431800"/>
              <a:gd name="T16" fmla="*/ 433389 w 433388"/>
              <a:gd name="T17" fmla="*/ 277693 h 431800"/>
              <a:gd name="T18" fmla="*/ 336950 w 433388"/>
              <a:gd name="T19" fmla="*/ 325156 h 431800"/>
              <a:gd name="T20" fmla="*/ 313131 w 433388"/>
              <a:gd name="T21" fmla="*/ 431802 h 431800"/>
              <a:gd name="T22" fmla="*/ 216694 w 433388"/>
              <a:gd name="T23" fmla="*/ 384340 h 431800"/>
              <a:gd name="T24" fmla="*/ 120257 w 433388"/>
              <a:gd name="T25" fmla="*/ 431802 h 431800"/>
              <a:gd name="T26" fmla="*/ 96438 w 433388"/>
              <a:gd name="T27" fmla="*/ 325156 h 431800"/>
              <a:gd name="T28" fmla="*/ -1 w 433388"/>
              <a:gd name="T29" fmla="*/ 277693 h 4318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3388" h="431800">
                <a:moveTo>
                  <a:pt x="-1" y="277693"/>
                </a:moveTo>
                <a:lnTo>
                  <a:pt x="66737" y="192170"/>
                </a:lnTo>
                <a:lnTo>
                  <a:pt x="42919" y="85524"/>
                </a:lnTo>
                <a:lnTo>
                  <a:pt x="149957" y="85524"/>
                </a:lnTo>
                <a:lnTo>
                  <a:pt x="216694" y="0"/>
                </a:lnTo>
                <a:lnTo>
                  <a:pt x="283431" y="85524"/>
                </a:lnTo>
                <a:lnTo>
                  <a:pt x="390469" y="85524"/>
                </a:lnTo>
                <a:lnTo>
                  <a:pt x="366651" y="192170"/>
                </a:lnTo>
                <a:lnTo>
                  <a:pt x="433389" y="277693"/>
                </a:lnTo>
                <a:lnTo>
                  <a:pt x="336950" y="325156"/>
                </a:lnTo>
                <a:lnTo>
                  <a:pt x="313131" y="431802"/>
                </a:lnTo>
                <a:lnTo>
                  <a:pt x="216694" y="384340"/>
                </a:lnTo>
                <a:lnTo>
                  <a:pt x="120257" y="431802"/>
                </a:lnTo>
                <a:lnTo>
                  <a:pt x="96438" y="325156"/>
                </a:lnTo>
                <a:lnTo>
                  <a:pt x="-1" y="277693"/>
                </a:lnTo>
                <a:close/>
              </a:path>
            </a:pathLst>
          </a:custGeom>
          <a:solidFill>
            <a:srgbClr val="254061"/>
          </a:solidFill>
          <a:ln w="9525" cap="flat" cmpd="sng">
            <a:solidFill>
              <a:srgbClr val="0D0D0D"/>
            </a:solidFill>
            <a:prstDash val="solid"/>
            <a:round/>
            <a:headEnd/>
            <a:tailEnd/>
          </a:ln>
          <a:effectLst>
            <a:outerShdw blurRad="40000" dist="23000" dir="5400000" rotWithShape="0">
              <a:srgbClr val="000000">
                <a:alpha val="34999"/>
              </a:srgbClr>
            </a:outerShdw>
          </a:effectLst>
        </p:spPr>
        <p:txBody>
          <a:bodyPr anchor="ctr"/>
          <a:lstStyle/>
          <a:p>
            <a:endParaRPr lang="en-US"/>
          </a:p>
        </p:txBody>
      </p:sp>
      <p:sp>
        <p:nvSpPr>
          <p:cNvPr id="143" name="Stella a 7 punte 142"/>
          <p:cNvSpPr>
            <a:spLocks/>
          </p:cNvSpPr>
          <p:nvPr/>
        </p:nvSpPr>
        <p:spPr bwMode="auto">
          <a:xfrm>
            <a:off x="6011863" y="2060575"/>
            <a:ext cx="433387" cy="431800"/>
          </a:xfrm>
          <a:custGeom>
            <a:avLst/>
            <a:gdLst>
              <a:gd name="T0" fmla="*/ -1 w 433387"/>
              <a:gd name="T1" fmla="*/ 277693 h 431800"/>
              <a:gd name="T2" fmla="*/ 66736 w 433387"/>
              <a:gd name="T3" fmla="*/ 192170 h 431800"/>
              <a:gd name="T4" fmla="*/ 42919 w 433387"/>
              <a:gd name="T5" fmla="*/ 85524 h 431800"/>
              <a:gd name="T6" fmla="*/ 149957 w 433387"/>
              <a:gd name="T7" fmla="*/ 85524 h 431800"/>
              <a:gd name="T8" fmla="*/ 216694 w 433387"/>
              <a:gd name="T9" fmla="*/ 0 h 431800"/>
              <a:gd name="T10" fmla="*/ 283430 w 433387"/>
              <a:gd name="T11" fmla="*/ 85524 h 431800"/>
              <a:gd name="T12" fmla="*/ 390468 w 433387"/>
              <a:gd name="T13" fmla="*/ 85524 h 431800"/>
              <a:gd name="T14" fmla="*/ 366651 w 433387"/>
              <a:gd name="T15" fmla="*/ 192170 h 431800"/>
              <a:gd name="T16" fmla="*/ 433388 w 433387"/>
              <a:gd name="T17" fmla="*/ 277693 h 431800"/>
              <a:gd name="T18" fmla="*/ 336949 w 433387"/>
              <a:gd name="T19" fmla="*/ 325156 h 431800"/>
              <a:gd name="T20" fmla="*/ 313131 w 433387"/>
              <a:gd name="T21" fmla="*/ 431802 h 431800"/>
              <a:gd name="T22" fmla="*/ 216694 w 433387"/>
              <a:gd name="T23" fmla="*/ 384340 h 431800"/>
              <a:gd name="T24" fmla="*/ 120256 w 433387"/>
              <a:gd name="T25" fmla="*/ 431802 h 431800"/>
              <a:gd name="T26" fmla="*/ 96438 w 433387"/>
              <a:gd name="T27" fmla="*/ 325156 h 431800"/>
              <a:gd name="T28" fmla="*/ -1 w 433387"/>
              <a:gd name="T29" fmla="*/ 277693 h 4318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3387" h="431800">
                <a:moveTo>
                  <a:pt x="-1" y="277693"/>
                </a:moveTo>
                <a:lnTo>
                  <a:pt x="66736" y="192170"/>
                </a:lnTo>
                <a:lnTo>
                  <a:pt x="42919" y="85524"/>
                </a:lnTo>
                <a:lnTo>
                  <a:pt x="149957" y="85524"/>
                </a:lnTo>
                <a:lnTo>
                  <a:pt x="216694" y="0"/>
                </a:lnTo>
                <a:lnTo>
                  <a:pt x="283430" y="85524"/>
                </a:lnTo>
                <a:lnTo>
                  <a:pt x="390468" y="85524"/>
                </a:lnTo>
                <a:lnTo>
                  <a:pt x="366651" y="192170"/>
                </a:lnTo>
                <a:lnTo>
                  <a:pt x="433388" y="277693"/>
                </a:lnTo>
                <a:lnTo>
                  <a:pt x="336949" y="325156"/>
                </a:lnTo>
                <a:lnTo>
                  <a:pt x="313131" y="431802"/>
                </a:lnTo>
                <a:lnTo>
                  <a:pt x="216694" y="384340"/>
                </a:lnTo>
                <a:lnTo>
                  <a:pt x="120256" y="431802"/>
                </a:lnTo>
                <a:lnTo>
                  <a:pt x="96438" y="325156"/>
                </a:lnTo>
                <a:lnTo>
                  <a:pt x="-1" y="277693"/>
                </a:lnTo>
                <a:close/>
              </a:path>
            </a:pathLst>
          </a:custGeom>
          <a:solidFill>
            <a:srgbClr val="254061"/>
          </a:solidFill>
          <a:ln w="9525" cap="flat" cmpd="sng">
            <a:solidFill>
              <a:srgbClr val="0D0D0D"/>
            </a:solidFill>
            <a:prstDash val="solid"/>
            <a:round/>
            <a:headEnd/>
            <a:tailEnd/>
          </a:ln>
          <a:effectLst>
            <a:outerShdw blurRad="40000" dist="23000" dir="5400000" rotWithShape="0">
              <a:srgbClr val="000000">
                <a:alpha val="34999"/>
              </a:srgbClr>
            </a:outerShdw>
          </a:effectLst>
        </p:spPr>
        <p:txBody>
          <a:bodyPr anchor="ctr"/>
          <a:lstStyle/>
          <a:p>
            <a:endParaRPr lang="en-US"/>
          </a:p>
        </p:txBody>
      </p:sp>
      <p:sp>
        <p:nvSpPr>
          <p:cNvPr id="51207" name="CasellaDiTesto 21"/>
          <p:cNvSpPr txBox="1">
            <a:spLocks noChangeArrowheads="1"/>
          </p:cNvSpPr>
          <p:nvPr/>
        </p:nvSpPr>
        <p:spPr bwMode="auto">
          <a:xfrm>
            <a:off x="6588125" y="2060575"/>
            <a:ext cx="207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000" b="1"/>
              <a:t>Purified protein</a:t>
            </a:r>
          </a:p>
        </p:txBody>
      </p:sp>
      <p:sp>
        <p:nvSpPr>
          <p:cNvPr id="51208" name="CasellaDiTesto 22"/>
          <p:cNvSpPr txBox="1">
            <a:spLocks noChangeArrowheads="1"/>
          </p:cNvSpPr>
          <p:nvPr/>
        </p:nvSpPr>
        <p:spPr bwMode="auto">
          <a:xfrm>
            <a:off x="1258888" y="3357563"/>
            <a:ext cx="385762" cy="5222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800"/>
              <a:t>1</a:t>
            </a:r>
          </a:p>
        </p:txBody>
      </p:sp>
      <p:sp>
        <p:nvSpPr>
          <p:cNvPr id="51209" name="CasellaDiTesto 145"/>
          <p:cNvSpPr txBox="1">
            <a:spLocks noChangeArrowheads="1"/>
          </p:cNvSpPr>
          <p:nvPr/>
        </p:nvSpPr>
        <p:spPr bwMode="auto">
          <a:xfrm>
            <a:off x="6443663" y="1628775"/>
            <a:ext cx="38417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800"/>
              <a:t>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2"/>
          <p:cNvSpPr txBox="1">
            <a:spLocks noChangeArrowheads="1"/>
          </p:cNvSpPr>
          <p:nvPr/>
        </p:nvSpPr>
        <p:spPr bwMode="auto">
          <a:xfrm>
            <a:off x="900113" y="0"/>
            <a:ext cx="77041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buClr>
                <a:srgbClr val="FF0000"/>
              </a:buClr>
              <a:buSzPct val="100000"/>
              <a:buFont typeface="Times" charset="0"/>
              <a:buNone/>
            </a:pPr>
            <a:r>
              <a:rPr lang="it-IT" altLang="x-none" sz="2800" b="1">
                <a:solidFill>
                  <a:srgbClr val="000000"/>
                </a:solidFill>
                <a:latin typeface="Helvetica" charset="0"/>
              </a:rPr>
              <a:t>band shift/EMSA assay: to study RNA-protein interaction </a:t>
            </a:r>
            <a:r>
              <a:rPr lang="it-IT" altLang="x-none" sz="2800" b="1" i="1">
                <a:solidFill>
                  <a:srgbClr val="000000"/>
                </a:solidFill>
                <a:latin typeface="Helvetica" charset="0"/>
              </a:rPr>
              <a:t>in vitro</a:t>
            </a:r>
            <a:endParaRPr lang="it-IT" altLang="x-none" sz="2800" i="1">
              <a:solidFill>
                <a:srgbClr val="000000"/>
              </a:solidFill>
              <a:latin typeface="Times" charset="0"/>
            </a:endParaRPr>
          </a:p>
        </p:txBody>
      </p:sp>
      <p:pic>
        <p:nvPicPr>
          <p:cNvPr id="53250" name="Picture 3"/>
          <p:cNvPicPr>
            <a:picLocks noChangeAspect="1" noChangeArrowheads="1"/>
          </p:cNvPicPr>
          <p:nvPr/>
        </p:nvPicPr>
        <p:blipFill>
          <a:blip r:embed="rId3">
            <a:extLst>
              <a:ext uri="{28A0092B-C50C-407E-A947-70E740481C1C}">
                <a14:useLocalDpi xmlns:a14="http://schemas.microsoft.com/office/drawing/2010/main" val="0"/>
              </a:ext>
            </a:extLst>
          </a:blip>
          <a:srcRect b="14145"/>
          <a:stretch>
            <a:fillRect/>
          </a:stretch>
        </p:blipFill>
        <p:spPr bwMode="auto">
          <a:xfrm>
            <a:off x="3460750" y="4979988"/>
            <a:ext cx="2555875"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 name="Stella a 7 punte 189"/>
          <p:cNvSpPr>
            <a:spLocks/>
          </p:cNvSpPr>
          <p:nvPr/>
        </p:nvSpPr>
        <p:spPr bwMode="auto">
          <a:xfrm>
            <a:off x="5292725" y="1773238"/>
            <a:ext cx="433388" cy="431800"/>
          </a:xfrm>
          <a:custGeom>
            <a:avLst/>
            <a:gdLst>
              <a:gd name="T0" fmla="*/ -1 w 433388"/>
              <a:gd name="T1" fmla="*/ 277693 h 431800"/>
              <a:gd name="T2" fmla="*/ 66737 w 433388"/>
              <a:gd name="T3" fmla="*/ 192170 h 431800"/>
              <a:gd name="T4" fmla="*/ 42919 w 433388"/>
              <a:gd name="T5" fmla="*/ 85524 h 431800"/>
              <a:gd name="T6" fmla="*/ 149957 w 433388"/>
              <a:gd name="T7" fmla="*/ 85524 h 431800"/>
              <a:gd name="T8" fmla="*/ 216694 w 433388"/>
              <a:gd name="T9" fmla="*/ 0 h 431800"/>
              <a:gd name="T10" fmla="*/ 283431 w 433388"/>
              <a:gd name="T11" fmla="*/ 85524 h 431800"/>
              <a:gd name="T12" fmla="*/ 390469 w 433388"/>
              <a:gd name="T13" fmla="*/ 85524 h 431800"/>
              <a:gd name="T14" fmla="*/ 366651 w 433388"/>
              <a:gd name="T15" fmla="*/ 192170 h 431800"/>
              <a:gd name="T16" fmla="*/ 433389 w 433388"/>
              <a:gd name="T17" fmla="*/ 277693 h 431800"/>
              <a:gd name="T18" fmla="*/ 336950 w 433388"/>
              <a:gd name="T19" fmla="*/ 325156 h 431800"/>
              <a:gd name="T20" fmla="*/ 313131 w 433388"/>
              <a:gd name="T21" fmla="*/ 431802 h 431800"/>
              <a:gd name="T22" fmla="*/ 216694 w 433388"/>
              <a:gd name="T23" fmla="*/ 384340 h 431800"/>
              <a:gd name="T24" fmla="*/ 120257 w 433388"/>
              <a:gd name="T25" fmla="*/ 431802 h 431800"/>
              <a:gd name="T26" fmla="*/ 96438 w 433388"/>
              <a:gd name="T27" fmla="*/ 325156 h 431800"/>
              <a:gd name="T28" fmla="*/ -1 w 433388"/>
              <a:gd name="T29" fmla="*/ 277693 h 4318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3388" h="431800">
                <a:moveTo>
                  <a:pt x="-1" y="277693"/>
                </a:moveTo>
                <a:lnTo>
                  <a:pt x="66737" y="192170"/>
                </a:lnTo>
                <a:lnTo>
                  <a:pt x="42919" y="85524"/>
                </a:lnTo>
                <a:lnTo>
                  <a:pt x="149957" y="85524"/>
                </a:lnTo>
                <a:lnTo>
                  <a:pt x="216694" y="0"/>
                </a:lnTo>
                <a:lnTo>
                  <a:pt x="283431" y="85524"/>
                </a:lnTo>
                <a:lnTo>
                  <a:pt x="390469" y="85524"/>
                </a:lnTo>
                <a:lnTo>
                  <a:pt x="366651" y="192170"/>
                </a:lnTo>
                <a:lnTo>
                  <a:pt x="433389" y="277693"/>
                </a:lnTo>
                <a:lnTo>
                  <a:pt x="336950" y="325156"/>
                </a:lnTo>
                <a:lnTo>
                  <a:pt x="313131" y="431802"/>
                </a:lnTo>
                <a:lnTo>
                  <a:pt x="216694" y="384340"/>
                </a:lnTo>
                <a:lnTo>
                  <a:pt x="120257" y="431802"/>
                </a:lnTo>
                <a:lnTo>
                  <a:pt x="96438" y="325156"/>
                </a:lnTo>
                <a:lnTo>
                  <a:pt x="-1" y="277693"/>
                </a:lnTo>
                <a:close/>
              </a:path>
            </a:pathLst>
          </a:custGeom>
          <a:solidFill>
            <a:srgbClr val="254061"/>
          </a:solidFill>
          <a:ln w="9525" cap="flat" cmpd="sng">
            <a:solidFill>
              <a:srgbClr val="0D0D0D"/>
            </a:solidFill>
            <a:prstDash val="solid"/>
            <a:round/>
            <a:headEnd/>
            <a:tailEnd/>
          </a:ln>
          <a:effectLst>
            <a:outerShdw blurRad="40000" dist="23000" dir="5400000" rotWithShape="0">
              <a:srgbClr val="000000">
                <a:alpha val="34999"/>
              </a:srgbClr>
            </a:outerShdw>
          </a:effectLst>
        </p:spPr>
        <p:txBody>
          <a:bodyPr anchor="ctr"/>
          <a:lstStyle/>
          <a:p>
            <a:endParaRPr lang="en-US"/>
          </a:p>
        </p:txBody>
      </p:sp>
      <p:sp>
        <p:nvSpPr>
          <p:cNvPr id="53252" name="Text Box 97"/>
          <p:cNvSpPr txBox="1">
            <a:spLocks noChangeArrowheads="1"/>
          </p:cNvSpPr>
          <p:nvPr/>
        </p:nvSpPr>
        <p:spPr bwMode="auto">
          <a:xfrm>
            <a:off x="7092950" y="5084763"/>
            <a:ext cx="1355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it-IT" altLang="x-none" sz="1400" b="1"/>
              <a:t>RNA-protein complex</a:t>
            </a:r>
          </a:p>
        </p:txBody>
      </p:sp>
      <p:sp>
        <p:nvSpPr>
          <p:cNvPr id="53253" name="Text Box 98"/>
          <p:cNvSpPr txBox="1">
            <a:spLocks noChangeArrowheads="1"/>
          </p:cNvSpPr>
          <p:nvPr/>
        </p:nvSpPr>
        <p:spPr bwMode="auto">
          <a:xfrm>
            <a:off x="7380288" y="5805488"/>
            <a:ext cx="995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it-IT" altLang="x-none" sz="1400" b="1"/>
              <a:t>Free RNA</a:t>
            </a:r>
          </a:p>
        </p:txBody>
      </p:sp>
      <p:sp>
        <p:nvSpPr>
          <p:cNvPr id="53254" name="Freeform 38"/>
          <p:cNvSpPr>
            <a:spLocks/>
          </p:cNvSpPr>
          <p:nvPr/>
        </p:nvSpPr>
        <p:spPr bwMode="auto">
          <a:xfrm>
            <a:off x="6096000" y="5392738"/>
            <a:ext cx="1143000" cy="80962"/>
          </a:xfrm>
          <a:custGeom>
            <a:avLst/>
            <a:gdLst>
              <a:gd name="T0" fmla="*/ 0 w 824"/>
              <a:gd name="T1" fmla="*/ 0 h 64"/>
              <a:gd name="T2" fmla="*/ 2147483647 w 824"/>
              <a:gd name="T3" fmla="*/ 2147483647 h 64"/>
              <a:gd name="T4" fmla="*/ 2147483647 w 824"/>
              <a:gd name="T5" fmla="*/ 2147483647 h 64"/>
              <a:gd name="T6" fmla="*/ 2147483647 w 824"/>
              <a:gd name="T7" fmla="*/ 2147483647 h 64"/>
              <a:gd name="T8" fmla="*/ 2147483647 w 824"/>
              <a:gd name="T9" fmla="*/ 2147483647 h 64"/>
              <a:gd name="T10" fmla="*/ 2147483647 w 824"/>
              <a:gd name="T11" fmla="*/ 2147483647 h 64"/>
              <a:gd name="T12" fmla="*/ 0 60000 65536"/>
              <a:gd name="T13" fmla="*/ 0 60000 65536"/>
              <a:gd name="T14" fmla="*/ 0 60000 65536"/>
              <a:gd name="T15" fmla="*/ 0 60000 65536"/>
              <a:gd name="T16" fmla="*/ 0 60000 65536"/>
              <a:gd name="T17" fmla="*/ 0 60000 65536"/>
              <a:gd name="T18" fmla="*/ 0 w 824"/>
              <a:gd name="T19" fmla="*/ 0 h 64"/>
              <a:gd name="T20" fmla="*/ 824 w 82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24" h="64">
                <a:moveTo>
                  <a:pt x="0" y="0"/>
                </a:moveTo>
                <a:cubicBezTo>
                  <a:pt x="66" y="26"/>
                  <a:pt x="133" y="53"/>
                  <a:pt x="208" y="56"/>
                </a:cubicBezTo>
                <a:cubicBezTo>
                  <a:pt x="283" y="59"/>
                  <a:pt x="373" y="15"/>
                  <a:pt x="448" y="16"/>
                </a:cubicBezTo>
                <a:cubicBezTo>
                  <a:pt x="523" y="17"/>
                  <a:pt x="605" y="64"/>
                  <a:pt x="656" y="64"/>
                </a:cubicBezTo>
                <a:cubicBezTo>
                  <a:pt x="707" y="64"/>
                  <a:pt x="724" y="20"/>
                  <a:pt x="752" y="16"/>
                </a:cubicBezTo>
                <a:cubicBezTo>
                  <a:pt x="780" y="12"/>
                  <a:pt x="809" y="33"/>
                  <a:pt x="824" y="40"/>
                </a:cubicBezTo>
              </a:path>
            </a:pathLst>
          </a:cu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Stella a 7 punte 189"/>
          <p:cNvSpPr>
            <a:spLocks/>
          </p:cNvSpPr>
          <p:nvPr/>
        </p:nvSpPr>
        <p:spPr bwMode="auto">
          <a:xfrm>
            <a:off x="6556375" y="5334000"/>
            <a:ext cx="268288" cy="228600"/>
          </a:xfrm>
          <a:custGeom>
            <a:avLst/>
            <a:gdLst>
              <a:gd name="T0" fmla="*/ -1 w 268288"/>
              <a:gd name="T1" fmla="*/ 147014 h 228600"/>
              <a:gd name="T2" fmla="*/ 41313 w 268288"/>
              <a:gd name="T3" fmla="*/ 101737 h 228600"/>
              <a:gd name="T4" fmla="*/ 26569 w 268288"/>
              <a:gd name="T5" fmla="*/ 45277 h 228600"/>
              <a:gd name="T6" fmla="*/ 92831 w 268288"/>
              <a:gd name="T7" fmla="*/ 45277 h 228600"/>
              <a:gd name="T8" fmla="*/ 134144 w 268288"/>
              <a:gd name="T9" fmla="*/ 0 h 228600"/>
              <a:gd name="T10" fmla="*/ 175457 w 268288"/>
              <a:gd name="T11" fmla="*/ 45277 h 228600"/>
              <a:gd name="T12" fmla="*/ 241719 w 268288"/>
              <a:gd name="T13" fmla="*/ 45277 h 228600"/>
              <a:gd name="T14" fmla="*/ 226975 w 268288"/>
              <a:gd name="T15" fmla="*/ 101737 h 228600"/>
              <a:gd name="T16" fmla="*/ 268289 w 268288"/>
              <a:gd name="T17" fmla="*/ 147014 h 228600"/>
              <a:gd name="T18" fmla="*/ 208588 w 268288"/>
              <a:gd name="T19" fmla="*/ 172141 h 228600"/>
              <a:gd name="T20" fmla="*/ 193843 w 268288"/>
              <a:gd name="T21" fmla="*/ 228601 h 228600"/>
              <a:gd name="T22" fmla="*/ 134144 w 268288"/>
              <a:gd name="T23" fmla="*/ 203474 h 228600"/>
              <a:gd name="T24" fmla="*/ 74445 w 268288"/>
              <a:gd name="T25" fmla="*/ 228601 h 228600"/>
              <a:gd name="T26" fmla="*/ 59700 w 268288"/>
              <a:gd name="T27" fmla="*/ 172141 h 228600"/>
              <a:gd name="T28" fmla="*/ -1 w 268288"/>
              <a:gd name="T29" fmla="*/ 147014 h 228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8288" h="228600">
                <a:moveTo>
                  <a:pt x="-1" y="147014"/>
                </a:moveTo>
                <a:lnTo>
                  <a:pt x="41313" y="101737"/>
                </a:lnTo>
                <a:lnTo>
                  <a:pt x="26569" y="45277"/>
                </a:lnTo>
                <a:lnTo>
                  <a:pt x="92831" y="45277"/>
                </a:lnTo>
                <a:lnTo>
                  <a:pt x="134144" y="0"/>
                </a:lnTo>
                <a:lnTo>
                  <a:pt x="175457" y="45277"/>
                </a:lnTo>
                <a:lnTo>
                  <a:pt x="241719" y="45277"/>
                </a:lnTo>
                <a:lnTo>
                  <a:pt x="226975" y="101737"/>
                </a:lnTo>
                <a:lnTo>
                  <a:pt x="268289" y="147014"/>
                </a:lnTo>
                <a:lnTo>
                  <a:pt x="208588" y="172141"/>
                </a:lnTo>
                <a:lnTo>
                  <a:pt x="193843" y="228601"/>
                </a:lnTo>
                <a:lnTo>
                  <a:pt x="134144" y="203474"/>
                </a:lnTo>
                <a:lnTo>
                  <a:pt x="74445" y="228601"/>
                </a:lnTo>
                <a:lnTo>
                  <a:pt x="59700" y="172141"/>
                </a:lnTo>
                <a:lnTo>
                  <a:pt x="-1" y="147014"/>
                </a:lnTo>
                <a:close/>
              </a:path>
            </a:pathLst>
          </a:custGeom>
          <a:solidFill>
            <a:srgbClr val="254061"/>
          </a:solidFill>
          <a:ln w="9525" cap="flat" cmpd="sng">
            <a:solidFill>
              <a:srgbClr val="0D0D0D"/>
            </a:solidFill>
            <a:prstDash val="solid"/>
            <a:round/>
            <a:headEnd/>
            <a:tailEnd/>
          </a:ln>
          <a:effectLst>
            <a:outerShdw blurRad="40000" dist="23000" dir="5400000" rotWithShape="0">
              <a:srgbClr val="000000">
                <a:alpha val="34999"/>
              </a:srgbClr>
            </a:outerShdw>
          </a:effectLst>
        </p:spPr>
        <p:txBody>
          <a:bodyPr anchor="ctr"/>
          <a:lstStyle/>
          <a:p>
            <a:endParaRPr lang="en-US"/>
          </a:p>
        </p:txBody>
      </p:sp>
      <p:sp>
        <p:nvSpPr>
          <p:cNvPr id="53256" name="Freeform 38"/>
          <p:cNvSpPr>
            <a:spLocks/>
          </p:cNvSpPr>
          <p:nvPr/>
        </p:nvSpPr>
        <p:spPr bwMode="auto">
          <a:xfrm>
            <a:off x="6096000" y="5943600"/>
            <a:ext cx="1143000" cy="80963"/>
          </a:xfrm>
          <a:custGeom>
            <a:avLst/>
            <a:gdLst>
              <a:gd name="T0" fmla="*/ 0 w 824"/>
              <a:gd name="T1" fmla="*/ 0 h 64"/>
              <a:gd name="T2" fmla="*/ 2147483647 w 824"/>
              <a:gd name="T3" fmla="*/ 2147483647 h 64"/>
              <a:gd name="T4" fmla="*/ 2147483647 w 824"/>
              <a:gd name="T5" fmla="*/ 2147483647 h 64"/>
              <a:gd name="T6" fmla="*/ 2147483647 w 824"/>
              <a:gd name="T7" fmla="*/ 2147483647 h 64"/>
              <a:gd name="T8" fmla="*/ 2147483647 w 824"/>
              <a:gd name="T9" fmla="*/ 2147483647 h 64"/>
              <a:gd name="T10" fmla="*/ 2147483647 w 824"/>
              <a:gd name="T11" fmla="*/ 2147483647 h 64"/>
              <a:gd name="T12" fmla="*/ 0 60000 65536"/>
              <a:gd name="T13" fmla="*/ 0 60000 65536"/>
              <a:gd name="T14" fmla="*/ 0 60000 65536"/>
              <a:gd name="T15" fmla="*/ 0 60000 65536"/>
              <a:gd name="T16" fmla="*/ 0 60000 65536"/>
              <a:gd name="T17" fmla="*/ 0 60000 65536"/>
              <a:gd name="T18" fmla="*/ 0 w 824"/>
              <a:gd name="T19" fmla="*/ 0 h 64"/>
              <a:gd name="T20" fmla="*/ 824 w 82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24" h="64">
                <a:moveTo>
                  <a:pt x="0" y="0"/>
                </a:moveTo>
                <a:cubicBezTo>
                  <a:pt x="66" y="26"/>
                  <a:pt x="133" y="53"/>
                  <a:pt x="208" y="56"/>
                </a:cubicBezTo>
                <a:cubicBezTo>
                  <a:pt x="283" y="59"/>
                  <a:pt x="373" y="15"/>
                  <a:pt x="448" y="16"/>
                </a:cubicBezTo>
                <a:cubicBezTo>
                  <a:pt x="523" y="17"/>
                  <a:pt x="605" y="64"/>
                  <a:pt x="656" y="64"/>
                </a:cubicBezTo>
                <a:cubicBezTo>
                  <a:pt x="707" y="64"/>
                  <a:pt x="724" y="20"/>
                  <a:pt x="752" y="16"/>
                </a:cubicBezTo>
                <a:cubicBezTo>
                  <a:pt x="780" y="12"/>
                  <a:pt x="809" y="33"/>
                  <a:pt x="824" y="40"/>
                </a:cubicBezTo>
              </a:path>
            </a:pathLst>
          </a:cu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3257" name="Gruppo 90"/>
          <p:cNvGrpSpPr>
            <a:grpSpLocks/>
          </p:cNvGrpSpPr>
          <p:nvPr/>
        </p:nvGrpSpPr>
        <p:grpSpPr bwMode="auto">
          <a:xfrm>
            <a:off x="2124075" y="1484313"/>
            <a:ext cx="1908175" cy="879475"/>
            <a:chOff x="3460750" y="300038"/>
            <a:chExt cx="1908175" cy="879535"/>
          </a:xfrm>
        </p:grpSpPr>
        <p:grpSp>
          <p:nvGrpSpPr>
            <p:cNvPr id="53270" name="Group 27"/>
            <p:cNvGrpSpPr>
              <a:grpSpLocks/>
            </p:cNvGrpSpPr>
            <p:nvPr/>
          </p:nvGrpSpPr>
          <p:grpSpPr bwMode="auto">
            <a:xfrm>
              <a:off x="3759200" y="363538"/>
              <a:ext cx="207963" cy="195262"/>
              <a:chOff x="2104" y="1444"/>
              <a:chExt cx="595" cy="595"/>
            </a:xfrm>
          </p:grpSpPr>
          <p:sp>
            <p:nvSpPr>
              <p:cNvPr id="128" name="AutoShape 28"/>
              <p:cNvSpPr>
                <a:spLocks noChangeArrowheads="1"/>
              </p:cNvSpPr>
              <p:nvPr/>
            </p:nvSpPr>
            <p:spPr bwMode="auto">
              <a:xfrm>
                <a:off x="2104" y="1444"/>
                <a:ext cx="595" cy="595"/>
              </a:xfrm>
              <a:prstGeom prst="roundRect">
                <a:avLst>
                  <a:gd name="adj" fmla="val 16667"/>
                </a:avLst>
              </a:prstGeom>
              <a:solidFill>
                <a:srgbClr val="FFFF00"/>
              </a:solidFill>
              <a:ln w="9525">
                <a:solidFill>
                  <a:schemeClr val="tx1"/>
                </a:solidFill>
                <a:round/>
                <a:headEnd/>
                <a:tailEnd/>
              </a:ln>
              <a:effectLst>
                <a:outerShdw blurRad="63500" dist="38099" dir="2700000" algn="ctr" rotWithShape="0">
                  <a:schemeClr val="bg2">
                    <a:alpha val="50000"/>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p>
            </p:txBody>
          </p:sp>
          <p:grpSp>
            <p:nvGrpSpPr>
              <p:cNvPr id="53307" name="Group 29"/>
              <p:cNvGrpSpPr>
                <a:grpSpLocks/>
              </p:cNvGrpSpPr>
              <p:nvPr/>
            </p:nvGrpSpPr>
            <p:grpSpPr bwMode="auto">
              <a:xfrm>
                <a:off x="2203" y="1532"/>
                <a:ext cx="397" cy="420"/>
                <a:chOff x="2217" y="1547"/>
                <a:chExt cx="397" cy="420"/>
              </a:xfrm>
            </p:grpSpPr>
            <p:sp>
              <p:nvSpPr>
                <p:cNvPr id="53308" name="AutoShape 30"/>
                <p:cNvSpPr>
                  <a:spLocks noChangeAspect="1" noChangeArrowheads="1"/>
                </p:cNvSpPr>
                <p:nvPr/>
              </p:nvSpPr>
              <p:spPr bwMode="auto">
                <a:xfrm rot="17973859" flipV="1">
                  <a:off x="2221" y="1606"/>
                  <a:ext cx="200" cy="173"/>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309" name="AutoShape 31"/>
                <p:cNvSpPr>
                  <a:spLocks noChangeAspect="1" noChangeArrowheads="1"/>
                </p:cNvSpPr>
                <p:nvPr/>
              </p:nvSpPr>
              <p:spPr bwMode="auto">
                <a:xfrm rot="3626141" flipH="1" flipV="1">
                  <a:off x="2411" y="1606"/>
                  <a:ext cx="200" cy="173"/>
                </a:xfrm>
                <a:prstGeom prst="triangle">
                  <a:avLst>
                    <a:gd name="adj" fmla="val 50000"/>
                  </a:avLst>
                </a:prstGeom>
                <a:solidFill>
                  <a:schemeClr val="tx1"/>
                </a:solidFill>
                <a:ln w="9525">
                  <a:solidFill>
                    <a:schemeClr val="tx1"/>
                  </a:solidFill>
                  <a:miter lim="800000"/>
                  <a:headEnd/>
                  <a:tailEnd/>
                </a:ln>
              </p:spPr>
              <p:txBody>
                <a:bodyPr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310" name="AutoShape 32"/>
                <p:cNvSpPr>
                  <a:spLocks noChangeAspect="1" noChangeArrowheads="1"/>
                </p:cNvSpPr>
                <p:nvPr/>
              </p:nvSpPr>
              <p:spPr bwMode="auto">
                <a:xfrm>
                  <a:off x="2316" y="1765"/>
                  <a:ext cx="200" cy="173"/>
                </a:xfrm>
                <a:prstGeom prst="triangle">
                  <a:avLst>
                    <a:gd name="adj" fmla="val 50000"/>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311" name="Oval 33"/>
                <p:cNvSpPr>
                  <a:spLocks noChangeAspect="1" noChangeArrowheads="1"/>
                </p:cNvSpPr>
                <p:nvPr/>
              </p:nvSpPr>
              <p:spPr bwMode="auto">
                <a:xfrm>
                  <a:off x="2335" y="1657"/>
                  <a:ext cx="163" cy="163"/>
                </a:xfrm>
                <a:prstGeom prst="ellipse">
                  <a:avLst/>
                </a:prstGeom>
                <a:solidFill>
                  <a:srgbClr val="FFFF00"/>
                </a:solidFill>
                <a:ln w="9525">
                  <a:solidFill>
                    <a:srgbClr val="FFFF00"/>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312" name="Oval 34"/>
                <p:cNvSpPr>
                  <a:spLocks noChangeAspect="1" noChangeArrowheads="1"/>
                </p:cNvSpPr>
                <p:nvPr/>
              </p:nvSpPr>
              <p:spPr bwMode="auto">
                <a:xfrm>
                  <a:off x="2367" y="1689"/>
                  <a:ext cx="98" cy="9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313" name="Oval 35"/>
                <p:cNvSpPr>
                  <a:spLocks noChangeAspect="1" noChangeArrowheads="1"/>
                </p:cNvSpPr>
                <p:nvPr/>
              </p:nvSpPr>
              <p:spPr bwMode="auto">
                <a:xfrm>
                  <a:off x="2315" y="1916"/>
                  <a:ext cx="201" cy="51"/>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314" name="Oval 36"/>
                <p:cNvSpPr>
                  <a:spLocks noChangeAspect="1" noChangeArrowheads="1"/>
                </p:cNvSpPr>
                <p:nvPr/>
              </p:nvSpPr>
              <p:spPr bwMode="auto">
                <a:xfrm rot="7134053">
                  <a:off x="2142" y="1622"/>
                  <a:ext cx="202" cy="51"/>
                </a:xfrm>
                <a:prstGeom prst="ellipse">
                  <a:avLst/>
                </a:prstGeom>
                <a:solidFill>
                  <a:schemeClr val="tx1"/>
                </a:solidFill>
                <a:ln w="9525">
                  <a:solidFill>
                    <a:schemeClr val="tx1"/>
                  </a:solidFill>
                  <a:round/>
                  <a:headEnd/>
                  <a:tailEnd/>
                </a:ln>
              </p:spPr>
              <p:txBody>
                <a:bodyPr rot="10800000"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315" name="Oval 37"/>
                <p:cNvSpPr>
                  <a:spLocks noChangeAspect="1" noChangeArrowheads="1"/>
                </p:cNvSpPr>
                <p:nvPr/>
              </p:nvSpPr>
              <p:spPr bwMode="auto">
                <a:xfrm rot="14465947" flipH="1">
                  <a:off x="2488" y="1622"/>
                  <a:ext cx="201" cy="51"/>
                </a:xfrm>
                <a:prstGeom prst="ellipse">
                  <a:avLst/>
                </a:prstGeom>
                <a:solidFill>
                  <a:schemeClr val="tx1"/>
                </a:solidFill>
                <a:ln w="9525">
                  <a:solidFill>
                    <a:schemeClr val="tx1"/>
                  </a:solidFill>
                  <a:round/>
                  <a:headEnd/>
                  <a:tailEnd/>
                </a:ln>
              </p:spPr>
              <p:txBody>
                <a:bodyPr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sp>
          <p:nvSpPr>
            <p:cNvPr id="53271" name="Freeform 38"/>
            <p:cNvSpPr>
              <a:spLocks/>
            </p:cNvSpPr>
            <p:nvPr/>
          </p:nvSpPr>
          <p:spPr bwMode="auto">
            <a:xfrm>
              <a:off x="3514725" y="509588"/>
              <a:ext cx="1854200" cy="152400"/>
            </a:xfrm>
            <a:custGeom>
              <a:avLst/>
              <a:gdLst>
                <a:gd name="T0" fmla="*/ 0 w 824"/>
                <a:gd name="T1" fmla="*/ 0 h 64"/>
                <a:gd name="T2" fmla="*/ 2147483647 w 824"/>
                <a:gd name="T3" fmla="*/ 2147483647 h 64"/>
                <a:gd name="T4" fmla="*/ 2147483647 w 824"/>
                <a:gd name="T5" fmla="*/ 2147483647 h 64"/>
                <a:gd name="T6" fmla="*/ 2147483647 w 824"/>
                <a:gd name="T7" fmla="*/ 2147483647 h 64"/>
                <a:gd name="T8" fmla="*/ 2147483647 w 824"/>
                <a:gd name="T9" fmla="*/ 2147483647 h 64"/>
                <a:gd name="T10" fmla="*/ 2147483647 w 824"/>
                <a:gd name="T11" fmla="*/ 2147483647 h 64"/>
                <a:gd name="T12" fmla="*/ 0 60000 65536"/>
                <a:gd name="T13" fmla="*/ 0 60000 65536"/>
                <a:gd name="T14" fmla="*/ 0 60000 65536"/>
                <a:gd name="T15" fmla="*/ 0 60000 65536"/>
                <a:gd name="T16" fmla="*/ 0 60000 65536"/>
                <a:gd name="T17" fmla="*/ 0 60000 65536"/>
                <a:gd name="T18" fmla="*/ 0 w 824"/>
                <a:gd name="T19" fmla="*/ 0 h 64"/>
                <a:gd name="T20" fmla="*/ 824 w 82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24" h="64">
                  <a:moveTo>
                    <a:pt x="0" y="0"/>
                  </a:moveTo>
                  <a:cubicBezTo>
                    <a:pt x="66" y="26"/>
                    <a:pt x="133" y="53"/>
                    <a:pt x="208" y="56"/>
                  </a:cubicBezTo>
                  <a:cubicBezTo>
                    <a:pt x="283" y="59"/>
                    <a:pt x="373" y="15"/>
                    <a:pt x="448" y="16"/>
                  </a:cubicBezTo>
                  <a:cubicBezTo>
                    <a:pt x="523" y="17"/>
                    <a:pt x="605" y="64"/>
                    <a:pt x="656" y="64"/>
                  </a:cubicBezTo>
                  <a:cubicBezTo>
                    <a:pt x="707" y="64"/>
                    <a:pt x="724" y="20"/>
                    <a:pt x="752" y="16"/>
                  </a:cubicBezTo>
                  <a:cubicBezTo>
                    <a:pt x="780" y="12"/>
                    <a:pt x="809" y="33"/>
                    <a:pt x="824" y="40"/>
                  </a:cubicBezTo>
                </a:path>
              </a:pathLst>
            </a:cu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3272" name="Group 39"/>
            <p:cNvGrpSpPr>
              <a:grpSpLocks/>
            </p:cNvGrpSpPr>
            <p:nvPr/>
          </p:nvGrpSpPr>
          <p:grpSpPr bwMode="auto">
            <a:xfrm>
              <a:off x="4178300" y="300038"/>
              <a:ext cx="207963" cy="195262"/>
              <a:chOff x="2104" y="1444"/>
              <a:chExt cx="595" cy="595"/>
            </a:xfrm>
          </p:grpSpPr>
          <p:sp>
            <p:nvSpPr>
              <p:cNvPr id="118" name="AutoShape 40"/>
              <p:cNvSpPr>
                <a:spLocks noChangeArrowheads="1"/>
              </p:cNvSpPr>
              <p:nvPr/>
            </p:nvSpPr>
            <p:spPr bwMode="auto">
              <a:xfrm>
                <a:off x="2104" y="1444"/>
                <a:ext cx="595" cy="595"/>
              </a:xfrm>
              <a:prstGeom prst="roundRect">
                <a:avLst>
                  <a:gd name="adj" fmla="val 16667"/>
                </a:avLst>
              </a:prstGeom>
              <a:solidFill>
                <a:srgbClr val="FFFF00"/>
              </a:solidFill>
              <a:ln w="9525">
                <a:solidFill>
                  <a:schemeClr val="tx1"/>
                </a:solidFill>
                <a:round/>
                <a:headEnd/>
                <a:tailEnd/>
              </a:ln>
              <a:effectLst>
                <a:outerShdw blurRad="63500" dist="38099" dir="2700000" algn="ctr" rotWithShape="0">
                  <a:schemeClr val="bg2">
                    <a:alpha val="50000"/>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p>
            </p:txBody>
          </p:sp>
          <p:grpSp>
            <p:nvGrpSpPr>
              <p:cNvPr id="53297" name="Group 41"/>
              <p:cNvGrpSpPr>
                <a:grpSpLocks/>
              </p:cNvGrpSpPr>
              <p:nvPr/>
            </p:nvGrpSpPr>
            <p:grpSpPr bwMode="auto">
              <a:xfrm>
                <a:off x="2203" y="1532"/>
                <a:ext cx="397" cy="420"/>
                <a:chOff x="2217" y="1547"/>
                <a:chExt cx="397" cy="420"/>
              </a:xfrm>
            </p:grpSpPr>
            <p:sp>
              <p:nvSpPr>
                <p:cNvPr id="53298" name="AutoShape 42"/>
                <p:cNvSpPr>
                  <a:spLocks noChangeAspect="1" noChangeArrowheads="1"/>
                </p:cNvSpPr>
                <p:nvPr/>
              </p:nvSpPr>
              <p:spPr bwMode="auto">
                <a:xfrm rot="17973859" flipV="1">
                  <a:off x="2221" y="1606"/>
                  <a:ext cx="200" cy="173"/>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299" name="AutoShape 43"/>
                <p:cNvSpPr>
                  <a:spLocks noChangeAspect="1" noChangeArrowheads="1"/>
                </p:cNvSpPr>
                <p:nvPr/>
              </p:nvSpPr>
              <p:spPr bwMode="auto">
                <a:xfrm rot="3626141" flipH="1" flipV="1">
                  <a:off x="2411" y="1606"/>
                  <a:ext cx="200" cy="173"/>
                </a:xfrm>
                <a:prstGeom prst="triangle">
                  <a:avLst>
                    <a:gd name="adj" fmla="val 50000"/>
                  </a:avLst>
                </a:prstGeom>
                <a:solidFill>
                  <a:schemeClr val="tx1"/>
                </a:solidFill>
                <a:ln w="9525">
                  <a:solidFill>
                    <a:schemeClr val="tx1"/>
                  </a:solidFill>
                  <a:miter lim="800000"/>
                  <a:headEnd/>
                  <a:tailEnd/>
                </a:ln>
              </p:spPr>
              <p:txBody>
                <a:bodyPr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300" name="AutoShape 44"/>
                <p:cNvSpPr>
                  <a:spLocks noChangeAspect="1" noChangeArrowheads="1"/>
                </p:cNvSpPr>
                <p:nvPr/>
              </p:nvSpPr>
              <p:spPr bwMode="auto">
                <a:xfrm>
                  <a:off x="2316" y="1765"/>
                  <a:ext cx="200" cy="173"/>
                </a:xfrm>
                <a:prstGeom prst="triangle">
                  <a:avLst>
                    <a:gd name="adj" fmla="val 50000"/>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301" name="Oval 45"/>
                <p:cNvSpPr>
                  <a:spLocks noChangeAspect="1" noChangeArrowheads="1"/>
                </p:cNvSpPr>
                <p:nvPr/>
              </p:nvSpPr>
              <p:spPr bwMode="auto">
                <a:xfrm>
                  <a:off x="2335" y="1657"/>
                  <a:ext cx="163" cy="163"/>
                </a:xfrm>
                <a:prstGeom prst="ellipse">
                  <a:avLst/>
                </a:prstGeom>
                <a:solidFill>
                  <a:srgbClr val="FFFF00"/>
                </a:solidFill>
                <a:ln w="9525">
                  <a:solidFill>
                    <a:srgbClr val="FFFF00"/>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302" name="Oval 46"/>
                <p:cNvSpPr>
                  <a:spLocks noChangeAspect="1" noChangeArrowheads="1"/>
                </p:cNvSpPr>
                <p:nvPr/>
              </p:nvSpPr>
              <p:spPr bwMode="auto">
                <a:xfrm>
                  <a:off x="2367" y="1689"/>
                  <a:ext cx="98" cy="9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303" name="Oval 47"/>
                <p:cNvSpPr>
                  <a:spLocks noChangeAspect="1" noChangeArrowheads="1"/>
                </p:cNvSpPr>
                <p:nvPr/>
              </p:nvSpPr>
              <p:spPr bwMode="auto">
                <a:xfrm>
                  <a:off x="2315" y="1916"/>
                  <a:ext cx="201" cy="51"/>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304" name="Oval 48"/>
                <p:cNvSpPr>
                  <a:spLocks noChangeAspect="1" noChangeArrowheads="1"/>
                </p:cNvSpPr>
                <p:nvPr/>
              </p:nvSpPr>
              <p:spPr bwMode="auto">
                <a:xfrm rot="7134053">
                  <a:off x="2142" y="1622"/>
                  <a:ext cx="202" cy="51"/>
                </a:xfrm>
                <a:prstGeom prst="ellipse">
                  <a:avLst/>
                </a:prstGeom>
                <a:solidFill>
                  <a:schemeClr val="tx1"/>
                </a:solidFill>
                <a:ln w="9525">
                  <a:solidFill>
                    <a:schemeClr val="tx1"/>
                  </a:solidFill>
                  <a:round/>
                  <a:headEnd/>
                  <a:tailEnd/>
                </a:ln>
              </p:spPr>
              <p:txBody>
                <a:bodyPr rot="10800000"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305" name="Oval 49"/>
                <p:cNvSpPr>
                  <a:spLocks noChangeAspect="1" noChangeArrowheads="1"/>
                </p:cNvSpPr>
                <p:nvPr/>
              </p:nvSpPr>
              <p:spPr bwMode="auto">
                <a:xfrm rot="14465947" flipH="1">
                  <a:off x="2488" y="1622"/>
                  <a:ext cx="201" cy="51"/>
                </a:xfrm>
                <a:prstGeom prst="ellipse">
                  <a:avLst/>
                </a:prstGeom>
                <a:solidFill>
                  <a:schemeClr val="tx1"/>
                </a:solidFill>
                <a:ln w="9525">
                  <a:solidFill>
                    <a:schemeClr val="tx1"/>
                  </a:solidFill>
                  <a:round/>
                  <a:headEnd/>
                  <a:tailEnd/>
                </a:ln>
              </p:spPr>
              <p:txBody>
                <a:bodyPr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grpSp>
          <p:nvGrpSpPr>
            <p:cNvPr id="53273" name="Group 50"/>
            <p:cNvGrpSpPr>
              <a:grpSpLocks/>
            </p:cNvGrpSpPr>
            <p:nvPr/>
          </p:nvGrpSpPr>
          <p:grpSpPr bwMode="auto">
            <a:xfrm>
              <a:off x="4559300" y="325438"/>
              <a:ext cx="207963" cy="195262"/>
              <a:chOff x="2104" y="1444"/>
              <a:chExt cx="595" cy="595"/>
            </a:xfrm>
          </p:grpSpPr>
          <p:sp>
            <p:nvSpPr>
              <p:cNvPr id="108" name="AutoShape 51"/>
              <p:cNvSpPr>
                <a:spLocks noChangeArrowheads="1"/>
              </p:cNvSpPr>
              <p:nvPr/>
            </p:nvSpPr>
            <p:spPr bwMode="auto">
              <a:xfrm>
                <a:off x="2104" y="1444"/>
                <a:ext cx="595" cy="595"/>
              </a:xfrm>
              <a:prstGeom prst="roundRect">
                <a:avLst>
                  <a:gd name="adj" fmla="val 16667"/>
                </a:avLst>
              </a:prstGeom>
              <a:solidFill>
                <a:srgbClr val="FFFF00"/>
              </a:solidFill>
              <a:ln w="9525">
                <a:solidFill>
                  <a:schemeClr val="tx1"/>
                </a:solidFill>
                <a:round/>
                <a:headEnd/>
                <a:tailEnd/>
              </a:ln>
              <a:effectLst>
                <a:outerShdw blurRad="63500" dist="38099" dir="2700000" algn="ctr" rotWithShape="0">
                  <a:schemeClr val="bg2">
                    <a:alpha val="50000"/>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p>
            </p:txBody>
          </p:sp>
          <p:grpSp>
            <p:nvGrpSpPr>
              <p:cNvPr id="53287" name="Group 52"/>
              <p:cNvGrpSpPr>
                <a:grpSpLocks/>
              </p:cNvGrpSpPr>
              <p:nvPr/>
            </p:nvGrpSpPr>
            <p:grpSpPr bwMode="auto">
              <a:xfrm>
                <a:off x="2203" y="1532"/>
                <a:ext cx="397" cy="420"/>
                <a:chOff x="2217" y="1547"/>
                <a:chExt cx="397" cy="420"/>
              </a:xfrm>
            </p:grpSpPr>
            <p:sp>
              <p:nvSpPr>
                <p:cNvPr id="53288" name="AutoShape 53"/>
                <p:cNvSpPr>
                  <a:spLocks noChangeAspect="1" noChangeArrowheads="1"/>
                </p:cNvSpPr>
                <p:nvPr/>
              </p:nvSpPr>
              <p:spPr bwMode="auto">
                <a:xfrm rot="17973859" flipV="1">
                  <a:off x="2221" y="1606"/>
                  <a:ext cx="200" cy="173"/>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289" name="AutoShape 54"/>
                <p:cNvSpPr>
                  <a:spLocks noChangeAspect="1" noChangeArrowheads="1"/>
                </p:cNvSpPr>
                <p:nvPr/>
              </p:nvSpPr>
              <p:spPr bwMode="auto">
                <a:xfrm rot="3626141" flipH="1" flipV="1">
                  <a:off x="2411" y="1606"/>
                  <a:ext cx="200" cy="173"/>
                </a:xfrm>
                <a:prstGeom prst="triangle">
                  <a:avLst>
                    <a:gd name="adj" fmla="val 50000"/>
                  </a:avLst>
                </a:prstGeom>
                <a:solidFill>
                  <a:schemeClr val="tx1"/>
                </a:solidFill>
                <a:ln w="9525">
                  <a:solidFill>
                    <a:schemeClr val="tx1"/>
                  </a:solidFill>
                  <a:miter lim="800000"/>
                  <a:headEnd/>
                  <a:tailEnd/>
                </a:ln>
              </p:spPr>
              <p:txBody>
                <a:bodyPr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290" name="AutoShape 55"/>
                <p:cNvSpPr>
                  <a:spLocks noChangeAspect="1" noChangeArrowheads="1"/>
                </p:cNvSpPr>
                <p:nvPr/>
              </p:nvSpPr>
              <p:spPr bwMode="auto">
                <a:xfrm>
                  <a:off x="2316" y="1765"/>
                  <a:ext cx="200" cy="173"/>
                </a:xfrm>
                <a:prstGeom prst="triangle">
                  <a:avLst>
                    <a:gd name="adj" fmla="val 50000"/>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291" name="Oval 56"/>
                <p:cNvSpPr>
                  <a:spLocks noChangeAspect="1" noChangeArrowheads="1"/>
                </p:cNvSpPr>
                <p:nvPr/>
              </p:nvSpPr>
              <p:spPr bwMode="auto">
                <a:xfrm>
                  <a:off x="2335" y="1657"/>
                  <a:ext cx="163" cy="163"/>
                </a:xfrm>
                <a:prstGeom prst="ellipse">
                  <a:avLst/>
                </a:prstGeom>
                <a:solidFill>
                  <a:srgbClr val="FFFF00"/>
                </a:solidFill>
                <a:ln w="9525">
                  <a:solidFill>
                    <a:srgbClr val="FFFF00"/>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292" name="Oval 57"/>
                <p:cNvSpPr>
                  <a:spLocks noChangeAspect="1" noChangeArrowheads="1"/>
                </p:cNvSpPr>
                <p:nvPr/>
              </p:nvSpPr>
              <p:spPr bwMode="auto">
                <a:xfrm>
                  <a:off x="2367" y="1689"/>
                  <a:ext cx="98" cy="9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293" name="Oval 58"/>
                <p:cNvSpPr>
                  <a:spLocks noChangeAspect="1" noChangeArrowheads="1"/>
                </p:cNvSpPr>
                <p:nvPr/>
              </p:nvSpPr>
              <p:spPr bwMode="auto">
                <a:xfrm>
                  <a:off x="2315" y="1916"/>
                  <a:ext cx="201" cy="51"/>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294" name="Oval 59"/>
                <p:cNvSpPr>
                  <a:spLocks noChangeAspect="1" noChangeArrowheads="1"/>
                </p:cNvSpPr>
                <p:nvPr/>
              </p:nvSpPr>
              <p:spPr bwMode="auto">
                <a:xfrm rot="7134053">
                  <a:off x="2142" y="1622"/>
                  <a:ext cx="202" cy="51"/>
                </a:xfrm>
                <a:prstGeom prst="ellipse">
                  <a:avLst/>
                </a:prstGeom>
                <a:solidFill>
                  <a:schemeClr val="tx1"/>
                </a:solidFill>
                <a:ln w="9525">
                  <a:solidFill>
                    <a:schemeClr val="tx1"/>
                  </a:solidFill>
                  <a:round/>
                  <a:headEnd/>
                  <a:tailEnd/>
                </a:ln>
              </p:spPr>
              <p:txBody>
                <a:bodyPr rot="10800000"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295" name="Oval 60"/>
                <p:cNvSpPr>
                  <a:spLocks noChangeAspect="1" noChangeArrowheads="1"/>
                </p:cNvSpPr>
                <p:nvPr/>
              </p:nvSpPr>
              <p:spPr bwMode="auto">
                <a:xfrm rot="14465947" flipH="1">
                  <a:off x="2488" y="1622"/>
                  <a:ext cx="201" cy="51"/>
                </a:xfrm>
                <a:prstGeom prst="ellipse">
                  <a:avLst/>
                </a:prstGeom>
                <a:solidFill>
                  <a:schemeClr val="tx1"/>
                </a:solidFill>
                <a:ln w="9525">
                  <a:solidFill>
                    <a:schemeClr val="tx1"/>
                  </a:solidFill>
                  <a:round/>
                  <a:headEnd/>
                  <a:tailEnd/>
                </a:ln>
              </p:spPr>
              <p:txBody>
                <a:bodyPr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grpSp>
          <p:nvGrpSpPr>
            <p:cNvPr id="53274" name="Group 61"/>
            <p:cNvGrpSpPr>
              <a:grpSpLocks/>
            </p:cNvGrpSpPr>
            <p:nvPr/>
          </p:nvGrpSpPr>
          <p:grpSpPr bwMode="auto">
            <a:xfrm>
              <a:off x="4953000" y="376238"/>
              <a:ext cx="207963" cy="195262"/>
              <a:chOff x="2104" y="1444"/>
              <a:chExt cx="595" cy="595"/>
            </a:xfrm>
          </p:grpSpPr>
          <p:sp>
            <p:nvSpPr>
              <p:cNvPr id="98" name="AutoShape 62"/>
              <p:cNvSpPr>
                <a:spLocks noChangeArrowheads="1"/>
              </p:cNvSpPr>
              <p:nvPr/>
            </p:nvSpPr>
            <p:spPr bwMode="auto">
              <a:xfrm>
                <a:off x="2104" y="1444"/>
                <a:ext cx="595" cy="595"/>
              </a:xfrm>
              <a:prstGeom prst="roundRect">
                <a:avLst>
                  <a:gd name="adj" fmla="val 16667"/>
                </a:avLst>
              </a:prstGeom>
              <a:solidFill>
                <a:srgbClr val="FFFF00"/>
              </a:solidFill>
              <a:ln w="9525">
                <a:solidFill>
                  <a:schemeClr val="tx1"/>
                </a:solidFill>
                <a:round/>
                <a:headEnd/>
                <a:tailEnd/>
              </a:ln>
              <a:effectLst>
                <a:outerShdw blurRad="63500" dist="38099" dir="2700000" algn="ctr" rotWithShape="0">
                  <a:schemeClr val="bg2">
                    <a:alpha val="50000"/>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p>
            </p:txBody>
          </p:sp>
          <p:grpSp>
            <p:nvGrpSpPr>
              <p:cNvPr id="53277" name="Group 63"/>
              <p:cNvGrpSpPr>
                <a:grpSpLocks/>
              </p:cNvGrpSpPr>
              <p:nvPr/>
            </p:nvGrpSpPr>
            <p:grpSpPr bwMode="auto">
              <a:xfrm>
                <a:off x="2203" y="1532"/>
                <a:ext cx="397" cy="420"/>
                <a:chOff x="2217" y="1547"/>
                <a:chExt cx="397" cy="420"/>
              </a:xfrm>
            </p:grpSpPr>
            <p:sp>
              <p:nvSpPr>
                <p:cNvPr id="53278" name="AutoShape 64"/>
                <p:cNvSpPr>
                  <a:spLocks noChangeAspect="1" noChangeArrowheads="1"/>
                </p:cNvSpPr>
                <p:nvPr/>
              </p:nvSpPr>
              <p:spPr bwMode="auto">
                <a:xfrm rot="17973859" flipV="1">
                  <a:off x="2221" y="1606"/>
                  <a:ext cx="200" cy="173"/>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279" name="AutoShape 65"/>
                <p:cNvSpPr>
                  <a:spLocks noChangeAspect="1" noChangeArrowheads="1"/>
                </p:cNvSpPr>
                <p:nvPr/>
              </p:nvSpPr>
              <p:spPr bwMode="auto">
                <a:xfrm rot="3626141" flipH="1" flipV="1">
                  <a:off x="2411" y="1606"/>
                  <a:ext cx="200" cy="173"/>
                </a:xfrm>
                <a:prstGeom prst="triangle">
                  <a:avLst>
                    <a:gd name="adj" fmla="val 50000"/>
                  </a:avLst>
                </a:prstGeom>
                <a:solidFill>
                  <a:schemeClr val="tx1"/>
                </a:solidFill>
                <a:ln w="9525">
                  <a:solidFill>
                    <a:schemeClr val="tx1"/>
                  </a:solidFill>
                  <a:miter lim="800000"/>
                  <a:headEnd/>
                  <a:tailEnd/>
                </a:ln>
              </p:spPr>
              <p:txBody>
                <a:bodyPr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280" name="AutoShape 66"/>
                <p:cNvSpPr>
                  <a:spLocks noChangeAspect="1" noChangeArrowheads="1"/>
                </p:cNvSpPr>
                <p:nvPr/>
              </p:nvSpPr>
              <p:spPr bwMode="auto">
                <a:xfrm>
                  <a:off x="2316" y="1765"/>
                  <a:ext cx="200" cy="173"/>
                </a:xfrm>
                <a:prstGeom prst="triangle">
                  <a:avLst>
                    <a:gd name="adj" fmla="val 50000"/>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281" name="Oval 67"/>
                <p:cNvSpPr>
                  <a:spLocks noChangeAspect="1" noChangeArrowheads="1"/>
                </p:cNvSpPr>
                <p:nvPr/>
              </p:nvSpPr>
              <p:spPr bwMode="auto">
                <a:xfrm>
                  <a:off x="2335" y="1657"/>
                  <a:ext cx="163" cy="163"/>
                </a:xfrm>
                <a:prstGeom prst="ellipse">
                  <a:avLst/>
                </a:prstGeom>
                <a:solidFill>
                  <a:srgbClr val="FFFF00"/>
                </a:solidFill>
                <a:ln w="9525">
                  <a:solidFill>
                    <a:srgbClr val="FFFF00"/>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282" name="Oval 68"/>
                <p:cNvSpPr>
                  <a:spLocks noChangeAspect="1" noChangeArrowheads="1"/>
                </p:cNvSpPr>
                <p:nvPr/>
              </p:nvSpPr>
              <p:spPr bwMode="auto">
                <a:xfrm>
                  <a:off x="2367" y="1689"/>
                  <a:ext cx="98" cy="9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283" name="Oval 69"/>
                <p:cNvSpPr>
                  <a:spLocks noChangeAspect="1" noChangeArrowheads="1"/>
                </p:cNvSpPr>
                <p:nvPr/>
              </p:nvSpPr>
              <p:spPr bwMode="auto">
                <a:xfrm>
                  <a:off x="2315" y="1916"/>
                  <a:ext cx="201" cy="51"/>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284" name="Oval 70"/>
                <p:cNvSpPr>
                  <a:spLocks noChangeAspect="1" noChangeArrowheads="1"/>
                </p:cNvSpPr>
                <p:nvPr/>
              </p:nvSpPr>
              <p:spPr bwMode="auto">
                <a:xfrm rot="7134053">
                  <a:off x="2142" y="1622"/>
                  <a:ext cx="202" cy="51"/>
                </a:xfrm>
                <a:prstGeom prst="ellipse">
                  <a:avLst/>
                </a:prstGeom>
                <a:solidFill>
                  <a:schemeClr val="tx1"/>
                </a:solidFill>
                <a:ln w="9525">
                  <a:solidFill>
                    <a:schemeClr val="tx1"/>
                  </a:solidFill>
                  <a:round/>
                  <a:headEnd/>
                  <a:tailEnd/>
                </a:ln>
              </p:spPr>
              <p:txBody>
                <a:bodyPr rot="10800000"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53285" name="Oval 71"/>
                <p:cNvSpPr>
                  <a:spLocks noChangeAspect="1" noChangeArrowheads="1"/>
                </p:cNvSpPr>
                <p:nvPr/>
              </p:nvSpPr>
              <p:spPr bwMode="auto">
                <a:xfrm rot="14465947" flipH="1">
                  <a:off x="2488" y="1622"/>
                  <a:ext cx="201" cy="51"/>
                </a:xfrm>
                <a:prstGeom prst="ellipse">
                  <a:avLst/>
                </a:prstGeom>
                <a:solidFill>
                  <a:schemeClr val="tx1"/>
                </a:solidFill>
                <a:ln w="9525">
                  <a:solidFill>
                    <a:schemeClr val="tx1"/>
                  </a:solidFill>
                  <a:round/>
                  <a:headEnd/>
                  <a:tailEnd/>
                </a:ln>
              </p:spPr>
              <p:txBody>
                <a:bodyPr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sp>
          <p:nvSpPr>
            <p:cNvPr id="53275" name="Text Box 72"/>
            <p:cNvSpPr txBox="1">
              <a:spLocks noChangeArrowheads="1"/>
            </p:cNvSpPr>
            <p:nvPr/>
          </p:nvSpPr>
          <p:spPr bwMode="auto">
            <a:xfrm>
              <a:off x="3460750" y="779463"/>
              <a:ext cx="18425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000" b="1">
                  <a:solidFill>
                    <a:srgbClr val="000000"/>
                  </a:solidFill>
                </a:rPr>
                <a:t>Labelled RNA</a:t>
              </a:r>
            </a:p>
          </p:txBody>
        </p:sp>
      </p:grpSp>
      <p:sp>
        <p:nvSpPr>
          <p:cNvPr id="142" name="Stella a 7 punte 141"/>
          <p:cNvSpPr>
            <a:spLocks/>
          </p:cNvSpPr>
          <p:nvPr/>
        </p:nvSpPr>
        <p:spPr bwMode="auto">
          <a:xfrm>
            <a:off x="5651500" y="2060575"/>
            <a:ext cx="433388" cy="431800"/>
          </a:xfrm>
          <a:custGeom>
            <a:avLst/>
            <a:gdLst>
              <a:gd name="T0" fmla="*/ -1 w 433388"/>
              <a:gd name="T1" fmla="*/ 277693 h 431800"/>
              <a:gd name="T2" fmla="*/ 66737 w 433388"/>
              <a:gd name="T3" fmla="*/ 192170 h 431800"/>
              <a:gd name="T4" fmla="*/ 42919 w 433388"/>
              <a:gd name="T5" fmla="*/ 85524 h 431800"/>
              <a:gd name="T6" fmla="*/ 149957 w 433388"/>
              <a:gd name="T7" fmla="*/ 85524 h 431800"/>
              <a:gd name="T8" fmla="*/ 216694 w 433388"/>
              <a:gd name="T9" fmla="*/ 0 h 431800"/>
              <a:gd name="T10" fmla="*/ 283431 w 433388"/>
              <a:gd name="T11" fmla="*/ 85524 h 431800"/>
              <a:gd name="T12" fmla="*/ 390469 w 433388"/>
              <a:gd name="T13" fmla="*/ 85524 h 431800"/>
              <a:gd name="T14" fmla="*/ 366651 w 433388"/>
              <a:gd name="T15" fmla="*/ 192170 h 431800"/>
              <a:gd name="T16" fmla="*/ 433389 w 433388"/>
              <a:gd name="T17" fmla="*/ 277693 h 431800"/>
              <a:gd name="T18" fmla="*/ 336950 w 433388"/>
              <a:gd name="T19" fmla="*/ 325156 h 431800"/>
              <a:gd name="T20" fmla="*/ 313131 w 433388"/>
              <a:gd name="T21" fmla="*/ 431802 h 431800"/>
              <a:gd name="T22" fmla="*/ 216694 w 433388"/>
              <a:gd name="T23" fmla="*/ 384340 h 431800"/>
              <a:gd name="T24" fmla="*/ 120257 w 433388"/>
              <a:gd name="T25" fmla="*/ 431802 h 431800"/>
              <a:gd name="T26" fmla="*/ 96438 w 433388"/>
              <a:gd name="T27" fmla="*/ 325156 h 431800"/>
              <a:gd name="T28" fmla="*/ -1 w 433388"/>
              <a:gd name="T29" fmla="*/ 277693 h 4318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3388" h="431800">
                <a:moveTo>
                  <a:pt x="-1" y="277693"/>
                </a:moveTo>
                <a:lnTo>
                  <a:pt x="66737" y="192170"/>
                </a:lnTo>
                <a:lnTo>
                  <a:pt x="42919" y="85524"/>
                </a:lnTo>
                <a:lnTo>
                  <a:pt x="149957" y="85524"/>
                </a:lnTo>
                <a:lnTo>
                  <a:pt x="216694" y="0"/>
                </a:lnTo>
                <a:lnTo>
                  <a:pt x="283431" y="85524"/>
                </a:lnTo>
                <a:lnTo>
                  <a:pt x="390469" y="85524"/>
                </a:lnTo>
                <a:lnTo>
                  <a:pt x="366651" y="192170"/>
                </a:lnTo>
                <a:lnTo>
                  <a:pt x="433389" y="277693"/>
                </a:lnTo>
                <a:lnTo>
                  <a:pt x="336950" y="325156"/>
                </a:lnTo>
                <a:lnTo>
                  <a:pt x="313131" y="431802"/>
                </a:lnTo>
                <a:lnTo>
                  <a:pt x="216694" y="384340"/>
                </a:lnTo>
                <a:lnTo>
                  <a:pt x="120257" y="431802"/>
                </a:lnTo>
                <a:lnTo>
                  <a:pt x="96438" y="325156"/>
                </a:lnTo>
                <a:lnTo>
                  <a:pt x="-1" y="277693"/>
                </a:lnTo>
                <a:close/>
              </a:path>
            </a:pathLst>
          </a:custGeom>
          <a:solidFill>
            <a:srgbClr val="254061"/>
          </a:solidFill>
          <a:ln w="9525" cap="flat" cmpd="sng">
            <a:solidFill>
              <a:srgbClr val="0D0D0D"/>
            </a:solidFill>
            <a:prstDash val="solid"/>
            <a:round/>
            <a:headEnd/>
            <a:tailEnd/>
          </a:ln>
          <a:effectLst>
            <a:outerShdw blurRad="40000" dist="23000" dir="5400000" rotWithShape="0">
              <a:srgbClr val="000000">
                <a:alpha val="34999"/>
              </a:srgbClr>
            </a:outerShdw>
          </a:effectLst>
        </p:spPr>
        <p:txBody>
          <a:bodyPr anchor="ctr"/>
          <a:lstStyle/>
          <a:p>
            <a:endParaRPr lang="en-US"/>
          </a:p>
        </p:txBody>
      </p:sp>
      <p:sp>
        <p:nvSpPr>
          <p:cNvPr id="143" name="Stella a 7 punte 142"/>
          <p:cNvSpPr>
            <a:spLocks/>
          </p:cNvSpPr>
          <p:nvPr/>
        </p:nvSpPr>
        <p:spPr bwMode="auto">
          <a:xfrm>
            <a:off x="6011863" y="1700213"/>
            <a:ext cx="433387" cy="431800"/>
          </a:xfrm>
          <a:custGeom>
            <a:avLst/>
            <a:gdLst>
              <a:gd name="T0" fmla="*/ -1 w 433387"/>
              <a:gd name="T1" fmla="*/ 277693 h 431800"/>
              <a:gd name="T2" fmla="*/ 66736 w 433387"/>
              <a:gd name="T3" fmla="*/ 192170 h 431800"/>
              <a:gd name="T4" fmla="*/ 42919 w 433387"/>
              <a:gd name="T5" fmla="*/ 85524 h 431800"/>
              <a:gd name="T6" fmla="*/ 149957 w 433387"/>
              <a:gd name="T7" fmla="*/ 85524 h 431800"/>
              <a:gd name="T8" fmla="*/ 216694 w 433387"/>
              <a:gd name="T9" fmla="*/ 0 h 431800"/>
              <a:gd name="T10" fmla="*/ 283430 w 433387"/>
              <a:gd name="T11" fmla="*/ 85524 h 431800"/>
              <a:gd name="T12" fmla="*/ 390468 w 433387"/>
              <a:gd name="T13" fmla="*/ 85524 h 431800"/>
              <a:gd name="T14" fmla="*/ 366651 w 433387"/>
              <a:gd name="T15" fmla="*/ 192170 h 431800"/>
              <a:gd name="T16" fmla="*/ 433388 w 433387"/>
              <a:gd name="T17" fmla="*/ 277693 h 431800"/>
              <a:gd name="T18" fmla="*/ 336949 w 433387"/>
              <a:gd name="T19" fmla="*/ 325156 h 431800"/>
              <a:gd name="T20" fmla="*/ 313131 w 433387"/>
              <a:gd name="T21" fmla="*/ 431802 h 431800"/>
              <a:gd name="T22" fmla="*/ 216694 w 433387"/>
              <a:gd name="T23" fmla="*/ 384340 h 431800"/>
              <a:gd name="T24" fmla="*/ 120256 w 433387"/>
              <a:gd name="T25" fmla="*/ 431802 h 431800"/>
              <a:gd name="T26" fmla="*/ 96438 w 433387"/>
              <a:gd name="T27" fmla="*/ 325156 h 431800"/>
              <a:gd name="T28" fmla="*/ -1 w 433387"/>
              <a:gd name="T29" fmla="*/ 277693 h 4318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3387" h="431800">
                <a:moveTo>
                  <a:pt x="-1" y="277693"/>
                </a:moveTo>
                <a:lnTo>
                  <a:pt x="66736" y="192170"/>
                </a:lnTo>
                <a:lnTo>
                  <a:pt x="42919" y="85524"/>
                </a:lnTo>
                <a:lnTo>
                  <a:pt x="149957" y="85524"/>
                </a:lnTo>
                <a:lnTo>
                  <a:pt x="216694" y="0"/>
                </a:lnTo>
                <a:lnTo>
                  <a:pt x="283430" y="85524"/>
                </a:lnTo>
                <a:lnTo>
                  <a:pt x="390468" y="85524"/>
                </a:lnTo>
                <a:lnTo>
                  <a:pt x="366651" y="192170"/>
                </a:lnTo>
                <a:lnTo>
                  <a:pt x="433388" y="277693"/>
                </a:lnTo>
                <a:lnTo>
                  <a:pt x="336949" y="325156"/>
                </a:lnTo>
                <a:lnTo>
                  <a:pt x="313131" y="431802"/>
                </a:lnTo>
                <a:lnTo>
                  <a:pt x="216694" y="384340"/>
                </a:lnTo>
                <a:lnTo>
                  <a:pt x="120256" y="431802"/>
                </a:lnTo>
                <a:lnTo>
                  <a:pt x="96438" y="325156"/>
                </a:lnTo>
                <a:lnTo>
                  <a:pt x="-1" y="277693"/>
                </a:lnTo>
                <a:close/>
              </a:path>
            </a:pathLst>
          </a:custGeom>
          <a:solidFill>
            <a:srgbClr val="254061"/>
          </a:solidFill>
          <a:ln w="9525" cap="flat" cmpd="sng">
            <a:solidFill>
              <a:srgbClr val="0D0D0D"/>
            </a:solidFill>
            <a:prstDash val="solid"/>
            <a:round/>
            <a:headEnd/>
            <a:tailEnd/>
          </a:ln>
          <a:effectLst>
            <a:outerShdw blurRad="40000" dist="23000" dir="5400000" rotWithShape="0">
              <a:srgbClr val="000000">
                <a:alpha val="34999"/>
              </a:srgbClr>
            </a:outerShdw>
          </a:effectLst>
        </p:spPr>
        <p:txBody>
          <a:bodyPr anchor="ctr"/>
          <a:lstStyle/>
          <a:p>
            <a:endParaRPr lang="en-US"/>
          </a:p>
        </p:txBody>
      </p:sp>
      <p:sp>
        <p:nvSpPr>
          <p:cNvPr id="53260" name="CasellaDiTesto 21"/>
          <p:cNvSpPr txBox="1">
            <a:spLocks noChangeArrowheads="1"/>
          </p:cNvSpPr>
          <p:nvPr/>
        </p:nvSpPr>
        <p:spPr bwMode="auto">
          <a:xfrm>
            <a:off x="6588125" y="1700213"/>
            <a:ext cx="207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000" b="1"/>
              <a:t>Purified protein</a:t>
            </a:r>
          </a:p>
        </p:txBody>
      </p:sp>
      <p:sp>
        <p:nvSpPr>
          <p:cNvPr id="53261" name="CasellaDiTesto 22"/>
          <p:cNvSpPr txBox="1">
            <a:spLocks noChangeArrowheads="1"/>
          </p:cNvSpPr>
          <p:nvPr/>
        </p:nvSpPr>
        <p:spPr bwMode="auto">
          <a:xfrm>
            <a:off x="1403350" y="1412875"/>
            <a:ext cx="38417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800"/>
              <a:t>1</a:t>
            </a:r>
          </a:p>
        </p:txBody>
      </p:sp>
      <p:sp>
        <p:nvSpPr>
          <p:cNvPr id="53262" name="CasellaDiTesto 145"/>
          <p:cNvSpPr txBox="1">
            <a:spLocks noChangeArrowheads="1"/>
          </p:cNvSpPr>
          <p:nvPr/>
        </p:nvSpPr>
        <p:spPr bwMode="auto">
          <a:xfrm>
            <a:off x="6443663" y="1268413"/>
            <a:ext cx="38417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800"/>
              <a:t>2</a:t>
            </a:r>
          </a:p>
        </p:txBody>
      </p:sp>
      <p:pic>
        <p:nvPicPr>
          <p:cNvPr id="53263" name="Immagine 4" descr="1195432651236937346eppendorf_opened__carlos_01.svg.m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27438" y="3284538"/>
            <a:ext cx="8001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4" name="Immagine 4" descr="1195432651236937346eppendorf_opened__carlos_01.svg.m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3613" y="3357563"/>
            <a:ext cx="798512"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igura a mano libera 1"/>
          <p:cNvSpPr>
            <a:spLocks/>
          </p:cNvSpPr>
          <p:nvPr/>
        </p:nvSpPr>
        <p:spPr bwMode="auto">
          <a:xfrm>
            <a:off x="3640138" y="2489200"/>
            <a:ext cx="558800" cy="931863"/>
          </a:xfrm>
          <a:custGeom>
            <a:avLst/>
            <a:gdLst>
              <a:gd name="T0" fmla="*/ 0 w 558800"/>
              <a:gd name="T1" fmla="*/ 0 h 931333"/>
              <a:gd name="T2" fmla="*/ 423333 w 558800"/>
              <a:gd name="T3" fmla="*/ 423574 h 931333"/>
              <a:gd name="T4" fmla="*/ 558800 w 558800"/>
              <a:gd name="T5" fmla="*/ 931863 h 931333"/>
              <a:gd name="T6" fmla="*/ 0 60000 65536"/>
              <a:gd name="T7" fmla="*/ 0 60000 65536"/>
              <a:gd name="T8" fmla="*/ 0 60000 65536"/>
            </a:gdLst>
            <a:ahLst/>
            <a:cxnLst>
              <a:cxn ang="T6">
                <a:pos x="T0" y="T1"/>
              </a:cxn>
              <a:cxn ang="T7">
                <a:pos x="T2" y="T3"/>
              </a:cxn>
              <a:cxn ang="T8">
                <a:pos x="T4" y="T5"/>
              </a:cxn>
            </a:cxnLst>
            <a:rect l="0" t="0" r="r" b="b"/>
            <a:pathLst>
              <a:path w="558800" h="931333">
                <a:moveTo>
                  <a:pt x="0" y="0"/>
                </a:moveTo>
                <a:cubicBezTo>
                  <a:pt x="165100" y="134055"/>
                  <a:pt x="330200" y="268111"/>
                  <a:pt x="423333" y="423333"/>
                </a:cubicBezTo>
                <a:cubicBezTo>
                  <a:pt x="516466" y="578555"/>
                  <a:pt x="558800" y="931333"/>
                  <a:pt x="558800" y="931333"/>
                </a:cubicBezTo>
              </a:path>
            </a:pathLst>
          </a:custGeom>
          <a:noFill/>
          <a:ln w="38100" cap="flat" cmpd="sng">
            <a:solidFill>
              <a:srgbClr val="31859C"/>
            </a:solidFill>
            <a:prstDash val="solid"/>
            <a:round/>
            <a:headEnd type="none"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4" name="Figura a mano libera 3"/>
          <p:cNvSpPr>
            <a:spLocks/>
          </p:cNvSpPr>
          <p:nvPr/>
        </p:nvSpPr>
        <p:spPr bwMode="auto">
          <a:xfrm>
            <a:off x="3944938" y="2387600"/>
            <a:ext cx="1441450" cy="1066800"/>
          </a:xfrm>
          <a:custGeom>
            <a:avLst/>
            <a:gdLst>
              <a:gd name="T0" fmla="*/ 0 w 1440821"/>
              <a:gd name="T1" fmla="*/ 0 h 1066800"/>
              <a:gd name="T2" fmla="*/ 813155 w 1440821"/>
              <a:gd name="T3" fmla="*/ 220133 h 1066800"/>
              <a:gd name="T4" fmla="*/ 1355257 w 1440821"/>
              <a:gd name="T5" fmla="*/ 609600 h 1066800"/>
              <a:gd name="T6" fmla="*/ 1439961 w 1440821"/>
              <a:gd name="T7" fmla="*/ 1066800 h 10668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0821" h="1066800">
                <a:moveTo>
                  <a:pt x="0" y="0"/>
                </a:moveTo>
                <a:cubicBezTo>
                  <a:pt x="293511" y="59266"/>
                  <a:pt x="587022" y="118533"/>
                  <a:pt x="812800" y="220133"/>
                </a:cubicBezTo>
                <a:cubicBezTo>
                  <a:pt x="1038578" y="321733"/>
                  <a:pt x="1250244" y="468489"/>
                  <a:pt x="1354666" y="609600"/>
                </a:cubicBezTo>
                <a:cubicBezTo>
                  <a:pt x="1459088" y="750711"/>
                  <a:pt x="1439333" y="1066800"/>
                  <a:pt x="1439333" y="1066800"/>
                </a:cubicBezTo>
              </a:path>
            </a:pathLst>
          </a:custGeom>
          <a:noFill/>
          <a:ln w="38100" cap="flat" cmpd="sng">
            <a:solidFill>
              <a:srgbClr val="E46C0A"/>
            </a:solidFill>
            <a:prstDash val="solid"/>
            <a:round/>
            <a:headEnd type="none"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5" name="Figura a mano libera 4"/>
          <p:cNvSpPr>
            <a:spLocks/>
          </p:cNvSpPr>
          <p:nvPr/>
        </p:nvSpPr>
        <p:spPr bwMode="auto">
          <a:xfrm>
            <a:off x="5367338" y="2659063"/>
            <a:ext cx="508000" cy="625475"/>
          </a:xfrm>
          <a:custGeom>
            <a:avLst/>
            <a:gdLst>
              <a:gd name="T0" fmla="*/ 508000 w 508000"/>
              <a:gd name="T1" fmla="*/ 0 h 626534"/>
              <a:gd name="T2" fmla="*/ 169333 w 508000"/>
              <a:gd name="T3" fmla="*/ 152142 h 626534"/>
              <a:gd name="T4" fmla="*/ 0 w 508000"/>
              <a:gd name="T5" fmla="*/ 625475 h 626534"/>
              <a:gd name="T6" fmla="*/ 0 60000 65536"/>
              <a:gd name="T7" fmla="*/ 0 60000 65536"/>
              <a:gd name="T8" fmla="*/ 0 60000 65536"/>
            </a:gdLst>
            <a:ahLst/>
            <a:cxnLst>
              <a:cxn ang="T6">
                <a:pos x="T0" y="T1"/>
              </a:cxn>
              <a:cxn ang="T7">
                <a:pos x="T2" y="T3"/>
              </a:cxn>
              <a:cxn ang="T8">
                <a:pos x="T4" y="T5"/>
              </a:cxn>
            </a:cxnLst>
            <a:rect l="0" t="0" r="r" b="b"/>
            <a:pathLst>
              <a:path w="508000" h="626534">
                <a:moveTo>
                  <a:pt x="508000" y="0"/>
                </a:moveTo>
                <a:cubicBezTo>
                  <a:pt x="381000" y="23989"/>
                  <a:pt x="254000" y="47978"/>
                  <a:pt x="169333" y="152400"/>
                </a:cubicBezTo>
                <a:cubicBezTo>
                  <a:pt x="84666" y="256822"/>
                  <a:pt x="0" y="626534"/>
                  <a:pt x="0" y="626534"/>
                </a:cubicBezTo>
              </a:path>
            </a:pathLst>
          </a:custGeom>
          <a:noFill/>
          <a:ln w="38100" cap="flat" cmpd="sng">
            <a:solidFill>
              <a:srgbClr val="E46C0A"/>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cxnSp>
        <p:nvCxnSpPr>
          <p:cNvPr id="7" name="Connettore 2 6"/>
          <p:cNvCxnSpPr>
            <a:cxnSpLocks noChangeShapeType="1"/>
          </p:cNvCxnSpPr>
          <p:nvPr/>
        </p:nvCxnSpPr>
        <p:spPr bwMode="auto">
          <a:xfrm>
            <a:off x="4211638" y="4797425"/>
            <a:ext cx="0" cy="576263"/>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5" name="Connettore 2 74"/>
          <p:cNvCxnSpPr>
            <a:cxnSpLocks noChangeShapeType="1"/>
          </p:cNvCxnSpPr>
          <p:nvPr/>
        </p:nvCxnSpPr>
        <p:spPr bwMode="auto">
          <a:xfrm>
            <a:off x="5364163" y="4797425"/>
            <a:ext cx="0" cy="576263"/>
          </a:xfrm>
          <a:prstGeom prst="straightConnector1">
            <a:avLst/>
          </a:prstGeom>
          <a:noFill/>
          <a:ln w="25400">
            <a:solidFill>
              <a:srgbClr val="E46C0A"/>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297" name="Connettore 1 58"/>
          <p:cNvCxnSpPr>
            <a:cxnSpLocks noChangeShapeType="1"/>
          </p:cNvCxnSpPr>
          <p:nvPr/>
        </p:nvCxnSpPr>
        <p:spPr bwMode="auto">
          <a:xfrm>
            <a:off x="1976438" y="3335338"/>
            <a:ext cx="1143000" cy="1587"/>
          </a:xfrm>
          <a:prstGeom prst="line">
            <a:avLst/>
          </a:prstGeom>
          <a:noFill/>
          <a:ln w="25400">
            <a:solidFill>
              <a:srgbClr val="40404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5298" name="Rectangle 5"/>
          <p:cNvSpPr>
            <a:spLocks noChangeArrowheads="1"/>
          </p:cNvSpPr>
          <p:nvPr/>
        </p:nvSpPr>
        <p:spPr bwMode="auto">
          <a:xfrm>
            <a:off x="2268538" y="4437063"/>
            <a:ext cx="2987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200">
                <a:solidFill>
                  <a:srgbClr val="000000"/>
                </a:solidFill>
                <a:latin typeface="Helvetica" charset="0"/>
              </a:rPr>
              <a:t>Curr Opin Cell Biol. 2004 Jun;16(3):272-8</a:t>
            </a:r>
          </a:p>
        </p:txBody>
      </p:sp>
      <p:sp>
        <p:nvSpPr>
          <p:cNvPr id="55299" name="Rectangle 8"/>
          <p:cNvSpPr>
            <a:spLocks noChangeArrowheads="1"/>
          </p:cNvSpPr>
          <p:nvPr/>
        </p:nvSpPr>
        <p:spPr bwMode="auto">
          <a:xfrm>
            <a:off x="223838" y="895350"/>
            <a:ext cx="1417637" cy="873125"/>
          </a:xfrm>
          <a:prstGeom prst="rect">
            <a:avLst/>
          </a:prstGeom>
          <a:solidFill>
            <a:srgbClr val="9ED2F5"/>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49861" tIns="25643" rIns="49861" bIns="25643">
            <a:spAutoFit/>
          </a:bodyPr>
          <a:lstStyle>
            <a:lvl1pPr defTabSz="295275" eaLnBrk="0" hangingPunct="0">
              <a:defRPr sz="2400">
                <a:solidFill>
                  <a:schemeClr val="tx1"/>
                </a:solidFill>
                <a:latin typeface="Arial" charset="0"/>
                <a:ea typeface="ＭＳ Ｐゴシック" charset="-128"/>
              </a:defRPr>
            </a:lvl1pPr>
            <a:lvl2pPr marL="742950" indent="-285750" defTabSz="295275" eaLnBrk="0" hangingPunct="0">
              <a:defRPr sz="2400">
                <a:solidFill>
                  <a:schemeClr val="tx1"/>
                </a:solidFill>
                <a:latin typeface="Arial" charset="0"/>
                <a:ea typeface="ＭＳ Ｐゴシック" charset="-128"/>
              </a:defRPr>
            </a:lvl2pPr>
            <a:lvl3pPr marL="1143000" indent="-228600" defTabSz="295275" eaLnBrk="0" hangingPunct="0">
              <a:defRPr sz="2400">
                <a:solidFill>
                  <a:schemeClr val="tx1"/>
                </a:solidFill>
                <a:latin typeface="Arial" charset="0"/>
                <a:ea typeface="ＭＳ Ｐゴシック" charset="-128"/>
              </a:defRPr>
            </a:lvl3pPr>
            <a:lvl4pPr marL="1600200" indent="-228600" defTabSz="295275" eaLnBrk="0" hangingPunct="0">
              <a:defRPr sz="2400">
                <a:solidFill>
                  <a:schemeClr val="tx1"/>
                </a:solidFill>
                <a:latin typeface="Arial" charset="0"/>
                <a:ea typeface="ＭＳ Ｐゴシック" charset="-128"/>
              </a:defRPr>
            </a:lvl4pPr>
            <a:lvl5pPr marL="2057400" indent="-228600" defTabSz="295275" eaLnBrk="0" hangingPunct="0">
              <a:defRPr sz="2400">
                <a:solidFill>
                  <a:schemeClr val="tx1"/>
                </a:solidFill>
                <a:latin typeface="Arial" charset="0"/>
                <a:ea typeface="ＭＳ Ｐゴシック" charset="-128"/>
              </a:defRPr>
            </a:lvl5pPr>
            <a:lvl6pPr marL="2514600" indent="-228600" defTabSz="295275"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295275"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295275"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295275"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200">
                <a:latin typeface="Helvetica" charset="0"/>
              </a:rPr>
              <a:t>Cleavage and Polyadenylation Specific Factor</a:t>
            </a:r>
          </a:p>
          <a:p>
            <a:pPr algn="ctr" eaLnBrk="1" hangingPunct="1"/>
            <a:r>
              <a:rPr lang="en-US" altLang="x-none" sz="1800" b="1">
                <a:latin typeface="Helvetica" charset="0"/>
              </a:rPr>
              <a:t>CPSF</a:t>
            </a:r>
            <a:endParaRPr lang="en-US" altLang="x-none" sz="1600" b="1">
              <a:latin typeface="Helvetica" charset="0"/>
            </a:endParaRPr>
          </a:p>
        </p:txBody>
      </p:sp>
      <p:sp>
        <p:nvSpPr>
          <p:cNvPr id="55300" name="Rectangle 9"/>
          <p:cNvSpPr>
            <a:spLocks noChangeArrowheads="1"/>
          </p:cNvSpPr>
          <p:nvPr/>
        </p:nvSpPr>
        <p:spPr bwMode="auto">
          <a:xfrm>
            <a:off x="311150" y="2571750"/>
            <a:ext cx="2012950" cy="690563"/>
          </a:xfrm>
          <a:prstGeom prst="rect">
            <a:avLst/>
          </a:prstGeom>
          <a:solidFill>
            <a:srgbClr val="D9EAB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49861" tIns="25643" rIns="49861" bIns="25643">
            <a:spAutoFit/>
          </a:bodyPr>
          <a:lstStyle>
            <a:lvl1pPr defTabSz="295275" eaLnBrk="0" hangingPunct="0">
              <a:defRPr sz="2400">
                <a:solidFill>
                  <a:schemeClr val="tx1"/>
                </a:solidFill>
                <a:latin typeface="Arial" charset="0"/>
                <a:ea typeface="ＭＳ Ｐゴシック" charset="-128"/>
              </a:defRPr>
            </a:lvl1pPr>
            <a:lvl2pPr marL="742950" indent="-285750" defTabSz="295275" eaLnBrk="0" hangingPunct="0">
              <a:defRPr sz="2400">
                <a:solidFill>
                  <a:schemeClr val="tx1"/>
                </a:solidFill>
                <a:latin typeface="Arial" charset="0"/>
                <a:ea typeface="ＭＳ Ｐゴシック" charset="-128"/>
              </a:defRPr>
            </a:lvl2pPr>
            <a:lvl3pPr marL="1143000" indent="-228600" defTabSz="295275" eaLnBrk="0" hangingPunct="0">
              <a:defRPr sz="2400">
                <a:solidFill>
                  <a:schemeClr val="tx1"/>
                </a:solidFill>
                <a:latin typeface="Arial" charset="0"/>
                <a:ea typeface="ＭＳ Ｐゴシック" charset="-128"/>
              </a:defRPr>
            </a:lvl3pPr>
            <a:lvl4pPr marL="1600200" indent="-228600" defTabSz="295275" eaLnBrk="0" hangingPunct="0">
              <a:defRPr sz="2400">
                <a:solidFill>
                  <a:schemeClr val="tx1"/>
                </a:solidFill>
                <a:latin typeface="Arial" charset="0"/>
                <a:ea typeface="ＭＳ Ｐゴシック" charset="-128"/>
              </a:defRPr>
            </a:lvl4pPr>
            <a:lvl5pPr marL="2057400" indent="-228600" defTabSz="295275" eaLnBrk="0" hangingPunct="0">
              <a:defRPr sz="2400">
                <a:solidFill>
                  <a:schemeClr val="tx1"/>
                </a:solidFill>
                <a:latin typeface="Arial" charset="0"/>
                <a:ea typeface="ＭＳ Ｐゴシック" charset="-128"/>
              </a:defRPr>
            </a:lvl5pPr>
            <a:lvl6pPr marL="2514600" indent="-228600" defTabSz="295275"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295275"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295275"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295275"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200">
                <a:latin typeface="Helvetica" charset="0"/>
              </a:rPr>
              <a:t>Cleavage Stimulation Factor</a:t>
            </a:r>
          </a:p>
          <a:p>
            <a:pPr algn="ctr" eaLnBrk="1" hangingPunct="1"/>
            <a:r>
              <a:rPr lang="en-US" altLang="x-none" sz="1800" b="1">
                <a:latin typeface="Helvetica" charset="0"/>
              </a:rPr>
              <a:t>CstF</a:t>
            </a:r>
          </a:p>
          <a:p>
            <a:pPr algn="ctr" eaLnBrk="1" hangingPunct="1"/>
            <a:endParaRPr lang="en-US" altLang="x-none" sz="1200">
              <a:latin typeface="Helvetica" charset="0"/>
            </a:endParaRPr>
          </a:p>
        </p:txBody>
      </p:sp>
      <p:pic>
        <p:nvPicPr>
          <p:cNvPr id="553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638" y="285750"/>
            <a:ext cx="2514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9838" y="2266950"/>
            <a:ext cx="14478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266950"/>
            <a:ext cx="19097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5304" name="Connettore 1 44"/>
          <p:cNvCxnSpPr>
            <a:cxnSpLocks noChangeShapeType="1"/>
          </p:cNvCxnSpPr>
          <p:nvPr/>
        </p:nvCxnSpPr>
        <p:spPr bwMode="auto">
          <a:xfrm flipV="1">
            <a:off x="985838" y="2038350"/>
            <a:ext cx="1066800" cy="0"/>
          </a:xfrm>
          <a:prstGeom prst="line">
            <a:avLst/>
          </a:prstGeom>
          <a:noFill/>
          <a:ln w="25400">
            <a:solidFill>
              <a:srgbClr val="40404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5305" name="Rettangolo 45"/>
          <p:cNvSpPr>
            <a:spLocks noChangeArrowheads="1"/>
          </p:cNvSpPr>
          <p:nvPr/>
        </p:nvSpPr>
        <p:spPr bwMode="auto">
          <a:xfrm>
            <a:off x="2052638" y="1881188"/>
            <a:ext cx="914400" cy="311150"/>
          </a:xfrm>
          <a:prstGeom prst="rect">
            <a:avLst/>
          </a:prstGeom>
          <a:gradFill rotWithShape="1">
            <a:gsLst>
              <a:gs pos="0">
                <a:srgbClr val="CBFFFF"/>
              </a:gs>
              <a:gs pos="100000">
                <a:srgbClr val="B5E5E9"/>
              </a:gs>
            </a:gsLst>
            <a:lin ang="5400000"/>
          </a:gradFill>
          <a:ln w="9525">
            <a:solidFill>
              <a:srgbClr val="B6DCDF"/>
            </a:solidFill>
            <a:miter lim="800000"/>
            <a:headEnd/>
            <a:tailEnd/>
          </a:ln>
          <a:effectLst>
            <a:outerShdw dist="23000" dir="5400000" rotWithShape="0">
              <a:srgbClr val="808080">
                <a:alpha val="34998"/>
              </a:srgbClr>
            </a:outerShdw>
          </a:effec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400">
              <a:solidFill>
                <a:srgbClr val="FFFFFF"/>
              </a:solidFill>
              <a:latin typeface="Calibri" charset="0"/>
            </a:endParaRPr>
          </a:p>
        </p:txBody>
      </p:sp>
      <p:sp>
        <p:nvSpPr>
          <p:cNvPr id="47" name="CasellaDiTesto 5"/>
          <p:cNvSpPr txBox="1">
            <a:spLocks noChangeArrowheads="1"/>
          </p:cNvSpPr>
          <p:nvPr/>
        </p:nvSpPr>
        <p:spPr bwMode="auto">
          <a:xfrm>
            <a:off x="2052638" y="1882775"/>
            <a:ext cx="914400" cy="314325"/>
          </a:xfrm>
          <a:prstGeom prst="rect">
            <a:avLst/>
          </a:prstGeom>
          <a:noFill/>
          <a:ln w="9525">
            <a:solidFill>
              <a:schemeClr val="tx2">
                <a:lumMod val="95000"/>
                <a:lumOff val="5000"/>
              </a:schemeClr>
            </a:solidFill>
            <a:miter lim="800000"/>
            <a:headEnd/>
            <a:tailEnd/>
          </a:ln>
        </p:spPr>
        <p:txBody>
          <a:bodyPr wrap="none">
            <a:spAutoFit/>
          </a:bodyPr>
          <a:lstStyle/>
          <a:p>
            <a:pPr>
              <a:defRPr/>
            </a:pPr>
            <a:r>
              <a:rPr lang="it-IT" sz="1400">
                <a:latin typeface="Calibri" charset="0"/>
                <a:ea typeface="Arial" charset="0"/>
                <a:cs typeface="Arial" charset="0"/>
              </a:rPr>
              <a:t>AAUAAA</a:t>
            </a:r>
          </a:p>
        </p:txBody>
      </p:sp>
      <p:cxnSp>
        <p:nvCxnSpPr>
          <p:cNvPr id="55307" name="Connettore 1 47"/>
          <p:cNvCxnSpPr>
            <a:cxnSpLocks noChangeShapeType="1"/>
          </p:cNvCxnSpPr>
          <p:nvPr/>
        </p:nvCxnSpPr>
        <p:spPr bwMode="auto">
          <a:xfrm>
            <a:off x="2967038" y="2036763"/>
            <a:ext cx="1371600" cy="1587"/>
          </a:xfrm>
          <a:prstGeom prst="line">
            <a:avLst/>
          </a:prstGeom>
          <a:noFill/>
          <a:ln w="28575">
            <a:solidFill>
              <a:srgbClr val="40404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5308" name="Parentesi quadra chiusa 52"/>
          <p:cNvSpPr>
            <a:spLocks/>
          </p:cNvSpPr>
          <p:nvPr/>
        </p:nvSpPr>
        <p:spPr bwMode="auto">
          <a:xfrm>
            <a:off x="3805238" y="2038350"/>
            <a:ext cx="2057400" cy="1298575"/>
          </a:xfrm>
          <a:prstGeom prst="rightBracket">
            <a:avLst>
              <a:gd name="adj" fmla="val 8333"/>
            </a:avLst>
          </a:prstGeom>
          <a:noFill/>
          <a:ln w="28575">
            <a:solidFill>
              <a:srgbClr val="40404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latin typeface="Calibri" charset="0"/>
            </a:endParaRPr>
          </a:p>
        </p:txBody>
      </p:sp>
      <p:sp>
        <p:nvSpPr>
          <p:cNvPr id="55309" name="Rettangolo 55"/>
          <p:cNvSpPr>
            <a:spLocks noChangeArrowheads="1"/>
          </p:cNvSpPr>
          <p:nvPr/>
        </p:nvSpPr>
        <p:spPr bwMode="auto">
          <a:xfrm>
            <a:off x="3119438" y="3178175"/>
            <a:ext cx="685800" cy="311150"/>
          </a:xfrm>
          <a:prstGeom prst="rect">
            <a:avLst/>
          </a:prstGeom>
          <a:gradFill rotWithShape="1">
            <a:gsLst>
              <a:gs pos="0">
                <a:srgbClr val="CBFFFF"/>
              </a:gs>
              <a:gs pos="100000">
                <a:srgbClr val="B5E5E9"/>
              </a:gs>
            </a:gsLst>
            <a:lin ang="5400000"/>
          </a:gradFill>
          <a:ln w="9525">
            <a:solidFill>
              <a:srgbClr val="0D0D0D"/>
            </a:solidFill>
            <a:miter lim="800000"/>
            <a:headEnd/>
            <a:tailEnd/>
          </a:ln>
          <a:effectLst>
            <a:outerShdw dist="23000" dir="5400000" rotWithShape="0">
              <a:srgbClr val="808080">
                <a:alpha val="34998"/>
              </a:srgbClr>
            </a:outerShdw>
          </a:effec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400">
              <a:solidFill>
                <a:srgbClr val="FFFFFF"/>
              </a:solidFill>
              <a:latin typeface="Calibri" charset="0"/>
            </a:endParaRPr>
          </a:p>
        </p:txBody>
      </p:sp>
      <p:sp>
        <p:nvSpPr>
          <p:cNvPr id="55310" name="CasellaDiTesto 5"/>
          <p:cNvSpPr txBox="1">
            <a:spLocks noChangeArrowheads="1"/>
          </p:cNvSpPr>
          <p:nvPr/>
        </p:nvSpPr>
        <p:spPr bwMode="auto">
          <a:xfrm>
            <a:off x="3078163" y="3178175"/>
            <a:ext cx="796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a:latin typeface="Calibri" charset="0"/>
              </a:rPr>
              <a:t>GU-rich</a:t>
            </a:r>
          </a:p>
        </p:txBody>
      </p:sp>
      <p:sp>
        <p:nvSpPr>
          <p:cNvPr id="55311" name="Freccia bidirezionale verticale 57"/>
          <p:cNvSpPr>
            <a:spLocks noChangeArrowheads="1"/>
          </p:cNvSpPr>
          <p:nvPr/>
        </p:nvSpPr>
        <p:spPr bwMode="auto">
          <a:xfrm>
            <a:off x="3043238" y="1962150"/>
            <a:ext cx="76200" cy="457200"/>
          </a:xfrm>
          <a:prstGeom prst="upDownArrow">
            <a:avLst>
              <a:gd name="adj1" fmla="val 50000"/>
              <a:gd name="adj2" fmla="val 50000"/>
            </a:avLst>
          </a:prstGeom>
          <a:solidFill>
            <a:srgbClr val="FF0000"/>
          </a:solidFill>
          <a:ln w="9525">
            <a:solidFill>
              <a:srgbClr val="FF0000"/>
            </a:solidFill>
            <a:miter lim="800000"/>
            <a:headEnd/>
            <a:tailEnd/>
          </a:ln>
          <a:effectLst>
            <a:outerShdw dist="23000" dir="5400000" rotWithShape="0">
              <a:srgbClr val="808080">
                <a:alpha val="34998"/>
              </a:srgbClr>
            </a:outerShdw>
          </a:effec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solidFill>
                <a:srgbClr val="FFFFFF"/>
              </a:solidFill>
              <a:latin typeface="Calibri" charset="0"/>
            </a:endParaRPr>
          </a:p>
        </p:txBody>
      </p:sp>
      <p:sp>
        <p:nvSpPr>
          <p:cNvPr id="55312" name="Rettangolo 49"/>
          <p:cNvSpPr>
            <a:spLocks noChangeArrowheads="1"/>
          </p:cNvSpPr>
          <p:nvPr/>
        </p:nvSpPr>
        <p:spPr bwMode="auto">
          <a:xfrm>
            <a:off x="4338638" y="1922463"/>
            <a:ext cx="304800" cy="228600"/>
          </a:xfrm>
          <a:prstGeom prst="rect">
            <a:avLst/>
          </a:prstGeom>
          <a:gradFill rotWithShape="1">
            <a:gsLst>
              <a:gs pos="0">
                <a:srgbClr val="CBFFFF"/>
              </a:gs>
              <a:gs pos="100000">
                <a:srgbClr val="B5E5E9"/>
              </a:gs>
            </a:gsLst>
            <a:lin ang="5400000"/>
          </a:gradFill>
          <a:ln w="9525">
            <a:solidFill>
              <a:srgbClr val="0D0D0D"/>
            </a:solidFill>
            <a:miter lim="800000"/>
            <a:headEnd/>
            <a:tailEnd/>
          </a:ln>
          <a:effectLst>
            <a:outerShdw dist="23000" dir="5400000" rotWithShape="0">
              <a:srgbClr val="808080">
                <a:alpha val="34998"/>
              </a:srgbClr>
            </a:outerShdw>
          </a:effec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400">
              <a:solidFill>
                <a:srgbClr val="FFFFFF"/>
              </a:solidFill>
              <a:latin typeface="Calibri" charset="0"/>
            </a:endParaRPr>
          </a:p>
        </p:txBody>
      </p:sp>
      <p:sp>
        <p:nvSpPr>
          <p:cNvPr id="55313" name="CasellaDiTesto 5"/>
          <p:cNvSpPr txBox="1">
            <a:spLocks noChangeArrowheads="1"/>
          </p:cNvSpPr>
          <p:nvPr/>
        </p:nvSpPr>
        <p:spPr bwMode="auto">
          <a:xfrm>
            <a:off x="4262438" y="1882775"/>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a:latin typeface="Calibri" charset="0"/>
              </a:rPr>
              <a:t>CA</a:t>
            </a:r>
          </a:p>
        </p:txBody>
      </p:sp>
      <p:sp>
        <p:nvSpPr>
          <p:cNvPr id="55314" name="Rectangle 8"/>
          <p:cNvSpPr>
            <a:spLocks noChangeArrowheads="1"/>
          </p:cNvSpPr>
          <p:nvPr/>
        </p:nvSpPr>
        <p:spPr bwMode="auto">
          <a:xfrm>
            <a:off x="5918200" y="2493963"/>
            <a:ext cx="533400" cy="32543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49861" tIns="25643" rIns="49861" bIns="25643">
            <a:spAutoFit/>
          </a:bodyPr>
          <a:lstStyle>
            <a:lvl1pPr defTabSz="295275" eaLnBrk="0" hangingPunct="0">
              <a:defRPr sz="2400">
                <a:solidFill>
                  <a:schemeClr val="tx1"/>
                </a:solidFill>
                <a:latin typeface="Arial" charset="0"/>
                <a:ea typeface="ＭＳ Ｐゴシック" charset="-128"/>
              </a:defRPr>
            </a:lvl1pPr>
            <a:lvl2pPr marL="742950" indent="-285750" defTabSz="295275" eaLnBrk="0" hangingPunct="0">
              <a:defRPr sz="2400">
                <a:solidFill>
                  <a:schemeClr val="tx1"/>
                </a:solidFill>
                <a:latin typeface="Arial" charset="0"/>
                <a:ea typeface="ＭＳ Ｐゴシック" charset="-128"/>
              </a:defRPr>
            </a:lvl2pPr>
            <a:lvl3pPr marL="1143000" indent="-228600" defTabSz="295275" eaLnBrk="0" hangingPunct="0">
              <a:defRPr sz="2400">
                <a:solidFill>
                  <a:schemeClr val="tx1"/>
                </a:solidFill>
                <a:latin typeface="Arial" charset="0"/>
                <a:ea typeface="ＭＳ Ｐゴシック" charset="-128"/>
              </a:defRPr>
            </a:lvl3pPr>
            <a:lvl4pPr marL="1600200" indent="-228600" defTabSz="295275" eaLnBrk="0" hangingPunct="0">
              <a:defRPr sz="2400">
                <a:solidFill>
                  <a:schemeClr val="tx1"/>
                </a:solidFill>
                <a:latin typeface="Arial" charset="0"/>
                <a:ea typeface="ＭＳ Ｐゴシック" charset="-128"/>
              </a:defRPr>
            </a:lvl4pPr>
            <a:lvl5pPr marL="2057400" indent="-228600" defTabSz="295275" eaLnBrk="0" hangingPunct="0">
              <a:defRPr sz="2400">
                <a:solidFill>
                  <a:schemeClr val="tx1"/>
                </a:solidFill>
                <a:latin typeface="Arial" charset="0"/>
                <a:ea typeface="ＭＳ Ｐゴシック" charset="-128"/>
              </a:defRPr>
            </a:lvl5pPr>
            <a:lvl6pPr marL="2514600" indent="-228600" defTabSz="295275"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295275"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295275"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295275"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800" b="1">
                <a:latin typeface="Helvetica" charset="0"/>
              </a:rPr>
              <a:t>CFII</a:t>
            </a:r>
          </a:p>
        </p:txBody>
      </p:sp>
      <p:sp>
        <p:nvSpPr>
          <p:cNvPr id="55315" name="Freccia giù 63"/>
          <p:cNvSpPr>
            <a:spLocks noChangeArrowheads="1"/>
          </p:cNvSpPr>
          <p:nvPr/>
        </p:nvSpPr>
        <p:spPr bwMode="auto">
          <a:xfrm>
            <a:off x="4719638" y="1584325"/>
            <a:ext cx="76200" cy="381000"/>
          </a:xfrm>
          <a:prstGeom prst="downArrow">
            <a:avLst>
              <a:gd name="adj1" fmla="val 50000"/>
              <a:gd name="adj2" fmla="val 50000"/>
            </a:avLst>
          </a:prstGeom>
          <a:solidFill>
            <a:srgbClr val="FF6600"/>
          </a:solidFill>
          <a:ln w="9525">
            <a:solidFill>
              <a:srgbClr val="19194D"/>
            </a:solidFill>
            <a:miter lim="800000"/>
            <a:headEnd/>
            <a:tailEnd/>
          </a:ln>
          <a:effectLst>
            <a:outerShdw dist="23000" dir="5400000" rotWithShape="0">
              <a:srgbClr val="808080">
                <a:alpha val="34998"/>
              </a:srgbClr>
            </a:outerShdw>
          </a:effec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solidFill>
                <a:srgbClr val="FFFFFF"/>
              </a:solidFill>
              <a:latin typeface="Calibri" charset="0"/>
            </a:endParaRPr>
          </a:p>
        </p:txBody>
      </p:sp>
      <p:sp>
        <p:nvSpPr>
          <p:cNvPr id="55316" name="CasellaDiTesto 1"/>
          <p:cNvSpPr txBox="1">
            <a:spLocks noChangeArrowheads="1"/>
          </p:cNvSpPr>
          <p:nvPr/>
        </p:nvSpPr>
        <p:spPr bwMode="auto">
          <a:xfrm>
            <a:off x="4267200" y="1233488"/>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b="1">
                <a:solidFill>
                  <a:srgbClr val="FF6600"/>
                </a:solidFill>
                <a:latin typeface="Calibri" charset="0"/>
              </a:rPr>
              <a:t>sito di taglio</a:t>
            </a:r>
          </a:p>
        </p:txBody>
      </p:sp>
      <p:sp>
        <p:nvSpPr>
          <p:cNvPr id="55317" name="CasellaDiTesto 1"/>
          <p:cNvSpPr txBox="1">
            <a:spLocks noChangeArrowheads="1"/>
          </p:cNvSpPr>
          <p:nvPr/>
        </p:nvSpPr>
        <p:spPr bwMode="auto">
          <a:xfrm>
            <a:off x="6950075" y="1700213"/>
            <a:ext cx="21907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it-IT" altLang="x-none" sz="2000">
                <a:latin typeface="Calibri" charset="0"/>
              </a:rPr>
              <a:t>EMSA assay for testing the interaction between CPSF 160 and consensus sequence AAUAAA</a:t>
            </a:r>
          </a:p>
        </p:txBody>
      </p:sp>
      <p:sp>
        <p:nvSpPr>
          <p:cNvPr id="55318" name="CasellaDiTesto 1"/>
          <p:cNvSpPr txBox="1">
            <a:spLocks noChangeArrowheads="1"/>
          </p:cNvSpPr>
          <p:nvPr/>
        </p:nvSpPr>
        <p:spPr bwMode="auto">
          <a:xfrm>
            <a:off x="7086600" y="606425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a:solidFill>
                  <a:srgbClr val="FF6600"/>
                </a:solidFill>
                <a:latin typeface="Calibri" charset="0"/>
              </a:rPr>
              <a:t>sito di taglio</a:t>
            </a:r>
          </a:p>
        </p:txBody>
      </p:sp>
      <p:pic>
        <p:nvPicPr>
          <p:cNvPr id="55319" name="Immagine 177"/>
          <p:cNvPicPr>
            <a:picLocks noChangeAspect="1"/>
          </p:cNvPicPr>
          <p:nvPr/>
        </p:nvPicPr>
        <p:blipFill>
          <a:blip r:embed="rId6">
            <a:lum bright="-32000" contrast="16000"/>
            <a:extLst>
              <a:ext uri="{28A0092B-C50C-407E-A947-70E740481C1C}">
                <a14:useLocalDpi xmlns:a14="http://schemas.microsoft.com/office/drawing/2010/main" val="0"/>
              </a:ext>
            </a:extLst>
          </a:blip>
          <a:srcRect/>
          <a:stretch>
            <a:fillRect/>
          </a:stretch>
        </p:blipFill>
        <p:spPr bwMode="auto">
          <a:xfrm>
            <a:off x="7086600" y="4344988"/>
            <a:ext cx="1752600"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5320" name="CasellaDiTesto 1"/>
          <p:cNvSpPr txBox="1">
            <a:spLocks noChangeArrowheads="1"/>
          </p:cNvSpPr>
          <p:nvPr/>
        </p:nvSpPr>
        <p:spPr bwMode="auto">
          <a:xfrm>
            <a:off x="6502400" y="4116388"/>
            <a:ext cx="812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000">
                <a:solidFill>
                  <a:srgbClr val="19194D"/>
                </a:solidFill>
                <a:latin typeface="Calibri" charset="0"/>
              </a:rPr>
              <a:t>HeLa NE     			</a:t>
            </a:r>
          </a:p>
        </p:txBody>
      </p:sp>
      <p:sp>
        <p:nvSpPr>
          <p:cNvPr id="55321" name="CasellaDiTesto 1"/>
          <p:cNvSpPr txBox="1">
            <a:spLocks noChangeArrowheads="1"/>
          </p:cNvSpPr>
          <p:nvPr/>
        </p:nvSpPr>
        <p:spPr bwMode="auto">
          <a:xfrm>
            <a:off x="6324600" y="6497638"/>
            <a:ext cx="914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200">
                <a:solidFill>
                  <a:srgbClr val="19194D"/>
                </a:solidFill>
                <a:latin typeface="Calibri" charset="0"/>
              </a:rPr>
              <a:t>free RNA  </a:t>
            </a:r>
          </a:p>
        </p:txBody>
      </p:sp>
      <p:sp>
        <p:nvSpPr>
          <p:cNvPr id="55322" name="Triangolo rettangolo 180"/>
          <p:cNvSpPr>
            <a:spLocks noChangeArrowheads="1"/>
          </p:cNvSpPr>
          <p:nvPr/>
        </p:nvSpPr>
        <p:spPr bwMode="auto">
          <a:xfrm flipH="1">
            <a:off x="7391400" y="4116388"/>
            <a:ext cx="533400" cy="152400"/>
          </a:xfrm>
          <a:prstGeom prst="rtTriangle">
            <a:avLst/>
          </a:prstGeom>
          <a:solidFill>
            <a:srgbClr val="FF6600">
              <a:alpha val="43137"/>
            </a:srgbClr>
          </a:solidFill>
          <a:ln w="9525">
            <a:solidFill>
              <a:srgbClr val="0D0D0D"/>
            </a:solidFill>
            <a:miter lim="800000"/>
            <a:headEnd/>
            <a:tailEnd/>
          </a:ln>
          <a:effectLst>
            <a:outerShdw dist="23000" dir="5400000" rotWithShape="0">
              <a:srgbClr val="808080">
                <a:alpha val="34998"/>
              </a:srgbClr>
            </a:outerShdw>
          </a:effec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solidFill>
                <a:srgbClr val="FFFFFF"/>
              </a:solidFill>
              <a:latin typeface="Calibri" charset="0"/>
            </a:endParaRPr>
          </a:p>
        </p:txBody>
      </p:sp>
      <p:sp>
        <p:nvSpPr>
          <p:cNvPr id="55323" name="Triangolo rettangolo 181"/>
          <p:cNvSpPr>
            <a:spLocks noChangeArrowheads="1"/>
          </p:cNvSpPr>
          <p:nvPr/>
        </p:nvSpPr>
        <p:spPr bwMode="auto">
          <a:xfrm flipH="1">
            <a:off x="8153400" y="4116388"/>
            <a:ext cx="533400" cy="152400"/>
          </a:xfrm>
          <a:prstGeom prst="rtTriangle">
            <a:avLst/>
          </a:prstGeom>
          <a:solidFill>
            <a:srgbClr val="FF6600">
              <a:alpha val="43137"/>
            </a:srgbClr>
          </a:solidFill>
          <a:ln w="9525">
            <a:solidFill>
              <a:srgbClr val="0D0D0D"/>
            </a:solidFill>
            <a:miter lim="800000"/>
            <a:headEnd/>
            <a:tailEnd/>
          </a:ln>
          <a:effectLst>
            <a:outerShdw dist="23000" dir="5400000" rotWithShape="0">
              <a:srgbClr val="808080">
                <a:alpha val="34998"/>
              </a:srgbClr>
            </a:outerShdw>
          </a:effec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solidFill>
                <a:srgbClr val="FFFFFF"/>
              </a:solidFill>
              <a:latin typeface="Calibri" charset="0"/>
            </a:endParaRPr>
          </a:p>
        </p:txBody>
      </p:sp>
      <p:sp>
        <p:nvSpPr>
          <p:cNvPr id="55324" name="Parentesi quadra aperta 182"/>
          <p:cNvSpPr>
            <a:spLocks/>
          </p:cNvSpPr>
          <p:nvPr/>
        </p:nvSpPr>
        <p:spPr bwMode="auto">
          <a:xfrm rot="5400000">
            <a:off x="7666037" y="3781426"/>
            <a:ext cx="60325" cy="609600"/>
          </a:xfrm>
          <a:prstGeom prst="leftBracket">
            <a:avLst>
              <a:gd name="adj" fmla="val 8327"/>
            </a:avLst>
          </a:prstGeom>
          <a:noFill/>
          <a:ln w="25400">
            <a:solidFill>
              <a:srgbClr val="0D0D0D"/>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latin typeface="Calibri" charset="0"/>
            </a:endParaRPr>
          </a:p>
        </p:txBody>
      </p:sp>
      <p:sp>
        <p:nvSpPr>
          <p:cNvPr id="55325" name="Parentesi quadra aperta 183"/>
          <p:cNvSpPr>
            <a:spLocks/>
          </p:cNvSpPr>
          <p:nvPr/>
        </p:nvSpPr>
        <p:spPr bwMode="auto">
          <a:xfrm rot="5400000">
            <a:off x="8428037" y="3781426"/>
            <a:ext cx="60325" cy="609600"/>
          </a:xfrm>
          <a:prstGeom prst="leftBracket">
            <a:avLst>
              <a:gd name="adj" fmla="val 8327"/>
            </a:avLst>
          </a:prstGeom>
          <a:noFill/>
          <a:ln w="25400">
            <a:solidFill>
              <a:srgbClr val="0D0D0D"/>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latin typeface="Calibri" charset="0"/>
            </a:endParaRPr>
          </a:p>
        </p:txBody>
      </p:sp>
      <p:sp>
        <p:nvSpPr>
          <p:cNvPr id="55326" name="CasellaDiTesto 1"/>
          <p:cNvSpPr txBox="1">
            <a:spLocks noChangeArrowheads="1"/>
          </p:cNvSpPr>
          <p:nvPr/>
        </p:nvSpPr>
        <p:spPr bwMode="auto">
          <a:xfrm>
            <a:off x="7315200" y="3819525"/>
            <a:ext cx="762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000">
                <a:solidFill>
                  <a:srgbClr val="19194D"/>
                </a:solidFill>
                <a:latin typeface="Calibri" charset="0"/>
              </a:rPr>
              <a:t>AAUAAA  			</a:t>
            </a:r>
          </a:p>
        </p:txBody>
      </p:sp>
      <p:sp>
        <p:nvSpPr>
          <p:cNvPr id="55327" name="CasellaDiTesto 1"/>
          <p:cNvSpPr txBox="1">
            <a:spLocks noChangeArrowheads="1"/>
          </p:cNvSpPr>
          <p:nvPr/>
        </p:nvSpPr>
        <p:spPr bwMode="auto">
          <a:xfrm>
            <a:off x="8077200" y="3819525"/>
            <a:ext cx="762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000">
                <a:solidFill>
                  <a:srgbClr val="19194D"/>
                </a:solidFill>
                <a:latin typeface="Calibri" charset="0"/>
              </a:rPr>
              <a:t>AA</a:t>
            </a:r>
            <a:r>
              <a:rPr lang="it-IT" altLang="x-none" sz="1000" b="1">
                <a:solidFill>
                  <a:srgbClr val="FF0000"/>
                </a:solidFill>
                <a:latin typeface="Calibri" charset="0"/>
              </a:rPr>
              <a:t>G</a:t>
            </a:r>
            <a:r>
              <a:rPr lang="it-IT" altLang="x-none" sz="1000">
                <a:solidFill>
                  <a:srgbClr val="19194D"/>
                </a:solidFill>
                <a:latin typeface="Calibri" charset="0"/>
              </a:rPr>
              <a:t>AAA  			</a:t>
            </a:r>
          </a:p>
        </p:txBody>
      </p:sp>
      <p:sp>
        <p:nvSpPr>
          <p:cNvPr id="55328" name="Figura a mano libera 186"/>
          <p:cNvSpPr>
            <a:spLocks noChangeArrowheads="1"/>
          </p:cNvSpPr>
          <p:nvPr/>
        </p:nvSpPr>
        <p:spPr bwMode="auto">
          <a:xfrm>
            <a:off x="6477000" y="6400800"/>
            <a:ext cx="457200" cy="93663"/>
          </a:xfrm>
          <a:custGeom>
            <a:avLst/>
            <a:gdLst>
              <a:gd name="T0" fmla="*/ 0 w 457200"/>
              <a:gd name="T1" fmla="*/ 61667 h 93133"/>
              <a:gd name="T2" fmla="*/ 8467 w 457200"/>
              <a:gd name="T3" fmla="*/ 35238 h 93133"/>
              <a:gd name="T4" fmla="*/ 59267 w 457200"/>
              <a:gd name="T5" fmla="*/ 35238 h 93133"/>
              <a:gd name="T6" fmla="*/ 118534 w 457200"/>
              <a:gd name="T7" fmla="*/ 88098 h 93133"/>
              <a:gd name="T8" fmla="*/ 143934 w 457200"/>
              <a:gd name="T9" fmla="*/ 96906 h 93133"/>
              <a:gd name="T10" fmla="*/ 186267 w 457200"/>
              <a:gd name="T11" fmla="*/ 26430 h 93133"/>
              <a:gd name="T12" fmla="*/ 194734 w 457200"/>
              <a:gd name="T13" fmla="*/ 0 h 93133"/>
              <a:gd name="T14" fmla="*/ 228600 w 457200"/>
              <a:gd name="T15" fmla="*/ 8809 h 93133"/>
              <a:gd name="T16" fmla="*/ 237067 w 457200"/>
              <a:gd name="T17" fmla="*/ 35238 h 93133"/>
              <a:gd name="T18" fmla="*/ 245534 w 457200"/>
              <a:gd name="T19" fmla="*/ 70478 h 93133"/>
              <a:gd name="T20" fmla="*/ 270934 w 457200"/>
              <a:gd name="T21" fmla="*/ 79289 h 93133"/>
              <a:gd name="T22" fmla="*/ 296334 w 457200"/>
              <a:gd name="T23" fmla="*/ 70478 h 93133"/>
              <a:gd name="T24" fmla="*/ 321734 w 457200"/>
              <a:gd name="T25" fmla="*/ 8809 h 93133"/>
              <a:gd name="T26" fmla="*/ 372534 w 457200"/>
              <a:gd name="T27" fmla="*/ 17619 h 93133"/>
              <a:gd name="T28" fmla="*/ 397934 w 457200"/>
              <a:gd name="T29" fmla="*/ 70478 h 93133"/>
              <a:gd name="T30" fmla="*/ 414867 w 457200"/>
              <a:gd name="T31" fmla="*/ 96906 h 93133"/>
              <a:gd name="T32" fmla="*/ 457200 w 457200"/>
              <a:gd name="T33" fmla="*/ 88098 h 93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7200"/>
              <a:gd name="T52" fmla="*/ 0 h 93133"/>
              <a:gd name="T53" fmla="*/ 457200 w 457200"/>
              <a:gd name="T54" fmla="*/ 93133 h 931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7200" h="93133">
                <a:moveTo>
                  <a:pt x="0" y="59266"/>
                </a:moveTo>
                <a:cubicBezTo>
                  <a:pt x="2822" y="50799"/>
                  <a:pt x="2156" y="40177"/>
                  <a:pt x="8467" y="33866"/>
                </a:cubicBezTo>
                <a:cubicBezTo>
                  <a:pt x="25400" y="16934"/>
                  <a:pt x="42334" y="28222"/>
                  <a:pt x="59267" y="33866"/>
                </a:cubicBezTo>
                <a:cubicBezTo>
                  <a:pt x="80100" y="54699"/>
                  <a:pt x="92744" y="71771"/>
                  <a:pt x="118534" y="84666"/>
                </a:cubicBezTo>
                <a:cubicBezTo>
                  <a:pt x="126516" y="88657"/>
                  <a:pt x="135467" y="90311"/>
                  <a:pt x="143934" y="93133"/>
                </a:cubicBezTo>
                <a:cubicBezTo>
                  <a:pt x="184186" y="66299"/>
                  <a:pt x="166116" y="85854"/>
                  <a:pt x="186267" y="25400"/>
                </a:cubicBezTo>
                <a:lnTo>
                  <a:pt x="194734" y="0"/>
                </a:lnTo>
                <a:cubicBezTo>
                  <a:pt x="206023" y="2822"/>
                  <a:pt x="219514" y="1197"/>
                  <a:pt x="228600" y="8466"/>
                </a:cubicBezTo>
                <a:cubicBezTo>
                  <a:pt x="235569" y="14041"/>
                  <a:pt x="234615" y="25285"/>
                  <a:pt x="237067" y="33866"/>
                </a:cubicBezTo>
                <a:cubicBezTo>
                  <a:pt x="240264" y="45055"/>
                  <a:pt x="238265" y="58646"/>
                  <a:pt x="245534" y="67733"/>
                </a:cubicBezTo>
                <a:cubicBezTo>
                  <a:pt x="251109" y="74702"/>
                  <a:pt x="262467" y="73378"/>
                  <a:pt x="270934" y="76200"/>
                </a:cubicBezTo>
                <a:cubicBezTo>
                  <a:pt x="279401" y="73378"/>
                  <a:pt x="290023" y="74044"/>
                  <a:pt x="296334" y="67733"/>
                </a:cubicBezTo>
                <a:cubicBezTo>
                  <a:pt x="306795" y="57272"/>
                  <a:pt x="316674" y="23645"/>
                  <a:pt x="321734" y="8466"/>
                </a:cubicBezTo>
                <a:cubicBezTo>
                  <a:pt x="338667" y="11288"/>
                  <a:pt x="357179" y="9256"/>
                  <a:pt x="372534" y="16933"/>
                </a:cubicBezTo>
                <a:cubicBezTo>
                  <a:pt x="388709" y="25021"/>
                  <a:pt x="391256" y="54377"/>
                  <a:pt x="397934" y="67733"/>
                </a:cubicBezTo>
                <a:cubicBezTo>
                  <a:pt x="402485" y="76834"/>
                  <a:pt x="409223" y="84666"/>
                  <a:pt x="414867" y="93133"/>
                </a:cubicBezTo>
                <a:cubicBezTo>
                  <a:pt x="445622" y="82881"/>
                  <a:pt x="431342" y="84666"/>
                  <a:pt x="457200" y="84666"/>
                </a:cubicBezTo>
              </a:path>
            </a:pathLst>
          </a:custGeom>
          <a:noFill/>
          <a:ln w="25400">
            <a:solidFill>
              <a:srgbClr val="0D0D0D"/>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55329" name="Figura a mano libera 187"/>
          <p:cNvSpPr>
            <a:spLocks noChangeArrowheads="1"/>
          </p:cNvSpPr>
          <p:nvPr/>
        </p:nvSpPr>
        <p:spPr bwMode="auto">
          <a:xfrm>
            <a:off x="6324600" y="4630738"/>
            <a:ext cx="457200" cy="93662"/>
          </a:xfrm>
          <a:custGeom>
            <a:avLst/>
            <a:gdLst>
              <a:gd name="T0" fmla="*/ 0 w 457200"/>
              <a:gd name="T1" fmla="*/ 61662 h 93133"/>
              <a:gd name="T2" fmla="*/ 8467 w 457200"/>
              <a:gd name="T3" fmla="*/ 35236 h 93133"/>
              <a:gd name="T4" fmla="*/ 59267 w 457200"/>
              <a:gd name="T5" fmla="*/ 35236 h 93133"/>
              <a:gd name="T6" fmla="*/ 118534 w 457200"/>
              <a:gd name="T7" fmla="*/ 88091 h 93133"/>
              <a:gd name="T8" fmla="*/ 143934 w 457200"/>
              <a:gd name="T9" fmla="*/ 96899 h 93133"/>
              <a:gd name="T10" fmla="*/ 186267 w 457200"/>
              <a:gd name="T11" fmla="*/ 26427 h 93133"/>
              <a:gd name="T12" fmla="*/ 194734 w 457200"/>
              <a:gd name="T13" fmla="*/ 0 h 93133"/>
              <a:gd name="T14" fmla="*/ 228600 w 457200"/>
              <a:gd name="T15" fmla="*/ 8808 h 93133"/>
              <a:gd name="T16" fmla="*/ 237067 w 457200"/>
              <a:gd name="T17" fmla="*/ 35236 h 93133"/>
              <a:gd name="T18" fmla="*/ 245534 w 457200"/>
              <a:gd name="T19" fmla="*/ 70473 h 93133"/>
              <a:gd name="T20" fmla="*/ 270934 w 457200"/>
              <a:gd name="T21" fmla="*/ 79282 h 93133"/>
              <a:gd name="T22" fmla="*/ 296334 w 457200"/>
              <a:gd name="T23" fmla="*/ 70473 h 93133"/>
              <a:gd name="T24" fmla="*/ 321734 w 457200"/>
              <a:gd name="T25" fmla="*/ 8808 h 93133"/>
              <a:gd name="T26" fmla="*/ 372534 w 457200"/>
              <a:gd name="T27" fmla="*/ 17618 h 93133"/>
              <a:gd name="T28" fmla="*/ 397934 w 457200"/>
              <a:gd name="T29" fmla="*/ 70473 h 93133"/>
              <a:gd name="T30" fmla="*/ 414867 w 457200"/>
              <a:gd name="T31" fmla="*/ 96899 h 93133"/>
              <a:gd name="T32" fmla="*/ 457200 w 457200"/>
              <a:gd name="T33" fmla="*/ 88091 h 93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7200"/>
              <a:gd name="T52" fmla="*/ 0 h 93133"/>
              <a:gd name="T53" fmla="*/ 457200 w 457200"/>
              <a:gd name="T54" fmla="*/ 93133 h 931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7200" h="93133">
                <a:moveTo>
                  <a:pt x="0" y="59266"/>
                </a:moveTo>
                <a:cubicBezTo>
                  <a:pt x="2822" y="50799"/>
                  <a:pt x="2156" y="40177"/>
                  <a:pt x="8467" y="33866"/>
                </a:cubicBezTo>
                <a:cubicBezTo>
                  <a:pt x="25400" y="16934"/>
                  <a:pt x="42334" y="28222"/>
                  <a:pt x="59267" y="33866"/>
                </a:cubicBezTo>
                <a:cubicBezTo>
                  <a:pt x="80100" y="54699"/>
                  <a:pt x="92744" y="71771"/>
                  <a:pt x="118534" y="84666"/>
                </a:cubicBezTo>
                <a:cubicBezTo>
                  <a:pt x="126516" y="88657"/>
                  <a:pt x="135467" y="90311"/>
                  <a:pt x="143934" y="93133"/>
                </a:cubicBezTo>
                <a:cubicBezTo>
                  <a:pt x="184186" y="66299"/>
                  <a:pt x="166116" y="85854"/>
                  <a:pt x="186267" y="25400"/>
                </a:cubicBezTo>
                <a:lnTo>
                  <a:pt x="194734" y="0"/>
                </a:lnTo>
                <a:cubicBezTo>
                  <a:pt x="206023" y="2822"/>
                  <a:pt x="219514" y="1197"/>
                  <a:pt x="228600" y="8466"/>
                </a:cubicBezTo>
                <a:cubicBezTo>
                  <a:pt x="235569" y="14041"/>
                  <a:pt x="234615" y="25285"/>
                  <a:pt x="237067" y="33866"/>
                </a:cubicBezTo>
                <a:cubicBezTo>
                  <a:pt x="240264" y="45055"/>
                  <a:pt x="238265" y="58646"/>
                  <a:pt x="245534" y="67733"/>
                </a:cubicBezTo>
                <a:cubicBezTo>
                  <a:pt x="251109" y="74702"/>
                  <a:pt x="262467" y="73378"/>
                  <a:pt x="270934" y="76200"/>
                </a:cubicBezTo>
                <a:cubicBezTo>
                  <a:pt x="279401" y="73378"/>
                  <a:pt x="290023" y="74044"/>
                  <a:pt x="296334" y="67733"/>
                </a:cubicBezTo>
                <a:cubicBezTo>
                  <a:pt x="306795" y="57272"/>
                  <a:pt x="316674" y="23645"/>
                  <a:pt x="321734" y="8466"/>
                </a:cubicBezTo>
                <a:cubicBezTo>
                  <a:pt x="338667" y="11288"/>
                  <a:pt x="357179" y="9256"/>
                  <a:pt x="372534" y="16933"/>
                </a:cubicBezTo>
                <a:cubicBezTo>
                  <a:pt x="388709" y="25021"/>
                  <a:pt x="391256" y="54377"/>
                  <a:pt x="397934" y="67733"/>
                </a:cubicBezTo>
                <a:cubicBezTo>
                  <a:pt x="402485" y="76834"/>
                  <a:pt x="409223" y="84666"/>
                  <a:pt x="414867" y="93133"/>
                </a:cubicBezTo>
                <a:cubicBezTo>
                  <a:pt x="445622" y="82881"/>
                  <a:pt x="431342" y="84666"/>
                  <a:pt x="457200" y="84666"/>
                </a:cubicBezTo>
              </a:path>
            </a:pathLst>
          </a:custGeom>
          <a:noFill/>
          <a:ln w="25400">
            <a:solidFill>
              <a:srgbClr val="0D0D0D"/>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55330" name="Stella a 7 punte 188"/>
          <p:cNvSpPr>
            <a:spLocks noChangeArrowheads="1"/>
          </p:cNvSpPr>
          <p:nvPr/>
        </p:nvSpPr>
        <p:spPr bwMode="auto">
          <a:xfrm>
            <a:off x="6477000" y="4572000"/>
            <a:ext cx="152400" cy="152400"/>
          </a:xfrm>
          <a:custGeom>
            <a:avLst/>
            <a:gdLst>
              <a:gd name="T0" fmla="*/ 137308 w 152400"/>
              <a:gd name="T1" fmla="*/ 30185 h 152400"/>
              <a:gd name="T2" fmla="*/ 152400 w 152400"/>
              <a:gd name="T3" fmla="*/ 98009 h 152400"/>
              <a:gd name="T4" fmla="*/ 110112 w 152400"/>
              <a:gd name="T5" fmla="*/ 152401 h 152400"/>
              <a:gd name="T6" fmla="*/ 42288 w 152400"/>
              <a:gd name="T7" fmla="*/ 152401 h 152400"/>
              <a:gd name="T8" fmla="*/ 0 w 152400"/>
              <a:gd name="T9" fmla="*/ 98009 h 152400"/>
              <a:gd name="T10" fmla="*/ 15092 w 152400"/>
              <a:gd name="T11" fmla="*/ 30185 h 152400"/>
              <a:gd name="T12" fmla="*/ 76200 w 152400"/>
              <a:gd name="T13" fmla="*/ 0 h 152400"/>
              <a:gd name="T14" fmla="*/ 0 60000 65536"/>
              <a:gd name="T15" fmla="*/ 0 60000 65536"/>
              <a:gd name="T16" fmla="*/ 0 60000 65536"/>
              <a:gd name="T17" fmla="*/ 0 60000 65536"/>
              <a:gd name="T18" fmla="*/ 0 60000 65536"/>
              <a:gd name="T19" fmla="*/ 0 60000 65536"/>
              <a:gd name="T20" fmla="*/ 0 60000 65536"/>
              <a:gd name="T21" fmla="*/ 33912 w 152400"/>
              <a:gd name="T22" fmla="*/ 30185 h 152400"/>
              <a:gd name="T23" fmla="*/ 118488 w 152400"/>
              <a:gd name="T24" fmla="*/ 114761 h 152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400" h="152400">
                <a:moveTo>
                  <a:pt x="0" y="98009"/>
                </a:moveTo>
                <a:lnTo>
                  <a:pt x="23468" y="67825"/>
                </a:lnTo>
                <a:lnTo>
                  <a:pt x="15092" y="30185"/>
                </a:lnTo>
                <a:lnTo>
                  <a:pt x="52732" y="30185"/>
                </a:lnTo>
                <a:lnTo>
                  <a:pt x="76200" y="0"/>
                </a:lnTo>
                <a:lnTo>
                  <a:pt x="99668" y="30185"/>
                </a:lnTo>
                <a:lnTo>
                  <a:pt x="137308" y="30185"/>
                </a:lnTo>
                <a:lnTo>
                  <a:pt x="128932" y="67825"/>
                </a:lnTo>
                <a:lnTo>
                  <a:pt x="152400" y="98009"/>
                </a:lnTo>
                <a:lnTo>
                  <a:pt x="118488" y="114761"/>
                </a:lnTo>
                <a:lnTo>
                  <a:pt x="110112" y="152401"/>
                </a:lnTo>
                <a:lnTo>
                  <a:pt x="76200" y="135649"/>
                </a:lnTo>
                <a:lnTo>
                  <a:pt x="42288" y="152401"/>
                </a:lnTo>
                <a:lnTo>
                  <a:pt x="33912" y="114761"/>
                </a:lnTo>
                <a:lnTo>
                  <a:pt x="0" y="98009"/>
                </a:lnTo>
                <a:close/>
              </a:path>
            </a:pathLst>
          </a:custGeom>
          <a:solidFill>
            <a:srgbClr val="3C8C93"/>
          </a:solidFill>
          <a:ln w="9525">
            <a:solidFill>
              <a:srgbClr val="0D0D0D"/>
            </a:solidFill>
            <a:miter lim="800000"/>
            <a:headEnd/>
            <a:tailEnd/>
          </a:ln>
          <a:effectLst>
            <a:outerShdw dist="23000" dir="5400000" rotWithShape="0">
              <a:srgbClr val="808080">
                <a:alpha val="34998"/>
              </a:srgbClr>
            </a:outerShdw>
          </a:effectLst>
        </p:spPr>
        <p:txBody>
          <a:bodyPr anchor="ctr"/>
          <a:lstStyle/>
          <a:p>
            <a:endParaRPr lang="en-US"/>
          </a:p>
        </p:txBody>
      </p:sp>
      <p:sp>
        <p:nvSpPr>
          <p:cNvPr id="55331" name="Stella a 7 punte 189"/>
          <p:cNvSpPr>
            <a:spLocks noChangeArrowheads="1"/>
          </p:cNvSpPr>
          <p:nvPr/>
        </p:nvSpPr>
        <p:spPr bwMode="auto">
          <a:xfrm>
            <a:off x="6553200" y="4495800"/>
            <a:ext cx="152400" cy="152400"/>
          </a:xfrm>
          <a:custGeom>
            <a:avLst/>
            <a:gdLst>
              <a:gd name="T0" fmla="*/ 137308 w 152400"/>
              <a:gd name="T1" fmla="*/ 30185 h 152400"/>
              <a:gd name="T2" fmla="*/ 152400 w 152400"/>
              <a:gd name="T3" fmla="*/ 98009 h 152400"/>
              <a:gd name="T4" fmla="*/ 110112 w 152400"/>
              <a:gd name="T5" fmla="*/ 152401 h 152400"/>
              <a:gd name="T6" fmla="*/ 42288 w 152400"/>
              <a:gd name="T7" fmla="*/ 152401 h 152400"/>
              <a:gd name="T8" fmla="*/ 0 w 152400"/>
              <a:gd name="T9" fmla="*/ 98009 h 152400"/>
              <a:gd name="T10" fmla="*/ 15092 w 152400"/>
              <a:gd name="T11" fmla="*/ 30185 h 152400"/>
              <a:gd name="T12" fmla="*/ 76200 w 152400"/>
              <a:gd name="T13" fmla="*/ 0 h 152400"/>
              <a:gd name="T14" fmla="*/ 0 60000 65536"/>
              <a:gd name="T15" fmla="*/ 0 60000 65536"/>
              <a:gd name="T16" fmla="*/ 0 60000 65536"/>
              <a:gd name="T17" fmla="*/ 0 60000 65536"/>
              <a:gd name="T18" fmla="*/ 0 60000 65536"/>
              <a:gd name="T19" fmla="*/ 0 60000 65536"/>
              <a:gd name="T20" fmla="*/ 0 60000 65536"/>
              <a:gd name="T21" fmla="*/ 33912 w 152400"/>
              <a:gd name="T22" fmla="*/ 30185 h 152400"/>
              <a:gd name="T23" fmla="*/ 118488 w 152400"/>
              <a:gd name="T24" fmla="*/ 114761 h 152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400" h="152400">
                <a:moveTo>
                  <a:pt x="0" y="98009"/>
                </a:moveTo>
                <a:lnTo>
                  <a:pt x="23468" y="67825"/>
                </a:lnTo>
                <a:lnTo>
                  <a:pt x="15092" y="30185"/>
                </a:lnTo>
                <a:lnTo>
                  <a:pt x="52732" y="30185"/>
                </a:lnTo>
                <a:lnTo>
                  <a:pt x="76200" y="0"/>
                </a:lnTo>
                <a:lnTo>
                  <a:pt x="99668" y="30185"/>
                </a:lnTo>
                <a:lnTo>
                  <a:pt x="137308" y="30185"/>
                </a:lnTo>
                <a:lnTo>
                  <a:pt x="128932" y="67825"/>
                </a:lnTo>
                <a:lnTo>
                  <a:pt x="152400" y="98009"/>
                </a:lnTo>
                <a:lnTo>
                  <a:pt x="118488" y="114761"/>
                </a:lnTo>
                <a:lnTo>
                  <a:pt x="110112" y="152401"/>
                </a:lnTo>
                <a:lnTo>
                  <a:pt x="76200" y="135649"/>
                </a:lnTo>
                <a:lnTo>
                  <a:pt x="42288" y="152401"/>
                </a:lnTo>
                <a:lnTo>
                  <a:pt x="33912" y="114761"/>
                </a:lnTo>
                <a:lnTo>
                  <a:pt x="0" y="98009"/>
                </a:lnTo>
                <a:close/>
              </a:path>
            </a:pathLst>
          </a:custGeom>
          <a:solidFill>
            <a:srgbClr val="3C8C93"/>
          </a:solidFill>
          <a:ln w="9525">
            <a:solidFill>
              <a:srgbClr val="0D0D0D"/>
            </a:solidFill>
            <a:miter lim="800000"/>
            <a:headEnd/>
            <a:tailEnd/>
          </a:ln>
          <a:effectLst>
            <a:outerShdw dist="23000" dir="5400000" rotWithShape="0">
              <a:srgbClr val="808080">
                <a:alpha val="34998"/>
              </a:srgbClr>
            </a:outerShdw>
          </a:effectLst>
        </p:spPr>
        <p:txBody>
          <a:bodyPr anchor="ctr"/>
          <a:lstStyle/>
          <a:p>
            <a:endParaRPr lang="en-US"/>
          </a:p>
        </p:txBody>
      </p:sp>
      <p:sp>
        <p:nvSpPr>
          <p:cNvPr id="55332" name="Parentesi graffa aperta 190"/>
          <p:cNvSpPr>
            <a:spLocks/>
          </p:cNvSpPr>
          <p:nvPr/>
        </p:nvSpPr>
        <p:spPr bwMode="auto">
          <a:xfrm>
            <a:off x="6934200" y="4419600"/>
            <a:ext cx="122238" cy="381000"/>
          </a:xfrm>
          <a:prstGeom prst="leftBrace">
            <a:avLst>
              <a:gd name="adj1" fmla="val 8326"/>
              <a:gd name="adj2" fmla="val 50000"/>
            </a:avLst>
          </a:prstGeom>
          <a:noFill/>
          <a:ln w="2540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GB" altLang="x-none" sz="1800">
              <a:latin typeface="Calibri" charset="0"/>
            </a:endParaRPr>
          </a:p>
        </p:txBody>
      </p:sp>
      <p:sp>
        <p:nvSpPr>
          <p:cNvPr id="55333" name="CasellaDiTesto 1"/>
          <p:cNvSpPr txBox="1">
            <a:spLocks noChangeArrowheads="1"/>
          </p:cNvSpPr>
          <p:nvPr/>
        </p:nvSpPr>
        <p:spPr bwMode="auto">
          <a:xfrm>
            <a:off x="6248400" y="4724400"/>
            <a:ext cx="914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200">
                <a:solidFill>
                  <a:srgbClr val="19194D"/>
                </a:solidFill>
                <a:latin typeface="Calibri" charset="0"/>
              </a:rPr>
              <a:t>complex</a:t>
            </a:r>
          </a:p>
        </p:txBody>
      </p:sp>
      <p:sp>
        <p:nvSpPr>
          <p:cNvPr id="55334" name="Rectangle 8"/>
          <p:cNvSpPr>
            <a:spLocks noChangeArrowheads="1"/>
          </p:cNvSpPr>
          <p:nvPr/>
        </p:nvSpPr>
        <p:spPr bwMode="auto">
          <a:xfrm>
            <a:off x="4114800" y="2994025"/>
            <a:ext cx="533400" cy="32543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49861" tIns="25643" rIns="49861" bIns="25643">
            <a:spAutoFit/>
          </a:bodyPr>
          <a:lstStyle>
            <a:lvl1pPr defTabSz="295275" eaLnBrk="0" hangingPunct="0">
              <a:defRPr sz="2400">
                <a:solidFill>
                  <a:schemeClr val="tx1"/>
                </a:solidFill>
                <a:latin typeface="Arial" charset="0"/>
                <a:ea typeface="ＭＳ Ｐゴシック" charset="-128"/>
              </a:defRPr>
            </a:lvl1pPr>
            <a:lvl2pPr marL="742950" indent="-285750" defTabSz="295275" eaLnBrk="0" hangingPunct="0">
              <a:defRPr sz="2400">
                <a:solidFill>
                  <a:schemeClr val="tx1"/>
                </a:solidFill>
                <a:latin typeface="Arial" charset="0"/>
                <a:ea typeface="ＭＳ Ｐゴシック" charset="-128"/>
              </a:defRPr>
            </a:lvl2pPr>
            <a:lvl3pPr marL="1143000" indent="-228600" defTabSz="295275" eaLnBrk="0" hangingPunct="0">
              <a:defRPr sz="2400">
                <a:solidFill>
                  <a:schemeClr val="tx1"/>
                </a:solidFill>
                <a:latin typeface="Arial" charset="0"/>
                <a:ea typeface="ＭＳ Ｐゴシック" charset="-128"/>
              </a:defRPr>
            </a:lvl3pPr>
            <a:lvl4pPr marL="1600200" indent="-228600" defTabSz="295275" eaLnBrk="0" hangingPunct="0">
              <a:defRPr sz="2400">
                <a:solidFill>
                  <a:schemeClr val="tx1"/>
                </a:solidFill>
                <a:latin typeface="Arial" charset="0"/>
                <a:ea typeface="ＭＳ Ｐゴシック" charset="-128"/>
              </a:defRPr>
            </a:lvl4pPr>
            <a:lvl5pPr marL="2057400" indent="-228600" defTabSz="295275" eaLnBrk="0" hangingPunct="0">
              <a:defRPr sz="2400">
                <a:solidFill>
                  <a:schemeClr val="tx1"/>
                </a:solidFill>
                <a:latin typeface="Arial" charset="0"/>
                <a:ea typeface="ＭＳ Ｐゴシック" charset="-128"/>
              </a:defRPr>
            </a:lvl5pPr>
            <a:lvl6pPr marL="2514600" indent="-228600" defTabSz="295275"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295275"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295275"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295275"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800" b="1">
                <a:latin typeface="Helvetica" charset="0"/>
              </a:rPr>
              <a:t>CFI</a:t>
            </a:r>
          </a:p>
        </p:txBody>
      </p:sp>
      <p:sp>
        <p:nvSpPr>
          <p:cNvPr id="55335" name="CasellaDiTesto 1"/>
          <p:cNvSpPr txBox="1">
            <a:spLocks noChangeArrowheads="1"/>
          </p:cNvSpPr>
          <p:nvPr/>
        </p:nvSpPr>
        <p:spPr bwMode="auto">
          <a:xfrm>
            <a:off x="4648200" y="304800"/>
            <a:ext cx="449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it-IT" altLang="x-none" sz="1800">
                <a:latin typeface="Calibri" charset="0"/>
              </a:rPr>
              <a:t>SPECIFIC COMPLEXES ARE INVOLVED IN mRNA 3</a:t>
            </a:r>
            <a:r>
              <a:rPr lang="it-IT" altLang="en-GB" sz="1800">
                <a:latin typeface="Calibri" charset="0"/>
              </a:rPr>
              <a:t>’</a:t>
            </a:r>
            <a:r>
              <a:rPr lang="it-IT" altLang="x-none" sz="1800">
                <a:latin typeface="Calibri" charset="0"/>
              </a:rPr>
              <a:t>END PROCESSING</a:t>
            </a:r>
          </a:p>
        </p:txBody>
      </p:sp>
      <p:sp>
        <p:nvSpPr>
          <p:cNvPr id="55336" name="Rettangolo arrotondato 40"/>
          <p:cNvSpPr>
            <a:spLocks noChangeArrowheads="1"/>
          </p:cNvSpPr>
          <p:nvPr/>
        </p:nvSpPr>
        <p:spPr bwMode="auto">
          <a:xfrm>
            <a:off x="469900" y="3670300"/>
            <a:ext cx="755650" cy="381000"/>
          </a:xfrm>
          <a:prstGeom prst="roundRect">
            <a:avLst>
              <a:gd name="adj" fmla="val 16667"/>
            </a:avLst>
          </a:prstGeom>
          <a:solidFill>
            <a:srgbClr val="F19C77"/>
          </a:solidFill>
          <a:ln w="9525">
            <a:solidFill>
              <a:srgbClr val="FF6600"/>
            </a:solidFill>
            <a:round/>
            <a:headEnd/>
            <a:tailEnd/>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b="1">
                <a:latin typeface="Calibri" charset="0"/>
              </a:rPr>
              <a:t>PAP</a:t>
            </a:r>
            <a:endParaRPr lang="it-IT" altLang="x-none" sz="1600" b="1">
              <a:latin typeface="Calibri" charset="0"/>
            </a:endParaRPr>
          </a:p>
        </p:txBody>
      </p:sp>
      <p:sp>
        <p:nvSpPr>
          <p:cNvPr id="55337" name="CasellaDiTesto 42"/>
          <p:cNvSpPr txBox="1">
            <a:spLocks noChangeArrowheads="1"/>
          </p:cNvSpPr>
          <p:nvPr/>
        </p:nvSpPr>
        <p:spPr bwMode="auto">
          <a:xfrm>
            <a:off x="1193800" y="3854450"/>
            <a:ext cx="17414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a:latin typeface="Calibri" charset="0"/>
              </a:rPr>
              <a:t>Poly-A polymerase</a:t>
            </a:r>
          </a:p>
        </p:txBody>
      </p:sp>
      <p:sp>
        <p:nvSpPr>
          <p:cNvPr id="55338" name="CasellaDiTesto 43"/>
          <p:cNvSpPr txBox="1">
            <a:spLocks noChangeArrowheads="1"/>
          </p:cNvSpPr>
          <p:nvPr/>
        </p:nvSpPr>
        <p:spPr bwMode="auto">
          <a:xfrm>
            <a:off x="698500" y="1873250"/>
            <a:ext cx="433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a:latin typeface="Calibri" charset="0"/>
              </a:rPr>
              <a:t>5</a:t>
            </a:r>
            <a:r>
              <a:rPr lang="ja-JP" altLang="it-IT" sz="1600">
                <a:latin typeface="Calibri" charset="0"/>
              </a:rPr>
              <a:t>’</a:t>
            </a:r>
            <a:endParaRPr lang="it-IT" altLang="x-none" sz="1600">
              <a:latin typeface="Calibri" charset="0"/>
            </a:endParaRPr>
          </a:p>
        </p:txBody>
      </p:sp>
      <p:sp>
        <p:nvSpPr>
          <p:cNvPr id="55339" name="CasellaDiTesto 48"/>
          <p:cNvSpPr txBox="1">
            <a:spLocks noChangeArrowheads="1"/>
          </p:cNvSpPr>
          <p:nvPr/>
        </p:nvSpPr>
        <p:spPr bwMode="auto">
          <a:xfrm>
            <a:off x="1727200" y="3168650"/>
            <a:ext cx="366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a:latin typeface="Calibri" charset="0"/>
              </a:rPr>
              <a:t>3</a:t>
            </a:r>
            <a:r>
              <a:rPr lang="ja-JP" altLang="it-IT" sz="1600">
                <a:latin typeface="Calibri" charset="0"/>
              </a:rPr>
              <a:t>’</a:t>
            </a:r>
            <a:endParaRPr lang="it-IT" altLang="x-none" sz="1600">
              <a:latin typeface="Calibri"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6"/>
          <p:cNvSpPr txBox="1">
            <a:spLocks noChangeArrowheads="1"/>
          </p:cNvSpPr>
          <p:nvPr/>
        </p:nvSpPr>
        <p:spPr bwMode="auto">
          <a:xfrm>
            <a:off x="1889125" y="19478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pic>
        <p:nvPicPr>
          <p:cNvPr id="5734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8" y="692150"/>
            <a:ext cx="7578725"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8"/>
          <p:cNvSpPr>
            <a:spLocks noChangeArrowheads="1"/>
          </p:cNvSpPr>
          <p:nvPr/>
        </p:nvSpPr>
        <p:spPr bwMode="auto">
          <a:xfrm>
            <a:off x="1692275" y="0"/>
            <a:ext cx="68437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3200" b="1">
                <a:latin typeface="Calibri" charset="0"/>
              </a:rPr>
              <a:t>3</a:t>
            </a:r>
            <a:r>
              <a:rPr lang="en-US" altLang="en-GB" sz="3200" b="1">
                <a:latin typeface="Calibri" charset="0"/>
              </a:rPr>
              <a:t>’</a:t>
            </a:r>
            <a:r>
              <a:rPr lang="en-US" altLang="x-none" sz="3200" b="1">
                <a:latin typeface="Calibri" charset="0"/>
              </a:rPr>
              <a:t>-End Formation: RNA Processing</a:t>
            </a:r>
            <a:br>
              <a:rPr lang="en-US" altLang="x-none" sz="3200" b="1" i="1">
                <a:latin typeface="Calibri" charset="0"/>
              </a:rPr>
            </a:br>
            <a:endParaRPr lang="en-US" altLang="x-none" sz="3200" b="1">
              <a:solidFill>
                <a:schemeClr val="tx2"/>
              </a:solidFill>
              <a:latin typeface="Calibri" charset="0"/>
            </a:endParaRPr>
          </a:p>
        </p:txBody>
      </p:sp>
      <p:sp>
        <p:nvSpPr>
          <p:cNvPr id="57348" name="Rectangle 22"/>
          <p:cNvSpPr>
            <a:spLocks noChangeArrowheads="1"/>
          </p:cNvSpPr>
          <p:nvPr/>
        </p:nvSpPr>
        <p:spPr bwMode="auto">
          <a:xfrm>
            <a:off x="179388" y="3068638"/>
            <a:ext cx="23050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800"/>
              <a:t>Cleavage and Polyadenylation Specific Factor</a:t>
            </a:r>
            <a:endParaRPr lang="it-IT" altLang="x-none" sz="1800"/>
          </a:p>
        </p:txBody>
      </p:sp>
      <p:sp>
        <p:nvSpPr>
          <p:cNvPr id="57349" name="Rectangle 23"/>
          <p:cNvSpPr>
            <a:spLocks noChangeArrowheads="1"/>
          </p:cNvSpPr>
          <p:nvPr/>
        </p:nvSpPr>
        <p:spPr bwMode="auto">
          <a:xfrm>
            <a:off x="1820863" y="5013325"/>
            <a:ext cx="15113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800"/>
              <a:t>Cleavage Stimulation Factor</a:t>
            </a:r>
          </a:p>
        </p:txBody>
      </p:sp>
      <p:sp>
        <p:nvSpPr>
          <p:cNvPr id="57350" name="Rectangle 24"/>
          <p:cNvSpPr>
            <a:spLocks noChangeArrowheads="1"/>
          </p:cNvSpPr>
          <p:nvPr/>
        </p:nvSpPr>
        <p:spPr bwMode="auto">
          <a:xfrm>
            <a:off x="6443663" y="4005263"/>
            <a:ext cx="230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800"/>
              <a:t>Cleavage Factors</a:t>
            </a:r>
            <a:endParaRPr lang="it-IT" altLang="x-none"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4D2F658-2364-4147-A649-CFD8DB320932}" type="slidenum">
              <a:rPr lang="en-US" altLang="x-none" sz="1200">
                <a:solidFill>
                  <a:srgbClr val="898989"/>
                </a:solidFill>
                <a:latin typeface="Calibri" charset="0"/>
              </a:rPr>
              <a:pPr eaLnBrk="1" hangingPunct="1"/>
              <a:t>28</a:t>
            </a:fld>
            <a:endParaRPr lang="en-US" altLang="x-none" sz="1200">
              <a:solidFill>
                <a:srgbClr val="898989"/>
              </a:solidFill>
              <a:latin typeface="Calibri" charset="0"/>
            </a:endParaRPr>
          </a:p>
        </p:txBody>
      </p:sp>
      <p:pic>
        <p:nvPicPr>
          <p:cNvPr id="583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675" y="379413"/>
            <a:ext cx="5707063"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mage result for CPSF 73"/>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4" descr="mage result for CPSF 73"/>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 name="Immagine 3"/>
          <p:cNvPicPr>
            <a:picLocks noChangeAspect="1"/>
          </p:cNvPicPr>
          <p:nvPr/>
        </p:nvPicPr>
        <p:blipFill>
          <a:blip r:embed="rId2"/>
          <a:stretch>
            <a:fillRect/>
          </a:stretch>
        </p:blipFill>
        <p:spPr>
          <a:xfrm>
            <a:off x="827584" y="2420888"/>
            <a:ext cx="7416824" cy="3537255"/>
          </a:xfrm>
          <a:prstGeom prst="rect">
            <a:avLst/>
          </a:prstGeom>
        </p:spPr>
      </p:pic>
      <p:sp>
        <p:nvSpPr>
          <p:cNvPr id="5" name="CasellaDiTesto 4"/>
          <p:cNvSpPr txBox="1"/>
          <p:nvPr/>
        </p:nvSpPr>
        <p:spPr>
          <a:xfrm>
            <a:off x="1115616" y="304800"/>
            <a:ext cx="7516801" cy="830997"/>
          </a:xfrm>
          <a:prstGeom prst="rect">
            <a:avLst/>
          </a:prstGeom>
          <a:noFill/>
        </p:spPr>
        <p:txBody>
          <a:bodyPr wrap="none" rtlCol="0">
            <a:spAutoFit/>
          </a:bodyPr>
          <a:lstStyle/>
          <a:p>
            <a:r>
              <a:rPr lang="it-IT" sz="2400" b="1" dirty="0"/>
              <a:t>CPSF 73 </a:t>
            </a:r>
            <a:r>
              <a:rPr lang="it-IT" sz="2400" b="1" dirty="0" err="1"/>
              <a:t>has</a:t>
            </a:r>
            <a:r>
              <a:rPr lang="it-IT" sz="2400" b="1" dirty="0"/>
              <a:t> </a:t>
            </a:r>
            <a:r>
              <a:rPr lang="it-IT" sz="2400" b="1" dirty="0" err="1"/>
              <a:t>endonuclease</a:t>
            </a:r>
            <a:r>
              <a:rPr lang="it-IT" sz="2400" b="1" dirty="0"/>
              <a:t> </a:t>
            </a:r>
            <a:r>
              <a:rPr lang="it-IT" sz="2400" b="1" dirty="0" err="1"/>
              <a:t>activity</a:t>
            </a:r>
            <a:r>
              <a:rPr lang="it-IT" sz="2400" b="1" dirty="0"/>
              <a:t> and </a:t>
            </a:r>
            <a:r>
              <a:rPr lang="it-IT" sz="2400" b="1" dirty="0" err="1"/>
              <a:t>functions</a:t>
            </a:r>
            <a:r>
              <a:rPr lang="it-IT" sz="2400" b="1" dirty="0"/>
              <a:t> </a:t>
            </a:r>
          </a:p>
          <a:p>
            <a:r>
              <a:rPr lang="it-IT" sz="2400" b="1" dirty="0" err="1"/>
              <a:t>as</a:t>
            </a:r>
            <a:r>
              <a:rPr lang="it-IT" sz="2400" b="1" dirty="0"/>
              <a:t> </a:t>
            </a:r>
            <a:r>
              <a:rPr lang="it-IT" sz="2400" b="1" dirty="0" err="1"/>
              <a:t>mRNA</a:t>
            </a:r>
            <a:r>
              <a:rPr lang="it-IT" sz="2400" b="1" dirty="0"/>
              <a:t> 3'-end-processing </a:t>
            </a:r>
            <a:r>
              <a:rPr lang="it-IT" sz="2400" b="1" dirty="0" err="1"/>
              <a:t>endonuclease</a:t>
            </a:r>
            <a:endParaRPr lang="it-IT" sz="2400" b="1" dirty="0"/>
          </a:p>
        </p:txBody>
      </p:sp>
    </p:spTree>
    <p:extLst>
      <p:ext uri="{BB962C8B-B14F-4D97-AF65-F5344CB8AC3E}">
        <p14:creationId xmlns:p14="http://schemas.microsoft.com/office/powerpoint/2010/main" val="551167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ttangolo 3"/>
          <p:cNvSpPr>
            <a:spLocks noChangeArrowheads="1"/>
          </p:cNvSpPr>
          <p:nvPr/>
        </p:nvSpPr>
        <p:spPr bwMode="auto">
          <a:xfrm>
            <a:off x="1219200" y="1371600"/>
            <a:ext cx="6781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it-IT" altLang="x-none" sz="4400" b="1">
                <a:solidFill>
                  <a:srgbClr val="FF0000"/>
                </a:solidFill>
                <a:latin typeface="Calibri" charset="0"/>
              </a:rPr>
              <a:t>Messenger RNA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9091C03-459F-6646-83C7-F03F8A444CCB}" type="slidenum">
              <a:rPr lang="en-US" altLang="x-none" sz="1200">
                <a:solidFill>
                  <a:srgbClr val="898989"/>
                </a:solidFill>
                <a:latin typeface="Calibri" charset="0"/>
              </a:rPr>
              <a:pPr eaLnBrk="1" hangingPunct="1"/>
              <a:t>30</a:t>
            </a:fld>
            <a:endParaRPr lang="en-US" altLang="x-none" sz="1200">
              <a:solidFill>
                <a:srgbClr val="898989"/>
              </a:solidFill>
              <a:latin typeface="Calibri" charset="0"/>
            </a:endParaRPr>
          </a:p>
        </p:txBody>
      </p:sp>
      <p:pic>
        <p:nvPicPr>
          <p:cNvPr id="604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76200"/>
            <a:ext cx="8450262"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Immagine 4" descr="pa.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4800600"/>
            <a:ext cx="262731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CasellaDiTesto 1"/>
          <p:cNvSpPr txBox="1">
            <a:spLocks noChangeArrowheads="1"/>
          </p:cNvSpPr>
          <p:nvPr/>
        </p:nvSpPr>
        <p:spPr bwMode="auto">
          <a:xfrm>
            <a:off x="5548313" y="4221163"/>
            <a:ext cx="4495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it-IT" altLang="x-none" sz="3200" b="1">
                <a:latin typeface="Calibri" charset="0"/>
              </a:rPr>
              <a:t>degradation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E86E0F5-CF7A-674C-B967-53CDD93C9D61}" type="slidenum">
              <a:rPr lang="en-US" altLang="x-none" sz="1200">
                <a:solidFill>
                  <a:srgbClr val="898989"/>
                </a:solidFill>
                <a:latin typeface="Calibri" charset="0"/>
              </a:rPr>
              <a:pPr eaLnBrk="1" hangingPunct="1"/>
              <a:t>31</a:t>
            </a:fld>
            <a:endParaRPr lang="en-US" altLang="x-none" sz="1200">
              <a:solidFill>
                <a:srgbClr val="898989"/>
              </a:solidFill>
              <a:latin typeface="Calibri" charset="0"/>
            </a:endParaRPr>
          </a:p>
        </p:txBody>
      </p:sp>
      <p:pic>
        <p:nvPicPr>
          <p:cNvPr id="614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38" y="152400"/>
            <a:ext cx="8340725"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85EF41E-695D-D940-92AA-EC2FD7EFF80C}" type="slidenum">
              <a:rPr lang="en-US" altLang="x-none" sz="1200">
                <a:solidFill>
                  <a:srgbClr val="898989"/>
                </a:solidFill>
                <a:latin typeface="Calibri" charset="0"/>
              </a:rPr>
              <a:pPr eaLnBrk="1" hangingPunct="1"/>
              <a:t>32</a:t>
            </a:fld>
            <a:endParaRPr lang="en-US" altLang="x-none" sz="1200">
              <a:solidFill>
                <a:srgbClr val="898989"/>
              </a:solidFill>
              <a:latin typeface="Calibri" charset="0"/>
            </a:endParaRPr>
          </a:p>
        </p:txBody>
      </p:sp>
      <p:pic>
        <p:nvPicPr>
          <p:cNvPr id="624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815975"/>
            <a:ext cx="8535987" cy="522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03325"/>
            <a:ext cx="7654925"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Text Box 3"/>
          <p:cNvSpPr txBox="1">
            <a:spLocks noChangeArrowheads="1"/>
          </p:cNvSpPr>
          <p:nvPr/>
        </p:nvSpPr>
        <p:spPr bwMode="auto">
          <a:xfrm>
            <a:off x="1724025" y="250825"/>
            <a:ext cx="5716588" cy="369888"/>
          </a:xfrm>
          <a:prstGeom prst="rect">
            <a:avLst/>
          </a:prstGeom>
          <a:noFill/>
          <a:ln w="7620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it-IT" altLang="x-none" sz="1800" b="1">
                <a:solidFill>
                  <a:srgbClr val="0000CC"/>
                </a:solidFill>
                <a:latin typeface="Comic Sans MS" charset="0"/>
              </a:rPr>
              <a:t>CAP and polyA tail influence efficient translation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Immagine 2" descr="Schermata 2015-04-08 a 14.29.0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1225" y="1628775"/>
            <a:ext cx="6797675"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CasellaDiTesto 3"/>
          <p:cNvSpPr txBox="1">
            <a:spLocks noChangeArrowheads="1"/>
          </p:cNvSpPr>
          <p:nvPr/>
        </p:nvSpPr>
        <p:spPr bwMode="auto">
          <a:xfrm>
            <a:off x="323850" y="260350"/>
            <a:ext cx="8636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3200">
                <a:latin typeface="Comic Sans MS" charset="0"/>
              </a:rPr>
              <a:t>3</a:t>
            </a:r>
            <a:r>
              <a:rPr lang="it-IT" altLang="en-GB" sz="3200">
                <a:latin typeface="Comic Sans MS" charset="0"/>
              </a:rPr>
              <a:t>’</a:t>
            </a:r>
            <a:r>
              <a:rPr lang="it-IT" altLang="x-none" sz="3200">
                <a:latin typeface="Comic Sans MS" charset="0"/>
              </a:rPr>
              <a:t> end formation occurs during transcritpion</a:t>
            </a:r>
          </a:p>
        </p:txBody>
      </p:sp>
      <p:sp>
        <p:nvSpPr>
          <p:cNvPr id="2" name="CasellaDiTesto 1">
            <a:extLst>
              <a:ext uri="{FF2B5EF4-FFF2-40B4-BE49-F238E27FC236}">
                <a16:creationId xmlns:a16="http://schemas.microsoft.com/office/drawing/2014/main" id="{C44A816A-9E5F-444F-97D2-480F092E1CF7}"/>
              </a:ext>
            </a:extLst>
          </p:cNvPr>
          <p:cNvSpPr txBox="1"/>
          <p:nvPr/>
        </p:nvSpPr>
        <p:spPr>
          <a:xfrm rot="19894726">
            <a:off x="3477013" y="3108766"/>
            <a:ext cx="508473" cy="276999"/>
          </a:xfrm>
          <a:prstGeom prst="rect">
            <a:avLst/>
          </a:prstGeom>
          <a:noFill/>
        </p:spPr>
        <p:txBody>
          <a:bodyPr wrap="none" rtlCol="0">
            <a:spAutoFit/>
          </a:bodyPr>
          <a:lstStyle/>
          <a:p>
            <a:r>
              <a:rPr lang="it-IT" sz="1200" dirty="0"/>
              <a:t>Ser2</a:t>
            </a:r>
          </a:p>
        </p:txBody>
      </p:sp>
      <p:sp>
        <p:nvSpPr>
          <p:cNvPr id="5" name="CasellaDiTesto 4">
            <a:extLst>
              <a:ext uri="{FF2B5EF4-FFF2-40B4-BE49-F238E27FC236}">
                <a16:creationId xmlns:a16="http://schemas.microsoft.com/office/drawing/2014/main" id="{C24B9671-2D15-F34D-8BAB-5C28CF2B48E3}"/>
              </a:ext>
            </a:extLst>
          </p:cNvPr>
          <p:cNvSpPr txBox="1"/>
          <p:nvPr/>
        </p:nvSpPr>
        <p:spPr>
          <a:xfrm rot="19894726">
            <a:off x="3815189" y="2975682"/>
            <a:ext cx="508473" cy="276999"/>
          </a:xfrm>
          <a:prstGeom prst="rect">
            <a:avLst/>
          </a:prstGeom>
          <a:noFill/>
        </p:spPr>
        <p:txBody>
          <a:bodyPr wrap="none" rtlCol="0">
            <a:spAutoFit/>
          </a:bodyPr>
          <a:lstStyle/>
          <a:p>
            <a:r>
              <a:rPr lang="it-IT" sz="1200" dirty="0"/>
              <a:t>Ser2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287"/>
          <p:cNvSpPr txBox="1">
            <a:spLocks noChangeArrowheads="1"/>
          </p:cNvSpPr>
          <p:nvPr/>
        </p:nvSpPr>
        <p:spPr bwMode="auto">
          <a:xfrm>
            <a:off x="1258888" y="188913"/>
            <a:ext cx="63928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800"/>
              <a:t>Polyadenylation is linked to termination</a:t>
            </a:r>
            <a:endParaRPr lang="en-GB" altLang="x-none" sz="2800" b="1">
              <a:latin typeface="Calibri" charset="0"/>
            </a:endParaRPr>
          </a:p>
        </p:txBody>
      </p:sp>
      <p:sp>
        <p:nvSpPr>
          <p:cNvPr id="66562" name="Freeform 525"/>
          <p:cNvSpPr>
            <a:spLocks/>
          </p:cNvSpPr>
          <p:nvPr/>
        </p:nvSpPr>
        <p:spPr bwMode="auto">
          <a:xfrm>
            <a:off x="5794375" y="3902075"/>
            <a:ext cx="889000" cy="469900"/>
          </a:xfrm>
          <a:custGeom>
            <a:avLst/>
            <a:gdLst>
              <a:gd name="T0" fmla="*/ 0 w 560"/>
              <a:gd name="T1" fmla="*/ 2147483647 h 296"/>
              <a:gd name="T2" fmla="*/ 2147483647 w 560"/>
              <a:gd name="T3" fmla="*/ 2147483647 h 296"/>
              <a:gd name="T4" fmla="*/ 2147483647 w 560"/>
              <a:gd name="T5" fmla="*/ 0 h 296"/>
              <a:gd name="T6" fmla="*/ 0 60000 65536"/>
              <a:gd name="T7" fmla="*/ 0 60000 65536"/>
              <a:gd name="T8" fmla="*/ 0 60000 65536"/>
              <a:gd name="T9" fmla="*/ 0 w 560"/>
              <a:gd name="T10" fmla="*/ 0 h 296"/>
              <a:gd name="T11" fmla="*/ 560 w 560"/>
              <a:gd name="T12" fmla="*/ 296 h 296"/>
            </a:gdLst>
            <a:ahLst/>
            <a:cxnLst>
              <a:cxn ang="T6">
                <a:pos x="T0" y="T1"/>
              </a:cxn>
              <a:cxn ang="T7">
                <a:pos x="T2" y="T3"/>
              </a:cxn>
              <a:cxn ang="T8">
                <a:pos x="T4" y="T5"/>
              </a:cxn>
            </a:cxnLst>
            <a:rect l="T9" t="T10" r="T11" b="T12"/>
            <a:pathLst>
              <a:path w="560" h="296">
                <a:moveTo>
                  <a:pt x="0" y="288"/>
                </a:moveTo>
                <a:cubicBezTo>
                  <a:pt x="121" y="292"/>
                  <a:pt x="243" y="296"/>
                  <a:pt x="336" y="248"/>
                </a:cubicBezTo>
                <a:cubicBezTo>
                  <a:pt x="429" y="200"/>
                  <a:pt x="494" y="100"/>
                  <a:pt x="560" y="0"/>
                </a:cubicBezTo>
              </a:path>
            </a:pathLst>
          </a:custGeom>
          <a:noFill/>
          <a:ln w="38100">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63" name="Rectangle 526"/>
          <p:cNvSpPr>
            <a:spLocks noChangeArrowheads="1"/>
          </p:cNvSpPr>
          <p:nvPr/>
        </p:nvSpPr>
        <p:spPr bwMode="auto">
          <a:xfrm>
            <a:off x="796925" y="1089025"/>
            <a:ext cx="6800850" cy="4467225"/>
          </a:xfrm>
          <a:prstGeom prst="rect">
            <a:avLst/>
          </a:prstGeom>
          <a:noFill/>
          <a:ln w="2857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nvGrpSpPr>
          <p:cNvPr id="66564" name="Group 528"/>
          <p:cNvGrpSpPr>
            <a:grpSpLocks/>
          </p:cNvGrpSpPr>
          <p:nvPr/>
        </p:nvGrpSpPr>
        <p:grpSpPr bwMode="auto">
          <a:xfrm>
            <a:off x="1638300" y="4451350"/>
            <a:ext cx="4930775" cy="107950"/>
            <a:chOff x="1454" y="905"/>
            <a:chExt cx="3106" cy="68"/>
          </a:xfrm>
        </p:grpSpPr>
        <p:grpSp>
          <p:nvGrpSpPr>
            <p:cNvPr id="66608" name="Group 529"/>
            <p:cNvGrpSpPr>
              <a:grpSpLocks/>
            </p:cNvGrpSpPr>
            <p:nvPr/>
          </p:nvGrpSpPr>
          <p:grpSpPr bwMode="auto">
            <a:xfrm>
              <a:off x="1454" y="906"/>
              <a:ext cx="1733" cy="67"/>
              <a:chOff x="-37" y="1035"/>
              <a:chExt cx="1733" cy="67"/>
            </a:xfrm>
          </p:grpSpPr>
          <p:sp>
            <p:nvSpPr>
              <p:cNvPr id="66728" name="Freeform 530"/>
              <p:cNvSpPr>
                <a:spLocks noChangeAspect="1"/>
              </p:cNvSpPr>
              <p:nvPr/>
            </p:nvSpPr>
            <p:spPr bwMode="auto">
              <a:xfrm>
                <a:off x="-37" y="1035"/>
                <a:ext cx="182"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29" name="Freeform 531"/>
              <p:cNvSpPr>
                <a:spLocks noChangeAspect="1"/>
              </p:cNvSpPr>
              <p:nvPr/>
            </p:nvSpPr>
            <p:spPr bwMode="auto">
              <a:xfrm>
                <a:off x="310" y="1035"/>
                <a:ext cx="180"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30" name="Freeform 532"/>
              <p:cNvSpPr>
                <a:spLocks noChangeAspect="1"/>
              </p:cNvSpPr>
              <p:nvPr/>
            </p:nvSpPr>
            <p:spPr bwMode="auto">
              <a:xfrm>
                <a:off x="210" y="1035"/>
                <a:ext cx="181"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31" name="Freeform 533"/>
              <p:cNvSpPr>
                <a:spLocks noChangeAspect="1"/>
              </p:cNvSpPr>
              <p:nvPr/>
            </p:nvSpPr>
            <p:spPr bwMode="auto">
              <a:xfrm>
                <a:off x="656" y="1035"/>
                <a:ext cx="181"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32" name="Freeform 534"/>
              <p:cNvSpPr>
                <a:spLocks noChangeAspect="1"/>
              </p:cNvSpPr>
              <p:nvPr/>
            </p:nvSpPr>
            <p:spPr bwMode="auto">
              <a:xfrm>
                <a:off x="556" y="1035"/>
                <a:ext cx="181"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33" name="Freeform 535"/>
              <p:cNvSpPr>
                <a:spLocks noChangeAspect="1"/>
              </p:cNvSpPr>
              <p:nvPr/>
            </p:nvSpPr>
            <p:spPr bwMode="auto">
              <a:xfrm>
                <a:off x="902" y="1035"/>
                <a:ext cx="182"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grpSp>
            <p:nvGrpSpPr>
              <p:cNvPr id="66734" name="Group 536"/>
              <p:cNvGrpSpPr>
                <a:grpSpLocks noChangeAspect="1"/>
              </p:cNvGrpSpPr>
              <p:nvPr/>
            </p:nvGrpSpPr>
            <p:grpSpPr bwMode="auto">
              <a:xfrm>
                <a:off x="139" y="1036"/>
                <a:ext cx="14" cy="44"/>
                <a:chOff x="1015" y="2428"/>
                <a:chExt cx="46" cy="372"/>
              </a:xfrm>
            </p:grpSpPr>
            <p:sp>
              <p:nvSpPr>
                <p:cNvPr id="66844" name="AutoShape 537"/>
                <p:cNvSpPr>
                  <a:spLocks noChangeAspect="1" noChangeArrowheads="1"/>
                </p:cNvSpPr>
                <p:nvPr/>
              </p:nvSpPr>
              <p:spPr bwMode="auto">
                <a:xfrm>
                  <a:off x="1015" y="2428"/>
                  <a:ext cx="46" cy="1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45" name="AutoShape 538"/>
                <p:cNvSpPr>
                  <a:spLocks noChangeAspect="1" noChangeArrowheads="1"/>
                </p:cNvSpPr>
                <p:nvPr/>
              </p:nvSpPr>
              <p:spPr bwMode="auto">
                <a:xfrm>
                  <a:off x="1015" y="2611"/>
                  <a:ext cx="46" cy="1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35" name="Group 539"/>
              <p:cNvGrpSpPr>
                <a:grpSpLocks noChangeAspect="1"/>
              </p:cNvGrpSpPr>
              <p:nvPr/>
            </p:nvGrpSpPr>
            <p:grpSpPr bwMode="auto">
              <a:xfrm>
                <a:off x="343" y="1043"/>
                <a:ext cx="13" cy="53"/>
                <a:chOff x="1790" y="2461"/>
                <a:chExt cx="40" cy="447"/>
              </a:xfrm>
            </p:grpSpPr>
            <p:sp>
              <p:nvSpPr>
                <p:cNvPr id="66842" name="AutoShape 540"/>
                <p:cNvSpPr>
                  <a:spLocks noChangeAspect="1" noChangeArrowheads="1"/>
                </p:cNvSpPr>
                <p:nvPr/>
              </p:nvSpPr>
              <p:spPr bwMode="auto">
                <a:xfrm>
                  <a:off x="1790" y="2461"/>
                  <a:ext cx="40" cy="223"/>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43" name="AutoShape 541"/>
                <p:cNvSpPr>
                  <a:spLocks noChangeAspect="1" noChangeArrowheads="1"/>
                </p:cNvSpPr>
                <p:nvPr/>
              </p:nvSpPr>
              <p:spPr bwMode="auto">
                <a:xfrm>
                  <a:off x="1790" y="2684"/>
                  <a:ext cx="40" cy="224"/>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36" name="Group 542"/>
              <p:cNvGrpSpPr>
                <a:grpSpLocks noChangeAspect="1"/>
              </p:cNvGrpSpPr>
              <p:nvPr/>
            </p:nvGrpSpPr>
            <p:grpSpPr bwMode="auto">
              <a:xfrm>
                <a:off x="177" y="1043"/>
                <a:ext cx="11" cy="55"/>
                <a:chOff x="1151" y="2490"/>
                <a:chExt cx="40" cy="455"/>
              </a:xfrm>
            </p:grpSpPr>
            <p:sp>
              <p:nvSpPr>
                <p:cNvPr id="66840" name="AutoShape 543"/>
                <p:cNvSpPr>
                  <a:spLocks noChangeAspect="1" noChangeArrowheads="1"/>
                </p:cNvSpPr>
                <p:nvPr/>
              </p:nvSpPr>
              <p:spPr bwMode="auto">
                <a:xfrm>
                  <a:off x="1151" y="2716"/>
                  <a:ext cx="40" cy="22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41" name="AutoShape 544"/>
                <p:cNvSpPr>
                  <a:spLocks noChangeAspect="1" noChangeArrowheads="1"/>
                </p:cNvSpPr>
                <p:nvPr/>
              </p:nvSpPr>
              <p:spPr bwMode="auto">
                <a:xfrm>
                  <a:off x="1151" y="2490"/>
                  <a:ext cx="40" cy="22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37" name="Group 545"/>
              <p:cNvGrpSpPr>
                <a:grpSpLocks noChangeAspect="1"/>
              </p:cNvGrpSpPr>
              <p:nvPr/>
            </p:nvGrpSpPr>
            <p:grpSpPr bwMode="auto">
              <a:xfrm>
                <a:off x="388" y="1036"/>
                <a:ext cx="10" cy="38"/>
                <a:chOff x="1914" y="2425"/>
                <a:chExt cx="40" cy="326"/>
              </a:xfrm>
            </p:grpSpPr>
            <p:sp>
              <p:nvSpPr>
                <p:cNvPr id="66838" name="AutoShape 546"/>
                <p:cNvSpPr>
                  <a:spLocks noChangeAspect="1" noChangeArrowheads="1"/>
                </p:cNvSpPr>
                <p:nvPr/>
              </p:nvSpPr>
              <p:spPr bwMode="auto">
                <a:xfrm>
                  <a:off x="1914" y="2425"/>
                  <a:ext cx="40" cy="163"/>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39" name="AutoShape 547"/>
                <p:cNvSpPr>
                  <a:spLocks noChangeAspect="1" noChangeArrowheads="1"/>
                </p:cNvSpPr>
                <p:nvPr/>
              </p:nvSpPr>
              <p:spPr bwMode="auto">
                <a:xfrm>
                  <a:off x="1914" y="2588"/>
                  <a:ext cx="40" cy="163"/>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38" name="Group 548"/>
              <p:cNvGrpSpPr>
                <a:grpSpLocks noChangeAspect="1"/>
              </p:cNvGrpSpPr>
              <p:nvPr/>
            </p:nvGrpSpPr>
            <p:grpSpPr bwMode="auto">
              <a:xfrm>
                <a:off x="216" y="1060"/>
                <a:ext cx="10" cy="40"/>
                <a:chOff x="1284" y="2652"/>
                <a:chExt cx="40" cy="337"/>
              </a:xfrm>
            </p:grpSpPr>
            <p:sp>
              <p:nvSpPr>
                <p:cNvPr id="66836" name="AutoShape 549"/>
                <p:cNvSpPr>
                  <a:spLocks noChangeAspect="1" noChangeArrowheads="1"/>
                </p:cNvSpPr>
                <p:nvPr/>
              </p:nvSpPr>
              <p:spPr bwMode="auto">
                <a:xfrm>
                  <a:off x="1284" y="2821"/>
                  <a:ext cx="40" cy="16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37" name="AutoShape 550"/>
                <p:cNvSpPr>
                  <a:spLocks noChangeAspect="1" noChangeArrowheads="1"/>
                </p:cNvSpPr>
                <p:nvPr/>
              </p:nvSpPr>
              <p:spPr bwMode="auto">
                <a:xfrm>
                  <a:off x="1284" y="2652"/>
                  <a:ext cx="40" cy="16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39" name="Group 551"/>
              <p:cNvGrpSpPr>
                <a:grpSpLocks noChangeAspect="1"/>
              </p:cNvGrpSpPr>
              <p:nvPr/>
            </p:nvGrpSpPr>
            <p:grpSpPr bwMode="auto">
              <a:xfrm>
                <a:off x="302" y="1060"/>
                <a:ext cx="12" cy="42"/>
                <a:chOff x="1658" y="2628"/>
                <a:chExt cx="40" cy="355"/>
              </a:xfrm>
            </p:grpSpPr>
            <p:sp>
              <p:nvSpPr>
                <p:cNvPr id="66834" name="AutoShape 552"/>
                <p:cNvSpPr>
                  <a:spLocks noChangeAspect="1" noChangeArrowheads="1"/>
                </p:cNvSpPr>
                <p:nvPr/>
              </p:nvSpPr>
              <p:spPr bwMode="auto">
                <a:xfrm>
                  <a:off x="1658" y="2628"/>
                  <a:ext cx="40" cy="17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35" name="AutoShape 553"/>
                <p:cNvSpPr>
                  <a:spLocks noChangeAspect="1" noChangeArrowheads="1"/>
                </p:cNvSpPr>
                <p:nvPr/>
              </p:nvSpPr>
              <p:spPr bwMode="auto">
                <a:xfrm>
                  <a:off x="1658" y="2805"/>
                  <a:ext cx="40" cy="17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40" name="Group 554"/>
              <p:cNvGrpSpPr>
                <a:grpSpLocks noChangeAspect="1"/>
              </p:cNvGrpSpPr>
              <p:nvPr/>
            </p:nvGrpSpPr>
            <p:grpSpPr bwMode="auto">
              <a:xfrm>
                <a:off x="267" y="1081"/>
                <a:ext cx="11" cy="15"/>
                <a:chOff x="1516" y="2835"/>
                <a:chExt cx="42" cy="123"/>
              </a:xfrm>
            </p:grpSpPr>
            <p:sp>
              <p:nvSpPr>
                <p:cNvPr id="66832" name="AutoShape 555"/>
                <p:cNvSpPr>
                  <a:spLocks noChangeAspect="1" noChangeArrowheads="1"/>
                </p:cNvSpPr>
                <p:nvPr/>
              </p:nvSpPr>
              <p:spPr bwMode="auto">
                <a:xfrm>
                  <a:off x="1516" y="2897"/>
                  <a:ext cx="42" cy="61"/>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33" name="AutoShape 556"/>
                <p:cNvSpPr>
                  <a:spLocks noChangeAspect="1" noChangeArrowheads="1"/>
                </p:cNvSpPr>
                <p:nvPr/>
              </p:nvSpPr>
              <p:spPr bwMode="auto">
                <a:xfrm>
                  <a:off x="1516" y="2835"/>
                  <a:ext cx="42" cy="62"/>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41" name="Group 557"/>
              <p:cNvGrpSpPr>
                <a:grpSpLocks noChangeAspect="1"/>
              </p:cNvGrpSpPr>
              <p:nvPr/>
            </p:nvGrpSpPr>
            <p:grpSpPr bwMode="auto">
              <a:xfrm>
                <a:off x="504" y="1039"/>
                <a:ext cx="14" cy="52"/>
                <a:chOff x="2195" y="2463"/>
                <a:chExt cx="40" cy="442"/>
              </a:xfrm>
            </p:grpSpPr>
            <p:sp>
              <p:nvSpPr>
                <p:cNvPr id="66830" name="AutoShape 558"/>
                <p:cNvSpPr>
                  <a:spLocks noChangeAspect="1" noChangeArrowheads="1"/>
                </p:cNvSpPr>
                <p:nvPr/>
              </p:nvSpPr>
              <p:spPr bwMode="auto">
                <a:xfrm>
                  <a:off x="2195" y="2684"/>
                  <a:ext cx="40" cy="221"/>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31" name="AutoShape 559"/>
                <p:cNvSpPr>
                  <a:spLocks noChangeAspect="1" noChangeArrowheads="1"/>
                </p:cNvSpPr>
                <p:nvPr/>
              </p:nvSpPr>
              <p:spPr bwMode="auto">
                <a:xfrm>
                  <a:off x="2195" y="2463"/>
                  <a:ext cx="40" cy="221"/>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42" name="Group 560"/>
              <p:cNvGrpSpPr>
                <a:grpSpLocks noChangeAspect="1"/>
              </p:cNvGrpSpPr>
              <p:nvPr/>
            </p:nvGrpSpPr>
            <p:grpSpPr bwMode="auto">
              <a:xfrm>
                <a:off x="548" y="1056"/>
                <a:ext cx="12" cy="45"/>
                <a:chOff x="2329" y="2599"/>
                <a:chExt cx="43" cy="386"/>
              </a:xfrm>
            </p:grpSpPr>
            <p:sp>
              <p:nvSpPr>
                <p:cNvPr id="66828" name="AutoShape 561"/>
                <p:cNvSpPr>
                  <a:spLocks noChangeAspect="1" noChangeArrowheads="1"/>
                </p:cNvSpPr>
                <p:nvPr/>
              </p:nvSpPr>
              <p:spPr bwMode="auto">
                <a:xfrm>
                  <a:off x="2329" y="2791"/>
                  <a:ext cx="43" cy="194"/>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29" name="AutoShape 562"/>
                <p:cNvSpPr>
                  <a:spLocks noChangeAspect="1" noChangeArrowheads="1"/>
                </p:cNvSpPr>
                <p:nvPr/>
              </p:nvSpPr>
              <p:spPr bwMode="auto">
                <a:xfrm>
                  <a:off x="2329" y="2599"/>
                  <a:ext cx="43" cy="194"/>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43" name="Group 563"/>
              <p:cNvGrpSpPr>
                <a:grpSpLocks noChangeAspect="1"/>
              </p:cNvGrpSpPr>
              <p:nvPr/>
            </p:nvGrpSpPr>
            <p:grpSpPr bwMode="auto">
              <a:xfrm>
                <a:off x="421" y="1039"/>
                <a:ext cx="11" cy="19"/>
                <a:chOff x="2478" y="2807"/>
                <a:chExt cx="43" cy="178"/>
              </a:xfrm>
            </p:grpSpPr>
            <p:sp>
              <p:nvSpPr>
                <p:cNvPr id="66826" name="AutoShape 564"/>
                <p:cNvSpPr>
                  <a:spLocks noChangeAspect="1" noChangeArrowheads="1"/>
                </p:cNvSpPr>
                <p:nvPr/>
              </p:nvSpPr>
              <p:spPr bwMode="auto">
                <a:xfrm>
                  <a:off x="2478" y="2807"/>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27" name="AutoShape 565"/>
                <p:cNvSpPr>
                  <a:spLocks noChangeAspect="1" noChangeArrowheads="1"/>
                </p:cNvSpPr>
                <p:nvPr/>
              </p:nvSpPr>
              <p:spPr bwMode="auto">
                <a:xfrm>
                  <a:off x="2478" y="2896"/>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44" name="Group 566"/>
              <p:cNvGrpSpPr>
                <a:grpSpLocks noChangeAspect="1"/>
              </p:cNvGrpSpPr>
              <p:nvPr/>
            </p:nvGrpSpPr>
            <p:grpSpPr bwMode="auto">
              <a:xfrm>
                <a:off x="466" y="1037"/>
                <a:ext cx="12" cy="32"/>
                <a:chOff x="2065" y="2441"/>
                <a:chExt cx="40" cy="272"/>
              </a:xfrm>
            </p:grpSpPr>
            <p:sp>
              <p:nvSpPr>
                <p:cNvPr id="66824" name="AutoShape 567"/>
                <p:cNvSpPr>
                  <a:spLocks noChangeAspect="1" noChangeArrowheads="1"/>
                </p:cNvSpPr>
                <p:nvPr/>
              </p:nvSpPr>
              <p:spPr bwMode="auto">
                <a:xfrm>
                  <a:off x="2065" y="2576"/>
                  <a:ext cx="40" cy="137"/>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25" name="AutoShape 568"/>
                <p:cNvSpPr>
                  <a:spLocks noChangeAspect="1" noChangeArrowheads="1"/>
                </p:cNvSpPr>
                <p:nvPr/>
              </p:nvSpPr>
              <p:spPr bwMode="auto">
                <a:xfrm>
                  <a:off x="2065" y="2441"/>
                  <a:ext cx="40" cy="137"/>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45" name="Group 569"/>
              <p:cNvGrpSpPr>
                <a:grpSpLocks noChangeAspect="1"/>
              </p:cNvGrpSpPr>
              <p:nvPr/>
            </p:nvGrpSpPr>
            <p:grpSpPr bwMode="auto">
              <a:xfrm>
                <a:off x="586" y="1079"/>
                <a:ext cx="14" cy="19"/>
                <a:chOff x="2478" y="2807"/>
                <a:chExt cx="43" cy="178"/>
              </a:xfrm>
            </p:grpSpPr>
            <p:sp>
              <p:nvSpPr>
                <p:cNvPr id="66822" name="AutoShape 570"/>
                <p:cNvSpPr>
                  <a:spLocks noChangeAspect="1" noChangeArrowheads="1"/>
                </p:cNvSpPr>
                <p:nvPr/>
              </p:nvSpPr>
              <p:spPr bwMode="auto">
                <a:xfrm>
                  <a:off x="2478" y="2807"/>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23" name="AutoShape 571"/>
                <p:cNvSpPr>
                  <a:spLocks noChangeAspect="1" noChangeArrowheads="1"/>
                </p:cNvSpPr>
                <p:nvPr/>
              </p:nvSpPr>
              <p:spPr bwMode="auto">
                <a:xfrm>
                  <a:off x="2478" y="2896"/>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46" name="Group 572"/>
              <p:cNvGrpSpPr>
                <a:grpSpLocks noChangeAspect="1"/>
              </p:cNvGrpSpPr>
              <p:nvPr/>
            </p:nvGrpSpPr>
            <p:grpSpPr bwMode="auto">
              <a:xfrm>
                <a:off x="748" y="1037"/>
                <a:ext cx="13" cy="27"/>
                <a:chOff x="3094" y="2443"/>
                <a:chExt cx="40" cy="183"/>
              </a:xfrm>
            </p:grpSpPr>
            <p:sp>
              <p:nvSpPr>
                <p:cNvPr id="66820" name="AutoShape 573"/>
                <p:cNvSpPr>
                  <a:spLocks noChangeAspect="1" noChangeArrowheads="1"/>
                </p:cNvSpPr>
                <p:nvPr/>
              </p:nvSpPr>
              <p:spPr bwMode="auto">
                <a:xfrm flipV="1">
                  <a:off x="3094" y="2443"/>
                  <a:ext cx="40" cy="92"/>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21" name="AutoShape 574"/>
                <p:cNvSpPr>
                  <a:spLocks noChangeAspect="1" noChangeArrowheads="1"/>
                </p:cNvSpPr>
                <p:nvPr/>
              </p:nvSpPr>
              <p:spPr bwMode="auto">
                <a:xfrm flipV="1">
                  <a:off x="3094" y="2534"/>
                  <a:ext cx="40" cy="92"/>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47" name="Group 575"/>
              <p:cNvGrpSpPr>
                <a:grpSpLocks noChangeAspect="1"/>
              </p:cNvGrpSpPr>
              <p:nvPr/>
            </p:nvGrpSpPr>
            <p:grpSpPr bwMode="auto">
              <a:xfrm>
                <a:off x="713" y="1037"/>
                <a:ext cx="12" cy="48"/>
                <a:chOff x="2978" y="2432"/>
                <a:chExt cx="46" cy="375"/>
              </a:xfrm>
            </p:grpSpPr>
            <p:sp>
              <p:nvSpPr>
                <p:cNvPr id="66818" name="AutoShape 576"/>
                <p:cNvSpPr>
                  <a:spLocks noChangeAspect="1" noChangeArrowheads="1"/>
                </p:cNvSpPr>
                <p:nvPr/>
              </p:nvSpPr>
              <p:spPr bwMode="auto">
                <a:xfrm>
                  <a:off x="2978" y="2619"/>
                  <a:ext cx="46" cy="18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19" name="AutoShape 577"/>
                <p:cNvSpPr>
                  <a:spLocks noChangeAspect="1" noChangeArrowheads="1"/>
                </p:cNvSpPr>
                <p:nvPr/>
              </p:nvSpPr>
              <p:spPr bwMode="auto">
                <a:xfrm>
                  <a:off x="2978" y="2432"/>
                  <a:ext cx="46" cy="18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48" name="Group 578"/>
              <p:cNvGrpSpPr>
                <a:grpSpLocks noChangeAspect="1"/>
              </p:cNvGrpSpPr>
              <p:nvPr/>
            </p:nvGrpSpPr>
            <p:grpSpPr bwMode="auto">
              <a:xfrm>
                <a:off x="676" y="1047"/>
                <a:ext cx="11" cy="51"/>
                <a:chOff x="2832" y="2516"/>
                <a:chExt cx="43" cy="436"/>
              </a:xfrm>
            </p:grpSpPr>
            <p:sp>
              <p:nvSpPr>
                <p:cNvPr id="66816" name="AutoShape 579"/>
                <p:cNvSpPr>
                  <a:spLocks noChangeAspect="1" noChangeArrowheads="1"/>
                </p:cNvSpPr>
                <p:nvPr/>
              </p:nvSpPr>
              <p:spPr bwMode="auto">
                <a:xfrm flipV="1">
                  <a:off x="2832" y="2516"/>
                  <a:ext cx="43" cy="21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17" name="AutoShape 580"/>
                <p:cNvSpPr>
                  <a:spLocks noChangeAspect="1" noChangeArrowheads="1"/>
                </p:cNvSpPr>
                <p:nvPr/>
              </p:nvSpPr>
              <p:spPr bwMode="auto">
                <a:xfrm flipV="1">
                  <a:off x="2832" y="2734"/>
                  <a:ext cx="43" cy="21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49" name="Group 581"/>
              <p:cNvGrpSpPr>
                <a:grpSpLocks noChangeAspect="1"/>
              </p:cNvGrpSpPr>
              <p:nvPr/>
            </p:nvGrpSpPr>
            <p:grpSpPr bwMode="auto">
              <a:xfrm>
                <a:off x="633" y="1074"/>
                <a:ext cx="11" cy="25"/>
                <a:chOff x="2668" y="2761"/>
                <a:chExt cx="40" cy="217"/>
              </a:xfrm>
            </p:grpSpPr>
            <p:sp>
              <p:nvSpPr>
                <p:cNvPr id="66814" name="AutoShape 582"/>
                <p:cNvSpPr>
                  <a:spLocks noChangeAspect="1" noChangeArrowheads="1"/>
                </p:cNvSpPr>
                <p:nvPr/>
              </p:nvSpPr>
              <p:spPr bwMode="auto">
                <a:xfrm>
                  <a:off x="2668" y="2870"/>
                  <a:ext cx="40" cy="10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15" name="AutoShape 583"/>
                <p:cNvSpPr>
                  <a:spLocks noChangeAspect="1" noChangeArrowheads="1"/>
                </p:cNvSpPr>
                <p:nvPr/>
              </p:nvSpPr>
              <p:spPr bwMode="auto">
                <a:xfrm>
                  <a:off x="2668" y="2761"/>
                  <a:ext cx="40" cy="10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50" name="Group 584"/>
              <p:cNvGrpSpPr>
                <a:grpSpLocks noChangeAspect="1"/>
              </p:cNvGrpSpPr>
              <p:nvPr/>
            </p:nvGrpSpPr>
            <p:grpSpPr bwMode="auto">
              <a:xfrm flipV="1">
                <a:off x="883" y="1048"/>
                <a:ext cx="11" cy="53"/>
                <a:chOff x="3217" y="3037"/>
                <a:chExt cx="46" cy="372"/>
              </a:xfrm>
            </p:grpSpPr>
            <p:sp>
              <p:nvSpPr>
                <p:cNvPr id="66812" name="AutoShape 585"/>
                <p:cNvSpPr>
                  <a:spLocks noChangeAspect="1" noChangeArrowheads="1"/>
                </p:cNvSpPr>
                <p:nvPr/>
              </p:nvSpPr>
              <p:spPr bwMode="auto">
                <a:xfrm>
                  <a:off x="3217" y="3037"/>
                  <a:ext cx="46" cy="1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13" name="AutoShape 586"/>
                <p:cNvSpPr>
                  <a:spLocks noChangeAspect="1" noChangeArrowheads="1"/>
                </p:cNvSpPr>
                <p:nvPr/>
              </p:nvSpPr>
              <p:spPr bwMode="auto">
                <a:xfrm>
                  <a:off x="3217" y="3220"/>
                  <a:ext cx="46" cy="1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51" name="Group 587"/>
              <p:cNvGrpSpPr>
                <a:grpSpLocks noChangeAspect="1"/>
              </p:cNvGrpSpPr>
              <p:nvPr/>
            </p:nvGrpSpPr>
            <p:grpSpPr bwMode="auto">
              <a:xfrm>
                <a:off x="841" y="1036"/>
                <a:ext cx="13" cy="51"/>
                <a:chOff x="3353" y="3099"/>
                <a:chExt cx="40" cy="455"/>
              </a:xfrm>
            </p:grpSpPr>
            <p:sp>
              <p:nvSpPr>
                <p:cNvPr id="66810" name="AutoShape 588"/>
                <p:cNvSpPr>
                  <a:spLocks noChangeAspect="1" noChangeArrowheads="1"/>
                </p:cNvSpPr>
                <p:nvPr/>
              </p:nvSpPr>
              <p:spPr bwMode="auto">
                <a:xfrm>
                  <a:off x="3353" y="3325"/>
                  <a:ext cx="40" cy="22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11" name="AutoShape 589"/>
                <p:cNvSpPr>
                  <a:spLocks noChangeAspect="1" noChangeArrowheads="1"/>
                </p:cNvSpPr>
                <p:nvPr/>
              </p:nvSpPr>
              <p:spPr bwMode="auto">
                <a:xfrm>
                  <a:off x="3353" y="3099"/>
                  <a:ext cx="40" cy="22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52" name="Group 590"/>
              <p:cNvGrpSpPr>
                <a:grpSpLocks noChangeAspect="1"/>
              </p:cNvGrpSpPr>
              <p:nvPr/>
            </p:nvGrpSpPr>
            <p:grpSpPr bwMode="auto">
              <a:xfrm>
                <a:off x="807" y="1038"/>
                <a:ext cx="15" cy="30"/>
                <a:chOff x="3486" y="3261"/>
                <a:chExt cx="40" cy="337"/>
              </a:xfrm>
            </p:grpSpPr>
            <p:sp>
              <p:nvSpPr>
                <p:cNvPr id="66808" name="AutoShape 591"/>
                <p:cNvSpPr>
                  <a:spLocks noChangeAspect="1" noChangeArrowheads="1"/>
                </p:cNvSpPr>
                <p:nvPr/>
              </p:nvSpPr>
              <p:spPr bwMode="auto">
                <a:xfrm>
                  <a:off x="3486" y="3430"/>
                  <a:ext cx="40" cy="16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09" name="AutoShape 592"/>
                <p:cNvSpPr>
                  <a:spLocks noChangeAspect="1" noChangeArrowheads="1"/>
                </p:cNvSpPr>
                <p:nvPr/>
              </p:nvSpPr>
              <p:spPr bwMode="auto">
                <a:xfrm>
                  <a:off x="3486" y="3261"/>
                  <a:ext cx="40" cy="16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53" name="Group 593"/>
              <p:cNvGrpSpPr>
                <a:grpSpLocks noChangeAspect="1"/>
              </p:cNvGrpSpPr>
              <p:nvPr/>
            </p:nvGrpSpPr>
            <p:grpSpPr bwMode="auto">
              <a:xfrm>
                <a:off x="1053" y="1039"/>
                <a:ext cx="13" cy="52"/>
                <a:chOff x="2195" y="2463"/>
                <a:chExt cx="40" cy="442"/>
              </a:xfrm>
            </p:grpSpPr>
            <p:sp>
              <p:nvSpPr>
                <p:cNvPr id="66806" name="AutoShape 594"/>
                <p:cNvSpPr>
                  <a:spLocks noChangeAspect="1" noChangeArrowheads="1"/>
                </p:cNvSpPr>
                <p:nvPr/>
              </p:nvSpPr>
              <p:spPr bwMode="auto">
                <a:xfrm>
                  <a:off x="2195" y="2684"/>
                  <a:ext cx="40" cy="221"/>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07" name="AutoShape 595"/>
                <p:cNvSpPr>
                  <a:spLocks noChangeAspect="1" noChangeArrowheads="1"/>
                </p:cNvSpPr>
                <p:nvPr/>
              </p:nvSpPr>
              <p:spPr bwMode="auto">
                <a:xfrm>
                  <a:off x="2195" y="2463"/>
                  <a:ext cx="40" cy="221"/>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54" name="Group 596"/>
              <p:cNvGrpSpPr>
                <a:grpSpLocks noChangeAspect="1"/>
              </p:cNvGrpSpPr>
              <p:nvPr/>
            </p:nvGrpSpPr>
            <p:grpSpPr bwMode="auto">
              <a:xfrm>
                <a:off x="1005" y="1056"/>
                <a:ext cx="13" cy="46"/>
                <a:chOff x="2329" y="2599"/>
                <a:chExt cx="43" cy="386"/>
              </a:xfrm>
            </p:grpSpPr>
            <p:sp>
              <p:nvSpPr>
                <p:cNvPr id="66804" name="AutoShape 597"/>
                <p:cNvSpPr>
                  <a:spLocks noChangeAspect="1" noChangeArrowheads="1"/>
                </p:cNvSpPr>
                <p:nvPr/>
              </p:nvSpPr>
              <p:spPr bwMode="auto">
                <a:xfrm>
                  <a:off x="2329" y="2791"/>
                  <a:ext cx="43" cy="194"/>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05" name="AutoShape 598"/>
                <p:cNvSpPr>
                  <a:spLocks noChangeAspect="1" noChangeArrowheads="1"/>
                </p:cNvSpPr>
                <p:nvPr/>
              </p:nvSpPr>
              <p:spPr bwMode="auto">
                <a:xfrm>
                  <a:off x="2329" y="2599"/>
                  <a:ext cx="43" cy="194"/>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55" name="Group 599"/>
              <p:cNvGrpSpPr>
                <a:grpSpLocks noChangeAspect="1"/>
              </p:cNvGrpSpPr>
              <p:nvPr/>
            </p:nvGrpSpPr>
            <p:grpSpPr bwMode="auto">
              <a:xfrm>
                <a:off x="919" y="1068"/>
                <a:ext cx="11" cy="31"/>
                <a:chOff x="2065" y="2441"/>
                <a:chExt cx="40" cy="272"/>
              </a:xfrm>
            </p:grpSpPr>
            <p:sp>
              <p:nvSpPr>
                <p:cNvPr id="66802" name="AutoShape 600"/>
                <p:cNvSpPr>
                  <a:spLocks noChangeAspect="1" noChangeArrowheads="1"/>
                </p:cNvSpPr>
                <p:nvPr/>
              </p:nvSpPr>
              <p:spPr bwMode="auto">
                <a:xfrm>
                  <a:off x="2065" y="2576"/>
                  <a:ext cx="40" cy="137"/>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03" name="AutoShape 601"/>
                <p:cNvSpPr>
                  <a:spLocks noChangeAspect="1" noChangeArrowheads="1"/>
                </p:cNvSpPr>
                <p:nvPr/>
              </p:nvSpPr>
              <p:spPr bwMode="auto">
                <a:xfrm>
                  <a:off x="2065" y="2441"/>
                  <a:ext cx="40" cy="137"/>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56" name="Group 602"/>
              <p:cNvGrpSpPr>
                <a:grpSpLocks noChangeAspect="1"/>
              </p:cNvGrpSpPr>
              <p:nvPr/>
            </p:nvGrpSpPr>
            <p:grpSpPr bwMode="auto">
              <a:xfrm flipV="1">
                <a:off x="969" y="1076"/>
                <a:ext cx="13" cy="22"/>
                <a:chOff x="2815" y="1923"/>
                <a:chExt cx="40" cy="217"/>
              </a:xfrm>
            </p:grpSpPr>
            <p:sp>
              <p:nvSpPr>
                <p:cNvPr id="66800" name="AutoShape 603"/>
                <p:cNvSpPr>
                  <a:spLocks noChangeAspect="1" noChangeArrowheads="1"/>
                </p:cNvSpPr>
                <p:nvPr/>
              </p:nvSpPr>
              <p:spPr bwMode="auto">
                <a:xfrm>
                  <a:off x="2815" y="2032"/>
                  <a:ext cx="40" cy="10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01" name="AutoShape 604"/>
                <p:cNvSpPr>
                  <a:spLocks noChangeAspect="1" noChangeArrowheads="1"/>
                </p:cNvSpPr>
                <p:nvPr/>
              </p:nvSpPr>
              <p:spPr bwMode="auto">
                <a:xfrm>
                  <a:off x="2815" y="1923"/>
                  <a:ext cx="40" cy="10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57" name="Group 605"/>
              <p:cNvGrpSpPr>
                <a:grpSpLocks noChangeAspect="1"/>
              </p:cNvGrpSpPr>
              <p:nvPr/>
            </p:nvGrpSpPr>
            <p:grpSpPr bwMode="auto">
              <a:xfrm>
                <a:off x="106" y="1041"/>
                <a:ext cx="11" cy="18"/>
                <a:chOff x="2478" y="2807"/>
                <a:chExt cx="43" cy="178"/>
              </a:xfrm>
            </p:grpSpPr>
            <p:sp>
              <p:nvSpPr>
                <p:cNvPr id="66798" name="AutoShape 606"/>
                <p:cNvSpPr>
                  <a:spLocks noChangeAspect="1" noChangeArrowheads="1"/>
                </p:cNvSpPr>
                <p:nvPr/>
              </p:nvSpPr>
              <p:spPr bwMode="auto">
                <a:xfrm>
                  <a:off x="2478" y="2807"/>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99" name="AutoShape 607"/>
                <p:cNvSpPr>
                  <a:spLocks noChangeAspect="1" noChangeArrowheads="1"/>
                </p:cNvSpPr>
                <p:nvPr/>
              </p:nvSpPr>
              <p:spPr bwMode="auto">
                <a:xfrm>
                  <a:off x="2478" y="2896"/>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sp>
            <p:nvSpPr>
              <p:cNvPr id="66758" name="Freeform 608"/>
              <p:cNvSpPr>
                <a:spLocks noChangeAspect="1"/>
              </p:cNvSpPr>
              <p:nvPr/>
            </p:nvSpPr>
            <p:spPr bwMode="auto">
              <a:xfrm flipH="1">
                <a:off x="830" y="1035"/>
                <a:ext cx="181"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59" name="Freeform 609"/>
              <p:cNvSpPr>
                <a:spLocks noChangeAspect="1"/>
              </p:cNvSpPr>
              <p:nvPr/>
            </p:nvSpPr>
            <p:spPr bwMode="auto">
              <a:xfrm flipH="1">
                <a:off x="729" y="1035"/>
                <a:ext cx="182"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60" name="Freeform 610"/>
              <p:cNvSpPr>
                <a:spLocks noChangeAspect="1"/>
              </p:cNvSpPr>
              <p:nvPr/>
            </p:nvSpPr>
            <p:spPr bwMode="auto">
              <a:xfrm flipH="1">
                <a:off x="484" y="1035"/>
                <a:ext cx="180"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61" name="Freeform 611"/>
              <p:cNvSpPr>
                <a:spLocks noChangeAspect="1"/>
              </p:cNvSpPr>
              <p:nvPr/>
            </p:nvSpPr>
            <p:spPr bwMode="auto">
              <a:xfrm flipH="1">
                <a:off x="384" y="1035"/>
                <a:ext cx="179"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62" name="Freeform 612"/>
              <p:cNvSpPr>
                <a:spLocks noChangeAspect="1"/>
              </p:cNvSpPr>
              <p:nvPr/>
            </p:nvSpPr>
            <p:spPr bwMode="auto">
              <a:xfrm flipH="1">
                <a:off x="136" y="1035"/>
                <a:ext cx="183"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63" name="Freeform 613"/>
              <p:cNvSpPr>
                <a:spLocks noChangeAspect="1"/>
              </p:cNvSpPr>
              <p:nvPr/>
            </p:nvSpPr>
            <p:spPr bwMode="auto">
              <a:xfrm flipH="1">
                <a:off x="36" y="1035"/>
                <a:ext cx="181"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64" name="Freeform 614"/>
              <p:cNvSpPr>
                <a:spLocks noChangeAspect="1"/>
              </p:cNvSpPr>
              <p:nvPr/>
            </p:nvSpPr>
            <p:spPr bwMode="auto">
              <a:xfrm>
                <a:off x="1340" y="1035"/>
                <a:ext cx="182"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65" name="Freeform 615"/>
              <p:cNvSpPr>
                <a:spLocks noChangeAspect="1"/>
              </p:cNvSpPr>
              <p:nvPr/>
            </p:nvSpPr>
            <p:spPr bwMode="auto">
              <a:xfrm>
                <a:off x="1241" y="1035"/>
                <a:ext cx="181"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66" name="Freeform 616"/>
              <p:cNvSpPr>
                <a:spLocks noChangeAspect="1"/>
              </p:cNvSpPr>
              <p:nvPr/>
            </p:nvSpPr>
            <p:spPr bwMode="auto">
              <a:xfrm>
                <a:off x="995" y="1035"/>
                <a:ext cx="180"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grpSp>
            <p:nvGrpSpPr>
              <p:cNvPr id="66767" name="Group 617"/>
              <p:cNvGrpSpPr>
                <a:grpSpLocks noChangeAspect="1"/>
              </p:cNvGrpSpPr>
              <p:nvPr/>
            </p:nvGrpSpPr>
            <p:grpSpPr bwMode="auto">
              <a:xfrm>
                <a:off x="1165" y="1036"/>
                <a:ext cx="15" cy="44"/>
                <a:chOff x="1015" y="2428"/>
                <a:chExt cx="46" cy="372"/>
              </a:xfrm>
            </p:grpSpPr>
            <p:sp>
              <p:nvSpPr>
                <p:cNvPr id="66796" name="AutoShape 618"/>
                <p:cNvSpPr>
                  <a:spLocks noChangeAspect="1" noChangeArrowheads="1"/>
                </p:cNvSpPr>
                <p:nvPr/>
              </p:nvSpPr>
              <p:spPr bwMode="auto">
                <a:xfrm>
                  <a:off x="1015" y="2428"/>
                  <a:ext cx="46" cy="1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97" name="AutoShape 619"/>
                <p:cNvSpPr>
                  <a:spLocks noChangeAspect="1" noChangeArrowheads="1"/>
                </p:cNvSpPr>
                <p:nvPr/>
              </p:nvSpPr>
              <p:spPr bwMode="auto">
                <a:xfrm>
                  <a:off x="1015" y="2611"/>
                  <a:ext cx="46" cy="1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68" name="Group 620"/>
              <p:cNvGrpSpPr>
                <a:grpSpLocks noChangeAspect="1"/>
              </p:cNvGrpSpPr>
              <p:nvPr/>
            </p:nvGrpSpPr>
            <p:grpSpPr bwMode="auto">
              <a:xfrm>
                <a:off x="1378" y="1043"/>
                <a:ext cx="12" cy="53"/>
                <a:chOff x="1790" y="2461"/>
                <a:chExt cx="40" cy="447"/>
              </a:xfrm>
            </p:grpSpPr>
            <p:sp>
              <p:nvSpPr>
                <p:cNvPr id="66794" name="AutoShape 621"/>
                <p:cNvSpPr>
                  <a:spLocks noChangeAspect="1" noChangeArrowheads="1"/>
                </p:cNvSpPr>
                <p:nvPr/>
              </p:nvSpPr>
              <p:spPr bwMode="auto">
                <a:xfrm>
                  <a:off x="1790" y="2461"/>
                  <a:ext cx="40" cy="223"/>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95" name="AutoShape 622"/>
                <p:cNvSpPr>
                  <a:spLocks noChangeAspect="1" noChangeArrowheads="1"/>
                </p:cNvSpPr>
                <p:nvPr/>
              </p:nvSpPr>
              <p:spPr bwMode="auto">
                <a:xfrm>
                  <a:off x="1790" y="2684"/>
                  <a:ext cx="40" cy="224"/>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69" name="Group 623"/>
              <p:cNvGrpSpPr>
                <a:grpSpLocks noChangeAspect="1"/>
              </p:cNvGrpSpPr>
              <p:nvPr/>
            </p:nvGrpSpPr>
            <p:grpSpPr bwMode="auto">
              <a:xfrm>
                <a:off x="1204" y="1041"/>
                <a:ext cx="12" cy="55"/>
                <a:chOff x="1151" y="2490"/>
                <a:chExt cx="40" cy="455"/>
              </a:xfrm>
            </p:grpSpPr>
            <p:sp>
              <p:nvSpPr>
                <p:cNvPr id="66792" name="AutoShape 624"/>
                <p:cNvSpPr>
                  <a:spLocks noChangeAspect="1" noChangeArrowheads="1"/>
                </p:cNvSpPr>
                <p:nvPr/>
              </p:nvSpPr>
              <p:spPr bwMode="auto">
                <a:xfrm>
                  <a:off x="1151" y="2716"/>
                  <a:ext cx="40" cy="22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93" name="AutoShape 625"/>
                <p:cNvSpPr>
                  <a:spLocks noChangeAspect="1" noChangeArrowheads="1"/>
                </p:cNvSpPr>
                <p:nvPr/>
              </p:nvSpPr>
              <p:spPr bwMode="auto">
                <a:xfrm>
                  <a:off x="1151" y="2490"/>
                  <a:ext cx="40" cy="22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70" name="Group 626"/>
              <p:cNvGrpSpPr>
                <a:grpSpLocks noChangeAspect="1"/>
              </p:cNvGrpSpPr>
              <p:nvPr/>
            </p:nvGrpSpPr>
            <p:grpSpPr bwMode="auto">
              <a:xfrm>
                <a:off x="1414" y="1037"/>
                <a:ext cx="11" cy="38"/>
                <a:chOff x="1914" y="2425"/>
                <a:chExt cx="40" cy="326"/>
              </a:xfrm>
            </p:grpSpPr>
            <p:sp>
              <p:nvSpPr>
                <p:cNvPr id="66790" name="AutoShape 627"/>
                <p:cNvSpPr>
                  <a:spLocks noChangeAspect="1" noChangeArrowheads="1"/>
                </p:cNvSpPr>
                <p:nvPr/>
              </p:nvSpPr>
              <p:spPr bwMode="auto">
                <a:xfrm>
                  <a:off x="1914" y="2425"/>
                  <a:ext cx="40" cy="163"/>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91" name="AutoShape 628"/>
                <p:cNvSpPr>
                  <a:spLocks noChangeAspect="1" noChangeArrowheads="1"/>
                </p:cNvSpPr>
                <p:nvPr/>
              </p:nvSpPr>
              <p:spPr bwMode="auto">
                <a:xfrm>
                  <a:off x="1914" y="2588"/>
                  <a:ext cx="40" cy="163"/>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71" name="Group 629"/>
              <p:cNvGrpSpPr>
                <a:grpSpLocks noChangeAspect="1"/>
              </p:cNvGrpSpPr>
              <p:nvPr/>
            </p:nvGrpSpPr>
            <p:grpSpPr bwMode="auto">
              <a:xfrm>
                <a:off x="1244" y="1060"/>
                <a:ext cx="11" cy="40"/>
                <a:chOff x="1284" y="2652"/>
                <a:chExt cx="40" cy="337"/>
              </a:xfrm>
            </p:grpSpPr>
            <p:sp>
              <p:nvSpPr>
                <p:cNvPr id="66788" name="AutoShape 630"/>
                <p:cNvSpPr>
                  <a:spLocks noChangeAspect="1" noChangeArrowheads="1"/>
                </p:cNvSpPr>
                <p:nvPr/>
              </p:nvSpPr>
              <p:spPr bwMode="auto">
                <a:xfrm>
                  <a:off x="1284" y="2821"/>
                  <a:ext cx="40" cy="16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89" name="AutoShape 631"/>
                <p:cNvSpPr>
                  <a:spLocks noChangeAspect="1" noChangeArrowheads="1"/>
                </p:cNvSpPr>
                <p:nvPr/>
              </p:nvSpPr>
              <p:spPr bwMode="auto">
                <a:xfrm>
                  <a:off x="1284" y="2652"/>
                  <a:ext cx="40" cy="16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72" name="Group 632"/>
              <p:cNvGrpSpPr>
                <a:grpSpLocks noChangeAspect="1"/>
              </p:cNvGrpSpPr>
              <p:nvPr/>
            </p:nvGrpSpPr>
            <p:grpSpPr bwMode="auto">
              <a:xfrm>
                <a:off x="1335" y="1060"/>
                <a:ext cx="14" cy="42"/>
                <a:chOff x="1658" y="2628"/>
                <a:chExt cx="40" cy="355"/>
              </a:xfrm>
            </p:grpSpPr>
            <p:sp>
              <p:nvSpPr>
                <p:cNvPr id="66786" name="AutoShape 633"/>
                <p:cNvSpPr>
                  <a:spLocks noChangeAspect="1" noChangeArrowheads="1"/>
                </p:cNvSpPr>
                <p:nvPr/>
              </p:nvSpPr>
              <p:spPr bwMode="auto">
                <a:xfrm>
                  <a:off x="1658" y="2628"/>
                  <a:ext cx="40" cy="17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87" name="AutoShape 634"/>
                <p:cNvSpPr>
                  <a:spLocks noChangeAspect="1" noChangeArrowheads="1"/>
                </p:cNvSpPr>
                <p:nvPr/>
              </p:nvSpPr>
              <p:spPr bwMode="auto">
                <a:xfrm>
                  <a:off x="1658" y="2805"/>
                  <a:ext cx="40" cy="17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73" name="Group 635"/>
              <p:cNvGrpSpPr>
                <a:grpSpLocks noChangeAspect="1"/>
              </p:cNvGrpSpPr>
              <p:nvPr/>
            </p:nvGrpSpPr>
            <p:grpSpPr bwMode="auto">
              <a:xfrm>
                <a:off x="1298" y="1081"/>
                <a:ext cx="12" cy="15"/>
                <a:chOff x="1516" y="2835"/>
                <a:chExt cx="42" cy="123"/>
              </a:xfrm>
            </p:grpSpPr>
            <p:sp>
              <p:nvSpPr>
                <p:cNvPr id="66784" name="AutoShape 636"/>
                <p:cNvSpPr>
                  <a:spLocks noChangeAspect="1" noChangeArrowheads="1"/>
                </p:cNvSpPr>
                <p:nvPr/>
              </p:nvSpPr>
              <p:spPr bwMode="auto">
                <a:xfrm>
                  <a:off x="1516" y="2897"/>
                  <a:ext cx="42" cy="61"/>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85" name="AutoShape 637"/>
                <p:cNvSpPr>
                  <a:spLocks noChangeAspect="1" noChangeArrowheads="1"/>
                </p:cNvSpPr>
                <p:nvPr/>
              </p:nvSpPr>
              <p:spPr bwMode="auto">
                <a:xfrm>
                  <a:off x="1516" y="2835"/>
                  <a:ext cx="42" cy="62"/>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74" name="Group 638"/>
              <p:cNvGrpSpPr>
                <a:grpSpLocks noChangeAspect="1"/>
              </p:cNvGrpSpPr>
              <p:nvPr/>
            </p:nvGrpSpPr>
            <p:grpSpPr bwMode="auto">
              <a:xfrm>
                <a:off x="1446" y="1039"/>
                <a:ext cx="14" cy="19"/>
                <a:chOff x="2478" y="2807"/>
                <a:chExt cx="43" cy="178"/>
              </a:xfrm>
            </p:grpSpPr>
            <p:sp>
              <p:nvSpPr>
                <p:cNvPr id="66782" name="AutoShape 639"/>
                <p:cNvSpPr>
                  <a:spLocks noChangeAspect="1" noChangeArrowheads="1"/>
                </p:cNvSpPr>
                <p:nvPr/>
              </p:nvSpPr>
              <p:spPr bwMode="auto">
                <a:xfrm>
                  <a:off x="2478" y="2807"/>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83" name="AutoShape 640"/>
                <p:cNvSpPr>
                  <a:spLocks noChangeAspect="1" noChangeArrowheads="1"/>
                </p:cNvSpPr>
                <p:nvPr/>
              </p:nvSpPr>
              <p:spPr bwMode="auto">
                <a:xfrm>
                  <a:off x="2478" y="2896"/>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75" name="Group 641"/>
              <p:cNvGrpSpPr>
                <a:grpSpLocks noChangeAspect="1"/>
              </p:cNvGrpSpPr>
              <p:nvPr/>
            </p:nvGrpSpPr>
            <p:grpSpPr bwMode="auto">
              <a:xfrm>
                <a:off x="1498" y="1037"/>
                <a:ext cx="11" cy="32"/>
                <a:chOff x="2065" y="2441"/>
                <a:chExt cx="40" cy="272"/>
              </a:xfrm>
            </p:grpSpPr>
            <p:sp>
              <p:nvSpPr>
                <p:cNvPr id="66780" name="AutoShape 642"/>
                <p:cNvSpPr>
                  <a:spLocks noChangeAspect="1" noChangeArrowheads="1"/>
                </p:cNvSpPr>
                <p:nvPr/>
              </p:nvSpPr>
              <p:spPr bwMode="auto">
                <a:xfrm>
                  <a:off x="2065" y="2576"/>
                  <a:ext cx="40" cy="137"/>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81" name="AutoShape 643"/>
                <p:cNvSpPr>
                  <a:spLocks noChangeAspect="1" noChangeArrowheads="1"/>
                </p:cNvSpPr>
                <p:nvPr/>
              </p:nvSpPr>
              <p:spPr bwMode="auto">
                <a:xfrm>
                  <a:off x="2065" y="2441"/>
                  <a:ext cx="40" cy="137"/>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sp>
            <p:nvSpPr>
              <p:cNvPr id="66776" name="Freeform 644"/>
              <p:cNvSpPr>
                <a:spLocks noChangeAspect="1"/>
              </p:cNvSpPr>
              <p:nvPr/>
            </p:nvSpPr>
            <p:spPr bwMode="auto">
              <a:xfrm flipH="1">
                <a:off x="1514" y="1035"/>
                <a:ext cx="182"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77" name="Freeform 645"/>
              <p:cNvSpPr>
                <a:spLocks noChangeAspect="1"/>
              </p:cNvSpPr>
              <p:nvPr/>
            </p:nvSpPr>
            <p:spPr bwMode="auto">
              <a:xfrm flipH="1">
                <a:off x="1414" y="1035"/>
                <a:ext cx="182"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78" name="Freeform 646"/>
              <p:cNvSpPr>
                <a:spLocks noChangeAspect="1"/>
              </p:cNvSpPr>
              <p:nvPr/>
            </p:nvSpPr>
            <p:spPr bwMode="auto">
              <a:xfrm flipH="1">
                <a:off x="1169" y="1035"/>
                <a:ext cx="180"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79" name="Freeform 647"/>
              <p:cNvSpPr>
                <a:spLocks noChangeAspect="1"/>
              </p:cNvSpPr>
              <p:nvPr/>
            </p:nvSpPr>
            <p:spPr bwMode="auto">
              <a:xfrm flipH="1">
                <a:off x="1068" y="1035"/>
                <a:ext cx="180"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grpSp>
        <p:grpSp>
          <p:nvGrpSpPr>
            <p:cNvPr id="66609" name="Group 648"/>
            <p:cNvGrpSpPr>
              <a:grpSpLocks/>
            </p:cNvGrpSpPr>
            <p:nvPr/>
          </p:nvGrpSpPr>
          <p:grpSpPr bwMode="auto">
            <a:xfrm>
              <a:off x="2827" y="905"/>
              <a:ext cx="1733" cy="67"/>
              <a:chOff x="-37" y="1035"/>
              <a:chExt cx="1733" cy="67"/>
            </a:xfrm>
          </p:grpSpPr>
          <p:sp>
            <p:nvSpPr>
              <p:cNvPr id="66610" name="Freeform 649"/>
              <p:cNvSpPr>
                <a:spLocks noChangeAspect="1"/>
              </p:cNvSpPr>
              <p:nvPr/>
            </p:nvSpPr>
            <p:spPr bwMode="auto">
              <a:xfrm>
                <a:off x="-37" y="1035"/>
                <a:ext cx="182"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11" name="Freeform 650"/>
              <p:cNvSpPr>
                <a:spLocks noChangeAspect="1"/>
              </p:cNvSpPr>
              <p:nvPr/>
            </p:nvSpPr>
            <p:spPr bwMode="auto">
              <a:xfrm>
                <a:off x="310" y="1035"/>
                <a:ext cx="180"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12" name="Freeform 651"/>
              <p:cNvSpPr>
                <a:spLocks noChangeAspect="1"/>
              </p:cNvSpPr>
              <p:nvPr/>
            </p:nvSpPr>
            <p:spPr bwMode="auto">
              <a:xfrm>
                <a:off x="210" y="1035"/>
                <a:ext cx="181"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13" name="Freeform 652"/>
              <p:cNvSpPr>
                <a:spLocks noChangeAspect="1"/>
              </p:cNvSpPr>
              <p:nvPr/>
            </p:nvSpPr>
            <p:spPr bwMode="auto">
              <a:xfrm>
                <a:off x="656" y="1035"/>
                <a:ext cx="181"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14" name="Freeform 653"/>
              <p:cNvSpPr>
                <a:spLocks noChangeAspect="1"/>
              </p:cNvSpPr>
              <p:nvPr/>
            </p:nvSpPr>
            <p:spPr bwMode="auto">
              <a:xfrm>
                <a:off x="556" y="1035"/>
                <a:ext cx="181"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15" name="Freeform 654"/>
              <p:cNvSpPr>
                <a:spLocks noChangeAspect="1"/>
              </p:cNvSpPr>
              <p:nvPr/>
            </p:nvSpPr>
            <p:spPr bwMode="auto">
              <a:xfrm>
                <a:off x="902" y="1035"/>
                <a:ext cx="182"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grpSp>
            <p:nvGrpSpPr>
              <p:cNvPr id="66616" name="Group 655"/>
              <p:cNvGrpSpPr>
                <a:grpSpLocks noChangeAspect="1"/>
              </p:cNvGrpSpPr>
              <p:nvPr/>
            </p:nvGrpSpPr>
            <p:grpSpPr bwMode="auto">
              <a:xfrm>
                <a:off x="139" y="1036"/>
                <a:ext cx="14" cy="44"/>
                <a:chOff x="1015" y="2428"/>
                <a:chExt cx="46" cy="372"/>
              </a:xfrm>
            </p:grpSpPr>
            <p:sp>
              <p:nvSpPr>
                <p:cNvPr id="66726" name="AutoShape 656"/>
                <p:cNvSpPr>
                  <a:spLocks noChangeAspect="1" noChangeArrowheads="1"/>
                </p:cNvSpPr>
                <p:nvPr/>
              </p:nvSpPr>
              <p:spPr bwMode="auto">
                <a:xfrm>
                  <a:off x="1015" y="2428"/>
                  <a:ext cx="46" cy="1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27" name="AutoShape 657"/>
                <p:cNvSpPr>
                  <a:spLocks noChangeAspect="1" noChangeArrowheads="1"/>
                </p:cNvSpPr>
                <p:nvPr/>
              </p:nvSpPr>
              <p:spPr bwMode="auto">
                <a:xfrm>
                  <a:off x="1015" y="2611"/>
                  <a:ext cx="46" cy="1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17" name="Group 658"/>
              <p:cNvGrpSpPr>
                <a:grpSpLocks noChangeAspect="1"/>
              </p:cNvGrpSpPr>
              <p:nvPr/>
            </p:nvGrpSpPr>
            <p:grpSpPr bwMode="auto">
              <a:xfrm>
                <a:off x="343" y="1043"/>
                <a:ext cx="13" cy="53"/>
                <a:chOff x="1790" y="2461"/>
                <a:chExt cx="40" cy="447"/>
              </a:xfrm>
            </p:grpSpPr>
            <p:sp>
              <p:nvSpPr>
                <p:cNvPr id="66724" name="AutoShape 659"/>
                <p:cNvSpPr>
                  <a:spLocks noChangeAspect="1" noChangeArrowheads="1"/>
                </p:cNvSpPr>
                <p:nvPr/>
              </p:nvSpPr>
              <p:spPr bwMode="auto">
                <a:xfrm>
                  <a:off x="1790" y="2461"/>
                  <a:ext cx="40" cy="223"/>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25" name="AutoShape 660"/>
                <p:cNvSpPr>
                  <a:spLocks noChangeAspect="1" noChangeArrowheads="1"/>
                </p:cNvSpPr>
                <p:nvPr/>
              </p:nvSpPr>
              <p:spPr bwMode="auto">
                <a:xfrm>
                  <a:off x="1790" y="2684"/>
                  <a:ext cx="40" cy="224"/>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18" name="Group 661"/>
              <p:cNvGrpSpPr>
                <a:grpSpLocks noChangeAspect="1"/>
              </p:cNvGrpSpPr>
              <p:nvPr/>
            </p:nvGrpSpPr>
            <p:grpSpPr bwMode="auto">
              <a:xfrm>
                <a:off x="177" y="1043"/>
                <a:ext cx="11" cy="55"/>
                <a:chOff x="1151" y="2490"/>
                <a:chExt cx="40" cy="455"/>
              </a:xfrm>
            </p:grpSpPr>
            <p:sp>
              <p:nvSpPr>
                <p:cNvPr id="66722" name="AutoShape 662"/>
                <p:cNvSpPr>
                  <a:spLocks noChangeAspect="1" noChangeArrowheads="1"/>
                </p:cNvSpPr>
                <p:nvPr/>
              </p:nvSpPr>
              <p:spPr bwMode="auto">
                <a:xfrm>
                  <a:off x="1151" y="2716"/>
                  <a:ext cx="40" cy="22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23" name="AutoShape 663"/>
                <p:cNvSpPr>
                  <a:spLocks noChangeAspect="1" noChangeArrowheads="1"/>
                </p:cNvSpPr>
                <p:nvPr/>
              </p:nvSpPr>
              <p:spPr bwMode="auto">
                <a:xfrm>
                  <a:off x="1151" y="2490"/>
                  <a:ext cx="40" cy="22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19" name="Group 664"/>
              <p:cNvGrpSpPr>
                <a:grpSpLocks noChangeAspect="1"/>
              </p:cNvGrpSpPr>
              <p:nvPr/>
            </p:nvGrpSpPr>
            <p:grpSpPr bwMode="auto">
              <a:xfrm>
                <a:off x="388" y="1036"/>
                <a:ext cx="10" cy="38"/>
                <a:chOff x="1914" y="2425"/>
                <a:chExt cx="40" cy="326"/>
              </a:xfrm>
            </p:grpSpPr>
            <p:sp>
              <p:nvSpPr>
                <p:cNvPr id="66720" name="AutoShape 665"/>
                <p:cNvSpPr>
                  <a:spLocks noChangeAspect="1" noChangeArrowheads="1"/>
                </p:cNvSpPr>
                <p:nvPr/>
              </p:nvSpPr>
              <p:spPr bwMode="auto">
                <a:xfrm>
                  <a:off x="1914" y="2425"/>
                  <a:ext cx="40" cy="163"/>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21" name="AutoShape 666"/>
                <p:cNvSpPr>
                  <a:spLocks noChangeAspect="1" noChangeArrowheads="1"/>
                </p:cNvSpPr>
                <p:nvPr/>
              </p:nvSpPr>
              <p:spPr bwMode="auto">
                <a:xfrm>
                  <a:off x="1914" y="2588"/>
                  <a:ext cx="40" cy="163"/>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20" name="Group 667"/>
              <p:cNvGrpSpPr>
                <a:grpSpLocks noChangeAspect="1"/>
              </p:cNvGrpSpPr>
              <p:nvPr/>
            </p:nvGrpSpPr>
            <p:grpSpPr bwMode="auto">
              <a:xfrm>
                <a:off x="216" y="1060"/>
                <a:ext cx="10" cy="40"/>
                <a:chOff x="1284" y="2652"/>
                <a:chExt cx="40" cy="337"/>
              </a:xfrm>
            </p:grpSpPr>
            <p:sp>
              <p:nvSpPr>
                <p:cNvPr id="66718" name="AutoShape 668"/>
                <p:cNvSpPr>
                  <a:spLocks noChangeAspect="1" noChangeArrowheads="1"/>
                </p:cNvSpPr>
                <p:nvPr/>
              </p:nvSpPr>
              <p:spPr bwMode="auto">
                <a:xfrm>
                  <a:off x="1284" y="2821"/>
                  <a:ext cx="40" cy="16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19" name="AutoShape 669"/>
                <p:cNvSpPr>
                  <a:spLocks noChangeAspect="1" noChangeArrowheads="1"/>
                </p:cNvSpPr>
                <p:nvPr/>
              </p:nvSpPr>
              <p:spPr bwMode="auto">
                <a:xfrm>
                  <a:off x="1284" y="2652"/>
                  <a:ext cx="40" cy="16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21" name="Group 670"/>
              <p:cNvGrpSpPr>
                <a:grpSpLocks noChangeAspect="1"/>
              </p:cNvGrpSpPr>
              <p:nvPr/>
            </p:nvGrpSpPr>
            <p:grpSpPr bwMode="auto">
              <a:xfrm>
                <a:off x="302" y="1060"/>
                <a:ext cx="12" cy="42"/>
                <a:chOff x="1658" y="2628"/>
                <a:chExt cx="40" cy="355"/>
              </a:xfrm>
            </p:grpSpPr>
            <p:sp>
              <p:nvSpPr>
                <p:cNvPr id="66716" name="AutoShape 671"/>
                <p:cNvSpPr>
                  <a:spLocks noChangeAspect="1" noChangeArrowheads="1"/>
                </p:cNvSpPr>
                <p:nvPr/>
              </p:nvSpPr>
              <p:spPr bwMode="auto">
                <a:xfrm>
                  <a:off x="1658" y="2628"/>
                  <a:ext cx="40" cy="17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17" name="AutoShape 672"/>
                <p:cNvSpPr>
                  <a:spLocks noChangeAspect="1" noChangeArrowheads="1"/>
                </p:cNvSpPr>
                <p:nvPr/>
              </p:nvSpPr>
              <p:spPr bwMode="auto">
                <a:xfrm>
                  <a:off x="1658" y="2805"/>
                  <a:ext cx="40" cy="17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22" name="Group 673"/>
              <p:cNvGrpSpPr>
                <a:grpSpLocks noChangeAspect="1"/>
              </p:cNvGrpSpPr>
              <p:nvPr/>
            </p:nvGrpSpPr>
            <p:grpSpPr bwMode="auto">
              <a:xfrm>
                <a:off x="267" y="1081"/>
                <a:ext cx="11" cy="15"/>
                <a:chOff x="1516" y="2835"/>
                <a:chExt cx="42" cy="123"/>
              </a:xfrm>
            </p:grpSpPr>
            <p:sp>
              <p:nvSpPr>
                <p:cNvPr id="66714" name="AutoShape 674"/>
                <p:cNvSpPr>
                  <a:spLocks noChangeAspect="1" noChangeArrowheads="1"/>
                </p:cNvSpPr>
                <p:nvPr/>
              </p:nvSpPr>
              <p:spPr bwMode="auto">
                <a:xfrm>
                  <a:off x="1516" y="2897"/>
                  <a:ext cx="42" cy="61"/>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15" name="AutoShape 675"/>
                <p:cNvSpPr>
                  <a:spLocks noChangeAspect="1" noChangeArrowheads="1"/>
                </p:cNvSpPr>
                <p:nvPr/>
              </p:nvSpPr>
              <p:spPr bwMode="auto">
                <a:xfrm>
                  <a:off x="1516" y="2835"/>
                  <a:ext cx="42" cy="62"/>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23" name="Group 676"/>
              <p:cNvGrpSpPr>
                <a:grpSpLocks noChangeAspect="1"/>
              </p:cNvGrpSpPr>
              <p:nvPr/>
            </p:nvGrpSpPr>
            <p:grpSpPr bwMode="auto">
              <a:xfrm>
                <a:off x="504" y="1039"/>
                <a:ext cx="14" cy="52"/>
                <a:chOff x="2195" y="2463"/>
                <a:chExt cx="40" cy="442"/>
              </a:xfrm>
            </p:grpSpPr>
            <p:sp>
              <p:nvSpPr>
                <p:cNvPr id="66712" name="AutoShape 677"/>
                <p:cNvSpPr>
                  <a:spLocks noChangeAspect="1" noChangeArrowheads="1"/>
                </p:cNvSpPr>
                <p:nvPr/>
              </p:nvSpPr>
              <p:spPr bwMode="auto">
                <a:xfrm>
                  <a:off x="2195" y="2684"/>
                  <a:ext cx="40" cy="221"/>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13" name="AutoShape 678"/>
                <p:cNvSpPr>
                  <a:spLocks noChangeAspect="1" noChangeArrowheads="1"/>
                </p:cNvSpPr>
                <p:nvPr/>
              </p:nvSpPr>
              <p:spPr bwMode="auto">
                <a:xfrm>
                  <a:off x="2195" y="2463"/>
                  <a:ext cx="40" cy="221"/>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24" name="Group 679"/>
              <p:cNvGrpSpPr>
                <a:grpSpLocks noChangeAspect="1"/>
              </p:cNvGrpSpPr>
              <p:nvPr/>
            </p:nvGrpSpPr>
            <p:grpSpPr bwMode="auto">
              <a:xfrm>
                <a:off x="548" y="1056"/>
                <a:ext cx="12" cy="45"/>
                <a:chOff x="2329" y="2599"/>
                <a:chExt cx="43" cy="386"/>
              </a:xfrm>
            </p:grpSpPr>
            <p:sp>
              <p:nvSpPr>
                <p:cNvPr id="66710" name="AutoShape 680"/>
                <p:cNvSpPr>
                  <a:spLocks noChangeAspect="1" noChangeArrowheads="1"/>
                </p:cNvSpPr>
                <p:nvPr/>
              </p:nvSpPr>
              <p:spPr bwMode="auto">
                <a:xfrm>
                  <a:off x="2329" y="2791"/>
                  <a:ext cx="43" cy="194"/>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11" name="AutoShape 681"/>
                <p:cNvSpPr>
                  <a:spLocks noChangeAspect="1" noChangeArrowheads="1"/>
                </p:cNvSpPr>
                <p:nvPr/>
              </p:nvSpPr>
              <p:spPr bwMode="auto">
                <a:xfrm>
                  <a:off x="2329" y="2599"/>
                  <a:ext cx="43" cy="194"/>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25" name="Group 682"/>
              <p:cNvGrpSpPr>
                <a:grpSpLocks noChangeAspect="1"/>
              </p:cNvGrpSpPr>
              <p:nvPr/>
            </p:nvGrpSpPr>
            <p:grpSpPr bwMode="auto">
              <a:xfrm>
                <a:off x="421" y="1039"/>
                <a:ext cx="11" cy="19"/>
                <a:chOff x="2478" y="2807"/>
                <a:chExt cx="43" cy="178"/>
              </a:xfrm>
            </p:grpSpPr>
            <p:sp>
              <p:nvSpPr>
                <p:cNvPr id="66708" name="AutoShape 683"/>
                <p:cNvSpPr>
                  <a:spLocks noChangeAspect="1" noChangeArrowheads="1"/>
                </p:cNvSpPr>
                <p:nvPr/>
              </p:nvSpPr>
              <p:spPr bwMode="auto">
                <a:xfrm>
                  <a:off x="2478" y="2807"/>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09" name="AutoShape 684"/>
                <p:cNvSpPr>
                  <a:spLocks noChangeAspect="1" noChangeArrowheads="1"/>
                </p:cNvSpPr>
                <p:nvPr/>
              </p:nvSpPr>
              <p:spPr bwMode="auto">
                <a:xfrm>
                  <a:off x="2478" y="2896"/>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26" name="Group 685"/>
              <p:cNvGrpSpPr>
                <a:grpSpLocks noChangeAspect="1"/>
              </p:cNvGrpSpPr>
              <p:nvPr/>
            </p:nvGrpSpPr>
            <p:grpSpPr bwMode="auto">
              <a:xfrm>
                <a:off x="466" y="1037"/>
                <a:ext cx="12" cy="32"/>
                <a:chOff x="2065" y="2441"/>
                <a:chExt cx="40" cy="272"/>
              </a:xfrm>
            </p:grpSpPr>
            <p:sp>
              <p:nvSpPr>
                <p:cNvPr id="66706" name="AutoShape 686"/>
                <p:cNvSpPr>
                  <a:spLocks noChangeAspect="1" noChangeArrowheads="1"/>
                </p:cNvSpPr>
                <p:nvPr/>
              </p:nvSpPr>
              <p:spPr bwMode="auto">
                <a:xfrm>
                  <a:off x="2065" y="2576"/>
                  <a:ext cx="40" cy="137"/>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07" name="AutoShape 687"/>
                <p:cNvSpPr>
                  <a:spLocks noChangeAspect="1" noChangeArrowheads="1"/>
                </p:cNvSpPr>
                <p:nvPr/>
              </p:nvSpPr>
              <p:spPr bwMode="auto">
                <a:xfrm>
                  <a:off x="2065" y="2441"/>
                  <a:ext cx="40" cy="137"/>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27" name="Group 688"/>
              <p:cNvGrpSpPr>
                <a:grpSpLocks noChangeAspect="1"/>
              </p:cNvGrpSpPr>
              <p:nvPr/>
            </p:nvGrpSpPr>
            <p:grpSpPr bwMode="auto">
              <a:xfrm>
                <a:off x="586" y="1079"/>
                <a:ext cx="14" cy="19"/>
                <a:chOff x="2478" y="2807"/>
                <a:chExt cx="43" cy="178"/>
              </a:xfrm>
            </p:grpSpPr>
            <p:sp>
              <p:nvSpPr>
                <p:cNvPr id="66704" name="AutoShape 689"/>
                <p:cNvSpPr>
                  <a:spLocks noChangeAspect="1" noChangeArrowheads="1"/>
                </p:cNvSpPr>
                <p:nvPr/>
              </p:nvSpPr>
              <p:spPr bwMode="auto">
                <a:xfrm>
                  <a:off x="2478" y="2807"/>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05" name="AutoShape 690"/>
                <p:cNvSpPr>
                  <a:spLocks noChangeAspect="1" noChangeArrowheads="1"/>
                </p:cNvSpPr>
                <p:nvPr/>
              </p:nvSpPr>
              <p:spPr bwMode="auto">
                <a:xfrm>
                  <a:off x="2478" y="2896"/>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28" name="Group 691"/>
              <p:cNvGrpSpPr>
                <a:grpSpLocks noChangeAspect="1"/>
              </p:cNvGrpSpPr>
              <p:nvPr/>
            </p:nvGrpSpPr>
            <p:grpSpPr bwMode="auto">
              <a:xfrm>
                <a:off x="748" y="1037"/>
                <a:ext cx="13" cy="27"/>
                <a:chOff x="3094" y="2443"/>
                <a:chExt cx="40" cy="183"/>
              </a:xfrm>
            </p:grpSpPr>
            <p:sp>
              <p:nvSpPr>
                <p:cNvPr id="66702" name="AutoShape 692"/>
                <p:cNvSpPr>
                  <a:spLocks noChangeAspect="1" noChangeArrowheads="1"/>
                </p:cNvSpPr>
                <p:nvPr/>
              </p:nvSpPr>
              <p:spPr bwMode="auto">
                <a:xfrm flipV="1">
                  <a:off x="3094" y="2443"/>
                  <a:ext cx="40" cy="92"/>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03" name="AutoShape 693"/>
                <p:cNvSpPr>
                  <a:spLocks noChangeAspect="1" noChangeArrowheads="1"/>
                </p:cNvSpPr>
                <p:nvPr/>
              </p:nvSpPr>
              <p:spPr bwMode="auto">
                <a:xfrm flipV="1">
                  <a:off x="3094" y="2534"/>
                  <a:ext cx="40" cy="92"/>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29" name="Group 694"/>
              <p:cNvGrpSpPr>
                <a:grpSpLocks noChangeAspect="1"/>
              </p:cNvGrpSpPr>
              <p:nvPr/>
            </p:nvGrpSpPr>
            <p:grpSpPr bwMode="auto">
              <a:xfrm>
                <a:off x="713" y="1037"/>
                <a:ext cx="12" cy="48"/>
                <a:chOff x="2978" y="2432"/>
                <a:chExt cx="46" cy="375"/>
              </a:xfrm>
            </p:grpSpPr>
            <p:sp>
              <p:nvSpPr>
                <p:cNvPr id="66700" name="AutoShape 695"/>
                <p:cNvSpPr>
                  <a:spLocks noChangeAspect="1" noChangeArrowheads="1"/>
                </p:cNvSpPr>
                <p:nvPr/>
              </p:nvSpPr>
              <p:spPr bwMode="auto">
                <a:xfrm>
                  <a:off x="2978" y="2619"/>
                  <a:ext cx="46" cy="18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01" name="AutoShape 696"/>
                <p:cNvSpPr>
                  <a:spLocks noChangeAspect="1" noChangeArrowheads="1"/>
                </p:cNvSpPr>
                <p:nvPr/>
              </p:nvSpPr>
              <p:spPr bwMode="auto">
                <a:xfrm>
                  <a:off x="2978" y="2432"/>
                  <a:ext cx="46" cy="18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30" name="Group 697"/>
              <p:cNvGrpSpPr>
                <a:grpSpLocks noChangeAspect="1"/>
              </p:cNvGrpSpPr>
              <p:nvPr/>
            </p:nvGrpSpPr>
            <p:grpSpPr bwMode="auto">
              <a:xfrm>
                <a:off x="676" y="1047"/>
                <a:ext cx="11" cy="51"/>
                <a:chOff x="2832" y="2516"/>
                <a:chExt cx="43" cy="436"/>
              </a:xfrm>
            </p:grpSpPr>
            <p:sp>
              <p:nvSpPr>
                <p:cNvPr id="66698" name="AutoShape 698"/>
                <p:cNvSpPr>
                  <a:spLocks noChangeAspect="1" noChangeArrowheads="1"/>
                </p:cNvSpPr>
                <p:nvPr/>
              </p:nvSpPr>
              <p:spPr bwMode="auto">
                <a:xfrm flipV="1">
                  <a:off x="2832" y="2516"/>
                  <a:ext cx="43" cy="21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99" name="AutoShape 699"/>
                <p:cNvSpPr>
                  <a:spLocks noChangeAspect="1" noChangeArrowheads="1"/>
                </p:cNvSpPr>
                <p:nvPr/>
              </p:nvSpPr>
              <p:spPr bwMode="auto">
                <a:xfrm flipV="1">
                  <a:off x="2832" y="2734"/>
                  <a:ext cx="43" cy="21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31" name="Group 700"/>
              <p:cNvGrpSpPr>
                <a:grpSpLocks noChangeAspect="1"/>
              </p:cNvGrpSpPr>
              <p:nvPr/>
            </p:nvGrpSpPr>
            <p:grpSpPr bwMode="auto">
              <a:xfrm>
                <a:off x="633" y="1074"/>
                <a:ext cx="11" cy="25"/>
                <a:chOff x="2668" y="2761"/>
                <a:chExt cx="40" cy="217"/>
              </a:xfrm>
            </p:grpSpPr>
            <p:sp>
              <p:nvSpPr>
                <p:cNvPr id="66696" name="AutoShape 701"/>
                <p:cNvSpPr>
                  <a:spLocks noChangeAspect="1" noChangeArrowheads="1"/>
                </p:cNvSpPr>
                <p:nvPr/>
              </p:nvSpPr>
              <p:spPr bwMode="auto">
                <a:xfrm>
                  <a:off x="2668" y="2870"/>
                  <a:ext cx="40" cy="10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97" name="AutoShape 702"/>
                <p:cNvSpPr>
                  <a:spLocks noChangeAspect="1" noChangeArrowheads="1"/>
                </p:cNvSpPr>
                <p:nvPr/>
              </p:nvSpPr>
              <p:spPr bwMode="auto">
                <a:xfrm>
                  <a:off x="2668" y="2761"/>
                  <a:ext cx="40" cy="10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32" name="Group 703"/>
              <p:cNvGrpSpPr>
                <a:grpSpLocks noChangeAspect="1"/>
              </p:cNvGrpSpPr>
              <p:nvPr/>
            </p:nvGrpSpPr>
            <p:grpSpPr bwMode="auto">
              <a:xfrm flipV="1">
                <a:off x="883" y="1048"/>
                <a:ext cx="11" cy="53"/>
                <a:chOff x="3217" y="3037"/>
                <a:chExt cx="46" cy="372"/>
              </a:xfrm>
            </p:grpSpPr>
            <p:sp>
              <p:nvSpPr>
                <p:cNvPr id="66694" name="AutoShape 704"/>
                <p:cNvSpPr>
                  <a:spLocks noChangeAspect="1" noChangeArrowheads="1"/>
                </p:cNvSpPr>
                <p:nvPr/>
              </p:nvSpPr>
              <p:spPr bwMode="auto">
                <a:xfrm>
                  <a:off x="3217" y="3037"/>
                  <a:ext cx="46" cy="1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95" name="AutoShape 705"/>
                <p:cNvSpPr>
                  <a:spLocks noChangeAspect="1" noChangeArrowheads="1"/>
                </p:cNvSpPr>
                <p:nvPr/>
              </p:nvSpPr>
              <p:spPr bwMode="auto">
                <a:xfrm>
                  <a:off x="3217" y="3220"/>
                  <a:ext cx="46" cy="1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33" name="Group 706"/>
              <p:cNvGrpSpPr>
                <a:grpSpLocks noChangeAspect="1"/>
              </p:cNvGrpSpPr>
              <p:nvPr/>
            </p:nvGrpSpPr>
            <p:grpSpPr bwMode="auto">
              <a:xfrm>
                <a:off x="841" y="1036"/>
                <a:ext cx="13" cy="51"/>
                <a:chOff x="3353" y="3099"/>
                <a:chExt cx="40" cy="455"/>
              </a:xfrm>
            </p:grpSpPr>
            <p:sp>
              <p:nvSpPr>
                <p:cNvPr id="66692" name="AutoShape 707"/>
                <p:cNvSpPr>
                  <a:spLocks noChangeAspect="1" noChangeArrowheads="1"/>
                </p:cNvSpPr>
                <p:nvPr/>
              </p:nvSpPr>
              <p:spPr bwMode="auto">
                <a:xfrm>
                  <a:off x="3353" y="3325"/>
                  <a:ext cx="40" cy="22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93" name="AutoShape 708"/>
                <p:cNvSpPr>
                  <a:spLocks noChangeAspect="1" noChangeArrowheads="1"/>
                </p:cNvSpPr>
                <p:nvPr/>
              </p:nvSpPr>
              <p:spPr bwMode="auto">
                <a:xfrm>
                  <a:off x="3353" y="3099"/>
                  <a:ext cx="40" cy="22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34" name="Group 709"/>
              <p:cNvGrpSpPr>
                <a:grpSpLocks noChangeAspect="1"/>
              </p:cNvGrpSpPr>
              <p:nvPr/>
            </p:nvGrpSpPr>
            <p:grpSpPr bwMode="auto">
              <a:xfrm>
                <a:off x="807" y="1038"/>
                <a:ext cx="15" cy="30"/>
                <a:chOff x="3486" y="3261"/>
                <a:chExt cx="40" cy="337"/>
              </a:xfrm>
            </p:grpSpPr>
            <p:sp>
              <p:nvSpPr>
                <p:cNvPr id="66690" name="AutoShape 710"/>
                <p:cNvSpPr>
                  <a:spLocks noChangeAspect="1" noChangeArrowheads="1"/>
                </p:cNvSpPr>
                <p:nvPr/>
              </p:nvSpPr>
              <p:spPr bwMode="auto">
                <a:xfrm>
                  <a:off x="3486" y="3430"/>
                  <a:ext cx="40" cy="16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91" name="AutoShape 711"/>
                <p:cNvSpPr>
                  <a:spLocks noChangeAspect="1" noChangeArrowheads="1"/>
                </p:cNvSpPr>
                <p:nvPr/>
              </p:nvSpPr>
              <p:spPr bwMode="auto">
                <a:xfrm>
                  <a:off x="3486" y="3261"/>
                  <a:ext cx="40" cy="16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35" name="Group 712"/>
              <p:cNvGrpSpPr>
                <a:grpSpLocks noChangeAspect="1"/>
              </p:cNvGrpSpPr>
              <p:nvPr/>
            </p:nvGrpSpPr>
            <p:grpSpPr bwMode="auto">
              <a:xfrm>
                <a:off x="1053" y="1039"/>
                <a:ext cx="13" cy="52"/>
                <a:chOff x="2195" y="2463"/>
                <a:chExt cx="40" cy="442"/>
              </a:xfrm>
            </p:grpSpPr>
            <p:sp>
              <p:nvSpPr>
                <p:cNvPr id="66688" name="AutoShape 713"/>
                <p:cNvSpPr>
                  <a:spLocks noChangeAspect="1" noChangeArrowheads="1"/>
                </p:cNvSpPr>
                <p:nvPr/>
              </p:nvSpPr>
              <p:spPr bwMode="auto">
                <a:xfrm>
                  <a:off x="2195" y="2684"/>
                  <a:ext cx="40" cy="221"/>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89" name="AutoShape 714"/>
                <p:cNvSpPr>
                  <a:spLocks noChangeAspect="1" noChangeArrowheads="1"/>
                </p:cNvSpPr>
                <p:nvPr/>
              </p:nvSpPr>
              <p:spPr bwMode="auto">
                <a:xfrm>
                  <a:off x="2195" y="2463"/>
                  <a:ext cx="40" cy="221"/>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36" name="Group 715"/>
              <p:cNvGrpSpPr>
                <a:grpSpLocks noChangeAspect="1"/>
              </p:cNvGrpSpPr>
              <p:nvPr/>
            </p:nvGrpSpPr>
            <p:grpSpPr bwMode="auto">
              <a:xfrm>
                <a:off x="1005" y="1056"/>
                <a:ext cx="13" cy="46"/>
                <a:chOff x="2329" y="2599"/>
                <a:chExt cx="43" cy="386"/>
              </a:xfrm>
            </p:grpSpPr>
            <p:sp>
              <p:nvSpPr>
                <p:cNvPr id="66686" name="AutoShape 716"/>
                <p:cNvSpPr>
                  <a:spLocks noChangeAspect="1" noChangeArrowheads="1"/>
                </p:cNvSpPr>
                <p:nvPr/>
              </p:nvSpPr>
              <p:spPr bwMode="auto">
                <a:xfrm>
                  <a:off x="2329" y="2791"/>
                  <a:ext cx="43" cy="194"/>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87" name="AutoShape 717"/>
                <p:cNvSpPr>
                  <a:spLocks noChangeAspect="1" noChangeArrowheads="1"/>
                </p:cNvSpPr>
                <p:nvPr/>
              </p:nvSpPr>
              <p:spPr bwMode="auto">
                <a:xfrm>
                  <a:off x="2329" y="2599"/>
                  <a:ext cx="43" cy="194"/>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37" name="Group 718"/>
              <p:cNvGrpSpPr>
                <a:grpSpLocks noChangeAspect="1"/>
              </p:cNvGrpSpPr>
              <p:nvPr/>
            </p:nvGrpSpPr>
            <p:grpSpPr bwMode="auto">
              <a:xfrm>
                <a:off x="919" y="1068"/>
                <a:ext cx="11" cy="31"/>
                <a:chOff x="2065" y="2441"/>
                <a:chExt cx="40" cy="272"/>
              </a:xfrm>
            </p:grpSpPr>
            <p:sp>
              <p:nvSpPr>
                <p:cNvPr id="66684" name="AutoShape 719"/>
                <p:cNvSpPr>
                  <a:spLocks noChangeAspect="1" noChangeArrowheads="1"/>
                </p:cNvSpPr>
                <p:nvPr/>
              </p:nvSpPr>
              <p:spPr bwMode="auto">
                <a:xfrm>
                  <a:off x="2065" y="2576"/>
                  <a:ext cx="40" cy="137"/>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85" name="AutoShape 720"/>
                <p:cNvSpPr>
                  <a:spLocks noChangeAspect="1" noChangeArrowheads="1"/>
                </p:cNvSpPr>
                <p:nvPr/>
              </p:nvSpPr>
              <p:spPr bwMode="auto">
                <a:xfrm>
                  <a:off x="2065" y="2441"/>
                  <a:ext cx="40" cy="137"/>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38" name="Group 721"/>
              <p:cNvGrpSpPr>
                <a:grpSpLocks noChangeAspect="1"/>
              </p:cNvGrpSpPr>
              <p:nvPr/>
            </p:nvGrpSpPr>
            <p:grpSpPr bwMode="auto">
              <a:xfrm flipV="1">
                <a:off x="969" y="1076"/>
                <a:ext cx="13" cy="22"/>
                <a:chOff x="2815" y="1923"/>
                <a:chExt cx="40" cy="217"/>
              </a:xfrm>
            </p:grpSpPr>
            <p:sp>
              <p:nvSpPr>
                <p:cNvPr id="66682" name="AutoShape 722"/>
                <p:cNvSpPr>
                  <a:spLocks noChangeAspect="1" noChangeArrowheads="1"/>
                </p:cNvSpPr>
                <p:nvPr/>
              </p:nvSpPr>
              <p:spPr bwMode="auto">
                <a:xfrm>
                  <a:off x="2815" y="2032"/>
                  <a:ext cx="40" cy="10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83" name="AutoShape 723"/>
                <p:cNvSpPr>
                  <a:spLocks noChangeAspect="1" noChangeArrowheads="1"/>
                </p:cNvSpPr>
                <p:nvPr/>
              </p:nvSpPr>
              <p:spPr bwMode="auto">
                <a:xfrm>
                  <a:off x="2815" y="1923"/>
                  <a:ext cx="40" cy="10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39" name="Group 724"/>
              <p:cNvGrpSpPr>
                <a:grpSpLocks noChangeAspect="1"/>
              </p:cNvGrpSpPr>
              <p:nvPr/>
            </p:nvGrpSpPr>
            <p:grpSpPr bwMode="auto">
              <a:xfrm>
                <a:off x="106" y="1041"/>
                <a:ext cx="11" cy="18"/>
                <a:chOff x="2478" y="2807"/>
                <a:chExt cx="43" cy="178"/>
              </a:xfrm>
            </p:grpSpPr>
            <p:sp>
              <p:nvSpPr>
                <p:cNvPr id="66680" name="AutoShape 725"/>
                <p:cNvSpPr>
                  <a:spLocks noChangeAspect="1" noChangeArrowheads="1"/>
                </p:cNvSpPr>
                <p:nvPr/>
              </p:nvSpPr>
              <p:spPr bwMode="auto">
                <a:xfrm>
                  <a:off x="2478" y="2807"/>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81" name="AutoShape 726"/>
                <p:cNvSpPr>
                  <a:spLocks noChangeAspect="1" noChangeArrowheads="1"/>
                </p:cNvSpPr>
                <p:nvPr/>
              </p:nvSpPr>
              <p:spPr bwMode="auto">
                <a:xfrm>
                  <a:off x="2478" y="2896"/>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sp>
            <p:nvSpPr>
              <p:cNvPr id="66640" name="Freeform 727"/>
              <p:cNvSpPr>
                <a:spLocks noChangeAspect="1"/>
              </p:cNvSpPr>
              <p:nvPr/>
            </p:nvSpPr>
            <p:spPr bwMode="auto">
              <a:xfrm flipH="1">
                <a:off x="830" y="1035"/>
                <a:ext cx="181"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41" name="Freeform 728"/>
              <p:cNvSpPr>
                <a:spLocks noChangeAspect="1"/>
              </p:cNvSpPr>
              <p:nvPr/>
            </p:nvSpPr>
            <p:spPr bwMode="auto">
              <a:xfrm flipH="1">
                <a:off x="729" y="1035"/>
                <a:ext cx="182"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42" name="Freeform 729"/>
              <p:cNvSpPr>
                <a:spLocks noChangeAspect="1"/>
              </p:cNvSpPr>
              <p:nvPr/>
            </p:nvSpPr>
            <p:spPr bwMode="auto">
              <a:xfrm flipH="1">
                <a:off x="484" y="1035"/>
                <a:ext cx="180"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43" name="Freeform 730"/>
              <p:cNvSpPr>
                <a:spLocks noChangeAspect="1"/>
              </p:cNvSpPr>
              <p:nvPr/>
            </p:nvSpPr>
            <p:spPr bwMode="auto">
              <a:xfrm flipH="1">
                <a:off x="384" y="1035"/>
                <a:ext cx="179"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44" name="Freeform 731"/>
              <p:cNvSpPr>
                <a:spLocks noChangeAspect="1"/>
              </p:cNvSpPr>
              <p:nvPr/>
            </p:nvSpPr>
            <p:spPr bwMode="auto">
              <a:xfrm flipH="1">
                <a:off x="136" y="1035"/>
                <a:ext cx="183"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45" name="Freeform 732"/>
              <p:cNvSpPr>
                <a:spLocks noChangeAspect="1"/>
              </p:cNvSpPr>
              <p:nvPr/>
            </p:nvSpPr>
            <p:spPr bwMode="auto">
              <a:xfrm flipH="1">
                <a:off x="36" y="1035"/>
                <a:ext cx="181"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46" name="Freeform 733"/>
              <p:cNvSpPr>
                <a:spLocks noChangeAspect="1"/>
              </p:cNvSpPr>
              <p:nvPr/>
            </p:nvSpPr>
            <p:spPr bwMode="auto">
              <a:xfrm>
                <a:off x="1340" y="1035"/>
                <a:ext cx="182"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47" name="Freeform 734"/>
              <p:cNvSpPr>
                <a:spLocks noChangeAspect="1"/>
              </p:cNvSpPr>
              <p:nvPr/>
            </p:nvSpPr>
            <p:spPr bwMode="auto">
              <a:xfrm>
                <a:off x="1241" y="1035"/>
                <a:ext cx="181"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48" name="Freeform 735"/>
              <p:cNvSpPr>
                <a:spLocks noChangeAspect="1"/>
              </p:cNvSpPr>
              <p:nvPr/>
            </p:nvSpPr>
            <p:spPr bwMode="auto">
              <a:xfrm>
                <a:off x="995" y="1035"/>
                <a:ext cx="180"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grpSp>
            <p:nvGrpSpPr>
              <p:cNvPr id="66649" name="Group 736"/>
              <p:cNvGrpSpPr>
                <a:grpSpLocks noChangeAspect="1"/>
              </p:cNvGrpSpPr>
              <p:nvPr/>
            </p:nvGrpSpPr>
            <p:grpSpPr bwMode="auto">
              <a:xfrm>
                <a:off x="1165" y="1036"/>
                <a:ext cx="15" cy="44"/>
                <a:chOff x="1015" y="2428"/>
                <a:chExt cx="46" cy="372"/>
              </a:xfrm>
            </p:grpSpPr>
            <p:sp>
              <p:nvSpPr>
                <p:cNvPr id="66678" name="AutoShape 737"/>
                <p:cNvSpPr>
                  <a:spLocks noChangeAspect="1" noChangeArrowheads="1"/>
                </p:cNvSpPr>
                <p:nvPr/>
              </p:nvSpPr>
              <p:spPr bwMode="auto">
                <a:xfrm>
                  <a:off x="1015" y="2428"/>
                  <a:ext cx="46" cy="1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79" name="AutoShape 738"/>
                <p:cNvSpPr>
                  <a:spLocks noChangeAspect="1" noChangeArrowheads="1"/>
                </p:cNvSpPr>
                <p:nvPr/>
              </p:nvSpPr>
              <p:spPr bwMode="auto">
                <a:xfrm>
                  <a:off x="1015" y="2611"/>
                  <a:ext cx="46" cy="1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50" name="Group 739"/>
              <p:cNvGrpSpPr>
                <a:grpSpLocks noChangeAspect="1"/>
              </p:cNvGrpSpPr>
              <p:nvPr/>
            </p:nvGrpSpPr>
            <p:grpSpPr bwMode="auto">
              <a:xfrm>
                <a:off x="1378" y="1043"/>
                <a:ext cx="12" cy="53"/>
                <a:chOff x="1790" y="2461"/>
                <a:chExt cx="40" cy="447"/>
              </a:xfrm>
            </p:grpSpPr>
            <p:sp>
              <p:nvSpPr>
                <p:cNvPr id="66676" name="AutoShape 740"/>
                <p:cNvSpPr>
                  <a:spLocks noChangeAspect="1" noChangeArrowheads="1"/>
                </p:cNvSpPr>
                <p:nvPr/>
              </p:nvSpPr>
              <p:spPr bwMode="auto">
                <a:xfrm>
                  <a:off x="1790" y="2461"/>
                  <a:ext cx="40" cy="223"/>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77" name="AutoShape 741"/>
                <p:cNvSpPr>
                  <a:spLocks noChangeAspect="1" noChangeArrowheads="1"/>
                </p:cNvSpPr>
                <p:nvPr/>
              </p:nvSpPr>
              <p:spPr bwMode="auto">
                <a:xfrm>
                  <a:off x="1790" y="2684"/>
                  <a:ext cx="40" cy="224"/>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51" name="Group 742"/>
              <p:cNvGrpSpPr>
                <a:grpSpLocks noChangeAspect="1"/>
              </p:cNvGrpSpPr>
              <p:nvPr/>
            </p:nvGrpSpPr>
            <p:grpSpPr bwMode="auto">
              <a:xfrm>
                <a:off x="1204" y="1041"/>
                <a:ext cx="12" cy="55"/>
                <a:chOff x="1151" y="2490"/>
                <a:chExt cx="40" cy="455"/>
              </a:xfrm>
            </p:grpSpPr>
            <p:sp>
              <p:nvSpPr>
                <p:cNvPr id="66674" name="AutoShape 743"/>
                <p:cNvSpPr>
                  <a:spLocks noChangeAspect="1" noChangeArrowheads="1"/>
                </p:cNvSpPr>
                <p:nvPr/>
              </p:nvSpPr>
              <p:spPr bwMode="auto">
                <a:xfrm>
                  <a:off x="1151" y="2716"/>
                  <a:ext cx="40" cy="22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75" name="AutoShape 744"/>
                <p:cNvSpPr>
                  <a:spLocks noChangeAspect="1" noChangeArrowheads="1"/>
                </p:cNvSpPr>
                <p:nvPr/>
              </p:nvSpPr>
              <p:spPr bwMode="auto">
                <a:xfrm>
                  <a:off x="1151" y="2490"/>
                  <a:ext cx="40" cy="22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52" name="Group 745"/>
              <p:cNvGrpSpPr>
                <a:grpSpLocks noChangeAspect="1"/>
              </p:cNvGrpSpPr>
              <p:nvPr/>
            </p:nvGrpSpPr>
            <p:grpSpPr bwMode="auto">
              <a:xfrm>
                <a:off x="1414" y="1037"/>
                <a:ext cx="11" cy="38"/>
                <a:chOff x="1914" y="2425"/>
                <a:chExt cx="40" cy="326"/>
              </a:xfrm>
            </p:grpSpPr>
            <p:sp>
              <p:nvSpPr>
                <p:cNvPr id="66672" name="AutoShape 746"/>
                <p:cNvSpPr>
                  <a:spLocks noChangeAspect="1" noChangeArrowheads="1"/>
                </p:cNvSpPr>
                <p:nvPr/>
              </p:nvSpPr>
              <p:spPr bwMode="auto">
                <a:xfrm>
                  <a:off x="1914" y="2425"/>
                  <a:ext cx="40" cy="163"/>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73" name="AutoShape 747"/>
                <p:cNvSpPr>
                  <a:spLocks noChangeAspect="1" noChangeArrowheads="1"/>
                </p:cNvSpPr>
                <p:nvPr/>
              </p:nvSpPr>
              <p:spPr bwMode="auto">
                <a:xfrm>
                  <a:off x="1914" y="2588"/>
                  <a:ext cx="40" cy="163"/>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53" name="Group 748"/>
              <p:cNvGrpSpPr>
                <a:grpSpLocks noChangeAspect="1"/>
              </p:cNvGrpSpPr>
              <p:nvPr/>
            </p:nvGrpSpPr>
            <p:grpSpPr bwMode="auto">
              <a:xfrm>
                <a:off x="1244" y="1060"/>
                <a:ext cx="11" cy="40"/>
                <a:chOff x="1284" y="2652"/>
                <a:chExt cx="40" cy="337"/>
              </a:xfrm>
            </p:grpSpPr>
            <p:sp>
              <p:nvSpPr>
                <p:cNvPr id="66670" name="AutoShape 749"/>
                <p:cNvSpPr>
                  <a:spLocks noChangeAspect="1" noChangeArrowheads="1"/>
                </p:cNvSpPr>
                <p:nvPr/>
              </p:nvSpPr>
              <p:spPr bwMode="auto">
                <a:xfrm>
                  <a:off x="1284" y="2821"/>
                  <a:ext cx="40" cy="16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71" name="AutoShape 750"/>
                <p:cNvSpPr>
                  <a:spLocks noChangeAspect="1" noChangeArrowheads="1"/>
                </p:cNvSpPr>
                <p:nvPr/>
              </p:nvSpPr>
              <p:spPr bwMode="auto">
                <a:xfrm>
                  <a:off x="1284" y="2652"/>
                  <a:ext cx="40" cy="16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54" name="Group 751"/>
              <p:cNvGrpSpPr>
                <a:grpSpLocks noChangeAspect="1"/>
              </p:cNvGrpSpPr>
              <p:nvPr/>
            </p:nvGrpSpPr>
            <p:grpSpPr bwMode="auto">
              <a:xfrm>
                <a:off x="1335" y="1060"/>
                <a:ext cx="14" cy="42"/>
                <a:chOff x="1658" y="2628"/>
                <a:chExt cx="40" cy="355"/>
              </a:xfrm>
            </p:grpSpPr>
            <p:sp>
              <p:nvSpPr>
                <p:cNvPr id="66668" name="AutoShape 752"/>
                <p:cNvSpPr>
                  <a:spLocks noChangeAspect="1" noChangeArrowheads="1"/>
                </p:cNvSpPr>
                <p:nvPr/>
              </p:nvSpPr>
              <p:spPr bwMode="auto">
                <a:xfrm>
                  <a:off x="1658" y="2628"/>
                  <a:ext cx="40" cy="17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69" name="AutoShape 753"/>
                <p:cNvSpPr>
                  <a:spLocks noChangeAspect="1" noChangeArrowheads="1"/>
                </p:cNvSpPr>
                <p:nvPr/>
              </p:nvSpPr>
              <p:spPr bwMode="auto">
                <a:xfrm>
                  <a:off x="1658" y="2805"/>
                  <a:ext cx="40" cy="17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55" name="Group 754"/>
              <p:cNvGrpSpPr>
                <a:grpSpLocks noChangeAspect="1"/>
              </p:cNvGrpSpPr>
              <p:nvPr/>
            </p:nvGrpSpPr>
            <p:grpSpPr bwMode="auto">
              <a:xfrm>
                <a:off x="1298" y="1081"/>
                <a:ext cx="12" cy="15"/>
                <a:chOff x="1516" y="2835"/>
                <a:chExt cx="42" cy="123"/>
              </a:xfrm>
            </p:grpSpPr>
            <p:sp>
              <p:nvSpPr>
                <p:cNvPr id="66666" name="AutoShape 755"/>
                <p:cNvSpPr>
                  <a:spLocks noChangeAspect="1" noChangeArrowheads="1"/>
                </p:cNvSpPr>
                <p:nvPr/>
              </p:nvSpPr>
              <p:spPr bwMode="auto">
                <a:xfrm>
                  <a:off x="1516" y="2897"/>
                  <a:ext cx="42" cy="61"/>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67" name="AutoShape 756"/>
                <p:cNvSpPr>
                  <a:spLocks noChangeAspect="1" noChangeArrowheads="1"/>
                </p:cNvSpPr>
                <p:nvPr/>
              </p:nvSpPr>
              <p:spPr bwMode="auto">
                <a:xfrm>
                  <a:off x="1516" y="2835"/>
                  <a:ext cx="42" cy="62"/>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56" name="Group 757"/>
              <p:cNvGrpSpPr>
                <a:grpSpLocks noChangeAspect="1"/>
              </p:cNvGrpSpPr>
              <p:nvPr/>
            </p:nvGrpSpPr>
            <p:grpSpPr bwMode="auto">
              <a:xfrm>
                <a:off x="1446" y="1039"/>
                <a:ext cx="14" cy="19"/>
                <a:chOff x="2478" y="2807"/>
                <a:chExt cx="43" cy="178"/>
              </a:xfrm>
            </p:grpSpPr>
            <p:sp>
              <p:nvSpPr>
                <p:cNvPr id="66664" name="AutoShape 758"/>
                <p:cNvSpPr>
                  <a:spLocks noChangeAspect="1" noChangeArrowheads="1"/>
                </p:cNvSpPr>
                <p:nvPr/>
              </p:nvSpPr>
              <p:spPr bwMode="auto">
                <a:xfrm>
                  <a:off x="2478" y="2807"/>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65" name="AutoShape 759"/>
                <p:cNvSpPr>
                  <a:spLocks noChangeAspect="1" noChangeArrowheads="1"/>
                </p:cNvSpPr>
                <p:nvPr/>
              </p:nvSpPr>
              <p:spPr bwMode="auto">
                <a:xfrm>
                  <a:off x="2478" y="2896"/>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57" name="Group 760"/>
              <p:cNvGrpSpPr>
                <a:grpSpLocks noChangeAspect="1"/>
              </p:cNvGrpSpPr>
              <p:nvPr/>
            </p:nvGrpSpPr>
            <p:grpSpPr bwMode="auto">
              <a:xfrm>
                <a:off x="1498" y="1037"/>
                <a:ext cx="11" cy="32"/>
                <a:chOff x="2065" y="2441"/>
                <a:chExt cx="40" cy="272"/>
              </a:xfrm>
            </p:grpSpPr>
            <p:sp>
              <p:nvSpPr>
                <p:cNvPr id="66662" name="AutoShape 761"/>
                <p:cNvSpPr>
                  <a:spLocks noChangeAspect="1" noChangeArrowheads="1"/>
                </p:cNvSpPr>
                <p:nvPr/>
              </p:nvSpPr>
              <p:spPr bwMode="auto">
                <a:xfrm>
                  <a:off x="2065" y="2576"/>
                  <a:ext cx="40" cy="137"/>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63" name="AutoShape 762"/>
                <p:cNvSpPr>
                  <a:spLocks noChangeAspect="1" noChangeArrowheads="1"/>
                </p:cNvSpPr>
                <p:nvPr/>
              </p:nvSpPr>
              <p:spPr bwMode="auto">
                <a:xfrm>
                  <a:off x="2065" y="2441"/>
                  <a:ext cx="40" cy="137"/>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sp>
            <p:nvSpPr>
              <p:cNvPr id="66658" name="Freeform 763"/>
              <p:cNvSpPr>
                <a:spLocks noChangeAspect="1"/>
              </p:cNvSpPr>
              <p:nvPr/>
            </p:nvSpPr>
            <p:spPr bwMode="auto">
              <a:xfrm flipH="1">
                <a:off x="1514" y="1035"/>
                <a:ext cx="182"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59" name="Freeform 764"/>
              <p:cNvSpPr>
                <a:spLocks noChangeAspect="1"/>
              </p:cNvSpPr>
              <p:nvPr/>
            </p:nvSpPr>
            <p:spPr bwMode="auto">
              <a:xfrm flipH="1">
                <a:off x="1414" y="1035"/>
                <a:ext cx="182"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60" name="Freeform 765"/>
              <p:cNvSpPr>
                <a:spLocks noChangeAspect="1"/>
              </p:cNvSpPr>
              <p:nvPr/>
            </p:nvSpPr>
            <p:spPr bwMode="auto">
              <a:xfrm flipH="1">
                <a:off x="1169" y="1035"/>
                <a:ext cx="180"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61" name="Freeform 766"/>
              <p:cNvSpPr>
                <a:spLocks noChangeAspect="1"/>
              </p:cNvSpPr>
              <p:nvPr/>
            </p:nvSpPr>
            <p:spPr bwMode="auto">
              <a:xfrm flipH="1">
                <a:off x="1068" y="1035"/>
                <a:ext cx="180"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grpSp>
      </p:grpSp>
      <p:sp>
        <p:nvSpPr>
          <p:cNvPr id="66565" name="Text Box 527"/>
          <p:cNvSpPr txBox="1">
            <a:spLocks noChangeArrowheads="1"/>
          </p:cNvSpPr>
          <p:nvPr/>
        </p:nvSpPr>
        <p:spPr bwMode="auto">
          <a:xfrm>
            <a:off x="4813300" y="4140200"/>
            <a:ext cx="77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x-none" sz="1400">
                <a:solidFill>
                  <a:schemeClr val="bg1"/>
                </a:solidFill>
                <a:latin typeface="Calibri" charset="0"/>
              </a:rPr>
              <a:t>RNAPII</a:t>
            </a:r>
            <a:endParaRPr lang="en-US" altLang="x-none" sz="1400">
              <a:solidFill>
                <a:schemeClr val="bg1"/>
              </a:solidFill>
              <a:latin typeface="Calibri" charset="0"/>
            </a:endParaRPr>
          </a:p>
        </p:txBody>
      </p:sp>
      <p:sp>
        <p:nvSpPr>
          <p:cNvPr id="66566" name="Line 780"/>
          <p:cNvSpPr>
            <a:spLocks noChangeShapeType="1"/>
          </p:cNvSpPr>
          <p:nvPr/>
        </p:nvSpPr>
        <p:spPr bwMode="auto">
          <a:xfrm flipV="1">
            <a:off x="2108200" y="4208463"/>
            <a:ext cx="1588" cy="3016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7" name="Line 781"/>
          <p:cNvSpPr>
            <a:spLocks noChangeShapeType="1"/>
          </p:cNvSpPr>
          <p:nvPr/>
        </p:nvSpPr>
        <p:spPr bwMode="auto">
          <a:xfrm>
            <a:off x="2089150" y="4205288"/>
            <a:ext cx="217488" cy="1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5599" name="Group 815"/>
          <p:cNvGrpSpPr>
            <a:grpSpLocks/>
          </p:cNvGrpSpPr>
          <p:nvPr/>
        </p:nvGrpSpPr>
        <p:grpSpPr bwMode="auto">
          <a:xfrm>
            <a:off x="4886325" y="3959225"/>
            <a:ext cx="998538" cy="773113"/>
            <a:chOff x="3124" y="3204"/>
            <a:chExt cx="629" cy="487"/>
          </a:xfrm>
        </p:grpSpPr>
        <p:sp>
          <p:nvSpPr>
            <p:cNvPr id="66606" name="Freeform 670"/>
            <p:cNvSpPr>
              <a:spLocks/>
            </p:cNvSpPr>
            <p:nvPr/>
          </p:nvSpPr>
          <p:spPr bwMode="auto">
            <a:xfrm>
              <a:off x="3124" y="3204"/>
              <a:ext cx="626" cy="487"/>
            </a:xfrm>
            <a:custGeom>
              <a:avLst/>
              <a:gdLst>
                <a:gd name="T0" fmla="*/ 87405 w 1175"/>
                <a:gd name="T1" fmla="*/ 1032 h 1004"/>
                <a:gd name="T2" fmla="*/ 149992 w 1175"/>
                <a:gd name="T3" fmla="*/ 3304 h 1004"/>
                <a:gd name="T4" fmla="*/ 178711 w 1175"/>
                <a:gd name="T5" fmla="*/ 10772 h 1004"/>
                <a:gd name="T6" fmla="*/ 158733 w 1175"/>
                <a:gd name="T7" fmla="*/ 17999 h 1004"/>
                <a:gd name="T8" fmla="*/ 162635 w 1175"/>
                <a:gd name="T9" fmla="*/ 24228 h 1004"/>
                <a:gd name="T10" fmla="*/ 97081 w 1175"/>
                <a:gd name="T11" fmla="*/ 27050 h 1004"/>
                <a:gd name="T12" fmla="*/ 40112 w 1175"/>
                <a:gd name="T13" fmla="*/ 25639 h 1004"/>
                <a:gd name="T14" fmla="*/ 74606 w 1175"/>
                <a:gd name="T15" fmla="*/ 32178 h 1004"/>
                <a:gd name="T16" fmla="*/ 7336 w 1175"/>
                <a:gd name="T17" fmla="*/ 19995 h 1004"/>
                <a:gd name="T18" fmla="*/ 34337 w 1175"/>
                <a:gd name="T19" fmla="*/ 5506 h 1004"/>
                <a:gd name="T20" fmla="*/ 87405 w 1175"/>
                <a:gd name="T21" fmla="*/ 1032 h 10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75"/>
                <a:gd name="T34" fmla="*/ 0 h 1004"/>
                <a:gd name="T35" fmla="*/ 1175 w 1175"/>
                <a:gd name="T36" fmla="*/ 1004 h 10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75" h="1004">
                  <a:moveTo>
                    <a:pt x="560" y="30"/>
                  </a:moveTo>
                  <a:cubicBezTo>
                    <a:pt x="721" y="0"/>
                    <a:pt x="863" y="39"/>
                    <a:pt x="961" y="96"/>
                  </a:cubicBezTo>
                  <a:cubicBezTo>
                    <a:pt x="1058" y="143"/>
                    <a:pt x="1136" y="242"/>
                    <a:pt x="1145" y="313"/>
                  </a:cubicBezTo>
                  <a:cubicBezTo>
                    <a:pt x="1175" y="393"/>
                    <a:pt x="1034" y="458"/>
                    <a:pt x="1017" y="523"/>
                  </a:cubicBezTo>
                  <a:cubicBezTo>
                    <a:pt x="1000" y="588"/>
                    <a:pt x="1108" y="660"/>
                    <a:pt x="1042" y="704"/>
                  </a:cubicBezTo>
                  <a:cubicBezTo>
                    <a:pt x="914" y="776"/>
                    <a:pt x="774" y="794"/>
                    <a:pt x="622" y="786"/>
                  </a:cubicBezTo>
                  <a:cubicBezTo>
                    <a:pt x="470" y="778"/>
                    <a:pt x="265" y="721"/>
                    <a:pt x="257" y="745"/>
                  </a:cubicBezTo>
                  <a:cubicBezTo>
                    <a:pt x="249" y="769"/>
                    <a:pt x="542" y="866"/>
                    <a:pt x="478" y="935"/>
                  </a:cubicBezTo>
                  <a:cubicBezTo>
                    <a:pt x="414" y="1004"/>
                    <a:pt x="71" y="723"/>
                    <a:pt x="47" y="581"/>
                  </a:cubicBezTo>
                  <a:cubicBezTo>
                    <a:pt x="0" y="484"/>
                    <a:pt x="133" y="258"/>
                    <a:pt x="220" y="160"/>
                  </a:cubicBezTo>
                  <a:cubicBezTo>
                    <a:pt x="306" y="68"/>
                    <a:pt x="487" y="65"/>
                    <a:pt x="560" y="30"/>
                  </a:cubicBezTo>
                  <a:close/>
                </a:path>
              </a:pathLst>
            </a:custGeom>
            <a:solidFill>
              <a:srgbClr val="5F5F5F">
                <a:alpha val="69019"/>
              </a:srgbClr>
            </a:solidFill>
            <a:ln w="19050">
              <a:solidFill>
                <a:schemeClr val="tx1"/>
              </a:solidFill>
              <a:round/>
              <a:headEnd/>
              <a:tailEnd/>
            </a:ln>
          </p:spPr>
          <p:txBody>
            <a:bodyPr/>
            <a:lstStyle/>
            <a:p>
              <a:endParaRPr lang="en-US"/>
            </a:p>
          </p:txBody>
        </p:sp>
        <p:sp>
          <p:nvSpPr>
            <p:cNvPr id="66607" name="Text Box 527"/>
            <p:cNvSpPr txBox="1">
              <a:spLocks noChangeArrowheads="1"/>
            </p:cNvSpPr>
            <p:nvPr/>
          </p:nvSpPr>
          <p:spPr bwMode="auto">
            <a:xfrm>
              <a:off x="3238" y="3266"/>
              <a:ext cx="5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x-none" sz="1400" b="1">
                  <a:solidFill>
                    <a:schemeClr val="bg1"/>
                  </a:solidFill>
                  <a:latin typeface="Calibri" charset="0"/>
                </a:rPr>
                <a:t>RNAPII</a:t>
              </a:r>
              <a:endParaRPr lang="en-US" altLang="x-none" sz="1400" b="1">
                <a:solidFill>
                  <a:schemeClr val="bg1"/>
                </a:solidFill>
                <a:latin typeface="Calibri" charset="0"/>
              </a:endParaRPr>
            </a:p>
          </p:txBody>
        </p:sp>
      </p:grpSp>
      <p:sp>
        <p:nvSpPr>
          <p:cNvPr id="35604" name="Freeform 788"/>
          <p:cNvSpPr>
            <a:spLocks/>
          </p:cNvSpPr>
          <p:nvPr/>
        </p:nvSpPr>
        <p:spPr bwMode="auto">
          <a:xfrm>
            <a:off x="3978275" y="3960813"/>
            <a:ext cx="990600" cy="500062"/>
          </a:xfrm>
          <a:custGeom>
            <a:avLst/>
            <a:gdLst>
              <a:gd name="T0" fmla="*/ 0 w 624"/>
              <a:gd name="T1" fmla="*/ 2147483647 h 315"/>
              <a:gd name="T2" fmla="*/ 2147483647 w 624"/>
              <a:gd name="T3" fmla="*/ 2147483647 h 315"/>
              <a:gd name="T4" fmla="*/ 2147483647 w 624"/>
              <a:gd name="T5" fmla="*/ 2147483647 h 315"/>
              <a:gd name="T6" fmla="*/ 2147483647 w 624"/>
              <a:gd name="T7" fmla="*/ 2147483647 h 315"/>
              <a:gd name="T8" fmla="*/ 0 60000 65536"/>
              <a:gd name="T9" fmla="*/ 0 60000 65536"/>
              <a:gd name="T10" fmla="*/ 0 60000 65536"/>
              <a:gd name="T11" fmla="*/ 0 60000 65536"/>
              <a:gd name="T12" fmla="*/ 0 w 624"/>
              <a:gd name="T13" fmla="*/ 0 h 315"/>
              <a:gd name="T14" fmla="*/ 624 w 624"/>
              <a:gd name="T15" fmla="*/ 315 h 315"/>
            </a:gdLst>
            <a:ahLst/>
            <a:cxnLst>
              <a:cxn ang="T8">
                <a:pos x="T0" y="T1"/>
              </a:cxn>
              <a:cxn ang="T9">
                <a:pos x="T2" y="T3"/>
              </a:cxn>
              <a:cxn ang="T10">
                <a:pos x="T4" y="T5"/>
              </a:cxn>
              <a:cxn ang="T11">
                <a:pos x="T6" y="T7"/>
              </a:cxn>
            </a:cxnLst>
            <a:rect l="T12" t="T13" r="T14" b="T15"/>
            <a:pathLst>
              <a:path w="624" h="315">
                <a:moveTo>
                  <a:pt x="0" y="43"/>
                </a:moveTo>
                <a:cubicBezTo>
                  <a:pt x="90" y="21"/>
                  <a:pt x="181" y="0"/>
                  <a:pt x="256" y="35"/>
                </a:cubicBezTo>
                <a:cubicBezTo>
                  <a:pt x="331" y="70"/>
                  <a:pt x="387" y="204"/>
                  <a:pt x="448" y="251"/>
                </a:cubicBezTo>
                <a:cubicBezTo>
                  <a:pt x="509" y="298"/>
                  <a:pt x="566" y="306"/>
                  <a:pt x="624" y="315"/>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5600" name="Group 809"/>
          <p:cNvGrpSpPr>
            <a:grpSpLocks/>
          </p:cNvGrpSpPr>
          <p:nvPr/>
        </p:nvGrpSpPr>
        <p:grpSpPr bwMode="auto">
          <a:xfrm>
            <a:off x="1714500" y="2781300"/>
            <a:ext cx="2635250" cy="1222375"/>
            <a:chOff x="1126" y="2462"/>
            <a:chExt cx="1660" cy="770"/>
          </a:xfrm>
        </p:grpSpPr>
        <p:grpSp>
          <p:nvGrpSpPr>
            <p:cNvPr id="66595" name="Group 767"/>
            <p:cNvGrpSpPr>
              <a:grpSpLocks/>
            </p:cNvGrpSpPr>
            <p:nvPr/>
          </p:nvGrpSpPr>
          <p:grpSpPr bwMode="auto">
            <a:xfrm rot="1634007">
              <a:off x="1600" y="2757"/>
              <a:ext cx="522" cy="212"/>
              <a:chOff x="3603" y="168"/>
              <a:chExt cx="522" cy="212"/>
            </a:xfrm>
          </p:grpSpPr>
          <p:sp>
            <p:nvSpPr>
              <p:cNvPr id="66604" name="Rectangle 768" descr="10%"/>
              <p:cNvSpPr>
                <a:spLocks noChangeArrowheads="1"/>
              </p:cNvSpPr>
              <p:nvPr/>
            </p:nvSpPr>
            <p:spPr bwMode="auto">
              <a:xfrm>
                <a:off x="3603" y="224"/>
                <a:ext cx="522" cy="128"/>
              </a:xfrm>
              <a:prstGeom prst="rect">
                <a:avLst/>
              </a:prstGeom>
              <a:pattFill prst="pct10">
                <a:fgClr>
                  <a:srgbClr val="FF6600">
                    <a:alpha val="61176"/>
                  </a:srgbClr>
                </a:fgClr>
                <a:bgClr>
                  <a:srgbClr val="B2B2B2">
                    <a:alpha val="61176"/>
                  </a:srgbClr>
                </a:bgClr>
              </a:patt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05" name="Text Box 769"/>
              <p:cNvSpPr txBox="1">
                <a:spLocks noChangeArrowheads="1"/>
              </p:cNvSpPr>
              <p:nvPr/>
            </p:nvSpPr>
            <p:spPr bwMode="auto">
              <a:xfrm>
                <a:off x="3685" y="168"/>
                <a:ext cx="3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b="1">
                    <a:latin typeface="Calibri" charset="0"/>
                  </a:rPr>
                  <a:t>Ex 2</a:t>
                </a:r>
              </a:p>
            </p:txBody>
          </p:sp>
        </p:grpSp>
        <p:grpSp>
          <p:nvGrpSpPr>
            <p:cNvPr id="66596" name="Group 771"/>
            <p:cNvGrpSpPr>
              <a:grpSpLocks/>
            </p:cNvGrpSpPr>
            <p:nvPr/>
          </p:nvGrpSpPr>
          <p:grpSpPr bwMode="auto">
            <a:xfrm rot="1520579">
              <a:off x="2070" y="2997"/>
              <a:ext cx="522" cy="212"/>
              <a:chOff x="3603" y="170"/>
              <a:chExt cx="522" cy="212"/>
            </a:xfrm>
          </p:grpSpPr>
          <p:sp>
            <p:nvSpPr>
              <p:cNvPr id="66602" name="Rectangle 772" descr="10%"/>
              <p:cNvSpPr>
                <a:spLocks noChangeArrowheads="1"/>
              </p:cNvSpPr>
              <p:nvPr/>
            </p:nvSpPr>
            <p:spPr bwMode="auto">
              <a:xfrm>
                <a:off x="3603" y="224"/>
                <a:ext cx="522" cy="128"/>
              </a:xfrm>
              <a:prstGeom prst="rect">
                <a:avLst/>
              </a:prstGeom>
              <a:pattFill prst="pct10">
                <a:fgClr>
                  <a:srgbClr val="FF6600">
                    <a:alpha val="61176"/>
                  </a:srgbClr>
                </a:fgClr>
                <a:bgClr>
                  <a:srgbClr val="B2B2B2">
                    <a:alpha val="61176"/>
                  </a:srgbClr>
                </a:bgClr>
              </a:patt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03" name="Text Box 773"/>
              <p:cNvSpPr txBox="1">
                <a:spLocks noChangeArrowheads="1"/>
              </p:cNvSpPr>
              <p:nvPr/>
            </p:nvSpPr>
            <p:spPr bwMode="auto">
              <a:xfrm>
                <a:off x="3683" y="170"/>
                <a:ext cx="3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b="1">
                    <a:latin typeface="Calibri" charset="0"/>
                  </a:rPr>
                  <a:t>Ex 3</a:t>
                </a:r>
              </a:p>
            </p:txBody>
          </p:sp>
        </p:grpSp>
        <p:sp>
          <p:nvSpPr>
            <p:cNvPr id="66597" name="Rectangle 777" descr="10%"/>
            <p:cNvSpPr>
              <a:spLocks noChangeArrowheads="1"/>
            </p:cNvSpPr>
            <p:nvPr/>
          </p:nvSpPr>
          <p:spPr bwMode="auto">
            <a:xfrm rot="1818141">
              <a:off x="1133" y="2556"/>
              <a:ext cx="522" cy="128"/>
            </a:xfrm>
            <a:prstGeom prst="rect">
              <a:avLst/>
            </a:prstGeom>
            <a:pattFill prst="pct10">
              <a:fgClr>
                <a:srgbClr val="FF6600">
                  <a:alpha val="61176"/>
                </a:srgbClr>
              </a:fgClr>
              <a:bgClr>
                <a:srgbClr val="B2B2B2">
                  <a:alpha val="61176"/>
                </a:srgbClr>
              </a:bgClr>
            </a:patt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598" name="Text Box 778"/>
            <p:cNvSpPr txBox="1">
              <a:spLocks noChangeArrowheads="1"/>
            </p:cNvSpPr>
            <p:nvPr/>
          </p:nvSpPr>
          <p:spPr bwMode="auto">
            <a:xfrm rot="1818141">
              <a:off x="1229" y="2514"/>
              <a:ext cx="3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b="1">
                  <a:latin typeface="Calibri" charset="0"/>
                </a:rPr>
                <a:t>Ex 1</a:t>
              </a:r>
            </a:p>
          </p:txBody>
        </p:sp>
        <p:sp>
          <p:nvSpPr>
            <p:cNvPr id="66599" name="Oval 779"/>
            <p:cNvSpPr>
              <a:spLocks noChangeArrowheads="1"/>
            </p:cNvSpPr>
            <p:nvPr/>
          </p:nvSpPr>
          <p:spPr bwMode="auto">
            <a:xfrm rot="2362299">
              <a:off x="1126" y="2462"/>
              <a:ext cx="44" cy="44"/>
            </a:xfrm>
            <a:prstGeom prst="ellipse">
              <a:avLst/>
            </a:prstGeom>
            <a:solidFill>
              <a:srgbClr val="333333"/>
            </a:soli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00" name="Text Box 791"/>
            <p:cNvSpPr txBox="1">
              <a:spLocks noChangeArrowheads="1"/>
            </p:cNvSpPr>
            <p:nvPr/>
          </p:nvSpPr>
          <p:spPr bwMode="auto">
            <a:xfrm>
              <a:off x="2494" y="2847"/>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t>pA</a:t>
              </a:r>
            </a:p>
          </p:txBody>
        </p:sp>
        <p:sp>
          <p:nvSpPr>
            <p:cNvPr id="66601" name="Line 792"/>
            <p:cNvSpPr>
              <a:spLocks noChangeShapeType="1"/>
            </p:cNvSpPr>
            <p:nvPr/>
          </p:nvSpPr>
          <p:spPr bwMode="auto">
            <a:xfrm>
              <a:off x="2584" y="3048"/>
              <a:ext cx="0" cy="1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603" name="Group 795"/>
          <p:cNvGrpSpPr>
            <a:grpSpLocks/>
          </p:cNvGrpSpPr>
          <p:nvPr/>
        </p:nvGrpSpPr>
        <p:grpSpPr bwMode="auto">
          <a:xfrm>
            <a:off x="3354388" y="3344863"/>
            <a:ext cx="1363662" cy="682625"/>
            <a:chOff x="2191" y="2169"/>
            <a:chExt cx="859" cy="430"/>
          </a:xfrm>
        </p:grpSpPr>
        <p:sp>
          <p:nvSpPr>
            <p:cNvPr id="66591" name="Freeform 789"/>
            <p:cNvSpPr>
              <a:spLocks/>
            </p:cNvSpPr>
            <p:nvPr/>
          </p:nvSpPr>
          <p:spPr bwMode="auto">
            <a:xfrm rot="1530218">
              <a:off x="2365" y="2169"/>
              <a:ext cx="446" cy="419"/>
            </a:xfrm>
            <a:custGeom>
              <a:avLst/>
              <a:gdLst>
                <a:gd name="T0" fmla="*/ 7 w 529"/>
                <a:gd name="T1" fmla="*/ 5 h 520"/>
                <a:gd name="T2" fmla="*/ 3 w 529"/>
                <a:gd name="T3" fmla="*/ 13 h 520"/>
                <a:gd name="T4" fmla="*/ 28 w 529"/>
                <a:gd name="T5" fmla="*/ 16 h 520"/>
                <a:gd name="T6" fmla="*/ 20 w 529"/>
                <a:gd name="T7" fmla="*/ 10 h 520"/>
                <a:gd name="T8" fmla="*/ 34 w 529"/>
                <a:gd name="T9" fmla="*/ 6 h 520"/>
                <a:gd name="T10" fmla="*/ 15 w 529"/>
                <a:gd name="T11" fmla="*/ 2 h 520"/>
                <a:gd name="T12" fmla="*/ 7 w 529"/>
                <a:gd name="T13" fmla="*/ 5 h 520"/>
                <a:gd name="T14" fmla="*/ 0 60000 65536"/>
                <a:gd name="T15" fmla="*/ 0 60000 65536"/>
                <a:gd name="T16" fmla="*/ 0 60000 65536"/>
                <a:gd name="T17" fmla="*/ 0 60000 65536"/>
                <a:gd name="T18" fmla="*/ 0 60000 65536"/>
                <a:gd name="T19" fmla="*/ 0 60000 65536"/>
                <a:gd name="T20" fmla="*/ 0 60000 65536"/>
                <a:gd name="T21" fmla="*/ 0 w 529"/>
                <a:gd name="T22" fmla="*/ 0 h 520"/>
                <a:gd name="T23" fmla="*/ 529 w 529"/>
                <a:gd name="T24" fmla="*/ 520 h 5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520">
                  <a:moveTo>
                    <a:pt x="108" y="152"/>
                  </a:moveTo>
                  <a:cubicBezTo>
                    <a:pt x="77" y="220"/>
                    <a:pt x="0" y="357"/>
                    <a:pt x="52" y="416"/>
                  </a:cubicBezTo>
                  <a:cubicBezTo>
                    <a:pt x="104" y="475"/>
                    <a:pt x="376" y="520"/>
                    <a:pt x="420" y="504"/>
                  </a:cubicBezTo>
                  <a:cubicBezTo>
                    <a:pt x="464" y="488"/>
                    <a:pt x="300" y="371"/>
                    <a:pt x="316" y="320"/>
                  </a:cubicBezTo>
                  <a:cubicBezTo>
                    <a:pt x="332" y="269"/>
                    <a:pt x="529" y="252"/>
                    <a:pt x="516" y="200"/>
                  </a:cubicBezTo>
                  <a:cubicBezTo>
                    <a:pt x="503" y="148"/>
                    <a:pt x="305" y="16"/>
                    <a:pt x="236" y="8"/>
                  </a:cubicBezTo>
                  <a:cubicBezTo>
                    <a:pt x="167" y="0"/>
                    <a:pt x="139" y="84"/>
                    <a:pt x="108" y="152"/>
                  </a:cubicBezTo>
                  <a:close/>
                </a:path>
              </a:pathLst>
            </a:custGeom>
            <a:solidFill>
              <a:srgbClr val="9999FF">
                <a:alpha val="85881"/>
              </a:srgbClr>
            </a:solidFill>
            <a:ln w="9525">
              <a:solidFill>
                <a:schemeClr val="bg1"/>
              </a:solidFill>
              <a:round/>
              <a:headEnd/>
              <a:tailEnd/>
            </a:ln>
          </p:spPr>
          <p:txBody>
            <a:bodyPr/>
            <a:lstStyle/>
            <a:p>
              <a:endParaRPr lang="en-US"/>
            </a:p>
          </p:txBody>
        </p:sp>
        <p:sp>
          <p:nvSpPr>
            <p:cNvPr id="66592" name="Freeform 790"/>
            <p:cNvSpPr>
              <a:spLocks/>
            </p:cNvSpPr>
            <p:nvPr/>
          </p:nvSpPr>
          <p:spPr bwMode="auto">
            <a:xfrm>
              <a:off x="2569" y="2251"/>
              <a:ext cx="370" cy="348"/>
            </a:xfrm>
            <a:custGeom>
              <a:avLst/>
              <a:gdLst>
                <a:gd name="T0" fmla="*/ 47 w 370"/>
                <a:gd name="T1" fmla="*/ 109 h 348"/>
                <a:gd name="T2" fmla="*/ 47 w 370"/>
                <a:gd name="T3" fmla="*/ 317 h 348"/>
                <a:gd name="T4" fmla="*/ 327 w 370"/>
                <a:gd name="T5" fmla="*/ 293 h 348"/>
                <a:gd name="T6" fmla="*/ 303 w 370"/>
                <a:gd name="T7" fmla="*/ 101 h 348"/>
                <a:gd name="T8" fmla="*/ 167 w 370"/>
                <a:gd name="T9" fmla="*/ 5 h 348"/>
                <a:gd name="T10" fmla="*/ 47 w 370"/>
                <a:gd name="T11" fmla="*/ 109 h 348"/>
                <a:gd name="T12" fmla="*/ 0 60000 65536"/>
                <a:gd name="T13" fmla="*/ 0 60000 65536"/>
                <a:gd name="T14" fmla="*/ 0 60000 65536"/>
                <a:gd name="T15" fmla="*/ 0 60000 65536"/>
                <a:gd name="T16" fmla="*/ 0 60000 65536"/>
                <a:gd name="T17" fmla="*/ 0 60000 65536"/>
                <a:gd name="T18" fmla="*/ 0 w 370"/>
                <a:gd name="T19" fmla="*/ 0 h 348"/>
                <a:gd name="T20" fmla="*/ 370 w 370"/>
                <a:gd name="T21" fmla="*/ 348 h 348"/>
              </a:gdLst>
              <a:ahLst/>
              <a:cxnLst>
                <a:cxn ang="T12">
                  <a:pos x="T0" y="T1"/>
                </a:cxn>
                <a:cxn ang="T13">
                  <a:pos x="T2" y="T3"/>
                </a:cxn>
                <a:cxn ang="T14">
                  <a:pos x="T4" y="T5"/>
                </a:cxn>
                <a:cxn ang="T15">
                  <a:pos x="T6" y="T7"/>
                </a:cxn>
                <a:cxn ang="T16">
                  <a:pos x="T8" y="T9"/>
                </a:cxn>
                <a:cxn ang="T17">
                  <a:pos x="T10" y="T11"/>
                </a:cxn>
              </a:cxnLst>
              <a:rect l="T18" t="T19" r="T20" b="T21"/>
              <a:pathLst>
                <a:path w="370" h="348">
                  <a:moveTo>
                    <a:pt x="47" y="109"/>
                  </a:moveTo>
                  <a:cubicBezTo>
                    <a:pt x="27" y="161"/>
                    <a:pt x="0" y="286"/>
                    <a:pt x="47" y="317"/>
                  </a:cubicBezTo>
                  <a:cubicBezTo>
                    <a:pt x="94" y="348"/>
                    <a:pt x="284" y="329"/>
                    <a:pt x="327" y="293"/>
                  </a:cubicBezTo>
                  <a:cubicBezTo>
                    <a:pt x="370" y="257"/>
                    <a:pt x="330" y="149"/>
                    <a:pt x="303" y="101"/>
                  </a:cubicBezTo>
                  <a:cubicBezTo>
                    <a:pt x="276" y="53"/>
                    <a:pt x="210" y="0"/>
                    <a:pt x="167" y="5"/>
                  </a:cubicBezTo>
                  <a:cubicBezTo>
                    <a:pt x="124" y="10"/>
                    <a:pt x="67" y="57"/>
                    <a:pt x="47" y="109"/>
                  </a:cubicBezTo>
                  <a:close/>
                </a:path>
              </a:pathLst>
            </a:custGeom>
            <a:solidFill>
              <a:srgbClr val="FFCC66">
                <a:alpha val="76862"/>
              </a:srgbClr>
            </a:solidFill>
            <a:ln w="9525">
              <a:solidFill>
                <a:schemeClr val="bg1"/>
              </a:solidFill>
              <a:round/>
              <a:headEnd/>
              <a:tailEnd/>
            </a:ln>
          </p:spPr>
          <p:txBody>
            <a:bodyPr/>
            <a:lstStyle/>
            <a:p>
              <a:endParaRPr lang="en-US"/>
            </a:p>
          </p:txBody>
        </p:sp>
        <p:sp>
          <p:nvSpPr>
            <p:cNvPr id="66593" name="Text Box 793"/>
            <p:cNvSpPr txBox="1">
              <a:spLocks noChangeArrowheads="1"/>
            </p:cNvSpPr>
            <p:nvPr/>
          </p:nvSpPr>
          <p:spPr bwMode="auto">
            <a:xfrm>
              <a:off x="2191" y="2196"/>
              <a:ext cx="46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b="1">
                  <a:latin typeface="Calibri" charset="0"/>
                </a:rPr>
                <a:t> CPSF</a:t>
              </a:r>
            </a:p>
          </p:txBody>
        </p:sp>
        <p:sp>
          <p:nvSpPr>
            <p:cNvPr id="66594" name="Text Box 794"/>
            <p:cNvSpPr txBox="1">
              <a:spLocks noChangeArrowheads="1"/>
            </p:cNvSpPr>
            <p:nvPr/>
          </p:nvSpPr>
          <p:spPr bwMode="auto">
            <a:xfrm>
              <a:off x="2639" y="2356"/>
              <a:ext cx="41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b="1">
                  <a:latin typeface="Calibri" charset="0"/>
                </a:rPr>
                <a:t> CstF</a:t>
              </a:r>
            </a:p>
          </p:txBody>
        </p:sp>
      </p:grpSp>
      <p:grpSp>
        <p:nvGrpSpPr>
          <p:cNvPr id="35605" name="Group 807"/>
          <p:cNvGrpSpPr>
            <a:grpSpLocks/>
          </p:cNvGrpSpPr>
          <p:nvPr/>
        </p:nvGrpSpPr>
        <p:grpSpPr bwMode="auto">
          <a:xfrm>
            <a:off x="1955800" y="1866900"/>
            <a:ext cx="2327275" cy="1185863"/>
            <a:chOff x="1278" y="1886"/>
            <a:chExt cx="1466" cy="747"/>
          </a:xfrm>
        </p:grpSpPr>
        <p:grpSp>
          <p:nvGrpSpPr>
            <p:cNvPr id="66582" name="Group 796"/>
            <p:cNvGrpSpPr>
              <a:grpSpLocks/>
            </p:cNvGrpSpPr>
            <p:nvPr/>
          </p:nvGrpSpPr>
          <p:grpSpPr bwMode="auto">
            <a:xfrm rot="1634007">
              <a:off x="1752" y="2181"/>
              <a:ext cx="522" cy="212"/>
              <a:chOff x="3603" y="168"/>
              <a:chExt cx="522" cy="212"/>
            </a:xfrm>
          </p:grpSpPr>
          <p:sp>
            <p:nvSpPr>
              <p:cNvPr id="66589" name="Rectangle 797" descr="10%"/>
              <p:cNvSpPr>
                <a:spLocks noChangeArrowheads="1"/>
              </p:cNvSpPr>
              <p:nvPr/>
            </p:nvSpPr>
            <p:spPr bwMode="auto">
              <a:xfrm>
                <a:off x="3603" y="224"/>
                <a:ext cx="522" cy="128"/>
              </a:xfrm>
              <a:prstGeom prst="rect">
                <a:avLst/>
              </a:prstGeom>
              <a:pattFill prst="pct10">
                <a:fgClr>
                  <a:srgbClr val="FF6600">
                    <a:alpha val="61176"/>
                  </a:srgbClr>
                </a:fgClr>
                <a:bgClr>
                  <a:srgbClr val="B2B2B2">
                    <a:alpha val="61176"/>
                  </a:srgbClr>
                </a:bgClr>
              </a:patt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590" name="Text Box 798"/>
              <p:cNvSpPr txBox="1">
                <a:spLocks noChangeArrowheads="1"/>
              </p:cNvSpPr>
              <p:nvPr/>
            </p:nvSpPr>
            <p:spPr bwMode="auto">
              <a:xfrm>
                <a:off x="3685" y="168"/>
                <a:ext cx="3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b="1">
                    <a:latin typeface="Calibri" charset="0"/>
                  </a:rPr>
                  <a:t>Ex 2</a:t>
                </a:r>
              </a:p>
            </p:txBody>
          </p:sp>
        </p:grpSp>
        <p:grpSp>
          <p:nvGrpSpPr>
            <p:cNvPr id="66583" name="Group 799"/>
            <p:cNvGrpSpPr>
              <a:grpSpLocks/>
            </p:cNvGrpSpPr>
            <p:nvPr/>
          </p:nvGrpSpPr>
          <p:grpSpPr bwMode="auto">
            <a:xfrm rot="1520579">
              <a:off x="2222" y="2421"/>
              <a:ext cx="522" cy="212"/>
              <a:chOff x="3603" y="170"/>
              <a:chExt cx="522" cy="212"/>
            </a:xfrm>
          </p:grpSpPr>
          <p:sp>
            <p:nvSpPr>
              <p:cNvPr id="66587" name="Rectangle 800" descr="10%"/>
              <p:cNvSpPr>
                <a:spLocks noChangeArrowheads="1"/>
              </p:cNvSpPr>
              <p:nvPr/>
            </p:nvSpPr>
            <p:spPr bwMode="auto">
              <a:xfrm>
                <a:off x="3603" y="224"/>
                <a:ext cx="522" cy="128"/>
              </a:xfrm>
              <a:prstGeom prst="rect">
                <a:avLst/>
              </a:prstGeom>
              <a:pattFill prst="pct10">
                <a:fgClr>
                  <a:srgbClr val="FF6600">
                    <a:alpha val="61176"/>
                  </a:srgbClr>
                </a:fgClr>
                <a:bgClr>
                  <a:srgbClr val="B2B2B2">
                    <a:alpha val="61176"/>
                  </a:srgbClr>
                </a:bgClr>
              </a:patt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588" name="Text Box 801"/>
              <p:cNvSpPr txBox="1">
                <a:spLocks noChangeArrowheads="1"/>
              </p:cNvSpPr>
              <p:nvPr/>
            </p:nvSpPr>
            <p:spPr bwMode="auto">
              <a:xfrm>
                <a:off x="3683" y="170"/>
                <a:ext cx="3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b="1">
                    <a:latin typeface="Calibri" charset="0"/>
                  </a:rPr>
                  <a:t>Ex 3</a:t>
                </a:r>
              </a:p>
            </p:txBody>
          </p:sp>
        </p:grpSp>
        <p:sp>
          <p:nvSpPr>
            <p:cNvPr id="66584" name="Rectangle 802" descr="10%"/>
            <p:cNvSpPr>
              <a:spLocks noChangeArrowheads="1"/>
            </p:cNvSpPr>
            <p:nvPr/>
          </p:nvSpPr>
          <p:spPr bwMode="auto">
            <a:xfrm rot="1818141">
              <a:off x="1285" y="1980"/>
              <a:ext cx="522" cy="128"/>
            </a:xfrm>
            <a:prstGeom prst="rect">
              <a:avLst/>
            </a:prstGeom>
            <a:pattFill prst="pct10">
              <a:fgClr>
                <a:srgbClr val="FF6600">
                  <a:alpha val="61176"/>
                </a:srgbClr>
              </a:fgClr>
              <a:bgClr>
                <a:srgbClr val="B2B2B2">
                  <a:alpha val="61176"/>
                </a:srgbClr>
              </a:bgClr>
            </a:patt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585" name="Text Box 803"/>
            <p:cNvSpPr txBox="1">
              <a:spLocks noChangeArrowheads="1"/>
            </p:cNvSpPr>
            <p:nvPr/>
          </p:nvSpPr>
          <p:spPr bwMode="auto">
            <a:xfrm rot="1818141">
              <a:off x="1381" y="1938"/>
              <a:ext cx="3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b="1">
                  <a:latin typeface="Calibri" charset="0"/>
                </a:rPr>
                <a:t>Ex 1</a:t>
              </a:r>
            </a:p>
          </p:txBody>
        </p:sp>
        <p:sp>
          <p:nvSpPr>
            <p:cNvPr id="66586" name="Oval 804"/>
            <p:cNvSpPr>
              <a:spLocks noChangeArrowheads="1"/>
            </p:cNvSpPr>
            <p:nvPr/>
          </p:nvSpPr>
          <p:spPr bwMode="auto">
            <a:xfrm rot="2362299">
              <a:off x="1278" y="1886"/>
              <a:ext cx="44" cy="44"/>
            </a:xfrm>
            <a:prstGeom prst="ellipse">
              <a:avLst/>
            </a:prstGeom>
            <a:solidFill>
              <a:srgbClr val="333333"/>
            </a:soli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sp>
        <p:nvSpPr>
          <p:cNvPr id="35624" name="Text Box 808"/>
          <p:cNvSpPr txBox="1">
            <a:spLocks noChangeArrowheads="1"/>
          </p:cNvSpPr>
          <p:nvPr/>
        </p:nvSpPr>
        <p:spPr bwMode="auto">
          <a:xfrm>
            <a:off x="4165600" y="2959100"/>
            <a:ext cx="1012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000">
                <a:latin typeface="Calibri" charset="0"/>
              </a:rPr>
              <a:t>AAAAAAAAA</a:t>
            </a:r>
          </a:p>
        </p:txBody>
      </p:sp>
      <p:grpSp>
        <p:nvGrpSpPr>
          <p:cNvPr id="35608" name="Group 814"/>
          <p:cNvGrpSpPr>
            <a:grpSpLocks/>
          </p:cNvGrpSpPr>
          <p:nvPr/>
        </p:nvGrpSpPr>
        <p:grpSpPr bwMode="auto">
          <a:xfrm>
            <a:off x="3871913" y="3616325"/>
            <a:ext cx="804862" cy="520700"/>
            <a:chOff x="3477" y="2524"/>
            <a:chExt cx="507" cy="328"/>
          </a:xfrm>
        </p:grpSpPr>
        <p:grpSp>
          <p:nvGrpSpPr>
            <p:cNvPr id="66578" name="Group 810"/>
            <p:cNvGrpSpPr>
              <a:grpSpLocks/>
            </p:cNvGrpSpPr>
            <p:nvPr/>
          </p:nvGrpSpPr>
          <p:grpSpPr bwMode="auto">
            <a:xfrm rot="-1864303">
              <a:off x="3477" y="2652"/>
              <a:ext cx="197" cy="200"/>
              <a:chOff x="2707" y="1550"/>
              <a:chExt cx="197" cy="200"/>
            </a:xfrm>
          </p:grpSpPr>
          <p:sp>
            <p:nvSpPr>
              <p:cNvPr id="66580" name="Oval 811"/>
              <p:cNvSpPr>
                <a:spLocks noChangeArrowheads="1"/>
              </p:cNvSpPr>
              <p:nvPr/>
            </p:nvSpPr>
            <p:spPr bwMode="auto">
              <a:xfrm rot="3856157">
                <a:off x="2699" y="1558"/>
                <a:ext cx="200" cy="183"/>
              </a:xfrm>
              <a:prstGeom prst="ellipse">
                <a:avLst/>
              </a:prstGeom>
              <a:gradFill rotWithShape="1">
                <a:gsLst>
                  <a:gs pos="0">
                    <a:srgbClr val="BBE0E3"/>
                  </a:gs>
                  <a:gs pos="100000">
                    <a:srgbClr val="7D9597"/>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581" name="AutoShape 812"/>
              <p:cNvSpPr>
                <a:spLocks noChangeArrowheads="1"/>
              </p:cNvSpPr>
              <p:nvPr/>
            </p:nvSpPr>
            <p:spPr bwMode="auto">
              <a:xfrm rot="-3170606">
                <a:off x="2780" y="1605"/>
                <a:ext cx="101" cy="146"/>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sp>
          <p:nvSpPr>
            <p:cNvPr id="66579" name="Text Box 813"/>
            <p:cNvSpPr txBox="1">
              <a:spLocks noChangeArrowheads="1"/>
            </p:cNvSpPr>
            <p:nvPr/>
          </p:nvSpPr>
          <p:spPr bwMode="auto">
            <a:xfrm>
              <a:off x="3591" y="2524"/>
              <a:ext cx="39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b="1">
                  <a:latin typeface="Calibri" charset="0"/>
                </a:rPr>
                <a:t> Xrn2</a:t>
              </a:r>
            </a:p>
          </p:txBody>
        </p:sp>
      </p:grpSp>
      <p:sp>
        <p:nvSpPr>
          <p:cNvPr id="66575" name="Text Box 818"/>
          <p:cNvSpPr txBox="1">
            <a:spLocks noChangeArrowheads="1"/>
          </p:cNvSpPr>
          <p:nvPr/>
        </p:nvSpPr>
        <p:spPr bwMode="auto">
          <a:xfrm>
            <a:off x="1531938" y="3330575"/>
            <a:ext cx="1154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x-none" sz="1600" b="1">
                <a:latin typeface="Calibri" charset="0"/>
              </a:rPr>
              <a:t>pre-mRNA</a:t>
            </a:r>
            <a:endParaRPr lang="it-IT" altLang="x-none" sz="1600" b="1">
              <a:latin typeface="Calibri" charset="0"/>
            </a:endParaRPr>
          </a:p>
        </p:txBody>
      </p:sp>
      <p:sp>
        <p:nvSpPr>
          <p:cNvPr id="66576" name="Text Box 819"/>
          <p:cNvSpPr txBox="1">
            <a:spLocks noChangeArrowheads="1"/>
          </p:cNvSpPr>
          <p:nvPr/>
        </p:nvSpPr>
        <p:spPr bwMode="auto">
          <a:xfrm>
            <a:off x="2459038" y="1863725"/>
            <a:ext cx="792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x-none" sz="1600" b="1">
                <a:latin typeface="Calibri" charset="0"/>
              </a:rPr>
              <a:t>mRNA</a:t>
            </a:r>
            <a:endParaRPr lang="it-IT" altLang="x-none" sz="1600" b="1">
              <a:latin typeface="Calibri" charset="0"/>
            </a:endParaRPr>
          </a:p>
        </p:txBody>
      </p:sp>
      <p:sp>
        <p:nvSpPr>
          <p:cNvPr id="66577" name="Text Box 827"/>
          <p:cNvSpPr txBox="1">
            <a:spLocks noChangeArrowheads="1"/>
          </p:cNvSpPr>
          <p:nvPr/>
        </p:nvSpPr>
        <p:spPr bwMode="auto">
          <a:xfrm>
            <a:off x="4865688" y="1238250"/>
            <a:ext cx="2632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800" b="1">
                <a:latin typeface="Calibri" charset="0"/>
              </a:rPr>
              <a:t>Torpedo Model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603"/>
                                        </p:tgtEl>
                                        <p:attrNameLst>
                                          <p:attrName>style.visibility</p:attrName>
                                        </p:attrNameLst>
                                      </p:cBhvr>
                                      <p:to>
                                        <p:strVal val="visible"/>
                                      </p:to>
                                    </p:set>
                                    <p:animEffect transition="in" filter="fade">
                                      <p:cBhvr>
                                        <p:cTn id="7" dur="1000"/>
                                        <p:tgtEl>
                                          <p:spTgt spid="356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1000"/>
                                        <p:tgtEl>
                                          <p:spTgt spid="35603"/>
                                        </p:tgtEl>
                                      </p:cBhvr>
                                    </p:animEffect>
                                    <p:set>
                                      <p:cBhvr>
                                        <p:cTn id="12" dur="1" fill="hold">
                                          <p:stCondLst>
                                            <p:cond delay="999"/>
                                          </p:stCondLst>
                                        </p:cTn>
                                        <p:tgtEl>
                                          <p:spTgt spid="35603"/>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1000"/>
                                        <p:tgtEl>
                                          <p:spTgt spid="35600"/>
                                        </p:tgtEl>
                                      </p:cBhvr>
                                    </p:animEffect>
                                    <p:set>
                                      <p:cBhvr>
                                        <p:cTn id="15" dur="1" fill="hold">
                                          <p:stCondLst>
                                            <p:cond delay="999"/>
                                          </p:stCondLst>
                                        </p:cTn>
                                        <p:tgtEl>
                                          <p:spTgt spid="3560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5605"/>
                                        </p:tgtEl>
                                        <p:attrNameLst>
                                          <p:attrName>style.visibility</p:attrName>
                                        </p:attrNameLst>
                                      </p:cBhvr>
                                      <p:to>
                                        <p:strVal val="visible"/>
                                      </p:to>
                                    </p:set>
                                    <p:animEffect transition="in" filter="fade">
                                      <p:cBhvr>
                                        <p:cTn id="18" dur="1000"/>
                                        <p:tgtEl>
                                          <p:spTgt spid="3560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624"/>
                                        </p:tgtEl>
                                        <p:attrNameLst>
                                          <p:attrName>style.visibility</p:attrName>
                                        </p:attrNameLst>
                                      </p:cBhvr>
                                      <p:to>
                                        <p:strVal val="visible"/>
                                      </p:to>
                                    </p:set>
                                    <p:animEffect transition="in" filter="fade">
                                      <p:cBhvr>
                                        <p:cTn id="21" dur="1000"/>
                                        <p:tgtEl>
                                          <p:spTgt spid="3562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35608"/>
                                        </p:tgtEl>
                                        <p:attrNameLst>
                                          <p:attrName>style.visibility</p:attrName>
                                        </p:attrNameLst>
                                      </p:cBhvr>
                                      <p:to>
                                        <p:strVal val="visible"/>
                                      </p:to>
                                    </p:set>
                                    <p:animEffect transition="in" filter="fade">
                                      <p:cBhvr>
                                        <p:cTn id="26" dur="1000"/>
                                        <p:tgtEl>
                                          <p:spTgt spid="3560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mph" presetSubtype="0" grpId="0" nodeType="clickEffect">
                                  <p:stCondLst>
                                    <p:cond delay="0"/>
                                  </p:stCondLst>
                                  <p:childTnLst>
                                    <p:set>
                                      <p:cBhvr rctx="PPT">
                                        <p:cTn id="30" dur="indefinite"/>
                                        <p:tgtEl>
                                          <p:spTgt spid="35604"/>
                                        </p:tgtEl>
                                        <p:attrNameLst>
                                          <p:attrName>style.opacity</p:attrName>
                                        </p:attrNameLst>
                                      </p:cBhvr>
                                      <p:to>
                                        <p:strVal val="0.25"/>
                                      </p:to>
                                    </p:set>
                                    <p:animEffect filter="image" prLst="opacity: 0.25">
                                      <p:cBhvr rctx="IE">
                                        <p:cTn id="31" dur="indefinite"/>
                                        <p:tgtEl>
                                          <p:spTgt spid="35604"/>
                                        </p:tgtEl>
                                      </p:cBhvr>
                                    </p:animEffect>
                                  </p:childTnLst>
                                </p:cTn>
                              </p:par>
                              <p:par>
                                <p:cTn id="32" presetID="0" presetClass="path" presetSubtype="0" accel="50000" decel="50000" fill="hold" nodeType="withEffect">
                                  <p:stCondLst>
                                    <p:cond delay="0"/>
                                  </p:stCondLst>
                                  <p:childTnLst>
                                    <p:animMotion origin="layout" path="M 7.22222E-6 3.7037E-7 C 0.01911 0.00949 0.03838 0.01921 0.05834 -0.00186 C 0.07831 -0.02292 0.09879 -0.07454 0.11945 -0.12593 " pathEditMode="relative" ptsTypes="aaA">
                                      <p:cBhvr>
                                        <p:cTn id="33" dur="2000" fill="hold"/>
                                        <p:tgtEl>
                                          <p:spTgt spid="3559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04" grpId="0" animBg="1"/>
      <p:bldP spid="356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287"/>
          <p:cNvSpPr txBox="1">
            <a:spLocks noChangeArrowheads="1"/>
          </p:cNvSpPr>
          <p:nvPr/>
        </p:nvSpPr>
        <p:spPr bwMode="auto">
          <a:xfrm>
            <a:off x="1258888" y="188913"/>
            <a:ext cx="63928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800"/>
              <a:t>Polyadenylation is linked to termination</a:t>
            </a:r>
            <a:endParaRPr lang="en-GB" altLang="x-none" sz="2800" b="1">
              <a:latin typeface="Calibri" charset="0"/>
            </a:endParaRPr>
          </a:p>
        </p:txBody>
      </p:sp>
      <p:sp>
        <p:nvSpPr>
          <p:cNvPr id="66562" name="Freeform 525"/>
          <p:cNvSpPr>
            <a:spLocks/>
          </p:cNvSpPr>
          <p:nvPr/>
        </p:nvSpPr>
        <p:spPr bwMode="auto">
          <a:xfrm>
            <a:off x="5794375" y="3902075"/>
            <a:ext cx="889000" cy="469900"/>
          </a:xfrm>
          <a:custGeom>
            <a:avLst/>
            <a:gdLst>
              <a:gd name="T0" fmla="*/ 0 w 560"/>
              <a:gd name="T1" fmla="*/ 2147483647 h 296"/>
              <a:gd name="T2" fmla="*/ 2147483647 w 560"/>
              <a:gd name="T3" fmla="*/ 2147483647 h 296"/>
              <a:gd name="T4" fmla="*/ 2147483647 w 560"/>
              <a:gd name="T5" fmla="*/ 0 h 296"/>
              <a:gd name="T6" fmla="*/ 0 60000 65536"/>
              <a:gd name="T7" fmla="*/ 0 60000 65536"/>
              <a:gd name="T8" fmla="*/ 0 60000 65536"/>
              <a:gd name="T9" fmla="*/ 0 w 560"/>
              <a:gd name="T10" fmla="*/ 0 h 296"/>
              <a:gd name="T11" fmla="*/ 560 w 560"/>
              <a:gd name="T12" fmla="*/ 296 h 296"/>
            </a:gdLst>
            <a:ahLst/>
            <a:cxnLst>
              <a:cxn ang="T6">
                <a:pos x="T0" y="T1"/>
              </a:cxn>
              <a:cxn ang="T7">
                <a:pos x="T2" y="T3"/>
              </a:cxn>
              <a:cxn ang="T8">
                <a:pos x="T4" y="T5"/>
              </a:cxn>
            </a:cxnLst>
            <a:rect l="T9" t="T10" r="T11" b="T12"/>
            <a:pathLst>
              <a:path w="560" h="296">
                <a:moveTo>
                  <a:pt x="0" y="288"/>
                </a:moveTo>
                <a:cubicBezTo>
                  <a:pt x="121" y="292"/>
                  <a:pt x="243" y="296"/>
                  <a:pt x="336" y="248"/>
                </a:cubicBezTo>
                <a:cubicBezTo>
                  <a:pt x="429" y="200"/>
                  <a:pt x="494" y="100"/>
                  <a:pt x="560" y="0"/>
                </a:cubicBezTo>
              </a:path>
            </a:pathLst>
          </a:custGeom>
          <a:noFill/>
          <a:ln w="38100">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63" name="Rectangle 526"/>
          <p:cNvSpPr>
            <a:spLocks noChangeArrowheads="1"/>
          </p:cNvSpPr>
          <p:nvPr/>
        </p:nvSpPr>
        <p:spPr bwMode="auto">
          <a:xfrm>
            <a:off x="796925" y="1089025"/>
            <a:ext cx="6800850" cy="4467225"/>
          </a:xfrm>
          <a:prstGeom prst="rect">
            <a:avLst/>
          </a:prstGeom>
          <a:noFill/>
          <a:ln w="2857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nvGrpSpPr>
          <p:cNvPr id="66564" name="Group 528"/>
          <p:cNvGrpSpPr>
            <a:grpSpLocks/>
          </p:cNvGrpSpPr>
          <p:nvPr/>
        </p:nvGrpSpPr>
        <p:grpSpPr bwMode="auto">
          <a:xfrm>
            <a:off x="1638300" y="4451350"/>
            <a:ext cx="4930775" cy="107950"/>
            <a:chOff x="1454" y="905"/>
            <a:chExt cx="3106" cy="68"/>
          </a:xfrm>
        </p:grpSpPr>
        <p:grpSp>
          <p:nvGrpSpPr>
            <p:cNvPr id="66608" name="Group 529"/>
            <p:cNvGrpSpPr>
              <a:grpSpLocks/>
            </p:cNvGrpSpPr>
            <p:nvPr/>
          </p:nvGrpSpPr>
          <p:grpSpPr bwMode="auto">
            <a:xfrm>
              <a:off x="1454" y="906"/>
              <a:ext cx="1733" cy="67"/>
              <a:chOff x="-37" y="1035"/>
              <a:chExt cx="1733" cy="67"/>
            </a:xfrm>
          </p:grpSpPr>
          <p:sp>
            <p:nvSpPr>
              <p:cNvPr id="66728" name="Freeform 530"/>
              <p:cNvSpPr>
                <a:spLocks noChangeAspect="1"/>
              </p:cNvSpPr>
              <p:nvPr/>
            </p:nvSpPr>
            <p:spPr bwMode="auto">
              <a:xfrm>
                <a:off x="-37" y="1035"/>
                <a:ext cx="182"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29" name="Freeform 531"/>
              <p:cNvSpPr>
                <a:spLocks noChangeAspect="1"/>
              </p:cNvSpPr>
              <p:nvPr/>
            </p:nvSpPr>
            <p:spPr bwMode="auto">
              <a:xfrm>
                <a:off x="310" y="1035"/>
                <a:ext cx="180"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30" name="Freeform 532"/>
              <p:cNvSpPr>
                <a:spLocks noChangeAspect="1"/>
              </p:cNvSpPr>
              <p:nvPr/>
            </p:nvSpPr>
            <p:spPr bwMode="auto">
              <a:xfrm>
                <a:off x="210" y="1035"/>
                <a:ext cx="181"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31" name="Freeform 533"/>
              <p:cNvSpPr>
                <a:spLocks noChangeAspect="1"/>
              </p:cNvSpPr>
              <p:nvPr/>
            </p:nvSpPr>
            <p:spPr bwMode="auto">
              <a:xfrm>
                <a:off x="656" y="1035"/>
                <a:ext cx="181"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32" name="Freeform 534"/>
              <p:cNvSpPr>
                <a:spLocks noChangeAspect="1"/>
              </p:cNvSpPr>
              <p:nvPr/>
            </p:nvSpPr>
            <p:spPr bwMode="auto">
              <a:xfrm>
                <a:off x="556" y="1035"/>
                <a:ext cx="181"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33" name="Freeform 535"/>
              <p:cNvSpPr>
                <a:spLocks noChangeAspect="1"/>
              </p:cNvSpPr>
              <p:nvPr/>
            </p:nvSpPr>
            <p:spPr bwMode="auto">
              <a:xfrm>
                <a:off x="902" y="1035"/>
                <a:ext cx="182"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grpSp>
            <p:nvGrpSpPr>
              <p:cNvPr id="66734" name="Group 536"/>
              <p:cNvGrpSpPr>
                <a:grpSpLocks noChangeAspect="1"/>
              </p:cNvGrpSpPr>
              <p:nvPr/>
            </p:nvGrpSpPr>
            <p:grpSpPr bwMode="auto">
              <a:xfrm>
                <a:off x="139" y="1036"/>
                <a:ext cx="14" cy="44"/>
                <a:chOff x="1015" y="2428"/>
                <a:chExt cx="46" cy="372"/>
              </a:xfrm>
            </p:grpSpPr>
            <p:sp>
              <p:nvSpPr>
                <p:cNvPr id="66844" name="AutoShape 537"/>
                <p:cNvSpPr>
                  <a:spLocks noChangeAspect="1" noChangeArrowheads="1"/>
                </p:cNvSpPr>
                <p:nvPr/>
              </p:nvSpPr>
              <p:spPr bwMode="auto">
                <a:xfrm>
                  <a:off x="1015" y="2428"/>
                  <a:ext cx="46" cy="1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45" name="AutoShape 538"/>
                <p:cNvSpPr>
                  <a:spLocks noChangeAspect="1" noChangeArrowheads="1"/>
                </p:cNvSpPr>
                <p:nvPr/>
              </p:nvSpPr>
              <p:spPr bwMode="auto">
                <a:xfrm>
                  <a:off x="1015" y="2611"/>
                  <a:ext cx="46" cy="1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35" name="Group 539"/>
              <p:cNvGrpSpPr>
                <a:grpSpLocks noChangeAspect="1"/>
              </p:cNvGrpSpPr>
              <p:nvPr/>
            </p:nvGrpSpPr>
            <p:grpSpPr bwMode="auto">
              <a:xfrm>
                <a:off x="343" y="1043"/>
                <a:ext cx="13" cy="53"/>
                <a:chOff x="1790" y="2461"/>
                <a:chExt cx="40" cy="447"/>
              </a:xfrm>
            </p:grpSpPr>
            <p:sp>
              <p:nvSpPr>
                <p:cNvPr id="66842" name="AutoShape 540"/>
                <p:cNvSpPr>
                  <a:spLocks noChangeAspect="1" noChangeArrowheads="1"/>
                </p:cNvSpPr>
                <p:nvPr/>
              </p:nvSpPr>
              <p:spPr bwMode="auto">
                <a:xfrm>
                  <a:off x="1790" y="2461"/>
                  <a:ext cx="40" cy="223"/>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43" name="AutoShape 541"/>
                <p:cNvSpPr>
                  <a:spLocks noChangeAspect="1" noChangeArrowheads="1"/>
                </p:cNvSpPr>
                <p:nvPr/>
              </p:nvSpPr>
              <p:spPr bwMode="auto">
                <a:xfrm>
                  <a:off x="1790" y="2684"/>
                  <a:ext cx="40" cy="224"/>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36" name="Group 542"/>
              <p:cNvGrpSpPr>
                <a:grpSpLocks noChangeAspect="1"/>
              </p:cNvGrpSpPr>
              <p:nvPr/>
            </p:nvGrpSpPr>
            <p:grpSpPr bwMode="auto">
              <a:xfrm>
                <a:off x="177" y="1043"/>
                <a:ext cx="11" cy="55"/>
                <a:chOff x="1151" y="2490"/>
                <a:chExt cx="40" cy="455"/>
              </a:xfrm>
            </p:grpSpPr>
            <p:sp>
              <p:nvSpPr>
                <p:cNvPr id="66840" name="AutoShape 543"/>
                <p:cNvSpPr>
                  <a:spLocks noChangeAspect="1" noChangeArrowheads="1"/>
                </p:cNvSpPr>
                <p:nvPr/>
              </p:nvSpPr>
              <p:spPr bwMode="auto">
                <a:xfrm>
                  <a:off x="1151" y="2716"/>
                  <a:ext cx="40" cy="22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41" name="AutoShape 544"/>
                <p:cNvSpPr>
                  <a:spLocks noChangeAspect="1" noChangeArrowheads="1"/>
                </p:cNvSpPr>
                <p:nvPr/>
              </p:nvSpPr>
              <p:spPr bwMode="auto">
                <a:xfrm>
                  <a:off x="1151" y="2490"/>
                  <a:ext cx="40" cy="22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37" name="Group 545"/>
              <p:cNvGrpSpPr>
                <a:grpSpLocks noChangeAspect="1"/>
              </p:cNvGrpSpPr>
              <p:nvPr/>
            </p:nvGrpSpPr>
            <p:grpSpPr bwMode="auto">
              <a:xfrm>
                <a:off x="388" y="1036"/>
                <a:ext cx="10" cy="38"/>
                <a:chOff x="1914" y="2425"/>
                <a:chExt cx="40" cy="326"/>
              </a:xfrm>
            </p:grpSpPr>
            <p:sp>
              <p:nvSpPr>
                <p:cNvPr id="66838" name="AutoShape 546"/>
                <p:cNvSpPr>
                  <a:spLocks noChangeAspect="1" noChangeArrowheads="1"/>
                </p:cNvSpPr>
                <p:nvPr/>
              </p:nvSpPr>
              <p:spPr bwMode="auto">
                <a:xfrm>
                  <a:off x="1914" y="2425"/>
                  <a:ext cx="40" cy="163"/>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39" name="AutoShape 547"/>
                <p:cNvSpPr>
                  <a:spLocks noChangeAspect="1" noChangeArrowheads="1"/>
                </p:cNvSpPr>
                <p:nvPr/>
              </p:nvSpPr>
              <p:spPr bwMode="auto">
                <a:xfrm>
                  <a:off x="1914" y="2588"/>
                  <a:ext cx="40" cy="163"/>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38" name="Group 548"/>
              <p:cNvGrpSpPr>
                <a:grpSpLocks noChangeAspect="1"/>
              </p:cNvGrpSpPr>
              <p:nvPr/>
            </p:nvGrpSpPr>
            <p:grpSpPr bwMode="auto">
              <a:xfrm>
                <a:off x="216" y="1060"/>
                <a:ext cx="10" cy="40"/>
                <a:chOff x="1284" y="2652"/>
                <a:chExt cx="40" cy="337"/>
              </a:xfrm>
            </p:grpSpPr>
            <p:sp>
              <p:nvSpPr>
                <p:cNvPr id="66836" name="AutoShape 549"/>
                <p:cNvSpPr>
                  <a:spLocks noChangeAspect="1" noChangeArrowheads="1"/>
                </p:cNvSpPr>
                <p:nvPr/>
              </p:nvSpPr>
              <p:spPr bwMode="auto">
                <a:xfrm>
                  <a:off x="1284" y="2821"/>
                  <a:ext cx="40" cy="16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37" name="AutoShape 550"/>
                <p:cNvSpPr>
                  <a:spLocks noChangeAspect="1" noChangeArrowheads="1"/>
                </p:cNvSpPr>
                <p:nvPr/>
              </p:nvSpPr>
              <p:spPr bwMode="auto">
                <a:xfrm>
                  <a:off x="1284" y="2652"/>
                  <a:ext cx="40" cy="16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39" name="Group 551"/>
              <p:cNvGrpSpPr>
                <a:grpSpLocks noChangeAspect="1"/>
              </p:cNvGrpSpPr>
              <p:nvPr/>
            </p:nvGrpSpPr>
            <p:grpSpPr bwMode="auto">
              <a:xfrm>
                <a:off x="302" y="1060"/>
                <a:ext cx="12" cy="42"/>
                <a:chOff x="1658" y="2628"/>
                <a:chExt cx="40" cy="355"/>
              </a:xfrm>
            </p:grpSpPr>
            <p:sp>
              <p:nvSpPr>
                <p:cNvPr id="66834" name="AutoShape 552"/>
                <p:cNvSpPr>
                  <a:spLocks noChangeAspect="1" noChangeArrowheads="1"/>
                </p:cNvSpPr>
                <p:nvPr/>
              </p:nvSpPr>
              <p:spPr bwMode="auto">
                <a:xfrm>
                  <a:off x="1658" y="2628"/>
                  <a:ext cx="40" cy="17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35" name="AutoShape 553"/>
                <p:cNvSpPr>
                  <a:spLocks noChangeAspect="1" noChangeArrowheads="1"/>
                </p:cNvSpPr>
                <p:nvPr/>
              </p:nvSpPr>
              <p:spPr bwMode="auto">
                <a:xfrm>
                  <a:off x="1658" y="2805"/>
                  <a:ext cx="40" cy="17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40" name="Group 554"/>
              <p:cNvGrpSpPr>
                <a:grpSpLocks noChangeAspect="1"/>
              </p:cNvGrpSpPr>
              <p:nvPr/>
            </p:nvGrpSpPr>
            <p:grpSpPr bwMode="auto">
              <a:xfrm>
                <a:off x="267" y="1081"/>
                <a:ext cx="11" cy="15"/>
                <a:chOff x="1516" y="2835"/>
                <a:chExt cx="42" cy="123"/>
              </a:xfrm>
            </p:grpSpPr>
            <p:sp>
              <p:nvSpPr>
                <p:cNvPr id="66832" name="AutoShape 555"/>
                <p:cNvSpPr>
                  <a:spLocks noChangeAspect="1" noChangeArrowheads="1"/>
                </p:cNvSpPr>
                <p:nvPr/>
              </p:nvSpPr>
              <p:spPr bwMode="auto">
                <a:xfrm>
                  <a:off x="1516" y="2897"/>
                  <a:ext cx="42" cy="61"/>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33" name="AutoShape 556"/>
                <p:cNvSpPr>
                  <a:spLocks noChangeAspect="1" noChangeArrowheads="1"/>
                </p:cNvSpPr>
                <p:nvPr/>
              </p:nvSpPr>
              <p:spPr bwMode="auto">
                <a:xfrm>
                  <a:off x="1516" y="2835"/>
                  <a:ext cx="42" cy="62"/>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41" name="Group 557"/>
              <p:cNvGrpSpPr>
                <a:grpSpLocks noChangeAspect="1"/>
              </p:cNvGrpSpPr>
              <p:nvPr/>
            </p:nvGrpSpPr>
            <p:grpSpPr bwMode="auto">
              <a:xfrm>
                <a:off x="504" y="1039"/>
                <a:ext cx="14" cy="52"/>
                <a:chOff x="2195" y="2463"/>
                <a:chExt cx="40" cy="442"/>
              </a:xfrm>
            </p:grpSpPr>
            <p:sp>
              <p:nvSpPr>
                <p:cNvPr id="66830" name="AutoShape 558"/>
                <p:cNvSpPr>
                  <a:spLocks noChangeAspect="1" noChangeArrowheads="1"/>
                </p:cNvSpPr>
                <p:nvPr/>
              </p:nvSpPr>
              <p:spPr bwMode="auto">
                <a:xfrm>
                  <a:off x="2195" y="2684"/>
                  <a:ext cx="40" cy="221"/>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31" name="AutoShape 559"/>
                <p:cNvSpPr>
                  <a:spLocks noChangeAspect="1" noChangeArrowheads="1"/>
                </p:cNvSpPr>
                <p:nvPr/>
              </p:nvSpPr>
              <p:spPr bwMode="auto">
                <a:xfrm>
                  <a:off x="2195" y="2463"/>
                  <a:ext cx="40" cy="221"/>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42" name="Group 560"/>
              <p:cNvGrpSpPr>
                <a:grpSpLocks noChangeAspect="1"/>
              </p:cNvGrpSpPr>
              <p:nvPr/>
            </p:nvGrpSpPr>
            <p:grpSpPr bwMode="auto">
              <a:xfrm>
                <a:off x="548" y="1056"/>
                <a:ext cx="12" cy="45"/>
                <a:chOff x="2329" y="2599"/>
                <a:chExt cx="43" cy="386"/>
              </a:xfrm>
            </p:grpSpPr>
            <p:sp>
              <p:nvSpPr>
                <p:cNvPr id="66828" name="AutoShape 561"/>
                <p:cNvSpPr>
                  <a:spLocks noChangeAspect="1" noChangeArrowheads="1"/>
                </p:cNvSpPr>
                <p:nvPr/>
              </p:nvSpPr>
              <p:spPr bwMode="auto">
                <a:xfrm>
                  <a:off x="2329" y="2791"/>
                  <a:ext cx="43" cy="194"/>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29" name="AutoShape 562"/>
                <p:cNvSpPr>
                  <a:spLocks noChangeAspect="1" noChangeArrowheads="1"/>
                </p:cNvSpPr>
                <p:nvPr/>
              </p:nvSpPr>
              <p:spPr bwMode="auto">
                <a:xfrm>
                  <a:off x="2329" y="2599"/>
                  <a:ext cx="43" cy="194"/>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43" name="Group 563"/>
              <p:cNvGrpSpPr>
                <a:grpSpLocks noChangeAspect="1"/>
              </p:cNvGrpSpPr>
              <p:nvPr/>
            </p:nvGrpSpPr>
            <p:grpSpPr bwMode="auto">
              <a:xfrm>
                <a:off x="421" y="1039"/>
                <a:ext cx="11" cy="19"/>
                <a:chOff x="2478" y="2807"/>
                <a:chExt cx="43" cy="178"/>
              </a:xfrm>
            </p:grpSpPr>
            <p:sp>
              <p:nvSpPr>
                <p:cNvPr id="66826" name="AutoShape 564"/>
                <p:cNvSpPr>
                  <a:spLocks noChangeAspect="1" noChangeArrowheads="1"/>
                </p:cNvSpPr>
                <p:nvPr/>
              </p:nvSpPr>
              <p:spPr bwMode="auto">
                <a:xfrm>
                  <a:off x="2478" y="2807"/>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27" name="AutoShape 565"/>
                <p:cNvSpPr>
                  <a:spLocks noChangeAspect="1" noChangeArrowheads="1"/>
                </p:cNvSpPr>
                <p:nvPr/>
              </p:nvSpPr>
              <p:spPr bwMode="auto">
                <a:xfrm>
                  <a:off x="2478" y="2896"/>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44" name="Group 566"/>
              <p:cNvGrpSpPr>
                <a:grpSpLocks noChangeAspect="1"/>
              </p:cNvGrpSpPr>
              <p:nvPr/>
            </p:nvGrpSpPr>
            <p:grpSpPr bwMode="auto">
              <a:xfrm>
                <a:off x="466" y="1037"/>
                <a:ext cx="12" cy="32"/>
                <a:chOff x="2065" y="2441"/>
                <a:chExt cx="40" cy="272"/>
              </a:xfrm>
            </p:grpSpPr>
            <p:sp>
              <p:nvSpPr>
                <p:cNvPr id="66824" name="AutoShape 567"/>
                <p:cNvSpPr>
                  <a:spLocks noChangeAspect="1" noChangeArrowheads="1"/>
                </p:cNvSpPr>
                <p:nvPr/>
              </p:nvSpPr>
              <p:spPr bwMode="auto">
                <a:xfrm>
                  <a:off x="2065" y="2576"/>
                  <a:ext cx="40" cy="137"/>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25" name="AutoShape 568"/>
                <p:cNvSpPr>
                  <a:spLocks noChangeAspect="1" noChangeArrowheads="1"/>
                </p:cNvSpPr>
                <p:nvPr/>
              </p:nvSpPr>
              <p:spPr bwMode="auto">
                <a:xfrm>
                  <a:off x="2065" y="2441"/>
                  <a:ext cx="40" cy="137"/>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45" name="Group 569"/>
              <p:cNvGrpSpPr>
                <a:grpSpLocks noChangeAspect="1"/>
              </p:cNvGrpSpPr>
              <p:nvPr/>
            </p:nvGrpSpPr>
            <p:grpSpPr bwMode="auto">
              <a:xfrm>
                <a:off x="586" y="1079"/>
                <a:ext cx="14" cy="19"/>
                <a:chOff x="2478" y="2807"/>
                <a:chExt cx="43" cy="178"/>
              </a:xfrm>
            </p:grpSpPr>
            <p:sp>
              <p:nvSpPr>
                <p:cNvPr id="66822" name="AutoShape 570"/>
                <p:cNvSpPr>
                  <a:spLocks noChangeAspect="1" noChangeArrowheads="1"/>
                </p:cNvSpPr>
                <p:nvPr/>
              </p:nvSpPr>
              <p:spPr bwMode="auto">
                <a:xfrm>
                  <a:off x="2478" y="2807"/>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23" name="AutoShape 571"/>
                <p:cNvSpPr>
                  <a:spLocks noChangeAspect="1" noChangeArrowheads="1"/>
                </p:cNvSpPr>
                <p:nvPr/>
              </p:nvSpPr>
              <p:spPr bwMode="auto">
                <a:xfrm>
                  <a:off x="2478" y="2896"/>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46" name="Group 572"/>
              <p:cNvGrpSpPr>
                <a:grpSpLocks noChangeAspect="1"/>
              </p:cNvGrpSpPr>
              <p:nvPr/>
            </p:nvGrpSpPr>
            <p:grpSpPr bwMode="auto">
              <a:xfrm>
                <a:off x="748" y="1037"/>
                <a:ext cx="13" cy="27"/>
                <a:chOff x="3094" y="2443"/>
                <a:chExt cx="40" cy="183"/>
              </a:xfrm>
            </p:grpSpPr>
            <p:sp>
              <p:nvSpPr>
                <p:cNvPr id="66820" name="AutoShape 573"/>
                <p:cNvSpPr>
                  <a:spLocks noChangeAspect="1" noChangeArrowheads="1"/>
                </p:cNvSpPr>
                <p:nvPr/>
              </p:nvSpPr>
              <p:spPr bwMode="auto">
                <a:xfrm flipV="1">
                  <a:off x="3094" y="2443"/>
                  <a:ext cx="40" cy="92"/>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21" name="AutoShape 574"/>
                <p:cNvSpPr>
                  <a:spLocks noChangeAspect="1" noChangeArrowheads="1"/>
                </p:cNvSpPr>
                <p:nvPr/>
              </p:nvSpPr>
              <p:spPr bwMode="auto">
                <a:xfrm flipV="1">
                  <a:off x="3094" y="2534"/>
                  <a:ext cx="40" cy="92"/>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47" name="Group 575"/>
              <p:cNvGrpSpPr>
                <a:grpSpLocks noChangeAspect="1"/>
              </p:cNvGrpSpPr>
              <p:nvPr/>
            </p:nvGrpSpPr>
            <p:grpSpPr bwMode="auto">
              <a:xfrm>
                <a:off x="713" y="1037"/>
                <a:ext cx="12" cy="48"/>
                <a:chOff x="2978" y="2432"/>
                <a:chExt cx="46" cy="375"/>
              </a:xfrm>
            </p:grpSpPr>
            <p:sp>
              <p:nvSpPr>
                <p:cNvPr id="66818" name="AutoShape 576"/>
                <p:cNvSpPr>
                  <a:spLocks noChangeAspect="1" noChangeArrowheads="1"/>
                </p:cNvSpPr>
                <p:nvPr/>
              </p:nvSpPr>
              <p:spPr bwMode="auto">
                <a:xfrm>
                  <a:off x="2978" y="2619"/>
                  <a:ext cx="46" cy="18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19" name="AutoShape 577"/>
                <p:cNvSpPr>
                  <a:spLocks noChangeAspect="1" noChangeArrowheads="1"/>
                </p:cNvSpPr>
                <p:nvPr/>
              </p:nvSpPr>
              <p:spPr bwMode="auto">
                <a:xfrm>
                  <a:off x="2978" y="2432"/>
                  <a:ext cx="46" cy="18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48" name="Group 578"/>
              <p:cNvGrpSpPr>
                <a:grpSpLocks noChangeAspect="1"/>
              </p:cNvGrpSpPr>
              <p:nvPr/>
            </p:nvGrpSpPr>
            <p:grpSpPr bwMode="auto">
              <a:xfrm>
                <a:off x="676" y="1047"/>
                <a:ext cx="11" cy="51"/>
                <a:chOff x="2832" y="2516"/>
                <a:chExt cx="43" cy="436"/>
              </a:xfrm>
            </p:grpSpPr>
            <p:sp>
              <p:nvSpPr>
                <p:cNvPr id="66816" name="AutoShape 579"/>
                <p:cNvSpPr>
                  <a:spLocks noChangeAspect="1" noChangeArrowheads="1"/>
                </p:cNvSpPr>
                <p:nvPr/>
              </p:nvSpPr>
              <p:spPr bwMode="auto">
                <a:xfrm flipV="1">
                  <a:off x="2832" y="2516"/>
                  <a:ext cx="43" cy="21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17" name="AutoShape 580"/>
                <p:cNvSpPr>
                  <a:spLocks noChangeAspect="1" noChangeArrowheads="1"/>
                </p:cNvSpPr>
                <p:nvPr/>
              </p:nvSpPr>
              <p:spPr bwMode="auto">
                <a:xfrm flipV="1">
                  <a:off x="2832" y="2734"/>
                  <a:ext cx="43" cy="21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49" name="Group 581"/>
              <p:cNvGrpSpPr>
                <a:grpSpLocks noChangeAspect="1"/>
              </p:cNvGrpSpPr>
              <p:nvPr/>
            </p:nvGrpSpPr>
            <p:grpSpPr bwMode="auto">
              <a:xfrm>
                <a:off x="633" y="1074"/>
                <a:ext cx="11" cy="25"/>
                <a:chOff x="2668" y="2761"/>
                <a:chExt cx="40" cy="217"/>
              </a:xfrm>
            </p:grpSpPr>
            <p:sp>
              <p:nvSpPr>
                <p:cNvPr id="66814" name="AutoShape 582"/>
                <p:cNvSpPr>
                  <a:spLocks noChangeAspect="1" noChangeArrowheads="1"/>
                </p:cNvSpPr>
                <p:nvPr/>
              </p:nvSpPr>
              <p:spPr bwMode="auto">
                <a:xfrm>
                  <a:off x="2668" y="2870"/>
                  <a:ext cx="40" cy="10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15" name="AutoShape 583"/>
                <p:cNvSpPr>
                  <a:spLocks noChangeAspect="1" noChangeArrowheads="1"/>
                </p:cNvSpPr>
                <p:nvPr/>
              </p:nvSpPr>
              <p:spPr bwMode="auto">
                <a:xfrm>
                  <a:off x="2668" y="2761"/>
                  <a:ext cx="40" cy="10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50" name="Group 584"/>
              <p:cNvGrpSpPr>
                <a:grpSpLocks noChangeAspect="1"/>
              </p:cNvGrpSpPr>
              <p:nvPr/>
            </p:nvGrpSpPr>
            <p:grpSpPr bwMode="auto">
              <a:xfrm flipV="1">
                <a:off x="883" y="1048"/>
                <a:ext cx="11" cy="53"/>
                <a:chOff x="3217" y="3037"/>
                <a:chExt cx="46" cy="372"/>
              </a:xfrm>
            </p:grpSpPr>
            <p:sp>
              <p:nvSpPr>
                <p:cNvPr id="66812" name="AutoShape 585"/>
                <p:cNvSpPr>
                  <a:spLocks noChangeAspect="1" noChangeArrowheads="1"/>
                </p:cNvSpPr>
                <p:nvPr/>
              </p:nvSpPr>
              <p:spPr bwMode="auto">
                <a:xfrm>
                  <a:off x="3217" y="3037"/>
                  <a:ext cx="46" cy="1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13" name="AutoShape 586"/>
                <p:cNvSpPr>
                  <a:spLocks noChangeAspect="1" noChangeArrowheads="1"/>
                </p:cNvSpPr>
                <p:nvPr/>
              </p:nvSpPr>
              <p:spPr bwMode="auto">
                <a:xfrm>
                  <a:off x="3217" y="3220"/>
                  <a:ext cx="46" cy="1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51" name="Group 587"/>
              <p:cNvGrpSpPr>
                <a:grpSpLocks noChangeAspect="1"/>
              </p:cNvGrpSpPr>
              <p:nvPr/>
            </p:nvGrpSpPr>
            <p:grpSpPr bwMode="auto">
              <a:xfrm>
                <a:off x="841" y="1036"/>
                <a:ext cx="13" cy="51"/>
                <a:chOff x="3353" y="3099"/>
                <a:chExt cx="40" cy="455"/>
              </a:xfrm>
            </p:grpSpPr>
            <p:sp>
              <p:nvSpPr>
                <p:cNvPr id="66810" name="AutoShape 588"/>
                <p:cNvSpPr>
                  <a:spLocks noChangeAspect="1" noChangeArrowheads="1"/>
                </p:cNvSpPr>
                <p:nvPr/>
              </p:nvSpPr>
              <p:spPr bwMode="auto">
                <a:xfrm>
                  <a:off x="3353" y="3325"/>
                  <a:ext cx="40" cy="22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11" name="AutoShape 589"/>
                <p:cNvSpPr>
                  <a:spLocks noChangeAspect="1" noChangeArrowheads="1"/>
                </p:cNvSpPr>
                <p:nvPr/>
              </p:nvSpPr>
              <p:spPr bwMode="auto">
                <a:xfrm>
                  <a:off x="3353" y="3099"/>
                  <a:ext cx="40" cy="22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52" name="Group 590"/>
              <p:cNvGrpSpPr>
                <a:grpSpLocks noChangeAspect="1"/>
              </p:cNvGrpSpPr>
              <p:nvPr/>
            </p:nvGrpSpPr>
            <p:grpSpPr bwMode="auto">
              <a:xfrm>
                <a:off x="807" y="1038"/>
                <a:ext cx="15" cy="30"/>
                <a:chOff x="3486" y="3261"/>
                <a:chExt cx="40" cy="337"/>
              </a:xfrm>
            </p:grpSpPr>
            <p:sp>
              <p:nvSpPr>
                <p:cNvPr id="66808" name="AutoShape 591"/>
                <p:cNvSpPr>
                  <a:spLocks noChangeAspect="1" noChangeArrowheads="1"/>
                </p:cNvSpPr>
                <p:nvPr/>
              </p:nvSpPr>
              <p:spPr bwMode="auto">
                <a:xfrm>
                  <a:off x="3486" y="3430"/>
                  <a:ext cx="40" cy="16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09" name="AutoShape 592"/>
                <p:cNvSpPr>
                  <a:spLocks noChangeAspect="1" noChangeArrowheads="1"/>
                </p:cNvSpPr>
                <p:nvPr/>
              </p:nvSpPr>
              <p:spPr bwMode="auto">
                <a:xfrm>
                  <a:off x="3486" y="3261"/>
                  <a:ext cx="40" cy="16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53" name="Group 593"/>
              <p:cNvGrpSpPr>
                <a:grpSpLocks noChangeAspect="1"/>
              </p:cNvGrpSpPr>
              <p:nvPr/>
            </p:nvGrpSpPr>
            <p:grpSpPr bwMode="auto">
              <a:xfrm>
                <a:off x="1053" y="1039"/>
                <a:ext cx="13" cy="52"/>
                <a:chOff x="2195" y="2463"/>
                <a:chExt cx="40" cy="442"/>
              </a:xfrm>
            </p:grpSpPr>
            <p:sp>
              <p:nvSpPr>
                <p:cNvPr id="66806" name="AutoShape 594"/>
                <p:cNvSpPr>
                  <a:spLocks noChangeAspect="1" noChangeArrowheads="1"/>
                </p:cNvSpPr>
                <p:nvPr/>
              </p:nvSpPr>
              <p:spPr bwMode="auto">
                <a:xfrm>
                  <a:off x="2195" y="2684"/>
                  <a:ext cx="40" cy="221"/>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07" name="AutoShape 595"/>
                <p:cNvSpPr>
                  <a:spLocks noChangeAspect="1" noChangeArrowheads="1"/>
                </p:cNvSpPr>
                <p:nvPr/>
              </p:nvSpPr>
              <p:spPr bwMode="auto">
                <a:xfrm>
                  <a:off x="2195" y="2463"/>
                  <a:ext cx="40" cy="221"/>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54" name="Group 596"/>
              <p:cNvGrpSpPr>
                <a:grpSpLocks noChangeAspect="1"/>
              </p:cNvGrpSpPr>
              <p:nvPr/>
            </p:nvGrpSpPr>
            <p:grpSpPr bwMode="auto">
              <a:xfrm>
                <a:off x="1005" y="1056"/>
                <a:ext cx="13" cy="46"/>
                <a:chOff x="2329" y="2599"/>
                <a:chExt cx="43" cy="386"/>
              </a:xfrm>
            </p:grpSpPr>
            <p:sp>
              <p:nvSpPr>
                <p:cNvPr id="66804" name="AutoShape 597"/>
                <p:cNvSpPr>
                  <a:spLocks noChangeAspect="1" noChangeArrowheads="1"/>
                </p:cNvSpPr>
                <p:nvPr/>
              </p:nvSpPr>
              <p:spPr bwMode="auto">
                <a:xfrm>
                  <a:off x="2329" y="2791"/>
                  <a:ext cx="43" cy="194"/>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05" name="AutoShape 598"/>
                <p:cNvSpPr>
                  <a:spLocks noChangeAspect="1" noChangeArrowheads="1"/>
                </p:cNvSpPr>
                <p:nvPr/>
              </p:nvSpPr>
              <p:spPr bwMode="auto">
                <a:xfrm>
                  <a:off x="2329" y="2599"/>
                  <a:ext cx="43" cy="194"/>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55" name="Group 599"/>
              <p:cNvGrpSpPr>
                <a:grpSpLocks noChangeAspect="1"/>
              </p:cNvGrpSpPr>
              <p:nvPr/>
            </p:nvGrpSpPr>
            <p:grpSpPr bwMode="auto">
              <a:xfrm>
                <a:off x="919" y="1068"/>
                <a:ext cx="11" cy="31"/>
                <a:chOff x="2065" y="2441"/>
                <a:chExt cx="40" cy="272"/>
              </a:xfrm>
            </p:grpSpPr>
            <p:sp>
              <p:nvSpPr>
                <p:cNvPr id="66802" name="AutoShape 600"/>
                <p:cNvSpPr>
                  <a:spLocks noChangeAspect="1" noChangeArrowheads="1"/>
                </p:cNvSpPr>
                <p:nvPr/>
              </p:nvSpPr>
              <p:spPr bwMode="auto">
                <a:xfrm>
                  <a:off x="2065" y="2576"/>
                  <a:ext cx="40" cy="137"/>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03" name="AutoShape 601"/>
                <p:cNvSpPr>
                  <a:spLocks noChangeAspect="1" noChangeArrowheads="1"/>
                </p:cNvSpPr>
                <p:nvPr/>
              </p:nvSpPr>
              <p:spPr bwMode="auto">
                <a:xfrm>
                  <a:off x="2065" y="2441"/>
                  <a:ext cx="40" cy="137"/>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56" name="Group 602"/>
              <p:cNvGrpSpPr>
                <a:grpSpLocks noChangeAspect="1"/>
              </p:cNvGrpSpPr>
              <p:nvPr/>
            </p:nvGrpSpPr>
            <p:grpSpPr bwMode="auto">
              <a:xfrm flipV="1">
                <a:off x="969" y="1076"/>
                <a:ext cx="13" cy="22"/>
                <a:chOff x="2815" y="1923"/>
                <a:chExt cx="40" cy="217"/>
              </a:xfrm>
            </p:grpSpPr>
            <p:sp>
              <p:nvSpPr>
                <p:cNvPr id="66800" name="AutoShape 603"/>
                <p:cNvSpPr>
                  <a:spLocks noChangeAspect="1" noChangeArrowheads="1"/>
                </p:cNvSpPr>
                <p:nvPr/>
              </p:nvSpPr>
              <p:spPr bwMode="auto">
                <a:xfrm>
                  <a:off x="2815" y="2032"/>
                  <a:ext cx="40" cy="10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801" name="AutoShape 604"/>
                <p:cNvSpPr>
                  <a:spLocks noChangeAspect="1" noChangeArrowheads="1"/>
                </p:cNvSpPr>
                <p:nvPr/>
              </p:nvSpPr>
              <p:spPr bwMode="auto">
                <a:xfrm>
                  <a:off x="2815" y="1923"/>
                  <a:ext cx="40" cy="10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57" name="Group 605"/>
              <p:cNvGrpSpPr>
                <a:grpSpLocks noChangeAspect="1"/>
              </p:cNvGrpSpPr>
              <p:nvPr/>
            </p:nvGrpSpPr>
            <p:grpSpPr bwMode="auto">
              <a:xfrm>
                <a:off x="106" y="1041"/>
                <a:ext cx="11" cy="18"/>
                <a:chOff x="2478" y="2807"/>
                <a:chExt cx="43" cy="178"/>
              </a:xfrm>
            </p:grpSpPr>
            <p:sp>
              <p:nvSpPr>
                <p:cNvPr id="66798" name="AutoShape 606"/>
                <p:cNvSpPr>
                  <a:spLocks noChangeAspect="1" noChangeArrowheads="1"/>
                </p:cNvSpPr>
                <p:nvPr/>
              </p:nvSpPr>
              <p:spPr bwMode="auto">
                <a:xfrm>
                  <a:off x="2478" y="2807"/>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99" name="AutoShape 607"/>
                <p:cNvSpPr>
                  <a:spLocks noChangeAspect="1" noChangeArrowheads="1"/>
                </p:cNvSpPr>
                <p:nvPr/>
              </p:nvSpPr>
              <p:spPr bwMode="auto">
                <a:xfrm>
                  <a:off x="2478" y="2896"/>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sp>
            <p:nvSpPr>
              <p:cNvPr id="66758" name="Freeform 608"/>
              <p:cNvSpPr>
                <a:spLocks noChangeAspect="1"/>
              </p:cNvSpPr>
              <p:nvPr/>
            </p:nvSpPr>
            <p:spPr bwMode="auto">
              <a:xfrm flipH="1">
                <a:off x="830" y="1035"/>
                <a:ext cx="181"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59" name="Freeform 609"/>
              <p:cNvSpPr>
                <a:spLocks noChangeAspect="1"/>
              </p:cNvSpPr>
              <p:nvPr/>
            </p:nvSpPr>
            <p:spPr bwMode="auto">
              <a:xfrm flipH="1">
                <a:off x="729" y="1035"/>
                <a:ext cx="182"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60" name="Freeform 610"/>
              <p:cNvSpPr>
                <a:spLocks noChangeAspect="1"/>
              </p:cNvSpPr>
              <p:nvPr/>
            </p:nvSpPr>
            <p:spPr bwMode="auto">
              <a:xfrm flipH="1">
                <a:off x="484" y="1035"/>
                <a:ext cx="180"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61" name="Freeform 611"/>
              <p:cNvSpPr>
                <a:spLocks noChangeAspect="1"/>
              </p:cNvSpPr>
              <p:nvPr/>
            </p:nvSpPr>
            <p:spPr bwMode="auto">
              <a:xfrm flipH="1">
                <a:off x="384" y="1035"/>
                <a:ext cx="179"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62" name="Freeform 612"/>
              <p:cNvSpPr>
                <a:spLocks noChangeAspect="1"/>
              </p:cNvSpPr>
              <p:nvPr/>
            </p:nvSpPr>
            <p:spPr bwMode="auto">
              <a:xfrm flipH="1">
                <a:off x="136" y="1035"/>
                <a:ext cx="183"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63" name="Freeform 613"/>
              <p:cNvSpPr>
                <a:spLocks noChangeAspect="1"/>
              </p:cNvSpPr>
              <p:nvPr/>
            </p:nvSpPr>
            <p:spPr bwMode="auto">
              <a:xfrm flipH="1">
                <a:off x="36" y="1035"/>
                <a:ext cx="181"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64" name="Freeform 614"/>
              <p:cNvSpPr>
                <a:spLocks noChangeAspect="1"/>
              </p:cNvSpPr>
              <p:nvPr/>
            </p:nvSpPr>
            <p:spPr bwMode="auto">
              <a:xfrm>
                <a:off x="1340" y="1035"/>
                <a:ext cx="182"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65" name="Freeform 615"/>
              <p:cNvSpPr>
                <a:spLocks noChangeAspect="1"/>
              </p:cNvSpPr>
              <p:nvPr/>
            </p:nvSpPr>
            <p:spPr bwMode="auto">
              <a:xfrm>
                <a:off x="1241" y="1035"/>
                <a:ext cx="181"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66" name="Freeform 616"/>
              <p:cNvSpPr>
                <a:spLocks noChangeAspect="1"/>
              </p:cNvSpPr>
              <p:nvPr/>
            </p:nvSpPr>
            <p:spPr bwMode="auto">
              <a:xfrm>
                <a:off x="995" y="1035"/>
                <a:ext cx="180"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grpSp>
            <p:nvGrpSpPr>
              <p:cNvPr id="66767" name="Group 617"/>
              <p:cNvGrpSpPr>
                <a:grpSpLocks noChangeAspect="1"/>
              </p:cNvGrpSpPr>
              <p:nvPr/>
            </p:nvGrpSpPr>
            <p:grpSpPr bwMode="auto">
              <a:xfrm>
                <a:off x="1165" y="1036"/>
                <a:ext cx="15" cy="44"/>
                <a:chOff x="1015" y="2428"/>
                <a:chExt cx="46" cy="372"/>
              </a:xfrm>
            </p:grpSpPr>
            <p:sp>
              <p:nvSpPr>
                <p:cNvPr id="66796" name="AutoShape 618"/>
                <p:cNvSpPr>
                  <a:spLocks noChangeAspect="1" noChangeArrowheads="1"/>
                </p:cNvSpPr>
                <p:nvPr/>
              </p:nvSpPr>
              <p:spPr bwMode="auto">
                <a:xfrm>
                  <a:off x="1015" y="2428"/>
                  <a:ext cx="46" cy="1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97" name="AutoShape 619"/>
                <p:cNvSpPr>
                  <a:spLocks noChangeAspect="1" noChangeArrowheads="1"/>
                </p:cNvSpPr>
                <p:nvPr/>
              </p:nvSpPr>
              <p:spPr bwMode="auto">
                <a:xfrm>
                  <a:off x="1015" y="2611"/>
                  <a:ext cx="46" cy="1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68" name="Group 620"/>
              <p:cNvGrpSpPr>
                <a:grpSpLocks noChangeAspect="1"/>
              </p:cNvGrpSpPr>
              <p:nvPr/>
            </p:nvGrpSpPr>
            <p:grpSpPr bwMode="auto">
              <a:xfrm>
                <a:off x="1378" y="1043"/>
                <a:ext cx="12" cy="53"/>
                <a:chOff x="1790" y="2461"/>
                <a:chExt cx="40" cy="447"/>
              </a:xfrm>
            </p:grpSpPr>
            <p:sp>
              <p:nvSpPr>
                <p:cNvPr id="66794" name="AutoShape 621"/>
                <p:cNvSpPr>
                  <a:spLocks noChangeAspect="1" noChangeArrowheads="1"/>
                </p:cNvSpPr>
                <p:nvPr/>
              </p:nvSpPr>
              <p:spPr bwMode="auto">
                <a:xfrm>
                  <a:off x="1790" y="2461"/>
                  <a:ext cx="40" cy="223"/>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95" name="AutoShape 622"/>
                <p:cNvSpPr>
                  <a:spLocks noChangeAspect="1" noChangeArrowheads="1"/>
                </p:cNvSpPr>
                <p:nvPr/>
              </p:nvSpPr>
              <p:spPr bwMode="auto">
                <a:xfrm>
                  <a:off x="1790" y="2684"/>
                  <a:ext cx="40" cy="224"/>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69" name="Group 623"/>
              <p:cNvGrpSpPr>
                <a:grpSpLocks noChangeAspect="1"/>
              </p:cNvGrpSpPr>
              <p:nvPr/>
            </p:nvGrpSpPr>
            <p:grpSpPr bwMode="auto">
              <a:xfrm>
                <a:off x="1204" y="1041"/>
                <a:ext cx="12" cy="55"/>
                <a:chOff x="1151" y="2490"/>
                <a:chExt cx="40" cy="455"/>
              </a:xfrm>
            </p:grpSpPr>
            <p:sp>
              <p:nvSpPr>
                <p:cNvPr id="66792" name="AutoShape 624"/>
                <p:cNvSpPr>
                  <a:spLocks noChangeAspect="1" noChangeArrowheads="1"/>
                </p:cNvSpPr>
                <p:nvPr/>
              </p:nvSpPr>
              <p:spPr bwMode="auto">
                <a:xfrm>
                  <a:off x="1151" y="2716"/>
                  <a:ext cx="40" cy="22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93" name="AutoShape 625"/>
                <p:cNvSpPr>
                  <a:spLocks noChangeAspect="1" noChangeArrowheads="1"/>
                </p:cNvSpPr>
                <p:nvPr/>
              </p:nvSpPr>
              <p:spPr bwMode="auto">
                <a:xfrm>
                  <a:off x="1151" y="2490"/>
                  <a:ext cx="40" cy="22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70" name="Group 626"/>
              <p:cNvGrpSpPr>
                <a:grpSpLocks noChangeAspect="1"/>
              </p:cNvGrpSpPr>
              <p:nvPr/>
            </p:nvGrpSpPr>
            <p:grpSpPr bwMode="auto">
              <a:xfrm>
                <a:off x="1414" y="1037"/>
                <a:ext cx="11" cy="38"/>
                <a:chOff x="1914" y="2425"/>
                <a:chExt cx="40" cy="326"/>
              </a:xfrm>
            </p:grpSpPr>
            <p:sp>
              <p:nvSpPr>
                <p:cNvPr id="66790" name="AutoShape 627"/>
                <p:cNvSpPr>
                  <a:spLocks noChangeAspect="1" noChangeArrowheads="1"/>
                </p:cNvSpPr>
                <p:nvPr/>
              </p:nvSpPr>
              <p:spPr bwMode="auto">
                <a:xfrm>
                  <a:off x="1914" y="2425"/>
                  <a:ext cx="40" cy="163"/>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91" name="AutoShape 628"/>
                <p:cNvSpPr>
                  <a:spLocks noChangeAspect="1" noChangeArrowheads="1"/>
                </p:cNvSpPr>
                <p:nvPr/>
              </p:nvSpPr>
              <p:spPr bwMode="auto">
                <a:xfrm>
                  <a:off x="1914" y="2588"/>
                  <a:ext cx="40" cy="163"/>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71" name="Group 629"/>
              <p:cNvGrpSpPr>
                <a:grpSpLocks noChangeAspect="1"/>
              </p:cNvGrpSpPr>
              <p:nvPr/>
            </p:nvGrpSpPr>
            <p:grpSpPr bwMode="auto">
              <a:xfrm>
                <a:off x="1244" y="1060"/>
                <a:ext cx="11" cy="40"/>
                <a:chOff x="1284" y="2652"/>
                <a:chExt cx="40" cy="337"/>
              </a:xfrm>
            </p:grpSpPr>
            <p:sp>
              <p:nvSpPr>
                <p:cNvPr id="66788" name="AutoShape 630"/>
                <p:cNvSpPr>
                  <a:spLocks noChangeAspect="1" noChangeArrowheads="1"/>
                </p:cNvSpPr>
                <p:nvPr/>
              </p:nvSpPr>
              <p:spPr bwMode="auto">
                <a:xfrm>
                  <a:off x="1284" y="2821"/>
                  <a:ext cx="40" cy="16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89" name="AutoShape 631"/>
                <p:cNvSpPr>
                  <a:spLocks noChangeAspect="1" noChangeArrowheads="1"/>
                </p:cNvSpPr>
                <p:nvPr/>
              </p:nvSpPr>
              <p:spPr bwMode="auto">
                <a:xfrm>
                  <a:off x="1284" y="2652"/>
                  <a:ext cx="40" cy="16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72" name="Group 632"/>
              <p:cNvGrpSpPr>
                <a:grpSpLocks noChangeAspect="1"/>
              </p:cNvGrpSpPr>
              <p:nvPr/>
            </p:nvGrpSpPr>
            <p:grpSpPr bwMode="auto">
              <a:xfrm>
                <a:off x="1335" y="1060"/>
                <a:ext cx="14" cy="42"/>
                <a:chOff x="1658" y="2628"/>
                <a:chExt cx="40" cy="355"/>
              </a:xfrm>
            </p:grpSpPr>
            <p:sp>
              <p:nvSpPr>
                <p:cNvPr id="66786" name="AutoShape 633"/>
                <p:cNvSpPr>
                  <a:spLocks noChangeAspect="1" noChangeArrowheads="1"/>
                </p:cNvSpPr>
                <p:nvPr/>
              </p:nvSpPr>
              <p:spPr bwMode="auto">
                <a:xfrm>
                  <a:off x="1658" y="2628"/>
                  <a:ext cx="40" cy="17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87" name="AutoShape 634"/>
                <p:cNvSpPr>
                  <a:spLocks noChangeAspect="1" noChangeArrowheads="1"/>
                </p:cNvSpPr>
                <p:nvPr/>
              </p:nvSpPr>
              <p:spPr bwMode="auto">
                <a:xfrm>
                  <a:off x="1658" y="2805"/>
                  <a:ext cx="40" cy="17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73" name="Group 635"/>
              <p:cNvGrpSpPr>
                <a:grpSpLocks noChangeAspect="1"/>
              </p:cNvGrpSpPr>
              <p:nvPr/>
            </p:nvGrpSpPr>
            <p:grpSpPr bwMode="auto">
              <a:xfrm>
                <a:off x="1298" y="1081"/>
                <a:ext cx="12" cy="15"/>
                <a:chOff x="1516" y="2835"/>
                <a:chExt cx="42" cy="123"/>
              </a:xfrm>
            </p:grpSpPr>
            <p:sp>
              <p:nvSpPr>
                <p:cNvPr id="66784" name="AutoShape 636"/>
                <p:cNvSpPr>
                  <a:spLocks noChangeAspect="1" noChangeArrowheads="1"/>
                </p:cNvSpPr>
                <p:nvPr/>
              </p:nvSpPr>
              <p:spPr bwMode="auto">
                <a:xfrm>
                  <a:off x="1516" y="2897"/>
                  <a:ext cx="42" cy="61"/>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85" name="AutoShape 637"/>
                <p:cNvSpPr>
                  <a:spLocks noChangeAspect="1" noChangeArrowheads="1"/>
                </p:cNvSpPr>
                <p:nvPr/>
              </p:nvSpPr>
              <p:spPr bwMode="auto">
                <a:xfrm>
                  <a:off x="1516" y="2835"/>
                  <a:ext cx="42" cy="62"/>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74" name="Group 638"/>
              <p:cNvGrpSpPr>
                <a:grpSpLocks noChangeAspect="1"/>
              </p:cNvGrpSpPr>
              <p:nvPr/>
            </p:nvGrpSpPr>
            <p:grpSpPr bwMode="auto">
              <a:xfrm>
                <a:off x="1446" y="1039"/>
                <a:ext cx="14" cy="19"/>
                <a:chOff x="2478" y="2807"/>
                <a:chExt cx="43" cy="178"/>
              </a:xfrm>
            </p:grpSpPr>
            <p:sp>
              <p:nvSpPr>
                <p:cNvPr id="66782" name="AutoShape 639"/>
                <p:cNvSpPr>
                  <a:spLocks noChangeAspect="1" noChangeArrowheads="1"/>
                </p:cNvSpPr>
                <p:nvPr/>
              </p:nvSpPr>
              <p:spPr bwMode="auto">
                <a:xfrm>
                  <a:off x="2478" y="2807"/>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83" name="AutoShape 640"/>
                <p:cNvSpPr>
                  <a:spLocks noChangeAspect="1" noChangeArrowheads="1"/>
                </p:cNvSpPr>
                <p:nvPr/>
              </p:nvSpPr>
              <p:spPr bwMode="auto">
                <a:xfrm>
                  <a:off x="2478" y="2896"/>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775" name="Group 641"/>
              <p:cNvGrpSpPr>
                <a:grpSpLocks noChangeAspect="1"/>
              </p:cNvGrpSpPr>
              <p:nvPr/>
            </p:nvGrpSpPr>
            <p:grpSpPr bwMode="auto">
              <a:xfrm>
                <a:off x="1498" y="1037"/>
                <a:ext cx="11" cy="32"/>
                <a:chOff x="2065" y="2441"/>
                <a:chExt cx="40" cy="272"/>
              </a:xfrm>
            </p:grpSpPr>
            <p:sp>
              <p:nvSpPr>
                <p:cNvPr id="66780" name="AutoShape 642"/>
                <p:cNvSpPr>
                  <a:spLocks noChangeAspect="1" noChangeArrowheads="1"/>
                </p:cNvSpPr>
                <p:nvPr/>
              </p:nvSpPr>
              <p:spPr bwMode="auto">
                <a:xfrm>
                  <a:off x="2065" y="2576"/>
                  <a:ext cx="40" cy="137"/>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81" name="AutoShape 643"/>
                <p:cNvSpPr>
                  <a:spLocks noChangeAspect="1" noChangeArrowheads="1"/>
                </p:cNvSpPr>
                <p:nvPr/>
              </p:nvSpPr>
              <p:spPr bwMode="auto">
                <a:xfrm>
                  <a:off x="2065" y="2441"/>
                  <a:ext cx="40" cy="137"/>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sp>
            <p:nvSpPr>
              <p:cNvPr id="66776" name="Freeform 644"/>
              <p:cNvSpPr>
                <a:spLocks noChangeAspect="1"/>
              </p:cNvSpPr>
              <p:nvPr/>
            </p:nvSpPr>
            <p:spPr bwMode="auto">
              <a:xfrm flipH="1">
                <a:off x="1514" y="1035"/>
                <a:ext cx="182"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77" name="Freeform 645"/>
              <p:cNvSpPr>
                <a:spLocks noChangeAspect="1"/>
              </p:cNvSpPr>
              <p:nvPr/>
            </p:nvSpPr>
            <p:spPr bwMode="auto">
              <a:xfrm flipH="1">
                <a:off x="1414" y="1035"/>
                <a:ext cx="182"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78" name="Freeform 646"/>
              <p:cNvSpPr>
                <a:spLocks noChangeAspect="1"/>
              </p:cNvSpPr>
              <p:nvPr/>
            </p:nvSpPr>
            <p:spPr bwMode="auto">
              <a:xfrm flipH="1">
                <a:off x="1169" y="1035"/>
                <a:ext cx="180"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779" name="Freeform 647"/>
              <p:cNvSpPr>
                <a:spLocks noChangeAspect="1"/>
              </p:cNvSpPr>
              <p:nvPr/>
            </p:nvSpPr>
            <p:spPr bwMode="auto">
              <a:xfrm flipH="1">
                <a:off x="1068" y="1035"/>
                <a:ext cx="180"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grpSp>
        <p:grpSp>
          <p:nvGrpSpPr>
            <p:cNvPr id="66609" name="Group 648"/>
            <p:cNvGrpSpPr>
              <a:grpSpLocks/>
            </p:cNvGrpSpPr>
            <p:nvPr/>
          </p:nvGrpSpPr>
          <p:grpSpPr bwMode="auto">
            <a:xfrm>
              <a:off x="2827" y="905"/>
              <a:ext cx="1733" cy="67"/>
              <a:chOff x="-37" y="1035"/>
              <a:chExt cx="1733" cy="67"/>
            </a:xfrm>
          </p:grpSpPr>
          <p:sp>
            <p:nvSpPr>
              <p:cNvPr id="66610" name="Freeform 649"/>
              <p:cNvSpPr>
                <a:spLocks noChangeAspect="1"/>
              </p:cNvSpPr>
              <p:nvPr/>
            </p:nvSpPr>
            <p:spPr bwMode="auto">
              <a:xfrm>
                <a:off x="-37" y="1035"/>
                <a:ext cx="182"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11" name="Freeform 650"/>
              <p:cNvSpPr>
                <a:spLocks noChangeAspect="1"/>
              </p:cNvSpPr>
              <p:nvPr/>
            </p:nvSpPr>
            <p:spPr bwMode="auto">
              <a:xfrm>
                <a:off x="310" y="1035"/>
                <a:ext cx="180"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12" name="Freeform 651"/>
              <p:cNvSpPr>
                <a:spLocks noChangeAspect="1"/>
              </p:cNvSpPr>
              <p:nvPr/>
            </p:nvSpPr>
            <p:spPr bwMode="auto">
              <a:xfrm>
                <a:off x="210" y="1035"/>
                <a:ext cx="181"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13" name="Freeform 652"/>
              <p:cNvSpPr>
                <a:spLocks noChangeAspect="1"/>
              </p:cNvSpPr>
              <p:nvPr/>
            </p:nvSpPr>
            <p:spPr bwMode="auto">
              <a:xfrm>
                <a:off x="656" y="1035"/>
                <a:ext cx="181"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14" name="Freeform 653"/>
              <p:cNvSpPr>
                <a:spLocks noChangeAspect="1"/>
              </p:cNvSpPr>
              <p:nvPr/>
            </p:nvSpPr>
            <p:spPr bwMode="auto">
              <a:xfrm>
                <a:off x="556" y="1035"/>
                <a:ext cx="181"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15" name="Freeform 654"/>
              <p:cNvSpPr>
                <a:spLocks noChangeAspect="1"/>
              </p:cNvSpPr>
              <p:nvPr/>
            </p:nvSpPr>
            <p:spPr bwMode="auto">
              <a:xfrm>
                <a:off x="902" y="1035"/>
                <a:ext cx="182"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grpSp>
            <p:nvGrpSpPr>
              <p:cNvPr id="66616" name="Group 655"/>
              <p:cNvGrpSpPr>
                <a:grpSpLocks noChangeAspect="1"/>
              </p:cNvGrpSpPr>
              <p:nvPr/>
            </p:nvGrpSpPr>
            <p:grpSpPr bwMode="auto">
              <a:xfrm>
                <a:off x="139" y="1036"/>
                <a:ext cx="14" cy="44"/>
                <a:chOff x="1015" y="2428"/>
                <a:chExt cx="46" cy="372"/>
              </a:xfrm>
            </p:grpSpPr>
            <p:sp>
              <p:nvSpPr>
                <p:cNvPr id="66726" name="AutoShape 656"/>
                <p:cNvSpPr>
                  <a:spLocks noChangeAspect="1" noChangeArrowheads="1"/>
                </p:cNvSpPr>
                <p:nvPr/>
              </p:nvSpPr>
              <p:spPr bwMode="auto">
                <a:xfrm>
                  <a:off x="1015" y="2428"/>
                  <a:ext cx="46" cy="1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27" name="AutoShape 657"/>
                <p:cNvSpPr>
                  <a:spLocks noChangeAspect="1" noChangeArrowheads="1"/>
                </p:cNvSpPr>
                <p:nvPr/>
              </p:nvSpPr>
              <p:spPr bwMode="auto">
                <a:xfrm>
                  <a:off x="1015" y="2611"/>
                  <a:ext cx="46" cy="1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17" name="Group 658"/>
              <p:cNvGrpSpPr>
                <a:grpSpLocks noChangeAspect="1"/>
              </p:cNvGrpSpPr>
              <p:nvPr/>
            </p:nvGrpSpPr>
            <p:grpSpPr bwMode="auto">
              <a:xfrm>
                <a:off x="343" y="1043"/>
                <a:ext cx="13" cy="53"/>
                <a:chOff x="1790" y="2461"/>
                <a:chExt cx="40" cy="447"/>
              </a:xfrm>
            </p:grpSpPr>
            <p:sp>
              <p:nvSpPr>
                <p:cNvPr id="66724" name="AutoShape 659"/>
                <p:cNvSpPr>
                  <a:spLocks noChangeAspect="1" noChangeArrowheads="1"/>
                </p:cNvSpPr>
                <p:nvPr/>
              </p:nvSpPr>
              <p:spPr bwMode="auto">
                <a:xfrm>
                  <a:off x="1790" y="2461"/>
                  <a:ext cx="40" cy="223"/>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25" name="AutoShape 660"/>
                <p:cNvSpPr>
                  <a:spLocks noChangeAspect="1" noChangeArrowheads="1"/>
                </p:cNvSpPr>
                <p:nvPr/>
              </p:nvSpPr>
              <p:spPr bwMode="auto">
                <a:xfrm>
                  <a:off x="1790" y="2684"/>
                  <a:ext cx="40" cy="224"/>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18" name="Group 661"/>
              <p:cNvGrpSpPr>
                <a:grpSpLocks noChangeAspect="1"/>
              </p:cNvGrpSpPr>
              <p:nvPr/>
            </p:nvGrpSpPr>
            <p:grpSpPr bwMode="auto">
              <a:xfrm>
                <a:off x="177" y="1043"/>
                <a:ext cx="11" cy="55"/>
                <a:chOff x="1151" y="2490"/>
                <a:chExt cx="40" cy="455"/>
              </a:xfrm>
            </p:grpSpPr>
            <p:sp>
              <p:nvSpPr>
                <p:cNvPr id="66722" name="AutoShape 662"/>
                <p:cNvSpPr>
                  <a:spLocks noChangeAspect="1" noChangeArrowheads="1"/>
                </p:cNvSpPr>
                <p:nvPr/>
              </p:nvSpPr>
              <p:spPr bwMode="auto">
                <a:xfrm>
                  <a:off x="1151" y="2716"/>
                  <a:ext cx="40" cy="22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23" name="AutoShape 663"/>
                <p:cNvSpPr>
                  <a:spLocks noChangeAspect="1" noChangeArrowheads="1"/>
                </p:cNvSpPr>
                <p:nvPr/>
              </p:nvSpPr>
              <p:spPr bwMode="auto">
                <a:xfrm>
                  <a:off x="1151" y="2490"/>
                  <a:ext cx="40" cy="22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19" name="Group 664"/>
              <p:cNvGrpSpPr>
                <a:grpSpLocks noChangeAspect="1"/>
              </p:cNvGrpSpPr>
              <p:nvPr/>
            </p:nvGrpSpPr>
            <p:grpSpPr bwMode="auto">
              <a:xfrm>
                <a:off x="388" y="1036"/>
                <a:ext cx="10" cy="38"/>
                <a:chOff x="1914" y="2425"/>
                <a:chExt cx="40" cy="326"/>
              </a:xfrm>
            </p:grpSpPr>
            <p:sp>
              <p:nvSpPr>
                <p:cNvPr id="66720" name="AutoShape 665"/>
                <p:cNvSpPr>
                  <a:spLocks noChangeAspect="1" noChangeArrowheads="1"/>
                </p:cNvSpPr>
                <p:nvPr/>
              </p:nvSpPr>
              <p:spPr bwMode="auto">
                <a:xfrm>
                  <a:off x="1914" y="2425"/>
                  <a:ext cx="40" cy="163"/>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21" name="AutoShape 666"/>
                <p:cNvSpPr>
                  <a:spLocks noChangeAspect="1" noChangeArrowheads="1"/>
                </p:cNvSpPr>
                <p:nvPr/>
              </p:nvSpPr>
              <p:spPr bwMode="auto">
                <a:xfrm>
                  <a:off x="1914" y="2588"/>
                  <a:ext cx="40" cy="163"/>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20" name="Group 667"/>
              <p:cNvGrpSpPr>
                <a:grpSpLocks noChangeAspect="1"/>
              </p:cNvGrpSpPr>
              <p:nvPr/>
            </p:nvGrpSpPr>
            <p:grpSpPr bwMode="auto">
              <a:xfrm>
                <a:off x="216" y="1060"/>
                <a:ext cx="10" cy="40"/>
                <a:chOff x="1284" y="2652"/>
                <a:chExt cx="40" cy="337"/>
              </a:xfrm>
            </p:grpSpPr>
            <p:sp>
              <p:nvSpPr>
                <p:cNvPr id="66718" name="AutoShape 668"/>
                <p:cNvSpPr>
                  <a:spLocks noChangeAspect="1" noChangeArrowheads="1"/>
                </p:cNvSpPr>
                <p:nvPr/>
              </p:nvSpPr>
              <p:spPr bwMode="auto">
                <a:xfrm>
                  <a:off x="1284" y="2821"/>
                  <a:ext cx="40" cy="16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19" name="AutoShape 669"/>
                <p:cNvSpPr>
                  <a:spLocks noChangeAspect="1" noChangeArrowheads="1"/>
                </p:cNvSpPr>
                <p:nvPr/>
              </p:nvSpPr>
              <p:spPr bwMode="auto">
                <a:xfrm>
                  <a:off x="1284" y="2652"/>
                  <a:ext cx="40" cy="16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21" name="Group 670"/>
              <p:cNvGrpSpPr>
                <a:grpSpLocks noChangeAspect="1"/>
              </p:cNvGrpSpPr>
              <p:nvPr/>
            </p:nvGrpSpPr>
            <p:grpSpPr bwMode="auto">
              <a:xfrm>
                <a:off x="302" y="1060"/>
                <a:ext cx="12" cy="42"/>
                <a:chOff x="1658" y="2628"/>
                <a:chExt cx="40" cy="355"/>
              </a:xfrm>
            </p:grpSpPr>
            <p:sp>
              <p:nvSpPr>
                <p:cNvPr id="66716" name="AutoShape 671"/>
                <p:cNvSpPr>
                  <a:spLocks noChangeAspect="1" noChangeArrowheads="1"/>
                </p:cNvSpPr>
                <p:nvPr/>
              </p:nvSpPr>
              <p:spPr bwMode="auto">
                <a:xfrm>
                  <a:off x="1658" y="2628"/>
                  <a:ext cx="40" cy="17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17" name="AutoShape 672"/>
                <p:cNvSpPr>
                  <a:spLocks noChangeAspect="1" noChangeArrowheads="1"/>
                </p:cNvSpPr>
                <p:nvPr/>
              </p:nvSpPr>
              <p:spPr bwMode="auto">
                <a:xfrm>
                  <a:off x="1658" y="2805"/>
                  <a:ext cx="40" cy="17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22" name="Group 673"/>
              <p:cNvGrpSpPr>
                <a:grpSpLocks noChangeAspect="1"/>
              </p:cNvGrpSpPr>
              <p:nvPr/>
            </p:nvGrpSpPr>
            <p:grpSpPr bwMode="auto">
              <a:xfrm>
                <a:off x="267" y="1081"/>
                <a:ext cx="11" cy="15"/>
                <a:chOff x="1516" y="2835"/>
                <a:chExt cx="42" cy="123"/>
              </a:xfrm>
            </p:grpSpPr>
            <p:sp>
              <p:nvSpPr>
                <p:cNvPr id="66714" name="AutoShape 674"/>
                <p:cNvSpPr>
                  <a:spLocks noChangeAspect="1" noChangeArrowheads="1"/>
                </p:cNvSpPr>
                <p:nvPr/>
              </p:nvSpPr>
              <p:spPr bwMode="auto">
                <a:xfrm>
                  <a:off x="1516" y="2897"/>
                  <a:ext cx="42" cy="61"/>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15" name="AutoShape 675"/>
                <p:cNvSpPr>
                  <a:spLocks noChangeAspect="1" noChangeArrowheads="1"/>
                </p:cNvSpPr>
                <p:nvPr/>
              </p:nvSpPr>
              <p:spPr bwMode="auto">
                <a:xfrm>
                  <a:off x="1516" y="2835"/>
                  <a:ext cx="42" cy="62"/>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23" name="Group 676"/>
              <p:cNvGrpSpPr>
                <a:grpSpLocks noChangeAspect="1"/>
              </p:cNvGrpSpPr>
              <p:nvPr/>
            </p:nvGrpSpPr>
            <p:grpSpPr bwMode="auto">
              <a:xfrm>
                <a:off x="504" y="1039"/>
                <a:ext cx="14" cy="52"/>
                <a:chOff x="2195" y="2463"/>
                <a:chExt cx="40" cy="442"/>
              </a:xfrm>
            </p:grpSpPr>
            <p:sp>
              <p:nvSpPr>
                <p:cNvPr id="66712" name="AutoShape 677"/>
                <p:cNvSpPr>
                  <a:spLocks noChangeAspect="1" noChangeArrowheads="1"/>
                </p:cNvSpPr>
                <p:nvPr/>
              </p:nvSpPr>
              <p:spPr bwMode="auto">
                <a:xfrm>
                  <a:off x="2195" y="2684"/>
                  <a:ext cx="40" cy="221"/>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13" name="AutoShape 678"/>
                <p:cNvSpPr>
                  <a:spLocks noChangeAspect="1" noChangeArrowheads="1"/>
                </p:cNvSpPr>
                <p:nvPr/>
              </p:nvSpPr>
              <p:spPr bwMode="auto">
                <a:xfrm>
                  <a:off x="2195" y="2463"/>
                  <a:ext cx="40" cy="221"/>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24" name="Group 679"/>
              <p:cNvGrpSpPr>
                <a:grpSpLocks noChangeAspect="1"/>
              </p:cNvGrpSpPr>
              <p:nvPr/>
            </p:nvGrpSpPr>
            <p:grpSpPr bwMode="auto">
              <a:xfrm>
                <a:off x="548" y="1056"/>
                <a:ext cx="12" cy="45"/>
                <a:chOff x="2329" y="2599"/>
                <a:chExt cx="43" cy="386"/>
              </a:xfrm>
            </p:grpSpPr>
            <p:sp>
              <p:nvSpPr>
                <p:cNvPr id="66710" name="AutoShape 680"/>
                <p:cNvSpPr>
                  <a:spLocks noChangeAspect="1" noChangeArrowheads="1"/>
                </p:cNvSpPr>
                <p:nvPr/>
              </p:nvSpPr>
              <p:spPr bwMode="auto">
                <a:xfrm>
                  <a:off x="2329" y="2791"/>
                  <a:ext cx="43" cy="194"/>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11" name="AutoShape 681"/>
                <p:cNvSpPr>
                  <a:spLocks noChangeAspect="1" noChangeArrowheads="1"/>
                </p:cNvSpPr>
                <p:nvPr/>
              </p:nvSpPr>
              <p:spPr bwMode="auto">
                <a:xfrm>
                  <a:off x="2329" y="2599"/>
                  <a:ext cx="43" cy="194"/>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25" name="Group 682"/>
              <p:cNvGrpSpPr>
                <a:grpSpLocks noChangeAspect="1"/>
              </p:cNvGrpSpPr>
              <p:nvPr/>
            </p:nvGrpSpPr>
            <p:grpSpPr bwMode="auto">
              <a:xfrm>
                <a:off x="421" y="1039"/>
                <a:ext cx="11" cy="19"/>
                <a:chOff x="2478" y="2807"/>
                <a:chExt cx="43" cy="178"/>
              </a:xfrm>
            </p:grpSpPr>
            <p:sp>
              <p:nvSpPr>
                <p:cNvPr id="66708" name="AutoShape 683"/>
                <p:cNvSpPr>
                  <a:spLocks noChangeAspect="1" noChangeArrowheads="1"/>
                </p:cNvSpPr>
                <p:nvPr/>
              </p:nvSpPr>
              <p:spPr bwMode="auto">
                <a:xfrm>
                  <a:off x="2478" y="2807"/>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09" name="AutoShape 684"/>
                <p:cNvSpPr>
                  <a:spLocks noChangeAspect="1" noChangeArrowheads="1"/>
                </p:cNvSpPr>
                <p:nvPr/>
              </p:nvSpPr>
              <p:spPr bwMode="auto">
                <a:xfrm>
                  <a:off x="2478" y="2896"/>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26" name="Group 685"/>
              <p:cNvGrpSpPr>
                <a:grpSpLocks noChangeAspect="1"/>
              </p:cNvGrpSpPr>
              <p:nvPr/>
            </p:nvGrpSpPr>
            <p:grpSpPr bwMode="auto">
              <a:xfrm>
                <a:off x="466" y="1037"/>
                <a:ext cx="12" cy="32"/>
                <a:chOff x="2065" y="2441"/>
                <a:chExt cx="40" cy="272"/>
              </a:xfrm>
            </p:grpSpPr>
            <p:sp>
              <p:nvSpPr>
                <p:cNvPr id="66706" name="AutoShape 686"/>
                <p:cNvSpPr>
                  <a:spLocks noChangeAspect="1" noChangeArrowheads="1"/>
                </p:cNvSpPr>
                <p:nvPr/>
              </p:nvSpPr>
              <p:spPr bwMode="auto">
                <a:xfrm>
                  <a:off x="2065" y="2576"/>
                  <a:ext cx="40" cy="137"/>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07" name="AutoShape 687"/>
                <p:cNvSpPr>
                  <a:spLocks noChangeAspect="1" noChangeArrowheads="1"/>
                </p:cNvSpPr>
                <p:nvPr/>
              </p:nvSpPr>
              <p:spPr bwMode="auto">
                <a:xfrm>
                  <a:off x="2065" y="2441"/>
                  <a:ext cx="40" cy="137"/>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27" name="Group 688"/>
              <p:cNvGrpSpPr>
                <a:grpSpLocks noChangeAspect="1"/>
              </p:cNvGrpSpPr>
              <p:nvPr/>
            </p:nvGrpSpPr>
            <p:grpSpPr bwMode="auto">
              <a:xfrm>
                <a:off x="586" y="1079"/>
                <a:ext cx="14" cy="19"/>
                <a:chOff x="2478" y="2807"/>
                <a:chExt cx="43" cy="178"/>
              </a:xfrm>
            </p:grpSpPr>
            <p:sp>
              <p:nvSpPr>
                <p:cNvPr id="66704" name="AutoShape 689"/>
                <p:cNvSpPr>
                  <a:spLocks noChangeAspect="1" noChangeArrowheads="1"/>
                </p:cNvSpPr>
                <p:nvPr/>
              </p:nvSpPr>
              <p:spPr bwMode="auto">
                <a:xfrm>
                  <a:off x="2478" y="2807"/>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05" name="AutoShape 690"/>
                <p:cNvSpPr>
                  <a:spLocks noChangeAspect="1" noChangeArrowheads="1"/>
                </p:cNvSpPr>
                <p:nvPr/>
              </p:nvSpPr>
              <p:spPr bwMode="auto">
                <a:xfrm>
                  <a:off x="2478" y="2896"/>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28" name="Group 691"/>
              <p:cNvGrpSpPr>
                <a:grpSpLocks noChangeAspect="1"/>
              </p:cNvGrpSpPr>
              <p:nvPr/>
            </p:nvGrpSpPr>
            <p:grpSpPr bwMode="auto">
              <a:xfrm>
                <a:off x="748" y="1037"/>
                <a:ext cx="13" cy="27"/>
                <a:chOff x="3094" y="2443"/>
                <a:chExt cx="40" cy="183"/>
              </a:xfrm>
            </p:grpSpPr>
            <p:sp>
              <p:nvSpPr>
                <p:cNvPr id="66702" name="AutoShape 692"/>
                <p:cNvSpPr>
                  <a:spLocks noChangeAspect="1" noChangeArrowheads="1"/>
                </p:cNvSpPr>
                <p:nvPr/>
              </p:nvSpPr>
              <p:spPr bwMode="auto">
                <a:xfrm flipV="1">
                  <a:off x="3094" y="2443"/>
                  <a:ext cx="40" cy="92"/>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03" name="AutoShape 693"/>
                <p:cNvSpPr>
                  <a:spLocks noChangeAspect="1" noChangeArrowheads="1"/>
                </p:cNvSpPr>
                <p:nvPr/>
              </p:nvSpPr>
              <p:spPr bwMode="auto">
                <a:xfrm flipV="1">
                  <a:off x="3094" y="2534"/>
                  <a:ext cx="40" cy="92"/>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29" name="Group 694"/>
              <p:cNvGrpSpPr>
                <a:grpSpLocks noChangeAspect="1"/>
              </p:cNvGrpSpPr>
              <p:nvPr/>
            </p:nvGrpSpPr>
            <p:grpSpPr bwMode="auto">
              <a:xfrm>
                <a:off x="713" y="1037"/>
                <a:ext cx="12" cy="48"/>
                <a:chOff x="2978" y="2432"/>
                <a:chExt cx="46" cy="375"/>
              </a:xfrm>
            </p:grpSpPr>
            <p:sp>
              <p:nvSpPr>
                <p:cNvPr id="66700" name="AutoShape 695"/>
                <p:cNvSpPr>
                  <a:spLocks noChangeAspect="1" noChangeArrowheads="1"/>
                </p:cNvSpPr>
                <p:nvPr/>
              </p:nvSpPr>
              <p:spPr bwMode="auto">
                <a:xfrm>
                  <a:off x="2978" y="2619"/>
                  <a:ext cx="46" cy="18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701" name="AutoShape 696"/>
                <p:cNvSpPr>
                  <a:spLocks noChangeAspect="1" noChangeArrowheads="1"/>
                </p:cNvSpPr>
                <p:nvPr/>
              </p:nvSpPr>
              <p:spPr bwMode="auto">
                <a:xfrm>
                  <a:off x="2978" y="2432"/>
                  <a:ext cx="46" cy="18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30" name="Group 697"/>
              <p:cNvGrpSpPr>
                <a:grpSpLocks noChangeAspect="1"/>
              </p:cNvGrpSpPr>
              <p:nvPr/>
            </p:nvGrpSpPr>
            <p:grpSpPr bwMode="auto">
              <a:xfrm>
                <a:off x="676" y="1047"/>
                <a:ext cx="11" cy="51"/>
                <a:chOff x="2832" y="2516"/>
                <a:chExt cx="43" cy="436"/>
              </a:xfrm>
            </p:grpSpPr>
            <p:sp>
              <p:nvSpPr>
                <p:cNvPr id="66698" name="AutoShape 698"/>
                <p:cNvSpPr>
                  <a:spLocks noChangeAspect="1" noChangeArrowheads="1"/>
                </p:cNvSpPr>
                <p:nvPr/>
              </p:nvSpPr>
              <p:spPr bwMode="auto">
                <a:xfrm flipV="1">
                  <a:off x="2832" y="2516"/>
                  <a:ext cx="43" cy="21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99" name="AutoShape 699"/>
                <p:cNvSpPr>
                  <a:spLocks noChangeAspect="1" noChangeArrowheads="1"/>
                </p:cNvSpPr>
                <p:nvPr/>
              </p:nvSpPr>
              <p:spPr bwMode="auto">
                <a:xfrm flipV="1">
                  <a:off x="2832" y="2734"/>
                  <a:ext cx="43" cy="21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31" name="Group 700"/>
              <p:cNvGrpSpPr>
                <a:grpSpLocks noChangeAspect="1"/>
              </p:cNvGrpSpPr>
              <p:nvPr/>
            </p:nvGrpSpPr>
            <p:grpSpPr bwMode="auto">
              <a:xfrm>
                <a:off x="633" y="1074"/>
                <a:ext cx="11" cy="25"/>
                <a:chOff x="2668" y="2761"/>
                <a:chExt cx="40" cy="217"/>
              </a:xfrm>
            </p:grpSpPr>
            <p:sp>
              <p:nvSpPr>
                <p:cNvPr id="66696" name="AutoShape 701"/>
                <p:cNvSpPr>
                  <a:spLocks noChangeAspect="1" noChangeArrowheads="1"/>
                </p:cNvSpPr>
                <p:nvPr/>
              </p:nvSpPr>
              <p:spPr bwMode="auto">
                <a:xfrm>
                  <a:off x="2668" y="2870"/>
                  <a:ext cx="40" cy="10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97" name="AutoShape 702"/>
                <p:cNvSpPr>
                  <a:spLocks noChangeAspect="1" noChangeArrowheads="1"/>
                </p:cNvSpPr>
                <p:nvPr/>
              </p:nvSpPr>
              <p:spPr bwMode="auto">
                <a:xfrm>
                  <a:off x="2668" y="2761"/>
                  <a:ext cx="40" cy="10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32" name="Group 703"/>
              <p:cNvGrpSpPr>
                <a:grpSpLocks noChangeAspect="1"/>
              </p:cNvGrpSpPr>
              <p:nvPr/>
            </p:nvGrpSpPr>
            <p:grpSpPr bwMode="auto">
              <a:xfrm flipV="1">
                <a:off x="883" y="1048"/>
                <a:ext cx="11" cy="53"/>
                <a:chOff x="3217" y="3037"/>
                <a:chExt cx="46" cy="372"/>
              </a:xfrm>
            </p:grpSpPr>
            <p:sp>
              <p:nvSpPr>
                <p:cNvPr id="66694" name="AutoShape 704"/>
                <p:cNvSpPr>
                  <a:spLocks noChangeAspect="1" noChangeArrowheads="1"/>
                </p:cNvSpPr>
                <p:nvPr/>
              </p:nvSpPr>
              <p:spPr bwMode="auto">
                <a:xfrm>
                  <a:off x="3217" y="3037"/>
                  <a:ext cx="46" cy="1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95" name="AutoShape 705"/>
                <p:cNvSpPr>
                  <a:spLocks noChangeAspect="1" noChangeArrowheads="1"/>
                </p:cNvSpPr>
                <p:nvPr/>
              </p:nvSpPr>
              <p:spPr bwMode="auto">
                <a:xfrm>
                  <a:off x="3217" y="3220"/>
                  <a:ext cx="46" cy="1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33" name="Group 706"/>
              <p:cNvGrpSpPr>
                <a:grpSpLocks noChangeAspect="1"/>
              </p:cNvGrpSpPr>
              <p:nvPr/>
            </p:nvGrpSpPr>
            <p:grpSpPr bwMode="auto">
              <a:xfrm>
                <a:off x="841" y="1036"/>
                <a:ext cx="13" cy="51"/>
                <a:chOff x="3353" y="3099"/>
                <a:chExt cx="40" cy="455"/>
              </a:xfrm>
            </p:grpSpPr>
            <p:sp>
              <p:nvSpPr>
                <p:cNvPr id="66692" name="AutoShape 707"/>
                <p:cNvSpPr>
                  <a:spLocks noChangeAspect="1" noChangeArrowheads="1"/>
                </p:cNvSpPr>
                <p:nvPr/>
              </p:nvSpPr>
              <p:spPr bwMode="auto">
                <a:xfrm>
                  <a:off x="3353" y="3325"/>
                  <a:ext cx="40" cy="22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93" name="AutoShape 708"/>
                <p:cNvSpPr>
                  <a:spLocks noChangeAspect="1" noChangeArrowheads="1"/>
                </p:cNvSpPr>
                <p:nvPr/>
              </p:nvSpPr>
              <p:spPr bwMode="auto">
                <a:xfrm>
                  <a:off x="3353" y="3099"/>
                  <a:ext cx="40" cy="22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34" name="Group 709"/>
              <p:cNvGrpSpPr>
                <a:grpSpLocks noChangeAspect="1"/>
              </p:cNvGrpSpPr>
              <p:nvPr/>
            </p:nvGrpSpPr>
            <p:grpSpPr bwMode="auto">
              <a:xfrm>
                <a:off x="807" y="1038"/>
                <a:ext cx="15" cy="30"/>
                <a:chOff x="3486" y="3261"/>
                <a:chExt cx="40" cy="337"/>
              </a:xfrm>
            </p:grpSpPr>
            <p:sp>
              <p:nvSpPr>
                <p:cNvPr id="66690" name="AutoShape 710"/>
                <p:cNvSpPr>
                  <a:spLocks noChangeAspect="1" noChangeArrowheads="1"/>
                </p:cNvSpPr>
                <p:nvPr/>
              </p:nvSpPr>
              <p:spPr bwMode="auto">
                <a:xfrm>
                  <a:off x="3486" y="3430"/>
                  <a:ext cx="40" cy="16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91" name="AutoShape 711"/>
                <p:cNvSpPr>
                  <a:spLocks noChangeAspect="1" noChangeArrowheads="1"/>
                </p:cNvSpPr>
                <p:nvPr/>
              </p:nvSpPr>
              <p:spPr bwMode="auto">
                <a:xfrm>
                  <a:off x="3486" y="3261"/>
                  <a:ext cx="40" cy="16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35" name="Group 712"/>
              <p:cNvGrpSpPr>
                <a:grpSpLocks noChangeAspect="1"/>
              </p:cNvGrpSpPr>
              <p:nvPr/>
            </p:nvGrpSpPr>
            <p:grpSpPr bwMode="auto">
              <a:xfrm>
                <a:off x="1053" y="1039"/>
                <a:ext cx="13" cy="52"/>
                <a:chOff x="2195" y="2463"/>
                <a:chExt cx="40" cy="442"/>
              </a:xfrm>
            </p:grpSpPr>
            <p:sp>
              <p:nvSpPr>
                <p:cNvPr id="66688" name="AutoShape 713"/>
                <p:cNvSpPr>
                  <a:spLocks noChangeAspect="1" noChangeArrowheads="1"/>
                </p:cNvSpPr>
                <p:nvPr/>
              </p:nvSpPr>
              <p:spPr bwMode="auto">
                <a:xfrm>
                  <a:off x="2195" y="2684"/>
                  <a:ext cx="40" cy="221"/>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89" name="AutoShape 714"/>
                <p:cNvSpPr>
                  <a:spLocks noChangeAspect="1" noChangeArrowheads="1"/>
                </p:cNvSpPr>
                <p:nvPr/>
              </p:nvSpPr>
              <p:spPr bwMode="auto">
                <a:xfrm>
                  <a:off x="2195" y="2463"/>
                  <a:ext cx="40" cy="221"/>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36" name="Group 715"/>
              <p:cNvGrpSpPr>
                <a:grpSpLocks noChangeAspect="1"/>
              </p:cNvGrpSpPr>
              <p:nvPr/>
            </p:nvGrpSpPr>
            <p:grpSpPr bwMode="auto">
              <a:xfrm>
                <a:off x="1005" y="1056"/>
                <a:ext cx="13" cy="46"/>
                <a:chOff x="2329" y="2599"/>
                <a:chExt cx="43" cy="386"/>
              </a:xfrm>
            </p:grpSpPr>
            <p:sp>
              <p:nvSpPr>
                <p:cNvPr id="66686" name="AutoShape 716"/>
                <p:cNvSpPr>
                  <a:spLocks noChangeAspect="1" noChangeArrowheads="1"/>
                </p:cNvSpPr>
                <p:nvPr/>
              </p:nvSpPr>
              <p:spPr bwMode="auto">
                <a:xfrm>
                  <a:off x="2329" y="2791"/>
                  <a:ext cx="43" cy="194"/>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87" name="AutoShape 717"/>
                <p:cNvSpPr>
                  <a:spLocks noChangeAspect="1" noChangeArrowheads="1"/>
                </p:cNvSpPr>
                <p:nvPr/>
              </p:nvSpPr>
              <p:spPr bwMode="auto">
                <a:xfrm>
                  <a:off x="2329" y="2599"/>
                  <a:ext cx="43" cy="194"/>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37" name="Group 718"/>
              <p:cNvGrpSpPr>
                <a:grpSpLocks noChangeAspect="1"/>
              </p:cNvGrpSpPr>
              <p:nvPr/>
            </p:nvGrpSpPr>
            <p:grpSpPr bwMode="auto">
              <a:xfrm>
                <a:off x="919" y="1068"/>
                <a:ext cx="11" cy="31"/>
                <a:chOff x="2065" y="2441"/>
                <a:chExt cx="40" cy="272"/>
              </a:xfrm>
            </p:grpSpPr>
            <p:sp>
              <p:nvSpPr>
                <p:cNvPr id="66684" name="AutoShape 719"/>
                <p:cNvSpPr>
                  <a:spLocks noChangeAspect="1" noChangeArrowheads="1"/>
                </p:cNvSpPr>
                <p:nvPr/>
              </p:nvSpPr>
              <p:spPr bwMode="auto">
                <a:xfrm>
                  <a:off x="2065" y="2576"/>
                  <a:ext cx="40" cy="137"/>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85" name="AutoShape 720"/>
                <p:cNvSpPr>
                  <a:spLocks noChangeAspect="1" noChangeArrowheads="1"/>
                </p:cNvSpPr>
                <p:nvPr/>
              </p:nvSpPr>
              <p:spPr bwMode="auto">
                <a:xfrm>
                  <a:off x="2065" y="2441"/>
                  <a:ext cx="40" cy="137"/>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38" name="Group 721"/>
              <p:cNvGrpSpPr>
                <a:grpSpLocks noChangeAspect="1"/>
              </p:cNvGrpSpPr>
              <p:nvPr/>
            </p:nvGrpSpPr>
            <p:grpSpPr bwMode="auto">
              <a:xfrm flipV="1">
                <a:off x="969" y="1076"/>
                <a:ext cx="13" cy="22"/>
                <a:chOff x="2815" y="1923"/>
                <a:chExt cx="40" cy="217"/>
              </a:xfrm>
            </p:grpSpPr>
            <p:sp>
              <p:nvSpPr>
                <p:cNvPr id="66682" name="AutoShape 722"/>
                <p:cNvSpPr>
                  <a:spLocks noChangeAspect="1" noChangeArrowheads="1"/>
                </p:cNvSpPr>
                <p:nvPr/>
              </p:nvSpPr>
              <p:spPr bwMode="auto">
                <a:xfrm>
                  <a:off x="2815" y="2032"/>
                  <a:ext cx="40" cy="10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83" name="AutoShape 723"/>
                <p:cNvSpPr>
                  <a:spLocks noChangeAspect="1" noChangeArrowheads="1"/>
                </p:cNvSpPr>
                <p:nvPr/>
              </p:nvSpPr>
              <p:spPr bwMode="auto">
                <a:xfrm>
                  <a:off x="2815" y="1923"/>
                  <a:ext cx="40" cy="10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39" name="Group 724"/>
              <p:cNvGrpSpPr>
                <a:grpSpLocks noChangeAspect="1"/>
              </p:cNvGrpSpPr>
              <p:nvPr/>
            </p:nvGrpSpPr>
            <p:grpSpPr bwMode="auto">
              <a:xfrm>
                <a:off x="106" y="1041"/>
                <a:ext cx="11" cy="18"/>
                <a:chOff x="2478" y="2807"/>
                <a:chExt cx="43" cy="178"/>
              </a:xfrm>
            </p:grpSpPr>
            <p:sp>
              <p:nvSpPr>
                <p:cNvPr id="66680" name="AutoShape 725"/>
                <p:cNvSpPr>
                  <a:spLocks noChangeAspect="1" noChangeArrowheads="1"/>
                </p:cNvSpPr>
                <p:nvPr/>
              </p:nvSpPr>
              <p:spPr bwMode="auto">
                <a:xfrm>
                  <a:off x="2478" y="2807"/>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81" name="AutoShape 726"/>
                <p:cNvSpPr>
                  <a:spLocks noChangeAspect="1" noChangeArrowheads="1"/>
                </p:cNvSpPr>
                <p:nvPr/>
              </p:nvSpPr>
              <p:spPr bwMode="auto">
                <a:xfrm>
                  <a:off x="2478" y="2896"/>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sp>
            <p:nvSpPr>
              <p:cNvPr id="66640" name="Freeform 727"/>
              <p:cNvSpPr>
                <a:spLocks noChangeAspect="1"/>
              </p:cNvSpPr>
              <p:nvPr/>
            </p:nvSpPr>
            <p:spPr bwMode="auto">
              <a:xfrm flipH="1">
                <a:off x="830" y="1035"/>
                <a:ext cx="181"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41" name="Freeform 728"/>
              <p:cNvSpPr>
                <a:spLocks noChangeAspect="1"/>
              </p:cNvSpPr>
              <p:nvPr/>
            </p:nvSpPr>
            <p:spPr bwMode="auto">
              <a:xfrm flipH="1">
                <a:off x="729" y="1035"/>
                <a:ext cx="182"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42" name="Freeform 729"/>
              <p:cNvSpPr>
                <a:spLocks noChangeAspect="1"/>
              </p:cNvSpPr>
              <p:nvPr/>
            </p:nvSpPr>
            <p:spPr bwMode="auto">
              <a:xfrm flipH="1">
                <a:off x="484" y="1035"/>
                <a:ext cx="180"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43" name="Freeform 730"/>
              <p:cNvSpPr>
                <a:spLocks noChangeAspect="1"/>
              </p:cNvSpPr>
              <p:nvPr/>
            </p:nvSpPr>
            <p:spPr bwMode="auto">
              <a:xfrm flipH="1">
                <a:off x="384" y="1035"/>
                <a:ext cx="179"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44" name="Freeform 731"/>
              <p:cNvSpPr>
                <a:spLocks noChangeAspect="1"/>
              </p:cNvSpPr>
              <p:nvPr/>
            </p:nvSpPr>
            <p:spPr bwMode="auto">
              <a:xfrm flipH="1">
                <a:off x="136" y="1035"/>
                <a:ext cx="183"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45" name="Freeform 732"/>
              <p:cNvSpPr>
                <a:spLocks noChangeAspect="1"/>
              </p:cNvSpPr>
              <p:nvPr/>
            </p:nvSpPr>
            <p:spPr bwMode="auto">
              <a:xfrm flipH="1">
                <a:off x="36" y="1035"/>
                <a:ext cx="181"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46" name="Freeform 733"/>
              <p:cNvSpPr>
                <a:spLocks noChangeAspect="1"/>
              </p:cNvSpPr>
              <p:nvPr/>
            </p:nvSpPr>
            <p:spPr bwMode="auto">
              <a:xfrm>
                <a:off x="1340" y="1035"/>
                <a:ext cx="182"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47" name="Freeform 734"/>
              <p:cNvSpPr>
                <a:spLocks noChangeAspect="1"/>
              </p:cNvSpPr>
              <p:nvPr/>
            </p:nvSpPr>
            <p:spPr bwMode="auto">
              <a:xfrm>
                <a:off x="1241" y="1035"/>
                <a:ext cx="181"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48" name="Freeform 735"/>
              <p:cNvSpPr>
                <a:spLocks noChangeAspect="1"/>
              </p:cNvSpPr>
              <p:nvPr/>
            </p:nvSpPr>
            <p:spPr bwMode="auto">
              <a:xfrm>
                <a:off x="995" y="1035"/>
                <a:ext cx="180"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grpSp>
            <p:nvGrpSpPr>
              <p:cNvPr id="66649" name="Group 736"/>
              <p:cNvGrpSpPr>
                <a:grpSpLocks noChangeAspect="1"/>
              </p:cNvGrpSpPr>
              <p:nvPr/>
            </p:nvGrpSpPr>
            <p:grpSpPr bwMode="auto">
              <a:xfrm>
                <a:off x="1165" y="1036"/>
                <a:ext cx="15" cy="44"/>
                <a:chOff x="1015" y="2428"/>
                <a:chExt cx="46" cy="372"/>
              </a:xfrm>
            </p:grpSpPr>
            <p:sp>
              <p:nvSpPr>
                <p:cNvPr id="66678" name="AutoShape 737"/>
                <p:cNvSpPr>
                  <a:spLocks noChangeAspect="1" noChangeArrowheads="1"/>
                </p:cNvSpPr>
                <p:nvPr/>
              </p:nvSpPr>
              <p:spPr bwMode="auto">
                <a:xfrm>
                  <a:off x="1015" y="2428"/>
                  <a:ext cx="46" cy="1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79" name="AutoShape 738"/>
                <p:cNvSpPr>
                  <a:spLocks noChangeAspect="1" noChangeArrowheads="1"/>
                </p:cNvSpPr>
                <p:nvPr/>
              </p:nvSpPr>
              <p:spPr bwMode="auto">
                <a:xfrm>
                  <a:off x="1015" y="2611"/>
                  <a:ext cx="46" cy="1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50" name="Group 739"/>
              <p:cNvGrpSpPr>
                <a:grpSpLocks noChangeAspect="1"/>
              </p:cNvGrpSpPr>
              <p:nvPr/>
            </p:nvGrpSpPr>
            <p:grpSpPr bwMode="auto">
              <a:xfrm>
                <a:off x="1378" y="1043"/>
                <a:ext cx="12" cy="53"/>
                <a:chOff x="1790" y="2461"/>
                <a:chExt cx="40" cy="447"/>
              </a:xfrm>
            </p:grpSpPr>
            <p:sp>
              <p:nvSpPr>
                <p:cNvPr id="66676" name="AutoShape 740"/>
                <p:cNvSpPr>
                  <a:spLocks noChangeAspect="1" noChangeArrowheads="1"/>
                </p:cNvSpPr>
                <p:nvPr/>
              </p:nvSpPr>
              <p:spPr bwMode="auto">
                <a:xfrm>
                  <a:off x="1790" y="2461"/>
                  <a:ext cx="40" cy="223"/>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77" name="AutoShape 741"/>
                <p:cNvSpPr>
                  <a:spLocks noChangeAspect="1" noChangeArrowheads="1"/>
                </p:cNvSpPr>
                <p:nvPr/>
              </p:nvSpPr>
              <p:spPr bwMode="auto">
                <a:xfrm>
                  <a:off x="1790" y="2684"/>
                  <a:ext cx="40" cy="224"/>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51" name="Group 742"/>
              <p:cNvGrpSpPr>
                <a:grpSpLocks noChangeAspect="1"/>
              </p:cNvGrpSpPr>
              <p:nvPr/>
            </p:nvGrpSpPr>
            <p:grpSpPr bwMode="auto">
              <a:xfrm>
                <a:off x="1204" y="1041"/>
                <a:ext cx="12" cy="55"/>
                <a:chOff x="1151" y="2490"/>
                <a:chExt cx="40" cy="455"/>
              </a:xfrm>
            </p:grpSpPr>
            <p:sp>
              <p:nvSpPr>
                <p:cNvPr id="66674" name="AutoShape 743"/>
                <p:cNvSpPr>
                  <a:spLocks noChangeAspect="1" noChangeArrowheads="1"/>
                </p:cNvSpPr>
                <p:nvPr/>
              </p:nvSpPr>
              <p:spPr bwMode="auto">
                <a:xfrm>
                  <a:off x="1151" y="2716"/>
                  <a:ext cx="40" cy="22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75" name="AutoShape 744"/>
                <p:cNvSpPr>
                  <a:spLocks noChangeAspect="1" noChangeArrowheads="1"/>
                </p:cNvSpPr>
                <p:nvPr/>
              </p:nvSpPr>
              <p:spPr bwMode="auto">
                <a:xfrm>
                  <a:off x="1151" y="2490"/>
                  <a:ext cx="40" cy="22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52" name="Group 745"/>
              <p:cNvGrpSpPr>
                <a:grpSpLocks noChangeAspect="1"/>
              </p:cNvGrpSpPr>
              <p:nvPr/>
            </p:nvGrpSpPr>
            <p:grpSpPr bwMode="auto">
              <a:xfrm>
                <a:off x="1414" y="1037"/>
                <a:ext cx="11" cy="38"/>
                <a:chOff x="1914" y="2425"/>
                <a:chExt cx="40" cy="326"/>
              </a:xfrm>
            </p:grpSpPr>
            <p:sp>
              <p:nvSpPr>
                <p:cNvPr id="66672" name="AutoShape 746"/>
                <p:cNvSpPr>
                  <a:spLocks noChangeAspect="1" noChangeArrowheads="1"/>
                </p:cNvSpPr>
                <p:nvPr/>
              </p:nvSpPr>
              <p:spPr bwMode="auto">
                <a:xfrm>
                  <a:off x="1914" y="2425"/>
                  <a:ext cx="40" cy="163"/>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73" name="AutoShape 747"/>
                <p:cNvSpPr>
                  <a:spLocks noChangeAspect="1" noChangeArrowheads="1"/>
                </p:cNvSpPr>
                <p:nvPr/>
              </p:nvSpPr>
              <p:spPr bwMode="auto">
                <a:xfrm>
                  <a:off x="1914" y="2588"/>
                  <a:ext cx="40" cy="163"/>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53" name="Group 748"/>
              <p:cNvGrpSpPr>
                <a:grpSpLocks noChangeAspect="1"/>
              </p:cNvGrpSpPr>
              <p:nvPr/>
            </p:nvGrpSpPr>
            <p:grpSpPr bwMode="auto">
              <a:xfrm>
                <a:off x="1244" y="1060"/>
                <a:ext cx="11" cy="40"/>
                <a:chOff x="1284" y="2652"/>
                <a:chExt cx="40" cy="337"/>
              </a:xfrm>
            </p:grpSpPr>
            <p:sp>
              <p:nvSpPr>
                <p:cNvPr id="66670" name="AutoShape 749"/>
                <p:cNvSpPr>
                  <a:spLocks noChangeAspect="1" noChangeArrowheads="1"/>
                </p:cNvSpPr>
                <p:nvPr/>
              </p:nvSpPr>
              <p:spPr bwMode="auto">
                <a:xfrm>
                  <a:off x="1284" y="2821"/>
                  <a:ext cx="40" cy="16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71" name="AutoShape 750"/>
                <p:cNvSpPr>
                  <a:spLocks noChangeAspect="1" noChangeArrowheads="1"/>
                </p:cNvSpPr>
                <p:nvPr/>
              </p:nvSpPr>
              <p:spPr bwMode="auto">
                <a:xfrm>
                  <a:off x="1284" y="2652"/>
                  <a:ext cx="40" cy="16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54" name="Group 751"/>
              <p:cNvGrpSpPr>
                <a:grpSpLocks noChangeAspect="1"/>
              </p:cNvGrpSpPr>
              <p:nvPr/>
            </p:nvGrpSpPr>
            <p:grpSpPr bwMode="auto">
              <a:xfrm>
                <a:off x="1335" y="1060"/>
                <a:ext cx="14" cy="42"/>
                <a:chOff x="1658" y="2628"/>
                <a:chExt cx="40" cy="355"/>
              </a:xfrm>
            </p:grpSpPr>
            <p:sp>
              <p:nvSpPr>
                <p:cNvPr id="66668" name="AutoShape 752"/>
                <p:cNvSpPr>
                  <a:spLocks noChangeAspect="1" noChangeArrowheads="1"/>
                </p:cNvSpPr>
                <p:nvPr/>
              </p:nvSpPr>
              <p:spPr bwMode="auto">
                <a:xfrm>
                  <a:off x="1658" y="2628"/>
                  <a:ext cx="40" cy="17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69" name="AutoShape 753"/>
                <p:cNvSpPr>
                  <a:spLocks noChangeAspect="1" noChangeArrowheads="1"/>
                </p:cNvSpPr>
                <p:nvPr/>
              </p:nvSpPr>
              <p:spPr bwMode="auto">
                <a:xfrm>
                  <a:off x="1658" y="2805"/>
                  <a:ext cx="40" cy="178"/>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55" name="Group 754"/>
              <p:cNvGrpSpPr>
                <a:grpSpLocks noChangeAspect="1"/>
              </p:cNvGrpSpPr>
              <p:nvPr/>
            </p:nvGrpSpPr>
            <p:grpSpPr bwMode="auto">
              <a:xfrm>
                <a:off x="1298" y="1081"/>
                <a:ext cx="12" cy="15"/>
                <a:chOff x="1516" y="2835"/>
                <a:chExt cx="42" cy="123"/>
              </a:xfrm>
            </p:grpSpPr>
            <p:sp>
              <p:nvSpPr>
                <p:cNvPr id="66666" name="AutoShape 755"/>
                <p:cNvSpPr>
                  <a:spLocks noChangeAspect="1" noChangeArrowheads="1"/>
                </p:cNvSpPr>
                <p:nvPr/>
              </p:nvSpPr>
              <p:spPr bwMode="auto">
                <a:xfrm>
                  <a:off x="1516" y="2897"/>
                  <a:ext cx="42" cy="61"/>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67" name="AutoShape 756"/>
                <p:cNvSpPr>
                  <a:spLocks noChangeAspect="1" noChangeArrowheads="1"/>
                </p:cNvSpPr>
                <p:nvPr/>
              </p:nvSpPr>
              <p:spPr bwMode="auto">
                <a:xfrm>
                  <a:off x="1516" y="2835"/>
                  <a:ext cx="42" cy="62"/>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56" name="Group 757"/>
              <p:cNvGrpSpPr>
                <a:grpSpLocks noChangeAspect="1"/>
              </p:cNvGrpSpPr>
              <p:nvPr/>
            </p:nvGrpSpPr>
            <p:grpSpPr bwMode="auto">
              <a:xfrm>
                <a:off x="1446" y="1039"/>
                <a:ext cx="14" cy="19"/>
                <a:chOff x="2478" y="2807"/>
                <a:chExt cx="43" cy="178"/>
              </a:xfrm>
            </p:grpSpPr>
            <p:sp>
              <p:nvSpPr>
                <p:cNvPr id="66664" name="AutoShape 758"/>
                <p:cNvSpPr>
                  <a:spLocks noChangeAspect="1" noChangeArrowheads="1"/>
                </p:cNvSpPr>
                <p:nvPr/>
              </p:nvSpPr>
              <p:spPr bwMode="auto">
                <a:xfrm>
                  <a:off x="2478" y="2807"/>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65" name="AutoShape 759"/>
                <p:cNvSpPr>
                  <a:spLocks noChangeAspect="1" noChangeArrowheads="1"/>
                </p:cNvSpPr>
                <p:nvPr/>
              </p:nvSpPr>
              <p:spPr bwMode="auto">
                <a:xfrm>
                  <a:off x="2478" y="2896"/>
                  <a:ext cx="43" cy="89"/>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grpSp>
            <p:nvGrpSpPr>
              <p:cNvPr id="66657" name="Group 760"/>
              <p:cNvGrpSpPr>
                <a:grpSpLocks noChangeAspect="1"/>
              </p:cNvGrpSpPr>
              <p:nvPr/>
            </p:nvGrpSpPr>
            <p:grpSpPr bwMode="auto">
              <a:xfrm>
                <a:off x="1498" y="1037"/>
                <a:ext cx="11" cy="32"/>
                <a:chOff x="2065" y="2441"/>
                <a:chExt cx="40" cy="272"/>
              </a:xfrm>
            </p:grpSpPr>
            <p:sp>
              <p:nvSpPr>
                <p:cNvPr id="66662" name="AutoShape 761"/>
                <p:cNvSpPr>
                  <a:spLocks noChangeAspect="1" noChangeArrowheads="1"/>
                </p:cNvSpPr>
                <p:nvPr/>
              </p:nvSpPr>
              <p:spPr bwMode="auto">
                <a:xfrm>
                  <a:off x="2065" y="2576"/>
                  <a:ext cx="40" cy="137"/>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663" name="AutoShape 762"/>
                <p:cNvSpPr>
                  <a:spLocks noChangeAspect="1" noChangeArrowheads="1"/>
                </p:cNvSpPr>
                <p:nvPr/>
              </p:nvSpPr>
              <p:spPr bwMode="auto">
                <a:xfrm>
                  <a:off x="2065" y="2441"/>
                  <a:ext cx="40" cy="137"/>
                </a:xfrm>
                <a:prstGeom prst="roundRect">
                  <a:avLst>
                    <a:gd name="adj" fmla="val 16667"/>
                  </a:avLst>
                </a:prstGeom>
                <a:solidFill>
                  <a:schemeClr val="bg1"/>
                </a:solidFill>
                <a:ln w="0">
                  <a:solidFill>
                    <a:srgbClr val="969696"/>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sp>
            <p:nvSpPr>
              <p:cNvPr id="66658" name="Freeform 763"/>
              <p:cNvSpPr>
                <a:spLocks noChangeAspect="1"/>
              </p:cNvSpPr>
              <p:nvPr/>
            </p:nvSpPr>
            <p:spPr bwMode="auto">
              <a:xfrm flipH="1">
                <a:off x="1514" y="1035"/>
                <a:ext cx="182"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59" name="Freeform 764"/>
              <p:cNvSpPr>
                <a:spLocks noChangeAspect="1"/>
              </p:cNvSpPr>
              <p:nvPr/>
            </p:nvSpPr>
            <p:spPr bwMode="auto">
              <a:xfrm flipH="1">
                <a:off x="1414" y="1035"/>
                <a:ext cx="182"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60" name="Freeform 765"/>
              <p:cNvSpPr>
                <a:spLocks noChangeAspect="1"/>
              </p:cNvSpPr>
              <p:nvPr/>
            </p:nvSpPr>
            <p:spPr bwMode="auto">
              <a:xfrm flipH="1">
                <a:off x="1169" y="1035"/>
                <a:ext cx="180"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sp>
            <p:nvSpPr>
              <p:cNvPr id="66661" name="Freeform 766"/>
              <p:cNvSpPr>
                <a:spLocks noChangeAspect="1"/>
              </p:cNvSpPr>
              <p:nvPr/>
            </p:nvSpPr>
            <p:spPr bwMode="auto">
              <a:xfrm flipH="1">
                <a:off x="1068" y="1035"/>
                <a:ext cx="180" cy="67"/>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chemeClr val="bg1"/>
              </a:solidFill>
              <a:ln w="0">
                <a:solidFill>
                  <a:srgbClr val="969696"/>
                </a:solidFill>
                <a:round/>
                <a:headEnd/>
                <a:tailEnd/>
              </a:ln>
            </p:spPr>
            <p:txBody>
              <a:bodyPr/>
              <a:lstStyle/>
              <a:p>
                <a:endParaRPr lang="en-US"/>
              </a:p>
            </p:txBody>
          </p:sp>
        </p:grpSp>
      </p:grpSp>
      <p:sp>
        <p:nvSpPr>
          <p:cNvPr id="66565" name="Text Box 527"/>
          <p:cNvSpPr txBox="1">
            <a:spLocks noChangeArrowheads="1"/>
          </p:cNvSpPr>
          <p:nvPr/>
        </p:nvSpPr>
        <p:spPr bwMode="auto">
          <a:xfrm>
            <a:off x="4813300" y="4140200"/>
            <a:ext cx="77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x-none" sz="1400">
                <a:solidFill>
                  <a:schemeClr val="bg1"/>
                </a:solidFill>
                <a:latin typeface="Calibri" charset="0"/>
              </a:rPr>
              <a:t>RNAPII</a:t>
            </a:r>
            <a:endParaRPr lang="en-US" altLang="x-none" sz="1400">
              <a:solidFill>
                <a:schemeClr val="bg1"/>
              </a:solidFill>
              <a:latin typeface="Calibri" charset="0"/>
            </a:endParaRPr>
          </a:p>
        </p:txBody>
      </p:sp>
      <p:sp>
        <p:nvSpPr>
          <p:cNvPr id="66566" name="Line 780"/>
          <p:cNvSpPr>
            <a:spLocks noChangeShapeType="1"/>
          </p:cNvSpPr>
          <p:nvPr/>
        </p:nvSpPr>
        <p:spPr bwMode="auto">
          <a:xfrm flipV="1">
            <a:off x="2108200" y="4208463"/>
            <a:ext cx="1588" cy="3016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7" name="Line 781"/>
          <p:cNvSpPr>
            <a:spLocks noChangeShapeType="1"/>
          </p:cNvSpPr>
          <p:nvPr/>
        </p:nvSpPr>
        <p:spPr bwMode="auto">
          <a:xfrm>
            <a:off x="2089150" y="4205288"/>
            <a:ext cx="217488" cy="1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5599" name="Group 815"/>
          <p:cNvGrpSpPr>
            <a:grpSpLocks/>
          </p:cNvGrpSpPr>
          <p:nvPr/>
        </p:nvGrpSpPr>
        <p:grpSpPr bwMode="auto">
          <a:xfrm>
            <a:off x="4886325" y="3959225"/>
            <a:ext cx="998538" cy="773113"/>
            <a:chOff x="3124" y="3204"/>
            <a:chExt cx="629" cy="487"/>
          </a:xfrm>
        </p:grpSpPr>
        <p:sp>
          <p:nvSpPr>
            <p:cNvPr id="66606" name="Freeform 670"/>
            <p:cNvSpPr>
              <a:spLocks/>
            </p:cNvSpPr>
            <p:nvPr/>
          </p:nvSpPr>
          <p:spPr bwMode="auto">
            <a:xfrm>
              <a:off x="3124" y="3204"/>
              <a:ext cx="626" cy="487"/>
            </a:xfrm>
            <a:custGeom>
              <a:avLst/>
              <a:gdLst>
                <a:gd name="T0" fmla="*/ 87405 w 1175"/>
                <a:gd name="T1" fmla="*/ 1032 h 1004"/>
                <a:gd name="T2" fmla="*/ 149992 w 1175"/>
                <a:gd name="T3" fmla="*/ 3304 h 1004"/>
                <a:gd name="T4" fmla="*/ 178711 w 1175"/>
                <a:gd name="T5" fmla="*/ 10772 h 1004"/>
                <a:gd name="T6" fmla="*/ 158733 w 1175"/>
                <a:gd name="T7" fmla="*/ 17999 h 1004"/>
                <a:gd name="T8" fmla="*/ 162635 w 1175"/>
                <a:gd name="T9" fmla="*/ 24228 h 1004"/>
                <a:gd name="T10" fmla="*/ 97081 w 1175"/>
                <a:gd name="T11" fmla="*/ 27050 h 1004"/>
                <a:gd name="T12" fmla="*/ 40112 w 1175"/>
                <a:gd name="T13" fmla="*/ 25639 h 1004"/>
                <a:gd name="T14" fmla="*/ 74606 w 1175"/>
                <a:gd name="T15" fmla="*/ 32178 h 1004"/>
                <a:gd name="T16" fmla="*/ 7336 w 1175"/>
                <a:gd name="T17" fmla="*/ 19995 h 1004"/>
                <a:gd name="T18" fmla="*/ 34337 w 1175"/>
                <a:gd name="T19" fmla="*/ 5506 h 1004"/>
                <a:gd name="T20" fmla="*/ 87405 w 1175"/>
                <a:gd name="T21" fmla="*/ 1032 h 10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75"/>
                <a:gd name="T34" fmla="*/ 0 h 1004"/>
                <a:gd name="T35" fmla="*/ 1175 w 1175"/>
                <a:gd name="T36" fmla="*/ 1004 h 10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75" h="1004">
                  <a:moveTo>
                    <a:pt x="560" y="30"/>
                  </a:moveTo>
                  <a:cubicBezTo>
                    <a:pt x="721" y="0"/>
                    <a:pt x="863" y="39"/>
                    <a:pt x="961" y="96"/>
                  </a:cubicBezTo>
                  <a:cubicBezTo>
                    <a:pt x="1058" y="143"/>
                    <a:pt x="1136" y="242"/>
                    <a:pt x="1145" y="313"/>
                  </a:cubicBezTo>
                  <a:cubicBezTo>
                    <a:pt x="1175" y="393"/>
                    <a:pt x="1034" y="458"/>
                    <a:pt x="1017" y="523"/>
                  </a:cubicBezTo>
                  <a:cubicBezTo>
                    <a:pt x="1000" y="588"/>
                    <a:pt x="1108" y="660"/>
                    <a:pt x="1042" y="704"/>
                  </a:cubicBezTo>
                  <a:cubicBezTo>
                    <a:pt x="914" y="776"/>
                    <a:pt x="774" y="794"/>
                    <a:pt x="622" y="786"/>
                  </a:cubicBezTo>
                  <a:cubicBezTo>
                    <a:pt x="470" y="778"/>
                    <a:pt x="265" y="721"/>
                    <a:pt x="257" y="745"/>
                  </a:cubicBezTo>
                  <a:cubicBezTo>
                    <a:pt x="249" y="769"/>
                    <a:pt x="542" y="866"/>
                    <a:pt x="478" y="935"/>
                  </a:cubicBezTo>
                  <a:cubicBezTo>
                    <a:pt x="414" y="1004"/>
                    <a:pt x="71" y="723"/>
                    <a:pt x="47" y="581"/>
                  </a:cubicBezTo>
                  <a:cubicBezTo>
                    <a:pt x="0" y="484"/>
                    <a:pt x="133" y="258"/>
                    <a:pt x="220" y="160"/>
                  </a:cubicBezTo>
                  <a:cubicBezTo>
                    <a:pt x="306" y="68"/>
                    <a:pt x="487" y="65"/>
                    <a:pt x="560" y="30"/>
                  </a:cubicBezTo>
                  <a:close/>
                </a:path>
              </a:pathLst>
            </a:custGeom>
            <a:solidFill>
              <a:srgbClr val="5F5F5F">
                <a:alpha val="69019"/>
              </a:srgbClr>
            </a:solidFill>
            <a:ln w="19050">
              <a:solidFill>
                <a:schemeClr val="tx1"/>
              </a:solidFill>
              <a:round/>
              <a:headEnd/>
              <a:tailEnd/>
            </a:ln>
          </p:spPr>
          <p:txBody>
            <a:bodyPr/>
            <a:lstStyle/>
            <a:p>
              <a:endParaRPr lang="en-US"/>
            </a:p>
          </p:txBody>
        </p:sp>
        <p:sp>
          <p:nvSpPr>
            <p:cNvPr id="66607" name="Text Box 527"/>
            <p:cNvSpPr txBox="1">
              <a:spLocks noChangeArrowheads="1"/>
            </p:cNvSpPr>
            <p:nvPr/>
          </p:nvSpPr>
          <p:spPr bwMode="auto">
            <a:xfrm>
              <a:off x="3238" y="3266"/>
              <a:ext cx="5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x-none" sz="1400" b="1">
                  <a:solidFill>
                    <a:schemeClr val="bg1"/>
                  </a:solidFill>
                  <a:latin typeface="Calibri" charset="0"/>
                </a:rPr>
                <a:t>RNAPII</a:t>
              </a:r>
              <a:endParaRPr lang="en-US" altLang="x-none" sz="1400" b="1">
                <a:solidFill>
                  <a:schemeClr val="bg1"/>
                </a:solidFill>
                <a:latin typeface="Calibri" charset="0"/>
              </a:endParaRPr>
            </a:p>
          </p:txBody>
        </p:sp>
      </p:grpSp>
      <p:sp>
        <p:nvSpPr>
          <p:cNvPr id="35604" name="Freeform 788"/>
          <p:cNvSpPr>
            <a:spLocks/>
          </p:cNvSpPr>
          <p:nvPr/>
        </p:nvSpPr>
        <p:spPr bwMode="auto">
          <a:xfrm>
            <a:off x="3978275" y="3960813"/>
            <a:ext cx="990600" cy="500062"/>
          </a:xfrm>
          <a:custGeom>
            <a:avLst/>
            <a:gdLst>
              <a:gd name="T0" fmla="*/ 0 w 624"/>
              <a:gd name="T1" fmla="*/ 2147483647 h 315"/>
              <a:gd name="T2" fmla="*/ 2147483647 w 624"/>
              <a:gd name="T3" fmla="*/ 2147483647 h 315"/>
              <a:gd name="T4" fmla="*/ 2147483647 w 624"/>
              <a:gd name="T5" fmla="*/ 2147483647 h 315"/>
              <a:gd name="T6" fmla="*/ 2147483647 w 624"/>
              <a:gd name="T7" fmla="*/ 2147483647 h 315"/>
              <a:gd name="T8" fmla="*/ 0 60000 65536"/>
              <a:gd name="T9" fmla="*/ 0 60000 65536"/>
              <a:gd name="T10" fmla="*/ 0 60000 65536"/>
              <a:gd name="T11" fmla="*/ 0 60000 65536"/>
              <a:gd name="T12" fmla="*/ 0 w 624"/>
              <a:gd name="T13" fmla="*/ 0 h 315"/>
              <a:gd name="T14" fmla="*/ 624 w 624"/>
              <a:gd name="T15" fmla="*/ 315 h 315"/>
            </a:gdLst>
            <a:ahLst/>
            <a:cxnLst>
              <a:cxn ang="T8">
                <a:pos x="T0" y="T1"/>
              </a:cxn>
              <a:cxn ang="T9">
                <a:pos x="T2" y="T3"/>
              </a:cxn>
              <a:cxn ang="T10">
                <a:pos x="T4" y="T5"/>
              </a:cxn>
              <a:cxn ang="T11">
                <a:pos x="T6" y="T7"/>
              </a:cxn>
            </a:cxnLst>
            <a:rect l="T12" t="T13" r="T14" b="T15"/>
            <a:pathLst>
              <a:path w="624" h="315">
                <a:moveTo>
                  <a:pt x="0" y="43"/>
                </a:moveTo>
                <a:cubicBezTo>
                  <a:pt x="90" y="21"/>
                  <a:pt x="181" y="0"/>
                  <a:pt x="256" y="35"/>
                </a:cubicBezTo>
                <a:cubicBezTo>
                  <a:pt x="331" y="70"/>
                  <a:pt x="387" y="204"/>
                  <a:pt x="448" y="251"/>
                </a:cubicBezTo>
                <a:cubicBezTo>
                  <a:pt x="509" y="298"/>
                  <a:pt x="566" y="306"/>
                  <a:pt x="624" y="315"/>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5605" name="Group 807"/>
          <p:cNvGrpSpPr>
            <a:grpSpLocks/>
          </p:cNvGrpSpPr>
          <p:nvPr/>
        </p:nvGrpSpPr>
        <p:grpSpPr bwMode="auto">
          <a:xfrm>
            <a:off x="1955800" y="1866900"/>
            <a:ext cx="2327275" cy="1185863"/>
            <a:chOff x="1278" y="1886"/>
            <a:chExt cx="1466" cy="747"/>
          </a:xfrm>
        </p:grpSpPr>
        <p:grpSp>
          <p:nvGrpSpPr>
            <p:cNvPr id="66582" name="Group 796"/>
            <p:cNvGrpSpPr>
              <a:grpSpLocks/>
            </p:cNvGrpSpPr>
            <p:nvPr/>
          </p:nvGrpSpPr>
          <p:grpSpPr bwMode="auto">
            <a:xfrm rot="1634007">
              <a:off x="1752" y="2181"/>
              <a:ext cx="522" cy="212"/>
              <a:chOff x="3603" y="168"/>
              <a:chExt cx="522" cy="212"/>
            </a:xfrm>
          </p:grpSpPr>
          <p:sp>
            <p:nvSpPr>
              <p:cNvPr id="66589" name="Rectangle 797" descr="10%"/>
              <p:cNvSpPr>
                <a:spLocks noChangeArrowheads="1"/>
              </p:cNvSpPr>
              <p:nvPr/>
            </p:nvSpPr>
            <p:spPr bwMode="auto">
              <a:xfrm>
                <a:off x="3603" y="224"/>
                <a:ext cx="522" cy="128"/>
              </a:xfrm>
              <a:prstGeom prst="rect">
                <a:avLst/>
              </a:prstGeom>
              <a:pattFill prst="pct10">
                <a:fgClr>
                  <a:srgbClr val="FF6600">
                    <a:alpha val="61176"/>
                  </a:srgbClr>
                </a:fgClr>
                <a:bgClr>
                  <a:srgbClr val="B2B2B2">
                    <a:alpha val="61176"/>
                  </a:srgbClr>
                </a:bgClr>
              </a:patt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590" name="Text Box 798"/>
              <p:cNvSpPr txBox="1">
                <a:spLocks noChangeArrowheads="1"/>
              </p:cNvSpPr>
              <p:nvPr/>
            </p:nvSpPr>
            <p:spPr bwMode="auto">
              <a:xfrm>
                <a:off x="3685" y="168"/>
                <a:ext cx="3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b="1">
                    <a:latin typeface="Calibri" charset="0"/>
                  </a:rPr>
                  <a:t>Ex 2</a:t>
                </a:r>
              </a:p>
            </p:txBody>
          </p:sp>
        </p:grpSp>
        <p:grpSp>
          <p:nvGrpSpPr>
            <p:cNvPr id="66583" name="Group 799"/>
            <p:cNvGrpSpPr>
              <a:grpSpLocks/>
            </p:cNvGrpSpPr>
            <p:nvPr/>
          </p:nvGrpSpPr>
          <p:grpSpPr bwMode="auto">
            <a:xfrm rot="1520579">
              <a:off x="2222" y="2421"/>
              <a:ext cx="522" cy="212"/>
              <a:chOff x="3603" y="170"/>
              <a:chExt cx="522" cy="212"/>
            </a:xfrm>
          </p:grpSpPr>
          <p:sp>
            <p:nvSpPr>
              <p:cNvPr id="66587" name="Rectangle 800" descr="10%"/>
              <p:cNvSpPr>
                <a:spLocks noChangeArrowheads="1"/>
              </p:cNvSpPr>
              <p:nvPr/>
            </p:nvSpPr>
            <p:spPr bwMode="auto">
              <a:xfrm>
                <a:off x="3603" y="224"/>
                <a:ext cx="522" cy="128"/>
              </a:xfrm>
              <a:prstGeom prst="rect">
                <a:avLst/>
              </a:prstGeom>
              <a:pattFill prst="pct10">
                <a:fgClr>
                  <a:srgbClr val="FF6600">
                    <a:alpha val="61176"/>
                  </a:srgbClr>
                </a:fgClr>
                <a:bgClr>
                  <a:srgbClr val="B2B2B2">
                    <a:alpha val="61176"/>
                  </a:srgbClr>
                </a:bgClr>
              </a:patt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588" name="Text Box 801"/>
              <p:cNvSpPr txBox="1">
                <a:spLocks noChangeArrowheads="1"/>
              </p:cNvSpPr>
              <p:nvPr/>
            </p:nvSpPr>
            <p:spPr bwMode="auto">
              <a:xfrm>
                <a:off x="3683" y="170"/>
                <a:ext cx="3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b="1">
                    <a:latin typeface="Calibri" charset="0"/>
                  </a:rPr>
                  <a:t>Ex 3</a:t>
                </a:r>
              </a:p>
            </p:txBody>
          </p:sp>
        </p:grpSp>
        <p:sp>
          <p:nvSpPr>
            <p:cNvPr id="66584" name="Rectangle 802" descr="10%"/>
            <p:cNvSpPr>
              <a:spLocks noChangeArrowheads="1"/>
            </p:cNvSpPr>
            <p:nvPr/>
          </p:nvSpPr>
          <p:spPr bwMode="auto">
            <a:xfrm rot="1818141">
              <a:off x="1285" y="1980"/>
              <a:ext cx="522" cy="128"/>
            </a:xfrm>
            <a:prstGeom prst="rect">
              <a:avLst/>
            </a:prstGeom>
            <a:pattFill prst="pct10">
              <a:fgClr>
                <a:srgbClr val="FF6600">
                  <a:alpha val="61176"/>
                </a:srgbClr>
              </a:fgClr>
              <a:bgClr>
                <a:srgbClr val="B2B2B2">
                  <a:alpha val="61176"/>
                </a:srgbClr>
              </a:bgClr>
            </a:patt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585" name="Text Box 803"/>
            <p:cNvSpPr txBox="1">
              <a:spLocks noChangeArrowheads="1"/>
            </p:cNvSpPr>
            <p:nvPr/>
          </p:nvSpPr>
          <p:spPr bwMode="auto">
            <a:xfrm rot="1818141">
              <a:off x="1381" y="1938"/>
              <a:ext cx="3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b="1">
                  <a:latin typeface="Calibri" charset="0"/>
                </a:rPr>
                <a:t>Ex 1</a:t>
              </a:r>
            </a:p>
          </p:txBody>
        </p:sp>
        <p:sp>
          <p:nvSpPr>
            <p:cNvPr id="66586" name="Oval 804"/>
            <p:cNvSpPr>
              <a:spLocks noChangeArrowheads="1"/>
            </p:cNvSpPr>
            <p:nvPr/>
          </p:nvSpPr>
          <p:spPr bwMode="auto">
            <a:xfrm rot="2362299">
              <a:off x="1278" y="1886"/>
              <a:ext cx="44" cy="44"/>
            </a:xfrm>
            <a:prstGeom prst="ellipse">
              <a:avLst/>
            </a:prstGeom>
            <a:solidFill>
              <a:srgbClr val="333333"/>
            </a:soli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sp>
        <p:nvSpPr>
          <p:cNvPr id="35624" name="Text Box 808"/>
          <p:cNvSpPr txBox="1">
            <a:spLocks noChangeArrowheads="1"/>
          </p:cNvSpPr>
          <p:nvPr/>
        </p:nvSpPr>
        <p:spPr bwMode="auto">
          <a:xfrm>
            <a:off x="4165600" y="2959100"/>
            <a:ext cx="1012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000">
                <a:latin typeface="Calibri" charset="0"/>
              </a:rPr>
              <a:t>AAAAAAAAA</a:t>
            </a:r>
          </a:p>
        </p:txBody>
      </p:sp>
      <p:grpSp>
        <p:nvGrpSpPr>
          <p:cNvPr id="35608" name="Group 814"/>
          <p:cNvGrpSpPr>
            <a:grpSpLocks/>
          </p:cNvGrpSpPr>
          <p:nvPr/>
        </p:nvGrpSpPr>
        <p:grpSpPr bwMode="auto">
          <a:xfrm>
            <a:off x="3871913" y="3616325"/>
            <a:ext cx="804862" cy="520700"/>
            <a:chOff x="3477" y="2524"/>
            <a:chExt cx="507" cy="328"/>
          </a:xfrm>
        </p:grpSpPr>
        <p:grpSp>
          <p:nvGrpSpPr>
            <p:cNvPr id="66578" name="Group 810"/>
            <p:cNvGrpSpPr>
              <a:grpSpLocks/>
            </p:cNvGrpSpPr>
            <p:nvPr/>
          </p:nvGrpSpPr>
          <p:grpSpPr bwMode="auto">
            <a:xfrm rot="-1864303">
              <a:off x="3477" y="2652"/>
              <a:ext cx="197" cy="200"/>
              <a:chOff x="2707" y="1550"/>
              <a:chExt cx="197" cy="200"/>
            </a:xfrm>
          </p:grpSpPr>
          <p:sp>
            <p:nvSpPr>
              <p:cNvPr id="66580" name="Oval 811"/>
              <p:cNvSpPr>
                <a:spLocks noChangeArrowheads="1"/>
              </p:cNvSpPr>
              <p:nvPr/>
            </p:nvSpPr>
            <p:spPr bwMode="auto">
              <a:xfrm rot="3856157">
                <a:off x="2699" y="1558"/>
                <a:ext cx="200" cy="183"/>
              </a:xfrm>
              <a:prstGeom prst="ellipse">
                <a:avLst/>
              </a:prstGeom>
              <a:gradFill rotWithShape="1">
                <a:gsLst>
                  <a:gs pos="0">
                    <a:srgbClr val="BBE0E3"/>
                  </a:gs>
                  <a:gs pos="100000">
                    <a:srgbClr val="7D9597"/>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sp>
            <p:nvSpPr>
              <p:cNvPr id="66581" name="AutoShape 812"/>
              <p:cNvSpPr>
                <a:spLocks noChangeArrowheads="1"/>
              </p:cNvSpPr>
              <p:nvPr/>
            </p:nvSpPr>
            <p:spPr bwMode="auto">
              <a:xfrm rot="-3170606">
                <a:off x="2780" y="1605"/>
                <a:ext cx="101" cy="146"/>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p>
            </p:txBody>
          </p:sp>
        </p:grpSp>
        <p:sp>
          <p:nvSpPr>
            <p:cNvPr id="66579" name="Text Box 813"/>
            <p:cNvSpPr txBox="1">
              <a:spLocks noChangeArrowheads="1"/>
            </p:cNvSpPr>
            <p:nvPr/>
          </p:nvSpPr>
          <p:spPr bwMode="auto">
            <a:xfrm>
              <a:off x="3591" y="2524"/>
              <a:ext cx="39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b="1">
                  <a:latin typeface="Calibri" charset="0"/>
                </a:rPr>
                <a:t> Xrn2</a:t>
              </a:r>
            </a:p>
          </p:txBody>
        </p:sp>
      </p:grpSp>
      <p:sp>
        <p:nvSpPr>
          <p:cNvPr id="66575" name="Text Box 818"/>
          <p:cNvSpPr txBox="1">
            <a:spLocks noChangeArrowheads="1"/>
          </p:cNvSpPr>
          <p:nvPr/>
        </p:nvSpPr>
        <p:spPr bwMode="auto">
          <a:xfrm>
            <a:off x="1531938" y="3330575"/>
            <a:ext cx="1154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x-none" sz="1600" b="1">
                <a:latin typeface="Calibri" charset="0"/>
              </a:rPr>
              <a:t>pre-mRNA</a:t>
            </a:r>
            <a:endParaRPr lang="it-IT" altLang="x-none" sz="1600" b="1">
              <a:latin typeface="Calibri" charset="0"/>
            </a:endParaRPr>
          </a:p>
        </p:txBody>
      </p:sp>
      <p:sp>
        <p:nvSpPr>
          <p:cNvPr id="66576" name="Text Box 819"/>
          <p:cNvSpPr txBox="1">
            <a:spLocks noChangeArrowheads="1"/>
          </p:cNvSpPr>
          <p:nvPr/>
        </p:nvSpPr>
        <p:spPr bwMode="auto">
          <a:xfrm>
            <a:off x="2459038" y="1863725"/>
            <a:ext cx="792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x-none" sz="1600" b="1">
                <a:latin typeface="Calibri" charset="0"/>
              </a:rPr>
              <a:t>mRNA</a:t>
            </a:r>
            <a:endParaRPr lang="it-IT" altLang="x-none" sz="1600" b="1">
              <a:latin typeface="Calibri" charset="0"/>
            </a:endParaRPr>
          </a:p>
        </p:txBody>
      </p:sp>
      <p:sp>
        <p:nvSpPr>
          <p:cNvPr id="66577" name="Text Box 827"/>
          <p:cNvSpPr txBox="1">
            <a:spLocks noChangeArrowheads="1"/>
          </p:cNvSpPr>
          <p:nvPr/>
        </p:nvSpPr>
        <p:spPr bwMode="auto">
          <a:xfrm>
            <a:off x="4865688" y="1238250"/>
            <a:ext cx="2632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800" b="1">
                <a:latin typeface="Calibri" charset="0"/>
              </a:rPr>
              <a:t>Torpedo Model </a:t>
            </a:r>
          </a:p>
        </p:txBody>
      </p:sp>
    </p:spTree>
    <p:extLst>
      <p:ext uri="{BB962C8B-B14F-4D97-AF65-F5344CB8AC3E}">
        <p14:creationId xmlns:p14="http://schemas.microsoft.com/office/powerpoint/2010/main" val="3796839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5605"/>
                                        </p:tgtEl>
                                        <p:attrNameLst>
                                          <p:attrName>style.visibility</p:attrName>
                                        </p:attrNameLst>
                                      </p:cBhvr>
                                      <p:to>
                                        <p:strVal val="visible"/>
                                      </p:to>
                                    </p:set>
                                    <p:animEffect transition="in" filter="fade">
                                      <p:cBhvr>
                                        <p:cTn id="7" dur="1000"/>
                                        <p:tgtEl>
                                          <p:spTgt spid="3560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624"/>
                                        </p:tgtEl>
                                        <p:attrNameLst>
                                          <p:attrName>style.visibility</p:attrName>
                                        </p:attrNameLst>
                                      </p:cBhvr>
                                      <p:to>
                                        <p:strVal val="visible"/>
                                      </p:to>
                                    </p:set>
                                    <p:animEffect transition="in" filter="fade">
                                      <p:cBhvr>
                                        <p:cTn id="10" dur="1000"/>
                                        <p:tgtEl>
                                          <p:spTgt spid="356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5608"/>
                                        </p:tgtEl>
                                        <p:attrNameLst>
                                          <p:attrName>style.visibility</p:attrName>
                                        </p:attrNameLst>
                                      </p:cBhvr>
                                      <p:to>
                                        <p:strVal val="visible"/>
                                      </p:to>
                                    </p:set>
                                    <p:animEffect transition="in" filter="fade">
                                      <p:cBhvr>
                                        <p:cTn id="15" dur="1000"/>
                                        <p:tgtEl>
                                          <p:spTgt spid="3560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mph" presetSubtype="0" grpId="0" nodeType="clickEffect">
                                  <p:stCondLst>
                                    <p:cond delay="0"/>
                                  </p:stCondLst>
                                  <p:childTnLst>
                                    <p:set>
                                      <p:cBhvr rctx="PPT">
                                        <p:cTn id="19" dur="indefinite"/>
                                        <p:tgtEl>
                                          <p:spTgt spid="35604"/>
                                        </p:tgtEl>
                                        <p:attrNameLst>
                                          <p:attrName>style.opacity</p:attrName>
                                        </p:attrNameLst>
                                      </p:cBhvr>
                                      <p:to>
                                        <p:strVal val="0.25"/>
                                      </p:to>
                                    </p:set>
                                    <p:animEffect filter="image" prLst="opacity: 0.25">
                                      <p:cBhvr rctx="IE">
                                        <p:cTn id="20" dur="indefinite"/>
                                        <p:tgtEl>
                                          <p:spTgt spid="35604"/>
                                        </p:tgtEl>
                                      </p:cBhvr>
                                    </p:animEffect>
                                  </p:childTnLst>
                                </p:cTn>
                              </p:par>
                              <p:par>
                                <p:cTn id="21" presetID="0" presetClass="path" presetSubtype="0" accel="50000" decel="50000" fill="hold" nodeType="withEffect">
                                  <p:stCondLst>
                                    <p:cond delay="0"/>
                                  </p:stCondLst>
                                  <p:childTnLst>
                                    <p:animMotion origin="layout" path="M 7.22222E-6 3.7037E-7 C 0.01911 0.00949 0.03838 0.01921 0.05834 -0.00186 C 0.07831 -0.02292 0.09879 -0.07454 0.11945 -0.12593 " pathEditMode="relative" ptsTypes="aaA">
                                      <p:cBhvr>
                                        <p:cTn id="22" dur="2000" fill="hold"/>
                                        <p:tgtEl>
                                          <p:spTgt spid="3559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04" grpId="0" animBg="1"/>
      <p:bldP spid="356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fg12_25"/>
          <p:cNvPicPr>
            <a:picLocks noChangeAspect="1" noChangeArrowheads="1"/>
          </p:cNvPicPr>
          <p:nvPr/>
        </p:nvPicPr>
        <p:blipFill rotWithShape="1">
          <a:blip r:embed="rId2">
            <a:extLst>
              <a:ext uri="{28A0092B-C50C-407E-A947-70E740481C1C}">
                <a14:useLocalDpi xmlns:a14="http://schemas.microsoft.com/office/drawing/2010/main" val="0"/>
              </a:ext>
            </a:extLst>
          </a:blip>
          <a:srcRect b="50353"/>
          <a:stretch/>
        </p:blipFill>
        <p:spPr bwMode="auto">
          <a:xfrm>
            <a:off x="0" y="2420888"/>
            <a:ext cx="8947150" cy="256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CasellaDiTesto 2"/>
          <p:cNvSpPr txBox="1">
            <a:spLocks noChangeArrowheads="1"/>
          </p:cNvSpPr>
          <p:nvPr/>
        </p:nvSpPr>
        <p:spPr bwMode="auto">
          <a:xfrm>
            <a:off x="971600" y="1844824"/>
            <a:ext cx="1881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000" dirty="0"/>
              <a:t>Torpedo model</a:t>
            </a:r>
          </a:p>
        </p:txBody>
      </p:sp>
      <p:sp>
        <p:nvSpPr>
          <p:cNvPr id="67588" name="Text Box 287"/>
          <p:cNvSpPr txBox="1">
            <a:spLocks noChangeArrowheads="1"/>
          </p:cNvSpPr>
          <p:nvPr/>
        </p:nvSpPr>
        <p:spPr bwMode="auto">
          <a:xfrm>
            <a:off x="1258888" y="188913"/>
            <a:ext cx="63928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800"/>
              <a:t>Polyadenylation is linked to termination</a:t>
            </a:r>
            <a:endParaRPr lang="en-GB" altLang="x-none" sz="2800" b="1">
              <a:latin typeface="Calibri"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06">
            <a:extLst>
              <a:ext uri="{FF2B5EF4-FFF2-40B4-BE49-F238E27FC236}">
                <a16:creationId xmlns:a16="http://schemas.microsoft.com/office/drawing/2014/main" id="{39F9AB0C-5855-0441-99CF-780201E88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5649" r="34866"/>
          <a:stretch>
            <a:fillRect/>
          </a:stretch>
        </p:blipFill>
        <p:spPr bwMode="auto">
          <a:xfrm>
            <a:off x="0" y="2878138"/>
            <a:ext cx="6169025"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137">
            <a:extLst>
              <a:ext uri="{FF2B5EF4-FFF2-40B4-BE49-F238E27FC236}">
                <a16:creationId xmlns:a16="http://schemas.microsoft.com/office/drawing/2014/main" id="{48D029DC-55FA-FE47-98C8-EDF3D9A71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1169" b="75537"/>
          <a:stretch>
            <a:fillRect/>
          </a:stretch>
        </p:blipFill>
        <p:spPr bwMode="auto">
          <a:xfrm>
            <a:off x="0" y="1187450"/>
            <a:ext cx="3168650"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138">
            <a:extLst>
              <a:ext uri="{FF2B5EF4-FFF2-40B4-BE49-F238E27FC236}">
                <a16:creationId xmlns:a16="http://schemas.microsoft.com/office/drawing/2014/main" id="{E0BB425F-5DCD-E245-BDB2-E78239C04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721" t="1129" r="33275" b="68559"/>
          <a:stretch>
            <a:fillRect/>
          </a:stretch>
        </p:blipFill>
        <p:spPr bwMode="auto">
          <a:xfrm>
            <a:off x="2781300" y="1298575"/>
            <a:ext cx="3757613"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9" name="AutoShape 111">
            <a:extLst>
              <a:ext uri="{FF2B5EF4-FFF2-40B4-BE49-F238E27FC236}">
                <a16:creationId xmlns:a16="http://schemas.microsoft.com/office/drawing/2014/main" id="{CCDE15ED-A618-BC4D-934E-F85AB42B7530}"/>
              </a:ext>
            </a:extLst>
          </p:cNvPr>
          <p:cNvSpPr>
            <a:spLocks noChangeArrowheads="1"/>
          </p:cNvSpPr>
          <p:nvPr/>
        </p:nvSpPr>
        <p:spPr bwMode="auto">
          <a:xfrm>
            <a:off x="2705100" y="885825"/>
            <a:ext cx="1844675" cy="887413"/>
          </a:xfrm>
          <a:prstGeom prst="roundRect">
            <a:avLst>
              <a:gd name="adj" fmla="val 16667"/>
            </a:avLst>
          </a:prstGeom>
          <a:solidFill>
            <a:srgbClr val="F8F8F8"/>
          </a:solidFill>
          <a:ln w="3175" cap="rnd">
            <a:solidFill>
              <a:schemeClr val="tx1"/>
            </a:solidFill>
            <a:prstDash val="sysDot"/>
            <a:round/>
            <a:headEnd/>
            <a:tailEnd/>
          </a:ln>
          <a:effectLst>
            <a:outerShdw blurRad="63500" dist="17961" dir="2700000" algn="ctr" rotWithShape="0">
              <a:schemeClr val="tx1">
                <a:alpha val="74998"/>
              </a:schemeClr>
            </a:outerShdw>
          </a:effec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63494" name="Text Box 110">
            <a:extLst>
              <a:ext uri="{FF2B5EF4-FFF2-40B4-BE49-F238E27FC236}">
                <a16:creationId xmlns:a16="http://schemas.microsoft.com/office/drawing/2014/main" id="{FAE35E7F-A5E5-CC4C-92E1-6388D9FC6F61}"/>
              </a:ext>
            </a:extLst>
          </p:cNvPr>
          <p:cNvSpPr txBox="1">
            <a:spLocks noChangeArrowheads="1"/>
          </p:cNvSpPr>
          <p:nvPr/>
        </p:nvSpPr>
        <p:spPr bwMode="auto">
          <a:xfrm>
            <a:off x="2601913" y="852488"/>
            <a:ext cx="20748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it-IT" altLang="it-IT" sz="1200">
                <a:latin typeface="Comic Sans MS" panose="030F0902030302020204" pitchFamily="66" charset="0"/>
              </a:rPr>
              <a:t>RNAPII initiates transcription and is phosphorylated on ser5-CTD by TFIIH</a:t>
            </a:r>
          </a:p>
        </p:txBody>
      </p:sp>
      <p:pic>
        <p:nvPicPr>
          <p:cNvPr id="63495" name="Picture 139">
            <a:extLst>
              <a:ext uri="{FF2B5EF4-FFF2-40B4-BE49-F238E27FC236}">
                <a16:creationId xmlns:a16="http://schemas.microsoft.com/office/drawing/2014/main" id="{E6F67DA1-BD2C-2240-B8D6-C84D1AF6D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550" r="10550" b="9435"/>
          <a:stretch>
            <a:fillRect/>
          </a:stretch>
        </p:blipFill>
        <p:spPr bwMode="auto">
          <a:xfrm>
            <a:off x="6203950" y="1160463"/>
            <a:ext cx="2238375"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4" name="AutoShape 116">
            <a:extLst>
              <a:ext uri="{FF2B5EF4-FFF2-40B4-BE49-F238E27FC236}">
                <a16:creationId xmlns:a16="http://schemas.microsoft.com/office/drawing/2014/main" id="{F9669DFC-2349-D14E-BDB8-7DC78FF71C3B}"/>
              </a:ext>
            </a:extLst>
          </p:cNvPr>
          <p:cNvSpPr>
            <a:spLocks noChangeArrowheads="1"/>
          </p:cNvSpPr>
          <p:nvPr/>
        </p:nvSpPr>
        <p:spPr bwMode="auto">
          <a:xfrm>
            <a:off x="2844800" y="3094038"/>
            <a:ext cx="1981200" cy="879475"/>
          </a:xfrm>
          <a:prstGeom prst="roundRect">
            <a:avLst>
              <a:gd name="adj" fmla="val 16667"/>
            </a:avLst>
          </a:prstGeom>
          <a:solidFill>
            <a:schemeClr val="bg1"/>
          </a:solidFill>
          <a:ln w="3175" cap="rnd">
            <a:solidFill>
              <a:schemeClr val="tx1"/>
            </a:solidFill>
            <a:prstDash val="sysDot"/>
            <a:round/>
            <a:headEnd/>
            <a:tailEnd/>
          </a:ln>
          <a:effectLst>
            <a:outerShdw blurRad="63500" dist="12700" algn="ctr" rotWithShape="0">
              <a:schemeClr val="tx1">
                <a:alpha val="74998"/>
              </a:schemeClr>
            </a:outerShdw>
          </a:effec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63497" name="Text Box 117">
            <a:extLst>
              <a:ext uri="{FF2B5EF4-FFF2-40B4-BE49-F238E27FC236}">
                <a16:creationId xmlns:a16="http://schemas.microsoft.com/office/drawing/2014/main" id="{9214A428-4366-E34C-978E-7A4FDE7F7167}"/>
              </a:ext>
            </a:extLst>
          </p:cNvPr>
          <p:cNvSpPr txBox="1">
            <a:spLocks noChangeArrowheads="1"/>
          </p:cNvSpPr>
          <p:nvPr/>
        </p:nvSpPr>
        <p:spPr bwMode="auto">
          <a:xfrm>
            <a:off x="2781300" y="3078163"/>
            <a:ext cx="2149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it-IT" altLang="it-IT" sz="1200">
                <a:latin typeface="Comic Sans MS" panose="030F0902030302020204" pitchFamily="66" charset="0"/>
              </a:rPr>
              <a:t>The repressive action of NELF is neutralized and RNAPII resumes elongation</a:t>
            </a:r>
          </a:p>
        </p:txBody>
      </p:sp>
      <p:sp>
        <p:nvSpPr>
          <p:cNvPr id="2178" name="AutoShape 130">
            <a:extLst>
              <a:ext uri="{FF2B5EF4-FFF2-40B4-BE49-F238E27FC236}">
                <a16:creationId xmlns:a16="http://schemas.microsoft.com/office/drawing/2014/main" id="{880AB838-5E79-3B41-924B-5485FA117BE2}"/>
              </a:ext>
            </a:extLst>
          </p:cNvPr>
          <p:cNvSpPr>
            <a:spLocks noChangeArrowheads="1"/>
          </p:cNvSpPr>
          <p:nvPr/>
        </p:nvSpPr>
        <p:spPr bwMode="auto">
          <a:xfrm>
            <a:off x="7548563" y="3943350"/>
            <a:ext cx="1460500" cy="1219200"/>
          </a:xfrm>
          <a:prstGeom prst="roundRect">
            <a:avLst>
              <a:gd name="adj" fmla="val 16667"/>
            </a:avLst>
          </a:prstGeom>
          <a:solidFill>
            <a:schemeClr val="bg1"/>
          </a:solidFill>
          <a:ln w="3175" cap="rnd">
            <a:solidFill>
              <a:schemeClr val="tx1"/>
            </a:solidFill>
            <a:prstDash val="sysDot"/>
            <a:round/>
            <a:headEnd/>
            <a:tailEnd/>
          </a:ln>
          <a:effectLst>
            <a:outerShdw blurRad="63500" dist="12700" algn="ctr" rotWithShape="0">
              <a:schemeClr val="tx1">
                <a:alpha val="74998"/>
              </a:schemeClr>
            </a:outerShdw>
          </a:effec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GB" altLang="it-IT" sz="1200">
                <a:latin typeface="Comic Sans MS" panose="030F0902030302020204" pitchFamily="66" charset="0"/>
              </a:rPr>
              <a:t>capping enzymes </a:t>
            </a:r>
          </a:p>
          <a:p>
            <a:pPr algn="ctr"/>
            <a:r>
              <a:rPr lang="en-GB" altLang="it-IT" sz="1200">
                <a:latin typeface="Comic Sans MS" panose="030F0902030302020204" pitchFamily="66" charset="0"/>
              </a:rPr>
              <a:t>join the </a:t>
            </a:r>
          </a:p>
          <a:p>
            <a:pPr algn="ctr"/>
            <a:r>
              <a:rPr lang="en-GB" altLang="it-IT" sz="1200">
                <a:latin typeface="Comic Sans MS" panose="030F0902030302020204" pitchFamily="66" charset="0"/>
              </a:rPr>
              <a:t>complex via </a:t>
            </a:r>
          </a:p>
          <a:p>
            <a:pPr algn="ctr"/>
            <a:r>
              <a:rPr lang="en-GB" altLang="it-IT" sz="1200">
                <a:latin typeface="Comic Sans MS" panose="030F0902030302020204" pitchFamily="66" charset="0"/>
              </a:rPr>
              <a:t>interactions with</a:t>
            </a:r>
          </a:p>
          <a:p>
            <a:pPr algn="ctr"/>
            <a:r>
              <a:rPr lang="en-GB" altLang="it-IT" sz="1200">
                <a:latin typeface="Comic Sans MS" panose="030F0902030302020204" pitchFamily="66" charset="0"/>
              </a:rPr>
              <a:t> the ser5-CTD </a:t>
            </a:r>
          </a:p>
          <a:p>
            <a:pPr algn="ctr"/>
            <a:r>
              <a:rPr lang="en-GB" altLang="it-IT" sz="1200">
                <a:latin typeface="Comic Sans MS" panose="030F0902030302020204" pitchFamily="66" charset="0"/>
              </a:rPr>
              <a:t>and DSIF</a:t>
            </a:r>
          </a:p>
        </p:txBody>
      </p:sp>
      <p:sp>
        <p:nvSpPr>
          <p:cNvPr id="2181" name="AutoShape 133">
            <a:extLst>
              <a:ext uri="{FF2B5EF4-FFF2-40B4-BE49-F238E27FC236}">
                <a16:creationId xmlns:a16="http://schemas.microsoft.com/office/drawing/2014/main" id="{30C4BA6F-1BE6-DF4E-9904-85C00ADD4650}"/>
              </a:ext>
            </a:extLst>
          </p:cNvPr>
          <p:cNvSpPr>
            <a:spLocks noChangeArrowheads="1"/>
          </p:cNvSpPr>
          <p:nvPr/>
        </p:nvSpPr>
        <p:spPr bwMode="auto">
          <a:xfrm>
            <a:off x="4740275" y="5730875"/>
            <a:ext cx="1473200" cy="866775"/>
          </a:xfrm>
          <a:prstGeom prst="roundRect">
            <a:avLst>
              <a:gd name="adj" fmla="val 16667"/>
            </a:avLst>
          </a:prstGeom>
          <a:solidFill>
            <a:srgbClr val="F8F8F8"/>
          </a:solidFill>
          <a:ln w="3175" cap="rnd">
            <a:solidFill>
              <a:schemeClr val="tx1"/>
            </a:solidFill>
            <a:prstDash val="sysDot"/>
            <a:round/>
            <a:headEnd/>
            <a:tailEnd/>
          </a:ln>
          <a:effectLst>
            <a:outerShdw blurRad="63500" dist="17961" dir="2700000" algn="ctr" rotWithShape="0">
              <a:schemeClr val="tx1">
                <a:alpha val="74998"/>
              </a:schemeClr>
            </a:outerShdw>
          </a:effec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63500" name="Text Box 134">
            <a:extLst>
              <a:ext uri="{FF2B5EF4-FFF2-40B4-BE49-F238E27FC236}">
                <a16:creationId xmlns:a16="http://schemas.microsoft.com/office/drawing/2014/main" id="{6FFC7028-E48B-6D4E-9AE7-E13DCF78EE3A}"/>
              </a:ext>
            </a:extLst>
          </p:cNvPr>
          <p:cNvSpPr txBox="1">
            <a:spLocks noChangeArrowheads="1"/>
          </p:cNvSpPr>
          <p:nvPr/>
        </p:nvSpPr>
        <p:spPr bwMode="auto">
          <a:xfrm>
            <a:off x="4706938" y="5697538"/>
            <a:ext cx="1536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it-IT" altLang="it-IT" sz="1200">
                <a:latin typeface="Comic Sans MS" panose="030F0902030302020204" pitchFamily="66" charset="0"/>
              </a:rPr>
              <a:t>A cap structure is added</a:t>
            </a:r>
          </a:p>
          <a:p>
            <a:pPr algn="ctr"/>
            <a:r>
              <a:rPr lang="it-IT" altLang="it-IT" sz="1200">
                <a:latin typeface="Comic Sans MS" panose="030F0902030302020204" pitchFamily="66" charset="0"/>
              </a:rPr>
              <a:t>To the 5’ end of the nascent RNA</a:t>
            </a:r>
          </a:p>
        </p:txBody>
      </p:sp>
      <p:sp>
        <p:nvSpPr>
          <p:cNvPr id="63501" name="Rectangle 143">
            <a:extLst>
              <a:ext uri="{FF2B5EF4-FFF2-40B4-BE49-F238E27FC236}">
                <a16:creationId xmlns:a16="http://schemas.microsoft.com/office/drawing/2014/main" id="{36B16A4B-20FA-614B-97DA-A1042A4E4243}"/>
              </a:ext>
            </a:extLst>
          </p:cNvPr>
          <p:cNvSpPr>
            <a:spLocks noChangeArrowheads="1"/>
          </p:cNvSpPr>
          <p:nvPr/>
        </p:nvSpPr>
        <p:spPr bwMode="auto">
          <a:xfrm>
            <a:off x="7896225" y="6037263"/>
            <a:ext cx="696913" cy="6397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2173" name="AutoShape 125">
            <a:extLst>
              <a:ext uri="{FF2B5EF4-FFF2-40B4-BE49-F238E27FC236}">
                <a16:creationId xmlns:a16="http://schemas.microsoft.com/office/drawing/2014/main" id="{9D821681-2E53-BD44-838A-1CAD086279C3}"/>
              </a:ext>
            </a:extLst>
          </p:cNvPr>
          <p:cNvSpPr>
            <a:spLocks noChangeArrowheads="1"/>
          </p:cNvSpPr>
          <p:nvPr/>
        </p:nvSpPr>
        <p:spPr bwMode="auto">
          <a:xfrm>
            <a:off x="4368800" y="4368800"/>
            <a:ext cx="1771650" cy="820738"/>
          </a:xfrm>
          <a:prstGeom prst="roundRect">
            <a:avLst>
              <a:gd name="adj" fmla="val 16667"/>
            </a:avLst>
          </a:prstGeom>
          <a:solidFill>
            <a:schemeClr val="bg1"/>
          </a:solidFill>
          <a:ln w="3175" cap="rnd">
            <a:solidFill>
              <a:schemeClr val="tx1"/>
            </a:solidFill>
            <a:prstDash val="sysDot"/>
            <a:round/>
            <a:headEnd/>
            <a:tailEnd/>
          </a:ln>
          <a:effectLst>
            <a:outerShdw blurRad="63500" dist="17961" dir="2700000" algn="ctr" rotWithShape="0">
              <a:schemeClr val="tx1">
                <a:alpha val="74998"/>
              </a:schemeClr>
            </a:outerShdw>
          </a:effec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GB" altLang="it-IT" sz="1200">
                <a:latin typeface="Comic Sans MS" panose="030F0902030302020204" pitchFamily="66" charset="0"/>
              </a:rPr>
              <a:t>P-TEFb is recruited </a:t>
            </a:r>
          </a:p>
          <a:p>
            <a:pPr algn="ctr"/>
            <a:r>
              <a:rPr lang="en-GB" altLang="it-IT" sz="1200">
                <a:latin typeface="Comic Sans MS" panose="030F0902030302020204" pitchFamily="66" charset="0"/>
              </a:rPr>
              <a:t>by the capping enzyme, </a:t>
            </a:r>
          </a:p>
          <a:p>
            <a:pPr algn="ctr"/>
            <a:r>
              <a:rPr lang="en-GB" altLang="it-IT" sz="1200">
                <a:latin typeface="Comic Sans MS" panose="030F0902030302020204" pitchFamily="66" charset="0"/>
              </a:rPr>
              <a:t>phosforylates ser2 of </a:t>
            </a:r>
          </a:p>
          <a:p>
            <a:pPr algn="ctr"/>
            <a:r>
              <a:rPr lang="en-GB" altLang="it-IT" sz="1200">
                <a:latin typeface="Comic Sans MS" panose="030F0902030302020204" pitchFamily="66" charset="0"/>
              </a:rPr>
              <a:t>the CTD and DSIF</a:t>
            </a:r>
          </a:p>
        </p:txBody>
      </p:sp>
      <p:sp>
        <p:nvSpPr>
          <p:cNvPr id="63503" name="Text Box 109">
            <a:extLst>
              <a:ext uri="{FF2B5EF4-FFF2-40B4-BE49-F238E27FC236}">
                <a16:creationId xmlns:a16="http://schemas.microsoft.com/office/drawing/2014/main" id="{D1C82724-92FB-0644-A55E-9D55CE080955}"/>
              </a:ext>
            </a:extLst>
          </p:cNvPr>
          <p:cNvSpPr txBox="1">
            <a:spLocks noChangeArrowheads="1"/>
          </p:cNvSpPr>
          <p:nvPr/>
        </p:nvSpPr>
        <p:spPr bwMode="auto">
          <a:xfrm>
            <a:off x="7823200" y="3368675"/>
            <a:ext cx="1206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it-IT" altLang="it-IT" sz="1400" b="1">
                <a:latin typeface="Comic Sans MS" panose="030F0902030302020204" pitchFamily="66" charset="0"/>
              </a:rPr>
              <a:t>20-30 nucl.</a:t>
            </a:r>
          </a:p>
        </p:txBody>
      </p:sp>
      <p:sp>
        <p:nvSpPr>
          <p:cNvPr id="63504" name="Rectangle 145">
            <a:extLst>
              <a:ext uri="{FF2B5EF4-FFF2-40B4-BE49-F238E27FC236}">
                <a16:creationId xmlns:a16="http://schemas.microsoft.com/office/drawing/2014/main" id="{FD51F19E-33FB-DD46-BC80-85BCF4582D9B}"/>
              </a:ext>
            </a:extLst>
          </p:cNvPr>
          <p:cNvSpPr>
            <a:spLocks noChangeArrowheads="1"/>
          </p:cNvSpPr>
          <p:nvPr/>
        </p:nvSpPr>
        <p:spPr bwMode="auto">
          <a:xfrm>
            <a:off x="5514975" y="3294063"/>
            <a:ext cx="755650" cy="654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grpSp>
        <p:nvGrpSpPr>
          <p:cNvPr id="63505" name="Group 149">
            <a:extLst>
              <a:ext uri="{FF2B5EF4-FFF2-40B4-BE49-F238E27FC236}">
                <a16:creationId xmlns:a16="http://schemas.microsoft.com/office/drawing/2014/main" id="{D26DF794-6FE0-774D-80FE-6DDA4B73A91B}"/>
              </a:ext>
            </a:extLst>
          </p:cNvPr>
          <p:cNvGrpSpPr>
            <a:grpSpLocks/>
          </p:cNvGrpSpPr>
          <p:nvPr/>
        </p:nvGrpSpPr>
        <p:grpSpPr bwMode="auto">
          <a:xfrm>
            <a:off x="7599363" y="1585913"/>
            <a:ext cx="1595437" cy="1335087"/>
            <a:chOff x="4809" y="1010"/>
            <a:chExt cx="1005" cy="736"/>
          </a:xfrm>
        </p:grpSpPr>
        <p:sp>
          <p:nvSpPr>
            <p:cNvPr id="63507" name="Rectangle 147">
              <a:extLst>
                <a:ext uri="{FF2B5EF4-FFF2-40B4-BE49-F238E27FC236}">
                  <a16:creationId xmlns:a16="http://schemas.microsoft.com/office/drawing/2014/main" id="{81855006-0B1E-2D4E-A82E-87BABB0E6E06}"/>
                </a:ext>
              </a:extLst>
            </p:cNvPr>
            <p:cNvSpPr>
              <a:spLocks noChangeArrowheads="1"/>
            </p:cNvSpPr>
            <p:nvPr/>
          </p:nvSpPr>
          <p:spPr bwMode="auto">
            <a:xfrm>
              <a:off x="4809" y="1124"/>
              <a:ext cx="484" cy="357"/>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2168" name="AutoShape 120">
              <a:extLst>
                <a:ext uri="{FF2B5EF4-FFF2-40B4-BE49-F238E27FC236}">
                  <a16:creationId xmlns:a16="http://schemas.microsoft.com/office/drawing/2014/main" id="{9C70F6BE-9927-6840-8F50-209A327E07B9}"/>
                </a:ext>
              </a:extLst>
            </p:cNvPr>
            <p:cNvSpPr>
              <a:spLocks noChangeArrowheads="1"/>
            </p:cNvSpPr>
            <p:nvPr/>
          </p:nvSpPr>
          <p:spPr bwMode="auto">
            <a:xfrm>
              <a:off x="4920" y="1024"/>
              <a:ext cx="825" cy="722"/>
            </a:xfrm>
            <a:prstGeom prst="roundRect">
              <a:avLst>
                <a:gd name="adj" fmla="val 16667"/>
              </a:avLst>
            </a:prstGeom>
            <a:solidFill>
              <a:schemeClr val="bg1"/>
            </a:solidFill>
            <a:ln w="3175" cap="rnd">
              <a:solidFill>
                <a:schemeClr val="tx1"/>
              </a:solidFill>
              <a:prstDash val="sysDot"/>
              <a:round/>
              <a:headEnd/>
              <a:tailEnd/>
            </a:ln>
            <a:effectLst>
              <a:outerShdw blurRad="63500" dist="12700" algn="ctr" rotWithShape="0">
                <a:schemeClr val="tx1">
                  <a:alpha val="74998"/>
                </a:schemeClr>
              </a:outerShdw>
            </a:effec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it-IT" altLang="it-IT"/>
            </a:p>
          </p:txBody>
        </p:sp>
        <p:sp>
          <p:nvSpPr>
            <p:cNvPr id="63509" name="Text Box 121">
              <a:extLst>
                <a:ext uri="{FF2B5EF4-FFF2-40B4-BE49-F238E27FC236}">
                  <a16:creationId xmlns:a16="http://schemas.microsoft.com/office/drawing/2014/main" id="{D1FC0423-7616-CF44-B43E-D7B28D6F8C55}"/>
                </a:ext>
              </a:extLst>
            </p:cNvPr>
            <p:cNvSpPr txBox="1">
              <a:spLocks noChangeArrowheads="1"/>
            </p:cNvSpPr>
            <p:nvPr/>
          </p:nvSpPr>
          <p:spPr bwMode="auto">
            <a:xfrm>
              <a:off x="4859" y="1010"/>
              <a:ext cx="955"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it-IT" altLang="it-IT" sz="1200">
                  <a:latin typeface="Comic Sans MS" panose="030F0902030302020204" pitchFamily="66" charset="0"/>
                </a:rPr>
                <a:t>DSIF binds RNAPII soon after initiation and recruits NELF.NELF arrests RNAPII</a:t>
              </a:r>
            </a:p>
          </p:txBody>
        </p:sp>
      </p:grpSp>
      <p:sp>
        <p:nvSpPr>
          <p:cNvPr id="63506" name="Rectangle 154">
            <a:extLst>
              <a:ext uri="{FF2B5EF4-FFF2-40B4-BE49-F238E27FC236}">
                <a16:creationId xmlns:a16="http://schemas.microsoft.com/office/drawing/2014/main" id="{F6727A18-6F51-9A46-82EF-3837A135A358}"/>
              </a:ext>
            </a:extLst>
          </p:cNvPr>
          <p:cNvSpPr>
            <a:spLocks noChangeArrowheads="1"/>
          </p:cNvSpPr>
          <p:nvPr/>
        </p:nvSpPr>
        <p:spPr bwMode="auto">
          <a:xfrm>
            <a:off x="204788" y="23813"/>
            <a:ext cx="8939212" cy="428625"/>
          </a:xfrm>
          <a:prstGeom prst="rect">
            <a:avLst/>
          </a:prstGeom>
          <a:solidFill>
            <a:srgbClr val="00FF00">
              <a:alpha val="18823"/>
            </a:srgbClr>
          </a:solidFill>
          <a:ln w="12700">
            <a:solidFill>
              <a:srgbClr val="00FF00"/>
            </a:solidFill>
            <a:miter lim="800000"/>
            <a:headEnd/>
            <a:tailEnd/>
          </a:ln>
        </p:spPr>
        <p:txBody>
          <a:bodyPr lIns="111125" tIns="55563" rIns="111125" bIns="55563" anchor="ctr">
            <a:spAutoFit/>
          </a:bodyPr>
          <a:lstStyle>
            <a:lvl1pPr defTabSz="1096963">
              <a:defRPr sz="2400">
                <a:solidFill>
                  <a:schemeClr val="tx1"/>
                </a:solidFill>
                <a:latin typeface="Times" pitchFamily="2" charset="0"/>
                <a:ea typeface="ＭＳ Ｐゴシック" panose="020B0600070205080204" pitchFamily="34" charset="-128"/>
              </a:defRPr>
            </a:lvl1pPr>
            <a:lvl2pPr marL="37931725" indent="-37474525" defTabSz="1096963">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it-IT" altLang="it-IT" sz="1800" b="1">
                <a:latin typeface="Comic Sans MS" panose="030F0902030302020204" pitchFamily="66" charset="0"/>
              </a:rPr>
              <a:t>Checkpoint model</a:t>
            </a:r>
            <a:r>
              <a:rPr lang="it-IT" altLang="it-IT" sz="1600">
                <a:latin typeface="Comic Sans MS" panose="030F0902030302020204" pitchFamily="66" charset="0"/>
              </a:rPr>
              <a:t> for coupling the 5’ pre-mRNA </a:t>
            </a:r>
            <a:r>
              <a:rPr lang="it-IT" altLang="it-IT" sz="2000">
                <a:latin typeface="Comic Sans MS" panose="030F0902030302020204" pitchFamily="66" charset="0"/>
              </a:rPr>
              <a:t>capping</a:t>
            </a:r>
            <a:r>
              <a:rPr lang="it-IT" altLang="it-IT" sz="1600">
                <a:latin typeface="Comic Sans MS" panose="030F0902030302020204" pitchFamily="66" charset="0"/>
              </a:rPr>
              <a:t> and transcription </a:t>
            </a:r>
            <a:r>
              <a:rPr lang="it-IT" altLang="it-IT" sz="2000">
                <a:latin typeface="Comic Sans MS" panose="030F0902030302020204" pitchFamily="66" charset="0"/>
              </a:rPr>
              <a:t>elongation</a:t>
            </a:r>
          </a:p>
        </p:txBody>
      </p:sp>
    </p:spTree>
    <p:extLst>
      <p:ext uri="{BB962C8B-B14F-4D97-AF65-F5344CB8AC3E}">
        <p14:creationId xmlns:p14="http://schemas.microsoft.com/office/powerpoint/2010/main" val="2943049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0476r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8138"/>
            <a:ext cx="8610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0" name="Text Box 3"/>
          <p:cNvSpPr txBox="1">
            <a:spLocks noChangeArrowheads="1"/>
          </p:cNvSpPr>
          <p:nvPr/>
        </p:nvSpPr>
        <p:spPr bwMode="auto">
          <a:xfrm>
            <a:off x="107950" y="87313"/>
            <a:ext cx="9036050"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a:latin typeface="Calibri" charset="0"/>
              </a:rPr>
              <a:t>Alternative polyadenylation of the immunoglobulin </a:t>
            </a:r>
            <a:r>
              <a:rPr lang="el-GR" altLang="x-none">
                <a:latin typeface="Calibri" charset="0"/>
              </a:rPr>
              <a:t>μ</a:t>
            </a:r>
            <a:r>
              <a:rPr lang="en-US" altLang="x-none">
                <a:latin typeface="Calibri" charset="0"/>
              </a:rPr>
              <a:t> heavy chain gene</a:t>
            </a:r>
            <a:endParaRPr lang="el-GR" altLang="x-none">
              <a:latin typeface="Calibri" charset="0"/>
            </a:endParaRPr>
          </a:p>
        </p:txBody>
      </p:sp>
      <p:sp>
        <p:nvSpPr>
          <p:cNvPr id="68611" name="CasellaDiTesto 4"/>
          <p:cNvSpPr txBox="1">
            <a:spLocks noChangeArrowheads="1"/>
          </p:cNvSpPr>
          <p:nvPr/>
        </p:nvSpPr>
        <p:spPr bwMode="auto">
          <a:xfrm>
            <a:off x="4229100" y="768350"/>
            <a:ext cx="171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x-none" sz="1800"/>
              <a:t>sub obtimal pA</a:t>
            </a:r>
          </a:p>
        </p:txBody>
      </p:sp>
      <p:sp>
        <p:nvSpPr>
          <p:cNvPr id="68612" name="CasellaDiTesto 5"/>
          <p:cNvSpPr txBox="1">
            <a:spLocks noChangeArrowheads="1"/>
          </p:cNvSpPr>
          <p:nvPr/>
        </p:nvSpPr>
        <p:spPr bwMode="auto">
          <a:xfrm>
            <a:off x="6321425" y="768350"/>
            <a:ext cx="1274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x-none" sz="1800"/>
              <a:t>obtimal pA</a:t>
            </a:r>
          </a:p>
        </p:txBody>
      </p:sp>
      <p:cxnSp>
        <p:nvCxnSpPr>
          <p:cNvPr id="8" name="Connettore 2 7"/>
          <p:cNvCxnSpPr>
            <a:cxnSpLocks noChangeShapeType="1"/>
          </p:cNvCxnSpPr>
          <p:nvPr/>
        </p:nvCxnSpPr>
        <p:spPr bwMode="auto">
          <a:xfrm rot="5400000">
            <a:off x="4916488" y="1360488"/>
            <a:ext cx="468312" cy="4762"/>
          </a:xfrm>
          <a:prstGeom prst="straightConnector1">
            <a:avLst/>
          </a:prstGeom>
          <a:noFill/>
          <a:ln w="57150">
            <a:solidFill>
              <a:srgbClr val="FF00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 name="Connettore 2 8"/>
          <p:cNvCxnSpPr>
            <a:cxnSpLocks noChangeShapeType="1"/>
          </p:cNvCxnSpPr>
          <p:nvPr/>
        </p:nvCxnSpPr>
        <p:spPr bwMode="auto">
          <a:xfrm rot="5400000">
            <a:off x="6572251" y="1360487"/>
            <a:ext cx="468312" cy="4763"/>
          </a:xfrm>
          <a:prstGeom prst="straightConnector1">
            <a:avLst/>
          </a:prstGeom>
          <a:noFill/>
          <a:ln w="57150">
            <a:solidFill>
              <a:srgbClr val="FF00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686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265738"/>
            <a:ext cx="2286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5265738"/>
            <a:ext cx="2286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7" name="CasellaDiTesto 2"/>
          <p:cNvSpPr txBox="1">
            <a:spLocks noChangeArrowheads="1"/>
          </p:cNvSpPr>
          <p:nvPr/>
        </p:nvSpPr>
        <p:spPr bwMode="auto">
          <a:xfrm>
            <a:off x="5867400" y="1557338"/>
            <a:ext cx="1800225" cy="430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it-IT" altLang="x-none" sz="1100"/>
              <a:t>Membrane bound terminus</a:t>
            </a:r>
          </a:p>
        </p:txBody>
      </p:sp>
      <p:sp>
        <p:nvSpPr>
          <p:cNvPr id="68618" name="CasellaDiTesto 11"/>
          <p:cNvSpPr txBox="1">
            <a:spLocks noChangeArrowheads="1"/>
          </p:cNvSpPr>
          <p:nvPr/>
        </p:nvSpPr>
        <p:spPr bwMode="auto">
          <a:xfrm>
            <a:off x="7380288" y="3716338"/>
            <a:ext cx="1800225" cy="431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it-IT" altLang="x-none" sz="1100"/>
              <a:t>Membrane bound terminus</a:t>
            </a:r>
          </a:p>
        </p:txBody>
      </p:sp>
      <p:sp>
        <p:nvSpPr>
          <p:cNvPr id="4" name="Rettangolo 3"/>
          <p:cNvSpPr/>
          <p:nvPr/>
        </p:nvSpPr>
        <p:spPr>
          <a:xfrm>
            <a:off x="5257800" y="1628775"/>
            <a:ext cx="576263" cy="360363"/>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15" name="Rettangolo 14"/>
          <p:cNvSpPr/>
          <p:nvPr/>
        </p:nvSpPr>
        <p:spPr>
          <a:xfrm>
            <a:off x="3406775" y="3860800"/>
            <a:ext cx="576263" cy="360363"/>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68621" name="CasellaDiTesto 15"/>
          <p:cNvSpPr txBox="1">
            <a:spLocks noChangeArrowheads="1"/>
          </p:cNvSpPr>
          <p:nvPr/>
        </p:nvSpPr>
        <p:spPr bwMode="auto">
          <a:xfrm>
            <a:off x="4691063" y="1557338"/>
            <a:ext cx="18002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it-IT" altLang="x-none" sz="1100"/>
              <a:t>Secreted</a:t>
            </a:r>
          </a:p>
          <a:p>
            <a:pPr algn="ctr" eaLnBrk="1" hangingPunct="1"/>
            <a:r>
              <a:rPr lang="it-IT" altLang="x-none" sz="1100"/>
              <a:t>terminus</a:t>
            </a:r>
          </a:p>
        </p:txBody>
      </p:sp>
      <p:sp>
        <p:nvSpPr>
          <p:cNvPr id="68622" name="CasellaDiTesto 12"/>
          <p:cNvSpPr txBox="1">
            <a:spLocks noChangeArrowheads="1"/>
          </p:cNvSpPr>
          <p:nvPr/>
        </p:nvSpPr>
        <p:spPr bwMode="auto">
          <a:xfrm>
            <a:off x="2792413" y="3789363"/>
            <a:ext cx="18002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it-IT" altLang="x-none" sz="1100"/>
              <a:t>Secreted</a:t>
            </a:r>
          </a:p>
          <a:p>
            <a:pPr algn="ctr" eaLnBrk="1" hangingPunct="1"/>
            <a:r>
              <a:rPr lang="it-IT" altLang="x-none" sz="1100"/>
              <a:t>terminus</a:t>
            </a:r>
          </a:p>
        </p:txBody>
      </p:sp>
      <p:sp>
        <p:nvSpPr>
          <p:cNvPr id="5" name="Ovale 4"/>
          <p:cNvSpPr>
            <a:spLocks noChangeArrowheads="1"/>
          </p:cNvSpPr>
          <p:nvPr/>
        </p:nvSpPr>
        <p:spPr bwMode="auto">
          <a:xfrm>
            <a:off x="6808788" y="5589588"/>
            <a:ext cx="288925" cy="360362"/>
          </a:xfrm>
          <a:prstGeom prst="ellipse">
            <a:avLst/>
          </a:prstGeom>
          <a:noFill/>
          <a:ln w="28575">
            <a:solidFill>
              <a:srgbClr val="FFFF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x-none" altLang="x-none" sz="1800">
              <a:solidFill>
                <a:srgbClr val="FFFFFF"/>
              </a:solidFill>
              <a:latin typeface="Calibri" charset="0"/>
            </a:endParaRPr>
          </a:p>
        </p:txBody>
      </p:sp>
      <p:sp>
        <p:nvSpPr>
          <p:cNvPr id="18" name="Ovale 17"/>
          <p:cNvSpPr>
            <a:spLocks noChangeArrowheads="1"/>
          </p:cNvSpPr>
          <p:nvPr/>
        </p:nvSpPr>
        <p:spPr bwMode="auto">
          <a:xfrm>
            <a:off x="7994650" y="4149725"/>
            <a:ext cx="792163" cy="647700"/>
          </a:xfrm>
          <a:prstGeom prst="ellipse">
            <a:avLst/>
          </a:prstGeom>
          <a:noFill/>
          <a:ln w="28575">
            <a:solidFill>
              <a:srgbClr val="FFFF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x-none" altLang="x-none" sz="1800">
              <a:solidFill>
                <a:srgbClr val="FFFFFF"/>
              </a:solidFill>
              <a:latin typeface="Calibri"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685800"/>
            <a:ext cx="2590800"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3" descr="7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2895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7_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946400"/>
            <a:ext cx="338455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descr="7_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9718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9" name="Gruppo 8"/>
          <p:cNvGrpSpPr>
            <a:grpSpLocks/>
          </p:cNvGrpSpPr>
          <p:nvPr/>
        </p:nvGrpSpPr>
        <p:grpSpPr bwMode="auto">
          <a:xfrm>
            <a:off x="5715000" y="3886200"/>
            <a:ext cx="3082925" cy="2971800"/>
            <a:chOff x="5715000" y="3886200"/>
            <a:chExt cx="3082925" cy="2971800"/>
          </a:xfrm>
        </p:grpSpPr>
        <p:pic>
          <p:nvPicPr>
            <p:cNvPr id="2151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3887114"/>
              <a:ext cx="3006725" cy="297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p:nvSpPr>
          <p:spPr>
            <a:xfrm>
              <a:off x="5715000" y="3886200"/>
              <a:ext cx="3048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srgbClr val="FFFFFF"/>
                </a:solidFill>
                <a:ea typeface="Arial" charset="0"/>
                <a:cs typeface="Arial" charset="0"/>
              </a:endParaRPr>
            </a:p>
          </p:txBody>
        </p:sp>
      </p:grpSp>
      <p:sp>
        <p:nvSpPr>
          <p:cNvPr id="15" name="Freccia destra 14"/>
          <p:cNvSpPr>
            <a:spLocks noChangeArrowheads="1"/>
          </p:cNvSpPr>
          <p:nvPr/>
        </p:nvSpPr>
        <p:spPr bwMode="auto">
          <a:xfrm>
            <a:off x="3962400" y="1828800"/>
            <a:ext cx="1676400" cy="152400"/>
          </a:xfrm>
          <a:prstGeom prst="rightArrow">
            <a:avLst>
              <a:gd name="adj1" fmla="val 50000"/>
              <a:gd name="adj2" fmla="val 50009"/>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x-none" altLang="x-none" sz="1800">
              <a:solidFill>
                <a:srgbClr val="FFFFFF"/>
              </a:solidFill>
              <a:latin typeface="Calibri" charset="0"/>
            </a:endParaRPr>
          </a:p>
        </p:txBody>
      </p:sp>
      <p:sp>
        <p:nvSpPr>
          <p:cNvPr id="16" name="Freccia destra 15"/>
          <p:cNvSpPr>
            <a:spLocks noChangeArrowheads="1"/>
          </p:cNvSpPr>
          <p:nvPr/>
        </p:nvSpPr>
        <p:spPr bwMode="auto">
          <a:xfrm>
            <a:off x="4038600" y="5029200"/>
            <a:ext cx="1676400" cy="152400"/>
          </a:xfrm>
          <a:prstGeom prst="rightArrow">
            <a:avLst>
              <a:gd name="adj1" fmla="val 50000"/>
              <a:gd name="adj2" fmla="val 50009"/>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x-none" altLang="x-none" sz="1800">
              <a:solidFill>
                <a:srgbClr val="FFFFFF"/>
              </a:solidFill>
              <a:latin typeface="Calibri" charset="0"/>
            </a:endParaRPr>
          </a:p>
        </p:txBody>
      </p:sp>
      <p:sp>
        <p:nvSpPr>
          <p:cNvPr id="11" name="Ovale 10"/>
          <p:cNvSpPr>
            <a:spLocks noChangeArrowheads="1"/>
          </p:cNvSpPr>
          <p:nvPr/>
        </p:nvSpPr>
        <p:spPr bwMode="auto">
          <a:xfrm>
            <a:off x="5867400" y="4876800"/>
            <a:ext cx="1066800" cy="381000"/>
          </a:xfrm>
          <a:prstGeom prst="ellipse">
            <a:avLst/>
          </a:prstGeom>
          <a:noFill/>
          <a:ln w="57150">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x-none" altLang="x-none" sz="1800">
              <a:solidFill>
                <a:srgbClr val="FFFFFF"/>
              </a:solidFill>
              <a:latin typeface="Calibri"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Immagine 1" descr="F3.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3789363"/>
            <a:ext cx="44545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4" name="Rectangle 3"/>
          <p:cNvSpPr txBox="1">
            <a:spLocks noChangeArrowheads="1"/>
          </p:cNvSpPr>
          <p:nvPr/>
        </p:nvSpPr>
        <p:spPr bwMode="auto">
          <a:xfrm>
            <a:off x="152400" y="5910263"/>
            <a:ext cx="88392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325"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a:spcBef>
                <a:spcPct val="20000"/>
              </a:spcBef>
            </a:pPr>
            <a:r>
              <a:rPr lang="en-US" altLang="x-none" sz="1600" b="1">
                <a:solidFill>
                  <a:srgbClr val="000000"/>
                </a:solidFill>
                <a:latin typeface="Times New Roman" charset="0"/>
              </a:rPr>
              <a:t>The polyadenylation factor CstF-64 regulates alternative processing of IgM heavy chain pre-mRNA during B cell differentiation.</a:t>
            </a:r>
          </a:p>
          <a:p>
            <a:pPr algn="just">
              <a:spcBef>
                <a:spcPct val="20000"/>
              </a:spcBef>
            </a:pPr>
            <a:r>
              <a:rPr lang="en-US" altLang="x-none" sz="1600">
                <a:solidFill>
                  <a:srgbClr val="000000"/>
                </a:solidFill>
                <a:latin typeface="Times New Roman" charset="0"/>
              </a:rPr>
              <a:t>Takagaki Y, Seipelt RL, Peterson ML, Manley JL.          Cell 1996 Nov 29;87(5):941-52 </a:t>
            </a:r>
          </a:p>
        </p:txBody>
      </p:sp>
      <p:pic>
        <p:nvPicPr>
          <p:cNvPr id="69635" name="Immagine 3" descr="F3.lar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84563"/>
            <a:ext cx="445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Immagine 4" descr="F3.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103563"/>
            <a:ext cx="403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Immagine 5" descr="F3.larg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275" y="3179763"/>
            <a:ext cx="4454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Immagine 6" descr="F3.large.jpg"/>
          <p:cNvPicPr>
            <a:picLocks noChangeAspect="1"/>
          </p:cNvPicPr>
          <p:nvPr/>
        </p:nvPicPr>
        <p:blipFill>
          <a:blip r:embed="rId7">
            <a:clrChange>
              <a:clrFrom>
                <a:srgbClr val="FEFFFC"/>
              </a:clrFrom>
              <a:clrTo>
                <a:srgbClr val="FEFFFC">
                  <a:alpha val="0"/>
                </a:srgbClr>
              </a:clrTo>
            </a:clrChange>
            <a:extLst>
              <a:ext uri="{28A0092B-C50C-407E-A947-70E740481C1C}">
                <a14:useLocalDpi xmlns:a14="http://schemas.microsoft.com/office/drawing/2010/main" val="0"/>
              </a:ext>
            </a:extLst>
          </a:blip>
          <a:srcRect/>
          <a:stretch>
            <a:fillRect/>
          </a:stretch>
        </p:blipFill>
        <p:spPr bwMode="auto">
          <a:xfrm>
            <a:off x="4495800" y="4779963"/>
            <a:ext cx="57880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CasellaDiTesto 7"/>
          <p:cNvSpPr txBox="1">
            <a:spLocks noChangeArrowheads="1"/>
          </p:cNvSpPr>
          <p:nvPr/>
        </p:nvSpPr>
        <p:spPr bwMode="auto">
          <a:xfrm>
            <a:off x="1905000" y="3560763"/>
            <a:ext cx="936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600" b="1"/>
              <a:t>CstF-64</a:t>
            </a:r>
          </a:p>
        </p:txBody>
      </p:sp>
      <p:sp>
        <p:nvSpPr>
          <p:cNvPr id="69640" name="Rettangolo 1"/>
          <p:cNvSpPr>
            <a:spLocks noChangeArrowheads="1"/>
          </p:cNvSpPr>
          <p:nvPr/>
        </p:nvSpPr>
        <p:spPr bwMode="auto">
          <a:xfrm>
            <a:off x="138419" y="757139"/>
            <a:ext cx="38163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en-GB" altLang="x-none" sz="1800" dirty="0"/>
              <a:t>In not activated B cells the limiting concentration of CSTF allows the recognition of the stronger </a:t>
            </a:r>
            <a:r>
              <a:rPr lang="en-GB" altLang="x-none" sz="1800" dirty="0" err="1"/>
              <a:t>polyadenylation</a:t>
            </a:r>
            <a:r>
              <a:rPr lang="en-GB" altLang="x-none" sz="1800" dirty="0"/>
              <a:t> signal. The </a:t>
            </a:r>
            <a:r>
              <a:rPr lang="en-GB" altLang="x-none" sz="1800" dirty="0" err="1"/>
              <a:t>immuglobulin</a:t>
            </a:r>
            <a:r>
              <a:rPr lang="en-GB" altLang="x-none" sz="1800" dirty="0"/>
              <a:t> produced will then contain a transmembrane domain required for retention on the membrane. </a:t>
            </a:r>
          </a:p>
        </p:txBody>
      </p:sp>
      <p:sp>
        <p:nvSpPr>
          <p:cNvPr id="69641" name="Rettangolo 10"/>
          <p:cNvSpPr>
            <a:spLocks noChangeArrowheads="1"/>
          </p:cNvSpPr>
          <p:nvPr/>
        </p:nvSpPr>
        <p:spPr bwMode="auto">
          <a:xfrm>
            <a:off x="76200" y="17383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x-none" dirty="0"/>
              <a:t>CSTF-64 levels  control the alternative 3’ </a:t>
            </a:r>
            <a:r>
              <a:rPr lang="en-GB" altLang="x-none"/>
              <a:t>end formation of </a:t>
            </a:r>
            <a:r>
              <a:rPr lang="en-GB" altLang="x-none" dirty="0"/>
              <a:t>mRNA. </a:t>
            </a:r>
          </a:p>
        </p:txBody>
      </p:sp>
      <p:sp>
        <p:nvSpPr>
          <p:cNvPr id="69642" name="Rettangolo 11"/>
          <p:cNvSpPr>
            <a:spLocks noChangeArrowheads="1"/>
          </p:cNvSpPr>
          <p:nvPr/>
        </p:nvSpPr>
        <p:spPr bwMode="auto">
          <a:xfrm>
            <a:off x="4818029" y="802086"/>
            <a:ext cx="38449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en-GB" altLang="x-none" sz="1800"/>
              <a:t>After the activation of B cells CSTF levels are increased and this allows the use of the weaker polyadenylation site that will be preferentially used because it will be the first to be transcribed.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asellaDiTesto 8"/>
          <p:cNvSpPr txBox="1">
            <a:spLocks noChangeArrowheads="1"/>
          </p:cNvSpPr>
          <p:nvPr/>
        </p:nvSpPr>
        <p:spPr bwMode="auto">
          <a:xfrm>
            <a:off x="250825" y="1157288"/>
            <a:ext cx="4289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000"/>
              <a:t>U1A is a protein bound to U1snRNA</a:t>
            </a:r>
          </a:p>
        </p:txBody>
      </p:sp>
      <p:pic>
        <p:nvPicPr>
          <p:cNvPr id="71682" name="Immagine 4" descr="U1snRNP.jpg"/>
          <p:cNvPicPr>
            <a:picLocks noChangeAspect="1"/>
          </p:cNvPicPr>
          <p:nvPr/>
        </p:nvPicPr>
        <p:blipFill>
          <a:blip r:embed="rId2">
            <a:extLst>
              <a:ext uri="{28A0092B-C50C-407E-A947-70E740481C1C}">
                <a14:useLocalDpi xmlns:a14="http://schemas.microsoft.com/office/drawing/2010/main" val="0"/>
              </a:ext>
            </a:extLst>
          </a:blip>
          <a:srcRect r="32925"/>
          <a:stretch>
            <a:fillRect/>
          </a:stretch>
        </p:blipFill>
        <p:spPr bwMode="auto">
          <a:xfrm>
            <a:off x="2555875" y="1628775"/>
            <a:ext cx="483870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e 11"/>
          <p:cNvSpPr>
            <a:spLocks noChangeArrowheads="1"/>
          </p:cNvSpPr>
          <p:nvPr/>
        </p:nvSpPr>
        <p:spPr bwMode="auto">
          <a:xfrm>
            <a:off x="5335588" y="2205038"/>
            <a:ext cx="1717675" cy="1473200"/>
          </a:xfrm>
          <a:prstGeom prst="ellipse">
            <a:avLst/>
          </a:prstGeom>
          <a:noFill/>
          <a:ln w="76200">
            <a:solidFill>
              <a:srgbClr val="77933C"/>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x-none" altLang="x-none" sz="1800">
              <a:solidFill>
                <a:srgbClr val="FFFFFF"/>
              </a:solidFill>
              <a:latin typeface="Calibri" charset="0"/>
            </a:endParaRPr>
          </a:p>
        </p:txBody>
      </p:sp>
      <p:sp>
        <p:nvSpPr>
          <p:cNvPr id="13" name="Ovale 12"/>
          <p:cNvSpPr>
            <a:spLocks noChangeArrowheads="1"/>
          </p:cNvSpPr>
          <p:nvPr/>
        </p:nvSpPr>
        <p:spPr bwMode="auto">
          <a:xfrm>
            <a:off x="4179888" y="3106738"/>
            <a:ext cx="714375" cy="698500"/>
          </a:xfrm>
          <a:prstGeom prst="ellipse">
            <a:avLst/>
          </a:prstGeom>
          <a:noFill/>
          <a:ln w="76200">
            <a:solidFill>
              <a:srgbClr val="77933C"/>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x-none" altLang="x-none" sz="1800">
              <a:solidFill>
                <a:srgbClr val="FFFFFF"/>
              </a:solidFill>
              <a:latin typeface="Calibri" charset="0"/>
            </a:endParaRPr>
          </a:p>
        </p:txBody>
      </p:sp>
      <p:sp>
        <p:nvSpPr>
          <p:cNvPr id="71685" name="CasellaDiTesto 13"/>
          <p:cNvSpPr txBox="1">
            <a:spLocks noChangeArrowheads="1"/>
          </p:cNvSpPr>
          <p:nvPr/>
        </p:nvSpPr>
        <p:spPr bwMode="auto">
          <a:xfrm>
            <a:off x="5076825" y="1412875"/>
            <a:ext cx="271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t>Obtimal U1A binding site</a:t>
            </a:r>
          </a:p>
        </p:txBody>
      </p:sp>
      <p:cxnSp>
        <p:nvCxnSpPr>
          <p:cNvPr id="15" name="Connettore 2 14"/>
          <p:cNvCxnSpPr>
            <a:cxnSpLocks noChangeShapeType="1"/>
          </p:cNvCxnSpPr>
          <p:nvPr/>
        </p:nvCxnSpPr>
        <p:spPr bwMode="auto">
          <a:xfrm flipH="1">
            <a:off x="6732588" y="1773238"/>
            <a:ext cx="142875" cy="431800"/>
          </a:xfrm>
          <a:prstGeom prst="straightConnector1">
            <a:avLst/>
          </a:prstGeom>
          <a:noFill/>
          <a:ln w="38100">
            <a:solidFill>
              <a:srgbClr val="77933C"/>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71687" name="CasellaDiTesto 16"/>
          <p:cNvSpPr txBox="1">
            <a:spLocks noChangeArrowheads="1"/>
          </p:cNvSpPr>
          <p:nvPr/>
        </p:nvSpPr>
        <p:spPr bwMode="auto">
          <a:xfrm>
            <a:off x="250825" y="31750"/>
            <a:ext cx="8642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it-IT" altLang="x-none" b="1"/>
              <a:t>U1A: an example of on-off regulation of the cleavage and polyadenylation step in RNA processing</a:t>
            </a:r>
            <a:endParaRPr lang="it-IT" altLang="x-none"/>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5" name="Gruppo 1"/>
          <p:cNvGrpSpPr>
            <a:grpSpLocks/>
          </p:cNvGrpSpPr>
          <p:nvPr/>
        </p:nvGrpSpPr>
        <p:grpSpPr bwMode="auto">
          <a:xfrm>
            <a:off x="1908175" y="2924175"/>
            <a:ext cx="5308600" cy="3744913"/>
            <a:chOff x="2411760" y="2420888"/>
            <a:chExt cx="4229100" cy="3156708"/>
          </a:xfrm>
        </p:grpSpPr>
        <p:pic>
          <p:nvPicPr>
            <p:cNvPr id="72711" name="Immagine 15" descr="U1A.jpg"/>
            <p:cNvPicPr>
              <a:picLocks noChangeAspect="1"/>
            </p:cNvPicPr>
            <p:nvPr/>
          </p:nvPicPr>
          <p:blipFill>
            <a:blip r:embed="rId2">
              <a:lum bright="2000"/>
              <a:extLst>
                <a:ext uri="{28A0092B-C50C-407E-A947-70E740481C1C}">
                  <a14:useLocalDpi xmlns:a14="http://schemas.microsoft.com/office/drawing/2010/main" val="0"/>
                </a:ext>
              </a:extLst>
            </a:blip>
            <a:srcRect l="2222" t="6274" r="8888" b="37343"/>
            <a:stretch>
              <a:fillRect/>
            </a:stretch>
          </p:blipFill>
          <p:spPr bwMode="auto">
            <a:xfrm>
              <a:off x="2411760" y="2420888"/>
              <a:ext cx="42291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e 3"/>
            <p:cNvSpPr>
              <a:spLocks noChangeArrowheads="1"/>
            </p:cNvSpPr>
            <p:nvPr/>
          </p:nvSpPr>
          <p:spPr bwMode="auto">
            <a:xfrm>
              <a:off x="3783941" y="3182299"/>
              <a:ext cx="685458" cy="686473"/>
            </a:xfrm>
            <a:prstGeom prst="ellipse">
              <a:avLst/>
            </a:prstGeom>
            <a:noFill/>
            <a:ln w="76200">
              <a:solidFill>
                <a:srgbClr val="FF6600">
                  <a:alpha val="41176"/>
                </a:srgbClr>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x-none" altLang="x-none" sz="1800">
                <a:solidFill>
                  <a:srgbClr val="FFFFFF"/>
                </a:solidFill>
                <a:latin typeface="Calibri" charset="0"/>
              </a:endParaRPr>
            </a:p>
          </p:txBody>
        </p:sp>
        <p:sp>
          <p:nvSpPr>
            <p:cNvPr id="5" name="Ovale 4"/>
            <p:cNvSpPr>
              <a:spLocks noChangeArrowheads="1"/>
            </p:cNvSpPr>
            <p:nvPr/>
          </p:nvSpPr>
          <p:spPr bwMode="auto">
            <a:xfrm>
              <a:off x="3369125" y="3767072"/>
              <a:ext cx="684193" cy="686474"/>
            </a:xfrm>
            <a:prstGeom prst="ellipse">
              <a:avLst/>
            </a:prstGeom>
            <a:noFill/>
            <a:ln w="76200">
              <a:solidFill>
                <a:srgbClr val="FF6600">
                  <a:alpha val="41176"/>
                </a:srgbClr>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x-none" altLang="x-none" sz="1800">
                <a:solidFill>
                  <a:srgbClr val="FFFFFF"/>
                </a:solidFill>
                <a:latin typeface="Calibri" charset="0"/>
              </a:endParaRPr>
            </a:p>
          </p:txBody>
        </p:sp>
        <p:sp>
          <p:nvSpPr>
            <p:cNvPr id="72714" name="Figura a mano libera 41"/>
            <p:cNvSpPr>
              <a:spLocks noChangeArrowheads="1"/>
            </p:cNvSpPr>
            <p:nvPr/>
          </p:nvSpPr>
          <p:spPr bwMode="auto">
            <a:xfrm>
              <a:off x="4075460" y="3881388"/>
              <a:ext cx="1143000" cy="406400"/>
            </a:xfrm>
            <a:custGeom>
              <a:avLst/>
              <a:gdLst>
                <a:gd name="T0" fmla="*/ 0 w 1460500"/>
                <a:gd name="T1" fmla="*/ 0 h 533400"/>
                <a:gd name="T2" fmla="*/ 91144 w 1460500"/>
                <a:gd name="T3" fmla="*/ 10095 h 533400"/>
                <a:gd name="T4" fmla="*/ 171567 w 1460500"/>
                <a:gd name="T5" fmla="*/ 36053 h 533400"/>
                <a:gd name="T6" fmla="*/ 205522 w 1460500"/>
                <a:gd name="T7" fmla="*/ 60571 h 533400"/>
                <a:gd name="T8" fmla="*/ 0 60000 65536"/>
                <a:gd name="T9" fmla="*/ 0 60000 65536"/>
                <a:gd name="T10" fmla="*/ 0 60000 65536"/>
                <a:gd name="T11" fmla="*/ 0 60000 65536"/>
                <a:gd name="T12" fmla="*/ 0 w 1460500"/>
                <a:gd name="T13" fmla="*/ 0 h 533400"/>
                <a:gd name="T14" fmla="*/ 1460500 w 1460500"/>
                <a:gd name="T15" fmla="*/ 533400 h 533400"/>
              </a:gdLst>
              <a:ahLst/>
              <a:cxnLst>
                <a:cxn ang="T8">
                  <a:pos x="T0" y="T1"/>
                </a:cxn>
                <a:cxn ang="T9">
                  <a:pos x="T2" y="T3"/>
                </a:cxn>
                <a:cxn ang="T10">
                  <a:pos x="T4" y="T5"/>
                </a:cxn>
                <a:cxn ang="T11">
                  <a:pos x="T6" y="T7"/>
                </a:cxn>
              </a:cxnLst>
              <a:rect l="T12" t="T13" r="T14" b="T15"/>
              <a:pathLst>
                <a:path w="1460500" h="533400">
                  <a:moveTo>
                    <a:pt x="0" y="0"/>
                  </a:moveTo>
                  <a:cubicBezTo>
                    <a:pt x="222250" y="17991"/>
                    <a:pt x="444500" y="35983"/>
                    <a:pt x="647700" y="88900"/>
                  </a:cubicBezTo>
                  <a:cubicBezTo>
                    <a:pt x="850900" y="141817"/>
                    <a:pt x="1083733" y="243417"/>
                    <a:pt x="1219200" y="317500"/>
                  </a:cubicBezTo>
                  <a:cubicBezTo>
                    <a:pt x="1354667" y="391583"/>
                    <a:pt x="1407583" y="462491"/>
                    <a:pt x="1460500" y="533400"/>
                  </a:cubicBezTo>
                </a:path>
              </a:pathLst>
            </a:custGeom>
            <a:noFill/>
            <a:ln w="28575">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72715" name="Connettore 2 49"/>
            <p:cNvCxnSpPr>
              <a:cxnSpLocks noChangeShapeType="1"/>
            </p:cNvCxnSpPr>
            <p:nvPr/>
          </p:nvCxnSpPr>
          <p:spPr bwMode="auto">
            <a:xfrm rot="16200000" flipV="1">
              <a:off x="4634260" y="5049788"/>
              <a:ext cx="317500" cy="127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16" name="CasellaDiTesto 50"/>
            <p:cNvSpPr txBox="1">
              <a:spLocks noChangeArrowheads="1"/>
            </p:cNvSpPr>
            <p:nvPr/>
          </p:nvSpPr>
          <p:spPr bwMode="auto">
            <a:xfrm>
              <a:off x="3960440" y="5240288"/>
              <a:ext cx="1577806" cy="33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000"/>
                <a:t>sub-obtimal site</a:t>
              </a:r>
            </a:p>
          </p:txBody>
        </p:sp>
      </p:grpSp>
      <p:sp>
        <p:nvSpPr>
          <p:cNvPr id="72706" name="Rettangolo 8"/>
          <p:cNvSpPr>
            <a:spLocks noChangeArrowheads="1"/>
          </p:cNvSpPr>
          <p:nvPr/>
        </p:nvSpPr>
        <p:spPr bwMode="auto">
          <a:xfrm>
            <a:off x="12700" y="615950"/>
            <a:ext cx="91313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it-IT" altLang="x-none" sz="1800" dirty="0" err="1"/>
              <a:t>When</a:t>
            </a:r>
            <a:r>
              <a:rPr lang="it-IT" altLang="x-none" sz="1800" dirty="0"/>
              <a:t> the </a:t>
            </a:r>
            <a:r>
              <a:rPr lang="it-IT" altLang="x-none" sz="1800" dirty="0" err="1"/>
              <a:t>level</a:t>
            </a:r>
            <a:r>
              <a:rPr lang="it-IT" altLang="x-none" sz="1800" dirty="0"/>
              <a:t> of U1A </a:t>
            </a:r>
            <a:r>
              <a:rPr lang="it-IT" altLang="x-none" sz="1800" dirty="0" err="1"/>
              <a:t>exceeds</a:t>
            </a:r>
            <a:r>
              <a:rPr lang="it-IT" altLang="x-none" sz="1800" dirty="0"/>
              <a:t> </a:t>
            </a:r>
            <a:r>
              <a:rPr lang="it-IT" altLang="x-none" sz="1800" dirty="0" err="1"/>
              <a:t>that</a:t>
            </a:r>
            <a:r>
              <a:rPr lang="it-IT" altLang="x-none" sz="1800" dirty="0"/>
              <a:t> of U1 </a:t>
            </a:r>
            <a:r>
              <a:rPr lang="it-IT" altLang="x-none" sz="1800" dirty="0" err="1"/>
              <a:t>snRNA</a:t>
            </a:r>
            <a:r>
              <a:rPr lang="it-IT" altLang="x-none" sz="1800" dirty="0"/>
              <a:t>, the </a:t>
            </a:r>
            <a:r>
              <a:rPr lang="it-IT" altLang="x-none" sz="1800" dirty="0" err="1"/>
              <a:t>excess</a:t>
            </a:r>
            <a:r>
              <a:rPr lang="it-IT" altLang="x-none" sz="1800" dirty="0"/>
              <a:t> U1A </a:t>
            </a:r>
            <a:r>
              <a:rPr lang="it-IT" altLang="x-none" sz="1800" dirty="0" err="1"/>
              <a:t>protein</a:t>
            </a:r>
            <a:r>
              <a:rPr lang="it-IT" altLang="x-none" sz="1800" dirty="0"/>
              <a:t> </a:t>
            </a:r>
            <a:r>
              <a:rPr lang="it-IT" altLang="x-none" sz="1800" dirty="0" err="1"/>
              <a:t>binds</a:t>
            </a:r>
            <a:r>
              <a:rPr lang="it-IT" altLang="x-none" sz="1800" dirty="0"/>
              <a:t> to </a:t>
            </a:r>
            <a:r>
              <a:rPr lang="it-IT" altLang="x-none" sz="1800" dirty="0" err="1"/>
              <a:t>two</a:t>
            </a:r>
            <a:r>
              <a:rPr lang="it-IT" altLang="x-none" sz="1800" dirty="0"/>
              <a:t> </a:t>
            </a:r>
            <a:r>
              <a:rPr lang="it-IT" altLang="x-none" sz="1800" dirty="0" err="1"/>
              <a:t>sites</a:t>
            </a:r>
            <a:r>
              <a:rPr lang="it-IT" altLang="x-none" sz="1800" dirty="0"/>
              <a:t> in the U1A 3’UTR. </a:t>
            </a:r>
            <a:r>
              <a:rPr lang="it-IT" altLang="x-none" sz="1800" dirty="0" err="1"/>
              <a:t>Since</a:t>
            </a:r>
            <a:r>
              <a:rPr lang="it-IT" altLang="x-none" sz="1800" dirty="0"/>
              <a:t> U1A </a:t>
            </a:r>
            <a:r>
              <a:rPr lang="it-IT" altLang="x-none" sz="1800" dirty="0" err="1"/>
              <a:t>binding</a:t>
            </a:r>
            <a:r>
              <a:rPr lang="it-IT" altLang="x-none" sz="1800" dirty="0"/>
              <a:t> </a:t>
            </a:r>
            <a:r>
              <a:rPr lang="it-IT" altLang="x-none" sz="1800" dirty="0" err="1"/>
              <a:t>does</a:t>
            </a:r>
            <a:r>
              <a:rPr lang="it-IT" altLang="x-none" sz="1800" dirty="0"/>
              <a:t> </a:t>
            </a:r>
            <a:r>
              <a:rPr lang="it-IT" altLang="x-none" sz="1800" dirty="0" err="1"/>
              <a:t>not</a:t>
            </a:r>
            <a:r>
              <a:rPr lang="it-IT" altLang="x-none" sz="1800" dirty="0"/>
              <a:t> </a:t>
            </a:r>
            <a:r>
              <a:rPr lang="it-IT" altLang="x-none" sz="1800" dirty="0" err="1"/>
              <a:t>prevent</a:t>
            </a:r>
            <a:r>
              <a:rPr lang="it-IT" altLang="x-none" sz="1800" dirty="0"/>
              <a:t> </a:t>
            </a:r>
            <a:r>
              <a:rPr lang="it-IT" altLang="x-none" sz="1800" dirty="0" err="1"/>
              <a:t>cleavage</a:t>
            </a:r>
            <a:r>
              <a:rPr lang="it-IT" altLang="x-none" sz="1800" dirty="0"/>
              <a:t> of the </a:t>
            </a:r>
            <a:r>
              <a:rPr lang="it-IT" altLang="x-none" sz="1800" dirty="0" err="1"/>
              <a:t>pre-mRNAs</a:t>
            </a:r>
            <a:r>
              <a:rPr lang="it-IT" altLang="x-none" sz="1800" dirty="0"/>
              <a:t>, free 3′ </a:t>
            </a:r>
            <a:r>
              <a:rPr lang="it-IT" altLang="x-none" sz="1800" dirty="0" err="1"/>
              <a:t>ends</a:t>
            </a:r>
            <a:r>
              <a:rPr lang="it-IT" altLang="x-none" sz="1800" dirty="0"/>
              <a:t> are </a:t>
            </a:r>
            <a:r>
              <a:rPr lang="it-IT" altLang="x-none" sz="1800" dirty="0" err="1"/>
              <a:t>generated</a:t>
            </a:r>
            <a:r>
              <a:rPr lang="it-IT" altLang="x-none" sz="1800" dirty="0"/>
              <a:t> in the </a:t>
            </a:r>
            <a:r>
              <a:rPr lang="it-IT" altLang="x-none" sz="1800" dirty="0" err="1"/>
              <a:t>normal</a:t>
            </a:r>
            <a:r>
              <a:rPr lang="it-IT" altLang="x-none" sz="1800" dirty="0"/>
              <a:t> fashion. </a:t>
            </a:r>
            <a:r>
              <a:rPr lang="it-IT" altLang="x-none" sz="1800" b="1" dirty="0" err="1">
                <a:solidFill>
                  <a:srgbClr val="FF0000"/>
                </a:solidFill>
              </a:rPr>
              <a:t>However</a:t>
            </a:r>
            <a:r>
              <a:rPr lang="it-IT" altLang="x-none" sz="1800" b="1" dirty="0">
                <a:solidFill>
                  <a:srgbClr val="FF0000"/>
                </a:solidFill>
              </a:rPr>
              <a:t> </a:t>
            </a:r>
            <a:r>
              <a:rPr lang="it-IT" altLang="x-none" sz="1800" b="1" dirty="0" err="1">
                <a:solidFill>
                  <a:srgbClr val="FF0000"/>
                </a:solidFill>
              </a:rPr>
              <a:t>polyadenylation</a:t>
            </a:r>
            <a:r>
              <a:rPr lang="it-IT" altLang="x-none" sz="1800" b="1" dirty="0">
                <a:solidFill>
                  <a:srgbClr val="FF0000"/>
                </a:solidFill>
              </a:rPr>
              <a:t> </a:t>
            </a:r>
            <a:r>
              <a:rPr lang="it-IT" altLang="x-none" sz="1800" b="1" dirty="0" err="1">
                <a:solidFill>
                  <a:srgbClr val="FF0000"/>
                </a:solidFill>
              </a:rPr>
              <a:t>is</a:t>
            </a:r>
            <a:r>
              <a:rPr lang="it-IT" altLang="x-none" sz="1800" b="1" dirty="0">
                <a:solidFill>
                  <a:srgbClr val="FF0000"/>
                </a:solidFill>
              </a:rPr>
              <a:t> </a:t>
            </a:r>
            <a:r>
              <a:rPr lang="it-IT" altLang="x-none" sz="1800" b="1" dirty="0" err="1">
                <a:solidFill>
                  <a:srgbClr val="FF0000"/>
                </a:solidFill>
              </a:rPr>
              <a:t>inhibited</a:t>
            </a:r>
            <a:r>
              <a:rPr lang="it-IT" altLang="x-none" sz="1800" b="1" dirty="0">
                <a:solidFill>
                  <a:srgbClr val="FF0000"/>
                </a:solidFill>
              </a:rPr>
              <a:t> </a:t>
            </a:r>
          </a:p>
          <a:p>
            <a:pPr algn="just" eaLnBrk="1" hangingPunct="1"/>
            <a:endParaRPr lang="it-IT" altLang="x-none" sz="1800" dirty="0"/>
          </a:p>
          <a:p>
            <a:pPr algn="just" eaLnBrk="1" hangingPunct="1"/>
            <a:r>
              <a:rPr lang="it-IT" altLang="x-none" sz="1800" dirty="0"/>
              <a:t>In the </a:t>
            </a:r>
            <a:r>
              <a:rPr lang="it-IT" altLang="x-none" sz="1800" dirty="0" err="1"/>
              <a:t>absence</a:t>
            </a:r>
            <a:r>
              <a:rPr lang="it-IT" altLang="x-none" sz="1800" dirty="0"/>
              <a:t> of </a:t>
            </a:r>
            <a:r>
              <a:rPr lang="it-IT" altLang="x-none" sz="1800" dirty="0" err="1"/>
              <a:t>polyadenylation</a:t>
            </a:r>
            <a:r>
              <a:rPr lang="it-IT" altLang="x-none" sz="1800" dirty="0"/>
              <a:t> </a:t>
            </a:r>
            <a:r>
              <a:rPr lang="it-IT" altLang="x-none" sz="1800" dirty="0" err="1"/>
              <a:t>cleavage</a:t>
            </a:r>
            <a:r>
              <a:rPr lang="it-IT" altLang="x-none" sz="1800" dirty="0"/>
              <a:t> </a:t>
            </a:r>
            <a:r>
              <a:rPr lang="it-IT" altLang="x-none" sz="1800" dirty="0" err="1"/>
              <a:t>products</a:t>
            </a:r>
            <a:r>
              <a:rPr lang="it-IT" altLang="x-none" sz="1800" dirty="0"/>
              <a:t> are </a:t>
            </a:r>
            <a:r>
              <a:rPr lang="it-IT" altLang="x-none" sz="1800" dirty="0" err="1"/>
              <a:t>rapidly</a:t>
            </a:r>
            <a:r>
              <a:rPr lang="it-IT" altLang="x-none" sz="1800" dirty="0"/>
              <a:t> </a:t>
            </a:r>
            <a:r>
              <a:rPr lang="it-IT" altLang="x-none" sz="1800" dirty="0" err="1"/>
              <a:t>degraded</a:t>
            </a:r>
            <a:r>
              <a:rPr lang="it-IT" altLang="x-none" sz="1800" dirty="0"/>
              <a:t> by an </a:t>
            </a:r>
            <a:r>
              <a:rPr lang="it-IT" altLang="x-none" sz="1800" dirty="0" err="1"/>
              <a:t>exonuclease</a:t>
            </a:r>
            <a:r>
              <a:rPr lang="it-IT" altLang="x-none" sz="1800" dirty="0"/>
              <a:t>, so no </a:t>
            </a:r>
            <a:r>
              <a:rPr lang="it-IT" altLang="x-none" sz="1800" dirty="0" err="1"/>
              <a:t>functional</a:t>
            </a:r>
            <a:r>
              <a:rPr lang="it-IT" altLang="x-none" sz="1800" dirty="0"/>
              <a:t> U1A </a:t>
            </a:r>
            <a:r>
              <a:rPr lang="it-IT" altLang="x-none" sz="1800" dirty="0" err="1"/>
              <a:t>mRNA</a:t>
            </a:r>
            <a:r>
              <a:rPr lang="it-IT" altLang="x-none" sz="1800" dirty="0"/>
              <a:t> </a:t>
            </a:r>
            <a:r>
              <a:rPr lang="it-IT" altLang="x-none" sz="1800" dirty="0" err="1"/>
              <a:t>is</a:t>
            </a:r>
            <a:r>
              <a:rPr lang="it-IT" altLang="x-none" sz="1800" dirty="0"/>
              <a:t> </a:t>
            </a:r>
            <a:r>
              <a:rPr lang="it-IT" altLang="x-none" sz="1800" dirty="0" err="1"/>
              <a:t>produced</a:t>
            </a:r>
            <a:r>
              <a:rPr lang="it-IT" altLang="x-none" sz="1800" dirty="0"/>
              <a:t>. </a:t>
            </a:r>
            <a:r>
              <a:rPr lang="it-IT" altLang="x-none" sz="1800" dirty="0" err="1"/>
              <a:t>As</a:t>
            </a:r>
            <a:r>
              <a:rPr lang="it-IT" altLang="x-none" sz="1800" dirty="0"/>
              <a:t> a </a:t>
            </a:r>
            <a:r>
              <a:rPr lang="it-IT" altLang="x-none" sz="1800" dirty="0" err="1"/>
              <a:t>result</a:t>
            </a:r>
            <a:r>
              <a:rPr lang="it-IT" altLang="x-none" sz="1800" dirty="0"/>
              <a:t>, </a:t>
            </a:r>
            <a:r>
              <a:rPr lang="it-IT" altLang="x-none" sz="1800" dirty="0" err="1"/>
              <a:t>synthesis</a:t>
            </a:r>
            <a:r>
              <a:rPr lang="it-IT" altLang="x-none" sz="1800" dirty="0"/>
              <a:t> of U1A </a:t>
            </a:r>
            <a:r>
              <a:rPr lang="it-IT" altLang="x-none" sz="1800" dirty="0" err="1"/>
              <a:t>protein</a:t>
            </a:r>
            <a:r>
              <a:rPr lang="it-IT" altLang="x-none" sz="1800" dirty="0"/>
              <a:t> </a:t>
            </a:r>
            <a:r>
              <a:rPr lang="it-IT" altLang="x-none" sz="1800" dirty="0" err="1"/>
              <a:t>is</a:t>
            </a:r>
            <a:r>
              <a:rPr lang="it-IT" altLang="x-none" sz="1800" dirty="0"/>
              <a:t> </a:t>
            </a:r>
            <a:r>
              <a:rPr lang="it-IT" altLang="x-none" sz="1800" dirty="0" err="1"/>
              <a:t>decreased</a:t>
            </a:r>
            <a:r>
              <a:rPr lang="it-IT" altLang="x-none" sz="1800" dirty="0"/>
              <a:t> </a:t>
            </a:r>
            <a:r>
              <a:rPr lang="it-IT" altLang="x-none" sz="1800" dirty="0" err="1"/>
              <a:t>until</a:t>
            </a:r>
            <a:r>
              <a:rPr lang="it-IT" altLang="x-none" sz="1800" dirty="0"/>
              <a:t> </a:t>
            </a:r>
            <a:r>
              <a:rPr lang="it-IT" altLang="x-none" sz="1800" dirty="0" err="1"/>
              <a:t>all</a:t>
            </a:r>
            <a:r>
              <a:rPr lang="it-IT" altLang="x-none" sz="1800" dirty="0"/>
              <a:t> the </a:t>
            </a:r>
            <a:r>
              <a:rPr lang="it-IT" altLang="x-none" sz="1800" dirty="0" err="1"/>
              <a:t>excess</a:t>
            </a:r>
            <a:r>
              <a:rPr lang="it-IT" altLang="x-none" sz="1800" dirty="0"/>
              <a:t> </a:t>
            </a:r>
            <a:r>
              <a:rPr lang="it-IT" altLang="x-none" sz="1800" dirty="0" err="1"/>
              <a:t>is</a:t>
            </a:r>
            <a:r>
              <a:rPr lang="it-IT" altLang="x-none" sz="1800" dirty="0"/>
              <a:t> </a:t>
            </a:r>
            <a:r>
              <a:rPr lang="it-IT" altLang="x-none" sz="1800" dirty="0" err="1"/>
              <a:t>used</a:t>
            </a:r>
            <a:r>
              <a:rPr lang="it-IT" altLang="x-none" sz="1800" dirty="0"/>
              <a:t> in </a:t>
            </a:r>
            <a:r>
              <a:rPr lang="it-IT" altLang="x-none" sz="1800" dirty="0" err="1"/>
              <a:t>formation</a:t>
            </a:r>
            <a:r>
              <a:rPr lang="it-IT" altLang="x-none" sz="1800" dirty="0"/>
              <a:t> of new U1 </a:t>
            </a:r>
            <a:r>
              <a:rPr lang="it-IT" altLang="x-none" sz="1800" dirty="0" err="1"/>
              <a:t>snRNPs</a:t>
            </a:r>
            <a:r>
              <a:rPr lang="it-IT" altLang="x-none" sz="1800" dirty="0"/>
              <a:t>. </a:t>
            </a:r>
          </a:p>
        </p:txBody>
      </p:sp>
      <p:sp>
        <p:nvSpPr>
          <p:cNvPr id="72707" name="CasellaDiTesto 9"/>
          <p:cNvSpPr txBox="1">
            <a:spLocks noChangeArrowheads="1"/>
          </p:cNvSpPr>
          <p:nvPr/>
        </p:nvSpPr>
        <p:spPr bwMode="auto">
          <a:xfrm>
            <a:off x="23813" y="3789363"/>
            <a:ext cx="3148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t>Sub-obtimal U1A binding site</a:t>
            </a:r>
          </a:p>
        </p:txBody>
      </p:sp>
      <p:cxnSp>
        <p:nvCxnSpPr>
          <p:cNvPr id="12" name="Connettore 2 11"/>
          <p:cNvCxnSpPr>
            <a:cxnSpLocks noChangeShapeType="1"/>
          </p:cNvCxnSpPr>
          <p:nvPr/>
        </p:nvCxnSpPr>
        <p:spPr bwMode="auto">
          <a:xfrm>
            <a:off x="2627313" y="4292600"/>
            <a:ext cx="288925" cy="215900"/>
          </a:xfrm>
          <a:prstGeom prst="straightConnector1">
            <a:avLst/>
          </a:prstGeom>
          <a:noFill/>
          <a:ln w="38100">
            <a:solidFill>
              <a:srgbClr val="E46C0A"/>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 name="Connettore 2 12"/>
          <p:cNvCxnSpPr>
            <a:cxnSpLocks noChangeShapeType="1"/>
          </p:cNvCxnSpPr>
          <p:nvPr/>
        </p:nvCxnSpPr>
        <p:spPr bwMode="auto">
          <a:xfrm>
            <a:off x="3132138" y="4005263"/>
            <a:ext cx="287337" cy="215900"/>
          </a:xfrm>
          <a:prstGeom prst="straightConnector1">
            <a:avLst/>
          </a:prstGeom>
          <a:noFill/>
          <a:ln w="38100">
            <a:solidFill>
              <a:srgbClr val="E46C0A"/>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72710" name="CasellaDiTesto 14"/>
          <p:cNvSpPr txBox="1">
            <a:spLocks noChangeArrowheads="1"/>
          </p:cNvSpPr>
          <p:nvPr/>
        </p:nvSpPr>
        <p:spPr bwMode="auto">
          <a:xfrm>
            <a:off x="2411413" y="0"/>
            <a:ext cx="3841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3200">
                <a:latin typeface="Comic Sans MS" charset="0"/>
              </a:rPr>
              <a:t>U1A autoregulation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Immagine 1" descr="gkl666f1.jpg"/>
          <p:cNvPicPr>
            <a:picLocks noChangeAspect="1"/>
          </p:cNvPicPr>
          <p:nvPr/>
        </p:nvPicPr>
        <p:blipFill>
          <a:blip r:embed="rId2">
            <a:extLst>
              <a:ext uri="{28A0092B-C50C-407E-A947-70E740481C1C}">
                <a14:useLocalDpi xmlns:a14="http://schemas.microsoft.com/office/drawing/2010/main" val="0"/>
              </a:ext>
            </a:extLst>
          </a:blip>
          <a:srcRect b="23967"/>
          <a:stretch>
            <a:fillRect/>
          </a:stretch>
        </p:blipFill>
        <p:spPr bwMode="auto">
          <a:xfrm>
            <a:off x="611188" y="2349500"/>
            <a:ext cx="8053387"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CasellaDiTesto 2"/>
          <p:cNvSpPr txBox="1">
            <a:spLocks noChangeArrowheads="1"/>
          </p:cNvSpPr>
          <p:nvPr/>
        </p:nvSpPr>
        <p:spPr bwMode="auto">
          <a:xfrm>
            <a:off x="595313" y="98425"/>
            <a:ext cx="78644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GB" altLang="x-none" sz="2800" b="1" dirty="0">
                <a:solidFill>
                  <a:srgbClr val="2D2DB9"/>
                </a:solidFill>
                <a:latin typeface="Helvetica" charset="0"/>
              </a:rPr>
              <a:t>Histone mRNA are not </a:t>
            </a:r>
            <a:r>
              <a:rPr lang="en-GB" altLang="x-none" sz="2800" b="1" dirty="0" err="1">
                <a:solidFill>
                  <a:srgbClr val="2D2DB9"/>
                </a:solidFill>
                <a:latin typeface="Helvetica" charset="0"/>
              </a:rPr>
              <a:t>polyadenylated</a:t>
            </a:r>
            <a:endParaRPr lang="en-GB" altLang="x-none" sz="2800" b="1" dirty="0">
              <a:solidFill>
                <a:srgbClr val="2D2DB9"/>
              </a:solidFill>
              <a:latin typeface="Helvetica" charset="0"/>
            </a:endParaRPr>
          </a:p>
          <a:p>
            <a:pPr algn="ctr" eaLnBrk="1" hangingPunct="1"/>
            <a:r>
              <a:rPr lang="en-GB" altLang="x-none" sz="2800" b="1" dirty="0">
                <a:solidFill>
                  <a:srgbClr val="2D2DB9"/>
                </a:solidFill>
                <a:latin typeface="Helvetica" charset="0"/>
              </a:rPr>
              <a:t>3’ end formation occurs through cleavage without </a:t>
            </a:r>
            <a:r>
              <a:rPr lang="en-GB" altLang="x-none" sz="2800" b="1" dirty="0" err="1">
                <a:solidFill>
                  <a:srgbClr val="2D2DB9"/>
                </a:solidFill>
                <a:latin typeface="Helvetica" charset="0"/>
              </a:rPr>
              <a:t>polyadenylation</a:t>
            </a:r>
            <a:endParaRPr lang="it-IT" altLang="x-none"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a:lum bright="-30000" contrast="40000"/>
            <a:extLst>
              <a:ext uri="{28A0092B-C50C-407E-A947-70E740481C1C}">
                <a14:useLocalDpi xmlns:a14="http://schemas.microsoft.com/office/drawing/2010/main" val="0"/>
              </a:ext>
            </a:extLst>
          </a:blip>
          <a:srcRect/>
          <a:stretch>
            <a:fillRect/>
          </a:stretch>
        </p:blipFill>
        <p:spPr bwMode="auto">
          <a:xfrm>
            <a:off x="1447800" y="44450"/>
            <a:ext cx="5980113" cy="602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163" name="Text Box 4"/>
          <p:cNvSpPr txBox="1">
            <a:spLocks noChangeArrowheads="1"/>
          </p:cNvSpPr>
          <p:nvPr/>
        </p:nvSpPr>
        <p:spPr bwMode="auto">
          <a:xfrm>
            <a:off x="1412875" y="6143625"/>
            <a:ext cx="60975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it-IT" sz="1600" dirty="0" err="1"/>
              <a:t>Pairing</a:t>
            </a:r>
            <a:r>
              <a:rPr lang="it-IT" sz="1600" dirty="0"/>
              <a:t> with U7 </a:t>
            </a:r>
            <a:r>
              <a:rPr lang="it-IT" sz="1600" dirty="0" err="1"/>
              <a:t>snRNA</a:t>
            </a:r>
            <a:r>
              <a:rPr lang="it-IT" sz="1600" dirty="0"/>
              <a:t> </a:t>
            </a:r>
            <a:r>
              <a:rPr lang="it-IT" sz="1600" dirty="0" err="1"/>
              <a:t>is</a:t>
            </a:r>
            <a:r>
              <a:rPr lang="it-IT" sz="1600" dirty="0"/>
              <a:t> </a:t>
            </a:r>
            <a:r>
              <a:rPr lang="it-IT" sz="1600" dirty="0" err="1"/>
              <a:t>required</a:t>
            </a:r>
            <a:r>
              <a:rPr lang="it-IT" sz="1600" dirty="0"/>
              <a:t> for 3’ end </a:t>
            </a:r>
            <a:r>
              <a:rPr lang="it-IT" sz="1600" dirty="0" err="1"/>
              <a:t>formation</a:t>
            </a:r>
            <a:endParaRPr lang="it-IT" sz="1600" dirty="0"/>
          </a:p>
        </p:txBody>
      </p:sp>
      <p:sp>
        <p:nvSpPr>
          <p:cNvPr id="92164" name="Rectangle 5"/>
          <p:cNvSpPr>
            <a:spLocks noChangeArrowheads="1"/>
          </p:cNvSpPr>
          <p:nvPr/>
        </p:nvSpPr>
        <p:spPr bwMode="auto">
          <a:xfrm>
            <a:off x="1287463" y="31750"/>
            <a:ext cx="6383337" cy="12954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it-IT"/>
          </a:p>
        </p:txBody>
      </p:sp>
      <p:sp>
        <p:nvSpPr>
          <p:cNvPr id="92165" name="Text Box 3"/>
          <p:cNvSpPr txBox="1">
            <a:spLocks noChangeArrowheads="1"/>
          </p:cNvSpPr>
          <p:nvPr/>
        </p:nvSpPr>
        <p:spPr bwMode="auto">
          <a:xfrm>
            <a:off x="1691680" y="620688"/>
            <a:ext cx="557877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it-IT" dirty="0" err="1">
                <a:latin typeface="Helvetica" charset="0"/>
              </a:rPr>
              <a:t>Histone</a:t>
            </a:r>
            <a:r>
              <a:rPr lang="it-IT" dirty="0">
                <a:latin typeface="Helvetica" charset="0"/>
              </a:rPr>
              <a:t> </a:t>
            </a:r>
            <a:r>
              <a:rPr lang="it-IT" dirty="0" err="1">
                <a:latin typeface="Helvetica" charset="0"/>
              </a:rPr>
              <a:t>mRNAs</a:t>
            </a:r>
            <a:r>
              <a:rPr lang="it-IT" dirty="0">
                <a:latin typeface="Helvetica" charset="0"/>
              </a:rPr>
              <a:t> are </a:t>
            </a:r>
            <a:r>
              <a:rPr lang="it-IT" dirty="0" err="1">
                <a:latin typeface="Helvetica" charset="0"/>
              </a:rPr>
              <a:t>not</a:t>
            </a:r>
            <a:r>
              <a:rPr lang="it-IT" dirty="0">
                <a:latin typeface="Helvetica" charset="0"/>
              </a:rPr>
              <a:t> </a:t>
            </a:r>
            <a:r>
              <a:rPr lang="it-IT" dirty="0" err="1">
                <a:latin typeface="Helvetica" charset="0"/>
              </a:rPr>
              <a:t>polyadenylated</a:t>
            </a:r>
            <a:endParaRPr lang="it-IT" dirty="0">
              <a:latin typeface="Helvetica" charset="0"/>
            </a:endParaRPr>
          </a:p>
        </p:txBody>
      </p:sp>
    </p:spTree>
    <p:extLst>
      <p:ext uri="{BB962C8B-B14F-4D97-AF65-F5344CB8AC3E}">
        <p14:creationId xmlns:p14="http://schemas.microsoft.com/office/powerpoint/2010/main" val="11058923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827584" y="1268760"/>
            <a:ext cx="7852110" cy="4110938"/>
          </a:xfrm>
          <a:prstGeom prst="rect">
            <a:avLst/>
          </a:prstGeom>
        </p:spPr>
      </p:pic>
    </p:spTree>
    <p:extLst>
      <p:ext uri="{BB962C8B-B14F-4D97-AF65-F5344CB8AC3E}">
        <p14:creationId xmlns:p14="http://schemas.microsoft.com/office/powerpoint/2010/main" val="1095960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Immagine 2" descr="F5.large.jpg"/>
          <p:cNvPicPr>
            <a:picLocks noChangeAspect="1"/>
          </p:cNvPicPr>
          <p:nvPr/>
        </p:nvPicPr>
        <p:blipFill>
          <a:blip r:embed="rId2">
            <a:extLst>
              <a:ext uri="{28A0092B-C50C-407E-A947-70E740481C1C}">
                <a14:useLocalDpi xmlns:a14="http://schemas.microsoft.com/office/drawing/2010/main" val="0"/>
              </a:ext>
            </a:extLst>
          </a:blip>
          <a:srcRect l="9734" b="47778"/>
          <a:stretch>
            <a:fillRect/>
          </a:stretch>
        </p:blipFill>
        <p:spPr bwMode="auto">
          <a:xfrm>
            <a:off x="635000" y="1981200"/>
            <a:ext cx="3709988"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4" name="Immagine 3" descr="F5.large.jpg"/>
          <p:cNvPicPr>
            <a:picLocks noChangeAspect="1"/>
          </p:cNvPicPr>
          <p:nvPr/>
        </p:nvPicPr>
        <p:blipFill>
          <a:blip r:embed="rId2">
            <a:extLst>
              <a:ext uri="{28A0092B-C50C-407E-A947-70E740481C1C}">
                <a14:useLocalDpi xmlns:a14="http://schemas.microsoft.com/office/drawing/2010/main" val="0"/>
              </a:ext>
            </a:extLst>
          </a:blip>
          <a:srcRect t="53889"/>
          <a:stretch>
            <a:fillRect/>
          </a:stretch>
        </p:blipFill>
        <p:spPr bwMode="auto">
          <a:xfrm>
            <a:off x="4629150" y="2095500"/>
            <a:ext cx="4132263"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5"/>
          <p:cNvSpPr>
            <a:spLocks noChangeArrowheads="1"/>
          </p:cNvSpPr>
          <p:nvPr/>
        </p:nvSpPr>
        <p:spPr bwMode="auto">
          <a:xfrm>
            <a:off x="685800" y="90488"/>
            <a:ext cx="7772400" cy="971550"/>
          </a:xfrm>
          <a:prstGeom prst="rect">
            <a:avLst/>
          </a:prstGeom>
          <a:solidFill>
            <a:srgbClr val="FFFFFF"/>
          </a:solidFill>
          <a:ln w="9525">
            <a:solidFill>
              <a:srgbClr val="FFFFFF"/>
            </a:solidFill>
            <a:miter lim="800000"/>
            <a:headEnd/>
            <a:tailEnd/>
          </a:ln>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GB" altLang="x-none" sz="3200" b="1">
                <a:solidFill>
                  <a:srgbClr val="2D2DB9"/>
                </a:solidFill>
                <a:latin typeface="Helvetica" charset="0"/>
              </a:rPr>
              <a:t>Common factors in RNA processing pathways</a:t>
            </a:r>
          </a:p>
        </p:txBody>
      </p:sp>
      <p:sp>
        <p:nvSpPr>
          <p:cNvPr id="74756" name="Rettangolo 5"/>
          <p:cNvSpPr>
            <a:spLocks noChangeArrowheads="1"/>
          </p:cNvSpPr>
          <p:nvPr/>
        </p:nvSpPr>
        <p:spPr bwMode="auto">
          <a:xfrm>
            <a:off x="508000" y="1244600"/>
            <a:ext cx="8483600" cy="4927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GB" altLang="x-none" sz="1800"/>
          </a:p>
        </p:txBody>
      </p:sp>
      <p:sp>
        <p:nvSpPr>
          <p:cNvPr id="74757" name="CasellaDiTesto 6"/>
          <p:cNvSpPr txBox="1">
            <a:spLocks noChangeArrowheads="1"/>
          </p:cNvSpPr>
          <p:nvPr/>
        </p:nvSpPr>
        <p:spPr bwMode="auto">
          <a:xfrm>
            <a:off x="1587500" y="1866900"/>
            <a:ext cx="1582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b="1">
                <a:latin typeface="Helvetica" charset="0"/>
              </a:rPr>
              <a:t>Poly(A)</a:t>
            </a:r>
            <a:r>
              <a:rPr lang="it-IT" altLang="x-none" sz="1400" b="1" baseline="30000">
                <a:latin typeface="Helvetica" charset="0"/>
              </a:rPr>
              <a:t>+</a:t>
            </a:r>
            <a:r>
              <a:rPr lang="it-IT" altLang="x-none" sz="1400" b="1">
                <a:latin typeface="Helvetica" charset="0"/>
              </a:rPr>
              <a:t> mRNAs</a:t>
            </a:r>
            <a:endParaRPr lang="en-GB" altLang="x-none" sz="1400" b="1">
              <a:latin typeface="Helvetica" charset="0"/>
            </a:endParaRPr>
          </a:p>
        </p:txBody>
      </p:sp>
      <p:sp>
        <p:nvSpPr>
          <p:cNvPr id="74758" name="CasellaDiTesto 7"/>
          <p:cNvSpPr txBox="1">
            <a:spLocks noChangeArrowheads="1"/>
          </p:cNvSpPr>
          <p:nvPr/>
        </p:nvSpPr>
        <p:spPr bwMode="auto">
          <a:xfrm>
            <a:off x="6464300" y="1892300"/>
            <a:ext cx="1544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b="1">
                <a:latin typeface="Helvetica" charset="0"/>
              </a:rPr>
              <a:t>Histone mRNAs</a:t>
            </a:r>
            <a:endParaRPr lang="en-GB" altLang="x-none" sz="1400" b="1">
              <a:latin typeface="Helvetica" charset="0"/>
            </a:endParaRPr>
          </a:p>
        </p:txBody>
      </p:sp>
      <p:sp>
        <p:nvSpPr>
          <p:cNvPr id="74759" name="CasellaDiTesto 8"/>
          <p:cNvSpPr txBox="1">
            <a:spLocks noChangeArrowheads="1"/>
          </p:cNvSpPr>
          <p:nvPr/>
        </p:nvSpPr>
        <p:spPr bwMode="auto">
          <a:xfrm>
            <a:off x="2197100" y="1282700"/>
            <a:ext cx="5024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x-none" b="1">
                <a:solidFill>
                  <a:srgbClr val="000000"/>
                </a:solidFill>
                <a:latin typeface="Helvetica" charset="0"/>
              </a:rPr>
              <a:t>CPSF-73 endonucleolytic activity</a:t>
            </a:r>
          </a:p>
        </p:txBody>
      </p:sp>
      <p:sp>
        <p:nvSpPr>
          <p:cNvPr id="74760" name="CasellaDiTesto 9"/>
          <p:cNvSpPr txBox="1">
            <a:spLocks noChangeArrowheads="1"/>
          </p:cNvSpPr>
          <p:nvPr/>
        </p:nvSpPr>
        <p:spPr bwMode="auto">
          <a:xfrm>
            <a:off x="1079500" y="6211888"/>
            <a:ext cx="8064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b="1">
                <a:solidFill>
                  <a:srgbClr val="000000"/>
                </a:solidFill>
                <a:latin typeface="Helvetica" charset="0"/>
              </a:rPr>
              <a:t>CPSF-73 also displays 5′ → 3′ exoribonucleolytic activity that is responsible for the decay of the downstream cleavage product</a:t>
            </a:r>
            <a:endParaRPr lang="en-GB" altLang="x-none" sz="1800" b="1">
              <a:solidFill>
                <a:srgbClr val="000000"/>
              </a:solidFill>
              <a:latin typeface="Helvetica"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AutoShape 2"/>
          <p:cNvSpPr>
            <a:spLocks noChangeArrowheads="1"/>
          </p:cNvSpPr>
          <p:nvPr/>
        </p:nvSpPr>
        <p:spPr bwMode="auto">
          <a:xfrm>
            <a:off x="241300" y="3987800"/>
            <a:ext cx="558800" cy="368300"/>
          </a:xfrm>
          <a:prstGeom prst="octagon">
            <a:avLst>
              <a:gd name="adj" fmla="val 29287"/>
            </a:avLst>
          </a:prstGeom>
          <a:gradFill rotWithShape="0">
            <a:gsLst>
              <a:gs pos="0">
                <a:srgbClr val="F3FF18"/>
              </a:gs>
              <a:gs pos="100000">
                <a:srgbClr val="C8D214"/>
              </a:gs>
            </a:gsLst>
            <a:lin ang="2700000" scaled="1"/>
          </a:gra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2530" name="Text Box 3"/>
          <p:cNvSpPr txBox="1">
            <a:spLocks noChangeArrowheads="1"/>
          </p:cNvSpPr>
          <p:nvPr/>
        </p:nvSpPr>
        <p:spPr bwMode="auto">
          <a:xfrm>
            <a:off x="225425" y="3933825"/>
            <a:ext cx="60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Times" charset="0"/>
              </a:rPr>
              <a:t>cap</a:t>
            </a:r>
          </a:p>
        </p:txBody>
      </p:sp>
      <p:sp>
        <p:nvSpPr>
          <p:cNvPr id="22531" name="Line 4"/>
          <p:cNvSpPr>
            <a:spLocks noChangeShapeType="1"/>
          </p:cNvSpPr>
          <p:nvPr/>
        </p:nvSpPr>
        <p:spPr bwMode="auto">
          <a:xfrm>
            <a:off x="800100" y="4178300"/>
            <a:ext cx="64389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2" name="Rectangle 5"/>
          <p:cNvSpPr>
            <a:spLocks noChangeArrowheads="1"/>
          </p:cNvSpPr>
          <p:nvPr/>
        </p:nvSpPr>
        <p:spPr bwMode="auto">
          <a:xfrm>
            <a:off x="1739900" y="4000500"/>
            <a:ext cx="4064000" cy="330200"/>
          </a:xfrm>
          <a:prstGeom prst="rect">
            <a:avLst/>
          </a:prstGeom>
          <a:solidFill>
            <a:srgbClr val="3738AA"/>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2533" name="Text Box 6"/>
          <p:cNvSpPr txBox="1">
            <a:spLocks noChangeArrowheads="1"/>
          </p:cNvSpPr>
          <p:nvPr/>
        </p:nvSpPr>
        <p:spPr bwMode="auto">
          <a:xfrm>
            <a:off x="3276600" y="4849813"/>
            <a:ext cx="941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800" b="1">
                <a:solidFill>
                  <a:srgbClr val="000000"/>
                </a:solidFill>
                <a:latin typeface="Times" charset="0"/>
              </a:rPr>
              <a:t>ORF</a:t>
            </a:r>
          </a:p>
        </p:txBody>
      </p:sp>
      <p:grpSp>
        <p:nvGrpSpPr>
          <p:cNvPr id="22534" name="Group 7"/>
          <p:cNvGrpSpPr>
            <a:grpSpLocks/>
          </p:cNvGrpSpPr>
          <p:nvPr/>
        </p:nvGrpSpPr>
        <p:grpSpPr bwMode="auto">
          <a:xfrm>
            <a:off x="977900" y="3175000"/>
            <a:ext cx="520700" cy="1079500"/>
            <a:chOff x="680" y="2000"/>
            <a:chExt cx="328" cy="680"/>
          </a:xfrm>
        </p:grpSpPr>
        <p:sp>
          <p:nvSpPr>
            <p:cNvPr id="22553" name="Line 8"/>
            <p:cNvSpPr>
              <a:spLocks noChangeShapeType="1"/>
            </p:cNvSpPr>
            <p:nvPr/>
          </p:nvSpPr>
          <p:spPr bwMode="auto">
            <a:xfrm>
              <a:off x="808" y="2312"/>
              <a:ext cx="0" cy="3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4" name="Line 9"/>
            <p:cNvSpPr>
              <a:spLocks noChangeShapeType="1"/>
            </p:cNvSpPr>
            <p:nvPr/>
          </p:nvSpPr>
          <p:spPr bwMode="auto">
            <a:xfrm>
              <a:off x="880" y="2312"/>
              <a:ext cx="0" cy="3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5" name="Oval 10"/>
            <p:cNvSpPr>
              <a:spLocks noChangeArrowheads="1"/>
            </p:cNvSpPr>
            <p:nvPr/>
          </p:nvSpPr>
          <p:spPr bwMode="auto">
            <a:xfrm>
              <a:off x="680" y="2000"/>
              <a:ext cx="328" cy="32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2556" name="Rectangle 11"/>
            <p:cNvSpPr>
              <a:spLocks noChangeArrowheads="1"/>
            </p:cNvSpPr>
            <p:nvPr/>
          </p:nvSpPr>
          <p:spPr bwMode="auto">
            <a:xfrm>
              <a:off x="822" y="2280"/>
              <a:ext cx="48" cy="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2557" name="Rectangle 12"/>
            <p:cNvSpPr>
              <a:spLocks noChangeArrowheads="1"/>
            </p:cNvSpPr>
            <p:nvPr/>
          </p:nvSpPr>
          <p:spPr bwMode="auto">
            <a:xfrm>
              <a:off x="822" y="2608"/>
              <a:ext cx="48" cy="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2535" name="Group 13"/>
          <p:cNvGrpSpPr>
            <a:grpSpLocks/>
          </p:cNvGrpSpPr>
          <p:nvPr/>
        </p:nvGrpSpPr>
        <p:grpSpPr bwMode="auto">
          <a:xfrm>
            <a:off x="6400800" y="3175000"/>
            <a:ext cx="520700" cy="1079500"/>
            <a:chOff x="680" y="2000"/>
            <a:chExt cx="328" cy="680"/>
          </a:xfrm>
        </p:grpSpPr>
        <p:sp>
          <p:nvSpPr>
            <p:cNvPr id="22548" name="Line 14"/>
            <p:cNvSpPr>
              <a:spLocks noChangeShapeType="1"/>
            </p:cNvSpPr>
            <p:nvPr/>
          </p:nvSpPr>
          <p:spPr bwMode="auto">
            <a:xfrm>
              <a:off x="808" y="2312"/>
              <a:ext cx="0" cy="3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9" name="Line 15"/>
            <p:cNvSpPr>
              <a:spLocks noChangeShapeType="1"/>
            </p:cNvSpPr>
            <p:nvPr/>
          </p:nvSpPr>
          <p:spPr bwMode="auto">
            <a:xfrm>
              <a:off x="880" y="2312"/>
              <a:ext cx="0" cy="3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0" name="Oval 16"/>
            <p:cNvSpPr>
              <a:spLocks noChangeArrowheads="1"/>
            </p:cNvSpPr>
            <p:nvPr/>
          </p:nvSpPr>
          <p:spPr bwMode="auto">
            <a:xfrm>
              <a:off x="680" y="2000"/>
              <a:ext cx="328" cy="32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2551" name="Rectangle 17"/>
            <p:cNvSpPr>
              <a:spLocks noChangeArrowheads="1"/>
            </p:cNvSpPr>
            <p:nvPr/>
          </p:nvSpPr>
          <p:spPr bwMode="auto">
            <a:xfrm>
              <a:off x="822" y="2280"/>
              <a:ext cx="48" cy="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2552" name="Rectangle 18"/>
            <p:cNvSpPr>
              <a:spLocks noChangeArrowheads="1"/>
            </p:cNvSpPr>
            <p:nvPr/>
          </p:nvSpPr>
          <p:spPr bwMode="auto">
            <a:xfrm>
              <a:off x="822" y="2608"/>
              <a:ext cx="48" cy="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sp>
        <p:nvSpPr>
          <p:cNvPr id="22536" name="Text Box 19"/>
          <p:cNvSpPr txBox="1">
            <a:spLocks noChangeArrowheads="1"/>
          </p:cNvSpPr>
          <p:nvPr/>
        </p:nvSpPr>
        <p:spPr bwMode="auto">
          <a:xfrm>
            <a:off x="7189788" y="4022725"/>
            <a:ext cx="1852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b="1">
                <a:latin typeface="Times" charset="0"/>
              </a:rPr>
              <a:t>AAAAAAAAAAAAA</a:t>
            </a:r>
          </a:p>
        </p:txBody>
      </p:sp>
      <p:sp>
        <p:nvSpPr>
          <p:cNvPr id="22537" name="Text Box 20"/>
          <p:cNvSpPr txBox="1">
            <a:spLocks noChangeArrowheads="1"/>
          </p:cNvSpPr>
          <p:nvPr/>
        </p:nvSpPr>
        <p:spPr bwMode="auto">
          <a:xfrm>
            <a:off x="684213" y="4541838"/>
            <a:ext cx="1046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000">
                <a:latin typeface="Times" charset="0"/>
              </a:rPr>
              <a:t>5</a:t>
            </a:r>
            <a:r>
              <a:rPr lang="ja-JP" altLang="it-IT" sz="2000">
                <a:latin typeface="Times" charset="0"/>
              </a:rPr>
              <a:t>’</a:t>
            </a:r>
            <a:r>
              <a:rPr lang="it-IT" altLang="ja-JP" sz="2000">
                <a:latin typeface="Times" charset="0"/>
              </a:rPr>
              <a:t> UTR</a:t>
            </a:r>
            <a:endParaRPr lang="it-IT" altLang="x-none" sz="2000">
              <a:latin typeface="Times" charset="0"/>
            </a:endParaRPr>
          </a:p>
        </p:txBody>
      </p:sp>
      <p:sp>
        <p:nvSpPr>
          <p:cNvPr id="22538" name="Text Box 21"/>
          <p:cNvSpPr txBox="1">
            <a:spLocks noChangeArrowheads="1"/>
          </p:cNvSpPr>
          <p:nvPr/>
        </p:nvSpPr>
        <p:spPr bwMode="auto">
          <a:xfrm>
            <a:off x="6069013" y="4529138"/>
            <a:ext cx="1046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000">
                <a:latin typeface="Times" charset="0"/>
              </a:rPr>
              <a:t>3</a:t>
            </a:r>
            <a:r>
              <a:rPr lang="ja-JP" altLang="it-IT" sz="2000">
                <a:latin typeface="Times" charset="0"/>
              </a:rPr>
              <a:t>’</a:t>
            </a:r>
            <a:r>
              <a:rPr lang="it-IT" altLang="ja-JP" sz="2000">
                <a:latin typeface="Times" charset="0"/>
              </a:rPr>
              <a:t> UTR</a:t>
            </a:r>
            <a:endParaRPr lang="it-IT" altLang="x-none" sz="2000">
              <a:latin typeface="Times" charset="0"/>
            </a:endParaRPr>
          </a:p>
        </p:txBody>
      </p:sp>
      <p:sp>
        <p:nvSpPr>
          <p:cNvPr id="22539" name="Text Box 22"/>
          <p:cNvSpPr txBox="1">
            <a:spLocks noChangeArrowheads="1"/>
          </p:cNvSpPr>
          <p:nvPr/>
        </p:nvSpPr>
        <p:spPr bwMode="auto">
          <a:xfrm>
            <a:off x="2930842" y="1125538"/>
            <a:ext cx="3020379" cy="523220"/>
          </a:xfrm>
          <a:prstGeom prst="rect">
            <a:avLst/>
          </a:prstGeom>
          <a:noFill/>
          <a:ln w="7620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it-IT" altLang="x-none" sz="2800" b="1" dirty="0" err="1">
                <a:solidFill>
                  <a:srgbClr val="0000CC"/>
                </a:solidFill>
                <a:latin typeface="Comic Sans MS" charset="0"/>
              </a:rPr>
              <a:t>mRNA</a:t>
            </a:r>
            <a:r>
              <a:rPr lang="it-IT" altLang="x-none" sz="2800" b="1" dirty="0">
                <a:solidFill>
                  <a:srgbClr val="0000CC"/>
                </a:solidFill>
                <a:latin typeface="Comic Sans MS" charset="0"/>
              </a:rPr>
              <a:t> </a:t>
            </a:r>
            <a:r>
              <a:rPr lang="it-IT" altLang="x-none" sz="2800" b="1" dirty="0" err="1">
                <a:solidFill>
                  <a:srgbClr val="0000CC"/>
                </a:solidFill>
                <a:latin typeface="Comic Sans MS" charset="0"/>
              </a:rPr>
              <a:t>structure</a:t>
            </a:r>
            <a:endParaRPr lang="it-IT" altLang="x-none" sz="2800" b="1" dirty="0">
              <a:solidFill>
                <a:srgbClr val="0000CC"/>
              </a:solidFill>
              <a:latin typeface="Comic Sans MS" charset="0"/>
            </a:endParaRPr>
          </a:p>
        </p:txBody>
      </p:sp>
      <p:sp>
        <p:nvSpPr>
          <p:cNvPr id="22540" name="Text Box 23"/>
          <p:cNvSpPr txBox="1">
            <a:spLocks noChangeArrowheads="1"/>
          </p:cNvSpPr>
          <p:nvPr/>
        </p:nvSpPr>
        <p:spPr bwMode="auto">
          <a:xfrm>
            <a:off x="1571625" y="3430588"/>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b="1">
                <a:latin typeface="Times" charset="0"/>
              </a:rPr>
              <a:t>AUG</a:t>
            </a:r>
          </a:p>
        </p:txBody>
      </p:sp>
      <p:sp>
        <p:nvSpPr>
          <p:cNvPr id="22541" name="Line 24"/>
          <p:cNvSpPr>
            <a:spLocks noChangeShapeType="1"/>
          </p:cNvSpPr>
          <p:nvPr/>
        </p:nvSpPr>
        <p:spPr bwMode="auto">
          <a:xfrm>
            <a:off x="1752600" y="3848100"/>
            <a:ext cx="0" cy="254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2" name="Text Box 25"/>
          <p:cNvSpPr txBox="1">
            <a:spLocks noChangeArrowheads="1"/>
          </p:cNvSpPr>
          <p:nvPr/>
        </p:nvSpPr>
        <p:spPr bwMode="auto">
          <a:xfrm>
            <a:off x="5368925" y="3430588"/>
            <a:ext cx="67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b="1">
                <a:latin typeface="Times" charset="0"/>
              </a:rPr>
              <a:t>UAA</a:t>
            </a:r>
          </a:p>
        </p:txBody>
      </p:sp>
      <p:sp>
        <p:nvSpPr>
          <p:cNvPr id="22543" name="Line 26"/>
          <p:cNvSpPr>
            <a:spLocks noChangeShapeType="1"/>
          </p:cNvSpPr>
          <p:nvPr/>
        </p:nvSpPr>
        <p:spPr bwMode="auto">
          <a:xfrm>
            <a:off x="5803900" y="3848100"/>
            <a:ext cx="0" cy="254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3" name="Connettore 1 2"/>
          <p:cNvCxnSpPr/>
          <p:nvPr/>
        </p:nvCxnSpPr>
        <p:spPr>
          <a:xfrm>
            <a:off x="1763713" y="4437063"/>
            <a:ext cx="1584325" cy="504825"/>
          </a:xfrm>
          <a:prstGeom prst="line">
            <a:avLst/>
          </a:prstGeom>
          <a:ln>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Connettore 1 28"/>
          <p:cNvCxnSpPr/>
          <p:nvPr/>
        </p:nvCxnSpPr>
        <p:spPr>
          <a:xfrm flipH="1">
            <a:off x="4211638" y="4437063"/>
            <a:ext cx="1584325" cy="504825"/>
          </a:xfrm>
          <a:prstGeom prst="line">
            <a:avLst/>
          </a:prstGeom>
          <a:ln>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 name="Parentesi quadra aperta 3"/>
          <p:cNvSpPr/>
          <p:nvPr/>
        </p:nvSpPr>
        <p:spPr>
          <a:xfrm rot="16200000">
            <a:off x="6444456" y="3788569"/>
            <a:ext cx="71438" cy="1225550"/>
          </a:xfrm>
          <a:prstGeom prst="leftBracket">
            <a:avLst/>
          </a:prstGeom>
          <a:ln>
            <a:solidFill>
              <a:srgbClr val="404040"/>
            </a:solidFill>
            <a:prstDash val="dot"/>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it-IT" dirty="0"/>
          </a:p>
        </p:txBody>
      </p:sp>
      <p:sp>
        <p:nvSpPr>
          <p:cNvPr id="32" name="Parentesi quadra aperta 31"/>
          <p:cNvSpPr/>
          <p:nvPr/>
        </p:nvSpPr>
        <p:spPr>
          <a:xfrm rot="16200000">
            <a:off x="1169988" y="3951288"/>
            <a:ext cx="71437" cy="1042987"/>
          </a:xfrm>
          <a:prstGeom prst="leftBracket">
            <a:avLst/>
          </a:prstGeom>
          <a:ln>
            <a:solidFill>
              <a:srgbClr val="404040"/>
            </a:solidFill>
            <a:prstDash val="dot"/>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Line 2"/>
          <p:cNvSpPr>
            <a:spLocks noChangeShapeType="1"/>
          </p:cNvSpPr>
          <p:nvPr/>
        </p:nvSpPr>
        <p:spPr bwMode="auto">
          <a:xfrm flipH="1">
            <a:off x="6203950" y="1693863"/>
            <a:ext cx="869950" cy="592137"/>
          </a:xfrm>
          <a:prstGeom prst="line">
            <a:avLst/>
          </a:prstGeom>
          <a:noFill/>
          <a:ln w="952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4578" name="Line 3"/>
          <p:cNvSpPr>
            <a:spLocks noChangeShapeType="1"/>
          </p:cNvSpPr>
          <p:nvPr/>
        </p:nvSpPr>
        <p:spPr bwMode="auto">
          <a:xfrm flipV="1">
            <a:off x="4403725" y="877888"/>
            <a:ext cx="1482725" cy="538162"/>
          </a:xfrm>
          <a:prstGeom prst="line">
            <a:avLst/>
          </a:prstGeom>
          <a:noFill/>
          <a:ln w="952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nvGrpSpPr>
          <p:cNvPr id="24579" name="Group 4"/>
          <p:cNvGrpSpPr>
            <a:grpSpLocks/>
          </p:cNvGrpSpPr>
          <p:nvPr/>
        </p:nvGrpSpPr>
        <p:grpSpPr bwMode="auto">
          <a:xfrm>
            <a:off x="615950" y="1503363"/>
            <a:ext cx="7727950" cy="188912"/>
            <a:chOff x="469" y="920"/>
            <a:chExt cx="4868" cy="119"/>
          </a:xfrm>
        </p:grpSpPr>
        <p:sp>
          <p:nvSpPr>
            <p:cNvPr id="25113" name="Freeform 5"/>
            <p:cNvSpPr>
              <a:spLocks noChangeAspect="1"/>
            </p:cNvSpPr>
            <p:nvPr/>
          </p:nvSpPr>
          <p:spPr bwMode="auto">
            <a:xfrm>
              <a:off x="719"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25114" name="Freeform 6"/>
            <p:cNvSpPr>
              <a:spLocks noChangeAspect="1"/>
            </p:cNvSpPr>
            <p:nvPr/>
          </p:nvSpPr>
          <p:spPr bwMode="auto">
            <a:xfrm>
              <a:off x="628" y="935"/>
              <a:ext cx="169"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15" name="Freeform 7"/>
            <p:cNvSpPr>
              <a:spLocks noChangeAspect="1"/>
            </p:cNvSpPr>
            <p:nvPr/>
          </p:nvSpPr>
          <p:spPr bwMode="auto">
            <a:xfrm>
              <a:off x="1038"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25116" name="Freeform 8"/>
            <p:cNvSpPr>
              <a:spLocks noChangeAspect="1"/>
            </p:cNvSpPr>
            <p:nvPr/>
          </p:nvSpPr>
          <p:spPr bwMode="auto">
            <a:xfrm>
              <a:off x="946"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25117" name="Freeform 9"/>
            <p:cNvSpPr>
              <a:spLocks noChangeAspect="1"/>
            </p:cNvSpPr>
            <p:nvPr/>
          </p:nvSpPr>
          <p:spPr bwMode="auto">
            <a:xfrm>
              <a:off x="1356"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18" name="Freeform 10"/>
            <p:cNvSpPr>
              <a:spLocks noChangeAspect="1"/>
            </p:cNvSpPr>
            <p:nvPr/>
          </p:nvSpPr>
          <p:spPr bwMode="auto">
            <a:xfrm>
              <a:off x="1265"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19" name="Freeform 11"/>
            <p:cNvSpPr>
              <a:spLocks noChangeAspect="1"/>
            </p:cNvSpPr>
            <p:nvPr/>
          </p:nvSpPr>
          <p:spPr bwMode="auto">
            <a:xfrm>
              <a:off x="1583"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grpSp>
          <p:nvGrpSpPr>
            <p:cNvPr id="25120" name="Group 12"/>
            <p:cNvGrpSpPr>
              <a:grpSpLocks noChangeAspect="1"/>
            </p:cNvGrpSpPr>
            <p:nvPr/>
          </p:nvGrpSpPr>
          <p:grpSpPr bwMode="auto">
            <a:xfrm>
              <a:off x="880" y="937"/>
              <a:ext cx="14" cy="56"/>
              <a:chOff x="1015" y="2428"/>
              <a:chExt cx="46" cy="372"/>
            </a:xfrm>
          </p:grpSpPr>
          <p:sp>
            <p:nvSpPr>
              <p:cNvPr id="25516" name="AutoShape 13"/>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517" name="AutoShape 14"/>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21" name="Group 15"/>
            <p:cNvGrpSpPr>
              <a:grpSpLocks noChangeAspect="1"/>
            </p:cNvGrpSpPr>
            <p:nvPr/>
          </p:nvGrpSpPr>
          <p:grpSpPr bwMode="auto">
            <a:xfrm>
              <a:off x="1068" y="946"/>
              <a:ext cx="12" cy="68"/>
              <a:chOff x="1790" y="2461"/>
              <a:chExt cx="40" cy="447"/>
            </a:xfrm>
          </p:grpSpPr>
          <p:sp>
            <p:nvSpPr>
              <p:cNvPr id="25514" name="AutoShape 16"/>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515" name="AutoShape 17"/>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22" name="Group 18"/>
            <p:cNvGrpSpPr>
              <a:grpSpLocks noChangeAspect="1"/>
            </p:cNvGrpSpPr>
            <p:nvPr/>
          </p:nvGrpSpPr>
          <p:grpSpPr bwMode="auto">
            <a:xfrm>
              <a:off x="916" y="946"/>
              <a:ext cx="10" cy="69"/>
              <a:chOff x="1151" y="2490"/>
              <a:chExt cx="40" cy="455"/>
            </a:xfrm>
          </p:grpSpPr>
          <p:sp>
            <p:nvSpPr>
              <p:cNvPr id="25512" name="AutoShape 19"/>
              <p:cNvSpPr>
                <a:spLocks noChangeAspect="1" noChangeArrowheads="1"/>
              </p:cNvSpPr>
              <p:nvPr/>
            </p:nvSpPr>
            <p:spPr bwMode="auto">
              <a:xfrm>
                <a:off x="1151" y="2716"/>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513" name="AutoShape 20"/>
              <p:cNvSpPr>
                <a:spLocks noChangeAspect="1" noChangeArrowheads="1"/>
              </p:cNvSpPr>
              <p:nvPr/>
            </p:nvSpPr>
            <p:spPr bwMode="auto">
              <a:xfrm>
                <a:off x="1151" y="2490"/>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23" name="Group 21"/>
            <p:cNvGrpSpPr>
              <a:grpSpLocks noChangeAspect="1"/>
            </p:cNvGrpSpPr>
            <p:nvPr/>
          </p:nvGrpSpPr>
          <p:grpSpPr bwMode="auto">
            <a:xfrm>
              <a:off x="1110" y="937"/>
              <a:ext cx="9" cy="48"/>
              <a:chOff x="1914" y="2425"/>
              <a:chExt cx="40" cy="326"/>
            </a:xfrm>
          </p:grpSpPr>
          <p:sp>
            <p:nvSpPr>
              <p:cNvPr id="25510" name="AutoShape 22"/>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511" name="AutoShape 23"/>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24" name="Group 24"/>
            <p:cNvGrpSpPr>
              <a:grpSpLocks noChangeAspect="1"/>
            </p:cNvGrpSpPr>
            <p:nvPr/>
          </p:nvGrpSpPr>
          <p:grpSpPr bwMode="auto">
            <a:xfrm>
              <a:off x="952" y="967"/>
              <a:ext cx="9" cy="52"/>
              <a:chOff x="1284" y="2652"/>
              <a:chExt cx="40" cy="337"/>
            </a:xfrm>
          </p:grpSpPr>
          <p:sp>
            <p:nvSpPr>
              <p:cNvPr id="25508" name="AutoShape 25"/>
              <p:cNvSpPr>
                <a:spLocks noChangeAspect="1" noChangeArrowheads="1"/>
              </p:cNvSpPr>
              <p:nvPr/>
            </p:nvSpPr>
            <p:spPr bwMode="auto">
              <a:xfrm>
                <a:off x="1284" y="282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509" name="AutoShape 26"/>
              <p:cNvSpPr>
                <a:spLocks noChangeAspect="1" noChangeArrowheads="1"/>
              </p:cNvSpPr>
              <p:nvPr/>
            </p:nvSpPr>
            <p:spPr bwMode="auto">
              <a:xfrm>
                <a:off x="1284" y="2652"/>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25" name="Group 27"/>
            <p:cNvGrpSpPr>
              <a:grpSpLocks noChangeAspect="1"/>
            </p:cNvGrpSpPr>
            <p:nvPr/>
          </p:nvGrpSpPr>
          <p:grpSpPr bwMode="auto">
            <a:xfrm>
              <a:off x="1031" y="967"/>
              <a:ext cx="10" cy="54"/>
              <a:chOff x="1658" y="2628"/>
              <a:chExt cx="40" cy="355"/>
            </a:xfrm>
          </p:grpSpPr>
          <p:sp>
            <p:nvSpPr>
              <p:cNvPr id="25506" name="AutoShape 28"/>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507" name="AutoShape 29"/>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26" name="Group 30"/>
            <p:cNvGrpSpPr>
              <a:grpSpLocks noChangeAspect="1"/>
            </p:cNvGrpSpPr>
            <p:nvPr/>
          </p:nvGrpSpPr>
          <p:grpSpPr bwMode="auto">
            <a:xfrm>
              <a:off x="998" y="995"/>
              <a:ext cx="10" cy="19"/>
              <a:chOff x="1516" y="2835"/>
              <a:chExt cx="42" cy="123"/>
            </a:xfrm>
          </p:grpSpPr>
          <p:sp>
            <p:nvSpPr>
              <p:cNvPr id="25504" name="AutoShape 31"/>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505" name="AutoShape 32"/>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27" name="Group 33"/>
            <p:cNvGrpSpPr>
              <a:grpSpLocks noChangeAspect="1"/>
            </p:cNvGrpSpPr>
            <p:nvPr/>
          </p:nvGrpSpPr>
          <p:grpSpPr bwMode="auto">
            <a:xfrm>
              <a:off x="1217" y="940"/>
              <a:ext cx="12" cy="67"/>
              <a:chOff x="2195" y="2463"/>
              <a:chExt cx="40" cy="442"/>
            </a:xfrm>
          </p:grpSpPr>
          <p:sp>
            <p:nvSpPr>
              <p:cNvPr id="25502" name="AutoShape 34"/>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503" name="AutoShape 35"/>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28" name="Group 36"/>
            <p:cNvGrpSpPr>
              <a:grpSpLocks noChangeAspect="1"/>
            </p:cNvGrpSpPr>
            <p:nvPr/>
          </p:nvGrpSpPr>
          <p:grpSpPr bwMode="auto">
            <a:xfrm>
              <a:off x="1256" y="961"/>
              <a:ext cx="12" cy="58"/>
              <a:chOff x="2329" y="2599"/>
              <a:chExt cx="43" cy="386"/>
            </a:xfrm>
          </p:grpSpPr>
          <p:sp>
            <p:nvSpPr>
              <p:cNvPr id="25500" name="AutoShape 37"/>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501" name="AutoShape 38"/>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29" name="Group 39"/>
            <p:cNvGrpSpPr>
              <a:grpSpLocks noChangeAspect="1"/>
            </p:cNvGrpSpPr>
            <p:nvPr/>
          </p:nvGrpSpPr>
          <p:grpSpPr bwMode="auto">
            <a:xfrm>
              <a:off x="1140" y="941"/>
              <a:ext cx="10" cy="24"/>
              <a:chOff x="2478" y="2807"/>
              <a:chExt cx="43" cy="178"/>
            </a:xfrm>
          </p:grpSpPr>
          <p:sp>
            <p:nvSpPr>
              <p:cNvPr id="25498" name="AutoShape 40"/>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99" name="AutoShape 41"/>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30" name="Group 42"/>
            <p:cNvGrpSpPr>
              <a:grpSpLocks noChangeAspect="1"/>
            </p:cNvGrpSpPr>
            <p:nvPr/>
          </p:nvGrpSpPr>
          <p:grpSpPr bwMode="auto">
            <a:xfrm>
              <a:off x="1181" y="937"/>
              <a:ext cx="11" cy="41"/>
              <a:chOff x="2065" y="2441"/>
              <a:chExt cx="40" cy="272"/>
            </a:xfrm>
          </p:grpSpPr>
          <p:sp>
            <p:nvSpPr>
              <p:cNvPr id="25496" name="AutoShape 43"/>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97" name="AutoShape 44"/>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31" name="Group 45"/>
            <p:cNvGrpSpPr>
              <a:grpSpLocks noChangeAspect="1"/>
            </p:cNvGrpSpPr>
            <p:nvPr/>
          </p:nvGrpSpPr>
          <p:grpSpPr bwMode="auto">
            <a:xfrm>
              <a:off x="1292" y="991"/>
              <a:ext cx="12" cy="24"/>
              <a:chOff x="2478" y="2807"/>
              <a:chExt cx="43" cy="178"/>
            </a:xfrm>
          </p:grpSpPr>
          <p:sp>
            <p:nvSpPr>
              <p:cNvPr id="25494" name="AutoShape 46"/>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95" name="AutoShape 47"/>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32" name="Group 48"/>
            <p:cNvGrpSpPr>
              <a:grpSpLocks noChangeAspect="1"/>
            </p:cNvGrpSpPr>
            <p:nvPr/>
          </p:nvGrpSpPr>
          <p:grpSpPr bwMode="auto">
            <a:xfrm>
              <a:off x="1441" y="937"/>
              <a:ext cx="12" cy="34"/>
              <a:chOff x="3094" y="2443"/>
              <a:chExt cx="40" cy="183"/>
            </a:xfrm>
          </p:grpSpPr>
          <p:sp>
            <p:nvSpPr>
              <p:cNvPr id="25492" name="AutoShape 49"/>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93" name="AutoShape 50"/>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33" name="Group 51"/>
            <p:cNvGrpSpPr>
              <a:grpSpLocks noChangeAspect="1"/>
            </p:cNvGrpSpPr>
            <p:nvPr/>
          </p:nvGrpSpPr>
          <p:grpSpPr bwMode="auto">
            <a:xfrm>
              <a:off x="1408" y="937"/>
              <a:ext cx="12" cy="63"/>
              <a:chOff x="2978" y="2432"/>
              <a:chExt cx="46" cy="375"/>
            </a:xfrm>
          </p:grpSpPr>
          <p:sp>
            <p:nvSpPr>
              <p:cNvPr id="25490" name="AutoShape 52"/>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91" name="AutoShape 53"/>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34" name="Group 54"/>
            <p:cNvGrpSpPr>
              <a:grpSpLocks noChangeAspect="1"/>
            </p:cNvGrpSpPr>
            <p:nvPr/>
          </p:nvGrpSpPr>
          <p:grpSpPr bwMode="auto">
            <a:xfrm>
              <a:off x="1374" y="950"/>
              <a:ext cx="10" cy="66"/>
              <a:chOff x="2832" y="2516"/>
              <a:chExt cx="43" cy="436"/>
            </a:xfrm>
          </p:grpSpPr>
          <p:sp>
            <p:nvSpPr>
              <p:cNvPr id="25488" name="AutoShape 55"/>
              <p:cNvSpPr>
                <a:spLocks noChangeAspect="1" noChangeArrowheads="1"/>
              </p:cNvSpPr>
              <p:nvPr/>
            </p:nvSpPr>
            <p:spPr bwMode="auto">
              <a:xfrm flipV="1">
                <a:off x="2832" y="2516"/>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89" name="AutoShape 56"/>
              <p:cNvSpPr>
                <a:spLocks noChangeAspect="1" noChangeArrowheads="1"/>
              </p:cNvSpPr>
              <p:nvPr/>
            </p:nvSpPr>
            <p:spPr bwMode="auto">
              <a:xfrm flipV="1">
                <a:off x="2832" y="2734"/>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35" name="Group 57"/>
            <p:cNvGrpSpPr>
              <a:grpSpLocks noChangeAspect="1"/>
            </p:cNvGrpSpPr>
            <p:nvPr/>
          </p:nvGrpSpPr>
          <p:grpSpPr bwMode="auto">
            <a:xfrm>
              <a:off x="1335" y="985"/>
              <a:ext cx="10" cy="33"/>
              <a:chOff x="2668" y="2761"/>
              <a:chExt cx="40" cy="217"/>
            </a:xfrm>
          </p:grpSpPr>
          <p:sp>
            <p:nvSpPr>
              <p:cNvPr id="25486" name="AutoShape 58"/>
              <p:cNvSpPr>
                <a:spLocks noChangeAspect="1" noChangeArrowheads="1"/>
              </p:cNvSpPr>
              <p:nvPr/>
            </p:nvSpPr>
            <p:spPr bwMode="auto">
              <a:xfrm>
                <a:off x="2668" y="2870"/>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87" name="AutoShape 59"/>
              <p:cNvSpPr>
                <a:spLocks noChangeAspect="1" noChangeArrowheads="1"/>
              </p:cNvSpPr>
              <p:nvPr/>
            </p:nvSpPr>
            <p:spPr bwMode="auto">
              <a:xfrm>
                <a:off x="2668" y="2761"/>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36" name="Group 60"/>
            <p:cNvGrpSpPr>
              <a:grpSpLocks noChangeAspect="1"/>
            </p:cNvGrpSpPr>
            <p:nvPr/>
          </p:nvGrpSpPr>
          <p:grpSpPr bwMode="auto">
            <a:xfrm flipV="1">
              <a:off x="1565" y="952"/>
              <a:ext cx="10" cy="67"/>
              <a:chOff x="3217" y="3037"/>
              <a:chExt cx="46" cy="372"/>
            </a:xfrm>
          </p:grpSpPr>
          <p:sp>
            <p:nvSpPr>
              <p:cNvPr id="25484" name="AutoShape 61"/>
              <p:cNvSpPr>
                <a:spLocks noChangeAspect="1" noChangeArrowheads="1"/>
              </p:cNvSpPr>
              <p:nvPr/>
            </p:nvSpPr>
            <p:spPr bwMode="auto">
              <a:xfrm>
                <a:off x="3217" y="3037"/>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85" name="AutoShape 62"/>
              <p:cNvSpPr>
                <a:spLocks noChangeAspect="1" noChangeArrowheads="1"/>
              </p:cNvSpPr>
              <p:nvPr/>
            </p:nvSpPr>
            <p:spPr bwMode="auto">
              <a:xfrm>
                <a:off x="3217" y="3220"/>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37" name="Group 63"/>
            <p:cNvGrpSpPr>
              <a:grpSpLocks noChangeAspect="1"/>
            </p:cNvGrpSpPr>
            <p:nvPr/>
          </p:nvGrpSpPr>
          <p:grpSpPr bwMode="auto">
            <a:xfrm>
              <a:off x="1526" y="936"/>
              <a:ext cx="12" cy="66"/>
              <a:chOff x="3353" y="3099"/>
              <a:chExt cx="40" cy="455"/>
            </a:xfrm>
          </p:grpSpPr>
          <p:sp>
            <p:nvSpPr>
              <p:cNvPr id="25482" name="AutoShape 64"/>
              <p:cNvSpPr>
                <a:spLocks noChangeAspect="1" noChangeArrowheads="1"/>
              </p:cNvSpPr>
              <p:nvPr/>
            </p:nvSpPr>
            <p:spPr bwMode="auto">
              <a:xfrm>
                <a:off x="3353" y="3325"/>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83" name="AutoShape 65"/>
              <p:cNvSpPr>
                <a:spLocks noChangeAspect="1" noChangeArrowheads="1"/>
              </p:cNvSpPr>
              <p:nvPr/>
            </p:nvSpPr>
            <p:spPr bwMode="auto">
              <a:xfrm>
                <a:off x="3353" y="3099"/>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38" name="Group 66"/>
            <p:cNvGrpSpPr>
              <a:grpSpLocks noChangeAspect="1"/>
            </p:cNvGrpSpPr>
            <p:nvPr/>
          </p:nvGrpSpPr>
          <p:grpSpPr bwMode="auto">
            <a:xfrm>
              <a:off x="1495" y="938"/>
              <a:ext cx="13" cy="39"/>
              <a:chOff x="3486" y="3261"/>
              <a:chExt cx="40" cy="337"/>
            </a:xfrm>
          </p:grpSpPr>
          <p:sp>
            <p:nvSpPr>
              <p:cNvPr id="25480" name="AutoShape 67"/>
              <p:cNvSpPr>
                <a:spLocks noChangeAspect="1" noChangeArrowheads="1"/>
              </p:cNvSpPr>
              <p:nvPr/>
            </p:nvSpPr>
            <p:spPr bwMode="auto">
              <a:xfrm>
                <a:off x="3486" y="3430"/>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81" name="AutoShape 68"/>
              <p:cNvSpPr>
                <a:spLocks noChangeAspect="1" noChangeArrowheads="1"/>
              </p:cNvSpPr>
              <p:nvPr/>
            </p:nvSpPr>
            <p:spPr bwMode="auto">
              <a:xfrm>
                <a:off x="3486" y="326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39" name="Group 69"/>
            <p:cNvGrpSpPr>
              <a:grpSpLocks noChangeAspect="1"/>
            </p:cNvGrpSpPr>
            <p:nvPr/>
          </p:nvGrpSpPr>
          <p:grpSpPr bwMode="auto">
            <a:xfrm>
              <a:off x="1721" y="940"/>
              <a:ext cx="12" cy="67"/>
              <a:chOff x="2195" y="2463"/>
              <a:chExt cx="40" cy="442"/>
            </a:xfrm>
          </p:grpSpPr>
          <p:sp>
            <p:nvSpPr>
              <p:cNvPr id="25478" name="AutoShape 70"/>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79" name="AutoShape 71"/>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40" name="Group 72"/>
            <p:cNvGrpSpPr>
              <a:grpSpLocks noChangeAspect="1"/>
            </p:cNvGrpSpPr>
            <p:nvPr/>
          </p:nvGrpSpPr>
          <p:grpSpPr bwMode="auto">
            <a:xfrm>
              <a:off x="1676" y="962"/>
              <a:ext cx="12" cy="59"/>
              <a:chOff x="2329" y="2599"/>
              <a:chExt cx="43" cy="386"/>
            </a:xfrm>
          </p:grpSpPr>
          <p:sp>
            <p:nvSpPr>
              <p:cNvPr id="25476" name="AutoShape 73"/>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77" name="AutoShape 74"/>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41" name="Group 75"/>
            <p:cNvGrpSpPr>
              <a:grpSpLocks noChangeAspect="1"/>
            </p:cNvGrpSpPr>
            <p:nvPr/>
          </p:nvGrpSpPr>
          <p:grpSpPr bwMode="auto">
            <a:xfrm>
              <a:off x="1597" y="977"/>
              <a:ext cx="11" cy="41"/>
              <a:chOff x="2065" y="2441"/>
              <a:chExt cx="40" cy="272"/>
            </a:xfrm>
          </p:grpSpPr>
          <p:sp>
            <p:nvSpPr>
              <p:cNvPr id="25474" name="AutoShape 76"/>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75" name="AutoShape 77"/>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42" name="Group 78"/>
            <p:cNvGrpSpPr>
              <a:grpSpLocks noChangeAspect="1"/>
            </p:cNvGrpSpPr>
            <p:nvPr/>
          </p:nvGrpSpPr>
          <p:grpSpPr bwMode="auto">
            <a:xfrm flipV="1">
              <a:off x="1644" y="988"/>
              <a:ext cx="12" cy="27"/>
              <a:chOff x="2815" y="1923"/>
              <a:chExt cx="40" cy="217"/>
            </a:xfrm>
          </p:grpSpPr>
          <p:sp>
            <p:nvSpPr>
              <p:cNvPr id="25472" name="AutoShape 79"/>
              <p:cNvSpPr>
                <a:spLocks noChangeAspect="1" noChangeArrowheads="1"/>
              </p:cNvSpPr>
              <p:nvPr/>
            </p:nvSpPr>
            <p:spPr bwMode="auto">
              <a:xfrm>
                <a:off x="2815" y="2032"/>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73" name="AutoShape 80"/>
              <p:cNvSpPr>
                <a:spLocks noChangeAspect="1" noChangeArrowheads="1"/>
              </p:cNvSpPr>
              <p:nvPr/>
            </p:nvSpPr>
            <p:spPr bwMode="auto">
              <a:xfrm>
                <a:off x="2815" y="1923"/>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43" name="Group 81"/>
            <p:cNvGrpSpPr>
              <a:grpSpLocks noChangeAspect="1"/>
            </p:cNvGrpSpPr>
            <p:nvPr/>
          </p:nvGrpSpPr>
          <p:grpSpPr bwMode="auto">
            <a:xfrm>
              <a:off x="482" y="937"/>
              <a:ext cx="13" cy="41"/>
              <a:chOff x="2329" y="2599"/>
              <a:chExt cx="43" cy="386"/>
            </a:xfrm>
          </p:grpSpPr>
          <p:sp>
            <p:nvSpPr>
              <p:cNvPr id="25470" name="AutoShape 82"/>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71" name="AutoShape 83"/>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44" name="Group 84"/>
            <p:cNvGrpSpPr>
              <a:grpSpLocks noChangeAspect="1"/>
            </p:cNvGrpSpPr>
            <p:nvPr/>
          </p:nvGrpSpPr>
          <p:grpSpPr bwMode="auto">
            <a:xfrm>
              <a:off x="800" y="939"/>
              <a:ext cx="12" cy="34"/>
              <a:chOff x="3094" y="2443"/>
              <a:chExt cx="40" cy="183"/>
            </a:xfrm>
          </p:grpSpPr>
          <p:sp>
            <p:nvSpPr>
              <p:cNvPr id="25468" name="AutoShape 85"/>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69" name="AutoShape 86"/>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45" name="Group 87"/>
            <p:cNvGrpSpPr>
              <a:grpSpLocks noChangeAspect="1"/>
            </p:cNvGrpSpPr>
            <p:nvPr/>
          </p:nvGrpSpPr>
          <p:grpSpPr bwMode="auto">
            <a:xfrm>
              <a:off x="767" y="941"/>
              <a:ext cx="13" cy="62"/>
              <a:chOff x="2978" y="2432"/>
              <a:chExt cx="46" cy="375"/>
            </a:xfrm>
          </p:grpSpPr>
          <p:sp>
            <p:nvSpPr>
              <p:cNvPr id="25466" name="AutoShape 88"/>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67" name="AutoShape 89"/>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46" name="Group 90"/>
            <p:cNvGrpSpPr>
              <a:grpSpLocks noChangeAspect="1"/>
            </p:cNvGrpSpPr>
            <p:nvPr/>
          </p:nvGrpSpPr>
          <p:grpSpPr bwMode="auto">
            <a:xfrm>
              <a:off x="850" y="942"/>
              <a:ext cx="11" cy="24"/>
              <a:chOff x="2478" y="2807"/>
              <a:chExt cx="43" cy="178"/>
            </a:xfrm>
          </p:grpSpPr>
          <p:sp>
            <p:nvSpPr>
              <p:cNvPr id="25464" name="AutoShape 91"/>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65" name="AutoShape 92"/>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sp>
          <p:nvSpPr>
            <p:cNvPr id="25147" name="Freeform 93"/>
            <p:cNvSpPr>
              <a:spLocks noChangeAspect="1"/>
            </p:cNvSpPr>
            <p:nvPr/>
          </p:nvSpPr>
          <p:spPr bwMode="auto">
            <a:xfrm flipH="1">
              <a:off x="1515"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48" name="Freeform 94"/>
            <p:cNvSpPr>
              <a:spLocks noChangeAspect="1"/>
            </p:cNvSpPr>
            <p:nvPr/>
          </p:nvSpPr>
          <p:spPr bwMode="auto">
            <a:xfrm flipH="1">
              <a:off x="1423"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49" name="Freeform 95"/>
            <p:cNvSpPr>
              <a:spLocks noChangeAspect="1"/>
            </p:cNvSpPr>
            <p:nvPr/>
          </p:nvSpPr>
          <p:spPr bwMode="auto">
            <a:xfrm flipH="1">
              <a:off x="1198"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50" name="Freeform 96"/>
            <p:cNvSpPr>
              <a:spLocks noChangeAspect="1"/>
            </p:cNvSpPr>
            <p:nvPr/>
          </p:nvSpPr>
          <p:spPr bwMode="auto">
            <a:xfrm flipH="1">
              <a:off x="1105"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51" name="Freeform 97"/>
            <p:cNvSpPr>
              <a:spLocks noChangeAspect="1"/>
            </p:cNvSpPr>
            <p:nvPr/>
          </p:nvSpPr>
          <p:spPr bwMode="auto">
            <a:xfrm flipH="1">
              <a:off x="879"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25152" name="Freeform 98"/>
            <p:cNvSpPr>
              <a:spLocks noChangeAspect="1"/>
            </p:cNvSpPr>
            <p:nvPr/>
          </p:nvSpPr>
          <p:spPr bwMode="auto">
            <a:xfrm flipH="1">
              <a:off x="786"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53" name="Freeform 99"/>
            <p:cNvSpPr>
              <a:spLocks noChangeAspect="1"/>
            </p:cNvSpPr>
            <p:nvPr/>
          </p:nvSpPr>
          <p:spPr bwMode="auto">
            <a:xfrm flipH="1">
              <a:off x="561" y="935"/>
              <a:ext cx="169"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54" name="Freeform 100"/>
            <p:cNvSpPr>
              <a:spLocks noChangeAspect="1"/>
            </p:cNvSpPr>
            <p:nvPr/>
          </p:nvSpPr>
          <p:spPr bwMode="auto">
            <a:xfrm flipH="1">
              <a:off x="469" y="935"/>
              <a:ext cx="168"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55" name="Freeform 101"/>
            <p:cNvSpPr>
              <a:spLocks noChangeAspect="1"/>
            </p:cNvSpPr>
            <p:nvPr/>
          </p:nvSpPr>
          <p:spPr bwMode="auto">
            <a:xfrm>
              <a:off x="1985"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56" name="Freeform 102"/>
            <p:cNvSpPr>
              <a:spLocks noChangeAspect="1"/>
            </p:cNvSpPr>
            <p:nvPr/>
          </p:nvSpPr>
          <p:spPr bwMode="auto">
            <a:xfrm>
              <a:off x="1894"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57" name="Freeform 103"/>
            <p:cNvSpPr>
              <a:spLocks noChangeAspect="1"/>
            </p:cNvSpPr>
            <p:nvPr/>
          </p:nvSpPr>
          <p:spPr bwMode="auto">
            <a:xfrm>
              <a:off x="2304"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58" name="Freeform 104"/>
            <p:cNvSpPr>
              <a:spLocks noChangeAspect="1"/>
            </p:cNvSpPr>
            <p:nvPr/>
          </p:nvSpPr>
          <p:spPr bwMode="auto">
            <a:xfrm>
              <a:off x="2212"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59" name="Freeform 105"/>
            <p:cNvSpPr>
              <a:spLocks noChangeAspect="1"/>
            </p:cNvSpPr>
            <p:nvPr/>
          </p:nvSpPr>
          <p:spPr bwMode="auto">
            <a:xfrm>
              <a:off x="2622" y="935"/>
              <a:ext cx="168"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60" name="Freeform 106"/>
            <p:cNvSpPr>
              <a:spLocks noChangeAspect="1"/>
            </p:cNvSpPr>
            <p:nvPr/>
          </p:nvSpPr>
          <p:spPr bwMode="auto">
            <a:xfrm>
              <a:off x="2531"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61" name="Freeform 107"/>
            <p:cNvSpPr>
              <a:spLocks noChangeAspect="1"/>
            </p:cNvSpPr>
            <p:nvPr/>
          </p:nvSpPr>
          <p:spPr bwMode="auto">
            <a:xfrm>
              <a:off x="2944"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62" name="Freeform 108"/>
            <p:cNvSpPr>
              <a:spLocks noChangeAspect="1"/>
            </p:cNvSpPr>
            <p:nvPr/>
          </p:nvSpPr>
          <p:spPr bwMode="auto">
            <a:xfrm>
              <a:off x="2849"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63" name="Freeform 109"/>
            <p:cNvSpPr>
              <a:spLocks noChangeAspect="1"/>
            </p:cNvSpPr>
            <p:nvPr/>
          </p:nvSpPr>
          <p:spPr bwMode="auto">
            <a:xfrm>
              <a:off x="3262"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64" name="Freeform 110"/>
            <p:cNvSpPr>
              <a:spLocks noChangeAspect="1"/>
            </p:cNvSpPr>
            <p:nvPr/>
          </p:nvSpPr>
          <p:spPr bwMode="auto">
            <a:xfrm>
              <a:off x="3169"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65" name="Freeform 111"/>
            <p:cNvSpPr>
              <a:spLocks noChangeAspect="1"/>
            </p:cNvSpPr>
            <p:nvPr/>
          </p:nvSpPr>
          <p:spPr bwMode="auto">
            <a:xfrm>
              <a:off x="3581"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66" name="Freeform 112"/>
            <p:cNvSpPr>
              <a:spLocks noChangeAspect="1"/>
            </p:cNvSpPr>
            <p:nvPr/>
          </p:nvSpPr>
          <p:spPr bwMode="auto">
            <a:xfrm>
              <a:off x="3488"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67" name="Freeform 113"/>
            <p:cNvSpPr>
              <a:spLocks noChangeAspect="1"/>
            </p:cNvSpPr>
            <p:nvPr/>
          </p:nvSpPr>
          <p:spPr bwMode="auto">
            <a:xfrm>
              <a:off x="3898" y="935"/>
              <a:ext cx="169"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68" name="Freeform 114"/>
            <p:cNvSpPr>
              <a:spLocks noChangeAspect="1"/>
            </p:cNvSpPr>
            <p:nvPr/>
          </p:nvSpPr>
          <p:spPr bwMode="auto">
            <a:xfrm>
              <a:off x="3807"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69" name="Freeform 115"/>
            <p:cNvSpPr>
              <a:spLocks noChangeAspect="1"/>
            </p:cNvSpPr>
            <p:nvPr/>
          </p:nvSpPr>
          <p:spPr bwMode="auto">
            <a:xfrm>
              <a:off x="4214" y="935"/>
              <a:ext cx="169"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25170" name="Freeform 116"/>
            <p:cNvSpPr>
              <a:spLocks noChangeAspect="1"/>
            </p:cNvSpPr>
            <p:nvPr/>
          </p:nvSpPr>
          <p:spPr bwMode="auto">
            <a:xfrm>
              <a:off x="4125"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71" name="Freeform 117"/>
            <p:cNvSpPr>
              <a:spLocks noChangeAspect="1"/>
            </p:cNvSpPr>
            <p:nvPr/>
          </p:nvSpPr>
          <p:spPr bwMode="auto">
            <a:xfrm>
              <a:off x="4535" y="935"/>
              <a:ext cx="164"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25172" name="Freeform 118"/>
            <p:cNvSpPr>
              <a:spLocks noChangeAspect="1"/>
            </p:cNvSpPr>
            <p:nvPr/>
          </p:nvSpPr>
          <p:spPr bwMode="auto">
            <a:xfrm>
              <a:off x="4443"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25173" name="Freeform 119"/>
            <p:cNvSpPr>
              <a:spLocks noChangeAspect="1"/>
            </p:cNvSpPr>
            <p:nvPr/>
          </p:nvSpPr>
          <p:spPr bwMode="auto">
            <a:xfrm>
              <a:off x="4853"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74" name="Freeform 120"/>
            <p:cNvSpPr>
              <a:spLocks noChangeAspect="1"/>
            </p:cNvSpPr>
            <p:nvPr/>
          </p:nvSpPr>
          <p:spPr bwMode="auto">
            <a:xfrm>
              <a:off x="4760"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75" name="Freeform 121"/>
            <p:cNvSpPr>
              <a:spLocks noChangeAspect="1"/>
            </p:cNvSpPr>
            <p:nvPr/>
          </p:nvSpPr>
          <p:spPr bwMode="auto">
            <a:xfrm>
              <a:off x="5172"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176" name="Freeform 122"/>
            <p:cNvSpPr>
              <a:spLocks noChangeAspect="1"/>
            </p:cNvSpPr>
            <p:nvPr/>
          </p:nvSpPr>
          <p:spPr bwMode="auto">
            <a:xfrm>
              <a:off x="5079"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grpSp>
          <p:nvGrpSpPr>
            <p:cNvPr id="25177" name="Group 123"/>
            <p:cNvGrpSpPr>
              <a:grpSpLocks noChangeAspect="1"/>
            </p:cNvGrpSpPr>
            <p:nvPr/>
          </p:nvGrpSpPr>
          <p:grpSpPr bwMode="auto">
            <a:xfrm>
              <a:off x="4377" y="937"/>
              <a:ext cx="12" cy="56"/>
              <a:chOff x="1015" y="2428"/>
              <a:chExt cx="46" cy="372"/>
            </a:xfrm>
          </p:grpSpPr>
          <p:sp>
            <p:nvSpPr>
              <p:cNvPr id="25462" name="AutoShape 124"/>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63" name="AutoShape 125"/>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78" name="Group 126"/>
            <p:cNvGrpSpPr>
              <a:grpSpLocks noChangeAspect="1"/>
            </p:cNvGrpSpPr>
            <p:nvPr/>
          </p:nvGrpSpPr>
          <p:grpSpPr bwMode="auto">
            <a:xfrm>
              <a:off x="4565" y="946"/>
              <a:ext cx="10" cy="68"/>
              <a:chOff x="1790" y="2461"/>
              <a:chExt cx="40" cy="447"/>
            </a:xfrm>
          </p:grpSpPr>
          <p:sp>
            <p:nvSpPr>
              <p:cNvPr id="25460" name="AutoShape 127"/>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61" name="AutoShape 128"/>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79" name="Group 129"/>
            <p:cNvGrpSpPr>
              <a:grpSpLocks noChangeAspect="1"/>
            </p:cNvGrpSpPr>
            <p:nvPr/>
          </p:nvGrpSpPr>
          <p:grpSpPr bwMode="auto">
            <a:xfrm>
              <a:off x="4413" y="946"/>
              <a:ext cx="10" cy="69"/>
              <a:chOff x="1151" y="2490"/>
              <a:chExt cx="40" cy="455"/>
            </a:xfrm>
          </p:grpSpPr>
          <p:sp>
            <p:nvSpPr>
              <p:cNvPr id="25458" name="AutoShape 130"/>
              <p:cNvSpPr>
                <a:spLocks noChangeAspect="1" noChangeArrowheads="1"/>
              </p:cNvSpPr>
              <p:nvPr/>
            </p:nvSpPr>
            <p:spPr bwMode="auto">
              <a:xfrm>
                <a:off x="1151" y="2716"/>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59" name="AutoShape 131"/>
              <p:cNvSpPr>
                <a:spLocks noChangeAspect="1" noChangeArrowheads="1"/>
              </p:cNvSpPr>
              <p:nvPr/>
            </p:nvSpPr>
            <p:spPr bwMode="auto">
              <a:xfrm>
                <a:off x="1151" y="2490"/>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80" name="Group 132"/>
            <p:cNvGrpSpPr>
              <a:grpSpLocks noChangeAspect="1"/>
            </p:cNvGrpSpPr>
            <p:nvPr/>
          </p:nvGrpSpPr>
          <p:grpSpPr bwMode="auto">
            <a:xfrm>
              <a:off x="4607" y="937"/>
              <a:ext cx="9" cy="48"/>
              <a:chOff x="1914" y="2425"/>
              <a:chExt cx="40" cy="326"/>
            </a:xfrm>
          </p:grpSpPr>
          <p:sp>
            <p:nvSpPr>
              <p:cNvPr id="25456" name="AutoShape 133"/>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57" name="AutoShape 134"/>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81" name="Group 135"/>
            <p:cNvGrpSpPr>
              <a:grpSpLocks noChangeAspect="1"/>
            </p:cNvGrpSpPr>
            <p:nvPr/>
          </p:nvGrpSpPr>
          <p:grpSpPr bwMode="auto">
            <a:xfrm>
              <a:off x="4449" y="967"/>
              <a:ext cx="9" cy="52"/>
              <a:chOff x="1284" y="2652"/>
              <a:chExt cx="40" cy="337"/>
            </a:xfrm>
          </p:grpSpPr>
          <p:sp>
            <p:nvSpPr>
              <p:cNvPr id="25454" name="AutoShape 136"/>
              <p:cNvSpPr>
                <a:spLocks noChangeAspect="1" noChangeArrowheads="1"/>
              </p:cNvSpPr>
              <p:nvPr/>
            </p:nvSpPr>
            <p:spPr bwMode="auto">
              <a:xfrm>
                <a:off x="1284" y="282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55" name="AutoShape 137"/>
              <p:cNvSpPr>
                <a:spLocks noChangeAspect="1" noChangeArrowheads="1"/>
              </p:cNvSpPr>
              <p:nvPr/>
            </p:nvSpPr>
            <p:spPr bwMode="auto">
              <a:xfrm>
                <a:off x="1284" y="2652"/>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82" name="Group 138"/>
            <p:cNvGrpSpPr>
              <a:grpSpLocks noChangeAspect="1"/>
            </p:cNvGrpSpPr>
            <p:nvPr/>
          </p:nvGrpSpPr>
          <p:grpSpPr bwMode="auto">
            <a:xfrm>
              <a:off x="4528" y="967"/>
              <a:ext cx="10" cy="54"/>
              <a:chOff x="1658" y="2628"/>
              <a:chExt cx="40" cy="355"/>
            </a:xfrm>
          </p:grpSpPr>
          <p:sp>
            <p:nvSpPr>
              <p:cNvPr id="25452" name="AutoShape 139"/>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53" name="AutoShape 140"/>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83" name="Group 141"/>
            <p:cNvGrpSpPr>
              <a:grpSpLocks noChangeAspect="1"/>
            </p:cNvGrpSpPr>
            <p:nvPr/>
          </p:nvGrpSpPr>
          <p:grpSpPr bwMode="auto">
            <a:xfrm>
              <a:off x="4495" y="995"/>
              <a:ext cx="10" cy="19"/>
              <a:chOff x="1516" y="2835"/>
              <a:chExt cx="42" cy="123"/>
            </a:xfrm>
          </p:grpSpPr>
          <p:sp>
            <p:nvSpPr>
              <p:cNvPr id="25450" name="AutoShape 142"/>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51" name="AutoShape 143"/>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84" name="Group 144"/>
            <p:cNvGrpSpPr>
              <a:grpSpLocks noChangeAspect="1"/>
            </p:cNvGrpSpPr>
            <p:nvPr/>
          </p:nvGrpSpPr>
          <p:grpSpPr bwMode="auto">
            <a:xfrm>
              <a:off x="4714" y="940"/>
              <a:ext cx="12" cy="67"/>
              <a:chOff x="2195" y="2463"/>
              <a:chExt cx="40" cy="442"/>
            </a:xfrm>
          </p:grpSpPr>
          <p:sp>
            <p:nvSpPr>
              <p:cNvPr id="25448" name="AutoShape 145"/>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49" name="AutoShape 146"/>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85" name="Group 147"/>
            <p:cNvGrpSpPr>
              <a:grpSpLocks noChangeAspect="1"/>
            </p:cNvGrpSpPr>
            <p:nvPr/>
          </p:nvGrpSpPr>
          <p:grpSpPr bwMode="auto">
            <a:xfrm>
              <a:off x="4753" y="961"/>
              <a:ext cx="12" cy="58"/>
              <a:chOff x="2329" y="2599"/>
              <a:chExt cx="43" cy="386"/>
            </a:xfrm>
          </p:grpSpPr>
          <p:sp>
            <p:nvSpPr>
              <p:cNvPr id="25446" name="AutoShape 148"/>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47" name="AutoShape 149"/>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86" name="Group 150"/>
            <p:cNvGrpSpPr>
              <a:grpSpLocks noChangeAspect="1"/>
            </p:cNvGrpSpPr>
            <p:nvPr/>
          </p:nvGrpSpPr>
          <p:grpSpPr bwMode="auto">
            <a:xfrm>
              <a:off x="4635" y="941"/>
              <a:ext cx="12" cy="24"/>
              <a:chOff x="2478" y="2807"/>
              <a:chExt cx="43" cy="178"/>
            </a:xfrm>
          </p:grpSpPr>
          <p:sp>
            <p:nvSpPr>
              <p:cNvPr id="25444" name="AutoShape 151"/>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45" name="AutoShape 152"/>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87" name="Group 153"/>
            <p:cNvGrpSpPr>
              <a:grpSpLocks noChangeAspect="1"/>
            </p:cNvGrpSpPr>
            <p:nvPr/>
          </p:nvGrpSpPr>
          <p:grpSpPr bwMode="auto">
            <a:xfrm>
              <a:off x="4678" y="937"/>
              <a:ext cx="11" cy="41"/>
              <a:chOff x="2065" y="2441"/>
              <a:chExt cx="40" cy="272"/>
            </a:xfrm>
          </p:grpSpPr>
          <p:sp>
            <p:nvSpPr>
              <p:cNvPr id="25442" name="AutoShape 154"/>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43" name="AutoShape 155"/>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88" name="Group 156"/>
            <p:cNvGrpSpPr>
              <a:grpSpLocks noChangeAspect="1"/>
            </p:cNvGrpSpPr>
            <p:nvPr/>
          </p:nvGrpSpPr>
          <p:grpSpPr bwMode="auto">
            <a:xfrm>
              <a:off x="4789" y="991"/>
              <a:ext cx="12" cy="24"/>
              <a:chOff x="2478" y="2807"/>
              <a:chExt cx="43" cy="178"/>
            </a:xfrm>
          </p:grpSpPr>
          <p:sp>
            <p:nvSpPr>
              <p:cNvPr id="25440" name="AutoShape 157"/>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41" name="AutoShape 158"/>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89" name="Group 159"/>
            <p:cNvGrpSpPr>
              <a:grpSpLocks noChangeAspect="1"/>
            </p:cNvGrpSpPr>
            <p:nvPr/>
          </p:nvGrpSpPr>
          <p:grpSpPr bwMode="auto">
            <a:xfrm>
              <a:off x="4938" y="937"/>
              <a:ext cx="12" cy="34"/>
              <a:chOff x="3094" y="2443"/>
              <a:chExt cx="40" cy="183"/>
            </a:xfrm>
          </p:grpSpPr>
          <p:sp>
            <p:nvSpPr>
              <p:cNvPr id="25438" name="AutoShape 160"/>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39" name="AutoShape 161"/>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90" name="Group 162"/>
            <p:cNvGrpSpPr>
              <a:grpSpLocks noChangeAspect="1"/>
            </p:cNvGrpSpPr>
            <p:nvPr/>
          </p:nvGrpSpPr>
          <p:grpSpPr bwMode="auto">
            <a:xfrm>
              <a:off x="4905" y="937"/>
              <a:ext cx="12" cy="63"/>
              <a:chOff x="2978" y="2432"/>
              <a:chExt cx="46" cy="375"/>
            </a:xfrm>
          </p:grpSpPr>
          <p:sp>
            <p:nvSpPr>
              <p:cNvPr id="25436" name="AutoShape 163"/>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37" name="AutoShape 164"/>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91" name="Group 165"/>
            <p:cNvGrpSpPr>
              <a:grpSpLocks noChangeAspect="1"/>
            </p:cNvGrpSpPr>
            <p:nvPr/>
          </p:nvGrpSpPr>
          <p:grpSpPr bwMode="auto">
            <a:xfrm>
              <a:off x="4869" y="950"/>
              <a:ext cx="12" cy="66"/>
              <a:chOff x="2832" y="2516"/>
              <a:chExt cx="43" cy="436"/>
            </a:xfrm>
          </p:grpSpPr>
          <p:sp>
            <p:nvSpPr>
              <p:cNvPr id="25434" name="AutoShape 166"/>
              <p:cNvSpPr>
                <a:spLocks noChangeAspect="1" noChangeArrowheads="1"/>
              </p:cNvSpPr>
              <p:nvPr/>
            </p:nvSpPr>
            <p:spPr bwMode="auto">
              <a:xfrm flipV="1">
                <a:off x="2832" y="2516"/>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35" name="AutoShape 167"/>
              <p:cNvSpPr>
                <a:spLocks noChangeAspect="1" noChangeArrowheads="1"/>
              </p:cNvSpPr>
              <p:nvPr/>
            </p:nvSpPr>
            <p:spPr bwMode="auto">
              <a:xfrm flipV="1">
                <a:off x="2832" y="2734"/>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92" name="Group 168"/>
            <p:cNvGrpSpPr>
              <a:grpSpLocks noChangeAspect="1"/>
            </p:cNvGrpSpPr>
            <p:nvPr/>
          </p:nvGrpSpPr>
          <p:grpSpPr bwMode="auto">
            <a:xfrm>
              <a:off x="4830" y="985"/>
              <a:ext cx="12" cy="33"/>
              <a:chOff x="2668" y="2761"/>
              <a:chExt cx="40" cy="217"/>
            </a:xfrm>
          </p:grpSpPr>
          <p:sp>
            <p:nvSpPr>
              <p:cNvPr id="25432" name="AutoShape 169"/>
              <p:cNvSpPr>
                <a:spLocks noChangeAspect="1" noChangeArrowheads="1"/>
              </p:cNvSpPr>
              <p:nvPr/>
            </p:nvSpPr>
            <p:spPr bwMode="auto">
              <a:xfrm>
                <a:off x="2668" y="2870"/>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33" name="AutoShape 170"/>
              <p:cNvSpPr>
                <a:spLocks noChangeAspect="1" noChangeArrowheads="1"/>
              </p:cNvSpPr>
              <p:nvPr/>
            </p:nvSpPr>
            <p:spPr bwMode="auto">
              <a:xfrm>
                <a:off x="2668" y="2761"/>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93" name="Group 171"/>
            <p:cNvGrpSpPr>
              <a:grpSpLocks noChangeAspect="1"/>
            </p:cNvGrpSpPr>
            <p:nvPr/>
          </p:nvGrpSpPr>
          <p:grpSpPr bwMode="auto">
            <a:xfrm>
              <a:off x="5021" y="936"/>
              <a:ext cx="14" cy="66"/>
              <a:chOff x="3353" y="3099"/>
              <a:chExt cx="40" cy="455"/>
            </a:xfrm>
          </p:grpSpPr>
          <p:sp>
            <p:nvSpPr>
              <p:cNvPr id="25430" name="AutoShape 172"/>
              <p:cNvSpPr>
                <a:spLocks noChangeAspect="1" noChangeArrowheads="1"/>
              </p:cNvSpPr>
              <p:nvPr/>
            </p:nvSpPr>
            <p:spPr bwMode="auto">
              <a:xfrm>
                <a:off x="3353" y="3325"/>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31" name="AutoShape 173"/>
              <p:cNvSpPr>
                <a:spLocks noChangeAspect="1" noChangeArrowheads="1"/>
              </p:cNvSpPr>
              <p:nvPr/>
            </p:nvSpPr>
            <p:spPr bwMode="auto">
              <a:xfrm>
                <a:off x="3353" y="3099"/>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94" name="Group 174"/>
            <p:cNvGrpSpPr>
              <a:grpSpLocks noChangeAspect="1"/>
            </p:cNvGrpSpPr>
            <p:nvPr/>
          </p:nvGrpSpPr>
          <p:grpSpPr bwMode="auto">
            <a:xfrm>
              <a:off x="4991" y="938"/>
              <a:ext cx="14" cy="39"/>
              <a:chOff x="3486" y="3261"/>
              <a:chExt cx="40" cy="337"/>
            </a:xfrm>
          </p:grpSpPr>
          <p:sp>
            <p:nvSpPr>
              <p:cNvPr id="25428" name="AutoShape 175"/>
              <p:cNvSpPr>
                <a:spLocks noChangeAspect="1" noChangeArrowheads="1"/>
              </p:cNvSpPr>
              <p:nvPr/>
            </p:nvSpPr>
            <p:spPr bwMode="auto">
              <a:xfrm>
                <a:off x="3486" y="3430"/>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29" name="AutoShape 176"/>
              <p:cNvSpPr>
                <a:spLocks noChangeAspect="1" noChangeArrowheads="1"/>
              </p:cNvSpPr>
              <p:nvPr/>
            </p:nvSpPr>
            <p:spPr bwMode="auto">
              <a:xfrm>
                <a:off x="3486" y="326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95" name="Group 177"/>
            <p:cNvGrpSpPr>
              <a:grpSpLocks noChangeAspect="1"/>
            </p:cNvGrpSpPr>
            <p:nvPr/>
          </p:nvGrpSpPr>
          <p:grpSpPr bwMode="auto">
            <a:xfrm flipV="1">
              <a:off x="5141" y="988"/>
              <a:ext cx="11" cy="27"/>
              <a:chOff x="2815" y="1923"/>
              <a:chExt cx="40" cy="217"/>
            </a:xfrm>
          </p:grpSpPr>
          <p:sp>
            <p:nvSpPr>
              <p:cNvPr id="25426" name="AutoShape 178"/>
              <p:cNvSpPr>
                <a:spLocks noChangeAspect="1" noChangeArrowheads="1"/>
              </p:cNvSpPr>
              <p:nvPr/>
            </p:nvSpPr>
            <p:spPr bwMode="auto">
              <a:xfrm>
                <a:off x="2815" y="2032"/>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27" name="AutoShape 179"/>
              <p:cNvSpPr>
                <a:spLocks noChangeAspect="1" noChangeArrowheads="1"/>
              </p:cNvSpPr>
              <p:nvPr/>
            </p:nvSpPr>
            <p:spPr bwMode="auto">
              <a:xfrm>
                <a:off x="2815" y="1923"/>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sp>
          <p:nvSpPr>
            <p:cNvPr id="25196" name="Freeform 180"/>
            <p:cNvSpPr>
              <a:spLocks noChangeAspect="1"/>
            </p:cNvSpPr>
            <p:nvPr/>
          </p:nvSpPr>
          <p:spPr bwMode="auto">
            <a:xfrm>
              <a:off x="1668"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grpSp>
          <p:nvGrpSpPr>
            <p:cNvPr id="25197" name="Group 181"/>
            <p:cNvGrpSpPr>
              <a:grpSpLocks noChangeAspect="1"/>
            </p:cNvGrpSpPr>
            <p:nvPr/>
          </p:nvGrpSpPr>
          <p:grpSpPr bwMode="auto">
            <a:xfrm>
              <a:off x="1824" y="936"/>
              <a:ext cx="14" cy="56"/>
              <a:chOff x="1015" y="2428"/>
              <a:chExt cx="46" cy="372"/>
            </a:xfrm>
          </p:grpSpPr>
          <p:sp>
            <p:nvSpPr>
              <p:cNvPr id="25424" name="AutoShape 182"/>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25" name="AutoShape 183"/>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98" name="Group 184"/>
            <p:cNvGrpSpPr>
              <a:grpSpLocks noChangeAspect="1"/>
            </p:cNvGrpSpPr>
            <p:nvPr/>
          </p:nvGrpSpPr>
          <p:grpSpPr bwMode="auto">
            <a:xfrm>
              <a:off x="2019" y="946"/>
              <a:ext cx="11" cy="68"/>
              <a:chOff x="1790" y="2461"/>
              <a:chExt cx="40" cy="447"/>
            </a:xfrm>
          </p:grpSpPr>
          <p:sp>
            <p:nvSpPr>
              <p:cNvPr id="25422" name="AutoShape 185"/>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23" name="AutoShape 186"/>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199" name="Group 187"/>
            <p:cNvGrpSpPr>
              <a:grpSpLocks noChangeAspect="1"/>
            </p:cNvGrpSpPr>
            <p:nvPr/>
          </p:nvGrpSpPr>
          <p:grpSpPr bwMode="auto">
            <a:xfrm>
              <a:off x="1860" y="943"/>
              <a:ext cx="10" cy="71"/>
              <a:chOff x="1151" y="2490"/>
              <a:chExt cx="40" cy="455"/>
            </a:xfrm>
          </p:grpSpPr>
          <p:sp>
            <p:nvSpPr>
              <p:cNvPr id="25420" name="AutoShape 188"/>
              <p:cNvSpPr>
                <a:spLocks noChangeAspect="1" noChangeArrowheads="1"/>
              </p:cNvSpPr>
              <p:nvPr/>
            </p:nvSpPr>
            <p:spPr bwMode="auto">
              <a:xfrm>
                <a:off x="1151" y="2716"/>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21" name="AutoShape 189"/>
              <p:cNvSpPr>
                <a:spLocks noChangeAspect="1" noChangeArrowheads="1"/>
              </p:cNvSpPr>
              <p:nvPr/>
            </p:nvSpPr>
            <p:spPr bwMode="auto">
              <a:xfrm>
                <a:off x="1151" y="2490"/>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00" name="Group 190"/>
            <p:cNvGrpSpPr>
              <a:grpSpLocks noChangeAspect="1"/>
            </p:cNvGrpSpPr>
            <p:nvPr/>
          </p:nvGrpSpPr>
          <p:grpSpPr bwMode="auto">
            <a:xfrm>
              <a:off x="2052" y="937"/>
              <a:ext cx="11" cy="49"/>
              <a:chOff x="1914" y="2425"/>
              <a:chExt cx="40" cy="326"/>
            </a:xfrm>
          </p:grpSpPr>
          <p:sp>
            <p:nvSpPr>
              <p:cNvPr id="25418" name="AutoShape 191"/>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19" name="AutoShape 192"/>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01" name="Group 193"/>
            <p:cNvGrpSpPr>
              <a:grpSpLocks noChangeAspect="1"/>
            </p:cNvGrpSpPr>
            <p:nvPr/>
          </p:nvGrpSpPr>
          <p:grpSpPr bwMode="auto">
            <a:xfrm>
              <a:off x="1896" y="967"/>
              <a:ext cx="10" cy="52"/>
              <a:chOff x="1284" y="2652"/>
              <a:chExt cx="40" cy="337"/>
            </a:xfrm>
          </p:grpSpPr>
          <p:sp>
            <p:nvSpPr>
              <p:cNvPr id="25416" name="AutoShape 194"/>
              <p:cNvSpPr>
                <a:spLocks noChangeAspect="1" noChangeArrowheads="1"/>
              </p:cNvSpPr>
              <p:nvPr/>
            </p:nvSpPr>
            <p:spPr bwMode="auto">
              <a:xfrm>
                <a:off x="1284" y="282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17" name="AutoShape 195"/>
              <p:cNvSpPr>
                <a:spLocks noChangeAspect="1" noChangeArrowheads="1"/>
              </p:cNvSpPr>
              <p:nvPr/>
            </p:nvSpPr>
            <p:spPr bwMode="auto">
              <a:xfrm>
                <a:off x="1284" y="2652"/>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02" name="Group 196"/>
            <p:cNvGrpSpPr>
              <a:grpSpLocks noChangeAspect="1"/>
            </p:cNvGrpSpPr>
            <p:nvPr/>
          </p:nvGrpSpPr>
          <p:grpSpPr bwMode="auto">
            <a:xfrm>
              <a:off x="1981" y="967"/>
              <a:ext cx="12" cy="54"/>
              <a:chOff x="1658" y="2628"/>
              <a:chExt cx="40" cy="355"/>
            </a:xfrm>
          </p:grpSpPr>
          <p:sp>
            <p:nvSpPr>
              <p:cNvPr id="25414" name="AutoShape 197"/>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15" name="AutoShape 198"/>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03" name="Group 199"/>
            <p:cNvGrpSpPr>
              <a:grpSpLocks noChangeAspect="1"/>
            </p:cNvGrpSpPr>
            <p:nvPr/>
          </p:nvGrpSpPr>
          <p:grpSpPr bwMode="auto">
            <a:xfrm>
              <a:off x="1946" y="995"/>
              <a:ext cx="11" cy="19"/>
              <a:chOff x="1516" y="2835"/>
              <a:chExt cx="42" cy="123"/>
            </a:xfrm>
          </p:grpSpPr>
          <p:sp>
            <p:nvSpPr>
              <p:cNvPr id="25412" name="AutoShape 200"/>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13" name="AutoShape 201"/>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04" name="Group 202"/>
            <p:cNvGrpSpPr>
              <a:grpSpLocks noChangeAspect="1"/>
            </p:cNvGrpSpPr>
            <p:nvPr/>
          </p:nvGrpSpPr>
          <p:grpSpPr bwMode="auto">
            <a:xfrm>
              <a:off x="2166" y="940"/>
              <a:ext cx="10" cy="67"/>
              <a:chOff x="2195" y="2463"/>
              <a:chExt cx="40" cy="442"/>
            </a:xfrm>
          </p:grpSpPr>
          <p:sp>
            <p:nvSpPr>
              <p:cNvPr id="25410" name="AutoShape 203"/>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11" name="AutoShape 204"/>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05" name="Group 205"/>
            <p:cNvGrpSpPr>
              <a:grpSpLocks noChangeAspect="1"/>
            </p:cNvGrpSpPr>
            <p:nvPr/>
          </p:nvGrpSpPr>
          <p:grpSpPr bwMode="auto">
            <a:xfrm>
              <a:off x="2203" y="961"/>
              <a:ext cx="12" cy="58"/>
              <a:chOff x="2329" y="2599"/>
              <a:chExt cx="43" cy="386"/>
            </a:xfrm>
          </p:grpSpPr>
          <p:sp>
            <p:nvSpPr>
              <p:cNvPr id="25408" name="AutoShape 206"/>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09" name="AutoShape 207"/>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06" name="Group 208"/>
            <p:cNvGrpSpPr>
              <a:grpSpLocks noChangeAspect="1"/>
            </p:cNvGrpSpPr>
            <p:nvPr/>
          </p:nvGrpSpPr>
          <p:grpSpPr bwMode="auto">
            <a:xfrm>
              <a:off x="2082" y="941"/>
              <a:ext cx="12" cy="24"/>
              <a:chOff x="2478" y="2807"/>
              <a:chExt cx="43" cy="178"/>
            </a:xfrm>
          </p:grpSpPr>
          <p:sp>
            <p:nvSpPr>
              <p:cNvPr id="25406" name="AutoShape 209"/>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07" name="AutoShape 210"/>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07" name="Group 211"/>
            <p:cNvGrpSpPr>
              <a:grpSpLocks noChangeAspect="1"/>
            </p:cNvGrpSpPr>
            <p:nvPr/>
          </p:nvGrpSpPr>
          <p:grpSpPr bwMode="auto">
            <a:xfrm>
              <a:off x="2130" y="937"/>
              <a:ext cx="10" cy="41"/>
              <a:chOff x="2065" y="2441"/>
              <a:chExt cx="40" cy="272"/>
            </a:xfrm>
          </p:grpSpPr>
          <p:sp>
            <p:nvSpPr>
              <p:cNvPr id="25404" name="AutoShape 212"/>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05" name="AutoShape 213"/>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08" name="Group 214"/>
            <p:cNvGrpSpPr>
              <a:grpSpLocks noChangeAspect="1"/>
            </p:cNvGrpSpPr>
            <p:nvPr/>
          </p:nvGrpSpPr>
          <p:grpSpPr bwMode="auto">
            <a:xfrm>
              <a:off x="2240" y="991"/>
              <a:ext cx="12" cy="24"/>
              <a:chOff x="2478" y="2807"/>
              <a:chExt cx="43" cy="178"/>
            </a:xfrm>
          </p:grpSpPr>
          <p:sp>
            <p:nvSpPr>
              <p:cNvPr id="25402" name="AutoShape 215"/>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03" name="AutoShape 216"/>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09" name="Group 217"/>
            <p:cNvGrpSpPr>
              <a:grpSpLocks noChangeAspect="1"/>
            </p:cNvGrpSpPr>
            <p:nvPr/>
          </p:nvGrpSpPr>
          <p:grpSpPr bwMode="auto">
            <a:xfrm>
              <a:off x="2388" y="937"/>
              <a:ext cx="13" cy="34"/>
              <a:chOff x="3094" y="2443"/>
              <a:chExt cx="40" cy="183"/>
            </a:xfrm>
          </p:grpSpPr>
          <p:sp>
            <p:nvSpPr>
              <p:cNvPr id="25400" name="AutoShape 218"/>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401" name="AutoShape 219"/>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10" name="Group 220"/>
            <p:cNvGrpSpPr>
              <a:grpSpLocks noChangeAspect="1"/>
            </p:cNvGrpSpPr>
            <p:nvPr/>
          </p:nvGrpSpPr>
          <p:grpSpPr bwMode="auto">
            <a:xfrm>
              <a:off x="2355" y="937"/>
              <a:ext cx="13" cy="63"/>
              <a:chOff x="2978" y="2432"/>
              <a:chExt cx="46" cy="375"/>
            </a:xfrm>
          </p:grpSpPr>
          <p:sp>
            <p:nvSpPr>
              <p:cNvPr id="25398" name="AutoShape 221"/>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99" name="AutoShape 222"/>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11" name="Group 223"/>
            <p:cNvGrpSpPr>
              <a:grpSpLocks noChangeAspect="1"/>
            </p:cNvGrpSpPr>
            <p:nvPr/>
          </p:nvGrpSpPr>
          <p:grpSpPr bwMode="auto">
            <a:xfrm>
              <a:off x="2319" y="952"/>
              <a:ext cx="12" cy="66"/>
              <a:chOff x="2832" y="2516"/>
              <a:chExt cx="43" cy="436"/>
            </a:xfrm>
          </p:grpSpPr>
          <p:sp>
            <p:nvSpPr>
              <p:cNvPr id="25396" name="AutoShape 224"/>
              <p:cNvSpPr>
                <a:spLocks noChangeAspect="1" noChangeArrowheads="1"/>
              </p:cNvSpPr>
              <p:nvPr/>
            </p:nvSpPr>
            <p:spPr bwMode="auto">
              <a:xfrm flipV="1">
                <a:off x="2832" y="2516"/>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97" name="AutoShape 225"/>
              <p:cNvSpPr>
                <a:spLocks noChangeAspect="1" noChangeArrowheads="1"/>
              </p:cNvSpPr>
              <p:nvPr/>
            </p:nvSpPr>
            <p:spPr bwMode="auto">
              <a:xfrm flipV="1">
                <a:off x="2832" y="2734"/>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12" name="Group 226"/>
            <p:cNvGrpSpPr>
              <a:grpSpLocks noChangeAspect="1"/>
            </p:cNvGrpSpPr>
            <p:nvPr/>
          </p:nvGrpSpPr>
          <p:grpSpPr bwMode="auto">
            <a:xfrm>
              <a:off x="2280" y="984"/>
              <a:ext cx="11" cy="32"/>
              <a:chOff x="2668" y="2761"/>
              <a:chExt cx="40" cy="217"/>
            </a:xfrm>
          </p:grpSpPr>
          <p:sp>
            <p:nvSpPr>
              <p:cNvPr id="25394" name="AutoShape 227"/>
              <p:cNvSpPr>
                <a:spLocks noChangeAspect="1" noChangeArrowheads="1"/>
              </p:cNvSpPr>
              <p:nvPr/>
            </p:nvSpPr>
            <p:spPr bwMode="auto">
              <a:xfrm>
                <a:off x="2668" y="2870"/>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95" name="AutoShape 228"/>
              <p:cNvSpPr>
                <a:spLocks noChangeAspect="1" noChangeArrowheads="1"/>
              </p:cNvSpPr>
              <p:nvPr/>
            </p:nvSpPr>
            <p:spPr bwMode="auto">
              <a:xfrm>
                <a:off x="2668" y="2761"/>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13" name="Group 229"/>
            <p:cNvGrpSpPr>
              <a:grpSpLocks noChangeAspect="1"/>
            </p:cNvGrpSpPr>
            <p:nvPr/>
          </p:nvGrpSpPr>
          <p:grpSpPr bwMode="auto">
            <a:xfrm flipV="1">
              <a:off x="2513" y="952"/>
              <a:ext cx="10" cy="67"/>
              <a:chOff x="3217" y="3037"/>
              <a:chExt cx="46" cy="372"/>
            </a:xfrm>
          </p:grpSpPr>
          <p:sp>
            <p:nvSpPr>
              <p:cNvPr id="25392" name="AutoShape 230"/>
              <p:cNvSpPr>
                <a:spLocks noChangeAspect="1" noChangeArrowheads="1"/>
              </p:cNvSpPr>
              <p:nvPr/>
            </p:nvSpPr>
            <p:spPr bwMode="auto">
              <a:xfrm>
                <a:off x="3217" y="3037"/>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93" name="AutoShape 231"/>
              <p:cNvSpPr>
                <a:spLocks noChangeAspect="1" noChangeArrowheads="1"/>
              </p:cNvSpPr>
              <p:nvPr/>
            </p:nvSpPr>
            <p:spPr bwMode="auto">
              <a:xfrm>
                <a:off x="3217" y="3220"/>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14" name="Group 232"/>
            <p:cNvGrpSpPr>
              <a:grpSpLocks noChangeAspect="1"/>
            </p:cNvGrpSpPr>
            <p:nvPr/>
          </p:nvGrpSpPr>
          <p:grpSpPr bwMode="auto">
            <a:xfrm>
              <a:off x="2473" y="936"/>
              <a:ext cx="13" cy="66"/>
              <a:chOff x="3353" y="3099"/>
              <a:chExt cx="40" cy="455"/>
            </a:xfrm>
          </p:grpSpPr>
          <p:sp>
            <p:nvSpPr>
              <p:cNvPr id="25390" name="AutoShape 233"/>
              <p:cNvSpPr>
                <a:spLocks noChangeAspect="1" noChangeArrowheads="1"/>
              </p:cNvSpPr>
              <p:nvPr/>
            </p:nvSpPr>
            <p:spPr bwMode="auto">
              <a:xfrm>
                <a:off x="3353" y="3325"/>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91" name="AutoShape 234"/>
              <p:cNvSpPr>
                <a:spLocks noChangeAspect="1" noChangeArrowheads="1"/>
              </p:cNvSpPr>
              <p:nvPr/>
            </p:nvSpPr>
            <p:spPr bwMode="auto">
              <a:xfrm>
                <a:off x="3353" y="3099"/>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15" name="Group 235"/>
            <p:cNvGrpSpPr>
              <a:grpSpLocks noChangeAspect="1"/>
            </p:cNvGrpSpPr>
            <p:nvPr/>
          </p:nvGrpSpPr>
          <p:grpSpPr bwMode="auto">
            <a:xfrm>
              <a:off x="2441" y="937"/>
              <a:ext cx="12" cy="39"/>
              <a:chOff x="3486" y="3261"/>
              <a:chExt cx="40" cy="337"/>
            </a:xfrm>
          </p:grpSpPr>
          <p:sp>
            <p:nvSpPr>
              <p:cNvPr id="25388" name="AutoShape 236"/>
              <p:cNvSpPr>
                <a:spLocks noChangeAspect="1" noChangeArrowheads="1"/>
              </p:cNvSpPr>
              <p:nvPr/>
            </p:nvSpPr>
            <p:spPr bwMode="auto">
              <a:xfrm>
                <a:off x="3486" y="3430"/>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89" name="AutoShape 237"/>
              <p:cNvSpPr>
                <a:spLocks noChangeAspect="1" noChangeArrowheads="1"/>
              </p:cNvSpPr>
              <p:nvPr/>
            </p:nvSpPr>
            <p:spPr bwMode="auto">
              <a:xfrm>
                <a:off x="3486" y="326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16" name="Group 238"/>
            <p:cNvGrpSpPr>
              <a:grpSpLocks noChangeAspect="1"/>
            </p:cNvGrpSpPr>
            <p:nvPr/>
          </p:nvGrpSpPr>
          <p:grpSpPr bwMode="auto">
            <a:xfrm>
              <a:off x="2667" y="940"/>
              <a:ext cx="10" cy="67"/>
              <a:chOff x="2195" y="2463"/>
              <a:chExt cx="40" cy="442"/>
            </a:xfrm>
          </p:grpSpPr>
          <p:sp>
            <p:nvSpPr>
              <p:cNvPr id="25386" name="AutoShape 239"/>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87" name="AutoShape 240"/>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17" name="Group 241"/>
            <p:cNvGrpSpPr>
              <a:grpSpLocks noChangeAspect="1"/>
            </p:cNvGrpSpPr>
            <p:nvPr/>
          </p:nvGrpSpPr>
          <p:grpSpPr bwMode="auto">
            <a:xfrm>
              <a:off x="2628" y="961"/>
              <a:ext cx="10" cy="58"/>
              <a:chOff x="2329" y="2599"/>
              <a:chExt cx="43" cy="386"/>
            </a:xfrm>
          </p:grpSpPr>
          <p:sp>
            <p:nvSpPr>
              <p:cNvPr id="25384" name="AutoShape 242"/>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85" name="AutoShape 243"/>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18" name="Group 244"/>
            <p:cNvGrpSpPr>
              <a:grpSpLocks noChangeAspect="1"/>
            </p:cNvGrpSpPr>
            <p:nvPr/>
          </p:nvGrpSpPr>
          <p:grpSpPr bwMode="auto">
            <a:xfrm>
              <a:off x="2546" y="977"/>
              <a:ext cx="10" cy="41"/>
              <a:chOff x="2065" y="2441"/>
              <a:chExt cx="40" cy="272"/>
            </a:xfrm>
          </p:grpSpPr>
          <p:sp>
            <p:nvSpPr>
              <p:cNvPr id="25382" name="AutoShape 245"/>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83" name="AutoShape 246"/>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19" name="Group 247"/>
            <p:cNvGrpSpPr>
              <a:grpSpLocks noChangeAspect="1"/>
            </p:cNvGrpSpPr>
            <p:nvPr/>
          </p:nvGrpSpPr>
          <p:grpSpPr bwMode="auto">
            <a:xfrm flipV="1">
              <a:off x="2591" y="988"/>
              <a:ext cx="13" cy="27"/>
              <a:chOff x="2815" y="1923"/>
              <a:chExt cx="40" cy="217"/>
            </a:xfrm>
          </p:grpSpPr>
          <p:sp>
            <p:nvSpPr>
              <p:cNvPr id="25380" name="AutoShape 248"/>
              <p:cNvSpPr>
                <a:spLocks noChangeAspect="1" noChangeArrowheads="1"/>
              </p:cNvSpPr>
              <p:nvPr/>
            </p:nvSpPr>
            <p:spPr bwMode="auto">
              <a:xfrm>
                <a:off x="2815" y="2032"/>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81" name="AutoShape 249"/>
              <p:cNvSpPr>
                <a:spLocks noChangeAspect="1" noChangeArrowheads="1"/>
              </p:cNvSpPr>
              <p:nvPr/>
            </p:nvSpPr>
            <p:spPr bwMode="auto">
              <a:xfrm>
                <a:off x="2815" y="1923"/>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20" name="Group 250"/>
            <p:cNvGrpSpPr>
              <a:grpSpLocks noChangeAspect="1"/>
            </p:cNvGrpSpPr>
            <p:nvPr/>
          </p:nvGrpSpPr>
          <p:grpSpPr bwMode="auto">
            <a:xfrm>
              <a:off x="2702" y="937"/>
              <a:ext cx="14" cy="41"/>
              <a:chOff x="2329" y="2599"/>
              <a:chExt cx="43" cy="386"/>
            </a:xfrm>
          </p:grpSpPr>
          <p:sp>
            <p:nvSpPr>
              <p:cNvPr id="25378" name="AutoShape 251"/>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79" name="AutoShape 252"/>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21" name="Group 253"/>
            <p:cNvGrpSpPr>
              <a:grpSpLocks noChangeAspect="1"/>
            </p:cNvGrpSpPr>
            <p:nvPr/>
          </p:nvGrpSpPr>
          <p:grpSpPr bwMode="auto">
            <a:xfrm>
              <a:off x="2747" y="942"/>
              <a:ext cx="12" cy="24"/>
              <a:chOff x="2478" y="2807"/>
              <a:chExt cx="43" cy="178"/>
            </a:xfrm>
          </p:grpSpPr>
          <p:sp>
            <p:nvSpPr>
              <p:cNvPr id="25376" name="AutoShape 254"/>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77" name="AutoShape 255"/>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22" name="Group 256"/>
            <p:cNvGrpSpPr>
              <a:grpSpLocks noChangeAspect="1"/>
            </p:cNvGrpSpPr>
            <p:nvPr/>
          </p:nvGrpSpPr>
          <p:grpSpPr bwMode="auto">
            <a:xfrm>
              <a:off x="2819" y="947"/>
              <a:ext cx="10" cy="67"/>
              <a:chOff x="2195" y="2463"/>
              <a:chExt cx="40" cy="442"/>
            </a:xfrm>
          </p:grpSpPr>
          <p:sp>
            <p:nvSpPr>
              <p:cNvPr id="25374" name="AutoShape 257"/>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75" name="AutoShape 258"/>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23" name="Group 259"/>
            <p:cNvGrpSpPr>
              <a:grpSpLocks noChangeAspect="1"/>
            </p:cNvGrpSpPr>
            <p:nvPr/>
          </p:nvGrpSpPr>
          <p:grpSpPr bwMode="auto">
            <a:xfrm>
              <a:off x="2856" y="971"/>
              <a:ext cx="12" cy="48"/>
              <a:chOff x="2329" y="2599"/>
              <a:chExt cx="43" cy="386"/>
            </a:xfrm>
          </p:grpSpPr>
          <p:sp>
            <p:nvSpPr>
              <p:cNvPr id="25372" name="AutoShape 260"/>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73" name="AutoShape 261"/>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24" name="Group 262"/>
            <p:cNvGrpSpPr>
              <a:grpSpLocks noChangeAspect="1"/>
            </p:cNvGrpSpPr>
            <p:nvPr/>
          </p:nvGrpSpPr>
          <p:grpSpPr bwMode="auto">
            <a:xfrm>
              <a:off x="2781" y="937"/>
              <a:ext cx="12" cy="50"/>
              <a:chOff x="2065" y="2441"/>
              <a:chExt cx="40" cy="272"/>
            </a:xfrm>
          </p:grpSpPr>
          <p:sp>
            <p:nvSpPr>
              <p:cNvPr id="25370" name="AutoShape 263"/>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71" name="AutoShape 264"/>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25" name="Group 265"/>
            <p:cNvGrpSpPr>
              <a:grpSpLocks noChangeAspect="1"/>
            </p:cNvGrpSpPr>
            <p:nvPr/>
          </p:nvGrpSpPr>
          <p:grpSpPr bwMode="auto">
            <a:xfrm>
              <a:off x="3101" y="936"/>
              <a:ext cx="11" cy="56"/>
              <a:chOff x="1015" y="2428"/>
              <a:chExt cx="46" cy="372"/>
            </a:xfrm>
          </p:grpSpPr>
          <p:sp>
            <p:nvSpPr>
              <p:cNvPr id="25368" name="AutoShape 266"/>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69" name="AutoShape 267"/>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26" name="Group 268"/>
            <p:cNvGrpSpPr>
              <a:grpSpLocks noChangeAspect="1"/>
            </p:cNvGrpSpPr>
            <p:nvPr/>
          </p:nvGrpSpPr>
          <p:grpSpPr bwMode="auto">
            <a:xfrm>
              <a:off x="3291" y="946"/>
              <a:ext cx="11" cy="68"/>
              <a:chOff x="1790" y="2461"/>
              <a:chExt cx="40" cy="447"/>
            </a:xfrm>
          </p:grpSpPr>
          <p:sp>
            <p:nvSpPr>
              <p:cNvPr id="25366" name="AutoShape 269"/>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67" name="AutoShape 270"/>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27" name="Group 271"/>
            <p:cNvGrpSpPr>
              <a:grpSpLocks noChangeAspect="1"/>
            </p:cNvGrpSpPr>
            <p:nvPr/>
          </p:nvGrpSpPr>
          <p:grpSpPr bwMode="auto">
            <a:xfrm>
              <a:off x="3136" y="943"/>
              <a:ext cx="11" cy="71"/>
              <a:chOff x="1151" y="2490"/>
              <a:chExt cx="40" cy="455"/>
            </a:xfrm>
          </p:grpSpPr>
          <p:sp>
            <p:nvSpPr>
              <p:cNvPr id="25364" name="AutoShape 272"/>
              <p:cNvSpPr>
                <a:spLocks noChangeAspect="1" noChangeArrowheads="1"/>
              </p:cNvSpPr>
              <p:nvPr/>
            </p:nvSpPr>
            <p:spPr bwMode="auto">
              <a:xfrm>
                <a:off x="1151" y="2716"/>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65" name="AutoShape 273"/>
              <p:cNvSpPr>
                <a:spLocks noChangeAspect="1" noChangeArrowheads="1"/>
              </p:cNvSpPr>
              <p:nvPr/>
            </p:nvSpPr>
            <p:spPr bwMode="auto">
              <a:xfrm>
                <a:off x="1151" y="2490"/>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28" name="Group 274"/>
            <p:cNvGrpSpPr>
              <a:grpSpLocks noChangeAspect="1"/>
            </p:cNvGrpSpPr>
            <p:nvPr/>
          </p:nvGrpSpPr>
          <p:grpSpPr bwMode="auto">
            <a:xfrm>
              <a:off x="3333" y="937"/>
              <a:ext cx="11" cy="49"/>
              <a:chOff x="1914" y="2425"/>
              <a:chExt cx="40" cy="326"/>
            </a:xfrm>
          </p:grpSpPr>
          <p:sp>
            <p:nvSpPr>
              <p:cNvPr id="25362" name="AutoShape 275"/>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63" name="AutoShape 276"/>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29" name="Group 277"/>
            <p:cNvGrpSpPr>
              <a:grpSpLocks noChangeAspect="1"/>
            </p:cNvGrpSpPr>
            <p:nvPr/>
          </p:nvGrpSpPr>
          <p:grpSpPr bwMode="auto">
            <a:xfrm>
              <a:off x="3172" y="967"/>
              <a:ext cx="9" cy="52"/>
              <a:chOff x="1284" y="2652"/>
              <a:chExt cx="40" cy="337"/>
            </a:xfrm>
          </p:grpSpPr>
          <p:sp>
            <p:nvSpPr>
              <p:cNvPr id="25360" name="AutoShape 278"/>
              <p:cNvSpPr>
                <a:spLocks noChangeAspect="1" noChangeArrowheads="1"/>
              </p:cNvSpPr>
              <p:nvPr/>
            </p:nvSpPr>
            <p:spPr bwMode="auto">
              <a:xfrm>
                <a:off x="1284" y="282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61" name="AutoShape 279"/>
              <p:cNvSpPr>
                <a:spLocks noChangeAspect="1" noChangeArrowheads="1"/>
              </p:cNvSpPr>
              <p:nvPr/>
            </p:nvSpPr>
            <p:spPr bwMode="auto">
              <a:xfrm>
                <a:off x="1284" y="2652"/>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30" name="Group 280"/>
            <p:cNvGrpSpPr>
              <a:grpSpLocks noChangeAspect="1"/>
            </p:cNvGrpSpPr>
            <p:nvPr/>
          </p:nvGrpSpPr>
          <p:grpSpPr bwMode="auto">
            <a:xfrm>
              <a:off x="3257" y="965"/>
              <a:ext cx="12" cy="54"/>
              <a:chOff x="1658" y="2628"/>
              <a:chExt cx="40" cy="355"/>
            </a:xfrm>
          </p:grpSpPr>
          <p:sp>
            <p:nvSpPr>
              <p:cNvPr id="25358" name="AutoShape 281"/>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59" name="AutoShape 282"/>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31" name="Group 283"/>
            <p:cNvGrpSpPr>
              <a:grpSpLocks noChangeAspect="1"/>
            </p:cNvGrpSpPr>
            <p:nvPr/>
          </p:nvGrpSpPr>
          <p:grpSpPr bwMode="auto">
            <a:xfrm>
              <a:off x="3223" y="995"/>
              <a:ext cx="10" cy="19"/>
              <a:chOff x="1516" y="2835"/>
              <a:chExt cx="42" cy="123"/>
            </a:xfrm>
          </p:grpSpPr>
          <p:sp>
            <p:nvSpPr>
              <p:cNvPr id="25356" name="AutoShape 284"/>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57" name="AutoShape 285"/>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32" name="Group 286"/>
            <p:cNvGrpSpPr>
              <a:grpSpLocks noChangeAspect="1"/>
            </p:cNvGrpSpPr>
            <p:nvPr/>
          </p:nvGrpSpPr>
          <p:grpSpPr bwMode="auto">
            <a:xfrm>
              <a:off x="3442" y="940"/>
              <a:ext cx="10" cy="67"/>
              <a:chOff x="2195" y="2463"/>
              <a:chExt cx="40" cy="442"/>
            </a:xfrm>
          </p:grpSpPr>
          <p:sp>
            <p:nvSpPr>
              <p:cNvPr id="25354" name="AutoShape 287"/>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55" name="AutoShape 288"/>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33" name="Group 289"/>
            <p:cNvGrpSpPr>
              <a:grpSpLocks noChangeAspect="1"/>
            </p:cNvGrpSpPr>
            <p:nvPr/>
          </p:nvGrpSpPr>
          <p:grpSpPr bwMode="auto">
            <a:xfrm>
              <a:off x="3479" y="961"/>
              <a:ext cx="12" cy="58"/>
              <a:chOff x="2329" y="2599"/>
              <a:chExt cx="43" cy="386"/>
            </a:xfrm>
          </p:grpSpPr>
          <p:sp>
            <p:nvSpPr>
              <p:cNvPr id="25352" name="AutoShape 290"/>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53" name="AutoShape 291"/>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34" name="Group 292"/>
            <p:cNvGrpSpPr>
              <a:grpSpLocks noChangeAspect="1"/>
            </p:cNvGrpSpPr>
            <p:nvPr/>
          </p:nvGrpSpPr>
          <p:grpSpPr bwMode="auto">
            <a:xfrm>
              <a:off x="3359" y="941"/>
              <a:ext cx="10" cy="24"/>
              <a:chOff x="2478" y="2807"/>
              <a:chExt cx="43" cy="178"/>
            </a:xfrm>
          </p:grpSpPr>
          <p:sp>
            <p:nvSpPr>
              <p:cNvPr id="25350" name="AutoShape 293"/>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51" name="AutoShape 294"/>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35" name="Group 295"/>
            <p:cNvGrpSpPr>
              <a:grpSpLocks noChangeAspect="1"/>
            </p:cNvGrpSpPr>
            <p:nvPr/>
          </p:nvGrpSpPr>
          <p:grpSpPr bwMode="auto">
            <a:xfrm>
              <a:off x="3406" y="937"/>
              <a:ext cx="11" cy="41"/>
              <a:chOff x="2065" y="2441"/>
              <a:chExt cx="40" cy="272"/>
            </a:xfrm>
          </p:grpSpPr>
          <p:sp>
            <p:nvSpPr>
              <p:cNvPr id="25348" name="AutoShape 296"/>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49" name="AutoShape 297"/>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36" name="Group 298"/>
            <p:cNvGrpSpPr>
              <a:grpSpLocks noChangeAspect="1"/>
            </p:cNvGrpSpPr>
            <p:nvPr/>
          </p:nvGrpSpPr>
          <p:grpSpPr bwMode="auto">
            <a:xfrm>
              <a:off x="3517" y="991"/>
              <a:ext cx="10" cy="24"/>
              <a:chOff x="2478" y="2807"/>
              <a:chExt cx="43" cy="178"/>
            </a:xfrm>
          </p:grpSpPr>
          <p:sp>
            <p:nvSpPr>
              <p:cNvPr id="25346" name="AutoShape 299"/>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47" name="AutoShape 300"/>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37" name="Group 301"/>
            <p:cNvGrpSpPr>
              <a:grpSpLocks noChangeAspect="1"/>
            </p:cNvGrpSpPr>
            <p:nvPr/>
          </p:nvGrpSpPr>
          <p:grpSpPr bwMode="auto">
            <a:xfrm>
              <a:off x="3664" y="937"/>
              <a:ext cx="14" cy="34"/>
              <a:chOff x="3094" y="2443"/>
              <a:chExt cx="40" cy="183"/>
            </a:xfrm>
          </p:grpSpPr>
          <p:sp>
            <p:nvSpPr>
              <p:cNvPr id="25344" name="AutoShape 302"/>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45" name="AutoShape 303"/>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38" name="Group 304"/>
            <p:cNvGrpSpPr>
              <a:grpSpLocks noChangeAspect="1"/>
            </p:cNvGrpSpPr>
            <p:nvPr/>
          </p:nvGrpSpPr>
          <p:grpSpPr bwMode="auto">
            <a:xfrm>
              <a:off x="3634" y="937"/>
              <a:ext cx="14" cy="63"/>
              <a:chOff x="2978" y="2432"/>
              <a:chExt cx="46" cy="375"/>
            </a:xfrm>
          </p:grpSpPr>
          <p:sp>
            <p:nvSpPr>
              <p:cNvPr id="25342" name="AutoShape 305"/>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43" name="AutoShape 306"/>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39" name="Group 307"/>
            <p:cNvGrpSpPr>
              <a:grpSpLocks noChangeAspect="1"/>
            </p:cNvGrpSpPr>
            <p:nvPr/>
          </p:nvGrpSpPr>
          <p:grpSpPr bwMode="auto">
            <a:xfrm>
              <a:off x="3599" y="950"/>
              <a:ext cx="10" cy="66"/>
              <a:chOff x="2832" y="2516"/>
              <a:chExt cx="43" cy="436"/>
            </a:xfrm>
          </p:grpSpPr>
          <p:sp>
            <p:nvSpPr>
              <p:cNvPr id="25340" name="AutoShape 308"/>
              <p:cNvSpPr>
                <a:spLocks noChangeAspect="1" noChangeArrowheads="1"/>
              </p:cNvSpPr>
              <p:nvPr/>
            </p:nvSpPr>
            <p:spPr bwMode="auto">
              <a:xfrm flipV="1">
                <a:off x="2832" y="2516"/>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41" name="AutoShape 309"/>
              <p:cNvSpPr>
                <a:spLocks noChangeAspect="1" noChangeArrowheads="1"/>
              </p:cNvSpPr>
              <p:nvPr/>
            </p:nvSpPr>
            <p:spPr bwMode="auto">
              <a:xfrm flipV="1">
                <a:off x="2832" y="2734"/>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40" name="Group 310"/>
            <p:cNvGrpSpPr>
              <a:grpSpLocks noChangeAspect="1"/>
            </p:cNvGrpSpPr>
            <p:nvPr/>
          </p:nvGrpSpPr>
          <p:grpSpPr bwMode="auto">
            <a:xfrm>
              <a:off x="3560" y="984"/>
              <a:ext cx="10" cy="32"/>
              <a:chOff x="2668" y="2761"/>
              <a:chExt cx="40" cy="217"/>
            </a:xfrm>
          </p:grpSpPr>
          <p:sp>
            <p:nvSpPr>
              <p:cNvPr id="25338" name="AutoShape 311"/>
              <p:cNvSpPr>
                <a:spLocks noChangeAspect="1" noChangeArrowheads="1"/>
              </p:cNvSpPr>
              <p:nvPr/>
            </p:nvSpPr>
            <p:spPr bwMode="auto">
              <a:xfrm>
                <a:off x="2668" y="2870"/>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39" name="AutoShape 312"/>
              <p:cNvSpPr>
                <a:spLocks noChangeAspect="1" noChangeArrowheads="1"/>
              </p:cNvSpPr>
              <p:nvPr/>
            </p:nvSpPr>
            <p:spPr bwMode="auto">
              <a:xfrm>
                <a:off x="2668" y="2761"/>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41" name="Group 313"/>
            <p:cNvGrpSpPr>
              <a:grpSpLocks noChangeAspect="1"/>
            </p:cNvGrpSpPr>
            <p:nvPr/>
          </p:nvGrpSpPr>
          <p:grpSpPr bwMode="auto">
            <a:xfrm flipV="1">
              <a:off x="3789" y="952"/>
              <a:ext cx="11" cy="67"/>
              <a:chOff x="3217" y="3037"/>
              <a:chExt cx="46" cy="372"/>
            </a:xfrm>
          </p:grpSpPr>
          <p:sp>
            <p:nvSpPr>
              <p:cNvPr id="25336" name="AutoShape 314"/>
              <p:cNvSpPr>
                <a:spLocks noChangeAspect="1" noChangeArrowheads="1"/>
              </p:cNvSpPr>
              <p:nvPr/>
            </p:nvSpPr>
            <p:spPr bwMode="auto">
              <a:xfrm>
                <a:off x="3217" y="3037"/>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37" name="AutoShape 315"/>
              <p:cNvSpPr>
                <a:spLocks noChangeAspect="1" noChangeArrowheads="1"/>
              </p:cNvSpPr>
              <p:nvPr/>
            </p:nvSpPr>
            <p:spPr bwMode="auto">
              <a:xfrm>
                <a:off x="3217" y="3220"/>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42" name="Group 316"/>
            <p:cNvGrpSpPr>
              <a:grpSpLocks noChangeAspect="1"/>
            </p:cNvGrpSpPr>
            <p:nvPr/>
          </p:nvGrpSpPr>
          <p:grpSpPr bwMode="auto">
            <a:xfrm>
              <a:off x="3749" y="936"/>
              <a:ext cx="14" cy="66"/>
              <a:chOff x="3353" y="3099"/>
              <a:chExt cx="40" cy="455"/>
            </a:xfrm>
          </p:grpSpPr>
          <p:sp>
            <p:nvSpPr>
              <p:cNvPr id="25334" name="AutoShape 317"/>
              <p:cNvSpPr>
                <a:spLocks noChangeAspect="1" noChangeArrowheads="1"/>
              </p:cNvSpPr>
              <p:nvPr/>
            </p:nvSpPr>
            <p:spPr bwMode="auto">
              <a:xfrm>
                <a:off x="3353" y="3325"/>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35" name="AutoShape 318"/>
              <p:cNvSpPr>
                <a:spLocks noChangeAspect="1" noChangeArrowheads="1"/>
              </p:cNvSpPr>
              <p:nvPr/>
            </p:nvSpPr>
            <p:spPr bwMode="auto">
              <a:xfrm>
                <a:off x="3353" y="3099"/>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43" name="Group 319"/>
            <p:cNvGrpSpPr>
              <a:grpSpLocks noChangeAspect="1"/>
            </p:cNvGrpSpPr>
            <p:nvPr/>
          </p:nvGrpSpPr>
          <p:grpSpPr bwMode="auto">
            <a:xfrm>
              <a:off x="3718" y="937"/>
              <a:ext cx="12" cy="39"/>
              <a:chOff x="3486" y="3261"/>
              <a:chExt cx="40" cy="337"/>
            </a:xfrm>
          </p:grpSpPr>
          <p:sp>
            <p:nvSpPr>
              <p:cNvPr id="25332" name="AutoShape 320"/>
              <p:cNvSpPr>
                <a:spLocks noChangeAspect="1" noChangeArrowheads="1"/>
              </p:cNvSpPr>
              <p:nvPr/>
            </p:nvSpPr>
            <p:spPr bwMode="auto">
              <a:xfrm>
                <a:off x="3486" y="3430"/>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33" name="AutoShape 321"/>
              <p:cNvSpPr>
                <a:spLocks noChangeAspect="1" noChangeArrowheads="1"/>
              </p:cNvSpPr>
              <p:nvPr/>
            </p:nvSpPr>
            <p:spPr bwMode="auto">
              <a:xfrm>
                <a:off x="3486" y="326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44" name="Group 322"/>
            <p:cNvGrpSpPr>
              <a:grpSpLocks noChangeAspect="1"/>
            </p:cNvGrpSpPr>
            <p:nvPr/>
          </p:nvGrpSpPr>
          <p:grpSpPr bwMode="auto">
            <a:xfrm>
              <a:off x="3943" y="940"/>
              <a:ext cx="11" cy="67"/>
              <a:chOff x="2195" y="2463"/>
              <a:chExt cx="40" cy="442"/>
            </a:xfrm>
          </p:grpSpPr>
          <p:sp>
            <p:nvSpPr>
              <p:cNvPr id="25330" name="AutoShape 323"/>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31" name="AutoShape 324"/>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45" name="Group 325"/>
            <p:cNvGrpSpPr>
              <a:grpSpLocks noChangeAspect="1"/>
            </p:cNvGrpSpPr>
            <p:nvPr/>
          </p:nvGrpSpPr>
          <p:grpSpPr bwMode="auto">
            <a:xfrm>
              <a:off x="3901" y="961"/>
              <a:ext cx="12" cy="58"/>
              <a:chOff x="2329" y="2599"/>
              <a:chExt cx="43" cy="386"/>
            </a:xfrm>
          </p:grpSpPr>
          <p:sp>
            <p:nvSpPr>
              <p:cNvPr id="25328" name="AutoShape 326"/>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29" name="AutoShape 327"/>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46" name="Group 328"/>
            <p:cNvGrpSpPr>
              <a:grpSpLocks noChangeAspect="1"/>
            </p:cNvGrpSpPr>
            <p:nvPr/>
          </p:nvGrpSpPr>
          <p:grpSpPr bwMode="auto">
            <a:xfrm>
              <a:off x="3822" y="977"/>
              <a:ext cx="11" cy="41"/>
              <a:chOff x="2065" y="2441"/>
              <a:chExt cx="40" cy="272"/>
            </a:xfrm>
          </p:grpSpPr>
          <p:sp>
            <p:nvSpPr>
              <p:cNvPr id="25326" name="AutoShape 329"/>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27" name="AutoShape 330"/>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47" name="Group 331"/>
            <p:cNvGrpSpPr>
              <a:grpSpLocks noChangeAspect="1"/>
            </p:cNvGrpSpPr>
            <p:nvPr/>
          </p:nvGrpSpPr>
          <p:grpSpPr bwMode="auto">
            <a:xfrm flipV="1">
              <a:off x="3867" y="988"/>
              <a:ext cx="13" cy="27"/>
              <a:chOff x="2815" y="1923"/>
              <a:chExt cx="40" cy="217"/>
            </a:xfrm>
          </p:grpSpPr>
          <p:sp>
            <p:nvSpPr>
              <p:cNvPr id="25324" name="AutoShape 332"/>
              <p:cNvSpPr>
                <a:spLocks noChangeAspect="1" noChangeArrowheads="1"/>
              </p:cNvSpPr>
              <p:nvPr/>
            </p:nvSpPr>
            <p:spPr bwMode="auto">
              <a:xfrm>
                <a:off x="2815" y="2032"/>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25" name="AutoShape 333"/>
              <p:cNvSpPr>
                <a:spLocks noChangeAspect="1" noChangeArrowheads="1"/>
              </p:cNvSpPr>
              <p:nvPr/>
            </p:nvSpPr>
            <p:spPr bwMode="auto">
              <a:xfrm>
                <a:off x="2815" y="1923"/>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48" name="Group 334"/>
            <p:cNvGrpSpPr>
              <a:grpSpLocks noChangeAspect="1"/>
            </p:cNvGrpSpPr>
            <p:nvPr/>
          </p:nvGrpSpPr>
          <p:grpSpPr bwMode="auto">
            <a:xfrm>
              <a:off x="3979" y="937"/>
              <a:ext cx="12" cy="41"/>
              <a:chOff x="2329" y="2599"/>
              <a:chExt cx="43" cy="386"/>
            </a:xfrm>
          </p:grpSpPr>
          <p:sp>
            <p:nvSpPr>
              <p:cNvPr id="25322" name="AutoShape 335"/>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23" name="AutoShape 336"/>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49" name="Group 337"/>
            <p:cNvGrpSpPr>
              <a:grpSpLocks noChangeAspect="1"/>
            </p:cNvGrpSpPr>
            <p:nvPr/>
          </p:nvGrpSpPr>
          <p:grpSpPr bwMode="auto">
            <a:xfrm>
              <a:off x="4024" y="940"/>
              <a:ext cx="10" cy="24"/>
              <a:chOff x="2478" y="2807"/>
              <a:chExt cx="43" cy="178"/>
            </a:xfrm>
          </p:grpSpPr>
          <p:sp>
            <p:nvSpPr>
              <p:cNvPr id="25320" name="AutoShape 338"/>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21" name="AutoShape 339"/>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50" name="Group 340"/>
            <p:cNvGrpSpPr>
              <a:grpSpLocks noChangeAspect="1"/>
            </p:cNvGrpSpPr>
            <p:nvPr/>
          </p:nvGrpSpPr>
          <p:grpSpPr bwMode="auto">
            <a:xfrm>
              <a:off x="4095" y="947"/>
              <a:ext cx="11" cy="67"/>
              <a:chOff x="2195" y="2463"/>
              <a:chExt cx="40" cy="442"/>
            </a:xfrm>
          </p:grpSpPr>
          <p:sp>
            <p:nvSpPr>
              <p:cNvPr id="25318" name="AutoShape 341"/>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19" name="AutoShape 342"/>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51" name="Group 343"/>
            <p:cNvGrpSpPr>
              <a:grpSpLocks noChangeAspect="1"/>
            </p:cNvGrpSpPr>
            <p:nvPr/>
          </p:nvGrpSpPr>
          <p:grpSpPr bwMode="auto">
            <a:xfrm>
              <a:off x="4132" y="971"/>
              <a:ext cx="12" cy="48"/>
              <a:chOff x="2329" y="2599"/>
              <a:chExt cx="43" cy="386"/>
            </a:xfrm>
          </p:grpSpPr>
          <p:sp>
            <p:nvSpPr>
              <p:cNvPr id="25316" name="AutoShape 344"/>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17" name="AutoShape 345"/>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52" name="Group 346"/>
            <p:cNvGrpSpPr>
              <a:grpSpLocks noChangeAspect="1"/>
            </p:cNvGrpSpPr>
            <p:nvPr/>
          </p:nvGrpSpPr>
          <p:grpSpPr bwMode="auto">
            <a:xfrm>
              <a:off x="4058" y="937"/>
              <a:ext cx="12" cy="52"/>
              <a:chOff x="2065" y="2441"/>
              <a:chExt cx="40" cy="272"/>
            </a:xfrm>
          </p:grpSpPr>
          <p:sp>
            <p:nvSpPr>
              <p:cNvPr id="25314" name="AutoShape 347"/>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15" name="AutoShape 348"/>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53" name="Group 349"/>
            <p:cNvGrpSpPr>
              <a:grpSpLocks noChangeAspect="1"/>
            </p:cNvGrpSpPr>
            <p:nvPr/>
          </p:nvGrpSpPr>
          <p:grpSpPr bwMode="auto">
            <a:xfrm>
              <a:off x="2977" y="942"/>
              <a:ext cx="12" cy="68"/>
              <a:chOff x="1790" y="2461"/>
              <a:chExt cx="40" cy="447"/>
            </a:xfrm>
          </p:grpSpPr>
          <p:sp>
            <p:nvSpPr>
              <p:cNvPr id="25312" name="AutoShape 350"/>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13" name="AutoShape 351"/>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54" name="Group 352"/>
            <p:cNvGrpSpPr>
              <a:grpSpLocks noChangeAspect="1"/>
            </p:cNvGrpSpPr>
            <p:nvPr/>
          </p:nvGrpSpPr>
          <p:grpSpPr bwMode="auto">
            <a:xfrm>
              <a:off x="3014" y="937"/>
              <a:ext cx="11" cy="49"/>
              <a:chOff x="1914" y="2425"/>
              <a:chExt cx="40" cy="326"/>
            </a:xfrm>
          </p:grpSpPr>
          <p:sp>
            <p:nvSpPr>
              <p:cNvPr id="25310" name="AutoShape 353"/>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11" name="AutoShape 354"/>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55" name="Group 355"/>
            <p:cNvGrpSpPr>
              <a:grpSpLocks noChangeAspect="1"/>
            </p:cNvGrpSpPr>
            <p:nvPr/>
          </p:nvGrpSpPr>
          <p:grpSpPr bwMode="auto">
            <a:xfrm>
              <a:off x="2938" y="966"/>
              <a:ext cx="12" cy="53"/>
              <a:chOff x="1658" y="2628"/>
              <a:chExt cx="40" cy="355"/>
            </a:xfrm>
          </p:grpSpPr>
          <p:sp>
            <p:nvSpPr>
              <p:cNvPr id="25308" name="AutoShape 356"/>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09" name="AutoShape 357"/>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56" name="Group 358"/>
            <p:cNvGrpSpPr>
              <a:grpSpLocks noChangeAspect="1"/>
            </p:cNvGrpSpPr>
            <p:nvPr/>
          </p:nvGrpSpPr>
          <p:grpSpPr bwMode="auto">
            <a:xfrm>
              <a:off x="2904" y="994"/>
              <a:ext cx="10" cy="19"/>
              <a:chOff x="1516" y="2835"/>
              <a:chExt cx="42" cy="123"/>
            </a:xfrm>
          </p:grpSpPr>
          <p:sp>
            <p:nvSpPr>
              <p:cNvPr id="25306" name="AutoShape 359"/>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07" name="AutoShape 360"/>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57" name="Group 361"/>
            <p:cNvGrpSpPr>
              <a:grpSpLocks noChangeAspect="1"/>
            </p:cNvGrpSpPr>
            <p:nvPr/>
          </p:nvGrpSpPr>
          <p:grpSpPr bwMode="auto">
            <a:xfrm flipV="1">
              <a:off x="3041" y="940"/>
              <a:ext cx="12" cy="24"/>
              <a:chOff x="2478" y="2807"/>
              <a:chExt cx="43" cy="178"/>
            </a:xfrm>
          </p:grpSpPr>
          <p:sp>
            <p:nvSpPr>
              <p:cNvPr id="25304" name="AutoShape 362"/>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05" name="AutoShape 363"/>
              <p:cNvSpPr>
                <a:spLocks noChangeAspect="1" noChangeArrowheads="1"/>
              </p:cNvSpPr>
              <p:nvPr/>
            </p:nvSpPr>
            <p:spPr bwMode="auto">
              <a:xfrm flipV="1">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58" name="Group 364"/>
            <p:cNvGrpSpPr>
              <a:grpSpLocks noChangeAspect="1"/>
            </p:cNvGrpSpPr>
            <p:nvPr/>
          </p:nvGrpSpPr>
          <p:grpSpPr bwMode="auto">
            <a:xfrm>
              <a:off x="4296" y="939"/>
              <a:ext cx="12" cy="34"/>
              <a:chOff x="3094" y="2443"/>
              <a:chExt cx="40" cy="183"/>
            </a:xfrm>
          </p:grpSpPr>
          <p:sp>
            <p:nvSpPr>
              <p:cNvPr id="25302" name="AutoShape 365"/>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03" name="AutoShape 366"/>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59" name="Group 367"/>
            <p:cNvGrpSpPr>
              <a:grpSpLocks noChangeAspect="1"/>
            </p:cNvGrpSpPr>
            <p:nvPr/>
          </p:nvGrpSpPr>
          <p:grpSpPr bwMode="auto">
            <a:xfrm>
              <a:off x="4264" y="941"/>
              <a:ext cx="12" cy="62"/>
              <a:chOff x="2978" y="2432"/>
              <a:chExt cx="46" cy="375"/>
            </a:xfrm>
          </p:grpSpPr>
          <p:sp>
            <p:nvSpPr>
              <p:cNvPr id="25300" name="AutoShape 368"/>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301" name="AutoShape 369"/>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60" name="Group 370"/>
            <p:cNvGrpSpPr>
              <a:grpSpLocks noChangeAspect="1"/>
            </p:cNvGrpSpPr>
            <p:nvPr/>
          </p:nvGrpSpPr>
          <p:grpSpPr bwMode="auto">
            <a:xfrm>
              <a:off x="4191" y="985"/>
              <a:ext cx="12" cy="34"/>
              <a:chOff x="2668" y="2761"/>
              <a:chExt cx="40" cy="217"/>
            </a:xfrm>
          </p:grpSpPr>
          <p:sp>
            <p:nvSpPr>
              <p:cNvPr id="25298" name="AutoShape 371"/>
              <p:cNvSpPr>
                <a:spLocks noChangeAspect="1" noChangeArrowheads="1"/>
              </p:cNvSpPr>
              <p:nvPr/>
            </p:nvSpPr>
            <p:spPr bwMode="auto">
              <a:xfrm>
                <a:off x="2668" y="2870"/>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299" name="AutoShape 372"/>
              <p:cNvSpPr>
                <a:spLocks noChangeAspect="1" noChangeArrowheads="1"/>
              </p:cNvSpPr>
              <p:nvPr/>
            </p:nvSpPr>
            <p:spPr bwMode="auto">
              <a:xfrm>
                <a:off x="2668" y="2761"/>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61" name="Group 373"/>
            <p:cNvGrpSpPr>
              <a:grpSpLocks noChangeAspect="1"/>
            </p:cNvGrpSpPr>
            <p:nvPr/>
          </p:nvGrpSpPr>
          <p:grpSpPr bwMode="auto">
            <a:xfrm>
              <a:off x="4346" y="942"/>
              <a:ext cx="12" cy="24"/>
              <a:chOff x="2478" y="2807"/>
              <a:chExt cx="43" cy="178"/>
            </a:xfrm>
          </p:grpSpPr>
          <p:sp>
            <p:nvSpPr>
              <p:cNvPr id="25296" name="AutoShape 374"/>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297" name="AutoShape 375"/>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5262" name="Group 376"/>
            <p:cNvGrpSpPr>
              <a:grpSpLocks noChangeAspect="1"/>
            </p:cNvGrpSpPr>
            <p:nvPr/>
          </p:nvGrpSpPr>
          <p:grpSpPr bwMode="auto">
            <a:xfrm>
              <a:off x="4223" y="961"/>
              <a:ext cx="14" cy="57"/>
              <a:chOff x="1015" y="2428"/>
              <a:chExt cx="46" cy="372"/>
            </a:xfrm>
          </p:grpSpPr>
          <p:sp>
            <p:nvSpPr>
              <p:cNvPr id="25294" name="AutoShape 377"/>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295" name="AutoShape 378"/>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sp>
          <p:nvSpPr>
            <p:cNvPr id="25263" name="Freeform 379"/>
            <p:cNvSpPr>
              <a:spLocks noChangeAspect="1"/>
            </p:cNvSpPr>
            <p:nvPr/>
          </p:nvSpPr>
          <p:spPr bwMode="auto">
            <a:xfrm flipH="1">
              <a:off x="5011" y="935"/>
              <a:ext cx="168"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264" name="Freeform 380"/>
            <p:cNvSpPr>
              <a:spLocks noChangeAspect="1"/>
            </p:cNvSpPr>
            <p:nvPr/>
          </p:nvSpPr>
          <p:spPr bwMode="auto">
            <a:xfrm flipH="1">
              <a:off x="4918" y="935"/>
              <a:ext cx="169"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265" name="Freeform 381"/>
            <p:cNvSpPr>
              <a:spLocks noChangeAspect="1"/>
            </p:cNvSpPr>
            <p:nvPr/>
          </p:nvSpPr>
          <p:spPr bwMode="auto">
            <a:xfrm flipH="1">
              <a:off x="4695"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266" name="Freeform 382"/>
            <p:cNvSpPr>
              <a:spLocks noChangeAspect="1"/>
            </p:cNvSpPr>
            <p:nvPr/>
          </p:nvSpPr>
          <p:spPr bwMode="auto">
            <a:xfrm flipH="1">
              <a:off x="4602"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267" name="Freeform 383"/>
            <p:cNvSpPr>
              <a:spLocks noChangeAspect="1"/>
            </p:cNvSpPr>
            <p:nvPr/>
          </p:nvSpPr>
          <p:spPr bwMode="auto">
            <a:xfrm flipH="1">
              <a:off x="4376"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25268" name="Freeform 384"/>
            <p:cNvSpPr>
              <a:spLocks noChangeAspect="1"/>
            </p:cNvSpPr>
            <p:nvPr/>
          </p:nvSpPr>
          <p:spPr bwMode="auto">
            <a:xfrm flipH="1">
              <a:off x="4283"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269" name="Freeform 385"/>
            <p:cNvSpPr>
              <a:spLocks noChangeAspect="1"/>
            </p:cNvSpPr>
            <p:nvPr/>
          </p:nvSpPr>
          <p:spPr bwMode="auto">
            <a:xfrm flipH="1">
              <a:off x="4058"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270" name="Freeform 386"/>
            <p:cNvSpPr>
              <a:spLocks noChangeAspect="1"/>
            </p:cNvSpPr>
            <p:nvPr/>
          </p:nvSpPr>
          <p:spPr bwMode="auto">
            <a:xfrm flipH="1">
              <a:off x="3965"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271" name="Freeform 387"/>
            <p:cNvSpPr>
              <a:spLocks noChangeAspect="1"/>
            </p:cNvSpPr>
            <p:nvPr/>
          </p:nvSpPr>
          <p:spPr bwMode="auto">
            <a:xfrm flipH="1">
              <a:off x="3740"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272" name="Freeform 388"/>
            <p:cNvSpPr>
              <a:spLocks noChangeAspect="1"/>
            </p:cNvSpPr>
            <p:nvPr/>
          </p:nvSpPr>
          <p:spPr bwMode="auto">
            <a:xfrm flipH="1">
              <a:off x="3648"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273" name="Freeform 389"/>
            <p:cNvSpPr>
              <a:spLocks noChangeAspect="1"/>
            </p:cNvSpPr>
            <p:nvPr/>
          </p:nvSpPr>
          <p:spPr bwMode="auto">
            <a:xfrm flipH="1">
              <a:off x="3421"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274" name="Freeform 390"/>
            <p:cNvSpPr>
              <a:spLocks noChangeAspect="1"/>
            </p:cNvSpPr>
            <p:nvPr/>
          </p:nvSpPr>
          <p:spPr bwMode="auto">
            <a:xfrm flipH="1">
              <a:off x="3329"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275" name="Freeform 391"/>
            <p:cNvSpPr>
              <a:spLocks noChangeAspect="1"/>
            </p:cNvSpPr>
            <p:nvPr/>
          </p:nvSpPr>
          <p:spPr bwMode="auto">
            <a:xfrm flipH="1">
              <a:off x="3102"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276" name="Freeform 392"/>
            <p:cNvSpPr>
              <a:spLocks noChangeAspect="1"/>
            </p:cNvSpPr>
            <p:nvPr/>
          </p:nvSpPr>
          <p:spPr bwMode="auto">
            <a:xfrm flipH="1">
              <a:off x="3011"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277" name="Freeform 393"/>
            <p:cNvSpPr>
              <a:spLocks noChangeAspect="1"/>
            </p:cNvSpPr>
            <p:nvPr/>
          </p:nvSpPr>
          <p:spPr bwMode="auto">
            <a:xfrm flipH="1">
              <a:off x="2781" y="935"/>
              <a:ext cx="169"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278" name="Freeform 394"/>
            <p:cNvSpPr>
              <a:spLocks noChangeAspect="1"/>
            </p:cNvSpPr>
            <p:nvPr/>
          </p:nvSpPr>
          <p:spPr bwMode="auto">
            <a:xfrm flipH="1">
              <a:off x="2689" y="935"/>
              <a:ext cx="168"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279" name="Freeform 395"/>
            <p:cNvSpPr>
              <a:spLocks noChangeAspect="1"/>
            </p:cNvSpPr>
            <p:nvPr/>
          </p:nvSpPr>
          <p:spPr bwMode="auto">
            <a:xfrm flipH="1">
              <a:off x="2464"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280" name="Freeform 396"/>
            <p:cNvSpPr>
              <a:spLocks noChangeAspect="1"/>
            </p:cNvSpPr>
            <p:nvPr/>
          </p:nvSpPr>
          <p:spPr bwMode="auto">
            <a:xfrm flipH="1">
              <a:off x="2371"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281" name="Freeform 397"/>
            <p:cNvSpPr>
              <a:spLocks noChangeAspect="1"/>
            </p:cNvSpPr>
            <p:nvPr/>
          </p:nvSpPr>
          <p:spPr bwMode="auto">
            <a:xfrm flipH="1">
              <a:off x="2145"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282" name="Freeform 398"/>
            <p:cNvSpPr>
              <a:spLocks noChangeAspect="1"/>
            </p:cNvSpPr>
            <p:nvPr/>
          </p:nvSpPr>
          <p:spPr bwMode="auto">
            <a:xfrm flipH="1">
              <a:off x="2052"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283" name="Freeform 399"/>
            <p:cNvSpPr>
              <a:spLocks noChangeAspect="1"/>
            </p:cNvSpPr>
            <p:nvPr/>
          </p:nvSpPr>
          <p:spPr bwMode="auto">
            <a:xfrm flipH="1">
              <a:off x="1827"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5284" name="Freeform 400"/>
            <p:cNvSpPr>
              <a:spLocks noChangeAspect="1"/>
            </p:cNvSpPr>
            <p:nvPr/>
          </p:nvSpPr>
          <p:spPr bwMode="auto">
            <a:xfrm flipH="1">
              <a:off x="1735"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52625" name="Rectangle 401"/>
            <p:cNvSpPr>
              <a:spLocks noChangeArrowheads="1"/>
            </p:cNvSpPr>
            <p:nvPr/>
          </p:nvSpPr>
          <p:spPr bwMode="auto">
            <a:xfrm>
              <a:off x="882" y="920"/>
              <a:ext cx="129" cy="119"/>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626" name="Rectangle 402"/>
            <p:cNvSpPr>
              <a:spLocks noChangeArrowheads="1"/>
            </p:cNvSpPr>
            <p:nvPr/>
          </p:nvSpPr>
          <p:spPr bwMode="auto">
            <a:xfrm>
              <a:off x="1105" y="920"/>
              <a:ext cx="80" cy="119"/>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627" name="Rectangle 403"/>
            <p:cNvSpPr>
              <a:spLocks noChangeArrowheads="1"/>
            </p:cNvSpPr>
            <p:nvPr/>
          </p:nvSpPr>
          <p:spPr bwMode="auto">
            <a:xfrm>
              <a:off x="1687" y="920"/>
              <a:ext cx="119" cy="119"/>
            </a:xfrm>
            <a:prstGeom prst="rect">
              <a:avLst/>
            </a:prstGeom>
            <a:gradFill rotWithShape="1">
              <a:gsLst>
                <a:gs pos="0">
                  <a:schemeClr val="tx1"/>
                </a:gs>
                <a:gs pos="50000">
                  <a:srgbClr val="FF141C"/>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628" name="Rectangle 404"/>
            <p:cNvSpPr>
              <a:spLocks noChangeArrowheads="1"/>
            </p:cNvSpPr>
            <p:nvPr/>
          </p:nvSpPr>
          <p:spPr bwMode="auto">
            <a:xfrm>
              <a:off x="1901" y="920"/>
              <a:ext cx="64" cy="119"/>
            </a:xfrm>
            <a:prstGeom prst="rect">
              <a:avLst/>
            </a:prstGeom>
            <a:gradFill rotWithShape="1">
              <a:gsLst>
                <a:gs pos="0">
                  <a:schemeClr val="tx1"/>
                </a:gs>
                <a:gs pos="50000">
                  <a:srgbClr val="FF141C"/>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629" name="Rectangle 405"/>
            <p:cNvSpPr>
              <a:spLocks noChangeArrowheads="1"/>
            </p:cNvSpPr>
            <p:nvPr/>
          </p:nvSpPr>
          <p:spPr bwMode="auto">
            <a:xfrm>
              <a:off x="2296" y="920"/>
              <a:ext cx="119" cy="119"/>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630" name="Rectangle 406"/>
            <p:cNvSpPr>
              <a:spLocks noChangeArrowheads="1"/>
            </p:cNvSpPr>
            <p:nvPr/>
          </p:nvSpPr>
          <p:spPr bwMode="auto">
            <a:xfrm>
              <a:off x="2736" y="920"/>
              <a:ext cx="119" cy="119"/>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631" name="Rectangle 407"/>
            <p:cNvSpPr>
              <a:spLocks noChangeArrowheads="1"/>
            </p:cNvSpPr>
            <p:nvPr/>
          </p:nvSpPr>
          <p:spPr bwMode="auto">
            <a:xfrm>
              <a:off x="3147" y="920"/>
              <a:ext cx="695" cy="119"/>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632" name="Rectangle 408"/>
            <p:cNvSpPr>
              <a:spLocks noChangeArrowheads="1"/>
            </p:cNvSpPr>
            <p:nvPr/>
          </p:nvSpPr>
          <p:spPr bwMode="auto">
            <a:xfrm>
              <a:off x="4220" y="920"/>
              <a:ext cx="64" cy="119"/>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633" name="Rectangle 409"/>
            <p:cNvSpPr>
              <a:spLocks noChangeArrowheads="1"/>
            </p:cNvSpPr>
            <p:nvPr/>
          </p:nvSpPr>
          <p:spPr bwMode="auto">
            <a:xfrm>
              <a:off x="4658" y="920"/>
              <a:ext cx="182" cy="119"/>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grpSp>
      <p:sp>
        <p:nvSpPr>
          <p:cNvPr id="24580" name="Text Box 410"/>
          <p:cNvSpPr txBox="1">
            <a:spLocks noChangeArrowheads="1"/>
          </p:cNvSpPr>
          <p:nvPr/>
        </p:nvSpPr>
        <p:spPr bwMode="auto">
          <a:xfrm>
            <a:off x="1011238" y="1712913"/>
            <a:ext cx="895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Times" charset="0"/>
              </a:rPr>
              <a:t>upstream </a:t>
            </a:r>
          </a:p>
          <a:p>
            <a:pPr eaLnBrk="1" hangingPunct="1"/>
            <a:r>
              <a:rPr lang="it-IT" altLang="x-none" sz="1800">
                <a:latin typeface="Times" charset="0"/>
              </a:rPr>
              <a:t>elements</a:t>
            </a:r>
          </a:p>
        </p:txBody>
      </p:sp>
      <p:sp>
        <p:nvSpPr>
          <p:cNvPr id="24581" name="Text Box 411"/>
          <p:cNvSpPr txBox="1">
            <a:spLocks noChangeArrowheads="1"/>
          </p:cNvSpPr>
          <p:nvPr/>
        </p:nvSpPr>
        <p:spPr bwMode="auto">
          <a:xfrm>
            <a:off x="2265363" y="1712913"/>
            <a:ext cx="895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Times" charset="0"/>
              </a:rPr>
              <a:t>promoter </a:t>
            </a:r>
          </a:p>
          <a:p>
            <a:pPr eaLnBrk="1" hangingPunct="1"/>
            <a:r>
              <a:rPr lang="it-IT" altLang="x-none" sz="1800">
                <a:latin typeface="Times" charset="0"/>
              </a:rPr>
              <a:t>elements</a:t>
            </a:r>
          </a:p>
        </p:txBody>
      </p:sp>
      <p:grpSp>
        <p:nvGrpSpPr>
          <p:cNvPr id="24582" name="Group 412"/>
          <p:cNvGrpSpPr>
            <a:grpSpLocks/>
          </p:cNvGrpSpPr>
          <p:nvPr/>
        </p:nvGrpSpPr>
        <p:grpSpPr bwMode="auto">
          <a:xfrm>
            <a:off x="3525838" y="1247775"/>
            <a:ext cx="190500" cy="225425"/>
            <a:chOff x="1389" y="3419"/>
            <a:chExt cx="284" cy="132"/>
          </a:xfrm>
        </p:grpSpPr>
        <p:sp>
          <p:nvSpPr>
            <p:cNvPr id="25111" name="Line 413"/>
            <p:cNvSpPr>
              <a:spLocks noChangeShapeType="1"/>
            </p:cNvSpPr>
            <p:nvPr/>
          </p:nvSpPr>
          <p:spPr bwMode="auto">
            <a:xfrm>
              <a:off x="1390" y="3419"/>
              <a:ext cx="28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112" name="Line 414"/>
            <p:cNvSpPr>
              <a:spLocks noChangeShapeType="1"/>
            </p:cNvSpPr>
            <p:nvPr/>
          </p:nvSpPr>
          <p:spPr bwMode="auto">
            <a:xfrm>
              <a:off x="1389" y="3423"/>
              <a:ext cx="0" cy="1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583" name="Text Box 415"/>
          <p:cNvSpPr txBox="1">
            <a:spLocks noChangeArrowheads="1"/>
          </p:cNvSpPr>
          <p:nvPr/>
        </p:nvSpPr>
        <p:spPr bwMode="auto">
          <a:xfrm>
            <a:off x="2984500" y="622300"/>
            <a:ext cx="139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it-IT" altLang="x-none" sz="1800">
                <a:latin typeface="Times" charset="0"/>
              </a:rPr>
              <a:t>transcription </a:t>
            </a:r>
          </a:p>
          <a:p>
            <a:pPr algn="ctr" eaLnBrk="1" hangingPunct="1"/>
            <a:r>
              <a:rPr lang="it-IT" altLang="x-none" sz="1800">
                <a:latin typeface="Times" charset="0"/>
              </a:rPr>
              <a:t>START site</a:t>
            </a:r>
          </a:p>
        </p:txBody>
      </p:sp>
      <p:sp>
        <p:nvSpPr>
          <p:cNvPr id="24584" name="Line 416"/>
          <p:cNvSpPr>
            <a:spLocks noChangeShapeType="1"/>
          </p:cNvSpPr>
          <p:nvPr/>
        </p:nvSpPr>
        <p:spPr bwMode="auto">
          <a:xfrm flipV="1">
            <a:off x="3714750" y="944563"/>
            <a:ext cx="1844675" cy="477837"/>
          </a:xfrm>
          <a:prstGeom prst="line">
            <a:avLst/>
          </a:prstGeom>
          <a:noFill/>
          <a:ln w="952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4585" name="Line 417"/>
          <p:cNvSpPr>
            <a:spLocks noChangeShapeType="1"/>
          </p:cNvSpPr>
          <p:nvPr/>
        </p:nvSpPr>
        <p:spPr bwMode="auto">
          <a:xfrm flipH="1" flipV="1">
            <a:off x="6073775" y="877888"/>
            <a:ext cx="492125" cy="552450"/>
          </a:xfrm>
          <a:prstGeom prst="line">
            <a:avLst/>
          </a:prstGeom>
          <a:noFill/>
          <a:ln w="952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4586" name="Line 418"/>
          <p:cNvSpPr>
            <a:spLocks noChangeShapeType="1"/>
          </p:cNvSpPr>
          <p:nvPr/>
        </p:nvSpPr>
        <p:spPr bwMode="auto">
          <a:xfrm flipH="1" flipV="1">
            <a:off x="6154738" y="944563"/>
            <a:ext cx="1087437" cy="481012"/>
          </a:xfrm>
          <a:prstGeom prst="line">
            <a:avLst/>
          </a:prstGeom>
          <a:noFill/>
          <a:ln w="952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4587" name="Line 419"/>
          <p:cNvSpPr>
            <a:spLocks noChangeShapeType="1"/>
          </p:cNvSpPr>
          <p:nvPr/>
        </p:nvSpPr>
        <p:spPr bwMode="auto">
          <a:xfrm flipH="1">
            <a:off x="6188075" y="1674813"/>
            <a:ext cx="39688" cy="752475"/>
          </a:xfrm>
          <a:prstGeom prst="line">
            <a:avLst/>
          </a:prstGeom>
          <a:noFill/>
          <a:ln w="952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4588" name="Line 420"/>
          <p:cNvSpPr>
            <a:spLocks noChangeShapeType="1"/>
          </p:cNvSpPr>
          <p:nvPr/>
        </p:nvSpPr>
        <p:spPr bwMode="auto">
          <a:xfrm>
            <a:off x="4629150" y="1697038"/>
            <a:ext cx="1393825" cy="609600"/>
          </a:xfrm>
          <a:prstGeom prst="line">
            <a:avLst/>
          </a:prstGeom>
          <a:noFill/>
          <a:ln w="952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4589" name="Line 421"/>
          <p:cNvSpPr>
            <a:spLocks noChangeShapeType="1"/>
          </p:cNvSpPr>
          <p:nvPr/>
        </p:nvSpPr>
        <p:spPr bwMode="auto">
          <a:xfrm>
            <a:off x="3957638" y="1704975"/>
            <a:ext cx="1744662" cy="509588"/>
          </a:xfrm>
          <a:prstGeom prst="line">
            <a:avLst/>
          </a:prstGeom>
          <a:noFill/>
          <a:ln w="952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4590" name="Text Box 422"/>
          <p:cNvSpPr txBox="1">
            <a:spLocks noChangeArrowheads="1"/>
          </p:cNvSpPr>
          <p:nvPr/>
        </p:nvSpPr>
        <p:spPr bwMode="auto">
          <a:xfrm>
            <a:off x="5678488" y="2073275"/>
            <a:ext cx="8191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Times" charset="0"/>
              </a:rPr>
              <a:t>introns</a:t>
            </a:r>
          </a:p>
        </p:txBody>
      </p:sp>
      <p:sp>
        <p:nvSpPr>
          <p:cNvPr id="24591" name="Line 423"/>
          <p:cNvSpPr>
            <a:spLocks noChangeShapeType="1"/>
          </p:cNvSpPr>
          <p:nvPr/>
        </p:nvSpPr>
        <p:spPr bwMode="auto">
          <a:xfrm flipV="1">
            <a:off x="5483225" y="884238"/>
            <a:ext cx="482600" cy="523875"/>
          </a:xfrm>
          <a:prstGeom prst="line">
            <a:avLst/>
          </a:prstGeom>
          <a:noFill/>
          <a:ln w="952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4592" name="Text Box 424"/>
          <p:cNvSpPr txBox="1">
            <a:spLocks noChangeArrowheads="1"/>
          </p:cNvSpPr>
          <p:nvPr/>
        </p:nvSpPr>
        <p:spPr bwMode="auto">
          <a:xfrm>
            <a:off x="5541963" y="676275"/>
            <a:ext cx="7175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Times" charset="0"/>
              </a:rPr>
              <a:t>exons</a:t>
            </a:r>
          </a:p>
        </p:txBody>
      </p:sp>
      <p:sp>
        <p:nvSpPr>
          <p:cNvPr id="24593" name="Text Box 425"/>
          <p:cNvSpPr txBox="1">
            <a:spLocks noChangeArrowheads="1"/>
          </p:cNvSpPr>
          <p:nvPr/>
        </p:nvSpPr>
        <p:spPr bwMode="auto">
          <a:xfrm>
            <a:off x="3475038" y="2232025"/>
            <a:ext cx="17430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b="1">
                <a:solidFill>
                  <a:srgbClr val="DE0A10"/>
                </a:solidFill>
                <a:latin typeface="Comic Sans MS" charset="0"/>
              </a:rPr>
              <a:t>TRANSCRIPTION</a:t>
            </a:r>
          </a:p>
          <a:p>
            <a:pPr eaLnBrk="1" hangingPunct="1"/>
            <a:r>
              <a:rPr lang="it-IT" altLang="x-none" sz="1400" b="1">
                <a:solidFill>
                  <a:srgbClr val="DE0A10"/>
                </a:solidFill>
                <a:latin typeface="Comic Sans MS" charset="0"/>
              </a:rPr>
              <a:t>CAPPING</a:t>
            </a:r>
            <a:endParaRPr lang="it-IT" altLang="x-none" sz="1400" b="1" u="sng">
              <a:latin typeface="Times" charset="0"/>
            </a:endParaRPr>
          </a:p>
        </p:txBody>
      </p:sp>
      <p:sp>
        <p:nvSpPr>
          <p:cNvPr id="24594" name="Text Box 426"/>
          <p:cNvSpPr txBox="1">
            <a:spLocks noChangeArrowheads="1"/>
          </p:cNvSpPr>
          <p:nvPr/>
        </p:nvSpPr>
        <p:spPr bwMode="auto">
          <a:xfrm>
            <a:off x="3475038" y="3354388"/>
            <a:ext cx="19939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b="1">
                <a:solidFill>
                  <a:srgbClr val="DE0A10"/>
                </a:solidFill>
                <a:latin typeface="Comic Sans MS" charset="0"/>
              </a:rPr>
              <a:t>SPLICING</a:t>
            </a:r>
          </a:p>
          <a:p>
            <a:pPr eaLnBrk="1" hangingPunct="1"/>
            <a:r>
              <a:rPr lang="it-IT" altLang="x-none" sz="1400" b="1">
                <a:solidFill>
                  <a:srgbClr val="DE0A10"/>
                </a:solidFill>
                <a:latin typeface="Comic Sans MS" charset="0"/>
              </a:rPr>
              <a:t>POLYADENYLATION</a:t>
            </a:r>
            <a:endParaRPr lang="it-IT" altLang="x-none" sz="1400" b="1" u="sng">
              <a:latin typeface="Times" charset="0"/>
            </a:endParaRPr>
          </a:p>
        </p:txBody>
      </p:sp>
      <p:sp>
        <p:nvSpPr>
          <p:cNvPr id="24595" name="Freeform 427"/>
          <p:cNvSpPr>
            <a:spLocks noChangeAspect="1"/>
          </p:cNvSpPr>
          <p:nvPr/>
        </p:nvSpPr>
        <p:spPr bwMode="auto">
          <a:xfrm>
            <a:off x="2278063" y="3032125"/>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596" name="Freeform 428"/>
          <p:cNvSpPr>
            <a:spLocks noChangeAspect="1"/>
          </p:cNvSpPr>
          <p:nvPr/>
        </p:nvSpPr>
        <p:spPr bwMode="auto">
          <a:xfrm>
            <a:off x="2782888" y="3032125"/>
            <a:ext cx="266700"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597" name="Freeform 429"/>
          <p:cNvSpPr>
            <a:spLocks noChangeAspect="1"/>
          </p:cNvSpPr>
          <p:nvPr/>
        </p:nvSpPr>
        <p:spPr bwMode="auto">
          <a:xfrm>
            <a:off x="2638425" y="3032125"/>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598" name="Freeform 430"/>
          <p:cNvSpPr>
            <a:spLocks noChangeAspect="1"/>
          </p:cNvSpPr>
          <p:nvPr/>
        </p:nvSpPr>
        <p:spPr bwMode="auto">
          <a:xfrm>
            <a:off x="3294063" y="3032125"/>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599" name="Freeform 431"/>
          <p:cNvSpPr>
            <a:spLocks noChangeAspect="1"/>
          </p:cNvSpPr>
          <p:nvPr/>
        </p:nvSpPr>
        <p:spPr bwMode="auto">
          <a:xfrm>
            <a:off x="3143250" y="3032125"/>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600" name="Freeform 432"/>
          <p:cNvSpPr>
            <a:spLocks noChangeAspect="1"/>
          </p:cNvSpPr>
          <p:nvPr/>
        </p:nvSpPr>
        <p:spPr bwMode="auto">
          <a:xfrm>
            <a:off x="3798888" y="3032125"/>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601" name="Freeform 433"/>
          <p:cNvSpPr>
            <a:spLocks noChangeAspect="1"/>
          </p:cNvSpPr>
          <p:nvPr/>
        </p:nvSpPr>
        <p:spPr bwMode="auto">
          <a:xfrm>
            <a:off x="3651250" y="3032125"/>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602" name="Freeform 434"/>
          <p:cNvSpPr>
            <a:spLocks noChangeAspect="1"/>
          </p:cNvSpPr>
          <p:nvPr/>
        </p:nvSpPr>
        <p:spPr bwMode="auto">
          <a:xfrm>
            <a:off x="4305300" y="3032125"/>
            <a:ext cx="261938"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603" name="Freeform 435"/>
          <p:cNvSpPr>
            <a:spLocks noChangeAspect="1"/>
          </p:cNvSpPr>
          <p:nvPr/>
        </p:nvSpPr>
        <p:spPr bwMode="auto">
          <a:xfrm>
            <a:off x="4157663" y="3032125"/>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604" name="Freeform 436"/>
          <p:cNvSpPr>
            <a:spLocks noChangeAspect="1"/>
          </p:cNvSpPr>
          <p:nvPr/>
        </p:nvSpPr>
        <p:spPr bwMode="auto">
          <a:xfrm>
            <a:off x="4808538" y="3032125"/>
            <a:ext cx="268287"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605" name="Freeform 437"/>
          <p:cNvSpPr>
            <a:spLocks noChangeAspect="1"/>
          </p:cNvSpPr>
          <p:nvPr/>
        </p:nvSpPr>
        <p:spPr bwMode="auto">
          <a:xfrm>
            <a:off x="4664075" y="3032125"/>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606" name="Freeform 438"/>
          <p:cNvSpPr>
            <a:spLocks noChangeAspect="1"/>
          </p:cNvSpPr>
          <p:nvPr/>
        </p:nvSpPr>
        <p:spPr bwMode="auto">
          <a:xfrm>
            <a:off x="5310188" y="3032125"/>
            <a:ext cx="268287"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24607" name="Freeform 439"/>
          <p:cNvSpPr>
            <a:spLocks noChangeAspect="1"/>
          </p:cNvSpPr>
          <p:nvPr/>
        </p:nvSpPr>
        <p:spPr bwMode="auto">
          <a:xfrm>
            <a:off x="5168900" y="3032125"/>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608" name="Freeform 440"/>
          <p:cNvSpPr>
            <a:spLocks noChangeAspect="1"/>
          </p:cNvSpPr>
          <p:nvPr/>
        </p:nvSpPr>
        <p:spPr bwMode="auto">
          <a:xfrm>
            <a:off x="5819775" y="3032125"/>
            <a:ext cx="260350"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24609" name="Freeform 441"/>
          <p:cNvSpPr>
            <a:spLocks noChangeAspect="1"/>
          </p:cNvSpPr>
          <p:nvPr/>
        </p:nvSpPr>
        <p:spPr bwMode="auto">
          <a:xfrm>
            <a:off x="5673725" y="3032125"/>
            <a:ext cx="261938"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24610" name="Freeform 442"/>
          <p:cNvSpPr>
            <a:spLocks noChangeAspect="1"/>
          </p:cNvSpPr>
          <p:nvPr/>
        </p:nvSpPr>
        <p:spPr bwMode="auto">
          <a:xfrm>
            <a:off x="6324600" y="3032125"/>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611" name="Freeform 443"/>
          <p:cNvSpPr>
            <a:spLocks noChangeAspect="1"/>
          </p:cNvSpPr>
          <p:nvPr/>
        </p:nvSpPr>
        <p:spPr bwMode="auto">
          <a:xfrm>
            <a:off x="6176963" y="3032125"/>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612" name="Freeform 444"/>
          <p:cNvSpPr>
            <a:spLocks noChangeAspect="1"/>
          </p:cNvSpPr>
          <p:nvPr/>
        </p:nvSpPr>
        <p:spPr bwMode="auto">
          <a:xfrm>
            <a:off x="6831013" y="3032125"/>
            <a:ext cx="261937"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613" name="Freeform 445"/>
          <p:cNvSpPr>
            <a:spLocks noChangeAspect="1"/>
          </p:cNvSpPr>
          <p:nvPr/>
        </p:nvSpPr>
        <p:spPr bwMode="auto">
          <a:xfrm>
            <a:off x="6683375" y="3032125"/>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grpSp>
        <p:nvGrpSpPr>
          <p:cNvPr id="24614" name="Group 446"/>
          <p:cNvGrpSpPr>
            <a:grpSpLocks noChangeAspect="1"/>
          </p:cNvGrpSpPr>
          <p:nvPr/>
        </p:nvGrpSpPr>
        <p:grpSpPr bwMode="auto">
          <a:xfrm>
            <a:off x="5568950" y="3035300"/>
            <a:ext cx="19050" cy="88900"/>
            <a:chOff x="1015" y="2428"/>
            <a:chExt cx="46" cy="372"/>
          </a:xfrm>
        </p:grpSpPr>
        <p:sp>
          <p:nvSpPr>
            <p:cNvPr id="25109" name="AutoShape 447"/>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110" name="AutoShape 448"/>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15" name="Group 449"/>
          <p:cNvGrpSpPr>
            <a:grpSpLocks noChangeAspect="1"/>
          </p:cNvGrpSpPr>
          <p:nvPr/>
        </p:nvGrpSpPr>
        <p:grpSpPr bwMode="auto">
          <a:xfrm>
            <a:off x="5867400" y="3049588"/>
            <a:ext cx="15875" cy="107950"/>
            <a:chOff x="1790" y="2461"/>
            <a:chExt cx="40" cy="447"/>
          </a:xfrm>
        </p:grpSpPr>
        <p:sp>
          <p:nvSpPr>
            <p:cNvPr id="25107" name="AutoShape 450"/>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108" name="AutoShape 451"/>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16" name="Group 452"/>
          <p:cNvGrpSpPr>
            <a:grpSpLocks noChangeAspect="1"/>
          </p:cNvGrpSpPr>
          <p:nvPr/>
        </p:nvGrpSpPr>
        <p:grpSpPr bwMode="auto">
          <a:xfrm>
            <a:off x="5626100" y="3049588"/>
            <a:ext cx="15875" cy="109537"/>
            <a:chOff x="1151" y="2490"/>
            <a:chExt cx="40" cy="455"/>
          </a:xfrm>
        </p:grpSpPr>
        <p:sp>
          <p:nvSpPr>
            <p:cNvPr id="25105" name="AutoShape 453"/>
            <p:cNvSpPr>
              <a:spLocks noChangeAspect="1" noChangeArrowheads="1"/>
            </p:cNvSpPr>
            <p:nvPr/>
          </p:nvSpPr>
          <p:spPr bwMode="auto">
            <a:xfrm>
              <a:off x="1151" y="2716"/>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106" name="AutoShape 454"/>
            <p:cNvSpPr>
              <a:spLocks noChangeAspect="1" noChangeArrowheads="1"/>
            </p:cNvSpPr>
            <p:nvPr/>
          </p:nvSpPr>
          <p:spPr bwMode="auto">
            <a:xfrm>
              <a:off x="1151" y="2490"/>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17" name="Group 455"/>
          <p:cNvGrpSpPr>
            <a:grpSpLocks noChangeAspect="1"/>
          </p:cNvGrpSpPr>
          <p:nvPr/>
        </p:nvGrpSpPr>
        <p:grpSpPr bwMode="auto">
          <a:xfrm>
            <a:off x="5934075" y="3035300"/>
            <a:ext cx="14288" cy="76200"/>
            <a:chOff x="1914" y="2425"/>
            <a:chExt cx="40" cy="326"/>
          </a:xfrm>
        </p:grpSpPr>
        <p:sp>
          <p:nvSpPr>
            <p:cNvPr id="25103" name="AutoShape 456"/>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104" name="AutoShape 457"/>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18" name="Group 458"/>
          <p:cNvGrpSpPr>
            <a:grpSpLocks noChangeAspect="1"/>
          </p:cNvGrpSpPr>
          <p:nvPr/>
        </p:nvGrpSpPr>
        <p:grpSpPr bwMode="auto">
          <a:xfrm>
            <a:off x="5683250" y="3082925"/>
            <a:ext cx="14288" cy="82550"/>
            <a:chOff x="1284" y="2652"/>
            <a:chExt cx="40" cy="337"/>
          </a:xfrm>
        </p:grpSpPr>
        <p:sp>
          <p:nvSpPr>
            <p:cNvPr id="25101" name="AutoShape 459"/>
            <p:cNvSpPr>
              <a:spLocks noChangeAspect="1" noChangeArrowheads="1"/>
            </p:cNvSpPr>
            <p:nvPr/>
          </p:nvSpPr>
          <p:spPr bwMode="auto">
            <a:xfrm>
              <a:off x="1284" y="282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102" name="AutoShape 460"/>
            <p:cNvSpPr>
              <a:spLocks noChangeAspect="1" noChangeArrowheads="1"/>
            </p:cNvSpPr>
            <p:nvPr/>
          </p:nvSpPr>
          <p:spPr bwMode="auto">
            <a:xfrm>
              <a:off x="1284" y="2652"/>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19" name="Group 461"/>
          <p:cNvGrpSpPr>
            <a:grpSpLocks noChangeAspect="1"/>
          </p:cNvGrpSpPr>
          <p:nvPr/>
        </p:nvGrpSpPr>
        <p:grpSpPr bwMode="auto">
          <a:xfrm>
            <a:off x="5808663" y="3082925"/>
            <a:ext cx="15875" cy="85725"/>
            <a:chOff x="1658" y="2628"/>
            <a:chExt cx="40" cy="355"/>
          </a:xfrm>
        </p:grpSpPr>
        <p:sp>
          <p:nvSpPr>
            <p:cNvPr id="25099" name="AutoShape 462"/>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100" name="AutoShape 463"/>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20" name="Group 464"/>
          <p:cNvGrpSpPr>
            <a:grpSpLocks noChangeAspect="1"/>
          </p:cNvGrpSpPr>
          <p:nvPr/>
        </p:nvGrpSpPr>
        <p:grpSpPr bwMode="auto">
          <a:xfrm>
            <a:off x="5756275" y="3127375"/>
            <a:ext cx="15875" cy="30163"/>
            <a:chOff x="1516" y="2835"/>
            <a:chExt cx="42" cy="123"/>
          </a:xfrm>
        </p:grpSpPr>
        <p:sp>
          <p:nvSpPr>
            <p:cNvPr id="25097" name="AutoShape 465"/>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98" name="AutoShape 466"/>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21" name="Group 467"/>
          <p:cNvGrpSpPr>
            <a:grpSpLocks noChangeAspect="1"/>
          </p:cNvGrpSpPr>
          <p:nvPr/>
        </p:nvGrpSpPr>
        <p:grpSpPr bwMode="auto">
          <a:xfrm>
            <a:off x="6103938" y="3040063"/>
            <a:ext cx="19050" cy="106362"/>
            <a:chOff x="2195" y="2463"/>
            <a:chExt cx="40" cy="442"/>
          </a:xfrm>
        </p:grpSpPr>
        <p:sp>
          <p:nvSpPr>
            <p:cNvPr id="25095" name="AutoShape 468"/>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96" name="AutoShape 469"/>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22" name="Group 470"/>
          <p:cNvGrpSpPr>
            <a:grpSpLocks noChangeAspect="1"/>
          </p:cNvGrpSpPr>
          <p:nvPr/>
        </p:nvGrpSpPr>
        <p:grpSpPr bwMode="auto">
          <a:xfrm>
            <a:off x="6165850" y="3073400"/>
            <a:ext cx="19050" cy="92075"/>
            <a:chOff x="2329" y="2599"/>
            <a:chExt cx="43" cy="386"/>
          </a:xfrm>
        </p:grpSpPr>
        <p:sp>
          <p:nvSpPr>
            <p:cNvPr id="25093" name="AutoShape 471"/>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94" name="AutoShape 472"/>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23" name="Group 473"/>
          <p:cNvGrpSpPr>
            <a:grpSpLocks noChangeAspect="1"/>
          </p:cNvGrpSpPr>
          <p:nvPr/>
        </p:nvGrpSpPr>
        <p:grpSpPr bwMode="auto">
          <a:xfrm>
            <a:off x="5978525" y="3041650"/>
            <a:ext cx="19050" cy="38100"/>
            <a:chOff x="2478" y="2807"/>
            <a:chExt cx="43" cy="178"/>
          </a:xfrm>
        </p:grpSpPr>
        <p:sp>
          <p:nvSpPr>
            <p:cNvPr id="25091" name="AutoShape 474"/>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92" name="AutoShape 475"/>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24" name="Group 476"/>
          <p:cNvGrpSpPr>
            <a:grpSpLocks noChangeAspect="1"/>
          </p:cNvGrpSpPr>
          <p:nvPr/>
        </p:nvGrpSpPr>
        <p:grpSpPr bwMode="auto">
          <a:xfrm>
            <a:off x="6046788" y="3035300"/>
            <a:ext cx="17462" cy="65088"/>
            <a:chOff x="2065" y="2441"/>
            <a:chExt cx="40" cy="272"/>
          </a:xfrm>
        </p:grpSpPr>
        <p:sp>
          <p:nvSpPr>
            <p:cNvPr id="25089" name="AutoShape 477"/>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90" name="AutoShape 478"/>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25" name="Group 479"/>
          <p:cNvGrpSpPr>
            <a:grpSpLocks noChangeAspect="1"/>
          </p:cNvGrpSpPr>
          <p:nvPr/>
        </p:nvGrpSpPr>
        <p:grpSpPr bwMode="auto">
          <a:xfrm>
            <a:off x="6223000" y="3121025"/>
            <a:ext cx="19050" cy="38100"/>
            <a:chOff x="2478" y="2807"/>
            <a:chExt cx="43" cy="178"/>
          </a:xfrm>
        </p:grpSpPr>
        <p:sp>
          <p:nvSpPr>
            <p:cNvPr id="25087" name="AutoShape 480"/>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88" name="AutoShape 481"/>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26" name="Group 482"/>
          <p:cNvGrpSpPr>
            <a:grpSpLocks noChangeAspect="1"/>
          </p:cNvGrpSpPr>
          <p:nvPr/>
        </p:nvGrpSpPr>
        <p:grpSpPr bwMode="auto">
          <a:xfrm>
            <a:off x="6459538" y="3035300"/>
            <a:ext cx="19050" cy="53975"/>
            <a:chOff x="3094" y="2443"/>
            <a:chExt cx="40" cy="183"/>
          </a:xfrm>
        </p:grpSpPr>
        <p:sp>
          <p:nvSpPr>
            <p:cNvPr id="25085" name="AutoShape 483"/>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86" name="AutoShape 484"/>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27" name="Group 485"/>
          <p:cNvGrpSpPr>
            <a:grpSpLocks noChangeAspect="1"/>
          </p:cNvGrpSpPr>
          <p:nvPr/>
        </p:nvGrpSpPr>
        <p:grpSpPr bwMode="auto">
          <a:xfrm>
            <a:off x="6407150" y="3035300"/>
            <a:ext cx="19050" cy="100013"/>
            <a:chOff x="2978" y="2432"/>
            <a:chExt cx="46" cy="375"/>
          </a:xfrm>
        </p:grpSpPr>
        <p:sp>
          <p:nvSpPr>
            <p:cNvPr id="25083" name="AutoShape 486"/>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84" name="AutoShape 487"/>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28" name="Group 488"/>
          <p:cNvGrpSpPr>
            <a:grpSpLocks noChangeAspect="1"/>
          </p:cNvGrpSpPr>
          <p:nvPr/>
        </p:nvGrpSpPr>
        <p:grpSpPr bwMode="auto">
          <a:xfrm>
            <a:off x="6350000" y="3055938"/>
            <a:ext cx="19050" cy="104775"/>
            <a:chOff x="2832" y="2516"/>
            <a:chExt cx="43" cy="436"/>
          </a:xfrm>
        </p:grpSpPr>
        <p:sp>
          <p:nvSpPr>
            <p:cNvPr id="25081" name="AutoShape 489"/>
            <p:cNvSpPr>
              <a:spLocks noChangeAspect="1" noChangeArrowheads="1"/>
            </p:cNvSpPr>
            <p:nvPr/>
          </p:nvSpPr>
          <p:spPr bwMode="auto">
            <a:xfrm flipV="1">
              <a:off x="2832" y="2516"/>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82" name="AutoShape 490"/>
            <p:cNvSpPr>
              <a:spLocks noChangeAspect="1" noChangeArrowheads="1"/>
            </p:cNvSpPr>
            <p:nvPr/>
          </p:nvSpPr>
          <p:spPr bwMode="auto">
            <a:xfrm flipV="1">
              <a:off x="2832" y="2734"/>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29" name="Group 491"/>
          <p:cNvGrpSpPr>
            <a:grpSpLocks noChangeAspect="1"/>
          </p:cNvGrpSpPr>
          <p:nvPr/>
        </p:nvGrpSpPr>
        <p:grpSpPr bwMode="auto">
          <a:xfrm>
            <a:off x="6288088" y="3111500"/>
            <a:ext cx="19050" cy="52388"/>
            <a:chOff x="2668" y="2761"/>
            <a:chExt cx="40" cy="217"/>
          </a:xfrm>
        </p:grpSpPr>
        <p:sp>
          <p:nvSpPr>
            <p:cNvPr id="25079" name="AutoShape 492"/>
            <p:cNvSpPr>
              <a:spLocks noChangeAspect="1" noChangeArrowheads="1"/>
            </p:cNvSpPr>
            <p:nvPr/>
          </p:nvSpPr>
          <p:spPr bwMode="auto">
            <a:xfrm>
              <a:off x="2668" y="2870"/>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80" name="AutoShape 493"/>
            <p:cNvSpPr>
              <a:spLocks noChangeAspect="1" noChangeArrowheads="1"/>
            </p:cNvSpPr>
            <p:nvPr/>
          </p:nvSpPr>
          <p:spPr bwMode="auto">
            <a:xfrm>
              <a:off x="2668" y="2761"/>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30" name="Group 494"/>
          <p:cNvGrpSpPr>
            <a:grpSpLocks noChangeAspect="1"/>
          </p:cNvGrpSpPr>
          <p:nvPr/>
        </p:nvGrpSpPr>
        <p:grpSpPr bwMode="auto">
          <a:xfrm>
            <a:off x="6591300" y="3033713"/>
            <a:ext cx="22225" cy="104775"/>
            <a:chOff x="3353" y="3099"/>
            <a:chExt cx="40" cy="455"/>
          </a:xfrm>
        </p:grpSpPr>
        <p:sp>
          <p:nvSpPr>
            <p:cNvPr id="25077" name="AutoShape 495"/>
            <p:cNvSpPr>
              <a:spLocks noChangeAspect="1" noChangeArrowheads="1"/>
            </p:cNvSpPr>
            <p:nvPr/>
          </p:nvSpPr>
          <p:spPr bwMode="auto">
            <a:xfrm>
              <a:off x="3353" y="3325"/>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78" name="AutoShape 496"/>
            <p:cNvSpPr>
              <a:spLocks noChangeAspect="1" noChangeArrowheads="1"/>
            </p:cNvSpPr>
            <p:nvPr/>
          </p:nvSpPr>
          <p:spPr bwMode="auto">
            <a:xfrm>
              <a:off x="3353" y="3099"/>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31" name="Group 497"/>
          <p:cNvGrpSpPr>
            <a:grpSpLocks noChangeAspect="1"/>
          </p:cNvGrpSpPr>
          <p:nvPr/>
        </p:nvGrpSpPr>
        <p:grpSpPr bwMode="auto">
          <a:xfrm>
            <a:off x="6543675" y="3036888"/>
            <a:ext cx="22225" cy="61912"/>
            <a:chOff x="3486" y="3261"/>
            <a:chExt cx="40" cy="337"/>
          </a:xfrm>
        </p:grpSpPr>
        <p:sp>
          <p:nvSpPr>
            <p:cNvPr id="25075" name="AutoShape 498"/>
            <p:cNvSpPr>
              <a:spLocks noChangeAspect="1" noChangeArrowheads="1"/>
            </p:cNvSpPr>
            <p:nvPr/>
          </p:nvSpPr>
          <p:spPr bwMode="auto">
            <a:xfrm>
              <a:off x="3486" y="3430"/>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76" name="AutoShape 499"/>
            <p:cNvSpPr>
              <a:spLocks noChangeAspect="1" noChangeArrowheads="1"/>
            </p:cNvSpPr>
            <p:nvPr/>
          </p:nvSpPr>
          <p:spPr bwMode="auto">
            <a:xfrm>
              <a:off x="3486" y="326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32" name="Group 500"/>
          <p:cNvGrpSpPr>
            <a:grpSpLocks noChangeAspect="1"/>
          </p:cNvGrpSpPr>
          <p:nvPr/>
        </p:nvGrpSpPr>
        <p:grpSpPr bwMode="auto">
          <a:xfrm flipV="1">
            <a:off x="6781800" y="3116263"/>
            <a:ext cx="17463" cy="42862"/>
            <a:chOff x="2815" y="1923"/>
            <a:chExt cx="40" cy="217"/>
          </a:xfrm>
        </p:grpSpPr>
        <p:sp>
          <p:nvSpPr>
            <p:cNvPr id="25073" name="AutoShape 501"/>
            <p:cNvSpPr>
              <a:spLocks noChangeAspect="1" noChangeArrowheads="1"/>
            </p:cNvSpPr>
            <p:nvPr/>
          </p:nvSpPr>
          <p:spPr bwMode="auto">
            <a:xfrm>
              <a:off x="2815" y="2032"/>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74" name="AutoShape 502"/>
            <p:cNvSpPr>
              <a:spLocks noChangeAspect="1" noChangeArrowheads="1"/>
            </p:cNvSpPr>
            <p:nvPr/>
          </p:nvSpPr>
          <p:spPr bwMode="auto">
            <a:xfrm>
              <a:off x="2815" y="1923"/>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33" name="Group 503"/>
          <p:cNvGrpSpPr>
            <a:grpSpLocks noChangeAspect="1"/>
          </p:cNvGrpSpPr>
          <p:nvPr/>
        </p:nvGrpSpPr>
        <p:grpSpPr bwMode="auto">
          <a:xfrm>
            <a:off x="2411413" y="3035300"/>
            <a:ext cx="20637" cy="53975"/>
            <a:chOff x="3094" y="2443"/>
            <a:chExt cx="40" cy="183"/>
          </a:xfrm>
        </p:grpSpPr>
        <p:sp>
          <p:nvSpPr>
            <p:cNvPr id="25071" name="AutoShape 504"/>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72" name="AutoShape 505"/>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34" name="Group 506"/>
          <p:cNvGrpSpPr>
            <a:grpSpLocks noChangeAspect="1"/>
          </p:cNvGrpSpPr>
          <p:nvPr/>
        </p:nvGrpSpPr>
        <p:grpSpPr bwMode="auto">
          <a:xfrm>
            <a:off x="2359025" y="3035300"/>
            <a:ext cx="20638" cy="100013"/>
            <a:chOff x="2978" y="2432"/>
            <a:chExt cx="46" cy="375"/>
          </a:xfrm>
        </p:grpSpPr>
        <p:sp>
          <p:nvSpPr>
            <p:cNvPr id="25069" name="AutoShape 507"/>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70" name="AutoShape 508"/>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35" name="Group 509"/>
          <p:cNvGrpSpPr>
            <a:grpSpLocks noChangeAspect="1"/>
          </p:cNvGrpSpPr>
          <p:nvPr/>
        </p:nvGrpSpPr>
        <p:grpSpPr bwMode="auto">
          <a:xfrm>
            <a:off x="2301875" y="3059113"/>
            <a:ext cx="19050" cy="104775"/>
            <a:chOff x="2832" y="2516"/>
            <a:chExt cx="43" cy="436"/>
          </a:xfrm>
        </p:grpSpPr>
        <p:sp>
          <p:nvSpPr>
            <p:cNvPr id="25067" name="AutoShape 510"/>
            <p:cNvSpPr>
              <a:spLocks noChangeAspect="1" noChangeArrowheads="1"/>
            </p:cNvSpPr>
            <p:nvPr/>
          </p:nvSpPr>
          <p:spPr bwMode="auto">
            <a:xfrm flipV="1">
              <a:off x="2832" y="2516"/>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68" name="AutoShape 511"/>
            <p:cNvSpPr>
              <a:spLocks noChangeAspect="1" noChangeArrowheads="1"/>
            </p:cNvSpPr>
            <p:nvPr/>
          </p:nvSpPr>
          <p:spPr bwMode="auto">
            <a:xfrm flipV="1">
              <a:off x="2832" y="2734"/>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36" name="Group 512"/>
          <p:cNvGrpSpPr>
            <a:grpSpLocks noChangeAspect="1"/>
          </p:cNvGrpSpPr>
          <p:nvPr/>
        </p:nvGrpSpPr>
        <p:grpSpPr bwMode="auto">
          <a:xfrm flipV="1">
            <a:off x="2609850" y="3059113"/>
            <a:ext cx="15875" cy="106362"/>
            <a:chOff x="3217" y="3037"/>
            <a:chExt cx="46" cy="372"/>
          </a:xfrm>
        </p:grpSpPr>
        <p:sp>
          <p:nvSpPr>
            <p:cNvPr id="25065" name="AutoShape 513"/>
            <p:cNvSpPr>
              <a:spLocks noChangeAspect="1" noChangeArrowheads="1"/>
            </p:cNvSpPr>
            <p:nvPr/>
          </p:nvSpPr>
          <p:spPr bwMode="auto">
            <a:xfrm>
              <a:off x="3217" y="3037"/>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66" name="AutoShape 514"/>
            <p:cNvSpPr>
              <a:spLocks noChangeAspect="1" noChangeArrowheads="1"/>
            </p:cNvSpPr>
            <p:nvPr/>
          </p:nvSpPr>
          <p:spPr bwMode="auto">
            <a:xfrm>
              <a:off x="3217" y="3220"/>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37" name="Group 515"/>
          <p:cNvGrpSpPr>
            <a:grpSpLocks noChangeAspect="1"/>
          </p:cNvGrpSpPr>
          <p:nvPr/>
        </p:nvGrpSpPr>
        <p:grpSpPr bwMode="auto">
          <a:xfrm>
            <a:off x="2546350" y="3033713"/>
            <a:ext cx="20638" cy="104775"/>
            <a:chOff x="3353" y="3099"/>
            <a:chExt cx="40" cy="455"/>
          </a:xfrm>
        </p:grpSpPr>
        <p:sp>
          <p:nvSpPr>
            <p:cNvPr id="25063" name="AutoShape 516"/>
            <p:cNvSpPr>
              <a:spLocks noChangeAspect="1" noChangeArrowheads="1"/>
            </p:cNvSpPr>
            <p:nvPr/>
          </p:nvSpPr>
          <p:spPr bwMode="auto">
            <a:xfrm>
              <a:off x="3353" y="3325"/>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64" name="AutoShape 517"/>
            <p:cNvSpPr>
              <a:spLocks noChangeAspect="1" noChangeArrowheads="1"/>
            </p:cNvSpPr>
            <p:nvPr/>
          </p:nvSpPr>
          <p:spPr bwMode="auto">
            <a:xfrm>
              <a:off x="3353" y="3099"/>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38" name="Group 518"/>
          <p:cNvGrpSpPr>
            <a:grpSpLocks noChangeAspect="1"/>
          </p:cNvGrpSpPr>
          <p:nvPr/>
        </p:nvGrpSpPr>
        <p:grpSpPr bwMode="auto">
          <a:xfrm>
            <a:off x="2495550" y="3035300"/>
            <a:ext cx="19050" cy="61913"/>
            <a:chOff x="3486" y="3261"/>
            <a:chExt cx="40" cy="337"/>
          </a:xfrm>
        </p:grpSpPr>
        <p:sp>
          <p:nvSpPr>
            <p:cNvPr id="25061" name="AutoShape 519"/>
            <p:cNvSpPr>
              <a:spLocks noChangeAspect="1" noChangeArrowheads="1"/>
            </p:cNvSpPr>
            <p:nvPr/>
          </p:nvSpPr>
          <p:spPr bwMode="auto">
            <a:xfrm>
              <a:off x="3486" y="3430"/>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62" name="AutoShape 520"/>
            <p:cNvSpPr>
              <a:spLocks noChangeAspect="1" noChangeArrowheads="1"/>
            </p:cNvSpPr>
            <p:nvPr/>
          </p:nvSpPr>
          <p:spPr bwMode="auto">
            <a:xfrm>
              <a:off x="3486" y="326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39" name="Group 521"/>
          <p:cNvGrpSpPr>
            <a:grpSpLocks noChangeAspect="1"/>
          </p:cNvGrpSpPr>
          <p:nvPr/>
        </p:nvGrpSpPr>
        <p:grpSpPr bwMode="auto">
          <a:xfrm>
            <a:off x="2854325" y="3040063"/>
            <a:ext cx="15875" cy="106362"/>
            <a:chOff x="2195" y="2463"/>
            <a:chExt cx="40" cy="442"/>
          </a:xfrm>
        </p:grpSpPr>
        <p:sp>
          <p:nvSpPr>
            <p:cNvPr id="25059" name="AutoShape 522"/>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60" name="AutoShape 523"/>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40" name="Group 524"/>
          <p:cNvGrpSpPr>
            <a:grpSpLocks noChangeAspect="1"/>
          </p:cNvGrpSpPr>
          <p:nvPr/>
        </p:nvGrpSpPr>
        <p:grpSpPr bwMode="auto">
          <a:xfrm>
            <a:off x="2792413" y="3073400"/>
            <a:ext cx="15875" cy="92075"/>
            <a:chOff x="2329" y="2599"/>
            <a:chExt cx="43" cy="386"/>
          </a:xfrm>
        </p:grpSpPr>
        <p:sp>
          <p:nvSpPr>
            <p:cNvPr id="25057" name="AutoShape 525"/>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58" name="AutoShape 526"/>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41" name="Group 527"/>
          <p:cNvGrpSpPr>
            <a:grpSpLocks noChangeAspect="1"/>
          </p:cNvGrpSpPr>
          <p:nvPr/>
        </p:nvGrpSpPr>
        <p:grpSpPr bwMode="auto">
          <a:xfrm>
            <a:off x="2662238" y="3098800"/>
            <a:ext cx="15875" cy="65088"/>
            <a:chOff x="2065" y="2441"/>
            <a:chExt cx="40" cy="272"/>
          </a:xfrm>
        </p:grpSpPr>
        <p:sp>
          <p:nvSpPr>
            <p:cNvPr id="25055" name="AutoShape 528"/>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56" name="AutoShape 529"/>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42" name="Group 530"/>
          <p:cNvGrpSpPr>
            <a:grpSpLocks noChangeAspect="1"/>
          </p:cNvGrpSpPr>
          <p:nvPr/>
        </p:nvGrpSpPr>
        <p:grpSpPr bwMode="auto">
          <a:xfrm flipV="1">
            <a:off x="2733675" y="3116263"/>
            <a:ext cx="20638" cy="42862"/>
            <a:chOff x="2815" y="1923"/>
            <a:chExt cx="40" cy="217"/>
          </a:xfrm>
        </p:grpSpPr>
        <p:sp>
          <p:nvSpPr>
            <p:cNvPr id="25053" name="AutoShape 531"/>
            <p:cNvSpPr>
              <a:spLocks noChangeAspect="1" noChangeArrowheads="1"/>
            </p:cNvSpPr>
            <p:nvPr/>
          </p:nvSpPr>
          <p:spPr bwMode="auto">
            <a:xfrm>
              <a:off x="2815" y="2032"/>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54" name="AutoShape 532"/>
            <p:cNvSpPr>
              <a:spLocks noChangeAspect="1" noChangeArrowheads="1"/>
            </p:cNvSpPr>
            <p:nvPr/>
          </p:nvSpPr>
          <p:spPr bwMode="auto">
            <a:xfrm>
              <a:off x="2815" y="1923"/>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43" name="Group 533"/>
          <p:cNvGrpSpPr>
            <a:grpSpLocks noChangeAspect="1"/>
          </p:cNvGrpSpPr>
          <p:nvPr/>
        </p:nvGrpSpPr>
        <p:grpSpPr bwMode="auto">
          <a:xfrm>
            <a:off x="2909888" y="3035300"/>
            <a:ext cx="22225" cy="65088"/>
            <a:chOff x="2329" y="2599"/>
            <a:chExt cx="43" cy="386"/>
          </a:xfrm>
        </p:grpSpPr>
        <p:sp>
          <p:nvSpPr>
            <p:cNvPr id="25051" name="AutoShape 534"/>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52" name="AutoShape 535"/>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44" name="Group 536"/>
          <p:cNvGrpSpPr>
            <a:grpSpLocks noChangeAspect="1"/>
          </p:cNvGrpSpPr>
          <p:nvPr/>
        </p:nvGrpSpPr>
        <p:grpSpPr bwMode="auto">
          <a:xfrm>
            <a:off x="2981325" y="3043238"/>
            <a:ext cx="19050" cy="38100"/>
            <a:chOff x="2478" y="2807"/>
            <a:chExt cx="43" cy="178"/>
          </a:xfrm>
        </p:grpSpPr>
        <p:sp>
          <p:nvSpPr>
            <p:cNvPr id="25049" name="AutoShape 537"/>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50" name="AutoShape 538"/>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45" name="Group 539"/>
          <p:cNvGrpSpPr>
            <a:grpSpLocks noChangeAspect="1"/>
          </p:cNvGrpSpPr>
          <p:nvPr/>
        </p:nvGrpSpPr>
        <p:grpSpPr bwMode="auto">
          <a:xfrm>
            <a:off x="3095625" y="3051175"/>
            <a:ext cx="15875" cy="106363"/>
            <a:chOff x="2195" y="2463"/>
            <a:chExt cx="40" cy="442"/>
          </a:xfrm>
        </p:grpSpPr>
        <p:sp>
          <p:nvSpPr>
            <p:cNvPr id="25047" name="AutoShape 540"/>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48" name="AutoShape 541"/>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46" name="Group 542"/>
          <p:cNvGrpSpPr>
            <a:grpSpLocks noChangeAspect="1"/>
          </p:cNvGrpSpPr>
          <p:nvPr/>
        </p:nvGrpSpPr>
        <p:grpSpPr bwMode="auto">
          <a:xfrm>
            <a:off x="3154363" y="3089275"/>
            <a:ext cx="19050" cy="76200"/>
            <a:chOff x="2329" y="2599"/>
            <a:chExt cx="43" cy="386"/>
          </a:xfrm>
        </p:grpSpPr>
        <p:sp>
          <p:nvSpPr>
            <p:cNvPr id="25045" name="AutoShape 543"/>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46" name="AutoShape 544"/>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47" name="Group 545"/>
          <p:cNvGrpSpPr>
            <a:grpSpLocks noChangeAspect="1"/>
          </p:cNvGrpSpPr>
          <p:nvPr/>
        </p:nvGrpSpPr>
        <p:grpSpPr bwMode="auto">
          <a:xfrm>
            <a:off x="3035300" y="3035300"/>
            <a:ext cx="19050" cy="79375"/>
            <a:chOff x="2065" y="2441"/>
            <a:chExt cx="40" cy="272"/>
          </a:xfrm>
        </p:grpSpPr>
        <p:sp>
          <p:nvSpPr>
            <p:cNvPr id="25043" name="AutoShape 546"/>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44" name="AutoShape 547"/>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48" name="Group 548"/>
          <p:cNvGrpSpPr>
            <a:grpSpLocks noChangeAspect="1"/>
          </p:cNvGrpSpPr>
          <p:nvPr/>
        </p:nvGrpSpPr>
        <p:grpSpPr bwMode="auto">
          <a:xfrm>
            <a:off x="3543300" y="3033713"/>
            <a:ext cx="17463" cy="88900"/>
            <a:chOff x="1015" y="2428"/>
            <a:chExt cx="46" cy="372"/>
          </a:xfrm>
        </p:grpSpPr>
        <p:sp>
          <p:nvSpPr>
            <p:cNvPr id="25041" name="AutoShape 549"/>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42" name="AutoShape 550"/>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49" name="Group 551"/>
          <p:cNvGrpSpPr>
            <a:grpSpLocks noChangeAspect="1"/>
          </p:cNvGrpSpPr>
          <p:nvPr/>
        </p:nvGrpSpPr>
        <p:grpSpPr bwMode="auto">
          <a:xfrm>
            <a:off x="3844925" y="3049588"/>
            <a:ext cx="17463" cy="107950"/>
            <a:chOff x="1790" y="2461"/>
            <a:chExt cx="40" cy="447"/>
          </a:xfrm>
        </p:grpSpPr>
        <p:sp>
          <p:nvSpPr>
            <p:cNvPr id="25039" name="AutoShape 552"/>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40" name="AutoShape 553"/>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50" name="Group 554"/>
          <p:cNvGrpSpPr>
            <a:grpSpLocks noChangeAspect="1"/>
          </p:cNvGrpSpPr>
          <p:nvPr/>
        </p:nvGrpSpPr>
        <p:grpSpPr bwMode="auto">
          <a:xfrm>
            <a:off x="3598863" y="3044825"/>
            <a:ext cx="17462" cy="112713"/>
            <a:chOff x="1151" y="2490"/>
            <a:chExt cx="40" cy="455"/>
          </a:xfrm>
        </p:grpSpPr>
        <p:sp>
          <p:nvSpPr>
            <p:cNvPr id="25037" name="AutoShape 555"/>
            <p:cNvSpPr>
              <a:spLocks noChangeAspect="1" noChangeArrowheads="1"/>
            </p:cNvSpPr>
            <p:nvPr/>
          </p:nvSpPr>
          <p:spPr bwMode="auto">
            <a:xfrm>
              <a:off x="1151" y="2716"/>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38" name="AutoShape 556"/>
            <p:cNvSpPr>
              <a:spLocks noChangeAspect="1" noChangeArrowheads="1"/>
            </p:cNvSpPr>
            <p:nvPr/>
          </p:nvSpPr>
          <p:spPr bwMode="auto">
            <a:xfrm>
              <a:off x="1151" y="2490"/>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51" name="Group 557"/>
          <p:cNvGrpSpPr>
            <a:grpSpLocks noChangeAspect="1"/>
          </p:cNvGrpSpPr>
          <p:nvPr/>
        </p:nvGrpSpPr>
        <p:grpSpPr bwMode="auto">
          <a:xfrm>
            <a:off x="3911600" y="3035300"/>
            <a:ext cx="17463" cy="77788"/>
            <a:chOff x="1914" y="2425"/>
            <a:chExt cx="40" cy="326"/>
          </a:xfrm>
        </p:grpSpPr>
        <p:sp>
          <p:nvSpPr>
            <p:cNvPr id="25035" name="AutoShape 558"/>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36" name="AutoShape 559"/>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52" name="Group 560"/>
          <p:cNvGrpSpPr>
            <a:grpSpLocks noChangeAspect="1"/>
          </p:cNvGrpSpPr>
          <p:nvPr/>
        </p:nvGrpSpPr>
        <p:grpSpPr bwMode="auto">
          <a:xfrm>
            <a:off x="3656013" y="3082925"/>
            <a:ext cx="14287" cy="82550"/>
            <a:chOff x="1284" y="2652"/>
            <a:chExt cx="40" cy="337"/>
          </a:xfrm>
        </p:grpSpPr>
        <p:sp>
          <p:nvSpPr>
            <p:cNvPr id="25033" name="AutoShape 561"/>
            <p:cNvSpPr>
              <a:spLocks noChangeAspect="1" noChangeArrowheads="1"/>
            </p:cNvSpPr>
            <p:nvPr/>
          </p:nvSpPr>
          <p:spPr bwMode="auto">
            <a:xfrm>
              <a:off x="1284" y="282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34" name="AutoShape 562"/>
            <p:cNvSpPr>
              <a:spLocks noChangeAspect="1" noChangeArrowheads="1"/>
            </p:cNvSpPr>
            <p:nvPr/>
          </p:nvSpPr>
          <p:spPr bwMode="auto">
            <a:xfrm>
              <a:off x="1284" y="2652"/>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53" name="Group 563"/>
          <p:cNvGrpSpPr>
            <a:grpSpLocks noChangeAspect="1"/>
          </p:cNvGrpSpPr>
          <p:nvPr/>
        </p:nvGrpSpPr>
        <p:grpSpPr bwMode="auto">
          <a:xfrm>
            <a:off x="3790950" y="3079750"/>
            <a:ext cx="19050" cy="85725"/>
            <a:chOff x="1658" y="2628"/>
            <a:chExt cx="40" cy="355"/>
          </a:xfrm>
        </p:grpSpPr>
        <p:sp>
          <p:nvSpPr>
            <p:cNvPr id="25031" name="AutoShape 564"/>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32" name="AutoShape 565"/>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54" name="Group 566"/>
          <p:cNvGrpSpPr>
            <a:grpSpLocks noChangeAspect="1"/>
          </p:cNvGrpSpPr>
          <p:nvPr/>
        </p:nvGrpSpPr>
        <p:grpSpPr bwMode="auto">
          <a:xfrm>
            <a:off x="3736975" y="3127375"/>
            <a:ext cx="15875" cy="30163"/>
            <a:chOff x="1516" y="2835"/>
            <a:chExt cx="42" cy="123"/>
          </a:xfrm>
        </p:grpSpPr>
        <p:sp>
          <p:nvSpPr>
            <p:cNvPr id="25029" name="AutoShape 567"/>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30" name="AutoShape 568"/>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55" name="Group 569"/>
          <p:cNvGrpSpPr>
            <a:grpSpLocks noChangeAspect="1"/>
          </p:cNvGrpSpPr>
          <p:nvPr/>
        </p:nvGrpSpPr>
        <p:grpSpPr bwMode="auto">
          <a:xfrm>
            <a:off x="4084638" y="3040063"/>
            <a:ext cx="15875" cy="106362"/>
            <a:chOff x="2195" y="2463"/>
            <a:chExt cx="40" cy="442"/>
          </a:xfrm>
        </p:grpSpPr>
        <p:sp>
          <p:nvSpPr>
            <p:cNvPr id="25027" name="AutoShape 570"/>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28" name="AutoShape 571"/>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56" name="Group 572"/>
          <p:cNvGrpSpPr>
            <a:grpSpLocks noChangeAspect="1"/>
          </p:cNvGrpSpPr>
          <p:nvPr/>
        </p:nvGrpSpPr>
        <p:grpSpPr bwMode="auto">
          <a:xfrm>
            <a:off x="4143375" y="3073400"/>
            <a:ext cx="19050" cy="92075"/>
            <a:chOff x="2329" y="2599"/>
            <a:chExt cx="43" cy="386"/>
          </a:xfrm>
        </p:grpSpPr>
        <p:sp>
          <p:nvSpPr>
            <p:cNvPr id="25025" name="AutoShape 573"/>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26" name="AutoShape 574"/>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57" name="Group 575"/>
          <p:cNvGrpSpPr>
            <a:grpSpLocks noChangeAspect="1"/>
          </p:cNvGrpSpPr>
          <p:nvPr/>
        </p:nvGrpSpPr>
        <p:grpSpPr bwMode="auto">
          <a:xfrm>
            <a:off x="3952875" y="3041650"/>
            <a:ext cx="15875" cy="38100"/>
            <a:chOff x="2478" y="2807"/>
            <a:chExt cx="43" cy="178"/>
          </a:xfrm>
        </p:grpSpPr>
        <p:sp>
          <p:nvSpPr>
            <p:cNvPr id="25023" name="AutoShape 576"/>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24" name="AutoShape 577"/>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58" name="Group 578"/>
          <p:cNvGrpSpPr>
            <a:grpSpLocks noChangeAspect="1"/>
          </p:cNvGrpSpPr>
          <p:nvPr/>
        </p:nvGrpSpPr>
        <p:grpSpPr bwMode="auto">
          <a:xfrm>
            <a:off x="4027488" y="3035300"/>
            <a:ext cx="17462" cy="65088"/>
            <a:chOff x="2065" y="2441"/>
            <a:chExt cx="40" cy="272"/>
          </a:xfrm>
        </p:grpSpPr>
        <p:sp>
          <p:nvSpPr>
            <p:cNvPr id="25021" name="AutoShape 579"/>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22" name="AutoShape 580"/>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59" name="Group 581"/>
          <p:cNvGrpSpPr>
            <a:grpSpLocks noChangeAspect="1"/>
          </p:cNvGrpSpPr>
          <p:nvPr/>
        </p:nvGrpSpPr>
        <p:grpSpPr bwMode="auto">
          <a:xfrm>
            <a:off x="4203700" y="3121025"/>
            <a:ext cx="15875" cy="38100"/>
            <a:chOff x="2478" y="2807"/>
            <a:chExt cx="43" cy="178"/>
          </a:xfrm>
        </p:grpSpPr>
        <p:sp>
          <p:nvSpPr>
            <p:cNvPr id="25019" name="AutoShape 582"/>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20" name="AutoShape 583"/>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60" name="Group 584"/>
          <p:cNvGrpSpPr>
            <a:grpSpLocks noChangeAspect="1"/>
          </p:cNvGrpSpPr>
          <p:nvPr/>
        </p:nvGrpSpPr>
        <p:grpSpPr bwMode="auto">
          <a:xfrm>
            <a:off x="4437063" y="3035300"/>
            <a:ext cx="22225" cy="53975"/>
            <a:chOff x="3094" y="2443"/>
            <a:chExt cx="40" cy="183"/>
          </a:xfrm>
        </p:grpSpPr>
        <p:sp>
          <p:nvSpPr>
            <p:cNvPr id="25017" name="AutoShape 585"/>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18" name="AutoShape 586"/>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61" name="Group 587"/>
          <p:cNvGrpSpPr>
            <a:grpSpLocks noChangeAspect="1"/>
          </p:cNvGrpSpPr>
          <p:nvPr/>
        </p:nvGrpSpPr>
        <p:grpSpPr bwMode="auto">
          <a:xfrm>
            <a:off x="4389438" y="3035300"/>
            <a:ext cx="22225" cy="100013"/>
            <a:chOff x="2978" y="2432"/>
            <a:chExt cx="46" cy="375"/>
          </a:xfrm>
        </p:grpSpPr>
        <p:sp>
          <p:nvSpPr>
            <p:cNvPr id="25015" name="AutoShape 588"/>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16" name="AutoShape 589"/>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62" name="Group 590"/>
          <p:cNvGrpSpPr>
            <a:grpSpLocks noChangeAspect="1"/>
          </p:cNvGrpSpPr>
          <p:nvPr/>
        </p:nvGrpSpPr>
        <p:grpSpPr bwMode="auto">
          <a:xfrm>
            <a:off x="4333875" y="3055938"/>
            <a:ext cx="15875" cy="104775"/>
            <a:chOff x="2832" y="2516"/>
            <a:chExt cx="43" cy="436"/>
          </a:xfrm>
        </p:grpSpPr>
        <p:sp>
          <p:nvSpPr>
            <p:cNvPr id="25013" name="AutoShape 591"/>
            <p:cNvSpPr>
              <a:spLocks noChangeAspect="1" noChangeArrowheads="1"/>
            </p:cNvSpPr>
            <p:nvPr/>
          </p:nvSpPr>
          <p:spPr bwMode="auto">
            <a:xfrm flipV="1">
              <a:off x="2832" y="2516"/>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14" name="AutoShape 592"/>
            <p:cNvSpPr>
              <a:spLocks noChangeAspect="1" noChangeArrowheads="1"/>
            </p:cNvSpPr>
            <p:nvPr/>
          </p:nvSpPr>
          <p:spPr bwMode="auto">
            <a:xfrm flipV="1">
              <a:off x="2832" y="2734"/>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63" name="Group 593"/>
          <p:cNvGrpSpPr>
            <a:grpSpLocks noChangeAspect="1"/>
          </p:cNvGrpSpPr>
          <p:nvPr/>
        </p:nvGrpSpPr>
        <p:grpSpPr bwMode="auto">
          <a:xfrm>
            <a:off x="4271963" y="3109913"/>
            <a:ext cx="15875" cy="50800"/>
            <a:chOff x="2668" y="2761"/>
            <a:chExt cx="40" cy="217"/>
          </a:xfrm>
        </p:grpSpPr>
        <p:sp>
          <p:nvSpPr>
            <p:cNvPr id="25011" name="AutoShape 594"/>
            <p:cNvSpPr>
              <a:spLocks noChangeAspect="1" noChangeArrowheads="1"/>
            </p:cNvSpPr>
            <p:nvPr/>
          </p:nvSpPr>
          <p:spPr bwMode="auto">
            <a:xfrm>
              <a:off x="2668" y="2870"/>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12" name="AutoShape 595"/>
            <p:cNvSpPr>
              <a:spLocks noChangeAspect="1" noChangeArrowheads="1"/>
            </p:cNvSpPr>
            <p:nvPr/>
          </p:nvSpPr>
          <p:spPr bwMode="auto">
            <a:xfrm>
              <a:off x="2668" y="2761"/>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64" name="Group 596"/>
          <p:cNvGrpSpPr>
            <a:grpSpLocks noChangeAspect="1"/>
          </p:cNvGrpSpPr>
          <p:nvPr/>
        </p:nvGrpSpPr>
        <p:grpSpPr bwMode="auto">
          <a:xfrm flipV="1">
            <a:off x="4635500" y="3059113"/>
            <a:ext cx="17463" cy="106362"/>
            <a:chOff x="3217" y="3037"/>
            <a:chExt cx="46" cy="372"/>
          </a:xfrm>
        </p:grpSpPr>
        <p:sp>
          <p:nvSpPr>
            <p:cNvPr id="25009" name="AutoShape 597"/>
            <p:cNvSpPr>
              <a:spLocks noChangeAspect="1" noChangeArrowheads="1"/>
            </p:cNvSpPr>
            <p:nvPr/>
          </p:nvSpPr>
          <p:spPr bwMode="auto">
            <a:xfrm>
              <a:off x="3217" y="3037"/>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10" name="AutoShape 598"/>
            <p:cNvSpPr>
              <a:spLocks noChangeAspect="1" noChangeArrowheads="1"/>
            </p:cNvSpPr>
            <p:nvPr/>
          </p:nvSpPr>
          <p:spPr bwMode="auto">
            <a:xfrm>
              <a:off x="3217" y="3220"/>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65" name="Group 599"/>
          <p:cNvGrpSpPr>
            <a:grpSpLocks noChangeAspect="1"/>
          </p:cNvGrpSpPr>
          <p:nvPr/>
        </p:nvGrpSpPr>
        <p:grpSpPr bwMode="auto">
          <a:xfrm>
            <a:off x="4572000" y="3033713"/>
            <a:ext cx="22225" cy="104775"/>
            <a:chOff x="3353" y="3099"/>
            <a:chExt cx="40" cy="455"/>
          </a:xfrm>
        </p:grpSpPr>
        <p:sp>
          <p:nvSpPr>
            <p:cNvPr id="25007" name="AutoShape 600"/>
            <p:cNvSpPr>
              <a:spLocks noChangeAspect="1" noChangeArrowheads="1"/>
            </p:cNvSpPr>
            <p:nvPr/>
          </p:nvSpPr>
          <p:spPr bwMode="auto">
            <a:xfrm>
              <a:off x="3353" y="3325"/>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08" name="AutoShape 601"/>
            <p:cNvSpPr>
              <a:spLocks noChangeAspect="1" noChangeArrowheads="1"/>
            </p:cNvSpPr>
            <p:nvPr/>
          </p:nvSpPr>
          <p:spPr bwMode="auto">
            <a:xfrm>
              <a:off x="3353" y="3099"/>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66" name="Group 602"/>
          <p:cNvGrpSpPr>
            <a:grpSpLocks noChangeAspect="1"/>
          </p:cNvGrpSpPr>
          <p:nvPr/>
        </p:nvGrpSpPr>
        <p:grpSpPr bwMode="auto">
          <a:xfrm>
            <a:off x="4522788" y="3035300"/>
            <a:ext cx="19050" cy="61913"/>
            <a:chOff x="3486" y="3261"/>
            <a:chExt cx="40" cy="337"/>
          </a:xfrm>
        </p:grpSpPr>
        <p:sp>
          <p:nvSpPr>
            <p:cNvPr id="25005" name="AutoShape 603"/>
            <p:cNvSpPr>
              <a:spLocks noChangeAspect="1" noChangeArrowheads="1"/>
            </p:cNvSpPr>
            <p:nvPr/>
          </p:nvSpPr>
          <p:spPr bwMode="auto">
            <a:xfrm>
              <a:off x="3486" y="3430"/>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06" name="AutoShape 604"/>
            <p:cNvSpPr>
              <a:spLocks noChangeAspect="1" noChangeArrowheads="1"/>
            </p:cNvSpPr>
            <p:nvPr/>
          </p:nvSpPr>
          <p:spPr bwMode="auto">
            <a:xfrm>
              <a:off x="3486" y="326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67" name="Group 605"/>
          <p:cNvGrpSpPr>
            <a:grpSpLocks noChangeAspect="1"/>
          </p:cNvGrpSpPr>
          <p:nvPr/>
        </p:nvGrpSpPr>
        <p:grpSpPr bwMode="auto">
          <a:xfrm>
            <a:off x="4879975" y="3040063"/>
            <a:ext cx="17463" cy="106362"/>
            <a:chOff x="2195" y="2463"/>
            <a:chExt cx="40" cy="442"/>
          </a:xfrm>
        </p:grpSpPr>
        <p:sp>
          <p:nvSpPr>
            <p:cNvPr id="25003" name="AutoShape 606"/>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04" name="AutoShape 607"/>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68" name="Group 608"/>
          <p:cNvGrpSpPr>
            <a:grpSpLocks noChangeAspect="1"/>
          </p:cNvGrpSpPr>
          <p:nvPr/>
        </p:nvGrpSpPr>
        <p:grpSpPr bwMode="auto">
          <a:xfrm>
            <a:off x="4813300" y="3073400"/>
            <a:ext cx="19050" cy="92075"/>
            <a:chOff x="2329" y="2599"/>
            <a:chExt cx="43" cy="386"/>
          </a:xfrm>
        </p:grpSpPr>
        <p:sp>
          <p:nvSpPr>
            <p:cNvPr id="25001" name="AutoShape 609"/>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02" name="AutoShape 610"/>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69" name="Group 611"/>
          <p:cNvGrpSpPr>
            <a:grpSpLocks noChangeAspect="1"/>
          </p:cNvGrpSpPr>
          <p:nvPr/>
        </p:nvGrpSpPr>
        <p:grpSpPr bwMode="auto">
          <a:xfrm>
            <a:off x="4687888" y="3098800"/>
            <a:ext cx="17462" cy="65088"/>
            <a:chOff x="2065" y="2441"/>
            <a:chExt cx="40" cy="272"/>
          </a:xfrm>
        </p:grpSpPr>
        <p:sp>
          <p:nvSpPr>
            <p:cNvPr id="24999" name="AutoShape 612"/>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5000" name="AutoShape 613"/>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70" name="Group 614"/>
          <p:cNvGrpSpPr>
            <a:grpSpLocks noChangeAspect="1"/>
          </p:cNvGrpSpPr>
          <p:nvPr/>
        </p:nvGrpSpPr>
        <p:grpSpPr bwMode="auto">
          <a:xfrm flipV="1">
            <a:off x="4759325" y="3116263"/>
            <a:ext cx="20638" cy="42862"/>
            <a:chOff x="2815" y="1923"/>
            <a:chExt cx="40" cy="217"/>
          </a:xfrm>
        </p:grpSpPr>
        <p:sp>
          <p:nvSpPr>
            <p:cNvPr id="24997" name="AutoShape 615"/>
            <p:cNvSpPr>
              <a:spLocks noChangeAspect="1" noChangeArrowheads="1"/>
            </p:cNvSpPr>
            <p:nvPr/>
          </p:nvSpPr>
          <p:spPr bwMode="auto">
            <a:xfrm>
              <a:off x="2815" y="2032"/>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98" name="AutoShape 616"/>
            <p:cNvSpPr>
              <a:spLocks noChangeAspect="1" noChangeArrowheads="1"/>
            </p:cNvSpPr>
            <p:nvPr/>
          </p:nvSpPr>
          <p:spPr bwMode="auto">
            <a:xfrm>
              <a:off x="2815" y="1923"/>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71" name="Group 617"/>
          <p:cNvGrpSpPr>
            <a:grpSpLocks noChangeAspect="1"/>
          </p:cNvGrpSpPr>
          <p:nvPr/>
        </p:nvGrpSpPr>
        <p:grpSpPr bwMode="auto">
          <a:xfrm>
            <a:off x="4937125" y="3035300"/>
            <a:ext cx="19050" cy="65088"/>
            <a:chOff x="2329" y="2599"/>
            <a:chExt cx="43" cy="386"/>
          </a:xfrm>
        </p:grpSpPr>
        <p:sp>
          <p:nvSpPr>
            <p:cNvPr id="24995" name="AutoShape 618"/>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96" name="AutoShape 619"/>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72" name="Group 620"/>
          <p:cNvGrpSpPr>
            <a:grpSpLocks noChangeAspect="1"/>
          </p:cNvGrpSpPr>
          <p:nvPr/>
        </p:nvGrpSpPr>
        <p:grpSpPr bwMode="auto">
          <a:xfrm>
            <a:off x="5008563" y="3040063"/>
            <a:ext cx="15875" cy="38100"/>
            <a:chOff x="2478" y="2807"/>
            <a:chExt cx="43" cy="178"/>
          </a:xfrm>
        </p:grpSpPr>
        <p:sp>
          <p:nvSpPr>
            <p:cNvPr id="24993" name="AutoShape 621"/>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94" name="AutoShape 622"/>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73" name="Group 623"/>
          <p:cNvGrpSpPr>
            <a:grpSpLocks noChangeAspect="1"/>
          </p:cNvGrpSpPr>
          <p:nvPr/>
        </p:nvGrpSpPr>
        <p:grpSpPr bwMode="auto">
          <a:xfrm>
            <a:off x="5121275" y="3051175"/>
            <a:ext cx="17463" cy="106363"/>
            <a:chOff x="2195" y="2463"/>
            <a:chExt cx="40" cy="442"/>
          </a:xfrm>
        </p:grpSpPr>
        <p:sp>
          <p:nvSpPr>
            <p:cNvPr id="24991" name="AutoShape 624"/>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92" name="AutoShape 625"/>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74" name="Group 626"/>
          <p:cNvGrpSpPr>
            <a:grpSpLocks noChangeAspect="1"/>
          </p:cNvGrpSpPr>
          <p:nvPr/>
        </p:nvGrpSpPr>
        <p:grpSpPr bwMode="auto">
          <a:xfrm>
            <a:off x="5180013" y="3089275"/>
            <a:ext cx="19050" cy="76200"/>
            <a:chOff x="2329" y="2599"/>
            <a:chExt cx="43" cy="386"/>
          </a:xfrm>
        </p:grpSpPr>
        <p:sp>
          <p:nvSpPr>
            <p:cNvPr id="24989" name="AutoShape 627"/>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90" name="AutoShape 628"/>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75" name="Group 629"/>
          <p:cNvGrpSpPr>
            <a:grpSpLocks noChangeAspect="1"/>
          </p:cNvGrpSpPr>
          <p:nvPr/>
        </p:nvGrpSpPr>
        <p:grpSpPr bwMode="auto">
          <a:xfrm>
            <a:off x="5062538" y="3035300"/>
            <a:ext cx="19050" cy="82550"/>
            <a:chOff x="2065" y="2441"/>
            <a:chExt cx="40" cy="272"/>
          </a:xfrm>
        </p:grpSpPr>
        <p:sp>
          <p:nvSpPr>
            <p:cNvPr id="24987" name="AutoShape 630"/>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88" name="AutoShape 631"/>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76" name="Group 632"/>
          <p:cNvGrpSpPr>
            <a:grpSpLocks noChangeAspect="1"/>
          </p:cNvGrpSpPr>
          <p:nvPr/>
        </p:nvGrpSpPr>
        <p:grpSpPr bwMode="auto">
          <a:xfrm>
            <a:off x="3346450" y="3043238"/>
            <a:ext cx="19050" cy="107950"/>
            <a:chOff x="1790" y="2461"/>
            <a:chExt cx="40" cy="447"/>
          </a:xfrm>
        </p:grpSpPr>
        <p:sp>
          <p:nvSpPr>
            <p:cNvPr id="24985" name="AutoShape 633"/>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86" name="AutoShape 634"/>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77" name="Group 635"/>
          <p:cNvGrpSpPr>
            <a:grpSpLocks noChangeAspect="1"/>
          </p:cNvGrpSpPr>
          <p:nvPr/>
        </p:nvGrpSpPr>
        <p:grpSpPr bwMode="auto">
          <a:xfrm>
            <a:off x="3405188" y="3035300"/>
            <a:ext cx="17462" cy="77788"/>
            <a:chOff x="1914" y="2425"/>
            <a:chExt cx="40" cy="326"/>
          </a:xfrm>
        </p:grpSpPr>
        <p:sp>
          <p:nvSpPr>
            <p:cNvPr id="24983" name="AutoShape 636"/>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84" name="AutoShape 637"/>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78" name="Group 638"/>
          <p:cNvGrpSpPr>
            <a:grpSpLocks noChangeAspect="1"/>
          </p:cNvGrpSpPr>
          <p:nvPr/>
        </p:nvGrpSpPr>
        <p:grpSpPr bwMode="auto">
          <a:xfrm>
            <a:off x="3284538" y="3081338"/>
            <a:ext cx="19050" cy="84137"/>
            <a:chOff x="1658" y="2628"/>
            <a:chExt cx="40" cy="355"/>
          </a:xfrm>
        </p:grpSpPr>
        <p:sp>
          <p:nvSpPr>
            <p:cNvPr id="24981" name="AutoShape 639"/>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82" name="AutoShape 640"/>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79" name="Group 641"/>
          <p:cNvGrpSpPr>
            <a:grpSpLocks noChangeAspect="1"/>
          </p:cNvGrpSpPr>
          <p:nvPr/>
        </p:nvGrpSpPr>
        <p:grpSpPr bwMode="auto">
          <a:xfrm>
            <a:off x="3230563" y="3125788"/>
            <a:ext cx="15875" cy="30162"/>
            <a:chOff x="1516" y="2835"/>
            <a:chExt cx="42" cy="123"/>
          </a:xfrm>
        </p:grpSpPr>
        <p:sp>
          <p:nvSpPr>
            <p:cNvPr id="24979" name="AutoShape 642"/>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80" name="AutoShape 643"/>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80" name="Group 644"/>
          <p:cNvGrpSpPr>
            <a:grpSpLocks noChangeAspect="1"/>
          </p:cNvGrpSpPr>
          <p:nvPr/>
        </p:nvGrpSpPr>
        <p:grpSpPr bwMode="auto">
          <a:xfrm flipV="1">
            <a:off x="3448050" y="3040063"/>
            <a:ext cx="19050" cy="38100"/>
            <a:chOff x="2478" y="2807"/>
            <a:chExt cx="43" cy="178"/>
          </a:xfrm>
        </p:grpSpPr>
        <p:sp>
          <p:nvSpPr>
            <p:cNvPr id="24977" name="AutoShape 645"/>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78" name="AutoShape 646"/>
            <p:cNvSpPr>
              <a:spLocks noChangeAspect="1" noChangeArrowheads="1"/>
            </p:cNvSpPr>
            <p:nvPr/>
          </p:nvSpPr>
          <p:spPr bwMode="auto">
            <a:xfrm flipV="1">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81" name="Group 647"/>
          <p:cNvGrpSpPr>
            <a:grpSpLocks noChangeAspect="1"/>
          </p:cNvGrpSpPr>
          <p:nvPr/>
        </p:nvGrpSpPr>
        <p:grpSpPr bwMode="auto">
          <a:xfrm>
            <a:off x="5440363" y="3038475"/>
            <a:ext cx="19050" cy="53975"/>
            <a:chOff x="3094" y="2443"/>
            <a:chExt cx="40" cy="183"/>
          </a:xfrm>
        </p:grpSpPr>
        <p:sp>
          <p:nvSpPr>
            <p:cNvPr id="24975" name="AutoShape 648"/>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76" name="AutoShape 649"/>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82" name="Group 650"/>
          <p:cNvGrpSpPr>
            <a:grpSpLocks noChangeAspect="1"/>
          </p:cNvGrpSpPr>
          <p:nvPr/>
        </p:nvGrpSpPr>
        <p:grpSpPr bwMode="auto">
          <a:xfrm>
            <a:off x="5389563" y="3041650"/>
            <a:ext cx="19050" cy="98425"/>
            <a:chOff x="2978" y="2432"/>
            <a:chExt cx="46" cy="375"/>
          </a:xfrm>
        </p:grpSpPr>
        <p:sp>
          <p:nvSpPr>
            <p:cNvPr id="24973" name="AutoShape 651"/>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74" name="AutoShape 652"/>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83" name="Group 653"/>
          <p:cNvGrpSpPr>
            <a:grpSpLocks noChangeAspect="1"/>
          </p:cNvGrpSpPr>
          <p:nvPr/>
        </p:nvGrpSpPr>
        <p:grpSpPr bwMode="auto">
          <a:xfrm>
            <a:off x="5273675" y="3111500"/>
            <a:ext cx="19050" cy="53975"/>
            <a:chOff x="2668" y="2761"/>
            <a:chExt cx="40" cy="217"/>
          </a:xfrm>
        </p:grpSpPr>
        <p:sp>
          <p:nvSpPr>
            <p:cNvPr id="24971" name="AutoShape 654"/>
            <p:cNvSpPr>
              <a:spLocks noChangeAspect="1" noChangeArrowheads="1"/>
            </p:cNvSpPr>
            <p:nvPr/>
          </p:nvSpPr>
          <p:spPr bwMode="auto">
            <a:xfrm>
              <a:off x="2668" y="2870"/>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72" name="AutoShape 655"/>
            <p:cNvSpPr>
              <a:spLocks noChangeAspect="1" noChangeArrowheads="1"/>
            </p:cNvSpPr>
            <p:nvPr/>
          </p:nvSpPr>
          <p:spPr bwMode="auto">
            <a:xfrm>
              <a:off x="2668" y="2761"/>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84" name="Group 656"/>
          <p:cNvGrpSpPr>
            <a:grpSpLocks noChangeAspect="1"/>
          </p:cNvGrpSpPr>
          <p:nvPr/>
        </p:nvGrpSpPr>
        <p:grpSpPr bwMode="auto">
          <a:xfrm>
            <a:off x="5519738" y="3043238"/>
            <a:ext cx="19050" cy="38100"/>
            <a:chOff x="2478" y="2807"/>
            <a:chExt cx="43" cy="178"/>
          </a:xfrm>
        </p:grpSpPr>
        <p:sp>
          <p:nvSpPr>
            <p:cNvPr id="24969" name="AutoShape 657"/>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70" name="AutoShape 658"/>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685" name="Group 659"/>
          <p:cNvGrpSpPr>
            <a:grpSpLocks noChangeAspect="1"/>
          </p:cNvGrpSpPr>
          <p:nvPr/>
        </p:nvGrpSpPr>
        <p:grpSpPr bwMode="auto">
          <a:xfrm>
            <a:off x="5324475" y="3073400"/>
            <a:ext cx="22225" cy="90488"/>
            <a:chOff x="1015" y="2428"/>
            <a:chExt cx="46" cy="372"/>
          </a:xfrm>
        </p:grpSpPr>
        <p:sp>
          <p:nvSpPr>
            <p:cNvPr id="24967" name="AutoShape 660"/>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68" name="AutoShape 661"/>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sp>
        <p:nvSpPr>
          <p:cNvPr id="24686" name="Freeform 662"/>
          <p:cNvSpPr>
            <a:spLocks noChangeAspect="1"/>
          </p:cNvSpPr>
          <p:nvPr/>
        </p:nvSpPr>
        <p:spPr bwMode="auto">
          <a:xfrm flipH="1">
            <a:off x="6575425" y="3032125"/>
            <a:ext cx="266700"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687" name="Freeform 663"/>
          <p:cNvSpPr>
            <a:spLocks noChangeAspect="1"/>
          </p:cNvSpPr>
          <p:nvPr/>
        </p:nvSpPr>
        <p:spPr bwMode="auto">
          <a:xfrm flipH="1">
            <a:off x="6427788" y="3032125"/>
            <a:ext cx="268287"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688" name="Freeform 664"/>
          <p:cNvSpPr>
            <a:spLocks noChangeAspect="1"/>
          </p:cNvSpPr>
          <p:nvPr/>
        </p:nvSpPr>
        <p:spPr bwMode="auto">
          <a:xfrm flipH="1">
            <a:off x="6073775" y="3032125"/>
            <a:ext cx="261938"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689" name="Freeform 665"/>
          <p:cNvSpPr>
            <a:spLocks noChangeAspect="1"/>
          </p:cNvSpPr>
          <p:nvPr/>
        </p:nvSpPr>
        <p:spPr bwMode="auto">
          <a:xfrm flipH="1">
            <a:off x="5926138" y="3032125"/>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690" name="Freeform 666"/>
          <p:cNvSpPr>
            <a:spLocks noChangeAspect="1"/>
          </p:cNvSpPr>
          <p:nvPr/>
        </p:nvSpPr>
        <p:spPr bwMode="auto">
          <a:xfrm flipH="1">
            <a:off x="5567363" y="3032125"/>
            <a:ext cx="261937"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24691" name="Freeform 667"/>
          <p:cNvSpPr>
            <a:spLocks noChangeAspect="1"/>
          </p:cNvSpPr>
          <p:nvPr/>
        </p:nvSpPr>
        <p:spPr bwMode="auto">
          <a:xfrm flipH="1">
            <a:off x="5419725" y="3032125"/>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692" name="Freeform 668"/>
          <p:cNvSpPr>
            <a:spLocks noChangeAspect="1"/>
          </p:cNvSpPr>
          <p:nvPr/>
        </p:nvSpPr>
        <p:spPr bwMode="auto">
          <a:xfrm flipH="1">
            <a:off x="5062538" y="3032125"/>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693" name="Freeform 669"/>
          <p:cNvSpPr>
            <a:spLocks noChangeAspect="1"/>
          </p:cNvSpPr>
          <p:nvPr/>
        </p:nvSpPr>
        <p:spPr bwMode="auto">
          <a:xfrm flipH="1">
            <a:off x="4914900" y="3032125"/>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694" name="Freeform 670"/>
          <p:cNvSpPr>
            <a:spLocks noChangeAspect="1"/>
          </p:cNvSpPr>
          <p:nvPr/>
        </p:nvSpPr>
        <p:spPr bwMode="auto">
          <a:xfrm flipH="1">
            <a:off x="4557713" y="3032125"/>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695" name="Freeform 671"/>
          <p:cNvSpPr>
            <a:spLocks noChangeAspect="1"/>
          </p:cNvSpPr>
          <p:nvPr/>
        </p:nvSpPr>
        <p:spPr bwMode="auto">
          <a:xfrm flipH="1">
            <a:off x="4411663" y="3032125"/>
            <a:ext cx="261937"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696" name="Freeform 672"/>
          <p:cNvSpPr>
            <a:spLocks noChangeAspect="1"/>
          </p:cNvSpPr>
          <p:nvPr/>
        </p:nvSpPr>
        <p:spPr bwMode="auto">
          <a:xfrm flipH="1">
            <a:off x="4051300" y="3032125"/>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697" name="Freeform 673"/>
          <p:cNvSpPr>
            <a:spLocks noChangeAspect="1"/>
          </p:cNvSpPr>
          <p:nvPr/>
        </p:nvSpPr>
        <p:spPr bwMode="auto">
          <a:xfrm flipH="1">
            <a:off x="3905250" y="3032125"/>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698" name="Freeform 674"/>
          <p:cNvSpPr>
            <a:spLocks noChangeAspect="1"/>
          </p:cNvSpPr>
          <p:nvPr/>
        </p:nvSpPr>
        <p:spPr bwMode="auto">
          <a:xfrm flipH="1">
            <a:off x="3544888" y="3032125"/>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699" name="Freeform 675"/>
          <p:cNvSpPr>
            <a:spLocks noChangeAspect="1"/>
          </p:cNvSpPr>
          <p:nvPr/>
        </p:nvSpPr>
        <p:spPr bwMode="auto">
          <a:xfrm flipH="1">
            <a:off x="3400425" y="3032125"/>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700" name="Freeform 676"/>
          <p:cNvSpPr>
            <a:spLocks noChangeAspect="1"/>
          </p:cNvSpPr>
          <p:nvPr/>
        </p:nvSpPr>
        <p:spPr bwMode="auto">
          <a:xfrm flipH="1">
            <a:off x="3035300" y="3032125"/>
            <a:ext cx="268288"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701" name="Freeform 677"/>
          <p:cNvSpPr>
            <a:spLocks noChangeAspect="1"/>
          </p:cNvSpPr>
          <p:nvPr/>
        </p:nvSpPr>
        <p:spPr bwMode="auto">
          <a:xfrm flipH="1">
            <a:off x="2889250" y="3032125"/>
            <a:ext cx="266700"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702" name="Freeform 678"/>
          <p:cNvSpPr>
            <a:spLocks noChangeAspect="1"/>
          </p:cNvSpPr>
          <p:nvPr/>
        </p:nvSpPr>
        <p:spPr bwMode="auto">
          <a:xfrm flipH="1">
            <a:off x="2532063" y="3032125"/>
            <a:ext cx="261937"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703" name="Freeform 679"/>
          <p:cNvSpPr>
            <a:spLocks noChangeAspect="1"/>
          </p:cNvSpPr>
          <p:nvPr/>
        </p:nvSpPr>
        <p:spPr bwMode="auto">
          <a:xfrm flipH="1">
            <a:off x="2384425" y="3032125"/>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52904" name="Rectangle 680"/>
          <p:cNvSpPr>
            <a:spLocks noChangeArrowheads="1"/>
          </p:cNvSpPr>
          <p:nvPr/>
        </p:nvSpPr>
        <p:spPr bwMode="auto">
          <a:xfrm>
            <a:off x="2265363" y="3008313"/>
            <a:ext cx="188912" cy="188912"/>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905" name="Rectangle 681"/>
          <p:cNvSpPr>
            <a:spLocks noChangeArrowheads="1"/>
          </p:cNvSpPr>
          <p:nvPr/>
        </p:nvSpPr>
        <p:spPr bwMode="auto">
          <a:xfrm>
            <a:off x="2963863" y="3008313"/>
            <a:ext cx="188912" cy="188912"/>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906" name="Rectangle 682"/>
          <p:cNvSpPr>
            <a:spLocks noChangeArrowheads="1"/>
          </p:cNvSpPr>
          <p:nvPr/>
        </p:nvSpPr>
        <p:spPr bwMode="auto">
          <a:xfrm>
            <a:off x="3616325" y="3008313"/>
            <a:ext cx="1103313" cy="188912"/>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907" name="Rectangle 683"/>
          <p:cNvSpPr>
            <a:spLocks noChangeArrowheads="1"/>
          </p:cNvSpPr>
          <p:nvPr/>
        </p:nvSpPr>
        <p:spPr bwMode="auto">
          <a:xfrm>
            <a:off x="5319713" y="3008313"/>
            <a:ext cx="101600" cy="188912"/>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908" name="Rectangle 684"/>
          <p:cNvSpPr>
            <a:spLocks noChangeArrowheads="1"/>
          </p:cNvSpPr>
          <p:nvPr/>
        </p:nvSpPr>
        <p:spPr bwMode="auto">
          <a:xfrm>
            <a:off x="6015038" y="3008313"/>
            <a:ext cx="288925" cy="188912"/>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24709" name="Text Box 685"/>
          <p:cNvSpPr txBox="1">
            <a:spLocks noChangeArrowheads="1"/>
          </p:cNvSpPr>
          <p:nvPr/>
        </p:nvSpPr>
        <p:spPr bwMode="auto">
          <a:xfrm>
            <a:off x="1042988" y="2924175"/>
            <a:ext cx="512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a:latin typeface="Comic Sans MS" charset="0"/>
              </a:rPr>
              <a:t>m</a:t>
            </a:r>
            <a:r>
              <a:rPr lang="it-IT" altLang="x-none" sz="1400" baseline="30000">
                <a:latin typeface="Comic Sans MS" charset="0"/>
              </a:rPr>
              <a:t>7</a:t>
            </a:r>
            <a:r>
              <a:rPr lang="it-IT" altLang="x-none" sz="1400">
                <a:latin typeface="Comic Sans MS" charset="0"/>
              </a:rPr>
              <a:t>G</a:t>
            </a:r>
          </a:p>
        </p:txBody>
      </p:sp>
      <p:sp>
        <p:nvSpPr>
          <p:cNvPr id="24710" name="Freeform 686"/>
          <p:cNvSpPr>
            <a:spLocks noChangeAspect="1"/>
          </p:cNvSpPr>
          <p:nvPr/>
        </p:nvSpPr>
        <p:spPr bwMode="auto">
          <a:xfrm>
            <a:off x="2286000" y="4129088"/>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711" name="Freeform 687"/>
          <p:cNvSpPr>
            <a:spLocks noChangeAspect="1"/>
          </p:cNvSpPr>
          <p:nvPr/>
        </p:nvSpPr>
        <p:spPr bwMode="auto">
          <a:xfrm>
            <a:off x="2790825" y="4129088"/>
            <a:ext cx="266700"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712" name="Freeform 688"/>
          <p:cNvSpPr>
            <a:spLocks noChangeAspect="1"/>
          </p:cNvSpPr>
          <p:nvPr/>
        </p:nvSpPr>
        <p:spPr bwMode="auto">
          <a:xfrm>
            <a:off x="2646363" y="4129088"/>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713" name="Freeform 689"/>
          <p:cNvSpPr>
            <a:spLocks noChangeAspect="1"/>
          </p:cNvSpPr>
          <p:nvPr/>
        </p:nvSpPr>
        <p:spPr bwMode="auto">
          <a:xfrm>
            <a:off x="3302000" y="4129088"/>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714" name="Freeform 690"/>
          <p:cNvSpPr>
            <a:spLocks noChangeAspect="1"/>
          </p:cNvSpPr>
          <p:nvPr/>
        </p:nvSpPr>
        <p:spPr bwMode="auto">
          <a:xfrm>
            <a:off x="3151188" y="4129088"/>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715" name="Freeform 691"/>
          <p:cNvSpPr>
            <a:spLocks noChangeAspect="1"/>
          </p:cNvSpPr>
          <p:nvPr/>
        </p:nvSpPr>
        <p:spPr bwMode="auto">
          <a:xfrm>
            <a:off x="3806825" y="4129088"/>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716" name="Freeform 692"/>
          <p:cNvSpPr>
            <a:spLocks noChangeAspect="1"/>
          </p:cNvSpPr>
          <p:nvPr/>
        </p:nvSpPr>
        <p:spPr bwMode="auto">
          <a:xfrm>
            <a:off x="3659188" y="4129088"/>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717" name="Freeform 693"/>
          <p:cNvSpPr>
            <a:spLocks noChangeAspect="1"/>
          </p:cNvSpPr>
          <p:nvPr/>
        </p:nvSpPr>
        <p:spPr bwMode="auto">
          <a:xfrm>
            <a:off x="4165600" y="4129088"/>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grpSp>
        <p:nvGrpSpPr>
          <p:cNvPr id="24718" name="Group 694"/>
          <p:cNvGrpSpPr>
            <a:grpSpLocks noChangeAspect="1"/>
          </p:cNvGrpSpPr>
          <p:nvPr/>
        </p:nvGrpSpPr>
        <p:grpSpPr bwMode="auto">
          <a:xfrm>
            <a:off x="2419350" y="4132263"/>
            <a:ext cx="20638" cy="53975"/>
            <a:chOff x="3094" y="2443"/>
            <a:chExt cx="40" cy="183"/>
          </a:xfrm>
        </p:grpSpPr>
        <p:sp>
          <p:nvSpPr>
            <p:cNvPr id="24965" name="AutoShape 695"/>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66" name="AutoShape 696"/>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19" name="Group 697"/>
          <p:cNvGrpSpPr>
            <a:grpSpLocks noChangeAspect="1"/>
          </p:cNvGrpSpPr>
          <p:nvPr/>
        </p:nvGrpSpPr>
        <p:grpSpPr bwMode="auto">
          <a:xfrm>
            <a:off x="2366963" y="4132263"/>
            <a:ext cx="20637" cy="100012"/>
            <a:chOff x="2978" y="2432"/>
            <a:chExt cx="46" cy="375"/>
          </a:xfrm>
        </p:grpSpPr>
        <p:sp>
          <p:nvSpPr>
            <p:cNvPr id="24963" name="AutoShape 698"/>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64" name="AutoShape 699"/>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20" name="Group 700"/>
          <p:cNvGrpSpPr>
            <a:grpSpLocks noChangeAspect="1"/>
          </p:cNvGrpSpPr>
          <p:nvPr/>
        </p:nvGrpSpPr>
        <p:grpSpPr bwMode="auto">
          <a:xfrm>
            <a:off x="2309813" y="4156075"/>
            <a:ext cx="19050" cy="104775"/>
            <a:chOff x="2832" y="2516"/>
            <a:chExt cx="43" cy="436"/>
          </a:xfrm>
        </p:grpSpPr>
        <p:sp>
          <p:nvSpPr>
            <p:cNvPr id="24961" name="AutoShape 701"/>
            <p:cNvSpPr>
              <a:spLocks noChangeAspect="1" noChangeArrowheads="1"/>
            </p:cNvSpPr>
            <p:nvPr/>
          </p:nvSpPr>
          <p:spPr bwMode="auto">
            <a:xfrm flipV="1">
              <a:off x="2832" y="2516"/>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62" name="AutoShape 702"/>
            <p:cNvSpPr>
              <a:spLocks noChangeAspect="1" noChangeArrowheads="1"/>
            </p:cNvSpPr>
            <p:nvPr/>
          </p:nvSpPr>
          <p:spPr bwMode="auto">
            <a:xfrm flipV="1">
              <a:off x="2832" y="2734"/>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21" name="Group 703"/>
          <p:cNvGrpSpPr>
            <a:grpSpLocks noChangeAspect="1"/>
          </p:cNvGrpSpPr>
          <p:nvPr/>
        </p:nvGrpSpPr>
        <p:grpSpPr bwMode="auto">
          <a:xfrm flipV="1">
            <a:off x="2617788" y="4156075"/>
            <a:ext cx="15875" cy="106363"/>
            <a:chOff x="3217" y="3037"/>
            <a:chExt cx="46" cy="372"/>
          </a:xfrm>
        </p:grpSpPr>
        <p:sp>
          <p:nvSpPr>
            <p:cNvPr id="24959" name="AutoShape 704"/>
            <p:cNvSpPr>
              <a:spLocks noChangeAspect="1" noChangeArrowheads="1"/>
            </p:cNvSpPr>
            <p:nvPr/>
          </p:nvSpPr>
          <p:spPr bwMode="auto">
            <a:xfrm>
              <a:off x="3217" y="3037"/>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60" name="AutoShape 705"/>
            <p:cNvSpPr>
              <a:spLocks noChangeAspect="1" noChangeArrowheads="1"/>
            </p:cNvSpPr>
            <p:nvPr/>
          </p:nvSpPr>
          <p:spPr bwMode="auto">
            <a:xfrm>
              <a:off x="3217" y="3220"/>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22" name="Group 706"/>
          <p:cNvGrpSpPr>
            <a:grpSpLocks noChangeAspect="1"/>
          </p:cNvGrpSpPr>
          <p:nvPr/>
        </p:nvGrpSpPr>
        <p:grpSpPr bwMode="auto">
          <a:xfrm>
            <a:off x="2554288" y="4130675"/>
            <a:ext cx="20637" cy="104775"/>
            <a:chOff x="3353" y="3099"/>
            <a:chExt cx="40" cy="455"/>
          </a:xfrm>
        </p:grpSpPr>
        <p:sp>
          <p:nvSpPr>
            <p:cNvPr id="24957" name="AutoShape 707"/>
            <p:cNvSpPr>
              <a:spLocks noChangeAspect="1" noChangeArrowheads="1"/>
            </p:cNvSpPr>
            <p:nvPr/>
          </p:nvSpPr>
          <p:spPr bwMode="auto">
            <a:xfrm>
              <a:off x="3353" y="3325"/>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58" name="AutoShape 708"/>
            <p:cNvSpPr>
              <a:spLocks noChangeAspect="1" noChangeArrowheads="1"/>
            </p:cNvSpPr>
            <p:nvPr/>
          </p:nvSpPr>
          <p:spPr bwMode="auto">
            <a:xfrm>
              <a:off x="3353" y="3099"/>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23" name="Group 709"/>
          <p:cNvGrpSpPr>
            <a:grpSpLocks noChangeAspect="1"/>
          </p:cNvGrpSpPr>
          <p:nvPr/>
        </p:nvGrpSpPr>
        <p:grpSpPr bwMode="auto">
          <a:xfrm>
            <a:off x="2503488" y="4132263"/>
            <a:ext cx="19050" cy="61912"/>
            <a:chOff x="3486" y="3261"/>
            <a:chExt cx="40" cy="337"/>
          </a:xfrm>
        </p:grpSpPr>
        <p:sp>
          <p:nvSpPr>
            <p:cNvPr id="24955" name="AutoShape 710"/>
            <p:cNvSpPr>
              <a:spLocks noChangeAspect="1" noChangeArrowheads="1"/>
            </p:cNvSpPr>
            <p:nvPr/>
          </p:nvSpPr>
          <p:spPr bwMode="auto">
            <a:xfrm>
              <a:off x="3486" y="3430"/>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56" name="AutoShape 711"/>
            <p:cNvSpPr>
              <a:spLocks noChangeAspect="1" noChangeArrowheads="1"/>
            </p:cNvSpPr>
            <p:nvPr/>
          </p:nvSpPr>
          <p:spPr bwMode="auto">
            <a:xfrm>
              <a:off x="3486" y="326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24" name="Group 712"/>
          <p:cNvGrpSpPr>
            <a:grpSpLocks noChangeAspect="1"/>
          </p:cNvGrpSpPr>
          <p:nvPr/>
        </p:nvGrpSpPr>
        <p:grpSpPr bwMode="auto">
          <a:xfrm>
            <a:off x="2862263" y="4137025"/>
            <a:ext cx="15875" cy="106363"/>
            <a:chOff x="2195" y="2463"/>
            <a:chExt cx="40" cy="442"/>
          </a:xfrm>
        </p:grpSpPr>
        <p:sp>
          <p:nvSpPr>
            <p:cNvPr id="24953" name="AutoShape 713"/>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54" name="AutoShape 714"/>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25" name="Group 715"/>
          <p:cNvGrpSpPr>
            <a:grpSpLocks noChangeAspect="1"/>
          </p:cNvGrpSpPr>
          <p:nvPr/>
        </p:nvGrpSpPr>
        <p:grpSpPr bwMode="auto">
          <a:xfrm>
            <a:off x="2800350" y="4170363"/>
            <a:ext cx="15875" cy="92075"/>
            <a:chOff x="2329" y="2599"/>
            <a:chExt cx="43" cy="386"/>
          </a:xfrm>
        </p:grpSpPr>
        <p:sp>
          <p:nvSpPr>
            <p:cNvPr id="24951" name="AutoShape 716"/>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52" name="AutoShape 717"/>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26" name="Group 718"/>
          <p:cNvGrpSpPr>
            <a:grpSpLocks noChangeAspect="1"/>
          </p:cNvGrpSpPr>
          <p:nvPr/>
        </p:nvGrpSpPr>
        <p:grpSpPr bwMode="auto">
          <a:xfrm>
            <a:off x="2670175" y="4195763"/>
            <a:ext cx="15875" cy="65087"/>
            <a:chOff x="2065" y="2441"/>
            <a:chExt cx="40" cy="272"/>
          </a:xfrm>
        </p:grpSpPr>
        <p:sp>
          <p:nvSpPr>
            <p:cNvPr id="24949" name="AutoShape 719"/>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50" name="AutoShape 720"/>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27" name="Group 721"/>
          <p:cNvGrpSpPr>
            <a:grpSpLocks noChangeAspect="1"/>
          </p:cNvGrpSpPr>
          <p:nvPr/>
        </p:nvGrpSpPr>
        <p:grpSpPr bwMode="auto">
          <a:xfrm flipV="1">
            <a:off x="2741613" y="4213225"/>
            <a:ext cx="20637" cy="42863"/>
            <a:chOff x="2815" y="1923"/>
            <a:chExt cx="40" cy="217"/>
          </a:xfrm>
        </p:grpSpPr>
        <p:sp>
          <p:nvSpPr>
            <p:cNvPr id="24947" name="AutoShape 722"/>
            <p:cNvSpPr>
              <a:spLocks noChangeAspect="1" noChangeArrowheads="1"/>
            </p:cNvSpPr>
            <p:nvPr/>
          </p:nvSpPr>
          <p:spPr bwMode="auto">
            <a:xfrm>
              <a:off x="2815" y="2032"/>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48" name="AutoShape 723"/>
            <p:cNvSpPr>
              <a:spLocks noChangeAspect="1" noChangeArrowheads="1"/>
            </p:cNvSpPr>
            <p:nvPr/>
          </p:nvSpPr>
          <p:spPr bwMode="auto">
            <a:xfrm>
              <a:off x="2815" y="1923"/>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28" name="Group 724"/>
          <p:cNvGrpSpPr>
            <a:grpSpLocks noChangeAspect="1"/>
          </p:cNvGrpSpPr>
          <p:nvPr/>
        </p:nvGrpSpPr>
        <p:grpSpPr bwMode="auto">
          <a:xfrm>
            <a:off x="2917825" y="4132263"/>
            <a:ext cx="22225" cy="65087"/>
            <a:chOff x="2329" y="2599"/>
            <a:chExt cx="43" cy="386"/>
          </a:xfrm>
        </p:grpSpPr>
        <p:sp>
          <p:nvSpPr>
            <p:cNvPr id="24945" name="AutoShape 725"/>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46" name="AutoShape 726"/>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29" name="Group 727"/>
          <p:cNvGrpSpPr>
            <a:grpSpLocks noChangeAspect="1"/>
          </p:cNvGrpSpPr>
          <p:nvPr/>
        </p:nvGrpSpPr>
        <p:grpSpPr bwMode="auto">
          <a:xfrm>
            <a:off x="2989263" y="4140200"/>
            <a:ext cx="19050" cy="38100"/>
            <a:chOff x="2478" y="2807"/>
            <a:chExt cx="43" cy="178"/>
          </a:xfrm>
        </p:grpSpPr>
        <p:sp>
          <p:nvSpPr>
            <p:cNvPr id="24943" name="AutoShape 728"/>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44" name="AutoShape 729"/>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30" name="Group 730"/>
          <p:cNvGrpSpPr>
            <a:grpSpLocks noChangeAspect="1"/>
          </p:cNvGrpSpPr>
          <p:nvPr/>
        </p:nvGrpSpPr>
        <p:grpSpPr bwMode="auto">
          <a:xfrm>
            <a:off x="3103563" y="4148138"/>
            <a:ext cx="15875" cy="106362"/>
            <a:chOff x="2195" y="2463"/>
            <a:chExt cx="40" cy="442"/>
          </a:xfrm>
        </p:grpSpPr>
        <p:sp>
          <p:nvSpPr>
            <p:cNvPr id="24941" name="AutoShape 731"/>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42" name="AutoShape 732"/>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31" name="Group 733"/>
          <p:cNvGrpSpPr>
            <a:grpSpLocks noChangeAspect="1"/>
          </p:cNvGrpSpPr>
          <p:nvPr/>
        </p:nvGrpSpPr>
        <p:grpSpPr bwMode="auto">
          <a:xfrm>
            <a:off x="3162300" y="4186238"/>
            <a:ext cx="19050" cy="76200"/>
            <a:chOff x="2329" y="2599"/>
            <a:chExt cx="43" cy="386"/>
          </a:xfrm>
        </p:grpSpPr>
        <p:sp>
          <p:nvSpPr>
            <p:cNvPr id="24939" name="AutoShape 734"/>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40" name="AutoShape 735"/>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32" name="Group 736"/>
          <p:cNvGrpSpPr>
            <a:grpSpLocks noChangeAspect="1"/>
          </p:cNvGrpSpPr>
          <p:nvPr/>
        </p:nvGrpSpPr>
        <p:grpSpPr bwMode="auto">
          <a:xfrm>
            <a:off x="3043238" y="4132263"/>
            <a:ext cx="19050" cy="79375"/>
            <a:chOff x="2065" y="2441"/>
            <a:chExt cx="40" cy="272"/>
          </a:xfrm>
        </p:grpSpPr>
        <p:sp>
          <p:nvSpPr>
            <p:cNvPr id="24937" name="AutoShape 737"/>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38" name="AutoShape 738"/>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33" name="Group 739"/>
          <p:cNvGrpSpPr>
            <a:grpSpLocks noChangeAspect="1"/>
          </p:cNvGrpSpPr>
          <p:nvPr/>
        </p:nvGrpSpPr>
        <p:grpSpPr bwMode="auto">
          <a:xfrm>
            <a:off x="3551238" y="4130675"/>
            <a:ext cx="17462" cy="88900"/>
            <a:chOff x="1015" y="2428"/>
            <a:chExt cx="46" cy="372"/>
          </a:xfrm>
        </p:grpSpPr>
        <p:sp>
          <p:nvSpPr>
            <p:cNvPr id="24935" name="AutoShape 740"/>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36" name="AutoShape 741"/>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34" name="Group 742"/>
          <p:cNvGrpSpPr>
            <a:grpSpLocks noChangeAspect="1"/>
          </p:cNvGrpSpPr>
          <p:nvPr/>
        </p:nvGrpSpPr>
        <p:grpSpPr bwMode="auto">
          <a:xfrm>
            <a:off x="3852863" y="4146550"/>
            <a:ext cx="17462" cy="107950"/>
            <a:chOff x="1790" y="2461"/>
            <a:chExt cx="40" cy="447"/>
          </a:xfrm>
        </p:grpSpPr>
        <p:sp>
          <p:nvSpPr>
            <p:cNvPr id="24933" name="AutoShape 743"/>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34" name="AutoShape 744"/>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35" name="Group 745"/>
          <p:cNvGrpSpPr>
            <a:grpSpLocks noChangeAspect="1"/>
          </p:cNvGrpSpPr>
          <p:nvPr/>
        </p:nvGrpSpPr>
        <p:grpSpPr bwMode="auto">
          <a:xfrm>
            <a:off x="3606800" y="4141788"/>
            <a:ext cx="17463" cy="112712"/>
            <a:chOff x="1151" y="2490"/>
            <a:chExt cx="40" cy="455"/>
          </a:xfrm>
        </p:grpSpPr>
        <p:sp>
          <p:nvSpPr>
            <p:cNvPr id="24931" name="AutoShape 746"/>
            <p:cNvSpPr>
              <a:spLocks noChangeAspect="1" noChangeArrowheads="1"/>
            </p:cNvSpPr>
            <p:nvPr/>
          </p:nvSpPr>
          <p:spPr bwMode="auto">
            <a:xfrm>
              <a:off x="1151" y="2716"/>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32" name="AutoShape 747"/>
            <p:cNvSpPr>
              <a:spLocks noChangeAspect="1" noChangeArrowheads="1"/>
            </p:cNvSpPr>
            <p:nvPr/>
          </p:nvSpPr>
          <p:spPr bwMode="auto">
            <a:xfrm>
              <a:off x="1151" y="2490"/>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36" name="Group 748"/>
          <p:cNvGrpSpPr>
            <a:grpSpLocks noChangeAspect="1"/>
          </p:cNvGrpSpPr>
          <p:nvPr/>
        </p:nvGrpSpPr>
        <p:grpSpPr bwMode="auto">
          <a:xfrm>
            <a:off x="3919538" y="4132263"/>
            <a:ext cx="17462" cy="77787"/>
            <a:chOff x="1914" y="2425"/>
            <a:chExt cx="40" cy="326"/>
          </a:xfrm>
        </p:grpSpPr>
        <p:sp>
          <p:nvSpPr>
            <p:cNvPr id="24929" name="AutoShape 749"/>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30" name="AutoShape 750"/>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37" name="Group 751"/>
          <p:cNvGrpSpPr>
            <a:grpSpLocks noChangeAspect="1"/>
          </p:cNvGrpSpPr>
          <p:nvPr/>
        </p:nvGrpSpPr>
        <p:grpSpPr bwMode="auto">
          <a:xfrm>
            <a:off x="3663950" y="4179888"/>
            <a:ext cx="14288" cy="82550"/>
            <a:chOff x="1284" y="2652"/>
            <a:chExt cx="40" cy="337"/>
          </a:xfrm>
        </p:grpSpPr>
        <p:sp>
          <p:nvSpPr>
            <p:cNvPr id="24927" name="AutoShape 752"/>
            <p:cNvSpPr>
              <a:spLocks noChangeAspect="1" noChangeArrowheads="1"/>
            </p:cNvSpPr>
            <p:nvPr/>
          </p:nvSpPr>
          <p:spPr bwMode="auto">
            <a:xfrm>
              <a:off x="1284" y="282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28" name="AutoShape 753"/>
            <p:cNvSpPr>
              <a:spLocks noChangeAspect="1" noChangeArrowheads="1"/>
            </p:cNvSpPr>
            <p:nvPr/>
          </p:nvSpPr>
          <p:spPr bwMode="auto">
            <a:xfrm>
              <a:off x="1284" y="2652"/>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38" name="Group 754"/>
          <p:cNvGrpSpPr>
            <a:grpSpLocks noChangeAspect="1"/>
          </p:cNvGrpSpPr>
          <p:nvPr/>
        </p:nvGrpSpPr>
        <p:grpSpPr bwMode="auto">
          <a:xfrm>
            <a:off x="3798888" y="4176713"/>
            <a:ext cx="19050" cy="85725"/>
            <a:chOff x="1658" y="2628"/>
            <a:chExt cx="40" cy="355"/>
          </a:xfrm>
        </p:grpSpPr>
        <p:sp>
          <p:nvSpPr>
            <p:cNvPr id="24925" name="AutoShape 755"/>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26" name="AutoShape 756"/>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39" name="Group 757"/>
          <p:cNvGrpSpPr>
            <a:grpSpLocks noChangeAspect="1"/>
          </p:cNvGrpSpPr>
          <p:nvPr/>
        </p:nvGrpSpPr>
        <p:grpSpPr bwMode="auto">
          <a:xfrm>
            <a:off x="3744913" y="4224338"/>
            <a:ext cx="15875" cy="30162"/>
            <a:chOff x="1516" y="2835"/>
            <a:chExt cx="42" cy="123"/>
          </a:xfrm>
        </p:grpSpPr>
        <p:sp>
          <p:nvSpPr>
            <p:cNvPr id="24923" name="AutoShape 758"/>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24" name="AutoShape 759"/>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40" name="Group 760"/>
          <p:cNvGrpSpPr>
            <a:grpSpLocks noChangeAspect="1"/>
          </p:cNvGrpSpPr>
          <p:nvPr/>
        </p:nvGrpSpPr>
        <p:grpSpPr bwMode="auto">
          <a:xfrm>
            <a:off x="4092575" y="4137025"/>
            <a:ext cx="15875" cy="106363"/>
            <a:chOff x="2195" y="2463"/>
            <a:chExt cx="40" cy="442"/>
          </a:xfrm>
        </p:grpSpPr>
        <p:sp>
          <p:nvSpPr>
            <p:cNvPr id="24921" name="AutoShape 761"/>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22" name="AutoShape 762"/>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41" name="Group 763"/>
          <p:cNvGrpSpPr>
            <a:grpSpLocks noChangeAspect="1"/>
          </p:cNvGrpSpPr>
          <p:nvPr/>
        </p:nvGrpSpPr>
        <p:grpSpPr bwMode="auto">
          <a:xfrm>
            <a:off x="4151313" y="4170363"/>
            <a:ext cx="19050" cy="92075"/>
            <a:chOff x="2329" y="2599"/>
            <a:chExt cx="43" cy="386"/>
          </a:xfrm>
        </p:grpSpPr>
        <p:sp>
          <p:nvSpPr>
            <p:cNvPr id="24919" name="AutoShape 764"/>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20" name="AutoShape 765"/>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42" name="Group 766"/>
          <p:cNvGrpSpPr>
            <a:grpSpLocks noChangeAspect="1"/>
          </p:cNvGrpSpPr>
          <p:nvPr/>
        </p:nvGrpSpPr>
        <p:grpSpPr bwMode="auto">
          <a:xfrm>
            <a:off x="3960813" y="4138613"/>
            <a:ext cx="15875" cy="38100"/>
            <a:chOff x="2478" y="2807"/>
            <a:chExt cx="43" cy="178"/>
          </a:xfrm>
        </p:grpSpPr>
        <p:sp>
          <p:nvSpPr>
            <p:cNvPr id="24917" name="AutoShape 767"/>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18" name="AutoShape 768"/>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43" name="Group 769"/>
          <p:cNvGrpSpPr>
            <a:grpSpLocks noChangeAspect="1"/>
          </p:cNvGrpSpPr>
          <p:nvPr/>
        </p:nvGrpSpPr>
        <p:grpSpPr bwMode="auto">
          <a:xfrm>
            <a:off x="4035425" y="4132263"/>
            <a:ext cx="17463" cy="65087"/>
            <a:chOff x="2065" y="2441"/>
            <a:chExt cx="40" cy="272"/>
          </a:xfrm>
        </p:grpSpPr>
        <p:sp>
          <p:nvSpPr>
            <p:cNvPr id="24915" name="AutoShape 770"/>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16" name="AutoShape 771"/>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44" name="Group 772"/>
          <p:cNvGrpSpPr>
            <a:grpSpLocks noChangeAspect="1"/>
          </p:cNvGrpSpPr>
          <p:nvPr/>
        </p:nvGrpSpPr>
        <p:grpSpPr bwMode="auto">
          <a:xfrm>
            <a:off x="4211638" y="4217988"/>
            <a:ext cx="15875" cy="38100"/>
            <a:chOff x="2478" y="2807"/>
            <a:chExt cx="43" cy="178"/>
          </a:xfrm>
        </p:grpSpPr>
        <p:sp>
          <p:nvSpPr>
            <p:cNvPr id="24913" name="AutoShape 773"/>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14" name="AutoShape 774"/>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45" name="Group 775"/>
          <p:cNvGrpSpPr>
            <a:grpSpLocks noChangeAspect="1"/>
          </p:cNvGrpSpPr>
          <p:nvPr/>
        </p:nvGrpSpPr>
        <p:grpSpPr bwMode="auto">
          <a:xfrm>
            <a:off x="4279900" y="4206875"/>
            <a:ext cx="15875" cy="50800"/>
            <a:chOff x="2668" y="2761"/>
            <a:chExt cx="40" cy="217"/>
          </a:xfrm>
        </p:grpSpPr>
        <p:sp>
          <p:nvSpPr>
            <p:cNvPr id="24911" name="AutoShape 776"/>
            <p:cNvSpPr>
              <a:spLocks noChangeAspect="1" noChangeArrowheads="1"/>
            </p:cNvSpPr>
            <p:nvPr/>
          </p:nvSpPr>
          <p:spPr bwMode="auto">
            <a:xfrm>
              <a:off x="2668" y="2870"/>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12" name="AutoShape 777"/>
            <p:cNvSpPr>
              <a:spLocks noChangeAspect="1" noChangeArrowheads="1"/>
            </p:cNvSpPr>
            <p:nvPr/>
          </p:nvSpPr>
          <p:spPr bwMode="auto">
            <a:xfrm>
              <a:off x="2668" y="2761"/>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46" name="Group 778"/>
          <p:cNvGrpSpPr>
            <a:grpSpLocks noChangeAspect="1"/>
          </p:cNvGrpSpPr>
          <p:nvPr/>
        </p:nvGrpSpPr>
        <p:grpSpPr bwMode="auto">
          <a:xfrm>
            <a:off x="3354388" y="4140200"/>
            <a:ext cx="19050" cy="107950"/>
            <a:chOff x="1790" y="2461"/>
            <a:chExt cx="40" cy="447"/>
          </a:xfrm>
        </p:grpSpPr>
        <p:sp>
          <p:nvSpPr>
            <p:cNvPr id="24909" name="AutoShape 779"/>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10" name="AutoShape 780"/>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47" name="Group 781"/>
          <p:cNvGrpSpPr>
            <a:grpSpLocks noChangeAspect="1"/>
          </p:cNvGrpSpPr>
          <p:nvPr/>
        </p:nvGrpSpPr>
        <p:grpSpPr bwMode="auto">
          <a:xfrm>
            <a:off x="3413125" y="4132263"/>
            <a:ext cx="17463" cy="77787"/>
            <a:chOff x="1914" y="2425"/>
            <a:chExt cx="40" cy="326"/>
          </a:xfrm>
        </p:grpSpPr>
        <p:sp>
          <p:nvSpPr>
            <p:cNvPr id="24907" name="AutoShape 782"/>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08" name="AutoShape 783"/>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48" name="Group 784"/>
          <p:cNvGrpSpPr>
            <a:grpSpLocks noChangeAspect="1"/>
          </p:cNvGrpSpPr>
          <p:nvPr/>
        </p:nvGrpSpPr>
        <p:grpSpPr bwMode="auto">
          <a:xfrm>
            <a:off x="3292475" y="4178300"/>
            <a:ext cx="19050" cy="84138"/>
            <a:chOff x="1658" y="2628"/>
            <a:chExt cx="40" cy="355"/>
          </a:xfrm>
        </p:grpSpPr>
        <p:sp>
          <p:nvSpPr>
            <p:cNvPr id="24905" name="AutoShape 785"/>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06" name="AutoShape 786"/>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49" name="Group 787"/>
          <p:cNvGrpSpPr>
            <a:grpSpLocks noChangeAspect="1"/>
          </p:cNvGrpSpPr>
          <p:nvPr/>
        </p:nvGrpSpPr>
        <p:grpSpPr bwMode="auto">
          <a:xfrm>
            <a:off x="3238500" y="4222750"/>
            <a:ext cx="15875" cy="30163"/>
            <a:chOff x="1516" y="2835"/>
            <a:chExt cx="42" cy="123"/>
          </a:xfrm>
        </p:grpSpPr>
        <p:sp>
          <p:nvSpPr>
            <p:cNvPr id="24903" name="AutoShape 788"/>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04" name="AutoShape 789"/>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50" name="Group 790"/>
          <p:cNvGrpSpPr>
            <a:grpSpLocks noChangeAspect="1"/>
          </p:cNvGrpSpPr>
          <p:nvPr/>
        </p:nvGrpSpPr>
        <p:grpSpPr bwMode="auto">
          <a:xfrm flipV="1">
            <a:off x="3455988" y="4137025"/>
            <a:ext cx="19050" cy="38100"/>
            <a:chOff x="2478" y="2807"/>
            <a:chExt cx="43" cy="178"/>
          </a:xfrm>
        </p:grpSpPr>
        <p:sp>
          <p:nvSpPr>
            <p:cNvPr id="24901" name="AutoShape 791"/>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02" name="AutoShape 792"/>
            <p:cNvSpPr>
              <a:spLocks noChangeAspect="1" noChangeArrowheads="1"/>
            </p:cNvSpPr>
            <p:nvPr/>
          </p:nvSpPr>
          <p:spPr bwMode="auto">
            <a:xfrm flipV="1">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sp>
        <p:nvSpPr>
          <p:cNvPr id="24751" name="Freeform 793"/>
          <p:cNvSpPr>
            <a:spLocks noChangeAspect="1"/>
          </p:cNvSpPr>
          <p:nvPr/>
        </p:nvSpPr>
        <p:spPr bwMode="auto">
          <a:xfrm flipH="1">
            <a:off x="4059238" y="4129088"/>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752" name="Freeform 794"/>
          <p:cNvSpPr>
            <a:spLocks noChangeAspect="1"/>
          </p:cNvSpPr>
          <p:nvPr/>
        </p:nvSpPr>
        <p:spPr bwMode="auto">
          <a:xfrm flipH="1">
            <a:off x="3913188" y="4129088"/>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753" name="Freeform 795"/>
          <p:cNvSpPr>
            <a:spLocks noChangeAspect="1"/>
          </p:cNvSpPr>
          <p:nvPr/>
        </p:nvSpPr>
        <p:spPr bwMode="auto">
          <a:xfrm flipH="1">
            <a:off x="3552825" y="4129088"/>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754" name="Freeform 796"/>
          <p:cNvSpPr>
            <a:spLocks noChangeAspect="1"/>
          </p:cNvSpPr>
          <p:nvPr/>
        </p:nvSpPr>
        <p:spPr bwMode="auto">
          <a:xfrm flipH="1">
            <a:off x="3408363" y="4129088"/>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755" name="Freeform 797"/>
          <p:cNvSpPr>
            <a:spLocks noChangeAspect="1"/>
          </p:cNvSpPr>
          <p:nvPr/>
        </p:nvSpPr>
        <p:spPr bwMode="auto">
          <a:xfrm flipH="1">
            <a:off x="3043238" y="4129088"/>
            <a:ext cx="268287"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756" name="Freeform 798"/>
          <p:cNvSpPr>
            <a:spLocks noChangeAspect="1"/>
          </p:cNvSpPr>
          <p:nvPr/>
        </p:nvSpPr>
        <p:spPr bwMode="auto">
          <a:xfrm flipH="1">
            <a:off x="2897188" y="4129088"/>
            <a:ext cx="266700"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757" name="Freeform 799"/>
          <p:cNvSpPr>
            <a:spLocks noChangeAspect="1"/>
          </p:cNvSpPr>
          <p:nvPr/>
        </p:nvSpPr>
        <p:spPr bwMode="auto">
          <a:xfrm flipH="1">
            <a:off x="2540000" y="4129088"/>
            <a:ext cx="261938"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758" name="Freeform 800"/>
          <p:cNvSpPr>
            <a:spLocks noChangeAspect="1"/>
          </p:cNvSpPr>
          <p:nvPr/>
        </p:nvSpPr>
        <p:spPr bwMode="auto">
          <a:xfrm flipH="1">
            <a:off x="2392363" y="4129088"/>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53025" name="Rectangle 801"/>
          <p:cNvSpPr>
            <a:spLocks noChangeArrowheads="1"/>
          </p:cNvSpPr>
          <p:nvPr/>
        </p:nvSpPr>
        <p:spPr bwMode="auto">
          <a:xfrm>
            <a:off x="2273300" y="4105275"/>
            <a:ext cx="188913"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3026" name="Rectangle 802"/>
          <p:cNvSpPr>
            <a:spLocks noChangeArrowheads="1"/>
          </p:cNvSpPr>
          <p:nvPr/>
        </p:nvSpPr>
        <p:spPr bwMode="auto">
          <a:xfrm>
            <a:off x="2470150" y="4105275"/>
            <a:ext cx="188913"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3027" name="Rectangle 803"/>
          <p:cNvSpPr>
            <a:spLocks noChangeArrowheads="1"/>
          </p:cNvSpPr>
          <p:nvPr/>
        </p:nvSpPr>
        <p:spPr bwMode="auto">
          <a:xfrm>
            <a:off x="2668588" y="4105275"/>
            <a:ext cx="1103312"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3028" name="Rectangle 804"/>
          <p:cNvSpPr>
            <a:spLocks noChangeArrowheads="1"/>
          </p:cNvSpPr>
          <p:nvPr/>
        </p:nvSpPr>
        <p:spPr bwMode="auto">
          <a:xfrm>
            <a:off x="4094163" y="4105275"/>
            <a:ext cx="101600"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3029" name="Rectangle 805"/>
          <p:cNvSpPr>
            <a:spLocks noChangeArrowheads="1"/>
          </p:cNvSpPr>
          <p:nvPr/>
        </p:nvSpPr>
        <p:spPr bwMode="auto">
          <a:xfrm>
            <a:off x="4219575" y="4105275"/>
            <a:ext cx="288925"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24764" name="Text Box 806"/>
          <p:cNvSpPr txBox="1">
            <a:spLocks noChangeArrowheads="1"/>
          </p:cNvSpPr>
          <p:nvPr/>
        </p:nvSpPr>
        <p:spPr bwMode="auto">
          <a:xfrm>
            <a:off x="1811338" y="4044950"/>
            <a:ext cx="512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a:latin typeface="Comic Sans MS" charset="0"/>
              </a:rPr>
              <a:t>m</a:t>
            </a:r>
            <a:r>
              <a:rPr lang="it-IT" altLang="x-none" sz="1400" baseline="30000">
                <a:latin typeface="Comic Sans MS" charset="0"/>
              </a:rPr>
              <a:t>7</a:t>
            </a:r>
            <a:r>
              <a:rPr lang="it-IT" altLang="x-none" sz="1400">
                <a:latin typeface="Comic Sans MS" charset="0"/>
              </a:rPr>
              <a:t>G</a:t>
            </a:r>
          </a:p>
        </p:txBody>
      </p:sp>
      <p:sp>
        <p:nvSpPr>
          <p:cNvPr id="24765" name="Text Box 807"/>
          <p:cNvSpPr txBox="1">
            <a:spLocks noChangeArrowheads="1"/>
          </p:cNvSpPr>
          <p:nvPr/>
        </p:nvSpPr>
        <p:spPr bwMode="auto">
          <a:xfrm>
            <a:off x="4443413" y="4065588"/>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a:latin typeface="Comic Sans MS" charset="0"/>
              </a:rPr>
              <a:t>AAAAAAAAAn</a:t>
            </a:r>
          </a:p>
        </p:txBody>
      </p:sp>
      <p:sp>
        <p:nvSpPr>
          <p:cNvPr id="24766" name="Freeform 808"/>
          <p:cNvSpPr>
            <a:spLocks noChangeAspect="1"/>
          </p:cNvSpPr>
          <p:nvPr/>
        </p:nvSpPr>
        <p:spPr bwMode="auto">
          <a:xfrm>
            <a:off x="2292350" y="4948238"/>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767" name="Freeform 809"/>
          <p:cNvSpPr>
            <a:spLocks noChangeAspect="1"/>
          </p:cNvSpPr>
          <p:nvPr/>
        </p:nvSpPr>
        <p:spPr bwMode="auto">
          <a:xfrm>
            <a:off x="2797175" y="4948238"/>
            <a:ext cx="266700"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768" name="Freeform 810"/>
          <p:cNvSpPr>
            <a:spLocks noChangeAspect="1"/>
          </p:cNvSpPr>
          <p:nvPr/>
        </p:nvSpPr>
        <p:spPr bwMode="auto">
          <a:xfrm>
            <a:off x="2652713" y="4948238"/>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769" name="Freeform 811"/>
          <p:cNvSpPr>
            <a:spLocks noChangeAspect="1"/>
          </p:cNvSpPr>
          <p:nvPr/>
        </p:nvSpPr>
        <p:spPr bwMode="auto">
          <a:xfrm>
            <a:off x="3308350" y="4948238"/>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770" name="Freeform 812"/>
          <p:cNvSpPr>
            <a:spLocks noChangeAspect="1"/>
          </p:cNvSpPr>
          <p:nvPr/>
        </p:nvSpPr>
        <p:spPr bwMode="auto">
          <a:xfrm>
            <a:off x="3157538" y="4948238"/>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771" name="Freeform 813"/>
          <p:cNvSpPr>
            <a:spLocks noChangeAspect="1"/>
          </p:cNvSpPr>
          <p:nvPr/>
        </p:nvSpPr>
        <p:spPr bwMode="auto">
          <a:xfrm>
            <a:off x="3813175" y="4948238"/>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772" name="Freeform 814"/>
          <p:cNvSpPr>
            <a:spLocks noChangeAspect="1"/>
          </p:cNvSpPr>
          <p:nvPr/>
        </p:nvSpPr>
        <p:spPr bwMode="auto">
          <a:xfrm>
            <a:off x="3665538" y="4948238"/>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grpSp>
        <p:nvGrpSpPr>
          <p:cNvPr id="24773" name="Group 815"/>
          <p:cNvGrpSpPr>
            <a:grpSpLocks noChangeAspect="1"/>
          </p:cNvGrpSpPr>
          <p:nvPr/>
        </p:nvGrpSpPr>
        <p:grpSpPr bwMode="auto">
          <a:xfrm>
            <a:off x="2425700" y="4951413"/>
            <a:ext cx="20638" cy="53975"/>
            <a:chOff x="3094" y="2443"/>
            <a:chExt cx="40" cy="183"/>
          </a:xfrm>
        </p:grpSpPr>
        <p:sp>
          <p:nvSpPr>
            <p:cNvPr id="24899" name="AutoShape 816"/>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900" name="AutoShape 817"/>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74" name="Group 818"/>
          <p:cNvGrpSpPr>
            <a:grpSpLocks noChangeAspect="1"/>
          </p:cNvGrpSpPr>
          <p:nvPr/>
        </p:nvGrpSpPr>
        <p:grpSpPr bwMode="auto">
          <a:xfrm>
            <a:off x="2373313" y="4951413"/>
            <a:ext cx="20637" cy="100012"/>
            <a:chOff x="2978" y="2432"/>
            <a:chExt cx="46" cy="375"/>
          </a:xfrm>
        </p:grpSpPr>
        <p:sp>
          <p:nvSpPr>
            <p:cNvPr id="24897" name="AutoShape 819"/>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98" name="AutoShape 820"/>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75" name="Group 821"/>
          <p:cNvGrpSpPr>
            <a:grpSpLocks noChangeAspect="1"/>
          </p:cNvGrpSpPr>
          <p:nvPr/>
        </p:nvGrpSpPr>
        <p:grpSpPr bwMode="auto">
          <a:xfrm>
            <a:off x="2316163" y="4975225"/>
            <a:ext cx="19050" cy="104775"/>
            <a:chOff x="2832" y="2516"/>
            <a:chExt cx="43" cy="436"/>
          </a:xfrm>
        </p:grpSpPr>
        <p:sp>
          <p:nvSpPr>
            <p:cNvPr id="24895" name="AutoShape 822"/>
            <p:cNvSpPr>
              <a:spLocks noChangeAspect="1" noChangeArrowheads="1"/>
            </p:cNvSpPr>
            <p:nvPr/>
          </p:nvSpPr>
          <p:spPr bwMode="auto">
            <a:xfrm flipV="1">
              <a:off x="2832" y="2516"/>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96" name="AutoShape 823"/>
            <p:cNvSpPr>
              <a:spLocks noChangeAspect="1" noChangeArrowheads="1"/>
            </p:cNvSpPr>
            <p:nvPr/>
          </p:nvSpPr>
          <p:spPr bwMode="auto">
            <a:xfrm flipV="1">
              <a:off x="2832" y="2734"/>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76" name="Group 824"/>
          <p:cNvGrpSpPr>
            <a:grpSpLocks noChangeAspect="1"/>
          </p:cNvGrpSpPr>
          <p:nvPr/>
        </p:nvGrpSpPr>
        <p:grpSpPr bwMode="auto">
          <a:xfrm flipV="1">
            <a:off x="2624138" y="4975225"/>
            <a:ext cx="15875" cy="106363"/>
            <a:chOff x="3217" y="3037"/>
            <a:chExt cx="46" cy="372"/>
          </a:xfrm>
        </p:grpSpPr>
        <p:sp>
          <p:nvSpPr>
            <p:cNvPr id="24893" name="AutoShape 825"/>
            <p:cNvSpPr>
              <a:spLocks noChangeAspect="1" noChangeArrowheads="1"/>
            </p:cNvSpPr>
            <p:nvPr/>
          </p:nvSpPr>
          <p:spPr bwMode="auto">
            <a:xfrm>
              <a:off x="3217" y="3037"/>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94" name="AutoShape 826"/>
            <p:cNvSpPr>
              <a:spLocks noChangeAspect="1" noChangeArrowheads="1"/>
            </p:cNvSpPr>
            <p:nvPr/>
          </p:nvSpPr>
          <p:spPr bwMode="auto">
            <a:xfrm>
              <a:off x="3217" y="3220"/>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77" name="Group 827"/>
          <p:cNvGrpSpPr>
            <a:grpSpLocks noChangeAspect="1"/>
          </p:cNvGrpSpPr>
          <p:nvPr/>
        </p:nvGrpSpPr>
        <p:grpSpPr bwMode="auto">
          <a:xfrm>
            <a:off x="2560638" y="4949825"/>
            <a:ext cx="20637" cy="104775"/>
            <a:chOff x="3353" y="3099"/>
            <a:chExt cx="40" cy="455"/>
          </a:xfrm>
        </p:grpSpPr>
        <p:sp>
          <p:nvSpPr>
            <p:cNvPr id="24891" name="AutoShape 828"/>
            <p:cNvSpPr>
              <a:spLocks noChangeAspect="1" noChangeArrowheads="1"/>
            </p:cNvSpPr>
            <p:nvPr/>
          </p:nvSpPr>
          <p:spPr bwMode="auto">
            <a:xfrm>
              <a:off x="3353" y="3325"/>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92" name="AutoShape 829"/>
            <p:cNvSpPr>
              <a:spLocks noChangeAspect="1" noChangeArrowheads="1"/>
            </p:cNvSpPr>
            <p:nvPr/>
          </p:nvSpPr>
          <p:spPr bwMode="auto">
            <a:xfrm>
              <a:off x="3353" y="3099"/>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78" name="Group 830"/>
          <p:cNvGrpSpPr>
            <a:grpSpLocks noChangeAspect="1"/>
          </p:cNvGrpSpPr>
          <p:nvPr/>
        </p:nvGrpSpPr>
        <p:grpSpPr bwMode="auto">
          <a:xfrm>
            <a:off x="2509838" y="4951413"/>
            <a:ext cx="19050" cy="61912"/>
            <a:chOff x="3486" y="3261"/>
            <a:chExt cx="40" cy="337"/>
          </a:xfrm>
        </p:grpSpPr>
        <p:sp>
          <p:nvSpPr>
            <p:cNvPr id="24889" name="AutoShape 831"/>
            <p:cNvSpPr>
              <a:spLocks noChangeAspect="1" noChangeArrowheads="1"/>
            </p:cNvSpPr>
            <p:nvPr/>
          </p:nvSpPr>
          <p:spPr bwMode="auto">
            <a:xfrm>
              <a:off x="3486" y="3430"/>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90" name="AutoShape 832"/>
            <p:cNvSpPr>
              <a:spLocks noChangeAspect="1" noChangeArrowheads="1"/>
            </p:cNvSpPr>
            <p:nvPr/>
          </p:nvSpPr>
          <p:spPr bwMode="auto">
            <a:xfrm>
              <a:off x="3486" y="326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79" name="Group 833"/>
          <p:cNvGrpSpPr>
            <a:grpSpLocks noChangeAspect="1"/>
          </p:cNvGrpSpPr>
          <p:nvPr/>
        </p:nvGrpSpPr>
        <p:grpSpPr bwMode="auto">
          <a:xfrm>
            <a:off x="2868613" y="4956175"/>
            <a:ext cx="15875" cy="106363"/>
            <a:chOff x="2195" y="2463"/>
            <a:chExt cx="40" cy="442"/>
          </a:xfrm>
        </p:grpSpPr>
        <p:sp>
          <p:nvSpPr>
            <p:cNvPr id="24887" name="AutoShape 834"/>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88" name="AutoShape 835"/>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80" name="Group 836"/>
          <p:cNvGrpSpPr>
            <a:grpSpLocks noChangeAspect="1"/>
          </p:cNvGrpSpPr>
          <p:nvPr/>
        </p:nvGrpSpPr>
        <p:grpSpPr bwMode="auto">
          <a:xfrm>
            <a:off x="2806700" y="4989513"/>
            <a:ext cx="15875" cy="92075"/>
            <a:chOff x="2329" y="2599"/>
            <a:chExt cx="43" cy="386"/>
          </a:xfrm>
        </p:grpSpPr>
        <p:sp>
          <p:nvSpPr>
            <p:cNvPr id="24885" name="AutoShape 837"/>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86" name="AutoShape 838"/>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81" name="Group 839"/>
          <p:cNvGrpSpPr>
            <a:grpSpLocks noChangeAspect="1"/>
          </p:cNvGrpSpPr>
          <p:nvPr/>
        </p:nvGrpSpPr>
        <p:grpSpPr bwMode="auto">
          <a:xfrm>
            <a:off x="2676525" y="5014913"/>
            <a:ext cx="15875" cy="65087"/>
            <a:chOff x="2065" y="2441"/>
            <a:chExt cx="40" cy="272"/>
          </a:xfrm>
        </p:grpSpPr>
        <p:sp>
          <p:nvSpPr>
            <p:cNvPr id="24883" name="AutoShape 840"/>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84" name="AutoShape 841"/>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82" name="Group 842"/>
          <p:cNvGrpSpPr>
            <a:grpSpLocks noChangeAspect="1"/>
          </p:cNvGrpSpPr>
          <p:nvPr/>
        </p:nvGrpSpPr>
        <p:grpSpPr bwMode="auto">
          <a:xfrm flipV="1">
            <a:off x="2747963" y="5032375"/>
            <a:ext cx="20637" cy="42863"/>
            <a:chOff x="2815" y="1923"/>
            <a:chExt cx="40" cy="217"/>
          </a:xfrm>
        </p:grpSpPr>
        <p:sp>
          <p:nvSpPr>
            <p:cNvPr id="24881" name="AutoShape 843"/>
            <p:cNvSpPr>
              <a:spLocks noChangeAspect="1" noChangeArrowheads="1"/>
            </p:cNvSpPr>
            <p:nvPr/>
          </p:nvSpPr>
          <p:spPr bwMode="auto">
            <a:xfrm>
              <a:off x="2815" y="2032"/>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82" name="AutoShape 844"/>
            <p:cNvSpPr>
              <a:spLocks noChangeAspect="1" noChangeArrowheads="1"/>
            </p:cNvSpPr>
            <p:nvPr/>
          </p:nvSpPr>
          <p:spPr bwMode="auto">
            <a:xfrm>
              <a:off x="2815" y="1923"/>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83" name="Group 845"/>
          <p:cNvGrpSpPr>
            <a:grpSpLocks noChangeAspect="1"/>
          </p:cNvGrpSpPr>
          <p:nvPr/>
        </p:nvGrpSpPr>
        <p:grpSpPr bwMode="auto">
          <a:xfrm>
            <a:off x="2924175" y="4951413"/>
            <a:ext cx="22225" cy="65087"/>
            <a:chOff x="2329" y="2599"/>
            <a:chExt cx="43" cy="386"/>
          </a:xfrm>
        </p:grpSpPr>
        <p:sp>
          <p:nvSpPr>
            <p:cNvPr id="24879" name="AutoShape 846"/>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80" name="AutoShape 847"/>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84" name="Group 848"/>
          <p:cNvGrpSpPr>
            <a:grpSpLocks noChangeAspect="1"/>
          </p:cNvGrpSpPr>
          <p:nvPr/>
        </p:nvGrpSpPr>
        <p:grpSpPr bwMode="auto">
          <a:xfrm>
            <a:off x="2995613" y="4959350"/>
            <a:ext cx="19050" cy="38100"/>
            <a:chOff x="2478" y="2807"/>
            <a:chExt cx="43" cy="178"/>
          </a:xfrm>
        </p:grpSpPr>
        <p:sp>
          <p:nvSpPr>
            <p:cNvPr id="24877" name="AutoShape 849"/>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78" name="AutoShape 850"/>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85" name="Group 851"/>
          <p:cNvGrpSpPr>
            <a:grpSpLocks noChangeAspect="1"/>
          </p:cNvGrpSpPr>
          <p:nvPr/>
        </p:nvGrpSpPr>
        <p:grpSpPr bwMode="auto">
          <a:xfrm>
            <a:off x="3109913" y="4967288"/>
            <a:ext cx="15875" cy="106362"/>
            <a:chOff x="2195" y="2463"/>
            <a:chExt cx="40" cy="442"/>
          </a:xfrm>
        </p:grpSpPr>
        <p:sp>
          <p:nvSpPr>
            <p:cNvPr id="24875" name="AutoShape 852"/>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76" name="AutoShape 853"/>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86" name="Group 854"/>
          <p:cNvGrpSpPr>
            <a:grpSpLocks noChangeAspect="1"/>
          </p:cNvGrpSpPr>
          <p:nvPr/>
        </p:nvGrpSpPr>
        <p:grpSpPr bwMode="auto">
          <a:xfrm>
            <a:off x="3168650" y="5005388"/>
            <a:ext cx="19050" cy="76200"/>
            <a:chOff x="2329" y="2599"/>
            <a:chExt cx="43" cy="386"/>
          </a:xfrm>
        </p:grpSpPr>
        <p:sp>
          <p:nvSpPr>
            <p:cNvPr id="24873" name="AutoShape 855"/>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74" name="AutoShape 856"/>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87" name="Group 857"/>
          <p:cNvGrpSpPr>
            <a:grpSpLocks noChangeAspect="1"/>
          </p:cNvGrpSpPr>
          <p:nvPr/>
        </p:nvGrpSpPr>
        <p:grpSpPr bwMode="auto">
          <a:xfrm>
            <a:off x="3049588" y="4951413"/>
            <a:ext cx="19050" cy="79375"/>
            <a:chOff x="2065" y="2441"/>
            <a:chExt cx="40" cy="272"/>
          </a:xfrm>
        </p:grpSpPr>
        <p:sp>
          <p:nvSpPr>
            <p:cNvPr id="24871" name="AutoShape 858"/>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72" name="AutoShape 859"/>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88" name="Group 860"/>
          <p:cNvGrpSpPr>
            <a:grpSpLocks noChangeAspect="1"/>
          </p:cNvGrpSpPr>
          <p:nvPr/>
        </p:nvGrpSpPr>
        <p:grpSpPr bwMode="auto">
          <a:xfrm>
            <a:off x="3557588" y="4949825"/>
            <a:ext cx="17462" cy="88900"/>
            <a:chOff x="1015" y="2428"/>
            <a:chExt cx="46" cy="372"/>
          </a:xfrm>
        </p:grpSpPr>
        <p:sp>
          <p:nvSpPr>
            <p:cNvPr id="24869" name="AutoShape 861"/>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70" name="AutoShape 862"/>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89" name="Group 863"/>
          <p:cNvGrpSpPr>
            <a:grpSpLocks noChangeAspect="1"/>
          </p:cNvGrpSpPr>
          <p:nvPr/>
        </p:nvGrpSpPr>
        <p:grpSpPr bwMode="auto">
          <a:xfrm>
            <a:off x="3859213" y="4965700"/>
            <a:ext cx="17462" cy="107950"/>
            <a:chOff x="1790" y="2461"/>
            <a:chExt cx="40" cy="447"/>
          </a:xfrm>
        </p:grpSpPr>
        <p:sp>
          <p:nvSpPr>
            <p:cNvPr id="24867" name="AutoShape 864"/>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68" name="AutoShape 865"/>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90" name="Group 866"/>
          <p:cNvGrpSpPr>
            <a:grpSpLocks noChangeAspect="1"/>
          </p:cNvGrpSpPr>
          <p:nvPr/>
        </p:nvGrpSpPr>
        <p:grpSpPr bwMode="auto">
          <a:xfrm>
            <a:off x="3613150" y="4960938"/>
            <a:ext cx="17463" cy="112712"/>
            <a:chOff x="1151" y="2490"/>
            <a:chExt cx="40" cy="455"/>
          </a:xfrm>
        </p:grpSpPr>
        <p:sp>
          <p:nvSpPr>
            <p:cNvPr id="24865" name="AutoShape 867"/>
            <p:cNvSpPr>
              <a:spLocks noChangeAspect="1" noChangeArrowheads="1"/>
            </p:cNvSpPr>
            <p:nvPr/>
          </p:nvSpPr>
          <p:spPr bwMode="auto">
            <a:xfrm>
              <a:off x="1151" y="2716"/>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66" name="AutoShape 868"/>
            <p:cNvSpPr>
              <a:spLocks noChangeAspect="1" noChangeArrowheads="1"/>
            </p:cNvSpPr>
            <p:nvPr/>
          </p:nvSpPr>
          <p:spPr bwMode="auto">
            <a:xfrm>
              <a:off x="1151" y="2490"/>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91" name="Group 869"/>
          <p:cNvGrpSpPr>
            <a:grpSpLocks noChangeAspect="1"/>
          </p:cNvGrpSpPr>
          <p:nvPr/>
        </p:nvGrpSpPr>
        <p:grpSpPr bwMode="auto">
          <a:xfrm>
            <a:off x="3925888" y="4951413"/>
            <a:ext cx="17462" cy="77787"/>
            <a:chOff x="1914" y="2425"/>
            <a:chExt cx="40" cy="326"/>
          </a:xfrm>
        </p:grpSpPr>
        <p:sp>
          <p:nvSpPr>
            <p:cNvPr id="24863" name="AutoShape 870"/>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64" name="AutoShape 871"/>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92" name="Group 872"/>
          <p:cNvGrpSpPr>
            <a:grpSpLocks noChangeAspect="1"/>
          </p:cNvGrpSpPr>
          <p:nvPr/>
        </p:nvGrpSpPr>
        <p:grpSpPr bwMode="auto">
          <a:xfrm>
            <a:off x="3670300" y="4999038"/>
            <a:ext cx="14288" cy="82550"/>
            <a:chOff x="1284" y="2652"/>
            <a:chExt cx="40" cy="337"/>
          </a:xfrm>
        </p:grpSpPr>
        <p:sp>
          <p:nvSpPr>
            <p:cNvPr id="24861" name="AutoShape 873"/>
            <p:cNvSpPr>
              <a:spLocks noChangeAspect="1" noChangeArrowheads="1"/>
            </p:cNvSpPr>
            <p:nvPr/>
          </p:nvSpPr>
          <p:spPr bwMode="auto">
            <a:xfrm>
              <a:off x="1284" y="282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62" name="AutoShape 874"/>
            <p:cNvSpPr>
              <a:spLocks noChangeAspect="1" noChangeArrowheads="1"/>
            </p:cNvSpPr>
            <p:nvPr/>
          </p:nvSpPr>
          <p:spPr bwMode="auto">
            <a:xfrm>
              <a:off x="1284" y="2652"/>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93" name="Group 875"/>
          <p:cNvGrpSpPr>
            <a:grpSpLocks noChangeAspect="1"/>
          </p:cNvGrpSpPr>
          <p:nvPr/>
        </p:nvGrpSpPr>
        <p:grpSpPr bwMode="auto">
          <a:xfrm>
            <a:off x="3805238" y="4995863"/>
            <a:ext cx="19050" cy="85725"/>
            <a:chOff x="1658" y="2628"/>
            <a:chExt cx="40" cy="355"/>
          </a:xfrm>
        </p:grpSpPr>
        <p:sp>
          <p:nvSpPr>
            <p:cNvPr id="24859" name="AutoShape 876"/>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60" name="AutoShape 877"/>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94" name="Group 878"/>
          <p:cNvGrpSpPr>
            <a:grpSpLocks noChangeAspect="1"/>
          </p:cNvGrpSpPr>
          <p:nvPr/>
        </p:nvGrpSpPr>
        <p:grpSpPr bwMode="auto">
          <a:xfrm>
            <a:off x="3751263" y="5043488"/>
            <a:ext cx="15875" cy="30162"/>
            <a:chOff x="1516" y="2835"/>
            <a:chExt cx="42" cy="123"/>
          </a:xfrm>
        </p:grpSpPr>
        <p:sp>
          <p:nvSpPr>
            <p:cNvPr id="24857" name="AutoShape 879"/>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58" name="AutoShape 880"/>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95" name="Group 881"/>
          <p:cNvGrpSpPr>
            <a:grpSpLocks noChangeAspect="1"/>
          </p:cNvGrpSpPr>
          <p:nvPr/>
        </p:nvGrpSpPr>
        <p:grpSpPr bwMode="auto">
          <a:xfrm>
            <a:off x="4098925" y="4956175"/>
            <a:ext cx="15875" cy="106363"/>
            <a:chOff x="2195" y="2463"/>
            <a:chExt cx="40" cy="442"/>
          </a:xfrm>
        </p:grpSpPr>
        <p:sp>
          <p:nvSpPr>
            <p:cNvPr id="24855" name="AutoShape 882"/>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56" name="AutoShape 883"/>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96" name="Group 884"/>
          <p:cNvGrpSpPr>
            <a:grpSpLocks noChangeAspect="1"/>
          </p:cNvGrpSpPr>
          <p:nvPr/>
        </p:nvGrpSpPr>
        <p:grpSpPr bwMode="auto">
          <a:xfrm>
            <a:off x="4157663" y="4989513"/>
            <a:ext cx="19050" cy="92075"/>
            <a:chOff x="2329" y="2599"/>
            <a:chExt cx="43" cy="386"/>
          </a:xfrm>
        </p:grpSpPr>
        <p:sp>
          <p:nvSpPr>
            <p:cNvPr id="24853" name="AutoShape 885"/>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54" name="AutoShape 886"/>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97" name="Group 887"/>
          <p:cNvGrpSpPr>
            <a:grpSpLocks noChangeAspect="1"/>
          </p:cNvGrpSpPr>
          <p:nvPr/>
        </p:nvGrpSpPr>
        <p:grpSpPr bwMode="auto">
          <a:xfrm>
            <a:off x="3967163" y="4957763"/>
            <a:ext cx="15875" cy="38100"/>
            <a:chOff x="2478" y="2807"/>
            <a:chExt cx="43" cy="178"/>
          </a:xfrm>
        </p:grpSpPr>
        <p:sp>
          <p:nvSpPr>
            <p:cNvPr id="24851" name="AutoShape 888"/>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52" name="AutoShape 889"/>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98" name="Group 890"/>
          <p:cNvGrpSpPr>
            <a:grpSpLocks noChangeAspect="1"/>
          </p:cNvGrpSpPr>
          <p:nvPr/>
        </p:nvGrpSpPr>
        <p:grpSpPr bwMode="auto">
          <a:xfrm>
            <a:off x="4041775" y="4951413"/>
            <a:ext cx="17463" cy="65087"/>
            <a:chOff x="2065" y="2441"/>
            <a:chExt cx="40" cy="272"/>
          </a:xfrm>
        </p:grpSpPr>
        <p:sp>
          <p:nvSpPr>
            <p:cNvPr id="24849" name="AutoShape 891"/>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50" name="AutoShape 892"/>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799" name="Group 893"/>
          <p:cNvGrpSpPr>
            <a:grpSpLocks noChangeAspect="1"/>
          </p:cNvGrpSpPr>
          <p:nvPr/>
        </p:nvGrpSpPr>
        <p:grpSpPr bwMode="auto">
          <a:xfrm>
            <a:off x="4217988" y="5037138"/>
            <a:ext cx="15875" cy="38100"/>
            <a:chOff x="2478" y="2807"/>
            <a:chExt cx="43" cy="178"/>
          </a:xfrm>
        </p:grpSpPr>
        <p:sp>
          <p:nvSpPr>
            <p:cNvPr id="24847" name="AutoShape 894"/>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48" name="AutoShape 895"/>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800" name="Group 896"/>
          <p:cNvGrpSpPr>
            <a:grpSpLocks noChangeAspect="1"/>
          </p:cNvGrpSpPr>
          <p:nvPr/>
        </p:nvGrpSpPr>
        <p:grpSpPr bwMode="auto">
          <a:xfrm>
            <a:off x="3360738" y="4959350"/>
            <a:ext cx="19050" cy="107950"/>
            <a:chOff x="1790" y="2461"/>
            <a:chExt cx="40" cy="447"/>
          </a:xfrm>
        </p:grpSpPr>
        <p:sp>
          <p:nvSpPr>
            <p:cNvPr id="24845" name="AutoShape 897"/>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46" name="AutoShape 898"/>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801" name="Group 899"/>
          <p:cNvGrpSpPr>
            <a:grpSpLocks noChangeAspect="1"/>
          </p:cNvGrpSpPr>
          <p:nvPr/>
        </p:nvGrpSpPr>
        <p:grpSpPr bwMode="auto">
          <a:xfrm>
            <a:off x="3419475" y="4951413"/>
            <a:ext cx="17463" cy="77787"/>
            <a:chOff x="1914" y="2425"/>
            <a:chExt cx="40" cy="326"/>
          </a:xfrm>
        </p:grpSpPr>
        <p:sp>
          <p:nvSpPr>
            <p:cNvPr id="24843" name="AutoShape 900"/>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44" name="AutoShape 901"/>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802" name="Group 902"/>
          <p:cNvGrpSpPr>
            <a:grpSpLocks noChangeAspect="1"/>
          </p:cNvGrpSpPr>
          <p:nvPr/>
        </p:nvGrpSpPr>
        <p:grpSpPr bwMode="auto">
          <a:xfrm>
            <a:off x="3298825" y="4997450"/>
            <a:ext cx="19050" cy="84138"/>
            <a:chOff x="1658" y="2628"/>
            <a:chExt cx="40" cy="355"/>
          </a:xfrm>
        </p:grpSpPr>
        <p:sp>
          <p:nvSpPr>
            <p:cNvPr id="24841" name="AutoShape 903"/>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42" name="AutoShape 904"/>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803" name="Group 905"/>
          <p:cNvGrpSpPr>
            <a:grpSpLocks noChangeAspect="1"/>
          </p:cNvGrpSpPr>
          <p:nvPr/>
        </p:nvGrpSpPr>
        <p:grpSpPr bwMode="auto">
          <a:xfrm>
            <a:off x="3244850" y="5041900"/>
            <a:ext cx="15875" cy="30163"/>
            <a:chOff x="1516" y="2835"/>
            <a:chExt cx="42" cy="123"/>
          </a:xfrm>
        </p:grpSpPr>
        <p:sp>
          <p:nvSpPr>
            <p:cNvPr id="24839" name="AutoShape 906"/>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40" name="AutoShape 907"/>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4804" name="Group 908"/>
          <p:cNvGrpSpPr>
            <a:grpSpLocks noChangeAspect="1"/>
          </p:cNvGrpSpPr>
          <p:nvPr/>
        </p:nvGrpSpPr>
        <p:grpSpPr bwMode="auto">
          <a:xfrm flipV="1">
            <a:off x="3462338" y="4956175"/>
            <a:ext cx="19050" cy="38100"/>
            <a:chOff x="2478" y="2807"/>
            <a:chExt cx="43" cy="178"/>
          </a:xfrm>
        </p:grpSpPr>
        <p:sp>
          <p:nvSpPr>
            <p:cNvPr id="24837" name="AutoShape 909"/>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4838" name="AutoShape 910"/>
            <p:cNvSpPr>
              <a:spLocks noChangeAspect="1" noChangeArrowheads="1"/>
            </p:cNvSpPr>
            <p:nvPr/>
          </p:nvSpPr>
          <p:spPr bwMode="auto">
            <a:xfrm flipV="1">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sp>
        <p:nvSpPr>
          <p:cNvPr id="24805" name="Freeform 911"/>
          <p:cNvSpPr>
            <a:spLocks noChangeAspect="1"/>
          </p:cNvSpPr>
          <p:nvPr/>
        </p:nvSpPr>
        <p:spPr bwMode="auto">
          <a:xfrm flipH="1">
            <a:off x="3919538" y="4948238"/>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806" name="Freeform 912"/>
          <p:cNvSpPr>
            <a:spLocks noChangeAspect="1"/>
          </p:cNvSpPr>
          <p:nvPr/>
        </p:nvSpPr>
        <p:spPr bwMode="auto">
          <a:xfrm flipH="1">
            <a:off x="3559175" y="4948238"/>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807" name="Freeform 913"/>
          <p:cNvSpPr>
            <a:spLocks noChangeAspect="1"/>
          </p:cNvSpPr>
          <p:nvPr/>
        </p:nvSpPr>
        <p:spPr bwMode="auto">
          <a:xfrm flipH="1">
            <a:off x="3414713" y="4948238"/>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808" name="Freeform 914"/>
          <p:cNvSpPr>
            <a:spLocks noChangeAspect="1"/>
          </p:cNvSpPr>
          <p:nvPr/>
        </p:nvSpPr>
        <p:spPr bwMode="auto">
          <a:xfrm flipH="1">
            <a:off x="3049588" y="4948238"/>
            <a:ext cx="268287"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809" name="Freeform 915"/>
          <p:cNvSpPr>
            <a:spLocks noChangeAspect="1"/>
          </p:cNvSpPr>
          <p:nvPr/>
        </p:nvSpPr>
        <p:spPr bwMode="auto">
          <a:xfrm flipH="1">
            <a:off x="2903538" y="4948238"/>
            <a:ext cx="266700"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810" name="Freeform 916"/>
          <p:cNvSpPr>
            <a:spLocks noChangeAspect="1"/>
          </p:cNvSpPr>
          <p:nvPr/>
        </p:nvSpPr>
        <p:spPr bwMode="auto">
          <a:xfrm flipH="1">
            <a:off x="2546350" y="4948238"/>
            <a:ext cx="261938"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4811" name="Freeform 917"/>
          <p:cNvSpPr>
            <a:spLocks noChangeAspect="1"/>
          </p:cNvSpPr>
          <p:nvPr/>
        </p:nvSpPr>
        <p:spPr bwMode="auto">
          <a:xfrm flipH="1">
            <a:off x="2398713" y="4948238"/>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53142" name="Rectangle 918"/>
          <p:cNvSpPr>
            <a:spLocks noChangeArrowheads="1"/>
          </p:cNvSpPr>
          <p:nvPr/>
        </p:nvSpPr>
        <p:spPr bwMode="auto">
          <a:xfrm>
            <a:off x="2279650" y="4924425"/>
            <a:ext cx="188913"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3143" name="Rectangle 919"/>
          <p:cNvSpPr>
            <a:spLocks noChangeArrowheads="1"/>
          </p:cNvSpPr>
          <p:nvPr/>
        </p:nvSpPr>
        <p:spPr bwMode="auto">
          <a:xfrm>
            <a:off x="2490788" y="4924425"/>
            <a:ext cx="188912"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3144" name="Rectangle 920"/>
          <p:cNvSpPr>
            <a:spLocks noChangeArrowheads="1"/>
          </p:cNvSpPr>
          <p:nvPr/>
        </p:nvSpPr>
        <p:spPr bwMode="auto">
          <a:xfrm>
            <a:off x="2689225" y="4924425"/>
            <a:ext cx="1103313"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3145" name="Rectangle 921"/>
          <p:cNvSpPr>
            <a:spLocks noChangeArrowheads="1"/>
          </p:cNvSpPr>
          <p:nvPr/>
        </p:nvSpPr>
        <p:spPr bwMode="auto">
          <a:xfrm>
            <a:off x="3800475" y="4924425"/>
            <a:ext cx="101600"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3146" name="Rectangle 922"/>
          <p:cNvSpPr>
            <a:spLocks noChangeArrowheads="1"/>
          </p:cNvSpPr>
          <p:nvPr/>
        </p:nvSpPr>
        <p:spPr bwMode="auto">
          <a:xfrm>
            <a:off x="3925888" y="4924425"/>
            <a:ext cx="288925"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24817" name="Text Box 923"/>
          <p:cNvSpPr txBox="1">
            <a:spLocks noChangeArrowheads="1"/>
          </p:cNvSpPr>
          <p:nvPr/>
        </p:nvSpPr>
        <p:spPr bwMode="auto">
          <a:xfrm>
            <a:off x="1811338" y="4864100"/>
            <a:ext cx="512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a:latin typeface="Comic Sans MS" charset="0"/>
              </a:rPr>
              <a:t>m</a:t>
            </a:r>
            <a:r>
              <a:rPr lang="it-IT" altLang="x-none" sz="1400" baseline="30000">
                <a:latin typeface="Comic Sans MS" charset="0"/>
              </a:rPr>
              <a:t>7</a:t>
            </a:r>
            <a:r>
              <a:rPr lang="it-IT" altLang="x-none" sz="1400">
                <a:latin typeface="Comic Sans MS" charset="0"/>
              </a:rPr>
              <a:t>G</a:t>
            </a:r>
          </a:p>
        </p:txBody>
      </p:sp>
      <p:sp>
        <p:nvSpPr>
          <p:cNvPr id="24818" name="Text Box 924"/>
          <p:cNvSpPr txBox="1">
            <a:spLocks noChangeArrowheads="1"/>
          </p:cNvSpPr>
          <p:nvPr/>
        </p:nvSpPr>
        <p:spPr bwMode="auto">
          <a:xfrm>
            <a:off x="4164013" y="4884738"/>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a:latin typeface="Comic Sans MS" charset="0"/>
              </a:rPr>
              <a:t>AAAAAAAAAn</a:t>
            </a:r>
          </a:p>
        </p:txBody>
      </p:sp>
      <p:sp>
        <p:nvSpPr>
          <p:cNvPr id="24819" name="Line 925"/>
          <p:cNvSpPr>
            <a:spLocks noChangeShapeType="1"/>
          </p:cNvSpPr>
          <p:nvPr/>
        </p:nvSpPr>
        <p:spPr bwMode="auto">
          <a:xfrm flipH="1">
            <a:off x="3481388" y="5367338"/>
            <a:ext cx="0" cy="392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820" name="Text Box 926"/>
          <p:cNvSpPr txBox="1">
            <a:spLocks noChangeArrowheads="1"/>
          </p:cNvSpPr>
          <p:nvPr/>
        </p:nvSpPr>
        <p:spPr bwMode="auto">
          <a:xfrm>
            <a:off x="3505200" y="5276850"/>
            <a:ext cx="1293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b="1">
                <a:solidFill>
                  <a:srgbClr val="DE0A10"/>
                </a:solidFill>
                <a:latin typeface="Comic Sans MS" charset="0"/>
              </a:rPr>
              <a:t>TRANSPORT</a:t>
            </a:r>
          </a:p>
        </p:txBody>
      </p:sp>
      <p:sp>
        <p:nvSpPr>
          <p:cNvPr id="53151" name="Freeform 927"/>
          <p:cNvSpPr>
            <a:spLocks/>
          </p:cNvSpPr>
          <p:nvPr/>
        </p:nvSpPr>
        <p:spPr bwMode="auto">
          <a:xfrm>
            <a:off x="376238" y="4397375"/>
            <a:ext cx="8548687" cy="1468438"/>
          </a:xfrm>
          <a:custGeom>
            <a:avLst/>
            <a:gdLst>
              <a:gd name="T0" fmla="*/ 0 w 5385"/>
              <a:gd name="T1" fmla="*/ 0 h 925"/>
              <a:gd name="T2" fmla="*/ 1616075 w 5385"/>
              <a:gd name="T3" fmla="*/ 1193800 h 925"/>
              <a:gd name="T4" fmla="*/ 4614862 w 5385"/>
              <a:gd name="T5" fmla="*/ 1450975 h 925"/>
              <a:gd name="T6" fmla="*/ 7286625 w 5385"/>
              <a:gd name="T7" fmla="*/ 1089025 h 925"/>
              <a:gd name="T8" fmla="*/ 8548687 w 5385"/>
              <a:gd name="T9" fmla="*/ 377825 h 925"/>
              <a:gd name="T10" fmla="*/ 0 60000 65536"/>
              <a:gd name="T11" fmla="*/ 0 60000 65536"/>
              <a:gd name="T12" fmla="*/ 0 60000 65536"/>
              <a:gd name="T13" fmla="*/ 0 60000 65536"/>
              <a:gd name="T14" fmla="*/ 0 60000 65536"/>
              <a:gd name="T15" fmla="*/ 0 w 5385"/>
              <a:gd name="T16" fmla="*/ 0 h 925"/>
              <a:gd name="T17" fmla="*/ 5385 w 5385"/>
              <a:gd name="T18" fmla="*/ 925 h 925"/>
            </a:gdLst>
            <a:ahLst/>
            <a:cxnLst>
              <a:cxn ang="T10">
                <a:pos x="T0" y="T1"/>
              </a:cxn>
              <a:cxn ang="T11">
                <a:pos x="T2" y="T3"/>
              </a:cxn>
              <a:cxn ang="T12">
                <a:pos x="T4" y="T5"/>
              </a:cxn>
              <a:cxn ang="T13">
                <a:pos x="T6" y="T7"/>
              </a:cxn>
              <a:cxn ang="T14">
                <a:pos x="T8" y="T9"/>
              </a:cxn>
            </a:cxnLst>
            <a:rect l="T15" t="T16" r="T17" b="T18"/>
            <a:pathLst>
              <a:path w="5385" h="925">
                <a:moveTo>
                  <a:pt x="0" y="0"/>
                </a:moveTo>
                <a:cubicBezTo>
                  <a:pt x="170" y="124"/>
                  <a:pt x="533" y="600"/>
                  <a:pt x="1018" y="752"/>
                </a:cubicBezTo>
                <a:cubicBezTo>
                  <a:pt x="1503" y="904"/>
                  <a:pt x="2312" y="925"/>
                  <a:pt x="2907" y="914"/>
                </a:cubicBezTo>
                <a:cubicBezTo>
                  <a:pt x="3502" y="903"/>
                  <a:pt x="4177" y="799"/>
                  <a:pt x="4590" y="686"/>
                </a:cubicBezTo>
                <a:cubicBezTo>
                  <a:pt x="5003" y="573"/>
                  <a:pt x="5220" y="331"/>
                  <a:pt x="5385" y="238"/>
                </a:cubicBezTo>
              </a:path>
            </a:pathLst>
          </a:custGeom>
          <a:noFill/>
          <a:ln w="9525">
            <a:solidFill>
              <a:schemeClr val="tx1"/>
            </a:solidFill>
            <a:round/>
            <a:headEnd/>
            <a:tailEnd/>
          </a:ln>
          <a:effectLst>
            <a:outerShdw blurRad="63500" dist="26940" dir="54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22" name="Line 928"/>
          <p:cNvSpPr>
            <a:spLocks noChangeShapeType="1"/>
          </p:cNvSpPr>
          <p:nvPr/>
        </p:nvSpPr>
        <p:spPr bwMode="auto">
          <a:xfrm flipH="1">
            <a:off x="3481388" y="3419475"/>
            <a:ext cx="0" cy="3921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823" name="Text Box 929"/>
          <p:cNvSpPr txBox="1">
            <a:spLocks noChangeArrowheads="1"/>
          </p:cNvSpPr>
          <p:nvPr/>
        </p:nvSpPr>
        <p:spPr bwMode="auto">
          <a:xfrm>
            <a:off x="3505200" y="5972175"/>
            <a:ext cx="1554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b="1">
                <a:solidFill>
                  <a:srgbClr val="DE0A10"/>
                </a:solidFill>
                <a:latin typeface="Comic Sans MS" charset="0"/>
              </a:rPr>
              <a:t>TRANSLATION</a:t>
            </a:r>
          </a:p>
        </p:txBody>
      </p:sp>
      <p:sp>
        <p:nvSpPr>
          <p:cNvPr id="24824" name="Line 930"/>
          <p:cNvSpPr>
            <a:spLocks noChangeShapeType="1"/>
          </p:cNvSpPr>
          <p:nvPr/>
        </p:nvSpPr>
        <p:spPr bwMode="auto">
          <a:xfrm flipH="1">
            <a:off x="3481388" y="5976938"/>
            <a:ext cx="0" cy="392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825" name="Line 931"/>
          <p:cNvSpPr>
            <a:spLocks noChangeShapeType="1"/>
          </p:cNvSpPr>
          <p:nvPr/>
        </p:nvSpPr>
        <p:spPr bwMode="auto">
          <a:xfrm flipH="1">
            <a:off x="3481388" y="2195513"/>
            <a:ext cx="0" cy="696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826" name="Freeform 932"/>
          <p:cNvSpPr>
            <a:spLocks/>
          </p:cNvSpPr>
          <p:nvPr/>
        </p:nvSpPr>
        <p:spPr bwMode="auto">
          <a:xfrm rot="-915307">
            <a:off x="3168650" y="6318250"/>
            <a:ext cx="736600" cy="484188"/>
          </a:xfrm>
          <a:custGeom>
            <a:avLst/>
            <a:gdLst>
              <a:gd name="T0" fmla="*/ 2147483647 w 1002"/>
              <a:gd name="T1" fmla="*/ 2147483647 h 724"/>
              <a:gd name="T2" fmla="*/ 2147483647 w 1002"/>
              <a:gd name="T3" fmla="*/ 2147483647 h 724"/>
              <a:gd name="T4" fmla="*/ 2147483647 w 1002"/>
              <a:gd name="T5" fmla="*/ 2147483647 h 724"/>
              <a:gd name="T6" fmla="*/ 2147483647 w 1002"/>
              <a:gd name="T7" fmla="*/ 2147483647 h 724"/>
              <a:gd name="T8" fmla="*/ 2147483647 w 1002"/>
              <a:gd name="T9" fmla="*/ 2147483647 h 724"/>
              <a:gd name="T10" fmla="*/ 2147483647 w 1002"/>
              <a:gd name="T11" fmla="*/ 2147483647 h 724"/>
              <a:gd name="T12" fmla="*/ 2147483647 w 1002"/>
              <a:gd name="T13" fmla="*/ 2147483647 h 724"/>
              <a:gd name="T14" fmla="*/ 2147483647 w 1002"/>
              <a:gd name="T15" fmla="*/ 2147483647 h 724"/>
              <a:gd name="T16" fmla="*/ 2147483647 w 1002"/>
              <a:gd name="T17" fmla="*/ 2147483647 h 724"/>
              <a:gd name="T18" fmla="*/ 2147483647 w 1002"/>
              <a:gd name="T19" fmla="*/ 2147483647 h 724"/>
              <a:gd name="T20" fmla="*/ 2147483647 w 1002"/>
              <a:gd name="T21" fmla="*/ 2147483647 h 724"/>
              <a:gd name="T22" fmla="*/ 2147483647 w 1002"/>
              <a:gd name="T23" fmla="*/ 2147483647 h 724"/>
              <a:gd name="T24" fmla="*/ 2147483647 w 1002"/>
              <a:gd name="T25" fmla="*/ 2147483647 h 724"/>
              <a:gd name="T26" fmla="*/ 2147483647 w 1002"/>
              <a:gd name="T27" fmla="*/ 2147483647 h 724"/>
              <a:gd name="T28" fmla="*/ 2147483647 w 1002"/>
              <a:gd name="T29" fmla="*/ 2147483647 h 724"/>
              <a:gd name="T30" fmla="*/ 2147483647 w 1002"/>
              <a:gd name="T31" fmla="*/ 2147483647 h 724"/>
              <a:gd name="T32" fmla="*/ 2147483647 w 1002"/>
              <a:gd name="T33" fmla="*/ 2147483647 h 724"/>
              <a:gd name="T34" fmla="*/ 2147483647 w 1002"/>
              <a:gd name="T35" fmla="*/ 2147483647 h 724"/>
              <a:gd name="T36" fmla="*/ 2147483647 w 1002"/>
              <a:gd name="T37" fmla="*/ 2147483647 h 724"/>
              <a:gd name="T38" fmla="*/ 2147483647 w 1002"/>
              <a:gd name="T39" fmla="*/ 2147483647 h 724"/>
              <a:gd name="T40" fmla="*/ 2147483647 w 1002"/>
              <a:gd name="T41" fmla="*/ 2147483647 h 724"/>
              <a:gd name="T42" fmla="*/ 2147483647 w 1002"/>
              <a:gd name="T43" fmla="*/ 2147483647 h 724"/>
              <a:gd name="T44" fmla="*/ 2147483647 w 1002"/>
              <a:gd name="T45" fmla="*/ 2147483647 h 7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02"/>
              <a:gd name="T70" fmla="*/ 0 h 724"/>
              <a:gd name="T71" fmla="*/ 1002 w 1002"/>
              <a:gd name="T72" fmla="*/ 724 h 7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02" h="724">
                <a:moveTo>
                  <a:pt x="220" y="621"/>
                </a:moveTo>
                <a:cubicBezTo>
                  <a:pt x="132" y="588"/>
                  <a:pt x="43" y="554"/>
                  <a:pt x="22" y="461"/>
                </a:cubicBezTo>
                <a:cubicBezTo>
                  <a:pt x="0" y="368"/>
                  <a:pt x="39" y="131"/>
                  <a:pt x="91" y="66"/>
                </a:cubicBezTo>
                <a:cubicBezTo>
                  <a:pt x="144" y="0"/>
                  <a:pt x="307" y="37"/>
                  <a:pt x="340" y="66"/>
                </a:cubicBezTo>
                <a:cubicBezTo>
                  <a:pt x="373" y="95"/>
                  <a:pt x="317" y="206"/>
                  <a:pt x="289" y="241"/>
                </a:cubicBezTo>
                <a:cubicBezTo>
                  <a:pt x="261" y="276"/>
                  <a:pt x="190" y="293"/>
                  <a:pt x="170" y="278"/>
                </a:cubicBezTo>
                <a:cubicBezTo>
                  <a:pt x="150" y="263"/>
                  <a:pt x="119" y="166"/>
                  <a:pt x="170" y="150"/>
                </a:cubicBezTo>
                <a:cubicBezTo>
                  <a:pt x="221" y="134"/>
                  <a:pt x="442" y="147"/>
                  <a:pt x="477" y="183"/>
                </a:cubicBezTo>
                <a:cubicBezTo>
                  <a:pt x="512" y="219"/>
                  <a:pt x="410" y="346"/>
                  <a:pt x="380" y="369"/>
                </a:cubicBezTo>
                <a:cubicBezTo>
                  <a:pt x="350" y="392"/>
                  <a:pt x="292" y="348"/>
                  <a:pt x="298" y="324"/>
                </a:cubicBezTo>
                <a:cubicBezTo>
                  <a:pt x="304" y="300"/>
                  <a:pt x="367" y="223"/>
                  <a:pt x="417" y="226"/>
                </a:cubicBezTo>
                <a:cubicBezTo>
                  <a:pt x="467" y="229"/>
                  <a:pt x="586" y="304"/>
                  <a:pt x="598" y="344"/>
                </a:cubicBezTo>
                <a:cubicBezTo>
                  <a:pt x="610" y="384"/>
                  <a:pt x="528" y="458"/>
                  <a:pt x="490" y="470"/>
                </a:cubicBezTo>
                <a:cubicBezTo>
                  <a:pt x="452" y="482"/>
                  <a:pt x="360" y="430"/>
                  <a:pt x="371" y="415"/>
                </a:cubicBezTo>
                <a:cubicBezTo>
                  <a:pt x="382" y="400"/>
                  <a:pt x="498" y="378"/>
                  <a:pt x="554" y="379"/>
                </a:cubicBezTo>
                <a:cubicBezTo>
                  <a:pt x="610" y="380"/>
                  <a:pt x="689" y="439"/>
                  <a:pt x="709" y="424"/>
                </a:cubicBezTo>
                <a:cubicBezTo>
                  <a:pt x="729" y="409"/>
                  <a:pt x="689" y="288"/>
                  <a:pt x="673" y="287"/>
                </a:cubicBezTo>
                <a:cubicBezTo>
                  <a:pt x="657" y="286"/>
                  <a:pt x="632" y="363"/>
                  <a:pt x="615" y="416"/>
                </a:cubicBezTo>
                <a:cubicBezTo>
                  <a:pt x="598" y="469"/>
                  <a:pt x="536" y="558"/>
                  <a:pt x="572" y="607"/>
                </a:cubicBezTo>
                <a:cubicBezTo>
                  <a:pt x="608" y="656"/>
                  <a:pt x="789" y="724"/>
                  <a:pt x="830" y="709"/>
                </a:cubicBezTo>
                <a:cubicBezTo>
                  <a:pt x="871" y="694"/>
                  <a:pt x="812" y="568"/>
                  <a:pt x="819" y="516"/>
                </a:cubicBezTo>
                <a:cubicBezTo>
                  <a:pt x="826" y="464"/>
                  <a:pt x="844" y="400"/>
                  <a:pt x="874" y="397"/>
                </a:cubicBezTo>
                <a:cubicBezTo>
                  <a:pt x="904" y="394"/>
                  <a:pt x="975" y="476"/>
                  <a:pt x="1002" y="497"/>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27" name="Text Box 942"/>
          <p:cNvSpPr txBox="1">
            <a:spLocks noChangeArrowheads="1"/>
          </p:cNvSpPr>
          <p:nvPr/>
        </p:nvSpPr>
        <p:spPr bwMode="auto">
          <a:xfrm>
            <a:off x="8351838" y="1316038"/>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000" b="1" i="1">
                <a:latin typeface="Times" charset="0"/>
              </a:rPr>
              <a:t>gene</a:t>
            </a:r>
          </a:p>
        </p:txBody>
      </p:sp>
      <p:sp>
        <p:nvSpPr>
          <p:cNvPr id="24828" name="Text Box 943"/>
          <p:cNvSpPr txBox="1">
            <a:spLocks noChangeArrowheads="1"/>
          </p:cNvSpPr>
          <p:nvPr/>
        </p:nvSpPr>
        <p:spPr bwMode="auto">
          <a:xfrm>
            <a:off x="7107238" y="2811463"/>
            <a:ext cx="1487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000" b="1" i="1">
                <a:latin typeface="Times" charset="0"/>
              </a:rPr>
              <a:t>pre-mRNA</a:t>
            </a:r>
          </a:p>
        </p:txBody>
      </p:sp>
      <p:sp>
        <p:nvSpPr>
          <p:cNvPr id="24829" name="Text Box 944"/>
          <p:cNvSpPr txBox="1">
            <a:spLocks noChangeArrowheads="1"/>
          </p:cNvSpPr>
          <p:nvPr/>
        </p:nvSpPr>
        <p:spPr bwMode="auto">
          <a:xfrm>
            <a:off x="5853113" y="3956050"/>
            <a:ext cx="3062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it-IT" altLang="x-none" sz="2000" b="1" i="1">
                <a:latin typeface="Times" charset="0"/>
              </a:rPr>
              <a:t>polyadenylated pre-mRNA</a:t>
            </a:r>
          </a:p>
        </p:txBody>
      </p:sp>
      <p:sp>
        <p:nvSpPr>
          <p:cNvPr id="24830" name="Text Box 945"/>
          <p:cNvSpPr txBox="1">
            <a:spLocks noChangeArrowheads="1"/>
          </p:cNvSpPr>
          <p:nvPr/>
        </p:nvSpPr>
        <p:spPr bwMode="auto">
          <a:xfrm>
            <a:off x="5630863" y="4805363"/>
            <a:ext cx="2430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000" b="1" i="1">
                <a:latin typeface="Times" charset="0"/>
              </a:rPr>
              <a:t>mature mRNA</a:t>
            </a:r>
          </a:p>
        </p:txBody>
      </p:sp>
      <p:sp>
        <p:nvSpPr>
          <p:cNvPr id="24831" name="Line 946"/>
          <p:cNvSpPr>
            <a:spLocks noChangeShapeType="1"/>
          </p:cNvSpPr>
          <p:nvPr/>
        </p:nvSpPr>
        <p:spPr bwMode="auto">
          <a:xfrm flipH="1">
            <a:off x="3476625" y="4362450"/>
            <a:ext cx="0" cy="3921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832" name="WordArt 947"/>
          <p:cNvSpPr>
            <a:spLocks noChangeArrowheads="1" noChangeShapeType="1" noTextEdit="1"/>
          </p:cNvSpPr>
          <p:nvPr/>
        </p:nvSpPr>
        <p:spPr bwMode="auto">
          <a:xfrm rot="2524722">
            <a:off x="400050" y="4316413"/>
            <a:ext cx="993775" cy="401637"/>
          </a:xfrm>
          <a:prstGeom prst="rect">
            <a:avLst/>
          </a:prstGeom>
        </p:spPr>
        <p:txBody>
          <a:bodyPr wrap="none" fromWordArt="1">
            <a:prstTxWarp prst="textInflateTop">
              <a:avLst>
                <a:gd name="adj" fmla="val 31917"/>
              </a:avLst>
            </a:prstTxWarp>
          </a:bodyPr>
          <a:lstStyle/>
          <a:p>
            <a:pPr algn="ctr"/>
            <a:r>
              <a:rPr lang="en-US" sz="2800" kern="10">
                <a:ln w="9525">
                  <a:solidFill>
                    <a:srgbClr val="000000"/>
                  </a:solidFill>
                  <a:round/>
                  <a:headEnd/>
                  <a:tailEnd/>
                </a:ln>
                <a:latin typeface="Comic Sans MS" charset="0"/>
                <a:ea typeface="Comic Sans MS" charset="0"/>
                <a:cs typeface="Comic Sans MS" charset="0"/>
              </a:rPr>
              <a:t>nucleus</a:t>
            </a:r>
          </a:p>
        </p:txBody>
      </p:sp>
      <p:sp>
        <p:nvSpPr>
          <p:cNvPr id="24833" name="WordArt 948"/>
          <p:cNvSpPr>
            <a:spLocks noChangeArrowheads="1" noChangeShapeType="1" noTextEdit="1"/>
          </p:cNvSpPr>
          <p:nvPr/>
        </p:nvSpPr>
        <p:spPr bwMode="auto">
          <a:xfrm rot="-1528045">
            <a:off x="7585075" y="5345113"/>
            <a:ext cx="1370013" cy="958850"/>
          </a:xfrm>
          <a:prstGeom prst="rect">
            <a:avLst/>
          </a:prstGeom>
        </p:spPr>
        <p:txBody>
          <a:bodyPr wrap="none" fromWordArt="1">
            <a:prstTxWarp prst="textInflateBottom">
              <a:avLst>
                <a:gd name="adj" fmla="val 68083"/>
              </a:avLst>
            </a:prstTxWarp>
          </a:bodyPr>
          <a:lstStyle/>
          <a:p>
            <a:pPr algn="ctr"/>
            <a:r>
              <a:rPr lang="en-US" sz="2800" kern="10">
                <a:ln w="9525">
                  <a:solidFill>
                    <a:srgbClr val="000000"/>
                  </a:solidFill>
                  <a:round/>
                  <a:headEnd/>
                  <a:tailEnd/>
                </a:ln>
                <a:latin typeface="Comic Sans MS" charset="0"/>
                <a:ea typeface="Comic Sans MS" charset="0"/>
                <a:cs typeface="Comic Sans MS" charset="0"/>
              </a:rPr>
              <a:t>cytoplasm</a:t>
            </a:r>
          </a:p>
          <a:p>
            <a:pPr algn="ctr"/>
            <a:endParaRPr lang="en-US" sz="2800" kern="10">
              <a:ln w="9525">
                <a:solidFill>
                  <a:srgbClr val="000000"/>
                </a:solidFill>
                <a:round/>
                <a:headEnd/>
                <a:tailEnd/>
              </a:ln>
              <a:latin typeface="Comic Sans MS" charset="0"/>
              <a:ea typeface="Comic Sans MS" charset="0"/>
              <a:cs typeface="Comic Sans MS" charset="0"/>
            </a:endParaRPr>
          </a:p>
        </p:txBody>
      </p:sp>
      <p:sp>
        <p:nvSpPr>
          <p:cNvPr id="24834" name="Text Box 949"/>
          <p:cNvSpPr txBox="1">
            <a:spLocks noChangeArrowheads="1"/>
          </p:cNvSpPr>
          <p:nvPr/>
        </p:nvSpPr>
        <p:spPr bwMode="auto">
          <a:xfrm>
            <a:off x="1331913" y="0"/>
            <a:ext cx="5638800" cy="466725"/>
          </a:xfrm>
          <a:prstGeom prst="rect">
            <a:avLst/>
          </a:prstGeom>
          <a:solidFill>
            <a:srgbClr val="66FF66">
              <a:alpha val="30196"/>
            </a:srgbClr>
          </a:solidFill>
          <a:ln w="9525">
            <a:solidFill>
              <a:srgbClr val="00FF00"/>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x-none" sz="1800">
              <a:latin typeface="Comic Sans MS" charset="0"/>
            </a:endParaRPr>
          </a:p>
        </p:txBody>
      </p:sp>
      <p:sp>
        <p:nvSpPr>
          <p:cNvPr id="24835" name="Text Box 950"/>
          <p:cNvSpPr txBox="1">
            <a:spLocks noChangeArrowheads="1"/>
          </p:cNvSpPr>
          <p:nvPr/>
        </p:nvSpPr>
        <p:spPr bwMode="auto">
          <a:xfrm>
            <a:off x="2700338" y="-19050"/>
            <a:ext cx="3236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x-none" sz="1800">
                <a:latin typeface="Comic Sans MS" charset="0"/>
              </a:rPr>
              <a:t>Eucaryotic gene expression</a:t>
            </a:r>
          </a:p>
        </p:txBody>
      </p:sp>
      <p:sp>
        <p:nvSpPr>
          <p:cNvPr id="6" name="Figura a mano libera 5"/>
          <p:cNvSpPr/>
          <p:nvPr/>
        </p:nvSpPr>
        <p:spPr>
          <a:xfrm>
            <a:off x="1536700" y="2881313"/>
            <a:ext cx="684213" cy="180975"/>
          </a:xfrm>
          <a:custGeom>
            <a:avLst/>
            <a:gdLst>
              <a:gd name="connsiteX0" fmla="*/ 0 w 660400"/>
              <a:gd name="connsiteY0" fmla="*/ 77289 h 128089"/>
              <a:gd name="connsiteX1" fmla="*/ 228600 w 660400"/>
              <a:gd name="connsiteY1" fmla="*/ 1089 h 128089"/>
              <a:gd name="connsiteX2" fmla="*/ 660400 w 660400"/>
              <a:gd name="connsiteY2" fmla="*/ 128089 h 128089"/>
            </a:gdLst>
            <a:ahLst/>
            <a:cxnLst>
              <a:cxn ang="0">
                <a:pos x="connsiteX0" y="connsiteY0"/>
              </a:cxn>
              <a:cxn ang="0">
                <a:pos x="connsiteX1" y="connsiteY1"/>
              </a:cxn>
              <a:cxn ang="0">
                <a:pos x="connsiteX2" y="connsiteY2"/>
              </a:cxn>
            </a:cxnLst>
            <a:rect l="l" t="t" r="r" b="b"/>
            <a:pathLst>
              <a:path w="660400" h="128089">
                <a:moveTo>
                  <a:pt x="0" y="77289"/>
                </a:moveTo>
                <a:cubicBezTo>
                  <a:pt x="59266" y="34955"/>
                  <a:pt x="118533" y="-7378"/>
                  <a:pt x="228600" y="1089"/>
                </a:cubicBezTo>
                <a:cubicBezTo>
                  <a:pt x="338667" y="9556"/>
                  <a:pt x="660400" y="128089"/>
                  <a:pt x="660400" y="128089"/>
                </a:cubicBezTo>
              </a:path>
            </a:pathLst>
          </a:custGeom>
          <a:ln w="38100" cmpd="sng">
            <a:solidFill>
              <a:srgbClr val="FF0000"/>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Line 2"/>
          <p:cNvSpPr>
            <a:spLocks noChangeShapeType="1"/>
          </p:cNvSpPr>
          <p:nvPr/>
        </p:nvSpPr>
        <p:spPr bwMode="auto">
          <a:xfrm flipH="1">
            <a:off x="6203950" y="1693863"/>
            <a:ext cx="869950" cy="592137"/>
          </a:xfrm>
          <a:prstGeom prst="line">
            <a:avLst/>
          </a:prstGeom>
          <a:noFill/>
          <a:ln w="952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6626" name="Line 3"/>
          <p:cNvSpPr>
            <a:spLocks noChangeShapeType="1"/>
          </p:cNvSpPr>
          <p:nvPr/>
        </p:nvSpPr>
        <p:spPr bwMode="auto">
          <a:xfrm flipV="1">
            <a:off x="4403725" y="877888"/>
            <a:ext cx="1482725" cy="538162"/>
          </a:xfrm>
          <a:prstGeom prst="line">
            <a:avLst/>
          </a:prstGeom>
          <a:noFill/>
          <a:ln w="952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nvGrpSpPr>
          <p:cNvPr id="26627" name="Group 4"/>
          <p:cNvGrpSpPr>
            <a:grpSpLocks/>
          </p:cNvGrpSpPr>
          <p:nvPr/>
        </p:nvGrpSpPr>
        <p:grpSpPr bwMode="auto">
          <a:xfrm>
            <a:off x="615950" y="1503363"/>
            <a:ext cx="7727950" cy="188912"/>
            <a:chOff x="469" y="920"/>
            <a:chExt cx="4868" cy="119"/>
          </a:xfrm>
        </p:grpSpPr>
        <p:sp>
          <p:nvSpPr>
            <p:cNvPr id="27171" name="Freeform 5"/>
            <p:cNvSpPr>
              <a:spLocks noChangeAspect="1"/>
            </p:cNvSpPr>
            <p:nvPr/>
          </p:nvSpPr>
          <p:spPr bwMode="auto">
            <a:xfrm>
              <a:off x="719"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27172" name="Freeform 6"/>
            <p:cNvSpPr>
              <a:spLocks noChangeAspect="1"/>
            </p:cNvSpPr>
            <p:nvPr/>
          </p:nvSpPr>
          <p:spPr bwMode="auto">
            <a:xfrm>
              <a:off x="628" y="935"/>
              <a:ext cx="169"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173" name="Freeform 7"/>
            <p:cNvSpPr>
              <a:spLocks noChangeAspect="1"/>
            </p:cNvSpPr>
            <p:nvPr/>
          </p:nvSpPr>
          <p:spPr bwMode="auto">
            <a:xfrm>
              <a:off x="1038"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27174" name="Freeform 8"/>
            <p:cNvSpPr>
              <a:spLocks noChangeAspect="1"/>
            </p:cNvSpPr>
            <p:nvPr/>
          </p:nvSpPr>
          <p:spPr bwMode="auto">
            <a:xfrm>
              <a:off x="946"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27175" name="Freeform 9"/>
            <p:cNvSpPr>
              <a:spLocks noChangeAspect="1"/>
            </p:cNvSpPr>
            <p:nvPr/>
          </p:nvSpPr>
          <p:spPr bwMode="auto">
            <a:xfrm>
              <a:off x="1356"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176" name="Freeform 10"/>
            <p:cNvSpPr>
              <a:spLocks noChangeAspect="1"/>
            </p:cNvSpPr>
            <p:nvPr/>
          </p:nvSpPr>
          <p:spPr bwMode="auto">
            <a:xfrm>
              <a:off x="1265"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177" name="Freeform 11"/>
            <p:cNvSpPr>
              <a:spLocks noChangeAspect="1"/>
            </p:cNvSpPr>
            <p:nvPr/>
          </p:nvSpPr>
          <p:spPr bwMode="auto">
            <a:xfrm>
              <a:off x="1583"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grpSp>
          <p:nvGrpSpPr>
            <p:cNvPr id="27178" name="Group 12"/>
            <p:cNvGrpSpPr>
              <a:grpSpLocks noChangeAspect="1"/>
            </p:cNvGrpSpPr>
            <p:nvPr/>
          </p:nvGrpSpPr>
          <p:grpSpPr bwMode="auto">
            <a:xfrm>
              <a:off x="880" y="937"/>
              <a:ext cx="14" cy="56"/>
              <a:chOff x="1015" y="2428"/>
              <a:chExt cx="46" cy="372"/>
            </a:xfrm>
          </p:grpSpPr>
          <p:sp>
            <p:nvSpPr>
              <p:cNvPr id="27574" name="AutoShape 13"/>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75" name="AutoShape 14"/>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179" name="Group 15"/>
            <p:cNvGrpSpPr>
              <a:grpSpLocks noChangeAspect="1"/>
            </p:cNvGrpSpPr>
            <p:nvPr/>
          </p:nvGrpSpPr>
          <p:grpSpPr bwMode="auto">
            <a:xfrm>
              <a:off x="1068" y="946"/>
              <a:ext cx="12" cy="68"/>
              <a:chOff x="1790" y="2461"/>
              <a:chExt cx="40" cy="447"/>
            </a:xfrm>
          </p:grpSpPr>
          <p:sp>
            <p:nvSpPr>
              <p:cNvPr id="27572" name="AutoShape 16"/>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73" name="AutoShape 17"/>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180" name="Group 18"/>
            <p:cNvGrpSpPr>
              <a:grpSpLocks noChangeAspect="1"/>
            </p:cNvGrpSpPr>
            <p:nvPr/>
          </p:nvGrpSpPr>
          <p:grpSpPr bwMode="auto">
            <a:xfrm>
              <a:off x="916" y="946"/>
              <a:ext cx="10" cy="69"/>
              <a:chOff x="1151" y="2490"/>
              <a:chExt cx="40" cy="455"/>
            </a:xfrm>
          </p:grpSpPr>
          <p:sp>
            <p:nvSpPr>
              <p:cNvPr id="27570" name="AutoShape 19"/>
              <p:cNvSpPr>
                <a:spLocks noChangeAspect="1" noChangeArrowheads="1"/>
              </p:cNvSpPr>
              <p:nvPr/>
            </p:nvSpPr>
            <p:spPr bwMode="auto">
              <a:xfrm>
                <a:off x="1151" y="2716"/>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71" name="AutoShape 20"/>
              <p:cNvSpPr>
                <a:spLocks noChangeAspect="1" noChangeArrowheads="1"/>
              </p:cNvSpPr>
              <p:nvPr/>
            </p:nvSpPr>
            <p:spPr bwMode="auto">
              <a:xfrm>
                <a:off x="1151" y="2490"/>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181" name="Group 21"/>
            <p:cNvGrpSpPr>
              <a:grpSpLocks noChangeAspect="1"/>
            </p:cNvGrpSpPr>
            <p:nvPr/>
          </p:nvGrpSpPr>
          <p:grpSpPr bwMode="auto">
            <a:xfrm>
              <a:off x="1110" y="937"/>
              <a:ext cx="9" cy="48"/>
              <a:chOff x="1914" y="2425"/>
              <a:chExt cx="40" cy="326"/>
            </a:xfrm>
          </p:grpSpPr>
          <p:sp>
            <p:nvSpPr>
              <p:cNvPr id="27568" name="AutoShape 22"/>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69" name="AutoShape 23"/>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182" name="Group 24"/>
            <p:cNvGrpSpPr>
              <a:grpSpLocks noChangeAspect="1"/>
            </p:cNvGrpSpPr>
            <p:nvPr/>
          </p:nvGrpSpPr>
          <p:grpSpPr bwMode="auto">
            <a:xfrm>
              <a:off x="952" y="967"/>
              <a:ext cx="9" cy="52"/>
              <a:chOff x="1284" y="2652"/>
              <a:chExt cx="40" cy="337"/>
            </a:xfrm>
          </p:grpSpPr>
          <p:sp>
            <p:nvSpPr>
              <p:cNvPr id="27566" name="AutoShape 25"/>
              <p:cNvSpPr>
                <a:spLocks noChangeAspect="1" noChangeArrowheads="1"/>
              </p:cNvSpPr>
              <p:nvPr/>
            </p:nvSpPr>
            <p:spPr bwMode="auto">
              <a:xfrm>
                <a:off x="1284" y="282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67" name="AutoShape 26"/>
              <p:cNvSpPr>
                <a:spLocks noChangeAspect="1" noChangeArrowheads="1"/>
              </p:cNvSpPr>
              <p:nvPr/>
            </p:nvSpPr>
            <p:spPr bwMode="auto">
              <a:xfrm>
                <a:off x="1284" y="2652"/>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183" name="Group 27"/>
            <p:cNvGrpSpPr>
              <a:grpSpLocks noChangeAspect="1"/>
            </p:cNvGrpSpPr>
            <p:nvPr/>
          </p:nvGrpSpPr>
          <p:grpSpPr bwMode="auto">
            <a:xfrm>
              <a:off x="1031" y="967"/>
              <a:ext cx="10" cy="54"/>
              <a:chOff x="1658" y="2628"/>
              <a:chExt cx="40" cy="355"/>
            </a:xfrm>
          </p:grpSpPr>
          <p:sp>
            <p:nvSpPr>
              <p:cNvPr id="27564" name="AutoShape 28"/>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65" name="AutoShape 29"/>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184" name="Group 30"/>
            <p:cNvGrpSpPr>
              <a:grpSpLocks noChangeAspect="1"/>
            </p:cNvGrpSpPr>
            <p:nvPr/>
          </p:nvGrpSpPr>
          <p:grpSpPr bwMode="auto">
            <a:xfrm>
              <a:off x="998" y="995"/>
              <a:ext cx="10" cy="19"/>
              <a:chOff x="1516" y="2835"/>
              <a:chExt cx="42" cy="123"/>
            </a:xfrm>
          </p:grpSpPr>
          <p:sp>
            <p:nvSpPr>
              <p:cNvPr id="27562" name="AutoShape 31"/>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63" name="AutoShape 32"/>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185" name="Group 33"/>
            <p:cNvGrpSpPr>
              <a:grpSpLocks noChangeAspect="1"/>
            </p:cNvGrpSpPr>
            <p:nvPr/>
          </p:nvGrpSpPr>
          <p:grpSpPr bwMode="auto">
            <a:xfrm>
              <a:off x="1217" y="940"/>
              <a:ext cx="12" cy="67"/>
              <a:chOff x="2195" y="2463"/>
              <a:chExt cx="40" cy="442"/>
            </a:xfrm>
          </p:grpSpPr>
          <p:sp>
            <p:nvSpPr>
              <p:cNvPr id="27560" name="AutoShape 34"/>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61" name="AutoShape 35"/>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186" name="Group 36"/>
            <p:cNvGrpSpPr>
              <a:grpSpLocks noChangeAspect="1"/>
            </p:cNvGrpSpPr>
            <p:nvPr/>
          </p:nvGrpSpPr>
          <p:grpSpPr bwMode="auto">
            <a:xfrm>
              <a:off x="1256" y="961"/>
              <a:ext cx="12" cy="58"/>
              <a:chOff x="2329" y="2599"/>
              <a:chExt cx="43" cy="386"/>
            </a:xfrm>
          </p:grpSpPr>
          <p:sp>
            <p:nvSpPr>
              <p:cNvPr id="27558" name="AutoShape 37"/>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59" name="AutoShape 38"/>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187" name="Group 39"/>
            <p:cNvGrpSpPr>
              <a:grpSpLocks noChangeAspect="1"/>
            </p:cNvGrpSpPr>
            <p:nvPr/>
          </p:nvGrpSpPr>
          <p:grpSpPr bwMode="auto">
            <a:xfrm>
              <a:off x="1140" y="941"/>
              <a:ext cx="10" cy="24"/>
              <a:chOff x="2478" y="2807"/>
              <a:chExt cx="43" cy="178"/>
            </a:xfrm>
          </p:grpSpPr>
          <p:sp>
            <p:nvSpPr>
              <p:cNvPr id="27556" name="AutoShape 40"/>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57" name="AutoShape 41"/>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188" name="Group 42"/>
            <p:cNvGrpSpPr>
              <a:grpSpLocks noChangeAspect="1"/>
            </p:cNvGrpSpPr>
            <p:nvPr/>
          </p:nvGrpSpPr>
          <p:grpSpPr bwMode="auto">
            <a:xfrm>
              <a:off x="1181" y="937"/>
              <a:ext cx="11" cy="41"/>
              <a:chOff x="2065" y="2441"/>
              <a:chExt cx="40" cy="272"/>
            </a:xfrm>
          </p:grpSpPr>
          <p:sp>
            <p:nvSpPr>
              <p:cNvPr id="27554" name="AutoShape 43"/>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55" name="AutoShape 44"/>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189" name="Group 45"/>
            <p:cNvGrpSpPr>
              <a:grpSpLocks noChangeAspect="1"/>
            </p:cNvGrpSpPr>
            <p:nvPr/>
          </p:nvGrpSpPr>
          <p:grpSpPr bwMode="auto">
            <a:xfrm>
              <a:off x="1292" y="991"/>
              <a:ext cx="12" cy="24"/>
              <a:chOff x="2478" y="2807"/>
              <a:chExt cx="43" cy="178"/>
            </a:xfrm>
          </p:grpSpPr>
          <p:sp>
            <p:nvSpPr>
              <p:cNvPr id="27552" name="AutoShape 46"/>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53" name="AutoShape 47"/>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190" name="Group 48"/>
            <p:cNvGrpSpPr>
              <a:grpSpLocks noChangeAspect="1"/>
            </p:cNvGrpSpPr>
            <p:nvPr/>
          </p:nvGrpSpPr>
          <p:grpSpPr bwMode="auto">
            <a:xfrm>
              <a:off x="1441" y="937"/>
              <a:ext cx="12" cy="34"/>
              <a:chOff x="3094" y="2443"/>
              <a:chExt cx="40" cy="183"/>
            </a:xfrm>
          </p:grpSpPr>
          <p:sp>
            <p:nvSpPr>
              <p:cNvPr id="27550" name="AutoShape 49"/>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51" name="AutoShape 50"/>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191" name="Group 51"/>
            <p:cNvGrpSpPr>
              <a:grpSpLocks noChangeAspect="1"/>
            </p:cNvGrpSpPr>
            <p:nvPr/>
          </p:nvGrpSpPr>
          <p:grpSpPr bwMode="auto">
            <a:xfrm>
              <a:off x="1408" y="937"/>
              <a:ext cx="12" cy="63"/>
              <a:chOff x="2978" y="2432"/>
              <a:chExt cx="46" cy="375"/>
            </a:xfrm>
          </p:grpSpPr>
          <p:sp>
            <p:nvSpPr>
              <p:cNvPr id="27548" name="AutoShape 52"/>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49" name="AutoShape 53"/>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192" name="Group 54"/>
            <p:cNvGrpSpPr>
              <a:grpSpLocks noChangeAspect="1"/>
            </p:cNvGrpSpPr>
            <p:nvPr/>
          </p:nvGrpSpPr>
          <p:grpSpPr bwMode="auto">
            <a:xfrm>
              <a:off x="1374" y="950"/>
              <a:ext cx="10" cy="66"/>
              <a:chOff x="2832" y="2516"/>
              <a:chExt cx="43" cy="436"/>
            </a:xfrm>
          </p:grpSpPr>
          <p:sp>
            <p:nvSpPr>
              <p:cNvPr id="27546" name="AutoShape 55"/>
              <p:cNvSpPr>
                <a:spLocks noChangeAspect="1" noChangeArrowheads="1"/>
              </p:cNvSpPr>
              <p:nvPr/>
            </p:nvSpPr>
            <p:spPr bwMode="auto">
              <a:xfrm flipV="1">
                <a:off x="2832" y="2516"/>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47" name="AutoShape 56"/>
              <p:cNvSpPr>
                <a:spLocks noChangeAspect="1" noChangeArrowheads="1"/>
              </p:cNvSpPr>
              <p:nvPr/>
            </p:nvSpPr>
            <p:spPr bwMode="auto">
              <a:xfrm flipV="1">
                <a:off x="2832" y="2734"/>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193" name="Group 57"/>
            <p:cNvGrpSpPr>
              <a:grpSpLocks noChangeAspect="1"/>
            </p:cNvGrpSpPr>
            <p:nvPr/>
          </p:nvGrpSpPr>
          <p:grpSpPr bwMode="auto">
            <a:xfrm>
              <a:off x="1335" y="985"/>
              <a:ext cx="10" cy="33"/>
              <a:chOff x="2668" y="2761"/>
              <a:chExt cx="40" cy="217"/>
            </a:xfrm>
          </p:grpSpPr>
          <p:sp>
            <p:nvSpPr>
              <p:cNvPr id="27544" name="AutoShape 58"/>
              <p:cNvSpPr>
                <a:spLocks noChangeAspect="1" noChangeArrowheads="1"/>
              </p:cNvSpPr>
              <p:nvPr/>
            </p:nvSpPr>
            <p:spPr bwMode="auto">
              <a:xfrm>
                <a:off x="2668" y="2870"/>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45" name="AutoShape 59"/>
              <p:cNvSpPr>
                <a:spLocks noChangeAspect="1" noChangeArrowheads="1"/>
              </p:cNvSpPr>
              <p:nvPr/>
            </p:nvSpPr>
            <p:spPr bwMode="auto">
              <a:xfrm>
                <a:off x="2668" y="2761"/>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194" name="Group 60"/>
            <p:cNvGrpSpPr>
              <a:grpSpLocks noChangeAspect="1"/>
            </p:cNvGrpSpPr>
            <p:nvPr/>
          </p:nvGrpSpPr>
          <p:grpSpPr bwMode="auto">
            <a:xfrm flipV="1">
              <a:off x="1565" y="952"/>
              <a:ext cx="10" cy="67"/>
              <a:chOff x="3217" y="3037"/>
              <a:chExt cx="46" cy="372"/>
            </a:xfrm>
          </p:grpSpPr>
          <p:sp>
            <p:nvSpPr>
              <p:cNvPr id="27542" name="AutoShape 61"/>
              <p:cNvSpPr>
                <a:spLocks noChangeAspect="1" noChangeArrowheads="1"/>
              </p:cNvSpPr>
              <p:nvPr/>
            </p:nvSpPr>
            <p:spPr bwMode="auto">
              <a:xfrm>
                <a:off x="3217" y="3037"/>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43" name="AutoShape 62"/>
              <p:cNvSpPr>
                <a:spLocks noChangeAspect="1" noChangeArrowheads="1"/>
              </p:cNvSpPr>
              <p:nvPr/>
            </p:nvSpPr>
            <p:spPr bwMode="auto">
              <a:xfrm>
                <a:off x="3217" y="3220"/>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195" name="Group 63"/>
            <p:cNvGrpSpPr>
              <a:grpSpLocks noChangeAspect="1"/>
            </p:cNvGrpSpPr>
            <p:nvPr/>
          </p:nvGrpSpPr>
          <p:grpSpPr bwMode="auto">
            <a:xfrm>
              <a:off x="1526" y="936"/>
              <a:ext cx="12" cy="66"/>
              <a:chOff x="3353" y="3099"/>
              <a:chExt cx="40" cy="455"/>
            </a:xfrm>
          </p:grpSpPr>
          <p:sp>
            <p:nvSpPr>
              <p:cNvPr id="27540" name="AutoShape 64"/>
              <p:cNvSpPr>
                <a:spLocks noChangeAspect="1" noChangeArrowheads="1"/>
              </p:cNvSpPr>
              <p:nvPr/>
            </p:nvSpPr>
            <p:spPr bwMode="auto">
              <a:xfrm>
                <a:off x="3353" y="3325"/>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41" name="AutoShape 65"/>
              <p:cNvSpPr>
                <a:spLocks noChangeAspect="1" noChangeArrowheads="1"/>
              </p:cNvSpPr>
              <p:nvPr/>
            </p:nvSpPr>
            <p:spPr bwMode="auto">
              <a:xfrm>
                <a:off x="3353" y="3099"/>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196" name="Group 66"/>
            <p:cNvGrpSpPr>
              <a:grpSpLocks noChangeAspect="1"/>
            </p:cNvGrpSpPr>
            <p:nvPr/>
          </p:nvGrpSpPr>
          <p:grpSpPr bwMode="auto">
            <a:xfrm>
              <a:off x="1495" y="938"/>
              <a:ext cx="13" cy="39"/>
              <a:chOff x="3486" y="3261"/>
              <a:chExt cx="40" cy="337"/>
            </a:xfrm>
          </p:grpSpPr>
          <p:sp>
            <p:nvSpPr>
              <p:cNvPr id="27538" name="AutoShape 67"/>
              <p:cNvSpPr>
                <a:spLocks noChangeAspect="1" noChangeArrowheads="1"/>
              </p:cNvSpPr>
              <p:nvPr/>
            </p:nvSpPr>
            <p:spPr bwMode="auto">
              <a:xfrm>
                <a:off x="3486" y="3430"/>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39" name="AutoShape 68"/>
              <p:cNvSpPr>
                <a:spLocks noChangeAspect="1" noChangeArrowheads="1"/>
              </p:cNvSpPr>
              <p:nvPr/>
            </p:nvSpPr>
            <p:spPr bwMode="auto">
              <a:xfrm>
                <a:off x="3486" y="326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197" name="Group 69"/>
            <p:cNvGrpSpPr>
              <a:grpSpLocks noChangeAspect="1"/>
            </p:cNvGrpSpPr>
            <p:nvPr/>
          </p:nvGrpSpPr>
          <p:grpSpPr bwMode="auto">
            <a:xfrm>
              <a:off x="1721" y="940"/>
              <a:ext cx="12" cy="67"/>
              <a:chOff x="2195" y="2463"/>
              <a:chExt cx="40" cy="442"/>
            </a:xfrm>
          </p:grpSpPr>
          <p:sp>
            <p:nvSpPr>
              <p:cNvPr id="27536" name="AutoShape 70"/>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37" name="AutoShape 71"/>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198" name="Group 72"/>
            <p:cNvGrpSpPr>
              <a:grpSpLocks noChangeAspect="1"/>
            </p:cNvGrpSpPr>
            <p:nvPr/>
          </p:nvGrpSpPr>
          <p:grpSpPr bwMode="auto">
            <a:xfrm>
              <a:off x="1676" y="962"/>
              <a:ext cx="12" cy="59"/>
              <a:chOff x="2329" y="2599"/>
              <a:chExt cx="43" cy="386"/>
            </a:xfrm>
          </p:grpSpPr>
          <p:sp>
            <p:nvSpPr>
              <p:cNvPr id="27534" name="AutoShape 73"/>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35" name="AutoShape 74"/>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199" name="Group 75"/>
            <p:cNvGrpSpPr>
              <a:grpSpLocks noChangeAspect="1"/>
            </p:cNvGrpSpPr>
            <p:nvPr/>
          </p:nvGrpSpPr>
          <p:grpSpPr bwMode="auto">
            <a:xfrm>
              <a:off x="1597" y="977"/>
              <a:ext cx="11" cy="41"/>
              <a:chOff x="2065" y="2441"/>
              <a:chExt cx="40" cy="272"/>
            </a:xfrm>
          </p:grpSpPr>
          <p:sp>
            <p:nvSpPr>
              <p:cNvPr id="27532" name="AutoShape 76"/>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33" name="AutoShape 77"/>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00" name="Group 78"/>
            <p:cNvGrpSpPr>
              <a:grpSpLocks noChangeAspect="1"/>
            </p:cNvGrpSpPr>
            <p:nvPr/>
          </p:nvGrpSpPr>
          <p:grpSpPr bwMode="auto">
            <a:xfrm flipV="1">
              <a:off x="1644" y="988"/>
              <a:ext cx="12" cy="27"/>
              <a:chOff x="2815" y="1923"/>
              <a:chExt cx="40" cy="217"/>
            </a:xfrm>
          </p:grpSpPr>
          <p:sp>
            <p:nvSpPr>
              <p:cNvPr id="27530" name="AutoShape 79"/>
              <p:cNvSpPr>
                <a:spLocks noChangeAspect="1" noChangeArrowheads="1"/>
              </p:cNvSpPr>
              <p:nvPr/>
            </p:nvSpPr>
            <p:spPr bwMode="auto">
              <a:xfrm>
                <a:off x="2815" y="2032"/>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31" name="AutoShape 80"/>
              <p:cNvSpPr>
                <a:spLocks noChangeAspect="1" noChangeArrowheads="1"/>
              </p:cNvSpPr>
              <p:nvPr/>
            </p:nvSpPr>
            <p:spPr bwMode="auto">
              <a:xfrm>
                <a:off x="2815" y="1923"/>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01" name="Group 81"/>
            <p:cNvGrpSpPr>
              <a:grpSpLocks noChangeAspect="1"/>
            </p:cNvGrpSpPr>
            <p:nvPr/>
          </p:nvGrpSpPr>
          <p:grpSpPr bwMode="auto">
            <a:xfrm>
              <a:off x="482" y="937"/>
              <a:ext cx="13" cy="41"/>
              <a:chOff x="2329" y="2599"/>
              <a:chExt cx="43" cy="386"/>
            </a:xfrm>
          </p:grpSpPr>
          <p:sp>
            <p:nvSpPr>
              <p:cNvPr id="27528" name="AutoShape 82"/>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29" name="AutoShape 83"/>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02" name="Group 84"/>
            <p:cNvGrpSpPr>
              <a:grpSpLocks noChangeAspect="1"/>
            </p:cNvGrpSpPr>
            <p:nvPr/>
          </p:nvGrpSpPr>
          <p:grpSpPr bwMode="auto">
            <a:xfrm>
              <a:off x="800" y="939"/>
              <a:ext cx="12" cy="34"/>
              <a:chOff x="3094" y="2443"/>
              <a:chExt cx="40" cy="183"/>
            </a:xfrm>
          </p:grpSpPr>
          <p:sp>
            <p:nvSpPr>
              <p:cNvPr id="27526" name="AutoShape 85"/>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27" name="AutoShape 86"/>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03" name="Group 87"/>
            <p:cNvGrpSpPr>
              <a:grpSpLocks noChangeAspect="1"/>
            </p:cNvGrpSpPr>
            <p:nvPr/>
          </p:nvGrpSpPr>
          <p:grpSpPr bwMode="auto">
            <a:xfrm>
              <a:off x="767" y="941"/>
              <a:ext cx="13" cy="62"/>
              <a:chOff x="2978" y="2432"/>
              <a:chExt cx="46" cy="375"/>
            </a:xfrm>
          </p:grpSpPr>
          <p:sp>
            <p:nvSpPr>
              <p:cNvPr id="27524" name="AutoShape 88"/>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25" name="AutoShape 89"/>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04" name="Group 90"/>
            <p:cNvGrpSpPr>
              <a:grpSpLocks noChangeAspect="1"/>
            </p:cNvGrpSpPr>
            <p:nvPr/>
          </p:nvGrpSpPr>
          <p:grpSpPr bwMode="auto">
            <a:xfrm>
              <a:off x="850" y="942"/>
              <a:ext cx="11" cy="24"/>
              <a:chOff x="2478" y="2807"/>
              <a:chExt cx="43" cy="178"/>
            </a:xfrm>
          </p:grpSpPr>
          <p:sp>
            <p:nvSpPr>
              <p:cNvPr id="27522" name="AutoShape 91"/>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23" name="AutoShape 92"/>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sp>
          <p:nvSpPr>
            <p:cNvPr id="27205" name="Freeform 93"/>
            <p:cNvSpPr>
              <a:spLocks noChangeAspect="1"/>
            </p:cNvSpPr>
            <p:nvPr/>
          </p:nvSpPr>
          <p:spPr bwMode="auto">
            <a:xfrm flipH="1">
              <a:off x="1515"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206" name="Freeform 94"/>
            <p:cNvSpPr>
              <a:spLocks noChangeAspect="1"/>
            </p:cNvSpPr>
            <p:nvPr/>
          </p:nvSpPr>
          <p:spPr bwMode="auto">
            <a:xfrm flipH="1">
              <a:off x="1423"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207" name="Freeform 95"/>
            <p:cNvSpPr>
              <a:spLocks noChangeAspect="1"/>
            </p:cNvSpPr>
            <p:nvPr/>
          </p:nvSpPr>
          <p:spPr bwMode="auto">
            <a:xfrm flipH="1">
              <a:off x="1198"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208" name="Freeform 96"/>
            <p:cNvSpPr>
              <a:spLocks noChangeAspect="1"/>
            </p:cNvSpPr>
            <p:nvPr/>
          </p:nvSpPr>
          <p:spPr bwMode="auto">
            <a:xfrm flipH="1">
              <a:off x="1105"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209" name="Freeform 97"/>
            <p:cNvSpPr>
              <a:spLocks noChangeAspect="1"/>
            </p:cNvSpPr>
            <p:nvPr/>
          </p:nvSpPr>
          <p:spPr bwMode="auto">
            <a:xfrm flipH="1">
              <a:off x="879"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27210" name="Freeform 98"/>
            <p:cNvSpPr>
              <a:spLocks noChangeAspect="1"/>
            </p:cNvSpPr>
            <p:nvPr/>
          </p:nvSpPr>
          <p:spPr bwMode="auto">
            <a:xfrm flipH="1">
              <a:off x="786"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211" name="Freeform 99"/>
            <p:cNvSpPr>
              <a:spLocks noChangeAspect="1"/>
            </p:cNvSpPr>
            <p:nvPr/>
          </p:nvSpPr>
          <p:spPr bwMode="auto">
            <a:xfrm flipH="1">
              <a:off x="561" y="935"/>
              <a:ext cx="169"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212" name="Freeform 100"/>
            <p:cNvSpPr>
              <a:spLocks noChangeAspect="1"/>
            </p:cNvSpPr>
            <p:nvPr/>
          </p:nvSpPr>
          <p:spPr bwMode="auto">
            <a:xfrm flipH="1">
              <a:off x="469" y="935"/>
              <a:ext cx="168"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213" name="Freeform 101"/>
            <p:cNvSpPr>
              <a:spLocks noChangeAspect="1"/>
            </p:cNvSpPr>
            <p:nvPr/>
          </p:nvSpPr>
          <p:spPr bwMode="auto">
            <a:xfrm>
              <a:off x="1985"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214" name="Freeform 102"/>
            <p:cNvSpPr>
              <a:spLocks noChangeAspect="1"/>
            </p:cNvSpPr>
            <p:nvPr/>
          </p:nvSpPr>
          <p:spPr bwMode="auto">
            <a:xfrm>
              <a:off x="1894"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215" name="Freeform 103"/>
            <p:cNvSpPr>
              <a:spLocks noChangeAspect="1"/>
            </p:cNvSpPr>
            <p:nvPr/>
          </p:nvSpPr>
          <p:spPr bwMode="auto">
            <a:xfrm>
              <a:off x="2304"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216" name="Freeform 104"/>
            <p:cNvSpPr>
              <a:spLocks noChangeAspect="1"/>
            </p:cNvSpPr>
            <p:nvPr/>
          </p:nvSpPr>
          <p:spPr bwMode="auto">
            <a:xfrm>
              <a:off x="2212"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217" name="Freeform 105"/>
            <p:cNvSpPr>
              <a:spLocks noChangeAspect="1"/>
            </p:cNvSpPr>
            <p:nvPr/>
          </p:nvSpPr>
          <p:spPr bwMode="auto">
            <a:xfrm>
              <a:off x="2622" y="935"/>
              <a:ext cx="168"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218" name="Freeform 106"/>
            <p:cNvSpPr>
              <a:spLocks noChangeAspect="1"/>
            </p:cNvSpPr>
            <p:nvPr/>
          </p:nvSpPr>
          <p:spPr bwMode="auto">
            <a:xfrm>
              <a:off x="2531"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219" name="Freeform 107"/>
            <p:cNvSpPr>
              <a:spLocks noChangeAspect="1"/>
            </p:cNvSpPr>
            <p:nvPr/>
          </p:nvSpPr>
          <p:spPr bwMode="auto">
            <a:xfrm>
              <a:off x="2944"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220" name="Freeform 108"/>
            <p:cNvSpPr>
              <a:spLocks noChangeAspect="1"/>
            </p:cNvSpPr>
            <p:nvPr/>
          </p:nvSpPr>
          <p:spPr bwMode="auto">
            <a:xfrm>
              <a:off x="2849"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221" name="Freeform 109"/>
            <p:cNvSpPr>
              <a:spLocks noChangeAspect="1"/>
            </p:cNvSpPr>
            <p:nvPr/>
          </p:nvSpPr>
          <p:spPr bwMode="auto">
            <a:xfrm>
              <a:off x="3262"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222" name="Freeform 110"/>
            <p:cNvSpPr>
              <a:spLocks noChangeAspect="1"/>
            </p:cNvSpPr>
            <p:nvPr/>
          </p:nvSpPr>
          <p:spPr bwMode="auto">
            <a:xfrm>
              <a:off x="3169"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223" name="Freeform 111"/>
            <p:cNvSpPr>
              <a:spLocks noChangeAspect="1"/>
            </p:cNvSpPr>
            <p:nvPr/>
          </p:nvSpPr>
          <p:spPr bwMode="auto">
            <a:xfrm>
              <a:off x="3581"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224" name="Freeform 112"/>
            <p:cNvSpPr>
              <a:spLocks noChangeAspect="1"/>
            </p:cNvSpPr>
            <p:nvPr/>
          </p:nvSpPr>
          <p:spPr bwMode="auto">
            <a:xfrm>
              <a:off x="3488"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225" name="Freeform 113"/>
            <p:cNvSpPr>
              <a:spLocks noChangeAspect="1"/>
            </p:cNvSpPr>
            <p:nvPr/>
          </p:nvSpPr>
          <p:spPr bwMode="auto">
            <a:xfrm>
              <a:off x="3898" y="935"/>
              <a:ext cx="169"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226" name="Freeform 114"/>
            <p:cNvSpPr>
              <a:spLocks noChangeAspect="1"/>
            </p:cNvSpPr>
            <p:nvPr/>
          </p:nvSpPr>
          <p:spPr bwMode="auto">
            <a:xfrm>
              <a:off x="3807"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227" name="Freeform 115"/>
            <p:cNvSpPr>
              <a:spLocks noChangeAspect="1"/>
            </p:cNvSpPr>
            <p:nvPr/>
          </p:nvSpPr>
          <p:spPr bwMode="auto">
            <a:xfrm>
              <a:off x="4214" y="935"/>
              <a:ext cx="169"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27228" name="Freeform 116"/>
            <p:cNvSpPr>
              <a:spLocks noChangeAspect="1"/>
            </p:cNvSpPr>
            <p:nvPr/>
          </p:nvSpPr>
          <p:spPr bwMode="auto">
            <a:xfrm>
              <a:off x="4125"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229" name="Freeform 117"/>
            <p:cNvSpPr>
              <a:spLocks noChangeAspect="1"/>
            </p:cNvSpPr>
            <p:nvPr/>
          </p:nvSpPr>
          <p:spPr bwMode="auto">
            <a:xfrm>
              <a:off x="4535" y="935"/>
              <a:ext cx="164"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27230" name="Freeform 118"/>
            <p:cNvSpPr>
              <a:spLocks noChangeAspect="1"/>
            </p:cNvSpPr>
            <p:nvPr/>
          </p:nvSpPr>
          <p:spPr bwMode="auto">
            <a:xfrm>
              <a:off x="4443"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27231" name="Freeform 119"/>
            <p:cNvSpPr>
              <a:spLocks noChangeAspect="1"/>
            </p:cNvSpPr>
            <p:nvPr/>
          </p:nvSpPr>
          <p:spPr bwMode="auto">
            <a:xfrm>
              <a:off x="4853"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232" name="Freeform 120"/>
            <p:cNvSpPr>
              <a:spLocks noChangeAspect="1"/>
            </p:cNvSpPr>
            <p:nvPr/>
          </p:nvSpPr>
          <p:spPr bwMode="auto">
            <a:xfrm>
              <a:off x="4760"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233" name="Freeform 121"/>
            <p:cNvSpPr>
              <a:spLocks noChangeAspect="1"/>
            </p:cNvSpPr>
            <p:nvPr/>
          </p:nvSpPr>
          <p:spPr bwMode="auto">
            <a:xfrm>
              <a:off x="5172"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234" name="Freeform 122"/>
            <p:cNvSpPr>
              <a:spLocks noChangeAspect="1"/>
            </p:cNvSpPr>
            <p:nvPr/>
          </p:nvSpPr>
          <p:spPr bwMode="auto">
            <a:xfrm>
              <a:off x="5079"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grpSp>
          <p:nvGrpSpPr>
            <p:cNvPr id="27235" name="Group 123"/>
            <p:cNvGrpSpPr>
              <a:grpSpLocks noChangeAspect="1"/>
            </p:cNvGrpSpPr>
            <p:nvPr/>
          </p:nvGrpSpPr>
          <p:grpSpPr bwMode="auto">
            <a:xfrm>
              <a:off x="4377" y="937"/>
              <a:ext cx="12" cy="56"/>
              <a:chOff x="1015" y="2428"/>
              <a:chExt cx="46" cy="372"/>
            </a:xfrm>
          </p:grpSpPr>
          <p:sp>
            <p:nvSpPr>
              <p:cNvPr id="27520" name="AutoShape 124"/>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21" name="AutoShape 125"/>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36" name="Group 126"/>
            <p:cNvGrpSpPr>
              <a:grpSpLocks noChangeAspect="1"/>
            </p:cNvGrpSpPr>
            <p:nvPr/>
          </p:nvGrpSpPr>
          <p:grpSpPr bwMode="auto">
            <a:xfrm>
              <a:off x="4565" y="946"/>
              <a:ext cx="10" cy="68"/>
              <a:chOff x="1790" y="2461"/>
              <a:chExt cx="40" cy="447"/>
            </a:xfrm>
          </p:grpSpPr>
          <p:sp>
            <p:nvSpPr>
              <p:cNvPr id="27518" name="AutoShape 127"/>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19" name="AutoShape 128"/>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37" name="Group 129"/>
            <p:cNvGrpSpPr>
              <a:grpSpLocks noChangeAspect="1"/>
            </p:cNvGrpSpPr>
            <p:nvPr/>
          </p:nvGrpSpPr>
          <p:grpSpPr bwMode="auto">
            <a:xfrm>
              <a:off x="4413" y="946"/>
              <a:ext cx="10" cy="69"/>
              <a:chOff x="1151" y="2490"/>
              <a:chExt cx="40" cy="455"/>
            </a:xfrm>
          </p:grpSpPr>
          <p:sp>
            <p:nvSpPr>
              <p:cNvPr id="27516" name="AutoShape 130"/>
              <p:cNvSpPr>
                <a:spLocks noChangeAspect="1" noChangeArrowheads="1"/>
              </p:cNvSpPr>
              <p:nvPr/>
            </p:nvSpPr>
            <p:spPr bwMode="auto">
              <a:xfrm>
                <a:off x="1151" y="2716"/>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17" name="AutoShape 131"/>
              <p:cNvSpPr>
                <a:spLocks noChangeAspect="1" noChangeArrowheads="1"/>
              </p:cNvSpPr>
              <p:nvPr/>
            </p:nvSpPr>
            <p:spPr bwMode="auto">
              <a:xfrm>
                <a:off x="1151" y="2490"/>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38" name="Group 132"/>
            <p:cNvGrpSpPr>
              <a:grpSpLocks noChangeAspect="1"/>
            </p:cNvGrpSpPr>
            <p:nvPr/>
          </p:nvGrpSpPr>
          <p:grpSpPr bwMode="auto">
            <a:xfrm>
              <a:off x="4607" y="937"/>
              <a:ext cx="9" cy="48"/>
              <a:chOff x="1914" y="2425"/>
              <a:chExt cx="40" cy="326"/>
            </a:xfrm>
          </p:grpSpPr>
          <p:sp>
            <p:nvSpPr>
              <p:cNvPr id="27514" name="AutoShape 133"/>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15" name="AutoShape 134"/>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39" name="Group 135"/>
            <p:cNvGrpSpPr>
              <a:grpSpLocks noChangeAspect="1"/>
            </p:cNvGrpSpPr>
            <p:nvPr/>
          </p:nvGrpSpPr>
          <p:grpSpPr bwMode="auto">
            <a:xfrm>
              <a:off x="4449" y="967"/>
              <a:ext cx="9" cy="52"/>
              <a:chOff x="1284" y="2652"/>
              <a:chExt cx="40" cy="337"/>
            </a:xfrm>
          </p:grpSpPr>
          <p:sp>
            <p:nvSpPr>
              <p:cNvPr id="27512" name="AutoShape 136"/>
              <p:cNvSpPr>
                <a:spLocks noChangeAspect="1" noChangeArrowheads="1"/>
              </p:cNvSpPr>
              <p:nvPr/>
            </p:nvSpPr>
            <p:spPr bwMode="auto">
              <a:xfrm>
                <a:off x="1284" y="282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13" name="AutoShape 137"/>
              <p:cNvSpPr>
                <a:spLocks noChangeAspect="1" noChangeArrowheads="1"/>
              </p:cNvSpPr>
              <p:nvPr/>
            </p:nvSpPr>
            <p:spPr bwMode="auto">
              <a:xfrm>
                <a:off x="1284" y="2652"/>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40" name="Group 138"/>
            <p:cNvGrpSpPr>
              <a:grpSpLocks noChangeAspect="1"/>
            </p:cNvGrpSpPr>
            <p:nvPr/>
          </p:nvGrpSpPr>
          <p:grpSpPr bwMode="auto">
            <a:xfrm>
              <a:off x="4528" y="967"/>
              <a:ext cx="10" cy="54"/>
              <a:chOff x="1658" y="2628"/>
              <a:chExt cx="40" cy="355"/>
            </a:xfrm>
          </p:grpSpPr>
          <p:sp>
            <p:nvSpPr>
              <p:cNvPr id="27510" name="AutoShape 139"/>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11" name="AutoShape 140"/>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41" name="Group 141"/>
            <p:cNvGrpSpPr>
              <a:grpSpLocks noChangeAspect="1"/>
            </p:cNvGrpSpPr>
            <p:nvPr/>
          </p:nvGrpSpPr>
          <p:grpSpPr bwMode="auto">
            <a:xfrm>
              <a:off x="4495" y="995"/>
              <a:ext cx="10" cy="19"/>
              <a:chOff x="1516" y="2835"/>
              <a:chExt cx="42" cy="123"/>
            </a:xfrm>
          </p:grpSpPr>
          <p:sp>
            <p:nvSpPr>
              <p:cNvPr id="27508" name="AutoShape 142"/>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09" name="AutoShape 143"/>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42" name="Group 144"/>
            <p:cNvGrpSpPr>
              <a:grpSpLocks noChangeAspect="1"/>
            </p:cNvGrpSpPr>
            <p:nvPr/>
          </p:nvGrpSpPr>
          <p:grpSpPr bwMode="auto">
            <a:xfrm>
              <a:off x="4714" y="940"/>
              <a:ext cx="12" cy="67"/>
              <a:chOff x="2195" y="2463"/>
              <a:chExt cx="40" cy="442"/>
            </a:xfrm>
          </p:grpSpPr>
          <p:sp>
            <p:nvSpPr>
              <p:cNvPr id="27506" name="AutoShape 145"/>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07" name="AutoShape 146"/>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43" name="Group 147"/>
            <p:cNvGrpSpPr>
              <a:grpSpLocks noChangeAspect="1"/>
            </p:cNvGrpSpPr>
            <p:nvPr/>
          </p:nvGrpSpPr>
          <p:grpSpPr bwMode="auto">
            <a:xfrm>
              <a:off x="4753" y="961"/>
              <a:ext cx="12" cy="58"/>
              <a:chOff x="2329" y="2599"/>
              <a:chExt cx="43" cy="386"/>
            </a:xfrm>
          </p:grpSpPr>
          <p:sp>
            <p:nvSpPr>
              <p:cNvPr id="27504" name="AutoShape 148"/>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05" name="AutoShape 149"/>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44" name="Group 150"/>
            <p:cNvGrpSpPr>
              <a:grpSpLocks noChangeAspect="1"/>
            </p:cNvGrpSpPr>
            <p:nvPr/>
          </p:nvGrpSpPr>
          <p:grpSpPr bwMode="auto">
            <a:xfrm>
              <a:off x="4635" y="941"/>
              <a:ext cx="12" cy="24"/>
              <a:chOff x="2478" y="2807"/>
              <a:chExt cx="43" cy="178"/>
            </a:xfrm>
          </p:grpSpPr>
          <p:sp>
            <p:nvSpPr>
              <p:cNvPr id="27502" name="AutoShape 151"/>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03" name="AutoShape 152"/>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45" name="Group 153"/>
            <p:cNvGrpSpPr>
              <a:grpSpLocks noChangeAspect="1"/>
            </p:cNvGrpSpPr>
            <p:nvPr/>
          </p:nvGrpSpPr>
          <p:grpSpPr bwMode="auto">
            <a:xfrm>
              <a:off x="4678" y="937"/>
              <a:ext cx="11" cy="41"/>
              <a:chOff x="2065" y="2441"/>
              <a:chExt cx="40" cy="272"/>
            </a:xfrm>
          </p:grpSpPr>
          <p:sp>
            <p:nvSpPr>
              <p:cNvPr id="27500" name="AutoShape 154"/>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501" name="AutoShape 155"/>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46" name="Group 156"/>
            <p:cNvGrpSpPr>
              <a:grpSpLocks noChangeAspect="1"/>
            </p:cNvGrpSpPr>
            <p:nvPr/>
          </p:nvGrpSpPr>
          <p:grpSpPr bwMode="auto">
            <a:xfrm>
              <a:off x="4789" y="991"/>
              <a:ext cx="12" cy="24"/>
              <a:chOff x="2478" y="2807"/>
              <a:chExt cx="43" cy="178"/>
            </a:xfrm>
          </p:grpSpPr>
          <p:sp>
            <p:nvSpPr>
              <p:cNvPr id="27498" name="AutoShape 157"/>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99" name="AutoShape 158"/>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47" name="Group 159"/>
            <p:cNvGrpSpPr>
              <a:grpSpLocks noChangeAspect="1"/>
            </p:cNvGrpSpPr>
            <p:nvPr/>
          </p:nvGrpSpPr>
          <p:grpSpPr bwMode="auto">
            <a:xfrm>
              <a:off x="4938" y="937"/>
              <a:ext cx="12" cy="34"/>
              <a:chOff x="3094" y="2443"/>
              <a:chExt cx="40" cy="183"/>
            </a:xfrm>
          </p:grpSpPr>
          <p:sp>
            <p:nvSpPr>
              <p:cNvPr id="27496" name="AutoShape 160"/>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97" name="AutoShape 161"/>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48" name="Group 162"/>
            <p:cNvGrpSpPr>
              <a:grpSpLocks noChangeAspect="1"/>
            </p:cNvGrpSpPr>
            <p:nvPr/>
          </p:nvGrpSpPr>
          <p:grpSpPr bwMode="auto">
            <a:xfrm>
              <a:off x="4905" y="937"/>
              <a:ext cx="12" cy="63"/>
              <a:chOff x="2978" y="2432"/>
              <a:chExt cx="46" cy="375"/>
            </a:xfrm>
          </p:grpSpPr>
          <p:sp>
            <p:nvSpPr>
              <p:cNvPr id="27494" name="AutoShape 163"/>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95" name="AutoShape 164"/>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49" name="Group 165"/>
            <p:cNvGrpSpPr>
              <a:grpSpLocks noChangeAspect="1"/>
            </p:cNvGrpSpPr>
            <p:nvPr/>
          </p:nvGrpSpPr>
          <p:grpSpPr bwMode="auto">
            <a:xfrm>
              <a:off x="4869" y="950"/>
              <a:ext cx="12" cy="66"/>
              <a:chOff x="2832" y="2516"/>
              <a:chExt cx="43" cy="436"/>
            </a:xfrm>
          </p:grpSpPr>
          <p:sp>
            <p:nvSpPr>
              <p:cNvPr id="27492" name="AutoShape 166"/>
              <p:cNvSpPr>
                <a:spLocks noChangeAspect="1" noChangeArrowheads="1"/>
              </p:cNvSpPr>
              <p:nvPr/>
            </p:nvSpPr>
            <p:spPr bwMode="auto">
              <a:xfrm flipV="1">
                <a:off x="2832" y="2516"/>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93" name="AutoShape 167"/>
              <p:cNvSpPr>
                <a:spLocks noChangeAspect="1" noChangeArrowheads="1"/>
              </p:cNvSpPr>
              <p:nvPr/>
            </p:nvSpPr>
            <p:spPr bwMode="auto">
              <a:xfrm flipV="1">
                <a:off x="2832" y="2734"/>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50" name="Group 168"/>
            <p:cNvGrpSpPr>
              <a:grpSpLocks noChangeAspect="1"/>
            </p:cNvGrpSpPr>
            <p:nvPr/>
          </p:nvGrpSpPr>
          <p:grpSpPr bwMode="auto">
            <a:xfrm>
              <a:off x="4830" y="985"/>
              <a:ext cx="12" cy="33"/>
              <a:chOff x="2668" y="2761"/>
              <a:chExt cx="40" cy="217"/>
            </a:xfrm>
          </p:grpSpPr>
          <p:sp>
            <p:nvSpPr>
              <p:cNvPr id="27490" name="AutoShape 169"/>
              <p:cNvSpPr>
                <a:spLocks noChangeAspect="1" noChangeArrowheads="1"/>
              </p:cNvSpPr>
              <p:nvPr/>
            </p:nvSpPr>
            <p:spPr bwMode="auto">
              <a:xfrm>
                <a:off x="2668" y="2870"/>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91" name="AutoShape 170"/>
              <p:cNvSpPr>
                <a:spLocks noChangeAspect="1" noChangeArrowheads="1"/>
              </p:cNvSpPr>
              <p:nvPr/>
            </p:nvSpPr>
            <p:spPr bwMode="auto">
              <a:xfrm>
                <a:off x="2668" y="2761"/>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51" name="Group 171"/>
            <p:cNvGrpSpPr>
              <a:grpSpLocks noChangeAspect="1"/>
            </p:cNvGrpSpPr>
            <p:nvPr/>
          </p:nvGrpSpPr>
          <p:grpSpPr bwMode="auto">
            <a:xfrm>
              <a:off x="5021" y="936"/>
              <a:ext cx="14" cy="66"/>
              <a:chOff x="3353" y="3099"/>
              <a:chExt cx="40" cy="455"/>
            </a:xfrm>
          </p:grpSpPr>
          <p:sp>
            <p:nvSpPr>
              <p:cNvPr id="27488" name="AutoShape 172"/>
              <p:cNvSpPr>
                <a:spLocks noChangeAspect="1" noChangeArrowheads="1"/>
              </p:cNvSpPr>
              <p:nvPr/>
            </p:nvSpPr>
            <p:spPr bwMode="auto">
              <a:xfrm>
                <a:off x="3353" y="3325"/>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89" name="AutoShape 173"/>
              <p:cNvSpPr>
                <a:spLocks noChangeAspect="1" noChangeArrowheads="1"/>
              </p:cNvSpPr>
              <p:nvPr/>
            </p:nvSpPr>
            <p:spPr bwMode="auto">
              <a:xfrm>
                <a:off x="3353" y="3099"/>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52" name="Group 174"/>
            <p:cNvGrpSpPr>
              <a:grpSpLocks noChangeAspect="1"/>
            </p:cNvGrpSpPr>
            <p:nvPr/>
          </p:nvGrpSpPr>
          <p:grpSpPr bwMode="auto">
            <a:xfrm>
              <a:off x="4991" y="938"/>
              <a:ext cx="14" cy="39"/>
              <a:chOff x="3486" y="3261"/>
              <a:chExt cx="40" cy="337"/>
            </a:xfrm>
          </p:grpSpPr>
          <p:sp>
            <p:nvSpPr>
              <p:cNvPr id="27486" name="AutoShape 175"/>
              <p:cNvSpPr>
                <a:spLocks noChangeAspect="1" noChangeArrowheads="1"/>
              </p:cNvSpPr>
              <p:nvPr/>
            </p:nvSpPr>
            <p:spPr bwMode="auto">
              <a:xfrm>
                <a:off x="3486" y="3430"/>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87" name="AutoShape 176"/>
              <p:cNvSpPr>
                <a:spLocks noChangeAspect="1" noChangeArrowheads="1"/>
              </p:cNvSpPr>
              <p:nvPr/>
            </p:nvSpPr>
            <p:spPr bwMode="auto">
              <a:xfrm>
                <a:off x="3486" y="326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53" name="Group 177"/>
            <p:cNvGrpSpPr>
              <a:grpSpLocks noChangeAspect="1"/>
            </p:cNvGrpSpPr>
            <p:nvPr/>
          </p:nvGrpSpPr>
          <p:grpSpPr bwMode="auto">
            <a:xfrm flipV="1">
              <a:off x="5141" y="988"/>
              <a:ext cx="11" cy="27"/>
              <a:chOff x="2815" y="1923"/>
              <a:chExt cx="40" cy="217"/>
            </a:xfrm>
          </p:grpSpPr>
          <p:sp>
            <p:nvSpPr>
              <p:cNvPr id="27484" name="AutoShape 178"/>
              <p:cNvSpPr>
                <a:spLocks noChangeAspect="1" noChangeArrowheads="1"/>
              </p:cNvSpPr>
              <p:nvPr/>
            </p:nvSpPr>
            <p:spPr bwMode="auto">
              <a:xfrm>
                <a:off x="2815" y="2032"/>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85" name="AutoShape 179"/>
              <p:cNvSpPr>
                <a:spLocks noChangeAspect="1" noChangeArrowheads="1"/>
              </p:cNvSpPr>
              <p:nvPr/>
            </p:nvSpPr>
            <p:spPr bwMode="auto">
              <a:xfrm>
                <a:off x="2815" y="1923"/>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sp>
          <p:nvSpPr>
            <p:cNvPr id="27254" name="Freeform 180"/>
            <p:cNvSpPr>
              <a:spLocks noChangeAspect="1"/>
            </p:cNvSpPr>
            <p:nvPr/>
          </p:nvSpPr>
          <p:spPr bwMode="auto">
            <a:xfrm>
              <a:off x="1668"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grpSp>
          <p:nvGrpSpPr>
            <p:cNvPr id="27255" name="Group 181"/>
            <p:cNvGrpSpPr>
              <a:grpSpLocks noChangeAspect="1"/>
            </p:cNvGrpSpPr>
            <p:nvPr/>
          </p:nvGrpSpPr>
          <p:grpSpPr bwMode="auto">
            <a:xfrm>
              <a:off x="1824" y="936"/>
              <a:ext cx="14" cy="56"/>
              <a:chOff x="1015" y="2428"/>
              <a:chExt cx="46" cy="372"/>
            </a:xfrm>
          </p:grpSpPr>
          <p:sp>
            <p:nvSpPr>
              <p:cNvPr id="27482" name="AutoShape 182"/>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83" name="AutoShape 183"/>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56" name="Group 184"/>
            <p:cNvGrpSpPr>
              <a:grpSpLocks noChangeAspect="1"/>
            </p:cNvGrpSpPr>
            <p:nvPr/>
          </p:nvGrpSpPr>
          <p:grpSpPr bwMode="auto">
            <a:xfrm>
              <a:off x="2019" y="946"/>
              <a:ext cx="11" cy="68"/>
              <a:chOff x="1790" y="2461"/>
              <a:chExt cx="40" cy="447"/>
            </a:xfrm>
          </p:grpSpPr>
          <p:sp>
            <p:nvSpPr>
              <p:cNvPr id="27480" name="AutoShape 185"/>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81" name="AutoShape 186"/>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57" name="Group 187"/>
            <p:cNvGrpSpPr>
              <a:grpSpLocks noChangeAspect="1"/>
            </p:cNvGrpSpPr>
            <p:nvPr/>
          </p:nvGrpSpPr>
          <p:grpSpPr bwMode="auto">
            <a:xfrm>
              <a:off x="1860" y="943"/>
              <a:ext cx="10" cy="71"/>
              <a:chOff x="1151" y="2490"/>
              <a:chExt cx="40" cy="455"/>
            </a:xfrm>
          </p:grpSpPr>
          <p:sp>
            <p:nvSpPr>
              <p:cNvPr id="27478" name="AutoShape 188"/>
              <p:cNvSpPr>
                <a:spLocks noChangeAspect="1" noChangeArrowheads="1"/>
              </p:cNvSpPr>
              <p:nvPr/>
            </p:nvSpPr>
            <p:spPr bwMode="auto">
              <a:xfrm>
                <a:off x="1151" y="2716"/>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79" name="AutoShape 189"/>
              <p:cNvSpPr>
                <a:spLocks noChangeAspect="1" noChangeArrowheads="1"/>
              </p:cNvSpPr>
              <p:nvPr/>
            </p:nvSpPr>
            <p:spPr bwMode="auto">
              <a:xfrm>
                <a:off x="1151" y="2490"/>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58" name="Group 190"/>
            <p:cNvGrpSpPr>
              <a:grpSpLocks noChangeAspect="1"/>
            </p:cNvGrpSpPr>
            <p:nvPr/>
          </p:nvGrpSpPr>
          <p:grpSpPr bwMode="auto">
            <a:xfrm>
              <a:off x="2052" y="937"/>
              <a:ext cx="11" cy="49"/>
              <a:chOff x="1914" y="2425"/>
              <a:chExt cx="40" cy="326"/>
            </a:xfrm>
          </p:grpSpPr>
          <p:sp>
            <p:nvSpPr>
              <p:cNvPr id="27476" name="AutoShape 191"/>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77" name="AutoShape 192"/>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59" name="Group 193"/>
            <p:cNvGrpSpPr>
              <a:grpSpLocks noChangeAspect="1"/>
            </p:cNvGrpSpPr>
            <p:nvPr/>
          </p:nvGrpSpPr>
          <p:grpSpPr bwMode="auto">
            <a:xfrm>
              <a:off x="1896" y="967"/>
              <a:ext cx="10" cy="52"/>
              <a:chOff x="1284" y="2652"/>
              <a:chExt cx="40" cy="337"/>
            </a:xfrm>
          </p:grpSpPr>
          <p:sp>
            <p:nvSpPr>
              <p:cNvPr id="27474" name="AutoShape 194"/>
              <p:cNvSpPr>
                <a:spLocks noChangeAspect="1" noChangeArrowheads="1"/>
              </p:cNvSpPr>
              <p:nvPr/>
            </p:nvSpPr>
            <p:spPr bwMode="auto">
              <a:xfrm>
                <a:off x="1284" y="282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75" name="AutoShape 195"/>
              <p:cNvSpPr>
                <a:spLocks noChangeAspect="1" noChangeArrowheads="1"/>
              </p:cNvSpPr>
              <p:nvPr/>
            </p:nvSpPr>
            <p:spPr bwMode="auto">
              <a:xfrm>
                <a:off x="1284" y="2652"/>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60" name="Group 196"/>
            <p:cNvGrpSpPr>
              <a:grpSpLocks noChangeAspect="1"/>
            </p:cNvGrpSpPr>
            <p:nvPr/>
          </p:nvGrpSpPr>
          <p:grpSpPr bwMode="auto">
            <a:xfrm>
              <a:off x="1981" y="967"/>
              <a:ext cx="12" cy="54"/>
              <a:chOff x="1658" y="2628"/>
              <a:chExt cx="40" cy="355"/>
            </a:xfrm>
          </p:grpSpPr>
          <p:sp>
            <p:nvSpPr>
              <p:cNvPr id="27472" name="AutoShape 197"/>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73" name="AutoShape 198"/>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61" name="Group 199"/>
            <p:cNvGrpSpPr>
              <a:grpSpLocks noChangeAspect="1"/>
            </p:cNvGrpSpPr>
            <p:nvPr/>
          </p:nvGrpSpPr>
          <p:grpSpPr bwMode="auto">
            <a:xfrm>
              <a:off x="1946" y="995"/>
              <a:ext cx="11" cy="19"/>
              <a:chOff x="1516" y="2835"/>
              <a:chExt cx="42" cy="123"/>
            </a:xfrm>
          </p:grpSpPr>
          <p:sp>
            <p:nvSpPr>
              <p:cNvPr id="27470" name="AutoShape 200"/>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71" name="AutoShape 201"/>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62" name="Group 202"/>
            <p:cNvGrpSpPr>
              <a:grpSpLocks noChangeAspect="1"/>
            </p:cNvGrpSpPr>
            <p:nvPr/>
          </p:nvGrpSpPr>
          <p:grpSpPr bwMode="auto">
            <a:xfrm>
              <a:off x="2166" y="940"/>
              <a:ext cx="10" cy="67"/>
              <a:chOff x="2195" y="2463"/>
              <a:chExt cx="40" cy="442"/>
            </a:xfrm>
          </p:grpSpPr>
          <p:sp>
            <p:nvSpPr>
              <p:cNvPr id="27468" name="AutoShape 203"/>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69" name="AutoShape 204"/>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63" name="Group 205"/>
            <p:cNvGrpSpPr>
              <a:grpSpLocks noChangeAspect="1"/>
            </p:cNvGrpSpPr>
            <p:nvPr/>
          </p:nvGrpSpPr>
          <p:grpSpPr bwMode="auto">
            <a:xfrm>
              <a:off x="2203" y="961"/>
              <a:ext cx="12" cy="58"/>
              <a:chOff x="2329" y="2599"/>
              <a:chExt cx="43" cy="386"/>
            </a:xfrm>
          </p:grpSpPr>
          <p:sp>
            <p:nvSpPr>
              <p:cNvPr id="27466" name="AutoShape 206"/>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67" name="AutoShape 207"/>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64" name="Group 208"/>
            <p:cNvGrpSpPr>
              <a:grpSpLocks noChangeAspect="1"/>
            </p:cNvGrpSpPr>
            <p:nvPr/>
          </p:nvGrpSpPr>
          <p:grpSpPr bwMode="auto">
            <a:xfrm>
              <a:off x="2082" y="941"/>
              <a:ext cx="12" cy="24"/>
              <a:chOff x="2478" y="2807"/>
              <a:chExt cx="43" cy="178"/>
            </a:xfrm>
          </p:grpSpPr>
          <p:sp>
            <p:nvSpPr>
              <p:cNvPr id="27464" name="AutoShape 209"/>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65" name="AutoShape 210"/>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65" name="Group 211"/>
            <p:cNvGrpSpPr>
              <a:grpSpLocks noChangeAspect="1"/>
            </p:cNvGrpSpPr>
            <p:nvPr/>
          </p:nvGrpSpPr>
          <p:grpSpPr bwMode="auto">
            <a:xfrm>
              <a:off x="2130" y="937"/>
              <a:ext cx="10" cy="41"/>
              <a:chOff x="2065" y="2441"/>
              <a:chExt cx="40" cy="272"/>
            </a:xfrm>
          </p:grpSpPr>
          <p:sp>
            <p:nvSpPr>
              <p:cNvPr id="27462" name="AutoShape 212"/>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63" name="AutoShape 213"/>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66" name="Group 214"/>
            <p:cNvGrpSpPr>
              <a:grpSpLocks noChangeAspect="1"/>
            </p:cNvGrpSpPr>
            <p:nvPr/>
          </p:nvGrpSpPr>
          <p:grpSpPr bwMode="auto">
            <a:xfrm>
              <a:off x="2240" y="991"/>
              <a:ext cx="12" cy="24"/>
              <a:chOff x="2478" y="2807"/>
              <a:chExt cx="43" cy="178"/>
            </a:xfrm>
          </p:grpSpPr>
          <p:sp>
            <p:nvSpPr>
              <p:cNvPr id="27460" name="AutoShape 215"/>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61" name="AutoShape 216"/>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67" name="Group 217"/>
            <p:cNvGrpSpPr>
              <a:grpSpLocks noChangeAspect="1"/>
            </p:cNvGrpSpPr>
            <p:nvPr/>
          </p:nvGrpSpPr>
          <p:grpSpPr bwMode="auto">
            <a:xfrm>
              <a:off x="2388" y="937"/>
              <a:ext cx="13" cy="34"/>
              <a:chOff x="3094" y="2443"/>
              <a:chExt cx="40" cy="183"/>
            </a:xfrm>
          </p:grpSpPr>
          <p:sp>
            <p:nvSpPr>
              <p:cNvPr id="27458" name="AutoShape 218"/>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59" name="AutoShape 219"/>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68" name="Group 220"/>
            <p:cNvGrpSpPr>
              <a:grpSpLocks noChangeAspect="1"/>
            </p:cNvGrpSpPr>
            <p:nvPr/>
          </p:nvGrpSpPr>
          <p:grpSpPr bwMode="auto">
            <a:xfrm>
              <a:off x="2355" y="937"/>
              <a:ext cx="13" cy="63"/>
              <a:chOff x="2978" y="2432"/>
              <a:chExt cx="46" cy="375"/>
            </a:xfrm>
          </p:grpSpPr>
          <p:sp>
            <p:nvSpPr>
              <p:cNvPr id="27456" name="AutoShape 221"/>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57" name="AutoShape 222"/>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69" name="Group 223"/>
            <p:cNvGrpSpPr>
              <a:grpSpLocks noChangeAspect="1"/>
            </p:cNvGrpSpPr>
            <p:nvPr/>
          </p:nvGrpSpPr>
          <p:grpSpPr bwMode="auto">
            <a:xfrm>
              <a:off x="2319" y="952"/>
              <a:ext cx="12" cy="66"/>
              <a:chOff x="2832" y="2516"/>
              <a:chExt cx="43" cy="436"/>
            </a:xfrm>
          </p:grpSpPr>
          <p:sp>
            <p:nvSpPr>
              <p:cNvPr id="27454" name="AutoShape 224"/>
              <p:cNvSpPr>
                <a:spLocks noChangeAspect="1" noChangeArrowheads="1"/>
              </p:cNvSpPr>
              <p:nvPr/>
            </p:nvSpPr>
            <p:spPr bwMode="auto">
              <a:xfrm flipV="1">
                <a:off x="2832" y="2516"/>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55" name="AutoShape 225"/>
              <p:cNvSpPr>
                <a:spLocks noChangeAspect="1" noChangeArrowheads="1"/>
              </p:cNvSpPr>
              <p:nvPr/>
            </p:nvSpPr>
            <p:spPr bwMode="auto">
              <a:xfrm flipV="1">
                <a:off x="2832" y="2734"/>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70" name="Group 226"/>
            <p:cNvGrpSpPr>
              <a:grpSpLocks noChangeAspect="1"/>
            </p:cNvGrpSpPr>
            <p:nvPr/>
          </p:nvGrpSpPr>
          <p:grpSpPr bwMode="auto">
            <a:xfrm>
              <a:off x="2280" y="984"/>
              <a:ext cx="11" cy="32"/>
              <a:chOff x="2668" y="2761"/>
              <a:chExt cx="40" cy="217"/>
            </a:xfrm>
          </p:grpSpPr>
          <p:sp>
            <p:nvSpPr>
              <p:cNvPr id="27452" name="AutoShape 227"/>
              <p:cNvSpPr>
                <a:spLocks noChangeAspect="1" noChangeArrowheads="1"/>
              </p:cNvSpPr>
              <p:nvPr/>
            </p:nvSpPr>
            <p:spPr bwMode="auto">
              <a:xfrm>
                <a:off x="2668" y="2870"/>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53" name="AutoShape 228"/>
              <p:cNvSpPr>
                <a:spLocks noChangeAspect="1" noChangeArrowheads="1"/>
              </p:cNvSpPr>
              <p:nvPr/>
            </p:nvSpPr>
            <p:spPr bwMode="auto">
              <a:xfrm>
                <a:off x="2668" y="2761"/>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71" name="Group 229"/>
            <p:cNvGrpSpPr>
              <a:grpSpLocks noChangeAspect="1"/>
            </p:cNvGrpSpPr>
            <p:nvPr/>
          </p:nvGrpSpPr>
          <p:grpSpPr bwMode="auto">
            <a:xfrm flipV="1">
              <a:off x="2513" y="952"/>
              <a:ext cx="10" cy="67"/>
              <a:chOff x="3217" y="3037"/>
              <a:chExt cx="46" cy="372"/>
            </a:xfrm>
          </p:grpSpPr>
          <p:sp>
            <p:nvSpPr>
              <p:cNvPr id="27450" name="AutoShape 230"/>
              <p:cNvSpPr>
                <a:spLocks noChangeAspect="1" noChangeArrowheads="1"/>
              </p:cNvSpPr>
              <p:nvPr/>
            </p:nvSpPr>
            <p:spPr bwMode="auto">
              <a:xfrm>
                <a:off x="3217" y="3037"/>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51" name="AutoShape 231"/>
              <p:cNvSpPr>
                <a:spLocks noChangeAspect="1" noChangeArrowheads="1"/>
              </p:cNvSpPr>
              <p:nvPr/>
            </p:nvSpPr>
            <p:spPr bwMode="auto">
              <a:xfrm>
                <a:off x="3217" y="3220"/>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72" name="Group 232"/>
            <p:cNvGrpSpPr>
              <a:grpSpLocks noChangeAspect="1"/>
            </p:cNvGrpSpPr>
            <p:nvPr/>
          </p:nvGrpSpPr>
          <p:grpSpPr bwMode="auto">
            <a:xfrm>
              <a:off x="2473" y="936"/>
              <a:ext cx="13" cy="66"/>
              <a:chOff x="3353" y="3099"/>
              <a:chExt cx="40" cy="455"/>
            </a:xfrm>
          </p:grpSpPr>
          <p:sp>
            <p:nvSpPr>
              <p:cNvPr id="27448" name="AutoShape 233"/>
              <p:cNvSpPr>
                <a:spLocks noChangeAspect="1" noChangeArrowheads="1"/>
              </p:cNvSpPr>
              <p:nvPr/>
            </p:nvSpPr>
            <p:spPr bwMode="auto">
              <a:xfrm>
                <a:off x="3353" y="3325"/>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49" name="AutoShape 234"/>
              <p:cNvSpPr>
                <a:spLocks noChangeAspect="1" noChangeArrowheads="1"/>
              </p:cNvSpPr>
              <p:nvPr/>
            </p:nvSpPr>
            <p:spPr bwMode="auto">
              <a:xfrm>
                <a:off x="3353" y="3099"/>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73" name="Group 235"/>
            <p:cNvGrpSpPr>
              <a:grpSpLocks noChangeAspect="1"/>
            </p:cNvGrpSpPr>
            <p:nvPr/>
          </p:nvGrpSpPr>
          <p:grpSpPr bwMode="auto">
            <a:xfrm>
              <a:off x="2441" y="937"/>
              <a:ext cx="12" cy="39"/>
              <a:chOff x="3486" y="3261"/>
              <a:chExt cx="40" cy="337"/>
            </a:xfrm>
          </p:grpSpPr>
          <p:sp>
            <p:nvSpPr>
              <p:cNvPr id="27446" name="AutoShape 236"/>
              <p:cNvSpPr>
                <a:spLocks noChangeAspect="1" noChangeArrowheads="1"/>
              </p:cNvSpPr>
              <p:nvPr/>
            </p:nvSpPr>
            <p:spPr bwMode="auto">
              <a:xfrm>
                <a:off x="3486" y="3430"/>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47" name="AutoShape 237"/>
              <p:cNvSpPr>
                <a:spLocks noChangeAspect="1" noChangeArrowheads="1"/>
              </p:cNvSpPr>
              <p:nvPr/>
            </p:nvSpPr>
            <p:spPr bwMode="auto">
              <a:xfrm>
                <a:off x="3486" y="326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74" name="Group 238"/>
            <p:cNvGrpSpPr>
              <a:grpSpLocks noChangeAspect="1"/>
            </p:cNvGrpSpPr>
            <p:nvPr/>
          </p:nvGrpSpPr>
          <p:grpSpPr bwMode="auto">
            <a:xfrm>
              <a:off x="2667" y="940"/>
              <a:ext cx="10" cy="67"/>
              <a:chOff x="2195" y="2463"/>
              <a:chExt cx="40" cy="442"/>
            </a:xfrm>
          </p:grpSpPr>
          <p:sp>
            <p:nvSpPr>
              <p:cNvPr id="27444" name="AutoShape 239"/>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45" name="AutoShape 240"/>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75" name="Group 241"/>
            <p:cNvGrpSpPr>
              <a:grpSpLocks noChangeAspect="1"/>
            </p:cNvGrpSpPr>
            <p:nvPr/>
          </p:nvGrpSpPr>
          <p:grpSpPr bwMode="auto">
            <a:xfrm>
              <a:off x="2628" y="961"/>
              <a:ext cx="10" cy="58"/>
              <a:chOff x="2329" y="2599"/>
              <a:chExt cx="43" cy="386"/>
            </a:xfrm>
          </p:grpSpPr>
          <p:sp>
            <p:nvSpPr>
              <p:cNvPr id="27442" name="AutoShape 242"/>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43" name="AutoShape 243"/>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76" name="Group 244"/>
            <p:cNvGrpSpPr>
              <a:grpSpLocks noChangeAspect="1"/>
            </p:cNvGrpSpPr>
            <p:nvPr/>
          </p:nvGrpSpPr>
          <p:grpSpPr bwMode="auto">
            <a:xfrm>
              <a:off x="2546" y="977"/>
              <a:ext cx="10" cy="41"/>
              <a:chOff x="2065" y="2441"/>
              <a:chExt cx="40" cy="272"/>
            </a:xfrm>
          </p:grpSpPr>
          <p:sp>
            <p:nvSpPr>
              <p:cNvPr id="27440" name="AutoShape 245"/>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41" name="AutoShape 246"/>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77" name="Group 247"/>
            <p:cNvGrpSpPr>
              <a:grpSpLocks noChangeAspect="1"/>
            </p:cNvGrpSpPr>
            <p:nvPr/>
          </p:nvGrpSpPr>
          <p:grpSpPr bwMode="auto">
            <a:xfrm flipV="1">
              <a:off x="2591" y="988"/>
              <a:ext cx="13" cy="27"/>
              <a:chOff x="2815" y="1923"/>
              <a:chExt cx="40" cy="217"/>
            </a:xfrm>
          </p:grpSpPr>
          <p:sp>
            <p:nvSpPr>
              <p:cNvPr id="27438" name="AutoShape 248"/>
              <p:cNvSpPr>
                <a:spLocks noChangeAspect="1" noChangeArrowheads="1"/>
              </p:cNvSpPr>
              <p:nvPr/>
            </p:nvSpPr>
            <p:spPr bwMode="auto">
              <a:xfrm>
                <a:off x="2815" y="2032"/>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39" name="AutoShape 249"/>
              <p:cNvSpPr>
                <a:spLocks noChangeAspect="1" noChangeArrowheads="1"/>
              </p:cNvSpPr>
              <p:nvPr/>
            </p:nvSpPr>
            <p:spPr bwMode="auto">
              <a:xfrm>
                <a:off x="2815" y="1923"/>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78" name="Group 250"/>
            <p:cNvGrpSpPr>
              <a:grpSpLocks noChangeAspect="1"/>
            </p:cNvGrpSpPr>
            <p:nvPr/>
          </p:nvGrpSpPr>
          <p:grpSpPr bwMode="auto">
            <a:xfrm>
              <a:off x="2702" y="937"/>
              <a:ext cx="14" cy="41"/>
              <a:chOff x="2329" y="2599"/>
              <a:chExt cx="43" cy="386"/>
            </a:xfrm>
          </p:grpSpPr>
          <p:sp>
            <p:nvSpPr>
              <p:cNvPr id="27436" name="AutoShape 251"/>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37" name="AutoShape 252"/>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79" name="Group 253"/>
            <p:cNvGrpSpPr>
              <a:grpSpLocks noChangeAspect="1"/>
            </p:cNvGrpSpPr>
            <p:nvPr/>
          </p:nvGrpSpPr>
          <p:grpSpPr bwMode="auto">
            <a:xfrm>
              <a:off x="2747" y="942"/>
              <a:ext cx="12" cy="24"/>
              <a:chOff x="2478" y="2807"/>
              <a:chExt cx="43" cy="178"/>
            </a:xfrm>
          </p:grpSpPr>
          <p:sp>
            <p:nvSpPr>
              <p:cNvPr id="27434" name="AutoShape 254"/>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35" name="AutoShape 255"/>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80" name="Group 256"/>
            <p:cNvGrpSpPr>
              <a:grpSpLocks noChangeAspect="1"/>
            </p:cNvGrpSpPr>
            <p:nvPr/>
          </p:nvGrpSpPr>
          <p:grpSpPr bwMode="auto">
            <a:xfrm>
              <a:off x="2819" y="947"/>
              <a:ext cx="10" cy="67"/>
              <a:chOff x="2195" y="2463"/>
              <a:chExt cx="40" cy="442"/>
            </a:xfrm>
          </p:grpSpPr>
          <p:sp>
            <p:nvSpPr>
              <p:cNvPr id="27432" name="AutoShape 257"/>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33" name="AutoShape 258"/>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81" name="Group 259"/>
            <p:cNvGrpSpPr>
              <a:grpSpLocks noChangeAspect="1"/>
            </p:cNvGrpSpPr>
            <p:nvPr/>
          </p:nvGrpSpPr>
          <p:grpSpPr bwMode="auto">
            <a:xfrm>
              <a:off x="2856" y="971"/>
              <a:ext cx="12" cy="48"/>
              <a:chOff x="2329" y="2599"/>
              <a:chExt cx="43" cy="386"/>
            </a:xfrm>
          </p:grpSpPr>
          <p:sp>
            <p:nvSpPr>
              <p:cNvPr id="27430" name="AutoShape 260"/>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31" name="AutoShape 261"/>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82" name="Group 262"/>
            <p:cNvGrpSpPr>
              <a:grpSpLocks noChangeAspect="1"/>
            </p:cNvGrpSpPr>
            <p:nvPr/>
          </p:nvGrpSpPr>
          <p:grpSpPr bwMode="auto">
            <a:xfrm>
              <a:off x="2781" y="937"/>
              <a:ext cx="12" cy="50"/>
              <a:chOff x="2065" y="2441"/>
              <a:chExt cx="40" cy="272"/>
            </a:xfrm>
          </p:grpSpPr>
          <p:sp>
            <p:nvSpPr>
              <p:cNvPr id="27428" name="AutoShape 263"/>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29" name="AutoShape 264"/>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83" name="Group 265"/>
            <p:cNvGrpSpPr>
              <a:grpSpLocks noChangeAspect="1"/>
            </p:cNvGrpSpPr>
            <p:nvPr/>
          </p:nvGrpSpPr>
          <p:grpSpPr bwMode="auto">
            <a:xfrm>
              <a:off x="3101" y="936"/>
              <a:ext cx="11" cy="56"/>
              <a:chOff x="1015" y="2428"/>
              <a:chExt cx="46" cy="372"/>
            </a:xfrm>
          </p:grpSpPr>
          <p:sp>
            <p:nvSpPr>
              <p:cNvPr id="27426" name="AutoShape 266"/>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27" name="AutoShape 267"/>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84" name="Group 268"/>
            <p:cNvGrpSpPr>
              <a:grpSpLocks noChangeAspect="1"/>
            </p:cNvGrpSpPr>
            <p:nvPr/>
          </p:nvGrpSpPr>
          <p:grpSpPr bwMode="auto">
            <a:xfrm>
              <a:off x="3291" y="946"/>
              <a:ext cx="11" cy="68"/>
              <a:chOff x="1790" y="2461"/>
              <a:chExt cx="40" cy="447"/>
            </a:xfrm>
          </p:grpSpPr>
          <p:sp>
            <p:nvSpPr>
              <p:cNvPr id="27424" name="AutoShape 269"/>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25" name="AutoShape 270"/>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85" name="Group 271"/>
            <p:cNvGrpSpPr>
              <a:grpSpLocks noChangeAspect="1"/>
            </p:cNvGrpSpPr>
            <p:nvPr/>
          </p:nvGrpSpPr>
          <p:grpSpPr bwMode="auto">
            <a:xfrm>
              <a:off x="3136" y="943"/>
              <a:ext cx="11" cy="71"/>
              <a:chOff x="1151" y="2490"/>
              <a:chExt cx="40" cy="455"/>
            </a:xfrm>
          </p:grpSpPr>
          <p:sp>
            <p:nvSpPr>
              <p:cNvPr id="27422" name="AutoShape 272"/>
              <p:cNvSpPr>
                <a:spLocks noChangeAspect="1" noChangeArrowheads="1"/>
              </p:cNvSpPr>
              <p:nvPr/>
            </p:nvSpPr>
            <p:spPr bwMode="auto">
              <a:xfrm>
                <a:off x="1151" y="2716"/>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23" name="AutoShape 273"/>
              <p:cNvSpPr>
                <a:spLocks noChangeAspect="1" noChangeArrowheads="1"/>
              </p:cNvSpPr>
              <p:nvPr/>
            </p:nvSpPr>
            <p:spPr bwMode="auto">
              <a:xfrm>
                <a:off x="1151" y="2490"/>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86" name="Group 274"/>
            <p:cNvGrpSpPr>
              <a:grpSpLocks noChangeAspect="1"/>
            </p:cNvGrpSpPr>
            <p:nvPr/>
          </p:nvGrpSpPr>
          <p:grpSpPr bwMode="auto">
            <a:xfrm>
              <a:off x="3333" y="937"/>
              <a:ext cx="11" cy="49"/>
              <a:chOff x="1914" y="2425"/>
              <a:chExt cx="40" cy="326"/>
            </a:xfrm>
          </p:grpSpPr>
          <p:sp>
            <p:nvSpPr>
              <p:cNvPr id="27420" name="AutoShape 275"/>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21" name="AutoShape 276"/>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87" name="Group 277"/>
            <p:cNvGrpSpPr>
              <a:grpSpLocks noChangeAspect="1"/>
            </p:cNvGrpSpPr>
            <p:nvPr/>
          </p:nvGrpSpPr>
          <p:grpSpPr bwMode="auto">
            <a:xfrm>
              <a:off x="3172" y="967"/>
              <a:ext cx="9" cy="52"/>
              <a:chOff x="1284" y="2652"/>
              <a:chExt cx="40" cy="337"/>
            </a:xfrm>
          </p:grpSpPr>
          <p:sp>
            <p:nvSpPr>
              <p:cNvPr id="27418" name="AutoShape 278"/>
              <p:cNvSpPr>
                <a:spLocks noChangeAspect="1" noChangeArrowheads="1"/>
              </p:cNvSpPr>
              <p:nvPr/>
            </p:nvSpPr>
            <p:spPr bwMode="auto">
              <a:xfrm>
                <a:off x="1284" y="282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19" name="AutoShape 279"/>
              <p:cNvSpPr>
                <a:spLocks noChangeAspect="1" noChangeArrowheads="1"/>
              </p:cNvSpPr>
              <p:nvPr/>
            </p:nvSpPr>
            <p:spPr bwMode="auto">
              <a:xfrm>
                <a:off x="1284" y="2652"/>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88" name="Group 280"/>
            <p:cNvGrpSpPr>
              <a:grpSpLocks noChangeAspect="1"/>
            </p:cNvGrpSpPr>
            <p:nvPr/>
          </p:nvGrpSpPr>
          <p:grpSpPr bwMode="auto">
            <a:xfrm>
              <a:off x="3257" y="965"/>
              <a:ext cx="12" cy="54"/>
              <a:chOff x="1658" y="2628"/>
              <a:chExt cx="40" cy="355"/>
            </a:xfrm>
          </p:grpSpPr>
          <p:sp>
            <p:nvSpPr>
              <p:cNvPr id="27416" name="AutoShape 281"/>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17" name="AutoShape 282"/>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89" name="Group 283"/>
            <p:cNvGrpSpPr>
              <a:grpSpLocks noChangeAspect="1"/>
            </p:cNvGrpSpPr>
            <p:nvPr/>
          </p:nvGrpSpPr>
          <p:grpSpPr bwMode="auto">
            <a:xfrm>
              <a:off x="3223" y="995"/>
              <a:ext cx="10" cy="19"/>
              <a:chOff x="1516" y="2835"/>
              <a:chExt cx="42" cy="123"/>
            </a:xfrm>
          </p:grpSpPr>
          <p:sp>
            <p:nvSpPr>
              <p:cNvPr id="27414" name="AutoShape 284"/>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15" name="AutoShape 285"/>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90" name="Group 286"/>
            <p:cNvGrpSpPr>
              <a:grpSpLocks noChangeAspect="1"/>
            </p:cNvGrpSpPr>
            <p:nvPr/>
          </p:nvGrpSpPr>
          <p:grpSpPr bwMode="auto">
            <a:xfrm>
              <a:off x="3442" y="940"/>
              <a:ext cx="10" cy="67"/>
              <a:chOff x="2195" y="2463"/>
              <a:chExt cx="40" cy="442"/>
            </a:xfrm>
          </p:grpSpPr>
          <p:sp>
            <p:nvSpPr>
              <p:cNvPr id="27412" name="AutoShape 287"/>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13" name="AutoShape 288"/>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91" name="Group 289"/>
            <p:cNvGrpSpPr>
              <a:grpSpLocks noChangeAspect="1"/>
            </p:cNvGrpSpPr>
            <p:nvPr/>
          </p:nvGrpSpPr>
          <p:grpSpPr bwMode="auto">
            <a:xfrm>
              <a:off x="3479" y="961"/>
              <a:ext cx="12" cy="58"/>
              <a:chOff x="2329" y="2599"/>
              <a:chExt cx="43" cy="386"/>
            </a:xfrm>
          </p:grpSpPr>
          <p:sp>
            <p:nvSpPr>
              <p:cNvPr id="27410" name="AutoShape 290"/>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11" name="AutoShape 291"/>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92" name="Group 292"/>
            <p:cNvGrpSpPr>
              <a:grpSpLocks noChangeAspect="1"/>
            </p:cNvGrpSpPr>
            <p:nvPr/>
          </p:nvGrpSpPr>
          <p:grpSpPr bwMode="auto">
            <a:xfrm>
              <a:off x="3359" y="941"/>
              <a:ext cx="10" cy="24"/>
              <a:chOff x="2478" y="2807"/>
              <a:chExt cx="43" cy="178"/>
            </a:xfrm>
          </p:grpSpPr>
          <p:sp>
            <p:nvSpPr>
              <p:cNvPr id="27408" name="AutoShape 293"/>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09" name="AutoShape 294"/>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93" name="Group 295"/>
            <p:cNvGrpSpPr>
              <a:grpSpLocks noChangeAspect="1"/>
            </p:cNvGrpSpPr>
            <p:nvPr/>
          </p:nvGrpSpPr>
          <p:grpSpPr bwMode="auto">
            <a:xfrm>
              <a:off x="3406" y="937"/>
              <a:ext cx="11" cy="41"/>
              <a:chOff x="2065" y="2441"/>
              <a:chExt cx="40" cy="272"/>
            </a:xfrm>
          </p:grpSpPr>
          <p:sp>
            <p:nvSpPr>
              <p:cNvPr id="27406" name="AutoShape 296"/>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07" name="AutoShape 297"/>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94" name="Group 298"/>
            <p:cNvGrpSpPr>
              <a:grpSpLocks noChangeAspect="1"/>
            </p:cNvGrpSpPr>
            <p:nvPr/>
          </p:nvGrpSpPr>
          <p:grpSpPr bwMode="auto">
            <a:xfrm>
              <a:off x="3517" y="991"/>
              <a:ext cx="10" cy="24"/>
              <a:chOff x="2478" y="2807"/>
              <a:chExt cx="43" cy="178"/>
            </a:xfrm>
          </p:grpSpPr>
          <p:sp>
            <p:nvSpPr>
              <p:cNvPr id="27404" name="AutoShape 299"/>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05" name="AutoShape 300"/>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95" name="Group 301"/>
            <p:cNvGrpSpPr>
              <a:grpSpLocks noChangeAspect="1"/>
            </p:cNvGrpSpPr>
            <p:nvPr/>
          </p:nvGrpSpPr>
          <p:grpSpPr bwMode="auto">
            <a:xfrm>
              <a:off x="3664" y="937"/>
              <a:ext cx="14" cy="34"/>
              <a:chOff x="3094" y="2443"/>
              <a:chExt cx="40" cy="183"/>
            </a:xfrm>
          </p:grpSpPr>
          <p:sp>
            <p:nvSpPr>
              <p:cNvPr id="27402" name="AutoShape 302"/>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03" name="AutoShape 303"/>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96" name="Group 304"/>
            <p:cNvGrpSpPr>
              <a:grpSpLocks noChangeAspect="1"/>
            </p:cNvGrpSpPr>
            <p:nvPr/>
          </p:nvGrpSpPr>
          <p:grpSpPr bwMode="auto">
            <a:xfrm>
              <a:off x="3634" y="937"/>
              <a:ext cx="14" cy="63"/>
              <a:chOff x="2978" y="2432"/>
              <a:chExt cx="46" cy="375"/>
            </a:xfrm>
          </p:grpSpPr>
          <p:sp>
            <p:nvSpPr>
              <p:cNvPr id="27400" name="AutoShape 305"/>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401" name="AutoShape 306"/>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97" name="Group 307"/>
            <p:cNvGrpSpPr>
              <a:grpSpLocks noChangeAspect="1"/>
            </p:cNvGrpSpPr>
            <p:nvPr/>
          </p:nvGrpSpPr>
          <p:grpSpPr bwMode="auto">
            <a:xfrm>
              <a:off x="3599" y="950"/>
              <a:ext cx="10" cy="66"/>
              <a:chOff x="2832" y="2516"/>
              <a:chExt cx="43" cy="436"/>
            </a:xfrm>
          </p:grpSpPr>
          <p:sp>
            <p:nvSpPr>
              <p:cNvPr id="27398" name="AutoShape 308"/>
              <p:cNvSpPr>
                <a:spLocks noChangeAspect="1" noChangeArrowheads="1"/>
              </p:cNvSpPr>
              <p:nvPr/>
            </p:nvSpPr>
            <p:spPr bwMode="auto">
              <a:xfrm flipV="1">
                <a:off x="2832" y="2516"/>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399" name="AutoShape 309"/>
              <p:cNvSpPr>
                <a:spLocks noChangeAspect="1" noChangeArrowheads="1"/>
              </p:cNvSpPr>
              <p:nvPr/>
            </p:nvSpPr>
            <p:spPr bwMode="auto">
              <a:xfrm flipV="1">
                <a:off x="2832" y="2734"/>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98" name="Group 310"/>
            <p:cNvGrpSpPr>
              <a:grpSpLocks noChangeAspect="1"/>
            </p:cNvGrpSpPr>
            <p:nvPr/>
          </p:nvGrpSpPr>
          <p:grpSpPr bwMode="auto">
            <a:xfrm>
              <a:off x="3560" y="984"/>
              <a:ext cx="10" cy="32"/>
              <a:chOff x="2668" y="2761"/>
              <a:chExt cx="40" cy="217"/>
            </a:xfrm>
          </p:grpSpPr>
          <p:sp>
            <p:nvSpPr>
              <p:cNvPr id="27396" name="AutoShape 311"/>
              <p:cNvSpPr>
                <a:spLocks noChangeAspect="1" noChangeArrowheads="1"/>
              </p:cNvSpPr>
              <p:nvPr/>
            </p:nvSpPr>
            <p:spPr bwMode="auto">
              <a:xfrm>
                <a:off x="2668" y="2870"/>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397" name="AutoShape 312"/>
              <p:cNvSpPr>
                <a:spLocks noChangeAspect="1" noChangeArrowheads="1"/>
              </p:cNvSpPr>
              <p:nvPr/>
            </p:nvSpPr>
            <p:spPr bwMode="auto">
              <a:xfrm>
                <a:off x="2668" y="2761"/>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299" name="Group 313"/>
            <p:cNvGrpSpPr>
              <a:grpSpLocks noChangeAspect="1"/>
            </p:cNvGrpSpPr>
            <p:nvPr/>
          </p:nvGrpSpPr>
          <p:grpSpPr bwMode="auto">
            <a:xfrm flipV="1">
              <a:off x="3789" y="952"/>
              <a:ext cx="11" cy="67"/>
              <a:chOff x="3217" y="3037"/>
              <a:chExt cx="46" cy="372"/>
            </a:xfrm>
          </p:grpSpPr>
          <p:sp>
            <p:nvSpPr>
              <p:cNvPr id="27394" name="AutoShape 314"/>
              <p:cNvSpPr>
                <a:spLocks noChangeAspect="1" noChangeArrowheads="1"/>
              </p:cNvSpPr>
              <p:nvPr/>
            </p:nvSpPr>
            <p:spPr bwMode="auto">
              <a:xfrm>
                <a:off x="3217" y="3037"/>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395" name="AutoShape 315"/>
              <p:cNvSpPr>
                <a:spLocks noChangeAspect="1" noChangeArrowheads="1"/>
              </p:cNvSpPr>
              <p:nvPr/>
            </p:nvSpPr>
            <p:spPr bwMode="auto">
              <a:xfrm>
                <a:off x="3217" y="3220"/>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300" name="Group 316"/>
            <p:cNvGrpSpPr>
              <a:grpSpLocks noChangeAspect="1"/>
            </p:cNvGrpSpPr>
            <p:nvPr/>
          </p:nvGrpSpPr>
          <p:grpSpPr bwMode="auto">
            <a:xfrm>
              <a:off x="3749" y="936"/>
              <a:ext cx="14" cy="66"/>
              <a:chOff x="3353" y="3099"/>
              <a:chExt cx="40" cy="455"/>
            </a:xfrm>
          </p:grpSpPr>
          <p:sp>
            <p:nvSpPr>
              <p:cNvPr id="27392" name="AutoShape 317"/>
              <p:cNvSpPr>
                <a:spLocks noChangeAspect="1" noChangeArrowheads="1"/>
              </p:cNvSpPr>
              <p:nvPr/>
            </p:nvSpPr>
            <p:spPr bwMode="auto">
              <a:xfrm>
                <a:off x="3353" y="3325"/>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393" name="AutoShape 318"/>
              <p:cNvSpPr>
                <a:spLocks noChangeAspect="1" noChangeArrowheads="1"/>
              </p:cNvSpPr>
              <p:nvPr/>
            </p:nvSpPr>
            <p:spPr bwMode="auto">
              <a:xfrm>
                <a:off x="3353" y="3099"/>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301" name="Group 319"/>
            <p:cNvGrpSpPr>
              <a:grpSpLocks noChangeAspect="1"/>
            </p:cNvGrpSpPr>
            <p:nvPr/>
          </p:nvGrpSpPr>
          <p:grpSpPr bwMode="auto">
            <a:xfrm>
              <a:off x="3718" y="937"/>
              <a:ext cx="12" cy="39"/>
              <a:chOff x="3486" y="3261"/>
              <a:chExt cx="40" cy="337"/>
            </a:xfrm>
          </p:grpSpPr>
          <p:sp>
            <p:nvSpPr>
              <p:cNvPr id="27390" name="AutoShape 320"/>
              <p:cNvSpPr>
                <a:spLocks noChangeAspect="1" noChangeArrowheads="1"/>
              </p:cNvSpPr>
              <p:nvPr/>
            </p:nvSpPr>
            <p:spPr bwMode="auto">
              <a:xfrm>
                <a:off x="3486" y="3430"/>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391" name="AutoShape 321"/>
              <p:cNvSpPr>
                <a:spLocks noChangeAspect="1" noChangeArrowheads="1"/>
              </p:cNvSpPr>
              <p:nvPr/>
            </p:nvSpPr>
            <p:spPr bwMode="auto">
              <a:xfrm>
                <a:off x="3486" y="326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302" name="Group 322"/>
            <p:cNvGrpSpPr>
              <a:grpSpLocks noChangeAspect="1"/>
            </p:cNvGrpSpPr>
            <p:nvPr/>
          </p:nvGrpSpPr>
          <p:grpSpPr bwMode="auto">
            <a:xfrm>
              <a:off x="3943" y="940"/>
              <a:ext cx="11" cy="67"/>
              <a:chOff x="2195" y="2463"/>
              <a:chExt cx="40" cy="442"/>
            </a:xfrm>
          </p:grpSpPr>
          <p:sp>
            <p:nvSpPr>
              <p:cNvPr id="27388" name="AutoShape 323"/>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389" name="AutoShape 324"/>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303" name="Group 325"/>
            <p:cNvGrpSpPr>
              <a:grpSpLocks noChangeAspect="1"/>
            </p:cNvGrpSpPr>
            <p:nvPr/>
          </p:nvGrpSpPr>
          <p:grpSpPr bwMode="auto">
            <a:xfrm>
              <a:off x="3901" y="961"/>
              <a:ext cx="12" cy="58"/>
              <a:chOff x="2329" y="2599"/>
              <a:chExt cx="43" cy="386"/>
            </a:xfrm>
          </p:grpSpPr>
          <p:sp>
            <p:nvSpPr>
              <p:cNvPr id="27386" name="AutoShape 326"/>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387" name="AutoShape 327"/>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304" name="Group 328"/>
            <p:cNvGrpSpPr>
              <a:grpSpLocks noChangeAspect="1"/>
            </p:cNvGrpSpPr>
            <p:nvPr/>
          </p:nvGrpSpPr>
          <p:grpSpPr bwMode="auto">
            <a:xfrm>
              <a:off x="3822" y="977"/>
              <a:ext cx="11" cy="41"/>
              <a:chOff x="2065" y="2441"/>
              <a:chExt cx="40" cy="272"/>
            </a:xfrm>
          </p:grpSpPr>
          <p:sp>
            <p:nvSpPr>
              <p:cNvPr id="27384" name="AutoShape 329"/>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385" name="AutoShape 330"/>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305" name="Group 331"/>
            <p:cNvGrpSpPr>
              <a:grpSpLocks noChangeAspect="1"/>
            </p:cNvGrpSpPr>
            <p:nvPr/>
          </p:nvGrpSpPr>
          <p:grpSpPr bwMode="auto">
            <a:xfrm flipV="1">
              <a:off x="3867" y="988"/>
              <a:ext cx="13" cy="27"/>
              <a:chOff x="2815" y="1923"/>
              <a:chExt cx="40" cy="217"/>
            </a:xfrm>
          </p:grpSpPr>
          <p:sp>
            <p:nvSpPr>
              <p:cNvPr id="27382" name="AutoShape 332"/>
              <p:cNvSpPr>
                <a:spLocks noChangeAspect="1" noChangeArrowheads="1"/>
              </p:cNvSpPr>
              <p:nvPr/>
            </p:nvSpPr>
            <p:spPr bwMode="auto">
              <a:xfrm>
                <a:off x="2815" y="2032"/>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383" name="AutoShape 333"/>
              <p:cNvSpPr>
                <a:spLocks noChangeAspect="1" noChangeArrowheads="1"/>
              </p:cNvSpPr>
              <p:nvPr/>
            </p:nvSpPr>
            <p:spPr bwMode="auto">
              <a:xfrm>
                <a:off x="2815" y="1923"/>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306" name="Group 334"/>
            <p:cNvGrpSpPr>
              <a:grpSpLocks noChangeAspect="1"/>
            </p:cNvGrpSpPr>
            <p:nvPr/>
          </p:nvGrpSpPr>
          <p:grpSpPr bwMode="auto">
            <a:xfrm>
              <a:off x="3979" y="937"/>
              <a:ext cx="12" cy="41"/>
              <a:chOff x="2329" y="2599"/>
              <a:chExt cx="43" cy="386"/>
            </a:xfrm>
          </p:grpSpPr>
          <p:sp>
            <p:nvSpPr>
              <p:cNvPr id="27380" name="AutoShape 335"/>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381" name="AutoShape 336"/>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307" name="Group 337"/>
            <p:cNvGrpSpPr>
              <a:grpSpLocks noChangeAspect="1"/>
            </p:cNvGrpSpPr>
            <p:nvPr/>
          </p:nvGrpSpPr>
          <p:grpSpPr bwMode="auto">
            <a:xfrm>
              <a:off x="4024" y="940"/>
              <a:ext cx="10" cy="24"/>
              <a:chOff x="2478" y="2807"/>
              <a:chExt cx="43" cy="178"/>
            </a:xfrm>
          </p:grpSpPr>
          <p:sp>
            <p:nvSpPr>
              <p:cNvPr id="27378" name="AutoShape 338"/>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379" name="AutoShape 339"/>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308" name="Group 340"/>
            <p:cNvGrpSpPr>
              <a:grpSpLocks noChangeAspect="1"/>
            </p:cNvGrpSpPr>
            <p:nvPr/>
          </p:nvGrpSpPr>
          <p:grpSpPr bwMode="auto">
            <a:xfrm>
              <a:off x="4095" y="947"/>
              <a:ext cx="11" cy="67"/>
              <a:chOff x="2195" y="2463"/>
              <a:chExt cx="40" cy="442"/>
            </a:xfrm>
          </p:grpSpPr>
          <p:sp>
            <p:nvSpPr>
              <p:cNvPr id="27376" name="AutoShape 341"/>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377" name="AutoShape 342"/>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309" name="Group 343"/>
            <p:cNvGrpSpPr>
              <a:grpSpLocks noChangeAspect="1"/>
            </p:cNvGrpSpPr>
            <p:nvPr/>
          </p:nvGrpSpPr>
          <p:grpSpPr bwMode="auto">
            <a:xfrm>
              <a:off x="4132" y="971"/>
              <a:ext cx="12" cy="48"/>
              <a:chOff x="2329" y="2599"/>
              <a:chExt cx="43" cy="386"/>
            </a:xfrm>
          </p:grpSpPr>
          <p:sp>
            <p:nvSpPr>
              <p:cNvPr id="27374" name="AutoShape 344"/>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375" name="AutoShape 345"/>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310" name="Group 346"/>
            <p:cNvGrpSpPr>
              <a:grpSpLocks noChangeAspect="1"/>
            </p:cNvGrpSpPr>
            <p:nvPr/>
          </p:nvGrpSpPr>
          <p:grpSpPr bwMode="auto">
            <a:xfrm>
              <a:off x="4058" y="937"/>
              <a:ext cx="12" cy="52"/>
              <a:chOff x="2065" y="2441"/>
              <a:chExt cx="40" cy="272"/>
            </a:xfrm>
          </p:grpSpPr>
          <p:sp>
            <p:nvSpPr>
              <p:cNvPr id="27372" name="AutoShape 347"/>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373" name="AutoShape 348"/>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311" name="Group 349"/>
            <p:cNvGrpSpPr>
              <a:grpSpLocks noChangeAspect="1"/>
            </p:cNvGrpSpPr>
            <p:nvPr/>
          </p:nvGrpSpPr>
          <p:grpSpPr bwMode="auto">
            <a:xfrm>
              <a:off x="2977" y="942"/>
              <a:ext cx="12" cy="68"/>
              <a:chOff x="1790" y="2461"/>
              <a:chExt cx="40" cy="447"/>
            </a:xfrm>
          </p:grpSpPr>
          <p:sp>
            <p:nvSpPr>
              <p:cNvPr id="27370" name="AutoShape 350"/>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371" name="AutoShape 351"/>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312" name="Group 352"/>
            <p:cNvGrpSpPr>
              <a:grpSpLocks noChangeAspect="1"/>
            </p:cNvGrpSpPr>
            <p:nvPr/>
          </p:nvGrpSpPr>
          <p:grpSpPr bwMode="auto">
            <a:xfrm>
              <a:off x="3014" y="937"/>
              <a:ext cx="11" cy="49"/>
              <a:chOff x="1914" y="2425"/>
              <a:chExt cx="40" cy="326"/>
            </a:xfrm>
          </p:grpSpPr>
          <p:sp>
            <p:nvSpPr>
              <p:cNvPr id="27368" name="AutoShape 353"/>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369" name="AutoShape 354"/>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313" name="Group 355"/>
            <p:cNvGrpSpPr>
              <a:grpSpLocks noChangeAspect="1"/>
            </p:cNvGrpSpPr>
            <p:nvPr/>
          </p:nvGrpSpPr>
          <p:grpSpPr bwMode="auto">
            <a:xfrm>
              <a:off x="2938" y="966"/>
              <a:ext cx="12" cy="53"/>
              <a:chOff x="1658" y="2628"/>
              <a:chExt cx="40" cy="355"/>
            </a:xfrm>
          </p:grpSpPr>
          <p:sp>
            <p:nvSpPr>
              <p:cNvPr id="27366" name="AutoShape 356"/>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367" name="AutoShape 357"/>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314" name="Group 358"/>
            <p:cNvGrpSpPr>
              <a:grpSpLocks noChangeAspect="1"/>
            </p:cNvGrpSpPr>
            <p:nvPr/>
          </p:nvGrpSpPr>
          <p:grpSpPr bwMode="auto">
            <a:xfrm>
              <a:off x="2904" y="994"/>
              <a:ext cx="10" cy="19"/>
              <a:chOff x="1516" y="2835"/>
              <a:chExt cx="42" cy="123"/>
            </a:xfrm>
          </p:grpSpPr>
          <p:sp>
            <p:nvSpPr>
              <p:cNvPr id="27364" name="AutoShape 359"/>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365" name="AutoShape 360"/>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315" name="Group 361"/>
            <p:cNvGrpSpPr>
              <a:grpSpLocks noChangeAspect="1"/>
            </p:cNvGrpSpPr>
            <p:nvPr/>
          </p:nvGrpSpPr>
          <p:grpSpPr bwMode="auto">
            <a:xfrm flipV="1">
              <a:off x="3041" y="940"/>
              <a:ext cx="12" cy="24"/>
              <a:chOff x="2478" y="2807"/>
              <a:chExt cx="43" cy="178"/>
            </a:xfrm>
          </p:grpSpPr>
          <p:sp>
            <p:nvSpPr>
              <p:cNvPr id="27362" name="AutoShape 362"/>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363" name="AutoShape 363"/>
              <p:cNvSpPr>
                <a:spLocks noChangeAspect="1" noChangeArrowheads="1"/>
              </p:cNvSpPr>
              <p:nvPr/>
            </p:nvSpPr>
            <p:spPr bwMode="auto">
              <a:xfrm flipV="1">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316" name="Group 364"/>
            <p:cNvGrpSpPr>
              <a:grpSpLocks noChangeAspect="1"/>
            </p:cNvGrpSpPr>
            <p:nvPr/>
          </p:nvGrpSpPr>
          <p:grpSpPr bwMode="auto">
            <a:xfrm>
              <a:off x="4296" y="939"/>
              <a:ext cx="12" cy="34"/>
              <a:chOff x="3094" y="2443"/>
              <a:chExt cx="40" cy="183"/>
            </a:xfrm>
          </p:grpSpPr>
          <p:sp>
            <p:nvSpPr>
              <p:cNvPr id="27360" name="AutoShape 365"/>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361" name="AutoShape 366"/>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317" name="Group 367"/>
            <p:cNvGrpSpPr>
              <a:grpSpLocks noChangeAspect="1"/>
            </p:cNvGrpSpPr>
            <p:nvPr/>
          </p:nvGrpSpPr>
          <p:grpSpPr bwMode="auto">
            <a:xfrm>
              <a:off x="4264" y="941"/>
              <a:ext cx="12" cy="62"/>
              <a:chOff x="2978" y="2432"/>
              <a:chExt cx="46" cy="375"/>
            </a:xfrm>
          </p:grpSpPr>
          <p:sp>
            <p:nvSpPr>
              <p:cNvPr id="27358" name="AutoShape 368"/>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359" name="AutoShape 369"/>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318" name="Group 370"/>
            <p:cNvGrpSpPr>
              <a:grpSpLocks noChangeAspect="1"/>
            </p:cNvGrpSpPr>
            <p:nvPr/>
          </p:nvGrpSpPr>
          <p:grpSpPr bwMode="auto">
            <a:xfrm>
              <a:off x="4191" y="985"/>
              <a:ext cx="12" cy="34"/>
              <a:chOff x="2668" y="2761"/>
              <a:chExt cx="40" cy="217"/>
            </a:xfrm>
          </p:grpSpPr>
          <p:sp>
            <p:nvSpPr>
              <p:cNvPr id="27356" name="AutoShape 371"/>
              <p:cNvSpPr>
                <a:spLocks noChangeAspect="1" noChangeArrowheads="1"/>
              </p:cNvSpPr>
              <p:nvPr/>
            </p:nvSpPr>
            <p:spPr bwMode="auto">
              <a:xfrm>
                <a:off x="2668" y="2870"/>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357" name="AutoShape 372"/>
              <p:cNvSpPr>
                <a:spLocks noChangeAspect="1" noChangeArrowheads="1"/>
              </p:cNvSpPr>
              <p:nvPr/>
            </p:nvSpPr>
            <p:spPr bwMode="auto">
              <a:xfrm>
                <a:off x="2668" y="2761"/>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319" name="Group 373"/>
            <p:cNvGrpSpPr>
              <a:grpSpLocks noChangeAspect="1"/>
            </p:cNvGrpSpPr>
            <p:nvPr/>
          </p:nvGrpSpPr>
          <p:grpSpPr bwMode="auto">
            <a:xfrm>
              <a:off x="4346" y="942"/>
              <a:ext cx="12" cy="24"/>
              <a:chOff x="2478" y="2807"/>
              <a:chExt cx="43" cy="178"/>
            </a:xfrm>
          </p:grpSpPr>
          <p:sp>
            <p:nvSpPr>
              <p:cNvPr id="27354" name="AutoShape 374"/>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355" name="AutoShape 375"/>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7320" name="Group 376"/>
            <p:cNvGrpSpPr>
              <a:grpSpLocks noChangeAspect="1"/>
            </p:cNvGrpSpPr>
            <p:nvPr/>
          </p:nvGrpSpPr>
          <p:grpSpPr bwMode="auto">
            <a:xfrm>
              <a:off x="4223" y="961"/>
              <a:ext cx="14" cy="57"/>
              <a:chOff x="1015" y="2428"/>
              <a:chExt cx="46" cy="372"/>
            </a:xfrm>
          </p:grpSpPr>
          <p:sp>
            <p:nvSpPr>
              <p:cNvPr id="27352" name="AutoShape 377"/>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353" name="AutoShape 378"/>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sp>
          <p:nvSpPr>
            <p:cNvPr id="27321" name="Freeform 379"/>
            <p:cNvSpPr>
              <a:spLocks noChangeAspect="1"/>
            </p:cNvSpPr>
            <p:nvPr/>
          </p:nvSpPr>
          <p:spPr bwMode="auto">
            <a:xfrm flipH="1">
              <a:off x="5011" y="935"/>
              <a:ext cx="168"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322" name="Freeform 380"/>
            <p:cNvSpPr>
              <a:spLocks noChangeAspect="1"/>
            </p:cNvSpPr>
            <p:nvPr/>
          </p:nvSpPr>
          <p:spPr bwMode="auto">
            <a:xfrm flipH="1">
              <a:off x="4918" y="935"/>
              <a:ext cx="169"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323" name="Freeform 381"/>
            <p:cNvSpPr>
              <a:spLocks noChangeAspect="1"/>
            </p:cNvSpPr>
            <p:nvPr/>
          </p:nvSpPr>
          <p:spPr bwMode="auto">
            <a:xfrm flipH="1">
              <a:off x="4695"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324" name="Freeform 382"/>
            <p:cNvSpPr>
              <a:spLocks noChangeAspect="1"/>
            </p:cNvSpPr>
            <p:nvPr/>
          </p:nvSpPr>
          <p:spPr bwMode="auto">
            <a:xfrm flipH="1">
              <a:off x="4602"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325" name="Freeform 383"/>
            <p:cNvSpPr>
              <a:spLocks noChangeAspect="1"/>
            </p:cNvSpPr>
            <p:nvPr/>
          </p:nvSpPr>
          <p:spPr bwMode="auto">
            <a:xfrm flipH="1">
              <a:off x="4376"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27326" name="Freeform 384"/>
            <p:cNvSpPr>
              <a:spLocks noChangeAspect="1"/>
            </p:cNvSpPr>
            <p:nvPr/>
          </p:nvSpPr>
          <p:spPr bwMode="auto">
            <a:xfrm flipH="1">
              <a:off x="4283"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327" name="Freeform 385"/>
            <p:cNvSpPr>
              <a:spLocks noChangeAspect="1"/>
            </p:cNvSpPr>
            <p:nvPr/>
          </p:nvSpPr>
          <p:spPr bwMode="auto">
            <a:xfrm flipH="1">
              <a:off x="4058"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328" name="Freeform 386"/>
            <p:cNvSpPr>
              <a:spLocks noChangeAspect="1"/>
            </p:cNvSpPr>
            <p:nvPr/>
          </p:nvSpPr>
          <p:spPr bwMode="auto">
            <a:xfrm flipH="1">
              <a:off x="3965"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329" name="Freeform 387"/>
            <p:cNvSpPr>
              <a:spLocks noChangeAspect="1"/>
            </p:cNvSpPr>
            <p:nvPr/>
          </p:nvSpPr>
          <p:spPr bwMode="auto">
            <a:xfrm flipH="1">
              <a:off x="3740"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330" name="Freeform 388"/>
            <p:cNvSpPr>
              <a:spLocks noChangeAspect="1"/>
            </p:cNvSpPr>
            <p:nvPr/>
          </p:nvSpPr>
          <p:spPr bwMode="auto">
            <a:xfrm flipH="1">
              <a:off x="3648"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331" name="Freeform 389"/>
            <p:cNvSpPr>
              <a:spLocks noChangeAspect="1"/>
            </p:cNvSpPr>
            <p:nvPr/>
          </p:nvSpPr>
          <p:spPr bwMode="auto">
            <a:xfrm flipH="1">
              <a:off x="3421"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332" name="Freeform 390"/>
            <p:cNvSpPr>
              <a:spLocks noChangeAspect="1"/>
            </p:cNvSpPr>
            <p:nvPr/>
          </p:nvSpPr>
          <p:spPr bwMode="auto">
            <a:xfrm flipH="1">
              <a:off x="3329"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333" name="Freeform 391"/>
            <p:cNvSpPr>
              <a:spLocks noChangeAspect="1"/>
            </p:cNvSpPr>
            <p:nvPr/>
          </p:nvSpPr>
          <p:spPr bwMode="auto">
            <a:xfrm flipH="1">
              <a:off x="3102"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334" name="Freeform 392"/>
            <p:cNvSpPr>
              <a:spLocks noChangeAspect="1"/>
            </p:cNvSpPr>
            <p:nvPr/>
          </p:nvSpPr>
          <p:spPr bwMode="auto">
            <a:xfrm flipH="1">
              <a:off x="3011"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335" name="Freeform 393"/>
            <p:cNvSpPr>
              <a:spLocks noChangeAspect="1"/>
            </p:cNvSpPr>
            <p:nvPr/>
          </p:nvSpPr>
          <p:spPr bwMode="auto">
            <a:xfrm flipH="1">
              <a:off x="2781" y="935"/>
              <a:ext cx="169"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336" name="Freeform 394"/>
            <p:cNvSpPr>
              <a:spLocks noChangeAspect="1"/>
            </p:cNvSpPr>
            <p:nvPr/>
          </p:nvSpPr>
          <p:spPr bwMode="auto">
            <a:xfrm flipH="1">
              <a:off x="2689" y="935"/>
              <a:ext cx="168"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337" name="Freeform 395"/>
            <p:cNvSpPr>
              <a:spLocks noChangeAspect="1"/>
            </p:cNvSpPr>
            <p:nvPr/>
          </p:nvSpPr>
          <p:spPr bwMode="auto">
            <a:xfrm flipH="1">
              <a:off x="2464"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338" name="Freeform 396"/>
            <p:cNvSpPr>
              <a:spLocks noChangeAspect="1"/>
            </p:cNvSpPr>
            <p:nvPr/>
          </p:nvSpPr>
          <p:spPr bwMode="auto">
            <a:xfrm flipH="1">
              <a:off x="2371"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339" name="Freeform 397"/>
            <p:cNvSpPr>
              <a:spLocks noChangeAspect="1"/>
            </p:cNvSpPr>
            <p:nvPr/>
          </p:nvSpPr>
          <p:spPr bwMode="auto">
            <a:xfrm flipH="1">
              <a:off x="2145"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340" name="Freeform 398"/>
            <p:cNvSpPr>
              <a:spLocks noChangeAspect="1"/>
            </p:cNvSpPr>
            <p:nvPr/>
          </p:nvSpPr>
          <p:spPr bwMode="auto">
            <a:xfrm flipH="1">
              <a:off x="2052" y="935"/>
              <a:ext cx="167"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341" name="Freeform 399"/>
            <p:cNvSpPr>
              <a:spLocks noChangeAspect="1"/>
            </p:cNvSpPr>
            <p:nvPr/>
          </p:nvSpPr>
          <p:spPr bwMode="auto">
            <a:xfrm flipH="1">
              <a:off x="1827" y="935"/>
              <a:ext cx="166"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7342" name="Freeform 400"/>
            <p:cNvSpPr>
              <a:spLocks noChangeAspect="1"/>
            </p:cNvSpPr>
            <p:nvPr/>
          </p:nvSpPr>
          <p:spPr bwMode="auto">
            <a:xfrm flipH="1">
              <a:off x="1735" y="935"/>
              <a:ext cx="165" cy="86"/>
            </a:xfrm>
            <a:custGeom>
              <a:avLst/>
              <a:gdLst>
                <a:gd name="T0" fmla="*/ 0 w 2730"/>
                <a:gd name="T1" fmla="*/ 0 h 2533"/>
                <a:gd name="T2" fmla="*/ 0 w 2730"/>
                <a:gd name="T3" fmla="*/ 0 h 2533"/>
                <a:gd name="T4" fmla="*/ 0 w 2730"/>
                <a:gd name="T5" fmla="*/ 0 h 2533"/>
                <a:gd name="T6" fmla="*/ 0 w 2730"/>
                <a:gd name="T7" fmla="*/ 0 h 2533"/>
                <a:gd name="T8" fmla="*/ 0 w 2730"/>
                <a:gd name="T9" fmla="*/ 0 h 2533"/>
                <a:gd name="T10" fmla="*/ 0 w 2730"/>
                <a:gd name="T11" fmla="*/ 0 h 2533"/>
                <a:gd name="T12" fmla="*/ 0 w 2730"/>
                <a:gd name="T13" fmla="*/ 0 h 2533"/>
                <a:gd name="T14" fmla="*/ 0 w 2730"/>
                <a:gd name="T15" fmla="*/ 0 h 2533"/>
                <a:gd name="T16" fmla="*/ 0 w 2730"/>
                <a:gd name="T17" fmla="*/ 0 h 2533"/>
                <a:gd name="T18" fmla="*/ 0 w 2730"/>
                <a:gd name="T19" fmla="*/ 0 h 2533"/>
                <a:gd name="T20" fmla="*/ 0 w 2730"/>
                <a:gd name="T21" fmla="*/ 0 h 2533"/>
                <a:gd name="T22" fmla="*/ 0 w 2730"/>
                <a:gd name="T23" fmla="*/ 0 h 2533"/>
                <a:gd name="T24" fmla="*/ 0 w 2730"/>
                <a:gd name="T25" fmla="*/ 0 h 2533"/>
                <a:gd name="T26" fmla="*/ 0 w 2730"/>
                <a:gd name="T27" fmla="*/ 0 h 2533"/>
                <a:gd name="T28" fmla="*/ 0 w 2730"/>
                <a:gd name="T29" fmla="*/ 0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52625" name="Rectangle 401"/>
            <p:cNvSpPr>
              <a:spLocks noChangeArrowheads="1"/>
            </p:cNvSpPr>
            <p:nvPr/>
          </p:nvSpPr>
          <p:spPr bwMode="auto">
            <a:xfrm>
              <a:off x="882" y="920"/>
              <a:ext cx="129" cy="119"/>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626" name="Rectangle 402"/>
            <p:cNvSpPr>
              <a:spLocks noChangeArrowheads="1"/>
            </p:cNvSpPr>
            <p:nvPr/>
          </p:nvSpPr>
          <p:spPr bwMode="auto">
            <a:xfrm>
              <a:off x="1105" y="920"/>
              <a:ext cx="80" cy="119"/>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627" name="Rectangle 403"/>
            <p:cNvSpPr>
              <a:spLocks noChangeArrowheads="1"/>
            </p:cNvSpPr>
            <p:nvPr/>
          </p:nvSpPr>
          <p:spPr bwMode="auto">
            <a:xfrm>
              <a:off x="1687" y="920"/>
              <a:ext cx="119" cy="119"/>
            </a:xfrm>
            <a:prstGeom prst="rect">
              <a:avLst/>
            </a:prstGeom>
            <a:gradFill rotWithShape="1">
              <a:gsLst>
                <a:gs pos="0">
                  <a:schemeClr val="tx1"/>
                </a:gs>
                <a:gs pos="50000">
                  <a:srgbClr val="FF141C"/>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628" name="Rectangle 404"/>
            <p:cNvSpPr>
              <a:spLocks noChangeArrowheads="1"/>
            </p:cNvSpPr>
            <p:nvPr/>
          </p:nvSpPr>
          <p:spPr bwMode="auto">
            <a:xfrm>
              <a:off x="1901" y="920"/>
              <a:ext cx="64" cy="119"/>
            </a:xfrm>
            <a:prstGeom prst="rect">
              <a:avLst/>
            </a:prstGeom>
            <a:gradFill rotWithShape="1">
              <a:gsLst>
                <a:gs pos="0">
                  <a:schemeClr val="tx1"/>
                </a:gs>
                <a:gs pos="50000">
                  <a:srgbClr val="FF141C"/>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629" name="Rectangle 405"/>
            <p:cNvSpPr>
              <a:spLocks noChangeArrowheads="1"/>
            </p:cNvSpPr>
            <p:nvPr/>
          </p:nvSpPr>
          <p:spPr bwMode="auto">
            <a:xfrm>
              <a:off x="2296" y="920"/>
              <a:ext cx="119" cy="119"/>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630" name="Rectangle 406"/>
            <p:cNvSpPr>
              <a:spLocks noChangeArrowheads="1"/>
            </p:cNvSpPr>
            <p:nvPr/>
          </p:nvSpPr>
          <p:spPr bwMode="auto">
            <a:xfrm>
              <a:off x="2736" y="920"/>
              <a:ext cx="119" cy="119"/>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631" name="Rectangle 407"/>
            <p:cNvSpPr>
              <a:spLocks noChangeArrowheads="1"/>
            </p:cNvSpPr>
            <p:nvPr/>
          </p:nvSpPr>
          <p:spPr bwMode="auto">
            <a:xfrm>
              <a:off x="3147" y="920"/>
              <a:ext cx="695" cy="119"/>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632" name="Rectangle 408"/>
            <p:cNvSpPr>
              <a:spLocks noChangeArrowheads="1"/>
            </p:cNvSpPr>
            <p:nvPr/>
          </p:nvSpPr>
          <p:spPr bwMode="auto">
            <a:xfrm>
              <a:off x="4220" y="920"/>
              <a:ext cx="64" cy="119"/>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633" name="Rectangle 409"/>
            <p:cNvSpPr>
              <a:spLocks noChangeArrowheads="1"/>
            </p:cNvSpPr>
            <p:nvPr/>
          </p:nvSpPr>
          <p:spPr bwMode="auto">
            <a:xfrm>
              <a:off x="4658" y="920"/>
              <a:ext cx="182" cy="119"/>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grpSp>
      <p:sp>
        <p:nvSpPr>
          <p:cNvPr id="26628" name="Text Box 410"/>
          <p:cNvSpPr txBox="1">
            <a:spLocks noChangeArrowheads="1"/>
          </p:cNvSpPr>
          <p:nvPr/>
        </p:nvSpPr>
        <p:spPr bwMode="auto">
          <a:xfrm>
            <a:off x="1011238" y="1712913"/>
            <a:ext cx="895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Times" charset="0"/>
              </a:rPr>
              <a:t>upstream </a:t>
            </a:r>
          </a:p>
          <a:p>
            <a:pPr eaLnBrk="1" hangingPunct="1"/>
            <a:r>
              <a:rPr lang="it-IT" altLang="x-none" sz="1800">
                <a:latin typeface="Times" charset="0"/>
              </a:rPr>
              <a:t>elements</a:t>
            </a:r>
          </a:p>
        </p:txBody>
      </p:sp>
      <p:sp>
        <p:nvSpPr>
          <p:cNvPr id="26629" name="Text Box 411"/>
          <p:cNvSpPr txBox="1">
            <a:spLocks noChangeArrowheads="1"/>
          </p:cNvSpPr>
          <p:nvPr/>
        </p:nvSpPr>
        <p:spPr bwMode="auto">
          <a:xfrm>
            <a:off x="2265363" y="1712913"/>
            <a:ext cx="895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Times" charset="0"/>
              </a:rPr>
              <a:t>promoter </a:t>
            </a:r>
          </a:p>
          <a:p>
            <a:pPr eaLnBrk="1" hangingPunct="1"/>
            <a:r>
              <a:rPr lang="it-IT" altLang="x-none" sz="1800">
                <a:latin typeface="Times" charset="0"/>
              </a:rPr>
              <a:t>elements</a:t>
            </a:r>
          </a:p>
        </p:txBody>
      </p:sp>
      <p:grpSp>
        <p:nvGrpSpPr>
          <p:cNvPr id="26630" name="Group 412"/>
          <p:cNvGrpSpPr>
            <a:grpSpLocks/>
          </p:cNvGrpSpPr>
          <p:nvPr/>
        </p:nvGrpSpPr>
        <p:grpSpPr bwMode="auto">
          <a:xfrm>
            <a:off x="3525838" y="1247775"/>
            <a:ext cx="190500" cy="225425"/>
            <a:chOff x="1389" y="3419"/>
            <a:chExt cx="284" cy="132"/>
          </a:xfrm>
        </p:grpSpPr>
        <p:sp>
          <p:nvSpPr>
            <p:cNvPr id="27169" name="Line 413"/>
            <p:cNvSpPr>
              <a:spLocks noChangeShapeType="1"/>
            </p:cNvSpPr>
            <p:nvPr/>
          </p:nvSpPr>
          <p:spPr bwMode="auto">
            <a:xfrm>
              <a:off x="1390" y="3419"/>
              <a:ext cx="28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170" name="Line 414"/>
            <p:cNvSpPr>
              <a:spLocks noChangeShapeType="1"/>
            </p:cNvSpPr>
            <p:nvPr/>
          </p:nvSpPr>
          <p:spPr bwMode="auto">
            <a:xfrm>
              <a:off x="1389" y="3423"/>
              <a:ext cx="0" cy="1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631" name="Text Box 415"/>
          <p:cNvSpPr txBox="1">
            <a:spLocks noChangeArrowheads="1"/>
          </p:cNvSpPr>
          <p:nvPr/>
        </p:nvSpPr>
        <p:spPr bwMode="auto">
          <a:xfrm>
            <a:off x="2984500" y="622300"/>
            <a:ext cx="139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it-IT" altLang="x-none" sz="1800">
                <a:latin typeface="Times" charset="0"/>
              </a:rPr>
              <a:t>transcription </a:t>
            </a:r>
          </a:p>
          <a:p>
            <a:pPr algn="ctr" eaLnBrk="1" hangingPunct="1"/>
            <a:r>
              <a:rPr lang="it-IT" altLang="x-none" sz="1800">
                <a:latin typeface="Times" charset="0"/>
              </a:rPr>
              <a:t>START site</a:t>
            </a:r>
          </a:p>
        </p:txBody>
      </p:sp>
      <p:sp>
        <p:nvSpPr>
          <p:cNvPr id="26632" name="Line 416"/>
          <p:cNvSpPr>
            <a:spLocks noChangeShapeType="1"/>
          </p:cNvSpPr>
          <p:nvPr/>
        </p:nvSpPr>
        <p:spPr bwMode="auto">
          <a:xfrm flipV="1">
            <a:off x="3714750" y="944563"/>
            <a:ext cx="1844675" cy="477837"/>
          </a:xfrm>
          <a:prstGeom prst="line">
            <a:avLst/>
          </a:prstGeom>
          <a:noFill/>
          <a:ln w="952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6633" name="Line 417"/>
          <p:cNvSpPr>
            <a:spLocks noChangeShapeType="1"/>
          </p:cNvSpPr>
          <p:nvPr/>
        </p:nvSpPr>
        <p:spPr bwMode="auto">
          <a:xfrm flipH="1" flipV="1">
            <a:off x="6073775" y="877888"/>
            <a:ext cx="492125" cy="552450"/>
          </a:xfrm>
          <a:prstGeom prst="line">
            <a:avLst/>
          </a:prstGeom>
          <a:noFill/>
          <a:ln w="952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6634" name="Line 418"/>
          <p:cNvSpPr>
            <a:spLocks noChangeShapeType="1"/>
          </p:cNvSpPr>
          <p:nvPr/>
        </p:nvSpPr>
        <p:spPr bwMode="auto">
          <a:xfrm flipH="1" flipV="1">
            <a:off x="6154738" y="944563"/>
            <a:ext cx="1087437" cy="481012"/>
          </a:xfrm>
          <a:prstGeom prst="line">
            <a:avLst/>
          </a:prstGeom>
          <a:noFill/>
          <a:ln w="952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6635" name="Line 419"/>
          <p:cNvSpPr>
            <a:spLocks noChangeShapeType="1"/>
          </p:cNvSpPr>
          <p:nvPr/>
        </p:nvSpPr>
        <p:spPr bwMode="auto">
          <a:xfrm flipH="1">
            <a:off x="6188075" y="1674813"/>
            <a:ext cx="39688" cy="752475"/>
          </a:xfrm>
          <a:prstGeom prst="line">
            <a:avLst/>
          </a:prstGeom>
          <a:noFill/>
          <a:ln w="952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6636" name="Line 420"/>
          <p:cNvSpPr>
            <a:spLocks noChangeShapeType="1"/>
          </p:cNvSpPr>
          <p:nvPr/>
        </p:nvSpPr>
        <p:spPr bwMode="auto">
          <a:xfrm>
            <a:off x="4629150" y="1697038"/>
            <a:ext cx="1393825" cy="609600"/>
          </a:xfrm>
          <a:prstGeom prst="line">
            <a:avLst/>
          </a:prstGeom>
          <a:noFill/>
          <a:ln w="952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6637" name="Line 421"/>
          <p:cNvSpPr>
            <a:spLocks noChangeShapeType="1"/>
          </p:cNvSpPr>
          <p:nvPr/>
        </p:nvSpPr>
        <p:spPr bwMode="auto">
          <a:xfrm>
            <a:off x="3957638" y="1704975"/>
            <a:ext cx="1744662" cy="509588"/>
          </a:xfrm>
          <a:prstGeom prst="line">
            <a:avLst/>
          </a:prstGeom>
          <a:noFill/>
          <a:ln w="952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6638" name="Text Box 422"/>
          <p:cNvSpPr txBox="1">
            <a:spLocks noChangeArrowheads="1"/>
          </p:cNvSpPr>
          <p:nvPr/>
        </p:nvSpPr>
        <p:spPr bwMode="auto">
          <a:xfrm>
            <a:off x="5678488" y="2073275"/>
            <a:ext cx="8191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Times" charset="0"/>
              </a:rPr>
              <a:t>introns</a:t>
            </a:r>
          </a:p>
        </p:txBody>
      </p:sp>
      <p:sp>
        <p:nvSpPr>
          <p:cNvPr id="26639" name="Line 423"/>
          <p:cNvSpPr>
            <a:spLocks noChangeShapeType="1"/>
          </p:cNvSpPr>
          <p:nvPr/>
        </p:nvSpPr>
        <p:spPr bwMode="auto">
          <a:xfrm flipV="1">
            <a:off x="5483225" y="884238"/>
            <a:ext cx="482600" cy="523875"/>
          </a:xfrm>
          <a:prstGeom prst="line">
            <a:avLst/>
          </a:prstGeom>
          <a:noFill/>
          <a:ln w="952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6640" name="Text Box 424"/>
          <p:cNvSpPr txBox="1">
            <a:spLocks noChangeArrowheads="1"/>
          </p:cNvSpPr>
          <p:nvPr/>
        </p:nvSpPr>
        <p:spPr bwMode="auto">
          <a:xfrm>
            <a:off x="5541963" y="676275"/>
            <a:ext cx="7175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800">
                <a:latin typeface="Times" charset="0"/>
              </a:rPr>
              <a:t>exons</a:t>
            </a:r>
          </a:p>
        </p:txBody>
      </p:sp>
      <p:sp>
        <p:nvSpPr>
          <p:cNvPr id="26641" name="Text Box 425"/>
          <p:cNvSpPr txBox="1">
            <a:spLocks noChangeArrowheads="1"/>
          </p:cNvSpPr>
          <p:nvPr/>
        </p:nvSpPr>
        <p:spPr bwMode="auto">
          <a:xfrm>
            <a:off x="3475038" y="2232025"/>
            <a:ext cx="17430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b="1">
                <a:solidFill>
                  <a:srgbClr val="DE0A10"/>
                </a:solidFill>
                <a:latin typeface="Comic Sans MS" charset="0"/>
              </a:rPr>
              <a:t>TRANSCRIPTION</a:t>
            </a:r>
          </a:p>
          <a:p>
            <a:pPr eaLnBrk="1" hangingPunct="1"/>
            <a:r>
              <a:rPr lang="it-IT" altLang="x-none" sz="1400" b="1">
                <a:solidFill>
                  <a:srgbClr val="DE0A10"/>
                </a:solidFill>
                <a:latin typeface="Comic Sans MS" charset="0"/>
              </a:rPr>
              <a:t>CAPPING</a:t>
            </a:r>
            <a:endParaRPr lang="it-IT" altLang="x-none" sz="1400" b="1" u="sng">
              <a:latin typeface="Times" charset="0"/>
            </a:endParaRPr>
          </a:p>
        </p:txBody>
      </p:sp>
      <p:sp>
        <p:nvSpPr>
          <p:cNvPr id="26642" name="Text Box 426"/>
          <p:cNvSpPr txBox="1">
            <a:spLocks noChangeArrowheads="1"/>
          </p:cNvSpPr>
          <p:nvPr/>
        </p:nvSpPr>
        <p:spPr bwMode="auto">
          <a:xfrm>
            <a:off x="3475038" y="3354388"/>
            <a:ext cx="19939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b="1">
                <a:solidFill>
                  <a:srgbClr val="DE0A10"/>
                </a:solidFill>
                <a:latin typeface="Comic Sans MS" charset="0"/>
              </a:rPr>
              <a:t>SPLICING</a:t>
            </a:r>
          </a:p>
          <a:p>
            <a:pPr eaLnBrk="1" hangingPunct="1"/>
            <a:r>
              <a:rPr lang="it-IT" altLang="x-none" sz="1400" b="1">
                <a:solidFill>
                  <a:srgbClr val="DE0A10"/>
                </a:solidFill>
                <a:latin typeface="Comic Sans MS" charset="0"/>
              </a:rPr>
              <a:t>POLYADENYLATION</a:t>
            </a:r>
            <a:endParaRPr lang="it-IT" altLang="x-none" sz="1400" b="1" u="sng">
              <a:latin typeface="Times" charset="0"/>
            </a:endParaRPr>
          </a:p>
        </p:txBody>
      </p:sp>
      <p:sp>
        <p:nvSpPr>
          <p:cNvPr id="26643" name="Freeform 427"/>
          <p:cNvSpPr>
            <a:spLocks noChangeAspect="1"/>
          </p:cNvSpPr>
          <p:nvPr/>
        </p:nvSpPr>
        <p:spPr bwMode="auto">
          <a:xfrm>
            <a:off x="2278063" y="3032125"/>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644" name="Freeform 428"/>
          <p:cNvSpPr>
            <a:spLocks noChangeAspect="1"/>
          </p:cNvSpPr>
          <p:nvPr/>
        </p:nvSpPr>
        <p:spPr bwMode="auto">
          <a:xfrm>
            <a:off x="2782888" y="3032125"/>
            <a:ext cx="266700"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645" name="Freeform 429"/>
          <p:cNvSpPr>
            <a:spLocks noChangeAspect="1"/>
          </p:cNvSpPr>
          <p:nvPr/>
        </p:nvSpPr>
        <p:spPr bwMode="auto">
          <a:xfrm>
            <a:off x="2638425" y="3032125"/>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646" name="Freeform 430"/>
          <p:cNvSpPr>
            <a:spLocks noChangeAspect="1"/>
          </p:cNvSpPr>
          <p:nvPr/>
        </p:nvSpPr>
        <p:spPr bwMode="auto">
          <a:xfrm>
            <a:off x="3294063" y="3032125"/>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647" name="Freeform 431"/>
          <p:cNvSpPr>
            <a:spLocks noChangeAspect="1"/>
          </p:cNvSpPr>
          <p:nvPr/>
        </p:nvSpPr>
        <p:spPr bwMode="auto">
          <a:xfrm>
            <a:off x="3143250" y="3032125"/>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648" name="Freeform 432"/>
          <p:cNvSpPr>
            <a:spLocks noChangeAspect="1"/>
          </p:cNvSpPr>
          <p:nvPr/>
        </p:nvSpPr>
        <p:spPr bwMode="auto">
          <a:xfrm>
            <a:off x="3798888" y="3032125"/>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649" name="Freeform 433"/>
          <p:cNvSpPr>
            <a:spLocks noChangeAspect="1"/>
          </p:cNvSpPr>
          <p:nvPr/>
        </p:nvSpPr>
        <p:spPr bwMode="auto">
          <a:xfrm>
            <a:off x="3651250" y="3032125"/>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650" name="Freeform 434"/>
          <p:cNvSpPr>
            <a:spLocks noChangeAspect="1"/>
          </p:cNvSpPr>
          <p:nvPr/>
        </p:nvSpPr>
        <p:spPr bwMode="auto">
          <a:xfrm>
            <a:off x="4305300" y="3032125"/>
            <a:ext cx="261938"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651" name="Freeform 435"/>
          <p:cNvSpPr>
            <a:spLocks noChangeAspect="1"/>
          </p:cNvSpPr>
          <p:nvPr/>
        </p:nvSpPr>
        <p:spPr bwMode="auto">
          <a:xfrm>
            <a:off x="4157663" y="3032125"/>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652" name="Freeform 436"/>
          <p:cNvSpPr>
            <a:spLocks noChangeAspect="1"/>
          </p:cNvSpPr>
          <p:nvPr/>
        </p:nvSpPr>
        <p:spPr bwMode="auto">
          <a:xfrm>
            <a:off x="4808538" y="3032125"/>
            <a:ext cx="268287"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653" name="Freeform 437"/>
          <p:cNvSpPr>
            <a:spLocks noChangeAspect="1"/>
          </p:cNvSpPr>
          <p:nvPr/>
        </p:nvSpPr>
        <p:spPr bwMode="auto">
          <a:xfrm>
            <a:off x="4664075" y="3032125"/>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654" name="Freeform 438"/>
          <p:cNvSpPr>
            <a:spLocks noChangeAspect="1"/>
          </p:cNvSpPr>
          <p:nvPr/>
        </p:nvSpPr>
        <p:spPr bwMode="auto">
          <a:xfrm>
            <a:off x="5310188" y="3032125"/>
            <a:ext cx="268287"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26655" name="Freeform 439"/>
          <p:cNvSpPr>
            <a:spLocks noChangeAspect="1"/>
          </p:cNvSpPr>
          <p:nvPr/>
        </p:nvSpPr>
        <p:spPr bwMode="auto">
          <a:xfrm>
            <a:off x="5168900" y="3032125"/>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656" name="Freeform 440"/>
          <p:cNvSpPr>
            <a:spLocks noChangeAspect="1"/>
          </p:cNvSpPr>
          <p:nvPr/>
        </p:nvSpPr>
        <p:spPr bwMode="auto">
          <a:xfrm>
            <a:off x="5819775" y="3032125"/>
            <a:ext cx="260350"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26657" name="Freeform 441"/>
          <p:cNvSpPr>
            <a:spLocks noChangeAspect="1"/>
          </p:cNvSpPr>
          <p:nvPr/>
        </p:nvSpPr>
        <p:spPr bwMode="auto">
          <a:xfrm>
            <a:off x="5673725" y="3032125"/>
            <a:ext cx="261938"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26658" name="Freeform 442"/>
          <p:cNvSpPr>
            <a:spLocks noChangeAspect="1"/>
          </p:cNvSpPr>
          <p:nvPr/>
        </p:nvSpPr>
        <p:spPr bwMode="auto">
          <a:xfrm>
            <a:off x="6324600" y="3032125"/>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659" name="Freeform 443"/>
          <p:cNvSpPr>
            <a:spLocks noChangeAspect="1"/>
          </p:cNvSpPr>
          <p:nvPr/>
        </p:nvSpPr>
        <p:spPr bwMode="auto">
          <a:xfrm>
            <a:off x="6176963" y="3032125"/>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660" name="Freeform 444"/>
          <p:cNvSpPr>
            <a:spLocks noChangeAspect="1"/>
          </p:cNvSpPr>
          <p:nvPr/>
        </p:nvSpPr>
        <p:spPr bwMode="auto">
          <a:xfrm>
            <a:off x="6831013" y="3032125"/>
            <a:ext cx="261937"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661" name="Freeform 445"/>
          <p:cNvSpPr>
            <a:spLocks noChangeAspect="1"/>
          </p:cNvSpPr>
          <p:nvPr/>
        </p:nvSpPr>
        <p:spPr bwMode="auto">
          <a:xfrm>
            <a:off x="6683375" y="3032125"/>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grpSp>
        <p:nvGrpSpPr>
          <p:cNvPr id="26662" name="Group 446"/>
          <p:cNvGrpSpPr>
            <a:grpSpLocks noChangeAspect="1"/>
          </p:cNvGrpSpPr>
          <p:nvPr/>
        </p:nvGrpSpPr>
        <p:grpSpPr bwMode="auto">
          <a:xfrm>
            <a:off x="5568950" y="3035300"/>
            <a:ext cx="19050" cy="88900"/>
            <a:chOff x="1015" y="2428"/>
            <a:chExt cx="46" cy="372"/>
          </a:xfrm>
        </p:grpSpPr>
        <p:sp>
          <p:nvSpPr>
            <p:cNvPr id="27167" name="AutoShape 447"/>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68" name="AutoShape 448"/>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63" name="Group 449"/>
          <p:cNvGrpSpPr>
            <a:grpSpLocks noChangeAspect="1"/>
          </p:cNvGrpSpPr>
          <p:nvPr/>
        </p:nvGrpSpPr>
        <p:grpSpPr bwMode="auto">
          <a:xfrm>
            <a:off x="5867400" y="3049588"/>
            <a:ext cx="15875" cy="107950"/>
            <a:chOff x="1790" y="2461"/>
            <a:chExt cx="40" cy="447"/>
          </a:xfrm>
        </p:grpSpPr>
        <p:sp>
          <p:nvSpPr>
            <p:cNvPr id="27165" name="AutoShape 450"/>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66" name="AutoShape 451"/>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64" name="Group 452"/>
          <p:cNvGrpSpPr>
            <a:grpSpLocks noChangeAspect="1"/>
          </p:cNvGrpSpPr>
          <p:nvPr/>
        </p:nvGrpSpPr>
        <p:grpSpPr bwMode="auto">
          <a:xfrm>
            <a:off x="5626100" y="3049588"/>
            <a:ext cx="15875" cy="109537"/>
            <a:chOff x="1151" y="2490"/>
            <a:chExt cx="40" cy="455"/>
          </a:xfrm>
        </p:grpSpPr>
        <p:sp>
          <p:nvSpPr>
            <p:cNvPr id="27163" name="AutoShape 453"/>
            <p:cNvSpPr>
              <a:spLocks noChangeAspect="1" noChangeArrowheads="1"/>
            </p:cNvSpPr>
            <p:nvPr/>
          </p:nvSpPr>
          <p:spPr bwMode="auto">
            <a:xfrm>
              <a:off x="1151" y="2716"/>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64" name="AutoShape 454"/>
            <p:cNvSpPr>
              <a:spLocks noChangeAspect="1" noChangeArrowheads="1"/>
            </p:cNvSpPr>
            <p:nvPr/>
          </p:nvSpPr>
          <p:spPr bwMode="auto">
            <a:xfrm>
              <a:off x="1151" y="2490"/>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65" name="Group 455"/>
          <p:cNvGrpSpPr>
            <a:grpSpLocks noChangeAspect="1"/>
          </p:cNvGrpSpPr>
          <p:nvPr/>
        </p:nvGrpSpPr>
        <p:grpSpPr bwMode="auto">
          <a:xfrm>
            <a:off x="5934075" y="3035300"/>
            <a:ext cx="14288" cy="76200"/>
            <a:chOff x="1914" y="2425"/>
            <a:chExt cx="40" cy="326"/>
          </a:xfrm>
        </p:grpSpPr>
        <p:sp>
          <p:nvSpPr>
            <p:cNvPr id="27161" name="AutoShape 456"/>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62" name="AutoShape 457"/>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66" name="Group 458"/>
          <p:cNvGrpSpPr>
            <a:grpSpLocks noChangeAspect="1"/>
          </p:cNvGrpSpPr>
          <p:nvPr/>
        </p:nvGrpSpPr>
        <p:grpSpPr bwMode="auto">
          <a:xfrm>
            <a:off x="5683250" y="3082925"/>
            <a:ext cx="14288" cy="82550"/>
            <a:chOff x="1284" y="2652"/>
            <a:chExt cx="40" cy="337"/>
          </a:xfrm>
        </p:grpSpPr>
        <p:sp>
          <p:nvSpPr>
            <p:cNvPr id="27159" name="AutoShape 459"/>
            <p:cNvSpPr>
              <a:spLocks noChangeAspect="1" noChangeArrowheads="1"/>
            </p:cNvSpPr>
            <p:nvPr/>
          </p:nvSpPr>
          <p:spPr bwMode="auto">
            <a:xfrm>
              <a:off x="1284" y="282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60" name="AutoShape 460"/>
            <p:cNvSpPr>
              <a:spLocks noChangeAspect="1" noChangeArrowheads="1"/>
            </p:cNvSpPr>
            <p:nvPr/>
          </p:nvSpPr>
          <p:spPr bwMode="auto">
            <a:xfrm>
              <a:off x="1284" y="2652"/>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67" name="Group 461"/>
          <p:cNvGrpSpPr>
            <a:grpSpLocks noChangeAspect="1"/>
          </p:cNvGrpSpPr>
          <p:nvPr/>
        </p:nvGrpSpPr>
        <p:grpSpPr bwMode="auto">
          <a:xfrm>
            <a:off x="5808663" y="3082925"/>
            <a:ext cx="15875" cy="85725"/>
            <a:chOff x="1658" y="2628"/>
            <a:chExt cx="40" cy="355"/>
          </a:xfrm>
        </p:grpSpPr>
        <p:sp>
          <p:nvSpPr>
            <p:cNvPr id="27157" name="AutoShape 462"/>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58" name="AutoShape 463"/>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68" name="Group 464"/>
          <p:cNvGrpSpPr>
            <a:grpSpLocks noChangeAspect="1"/>
          </p:cNvGrpSpPr>
          <p:nvPr/>
        </p:nvGrpSpPr>
        <p:grpSpPr bwMode="auto">
          <a:xfrm>
            <a:off x="5756275" y="3127375"/>
            <a:ext cx="15875" cy="30163"/>
            <a:chOff x="1516" y="2835"/>
            <a:chExt cx="42" cy="123"/>
          </a:xfrm>
        </p:grpSpPr>
        <p:sp>
          <p:nvSpPr>
            <p:cNvPr id="27155" name="AutoShape 465"/>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56" name="AutoShape 466"/>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69" name="Group 467"/>
          <p:cNvGrpSpPr>
            <a:grpSpLocks noChangeAspect="1"/>
          </p:cNvGrpSpPr>
          <p:nvPr/>
        </p:nvGrpSpPr>
        <p:grpSpPr bwMode="auto">
          <a:xfrm>
            <a:off x="6103938" y="3040063"/>
            <a:ext cx="19050" cy="106362"/>
            <a:chOff x="2195" y="2463"/>
            <a:chExt cx="40" cy="442"/>
          </a:xfrm>
        </p:grpSpPr>
        <p:sp>
          <p:nvSpPr>
            <p:cNvPr id="27153" name="AutoShape 468"/>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54" name="AutoShape 469"/>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70" name="Group 470"/>
          <p:cNvGrpSpPr>
            <a:grpSpLocks noChangeAspect="1"/>
          </p:cNvGrpSpPr>
          <p:nvPr/>
        </p:nvGrpSpPr>
        <p:grpSpPr bwMode="auto">
          <a:xfrm>
            <a:off x="6165850" y="3073400"/>
            <a:ext cx="19050" cy="92075"/>
            <a:chOff x="2329" y="2599"/>
            <a:chExt cx="43" cy="386"/>
          </a:xfrm>
        </p:grpSpPr>
        <p:sp>
          <p:nvSpPr>
            <p:cNvPr id="27151" name="AutoShape 471"/>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52" name="AutoShape 472"/>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71" name="Group 473"/>
          <p:cNvGrpSpPr>
            <a:grpSpLocks noChangeAspect="1"/>
          </p:cNvGrpSpPr>
          <p:nvPr/>
        </p:nvGrpSpPr>
        <p:grpSpPr bwMode="auto">
          <a:xfrm>
            <a:off x="5978525" y="3041650"/>
            <a:ext cx="19050" cy="38100"/>
            <a:chOff x="2478" y="2807"/>
            <a:chExt cx="43" cy="178"/>
          </a:xfrm>
        </p:grpSpPr>
        <p:sp>
          <p:nvSpPr>
            <p:cNvPr id="27149" name="AutoShape 474"/>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50" name="AutoShape 475"/>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72" name="Group 476"/>
          <p:cNvGrpSpPr>
            <a:grpSpLocks noChangeAspect="1"/>
          </p:cNvGrpSpPr>
          <p:nvPr/>
        </p:nvGrpSpPr>
        <p:grpSpPr bwMode="auto">
          <a:xfrm>
            <a:off x="6046788" y="3035300"/>
            <a:ext cx="17462" cy="65088"/>
            <a:chOff x="2065" y="2441"/>
            <a:chExt cx="40" cy="272"/>
          </a:xfrm>
        </p:grpSpPr>
        <p:sp>
          <p:nvSpPr>
            <p:cNvPr id="27147" name="AutoShape 477"/>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48" name="AutoShape 478"/>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73" name="Group 479"/>
          <p:cNvGrpSpPr>
            <a:grpSpLocks noChangeAspect="1"/>
          </p:cNvGrpSpPr>
          <p:nvPr/>
        </p:nvGrpSpPr>
        <p:grpSpPr bwMode="auto">
          <a:xfrm>
            <a:off x="6223000" y="3121025"/>
            <a:ext cx="19050" cy="38100"/>
            <a:chOff x="2478" y="2807"/>
            <a:chExt cx="43" cy="178"/>
          </a:xfrm>
        </p:grpSpPr>
        <p:sp>
          <p:nvSpPr>
            <p:cNvPr id="27145" name="AutoShape 480"/>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46" name="AutoShape 481"/>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74" name="Group 482"/>
          <p:cNvGrpSpPr>
            <a:grpSpLocks noChangeAspect="1"/>
          </p:cNvGrpSpPr>
          <p:nvPr/>
        </p:nvGrpSpPr>
        <p:grpSpPr bwMode="auto">
          <a:xfrm>
            <a:off x="6459538" y="3035300"/>
            <a:ext cx="19050" cy="53975"/>
            <a:chOff x="3094" y="2443"/>
            <a:chExt cx="40" cy="183"/>
          </a:xfrm>
        </p:grpSpPr>
        <p:sp>
          <p:nvSpPr>
            <p:cNvPr id="27143" name="AutoShape 483"/>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44" name="AutoShape 484"/>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75" name="Group 485"/>
          <p:cNvGrpSpPr>
            <a:grpSpLocks noChangeAspect="1"/>
          </p:cNvGrpSpPr>
          <p:nvPr/>
        </p:nvGrpSpPr>
        <p:grpSpPr bwMode="auto">
          <a:xfrm>
            <a:off x="6407150" y="3035300"/>
            <a:ext cx="19050" cy="100013"/>
            <a:chOff x="2978" y="2432"/>
            <a:chExt cx="46" cy="375"/>
          </a:xfrm>
        </p:grpSpPr>
        <p:sp>
          <p:nvSpPr>
            <p:cNvPr id="27141" name="AutoShape 486"/>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42" name="AutoShape 487"/>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76" name="Group 488"/>
          <p:cNvGrpSpPr>
            <a:grpSpLocks noChangeAspect="1"/>
          </p:cNvGrpSpPr>
          <p:nvPr/>
        </p:nvGrpSpPr>
        <p:grpSpPr bwMode="auto">
          <a:xfrm>
            <a:off x="6350000" y="3055938"/>
            <a:ext cx="19050" cy="104775"/>
            <a:chOff x="2832" y="2516"/>
            <a:chExt cx="43" cy="436"/>
          </a:xfrm>
        </p:grpSpPr>
        <p:sp>
          <p:nvSpPr>
            <p:cNvPr id="27139" name="AutoShape 489"/>
            <p:cNvSpPr>
              <a:spLocks noChangeAspect="1" noChangeArrowheads="1"/>
            </p:cNvSpPr>
            <p:nvPr/>
          </p:nvSpPr>
          <p:spPr bwMode="auto">
            <a:xfrm flipV="1">
              <a:off x="2832" y="2516"/>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40" name="AutoShape 490"/>
            <p:cNvSpPr>
              <a:spLocks noChangeAspect="1" noChangeArrowheads="1"/>
            </p:cNvSpPr>
            <p:nvPr/>
          </p:nvSpPr>
          <p:spPr bwMode="auto">
            <a:xfrm flipV="1">
              <a:off x="2832" y="2734"/>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77" name="Group 491"/>
          <p:cNvGrpSpPr>
            <a:grpSpLocks noChangeAspect="1"/>
          </p:cNvGrpSpPr>
          <p:nvPr/>
        </p:nvGrpSpPr>
        <p:grpSpPr bwMode="auto">
          <a:xfrm>
            <a:off x="6288088" y="3111500"/>
            <a:ext cx="19050" cy="52388"/>
            <a:chOff x="2668" y="2761"/>
            <a:chExt cx="40" cy="217"/>
          </a:xfrm>
        </p:grpSpPr>
        <p:sp>
          <p:nvSpPr>
            <p:cNvPr id="27137" name="AutoShape 492"/>
            <p:cNvSpPr>
              <a:spLocks noChangeAspect="1" noChangeArrowheads="1"/>
            </p:cNvSpPr>
            <p:nvPr/>
          </p:nvSpPr>
          <p:spPr bwMode="auto">
            <a:xfrm>
              <a:off x="2668" y="2870"/>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38" name="AutoShape 493"/>
            <p:cNvSpPr>
              <a:spLocks noChangeAspect="1" noChangeArrowheads="1"/>
            </p:cNvSpPr>
            <p:nvPr/>
          </p:nvSpPr>
          <p:spPr bwMode="auto">
            <a:xfrm>
              <a:off x="2668" y="2761"/>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78" name="Group 494"/>
          <p:cNvGrpSpPr>
            <a:grpSpLocks noChangeAspect="1"/>
          </p:cNvGrpSpPr>
          <p:nvPr/>
        </p:nvGrpSpPr>
        <p:grpSpPr bwMode="auto">
          <a:xfrm>
            <a:off x="6591300" y="3033713"/>
            <a:ext cx="22225" cy="104775"/>
            <a:chOff x="3353" y="3099"/>
            <a:chExt cx="40" cy="455"/>
          </a:xfrm>
        </p:grpSpPr>
        <p:sp>
          <p:nvSpPr>
            <p:cNvPr id="27135" name="AutoShape 495"/>
            <p:cNvSpPr>
              <a:spLocks noChangeAspect="1" noChangeArrowheads="1"/>
            </p:cNvSpPr>
            <p:nvPr/>
          </p:nvSpPr>
          <p:spPr bwMode="auto">
            <a:xfrm>
              <a:off x="3353" y="3325"/>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36" name="AutoShape 496"/>
            <p:cNvSpPr>
              <a:spLocks noChangeAspect="1" noChangeArrowheads="1"/>
            </p:cNvSpPr>
            <p:nvPr/>
          </p:nvSpPr>
          <p:spPr bwMode="auto">
            <a:xfrm>
              <a:off x="3353" y="3099"/>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79" name="Group 497"/>
          <p:cNvGrpSpPr>
            <a:grpSpLocks noChangeAspect="1"/>
          </p:cNvGrpSpPr>
          <p:nvPr/>
        </p:nvGrpSpPr>
        <p:grpSpPr bwMode="auto">
          <a:xfrm>
            <a:off x="6543675" y="3036888"/>
            <a:ext cx="22225" cy="61912"/>
            <a:chOff x="3486" y="3261"/>
            <a:chExt cx="40" cy="337"/>
          </a:xfrm>
        </p:grpSpPr>
        <p:sp>
          <p:nvSpPr>
            <p:cNvPr id="27133" name="AutoShape 498"/>
            <p:cNvSpPr>
              <a:spLocks noChangeAspect="1" noChangeArrowheads="1"/>
            </p:cNvSpPr>
            <p:nvPr/>
          </p:nvSpPr>
          <p:spPr bwMode="auto">
            <a:xfrm>
              <a:off x="3486" y="3430"/>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34" name="AutoShape 499"/>
            <p:cNvSpPr>
              <a:spLocks noChangeAspect="1" noChangeArrowheads="1"/>
            </p:cNvSpPr>
            <p:nvPr/>
          </p:nvSpPr>
          <p:spPr bwMode="auto">
            <a:xfrm>
              <a:off x="3486" y="326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80" name="Group 500"/>
          <p:cNvGrpSpPr>
            <a:grpSpLocks noChangeAspect="1"/>
          </p:cNvGrpSpPr>
          <p:nvPr/>
        </p:nvGrpSpPr>
        <p:grpSpPr bwMode="auto">
          <a:xfrm flipV="1">
            <a:off x="6781800" y="3116263"/>
            <a:ext cx="17463" cy="42862"/>
            <a:chOff x="2815" y="1923"/>
            <a:chExt cx="40" cy="217"/>
          </a:xfrm>
        </p:grpSpPr>
        <p:sp>
          <p:nvSpPr>
            <p:cNvPr id="27131" name="AutoShape 501"/>
            <p:cNvSpPr>
              <a:spLocks noChangeAspect="1" noChangeArrowheads="1"/>
            </p:cNvSpPr>
            <p:nvPr/>
          </p:nvSpPr>
          <p:spPr bwMode="auto">
            <a:xfrm>
              <a:off x="2815" y="2032"/>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32" name="AutoShape 502"/>
            <p:cNvSpPr>
              <a:spLocks noChangeAspect="1" noChangeArrowheads="1"/>
            </p:cNvSpPr>
            <p:nvPr/>
          </p:nvSpPr>
          <p:spPr bwMode="auto">
            <a:xfrm>
              <a:off x="2815" y="1923"/>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81" name="Group 503"/>
          <p:cNvGrpSpPr>
            <a:grpSpLocks noChangeAspect="1"/>
          </p:cNvGrpSpPr>
          <p:nvPr/>
        </p:nvGrpSpPr>
        <p:grpSpPr bwMode="auto">
          <a:xfrm>
            <a:off x="2411413" y="3035300"/>
            <a:ext cx="20637" cy="53975"/>
            <a:chOff x="3094" y="2443"/>
            <a:chExt cx="40" cy="183"/>
          </a:xfrm>
        </p:grpSpPr>
        <p:sp>
          <p:nvSpPr>
            <p:cNvPr id="27129" name="AutoShape 504"/>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30" name="AutoShape 505"/>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82" name="Group 506"/>
          <p:cNvGrpSpPr>
            <a:grpSpLocks noChangeAspect="1"/>
          </p:cNvGrpSpPr>
          <p:nvPr/>
        </p:nvGrpSpPr>
        <p:grpSpPr bwMode="auto">
          <a:xfrm>
            <a:off x="2359025" y="3035300"/>
            <a:ext cx="20638" cy="100013"/>
            <a:chOff x="2978" y="2432"/>
            <a:chExt cx="46" cy="375"/>
          </a:xfrm>
        </p:grpSpPr>
        <p:sp>
          <p:nvSpPr>
            <p:cNvPr id="27127" name="AutoShape 507"/>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28" name="AutoShape 508"/>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83" name="Group 509"/>
          <p:cNvGrpSpPr>
            <a:grpSpLocks noChangeAspect="1"/>
          </p:cNvGrpSpPr>
          <p:nvPr/>
        </p:nvGrpSpPr>
        <p:grpSpPr bwMode="auto">
          <a:xfrm>
            <a:off x="2301875" y="3059113"/>
            <a:ext cx="19050" cy="104775"/>
            <a:chOff x="2832" y="2516"/>
            <a:chExt cx="43" cy="436"/>
          </a:xfrm>
        </p:grpSpPr>
        <p:sp>
          <p:nvSpPr>
            <p:cNvPr id="27125" name="AutoShape 510"/>
            <p:cNvSpPr>
              <a:spLocks noChangeAspect="1" noChangeArrowheads="1"/>
            </p:cNvSpPr>
            <p:nvPr/>
          </p:nvSpPr>
          <p:spPr bwMode="auto">
            <a:xfrm flipV="1">
              <a:off x="2832" y="2516"/>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26" name="AutoShape 511"/>
            <p:cNvSpPr>
              <a:spLocks noChangeAspect="1" noChangeArrowheads="1"/>
            </p:cNvSpPr>
            <p:nvPr/>
          </p:nvSpPr>
          <p:spPr bwMode="auto">
            <a:xfrm flipV="1">
              <a:off x="2832" y="2734"/>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84" name="Group 512"/>
          <p:cNvGrpSpPr>
            <a:grpSpLocks noChangeAspect="1"/>
          </p:cNvGrpSpPr>
          <p:nvPr/>
        </p:nvGrpSpPr>
        <p:grpSpPr bwMode="auto">
          <a:xfrm flipV="1">
            <a:off x="2609850" y="3059113"/>
            <a:ext cx="15875" cy="106362"/>
            <a:chOff x="3217" y="3037"/>
            <a:chExt cx="46" cy="372"/>
          </a:xfrm>
        </p:grpSpPr>
        <p:sp>
          <p:nvSpPr>
            <p:cNvPr id="27123" name="AutoShape 513"/>
            <p:cNvSpPr>
              <a:spLocks noChangeAspect="1" noChangeArrowheads="1"/>
            </p:cNvSpPr>
            <p:nvPr/>
          </p:nvSpPr>
          <p:spPr bwMode="auto">
            <a:xfrm>
              <a:off x="3217" y="3037"/>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24" name="AutoShape 514"/>
            <p:cNvSpPr>
              <a:spLocks noChangeAspect="1" noChangeArrowheads="1"/>
            </p:cNvSpPr>
            <p:nvPr/>
          </p:nvSpPr>
          <p:spPr bwMode="auto">
            <a:xfrm>
              <a:off x="3217" y="3220"/>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85" name="Group 515"/>
          <p:cNvGrpSpPr>
            <a:grpSpLocks noChangeAspect="1"/>
          </p:cNvGrpSpPr>
          <p:nvPr/>
        </p:nvGrpSpPr>
        <p:grpSpPr bwMode="auto">
          <a:xfrm>
            <a:off x="2546350" y="3033713"/>
            <a:ext cx="20638" cy="104775"/>
            <a:chOff x="3353" y="3099"/>
            <a:chExt cx="40" cy="455"/>
          </a:xfrm>
        </p:grpSpPr>
        <p:sp>
          <p:nvSpPr>
            <p:cNvPr id="27121" name="AutoShape 516"/>
            <p:cNvSpPr>
              <a:spLocks noChangeAspect="1" noChangeArrowheads="1"/>
            </p:cNvSpPr>
            <p:nvPr/>
          </p:nvSpPr>
          <p:spPr bwMode="auto">
            <a:xfrm>
              <a:off x="3353" y="3325"/>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22" name="AutoShape 517"/>
            <p:cNvSpPr>
              <a:spLocks noChangeAspect="1" noChangeArrowheads="1"/>
            </p:cNvSpPr>
            <p:nvPr/>
          </p:nvSpPr>
          <p:spPr bwMode="auto">
            <a:xfrm>
              <a:off x="3353" y="3099"/>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86" name="Group 518"/>
          <p:cNvGrpSpPr>
            <a:grpSpLocks noChangeAspect="1"/>
          </p:cNvGrpSpPr>
          <p:nvPr/>
        </p:nvGrpSpPr>
        <p:grpSpPr bwMode="auto">
          <a:xfrm>
            <a:off x="2495550" y="3035300"/>
            <a:ext cx="19050" cy="61913"/>
            <a:chOff x="3486" y="3261"/>
            <a:chExt cx="40" cy="337"/>
          </a:xfrm>
        </p:grpSpPr>
        <p:sp>
          <p:nvSpPr>
            <p:cNvPr id="27119" name="AutoShape 519"/>
            <p:cNvSpPr>
              <a:spLocks noChangeAspect="1" noChangeArrowheads="1"/>
            </p:cNvSpPr>
            <p:nvPr/>
          </p:nvSpPr>
          <p:spPr bwMode="auto">
            <a:xfrm>
              <a:off x="3486" y="3430"/>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20" name="AutoShape 520"/>
            <p:cNvSpPr>
              <a:spLocks noChangeAspect="1" noChangeArrowheads="1"/>
            </p:cNvSpPr>
            <p:nvPr/>
          </p:nvSpPr>
          <p:spPr bwMode="auto">
            <a:xfrm>
              <a:off x="3486" y="326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87" name="Group 521"/>
          <p:cNvGrpSpPr>
            <a:grpSpLocks noChangeAspect="1"/>
          </p:cNvGrpSpPr>
          <p:nvPr/>
        </p:nvGrpSpPr>
        <p:grpSpPr bwMode="auto">
          <a:xfrm>
            <a:off x="2854325" y="3040063"/>
            <a:ext cx="15875" cy="106362"/>
            <a:chOff x="2195" y="2463"/>
            <a:chExt cx="40" cy="442"/>
          </a:xfrm>
        </p:grpSpPr>
        <p:sp>
          <p:nvSpPr>
            <p:cNvPr id="27117" name="AutoShape 522"/>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18" name="AutoShape 523"/>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88" name="Group 524"/>
          <p:cNvGrpSpPr>
            <a:grpSpLocks noChangeAspect="1"/>
          </p:cNvGrpSpPr>
          <p:nvPr/>
        </p:nvGrpSpPr>
        <p:grpSpPr bwMode="auto">
          <a:xfrm>
            <a:off x="2792413" y="3073400"/>
            <a:ext cx="15875" cy="92075"/>
            <a:chOff x="2329" y="2599"/>
            <a:chExt cx="43" cy="386"/>
          </a:xfrm>
        </p:grpSpPr>
        <p:sp>
          <p:nvSpPr>
            <p:cNvPr id="27115" name="AutoShape 525"/>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16" name="AutoShape 526"/>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89" name="Group 527"/>
          <p:cNvGrpSpPr>
            <a:grpSpLocks noChangeAspect="1"/>
          </p:cNvGrpSpPr>
          <p:nvPr/>
        </p:nvGrpSpPr>
        <p:grpSpPr bwMode="auto">
          <a:xfrm>
            <a:off x="2662238" y="3098800"/>
            <a:ext cx="15875" cy="65088"/>
            <a:chOff x="2065" y="2441"/>
            <a:chExt cx="40" cy="272"/>
          </a:xfrm>
        </p:grpSpPr>
        <p:sp>
          <p:nvSpPr>
            <p:cNvPr id="27113" name="AutoShape 528"/>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14" name="AutoShape 529"/>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90" name="Group 530"/>
          <p:cNvGrpSpPr>
            <a:grpSpLocks noChangeAspect="1"/>
          </p:cNvGrpSpPr>
          <p:nvPr/>
        </p:nvGrpSpPr>
        <p:grpSpPr bwMode="auto">
          <a:xfrm flipV="1">
            <a:off x="2733675" y="3116263"/>
            <a:ext cx="20638" cy="42862"/>
            <a:chOff x="2815" y="1923"/>
            <a:chExt cx="40" cy="217"/>
          </a:xfrm>
        </p:grpSpPr>
        <p:sp>
          <p:nvSpPr>
            <p:cNvPr id="27111" name="AutoShape 531"/>
            <p:cNvSpPr>
              <a:spLocks noChangeAspect="1" noChangeArrowheads="1"/>
            </p:cNvSpPr>
            <p:nvPr/>
          </p:nvSpPr>
          <p:spPr bwMode="auto">
            <a:xfrm>
              <a:off x="2815" y="2032"/>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12" name="AutoShape 532"/>
            <p:cNvSpPr>
              <a:spLocks noChangeAspect="1" noChangeArrowheads="1"/>
            </p:cNvSpPr>
            <p:nvPr/>
          </p:nvSpPr>
          <p:spPr bwMode="auto">
            <a:xfrm>
              <a:off x="2815" y="1923"/>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91" name="Group 533"/>
          <p:cNvGrpSpPr>
            <a:grpSpLocks noChangeAspect="1"/>
          </p:cNvGrpSpPr>
          <p:nvPr/>
        </p:nvGrpSpPr>
        <p:grpSpPr bwMode="auto">
          <a:xfrm>
            <a:off x="2909888" y="3035300"/>
            <a:ext cx="22225" cy="65088"/>
            <a:chOff x="2329" y="2599"/>
            <a:chExt cx="43" cy="386"/>
          </a:xfrm>
        </p:grpSpPr>
        <p:sp>
          <p:nvSpPr>
            <p:cNvPr id="27109" name="AutoShape 534"/>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10" name="AutoShape 535"/>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92" name="Group 536"/>
          <p:cNvGrpSpPr>
            <a:grpSpLocks noChangeAspect="1"/>
          </p:cNvGrpSpPr>
          <p:nvPr/>
        </p:nvGrpSpPr>
        <p:grpSpPr bwMode="auto">
          <a:xfrm>
            <a:off x="2981325" y="3043238"/>
            <a:ext cx="19050" cy="38100"/>
            <a:chOff x="2478" y="2807"/>
            <a:chExt cx="43" cy="178"/>
          </a:xfrm>
        </p:grpSpPr>
        <p:sp>
          <p:nvSpPr>
            <p:cNvPr id="27107" name="AutoShape 537"/>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08" name="AutoShape 538"/>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93" name="Group 539"/>
          <p:cNvGrpSpPr>
            <a:grpSpLocks noChangeAspect="1"/>
          </p:cNvGrpSpPr>
          <p:nvPr/>
        </p:nvGrpSpPr>
        <p:grpSpPr bwMode="auto">
          <a:xfrm>
            <a:off x="3095625" y="3051175"/>
            <a:ext cx="15875" cy="106363"/>
            <a:chOff x="2195" y="2463"/>
            <a:chExt cx="40" cy="442"/>
          </a:xfrm>
        </p:grpSpPr>
        <p:sp>
          <p:nvSpPr>
            <p:cNvPr id="27105" name="AutoShape 540"/>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06" name="AutoShape 541"/>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94" name="Group 542"/>
          <p:cNvGrpSpPr>
            <a:grpSpLocks noChangeAspect="1"/>
          </p:cNvGrpSpPr>
          <p:nvPr/>
        </p:nvGrpSpPr>
        <p:grpSpPr bwMode="auto">
          <a:xfrm>
            <a:off x="3154363" y="3089275"/>
            <a:ext cx="19050" cy="76200"/>
            <a:chOff x="2329" y="2599"/>
            <a:chExt cx="43" cy="386"/>
          </a:xfrm>
        </p:grpSpPr>
        <p:sp>
          <p:nvSpPr>
            <p:cNvPr id="27103" name="AutoShape 543"/>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04" name="AutoShape 544"/>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95" name="Group 545"/>
          <p:cNvGrpSpPr>
            <a:grpSpLocks noChangeAspect="1"/>
          </p:cNvGrpSpPr>
          <p:nvPr/>
        </p:nvGrpSpPr>
        <p:grpSpPr bwMode="auto">
          <a:xfrm>
            <a:off x="3035300" y="3035300"/>
            <a:ext cx="19050" cy="79375"/>
            <a:chOff x="2065" y="2441"/>
            <a:chExt cx="40" cy="272"/>
          </a:xfrm>
        </p:grpSpPr>
        <p:sp>
          <p:nvSpPr>
            <p:cNvPr id="27101" name="AutoShape 546"/>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02" name="AutoShape 547"/>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96" name="Group 548"/>
          <p:cNvGrpSpPr>
            <a:grpSpLocks noChangeAspect="1"/>
          </p:cNvGrpSpPr>
          <p:nvPr/>
        </p:nvGrpSpPr>
        <p:grpSpPr bwMode="auto">
          <a:xfrm>
            <a:off x="3543300" y="3033713"/>
            <a:ext cx="17463" cy="88900"/>
            <a:chOff x="1015" y="2428"/>
            <a:chExt cx="46" cy="372"/>
          </a:xfrm>
        </p:grpSpPr>
        <p:sp>
          <p:nvSpPr>
            <p:cNvPr id="27099" name="AutoShape 549"/>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100" name="AutoShape 550"/>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97" name="Group 551"/>
          <p:cNvGrpSpPr>
            <a:grpSpLocks noChangeAspect="1"/>
          </p:cNvGrpSpPr>
          <p:nvPr/>
        </p:nvGrpSpPr>
        <p:grpSpPr bwMode="auto">
          <a:xfrm>
            <a:off x="3844925" y="3049588"/>
            <a:ext cx="17463" cy="107950"/>
            <a:chOff x="1790" y="2461"/>
            <a:chExt cx="40" cy="447"/>
          </a:xfrm>
        </p:grpSpPr>
        <p:sp>
          <p:nvSpPr>
            <p:cNvPr id="27097" name="AutoShape 552"/>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98" name="AutoShape 553"/>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98" name="Group 554"/>
          <p:cNvGrpSpPr>
            <a:grpSpLocks noChangeAspect="1"/>
          </p:cNvGrpSpPr>
          <p:nvPr/>
        </p:nvGrpSpPr>
        <p:grpSpPr bwMode="auto">
          <a:xfrm>
            <a:off x="3598863" y="3044825"/>
            <a:ext cx="17462" cy="112713"/>
            <a:chOff x="1151" y="2490"/>
            <a:chExt cx="40" cy="455"/>
          </a:xfrm>
        </p:grpSpPr>
        <p:sp>
          <p:nvSpPr>
            <p:cNvPr id="27095" name="AutoShape 555"/>
            <p:cNvSpPr>
              <a:spLocks noChangeAspect="1" noChangeArrowheads="1"/>
            </p:cNvSpPr>
            <p:nvPr/>
          </p:nvSpPr>
          <p:spPr bwMode="auto">
            <a:xfrm>
              <a:off x="1151" y="2716"/>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96" name="AutoShape 556"/>
            <p:cNvSpPr>
              <a:spLocks noChangeAspect="1" noChangeArrowheads="1"/>
            </p:cNvSpPr>
            <p:nvPr/>
          </p:nvSpPr>
          <p:spPr bwMode="auto">
            <a:xfrm>
              <a:off x="1151" y="2490"/>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699" name="Group 557"/>
          <p:cNvGrpSpPr>
            <a:grpSpLocks noChangeAspect="1"/>
          </p:cNvGrpSpPr>
          <p:nvPr/>
        </p:nvGrpSpPr>
        <p:grpSpPr bwMode="auto">
          <a:xfrm>
            <a:off x="3911600" y="3035300"/>
            <a:ext cx="17463" cy="77788"/>
            <a:chOff x="1914" y="2425"/>
            <a:chExt cx="40" cy="326"/>
          </a:xfrm>
        </p:grpSpPr>
        <p:sp>
          <p:nvSpPr>
            <p:cNvPr id="27093" name="AutoShape 558"/>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94" name="AutoShape 559"/>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00" name="Group 560"/>
          <p:cNvGrpSpPr>
            <a:grpSpLocks noChangeAspect="1"/>
          </p:cNvGrpSpPr>
          <p:nvPr/>
        </p:nvGrpSpPr>
        <p:grpSpPr bwMode="auto">
          <a:xfrm>
            <a:off x="3656013" y="3082925"/>
            <a:ext cx="14287" cy="82550"/>
            <a:chOff x="1284" y="2652"/>
            <a:chExt cx="40" cy="337"/>
          </a:xfrm>
        </p:grpSpPr>
        <p:sp>
          <p:nvSpPr>
            <p:cNvPr id="27091" name="AutoShape 561"/>
            <p:cNvSpPr>
              <a:spLocks noChangeAspect="1" noChangeArrowheads="1"/>
            </p:cNvSpPr>
            <p:nvPr/>
          </p:nvSpPr>
          <p:spPr bwMode="auto">
            <a:xfrm>
              <a:off x="1284" y="282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92" name="AutoShape 562"/>
            <p:cNvSpPr>
              <a:spLocks noChangeAspect="1" noChangeArrowheads="1"/>
            </p:cNvSpPr>
            <p:nvPr/>
          </p:nvSpPr>
          <p:spPr bwMode="auto">
            <a:xfrm>
              <a:off x="1284" y="2652"/>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01" name="Group 563"/>
          <p:cNvGrpSpPr>
            <a:grpSpLocks noChangeAspect="1"/>
          </p:cNvGrpSpPr>
          <p:nvPr/>
        </p:nvGrpSpPr>
        <p:grpSpPr bwMode="auto">
          <a:xfrm>
            <a:off x="3790950" y="3079750"/>
            <a:ext cx="19050" cy="85725"/>
            <a:chOff x="1658" y="2628"/>
            <a:chExt cx="40" cy="355"/>
          </a:xfrm>
        </p:grpSpPr>
        <p:sp>
          <p:nvSpPr>
            <p:cNvPr id="27089" name="AutoShape 564"/>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90" name="AutoShape 565"/>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02" name="Group 566"/>
          <p:cNvGrpSpPr>
            <a:grpSpLocks noChangeAspect="1"/>
          </p:cNvGrpSpPr>
          <p:nvPr/>
        </p:nvGrpSpPr>
        <p:grpSpPr bwMode="auto">
          <a:xfrm>
            <a:off x="3736975" y="3127375"/>
            <a:ext cx="15875" cy="30163"/>
            <a:chOff x="1516" y="2835"/>
            <a:chExt cx="42" cy="123"/>
          </a:xfrm>
        </p:grpSpPr>
        <p:sp>
          <p:nvSpPr>
            <p:cNvPr id="27087" name="AutoShape 567"/>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88" name="AutoShape 568"/>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03" name="Group 569"/>
          <p:cNvGrpSpPr>
            <a:grpSpLocks noChangeAspect="1"/>
          </p:cNvGrpSpPr>
          <p:nvPr/>
        </p:nvGrpSpPr>
        <p:grpSpPr bwMode="auto">
          <a:xfrm>
            <a:off x="4084638" y="3040063"/>
            <a:ext cx="15875" cy="106362"/>
            <a:chOff x="2195" y="2463"/>
            <a:chExt cx="40" cy="442"/>
          </a:xfrm>
        </p:grpSpPr>
        <p:sp>
          <p:nvSpPr>
            <p:cNvPr id="27085" name="AutoShape 570"/>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86" name="AutoShape 571"/>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04" name="Group 572"/>
          <p:cNvGrpSpPr>
            <a:grpSpLocks noChangeAspect="1"/>
          </p:cNvGrpSpPr>
          <p:nvPr/>
        </p:nvGrpSpPr>
        <p:grpSpPr bwMode="auto">
          <a:xfrm>
            <a:off x="4143375" y="3073400"/>
            <a:ext cx="19050" cy="92075"/>
            <a:chOff x="2329" y="2599"/>
            <a:chExt cx="43" cy="386"/>
          </a:xfrm>
        </p:grpSpPr>
        <p:sp>
          <p:nvSpPr>
            <p:cNvPr id="27083" name="AutoShape 573"/>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84" name="AutoShape 574"/>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05" name="Group 575"/>
          <p:cNvGrpSpPr>
            <a:grpSpLocks noChangeAspect="1"/>
          </p:cNvGrpSpPr>
          <p:nvPr/>
        </p:nvGrpSpPr>
        <p:grpSpPr bwMode="auto">
          <a:xfrm>
            <a:off x="3952875" y="3041650"/>
            <a:ext cx="15875" cy="38100"/>
            <a:chOff x="2478" y="2807"/>
            <a:chExt cx="43" cy="178"/>
          </a:xfrm>
        </p:grpSpPr>
        <p:sp>
          <p:nvSpPr>
            <p:cNvPr id="27081" name="AutoShape 576"/>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82" name="AutoShape 577"/>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06" name="Group 578"/>
          <p:cNvGrpSpPr>
            <a:grpSpLocks noChangeAspect="1"/>
          </p:cNvGrpSpPr>
          <p:nvPr/>
        </p:nvGrpSpPr>
        <p:grpSpPr bwMode="auto">
          <a:xfrm>
            <a:off x="4027488" y="3035300"/>
            <a:ext cx="17462" cy="65088"/>
            <a:chOff x="2065" y="2441"/>
            <a:chExt cx="40" cy="272"/>
          </a:xfrm>
        </p:grpSpPr>
        <p:sp>
          <p:nvSpPr>
            <p:cNvPr id="27079" name="AutoShape 579"/>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80" name="AutoShape 580"/>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07" name="Group 581"/>
          <p:cNvGrpSpPr>
            <a:grpSpLocks noChangeAspect="1"/>
          </p:cNvGrpSpPr>
          <p:nvPr/>
        </p:nvGrpSpPr>
        <p:grpSpPr bwMode="auto">
          <a:xfrm>
            <a:off x="4203700" y="3121025"/>
            <a:ext cx="15875" cy="38100"/>
            <a:chOff x="2478" y="2807"/>
            <a:chExt cx="43" cy="178"/>
          </a:xfrm>
        </p:grpSpPr>
        <p:sp>
          <p:nvSpPr>
            <p:cNvPr id="27077" name="AutoShape 582"/>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78" name="AutoShape 583"/>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08" name="Group 584"/>
          <p:cNvGrpSpPr>
            <a:grpSpLocks noChangeAspect="1"/>
          </p:cNvGrpSpPr>
          <p:nvPr/>
        </p:nvGrpSpPr>
        <p:grpSpPr bwMode="auto">
          <a:xfrm>
            <a:off x="4437063" y="3035300"/>
            <a:ext cx="22225" cy="53975"/>
            <a:chOff x="3094" y="2443"/>
            <a:chExt cx="40" cy="183"/>
          </a:xfrm>
        </p:grpSpPr>
        <p:sp>
          <p:nvSpPr>
            <p:cNvPr id="27075" name="AutoShape 585"/>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76" name="AutoShape 586"/>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09" name="Group 587"/>
          <p:cNvGrpSpPr>
            <a:grpSpLocks noChangeAspect="1"/>
          </p:cNvGrpSpPr>
          <p:nvPr/>
        </p:nvGrpSpPr>
        <p:grpSpPr bwMode="auto">
          <a:xfrm>
            <a:off x="4389438" y="3035300"/>
            <a:ext cx="22225" cy="100013"/>
            <a:chOff x="2978" y="2432"/>
            <a:chExt cx="46" cy="375"/>
          </a:xfrm>
        </p:grpSpPr>
        <p:sp>
          <p:nvSpPr>
            <p:cNvPr id="27073" name="AutoShape 588"/>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74" name="AutoShape 589"/>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10" name="Group 590"/>
          <p:cNvGrpSpPr>
            <a:grpSpLocks noChangeAspect="1"/>
          </p:cNvGrpSpPr>
          <p:nvPr/>
        </p:nvGrpSpPr>
        <p:grpSpPr bwMode="auto">
          <a:xfrm>
            <a:off x="4333875" y="3055938"/>
            <a:ext cx="15875" cy="104775"/>
            <a:chOff x="2832" y="2516"/>
            <a:chExt cx="43" cy="436"/>
          </a:xfrm>
        </p:grpSpPr>
        <p:sp>
          <p:nvSpPr>
            <p:cNvPr id="27071" name="AutoShape 591"/>
            <p:cNvSpPr>
              <a:spLocks noChangeAspect="1" noChangeArrowheads="1"/>
            </p:cNvSpPr>
            <p:nvPr/>
          </p:nvSpPr>
          <p:spPr bwMode="auto">
            <a:xfrm flipV="1">
              <a:off x="2832" y="2516"/>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72" name="AutoShape 592"/>
            <p:cNvSpPr>
              <a:spLocks noChangeAspect="1" noChangeArrowheads="1"/>
            </p:cNvSpPr>
            <p:nvPr/>
          </p:nvSpPr>
          <p:spPr bwMode="auto">
            <a:xfrm flipV="1">
              <a:off x="2832" y="2734"/>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11" name="Group 593"/>
          <p:cNvGrpSpPr>
            <a:grpSpLocks noChangeAspect="1"/>
          </p:cNvGrpSpPr>
          <p:nvPr/>
        </p:nvGrpSpPr>
        <p:grpSpPr bwMode="auto">
          <a:xfrm>
            <a:off x="4271963" y="3109913"/>
            <a:ext cx="15875" cy="50800"/>
            <a:chOff x="2668" y="2761"/>
            <a:chExt cx="40" cy="217"/>
          </a:xfrm>
        </p:grpSpPr>
        <p:sp>
          <p:nvSpPr>
            <p:cNvPr id="27069" name="AutoShape 594"/>
            <p:cNvSpPr>
              <a:spLocks noChangeAspect="1" noChangeArrowheads="1"/>
            </p:cNvSpPr>
            <p:nvPr/>
          </p:nvSpPr>
          <p:spPr bwMode="auto">
            <a:xfrm>
              <a:off x="2668" y="2870"/>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70" name="AutoShape 595"/>
            <p:cNvSpPr>
              <a:spLocks noChangeAspect="1" noChangeArrowheads="1"/>
            </p:cNvSpPr>
            <p:nvPr/>
          </p:nvSpPr>
          <p:spPr bwMode="auto">
            <a:xfrm>
              <a:off x="2668" y="2761"/>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12" name="Group 596"/>
          <p:cNvGrpSpPr>
            <a:grpSpLocks noChangeAspect="1"/>
          </p:cNvGrpSpPr>
          <p:nvPr/>
        </p:nvGrpSpPr>
        <p:grpSpPr bwMode="auto">
          <a:xfrm flipV="1">
            <a:off x="4635500" y="3059113"/>
            <a:ext cx="17463" cy="106362"/>
            <a:chOff x="3217" y="3037"/>
            <a:chExt cx="46" cy="372"/>
          </a:xfrm>
        </p:grpSpPr>
        <p:sp>
          <p:nvSpPr>
            <p:cNvPr id="27067" name="AutoShape 597"/>
            <p:cNvSpPr>
              <a:spLocks noChangeAspect="1" noChangeArrowheads="1"/>
            </p:cNvSpPr>
            <p:nvPr/>
          </p:nvSpPr>
          <p:spPr bwMode="auto">
            <a:xfrm>
              <a:off x="3217" y="3037"/>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68" name="AutoShape 598"/>
            <p:cNvSpPr>
              <a:spLocks noChangeAspect="1" noChangeArrowheads="1"/>
            </p:cNvSpPr>
            <p:nvPr/>
          </p:nvSpPr>
          <p:spPr bwMode="auto">
            <a:xfrm>
              <a:off x="3217" y="3220"/>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13" name="Group 599"/>
          <p:cNvGrpSpPr>
            <a:grpSpLocks noChangeAspect="1"/>
          </p:cNvGrpSpPr>
          <p:nvPr/>
        </p:nvGrpSpPr>
        <p:grpSpPr bwMode="auto">
          <a:xfrm>
            <a:off x="4572000" y="3033713"/>
            <a:ext cx="22225" cy="104775"/>
            <a:chOff x="3353" y="3099"/>
            <a:chExt cx="40" cy="455"/>
          </a:xfrm>
        </p:grpSpPr>
        <p:sp>
          <p:nvSpPr>
            <p:cNvPr id="27065" name="AutoShape 600"/>
            <p:cNvSpPr>
              <a:spLocks noChangeAspect="1" noChangeArrowheads="1"/>
            </p:cNvSpPr>
            <p:nvPr/>
          </p:nvSpPr>
          <p:spPr bwMode="auto">
            <a:xfrm>
              <a:off x="3353" y="3325"/>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66" name="AutoShape 601"/>
            <p:cNvSpPr>
              <a:spLocks noChangeAspect="1" noChangeArrowheads="1"/>
            </p:cNvSpPr>
            <p:nvPr/>
          </p:nvSpPr>
          <p:spPr bwMode="auto">
            <a:xfrm>
              <a:off x="3353" y="3099"/>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14" name="Group 602"/>
          <p:cNvGrpSpPr>
            <a:grpSpLocks noChangeAspect="1"/>
          </p:cNvGrpSpPr>
          <p:nvPr/>
        </p:nvGrpSpPr>
        <p:grpSpPr bwMode="auto">
          <a:xfrm>
            <a:off x="4522788" y="3035300"/>
            <a:ext cx="19050" cy="61913"/>
            <a:chOff x="3486" y="3261"/>
            <a:chExt cx="40" cy="337"/>
          </a:xfrm>
        </p:grpSpPr>
        <p:sp>
          <p:nvSpPr>
            <p:cNvPr id="27063" name="AutoShape 603"/>
            <p:cNvSpPr>
              <a:spLocks noChangeAspect="1" noChangeArrowheads="1"/>
            </p:cNvSpPr>
            <p:nvPr/>
          </p:nvSpPr>
          <p:spPr bwMode="auto">
            <a:xfrm>
              <a:off x="3486" y="3430"/>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64" name="AutoShape 604"/>
            <p:cNvSpPr>
              <a:spLocks noChangeAspect="1" noChangeArrowheads="1"/>
            </p:cNvSpPr>
            <p:nvPr/>
          </p:nvSpPr>
          <p:spPr bwMode="auto">
            <a:xfrm>
              <a:off x="3486" y="326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15" name="Group 605"/>
          <p:cNvGrpSpPr>
            <a:grpSpLocks noChangeAspect="1"/>
          </p:cNvGrpSpPr>
          <p:nvPr/>
        </p:nvGrpSpPr>
        <p:grpSpPr bwMode="auto">
          <a:xfrm>
            <a:off x="4879975" y="3040063"/>
            <a:ext cx="17463" cy="106362"/>
            <a:chOff x="2195" y="2463"/>
            <a:chExt cx="40" cy="442"/>
          </a:xfrm>
        </p:grpSpPr>
        <p:sp>
          <p:nvSpPr>
            <p:cNvPr id="27061" name="AutoShape 606"/>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62" name="AutoShape 607"/>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16" name="Group 608"/>
          <p:cNvGrpSpPr>
            <a:grpSpLocks noChangeAspect="1"/>
          </p:cNvGrpSpPr>
          <p:nvPr/>
        </p:nvGrpSpPr>
        <p:grpSpPr bwMode="auto">
          <a:xfrm>
            <a:off x="4813300" y="3073400"/>
            <a:ext cx="19050" cy="92075"/>
            <a:chOff x="2329" y="2599"/>
            <a:chExt cx="43" cy="386"/>
          </a:xfrm>
        </p:grpSpPr>
        <p:sp>
          <p:nvSpPr>
            <p:cNvPr id="27059" name="AutoShape 609"/>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60" name="AutoShape 610"/>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17" name="Group 611"/>
          <p:cNvGrpSpPr>
            <a:grpSpLocks noChangeAspect="1"/>
          </p:cNvGrpSpPr>
          <p:nvPr/>
        </p:nvGrpSpPr>
        <p:grpSpPr bwMode="auto">
          <a:xfrm>
            <a:off x="4687888" y="3098800"/>
            <a:ext cx="17462" cy="65088"/>
            <a:chOff x="2065" y="2441"/>
            <a:chExt cx="40" cy="272"/>
          </a:xfrm>
        </p:grpSpPr>
        <p:sp>
          <p:nvSpPr>
            <p:cNvPr id="27057" name="AutoShape 612"/>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58" name="AutoShape 613"/>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18" name="Group 614"/>
          <p:cNvGrpSpPr>
            <a:grpSpLocks noChangeAspect="1"/>
          </p:cNvGrpSpPr>
          <p:nvPr/>
        </p:nvGrpSpPr>
        <p:grpSpPr bwMode="auto">
          <a:xfrm flipV="1">
            <a:off x="4759325" y="3116263"/>
            <a:ext cx="20638" cy="42862"/>
            <a:chOff x="2815" y="1923"/>
            <a:chExt cx="40" cy="217"/>
          </a:xfrm>
        </p:grpSpPr>
        <p:sp>
          <p:nvSpPr>
            <p:cNvPr id="27055" name="AutoShape 615"/>
            <p:cNvSpPr>
              <a:spLocks noChangeAspect="1" noChangeArrowheads="1"/>
            </p:cNvSpPr>
            <p:nvPr/>
          </p:nvSpPr>
          <p:spPr bwMode="auto">
            <a:xfrm>
              <a:off x="2815" y="2032"/>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56" name="AutoShape 616"/>
            <p:cNvSpPr>
              <a:spLocks noChangeAspect="1" noChangeArrowheads="1"/>
            </p:cNvSpPr>
            <p:nvPr/>
          </p:nvSpPr>
          <p:spPr bwMode="auto">
            <a:xfrm>
              <a:off x="2815" y="1923"/>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19" name="Group 617"/>
          <p:cNvGrpSpPr>
            <a:grpSpLocks noChangeAspect="1"/>
          </p:cNvGrpSpPr>
          <p:nvPr/>
        </p:nvGrpSpPr>
        <p:grpSpPr bwMode="auto">
          <a:xfrm>
            <a:off x="4937125" y="3035300"/>
            <a:ext cx="19050" cy="65088"/>
            <a:chOff x="2329" y="2599"/>
            <a:chExt cx="43" cy="386"/>
          </a:xfrm>
        </p:grpSpPr>
        <p:sp>
          <p:nvSpPr>
            <p:cNvPr id="27053" name="AutoShape 618"/>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54" name="AutoShape 619"/>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20" name="Group 620"/>
          <p:cNvGrpSpPr>
            <a:grpSpLocks noChangeAspect="1"/>
          </p:cNvGrpSpPr>
          <p:nvPr/>
        </p:nvGrpSpPr>
        <p:grpSpPr bwMode="auto">
          <a:xfrm>
            <a:off x="5008563" y="3040063"/>
            <a:ext cx="15875" cy="38100"/>
            <a:chOff x="2478" y="2807"/>
            <a:chExt cx="43" cy="178"/>
          </a:xfrm>
        </p:grpSpPr>
        <p:sp>
          <p:nvSpPr>
            <p:cNvPr id="27051" name="AutoShape 621"/>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52" name="AutoShape 622"/>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21" name="Group 623"/>
          <p:cNvGrpSpPr>
            <a:grpSpLocks noChangeAspect="1"/>
          </p:cNvGrpSpPr>
          <p:nvPr/>
        </p:nvGrpSpPr>
        <p:grpSpPr bwMode="auto">
          <a:xfrm>
            <a:off x="5121275" y="3051175"/>
            <a:ext cx="17463" cy="106363"/>
            <a:chOff x="2195" y="2463"/>
            <a:chExt cx="40" cy="442"/>
          </a:xfrm>
        </p:grpSpPr>
        <p:sp>
          <p:nvSpPr>
            <p:cNvPr id="27049" name="AutoShape 624"/>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50" name="AutoShape 625"/>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22" name="Group 626"/>
          <p:cNvGrpSpPr>
            <a:grpSpLocks noChangeAspect="1"/>
          </p:cNvGrpSpPr>
          <p:nvPr/>
        </p:nvGrpSpPr>
        <p:grpSpPr bwMode="auto">
          <a:xfrm>
            <a:off x="5180013" y="3089275"/>
            <a:ext cx="19050" cy="76200"/>
            <a:chOff x="2329" y="2599"/>
            <a:chExt cx="43" cy="386"/>
          </a:xfrm>
        </p:grpSpPr>
        <p:sp>
          <p:nvSpPr>
            <p:cNvPr id="27047" name="AutoShape 627"/>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48" name="AutoShape 628"/>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23" name="Group 629"/>
          <p:cNvGrpSpPr>
            <a:grpSpLocks noChangeAspect="1"/>
          </p:cNvGrpSpPr>
          <p:nvPr/>
        </p:nvGrpSpPr>
        <p:grpSpPr bwMode="auto">
          <a:xfrm>
            <a:off x="5062538" y="3035300"/>
            <a:ext cx="19050" cy="82550"/>
            <a:chOff x="2065" y="2441"/>
            <a:chExt cx="40" cy="272"/>
          </a:xfrm>
        </p:grpSpPr>
        <p:sp>
          <p:nvSpPr>
            <p:cNvPr id="27045" name="AutoShape 630"/>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46" name="AutoShape 631"/>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24" name="Group 632"/>
          <p:cNvGrpSpPr>
            <a:grpSpLocks noChangeAspect="1"/>
          </p:cNvGrpSpPr>
          <p:nvPr/>
        </p:nvGrpSpPr>
        <p:grpSpPr bwMode="auto">
          <a:xfrm>
            <a:off x="3346450" y="3043238"/>
            <a:ext cx="19050" cy="107950"/>
            <a:chOff x="1790" y="2461"/>
            <a:chExt cx="40" cy="447"/>
          </a:xfrm>
        </p:grpSpPr>
        <p:sp>
          <p:nvSpPr>
            <p:cNvPr id="27043" name="AutoShape 633"/>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44" name="AutoShape 634"/>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25" name="Group 635"/>
          <p:cNvGrpSpPr>
            <a:grpSpLocks noChangeAspect="1"/>
          </p:cNvGrpSpPr>
          <p:nvPr/>
        </p:nvGrpSpPr>
        <p:grpSpPr bwMode="auto">
          <a:xfrm>
            <a:off x="3405188" y="3035300"/>
            <a:ext cx="17462" cy="77788"/>
            <a:chOff x="1914" y="2425"/>
            <a:chExt cx="40" cy="326"/>
          </a:xfrm>
        </p:grpSpPr>
        <p:sp>
          <p:nvSpPr>
            <p:cNvPr id="27041" name="AutoShape 636"/>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42" name="AutoShape 637"/>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26" name="Group 638"/>
          <p:cNvGrpSpPr>
            <a:grpSpLocks noChangeAspect="1"/>
          </p:cNvGrpSpPr>
          <p:nvPr/>
        </p:nvGrpSpPr>
        <p:grpSpPr bwMode="auto">
          <a:xfrm>
            <a:off x="3284538" y="3081338"/>
            <a:ext cx="19050" cy="84137"/>
            <a:chOff x="1658" y="2628"/>
            <a:chExt cx="40" cy="355"/>
          </a:xfrm>
        </p:grpSpPr>
        <p:sp>
          <p:nvSpPr>
            <p:cNvPr id="27039" name="AutoShape 639"/>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40" name="AutoShape 640"/>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27" name="Group 641"/>
          <p:cNvGrpSpPr>
            <a:grpSpLocks noChangeAspect="1"/>
          </p:cNvGrpSpPr>
          <p:nvPr/>
        </p:nvGrpSpPr>
        <p:grpSpPr bwMode="auto">
          <a:xfrm>
            <a:off x="3230563" y="3125788"/>
            <a:ext cx="15875" cy="30162"/>
            <a:chOff x="1516" y="2835"/>
            <a:chExt cx="42" cy="123"/>
          </a:xfrm>
        </p:grpSpPr>
        <p:sp>
          <p:nvSpPr>
            <p:cNvPr id="27037" name="AutoShape 642"/>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38" name="AutoShape 643"/>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28" name="Group 644"/>
          <p:cNvGrpSpPr>
            <a:grpSpLocks noChangeAspect="1"/>
          </p:cNvGrpSpPr>
          <p:nvPr/>
        </p:nvGrpSpPr>
        <p:grpSpPr bwMode="auto">
          <a:xfrm flipV="1">
            <a:off x="3448050" y="3040063"/>
            <a:ext cx="19050" cy="38100"/>
            <a:chOff x="2478" y="2807"/>
            <a:chExt cx="43" cy="178"/>
          </a:xfrm>
        </p:grpSpPr>
        <p:sp>
          <p:nvSpPr>
            <p:cNvPr id="27035" name="AutoShape 645"/>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36" name="AutoShape 646"/>
            <p:cNvSpPr>
              <a:spLocks noChangeAspect="1" noChangeArrowheads="1"/>
            </p:cNvSpPr>
            <p:nvPr/>
          </p:nvSpPr>
          <p:spPr bwMode="auto">
            <a:xfrm flipV="1">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29" name="Group 647"/>
          <p:cNvGrpSpPr>
            <a:grpSpLocks noChangeAspect="1"/>
          </p:cNvGrpSpPr>
          <p:nvPr/>
        </p:nvGrpSpPr>
        <p:grpSpPr bwMode="auto">
          <a:xfrm>
            <a:off x="5440363" y="3038475"/>
            <a:ext cx="19050" cy="53975"/>
            <a:chOff x="3094" y="2443"/>
            <a:chExt cx="40" cy="183"/>
          </a:xfrm>
        </p:grpSpPr>
        <p:sp>
          <p:nvSpPr>
            <p:cNvPr id="27033" name="AutoShape 648"/>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34" name="AutoShape 649"/>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30" name="Group 650"/>
          <p:cNvGrpSpPr>
            <a:grpSpLocks noChangeAspect="1"/>
          </p:cNvGrpSpPr>
          <p:nvPr/>
        </p:nvGrpSpPr>
        <p:grpSpPr bwMode="auto">
          <a:xfrm>
            <a:off x="5389563" y="3041650"/>
            <a:ext cx="19050" cy="98425"/>
            <a:chOff x="2978" y="2432"/>
            <a:chExt cx="46" cy="375"/>
          </a:xfrm>
        </p:grpSpPr>
        <p:sp>
          <p:nvSpPr>
            <p:cNvPr id="27031" name="AutoShape 651"/>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32" name="AutoShape 652"/>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31" name="Group 653"/>
          <p:cNvGrpSpPr>
            <a:grpSpLocks noChangeAspect="1"/>
          </p:cNvGrpSpPr>
          <p:nvPr/>
        </p:nvGrpSpPr>
        <p:grpSpPr bwMode="auto">
          <a:xfrm>
            <a:off x="5273675" y="3111500"/>
            <a:ext cx="19050" cy="53975"/>
            <a:chOff x="2668" y="2761"/>
            <a:chExt cx="40" cy="217"/>
          </a:xfrm>
        </p:grpSpPr>
        <p:sp>
          <p:nvSpPr>
            <p:cNvPr id="27029" name="AutoShape 654"/>
            <p:cNvSpPr>
              <a:spLocks noChangeAspect="1" noChangeArrowheads="1"/>
            </p:cNvSpPr>
            <p:nvPr/>
          </p:nvSpPr>
          <p:spPr bwMode="auto">
            <a:xfrm>
              <a:off x="2668" y="2870"/>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30" name="AutoShape 655"/>
            <p:cNvSpPr>
              <a:spLocks noChangeAspect="1" noChangeArrowheads="1"/>
            </p:cNvSpPr>
            <p:nvPr/>
          </p:nvSpPr>
          <p:spPr bwMode="auto">
            <a:xfrm>
              <a:off x="2668" y="2761"/>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32" name="Group 656"/>
          <p:cNvGrpSpPr>
            <a:grpSpLocks noChangeAspect="1"/>
          </p:cNvGrpSpPr>
          <p:nvPr/>
        </p:nvGrpSpPr>
        <p:grpSpPr bwMode="auto">
          <a:xfrm>
            <a:off x="5519738" y="3043238"/>
            <a:ext cx="19050" cy="38100"/>
            <a:chOff x="2478" y="2807"/>
            <a:chExt cx="43" cy="178"/>
          </a:xfrm>
        </p:grpSpPr>
        <p:sp>
          <p:nvSpPr>
            <p:cNvPr id="27027" name="AutoShape 657"/>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28" name="AutoShape 658"/>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33" name="Group 659"/>
          <p:cNvGrpSpPr>
            <a:grpSpLocks noChangeAspect="1"/>
          </p:cNvGrpSpPr>
          <p:nvPr/>
        </p:nvGrpSpPr>
        <p:grpSpPr bwMode="auto">
          <a:xfrm>
            <a:off x="5324475" y="3073400"/>
            <a:ext cx="22225" cy="90488"/>
            <a:chOff x="1015" y="2428"/>
            <a:chExt cx="46" cy="372"/>
          </a:xfrm>
        </p:grpSpPr>
        <p:sp>
          <p:nvSpPr>
            <p:cNvPr id="27025" name="AutoShape 660"/>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26" name="AutoShape 661"/>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sp>
        <p:nvSpPr>
          <p:cNvPr id="26734" name="Freeform 662"/>
          <p:cNvSpPr>
            <a:spLocks noChangeAspect="1"/>
          </p:cNvSpPr>
          <p:nvPr/>
        </p:nvSpPr>
        <p:spPr bwMode="auto">
          <a:xfrm flipH="1">
            <a:off x="6575425" y="3032125"/>
            <a:ext cx="266700"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735" name="Freeform 663"/>
          <p:cNvSpPr>
            <a:spLocks noChangeAspect="1"/>
          </p:cNvSpPr>
          <p:nvPr/>
        </p:nvSpPr>
        <p:spPr bwMode="auto">
          <a:xfrm flipH="1">
            <a:off x="6427788" y="3032125"/>
            <a:ext cx="268287"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736" name="Freeform 664"/>
          <p:cNvSpPr>
            <a:spLocks noChangeAspect="1"/>
          </p:cNvSpPr>
          <p:nvPr/>
        </p:nvSpPr>
        <p:spPr bwMode="auto">
          <a:xfrm flipH="1">
            <a:off x="6073775" y="3032125"/>
            <a:ext cx="261938"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737" name="Freeform 665"/>
          <p:cNvSpPr>
            <a:spLocks noChangeAspect="1"/>
          </p:cNvSpPr>
          <p:nvPr/>
        </p:nvSpPr>
        <p:spPr bwMode="auto">
          <a:xfrm flipH="1">
            <a:off x="5926138" y="3032125"/>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738" name="Freeform 666"/>
          <p:cNvSpPr>
            <a:spLocks noChangeAspect="1"/>
          </p:cNvSpPr>
          <p:nvPr/>
        </p:nvSpPr>
        <p:spPr bwMode="auto">
          <a:xfrm flipH="1">
            <a:off x="5567363" y="3032125"/>
            <a:ext cx="261937"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3175" cap="rnd">
            <a:solidFill>
              <a:srgbClr val="080808"/>
            </a:solidFill>
            <a:prstDash val="sysDot"/>
            <a:round/>
            <a:headEnd/>
            <a:tailEnd/>
          </a:ln>
        </p:spPr>
        <p:txBody>
          <a:bodyPr/>
          <a:lstStyle/>
          <a:p>
            <a:endParaRPr lang="en-US"/>
          </a:p>
        </p:txBody>
      </p:sp>
      <p:sp>
        <p:nvSpPr>
          <p:cNvPr id="26739" name="Freeform 667"/>
          <p:cNvSpPr>
            <a:spLocks noChangeAspect="1"/>
          </p:cNvSpPr>
          <p:nvPr/>
        </p:nvSpPr>
        <p:spPr bwMode="auto">
          <a:xfrm flipH="1">
            <a:off x="5419725" y="3032125"/>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740" name="Freeform 668"/>
          <p:cNvSpPr>
            <a:spLocks noChangeAspect="1"/>
          </p:cNvSpPr>
          <p:nvPr/>
        </p:nvSpPr>
        <p:spPr bwMode="auto">
          <a:xfrm flipH="1">
            <a:off x="5062538" y="3032125"/>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741" name="Freeform 669"/>
          <p:cNvSpPr>
            <a:spLocks noChangeAspect="1"/>
          </p:cNvSpPr>
          <p:nvPr/>
        </p:nvSpPr>
        <p:spPr bwMode="auto">
          <a:xfrm flipH="1">
            <a:off x="4914900" y="3032125"/>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742" name="Freeform 670"/>
          <p:cNvSpPr>
            <a:spLocks noChangeAspect="1"/>
          </p:cNvSpPr>
          <p:nvPr/>
        </p:nvSpPr>
        <p:spPr bwMode="auto">
          <a:xfrm flipH="1">
            <a:off x="4557713" y="3032125"/>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743" name="Freeform 671"/>
          <p:cNvSpPr>
            <a:spLocks noChangeAspect="1"/>
          </p:cNvSpPr>
          <p:nvPr/>
        </p:nvSpPr>
        <p:spPr bwMode="auto">
          <a:xfrm flipH="1">
            <a:off x="4411663" y="3032125"/>
            <a:ext cx="261937"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744" name="Freeform 672"/>
          <p:cNvSpPr>
            <a:spLocks noChangeAspect="1"/>
          </p:cNvSpPr>
          <p:nvPr/>
        </p:nvSpPr>
        <p:spPr bwMode="auto">
          <a:xfrm flipH="1">
            <a:off x="4051300" y="3032125"/>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745" name="Freeform 673"/>
          <p:cNvSpPr>
            <a:spLocks noChangeAspect="1"/>
          </p:cNvSpPr>
          <p:nvPr/>
        </p:nvSpPr>
        <p:spPr bwMode="auto">
          <a:xfrm flipH="1">
            <a:off x="3905250" y="3032125"/>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746" name="Freeform 674"/>
          <p:cNvSpPr>
            <a:spLocks noChangeAspect="1"/>
          </p:cNvSpPr>
          <p:nvPr/>
        </p:nvSpPr>
        <p:spPr bwMode="auto">
          <a:xfrm flipH="1">
            <a:off x="3544888" y="3032125"/>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747" name="Freeform 675"/>
          <p:cNvSpPr>
            <a:spLocks noChangeAspect="1"/>
          </p:cNvSpPr>
          <p:nvPr/>
        </p:nvSpPr>
        <p:spPr bwMode="auto">
          <a:xfrm flipH="1">
            <a:off x="3400425" y="3032125"/>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748" name="Freeform 676"/>
          <p:cNvSpPr>
            <a:spLocks noChangeAspect="1"/>
          </p:cNvSpPr>
          <p:nvPr/>
        </p:nvSpPr>
        <p:spPr bwMode="auto">
          <a:xfrm flipH="1">
            <a:off x="3035300" y="3032125"/>
            <a:ext cx="268288"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749" name="Freeform 677"/>
          <p:cNvSpPr>
            <a:spLocks noChangeAspect="1"/>
          </p:cNvSpPr>
          <p:nvPr/>
        </p:nvSpPr>
        <p:spPr bwMode="auto">
          <a:xfrm flipH="1">
            <a:off x="2889250" y="3032125"/>
            <a:ext cx="266700"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750" name="Freeform 678"/>
          <p:cNvSpPr>
            <a:spLocks noChangeAspect="1"/>
          </p:cNvSpPr>
          <p:nvPr/>
        </p:nvSpPr>
        <p:spPr bwMode="auto">
          <a:xfrm flipH="1">
            <a:off x="2532063" y="3032125"/>
            <a:ext cx="261937"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751" name="Freeform 679"/>
          <p:cNvSpPr>
            <a:spLocks noChangeAspect="1"/>
          </p:cNvSpPr>
          <p:nvPr/>
        </p:nvSpPr>
        <p:spPr bwMode="auto">
          <a:xfrm flipH="1">
            <a:off x="2384425" y="3032125"/>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52904" name="Rectangle 680"/>
          <p:cNvSpPr>
            <a:spLocks noChangeArrowheads="1"/>
          </p:cNvSpPr>
          <p:nvPr/>
        </p:nvSpPr>
        <p:spPr bwMode="auto">
          <a:xfrm>
            <a:off x="2265363" y="3008313"/>
            <a:ext cx="188912" cy="188912"/>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905" name="Rectangle 681"/>
          <p:cNvSpPr>
            <a:spLocks noChangeArrowheads="1"/>
          </p:cNvSpPr>
          <p:nvPr/>
        </p:nvSpPr>
        <p:spPr bwMode="auto">
          <a:xfrm>
            <a:off x="2963863" y="3008313"/>
            <a:ext cx="188912" cy="188912"/>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906" name="Rectangle 682"/>
          <p:cNvSpPr>
            <a:spLocks noChangeArrowheads="1"/>
          </p:cNvSpPr>
          <p:nvPr/>
        </p:nvSpPr>
        <p:spPr bwMode="auto">
          <a:xfrm>
            <a:off x="3616325" y="3008313"/>
            <a:ext cx="1103313" cy="188912"/>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907" name="Rectangle 683"/>
          <p:cNvSpPr>
            <a:spLocks noChangeArrowheads="1"/>
          </p:cNvSpPr>
          <p:nvPr/>
        </p:nvSpPr>
        <p:spPr bwMode="auto">
          <a:xfrm>
            <a:off x="5319713" y="3008313"/>
            <a:ext cx="101600" cy="188912"/>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2908" name="Rectangle 684"/>
          <p:cNvSpPr>
            <a:spLocks noChangeArrowheads="1"/>
          </p:cNvSpPr>
          <p:nvPr/>
        </p:nvSpPr>
        <p:spPr bwMode="auto">
          <a:xfrm>
            <a:off x="6015038" y="3008313"/>
            <a:ext cx="288925" cy="188912"/>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26757" name="Freeform 686"/>
          <p:cNvSpPr>
            <a:spLocks noChangeAspect="1"/>
          </p:cNvSpPr>
          <p:nvPr/>
        </p:nvSpPr>
        <p:spPr bwMode="auto">
          <a:xfrm>
            <a:off x="2286000" y="4129088"/>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758" name="Freeform 687"/>
          <p:cNvSpPr>
            <a:spLocks noChangeAspect="1"/>
          </p:cNvSpPr>
          <p:nvPr/>
        </p:nvSpPr>
        <p:spPr bwMode="auto">
          <a:xfrm>
            <a:off x="2790825" y="4129088"/>
            <a:ext cx="266700"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759" name="Freeform 688"/>
          <p:cNvSpPr>
            <a:spLocks noChangeAspect="1"/>
          </p:cNvSpPr>
          <p:nvPr/>
        </p:nvSpPr>
        <p:spPr bwMode="auto">
          <a:xfrm>
            <a:off x="2646363" y="4129088"/>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760" name="Freeform 689"/>
          <p:cNvSpPr>
            <a:spLocks noChangeAspect="1"/>
          </p:cNvSpPr>
          <p:nvPr/>
        </p:nvSpPr>
        <p:spPr bwMode="auto">
          <a:xfrm>
            <a:off x="3302000" y="4129088"/>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761" name="Freeform 690"/>
          <p:cNvSpPr>
            <a:spLocks noChangeAspect="1"/>
          </p:cNvSpPr>
          <p:nvPr/>
        </p:nvSpPr>
        <p:spPr bwMode="auto">
          <a:xfrm>
            <a:off x="3151188" y="4129088"/>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762" name="Freeform 691"/>
          <p:cNvSpPr>
            <a:spLocks noChangeAspect="1"/>
          </p:cNvSpPr>
          <p:nvPr/>
        </p:nvSpPr>
        <p:spPr bwMode="auto">
          <a:xfrm>
            <a:off x="3806825" y="4129088"/>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763" name="Freeform 692"/>
          <p:cNvSpPr>
            <a:spLocks noChangeAspect="1"/>
          </p:cNvSpPr>
          <p:nvPr/>
        </p:nvSpPr>
        <p:spPr bwMode="auto">
          <a:xfrm>
            <a:off x="3659188" y="4129088"/>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764" name="Freeform 693"/>
          <p:cNvSpPr>
            <a:spLocks noChangeAspect="1"/>
          </p:cNvSpPr>
          <p:nvPr/>
        </p:nvSpPr>
        <p:spPr bwMode="auto">
          <a:xfrm>
            <a:off x="4165600" y="4129088"/>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grpSp>
        <p:nvGrpSpPr>
          <p:cNvPr id="26765" name="Group 694"/>
          <p:cNvGrpSpPr>
            <a:grpSpLocks noChangeAspect="1"/>
          </p:cNvGrpSpPr>
          <p:nvPr/>
        </p:nvGrpSpPr>
        <p:grpSpPr bwMode="auto">
          <a:xfrm>
            <a:off x="2419350" y="4132263"/>
            <a:ext cx="20638" cy="53975"/>
            <a:chOff x="3094" y="2443"/>
            <a:chExt cx="40" cy="183"/>
          </a:xfrm>
        </p:grpSpPr>
        <p:sp>
          <p:nvSpPr>
            <p:cNvPr id="27023" name="AutoShape 695"/>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24" name="AutoShape 696"/>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66" name="Group 697"/>
          <p:cNvGrpSpPr>
            <a:grpSpLocks noChangeAspect="1"/>
          </p:cNvGrpSpPr>
          <p:nvPr/>
        </p:nvGrpSpPr>
        <p:grpSpPr bwMode="auto">
          <a:xfrm>
            <a:off x="2366963" y="4132263"/>
            <a:ext cx="20637" cy="100012"/>
            <a:chOff x="2978" y="2432"/>
            <a:chExt cx="46" cy="375"/>
          </a:xfrm>
        </p:grpSpPr>
        <p:sp>
          <p:nvSpPr>
            <p:cNvPr id="27021" name="AutoShape 698"/>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22" name="AutoShape 699"/>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67" name="Group 700"/>
          <p:cNvGrpSpPr>
            <a:grpSpLocks noChangeAspect="1"/>
          </p:cNvGrpSpPr>
          <p:nvPr/>
        </p:nvGrpSpPr>
        <p:grpSpPr bwMode="auto">
          <a:xfrm>
            <a:off x="2309813" y="4156075"/>
            <a:ext cx="19050" cy="104775"/>
            <a:chOff x="2832" y="2516"/>
            <a:chExt cx="43" cy="436"/>
          </a:xfrm>
        </p:grpSpPr>
        <p:sp>
          <p:nvSpPr>
            <p:cNvPr id="27019" name="AutoShape 701"/>
            <p:cNvSpPr>
              <a:spLocks noChangeAspect="1" noChangeArrowheads="1"/>
            </p:cNvSpPr>
            <p:nvPr/>
          </p:nvSpPr>
          <p:spPr bwMode="auto">
            <a:xfrm flipV="1">
              <a:off x="2832" y="2516"/>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20" name="AutoShape 702"/>
            <p:cNvSpPr>
              <a:spLocks noChangeAspect="1" noChangeArrowheads="1"/>
            </p:cNvSpPr>
            <p:nvPr/>
          </p:nvSpPr>
          <p:spPr bwMode="auto">
            <a:xfrm flipV="1">
              <a:off x="2832" y="2734"/>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68" name="Group 703"/>
          <p:cNvGrpSpPr>
            <a:grpSpLocks noChangeAspect="1"/>
          </p:cNvGrpSpPr>
          <p:nvPr/>
        </p:nvGrpSpPr>
        <p:grpSpPr bwMode="auto">
          <a:xfrm flipV="1">
            <a:off x="2617788" y="4156075"/>
            <a:ext cx="15875" cy="106363"/>
            <a:chOff x="3217" y="3037"/>
            <a:chExt cx="46" cy="372"/>
          </a:xfrm>
        </p:grpSpPr>
        <p:sp>
          <p:nvSpPr>
            <p:cNvPr id="27017" name="AutoShape 704"/>
            <p:cNvSpPr>
              <a:spLocks noChangeAspect="1" noChangeArrowheads="1"/>
            </p:cNvSpPr>
            <p:nvPr/>
          </p:nvSpPr>
          <p:spPr bwMode="auto">
            <a:xfrm>
              <a:off x="3217" y="3037"/>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18" name="AutoShape 705"/>
            <p:cNvSpPr>
              <a:spLocks noChangeAspect="1" noChangeArrowheads="1"/>
            </p:cNvSpPr>
            <p:nvPr/>
          </p:nvSpPr>
          <p:spPr bwMode="auto">
            <a:xfrm>
              <a:off x="3217" y="3220"/>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69" name="Group 706"/>
          <p:cNvGrpSpPr>
            <a:grpSpLocks noChangeAspect="1"/>
          </p:cNvGrpSpPr>
          <p:nvPr/>
        </p:nvGrpSpPr>
        <p:grpSpPr bwMode="auto">
          <a:xfrm>
            <a:off x="2554288" y="4130675"/>
            <a:ext cx="20637" cy="104775"/>
            <a:chOff x="3353" y="3099"/>
            <a:chExt cx="40" cy="455"/>
          </a:xfrm>
        </p:grpSpPr>
        <p:sp>
          <p:nvSpPr>
            <p:cNvPr id="27015" name="AutoShape 707"/>
            <p:cNvSpPr>
              <a:spLocks noChangeAspect="1" noChangeArrowheads="1"/>
            </p:cNvSpPr>
            <p:nvPr/>
          </p:nvSpPr>
          <p:spPr bwMode="auto">
            <a:xfrm>
              <a:off x="3353" y="3325"/>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16" name="AutoShape 708"/>
            <p:cNvSpPr>
              <a:spLocks noChangeAspect="1" noChangeArrowheads="1"/>
            </p:cNvSpPr>
            <p:nvPr/>
          </p:nvSpPr>
          <p:spPr bwMode="auto">
            <a:xfrm>
              <a:off x="3353" y="3099"/>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70" name="Group 709"/>
          <p:cNvGrpSpPr>
            <a:grpSpLocks noChangeAspect="1"/>
          </p:cNvGrpSpPr>
          <p:nvPr/>
        </p:nvGrpSpPr>
        <p:grpSpPr bwMode="auto">
          <a:xfrm>
            <a:off x="2503488" y="4132263"/>
            <a:ext cx="19050" cy="61912"/>
            <a:chOff x="3486" y="3261"/>
            <a:chExt cx="40" cy="337"/>
          </a:xfrm>
        </p:grpSpPr>
        <p:sp>
          <p:nvSpPr>
            <p:cNvPr id="27013" name="AutoShape 710"/>
            <p:cNvSpPr>
              <a:spLocks noChangeAspect="1" noChangeArrowheads="1"/>
            </p:cNvSpPr>
            <p:nvPr/>
          </p:nvSpPr>
          <p:spPr bwMode="auto">
            <a:xfrm>
              <a:off x="3486" y="3430"/>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14" name="AutoShape 711"/>
            <p:cNvSpPr>
              <a:spLocks noChangeAspect="1" noChangeArrowheads="1"/>
            </p:cNvSpPr>
            <p:nvPr/>
          </p:nvSpPr>
          <p:spPr bwMode="auto">
            <a:xfrm>
              <a:off x="3486" y="326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71" name="Group 712"/>
          <p:cNvGrpSpPr>
            <a:grpSpLocks noChangeAspect="1"/>
          </p:cNvGrpSpPr>
          <p:nvPr/>
        </p:nvGrpSpPr>
        <p:grpSpPr bwMode="auto">
          <a:xfrm>
            <a:off x="2862263" y="4137025"/>
            <a:ext cx="15875" cy="106363"/>
            <a:chOff x="2195" y="2463"/>
            <a:chExt cx="40" cy="442"/>
          </a:xfrm>
        </p:grpSpPr>
        <p:sp>
          <p:nvSpPr>
            <p:cNvPr id="27011" name="AutoShape 713"/>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12" name="AutoShape 714"/>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72" name="Group 715"/>
          <p:cNvGrpSpPr>
            <a:grpSpLocks noChangeAspect="1"/>
          </p:cNvGrpSpPr>
          <p:nvPr/>
        </p:nvGrpSpPr>
        <p:grpSpPr bwMode="auto">
          <a:xfrm>
            <a:off x="2800350" y="4170363"/>
            <a:ext cx="15875" cy="92075"/>
            <a:chOff x="2329" y="2599"/>
            <a:chExt cx="43" cy="386"/>
          </a:xfrm>
        </p:grpSpPr>
        <p:sp>
          <p:nvSpPr>
            <p:cNvPr id="27009" name="AutoShape 716"/>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10" name="AutoShape 717"/>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73" name="Group 718"/>
          <p:cNvGrpSpPr>
            <a:grpSpLocks noChangeAspect="1"/>
          </p:cNvGrpSpPr>
          <p:nvPr/>
        </p:nvGrpSpPr>
        <p:grpSpPr bwMode="auto">
          <a:xfrm>
            <a:off x="2670175" y="4195763"/>
            <a:ext cx="15875" cy="65087"/>
            <a:chOff x="2065" y="2441"/>
            <a:chExt cx="40" cy="272"/>
          </a:xfrm>
        </p:grpSpPr>
        <p:sp>
          <p:nvSpPr>
            <p:cNvPr id="27007" name="AutoShape 719"/>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08" name="AutoShape 720"/>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74" name="Group 721"/>
          <p:cNvGrpSpPr>
            <a:grpSpLocks noChangeAspect="1"/>
          </p:cNvGrpSpPr>
          <p:nvPr/>
        </p:nvGrpSpPr>
        <p:grpSpPr bwMode="auto">
          <a:xfrm flipV="1">
            <a:off x="2741613" y="4213225"/>
            <a:ext cx="20637" cy="42863"/>
            <a:chOff x="2815" y="1923"/>
            <a:chExt cx="40" cy="217"/>
          </a:xfrm>
        </p:grpSpPr>
        <p:sp>
          <p:nvSpPr>
            <p:cNvPr id="27005" name="AutoShape 722"/>
            <p:cNvSpPr>
              <a:spLocks noChangeAspect="1" noChangeArrowheads="1"/>
            </p:cNvSpPr>
            <p:nvPr/>
          </p:nvSpPr>
          <p:spPr bwMode="auto">
            <a:xfrm>
              <a:off x="2815" y="2032"/>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06" name="AutoShape 723"/>
            <p:cNvSpPr>
              <a:spLocks noChangeAspect="1" noChangeArrowheads="1"/>
            </p:cNvSpPr>
            <p:nvPr/>
          </p:nvSpPr>
          <p:spPr bwMode="auto">
            <a:xfrm>
              <a:off x="2815" y="1923"/>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75" name="Group 724"/>
          <p:cNvGrpSpPr>
            <a:grpSpLocks noChangeAspect="1"/>
          </p:cNvGrpSpPr>
          <p:nvPr/>
        </p:nvGrpSpPr>
        <p:grpSpPr bwMode="auto">
          <a:xfrm>
            <a:off x="2917825" y="4132263"/>
            <a:ext cx="22225" cy="65087"/>
            <a:chOff x="2329" y="2599"/>
            <a:chExt cx="43" cy="386"/>
          </a:xfrm>
        </p:grpSpPr>
        <p:sp>
          <p:nvSpPr>
            <p:cNvPr id="27003" name="AutoShape 725"/>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04" name="AutoShape 726"/>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76" name="Group 727"/>
          <p:cNvGrpSpPr>
            <a:grpSpLocks noChangeAspect="1"/>
          </p:cNvGrpSpPr>
          <p:nvPr/>
        </p:nvGrpSpPr>
        <p:grpSpPr bwMode="auto">
          <a:xfrm>
            <a:off x="2989263" y="4140200"/>
            <a:ext cx="19050" cy="38100"/>
            <a:chOff x="2478" y="2807"/>
            <a:chExt cx="43" cy="178"/>
          </a:xfrm>
        </p:grpSpPr>
        <p:sp>
          <p:nvSpPr>
            <p:cNvPr id="27001" name="AutoShape 728"/>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02" name="AutoShape 729"/>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77" name="Group 730"/>
          <p:cNvGrpSpPr>
            <a:grpSpLocks noChangeAspect="1"/>
          </p:cNvGrpSpPr>
          <p:nvPr/>
        </p:nvGrpSpPr>
        <p:grpSpPr bwMode="auto">
          <a:xfrm>
            <a:off x="3103563" y="4148138"/>
            <a:ext cx="15875" cy="106362"/>
            <a:chOff x="2195" y="2463"/>
            <a:chExt cx="40" cy="442"/>
          </a:xfrm>
        </p:grpSpPr>
        <p:sp>
          <p:nvSpPr>
            <p:cNvPr id="26999" name="AutoShape 731"/>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7000" name="AutoShape 732"/>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78" name="Group 733"/>
          <p:cNvGrpSpPr>
            <a:grpSpLocks noChangeAspect="1"/>
          </p:cNvGrpSpPr>
          <p:nvPr/>
        </p:nvGrpSpPr>
        <p:grpSpPr bwMode="auto">
          <a:xfrm>
            <a:off x="3162300" y="4186238"/>
            <a:ext cx="19050" cy="76200"/>
            <a:chOff x="2329" y="2599"/>
            <a:chExt cx="43" cy="386"/>
          </a:xfrm>
        </p:grpSpPr>
        <p:sp>
          <p:nvSpPr>
            <p:cNvPr id="26997" name="AutoShape 734"/>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98" name="AutoShape 735"/>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79" name="Group 736"/>
          <p:cNvGrpSpPr>
            <a:grpSpLocks noChangeAspect="1"/>
          </p:cNvGrpSpPr>
          <p:nvPr/>
        </p:nvGrpSpPr>
        <p:grpSpPr bwMode="auto">
          <a:xfrm>
            <a:off x="3043238" y="4132263"/>
            <a:ext cx="19050" cy="79375"/>
            <a:chOff x="2065" y="2441"/>
            <a:chExt cx="40" cy="272"/>
          </a:xfrm>
        </p:grpSpPr>
        <p:sp>
          <p:nvSpPr>
            <p:cNvPr id="26995" name="AutoShape 737"/>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96" name="AutoShape 738"/>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80" name="Group 739"/>
          <p:cNvGrpSpPr>
            <a:grpSpLocks noChangeAspect="1"/>
          </p:cNvGrpSpPr>
          <p:nvPr/>
        </p:nvGrpSpPr>
        <p:grpSpPr bwMode="auto">
          <a:xfrm>
            <a:off x="3551238" y="4130675"/>
            <a:ext cx="17462" cy="88900"/>
            <a:chOff x="1015" y="2428"/>
            <a:chExt cx="46" cy="372"/>
          </a:xfrm>
        </p:grpSpPr>
        <p:sp>
          <p:nvSpPr>
            <p:cNvPr id="26993" name="AutoShape 740"/>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94" name="AutoShape 741"/>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81" name="Group 742"/>
          <p:cNvGrpSpPr>
            <a:grpSpLocks noChangeAspect="1"/>
          </p:cNvGrpSpPr>
          <p:nvPr/>
        </p:nvGrpSpPr>
        <p:grpSpPr bwMode="auto">
          <a:xfrm>
            <a:off x="3852863" y="4146550"/>
            <a:ext cx="17462" cy="107950"/>
            <a:chOff x="1790" y="2461"/>
            <a:chExt cx="40" cy="447"/>
          </a:xfrm>
        </p:grpSpPr>
        <p:sp>
          <p:nvSpPr>
            <p:cNvPr id="26991" name="AutoShape 743"/>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92" name="AutoShape 744"/>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82" name="Group 745"/>
          <p:cNvGrpSpPr>
            <a:grpSpLocks noChangeAspect="1"/>
          </p:cNvGrpSpPr>
          <p:nvPr/>
        </p:nvGrpSpPr>
        <p:grpSpPr bwMode="auto">
          <a:xfrm>
            <a:off x="3606800" y="4141788"/>
            <a:ext cx="17463" cy="112712"/>
            <a:chOff x="1151" y="2490"/>
            <a:chExt cx="40" cy="455"/>
          </a:xfrm>
        </p:grpSpPr>
        <p:sp>
          <p:nvSpPr>
            <p:cNvPr id="26989" name="AutoShape 746"/>
            <p:cNvSpPr>
              <a:spLocks noChangeAspect="1" noChangeArrowheads="1"/>
            </p:cNvSpPr>
            <p:nvPr/>
          </p:nvSpPr>
          <p:spPr bwMode="auto">
            <a:xfrm>
              <a:off x="1151" y="2716"/>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90" name="AutoShape 747"/>
            <p:cNvSpPr>
              <a:spLocks noChangeAspect="1" noChangeArrowheads="1"/>
            </p:cNvSpPr>
            <p:nvPr/>
          </p:nvSpPr>
          <p:spPr bwMode="auto">
            <a:xfrm>
              <a:off x="1151" y="2490"/>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83" name="Group 748"/>
          <p:cNvGrpSpPr>
            <a:grpSpLocks noChangeAspect="1"/>
          </p:cNvGrpSpPr>
          <p:nvPr/>
        </p:nvGrpSpPr>
        <p:grpSpPr bwMode="auto">
          <a:xfrm>
            <a:off x="3919538" y="4132263"/>
            <a:ext cx="17462" cy="77787"/>
            <a:chOff x="1914" y="2425"/>
            <a:chExt cx="40" cy="326"/>
          </a:xfrm>
        </p:grpSpPr>
        <p:sp>
          <p:nvSpPr>
            <p:cNvPr id="26987" name="AutoShape 749"/>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88" name="AutoShape 750"/>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84" name="Group 751"/>
          <p:cNvGrpSpPr>
            <a:grpSpLocks noChangeAspect="1"/>
          </p:cNvGrpSpPr>
          <p:nvPr/>
        </p:nvGrpSpPr>
        <p:grpSpPr bwMode="auto">
          <a:xfrm>
            <a:off x="3663950" y="4179888"/>
            <a:ext cx="14288" cy="82550"/>
            <a:chOff x="1284" y="2652"/>
            <a:chExt cx="40" cy="337"/>
          </a:xfrm>
        </p:grpSpPr>
        <p:sp>
          <p:nvSpPr>
            <p:cNvPr id="26985" name="AutoShape 752"/>
            <p:cNvSpPr>
              <a:spLocks noChangeAspect="1" noChangeArrowheads="1"/>
            </p:cNvSpPr>
            <p:nvPr/>
          </p:nvSpPr>
          <p:spPr bwMode="auto">
            <a:xfrm>
              <a:off x="1284" y="282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86" name="AutoShape 753"/>
            <p:cNvSpPr>
              <a:spLocks noChangeAspect="1" noChangeArrowheads="1"/>
            </p:cNvSpPr>
            <p:nvPr/>
          </p:nvSpPr>
          <p:spPr bwMode="auto">
            <a:xfrm>
              <a:off x="1284" y="2652"/>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85" name="Group 754"/>
          <p:cNvGrpSpPr>
            <a:grpSpLocks noChangeAspect="1"/>
          </p:cNvGrpSpPr>
          <p:nvPr/>
        </p:nvGrpSpPr>
        <p:grpSpPr bwMode="auto">
          <a:xfrm>
            <a:off x="3798888" y="4176713"/>
            <a:ext cx="19050" cy="85725"/>
            <a:chOff x="1658" y="2628"/>
            <a:chExt cx="40" cy="355"/>
          </a:xfrm>
        </p:grpSpPr>
        <p:sp>
          <p:nvSpPr>
            <p:cNvPr id="26983" name="AutoShape 755"/>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84" name="AutoShape 756"/>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86" name="Group 757"/>
          <p:cNvGrpSpPr>
            <a:grpSpLocks noChangeAspect="1"/>
          </p:cNvGrpSpPr>
          <p:nvPr/>
        </p:nvGrpSpPr>
        <p:grpSpPr bwMode="auto">
          <a:xfrm>
            <a:off x="3744913" y="4224338"/>
            <a:ext cx="15875" cy="30162"/>
            <a:chOff x="1516" y="2835"/>
            <a:chExt cx="42" cy="123"/>
          </a:xfrm>
        </p:grpSpPr>
        <p:sp>
          <p:nvSpPr>
            <p:cNvPr id="26981" name="AutoShape 758"/>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82" name="AutoShape 759"/>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87" name="Group 760"/>
          <p:cNvGrpSpPr>
            <a:grpSpLocks noChangeAspect="1"/>
          </p:cNvGrpSpPr>
          <p:nvPr/>
        </p:nvGrpSpPr>
        <p:grpSpPr bwMode="auto">
          <a:xfrm>
            <a:off x="4092575" y="4137025"/>
            <a:ext cx="15875" cy="106363"/>
            <a:chOff x="2195" y="2463"/>
            <a:chExt cx="40" cy="442"/>
          </a:xfrm>
        </p:grpSpPr>
        <p:sp>
          <p:nvSpPr>
            <p:cNvPr id="26979" name="AutoShape 761"/>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80" name="AutoShape 762"/>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88" name="Group 763"/>
          <p:cNvGrpSpPr>
            <a:grpSpLocks noChangeAspect="1"/>
          </p:cNvGrpSpPr>
          <p:nvPr/>
        </p:nvGrpSpPr>
        <p:grpSpPr bwMode="auto">
          <a:xfrm>
            <a:off x="4151313" y="4170363"/>
            <a:ext cx="19050" cy="92075"/>
            <a:chOff x="2329" y="2599"/>
            <a:chExt cx="43" cy="386"/>
          </a:xfrm>
        </p:grpSpPr>
        <p:sp>
          <p:nvSpPr>
            <p:cNvPr id="26977" name="AutoShape 764"/>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78" name="AutoShape 765"/>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89" name="Group 766"/>
          <p:cNvGrpSpPr>
            <a:grpSpLocks noChangeAspect="1"/>
          </p:cNvGrpSpPr>
          <p:nvPr/>
        </p:nvGrpSpPr>
        <p:grpSpPr bwMode="auto">
          <a:xfrm>
            <a:off x="3960813" y="4138613"/>
            <a:ext cx="15875" cy="38100"/>
            <a:chOff x="2478" y="2807"/>
            <a:chExt cx="43" cy="178"/>
          </a:xfrm>
        </p:grpSpPr>
        <p:sp>
          <p:nvSpPr>
            <p:cNvPr id="26975" name="AutoShape 767"/>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76" name="AutoShape 768"/>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90" name="Group 769"/>
          <p:cNvGrpSpPr>
            <a:grpSpLocks noChangeAspect="1"/>
          </p:cNvGrpSpPr>
          <p:nvPr/>
        </p:nvGrpSpPr>
        <p:grpSpPr bwMode="auto">
          <a:xfrm>
            <a:off x="4035425" y="4132263"/>
            <a:ext cx="17463" cy="65087"/>
            <a:chOff x="2065" y="2441"/>
            <a:chExt cx="40" cy="272"/>
          </a:xfrm>
        </p:grpSpPr>
        <p:sp>
          <p:nvSpPr>
            <p:cNvPr id="26973" name="AutoShape 770"/>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74" name="AutoShape 771"/>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91" name="Group 772"/>
          <p:cNvGrpSpPr>
            <a:grpSpLocks noChangeAspect="1"/>
          </p:cNvGrpSpPr>
          <p:nvPr/>
        </p:nvGrpSpPr>
        <p:grpSpPr bwMode="auto">
          <a:xfrm>
            <a:off x="4211638" y="4217988"/>
            <a:ext cx="15875" cy="38100"/>
            <a:chOff x="2478" y="2807"/>
            <a:chExt cx="43" cy="178"/>
          </a:xfrm>
        </p:grpSpPr>
        <p:sp>
          <p:nvSpPr>
            <p:cNvPr id="26971" name="AutoShape 773"/>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72" name="AutoShape 774"/>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92" name="Group 775"/>
          <p:cNvGrpSpPr>
            <a:grpSpLocks noChangeAspect="1"/>
          </p:cNvGrpSpPr>
          <p:nvPr/>
        </p:nvGrpSpPr>
        <p:grpSpPr bwMode="auto">
          <a:xfrm>
            <a:off x="4279900" y="4206875"/>
            <a:ext cx="15875" cy="50800"/>
            <a:chOff x="2668" y="2761"/>
            <a:chExt cx="40" cy="217"/>
          </a:xfrm>
        </p:grpSpPr>
        <p:sp>
          <p:nvSpPr>
            <p:cNvPr id="26969" name="AutoShape 776"/>
            <p:cNvSpPr>
              <a:spLocks noChangeAspect="1" noChangeArrowheads="1"/>
            </p:cNvSpPr>
            <p:nvPr/>
          </p:nvSpPr>
          <p:spPr bwMode="auto">
            <a:xfrm>
              <a:off x="2668" y="2870"/>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70" name="AutoShape 777"/>
            <p:cNvSpPr>
              <a:spLocks noChangeAspect="1" noChangeArrowheads="1"/>
            </p:cNvSpPr>
            <p:nvPr/>
          </p:nvSpPr>
          <p:spPr bwMode="auto">
            <a:xfrm>
              <a:off x="2668" y="2761"/>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93" name="Group 778"/>
          <p:cNvGrpSpPr>
            <a:grpSpLocks noChangeAspect="1"/>
          </p:cNvGrpSpPr>
          <p:nvPr/>
        </p:nvGrpSpPr>
        <p:grpSpPr bwMode="auto">
          <a:xfrm>
            <a:off x="3354388" y="4140200"/>
            <a:ext cx="19050" cy="107950"/>
            <a:chOff x="1790" y="2461"/>
            <a:chExt cx="40" cy="447"/>
          </a:xfrm>
        </p:grpSpPr>
        <p:sp>
          <p:nvSpPr>
            <p:cNvPr id="26967" name="AutoShape 779"/>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68" name="AutoShape 780"/>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94" name="Group 781"/>
          <p:cNvGrpSpPr>
            <a:grpSpLocks noChangeAspect="1"/>
          </p:cNvGrpSpPr>
          <p:nvPr/>
        </p:nvGrpSpPr>
        <p:grpSpPr bwMode="auto">
          <a:xfrm>
            <a:off x="3413125" y="4132263"/>
            <a:ext cx="17463" cy="77787"/>
            <a:chOff x="1914" y="2425"/>
            <a:chExt cx="40" cy="326"/>
          </a:xfrm>
        </p:grpSpPr>
        <p:sp>
          <p:nvSpPr>
            <p:cNvPr id="26965" name="AutoShape 782"/>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66" name="AutoShape 783"/>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95" name="Group 784"/>
          <p:cNvGrpSpPr>
            <a:grpSpLocks noChangeAspect="1"/>
          </p:cNvGrpSpPr>
          <p:nvPr/>
        </p:nvGrpSpPr>
        <p:grpSpPr bwMode="auto">
          <a:xfrm>
            <a:off x="3292475" y="4178300"/>
            <a:ext cx="19050" cy="84138"/>
            <a:chOff x="1658" y="2628"/>
            <a:chExt cx="40" cy="355"/>
          </a:xfrm>
        </p:grpSpPr>
        <p:sp>
          <p:nvSpPr>
            <p:cNvPr id="26963" name="AutoShape 785"/>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64" name="AutoShape 786"/>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96" name="Group 787"/>
          <p:cNvGrpSpPr>
            <a:grpSpLocks noChangeAspect="1"/>
          </p:cNvGrpSpPr>
          <p:nvPr/>
        </p:nvGrpSpPr>
        <p:grpSpPr bwMode="auto">
          <a:xfrm>
            <a:off x="3238500" y="4222750"/>
            <a:ext cx="15875" cy="30163"/>
            <a:chOff x="1516" y="2835"/>
            <a:chExt cx="42" cy="123"/>
          </a:xfrm>
        </p:grpSpPr>
        <p:sp>
          <p:nvSpPr>
            <p:cNvPr id="26961" name="AutoShape 788"/>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62" name="AutoShape 789"/>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797" name="Group 790"/>
          <p:cNvGrpSpPr>
            <a:grpSpLocks noChangeAspect="1"/>
          </p:cNvGrpSpPr>
          <p:nvPr/>
        </p:nvGrpSpPr>
        <p:grpSpPr bwMode="auto">
          <a:xfrm flipV="1">
            <a:off x="3455988" y="4137025"/>
            <a:ext cx="19050" cy="38100"/>
            <a:chOff x="2478" y="2807"/>
            <a:chExt cx="43" cy="178"/>
          </a:xfrm>
        </p:grpSpPr>
        <p:sp>
          <p:nvSpPr>
            <p:cNvPr id="26959" name="AutoShape 791"/>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60" name="AutoShape 792"/>
            <p:cNvSpPr>
              <a:spLocks noChangeAspect="1" noChangeArrowheads="1"/>
            </p:cNvSpPr>
            <p:nvPr/>
          </p:nvSpPr>
          <p:spPr bwMode="auto">
            <a:xfrm flipV="1">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sp>
        <p:nvSpPr>
          <p:cNvPr id="26798" name="Freeform 793"/>
          <p:cNvSpPr>
            <a:spLocks noChangeAspect="1"/>
          </p:cNvSpPr>
          <p:nvPr/>
        </p:nvSpPr>
        <p:spPr bwMode="auto">
          <a:xfrm flipH="1">
            <a:off x="4059238" y="4129088"/>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799" name="Freeform 794"/>
          <p:cNvSpPr>
            <a:spLocks noChangeAspect="1"/>
          </p:cNvSpPr>
          <p:nvPr/>
        </p:nvSpPr>
        <p:spPr bwMode="auto">
          <a:xfrm flipH="1">
            <a:off x="3913188" y="4129088"/>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800" name="Freeform 795"/>
          <p:cNvSpPr>
            <a:spLocks noChangeAspect="1"/>
          </p:cNvSpPr>
          <p:nvPr/>
        </p:nvSpPr>
        <p:spPr bwMode="auto">
          <a:xfrm flipH="1">
            <a:off x="3552825" y="4129088"/>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801" name="Freeform 796"/>
          <p:cNvSpPr>
            <a:spLocks noChangeAspect="1"/>
          </p:cNvSpPr>
          <p:nvPr/>
        </p:nvSpPr>
        <p:spPr bwMode="auto">
          <a:xfrm flipH="1">
            <a:off x="3408363" y="4129088"/>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802" name="Freeform 797"/>
          <p:cNvSpPr>
            <a:spLocks noChangeAspect="1"/>
          </p:cNvSpPr>
          <p:nvPr/>
        </p:nvSpPr>
        <p:spPr bwMode="auto">
          <a:xfrm flipH="1">
            <a:off x="3043238" y="4129088"/>
            <a:ext cx="268287"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803" name="Freeform 798"/>
          <p:cNvSpPr>
            <a:spLocks noChangeAspect="1"/>
          </p:cNvSpPr>
          <p:nvPr/>
        </p:nvSpPr>
        <p:spPr bwMode="auto">
          <a:xfrm flipH="1">
            <a:off x="2897188" y="4129088"/>
            <a:ext cx="266700"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804" name="Freeform 799"/>
          <p:cNvSpPr>
            <a:spLocks noChangeAspect="1"/>
          </p:cNvSpPr>
          <p:nvPr/>
        </p:nvSpPr>
        <p:spPr bwMode="auto">
          <a:xfrm flipH="1">
            <a:off x="2540000" y="4129088"/>
            <a:ext cx="261938"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805" name="Freeform 800"/>
          <p:cNvSpPr>
            <a:spLocks noChangeAspect="1"/>
          </p:cNvSpPr>
          <p:nvPr/>
        </p:nvSpPr>
        <p:spPr bwMode="auto">
          <a:xfrm flipH="1">
            <a:off x="2392363" y="4129088"/>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53025" name="Rectangle 801"/>
          <p:cNvSpPr>
            <a:spLocks noChangeArrowheads="1"/>
          </p:cNvSpPr>
          <p:nvPr/>
        </p:nvSpPr>
        <p:spPr bwMode="auto">
          <a:xfrm>
            <a:off x="2273300" y="4105275"/>
            <a:ext cx="188913"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3026" name="Rectangle 802"/>
          <p:cNvSpPr>
            <a:spLocks noChangeArrowheads="1"/>
          </p:cNvSpPr>
          <p:nvPr/>
        </p:nvSpPr>
        <p:spPr bwMode="auto">
          <a:xfrm>
            <a:off x="2470150" y="4105275"/>
            <a:ext cx="188913"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3027" name="Rectangle 803"/>
          <p:cNvSpPr>
            <a:spLocks noChangeArrowheads="1"/>
          </p:cNvSpPr>
          <p:nvPr/>
        </p:nvSpPr>
        <p:spPr bwMode="auto">
          <a:xfrm>
            <a:off x="2668588" y="4105275"/>
            <a:ext cx="1103312"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3028" name="Rectangle 804"/>
          <p:cNvSpPr>
            <a:spLocks noChangeArrowheads="1"/>
          </p:cNvSpPr>
          <p:nvPr/>
        </p:nvSpPr>
        <p:spPr bwMode="auto">
          <a:xfrm>
            <a:off x="4094163" y="4105275"/>
            <a:ext cx="101600"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3029" name="Rectangle 805"/>
          <p:cNvSpPr>
            <a:spLocks noChangeArrowheads="1"/>
          </p:cNvSpPr>
          <p:nvPr/>
        </p:nvSpPr>
        <p:spPr bwMode="auto">
          <a:xfrm>
            <a:off x="4219575" y="4105275"/>
            <a:ext cx="288925"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26811" name="Text Box 806"/>
          <p:cNvSpPr txBox="1">
            <a:spLocks noChangeArrowheads="1"/>
          </p:cNvSpPr>
          <p:nvPr/>
        </p:nvSpPr>
        <p:spPr bwMode="auto">
          <a:xfrm>
            <a:off x="1811338" y="4044950"/>
            <a:ext cx="512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a:latin typeface="Comic Sans MS" charset="0"/>
              </a:rPr>
              <a:t>m</a:t>
            </a:r>
            <a:r>
              <a:rPr lang="it-IT" altLang="x-none" sz="1400" baseline="30000">
                <a:latin typeface="Comic Sans MS" charset="0"/>
              </a:rPr>
              <a:t>7</a:t>
            </a:r>
            <a:r>
              <a:rPr lang="it-IT" altLang="x-none" sz="1400">
                <a:latin typeface="Comic Sans MS" charset="0"/>
              </a:rPr>
              <a:t>G</a:t>
            </a:r>
          </a:p>
        </p:txBody>
      </p:sp>
      <p:sp>
        <p:nvSpPr>
          <p:cNvPr id="26812" name="Text Box 807"/>
          <p:cNvSpPr txBox="1">
            <a:spLocks noChangeArrowheads="1"/>
          </p:cNvSpPr>
          <p:nvPr/>
        </p:nvSpPr>
        <p:spPr bwMode="auto">
          <a:xfrm>
            <a:off x="4443413" y="4065588"/>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a:latin typeface="Comic Sans MS" charset="0"/>
              </a:rPr>
              <a:t>AAAAAAAAAn</a:t>
            </a:r>
          </a:p>
        </p:txBody>
      </p:sp>
      <p:sp>
        <p:nvSpPr>
          <p:cNvPr id="26813" name="Freeform 808"/>
          <p:cNvSpPr>
            <a:spLocks noChangeAspect="1"/>
          </p:cNvSpPr>
          <p:nvPr/>
        </p:nvSpPr>
        <p:spPr bwMode="auto">
          <a:xfrm>
            <a:off x="2292350" y="4948238"/>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814" name="Freeform 809"/>
          <p:cNvSpPr>
            <a:spLocks noChangeAspect="1"/>
          </p:cNvSpPr>
          <p:nvPr/>
        </p:nvSpPr>
        <p:spPr bwMode="auto">
          <a:xfrm>
            <a:off x="2797175" y="4948238"/>
            <a:ext cx="266700"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815" name="Freeform 810"/>
          <p:cNvSpPr>
            <a:spLocks noChangeAspect="1"/>
          </p:cNvSpPr>
          <p:nvPr/>
        </p:nvSpPr>
        <p:spPr bwMode="auto">
          <a:xfrm>
            <a:off x="2652713" y="4948238"/>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816" name="Freeform 811"/>
          <p:cNvSpPr>
            <a:spLocks noChangeAspect="1"/>
          </p:cNvSpPr>
          <p:nvPr/>
        </p:nvSpPr>
        <p:spPr bwMode="auto">
          <a:xfrm>
            <a:off x="3308350" y="4948238"/>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817" name="Freeform 812"/>
          <p:cNvSpPr>
            <a:spLocks noChangeAspect="1"/>
          </p:cNvSpPr>
          <p:nvPr/>
        </p:nvSpPr>
        <p:spPr bwMode="auto">
          <a:xfrm>
            <a:off x="3157538" y="4948238"/>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818" name="Freeform 813"/>
          <p:cNvSpPr>
            <a:spLocks noChangeAspect="1"/>
          </p:cNvSpPr>
          <p:nvPr/>
        </p:nvSpPr>
        <p:spPr bwMode="auto">
          <a:xfrm>
            <a:off x="3813175" y="4948238"/>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819" name="Freeform 814"/>
          <p:cNvSpPr>
            <a:spLocks noChangeAspect="1"/>
          </p:cNvSpPr>
          <p:nvPr/>
        </p:nvSpPr>
        <p:spPr bwMode="auto">
          <a:xfrm>
            <a:off x="3665538" y="4948238"/>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grpSp>
        <p:nvGrpSpPr>
          <p:cNvPr id="26820" name="Group 815"/>
          <p:cNvGrpSpPr>
            <a:grpSpLocks noChangeAspect="1"/>
          </p:cNvGrpSpPr>
          <p:nvPr/>
        </p:nvGrpSpPr>
        <p:grpSpPr bwMode="auto">
          <a:xfrm>
            <a:off x="2425700" y="4951413"/>
            <a:ext cx="20638" cy="53975"/>
            <a:chOff x="3094" y="2443"/>
            <a:chExt cx="40" cy="183"/>
          </a:xfrm>
        </p:grpSpPr>
        <p:sp>
          <p:nvSpPr>
            <p:cNvPr id="26957" name="AutoShape 816"/>
            <p:cNvSpPr>
              <a:spLocks noChangeAspect="1" noChangeArrowheads="1"/>
            </p:cNvSpPr>
            <p:nvPr/>
          </p:nvSpPr>
          <p:spPr bwMode="auto">
            <a:xfrm flipV="1">
              <a:off x="3094" y="2443"/>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58" name="AutoShape 817"/>
            <p:cNvSpPr>
              <a:spLocks noChangeAspect="1" noChangeArrowheads="1"/>
            </p:cNvSpPr>
            <p:nvPr/>
          </p:nvSpPr>
          <p:spPr bwMode="auto">
            <a:xfrm flipV="1">
              <a:off x="3094" y="2534"/>
              <a:ext cx="40" cy="9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21" name="Group 818"/>
          <p:cNvGrpSpPr>
            <a:grpSpLocks noChangeAspect="1"/>
          </p:cNvGrpSpPr>
          <p:nvPr/>
        </p:nvGrpSpPr>
        <p:grpSpPr bwMode="auto">
          <a:xfrm>
            <a:off x="2373313" y="4951413"/>
            <a:ext cx="20637" cy="100012"/>
            <a:chOff x="2978" y="2432"/>
            <a:chExt cx="46" cy="375"/>
          </a:xfrm>
        </p:grpSpPr>
        <p:sp>
          <p:nvSpPr>
            <p:cNvPr id="26955" name="AutoShape 819"/>
            <p:cNvSpPr>
              <a:spLocks noChangeAspect="1" noChangeArrowheads="1"/>
            </p:cNvSpPr>
            <p:nvPr/>
          </p:nvSpPr>
          <p:spPr bwMode="auto">
            <a:xfrm>
              <a:off x="2978" y="2619"/>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56" name="AutoShape 820"/>
            <p:cNvSpPr>
              <a:spLocks noChangeAspect="1" noChangeArrowheads="1"/>
            </p:cNvSpPr>
            <p:nvPr/>
          </p:nvSpPr>
          <p:spPr bwMode="auto">
            <a:xfrm>
              <a:off x="2978" y="2432"/>
              <a:ext cx="46" cy="18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22" name="Group 821"/>
          <p:cNvGrpSpPr>
            <a:grpSpLocks noChangeAspect="1"/>
          </p:cNvGrpSpPr>
          <p:nvPr/>
        </p:nvGrpSpPr>
        <p:grpSpPr bwMode="auto">
          <a:xfrm>
            <a:off x="2316163" y="4975225"/>
            <a:ext cx="19050" cy="104775"/>
            <a:chOff x="2832" y="2516"/>
            <a:chExt cx="43" cy="436"/>
          </a:xfrm>
        </p:grpSpPr>
        <p:sp>
          <p:nvSpPr>
            <p:cNvPr id="26953" name="AutoShape 822"/>
            <p:cNvSpPr>
              <a:spLocks noChangeAspect="1" noChangeArrowheads="1"/>
            </p:cNvSpPr>
            <p:nvPr/>
          </p:nvSpPr>
          <p:spPr bwMode="auto">
            <a:xfrm flipV="1">
              <a:off x="2832" y="2516"/>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54" name="AutoShape 823"/>
            <p:cNvSpPr>
              <a:spLocks noChangeAspect="1" noChangeArrowheads="1"/>
            </p:cNvSpPr>
            <p:nvPr/>
          </p:nvSpPr>
          <p:spPr bwMode="auto">
            <a:xfrm flipV="1">
              <a:off x="2832" y="2734"/>
              <a:ext cx="43" cy="21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23" name="Group 824"/>
          <p:cNvGrpSpPr>
            <a:grpSpLocks noChangeAspect="1"/>
          </p:cNvGrpSpPr>
          <p:nvPr/>
        </p:nvGrpSpPr>
        <p:grpSpPr bwMode="auto">
          <a:xfrm flipV="1">
            <a:off x="2624138" y="4975225"/>
            <a:ext cx="15875" cy="106363"/>
            <a:chOff x="3217" y="3037"/>
            <a:chExt cx="46" cy="372"/>
          </a:xfrm>
        </p:grpSpPr>
        <p:sp>
          <p:nvSpPr>
            <p:cNvPr id="26951" name="AutoShape 825"/>
            <p:cNvSpPr>
              <a:spLocks noChangeAspect="1" noChangeArrowheads="1"/>
            </p:cNvSpPr>
            <p:nvPr/>
          </p:nvSpPr>
          <p:spPr bwMode="auto">
            <a:xfrm>
              <a:off x="3217" y="3037"/>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52" name="AutoShape 826"/>
            <p:cNvSpPr>
              <a:spLocks noChangeAspect="1" noChangeArrowheads="1"/>
            </p:cNvSpPr>
            <p:nvPr/>
          </p:nvSpPr>
          <p:spPr bwMode="auto">
            <a:xfrm>
              <a:off x="3217" y="3220"/>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24" name="Group 827"/>
          <p:cNvGrpSpPr>
            <a:grpSpLocks noChangeAspect="1"/>
          </p:cNvGrpSpPr>
          <p:nvPr/>
        </p:nvGrpSpPr>
        <p:grpSpPr bwMode="auto">
          <a:xfrm>
            <a:off x="2560638" y="4949825"/>
            <a:ext cx="20637" cy="104775"/>
            <a:chOff x="3353" y="3099"/>
            <a:chExt cx="40" cy="455"/>
          </a:xfrm>
        </p:grpSpPr>
        <p:sp>
          <p:nvSpPr>
            <p:cNvPr id="26949" name="AutoShape 828"/>
            <p:cNvSpPr>
              <a:spLocks noChangeAspect="1" noChangeArrowheads="1"/>
            </p:cNvSpPr>
            <p:nvPr/>
          </p:nvSpPr>
          <p:spPr bwMode="auto">
            <a:xfrm>
              <a:off x="3353" y="3325"/>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50" name="AutoShape 829"/>
            <p:cNvSpPr>
              <a:spLocks noChangeAspect="1" noChangeArrowheads="1"/>
            </p:cNvSpPr>
            <p:nvPr/>
          </p:nvSpPr>
          <p:spPr bwMode="auto">
            <a:xfrm>
              <a:off x="3353" y="3099"/>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25" name="Group 830"/>
          <p:cNvGrpSpPr>
            <a:grpSpLocks noChangeAspect="1"/>
          </p:cNvGrpSpPr>
          <p:nvPr/>
        </p:nvGrpSpPr>
        <p:grpSpPr bwMode="auto">
          <a:xfrm>
            <a:off x="2509838" y="4951413"/>
            <a:ext cx="19050" cy="61912"/>
            <a:chOff x="3486" y="3261"/>
            <a:chExt cx="40" cy="337"/>
          </a:xfrm>
        </p:grpSpPr>
        <p:sp>
          <p:nvSpPr>
            <p:cNvPr id="26947" name="AutoShape 831"/>
            <p:cNvSpPr>
              <a:spLocks noChangeAspect="1" noChangeArrowheads="1"/>
            </p:cNvSpPr>
            <p:nvPr/>
          </p:nvSpPr>
          <p:spPr bwMode="auto">
            <a:xfrm>
              <a:off x="3486" y="3430"/>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48" name="AutoShape 832"/>
            <p:cNvSpPr>
              <a:spLocks noChangeAspect="1" noChangeArrowheads="1"/>
            </p:cNvSpPr>
            <p:nvPr/>
          </p:nvSpPr>
          <p:spPr bwMode="auto">
            <a:xfrm>
              <a:off x="3486" y="326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26" name="Group 833"/>
          <p:cNvGrpSpPr>
            <a:grpSpLocks noChangeAspect="1"/>
          </p:cNvGrpSpPr>
          <p:nvPr/>
        </p:nvGrpSpPr>
        <p:grpSpPr bwMode="auto">
          <a:xfrm>
            <a:off x="2868613" y="4956175"/>
            <a:ext cx="15875" cy="106363"/>
            <a:chOff x="2195" y="2463"/>
            <a:chExt cx="40" cy="442"/>
          </a:xfrm>
        </p:grpSpPr>
        <p:sp>
          <p:nvSpPr>
            <p:cNvPr id="26945" name="AutoShape 834"/>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46" name="AutoShape 835"/>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27" name="Group 836"/>
          <p:cNvGrpSpPr>
            <a:grpSpLocks noChangeAspect="1"/>
          </p:cNvGrpSpPr>
          <p:nvPr/>
        </p:nvGrpSpPr>
        <p:grpSpPr bwMode="auto">
          <a:xfrm>
            <a:off x="2806700" y="4989513"/>
            <a:ext cx="15875" cy="92075"/>
            <a:chOff x="2329" y="2599"/>
            <a:chExt cx="43" cy="386"/>
          </a:xfrm>
        </p:grpSpPr>
        <p:sp>
          <p:nvSpPr>
            <p:cNvPr id="26943" name="AutoShape 837"/>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44" name="AutoShape 838"/>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28" name="Group 839"/>
          <p:cNvGrpSpPr>
            <a:grpSpLocks noChangeAspect="1"/>
          </p:cNvGrpSpPr>
          <p:nvPr/>
        </p:nvGrpSpPr>
        <p:grpSpPr bwMode="auto">
          <a:xfrm>
            <a:off x="2676525" y="5014913"/>
            <a:ext cx="15875" cy="65087"/>
            <a:chOff x="2065" y="2441"/>
            <a:chExt cx="40" cy="272"/>
          </a:xfrm>
        </p:grpSpPr>
        <p:sp>
          <p:nvSpPr>
            <p:cNvPr id="26941" name="AutoShape 840"/>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42" name="AutoShape 841"/>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29" name="Group 842"/>
          <p:cNvGrpSpPr>
            <a:grpSpLocks noChangeAspect="1"/>
          </p:cNvGrpSpPr>
          <p:nvPr/>
        </p:nvGrpSpPr>
        <p:grpSpPr bwMode="auto">
          <a:xfrm flipV="1">
            <a:off x="2747963" y="5032375"/>
            <a:ext cx="20637" cy="42863"/>
            <a:chOff x="2815" y="1923"/>
            <a:chExt cx="40" cy="217"/>
          </a:xfrm>
        </p:grpSpPr>
        <p:sp>
          <p:nvSpPr>
            <p:cNvPr id="26939" name="AutoShape 843"/>
            <p:cNvSpPr>
              <a:spLocks noChangeAspect="1" noChangeArrowheads="1"/>
            </p:cNvSpPr>
            <p:nvPr/>
          </p:nvSpPr>
          <p:spPr bwMode="auto">
            <a:xfrm>
              <a:off x="2815" y="2032"/>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40" name="AutoShape 844"/>
            <p:cNvSpPr>
              <a:spLocks noChangeAspect="1" noChangeArrowheads="1"/>
            </p:cNvSpPr>
            <p:nvPr/>
          </p:nvSpPr>
          <p:spPr bwMode="auto">
            <a:xfrm>
              <a:off x="2815" y="1923"/>
              <a:ext cx="40" cy="10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30" name="Group 845"/>
          <p:cNvGrpSpPr>
            <a:grpSpLocks noChangeAspect="1"/>
          </p:cNvGrpSpPr>
          <p:nvPr/>
        </p:nvGrpSpPr>
        <p:grpSpPr bwMode="auto">
          <a:xfrm>
            <a:off x="2924175" y="4951413"/>
            <a:ext cx="22225" cy="65087"/>
            <a:chOff x="2329" y="2599"/>
            <a:chExt cx="43" cy="386"/>
          </a:xfrm>
        </p:grpSpPr>
        <p:sp>
          <p:nvSpPr>
            <p:cNvPr id="26937" name="AutoShape 846"/>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38" name="AutoShape 847"/>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31" name="Group 848"/>
          <p:cNvGrpSpPr>
            <a:grpSpLocks noChangeAspect="1"/>
          </p:cNvGrpSpPr>
          <p:nvPr/>
        </p:nvGrpSpPr>
        <p:grpSpPr bwMode="auto">
          <a:xfrm>
            <a:off x="2995613" y="4959350"/>
            <a:ext cx="19050" cy="38100"/>
            <a:chOff x="2478" y="2807"/>
            <a:chExt cx="43" cy="178"/>
          </a:xfrm>
        </p:grpSpPr>
        <p:sp>
          <p:nvSpPr>
            <p:cNvPr id="26935" name="AutoShape 849"/>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36" name="AutoShape 850"/>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32" name="Group 851"/>
          <p:cNvGrpSpPr>
            <a:grpSpLocks noChangeAspect="1"/>
          </p:cNvGrpSpPr>
          <p:nvPr/>
        </p:nvGrpSpPr>
        <p:grpSpPr bwMode="auto">
          <a:xfrm>
            <a:off x="3109913" y="4967288"/>
            <a:ext cx="15875" cy="106362"/>
            <a:chOff x="2195" y="2463"/>
            <a:chExt cx="40" cy="442"/>
          </a:xfrm>
        </p:grpSpPr>
        <p:sp>
          <p:nvSpPr>
            <p:cNvPr id="26933" name="AutoShape 852"/>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34" name="AutoShape 853"/>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33" name="Group 854"/>
          <p:cNvGrpSpPr>
            <a:grpSpLocks noChangeAspect="1"/>
          </p:cNvGrpSpPr>
          <p:nvPr/>
        </p:nvGrpSpPr>
        <p:grpSpPr bwMode="auto">
          <a:xfrm>
            <a:off x="3168650" y="5005388"/>
            <a:ext cx="19050" cy="76200"/>
            <a:chOff x="2329" y="2599"/>
            <a:chExt cx="43" cy="386"/>
          </a:xfrm>
        </p:grpSpPr>
        <p:sp>
          <p:nvSpPr>
            <p:cNvPr id="26931" name="AutoShape 855"/>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32" name="AutoShape 856"/>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34" name="Group 857"/>
          <p:cNvGrpSpPr>
            <a:grpSpLocks noChangeAspect="1"/>
          </p:cNvGrpSpPr>
          <p:nvPr/>
        </p:nvGrpSpPr>
        <p:grpSpPr bwMode="auto">
          <a:xfrm>
            <a:off x="3049588" y="4951413"/>
            <a:ext cx="19050" cy="79375"/>
            <a:chOff x="2065" y="2441"/>
            <a:chExt cx="40" cy="272"/>
          </a:xfrm>
        </p:grpSpPr>
        <p:sp>
          <p:nvSpPr>
            <p:cNvPr id="26929" name="AutoShape 858"/>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30" name="AutoShape 859"/>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35" name="Group 860"/>
          <p:cNvGrpSpPr>
            <a:grpSpLocks noChangeAspect="1"/>
          </p:cNvGrpSpPr>
          <p:nvPr/>
        </p:nvGrpSpPr>
        <p:grpSpPr bwMode="auto">
          <a:xfrm>
            <a:off x="3557588" y="4949825"/>
            <a:ext cx="17462" cy="88900"/>
            <a:chOff x="1015" y="2428"/>
            <a:chExt cx="46" cy="372"/>
          </a:xfrm>
        </p:grpSpPr>
        <p:sp>
          <p:nvSpPr>
            <p:cNvPr id="26927" name="AutoShape 861"/>
            <p:cNvSpPr>
              <a:spLocks noChangeAspect="1" noChangeArrowheads="1"/>
            </p:cNvSpPr>
            <p:nvPr/>
          </p:nvSpPr>
          <p:spPr bwMode="auto">
            <a:xfrm>
              <a:off x="1015" y="2428"/>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28" name="AutoShape 862"/>
            <p:cNvSpPr>
              <a:spLocks noChangeAspect="1" noChangeArrowheads="1"/>
            </p:cNvSpPr>
            <p:nvPr/>
          </p:nvSpPr>
          <p:spPr bwMode="auto">
            <a:xfrm>
              <a:off x="1015" y="2611"/>
              <a:ext cx="46" cy="1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36" name="Group 863"/>
          <p:cNvGrpSpPr>
            <a:grpSpLocks noChangeAspect="1"/>
          </p:cNvGrpSpPr>
          <p:nvPr/>
        </p:nvGrpSpPr>
        <p:grpSpPr bwMode="auto">
          <a:xfrm>
            <a:off x="3859213" y="4965700"/>
            <a:ext cx="17462" cy="107950"/>
            <a:chOff x="1790" y="2461"/>
            <a:chExt cx="40" cy="447"/>
          </a:xfrm>
        </p:grpSpPr>
        <p:sp>
          <p:nvSpPr>
            <p:cNvPr id="26925" name="AutoShape 864"/>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26" name="AutoShape 865"/>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37" name="Group 866"/>
          <p:cNvGrpSpPr>
            <a:grpSpLocks noChangeAspect="1"/>
          </p:cNvGrpSpPr>
          <p:nvPr/>
        </p:nvGrpSpPr>
        <p:grpSpPr bwMode="auto">
          <a:xfrm>
            <a:off x="3613150" y="4960938"/>
            <a:ext cx="17463" cy="112712"/>
            <a:chOff x="1151" y="2490"/>
            <a:chExt cx="40" cy="455"/>
          </a:xfrm>
        </p:grpSpPr>
        <p:sp>
          <p:nvSpPr>
            <p:cNvPr id="26923" name="AutoShape 867"/>
            <p:cNvSpPr>
              <a:spLocks noChangeAspect="1" noChangeArrowheads="1"/>
            </p:cNvSpPr>
            <p:nvPr/>
          </p:nvSpPr>
          <p:spPr bwMode="auto">
            <a:xfrm>
              <a:off x="1151" y="2716"/>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24" name="AutoShape 868"/>
            <p:cNvSpPr>
              <a:spLocks noChangeAspect="1" noChangeArrowheads="1"/>
            </p:cNvSpPr>
            <p:nvPr/>
          </p:nvSpPr>
          <p:spPr bwMode="auto">
            <a:xfrm>
              <a:off x="1151" y="2490"/>
              <a:ext cx="40" cy="22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38" name="Group 869"/>
          <p:cNvGrpSpPr>
            <a:grpSpLocks noChangeAspect="1"/>
          </p:cNvGrpSpPr>
          <p:nvPr/>
        </p:nvGrpSpPr>
        <p:grpSpPr bwMode="auto">
          <a:xfrm>
            <a:off x="3925888" y="4951413"/>
            <a:ext cx="17462" cy="77787"/>
            <a:chOff x="1914" y="2425"/>
            <a:chExt cx="40" cy="326"/>
          </a:xfrm>
        </p:grpSpPr>
        <p:sp>
          <p:nvSpPr>
            <p:cNvPr id="26921" name="AutoShape 870"/>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22" name="AutoShape 871"/>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39" name="Group 872"/>
          <p:cNvGrpSpPr>
            <a:grpSpLocks noChangeAspect="1"/>
          </p:cNvGrpSpPr>
          <p:nvPr/>
        </p:nvGrpSpPr>
        <p:grpSpPr bwMode="auto">
          <a:xfrm>
            <a:off x="3670300" y="4999038"/>
            <a:ext cx="14288" cy="82550"/>
            <a:chOff x="1284" y="2652"/>
            <a:chExt cx="40" cy="337"/>
          </a:xfrm>
        </p:grpSpPr>
        <p:sp>
          <p:nvSpPr>
            <p:cNvPr id="26919" name="AutoShape 873"/>
            <p:cNvSpPr>
              <a:spLocks noChangeAspect="1" noChangeArrowheads="1"/>
            </p:cNvSpPr>
            <p:nvPr/>
          </p:nvSpPr>
          <p:spPr bwMode="auto">
            <a:xfrm>
              <a:off x="1284" y="2821"/>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20" name="AutoShape 874"/>
            <p:cNvSpPr>
              <a:spLocks noChangeAspect="1" noChangeArrowheads="1"/>
            </p:cNvSpPr>
            <p:nvPr/>
          </p:nvSpPr>
          <p:spPr bwMode="auto">
            <a:xfrm>
              <a:off x="1284" y="2652"/>
              <a:ext cx="40" cy="16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40" name="Group 875"/>
          <p:cNvGrpSpPr>
            <a:grpSpLocks noChangeAspect="1"/>
          </p:cNvGrpSpPr>
          <p:nvPr/>
        </p:nvGrpSpPr>
        <p:grpSpPr bwMode="auto">
          <a:xfrm>
            <a:off x="3805238" y="4995863"/>
            <a:ext cx="19050" cy="85725"/>
            <a:chOff x="1658" y="2628"/>
            <a:chExt cx="40" cy="355"/>
          </a:xfrm>
        </p:grpSpPr>
        <p:sp>
          <p:nvSpPr>
            <p:cNvPr id="26917" name="AutoShape 876"/>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18" name="AutoShape 877"/>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41" name="Group 878"/>
          <p:cNvGrpSpPr>
            <a:grpSpLocks noChangeAspect="1"/>
          </p:cNvGrpSpPr>
          <p:nvPr/>
        </p:nvGrpSpPr>
        <p:grpSpPr bwMode="auto">
          <a:xfrm>
            <a:off x="3751263" y="5043488"/>
            <a:ext cx="15875" cy="30162"/>
            <a:chOff x="1516" y="2835"/>
            <a:chExt cx="42" cy="123"/>
          </a:xfrm>
        </p:grpSpPr>
        <p:sp>
          <p:nvSpPr>
            <p:cNvPr id="26915" name="AutoShape 879"/>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16" name="AutoShape 880"/>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42" name="Group 881"/>
          <p:cNvGrpSpPr>
            <a:grpSpLocks noChangeAspect="1"/>
          </p:cNvGrpSpPr>
          <p:nvPr/>
        </p:nvGrpSpPr>
        <p:grpSpPr bwMode="auto">
          <a:xfrm>
            <a:off x="4098925" y="4956175"/>
            <a:ext cx="15875" cy="106363"/>
            <a:chOff x="2195" y="2463"/>
            <a:chExt cx="40" cy="442"/>
          </a:xfrm>
        </p:grpSpPr>
        <p:sp>
          <p:nvSpPr>
            <p:cNvPr id="26913" name="AutoShape 882"/>
            <p:cNvSpPr>
              <a:spLocks noChangeAspect="1" noChangeArrowheads="1"/>
            </p:cNvSpPr>
            <p:nvPr/>
          </p:nvSpPr>
          <p:spPr bwMode="auto">
            <a:xfrm>
              <a:off x="2195" y="2684"/>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14" name="AutoShape 883"/>
            <p:cNvSpPr>
              <a:spLocks noChangeAspect="1" noChangeArrowheads="1"/>
            </p:cNvSpPr>
            <p:nvPr/>
          </p:nvSpPr>
          <p:spPr bwMode="auto">
            <a:xfrm>
              <a:off x="2195" y="2463"/>
              <a:ext cx="40" cy="22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43" name="Group 884"/>
          <p:cNvGrpSpPr>
            <a:grpSpLocks noChangeAspect="1"/>
          </p:cNvGrpSpPr>
          <p:nvPr/>
        </p:nvGrpSpPr>
        <p:grpSpPr bwMode="auto">
          <a:xfrm>
            <a:off x="4157663" y="4989513"/>
            <a:ext cx="19050" cy="92075"/>
            <a:chOff x="2329" y="2599"/>
            <a:chExt cx="43" cy="386"/>
          </a:xfrm>
        </p:grpSpPr>
        <p:sp>
          <p:nvSpPr>
            <p:cNvPr id="26911" name="AutoShape 885"/>
            <p:cNvSpPr>
              <a:spLocks noChangeAspect="1" noChangeArrowheads="1"/>
            </p:cNvSpPr>
            <p:nvPr/>
          </p:nvSpPr>
          <p:spPr bwMode="auto">
            <a:xfrm>
              <a:off x="2329" y="2791"/>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12" name="AutoShape 886"/>
            <p:cNvSpPr>
              <a:spLocks noChangeAspect="1" noChangeArrowheads="1"/>
            </p:cNvSpPr>
            <p:nvPr/>
          </p:nvSpPr>
          <p:spPr bwMode="auto">
            <a:xfrm>
              <a:off x="2329" y="2599"/>
              <a:ext cx="43" cy="19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44" name="Group 887"/>
          <p:cNvGrpSpPr>
            <a:grpSpLocks noChangeAspect="1"/>
          </p:cNvGrpSpPr>
          <p:nvPr/>
        </p:nvGrpSpPr>
        <p:grpSpPr bwMode="auto">
          <a:xfrm>
            <a:off x="3967163" y="4957763"/>
            <a:ext cx="15875" cy="38100"/>
            <a:chOff x="2478" y="2807"/>
            <a:chExt cx="43" cy="178"/>
          </a:xfrm>
        </p:grpSpPr>
        <p:sp>
          <p:nvSpPr>
            <p:cNvPr id="26909" name="AutoShape 888"/>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10" name="AutoShape 889"/>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45" name="Group 890"/>
          <p:cNvGrpSpPr>
            <a:grpSpLocks noChangeAspect="1"/>
          </p:cNvGrpSpPr>
          <p:nvPr/>
        </p:nvGrpSpPr>
        <p:grpSpPr bwMode="auto">
          <a:xfrm>
            <a:off x="4041775" y="4951413"/>
            <a:ext cx="17463" cy="65087"/>
            <a:chOff x="2065" y="2441"/>
            <a:chExt cx="40" cy="272"/>
          </a:xfrm>
        </p:grpSpPr>
        <p:sp>
          <p:nvSpPr>
            <p:cNvPr id="26907" name="AutoShape 891"/>
            <p:cNvSpPr>
              <a:spLocks noChangeAspect="1" noChangeArrowheads="1"/>
            </p:cNvSpPr>
            <p:nvPr/>
          </p:nvSpPr>
          <p:spPr bwMode="auto">
            <a:xfrm>
              <a:off x="2065" y="2576"/>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08" name="AutoShape 892"/>
            <p:cNvSpPr>
              <a:spLocks noChangeAspect="1" noChangeArrowheads="1"/>
            </p:cNvSpPr>
            <p:nvPr/>
          </p:nvSpPr>
          <p:spPr bwMode="auto">
            <a:xfrm>
              <a:off x="2065" y="2441"/>
              <a:ext cx="40" cy="137"/>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46" name="Group 893"/>
          <p:cNvGrpSpPr>
            <a:grpSpLocks noChangeAspect="1"/>
          </p:cNvGrpSpPr>
          <p:nvPr/>
        </p:nvGrpSpPr>
        <p:grpSpPr bwMode="auto">
          <a:xfrm>
            <a:off x="4217988" y="5037138"/>
            <a:ext cx="15875" cy="38100"/>
            <a:chOff x="2478" y="2807"/>
            <a:chExt cx="43" cy="178"/>
          </a:xfrm>
        </p:grpSpPr>
        <p:sp>
          <p:nvSpPr>
            <p:cNvPr id="26905" name="AutoShape 894"/>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06" name="AutoShape 895"/>
            <p:cNvSpPr>
              <a:spLocks noChangeAspect="1" noChangeArrowheads="1"/>
            </p:cNvSpPr>
            <p:nvPr/>
          </p:nvSpPr>
          <p:spPr bwMode="auto">
            <a:xfrm>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47" name="Group 896"/>
          <p:cNvGrpSpPr>
            <a:grpSpLocks noChangeAspect="1"/>
          </p:cNvGrpSpPr>
          <p:nvPr/>
        </p:nvGrpSpPr>
        <p:grpSpPr bwMode="auto">
          <a:xfrm>
            <a:off x="3360738" y="4959350"/>
            <a:ext cx="19050" cy="107950"/>
            <a:chOff x="1790" y="2461"/>
            <a:chExt cx="40" cy="447"/>
          </a:xfrm>
        </p:grpSpPr>
        <p:sp>
          <p:nvSpPr>
            <p:cNvPr id="26903" name="AutoShape 897"/>
            <p:cNvSpPr>
              <a:spLocks noChangeAspect="1" noChangeArrowheads="1"/>
            </p:cNvSpPr>
            <p:nvPr/>
          </p:nvSpPr>
          <p:spPr bwMode="auto">
            <a:xfrm>
              <a:off x="1790" y="2461"/>
              <a:ext cx="40" cy="22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04" name="AutoShape 898"/>
            <p:cNvSpPr>
              <a:spLocks noChangeAspect="1" noChangeArrowheads="1"/>
            </p:cNvSpPr>
            <p:nvPr/>
          </p:nvSpPr>
          <p:spPr bwMode="auto">
            <a:xfrm>
              <a:off x="1790" y="2684"/>
              <a:ext cx="40" cy="224"/>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48" name="Group 899"/>
          <p:cNvGrpSpPr>
            <a:grpSpLocks noChangeAspect="1"/>
          </p:cNvGrpSpPr>
          <p:nvPr/>
        </p:nvGrpSpPr>
        <p:grpSpPr bwMode="auto">
          <a:xfrm>
            <a:off x="3419475" y="4951413"/>
            <a:ext cx="17463" cy="77787"/>
            <a:chOff x="1914" y="2425"/>
            <a:chExt cx="40" cy="326"/>
          </a:xfrm>
        </p:grpSpPr>
        <p:sp>
          <p:nvSpPr>
            <p:cNvPr id="26901" name="AutoShape 900"/>
            <p:cNvSpPr>
              <a:spLocks noChangeAspect="1" noChangeArrowheads="1"/>
            </p:cNvSpPr>
            <p:nvPr/>
          </p:nvSpPr>
          <p:spPr bwMode="auto">
            <a:xfrm>
              <a:off x="1914" y="2425"/>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02" name="AutoShape 901"/>
            <p:cNvSpPr>
              <a:spLocks noChangeAspect="1" noChangeArrowheads="1"/>
            </p:cNvSpPr>
            <p:nvPr/>
          </p:nvSpPr>
          <p:spPr bwMode="auto">
            <a:xfrm>
              <a:off x="1914" y="2588"/>
              <a:ext cx="40" cy="163"/>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49" name="Group 902"/>
          <p:cNvGrpSpPr>
            <a:grpSpLocks noChangeAspect="1"/>
          </p:cNvGrpSpPr>
          <p:nvPr/>
        </p:nvGrpSpPr>
        <p:grpSpPr bwMode="auto">
          <a:xfrm>
            <a:off x="3298825" y="4997450"/>
            <a:ext cx="19050" cy="84138"/>
            <a:chOff x="1658" y="2628"/>
            <a:chExt cx="40" cy="355"/>
          </a:xfrm>
        </p:grpSpPr>
        <p:sp>
          <p:nvSpPr>
            <p:cNvPr id="26899" name="AutoShape 903"/>
            <p:cNvSpPr>
              <a:spLocks noChangeAspect="1" noChangeArrowheads="1"/>
            </p:cNvSpPr>
            <p:nvPr/>
          </p:nvSpPr>
          <p:spPr bwMode="auto">
            <a:xfrm>
              <a:off x="1658" y="2628"/>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900" name="AutoShape 904"/>
            <p:cNvSpPr>
              <a:spLocks noChangeAspect="1" noChangeArrowheads="1"/>
            </p:cNvSpPr>
            <p:nvPr/>
          </p:nvSpPr>
          <p:spPr bwMode="auto">
            <a:xfrm>
              <a:off x="1658" y="2805"/>
              <a:ext cx="40" cy="178"/>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50" name="Group 905"/>
          <p:cNvGrpSpPr>
            <a:grpSpLocks noChangeAspect="1"/>
          </p:cNvGrpSpPr>
          <p:nvPr/>
        </p:nvGrpSpPr>
        <p:grpSpPr bwMode="auto">
          <a:xfrm>
            <a:off x="3244850" y="5041900"/>
            <a:ext cx="15875" cy="30163"/>
            <a:chOff x="1516" y="2835"/>
            <a:chExt cx="42" cy="123"/>
          </a:xfrm>
        </p:grpSpPr>
        <p:sp>
          <p:nvSpPr>
            <p:cNvPr id="26897" name="AutoShape 906"/>
            <p:cNvSpPr>
              <a:spLocks noChangeAspect="1" noChangeArrowheads="1"/>
            </p:cNvSpPr>
            <p:nvPr/>
          </p:nvSpPr>
          <p:spPr bwMode="auto">
            <a:xfrm>
              <a:off x="1516" y="2897"/>
              <a:ext cx="42" cy="61"/>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898" name="AutoShape 907"/>
            <p:cNvSpPr>
              <a:spLocks noChangeAspect="1" noChangeArrowheads="1"/>
            </p:cNvSpPr>
            <p:nvPr/>
          </p:nvSpPr>
          <p:spPr bwMode="auto">
            <a:xfrm>
              <a:off x="1516" y="2835"/>
              <a:ext cx="42" cy="62"/>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grpSp>
        <p:nvGrpSpPr>
          <p:cNvPr id="26851" name="Group 908"/>
          <p:cNvGrpSpPr>
            <a:grpSpLocks noChangeAspect="1"/>
          </p:cNvGrpSpPr>
          <p:nvPr/>
        </p:nvGrpSpPr>
        <p:grpSpPr bwMode="auto">
          <a:xfrm flipV="1">
            <a:off x="3462338" y="4956175"/>
            <a:ext cx="19050" cy="38100"/>
            <a:chOff x="2478" y="2807"/>
            <a:chExt cx="43" cy="178"/>
          </a:xfrm>
        </p:grpSpPr>
        <p:sp>
          <p:nvSpPr>
            <p:cNvPr id="26895" name="AutoShape 909"/>
            <p:cNvSpPr>
              <a:spLocks noChangeAspect="1" noChangeArrowheads="1"/>
            </p:cNvSpPr>
            <p:nvPr/>
          </p:nvSpPr>
          <p:spPr bwMode="auto">
            <a:xfrm>
              <a:off x="2478" y="2807"/>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896" name="AutoShape 910"/>
            <p:cNvSpPr>
              <a:spLocks noChangeAspect="1" noChangeArrowheads="1"/>
            </p:cNvSpPr>
            <p:nvPr/>
          </p:nvSpPr>
          <p:spPr bwMode="auto">
            <a:xfrm flipV="1">
              <a:off x="2478" y="2896"/>
              <a:ext cx="43" cy="89"/>
            </a:xfrm>
            <a:prstGeom prst="roundRect">
              <a:avLst>
                <a:gd name="adj" fmla="val 16667"/>
              </a:avLst>
            </a:prstGeom>
            <a:solidFill>
              <a:srgbClr val="C0C0C0"/>
            </a:solidFill>
            <a:ln w="9525" cap="rnd">
              <a:solidFill>
                <a:srgbClr val="080808"/>
              </a:solidFill>
              <a:prstDash val="sysDot"/>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grpSp>
      <p:sp>
        <p:nvSpPr>
          <p:cNvPr id="26852" name="Freeform 911"/>
          <p:cNvSpPr>
            <a:spLocks noChangeAspect="1"/>
          </p:cNvSpPr>
          <p:nvPr/>
        </p:nvSpPr>
        <p:spPr bwMode="auto">
          <a:xfrm flipH="1">
            <a:off x="3919538" y="4948238"/>
            <a:ext cx="265112"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853" name="Freeform 912"/>
          <p:cNvSpPr>
            <a:spLocks noChangeAspect="1"/>
          </p:cNvSpPr>
          <p:nvPr/>
        </p:nvSpPr>
        <p:spPr bwMode="auto">
          <a:xfrm flipH="1">
            <a:off x="3559175" y="4948238"/>
            <a:ext cx="265113"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854" name="Freeform 913"/>
          <p:cNvSpPr>
            <a:spLocks noChangeAspect="1"/>
          </p:cNvSpPr>
          <p:nvPr/>
        </p:nvSpPr>
        <p:spPr bwMode="auto">
          <a:xfrm flipH="1">
            <a:off x="3414713" y="4948238"/>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855" name="Freeform 914"/>
          <p:cNvSpPr>
            <a:spLocks noChangeAspect="1"/>
          </p:cNvSpPr>
          <p:nvPr/>
        </p:nvSpPr>
        <p:spPr bwMode="auto">
          <a:xfrm flipH="1">
            <a:off x="3049588" y="4948238"/>
            <a:ext cx="268287"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856" name="Freeform 915"/>
          <p:cNvSpPr>
            <a:spLocks noChangeAspect="1"/>
          </p:cNvSpPr>
          <p:nvPr/>
        </p:nvSpPr>
        <p:spPr bwMode="auto">
          <a:xfrm flipH="1">
            <a:off x="2903538" y="4948238"/>
            <a:ext cx="266700"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857" name="Freeform 916"/>
          <p:cNvSpPr>
            <a:spLocks noChangeAspect="1"/>
          </p:cNvSpPr>
          <p:nvPr/>
        </p:nvSpPr>
        <p:spPr bwMode="auto">
          <a:xfrm flipH="1">
            <a:off x="2546350" y="4948238"/>
            <a:ext cx="261938"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26858" name="Freeform 917"/>
          <p:cNvSpPr>
            <a:spLocks noChangeAspect="1"/>
          </p:cNvSpPr>
          <p:nvPr/>
        </p:nvSpPr>
        <p:spPr bwMode="auto">
          <a:xfrm flipH="1">
            <a:off x="2398713" y="4948238"/>
            <a:ext cx="263525" cy="136525"/>
          </a:xfrm>
          <a:custGeom>
            <a:avLst/>
            <a:gdLst>
              <a:gd name="T0" fmla="*/ 2147483647 w 2730"/>
              <a:gd name="T1" fmla="*/ 2147483647 h 2533"/>
              <a:gd name="T2" fmla="*/ 2147483647 w 2730"/>
              <a:gd name="T3" fmla="*/ 2147483647 h 2533"/>
              <a:gd name="T4" fmla="*/ 2147483647 w 2730"/>
              <a:gd name="T5" fmla="*/ 2147483647 h 2533"/>
              <a:gd name="T6" fmla="*/ 2147483647 w 2730"/>
              <a:gd name="T7" fmla="*/ 2147483647 h 2533"/>
              <a:gd name="T8" fmla="*/ 2147483647 w 2730"/>
              <a:gd name="T9" fmla="*/ 2147483647 h 2533"/>
              <a:gd name="T10" fmla="*/ 2147483647 w 2730"/>
              <a:gd name="T11" fmla="*/ 2147483647 h 2533"/>
              <a:gd name="T12" fmla="*/ 2147483647 w 2730"/>
              <a:gd name="T13" fmla="*/ 2147483647 h 2533"/>
              <a:gd name="T14" fmla="*/ 2147483647 w 2730"/>
              <a:gd name="T15" fmla="*/ 2147483647 h 2533"/>
              <a:gd name="T16" fmla="*/ 2147483647 w 2730"/>
              <a:gd name="T17" fmla="*/ 2147483647 h 2533"/>
              <a:gd name="T18" fmla="*/ 2147483647 w 2730"/>
              <a:gd name="T19" fmla="*/ 2147483647 h 2533"/>
              <a:gd name="T20" fmla="*/ 2147483647 w 2730"/>
              <a:gd name="T21" fmla="*/ 2147483647 h 2533"/>
              <a:gd name="T22" fmla="*/ 2147483647 w 2730"/>
              <a:gd name="T23" fmla="*/ 2147483647 h 2533"/>
              <a:gd name="T24" fmla="*/ 2147483647 w 2730"/>
              <a:gd name="T25" fmla="*/ 2147483647 h 2533"/>
              <a:gd name="T26" fmla="*/ 2147483647 w 2730"/>
              <a:gd name="T27" fmla="*/ 2147483647 h 2533"/>
              <a:gd name="T28" fmla="*/ 2147483647 w 2730"/>
              <a:gd name="T29" fmla="*/ 2147483647 h 2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0"/>
              <a:gd name="T46" fmla="*/ 0 h 2533"/>
              <a:gd name="T47" fmla="*/ 2730 w 2730"/>
              <a:gd name="T48" fmla="*/ 2533 h 2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solidFill>
            <a:srgbClr val="C0C0C0"/>
          </a:solidFill>
          <a:ln w="9525" cap="rnd">
            <a:solidFill>
              <a:srgbClr val="080808"/>
            </a:solidFill>
            <a:prstDash val="sysDot"/>
            <a:round/>
            <a:headEnd/>
            <a:tailEnd/>
          </a:ln>
        </p:spPr>
        <p:txBody>
          <a:bodyPr/>
          <a:lstStyle/>
          <a:p>
            <a:endParaRPr lang="en-US"/>
          </a:p>
        </p:txBody>
      </p:sp>
      <p:sp>
        <p:nvSpPr>
          <p:cNvPr id="53142" name="Rectangle 918"/>
          <p:cNvSpPr>
            <a:spLocks noChangeArrowheads="1"/>
          </p:cNvSpPr>
          <p:nvPr/>
        </p:nvSpPr>
        <p:spPr bwMode="auto">
          <a:xfrm>
            <a:off x="2279650" y="4924425"/>
            <a:ext cx="188913"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3143" name="Rectangle 919"/>
          <p:cNvSpPr>
            <a:spLocks noChangeArrowheads="1"/>
          </p:cNvSpPr>
          <p:nvPr/>
        </p:nvSpPr>
        <p:spPr bwMode="auto">
          <a:xfrm>
            <a:off x="2490788" y="4924425"/>
            <a:ext cx="188912"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3144" name="Rectangle 920"/>
          <p:cNvSpPr>
            <a:spLocks noChangeArrowheads="1"/>
          </p:cNvSpPr>
          <p:nvPr/>
        </p:nvSpPr>
        <p:spPr bwMode="auto">
          <a:xfrm>
            <a:off x="2689225" y="4924425"/>
            <a:ext cx="1103313"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3145" name="Rectangle 921"/>
          <p:cNvSpPr>
            <a:spLocks noChangeArrowheads="1"/>
          </p:cNvSpPr>
          <p:nvPr/>
        </p:nvSpPr>
        <p:spPr bwMode="auto">
          <a:xfrm>
            <a:off x="3800475" y="4924425"/>
            <a:ext cx="101600"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53146" name="Rectangle 922"/>
          <p:cNvSpPr>
            <a:spLocks noChangeArrowheads="1"/>
          </p:cNvSpPr>
          <p:nvPr/>
        </p:nvSpPr>
        <p:spPr bwMode="auto">
          <a:xfrm>
            <a:off x="3925888" y="4924425"/>
            <a:ext cx="288925" cy="188913"/>
          </a:xfrm>
          <a:prstGeom prst="rect">
            <a:avLst/>
          </a:prstGeom>
          <a:gradFill rotWithShape="1">
            <a:gsLst>
              <a:gs pos="0">
                <a:schemeClr val="tx1"/>
              </a:gs>
              <a:gs pos="50000">
                <a:srgbClr val="66FFFF"/>
              </a:gs>
              <a:gs pos="100000">
                <a:schemeClr val="tx1"/>
              </a:gs>
            </a:gsLst>
            <a:lin ang="5400000" scaled="1"/>
          </a:gradFill>
          <a:ln w="9525">
            <a:solidFill>
              <a:schemeClr val="tx1"/>
            </a:solidFill>
            <a:miter lim="800000"/>
            <a:headEnd/>
            <a:tailEnd/>
          </a:ln>
          <a:effectLst>
            <a:outerShdw blurRad="63500" dist="17961" dir="2700000" algn="ctr" rotWithShape="0">
              <a:schemeClr val="tx1">
                <a:alpha val="74997"/>
              </a:schemeClr>
            </a:outerShdw>
          </a:effec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26864" name="Text Box 923"/>
          <p:cNvSpPr txBox="1">
            <a:spLocks noChangeArrowheads="1"/>
          </p:cNvSpPr>
          <p:nvPr/>
        </p:nvSpPr>
        <p:spPr bwMode="auto">
          <a:xfrm>
            <a:off x="1811338" y="4864100"/>
            <a:ext cx="512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a:latin typeface="Comic Sans MS" charset="0"/>
              </a:rPr>
              <a:t>m</a:t>
            </a:r>
            <a:r>
              <a:rPr lang="it-IT" altLang="x-none" sz="1400" baseline="30000">
                <a:latin typeface="Comic Sans MS" charset="0"/>
              </a:rPr>
              <a:t>7</a:t>
            </a:r>
            <a:r>
              <a:rPr lang="it-IT" altLang="x-none" sz="1400">
                <a:latin typeface="Comic Sans MS" charset="0"/>
              </a:rPr>
              <a:t>G</a:t>
            </a:r>
          </a:p>
        </p:txBody>
      </p:sp>
      <p:sp>
        <p:nvSpPr>
          <p:cNvPr id="26865" name="Text Box 924"/>
          <p:cNvSpPr txBox="1">
            <a:spLocks noChangeArrowheads="1"/>
          </p:cNvSpPr>
          <p:nvPr/>
        </p:nvSpPr>
        <p:spPr bwMode="auto">
          <a:xfrm>
            <a:off x="4164013" y="4884738"/>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a:latin typeface="Comic Sans MS" charset="0"/>
              </a:rPr>
              <a:t>AAAAAAAAAn</a:t>
            </a:r>
          </a:p>
        </p:txBody>
      </p:sp>
      <p:sp>
        <p:nvSpPr>
          <p:cNvPr id="26866" name="Line 925"/>
          <p:cNvSpPr>
            <a:spLocks noChangeShapeType="1"/>
          </p:cNvSpPr>
          <p:nvPr/>
        </p:nvSpPr>
        <p:spPr bwMode="auto">
          <a:xfrm flipH="1">
            <a:off x="3481388" y="5367338"/>
            <a:ext cx="0" cy="392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867" name="Text Box 926"/>
          <p:cNvSpPr txBox="1">
            <a:spLocks noChangeArrowheads="1"/>
          </p:cNvSpPr>
          <p:nvPr/>
        </p:nvSpPr>
        <p:spPr bwMode="auto">
          <a:xfrm>
            <a:off x="3505200" y="5276850"/>
            <a:ext cx="1293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b="1">
                <a:solidFill>
                  <a:srgbClr val="DE0A10"/>
                </a:solidFill>
                <a:latin typeface="Comic Sans MS" charset="0"/>
              </a:rPr>
              <a:t>TRANSPORT</a:t>
            </a:r>
          </a:p>
        </p:txBody>
      </p:sp>
      <p:sp>
        <p:nvSpPr>
          <p:cNvPr id="53151" name="Freeform 927"/>
          <p:cNvSpPr>
            <a:spLocks/>
          </p:cNvSpPr>
          <p:nvPr/>
        </p:nvSpPr>
        <p:spPr bwMode="auto">
          <a:xfrm>
            <a:off x="376238" y="4397375"/>
            <a:ext cx="8548687" cy="1468438"/>
          </a:xfrm>
          <a:custGeom>
            <a:avLst/>
            <a:gdLst>
              <a:gd name="T0" fmla="*/ 0 w 5385"/>
              <a:gd name="T1" fmla="*/ 0 h 925"/>
              <a:gd name="T2" fmla="*/ 1616075 w 5385"/>
              <a:gd name="T3" fmla="*/ 1193800 h 925"/>
              <a:gd name="T4" fmla="*/ 4614862 w 5385"/>
              <a:gd name="T5" fmla="*/ 1450975 h 925"/>
              <a:gd name="T6" fmla="*/ 7286625 w 5385"/>
              <a:gd name="T7" fmla="*/ 1089025 h 925"/>
              <a:gd name="T8" fmla="*/ 8548687 w 5385"/>
              <a:gd name="T9" fmla="*/ 377825 h 925"/>
              <a:gd name="T10" fmla="*/ 0 60000 65536"/>
              <a:gd name="T11" fmla="*/ 0 60000 65536"/>
              <a:gd name="T12" fmla="*/ 0 60000 65536"/>
              <a:gd name="T13" fmla="*/ 0 60000 65536"/>
              <a:gd name="T14" fmla="*/ 0 60000 65536"/>
              <a:gd name="T15" fmla="*/ 0 w 5385"/>
              <a:gd name="T16" fmla="*/ 0 h 925"/>
              <a:gd name="T17" fmla="*/ 5385 w 5385"/>
              <a:gd name="T18" fmla="*/ 925 h 925"/>
            </a:gdLst>
            <a:ahLst/>
            <a:cxnLst>
              <a:cxn ang="T10">
                <a:pos x="T0" y="T1"/>
              </a:cxn>
              <a:cxn ang="T11">
                <a:pos x="T2" y="T3"/>
              </a:cxn>
              <a:cxn ang="T12">
                <a:pos x="T4" y="T5"/>
              </a:cxn>
              <a:cxn ang="T13">
                <a:pos x="T6" y="T7"/>
              </a:cxn>
              <a:cxn ang="T14">
                <a:pos x="T8" y="T9"/>
              </a:cxn>
            </a:cxnLst>
            <a:rect l="T15" t="T16" r="T17" b="T18"/>
            <a:pathLst>
              <a:path w="5385" h="925">
                <a:moveTo>
                  <a:pt x="0" y="0"/>
                </a:moveTo>
                <a:cubicBezTo>
                  <a:pt x="170" y="124"/>
                  <a:pt x="533" y="600"/>
                  <a:pt x="1018" y="752"/>
                </a:cubicBezTo>
                <a:cubicBezTo>
                  <a:pt x="1503" y="904"/>
                  <a:pt x="2312" y="925"/>
                  <a:pt x="2907" y="914"/>
                </a:cubicBezTo>
                <a:cubicBezTo>
                  <a:pt x="3502" y="903"/>
                  <a:pt x="4177" y="799"/>
                  <a:pt x="4590" y="686"/>
                </a:cubicBezTo>
                <a:cubicBezTo>
                  <a:pt x="5003" y="573"/>
                  <a:pt x="5220" y="331"/>
                  <a:pt x="5385" y="238"/>
                </a:cubicBezTo>
              </a:path>
            </a:pathLst>
          </a:custGeom>
          <a:noFill/>
          <a:ln w="9525">
            <a:solidFill>
              <a:schemeClr val="tx1"/>
            </a:solidFill>
            <a:round/>
            <a:headEnd/>
            <a:tailEnd/>
          </a:ln>
          <a:effectLst>
            <a:outerShdw blurRad="63500" dist="26940" dir="54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69" name="Line 928"/>
          <p:cNvSpPr>
            <a:spLocks noChangeShapeType="1"/>
          </p:cNvSpPr>
          <p:nvPr/>
        </p:nvSpPr>
        <p:spPr bwMode="auto">
          <a:xfrm flipH="1">
            <a:off x="3481388" y="3419475"/>
            <a:ext cx="0" cy="3921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870" name="Text Box 929"/>
          <p:cNvSpPr txBox="1">
            <a:spLocks noChangeArrowheads="1"/>
          </p:cNvSpPr>
          <p:nvPr/>
        </p:nvSpPr>
        <p:spPr bwMode="auto">
          <a:xfrm>
            <a:off x="3505200" y="5972175"/>
            <a:ext cx="1554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b="1">
                <a:solidFill>
                  <a:srgbClr val="DE0A10"/>
                </a:solidFill>
                <a:latin typeface="Comic Sans MS" charset="0"/>
              </a:rPr>
              <a:t>TRANSLATION</a:t>
            </a:r>
          </a:p>
        </p:txBody>
      </p:sp>
      <p:sp>
        <p:nvSpPr>
          <p:cNvPr id="26871" name="Line 930"/>
          <p:cNvSpPr>
            <a:spLocks noChangeShapeType="1"/>
          </p:cNvSpPr>
          <p:nvPr/>
        </p:nvSpPr>
        <p:spPr bwMode="auto">
          <a:xfrm flipH="1">
            <a:off x="3481388" y="5976938"/>
            <a:ext cx="0" cy="392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872" name="Line 931"/>
          <p:cNvSpPr>
            <a:spLocks noChangeShapeType="1"/>
          </p:cNvSpPr>
          <p:nvPr/>
        </p:nvSpPr>
        <p:spPr bwMode="auto">
          <a:xfrm flipH="1">
            <a:off x="3481388" y="2195513"/>
            <a:ext cx="0" cy="696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873" name="Freeform 932"/>
          <p:cNvSpPr>
            <a:spLocks/>
          </p:cNvSpPr>
          <p:nvPr/>
        </p:nvSpPr>
        <p:spPr bwMode="auto">
          <a:xfrm rot="-915307">
            <a:off x="3168650" y="6318250"/>
            <a:ext cx="736600" cy="484188"/>
          </a:xfrm>
          <a:custGeom>
            <a:avLst/>
            <a:gdLst>
              <a:gd name="T0" fmla="*/ 2147483647 w 1002"/>
              <a:gd name="T1" fmla="*/ 2147483647 h 724"/>
              <a:gd name="T2" fmla="*/ 2147483647 w 1002"/>
              <a:gd name="T3" fmla="*/ 2147483647 h 724"/>
              <a:gd name="T4" fmla="*/ 2147483647 w 1002"/>
              <a:gd name="T5" fmla="*/ 2147483647 h 724"/>
              <a:gd name="T6" fmla="*/ 2147483647 w 1002"/>
              <a:gd name="T7" fmla="*/ 2147483647 h 724"/>
              <a:gd name="T8" fmla="*/ 2147483647 w 1002"/>
              <a:gd name="T9" fmla="*/ 2147483647 h 724"/>
              <a:gd name="T10" fmla="*/ 2147483647 w 1002"/>
              <a:gd name="T11" fmla="*/ 2147483647 h 724"/>
              <a:gd name="T12" fmla="*/ 2147483647 w 1002"/>
              <a:gd name="T13" fmla="*/ 2147483647 h 724"/>
              <a:gd name="T14" fmla="*/ 2147483647 w 1002"/>
              <a:gd name="T15" fmla="*/ 2147483647 h 724"/>
              <a:gd name="T16" fmla="*/ 2147483647 w 1002"/>
              <a:gd name="T17" fmla="*/ 2147483647 h 724"/>
              <a:gd name="T18" fmla="*/ 2147483647 w 1002"/>
              <a:gd name="T19" fmla="*/ 2147483647 h 724"/>
              <a:gd name="T20" fmla="*/ 2147483647 w 1002"/>
              <a:gd name="T21" fmla="*/ 2147483647 h 724"/>
              <a:gd name="T22" fmla="*/ 2147483647 w 1002"/>
              <a:gd name="T23" fmla="*/ 2147483647 h 724"/>
              <a:gd name="T24" fmla="*/ 2147483647 w 1002"/>
              <a:gd name="T25" fmla="*/ 2147483647 h 724"/>
              <a:gd name="T26" fmla="*/ 2147483647 w 1002"/>
              <a:gd name="T27" fmla="*/ 2147483647 h 724"/>
              <a:gd name="T28" fmla="*/ 2147483647 w 1002"/>
              <a:gd name="T29" fmla="*/ 2147483647 h 724"/>
              <a:gd name="T30" fmla="*/ 2147483647 w 1002"/>
              <a:gd name="T31" fmla="*/ 2147483647 h 724"/>
              <a:gd name="T32" fmla="*/ 2147483647 w 1002"/>
              <a:gd name="T33" fmla="*/ 2147483647 h 724"/>
              <a:gd name="T34" fmla="*/ 2147483647 w 1002"/>
              <a:gd name="T35" fmla="*/ 2147483647 h 724"/>
              <a:gd name="T36" fmla="*/ 2147483647 w 1002"/>
              <a:gd name="T37" fmla="*/ 2147483647 h 724"/>
              <a:gd name="T38" fmla="*/ 2147483647 w 1002"/>
              <a:gd name="T39" fmla="*/ 2147483647 h 724"/>
              <a:gd name="T40" fmla="*/ 2147483647 w 1002"/>
              <a:gd name="T41" fmla="*/ 2147483647 h 724"/>
              <a:gd name="T42" fmla="*/ 2147483647 w 1002"/>
              <a:gd name="T43" fmla="*/ 2147483647 h 724"/>
              <a:gd name="T44" fmla="*/ 2147483647 w 1002"/>
              <a:gd name="T45" fmla="*/ 2147483647 h 7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02"/>
              <a:gd name="T70" fmla="*/ 0 h 724"/>
              <a:gd name="T71" fmla="*/ 1002 w 1002"/>
              <a:gd name="T72" fmla="*/ 724 h 7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02" h="724">
                <a:moveTo>
                  <a:pt x="220" y="621"/>
                </a:moveTo>
                <a:cubicBezTo>
                  <a:pt x="132" y="588"/>
                  <a:pt x="43" y="554"/>
                  <a:pt x="22" y="461"/>
                </a:cubicBezTo>
                <a:cubicBezTo>
                  <a:pt x="0" y="368"/>
                  <a:pt x="39" y="131"/>
                  <a:pt x="91" y="66"/>
                </a:cubicBezTo>
                <a:cubicBezTo>
                  <a:pt x="144" y="0"/>
                  <a:pt x="307" y="37"/>
                  <a:pt x="340" y="66"/>
                </a:cubicBezTo>
                <a:cubicBezTo>
                  <a:pt x="373" y="95"/>
                  <a:pt x="317" y="206"/>
                  <a:pt x="289" y="241"/>
                </a:cubicBezTo>
                <a:cubicBezTo>
                  <a:pt x="261" y="276"/>
                  <a:pt x="190" y="293"/>
                  <a:pt x="170" y="278"/>
                </a:cubicBezTo>
                <a:cubicBezTo>
                  <a:pt x="150" y="263"/>
                  <a:pt x="119" y="166"/>
                  <a:pt x="170" y="150"/>
                </a:cubicBezTo>
                <a:cubicBezTo>
                  <a:pt x="221" y="134"/>
                  <a:pt x="442" y="147"/>
                  <a:pt x="477" y="183"/>
                </a:cubicBezTo>
                <a:cubicBezTo>
                  <a:pt x="512" y="219"/>
                  <a:pt x="410" y="346"/>
                  <a:pt x="380" y="369"/>
                </a:cubicBezTo>
                <a:cubicBezTo>
                  <a:pt x="350" y="392"/>
                  <a:pt x="292" y="348"/>
                  <a:pt x="298" y="324"/>
                </a:cubicBezTo>
                <a:cubicBezTo>
                  <a:pt x="304" y="300"/>
                  <a:pt x="367" y="223"/>
                  <a:pt x="417" y="226"/>
                </a:cubicBezTo>
                <a:cubicBezTo>
                  <a:pt x="467" y="229"/>
                  <a:pt x="586" y="304"/>
                  <a:pt x="598" y="344"/>
                </a:cubicBezTo>
                <a:cubicBezTo>
                  <a:pt x="610" y="384"/>
                  <a:pt x="528" y="458"/>
                  <a:pt x="490" y="470"/>
                </a:cubicBezTo>
                <a:cubicBezTo>
                  <a:pt x="452" y="482"/>
                  <a:pt x="360" y="430"/>
                  <a:pt x="371" y="415"/>
                </a:cubicBezTo>
                <a:cubicBezTo>
                  <a:pt x="382" y="400"/>
                  <a:pt x="498" y="378"/>
                  <a:pt x="554" y="379"/>
                </a:cubicBezTo>
                <a:cubicBezTo>
                  <a:pt x="610" y="380"/>
                  <a:pt x="689" y="439"/>
                  <a:pt x="709" y="424"/>
                </a:cubicBezTo>
                <a:cubicBezTo>
                  <a:pt x="729" y="409"/>
                  <a:pt x="689" y="288"/>
                  <a:pt x="673" y="287"/>
                </a:cubicBezTo>
                <a:cubicBezTo>
                  <a:pt x="657" y="286"/>
                  <a:pt x="632" y="363"/>
                  <a:pt x="615" y="416"/>
                </a:cubicBezTo>
                <a:cubicBezTo>
                  <a:pt x="598" y="469"/>
                  <a:pt x="536" y="558"/>
                  <a:pt x="572" y="607"/>
                </a:cubicBezTo>
                <a:cubicBezTo>
                  <a:pt x="608" y="656"/>
                  <a:pt x="789" y="724"/>
                  <a:pt x="830" y="709"/>
                </a:cubicBezTo>
                <a:cubicBezTo>
                  <a:pt x="871" y="694"/>
                  <a:pt x="812" y="568"/>
                  <a:pt x="819" y="516"/>
                </a:cubicBezTo>
                <a:cubicBezTo>
                  <a:pt x="826" y="464"/>
                  <a:pt x="844" y="400"/>
                  <a:pt x="874" y="397"/>
                </a:cubicBezTo>
                <a:cubicBezTo>
                  <a:pt x="904" y="394"/>
                  <a:pt x="975" y="476"/>
                  <a:pt x="1002" y="497"/>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874" name="Group 933"/>
          <p:cNvGrpSpPr>
            <a:grpSpLocks/>
          </p:cNvGrpSpPr>
          <p:nvPr/>
        </p:nvGrpSpPr>
        <p:grpSpPr bwMode="auto">
          <a:xfrm>
            <a:off x="2276475" y="2779713"/>
            <a:ext cx="190500" cy="225425"/>
            <a:chOff x="1389" y="3419"/>
            <a:chExt cx="284" cy="132"/>
          </a:xfrm>
        </p:grpSpPr>
        <p:sp>
          <p:nvSpPr>
            <p:cNvPr id="26893" name="Line 934"/>
            <p:cNvSpPr>
              <a:spLocks noChangeShapeType="1"/>
            </p:cNvSpPr>
            <p:nvPr/>
          </p:nvSpPr>
          <p:spPr bwMode="auto">
            <a:xfrm>
              <a:off x="1390" y="3419"/>
              <a:ext cx="28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894" name="Line 935"/>
            <p:cNvSpPr>
              <a:spLocks noChangeShapeType="1"/>
            </p:cNvSpPr>
            <p:nvPr/>
          </p:nvSpPr>
          <p:spPr bwMode="auto">
            <a:xfrm>
              <a:off x="1389" y="3423"/>
              <a:ext cx="0" cy="1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875" name="Group 936"/>
          <p:cNvGrpSpPr>
            <a:grpSpLocks/>
          </p:cNvGrpSpPr>
          <p:nvPr/>
        </p:nvGrpSpPr>
        <p:grpSpPr bwMode="auto">
          <a:xfrm>
            <a:off x="2284413" y="3833813"/>
            <a:ext cx="190500" cy="225425"/>
            <a:chOff x="1389" y="3419"/>
            <a:chExt cx="284" cy="132"/>
          </a:xfrm>
        </p:grpSpPr>
        <p:sp>
          <p:nvSpPr>
            <p:cNvPr id="26891" name="Line 937"/>
            <p:cNvSpPr>
              <a:spLocks noChangeShapeType="1"/>
            </p:cNvSpPr>
            <p:nvPr/>
          </p:nvSpPr>
          <p:spPr bwMode="auto">
            <a:xfrm>
              <a:off x="1390" y="3419"/>
              <a:ext cx="28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892" name="Line 938"/>
            <p:cNvSpPr>
              <a:spLocks noChangeShapeType="1"/>
            </p:cNvSpPr>
            <p:nvPr/>
          </p:nvSpPr>
          <p:spPr bwMode="auto">
            <a:xfrm>
              <a:off x="1389" y="3423"/>
              <a:ext cx="0" cy="1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876" name="Group 939"/>
          <p:cNvGrpSpPr>
            <a:grpSpLocks/>
          </p:cNvGrpSpPr>
          <p:nvPr/>
        </p:nvGrpSpPr>
        <p:grpSpPr bwMode="auto">
          <a:xfrm>
            <a:off x="2292350" y="4683125"/>
            <a:ext cx="190500" cy="225425"/>
            <a:chOff x="1389" y="3419"/>
            <a:chExt cx="284" cy="132"/>
          </a:xfrm>
        </p:grpSpPr>
        <p:sp>
          <p:nvSpPr>
            <p:cNvPr id="26889" name="Line 940"/>
            <p:cNvSpPr>
              <a:spLocks noChangeShapeType="1"/>
            </p:cNvSpPr>
            <p:nvPr/>
          </p:nvSpPr>
          <p:spPr bwMode="auto">
            <a:xfrm>
              <a:off x="1390" y="3419"/>
              <a:ext cx="28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890" name="Line 941"/>
            <p:cNvSpPr>
              <a:spLocks noChangeShapeType="1"/>
            </p:cNvSpPr>
            <p:nvPr/>
          </p:nvSpPr>
          <p:spPr bwMode="auto">
            <a:xfrm>
              <a:off x="1389" y="3423"/>
              <a:ext cx="0" cy="1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877" name="Text Box 942"/>
          <p:cNvSpPr txBox="1">
            <a:spLocks noChangeArrowheads="1"/>
          </p:cNvSpPr>
          <p:nvPr/>
        </p:nvSpPr>
        <p:spPr bwMode="auto">
          <a:xfrm>
            <a:off x="8351838" y="1316038"/>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000" b="1" i="1">
                <a:latin typeface="Times" charset="0"/>
              </a:rPr>
              <a:t>gene</a:t>
            </a:r>
          </a:p>
        </p:txBody>
      </p:sp>
      <p:sp>
        <p:nvSpPr>
          <p:cNvPr id="26878" name="Text Box 943"/>
          <p:cNvSpPr txBox="1">
            <a:spLocks noChangeArrowheads="1"/>
          </p:cNvSpPr>
          <p:nvPr/>
        </p:nvSpPr>
        <p:spPr bwMode="auto">
          <a:xfrm>
            <a:off x="7107238" y="2811463"/>
            <a:ext cx="1487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000" b="1" i="1">
                <a:latin typeface="Times" charset="0"/>
              </a:rPr>
              <a:t>pre-mRNA</a:t>
            </a:r>
          </a:p>
        </p:txBody>
      </p:sp>
      <p:sp>
        <p:nvSpPr>
          <p:cNvPr id="26879" name="Text Box 944"/>
          <p:cNvSpPr txBox="1">
            <a:spLocks noChangeArrowheads="1"/>
          </p:cNvSpPr>
          <p:nvPr/>
        </p:nvSpPr>
        <p:spPr bwMode="auto">
          <a:xfrm>
            <a:off x="5853113" y="3956050"/>
            <a:ext cx="3062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it-IT" altLang="x-none" sz="2000" b="1" i="1">
                <a:latin typeface="Times" charset="0"/>
              </a:rPr>
              <a:t>polyadenylated pre-mRNA</a:t>
            </a:r>
          </a:p>
        </p:txBody>
      </p:sp>
      <p:sp>
        <p:nvSpPr>
          <p:cNvPr id="26880" name="Text Box 945"/>
          <p:cNvSpPr txBox="1">
            <a:spLocks noChangeArrowheads="1"/>
          </p:cNvSpPr>
          <p:nvPr/>
        </p:nvSpPr>
        <p:spPr bwMode="auto">
          <a:xfrm>
            <a:off x="5630863" y="4805363"/>
            <a:ext cx="2430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2000" b="1" i="1">
                <a:latin typeface="Times" charset="0"/>
              </a:rPr>
              <a:t>mature mRNA</a:t>
            </a:r>
          </a:p>
        </p:txBody>
      </p:sp>
      <p:sp>
        <p:nvSpPr>
          <p:cNvPr id="26881" name="Line 946"/>
          <p:cNvSpPr>
            <a:spLocks noChangeShapeType="1"/>
          </p:cNvSpPr>
          <p:nvPr/>
        </p:nvSpPr>
        <p:spPr bwMode="auto">
          <a:xfrm flipH="1">
            <a:off x="3476625" y="4362450"/>
            <a:ext cx="0" cy="3921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882" name="WordArt 947"/>
          <p:cNvSpPr>
            <a:spLocks noChangeArrowheads="1" noChangeShapeType="1" noTextEdit="1"/>
          </p:cNvSpPr>
          <p:nvPr/>
        </p:nvSpPr>
        <p:spPr bwMode="auto">
          <a:xfrm rot="2524722">
            <a:off x="400050" y="4316413"/>
            <a:ext cx="993775" cy="401637"/>
          </a:xfrm>
          <a:prstGeom prst="rect">
            <a:avLst/>
          </a:prstGeom>
        </p:spPr>
        <p:txBody>
          <a:bodyPr wrap="none" fromWordArt="1">
            <a:prstTxWarp prst="textInflateTop">
              <a:avLst>
                <a:gd name="adj" fmla="val 31917"/>
              </a:avLst>
            </a:prstTxWarp>
          </a:bodyPr>
          <a:lstStyle/>
          <a:p>
            <a:pPr algn="ctr"/>
            <a:r>
              <a:rPr lang="en-US" sz="2800" kern="10">
                <a:ln w="9525">
                  <a:solidFill>
                    <a:srgbClr val="000000"/>
                  </a:solidFill>
                  <a:round/>
                  <a:headEnd/>
                  <a:tailEnd/>
                </a:ln>
                <a:latin typeface="Comic Sans MS" charset="0"/>
                <a:ea typeface="Comic Sans MS" charset="0"/>
                <a:cs typeface="Comic Sans MS" charset="0"/>
              </a:rPr>
              <a:t>nucleus</a:t>
            </a:r>
          </a:p>
        </p:txBody>
      </p:sp>
      <p:sp>
        <p:nvSpPr>
          <p:cNvPr id="26883" name="WordArt 948"/>
          <p:cNvSpPr>
            <a:spLocks noChangeArrowheads="1" noChangeShapeType="1" noTextEdit="1"/>
          </p:cNvSpPr>
          <p:nvPr/>
        </p:nvSpPr>
        <p:spPr bwMode="auto">
          <a:xfrm rot="-1528045">
            <a:off x="7585075" y="5345113"/>
            <a:ext cx="1370013" cy="958850"/>
          </a:xfrm>
          <a:prstGeom prst="rect">
            <a:avLst/>
          </a:prstGeom>
        </p:spPr>
        <p:txBody>
          <a:bodyPr wrap="none" fromWordArt="1">
            <a:prstTxWarp prst="textInflateBottom">
              <a:avLst>
                <a:gd name="adj" fmla="val 68083"/>
              </a:avLst>
            </a:prstTxWarp>
          </a:bodyPr>
          <a:lstStyle/>
          <a:p>
            <a:pPr algn="ctr"/>
            <a:r>
              <a:rPr lang="en-US" sz="2800" kern="10">
                <a:ln w="9525">
                  <a:solidFill>
                    <a:srgbClr val="000000"/>
                  </a:solidFill>
                  <a:round/>
                  <a:headEnd/>
                  <a:tailEnd/>
                </a:ln>
                <a:latin typeface="Comic Sans MS" charset="0"/>
                <a:ea typeface="Comic Sans MS" charset="0"/>
                <a:cs typeface="Comic Sans MS" charset="0"/>
              </a:rPr>
              <a:t>cytoplasm</a:t>
            </a:r>
          </a:p>
          <a:p>
            <a:pPr algn="ctr"/>
            <a:endParaRPr lang="en-US" sz="2800" kern="10">
              <a:ln w="9525">
                <a:solidFill>
                  <a:srgbClr val="000000"/>
                </a:solidFill>
                <a:round/>
                <a:headEnd/>
                <a:tailEnd/>
              </a:ln>
              <a:latin typeface="Comic Sans MS" charset="0"/>
              <a:ea typeface="Comic Sans MS" charset="0"/>
              <a:cs typeface="Comic Sans MS" charset="0"/>
            </a:endParaRPr>
          </a:p>
        </p:txBody>
      </p:sp>
      <p:sp>
        <p:nvSpPr>
          <p:cNvPr id="26884" name="Text Box 949"/>
          <p:cNvSpPr txBox="1">
            <a:spLocks noChangeArrowheads="1"/>
          </p:cNvSpPr>
          <p:nvPr/>
        </p:nvSpPr>
        <p:spPr bwMode="auto">
          <a:xfrm>
            <a:off x="1619250" y="9525"/>
            <a:ext cx="5638800" cy="466725"/>
          </a:xfrm>
          <a:prstGeom prst="rect">
            <a:avLst/>
          </a:prstGeom>
          <a:solidFill>
            <a:srgbClr val="66FF66">
              <a:alpha val="30196"/>
            </a:srgbClr>
          </a:solidFill>
          <a:ln w="9525">
            <a:solidFill>
              <a:srgbClr val="00FF00"/>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x-none" sz="1800">
              <a:latin typeface="Comic Sans MS" charset="0"/>
            </a:endParaRPr>
          </a:p>
        </p:txBody>
      </p:sp>
      <p:sp>
        <p:nvSpPr>
          <p:cNvPr id="26885" name="AutoShape 952"/>
          <p:cNvSpPr>
            <a:spLocks noChangeArrowheads="1"/>
          </p:cNvSpPr>
          <p:nvPr/>
        </p:nvSpPr>
        <p:spPr bwMode="auto">
          <a:xfrm>
            <a:off x="4775200" y="2438400"/>
            <a:ext cx="727075" cy="355600"/>
          </a:xfrm>
          <a:prstGeom prst="leftArrow">
            <a:avLst>
              <a:gd name="adj1" fmla="val 50000"/>
              <a:gd name="adj2" fmla="val 51116"/>
            </a:avLst>
          </a:prstGeom>
          <a:solidFill>
            <a:srgbClr val="D222A3"/>
          </a:solidFill>
          <a:ln w="9525">
            <a:solidFill>
              <a:srgbClr val="D222A3"/>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26886" name="Text Box 950"/>
          <p:cNvSpPr txBox="1">
            <a:spLocks noChangeArrowheads="1"/>
          </p:cNvSpPr>
          <p:nvPr/>
        </p:nvSpPr>
        <p:spPr bwMode="auto">
          <a:xfrm>
            <a:off x="2700338" y="-19050"/>
            <a:ext cx="3236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x-none" sz="1800">
                <a:latin typeface="Comic Sans MS" charset="0"/>
              </a:rPr>
              <a:t>Eucaryotic gene expression</a:t>
            </a:r>
          </a:p>
        </p:txBody>
      </p:sp>
      <p:sp>
        <p:nvSpPr>
          <p:cNvPr id="26887" name="Text Box 685"/>
          <p:cNvSpPr txBox="1">
            <a:spLocks noChangeArrowheads="1"/>
          </p:cNvSpPr>
          <p:nvPr/>
        </p:nvSpPr>
        <p:spPr bwMode="auto">
          <a:xfrm>
            <a:off x="1042988" y="2924175"/>
            <a:ext cx="512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x-none" sz="1400">
                <a:latin typeface="Comic Sans MS" charset="0"/>
              </a:rPr>
              <a:t>m</a:t>
            </a:r>
            <a:r>
              <a:rPr lang="it-IT" altLang="x-none" sz="1400" baseline="30000">
                <a:latin typeface="Comic Sans MS" charset="0"/>
              </a:rPr>
              <a:t>7</a:t>
            </a:r>
            <a:r>
              <a:rPr lang="it-IT" altLang="x-none" sz="1400">
                <a:latin typeface="Comic Sans MS" charset="0"/>
              </a:rPr>
              <a:t>G</a:t>
            </a:r>
          </a:p>
        </p:txBody>
      </p:sp>
      <p:sp>
        <p:nvSpPr>
          <p:cNvPr id="953" name="Figura a mano libera 952"/>
          <p:cNvSpPr/>
          <p:nvPr/>
        </p:nvSpPr>
        <p:spPr>
          <a:xfrm>
            <a:off x="1536700" y="2881313"/>
            <a:ext cx="684213" cy="180975"/>
          </a:xfrm>
          <a:custGeom>
            <a:avLst/>
            <a:gdLst>
              <a:gd name="connsiteX0" fmla="*/ 0 w 660400"/>
              <a:gd name="connsiteY0" fmla="*/ 77289 h 128089"/>
              <a:gd name="connsiteX1" fmla="*/ 228600 w 660400"/>
              <a:gd name="connsiteY1" fmla="*/ 1089 h 128089"/>
              <a:gd name="connsiteX2" fmla="*/ 660400 w 660400"/>
              <a:gd name="connsiteY2" fmla="*/ 128089 h 128089"/>
            </a:gdLst>
            <a:ahLst/>
            <a:cxnLst>
              <a:cxn ang="0">
                <a:pos x="connsiteX0" y="connsiteY0"/>
              </a:cxn>
              <a:cxn ang="0">
                <a:pos x="connsiteX1" y="connsiteY1"/>
              </a:cxn>
              <a:cxn ang="0">
                <a:pos x="connsiteX2" y="connsiteY2"/>
              </a:cxn>
            </a:cxnLst>
            <a:rect l="l" t="t" r="r" b="b"/>
            <a:pathLst>
              <a:path w="660400" h="128089">
                <a:moveTo>
                  <a:pt x="0" y="77289"/>
                </a:moveTo>
                <a:cubicBezTo>
                  <a:pt x="59266" y="34955"/>
                  <a:pt x="118533" y="-7378"/>
                  <a:pt x="228600" y="1089"/>
                </a:cubicBezTo>
                <a:cubicBezTo>
                  <a:pt x="338667" y="9556"/>
                  <a:pt x="660400" y="128089"/>
                  <a:pt x="660400" y="128089"/>
                </a:cubicBezTo>
              </a:path>
            </a:pathLst>
          </a:custGeom>
          <a:ln w="38100" cmpd="sng">
            <a:solidFill>
              <a:srgbClr val="FF0000"/>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026"/>
          <p:cNvSpPr txBox="1">
            <a:spLocks noChangeArrowheads="1"/>
          </p:cNvSpPr>
          <p:nvPr/>
        </p:nvSpPr>
        <p:spPr bwMode="auto">
          <a:xfrm>
            <a:off x="323850" y="1341438"/>
            <a:ext cx="8783638"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x-none" sz="4400" dirty="0">
                <a:solidFill>
                  <a:srgbClr val="DE0A10"/>
                </a:solidFill>
                <a:latin typeface="Calibri" charset="0"/>
              </a:rPr>
              <a:t>Why the Cap structure is important?</a:t>
            </a:r>
            <a:endParaRPr lang="en-GB" altLang="x-none" sz="4400" b="1" dirty="0">
              <a:latin typeface="Calibri" charset="0"/>
            </a:endParaRPr>
          </a:p>
          <a:p>
            <a:pPr eaLnBrk="1" hangingPunct="1">
              <a:spcBef>
                <a:spcPct val="50000"/>
              </a:spcBef>
            </a:pPr>
            <a:endParaRPr lang="en-GB" altLang="x-none" sz="1800" dirty="0">
              <a:latin typeface="Calibri" charset="0"/>
            </a:endParaRPr>
          </a:p>
          <a:p>
            <a:pPr eaLnBrk="1" hangingPunct="1">
              <a:spcBef>
                <a:spcPct val="50000"/>
              </a:spcBef>
              <a:buFont typeface="Arial" charset="0"/>
              <a:buAutoNum type="arabicParenR"/>
            </a:pPr>
            <a:r>
              <a:rPr lang="en-GB" altLang="x-none" dirty="0">
                <a:latin typeface="Calibri" charset="0"/>
              </a:rPr>
              <a:t>RNA stability</a:t>
            </a:r>
          </a:p>
          <a:p>
            <a:pPr eaLnBrk="1" hangingPunct="1">
              <a:spcBef>
                <a:spcPct val="50000"/>
              </a:spcBef>
              <a:buFont typeface="Arial" charset="0"/>
              <a:buAutoNum type="arabicParenR"/>
            </a:pPr>
            <a:r>
              <a:rPr lang="en-GB" altLang="x-none" dirty="0">
                <a:latin typeface="Calibri" charset="0"/>
              </a:rPr>
              <a:t>Favours  mRNA transport to the cytoplasm</a:t>
            </a:r>
          </a:p>
          <a:p>
            <a:pPr eaLnBrk="1" hangingPunct="1">
              <a:spcBef>
                <a:spcPct val="50000"/>
              </a:spcBef>
              <a:buFont typeface="Arial" charset="0"/>
              <a:buAutoNum type="arabicParenR"/>
            </a:pPr>
            <a:r>
              <a:rPr lang="en-GB" altLang="x-none" dirty="0">
                <a:latin typeface="Calibri" charset="0"/>
              </a:rPr>
              <a:t>Increases translation (it binds to eIF4E that belongs to translation initiation complex)</a:t>
            </a:r>
          </a:p>
          <a:p>
            <a:pPr eaLnBrk="1" hangingPunct="1">
              <a:spcBef>
                <a:spcPct val="50000"/>
              </a:spcBef>
            </a:pPr>
            <a:endParaRPr lang="en-GB" altLang="x-none" dirty="0">
              <a:latin typeface="Calibri"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val 2"/>
          <p:cNvSpPr>
            <a:spLocks noChangeArrowheads="1"/>
          </p:cNvSpPr>
          <p:nvPr/>
        </p:nvSpPr>
        <p:spPr bwMode="auto">
          <a:xfrm flipV="1">
            <a:off x="4167188" y="741363"/>
            <a:ext cx="3502025" cy="42862"/>
          </a:xfrm>
          <a:prstGeom prst="ellipse">
            <a:avLst/>
          </a:prstGeom>
          <a:gradFill rotWithShape="1">
            <a:gsLst>
              <a:gs pos="0">
                <a:srgbClr val="00FF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0722" name="WordArt 3"/>
          <p:cNvSpPr>
            <a:spLocks noChangeArrowheads="1" noChangeShapeType="1" noTextEdit="1"/>
          </p:cNvSpPr>
          <p:nvPr/>
        </p:nvSpPr>
        <p:spPr bwMode="auto">
          <a:xfrm>
            <a:off x="2644775" y="336550"/>
            <a:ext cx="1409700" cy="449263"/>
          </a:xfrm>
          <a:prstGeom prst="rect">
            <a:avLst/>
          </a:prstGeom>
        </p:spPr>
        <p:txBody>
          <a:bodyPr wrap="none" fromWordArt="1">
            <a:prstTxWarp prst="textPlain">
              <a:avLst>
                <a:gd name="adj" fmla="val 50000"/>
              </a:avLst>
            </a:prstTxWarp>
          </a:bodyPr>
          <a:lstStyle/>
          <a:p>
            <a:pPr algn="ctr"/>
            <a:r>
              <a:rPr lang="mr-IN" sz="3600" kern="10">
                <a:ln w="9525">
                  <a:solidFill>
                    <a:srgbClr val="000000"/>
                  </a:solidFill>
                  <a:round/>
                  <a:headEnd/>
                  <a:tailEnd/>
                </a:ln>
                <a:latin typeface="Comic Sans MS" charset="0"/>
                <a:ea typeface="Comic Sans MS" charset="0"/>
                <a:cs typeface="Comic Sans MS" charset="0"/>
              </a:rPr>
              <a:t>5' CAP:</a:t>
            </a:r>
            <a:endParaRPr lang="en-US" sz="3600" kern="10">
              <a:ln w="9525">
                <a:solidFill>
                  <a:srgbClr val="000000"/>
                </a:solidFill>
                <a:round/>
                <a:headEnd/>
                <a:tailEnd/>
              </a:ln>
              <a:latin typeface="Comic Sans MS" charset="0"/>
              <a:ea typeface="Comic Sans MS" charset="0"/>
              <a:cs typeface="Comic Sans MS" charset="0"/>
            </a:endParaRPr>
          </a:p>
        </p:txBody>
      </p:sp>
      <p:sp>
        <p:nvSpPr>
          <p:cNvPr id="30723" name="Text Box 4"/>
          <p:cNvSpPr txBox="1">
            <a:spLocks noChangeArrowheads="1"/>
          </p:cNvSpPr>
          <p:nvPr/>
        </p:nvSpPr>
        <p:spPr bwMode="auto">
          <a:xfrm>
            <a:off x="4572000" y="3644900"/>
            <a:ext cx="43910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buFontTx/>
              <a:buChar char="•"/>
            </a:pPr>
            <a:r>
              <a:rPr lang="en-GB" altLang="x-none" sz="2000">
                <a:latin typeface="Calibri" charset="0"/>
              </a:rPr>
              <a:t>CAP is added at very early stage of transcription initiation</a:t>
            </a:r>
          </a:p>
          <a:p>
            <a:pPr algn="just" eaLnBrk="1" hangingPunct="1">
              <a:buFontTx/>
              <a:buChar char="•"/>
            </a:pPr>
            <a:endParaRPr lang="en-GB" altLang="x-none" sz="2000">
              <a:latin typeface="Calibri" charset="0"/>
            </a:endParaRPr>
          </a:p>
          <a:p>
            <a:pPr algn="just" eaLnBrk="1" hangingPunct="1">
              <a:buFontTx/>
              <a:buChar char="•"/>
            </a:pPr>
            <a:r>
              <a:rPr lang="en-GB" altLang="x-none" sz="2000">
                <a:latin typeface="Calibri" charset="0"/>
              </a:rPr>
              <a:t>The 5</a:t>
            </a:r>
            <a:r>
              <a:rPr lang="en-GB" altLang="en-GB" sz="2000">
                <a:latin typeface="Calibri" charset="0"/>
              </a:rPr>
              <a:t>’</a:t>
            </a:r>
            <a:r>
              <a:rPr lang="en-GB" altLang="x-none" sz="2000">
                <a:latin typeface="Calibri" charset="0"/>
              </a:rPr>
              <a:t>-5</a:t>
            </a:r>
            <a:r>
              <a:rPr lang="en-GB" altLang="en-GB" sz="2000">
                <a:latin typeface="Calibri" charset="0"/>
              </a:rPr>
              <a:t>’</a:t>
            </a:r>
            <a:r>
              <a:rPr lang="en-GB" altLang="x-none" sz="2000">
                <a:latin typeface="Calibri" charset="0"/>
              </a:rPr>
              <a:t> phosphodiester bond makes the molecule resistant to the exonuclease activity. </a:t>
            </a:r>
          </a:p>
          <a:p>
            <a:pPr algn="just" eaLnBrk="1" hangingPunct="1">
              <a:buFontTx/>
              <a:buChar char="•"/>
            </a:pPr>
            <a:endParaRPr lang="en-GB" altLang="x-none" sz="2000">
              <a:latin typeface="Calibri" charset="0"/>
            </a:endParaRPr>
          </a:p>
          <a:p>
            <a:pPr algn="just" eaLnBrk="1" hangingPunct="1">
              <a:buFontTx/>
              <a:buChar char="•"/>
            </a:pPr>
            <a:r>
              <a:rPr lang="en-GB" altLang="x-none" sz="2000">
                <a:latin typeface="Calibri" charset="0"/>
              </a:rPr>
              <a:t>I vitro synthetized RNA without CAP are rapidly degraded</a:t>
            </a:r>
          </a:p>
        </p:txBody>
      </p:sp>
      <p:pic>
        <p:nvPicPr>
          <p:cNvPr id="30724" name="Picture 5" descr="figL4-24"/>
          <p:cNvPicPr>
            <a:picLocks noChangeAspect="1" noChangeArrowheads="1"/>
          </p:cNvPicPr>
          <p:nvPr/>
        </p:nvPicPr>
        <p:blipFill>
          <a:blip r:embed="rId3">
            <a:extLst>
              <a:ext uri="{28A0092B-C50C-407E-A947-70E740481C1C}">
                <a14:useLocalDpi xmlns:a14="http://schemas.microsoft.com/office/drawing/2010/main" val="0"/>
              </a:ext>
            </a:extLst>
          </a:blip>
          <a:srcRect l="2899" t="4198" r="19475" b="3433"/>
          <a:stretch>
            <a:fillRect/>
          </a:stretch>
        </p:blipFill>
        <p:spPr bwMode="auto">
          <a:xfrm>
            <a:off x="1588" y="889000"/>
            <a:ext cx="383063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6"/>
          <p:cNvSpPr>
            <a:spLocks noChangeArrowheads="1"/>
          </p:cNvSpPr>
          <p:nvPr/>
        </p:nvSpPr>
        <p:spPr bwMode="auto">
          <a:xfrm>
            <a:off x="2414588" y="3800475"/>
            <a:ext cx="1597025" cy="2738438"/>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0726" name="Rectangle 7"/>
          <p:cNvSpPr>
            <a:spLocks noChangeArrowheads="1"/>
          </p:cNvSpPr>
          <p:nvPr/>
        </p:nvSpPr>
        <p:spPr bwMode="auto">
          <a:xfrm>
            <a:off x="2489200" y="1335088"/>
            <a:ext cx="1204913" cy="206375"/>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0727" name="Text Box 8"/>
          <p:cNvSpPr txBox="1">
            <a:spLocks noChangeArrowheads="1"/>
          </p:cNvSpPr>
          <p:nvPr/>
        </p:nvSpPr>
        <p:spPr bwMode="auto">
          <a:xfrm>
            <a:off x="2527300" y="4516438"/>
            <a:ext cx="2028825" cy="650875"/>
          </a:xfrm>
          <a:prstGeom prst="rect">
            <a:avLst/>
          </a:prstGeom>
          <a:solidFill>
            <a:schemeClr val="bg1"/>
          </a:solidFill>
          <a:ln w="9525">
            <a:solidFill>
              <a:schemeClr val="bg1"/>
            </a:solidFill>
            <a:miter lim="800000"/>
            <a:headEnd/>
            <a:tailEnd/>
          </a:ln>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GB" altLang="x-none" sz="1800">
                <a:latin typeface="Comic Sans MS" charset="0"/>
              </a:rPr>
              <a:t>estremità 5</a:t>
            </a:r>
            <a:r>
              <a:rPr lang="en-GB" altLang="en-GB" sz="1800">
                <a:latin typeface="Comic Sans MS" charset="0"/>
              </a:rPr>
              <a:t>’</a:t>
            </a:r>
            <a:r>
              <a:rPr lang="en-GB" altLang="x-none" sz="1800">
                <a:latin typeface="Comic Sans MS" charset="0"/>
              </a:rPr>
              <a:t> </a:t>
            </a:r>
          </a:p>
          <a:p>
            <a:pPr algn="ctr" eaLnBrk="1" hangingPunct="1"/>
            <a:r>
              <a:rPr lang="en-GB" altLang="x-none" sz="1800">
                <a:latin typeface="Comic Sans MS" charset="0"/>
              </a:rPr>
              <a:t>della RNA catena</a:t>
            </a:r>
          </a:p>
        </p:txBody>
      </p:sp>
      <p:sp>
        <p:nvSpPr>
          <p:cNvPr id="30728" name="Text Box 9"/>
          <p:cNvSpPr txBox="1">
            <a:spLocks noChangeArrowheads="1"/>
          </p:cNvSpPr>
          <p:nvPr/>
        </p:nvSpPr>
        <p:spPr bwMode="auto">
          <a:xfrm>
            <a:off x="2524125" y="2046288"/>
            <a:ext cx="1974850" cy="376237"/>
          </a:xfrm>
          <a:prstGeom prst="rect">
            <a:avLst/>
          </a:prstGeom>
          <a:solidFill>
            <a:schemeClr val="bg1"/>
          </a:solidFill>
          <a:ln w="9525">
            <a:solidFill>
              <a:schemeClr val="bg1"/>
            </a:solidFill>
            <a:miter lim="800000"/>
            <a:headEnd/>
            <a:tailEnd/>
          </a:ln>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x-none" sz="1800">
                <a:latin typeface="Comic Sans MS" charset="0"/>
              </a:rPr>
              <a:t>7-metilguanosina</a:t>
            </a:r>
          </a:p>
        </p:txBody>
      </p:sp>
      <p:sp>
        <p:nvSpPr>
          <p:cNvPr id="30729" name="AutoShape 10"/>
          <p:cNvSpPr>
            <a:spLocks/>
          </p:cNvSpPr>
          <p:nvPr/>
        </p:nvSpPr>
        <p:spPr bwMode="auto">
          <a:xfrm>
            <a:off x="2417763" y="3306763"/>
            <a:ext cx="219075" cy="3195637"/>
          </a:xfrm>
          <a:prstGeom prst="rightBrace">
            <a:avLst>
              <a:gd name="adj1" fmla="val 12155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0730" name="AutoShape 11"/>
          <p:cNvSpPr>
            <a:spLocks/>
          </p:cNvSpPr>
          <p:nvPr/>
        </p:nvSpPr>
        <p:spPr bwMode="auto">
          <a:xfrm>
            <a:off x="2427288" y="1401763"/>
            <a:ext cx="190500" cy="1671637"/>
          </a:xfrm>
          <a:prstGeom prst="rightBrace">
            <a:avLst>
              <a:gd name="adj1" fmla="val 7312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x-none" sz="1800">
              <a:latin typeface="Calibri" charset="0"/>
            </a:endParaRPr>
          </a:p>
        </p:txBody>
      </p:sp>
      <p:sp>
        <p:nvSpPr>
          <p:cNvPr id="30731" name="WordArt 12"/>
          <p:cNvSpPr>
            <a:spLocks noChangeArrowheads="1" noChangeShapeType="1" noTextEdit="1"/>
          </p:cNvSpPr>
          <p:nvPr/>
        </p:nvSpPr>
        <p:spPr bwMode="auto">
          <a:xfrm>
            <a:off x="4291013" y="342900"/>
            <a:ext cx="3219450" cy="495300"/>
          </a:xfrm>
          <a:prstGeom prst="rect">
            <a:avLst/>
          </a:prstGeom>
        </p:spPr>
        <p:txBody>
          <a:bodyPr wrap="none" fromWordArt="1">
            <a:prstTxWarp prst="textPlain">
              <a:avLst>
                <a:gd name="adj" fmla="val 50000"/>
              </a:avLst>
            </a:prstTxWarp>
          </a:bodyPr>
          <a:lstStyle/>
          <a:p>
            <a:pPr algn="ctr"/>
            <a:r>
              <a:rPr lang="mr-IN" sz="2800" kern="10">
                <a:ln w="9525">
                  <a:solidFill>
                    <a:srgbClr val="000000"/>
                  </a:solidFill>
                  <a:round/>
                  <a:headEnd/>
                  <a:tailEnd/>
                </a:ln>
                <a:latin typeface="Comic Sans MS" charset="0"/>
                <a:ea typeface="Comic Sans MS" charset="0"/>
                <a:cs typeface="Comic Sans MS" charset="0"/>
              </a:rPr>
              <a:t>3'-G-5'ppp5'-N-3'p</a:t>
            </a:r>
            <a:endParaRPr lang="en-US" sz="2800" kern="10">
              <a:ln w="9525">
                <a:solidFill>
                  <a:srgbClr val="000000"/>
                </a:solidFill>
                <a:round/>
                <a:headEnd/>
                <a:tailEnd/>
              </a:ln>
              <a:latin typeface="Comic Sans MS" charset="0"/>
              <a:ea typeface="Comic Sans MS" charset="0"/>
              <a:cs typeface="Comic Sans MS" charset="0"/>
            </a:endParaRPr>
          </a:p>
        </p:txBody>
      </p:sp>
      <p:sp>
        <p:nvSpPr>
          <p:cNvPr id="30732" name="Rettangolo 1"/>
          <p:cNvSpPr>
            <a:spLocks noChangeArrowheads="1"/>
          </p:cNvSpPr>
          <p:nvPr/>
        </p:nvSpPr>
        <p:spPr bwMode="auto">
          <a:xfrm>
            <a:off x="4716463" y="1052513"/>
            <a:ext cx="424815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lnSpc>
                <a:spcPct val="120000"/>
              </a:lnSpc>
            </a:pPr>
            <a:r>
              <a:rPr lang="en-GB" altLang="x-none" sz="2000">
                <a:latin typeface="Calibri" charset="0"/>
              </a:rPr>
              <a:t>This involves the addition of a modified guanine base to the 50 end of the RNA. Specifically, it is a methylated guanine, and it is joined to the RNA transcript by an unusual 5</a:t>
            </a:r>
            <a:r>
              <a:rPr lang="en-GB" altLang="en-GB" sz="2000">
                <a:latin typeface="Calibri" charset="0"/>
              </a:rPr>
              <a:t>‘</a:t>
            </a:r>
            <a:r>
              <a:rPr lang="en-GB" altLang="x-none" sz="2000">
                <a:latin typeface="Calibri" charset="0"/>
              </a:rPr>
              <a:t>–5</a:t>
            </a:r>
            <a:r>
              <a:rPr lang="en-GB" altLang="en-GB" sz="2000">
                <a:latin typeface="Calibri" charset="0"/>
              </a:rPr>
              <a:t>’</a:t>
            </a:r>
            <a:r>
              <a:rPr lang="en-GB" altLang="x-none" sz="2000">
                <a:latin typeface="Calibri" charset="0"/>
              </a:rPr>
              <a:t> linkage involving three phosphates</a:t>
            </a: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2789</TotalTime>
  <Words>2119</Words>
  <Application>Microsoft Macintosh PowerPoint</Application>
  <PresentationFormat>Presentazione su schermo (4:3)</PresentationFormat>
  <Paragraphs>578</Paragraphs>
  <Slides>46</Slides>
  <Notes>25</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46</vt:i4>
      </vt:variant>
    </vt:vector>
  </HeadingPairs>
  <TitlesOfParts>
    <vt:vector size="55" baseType="lpstr">
      <vt:lpstr>Arial</vt:lpstr>
      <vt:lpstr>Calibri</vt:lpstr>
      <vt:lpstr>Comic Sans MS</vt:lpstr>
      <vt:lpstr>Franklin Gothic Medium</vt:lpstr>
      <vt:lpstr>Helvetica</vt:lpstr>
      <vt:lpstr>Times</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acer</dc:creator>
  <cp:lastModifiedBy>Irene Bozzoni</cp:lastModifiedBy>
  <cp:revision>136</cp:revision>
  <dcterms:created xsi:type="dcterms:W3CDTF">2014-04-24T12:05:27Z</dcterms:created>
  <dcterms:modified xsi:type="dcterms:W3CDTF">2021-10-14T10:04:33Z</dcterms:modified>
</cp:coreProperties>
</file>