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4" r:id="rId3"/>
    <p:sldId id="305" r:id="rId4"/>
    <p:sldId id="308" r:id="rId5"/>
    <p:sldId id="309" r:id="rId6"/>
    <p:sldId id="310" r:id="rId7"/>
    <p:sldId id="311" r:id="rId8"/>
    <p:sldId id="299" r:id="rId9"/>
    <p:sldId id="300" r:id="rId10"/>
    <p:sldId id="301" r:id="rId11"/>
    <p:sldId id="302" r:id="rId12"/>
    <p:sldId id="303" r:id="rId13"/>
    <p:sldId id="306" r:id="rId14"/>
    <p:sldId id="307" r:id="rId15"/>
    <p:sldId id="258" r:id="rId16"/>
    <p:sldId id="259" r:id="rId17"/>
    <p:sldId id="260" r:id="rId18"/>
    <p:sldId id="262" r:id="rId19"/>
    <p:sldId id="312" r:id="rId20"/>
    <p:sldId id="263" r:id="rId21"/>
    <p:sldId id="264" r:id="rId22"/>
    <p:sldId id="265" r:id="rId23"/>
    <p:sldId id="266" r:id="rId24"/>
    <p:sldId id="268" r:id="rId25"/>
    <p:sldId id="313" r:id="rId26"/>
    <p:sldId id="269" r:id="rId27"/>
    <p:sldId id="273" r:id="rId28"/>
    <p:sldId id="314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77" r:id="rId40"/>
    <p:sldId id="276" r:id="rId41"/>
    <p:sldId id="278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315" r:id="rId5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21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46AA4A-12E7-431C-9776-EA46B291FC27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635A68-42B2-4D72-9D5C-C4533A458B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45F56-B3C1-4E87-B81A-EBFFCE2E2EF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2999A-FE2D-4BF4-87A0-462E7BAFE98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00B2E-63A1-4284-9A8D-76EA1F6558F5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FB864-3107-410E-9074-B2579F50DD11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536EB6-8543-4152-A546-378CDA79F6D4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1B7610-43CB-4D0F-B02C-0FB5F16CC382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C0480-E575-47C0-AE23-E51EB8B2F5F3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BED1D-4FBE-4C58-8356-50D89508447E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630E9-53C8-4595-A624-00F70A63491E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5EB3E3-4183-4FC1-B4B8-E785E398E4AE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7618A-F8DB-4C62-80E3-066D44DE62CB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712EA-B525-412A-BC46-3A09F3B35E7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C4144-A9D3-4C12-8021-EEF5C0B99AAF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EBF40-87B9-48E6-8DDC-C7D2852C344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t-IT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4FDBC-6654-4F64-B2B0-727C4D50A0B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690A7-9B0E-4294-AE67-4B9C51D0F77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4AE4A-87D2-4906-BB42-3E62BE99EA4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5A211-EBE9-4541-A825-DE4ED039F0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76E1C-1F9D-448F-9A4E-6BCEF417062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EF920-27E2-41D5-80E4-F359DD1E8713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t-IT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06625-1D11-4460-B8D0-236C2D4F301C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t-IT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100480-482A-4BAC-A893-C327F47BADEC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t-IT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53788-9979-4AFF-85E9-D1B150EF66F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66A45-625F-4D75-937B-5E333F00A3E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30CF4-EE2C-4F95-B7FA-9B2BFF20464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F4004-6FFB-4951-91BC-FC930FC9794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664B3-B788-4392-9816-63432289B86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0F738-9569-4667-8D0C-DD0FC816E8D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60634-1423-49A2-8C34-4DBF68D933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14BF-8102-4998-A5F2-7C25F7679AFC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4E4F-61DD-4213-976E-43A9DC50D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15FA-D09C-4D1C-AF66-A21B650FDCAA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CBB8-AE0E-470A-98D5-CA40792F72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307E-0296-47FB-9C9E-C705C8AA541F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EF04-918D-472F-B239-E0AD0BAD49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DA53-23BF-4FF4-9815-4FE7634FAA04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043B-2E74-4B4E-AB2E-60E24A88B9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C21E-7391-4A12-A6F0-C82ABBA76C3D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2839-2465-4578-8A7A-437448E36F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23B4-7B20-405F-80DC-9B31174569CD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E6E9-A8F9-4918-8543-F0334D9E1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748C-5C5D-41C7-BE9E-6C15B2C26EAF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373E-CDE2-4CE9-90E5-9FB4F5660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9552-5217-40A8-89D3-FC80D504E2A4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E392-C77F-4AA3-87F0-90C03406FB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67DE-160B-4D36-9CCB-026E385237F5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7A89-653B-4D0B-AB24-5A4AD51CC4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0F0B-9BEA-42DE-9A4F-0BC32B080721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B3C9-34AD-4D81-BBC3-7DAB3129B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84AC-DB9D-4C06-8457-F7B4FE499DD8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6C4F-4E22-434B-811B-F662C16F9A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48B33-7CF7-4128-9910-E207EE55BA1D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FCE33-E074-4031-A32E-747DCFE66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>Infezioni del sistema nervoso centrale</a:t>
            </a:r>
            <a:endParaRPr lang="it-IT" dirty="0" smtClean="0"/>
          </a:p>
        </p:txBody>
      </p:sp>
      <p:sp>
        <p:nvSpPr>
          <p:cNvPr id="9219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 Batteriche: </a:t>
            </a:r>
            <a:r>
              <a:rPr lang="it-IT" i="1" smtClean="0"/>
              <a:t>Haemophilus influenzae</a:t>
            </a:r>
            <a:r>
              <a:rPr lang="it-IT" smtClean="0"/>
              <a:t>, </a:t>
            </a:r>
            <a:r>
              <a:rPr lang="it-IT" i="1" smtClean="0"/>
              <a:t>Streptococcus pneumoniae</a:t>
            </a:r>
            <a:r>
              <a:rPr lang="it-IT" smtClean="0"/>
              <a:t>, </a:t>
            </a:r>
            <a:r>
              <a:rPr lang="it-IT" i="1" smtClean="0"/>
              <a:t>Neisseria meningitidis</a:t>
            </a:r>
            <a:r>
              <a:rPr lang="it-IT" smtClean="0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it-IT" i="1" smtClean="0"/>
              <a:t>	</a:t>
            </a:r>
            <a:r>
              <a:rPr lang="it-IT" smtClean="0"/>
              <a:t>Virali</a:t>
            </a:r>
            <a:r>
              <a:rPr lang="it-IT" i="1" smtClean="0"/>
              <a:t>: Enterovirus</a:t>
            </a:r>
            <a:r>
              <a:rPr lang="it-IT" smtClean="0"/>
              <a:t>, </a:t>
            </a:r>
            <a:r>
              <a:rPr lang="it-IT" i="1" smtClean="0"/>
              <a:t>Herpes simplex</a:t>
            </a:r>
            <a:r>
              <a:rPr lang="it-IT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it-IT" smtClean="0"/>
              <a:t>	Fungine : </a:t>
            </a:r>
            <a:r>
              <a:rPr lang="it-IT" i="1" smtClean="0"/>
              <a:t>Cryptococcus neoformans</a:t>
            </a:r>
            <a:r>
              <a:rPr lang="it-IT" smtClean="0"/>
              <a:t> </a:t>
            </a:r>
          </a:p>
          <a:p>
            <a:pPr eaLnBrk="1" hangingPunct="1"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463"/>
            <a:ext cx="72691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86661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55435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Localizzazione meningiti batteriche </a:t>
            </a:r>
          </a:p>
        </p:txBody>
      </p:sp>
      <p:sp>
        <p:nvSpPr>
          <p:cNvPr id="20484" name="CasellaDiTesto 4"/>
          <p:cNvSpPr txBox="1">
            <a:spLocks noChangeArrowheads="1"/>
          </p:cNvSpPr>
          <p:nvPr/>
        </p:nvSpPr>
        <p:spPr bwMode="auto">
          <a:xfrm>
            <a:off x="6084888" y="2060575"/>
            <a:ext cx="27352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Segni clinici principali: febbre, rigidità nucale, fotofobia, nausea, vomito. </a:t>
            </a:r>
          </a:p>
          <a:p>
            <a:r>
              <a:rPr lang="it-IT" sz="2400"/>
              <a:t>Può svilupparsi rapidamente , portare a morte o lasciare danni neurologici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1512888"/>
            <a:ext cx="589756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Patogenesi delle meningiti batteriche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085850"/>
            <a:ext cx="56769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CA42A-E2EB-4489-998A-FA8ED788ED76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1889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HAEMOPHILUS </a:t>
            </a:r>
            <a:r>
              <a:rPr lang="it-IT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influenzae</a:t>
            </a:r>
            <a:endParaRPr lang="it-IT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4925" y="3357563"/>
            <a:ext cx="8785225" cy="33115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3200">
                <a:latin typeface="Calibri" pitchFamily="34" charset="0"/>
              </a:rPr>
              <a:t>CARATTERISTICHE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>
                <a:latin typeface="Calibri" pitchFamily="34" charset="0"/>
              </a:rPr>
              <a:t>Coccobacilli, Gram- anaerobi facoltativi, immobili, non sporigeni, ossidasi+, metabolismo respiratorio e fermentativo, catabolizzano D-glucosio e altri carboidrati con produzione di acidi e talora di gas, riducono i nitrati, temperatura di crescita 33-37°C in ambiente umido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2800">
                <a:latin typeface="Calibri" pitchFamily="34" charset="0"/>
              </a:rPr>
              <a:t>HABITAT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>
                <a:latin typeface="Calibri" pitchFamily="34" charset="0"/>
              </a:rPr>
              <a:t>mucose della bocca e del tratto respiratorio superiore ed occasionalmente il tratto genitale e gastrointestinale</a:t>
            </a:r>
            <a:endParaRPr lang="it-IT" sz="24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t-IT" sz="3200">
              <a:latin typeface="Calibri" pitchFamily="34" charset="0"/>
            </a:endParaRPr>
          </a:p>
        </p:txBody>
      </p:sp>
      <p:pic>
        <p:nvPicPr>
          <p:cNvPr id="1030" name="Picture 4" descr="hflu_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052513"/>
            <a:ext cx="2808287" cy="2106612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550" y="1052513"/>
          <a:ext cx="3471863" cy="2251075"/>
        </p:xfrm>
        <a:graphic>
          <a:graphicData uri="http://schemas.openxmlformats.org/presentationml/2006/ole">
            <p:oleObj spid="_x0000_s1026" name="Image" r:id="rId5" imgW="2851297" imgH="184794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EB92-299C-47AC-BD6E-26F2DA7920DD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HAEMOPHILUS INFLUENZAE</a:t>
            </a:r>
            <a:br>
              <a:rPr lang="it-IT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IMPORTANZA CLINICA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Prima del vaccino </a:t>
            </a:r>
            <a:r>
              <a:rPr lang="it-IT" sz="2400" i="1" smtClean="0"/>
              <a:t>H. influenzae</a:t>
            </a:r>
            <a:r>
              <a:rPr lang="it-IT" sz="2400" smtClean="0"/>
              <a:t> tipo b era il principale responsabile di meningiti ed epiglottiditi in bambini &lt;5 anni e responsabile di molti casi di artrite settica, polmonite, pericardite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Ultimi 10 anni incidenza drasticamente ridotta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i="1" smtClean="0"/>
              <a:t>H. influenzae</a:t>
            </a:r>
            <a:r>
              <a:rPr lang="it-IT" sz="2400" smtClean="0"/>
              <a:t> tipo b resta un patogeno di rilievo nei paesi in via di sviluppo ove è la causa principale di meningite e la seconda maggior causa di polmonite in bambini &lt;5 anni (500.000 morti/anno)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In paesi in via di sviluppo sono causa di polmonite anche mortale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Negli adulti causano polmonite comunitaria , otite media, sinusite, bronchite cronica e raramente di endocardite, meningite ed artrite settica (in immunocompromessi)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922EF-6105-454A-9752-D0F6578CFE6E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HAEMOPHILUS INFLUENZAE</a:t>
            </a:r>
            <a:br>
              <a:rPr lang="it-IT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PATOGENICITA’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COLONIZZAZIONE MEDIATA DA ADESINE (SIA PILI CHE NON-PILI)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ESPRIMONO PILI EMOAGGLUTINANTI  PER ADESIONE A CELLULE  delle VIE AEREE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PILI INTERAGISCONO CON SIALILACTOSILCERAMIDE, MUCINE  FIBRONECTINA SULLE CELLULE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i="1" smtClean="0"/>
              <a:t>H. influenzae</a:t>
            </a:r>
            <a:r>
              <a:rPr lang="it-IT" sz="2400" smtClean="0"/>
              <a:t> INDUCE </a:t>
            </a:r>
            <a:r>
              <a:rPr lang="it-IT" sz="2400" b="1" smtClean="0"/>
              <a:t>CILIOSTASI</a:t>
            </a:r>
            <a:r>
              <a:rPr lang="it-IT" sz="2400" smtClean="0"/>
              <a:t> MEDIANTE LIPIDE A DI LPS E PROTEINA D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PERSISTENZA NELL’ORGANISMO  LEGATA A CAPACITA’ DI EVADERE MECCANISMI IMMUNITARI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CAPSULA CODIFICATA DA LOCUS Cap, CHE PUO’ ESSERE FACILMENTE DUPLICATO O PERSO PER RICOMBINAZIONE OMOLOGA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PRODUZIONE IgA1 PROTEASI importante per la virulenza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Infezioni 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Superata la barriera mucosa, per via ematica raggiunge il sistema nervoso centrale</a:t>
            </a:r>
          </a:p>
          <a:p>
            <a:pPr eaLnBrk="1" hangingPunct="1"/>
            <a:r>
              <a:rPr lang="it-IT" smtClean="0"/>
              <a:t>Le infezioni sono presenti in autunno</a:t>
            </a:r>
          </a:p>
          <a:p>
            <a:pPr eaLnBrk="1" hangingPunct="1"/>
            <a:r>
              <a:rPr lang="it-IT" smtClean="0"/>
              <a:t>Colpisce prevalentemente i bambini tra 6 e 18 mesi</a:t>
            </a:r>
          </a:p>
          <a:p>
            <a:pPr eaLnBrk="1" hangingPunct="1"/>
            <a:r>
              <a:rPr lang="it-IT" smtClean="0"/>
              <a:t>La mortalità in caso di meningite da Haemophilus è tra il 3 ed il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17064" cy="53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Caratteristiche 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it-IT" sz="2800" smtClean="0"/>
              <a:t>Le infezioni del SNC causano infiammazione ed edema, alterando le funzioni vitali.</a:t>
            </a:r>
          </a:p>
          <a:p>
            <a:r>
              <a:rPr lang="it-IT" sz="2800" smtClean="0"/>
              <a:t>Il meccanismo di difesa è rappresentato dalla </a:t>
            </a:r>
            <a:r>
              <a:rPr lang="it-IT" sz="2800" b="1" smtClean="0"/>
              <a:t>barriera emato-encefalica</a:t>
            </a:r>
            <a:r>
              <a:rPr lang="it-IT" sz="2800" smtClean="0"/>
              <a:t>  ostacolando il passaggio nel liquido cefalorachidiano degli agenti infettivi.</a:t>
            </a:r>
          </a:p>
          <a:p>
            <a:r>
              <a:rPr lang="it-IT" sz="2800" smtClean="0"/>
              <a:t>Le vie di infezione sono </a:t>
            </a:r>
            <a:r>
              <a:rPr lang="it-IT" sz="2800" b="1" smtClean="0"/>
              <a:t>la via ematica</a:t>
            </a:r>
            <a:r>
              <a:rPr lang="it-IT" sz="2800" smtClean="0"/>
              <a:t>, </a:t>
            </a:r>
            <a:r>
              <a:rPr lang="it-IT" sz="2800" b="1" smtClean="0"/>
              <a:t>per contiguità, traumatica, intravenosa</a:t>
            </a:r>
          </a:p>
          <a:p>
            <a:r>
              <a:rPr lang="it-IT" sz="2800" smtClean="0"/>
              <a:t>Le infezioni sono rare ma pericolose e sono rappresentate da </a:t>
            </a:r>
            <a:r>
              <a:rPr lang="it-IT" sz="2800" b="1" smtClean="0"/>
              <a:t>meningiti, encefaliti ed ascessi</a:t>
            </a:r>
          </a:p>
          <a:p>
            <a:pPr>
              <a:buFont typeface="Arial" charset="0"/>
              <a:buNone/>
            </a:pPr>
            <a:endParaRPr lang="it-IT" smtClean="0"/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dirty="0" err="1" smtClean="0"/>
              <a:t>Streptococcus</a:t>
            </a:r>
            <a:r>
              <a:rPr lang="it-IT" i="1" dirty="0" smtClean="0"/>
              <a:t> </a:t>
            </a:r>
            <a:r>
              <a:rPr lang="it-IT" i="1" dirty="0" err="1" smtClean="0"/>
              <a:t>pneumoniae</a:t>
            </a:r>
            <a:endParaRPr lang="it-IT" i="1" dirty="0" smtClean="0"/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Può interessare tutte le età ma è la causa più frequente nei soggetti anziani.</a:t>
            </a:r>
          </a:p>
          <a:p>
            <a:pPr eaLnBrk="1" hangingPunct="1"/>
            <a:r>
              <a:rPr lang="it-IT" smtClean="0"/>
              <a:t>La meningite acuta purulenta pneumococcica può essere la complicanza di una polmonite o di una otite oppure può presentarsi senza un’infezione apparente antecedente.</a:t>
            </a:r>
          </a:p>
          <a:p>
            <a:pPr eaLnBrk="1" hangingPunct="1"/>
            <a:r>
              <a:rPr lang="it-IT" smtClean="0"/>
              <a:t>Presenta una alta mortalità 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i="1" smtClean="0">
                <a:solidFill>
                  <a:srgbClr val="FF0000"/>
                </a:solidFill>
              </a:rPr>
              <a:t>Neisseria meningitidis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z="2800" smtClean="0"/>
              <a:t>Diplococco, Gram negativo</a:t>
            </a:r>
          </a:p>
          <a:p>
            <a:pPr eaLnBrk="1" hangingPunct="1"/>
            <a:r>
              <a:rPr lang="it-IT" sz="2800" smtClean="0"/>
              <a:t>Capsula polisaccaridica </a:t>
            </a:r>
          </a:p>
          <a:p>
            <a:pPr eaLnBrk="1" hangingPunct="1"/>
            <a:r>
              <a:rPr lang="it-IT" sz="2800" smtClean="0"/>
              <a:t>Classificati in sierogruppi e sierotipi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 13 sierogruppi con differenze antigeniche nella capsula individuati con le lettere A,B,C,D,X,Y,Z,E,W135,H,I,K,L</a:t>
            </a:r>
          </a:p>
          <a:p>
            <a:pPr eaLnBrk="1" hangingPunct="1">
              <a:buFontTx/>
              <a:buNone/>
            </a:pPr>
            <a:r>
              <a:rPr lang="it-IT" sz="2800" smtClean="0"/>
              <a:t>    12 Sierotipi differenze delle proteine di membrana esterna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Virulenza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z="2800" smtClean="0"/>
              <a:t>La capsula protegge i batteri dalla fagocitosi mediata da anticorpi</a:t>
            </a:r>
          </a:p>
          <a:p>
            <a:pPr eaLnBrk="1" hangingPunct="1"/>
            <a:r>
              <a:rPr lang="it-IT" sz="2800" smtClean="0"/>
              <a:t>Recettori specifici per pili meningococcici consentono la colonizzazione del nasofaringe </a:t>
            </a:r>
          </a:p>
          <a:p>
            <a:pPr eaLnBrk="1" hangingPunct="1"/>
            <a:r>
              <a:rPr lang="it-IT" sz="2800" smtClean="0"/>
              <a:t>I batteri possono sopravvivere alla uccisione intracellulare in assenza di immunità umorale</a:t>
            </a:r>
          </a:p>
          <a:p>
            <a:pPr eaLnBrk="1" hangingPunct="1"/>
            <a:r>
              <a:rPr lang="it-IT" sz="2800" smtClean="0"/>
              <a:t>L’endotossina causa la maggior parte delle manifestazioni cliniche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Epidemiologia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637088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z="2800" smtClean="0"/>
              <a:t>Saprofita nel nasofaringe (portatore sano)</a:t>
            </a:r>
          </a:p>
          <a:p>
            <a:pPr eaLnBrk="1" hangingPunct="1"/>
            <a:r>
              <a:rPr lang="it-IT" sz="2800" smtClean="0"/>
              <a:t>Trasmissione per via aerea di secrezione delle vie respiratorie</a:t>
            </a:r>
          </a:p>
          <a:p>
            <a:pPr eaLnBrk="1" hangingPunct="1"/>
            <a:r>
              <a:rPr lang="it-IT" sz="2800" smtClean="0"/>
              <a:t>Malattia a diffusione mondiale </a:t>
            </a:r>
          </a:p>
          <a:p>
            <a:pPr eaLnBrk="1" hangingPunct="1"/>
            <a:r>
              <a:rPr lang="it-IT" sz="2800" smtClean="0"/>
              <a:t>Manifestazione sporadica ed epidemica (fra inverno e primavera sostenute da meningococchi di gruppo A)</a:t>
            </a:r>
          </a:p>
          <a:p>
            <a:pPr eaLnBrk="1" hangingPunct="1"/>
            <a:r>
              <a:rPr lang="it-IT" sz="2800" smtClean="0"/>
              <a:t>Manifestazione endemica nei bambini di età inferiore ai 5 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Patogenesi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89388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z="2800" smtClean="0"/>
              <a:t>Adesione all’epitelio del nasofaringe (con strutture parietali e pili)</a:t>
            </a:r>
          </a:p>
          <a:p>
            <a:pPr eaLnBrk="1" hangingPunct="1"/>
            <a:r>
              <a:rPr lang="it-IT" sz="2800" smtClean="0"/>
              <a:t>Internalizzazione nelle cellule epiteliali</a:t>
            </a:r>
          </a:p>
          <a:p>
            <a:pPr eaLnBrk="1" hangingPunct="1"/>
            <a:r>
              <a:rPr lang="it-IT" sz="2800" smtClean="0"/>
              <a:t>Replicazione</a:t>
            </a:r>
          </a:p>
          <a:p>
            <a:pPr eaLnBrk="1" hangingPunct="1"/>
            <a:r>
              <a:rPr lang="it-IT" sz="2800" smtClean="0"/>
              <a:t>Migrazione agli spazi sottoepiteliali</a:t>
            </a:r>
          </a:p>
          <a:p>
            <a:pPr eaLnBrk="1" hangingPunct="1"/>
            <a:r>
              <a:rPr lang="it-IT" sz="2800" smtClean="0"/>
              <a:t>L’endotossina determina la maggior parte delle manifestazioni cliniche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3739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>
                <a:solidFill>
                  <a:srgbClr val="FF0000"/>
                </a:solidFill>
              </a:rPr>
              <a:t>Sindromi Cliniche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chemeClr val="bg1"/>
                </a:solidFill>
              </a:rPr>
              <a:t>Meningite</a:t>
            </a:r>
            <a:r>
              <a:rPr lang="it-IT" sz="240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u="sng" smtClean="0"/>
              <a:t>    Manifestazioni</a:t>
            </a:r>
            <a:r>
              <a:rPr lang="it-IT" sz="2400" smtClean="0"/>
              <a:t>: Mal di testa, segni meningei, febbre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 Bambini molto piccoli solo febbre e vomito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u="sng" smtClean="0"/>
              <a:t>    Mortalità</a:t>
            </a:r>
            <a:r>
              <a:rPr lang="it-IT" sz="2400" smtClean="0"/>
              <a:t>: 100% individui non trattati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 10% immediata terapia antibiotica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u="sng" smtClean="0"/>
              <a:t>    Complicanze</a:t>
            </a:r>
            <a:r>
              <a:rPr lang="it-IT" sz="2400" smtClean="0"/>
              <a:t>: deficit dell’udito e artrite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/>
              <a:t>Meningococcemia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 Setticemia fatale: trombosi dei piccoli vasi e coinvolgimento multiorganico, comparsa di petecchie emorragiche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/>
              <a:t>Polmonite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   Tosse, dolore al torace, febbre e brividi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Terapia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it-IT" smtClean="0"/>
              <a:t>Neonati allattati al seno hanno una immunità passiva</a:t>
            </a:r>
          </a:p>
          <a:p>
            <a:pPr eaLnBrk="1" hangingPunct="1"/>
            <a:r>
              <a:rPr lang="it-IT" smtClean="0"/>
              <a:t>Penicillina,  Farmaco d’elezione, sulfamidici</a:t>
            </a:r>
          </a:p>
          <a:p>
            <a:pPr eaLnBrk="1" hangingPunct="1"/>
            <a:r>
              <a:rPr lang="it-IT" smtClean="0"/>
              <a:t>Vaccino: polisaccaridi capsulari purificati offre una protezione dalla malattia per bambini di età inferiore ai 2 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1196975"/>
            <a:ext cx="654526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olo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it-IT" sz="3600" smtClean="0"/>
              <a:t>Meningiti asettiche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Picornavirus 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7086600" cy="2286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it-IT" sz="2800" dirty="0" smtClean="0"/>
              <a:t>Comprendono 5 generi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it-IT" sz="2800" b="1" i="1" dirty="0" err="1" smtClean="0">
                <a:solidFill>
                  <a:schemeClr val="tx1"/>
                </a:solidFill>
              </a:rPr>
              <a:t>Enterovirus</a:t>
            </a:r>
            <a:r>
              <a:rPr lang="it-IT" sz="2800" i="1" dirty="0" smtClean="0">
                <a:solidFill>
                  <a:schemeClr val="tx1"/>
                </a:solidFill>
              </a:rPr>
              <a:t>,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Rhinovirus</a:t>
            </a:r>
            <a:r>
              <a:rPr lang="it-IT" sz="2800" i="1" dirty="0" smtClean="0"/>
              <a:t> ed </a:t>
            </a:r>
            <a:r>
              <a:rPr lang="it-IT" sz="2800" i="1" dirty="0" err="1" smtClean="0"/>
              <a:t>Hepathovirus</a:t>
            </a:r>
            <a:r>
              <a:rPr lang="it-IT" sz="2800" i="1" dirty="0" smtClean="0"/>
              <a:t> infettano l’uomo,  </a:t>
            </a:r>
            <a:r>
              <a:rPr lang="it-IT" sz="2800" i="1" dirty="0" err="1" smtClean="0"/>
              <a:t>Cardiovirus</a:t>
            </a:r>
            <a:r>
              <a:rPr lang="it-IT" sz="2800" i="1" dirty="0" smtClean="0"/>
              <a:t> e </a:t>
            </a:r>
            <a:r>
              <a:rPr lang="it-IT" sz="2800" i="1" dirty="0" err="1" smtClean="0"/>
              <a:t>Aphtovirus</a:t>
            </a:r>
            <a:endParaRPr lang="it-IT" sz="2800" i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it-IT" sz="2800" i="1" dirty="0" smtClean="0"/>
              <a:t>Infettano i roditori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514600" y="3657600"/>
          <a:ext cx="4632325" cy="3009900"/>
        </p:xfrm>
        <a:graphic>
          <a:graphicData uri="http://schemas.openxmlformats.org/presentationml/2006/ole">
            <p:oleObj spid="_x0000_s2050" name="Image" r:id="rId4" imgW="2863997" imgH="186031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Meningiti 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Ne esistono due tipi: la meningite </a:t>
            </a:r>
            <a:r>
              <a:rPr lang="it-IT" b="1" smtClean="0"/>
              <a:t>settica</a:t>
            </a:r>
            <a:r>
              <a:rPr lang="it-IT" smtClean="0"/>
              <a:t> e quella </a:t>
            </a:r>
            <a:r>
              <a:rPr lang="it-IT" b="1" smtClean="0"/>
              <a:t>asettica</a:t>
            </a:r>
            <a:r>
              <a:rPr lang="it-IT" smtClean="0"/>
              <a:t>. </a:t>
            </a:r>
          </a:p>
          <a:p>
            <a:r>
              <a:rPr lang="it-IT" smtClean="0"/>
              <a:t>La meningite settica è causata dai </a:t>
            </a:r>
            <a:r>
              <a:rPr lang="it-IT" b="1" smtClean="0"/>
              <a:t>batteri</a:t>
            </a:r>
          </a:p>
          <a:p>
            <a:r>
              <a:rPr lang="it-IT" smtClean="0"/>
              <a:t>La meningite asettica possono essere causate da </a:t>
            </a:r>
            <a:r>
              <a:rPr lang="it-IT" b="1" smtClean="0"/>
              <a:t>virus, miceti</a:t>
            </a:r>
            <a:r>
              <a:rPr lang="it-IT" smtClean="0"/>
              <a:t>, o da </a:t>
            </a:r>
            <a:r>
              <a:rPr lang="it-IT" i="1" smtClean="0"/>
              <a:t>Mycobacterium tubercolosis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Proprietà dei Enterovirus umani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Il virus è nudo, piccole dimensioni (27-30 nm) con un capside icosaedrico </a:t>
            </a:r>
          </a:p>
          <a:p>
            <a:pPr eaLnBrk="1" hangingPunct="1"/>
            <a:r>
              <a:rPr lang="it-IT" sz="2800" smtClean="0"/>
              <a:t>Genoma a RNA a singolo filamento a polarità +</a:t>
            </a:r>
          </a:p>
          <a:p>
            <a:pPr eaLnBrk="1" hangingPunct="1"/>
            <a:r>
              <a:rPr lang="it-IT" sz="2800" smtClean="0"/>
              <a:t>Il genoma è un mRNA</a:t>
            </a:r>
          </a:p>
          <a:p>
            <a:pPr eaLnBrk="1" hangingPunct="1"/>
            <a:r>
              <a:rPr lang="it-IT" sz="2800" smtClean="0"/>
              <a:t>Il genoma nudo è sufficiente per l’infezione </a:t>
            </a:r>
          </a:p>
          <a:p>
            <a:pPr eaLnBrk="1" hangingPunct="1"/>
            <a:r>
              <a:rPr lang="it-IT" sz="2800" smtClean="0"/>
              <a:t>Il virus replica nel citoplasma</a:t>
            </a:r>
          </a:p>
          <a:p>
            <a:pPr eaLnBrk="1" hangingPunct="1"/>
            <a:r>
              <a:rPr lang="it-IT" sz="2800" smtClean="0"/>
              <a:t>L’RNA virale è tradotto in una poliproteina, tagliata in proteine enzimatiche e strutturali</a:t>
            </a:r>
          </a:p>
          <a:p>
            <a:pPr eaLnBrk="1" hangingPunct="1"/>
            <a:r>
              <a:rPr lang="it-IT" sz="2800" smtClean="0"/>
              <a:t>Molti sono citolitici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Poliproteina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228600" y="2133600"/>
          <a:ext cx="8610600" cy="2790825"/>
        </p:xfrm>
        <a:graphic>
          <a:graphicData uri="http://schemas.openxmlformats.org/presentationml/2006/ole">
            <p:oleObj spid="_x0000_s3074" name="Image" r:id="rId4" imgW="3372023" imgH="109225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Enterovirus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Sono stati identificati circa70 enterovirus differenziati  semplicemente con un numero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L’infezione da enterovirus avviene per ingestione di alimenti o acque contaminate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Virus resistenti al pH basso dello stomaco replicano nel tratto gastrointestinale, vengono eliminati con le feci, la loro trasmissione avviene per via oro-fecale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Dal tratto intestinale attraverso il torrente circolatorio possono diffondersi in vari organi bersaglio come il SNC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Enterovirus</a:t>
            </a:r>
            <a:r>
              <a:rPr lang="it-IT" smtClean="0"/>
              <a:t>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1676400" y="1392238"/>
          <a:ext cx="5410200" cy="5164137"/>
        </p:xfrm>
        <a:graphic>
          <a:graphicData uri="http://schemas.openxmlformats.org/presentationml/2006/ole">
            <p:oleObj spid="_x0000_s4098" name="Image" r:id="rId4" imgW="3486329" imgH="3327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Trasmissione enterovirus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idx="1"/>
          </p:nvPr>
        </p:nvGraphicFramePr>
        <p:xfrm>
          <a:off x="1371600" y="1617663"/>
          <a:ext cx="5943600" cy="4608512"/>
        </p:xfrm>
        <a:graphic>
          <a:graphicData uri="http://schemas.openxmlformats.org/presentationml/2006/ole">
            <p:oleObj spid="_x0000_s5122" name="Image" r:id="rId4" imgW="2883048" imgH="223531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Poliovirus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Il poliovirus può causare una delle seguenti malattie: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smtClean="0"/>
              <a:t>Malattia asintomatica</a:t>
            </a:r>
            <a:r>
              <a:rPr lang="it-IT" sz="2000" smtClean="0"/>
              <a:t> l’infezione è limitata all’orofaringe e all’intestino nel 90% dei casi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smtClean="0"/>
              <a:t>La poliomielite abortiva</a:t>
            </a:r>
            <a:r>
              <a:rPr lang="it-IT" sz="2000" smtClean="0"/>
              <a:t> o malattia minore nel 5% dei casi con febbre, malessere mal di gola e vomito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smtClean="0"/>
              <a:t>La poliomielite non paralizzante</a:t>
            </a:r>
            <a:r>
              <a:rPr lang="it-IT" sz="2000" smtClean="0"/>
              <a:t> o meningite asettica nell’1%-2% dei casi, il virus raggiunge il sistema nervoso centrale e le meningi causando dolori alla schiena e spasmi muscolari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smtClean="0"/>
              <a:t>La poliomielite paralizzante</a:t>
            </a:r>
            <a:r>
              <a:rPr lang="it-IT" sz="2000" smtClean="0"/>
              <a:t> o malattia maggiore colpisce lo 0,1-0,2% dei casi, il virus diffonde dal sangue alle cellule delle corna anteriori del midollo spinale e alla corteccia motoria dell’encefalo. La gravità della paralisi dipende dall’estensione dell’infezione ai neuroni e dal tipo di neuroni colpiti.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Poliomielite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poliomielite è una malattia acuta in cui il poliovirus distrugge selettivamente i neuroni motori del midollo spinale e del tronco celebrale con conseguente riduzione del tono o paralisi flaccida dei muscoli interessati, di solito l’infezione è asimettrica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Epidemiologia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Gli enterovirus sono patogeni esclusivamente per l’uomo</a:t>
            </a:r>
          </a:p>
          <a:p>
            <a:pPr eaLnBrk="1" hangingPunct="1"/>
            <a:r>
              <a:rPr lang="it-IT" sz="2800" smtClean="0"/>
              <a:t>Con i vaccini antipolio il poliovirus è stato eradicato  dal mondo</a:t>
            </a:r>
          </a:p>
          <a:p>
            <a:pPr eaLnBrk="1" hangingPunct="1"/>
            <a:r>
              <a:rPr lang="it-IT" sz="2800" smtClean="0"/>
              <a:t>Si verificano ancora casi di poliomielite in zone dove non è praticata la vaccinazione o per la reversione del virus usato come vaccino.</a:t>
            </a:r>
          </a:p>
          <a:p>
            <a:pPr eaLnBrk="1" hangingPunct="1"/>
            <a:r>
              <a:rPr lang="it-IT" sz="2800" smtClean="0"/>
              <a:t>Più frequente l’infezione durante l’estate e l’autunno.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Vaccini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Vaccino con virus vivi attenuati (Sabin)</a:t>
            </a:r>
          </a:p>
          <a:p>
            <a:pPr eaLnBrk="1" hangingPunct="1"/>
            <a:r>
              <a:rPr lang="it-IT" sz="2800" smtClean="0"/>
              <a:t>Vaccino con virus  inattivato (Salk)</a:t>
            </a:r>
          </a:p>
          <a:p>
            <a:pPr eaLnBrk="1" hangingPunct="1"/>
            <a:r>
              <a:rPr lang="it-IT" sz="2800" smtClean="0"/>
              <a:t>Il vaccino con il virus inattivato non causa alcun effetto collaterale negativo mentre quello con virus vivo attenuato può essere soggetto a reversione in una forma virulenta nella fase in cui si moltiplica a livello del tratto intestinale umano, causando una poliomielite paralitica associata al vaccino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</a:rPr>
              <a:t>HERPESVIRUS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293813"/>
            <a:ext cx="5386387" cy="5030787"/>
          </a:xfrm>
          <a:ln>
            <a:solidFill>
              <a:srgbClr val="FF33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/>
              <a:t>VIRUS CON PERICAPSIDE E CAPSIDE 120-150nm, 162 CAPSOMERI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cap="all" dirty="0" smtClean="0"/>
              <a:t>Presenza inoltre di  un tegumento ulteriore rivestimento di natura proteica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/>
              <a:t>GENOMA </a:t>
            </a:r>
            <a:r>
              <a:rPr lang="it-IT" sz="1800" dirty="0" err="1" smtClean="0"/>
              <a:t>dsDNA</a:t>
            </a:r>
            <a:r>
              <a:rPr lang="it-IT" sz="1800" dirty="0" smtClean="0"/>
              <a:t>, REPLICAZIONE NUCLEARE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/>
              <a:t>TRE SOTTOFAMIGLIE: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1800" b="1" dirty="0" err="1" smtClean="0">
                <a:latin typeface="Symbol" pitchFamily="18" charset="2"/>
              </a:rPr>
              <a:t>a-</a:t>
            </a:r>
            <a:r>
              <a:rPr lang="it-IT" sz="1800" b="1" dirty="0" err="1" smtClean="0"/>
              <a:t>HERPESVIRUS</a:t>
            </a:r>
            <a:r>
              <a:rPr lang="it-IT" sz="1800" dirty="0" smtClean="0"/>
              <a:t>: SPETTRO OSPITE AMPIO, LATENZA IN GANGLI NERVOSI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1800" b="1" dirty="0" err="1" smtClean="0">
                <a:latin typeface="Symbol" pitchFamily="18" charset="2"/>
              </a:rPr>
              <a:t>b-</a:t>
            </a:r>
            <a:r>
              <a:rPr lang="it-IT" sz="1800" b="1" dirty="0" err="1" smtClean="0"/>
              <a:t>HERPESVIRUS</a:t>
            </a:r>
            <a:r>
              <a:rPr lang="it-IT" sz="1800" dirty="0" smtClean="0"/>
              <a:t>: SPETTRO OSPITE RISTRETTO, LATENZA IN CELLULE FIBROBLASTOIDI E LINFOCITI</a:t>
            </a:r>
            <a:endParaRPr lang="it-IT" sz="1800" dirty="0" smtClean="0">
              <a:latin typeface="Symbol" pitchFamily="18" charset="2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1800" b="1" dirty="0" err="1" smtClean="0">
                <a:latin typeface="Symbol" pitchFamily="18" charset="2"/>
              </a:rPr>
              <a:t>g-</a:t>
            </a:r>
            <a:r>
              <a:rPr lang="it-IT" sz="1800" b="1" dirty="0" err="1" smtClean="0"/>
              <a:t>HERPESVIRUS</a:t>
            </a:r>
            <a:r>
              <a:rPr lang="it-IT" sz="1800" dirty="0" smtClean="0"/>
              <a:t>: SPETTRO OSPITE RISTRETTO, INFEZIONE E LATENZA IN LINFOCITI B o T, SPESSO INFEZIONE ABORTIVA.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/>
              <a:t>ALCUNI UTILI COME VETTORI PER TERAPIA GENICA</a:t>
            </a:r>
          </a:p>
        </p:txBody>
      </p:sp>
      <p:pic>
        <p:nvPicPr>
          <p:cNvPr id="43012" name="Picture 5" descr="HS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3397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Meningite batterica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Colpisce prevalentemente i bambini, gli anziani e gli </a:t>
            </a:r>
            <a:r>
              <a:rPr lang="it-IT" dirty="0" err="1" smtClean="0"/>
              <a:t>immunocompromessi</a:t>
            </a:r>
            <a:r>
              <a:rPr lang="it-IT" dirty="0" smtClean="0"/>
              <a:t> </a:t>
            </a:r>
          </a:p>
          <a:p>
            <a:r>
              <a:rPr lang="it-IT" dirty="0" smtClean="0"/>
              <a:t>La causa più comune nella meningite </a:t>
            </a:r>
            <a:r>
              <a:rPr lang="it-IT" dirty="0" err="1" smtClean="0"/>
              <a:t>noenatale</a:t>
            </a:r>
            <a:r>
              <a:rPr lang="it-IT" dirty="0" smtClean="0"/>
              <a:t>  è rappresentata dagli Streptococchi di gruppo B , ma anche  da </a:t>
            </a:r>
            <a:r>
              <a:rPr lang="it-IT" i="1" dirty="0" err="1" smtClean="0"/>
              <a:t>E.coli</a:t>
            </a:r>
            <a:r>
              <a:rPr lang="it-IT" i="1" dirty="0" smtClean="0"/>
              <a:t> e K. </a:t>
            </a:r>
            <a:r>
              <a:rPr lang="it-IT" i="1" dirty="0" smtClean="0"/>
              <a:t>pneumonie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 mentre nei bambini dai 2  mesi ai 5 anni è rappresentata da </a:t>
            </a:r>
            <a:r>
              <a:rPr lang="it-IT" i="1" dirty="0" err="1" smtClean="0"/>
              <a:t>Haemophilus</a:t>
            </a:r>
            <a:r>
              <a:rPr lang="it-IT" i="1" dirty="0" smtClean="0"/>
              <a:t> </a:t>
            </a:r>
            <a:r>
              <a:rPr lang="it-IT" i="1" dirty="0" err="1" smtClean="0"/>
              <a:t>influenzae</a:t>
            </a: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FAMIGLIA HERPES VIRUS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smtClean="0">
                <a:cs typeface="Arial" charset="0"/>
              </a:rPr>
              <a:t>α</a:t>
            </a:r>
            <a:r>
              <a:rPr lang="it-IT" sz="2400" b="1" smtClean="0">
                <a:cs typeface="Arial" charset="0"/>
              </a:rPr>
              <a:t> Herpesviridae</a:t>
            </a:r>
            <a:r>
              <a:rPr lang="it-IT" sz="2400" smtClean="0">
                <a:cs typeface="Arial" charset="0"/>
              </a:rPr>
              <a:t>: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Herpes simplex 1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Herpes simplex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Virus della varicella zoster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cs typeface="Arial" charset="0"/>
              </a:rPr>
              <a:t>β</a:t>
            </a:r>
            <a:r>
              <a:rPr lang="it-IT" sz="2400" b="1" smtClean="0">
                <a:cs typeface="Arial" charset="0"/>
              </a:rPr>
              <a:t> Herpesviridae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Citomegalovirus umano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Herpes virus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Herpes virus 7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>
                <a:cs typeface="Arial" charset="0"/>
              </a:rPr>
              <a:t>γ</a:t>
            </a:r>
            <a:r>
              <a:rPr lang="it-IT" sz="2400" b="1" smtClean="0">
                <a:cs typeface="Arial" charset="0"/>
              </a:rPr>
              <a:t> Herpesviridae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Virus Epstain-Barr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>
                <a:cs typeface="Arial" charset="0"/>
              </a:rPr>
              <a:t>     Herpes virus umano 8</a:t>
            </a:r>
          </a:p>
          <a:p>
            <a:pPr eaLnBrk="1" hangingPunct="1">
              <a:lnSpc>
                <a:spcPct val="90000"/>
              </a:lnSpc>
            </a:pPr>
            <a:endParaRPr lang="el-GR" sz="240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81534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Times" charset="0"/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Herpes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: 	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  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- ciclo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replicativo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 breve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		   - marcato effetto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citopatico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  <a:sym typeface="Symbol" pitchFamily="18" charset="2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	N.B. 	   - Neurotropismo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Herpes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 - :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- ciclo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replicativo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 più lungo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		    - effetto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citopatico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 meno marcato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		    - tranne citomegalovirus tutti         		      hanno spiccato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sym typeface="Symbol" pitchFamily="18" charset="2"/>
              </a:rPr>
              <a:t>linfotropismo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solidFill>
                  <a:srgbClr val="FF0000"/>
                </a:solidFill>
              </a:rPr>
              <a:t>Altre caratteristiche peculiari degli herpes virus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La replicazione e l’assemblaggio avvengono nel nucleo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Il virus gemma dalla membrana nucleare ed è rilasciato per esocitosi e lisi cellulare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Gli herpes virus producono infezioni </a:t>
            </a:r>
            <a:r>
              <a:rPr lang="it-IT" sz="2800" b="1" smtClean="0"/>
              <a:t>litiche,persistenti, latenti</a:t>
            </a:r>
            <a:r>
              <a:rPr lang="it-IT" sz="2800" smtClean="0"/>
              <a:t> e nel caso di EBV </a:t>
            </a:r>
            <a:r>
              <a:rPr lang="it-IT" sz="2800" b="1" smtClean="0"/>
              <a:t>immortalizzanti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Sono ubiquitari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L’immunità cellulo-mediata è necessaria per il controllo dell’infezione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7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</a:rPr>
              <a:t>HSV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68288" y="2036763"/>
            <a:ext cx="86661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it-IT" sz="2400" b="1">
                <a:latin typeface="Calibri" pitchFamily="34" charset="0"/>
              </a:rPr>
              <a:t>HERPES SIMPLEX: HERPES ORALE (HSV1), HERPES GENITALE (HSV2), PUO’ CAUSARE ENCEFALITE SPESSO MORTALE, DOPO CHERATOCONGIUNTIVITE</a:t>
            </a:r>
          </a:p>
          <a:p>
            <a:pPr marL="342900" indent="-342900">
              <a:lnSpc>
                <a:spcPct val="90000"/>
              </a:lnSpc>
            </a:pPr>
            <a:r>
              <a:rPr lang="it-IT" sz="2400">
                <a:latin typeface="Calibri" pitchFamily="34" charset="0"/>
              </a:rPr>
              <a:t>AGENTE:  </a:t>
            </a:r>
            <a:r>
              <a:rPr lang="it-IT" sz="2400">
                <a:latin typeface="Symbol" pitchFamily="18" charset="2"/>
              </a:rPr>
              <a:t>a</a:t>
            </a:r>
            <a:r>
              <a:rPr lang="it-IT" sz="2400">
                <a:latin typeface="Calibri" pitchFamily="34" charset="0"/>
              </a:rPr>
              <a:t>-HERPESVIRUS (HHV1-2), INFEZIONE LITICA IN CELLULE EPITELIALI, LATENZA IN GANGLI NERVOSI</a:t>
            </a:r>
          </a:p>
          <a:p>
            <a:pPr marL="342900" indent="-342900">
              <a:lnSpc>
                <a:spcPct val="90000"/>
              </a:lnSpc>
            </a:pPr>
            <a:r>
              <a:rPr lang="it-IT" sz="2400">
                <a:latin typeface="Calibri" pitchFamily="34" charset="0"/>
              </a:rPr>
              <a:t>TRASMISSIONE: </a:t>
            </a:r>
            <a:r>
              <a:rPr lang="it-IT" sz="2400" b="1">
                <a:latin typeface="Calibri" pitchFamily="34" charset="0"/>
              </a:rPr>
              <a:t>CONTATTO DIRETTO</a:t>
            </a:r>
          </a:p>
          <a:p>
            <a:pPr marL="342900" indent="-342900">
              <a:lnSpc>
                <a:spcPct val="90000"/>
              </a:lnSpc>
            </a:pPr>
            <a:r>
              <a:rPr lang="it-IT" sz="2400">
                <a:latin typeface="Calibri" pitchFamily="34" charset="0"/>
              </a:rPr>
              <a:t>DIAGNOSI: 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it-IT" sz="2400">
                <a:latin typeface="Calibri" pitchFamily="34" charset="0"/>
              </a:rPr>
              <a:t>COLTURALE: ISOLAMENTO VIRUS IN COLTURA (Hep-2 o VERO)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it-IT" sz="2400">
                <a:latin typeface="Calibri" pitchFamily="34" charset="0"/>
              </a:rPr>
              <a:t>SIEROLOGICA:’, IgM NON PERMETTE DISTINGUERE INFEZIONE IgG BUONA ATTENDIBILITA ACUTA DA RICORRENTE</a:t>
            </a:r>
          </a:p>
          <a:p>
            <a:pPr marL="342900" indent="-342900">
              <a:lnSpc>
                <a:spcPct val="90000"/>
              </a:lnSpc>
            </a:pPr>
            <a:r>
              <a:rPr lang="it-IT" sz="2400">
                <a:latin typeface="Calibri" pitchFamily="34" charset="0"/>
              </a:rPr>
              <a:t>TERAPIA: SENSIBILI A VARI FARMACI ANTIVIRALI</a:t>
            </a:r>
          </a:p>
        </p:txBody>
      </p:sp>
      <p:pic>
        <p:nvPicPr>
          <p:cNvPr id="47108" name="Picture 4" descr="HS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53975"/>
            <a:ext cx="2038350" cy="193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Meccanismi della malattia di HSV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La malattia avviene per contatto diretto e dipende dal tessuto infettato (orale,genitale, cervello)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Il virus produce azione citolitica diretta e necrosi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Modificazioni istopatologiche con rigonfiamento delle cellule infette , produzione di corpi inclusi intranucleari di tipo A, condensazione della cromatina nucleare seguita da degenerazione dei nuclei a livello degli epiteli e formazione di cellule giganti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Contemporaneamente  compare un fluido vescicolare contenente elevate quantità di virus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Il virus evita gli anticorpi per trasmissione da cellula a cellula mediante sincizi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Infezione primaria</a:t>
            </a:r>
          </a:p>
        </p:txBody>
      </p:sp>
      <p:sp>
        <p:nvSpPr>
          <p:cNvPr id="491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L’individuo si infetta attraverso una lesione della cute o delle mucose limitata all’orofaringe </a:t>
            </a:r>
          </a:p>
          <a:p>
            <a:pPr eaLnBrk="1" hangingPunct="1"/>
            <a:r>
              <a:rPr lang="it-IT" smtClean="0"/>
              <a:t> Nell’80% dei casi non si ha nessuna manifestazione clinica </a:t>
            </a:r>
          </a:p>
          <a:p>
            <a:pPr eaLnBrk="1" hangingPunct="1"/>
            <a:r>
              <a:rPr lang="it-IT" smtClean="0"/>
              <a:t>La replicazione avviene nelle cellule epiteliali , invade le terminazioni nervose locali  trasportato per via assonale retrogada ai gangli radicolari dorsali.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Sito di latenza virale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idx="1"/>
          </p:nvPr>
        </p:nvGraphicFramePr>
        <p:xfrm>
          <a:off x="2286000" y="1485900"/>
          <a:ext cx="4953000" cy="4826000"/>
        </p:xfrm>
        <a:graphic>
          <a:graphicData uri="http://schemas.openxmlformats.org/presentationml/2006/ole">
            <p:oleObj spid="_x0000_s6146" name="Image" r:id="rId4" imgW="3003704" imgH="29269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Malattie causate  da  HSV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idx="1"/>
          </p:nvPr>
        </p:nvGraphicFramePr>
        <p:xfrm>
          <a:off x="2400300" y="1219200"/>
          <a:ext cx="4305300" cy="5334000"/>
        </p:xfrm>
        <a:graphic>
          <a:graphicData uri="http://schemas.openxmlformats.org/presentationml/2006/ole">
            <p:oleObj spid="_x0000_s7170" name="Image" r:id="rId4" imgW="2921150" imgH="36196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Trasmissione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Il virus è trasmesso attraverso saliva, secrezioni vaginali e contatto con liquido delle lesioni (mescolamento e combinazione di membrane mucose)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Il virus è trasmesso per via orale e sessuale, per inoculazione oculare e soluzioni di continuo della cute.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HSV-1 si trasmette generalmente per via orale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HSV-2 si trasmette generalmente per via sessuale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" y="1484313"/>
            <a:ext cx="8834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Meningiti virali e batteriche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Nelle meningiti virali il principale responsabile sono gli enterovirus ad eccezione del polio virus .</a:t>
            </a:r>
          </a:p>
          <a:p>
            <a:r>
              <a:rPr lang="it-IT" smtClean="0"/>
              <a:t>Le  meningiti fungine si osservano nei soggetti immunocompromessi, in particolare nei pazienti 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Encefalite 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L’encefalite è causata prevalentemente dai virus , in particolare dall’Herpes simplex</a:t>
            </a:r>
          </a:p>
          <a:p>
            <a:r>
              <a:rPr lang="it-IT" dirty="0" smtClean="0"/>
              <a:t>Questa infezione può indurre lesioni necrotiche cerebrali, morte o gravi sequele</a:t>
            </a:r>
          </a:p>
          <a:p>
            <a:r>
              <a:rPr lang="it-IT" dirty="0" smtClean="0"/>
              <a:t>Altre encefaliti virali  possono essere trasmesse da insetti (</a:t>
            </a:r>
            <a:r>
              <a:rPr lang="it-IT" dirty="0" err="1" smtClean="0"/>
              <a:t>arbovirus</a:t>
            </a:r>
            <a:r>
              <a:rPr lang="it-IT" dirty="0" smtClean="0"/>
              <a:t>)</a:t>
            </a:r>
          </a:p>
          <a:p>
            <a:r>
              <a:rPr lang="it-IT" dirty="0" smtClean="0"/>
              <a:t>Encefaliti protozoarie a causa di </a:t>
            </a:r>
            <a:r>
              <a:rPr lang="it-IT" i="1" dirty="0" smtClean="0"/>
              <a:t>Toxoplasma </a:t>
            </a:r>
            <a:r>
              <a:rPr lang="it-IT" i="1" dirty="0" err="1" smtClean="0"/>
              <a:t>gondii</a:t>
            </a:r>
            <a:r>
              <a:rPr lang="it-IT" dirty="0" smtClean="0"/>
              <a:t> in pazienti AIDS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Ascessi cerebrali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dovuti sia alla trasmissione per contiguità di un infezione preesistente in seguito a  trauma cranico, sia alla disseminazione per via ematica. </a:t>
            </a:r>
          </a:p>
          <a:p>
            <a:r>
              <a:rPr lang="it-IT" dirty="0" smtClean="0"/>
              <a:t>I principali patogeni in soggetti immunocompetente sono rappresentati da </a:t>
            </a:r>
            <a:r>
              <a:rPr lang="it-IT" i="1" dirty="0" smtClean="0"/>
              <a:t>S. </a:t>
            </a:r>
            <a:r>
              <a:rPr lang="it-IT" i="1" dirty="0" err="1" smtClean="0"/>
              <a:t>aureus</a:t>
            </a:r>
            <a:r>
              <a:rPr lang="it-IT" dirty="0" smtClean="0"/>
              <a:t>, Streptococchi </a:t>
            </a:r>
            <a:r>
              <a:rPr lang="it-IT" dirty="0" err="1" smtClean="0"/>
              <a:t>viridanti</a:t>
            </a:r>
            <a:endParaRPr lang="it-IT" dirty="0" smtClean="0"/>
          </a:p>
          <a:p>
            <a:r>
              <a:rPr lang="it-IT" dirty="0" smtClean="0"/>
              <a:t>Nei pazienti </a:t>
            </a:r>
            <a:r>
              <a:rPr lang="it-IT" dirty="0" err="1" smtClean="0"/>
              <a:t>immunocompromessi</a:t>
            </a:r>
            <a:r>
              <a:rPr lang="it-IT" dirty="0" smtClean="0"/>
              <a:t> da </a:t>
            </a:r>
            <a:r>
              <a:rPr lang="it-IT" dirty="0" err="1" smtClean="0"/>
              <a:t>Aspergillus</a:t>
            </a:r>
            <a:r>
              <a:rPr lang="it-IT" dirty="0" smtClean="0"/>
              <a:t>, </a:t>
            </a:r>
            <a:r>
              <a:rPr lang="it-IT" dirty="0" err="1" smtClean="0"/>
              <a:t>Mucor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60583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4407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1827</Words>
  <Application>Microsoft Office PowerPoint</Application>
  <PresentationFormat>Presentazione su schermo (4:3)</PresentationFormat>
  <Paragraphs>228</Paragraphs>
  <Slides>49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1" baseType="lpstr">
      <vt:lpstr>Tema di Office</vt:lpstr>
      <vt:lpstr>Image</vt:lpstr>
      <vt:lpstr>Infezioni del sistema nervoso centrale</vt:lpstr>
      <vt:lpstr>Caratteristiche </vt:lpstr>
      <vt:lpstr>Meningiti </vt:lpstr>
      <vt:lpstr>Meningite batterica</vt:lpstr>
      <vt:lpstr>Meningiti virali e batteriche</vt:lpstr>
      <vt:lpstr>Encefalite </vt:lpstr>
      <vt:lpstr>Ascessi cerebrali</vt:lpstr>
      <vt:lpstr>Diapositiva 8</vt:lpstr>
      <vt:lpstr>Diapositiva 9</vt:lpstr>
      <vt:lpstr>Diapositiva 10</vt:lpstr>
      <vt:lpstr>Diapositiva 11</vt:lpstr>
      <vt:lpstr>Localizzazione meningiti batteriche </vt:lpstr>
      <vt:lpstr>Patogenesi delle meningiti batteriche</vt:lpstr>
      <vt:lpstr>Diapositiva 14</vt:lpstr>
      <vt:lpstr>Diapositiva 15</vt:lpstr>
      <vt:lpstr>HAEMOPHILUS INFLUENZAE IMPORTANZA CLINICA</vt:lpstr>
      <vt:lpstr>HAEMOPHILUS INFLUENZAE PATOGENICITA’</vt:lpstr>
      <vt:lpstr>Infezioni </vt:lpstr>
      <vt:lpstr>Diapositiva 19</vt:lpstr>
      <vt:lpstr>Streptococcus pneumoniae</vt:lpstr>
      <vt:lpstr>Neisseria meningitidis</vt:lpstr>
      <vt:lpstr>Virulenza </vt:lpstr>
      <vt:lpstr>Epidemiologia</vt:lpstr>
      <vt:lpstr>Patogenesi</vt:lpstr>
      <vt:lpstr>Diapositiva 25</vt:lpstr>
      <vt:lpstr>Sindromi Cliniche</vt:lpstr>
      <vt:lpstr>Terapia </vt:lpstr>
      <vt:lpstr>Meningiti asettiche </vt:lpstr>
      <vt:lpstr>Picornavirus </vt:lpstr>
      <vt:lpstr>Proprietà dei Enterovirus umani</vt:lpstr>
      <vt:lpstr>Poliproteina </vt:lpstr>
      <vt:lpstr>Enterovirus </vt:lpstr>
      <vt:lpstr>Enterovirus </vt:lpstr>
      <vt:lpstr>Trasmissione enterovirus</vt:lpstr>
      <vt:lpstr>Poliovirus </vt:lpstr>
      <vt:lpstr>Poliomielite </vt:lpstr>
      <vt:lpstr>Epidemiologia</vt:lpstr>
      <vt:lpstr>Vaccini </vt:lpstr>
      <vt:lpstr>HERPESVIRUS</vt:lpstr>
      <vt:lpstr>FAMIGLIA HERPES VIRUS</vt:lpstr>
      <vt:lpstr>Diapositiva 41</vt:lpstr>
      <vt:lpstr>Altre caratteristiche peculiari degli herpes virus</vt:lpstr>
      <vt:lpstr>HSV</vt:lpstr>
      <vt:lpstr>Meccanismi della malattia di HSV</vt:lpstr>
      <vt:lpstr>Infezione primaria</vt:lpstr>
      <vt:lpstr>Sito di latenza virale </vt:lpstr>
      <vt:lpstr>Malattie causate  da  HSV</vt:lpstr>
      <vt:lpstr>Trasmissione </vt:lpstr>
      <vt:lpstr>Diapositiva 49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Infezioni del sistema nervoso centrale</dc:title>
  <dc:creator> </dc:creator>
  <cp:lastModifiedBy>Utente</cp:lastModifiedBy>
  <cp:revision>58</cp:revision>
  <dcterms:created xsi:type="dcterms:W3CDTF">2010-12-16T15:30:24Z</dcterms:created>
  <dcterms:modified xsi:type="dcterms:W3CDTF">2015-03-18T06:47:14Z</dcterms:modified>
</cp:coreProperties>
</file>