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11" r:id="rId2"/>
    <p:sldId id="405" r:id="rId3"/>
    <p:sldId id="354" r:id="rId4"/>
    <p:sldId id="399" r:id="rId5"/>
    <p:sldId id="400" r:id="rId6"/>
    <p:sldId id="406" r:id="rId7"/>
    <p:sldId id="407" r:id="rId8"/>
    <p:sldId id="411" r:id="rId9"/>
    <p:sldId id="412" r:id="rId10"/>
    <p:sldId id="413" r:id="rId11"/>
    <p:sldId id="398" r:id="rId12"/>
    <p:sldId id="424" r:id="rId13"/>
    <p:sldId id="425" r:id="rId14"/>
    <p:sldId id="426" r:id="rId15"/>
    <p:sldId id="414" r:id="rId16"/>
    <p:sldId id="444" r:id="rId17"/>
    <p:sldId id="445" r:id="rId18"/>
    <p:sldId id="446" r:id="rId19"/>
    <p:sldId id="447" r:id="rId20"/>
    <p:sldId id="448" r:id="rId21"/>
    <p:sldId id="449" r:id="rId22"/>
    <p:sldId id="450" r:id="rId23"/>
    <p:sldId id="451" r:id="rId24"/>
    <p:sldId id="452" r:id="rId25"/>
    <p:sldId id="427" r:id="rId26"/>
    <p:sldId id="428" r:id="rId27"/>
    <p:sldId id="429" r:id="rId28"/>
    <p:sldId id="430" r:id="rId29"/>
    <p:sldId id="431" r:id="rId30"/>
    <p:sldId id="432" r:id="rId31"/>
    <p:sldId id="433" r:id="rId32"/>
    <p:sldId id="434" r:id="rId33"/>
    <p:sldId id="435" r:id="rId34"/>
    <p:sldId id="436" r:id="rId35"/>
    <p:sldId id="437" r:id="rId36"/>
    <p:sldId id="438" r:id="rId37"/>
    <p:sldId id="439" r:id="rId38"/>
    <p:sldId id="440" r:id="rId39"/>
    <p:sldId id="441" r:id="rId40"/>
    <p:sldId id="442" r:id="rId41"/>
    <p:sldId id="386" r:id="rId42"/>
    <p:sldId id="385" r:id="rId43"/>
    <p:sldId id="390" r:id="rId44"/>
    <p:sldId id="394" r:id="rId45"/>
    <p:sldId id="395" r:id="rId46"/>
    <p:sldId id="396" r:id="rId47"/>
    <p:sldId id="401" r:id="rId48"/>
    <p:sldId id="397" r:id="rId49"/>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Helvetica" pitchFamily="34" charset="0"/>
        <a:ea typeface="+mn-ea"/>
        <a:cs typeface="+mn-cs"/>
      </a:defRPr>
    </a:lvl1pPr>
    <a:lvl2pPr marL="457200" algn="l" rtl="0" fontAlgn="base">
      <a:spcBef>
        <a:spcPct val="0"/>
      </a:spcBef>
      <a:spcAft>
        <a:spcPct val="0"/>
      </a:spcAft>
      <a:defRPr kern="1200">
        <a:solidFill>
          <a:schemeClr val="tx1"/>
        </a:solidFill>
        <a:latin typeface="Helvetica" pitchFamily="34" charset="0"/>
        <a:ea typeface="+mn-ea"/>
        <a:cs typeface="+mn-cs"/>
      </a:defRPr>
    </a:lvl2pPr>
    <a:lvl3pPr marL="914400" algn="l" rtl="0" fontAlgn="base">
      <a:spcBef>
        <a:spcPct val="0"/>
      </a:spcBef>
      <a:spcAft>
        <a:spcPct val="0"/>
      </a:spcAft>
      <a:defRPr kern="1200">
        <a:solidFill>
          <a:schemeClr val="tx1"/>
        </a:solidFill>
        <a:latin typeface="Helvetica" pitchFamily="34" charset="0"/>
        <a:ea typeface="+mn-ea"/>
        <a:cs typeface="+mn-cs"/>
      </a:defRPr>
    </a:lvl3pPr>
    <a:lvl4pPr marL="1371600" algn="l" rtl="0" fontAlgn="base">
      <a:spcBef>
        <a:spcPct val="0"/>
      </a:spcBef>
      <a:spcAft>
        <a:spcPct val="0"/>
      </a:spcAft>
      <a:defRPr kern="1200">
        <a:solidFill>
          <a:schemeClr val="tx1"/>
        </a:solidFill>
        <a:latin typeface="Helvetica" pitchFamily="34" charset="0"/>
        <a:ea typeface="+mn-ea"/>
        <a:cs typeface="+mn-cs"/>
      </a:defRPr>
    </a:lvl4pPr>
    <a:lvl5pPr marL="1828800" algn="l" rtl="0" fontAlgn="base">
      <a:spcBef>
        <a:spcPct val="0"/>
      </a:spcBef>
      <a:spcAft>
        <a:spcPct val="0"/>
      </a:spcAft>
      <a:defRPr kern="1200">
        <a:solidFill>
          <a:schemeClr val="tx1"/>
        </a:solidFill>
        <a:latin typeface="Helvetica" pitchFamily="34" charset="0"/>
        <a:ea typeface="+mn-ea"/>
        <a:cs typeface="+mn-cs"/>
      </a:defRPr>
    </a:lvl5pPr>
    <a:lvl6pPr marL="2286000" algn="l" defTabSz="914400" rtl="0" eaLnBrk="1" latinLnBrk="0" hangingPunct="1">
      <a:defRPr kern="1200">
        <a:solidFill>
          <a:schemeClr val="tx1"/>
        </a:solidFill>
        <a:latin typeface="Helvetica" pitchFamily="34" charset="0"/>
        <a:ea typeface="+mn-ea"/>
        <a:cs typeface="+mn-cs"/>
      </a:defRPr>
    </a:lvl6pPr>
    <a:lvl7pPr marL="2743200" algn="l" defTabSz="914400" rtl="0" eaLnBrk="1" latinLnBrk="0" hangingPunct="1">
      <a:defRPr kern="1200">
        <a:solidFill>
          <a:schemeClr val="tx1"/>
        </a:solidFill>
        <a:latin typeface="Helvetica" pitchFamily="34" charset="0"/>
        <a:ea typeface="+mn-ea"/>
        <a:cs typeface="+mn-cs"/>
      </a:defRPr>
    </a:lvl7pPr>
    <a:lvl8pPr marL="3200400" algn="l" defTabSz="914400" rtl="0" eaLnBrk="1" latinLnBrk="0" hangingPunct="1">
      <a:defRPr kern="1200">
        <a:solidFill>
          <a:schemeClr val="tx1"/>
        </a:solidFill>
        <a:latin typeface="Helvetica" pitchFamily="34" charset="0"/>
        <a:ea typeface="+mn-ea"/>
        <a:cs typeface="+mn-cs"/>
      </a:defRPr>
    </a:lvl8pPr>
    <a:lvl9pPr marL="3657600" algn="l" defTabSz="914400" rtl="0" eaLnBrk="1" latinLnBrk="0" hangingPunct="1">
      <a:defRPr kern="1200">
        <a:solidFill>
          <a:schemeClr val="tx1"/>
        </a:solidFill>
        <a:latin typeface="Helvetic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e" initials="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822433"/>
    <a:srgbClr val="DCECE6"/>
    <a:srgbClr val="000000"/>
    <a:srgbClr val="C6D9F1"/>
    <a:srgbClr val="DDD9C3"/>
    <a:srgbClr val="FFFFFF"/>
    <a:srgbClr val="8224F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9080" autoAdjust="0"/>
  </p:normalViewPr>
  <p:slideViewPr>
    <p:cSldViewPr>
      <p:cViewPr varScale="1">
        <p:scale>
          <a:sx n="75" d="100"/>
          <a:sy n="75" d="100"/>
        </p:scale>
        <p:origin x="1848" y="67"/>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it-IT"/>
          </a:p>
        </p:txBody>
      </p:sp>
      <p:sp>
        <p:nvSpPr>
          <p:cNvPr id="88067"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28C64EA1-948A-4F4A-B12B-4F8FA0A5EEFC}" type="datetimeFigureOut">
              <a:rPr lang="it-IT"/>
              <a:pPr>
                <a:defRPr/>
              </a:pPr>
              <a:t>12/11/2025</a:t>
            </a:fld>
            <a:endParaRPr lang="it-IT"/>
          </a:p>
        </p:txBody>
      </p:sp>
      <p:sp>
        <p:nvSpPr>
          <p:cNvPr id="88068"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it-IT"/>
          </a:p>
        </p:txBody>
      </p:sp>
      <p:sp>
        <p:nvSpPr>
          <p:cNvPr id="88069"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B97B063E-4192-47F2-9C28-C3EEDB815EA8}" type="slidenum">
              <a:rPr lang="it-IT"/>
              <a:pPr>
                <a:defRPr/>
              </a:pPr>
              <a:t>‹N›</a:t>
            </a:fld>
            <a:endParaRPr lang="it-IT"/>
          </a:p>
        </p:txBody>
      </p:sp>
    </p:spTree>
    <p:extLst>
      <p:ext uri="{BB962C8B-B14F-4D97-AF65-F5344CB8AC3E}">
        <p14:creationId xmlns:p14="http://schemas.microsoft.com/office/powerpoint/2010/main" val="2993674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it-IT"/>
          </a:p>
        </p:txBody>
      </p:sp>
      <p:sp>
        <p:nvSpPr>
          <p:cNvPr id="1843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F605E473-FC6C-4810-BB9E-CB0BFE2B7EC4}" type="datetimeFigureOut">
              <a:rPr lang="it-IT"/>
              <a:pPr>
                <a:defRPr/>
              </a:pPr>
              <a:t>12/11/2025</a:t>
            </a:fld>
            <a:endParaRPr lang="it-IT"/>
          </a:p>
        </p:txBody>
      </p:sp>
      <p:sp>
        <p:nvSpPr>
          <p:cNvPr id="5124"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1843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it-IT"/>
          </a:p>
        </p:txBody>
      </p:sp>
      <p:sp>
        <p:nvSpPr>
          <p:cNvPr id="1843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138049D1-4BD4-4D78-8C9D-3BC30301985F}" type="slidenum">
              <a:rPr lang="it-IT"/>
              <a:pPr>
                <a:defRPr/>
              </a:pPr>
              <a:t>‹N›</a:t>
            </a:fld>
            <a:endParaRPr lang="it-IT"/>
          </a:p>
        </p:txBody>
      </p:sp>
    </p:spTree>
    <p:extLst>
      <p:ext uri="{BB962C8B-B14F-4D97-AF65-F5344CB8AC3E}">
        <p14:creationId xmlns:p14="http://schemas.microsoft.com/office/powerpoint/2010/main" val="20454567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75692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75692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64269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18817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18793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88199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69850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01281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5271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84292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36065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75692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01115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19152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76524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99999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47707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41270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6464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05090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61166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0582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75692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52550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212992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31507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43553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815034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97349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423532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254511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917321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5546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756922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450328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795578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795578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208886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382840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275805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756922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27580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84458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73259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74241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00784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78170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CF11850E-3D01-4C7F-9FCC-DDE897C3814B}" type="datetimeFigureOut">
              <a:rPr lang="it-IT" smtClean="0"/>
              <a:pPr>
                <a:defRPr/>
              </a:pPr>
              <a:t>12/11/2025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B98B2FA-90F3-4247-8B20-9B6EA3D81DC8}"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BF25F24F-290F-4AAD-9278-7B901D45366F}" type="datetimeFigureOut">
              <a:rPr lang="it-IT" smtClean="0"/>
              <a:pPr>
                <a:defRPr/>
              </a:pPr>
              <a:t>12/11/2025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BB2D1DE-BD9B-4275-91AB-60F5D611D782}"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B582553-40E5-4F6B-BF82-3192DE8BB884}" type="datetimeFigureOut">
              <a:rPr lang="it-IT" smtClean="0"/>
              <a:pPr>
                <a:defRPr/>
              </a:pPr>
              <a:t>12/11/2025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C533BE8-CF0A-4B9B-89EB-60CA93EEF4BF}"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B2B95952-F392-4C76-8154-AEF1C8E85FFF}" type="datetimeFigureOut">
              <a:rPr lang="it-IT" smtClean="0"/>
              <a:pPr>
                <a:defRPr/>
              </a:pPr>
              <a:t>12/11/2025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C188691-F472-44E6-A921-1CEE3A068213}"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FBCBCDAF-4C21-4B04-ABB6-97298485D013}" type="datetimeFigureOut">
              <a:rPr lang="it-IT" smtClean="0"/>
              <a:pPr>
                <a:defRPr/>
              </a:pPr>
              <a:t>12/11/2025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360D71F-88A9-45DF-9F32-FC38CF1CD66E}"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0088C617-8C4F-4107-A699-29D427D1C36A}" type="datetimeFigureOut">
              <a:rPr lang="it-IT" smtClean="0"/>
              <a:pPr>
                <a:defRPr/>
              </a:pPr>
              <a:t>12/11/2025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6114AF01-296D-42EF-99BA-A74FB8757919}"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6D3D5FE8-69E2-4304-8786-F48962FD6FF8}" type="datetimeFigureOut">
              <a:rPr lang="it-IT" smtClean="0"/>
              <a:pPr>
                <a:defRPr/>
              </a:pPr>
              <a:t>12/11/2025</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4D11D532-9CE1-40CD-AF96-E95CCA5446A7}"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B3BE55D9-0AA5-4A4E-A9CC-5697C45DDC62}" type="datetimeFigureOut">
              <a:rPr lang="it-IT" smtClean="0"/>
              <a:pPr>
                <a:defRPr/>
              </a:pPr>
              <a:t>12/11/2025</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4E30B54F-6FB3-4B8A-B4C2-C1CEB47E5249}"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A8E0E896-1589-41E4-A467-8A42ECA6C5F3}" type="datetimeFigureOut">
              <a:rPr lang="it-IT" smtClean="0"/>
              <a:pPr>
                <a:defRPr/>
              </a:pPr>
              <a:t>12/11/2025</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E68ED6E3-C86F-4762-B057-44EDF5C4ADB6}"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70D0D6B6-B1EB-4E61-AFE9-7CB89270A123}" type="datetimeFigureOut">
              <a:rPr lang="it-IT" smtClean="0"/>
              <a:pPr>
                <a:defRPr/>
              </a:pPr>
              <a:t>12/11/2025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080856F-B47F-43BC-A743-C83FDDC81423}"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12D4955-4480-4C9E-B419-44F97A82804C}" type="datetimeFigureOut">
              <a:rPr lang="it-IT" smtClean="0"/>
              <a:pPr>
                <a:defRPr/>
              </a:pPr>
              <a:t>12/11/2025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F73F06F-AF22-4DF3-A19F-FC4413382066}"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93503F1-F84A-4FC4-9D13-AAF724F18366}" type="datetimeFigureOut">
              <a:rPr lang="it-IT" smtClean="0"/>
              <a:pPr>
                <a:defRPr/>
              </a:pPr>
              <a:t>12/11/2025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3E0763-C044-44B9-9E47-2B67979C33B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oleObject" Target="../embeddings/oleObject1.bin"/><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9.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9"/>
          <p:cNvSpPr>
            <a:spLocks noChangeArrowheads="1"/>
          </p:cNvSpPr>
          <p:nvPr/>
        </p:nvSpPr>
        <p:spPr bwMode="auto">
          <a:xfrm flipV="1">
            <a:off x="539750" y="1405288"/>
            <a:ext cx="8135938" cy="71438"/>
          </a:xfrm>
          <a:prstGeom prst="roundRect">
            <a:avLst>
              <a:gd name="adj" fmla="val 35417"/>
            </a:avLst>
          </a:prstGeom>
          <a:gradFill rotWithShape="1">
            <a:gsLst>
              <a:gs pos="0">
                <a:srgbClr val="FFFFFF"/>
              </a:gs>
              <a:gs pos="50000">
                <a:srgbClr val="822433"/>
              </a:gs>
              <a:gs pos="100000">
                <a:srgbClr val="FFFFFF"/>
              </a:gs>
            </a:gsLst>
            <a:lin ang="0" scaled="1"/>
          </a:gradFill>
          <a:ln w="9525">
            <a:noFill/>
            <a:miter lim="800000"/>
            <a:headEnd/>
            <a:tailEnd/>
          </a:ln>
        </p:spPr>
        <p:txBody>
          <a:bodyPr rot="10800000" wrap="none" anchor="ctr"/>
          <a:lstStyle/>
          <a:p>
            <a:endParaRPr lang="it-IT" dirty="0"/>
          </a:p>
        </p:txBody>
      </p:sp>
      <p:sp>
        <p:nvSpPr>
          <p:cNvPr id="2052" name="Text Box 4"/>
          <p:cNvSpPr txBox="1">
            <a:spLocks noChangeArrowheads="1"/>
          </p:cNvSpPr>
          <p:nvPr/>
        </p:nvSpPr>
        <p:spPr bwMode="auto">
          <a:xfrm>
            <a:off x="0" y="2204864"/>
            <a:ext cx="9144000" cy="762000"/>
          </a:xfrm>
          <a:prstGeom prst="rect">
            <a:avLst/>
          </a:prstGeom>
          <a:noFill/>
          <a:ln w="9525">
            <a:noFill/>
            <a:miter lim="800000"/>
            <a:headEnd/>
            <a:tailEnd/>
          </a:ln>
        </p:spPr>
        <p:txBody>
          <a:bodyPr anchor="ctr"/>
          <a:lstStyle/>
          <a:p>
            <a:pPr algn="ctr">
              <a:spcBef>
                <a:spcPct val="50000"/>
              </a:spcBef>
            </a:pPr>
            <a:r>
              <a:rPr kumimoji="1" lang="it-IT" sz="2400" b="1" u="sng" dirty="0">
                <a:solidFill>
                  <a:srgbClr val="000000"/>
                </a:solidFill>
              </a:rPr>
              <a:t>Giorgio De Donno</a:t>
            </a:r>
          </a:p>
        </p:txBody>
      </p:sp>
      <p:pic>
        <p:nvPicPr>
          <p:cNvPr id="2053" name="Picture 15" descr="col_red"/>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396611" y="188640"/>
            <a:ext cx="4319587" cy="1390650"/>
          </a:xfrm>
          <a:prstGeom prst="rect">
            <a:avLst/>
          </a:prstGeom>
          <a:noFill/>
          <a:ln w="9525">
            <a:noFill/>
            <a:miter lim="800000"/>
            <a:headEnd/>
            <a:tailEnd/>
          </a:ln>
        </p:spPr>
      </p:pic>
      <p:sp>
        <p:nvSpPr>
          <p:cNvPr id="2055" name="Rectangle 22"/>
          <p:cNvSpPr>
            <a:spLocks noGrp="1"/>
          </p:cNvSpPr>
          <p:nvPr>
            <p:ph type="ctrTitle"/>
          </p:nvPr>
        </p:nvSpPr>
        <p:spPr>
          <a:xfrm>
            <a:off x="395536" y="1484784"/>
            <a:ext cx="8352928" cy="864369"/>
          </a:xfrm>
        </p:spPr>
        <p:txBody>
          <a:bodyPr/>
          <a:lstStyle/>
          <a:p>
            <a:pPr eaLnBrk="1" hangingPunct="1"/>
            <a:r>
              <a:rPr lang="en-US" sz="3000" b="1" dirty="0">
                <a:latin typeface="Helvetica" pitchFamily="34" charset="0"/>
              </a:rPr>
              <a:t>Environmental geophysics</a:t>
            </a:r>
            <a:endParaRPr lang="it-IT" sz="3000" b="1" dirty="0">
              <a:latin typeface="Helvetica" pitchFamily="34" charset="0"/>
            </a:endParaRPr>
          </a:p>
        </p:txBody>
      </p:sp>
      <p:sp>
        <p:nvSpPr>
          <p:cNvPr id="7" name="Text Box 6"/>
          <p:cNvSpPr txBox="1">
            <a:spLocks noChangeArrowheads="1"/>
          </p:cNvSpPr>
          <p:nvPr/>
        </p:nvSpPr>
        <p:spPr bwMode="auto">
          <a:xfrm>
            <a:off x="827584" y="5302949"/>
            <a:ext cx="7917067" cy="400110"/>
          </a:xfrm>
          <a:prstGeom prst="rect">
            <a:avLst/>
          </a:prstGeom>
          <a:noFill/>
          <a:ln w="9525">
            <a:noFill/>
            <a:miter lim="800000"/>
            <a:headEnd/>
            <a:tailEnd/>
          </a:ln>
        </p:spPr>
        <p:txBody>
          <a:bodyPr wrap="square">
            <a:spAutoFit/>
          </a:bodyPr>
          <a:lstStyle/>
          <a:p>
            <a:pPr algn="ctr"/>
            <a:r>
              <a:rPr kumimoji="1" lang="it-IT" sz="2000" i="1" dirty="0">
                <a:solidFill>
                  <a:srgbClr val="000000"/>
                </a:solidFill>
              </a:rPr>
              <a:t>“</a:t>
            </a:r>
            <a:r>
              <a:rPr kumimoji="1" lang="it-IT" sz="2000" b="1" i="1" dirty="0">
                <a:solidFill>
                  <a:srgbClr val="000000"/>
                </a:solidFill>
              </a:rPr>
              <a:t>Sapienza” </a:t>
            </a:r>
            <a:r>
              <a:rPr kumimoji="1" lang="it-IT" sz="2000" b="1" i="1" dirty="0" err="1">
                <a:solidFill>
                  <a:srgbClr val="000000"/>
                </a:solidFill>
              </a:rPr>
              <a:t>University</a:t>
            </a:r>
            <a:r>
              <a:rPr kumimoji="1" lang="it-IT" sz="2000" b="1" i="1" dirty="0">
                <a:solidFill>
                  <a:srgbClr val="000000"/>
                </a:solidFill>
              </a:rPr>
              <a:t> </a:t>
            </a:r>
            <a:r>
              <a:rPr kumimoji="1" lang="it-IT" sz="2000" b="1" i="1" dirty="0" err="1">
                <a:solidFill>
                  <a:srgbClr val="000000"/>
                </a:solidFill>
              </a:rPr>
              <a:t>of</a:t>
            </a:r>
            <a:r>
              <a:rPr kumimoji="1" lang="it-IT" sz="2000" b="1" i="1" dirty="0">
                <a:solidFill>
                  <a:srgbClr val="000000"/>
                </a:solidFill>
              </a:rPr>
              <a:t> </a:t>
            </a:r>
            <a:r>
              <a:rPr kumimoji="1" lang="it-IT" sz="2000" b="1" i="1" dirty="0" err="1">
                <a:solidFill>
                  <a:srgbClr val="000000"/>
                </a:solidFill>
              </a:rPr>
              <a:t>Rome</a:t>
            </a:r>
            <a:r>
              <a:rPr kumimoji="1" lang="it-IT" sz="2000" b="1" i="1" dirty="0">
                <a:solidFill>
                  <a:srgbClr val="000000"/>
                </a:solidFill>
              </a:rPr>
              <a:t>  - </a:t>
            </a:r>
            <a:r>
              <a:rPr kumimoji="1" lang="it-IT" sz="2000" i="1" dirty="0">
                <a:solidFill>
                  <a:srgbClr val="000000"/>
                </a:solidFill>
              </a:rPr>
              <a:t>DICEA  Area Geofisica </a:t>
            </a:r>
          </a:p>
        </p:txBody>
      </p:sp>
      <p:sp>
        <p:nvSpPr>
          <p:cNvPr id="8" name="Text Box 6"/>
          <p:cNvSpPr txBox="1">
            <a:spLocks noChangeArrowheads="1"/>
          </p:cNvSpPr>
          <p:nvPr/>
        </p:nvSpPr>
        <p:spPr bwMode="auto">
          <a:xfrm>
            <a:off x="827584" y="5734997"/>
            <a:ext cx="7917067" cy="646331"/>
          </a:xfrm>
          <a:prstGeom prst="rect">
            <a:avLst/>
          </a:prstGeom>
          <a:noFill/>
          <a:ln w="9525">
            <a:noFill/>
            <a:miter lim="800000"/>
            <a:headEnd/>
            <a:tailEnd/>
          </a:ln>
        </p:spPr>
        <p:txBody>
          <a:bodyPr wrap="square">
            <a:spAutoFit/>
          </a:bodyPr>
          <a:lstStyle/>
          <a:p>
            <a:pPr algn="ctr"/>
            <a:r>
              <a:rPr kumimoji="1" lang="it-IT" i="1" dirty="0">
                <a:solidFill>
                  <a:srgbClr val="000000"/>
                </a:solidFill>
              </a:rPr>
              <a:t>phone: +39 06 44 585 078</a:t>
            </a:r>
          </a:p>
          <a:p>
            <a:pPr algn="ctr"/>
            <a:r>
              <a:rPr kumimoji="1" lang="it-IT" i="1" dirty="0" err="1">
                <a:solidFill>
                  <a:srgbClr val="000000"/>
                </a:solidFill>
              </a:rPr>
              <a:t>email</a:t>
            </a:r>
            <a:r>
              <a:rPr kumimoji="1" lang="it-IT" i="1" dirty="0">
                <a:solidFill>
                  <a:srgbClr val="000000"/>
                </a:solidFill>
              </a:rPr>
              <a:t>: giorgio.dedonno@uniroma1.it</a:t>
            </a:r>
          </a:p>
        </p:txBody>
      </p:sp>
      <p:sp>
        <p:nvSpPr>
          <p:cNvPr id="9" name="Text Box 4"/>
          <p:cNvSpPr txBox="1">
            <a:spLocks noChangeArrowheads="1"/>
          </p:cNvSpPr>
          <p:nvPr/>
        </p:nvSpPr>
        <p:spPr bwMode="auto">
          <a:xfrm>
            <a:off x="0" y="3573016"/>
            <a:ext cx="9144000" cy="762000"/>
          </a:xfrm>
          <a:prstGeom prst="rect">
            <a:avLst/>
          </a:prstGeom>
          <a:noFill/>
          <a:ln w="9525">
            <a:noFill/>
            <a:miter lim="800000"/>
            <a:headEnd/>
            <a:tailEnd/>
          </a:ln>
        </p:spPr>
        <p:txBody>
          <a:bodyPr anchor="ctr"/>
          <a:lstStyle/>
          <a:p>
            <a:pPr algn="ctr">
              <a:spcBef>
                <a:spcPct val="50000"/>
              </a:spcBef>
            </a:pPr>
            <a:r>
              <a:rPr kumimoji="1" lang="en-GB" sz="2800" b="1" i="1" dirty="0">
                <a:solidFill>
                  <a:srgbClr val="000000"/>
                </a:solidFill>
              </a:rPr>
              <a:t>3 . </a:t>
            </a:r>
            <a:r>
              <a:rPr kumimoji="1" lang="en-GB" sz="2800" b="1" i="1">
                <a:solidFill>
                  <a:srgbClr val="000000"/>
                </a:solidFill>
              </a:rPr>
              <a:t>RADAR (high-frequency EM) methods</a:t>
            </a:r>
          </a:p>
          <a:p>
            <a:pPr algn="ctr">
              <a:spcBef>
                <a:spcPct val="50000"/>
              </a:spcBef>
            </a:pPr>
            <a:r>
              <a:rPr kumimoji="1" lang="it-IT" sz="2800" i="1">
                <a:solidFill>
                  <a:srgbClr val="000000"/>
                </a:solidFill>
              </a:rPr>
              <a:t>GPR </a:t>
            </a:r>
            <a:r>
              <a:rPr kumimoji="1" lang="it-IT" sz="2800" i="1" dirty="0" err="1">
                <a:solidFill>
                  <a:srgbClr val="000000"/>
                </a:solidFill>
              </a:rPr>
              <a:t>acquisition</a:t>
            </a:r>
            <a:endParaRPr kumimoji="1" lang="it-IT" sz="2800" i="1"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3077"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10</a:t>
            </a:fld>
            <a:r>
              <a:rPr lang="en-GB" sz="1400" b="1" dirty="0"/>
              <a:t> </a:t>
            </a:r>
          </a:p>
        </p:txBody>
      </p:sp>
      <p:sp>
        <p:nvSpPr>
          <p:cNvPr id="17"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Temporal sampling</a:t>
            </a:r>
          </a:p>
        </p:txBody>
      </p:sp>
      <p:pic>
        <p:nvPicPr>
          <p:cNvPr id="21" name="Immagine 9" descr="logo_dicea.png"/>
          <p:cNvPicPr>
            <a:picLocks noChangeAspect="1"/>
          </p:cNvPicPr>
          <p:nvPr/>
        </p:nvPicPr>
        <p:blipFill>
          <a:blip r:embed="rId3" cstate="print"/>
          <a:srcRect r="77084"/>
          <a:stretch>
            <a:fillRect/>
          </a:stretch>
        </p:blipFill>
        <p:spPr bwMode="auto">
          <a:xfrm>
            <a:off x="8580983" y="0"/>
            <a:ext cx="540221" cy="654050"/>
          </a:xfrm>
          <a:prstGeom prst="rect">
            <a:avLst/>
          </a:prstGeom>
          <a:noFill/>
          <a:ln w="9525">
            <a:noFill/>
            <a:miter lim="800000"/>
            <a:headEnd/>
            <a:tailEnd/>
          </a:ln>
        </p:spPr>
      </p:pic>
      <p:pic>
        <p:nvPicPr>
          <p:cNvPr id="89090" name="Picture 2"/>
          <p:cNvPicPr>
            <a:picLocks noChangeAspect="1" noChangeArrowheads="1"/>
          </p:cNvPicPr>
          <p:nvPr/>
        </p:nvPicPr>
        <p:blipFill>
          <a:blip r:embed="rId4" cstate="print"/>
          <a:srcRect/>
          <a:stretch>
            <a:fillRect/>
          </a:stretch>
        </p:blipFill>
        <p:spPr bwMode="auto">
          <a:xfrm>
            <a:off x="4891198" y="1167123"/>
            <a:ext cx="3358765" cy="2664296"/>
          </a:xfrm>
          <a:prstGeom prst="rect">
            <a:avLst/>
          </a:prstGeom>
          <a:noFill/>
          <a:ln w="9525">
            <a:noFill/>
            <a:miter lim="800000"/>
            <a:headEnd/>
            <a:tailEnd/>
          </a:ln>
        </p:spPr>
      </p:pic>
      <p:pic>
        <p:nvPicPr>
          <p:cNvPr id="8" name="Picture 2"/>
          <p:cNvPicPr>
            <a:picLocks noChangeAspect="1" noChangeArrowheads="1"/>
          </p:cNvPicPr>
          <p:nvPr/>
        </p:nvPicPr>
        <p:blipFill rotWithShape="1">
          <a:blip r:embed="rId5" cstate="print"/>
          <a:srcRect l="57320" b="39494"/>
          <a:stretch/>
        </p:blipFill>
        <p:spPr bwMode="auto">
          <a:xfrm>
            <a:off x="894036" y="908720"/>
            <a:ext cx="3101899" cy="1922884"/>
          </a:xfrm>
          <a:prstGeom prst="rect">
            <a:avLst/>
          </a:prstGeom>
          <a:noFill/>
          <a:ln w="9525">
            <a:noFill/>
            <a:miter lim="800000"/>
            <a:headEnd/>
            <a:tailEnd/>
          </a:ln>
        </p:spPr>
      </p:pic>
      <p:sp>
        <p:nvSpPr>
          <p:cNvPr id="9" name="CasellaDiTesto 8"/>
          <p:cNvSpPr txBox="1"/>
          <p:nvPr/>
        </p:nvSpPr>
        <p:spPr>
          <a:xfrm>
            <a:off x="467544" y="3329171"/>
            <a:ext cx="3600400" cy="646331"/>
          </a:xfrm>
          <a:prstGeom prst="rect">
            <a:avLst/>
          </a:prstGeom>
          <a:noFill/>
        </p:spPr>
        <p:txBody>
          <a:bodyPr wrap="square" rtlCol="0">
            <a:spAutoFit/>
          </a:bodyPr>
          <a:lstStyle/>
          <a:p>
            <a:pPr algn="ctr"/>
            <a:r>
              <a:rPr lang="it-IT" dirty="0" err="1"/>
              <a:t>Most</a:t>
            </a:r>
            <a:r>
              <a:rPr lang="it-IT" dirty="0"/>
              <a:t> of GPR energy </a:t>
            </a:r>
            <a:r>
              <a:rPr lang="it-IT" dirty="0" err="1"/>
              <a:t>is</a:t>
            </a:r>
            <a:r>
              <a:rPr lang="it-IT" dirty="0"/>
              <a:t> </a:t>
            </a:r>
            <a:r>
              <a:rPr lang="it-IT" dirty="0" err="1"/>
              <a:t>between</a:t>
            </a:r>
            <a:r>
              <a:rPr lang="it-IT" dirty="0"/>
              <a:t> 0.5 </a:t>
            </a:r>
            <a:r>
              <a:rPr lang="it-IT" i="1" dirty="0" err="1">
                <a:latin typeface="Cambria" panose="02040503050406030204" pitchFamily="18" charset="0"/>
                <a:ea typeface="Cambria" panose="02040503050406030204" pitchFamily="18" charset="0"/>
                <a:cs typeface="Helvetica" pitchFamily="34" charset="0"/>
              </a:rPr>
              <a:t>f</a:t>
            </a:r>
            <a:r>
              <a:rPr lang="it-IT" i="1" baseline="-25000" dirty="0" err="1">
                <a:latin typeface="Cambria" panose="02040503050406030204" pitchFamily="18" charset="0"/>
                <a:ea typeface="Cambria" panose="02040503050406030204" pitchFamily="18" charset="0"/>
                <a:cs typeface="Helvetica" pitchFamily="34" charset="0"/>
              </a:rPr>
              <a:t>c</a:t>
            </a:r>
            <a:r>
              <a:rPr lang="it-IT" dirty="0"/>
              <a:t> and 1.5 </a:t>
            </a:r>
            <a:r>
              <a:rPr lang="it-IT" i="1" dirty="0" err="1">
                <a:latin typeface="Cambria" panose="02040503050406030204" pitchFamily="18" charset="0"/>
                <a:ea typeface="Cambria" panose="02040503050406030204" pitchFamily="18" charset="0"/>
                <a:cs typeface="Helvetica" pitchFamily="34" charset="0"/>
              </a:rPr>
              <a:t>f</a:t>
            </a:r>
            <a:r>
              <a:rPr lang="it-IT" i="1" baseline="-25000" dirty="0" err="1">
                <a:latin typeface="Cambria" panose="02040503050406030204" pitchFamily="18" charset="0"/>
                <a:ea typeface="Cambria" panose="02040503050406030204" pitchFamily="18" charset="0"/>
                <a:cs typeface="Helvetica" pitchFamily="34" charset="0"/>
              </a:rPr>
              <a:t>c</a:t>
            </a:r>
            <a:r>
              <a:rPr lang="it-IT" baseline="-25000" dirty="0">
                <a:cs typeface="Helvetica" pitchFamily="34" charset="0"/>
              </a:rPr>
              <a:t> </a:t>
            </a:r>
            <a:endParaRPr lang="it-IT" dirty="0"/>
          </a:p>
        </p:txBody>
      </p:sp>
      <p:sp>
        <p:nvSpPr>
          <p:cNvPr id="10" name="CasellaDiTesto 9"/>
          <p:cNvSpPr txBox="1"/>
          <p:nvPr/>
        </p:nvSpPr>
        <p:spPr>
          <a:xfrm>
            <a:off x="1043608" y="4293096"/>
            <a:ext cx="2160240" cy="646331"/>
          </a:xfrm>
          <a:prstGeom prst="rect">
            <a:avLst/>
          </a:prstGeom>
          <a:noFill/>
        </p:spPr>
        <p:txBody>
          <a:bodyPr wrap="square" rtlCol="0">
            <a:spAutoFit/>
          </a:bodyPr>
          <a:lstStyle/>
          <a:p>
            <a:pPr algn="ctr"/>
            <a:r>
              <a:rPr lang="it-IT" dirty="0" err="1"/>
              <a:t>Nyquist</a:t>
            </a:r>
            <a:r>
              <a:rPr lang="it-IT" dirty="0"/>
              <a:t> </a:t>
            </a:r>
            <a:r>
              <a:rPr lang="it-IT" dirty="0" err="1"/>
              <a:t>frequency</a:t>
            </a:r>
            <a:endParaRPr lang="it-IT" dirty="0"/>
          </a:p>
          <a:p>
            <a:pPr algn="ctr"/>
            <a:r>
              <a:rPr lang="it-IT" dirty="0"/>
              <a:t>2 </a:t>
            </a:r>
            <a:r>
              <a:rPr lang="it-IT" dirty="0">
                <a:latin typeface="Calibri"/>
                <a:cs typeface="Calibri"/>
              </a:rPr>
              <a:t>· </a:t>
            </a:r>
            <a:r>
              <a:rPr lang="it-IT" dirty="0">
                <a:cs typeface="Helvetica" pitchFamily="34" charset="0"/>
              </a:rPr>
              <a:t>1.5</a:t>
            </a:r>
            <a:r>
              <a:rPr lang="it-IT" i="1" dirty="0">
                <a:latin typeface="Cambria" panose="02040503050406030204" pitchFamily="18" charset="0"/>
                <a:ea typeface="Cambria" panose="02040503050406030204" pitchFamily="18" charset="0"/>
                <a:cs typeface="Helvetica" pitchFamily="34" charset="0"/>
              </a:rPr>
              <a:t> </a:t>
            </a:r>
            <a:r>
              <a:rPr lang="it-IT" i="1" dirty="0" err="1">
                <a:latin typeface="Cambria" panose="02040503050406030204" pitchFamily="18" charset="0"/>
                <a:ea typeface="Cambria" panose="02040503050406030204" pitchFamily="18" charset="0"/>
                <a:cs typeface="Helvetica" pitchFamily="34" charset="0"/>
              </a:rPr>
              <a:t>f</a:t>
            </a:r>
            <a:r>
              <a:rPr lang="it-IT" i="1" baseline="-25000" dirty="0" err="1">
                <a:latin typeface="Cambria" panose="02040503050406030204" pitchFamily="18" charset="0"/>
                <a:ea typeface="Cambria" panose="02040503050406030204" pitchFamily="18" charset="0"/>
                <a:cs typeface="Helvetica" pitchFamily="34" charset="0"/>
              </a:rPr>
              <a:t>c</a:t>
            </a:r>
            <a:r>
              <a:rPr lang="it-IT" i="1" baseline="-25000" dirty="0">
                <a:latin typeface="Cambria" panose="02040503050406030204" pitchFamily="18" charset="0"/>
                <a:ea typeface="Cambria" panose="02040503050406030204" pitchFamily="18" charset="0"/>
                <a:cs typeface="Helvetica" pitchFamily="34" charset="0"/>
              </a:rPr>
              <a:t> </a:t>
            </a:r>
            <a:r>
              <a:rPr lang="it-IT" dirty="0">
                <a:cs typeface="Helvetica" pitchFamily="34" charset="0"/>
              </a:rPr>
              <a:t>=3 </a:t>
            </a:r>
            <a:r>
              <a:rPr lang="it-IT" i="1" dirty="0" err="1">
                <a:latin typeface="Cambria" panose="02040503050406030204" pitchFamily="18" charset="0"/>
                <a:ea typeface="Cambria" panose="02040503050406030204" pitchFamily="18" charset="0"/>
                <a:cs typeface="Helvetica" pitchFamily="34" charset="0"/>
              </a:rPr>
              <a:t>f</a:t>
            </a:r>
            <a:r>
              <a:rPr lang="it-IT" i="1" baseline="-25000" dirty="0" err="1">
                <a:latin typeface="Cambria" panose="02040503050406030204" pitchFamily="18" charset="0"/>
                <a:ea typeface="Cambria" panose="02040503050406030204" pitchFamily="18" charset="0"/>
                <a:cs typeface="Helvetica" pitchFamily="34" charset="0"/>
              </a:rPr>
              <a:t>c</a:t>
            </a:r>
            <a:endParaRPr lang="it-IT" dirty="0">
              <a:cs typeface="Helvetica" pitchFamily="34" charset="0"/>
            </a:endParaRPr>
          </a:p>
        </p:txBody>
      </p:sp>
      <p:sp>
        <p:nvSpPr>
          <p:cNvPr id="11" name="Freccia in giù 10"/>
          <p:cNvSpPr/>
          <p:nvPr/>
        </p:nvSpPr>
        <p:spPr>
          <a:xfrm>
            <a:off x="1979712" y="4005064"/>
            <a:ext cx="288032" cy="288032"/>
          </a:xfrm>
          <a:prstGeom prst="downArrow">
            <a:avLst/>
          </a:prstGeom>
          <a:noFill/>
          <a:ln>
            <a:solidFill>
              <a:srgbClr val="822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in giù 12"/>
          <p:cNvSpPr/>
          <p:nvPr/>
        </p:nvSpPr>
        <p:spPr>
          <a:xfrm>
            <a:off x="1959868" y="5013176"/>
            <a:ext cx="288032" cy="288032"/>
          </a:xfrm>
          <a:prstGeom prst="downArrow">
            <a:avLst/>
          </a:prstGeom>
          <a:noFill/>
          <a:ln>
            <a:solidFill>
              <a:srgbClr val="822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791580" y="5301208"/>
            <a:ext cx="2664296" cy="707886"/>
          </a:xfrm>
          <a:prstGeom prst="rect">
            <a:avLst/>
          </a:prstGeom>
          <a:noFill/>
        </p:spPr>
        <p:txBody>
          <a:bodyPr wrap="square" rtlCol="0">
            <a:spAutoFit/>
          </a:bodyPr>
          <a:lstStyle/>
          <a:p>
            <a:pPr algn="ctr"/>
            <a:r>
              <a:rPr lang="en-US" sz="2000" dirty="0"/>
              <a:t>Using 2 times the </a:t>
            </a:r>
            <a:r>
              <a:rPr lang="en-US" sz="2000" dirty="0" err="1"/>
              <a:t>Nyquist</a:t>
            </a:r>
            <a:r>
              <a:rPr lang="en-US" sz="2000" dirty="0"/>
              <a:t> frequency</a:t>
            </a:r>
          </a:p>
        </p:txBody>
      </p:sp>
      <p:graphicFrame>
        <p:nvGraphicFramePr>
          <p:cNvPr id="16" name="Oggetto 15"/>
          <p:cNvGraphicFramePr>
            <a:graphicFrameLocks noChangeAspect="1"/>
          </p:cNvGraphicFramePr>
          <p:nvPr>
            <p:extLst>
              <p:ext uri="{D42A27DB-BD31-4B8C-83A1-F6EECF244321}">
                <p14:modId xmlns:p14="http://schemas.microsoft.com/office/powerpoint/2010/main" val="1535064900"/>
              </p:ext>
            </p:extLst>
          </p:nvPr>
        </p:nvGraphicFramePr>
        <p:xfrm>
          <a:off x="6012160" y="5027779"/>
          <a:ext cx="1440160" cy="1065517"/>
        </p:xfrm>
        <a:graphic>
          <a:graphicData uri="http://schemas.openxmlformats.org/presentationml/2006/ole">
            <mc:AlternateContent xmlns:mc="http://schemas.openxmlformats.org/markup-compatibility/2006">
              <mc:Choice xmlns:v="urn:schemas-microsoft-com:vml" Requires="v">
                <p:oleObj name="Equazione" r:id="rId6" imgW="583920" imgH="431640" progId="Equation.3">
                  <p:embed/>
                </p:oleObj>
              </mc:Choice>
              <mc:Fallback>
                <p:oleObj name="Equazione" r:id="rId6" imgW="583920" imgH="431640" progId="Equation.3">
                  <p:embed/>
                  <p:pic>
                    <p:nvPicPr>
                      <p:cNvPr id="16" name="Oggetto 15"/>
                      <p:cNvPicPr>
                        <a:picLocks noChangeAspect="1" noChangeArrowheads="1"/>
                      </p:cNvPicPr>
                      <p:nvPr/>
                    </p:nvPicPr>
                    <p:blipFill>
                      <a:blip r:embed="rId7"/>
                      <a:srcRect/>
                      <a:stretch>
                        <a:fillRect/>
                      </a:stretch>
                    </p:blipFill>
                    <p:spPr bwMode="auto">
                      <a:xfrm>
                        <a:off x="6012160" y="5027779"/>
                        <a:ext cx="1440160" cy="1065517"/>
                      </a:xfrm>
                      <a:prstGeom prst="rect">
                        <a:avLst/>
                      </a:prstGeom>
                      <a:noFill/>
                      <a:ln w="25400">
                        <a:solidFill>
                          <a:srgbClr val="993300"/>
                        </a:solidFill>
                        <a:miter lim="800000"/>
                        <a:headEnd/>
                        <a:tailEnd/>
                      </a:ln>
                    </p:spPr>
                  </p:pic>
                </p:oleObj>
              </mc:Fallback>
            </mc:AlternateContent>
          </a:graphicData>
        </a:graphic>
      </p:graphicFrame>
      <p:sp>
        <p:nvSpPr>
          <p:cNvPr id="18" name="Freccia in giù 17"/>
          <p:cNvSpPr/>
          <p:nvPr/>
        </p:nvSpPr>
        <p:spPr>
          <a:xfrm rot="16200000">
            <a:off x="4529854" y="5394515"/>
            <a:ext cx="376517" cy="436240"/>
          </a:xfrm>
          <a:prstGeom prst="downArrow">
            <a:avLst/>
          </a:prstGeom>
          <a:noFill/>
          <a:ln>
            <a:solidFill>
              <a:srgbClr val="822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5126491" y="4089266"/>
            <a:ext cx="3045909" cy="707886"/>
          </a:xfrm>
          <a:prstGeom prst="rect">
            <a:avLst/>
          </a:prstGeom>
        </p:spPr>
        <p:txBody>
          <a:bodyPr wrap="square">
            <a:spAutoFit/>
          </a:bodyPr>
          <a:lstStyle/>
          <a:p>
            <a:pPr algn="ctr"/>
            <a:r>
              <a:rPr lang="it-IT" sz="2000" b="1" dirty="0" err="1"/>
              <a:t>Correct</a:t>
            </a:r>
            <a:r>
              <a:rPr lang="it-IT" sz="2000" b="1" dirty="0"/>
              <a:t> sampling </a:t>
            </a:r>
            <a:r>
              <a:rPr lang="it-IT" sz="2000" b="1" dirty="0" err="1"/>
              <a:t>interval</a:t>
            </a:r>
            <a:r>
              <a:rPr lang="it-IT" sz="2000" b="1" dirty="0"/>
              <a:t> of GPR </a:t>
            </a:r>
            <a:r>
              <a:rPr lang="it-IT" sz="2000" b="1" dirty="0" err="1"/>
              <a:t>signal</a:t>
            </a:r>
            <a:endParaRPr lang="it-IT" sz="2000" b="1" dirty="0"/>
          </a:p>
        </p:txBody>
      </p:sp>
      <p:sp>
        <p:nvSpPr>
          <p:cNvPr id="2" name="Figura a mano libera 21">
            <a:extLst>
              <a:ext uri="{FF2B5EF4-FFF2-40B4-BE49-F238E27FC236}">
                <a16:creationId xmlns:a16="http://schemas.microsoft.com/office/drawing/2014/main" id="{A69DD73F-A707-DD5D-7D7F-504758318CB3}"/>
              </a:ext>
            </a:extLst>
          </p:cNvPr>
          <p:cNvSpPr/>
          <p:nvPr/>
        </p:nvSpPr>
        <p:spPr>
          <a:xfrm>
            <a:off x="1929671" y="1165081"/>
            <a:ext cx="752475" cy="840782"/>
          </a:xfrm>
          <a:custGeom>
            <a:avLst/>
            <a:gdLst>
              <a:gd name="connsiteX0" fmla="*/ 0 w 752475"/>
              <a:gd name="connsiteY0" fmla="*/ 828679 h 838204"/>
              <a:gd name="connsiteX1" fmla="*/ 371475 w 752475"/>
              <a:gd name="connsiteY1" fmla="*/ 4 h 838204"/>
              <a:gd name="connsiteX2" fmla="*/ 752475 w 752475"/>
              <a:gd name="connsiteY2" fmla="*/ 838204 h 838204"/>
              <a:gd name="connsiteX0" fmla="*/ 0 w 752475"/>
              <a:gd name="connsiteY0" fmla="*/ 831257 h 840782"/>
              <a:gd name="connsiteX1" fmla="*/ 371475 w 752475"/>
              <a:gd name="connsiteY1" fmla="*/ 2582 h 840782"/>
              <a:gd name="connsiteX2" fmla="*/ 752475 w 752475"/>
              <a:gd name="connsiteY2" fmla="*/ 840782 h 840782"/>
            </a:gdLst>
            <a:ahLst/>
            <a:cxnLst>
              <a:cxn ang="0">
                <a:pos x="connsiteX0" y="connsiteY0"/>
              </a:cxn>
              <a:cxn ang="0">
                <a:pos x="connsiteX1" y="connsiteY1"/>
              </a:cxn>
              <a:cxn ang="0">
                <a:pos x="connsiteX2" y="connsiteY2"/>
              </a:cxn>
            </a:cxnLst>
            <a:rect l="l" t="t" r="r" b="b"/>
            <a:pathLst>
              <a:path w="752475" h="840782">
                <a:moveTo>
                  <a:pt x="0" y="831257"/>
                </a:moveTo>
                <a:cubicBezTo>
                  <a:pt x="123031" y="416126"/>
                  <a:pt x="198438" y="43858"/>
                  <a:pt x="371475" y="2582"/>
                </a:cubicBezTo>
                <a:cubicBezTo>
                  <a:pt x="544512" y="-38694"/>
                  <a:pt x="624681" y="422475"/>
                  <a:pt x="752475" y="840782"/>
                </a:cubicBezTo>
              </a:path>
            </a:pathLst>
          </a:custGeom>
          <a:noFill/>
          <a:ln w="38100">
            <a:solidFill>
              <a:srgbClr val="8224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 name="Connettore diritto 2">
            <a:extLst>
              <a:ext uri="{FF2B5EF4-FFF2-40B4-BE49-F238E27FC236}">
                <a16:creationId xmlns:a16="http://schemas.microsoft.com/office/drawing/2014/main" id="{DAF4C44B-DE48-FDA5-A335-0C444C43569A}"/>
              </a:ext>
            </a:extLst>
          </p:cNvPr>
          <p:cNvCxnSpPr/>
          <p:nvPr/>
        </p:nvCxnSpPr>
        <p:spPr>
          <a:xfrm>
            <a:off x="1931230" y="1993882"/>
            <a:ext cx="0" cy="828000"/>
          </a:xfrm>
          <a:prstGeom prst="line">
            <a:avLst/>
          </a:prstGeom>
          <a:ln w="38100">
            <a:solidFill>
              <a:srgbClr val="822433"/>
            </a:solidFill>
            <a:prstDash val="dash"/>
          </a:ln>
        </p:spPr>
        <p:style>
          <a:lnRef idx="1">
            <a:schemeClr val="accent1"/>
          </a:lnRef>
          <a:fillRef idx="0">
            <a:schemeClr val="accent1"/>
          </a:fillRef>
          <a:effectRef idx="0">
            <a:schemeClr val="accent1"/>
          </a:effectRef>
          <a:fontRef idx="minor">
            <a:schemeClr val="tx1"/>
          </a:fontRef>
        </p:style>
      </p:cxnSp>
      <p:cxnSp>
        <p:nvCxnSpPr>
          <p:cNvPr id="4" name="Connettore diritto 3">
            <a:extLst>
              <a:ext uri="{FF2B5EF4-FFF2-40B4-BE49-F238E27FC236}">
                <a16:creationId xmlns:a16="http://schemas.microsoft.com/office/drawing/2014/main" id="{3B31654B-E647-CA85-9AA8-42CED44288BA}"/>
              </a:ext>
            </a:extLst>
          </p:cNvPr>
          <p:cNvCxnSpPr/>
          <p:nvPr/>
        </p:nvCxnSpPr>
        <p:spPr>
          <a:xfrm>
            <a:off x="2682146" y="1993882"/>
            <a:ext cx="0" cy="828000"/>
          </a:xfrm>
          <a:prstGeom prst="line">
            <a:avLst/>
          </a:prstGeom>
          <a:ln w="38100">
            <a:solidFill>
              <a:srgbClr val="822433"/>
            </a:solidFill>
            <a:prstDash val="dash"/>
          </a:ln>
        </p:spPr>
        <p:style>
          <a:lnRef idx="1">
            <a:schemeClr val="accent1"/>
          </a:lnRef>
          <a:fillRef idx="0">
            <a:schemeClr val="accent1"/>
          </a:fillRef>
          <a:effectRef idx="0">
            <a:schemeClr val="accent1"/>
          </a:effectRef>
          <a:fontRef idx="minor">
            <a:schemeClr val="tx1"/>
          </a:fontRef>
        </p:style>
      </p:cxnSp>
      <p:sp>
        <p:nvSpPr>
          <p:cNvPr id="5" name="Figura a mano libera 1">
            <a:extLst>
              <a:ext uri="{FF2B5EF4-FFF2-40B4-BE49-F238E27FC236}">
                <a16:creationId xmlns:a16="http://schemas.microsoft.com/office/drawing/2014/main" id="{3DA344C1-1BF5-85FC-498E-3E03BECE042A}"/>
              </a:ext>
            </a:extLst>
          </p:cNvPr>
          <p:cNvSpPr/>
          <p:nvPr/>
        </p:nvSpPr>
        <p:spPr>
          <a:xfrm>
            <a:off x="1928548" y="1191340"/>
            <a:ext cx="771614" cy="1640264"/>
          </a:xfrm>
          <a:custGeom>
            <a:avLst/>
            <a:gdLst>
              <a:gd name="connsiteX0" fmla="*/ 78742 w 921758"/>
              <a:gd name="connsiteY0" fmla="*/ 1621777 h 1730754"/>
              <a:gd name="connsiteX1" fmla="*/ 70116 w 921758"/>
              <a:gd name="connsiteY1" fmla="*/ 785015 h 1730754"/>
              <a:gd name="connsiteX2" fmla="*/ 466931 w 921758"/>
              <a:gd name="connsiteY2" fmla="*/ 11 h 1730754"/>
              <a:gd name="connsiteX3" fmla="*/ 837867 w 921758"/>
              <a:gd name="connsiteY3" fmla="*/ 802268 h 1730754"/>
              <a:gd name="connsiteX4" fmla="*/ 855119 w 921758"/>
              <a:gd name="connsiteY4" fmla="*/ 1630403 h 1730754"/>
              <a:gd name="connsiteX5" fmla="*/ 78742 w 921758"/>
              <a:gd name="connsiteY5" fmla="*/ 1621777 h 1730754"/>
              <a:gd name="connsiteX0" fmla="*/ 78742 w 921758"/>
              <a:gd name="connsiteY0" fmla="*/ 1621777 h 1730754"/>
              <a:gd name="connsiteX1" fmla="*/ 70116 w 921758"/>
              <a:gd name="connsiteY1" fmla="*/ 785015 h 1730754"/>
              <a:gd name="connsiteX2" fmla="*/ 466931 w 921758"/>
              <a:gd name="connsiteY2" fmla="*/ 11 h 1730754"/>
              <a:gd name="connsiteX3" fmla="*/ 837867 w 921758"/>
              <a:gd name="connsiteY3" fmla="*/ 802268 h 1730754"/>
              <a:gd name="connsiteX4" fmla="*/ 855119 w 921758"/>
              <a:gd name="connsiteY4" fmla="*/ 1630403 h 1730754"/>
              <a:gd name="connsiteX5" fmla="*/ 78742 w 921758"/>
              <a:gd name="connsiteY5" fmla="*/ 1621777 h 1730754"/>
              <a:gd name="connsiteX0" fmla="*/ 78742 w 921758"/>
              <a:gd name="connsiteY0" fmla="*/ 1628921 h 1737898"/>
              <a:gd name="connsiteX1" fmla="*/ 70116 w 921758"/>
              <a:gd name="connsiteY1" fmla="*/ 792159 h 1737898"/>
              <a:gd name="connsiteX2" fmla="*/ 466931 w 921758"/>
              <a:gd name="connsiteY2" fmla="*/ 11 h 1737898"/>
              <a:gd name="connsiteX3" fmla="*/ 837867 w 921758"/>
              <a:gd name="connsiteY3" fmla="*/ 809412 h 1737898"/>
              <a:gd name="connsiteX4" fmla="*/ 855119 w 921758"/>
              <a:gd name="connsiteY4" fmla="*/ 1637547 h 1737898"/>
              <a:gd name="connsiteX5" fmla="*/ 78742 w 921758"/>
              <a:gd name="connsiteY5" fmla="*/ 1628921 h 1737898"/>
              <a:gd name="connsiteX0" fmla="*/ 78742 w 921758"/>
              <a:gd name="connsiteY0" fmla="*/ 1628921 h 1737898"/>
              <a:gd name="connsiteX1" fmla="*/ 70116 w 921758"/>
              <a:gd name="connsiteY1" fmla="*/ 792159 h 1737898"/>
              <a:gd name="connsiteX2" fmla="*/ 466931 w 921758"/>
              <a:gd name="connsiteY2" fmla="*/ 11 h 1737898"/>
              <a:gd name="connsiteX3" fmla="*/ 837867 w 921758"/>
              <a:gd name="connsiteY3" fmla="*/ 809412 h 1737898"/>
              <a:gd name="connsiteX4" fmla="*/ 855119 w 921758"/>
              <a:gd name="connsiteY4" fmla="*/ 1637547 h 1737898"/>
              <a:gd name="connsiteX5" fmla="*/ 78742 w 921758"/>
              <a:gd name="connsiteY5" fmla="*/ 1628921 h 1737898"/>
              <a:gd name="connsiteX0" fmla="*/ 78742 w 921758"/>
              <a:gd name="connsiteY0" fmla="*/ 1628921 h 1696320"/>
              <a:gd name="connsiteX1" fmla="*/ 70116 w 921758"/>
              <a:gd name="connsiteY1" fmla="*/ 792159 h 1696320"/>
              <a:gd name="connsiteX2" fmla="*/ 466931 w 921758"/>
              <a:gd name="connsiteY2" fmla="*/ 11 h 1696320"/>
              <a:gd name="connsiteX3" fmla="*/ 837867 w 921758"/>
              <a:gd name="connsiteY3" fmla="*/ 809412 h 1696320"/>
              <a:gd name="connsiteX4" fmla="*/ 855119 w 921758"/>
              <a:gd name="connsiteY4" fmla="*/ 1637547 h 1696320"/>
              <a:gd name="connsiteX5" fmla="*/ 78742 w 921758"/>
              <a:gd name="connsiteY5" fmla="*/ 1628921 h 1696320"/>
              <a:gd name="connsiteX0" fmla="*/ 78742 w 921758"/>
              <a:gd name="connsiteY0" fmla="*/ 1628921 h 1696320"/>
              <a:gd name="connsiteX1" fmla="*/ 70116 w 921758"/>
              <a:gd name="connsiteY1" fmla="*/ 792159 h 1696320"/>
              <a:gd name="connsiteX2" fmla="*/ 466931 w 921758"/>
              <a:gd name="connsiteY2" fmla="*/ 11 h 1696320"/>
              <a:gd name="connsiteX3" fmla="*/ 837867 w 921758"/>
              <a:gd name="connsiteY3" fmla="*/ 809412 h 1696320"/>
              <a:gd name="connsiteX4" fmla="*/ 855119 w 921758"/>
              <a:gd name="connsiteY4" fmla="*/ 1637547 h 1696320"/>
              <a:gd name="connsiteX5" fmla="*/ 78742 w 921758"/>
              <a:gd name="connsiteY5" fmla="*/ 1628921 h 1696320"/>
              <a:gd name="connsiteX0" fmla="*/ 78742 w 921758"/>
              <a:gd name="connsiteY0" fmla="*/ 1628921 h 1637547"/>
              <a:gd name="connsiteX1" fmla="*/ 70116 w 921758"/>
              <a:gd name="connsiteY1" fmla="*/ 792159 h 1637547"/>
              <a:gd name="connsiteX2" fmla="*/ 466931 w 921758"/>
              <a:gd name="connsiteY2" fmla="*/ 11 h 1637547"/>
              <a:gd name="connsiteX3" fmla="*/ 837867 w 921758"/>
              <a:gd name="connsiteY3" fmla="*/ 809412 h 1637547"/>
              <a:gd name="connsiteX4" fmla="*/ 855119 w 921758"/>
              <a:gd name="connsiteY4" fmla="*/ 1637547 h 1637547"/>
              <a:gd name="connsiteX5" fmla="*/ 78742 w 921758"/>
              <a:gd name="connsiteY5" fmla="*/ 1628921 h 1637547"/>
              <a:gd name="connsiteX0" fmla="*/ 78742 w 893777"/>
              <a:gd name="connsiteY0" fmla="*/ 1628921 h 1637547"/>
              <a:gd name="connsiteX1" fmla="*/ 70116 w 893777"/>
              <a:gd name="connsiteY1" fmla="*/ 792159 h 1637547"/>
              <a:gd name="connsiteX2" fmla="*/ 466931 w 893777"/>
              <a:gd name="connsiteY2" fmla="*/ 11 h 1637547"/>
              <a:gd name="connsiteX3" fmla="*/ 837867 w 893777"/>
              <a:gd name="connsiteY3" fmla="*/ 809412 h 1637547"/>
              <a:gd name="connsiteX4" fmla="*/ 855119 w 893777"/>
              <a:gd name="connsiteY4" fmla="*/ 1637547 h 1637547"/>
              <a:gd name="connsiteX5" fmla="*/ 479915 w 893777"/>
              <a:gd name="connsiteY5" fmla="*/ 1633685 h 1637547"/>
              <a:gd name="connsiteX6" fmla="*/ 78742 w 893777"/>
              <a:gd name="connsiteY6" fmla="*/ 1628921 h 1637547"/>
              <a:gd name="connsiteX0" fmla="*/ 80476 w 890748"/>
              <a:gd name="connsiteY0" fmla="*/ 1638446 h 1638446"/>
              <a:gd name="connsiteX1" fmla="*/ 67087 w 890748"/>
              <a:gd name="connsiteY1" fmla="*/ 792159 h 1638446"/>
              <a:gd name="connsiteX2" fmla="*/ 463902 w 890748"/>
              <a:gd name="connsiteY2" fmla="*/ 11 h 1638446"/>
              <a:gd name="connsiteX3" fmla="*/ 834838 w 890748"/>
              <a:gd name="connsiteY3" fmla="*/ 809412 h 1638446"/>
              <a:gd name="connsiteX4" fmla="*/ 852090 w 890748"/>
              <a:gd name="connsiteY4" fmla="*/ 1637547 h 1638446"/>
              <a:gd name="connsiteX5" fmla="*/ 476886 w 890748"/>
              <a:gd name="connsiteY5" fmla="*/ 1633685 h 1638446"/>
              <a:gd name="connsiteX6" fmla="*/ 80476 w 890748"/>
              <a:gd name="connsiteY6" fmla="*/ 1638446 h 1638446"/>
              <a:gd name="connsiteX0" fmla="*/ 80476 w 890748"/>
              <a:gd name="connsiteY0" fmla="*/ 1638446 h 1642299"/>
              <a:gd name="connsiteX1" fmla="*/ 67087 w 890748"/>
              <a:gd name="connsiteY1" fmla="*/ 792159 h 1642299"/>
              <a:gd name="connsiteX2" fmla="*/ 463902 w 890748"/>
              <a:gd name="connsiteY2" fmla="*/ 11 h 1642299"/>
              <a:gd name="connsiteX3" fmla="*/ 834838 w 890748"/>
              <a:gd name="connsiteY3" fmla="*/ 809412 h 1642299"/>
              <a:gd name="connsiteX4" fmla="*/ 852090 w 890748"/>
              <a:gd name="connsiteY4" fmla="*/ 1637547 h 1642299"/>
              <a:gd name="connsiteX5" fmla="*/ 476886 w 890748"/>
              <a:gd name="connsiteY5" fmla="*/ 1633685 h 1642299"/>
              <a:gd name="connsiteX6" fmla="*/ 80476 w 890748"/>
              <a:gd name="connsiteY6" fmla="*/ 1638446 h 1642299"/>
              <a:gd name="connsiteX0" fmla="*/ 80476 w 890748"/>
              <a:gd name="connsiteY0" fmla="*/ 1638446 h 1648570"/>
              <a:gd name="connsiteX1" fmla="*/ 67087 w 890748"/>
              <a:gd name="connsiteY1" fmla="*/ 792159 h 1648570"/>
              <a:gd name="connsiteX2" fmla="*/ 463902 w 890748"/>
              <a:gd name="connsiteY2" fmla="*/ 11 h 1648570"/>
              <a:gd name="connsiteX3" fmla="*/ 834838 w 890748"/>
              <a:gd name="connsiteY3" fmla="*/ 809412 h 1648570"/>
              <a:gd name="connsiteX4" fmla="*/ 852090 w 890748"/>
              <a:gd name="connsiteY4" fmla="*/ 1637547 h 1648570"/>
              <a:gd name="connsiteX5" fmla="*/ 476886 w 890748"/>
              <a:gd name="connsiteY5" fmla="*/ 1633685 h 1648570"/>
              <a:gd name="connsiteX6" fmla="*/ 80476 w 890748"/>
              <a:gd name="connsiteY6" fmla="*/ 1638446 h 1648570"/>
              <a:gd name="connsiteX0" fmla="*/ 80476 w 890748"/>
              <a:gd name="connsiteY0" fmla="*/ 1638446 h 1640274"/>
              <a:gd name="connsiteX1" fmla="*/ 67087 w 890748"/>
              <a:gd name="connsiteY1" fmla="*/ 792159 h 1640274"/>
              <a:gd name="connsiteX2" fmla="*/ 463902 w 890748"/>
              <a:gd name="connsiteY2" fmla="*/ 11 h 1640274"/>
              <a:gd name="connsiteX3" fmla="*/ 834838 w 890748"/>
              <a:gd name="connsiteY3" fmla="*/ 809412 h 1640274"/>
              <a:gd name="connsiteX4" fmla="*/ 852090 w 890748"/>
              <a:gd name="connsiteY4" fmla="*/ 1637547 h 1640274"/>
              <a:gd name="connsiteX5" fmla="*/ 476886 w 890748"/>
              <a:gd name="connsiteY5" fmla="*/ 1633685 h 1640274"/>
              <a:gd name="connsiteX6" fmla="*/ 80476 w 890748"/>
              <a:gd name="connsiteY6" fmla="*/ 1638446 h 1640274"/>
              <a:gd name="connsiteX0" fmla="*/ 35567 w 845839"/>
              <a:gd name="connsiteY0" fmla="*/ 1638446 h 1640274"/>
              <a:gd name="connsiteX1" fmla="*/ 22178 w 845839"/>
              <a:gd name="connsiteY1" fmla="*/ 792159 h 1640274"/>
              <a:gd name="connsiteX2" fmla="*/ 418993 w 845839"/>
              <a:gd name="connsiteY2" fmla="*/ 11 h 1640274"/>
              <a:gd name="connsiteX3" fmla="*/ 789929 w 845839"/>
              <a:gd name="connsiteY3" fmla="*/ 809412 h 1640274"/>
              <a:gd name="connsiteX4" fmla="*/ 807181 w 845839"/>
              <a:gd name="connsiteY4" fmla="*/ 1637547 h 1640274"/>
              <a:gd name="connsiteX5" fmla="*/ 431977 w 845839"/>
              <a:gd name="connsiteY5" fmla="*/ 1633685 h 1640274"/>
              <a:gd name="connsiteX6" fmla="*/ 35567 w 845839"/>
              <a:gd name="connsiteY6" fmla="*/ 1638446 h 1640274"/>
              <a:gd name="connsiteX0" fmla="*/ 37031 w 847303"/>
              <a:gd name="connsiteY0" fmla="*/ 1638446 h 1640274"/>
              <a:gd name="connsiteX1" fmla="*/ 23642 w 847303"/>
              <a:gd name="connsiteY1" fmla="*/ 792159 h 1640274"/>
              <a:gd name="connsiteX2" fmla="*/ 420457 w 847303"/>
              <a:gd name="connsiteY2" fmla="*/ 11 h 1640274"/>
              <a:gd name="connsiteX3" fmla="*/ 791393 w 847303"/>
              <a:gd name="connsiteY3" fmla="*/ 809412 h 1640274"/>
              <a:gd name="connsiteX4" fmla="*/ 808645 w 847303"/>
              <a:gd name="connsiteY4" fmla="*/ 1637547 h 1640274"/>
              <a:gd name="connsiteX5" fmla="*/ 433441 w 847303"/>
              <a:gd name="connsiteY5" fmla="*/ 1633685 h 1640274"/>
              <a:gd name="connsiteX6" fmla="*/ 37031 w 847303"/>
              <a:gd name="connsiteY6" fmla="*/ 1638446 h 1640274"/>
              <a:gd name="connsiteX0" fmla="*/ 13461 w 823733"/>
              <a:gd name="connsiteY0" fmla="*/ 1638447 h 1640275"/>
              <a:gd name="connsiteX1" fmla="*/ 72 w 823733"/>
              <a:gd name="connsiteY1" fmla="*/ 792160 h 1640275"/>
              <a:gd name="connsiteX2" fmla="*/ 396887 w 823733"/>
              <a:gd name="connsiteY2" fmla="*/ 12 h 1640275"/>
              <a:gd name="connsiteX3" fmla="*/ 767823 w 823733"/>
              <a:gd name="connsiteY3" fmla="*/ 809413 h 1640275"/>
              <a:gd name="connsiteX4" fmla="*/ 785075 w 823733"/>
              <a:gd name="connsiteY4" fmla="*/ 1637548 h 1640275"/>
              <a:gd name="connsiteX5" fmla="*/ 409871 w 823733"/>
              <a:gd name="connsiteY5" fmla="*/ 1633686 h 1640275"/>
              <a:gd name="connsiteX6" fmla="*/ 13461 w 823733"/>
              <a:gd name="connsiteY6" fmla="*/ 1638447 h 1640275"/>
              <a:gd name="connsiteX0" fmla="*/ 13461 w 806296"/>
              <a:gd name="connsiteY0" fmla="*/ 1638447 h 1640275"/>
              <a:gd name="connsiteX1" fmla="*/ 72 w 806296"/>
              <a:gd name="connsiteY1" fmla="*/ 792160 h 1640275"/>
              <a:gd name="connsiteX2" fmla="*/ 396887 w 806296"/>
              <a:gd name="connsiteY2" fmla="*/ 12 h 1640275"/>
              <a:gd name="connsiteX3" fmla="*/ 767823 w 806296"/>
              <a:gd name="connsiteY3" fmla="*/ 809413 h 1640275"/>
              <a:gd name="connsiteX4" fmla="*/ 785075 w 806296"/>
              <a:gd name="connsiteY4" fmla="*/ 1637548 h 1640275"/>
              <a:gd name="connsiteX5" fmla="*/ 409871 w 806296"/>
              <a:gd name="connsiteY5" fmla="*/ 1633686 h 1640275"/>
              <a:gd name="connsiteX6" fmla="*/ 13461 w 806296"/>
              <a:gd name="connsiteY6" fmla="*/ 1638447 h 1640275"/>
              <a:gd name="connsiteX0" fmla="*/ 13461 w 785075"/>
              <a:gd name="connsiteY0" fmla="*/ 1638447 h 1640275"/>
              <a:gd name="connsiteX1" fmla="*/ 72 w 785075"/>
              <a:gd name="connsiteY1" fmla="*/ 792160 h 1640275"/>
              <a:gd name="connsiteX2" fmla="*/ 396887 w 785075"/>
              <a:gd name="connsiteY2" fmla="*/ 12 h 1640275"/>
              <a:gd name="connsiteX3" fmla="*/ 767823 w 785075"/>
              <a:gd name="connsiteY3" fmla="*/ 809413 h 1640275"/>
              <a:gd name="connsiteX4" fmla="*/ 785075 w 785075"/>
              <a:gd name="connsiteY4" fmla="*/ 1637548 h 1640275"/>
              <a:gd name="connsiteX5" fmla="*/ 409871 w 785075"/>
              <a:gd name="connsiteY5" fmla="*/ 1633686 h 1640275"/>
              <a:gd name="connsiteX6" fmla="*/ 13461 w 785075"/>
              <a:gd name="connsiteY6" fmla="*/ 1638447 h 1640275"/>
              <a:gd name="connsiteX0" fmla="*/ 48448 w 820062"/>
              <a:gd name="connsiteY0" fmla="*/ 1638447 h 1640275"/>
              <a:gd name="connsiteX1" fmla="*/ 35059 w 820062"/>
              <a:gd name="connsiteY1" fmla="*/ 792160 h 1640275"/>
              <a:gd name="connsiteX2" fmla="*/ 431874 w 820062"/>
              <a:gd name="connsiteY2" fmla="*/ 12 h 1640275"/>
              <a:gd name="connsiteX3" fmla="*/ 802810 w 820062"/>
              <a:gd name="connsiteY3" fmla="*/ 809413 h 1640275"/>
              <a:gd name="connsiteX4" fmla="*/ 820062 w 820062"/>
              <a:gd name="connsiteY4" fmla="*/ 1637548 h 1640275"/>
              <a:gd name="connsiteX5" fmla="*/ 444858 w 820062"/>
              <a:gd name="connsiteY5" fmla="*/ 1633686 h 1640275"/>
              <a:gd name="connsiteX6" fmla="*/ 48448 w 820062"/>
              <a:gd name="connsiteY6" fmla="*/ 1638447 h 1640275"/>
              <a:gd name="connsiteX0" fmla="*/ 13389 w 785003"/>
              <a:gd name="connsiteY0" fmla="*/ 1638447 h 1640275"/>
              <a:gd name="connsiteX1" fmla="*/ 0 w 785003"/>
              <a:gd name="connsiteY1" fmla="*/ 792160 h 1640275"/>
              <a:gd name="connsiteX2" fmla="*/ 396815 w 785003"/>
              <a:gd name="connsiteY2" fmla="*/ 12 h 1640275"/>
              <a:gd name="connsiteX3" fmla="*/ 767751 w 785003"/>
              <a:gd name="connsiteY3" fmla="*/ 809413 h 1640275"/>
              <a:gd name="connsiteX4" fmla="*/ 785003 w 785003"/>
              <a:gd name="connsiteY4" fmla="*/ 1637548 h 1640275"/>
              <a:gd name="connsiteX5" fmla="*/ 409799 w 785003"/>
              <a:gd name="connsiteY5" fmla="*/ 1633686 h 1640275"/>
              <a:gd name="connsiteX6" fmla="*/ 13389 w 785003"/>
              <a:gd name="connsiteY6" fmla="*/ 1638447 h 1640275"/>
              <a:gd name="connsiteX0" fmla="*/ 0 w 771614"/>
              <a:gd name="connsiteY0" fmla="*/ 1638437 h 1640265"/>
              <a:gd name="connsiteX1" fmla="*/ 5661 w 771614"/>
              <a:gd name="connsiteY1" fmla="*/ 815963 h 1640265"/>
              <a:gd name="connsiteX2" fmla="*/ 383426 w 771614"/>
              <a:gd name="connsiteY2" fmla="*/ 2 h 1640265"/>
              <a:gd name="connsiteX3" fmla="*/ 754362 w 771614"/>
              <a:gd name="connsiteY3" fmla="*/ 809403 h 1640265"/>
              <a:gd name="connsiteX4" fmla="*/ 771614 w 771614"/>
              <a:gd name="connsiteY4" fmla="*/ 1637538 h 1640265"/>
              <a:gd name="connsiteX5" fmla="*/ 396410 w 771614"/>
              <a:gd name="connsiteY5" fmla="*/ 1633676 h 1640265"/>
              <a:gd name="connsiteX6" fmla="*/ 0 w 771614"/>
              <a:gd name="connsiteY6" fmla="*/ 1638437 h 1640265"/>
              <a:gd name="connsiteX0" fmla="*/ 0 w 771614"/>
              <a:gd name="connsiteY0" fmla="*/ 1638527 h 1640355"/>
              <a:gd name="connsiteX1" fmla="*/ 5661 w 771614"/>
              <a:gd name="connsiteY1" fmla="*/ 816053 h 1640355"/>
              <a:gd name="connsiteX2" fmla="*/ 383426 w 771614"/>
              <a:gd name="connsiteY2" fmla="*/ 92 h 1640355"/>
              <a:gd name="connsiteX3" fmla="*/ 754362 w 771614"/>
              <a:gd name="connsiteY3" fmla="*/ 809493 h 1640355"/>
              <a:gd name="connsiteX4" fmla="*/ 771614 w 771614"/>
              <a:gd name="connsiteY4" fmla="*/ 1637628 h 1640355"/>
              <a:gd name="connsiteX5" fmla="*/ 396410 w 771614"/>
              <a:gd name="connsiteY5" fmla="*/ 1633766 h 1640355"/>
              <a:gd name="connsiteX6" fmla="*/ 0 w 771614"/>
              <a:gd name="connsiteY6" fmla="*/ 1638527 h 1640355"/>
              <a:gd name="connsiteX0" fmla="*/ 0 w 771614"/>
              <a:gd name="connsiteY0" fmla="*/ 1638436 h 1640264"/>
              <a:gd name="connsiteX1" fmla="*/ 5661 w 771614"/>
              <a:gd name="connsiteY1" fmla="*/ 815962 h 1640264"/>
              <a:gd name="connsiteX2" fmla="*/ 383426 w 771614"/>
              <a:gd name="connsiteY2" fmla="*/ 1 h 1640264"/>
              <a:gd name="connsiteX3" fmla="*/ 742456 w 771614"/>
              <a:gd name="connsiteY3" fmla="*/ 818927 h 1640264"/>
              <a:gd name="connsiteX4" fmla="*/ 771614 w 771614"/>
              <a:gd name="connsiteY4" fmla="*/ 1637537 h 1640264"/>
              <a:gd name="connsiteX5" fmla="*/ 396410 w 771614"/>
              <a:gd name="connsiteY5" fmla="*/ 1633675 h 1640264"/>
              <a:gd name="connsiteX6" fmla="*/ 0 w 771614"/>
              <a:gd name="connsiteY6" fmla="*/ 1638436 h 1640264"/>
              <a:gd name="connsiteX0" fmla="*/ 0 w 771614"/>
              <a:gd name="connsiteY0" fmla="*/ 1638436 h 1640264"/>
              <a:gd name="connsiteX1" fmla="*/ 5661 w 771614"/>
              <a:gd name="connsiteY1" fmla="*/ 815962 h 1640264"/>
              <a:gd name="connsiteX2" fmla="*/ 383426 w 771614"/>
              <a:gd name="connsiteY2" fmla="*/ 1 h 1640264"/>
              <a:gd name="connsiteX3" fmla="*/ 742456 w 771614"/>
              <a:gd name="connsiteY3" fmla="*/ 818927 h 1640264"/>
              <a:gd name="connsiteX4" fmla="*/ 771614 w 771614"/>
              <a:gd name="connsiteY4" fmla="*/ 1637537 h 1640264"/>
              <a:gd name="connsiteX5" fmla="*/ 396410 w 771614"/>
              <a:gd name="connsiteY5" fmla="*/ 1633675 h 1640264"/>
              <a:gd name="connsiteX6" fmla="*/ 0 w 771614"/>
              <a:gd name="connsiteY6" fmla="*/ 1638436 h 164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614" h="1640264">
                <a:moveTo>
                  <a:pt x="0" y="1638436"/>
                </a:moveTo>
                <a:cubicBezTo>
                  <a:pt x="9660" y="1428482"/>
                  <a:pt x="12355" y="1239105"/>
                  <a:pt x="5661" y="815962"/>
                </a:cubicBezTo>
                <a:cubicBezTo>
                  <a:pt x="95758" y="530984"/>
                  <a:pt x="201096" y="-493"/>
                  <a:pt x="383426" y="1"/>
                </a:cubicBezTo>
                <a:cubicBezTo>
                  <a:pt x="565756" y="495"/>
                  <a:pt x="677758" y="547195"/>
                  <a:pt x="742456" y="818927"/>
                </a:cubicBezTo>
                <a:cubicBezTo>
                  <a:pt x="733336" y="1095421"/>
                  <a:pt x="769360" y="1476345"/>
                  <a:pt x="771614" y="1637537"/>
                </a:cubicBezTo>
                <a:lnTo>
                  <a:pt x="396410" y="1633675"/>
                </a:lnTo>
                <a:cubicBezTo>
                  <a:pt x="264273" y="1635262"/>
                  <a:pt x="113087" y="1643993"/>
                  <a:pt x="0" y="1638436"/>
                </a:cubicBezTo>
                <a:close/>
              </a:path>
            </a:pathLst>
          </a:cu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CasellaDiTesto 22">
            <a:extLst>
              <a:ext uri="{FF2B5EF4-FFF2-40B4-BE49-F238E27FC236}">
                <a16:creationId xmlns:a16="http://schemas.microsoft.com/office/drawing/2014/main" id="{FDC891C9-DE58-A5A6-250D-7010ED8C90AD}"/>
              </a:ext>
            </a:extLst>
          </p:cNvPr>
          <p:cNvSpPr txBox="1"/>
          <p:nvPr/>
        </p:nvSpPr>
        <p:spPr>
          <a:xfrm>
            <a:off x="2857567" y="1296325"/>
            <a:ext cx="4841964" cy="369332"/>
          </a:xfrm>
          <a:prstGeom prst="rect">
            <a:avLst/>
          </a:prstGeom>
          <a:noFill/>
        </p:spPr>
        <p:txBody>
          <a:bodyPr wrap="square">
            <a:spAutoFit/>
          </a:bodyPr>
          <a:lstStyle/>
          <a:p>
            <a:r>
              <a:rPr lang="it-IT" i="1" dirty="0" err="1">
                <a:latin typeface="Cambria" panose="02040503050406030204" pitchFamily="18" charset="0"/>
                <a:ea typeface="Cambria" panose="02040503050406030204" pitchFamily="18" charset="0"/>
                <a:cs typeface="Helvetica" pitchFamily="34" charset="0"/>
              </a:rPr>
              <a:t>f</a:t>
            </a:r>
            <a:r>
              <a:rPr lang="it-IT" i="1" baseline="-25000" dirty="0" err="1">
                <a:latin typeface="Cambria" panose="02040503050406030204" pitchFamily="18" charset="0"/>
                <a:ea typeface="Cambria" panose="02040503050406030204" pitchFamily="18" charset="0"/>
                <a:cs typeface="Helvetica" pitchFamily="34" charset="0"/>
              </a:rPr>
              <a:t>c</a:t>
            </a:r>
            <a:r>
              <a:rPr lang="it-IT" sz="1600" dirty="0">
                <a:cs typeface="Helvetica" pitchFamily="34" charset="0"/>
              </a:rPr>
              <a:t>=center frequency</a:t>
            </a:r>
            <a:endParaRPr lang="it-IT" sz="1600" dirty="0"/>
          </a:p>
        </p:txBody>
      </p:sp>
      <p:cxnSp>
        <p:nvCxnSpPr>
          <p:cNvPr id="25" name="Connettore diritto 24">
            <a:extLst>
              <a:ext uri="{FF2B5EF4-FFF2-40B4-BE49-F238E27FC236}">
                <a16:creationId xmlns:a16="http://schemas.microsoft.com/office/drawing/2014/main" id="{E88DE82B-F231-A471-E507-BC49FAC592B4}"/>
              </a:ext>
            </a:extLst>
          </p:cNvPr>
          <p:cNvCxnSpPr>
            <a:cxnSpLocks/>
          </p:cNvCxnSpPr>
          <p:nvPr/>
        </p:nvCxnSpPr>
        <p:spPr>
          <a:xfrm flipH="1">
            <a:off x="2329723" y="1186578"/>
            <a:ext cx="0" cy="163054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8118E3C8-1A36-9DCA-660A-22EBCCD05ABA}"/>
              </a:ext>
            </a:extLst>
          </p:cNvPr>
          <p:cNvSpPr txBox="1"/>
          <p:nvPr/>
        </p:nvSpPr>
        <p:spPr>
          <a:xfrm rot="16200000">
            <a:off x="-365109" y="1749929"/>
            <a:ext cx="1427204" cy="369332"/>
          </a:xfrm>
          <a:prstGeom prst="rect">
            <a:avLst/>
          </a:prstGeom>
          <a:noFill/>
        </p:spPr>
        <p:txBody>
          <a:bodyPr wrap="square" rtlCol="0">
            <a:spAutoFit/>
          </a:bodyPr>
          <a:lstStyle/>
          <a:p>
            <a:r>
              <a:rPr lang="it-IT" dirty="0" err="1">
                <a:latin typeface="Cambria" panose="02040503050406030204" pitchFamily="18" charset="0"/>
                <a:ea typeface="Cambria" panose="02040503050406030204" pitchFamily="18" charset="0"/>
              </a:rPr>
              <a:t>amplitude</a:t>
            </a:r>
            <a:endParaRPr lang="it-IT" dirty="0">
              <a:latin typeface="Cambria" panose="02040503050406030204" pitchFamily="18" charset="0"/>
              <a:ea typeface="Cambria" panose="02040503050406030204" pitchFamily="18" charset="0"/>
            </a:endParaRPr>
          </a:p>
        </p:txBody>
      </p:sp>
      <p:sp>
        <p:nvSpPr>
          <p:cNvPr id="27" name="CasellaDiTesto 26">
            <a:extLst>
              <a:ext uri="{FF2B5EF4-FFF2-40B4-BE49-F238E27FC236}">
                <a16:creationId xmlns:a16="http://schemas.microsoft.com/office/drawing/2014/main" id="{E271D9AB-2C0A-43C7-6050-16042857EC5A}"/>
              </a:ext>
            </a:extLst>
          </p:cNvPr>
          <p:cNvSpPr txBox="1"/>
          <p:nvPr/>
        </p:nvSpPr>
        <p:spPr>
          <a:xfrm>
            <a:off x="3157322" y="2770401"/>
            <a:ext cx="1427204" cy="369332"/>
          </a:xfrm>
          <a:prstGeom prst="rect">
            <a:avLst/>
          </a:prstGeom>
          <a:noFill/>
        </p:spPr>
        <p:txBody>
          <a:bodyPr wrap="square" rtlCol="0">
            <a:spAutoFit/>
          </a:bodyPr>
          <a:lstStyle/>
          <a:p>
            <a:r>
              <a:rPr lang="it-IT" dirty="0">
                <a:latin typeface="Cambria" panose="02040503050406030204" pitchFamily="18" charset="0"/>
                <a:ea typeface="Cambria" panose="02040503050406030204" pitchFamily="18" charset="0"/>
              </a:rPr>
              <a:t>frequency</a:t>
            </a:r>
          </a:p>
        </p:txBody>
      </p:sp>
      <p:sp>
        <p:nvSpPr>
          <p:cNvPr id="29" name="CasellaDiTesto 28">
            <a:extLst>
              <a:ext uri="{FF2B5EF4-FFF2-40B4-BE49-F238E27FC236}">
                <a16:creationId xmlns:a16="http://schemas.microsoft.com/office/drawing/2014/main" id="{AE18B4B3-093A-9932-9BC4-57B861BF6463}"/>
              </a:ext>
            </a:extLst>
          </p:cNvPr>
          <p:cNvSpPr txBox="1"/>
          <p:nvPr/>
        </p:nvSpPr>
        <p:spPr>
          <a:xfrm>
            <a:off x="1606877" y="2826958"/>
            <a:ext cx="4843462" cy="307777"/>
          </a:xfrm>
          <a:prstGeom prst="rect">
            <a:avLst/>
          </a:prstGeom>
          <a:noFill/>
        </p:spPr>
        <p:txBody>
          <a:bodyPr wrap="square">
            <a:spAutoFit/>
          </a:bodyPr>
          <a:lstStyle/>
          <a:p>
            <a:r>
              <a:rPr lang="it-IT" sz="1400" dirty="0"/>
              <a:t>0.5 </a:t>
            </a:r>
            <a:r>
              <a:rPr lang="it-IT" sz="1400" i="1" dirty="0" err="1">
                <a:latin typeface="Cambria" panose="02040503050406030204" pitchFamily="18" charset="0"/>
                <a:ea typeface="Cambria" panose="02040503050406030204" pitchFamily="18" charset="0"/>
                <a:cs typeface="Helvetica" pitchFamily="34" charset="0"/>
              </a:rPr>
              <a:t>f</a:t>
            </a:r>
            <a:r>
              <a:rPr lang="it-IT" sz="1400" i="1" baseline="-25000" dirty="0" err="1">
                <a:latin typeface="Cambria" panose="02040503050406030204" pitchFamily="18" charset="0"/>
                <a:ea typeface="Cambria" panose="02040503050406030204" pitchFamily="18" charset="0"/>
                <a:cs typeface="Helvetica" pitchFamily="34" charset="0"/>
              </a:rPr>
              <a:t>c</a:t>
            </a:r>
            <a:endParaRPr lang="it-IT" sz="1400" dirty="0"/>
          </a:p>
        </p:txBody>
      </p:sp>
      <p:sp>
        <p:nvSpPr>
          <p:cNvPr id="30" name="CasellaDiTesto 29">
            <a:extLst>
              <a:ext uri="{FF2B5EF4-FFF2-40B4-BE49-F238E27FC236}">
                <a16:creationId xmlns:a16="http://schemas.microsoft.com/office/drawing/2014/main" id="{C7EF2218-5601-E00D-0763-977BA765FD8D}"/>
              </a:ext>
            </a:extLst>
          </p:cNvPr>
          <p:cNvSpPr txBox="1"/>
          <p:nvPr/>
        </p:nvSpPr>
        <p:spPr>
          <a:xfrm>
            <a:off x="2476636" y="2826958"/>
            <a:ext cx="4843462" cy="307777"/>
          </a:xfrm>
          <a:prstGeom prst="rect">
            <a:avLst/>
          </a:prstGeom>
          <a:noFill/>
        </p:spPr>
        <p:txBody>
          <a:bodyPr wrap="square">
            <a:spAutoFit/>
          </a:bodyPr>
          <a:lstStyle/>
          <a:p>
            <a:r>
              <a:rPr lang="it-IT" sz="1400" dirty="0"/>
              <a:t>1.5 </a:t>
            </a:r>
            <a:r>
              <a:rPr lang="it-IT" sz="1400" i="1" dirty="0" err="1">
                <a:latin typeface="Cambria" panose="02040503050406030204" pitchFamily="18" charset="0"/>
                <a:ea typeface="Cambria" panose="02040503050406030204" pitchFamily="18" charset="0"/>
                <a:cs typeface="Helvetica" pitchFamily="34" charset="0"/>
              </a:rPr>
              <a:t>f</a:t>
            </a:r>
            <a:r>
              <a:rPr lang="it-IT" sz="1400" i="1" baseline="-25000" dirty="0" err="1">
                <a:latin typeface="Cambria" panose="02040503050406030204" pitchFamily="18" charset="0"/>
                <a:ea typeface="Cambria" panose="02040503050406030204" pitchFamily="18" charset="0"/>
                <a:cs typeface="Helvetica" pitchFamily="34" charset="0"/>
              </a:rPr>
              <a:t>c</a:t>
            </a:r>
            <a:endParaRPr lang="it-IT" sz="1400" dirty="0"/>
          </a:p>
        </p:txBody>
      </p:sp>
      <p:sp>
        <p:nvSpPr>
          <p:cNvPr id="32" name="CasellaDiTesto 31">
            <a:extLst>
              <a:ext uri="{FF2B5EF4-FFF2-40B4-BE49-F238E27FC236}">
                <a16:creationId xmlns:a16="http://schemas.microsoft.com/office/drawing/2014/main" id="{3427C62E-6487-B66D-2E17-98D4DFDF36E0}"/>
              </a:ext>
            </a:extLst>
          </p:cNvPr>
          <p:cNvSpPr txBox="1"/>
          <p:nvPr/>
        </p:nvSpPr>
        <p:spPr>
          <a:xfrm>
            <a:off x="2172320" y="2788544"/>
            <a:ext cx="4843462" cy="369332"/>
          </a:xfrm>
          <a:prstGeom prst="rect">
            <a:avLst/>
          </a:prstGeom>
          <a:noFill/>
        </p:spPr>
        <p:txBody>
          <a:bodyPr wrap="square">
            <a:spAutoFit/>
          </a:bodyPr>
          <a:lstStyle/>
          <a:p>
            <a:r>
              <a:rPr lang="it-IT" sz="1800" i="1" dirty="0" err="1">
                <a:latin typeface="Cambria" panose="02040503050406030204" pitchFamily="18" charset="0"/>
                <a:ea typeface="Cambria" panose="02040503050406030204" pitchFamily="18" charset="0"/>
                <a:cs typeface="Helvetica" pitchFamily="34" charset="0"/>
              </a:rPr>
              <a:t>f</a:t>
            </a:r>
            <a:r>
              <a:rPr lang="it-IT" sz="1800" i="1" baseline="-25000" dirty="0" err="1">
                <a:latin typeface="Cambria" panose="02040503050406030204" pitchFamily="18" charset="0"/>
                <a:ea typeface="Cambria" panose="02040503050406030204" pitchFamily="18" charset="0"/>
                <a:cs typeface="Helvetica" pitchFamily="34" charset="0"/>
              </a:rPr>
              <a:t>c</a:t>
            </a:r>
            <a:endParaRPr lang="it-IT" dirty="0"/>
          </a:p>
        </p:txBody>
      </p:sp>
      <p:sp>
        <p:nvSpPr>
          <p:cNvPr id="34" name="CasellaDiTesto 33">
            <a:extLst>
              <a:ext uri="{FF2B5EF4-FFF2-40B4-BE49-F238E27FC236}">
                <a16:creationId xmlns:a16="http://schemas.microsoft.com/office/drawing/2014/main" id="{127F9E50-1019-96EE-20ED-207C001055FC}"/>
              </a:ext>
            </a:extLst>
          </p:cNvPr>
          <p:cNvSpPr txBox="1"/>
          <p:nvPr/>
        </p:nvSpPr>
        <p:spPr>
          <a:xfrm>
            <a:off x="539552" y="971436"/>
            <a:ext cx="698971" cy="307777"/>
          </a:xfrm>
          <a:prstGeom prst="rect">
            <a:avLst/>
          </a:prstGeom>
          <a:noFill/>
        </p:spPr>
        <p:txBody>
          <a:bodyPr wrap="square">
            <a:spAutoFit/>
          </a:bodyPr>
          <a:lstStyle/>
          <a:p>
            <a:r>
              <a:rPr lang="it-IT" sz="1400" i="1" dirty="0" err="1">
                <a:latin typeface="Cambria" panose="02040503050406030204" pitchFamily="18" charset="0"/>
                <a:ea typeface="Cambria" panose="02040503050406030204" pitchFamily="18" charset="0"/>
                <a:cs typeface="Helvetica" pitchFamily="34" charset="0"/>
              </a:rPr>
              <a:t>A</a:t>
            </a:r>
            <a:r>
              <a:rPr lang="it-IT" sz="1400" i="1" baseline="-25000" dirty="0" err="1">
                <a:latin typeface="Cambria" panose="02040503050406030204" pitchFamily="18" charset="0"/>
                <a:ea typeface="Cambria" panose="02040503050406030204" pitchFamily="18" charset="0"/>
                <a:cs typeface="Helvetica" pitchFamily="34" charset="0"/>
              </a:rPr>
              <a:t>max</a:t>
            </a:r>
            <a:endParaRPr lang="it-IT" sz="1400" dirty="0"/>
          </a:p>
        </p:txBody>
      </p:sp>
      <p:cxnSp>
        <p:nvCxnSpPr>
          <p:cNvPr id="35" name="Connettore diritto 34">
            <a:extLst>
              <a:ext uri="{FF2B5EF4-FFF2-40B4-BE49-F238E27FC236}">
                <a16:creationId xmlns:a16="http://schemas.microsoft.com/office/drawing/2014/main" id="{E079A294-6F13-2CC6-C365-348F1249FA7D}"/>
              </a:ext>
            </a:extLst>
          </p:cNvPr>
          <p:cNvCxnSpPr>
            <a:cxnSpLocks/>
          </p:cNvCxnSpPr>
          <p:nvPr/>
        </p:nvCxnSpPr>
        <p:spPr>
          <a:xfrm>
            <a:off x="999533" y="1163437"/>
            <a:ext cx="133019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CasellaDiTesto 38">
                <a:extLst>
                  <a:ext uri="{FF2B5EF4-FFF2-40B4-BE49-F238E27FC236}">
                    <a16:creationId xmlns:a16="http://schemas.microsoft.com/office/drawing/2014/main" id="{7B10CA28-A211-9FFC-DB3B-4802D78F8A5A}"/>
                  </a:ext>
                </a:extLst>
              </p:cNvPr>
              <p:cNvSpPr txBox="1"/>
              <p:nvPr/>
            </p:nvSpPr>
            <p:spPr>
              <a:xfrm>
                <a:off x="416645" y="1742564"/>
                <a:ext cx="698971" cy="7296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it-IT" sz="1400" i="1" dirty="0" smtClean="0">
                              <a:latin typeface="Cambria Math" panose="02040503050406030204" pitchFamily="18" charset="0"/>
                              <a:ea typeface="Cambria" panose="02040503050406030204" pitchFamily="18" charset="0"/>
                              <a:cs typeface="Helvetica" pitchFamily="34" charset="0"/>
                            </a:rPr>
                          </m:ctrlPr>
                        </m:fPr>
                        <m:num>
                          <m:r>
                            <m:rPr>
                              <m:nor/>
                            </m:rPr>
                            <a:rPr lang="it-IT" sz="1400" i="1" dirty="0">
                              <a:latin typeface="Cambria" panose="02040503050406030204" pitchFamily="18" charset="0"/>
                              <a:ea typeface="Cambria" panose="02040503050406030204" pitchFamily="18" charset="0"/>
                              <a:cs typeface="Helvetica" pitchFamily="34" charset="0"/>
                            </a:rPr>
                            <m:t>A</m:t>
                          </m:r>
                          <m:r>
                            <m:rPr>
                              <m:nor/>
                            </m:rPr>
                            <a:rPr lang="it-IT" sz="1400" i="1" baseline="-25000" dirty="0">
                              <a:latin typeface="Cambria" panose="02040503050406030204" pitchFamily="18" charset="0"/>
                              <a:ea typeface="Cambria" panose="02040503050406030204" pitchFamily="18" charset="0"/>
                              <a:cs typeface="Helvetica" pitchFamily="34" charset="0"/>
                            </a:rPr>
                            <m:t>max</m:t>
                          </m:r>
                        </m:num>
                        <m:den>
                          <m:r>
                            <a:rPr lang="it-IT" sz="1400" b="0" i="1" dirty="0" smtClean="0">
                              <a:latin typeface="Cambria Math" panose="02040503050406030204" pitchFamily="18" charset="0"/>
                              <a:ea typeface="Cambria" panose="02040503050406030204" pitchFamily="18" charset="0"/>
                              <a:cs typeface="Helvetica" pitchFamily="34" charset="0"/>
                            </a:rPr>
                            <m:t>2</m:t>
                          </m:r>
                        </m:den>
                      </m:f>
                    </m:oMath>
                  </m:oMathPara>
                </a14:m>
                <a:endParaRPr lang="it-IT" sz="1400" dirty="0"/>
              </a:p>
              <a:p>
                <a:endParaRPr lang="it-IT" sz="1400" dirty="0"/>
              </a:p>
            </p:txBody>
          </p:sp>
        </mc:Choice>
        <mc:Fallback xmlns="">
          <p:sp>
            <p:nvSpPr>
              <p:cNvPr id="39" name="CasellaDiTesto 38">
                <a:extLst>
                  <a:ext uri="{FF2B5EF4-FFF2-40B4-BE49-F238E27FC236}">
                    <a16:creationId xmlns:a16="http://schemas.microsoft.com/office/drawing/2014/main" id="{7B10CA28-A211-9FFC-DB3B-4802D78F8A5A}"/>
                  </a:ext>
                </a:extLst>
              </p:cNvPr>
              <p:cNvSpPr txBox="1">
                <a:spLocks noRot="1" noChangeAspect="1" noMove="1" noResize="1" noEditPoints="1" noAdjustHandles="1" noChangeArrowheads="1" noChangeShapeType="1" noTextEdit="1"/>
              </p:cNvSpPr>
              <p:nvPr/>
            </p:nvSpPr>
            <p:spPr>
              <a:xfrm>
                <a:off x="416645" y="1742564"/>
                <a:ext cx="698971" cy="729687"/>
              </a:xfrm>
              <a:prstGeom prst="rect">
                <a:avLst/>
              </a:prstGeom>
              <a:blipFill>
                <a:blip r:embed="rId8"/>
                <a:stretch>
                  <a:fillRect/>
                </a:stretch>
              </a:blipFill>
            </p:spPr>
            <p:txBody>
              <a:bodyPr/>
              <a:lstStyle/>
              <a:p>
                <a:r>
                  <a:rPr lang="it-IT">
                    <a:noFill/>
                  </a:rPr>
                  <a:t> </a:t>
                </a:r>
              </a:p>
            </p:txBody>
          </p:sp>
        </mc:Fallback>
      </mc:AlternateContent>
      <p:cxnSp>
        <p:nvCxnSpPr>
          <p:cNvPr id="40" name="Connettore diritto 39">
            <a:extLst>
              <a:ext uri="{FF2B5EF4-FFF2-40B4-BE49-F238E27FC236}">
                <a16:creationId xmlns:a16="http://schemas.microsoft.com/office/drawing/2014/main" id="{645E5D2C-974E-D7FE-D775-CCB559C30338}"/>
              </a:ext>
            </a:extLst>
          </p:cNvPr>
          <p:cNvCxnSpPr>
            <a:cxnSpLocks/>
          </p:cNvCxnSpPr>
          <p:nvPr/>
        </p:nvCxnSpPr>
        <p:spPr>
          <a:xfrm>
            <a:off x="975718" y="1995269"/>
            <a:ext cx="17280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23557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3077"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11</a:t>
            </a:fld>
            <a:r>
              <a:rPr lang="en-GB" sz="1400" b="1" dirty="0"/>
              <a:t> </a:t>
            </a:r>
          </a:p>
        </p:txBody>
      </p:sp>
      <p:sp>
        <p:nvSpPr>
          <p:cNvPr id="17"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Time window (trace length)</a:t>
            </a:r>
          </a:p>
        </p:txBody>
      </p:sp>
      <p:pic>
        <p:nvPicPr>
          <p:cNvPr id="21" name="Immagine 9" descr="logo_dicea.png"/>
          <p:cNvPicPr>
            <a:picLocks noChangeAspect="1"/>
          </p:cNvPicPr>
          <p:nvPr/>
        </p:nvPicPr>
        <p:blipFill>
          <a:blip r:embed="rId3" cstate="print"/>
          <a:srcRect r="77084"/>
          <a:stretch>
            <a:fillRect/>
          </a:stretch>
        </p:blipFill>
        <p:spPr bwMode="auto">
          <a:xfrm>
            <a:off x="8580983" y="0"/>
            <a:ext cx="540221" cy="654050"/>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4860032" y="1556792"/>
            <a:ext cx="3946444" cy="3251011"/>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3" name="Object 3"/>
              <p:cNvSpPr txBox="1"/>
              <p:nvPr/>
            </p:nvSpPr>
            <p:spPr bwMode="auto">
              <a:xfrm>
                <a:off x="449263" y="1125538"/>
                <a:ext cx="2214562" cy="800100"/>
              </a:xfrm>
              <a:prstGeom prst="rect">
                <a:avLst/>
              </a:prstGeom>
              <a:noFill/>
              <a:ln w="25400">
                <a:solidFill>
                  <a:srgbClr val="333300"/>
                </a:solid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r>
                        <a:rPr lang="it-IT" i="1" smtClean="0">
                          <a:solidFill>
                            <a:srgbClr val="000000"/>
                          </a:solidFill>
                          <a:latin typeface="Cambria Math" panose="02040503050406030204" pitchFamily="18" charset="0"/>
                        </a:rPr>
                        <m:t>𝑇</m:t>
                      </m:r>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𝑊</m:t>
                          </m:r>
                        </m:e>
                        <m:sub>
                          <m:r>
                            <m:rPr>
                              <m:sty m:val="p"/>
                            </m:rPr>
                            <a:rPr lang="it-IT" i="0">
                              <a:solidFill>
                                <a:srgbClr val="000000"/>
                              </a:solidFill>
                              <a:latin typeface="Cambria Math" panose="02040503050406030204" pitchFamily="18" charset="0"/>
                            </a:rPr>
                            <m:t>min</m:t>
                          </m:r>
                        </m:sub>
                      </m:sSub>
                      <m:r>
                        <a:rPr lang="it-IT" b="0" i="1" smtClean="0">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ad>
                            <m:radPr>
                              <m:degHide m:val="on"/>
                              <m:ctrlPr>
                                <a:rPr lang="it-IT" i="1">
                                  <a:solidFill>
                                    <a:srgbClr val="000000"/>
                                  </a:solidFill>
                                  <a:latin typeface="Cambria Math" panose="02040503050406030204" pitchFamily="18" charset="0"/>
                                </a:rPr>
                              </m:ctrlPr>
                            </m:radPr>
                            <m:deg/>
                            <m:e>
                              <m:sSup>
                                <m:sSupPr>
                                  <m:ctrlPr>
                                    <a:rPr lang="it-IT" i="1">
                                      <a:solidFill>
                                        <a:srgbClr val="000000"/>
                                      </a:solidFill>
                                      <a:latin typeface="Cambria Math" panose="02040503050406030204" pitchFamily="18" charset="0"/>
                                    </a:rPr>
                                  </m:ctrlPr>
                                </m:sSupPr>
                                <m:e>
                                  <m:r>
                                    <a:rPr lang="it-IT" b="0" i="1" smtClean="0">
                                      <a:solidFill>
                                        <a:srgbClr val="000000"/>
                                      </a:solidFill>
                                      <a:latin typeface="Cambria Math" panose="02040503050406030204" pitchFamily="18" charset="0"/>
                                    </a:rPr>
                                    <m:t>𝑥</m:t>
                                  </m:r>
                                </m:e>
                                <m:sup>
                                  <m:r>
                                    <a:rPr lang="it-IT" i="1">
                                      <a:solidFill>
                                        <a:srgbClr val="000000"/>
                                      </a:solidFill>
                                      <a:latin typeface="Cambria Math" panose="02040503050406030204" pitchFamily="18" charset="0"/>
                                    </a:rPr>
                                    <m:t>2</m:t>
                                  </m:r>
                                </m:sup>
                              </m:sSup>
                              <m:r>
                                <a:rPr lang="it-IT" i="1">
                                  <a:solidFill>
                                    <a:srgbClr val="000000"/>
                                  </a:solidFill>
                                  <a:latin typeface="Cambria Math" panose="02040503050406030204" pitchFamily="18" charset="0"/>
                                </a:rPr>
                                <m:t>+4</m:t>
                              </m:r>
                              <m:sSup>
                                <m:sSupPr>
                                  <m:ctrlPr>
                                    <a:rPr lang="it-IT" i="1">
                                      <a:solidFill>
                                        <a:srgbClr val="000000"/>
                                      </a:solidFill>
                                      <a:latin typeface="Cambria Math" panose="02040503050406030204" pitchFamily="18" charset="0"/>
                                    </a:rPr>
                                  </m:ctrlPr>
                                </m:sSupPr>
                                <m:e>
                                  <m:r>
                                    <a:rPr lang="it-IT" i="1">
                                      <a:solidFill>
                                        <a:srgbClr val="000000"/>
                                      </a:solidFill>
                                      <a:latin typeface="Cambria Math" panose="02040503050406030204" pitchFamily="18" charset="0"/>
                                    </a:rPr>
                                    <m:t>𝑑</m:t>
                                  </m:r>
                                </m:e>
                                <m:sup>
                                  <m:r>
                                    <a:rPr lang="it-IT" i="1">
                                      <a:solidFill>
                                        <a:srgbClr val="000000"/>
                                      </a:solidFill>
                                      <a:latin typeface="Cambria Math" panose="02040503050406030204" pitchFamily="18" charset="0"/>
                                    </a:rPr>
                                    <m:t>2</m:t>
                                  </m:r>
                                </m:sup>
                              </m:sSup>
                            </m:e>
                          </m:rad>
                        </m:num>
                        <m:den>
                          <m:r>
                            <a:rPr lang="it-IT" i="1">
                              <a:solidFill>
                                <a:srgbClr val="000000"/>
                              </a:solidFill>
                              <a:latin typeface="Cambria Math" panose="02040503050406030204" pitchFamily="18" charset="0"/>
                            </a:rPr>
                            <m:t>𝑣</m:t>
                          </m:r>
                        </m:den>
                      </m:f>
                    </m:oMath>
                  </m:oMathPara>
                </a14:m>
                <a:endParaRPr lang="it-IT" dirty="0"/>
              </a:p>
            </p:txBody>
          </p:sp>
        </mc:Choice>
        <mc:Fallback xmlns="">
          <p:sp>
            <p:nvSpPr>
              <p:cNvPr id="13" name="Object 3"/>
              <p:cNvSpPr txBox="1">
                <a:spLocks noRot="1" noChangeAspect="1" noMove="1" noResize="1" noEditPoints="1" noAdjustHandles="1" noChangeArrowheads="1" noChangeShapeType="1" noTextEdit="1"/>
              </p:cNvSpPr>
              <p:nvPr/>
            </p:nvSpPr>
            <p:spPr bwMode="auto">
              <a:xfrm>
                <a:off x="449263" y="1125538"/>
                <a:ext cx="2214562" cy="800100"/>
              </a:xfrm>
              <a:prstGeom prst="rect">
                <a:avLst/>
              </a:prstGeom>
              <a:blipFill>
                <a:blip r:embed="rId5"/>
                <a:stretch>
                  <a:fillRect/>
                </a:stretch>
              </a:blipFill>
              <a:ln w="25400">
                <a:solidFill>
                  <a:srgbClr val="333300"/>
                </a:solidFill>
                <a:miter lim="800000"/>
                <a:headEnd/>
                <a:tailEnd/>
              </a:ln>
              <a:effectLst/>
            </p:spPr>
            <p:txBody>
              <a:bodyPr/>
              <a:lstStyle/>
              <a:p>
                <a:r>
                  <a:rPr lang="it-IT">
                    <a:noFill/>
                  </a:rPr>
                  <a:t> </a:t>
                </a:r>
              </a:p>
            </p:txBody>
          </p:sp>
        </mc:Fallback>
      </mc:AlternateContent>
      <p:cxnSp>
        <p:nvCxnSpPr>
          <p:cNvPr id="14" name="Connettore 2 13"/>
          <p:cNvCxnSpPr/>
          <p:nvPr/>
        </p:nvCxnSpPr>
        <p:spPr>
          <a:xfrm>
            <a:off x="1492548" y="3433767"/>
            <a:ext cx="487164" cy="1211436"/>
          </a:xfrm>
          <a:prstGeom prst="straightConnector1">
            <a:avLst/>
          </a:prstGeom>
          <a:ln w="28575">
            <a:solidFill>
              <a:srgbClr val="822433"/>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V="1">
            <a:off x="1979712" y="3421067"/>
            <a:ext cx="432048" cy="1224136"/>
          </a:xfrm>
          <a:prstGeom prst="straightConnector1">
            <a:avLst/>
          </a:prstGeom>
          <a:ln w="28575">
            <a:solidFill>
              <a:srgbClr val="822433"/>
            </a:solidFill>
            <a:tailEnd type="arrow"/>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1835696" y="3059668"/>
            <a:ext cx="720080" cy="369332"/>
          </a:xfrm>
          <a:prstGeom prst="rect">
            <a:avLst/>
          </a:prstGeom>
          <a:noFill/>
        </p:spPr>
        <p:txBody>
          <a:bodyPr wrap="square" rtlCol="0">
            <a:spAutoFit/>
          </a:bodyPr>
          <a:lstStyle/>
          <a:p>
            <a:r>
              <a:rPr lang="it-IT" i="1" dirty="0">
                <a:latin typeface="Cambria" panose="02040503050406030204" pitchFamily="18" charset="0"/>
                <a:ea typeface="Cambria" panose="02040503050406030204" pitchFamily="18" charset="0"/>
              </a:rPr>
              <a:t>x</a:t>
            </a:r>
          </a:p>
        </p:txBody>
      </p:sp>
      <p:cxnSp>
        <p:nvCxnSpPr>
          <p:cNvPr id="18" name="Connettore 2 17"/>
          <p:cNvCxnSpPr/>
          <p:nvPr/>
        </p:nvCxnSpPr>
        <p:spPr>
          <a:xfrm>
            <a:off x="1475656" y="3349059"/>
            <a:ext cx="936000" cy="0"/>
          </a:xfrm>
          <a:prstGeom prst="straightConnector1">
            <a:avLst/>
          </a:prstGeom>
          <a:ln>
            <a:solidFill>
              <a:srgbClr val="822433"/>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Connettore 1 15"/>
          <p:cNvCxnSpPr/>
          <p:nvPr/>
        </p:nvCxnSpPr>
        <p:spPr>
          <a:xfrm>
            <a:off x="35496" y="4653136"/>
            <a:ext cx="4536504" cy="0"/>
          </a:xfrm>
          <a:prstGeom prst="line">
            <a:avLst/>
          </a:prstGeom>
          <a:ln>
            <a:solidFill>
              <a:srgbClr val="822433"/>
            </a:solidFill>
            <a:prstDash val="dash"/>
          </a:ln>
        </p:spPr>
        <p:style>
          <a:lnRef idx="1">
            <a:schemeClr val="accent1"/>
          </a:lnRef>
          <a:fillRef idx="0">
            <a:schemeClr val="accent1"/>
          </a:fillRef>
          <a:effectRef idx="0">
            <a:schemeClr val="accent1"/>
          </a:effectRef>
          <a:fontRef idx="minor">
            <a:schemeClr val="tx1"/>
          </a:fontRef>
        </p:style>
      </p:cxnSp>
      <p:cxnSp>
        <p:nvCxnSpPr>
          <p:cNvPr id="20" name="Connettore 1 17"/>
          <p:cNvCxnSpPr/>
          <p:nvPr/>
        </p:nvCxnSpPr>
        <p:spPr>
          <a:xfrm>
            <a:off x="1979712" y="3421067"/>
            <a:ext cx="0" cy="1224000"/>
          </a:xfrm>
          <a:prstGeom prst="line">
            <a:avLst/>
          </a:prstGeom>
          <a:ln>
            <a:solidFill>
              <a:srgbClr val="822433"/>
            </a:solidFill>
            <a:prstDash val="dash"/>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1979712" y="3627799"/>
            <a:ext cx="720080" cy="369332"/>
          </a:xfrm>
          <a:prstGeom prst="rect">
            <a:avLst/>
          </a:prstGeom>
          <a:noFill/>
        </p:spPr>
        <p:txBody>
          <a:bodyPr wrap="square" rtlCol="0">
            <a:spAutoFit/>
          </a:bodyPr>
          <a:lstStyle/>
          <a:p>
            <a:r>
              <a:rPr lang="it-IT" i="1" dirty="0">
                <a:latin typeface="Cambria" panose="02040503050406030204" pitchFamily="18" charset="0"/>
                <a:ea typeface="Cambria" panose="02040503050406030204" pitchFamily="18" charset="0"/>
              </a:rPr>
              <a:t>d</a:t>
            </a:r>
          </a:p>
        </p:txBody>
      </p:sp>
      <p:cxnSp>
        <p:nvCxnSpPr>
          <p:cNvPr id="23" name="Connettore 1 24"/>
          <p:cNvCxnSpPr/>
          <p:nvPr/>
        </p:nvCxnSpPr>
        <p:spPr>
          <a:xfrm>
            <a:off x="107504" y="3437175"/>
            <a:ext cx="4536504" cy="0"/>
          </a:xfrm>
          <a:prstGeom prst="line">
            <a:avLst/>
          </a:prstGeom>
          <a:ln>
            <a:solidFill>
              <a:srgbClr val="822433"/>
            </a:solidFill>
            <a:prstDash val="solid"/>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3491880" y="3771815"/>
            <a:ext cx="432048" cy="369332"/>
          </a:xfrm>
          <a:prstGeom prst="rect">
            <a:avLst/>
          </a:prstGeom>
          <a:noFill/>
        </p:spPr>
        <p:txBody>
          <a:bodyPr wrap="square" rtlCol="0">
            <a:spAutoFit/>
          </a:bodyPr>
          <a:lstStyle/>
          <a:p>
            <a:r>
              <a:rPr lang="it-IT" i="1" dirty="0">
                <a:latin typeface="Cambria" panose="02040503050406030204" pitchFamily="18" charset="0"/>
                <a:ea typeface="Cambria" panose="02040503050406030204" pitchFamily="18" charset="0"/>
              </a:rPr>
              <a:t>v</a:t>
            </a:r>
          </a:p>
        </p:txBody>
      </p:sp>
      <p:sp>
        <p:nvSpPr>
          <p:cNvPr id="25" name="CasellaDiTesto 24"/>
          <p:cNvSpPr txBox="1"/>
          <p:nvPr/>
        </p:nvSpPr>
        <p:spPr>
          <a:xfrm>
            <a:off x="2339752" y="4355812"/>
            <a:ext cx="2664296" cy="338554"/>
          </a:xfrm>
          <a:prstGeom prst="rect">
            <a:avLst/>
          </a:prstGeom>
          <a:noFill/>
        </p:spPr>
        <p:txBody>
          <a:bodyPr wrap="square" rtlCol="0">
            <a:spAutoFit/>
          </a:bodyPr>
          <a:lstStyle/>
          <a:p>
            <a:r>
              <a:rPr lang="it-IT" sz="1600" i="1" dirty="0" err="1"/>
              <a:t>deepest</a:t>
            </a:r>
            <a:r>
              <a:rPr lang="it-IT" sz="1600" i="1" dirty="0"/>
              <a:t> </a:t>
            </a:r>
            <a:r>
              <a:rPr lang="it-IT" sz="1600" i="1" dirty="0" err="1"/>
              <a:t>expected</a:t>
            </a:r>
            <a:r>
              <a:rPr lang="it-IT" sz="1600" i="1" dirty="0"/>
              <a:t> </a:t>
            </a:r>
            <a:r>
              <a:rPr lang="it-IT" sz="1600" i="1" dirty="0" err="1"/>
              <a:t>reflector</a:t>
            </a:r>
            <a:endParaRPr lang="it-IT" sz="1600" i="1" dirty="0"/>
          </a:p>
        </p:txBody>
      </p:sp>
      <mc:AlternateContent xmlns:mc="http://schemas.openxmlformats.org/markup-compatibility/2006" xmlns:a14="http://schemas.microsoft.com/office/drawing/2010/main">
        <mc:Choice Requires="a14">
          <p:sp>
            <p:nvSpPr>
              <p:cNvPr id="26" name="Object 4"/>
              <p:cNvSpPr txBox="1"/>
              <p:nvPr/>
            </p:nvSpPr>
            <p:spPr bwMode="auto">
              <a:xfrm>
                <a:off x="704850" y="5209976"/>
                <a:ext cx="1460500" cy="709613"/>
              </a:xfrm>
              <a:prstGeom prst="rect">
                <a:avLst/>
              </a:prstGeom>
              <a:noFill/>
              <a:ln w="25400">
                <a:solidFill>
                  <a:srgbClr val="333300"/>
                </a:solid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r>
                        <a:rPr lang="it-IT" i="1">
                          <a:solidFill>
                            <a:srgbClr val="000000"/>
                          </a:solidFill>
                          <a:latin typeface="Cambria Math" panose="02040503050406030204" pitchFamily="18" charset="0"/>
                        </a:rPr>
                        <m:t>𝑇𝑊</m:t>
                      </m:r>
                      <m:r>
                        <a:rPr lang="it-IT" i="1">
                          <a:solidFill>
                            <a:srgbClr val="000000"/>
                          </a:solidFill>
                          <a:latin typeface="Cambria Math" panose="02040503050406030204" pitchFamily="18" charset="0"/>
                        </a:rPr>
                        <m:t>=1.3</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2</m:t>
                          </m:r>
                          <m:r>
                            <a:rPr lang="it-IT" i="1">
                              <a:solidFill>
                                <a:srgbClr val="000000"/>
                              </a:solidFill>
                              <a:latin typeface="Cambria Math" panose="02040503050406030204" pitchFamily="18" charset="0"/>
                            </a:rPr>
                            <m:t>𝑑</m:t>
                          </m:r>
                        </m:num>
                        <m:den>
                          <m:r>
                            <a:rPr lang="it-IT" i="1">
                              <a:solidFill>
                                <a:srgbClr val="000000"/>
                              </a:solidFill>
                              <a:latin typeface="Cambria Math" panose="02040503050406030204" pitchFamily="18" charset="0"/>
                            </a:rPr>
                            <m:t>𝑣</m:t>
                          </m:r>
                        </m:den>
                      </m:f>
                    </m:oMath>
                  </m:oMathPara>
                </a14:m>
                <a:endParaRPr lang="it-IT" dirty="0"/>
              </a:p>
            </p:txBody>
          </p:sp>
        </mc:Choice>
        <mc:Fallback xmlns="">
          <p:sp>
            <p:nvSpPr>
              <p:cNvPr id="26" name="Object 4"/>
              <p:cNvSpPr txBox="1">
                <a:spLocks noRot="1" noChangeAspect="1" noMove="1" noResize="1" noEditPoints="1" noAdjustHandles="1" noChangeArrowheads="1" noChangeShapeType="1" noTextEdit="1"/>
              </p:cNvSpPr>
              <p:nvPr/>
            </p:nvSpPr>
            <p:spPr bwMode="auto">
              <a:xfrm>
                <a:off x="704850" y="5209976"/>
                <a:ext cx="1460500" cy="709613"/>
              </a:xfrm>
              <a:prstGeom prst="rect">
                <a:avLst/>
              </a:prstGeom>
              <a:blipFill>
                <a:blip r:embed="rId6"/>
                <a:stretch>
                  <a:fillRect/>
                </a:stretch>
              </a:blipFill>
              <a:ln w="25400">
                <a:solidFill>
                  <a:srgbClr val="333300"/>
                </a:solidFill>
                <a:miter lim="800000"/>
                <a:headEnd/>
                <a:tailEnd/>
              </a:ln>
              <a:effectLst/>
            </p:spPr>
            <p:txBody>
              <a:bodyPr/>
              <a:lstStyle/>
              <a:p>
                <a:r>
                  <a:rPr lang="it-IT">
                    <a:noFill/>
                  </a:rPr>
                  <a:t> </a:t>
                </a:r>
              </a:p>
            </p:txBody>
          </p:sp>
        </mc:Fallback>
      </mc:AlternateContent>
      <p:sp>
        <p:nvSpPr>
          <p:cNvPr id="27" name="Rettangolo 26"/>
          <p:cNvSpPr/>
          <p:nvPr/>
        </p:nvSpPr>
        <p:spPr>
          <a:xfrm>
            <a:off x="2771800" y="1270338"/>
            <a:ext cx="1724000" cy="646331"/>
          </a:xfrm>
          <a:prstGeom prst="rect">
            <a:avLst/>
          </a:prstGeom>
        </p:spPr>
        <p:txBody>
          <a:bodyPr wrap="square">
            <a:spAutoFit/>
          </a:bodyPr>
          <a:lstStyle/>
          <a:p>
            <a:pPr algn="ctr"/>
            <a:r>
              <a:rPr lang="it-IT" b="1" dirty="0"/>
              <a:t>Minimum time-</a:t>
            </a:r>
            <a:r>
              <a:rPr lang="it-IT" b="1" dirty="0" err="1"/>
              <a:t>window</a:t>
            </a:r>
            <a:endParaRPr lang="it-IT" b="1" dirty="0"/>
          </a:p>
        </p:txBody>
      </p:sp>
      <p:sp>
        <p:nvSpPr>
          <p:cNvPr id="28" name="Rettangolo 27"/>
          <p:cNvSpPr/>
          <p:nvPr/>
        </p:nvSpPr>
        <p:spPr>
          <a:xfrm>
            <a:off x="2485281" y="5138226"/>
            <a:ext cx="2664296" cy="923330"/>
          </a:xfrm>
          <a:prstGeom prst="rect">
            <a:avLst/>
          </a:prstGeom>
        </p:spPr>
        <p:txBody>
          <a:bodyPr wrap="square">
            <a:spAutoFit/>
          </a:bodyPr>
          <a:lstStyle/>
          <a:p>
            <a:pPr algn="ctr"/>
            <a:r>
              <a:rPr lang="en-US" b="1" dirty="0"/>
              <a:t>Practical formula with a multiplicative coefficient of 1.3</a:t>
            </a:r>
            <a:endParaRPr lang="it-IT" b="1" dirty="0"/>
          </a:p>
        </p:txBody>
      </p:sp>
      <mc:AlternateContent xmlns:mc="http://schemas.openxmlformats.org/markup-compatibility/2006" xmlns:a14="http://schemas.microsoft.com/office/drawing/2010/main">
        <mc:Choice Requires="a14">
          <p:sp>
            <p:nvSpPr>
              <p:cNvPr id="29" name="Object 3"/>
              <p:cNvSpPr txBox="1"/>
              <p:nvPr/>
            </p:nvSpPr>
            <p:spPr bwMode="auto">
              <a:xfrm>
                <a:off x="819150" y="2289175"/>
                <a:ext cx="1346200" cy="708025"/>
              </a:xfrm>
              <a:prstGeom prst="rect">
                <a:avLst/>
              </a:prstGeom>
              <a:noFill/>
              <a:ln w="25400">
                <a:solidFill>
                  <a:srgbClr val="333300"/>
                </a:solidFill>
                <a:miter lim="800000"/>
                <a:headEnd/>
                <a:tailEnd/>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it-IT" i="1" smtClean="0">
                          <a:solidFill>
                            <a:srgbClr val="000000"/>
                          </a:solidFill>
                          <a:latin typeface="Cambria Math" panose="02040503050406030204" pitchFamily="18" charset="0"/>
                        </a:rPr>
                        <m:t>𝑇</m:t>
                      </m:r>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𝑊</m:t>
                          </m:r>
                        </m:e>
                        <m:sub>
                          <m:r>
                            <m:rPr>
                              <m:sty m:val="p"/>
                            </m:rPr>
                            <a:rPr lang="it-IT" i="0">
                              <a:solidFill>
                                <a:srgbClr val="000000"/>
                              </a:solidFill>
                              <a:latin typeface="Cambria Math" panose="02040503050406030204" pitchFamily="18" charset="0"/>
                            </a:rPr>
                            <m:t>min</m:t>
                          </m:r>
                        </m:sub>
                      </m:sSub>
                      <m:r>
                        <a:rPr lang="it-IT" b="0" i="1" smtClean="0">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2</m:t>
                          </m:r>
                          <m:r>
                            <a:rPr lang="it-IT" i="1">
                              <a:solidFill>
                                <a:srgbClr val="000000"/>
                              </a:solidFill>
                              <a:latin typeface="Cambria Math" panose="02040503050406030204" pitchFamily="18" charset="0"/>
                            </a:rPr>
                            <m:t>𝑑</m:t>
                          </m:r>
                        </m:num>
                        <m:den>
                          <m:r>
                            <a:rPr lang="it-IT" i="1">
                              <a:solidFill>
                                <a:srgbClr val="000000"/>
                              </a:solidFill>
                              <a:latin typeface="Cambria Math" panose="02040503050406030204" pitchFamily="18" charset="0"/>
                            </a:rPr>
                            <m:t>𝑣</m:t>
                          </m:r>
                        </m:den>
                      </m:f>
                    </m:oMath>
                  </m:oMathPara>
                </a14:m>
                <a:endParaRPr lang="it-IT" dirty="0"/>
              </a:p>
            </p:txBody>
          </p:sp>
        </mc:Choice>
        <mc:Fallback xmlns="">
          <p:sp>
            <p:nvSpPr>
              <p:cNvPr id="29" name="Object 3"/>
              <p:cNvSpPr txBox="1">
                <a:spLocks noRot="1" noChangeAspect="1" noMove="1" noResize="1" noEditPoints="1" noAdjustHandles="1" noChangeArrowheads="1" noChangeShapeType="1" noTextEdit="1"/>
              </p:cNvSpPr>
              <p:nvPr/>
            </p:nvSpPr>
            <p:spPr bwMode="auto">
              <a:xfrm>
                <a:off x="819150" y="2289175"/>
                <a:ext cx="1346200" cy="708025"/>
              </a:xfrm>
              <a:prstGeom prst="rect">
                <a:avLst/>
              </a:prstGeom>
              <a:blipFill>
                <a:blip r:embed="rId7"/>
                <a:stretch>
                  <a:fillRect/>
                </a:stretch>
              </a:blipFill>
              <a:ln w="25400">
                <a:solidFill>
                  <a:srgbClr val="333300"/>
                </a:solidFill>
                <a:miter lim="800000"/>
                <a:headEnd/>
                <a:tailEnd/>
              </a:ln>
              <a:effectLst/>
            </p:spPr>
            <p:txBody>
              <a:bodyPr/>
              <a:lstStyle/>
              <a:p>
                <a:r>
                  <a:rPr lang="it-IT">
                    <a:noFill/>
                  </a:rPr>
                  <a:t> </a:t>
                </a:r>
              </a:p>
            </p:txBody>
          </p:sp>
        </mc:Fallback>
      </mc:AlternateContent>
      <p:sp>
        <p:nvSpPr>
          <p:cNvPr id="30" name="Rettangolo 29"/>
          <p:cNvSpPr/>
          <p:nvPr/>
        </p:nvSpPr>
        <p:spPr>
          <a:xfrm>
            <a:off x="2627784" y="2350621"/>
            <a:ext cx="2016224" cy="646331"/>
          </a:xfrm>
          <a:prstGeom prst="rect">
            <a:avLst/>
          </a:prstGeom>
        </p:spPr>
        <p:txBody>
          <a:bodyPr wrap="square">
            <a:spAutoFit/>
          </a:bodyPr>
          <a:lstStyle/>
          <a:p>
            <a:pPr algn="ctr"/>
            <a:r>
              <a:rPr lang="it-IT" b="1" dirty="0"/>
              <a:t>Zero-offset</a:t>
            </a:r>
          </a:p>
          <a:p>
            <a:pPr algn="ctr"/>
            <a:r>
              <a:rPr lang="it-IT" i="1" dirty="0">
                <a:latin typeface="Cambria" panose="02040503050406030204" pitchFamily="18" charset="0"/>
                <a:ea typeface="Cambria" panose="02040503050406030204" pitchFamily="18" charset="0"/>
              </a:rPr>
              <a:t>x</a:t>
            </a:r>
            <a:r>
              <a:rPr lang="it-IT" dirty="0">
                <a:latin typeface="Cambria" panose="02040503050406030204" pitchFamily="18" charset="0"/>
                <a:ea typeface="Cambria" panose="02040503050406030204" pitchFamily="18" charset="0"/>
              </a:rPr>
              <a:t>→0 </a:t>
            </a:r>
          </a:p>
        </p:txBody>
      </p:sp>
      <p:sp>
        <p:nvSpPr>
          <p:cNvPr id="31" name="CasellaDiTesto 30"/>
          <p:cNvSpPr txBox="1"/>
          <p:nvPr/>
        </p:nvSpPr>
        <p:spPr>
          <a:xfrm>
            <a:off x="7092280" y="1002214"/>
            <a:ext cx="864096" cy="338554"/>
          </a:xfrm>
          <a:prstGeom prst="rect">
            <a:avLst/>
          </a:prstGeom>
          <a:noFill/>
        </p:spPr>
        <p:txBody>
          <a:bodyPr wrap="square" rtlCol="0">
            <a:spAutoFit/>
          </a:bodyPr>
          <a:lstStyle/>
          <a:p>
            <a:r>
              <a:rPr lang="it-IT" sz="1600" b="1" i="1" dirty="0" err="1">
                <a:latin typeface="Cambria" panose="02040503050406030204" pitchFamily="18" charset="0"/>
                <a:ea typeface="Cambria" panose="02040503050406030204" pitchFamily="18" charset="0"/>
              </a:rPr>
              <a:t>TW</a:t>
            </a:r>
            <a:r>
              <a:rPr lang="it-IT" sz="1600" b="1" i="1" baseline="-25000" dirty="0" err="1">
                <a:latin typeface="Cambria" panose="02040503050406030204" pitchFamily="18" charset="0"/>
                <a:ea typeface="Cambria" panose="02040503050406030204" pitchFamily="18" charset="0"/>
              </a:rPr>
              <a:t>min</a:t>
            </a:r>
            <a:endParaRPr lang="it-IT" sz="1600" b="1" i="1" baseline="-25000" dirty="0">
              <a:latin typeface="Cambria" panose="02040503050406030204" pitchFamily="18" charset="0"/>
              <a:ea typeface="Cambria" panose="02040503050406030204" pitchFamily="18" charset="0"/>
            </a:endParaRPr>
          </a:p>
        </p:txBody>
      </p:sp>
      <p:sp>
        <p:nvSpPr>
          <p:cNvPr id="2" name="Parentesi graffa chiusa 1"/>
          <p:cNvSpPr/>
          <p:nvPr/>
        </p:nvSpPr>
        <p:spPr>
          <a:xfrm rot="16200000">
            <a:off x="7344612" y="80324"/>
            <a:ext cx="201423" cy="2722309"/>
          </a:xfrm>
          <a:prstGeom prst="rightBrace">
            <a:avLst>
              <a:gd name="adj1" fmla="val 88724"/>
              <a:gd name="adj2" fmla="val 50000"/>
            </a:avLst>
          </a:prstGeom>
          <a:ln>
            <a:solidFill>
              <a:srgbClr val="8224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2" name="CasellaDiTesto 31"/>
          <p:cNvSpPr txBox="1"/>
          <p:nvPr/>
        </p:nvSpPr>
        <p:spPr>
          <a:xfrm>
            <a:off x="6179641" y="4788349"/>
            <a:ext cx="2712839" cy="369332"/>
          </a:xfrm>
          <a:prstGeom prst="rect">
            <a:avLst/>
          </a:prstGeom>
          <a:noFill/>
        </p:spPr>
        <p:txBody>
          <a:bodyPr wrap="square" rtlCol="0">
            <a:spAutoFit/>
          </a:bodyPr>
          <a:lstStyle/>
          <a:p>
            <a:r>
              <a:rPr lang="it-IT" b="1" i="1" dirty="0"/>
              <a:t>TW </a:t>
            </a:r>
            <a:r>
              <a:rPr lang="it-IT" b="1" i="1" dirty="0" err="1"/>
              <a:t>values</a:t>
            </a:r>
            <a:r>
              <a:rPr lang="it-IT" b="1" i="1" dirty="0"/>
              <a:t> are in ns</a:t>
            </a:r>
          </a:p>
        </p:txBody>
      </p:sp>
      <p:sp>
        <p:nvSpPr>
          <p:cNvPr id="3" name="CasellaDiTesto 2">
            <a:extLst>
              <a:ext uri="{FF2B5EF4-FFF2-40B4-BE49-F238E27FC236}">
                <a16:creationId xmlns:a16="http://schemas.microsoft.com/office/drawing/2014/main" id="{0C058E39-FD92-791C-0F9B-999724581B09}"/>
              </a:ext>
            </a:extLst>
          </p:cNvPr>
          <p:cNvSpPr txBox="1"/>
          <p:nvPr/>
        </p:nvSpPr>
        <p:spPr>
          <a:xfrm>
            <a:off x="3275715" y="3140102"/>
            <a:ext cx="2664296" cy="338554"/>
          </a:xfrm>
          <a:prstGeom prst="rect">
            <a:avLst/>
          </a:prstGeom>
          <a:noFill/>
        </p:spPr>
        <p:txBody>
          <a:bodyPr wrap="square" rtlCol="0">
            <a:spAutoFit/>
          </a:bodyPr>
          <a:lstStyle/>
          <a:p>
            <a:r>
              <a:rPr lang="it-IT" sz="1600" i="1" dirty="0" err="1"/>
              <a:t>surface</a:t>
            </a:r>
            <a:endParaRPr lang="it-IT" sz="1600" i="1" dirty="0"/>
          </a:p>
        </p:txBody>
      </p:sp>
      <p:sp>
        <p:nvSpPr>
          <p:cNvPr id="10" name="CasellaDiTesto 9">
            <a:extLst>
              <a:ext uri="{FF2B5EF4-FFF2-40B4-BE49-F238E27FC236}">
                <a16:creationId xmlns:a16="http://schemas.microsoft.com/office/drawing/2014/main" id="{AAC737B8-FF79-CFAF-182D-6B61534C2E3B}"/>
              </a:ext>
            </a:extLst>
          </p:cNvPr>
          <p:cNvSpPr txBox="1"/>
          <p:nvPr/>
        </p:nvSpPr>
        <p:spPr>
          <a:xfrm>
            <a:off x="4932040" y="908720"/>
            <a:ext cx="1079979" cy="584775"/>
          </a:xfrm>
          <a:prstGeom prst="rect">
            <a:avLst/>
          </a:prstGeom>
          <a:noFill/>
        </p:spPr>
        <p:txBody>
          <a:bodyPr wrap="square" rtlCol="0">
            <a:spAutoFit/>
          </a:bodyPr>
          <a:lstStyle/>
          <a:p>
            <a:pPr algn="ctr"/>
            <a:r>
              <a:rPr lang="it-IT" sz="1600" b="1" dirty="0" err="1">
                <a:latin typeface="Cambria" panose="02040503050406030204" pitchFamily="18" charset="0"/>
                <a:ea typeface="Cambria" panose="02040503050406030204" pitchFamily="18" charset="0"/>
              </a:rPr>
              <a:t>Expected</a:t>
            </a:r>
            <a:r>
              <a:rPr lang="it-IT" sz="1600" b="1" dirty="0">
                <a:latin typeface="Cambria" panose="02040503050406030204" pitchFamily="18" charset="0"/>
                <a:ea typeface="Cambria" panose="02040503050406030204" pitchFamily="18" charset="0"/>
              </a:rPr>
              <a:t> DOI</a:t>
            </a:r>
          </a:p>
        </p:txBody>
      </p:sp>
    </p:spTree>
    <p:extLst>
      <p:ext uri="{BB962C8B-B14F-4D97-AF65-F5344CB8AC3E}">
        <p14:creationId xmlns:p14="http://schemas.microsoft.com/office/powerpoint/2010/main" val="11525684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3077"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12</a:t>
            </a:fld>
            <a:r>
              <a:rPr lang="en-GB" sz="1400" b="1" dirty="0"/>
              <a:t> </a:t>
            </a:r>
          </a:p>
        </p:txBody>
      </p:sp>
      <p:sp>
        <p:nvSpPr>
          <p:cNvPr id="17"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GPR acquisition system</a:t>
            </a:r>
          </a:p>
        </p:txBody>
      </p:sp>
      <p:pic>
        <p:nvPicPr>
          <p:cNvPr id="21" name="Immagine 9" descr="logo_dicea.png"/>
          <p:cNvPicPr>
            <a:picLocks noChangeAspect="1"/>
          </p:cNvPicPr>
          <p:nvPr/>
        </p:nvPicPr>
        <p:blipFill>
          <a:blip r:embed="rId3" cstate="print"/>
          <a:srcRect r="77084"/>
          <a:stretch>
            <a:fillRect/>
          </a:stretch>
        </p:blipFill>
        <p:spPr bwMode="auto">
          <a:xfrm>
            <a:off x="8580983" y="0"/>
            <a:ext cx="540221" cy="654050"/>
          </a:xfrm>
          <a:prstGeom prst="rect">
            <a:avLst/>
          </a:prstGeom>
          <a:noFill/>
          <a:ln w="9525">
            <a:noFill/>
            <a:miter lim="800000"/>
            <a:headEnd/>
            <a:tailEnd/>
          </a:ln>
        </p:spPr>
      </p:pic>
      <p:grpSp>
        <p:nvGrpSpPr>
          <p:cNvPr id="9" name="Gruppo 8"/>
          <p:cNvGrpSpPr/>
          <p:nvPr/>
        </p:nvGrpSpPr>
        <p:grpSpPr>
          <a:xfrm>
            <a:off x="534605" y="2668691"/>
            <a:ext cx="4977178" cy="3457575"/>
            <a:chOff x="1475656" y="2491705"/>
            <a:chExt cx="4977178" cy="3457575"/>
          </a:xfrm>
        </p:grpSpPr>
        <p:pic>
          <p:nvPicPr>
            <p:cNvPr id="10" name="Immagine 9"/>
            <p:cNvPicPr>
              <a:picLocks noChangeAspect="1"/>
            </p:cNvPicPr>
            <p:nvPr/>
          </p:nvPicPr>
          <p:blipFill rotWithShape="1">
            <a:blip r:embed="rId4"/>
            <a:srcRect r="34710"/>
            <a:stretch/>
          </p:blipFill>
          <p:spPr>
            <a:xfrm>
              <a:off x="1475656" y="2491705"/>
              <a:ext cx="4104456" cy="3457575"/>
            </a:xfrm>
            <a:prstGeom prst="rect">
              <a:avLst/>
            </a:prstGeom>
          </p:spPr>
        </p:pic>
        <p:pic>
          <p:nvPicPr>
            <p:cNvPr id="11" name="Immagine 10"/>
            <p:cNvPicPr>
              <a:picLocks noChangeAspect="1"/>
            </p:cNvPicPr>
            <p:nvPr/>
          </p:nvPicPr>
          <p:blipFill rotWithShape="1">
            <a:blip r:embed="rId4"/>
            <a:srcRect l="83484" t="20618" r="2771" b="64804"/>
            <a:stretch/>
          </p:blipFill>
          <p:spPr>
            <a:xfrm>
              <a:off x="5588738" y="3203138"/>
              <a:ext cx="864096" cy="504056"/>
            </a:xfrm>
            <a:prstGeom prst="rect">
              <a:avLst/>
            </a:prstGeom>
          </p:spPr>
        </p:pic>
      </p:grpSp>
      <p:sp>
        <p:nvSpPr>
          <p:cNvPr id="13" name="Rettangolo 12"/>
          <p:cNvSpPr/>
          <p:nvPr/>
        </p:nvSpPr>
        <p:spPr>
          <a:xfrm>
            <a:off x="2759204" y="1061735"/>
            <a:ext cx="3324964" cy="1431161"/>
          </a:xfrm>
          <a:prstGeom prst="rect">
            <a:avLst/>
          </a:prstGeom>
        </p:spPr>
        <p:txBody>
          <a:bodyPr wrap="square">
            <a:spAutoFit/>
          </a:bodyPr>
          <a:lstStyle/>
          <a:p>
            <a:pPr>
              <a:spcAft>
                <a:spcPts val="600"/>
              </a:spcAft>
            </a:pPr>
            <a:r>
              <a:rPr lang="en-GB" dirty="0">
                <a:solidFill>
                  <a:srgbClr val="0070C0"/>
                </a:solidFill>
                <a:cs typeface="Helvetica" panose="020B0604020202020204" pitchFamily="34" charset="0"/>
              </a:rPr>
              <a:t> Receiving antenna </a:t>
            </a:r>
          </a:p>
          <a:p>
            <a:pPr>
              <a:spcAft>
                <a:spcPts val="600"/>
              </a:spcAft>
            </a:pPr>
            <a:r>
              <a:rPr lang="en-GB" dirty="0">
                <a:solidFill>
                  <a:srgbClr val="0070C0"/>
                </a:solidFill>
                <a:cs typeface="Helvetica" panose="020B0604020202020204" pitchFamily="34" charset="0"/>
              </a:rPr>
              <a:t>                </a:t>
            </a:r>
          </a:p>
          <a:p>
            <a:pPr>
              <a:spcAft>
                <a:spcPts val="600"/>
              </a:spcAft>
            </a:pPr>
            <a:r>
              <a:rPr lang="en-GB" dirty="0">
                <a:solidFill>
                  <a:srgbClr val="0070C0"/>
                </a:solidFill>
                <a:cs typeface="Helvetica" panose="020B0604020202020204" pitchFamily="34" charset="0"/>
              </a:rPr>
              <a:t>    A/D conversion</a:t>
            </a:r>
          </a:p>
          <a:p>
            <a:pPr>
              <a:spcAft>
                <a:spcPts val="600"/>
              </a:spcAft>
            </a:pPr>
            <a:r>
              <a:rPr lang="en-GB" sz="1600" dirty="0">
                <a:solidFill>
                  <a:srgbClr val="0070C0"/>
                </a:solidFill>
                <a:cs typeface="Helvetica" panose="020B0604020202020204" pitchFamily="34" charset="0"/>
              </a:rPr>
              <a:t>(similar to the seismograph)</a:t>
            </a:r>
          </a:p>
        </p:txBody>
      </p:sp>
      <p:pic>
        <p:nvPicPr>
          <p:cNvPr id="14" name="Immagine 13"/>
          <p:cNvPicPr>
            <a:picLocks noChangeAspect="1"/>
          </p:cNvPicPr>
          <p:nvPr/>
        </p:nvPicPr>
        <p:blipFill>
          <a:blip r:embed="rId5"/>
          <a:stretch>
            <a:fillRect/>
          </a:stretch>
        </p:blipFill>
        <p:spPr>
          <a:xfrm>
            <a:off x="6083091" y="2134279"/>
            <a:ext cx="2787090" cy="3721893"/>
          </a:xfrm>
          <a:prstGeom prst="rect">
            <a:avLst/>
          </a:prstGeom>
        </p:spPr>
      </p:pic>
      <p:sp>
        <p:nvSpPr>
          <p:cNvPr id="15" name="Rettangolo 14"/>
          <p:cNvSpPr/>
          <p:nvPr/>
        </p:nvSpPr>
        <p:spPr>
          <a:xfrm>
            <a:off x="179512" y="1744360"/>
            <a:ext cx="2448272" cy="615553"/>
          </a:xfrm>
          <a:prstGeom prst="rect">
            <a:avLst/>
          </a:prstGeom>
        </p:spPr>
        <p:txBody>
          <a:bodyPr wrap="square">
            <a:spAutoFit/>
          </a:bodyPr>
          <a:lstStyle/>
          <a:p>
            <a:r>
              <a:rPr lang="en-GB" dirty="0">
                <a:solidFill>
                  <a:srgbClr val="FF0000"/>
                </a:solidFill>
                <a:cs typeface="Helvetica" panose="020B0604020202020204" pitchFamily="34" charset="0"/>
              </a:rPr>
              <a:t>Timing circuit for </a:t>
            </a:r>
            <a:r>
              <a:rPr lang="en-GB" i="1" dirty="0">
                <a:solidFill>
                  <a:srgbClr val="FF0000"/>
                </a:solidFill>
                <a:cs typeface="Helvetica" panose="020B0604020202020204" pitchFamily="34" charset="0"/>
              </a:rPr>
              <a:t>t</a:t>
            </a:r>
            <a:r>
              <a:rPr lang="en-GB" i="1" baseline="-25000" dirty="0">
                <a:solidFill>
                  <a:srgbClr val="FF0000"/>
                </a:solidFill>
                <a:cs typeface="Helvetica" panose="020B0604020202020204" pitchFamily="34" charset="0"/>
              </a:rPr>
              <a:t>0</a:t>
            </a:r>
            <a:r>
              <a:rPr lang="en-GB" dirty="0">
                <a:solidFill>
                  <a:srgbClr val="FF0000"/>
                </a:solidFill>
                <a:cs typeface="Helvetica" panose="020B0604020202020204" pitchFamily="34" charset="0"/>
              </a:rPr>
              <a:t> </a:t>
            </a:r>
            <a:r>
              <a:rPr lang="en-GB" sz="1600" dirty="0">
                <a:solidFill>
                  <a:srgbClr val="FF0000"/>
                </a:solidFill>
                <a:cs typeface="Helvetica" panose="020B0604020202020204" pitchFamily="34" charset="0"/>
              </a:rPr>
              <a:t>(similar to the trigger)</a:t>
            </a:r>
          </a:p>
        </p:txBody>
      </p:sp>
      <p:sp>
        <p:nvSpPr>
          <p:cNvPr id="16" name="Rettangolo 15"/>
          <p:cNvSpPr/>
          <p:nvPr/>
        </p:nvSpPr>
        <p:spPr>
          <a:xfrm>
            <a:off x="35496" y="1054477"/>
            <a:ext cx="2987698" cy="646331"/>
          </a:xfrm>
          <a:prstGeom prst="rect">
            <a:avLst/>
          </a:prstGeom>
        </p:spPr>
        <p:txBody>
          <a:bodyPr wrap="square">
            <a:spAutoFit/>
          </a:bodyPr>
          <a:lstStyle/>
          <a:p>
            <a:r>
              <a:rPr lang="en-GB" dirty="0">
                <a:solidFill>
                  <a:srgbClr val="FF0000"/>
                </a:solidFill>
                <a:cs typeface="Helvetica" panose="020B0604020202020204" pitchFamily="34" charset="0"/>
              </a:rPr>
              <a:t>Transmitting antenna </a:t>
            </a:r>
          </a:p>
          <a:p>
            <a:r>
              <a:rPr lang="en-GB" dirty="0">
                <a:solidFill>
                  <a:srgbClr val="FF0000"/>
                </a:solidFill>
                <a:cs typeface="Helvetica" panose="020B0604020202020204" pitchFamily="34" charset="0"/>
              </a:rPr>
              <a:t>	    +</a:t>
            </a:r>
          </a:p>
        </p:txBody>
      </p:sp>
      <p:sp>
        <p:nvSpPr>
          <p:cNvPr id="18" name="Rettangolo 17"/>
          <p:cNvSpPr/>
          <p:nvPr/>
        </p:nvSpPr>
        <p:spPr>
          <a:xfrm>
            <a:off x="6536187" y="1197591"/>
            <a:ext cx="1924245" cy="707886"/>
          </a:xfrm>
          <a:prstGeom prst="rect">
            <a:avLst/>
          </a:prstGeom>
        </p:spPr>
        <p:txBody>
          <a:bodyPr wrap="square">
            <a:spAutoFit/>
          </a:bodyPr>
          <a:lstStyle/>
          <a:p>
            <a:r>
              <a:rPr lang="en-GB" sz="2000" dirty="0">
                <a:cs typeface="Helvetica" panose="020B0604020202020204" pitchFamily="34" charset="0"/>
              </a:rPr>
              <a:t>Real-time data displaying PC</a:t>
            </a:r>
          </a:p>
        </p:txBody>
      </p:sp>
      <p:sp>
        <p:nvSpPr>
          <p:cNvPr id="3" name="Figura a mano libera: forma 2">
            <a:extLst>
              <a:ext uri="{FF2B5EF4-FFF2-40B4-BE49-F238E27FC236}">
                <a16:creationId xmlns:a16="http://schemas.microsoft.com/office/drawing/2014/main" id="{65141DA7-8114-590F-320D-1C92851BF2F5}"/>
              </a:ext>
            </a:extLst>
          </p:cNvPr>
          <p:cNvSpPr/>
          <p:nvPr/>
        </p:nvSpPr>
        <p:spPr>
          <a:xfrm>
            <a:off x="44388" y="1013041"/>
            <a:ext cx="5212487" cy="1487113"/>
          </a:xfrm>
          <a:custGeom>
            <a:avLst/>
            <a:gdLst>
              <a:gd name="connsiteX0" fmla="*/ 8878 w 5211193"/>
              <a:gd name="connsiteY0" fmla="*/ 106532 h 1837678"/>
              <a:gd name="connsiteX1" fmla="*/ 0 w 5211193"/>
              <a:gd name="connsiteY1" fmla="*/ 1837678 h 1837678"/>
              <a:gd name="connsiteX2" fmla="*/ 2547892 w 5211193"/>
              <a:gd name="connsiteY2" fmla="*/ 1819922 h 1837678"/>
              <a:gd name="connsiteX3" fmla="*/ 2565647 w 5211193"/>
              <a:gd name="connsiteY3" fmla="*/ 497150 h 1837678"/>
              <a:gd name="connsiteX4" fmla="*/ 5211193 w 5211193"/>
              <a:gd name="connsiteY4" fmla="*/ 479394 h 1837678"/>
              <a:gd name="connsiteX5" fmla="*/ 5193437 w 5211193"/>
              <a:gd name="connsiteY5" fmla="*/ 0 h 1837678"/>
              <a:gd name="connsiteX6" fmla="*/ 0 w 5211193"/>
              <a:gd name="connsiteY6" fmla="*/ 17755 h 1837678"/>
              <a:gd name="connsiteX7" fmla="*/ 8878 w 5211193"/>
              <a:gd name="connsiteY7" fmla="*/ 106532 h 1837678"/>
              <a:gd name="connsiteX0" fmla="*/ 8878 w 5212487"/>
              <a:gd name="connsiteY0" fmla="*/ 106532 h 1837678"/>
              <a:gd name="connsiteX1" fmla="*/ 0 w 5212487"/>
              <a:gd name="connsiteY1" fmla="*/ 1837678 h 1837678"/>
              <a:gd name="connsiteX2" fmla="*/ 2547892 w 5212487"/>
              <a:gd name="connsiteY2" fmla="*/ 1819922 h 1837678"/>
              <a:gd name="connsiteX3" fmla="*/ 2565647 w 5212487"/>
              <a:gd name="connsiteY3" fmla="*/ 497150 h 1837678"/>
              <a:gd name="connsiteX4" fmla="*/ 5211193 w 5212487"/>
              <a:gd name="connsiteY4" fmla="*/ 479394 h 1837678"/>
              <a:gd name="connsiteX5" fmla="*/ 5212487 w 5212487"/>
              <a:gd name="connsiteY5" fmla="*/ 0 h 1837678"/>
              <a:gd name="connsiteX6" fmla="*/ 0 w 5212487"/>
              <a:gd name="connsiteY6" fmla="*/ 17755 h 1837678"/>
              <a:gd name="connsiteX7" fmla="*/ 8878 w 5212487"/>
              <a:gd name="connsiteY7" fmla="*/ 106532 h 183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2487" h="1837678">
                <a:moveTo>
                  <a:pt x="8878" y="106532"/>
                </a:moveTo>
                <a:cubicBezTo>
                  <a:pt x="5919" y="683581"/>
                  <a:pt x="2959" y="1260629"/>
                  <a:pt x="0" y="1837678"/>
                </a:cubicBezTo>
                <a:lnTo>
                  <a:pt x="2547892" y="1819922"/>
                </a:lnTo>
                <a:lnTo>
                  <a:pt x="2565647" y="497150"/>
                </a:lnTo>
                <a:lnTo>
                  <a:pt x="5211193" y="479394"/>
                </a:lnTo>
                <a:cubicBezTo>
                  <a:pt x="5211624" y="319596"/>
                  <a:pt x="5212056" y="159798"/>
                  <a:pt x="5212487" y="0"/>
                </a:cubicBezTo>
                <a:lnTo>
                  <a:pt x="0" y="17755"/>
                </a:lnTo>
                <a:lnTo>
                  <a:pt x="8878" y="106532"/>
                </a:lnTo>
                <a:close/>
              </a:path>
            </a:pathLst>
          </a:cu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7" name="Connettore a gomito 6">
            <a:extLst>
              <a:ext uri="{FF2B5EF4-FFF2-40B4-BE49-F238E27FC236}">
                <a16:creationId xmlns:a16="http://schemas.microsoft.com/office/drawing/2014/main" id="{1FDBE130-B7C2-0DA7-37A9-8C66694C563A}"/>
              </a:ext>
            </a:extLst>
          </p:cNvPr>
          <p:cNvCxnSpPr>
            <a:cxnSpLocks/>
            <a:stCxn id="23" idx="3"/>
            <a:endCxn id="18" idx="1"/>
          </p:cNvCxnSpPr>
          <p:nvPr/>
        </p:nvCxnSpPr>
        <p:spPr>
          <a:xfrm flipV="1">
            <a:off x="5315210" y="1551534"/>
            <a:ext cx="1220977" cy="584951"/>
          </a:xfrm>
          <a:prstGeom prst="bentConnector3">
            <a:avLst>
              <a:gd name="adj1" fmla="val 50000"/>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ttangolo 22">
            <a:extLst>
              <a:ext uri="{FF2B5EF4-FFF2-40B4-BE49-F238E27FC236}">
                <a16:creationId xmlns:a16="http://schemas.microsoft.com/office/drawing/2014/main" id="{1FF65BB4-B116-6A7B-ADA2-26B74E7D97E0}"/>
              </a:ext>
            </a:extLst>
          </p:cNvPr>
          <p:cNvSpPr/>
          <p:nvPr/>
        </p:nvSpPr>
        <p:spPr>
          <a:xfrm>
            <a:off x="2699792" y="1772816"/>
            <a:ext cx="2615418" cy="727338"/>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4" name="Connettore a gomito 23">
            <a:extLst>
              <a:ext uri="{FF2B5EF4-FFF2-40B4-BE49-F238E27FC236}">
                <a16:creationId xmlns:a16="http://schemas.microsoft.com/office/drawing/2014/main" id="{6F227B72-B658-3138-C9E5-0A69E3C17EF6}"/>
              </a:ext>
            </a:extLst>
          </p:cNvPr>
          <p:cNvCxnSpPr>
            <a:cxnSpLocks/>
            <a:endCxn id="23" idx="0"/>
          </p:cNvCxnSpPr>
          <p:nvPr/>
        </p:nvCxnSpPr>
        <p:spPr>
          <a:xfrm rot="16200000" flipH="1">
            <a:off x="3749690" y="1515005"/>
            <a:ext cx="360040" cy="155582"/>
          </a:xfrm>
          <a:prstGeom prst="bentConnector3">
            <a:avLst>
              <a:gd name="adj1" fmla="val 50000"/>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Rettangolo 33">
            <a:extLst>
              <a:ext uri="{FF2B5EF4-FFF2-40B4-BE49-F238E27FC236}">
                <a16:creationId xmlns:a16="http://schemas.microsoft.com/office/drawing/2014/main" id="{BFF0EDE4-EEB3-0635-E13C-393D3CDE532C}"/>
              </a:ext>
            </a:extLst>
          </p:cNvPr>
          <p:cNvSpPr/>
          <p:nvPr/>
        </p:nvSpPr>
        <p:spPr>
          <a:xfrm>
            <a:off x="6510270" y="1192175"/>
            <a:ext cx="1881312" cy="713301"/>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0200398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3077"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13</a:t>
            </a:fld>
            <a:r>
              <a:rPr lang="en-GB" sz="1400" b="1" dirty="0"/>
              <a:t> </a:t>
            </a:r>
          </a:p>
        </p:txBody>
      </p:sp>
      <p:sp>
        <p:nvSpPr>
          <p:cNvPr id="17"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GPR acquisition</a:t>
            </a:r>
          </a:p>
        </p:txBody>
      </p:sp>
      <p:pic>
        <p:nvPicPr>
          <p:cNvPr id="21" name="Immagine 9" descr="logo_dicea.png"/>
          <p:cNvPicPr>
            <a:picLocks noChangeAspect="1"/>
          </p:cNvPicPr>
          <p:nvPr/>
        </p:nvPicPr>
        <p:blipFill>
          <a:blip r:embed="rId3" cstate="print"/>
          <a:srcRect r="77084"/>
          <a:stretch>
            <a:fillRect/>
          </a:stretch>
        </p:blipFill>
        <p:spPr bwMode="auto">
          <a:xfrm>
            <a:off x="8580983" y="0"/>
            <a:ext cx="540221" cy="654050"/>
          </a:xfrm>
          <a:prstGeom prst="rect">
            <a:avLst/>
          </a:prstGeom>
          <a:noFill/>
          <a:ln w="9525">
            <a:noFill/>
            <a:miter lim="800000"/>
            <a:headEnd/>
            <a:tailEnd/>
          </a:ln>
        </p:spPr>
      </p:pic>
      <p:pic>
        <p:nvPicPr>
          <p:cNvPr id="86018" name="Picture 2"/>
          <p:cNvPicPr>
            <a:picLocks noChangeAspect="1" noChangeArrowheads="1"/>
          </p:cNvPicPr>
          <p:nvPr/>
        </p:nvPicPr>
        <p:blipFill>
          <a:blip r:embed="rId4" cstate="print"/>
          <a:srcRect b="72118"/>
          <a:stretch>
            <a:fillRect/>
          </a:stretch>
        </p:blipFill>
        <p:spPr bwMode="auto">
          <a:xfrm>
            <a:off x="179512" y="1484784"/>
            <a:ext cx="4055938" cy="1872208"/>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t="64344"/>
          <a:stretch>
            <a:fillRect/>
          </a:stretch>
        </p:blipFill>
        <p:spPr bwMode="auto">
          <a:xfrm>
            <a:off x="2843808" y="3915120"/>
            <a:ext cx="4055938" cy="2394200"/>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t="32172" b="36729"/>
          <a:stretch>
            <a:fillRect/>
          </a:stretch>
        </p:blipFill>
        <p:spPr bwMode="auto">
          <a:xfrm>
            <a:off x="4716016" y="1340768"/>
            <a:ext cx="4055938" cy="2088232"/>
          </a:xfrm>
          <a:prstGeom prst="rect">
            <a:avLst/>
          </a:prstGeom>
          <a:noFill/>
          <a:ln w="9525">
            <a:noFill/>
            <a:miter lim="800000"/>
            <a:headEnd/>
            <a:tailEnd/>
          </a:ln>
        </p:spPr>
      </p:pic>
      <p:sp>
        <p:nvSpPr>
          <p:cNvPr id="11" name="CasellaDiTesto 10"/>
          <p:cNvSpPr txBox="1"/>
          <p:nvPr/>
        </p:nvSpPr>
        <p:spPr>
          <a:xfrm>
            <a:off x="1979712" y="908720"/>
            <a:ext cx="1368152" cy="408623"/>
          </a:xfrm>
          <a:prstGeom prst="roundRect">
            <a:avLst/>
          </a:prstGeom>
          <a:noFill/>
          <a:ln w="19050">
            <a:solidFill>
              <a:srgbClr val="822433"/>
            </a:solidFill>
          </a:ln>
        </p:spPr>
        <p:txBody>
          <a:bodyPr wrap="square" rtlCol="0">
            <a:spAutoFit/>
          </a:bodyPr>
          <a:lstStyle/>
          <a:p>
            <a:r>
              <a:rPr lang="it-IT" b="1" dirty="0"/>
              <a:t>1D - Trace</a:t>
            </a:r>
          </a:p>
        </p:txBody>
      </p:sp>
      <p:sp>
        <p:nvSpPr>
          <p:cNvPr id="13" name="CasellaDiTesto 12"/>
          <p:cNvSpPr txBox="1"/>
          <p:nvPr/>
        </p:nvSpPr>
        <p:spPr>
          <a:xfrm>
            <a:off x="5796136" y="908720"/>
            <a:ext cx="2232248" cy="408623"/>
          </a:xfrm>
          <a:prstGeom prst="roundRect">
            <a:avLst/>
          </a:prstGeom>
          <a:noFill/>
          <a:ln w="19050">
            <a:solidFill>
              <a:srgbClr val="822433"/>
            </a:solidFill>
          </a:ln>
        </p:spPr>
        <p:txBody>
          <a:bodyPr wrap="square" rtlCol="0">
            <a:spAutoFit/>
          </a:bodyPr>
          <a:lstStyle/>
          <a:p>
            <a:r>
              <a:rPr lang="it-IT" b="1" dirty="0"/>
              <a:t>2D - </a:t>
            </a:r>
            <a:r>
              <a:rPr lang="it-IT" b="1" dirty="0" err="1"/>
              <a:t>Radargram</a:t>
            </a:r>
            <a:endParaRPr lang="it-IT" b="1" dirty="0"/>
          </a:p>
        </p:txBody>
      </p:sp>
      <p:sp>
        <p:nvSpPr>
          <p:cNvPr id="14" name="CasellaDiTesto 13"/>
          <p:cNvSpPr txBox="1"/>
          <p:nvPr/>
        </p:nvSpPr>
        <p:spPr>
          <a:xfrm>
            <a:off x="4320032" y="3573016"/>
            <a:ext cx="1620120" cy="408623"/>
          </a:xfrm>
          <a:prstGeom prst="roundRect">
            <a:avLst/>
          </a:prstGeom>
          <a:noFill/>
          <a:ln w="19050">
            <a:solidFill>
              <a:srgbClr val="822433"/>
            </a:solidFill>
          </a:ln>
        </p:spPr>
        <p:txBody>
          <a:bodyPr wrap="square" rtlCol="0">
            <a:spAutoFit/>
          </a:bodyPr>
          <a:lstStyle/>
          <a:p>
            <a:r>
              <a:rPr lang="it-IT" b="1" dirty="0"/>
              <a:t>3D - Volume</a:t>
            </a:r>
          </a:p>
        </p:txBody>
      </p:sp>
    </p:spTree>
    <p:extLst>
      <p:ext uri="{BB962C8B-B14F-4D97-AF65-F5344CB8AC3E}">
        <p14:creationId xmlns:p14="http://schemas.microsoft.com/office/powerpoint/2010/main" val="161055356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3077"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14</a:t>
            </a:fld>
            <a:r>
              <a:rPr lang="en-GB" sz="1400" b="1" dirty="0"/>
              <a:t> </a:t>
            </a:r>
          </a:p>
        </p:txBody>
      </p:sp>
      <p:sp>
        <p:nvSpPr>
          <p:cNvPr id="17"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GPR acquisition</a:t>
            </a:r>
          </a:p>
        </p:txBody>
      </p:sp>
      <p:pic>
        <p:nvPicPr>
          <p:cNvPr id="21" name="Immagine 9" descr="logo_dicea.png"/>
          <p:cNvPicPr>
            <a:picLocks noChangeAspect="1"/>
          </p:cNvPicPr>
          <p:nvPr/>
        </p:nvPicPr>
        <p:blipFill>
          <a:blip r:embed="rId3" cstate="print"/>
          <a:srcRect r="77084"/>
          <a:stretch>
            <a:fillRect/>
          </a:stretch>
        </p:blipFill>
        <p:spPr bwMode="auto">
          <a:xfrm>
            <a:off x="8580983" y="0"/>
            <a:ext cx="540221" cy="654050"/>
          </a:xfrm>
          <a:prstGeom prst="rect">
            <a:avLst/>
          </a:prstGeom>
          <a:noFill/>
          <a:ln w="9525">
            <a:noFill/>
            <a:miter lim="800000"/>
            <a:headEnd/>
            <a:tailEnd/>
          </a:ln>
        </p:spPr>
      </p:pic>
      <p:pic>
        <p:nvPicPr>
          <p:cNvPr id="87042" name="Picture 2"/>
          <p:cNvPicPr>
            <a:picLocks noChangeAspect="1" noChangeArrowheads="1"/>
          </p:cNvPicPr>
          <p:nvPr/>
        </p:nvPicPr>
        <p:blipFill>
          <a:blip r:embed="rId4" cstate="print"/>
          <a:srcRect/>
          <a:stretch>
            <a:fillRect/>
          </a:stretch>
        </p:blipFill>
        <p:spPr bwMode="auto">
          <a:xfrm>
            <a:off x="1224136" y="908720"/>
            <a:ext cx="6876256" cy="5324401"/>
          </a:xfrm>
          <a:prstGeom prst="rect">
            <a:avLst/>
          </a:prstGeom>
          <a:noFill/>
          <a:ln w="9525">
            <a:noFill/>
            <a:miter lim="800000"/>
            <a:headEnd/>
            <a:tailEnd/>
          </a:ln>
        </p:spPr>
      </p:pic>
      <p:sp>
        <p:nvSpPr>
          <p:cNvPr id="11" name="CasellaDiTesto 10"/>
          <p:cNvSpPr txBox="1"/>
          <p:nvPr/>
        </p:nvSpPr>
        <p:spPr>
          <a:xfrm>
            <a:off x="2267744" y="1580217"/>
            <a:ext cx="1368152" cy="408623"/>
          </a:xfrm>
          <a:prstGeom prst="roundRect">
            <a:avLst/>
          </a:prstGeom>
          <a:noFill/>
          <a:ln w="19050">
            <a:solidFill>
              <a:srgbClr val="822433"/>
            </a:solidFill>
          </a:ln>
        </p:spPr>
        <p:txBody>
          <a:bodyPr wrap="square" rtlCol="0">
            <a:spAutoFit/>
          </a:bodyPr>
          <a:lstStyle/>
          <a:p>
            <a:r>
              <a:rPr lang="it-IT" b="1" dirty="0"/>
              <a:t>1D - Trace</a:t>
            </a:r>
          </a:p>
        </p:txBody>
      </p:sp>
      <p:sp>
        <p:nvSpPr>
          <p:cNvPr id="13" name="CasellaDiTesto 12"/>
          <p:cNvSpPr txBox="1"/>
          <p:nvPr/>
        </p:nvSpPr>
        <p:spPr>
          <a:xfrm>
            <a:off x="1979712" y="5229200"/>
            <a:ext cx="2160240" cy="408623"/>
          </a:xfrm>
          <a:prstGeom prst="roundRect">
            <a:avLst/>
          </a:prstGeom>
          <a:noFill/>
          <a:ln w="19050">
            <a:solidFill>
              <a:srgbClr val="822433"/>
            </a:solidFill>
          </a:ln>
        </p:spPr>
        <p:txBody>
          <a:bodyPr wrap="square" rtlCol="0">
            <a:spAutoFit/>
          </a:bodyPr>
          <a:lstStyle/>
          <a:p>
            <a:r>
              <a:rPr lang="it-IT" b="1" dirty="0"/>
              <a:t>2D - </a:t>
            </a:r>
            <a:r>
              <a:rPr lang="it-IT" b="1" dirty="0" err="1"/>
              <a:t>Radargram</a:t>
            </a:r>
            <a:endParaRPr lang="it-IT" b="1" dirty="0"/>
          </a:p>
        </p:txBody>
      </p:sp>
      <p:sp>
        <p:nvSpPr>
          <p:cNvPr id="14" name="CasellaDiTesto 13"/>
          <p:cNvSpPr txBox="1"/>
          <p:nvPr/>
        </p:nvSpPr>
        <p:spPr>
          <a:xfrm>
            <a:off x="7236296" y="3212976"/>
            <a:ext cx="1620120" cy="408623"/>
          </a:xfrm>
          <a:prstGeom prst="roundRect">
            <a:avLst/>
          </a:prstGeom>
          <a:noFill/>
          <a:ln w="19050">
            <a:solidFill>
              <a:srgbClr val="822433"/>
            </a:solidFill>
          </a:ln>
        </p:spPr>
        <p:txBody>
          <a:bodyPr wrap="square" rtlCol="0">
            <a:spAutoFit/>
          </a:bodyPr>
          <a:lstStyle/>
          <a:p>
            <a:r>
              <a:rPr lang="it-IT" b="1" dirty="0"/>
              <a:t>3D - Volume</a:t>
            </a:r>
          </a:p>
        </p:txBody>
      </p:sp>
    </p:spTree>
    <p:extLst>
      <p:ext uri="{BB962C8B-B14F-4D97-AF65-F5344CB8AC3E}">
        <p14:creationId xmlns:p14="http://schemas.microsoft.com/office/powerpoint/2010/main" val="140902146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 name="Picture 2"/>
          <p:cNvPicPr>
            <a:picLocks noChangeAspect="1" noChangeArrowheads="1"/>
          </p:cNvPicPr>
          <p:nvPr/>
        </p:nvPicPr>
        <p:blipFill>
          <a:blip r:embed="rId3" cstate="print"/>
          <a:srcRect l="12496" r="14344" b="17026"/>
          <a:stretch>
            <a:fillRect/>
          </a:stretch>
        </p:blipFill>
        <p:spPr bwMode="auto">
          <a:xfrm>
            <a:off x="3923928" y="836712"/>
            <a:ext cx="5184576" cy="4536504"/>
          </a:xfrm>
          <a:prstGeom prst="rect">
            <a:avLst/>
          </a:prstGeom>
          <a:noFill/>
          <a:ln w="9525">
            <a:noFill/>
            <a:miter lim="800000"/>
            <a:headEnd/>
            <a:tailEnd/>
          </a:ln>
        </p:spPr>
      </p:pic>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3077"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15</a:t>
            </a:fld>
            <a:r>
              <a:rPr lang="en-GB" sz="1400" b="1" dirty="0"/>
              <a:t> </a:t>
            </a:r>
          </a:p>
        </p:txBody>
      </p:sp>
      <p:sp>
        <p:nvSpPr>
          <p:cNvPr id="17"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Spatial aliasing</a:t>
            </a:r>
          </a:p>
        </p:txBody>
      </p:sp>
      <p:pic>
        <p:nvPicPr>
          <p:cNvPr id="21" name="Immagine 9" descr="logo_dicea.png"/>
          <p:cNvPicPr>
            <a:picLocks noChangeAspect="1"/>
          </p:cNvPicPr>
          <p:nvPr/>
        </p:nvPicPr>
        <p:blipFill>
          <a:blip r:embed="rId4" cstate="print"/>
          <a:srcRect r="77084"/>
          <a:stretch>
            <a:fillRect/>
          </a:stretch>
        </p:blipFill>
        <p:spPr bwMode="auto">
          <a:xfrm>
            <a:off x="8580983" y="0"/>
            <a:ext cx="540221" cy="654050"/>
          </a:xfrm>
          <a:prstGeom prst="rect">
            <a:avLst/>
          </a:prstGeom>
          <a:noFill/>
          <a:ln w="9525">
            <a:noFill/>
            <a:miter lim="800000"/>
            <a:headEnd/>
            <a:tailEnd/>
          </a:ln>
        </p:spPr>
      </p:pic>
      <p:pic>
        <p:nvPicPr>
          <p:cNvPr id="106498" name="Picture 2"/>
          <p:cNvPicPr>
            <a:picLocks noChangeAspect="1" noChangeArrowheads="1"/>
          </p:cNvPicPr>
          <p:nvPr/>
        </p:nvPicPr>
        <p:blipFill>
          <a:blip r:embed="rId3" cstate="print"/>
          <a:srcRect t="84195"/>
          <a:stretch>
            <a:fillRect/>
          </a:stretch>
        </p:blipFill>
        <p:spPr bwMode="auto">
          <a:xfrm>
            <a:off x="4139952" y="5445224"/>
            <a:ext cx="4968552" cy="605834"/>
          </a:xfrm>
          <a:prstGeom prst="rect">
            <a:avLst/>
          </a:prstGeom>
          <a:noFill/>
          <a:ln w="9525">
            <a:noFill/>
            <a:miter lim="800000"/>
            <a:headEnd/>
            <a:tailEnd/>
          </a:ln>
        </p:spPr>
      </p:pic>
      <p:cxnSp>
        <p:nvCxnSpPr>
          <p:cNvPr id="18" name="Connettore 2 17"/>
          <p:cNvCxnSpPr/>
          <p:nvPr/>
        </p:nvCxnSpPr>
        <p:spPr>
          <a:xfrm>
            <a:off x="4427984" y="2420888"/>
            <a:ext cx="720080" cy="0"/>
          </a:xfrm>
          <a:prstGeom prst="straightConnector1">
            <a:avLst/>
          </a:prstGeom>
          <a:ln w="19050">
            <a:solidFill>
              <a:srgbClr val="822433"/>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4572000" y="2051556"/>
            <a:ext cx="648072" cy="369332"/>
          </a:xfrm>
          <a:prstGeom prst="rect">
            <a:avLst/>
          </a:prstGeom>
          <a:noFill/>
        </p:spPr>
        <p:txBody>
          <a:bodyPr wrap="square" rtlCol="0">
            <a:spAutoFit/>
          </a:bodyPr>
          <a:lstStyle/>
          <a:p>
            <a:r>
              <a:rPr lang="it-IT" dirty="0" err="1">
                <a:latin typeface="Symbol" pitchFamily="18" charset="2"/>
              </a:rPr>
              <a:t>D</a:t>
            </a:r>
            <a:r>
              <a:rPr lang="it-IT" dirty="0" err="1"/>
              <a:t>x</a:t>
            </a:r>
            <a:endParaRPr lang="it-IT" dirty="0"/>
          </a:p>
        </p:txBody>
      </p:sp>
      <p:cxnSp>
        <p:nvCxnSpPr>
          <p:cNvPr id="20" name="Connettore 2 19"/>
          <p:cNvCxnSpPr/>
          <p:nvPr/>
        </p:nvCxnSpPr>
        <p:spPr>
          <a:xfrm>
            <a:off x="5148064" y="1638092"/>
            <a:ext cx="1520169" cy="0"/>
          </a:xfrm>
          <a:prstGeom prst="straightConnector1">
            <a:avLst/>
          </a:prstGeom>
          <a:ln w="19050">
            <a:solidFill>
              <a:srgbClr val="822433"/>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5292080" y="1268760"/>
            <a:ext cx="792088" cy="369332"/>
          </a:xfrm>
          <a:prstGeom prst="rect">
            <a:avLst/>
          </a:prstGeom>
          <a:noFill/>
        </p:spPr>
        <p:txBody>
          <a:bodyPr wrap="square" rtlCol="0">
            <a:spAutoFit/>
          </a:bodyPr>
          <a:lstStyle/>
          <a:p>
            <a:pPr algn="ctr"/>
            <a:r>
              <a:rPr lang="it-IT" dirty="0" err="1">
                <a:latin typeface="Symbol" pitchFamily="18" charset="2"/>
              </a:rPr>
              <a:t>D</a:t>
            </a:r>
            <a:r>
              <a:rPr lang="it-IT" dirty="0" err="1"/>
              <a:t>x</a:t>
            </a:r>
            <a:endParaRPr lang="it-IT" dirty="0"/>
          </a:p>
        </p:txBody>
      </p:sp>
      <p:cxnSp>
        <p:nvCxnSpPr>
          <p:cNvPr id="24" name="Connettore 2 23"/>
          <p:cNvCxnSpPr/>
          <p:nvPr/>
        </p:nvCxnSpPr>
        <p:spPr>
          <a:xfrm>
            <a:off x="4788024" y="3726324"/>
            <a:ext cx="720080" cy="0"/>
          </a:xfrm>
          <a:prstGeom prst="straightConnector1">
            <a:avLst/>
          </a:prstGeom>
          <a:ln w="19050">
            <a:solidFill>
              <a:srgbClr val="822433"/>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4860032" y="3356992"/>
            <a:ext cx="648072" cy="369332"/>
          </a:xfrm>
          <a:prstGeom prst="rect">
            <a:avLst/>
          </a:prstGeom>
          <a:noFill/>
        </p:spPr>
        <p:txBody>
          <a:bodyPr wrap="square" rtlCol="0">
            <a:spAutoFit/>
          </a:bodyPr>
          <a:lstStyle/>
          <a:p>
            <a:pPr algn="ctr"/>
            <a:r>
              <a:rPr lang="it-IT" dirty="0" err="1">
                <a:latin typeface="Symbol" pitchFamily="18" charset="2"/>
              </a:rPr>
              <a:t>D</a:t>
            </a:r>
            <a:r>
              <a:rPr lang="it-IT" dirty="0" err="1"/>
              <a:t>x</a:t>
            </a:r>
            <a:endParaRPr lang="it-IT" dirty="0"/>
          </a:p>
        </p:txBody>
      </p:sp>
      <p:cxnSp>
        <p:nvCxnSpPr>
          <p:cNvPr id="27" name="Connettore 2 26"/>
          <p:cNvCxnSpPr/>
          <p:nvPr/>
        </p:nvCxnSpPr>
        <p:spPr>
          <a:xfrm>
            <a:off x="4788024" y="4869160"/>
            <a:ext cx="400044" cy="0"/>
          </a:xfrm>
          <a:prstGeom prst="straightConnector1">
            <a:avLst/>
          </a:prstGeom>
          <a:ln w="19050">
            <a:solidFill>
              <a:srgbClr val="822433"/>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CasellaDiTesto 27"/>
          <p:cNvSpPr txBox="1"/>
          <p:nvPr/>
        </p:nvSpPr>
        <p:spPr>
          <a:xfrm>
            <a:off x="4716016" y="4499828"/>
            <a:ext cx="504056" cy="369332"/>
          </a:xfrm>
          <a:prstGeom prst="rect">
            <a:avLst/>
          </a:prstGeom>
          <a:noFill/>
        </p:spPr>
        <p:txBody>
          <a:bodyPr wrap="square" rtlCol="0">
            <a:spAutoFit/>
          </a:bodyPr>
          <a:lstStyle/>
          <a:p>
            <a:pPr algn="ctr"/>
            <a:r>
              <a:rPr lang="it-IT" dirty="0" err="1">
                <a:latin typeface="Symbol" pitchFamily="18" charset="2"/>
              </a:rPr>
              <a:t>D</a:t>
            </a:r>
            <a:r>
              <a:rPr lang="it-IT" dirty="0" err="1"/>
              <a:t>x</a:t>
            </a:r>
            <a:endParaRPr lang="it-IT" dirty="0"/>
          </a:p>
        </p:txBody>
      </p:sp>
      <p:sp>
        <p:nvSpPr>
          <p:cNvPr id="30" name="CasellaDiTesto 29"/>
          <p:cNvSpPr txBox="1"/>
          <p:nvPr/>
        </p:nvSpPr>
        <p:spPr>
          <a:xfrm>
            <a:off x="5148064" y="836712"/>
            <a:ext cx="1944216" cy="369332"/>
          </a:xfrm>
          <a:prstGeom prst="rect">
            <a:avLst/>
          </a:prstGeom>
          <a:noFill/>
        </p:spPr>
        <p:txBody>
          <a:bodyPr wrap="square" rtlCol="0">
            <a:spAutoFit/>
          </a:bodyPr>
          <a:lstStyle/>
          <a:p>
            <a:r>
              <a:rPr lang="it-IT" dirty="0" err="1"/>
              <a:t>Aliasing</a:t>
            </a:r>
            <a:r>
              <a:rPr lang="it-IT" dirty="0"/>
              <a:t> spaziale</a:t>
            </a:r>
          </a:p>
        </p:txBody>
      </p:sp>
      <mc:AlternateContent xmlns:mc="http://schemas.openxmlformats.org/markup-compatibility/2006" xmlns:a14="http://schemas.microsoft.com/office/drawing/2010/main">
        <mc:Choice Requires="a14">
          <p:sp>
            <p:nvSpPr>
              <p:cNvPr id="106499" name="Object 3"/>
              <p:cNvSpPr txBox="1"/>
              <p:nvPr/>
            </p:nvSpPr>
            <p:spPr bwMode="auto">
              <a:xfrm>
                <a:off x="360040" y="980728"/>
                <a:ext cx="1135062" cy="841375"/>
              </a:xfrm>
              <a:prstGeom prst="rect">
                <a:avLst/>
              </a:prstGeom>
              <a:noFill/>
              <a:ln w="25400">
                <a:solidFill>
                  <a:srgbClr val="993300"/>
                </a:solid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r>
                        <m:rPr>
                          <m:sty m:val="p"/>
                        </m:rPr>
                        <a:rPr lang="it-IT" i="1">
                          <a:solidFill>
                            <a:srgbClr val="000000"/>
                          </a:solidFill>
                          <a:latin typeface="Cambria Math" panose="02040503050406030204" pitchFamily="18" charset="0"/>
                        </a:rPr>
                        <m:t>Δ</m:t>
                      </m:r>
                      <m:r>
                        <a:rPr lang="it-IT" i="1">
                          <a:solidFill>
                            <a:srgbClr val="000000"/>
                          </a:solidFill>
                          <a:latin typeface="Cambria Math" panose="02040503050406030204" pitchFamily="18" charset="0"/>
                        </a:rPr>
                        <m:t>𝑡</m:t>
                      </m:r>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1</m:t>
                          </m:r>
                        </m:num>
                        <m:den>
                          <m:r>
                            <a:rPr lang="it-IT" i="1">
                              <a:solidFill>
                                <a:srgbClr val="000000"/>
                              </a:solidFill>
                              <a:latin typeface="Cambria Math" panose="02040503050406030204" pitchFamily="18" charset="0"/>
                            </a:rPr>
                            <m:t>4</m:t>
                          </m:r>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𝑓</m:t>
                              </m:r>
                            </m:e>
                            <m:sub>
                              <m:r>
                                <a:rPr lang="it-IT" i="1">
                                  <a:solidFill>
                                    <a:srgbClr val="000000"/>
                                  </a:solidFill>
                                  <a:latin typeface="Cambria Math" panose="02040503050406030204" pitchFamily="18" charset="0"/>
                                </a:rPr>
                                <m:t>𝑐</m:t>
                              </m:r>
                            </m:sub>
                          </m:sSub>
                        </m:den>
                      </m:f>
                    </m:oMath>
                  </m:oMathPara>
                </a14:m>
                <a:endParaRPr lang="it-IT"/>
              </a:p>
            </p:txBody>
          </p:sp>
        </mc:Choice>
        <mc:Fallback xmlns="">
          <p:sp>
            <p:nvSpPr>
              <p:cNvPr id="106499" name="Object 3"/>
              <p:cNvSpPr txBox="1">
                <a:spLocks noRot="1" noChangeAspect="1" noMove="1" noResize="1" noEditPoints="1" noAdjustHandles="1" noChangeArrowheads="1" noChangeShapeType="1" noTextEdit="1"/>
              </p:cNvSpPr>
              <p:nvPr/>
            </p:nvSpPr>
            <p:spPr bwMode="auto">
              <a:xfrm>
                <a:off x="360040" y="980728"/>
                <a:ext cx="1135062" cy="841375"/>
              </a:xfrm>
              <a:prstGeom prst="rect">
                <a:avLst/>
              </a:prstGeom>
              <a:blipFill>
                <a:blip r:embed="rId5"/>
                <a:stretch>
                  <a:fillRect/>
                </a:stretch>
              </a:blipFill>
              <a:ln w="25400">
                <a:solidFill>
                  <a:srgbClr val="993300"/>
                </a:solidFill>
                <a:miter lim="800000"/>
                <a:headEnd/>
                <a:tailEnd/>
              </a:ln>
            </p:spPr>
            <p:txBody>
              <a:bodyPr/>
              <a:lstStyle/>
              <a:p>
                <a:r>
                  <a:rPr lang="it-IT">
                    <a:noFill/>
                  </a:rPr>
                  <a:t> </a:t>
                </a:r>
              </a:p>
            </p:txBody>
          </p:sp>
        </mc:Fallback>
      </mc:AlternateContent>
      <p:cxnSp>
        <p:nvCxnSpPr>
          <p:cNvPr id="33" name="Connettore 2 32"/>
          <p:cNvCxnSpPr>
            <a:stCxn id="30" idx="2"/>
          </p:cNvCxnSpPr>
          <p:nvPr/>
        </p:nvCxnSpPr>
        <p:spPr>
          <a:xfrm flipH="1">
            <a:off x="5364088" y="1206044"/>
            <a:ext cx="756084" cy="2438980"/>
          </a:xfrm>
          <a:prstGeom prst="straightConnector1">
            <a:avLst/>
          </a:prstGeom>
          <a:ln>
            <a:solidFill>
              <a:srgbClr val="822433"/>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ttore 2 37"/>
          <p:cNvCxnSpPr>
            <a:stCxn id="30" idx="2"/>
          </p:cNvCxnSpPr>
          <p:nvPr/>
        </p:nvCxnSpPr>
        <p:spPr>
          <a:xfrm>
            <a:off x="6120172" y="1206044"/>
            <a:ext cx="36004" cy="422756"/>
          </a:xfrm>
          <a:prstGeom prst="straightConnector1">
            <a:avLst/>
          </a:prstGeom>
          <a:ln>
            <a:solidFill>
              <a:srgbClr val="822433"/>
            </a:solidFill>
            <a:tailEnd type="arrow"/>
          </a:ln>
        </p:spPr>
        <p:style>
          <a:lnRef idx="1">
            <a:schemeClr val="accent1"/>
          </a:lnRef>
          <a:fillRef idx="0">
            <a:schemeClr val="accent1"/>
          </a:fillRef>
          <a:effectRef idx="0">
            <a:schemeClr val="accent1"/>
          </a:effectRef>
          <a:fontRef idx="minor">
            <a:schemeClr val="tx1"/>
          </a:fontRef>
        </p:style>
      </p:cxnSp>
      <p:sp>
        <p:nvSpPr>
          <p:cNvPr id="43" name="Freccia in giù 42"/>
          <p:cNvSpPr/>
          <p:nvPr/>
        </p:nvSpPr>
        <p:spPr>
          <a:xfrm rot="16200000">
            <a:off x="1619672" y="1196752"/>
            <a:ext cx="360040" cy="360040"/>
          </a:xfrm>
          <a:prstGeom prst="downArrow">
            <a:avLst/>
          </a:prstGeom>
          <a:noFill/>
          <a:ln>
            <a:solidFill>
              <a:srgbClr val="822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06500" name="Object 4"/>
              <p:cNvSpPr txBox="1"/>
              <p:nvPr/>
            </p:nvSpPr>
            <p:spPr bwMode="auto">
              <a:xfrm>
                <a:off x="2160985" y="980728"/>
                <a:ext cx="1258887" cy="839788"/>
              </a:xfrm>
              <a:prstGeom prst="rect">
                <a:avLst/>
              </a:prstGeom>
              <a:noFill/>
              <a:ln w="25400">
                <a:solidFill>
                  <a:srgbClr val="993300"/>
                </a:solid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r>
                        <a:rPr lang="it-IT" i="1">
                          <a:solidFill>
                            <a:srgbClr val="000000"/>
                          </a:solidFill>
                          <a:latin typeface="Cambria Math" panose="02040503050406030204" pitchFamily="18" charset="0"/>
                        </a:rPr>
                        <m:t>𝑣</m:t>
                      </m:r>
                      <m:r>
                        <m:rPr>
                          <m:sty m:val="p"/>
                        </m:rPr>
                        <a:rPr lang="it-IT" i="1">
                          <a:solidFill>
                            <a:srgbClr val="000000"/>
                          </a:solidFill>
                          <a:latin typeface="Cambria Math" panose="02040503050406030204" pitchFamily="18" charset="0"/>
                        </a:rPr>
                        <m:t>Δ</m:t>
                      </m:r>
                      <m:r>
                        <a:rPr lang="it-IT" i="1">
                          <a:solidFill>
                            <a:srgbClr val="000000"/>
                          </a:solidFill>
                          <a:latin typeface="Cambria Math" panose="02040503050406030204" pitchFamily="18" charset="0"/>
                        </a:rPr>
                        <m:t>𝑡</m:t>
                      </m:r>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𝑣</m:t>
                          </m:r>
                        </m:num>
                        <m:den>
                          <m:r>
                            <a:rPr lang="it-IT" i="1">
                              <a:solidFill>
                                <a:srgbClr val="000000"/>
                              </a:solidFill>
                              <a:latin typeface="Cambria Math" panose="02040503050406030204" pitchFamily="18" charset="0"/>
                            </a:rPr>
                            <m:t>4</m:t>
                          </m:r>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𝑓</m:t>
                              </m:r>
                            </m:e>
                            <m:sub>
                              <m:r>
                                <a:rPr lang="it-IT" i="1">
                                  <a:solidFill>
                                    <a:srgbClr val="000000"/>
                                  </a:solidFill>
                                  <a:latin typeface="Cambria Math" panose="02040503050406030204" pitchFamily="18" charset="0"/>
                                </a:rPr>
                                <m:t>𝑐</m:t>
                              </m:r>
                            </m:sub>
                          </m:sSub>
                        </m:den>
                      </m:f>
                    </m:oMath>
                  </m:oMathPara>
                </a14:m>
                <a:endParaRPr lang="it-IT"/>
              </a:p>
            </p:txBody>
          </p:sp>
        </mc:Choice>
        <mc:Fallback xmlns="">
          <p:sp>
            <p:nvSpPr>
              <p:cNvPr id="106500" name="Object 4"/>
              <p:cNvSpPr txBox="1">
                <a:spLocks noRot="1" noChangeAspect="1" noMove="1" noResize="1" noEditPoints="1" noAdjustHandles="1" noChangeArrowheads="1" noChangeShapeType="1" noTextEdit="1"/>
              </p:cNvSpPr>
              <p:nvPr/>
            </p:nvSpPr>
            <p:spPr bwMode="auto">
              <a:xfrm>
                <a:off x="2160985" y="980728"/>
                <a:ext cx="1258887" cy="839788"/>
              </a:xfrm>
              <a:prstGeom prst="rect">
                <a:avLst/>
              </a:prstGeom>
              <a:blipFill>
                <a:blip r:embed="rId6"/>
                <a:stretch>
                  <a:fillRect/>
                </a:stretch>
              </a:blipFill>
              <a:ln w="25400">
                <a:solidFill>
                  <a:srgbClr val="993300"/>
                </a:solidFill>
                <a:miter lim="800000"/>
                <a:headEnd/>
                <a:tailEnd/>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6501" name="Object 5"/>
              <p:cNvSpPr txBox="1"/>
              <p:nvPr/>
            </p:nvSpPr>
            <p:spPr bwMode="auto">
              <a:xfrm>
                <a:off x="1233936" y="2249741"/>
                <a:ext cx="1177824" cy="891227"/>
              </a:xfrm>
              <a:prstGeom prst="rect">
                <a:avLst/>
              </a:prstGeom>
              <a:noFill/>
              <a:ln w="25400">
                <a:solidFill>
                  <a:srgbClr val="993300"/>
                </a:solid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r>
                        <m:rPr>
                          <m:sty m:val="p"/>
                        </m:rPr>
                        <a:rPr lang="it-IT" i="1">
                          <a:solidFill>
                            <a:srgbClr val="000000"/>
                          </a:solidFill>
                          <a:latin typeface="Cambria Math" panose="02040503050406030204" pitchFamily="18" charset="0"/>
                        </a:rPr>
                        <m:t>Δ</m:t>
                      </m:r>
                      <m:r>
                        <a:rPr lang="it-IT" i="1">
                          <a:solidFill>
                            <a:srgbClr val="000000"/>
                          </a:solidFill>
                          <a:latin typeface="Cambria Math" panose="02040503050406030204" pitchFamily="18" charset="0"/>
                        </a:rPr>
                        <m:t>𝑥</m:t>
                      </m:r>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𝜆</m:t>
                              </m:r>
                            </m:e>
                            <m:sub>
                              <m:r>
                                <a:rPr lang="it-IT" i="1">
                                  <a:solidFill>
                                    <a:srgbClr val="000000"/>
                                  </a:solidFill>
                                  <a:latin typeface="Cambria Math" panose="02040503050406030204" pitchFamily="18" charset="0"/>
                                </a:rPr>
                                <m:t>𝑐</m:t>
                              </m:r>
                            </m:sub>
                          </m:sSub>
                        </m:num>
                        <m:den>
                          <m:r>
                            <a:rPr lang="it-IT" i="1">
                              <a:solidFill>
                                <a:srgbClr val="000000"/>
                              </a:solidFill>
                              <a:latin typeface="Cambria Math" panose="02040503050406030204" pitchFamily="18" charset="0"/>
                            </a:rPr>
                            <m:t>4</m:t>
                          </m:r>
                        </m:den>
                      </m:f>
                    </m:oMath>
                  </m:oMathPara>
                </a14:m>
                <a:endParaRPr lang="it-IT"/>
              </a:p>
            </p:txBody>
          </p:sp>
        </mc:Choice>
        <mc:Fallback xmlns="">
          <p:sp>
            <p:nvSpPr>
              <p:cNvPr id="106501" name="Object 5"/>
              <p:cNvSpPr txBox="1">
                <a:spLocks noRot="1" noChangeAspect="1" noMove="1" noResize="1" noEditPoints="1" noAdjustHandles="1" noChangeArrowheads="1" noChangeShapeType="1" noTextEdit="1"/>
              </p:cNvSpPr>
              <p:nvPr/>
            </p:nvSpPr>
            <p:spPr bwMode="auto">
              <a:xfrm>
                <a:off x="1233936" y="2249741"/>
                <a:ext cx="1177824" cy="891227"/>
              </a:xfrm>
              <a:prstGeom prst="rect">
                <a:avLst/>
              </a:prstGeom>
              <a:blipFill>
                <a:blip r:embed="rId7"/>
                <a:stretch>
                  <a:fillRect/>
                </a:stretch>
              </a:blipFill>
              <a:ln w="25400">
                <a:solidFill>
                  <a:srgbClr val="993300"/>
                </a:solidFill>
                <a:miter lim="800000"/>
                <a:headEnd/>
                <a:tailEnd/>
              </a:ln>
            </p:spPr>
            <p:txBody>
              <a:bodyPr/>
              <a:lstStyle/>
              <a:p>
                <a:r>
                  <a:rPr lang="it-IT">
                    <a:noFill/>
                  </a:rPr>
                  <a:t> </a:t>
                </a:r>
              </a:p>
            </p:txBody>
          </p:sp>
        </mc:Fallback>
      </mc:AlternateContent>
      <p:sp>
        <p:nvSpPr>
          <p:cNvPr id="47" name="Freccia in giù 46"/>
          <p:cNvSpPr/>
          <p:nvPr/>
        </p:nvSpPr>
        <p:spPr>
          <a:xfrm>
            <a:off x="1619672" y="1844824"/>
            <a:ext cx="360040" cy="360040"/>
          </a:xfrm>
          <a:prstGeom prst="downArrow">
            <a:avLst/>
          </a:prstGeom>
          <a:noFill/>
          <a:ln>
            <a:solidFill>
              <a:srgbClr val="822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CasellaDiTesto 47"/>
          <p:cNvSpPr txBox="1"/>
          <p:nvPr/>
        </p:nvSpPr>
        <p:spPr>
          <a:xfrm>
            <a:off x="216024" y="3284984"/>
            <a:ext cx="2915816" cy="369332"/>
          </a:xfrm>
          <a:prstGeom prst="rect">
            <a:avLst/>
          </a:prstGeom>
          <a:noFill/>
        </p:spPr>
        <p:txBody>
          <a:bodyPr wrap="square" rtlCol="0">
            <a:spAutoFit/>
          </a:bodyPr>
          <a:lstStyle/>
          <a:p>
            <a:r>
              <a:rPr lang="it-IT" dirty="0" err="1"/>
              <a:t>It</a:t>
            </a:r>
            <a:r>
              <a:rPr lang="it-IT" dirty="0"/>
              <a:t> can </a:t>
            </a:r>
            <a:r>
              <a:rPr lang="it-IT" dirty="0" err="1"/>
              <a:t>be</a:t>
            </a:r>
            <a:r>
              <a:rPr lang="it-IT" dirty="0"/>
              <a:t> </a:t>
            </a:r>
            <a:r>
              <a:rPr lang="it-IT" dirty="0" err="1"/>
              <a:t>also</a:t>
            </a:r>
            <a:r>
              <a:rPr lang="it-IT" dirty="0"/>
              <a:t> </a:t>
            </a:r>
            <a:r>
              <a:rPr lang="it-IT" dirty="0" err="1"/>
              <a:t>written</a:t>
            </a:r>
            <a:r>
              <a:rPr lang="it-IT" dirty="0"/>
              <a:t> </a:t>
            </a:r>
            <a:r>
              <a:rPr lang="it-IT" dirty="0" err="1"/>
              <a:t>as</a:t>
            </a:r>
            <a:r>
              <a:rPr lang="it-IT" dirty="0"/>
              <a:t>:</a:t>
            </a:r>
          </a:p>
        </p:txBody>
      </p:sp>
      <mc:AlternateContent xmlns:mc="http://schemas.openxmlformats.org/markup-compatibility/2006" xmlns:a14="http://schemas.microsoft.com/office/drawing/2010/main">
        <mc:Choice Requires="a14">
          <p:sp>
            <p:nvSpPr>
              <p:cNvPr id="106502" name="Object 6"/>
              <p:cNvSpPr txBox="1"/>
              <p:nvPr/>
            </p:nvSpPr>
            <p:spPr bwMode="auto">
              <a:xfrm>
                <a:off x="971600" y="3789040"/>
                <a:ext cx="1924050" cy="1036637"/>
              </a:xfrm>
              <a:prstGeom prst="rect">
                <a:avLst/>
              </a:prstGeom>
              <a:noFill/>
              <a:ln w="25400">
                <a:solidFill>
                  <a:srgbClr val="993300"/>
                </a:solid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r>
                        <m:rPr>
                          <m:sty m:val="p"/>
                        </m:rPr>
                        <a:rPr lang="it-IT" i="1">
                          <a:solidFill>
                            <a:srgbClr val="000000"/>
                          </a:solidFill>
                          <a:latin typeface="Cambria Math" panose="02040503050406030204" pitchFamily="18" charset="0"/>
                        </a:rPr>
                        <m:t>Δ</m:t>
                      </m:r>
                      <m:r>
                        <a:rPr lang="it-IT" i="1">
                          <a:solidFill>
                            <a:srgbClr val="000000"/>
                          </a:solidFill>
                          <a:latin typeface="Cambria Math" panose="02040503050406030204" pitchFamily="18" charset="0"/>
                        </a:rPr>
                        <m:t>𝑥</m:t>
                      </m:r>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𝑐</m:t>
                          </m:r>
                        </m:num>
                        <m:den>
                          <m:r>
                            <a:rPr lang="it-IT" i="1">
                              <a:solidFill>
                                <a:srgbClr val="000000"/>
                              </a:solidFill>
                              <a:latin typeface="Cambria Math" panose="02040503050406030204" pitchFamily="18" charset="0"/>
                            </a:rPr>
                            <m:t>4</m:t>
                          </m:r>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𝑓</m:t>
                              </m:r>
                            </m:e>
                            <m:sub>
                              <m:r>
                                <a:rPr lang="it-IT" i="1">
                                  <a:solidFill>
                                    <a:srgbClr val="000000"/>
                                  </a:solidFill>
                                  <a:latin typeface="Cambria Math" panose="02040503050406030204" pitchFamily="18" charset="0"/>
                                </a:rPr>
                                <m:t>𝑐</m:t>
                              </m:r>
                            </m:sub>
                          </m:sSub>
                          <m:rad>
                            <m:radPr>
                              <m:degHide m:val="on"/>
                              <m:ctrlPr>
                                <a:rPr lang="it-IT" i="1">
                                  <a:solidFill>
                                    <a:srgbClr val="000000"/>
                                  </a:solidFill>
                                  <a:latin typeface="Cambria Math" panose="02040503050406030204" pitchFamily="18" charset="0"/>
                                </a:rPr>
                              </m:ctrlPr>
                            </m:radPr>
                            <m:deg/>
                            <m:e>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𝜀</m:t>
                                  </m:r>
                                </m:e>
                                <m:sub>
                                  <m:r>
                                    <a:rPr lang="it-IT" i="1">
                                      <a:solidFill>
                                        <a:srgbClr val="000000"/>
                                      </a:solidFill>
                                      <a:latin typeface="Cambria Math" panose="02040503050406030204" pitchFamily="18" charset="0"/>
                                    </a:rPr>
                                    <m:t>𝑟</m:t>
                                  </m:r>
                                </m:sub>
                              </m:sSub>
                            </m:e>
                          </m:rad>
                        </m:den>
                      </m:f>
                    </m:oMath>
                  </m:oMathPara>
                </a14:m>
                <a:endParaRPr lang="it-IT"/>
              </a:p>
            </p:txBody>
          </p:sp>
        </mc:Choice>
        <mc:Fallback xmlns="">
          <p:sp>
            <p:nvSpPr>
              <p:cNvPr id="106502" name="Object 6"/>
              <p:cNvSpPr txBox="1">
                <a:spLocks noRot="1" noChangeAspect="1" noMove="1" noResize="1" noEditPoints="1" noAdjustHandles="1" noChangeArrowheads="1" noChangeShapeType="1" noTextEdit="1"/>
              </p:cNvSpPr>
              <p:nvPr/>
            </p:nvSpPr>
            <p:spPr bwMode="auto">
              <a:xfrm>
                <a:off x="971600" y="3789040"/>
                <a:ext cx="1924050" cy="1036637"/>
              </a:xfrm>
              <a:prstGeom prst="rect">
                <a:avLst/>
              </a:prstGeom>
              <a:blipFill>
                <a:blip r:embed="rId8"/>
                <a:stretch>
                  <a:fillRect/>
                </a:stretch>
              </a:blipFill>
              <a:ln w="25400">
                <a:solidFill>
                  <a:srgbClr val="993300"/>
                </a:solidFill>
                <a:miter lim="800000"/>
                <a:headEnd/>
                <a:tailEnd/>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6503" name="Object 7"/>
              <p:cNvSpPr txBox="1"/>
              <p:nvPr/>
            </p:nvSpPr>
            <p:spPr bwMode="auto">
              <a:xfrm>
                <a:off x="906463" y="5013325"/>
                <a:ext cx="2097087" cy="1036638"/>
              </a:xfrm>
              <a:prstGeom prst="rect">
                <a:avLst/>
              </a:prstGeom>
              <a:noFill/>
              <a:ln w="25400">
                <a:solidFill>
                  <a:srgbClr val="993300"/>
                </a:solid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sSup>
                        <m:sSupPr>
                          <m:ctrlPr>
                            <a:rPr lang="it-IT" i="1">
                              <a:solidFill>
                                <a:srgbClr val="000000"/>
                              </a:solidFill>
                              <a:latin typeface="Cambria Math" panose="02040503050406030204" pitchFamily="18" charset="0"/>
                            </a:rPr>
                          </m:ctrlPr>
                        </m:sSupPr>
                        <m:e>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𝑓</m:t>
                              </m:r>
                            </m:e>
                            <m:sub>
                              <m:r>
                                <a:rPr lang="it-IT" i="1">
                                  <a:solidFill>
                                    <a:srgbClr val="000000"/>
                                  </a:solidFill>
                                  <a:latin typeface="Cambria Math" panose="02040503050406030204" pitchFamily="18" charset="0"/>
                                </a:rPr>
                                <m:t>𝑐</m:t>
                              </m:r>
                            </m:sub>
                          </m:sSub>
                        </m:e>
                        <m:sup>
                          <m:r>
                            <a:rPr lang="it-IT" i="1">
                              <a:solidFill>
                                <a:srgbClr val="000000"/>
                              </a:solidFill>
                              <a:latin typeface="Cambria Math" panose="02040503050406030204" pitchFamily="18" charset="0"/>
                            </a:rPr>
                            <m:t>𝑅</m:t>
                          </m:r>
                        </m:sup>
                      </m:sSup>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𝑐</m:t>
                          </m:r>
                        </m:num>
                        <m:den>
                          <m:r>
                            <a:rPr lang="it-IT" i="1">
                              <a:solidFill>
                                <a:srgbClr val="000000"/>
                              </a:solidFill>
                              <a:latin typeface="Cambria Math" panose="02040503050406030204" pitchFamily="18" charset="0"/>
                            </a:rPr>
                            <m:t>4</m:t>
                          </m:r>
                          <m:r>
                            <m:rPr>
                              <m:sty m:val="p"/>
                            </m:rPr>
                            <a:rPr lang="it-IT" i="1">
                              <a:solidFill>
                                <a:srgbClr val="000000"/>
                              </a:solidFill>
                              <a:latin typeface="Cambria Math" panose="02040503050406030204" pitchFamily="18" charset="0"/>
                            </a:rPr>
                            <m:t>Δ</m:t>
                          </m:r>
                          <m:r>
                            <a:rPr lang="it-IT" i="1">
                              <a:solidFill>
                                <a:srgbClr val="000000"/>
                              </a:solidFill>
                              <a:latin typeface="Cambria Math" panose="02040503050406030204" pitchFamily="18" charset="0"/>
                            </a:rPr>
                            <m:t>𝑥</m:t>
                          </m:r>
                          <m:rad>
                            <m:radPr>
                              <m:degHide m:val="on"/>
                              <m:ctrlPr>
                                <a:rPr lang="it-IT" i="1">
                                  <a:solidFill>
                                    <a:srgbClr val="000000"/>
                                  </a:solidFill>
                                  <a:latin typeface="Cambria Math" panose="02040503050406030204" pitchFamily="18" charset="0"/>
                                </a:rPr>
                              </m:ctrlPr>
                            </m:radPr>
                            <m:deg/>
                            <m:e>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𝜀</m:t>
                                  </m:r>
                                </m:e>
                                <m:sub>
                                  <m:r>
                                    <a:rPr lang="it-IT" i="1">
                                      <a:solidFill>
                                        <a:srgbClr val="000000"/>
                                      </a:solidFill>
                                      <a:latin typeface="Cambria Math" panose="02040503050406030204" pitchFamily="18" charset="0"/>
                                    </a:rPr>
                                    <m:t>𝑟</m:t>
                                  </m:r>
                                </m:sub>
                              </m:sSub>
                            </m:e>
                          </m:rad>
                        </m:den>
                      </m:f>
                    </m:oMath>
                  </m:oMathPara>
                </a14:m>
                <a:endParaRPr lang="it-IT"/>
              </a:p>
            </p:txBody>
          </p:sp>
        </mc:Choice>
        <mc:Fallback xmlns="">
          <p:sp>
            <p:nvSpPr>
              <p:cNvPr id="106503" name="Object 7"/>
              <p:cNvSpPr txBox="1">
                <a:spLocks noRot="1" noChangeAspect="1" noMove="1" noResize="1" noEditPoints="1" noAdjustHandles="1" noChangeArrowheads="1" noChangeShapeType="1" noTextEdit="1"/>
              </p:cNvSpPr>
              <p:nvPr/>
            </p:nvSpPr>
            <p:spPr bwMode="auto">
              <a:xfrm>
                <a:off x="906463" y="5013325"/>
                <a:ext cx="2097087" cy="1036638"/>
              </a:xfrm>
              <a:prstGeom prst="rect">
                <a:avLst/>
              </a:prstGeom>
              <a:blipFill>
                <a:blip r:embed="rId9"/>
                <a:stretch>
                  <a:fillRect/>
                </a:stretch>
              </a:blipFill>
              <a:ln w="25400">
                <a:solidFill>
                  <a:srgbClr val="993300"/>
                </a:solidFill>
                <a:miter lim="800000"/>
                <a:headEnd/>
                <a:tailEnd/>
              </a:ln>
            </p:spPr>
            <p:txBody>
              <a:bodyPr/>
              <a:lstStyle/>
              <a:p>
                <a:r>
                  <a:rPr lang="it-IT">
                    <a:noFill/>
                  </a:rPr>
                  <a:t> </a:t>
                </a:r>
              </a:p>
            </p:txBody>
          </p:sp>
        </mc:Fallback>
      </mc:AlternateContent>
    </p:spTree>
    <p:extLst>
      <p:ext uri="{BB962C8B-B14F-4D97-AF65-F5344CB8AC3E}">
        <p14:creationId xmlns:p14="http://schemas.microsoft.com/office/powerpoint/2010/main" val="163861312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3077"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16</a:t>
            </a:fld>
            <a:r>
              <a:rPr lang="en-GB" sz="1400" b="1" dirty="0"/>
              <a:t> </a:t>
            </a:r>
          </a:p>
        </p:txBody>
      </p:sp>
      <p:sp>
        <p:nvSpPr>
          <p:cNvPr id="17"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GPR antenna patterns</a:t>
            </a:r>
          </a:p>
        </p:txBody>
      </p:sp>
      <p:pic>
        <p:nvPicPr>
          <p:cNvPr id="21" name="Immagine 9" descr="logo_dicea.png"/>
          <p:cNvPicPr>
            <a:picLocks noChangeAspect="1"/>
          </p:cNvPicPr>
          <p:nvPr/>
        </p:nvPicPr>
        <p:blipFill>
          <a:blip r:embed="rId3" cstate="print"/>
          <a:srcRect r="77084"/>
          <a:stretch>
            <a:fillRect/>
          </a:stretch>
        </p:blipFill>
        <p:spPr bwMode="auto">
          <a:xfrm>
            <a:off x="8580983" y="0"/>
            <a:ext cx="540221" cy="654050"/>
          </a:xfrm>
          <a:prstGeom prst="rect">
            <a:avLst/>
          </a:prstGeom>
          <a:noFill/>
          <a:ln w="9525">
            <a:noFill/>
            <a:miter lim="800000"/>
            <a:headEnd/>
            <a:tailEnd/>
          </a:ln>
        </p:spPr>
      </p:pic>
      <p:pic>
        <p:nvPicPr>
          <p:cNvPr id="103426" name="Picture 2"/>
          <p:cNvPicPr>
            <a:picLocks noChangeAspect="1" noChangeArrowheads="1"/>
          </p:cNvPicPr>
          <p:nvPr/>
        </p:nvPicPr>
        <p:blipFill>
          <a:blip r:embed="rId4" cstate="print"/>
          <a:srcRect/>
          <a:stretch>
            <a:fillRect/>
          </a:stretch>
        </p:blipFill>
        <p:spPr bwMode="auto">
          <a:xfrm>
            <a:off x="3844940" y="908720"/>
            <a:ext cx="5263564" cy="4007148"/>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03427" name="Object 3"/>
              <p:cNvSpPr txBox="1"/>
              <p:nvPr/>
            </p:nvSpPr>
            <p:spPr bwMode="auto">
              <a:xfrm>
                <a:off x="244475" y="890588"/>
                <a:ext cx="2599333" cy="2066391"/>
              </a:xfrm>
              <a:prstGeom prst="rect">
                <a:avLst/>
              </a:prstGeom>
              <a:noFill/>
              <a:ln w="25400">
                <a:solidFill>
                  <a:schemeClr val="accent1"/>
                </a:solid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f>
                        <m:fPr>
                          <m:ctrlPr>
                            <a:rPr lang="it-IT" i="1">
                              <a:solidFill>
                                <a:srgbClr val="000000"/>
                              </a:solidFill>
                              <a:latin typeface="Cambria Math" panose="02040503050406030204" pitchFamily="18" charset="0"/>
                            </a:rPr>
                          </m:ctrlPr>
                        </m:fPr>
                        <m:num>
                          <m:func>
                            <m:funcPr>
                              <m:ctrlPr>
                                <a:rPr lang="it-IT" i="1">
                                  <a:solidFill>
                                    <a:srgbClr val="000000"/>
                                  </a:solidFill>
                                  <a:latin typeface="Cambria Math" panose="02040503050406030204" pitchFamily="18" charset="0"/>
                                </a:rPr>
                              </m:ctrlPr>
                            </m:funcPr>
                            <m:fName>
                              <m:r>
                                <m:rPr>
                                  <m:sty m:val="p"/>
                                </m:rPr>
                                <a:rPr lang="it-IT" i="0">
                                  <a:solidFill>
                                    <a:srgbClr val="000000"/>
                                  </a:solidFill>
                                  <a:latin typeface="Cambria Math" panose="02040503050406030204" pitchFamily="18" charset="0"/>
                                </a:rPr>
                                <m:t>sin</m:t>
                              </m:r>
                            </m:fName>
                            <m:e>
                              <m:r>
                                <a:rPr lang="it-IT" i="1">
                                  <a:solidFill>
                                    <a:srgbClr val="000000"/>
                                  </a:solidFill>
                                  <a:latin typeface="Cambria Math" panose="02040503050406030204" pitchFamily="18" charset="0"/>
                                </a:rPr>
                                <m:t>𝑖</m:t>
                              </m:r>
                            </m:e>
                          </m:func>
                        </m:num>
                        <m:den>
                          <m:func>
                            <m:funcPr>
                              <m:ctrlPr>
                                <a:rPr lang="it-IT" i="1">
                                  <a:solidFill>
                                    <a:srgbClr val="000000"/>
                                  </a:solidFill>
                                  <a:latin typeface="Cambria Math" panose="02040503050406030204" pitchFamily="18" charset="0"/>
                                </a:rPr>
                              </m:ctrlPr>
                            </m:funcPr>
                            <m:fName>
                              <m:r>
                                <m:rPr>
                                  <m:sty m:val="p"/>
                                </m:rPr>
                                <a:rPr lang="it-IT" i="0">
                                  <a:solidFill>
                                    <a:srgbClr val="000000"/>
                                  </a:solidFill>
                                  <a:latin typeface="Cambria Math" panose="02040503050406030204" pitchFamily="18" charset="0"/>
                                </a:rPr>
                                <m:t>sin</m:t>
                              </m:r>
                            </m:fName>
                            <m:e>
                              <m:r>
                                <a:rPr lang="it-IT" i="1">
                                  <a:solidFill>
                                    <a:srgbClr val="000000"/>
                                  </a:solidFill>
                                  <a:latin typeface="Cambria Math" panose="02040503050406030204" pitchFamily="18" charset="0"/>
                                </a:rPr>
                                <m:t>𝑟</m:t>
                              </m:r>
                            </m:e>
                          </m:func>
                        </m:den>
                      </m:f>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𝑉</m:t>
                              </m:r>
                            </m:e>
                            <m:sub>
                              <m:r>
                                <a:rPr lang="it-IT" i="1">
                                  <a:solidFill>
                                    <a:srgbClr val="000000"/>
                                  </a:solidFill>
                                  <a:latin typeface="Cambria Math" panose="02040503050406030204" pitchFamily="18" charset="0"/>
                                </a:rPr>
                                <m:t>2</m:t>
                              </m:r>
                            </m:sub>
                          </m:sSub>
                        </m:num>
                        <m:den>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𝑉</m:t>
                              </m:r>
                            </m:e>
                            <m:sub>
                              <m:r>
                                <a:rPr lang="it-IT" i="1">
                                  <a:solidFill>
                                    <a:srgbClr val="000000"/>
                                  </a:solidFill>
                                  <a:latin typeface="Cambria Math" panose="02040503050406030204" pitchFamily="18" charset="0"/>
                                </a:rPr>
                                <m:t>1</m:t>
                              </m:r>
                            </m:sub>
                          </m:sSub>
                        </m:den>
                      </m:f>
                      <m:r>
                        <a:rPr lang="it-IT" i="1">
                          <a:solidFill>
                            <a:srgbClr val="000000"/>
                          </a:solidFill>
                          <a:latin typeface="Cambria Math" panose="02040503050406030204" pitchFamily="18" charset="0"/>
                        </a:rPr>
                        <m:t>≈</m:t>
                      </m:r>
                      <m:rad>
                        <m:radPr>
                          <m:degHide m:val="on"/>
                          <m:ctrlPr>
                            <a:rPr lang="it-IT" i="1">
                              <a:solidFill>
                                <a:srgbClr val="000000"/>
                              </a:solidFill>
                              <a:latin typeface="Cambria Math" panose="02040503050406030204" pitchFamily="18" charset="0"/>
                            </a:rPr>
                          </m:ctrlPr>
                        </m:radPr>
                        <m:deg/>
                        <m:e>
                          <m:f>
                            <m:fPr>
                              <m:ctrlPr>
                                <a:rPr lang="it-IT" i="1">
                                  <a:solidFill>
                                    <a:srgbClr val="000000"/>
                                  </a:solidFill>
                                  <a:latin typeface="Cambria Math" panose="02040503050406030204" pitchFamily="18" charset="0"/>
                                </a:rPr>
                              </m:ctrlPr>
                            </m:fPr>
                            <m:num>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𝜀</m:t>
                                  </m:r>
                                </m:e>
                                <m:sub>
                                  <m:r>
                                    <a:rPr lang="it-IT" i="1">
                                      <a:solidFill>
                                        <a:srgbClr val="000000"/>
                                      </a:solidFill>
                                      <a:latin typeface="Cambria Math" panose="02040503050406030204" pitchFamily="18" charset="0"/>
                                    </a:rPr>
                                    <m:t>1</m:t>
                                  </m:r>
                                </m:sub>
                              </m:sSub>
                            </m:num>
                            <m:den>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𝜀</m:t>
                                  </m:r>
                                </m:e>
                                <m:sub>
                                  <m:r>
                                    <a:rPr lang="it-IT" i="1">
                                      <a:solidFill>
                                        <a:srgbClr val="000000"/>
                                      </a:solidFill>
                                      <a:latin typeface="Cambria Math" panose="02040503050406030204" pitchFamily="18" charset="0"/>
                                    </a:rPr>
                                    <m:t>2</m:t>
                                  </m:r>
                                </m:sub>
                              </m:sSub>
                            </m:den>
                          </m:f>
                        </m:e>
                      </m:rad>
                    </m:oMath>
                    <m:oMath xmlns:m="http://schemas.openxmlformats.org/officeDocument/2006/math">
                      <m:func>
                        <m:funcPr>
                          <m:ctrlPr>
                            <a:rPr lang="it-IT" i="1">
                              <a:solidFill>
                                <a:srgbClr val="000000"/>
                              </a:solidFill>
                              <a:latin typeface="Cambria Math" panose="02040503050406030204" pitchFamily="18" charset="0"/>
                            </a:rPr>
                          </m:ctrlPr>
                        </m:funcPr>
                        <m:fName>
                          <m:r>
                            <m:rPr>
                              <m:sty m:val="p"/>
                            </m:rPr>
                            <a:rPr lang="it-IT" i="0">
                              <a:solidFill>
                                <a:srgbClr val="000000"/>
                              </a:solidFill>
                              <a:latin typeface="Cambria Math" panose="02040503050406030204" pitchFamily="18" charset="0"/>
                            </a:rPr>
                            <m:t>sin</m:t>
                          </m:r>
                        </m:fName>
                        <m:e>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𝑖</m:t>
                              </m:r>
                            </m:e>
                            <m:sub>
                              <m:r>
                                <a:rPr lang="it-IT" i="1">
                                  <a:solidFill>
                                    <a:srgbClr val="000000"/>
                                  </a:solidFill>
                                  <a:latin typeface="Cambria Math" panose="02040503050406030204" pitchFamily="18" charset="0"/>
                                </a:rPr>
                                <m:t>𝑐</m:t>
                              </m:r>
                            </m:sub>
                          </m:sSub>
                        </m:e>
                      </m:func>
                      <m:r>
                        <a:rPr lang="it-IT" i="1">
                          <a:solidFill>
                            <a:srgbClr val="000000"/>
                          </a:solidFill>
                          <a:latin typeface="Cambria Math" panose="02040503050406030204" pitchFamily="18" charset="0"/>
                        </a:rPr>
                        <m:t>≈</m:t>
                      </m:r>
                      <m:rad>
                        <m:radPr>
                          <m:degHide m:val="on"/>
                          <m:ctrlPr>
                            <a:rPr lang="it-IT" i="1">
                              <a:solidFill>
                                <a:srgbClr val="000000"/>
                              </a:solidFill>
                              <a:latin typeface="Cambria Math" panose="02040503050406030204" pitchFamily="18" charset="0"/>
                            </a:rPr>
                          </m:ctrlPr>
                        </m:radPr>
                        <m:deg/>
                        <m:e>
                          <m:f>
                            <m:fPr>
                              <m:ctrlPr>
                                <a:rPr lang="it-IT" i="1">
                                  <a:solidFill>
                                    <a:srgbClr val="000000"/>
                                  </a:solidFill>
                                  <a:latin typeface="Cambria Math" panose="02040503050406030204" pitchFamily="18" charset="0"/>
                                </a:rPr>
                              </m:ctrlPr>
                            </m:fPr>
                            <m:num>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𝜀</m:t>
                                  </m:r>
                                </m:e>
                                <m:sub>
                                  <m:r>
                                    <a:rPr lang="it-IT" i="1">
                                      <a:solidFill>
                                        <a:srgbClr val="000000"/>
                                      </a:solidFill>
                                      <a:latin typeface="Cambria Math" panose="02040503050406030204" pitchFamily="18" charset="0"/>
                                    </a:rPr>
                                    <m:t>1</m:t>
                                  </m:r>
                                </m:sub>
                              </m:sSub>
                            </m:num>
                            <m:den>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𝜀</m:t>
                                  </m:r>
                                </m:e>
                                <m:sub>
                                  <m:r>
                                    <a:rPr lang="it-IT" i="1">
                                      <a:solidFill>
                                        <a:srgbClr val="000000"/>
                                      </a:solidFill>
                                      <a:latin typeface="Cambria Math" panose="02040503050406030204" pitchFamily="18" charset="0"/>
                                    </a:rPr>
                                    <m:t>2</m:t>
                                  </m:r>
                                </m:sub>
                              </m:sSub>
                            </m:den>
                          </m:f>
                        </m:e>
                      </m:rad>
                      <m:r>
                        <a:rPr lang="it-IT" i="1">
                          <a:solidFill>
                            <a:srgbClr val="000000"/>
                          </a:solidFill>
                          <a:latin typeface="Cambria Math" panose="02040503050406030204" pitchFamily="18" charset="0"/>
                        </a:rPr>
                        <m:t>≈</m:t>
                      </m:r>
                      <m:rad>
                        <m:radPr>
                          <m:degHide m:val="on"/>
                          <m:ctrlPr>
                            <a:rPr lang="it-IT" i="1">
                              <a:solidFill>
                                <a:srgbClr val="000000"/>
                              </a:solidFill>
                              <a:latin typeface="Cambria Math" panose="02040503050406030204" pitchFamily="18" charset="0"/>
                            </a:rPr>
                          </m:ctrlPr>
                        </m:radPr>
                        <m:deg/>
                        <m:e>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1</m:t>
                              </m:r>
                            </m:num>
                            <m:den>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𝜀</m:t>
                                  </m:r>
                                </m:e>
                                <m:sub>
                                  <m:r>
                                    <a:rPr lang="it-IT" i="1">
                                      <a:solidFill>
                                        <a:srgbClr val="000000"/>
                                      </a:solidFill>
                                      <a:latin typeface="Cambria Math" panose="02040503050406030204" pitchFamily="18" charset="0"/>
                                    </a:rPr>
                                    <m:t>2</m:t>
                                  </m:r>
                                </m:sub>
                              </m:sSub>
                            </m:den>
                          </m:f>
                        </m:e>
                      </m:rad>
                    </m:oMath>
                  </m:oMathPara>
                </a14:m>
                <a:endParaRPr lang="it-IT"/>
              </a:p>
            </p:txBody>
          </p:sp>
        </mc:Choice>
        <mc:Fallback xmlns="">
          <p:sp>
            <p:nvSpPr>
              <p:cNvPr id="103427" name="Object 3"/>
              <p:cNvSpPr txBox="1">
                <a:spLocks noRot="1" noChangeAspect="1" noMove="1" noResize="1" noEditPoints="1" noAdjustHandles="1" noChangeArrowheads="1" noChangeShapeType="1" noTextEdit="1"/>
              </p:cNvSpPr>
              <p:nvPr/>
            </p:nvSpPr>
            <p:spPr bwMode="auto">
              <a:xfrm>
                <a:off x="244475" y="890588"/>
                <a:ext cx="2599333" cy="2066391"/>
              </a:xfrm>
              <a:prstGeom prst="rect">
                <a:avLst/>
              </a:prstGeom>
              <a:blipFill>
                <a:blip r:embed="rId5"/>
                <a:stretch>
                  <a:fillRect/>
                </a:stretch>
              </a:blipFill>
              <a:ln w="25400">
                <a:solidFill>
                  <a:schemeClr val="accent1"/>
                </a:solidFill>
                <a:miter lim="800000"/>
                <a:headEnd/>
                <a:tailEnd/>
              </a:ln>
            </p:spPr>
            <p:txBody>
              <a:bodyPr/>
              <a:lstStyle/>
              <a:p>
                <a:r>
                  <a:rPr lang="it-IT">
                    <a:noFill/>
                  </a:rPr>
                  <a:t> </a:t>
                </a:r>
              </a:p>
            </p:txBody>
          </p:sp>
        </mc:Fallback>
      </mc:AlternateContent>
      <p:sp>
        <p:nvSpPr>
          <p:cNvPr id="10" name="CasellaDiTesto 9"/>
          <p:cNvSpPr txBox="1"/>
          <p:nvPr/>
        </p:nvSpPr>
        <p:spPr>
          <a:xfrm>
            <a:off x="4067944" y="1052736"/>
            <a:ext cx="504056" cy="369332"/>
          </a:xfrm>
          <a:prstGeom prst="rect">
            <a:avLst/>
          </a:prstGeom>
          <a:noFill/>
        </p:spPr>
        <p:txBody>
          <a:bodyPr wrap="square" rtlCol="0">
            <a:spAutoFit/>
          </a:bodyPr>
          <a:lstStyle/>
          <a:p>
            <a:r>
              <a:rPr lang="it-IT" dirty="0"/>
              <a:t>V</a:t>
            </a:r>
            <a:r>
              <a:rPr lang="it-IT" baseline="-25000" dirty="0"/>
              <a:t>1</a:t>
            </a:r>
          </a:p>
        </p:txBody>
      </p:sp>
      <p:sp>
        <p:nvSpPr>
          <p:cNvPr id="11" name="CasellaDiTesto 10"/>
          <p:cNvSpPr txBox="1"/>
          <p:nvPr/>
        </p:nvSpPr>
        <p:spPr>
          <a:xfrm>
            <a:off x="4067944" y="2204864"/>
            <a:ext cx="504056" cy="369332"/>
          </a:xfrm>
          <a:prstGeom prst="rect">
            <a:avLst/>
          </a:prstGeom>
          <a:noFill/>
        </p:spPr>
        <p:txBody>
          <a:bodyPr wrap="square" rtlCol="0">
            <a:spAutoFit/>
          </a:bodyPr>
          <a:lstStyle/>
          <a:p>
            <a:r>
              <a:rPr lang="it-IT" dirty="0"/>
              <a:t>V</a:t>
            </a:r>
            <a:r>
              <a:rPr lang="it-IT" baseline="-25000" dirty="0"/>
              <a:t>2</a:t>
            </a:r>
          </a:p>
        </p:txBody>
      </p:sp>
      <p:sp>
        <p:nvSpPr>
          <p:cNvPr id="13" name="CasellaDiTesto 12"/>
          <p:cNvSpPr txBox="1"/>
          <p:nvPr/>
        </p:nvSpPr>
        <p:spPr>
          <a:xfrm>
            <a:off x="6804248" y="1268760"/>
            <a:ext cx="504056" cy="369332"/>
          </a:xfrm>
          <a:prstGeom prst="rect">
            <a:avLst/>
          </a:prstGeom>
          <a:noFill/>
        </p:spPr>
        <p:txBody>
          <a:bodyPr wrap="square" rtlCol="0">
            <a:spAutoFit/>
          </a:bodyPr>
          <a:lstStyle/>
          <a:p>
            <a:r>
              <a:rPr lang="it-IT" dirty="0"/>
              <a:t>V</a:t>
            </a:r>
            <a:r>
              <a:rPr lang="it-IT" baseline="-25000" dirty="0"/>
              <a:t>1</a:t>
            </a:r>
          </a:p>
        </p:txBody>
      </p:sp>
      <p:sp>
        <p:nvSpPr>
          <p:cNvPr id="14" name="CasellaDiTesto 13"/>
          <p:cNvSpPr txBox="1"/>
          <p:nvPr/>
        </p:nvSpPr>
        <p:spPr>
          <a:xfrm>
            <a:off x="6804248" y="1916832"/>
            <a:ext cx="504056" cy="369332"/>
          </a:xfrm>
          <a:prstGeom prst="rect">
            <a:avLst/>
          </a:prstGeom>
          <a:noFill/>
        </p:spPr>
        <p:txBody>
          <a:bodyPr wrap="square" rtlCol="0">
            <a:spAutoFit/>
          </a:bodyPr>
          <a:lstStyle/>
          <a:p>
            <a:r>
              <a:rPr lang="it-IT" dirty="0"/>
              <a:t>V</a:t>
            </a:r>
            <a:r>
              <a:rPr lang="it-IT" baseline="-25000" dirty="0"/>
              <a:t>2</a:t>
            </a:r>
          </a:p>
        </p:txBody>
      </p:sp>
      <p:sp>
        <p:nvSpPr>
          <p:cNvPr id="15" name="CasellaDiTesto 14"/>
          <p:cNvSpPr txBox="1"/>
          <p:nvPr/>
        </p:nvSpPr>
        <p:spPr>
          <a:xfrm>
            <a:off x="3995936" y="3212976"/>
            <a:ext cx="504056" cy="369332"/>
          </a:xfrm>
          <a:prstGeom prst="rect">
            <a:avLst/>
          </a:prstGeom>
          <a:noFill/>
        </p:spPr>
        <p:txBody>
          <a:bodyPr wrap="square" rtlCol="0">
            <a:spAutoFit/>
          </a:bodyPr>
          <a:lstStyle/>
          <a:p>
            <a:r>
              <a:rPr lang="it-IT" dirty="0"/>
              <a:t>V</a:t>
            </a:r>
            <a:r>
              <a:rPr lang="it-IT" baseline="-25000" dirty="0"/>
              <a:t>1</a:t>
            </a:r>
          </a:p>
        </p:txBody>
      </p:sp>
      <p:sp>
        <p:nvSpPr>
          <p:cNvPr id="16" name="CasellaDiTesto 15"/>
          <p:cNvSpPr txBox="1"/>
          <p:nvPr/>
        </p:nvSpPr>
        <p:spPr>
          <a:xfrm>
            <a:off x="3995936" y="4365104"/>
            <a:ext cx="504056" cy="369332"/>
          </a:xfrm>
          <a:prstGeom prst="rect">
            <a:avLst/>
          </a:prstGeom>
          <a:noFill/>
        </p:spPr>
        <p:txBody>
          <a:bodyPr wrap="square" rtlCol="0">
            <a:spAutoFit/>
          </a:bodyPr>
          <a:lstStyle/>
          <a:p>
            <a:r>
              <a:rPr lang="it-IT" dirty="0"/>
              <a:t>V</a:t>
            </a:r>
            <a:r>
              <a:rPr lang="it-IT" baseline="-25000" dirty="0"/>
              <a:t>2</a:t>
            </a:r>
          </a:p>
        </p:txBody>
      </p:sp>
      <p:sp>
        <p:nvSpPr>
          <p:cNvPr id="18" name="CasellaDiTesto 17"/>
          <p:cNvSpPr txBox="1"/>
          <p:nvPr/>
        </p:nvSpPr>
        <p:spPr>
          <a:xfrm>
            <a:off x="7164288" y="3140968"/>
            <a:ext cx="504056" cy="369332"/>
          </a:xfrm>
          <a:prstGeom prst="rect">
            <a:avLst/>
          </a:prstGeom>
          <a:noFill/>
        </p:spPr>
        <p:txBody>
          <a:bodyPr wrap="square" rtlCol="0">
            <a:spAutoFit/>
          </a:bodyPr>
          <a:lstStyle/>
          <a:p>
            <a:r>
              <a:rPr lang="it-IT" dirty="0"/>
              <a:t>V</a:t>
            </a:r>
            <a:r>
              <a:rPr lang="it-IT" baseline="-25000" dirty="0"/>
              <a:t>1</a:t>
            </a:r>
          </a:p>
        </p:txBody>
      </p:sp>
      <p:sp>
        <p:nvSpPr>
          <p:cNvPr id="19" name="CasellaDiTesto 18"/>
          <p:cNvSpPr txBox="1"/>
          <p:nvPr/>
        </p:nvSpPr>
        <p:spPr>
          <a:xfrm>
            <a:off x="7164288" y="4293096"/>
            <a:ext cx="504056" cy="369332"/>
          </a:xfrm>
          <a:prstGeom prst="rect">
            <a:avLst/>
          </a:prstGeom>
          <a:noFill/>
        </p:spPr>
        <p:txBody>
          <a:bodyPr wrap="square" rtlCol="0">
            <a:spAutoFit/>
          </a:bodyPr>
          <a:lstStyle/>
          <a:p>
            <a:r>
              <a:rPr lang="it-IT" dirty="0"/>
              <a:t>V</a:t>
            </a:r>
            <a:r>
              <a:rPr lang="it-IT" baseline="-25000" dirty="0"/>
              <a:t>2</a:t>
            </a:r>
          </a:p>
        </p:txBody>
      </p:sp>
      <p:sp>
        <p:nvSpPr>
          <p:cNvPr id="20" name="CasellaDiTesto 19"/>
          <p:cNvSpPr txBox="1"/>
          <p:nvPr/>
        </p:nvSpPr>
        <p:spPr>
          <a:xfrm>
            <a:off x="251520" y="2996952"/>
            <a:ext cx="3312368" cy="2308324"/>
          </a:xfrm>
          <a:prstGeom prst="rect">
            <a:avLst/>
          </a:prstGeom>
          <a:noFill/>
        </p:spPr>
        <p:txBody>
          <a:bodyPr wrap="square" rtlCol="0">
            <a:spAutoFit/>
          </a:bodyPr>
          <a:lstStyle/>
          <a:p>
            <a:r>
              <a:rPr lang="it-IT" dirty="0"/>
              <a:t>Ex.1</a:t>
            </a:r>
          </a:p>
          <a:p>
            <a:r>
              <a:rPr lang="it-IT" dirty="0">
                <a:latin typeface="Symbol" pitchFamily="18" charset="2"/>
              </a:rPr>
              <a:t>e</a:t>
            </a:r>
            <a:r>
              <a:rPr lang="it-IT" baseline="-25000" dirty="0"/>
              <a:t>2</a:t>
            </a:r>
            <a:r>
              <a:rPr lang="it-IT" dirty="0"/>
              <a:t>=2</a:t>
            </a:r>
          </a:p>
          <a:p>
            <a:r>
              <a:rPr lang="it-IT" dirty="0" err="1"/>
              <a:t>ic=arcsin</a:t>
            </a:r>
            <a:r>
              <a:rPr lang="it-IT" dirty="0"/>
              <a:t>(1/</a:t>
            </a:r>
            <a:r>
              <a:rPr lang="it-IT" dirty="0" err="1"/>
              <a:t>radq</a:t>
            </a:r>
            <a:r>
              <a:rPr lang="it-IT" dirty="0"/>
              <a:t>(2))=45°</a:t>
            </a:r>
          </a:p>
          <a:p>
            <a:endParaRPr lang="it-IT" dirty="0"/>
          </a:p>
          <a:p>
            <a:r>
              <a:rPr lang="it-IT" dirty="0"/>
              <a:t>Ex.2</a:t>
            </a:r>
          </a:p>
          <a:p>
            <a:r>
              <a:rPr lang="it-IT" dirty="0">
                <a:latin typeface="Symbol" pitchFamily="18" charset="2"/>
              </a:rPr>
              <a:t>e</a:t>
            </a:r>
            <a:r>
              <a:rPr lang="it-IT" baseline="-25000" dirty="0"/>
              <a:t>2</a:t>
            </a:r>
            <a:r>
              <a:rPr lang="it-IT" dirty="0"/>
              <a:t>=10</a:t>
            </a:r>
          </a:p>
          <a:p>
            <a:r>
              <a:rPr lang="it-IT" dirty="0" err="1"/>
              <a:t>ic=arcsin</a:t>
            </a:r>
            <a:r>
              <a:rPr lang="it-IT" dirty="0"/>
              <a:t>(1/</a:t>
            </a:r>
            <a:r>
              <a:rPr lang="it-IT" dirty="0" err="1"/>
              <a:t>radq</a:t>
            </a:r>
            <a:r>
              <a:rPr lang="it-IT" dirty="0"/>
              <a:t>(10))=18°</a:t>
            </a:r>
          </a:p>
          <a:p>
            <a:endParaRPr lang="it-IT" dirty="0"/>
          </a:p>
        </p:txBody>
      </p:sp>
      <p:sp>
        <p:nvSpPr>
          <p:cNvPr id="24" name="CasellaDiTesto 23"/>
          <p:cNvSpPr txBox="1"/>
          <p:nvPr/>
        </p:nvSpPr>
        <p:spPr>
          <a:xfrm>
            <a:off x="395536" y="5085184"/>
            <a:ext cx="8748464" cy="1200329"/>
          </a:xfrm>
          <a:prstGeom prst="rect">
            <a:avLst/>
          </a:prstGeom>
          <a:noFill/>
        </p:spPr>
        <p:txBody>
          <a:bodyPr wrap="square" rtlCol="0">
            <a:spAutoFit/>
          </a:bodyPr>
          <a:lstStyle/>
          <a:p>
            <a:r>
              <a:rPr lang="it-IT" dirty="0" err="1"/>
              <a:t>Waves</a:t>
            </a:r>
            <a:r>
              <a:rPr lang="it-IT" dirty="0"/>
              <a:t> </a:t>
            </a:r>
            <a:r>
              <a:rPr lang="it-IT" dirty="0" err="1"/>
              <a:t>travelling</a:t>
            </a:r>
            <a:r>
              <a:rPr lang="it-IT" dirty="0"/>
              <a:t> </a:t>
            </a:r>
            <a:r>
              <a:rPr lang="it-IT" dirty="0" err="1"/>
              <a:t>horizontally</a:t>
            </a:r>
            <a:r>
              <a:rPr lang="it-IT" dirty="0"/>
              <a:t> are </a:t>
            </a:r>
            <a:r>
              <a:rPr lang="it-IT" dirty="0" err="1"/>
              <a:t>critically</a:t>
            </a:r>
            <a:r>
              <a:rPr lang="it-IT" dirty="0"/>
              <a:t> </a:t>
            </a:r>
            <a:r>
              <a:rPr lang="it-IT" dirty="0" err="1"/>
              <a:t>refrcted</a:t>
            </a:r>
            <a:r>
              <a:rPr lang="it-IT" dirty="0"/>
              <a:t> </a:t>
            </a:r>
            <a:r>
              <a:rPr lang="it-IT" dirty="0" err="1"/>
              <a:t>downward</a:t>
            </a:r>
            <a:r>
              <a:rPr lang="it-IT" dirty="0"/>
              <a:t> at the </a:t>
            </a:r>
            <a:r>
              <a:rPr lang="it-IT" dirty="0" err="1"/>
              <a:t>air-soil</a:t>
            </a:r>
            <a:r>
              <a:rPr lang="it-IT" dirty="0"/>
              <a:t> interface. The more </a:t>
            </a:r>
            <a:r>
              <a:rPr lang="it-IT" dirty="0" err="1"/>
              <a:t>is</a:t>
            </a:r>
            <a:r>
              <a:rPr lang="it-IT" dirty="0"/>
              <a:t> the </a:t>
            </a:r>
            <a:r>
              <a:rPr lang="it-IT" dirty="0" err="1"/>
              <a:t>impedance</a:t>
            </a:r>
            <a:r>
              <a:rPr lang="it-IT" dirty="0"/>
              <a:t> </a:t>
            </a:r>
            <a:r>
              <a:rPr lang="it-IT" dirty="0" err="1"/>
              <a:t>contrast</a:t>
            </a:r>
            <a:r>
              <a:rPr lang="it-IT" dirty="0"/>
              <a:t> the </a:t>
            </a:r>
            <a:r>
              <a:rPr lang="it-IT" dirty="0" err="1"/>
              <a:t>narrow</a:t>
            </a:r>
            <a:r>
              <a:rPr lang="it-IT" dirty="0"/>
              <a:t> the angle </a:t>
            </a:r>
            <a:r>
              <a:rPr lang="it-IT" dirty="0" err="1"/>
              <a:t>of</a:t>
            </a:r>
            <a:r>
              <a:rPr lang="it-IT" dirty="0"/>
              <a:t> </a:t>
            </a:r>
            <a:r>
              <a:rPr lang="it-IT" dirty="0" err="1"/>
              <a:t>refraction</a:t>
            </a:r>
            <a:r>
              <a:rPr lang="it-IT" dirty="0"/>
              <a:t> </a:t>
            </a:r>
            <a:r>
              <a:rPr lang="it-IT" dirty="0" err="1"/>
              <a:t>will</a:t>
            </a:r>
            <a:r>
              <a:rPr lang="it-IT" dirty="0"/>
              <a:t> </a:t>
            </a:r>
            <a:r>
              <a:rPr lang="it-IT" dirty="0" err="1"/>
              <a:t>be</a:t>
            </a:r>
            <a:r>
              <a:rPr lang="it-IT" dirty="0"/>
              <a:t>. </a:t>
            </a:r>
            <a:r>
              <a:rPr lang="it-IT" dirty="0" err="1"/>
              <a:t>This</a:t>
            </a:r>
            <a:r>
              <a:rPr lang="it-IT" dirty="0"/>
              <a:t> </a:t>
            </a:r>
            <a:r>
              <a:rPr lang="it-IT" dirty="0" err="1"/>
              <a:t>means</a:t>
            </a:r>
            <a:r>
              <a:rPr lang="it-IT" dirty="0"/>
              <a:t> </a:t>
            </a:r>
            <a:r>
              <a:rPr lang="it-IT" dirty="0" err="1"/>
              <a:t>that</a:t>
            </a:r>
            <a:r>
              <a:rPr lang="it-IT" dirty="0"/>
              <a:t> the </a:t>
            </a:r>
            <a:r>
              <a:rPr lang="it-IT" dirty="0" err="1"/>
              <a:t>energy</a:t>
            </a:r>
            <a:r>
              <a:rPr lang="it-IT" dirty="0"/>
              <a:t> </a:t>
            </a:r>
            <a:r>
              <a:rPr lang="it-IT" dirty="0" err="1"/>
              <a:t>will</a:t>
            </a:r>
            <a:r>
              <a:rPr lang="it-IT" dirty="0"/>
              <a:t> </a:t>
            </a:r>
            <a:r>
              <a:rPr lang="it-IT" dirty="0" err="1"/>
              <a:t>be</a:t>
            </a:r>
            <a:r>
              <a:rPr lang="it-IT" dirty="0"/>
              <a:t> </a:t>
            </a:r>
            <a:r>
              <a:rPr lang="it-IT" dirty="0" err="1"/>
              <a:t>focused</a:t>
            </a:r>
            <a:r>
              <a:rPr lang="it-IT" dirty="0"/>
              <a:t> in a </a:t>
            </a:r>
            <a:r>
              <a:rPr lang="it-IT" dirty="0" err="1"/>
              <a:t>narrow</a:t>
            </a:r>
            <a:r>
              <a:rPr lang="it-IT" dirty="0"/>
              <a:t> </a:t>
            </a:r>
            <a:r>
              <a:rPr lang="it-IT" dirty="0" err="1"/>
              <a:t>portion</a:t>
            </a:r>
            <a:r>
              <a:rPr lang="it-IT" dirty="0"/>
              <a:t> </a:t>
            </a:r>
            <a:r>
              <a:rPr lang="it-IT" dirty="0" err="1"/>
              <a:t>of</a:t>
            </a:r>
            <a:r>
              <a:rPr lang="it-IT" dirty="0"/>
              <a:t> </a:t>
            </a:r>
            <a:r>
              <a:rPr lang="it-IT" dirty="0" err="1"/>
              <a:t>subsurface</a:t>
            </a:r>
            <a:r>
              <a:rPr lang="it-IT" b="1" dirty="0"/>
              <a:t>. </a:t>
            </a:r>
          </a:p>
          <a:p>
            <a:r>
              <a:rPr lang="it-IT" b="1" dirty="0" err="1"/>
              <a:t>Maximum</a:t>
            </a:r>
            <a:r>
              <a:rPr lang="it-IT" b="1" dirty="0"/>
              <a:t> </a:t>
            </a:r>
            <a:r>
              <a:rPr lang="it-IT" b="1" dirty="0" err="1"/>
              <a:t>energy</a:t>
            </a:r>
            <a:r>
              <a:rPr lang="it-IT" b="1" dirty="0"/>
              <a:t> at the </a:t>
            </a:r>
            <a:r>
              <a:rPr lang="it-IT" b="1" dirty="0" err="1"/>
              <a:t>critical</a:t>
            </a:r>
            <a:r>
              <a:rPr lang="it-IT" b="1" dirty="0"/>
              <a:t> angle (sum </a:t>
            </a:r>
            <a:r>
              <a:rPr lang="it-IT" b="1" dirty="0" err="1"/>
              <a:t>of</a:t>
            </a:r>
            <a:r>
              <a:rPr lang="it-IT" b="1" dirty="0"/>
              <a:t> </a:t>
            </a:r>
            <a:r>
              <a:rPr lang="it-IT" b="1" dirty="0" err="1"/>
              <a:t>direct</a:t>
            </a:r>
            <a:r>
              <a:rPr lang="it-IT" b="1" dirty="0"/>
              <a:t> and </a:t>
            </a:r>
            <a:r>
              <a:rPr lang="it-IT" b="1" dirty="0" err="1"/>
              <a:t>refrected</a:t>
            </a:r>
            <a:r>
              <a:rPr lang="it-IT" b="1" dirty="0"/>
              <a:t> </a:t>
            </a:r>
            <a:r>
              <a:rPr lang="it-IT" b="1" dirty="0" err="1"/>
              <a:t>waves</a:t>
            </a:r>
            <a:r>
              <a:rPr lang="it-IT" b="1" dirty="0"/>
              <a:t>)</a:t>
            </a:r>
          </a:p>
        </p:txBody>
      </p:sp>
      <p:cxnSp>
        <p:nvCxnSpPr>
          <p:cNvPr id="26" name="Connettore 2 25"/>
          <p:cNvCxnSpPr/>
          <p:nvPr/>
        </p:nvCxnSpPr>
        <p:spPr>
          <a:xfrm>
            <a:off x="7844027" y="1863044"/>
            <a:ext cx="1148703" cy="108012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a:off x="7884368" y="3805082"/>
            <a:ext cx="360040" cy="111078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flipH="1">
            <a:off x="7416316" y="3778188"/>
            <a:ext cx="454605" cy="113768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flipH="1">
            <a:off x="6804248" y="1863044"/>
            <a:ext cx="1039779" cy="104925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Arco 30"/>
          <p:cNvSpPr/>
          <p:nvPr/>
        </p:nvSpPr>
        <p:spPr>
          <a:xfrm rot="6260294">
            <a:off x="7386827" y="1618885"/>
            <a:ext cx="914400" cy="914400"/>
          </a:xfrm>
          <a:prstGeom prst="arc">
            <a:avLst>
              <a:gd name="adj1" fmla="val 16795221"/>
              <a:gd name="adj2" fmla="val 20731349"/>
            </a:avLst>
          </a:prstGeom>
          <a:ln w="28575">
            <a:solidFill>
              <a:srgbClr val="8224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2" name="CasellaDiTesto 31"/>
          <p:cNvSpPr txBox="1"/>
          <p:nvPr/>
        </p:nvSpPr>
        <p:spPr>
          <a:xfrm>
            <a:off x="7935917" y="2456007"/>
            <a:ext cx="720080" cy="369332"/>
          </a:xfrm>
          <a:prstGeom prst="rect">
            <a:avLst/>
          </a:prstGeom>
          <a:noFill/>
        </p:spPr>
        <p:txBody>
          <a:bodyPr wrap="square" rtlCol="0">
            <a:spAutoFit/>
          </a:bodyPr>
          <a:lstStyle/>
          <a:p>
            <a:r>
              <a:rPr lang="it-IT" dirty="0" err="1"/>
              <a:t>ic</a:t>
            </a:r>
            <a:endParaRPr lang="it-IT" dirty="0"/>
          </a:p>
        </p:txBody>
      </p:sp>
    </p:spTree>
    <p:extLst>
      <p:ext uri="{BB962C8B-B14F-4D97-AF65-F5344CB8AC3E}">
        <p14:creationId xmlns:p14="http://schemas.microsoft.com/office/powerpoint/2010/main" val="319420386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3077"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17</a:t>
            </a:fld>
            <a:r>
              <a:rPr lang="en-GB" sz="1400" b="1" dirty="0"/>
              <a:t> </a:t>
            </a:r>
          </a:p>
        </p:txBody>
      </p:sp>
      <p:sp>
        <p:nvSpPr>
          <p:cNvPr id="17"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GPR antenna spacing</a:t>
            </a:r>
          </a:p>
        </p:txBody>
      </p:sp>
      <p:pic>
        <p:nvPicPr>
          <p:cNvPr id="21" name="Immagine 9" descr="logo_dicea.png"/>
          <p:cNvPicPr>
            <a:picLocks noChangeAspect="1"/>
          </p:cNvPicPr>
          <p:nvPr/>
        </p:nvPicPr>
        <p:blipFill>
          <a:blip r:embed="rId3" cstate="print"/>
          <a:srcRect r="77084"/>
          <a:stretch>
            <a:fillRect/>
          </a:stretch>
        </p:blipFill>
        <p:spPr bwMode="auto">
          <a:xfrm>
            <a:off x="8580983" y="0"/>
            <a:ext cx="540221" cy="654050"/>
          </a:xfrm>
          <a:prstGeom prst="rect">
            <a:avLst/>
          </a:prstGeom>
          <a:noFill/>
          <a:ln w="9525">
            <a:noFill/>
            <a:miter lim="800000"/>
            <a:headEnd/>
            <a:tailEnd/>
          </a:ln>
        </p:spPr>
      </p:pic>
      <p:pic>
        <p:nvPicPr>
          <p:cNvPr id="103426" name="Picture 2"/>
          <p:cNvPicPr>
            <a:picLocks noChangeAspect="1" noChangeArrowheads="1"/>
          </p:cNvPicPr>
          <p:nvPr/>
        </p:nvPicPr>
        <p:blipFill>
          <a:blip r:embed="rId4" cstate="print"/>
          <a:srcRect l="56764"/>
          <a:stretch>
            <a:fillRect/>
          </a:stretch>
        </p:blipFill>
        <p:spPr bwMode="auto">
          <a:xfrm>
            <a:off x="539552" y="908720"/>
            <a:ext cx="2275740" cy="4007148"/>
          </a:xfrm>
          <a:prstGeom prst="rect">
            <a:avLst/>
          </a:prstGeom>
          <a:noFill/>
          <a:ln w="9525">
            <a:noFill/>
            <a:miter lim="800000"/>
            <a:headEnd/>
            <a:tailEnd/>
          </a:ln>
        </p:spPr>
      </p:pic>
      <p:cxnSp>
        <p:nvCxnSpPr>
          <p:cNvPr id="23" name="Connettore 2 22"/>
          <p:cNvCxnSpPr/>
          <p:nvPr/>
        </p:nvCxnSpPr>
        <p:spPr>
          <a:xfrm>
            <a:off x="1547664" y="1844824"/>
            <a:ext cx="1224136" cy="1224136"/>
          </a:xfrm>
          <a:prstGeom prst="straightConnector1">
            <a:avLst/>
          </a:prstGeom>
          <a:ln w="28575">
            <a:solidFill>
              <a:srgbClr val="822433"/>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rot="16200000">
            <a:off x="2733700" y="1844824"/>
            <a:ext cx="1224136" cy="1224136"/>
          </a:xfrm>
          <a:prstGeom prst="straightConnector1">
            <a:avLst/>
          </a:prstGeom>
          <a:ln w="28575">
            <a:solidFill>
              <a:srgbClr val="822433"/>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a:off x="1564556" y="3801740"/>
            <a:ext cx="487164" cy="1211436"/>
          </a:xfrm>
          <a:prstGeom prst="straightConnector1">
            <a:avLst/>
          </a:prstGeom>
          <a:ln w="28575">
            <a:solidFill>
              <a:srgbClr val="822433"/>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flipV="1">
            <a:off x="2051720" y="3789040"/>
            <a:ext cx="432048" cy="1224136"/>
          </a:xfrm>
          <a:prstGeom prst="straightConnector1">
            <a:avLst/>
          </a:prstGeom>
          <a:ln w="28575">
            <a:solidFill>
              <a:srgbClr val="822433"/>
            </a:solidFill>
            <a:tailEnd type="arrow"/>
          </a:ln>
        </p:spPr>
        <p:style>
          <a:lnRef idx="1">
            <a:schemeClr val="accent1"/>
          </a:lnRef>
          <a:fillRef idx="0">
            <a:schemeClr val="accent1"/>
          </a:fillRef>
          <a:effectRef idx="0">
            <a:schemeClr val="accent1"/>
          </a:effectRef>
          <a:fontRef idx="minor">
            <a:schemeClr val="tx1"/>
          </a:fontRef>
        </p:style>
      </p:cxnSp>
      <p:sp>
        <p:nvSpPr>
          <p:cNvPr id="33" name="CasellaDiTesto 32"/>
          <p:cNvSpPr txBox="1"/>
          <p:nvPr/>
        </p:nvSpPr>
        <p:spPr>
          <a:xfrm>
            <a:off x="2555776" y="1340768"/>
            <a:ext cx="720080" cy="369332"/>
          </a:xfrm>
          <a:prstGeom prst="rect">
            <a:avLst/>
          </a:prstGeom>
          <a:noFill/>
        </p:spPr>
        <p:txBody>
          <a:bodyPr wrap="square" rtlCol="0">
            <a:spAutoFit/>
          </a:bodyPr>
          <a:lstStyle/>
          <a:p>
            <a:r>
              <a:rPr lang="it-IT" dirty="0"/>
              <a:t>S</a:t>
            </a:r>
          </a:p>
        </p:txBody>
      </p:sp>
      <p:cxnSp>
        <p:nvCxnSpPr>
          <p:cNvPr id="35" name="Connettore 2 34"/>
          <p:cNvCxnSpPr/>
          <p:nvPr/>
        </p:nvCxnSpPr>
        <p:spPr>
          <a:xfrm>
            <a:off x="1547664" y="1772816"/>
            <a:ext cx="2376264" cy="0"/>
          </a:xfrm>
          <a:prstGeom prst="straightConnector1">
            <a:avLst/>
          </a:prstGeom>
          <a:ln>
            <a:solidFill>
              <a:srgbClr val="822433"/>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CasellaDiTesto 35"/>
          <p:cNvSpPr txBox="1"/>
          <p:nvPr/>
        </p:nvSpPr>
        <p:spPr>
          <a:xfrm>
            <a:off x="1835696" y="3347700"/>
            <a:ext cx="720080" cy="369332"/>
          </a:xfrm>
          <a:prstGeom prst="rect">
            <a:avLst/>
          </a:prstGeom>
          <a:noFill/>
        </p:spPr>
        <p:txBody>
          <a:bodyPr wrap="square" rtlCol="0">
            <a:spAutoFit/>
          </a:bodyPr>
          <a:lstStyle/>
          <a:p>
            <a:r>
              <a:rPr lang="it-IT" dirty="0"/>
              <a:t>S</a:t>
            </a:r>
          </a:p>
        </p:txBody>
      </p:sp>
      <p:cxnSp>
        <p:nvCxnSpPr>
          <p:cNvPr id="37" name="Connettore 2 36"/>
          <p:cNvCxnSpPr/>
          <p:nvPr/>
        </p:nvCxnSpPr>
        <p:spPr>
          <a:xfrm>
            <a:off x="1547664" y="3717032"/>
            <a:ext cx="936000" cy="0"/>
          </a:xfrm>
          <a:prstGeom prst="straightConnector1">
            <a:avLst/>
          </a:prstGeom>
          <a:ln>
            <a:solidFill>
              <a:srgbClr val="822433"/>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451" name="Object 3"/>
              <p:cNvSpPr txBox="1"/>
              <p:nvPr/>
            </p:nvSpPr>
            <p:spPr bwMode="auto">
              <a:xfrm>
                <a:off x="6021536" y="5414987"/>
                <a:ext cx="1574800" cy="822325"/>
              </a:xfrm>
              <a:prstGeom prst="rect">
                <a:avLst/>
              </a:prstGeom>
              <a:noFill/>
              <a:ln w="25400">
                <a:solidFill>
                  <a:srgbClr val="333300"/>
                </a:solidFill>
                <a:miter lim="800000"/>
                <a:headEnd/>
                <a:tailEnd/>
              </a:ln>
              <a:effectLst/>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𝑆</m:t>
                          </m:r>
                        </m:e>
                        <m:sub>
                          <m:r>
                            <a:rPr lang="it-IT" i="1">
                              <a:solidFill>
                                <a:srgbClr val="000000"/>
                              </a:solidFill>
                              <a:latin typeface="Cambria Math" panose="02040503050406030204" pitchFamily="18" charset="0"/>
                            </a:rPr>
                            <m:t>𝑜𝑝𝑡</m:t>
                          </m:r>
                        </m:sub>
                      </m:sSub>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2</m:t>
                          </m:r>
                          <m:r>
                            <a:rPr lang="it-IT" i="1">
                              <a:solidFill>
                                <a:srgbClr val="000000"/>
                              </a:solidFill>
                              <a:latin typeface="Cambria Math" panose="02040503050406030204" pitchFamily="18" charset="0"/>
                            </a:rPr>
                            <m:t>𝑑</m:t>
                          </m:r>
                        </m:num>
                        <m:den>
                          <m:rad>
                            <m:radPr>
                              <m:degHide m:val="on"/>
                              <m:ctrlPr>
                                <a:rPr lang="it-IT" i="1">
                                  <a:solidFill>
                                    <a:srgbClr val="000000"/>
                                  </a:solidFill>
                                  <a:latin typeface="Cambria Math" panose="02040503050406030204" pitchFamily="18" charset="0"/>
                                </a:rPr>
                              </m:ctrlPr>
                            </m:radPr>
                            <m:deg/>
                            <m:e>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𝜀</m:t>
                                  </m:r>
                                </m:e>
                                <m:sub>
                                  <m:r>
                                    <a:rPr lang="it-IT" i="1">
                                      <a:solidFill>
                                        <a:srgbClr val="000000"/>
                                      </a:solidFill>
                                      <a:latin typeface="Cambria Math" panose="02040503050406030204" pitchFamily="18" charset="0"/>
                                    </a:rPr>
                                    <m:t>𝑟</m:t>
                                  </m:r>
                                </m:sub>
                              </m:sSub>
                              <m:r>
                                <a:rPr lang="it-IT" i="1">
                                  <a:solidFill>
                                    <a:srgbClr val="000000"/>
                                  </a:solidFill>
                                  <a:latin typeface="Cambria Math" panose="02040503050406030204" pitchFamily="18" charset="0"/>
                                </a:rPr>
                                <m:t>−1</m:t>
                              </m:r>
                            </m:e>
                          </m:rad>
                        </m:den>
                      </m:f>
                    </m:oMath>
                  </m:oMathPara>
                </a14:m>
                <a:endParaRPr lang="it-IT"/>
              </a:p>
            </p:txBody>
          </p:sp>
        </mc:Choice>
        <mc:Fallback xmlns="">
          <p:sp>
            <p:nvSpPr>
              <p:cNvPr id="104451" name="Object 3"/>
              <p:cNvSpPr txBox="1">
                <a:spLocks noRot="1" noChangeAspect="1" noMove="1" noResize="1" noEditPoints="1" noAdjustHandles="1" noChangeArrowheads="1" noChangeShapeType="1" noTextEdit="1"/>
              </p:cNvSpPr>
              <p:nvPr/>
            </p:nvSpPr>
            <p:spPr bwMode="auto">
              <a:xfrm>
                <a:off x="6021536" y="5414987"/>
                <a:ext cx="1574800" cy="822325"/>
              </a:xfrm>
              <a:prstGeom prst="rect">
                <a:avLst/>
              </a:prstGeom>
              <a:blipFill>
                <a:blip r:embed="rId5"/>
                <a:stretch>
                  <a:fillRect/>
                </a:stretch>
              </a:blipFill>
              <a:ln w="25400">
                <a:solidFill>
                  <a:srgbClr val="333300"/>
                </a:solidFill>
                <a:miter lim="800000"/>
                <a:headEnd/>
                <a:tailEnd/>
              </a:ln>
              <a:effectLst/>
            </p:spPr>
            <p:txBody>
              <a:bodyPr/>
              <a:lstStyle/>
              <a:p>
                <a:r>
                  <a:rPr lang="it-IT">
                    <a:noFill/>
                  </a:rPr>
                  <a:t> </a:t>
                </a:r>
              </a:p>
            </p:txBody>
          </p:sp>
        </mc:Fallback>
      </mc:AlternateContent>
      <p:sp>
        <p:nvSpPr>
          <p:cNvPr id="39" name="Rettangolo 38"/>
          <p:cNvSpPr/>
          <p:nvPr/>
        </p:nvSpPr>
        <p:spPr>
          <a:xfrm>
            <a:off x="5364088" y="4695378"/>
            <a:ext cx="3024336" cy="646331"/>
          </a:xfrm>
          <a:prstGeom prst="rect">
            <a:avLst/>
          </a:prstGeom>
        </p:spPr>
        <p:txBody>
          <a:bodyPr wrap="square">
            <a:spAutoFit/>
          </a:bodyPr>
          <a:lstStyle/>
          <a:p>
            <a:pPr algn="ctr"/>
            <a:r>
              <a:rPr lang="it-IT" b="1" dirty="0" err="1"/>
              <a:t>Optimal</a:t>
            </a:r>
            <a:r>
              <a:rPr lang="it-IT" b="1" dirty="0"/>
              <a:t> </a:t>
            </a:r>
            <a:r>
              <a:rPr lang="it-IT" b="1" dirty="0" err="1"/>
              <a:t>geometrical</a:t>
            </a:r>
            <a:r>
              <a:rPr lang="it-IT" b="1" dirty="0"/>
              <a:t> </a:t>
            </a:r>
            <a:r>
              <a:rPr lang="it-IT" b="1" dirty="0" err="1"/>
              <a:t>spacing</a:t>
            </a:r>
            <a:endParaRPr lang="it-IT" b="1" dirty="0"/>
          </a:p>
        </p:txBody>
      </p:sp>
      <p:cxnSp>
        <p:nvCxnSpPr>
          <p:cNvPr id="41" name="Connettore 1 40"/>
          <p:cNvCxnSpPr/>
          <p:nvPr/>
        </p:nvCxnSpPr>
        <p:spPr>
          <a:xfrm>
            <a:off x="395536" y="3068960"/>
            <a:ext cx="4536504" cy="0"/>
          </a:xfrm>
          <a:prstGeom prst="line">
            <a:avLst/>
          </a:prstGeom>
          <a:ln>
            <a:solidFill>
              <a:srgbClr val="822433"/>
            </a:solidFill>
            <a:prstDash val="dash"/>
          </a:ln>
        </p:spPr>
        <p:style>
          <a:lnRef idx="1">
            <a:schemeClr val="accent1"/>
          </a:lnRef>
          <a:fillRef idx="0">
            <a:schemeClr val="accent1"/>
          </a:fillRef>
          <a:effectRef idx="0">
            <a:schemeClr val="accent1"/>
          </a:effectRef>
          <a:fontRef idx="minor">
            <a:schemeClr val="tx1"/>
          </a:fontRef>
        </p:style>
      </p:cxnSp>
      <p:cxnSp>
        <p:nvCxnSpPr>
          <p:cNvPr id="42" name="Connettore 1 41"/>
          <p:cNvCxnSpPr/>
          <p:nvPr/>
        </p:nvCxnSpPr>
        <p:spPr>
          <a:xfrm>
            <a:off x="179512" y="5013176"/>
            <a:ext cx="4536504" cy="0"/>
          </a:xfrm>
          <a:prstGeom prst="line">
            <a:avLst/>
          </a:prstGeom>
          <a:ln>
            <a:solidFill>
              <a:srgbClr val="822433"/>
            </a:solidFill>
            <a:prstDash val="dash"/>
          </a:ln>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a:off x="2746400" y="1772816"/>
            <a:ext cx="0" cy="1296144"/>
          </a:xfrm>
          <a:prstGeom prst="line">
            <a:avLst/>
          </a:prstGeom>
          <a:ln>
            <a:solidFill>
              <a:srgbClr val="822433"/>
            </a:solidFill>
            <a:prstDash val="dash"/>
          </a:ln>
        </p:spPr>
        <p:style>
          <a:lnRef idx="1">
            <a:schemeClr val="accent1"/>
          </a:lnRef>
          <a:fillRef idx="0">
            <a:schemeClr val="accent1"/>
          </a:fillRef>
          <a:effectRef idx="0">
            <a:schemeClr val="accent1"/>
          </a:effectRef>
          <a:fontRef idx="minor">
            <a:schemeClr val="tx1"/>
          </a:fontRef>
        </p:style>
      </p:cxnSp>
      <p:cxnSp>
        <p:nvCxnSpPr>
          <p:cNvPr id="46" name="Connettore 1 45"/>
          <p:cNvCxnSpPr/>
          <p:nvPr/>
        </p:nvCxnSpPr>
        <p:spPr>
          <a:xfrm>
            <a:off x="2051720" y="3789040"/>
            <a:ext cx="0" cy="1296144"/>
          </a:xfrm>
          <a:prstGeom prst="line">
            <a:avLst/>
          </a:prstGeom>
          <a:ln>
            <a:solidFill>
              <a:srgbClr val="822433"/>
            </a:solidFill>
            <a:prstDash val="dash"/>
          </a:ln>
        </p:spPr>
        <p:style>
          <a:lnRef idx="1">
            <a:schemeClr val="accent1"/>
          </a:lnRef>
          <a:fillRef idx="0">
            <a:schemeClr val="accent1"/>
          </a:fillRef>
          <a:effectRef idx="0">
            <a:schemeClr val="accent1"/>
          </a:effectRef>
          <a:fontRef idx="minor">
            <a:schemeClr val="tx1"/>
          </a:fontRef>
        </p:style>
      </p:cxnSp>
      <p:sp>
        <p:nvSpPr>
          <p:cNvPr id="47" name="CasellaDiTesto 46"/>
          <p:cNvSpPr txBox="1"/>
          <p:nvPr/>
        </p:nvSpPr>
        <p:spPr>
          <a:xfrm>
            <a:off x="2699792" y="2060848"/>
            <a:ext cx="720080" cy="369332"/>
          </a:xfrm>
          <a:prstGeom prst="rect">
            <a:avLst/>
          </a:prstGeom>
          <a:noFill/>
        </p:spPr>
        <p:txBody>
          <a:bodyPr wrap="square" rtlCol="0">
            <a:spAutoFit/>
          </a:bodyPr>
          <a:lstStyle/>
          <a:p>
            <a:r>
              <a:rPr lang="it-IT" dirty="0"/>
              <a:t>d</a:t>
            </a:r>
          </a:p>
        </p:txBody>
      </p:sp>
      <p:sp>
        <p:nvSpPr>
          <p:cNvPr id="48" name="CasellaDiTesto 47"/>
          <p:cNvSpPr txBox="1"/>
          <p:nvPr/>
        </p:nvSpPr>
        <p:spPr>
          <a:xfrm>
            <a:off x="2051720" y="3995772"/>
            <a:ext cx="720080" cy="369332"/>
          </a:xfrm>
          <a:prstGeom prst="rect">
            <a:avLst/>
          </a:prstGeom>
          <a:noFill/>
        </p:spPr>
        <p:txBody>
          <a:bodyPr wrap="square" rtlCol="0">
            <a:spAutoFit/>
          </a:bodyPr>
          <a:lstStyle/>
          <a:p>
            <a:r>
              <a:rPr lang="it-IT" dirty="0"/>
              <a:t>d</a:t>
            </a:r>
          </a:p>
        </p:txBody>
      </p:sp>
      <p:sp>
        <p:nvSpPr>
          <p:cNvPr id="49" name="Arco 48"/>
          <p:cNvSpPr/>
          <p:nvPr/>
        </p:nvSpPr>
        <p:spPr>
          <a:xfrm rot="6260294">
            <a:off x="1070582" y="1583766"/>
            <a:ext cx="914400" cy="914400"/>
          </a:xfrm>
          <a:prstGeom prst="arc">
            <a:avLst>
              <a:gd name="adj1" fmla="val 16795221"/>
              <a:gd name="adj2" fmla="val 20731349"/>
            </a:avLst>
          </a:prstGeom>
          <a:ln w="28575">
            <a:solidFill>
              <a:srgbClr val="8224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0" name="CasellaDiTesto 49"/>
          <p:cNvSpPr txBox="1"/>
          <p:nvPr/>
        </p:nvSpPr>
        <p:spPr>
          <a:xfrm>
            <a:off x="1619672" y="2420888"/>
            <a:ext cx="720080" cy="369332"/>
          </a:xfrm>
          <a:prstGeom prst="rect">
            <a:avLst/>
          </a:prstGeom>
          <a:noFill/>
        </p:spPr>
        <p:txBody>
          <a:bodyPr wrap="square" rtlCol="0">
            <a:spAutoFit/>
          </a:bodyPr>
          <a:lstStyle/>
          <a:p>
            <a:r>
              <a:rPr lang="it-IT" dirty="0" err="1"/>
              <a:t>ic</a:t>
            </a:r>
            <a:endParaRPr lang="it-IT" dirty="0"/>
          </a:p>
        </p:txBody>
      </p:sp>
      <p:sp>
        <p:nvSpPr>
          <p:cNvPr id="51" name="CasellaDiTesto 50"/>
          <p:cNvSpPr txBox="1"/>
          <p:nvPr/>
        </p:nvSpPr>
        <p:spPr>
          <a:xfrm>
            <a:off x="1547664" y="4365104"/>
            <a:ext cx="720080" cy="369332"/>
          </a:xfrm>
          <a:prstGeom prst="rect">
            <a:avLst/>
          </a:prstGeom>
          <a:noFill/>
        </p:spPr>
        <p:txBody>
          <a:bodyPr wrap="square" rtlCol="0">
            <a:spAutoFit/>
          </a:bodyPr>
          <a:lstStyle/>
          <a:p>
            <a:r>
              <a:rPr lang="it-IT" dirty="0" err="1"/>
              <a:t>ic</a:t>
            </a:r>
            <a:endParaRPr lang="it-IT" dirty="0"/>
          </a:p>
        </p:txBody>
      </p:sp>
      <p:sp>
        <p:nvSpPr>
          <p:cNvPr id="52" name="Arco 51"/>
          <p:cNvSpPr/>
          <p:nvPr/>
        </p:nvSpPr>
        <p:spPr>
          <a:xfrm rot="6260294">
            <a:off x="1142590" y="3527982"/>
            <a:ext cx="914400" cy="914400"/>
          </a:xfrm>
          <a:prstGeom prst="arc">
            <a:avLst>
              <a:gd name="adj1" fmla="val 19044828"/>
              <a:gd name="adj2" fmla="val 20731349"/>
            </a:avLst>
          </a:prstGeom>
          <a:ln w="28575">
            <a:solidFill>
              <a:srgbClr val="8224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3" name="Rettangolo 52"/>
          <p:cNvSpPr/>
          <p:nvPr/>
        </p:nvSpPr>
        <p:spPr>
          <a:xfrm>
            <a:off x="3419872" y="2708920"/>
            <a:ext cx="1997968" cy="369332"/>
          </a:xfrm>
          <a:prstGeom prst="rect">
            <a:avLst/>
          </a:prstGeom>
        </p:spPr>
        <p:txBody>
          <a:bodyPr wrap="square">
            <a:spAutoFit/>
          </a:bodyPr>
          <a:lstStyle/>
          <a:p>
            <a:pPr algn="ctr"/>
            <a:r>
              <a:rPr lang="it-IT" b="1" dirty="0" err="1"/>
              <a:t>reflector</a:t>
            </a:r>
            <a:endParaRPr lang="it-IT" b="1" dirty="0"/>
          </a:p>
        </p:txBody>
      </p:sp>
      <p:sp>
        <p:nvSpPr>
          <p:cNvPr id="54" name="Rettangolo 53"/>
          <p:cNvSpPr/>
          <p:nvPr/>
        </p:nvSpPr>
        <p:spPr>
          <a:xfrm>
            <a:off x="3275856" y="4653136"/>
            <a:ext cx="1997968" cy="369332"/>
          </a:xfrm>
          <a:prstGeom prst="rect">
            <a:avLst/>
          </a:prstGeom>
        </p:spPr>
        <p:txBody>
          <a:bodyPr wrap="square">
            <a:spAutoFit/>
          </a:bodyPr>
          <a:lstStyle/>
          <a:p>
            <a:pPr algn="ctr"/>
            <a:r>
              <a:rPr lang="it-IT" b="1" dirty="0" err="1"/>
              <a:t>reflector</a:t>
            </a:r>
            <a:endParaRPr lang="it-IT" b="1" dirty="0"/>
          </a:p>
        </p:txBody>
      </p:sp>
      <mc:AlternateContent xmlns:mc="http://schemas.openxmlformats.org/markup-compatibility/2006" xmlns:a14="http://schemas.microsoft.com/office/drawing/2010/main">
        <mc:Choice Requires="a14">
          <p:sp>
            <p:nvSpPr>
              <p:cNvPr id="104466" name="Object 18"/>
              <p:cNvSpPr txBox="1"/>
              <p:nvPr/>
            </p:nvSpPr>
            <p:spPr bwMode="auto">
              <a:xfrm>
                <a:off x="5437832" y="908721"/>
                <a:ext cx="3526656" cy="1440666"/>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𝑆</m:t>
                          </m:r>
                        </m:num>
                        <m:den>
                          <m:r>
                            <a:rPr lang="it-IT" i="1">
                              <a:solidFill>
                                <a:srgbClr val="000000"/>
                              </a:solidFill>
                              <a:latin typeface="Cambria Math" panose="02040503050406030204" pitchFamily="18" charset="0"/>
                            </a:rPr>
                            <m:t>2</m:t>
                          </m:r>
                        </m:den>
                      </m:f>
                      <m:r>
                        <a:rPr lang="it-IT" i="1">
                          <a:solidFill>
                            <a:srgbClr val="000000"/>
                          </a:solidFill>
                          <a:latin typeface="Cambria Math" panose="02040503050406030204" pitchFamily="18" charset="0"/>
                        </a:rPr>
                        <m:t>=</m:t>
                      </m:r>
                      <m:rad>
                        <m:radPr>
                          <m:degHide m:val="on"/>
                          <m:ctrlPr>
                            <a:rPr lang="it-IT" i="1">
                              <a:solidFill>
                                <a:srgbClr val="000000"/>
                              </a:solidFill>
                              <a:latin typeface="Cambria Math" panose="02040503050406030204" pitchFamily="18" charset="0"/>
                            </a:rPr>
                          </m:ctrlPr>
                        </m:radPr>
                        <m:deg/>
                        <m:e>
                          <m:sSup>
                            <m:sSupPr>
                              <m:ctrlPr>
                                <a:rPr lang="it-IT" i="1">
                                  <a:solidFill>
                                    <a:srgbClr val="000000"/>
                                  </a:solidFill>
                                  <a:latin typeface="Cambria Math" panose="02040503050406030204" pitchFamily="18" charset="0"/>
                                </a:rPr>
                              </m:ctrlPr>
                            </m:sSupPr>
                            <m:e>
                              <m:d>
                                <m:dPr>
                                  <m:ctrlPr>
                                    <a:rPr lang="it-IT" i="1">
                                      <a:solidFill>
                                        <a:srgbClr val="000000"/>
                                      </a:solidFill>
                                      <a:latin typeface="Cambria Math" panose="02040503050406030204" pitchFamily="18" charset="0"/>
                                    </a:rPr>
                                  </m:ctrlPr>
                                </m:dPr>
                                <m:e>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𝑆</m:t>
                                      </m:r>
                                    </m:num>
                                    <m:den>
                                      <m:r>
                                        <a:rPr lang="it-IT" i="1">
                                          <a:solidFill>
                                            <a:srgbClr val="000000"/>
                                          </a:solidFill>
                                          <a:latin typeface="Cambria Math" panose="02040503050406030204" pitchFamily="18" charset="0"/>
                                        </a:rPr>
                                        <m:t>2</m:t>
                                      </m:r>
                                    </m:den>
                                  </m:f>
                                </m:e>
                              </m:d>
                            </m:e>
                            <m:sup>
                              <m:r>
                                <a:rPr lang="it-IT" i="1">
                                  <a:solidFill>
                                    <a:srgbClr val="000000"/>
                                  </a:solidFill>
                                  <a:latin typeface="Cambria Math" panose="02040503050406030204" pitchFamily="18" charset="0"/>
                                </a:rPr>
                                <m:t>2</m:t>
                              </m:r>
                            </m:sup>
                          </m:sSup>
                          <m:r>
                            <a:rPr lang="it-IT" i="1">
                              <a:solidFill>
                                <a:srgbClr val="000000"/>
                              </a:solidFill>
                              <a:latin typeface="Cambria Math" panose="02040503050406030204" pitchFamily="18" charset="0"/>
                            </a:rPr>
                            <m:t>+</m:t>
                          </m:r>
                          <m:sSup>
                            <m:sSupPr>
                              <m:ctrlPr>
                                <a:rPr lang="it-IT" i="1">
                                  <a:solidFill>
                                    <a:srgbClr val="000000"/>
                                  </a:solidFill>
                                  <a:latin typeface="Cambria Math" panose="02040503050406030204" pitchFamily="18" charset="0"/>
                                </a:rPr>
                              </m:ctrlPr>
                            </m:sSupPr>
                            <m:e>
                              <m:r>
                                <a:rPr lang="it-IT" i="1">
                                  <a:solidFill>
                                    <a:srgbClr val="000000"/>
                                  </a:solidFill>
                                  <a:latin typeface="Cambria Math" panose="02040503050406030204" pitchFamily="18" charset="0"/>
                                </a:rPr>
                                <m:t>𝑑</m:t>
                              </m:r>
                            </m:e>
                            <m:sup>
                              <m:r>
                                <a:rPr lang="it-IT" i="1">
                                  <a:solidFill>
                                    <a:srgbClr val="000000"/>
                                  </a:solidFill>
                                  <a:latin typeface="Cambria Math" panose="02040503050406030204" pitchFamily="18" charset="0"/>
                                </a:rPr>
                                <m:t>2</m:t>
                              </m:r>
                            </m:sup>
                          </m:sSup>
                        </m:e>
                      </m:rad>
                      <m:func>
                        <m:funcPr>
                          <m:ctrlPr>
                            <a:rPr lang="it-IT" i="1">
                              <a:solidFill>
                                <a:srgbClr val="000000"/>
                              </a:solidFill>
                              <a:latin typeface="Cambria Math" panose="02040503050406030204" pitchFamily="18" charset="0"/>
                            </a:rPr>
                          </m:ctrlPr>
                        </m:funcPr>
                        <m:fName>
                          <m:r>
                            <m:rPr>
                              <m:sty m:val="p"/>
                            </m:rPr>
                            <a:rPr lang="it-IT" i="0">
                              <a:solidFill>
                                <a:srgbClr val="000000"/>
                              </a:solidFill>
                              <a:latin typeface="Cambria Math" panose="02040503050406030204" pitchFamily="18" charset="0"/>
                            </a:rPr>
                            <m:t>sin</m:t>
                          </m:r>
                        </m:fName>
                        <m:e>
                          <m:r>
                            <a:rPr lang="it-IT" i="1">
                              <a:solidFill>
                                <a:srgbClr val="000000"/>
                              </a:solidFill>
                              <a:latin typeface="Cambria Math" panose="02040503050406030204" pitchFamily="18" charset="0"/>
                            </a:rPr>
                            <m:t>(</m:t>
                          </m:r>
                        </m:e>
                      </m:func>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𝑖</m:t>
                          </m:r>
                        </m:e>
                        <m:sub>
                          <m:r>
                            <a:rPr lang="it-IT" i="1">
                              <a:solidFill>
                                <a:srgbClr val="000000"/>
                              </a:solidFill>
                              <a:latin typeface="Cambria Math" panose="02040503050406030204" pitchFamily="18" charset="0"/>
                            </a:rPr>
                            <m:t>𝑐</m:t>
                          </m:r>
                        </m:sub>
                      </m:sSub>
                      <m:r>
                        <a:rPr lang="it-IT" i="1">
                          <a:solidFill>
                            <a:srgbClr val="000000"/>
                          </a:solidFill>
                          <a:latin typeface="Cambria Math" panose="02040503050406030204" pitchFamily="18" charset="0"/>
                        </a:rPr>
                        <m:t>)=</m:t>
                      </m:r>
                      <m:rad>
                        <m:radPr>
                          <m:degHide m:val="on"/>
                          <m:ctrlPr>
                            <a:rPr lang="it-IT" i="1">
                              <a:solidFill>
                                <a:srgbClr val="000000"/>
                              </a:solidFill>
                              <a:latin typeface="Cambria Math" panose="02040503050406030204" pitchFamily="18" charset="0"/>
                            </a:rPr>
                          </m:ctrlPr>
                        </m:radPr>
                        <m:deg/>
                        <m:e>
                          <m:sSup>
                            <m:sSupPr>
                              <m:ctrlPr>
                                <a:rPr lang="it-IT" i="1">
                                  <a:solidFill>
                                    <a:srgbClr val="000000"/>
                                  </a:solidFill>
                                  <a:latin typeface="Cambria Math" panose="02040503050406030204" pitchFamily="18" charset="0"/>
                                </a:rPr>
                              </m:ctrlPr>
                            </m:sSupPr>
                            <m:e>
                              <m:d>
                                <m:dPr>
                                  <m:ctrlPr>
                                    <a:rPr lang="it-IT" i="1">
                                      <a:solidFill>
                                        <a:srgbClr val="000000"/>
                                      </a:solidFill>
                                      <a:latin typeface="Cambria Math" panose="02040503050406030204" pitchFamily="18" charset="0"/>
                                    </a:rPr>
                                  </m:ctrlPr>
                                </m:dPr>
                                <m:e>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𝑆</m:t>
                                      </m:r>
                                    </m:num>
                                    <m:den>
                                      <m:r>
                                        <a:rPr lang="it-IT" i="1">
                                          <a:solidFill>
                                            <a:srgbClr val="000000"/>
                                          </a:solidFill>
                                          <a:latin typeface="Cambria Math" panose="02040503050406030204" pitchFamily="18" charset="0"/>
                                        </a:rPr>
                                        <m:t>2</m:t>
                                      </m:r>
                                    </m:den>
                                  </m:f>
                                </m:e>
                              </m:d>
                            </m:e>
                            <m:sup>
                              <m:r>
                                <a:rPr lang="it-IT" i="1">
                                  <a:solidFill>
                                    <a:srgbClr val="000000"/>
                                  </a:solidFill>
                                  <a:latin typeface="Cambria Math" panose="02040503050406030204" pitchFamily="18" charset="0"/>
                                </a:rPr>
                                <m:t>2</m:t>
                              </m:r>
                            </m:sup>
                          </m:sSup>
                          <m:r>
                            <a:rPr lang="it-IT" i="1">
                              <a:solidFill>
                                <a:srgbClr val="000000"/>
                              </a:solidFill>
                              <a:latin typeface="Cambria Math" panose="02040503050406030204" pitchFamily="18" charset="0"/>
                            </a:rPr>
                            <m:t>+</m:t>
                          </m:r>
                          <m:sSup>
                            <m:sSupPr>
                              <m:ctrlPr>
                                <a:rPr lang="it-IT" i="1">
                                  <a:solidFill>
                                    <a:srgbClr val="000000"/>
                                  </a:solidFill>
                                  <a:latin typeface="Cambria Math" panose="02040503050406030204" pitchFamily="18" charset="0"/>
                                </a:rPr>
                              </m:ctrlPr>
                            </m:sSupPr>
                            <m:e>
                              <m:r>
                                <a:rPr lang="it-IT" i="1">
                                  <a:solidFill>
                                    <a:srgbClr val="000000"/>
                                  </a:solidFill>
                                  <a:latin typeface="Cambria Math" panose="02040503050406030204" pitchFamily="18" charset="0"/>
                                </a:rPr>
                                <m:t>𝑑</m:t>
                              </m:r>
                            </m:e>
                            <m:sup>
                              <m:r>
                                <a:rPr lang="it-IT" i="1">
                                  <a:solidFill>
                                    <a:srgbClr val="000000"/>
                                  </a:solidFill>
                                  <a:latin typeface="Cambria Math" panose="02040503050406030204" pitchFamily="18" charset="0"/>
                                </a:rPr>
                                <m:t>2</m:t>
                              </m:r>
                            </m:sup>
                          </m:sSup>
                        </m:e>
                      </m:rad>
                      <m:rad>
                        <m:radPr>
                          <m:degHide m:val="on"/>
                          <m:ctrlPr>
                            <a:rPr lang="it-IT" i="1">
                              <a:solidFill>
                                <a:srgbClr val="000000"/>
                              </a:solidFill>
                              <a:latin typeface="Cambria Math" panose="02040503050406030204" pitchFamily="18" charset="0"/>
                            </a:rPr>
                          </m:ctrlPr>
                        </m:radPr>
                        <m:deg/>
                        <m:e>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1</m:t>
                              </m:r>
                            </m:num>
                            <m:den>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𝜀</m:t>
                                  </m:r>
                                </m:e>
                                <m:sub>
                                  <m:r>
                                    <a:rPr lang="it-IT" i="1">
                                      <a:solidFill>
                                        <a:srgbClr val="000000"/>
                                      </a:solidFill>
                                      <a:latin typeface="Cambria Math" panose="02040503050406030204" pitchFamily="18" charset="0"/>
                                    </a:rPr>
                                    <m:t>𝑟</m:t>
                                  </m:r>
                                </m:sub>
                              </m:sSub>
                            </m:den>
                          </m:f>
                        </m:e>
                      </m:rad>
                    </m:oMath>
                    <m:oMath xmlns:m="http://schemas.openxmlformats.org/officeDocument/2006/math">
                      <m:f>
                        <m:fPr>
                          <m:ctrlPr>
                            <a:rPr lang="it-IT" i="1">
                              <a:solidFill>
                                <a:srgbClr val="000000"/>
                              </a:solidFill>
                              <a:latin typeface="Cambria Math" panose="02040503050406030204" pitchFamily="18" charset="0"/>
                            </a:rPr>
                          </m:ctrlPr>
                        </m:fPr>
                        <m:num>
                          <m:sSup>
                            <m:sSupPr>
                              <m:ctrlPr>
                                <a:rPr lang="it-IT" i="1">
                                  <a:solidFill>
                                    <a:srgbClr val="000000"/>
                                  </a:solidFill>
                                  <a:latin typeface="Cambria Math" panose="02040503050406030204" pitchFamily="18" charset="0"/>
                                </a:rPr>
                              </m:ctrlPr>
                            </m:sSupPr>
                            <m:e>
                              <m:r>
                                <a:rPr lang="it-IT" i="1">
                                  <a:solidFill>
                                    <a:srgbClr val="000000"/>
                                  </a:solidFill>
                                  <a:latin typeface="Cambria Math" panose="02040503050406030204" pitchFamily="18" charset="0"/>
                                </a:rPr>
                                <m:t>𝑆</m:t>
                              </m:r>
                            </m:e>
                            <m:sup>
                              <m:r>
                                <a:rPr lang="it-IT" i="1">
                                  <a:solidFill>
                                    <a:srgbClr val="000000"/>
                                  </a:solidFill>
                                  <a:latin typeface="Cambria Math" panose="02040503050406030204" pitchFamily="18" charset="0"/>
                                </a:rPr>
                                <m:t>2</m:t>
                              </m:r>
                            </m:sup>
                          </m:sSup>
                        </m:num>
                        <m:den>
                          <m:r>
                            <a:rPr lang="it-IT" i="1">
                              <a:solidFill>
                                <a:srgbClr val="000000"/>
                              </a:solidFill>
                              <a:latin typeface="Cambria Math" panose="02040503050406030204" pitchFamily="18" charset="0"/>
                            </a:rPr>
                            <m:t>4</m:t>
                          </m:r>
                        </m:den>
                      </m:f>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1</m:t>
                          </m:r>
                        </m:num>
                        <m:den>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𝜀</m:t>
                              </m:r>
                            </m:e>
                            <m:sub>
                              <m:r>
                                <a:rPr lang="it-IT" i="1">
                                  <a:solidFill>
                                    <a:srgbClr val="000000"/>
                                  </a:solidFill>
                                  <a:latin typeface="Cambria Math" panose="02040503050406030204" pitchFamily="18" charset="0"/>
                                </a:rPr>
                                <m:t>𝑟</m:t>
                              </m:r>
                            </m:sub>
                          </m:sSub>
                        </m:den>
                      </m:f>
                      <m:d>
                        <m:dPr>
                          <m:begChr m:val="["/>
                          <m:endChr m:val="]"/>
                          <m:ctrlPr>
                            <a:rPr lang="it-IT" i="1">
                              <a:solidFill>
                                <a:srgbClr val="000000"/>
                              </a:solidFill>
                              <a:latin typeface="Cambria Math" panose="02040503050406030204" pitchFamily="18" charset="0"/>
                            </a:rPr>
                          </m:ctrlPr>
                        </m:dPr>
                        <m:e>
                          <m:sSup>
                            <m:sSupPr>
                              <m:ctrlPr>
                                <a:rPr lang="it-IT" i="1">
                                  <a:solidFill>
                                    <a:srgbClr val="000000"/>
                                  </a:solidFill>
                                  <a:latin typeface="Cambria Math" panose="02040503050406030204" pitchFamily="18" charset="0"/>
                                </a:rPr>
                              </m:ctrlPr>
                            </m:sSupPr>
                            <m:e>
                              <m:d>
                                <m:dPr>
                                  <m:ctrlPr>
                                    <a:rPr lang="it-IT" i="1">
                                      <a:solidFill>
                                        <a:srgbClr val="000000"/>
                                      </a:solidFill>
                                      <a:latin typeface="Cambria Math" panose="02040503050406030204" pitchFamily="18" charset="0"/>
                                    </a:rPr>
                                  </m:ctrlPr>
                                </m:dPr>
                                <m:e>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𝑆</m:t>
                                      </m:r>
                                    </m:num>
                                    <m:den>
                                      <m:r>
                                        <a:rPr lang="it-IT" i="1">
                                          <a:solidFill>
                                            <a:srgbClr val="000000"/>
                                          </a:solidFill>
                                          <a:latin typeface="Cambria Math" panose="02040503050406030204" pitchFamily="18" charset="0"/>
                                        </a:rPr>
                                        <m:t>2</m:t>
                                      </m:r>
                                    </m:den>
                                  </m:f>
                                </m:e>
                              </m:d>
                            </m:e>
                            <m:sup>
                              <m:r>
                                <a:rPr lang="it-IT" i="1">
                                  <a:solidFill>
                                    <a:srgbClr val="000000"/>
                                  </a:solidFill>
                                  <a:latin typeface="Cambria Math" panose="02040503050406030204" pitchFamily="18" charset="0"/>
                                </a:rPr>
                                <m:t>2</m:t>
                              </m:r>
                            </m:sup>
                          </m:sSup>
                          <m:r>
                            <a:rPr lang="it-IT" i="1">
                              <a:solidFill>
                                <a:srgbClr val="000000"/>
                              </a:solidFill>
                              <a:latin typeface="Cambria Math" panose="02040503050406030204" pitchFamily="18" charset="0"/>
                            </a:rPr>
                            <m:t>+</m:t>
                          </m:r>
                          <m:sSup>
                            <m:sSupPr>
                              <m:ctrlPr>
                                <a:rPr lang="it-IT" i="1">
                                  <a:solidFill>
                                    <a:srgbClr val="000000"/>
                                  </a:solidFill>
                                  <a:latin typeface="Cambria Math" panose="02040503050406030204" pitchFamily="18" charset="0"/>
                                </a:rPr>
                              </m:ctrlPr>
                            </m:sSupPr>
                            <m:e>
                              <m:r>
                                <a:rPr lang="it-IT" i="1">
                                  <a:solidFill>
                                    <a:srgbClr val="000000"/>
                                  </a:solidFill>
                                  <a:latin typeface="Cambria Math" panose="02040503050406030204" pitchFamily="18" charset="0"/>
                                </a:rPr>
                                <m:t>𝑑</m:t>
                              </m:r>
                            </m:e>
                            <m:sup>
                              <m:r>
                                <a:rPr lang="it-IT" i="1">
                                  <a:solidFill>
                                    <a:srgbClr val="000000"/>
                                  </a:solidFill>
                                  <a:latin typeface="Cambria Math" panose="02040503050406030204" pitchFamily="18" charset="0"/>
                                </a:rPr>
                                <m:t>2</m:t>
                              </m:r>
                            </m:sup>
                          </m:sSup>
                        </m:e>
                      </m:d>
                    </m:oMath>
                  </m:oMathPara>
                </a14:m>
                <a:endParaRPr lang="it-IT"/>
              </a:p>
            </p:txBody>
          </p:sp>
        </mc:Choice>
        <mc:Fallback xmlns="">
          <p:sp>
            <p:nvSpPr>
              <p:cNvPr id="104466" name="Object 18"/>
              <p:cNvSpPr txBox="1">
                <a:spLocks noRot="1" noChangeAspect="1" noMove="1" noResize="1" noEditPoints="1" noAdjustHandles="1" noChangeArrowheads="1" noChangeShapeType="1" noTextEdit="1"/>
              </p:cNvSpPr>
              <p:nvPr/>
            </p:nvSpPr>
            <p:spPr bwMode="auto">
              <a:xfrm>
                <a:off x="5437832" y="908721"/>
                <a:ext cx="3526656" cy="1440666"/>
              </a:xfrm>
              <a:prstGeom prst="rect">
                <a:avLst/>
              </a:prstGeom>
              <a:blipFill>
                <a:blip r:embed="rId6"/>
                <a:stretch>
                  <a:fillRect/>
                </a:stretch>
              </a:blipFill>
              <a:ln>
                <a:noFill/>
              </a:ln>
              <a:effec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4467" name="Object 19"/>
              <p:cNvSpPr txBox="1"/>
              <p:nvPr/>
            </p:nvSpPr>
            <p:spPr bwMode="auto">
              <a:xfrm>
                <a:off x="5447605" y="2379985"/>
                <a:ext cx="3444875" cy="688975"/>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f>
                        <m:fPr>
                          <m:ctrlPr>
                            <a:rPr lang="it-IT" i="1">
                              <a:solidFill>
                                <a:srgbClr val="000000"/>
                              </a:solidFill>
                              <a:latin typeface="Cambria Math" panose="02040503050406030204" pitchFamily="18" charset="0"/>
                            </a:rPr>
                          </m:ctrlPr>
                        </m:fPr>
                        <m:num>
                          <m:sSup>
                            <m:sSupPr>
                              <m:ctrlPr>
                                <a:rPr lang="it-IT" i="1">
                                  <a:solidFill>
                                    <a:srgbClr val="000000"/>
                                  </a:solidFill>
                                  <a:latin typeface="Cambria Math" panose="02040503050406030204" pitchFamily="18" charset="0"/>
                                </a:rPr>
                              </m:ctrlPr>
                            </m:sSupPr>
                            <m:e>
                              <m:r>
                                <a:rPr lang="it-IT" i="1">
                                  <a:solidFill>
                                    <a:srgbClr val="000000"/>
                                  </a:solidFill>
                                  <a:latin typeface="Cambria Math" panose="02040503050406030204" pitchFamily="18" charset="0"/>
                                </a:rPr>
                                <m:t>𝑆</m:t>
                              </m:r>
                            </m:e>
                            <m:sup>
                              <m:r>
                                <a:rPr lang="it-IT" i="1">
                                  <a:solidFill>
                                    <a:srgbClr val="000000"/>
                                  </a:solidFill>
                                  <a:latin typeface="Cambria Math" panose="02040503050406030204" pitchFamily="18" charset="0"/>
                                </a:rPr>
                                <m:t>2</m:t>
                              </m:r>
                            </m:sup>
                          </m:sSup>
                        </m:num>
                        <m:den>
                          <m:r>
                            <a:rPr lang="it-IT" i="1">
                              <a:solidFill>
                                <a:srgbClr val="000000"/>
                              </a:solidFill>
                              <a:latin typeface="Cambria Math" panose="02040503050406030204" pitchFamily="18" charset="0"/>
                            </a:rPr>
                            <m:t>4</m:t>
                          </m:r>
                        </m:den>
                      </m:f>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1</m:t>
                          </m:r>
                        </m:num>
                        <m:den>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𝜀</m:t>
                              </m:r>
                            </m:e>
                            <m:sub>
                              <m:r>
                                <a:rPr lang="it-IT" i="1">
                                  <a:solidFill>
                                    <a:srgbClr val="000000"/>
                                  </a:solidFill>
                                  <a:latin typeface="Cambria Math" panose="02040503050406030204" pitchFamily="18" charset="0"/>
                                </a:rPr>
                                <m:t>𝑟</m:t>
                              </m:r>
                            </m:sub>
                          </m:sSub>
                        </m:den>
                      </m:f>
                      <m:d>
                        <m:dPr>
                          <m:begChr m:val="["/>
                          <m:endChr m:val="]"/>
                          <m:ctrlPr>
                            <a:rPr lang="it-IT" i="1">
                              <a:solidFill>
                                <a:srgbClr val="000000"/>
                              </a:solidFill>
                              <a:latin typeface="Cambria Math" panose="02040503050406030204" pitchFamily="18" charset="0"/>
                            </a:rPr>
                          </m:ctrlPr>
                        </m:dPr>
                        <m:e>
                          <m:f>
                            <m:fPr>
                              <m:ctrlPr>
                                <a:rPr lang="it-IT" i="1">
                                  <a:solidFill>
                                    <a:srgbClr val="000000"/>
                                  </a:solidFill>
                                  <a:latin typeface="Cambria Math" panose="02040503050406030204" pitchFamily="18" charset="0"/>
                                </a:rPr>
                              </m:ctrlPr>
                            </m:fPr>
                            <m:num>
                              <m:sSup>
                                <m:sSupPr>
                                  <m:ctrlPr>
                                    <a:rPr lang="it-IT" i="1">
                                      <a:solidFill>
                                        <a:srgbClr val="000000"/>
                                      </a:solidFill>
                                      <a:latin typeface="Cambria Math" panose="02040503050406030204" pitchFamily="18" charset="0"/>
                                    </a:rPr>
                                  </m:ctrlPr>
                                </m:sSupPr>
                                <m:e>
                                  <m:r>
                                    <a:rPr lang="it-IT" i="1">
                                      <a:solidFill>
                                        <a:srgbClr val="000000"/>
                                      </a:solidFill>
                                      <a:latin typeface="Cambria Math" panose="02040503050406030204" pitchFamily="18" charset="0"/>
                                    </a:rPr>
                                    <m:t>𝑆</m:t>
                                  </m:r>
                                </m:e>
                                <m:sup>
                                  <m:r>
                                    <a:rPr lang="it-IT" i="1">
                                      <a:solidFill>
                                        <a:srgbClr val="000000"/>
                                      </a:solidFill>
                                      <a:latin typeface="Cambria Math" panose="02040503050406030204" pitchFamily="18" charset="0"/>
                                    </a:rPr>
                                    <m:t>2</m:t>
                                  </m:r>
                                </m:sup>
                              </m:sSup>
                            </m:num>
                            <m:den>
                              <m:r>
                                <a:rPr lang="it-IT" i="1">
                                  <a:solidFill>
                                    <a:srgbClr val="000000"/>
                                  </a:solidFill>
                                  <a:latin typeface="Cambria Math" panose="02040503050406030204" pitchFamily="18" charset="0"/>
                                </a:rPr>
                                <m:t>4</m:t>
                              </m:r>
                            </m:den>
                          </m:f>
                          <m:r>
                            <a:rPr lang="it-IT" i="1">
                              <a:solidFill>
                                <a:srgbClr val="000000"/>
                              </a:solidFill>
                              <a:latin typeface="Cambria Math" panose="02040503050406030204" pitchFamily="18" charset="0"/>
                            </a:rPr>
                            <m:t>+</m:t>
                          </m:r>
                          <m:sSup>
                            <m:sSupPr>
                              <m:ctrlPr>
                                <a:rPr lang="it-IT" i="1">
                                  <a:solidFill>
                                    <a:srgbClr val="000000"/>
                                  </a:solidFill>
                                  <a:latin typeface="Cambria Math" panose="02040503050406030204" pitchFamily="18" charset="0"/>
                                </a:rPr>
                              </m:ctrlPr>
                            </m:sSupPr>
                            <m:e>
                              <m:r>
                                <a:rPr lang="it-IT" i="1">
                                  <a:solidFill>
                                    <a:srgbClr val="000000"/>
                                  </a:solidFill>
                                  <a:latin typeface="Cambria Math" panose="02040503050406030204" pitchFamily="18" charset="0"/>
                                </a:rPr>
                                <m:t>𝑑</m:t>
                              </m:r>
                            </m:e>
                            <m:sup>
                              <m:r>
                                <a:rPr lang="it-IT" i="1">
                                  <a:solidFill>
                                    <a:srgbClr val="000000"/>
                                  </a:solidFill>
                                  <a:latin typeface="Cambria Math" panose="02040503050406030204" pitchFamily="18" charset="0"/>
                                </a:rPr>
                                <m:t>2</m:t>
                              </m:r>
                            </m:sup>
                          </m:sSup>
                        </m:e>
                      </m:d>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sSup>
                            <m:sSupPr>
                              <m:ctrlPr>
                                <a:rPr lang="it-IT" i="1">
                                  <a:solidFill>
                                    <a:srgbClr val="000000"/>
                                  </a:solidFill>
                                  <a:latin typeface="Cambria Math" panose="02040503050406030204" pitchFamily="18" charset="0"/>
                                </a:rPr>
                              </m:ctrlPr>
                            </m:sSupPr>
                            <m:e>
                              <m:r>
                                <a:rPr lang="it-IT" i="1">
                                  <a:solidFill>
                                    <a:srgbClr val="000000"/>
                                  </a:solidFill>
                                  <a:latin typeface="Cambria Math" panose="02040503050406030204" pitchFamily="18" charset="0"/>
                                </a:rPr>
                                <m:t>𝑆</m:t>
                              </m:r>
                            </m:e>
                            <m:sup>
                              <m:r>
                                <a:rPr lang="it-IT" i="1">
                                  <a:solidFill>
                                    <a:srgbClr val="000000"/>
                                  </a:solidFill>
                                  <a:latin typeface="Cambria Math" panose="02040503050406030204" pitchFamily="18" charset="0"/>
                                </a:rPr>
                                <m:t>2</m:t>
                              </m:r>
                            </m:sup>
                          </m:sSup>
                        </m:num>
                        <m:den>
                          <m:r>
                            <a:rPr lang="it-IT" i="1">
                              <a:solidFill>
                                <a:srgbClr val="000000"/>
                              </a:solidFill>
                              <a:latin typeface="Cambria Math" panose="02040503050406030204" pitchFamily="18" charset="0"/>
                            </a:rPr>
                            <m:t>4</m:t>
                          </m:r>
                        </m:den>
                      </m:f>
                      <m:d>
                        <m:dPr>
                          <m:ctrlPr>
                            <a:rPr lang="it-IT" i="1">
                              <a:solidFill>
                                <a:srgbClr val="000000"/>
                              </a:solidFill>
                              <a:latin typeface="Cambria Math" panose="02040503050406030204" pitchFamily="18" charset="0"/>
                            </a:rPr>
                          </m:ctrlPr>
                        </m:dPr>
                        <m:e>
                          <m:r>
                            <a:rPr lang="it-IT" i="1">
                              <a:solidFill>
                                <a:srgbClr val="000000"/>
                              </a:solidFill>
                              <a:latin typeface="Cambria Math" panose="02040503050406030204" pitchFamily="18" charset="0"/>
                            </a:rPr>
                            <m:t>1−</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1</m:t>
                              </m:r>
                            </m:num>
                            <m:den>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𝜀</m:t>
                                  </m:r>
                                </m:e>
                                <m:sub>
                                  <m:r>
                                    <a:rPr lang="it-IT" i="1">
                                      <a:solidFill>
                                        <a:srgbClr val="000000"/>
                                      </a:solidFill>
                                      <a:latin typeface="Cambria Math" panose="02040503050406030204" pitchFamily="18" charset="0"/>
                                    </a:rPr>
                                    <m:t>𝑟</m:t>
                                  </m:r>
                                </m:sub>
                              </m:sSub>
                            </m:den>
                          </m:f>
                        </m:e>
                      </m:d>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sSup>
                            <m:sSupPr>
                              <m:ctrlPr>
                                <a:rPr lang="it-IT" i="1">
                                  <a:solidFill>
                                    <a:srgbClr val="000000"/>
                                  </a:solidFill>
                                  <a:latin typeface="Cambria Math" panose="02040503050406030204" pitchFamily="18" charset="0"/>
                                </a:rPr>
                              </m:ctrlPr>
                            </m:sSupPr>
                            <m:e>
                              <m:r>
                                <a:rPr lang="it-IT" i="1">
                                  <a:solidFill>
                                    <a:srgbClr val="000000"/>
                                  </a:solidFill>
                                  <a:latin typeface="Cambria Math" panose="02040503050406030204" pitchFamily="18" charset="0"/>
                                </a:rPr>
                                <m:t>𝑑</m:t>
                              </m:r>
                            </m:e>
                            <m:sup>
                              <m:r>
                                <a:rPr lang="it-IT" i="1">
                                  <a:solidFill>
                                    <a:srgbClr val="000000"/>
                                  </a:solidFill>
                                  <a:latin typeface="Cambria Math" panose="02040503050406030204" pitchFamily="18" charset="0"/>
                                </a:rPr>
                                <m:t>2</m:t>
                              </m:r>
                            </m:sup>
                          </m:sSup>
                        </m:num>
                        <m:den>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𝜀</m:t>
                              </m:r>
                            </m:e>
                            <m:sub>
                              <m:r>
                                <a:rPr lang="it-IT" i="1">
                                  <a:solidFill>
                                    <a:srgbClr val="000000"/>
                                  </a:solidFill>
                                  <a:latin typeface="Cambria Math" panose="02040503050406030204" pitchFamily="18" charset="0"/>
                                </a:rPr>
                                <m:t>𝑟</m:t>
                              </m:r>
                            </m:sub>
                          </m:sSub>
                        </m:den>
                      </m:f>
                    </m:oMath>
                  </m:oMathPara>
                </a14:m>
                <a:endParaRPr lang="it-IT"/>
              </a:p>
            </p:txBody>
          </p:sp>
        </mc:Choice>
        <mc:Fallback xmlns="">
          <p:sp>
            <p:nvSpPr>
              <p:cNvPr id="104467" name="Object 19"/>
              <p:cNvSpPr txBox="1">
                <a:spLocks noRot="1" noChangeAspect="1" noMove="1" noResize="1" noEditPoints="1" noAdjustHandles="1" noChangeArrowheads="1" noChangeShapeType="1" noTextEdit="1"/>
              </p:cNvSpPr>
              <p:nvPr/>
            </p:nvSpPr>
            <p:spPr bwMode="auto">
              <a:xfrm>
                <a:off x="5447605" y="2379985"/>
                <a:ext cx="3444875" cy="688975"/>
              </a:xfrm>
              <a:prstGeom prst="rect">
                <a:avLst/>
              </a:prstGeom>
              <a:blipFill>
                <a:blip r:embed="rId7"/>
                <a:stretch>
                  <a:fillRect/>
                </a:stretch>
              </a:blipFill>
              <a:ln>
                <a:noFill/>
              </a:ln>
              <a:effec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4468" name="Object 20"/>
              <p:cNvSpPr txBox="1"/>
              <p:nvPr/>
            </p:nvSpPr>
            <p:spPr bwMode="auto">
              <a:xfrm>
                <a:off x="5508104" y="3212976"/>
                <a:ext cx="3211512" cy="688975"/>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f>
                        <m:fPr>
                          <m:ctrlPr>
                            <a:rPr lang="it-IT" i="1">
                              <a:solidFill>
                                <a:srgbClr val="000000"/>
                              </a:solidFill>
                              <a:latin typeface="Cambria Math" panose="02040503050406030204" pitchFamily="18" charset="0"/>
                            </a:rPr>
                          </m:ctrlPr>
                        </m:fPr>
                        <m:num>
                          <m:sSup>
                            <m:sSupPr>
                              <m:ctrlPr>
                                <a:rPr lang="it-IT" i="1">
                                  <a:solidFill>
                                    <a:srgbClr val="000000"/>
                                  </a:solidFill>
                                  <a:latin typeface="Cambria Math" panose="02040503050406030204" pitchFamily="18" charset="0"/>
                                </a:rPr>
                              </m:ctrlPr>
                            </m:sSupPr>
                            <m:e>
                              <m:r>
                                <a:rPr lang="it-IT" i="1">
                                  <a:solidFill>
                                    <a:srgbClr val="000000"/>
                                  </a:solidFill>
                                  <a:latin typeface="Cambria Math" panose="02040503050406030204" pitchFamily="18" charset="0"/>
                                </a:rPr>
                                <m:t>𝑆</m:t>
                              </m:r>
                            </m:e>
                            <m:sup>
                              <m:r>
                                <a:rPr lang="it-IT" i="1">
                                  <a:solidFill>
                                    <a:srgbClr val="000000"/>
                                  </a:solidFill>
                                  <a:latin typeface="Cambria Math" panose="02040503050406030204" pitchFamily="18" charset="0"/>
                                </a:rPr>
                                <m:t>2</m:t>
                              </m:r>
                            </m:sup>
                          </m:sSup>
                        </m:num>
                        <m:den>
                          <m:r>
                            <a:rPr lang="it-IT" i="1">
                              <a:solidFill>
                                <a:srgbClr val="000000"/>
                              </a:solidFill>
                              <a:latin typeface="Cambria Math" panose="02040503050406030204" pitchFamily="18" charset="0"/>
                            </a:rPr>
                            <m:t>4</m:t>
                          </m:r>
                        </m:den>
                      </m:f>
                      <m:d>
                        <m:dPr>
                          <m:ctrlPr>
                            <a:rPr lang="it-IT" i="1">
                              <a:solidFill>
                                <a:srgbClr val="000000"/>
                              </a:solidFill>
                              <a:latin typeface="Cambria Math" panose="02040503050406030204" pitchFamily="18" charset="0"/>
                            </a:rPr>
                          </m:ctrlPr>
                        </m:dPr>
                        <m:e>
                          <m:f>
                            <m:fPr>
                              <m:ctrlPr>
                                <a:rPr lang="it-IT" i="1">
                                  <a:solidFill>
                                    <a:srgbClr val="000000"/>
                                  </a:solidFill>
                                  <a:latin typeface="Cambria Math" panose="02040503050406030204" pitchFamily="18" charset="0"/>
                                </a:rPr>
                              </m:ctrlPr>
                            </m:fPr>
                            <m:num>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𝜀</m:t>
                                  </m:r>
                                </m:e>
                                <m:sub>
                                  <m:r>
                                    <a:rPr lang="it-IT" i="1">
                                      <a:solidFill>
                                        <a:srgbClr val="000000"/>
                                      </a:solidFill>
                                      <a:latin typeface="Cambria Math" panose="02040503050406030204" pitchFamily="18" charset="0"/>
                                    </a:rPr>
                                    <m:t>𝑟</m:t>
                                  </m:r>
                                </m:sub>
                              </m:sSub>
                              <m:r>
                                <a:rPr lang="it-IT" i="1">
                                  <a:solidFill>
                                    <a:srgbClr val="000000"/>
                                  </a:solidFill>
                                  <a:latin typeface="Cambria Math" panose="02040503050406030204" pitchFamily="18" charset="0"/>
                                </a:rPr>
                                <m:t>−1</m:t>
                              </m:r>
                            </m:num>
                            <m:den>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𝜀</m:t>
                                  </m:r>
                                </m:e>
                                <m:sub>
                                  <m:r>
                                    <a:rPr lang="it-IT" i="1">
                                      <a:solidFill>
                                        <a:srgbClr val="000000"/>
                                      </a:solidFill>
                                      <a:latin typeface="Cambria Math" panose="02040503050406030204" pitchFamily="18" charset="0"/>
                                    </a:rPr>
                                    <m:t>𝑟</m:t>
                                  </m:r>
                                </m:sub>
                              </m:sSub>
                            </m:den>
                          </m:f>
                        </m:e>
                      </m:d>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sSup>
                            <m:sSupPr>
                              <m:ctrlPr>
                                <a:rPr lang="it-IT" i="1">
                                  <a:solidFill>
                                    <a:srgbClr val="000000"/>
                                  </a:solidFill>
                                  <a:latin typeface="Cambria Math" panose="02040503050406030204" pitchFamily="18" charset="0"/>
                                </a:rPr>
                              </m:ctrlPr>
                            </m:sSupPr>
                            <m:e>
                              <m:r>
                                <a:rPr lang="it-IT" i="1">
                                  <a:solidFill>
                                    <a:srgbClr val="000000"/>
                                  </a:solidFill>
                                  <a:latin typeface="Cambria Math" panose="02040503050406030204" pitchFamily="18" charset="0"/>
                                </a:rPr>
                                <m:t>𝑑</m:t>
                              </m:r>
                            </m:e>
                            <m:sup>
                              <m:r>
                                <a:rPr lang="it-IT" i="1">
                                  <a:solidFill>
                                    <a:srgbClr val="000000"/>
                                  </a:solidFill>
                                  <a:latin typeface="Cambria Math" panose="02040503050406030204" pitchFamily="18" charset="0"/>
                                </a:rPr>
                                <m:t>2</m:t>
                              </m:r>
                            </m:sup>
                          </m:sSup>
                        </m:num>
                        <m:den>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𝜀</m:t>
                              </m:r>
                            </m:e>
                            <m:sub>
                              <m:r>
                                <a:rPr lang="it-IT" i="1">
                                  <a:solidFill>
                                    <a:srgbClr val="000000"/>
                                  </a:solidFill>
                                  <a:latin typeface="Cambria Math" panose="02040503050406030204" pitchFamily="18" charset="0"/>
                                </a:rPr>
                                <m:t>𝑟</m:t>
                              </m:r>
                            </m:sub>
                          </m:sSub>
                        </m:den>
                      </m:f>
                      <m:r>
                        <a:rPr lang="it-IT" i="1">
                          <a:solidFill>
                            <a:srgbClr val="000000"/>
                          </a:solidFill>
                          <a:latin typeface="Cambria Math" panose="02040503050406030204" pitchFamily="18" charset="0"/>
                        </a:rPr>
                        <m:t>→</m:t>
                      </m:r>
                      <m:sSup>
                        <m:sSupPr>
                          <m:ctrlPr>
                            <a:rPr lang="it-IT" i="1">
                              <a:solidFill>
                                <a:srgbClr val="000000"/>
                              </a:solidFill>
                              <a:latin typeface="Cambria Math" panose="02040503050406030204" pitchFamily="18" charset="0"/>
                            </a:rPr>
                          </m:ctrlPr>
                        </m:sSupPr>
                        <m:e>
                          <m:r>
                            <a:rPr lang="it-IT" i="1">
                              <a:solidFill>
                                <a:srgbClr val="000000"/>
                              </a:solidFill>
                              <a:latin typeface="Cambria Math" panose="02040503050406030204" pitchFamily="18" charset="0"/>
                            </a:rPr>
                            <m:t>𝑆</m:t>
                          </m:r>
                        </m:e>
                        <m:sup>
                          <m:r>
                            <a:rPr lang="it-IT" i="1">
                              <a:solidFill>
                                <a:srgbClr val="000000"/>
                              </a:solidFill>
                              <a:latin typeface="Cambria Math" panose="02040503050406030204" pitchFamily="18" charset="0"/>
                            </a:rPr>
                            <m:t>2</m:t>
                          </m:r>
                        </m:sup>
                      </m:sSup>
                      <m:r>
                        <a:rPr lang="it-IT" i="1">
                          <a:solidFill>
                            <a:srgbClr val="000000"/>
                          </a:solidFill>
                          <a:latin typeface="Cambria Math" panose="02040503050406030204" pitchFamily="18" charset="0"/>
                        </a:rPr>
                        <m:t>(</m:t>
                      </m:r>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𝜀</m:t>
                          </m:r>
                        </m:e>
                        <m:sub>
                          <m:r>
                            <a:rPr lang="it-IT" i="1">
                              <a:solidFill>
                                <a:srgbClr val="000000"/>
                              </a:solidFill>
                              <a:latin typeface="Cambria Math" panose="02040503050406030204" pitchFamily="18" charset="0"/>
                            </a:rPr>
                            <m:t>𝑟</m:t>
                          </m:r>
                        </m:sub>
                      </m:sSub>
                      <m:r>
                        <a:rPr lang="it-IT" i="1">
                          <a:solidFill>
                            <a:srgbClr val="000000"/>
                          </a:solidFill>
                          <a:latin typeface="Cambria Math" panose="02040503050406030204" pitchFamily="18" charset="0"/>
                        </a:rPr>
                        <m:t>−1)=4</m:t>
                      </m:r>
                      <m:sSup>
                        <m:sSupPr>
                          <m:ctrlPr>
                            <a:rPr lang="it-IT" i="1">
                              <a:solidFill>
                                <a:srgbClr val="000000"/>
                              </a:solidFill>
                              <a:latin typeface="Cambria Math" panose="02040503050406030204" pitchFamily="18" charset="0"/>
                            </a:rPr>
                          </m:ctrlPr>
                        </m:sSupPr>
                        <m:e>
                          <m:r>
                            <a:rPr lang="it-IT" i="1">
                              <a:solidFill>
                                <a:srgbClr val="000000"/>
                              </a:solidFill>
                              <a:latin typeface="Cambria Math" panose="02040503050406030204" pitchFamily="18" charset="0"/>
                            </a:rPr>
                            <m:t>𝑑</m:t>
                          </m:r>
                        </m:e>
                        <m:sup>
                          <m:r>
                            <a:rPr lang="it-IT" i="1">
                              <a:solidFill>
                                <a:srgbClr val="000000"/>
                              </a:solidFill>
                              <a:latin typeface="Cambria Math" panose="02040503050406030204" pitchFamily="18" charset="0"/>
                            </a:rPr>
                            <m:t>2</m:t>
                          </m:r>
                        </m:sup>
                      </m:sSup>
                    </m:oMath>
                  </m:oMathPara>
                </a14:m>
                <a:endParaRPr lang="it-IT"/>
              </a:p>
            </p:txBody>
          </p:sp>
        </mc:Choice>
        <mc:Fallback xmlns="">
          <p:sp>
            <p:nvSpPr>
              <p:cNvPr id="104468" name="Object 20"/>
              <p:cNvSpPr txBox="1">
                <a:spLocks noRot="1" noChangeAspect="1" noMove="1" noResize="1" noEditPoints="1" noAdjustHandles="1" noChangeArrowheads="1" noChangeShapeType="1" noTextEdit="1"/>
              </p:cNvSpPr>
              <p:nvPr/>
            </p:nvSpPr>
            <p:spPr bwMode="auto">
              <a:xfrm>
                <a:off x="5508104" y="3212976"/>
                <a:ext cx="3211512" cy="688975"/>
              </a:xfrm>
              <a:prstGeom prst="rect">
                <a:avLst/>
              </a:prstGeom>
              <a:blipFill>
                <a:blip r:embed="rId8"/>
                <a:stretch>
                  <a:fillRect/>
                </a:stretch>
              </a:blipFill>
              <a:ln>
                <a:noFill/>
              </a:ln>
              <a:effec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4469" name="Object 21"/>
              <p:cNvSpPr txBox="1"/>
              <p:nvPr/>
            </p:nvSpPr>
            <p:spPr bwMode="auto">
              <a:xfrm>
                <a:off x="6372200" y="4005064"/>
                <a:ext cx="998538" cy="652462"/>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p>
                        <m:sSupPr>
                          <m:ctrlPr>
                            <a:rPr lang="it-IT" i="1">
                              <a:solidFill>
                                <a:srgbClr val="000000"/>
                              </a:solidFill>
                              <a:latin typeface="Cambria Math" panose="02040503050406030204" pitchFamily="18" charset="0"/>
                            </a:rPr>
                          </m:ctrlPr>
                        </m:sSupPr>
                        <m:e>
                          <m:r>
                            <a:rPr lang="it-IT" i="1">
                              <a:solidFill>
                                <a:srgbClr val="000000"/>
                              </a:solidFill>
                              <a:latin typeface="Cambria Math" panose="02040503050406030204" pitchFamily="18" charset="0"/>
                            </a:rPr>
                            <m:t>𝑆</m:t>
                          </m:r>
                        </m:e>
                        <m:sup>
                          <m:r>
                            <a:rPr lang="it-IT" i="1">
                              <a:solidFill>
                                <a:srgbClr val="000000"/>
                              </a:solidFill>
                              <a:latin typeface="Cambria Math" panose="02040503050406030204" pitchFamily="18" charset="0"/>
                            </a:rPr>
                            <m:t>2</m:t>
                          </m:r>
                        </m:sup>
                      </m:sSup>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4</m:t>
                          </m:r>
                          <m:sSup>
                            <m:sSupPr>
                              <m:ctrlPr>
                                <a:rPr lang="it-IT" i="1">
                                  <a:solidFill>
                                    <a:srgbClr val="000000"/>
                                  </a:solidFill>
                                  <a:latin typeface="Cambria Math" panose="02040503050406030204" pitchFamily="18" charset="0"/>
                                </a:rPr>
                              </m:ctrlPr>
                            </m:sSupPr>
                            <m:e>
                              <m:r>
                                <a:rPr lang="it-IT" i="1">
                                  <a:solidFill>
                                    <a:srgbClr val="000000"/>
                                  </a:solidFill>
                                  <a:latin typeface="Cambria Math" panose="02040503050406030204" pitchFamily="18" charset="0"/>
                                </a:rPr>
                                <m:t>𝑑</m:t>
                              </m:r>
                            </m:e>
                            <m:sup>
                              <m:r>
                                <a:rPr lang="it-IT" i="1">
                                  <a:solidFill>
                                    <a:srgbClr val="000000"/>
                                  </a:solidFill>
                                  <a:latin typeface="Cambria Math" panose="02040503050406030204" pitchFamily="18" charset="0"/>
                                </a:rPr>
                                <m:t>2</m:t>
                              </m:r>
                            </m:sup>
                          </m:sSup>
                        </m:num>
                        <m:den>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𝜀</m:t>
                              </m:r>
                            </m:e>
                            <m:sub>
                              <m:r>
                                <a:rPr lang="it-IT" i="1">
                                  <a:solidFill>
                                    <a:srgbClr val="000000"/>
                                  </a:solidFill>
                                  <a:latin typeface="Cambria Math" panose="02040503050406030204" pitchFamily="18" charset="0"/>
                                </a:rPr>
                                <m:t>𝑟</m:t>
                              </m:r>
                            </m:sub>
                          </m:sSub>
                          <m:r>
                            <a:rPr lang="it-IT" i="1">
                              <a:solidFill>
                                <a:srgbClr val="000000"/>
                              </a:solidFill>
                              <a:latin typeface="Cambria Math" panose="02040503050406030204" pitchFamily="18" charset="0"/>
                            </a:rPr>
                            <m:t>−1</m:t>
                          </m:r>
                        </m:den>
                      </m:f>
                    </m:oMath>
                  </m:oMathPara>
                </a14:m>
                <a:endParaRPr lang="it-IT"/>
              </a:p>
            </p:txBody>
          </p:sp>
        </mc:Choice>
        <mc:Fallback xmlns="">
          <p:sp>
            <p:nvSpPr>
              <p:cNvPr id="104469" name="Object 21"/>
              <p:cNvSpPr txBox="1">
                <a:spLocks noRot="1" noChangeAspect="1" noMove="1" noResize="1" noEditPoints="1" noAdjustHandles="1" noChangeArrowheads="1" noChangeShapeType="1" noTextEdit="1"/>
              </p:cNvSpPr>
              <p:nvPr/>
            </p:nvSpPr>
            <p:spPr bwMode="auto">
              <a:xfrm>
                <a:off x="6372200" y="4005064"/>
                <a:ext cx="998538" cy="652462"/>
              </a:xfrm>
              <a:prstGeom prst="rect">
                <a:avLst/>
              </a:prstGeom>
              <a:blipFill>
                <a:blip r:embed="rId9"/>
                <a:stretch>
                  <a:fillRect/>
                </a:stretch>
              </a:blipFill>
              <a:ln>
                <a:noFill/>
              </a:ln>
              <a:effectLst/>
            </p:spPr>
            <p:txBody>
              <a:bodyPr/>
              <a:lstStyle/>
              <a:p>
                <a:r>
                  <a:rPr lang="it-IT">
                    <a:noFill/>
                  </a:rPr>
                  <a:t> </a:t>
                </a:r>
              </a:p>
            </p:txBody>
          </p:sp>
        </mc:Fallback>
      </mc:AlternateContent>
    </p:spTree>
    <p:extLst>
      <p:ext uri="{BB962C8B-B14F-4D97-AF65-F5344CB8AC3E}">
        <p14:creationId xmlns:p14="http://schemas.microsoft.com/office/powerpoint/2010/main" val="123722009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3077"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18</a:t>
            </a:fld>
            <a:r>
              <a:rPr lang="en-GB" sz="1400" b="1" dirty="0"/>
              <a:t> </a:t>
            </a:r>
          </a:p>
        </p:txBody>
      </p:sp>
      <p:sp>
        <p:nvSpPr>
          <p:cNvPr id="17"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GPR antenna spacing</a:t>
            </a:r>
          </a:p>
        </p:txBody>
      </p:sp>
      <p:pic>
        <p:nvPicPr>
          <p:cNvPr id="21" name="Immagine 9" descr="logo_dicea.png"/>
          <p:cNvPicPr>
            <a:picLocks noChangeAspect="1"/>
          </p:cNvPicPr>
          <p:nvPr/>
        </p:nvPicPr>
        <p:blipFill>
          <a:blip r:embed="rId3" cstate="print"/>
          <a:srcRect r="77084"/>
          <a:stretch>
            <a:fillRect/>
          </a:stretch>
        </p:blipFill>
        <p:spPr bwMode="auto">
          <a:xfrm>
            <a:off x="8580983" y="0"/>
            <a:ext cx="540221" cy="654050"/>
          </a:xfrm>
          <a:prstGeom prst="rect">
            <a:avLst/>
          </a:prstGeom>
          <a:noFill/>
          <a:ln w="9525">
            <a:noFill/>
            <a:miter lim="800000"/>
            <a:headEnd/>
            <a:tailEnd/>
          </a:ln>
        </p:spPr>
      </p:pic>
      <p:pic>
        <p:nvPicPr>
          <p:cNvPr id="103426" name="Picture 2"/>
          <p:cNvPicPr>
            <a:picLocks noChangeAspect="1" noChangeArrowheads="1"/>
          </p:cNvPicPr>
          <p:nvPr/>
        </p:nvPicPr>
        <p:blipFill>
          <a:blip r:embed="rId4" cstate="print"/>
          <a:srcRect l="56764"/>
          <a:stretch>
            <a:fillRect/>
          </a:stretch>
        </p:blipFill>
        <p:spPr bwMode="auto">
          <a:xfrm>
            <a:off x="539552" y="908720"/>
            <a:ext cx="2275740" cy="4007148"/>
          </a:xfrm>
          <a:prstGeom prst="rect">
            <a:avLst/>
          </a:prstGeom>
          <a:noFill/>
          <a:ln w="9525">
            <a:noFill/>
            <a:miter lim="800000"/>
            <a:headEnd/>
            <a:tailEnd/>
          </a:ln>
        </p:spPr>
      </p:pic>
      <p:sp>
        <p:nvSpPr>
          <p:cNvPr id="24" name="CasellaDiTesto 23"/>
          <p:cNvSpPr txBox="1"/>
          <p:nvPr/>
        </p:nvSpPr>
        <p:spPr>
          <a:xfrm>
            <a:off x="395536" y="5301208"/>
            <a:ext cx="8748464" cy="923330"/>
          </a:xfrm>
          <a:prstGeom prst="rect">
            <a:avLst/>
          </a:prstGeom>
          <a:noFill/>
        </p:spPr>
        <p:txBody>
          <a:bodyPr wrap="square" rtlCol="0">
            <a:spAutoFit/>
          </a:bodyPr>
          <a:lstStyle/>
          <a:p>
            <a:r>
              <a:rPr lang="it-IT" dirty="0" err="1"/>
              <a:t>Waves</a:t>
            </a:r>
            <a:r>
              <a:rPr lang="it-IT" dirty="0"/>
              <a:t> </a:t>
            </a:r>
            <a:r>
              <a:rPr lang="it-IT" dirty="0" err="1"/>
              <a:t>travelling</a:t>
            </a:r>
            <a:r>
              <a:rPr lang="it-IT" dirty="0"/>
              <a:t> </a:t>
            </a:r>
            <a:r>
              <a:rPr lang="it-IT" dirty="0" err="1"/>
              <a:t>horizontally</a:t>
            </a:r>
            <a:r>
              <a:rPr lang="it-IT" dirty="0"/>
              <a:t> are </a:t>
            </a:r>
            <a:r>
              <a:rPr lang="it-IT" dirty="0" err="1"/>
              <a:t>critically</a:t>
            </a:r>
            <a:r>
              <a:rPr lang="it-IT" dirty="0"/>
              <a:t> </a:t>
            </a:r>
            <a:r>
              <a:rPr lang="it-IT" dirty="0" err="1"/>
              <a:t>refracted</a:t>
            </a:r>
            <a:r>
              <a:rPr lang="it-IT" dirty="0"/>
              <a:t> </a:t>
            </a:r>
            <a:r>
              <a:rPr lang="it-IT" dirty="0" err="1"/>
              <a:t>downward</a:t>
            </a:r>
            <a:r>
              <a:rPr lang="it-IT" dirty="0"/>
              <a:t> at the </a:t>
            </a:r>
            <a:r>
              <a:rPr lang="it-IT" dirty="0" err="1"/>
              <a:t>air-soil</a:t>
            </a:r>
            <a:r>
              <a:rPr lang="it-IT" dirty="0"/>
              <a:t> interface. The more </a:t>
            </a:r>
            <a:r>
              <a:rPr lang="it-IT" dirty="0" err="1"/>
              <a:t>is</a:t>
            </a:r>
            <a:r>
              <a:rPr lang="it-IT" dirty="0"/>
              <a:t> the </a:t>
            </a:r>
            <a:r>
              <a:rPr lang="it-IT" dirty="0" err="1"/>
              <a:t>impedance</a:t>
            </a:r>
            <a:r>
              <a:rPr lang="it-IT" dirty="0"/>
              <a:t> </a:t>
            </a:r>
            <a:r>
              <a:rPr lang="it-IT" dirty="0" err="1"/>
              <a:t>contrast</a:t>
            </a:r>
            <a:r>
              <a:rPr lang="it-IT" dirty="0"/>
              <a:t> the </a:t>
            </a:r>
            <a:r>
              <a:rPr lang="it-IT" dirty="0" err="1"/>
              <a:t>narrow</a:t>
            </a:r>
            <a:r>
              <a:rPr lang="it-IT" dirty="0"/>
              <a:t> the angle </a:t>
            </a:r>
            <a:r>
              <a:rPr lang="it-IT" dirty="0" err="1"/>
              <a:t>of</a:t>
            </a:r>
            <a:r>
              <a:rPr lang="it-IT" dirty="0"/>
              <a:t> </a:t>
            </a:r>
            <a:r>
              <a:rPr lang="it-IT" dirty="0" err="1"/>
              <a:t>refraction</a:t>
            </a:r>
            <a:r>
              <a:rPr lang="it-IT" dirty="0"/>
              <a:t> </a:t>
            </a:r>
            <a:r>
              <a:rPr lang="it-IT" dirty="0" err="1"/>
              <a:t>will</a:t>
            </a:r>
            <a:r>
              <a:rPr lang="it-IT" dirty="0"/>
              <a:t> </a:t>
            </a:r>
            <a:r>
              <a:rPr lang="it-IT" dirty="0" err="1"/>
              <a:t>be</a:t>
            </a:r>
            <a:r>
              <a:rPr lang="it-IT" dirty="0"/>
              <a:t>. </a:t>
            </a:r>
            <a:r>
              <a:rPr lang="it-IT" dirty="0" err="1"/>
              <a:t>This</a:t>
            </a:r>
            <a:r>
              <a:rPr lang="it-IT" dirty="0"/>
              <a:t> </a:t>
            </a:r>
            <a:r>
              <a:rPr lang="it-IT" dirty="0" err="1"/>
              <a:t>means</a:t>
            </a:r>
            <a:r>
              <a:rPr lang="it-IT" dirty="0"/>
              <a:t> </a:t>
            </a:r>
            <a:r>
              <a:rPr lang="it-IT" dirty="0" err="1"/>
              <a:t>that</a:t>
            </a:r>
            <a:r>
              <a:rPr lang="it-IT" dirty="0"/>
              <a:t> the </a:t>
            </a:r>
            <a:r>
              <a:rPr lang="it-IT" dirty="0" err="1"/>
              <a:t>energy</a:t>
            </a:r>
            <a:r>
              <a:rPr lang="it-IT" dirty="0"/>
              <a:t> </a:t>
            </a:r>
            <a:r>
              <a:rPr lang="it-IT" dirty="0" err="1"/>
              <a:t>will</a:t>
            </a:r>
            <a:r>
              <a:rPr lang="it-IT" dirty="0"/>
              <a:t> </a:t>
            </a:r>
            <a:r>
              <a:rPr lang="it-IT" dirty="0" err="1"/>
              <a:t>be</a:t>
            </a:r>
            <a:r>
              <a:rPr lang="it-IT" dirty="0"/>
              <a:t> </a:t>
            </a:r>
            <a:r>
              <a:rPr lang="it-IT" dirty="0" err="1"/>
              <a:t>focused</a:t>
            </a:r>
            <a:r>
              <a:rPr lang="it-IT" dirty="0"/>
              <a:t> in a </a:t>
            </a:r>
            <a:r>
              <a:rPr lang="it-IT" dirty="0" err="1"/>
              <a:t>narrow</a:t>
            </a:r>
            <a:r>
              <a:rPr lang="it-IT" dirty="0"/>
              <a:t> </a:t>
            </a:r>
            <a:r>
              <a:rPr lang="it-IT" dirty="0" err="1"/>
              <a:t>portion</a:t>
            </a:r>
            <a:r>
              <a:rPr lang="it-IT" dirty="0"/>
              <a:t> </a:t>
            </a:r>
            <a:r>
              <a:rPr lang="it-IT" dirty="0" err="1"/>
              <a:t>of</a:t>
            </a:r>
            <a:r>
              <a:rPr lang="it-IT" dirty="0"/>
              <a:t> </a:t>
            </a:r>
            <a:r>
              <a:rPr lang="it-IT" dirty="0" err="1"/>
              <a:t>subsurface</a:t>
            </a:r>
            <a:endParaRPr lang="it-IT" dirty="0"/>
          </a:p>
        </p:txBody>
      </p:sp>
      <p:cxnSp>
        <p:nvCxnSpPr>
          <p:cNvPr id="23" name="Connettore 2 22"/>
          <p:cNvCxnSpPr/>
          <p:nvPr/>
        </p:nvCxnSpPr>
        <p:spPr>
          <a:xfrm>
            <a:off x="1547664" y="1844824"/>
            <a:ext cx="1224136" cy="1224136"/>
          </a:xfrm>
          <a:prstGeom prst="straightConnector1">
            <a:avLst/>
          </a:prstGeom>
          <a:ln w="28575">
            <a:solidFill>
              <a:srgbClr val="822433"/>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rot="16200000">
            <a:off x="2733700" y="1844824"/>
            <a:ext cx="1224136" cy="1224136"/>
          </a:xfrm>
          <a:prstGeom prst="straightConnector1">
            <a:avLst/>
          </a:prstGeom>
          <a:ln w="28575">
            <a:solidFill>
              <a:srgbClr val="822433"/>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a:off x="1564556" y="3801740"/>
            <a:ext cx="487164" cy="1211436"/>
          </a:xfrm>
          <a:prstGeom prst="straightConnector1">
            <a:avLst/>
          </a:prstGeom>
          <a:ln w="28575">
            <a:solidFill>
              <a:srgbClr val="822433"/>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flipV="1">
            <a:off x="2051720" y="3789040"/>
            <a:ext cx="432048" cy="1224136"/>
          </a:xfrm>
          <a:prstGeom prst="straightConnector1">
            <a:avLst/>
          </a:prstGeom>
          <a:ln w="28575">
            <a:solidFill>
              <a:srgbClr val="822433"/>
            </a:solidFill>
            <a:tailEnd type="arrow"/>
          </a:ln>
        </p:spPr>
        <p:style>
          <a:lnRef idx="1">
            <a:schemeClr val="accent1"/>
          </a:lnRef>
          <a:fillRef idx="0">
            <a:schemeClr val="accent1"/>
          </a:fillRef>
          <a:effectRef idx="0">
            <a:schemeClr val="accent1"/>
          </a:effectRef>
          <a:fontRef idx="minor">
            <a:schemeClr val="tx1"/>
          </a:fontRef>
        </p:style>
      </p:cxnSp>
      <p:sp>
        <p:nvSpPr>
          <p:cNvPr id="33" name="CasellaDiTesto 32"/>
          <p:cNvSpPr txBox="1"/>
          <p:nvPr/>
        </p:nvSpPr>
        <p:spPr>
          <a:xfrm>
            <a:off x="2555776" y="1340768"/>
            <a:ext cx="720080" cy="369332"/>
          </a:xfrm>
          <a:prstGeom prst="rect">
            <a:avLst/>
          </a:prstGeom>
          <a:noFill/>
        </p:spPr>
        <p:txBody>
          <a:bodyPr wrap="square" rtlCol="0">
            <a:spAutoFit/>
          </a:bodyPr>
          <a:lstStyle/>
          <a:p>
            <a:r>
              <a:rPr lang="it-IT" dirty="0"/>
              <a:t>S</a:t>
            </a:r>
          </a:p>
        </p:txBody>
      </p:sp>
      <p:cxnSp>
        <p:nvCxnSpPr>
          <p:cNvPr id="35" name="Connettore 2 34"/>
          <p:cNvCxnSpPr/>
          <p:nvPr/>
        </p:nvCxnSpPr>
        <p:spPr>
          <a:xfrm>
            <a:off x="1547664" y="1772816"/>
            <a:ext cx="2376264" cy="0"/>
          </a:xfrm>
          <a:prstGeom prst="straightConnector1">
            <a:avLst/>
          </a:prstGeom>
          <a:ln>
            <a:solidFill>
              <a:srgbClr val="822433"/>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CasellaDiTesto 35"/>
          <p:cNvSpPr txBox="1"/>
          <p:nvPr/>
        </p:nvSpPr>
        <p:spPr>
          <a:xfrm>
            <a:off x="1835696" y="3347700"/>
            <a:ext cx="720080" cy="369332"/>
          </a:xfrm>
          <a:prstGeom prst="rect">
            <a:avLst/>
          </a:prstGeom>
          <a:noFill/>
        </p:spPr>
        <p:txBody>
          <a:bodyPr wrap="square" rtlCol="0">
            <a:spAutoFit/>
          </a:bodyPr>
          <a:lstStyle/>
          <a:p>
            <a:r>
              <a:rPr lang="it-IT" dirty="0"/>
              <a:t>S</a:t>
            </a:r>
          </a:p>
        </p:txBody>
      </p:sp>
      <p:cxnSp>
        <p:nvCxnSpPr>
          <p:cNvPr id="37" name="Connettore 2 36"/>
          <p:cNvCxnSpPr/>
          <p:nvPr/>
        </p:nvCxnSpPr>
        <p:spPr>
          <a:xfrm>
            <a:off x="1547664" y="3717032"/>
            <a:ext cx="936000" cy="0"/>
          </a:xfrm>
          <a:prstGeom prst="straightConnector1">
            <a:avLst/>
          </a:prstGeom>
          <a:ln>
            <a:solidFill>
              <a:srgbClr val="822433"/>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451" name="Object 3"/>
              <p:cNvSpPr txBox="1"/>
              <p:nvPr/>
            </p:nvSpPr>
            <p:spPr bwMode="auto">
              <a:xfrm>
                <a:off x="6021536" y="1484313"/>
                <a:ext cx="1574800" cy="822325"/>
              </a:xfrm>
              <a:prstGeom prst="rect">
                <a:avLst/>
              </a:prstGeom>
              <a:noFill/>
              <a:ln w="25400">
                <a:solidFill>
                  <a:srgbClr val="333300"/>
                </a:solidFill>
                <a:miter lim="800000"/>
                <a:headEnd/>
                <a:tailEnd/>
              </a:ln>
              <a:effectLst/>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𝑆</m:t>
                          </m:r>
                        </m:e>
                        <m:sub>
                          <m:r>
                            <a:rPr lang="it-IT" i="1">
                              <a:solidFill>
                                <a:srgbClr val="000000"/>
                              </a:solidFill>
                              <a:latin typeface="Cambria Math" panose="02040503050406030204" pitchFamily="18" charset="0"/>
                            </a:rPr>
                            <m:t>𝑜𝑝𝑡</m:t>
                          </m:r>
                        </m:sub>
                      </m:sSub>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2</m:t>
                          </m:r>
                          <m:r>
                            <a:rPr lang="it-IT" i="1">
                              <a:solidFill>
                                <a:srgbClr val="000000"/>
                              </a:solidFill>
                              <a:latin typeface="Cambria Math" panose="02040503050406030204" pitchFamily="18" charset="0"/>
                            </a:rPr>
                            <m:t>𝑑</m:t>
                          </m:r>
                        </m:num>
                        <m:den>
                          <m:rad>
                            <m:radPr>
                              <m:degHide m:val="on"/>
                              <m:ctrlPr>
                                <a:rPr lang="it-IT" i="1">
                                  <a:solidFill>
                                    <a:srgbClr val="000000"/>
                                  </a:solidFill>
                                  <a:latin typeface="Cambria Math" panose="02040503050406030204" pitchFamily="18" charset="0"/>
                                </a:rPr>
                              </m:ctrlPr>
                            </m:radPr>
                            <m:deg/>
                            <m:e>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𝜀</m:t>
                                  </m:r>
                                </m:e>
                                <m:sub>
                                  <m:r>
                                    <a:rPr lang="it-IT" i="1">
                                      <a:solidFill>
                                        <a:srgbClr val="000000"/>
                                      </a:solidFill>
                                      <a:latin typeface="Cambria Math" panose="02040503050406030204" pitchFamily="18" charset="0"/>
                                    </a:rPr>
                                    <m:t>𝑟</m:t>
                                  </m:r>
                                </m:sub>
                              </m:sSub>
                              <m:r>
                                <a:rPr lang="it-IT" i="1">
                                  <a:solidFill>
                                    <a:srgbClr val="000000"/>
                                  </a:solidFill>
                                  <a:latin typeface="Cambria Math" panose="02040503050406030204" pitchFamily="18" charset="0"/>
                                </a:rPr>
                                <m:t>−1</m:t>
                              </m:r>
                            </m:e>
                          </m:rad>
                        </m:den>
                      </m:f>
                    </m:oMath>
                  </m:oMathPara>
                </a14:m>
                <a:endParaRPr lang="it-IT"/>
              </a:p>
            </p:txBody>
          </p:sp>
        </mc:Choice>
        <mc:Fallback xmlns="">
          <p:sp>
            <p:nvSpPr>
              <p:cNvPr id="104451" name="Object 3"/>
              <p:cNvSpPr txBox="1">
                <a:spLocks noRot="1" noChangeAspect="1" noMove="1" noResize="1" noEditPoints="1" noAdjustHandles="1" noChangeArrowheads="1" noChangeShapeType="1" noTextEdit="1"/>
              </p:cNvSpPr>
              <p:nvPr/>
            </p:nvSpPr>
            <p:spPr bwMode="auto">
              <a:xfrm>
                <a:off x="6021536" y="1484313"/>
                <a:ext cx="1574800" cy="822325"/>
              </a:xfrm>
              <a:prstGeom prst="rect">
                <a:avLst/>
              </a:prstGeom>
              <a:blipFill>
                <a:blip r:embed="rId5"/>
                <a:stretch>
                  <a:fillRect/>
                </a:stretch>
              </a:blipFill>
              <a:ln w="25400">
                <a:solidFill>
                  <a:srgbClr val="333300"/>
                </a:solidFill>
                <a:miter lim="800000"/>
                <a:headEnd/>
                <a:tailEnd/>
              </a:ln>
              <a:effectLst/>
            </p:spPr>
            <p:txBody>
              <a:bodyPr/>
              <a:lstStyle/>
              <a:p>
                <a:r>
                  <a:rPr lang="it-IT">
                    <a:noFill/>
                  </a:rPr>
                  <a:t> </a:t>
                </a:r>
              </a:p>
            </p:txBody>
          </p:sp>
        </mc:Fallback>
      </mc:AlternateContent>
      <p:sp>
        <p:nvSpPr>
          <p:cNvPr id="39" name="Rettangolo 38"/>
          <p:cNvSpPr/>
          <p:nvPr/>
        </p:nvSpPr>
        <p:spPr>
          <a:xfrm>
            <a:off x="5364088" y="764704"/>
            <a:ext cx="3024336" cy="646331"/>
          </a:xfrm>
          <a:prstGeom prst="rect">
            <a:avLst/>
          </a:prstGeom>
        </p:spPr>
        <p:txBody>
          <a:bodyPr wrap="square">
            <a:spAutoFit/>
          </a:bodyPr>
          <a:lstStyle/>
          <a:p>
            <a:pPr algn="ctr"/>
            <a:r>
              <a:rPr lang="it-IT" b="1" dirty="0" err="1"/>
              <a:t>Optimal</a:t>
            </a:r>
            <a:r>
              <a:rPr lang="it-IT" b="1" dirty="0"/>
              <a:t> </a:t>
            </a:r>
            <a:r>
              <a:rPr lang="it-IT" b="1" dirty="0" err="1"/>
              <a:t>geometrical</a:t>
            </a:r>
            <a:r>
              <a:rPr lang="it-IT" b="1" dirty="0"/>
              <a:t> </a:t>
            </a:r>
            <a:r>
              <a:rPr lang="it-IT" b="1" dirty="0" err="1"/>
              <a:t>spacing</a:t>
            </a:r>
            <a:endParaRPr lang="it-IT" b="1" dirty="0"/>
          </a:p>
        </p:txBody>
      </p:sp>
      <p:cxnSp>
        <p:nvCxnSpPr>
          <p:cNvPr id="41" name="Connettore 1 40"/>
          <p:cNvCxnSpPr/>
          <p:nvPr/>
        </p:nvCxnSpPr>
        <p:spPr>
          <a:xfrm>
            <a:off x="395536" y="3068960"/>
            <a:ext cx="4536504" cy="0"/>
          </a:xfrm>
          <a:prstGeom prst="line">
            <a:avLst/>
          </a:prstGeom>
          <a:ln>
            <a:solidFill>
              <a:srgbClr val="822433"/>
            </a:solidFill>
            <a:prstDash val="dash"/>
          </a:ln>
        </p:spPr>
        <p:style>
          <a:lnRef idx="1">
            <a:schemeClr val="accent1"/>
          </a:lnRef>
          <a:fillRef idx="0">
            <a:schemeClr val="accent1"/>
          </a:fillRef>
          <a:effectRef idx="0">
            <a:schemeClr val="accent1"/>
          </a:effectRef>
          <a:fontRef idx="minor">
            <a:schemeClr val="tx1"/>
          </a:fontRef>
        </p:style>
      </p:cxnSp>
      <p:cxnSp>
        <p:nvCxnSpPr>
          <p:cNvPr id="42" name="Connettore 1 41"/>
          <p:cNvCxnSpPr/>
          <p:nvPr/>
        </p:nvCxnSpPr>
        <p:spPr>
          <a:xfrm>
            <a:off x="179512" y="5013176"/>
            <a:ext cx="4536504" cy="0"/>
          </a:xfrm>
          <a:prstGeom prst="line">
            <a:avLst/>
          </a:prstGeom>
          <a:ln>
            <a:solidFill>
              <a:srgbClr val="822433"/>
            </a:solidFill>
            <a:prstDash val="dash"/>
          </a:ln>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a:off x="2746400" y="1772816"/>
            <a:ext cx="0" cy="1296144"/>
          </a:xfrm>
          <a:prstGeom prst="line">
            <a:avLst/>
          </a:prstGeom>
          <a:ln>
            <a:solidFill>
              <a:srgbClr val="822433"/>
            </a:solidFill>
            <a:prstDash val="dash"/>
          </a:ln>
        </p:spPr>
        <p:style>
          <a:lnRef idx="1">
            <a:schemeClr val="accent1"/>
          </a:lnRef>
          <a:fillRef idx="0">
            <a:schemeClr val="accent1"/>
          </a:fillRef>
          <a:effectRef idx="0">
            <a:schemeClr val="accent1"/>
          </a:effectRef>
          <a:fontRef idx="minor">
            <a:schemeClr val="tx1"/>
          </a:fontRef>
        </p:style>
      </p:cxnSp>
      <p:cxnSp>
        <p:nvCxnSpPr>
          <p:cNvPr id="46" name="Connettore 1 45"/>
          <p:cNvCxnSpPr/>
          <p:nvPr/>
        </p:nvCxnSpPr>
        <p:spPr>
          <a:xfrm>
            <a:off x="2051720" y="3789040"/>
            <a:ext cx="0" cy="1296144"/>
          </a:xfrm>
          <a:prstGeom prst="line">
            <a:avLst/>
          </a:prstGeom>
          <a:ln>
            <a:solidFill>
              <a:srgbClr val="822433"/>
            </a:solidFill>
            <a:prstDash val="dash"/>
          </a:ln>
        </p:spPr>
        <p:style>
          <a:lnRef idx="1">
            <a:schemeClr val="accent1"/>
          </a:lnRef>
          <a:fillRef idx="0">
            <a:schemeClr val="accent1"/>
          </a:fillRef>
          <a:effectRef idx="0">
            <a:schemeClr val="accent1"/>
          </a:effectRef>
          <a:fontRef idx="minor">
            <a:schemeClr val="tx1"/>
          </a:fontRef>
        </p:style>
      </p:cxnSp>
      <p:sp>
        <p:nvSpPr>
          <p:cNvPr id="47" name="CasellaDiTesto 46"/>
          <p:cNvSpPr txBox="1"/>
          <p:nvPr/>
        </p:nvSpPr>
        <p:spPr>
          <a:xfrm>
            <a:off x="2699792" y="2060848"/>
            <a:ext cx="720080" cy="369332"/>
          </a:xfrm>
          <a:prstGeom prst="rect">
            <a:avLst/>
          </a:prstGeom>
          <a:noFill/>
        </p:spPr>
        <p:txBody>
          <a:bodyPr wrap="square" rtlCol="0">
            <a:spAutoFit/>
          </a:bodyPr>
          <a:lstStyle/>
          <a:p>
            <a:r>
              <a:rPr lang="it-IT" dirty="0"/>
              <a:t>d</a:t>
            </a:r>
          </a:p>
        </p:txBody>
      </p:sp>
      <p:sp>
        <p:nvSpPr>
          <p:cNvPr id="48" name="CasellaDiTesto 47"/>
          <p:cNvSpPr txBox="1"/>
          <p:nvPr/>
        </p:nvSpPr>
        <p:spPr>
          <a:xfrm>
            <a:off x="2051720" y="3995772"/>
            <a:ext cx="720080" cy="369332"/>
          </a:xfrm>
          <a:prstGeom prst="rect">
            <a:avLst/>
          </a:prstGeom>
          <a:noFill/>
        </p:spPr>
        <p:txBody>
          <a:bodyPr wrap="square" rtlCol="0">
            <a:spAutoFit/>
          </a:bodyPr>
          <a:lstStyle/>
          <a:p>
            <a:r>
              <a:rPr lang="it-IT" dirty="0"/>
              <a:t>d</a:t>
            </a:r>
          </a:p>
        </p:txBody>
      </p:sp>
      <p:sp>
        <p:nvSpPr>
          <p:cNvPr id="49" name="Arco 48"/>
          <p:cNvSpPr/>
          <p:nvPr/>
        </p:nvSpPr>
        <p:spPr>
          <a:xfrm rot="6260294">
            <a:off x="1070582" y="1583766"/>
            <a:ext cx="914400" cy="914400"/>
          </a:xfrm>
          <a:prstGeom prst="arc">
            <a:avLst>
              <a:gd name="adj1" fmla="val 16795221"/>
              <a:gd name="adj2" fmla="val 20731349"/>
            </a:avLst>
          </a:prstGeom>
          <a:ln w="28575">
            <a:solidFill>
              <a:srgbClr val="8224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0" name="CasellaDiTesto 49"/>
          <p:cNvSpPr txBox="1"/>
          <p:nvPr/>
        </p:nvSpPr>
        <p:spPr>
          <a:xfrm>
            <a:off x="1619672" y="2420888"/>
            <a:ext cx="720080" cy="369332"/>
          </a:xfrm>
          <a:prstGeom prst="rect">
            <a:avLst/>
          </a:prstGeom>
          <a:noFill/>
        </p:spPr>
        <p:txBody>
          <a:bodyPr wrap="square" rtlCol="0">
            <a:spAutoFit/>
          </a:bodyPr>
          <a:lstStyle/>
          <a:p>
            <a:r>
              <a:rPr lang="it-IT" dirty="0" err="1"/>
              <a:t>ic</a:t>
            </a:r>
            <a:endParaRPr lang="it-IT" dirty="0"/>
          </a:p>
        </p:txBody>
      </p:sp>
      <p:sp>
        <p:nvSpPr>
          <p:cNvPr id="51" name="CasellaDiTesto 50"/>
          <p:cNvSpPr txBox="1"/>
          <p:nvPr/>
        </p:nvSpPr>
        <p:spPr>
          <a:xfrm>
            <a:off x="1547664" y="4365104"/>
            <a:ext cx="720080" cy="369332"/>
          </a:xfrm>
          <a:prstGeom prst="rect">
            <a:avLst/>
          </a:prstGeom>
          <a:noFill/>
        </p:spPr>
        <p:txBody>
          <a:bodyPr wrap="square" rtlCol="0">
            <a:spAutoFit/>
          </a:bodyPr>
          <a:lstStyle/>
          <a:p>
            <a:r>
              <a:rPr lang="it-IT" dirty="0" err="1"/>
              <a:t>ic</a:t>
            </a:r>
            <a:endParaRPr lang="it-IT" dirty="0"/>
          </a:p>
        </p:txBody>
      </p:sp>
      <p:sp>
        <p:nvSpPr>
          <p:cNvPr id="52" name="Arco 51"/>
          <p:cNvSpPr/>
          <p:nvPr/>
        </p:nvSpPr>
        <p:spPr>
          <a:xfrm rot="6260294">
            <a:off x="1142590" y="3527982"/>
            <a:ext cx="914400" cy="914400"/>
          </a:xfrm>
          <a:prstGeom prst="arc">
            <a:avLst>
              <a:gd name="adj1" fmla="val 19044828"/>
              <a:gd name="adj2" fmla="val 20731349"/>
            </a:avLst>
          </a:prstGeom>
          <a:ln w="28575">
            <a:solidFill>
              <a:srgbClr val="8224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3" name="Rettangolo 52"/>
          <p:cNvSpPr/>
          <p:nvPr/>
        </p:nvSpPr>
        <p:spPr>
          <a:xfrm>
            <a:off x="3419872" y="2708920"/>
            <a:ext cx="1997968" cy="369332"/>
          </a:xfrm>
          <a:prstGeom prst="rect">
            <a:avLst/>
          </a:prstGeom>
        </p:spPr>
        <p:txBody>
          <a:bodyPr wrap="square">
            <a:spAutoFit/>
          </a:bodyPr>
          <a:lstStyle/>
          <a:p>
            <a:pPr algn="ctr"/>
            <a:r>
              <a:rPr lang="it-IT" b="1" dirty="0" err="1"/>
              <a:t>reflector</a:t>
            </a:r>
            <a:endParaRPr lang="it-IT" b="1" dirty="0"/>
          </a:p>
        </p:txBody>
      </p:sp>
      <p:sp>
        <p:nvSpPr>
          <p:cNvPr id="54" name="Rettangolo 53"/>
          <p:cNvSpPr/>
          <p:nvPr/>
        </p:nvSpPr>
        <p:spPr>
          <a:xfrm>
            <a:off x="3275856" y="4653136"/>
            <a:ext cx="1997968" cy="369332"/>
          </a:xfrm>
          <a:prstGeom prst="rect">
            <a:avLst/>
          </a:prstGeom>
        </p:spPr>
        <p:txBody>
          <a:bodyPr wrap="square">
            <a:spAutoFit/>
          </a:bodyPr>
          <a:lstStyle/>
          <a:p>
            <a:pPr algn="ctr"/>
            <a:r>
              <a:rPr lang="it-IT" b="1" dirty="0" err="1"/>
              <a:t>reflector</a:t>
            </a:r>
            <a:endParaRPr lang="it-IT" b="1" dirty="0"/>
          </a:p>
        </p:txBody>
      </p:sp>
      <p:sp>
        <p:nvSpPr>
          <p:cNvPr id="55" name="Rettangolo 54"/>
          <p:cNvSpPr/>
          <p:nvPr/>
        </p:nvSpPr>
        <p:spPr>
          <a:xfrm>
            <a:off x="5550153" y="2780928"/>
            <a:ext cx="3198311" cy="369332"/>
          </a:xfrm>
          <a:prstGeom prst="rect">
            <a:avLst/>
          </a:prstGeom>
        </p:spPr>
        <p:txBody>
          <a:bodyPr wrap="none">
            <a:spAutoFit/>
          </a:bodyPr>
          <a:lstStyle/>
          <a:p>
            <a:pPr algn="ctr"/>
            <a:r>
              <a:rPr lang="it-IT" b="1" dirty="0" err="1"/>
              <a:t>But</a:t>
            </a:r>
            <a:r>
              <a:rPr lang="it-IT" b="1" dirty="0"/>
              <a:t> </a:t>
            </a:r>
            <a:r>
              <a:rPr lang="it-IT" b="1" dirty="0" err="1"/>
              <a:t>signal</a:t>
            </a:r>
            <a:r>
              <a:rPr lang="it-IT" b="1" dirty="0"/>
              <a:t> </a:t>
            </a:r>
            <a:r>
              <a:rPr lang="it-IT" b="1" dirty="0" err="1"/>
              <a:t>is</a:t>
            </a:r>
            <a:r>
              <a:rPr lang="it-IT" b="1" dirty="0"/>
              <a:t> </a:t>
            </a:r>
            <a:r>
              <a:rPr lang="it-IT" b="1" dirty="0" err="1"/>
              <a:t>attenuated</a:t>
            </a:r>
            <a:r>
              <a:rPr lang="it-IT" b="1" dirty="0"/>
              <a:t> </a:t>
            </a:r>
            <a:r>
              <a:rPr lang="it-IT" b="1" dirty="0" err="1"/>
              <a:t>by</a:t>
            </a:r>
            <a:r>
              <a:rPr lang="it-IT" b="1" dirty="0"/>
              <a:t>:</a:t>
            </a:r>
          </a:p>
        </p:txBody>
      </p:sp>
      <mc:AlternateContent xmlns:mc="http://schemas.openxmlformats.org/markup-compatibility/2006" xmlns:a14="http://schemas.microsoft.com/office/drawing/2010/main">
        <mc:Choice Requires="a14">
          <p:sp>
            <p:nvSpPr>
              <p:cNvPr id="104452" name="Object 4"/>
              <p:cNvSpPr txBox="1"/>
              <p:nvPr/>
            </p:nvSpPr>
            <p:spPr bwMode="auto">
              <a:xfrm>
                <a:off x="5694169" y="3294276"/>
                <a:ext cx="2304256" cy="585683"/>
              </a:xfrm>
              <a:prstGeom prst="rect">
                <a:avLst/>
              </a:prstGeom>
              <a:noFill/>
              <a:ln w="25400">
                <a:solidFill>
                  <a:srgbClr val="333300"/>
                </a:solid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r>
                        <a:rPr lang="it-IT" i="1">
                          <a:solidFill>
                            <a:srgbClr val="000000"/>
                          </a:solidFill>
                          <a:latin typeface="Cambria Math" panose="02040503050406030204" pitchFamily="18" charset="0"/>
                        </a:rPr>
                        <m:t>𝐴</m:t>
                      </m:r>
                      <m:r>
                        <a:rPr lang="it-IT" i="1">
                          <a:solidFill>
                            <a:srgbClr val="000000"/>
                          </a:solidFill>
                          <a:latin typeface="Cambria Math" panose="02040503050406030204" pitchFamily="18" charset="0"/>
                        </a:rPr>
                        <m:t>=</m:t>
                      </m:r>
                      <m:sSup>
                        <m:sSupPr>
                          <m:ctrlPr>
                            <a:rPr lang="it-IT" i="1">
                              <a:solidFill>
                                <a:srgbClr val="000000"/>
                              </a:solidFill>
                              <a:latin typeface="Cambria Math" panose="02040503050406030204" pitchFamily="18" charset="0"/>
                            </a:rPr>
                          </m:ctrlPr>
                        </m:sSupPr>
                        <m:e>
                          <m:r>
                            <a:rPr lang="it-IT" i="1">
                              <a:solidFill>
                                <a:srgbClr val="000000"/>
                              </a:solidFill>
                              <a:latin typeface="Cambria Math" panose="02040503050406030204" pitchFamily="18" charset="0"/>
                            </a:rPr>
                            <m:t>𝑒</m:t>
                          </m:r>
                        </m:e>
                        <m:sup>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𝛼</m:t>
                          </m:r>
                          <m:r>
                            <a:rPr lang="it-IT" i="1">
                              <a:solidFill>
                                <a:srgbClr val="000000"/>
                              </a:solidFill>
                              <a:latin typeface="Cambria Math" panose="02040503050406030204" pitchFamily="18" charset="0"/>
                            </a:rPr>
                            <m:t>(</m:t>
                          </m:r>
                          <m:rad>
                            <m:radPr>
                              <m:degHide m:val="on"/>
                              <m:ctrlPr>
                                <a:rPr lang="it-IT" i="1">
                                  <a:solidFill>
                                    <a:srgbClr val="000000"/>
                                  </a:solidFill>
                                  <a:latin typeface="Cambria Math" panose="02040503050406030204" pitchFamily="18" charset="0"/>
                                </a:rPr>
                              </m:ctrlPr>
                            </m:radPr>
                            <m:deg/>
                            <m:e>
                              <m:sSup>
                                <m:sSupPr>
                                  <m:ctrlPr>
                                    <a:rPr lang="it-IT" i="1">
                                      <a:solidFill>
                                        <a:srgbClr val="000000"/>
                                      </a:solidFill>
                                      <a:latin typeface="Cambria Math" panose="02040503050406030204" pitchFamily="18" charset="0"/>
                                    </a:rPr>
                                  </m:ctrlPr>
                                </m:sSupPr>
                                <m:e>
                                  <m:r>
                                    <a:rPr lang="it-IT" i="1">
                                      <a:solidFill>
                                        <a:srgbClr val="000000"/>
                                      </a:solidFill>
                                      <a:latin typeface="Cambria Math" panose="02040503050406030204" pitchFamily="18" charset="0"/>
                                    </a:rPr>
                                    <m:t>𝑆</m:t>
                                  </m:r>
                                </m:e>
                                <m:sup>
                                  <m:r>
                                    <a:rPr lang="it-IT" i="1">
                                      <a:solidFill>
                                        <a:srgbClr val="000000"/>
                                      </a:solidFill>
                                      <a:latin typeface="Cambria Math" panose="02040503050406030204" pitchFamily="18" charset="0"/>
                                    </a:rPr>
                                    <m:t>2</m:t>
                                  </m:r>
                                </m:sup>
                              </m:sSup>
                              <m:r>
                                <a:rPr lang="it-IT" i="1">
                                  <a:solidFill>
                                    <a:srgbClr val="000000"/>
                                  </a:solidFill>
                                  <a:latin typeface="Cambria Math" panose="02040503050406030204" pitchFamily="18" charset="0"/>
                                </a:rPr>
                                <m:t>+4</m:t>
                              </m:r>
                              <m:sSup>
                                <m:sSupPr>
                                  <m:ctrlPr>
                                    <a:rPr lang="it-IT" i="1">
                                      <a:solidFill>
                                        <a:srgbClr val="000000"/>
                                      </a:solidFill>
                                      <a:latin typeface="Cambria Math" panose="02040503050406030204" pitchFamily="18" charset="0"/>
                                    </a:rPr>
                                  </m:ctrlPr>
                                </m:sSupPr>
                                <m:e>
                                  <m:r>
                                    <a:rPr lang="it-IT" i="1">
                                      <a:solidFill>
                                        <a:srgbClr val="000000"/>
                                      </a:solidFill>
                                      <a:latin typeface="Cambria Math" panose="02040503050406030204" pitchFamily="18" charset="0"/>
                                    </a:rPr>
                                    <m:t>𝑑</m:t>
                                  </m:r>
                                </m:e>
                                <m:sup>
                                  <m:r>
                                    <a:rPr lang="it-IT" i="1">
                                      <a:solidFill>
                                        <a:srgbClr val="000000"/>
                                      </a:solidFill>
                                      <a:latin typeface="Cambria Math" panose="02040503050406030204" pitchFamily="18" charset="0"/>
                                    </a:rPr>
                                    <m:t>2</m:t>
                                  </m:r>
                                </m:sup>
                              </m:sSup>
                            </m:e>
                          </m:rad>
                          <m:r>
                            <a:rPr lang="it-IT" i="1">
                              <a:solidFill>
                                <a:srgbClr val="000000"/>
                              </a:solidFill>
                              <a:latin typeface="Cambria Math" panose="02040503050406030204" pitchFamily="18" charset="0"/>
                            </a:rPr>
                            <m:t>)</m:t>
                          </m:r>
                        </m:sup>
                      </m:sSup>
                    </m:oMath>
                  </m:oMathPara>
                </a14:m>
                <a:endParaRPr lang="it-IT"/>
              </a:p>
            </p:txBody>
          </p:sp>
        </mc:Choice>
        <mc:Fallback xmlns="">
          <p:sp>
            <p:nvSpPr>
              <p:cNvPr id="104452" name="Object 4"/>
              <p:cNvSpPr txBox="1">
                <a:spLocks noRot="1" noChangeAspect="1" noMove="1" noResize="1" noEditPoints="1" noAdjustHandles="1" noChangeArrowheads="1" noChangeShapeType="1" noTextEdit="1"/>
              </p:cNvSpPr>
              <p:nvPr/>
            </p:nvSpPr>
            <p:spPr bwMode="auto">
              <a:xfrm>
                <a:off x="5694169" y="3294276"/>
                <a:ext cx="2304256" cy="585683"/>
              </a:xfrm>
              <a:prstGeom prst="rect">
                <a:avLst/>
              </a:prstGeom>
              <a:blipFill>
                <a:blip r:embed="rId6"/>
                <a:stretch>
                  <a:fillRect/>
                </a:stretch>
              </a:blipFill>
              <a:ln w="25400">
                <a:solidFill>
                  <a:srgbClr val="333300"/>
                </a:solidFill>
                <a:miter lim="800000"/>
                <a:headEnd/>
                <a:tailEnd/>
              </a:ln>
              <a:effectLst/>
            </p:spPr>
            <p:txBody>
              <a:bodyPr/>
              <a:lstStyle/>
              <a:p>
                <a:r>
                  <a:rPr lang="it-IT">
                    <a:noFill/>
                  </a:rPr>
                  <a:t> </a:t>
                </a:r>
              </a:p>
            </p:txBody>
          </p:sp>
        </mc:Fallback>
      </mc:AlternateContent>
      <p:sp>
        <p:nvSpPr>
          <p:cNvPr id="56" name="Rettangolo 55"/>
          <p:cNvSpPr/>
          <p:nvPr/>
        </p:nvSpPr>
        <p:spPr>
          <a:xfrm>
            <a:off x="5292080" y="4149080"/>
            <a:ext cx="3240360" cy="923330"/>
          </a:xfrm>
          <a:prstGeom prst="rect">
            <a:avLst/>
          </a:prstGeom>
        </p:spPr>
        <p:txBody>
          <a:bodyPr wrap="square">
            <a:spAutoFit/>
          </a:bodyPr>
          <a:lstStyle/>
          <a:p>
            <a:pPr algn="ctr"/>
            <a:r>
              <a:rPr lang="it-IT" b="1" dirty="0" err="1"/>
              <a:t>Practically</a:t>
            </a:r>
            <a:r>
              <a:rPr lang="it-IT" b="1" dirty="0"/>
              <a:t>, </a:t>
            </a:r>
            <a:r>
              <a:rPr lang="it-IT" b="1" dirty="0" err="1"/>
              <a:t>spacing</a:t>
            </a:r>
            <a:r>
              <a:rPr lang="it-IT" b="1" dirty="0"/>
              <a:t> </a:t>
            </a:r>
            <a:r>
              <a:rPr lang="it-IT" b="1" dirty="0" err="1"/>
              <a:t>is</a:t>
            </a:r>
            <a:r>
              <a:rPr lang="it-IT" b="1" dirty="0"/>
              <a:t> </a:t>
            </a:r>
            <a:r>
              <a:rPr lang="it-IT" b="1" dirty="0" err="1"/>
              <a:t>reduced</a:t>
            </a:r>
            <a:r>
              <a:rPr lang="it-IT" b="1" dirty="0"/>
              <a:t> </a:t>
            </a:r>
            <a:r>
              <a:rPr lang="it-IT" b="1" dirty="0" err="1"/>
              <a:t>to</a:t>
            </a:r>
            <a:r>
              <a:rPr lang="it-IT" b="1" dirty="0"/>
              <a:t> minimum </a:t>
            </a:r>
            <a:r>
              <a:rPr lang="it-IT" b="1" dirty="0" err="1"/>
              <a:t>for</a:t>
            </a:r>
            <a:r>
              <a:rPr lang="it-IT" b="1" dirty="0"/>
              <a:t> </a:t>
            </a:r>
            <a:r>
              <a:rPr lang="it-IT" b="1" dirty="0" err="1"/>
              <a:t>simplicity</a:t>
            </a:r>
            <a:r>
              <a:rPr lang="it-IT" b="1" dirty="0"/>
              <a:t> </a:t>
            </a:r>
            <a:r>
              <a:rPr lang="it-IT" b="1" dirty="0" err="1"/>
              <a:t>of</a:t>
            </a:r>
            <a:r>
              <a:rPr lang="it-IT" b="1" dirty="0"/>
              <a:t> </a:t>
            </a:r>
            <a:r>
              <a:rPr lang="it-IT" b="1" dirty="0" err="1"/>
              <a:t>operations</a:t>
            </a:r>
            <a:endParaRPr lang="it-IT" b="1" dirty="0"/>
          </a:p>
        </p:txBody>
      </p:sp>
    </p:spTree>
    <p:extLst>
      <p:ext uri="{BB962C8B-B14F-4D97-AF65-F5344CB8AC3E}">
        <p14:creationId xmlns:p14="http://schemas.microsoft.com/office/powerpoint/2010/main" val="26402982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3077"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19</a:t>
            </a:fld>
            <a:r>
              <a:rPr lang="en-GB" sz="1400" b="1" dirty="0"/>
              <a:t> </a:t>
            </a:r>
          </a:p>
        </p:txBody>
      </p:sp>
      <p:sp>
        <p:nvSpPr>
          <p:cNvPr id="17"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Time window</a:t>
            </a:r>
          </a:p>
        </p:txBody>
      </p:sp>
      <p:pic>
        <p:nvPicPr>
          <p:cNvPr id="21" name="Immagine 9" descr="logo_dicea.png"/>
          <p:cNvPicPr>
            <a:picLocks noChangeAspect="1"/>
          </p:cNvPicPr>
          <p:nvPr/>
        </p:nvPicPr>
        <p:blipFill>
          <a:blip r:embed="rId3" cstate="print"/>
          <a:srcRect r="77084"/>
          <a:stretch>
            <a:fillRect/>
          </a:stretch>
        </p:blipFill>
        <p:spPr bwMode="auto">
          <a:xfrm>
            <a:off x="8580983" y="0"/>
            <a:ext cx="540221" cy="654050"/>
          </a:xfrm>
          <a:prstGeom prst="rect">
            <a:avLst/>
          </a:prstGeom>
          <a:noFill/>
          <a:ln w="9525">
            <a:noFill/>
            <a:miter lim="800000"/>
            <a:headEnd/>
            <a:tailEnd/>
          </a:ln>
        </p:spPr>
      </p:pic>
      <p:pic>
        <p:nvPicPr>
          <p:cNvPr id="105474" name="Picture 2"/>
          <p:cNvPicPr>
            <a:picLocks noChangeAspect="1" noChangeArrowheads="1"/>
          </p:cNvPicPr>
          <p:nvPr/>
        </p:nvPicPr>
        <p:blipFill>
          <a:blip r:embed="rId4" cstate="print"/>
          <a:srcRect/>
          <a:stretch>
            <a:fillRect/>
          </a:stretch>
        </p:blipFill>
        <p:spPr bwMode="auto">
          <a:xfrm>
            <a:off x="4860032" y="1556792"/>
            <a:ext cx="3946444" cy="3251011"/>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05475" name="Object 3"/>
              <p:cNvSpPr txBox="1"/>
              <p:nvPr/>
            </p:nvSpPr>
            <p:spPr bwMode="auto">
              <a:xfrm>
                <a:off x="381000" y="1125538"/>
                <a:ext cx="2351088" cy="800100"/>
              </a:xfrm>
              <a:prstGeom prst="rect">
                <a:avLst/>
              </a:prstGeom>
              <a:noFill/>
              <a:ln w="25400">
                <a:solidFill>
                  <a:srgbClr val="333300"/>
                </a:solid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r>
                        <a:rPr lang="it-IT" i="1">
                          <a:solidFill>
                            <a:srgbClr val="000000"/>
                          </a:solidFill>
                          <a:latin typeface="Cambria Math" panose="02040503050406030204" pitchFamily="18" charset="0"/>
                        </a:rPr>
                        <m:t>𝑇</m:t>
                      </m:r>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𝑊</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2</m:t>
                              </m:r>
                              <m:rad>
                                <m:radPr>
                                  <m:degHide m:val="on"/>
                                  <m:ctrlPr>
                                    <a:rPr lang="it-IT" i="1">
                                      <a:solidFill>
                                        <a:srgbClr val="000000"/>
                                      </a:solidFill>
                                      <a:latin typeface="Cambria Math" panose="02040503050406030204" pitchFamily="18" charset="0"/>
                                    </a:rPr>
                                  </m:ctrlPr>
                                </m:radPr>
                                <m:deg/>
                                <m:e>
                                  <m:sSup>
                                    <m:sSupPr>
                                      <m:ctrlPr>
                                        <a:rPr lang="it-IT" i="1">
                                          <a:solidFill>
                                            <a:srgbClr val="000000"/>
                                          </a:solidFill>
                                          <a:latin typeface="Cambria Math" panose="02040503050406030204" pitchFamily="18" charset="0"/>
                                        </a:rPr>
                                      </m:ctrlPr>
                                    </m:sSupPr>
                                    <m:e>
                                      <m:r>
                                        <a:rPr lang="it-IT" i="1">
                                          <a:solidFill>
                                            <a:srgbClr val="000000"/>
                                          </a:solidFill>
                                          <a:latin typeface="Cambria Math" panose="02040503050406030204" pitchFamily="18" charset="0"/>
                                        </a:rPr>
                                        <m:t>𝑆</m:t>
                                      </m:r>
                                    </m:e>
                                    <m:sup>
                                      <m:r>
                                        <a:rPr lang="it-IT" i="1">
                                          <a:solidFill>
                                            <a:srgbClr val="000000"/>
                                          </a:solidFill>
                                          <a:latin typeface="Cambria Math" panose="02040503050406030204" pitchFamily="18" charset="0"/>
                                        </a:rPr>
                                        <m:t>2</m:t>
                                      </m:r>
                                    </m:sup>
                                  </m:sSup>
                                  <m:r>
                                    <a:rPr lang="it-IT" i="1">
                                      <a:solidFill>
                                        <a:srgbClr val="000000"/>
                                      </a:solidFill>
                                      <a:latin typeface="Cambria Math" panose="02040503050406030204" pitchFamily="18" charset="0"/>
                                    </a:rPr>
                                    <m:t>+4</m:t>
                                  </m:r>
                                  <m:sSup>
                                    <m:sSupPr>
                                      <m:ctrlPr>
                                        <a:rPr lang="it-IT" i="1">
                                          <a:solidFill>
                                            <a:srgbClr val="000000"/>
                                          </a:solidFill>
                                          <a:latin typeface="Cambria Math" panose="02040503050406030204" pitchFamily="18" charset="0"/>
                                        </a:rPr>
                                      </m:ctrlPr>
                                    </m:sSupPr>
                                    <m:e>
                                      <m:r>
                                        <a:rPr lang="it-IT" i="1">
                                          <a:solidFill>
                                            <a:srgbClr val="000000"/>
                                          </a:solidFill>
                                          <a:latin typeface="Cambria Math" panose="02040503050406030204" pitchFamily="18" charset="0"/>
                                        </a:rPr>
                                        <m:t>𝑑</m:t>
                                      </m:r>
                                    </m:e>
                                    <m:sup>
                                      <m:r>
                                        <a:rPr lang="it-IT" i="1">
                                          <a:solidFill>
                                            <a:srgbClr val="000000"/>
                                          </a:solidFill>
                                          <a:latin typeface="Cambria Math" panose="02040503050406030204" pitchFamily="18" charset="0"/>
                                        </a:rPr>
                                        <m:t>2</m:t>
                                      </m:r>
                                    </m:sup>
                                  </m:sSup>
                                </m:e>
                              </m:rad>
                            </m:num>
                            <m:den>
                              <m:r>
                                <a:rPr lang="it-IT" i="1">
                                  <a:solidFill>
                                    <a:srgbClr val="000000"/>
                                  </a:solidFill>
                                  <a:latin typeface="Cambria Math" panose="02040503050406030204" pitchFamily="18" charset="0"/>
                                </a:rPr>
                                <m:t>𝑣</m:t>
                              </m:r>
                            </m:den>
                          </m:f>
                        </m:e>
                        <m:sub>
                          <m:r>
                            <m:rPr>
                              <m:sty m:val="p"/>
                            </m:rPr>
                            <a:rPr lang="it-IT" i="0">
                              <a:solidFill>
                                <a:srgbClr val="000000"/>
                              </a:solidFill>
                              <a:latin typeface="Cambria Math" panose="02040503050406030204" pitchFamily="18" charset="0"/>
                            </a:rPr>
                            <m:t>min</m:t>
                          </m:r>
                        </m:sub>
                      </m:sSub>
                    </m:oMath>
                  </m:oMathPara>
                </a14:m>
                <a:endParaRPr lang="it-IT"/>
              </a:p>
            </p:txBody>
          </p:sp>
        </mc:Choice>
        <mc:Fallback xmlns="">
          <p:sp>
            <p:nvSpPr>
              <p:cNvPr id="105475" name="Object 3"/>
              <p:cNvSpPr txBox="1">
                <a:spLocks noRot="1" noChangeAspect="1" noMove="1" noResize="1" noEditPoints="1" noAdjustHandles="1" noChangeArrowheads="1" noChangeShapeType="1" noTextEdit="1"/>
              </p:cNvSpPr>
              <p:nvPr/>
            </p:nvSpPr>
            <p:spPr bwMode="auto">
              <a:xfrm>
                <a:off x="381000" y="1125538"/>
                <a:ext cx="2351088" cy="800100"/>
              </a:xfrm>
              <a:prstGeom prst="rect">
                <a:avLst/>
              </a:prstGeom>
              <a:blipFill>
                <a:blip r:embed="rId5"/>
                <a:stretch>
                  <a:fillRect/>
                </a:stretch>
              </a:blipFill>
              <a:ln w="25400">
                <a:solidFill>
                  <a:srgbClr val="333300"/>
                </a:solidFill>
                <a:miter lim="800000"/>
                <a:headEnd/>
                <a:tailEnd/>
              </a:ln>
              <a:effectLst/>
            </p:spPr>
            <p:txBody>
              <a:bodyPr/>
              <a:lstStyle/>
              <a:p>
                <a:r>
                  <a:rPr lang="it-IT">
                    <a:noFill/>
                  </a:rPr>
                  <a:t> </a:t>
                </a:r>
              </a:p>
            </p:txBody>
          </p:sp>
        </mc:Fallback>
      </mc:AlternateContent>
      <p:cxnSp>
        <p:nvCxnSpPr>
          <p:cNvPr id="10" name="Connettore 2 9"/>
          <p:cNvCxnSpPr/>
          <p:nvPr/>
        </p:nvCxnSpPr>
        <p:spPr>
          <a:xfrm>
            <a:off x="1492548" y="2370872"/>
            <a:ext cx="487164" cy="1211436"/>
          </a:xfrm>
          <a:prstGeom prst="straightConnector1">
            <a:avLst/>
          </a:prstGeom>
          <a:ln w="28575">
            <a:solidFill>
              <a:srgbClr val="822433"/>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V="1">
            <a:off x="1979712" y="2358172"/>
            <a:ext cx="432048" cy="1224136"/>
          </a:xfrm>
          <a:prstGeom prst="straightConnector1">
            <a:avLst/>
          </a:prstGeom>
          <a:ln w="28575">
            <a:solidFill>
              <a:srgbClr val="822433"/>
            </a:solidFill>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1763688" y="1916832"/>
            <a:ext cx="720080" cy="369332"/>
          </a:xfrm>
          <a:prstGeom prst="rect">
            <a:avLst/>
          </a:prstGeom>
          <a:noFill/>
        </p:spPr>
        <p:txBody>
          <a:bodyPr wrap="square" rtlCol="0">
            <a:spAutoFit/>
          </a:bodyPr>
          <a:lstStyle/>
          <a:p>
            <a:r>
              <a:rPr lang="it-IT" dirty="0"/>
              <a:t>S</a:t>
            </a:r>
          </a:p>
        </p:txBody>
      </p:sp>
      <p:cxnSp>
        <p:nvCxnSpPr>
          <p:cNvPr id="14" name="Connettore 2 13"/>
          <p:cNvCxnSpPr/>
          <p:nvPr/>
        </p:nvCxnSpPr>
        <p:spPr>
          <a:xfrm>
            <a:off x="1475656" y="2286164"/>
            <a:ext cx="936000" cy="0"/>
          </a:xfrm>
          <a:prstGeom prst="straightConnector1">
            <a:avLst/>
          </a:prstGeom>
          <a:ln>
            <a:solidFill>
              <a:srgbClr val="822433"/>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107504" y="3582308"/>
            <a:ext cx="4536504" cy="0"/>
          </a:xfrm>
          <a:prstGeom prst="line">
            <a:avLst/>
          </a:prstGeom>
          <a:ln>
            <a:solidFill>
              <a:srgbClr val="822433"/>
            </a:solidFill>
            <a:prstDash val="dash"/>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1979712" y="2358172"/>
            <a:ext cx="0" cy="1296144"/>
          </a:xfrm>
          <a:prstGeom prst="line">
            <a:avLst/>
          </a:prstGeom>
          <a:ln>
            <a:solidFill>
              <a:srgbClr val="822433"/>
            </a:solidFill>
            <a:prstDash val="dash"/>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1979712" y="2564904"/>
            <a:ext cx="720080" cy="369332"/>
          </a:xfrm>
          <a:prstGeom prst="rect">
            <a:avLst/>
          </a:prstGeom>
          <a:noFill/>
        </p:spPr>
        <p:txBody>
          <a:bodyPr wrap="square" rtlCol="0">
            <a:spAutoFit/>
          </a:bodyPr>
          <a:lstStyle/>
          <a:p>
            <a:r>
              <a:rPr lang="it-IT" dirty="0"/>
              <a:t>d</a:t>
            </a:r>
          </a:p>
        </p:txBody>
      </p:sp>
      <p:cxnSp>
        <p:nvCxnSpPr>
          <p:cNvPr id="25" name="Connettore 1 24"/>
          <p:cNvCxnSpPr/>
          <p:nvPr/>
        </p:nvCxnSpPr>
        <p:spPr>
          <a:xfrm>
            <a:off x="107504" y="2374280"/>
            <a:ext cx="4536504" cy="0"/>
          </a:xfrm>
          <a:prstGeom prst="line">
            <a:avLst/>
          </a:prstGeom>
          <a:ln>
            <a:solidFill>
              <a:srgbClr val="822433"/>
            </a:solidFill>
            <a:prstDash val="solid"/>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3491880" y="2708920"/>
            <a:ext cx="432048" cy="369332"/>
          </a:xfrm>
          <a:prstGeom prst="rect">
            <a:avLst/>
          </a:prstGeom>
          <a:noFill/>
        </p:spPr>
        <p:txBody>
          <a:bodyPr wrap="square" rtlCol="0">
            <a:spAutoFit/>
          </a:bodyPr>
          <a:lstStyle/>
          <a:p>
            <a:r>
              <a:rPr lang="it-IT" dirty="0"/>
              <a:t>v</a:t>
            </a:r>
          </a:p>
        </p:txBody>
      </p:sp>
      <p:sp>
        <p:nvSpPr>
          <p:cNvPr id="27" name="CasellaDiTesto 26"/>
          <p:cNvSpPr txBox="1"/>
          <p:nvPr/>
        </p:nvSpPr>
        <p:spPr>
          <a:xfrm>
            <a:off x="3131840" y="3563724"/>
            <a:ext cx="1440160" cy="369332"/>
          </a:xfrm>
          <a:prstGeom prst="rect">
            <a:avLst/>
          </a:prstGeom>
          <a:noFill/>
        </p:spPr>
        <p:txBody>
          <a:bodyPr wrap="square" rtlCol="0">
            <a:spAutoFit/>
          </a:bodyPr>
          <a:lstStyle/>
          <a:p>
            <a:r>
              <a:rPr lang="it-IT" dirty="0" err="1"/>
              <a:t>reflector</a:t>
            </a:r>
            <a:endParaRPr lang="it-IT" dirty="0"/>
          </a:p>
        </p:txBody>
      </p:sp>
      <mc:AlternateContent xmlns:mc="http://schemas.openxmlformats.org/markup-compatibility/2006" xmlns:a14="http://schemas.microsoft.com/office/drawing/2010/main">
        <mc:Choice Requires="a14">
          <p:sp>
            <p:nvSpPr>
              <p:cNvPr id="105476" name="Object 4"/>
              <p:cNvSpPr txBox="1"/>
              <p:nvPr/>
            </p:nvSpPr>
            <p:spPr bwMode="auto">
              <a:xfrm>
                <a:off x="1187624" y="4293096"/>
                <a:ext cx="1460500" cy="709613"/>
              </a:xfrm>
              <a:prstGeom prst="rect">
                <a:avLst/>
              </a:prstGeom>
              <a:noFill/>
              <a:ln w="25400">
                <a:solidFill>
                  <a:srgbClr val="333300"/>
                </a:solid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r>
                        <a:rPr lang="it-IT" i="1">
                          <a:solidFill>
                            <a:srgbClr val="000000"/>
                          </a:solidFill>
                          <a:latin typeface="Cambria Math" panose="02040503050406030204" pitchFamily="18" charset="0"/>
                        </a:rPr>
                        <m:t>𝑇𝑊</m:t>
                      </m:r>
                      <m:r>
                        <a:rPr lang="it-IT" i="1">
                          <a:solidFill>
                            <a:srgbClr val="000000"/>
                          </a:solidFill>
                          <a:latin typeface="Cambria Math" panose="02040503050406030204" pitchFamily="18" charset="0"/>
                        </a:rPr>
                        <m:t>=1.3</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2</m:t>
                          </m:r>
                          <m:r>
                            <a:rPr lang="it-IT" i="1">
                              <a:solidFill>
                                <a:srgbClr val="000000"/>
                              </a:solidFill>
                              <a:latin typeface="Cambria Math" panose="02040503050406030204" pitchFamily="18" charset="0"/>
                            </a:rPr>
                            <m:t>𝑑</m:t>
                          </m:r>
                        </m:num>
                        <m:den>
                          <m:r>
                            <a:rPr lang="it-IT" i="1">
                              <a:solidFill>
                                <a:srgbClr val="000000"/>
                              </a:solidFill>
                              <a:latin typeface="Cambria Math" panose="02040503050406030204" pitchFamily="18" charset="0"/>
                            </a:rPr>
                            <m:t>𝑣</m:t>
                          </m:r>
                        </m:den>
                      </m:f>
                    </m:oMath>
                  </m:oMathPara>
                </a14:m>
                <a:endParaRPr lang="it-IT"/>
              </a:p>
            </p:txBody>
          </p:sp>
        </mc:Choice>
        <mc:Fallback xmlns="">
          <p:sp>
            <p:nvSpPr>
              <p:cNvPr id="105476" name="Object 4"/>
              <p:cNvSpPr txBox="1">
                <a:spLocks noRot="1" noChangeAspect="1" noMove="1" noResize="1" noEditPoints="1" noAdjustHandles="1" noChangeArrowheads="1" noChangeShapeType="1" noTextEdit="1"/>
              </p:cNvSpPr>
              <p:nvPr/>
            </p:nvSpPr>
            <p:spPr bwMode="auto">
              <a:xfrm>
                <a:off x="1187624" y="4293096"/>
                <a:ext cx="1460500" cy="709613"/>
              </a:xfrm>
              <a:prstGeom prst="rect">
                <a:avLst/>
              </a:prstGeom>
              <a:blipFill>
                <a:blip r:embed="rId6"/>
                <a:stretch>
                  <a:fillRect/>
                </a:stretch>
              </a:blipFill>
              <a:ln w="25400">
                <a:solidFill>
                  <a:srgbClr val="333300"/>
                </a:solidFill>
                <a:miter lim="800000"/>
                <a:headEnd/>
                <a:tailEnd/>
              </a:ln>
              <a:effectLst/>
            </p:spPr>
            <p:txBody>
              <a:bodyPr/>
              <a:lstStyle/>
              <a:p>
                <a:r>
                  <a:rPr lang="it-IT">
                    <a:noFill/>
                  </a:rPr>
                  <a:t> </a:t>
                </a:r>
              </a:p>
            </p:txBody>
          </p:sp>
        </mc:Fallback>
      </mc:AlternateContent>
      <p:sp>
        <p:nvSpPr>
          <p:cNvPr id="28" name="Rettangolo 27"/>
          <p:cNvSpPr/>
          <p:nvPr/>
        </p:nvSpPr>
        <p:spPr>
          <a:xfrm>
            <a:off x="2830023" y="1198493"/>
            <a:ext cx="1741977" cy="646331"/>
          </a:xfrm>
          <a:prstGeom prst="rect">
            <a:avLst/>
          </a:prstGeom>
        </p:spPr>
        <p:txBody>
          <a:bodyPr wrap="square">
            <a:spAutoFit/>
          </a:bodyPr>
          <a:lstStyle/>
          <a:p>
            <a:pPr algn="ctr"/>
            <a:r>
              <a:rPr lang="it-IT" b="1" dirty="0"/>
              <a:t>Minimum </a:t>
            </a:r>
            <a:r>
              <a:rPr lang="it-IT" b="1" dirty="0" err="1"/>
              <a:t>time</a:t>
            </a:r>
            <a:r>
              <a:rPr lang="it-IT" b="1" dirty="0"/>
              <a:t> </a:t>
            </a:r>
            <a:r>
              <a:rPr lang="it-IT" b="1" dirty="0" err="1"/>
              <a:t>window</a:t>
            </a:r>
            <a:endParaRPr lang="it-IT" b="1" dirty="0"/>
          </a:p>
        </p:txBody>
      </p:sp>
      <p:sp>
        <p:nvSpPr>
          <p:cNvPr id="29" name="Rettangolo 28"/>
          <p:cNvSpPr/>
          <p:nvPr/>
        </p:nvSpPr>
        <p:spPr>
          <a:xfrm>
            <a:off x="2771800" y="4293096"/>
            <a:ext cx="1741977" cy="646331"/>
          </a:xfrm>
          <a:prstGeom prst="rect">
            <a:avLst/>
          </a:prstGeom>
        </p:spPr>
        <p:txBody>
          <a:bodyPr wrap="square">
            <a:spAutoFit/>
          </a:bodyPr>
          <a:lstStyle/>
          <a:p>
            <a:pPr algn="ctr"/>
            <a:r>
              <a:rPr lang="it-IT" b="1" dirty="0" err="1"/>
              <a:t>Practical</a:t>
            </a:r>
            <a:r>
              <a:rPr lang="it-IT" b="1" dirty="0"/>
              <a:t> formula</a:t>
            </a:r>
          </a:p>
        </p:txBody>
      </p:sp>
    </p:spTree>
    <p:extLst>
      <p:ext uri="{BB962C8B-B14F-4D97-AF65-F5344CB8AC3E}">
        <p14:creationId xmlns:p14="http://schemas.microsoft.com/office/powerpoint/2010/main" val="6227205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3077"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2</a:t>
            </a:fld>
            <a:r>
              <a:rPr lang="en-GB" sz="1400" b="1" dirty="0"/>
              <a:t> </a:t>
            </a:r>
          </a:p>
        </p:txBody>
      </p:sp>
      <p:sp>
        <p:nvSpPr>
          <p:cNvPr id="17"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GPR antenna</a:t>
            </a:r>
          </a:p>
        </p:txBody>
      </p:sp>
      <p:pic>
        <p:nvPicPr>
          <p:cNvPr id="21" name="Immagine 9" descr="logo_dicea.png"/>
          <p:cNvPicPr>
            <a:picLocks noChangeAspect="1"/>
          </p:cNvPicPr>
          <p:nvPr/>
        </p:nvPicPr>
        <p:blipFill>
          <a:blip r:embed="rId3" cstate="print"/>
          <a:srcRect r="77084"/>
          <a:stretch>
            <a:fillRect/>
          </a:stretch>
        </p:blipFill>
        <p:spPr bwMode="auto">
          <a:xfrm>
            <a:off x="8580983" y="0"/>
            <a:ext cx="540221" cy="654050"/>
          </a:xfrm>
          <a:prstGeom prst="rect">
            <a:avLst/>
          </a:prstGeom>
          <a:noFill/>
          <a:ln w="9525">
            <a:noFill/>
            <a:miter lim="800000"/>
            <a:headEnd/>
            <a:tailEnd/>
          </a:ln>
        </p:spPr>
      </p:pic>
      <p:pic>
        <p:nvPicPr>
          <p:cNvPr id="58370" name="Picture 2"/>
          <p:cNvPicPr>
            <a:picLocks noChangeAspect="1" noChangeArrowheads="1"/>
          </p:cNvPicPr>
          <p:nvPr/>
        </p:nvPicPr>
        <p:blipFill>
          <a:blip r:embed="rId4" cstate="print"/>
          <a:srcRect/>
          <a:stretch>
            <a:fillRect/>
          </a:stretch>
        </p:blipFill>
        <p:spPr bwMode="auto">
          <a:xfrm>
            <a:off x="261938" y="1179537"/>
            <a:ext cx="8620125" cy="5057775"/>
          </a:xfrm>
          <a:prstGeom prst="rect">
            <a:avLst/>
          </a:prstGeom>
          <a:noFill/>
          <a:ln w="9525">
            <a:noFill/>
            <a:miter lim="800000"/>
            <a:headEnd/>
            <a:tailEnd/>
          </a:ln>
        </p:spPr>
      </p:pic>
    </p:spTree>
    <p:extLst>
      <p:ext uri="{BB962C8B-B14F-4D97-AF65-F5344CB8AC3E}">
        <p14:creationId xmlns:p14="http://schemas.microsoft.com/office/powerpoint/2010/main" val="115256843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3077"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20</a:t>
            </a:fld>
            <a:r>
              <a:rPr lang="en-GB" sz="1400" b="1" dirty="0"/>
              <a:t> </a:t>
            </a:r>
          </a:p>
        </p:txBody>
      </p:sp>
      <p:sp>
        <p:nvSpPr>
          <p:cNvPr id="17"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DOI</a:t>
            </a:r>
          </a:p>
        </p:txBody>
      </p:sp>
      <p:pic>
        <p:nvPicPr>
          <p:cNvPr id="21" name="Immagine 9" descr="logo_dicea.png"/>
          <p:cNvPicPr>
            <a:picLocks noChangeAspect="1"/>
          </p:cNvPicPr>
          <p:nvPr/>
        </p:nvPicPr>
        <p:blipFill>
          <a:blip r:embed="rId3" cstate="print"/>
          <a:srcRect r="77084"/>
          <a:stretch>
            <a:fillRect/>
          </a:stretch>
        </p:blipFill>
        <p:spPr bwMode="auto">
          <a:xfrm>
            <a:off x="8580983" y="0"/>
            <a:ext cx="540221" cy="654050"/>
          </a:xfrm>
          <a:prstGeom prst="rect">
            <a:avLst/>
          </a:prstGeom>
          <a:noFill/>
          <a:ln w="9525">
            <a:noFill/>
            <a:miter lim="800000"/>
            <a:headEnd/>
            <a:tailEnd/>
          </a:ln>
        </p:spPr>
      </p:pic>
      <p:pic>
        <p:nvPicPr>
          <p:cNvPr id="88067" name="Picture 3"/>
          <p:cNvPicPr>
            <a:picLocks noChangeAspect="1" noChangeArrowheads="1"/>
          </p:cNvPicPr>
          <p:nvPr/>
        </p:nvPicPr>
        <p:blipFill>
          <a:blip r:embed="rId4" cstate="print"/>
          <a:srcRect/>
          <a:stretch>
            <a:fillRect/>
          </a:stretch>
        </p:blipFill>
        <p:spPr bwMode="auto">
          <a:xfrm>
            <a:off x="5508104" y="1124744"/>
            <a:ext cx="3354204" cy="3218681"/>
          </a:xfrm>
          <a:prstGeom prst="rect">
            <a:avLst/>
          </a:prstGeom>
          <a:noFill/>
          <a:ln w="9525">
            <a:noFill/>
            <a:miter lim="800000"/>
            <a:headEnd/>
            <a:tailEnd/>
          </a:ln>
        </p:spPr>
      </p:pic>
      <p:sp>
        <p:nvSpPr>
          <p:cNvPr id="8" name="Rettangolo 7"/>
          <p:cNvSpPr/>
          <p:nvPr/>
        </p:nvSpPr>
        <p:spPr>
          <a:xfrm>
            <a:off x="0" y="908720"/>
            <a:ext cx="5508104" cy="3139321"/>
          </a:xfrm>
          <a:prstGeom prst="rect">
            <a:avLst/>
          </a:prstGeom>
        </p:spPr>
        <p:txBody>
          <a:bodyPr wrap="square">
            <a:spAutoFit/>
          </a:bodyPr>
          <a:lstStyle/>
          <a:p>
            <a:r>
              <a:rPr lang="en-US" dirty="0"/>
              <a:t>The way to have a quantitative estimation of DOI is to calculate or measure the attenuation coefficient. </a:t>
            </a:r>
          </a:p>
          <a:p>
            <a:r>
              <a:rPr lang="en-US" dirty="0"/>
              <a:t>A conservative rule-of-thumb is to state that radar will be ineffective if the actual target depth is greater than 50% of the maximum range.</a:t>
            </a:r>
          </a:p>
          <a:p>
            <a:r>
              <a:rPr lang="en-US" dirty="0"/>
              <a:t>Commercial radar systems can typically afford to have a maximum of 60 dB attenuation associated with conduction losses. A rough guide to depth of investigation is:</a:t>
            </a:r>
          </a:p>
          <a:p>
            <a:endParaRPr lang="en-US" dirty="0"/>
          </a:p>
          <a:p>
            <a:endParaRPr lang="it-IT" dirty="0"/>
          </a:p>
        </p:txBody>
      </p:sp>
      <mc:AlternateContent xmlns:mc="http://schemas.openxmlformats.org/markup-compatibility/2006" xmlns:a14="http://schemas.microsoft.com/office/drawing/2010/main">
        <mc:Choice Requires="a14">
          <p:sp>
            <p:nvSpPr>
              <p:cNvPr id="9" name="Oggetto 8"/>
              <p:cNvSpPr txBox="1"/>
              <p:nvPr/>
            </p:nvSpPr>
            <p:spPr bwMode="auto">
              <a:xfrm>
                <a:off x="1259632" y="4016142"/>
                <a:ext cx="1512168" cy="186113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it-IT" i="1">
                          <a:solidFill>
                            <a:srgbClr val="000000"/>
                          </a:solidFill>
                          <a:latin typeface="Cambria Math" panose="02040503050406030204" pitchFamily="18" charset="0"/>
                        </a:rPr>
                        <m:t>𝐷𝑂𝐼</m:t>
                      </m:r>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35</m:t>
                          </m:r>
                        </m:num>
                        <m:den>
                          <m:r>
                            <a:rPr lang="it-IT" i="1">
                              <a:solidFill>
                                <a:srgbClr val="000000"/>
                              </a:solidFill>
                              <a:latin typeface="Cambria Math" panose="02040503050406030204" pitchFamily="18" charset="0"/>
                            </a:rPr>
                            <m:t>𝜎</m:t>
                          </m:r>
                        </m:den>
                      </m:f>
                    </m:oMath>
                    <m:oMath xmlns:m="http://schemas.openxmlformats.org/officeDocument/2006/math">
                      <m:r>
                        <a:rPr lang="it-IT" i="1">
                          <a:solidFill>
                            <a:srgbClr val="000000"/>
                          </a:solidFill>
                          <a:latin typeface="Cambria Math" panose="02040503050406030204" pitchFamily="18" charset="0"/>
                        </a:rPr>
                        <m:t>𝐷𝑂𝐼</m:t>
                      </m:r>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30</m:t>
                          </m:r>
                        </m:num>
                        <m:den>
                          <m:r>
                            <a:rPr lang="it-IT" i="1">
                              <a:solidFill>
                                <a:srgbClr val="000000"/>
                              </a:solidFill>
                              <a:latin typeface="Cambria Math" panose="02040503050406030204" pitchFamily="18" charset="0"/>
                            </a:rPr>
                            <m:t>𝛼</m:t>
                          </m:r>
                        </m:den>
                      </m:f>
                    </m:oMath>
                  </m:oMathPara>
                </a14:m>
                <a:endParaRPr lang="it-IT"/>
              </a:p>
            </p:txBody>
          </p:sp>
        </mc:Choice>
        <mc:Fallback xmlns="">
          <p:sp>
            <p:nvSpPr>
              <p:cNvPr id="9" name="Oggetto 8"/>
              <p:cNvSpPr txBox="1">
                <a:spLocks noRot="1" noChangeAspect="1" noMove="1" noResize="1" noEditPoints="1" noAdjustHandles="1" noChangeArrowheads="1" noChangeShapeType="1" noTextEdit="1"/>
              </p:cNvSpPr>
              <p:nvPr/>
            </p:nvSpPr>
            <p:spPr bwMode="auto">
              <a:xfrm>
                <a:off x="1259632" y="4016142"/>
                <a:ext cx="1512168" cy="1861130"/>
              </a:xfrm>
              <a:prstGeom prst="rect">
                <a:avLst/>
              </a:prstGeom>
              <a:blipFill>
                <a:blip r:embed="rId5"/>
                <a:stretch>
                  <a:fillRect/>
                </a:stretch>
              </a:blipFill>
            </p:spPr>
            <p:txBody>
              <a:bodyPr/>
              <a:lstStyle/>
              <a:p>
                <a:r>
                  <a:rPr lang="it-IT">
                    <a:noFill/>
                  </a:rPr>
                  <a:t> </a:t>
                </a:r>
              </a:p>
            </p:txBody>
          </p:sp>
        </mc:Fallback>
      </mc:AlternateContent>
      <p:sp>
        <p:nvSpPr>
          <p:cNvPr id="10" name="Rettangolo 9"/>
          <p:cNvSpPr/>
          <p:nvPr/>
        </p:nvSpPr>
        <p:spPr>
          <a:xfrm>
            <a:off x="3707904" y="4437112"/>
            <a:ext cx="5220072" cy="1754326"/>
          </a:xfrm>
          <a:prstGeom prst="rect">
            <a:avLst/>
          </a:prstGeom>
        </p:spPr>
        <p:txBody>
          <a:bodyPr wrap="square">
            <a:spAutoFit/>
          </a:bodyPr>
          <a:lstStyle/>
          <a:p>
            <a:r>
              <a:rPr lang="en-US" dirty="0"/>
              <a:t>α is attenuation in dB/m and </a:t>
            </a:r>
            <a:r>
              <a:rPr lang="en-US" dirty="0">
                <a:latin typeface="Symbol" pitchFamily="18" charset="2"/>
              </a:rPr>
              <a:t>s</a:t>
            </a:r>
            <a:r>
              <a:rPr lang="en-US" dirty="0"/>
              <a:t> is conductivity in </a:t>
            </a:r>
            <a:r>
              <a:rPr lang="en-US" dirty="0" err="1"/>
              <a:t>mS</a:t>
            </a:r>
            <a:r>
              <a:rPr lang="en-US" dirty="0"/>
              <a:t>/m. </a:t>
            </a:r>
          </a:p>
          <a:p>
            <a:endParaRPr lang="en-US" dirty="0"/>
          </a:p>
          <a:p>
            <a:r>
              <a:rPr lang="en-US" dirty="0"/>
              <a:t>Equations applicable when attenuation is moderate to high α&gt; 0.1 dB/m or σ &gt; 1 </a:t>
            </a:r>
            <a:r>
              <a:rPr lang="en-US" dirty="0" err="1"/>
              <a:t>mS</a:t>
            </a:r>
            <a:r>
              <a:rPr lang="en-US" dirty="0"/>
              <a:t>/m which is typical of most geologic settings.</a:t>
            </a:r>
            <a:endParaRPr lang="it-IT" dirty="0"/>
          </a:p>
        </p:txBody>
      </p:sp>
    </p:spTree>
    <p:extLst>
      <p:ext uri="{BB962C8B-B14F-4D97-AF65-F5344CB8AC3E}">
        <p14:creationId xmlns:p14="http://schemas.microsoft.com/office/powerpoint/2010/main" val="143873789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3077"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21</a:t>
            </a:fld>
            <a:r>
              <a:rPr lang="en-GB" sz="1400" b="1" dirty="0"/>
              <a:t> </a:t>
            </a:r>
          </a:p>
        </p:txBody>
      </p:sp>
      <p:sp>
        <p:nvSpPr>
          <p:cNvPr id="17"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Clutter</a:t>
            </a:r>
          </a:p>
        </p:txBody>
      </p:sp>
      <p:pic>
        <p:nvPicPr>
          <p:cNvPr id="21" name="Immagine 9" descr="logo_dicea.png"/>
          <p:cNvPicPr>
            <a:picLocks noChangeAspect="1"/>
          </p:cNvPicPr>
          <p:nvPr/>
        </p:nvPicPr>
        <p:blipFill>
          <a:blip r:embed="rId3" cstate="print"/>
          <a:srcRect r="77084"/>
          <a:stretch>
            <a:fillRect/>
          </a:stretch>
        </p:blipFill>
        <p:spPr bwMode="auto">
          <a:xfrm>
            <a:off x="8580983" y="0"/>
            <a:ext cx="540221" cy="654050"/>
          </a:xfrm>
          <a:prstGeom prst="rect">
            <a:avLst/>
          </a:prstGeom>
          <a:noFill/>
          <a:ln w="9525">
            <a:noFill/>
            <a:miter lim="800000"/>
            <a:headEnd/>
            <a:tailEnd/>
          </a:ln>
        </p:spPr>
      </p:pic>
      <p:sp>
        <p:nvSpPr>
          <p:cNvPr id="8" name="CasellaDiTesto 7"/>
          <p:cNvSpPr txBox="1"/>
          <p:nvPr/>
        </p:nvSpPr>
        <p:spPr>
          <a:xfrm>
            <a:off x="251520" y="836712"/>
            <a:ext cx="8640960" cy="1754326"/>
          </a:xfrm>
          <a:prstGeom prst="rect">
            <a:avLst/>
          </a:prstGeom>
          <a:noFill/>
        </p:spPr>
        <p:txBody>
          <a:bodyPr wrap="square" rtlCol="0">
            <a:spAutoFit/>
          </a:bodyPr>
          <a:lstStyle/>
          <a:p>
            <a:pPr algn="just"/>
            <a:r>
              <a:rPr lang="en-US" dirty="0"/>
              <a:t>Clutter in GPR systems refers to the radar signals returned from material heterogeneity in soils and rock. The radar response of small scale features (i.e., fine scale bedding), increases rapidly as radar frequency.</a:t>
            </a:r>
          </a:p>
          <a:p>
            <a:pPr algn="just"/>
            <a:r>
              <a:rPr lang="en-US" dirty="0"/>
              <a:t>To achieve this, the signal wavelength should be much longer (we use a factor of 10) or frequency much lower than the typical heterogeneity or clutter dimension, ΔL, in the host environment.</a:t>
            </a:r>
            <a:endParaRPr lang="it-IT" dirty="0"/>
          </a:p>
        </p:txBody>
      </p:sp>
      <mc:AlternateContent xmlns:mc="http://schemas.openxmlformats.org/markup-compatibility/2006" xmlns:a14="http://schemas.microsoft.com/office/drawing/2010/main">
        <mc:Choice Requires="a14">
          <p:sp>
            <p:nvSpPr>
              <p:cNvPr id="108546" name="Object 2"/>
              <p:cNvSpPr txBox="1"/>
              <p:nvPr/>
            </p:nvSpPr>
            <p:spPr bwMode="auto">
              <a:xfrm>
                <a:off x="1115616" y="2636912"/>
                <a:ext cx="2268537" cy="1036638"/>
              </a:xfrm>
              <a:prstGeom prst="rect">
                <a:avLst/>
              </a:prstGeom>
              <a:noFill/>
              <a:ln w="25400">
                <a:solidFill>
                  <a:srgbClr val="993300"/>
                </a:solid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sSup>
                        <m:sSupPr>
                          <m:ctrlPr>
                            <a:rPr lang="it-IT" i="1">
                              <a:solidFill>
                                <a:srgbClr val="000000"/>
                              </a:solidFill>
                              <a:latin typeface="Cambria Math" panose="02040503050406030204" pitchFamily="18" charset="0"/>
                            </a:rPr>
                          </m:ctrlPr>
                        </m:sSupPr>
                        <m:e>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𝑓</m:t>
                              </m:r>
                            </m:e>
                            <m:sub>
                              <m:r>
                                <a:rPr lang="it-IT" i="1">
                                  <a:solidFill>
                                    <a:srgbClr val="000000"/>
                                  </a:solidFill>
                                  <a:latin typeface="Cambria Math" panose="02040503050406030204" pitchFamily="18" charset="0"/>
                                </a:rPr>
                                <m:t>𝑐</m:t>
                              </m:r>
                            </m:sub>
                          </m:sSub>
                        </m:e>
                        <m:sup>
                          <m:r>
                            <a:rPr lang="it-IT" i="1">
                              <a:solidFill>
                                <a:srgbClr val="000000"/>
                              </a:solidFill>
                              <a:latin typeface="Cambria Math" panose="02040503050406030204" pitchFamily="18" charset="0"/>
                            </a:rPr>
                            <m:t>𝐶</m:t>
                          </m:r>
                        </m:sup>
                      </m:sSup>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𝑐</m:t>
                          </m:r>
                        </m:num>
                        <m:den>
                          <m:r>
                            <a:rPr lang="it-IT" i="1">
                              <a:solidFill>
                                <a:srgbClr val="000000"/>
                              </a:solidFill>
                              <a:latin typeface="Cambria Math" panose="02040503050406030204" pitchFamily="18" charset="0"/>
                            </a:rPr>
                            <m:t>10</m:t>
                          </m:r>
                          <m:r>
                            <m:rPr>
                              <m:sty m:val="p"/>
                            </m:rPr>
                            <a:rPr lang="it-IT" i="1">
                              <a:solidFill>
                                <a:srgbClr val="000000"/>
                              </a:solidFill>
                              <a:latin typeface="Cambria Math" panose="02040503050406030204" pitchFamily="18" charset="0"/>
                            </a:rPr>
                            <m:t>Δ</m:t>
                          </m:r>
                          <m:r>
                            <a:rPr lang="it-IT" i="1">
                              <a:solidFill>
                                <a:srgbClr val="000000"/>
                              </a:solidFill>
                              <a:latin typeface="Cambria Math" panose="02040503050406030204" pitchFamily="18" charset="0"/>
                            </a:rPr>
                            <m:t>𝐿</m:t>
                          </m:r>
                          <m:rad>
                            <m:radPr>
                              <m:degHide m:val="on"/>
                              <m:ctrlPr>
                                <a:rPr lang="it-IT" i="1">
                                  <a:solidFill>
                                    <a:srgbClr val="000000"/>
                                  </a:solidFill>
                                  <a:latin typeface="Cambria Math" panose="02040503050406030204" pitchFamily="18" charset="0"/>
                                </a:rPr>
                              </m:ctrlPr>
                            </m:radPr>
                            <m:deg/>
                            <m:e>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𝜀</m:t>
                                  </m:r>
                                </m:e>
                                <m:sub>
                                  <m:r>
                                    <a:rPr lang="it-IT" i="1">
                                      <a:solidFill>
                                        <a:srgbClr val="000000"/>
                                      </a:solidFill>
                                      <a:latin typeface="Cambria Math" panose="02040503050406030204" pitchFamily="18" charset="0"/>
                                    </a:rPr>
                                    <m:t>𝑟</m:t>
                                  </m:r>
                                </m:sub>
                              </m:sSub>
                            </m:e>
                          </m:rad>
                        </m:den>
                      </m:f>
                    </m:oMath>
                  </m:oMathPara>
                </a14:m>
                <a:endParaRPr lang="it-IT"/>
              </a:p>
            </p:txBody>
          </p:sp>
        </mc:Choice>
        <mc:Fallback xmlns="">
          <p:sp>
            <p:nvSpPr>
              <p:cNvPr id="108546" name="Object 2"/>
              <p:cNvSpPr txBox="1">
                <a:spLocks noRot="1" noChangeAspect="1" noMove="1" noResize="1" noEditPoints="1" noAdjustHandles="1" noChangeArrowheads="1" noChangeShapeType="1" noTextEdit="1"/>
              </p:cNvSpPr>
              <p:nvPr/>
            </p:nvSpPr>
            <p:spPr bwMode="auto">
              <a:xfrm>
                <a:off x="1115616" y="2636912"/>
                <a:ext cx="2268537" cy="1036638"/>
              </a:xfrm>
              <a:prstGeom prst="rect">
                <a:avLst/>
              </a:prstGeom>
              <a:blipFill>
                <a:blip r:embed="rId4"/>
                <a:stretch>
                  <a:fillRect/>
                </a:stretch>
              </a:blipFill>
              <a:ln w="25400">
                <a:solidFill>
                  <a:srgbClr val="993300"/>
                </a:solidFill>
                <a:miter lim="800000"/>
                <a:headEnd/>
                <a:tailEnd/>
              </a:ln>
            </p:spPr>
            <p:txBody>
              <a:bodyPr/>
              <a:lstStyle/>
              <a:p>
                <a:r>
                  <a:rPr lang="it-IT">
                    <a:noFill/>
                  </a:rPr>
                  <a:t> </a:t>
                </a:r>
              </a:p>
            </p:txBody>
          </p:sp>
        </mc:Fallback>
      </mc:AlternateContent>
      <p:pic>
        <p:nvPicPr>
          <p:cNvPr id="108547" name="Picture 3"/>
          <p:cNvPicPr>
            <a:picLocks noChangeAspect="1" noChangeArrowheads="1"/>
          </p:cNvPicPr>
          <p:nvPr/>
        </p:nvPicPr>
        <p:blipFill>
          <a:blip r:embed="rId5" cstate="print"/>
          <a:srcRect/>
          <a:stretch>
            <a:fillRect/>
          </a:stretch>
        </p:blipFill>
        <p:spPr bwMode="auto">
          <a:xfrm>
            <a:off x="4427984" y="2636912"/>
            <a:ext cx="4532834" cy="3041538"/>
          </a:xfrm>
          <a:prstGeom prst="rect">
            <a:avLst/>
          </a:prstGeom>
          <a:noFill/>
          <a:ln w="9525">
            <a:noFill/>
            <a:miter lim="800000"/>
            <a:headEnd/>
            <a:tailEnd/>
          </a:ln>
        </p:spPr>
      </p:pic>
      <p:sp>
        <p:nvSpPr>
          <p:cNvPr id="11" name="Ovale 10"/>
          <p:cNvSpPr/>
          <p:nvPr/>
        </p:nvSpPr>
        <p:spPr>
          <a:xfrm>
            <a:off x="4932040" y="2924944"/>
            <a:ext cx="3672408" cy="4320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251520" y="3978930"/>
            <a:ext cx="3960440" cy="1754326"/>
          </a:xfrm>
          <a:prstGeom prst="rect">
            <a:avLst/>
          </a:prstGeom>
        </p:spPr>
        <p:txBody>
          <a:bodyPr wrap="square">
            <a:spAutoFit/>
          </a:bodyPr>
          <a:lstStyle/>
          <a:p>
            <a:pPr algn="just"/>
            <a:r>
              <a:rPr lang="en-US" b="1" dirty="0"/>
              <a:t>However, for archeological purposes I often need clutter because it can be an index of fractures and cracks. In this case clutter is not noise and should be left on the section.</a:t>
            </a:r>
            <a:endParaRPr lang="it-IT" b="1" dirty="0"/>
          </a:p>
        </p:txBody>
      </p:sp>
    </p:spTree>
    <p:extLst>
      <p:ext uri="{BB962C8B-B14F-4D97-AF65-F5344CB8AC3E}">
        <p14:creationId xmlns:p14="http://schemas.microsoft.com/office/powerpoint/2010/main" val="197192818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3077"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22</a:t>
            </a:fld>
            <a:r>
              <a:rPr lang="en-GB" sz="1400" b="1" dirty="0"/>
              <a:t> </a:t>
            </a:r>
          </a:p>
        </p:txBody>
      </p:sp>
      <p:sp>
        <p:nvSpPr>
          <p:cNvPr id="17"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Clutter</a:t>
            </a:r>
          </a:p>
        </p:txBody>
      </p:sp>
      <p:pic>
        <p:nvPicPr>
          <p:cNvPr id="21" name="Immagine 9" descr="logo_dicea.png"/>
          <p:cNvPicPr>
            <a:picLocks noChangeAspect="1"/>
          </p:cNvPicPr>
          <p:nvPr/>
        </p:nvPicPr>
        <p:blipFill>
          <a:blip r:embed="rId3" cstate="print"/>
          <a:srcRect r="77084"/>
          <a:stretch>
            <a:fillRect/>
          </a:stretch>
        </p:blipFill>
        <p:spPr bwMode="auto">
          <a:xfrm>
            <a:off x="8580983" y="0"/>
            <a:ext cx="540221" cy="654050"/>
          </a:xfrm>
          <a:prstGeom prst="rect">
            <a:avLst/>
          </a:prstGeom>
          <a:noFill/>
          <a:ln w="9525">
            <a:noFill/>
            <a:miter lim="800000"/>
            <a:headEnd/>
            <a:tailEnd/>
          </a:ln>
        </p:spPr>
      </p:pic>
      <p:sp>
        <p:nvSpPr>
          <p:cNvPr id="8" name="CasellaDiTesto 7"/>
          <p:cNvSpPr txBox="1"/>
          <p:nvPr/>
        </p:nvSpPr>
        <p:spPr>
          <a:xfrm>
            <a:off x="251520" y="836712"/>
            <a:ext cx="8640960" cy="1754326"/>
          </a:xfrm>
          <a:prstGeom prst="rect">
            <a:avLst/>
          </a:prstGeom>
          <a:noFill/>
        </p:spPr>
        <p:txBody>
          <a:bodyPr wrap="square" rtlCol="0">
            <a:spAutoFit/>
          </a:bodyPr>
          <a:lstStyle/>
          <a:p>
            <a:pPr algn="just"/>
            <a:r>
              <a:rPr lang="en-US" dirty="0"/>
              <a:t>Clutter in GPR systems refers to the radar signals returned from material heterogeneity in soils and rock. The radar response of small scale features (i.e., fine scale bedding), increases rapidly as radar frequency.</a:t>
            </a:r>
          </a:p>
          <a:p>
            <a:pPr algn="just"/>
            <a:r>
              <a:rPr lang="en-US" dirty="0"/>
              <a:t>To achieve this, the signal wavelength should be much longer (we use a factor of 10) or frequency much lower than the typical heterogeneity or clutter dimension, ΔL, in the host environment.</a:t>
            </a:r>
            <a:endParaRPr lang="it-IT" dirty="0"/>
          </a:p>
        </p:txBody>
      </p:sp>
      <mc:AlternateContent xmlns:mc="http://schemas.openxmlformats.org/markup-compatibility/2006" xmlns:a14="http://schemas.microsoft.com/office/drawing/2010/main">
        <mc:Choice Requires="a14">
          <p:sp>
            <p:nvSpPr>
              <p:cNvPr id="108546" name="Object 2"/>
              <p:cNvSpPr txBox="1"/>
              <p:nvPr/>
            </p:nvSpPr>
            <p:spPr bwMode="auto">
              <a:xfrm>
                <a:off x="6119887" y="4869160"/>
                <a:ext cx="2268537" cy="1036638"/>
              </a:xfrm>
              <a:prstGeom prst="rect">
                <a:avLst/>
              </a:prstGeom>
              <a:noFill/>
              <a:ln w="25400">
                <a:solidFill>
                  <a:srgbClr val="993300"/>
                </a:solid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sSup>
                        <m:sSupPr>
                          <m:ctrlPr>
                            <a:rPr lang="it-IT" i="1">
                              <a:solidFill>
                                <a:srgbClr val="000000"/>
                              </a:solidFill>
                              <a:latin typeface="Cambria Math" panose="02040503050406030204" pitchFamily="18" charset="0"/>
                            </a:rPr>
                          </m:ctrlPr>
                        </m:sSupPr>
                        <m:e>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𝑓</m:t>
                              </m:r>
                            </m:e>
                            <m:sub>
                              <m:r>
                                <a:rPr lang="it-IT" i="1">
                                  <a:solidFill>
                                    <a:srgbClr val="000000"/>
                                  </a:solidFill>
                                  <a:latin typeface="Cambria Math" panose="02040503050406030204" pitchFamily="18" charset="0"/>
                                </a:rPr>
                                <m:t>𝑐</m:t>
                              </m:r>
                            </m:sub>
                          </m:sSub>
                        </m:e>
                        <m:sup>
                          <m:r>
                            <a:rPr lang="it-IT" i="1">
                              <a:solidFill>
                                <a:srgbClr val="000000"/>
                              </a:solidFill>
                              <a:latin typeface="Cambria Math" panose="02040503050406030204" pitchFamily="18" charset="0"/>
                            </a:rPr>
                            <m:t>𝐶</m:t>
                          </m:r>
                        </m:sup>
                      </m:sSup>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𝑐</m:t>
                          </m:r>
                        </m:num>
                        <m:den>
                          <m:r>
                            <a:rPr lang="it-IT" i="1">
                              <a:solidFill>
                                <a:srgbClr val="000000"/>
                              </a:solidFill>
                              <a:latin typeface="Cambria Math" panose="02040503050406030204" pitchFamily="18" charset="0"/>
                            </a:rPr>
                            <m:t>10</m:t>
                          </m:r>
                          <m:r>
                            <m:rPr>
                              <m:sty m:val="p"/>
                            </m:rPr>
                            <a:rPr lang="it-IT" i="1">
                              <a:solidFill>
                                <a:srgbClr val="000000"/>
                              </a:solidFill>
                              <a:latin typeface="Cambria Math" panose="02040503050406030204" pitchFamily="18" charset="0"/>
                            </a:rPr>
                            <m:t>Δ</m:t>
                          </m:r>
                          <m:r>
                            <a:rPr lang="it-IT" i="1">
                              <a:solidFill>
                                <a:srgbClr val="000000"/>
                              </a:solidFill>
                              <a:latin typeface="Cambria Math" panose="02040503050406030204" pitchFamily="18" charset="0"/>
                            </a:rPr>
                            <m:t>𝐿</m:t>
                          </m:r>
                          <m:rad>
                            <m:radPr>
                              <m:degHide m:val="on"/>
                              <m:ctrlPr>
                                <a:rPr lang="it-IT" i="1">
                                  <a:solidFill>
                                    <a:srgbClr val="000000"/>
                                  </a:solidFill>
                                  <a:latin typeface="Cambria Math" panose="02040503050406030204" pitchFamily="18" charset="0"/>
                                </a:rPr>
                              </m:ctrlPr>
                            </m:radPr>
                            <m:deg/>
                            <m:e>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𝜀</m:t>
                                  </m:r>
                                </m:e>
                                <m:sub>
                                  <m:r>
                                    <a:rPr lang="it-IT" i="1">
                                      <a:solidFill>
                                        <a:srgbClr val="000000"/>
                                      </a:solidFill>
                                      <a:latin typeface="Cambria Math" panose="02040503050406030204" pitchFamily="18" charset="0"/>
                                    </a:rPr>
                                    <m:t>𝑟</m:t>
                                  </m:r>
                                </m:sub>
                              </m:sSub>
                            </m:e>
                          </m:rad>
                        </m:den>
                      </m:f>
                    </m:oMath>
                  </m:oMathPara>
                </a14:m>
                <a:endParaRPr lang="it-IT"/>
              </a:p>
            </p:txBody>
          </p:sp>
        </mc:Choice>
        <mc:Fallback xmlns="">
          <p:sp>
            <p:nvSpPr>
              <p:cNvPr id="108546" name="Object 2"/>
              <p:cNvSpPr txBox="1">
                <a:spLocks noRot="1" noChangeAspect="1" noMove="1" noResize="1" noEditPoints="1" noAdjustHandles="1" noChangeArrowheads="1" noChangeShapeType="1" noTextEdit="1"/>
              </p:cNvSpPr>
              <p:nvPr/>
            </p:nvSpPr>
            <p:spPr bwMode="auto">
              <a:xfrm>
                <a:off x="6119887" y="4869160"/>
                <a:ext cx="2268537" cy="1036638"/>
              </a:xfrm>
              <a:prstGeom prst="rect">
                <a:avLst/>
              </a:prstGeom>
              <a:blipFill>
                <a:blip r:embed="rId4"/>
                <a:stretch>
                  <a:fillRect/>
                </a:stretch>
              </a:blipFill>
              <a:ln w="25400">
                <a:solidFill>
                  <a:srgbClr val="993300"/>
                </a:solidFill>
                <a:miter lim="800000"/>
                <a:headEnd/>
                <a:tailEnd/>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6979" name="Object 8"/>
              <p:cNvSpPr txBox="1"/>
              <p:nvPr/>
            </p:nvSpPr>
            <p:spPr bwMode="auto">
              <a:xfrm>
                <a:off x="309563" y="2838450"/>
                <a:ext cx="1235075" cy="922338"/>
              </a:xfrm>
              <a:prstGeom prst="rect">
                <a:avLst/>
              </a:prstGeom>
              <a:noFill/>
              <a:ln w="25400">
                <a:solidFill>
                  <a:srgbClr val="993300"/>
                </a:solid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r>
                        <a:rPr lang="it-IT" i="1">
                          <a:solidFill>
                            <a:srgbClr val="000000"/>
                          </a:solidFill>
                          <a:latin typeface="Cambria Math" panose="02040503050406030204" pitchFamily="18" charset="0"/>
                        </a:rPr>
                        <m:t>𝜆</m:t>
                      </m:r>
                      <m:r>
                        <a:rPr lang="it-IT" i="1">
                          <a:solidFill>
                            <a:srgbClr val="000000"/>
                          </a:solidFill>
                          <a:latin typeface="Cambria Math" panose="02040503050406030204" pitchFamily="18" charset="0"/>
                        </a:rPr>
                        <m:t>≤4</m:t>
                      </m:r>
                      <m:r>
                        <m:rPr>
                          <m:sty m:val="p"/>
                        </m:rPr>
                        <a:rPr lang="it-IT" i="1">
                          <a:solidFill>
                            <a:srgbClr val="000000"/>
                          </a:solidFill>
                          <a:latin typeface="Cambria Math" panose="02040503050406030204" pitchFamily="18" charset="0"/>
                        </a:rPr>
                        <m:t>Δ</m:t>
                      </m:r>
                      <m:r>
                        <a:rPr lang="it-IT" i="1">
                          <a:solidFill>
                            <a:srgbClr val="000000"/>
                          </a:solidFill>
                          <a:latin typeface="Cambria Math" panose="02040503050406030204" pitchFamily="18" charset="0"/>
                        </a:rPr>
                        <m:t>𝑟</m:t>
                      </m:r>
                    </m:oMath>
                    <m:oMath xmlns:m="http://schemas.openxmlformats.org/officeDocument/2006/math">
                      <m:r>
                        <a:rPr lang="it-IT" i="1">
                          <a:solidFill>
                            <a:srgbClr val="000000"/>
                          </a:solidFill>
                          <a:latin typeface="Cambria Math" panose="02040503050406030204" pitchFamily="18" charset="0"/>
                        </a:rPr>
                        <m:t>𝜆</m:t>
                      </m:r>
                      <m:r>
                        <a:rPr lang="it-IT" i="1">
                          <a:solidFill>
                            <a:srgbClr val="000000"/>
                          </a:solidFill>
                          <a:latin typeface="Cambria Math" panose="02040503050406030204" pitchFamily="18" charset="0"/>
                        </a:rPr>
                        <m:t>≥4</m:t>
                      </m:r>
                      <m:r>
                        <m:rPr>
                          <m:sty m:val="p"/>
                        </m:rPr>
                        <a:rPr lang="it-IT" i="1">
                          <a:solidFill>
                            <a:srgbClr val="000000"/>
                          </a:solidFill>
                          <a:latin typeface="Cambria Math" panose="02040503050406030204" pitchFamily="18" charset="0"/>
                        </a:rPr>
                        <m:t>Δ</m:t>
                      </m:r>
                      <m:r>
                        <a:rPr lang="it-IT" i="1">
                          <a:solidFill>
                            <a:srgbClr val="000000"/>
                          </a:solidFill>
                          <a:latin typeface="Cambria Math" panose="02040503050406030204" pitchFamily="18" charset="0"/>
                        </a:rPr>
                        <m:t>𝐿</m:t>
                      </m:r>
                    </m:oMath>
                  </m:oMathPara>
                </a14:m>
                <a:endParaRPr lang="it-IT"/>
              </a:p>
            </p:txBody>
          </p:sp>
        </mc:Choice>
        <mc:Fallback xmlns="">
          <p:sp>
            <p:nvSpPr>
              <p:cNvPr id="126979" name="Object 8"/>
              <p:cNvSpPr txBox="1">
                <a:spLocks noRot="1" noChangeAspect="1" noMove="1" noResize="1" noEditPoints="1" noAdjustHandles="1" noChangeArrowheads="1" noChangeShapeType="1" noTextEdit="1"/>
              </p:cNvSpPr>
              <p:nvPr/>
            </p:nvSpPr>
            <p:spPr bwMode="auto">
              <a:xfrm>
                <a:off x="309563" y="2838450"/>
                <a:ext cx="1235075" cy="922338"/>
              </a:xfrm>
              <a:prstGeom prst="rect">
                <a:avLst/>
              </a:prstGeom>
              <a:blipFill>
                <a:blip r:embed="rId5"/>
                <a:stretch>
                  <a:fillRect/>
                </a:stretch>
              </a:blipFill>
              <a:ln w="25400">
                <a:solidFill>
                  <a:srgbClr val="993300"/>
                </a:solidFill>
                <a:miter lim="800000"/>
                <a:headEnd/>
                <a:tailEnd/>
              </a:ln>
            </p:spPr>
            <p:txBody>
              <a:bodyPr/>
              <a:lstStyle/>
              <a:p>
                <a:r>
                  <a:rPr lang="it-IT">
                    <a:noFill/>
                  </a:rPr>
                  <a:t> </a:t>
                </a:r>
              </a:p>
            </p:txBody>
          </p:sp>
        </mc:Fallback>
      </mc:AlternateContent>
      <p:sp>
        <p:nvSpPr>
          <p:cNvPr id="14" name="Rettangolo 13"/>
          <p:cNvSpPr/>
          <p:nvPr/>
        </p:nvSpPr>
        <p:spPr>
          <a:xfrm>
            <a:off x="1665437" y="2843644"/>
            <a:ext cx="4158208" cy="369332"/>
          </a:xfrm>
          <a:prstGeom prst="rect">
            <a:avLst/>
          </a:prstGeom>
        </p:spPr>
        <p:txBody>
          <a:bodyPr wrap="square">
            <a:spAutoFit/>
          </a:bodyPr>
          <a:lstStyle/>
          <a:p>
            <a:r>
              <a:rPr lang="en-US" dirty="0"/>
              <a:t>If I do want to discern </a:t>
            </a:r>
            <a:r>
              <a:rPr lang="en-US" dirty="0" err="1"/>
              <a:t>scatterers</a:t>
            </a:r>
            <a:endParaRPr lang="it-IT" dirty="0"/>
          </a:p>
        </p:txBody>
      </p:sp>
      <p:sp>
        <p:nvSpPr>
          <p:cNvPr id="15" name="Rettangolo 14"/>
          <p:cNvSpPr/>
          <p:nvPr/>
        </p:nvSpPr>
        <p:spPr>
          <a:xfrm>
            <a:off x="1665437" y="3356992"/>
            <a:ext cx="5400600" cy="369332"/>
          </a:xfrm>
          <a:prstGeom prst="rect">
            <a:avLst/>
          </a:prstGeom>
        </p:spPr>
        <p:txBody>
          <a:bodyPr wrap="square">
            <a:spAutoFit/>
          </a:bodyPr>
          <a:lstStyle/>
          <a:p>
            <a:r>
              <a:rPr lang="en-US" dirty="0"/>
              <a:t>If I do not want to discern </a:t>
            </a:r>
            <a:r>
              <a:rPr lang="en-US" dirty="0" err="1"/>
              <a:t>scatterers</a:t>
            </a:r>
            <a:r>
              <a:rPr lang="en-US" dirty="0"/>
              <a:t> (as for clutter)</a:t>
            </a:r>
            <a:endParaRPr lang="it-IT" dirty="0"/>
          </a:p>
        </p:txBody>
      </p:sp>
      <p:sp>
        <p:nvSpPr>
          <p:cNvPr id="16" name="Rettangolo 15"/>
          <p:cNvSpPr/>
          <p:nvPr/>
        </p:nvSpPr>
        <p:spPr>
          <a:xfrm>
            <a:off x="179512" y="4005064"/>
            <a:ext cx="7200800" cy="646331"/>
          </a:xfrm>
          <a:prstGeom prst="rect">
            <a:avLst/>
          </a:prstGeom>
        </p:spPr>
        <p:txBody>
          <a:bodyPr wrap="square">
            <a:spAutoFit/>
          </a:bodyPr>
          <a:lstStyle/>
          <a:p>
            <a:r>
              <a:rPr lang="en-US" dirty="0"/>
              <a:t>In addition I impose a stronger condition (to get away of clutter)</a:t>
            </a:r>
          </a:p>
          <a:p>
            <a:endParaRPr lang="it-IT" dirty="0"/>
          </a:p>
        </p:txBody>
      </p:sp>
      <mc:AlternateContent xmlns:mc="http://schemas.openxmlformats.org/markup-compatibility/2006" xmlns:a14="http://schemas.microsoft.com/office/drawing/2010/main">
        <mc:Choice Requires="a14">
          <p:sp>
            <p:nvSpPr>
              <p:cNvPr id="126980" name="Object 4"/>
              <p:cNvSpPr txBox="1"/>
              <p:nvPr/>
            </p:nvSpPr>
            <p:spPr bwMode="auto">
              <a:xfrm>
                <a:off x="323528" y="4869160"/>
                <a:ext cx="4649788" cy="87471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it-IT" i="1">
                          <a:solidFill>
                            <a:srgbClr val="000000"/>
                          </a:solidFill>
                          <a:latin typeface="Cambria Math" panose="02040503050406030204" pitchFamily="18" charset="0"/>
                        </a:rPr>
                        <m:t>𝜆</m:t>
                      </m:r>
                      <m:r>
                        <a:rPr lang="it-IT" i="1">
                          <a:solidFill>
                            <a:srgbClr val="000000"/>
                          </a:solidFill>
                          <a:latin typeface="Cambria Math" panose="02040503050406030204" pitchFamily="18" charset="0"/>
                        </a:rPr>
                        <m:t>≥10</m:t>
                      </m:r>
                      <m:r>
                        <m:rPr>
                          <m:sty m:val="p"/>
                        </m:rPr>
                        <a:rPr lang="it-IT" i="1">
                          <a:solidFill>
                            <a:srgbClr val="000000"/>
                          </a:solidFill>
                          <a:latin typeface="Cambria Math" panose="02040503050406030204" pitchFamily="18" charset="0"/>
                        </a:rPr>
                        <m:t>Δ</m:t>
                      </m:r>
                      <m:r>
                        <a:rPr lang="it-IT" i="1">
                          <a:solidFill>
                            <a:srgbClr val="000000"/>
                          </a:solidFill>
                          <a:latin typeface="Cambria Math" panose="02040503050406030204" pitchFamily="18" charset="0"/>
                        </a:rPr>
                        <m:t>𝐿</m:t>
                      </m:r>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𝑣</m:t>
                          </m:r>
                        </m:num>
                        <m:den>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𝑓</m:t>
                              </m:r>
                            </m:e>
                            <m:sub>
                              <m:r>
                                <a:rPr lang="it-IT" i="1">
                                  <a:solidFill>
                                    <a:srgbClr val="000000"/>
                                  </a:solidFill>
                                  <a:latin typeface="Cambria Math" panose="02040503050406030204" pitchFamily="18" charset="0"/>
                                </a:rPr>
                                <m:t>𝑐</m:t>
                              </m:r>
                            </m:sub>
                          </m:sSub>
                        </m:den>
                      </m:f>
                      <m:r>
                        <a:rPr lang="it-IT" i="1">
                          <a:solidFill>
                            <a:srgbClr val="000000"/>
                          </a:solidFill>
                          <a:latin typeface="Cambria Math" panose="02040503050406030204" pitchFamily="18" charset="0"/>
                        </a:rPr>
                        <m:t>≥10</m:t>
                      </m:r>
                      <m:r>
                        <m:rPr>
                          <m:sty m:val="p"/>
                        </m:rPr>
                        <a:rPr lang="it-IT" i="1">
                          <a:solidFill>
                            <a:srgbClr val="000000"/>
                          </a:solidFill>
                          <a:latin typeface="Cambria Math" panose="02040503050406030204" pitchFamily="18" charset="0"/>
                        </a:rPr>
                        <m:t>Δ</m:t>
                      </m:r>
                      <m:r>
                        <a:rPr lang="it-IT" i="1">
                          <a:solidFill>
                            <a:srgbClr val="000000"/>
                          </a:solidFill>
                          <a:latin typeface="Cambria Math" panose="02040503050406030204" pitchFamily="18" charset="0"/>
                        </a:rPr>
                        <m:t>𝐿</m:t>
                      </m:r>
                      <m:r>
                        <a:rPr lang="it-IT" i="1">
                          <a:solidFill>
                            <a:srgbClr val="000000"/>
                          </a:solidFill>
                          <a:latin typeface="Cambria Math" panose="02040503050406030204" pitchFamily="18" charset="0"/>
                        </a:rPr>
                        <m:t>→</m:t>
                      </m:r>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𝑓</m:t>
                          </m:r>
                        </m:e>
                        <m:sub>
                          <m:r>
                            <a:rPr lang="it-IT" i="1">
                              <a:solidFill>
                                <a:srgbClr val="000000"/>
                              </a:solidFill>
                              <a:latin typeface="Cambria Math" panose="02040503050406030204" pitchFamily="18" charset="0"/>
                            </a:rPr>
                            <m:t>𝑐</m:t>
                          </m:r>
                        </m:sub>
                      </m:sSub>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𝑣</m:t>
                          </m:r>
                        </m:num>
                        <m:den>
                          <m:r>
                            <a:rPr lang="it-IT" i="1">
                              <a:solidFill>
                                <a:srgbClr val="000000"/>
                              </a:solidFill>
                              <a:latin typeface="Cambria Math" panose="02040503050406030204" pitchFamily="18" charset="0"/>
                            </a:rPr>
                            <m:t>10</m:t>
                          </m:r>
                          <m:r>
                            <m:rPr>
                              <m:sty m:val="p"/>
                            </m:rPr>
                            <a:rPr lang="it-IT" i="1">
                              <a:solidFill>
                                <a:srgbClr val="000000"/>
                              </a:solidFill>
                              <a:latin typeface="Cambria Math" panose="02040503050406030204" pitchFamily="18" charset="0"/>
                            </a:rPr>
                            <m:t>Δ</m:t>
                          </m:r>
                          <m:r>
                            <a:rPr lang="it-IT" i="1">
                              <a:solidFill>
                                <a:srgbClr val="000000"/>
                              </a:solidFill>
                              <a:latin typeface="Cambria Math" panose="02040503050406030204" pitchFamily="18" charset="0"/>
                            </a:rPr>
                            <m:t>𝐿</m:t>
                          </m:r>
                        </m:den>
                      </m:f>
                    </m:oMath>
                  </m:oMathPara>
                </a14:m>
                <a:endParaRPr lang="it-IT"/>
              </a:p>
            </p:txBody>
          </p:sp>
        </mc:Choice>
        <mc:Fallback xmlns="">
          <p:sp>
            <p:nvSpPr>
              <p:cNvPr id="126980" name="Object 4"/>
              <p:cNvSpPr txBox="1">
                <a:spLocks noRot="1" noChangeAspect="1" noMove="1" noResize="1" noEditPoints="1" noAdjustHandles="1" noChangeArrowheads="1" noChangeShapeType="1" noTextEdit="1"/>
              </p:cNvSpPr>
              <p:nvPr/>
            </p:nvSpPr>
            <p:spPr bwMode="auto">
              <a:xfrm>
                <a:off x="323528" y="4869160"/>
                <a:ext cx="4649788" cy="874712"/>
              </a:xfrm>
              <a:prstGeom prst="rect">
                <a:avLst/>
              </a:prstGeom>
              <a:blipFill>
                <a:blip r:embed="rId6"/>
                <a:stretch>
                  <a:fillRect/>
                </a:stretch>
              </a:blipFill>
              <a:ln>
                <a:noFill/>
              </a:ln>
              <a:effectLst/>
            </p:spPr>
            <p:txBody>
              <a:bodyPr/>
              <a:lstStyle/>
              <a:p>
                <a:r>
                  <a:rPr lang="it-IT">
                    <a:noFill/>
                  </a:rPr>
                  <a:t> </a:t>
                </a:r>
              </a:p>
            </p:txBody>
          </p:sp>
        </mc:Fallback>
      </mc:AlternateContent>
    </p:spTree>
    <p:extLst>
      <p:ext uri="{BB962C8B-B14F-4D97-AF65-F5344CB8AC3E}">
        <p14:creationId xmlns:p14="http://schemas.microsoft.com/office/powerpoint/2010/main" val="169217076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3077"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23</a:t>
            </a:fld>
            <a:r>
              <a:rPr lang="en-GB" sz="1400" b="1" dirty="0"/>
              <a:t> </a:t>
            </a:r>
          </a:p>
        </p:txBody>
      </p:sp>
      <p:sp>
        <p:nvSpPr>
          <p:cNvPr id="17"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Exploration depth frequency</a:t>
            </a:r>
          </a:p>
        </p:txBody>
      </p:sp>
      <p:pic>
        <p:nvPicPr>
          <p:cNvPr id="21" name="Immagine 9" descr="logo_dicea.png"/>
          <p:cNvPicPr>
            <a:picLocks noChangeAspect="1"/>
          </p:cNvPicPr>
          <p:nvPr/>
        </p:nvPicPr>
        <p:blipFill>
          <a:blip r:embed="rId3" cstate="print"/>
          <a:srcRect r="77084"/>
          <a:stretch>
            <a:fillRect/>
          </a:stretch>
        </p:blipFill>
        <p:spPr bwMode="auto">
          <a:xfrm>
            <a:off x="8580983" y="0"/>
            <a:ext cx="540221" cy="654050"/>
          </a:xfrm>
          <a:prstGeom prst="rect">
            <a:avLst/>
          </a:prstGeom>
          <a:noFill/>
          <a:ln w="9525">
            <a:noFill/>
            <a:miter lim="800000"/>
            <a:headEnd/>
            <a:tailEnd/>
          </a:ln>
        </p:spPr>
      </p:pic>
      <p:sp>
        <p:nvSpPr>
          <p:cNvPr id="8" name="Rettangolo 7"/>
          <p:cNvSpPr/>
          <p:nvPr/>
        </p:nvSpPr>
        <p:spPr>
          <a:xfrm>
            <a:off x="179512" y="1052736"/>
            <a:ext cx="4752528" cy="1200329"/>
          </a:xfrm>
          <a:prstGeom prst="rect">
            <a:avLst/>
          </a:prstGeom>
        </p:spPr>
        <p:txBody>
          <a:bodyPr wrap="square">
            <a:spAutoFit/>
          </a:bodyPr>
          <a:lstStyle/>
          <a:p>
            <a:pPr algn="just"/>
            <a:r>
              <a:rPr lang="en-US" dirty="0"/>
              <a:t>The exploration depth frequency, requires that the target cross section occupy a</a:t>
            </a:r>
          </a:p>
          <a:p>
            <a:pPr algn="just"/>
            <a:r>
              <a:rPr lang="en-US" dirty="0"/>
              <a:t>major fraction of the radar beam in order that sufficient energy be returned for detection</a:t>
            </a:r>
            <a:endParaRPr lang="it-IT" dirty="0"/>
          </a:p>
        </p:txBody>
      </p:sp>
      <p:cxnSp>
        <p:nvCxnSpPr>
          <p:cNvPr id="9" name="Connettore 2 8"/>
          <p:cNvCxnSpPr/>
          <p:nvPr/>
        </p:nvCxnSpPr>
        <p:spPr>
          <a:xfrm>
            <a:off x="2140621" y="2793628"/>
            <a:ext cx="487164" cy="1211436"/>
          </a:xfrm>
          <a:prstGeom prst="straightConnector1">
            <a:avLst/>
          </a:prstGeom>
          <a:ln w="28575">
            <a:solidFill>
              <a:srgbClr val="822433"/>
            </a:solidFill>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1979712" y="4130496"/>
            <a:ext cx="864096" cy="369332"/>
          </a:xfrm>
          <a:prstGeom prst="rect">
            <a:avLst/>
          </a:prstGeom>
          <a:noFill/>
        </p:spPr>
        <p:txBody>
          <a:bodyPr wrap="square" rtlCol="0">
            <a:spAutoFit/>
          </a:bodyPr>
          <a:lstStyle/>
          <a:p>
            <a:r>
              <a:rPr lang="it-IT" dirty="0" err="1"/>
              <a:t>beam</a:t>
            </a:r>
            <a:endParaRPr lang="it-IT" dirty="0"/>
          </a:p>
        </p:txBody>
      </p:sp>
      <p:cxnSp>
        <p:nvCxnSpPr>
          <p:cNvPr id="13" name="Connettore 2 12"/>
          <p:cNvCxnSpPr/>
          <p:nvPr/>
        </p:nvCxnSpPr>
        <p:spPr>
          <a:xfrm>
            <a:off x="2123729" y="4139788"/>
            <a:ext cx="504000" cy="0"/>
          </a:xfrm>
          <a:prstGeom prst="straightConnector1">
            <a:avLst/>
          </a:prstGeom>
          <a:ln>
            <a:solidFill>
              <a:srgbClr val="822433"/>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179512" y="4005064"/>
            <a:ext cx="4536504" cy="0"/>
          </a:xfrm>
          <a:prstGeom prst="line">
            <a:avLst/>
          </a:prstGeom>
          <a:ln>
            <a:solidFill>
              <a:srgbClr val="822433"/>
            </a:solidFill>
            <a:prstDash val="dash"/>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2627785" y="2780928"/>
            <a:ext cx="0" cy="1296144"/>
          </a:xfrm>
          <a:prstGeom prst="line">
            <a:avLst/>
          </a:prstGeom>
          <a:ln>
            <a:solidFill>
              <a:srgbClr val="822433"/>
            </a:solidFill>
            <a:prstDash val="dash"/>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2627785" y="3131676"/>
            <a:ext cx="720080" cy="369332"/>
          </a:xfrm>
          <a:prstGeom prst="rect">
            <a:avLst/>
          </a:prstGeom>
          <a:noFill/>
        </p:spPr>
        <p:txBody>
          <a:bodyPr wrap="square" rtlCol="0">
            <a:spAutoFit/>
          </a:bodyPr>
          <a:lstStyle/>
          <a:p>
            <a:r>
              <a:rPr lang="it-IT" dirty="0"/>
              <a:t>d</a:t>
            </a:r>
          </a:p>
        </p:txBody>
      </p:sp>
      <p:sp>
        <p:nvSpPr>
          <p:cNvPr id="18" name="CasellaDiTesto 17"/>
          <p:cNvSpPr txBox="1"/>
          <p:nvPr/>
        </p:nvSpPr>
        <p:spPr>
          <a:xfrm>
            <a:off x="2123729" y="3356992"/>
            <a:ext cx="720080" cy="369332"/>
          </a:xfrm>
          <a:prstGeom prst="rect">
            <a:avLst/>
          </a:prstGeom>
          <a:noFill/>
        </p:spPr>
        <p:txBody>
          <a:bodyPr wrap="square" rtlCol="0">
            <a:spAutoFit/>
          </a:bodyPr>
          <a:lstStyle/>
          <a:p>
            <a:r>
              <a:rPr lang="it-IT" dirty="0" err="1"/>
              <a:t>ic</a:t>
            </a:r>
            <a:endParaRPr lang="it-IT" dirty="0"/>
          </a:p>
        </p:txBody>
      </p:sp>
      <p:sp>
        <p:nvSpPr>
          <p:cNvPr id="19" name="Arco 18"/>
          <p:cNvSpPr/>
          <p:nvPr/>
        </p:nvSpPr>
        <p:spPr>
          <a:xfrm rot="6260294">
            <a:off x="1718655" y="2889202"/>
            <a:ext cx="914400" cy="914400"/>
          </a:xfrm>
          <a:prstGeom prst="arc">
            <a:avLst>
              <a:gd name="adj1" fmla="val 18031279"/>
              <a:gd name="adj2" fmla="val 20934860"/>
            </a:avLst>
          </a:prstGeom>
          <a:ln w="28575">
            <a:solidFill>
              <a:srgbClr val="8224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0" name="Connettore 1 19"/>
          <p:cNvCxnSpPr/>
          <p:nvPr/>
        </p:nvCxnSpPr>
        <p:spPr>
          <a:xfrm>
            <a:off x="107504" y="2797036"/>
            <a:ext cx="4536504" cy="0"/>
          </a:xfrm>
          <a:prstGeom prst="line">
            <a:avLst/>
          </a:prstGeom>
          <a:ln>
            <a:solidFill>
              <a:srgbClr val="822433"/>
            </a:solidFill>
            <a:prstDash val="solid"/>
          </a:ln>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a:off x="2149129" y="2797036"/>
            <a:ext cx="0" cy="1224000"/>
          </a:xfrm>
          <a:prstGeom prst="line">
            <a:avLst/>
          </a:prstGeom>
          <a:ln w="28575">
            <a:solidFill>
              <a:srgbClr val="822433"/>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570" name="Object 2"/>
              <p:cNvSpPr txBox="1"/>
              <p:nvPr/>
            </p:nvSpPr>
            <p:spPr bwMode="auto">
              <a:xfrm>
                <a:off x="1237630" y="4776440"/>
                <a:ext cx="2254250" cy="812800"/>
              </a:xfrm>
              <a:prstGeom prst="rect">
                <a:avLst/>
              </a:prstGeom>
              <a:noFill/>
              <a:ln w="25400">
                <a:solidFill>
                  <a:srgbClr val="333300"/>
                </a:solid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it-IT" i="0">
                          <a:solidFill>
                            <a:srgbClr val="000000"/>
                          </a:solidFill>
                          <a:latin typeface="Cambria Math" panose="02040503050406030204" pitchFamily="18" charset="0"/>
                        </a:rPr>
                        <m:t>beam</m:t>
                      </m:r>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𝑆</m:t>
                          </m:r>
                        </m:num>
                        <m:den>
                          <m:r>
                            <a:rPr lang="it-IT" i="1">
                              <a:solidFill>
                                <a:srgbClr val="000000"/>
                              </a:solidFill>
                              <a:latin typeface="Cambria Math" panose="02040503050406030204" pitchFamily="18" charset="0"/>
                            </a:rPr>
                            <m:t>2</m:t>
                          </m:r>
                        </m:den>
                      </m:f>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𝑑</m:t>
                          </m:r>
                        </m:num>
                        <m:den>
                          <m:rad>
                            <m:radPr>
                              <m:degHide m:val="on"/>
                              <m:ctrlPr>
                                <a:rPr lang="it-IT" i="1">
                                  <a:solidFill>
                                    <a:srgbClr val="000000"/>
                                  </a:solidFill>
                                  <a:latin typeface="Cambria Math" panose="02040503050406030204" pitchFamily="18" charset="0"/>
                                </a:rPr>
                              </m:ctrlPr>
                            </m:radPr>
                            <m:deg/>
                            <m:e>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𝜀</m:t>
                                  </m:r>
                                </m:e>
                                <m:sub>
                                  <m:r>
                                    <a:rPr lang="it-IT" i="1">
                                      <a:solidFill>
                                        <a:srgbClr val="000000"/>
                                      </a:solidFill>
                                      <a:latin typeface="Cambria Math" panose="02040503050406030204" pitchFamily="18" charset="0"/>
                                    </a:rPr>
                                    <m:t>𝑟</m:t>
                                  </m:r>
                                </m:sub>
                              </m:sSub>
                              <m:r>
                                <a:rPr lang="it-IT" i="1">
                                  <a:solidFill>
                                    <a:srgbClr val="000000"/>
                                  </a:solidFill>
                                  <a:latin typeface="Cambria Math" panose="02040503050406030204" pitchFamily="18" charset="0"/>
                                </a:rPr>
                                <m:t>−1</m:t>
                              </m:r>
                            </m:e>
                          </m:rad>
                        </m:den>
                      </m:f>
                    </m:oMath>
                  </m:oMathPara>
                </a14:m>
                <a:endParaRPr lang="it-IT"/>
              </a:p>
            </p:txBody>
          </p:sp>
        </mc:Choice>
        <mc:Fallback xmlns="">
          <p:sp>
            <p:nvSpPr>
              <p:cNvPr id="109570" name="Object 2"/>
              <p:cNvSpPr txBox="1">
                <a:spLocks noRot="1" noChangeAspect="1" noMove="1" noResize="1" noEditPoints="1" noAdjustHandles="1" noChangeArrowheads="1" noChangeShapeType="1" noTextEdit="1"/>
              </p:cNvSpPr>
              <p:nvPr/>
            </p:nvSpPr>
            <p:spPr bwMode="auto">
              <a:xfrm>
                <a:off x="1237630" y="4776440"/>
                <a:ext cx="2254250" cy="812800"/>
              </a:xfrm>
              <a:prstGeom prst="rect">
                <a:avLst/>
              </a:prstGeom>
              <a:blipFill>
                <a:blip r:embed="rId4"/>
                <a:stretch>
                  <a:fillRect/>
                </a:stretch>
              </a:blipFill>
              <a:ln w="25400">
                <a:solidFill>
                  <a:srgbClr val="333300"/>
                </a:solidFill>
                <a:miter lim="800000"/>
                <a:headEnd/>
                <a:tailEnd/>
              </a:ln>
              <a:effec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9571" name="Object 3"/>
              <p:cNvSpPr txBox="1"/>
              <p:nvPr/>
            </p:nvSpPr>
            <p:spPr bwMode="auto">
              <a:xfrm>
                <a:off x="5508104" y="1958603"/>
                <a:ext cx="3149600" cy="822325"/>
              </a:xfrm>
              <a:prstGeom prst="rect">
                <a:avLst/>
              </a:prstGeom>
              <a:noFill/>
              <a:ln w="25400">
                <a:solidFill>
                  <a:srgbClr val="333300"/>
                </a:solid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it-IT" i="0">
                          <a:solidFill>
                            <a:srgbClr val="000000"/>
                          </a:solidFill>
                          <a:latin typeface="Cambria Math" panose="02040503050406030204" pitchFamily="18" charset="0"/>
                        </a:rPr>
                        <m:t>target</m:t>
                      </m:r>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0">
                              <a:solidFill>
                                <a:srgbClr val="000000"/>
                              </a:solidFill>
                              <a:latin typeface="Cambria Math" panose="02040503050406030204" pitchFamily="18" charset="0"/>
                            </a:rPr>
                            <m:t>1</m:t>
                          </m:r>
                        </m:num>
                        <m:den>
                          <m:r>
                            <a:rPr lang="it-IT" i="1">
                              <a:solidFill>
                                <a:srgbClr val="000000"/>
                              </a:solidFill>
                              <a:latin typeface="Cambria Math" panose="02040503050406030204" pitchFamily="18" charset="0"/>
                            </a:rPr>
                            <m:t>𝛽</m:t>
                          </m:r>
                        </m:den>
                      </m:f>
                      <m:r>
                        <m:rPr>
                          <m:nor/>
                        </m:rPr>
                        <a:rPr lang="it-IT" i="0">
                          <a:solidFill>
                            <a:srgbClr val="000000"/>
                          </a:solidFill>
                          <a:latin typeface="Cambria Math" panose="02040503050406030204" pitchFamily="18" charset="0"/>
                        </a:rPr>
                        <m:t>beam</m:t>
                      </m:r>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𝑑</m:t>
                          </m:r>
                        </m:num>
                        <m:den>
                          <m:r>
                            <a:rPr lang="it-IT" i="1">
                              <a:solidFill>
                                <a:srgbClr val="000000"/>
                              </a:solidFill>
                              <a:latin typeface="Cambria Math" panose="02040503050406030204" pitchFamily="18" charset="0"/>
                            </a:rPr>
                            <m:t>𝛽</m:t>
                          </m:r>
                          <m:rad>
                            <m:radPr>
                              <m:degHide m:val="on"/>
                              <m:ctrlPr>
                                <a:rPr lang="it-IT" i="1">
                                  <a:solidFill>
                                    <a:srgbClr val="000000"/>
                                  </a:solidFill>
                                  <a:latin typeface="Cambria Math" panose="02040503050406030204" pitchFamily="18" charset="0"/>
                                </a:rPr>
                              </m:ctrlPr>
                            </m:radPr>
                            <m:deg/>
                            <m:e>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𝜀</m:t>
                                  </m:r>
                                </m:e>
                                <m:sub>
                                  <m:r>
                                    <a:rPr lang="it-IT" i="1">
                                      <a:solidFill>
                                        <a:srgbClr val="000000"/>
                                      </a:solidFill>
                                      <a:latin typeface="Cambria Math" panose="02040503050406030204" pitchFamily="18" charset="0"/>
                                    </a:rPr>
                                    <m:t>𝑟</m:t>
                                  </m:r>
                                </m:sub>
                              </m:sSub>
                              <m:r>
                                <a:rPr lang="it-IT" i="1">
                                  <a:solidFill>
                                    <a:srgbClr val="000000"/>
                                  </a:solidFill>
                                  <a:latin typeface="Cambria Math" panose="02040503050406030204" pitchFamily="18" charset="0"/>
                                </a:rPr>
                                <m:t>−1</m:t>
                              </m:r>
                            </m:e>
                          </m:rad>
                        </m:den>
                      </m:f>
                    </m:oMath>
                  </m:oMathPara>
                </a14:m>
                <a:endParaRPr lang="it-IT"/>
              </a:p>
            </p:txBody>
          </p:sp>
        </mc:Choice>
        <mc:Fallback xmlns="">
          <p:sp>
            <p:nvSpPr>
              <p:cNvPr id="109571" name="Object 3"/>
              <p:cNvSpPr txBox="1">
                <a:spLocks noRot="1" noChangeAspect="1" noMove="1" noResize="1" noEditPoints="1" noAdjustHandles="1" noChangeArrowheads="1" noChangeShapeType="1" noTextEdit="1"/>
              </p:cNvSpPr>
              <p:nvPr/>
            </p:nvSpPr>
            <p:spPr bwMode="auto">
              <a:xfrm>
                <a:off x="5508104" y="1958603"/>
                <a:ext cx="3149600" cy="822325"/>
              </a:xfrm>
              <a:prstGeom prst="rect">
                <a:avLst/>
              </a:prstGeom>
              <a:blipFill>
                <a:blip r:embed="rId5"/>
                <a:stretch>
                  <a:fillRect/>
                </a:stretch>
              </a:blipFill>
              <a:ln w="25400">
                <a:solidFill>
                  <a:srgbClr val="333300"/>
                </a:solidFill>
                <a:miter lim="800000"/>
                <a:headEnd/>
                <a:tailEnd/>
              </a:ln>
              <a:effectLst/>
            </p:spPr>
            <p:txBody>
              <a:bodyPr/>
              <a:lstStyle/>
              <a:p>
                <a:r>
                  <a:rPr lang="it-IT">
                    <a:noFill/>
                  </a:rPr>
                  <a:t> </a:t>
                </a:r>
              </a:p>
            </p:txBody>
          </p:sp>
        </mc:Fallback>
      </mc:AlternateContent>
      <p:sp>
        <p:nvSpPr>
          <p:cNvPr id="25" name="Rettangolo 24"/>
          <p:cNvSpPr/>
          <p:nvPr/>
        </p:nvSpPr>
        <p:spPr>
          <a:xfrm>
            <a:off x="5580112" y="836712"/>
            <a:ext cx="3312368" cy="1200329"/>
          </a:xfrm>
          <a:prstGeom prst="rect">
            <a:avLst/>
          </a:prstGeom>
        </p:spPr>
        <p:txBody>
          <a:bodyPr wrap="square">
            <a:spAutoFit/>
          </a:bodyPr>
          <a:lstStyle/>
          <a:p>
            <a:pPr algn="ctr"/>
            <a:r>
              <a:rPr lang="en-US" dirty="0">
                <a:latin typeface="Symbol" pitchFamily="18" charset="2"/>
              </a:rPr>
              <a:t>b</a:t>
            </a:r>
            <a:r>
              <a:rPr lang="en-US" dirty="0"/>
              <a:t> is the ratio of radar beam footprint to target size (g</a:t>
            </a:r>
            <a:r>
              <a:rPr lang="en-US" dirty="0">
                <a:cs typeface="Helvetica" pitchFamily="34" charset="0"/>
              </a:rPr>
              <a:t>enerally = 4)</a:t>
            </a:r>
            <a:endParaRPr lang="it-IT" dirty="0">
              <a:cs typeface="Helvetica" pitchFamily="34" charset="0"/>
            </a:endParaRPr>
          </a:p>
          <a:p>
            <a:pPr algn="ctr"/>
            <a:endParaRPr lang="it-IT" dirty="0"/>
          </a:p>
        </p:txBody>
      </p:sp>
      <mc:AlternateContent xmlns:mc="http://schemas.openxmlformats.org/markup-compatibility/2006" xmlns:a14="http://schemas.microsoft.com/office/drawing/2010/main">
        <mc:Choice Requires="a14">
          <p:sp>
            <p:nvSpPr>
              <p:cNvPr id="109572" name="Object 4"/>
              <p:cNvSpPr txBox="1"/>
              <p:nvPr/>
            </p:nvSpPr>
            <p:spPr bwMode="auto">
              <a:xfrm>
                <a:off x="7135118" y="5077172"/>
                <a:ext cx="1757362" cy="800100"/>
              </a:xfrm>
              <a:prstGeom prst="rect">
                <a:avLst/>
              </a:prstGeom>
              <a:noFill/>
              <a:ln w="25400">
                <a:solidFill>
                  <a:srgbClr val="333300"/>
                </a:solid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sSubSup>
                        <m:sSubSupPr>
                          <m:ctrlPr>
                            <a:rPr lang="it-IT" i="1">
                              <a:solidFill>
                                <a:srgbClr val="000000"/>
                              </a:solidFill>
                              <a:latin typeface="Cambria Math" panose="02040503050406030204" pitchFamily="18" charset="0"/>
                            </a:rPr>
                          </m:ctrlPr>
                        </m:sSubSupPr>
                        <m:e>
                          <m:r>
                            <m:rPr>
                              <m:sty m:val="p"/>
                            </m:rPr>
                            <a:rPr lang="it-IT" i="0">
                              <a:solidFill>
                                <a:srgbClr val="000000"/>
                              </a:solidFill>
                              <a:latin typeface="Cambria Math" panose="02040503050406030204" pitchFamily="18" charset="0"/>
                            </a:rPr>
                            <m:t>f</m:t>
                          </m:r>
                        </m:e>
                        <m:sub>
                          <m:r>
                            <m:rPr>
                              <m:sty m:val="p"/>
                            </m:rPr>
                            <a:rPr lang="it-IT" i="0">
                              <a:solidFill>
                                <a:srgbClr val="000000"/>
                              </a:solidFill>
                              <a:latin typeface="Cambria Math" panose="02040503050406030204" pitchFamily="18" charset="0"/>
                            </a:rPr>
                            <m:t>c</m:t>
                          </m:r>
                        </m:sub>
                        <m:sup>
                          <m:r>
                            <m:rPr>
                              <m:sty m:val="p"/>
                            </m:rPr>
                            <a:rPr lang="it-IT" i="0">
                              <a:solidFill>
                                <a:srgbClr val="000000"/>
                              </a:solidFill>
                              <a:latin typeface="Cambria Math" panose="02040503050406030204" pitchFamily="18" charset="0"/>
                            </a:rPr>
                            <m:t>D</m:t>
                          </m:r>
                        </m:sup>
                      </m:sSubSup>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𝛽</m:t>
                          </m:r>
                          <m:r>
                            <a:rPr lang="it-IT" i="1">
                              <a:solidFill>
                                <a:srgbClr val="000000"/>
                              </a:solidFill>
                              <a:latin typeface="Cambria Math" panose="02040503050406030204" pitchFamily="18" charset="0"/>
                            </a:rPr>
                            <m:t>𝑣</m:t>
                          </m:r>
                          <m:rad>
                            <m:radPr>
                              <m:degHide m:val="on"/>
                              <m:ctrlPr>
                                <a:rPr lang="it-IT" i="1">
                                  <a:solidFill>
                                    <a:srgbClr val="000000"/>
                                  </a:solidFill>
                                  <a:latin typeface="Cambria Math" panose="02040503050406030204" pitchFamily="18" charset="0"/>
                                </a:rPr>
                              </m:ctrlPr>
                            </m:radPr>
                            <m:deg/>
                            <m:e>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𝜀</m:t>
                                  </m:r>
                                </m:e>
                                <m:sub>
                                  <m:r>
                                    <a:rPr lang="it-IT" i="1">
                                      <a:solidFill>
                                        <a:srgbClr val="000000"/>
                                      </a:solidFill>
                                      <a:latin typeface="Cambria Math" panose="02040503050406030204" pitchFamily="18" charset="0"/>
                                    </a:rPr>
                                    <m:t>𝑟</m:t>
                                  </m:r>
                                </m:sub>
                              </m:sSub>
                              <m:r>
                                <a:rPr lang="it-IT" i="1">
                                  <a:solidFill>
                                    <a:srgbClr val="000000"/>
                                  </a:solidFill>
                                  <a:latin typeface="Cambria Math" panose="02040503050406030204" pitchFamily="18" charset="0"/>
                                </a:rPr>
                                <m:t>−1</m:t>
                              </m:r>
                            </m:e>
                          </m:rad>
                        </m:num>
                        <m:den>
                          <m:r>
                            <a:rPr lang="it-IT" i="1">
                              <a:solidFill>
                                <a:srgbClr val="000000"/>
                              </a:solidFill>
                              <a:latin typeface="Cambria Math" panose="02040503050406030204" pitchFamily="18" charset="0"/>
                            </a:rPr>
                            <m:t>𝑑</m:t>
                          </m:r>
                        </m:den>
                      </m:f>
                    </m:oMath>
                  </m:oMathPara>
                </a14:m>
                <a:endParaRPr lang="it-IT"/>
              </a:p>
            </p:txBody>
          </p:sp>
        </mc:Choice>
        <mc:Fallback xmlns="">
          <p:sp>
            <p:nvSpPr>
              <p:cNvPr id="109572" name="Object 4"/>
              <p:cNvSpPr txBox="1">
                <a:spLocks noRot="1" noChangeAspect="1" noMove="1" noResize="1" noEditPoints="1" noAdjustHandles="1" noChangeArrowheads="1" noChangeShapeType="1" noTextEdit="1"/>
              </p:cNvSpPr>
              <p:nvPr/>
            </p:nvSpPr>
            <p:spPr bwMode="auto">
              <a:xfrm>
                <a:off x="7135118" y="5077172"/>
                <a:ext cx="1757362" cy="800100"/>
              </a:xfrm>
              <a:prstGeom prst="rect">
                <a:avLst/>
              </a:prstGeom>
              <a:blipFill>
                <a:blip r:embed="rId6"/>
                <a:stretch>
                  <a:fillRect/>
                </a:stretch>
              </a:blipFill>
              <a:ln w="25400">
                <a:solidFill>
                  <a:srgbClr val="333300"/>
                </a:solidFill>
                <a:miter lim="800000"/>
                <a:headEnd/>
                <a:tailEnd/>
              </a:ln>
              <a:effectLst/>
            </p:spPr>
            <p:txBody>
              <a:bodyPr/>
              <a:lstStyle/>
              <a:p>
                <a:r>
                  <a:rPr lang="it-IT">
                    <a:noFill/>
                  </a:rPr>
                  <a:t> </a:t>
                </a:r>
              </a:p>
            </p:txBody>
          </p:sp>
        </mc:Fallback>
      </mc:AlternateContent>
      <p:sp>
        <p:nvSpPr>
          <p:cNvPr id="27" name="Rettangolo 26"/>
          <p:cNvSpPr/>
          <p:nvPr/>
        </p:nvSpPr>
        <p:spPr>
          <a:xfrm>
            <a:off x="4716016" y="5158933"/>
            <a:ext cx="2423984" cy="646331"/>
          </a:xfrm>
          <a:prstGeom prst="rect">
            <a:avLst/>
          </a:prstGeom>
        </p:spPr>
        <p:txBody>
          <a:bodyPr wrap="square">
            <a:spAutoFit/>
          </a:bodyPr>
          <a:lstStyle/>
          <a:p>
            <a:pPr algn="ctr"/>
            <a:r>
              <a:rPr lang="en-US" b="1" dirty="0"/>
              <a:t>exploration depth frequency</a:t>
            </a:r>
            <a:endParaRPr lang="it-IT" b="1" dirty="0"/>
          </a:p>
        </p:txBody>
      </p:sp>
      <mc:AlternateContent xmlns:mc="http://schemas.openxmlformats.org/markup-compatibility/2006" xmlns:a14="http://schemas.microsoft.com/office/drawing/2010/main">
        <mc:Choice Requires="a14">
          <p:sp>
            <p:nvSpPr>
              <p:cNvPr id="109591" name="Object 23"/>
              <p:cNvSpPr txBox="1"/>
              <p:nvPr/>
            </p:nvSpPr>
            <p:spPr bwMode="auto">
              <a:xfrm>
                <a:off x="5248275" y="3716338"/>
                <a:ext cx="3813175" cy="822325"/>
              </a:xfrm>
              <a:prstGeom prst="rect">
                <a:avLst/>
              </a:prstGeom>
              <a:noFill/>
              <a:ln w="25400">
                <a:solidFill>
                  <a:srgbClr val="333300"/>
                </a:solid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r>
                        <m:rPr>
                          <m:sty m:val="p"/>
                        </m:rPr>
                        <a:rPr lang="it-IT" i="1">
                          <a:solidFill>
                            <a:srgbClr val="000000"/>
                          </a:solidFill>
                          <a:latin typeface="Cambria Math" panose="02040503050406030204" pitchFamily="18" charset="0"/>
                        </a:rPr>
                        <m:t>Δ</m:t>
                      </m:r>
                      <m:r>
                        <a:rPr lang="it-IT" i="1">
                          <a:solidFill>
                            <a:srgbClr val="000000"/>
                          </a:solidFill>
                          <a:latin typeface="Cambria Math" panose="02040503050406030204" pitchFamily="18" charset="0"/>
                        </a:rPr>
                        <m:t>𝑡</m:t>
                      </m:r>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𝑑</m:t>
                          </m:r>
                        </m:num>
                        <m:den>
                          <m:r>
                            <a:rPr lang="it-IT" i="1">
                              <a:solidFill>
                                <a:srgbClr val="000000"/>
                              </a:solidFill>
                              <a:latin typeface="Cambria Math" panose="02040503050406030204" pitchFamily="18" charset="0"/>
                            </a:rPr>
                            <m:t>𝑣</m:t>
                          </m:r>
                          <m:r>
                            <a:rPr lang="it-IT" i="1">
                              <a:solidFill>
                                <a:srgbClr val="000000"/>
                              </a:solidFill>
                              <a:latin typeface="Cambria Math" panose="02040503050406030204" pitchFamily="18" charset="0"/>
                            </a:rPr>
                            <m:t>𝛽</m:t>
                          </m:r>
                          <m:rad>
                            <m:radPr>
                              <m:degHide m:val="on"/>
                              <m:ctrlPr>
                                <a:rPr lang="it-IT" i="1">
                                  <a:solidFill>
                                    <a:srgbClr val="000000"/>
                                  </a:solidFill>
                                  <a:latin typeface="Cambria Math" panose="02040503050406030204" pitchFamily="18" charset="0"/>
                                </a:rPr>
                              </m:ctrlPr>
                            </m:radPr>
                            <m:deg/>
                            <m:e>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𝜀</m:t>
                                  </m:r>
                                </m:e>
                                <m:sub>
                                  <m:r>
                                    <a:rPr lang="it-IT" i="1">
                                      <a:solidFill>
                                        <a:srgbClr val="000000"/>
                                      </a:solidFill>
                                      <a:latin typeface="Cambria Math" panose="02040503050406030204" pitchFamily="18" charset="0"/>
                                    </a:rPr>
                                    <m:t>𝑟</m:t>
                                  </m:r>
                                </m:sub>
                              </m:sSub>
                              <m:r>
                                <a:rPr lang="it-IT" i="1">
                                  <a:solidFill>
                                    <a:srgbClr val="000000"/>
                                  </a:solidFill>
                                  <a:latin typeface="Cambria Math" panose="02040503050406030204" pitchFamily="18" charset="0"/>
                                </a:rPr>
                                <m:t>−1</m:t>
                              </m:r>
                            </m:e>
                          </m:rad>
                        </m:den>
                      </m:f>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1</m:t>
                          </m:r>
                        </m:num>
                        <m:den>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𝑓</m:t>
                              </m:r>
                            </m:e>
                            <m:sub>
                              <m:r>
                                <a:rPr lang="it-IT" i="1">
                                  <a:solidFill>
                                    <a:srgbClr val="000000"/>
                                  </a:solidFill>
                                  <a:latin typeface="Cambria Math" panose="02040503050406030204" pitchFamily="18" charset="0"/>
                                </a:rPr>
                                <m:t>𝑐</m:t>
                              </m:r>
                            </m:sub>
                          </m:sSub>
                        </m:den>
                      </m:f>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𝑑</m:t>
                          </m:r>
                        </m:num>
                        <m:den>
                          <m:r>
                            <a:rPr lang="it-IT" i="1">
                              <a:solidFill>
                                <a:srgbClr val="000000"/>
                              </a:solidFill>
                              <a:latin typeface="Cambria Math" panose="02040503050406030204" pitchFamily="18" charset="0"/>
                            </a:rPr>
                            <m:t>𝛽</m:t>
                          </m:r>
                          <m:r>
                            <a:rPr lang="it-IT" i="1">
                              <a:solidFill>
                                <a:srgbClr val="000000"/>
                              </a:solidFill>
                              <a:latin typeface="Cambria Math" panose="02040503050406030204" pitchFamily="18" charset="0"/>
                            </a:rPr>
                            <m:t>𝑣</m:t>
                          </m:r>
                          <m:rad>
                            <m:radPr>
                              <m:degHide m:val="on"/>
                              <m:ctrlPr>
                                <a:rPr lang="it-IT" i="1">
                                  <a:solidFill>
                                    <a:srgbClr val="000000"/>
                                  </a:solidFill>
                                  <a:latin typeface="Cambria Math" panose="02040503050406030204" pitchFamily="18" charset="0"/>
                                </a:rPr>
                              </m:ctrlPr>
                            </m:radPr>
                            <m:deg/>
                            <m:e>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𝜀</m:t>
                                  </m:r>
                                </m:e>
                                <m:sub>
                                  <m:r>
                                    <a:rPr lang="it-IT" i="1">
                                      <a:solidFill>
                                        <a:srgbClr val="000000"/>
                                      </a:solidFill>
                                      <a:latin typeface="Cambria Math" panose="02040503050406030204" pitchFamily="18" charset="0"/>
                                    </a:rPr>
                                    <m:t>𝑟</m:t>
                                  </m:r>
                                </m:sub>
                              </m:sSub>
                              <m:r>
                                <a:rPr lang="it-IT" i="1">
                                  <a:solidFill>
                                    <a:srgbClr val="000000"/>
                                  </a:solidFill>
                                  <a:latin typeface="Cambria Math" panose="02040503050406030204" pitchFamily="18" charset="0"/>
                                </a:rPr>
                                <m:t>−1</m:t>
                              </m:r>
                            </m:e>
                          </m:rad>
                        </m:den>
                      </m:f>
                    </m:oMath>
                  </m:oMathPara>
                </a14:m>
                <a:endParaRPr lang="it-IT"/>
              </a:p>
            </p:txBody>
          </p:sp>
        </mc:Choice>
        <mc:Fallback xmlns="">
          <p:sp>
            <p:nvSpPr>
              <p:cNvPr id="109591" name="Object 23"/>
              <p:cNvSpPr txBox="1">
                <a:spLocks noRot="1" noChangeAspect="1" noMove="1" noResize="1" noEditPoints="1" noAdjustHandles="1" noChangeArrowheads="1" noChangeShapeType="1" noTextEdit="1"/>
              </p:cNvSpPr>
              <p:nvPr/>
            </p:nvSpPr>
            <p:spPr bwMode="auto">
              <a:xfrm>
                <a:off x="5248275" y="3716338"/>
                <a:ext cx="3813175" cy="822325"/>
              </a:xfrm>
              <a:prstGeom prst="rect">
                <a:avLst/>
              </a:prstGeom>
              <a:blipFill>
                <a:blip r:embed="rId7"/>
                <a:stretch>
                  <a:fillRect/>
                </a:stretch>
              </a:blipFill>
              <a:ln w="25400">
                <a:solidFill>
                  <a:srgbClr val="333300"/>
                </a:solidFill>
                <a:miter lim="800000"/>
                <a:headEnd/>
                <a:tailEnd/>
              </a:ln>
              <a:effectLst/>
            </p:spPr>
            <p:txBody>
              <a:bodyPr/>
              <a:lstStyle/>
              <a:p>
                <a:r>
                  <a:rPr lang="it-IT">
                    <a:noFill/>
                  </a:rPr>
                  <a:t> </a:t>
                </a:r>
              </a:p>
            </p:txBody>
          </p:sp>
        </mc:Fallback>
      </mc:AlternateContent>
      <p:sp>
        <p:nvSpPr>
          <p:cNvPr id="28" name="Rettangolo 27"/>
          <p:cNvSpPr/>
          <p:nvPr/>
        </p:nvSpPr>
        <p:spPr>
          <a:xfrm>
            <a:off x="5436721" y="2996952"/>
            <a:ext cx="3707279" cy="646331"/>
          </a:xfrm>
          <a:prstGeom prst="rect">
            <a:avLst/>
          </a:prstGeom>
        </p:spPr>
        <p:txBody>
          <a:bodyPr wrap="square">
            <a:spAutoFit/>
          </a:bodyPr>
          <a:lstStyle/>
          <a:p>
            <a:r>
              <a:rPr lang="en-US" dirty="0"/>
              <a:t>Therefore in temporal terms, I need to acquire signal with: </a:t>
            </a:r>
            <a:endParaRPr lang="it-IT" dirty="0"/>
          </a:p>
        </p:txBody>
      </p:sp>
    </p:spTree>
    <p:extLst>
      <p:ext uri="{BB962C8B-B14F-4D97-AF65-F5344CB8AC3E}">
        <p14:creationId xmlns:p14="http://schemas.microsoft.com/office/powerpoint/2010/main" val="82787108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3077"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24</a:t>
            </a:fld>
            <a:r>
              <a:rPr lang="en-GB" sz="1400" b="1" dirty="0"/>
              <a:t> </a:t>
            </a:r>
          </a:p>
        </p:txBody>
      </p:sp>
      <p:sp>
        <p:nvSpPr>
          <p:cNvPr id="17"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Frequency choice</a:t>
            </a:r>
          </a:p>
        </p:txBody>
      </p:sp>
      <p:pic>
        <p:nvPicPr>
          <p:cNvPr id="21" name="Immagine 9" descr="logo_dicea.png"/>
          <p:cNvPicPr>
            <a:picLocks noChangeAspect="1"/>
          </p:cNvPicPr>
          <p:nvPr/>
        </p:nvPicPr>
        <p:blipFill>
          <a:blip r:embed="rId3" cstate="print"/>
          <a:srcRect r="77084"/>
          <a:stretch>
            <a:fillRect/>
          </a:stretch>
        </p:blipFill>
        <p:spPr bwMode="auto">
          <a:xfrm>
            <a:off x="8580983" y="0"/>
            <a:ext cx="540221" cy="654050"/>
          </a:xfrm>
          <a:prstGeom prst="rect">
            <a:avLst/>
          </a:prstGeom>
          <a:noFill/>
          <a:ln w="9525">
            <a:noFill/>
            <a:miter lim="800000"/>
            <a:headEnd/>
            <a:tailEnd/>
          </a:ln>
        </p:spPr>
      </p:pic>
      <p:pic>
        <p:nvPicPr>
          <p:cNvPr id="19" name="Picture 3"/>
          <p:cNvPicPr>
            <a:picLocks noChangeAspect="1" noChangeArrowheads="1"/>
          </p:cNvPicPr>
          <p:nvPr/>
        </p:nvPicPr>
        <p:blipFill>
          <a:blip r:embed="rId4" cstate="print"/>
          <a:srcRect/>
          <a:stretch>
            <a:fillRect/>
          </a:stretch>
        </p:blipFill>
        <p:spPr bwMode="auto">
          <a:xfrm>
            <a:off x="5034220" y="930399"/>
            <a:ext cx="4074284" cy="390966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0" name="Oggetto 19"/>
              <p:cNvSpPr txBox="1"/>
              <p:nvPr/>
            </p:nvSpPr>
            <p:spPr bwMode="auto">
              <a:xfrm>
                <a:off x="467544" y="3140968"/>
                <a:ext cx="3715357" cy="624706"/>
              </a:xfrm>
              <a:prstGeom prst="rect">
                <a:avLst/>
              </a:prstGeom>
              <a:noFill/>
              <a:ln w="28575">
                <a:solidFill>
                  <a:srgbClr val="800000"/>
                </a:solid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sSubSup>
                        <m:sSubSupPr>
                          <m:ctrlPr>
                            <a:rPr lang="it-IT" i="1">
                              <a:solidFill>
                                <a:srgbClr val="000000"/>
                              </a:solidFill>
                              <a:latin typeface="Cambria Math" panose="02040503050406030204" pitchFamily="18" charset="0"/>
                            </a:rPr>
                          </m:ctrlPr>
                        </m:sSubSupPr>
                        <m:e>
                          <m:r>
                            <a:rPr lang="it-IT" i="1">
                              <a:solidFill>
                                <a:srgbClr val="000000"/>
                              </a:solidFill>
                              <a:latin typeface="Cambria Math" panose="02040503050406030204" pitchFamily="18" charset="0"/>
                            </a:rPr>
                            <m:t>𝑓</m:t>
                          </m:r>
                        </m:e>
                        <m:sub>
                          <m:r>
                            <a:rPr lang="it-IT" i="1">
                              <a:solidFill>
                                <a:srgbClr val="000000"/>
                              </a:solidFill>
                              <a:latin typeface="Cambria Math" panose="02040503050406030204" pitchFamily="18" charset="0"/>
                            </a:rPr>
                            <m:t>𝑐</m:t>
                          </m:r>
                        </m:sub>
                        <m:sup>
                          <m:r>
                            <a:rPr lang="it-IT" i="1">
                              <a:solidFill>
                                <a:srgbClr val="000000"/>
                              </a:solidFill>
                              <a:latin typeface="Cambria Math" panose="02040503050406030204" pitchFamily="18" charset="0"/>
                            </a:rPr>
                            <m:t>𝑅</m:t>
                          </m:r>
                        </m:sup>
                      </m:sSubSup>
                      <m:r>
                        <a:rPr lang="it-IT" i="1">
                          <a:solidFill>
                            <a:srgbClr val="000000"/>
                          </a:solidFill>
                          <a:latin typeface="Cambria Math" panose="02040503050406030204" pitchFamily="18" charset="0"/>
                        </a:rPr>
                        <m:t>&lt;</m:t>
                      </m:r>
                      <m:r>
                        <a:rPr lang="it-IT" i="1">
                          <a:solidFill>
                            <a:srgbClr val="000000"/>
                          </a:solidFill>
                          <a:latin typeface="Cambria Math" panose="02040503050406030204" pitchFamily="18" charset="0"/>
                        </a:rPr>
                        <m:t>𝑓</m:t>
                      </m:r>
                      <m:r>
                        <a:rPr lang="it-IT" i="1">
                          <a:solidFill>
                            <a:srgbClr val="000000"/>
                          </a:solidFill>
                          <a:latin typeface="Cambria Math" panose="02040503050406030204" pitchFamily="18" charset="0"/>
                        </a:rPr>
                        <m:t>&lt;</m:t>
                      </m:r>
                      <m:func>
                        <m:funcPr>
                          <m:ctrlPr>
                            <a:rPr lang="it-IT" i="1">
                              <a:solidFill>
                                <a:srgbClr val="000000"/>
                              </a:solidFill>
                              <a:latin typeface="Cambria Math" panose="02040503050406030204" pitchFamily="18" charset="0"/>
                            </a:rPr>
                          </m:ctrlPr>
                        </m:funcPr>
                        <m:fName>
                          <m:r>
                            <m:rPr>
                              <m:sty m:val="p"/>
                            </m:rPr>
                            <a:rPr lang="it-IT" i="0">
                              <a:solidFill>
                                <a:srgbClr val="000000"/>
                              </a:solidFill>
                              <a:latin typeface="Cambria Math" panose="02040503050406030204" pitchFamily="18" charset="0"/>
                            </a:rPr>
                            <m:t>min</m:t>
                          </m:r>
                        </m:fName>
                        <m:e>
                          <m:r>
                            <a:rPr lang="it-IT" i="1">
                              <a:solidFill>
                                <a:srgbClr val="000000"/>
                              </a:solidFill>
                              <a:latin typeface="Cambria Math" panose="02040503050406030204" pitchFamily="18" charset="0"/>
                            </a:rPr>
                            <m:t>(</m:t>
                          </m:r>
                        </m:e>
                      </m:func>
                      <m:sSubSup>
                        <m:sSubSupPr>
                          <m:ctrlPr>
                            <a:rPr lang="it-IT" i="1">
                              <a:solidFill>
                                <a:srgbClr val="000000"/>
                              </a:solidFill>
                              <a:latin typeface="Cambria Math" panose="02040503050406030204" pitchFamily="18" charset="0"/>
                            </a:rPr>
                          </m:ctrlPr>
                        </m:sSubSupPr>
                        <m:e>
                          <m:r>
                            <a:rPr lang="it-IT" i="1">
                              <a:solidFill>
                                <a:srgbClr val="000000"/>
                              </a:solidFill>
                              <a:latin typeface="Cambria Math" panose="02040503050406030204" pitchFamily="18" charset="0"/>
                            </a:rPr>
                            <m:t>𝑓</m:t>
                          </m:r>
                        </m:e>
                        <m:sub>
                          <m:r>
                            <a:rPr lang="it-IT" i="1">
                              <a:solidFill>
                                <a:srgbClr val="000000"/>
                              </a:solidFill>
                              <a:latin typeface="Cambria Math" panose="02040503050406030204" pitchFamily="18" charset="0"/>
                            </a:rPr>
                            <m:t>𝑐</m:t>
                          </m:r>
                        </m:sub>
                        <m:sup>
                          <m:r>
                            <a:rPr lang="it-IT" i="1">
                              <a:solidFill>
                                <a:srgbClr val="000000"/>
                              </a:solidFill>
                              <a:latin typeface="Cambria Math" panose="02040503050406030204" pitchFamily="18" charset="0"/>
                            </a:rPr>
                            <m:t>𝐷</m:t>
                          </m:r>
                        </m:sup>
                      </m:sSubSup>
                      <m:r>
                        <a:rPr lang="it-IT" i="1">
                          <a:solidFill>
                            <a:srgbClr val="000000"/>
                          </a:solidFill>
                          <a:latin typeface="Cambria Math" panose="02040503050406030204" pitchFamily="18" charset="0"/>
                        </a:rPr>
                        <m:t>,</m:t>
                      </m:r>
                      <m:sSubSup>
                        <m:sSubSupPr>
                          <m:ctrlPr>
                            <a:rPr lang="it-IT" i="1">
                              <a:solidFill>
                                <a:srgbClr val="000000"/>
                              </a:solidFill>
                              <a:latin typeface="Cambria Math" panose="02040503050406030204" pitchFamily="18" charset="0"/>
                            </a:rPr>
                          </m:ctrlPr>
                        </m:sSubSupPr>
                        <m:e>
                          <m:r>
                            <a:rPr lang="it-IT" i="1">
                              <a:solidFill>
                                <a:srgbClr val="000000"/>
                              </a:solidFill>
                              <a:latin typeface="Cambria Math" panose="02040503050406030204" pitchFamily="18" charset="0"/>
                            </a:rPr>
                            <m:t>𝑓</m:t>
                          </m:r>
                        </m:e>
                        <m:sub>
                          <m:r>
                            <a:rPr lang="it-IT" i="1">
                              <a:solidFill>
                                <a:srgbClr val="000000"/>
                              </a:solidFill>
                              <a:latin typeface="Cambria Math" panose="02040503050406030204" pitchFamily="18" charset="0"/>
                            </a:rPr>
                            <m:t>𝑐</m:t>
                          </m:r>
                        </m:sub>
                        <m:sup>
                          <m:r>
                            <a:rPr lang="it-IT" i="1">
                              <a:solidFill>
                                <a:srgbClr val="000000"/>
                              </a:solidFill>
                              <a:latin typeface="Cambria Math" panose="02040503050406030204" pitchFamily="18" charset="0"/>
                            </a:rPr>
                            <m:t>𝐶</m:t>
                          </m:r>
                        </m:sup>
                      </m:sSubSup>
                      <m:r>
                        <a:rPr lang="it-IT" i="1">
                          <a:solidFill>
                            <a:srgbClr val="000000"/>
                          </a:solidFill>
                          <a:latin typeface="Cambria Math" panose="02040503050406030204" pitchFamily="18" charset="0"/>
                        </a:rPr>
                        <m:t>)</m:t>
                      </m:r>
                    </m:oMath>
                  </m:oMathPara>
                </a14:m>
                <a:endParaRPr lang="it-IT"/>
              </a:p>
            </p:txBody>
          </p:sp>
        </mc:Choice>
        <mc:Fallback xmlns="">
          <p:sp>
            <p:nvSpPr>
              <p:cNvPr id="20" name="Oggetto 19"/>
              <p:cNvSpPr txBox="1">
                <a:spLocks noRot="1" noChangeAspect="1" noMove="1" noResize="1" noEditPoints="1" noAdjustHandles="1" noChangeArrowheads="1" noChangeShapeType="1" noTextEdit="1"/>
              </p:cNvSpPr>
              <p:nvPr/>
            </p:nvSpPr>
            <p:spPr bwMode="auto">
              <a:xfrm>
                <a:off x="467544" y="3140968"/>
                <a:ext cx="3715357" cy="624706"/>
              </a:xfrm>
              <a:prstGeom prst="rect">
                <a:avLst/>
              </a:prstGeom>
              <a:blipFill>
                <a:blip r:embed="rId5"/>
                <a:stretch>
                  <a:fillRect l="-163"/>
                </a:stretch>
              </a:blipFill>
              <a:ln w="28575">
                <a:solidFill>
                  <a:srgbClr val="800000"/>
                </a:solidFill>
                <a:miter lim="800000"/>
                <a:headEnd/>
                <a:tailEnd/>
              </a:ln>
            </p:spPr>
            <p:txBody>
              <a:bodyPr/>
              <a:lstStyle/>
              <a:p>
                <a:r>
                  <a:rPr lang="it-IT">
                    <a:noFill/>
                  </a:rPr>
                  <a:t> </a:t>
                </a:r>
              </a:p>
            </p:txBody>
          </p:sp>
        </mc:Fallback>
      </mc:AlternateContent>
      <p:sp>
        <p:nvSpPr>
          <p:cNvPr id="22" name="Rettangolo 21"/>
          <p:cNvSpPr/>
          <p:nvPr/>
        </p:nvSpPr>
        <p:spPr>
          <a:xfrm>
            <a:off x="251520" y="1052736"/>
            <a:ext cx="4752528" cy="1631216"/>
          </a:xfrm>
          <a:prstGeom prst="rect">
            <a:avLst/>
          </a:prstGeom>
        </p:spPr>
        <p:txBody>
          <a:bodyPr wrap="square">
            <a:spAutoFit/>
          </a:bodyPr>
          <a:lstStyle/>
          <a:p>
            <a:pPr algn="just"/>
            <a:r>
              <a:rPr lang="en-US" sz="2000" dirty="0"/>
              <a:t>As a general rule, the three frequencies (resolution, clutter and exploration depth) should be computed and, if the survey problem has been properly posed, one </a:t>
            </a:r>
            <a:r>
              <a:rPr lang="it-IT" sz="2000" dirty="0" err="1"/>
              <a:t>should</a:t>
            </a:r>
            <a:r>
              <a:rPr lang="it-IT" sz="2000" dirty="0"/>
              <a:t> </a:t>
            </a:r>
            <a:r>
              <a:rPr lang="it-IT" sz="2000" dirty="0" err="1"/>
              <a:t>find</a:t>
            </a:r>
            <a:r>
              <a:rPr lang="it-IT" sz="2000" dirty="0"/>
              <a:t> </a:t>
            </a:r>
            <a:r>
              <a:rPr lang="it-IT" sz="2000" dirty="0" err="1"/>
              <a:t>that</a:t>
            </a:r>
            <a:r>
              <a:rPr lang="it-IT" sz="2000" dirty="0"/>
              <a:t>:</a:t>
            </a:r>
          </a:p>
        </p:txBody>
      </p:sp>
      <p:sp>
        <p:nvSpPr>
          <p:cNvPr id="23" name="Rettangolo 22"/>
          <p:cNvSpPr/>
          <p:nvPr/>
        </p:nvSpPr>
        <p:spPr>
          <a:xfrm>
            <a:off x="251520" y="4789601"/>
            <a:ext cx="7272808" cy="1015663"/>
          </a:xfrm>
          <a:prstGeom prst="rect">
            <a:avLst/>
          </a:prstGeom>
        </p:spPr>
        <p:txBody>
          <a:bodyPr wrap="square">
            <a:spAutoFit/>
          </a:bodyPr>
          <a:lstStyle/>
          <a:p>
            <a:pPr algn="just"/>
            <a:r>
              <a:rPr lang="en-US" sz="2000" dirty="0"/>
              <a:t>If the resolution frequency is greater that the depth or the clutter frequency, the desired spatial resolution is incompatible with the clutter dimension or depth of exploration.</a:t>
            </a:r>
            <a:endParaRPr lang="it-IT" sz="2000" dirty="0"/>
          </a:p>
        </p:txBody>
      </p:sp>
    </p:spTree>
    <p:extLst>
      <p:ext uri="{BB962C8B-B14F-4D97-AF65-F5344CB8AC3E}">
        <p14:creationId xmlns:p14="http://schemas.microsoft.com/office/powerpoint/2010/main" val="24026231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spcBef>
                <a:spcPct val="20000"/>
              </a:spcBef>
              <a:spcAft>
                <a:spcPts val="600"/>
              </a:spcAft>
              <a:defRPr/>
            </a:pPr>
            <a:r>
              <a:rPr lang="en-GB" sz="2400" dirty="0">
                <a:ea typeface="+mj-ea"/>
                <a:cs typeface="+mj-cs"/>
              </a:rPr>
              <a:t>Reflection</a:t>
            </a:r>
            <a:r>
              <a:rPr lang="en-GB" dirty="0">
                <a:ea typeface="+mj-ea"/>
                <a:cs typeface="+mj-cs"/>
              </a:rPr>
              <a:t> – </a:t>
            </a:r>
            <a:r>
              <a:rPr lang="en-US" dirty="0">
                <a:cs typeface="Helvetica" pitchFamily="34" charset="0"/>
              </a:rPr>
              <a:t>Common offset survey</a:t>
            </a:r>
          </a:p>
        </p:txBody>
      </p:sp>
      <p:pic>
        <p:nvPicPr>
          <p:cNvPr id="21" name="Immagine 9" descr="logo_dicea.png"/>
          <p:cNvPicPr>
            <a:picLocks noChangeAspect="1"/>
          </p:cNvPicPr>
          <p:nvPr/>
        </p:nvPicPr>
        <p:blipFill>
          <a:blip r:embed="rId3" cstate="print"/>
          <a:srcRect r="77084"/>
          <a:stretch>
            <a:fillRect/>
          </a:stretch>
        </p:blipFill>
        <p:spPr bwMode="auto">
          <a:xfrm>
            <a:off x="8568283" y="0"/>
            <a:ext cx="540221" cy="654050"/>
          </a:xfrm>
          <a:prstGeom prst="rect">
            <a:avLst/>
          </a:prstGeom>
          <a:noFill/>
          <a:ln w="9525">
            <a:noFill/>
            <a:miter lim="800000"/>
            <a:headEnd/>
            <a:tailEnd/>
          </a:ln>
        </p:spPr>
      </p:pic>
      <p:sp>
        <p:nvSpPr>
          <p:cNvPr id="93"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25</a:t>
            </a:fld>
            <a:r>
              <a:rPr lang="en-GB" sz="1400" b="1" dirty="0"/>
              <a:t> </a:t>
            </a:r>
          </a:p>
        </p:txBody>
      </p:sp>
      <p:sp>
        <p:nvSpPr>
          <p:cNvPr id="94"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69" name="CasellaDiTesto 68"/>
          <p:cNvSpPr txBox="1"/>
          <p:nvPr/>
        </p:nvSpPr>
        <p:spPr>
          <a:xfrm>
            <a:off x="243757" y="2060848"/>
            <a:ext cx="2240011" cy="6647974"/>
          </a:xfrm>
          <a:prstGeom prst="rect">
            <a:avLst/>
          </a:prstGeom>
          <a:noFill/>
        </p:spPr>
        <p:txBody>
          <a:bodyPr wrap="square" rtlCol="0">
            <a:spAutoFit/>
          </a:bodyPr>
          <a:lstStyle/>
          <a:p>
            <a:endParaRPr lang="it-IT" b="1"/>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dirty="0"/>
          </a:p>
        </p:txBody>
      </p:sp>
      <p:sp>
        <p:nvSpPr>
          <p:cNvPr id="78" name="Rettangolo 77"/>
          <p:cNvSpPr/>
          <p:nvPr/>
        </p:nvSpPr>
        <p:spPr>
          <a:xfrm>
            <a:off x="77718" y="908720"/>
            <a:ext cx="6798537" cy="923330"/>
          </a:xfrm>
          <a:prstGeom prst="rect">
            <a:avLst/>
          </a:prstGeom>
        </p:spPr>
        <p:txBody>
          <a:bodyPr wrap="square">
            <a:spAutoFit/>
          </a:bodyPr>
          <a:lstStyle/>
          <a:p>
            <a:r>
              <a:rPr lang="en-US" b="1" dirty="0">
                <a:solidFill>
                  <a:srgbClr val="002060"/>
                </a:solidFill>
              </a:rPr>
              <a:t>Keep fixed the source-receivers distance (fixed offset)</a:t>
            </a:r>
          </a:p>
          <a:p>
            <a:endParaRPr lang="en-US" b="1" dirty="0">
              <a:solidFill>
                <a:srgbClr val="002060"/>
              </a:solidFill>
            </a:endParaRPr>
          </a:p>
          <a:p>
            <a:r>
              <a:rPr lang="en-US" b="1" u="sng" dirty="0">
                <a:solidFill>
                  <a:srgbClr val="002060"/>
                </a:solidFill>
              </a:rPr>
              <a:t>Multi receivers (seismic)</a:t>
            </a:r>
          </a:p>
        </p:txBody>
      </p:sp>
      <p:sp>
        <p:nvSpPr>
          <p:cNvPr id="79" name="Rectangle 52"/>
          <p:cNvSpPr/>
          <p:nvPr/>
        </p:nvSpPr>
        <p:spPr>
          <a:xfrm>
            <a:off x="0" y="3933056"/>
            <a:ext cx="9144000" cy="1676400"/>
          </a:xfrm>
          <a:prstGeom prst="rect">
            <a:avLst/>
          </a:prstGeom>
          <a:solidFill>
            <a:schemeClr val="bg1">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14"/>
          <p:cNvSpPr/>
          <p:nvPr/>
        </p:nvSpPr>
        <p:spPr>
          <a:xfrm>
            <a:off x="0" y="5623520"/>
            <a:ext cx="9144000" cy="685800"/>
          </a:xfrm>
          <a:prstGeom prst="rect">
            <a:avLst/>
          </a:prstGeom>
          <a:solidFill>
            <a:schemeClr val="bg1">
              <a:lumMod val="7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49"/>
          <p:cNvSpPr txBox="1"/>
          <p:nvPr/>
        </p:nvSpPr>
        <p:spPr>
          <a:xfrm>
            <a:off x="152400" y="5242520"/>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1</a:t>
            </a:r>
          </a:p>
        </p:txBody>
      </p:sp>
      <p:sp>
        <p:nvSpPr>
          <p:cNvPr id="82" name="TextBox 50"/>
          <p:cNvSpPr txBox="1"/>
          <p:nvPr/>
        </p:nvSpPr>
        <p:spPr>
          <a:xfrm>
            <a:off x="152400" y="5635188"/>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2</a:t>
            </a:r>
          </a:p>
        </p:txBody>
      </p:sp>
      <p:cxnSp>
        <p:nvCxnSpPr>
          <p:cNvPr id="83" name="Connettore 2 82"/>
          <p:cNvCxnSpPr/>
          <p:nvPr/>
        </p:nvCxnSpPr>
        <p:spPr>
          <a:xfrm>
            <a:off x="8748464" y="3933056"/>
            <a:ext cx="0" cy="1656184"/>
          </a:xfrm>
          <a:prstGeom prst="straightConnector1">
            <a:avLst/>
          </a:prstGeom>
          <a:ln w="19050">
            <a:solidFill>
              <a:srgbClr val="82243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TextBox 47"/>
          <p:cNvSpPr txBox="1"/>
          <p:nvPr/>
        </p:nvSpPr>
        <p:spPr>
          <a:xfrm>
            <a:off x="8748464" y="4437112"/>
            <a:ext cx="372218"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rPr>
              <a:t>h</a:t>
            </a:r>
            <a:endParaRPr lang="en-US" sz="2400" b="1" i="1" baseline="-25000" dirty="0">
              <a:effectLst>
                <a:outerShdw blurRad="38100" dist="38100" dir="2700000" algn="tl">
                  <a:srgbClr val="000000">
                    <a:alpha val="43137"/>
                  </a:srgbClr>
                </a:outerShdw>
              </a:effectLst>
            </a:endParaRPr>
          </a:p>
        </p:txBody>
      </p:sp>
      <p:sp>
        <p:nvSpPr>
          <p:cNvPr id="85" name="TextBox 47"/>
          <p:cNvSpPr txBox="1"/>
          <p:nvPr/>
        </p:nvSpPr>
        <p:spPr>
          <a:xfrm>
            <a:off x="7884368" y="5009455"/>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1,</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1</a:t>
            </a:r>
          </a:p>
        </p:txBody>
      </p:sp>
      <p:sp>
        <p:nvSpPr>
          <p:cNvPr id="86" name="TextBox 47"/>
          <p:cNvSpPr txBox="1"/>
          <p:nvPr/>
        </p:nvSpPr>
        <p:spPr>
          <a:xfrm>
            <a:off x="7884368" y="5631631"/>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2,</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2</a:t>
            </a:r>
          </a:p>
        </p:txBody>
      </p:sp>
      <p:cxnSp>
        <p:nvCxnSpPr>
          <p:cNvPr id="44" name="Straight Connector 43"/>
          <p:cNvCxnSpPr/>
          <p:nvPr/>
        </p:nvCxnSpPr>
        <p:spPr>
          <a:xfrm>
            <a:off x="611560" y="3919736"/>
            <a:ext cx="1018456" cy="1669504"/>
          </a:xfrm>
          <a:prstGeom prst="line">
            <a:avLst/>
          </a:prstGeom>
          <a:ln w="50800">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7"/>
          <p:cNvCxnSpPr/>
          <p:nvPr/>
        </p:nvCxnSpPr>
        <p:spPr>
          <a:xfrm flipV="1">
            <a:off x="1597029" y="3944414"/>
            <a:ext cx="1122653" cy="1656311"/>
          </a:xfrm>
          <a:prstGeom prst="line">
            <a:avLst/>
          </a:prstGeom>
          <a:ln w="50800">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47" name="Straight Arrow Connector 63"/>
          <p:cNvCxnSpPr/>
          <p:nvPr/>
        </p:nvCxnSpPr>
        <p:spPr>
          <a:xfrm>
            <a:off x="611560" y="3919736"/>
            <a:ext cx="1444759" cy="1703784"/>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54" name="Straight Arrow Connector 63"/>
          <p:cNvCxnSpPr/>
          <p:nvPr/>
        </p:nvCxnSpPr>
        <p:spPr>
          <a:xfrm flipV="1">
            <a:off x="2054086" y="3935122"/>
            <a:ext cx="1590071" cy="1696510"/>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57" name="TextBox 45"/>
          <p:cNvSpPr txBox="1"/>
          <p:nvPr/>
        </p:nvSpPr>
        <p:spPr>
          <a:xfrm>
            <a:off x="251520" y="3501008"/>
            <a:ext cx="1107996" cy="369332"/>
          </a:xfrm>
          <a:prstGeom prst="rect">
            <a:avLst/>
          </a:prstGeom>
          <a:noFill/>
        </p:spPr>
        <p:txBody>
          <a:bodyPr wrap="none" rtlCol="0">
            <a:spAutoFit/>
          </a:bodyPr>
          <a:lstStyle/>
          <a:p>
            <a:r>
              <a:rPr lang="en-US" dirty="0">
                <a:solidFill>
                  <a:srgbClr val="FFCC00"/>
                </a:solidFill>
                <a:effectLst>
                  <a:outerShdw blurRad="38100" dist="38100" dir="2700000" algn="tl">
                    <a:srgbClr val="000000">
                      <a:alpha val="43137"/>
                    </a:srgbClr>
                  </a:outerShdw>
                </a:effectLst>
              </a:rPr>
              <a:t>Source 1</a:t>
            </a:r>
          </a:p>
        </p:txBody>
      </p:sp>
      <p:sp>
        <p:nvSpPr>
          <p:cNvPr id="58" name="5-Point Star 6"/>
          <p:cNvSpPr/>
          <p:nvPr/>
        </p:nvSpPr>
        <p:spPr>
          <a:xfrm>
            <a:off x="538640" y="3798573"/>
            <a:ext cx="228600" cy="228600"/>
          </a:xfrm>
          <a:prstGeom prst="star5">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46"/>
          <p:cNvSpPr txBox="1"/>
          <p:nvPr/>
        </p:nvSpPr>
        <p:spPr>
          <a:xfrm>
            <a:off x="2555776" y="3510300"/>
            <a:ext cx="787395" cy="369332"/>
          </a:xfrm>
          <a:prstGeom prst="rect">
            <a:avLst/>
          </a:prstGeom>
          <a:noFill/>
        </p:spPr>
        <p:txBody>
          <a:bodyPr wrap="none" rtlCol="0">
            <a:spAutoFit/>
          </a:bodyPr>
          <a:lstStyle/>
          <a:p>
            <a:r>
              <a:rPr lang="en-US">
                <a:solidFill>
                  <a:schemeClr val="bg1">
                    <a:lumMod val="50000"/>
                  </a:schemeClr>
                </a:solidFill>
                <a:effectLst>
                  <a:outerShdw blurRad="38100" dist="38100" dir="2700000" algn="tl">
                    <a:srgbClr val="000000">
                      <a:alpha val="43137"/>
                    </a:srgbClr>
                  </a:outerShdw>
                </a:effectLst>
              </a:rPr>
              <a:t>Rec 1</a:t>
            </a:r>
            <a:endParaRPr lang="en-US" dirty="0">
              <a:solidFill>
                <a:schemeClr val="bg1">
                  <a:lumMod val="50000"/>
                </a:schemeClr>
              </a:solidFill>
              <a:effectLst>
                <a:outerShdw blurRad="38100" dist="38100" dir="2700000" algn="tl">
                  <a:srgbClr val="000000">
                    <a:alpha val="43137"/>
                  </a:srgbClr>
                </a:outerShdw>
              </a:effectLst>
            </a:endParaRPr>
          </a:p>
        </p:txBody>
      </p:sp>
      <p:sp>
        <p:nvSpPr>
          <p:cNvPr id="66" name="Isosceles Triangle 68"/>
          <p:cNvSpPr/>
          <p:nvPr/>
        </p:nvSpPr>
        <p:spPr>
          <a:xfrm>
            <a:off x="2567405" y="3726324"/>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46"/>
          <p:cNvSpPr txBox="1"/>
          <p:nvPr/>
        </p:nvSpPr>
        <p:spPr>
          <a:xfrm>
            <a:off x="3468461" y="3501008"/>
            <a:ext cx="787395" cy="369332"/>
          </a:xfrm>
          <a:prstGeom prst="rect">
            <a:avLst/>
          </a:prstGeom>
          <a:noFill/>
        </p:spPr>
        <p:txBody>
          <a:bodyPr wrap="none" rtlCol="0">
            <a:spAutoFit/>
          </a:bodyPr>
          <a:lstStyle/>
          <a:p>
            <a:r>
              <a:rPr lang="en-US">
                <a:solidFill>
                  <a:schemeClr val="bg1">
                    <a:lumMod val="50000"/>
                  </a:schemeClr>
                </a:solidFill>
                <a:effectLst>
                  <a:outerShdw blurRad="38100" dist="38100" dir="2700000" algn="tl">
                    <a:srgbClr val="000000">
                      <a:alpha val="43137"/>
                    </a:srgbClr>
                  </a:outerShdw>
                </a:effectLst>
              </a:rPr>
              <a:t>Rec 2</a:t>
            </a:r>
            <a:endParaRPr lang="en-US" dirty="0">
              <a:solidFill>
                <a:schemeClr val="bg1">
                  <a:lumMod val="50000"/>
                </a:schemeClr>
              </a:solidFill>
              <a:effectLst>
                <a:outerShdw blurRad="38100" dist="38100" dir="2700000" algn="tl">
                  <a:srgbClr val="000000">
                    <a:alpha val="43137"/>
                  </a:srgbClr>
                </a:outerShdw>
              </a:effectLst>
            </a:endParaRPr>
          </a:p>
        </p:txBody>
      </p:sp>
      <p:sp>
        <p:nvSpPr>
          <p:cNvPr id="70" name="Isosceles Triangle 68"/>
          <p:cNvSpPr/>
          <p:nvPr/>
        </p:nvSpPr>
        <p:spPr>
          <a:xfrm>
            <a:off x="3491880"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Connettore 1 72"/>
          <p:cNvCxnSpPr/>
          <p:nvPr/>
        </p:nvCxnSpPr>
        <p:spPr>
          <a:xfrm>
            <a:off x="2676932" y="3429000"/>
            <a:ext cx="0" cy="14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4" name="Connettore 1 73"/>
          <p:cNvCxnSpPr/>
          <p:nvPr/>
        </p:nvCxnSpPr>
        <p:spPr>
          <a:xfrm>
            <a:off x="611560" y="3511912"/>
            <a:ext cx="2077813" cy="929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5" name="CasellaDiTesto 74"/>
          <p:cNvSpPr txBox="1"/>
          <p:nvPr/>
        </p:nvSpPr>
        <p:spPr>
          <a:xfrm>
            <a:off x="971600" y="3140968"/>
            <a:ext cx="1433440" cy="369332"/>
          </a:xfrm>
          <a:prstGeom prst="rect">
            <a:avLst/>
          </a:prstGeom>
          <a:noFill/>
        </p:spPr>
        <p:txBody>
          <a:bodyPr wrap="square" rtlCol="0">
            <a:spAutoFit/>
          </a:bodyPr>
          <a:lstStyle/>
          <a:p>
            <a:r>
              <a:rPr lang="it-IT"/>
              <a:t>OFFSET1</a:t>
            </a:r>
            <a:endParaRPr lang="it-IT" baseline="-25000" dirty="0"/>
          </a:p>
        </p:txBody>
      </p:sp>
      <p:cxnSp>
        <p:nvCxnSpPr>
          <p:cNvPr id="99" name="Connettore 1 98"/>
          <p:cNvCxnSpPr/>
          <p:nvPr/>
        </p:nvCxnSpPr>
        <p:spPr>
          <a:xfrm rot="10800000" flipH="1" flipV="1">
            <a:off x="630228" y="3429016"/>
            <a:ext cx="0" cy="14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0" name="Isosceles Triangle 68"/>
          <p:cNvSpPr/>
          <p:nvPr/>
        </p:nvSpPr>
        <p:spPr>
          <a:xfrm>
            <a:off x="6623272"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Arrow Connector 63"/>
          <p:cNvCxnSpPr>
            <a:stCxn id="58" idx="3"/>
          </p:cNvCxnSpPr>
          <p:nvPr/>
        </p:nvCxnSpPr>
        <p:spPr>
          <a:xfrm>
            <a:off x="723581" y="4027172"/>
            <a:ext cx="3372521" cy="1604459"/>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02" name="Straight Arrow Connector 63"/>
          <p:cNvCxnSpPr/>
          <p:nvPr/>
        </p:nvCxnSpPr>
        <p:spPr>
          <a:xfrm flipV="1">
            <a:off x="4096102" y="3944414"/>
            <a:ext cx="2636138" cy="1687217"/>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103" name="TextBox 46"/>
          <p:cNvSpPr txBox="1"/>
          <p:nvPr/>
        </p:nvSpPr>
        <p:spPr>
          <a:xfrm>
            <a:off x="6698461" y="3501008"/>
            <a:ext cx="825867" cy="369332"/>
          </a:xfrm>
          <a:prstGeom prst="rect">
            <a:avLst/>
          </a:prstGeom>
          <a:noFill/>
        </p:spPr>
        <p:txBody>
          <a:bodyPr wrap="none" rtlCol="0">
            <a:spAutoFit/>
          </a:bodyPr>
          <a:lstStyle/>
          <a:p>
            <a:r>
              <a:rPr lang="en-US">
                <a:solidFill>
                  <a:schemeClr val="bg1">
                    <a:lumMod val="50000"/>
                  </a:schemeClr>
                </a:solidFill>
                <a:effectLst>
                  <a:outerShdw blurRad="38100" dist="38100" dir="2700000" algn="tl">
                    <a:srgbClr val="000000">
                      <a:alpha val="43137"/>
                    </a:srgbClr>
                  </a:outerShdw>
                </a:effectLst>
              </a:rPr>
              <a:t>Rec N</a:t>
            </a:r>
            <a:endParaRPr lang="en-US" dirty="0">
              <a:solidFill>
                <a:schemeClr val="bg1">
                  <a:lumMod val="50000"/>
                </a:schemeClr>
              </a:solidFill>
              <a:effectLst>
                <a:outerShdw blurRad="38100" dist="38100" dir="2700000" algn="tl">
                  <a:srgbClr val="000000">
                    <a:alpha val="43137"/>
                  </a:srgbClr>
                </a:outerShdw>
              </a:effectLst>
            </a:endParaRPr>
          </a:p>
        </p:txBody>
      </p:sp>
      <p:cxnSp>
        <p:nvCxnSpPr>
          <p:cNvPr id="104" name="Connettore 1 103"/>
          <p:cNvCxnSpPr/>
          <p:nvPr/>
        </p:nvCxnSpPr>
        <p:spPr>
          <a:xfrm>
            <a:off x="3635896" y="2996952"/>
            <a:ext cx="0" cy="14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5" name="Connettore 1 104"/>
          <p:cNvCxnSpPr/>
          <p:nvPr/>
        </p:nvCxnSpPr>
        <p:spPr>
          <a:xfrm flipV="1">
            <a:off x="611560" y="3078252"/>
            <a:ext cx="3032597" cy="161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6" name="CasellaDiTesto 105"/>
          <p:cNvSpPr txBox="1"/>
          <p:nvPr/>
        </p:nvSpPr>
        <p:spPr>
          <a:xfrm>
            <a:off x="971600" y="2708920"/>
            <a:ext cx="1433440" cy="369332"/>
          </a:xfrm>
          <a:prstGeom prst="rect">
            <a:avLst/>
          </a:prstGeom>
          <a:noFill/>
        </p:spPr>
        <p:txBody>
          <a:bodyPr wrap="square" rtlCol="0">
            <a:spAutoFit/>
          </a:bodyPr>
          <a:lstStyle/>
          <a:p>
            <a:r>
              <a:rPr lang="it-IT"/>
              <a:t>OFFSET2</a:t>
            </a:r>
            <a:endParaRPr lang="it-IT" baseline="-25000" dirty="0"/>
          </a:p>
        </p:txBody>
      </p:sp>
      <p:cxnSp>
        <p:nvCxnSpPr>
          <p:cNvPr id="107" name="Connettore 1 106"/>
          <p:cNvCxnSpPr/>
          <p:nvPr/>
        </p:nvCxnSpPr>
        <p:spPr>
          <a:xfrm rot="10800000" flipH="1" flipV="1">
            <a:off x="630228" y="2996968"/>
            <a:ext cx="0" cy="14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8" name="TextBox 46"/>
          <p:cNvSpPr txBox="1"/>
          <p:nvPr/>
        </p:nvSpPr>
        <p:spPr>
          <a:xfrm>
            <a:off x="4792717" y="3501008"/>
            <a:ext cx="415498" cy="369332"/>
          </a:xfrm>
          <a:prstGeom prst="rect">
            <a:avLst/>
          </a:prstGeom>
          <a:noFill/>
        </p:spPr>
        <p:txBody>
          <a:bodyPr wrap="none" rtlCol="0">
            <a:spAutoFit/>
          </a:bodyPr>
          <a:lstStyle/>
          <a:p>
            <a:r>
              <a:rPr lang="en-US">
                <a:solidFill>
                  <a:schemeClr val="bg1">
                    <a:lumMod val="50000"/>
                  </a:schemeClr>
                </a:solidFill>
                <a:effectLst>
                  <a:outerShdw blurRad="38100" dist="38100" dir="2700000" algn="tl">
                    <a:srgbClr val="000000">
                      <a:alpha val="43137"/>
                    </a:srgbClr>
                  </a:outerShdw>
                </a:effectLst>
              </a:rPr>
              <a:t>…</a:t>
            </a:r>
            <a:endParaRPr lang="en-US" dirty="0">
              <a:solidFill>
                <a:schemeClr val="bg1">
                  <a:lumMod val="50000"/>
                </a:schemeClr>
              </a:solidFill>
              <a:effectLst>
                <a:outerShdw blurRad="38100" dist="38100" dir="2700000" algn="tl">
                  <a:srgbClr val="000000">
                    <a:alpha val="43137"/>
                  </a:srgbClr>
                </a:outerShdw>
              </a:effectLst>
            </a:endParaRPr>
          </a:p>
        </p:txBody>
      </p:sp>
      <p:cxnSp>
        <p:nvCxnSpPr>
          <p:cNvPr id="40" name="Connettore 1 39"/>
          <p:cNvCxnSpPr/>
          <p:nvPr/>
        </p:nvCxnSpPr>
        <p:spPr>
          <a:xfrm>
            <a:off x="6735936" y="2574204"/>
            <a:ext cx="0" cy="14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flipV="1">
            <a:off x="611560" y="2646204"/>
            <a:ext cx="6120680" cy="161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 name="CasellaDiTesto 41"/>
          <p:cNvSpPr txBox="1"/>
          <p:nvPr/>
        </p:nvSpPr>
        <p:spPr>
          <a:xfrm>
            <a:off x="2849121" y="2288776"/>
            <a:ext cx="1433440" cy="369332"/>
          </a:xfrm>
          <a:prstGeom prst="rect">
            <a:avLst/>
          </a:prstGeom>
          <a:noFill/>
        </p:spPr>
        <p:txBody>
          <a:bodyPr wrap="square" rtlCol="0">
            <a:spAutoFit/>
          </a:bodyPr>
          <a:lstStyle/>
          <a:p>
            <a:r>
              <a:rPr lang="it-IT" dirty="0"/>
              <a:t>OFFSET N</a:t>
            </a:r>
            <a:endParaRPr lang="it-IT" baseline="-25000" dirty="0"/>
          </a:p>
        </p:txBody>
      </p:sp>
      <p:cxnSp>
        <p:nvCxnSpPr>
          <p:cNvPr id="43" name="Connettore 1 42"/>
          <p:cNvCxnSpPr/>
          <p:nvPr/>
        </p:nvCxnSpPr>
        <p:spPr>
          <a:xfrm rot="10800000" flipH="1" flipV="1">
            <a:off x="630228" y="2564920"/>
            <a:ext cx="0" cy="14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 name="Rettangolo 2"/>
          <p:cNvSpPr/>
          <p:nvPr/>
        </p:nvSpPr>
        <p:spPr>
          <a:xfrm>
            <a:off x="106294" y="1835532"/>
            <a:ext cx="1479892" cy="369332"/>
          </a:xfrm>
          <a:prstGeom prst="rect">
            <a:avLst/>
          </a:prstGeom>
        </p:spPr>
        <p:txBody>
          <a:bodyPr wrap="none">
            <a:spAutoFit/>
          </a:bodyPr>
          <a:lstStyle/>
          <a:p>
            <a:r>
              <a:rPr lang="en-US" b="1" dirty="0">
                <a:solidFill>
                  <a:srgbClr val="002060"/>
                </a:solidFill>
              </a:rPr>
              <a:t>POSITION 1</a:t>
            </a:r>
            <a:endParaRPr lang="en-GB" dirty="0"/>
          </a:p>
        </p:txBody>
      </p:sp>
    </p:spTree>
    <p:extLst>
      <p:ext uri="{BB962C8B-B14F-4D97-AF65-F5344CB8AC3E}">
        <p14:creationId xmlns:p14="http://schemas.microsoft.com/office/powerpoint/2010/main" val="75909171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dirty="0"/>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Reflection</a:t>
            </a:r>
            <a:r>
              <a:rPr lang="en-GB" dirty="0">
                <a:ea typeface="+mj-ea"/>
                <a:cs typeface="+mj-cs"/>
              </a:rPr>
              <a:t> – </a:t>
            </a:r>
            <a:r>
              <a:rPr lang="en-GB" dirty="0"/>
              <a:t> </a:t>
            </a:r>
            <a:r>
              <a:rPr lang="en-US" dirty="0">
                <a:cs typeface="Helvetica" pitchFamily="34" charset="0"/>
              </a:rPr>
              <a:t>Common offset survey</a:t>
            </a:r>
            <a:endParaRPr lang="en-GB" dirty="0">
              <a:ea typeface="+mj-ea"/>
              <a:cs typeface="+mj-cs"/>
            </a:endParaRPr>
          </a:p>
        </p:txBody>
      </p:sp>
      <p:pic>
        <p:nvPicPr>
          <p:cNvPr id="21" name="Immagine 9" descr="logo_dicea.png"/>
          <p:cNvPicPr>
            <a:picLocks noChangeAspect="1"/>
          </p:cNvPicPr>
          <p:nvPr/>
        </p:nvPicPr>
        <p:blipFill>
          <a:blip r:embed="rId3" cstate="print"/>
          <a:srcRect r="77084"/>
          <a:stretch>
            <a:fillRect/>
          </a:stretch>
        </p:blipFill>
        <p:spPr bwMode="auto">
          <a:xfrm>
            <a:off x="8568283" y="0"/>
            <a:ext cx="540221" cy="654050"/>
          </a:xfrm>
          <a:prstGeom prst="rect">
            <a:avLst/>
          </a:prstGeom>
          <a:noFill/>
          <a:ln w="9525">
            <a:noFill/>
            <a:miter lim="800000"/>
            <a:headEnd/>
            <a:tailEnd/>
          </a:ln>
        </p:spPr>
      </p:pic>
      <p:sp>
        <p:nvSpPr>
          <p:cNvPr id="93"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26</a:t>
            </a:fld>
            <a:r>
              <a:rPr lang="en-GB" sz="1400" b="1" dirty="0"/>
              <a:t> </a:t>
            </a:r>
          </a:p>
        </p:txBody>
      </p:sp>
      <p:sp>
        <p:nvSpPr>
          <p:cNvPr id="94"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69" name="CasellaDiTesto 68"/>
          <p:cNvSpPr txBox="1"/>
          <p:nvPr/>
        </p:nvSpPr>
        <p:spPr>
          <a:xfrm>
            <a:off x="243757" y="2060848"/>
            <a:ext cx="2240011" cy="6647974"/>
          </a:xfrm>
          <a:prstGeom prst="rect">
            <a:avLst/>
          </a:prstGeom>
          <a:noFill/>
        </p:spPr>
        <p:txBody>
          <a:bodyPr wrap="square" rtlCol="0">
            <a:spAutoFit/>
          </a:bodyPr>
          <a:lstStyle/>
          <a:p>
            <a:endParaRPr lang="it-IT" b="1"/>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dirty="0"/>
          </a:p>
        </p:txBody>
      </p:sp>
      <p:sp>
        <p:nvSpPr>
          <p:cNvPr id="79" name="Rectangle 52"/>
          <p:cNvSpPr/>
          <p:nvPr/>
        </p:nvSpPr>
        <p:spPr>
          <a:xfrm>
            <a:off x="0" y="3933056"/>
            <a:ext cx="9144000" cy="1676400"/>
          </a:xfrm>
          <a:prstGeom prst="rect">
            <a:avLst/>
          </a:prstGeom>
          <a:solidFill>
            <a:schemeClr val="bg1">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14"/>
          <p:cNvSpPr/>
          <p:nvPr/>
        </p:nvSpPr>
        <p:spPr>
          <a:xfrm>
            <a:off x="0" y="5623520"/>
            <a:ext cx="9144000" cy="685800"/>
          </a:xfrm>
          <a:prstGeom prst="rect">
            <a:avLst/>
          </a:prstGeom>
          <a:solidFill>
            <a:schemeClr val="bg1">
              <a:lumMod val="7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49"/>
          <p:cNvSpPr txBox="1"/>
          <p:nvPr/>
        </p:nvSpPr>
        <p:spPr>
          <a:xfrm>
            <a:off x="152400" y="5242520"/>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1</a:t>
            </a:r>
          </a:p>
        </p:txBody>
      </p:sp>
      <p:sp>
        <p:nvSpPr>
          <p:cNvPr id="82" name="TextBox 50"/>
          <p:cNvSpPr txBox="1"/>
          <p:nvPr/>
        </p:nvSpPr>
        <p:spPr>
          <a:xfrm>
            <a:off x="152400" y="5635188"/>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2</a:t>
            </a:r>
          </a:p>
        </p:txBody>
      </p:sp>
      <p:cxnSp>
        <p:nvCxnSpPr>
          <p:cNvPr id="83" name="Connettore 2 82"/>
          <p:cNvCxnSpPr/>
          <p:nvPr/>
        </p:nvCxnSpPr>
        <p:spPr>
          <a:xfrm>
            <a:off x="8748464" y="3933056"/>
            <a:ext cx="0" cy="1656184"/>
          </a:xfrm>
          <a:prstGeom prst="straightConnector1">
            <a:avLst/>
          </a:prstGeom>
          <a:ln w="19050">
            <a:solidFill>
              <a:srgbClr val="82243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TextBox 47"/>
          <p:cNvSpPr txBox="1"/>
          <p:nvPr/>
        </p:nvSpPr>
        <p:spPr>
          <a:xfrm>
            <a:off x="8748464" y="4437112"/>
            <a:ext cx="372218"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rPr>
              <a:t>h</a:t>
            </a:r>
            <a:endParaRPr lang="en-US" sz="2400" b="1" i="1" baseline="-25000" dirty="0">
              <a:effectLst>
                <a:outerShdw blurRad="38100" dist="38100" dir="2700000" algn="tl">
                  <a:srgbClr val="000000">
                    <a:alpha val="43137"/>
                  </a:srgbClr>
                </a:outerShdw>
              </a:effectLst>
            </a:endParaRPr>
          </a:p>
        </p:txBody>
      </p:sp>
      <p:sp>
        <p:nvSpPr>
          <p:cNvPr id="85" name="TextBox 47"/>
          <p:cNvSpPr txBox="1"/>
          <p:nvPr/>
        </p:nvSpPr>
        <p:spPr>
          <a:xfrm>
            <a:off x="7884368" y="5009455"/>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1,</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1</a:t>
            </a:r>
          </a:p>
        </p:txBody>
      </p:sp>
      <p:sp>
        <p:nvSpPr>
          <p:cNvPr id="86" name="TextBox 47"/>
          <p:cNvSpPr txBox="1"/>
          <p:nvPr/>
        </p:nvSpPr>
        <p:spPr>
          <a:xfrm>
            <a:off x="7884368" y="5631631"/>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2,</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2</a:t>
            </a:r>
          </a:p>
        </p:txBody>
      </p:sp>
      <p:cxnSp>
        <p:nvCxnSpPr>
          <p:cNvPr id="44" name="Straight Connector 43"/>
          <p:cNvCxnSpPr/>
          <p:nvPr/>
        </p:nvCxnSpPr>
        <p:spPr>
          <a:xfrm>
            <a:off x="1187624" y="3919736"/>
            <a:ext cx="1018456" cy="1669504"/>
          </a:xfrm>
          <a:prstGeom prst="line">
            <a:avLst/>
          </a:prstGeom>
          <a:ln w="50800">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7"/>
          <p:cNvCxnSpPr/>
          <p:nvPr/>
        </p:nvCxnSpPr>
        <p:spPr>
          <a:xfrm flipV="1">
            <a:off x="2173093" y="3944414"/>
            <a:ext cx="1122653" cy="1656311"/>
          </a:xfrm>
          <a:prstGeom prst="line">
            <a:avLst/>
          </a:prstGeom>
          <a:ln w="50800">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47" name="Straight Arrow Connector 63"/>
          <p:cNvCxnSpPr/>
          <p:nvPr/>
        </p:nvCxnSpPr>
        <p:spPr>
          <a:xfrm>
            <a:off x="1187624" y="3919736"/>
            <a:ext cx="1444759" cy="1703784"/>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54" name="Straight Arrow Connector 63"/>
          <p:cNvCxnSpPr/>
          <p:nvPr/>
        </p:nvCxnSpPr>
        <p:spPr>
          <a:xfrm flipV="1">
            <a:off x="2630150" y="3935122"/>
            <a:ext cx="1590071" cy="1696510"/>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57" name="TextBox 45"/>
          <p:cNvSpPr txBox="1"/>
          <p:nvPr/>
        </p:nvSpPr>
        <p:spPr>
          <a:xfrm>
            <a:off x="827584" y="3501008"/>
            <a:ext cx="1107996" cy="369332"/>
          </a:xfrm>
          <a:prstGeom prst="rect">
            <a:avLst/>
          </a:prstGeom>
          <a:noFill/>
        </p:spPr>
        <p:txBody>
          <a:bodyPr wrap="none" rtlCol="0">
            <a:spAutoFit/>
          </a:bodyPr>
          <a:lstStyle/>
          <a:p>
            <a:r>
              <a:rPr lang="en-US" dirty="0">
                <a:solidFill>
                  <a:srgbClr val="FFCC00"/>
                </a:solidFill>
                <a:effectLst>
                  <a:outerShdw blurRad="38100" dist="38100" dir="2700000" algn="tl">
                    <a:srgbClr val="000000">
                      <a:alpha val="43137"/>
                    </a:srgbClr>
                  </a:outerShdw>
                </a:effectLst>
              </a:rPr>
              <a:t>Source 2</a:t>
            </a:r>
          </a:p>
        </p:txBody>
      </p:sp>
      <p:sp>
        <p:nvSpPr>
          <p:cNvPr id="58" name="5-Point Star 6"/>
          <p:cNvSpPr/>
          <p:nvPr/>
        </p:nvSpPr>
        <p:spPr>
          <a:xfrm>
            <a:off x="1114704" y="3798573"/>
            <a:ext cx="228600" cy="228600"/>
          </a:xfrm>
          <a:prstGeom prst="star5">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46"/>
          <p:cNvSpPr txBox="1"/>
          <p:nvPr/>
        </p:nvSpPr>
        <p:spPr>
          <a:xfrm>
            <a:off x="3131840" y="3510300"/>
            <a:ext cx="787395" cy="369332"/>
          </a:xfrm>
          <a:prstGeom prst="rect">
            <a:avLst/>
          </a:prstGeom>
          <a:noFill/>
        </p:spPr>
        <p:txBody>
          <a:bodyPr wrap="none" rtlCol="0">
            <a:spAutoFit/>
          </a:bodyPr>
          <a:lstStyle/>
          <a:p>
            <a:r>
              <a:rPr lang="en-US">
                <a:solidFill>
                  <a:schemeClr val="bg1">
                    <a:lumMod val="50000"/>
                  </a:schemeClr>
                </a:solidFill>
                <a:effectLst>
                  <a:outerShdw blurRad="38100" dist="38100" dir="2700000" algn="tl">
                    <a:srgbClr val="000000">
                      <a:alpha val="43137"/>
                    </a:srgbClr>
                  </a:outerShdw>
                </a:effectLst>
              </a:rPr>
              <a:t>Rec 1</a:t>
            </a:r>
            <a:endParaRPr lang="en-US" dirty="0">
              <a:solidFill>
                <a:schemeClr val="bg1">
                  <a:lumMod val="50000"/>
                </a:schemeClr>
              </a:solidFill>
              <a:effectLst>
                <a:outerShdw blurRad="38100" dist="38100" dir="2700000" algn="tl">
                  <a:srgbClr val="000000">
                    <a:alpha val="43137"/>
                  </a:srgbClr>
                </a:outerShdw>
              </a:effectLst>
            </a:endParaRPr>
          </a:p>
        </p:txBody>
      </p:sp>
      <p:sp>
        <p:nvSpPr>
          <p:cNvPr id="66" name="Isosceles Triangle 68"/>
          <p:cNvSpPr/>
          <p:nvPr/>
        </p:nvSpPr>
        <p:spPr>
          <a:xfrm>
            <a:off x="3143469" y="3726324"/>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46"/>
          <p:cNvSpPr txBox="1"/>
          <p:nvPr/>
        </p:nvSpPr>
        <p:spPr>
          <a:xfrm>
            <a:off x="4044525" y="3501008"/>
            <a:ext cx="787395" cy="369332"/>
          </a:xfrm>
          <a:prstGeom prst="rect">
            <a:avLst/>
          </a:prstGeom>
          <a:noFill/>
        </p:spPr>
        <p:txBody>
          <a:bodyPr wrap="none" rtlCol="0">
            <a:spAutoFit/>
          </a:bodyPr>
          <a:lstStyle/>
          <a:p>
            <a:r>
              <a:rPr lang="en-US">
                <a:solidFill>
                  <a:schemeClr val="bg1">
                    <a:lumMod val="50000"/>
                  </a:schemeClr>
                </a:solidFill>
                <a:effectLst>
                  <a:outerShdw blurRad="38100" dist="38100" dir="2700000" algn="tl">
                    <a:srgbClr val="000000">
                      <a:alpha val="43137"/>
                    </a:srgbClr>
                  </a:outerShdw>
                </a:effectLst>
              </a:rPr>
              <a:t>Rec 2</a:t>
            </a:r>
            <a:endParaRPr lang="en-US" dirty="0">
              <a:solidFill>
                <a:schemeClr val="bg1">
                  <a:lumMod val="50000"/>
                </a:schemeClr>
              </a:solidFill>
              <a:effectLst>
                <a:outerShdw blurRad="38100" dist="38100" dir="2700000" algn="tl">
                  <a:srgbClr val="000000">
                    <a:alpha val="43137"/>
                  </a:srgbClr>
                </a:outerShdw>
              </a:effectLst>
            </a:endParaRPr>
          </a:p>
        </p:txBody>
      </p:sp>
      <p:sp>
        <p:nvSpPr>
          <p:cNvPr id="70" name="Isosceles Triangle 68"/>
          <p:cNvSpPr/>
          <p:nvPr/>
        </p:nvSpPr>
        <p:spPr>
          <a:xfrm>
            <a:off x="4067944"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Connettore 1 72"/>
          <p:cNvCxnSpPr/>
          <p:nvPr/>
        </p:nvCxnSpPr>
        <p:spPr>
          <a:xfrm>
            <a:off x="3252996" y="3429000"/>
            <a:ext cx="0" cy="14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4" name="Connettore 1 73"/>
          <p:cNvCxnSpPr/>
          <p:nvPr/>
        </p:nvCxnSpPr>
        <p:spPr>
          <a:xfrm>
            <a:off x="1187624" y="3511912"/>
            <a:ext cx="2077813" cy="929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5" name="CasellaDiTesto 74"/>
          <p:cNvSpPr txBox="1"/>
          <p:nvPr/>
        </p:nvSpPr>
        <p:spPr>
          <a:xfrm>
            <a:off x="1547664" y="3140968"/>
            <a:ext cx="1433440" cy="369332"/>
          </a:xfrm>
          <a:prstGeom prst="rect">
            <a:avLst/>
          </a:prstGeom>
          <a:noFill/>
        </p:spPr>
        <p:txBody>
          <a:bodyPr wrap="square" rtlCol="0">
            <a:spAutoFit/>
          </a:bodyPr>
          <a:lstStyle/>
          <a:p>
            <a:r>
              <a:rPr lang="it-IT"/>
              <a:t>OFFSET1</a:t>
            </a:r>
            <a:endParaRPr lang="it-IT" baseline="-25000" dirty="0"/>
          </a:p>
        </p:txBody>
      </p:sp>
      <p:cxnSp>
        <p:nvCxnSpPr>
          <p:cNvPr id="99" name="Connettore 1 98"/>
          <p:cNvCxnSpPr/>
          <p:nvPr/>
        </p:nvCxnSpPr>
        <p:spPr>
          <a:xfrm rot="10800000" flipH="1" flipV="1">
            <a:off x="1206292" y="3429016"/>
            <a:ext cx="0" cy="14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0" name="Isosceles Triangle 68"/>
          <p:cNvSpPr/>
          <p:nvPr/>
        </p:nvSpPr>
        <p:spPr>
          <a:xfrm>
            <a:off x="7199336"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Arrow Connector 63"/>
          <p:cNvCxnSpPr>
            <a:stCxn id="58" idx="3"/>
          </p:cNvCxnSpPr>
          <p:nvPr/>
        </p:nvCxnSpPr>
        <p:spPr>
          <a:xfrm>
            <a:off x="1299645" y="4027172"/>
            <a:ext cx="3372521" cy="1604459"/>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02" name="Straight Arrow Connector 63"/>
          <p:cNvCxnSpPr/>
          <p:nvPr/>
        </p:nvCxnSpPr>
        <p:spPr>
          <a:xfrm flipV="1">
            <a:off x="4672166" y="3944414"/>
            <a:ext cx="2636138" cy="1687217"/>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103" name="TextBox 46"/>
          <p:cNvSpPr txBox="1"/>
          <p:nvPr/>
        </p:nvSpPr>
        <p:spPr>
          <a:xfrm>
            <a:off x="7346533" y="3501008"/>
            <a:ext cx="825867" cy="369332"/>
          </a:xfrm>
          <a:prstGeom prst="rect">
            <a:avLst/>
          </a:prstGeom>
          <a:noFill/>
        </p:spPr>
        <p:txBody>
          <a:bodyPr wrap="none" rtlCol="0">
            <a:spAutoFit/>
          </a:bodyPr>
          <a:lstStyle/>
          <a:p>
            <a:r>
              <a:rPr lang="en-US" dirty="0" err="1">
                <a:solidFill>
                  <a:schemeClr val="bg1">
                    <a:lumMod val="50000"/>
                  </a:schemeClr>
                </a:solidFill>
                <a:effectLst>
                  <a:outerShdw blurRad="38100" dist="38100" dir="2700000" algn="tl">
                    <a:srgbClr val="000000">
                      <a:alpha val="43137"/>
                    </a:srgbClr>
                  </a:outerShdw>
                </a:effectLst>
              </a:rPr>
              <a:t>Rec</a:t>
            </a:r>
            <a:r>
              <a:rPr lang="en-US" dirty="0">
                <a:solidFill>
                  <a:schemeClr val="bg1">
                    <a:lumMod val="50000"/>
                  </a:schemeClr>
                </a:solidFill>
                <a:effectLst>
                  <a:outerShdw blurRad="38100" dist="38100" dir="2700000" algn="tl">
                    <a:srgbClr val="000000">
                      <a:alpha val="43137"/>
                    </a:srgbClr>
                  </a:outerShdw>
                </a:effectLst>
              </a:rPr>
              <a:t> N</a:t>
            </a:r>
          </a:p>
        </p:txBody>
      </p:sp>
      <p:cxnSp>
        <p:nvCxnSpPr>
          <p:cNvPr id="104" name="Connettore 1 103"/>
          <p:cNvCxnSpPr/>
          <p:nvPr/>
        </p:nvCxnSpPr>
        <p:spPr>
          <a:xfrm>
            <a:off x="4211960" y="2996952"/>
            <a:ext cx="0" cy="14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5" name="Connettore 1 104"/>
          <p:cNvCxnSpPr/>
          <p:nvPr/>
        </p:nvCxnSpPr>
        <p:spPr>
          <a:xfrm flipV="1">
            <a:off x="1187624" y="3078252"/>
            <a:ext cx="3032597" cy="161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6" name="CasellaDiTesto 105"/>
          <p:cNvSpPr txBox="1"/>
          <p:nvPr/>
        </p:nvSpPr>
        <p:spPr>
          <a:xfrm>
            <a:off x="1547664" y="2708920"/>
            <a:ext cx="1433440" cy="369332"/>
          </a:xfrm>
          <a:prstGeom prst="rect">
            <a:avLst/>
          </a:prstGeom>
          <a:noFill/>
        </p:spPr>
        <p:txBody>
          <a:bodyPr wrap="square" rtlCol="0">
            <a:spAutoFit/>
          </a:bodyPr>
          <a:lstStyle/>
          <a:p>
            <a:r>
              <a:rPr lang="it-IT"/>
              <a:t>OFFSET2</a:t>
            </a:r>
            <a:endParaRPr lang="it-IT" baseline="-25000" dirty="0"/>
          </a:p>
        </p:txBody>
      </p:sp>
      <p:cxnSp>
        <p:nvCxnSpPr>
          <p:cNvPr id="107" name="Connettore 1 106"/>
          <p:cNvCxnSpPr/>
          <p:nvPr/>
        </p:nvCxnSpPr>
        <p:spPr>
          <a:xfrm rot="10800000" flipH="1" flipV="1">
            <a:off x="1206292" y="2996968"/>
            <a:ext cx="0" cy="14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8" name="TextBox 46"/>
          <p:cNvSpPr txBox="1"/>
          <p:nvPr/>
        </p:nvSpPr>
        <p:spPr>
          <a:xfrm>
            <a:off x="5368781" y="3501008"/>
            <a:ext cx="415498" cy="369332"/>
          </a:xfrm>
          <a:prstGeom prst="rect">
            <a:avLst/>
          </a:prstGeom>
          <a:noFill/>
        </p:spPr>
        <p:txBody>
          <a:bodyPr wrap="none" rtlCol="0">
            <a:spAutoFit/>
          </a:bodyPr>
          <a:lstStyle/>
          <a:p>
            <a:r>
              <a:rPr lang="en-US">
                <a:solidFill>
                  <a:schemeClr val="bg1">
                    <a:lumMod val="50000"/>
                  </a:schemeClr>
                </a:solidFill>
                <a:effectLst>
                  <a:outerShdw blurRad="38100" dist="38100" dir="2700000" algn="tl">
                    <a:srgbClr val="000000">
                      <a:alpha val="43137"/>
                    </a:srgbClr>
                  </a:outerShdw>
                </a:effectLst>
              </a:rPr>
              <a:t>…</a:t>
            </a:r>
            <a:endParaRPr lang="en-US" dirty="0">
              <a:solidFill>
                <a:schemeClr val="bg1">
                  <a:lumMod val="50000"/>
                </a:schemeClr>
              </a:solidFill>
              <a:effectLst>
                <a:outerShdw blurRad="38100" dist="38100" dir="2700000" algn="tl">
                  <a:srgbClr val="000000">
                    <a:alpha val="43137"/>
                  </a:srgbClr>
                </a:outerShdw>
              </a:effectLst>
            </a:endParaRPr>
          </a:p>
        </p:txBody>
      </p:sp>
      <p:cxnSp>
        <p:nvCxnSpPr>
          <p:cNvPr id="40" name="Connettore 1 39"/>
          <p:cNvCxnSpPr/>
          <p:nvPr/>
        </p:nvCxnSpPr>
        <p:spPr>
          <a:xfrm>
            <a:off x="7312000" y="2574204"/>
            <a:ext cx="0" cy="14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flipV="1">
            <a:off x="1187624" y="2646204"/>
            <a:ext cx="6120680" cy="161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 name="CasellaDiTesto 41"/>
          <p:cNvSpPr txBox="1"/>
          <p:nvPr/>
        </p:nvSpPr>
        <p:spPr>
          <a:xfrm>
            <a:off x="3425185" y="2288776"/>
            <a:ext cx="1433440" cy="369332"/>
          </a:xfrm>
          <a:prstGeom prst="rect">
            <a:avLst/>
          </a:prstGeom>
          <a:noFill/>
        </p:spPr>
        <p:txBody>
          <a:bodyPr wrap="square" rtlCol="0">
            <a:spAutoFit/>
          </a:bodyPr>
          <a:lstStyle/>
          <a:p>
            <a:r>
              <a:rPr lang="it-IT" dirty="0"/>
              <a:t>OFFSET N</a:t>
            </a:r>
            <a:endParaRPr lang="it-IT" baseline="-25000" dirty="0"/>
          </a:p>
        </p:txBody>
      </p:sp>
      <p:cxnSp>
        <p:nvCxnSpPr>
          <p:cNvPr id="43" name="Connettore 1 42"/>
          <p:cNvCxnSpPr/>
          <p:nvPr/>
        </p:nvCxnSpPr>
        <p:spPr>
          <a:xfrm rot="10800000" flipH="1" flipV="1">
            <a:off x="1206292" y="2564920"/>
            <a:ext cx="0" cy="14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9" name="Rettangolo 48"/>
          <p:cNvSpPr/>
          <p:nvPr/>
        </p:nvSpPr>
        <p:spPr>
          <a:xfrm>
            <a:off x="77718" y="908720"/>
            <a:ext cx="6798537" cy="923330"/>
          </a:xfrm>
          <a:prstGeom prst="rect">
            <a:avLst/>
          </a:prstGeom>
        </p:spPr>
        <p:txBody>
          <a:bodyPr wrap="square">
            <a:spAutoFit/>
          </a:bodyPr>
          <a:lstStyle/>
          <a:p>
            <a:r>
              <a:rPr lang="en-US" b="1" dirty="0">
                <a:solidFill>
                  <a:srgbClr val="002060"/>
                </a:solidFill>
              </a:rPr>
              <a:t>Keep fixed the source-receivers distance (fixed offset)</a:t>
            </a:r>
          </a:p>
          <a:p>
            <a:endParaRPr lang="en-US" b="1" dirty="0">
              <a:solidFill>
                <a:srgbClr val="002060"/>
              </a:solidFill>
            </a:endParaRPr>
          </a:p>
          <a:p>
            <a:r>
              <a:rPr lang="en-US" b="1" u="sng" dirty="0">
                <a:solidFill>
                  <a:srgbClr val="002060"/>
                </a:solidFill>
              </a:rPr>
              <a:t>Multi receivers (seismic)</a:t>
            </a:r>
          </a:p>
        </p:txBody>
      </p:sp>
      <p:sp>
        <p:nvSpPr>
          <p:cNvPr id="50" name="Rettangolo 49"/>
          <p:cNvSpPr/>
          <p:nvPr/>
        </p:nvSpPr>
        <p:spPr>
          <a:xfrm>
            <a:off x="106294" y="1835532"/>
            <a:ext cx="1479892" cy="369332"/>
          </a:xfrm>
          <a:prstGeom prst="rect">
            <a:avLst/>
          </a:prstGeom>
        </p:spPr>
        <p:txBody>
          <a:bodyPr wrap="none">
            <a:spAutoFit/>
          </a:bodyPr>
          <a:lstStyle/>
          <a:p>
            <a:r>
              <a:rPr lang="en-US" b="1" dirty="0">
                <a:solidFill>
                  <a:srgbClr val="002060"/>
                </a:solidFill>
              </a:rPr>
              <a:t>POSITION 2</a:t>
            </a:r>
            <a:endParaRPr lang="en-GB" dirty="0"/>
          </a:p>
        </p:txBody>
      </p:sp>
    </p:spTree>
    <p:extLst>
      <p:ext uri="{BB962C8B-B14F-4D97-AF65-F5344CB8AC3E}">
        <p14:creationId xmlns:p14="http://schemas.microsoft.com/office/powerpoint/2010/main" val="39467421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Reflection</a:t>
            </a:r>
            <a:r>
              <a:rPr lang="en-GB" dirty="0">
                <a:ea typeface="+mj-ea"/>
                <a:cs typeface="+mj-cs"/>
              </a:rPr>
              <a:t> – </a:t>
            </a:r>
            <a:r>
              <a:rPr lang="en-GB" dirty="0"/>
              <a:t> </a:t>
            </a:r>
            <a:r>
              <a:rPr lang="en-US" dirty="0">
                <a:cs typeface="Helvetica" pitchFamily="34" charset="0"/>
              </a:rPr>
              <a:t>Common offset survey</a:t>
            </a:r>
            <a:endParaRPr lang="en-GB" dirty="0">
              <a:ea typeface="+mj-ea"/>
              <a:cs typeface="+mj-cs"/>
            </a:endParaRPr>
          </a:p>
        </p:txBody>
      </p:sp>
      <p:pic>
        <p:nvPicPr>
          <p:cNvPr id="21" name="Immagine 9" descr="logo_dicea.png"/>
          <p:cNvPicPr>
            <a:picLocks noChangeAspect="1"/>
          </p:cNvPicPr>
          <p:nvPr/>
        </p:nvPicPr>
        <p:blipFill>
          <a:blip r:embed="rId3" cstate="print"/>
          <a:srcRect r="77084"/>
          <a:stretch>
            <a:fillRect/>
          </a:stretch>
        </p:blipFill>
        <p:spPr bwMode="auto">
          <a:xfrm>
            <a:off x="8568283" y="0"/>
            <a:ext cx="540221" cy="654050"/>
          </a:xfrm>
          <a:prstGeom prst="rect">
            <a:avLst/>
          </a:prstGeom>
          <a:noFill/>
          <a:ln w="9525">
            <a:noFill/>
            <a:miter lim="800000"/>
            <a:headEnd/>
            <a:tailEnd/>
          </a:ln>
        </p:spPr>
      </p:pic>
      <p:sp>
        <p:nvSpPr>
          <p:cNvPr id="93"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27</a:t>
            </a:fld>
            <a:r>
              <a:rPr lang="en-GB" sz="1400" b="1" dirty="0"/>
              <a:t> </a:t>
            </a:r>
          </a:p>
        </p:txBody>
      </p:sp>
      <p:sp>
        <p:nvSpPr>
          <p:cNvPr id="94"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69" name="CasellaDiTesto 68"/>
          <p:cNvSpPr txBox="1"/>
          <p:nvPr/>
        </p:nvSpPr>
        <p:spPr>
          <a:xfrm>
            <a:off x="243757" y="2060848"/>
            <a:ext cx="2240011" cy="6647974"/>
          </a:xfrm>
          <a:prstGeom prst="rect">
            <a:avLst/>
          </a:prstGeom>
          <a:noFill/>
        </p:spPr>
        <p:txBody>
          <a:bodyPr wrap="square" rtlCol="0">
            <a:spAutoFit/>
          </a:bodyPr>
          <a:lstStyle/>
          <a:p>
            <a:endParaRPr lang="it-IT" b="1"/>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dirty="0"/>
          </a:p>
        </p:txBody>
      </p:sp>
      <p:sp>
        <p:nvSpPr>
          <p:cNvPr id="79" name="Rectangle 52"/>
          <p:cNvSpPr/>
          <p:nvPr/>
        </p:nvSpPr>
        <p:spPr>
          <a:xfrm>
            <a:off x="0" y="3933056"/>
            <a:ext cx="9144000" cy="1676400"/>
          </a:xfrm>
          <a:prstGeom prst="rect">
            <a:avLst/>
          </a:prstGeom>
          <a:solidFill>
            <a:schemeClr val="bg1">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14"/>
          <p:cNvSpPr/>
          <p:nvPr/>
        </p:nvSpPr>
        <p:spPr>
          <a:xfrm>
            <a:off x="0" y="5623520"/>
            <a:ext cx="9144000" cy="685800"/>
          </a:xfrm>
          <a:prstGeom prst="rect">
            <a:avLst/>
          </a:prstGeom>
          <a:solidFill>
            <a:schemeClr val="bg1">
              <a:lumMod val="7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49"/>
          <p:cNvSpPr txBox="1"/>
          <p:nvPr/>
        </p:nvSpPr>
        <p:spPr>
          <a:xfrm>
            <a:off x="152400" y="5242520"/>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1</a:t>
            </a:r>
          </a:p>
        </p:txBody>
      </p:sp>
      <p:sp>
        <p:nvSpPr>
          <p:cNvPr id="82" name="TextBox 50"/>
          <p:cNvSpPr txBox="1"/>
          <p:nvPr/>
        </p:nvSpPr>
        <p:spPr>
          <a:xfrm>
            <a:off x="152400" y="5635188"/>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2</a:t>
            </a:r>
          </a:p>
        </p:txBody>
      </p:sp>
      <p:cxnSp>
        <p:nvCxnSpPr>
          <p:cNvPr id="83" name="Connettore 2 82"/>
          <p:cNvCxnSpPr/>
          <p:nvPr/>
        </p:nvCxnSpPr>
        <p:spPr>
          <a:xfrm>
            <a:off x="8748464" y="3933056"/>
            <a:ext cx="0" cy="1656184"/>
          </a:xfrm>
          <a:prstGeom prst="straightConnector1">
            <a:avLst/>
          </a:prstGeom>
          <a:ln w="19050">
            <a:solidFill>
              <a:srgbClr val="82243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TextBox 47"/>
          <p:cNvSpPr txBox="1"/>
          <p:nvPr/>
        </p:nvSpPr>
        <p:spPr>
          <a:xfrm>
            <a:off x="8748464" y="4437112"/>
            <a:ext cx="372218"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rPr>
              <a:t>h</a:t>
            </a:r>
            <a:endParaRPr lang="en-US" sz="2400" b="1" i="1" baseline="-25000" dirty="0">
              <a:effectLst>
                <a:outerShdw blurRad="38100" dist="38100" dir="2700000" algn="tl">
                  <a:srgbClr val="000000">
                    <a:alpha val="43137"/>
                  </a:srgbClr>
                </a:outerShdw>
              </a:effectLst>
            </a:endParaRPr>
          </a:p>
        </p:txBody>
      </p:sp>
      <p:sp>
        <p:nvSpPr>
          <p:cNvPr id="85" name="TextBox 47"/>
          <p:cNvSpPr txBox="1"/>
          <p:nvPr/>
        </p:nvSpPr>
        <p:spPr>
          <a:xfrm>
            <a:off x="7884368" y="5009455"/>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1,</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1</a:t>
            </a:r>
          </a:p>
        </p:txBody>
      </p:sp>
      <p:sp>
        <p:nvSpPr>
          <p:cNvPr id="86" name="TextBox 47"/>
          <p:cNvSpPr txBox="1"/>
          <p:nvPr/>
        </p:nvSpPr>
        <p:spPr>
          <a:xfrm>
            <a:off x="7884368" y="5631631"/>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2,</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2</a:t>
            </a:r>
          </a:p>
        </p:txBody>
      </p:sp>
      <p:cxnSp>
        <p:nvCxnSpPr>
          <p:cNvPr id="44" name="Straight Connector 43"/>
          <p:cNvCxnSpPr/>
          <p:nvPr/>
        </p:nvCxnSpPr>
        <p:spPr>
          <a:xfrm>
            <a:off x="2771800" y="3919736"/>
            <a:ext cx="1018456" cy="1669504"/>
          </a:xfrm>
          <a:prstGeom prst="line">
            <a:avLst/>
          </a:prstGeom>
          <a:ln w="50800">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7"/>
          <p:cNvCxnSpPr/>
          <p:nvPr/>
        </p:nvCxnSpPr>
        <p:spPr>
          <a:xfrm flipV="1">
            <a:off x="3757269" y="3944414"/>
            <a:ext cx="1122653" cy="1656311"/>
          </a:xfrm>
          <a:prstGeom prst="line">
            <a:avLst/>
          </a:prstGeom>
          <a:ln w="50800">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47" name="Straight Arrow Connector 63"/>
          <p:cNvCxnSpPr/>
          <p:nvPr/>
        </p:nvCxnSpPr>
        <p:spPr>
          <a:xfrm>
            <a:off x="2771800" y="3919736"/>
            <a:ext cx="1444759" cy="1703784"/>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54" name="Straight Arrow Connector 63"/>
          <p:cNvCxnSpPr/>
          <p:nvPr/>
        </p:nvCxnSpPr>
        <p:spPr>
          <a:xfrm flipV="1">
            <a:off x="4214326" y="3935122"/>
            <a:ext cx="1590071" cy="1696510"/>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57" name="TextBox 45"/>
          <p:cNvSpPr txBox="1"/>
          <p:nvPr/>
        </p:nvSpPr>
        <p:spPr>
          <a:xfrm>
            <a:off x="2411760" y="3501008"/>
            <a:ext cx="1146468" cy="369332"/>
          </a:xfrm>
          <a:prstGeom prst="rect">
            <a:avLst/>
          </a:prstGeom>
          <a:noFill/>
        </p:spPr>
        <p:txBody>
          <a:bodyPr wrap="none" rtlCol="0">
            <a:spAutoFit/>
          </a:bodyPr>
          <a:lstStyle/>
          <a:p>
            <a:r>
              <a:rPr lang="en-US" dirty="0">
                <a:solidFill>
                  <a:srgbClr val="FFCC00"/>
                </a:solidFill>
                <a:effectLst>
                  <a:outerShdw blurRad="38100" dist="38100" dir="2700000" algn="tl">
                    <a:srgbClr val="000000">
                      <a:alpha val="43137"/>
                    </a:srgbClr>
                  </a:outerShdw>
                </a:effectLst>
              </a:rPr>
              <a:t>Source N</a:t>
            </a:r>
          </a:p>
        </p:txBody>
      </p:sp>
      <p:sp>
        <p:nvSpPr>
          <p:cNvPr id="58" name="5-Point Star 6"/>
          <p:cNvSpPr/>
          <p:nvPr/>
        </p:nvSpPr>
        <p:spPr>
          <a:xfrm>
            <a:off x="2698880" y="3798573"/>
            <a:ext cx="228600" cy="228600"/>
          </a:xfrm>
          <a:prstGeom prst="star5">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46"/>
          <p:cNvSpPr txBox="1"/>
          <p:nvPr/>
        </p:nvSpPr>
        <p:spPr>
          <a:xfrm>
            <a:off x="4716016" y="3510300"/>
            <a:ext cx="787395"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Rec 1</a:t>
            </a:r>
          </a:p>
        </p:txBody>
      </p:sp>
      <p:sp>
        <p:nvSpPr>
          <p:cNvPr id="66" name="Isosceles Triangle 68"/>
          <p:cNvSpPr/>
          <p:nvPr/>
        </p:nvSpPr>
        <p:spPr>
          <a:xfrm>
            <a:off x="4727645" y="3726324"/>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46"/>
          <p:cNvSpPr txBox="1"/>
          <p:nvPr/>
        </p:nvSpPr>
        <p:spPr>
          <a:xfrm>
            <a:off x="5628701" y="3501008"/>
            <a:ext cx="787395" cy="369332"/>
          </a:xfrm>
          <a:prstGeom prst="rect">
            <a:avLst/>
          </a:prstGeom>
          <a:noFill/>
        </p:spPr>
        <p:txBody>
          <a:bodyPr wrap="none" rtlCol="0">
            <a:spAutoFit/>
          </a:bodyPr>
          <a:lstStyle/>
          <a:p>
            <a:r>
              <a:rPr lang="en-US">
                <a:solidFill>
                  <a:schemeClr val="bg1">
                    <a:lumMod val="50000"/>
                  </a:schemeClr>
                </a:solidFill>
                <a:effectLst>
                  <a:outerShdw blurRad="38100" dist="38100" dir="2700000" algn="tl">
                    <a:srgbClr val="000000">
                      <a:alpha val="43137"/>
                    </a:srgbClr>
                  </a:outerShdw>
                </a:effectLst>
              </a:rPr>
              <a:t>Rec 2</a:t>
            </a:r>
            <a:endParaRPr lang="en-US" dirty="0">
              <a:solidFill>
                <a:schemeClr val="bg1">
                  <a:lumMod val="50000"/>
                </a:schemeClr>
              </a:solidFill>
              <a:effectLst>
                <a:outerShdw blurRad="38100" dist="38100" dir="2700000" algn="tl">
                  <a:srgbClr val="000000">
                    <a:alpha val="43137"/>
                  </a:srgbClr>
                </a:outerShdw>
              </a:effectLst>
            </a:endParaRPr>
          </a:p>
        </p:txBody>
      </p:sp>
      <p:sp>
        <p:nvSpPr>
          <p:cNvPr id="70" name="Isosceles Triangle 68"/>
          <p:cNvSpPr/>
          <p:nvPr/>
        </p:nvSpPr>
        <p:spPr>
          <a:xfrm>
            <a:off x="5652120"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Connettore 1 72"/>
          <p:cNvCxnSpPr/>
          <p:nvPr/>
        </p:nvCxnSpPr>
        <p:spPr>
          <a:xfrm>
            <a:off x="4837172" y="3429000"/>
            <a:ext cx="0" cy="14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4" name="Connettore 1 73"/>
          <p:cNvCxnSpPr/>
          <p:nvPr/>
        </p:nvCxnSpPr>
        <p:spPr>
          <a:xfrm>
            <a:off x="2771800" y="3511912"/>
            <a:ext cx="2077813" cy="929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5" name="CasellaDiTesto 74"/>
          <p:cNvSpPr txBox="1"/>
          <p:nvPr/>
        </p:nvSpPr>
        <p:spPr>
          <a:xfrm>
            <a:off x="3131840" y="3140968"/>
            <a:ext cx="1433440" cy="369332"/>
          </a:xfrm>
          <a:prstGeom prst="rect">
            <a:avLst/>
          </a:prstGeom>
          <a:noFill/>
        </p:spPr>
        <p:txBody>
          <a:bodyPr wrap="square" rtlCol="0">
            <a:spAutoFit/>
          </a:bodyPr>
          <a:lstStyle/>
          <a:p>
            <a:r>
              <a:rPr lang="it-IT"/>
              <a:t>OFFSET1</a:t>
            </a:r>
            <a:endParaRPr lang="it-IT" baseline="-25000" dirty="0"/>
          </a:p>
        </p:txBody>
      </p:sp>
      <p:cxnSp>
        <p:nvCxnSpPr>
          <p:cNvPr id="99" name="Connettore 1 98"/>
          <p:cNvCxnSpPr/>
          <p:nvPr/>
        </p:nvCxnSpPr>
        <p:spPr>
          <a:xfrm rot="10800000" flipH="1" flipV="1">
            <a:off x="2790468" y="3429016"/>
            <a:ext cx="0" cy="14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0" name="Isosceles Triangle 68"/>
          <p:cNvSpPr/>
          <p:nvPr/>
        </p:nvSpPr>
        <p:spPr>
          <a:xfrm>
            <a:off x="8783512"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Arrow Connector 63"/>
          <p:cNvCxnSpPr>
            <a:stCxn id="58" idx="3"/>
          </p:cNvCxnSpPr>
          <p:nvPr/>
        </p:nvCxnSpPr>
        <p:spPr>
          <a:xfrm>
            <a:off x="2883821" y="4027172"/>
            <a:ext cx="3372521" cy="1604459"/>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02" name="Straight Arrow Connector 63"/>
          <p:cNvCxnSpPr/>
          <p:nvPr/>
        </p:nvCxnSpPr>
        <p:spPr>
          <a:xfrm flipV="1">
            <a:off x="6256342" y="3944414"/>
            <a:ext cx="2636138" cy="1687217"/>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103" name="TextBox 46"/>
          <p:cNvSpPr txBox="1"/>
          <p:nvPr/>
        </p:nvSpPr>
        <p:spPr>
          <a:xfrm>
            <a:off x="8282637" y="3501008"/>
            <a:ext cx="825867" cy="369332"/>
          </a:xfrm>
          <a:prstGeom prst="rect">
            <a:avLst/>
          </a:prstGeom>
          <a:noFill/>
        </p:spPr>
        <p:txBody>
          <a:bodyPr wrap="none" rtlCol="0">
            <a:spAutoFit/>
          </a:bodyPr>
          <a:lstStyle/>
          <a:p>
            <a:r>
              <a:rPr lang="en-US">
                <a:solidFill>
                  <a:schemeClr val="bg1">
                    <a:lumMod val="50000"/>
                  </a:schemeClr>
                </a:solidFill>
                <a:effectLst>
                  <a:outerShdw blurRad="38100" dist="38100" dir="2700000" algn="tl">
                    <a:srgbClr val="000000">
                      <a:alpha val="43137"/>
                    </a:srgbClr>
                  </a:outerShdw>
                </a:effectLst>
              </a:rPr>
              <a:t>Rec N</a:t>
            </a:r>
            <a:endParaRPr lang="en-US" dirty="0">
              <a:solidFill>
                <a:schemeClr val="bg1">
                  <a:lumMod val="50000"/>
                </a:schemeClr>
              </a:solidFill>
              <a:effectLst>
                <a:outerShdw blurRad="38100" dist="38100" dir="2700000" algn="tl">
                  <a:srgbClr val="000000">
                    <a:alpha val="43137"/>
                  </a:srgbClr>
                </a:outerShdw>
              </a:effectLst>
            </a:endParaRPr>
          </a:p>
        </p:txBody>
      </p:sp>
      <p:cxnSp>
        <p:nvCxnSpPr>
          <p:cNvPr id="104" name="Connettore 1 103"/>
          <p:cNvCxnSpPr/>
          <p:nvPr/>
        </p:nvCxnSpPr>
        <p:spPr>
          <a:xfrm>
            <a:off x="5796136" y="2996952"/>
            <a:ext cx="0" cy="14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5" name="Connettore 1 104"/>
          <p:cNvCxnSpPr/>
          <p:nvPr/>
        </p:nvCxnSpPr>
        <p:spPr>
          <a:xfrm flipV="1">
            <a:off x="2771800" y="3078252"/>
            <a:ext cx="3032597" cy="161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6" name="CasellaDiTesto 105"/>
          <p:cNvSpPr txBox="1"/>
          <p:nvPr/>
        </p:nvSpPr>
        <p:spPr>
          <a:xfrm>
            <a:off x="3131840" y="2708920"/>
            <a:ext cx="1433440" cy="369332"/>
          </a:xfrm>
          <a:prstGeom prst="rect">
            <a:avLst/>
          </a:prstGeom>
          <a:noFill/>
        </p:spPr>
        <p:txBody>
          <a:bodyPr wrap="square" rtlCol="0">
            <a:spAutoFit/>
          </a:bodyPr>
          <a:lstStyle/>
          <a:p>
            <a:r>
              <a:rPr lang="it-IT"/>
              <a:t>OFFSET2</a:t>
            </a:r>
            <a:endParaRPr lang="it-IT" baseline="-25000" dirty="0"/>
          </a:p>
        </p:txBody>
      </p:sp>
      <p:cxnSp>
        <p:nvCxnSpPr>
          <p:cNvPr id="107" name="Connettore 1 106"/>
          <p:cNvCxnSpPr/>
          <p:nvPr/>
        </p:nvCxnSpPr>
        <p:spPr>
          <a:xfrm rot="10800000" flipH="1" flipV="1">
            <a:off x="2790468" y="2996968"/>
            <a:ext cx="0" cy="14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8" name="TextBox 46"/>
          <p:cNvSpPr txBox="1"/>
          <p:nvPr/>
        </p:nvSpPr>
        <p:spPr>
          <a:xfrm>
            <a:off x="6952957" y="3501008"/>
            <a:ext cx="415498" cy="369332"/>
          </a:xfrm>
          <a:prstGeom prst="rect">
            <a:avLst/>
          </a:prstGeom>
          <a:noFill/>
        </p:spPr>
        <p:txBody>
          <a:bodyPr wrap="none" rtlCol="0">
            <a:spAutoFit/>
          </a:bodyPr>
          <a:lstStyle/>
          <a:p>
            <a:r>
              <a:rPr lang="en-US">
                <a:solidFill>
                  <a:schemeClr val="bg1">
                    <a:lumMod val="50000"/>
                  </a:schemeClr>
                </a:solidFill>
                <a:effectLst>
                  <a:outerShdw blurRad="38100" dist="38100" dir="2700000" algn="tl">
                    <a:srgbClr val="000000">
                      <a:alpha val="43137"/>
                    </a:srgbClr>
                  </a:outerShdw>
                </a:effectLst>
              </a:rPr>
              <a:t>…</a:t>
            </a:r>
            <a:endParaRPr lang="en-US" dirty="0">
              <a:solidFill>
                <a:schemeClr val="bg1">
                  <a:lumMod val="50000"/>
                </a:schemeClr>
              </a:solidFill>
              <a:effectLst>
                <a:outerShdw blurRad="38100" dist="38100" dir="2700000" algn="tl">
                  <a:srgbClr val="000000">
                    <a:alpha val="43137"/>
                  </a:srgbClr>
                </a:outerShdw>
              </a:effectLst>
            </a:endParaRPr>
          </a:p>
        </p:txBody>
      </p:sp>
      <p:cxnSp>
        <p:nvCxnSpPr>
          <p:cNvPr id="40" name="Connettore 1 39"/>
          <p:cNvCxnSpPr/>
          <p:nvPr/>
        </p:nvCxnSpPr>
        <p:spPr>
          <a:xfrm>
            <a:off x="8896176" y="2574204"/>
            <a:ext cx="0" cy="14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flipV="1">
            <a:off x="2771800" y="2646204"/>
            <a:ext cx="6120680" cy="161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 name="CasellaDiTesto 41"/>
          <p:cNvSpPr txBox="1"/>
          <p:nvPr/>
        </p:nvSpPr>
        <p:spPr>
          <a:xfrm>
            <a:off x="5009361" y="2288776"/>
            <a:ext cx="1433440" cy="369332"/>
          </a:xfrm>
          <a:prstGeom prst="rect">
            <a:avLst/>
          </a:prstGeom>
          <a:noFill/>
        </p:spPr>
        <p:txBody>
          <a:bodyPr wrap="square" rtlCol="0">
            <a:spAutoFit/>
          </a:bodyPr>
          <a:lstStyle/>
          <a:p>
            <a:r>
              <a:rPr lang="it-IT" dirty="0"/>
              <a:t>OFFSET M</a:t>
            </a:r>
            <a:endParaRPr lang="it-IT" baseline="-25000" dirty="0"/>
          </a:p>
        </p:txBody>
      </p:sp>
      <p:cxnSp>
        <p:nvCxnSpPr>
          <p:cNvPr id="43" name="Connettore 1 42"/>
          <p:cNvCxnSpPr/>
          <p:nvPr/>
        </p:nvCxnSpPr>
        <p:spPr>
          <a:xfrm rot="10800000" flipH="1" flipV="1">
            <a:off x="2790468" y="2564920"/>
            <a:ext cx="0" cy="14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9" name="Rettangolo 48"/>
          <p:cNvSpPr/>
          <p:nvPr/>
        </p:nvSpPr>
        <p:spPr>
          <a:xfrm>
            <a:off x="77718" y="908720"/>
            <a:ext cx="6798537" cy="923330"/>
          </a:xfrm>
          <a:prstGeom prst="rect">
            <a:avLst/>
          </a:prstGeom>
        </p:spPr>
        <p:txBody>
          <a:bodyPr wrap="square">
            <a:spAutoFit/>
          </a:bodyPr>
          <a:lstStyle/>
          <a:p>
            <a:r>
              <a:rPr lang="en-US" b="1" dirty="0">
                <a:solidFill>
                  <a:srgbClr val="002060"/>
                </a:solidFill>
              </a:rPr>
              <a:t>Keep fixed the source-receivers distance (fixed offset)</a:t>
            </a:r>
          </a:p>
          <a:p>
            <a:endParaRPr lang="en-US" b="1" dirty="0">
              <a:solidFill>
                <a:srgbClr val="002060"/>
              </a:solidFill>
            </a:endParaRPr>
          </a:p>
          <a:p>
            <a:r>
              <a:rPr lang="en-US" b="1" u="sng" dirty="0">
                <a:solidFill>
                  <a:srgbClr val="002060"/>
                </a:solidFill>
              </a:rPr>
              <a:t>Multi receivers (seismic)</a:t>
            </a:r>
          </a:p>
        </p:txBody>
      </p:sp>
      <p:sp>
        <p:nvSpPr>
          <p:cNvPr id="50" name="Rettangolo 49"/>
          <p:cNvSpPr/>
          <p:nvPr/>
        </p:nvSpPr>
        <p:spPr>
          <a:xfrm>
            <a:off x="106294" y="1835532"/>
            <a:ext cx="1518364" cy="369332"/>
          </a:xfrm>
          <a:prstGeom prst="rect">
            <a:avLst/>
          </a:prstGeom>
        </p:spPr>
        <p:txBody>
          <a:bodyPr wrap="none">
            <a:spAutoFit/>
          </a:bodyPr>
          <a:lstStyle/>
          <a:p>
            <a:r>
              <a:rPr lang="en-US" b="1" dirty="0">
                <a:solidFill>
                  <a:srgbClr val="002060"/>
                </a:solidFill>
              </a:rPr>
              <a:t>POSITION N</a:t>
            </a:r>
            <a:endParaRPr lang="en-GB" dirty="0"/>
          </a:p>
        </p:txBody>
      </p:sp>
    </p:spTree>
    <p:extLst>
      <p:ext uri="{BB962C8B-B14F-4D97-AF65-F5344CB8AC3E}">
        <p14:creationId xmlns:p14="http://schemas.microsoft.com/office/powerpoint/2010/main" val="398955301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Reflection</a:t>
            </a:r>
            <a:r>
              <a:rPr lang="en-GB" dirty="0">
                <a:ea typeface="+mj-ea"/>
                <a:cs typeface="+mj-cs"/>
              </a:rPr>
              <a:t> – </a:t>
            </a:r>
            <a:r>
              <a:rPr lang="en-GB" dirty="0"/>
              <a:t> </a:t>
            </a:r>
            <a:r>
              <a:rPr lang="en-US" dirty="0">
                <a:cs typeface="Helvetica" pitchFamily="34" charset="0"/>
              </a:rPr>
              <a:t>Common offset survey</a:t>
            </a:r>
            <a:endParaRPr lang="en-GB" dirty="0">
              <a:ea typeface="+mj-ea"/>
              <a:cs typeface="+mj-cs"/>
            </a:endParaRPr>
          </a:p>
        </p:txBody>
      </p:sp>
      <p:pic>
        <p:nvPicPr>
          <p:cNvPr id="21" name="Immagine 9" descr="logo_dicea.png"/>
          <p:cNvPicPr>
            <a:picLocks noChangeAspect="1"/>
          </p:cNvPicPr>
          <p:nvPr/>
        </p:nvPicPr>
        <p:blipFill>
          <a:blip r:embed="rId3" cstate="print"/>
          <a:srcRect r="77084"/>
          <a:stretch>
            <a:fillRect/>
          </a:stretch>
        </p:blipFill>
        <p:spPr bwMode="auto">
          <a:xfrm>
            <a:off x="8568283" y="0"/>
            <a:ext cx="540221" cy="654050"/>
          </a:xfrm>
          <a:prstGeom prst="rect">
            <a:avLst/>
          </a:prstGeom>
          <a:noFill/>
          <a:ln w="9525">
            <a:noFill/>
            <a:miter lim="800000"/>
            <a:headEnd/>
            <a:tailEnd/>
          </a:ln>
        </p:spPr>
      </p:pic>
      <p:sp>
        <p:nvSpPr>
          <p:cNvPr id="93"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28</a:t>
            </a:fld>
            <a:r>
              <a:rPr lang="en-GB" sz="1400" b="1" dirty="0"/>
              <a:t> </a:t>
            </a:r>
          </a:p>
        </p:txBody>
      </p:sp>
      <p:sp>
        <p:nvSpPr>
          <p:cNvPr id="94"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78" name="Rettangolo 77"/>
          <p:cNvSpPr/>
          <p:nvPr/>
        </p:nvSpPr>
        <p:spPr>
          <a:xfrm>
            <a:off x="77718" y="836712"/>
            <a:ext cx="9066282" cy="369332"/>
          </a:xfrm>
          <a:prstGeom prst="rect">
            <a:avLst/>
          </a:prstGeom>
        </p:spPr>
        <p:txBody>
          <a:bodyPr wrap="square">
            <a:spAutoFit/>
          </a:bodyPr>
          <a:lstStyle/>
          <a:p>
            <a:pPr algn="ctr"/>
            <a:r>
              <a:rPr lang="en-US" b="1" dirty="0"/>
              <a:t>Shot gathers</a:t>
            </a:r>
          </a:p>
        </p:txBody>
      </p:sp>
      <p:grpSp>
        <p:nvGrpSpPr>
          <p:cNvPr id="48" name="Group 54"/>
          <p:cNvGrpSpPr/>
          <p:nvPr/>
        </p:nvGrpSpPr>
        <p:grpSpPr>
          <a:xfrm>
            <a:off x="-36512" y="1556792"/>
            <a:ext cx="2322919" cy="3495210"/>
            <a:chOff x="4851188" y="1182596"/>
            <a:chExt cx="4216612" cy="3441361"/>
          </a:xfrm>
          <a:effectLst/>
        </p:grpSpPr>
        <p:grpSp>
          <p:nvGrpSpPr>
            <p:cNvPr id="49" name="Group 53"/>
            <p:cNvGrpSpPr/>
            <p:nvPr/>
          </p:nvGrpSpPr>
          <p:grpSpPr>
            <a:xfrm>
              <a:off x="5486400" y="1874169"/>
              <a:ext cx="3581400" cy="2749788"/>
              <a:chOff x="5257800" y="1874169"/>
              <a:chExt cx="3581400" cy="2749788"/>
            </a:xfrm>
          </p:grpSpPr>
          <p:cxnSp>
            <p:nvCxnSpPr>
              <p:cNvPr id="52" name="Straight Connector 5"/>
              <p:cNvCxnSpPr/>
              <p:nvPr/>
            </p:nvCxnSpPr>
            <p:spPr>
              <a:xfrm rot="16200000" flipV="1">
                <a:off x="3886200" y="3252357"/>
                <a:ext cx="27432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3" name="Straight Connector 6"/>
              <p:cNvCxnSpPr/>
              <p:nvPr/>
            </p:nvCxnSpPr>
            <p:spPr>
              <a:xfrm rot="10800000">
                <a:off x="5257800" y="1874169"/>
                <a:ext cx="35814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50" name="TextBox 9"/>
            <p:cNvSpPr txBox="1"/>
            <p:nvPr/>
          </p:nvSpPr>
          <p:spPr>
            <a:xfrm rot="16200000">
              <a:off x="4550272" y="3726975"/>
              <a:ext cx="971163" cy="369332"/>
            </a:xfrm>
            <a:prstGeom prst="rect">
              <a:avLst/>
            </a:prstGeom>
            <a:noFill/>
          </p:spPr>
          <p:txBody>
            <a:bodyPr wrap="none" rtlCol="0">
              <a:spAutoFit/>
            </a:bodyPr>
            <a:lstStyle/>
            <a:p>
              <a:r>
                <a:rPr lang="en-US" dirty="0"/>
                <a:t>Time (</a:t>
              </a:r>
              <a:r>
                <a:rPr lang="en-US" i="1" dirty="0"/>
                <a:t>t</a:t>
              </a:r>
              <a:r>
                <a:rPr lang="en-US" dirty="0"/>
                <a:t>)</a:t>
              </a:r>
            </a:p>
          </p:txBody>
        </p:sp>
        <p:sp>
          <p:nvSpPr>
            <p:cNvPr id="51" name="TextBox 10"/>
            <p:cNvSpPr txBox="1"/>
            <p:nvPr/>
          </p:nvSpPr>
          <p:spPr>
            <a:xfrm>
              <a:off x="6904953" y="1182596"/>
              <a:ext cx="2050249" cy="363642"/>
            </a:xfrm>
            <a:prstGeom prst="rect">
              <a:avLst/>
            </a:prstGeom>
            <a:noFill/>
          </p:spPr>
          <p:txBody>
            <a:bodyPr wrap="none" rtlCol="0">
              <a:spAutoFit/>
            </a:bodyPr>
            <a:lstStyle/>
            <a:p>
              <a:r>
                <a:rPr lang="en-US" dirty="0"/>
                <a:t>Offset (</a:t>
              </a:r>
              <a:r>
                <a:rPr lang="en-US" i="1" dirty="0"/>
                <a:t>x</a:t>
              </a:r>
              <a:r>
                <a:rPr lang="en-US" dirty="0"/>
                <a:t>)</a:t>
              </a:r>
            </a:p>
          </p:txBody>
        </p:sp>
      </p:grpSp>
      <p:sp>
        <p:nvSpPr>
          <p:cNvPr id="92" name="Figura a mano libera 91"/>
          <p:cNvSpPr/>
          <p:nvPr/>
        </p:nvSpPr>
        <p:spPr>
          <a:xfrm>
            <a:off x="304865" y="2780928"/>
            <a:ext cx="1962879" cy="1120585"/>
          </a:xfrm>
          <a:custGeom>
            <a:avLst/>
            <a:gdLst>
              <a:gd name="connsiteX0" fmla="*/ 0 w 1866900"/>
              <a:gd name="connsiteY0" fmla="*/ 37779 h 812479"/>
              <a:gd name="connsiteX1" fmla="*/ 584200 w 1866900"/>
              <a:gd name="connsiteY1" fmla="*/ 88579 h 812479"/>
              <a:gd name="connsiteX2" fmla="*/ 1866900 w 1866900"/>
              <a:gd name="connsiteY2" fmla="*/ 812479 h 812479"/>
              <a:gd name="connsiteX0" fmla="*/ 0 w 1866900"/>
              <a:gd name="connsiteY0" fmla="*/ 11262 h 785962"/>
              <a:gd name="connsiteX1" fmla="*/ 788988 w 1866900"/>
              <a:gd name="connsiteY1" fmla="*/ 166837 h 785962"/>
              <a:gd name="connsiteX2" fmla="*/ 1866900 w 1866900"/>
              <a:gd name="connsiteY2" fmla="*/ 785962 h 785962"/>
              <a:gd name="connsiteX0" fmla="*/ 0 w 1866900"/>
              <a:gd name="connsiteY0" fmla="*/ 7120 h 781820"/>
              <a:gd name="connsiteX1" fmla="*/ 788988 w 1866900"/>
              <a:gd name="connsiteY1" fmla="*/ 162695 h 781820"/>
              <a:gd name="connsiteX2" fmla="*/ 1866900 w 1866900"/>
              <a:gd name="connsiteY2" fmla="*/ 781820 h 781820"/>
              <a:gd name="connsiteX0" fmla="*/ 0 w 1866900"/>
              <a:gd name="connsiteY0" fmla="*/ 9075 h 783775"/>
              <a:gd name="connsiteX1" fmla="*/ 788988 w 1866900"/>
              <a:gd name="connsiteY1" fmla="*/ 164650 h 783775"/>
              <a:gd name="connsiteX2" fmla="*/ 1866900 w 1866900"/>
              <a:gd name="connsiteY2" fmla="*/ 783775 h 783775"/>
              <a:gd name="connsiteX0" fmla="*/ 0 w 1866900"/>
              <a:gd name="connsiteY0" fmla="*/ 11710 h 786410"/>
              <a:gd name="connsiteX1" fmla="*/ 788988 w 1866900"/>
              <a:gd name="connsiteY1" fmla="*/ 167285 h 786410"/>
              <a:gd name="connsiteX2" fmla="*/ 1866900 w 1866900"/>
              <a:gd name="connsiteY2" fmla="*/ 786410 h 786410"/>
              <a:gd name="connsiteX0" fmla="*/ 0 w 1819275"/>
              <a:gd name="connsiteY0" fmla="*/ 11262 h 785962"/>
              <a:gd name="connsiteX1" fmla="*/ 741363 w 1819275"/>
              <a:gd name="connsiteY1" fmla="*/ 166837 h 785962"/>
              <a:gd name="connsiteX2" fmla="*/ 1819275 w 1819275"/>
              <a:gd name="connsiteY2" fmla="*/ 785962 h 785962"/>
              <a:gd name="connsiteX0" fmla="*/ 0 w 1819275"/>
              <a:gd name="connsiteY0" fmla="*/ 644 h 775344"/>
              <a:gd name="connsiteX1" fmla="*/ 741363 w 1819275"/>
              <a:gd name="connsiteY1" fmla="*/ 156219 h 775344"/>
              <a:gd name="connsiteX2" fmla="*/ 1819275 w 1819275"/>
              <a:gd name="connsiteY2" fmla="*/ 775344 h 775344"/>
              <a:gd name="connsiteX0" fmla="*/ 0 w 1819275"/>
              <a:gd name="connsiteY0" fmla="*/ 722 h 775422"/>
              <a:gd name="connsiteX1" fmla="*/ 784225 w 1819275"/>
              <a:gd name="connsiteY1" fmla="*/ 151535 h 775422"/>
              <a:gd name="connsiteX2" fmla="*/ 1819275 w 1819275"/>
              <a:gd name="connsiteY2" fmla="*/ 775422 h 775422"/>
              <a:gd name="connsiteX0" fmla="*/ 0 w 1819275"/>
              <a:gd name="connsiteY0" fmla="*/ 722 h 775422"/>
              <a:gd name="connsiteX1" fmla="*/ 784225 w 1819275"/>
              <a:gd name="connsiteY1" fmla="*/ 151535 h 775422"/>
              <a:gd name="connsiteX2" fmla="*/ 1819275 w 1819275"/>
              <a:gd name="connsiteY2" fmla="*/ 775422 h 775422"/>
              <a:gd name="connsiteX0" fmla="*/ 0 w 2047875"/>
              <a:gd name="connsiteY0" fmla="*/ 684 h 761937"/>
              <a:gd name="connsiteX1" fmla="*/ 784225 w 2047875"/>
              <a:gd name="connsiteY1" fmla="*/ 151497 h 761937"/>
              <a:gd name="connsiteX2" fmla="*/ 2047875 w 2047875"/>
              <a:gd name="connsiteY2" fmla="*/ 761937 h 761937"/>
            </a:gdLst>
            <a:ahLst/>
            <a:cxnLst>
              <a:cxn ang="0">
                <a:pos x="connsiteX0" y="connsiteY0"/>
              </a:cxn>
              <a:cxn ang="0">
                <a:pos x="connsiteX1" y="connsiteY1"/>
              </a:cxn>
              <a:cxn ang="0">
                <a:pos x="connsiteX2" y="connsiteY2"/>
              </a:cxn>
            </a:cxnLst>
            <a:rect l="l" t="t" r="r" b="b"/>
            <a:pathLst>
              <a:path w="2047875" h="761937">
                <a:moveTo>
                  <a:pt x="0" y="684"/>
                </a:moveTo>
                <a:cubicBezTo>
                  <a:pt x="150812" y="-5138"/>
                  <a:pt x="442913" y="24622"/>
                  <a:pt x="784225" y="151497"/>
                </a:cubicBezTo>
                <a:cubicBezTo>
                  <a:pt x="1125538" y="278373"/>
                  <a:pt x="1614487" y="455020"/>
                  <a:pt x="2047875" y="7619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tangolo 1"/>
          <p:cNvSpPr/>
          <p:nvPr/>
        </p:nvSpPr>
        <p:spPr>
          <a:xfrm>
            <a:off x="5508104" y="3327375"/>
            <a:ext cx="492443" cy="461665"/>
          </a:xfrm>
          <a:prstGeom prst="rect">
            <a:avLst/>
          </a:prstGeom>
        </p:spPr>
        <p:txBody>
          <a:bodyPr wrap="none">
            <a:spAutoFit/>
          </a:bodyPr>
          <a:lstStyle/>
          <a:p>
            <a:r>
              <a:rPr lang="en-US" sz="2400" b="1" dirty="0"/>
              <a:t>…</a:t>
            </a:r>
            <a:endParaRPr lang="en-GB" sz="2400" b="1" dirty="0"/>
          </a:p>
        </p:txBody>
      </p:sp>
      <p:sp>
        <p:nvSpPr>
          <p:cNvPr id="138" name="Rettangolo 137"/>
          <p:cNvSpPr/>
          <p:nvPr/>
        </p:nvSpPr>
        <p:spPr>
          <a:xfrm>
            <a:off x="-1" y="5272762"/>
            <a:ext cx="9144001" cy="923330"/>
          </a:xfrm>
          <a:prstGeom prst="rect">
            <a:avLst/>
          </a:prstGeom>
        </p:spPr>
        <p:txBody>
          <a:bodyPr wrap="square">
            <a:spAutoFit/>
          </a:bodyPr>
          <a:lstStyle/>
          <a:p>
            <a:r>
              <a:rPr lang="en-US" b="1" dirty="0">
                <a:solidFill>
                  <a:srgbClr val="002060"/>
                </a:solidFill>
              </a:rPr>
              <a:t>Reflections occur at the same position: how can I merge together the information of the different shots?</a:t>
            </a:r>
          </a:p>
          <a:p>
            <a:r>
              <a:rPr lang="en-US" b="1" dirty="0">
                <a:solidFill>
                  <a:srgbClr val="002060"/>
                </a:solidFill>
              </a:rPr>
              <a:t>A. Using a Common Mid-Point (CMP) gather</a:t>
            </a:r>
          </a:p>
        </p:txBody>
      </p:sp>
      <p:sp>
        <p:nvSpPr>
          <p:cNvPr id="139" name="Rettangolo 138"/>
          <p:cNvSpPr/>
          <p:nvPr/>
        </p:nvSpPr>
        <p:spPr>
          <a:xfrm>
            <a:off x="3395414" y="1259468"/>
            <a:ext cx="1392610" cy="369332"/>
          </a:xfrm>
          <a:prstGeom prst="rect">
            <a:avLst/>
          </a:prstGeom>
        </p:spPr>
        <p:txBody>
          <a:bodyPr wrap="square">
            <a:spAutoFit/>
          </a:bodyPr>
          <a:lstStyle/>
          <a:p>
            <a:r>
              <a:rPr lang="en-US" b="1" dirty="0">
                <a:solidFill>
                  <a:srgbClr val="002060"/>
                </a:solidFill>
              </a:rPr>
              <a:t>Source 2</a:t>
            </a:r>
          </a:p>
        </p:txBody>
      </p:sp>
      <p:sp>
        <p:nvSpPr>
          <p:cNvPr id="140" name="Rettangolo 139"/>
          <p:cNvSpPr/>
          <p:nvPr/>
        </p:nvSpPr>
        <p:spPr>
          <a:xfrm>
            <a:off x="7211838" y="1259468"/>
            <a:ext cx="1392610" cy="369332"/>
          </a:xfrm>
          <a:prstGeom prst="rect">
            <a:avLst/>
          </a:prstGeom>
        </p:spPr>
        <p:txBody>
          <a:bodyPr wrap="square">
            <a:spAutoFit/>
          </a:bodyPr>
          <a:lstStyle/>
          <a:p>
            <a:r>
              <a:rPr lang="en-US" b="1" dirty="0">
                <a:solidFill>
                  <a:srgbClr val="002060"/>
                </a:solidFill>
              </a:rPr>
              <a:t>Source N</a:t>
            </a:r>
          </a:p>
        </p:txBody>
      </p:sp>
      <p:sp>
        <p:nvSpPr>
          <p:cNvPr id="3" name="Figura a mano libera 2"/>
          <p:cNvSpPr/>
          <p:nvPr/>
        </p:nvSpPr>
        <p:spPr>
          <a:xfrm>
            <a:off x="672015" y="2223368"/>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Figura a mano libera 141"/>
          <p:cNvSpPr/>
          <p:nvPr/>
        </p:nvSpPr>
        <p:spPr>
          <a:xfrm>
            <a:off x="899592" y="2223368"/>
            <a:ext cx="357351" cy="307784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igura a mano libera 3"/>
          <p:cNvSpPr/>
          <p:nvPr/>
        </p:nvSpPr>
        <p:spPr>
          <a:xfrm>
            <a:off x="1873243" y="2243162"/>
            <a:ext cx="438989" cy="2788518"/>
          </a:xfrm>
          <a:custGeom>
            <a:avLst/>
            <a:gdLst>
              <a:gd name="connsiteX0" fmla="*/ 298457 w 438967"/>
              <a:gd name="connsiteY0" fmla="*/ 0 h 3009900"/>
              <a:gd name="connsiteX1" fmla="*/ 317507 w 438967"/>
              <a:gd name="connsiteY1" fmla="*/ 1600200 h 3009900"/>
              <a:gd name="connsiteX2" fmla="*/ 114307 w 438967"/>
              <a:gd name="connsiteY2" fmla="*/ 1911350 h 3009900"/>
              <a:gd name="connsiteX3" fmla="*/ 438157 w 438967"/>
              <a:gd name="connsiteY3" fmla="*/ 2133600 h 3009900"/>
              <a:gd name="connsiteX4" fmla="*/ 7 w 438967"/>
              <a:gd name="connsiteY4" fmla="*/ 2355850 h 3009900"/>
              <a:gd name="connsiteX5" fmla="*/ 425457 w 438967"/>
              <a:gd name="connsiteY5" fmla="*/ 2584450 h 3009900"/>
              <a:gd name="connsiteX6" fmla="*/ 31757 w 438967"/>
              <a:gd name="connsiteY6" fmla="*/ 2819400 h 3009900"/>
              <a:gd name="connsiteX7" fmla="*/ 209557 w 438967"/>
              <a:gd name="connsiteY7" fmla="*/ 3009900 h 3009900"/>
              <a:gd name="connsiteX0" fmla="*/ 298457 w 438989"/>
              <a:gd name="connsiteY0" fmla="*/ 0 h 3009900"/>
              <a:gd name="connsiteX1" fmla="*/ 264167 w 438989"/>
              <a:gd name="connsiteY1" fmla="*/ 1591975 h 3009900"/>
              <a:gd name="connsiteX2" fmla="*/ 114307 w 438989"/>
              <a:gd name="connsiteY2" fmla="*/ 1911350 h 3009900"/>
              <a:gd name="connsiteX3" fmla="*/ 438157 w 438989"/>
              <a:gd name="connsiteY3" fmla="*/ 2133600 h 3009900"/>
              <a:gd name="connsiteX4" fmla="*/ 7 w 438989"/>
              <a:gd name="connsiteY4" fmla="*/ 2355850 h 3009900"/>
              <a:gd name="connsiteX5" fmla="*/ 425457 w 438989"/>
              <a:gd name="connsiteY5" fmla="*/ 2584450 h 3009900"/>
              <a:gd name="connsiteX6" fmla="*/ 31757 w 438989"/>
              <a:gd name="connsiteY6" fmla="*/ 2819400 h 3009900"/>
              <a:gd name="connsiteX7" fmla="*/ 209557 w 438989"/>
              <a:gd name="connsiteY7" fmla="*/ 3009900 h 3009900"/>
              <a:gd name="connsiteX0" fmla="*/ 298457 w 438989"/>
              <a:gd name="connsiteY0" fmla="*/ 0 h 3009900"/>
              <a:gd name="connsiteX1" fmla="*/ 264167 w 438989"/>
              <a:gd name="connsiteY1" fmla="*/ 1591975 h 3009900"/>
              <a:gd name="connsiteX2" fmla="*/ 114307 w 438989"/>
              <a:gd name="connsiteY2" fmla="*/ 1911350 h 3009900"/>
              <a:gd name="connsiteX3" fmla="*/ 438157 w 438989"/>
              <a:gd name="connsiteY3" fmla="*/ 2133600 h 3009900"/>
              <a:gd name="connsiteX4" fmla="*/ 7 w 438989"/>
              <a:gd name="connsiteY4" fmla="*/ 2355850 h 3009900"/>
              <a:gd name="connsiteX5" fmla="*/ 425457 w 438989"/>
              <a:gd name="connsiteY5" fmla="*/ 2584450 h 3009900"/>
              <a:gd name="connsiteX6" fmla="*/ 31757 w 438989"/>
              <a:gd name="connsiteY6" fmla="*/ 2819400 h 3009900"/>
              <a:gd name="connsiteX7" fmla="*/ 209557 w 438989"/>
              <a:gd name="connsiteY7" fmla="*/ 3009900 h 300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989" h="3009900">
                <a:moveTo>
                  <a:pt x="298457" y="0"/>
                </a:moveTo>
                <a:cubicBezTo>
                  <a:pt x="323328" y="640821"/>
                  <a:pt x="264379" y="1273417"/>
                  <a:pt x="264167" y="1591975"/>
                </a:cubicBezTo>
                <a:cubicBezTo>
                  <a:pt x="263955" y="1910533"/>
                  <a:pt x="85309" y="1821079"/>
                  <a:pt x="114307" y="1911350"/>
                </a:cubicBezTo>
                <a:cubicBezTo>
                  <a:pt x="143305" y="2001621"/>
                  <a:pt x="457207" y="2059517"/>
                  <a:pt x="438157" y="2133600"/>
                </a:cubicBezTo>
                <a:cubicBezTo>
                  <a:pt x="419107" y="2207683"/>
                  <a:pt x="2124" y="2280708"/>
                  <a:pt x="7" y="2355850"/>
                </a:cubicBezTo>
                <a:cubicBezTo>
                  <a:pt x="-2110" y="2430992"/>
                  <a:pt x="420165" y="2507192"/>
                  <a:pt x="425457" y="2584450"/>
                </a:cubicBezTo>
                <a:cubicBezTo>
                  <a:pt x="430749" y="2661708"/>
                  <a:pt x="67740" y="2748492"/>
                  <a:pt x="31757" y="2819400"/>
                </a:cubicBezTo>
                <a:cubicBezTo>
                  <a:pt x="-4226" y="2890308"/>
                  <a:pt x="102665" y="2950104"/>
                  <a:pt x="209557" y="30099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CasellaDiTesto 143"/>
          <p:cNvSpPr txBox="1"/>
          <p:nvPr/>
        </p:nvSpPr>
        <p:spPr>
          <a:xfrm>
            <a:off x="665116" y="1772816"/>
            <a:ext cx="2322708" cy="369332"/>
          </a:xfrm>
          <a:prstGeom prst="rect">
            <a:avLst/>
          </a:prstGeom>
          <a:noFill/>
        </p:spPr>
        <p:txBody>
          <a:bodyPr wrap="square" rtlCol="0">
            <a:spAutoFit/>
          </a:bodyPr>
          <a:lstStyle/>
          <a:p>
            <a:r>
              <a:rPr lang="it-IT" dirty="0"/>
              <a:t>O</a:t>
            </a:r>
            <a:r>
              <a:rPr lang="it-IT" baseline="-25000" dirty="0"/>
              <a:t>1</a:t>
            </a:r>
            <a:r>
              <a:rPr lang="it-IT" dirty="0"/>
              <a:t> O</a:t>
            </a:r>
            <a:r>
              <a:rPr lang="it-IT" baseline="-25000" dirty="0"/>
              <a:t>2</a:t>
            </a:r>
            <a:r>
              <a:rPr lang="it-IT" dirty="0"/>
              <a:t>          O</a:t>
            </a:r>
            <a:r>
              <a:rPr lang="it-IT" baseline="-25000" dirty="0"/>
              <a:t>M</a:t>
            </a:r>
          </a:p>
        </p:txBody>
      </p:sp>
      <p:sp>
        <p:nvSpPr>
          <p:cNvPr id="145" name="Rettangolo 144"/>
          <p:cNvSpPr/>
          <p:nvPr/>
        </p:nvSpPr>
        <p:spPr>
          <a:xfrm>
            <a:off x="790897" y="1272957"/>
            <a:ext cx="1392610" cy="369332"/>
          </a:xfrm>
          <a:prstGeom prst="rect">
            <a:avLst/>
          </a:prstGeom>
        </p:spPr>
        <p:txBody>
          <a:bodyPr wrap="square">
            <a:spAutoFit/>
          </a:bodyPr>
          <a:lstStyle/>
          <a:p>
            <a:r>
              <a:rPr lang="en-US" b="1" dirty="0">
                <a:solidFill>
                  <a:srgbClr val="002060"/>
                </a:solidFill>
              </a:rPr>
              <a:t>Source 1</a:t>
            </a:r>
          </a:p>
        </p:txBody>
      </p:sp>
      <p:grpSp>
        <p:nvGrpSpPr>
          <p:cNvPr id="146" name="Group 54"/>
          <p:cNvGrpSpPr/>
          <p:nvPr/>
        </p:nvGrpSpPr>
        <p:grpSpPr>
          <a:xfrm>
            <a:off x="2411760" y="1556792"/>
            <a:ext cx="2322919" cy="3495210"/>
            <a:chOff x="4851188" y="1182596"/>
            <a:chExt cx="4216612" cy="3441361"/>
          </a:xfrm>
          <a:effectLst/>
        </p:grpSpPr>
        <p:grpSp>
          <p:nvGrpSpPr>
            <p:cNvPr id="147" name="Group 53"/>
            <p:cNvGrpSpPr/>
            <p:nvPr/>
          </p:nvGrpSpPr>
          <p:grpSpPr>
            <a:xfrm>
              <a:off x="5486400" y="1874169"/>
              <a:ext cx="3581400" cy="2749788"/>
              <a:chOff x="5257800" y="1874169"/>
              <a:chExt cx="3581400" cy="2749788"/>
            </a:xfrm>
          </p:grpSpPr>
          <p:cxnSp>
            <p:nvCxnSpPr>
              <p:cNvPr id="150" name="Straight Connector 5"/>
              <p:cNvCxnSpPr/>
              <p:nvPr/>
            </p:nvCxnSpPr>
            <p:spPr>
              <a:xfrm rot="16200000" flipV="1">
                <a:off x="3886200" y="3252357"/>
                <a:ext cx="27432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1" name="Straight Connector 6"/>
              <p:cNvCxnSpPr/>
              <p:nvPr/>
            </p:nvCxnSpPr>
            <p:spPr>
              <a:xfrm rot="10800000">
                <a:off x="5257800" y="1874169"/>
                <a:ext cx="35814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148" name="TextBox 9"/>
            <p:cNvSpPr txBox="1"/>
            <p:nvPr/>
          </p:nvSpPr>
          <p:spPr>
            <a:xfrm rot="16200000">
              <a:off x="4550272" y="3726975"/>
              <a:ext cx="971163" cy="369332"/>
            </a:xfrm>
            <a:prstGeom prst="rect">
              <a:avLst/>
            </a:prstGeom>
            <a:noFill/>
          </p:spPr>
          <p:txBody>
            <a:bodyPr wrap="none" rtlCol="0">
              <a:spAutoFit/>
            </a:bodyPr>
            <a:lstStyle/>
            <a:p>
              <a:r>
                <a:rPr lang="en-US" dirty="0"/>
                <a:t>Time (</a:t>
              </a:r>
              <a:r>
                <a:rPr lang="en-US" i="1" dirty="0"/>
                <a:t>t</a:t>
              </a:r>
              <a:r>
                <a:rPr lang="en-US" dirty="0"/>
                <a:t>)</a:t>
              </a:r>
            </a:p>
          </p:txBody>
        </p:sp>
        <p:sp>
          <p:nvSpPr>
            <p:cNvPr id="149" name="TextBox 10"/>
            <p:cNvSpPr txBox="1"/>
            <p:nvPr/>
          </p:nvSpPr>
          <p:spPr>
            <a:xfrm>
              <a:off x="6904953" y="1182596"/>
              <a:ext cx="2050249" cy="363642"/>
            </a:xfrm>
            <a:prstGeom prst="rect">
              <a:avLst/>
            </a:prstGeom>
            <a:noFill/>
          </p:spPr>
          <p:txBody>
            <a:bodyPr wrap="none" rtlCol="0">
              <a:spAutoFit/>
            </a:bodyPr>
            <a:lstStyle/>
            <a:p>
              <a:r>
                <a:rPr lang="en-US" dirty="0"/>
                <a:t>Offset (</a:t>
              </a:r>
              <a:r>
                <a:rPr lang="en-US" i="1" dirty="0"/>
                <a:t>x</a:t>
              </a:r>
              <a:r>
                <a:rPr lang="en-US" dirty="0"/>
                <a:t>)</a:t>
              </a:r>
            </a:p>
          </p:txBody>
        </p:sp>
      </p:grpSp>
      <p:sp>
        <p:nvSpPr>
          <p:cNvPr id="152" name="Figura a mano libera 151"/>
          <p:cNvSpPr/>
          <p:nvPr/>
        </p:nvSpPr>
        <p:spPr>
          <a:xfrm>
            <a:off x="2771800" y="2780928"/>
            <a:ext cx="1962879" cy="1120585"/>
          </a:xfrm>
          <a:custGeom>
            <a:avLst/>
            <a:gdLst>
              <a:gd name="connsiteX0" fmla="*/ 0 w 1866900"/>
              <a:gd name="connsiteY0" fmla="*/ 37779 h 812479"/>
              <a:gd name="connsiteX1" fmla="*/ 584200 w 1866900"/>
              <a:gd name="connsiteY1" fmla="*/ 88579 h 812479"/>
              <a:gd name="connsiteX2" fmla="*/ 1866900 w 1866900"/>
              <a:gd name="connsiteY2" fmla="*/ 812479 h 812479"/>
              <a:gd name="connsiteX0" fmla="*/ 0 w 1866900"/>
              <a:gd name="connsiteY0" fmla="*/ 11262 h 785962"/>
              <a:gd name="connsiteX1" fmla="*/ 788988 w 1866900"/>
              <a:gd name="connsiteY1" fmla="*/ 166837 h 785962"/>
              <a:gd name="connsiteX2" fmla="*/ 1866900 w 1866900"/>
              <a:gd name="connsiteY2" fmla="*/ 785962 h 785962"/>
              <a:gd name="connsiteX0" fmla="*/ 0 w 1866900"/>
              <a:gd name="connsiteY0" fmla="*/ 7120 h 781820"/>
              <a:gd name="connsiteX1" fmla="*/ 788988 w 1866900"/>
              <a:gd name="connsiteY1" fmla="*/ 162695 h 781820"/>
              <a:gd name="connsiteX2" fmla="*/ 1866900 w 1866900"/>
              <a:gd name="connsiteY2" fmla="*/ 781820 h 781820"/>
              <a:gd name="connsiteX0" fmla="*/ 0 w 1866900"/>
              <a:gd name="connsiteY0" fmla="*/ 9075 h 783775"/>
              <a:gd name="connsiteX1" fmla="*/ 788988 w 1866900"/>
              <a:gd name="connsiteY1" fmla="*/ 164650 h 783775"/>
              <a:gd name="connsiteX2" fmla="*/ 1866900 w 1866900"/>
              <a:gd name="connsiteY2" fmla="*/ 783775 h 783775"/>
              <a:gd name="connsiteX0" fmla="*/ 0 w 1866900"/>
              <a:gd name="connsiteY0" fmla="*/ 11710 h 786410"/>
              <a:gd name="connsiteX1" fmla="*/ 788988 w 1866900"/>
              <a:gd name="connsiteY1" fmla="*/ 167285 h 786410"/>
              <a:gd name="connsiteX2" fmla="*/ 1866900 w 1866900"/>
              <a:gd name="connsiteY2" fmla="*/ 786410 h 786410"/>
              <a:gd name="connsiteX0" fmla="*/ 0 w 1819275"/>
              <a:gd name="connsiteY0" fmla="*/ 11262 h 785962"/>
              <a:gd name="connsiteX1" fmla="*/ 741363 w 1819275"/>
              <a:gd name="connsiteY1" fmla="*/ 166837 h 785962"/>
              <a:gd name="connsiteX2" fmla="*/ 1819275 w 1819275"/>
              <a:gd name="connsiteY2" fmla="*/ 785962 h 785962"/>
              <a:gd name="connsiteX0" fmla="*/ 0 w 1819275"/>
              <a:gd name="connsiteY0" fmla="*/ 644 h 775344"/>
              <a:gd name="connsiteX1" fmla="*/ 741363 w 1819275"/>
              <a:gd name="connsiteY1" fmla="*/ 156219 h 775344"/>
              <a:gd name="connsiteX2" fmla="*/ 1819275 w 1819275"/>
              <a:gd name="connsiteY2" fmla="*/ 775344 h 775344"/>
              <a:gd name="connsiteX0" fmla="*/ 0 w 1819275"/>
              <a:gd name="connsiteY0" fmla="*/ 722 h 775422"/>
              <a:gd name="connsiteX1" fmla="*/ 784225 w 1819275"/>
              <a:gd name="connsiteY1" fmla="*/ 151535 h 775422"/>
              <a:gd name="connsiteX2" fmla="*/ 1819275 w 1819275"/>
              <a:gd name="connsiteY2" fmla="*/ 775422 h 775422"/>
              <a:gd name="connsiteX0" fmla="*/ 0 w 1819275"/>
              <a:gd name="connsiteY0" fmla="*/ 722 h 775422"/>
              <a:gd name="connsiteX1" fmla="*/ 784225 w 1819275"/>
              <a:gd name="connsiteY1" fmla="*/ 151535 h 775422"/>
              <a:gd name="connsiteX2" fmla="*/ 1819275 w 1819275"/>
              <a:gd name="connsiteY2" fmla="*/ 775422 h 775422"/>
              <a:gd name="connsiteX0" fmla="*/ 0 w 2047875"/>
              <a:gd name="connsiteY0" fmla="*/ 684 h 761937"/>
              <a:gd name="connsiteX1" fmla="*/ 784225 w 2047875"/>
              <a:gd name="connsiteY1" fmla="*/ 151497 h 761937"/>
              <a:gd name="connsiteX2" fmla="*/ 2047875 w 2047875"/>
              <a:gd name="connsiteY2" fmla="*/ 761937 h 761937"/>
            </a:gdLst>
            <a:ahLst/>
            <a:cxnLst>
              <a:cxn ang="0">
                <a:pos x="connsiteX0" y="connsiteY0"/>
              </a:cxn>
              <a:cxn ang="0">
                <a:pos x="connsiteX1" y="connsiteY1"/>
              </a:cxn>
              <a:cxn ang="0">
                <a:pos x="connsiteX2" y="connsiteY2"/>
              </a:cxn>
            </a:cxnLst>
            <a:rect l="l" t="t" r="r" b="b"/>
            <a:pathLst>
              <a:path w="2047875" h="761937">
                <a:moveTo>
                  <a:pt x="0" y="684"/>
                </a:moveTo>
                <a:cubicBezTo>
                  <a:pt x="150812" y="-5138"/>
                  <a:pt x="442913" y="24622"/>
                  <a:pt x="784225" y="151497"/>
                </a:cubicBezTo>
                <a:cubicBezTo>
                  <a:pt x="1125538" y="278373"/>
                  <a:pt x="1614487" y="455020"/>
                  <a:pt x="2047875" y="7619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Figura a mano libera 152"/>
          <p:cNvSpPr/>
          <p:nvPr/>
        </p:nvSpPr>
        <p:spPr>
          <a:xfrm>
            <a:off x="3120287" y="2223368"/>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igura a mano libera 153"/>
          <p:cNvSpPr/>
          <p:nvPr/>
        </p:nvSpPr>
        <p:spPr>
          <a:xfrm>
            <a:off x="3347864" y="2223368"/>
            <a:ext cx="357351" cy="307784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Figura a mano libera 154"/>
          <p:cNvSpPr/>
          <p:nvPr/>
        </p:nvSpPr>
        <p:spPr>
          <a:xfrm>
            <a:off x="4321515" y="2243162"/>
            <a:ext cx="438989" cy="2788518"/>
          </a:xfrm>
          <a:custGeom>
            <a:avLst/>
            <a:gdLst>
              <a:gd name="connsiteX0" fmla="*/ 298457 w 438967"/>
              <a:gd name="connsiteY0" fmla="*/ 0 h 3009900"/>
              <a:gd name="connsiteX1" fmla="*/ 317507 w 438967"/>
              <a:gd name="connsiteY1" fmla="*/ 1600200 h 3009900"/>
              <a:gd name="connsiteX2" fmla="*/ 114307 w 438967"/>
              <a:gd name="connsiteY2" fmla="*/ 1911350 h 3009900"/>
              <a:gd name="connsiteX3" fmla="*/ 438157 w 438967"/>
              <a:gd name="connsiteY3" fmla="*/ 2133600 h 3009900"/>
              <a:gd name="connsiteX4" fmla="*/ 7 w 438967"/>
              <a:gd name="connsiteY4" fmla="*/ 2355850 h 3009900"/>
              <a:gd name="connsiteX5" fmla="*/ 425457 w 438967"/>
              <a:gd name="connsiteY5" fmla="*/ 2584450 h 3009900"/>
              <a:gd name="connsiteX6" fmla="*/ 31757 w 438967"/>
              <a:gd name="connsiteY6" fmla="*/ 2819400 h 3009900"/>
              <a:gd name="connsiteX7" fmla="*/ 209557 w 438967"/>
              <a:gd name="connsiteY7" fmla="*/ 3009900 h 3009900"/>
              <a:gd name="connsiteX0" fmla="*/ 298457 w 438989"/>
              <a:gd name="connsiteY0" fmla="*/ 0 h 3009900"/>
              <a:gd name="connsiteX1" fmla="*/ 264167 w 438989"/>
              <a:gd name="connsiteY1" fmla="*/ 1591975 h 3009900"/>
              <a:gd name="connsiteX2" fmla="*/ 114307 w 438989"/>
              <a:gd name="connsiteY2" fmla="*/ 1911350 h 3009900"/>
              <a:gd name="connsiteX3" fmla="*/ 438157 w 438989"/>
              <a:gd name="connsiteY3" fmla="*/ 2133600 h 3009900"/>
              <a:gd name="connsiteX4" fmla="*/ 7 w 438989"/>
              <a:gd name="connsiteY4" fmla="*/ 2355850 h 3009900"/>
              <a:gd name="connsiteX5" fmla="*/ 425457 w 438989"/>
              <a:gd name="connsiteY5" fmla="*/ 2584450 h 3009900"/>
              <a:gd name="connsiteX6" fmla="*/ 31757 w 438989"/>
              <a:gd name="connsiteY6" fmla="*/ 2819400 h 3009900"/>
              <a:gd name="connsiteX7" fmla="*/ 209557 w 438989"/>
              <a:gd name="connsiteY7" fmla="*/ 3009900 h 3009900"/>
              <a:gd name="connsiteX0" fmla="*/ 298457 w 438989"/>
              <a:gd name="connsiteY0" fmla="*/ 0 h 3009900"/>
              <a:gd name="connsiteX1" fmla="*/ 264167 w 438989"/>
              <a:gd name="connsiteY1" fmla="*/ 1591975 h 3009900"/>
              <a:gd name="connsiteX2" fmla="*/ 114307 w 438989"/>
              <a:gd name="connsiteY2" fmla="*/ 1911350 h 3009900"/>
              <a:gd name="connsiteX3" fmla="*/ 438157 w 438989"/>
              <a:gd name="connsiteY3" fmla="*/ 2133600 h 3009900"/>
              <a:gd name="connsiteX4" fmla="*/ 7 w 438989"/>
              <a:gd name="connsiteY4" fmla="*/ 2355850 h 3009900"/>
              <a:gd name="connsiteX5" fmla="*/ 425457 w 438989"/>
              <a:gd name="connsiteY5" fmla="*/ 2584450 h 3009900"/>
              <a:gd name="connsiteX6" fmla="*/ 31757 w 438989"/>
              <a:gd name="connsiteY6" fmla="*/ 2819400 h 3009900"/>
              <a:gd name="connsiteX7" fmla="*/ 209557 w 438989"/>
              <a:gd name="connsiteY7" fmla="*/ 3009900 h 300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989" h="3009900">
                <a:moveTo>
                  <a:pt x="298457" y="0"/>
                </a:moveTo>
                <a:cubicBezTo>
                  <a:pt x="323328" y="640821"/>
                  <a:pt x="264379" y="1273417"/>
                  <a:pt x="264167" y="1591975"/>
                </a:cubicBezTo>
                <a:cubicBezTo>
                  <a:pt x="263955" y="1910533"/>
                  <a:pt x="85309" y="1821079"/>
                  <a:pt x="114307" y="1911350"/>
                </a:cubicBezTo>
                <a:cubicBezTo>
                  <a:pt x="143305" y="2001621"/>
                  <a:pt x="457207" y="2059517"/>
                  <a:pt x="438157" y="2133600"/>
                </a:cubicBezTo>
                <a:cubicBezTo>
                  <a:pt x="419107" y="2207683"/>
                  <a:pt x="2124" y="2280708"/>
                  <a:pt x="7" y="2355850"/>
                </a:cubicBezTo>
                <a:cubicBezTo>
                  <a:pt x="-2110" y="2430992"/>
                  <a:pt x="420165" y="2507192"/>
                  <a:pt x="425457" y="2584450"/>
                </a:cubicBezTo>
                <a:cubicBezTo>
                  <a:pt x="430749" y="2661708"/>
                  <a:pt x="67740" y="2748492"/>
                  <a:pt x="31757" y="2819400"/>
                </a:cubicBezTo>
                <a:cubicBezTo>
                  <a:pt x="-4226" y="2890308"/>
                  <a:pt x="102665" y="2950104"/>
                  <a:pt x="209557" y="30099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CasellaDiTesto 155"/>
          <p:cNvSpPr txBox="1"/>
          <p:nvPr/>
        </p:nvSpPr>
        <p:spPr>
          <a:xfrm>
            <a:off x="3113388" y="1772816"/>
            <a:ext cx="2322708" cy="369332"/>
          </a:xfrm>
          <a:prstGeom prst="rect">
            <a:avLst/>
          </a:prstGeom>
          <a:noFill/>
        </p:spPr>
        <p:txBody>
          <a:bodyPr wrap="square" rtlCol="0">
            <a:spAutoFit/>
          </a:bodyPr>
          <a:lstStyle/>
          <a:p>
            <a:r>
              <a:rPr lang="it-IT" dirty="0"/>
              <a:t>O</a:t>
            </a:r>
            <a:r>
              <a:rPr lang="it-IT" baseline="-25000" dirty="0"/>
              <a:t>1</a:t>
            </a:r>
            <a:r>
              <a:rPr lang="it-IT" dirty="0"/>
              <a:t> O</a:t>
            </a:r>
            <a:r>
              <a:rPr lang="it-IT" baseline="-25000" dirty="0"/>
              <a:t>2</a:t>
            </a:r>
            <a:r>
              <a:rPr lang="it-IT" dirty="0"/>
              <a:t>          O</a:t>
            </a:r>
            <a:r>
              <a:rPr lang="it-IT" baseline="-25000" dirty="0"/>
              <a:t>M</a:t>
            </a:r>
          </a:p>
        </p:txBody>
      </p:sp>
      <p:grpSp>
        <p:nvGrpSpPr>
          <p:cNvPr id="157" name="Group 54"/>
          <p:cNvGrpSpPr/>
          <p:nvPr/>
        </p:nvGrpSpPr>
        <p:grpSpPr>
          <a:xfrm>
            <a:off x="6516216" y="1556792"/>
            <a:ext cx="2322919" cy="3495210"/>
            <a:chOff x="4851188" y="1182596"/>
            <a:chExt cx="4216612" cy="3441361"/>
          </a:xfrm>
          <a:effectLst/>
        </p:grpSpPr>
        <p:grpSp>
          <p:nvGrpSpPr>
            <p:cNvPr id="158" name="Group 53"/>
            <p:cNvGrpSpPr/>
            <p:nvPr/>
          </p:nvGrpSpPr>
          <p:grpSpPr>
            <a:xfrm>
              <a:off x="5486400" y="1874169"/>
              <a:ext cx="3581400" cy="2749788"/>
              <a:chOff x="5257800" y="1874169"/>
              <a:chExt cx="3581400" cy="2749788"/>
            </a:xfrm>
          </p:grpSpPr>
          <p:cxnSp>
            <p:nvCxnSpPr>
              <p:cNvPr id="161" name="Straight Connector 5"/>
              <p:cNvCxnSpPr/>
              <p:nvPr/>
            </p:nvCxnSpPr>
            <p:spPr>
              <a:xfrm rot="16200000" flipV="1">
                <a:off x="3886200" y="3252357"/>
                <a:ext cx="27432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62" name="Straight Connector 6"/>
              <p:cNvCxnSpPr/>
              <p:nvPr/>
            </p:nvCxnSpPr>
            <p:spPr>
              <a:xfrm rot="10800000">
                <a:off x="5257800" y="1874169"/>
                <a:ext cx="35814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159" name="TextBox 9"/>
            <p:cNvSpPr txBox="1"/>
            <p:nvPr/>
          </p:nvSpPr>
          <p:spPr>
            <a:xfrm rot="16200000">
              <a:off x="4550272" y="3726975"/>
              <a:ext cx="971163" cy="369332"/>
            </a:xfrm>
            <a:prstGeom prst="rect">
              <a:avLst/>
            </a:prstGeom>
            <a:noFill/>
          </p:spPr>
          <p:txBody>
            <a:bodyPr wrap="none" rtlCol="0">
              <a:spAutoFit/>
            </a:bodyPr>
            <a:lstStyle/>
            <a:p>
              <a:r>
                <a:rPr lang="en-US" dirty="0"/>
                <a:t>Time (</a:t>
              </a:r>
              <a:r>
                <a:rPr lang="en-US" i="1" dirty="0"/>
                <a:t>t</a:t>
              </a:r>
              <a:r>
                <a:rPr lang="en-US" dirty="0"/>
                <a:t>)</a:t>
              </a:r>
            </a:p>
          </p:txBody>
        </p:sp>
        <p:sp>
          <p:nvSpPr>
            <p:cNvPr id="160" name="TextBox 10"/>
            <p:cNvSpPr txBox="1"/>
            <p:nvPr/>
          </p:nvSpPr>
          <p:spPr>
            <a:xfrm>
              <a:off x="6904953" y="1182596"/>
              <a:ext cx="2050249" cy="363642"/>
            </a:xfrm>
            <a:prstGeom prst="rect">
              <a:avLst/>
            </a:prstGeom>
            <a:noFill/>
          </p:spPr>
          <p:txBody>
            <a:bodyPr wrap="none" rtlCol="0">
              <a:spAutoFit/>
            </a:bodyPr>
            <a:lstStyle/>
            <a:p>
              <a:r>
                <a:rPr lang="en-US" dirty="0"/>
                <a:t>Offset (</a:t>
              </a:r>
              <a:r>
                <a:rPr lang="en-US" i="1" dirty="0"/>
                <a:t>x</a:t>
              </a:r>
              <a:r>
                <a:rPr lang="en-US" dirty="0"/>
                <a:t>)</a:t>
              </a:r>
            </a:p>
          </p:txBody>
        </p:sp>
      </p:grpSp>
      <p:sp>
        <p:nvSpPr>
          <p:cNvPr id="163" name="Figura a mano libera 162"/>
          <p:cNvSpPr/>
          <p:nvPr/>
        </p:nvSpPr>
        <p:spPr>
          <a:xfrm>
            <a:off x="6876256" y="2780928"/>
            <a:ext cx="1962879" cy="1120585"/>
          </a:xfrm>
          <a:custGeom>
            <a:avLst/>
            <a:gdLst>
              <a:gd name="connsiteX0" fmla="*/ 0 w 1866900"/>
              <a:gd name="connsiteY0" fmla="*/ 37779 h 812479"/>
              <a:gd name="connsiteX1" fmla="*/ 584200 w 1866900"/>
              <a:gd name="connsiteY1" fmla="*/ 88579 h 812479"/>
              <a:gd name="connsiteX2" fmla="*/ 1866900 w 1866900"/>
              <a:gd name="connsiteY2" fmla="*/ 812479 h 812479"/>
              <a:gd name="connsiteX0" fmla="*/ 0 w 1866900"/>
              <a:gd name="connsiteY0" fmla="*/ 11262 h 785962"/>
              <a:gd name="connsiteX1" fmla="*/ 788988 w 1866900"/>
              <a:gd name="connsiteY1" fmla="*/ 166837 h 785962"/>
              <a:gd name="connsiteX2" fmla="*/ 1866900 w 1866900"/>
              <a:gd name="connsiteY2" fmla="*/ 785962 h 785962"/>
              <a:gd name="connsiteX0" fmla="*/ 0 w 1866900"/>
              <a:gd name="connsiteY0" fmla="*/ 7120 h 781820"/>
              <a:gd name="connsiteX1" fmla="*/ 788988 w 1866900"/>
              <a:gd name="connsiteY1" fmla="*/ 162695 h 781820"/>
              <a:gd name="connsiteX2" fmla="*/ 1866900 w 1866900"/>
              <a:gd name="connsiteY2" fmla="*/ 781820 h 781820"/>
              <a:gd name="connsiteX0" fmla="*/ 0 w 1866900"/>
              <a:gd name="connsiteY0" fmla="*/ 9075 h 783775"/>
              <a:gd name="connsiteX1" fmla="*/ 788988 w 1866900"/>
              <a:gd name="connsiteY1" fmla="*/ 164650 h 783775"/>
              <a:gd name="connsiteX2" fmla="*/ 1866900 w 1866900"/>
              <a:gd name="connsiteY2" fmla="*/ 783775 h 783775"/>
              <a:gd name="connsiteX0" fmla="*/ 0 w 1866900"/>
              <a:gd name="connsiteY0" fmla="*/ 11710 h 786410"/>
              <a:gd name="connsiteX1" fmla="*/ 788988 w 1866900"/>
              <a:gd name="connsiteY1" fmla="*/ 167285 h 786410"/>
              <a:gd name="connsiteX2" fmla="*/ 1866900 w 1866900"/>
              <a:gd name="connsiteY2" fmla="*/ 786410 h 786410"/>
              <a:gd name="connsiteX0" fmla="*/ 0 w 1819275"/>
              <a:gd name="connsiteY0" fmla="*/ 11262 h 785962"/>
              <a:gd name="connsiteX1" fmla="*/ 741363 w 1819275"/>
              <a:gd name="connsiteY1" fmla="*/ 166837 h 785962"/>
              <a:gd name="connsiteX2" fmla="*/ 1819275 w 1819275"/>
              <a:gd name="connsiteY2" fmla="*/ 785962 h 785962"/>
              <a:gd name="connsiteX0" fmla="*/ 0 w 1819275"/>
              <a:gd name="connsiteY0" fmla="*/ 644 h 775344"/>
              <a:gd name="connsiteX1" fmla="*/ 741363 w 1819275"/>
              <a:gd name="connsiteY1" fmla="*/ 156219 h 775344"/>
              <a:gd name="connsiteX2" fmla="*/ 1819275 w 1819275"/>
              <a:gd name="connsiteY2" fmla="*/ 775344 h 775344"/>
              <a:gd name="connsiteX0" fmla="*/ 0 w 1819275"/>
              <a:gd name="connsiteY0" fmla="*/ 722 h 775422"/>
              <a:gd name="connsiteX1" fmla="*/ 784225 w 1819275"/>
              <a:gd name="connsiteY1" fmla="*/ 151535 h 775422"/>
              <a:gd name="connsiteX2" fmla="*/ 1819275 w 1819275"/>
              <a:gd name="connsiteY2" fmla="*/ 775422 h 775422"/>
              <a:gd name="connsiteX0" fmla="*/ 0 w 1819275"/>
              <a:gd name="connsiteY0" fmla="*/ 722 h 775422"/>
              <a:gd name="connsiteX1" fmla="*/ 784225 w 1819275"/>
              <a:gd name="connsiteY1" fmla="*/ 151535 h 775422"/>
              <a:gd name="connsiteX2" fmla="*/ 1819275 w 1819275"/>
              <a:gd name="connsiteY2" fmla="*/ 775422 h 775422"/>
              <a:gd name="connsiteX0" fmla="*/ 0 w 2047875"/>
              <a:gd name="connsiteY0" fmla="*/ 684 h 761937"/>
              <a:gd name="connsiteX1" fmla="*/ 784225 w 2047875"/>
              <a:gd name="connsiteY1" fmla="*/ 151497 h 761937"/>
              <a:gd name="connsiteX2" fmla="*/ 2047875 w 2047875"/>
              <a:gd name="connsiteY2" fmla="*/ 761937 h 761937"/>
            </a:gdLst>
            <a:ahLst/>
            <a:cxnLst>
              <a:cxn ang="0">
                <a:pos x="connsiteX0" y="connsiteY0"/>
              </a:cxn>
              <a:cxn ang="0">
                <a:pos x="connsiteX1" y="connsiteY1"/>
              </a:cxn>
              <a:cxn ang="0">
                <a:pos x="connsiteX2" y="connsiteY2"/>
              </a:cxn>
            </a:cxnLst>
            <a:rect l="l" t="t" r="r" b="b"/>
            <a:pathLst>
              <a:path w="2047875" h="761937">
                <a:moveTo>
                  <a:pt x="0" y="684"/>
                </a:moveTo>
                <a:cubicBezTo>
                  <a:pt x="150812" y="-5138"/>
                  <a:pt x="442913" y="24622"/>
                  <a:pt x="784225" y="151497"/>
                </a:cubicBezTo>
                <a:cubicBezTo>
                  <a:pt x="1125538" y="278373"/>
                  <a:pt x="1614487" y="455020"/>
                  <a:pt x="2047875" y="7619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Figura a mano libera 163"/>
          <p:cNvSpPr/>
          <p:nvPr/>
        </p:nvSpPr>
        <p:spPr>
          <a:xfrm>
            <a:off x="7224743" y="2223368"/>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Figura a mano libera 164"/>
          <p:cNvSpPr/>
          <p:nvPr/>
        </p:nvSpPr>
        <p:spPr>
          <a:xfrm>
            <a:off x="7452320" y="2223368"/>
            <a:ext cx="357351" cy="307784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igura a mano libera 165"/>
          <p:cNvSpPr/>
          <p:nvPr/>
        </p:nvSpPr>
        <p:spPr>
          <a:xfrm>
            <a:off x="8425971" y="2243162"/>
            <a:ext cx="438989" cy="2788518"/>
          </a:xfrm>
          <a:custGeom>
            <a:avLst/>
            <a:gdLst>
              <a:gd name="connsiteX0" fmla="*/ 298457 w 438967"/>
              <a:gd name="connsiteY0" fmla="*/ 0 h 3009900"/>
              <a:gd name="connsiteX1" fmla="*/ 317507 w 438967"/>
              <a:gd name="connsiteY1" fmla="*/ 1600200 h 3009900"/>
              <a:gd name="connsiteX2" fmla="*/ 114307 w 438967"/>
              <a:gd name="connsiteY2" fmla="*/ 1911350 h 3009900"/>
              <a:gd name="connsiteX3" fmla="*/ 438157 w 438967"/>
              <a:gd name="connsiteY3" fmla="*/ 2133600 h 3009900"/>
              <a:gd name="connsiteX4" fmla="*/ 7 w 438967"/>
              <a:gd name="connsiteY4" fmla="*/ 2355850 h 3009900"/>
              <a:gd name="connsiteX5" fmla="*/ 425457 w 438967"/>
              <a:gd name="connsiteY5" fmla="*/ 2584450 h 3009900"/>
              <a:gd name="connsiteX6" fmla="*/ 31757 w 438967"/>
              <a:gd name="connsiteY6" fmla="*/ 2819400 h 3009900"/>
              <a:gd name="connsiteX7" fmla="*/ 209557 w 438967"/>
              <a:gd name="connsiteY7" fmla="*/ 3009900 h 3009900"/>
              <a:gd name="connsiteX0" fmla="*/ 298457 w 438989"/>
              <a:gd name="connsiteY0" fmla="*/ 0 h 3009900"/>
              <a:gd name="connsiteX1" fmla="*/ 264167 w 438989"/>
              <a:gd name="connsiteY1" fmla="*/ 1591975 h 3009900"/>
              <a:gd name="connsiteX2" fmla="*/ 114307 w 438989"/>
              <a:gd name="connsiteY2" fmla="*/ 1911350 h 3009900"/>
              <a:gd name="connsiteX3" fmla="*/ 438157 w 438989"/>
              <a:gd name="connsiteY3" fmla="*/ 2133600 h 3009900"/>
              <a:gd name="connsiteX4" fmla="*/ 7 w 438989"/>
              <a:gd name="connsiteY4" fmla="*/ 2355850 h 3009900"/>
              <a:gd name="connsiteX5" fmla="*/ 425457 w 438989"/>
              <a:gd name="connsiteY5" fmla="*/ 2584450 h 3009900"/>
              <a:gd name="connsiteX6" fmla="*/ 31757 w 438989"/>
              <a:gd name="connsiteY6" fmla="*/ 2819400 h 3009900"/>
              <a:gd name="connsiteX7" fmla="*/ 209557 w 438989"/>
              <a:gd name="connsiteY7" fmla="*/ 3009900 h 3009900"/>
              <a:gd name="connsiteX0" fmla="*/ 298457 w 438989"/>
              <a:gd name="connsiteY0" fmla="*/ 0 h 3009900"/>
              <a:gd name="connsiteX1" fmla="*/ 264167 w 438989"/>
              <a:gd name="connsiteY1" fmla="*/ 1591975 h 3009900"/>
              <a:gd name="connsiteX2" fmla="*/ 114307 w 438989"/>
              <a:gd name="connsiteY2" fmla="*/ 1911350 h 3009900"/>
              <a:gd name="connsiteX3" fmla="*/ 438157 w 438989"/>
              <a:gd name="connsiteY3" fmla="*/ 2133600 h 3009900"/>
              <a:gd name="connsiteX4" fmla="*/ 7 w 438989"/>
              <a:gd name="connsiteY4" fmla="*/ 2355850 h 3009900"/>
              <a:gd name="connsiteX5" fmla="*/ 425457 w 438989"/>
              <a:gd name="connsiteY5" fmla="*/ 2584450 h 3009900"/>
              <a:gd name="connsiteX6" fmla="*/ 31757 w 438989"/>
              <a:gd name="connsiteY6" fmla="*/ 2819400 h 3009900"/>
              <a:gd name="connsiteX7" fmla="*/ 209557 w 438989"/>
              <a:gd name="connsiteY7" fmla="*/ 3009900 h 300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989" h="3009900">
                <a:moveTo>
                  <a:pt x="298457" y="0"/>
                </a:moveTo>
                <a:cubicBezTo>
                  <a:pt x="323328" y="640821"/>
                  <a:pt x="264379" y="1273417"/>
                  <a:pt x="264167" y="1591975"/>
                </a:cubicBezTo>
                <a:cubicBezTo>
                  <a:pt x="263955" y="1910533"/>
                  <a:pt x="85309" y="1821079"/>
                  <a:pt x="114307" y="1911350"/>
                </a:cubicBezTo>
                <a:cubicBezTo>
                  <a:pt x="143305" y="2001621"/>
                  <a:pt x="457207" y="2059517"/>
                  <a:pt x="438157" y="2133600"/>
                </a:cubicBezTo>
                <a:cubicBezTo>
                  <a:pt x="419107" y="2207683"/>
                  <a:pt x="2124" y="2280708"/>
                  <a:pt x="7" y="2355850"/>
                </a:cubicBezTo>
                <a:cubicBezTo>
                  <a:pt x="-2110" y="2430992"/>
                  <a:pt x="420165" y="2507192"/>
                  <a:pt x="425457" y="2584450"/>
                </a:cubicBezTo>
                <a:cubicBezTo>
                  <a:pt x="430749" y="2661708"/>
                  <a:pt x="67740" y="2748492"/>
                  <a:pt x="31757" y="2819400"/>
                </a:cubicBezTo>
                <a:cubicBezTo>
                  <a:pt x="-4226" y="2890308"/>
                  <a:pt x="102665" y="2950104"/>
                  <a:pt x="209557" y="30099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CasellaDiTesto 166"/>
          <p:cNvSpPr txBox="1"/>
          <p:nvPr/>
        </p:nvSpPr>
        <p:spPr>
          <a:xfrm>
            <a:off x="7217844" y="1772816"/>
            <a:ext cx="2322708" cy="369332"/>
          </a:xfrm>
          <a:prstGeom prst="rect">
            <a:avLst/>
          </a:prstGeom>
          <a:noFill/>
        </p:spPr>
        <p:txBody>
          <a:bodyPr wrap="square" rtlCol="0">
            <a:spAutoFit/>
          </a:bodyPr>
          <a:lstStyle/>
          <a:p>
            <a:r>
              <a:rPr lang="it-IT" dirty="0"/>
              <a:t>O</a:t>
            </a:r>
            <a:r>
              <a:rPr lang="it-IT" baseline="-25000" dirty="0"/>
              <a:t>1</a:t>
            </a:r>
            <a:r>
              <a:rPr lang="it-IT" dirty="0"/>
              <a:t> O</a:t>
            </a:r>
            <a:r>
              <a:rPr lang="it-IT" baseline="-25000" dirty="0"/>
              <a:t>2</a:t>
            </a:r>
            <a:r>
              <a:rPr lang="it-IT" dirty="0"/>
              <a:t>          O</a:t>
            </a:r>
            <a:r>
              <a:rPr lang="it-IT" baseline="-25000" dirty="0"/>
              <a:t>N</a:t>
            </a:r>
          </a:p>
        </p:txBody>
      </p:sp>
    </p:spTree>
    <p:extLst>
      <p:ext uri="{BB962C8B-B14F-4D97-AF65-F5344CB8AC3E}">
        <p14:creationId xmlns:p14="http://schemas.microsoft.com/office/powerpoint/2010/main" val="194436901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 name="Isosceles Triangle 68"/>
          <p:cNvSpPr/>
          <p:nvPr/>
        </p:nvSpPr>
        <p:spPr>
          <a:xfrm>
            <a:off x="1512168"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Reflection</a:t>
            </a:r>
            <a:r>
              <a:rPr lang="en-GB" dirty="0">
                <a:ea typeface="+mj-ea"/>
                <a:cs typeface="+mj-cs"/>
              </a:rPr>
              <a:t> – CMP</a:t>
            </a:r>
          </a:p>
        </p:txBody>
      </p:sp>
      <p:pic>
        <p:nvPicPr>
          <p:cNvPr id="21" name="Immagine 9" descr="logo_dicea.png"/>
          <p:cNvPicPr>
            <a:picLocks noChangeAspect="1"/>
          </p:cNvPicPr>
          <p:nvPr/>
        </p:nvPicPr>
        <p:blipFill>
          <a:blip r:embed="rId3" cstate="print"/>
          <a:srcRect r="77084"/>
          <a:stretch>
            <a:fillRect/>
          </a:stretch>
        </p:blipFill>
        <p:spPr bwMode="auto">
          <a:xfrm>
            <a:off x="8568283" y="0"/>
            <a:ext cx="540221" cy="654050"/>
          </a:xfrm>
          <a:prstGeom prst="rect">
            <a:avLst/>
          </a:prstGeom>
          <a:noFill/>
          <a:ln w="9525">
            <a:noFill/>
            <a:miter lim="800000"/>
            <a:headEnd/>
            <a:tailEnd/>
          </a:ln>
        </p:spPr>
      </p:pic>
      <p:sp>
        <p:nvSpPr>
          <p:cNvPr id="93"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29</a:t>
            </a:fld>
            <a:r>
              <a:rPr lang="en-GB" sz="1400" b="1" dirty="0"/>
              <a:t> </a:t>
            </a:r>
          </a:p>
        </p:txBody>
      </p:sp>
      <p:sp>
        <p:nvSpPr>
          <p:cNvPr id="94"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78" name="Rettangolo 77"/>
          <p:cNvSpPr/>
          <p:nvPr/>
        </p:nvSpPr>
        <p:spPr>
          <a:xfrm>
            <a:off x="899592" y="2204864"/>
            <a:ext cx="2574504" cy="369332"/>
          </a:xfrm>
          <a:prstGeom prst="rect">
            <a:avLst/>
          </a:prstGeom>
        </p:spPr>
        <p:txBody>
          <a:bodyPr wrap="square">
            <a:spAutoFit/>
          </a:bodyPr>
          <a:lstStyle/>
          <a:p>
            <a:pPr algn="ctr"/>
            <a:r>
              <a:rPr lang="en-US" b="1" dirty="0"/>
              <a:t>Common Mid-Point</a:t>
            </a:r>
          </a:p>
        </p:txBody>
      </p:sp>
      <p:sp>
        <p:nvSpPr>
          <p:cNvPr id="47" name="Rectangle 52"/>
          <p:cNvSpPr/>
          <p:nvPr/>
        </p:nvSpPr>
        <p:spPr>
          <a:xfrm>
            <a:off x="-7030" y="3933056"/>
            <a:ext cx="9144000" cy="1676400"/>
          </a:xfrm>
          <a:prstGeom prst="rect">
            <a:avLst/>
          </a:prstGeom>
          <a:solidFill>
            <a:schemeClr val="bg1">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14"/>
          <p:cNvSpPr/>
          <p:nvPr/>
        </p:nvSpPr>
        <p:spPr>
          <a:xfrm>
            <a:off x="0" y="5623520"/>
            <a:ext cx="9144000" cy="685800"/>
          </a:xfrm>
          <a:prstGeom prst="rect">
            <a:avLst/>
          </a:prstGeom>
          <a:solidFill>
            <a:schemeClr val="bg1">
              <a:lumMod val="7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49"/>
          <p:cNvSpPr txBox="1"/>
          <p:nvPr/>
        </p:nvSpPr>
        <p:spPr>
          <a:xfrm>
            <a:off x="152400" y="5242520"/>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1</a:t>
            </a:r>
          </a:p>
        </p:txBody>
      </p:sp>
      <p:sp>
        <p:nvSpPr>
          <p:cNvPr id="56" name="TextBox 50"/>
          <p:cNvSpPr txBox="1"/>
          <p:nvPr/>
        </p:nvSpPr>
        <p:spPr>
          <a:xfrm>
            <a:off x="152400" y="5635188"/>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2</a:t>
            </a:r>
          </a:p>
        </p:txBody>
      </p:sp>
      <p:cxnSp>
        <p:nvCxnSpPr>
          <p:cNvPr id="57" name="Connettore 2 56"/>
          <p:cNvCxnSpPr/>
          <p:nvPr/>
        </p:nvCxnSpPr>
        <p:spPr>
          <a:xfrm>
            <a:off x="8748464" y="3933056"/>
            <a:ext cx="0" cy="1656184"/>
          </a:xfrm>
          <a:prstGeom prst="straightConnector1">
            <a:avLst/>
          </a:prstGeom>
          <a:ln w="19050">
            <a:solidFill>
              <a:srgbClr val="82243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47"/>
          <p:cNvSpPr txBox="1"/>
          <p:nvPr/>
        </p:nvSpPr>
        <p:spPr>
          <a:xfrm>
            <a:off x="8748464" y="4437112"/>
            <a:ext cx="372218"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rPr>
              <a:t>h</a:t>
            </a:r>
            <a:endParaRPr lang="en-US" sz="2400" b="1" i="1" baseline="-25000" dirty="0">
              <a:effectLst>
                <a:outerShdw blurRad="38100" dist="38100" dir="2700000" algn="tl">
                  <a:srgbClr val="000000">
                    <a:alpha val="43137"/>
                  </a:srgbClr>
                </a:outerShdw>
              </a:effectLst>
            </a:endParaRPr>
          </a:p>
        </p:txBody>
      </p:sp>
      <p:sp>
        <p:nvSpPr>
          <p:cNvPr id="59" name="TextBox 47"/>
          <p:cNvSpPr txBox="1"/>
          <p:nvPr/>
        </p:nvSpPr>
        <p:spPr>
          <a:xfrm>
            <a:off x="7884368" y="5009455"/>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1,</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1</a:t>
            </a:r>
          </a:p>
        </p:txBody>
      </p:sp>
      <p:sp>
        <p:nvSpPr>
          <p:cNvPr id="60" name="TextBox 47"/>
          <p:cNvSpPr txBox="1"/>
          <p:nvPr/>
        </p:nvSpPr>
        <p:spPr>
          <a:xfrm>
            <a:off x="7884368" y="5631631"/>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2,</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2</a:t>
            </a:r>
          </a:p>
        </p:txBody>
      </p:sp>
      <p:cxnSp>
        <p:nvCxnSpPr>
          <p:cNvPr id="61" name="Straight Connector 43"/>
          <p:cNvCxnSpPr/>
          <p:nvPr/>
        </p:nvCxnSpPr>
        <p:spPr>
          <a:xfrm>
            <a:off x="611560" y="3919736"/>
            <a:ext cx="1018456" cy="1669504"/>
          </a:xfrm>
          <a:prstGeom prst="line">
            <a:avLst/>
          </a:prstGeom>
          <a:ln w="50800">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2" name="Straight Connector 47"/>
          <p:cNvCxnSpPr/>
          <p:nvPr/>
        </p:nvCxnSpPr>
        <p:spPr>
          <a:xfrm flipV="1">
            <a:off x="1597029" y="3951640"/>
            <a:ext cx="966928" cy="1649086"/>
          </a:xfrm>
          <a:prstGeom prst="line">
            <a:avLst/>
          </a:prstGeom>
          <a:ln w="50800">
            <a:solidFill>
              <a:schemeClr val="tx2">
                <a:lumMod val="60000"/>
                <a:lumOff val="40000"/>
              </a:scheme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63" name="Straight Arrow Connector 63"/>
          <p:cNvCxnSpPr/>
          <p:nvPr/>
        </p:nvCxnSpPr>
        <p:spPr>
          <a:xfrm>
            <a:off x="611560" y="3919736"/>
            <a:ext cx="1444759" cy="1703784"/>
          </a:xfrm>
          <a:prstGeom prst="straightConnector1">
            <a:avLst/>
          </a:prstGeom>
          <a:ln w="50800">
            <a:solidFill>
              <a:schemeClr val="tx2">
                <a:lumMod val="60000"/>
                <a:lumOff val="4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2054086" y="3935122"/>
            <a:ext cx="1590071" cy="1696510"/>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65" name="TextBox 45"/>
          <p:cNvSpPr txBox="1"/>
          <p:nvPr/>
        </p:nvSpPr>
        <p:spPr>
          <a:xfrm>
            <a:off x="441709" y="3460358"/>
            <a:ext cx="466794" cy="369332"/>
          </a:xfrm>
          <a:prstGeom prst="rect">
            <a:avLst/>
          </a:prstGeom>
          <a:noFill/>
        </p:spPr>
        <p:txBody>
          <a:bodyPr wrap="none" rtlCol="0">
            <a:spAutoFit/>
          </a:bodyPr>
          <a:lstStyle/>
          <a:p>
            <a:r>
              <a:rPr lang="en-US" dirty="0">
                <a:solidFill>
                  <a:srgbClr val="FFCC00"/>
                </a:solidFill>
                <a:effectLst>
                  <a:outerShdw blurRad="38100" dist="38100" dir="2700000" algn="tl">
                    <a:srgbClr val="000000">
                      <a:alpha val="43137"/>
                    </a:srgbClr>
                  </a:outerShdw>
                </a:effectLst>
              </a:rPr>
              <a:t>S1</a:t>
            </a:r>
          </a:p>
        </p:txBody>
      </p:sp>
      <p:sp>
        <p:nvSpPr>
          <p:cNvPr id="66" name="5-Point Star 6"/>
          <p:cNvSpPr/>
          <p:nvPr/>
        </p:nvSpPr>
        <p:spPr>
          <a:xfrm>
            <a:off x="538640" y="3798573"/>
            <a:ext cx="228600" cy="228600"/>
          </a:xfrm>
          <a:prstGeom prst="star5">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8"/>
          <p:cNvSpPr/>
          <p:nvPr/>
        </p:nvSpPr>
        <p:spPr>
          <a:xfrm>
            <a:off x="2446808" y="3726324"/>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8"/>
          <p:cNvSpPr/>
          <p:nvPr/>
        </p:nvSpPr>
        <p:spPr>
          <a:xfrm>
            <a:off x="3419872"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asellaDiTesto 72"/>
          <p:cNvSpPr txBox="1"/>
          <p:nvPr/>
        </p:nvSpPr>
        <p:spPr>
          <a:xfrm>
            <a:off x="852515" y="3291354"/>
            <a:ext cx="705022" cy="276999"/>
          </a:xfrm>
          <a:prstGeom prst="rect">
            <a:avLst/>
          </a:prstGeom>
          <a:noFill/>
        </p:spPr>
        <p:txBody>
          <a:bodyPr wrap="square" rtlCol="0">
            <a:spAutoFit/>
          </a:bodyPr>
          <a:lstStyle/>
          <a:p>
            <a:r>
              <a:rPr lang="it-IT" sz="1200" dirty="0"/>
              <a:t>CMP1</a:t>
            </a:r>
            <a:endParaRPr lang="it-IT" sz="1200" baseline="-25000" dirty="0"/>
          </a:p>
        </p:txBody>
      </p:sp>
      <p:sp>
        <p:nvSpPr>
          <p:cNvPr id="75" name="Isosceles Triangle 68"/>
          <p:cNvSpPr/>
          <p:nvPr/>
        </p:nvSpPr>
        <p:spPr>
          <a:xfrm>
            <a:off x="6349340"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63"/>
          <p:cNvCxnSpPr>
            <a:stCxn id="66" idx="3"/>
          </p:cNvCxnSpPr>
          <p:nvPr/>
        </p:nvCxnSpPr>
        <p:spPr>
          <a:xfrm>
            <a:off x="723581" y="4027172"/>
            <a:ext cx="1855106" cy="1562068"/>
          </a:xfrm>
          <a:prstGeom prst="straightConnector1">
            <a:avLst/>
          </a:prstGeom>
          <a:ln w="50800">
            <a:solidFill>
              <a:schemeClr val="tx2">
                <a:lumMod val="60000"/>
                <a:lumOff val="4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7" name="Straight Arrow Connector 63"/>
          <p:cNvCxnSpPr/>
          <p:nvPr/>
        </p:nvCxnSpPr>
        <p:spPr>
          <a:xfrm flipV="1">
            <a:off x="3552351" y="3949187"/>
            <a:ext cx="2914717" cy="1671937"/>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6" name="Ovale 5"/>
          <p:cNvSpPr/>
          <p:nvPr/>
        </p:nvSpPr>
        <p:spPr>
          <a:xfrm>
            <a:off x="1043608" y="3861064"/>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e 89"/>
          <p:cNvSpPr/>
          <p:nvPr/>
        </p:nvSpPr>
        <p:spPr>
          <a:xfrm>
            <a:off x="1558712" y="3857416"/>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Isosceles Triangle 68"/>
          <p:cNvSpPr/>
          <p:nvPr/>
        </p:nvSpPr>
        <p:spPr>
          <a:xfrm>
            <a:off x="4379791"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Arrow Connector 63"/>
          <p:cNvCxnSpPr/>
          <p:nvPr/>
        </p:nvCxnSpPr>
        <p:spPr>
          <a:xfrm flipV="1">
            <a:off x="2567405" y="3939768"/>
            <a:ext cx="1906954" cy="1649473"/>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98" name="Straight Arrow Connector 63"/>
          <p:cNvCxnSpPr>
            <a:stCxn id="66" idx="1"/>
          </p:cNvCxnSpPr>
          <p:nvPr/>
        </p:nvCxnSpPr>
        <p:spPr>
          <a:xfrm>
            <a:off x="538640" y="3885890"/>
            <a:ext cx="3007291" cy="1723566"/>
          </a:xfrm>
          <a:prstGeom prst="straightConnector1">
            <a:avLst/>
          </a:prstGeom>
          <a:ln w="50800">
            <a:solidFill>
              <a:schemeClr val="tx2">
                <a:lumMod val="60000"/>
                <a:lumOff val="4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99" name="Ovale 98"/>
          <p:cNvSpPr/>
          <p:nvPr/>
        </p:nvSpPr>
        <p:spPr>
          <a:xfrm>
            <a:off x="2030653" y="3861064"/>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e 99"/>
          <p:cNvSpPr/>
          <p:nvPr/>
        </p:nvSpPr>
        <p:spPr>
          <a:xfrm>
            <a:off x="2483768" y="3861048"/>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Isosceles Triangle 68"/>
          <p:cNvSpPr/>
          <p:nvPr/>
        </p:nvSpPr>
        <p:spPr>
          <a:xfrm>
            <a:off x="5360467"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43"/>
          <p:cNvCxnSpPr/>
          <p:nvPr/>
        </p:nvCxnSpPr>
        <p:spPr>
          <a:xfrm>
            <a:off x="611560" y="3933056"/>
            <a:ext cx="543382" cy="1724310"/>
          </a:xfrm>
          <a:prstGeom prst="line">
            <a:avLst/>
          </a:prstGeom>
          <a:ln w="50800">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2" name="Straight Connector 47"/>
          <p:cNvCxnSpPr>
            <a:endCxn id="110" idx="3"/>
          </p:cNvCxnSpPr>
          <p:nvPr/>
        </p:nvCxnSpPr>
        <p:spPr>
          <a:xfrm flipV="1">
            <a:off x="1154942" y="3935122"/>
            <a:ext cx="483718" cy="1686002"/>
          </a:xfrm>
          <a:prstGeom prst="line">
            <a:avLst/>
          </a:prstGeom>
          <a:ln w="50800">
            <a:solidFill>
              <a:schemeClr val="tx2">
                <a:lumMod val="60000"/>
                <a:lumOff val="40000"/>
              </a:scheme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114" name="Straight Arrow Connector 63"/>
          <p:cNvCxnSpPr>
            <a:stCxn id="66" idx="1"/>
          </p:cNvCxnSpPr>
          <p:nvPr/>
        </p:nvCxnSpPr>
        <p:spPr>
          <a:xfrm>
            <a:off x="538640" y="3885890"/>
            <a:ext cx="2526467" cy="1703350"/>
          </a:xfrm>
          <a:prstGeom prst="straightConnector1">
            <a:avLst/>
          </a:prstGeom>
          <a:ln w="50800">
            <a:solidFill>
              <a:schemeClr val="tx2">
                <a:lumMod val="60000"/>
                <a:lumOff val="4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7" name="Straight Arrow Connector 63"/>
          <p:cNvCxnSpPr>
            <a:endCxn id="101" idx="3"/>
          </p:cNvCxnSpPr>
          <p:nvPr/>
        </p:nvCxnSpPr>
        <p:spPr>
          <a:xfrm flipV="1">
            <a:off x="3087244" y="3935122"/>
            <a:ext cx="2399715" cy="1674334"/>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120" name="Ovale 119"/>
          <p:cNvSpPr/>
          <p:nvPr/>
        </p:nvSpPr>
        <p:spPr>
          <a:xfrm>
            <a:off x="2987824" y="3861048"/>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e 120"/>
          <p:cNvSpPr/>
          <p:nvPr/>
        </p:nvSpPr>
        <p:spPr>
          <a:xfrm>
            <a:off x="3466721" y="3838288"/>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TextBox 46"/>
          <p:cNvSpPr txBox="1"/>
          <p:nvPr/>
        </p:nvSpPr>
        <p:spPr>
          <a:xfrm>
            <a:off x="1420797" y="3421132"/>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R1</a:t>
            </a:r>
          </a:p>
        </p:txBody>
      </p:sp>
      <p:sp>
        <p:nvSpPr>
          <p:cNvPr id="143" name="TextBox 46"/>
          <p:cNvSpPr txBox="1"/>
          <p:nvPr/>
        </p:nvSpPr>
        <p:spPr>
          <a:xfrm>
            <a:off x="2267744" y="3429000"/>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R2</a:t>
            </a:r>
          </a:p>
        </p:txBody>
      </p:sp>
      <p:sp>
        <p:nvSpPr>
          <p:cNvPr id="168" name="TextBox 46"/>
          <p:cNvSpPr txBox="1"/>
          <p:nvPr/>
        </p:nvSpPr>
        <p:spPr>
          <a:xfrm>
            <a:off x="3300294" y="3429000"/>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R3</a:t>
            </a:r>
          </a:p>
        </p:txBody>
      </p:sp>
      <p:sp>
        <p:nvSpPr>
          <p:cNvPr id="169" name="TextBox 46"/>
          <p:cNvSpPr txBox="1"/>
          <p:nvPr/>
        </p:nvSpPr>
        <p:spPr>
          <a:xfrm>
            <a:off x="4229109" y="3429000"/>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R4</a:t>
            </a:r>
          </a:p>
        </p:txBody>
      </p:sp>
      <p:sp>
        <p:nvSpPr>
          <p:cNvPr id="170" name="TextBox 46"/>
          <p:cNvSpPr txBox="1"/>
          <p:nvPr/>
        </p:nvSpPr>
        <p:spPr>
          <a:xfrm>
            <a:off x="5076056" y="3436868"/>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R5</a:t>
            </a:r>
          </a:p>
        </p:txBody>
      </p:sp>
      <p:sp>
        <p:nvSpPr>
          <p:cNvPr id="171" name="TextBox 46"/>
          <p:cNvSpPr txBox="1"/>
          <p:nvPr/>
        </p:nvSpPr>
        <p:spPr>
          <a:xfrm>
            <a:off x="6108606" y="3436868"/>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R6</a:t>
            </a:r>
          </a:p>
        </p:txBody>
      </p:sp>
      <p:sp>
        <p:nvSpPr>
          <p:cNvPr id="172" name="CasellaDiTesto 171"/>
          <p:cNvSpPr txBox="1"/>
          <p:nvPr/>
        </p:nvSpPr>
        <p:spPr>
          <a:xfrm>
            <a:off x="1331640" y="3294165"/>
            <a:ext cx="705022" cy="276999"/>
          </a:xfrm>
          <a:prstGeom prst="rect">
            <a:avLst/>
          </a:prstGeom>
          <a:noFill/>
        </p:spPr>
        <p:txBody>
          <a:bodyPr wrap="square" rtlCol="0">
            <a:spAutoFit/>
          </a:bodyPr>
          <a:lstStyle/>
          <a:p>
            <a:r>
              <a:rPr lang="it-IT" sz="1200" dirty="0"/>
              <a:t>CMP2</a:t>
            </a:r>
            <a:endParaRPr lang="it-IT" sz="1200" baseline="-25000" dirty="0"/>
          </a:p>
        </p:txBody>
      </p:sp>
      <p:sp>
        <p:nvSpPr>
          <p:cNvPr id="173" name="CasellaDiTesto 172"/>
          <p:cNvSpPr txBox="1"/>
          <p:nvPr/>
        </p:nvSpPr>
        <p:spPr>
          <a:xfrm>
            <a:off x="1803677" y="3296687"/>
            <a:ext cx="705022" cy="276999"/>
          </a:xfrm>
          <a:prstGeom prst="rect">
            <a:avLst/>
          </a:prstGeom>
          <a:noFill/>
        </p:spPr>
        <p:txBody>
          <a:bodyPr wrap="square" rtlCol="0">
            <a:spAutoFit/>
          </a:bodyPr>
          <a:lstStyle/>
          <a:p>
            <a:r>
              <a:rPr lang="it-IT" sz="1200" dirty="0"/>
              <a:t>CMP3</a:t>
            </a:r>
            <a:endParaRPr lang="it-IT" sz="1200" baseline="-25000" dirty="0"/>
          </a:p>
        </p:txBody>
      </p:sp>
      <p:sp>
        <p:nvSpPr>
          <p:cNvPr id="174" name="CasellaDiTesto 173"/>
          <p:cNvSpPr txBox="1"/>
          <p:nvPr/>
        </p:nvSpPr>
        <p:spPr>
          <a:xfrm>
            <a:off x="2282802" y="3284984"/>
            <a:ext cx="705022" cy="276999"/>
          </a:xfrm>
          <a:prstGeom prst="rect">
            <a:avLst/>
          </a:prstGeom>
          <a:noFill/>
        </p:spPr>
        <p:txBody>
          <a:bodyPr wrap="square" rtlCol="0">
            <a:spAutoFit/>
          </a:bodyPr>
          <a:lstStyle/>
          <a:p>
            <a:r>
              <a:rPr lang="it-IT" sz="1200" dirty="0"/>
              <a:t>CMP4</a:t>
            </a:r>
            <a:endParaRPr lang="it-IT" sz="1200" baseline="-25000" dirty="0"/>
          </a:p>
        </p:txBody>
      </p:sp>
      <p:sp>
        <p:nvSpPr>
          <p:cNvPr id="175" name="CasellaDiTesto 174"/>
          <p:cNvSpPr txBox="1"/>
          <p:nvPr/>
        </p:nvSpPr>
        <p:spPr>
          <a:xfrm>
            <a:off x="2739781" y="3296687"/>
            <a:ext cx="705022" cy="276999"/>
          </a:xfrm>
          <a:prstGeom prst="rect">
            <a:avLst/>
          </a:prstGeom>
          <a:noFill/>
        </p:spPr>
        <p:txBody>
          <a:bodyPr wrap="square" rtlCol="0">
            <a:spAutoFit/>
          </a:bodyPr>
          <a:lstStyle/>
          <a:p>
            <a:r>
              <a:rPr lang="it-IT" sz="1200" dirty="0"/>
              <a:t>CMP5</a:t>
            </a:r>
            <a:endParaRPr lang="it-IT" sz="1200" baseline="-25000" dirty="0"/>
          </a:p>
        </p:txBody>
      </p:sp>
      <p:sp>
        <p:nvSpPr>
          <p:cNvPr id="176" name="CasellaDiTesto 175"/>
          <p:cNvSpPr txBox="1"/>
          <p:nvPr/>
        </p:nvSpPr>
        <p:spPr>
          <a:xfrm>
            <a:off x="3218906" y="3299498"/>
            <a:ext cx="705022" cy="276999"/>
          </a:xfrm>
          <a:prstGeom prst="rect">
            <a:avLst/>
          </a:prstGeom>
          <a:noFill/>
        </p:spPr>
        <p:txBody>
          <a:bodyPr wrap="square" rtlCol="0">
            <a:spAutoFit/>
          </a:bodyPr>
          <a:lstStyle/>
          <a:p>
            <a:r>
              <a:rPr lang="it-IT" sz="1200" dirty="0"/>
              <a:t>CMP6</a:t>
            </a:r>
            <a:endParaRPr lang="it-IT" sz="1200" baseline="-25000" dirty="0"/>
          </a:p>
        </p:txBody>
      </p:sp>
      <p:cxnSp>
        <p:nvCxnSpPr>
          <p:cNvPr id="180" name="Connettore 1 179"/>
          <p:cNvCxnSpPr/>
          <p:nvPr/>
        </p:nvCxnSpPr>
        <p:spPr>
          <a:xfrm flipH="1" flipV="1">
            <a:off x="1115616" y="3927356"/>
            <a:ext cx="0" cy="1692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Connettore 1 180"/>
          <p:cNvCxnSpPr/>
          <p:nvPr/>
        </p:nvCxnSpPr>
        <p:spPr>
          <a:xfrm flipH="1" flipV="1">
            <a:off x="1594327" y="3921244"/>
            <a:ext cx="0" cy="1692000"/>
          </a:xfrm>
          <a:prstGeom prst="line">
            <a:avLst/>
          </a:prstGeom>
          <a:ln w="28575">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2" name="Connettore 1 181"/>
          <p:cNvCxnSpPr/>
          <p:nvPr/>
        </p:nvCxnSpPr>
        <p:spPr>
          <a:xfrm flipH="1" flipV="1">
            <a:off x="2067903" y="3938768"/>
            <a:ext cx="0" cy="1692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Connettore 1 182"/>
          <p:cNvCxnSpPr/>
          <p:nvPr/>
        </p:nvCxnSpPr>
        <p:spPr>
          <a:xfrm flipH="1" flipV="1">
            <a:off x="2533859" y="3931148"/>
            <a:ext cx="0" cy="1692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4" name="Connettore 1 183"/>
          <p:cNvCxnSpPr/>
          <p:nvPr/>
        </p:nvCxnSpPr>
        <p:spPr>
          <a:xfrm flipH="1" flipV="1">
            <a:off x="3033723" y="3933056"/>
            <a:ext cx="0" cy="1692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Connettore 1 184"/>
          <p:cNvCxnSpPr/>
          <p:nvPr/>
        </p:nvCxnSpPr>
        <p:spPr>
          <a:xfrm flipH="1" flipV="1">
            <a:off x="3511491" y="3917816"/>
            <a:ext cx="0" cy="1692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7" name="Rettangolo 66"/>
          <p:cNvSpPr/>
          <p:nvPr/>
        </p:nvSpPr>
        <p:spPr>
          <a:xfrm>
            <a:off x="0" y="908720"/>
            <a:ext cx="9144001" cy="923330"/>
          </a:xfrm>
          <a:prstGeom prst="rect">
            <a:avLst/>
          </a:prstGeom>
        </p:spPr>
        <p:txBody>
          <a:bodyPr wrap="square">
            <a:spAutoFit/>
          </a:bodyPr>
          <a:lstStyle/>
          <a:p>
            <a:r>
              <a:rPr lang="en-US" b="1" dirty="0">
                <a:solidFill>
                  <a:srgbClr val="002060"/>
                </a:solidFill>
              </a:rPr>
              <a:t>Reflections for multi-channel acquisition occur at the same positions: how can I merge together the information of the different shots?</a:t>
            </a:r>
          </a:p>
          <a:p>
            <a:r>
              <a:rPr lang="en-US" b="1" dirty="0">
                <a:solidFill>
                  <a:srgbClr val="002060"/>
                </a:solidFill>
              </a:rPr>
              <a:t>A. Using a Common Mid-Point (CMP) gather</a:t>
            </a:r>
          </a:p>
        </p:txBody>
      </p:sp>
      <mc:AlternateContent xmlns:mc="http://schemas.openxmlformats.org/markup-compatibility/2006" xmlns:a14="http://schemas.microsoft.com/office/drawing/2010/main">
        <mc:Choice Requires="a14">
          <p:sp>
            <p:nvSpPr>
              <p:cNvPr id="69" name="Oggetto 68"/>
              <p:cNvSpPr txBox="1"/>
              <p:nvPr/>
            </p:nvSpPr>
            <p:spPr bwMode="auto">
              <a:xfrm>
                <a:off x="3554597" y="2132856"/>
                <a:ext cx="1449451" cy="576064"/>
              </a:xfrm>
              <a:prstGeom prst="rect">
                <a:avLst/>
              </a:prstGeom>
              <a:noFill/>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𝑋</m:t>
                          </m:r>
                        </m:e>
                        <m:sub>
                          <m:r>
                            <a:rPr lang="it-IT" i="1">
                              <a:solidFill>
                                <a:srgbClr val="000000"/>
                              </a:solidFill>
                              <a:latin typeface="Cambria Math" panose="02040503050406030204" pitchFamily="18" charset="0"/>
                            </a:rPr>
                            <m:t>𝑀</m:t>
                          </m:r>
                        </m:sub>
                      </m:sSub>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𝑋</m:t>
                              </m:r>
                            </m:e>
                            <m:sub>
                              <m:r>
                                <a:rPr lang="it-IT" i="1">
                                  <a:solidFill>
                                    <a:srgbClr val="000000"/>
                                  </a:solidFill>
                                  <a:latin typeface="Cambria Math" panose="02040503050406030204" pitchFamily="18" charset="0"/>
                                </a:rPr>
                                <m:t>𝑅</m:t>
                              </m:r>
                            </m:sub>
                          </m:sSub>
                          <m:r>
                            <a:rPr lang="it-IT" i="1">
                              <a:solidFill>
                                <a:srgbClr val="000000"/>
                              </a:solidFill>
                              <a:latin typeface="Cambria Math" panose="02040503050406030204" pitchFamily="18" charset="0"/>
                            </a:rPr>
                            <m:t>+</m:t>
                          </m:r>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𝑋</m:t>
                              </m:r>
                            </m:e>
                            <m:sub>
                              <m:r>
                                <a:rPr lang="it-IT" i="1">
                                  <a:solidFill>
                                    <a:srgbClr val="000000"/>
                                  </a:solidFill>
                                  <a:latin typeface="Cambria Math" panose="02040503050406030204" pitchFamily="18" charset="0"/>
                                </a:rPr>
                                <m:t>𝑆</m:t>
                              </m:r>
                            </m:sub>
                          </m:sSub>
                        </m:num>
                        <m:den>
                          <m:r>
                            <a:rPr lang="it-IT" i="1">
                              <a:solidFill>
                                <a:srgbClr val="000000"/>
                              </a:solidFill>
                              <a:latin typeface="Cambria Math" panose="02040503050406030204" pitchFamily="18" charset="0"/>
                            </a:rPr>
                            <m:t>2</m:t>
                          </m:r>
                        </m:den>
                      </m:f>
                    </m:oMath>
                  </m:oMathPara>
                </a14:m>
                <a:endParaRPr lang="it-IT"/>
              </a:p>
            </p:txBody>
          </p:sp>
        </mc:Choice>
        <mc:Fallback xmlns="">
          <p:sp>
            <p:nvSpPr>
              <p:cNvPr id="69" name="Oggetto 68"/>
              <p:cNvSpPr txBox="1">
                <a:spLocks noRot="1" noChangeAspect="1" noMove="1" noResize="1" noEditPoints="1" noAdjustHandles="1" noChangeArrowheads="1" noChangeShapeType="1" noTextEdit="1"/>
              </p:cNvSpPr>
              <p:nvPr/>
            </p:nvSpPr>
            <p:spPr bwMode="auto">
              <a:xfrm>
                <a:off x="3554597" y="2132856"/>
                <a:ext cx="1449451" cy="576064"/>
              </a:xfrm>
              <a:prstGeom prst="rect">
                <a:avLst/>
              </a:prstGeom>
              <a:blipFill>
                <a:blip r:embed="rId4"/>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3057291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3077"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3</a:t>
            </a:fld>
            <a:r>
              <a:rPr lang="en-GB" sz="1400" b="1" dirty="0"/>
              <a:t> </a:t>
            </a:r>
          </a:p>
        </p:txBody>
      </p:sp>
      <p:sp>
        <p:nvSpPr>
          <p:cNvPr id="17"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GPR antenna</a:t>
            </a:r>
          </a:p>
        </p:txBody>
      </p:sp>
      <p:pic>
        <p:nvPicPr>
          <p:cNvPr id="21" name="Immagine 9" descr="logo_dicea.png"/>
          <p:cNvPicPr>
            <a:picLocks noChangeAspect="1"/>
          </p:cNvPicPr>
          <p:nvPr/>
        </p:nvPicPr>
        <p:blipFill>
          <a:blip r:embed="rId3" cstate="print"/>
          <a:srcRect r="77084"/>
          <a:stretch>
            <a:fillRect/>
          </a:stretch>
        </p:blipFill>
        <p:spPr bwMode="auto">
          <a:xfrm>
            <a:off x="8580983" y="0"/>
            <a:ext cx="540221" cy="654050"/>
          </a:xfrm>
          <a:prstGeom prst="rect">
            <a:avLst/>
          </a:prstGeom>
          <a:noFill/>
          <a:ln w="9525">
            <a:noFill/>
            <a:miter lim="800000"/>
            <a:headEnd/>
            <a:tailEnd/>
          </a:ln>
        </p:spPr>
      </p:pic>
      <p:sp>
        <p:nvSpPr>
          <p:cNvPr id="2" name="CasellaDiTesto 1"/>
          <p:cNvSpPr txBox="1"/>
          <p:nvPr/>
        </p:nvSpPr>
        <p:spPr>
          <a:xfrm>
            <a:off x="1403648" y="836712"/>
            <a:ext cx="2232248" cy="461665"/>
          </a:xfrm>
          <a:prstGeom prst="rect">
            <a:avLst/>
          </a:prstGeom>
          <a:noFill/>
        </p:spPr>
        <p:txBody>
          <a:bodyPr wrap="square" rtlCol="0">
            <a:spAutoFit/>
          </a:bodyPr>
          <a:lstStyle/>
          <a:p>
            <a:r>
              <a:rPr lang="it-IT" sz="2400" b="1" dirty="0" err="1"/>
              <a:t>Monostatic</a:t>
            </a:r>
            <a:endParaRPr lang="en-GB" sz="2400" b="1" dirty="0"/>
          </a:p>
        </p:txBody>
      </p:sp>
      <p:sp>
        <p:nvSpPr>
          <p:cNvPr id="11" name="CasellaDiTesto 10"/>
          <p:cNvSpPr txBox="1"/>
          <p:nvPr/>
        </p:nvSpPr>
        <p:spPr>
          <a:xfrm>
            <a:off x="5436096" y="836712"/>
            <a:ext cx="2232248" cy="461665"/>
          </a:xfrm>
          <a:prstGeom prst="rect">
            <a:avLst/>
          </a:prstGeom>
          <a:noFill/>
        </p:spPr>
        <p:txBody>
          <a:bodyPr wrap="square" rtlCol="0">
            <a:spAutoFit/>
          </a:bodyPr>
          <a:lstStyle/>
          <a:p>
            <a:pPr algn="ctr"/>
            <a:r>
              <a:rPr lang="it-IT" sz="2400" b="1" dirty="0" err="1"/>
              <a:t>Bistatic</a:t>
            </a:r>
            <a:endParaRPr lang="en-GB" sz="2400" b="1" dirty="0"/>
          </a:p>
        </p:txBody>
      </p:sp>
      <p:cxnSp>
        <p:nvCxnSpPr>
          <p:cNvPr id="16" name="Straight Connector 43"/>
          <p:cNvCxnSpPr>
            <a:cxnSpLocks/>
            <a:stCxn id="20" idx="3"/>
          </p:cNvCxnSpPr>
          <p:nvPr/>
        </p:nvCxnSpPr>
        <p:spPr>
          <a:xfrm>
            <a:off x="6275464" y="2276871"/>
            <a:ext cx="417755" cy="1538668"/>
          </a:xfrm>
          <a:prstGeom prst="line">
            <a:avLst/>
          </a:prstGeom>
          <a:ln w="50800">
            <a:solidFill>
              <a:schemeClr val="tx2">
                <a:lumMod val="60000"/>
                <a:lumOff val="40000"/>
              </a:scheme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18" name="Straight Connector 47"/>
          <p:cNvCxnSpPr>
            <a:cxnSpLocks/>
            <a:endCxn id="23" idx="0"/>
          </p:cNvCxnSpPr>
          <p:nvPr/>
        </p:nvCxnSpPr>
        <p:spPr>
          <a:xfrm flipV="1">
            <a:off x="6693219" y="2276872"/>
            <a:ext cx="453545" cy="1500683"/>
          </a:xfrm>
          <a:prstGeom prst="line">
            <a:avLst/>
          </a:prstGeom>
          <a:ln w="50800">
            <a:solidFill>
              <a:schemeClr val="tx2">
                <a:lumMod val="60000"/>
                <a:lumOff val="40000"/>
              </a:scheme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sp>
        <p:nvSpPr>
          <p:cNvPr id="19" name="TextBox 45"/>
          <p:cNvSpPr txBox="1"/>
          <p:nvPr/>
        </p:nvSpPr>
        <p:spPr>
          <a:xfrm>
            <a:off x="5949446" y="1727759"/>
            <a:ext cx="441146" cy="369332"/>
          </a:xfrm>
          <a:prstGeom prst="rect">
            <a:avLst/>
          </a:prstGeom>
          <a:noFill/>
        </p:spPr>
        <p:txBody>
          <a:bodyPr wrap="none" rtlCol="0">
            <a:spAutoFit/>
          </a:bodyPr>
          <a:lstStyle/>
          <a:p>
            <a:r>
              <a:rPr lang="en-US" dirty="0">
                <a:solidFill>
                  <a:srgbClr val="FFCC00"/>
                </a:solidFill>
                <a:effectLst>
                  <a:outerShdw blurRad="38100" dist="38100" dir="2700000" algn="tl">
                    <a:srgbClr val="000000">
                      <a:alpha val="43137"/>
                    </a:srgbClr>
                  </a:outerShdw>
                </a:effectLst>
              </a:rPr>
              <a:t>Tx</a:t>
            </a:r>
          </a:p>
        </p:txBody>
      </p:sp>
      <p:sp>
        <p:nvSpPr>
          <p:cNvPr id="20" name="5-Point Star 6"/>
          <p:cNvSpPr/>
          <p:nvPr/>
        </p:nvSpPr>
        <p:spPr>
          <a:xfrm>
            <a:off x="6071592" y="2024872"/>
            <a:ext cx="252000" cy="252000"/>
          </a:xfrm>
          <a:prstGeom prst="star5">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46"/>
          <p:cNvSpPr txBox="1"/>
          <p:nvPr/>
        </p:nvSpPr>
        <p:spPr>
          <a:xfrm>
            <a:off x="6904802" y="1725150"/>
            <a:ext cx="466794"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Rx</a:t>
            </a:r>
          </a:p>
        </p:txBody>
      </p:sp>
      <p:sp>
        <p:nvSpPr>
          <p:cNvPr id="23" name="Isosceles Triangle 68"/>
          <p:cNvSpPr/>
          <p:nvPr/>
        </p:nvSpPr>
        <p:spPr>
          <a:xfrm flipV="1">
            <a:off x="7020272" y="205878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onnettore 1 23"/>
          <p:cNvCxnSpPr/>
          <p:nvPr/>
        </p:nvCxnSpPr>
        <p:spPr>
          <a:xfrm>
            <a:off x="7138161" y="1626848"/>
            <a:ext cx="0" cy="14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a:off x="6192344" y="1709760"/>
            <a:ext cx="9360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6234904" y="1321023"/>
            <a:ext cx="1433440" cy="307777"/>
          </a:xfrm>
          <a:prstGeom prst="rect">
            <a:avLst/>
          </a:prstGeom>
          <a:noFill/>
        </p:spPr>
        <p:txBody>
          <a:bodyPr wrap="square" rtlCol="0">
            <a:spAutoFit/>
          </a:bodyPr>
          <a:lstStyle/>
          <a:p>
            <a:r>
              <a:rPr lang="it-IT" sz="1400" dirty="0"/>
              <a:t>OFFSET</a:t>
            </a:r>
            <a:endParaRPr lang="it-IT" sz="1400" baseline="-25000" dirty="0"/>
          </a:p>
        </p:txBody>
      </p:sp>
      <p:cxnSp>
        <p:nvCxnSpPr>
          <p:cNvPr id="27" name="Connettore 1 26"/>
          <p:cNvCxnSpPr/>
          <p:nvPr/>
        </p:nvCxnSpPr>
        <p:spPr>
          <a:xfrm rot="10800000" flipH="1" flipV="1">
            <a:off x="6182303" y="1626864"/>
            <a:ext cx="0" cy="14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8" name="Rettangolo 27"/>
          <p:cNvSpPr/>
          <p:nvPr/>
        </p:nvSpPr>
        <p:spPr>
          <a:xfrm>
            <a:off x="4283968" y="3789040"/>
            <a:ext cx="4837236" cy="923330"/>
          </a:xfrm>
          <a:prstGeom prst="rect">
            <a:avLst/>
          </a:prstGeom>
        </p:spPr>
        <p:txBody>
          <a:bodyPr wrap="square">
            <a:spAutoFit/>
          </a:bodyPr>
          <a:lstStyle/>
          <a:p>
            <a:pPr algn="ctr"/>
            <a:r>
              <a:rPr lang="en-US" dirty="0"/>
              <a:t>Two separate antennas for transmitter (Tx) and receiver (Rx) spaced with a certain offset. They can be located in the same case.</a:t>
            </a:r>
            <a:endParaRPr lang="it-IT" dirty="0"/>
          </a:p>
        </p:txBody>
      </p:sp>
      <p:cxnSp>
        <p:nvCxnSpPr>
          <p:cNvPr id="29" name="Straight Connector 43"/>
          <p:cNvCxnSpPr/>
          <p:nvPr/>
        </p:nvCxnSpPr>
        <p:spPr>
          <a:xfrm>
            <a:off x="2385633" y="2085690"/>
            <a:ext cx="0" cy="1703350"/>
          </a:xfrm>
          <a:prstGeom prst="line">
            <a:avLst/>
          </a:prstGeom>
          <a:ln w="50800">
            <a:solidFill>
              <a:schemeClr val="tx2">
                <a:lumMod val="60000"/>
                <a:lumOff val="40000"/>
              </a:schemeClr>
            </a:solidFill>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0" name="Straight Connector 47"/>
          <p:cNvCxnSpPr/>
          <p:nvPr/>
        </p:nvCxnSpPr>
        <p:spPr>
          <a:xfrm flipV="1">
            <a:off x="2285162" y="2111817"/>
            <a:ext cx="0" cy="1703350"/>
          </a:xfrm>
          <a:prstGeom prst="line">
            <a:avLst/>
          </a:prstGeom>
          <a:ln w="50800">
            <a:solidFill>
              <a:schemeClr val="tx2">
                <a:lumMod val="60000"/>
                <a:lumOff val="40000"/>
              </a:schemeClr>
            </a:solidFill>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1" name="TextBox 45"/>
          <p:cNvSpPr txBox="1"/>
          <p:nvPr/>
        </p:nvSpPr>
        <p:spPr>
          <a:xfrm>
            <a:off x="1970614" y="1691516"/>
            <a:ext cx="441146" cy="369332"/>
          </a:xfrm>
          <a:prstGeom prst="rect">
            <a:avLst/>
          </a:prstGeom>
          <a:noFill/>
        </p:spPr>
        <p:txBody>
          <a:bodyPr wrap="none" rtlCol="0">
            <a:spAutoFit/>
          </a:bodyPr>
          <a:lstStyle/>
          <a:p>
            <a:r>
              <a:rPr lang="en-US" dirty="0">
                <a:solidFill>
                  <a:srgbClr val="FFCC00"/>
                </a:solidFill>
                <a:effectLst>
                  <a:outerShdw blurRad="38100" dist="38100" dir="2700000" algn="tl">
                    <a:srgbClr val="000000">
                      <a:alpha val="43137"/>
                    </a:srgbClr>
                  </a:outerShdw>
                </a:effectLst>
              </a:rPr>
              <a:t>Tx</a:t>
            </a:r>
          </a:p>
        </p:txBody>
      </p:sp>
      <p:sp>
        <p:nvSpPr>
          <p:cNvPr id="32" name="5-Point Star 6"/>
          <p:cNvSpPr/>
          <p:nvPr/>
        </p:nvSpPr>
        <p:spPr>
          <a:xfrm>
            <a:off x="2213154" y="1976264"/>
            <a:ext cx="228600" cy="228600"/>
          </a:xfrm>
          <a:prstGeom prst="star5">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46"/>
          <p:cNvSpPr txBox="1"/>
          <p:nvPr/>
        </p:nvSpPr>
        <p:spPr>
          <a:xfrm>
            <a:off x="2232998" y="1691516"/>
            <a:ext cx="466794" cy="369332"/>
          </a:xfrm>
          <a:prstGeom prst="rect">
            <a:avLst/>
          </a:prstGeom>
          <a:noFill/>
        </p:spPr>
        <p:txBody>
          <a:bodyPr wrap="none" rtlCol="0">
            <a:spAutoFit/>
          </a:bodyPr>
          <a:lstStyle>
            <a:defPPr>
              <a:defRPr lang="it-IT"/>
            </a:defPPr>
            <a:lvl1pPr>
              <a:defRPr>
                <a:solidFill>
                  <a:srgbClr val="FFCC00"/>
                </a:solidFill>
                <a:effectLst>
                  <a:outerShdw blurRad="38100" dist="38100" dir="2700000" algn="tl">
                    <a:srgbClr val="000000">
                      <a:alpha val="43137"/>
                    </a:srgbClr>
                  </a:outerShdw>
                </a:effectLst>
              </a:defRPr>
            </a:lvl1pPr>
          </a:lstStyle>
          <a:p>
            <a:r>
              <a:rPr lang="en-US" dirty="0"/>
              <a:t>Rx</a:t>
            </a:r>
          </a:p>
        </p:txBody>
      </p:sp>
      <p:sp>
        <p:nvSpPr>
          <p:cNvPr id="35" name="Rettangolo 34"/>
          <p:cNvSpPr/>
          <p:nvPr/>
        </p:nvSpPr>
        <p:spPr>
          <a:xfrm>
            <a:off x="504056" y="3789040"/>
            <a:ext cx="3707904" cy="646331"/>
          </a:xfrm>
          <a:prstGeom prst="rect">
            <a:avLst/>
          </a:prstGeom>
        </p:spPr>
        <p:txBody>
          <a:bodyPr wrap="square">
            <a:spAutoFit/>
          </a:bodyPr>
          <a:lstStyle/>
          <a:p>
            <a:pPr algn="ctr"/>
            <a:r>
              <a:rPr lang="en-US" dirty="0"/>
              <a:t>The same antenna for both transmit and receive</a:t>
            </a:r>
            <a:endParaRPr lang="it-IT" dirty="0"/>
          </a:p>
        </p:txBody>
      </p:sp>
      <p:sp>
        <p:nvSpPr>
          <p:cNvPr id="39" name="CasellaDiTesto 38"/>
          <p:cNvSpPr txBox="1"/>
          <p:nvPr/>
        </p:nvSpPr>
        <p:spPr>
          <a:xfrm>
            <a:off x="1691680" y="1268760"/>
            <a:ext cx="1433440" cy="369332"/>
          </a:xfrm>
          <a:prstGeom prst="rect">
            <a:avLst/>
          </a:prstGeom>
          <a:noFill/>
        </p:spPr>
        <p:txBody>
          <a:bodyPr wrap="square" rtlCol="0">
            <a:spAutoFit/>
          </a:bodyPr>
          <a:lstStyle/>
          <a:p>
            <a:r>
              <a:rPr lang="it-IT" dirty="0"/>
              <a:t>OFFSET</a:t>
            </a:r>
            <a:r>
              <a:rPr lang="it-IT" dirty="0">
                <a:latin typeface="Cambria"/>
              </a:rPr>
              <a:t>≅0</a:t>
            </a:r>
            <a:endParaRPr lang="it-IT" baseline="-25000" dirty="0"/>
          </a:p>
        </p:txBody>
      </p:sp>
      <p:sp>
        <p:nvSpPr>
          <p:cNvPr id="42" name="Rettangolo 41"/>
          <p:cNvSpPr/>
          <p:nvPr/>
        </p:nvSpPr>
        <p:spPr>
          <a:xfrm>
            <a:off x="683568" y="4737918"/>
            <a:ext cx="3528392" cy="1477328"/>
          </a:xfrm>
          <a:prstGeom prst="rect">
            <a:avLst/>
          </a:prstGeom>
        </p:spPr>
        <p:txBody>
          <a:bodyPr wrap="square">
            <a:spAutoFit/>
          </a:bodyPr>
          <a:lstStyle/>
          <a:p>
            <a:pPr>
              <a:buFont typeface="Arial" pitchFamily="34" charset="0"/>
              <a:buChar char="•"/>
            </a:pPr>
            <a:r>
              <a:rPr lang="en-US" dirty="0"/>
              <a:t> More practical method: it uses only a single combined </a:t>
            </a:r>
            <a:r>
              <a:rPr lang="en-US" dirty="0" err="1"/>
              <a:t>Tx</a:t>
            </a:r>
            <a:r>
              <a:rPr lang="en-US" dirty="0"/>
              <a:t>/Rx antenna</a:t>
            </a:r>
          </a:p>
          <a:p>
            <a:pPr>
              <a:buFont typeface="Arial" pitchFamily="34" charset="0"/>
              <a:buChar char="•"/>
            </a:pPr>
            <a:r>
              <a:rPr lang="en-US" dirty="0"/>
              <a:t> The received energy could be not the optimal one</a:t>
            </a:r>
          </a:p>
        </p:txBody>
      </p:sp>
      <p:sp>
        <p:nvSpPr>
          <p:cNvPr id="43" name="Rettangolo 42"/>
          <p:cNvSpPr/>
          <p:nvPr/>
        </p:nvSpPr>
        <p:spPr>
          <a:xfrm>
            <a:off x="1907704" y="1628800"/>
            <a:ext cx="848172"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p:cNvSpPr/>
          <p:nvPr/>
        </p:nvSpPr>
        <p:spPr>
          <a:xfrm>
            <a:off x="4572000" y="4892967"/>
            <a:ext cx="4572000" cy="1200329"/>
          </a:xfrm>
          <a:prstGeom prst="rect">
            <a:avLst/>
          </a:prstGeom>
        </p:spPr>
        <p:txBody>
          <a:bodyPr>
            <a:spAutoFit/>
          </a:bodyPr>
          <a:lstStyle/>
          <a:p>
            <a:pPr>
              <a:buFont typeface="Arial" pitchFamily="34" charset="0"/>
              <a:buChar char="•"/>
            </a:pPr>
            <a:r>
              <a:rPr lang="en-US" dirty="0"/>
              <a:t> It needs a certain offset that can enlarge the antenna size</a:t>
            </a:r>
          </a:p>
          <a:p>
            <a:pPr>
              <a:buFont typeface="Arial" pitchFamily="34" charset="0"/>
              <a:buChar char="•"/>
            </a:pPr>
            <a:r>
              <a:rPr lang="en-US" dirty="0"/>
              <a:t> The bistatic configuration can maximize the received energy</a:t>
            </a:r>
            <a:endParaRPr lang="it-IT" dirty="0"/>
          </a:p>
        </p:txBody>
      </p:sp>
      <p:sp>
        <p:nvSpPr>
          <p:cNvPr id="3" name="Rettangolo 2">
            <a:extLst>
              <a:ext uri="{FF2B5EF4-FFF2-40B4-BE49-F238E27FC236}">
                <a16:creationId xmlns:a16="http://schemas.microsoft.com/office/drawing/2014/main" id="{A56D2499-11F7-8D1F-CE77-043EAFC5F367}"/>
              </a:ext>
            </a:extLst>
          </p:cNvPr>
          <p:cNvSpPr/>
          <p:nvPr/>
        </p:nvSpPr>
        <p:spPr>
          <a:xfrm>
            <a:off x="5949447" y="1782349"/>
            <a:ext cx="1422150" cy="64807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5256843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 name="Isosceles Triangle 68"/>
          <p:cNvSpPr/>
          <p:nvPr/>
        </p:nvSpPr>
        <p:spPr>
          <a:xfrm>
            <a:off x="1945192"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Reflection</a:t>
            </a:r>
            <a:r>
              <a:rPr lang="en-GB" dirty="0">
                <a:ea typeface="+mj-ea"/>
                <a:cs typeface="+mj-cs"/>
              </a:rPr>
              <a:t> – CMP</a:t>
            </a:r>
          </a:p>
        </p:txBody>
      </p:sp>
      <p:pic>
        <p:nvPicPr>
          <p:cNvPr id="21" name="Immagine 9" descr="logo_dicea.png"/>
          <p:cNvPicPr>
            <a:picLocks noChangeAspect="1"/>
          </p:cNvPicPr>
          <p:nvPr/>
        </p:nvPicPr>
        <p:blipFill>
          <a:blip r:embed="rId3" cstate="print"/>
          <a:srcRect r="77084"/>
          <a:stretch>
            <a:fillRect/>
          </a:stretch>
        </p:blipFill>
        <p:spPr bwMode="auto">
          <a:xfrm>
            <a:off x="8568283" y="0"/>
            <a:ext cx="540221" cy="654050"/>
          </a:xfrm>
          <a:prstGeom prst="rect">
            <a:avLst/>
          </a:prstGeom>
          <a:noFill/>
          <a:ln w="9525">
            <a:noFill/>
            <a:miter lim="800000"/>
            <a:headEnd/>
            <a:tailEnd/>
          </a:ln>
        </p:spPr>
      </p:pic>
      <p:sp>
        <p:nvSpPr>
          <p:cNvPr id="93"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30</a:t>
            </a:fld>
            <a:r>
              <a:rPr lang="en-GB" sz="1400" b="1" dirty="0"/>
              <a:t> </a:t>
            </a:r>
          </a:p>
        </p:txBody>
      </p:sp>
      <p:sp>
        <p:nvSpPr>
          <p:cNvPr id="94"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47" name="Rectangle 52"/>
          <p:cNvSpPr/>
          <p:nvPr/>
        </p:nvSpPr>
        <p:spPr>
          <a:xfrm>
            <a:off x="7030" y="3933056"/>
            <a:ext cx="9144000" cy="1676400"/>
          </a:xfrm>
          <a:prstGeom prst="rect">
            <a:avLst/>
          </a:prstGeom>
          <a:solidFill>
            <a:schemeClr val="bg1">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14"/>
          <p:cNvSpPr/>
          <p:nvPr/>
        </p:nvSpPr>
        <p:spPr>
          <a:xfrm>
            <a:off x="0" y="5623520"/>
            <a:ext cx="9144000" cy="685800"/>
          </a:xfrm>
          <a:prstGeom prst="rect">
            <a:avLst/>
          </a:prstGeom>
          <a:solidFill>
            <a:schemeClr val="bg1">
              <a:lumMod val="7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49"/>
          <p:cNvSpPr txBox="1"/>
          <p:nvPr/>
        </p:nvSpPr>
        <p:spPr>
          <a:xfrm>
            <a:off x="152400" y="5242520"/>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1</a:t>
            </a:r>
          </a:p>
        </p:txBody>
      </p:sp>
      <p:sp>
        <p:nvSpPr>
          <p:cNvPr id="56" name="TextBox 50"/>
          <p:cNvSpPr txBox="1"/>
          <p:nvPr/>
        </p:nvSpPr>
        <p:spPr>
          <a:xfrm>
            <a:off x="152400" y="5635188"/>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2</a:t>
            </a:r>
          </a:p>
        </p:txBody>
      </p:sp>
      <p:cxnSp>
        <p:nvCxnSpPr>
          <p:cNvPr id="57" name="Connettore 2 56"/>
          <p:cNvCxnSpPr/>
          <p:nvPr/>
        </p:nvCxnSpPr>
        <p:spPr>
          <a:xfrm>
            <a:off x="8748464" y="3933056"/>
            <a:ext cx="0" cy="1656184"/>
          </a:xfrm>
          <a:prstGeom prst="straightConnector1">
            <a:avLst/>
          </a:prstGeom>
          <a:ln w="19050">
            <a:solidFill>
              <a:srgbClr val="82243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47"/>
          <p:cNvSpPr txBox="1"/>
          <p:nvPr/>
        </p:nvSpPr>
        <p:spPr>
          <a:xfrm>
            <a:off x="8748464" y="4437112"/>
            <a:ext cx="372218"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rPr>
              <a:t>h</a:t>
            </a:r>
            <a:endParaRPr lang="en-US" sz="2400" b="1" i="1" baseline="-25000" dirty="0">
              <a:effectLst>
                <a:outerShdw blurRad="38100" dist="38100" dir="2700000" algn="tl">
                  <a:srgbClr val="000000">
                    <a:alpha val="43137"/>
                  </a:srgbClr>
                </a:outerShdw>
              </a:effectLst>
            </a:endParaRPr>
          </a:p>
        </p:txBody>
      </p:sp>
      <p:sp>
        <p:nvSpPr>
          <p:cNvPr id="59" name="TextBox 47"/>
          <p:cNvSpPr txBox="1"/>
          <p:nvPr/>
        </p:nvSpPr>
        <p:spPr>
          <a:xfrm>
            <a:off x="7884368" y="5009455"/>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1,</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1</a:t>
            </a:r>
          </a:p>
        </p:txBody>
      </p:sp>
      <p:sp>
        <p:nvSpPr>
          <p:cNvPr id="60" name="TextBox 47"/>
          <p:cNvSpPr txBox="1"/>
          <p:nvPr/>
        </p:nvSpPr>
        <p:spPr>
          <a:xfrm>
            <a:off x="7884368" y="5631631"/>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2,</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2</a:t>
            </a:r>
          </a:p>
        </p:txBody>
      </p:sp>
      <p:cxnSp>
        <p:nvCxnSpPr>
          <p:cNvPr id="61" name="Straight Connector 43"/>
          <p:cNvCxnSpPr/>
          <p:nvPr/>
        </p:nvCxnSpPr>
        <p:spPr>
          <a:xfrm>
            <a:off x="1044584" y="3919736"/>
            <a:ext cx="1018456" cy="1669504"/>
          </a:xfrm>
          <a:prstGeom prst="line">
            <a:avLst/>
          </a:prstGeom>
          <a:ln w="50800">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2" name="Straight Connector 47"/>
          <p:cNvCxnSpPr/>
          <p:nvPr/>
        </p:nvCxnSpPr>
        <p:spPr>
          <a:xfrm flipV="1">
            <a:off x="2030053" y="3951640"/>
            <a:ext cx="966928" cy="1649086"/>
          </a:xfrm>
          <a:prstGeom prst="line">
            <a:avLst/>
          </a:prstGeom>
          <a:ln w="50800">
            <a:solidFill>
              <a:schemeClr val="tx2">
                <a:lumMod val="60000"/>
                <a:lumOff val="40000"/>
              </a:scheme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63" name="Straight Arrow Connector 63"/>
          <p:cNvCxnSpPr/>
          <p:nvPr/>
        </p:nvCxnSpPr>
        <p:spPr>
          <a:xfrm>
            <a:off x="1044584" y="3919736"/>
            <a:ext cx="1444759" cy="1703784"/>
          </a:xfrm>
          <a:prstGeom prst="straightConnector1">
            <a:avLst/>
          </a:prstGeom>
          <a:ln w="50800">
            <a:solidFill>
              <a:schemeClr val="tx2">
                <a:lumMod val="60000"/>
                <a:lumOff val="4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2487110" y="3935122"/>
            <a:ext cx="1590071" cy="1696510"/>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65" name="TextBox 45"/>
          <p:cNvSpPr txBox="1"/>
          <p:nvPr/>
        </p:nvSpPr>
        <p:spPr>
          <a:xfrm>
            <a:off x="874733" y="3460358"/>
            <a:ext cx="466794" cy="369332"/>
          </a:xfrm>
          <a:prstGeom prst="rect">
            <a:avLst/>
          </a:prstGeom>
          <a:noFill/>
        </p:spPr>
        <p:txBody>
          <a:bodyPr wrap="none" rtlCol="0">
            <a:spAutoFit/>
          </a:bodyPr>
          <a:lstStyle/>
          <a:p>
            <a:r>
              <a:rPr lang="en-US" dirty="0">
                <a:solidFill>
                  <a:srgbClr val="FFCC00"/>
                </a:solidFill>
                <a:effectLst>
                  <a:outerShdw blurRad="38100" dist="38100" dir="2700000" algn="tl">
                    <a:srgbClr val="000000">
                      <a:alpha val="43137"/>
                    </a:srgbClr>
                  </a:outerShdw>
                </a:effectLst>
              </a:rPr>
              <a:t>S2</a:t>
            </a:r>
          </a:p>
        </p:txBody>
      </p:sp>
      <p:sp>
        <p:nvSpPr>
          <p:cNvPr id="66" name="5-Point Star 6"/>
          <p:cNvSpPr/>
          <p:nvPr/>
        </p:nvSpPr>
        <p:spPr>
          <a:xfrm>
            <a:off x="971664" y="3798573"/>
            <a:ext cx="228600" cy="228600"/>
          </a:xfrm>
          <a:prstGeom prst="star5">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8"/>
          <p:cNvSpPr/>
          <p:nvPr/>
        </p:nvSpPr>
        <p:spPr>
          <a:xfrm>
            <a:off x="2879832" y="3726324"/>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8"/>
          <p:cNvSpPr/>
          <p:nvPr/>
        </p:nvSpPr>
        <p:spPr>
          <a:xfrm>
            <a:off x="3852896"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asellaDiTesto 72"/>
          <p:cNvSpPr txBox="1"/>
          <p:nvPr/>
        </p:nvSpPr>
        <p:spPr>
          <a:xfrm>
            <a:off x="1285539" y="3321781"/>
            <a:ext cx="705022" cy="276999"/>
          </a:xfrm>
          <a:prstGeom prst="rect">
            <a:avLst/>
          </a:prstGeom>
          <a:noFill/>
        </p:spPr>
        <p:txBody>
          <a:bodyPr wrap="square" rtlCol="0">
            <a:spAutoFit/>
          </a:bodyPr>
          <a:lstStyle/>
          <a:p>
            <a:r>
              <a:rPr lang="it-IT" sz="1200" dirty="0"/>
              <a:t>CMP2</a:t>
            </a:r>
            <a:endParaRPr lang="it-IT" sz="1200" baseline="-25000" dirty="0"/>
          </a:p>
        </p:txBody>
      </p:sp>
      <p:sp>
        <p:nvSpPr>
          <p:cNvPr id="75" name="Isosceles Triangle 68"/>
          <p:cNvSpPr/>
          <p:nvPr/>
        </p:nvSpPr>
        <p:spPr>
          <a:xfrm>
            <a:off x="6782364"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63"/>
          <p:cNvCxnSpPr>
            <a:stCxn id="66" idx="3"/>
          </p:cNvCxnSpPr>
          <p:nvPr/>
        </p:nvCxnSpPr>
        <p:spPr>
          <a:xfrm>
            <a:off x="1156605" y="4027172"/>
            <a:ext cx="1855106" cy="1562068"/>
          </a:xfrm>
          <a:prstGeom prst="straightConnector1">
            <a:avLst/>
          </a:prstGeom>
          <a:ln w="50800">
            <a:solidFill>
              <a:schemeClr val="tx2">
                <a:lumMod val="60000"/>
                <a:lumOff val="4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7" name="Straight Arrow Connector 63"/>
          <p:cNvCxnSpPr/>
          <p:nvPr/>
        </p:nvCxnSpPr>
        <p:spPr>
          <a:xfrm flipV="1">
            <a:off x="3985375" y="3949187"/>
            <a:ext cx="2914717" cy="1671937"/>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6" name="Ovale 5"/>
          <p:cNvSpPr/>
          <p:nvPr/>
        </p:nvSpPr>
        <p:spPr>
          <a:xfrm>
            <a:off x="1475672" y="3861064"/>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e 89"/>
          <p:cNvSpPr/>
          <p:nvPr/>
        </p:nvSpPr>
        <p:spPr>
          <a:xfrm>
            <a:off x="1991736" y="3857416"/>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Isosceles Triangle 68"/>
          <p:cNvSpPr/>
          <p:nvPr/>
        </p:nvSpPr>
        <p:spPr>
          <a:xfrm>
            <a:off x="4812815"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Arrow Connector 63"/>
          <p:cNvCxnSpPr/>
          <p:nvPr/>
        </p:nvCxnSpPr>
        <p:spPr>
          <a:xfrm flipV="1">
            <a:off x="3000429" y="3939768"/>
            <a:ext cx="1906954" cy="1649473"/>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98" name="Straight Arrow Connector 63"/>
          <p:cNvCxnSpPr>
            <a:stCxn id="66" idx="1"/>
          </p:cNvCxnSpPr>
          <p:nvPr/>
        </p:nvCxnSpPr>
        <p:spPr>
          <a:xfrm>
            <a:off x="971664" y="3885890"/>
            <a:ext cx="3007291" cy="1723566"/>
          </a:xfrm>
          <a:prstGeom prst="straightConnector1">
            <a:avLst/>
          </a:prstGeom>
          <a:ln w="50800">
            <a:solidFill>
              <a:schemeClr val="tx2">
                <a:lumMod val="60000"/>
                <a:lumOff val="4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99" name="Ovale 98"/>
          <p:cNvSpPr/>
          <p:nvPr/>
        </p:nvSpPr>
        <p:spPr>
          <a:xfrm>
            <a:off x="2477124" y="3861064"/>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e 99"/>
          <p:cNvSpPr/>
          <p:nvPr/>
        </p:nvSpPr>
        <p:spPr>
          <a:xfrm>
            <a:off x="2916792" y="3861048"/>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Isosceles Triangle 68"/>
          <p:cNvSpPr/>
          <p:nvPr/>
        </p:nvSpPr>
        <p:spPr>
          <a:xfrm>
            <a:off x="5793491"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43"/>
          <p:cNvCxnSpPr/>
          <p:nvPr/>
        </p:nvCxnSpPr>
        <p:spPr>
          <a:xfrm>
            <a:off x="1044584" y="3933056"/>
            <a:ext cx="543382" cy="1724310"/>
          </a:xfrm>
          <a:prstGeom prst="line">
            <a:avLst/>
          </a:prstGeom>
          <a:ln w="50800">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2" name="Straight Connector 47"/>
          <p:cNvCxnSpPr>
            <a:endCxn id="110" idx="3"/>
          </p:cNvCxnSpPr>
          <p:nvPr/>
        </p:nvCxnSpPr>
        <p:spPr>
          <a:xfrm flipV="1">
            <a:off x="1587966" y="3935122"/>
            <a:ext cx="483718" cy="1686002"/>
          </a:xfrm>
          <a:prstGeom prst="line">
            <a:avLst/>
          </a:prstGeom>
          <a:ln w="50800">
            <a:solidFill>
              <a:schemeClr val="tx2">
                <a:lumMod val="60000"/>
                <a:lumOff val="40000"/>
              </a:scheme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114" name="Straight Arrow Connector 63"/>
          <p:cNvCxnSpPr>
            <a:stCxn id="66" idx="1"/>
          </p:cNvCxnSpPr>
          <p:nvPr/>
        </p:nvCxnSpPr>
        <p:spPr>
          <a:xfrm>
            <a:off x="971664" y="3885890"/>
            <a:ext cx="2526467" cy="1703350"/>
          </a:xfrm>
          <a:prstGeom prst="straightConnector1">
            <a:avLst/>
          </a:prstGeom>
          <a:ln w="50800">
            <a:solidFill>
              <a:schemeClr val="tx2">
                <a:lumMod val="60000"/>
                <a:lumOff val="4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7" name="Straight Arrow Connector 63"/>
          <p:cNvCxnSpPr>
            <a:endCxn id="101" idx="3"/>
          </p:cNvCxnSpPr>
          <p:nvPr/>
        </p:nvCxnSpPr>
        <p:spPr>
          <a:xfrm flipV="1">
            <a:off x="3520268" y="3935122"/>
            <a:ext cx="2399715" cy="1674334"/>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120" name="Ovale 119"/>
          <p:cNvSpPr/>
          <p:nvPr/>
        </p:nvSpPr>
        <p:spPr>
          <a:xfrm>
            <a:off x="3420848" y="3861048"/>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e 120"/>
          <p:cNvSpPr/>
          <p:nvPr/>
        </p:nvSpPr>
        <p:spPr>
          <a:xfrm>
            <a:off x="3899745" y="3838288"/>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TextBox 46"/>
          <p:cNvSpPr txBox="1"/>
          <p:nvPr/>
        </p:nvSpPr>
        <p:spPr>
          <a:xfrm>
            <a:off x="1853821" y="3421132"/>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R1</a:t>
            </a:r>
          </a:p>
        </p:txBody>
      </p:sp>
      <p:sp>
        <p:nvSpPr>
          <p:cNvPr id="143" name="TextBox 46"/>
          <p:cNvSpPr txBox="1"/>
          <p:nvPr/>
        </p:nvSpPr>
        <p:spPr>
          <a:xfrm>
            <a:off x="2700768" y="3429000"/>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R2</a:t>
            </a:r>
          </a:p>
        </p:txBody>
      </p:sp>
      <p:sp>
        <p:nvSpPr>
          <p:cNvPr id="168" name="TextBox 46"/>
          <p:cNvSpPr txBox="1"/>
          <p:nvPr/>
        </p:nvSpPr>
        <p:spPr>
          <a:xfrm>
            <a:off x="3733318" y="3429000"/>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R3</a:t>
            </a:r>
          </a:p>
        </p:txBody>
      </p:sp>
      <p:sp>
        <p:nvSpPr>
          <p:cNvPr id="169" name="TextBox 46"/>
          <p:cNvSpPr txBox="1"/>
          <p:nvPr/>
        </p:nvSpPr>
        <p:spPr>
          <a:xfrm>
            <a:off x="4662133" y="3429000"/>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R4</a:t>
            </a:r>
          </a:p>
        </p:txBody>
      </p:sp>
      <p:sp>
        <p:nvSpPr>
          <p:cNvPr id="170" name="TextBox 46"/>
          <p:cNvSpPr txBox="1"/>
          <p:nvPr/>
        </p:nvSpPr>
        <p:spPr>
          <a:xfrm>
            <a:off x="5509080" y="3436868"/>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R5</a:t>
            </a:r>
          </a:p>
        </p:txBody>
      </p:sp>
      <p:sp>
        <p:nvSpPr>
          <p:cNvPr id="171" name="TextBox 46"/>
          <p:cNvSpPr txBox="1"/>
          <p:nvPr/>
        </p:nvSpPr>
        <p:spPr>
          <a:xfrm>
            <a:off x="6541630" y="3436868"/>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R6</a:t>
            </a:r>
          </a:p>
        </p:txBody>
      </p:sp>
      <p:sp>
        <p:nvSpPr>
          <p:cNvPr id="172" name="CasellaDiTesto 171"/>
          <p:cNvSpPr txBox="1"/>
          <p:nvPr/>
        </p:nvSpPr>
        <p:spPr>
          <a:xfrm>
            <a:off x="1764664" y="3324592"/>
            <a:ext cx="705022" cy="276999"/>
          </a:xfrm>
          <a:prstGeom prst="rect">
            <a:avLst/>
          </a:prstGeom>
          <a:noFill/>
        </p:spPr>
        <p:txBody>
          <a:bodyPr wrap="square" rtlCol="0">
            <a:spAutoFit/>
          </a:bodyPr>
          <a:lstStyle/>
          <a:p>
            <a:r>
              <a:rPr lang="it-IT" sz="1200" dirty="0"/>
              <a:t>CMP3</a:t>
            </a:r>
            <a:endParaRPr lang="it-IT" sz="1200" baseline="-25000" dirty="0"/>
          </a:p>
        </p:txBody>
      </p:sp>
      <p:sp>
        <p:nvSpPr>
          <p:cNvPr id="173" name="CasellaDiTesto 172"/>
          <p:cNvSpPr txBox="1"/>
          <p:nvPr/>
        </p:nvSpPr>
        <p:spPr>
          <a:xfrm>
            <a:off x="2236701" y="3327114"/>
            <a:ext cx="705022" cy="276999"/>
          </a:xfrm>
          <a:prstGeom prst="rect">
            <a:avLst/>
          </a:prstGeom>
          <a:noFill/>
        </p:spPr>
        <p:txBody>
          <a:bodyPr wrap="square" rtlCol="0">
            <a:spAutoFit/>
          </a:bodyPr>
          <a:lstStyle/>
          <a:p>
            <a:r>
              <a:rPr lang="it-IT" sz="1200" dirty="0"/>
              <a:t>CMP4</a:t>
            </a:r>
            <a:endParaRPr lang="it-IT" sz="1200" baseline="-25000" dirty="0"/>
          </a:p>
        </p:txBody>
      </p:sp>
      <p:sp>
        <p:nvSpPr>
          <p:cNvPr id="174" name="CasellaDiTesto 173"/>
          <p:cNvSpPr txBox="1"/>
          <p:nvPr/>
        </p:nvSpPr>
        <p:spPr>
          <a:xfrm>
            <a:off x="2715826" y="3315411"/>
            <a:ext cx="705022" cy="276999"/>
          </a:xfrm>
          <a:prstGeom prst="rect">
            <a:avLst/>
          </a:prstGeom>
          <a:noFill/>
        </p:spPr>
        <p:txBody>
          <a:bodyPr wrap="square" rtlCol="0">
            <a:spAutoFit/>
          </a:bodyPr>
          <a:lstStyle/>
          <a:p>
            <a:r>
              <a:rPr lang="it-IT" sz="1200" dirty="0"/>
              <a:t>CMP5</a:t>
            </a:r>
            <a:endParaRPr lang="it-IT" sz="1200" baseline="-25000" dirty="0"/>
          </a:p>
        </p:txBody>
      </p:sp>
      <p:sp>
        <p:nvSpPr>
          <p:cNvPr id="175" name="CasellaDiTesto 174"/>
          <p:cNvSpPr txBox="1"/>
          <p:nvPr/>
        </p:nvSpPr>
        <p:spPr>
          <a:xfrm>
            <a:off x="3172805" y="3327114"/>
            <a:ext cx="705022" cy="276999"/>
          </a:xfrm>
          <a:prstGeom prst="rect">
            <a:avLst/>
          </a:prstGeom>
          <a:noFill/>
        </p:spPr>
        <p:txBody>
          <a:bodyPr wrap="square" rtlCol="0">
            <a:spAutoFit/>
          </a:bodyPr>
          <a:lstStyle/>
          <a:p>
            <a:r>
              <a:rPr lang="it-IT" sz="1200" dirty="0"/>
              <a:t>CMP6</a:t>
            </a:r>
            <a:endParaRPr lang="it-IT" sz="1200" baseline="-25000" dirty="0"/>
          </a:p>
        </p:txBody>
      </p:sp>
      <p:sp>
        <p:nvSpPr>
          <p:cNvPr id="176" name="CasellaDiTesto 175"/>
          <p:cNvSpPr txBox="1"/>
          <p:nvPr/>
        </p:nvSpPr>
        <p:spPr>
          <a:xfrm>
            <a:off x="3651930" y="3329925"/>
            <a:ext cx="705022" cy="276999"/>
          </a:xfrm>
          <a:prstGeom prst="rect">
            <a:avLst/>
          </a:prstGeom>
          <a:noFill/>
        </p:spPr>
        <p:txBody>
          <a:bodyPr wrap="square" rtlCol="0">
            <a:spAutoFit/>
          </a:bodyPr>
          <a:lstStyle/>
          <a:p>
            <a:r>
              <a:rPr lang="it-IT" sz="1200" dirty="0"/>
              <a:t>CMP7</a:t>
            </a:r>
            <a:endParaRPr lang="it-IT" sz="1200" baseline="-25000" dirty="0"/>
          </a:p>
        </p:txBody>
      </p:sp>
      <p:sp>
        <p:nvSpPr>
          <p:cNvPr id="67" name="Rettangolo 66"/>
          <p:cNvSpPr/>
          <p:nvPr/>
        </p:nvSpPr>
        <p:spPr>
          <a:xfrm>
            <a:off x="899592" y="2204864"/>
            <a:ext cx="2574504" cy="369332"/>
          </a:xfrm>
          <a:prstGeom prst="rect">
            <a:avLst/>
          </a:prstGeom>
        </p:spPr>
        <p:txBody>
          <a:bodyPr wrap="square">
            <a:spAutoFit/>
          </a:bodyPr>
          <a:lstStyle/>
          <a:p>
            <a:pPr algn="ctr"/>
            <a:r>
              <a:rPr lang="en-US" b="1" dirty="0"/>
              <a:t>Common Mid-Point</a:t>
            </a:r>
          </a:p>
        </p:txBody>
      </p:sp>
      <p:sp>
        <p:nvSpPr>
          <p:cNvPr id="69" name="Rettangolo 68"/>
          <p:cNvSpPr/>
          <p:nvPr/>
        </p:nvSpPr>
        <p:spPr>
          <a:xfrm>
            <a:off x="0" y="908720"/>
            <a:ext cx="9144001" cy="923330"/>
          </a:xfrm>
          <a:prstGeom prst="rect">
            <a:avLst/>
          </a:prstGeom>
        </p:spPr>
        <p:txBody>
          <a:bodyPr wrap="square">
            <a:spAutoFit/>
          </a:bodyPr>
          <a:lstStyle/>
          <a:p>
            <a:r>
              <a:rPr lang="en-US" b="1" dirty="0">
                <a:solidFill>
                  <a:srgbClr val="002060"/>
                </a:solidFill>
              </a:rPr>
              <a:t>Reflections for multi-channel acquisition occur at the same positions: how can I merge together the information of the different shots?</a:t>
            </a:r>
          </a:p>
          <a:p>
            <a:r>
              <a:rPr lang="en-US" b="1" dirty="0">
                <a:solidFill>
                  <a:srgbClr val="002060"/>
                </a:solidFill>
              </a:rPr>
              <a:t>A. Using a Common Mid-Point (CMP) gather</a:t>
            </a:r>
          </a:p>
        </p:txBody>
      </p:sp>
      <mc:AlternateContent xmlns:mc="http://schemas.openxmlformats.org/markup-compatibility/2006" xmlns:a14="http://schemas.microsoft.com/office/drawing/2010/main">
        <mc:Choice Requires="a14">
          <p:sp>
            <p:nvSpPr>
              <p:cNvPr id="71" name="Oggetto 70"/>
              <p:cNvSpPr txBox="1"/>
              <p:nvPr/>
            </p:nvSpPr>
            <p:spPr bwMode="auto">
              <a:xfrm>
                <a:off x="3554597" y="2132856"/>
                <a:ext cx="1449451" cy="576064"/>
              </a:xfrm>
              <a:prstGeom prst="rect">
                <a:avLst/>
              </a:prstGeom>
              <a:noFill/>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𝑋</m:t>
                          </m:r>
                        </m:e>
                        <m:sub>
                          <m:r>
                            <a:rPr lang="it-IT" i="1">
                              <a:solidFill>
                                <a:srgbClr val="000000"/>
                              </a:solidFill>
                              <a:latin typeface="Cambria Math" panose="02040503050406030204" pitchFamily="18" charset="0"/>
                            </a:rPr>
                            <m:t>𝑀</m:t>
                          </m:r>
                        </m:sub>
                      </m:sSub>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𝑋</m:t>
                              </m:r>
                            </m:e>
                            <m:sub>
                              <m:r>
                                <a:rPr lang="it-IT" i="1">
                                  <a:solidFill>
                                    <a:srgbClr val="000000"/>
                                  </a:solidFill>
                                  <a:latin typeface="Cambria Math" panose="02040503050406030204" pitchFamily="18" charset="0"/>
                                </a:rPr>
                                <m:t>𝑅</m:t>
                              </m:r>
                            </m:sub>
                          </m:sSub>
                          <m:r>
                            <a:rPr lang="it-IT" i="1">
                              <a:solidFill>
                                <a:srgbClr val="000000"/>
                              </a:solidFill>
                              <a:latin typeface="Cambria Math" panose="02040503050406030204" pitchFamily="18" charset="0"/>
                            </a:rPr>
                            <m:t>+</m:t>
                          </m:r>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𝑋</m:t>
                              </m:r>
                            </m:e>
                            <m:sub>
                              <m:r>
                                <a:rPr lang="it-IT" i="1">
                                  <a:solidFill>
                                    <a:srgbClr val="000000"/>
                                  </a:solidFill>
                                  <a:latin typeface="Cambria Math" panose="02040503050406030204" pitchFamily="18" charset="0"/>
                                </a:rPr>
                                <m:t>𝑆</m:t>
                              </m:r>
                            </m:sub>
                          </m:sSub>
                        </m:num>
                        <m:den>
                          <m:r>
                            <a:rPr lang="it-IT" i="1">
                              <a:solidFill>
                                <a:srgbClr val="000000"/>
                              </a:solidFill>
                              <a:latin typeface="Cambria Math" panose="02040503050406030204" pitchFamily="18" charset="0"/>
                            </a:rPr>
                            <m:t>2</m:t>
                          </m:r>
                        </m:den>
                      </m:f>
                    </m:oMath>
                  </m:oMathPara>
                </a14:m>
                <a:endParaRPr lang="it-IT"/>
              </a:p>
            </p:txBody>
          </p:sp>
        </mc:Choice>
        <mc:Fallback xmlns="">
          <p:sp>
            <p:nvSpPr>
              <p:cNvPr id="71" name="Oggetto 70"/>
              <p:cNvSpPr txBox="1">
                <a:spLocks noRot="1" noChangeAspect="1" noMove="1" noResize="1" noEditPoints="1" noAdjustHandles="1" noChangeArrowheads="1" noChangeShapeType="1" noTextEdit="1"/>
              </p:cNvSpPr>
              <p:nvPr/>
            </p:nvSpPr>
            <p:spPr bwMode="auto">
              <a:xfrm>
                <a:off x="3554597" y="2132856"/>
                <a:ext cx="1449451" cy="576064"/>
              </a:xfrm>
              <a:prstGeom prst="rect">
                <a:avLst/>
              </a:prstGeom>
              <a:blipFill>
                <a:blip r:embed="rId4"/>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46536642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 name="Isosceles Triangle 68"/>
          <p:cNvSpPr/>
          <p:nvPr/>
        </p:nvSpPr>
        <p:spPr>
          <a:xfrm>
            <a:off x="2474107"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Reflection</a:t>
            </a:r>
            <a:r>
              <a:rPr lang="en-GB" dirty="0">
                <a:ea typeface="+mj-ea"/>
                <a:cs typeface="+mj-cs"/>
              </a:rPr>
              <a:t> – CMP</a:t>
            </a:r>
          </a:p>
        </p:txBody>
      </p:sp>
      <p:pic>
        <p:nvPicPr>
          <p:cNvPr id="21" name="Immagine 9" descr="logo_dicea.png"/>
          <p:cNvPicPr>
            <a:picLocks noChangeAspect="1"/>
          </p:cNvPicPr>
          <p:nvPr/>
        </p:nvPicPr>
        <p:blipFill>
          <a:blip r:embed="rId3" cstate="print"/>
          <a:srcRect r="77084"/>
          <a:stretch>
            <a:fillRect/>
          </a:stretch>
        </p:blipFill>
        <p:spPr bwMode="auto">
          <a:xfrm>
            <a:off x="8568283" y="0"/>
            <a:ext cx="540221" cy="654050"/>
          </a:xfrm>
          <a:prstGeom prst="rect">
            <a:avLst/>
          </a:prstGeom>
          <a:noFill/>
          <a:ln w="9525">
            <a:noFill/>
            <a:miter lim="800000"/>
            <a:headEnd/>
            <a:tailEnd/>
          </a:ln>
        </p:spPr>
      </p:pic>
      <p:sp>
        <p:nvSpPr>
          <p:cNvPr id="93"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31</a:t>
            </a:fld>
            <a:r>
              <a:rPr lang="en-GB" sz="1400" b="1" dirty="0"/>
              <a:t> </a:t>
            </a:r>
          </a:p>
        </p:txBody>
      </p:sp>
      <p:sp>
        <p:nvSpPr>
          <p:cNvPr id="94"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47" name="Rectangle 52"/>
          <p:cNvSpPr/>
          <p:nvPr/>
        </p:nvSpPr>
        <p:spPr>
          <a:xfrm>
            <a:off x="7030" y="3933056"/>
            <a:ext cx="9144000" cy="1676400"/>
          </a:xfrm>
          <a:prstGeom prst="rect">
            <a:avLst/>
          </a:prstGeom>
          <a:solidFill>
            <a:schemeClr val="bg1">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14"/>
          <p:cNvSpPr/>
          <p:nvPr/>
        </p:nvSpPr>
        <p:spPr>
          <a:xfrm>
            <a:off x="0" y="5623520"/>
            <a:ext cx="9144000" cy="685800"/>
          </a:xfrm>
          <a:prstGeom prst="rect">
            <a:avLst/>
          </a:prstGeom>
          <a:solidFill>
            <a:schemeClr val="bg1">
              <a:lumMod val="7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49"/>
          <p:cNvSpPr txBox="1"/>
          <p:nvPr/>
        </p:nvSpPr>
        <p:spPr>
          <a:xfrm>
            <a:off x="152400" y="5242520"/>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1</a:t>
            </a:r>
          </a:p>
        </p:txBody>
      </p:sp>
      <p:sp>
        <p:nvSpPr>
          <p:cNvPr id="56" name="TextBox 50"/>
          <p:cNvSpPr txBox="1"/>
          <p:nvPr/>
        </p:nvSpPr>
        <p:spPr>
          <a:xfrm>
            <a:off x="152400" y="5635188"/>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2</a:t>
            </a:r>
          </a:p>
        </p:txBody>
      </p:sp>
      <p:cxnSp>
        <p:nvCxnSpPr>
          <p:cNvPr id="57" name="Connettore 2 56"/>
          <p:cNvCxnSpPr/>
          <p:nvPr/>
        </p:nvCxnSpPr>
        <p:spPr>
          <a:xfrm>
            <a:off x="8748464" y="3933056"/>
            <a:ext cx="0" cy="1656184"/>
          </a:xfrm>
          <a:prstGeom prst="straightConnector1">
            <a:avLst/>
          </a:prstGeom>
          <a:ln w="19050">
            <a:solidFill>
              <a:srgbClr val="82243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47"/>
          <p:cNvSpPr txBox="1"/>
          <p:nvPr/>
        </p:nvSpPr>
        <p:spPr>
          <a:xfrm>
            <a:off x="8748464" y="4437112"/>
            <a:ext cx="372218"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rPr>
              <a:t>h</a:t>
            </a:r>
            <a:endParaRPr lang="en-US" sz="2400" b="1" i="1" baseline="-25000" dirty="0">
              <a:effectLst>
                <a:outerShdw blurRad="38100" dist="38100" dir="2700000" algn="tl">
                  <a:srgbClr val="000000">
                    <a:alpha val="43137"/>
                  </a:srgbClr>
                </a:outerShdw>
              </a:effectLst>
            </a:endParaRPr>
          </a:p>
        </p:txBody>
      </p:sp>
      <p:sp>
        <p:nvSpPr>
          <p:cNvPr id="59" name="TextBox 47"/>
          <p:cNvSpPr txBox="1"/>
          <p:nvPr/>
        </p:nvSpPr>
        <p:spPr>
          <a:xfrm>
            <a:off x="7884368" y="5009455"/>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1,</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1</a:t>
            </a:r>
          </a:p>
        </p:txBody>
      </p:sp>
      <p:sp>
        <p:nvSpPr>
          <p:cNvPr id="60" name="TextBox 47"/>
          <p:cNvSpPr txBox="1"/>
          <p:nvPr/>
        </p:nvSpPr>
        <p:spPr>
          <a:xfrm>
            <a:off x="7884368" y="5631631"/>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2,</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2</a:t>
            </a:r>
          </a:p>
        </p:txBody>
      </p:sp>
      <p:cxnSp>
        <p:nvCxnSpPr>
          <p:cNvPr id="61" name="Straight Connector 43"/>
          <p:cNvCxnSpPr/>
          <p:nvPr/>
        </p:nvCxnSpPr>
        <p:spPr>
          <a:xfrm>
            <a:off x="1573499" y="3919736"/>
            <a:ext cx="1018456" cy="1669504"/>
          </a:xfrm>
          <a:prstGeom prst="line">
            <a:avLst/>
          </a:prstGeom>
          <a:ln w="50800">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2" name="Straight Connector 47"/>
          <p:cNvCxnSpPr/>
          <p:nvPr/>
        </p:nvCxnSpPr>
        <p:spPr>
          <a:xfrm flipV="1">
            <a:off x="2558968" y="3951640"/>
            <a:ext cx="966928" cy="1649086"/>
          </a:xfrm>
          <a:prstGeom prst="line">
            <a:avLst/>
          </a:prstGeom>
          <a:ln w="50800">
            <a:solidFill>
              <a:schemeClr val="tx2">
                <a:lumMod val="60000"/>
                <a:lumOff val="40000"/>
              </a:scheme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63" name="Straight Arrow Connector 63"/>
          <p:cNvCxnSpPr/>
          <p:nvPr/>
        </p:nvCxnSpPr>
        <p:spPr>
          <a:xfrm>
            <a:off x="1573499" y="3919736"/>
            <a:ext cx="1444759" cy="1703784"/>
          </a:xfrm>
          <a:prstGeom prst="straightConnector1">
            <a:avLst/>
          </a:prstGeom>
          <a:ln w="50800">
            <a:solidFill>
              <a:schemeClr val="tx2">
                <a:lumMod val="60000"/>
                <a:lumOff val="4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3016025" y="3935122"/>
            <a:ext cx="1590071" cy="1696510"/>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65" name="TextBox 45"/>
          <p:cNvSpPr txBox="1"/>
          <p:nvPr/>
        </p:nvSpPr>
        <p:spPr>
          <a:xfrm>
            <a:off x="1403648" y="3460358"/>
            <a:ext cx="466794" cy="369332"/>
          </a:xfrm>
          <a:prstGeom prst="rect">
            <a:avLst/>
          </a:prstGeom>
          <a:noFill/>
        </p:spPr>
        <p:txBody>
          <a:bodyPr wrap="none" rtlCol="0">
            <a:spAutoFit/>
          </a:bodyPr>
          <a:lstStyle/>
          <a:p>
            <a:r>
              <a:rPr lang="en-US" dirty="0">
                <a:solidFill>
                  <a:srgbClr val="FFCC00"/>
                </a:solidFill>
                <a:effectLst>
                  <a:outerShdw blurRad="38100" dist="38100" dir="2700000" algn="tl">
                    <a:srgbClr val="000000">
                      <a:alpha val="43137"/>
                    </a:srgbClr>
                  </a:outerShdw>
                </a:effectLst>
              </a:rPr>
              <a:t>S3</a:t>
            </a:r>
          </a:p>
        </p:txBody>
      </p:sp>
      <p:sp>
        <p:nvSpPr>
          <p:cNvPr id="66" name="5-Point Star 6"/>
          <p:cNvSpPr/>
          <p:nvPr/>
        </p:nvSpPr>
        <p:spPr>
          <a:xfrm>
            <a:off x="1500579" y="3798573"/>
            <a:ext cx="228600" cy="228600"/>
          </a:xfrm>
          <a:prstGeom prst="star5">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8"/>
          <p:cNvSpPr/>
          <p:nvPr/>
        </p:nvSpPr>
        <p:spPr>
          <a:xfrm>
            <a:off x="3408747" y="3726324"/>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8"/>
          <p:cNvSpPr/>
          <p:nvPr/>
        </p:nvSpPr>
        <p:spPr>
          <a:xfrm>
            <a:off x="4381811"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asellaDiTesto 72"/>
          <p:cNvSpPr txBox="1"/>
          <p:nvPr/>
        </p:nvSpPr>
        <p:spPr>
          <a:xfrm>
            <a:off x="1814454" y="3321781"/>
            <a:ext cx="705022" cy="276999"/>
          </a:xfrm>
          <a:prstGeom prst="rect">
            <a:avLst/>
          </a:prstGeom>
          <a:noFill/>
        </p:spPr>
        <p:txBody>
          <a:bodyPr wrap="square" rtlCol="0">
            <a:spAutoFit/>
          </a:bodyPr>
          <a:lstStyle/>
          <a:p>
            <a:r>
              <a:rPr lang="it-IT" sz="1200" dirty="0"/>
              <a:t>CMP3</a:t>
            </a:r>
            <a:endParaRPr lang="it-IT" sz="1200" baseline="-25000" dirty="0"/>
          </a:p>
        </p:txBody>
      </p:sp>
      <p:sp>
        <p:nvSpPr>
          <p:cNvPr id="75" name="Isosceles Triangle 68"/>
          <p:cNvSpPr/>
          <p:nvPr/>
        </p:nvSpPr>
        <p:spPr>
          <a:xfrm>
            <a:off x="7311279"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63"/>
          <p:cNvCxnSpPr>
            <a:stCxn id="66" idx="3"/>
          </p:cNvCxnSpPr>
          <p:nvPr/>
        </p:nvCxnSpPr>
        <p:spPr>
          <a:xfrm>
            <a:off x="1685520" y="4027172"/>
            <a:ext cx="1855106" cy="1562068"/>
          </a:xfrm>
          <a:prstGeom prst="straightConnector1">
            <a:avLst/>
          </a:prstGeom>
          <a:ln w="50800">
            <a:solidFill>
              <a:schemeClr val="tx2">
                <a:lumMod val="60000"/>
                <a:lumOff val="4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7" name="Straight Arrow Connector 63"/>
          <p:cNvCxnSpPr/>
          <p:nvPr/>
        </p:nvCxnSpPr>
        <p:spPr>
          <a:xfrm flipV="1">
            <a:off x="4514290" y="3949187"/>
            <a:ext cx="2914717" cy="1671937"/>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6" name="Ovale 5"/>
          <p:cNvSpPr/>
          <p:nvPr/>
        </p:nvSpPr>
        <p:spPr>
          <a:xfrm>
            <a:off x="2009528" y="3860478"/>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e 89"/>
          <p:cNvSpPr/>
          <p:nvPr/>
        </p:nvSpPr>
        <p:spPr>
          <a:xfrm>
            <a:off x="2520651" y="3857416"/>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Isosceles Triangle 68"/>
          <p:cNvSpPr/>
          <p:nvPr/>
        </p:nvSpPr>
        <p:spPr>
          <a:xfrm>
            <a:off x="5341730"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Arrow Connector 63"/>
          <p:cNvCxnSpPr/>
          <p:nvPr/>
        </p:nvCxnSpPr>
        <p:spPr>
          <a:xfrm flipV="1">
            <a:off x="3529344" y="3939768"/>
            <a:ext cx="1906954" cy="1649473"/>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98" name="Straight Arrow Connector 63"/>
          <p:cNvCxnSpPr>
            <a:stCxn id="66" idx="1"/>
          </p:cNvCxnSpPr>
          <p:nvPr/>
        </p:nvCxnSpPr>
        <p:spPr>
          <a:xfrm>
            <a:off x="1500579" y="3885890"/>
            <a:ext cx="3007291" cy="1723566"/>
          </a:xfrm>
          <a:prstGeom prst="straightConnector1">
            <a:avLst/>
          </a:prstGeom>
          <a:ln w="50800">
            <a:solidFill>
              <a:schemeClr val="tx2">
                <a:lumMod val="60000"/>
                <a:lumOff val="4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99" name="Ovale 98"/>
          <p:cNvSpPr/>
          <p:nvPr/>
        </p:nvSpPr>
        <p:spPr>
          <a:xfrm>
            <a:off x="3006039" y="3861064"/>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e 99"/>
          <p:cNvSpPr/>
          <p:nvPr/>
        </p:nvSpPr>
        <p:spPr>
          <a:xfrm>
            <a:off x="3445707" y="3861048"/>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Isosceles Triangle 68"/>
          <p:cNvSpPr/>
          <p:nvPr/>
        </p:nvSpPr>
        <p:spPr>
          <a:xfrm>
            <a:off x="6322406"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43"/>
          <p:cNvCxnSpPr/>
          <p:nvPr/>
        </p:nvCxnSpPr>
        <p:spPr>
          <a:xfrm>
            <a:off x="1573499" y="3933056"/>
            <a:ext cx="543382" cy="1724310"/>
          </a:xfrm>
          <a:prstGeom prst="line">
            <a:avLst/>
          </a:prstGeom>
          <a:ln w="50800">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2" name="Straight Connector 47"/>
          <p:cNvCxnSpPr>
            <a:endCxn id="110" idx="3"/>
          </p:cNvCxnSpPr>
          <p:nvPr/>
        </p:nvCxnSpPr>
        <p:spPr>
          <a:xfrm flipV="1">
            <a:off x="2116881" y="3935122"/>
            <a:ext cx="483718" cy="1686002"/>
          </a:xfrm>
          <a:prstGeom prst="line">
            <a:avLst/>
          </a:prstGeom>
          <a:ln w="50800">
            <a:solidFill>
              <a:schemeClr val="tx2">
                <a:lumMod val="60000"/>
                <a:lumOff val="40000"/>
              </a:scheme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114" name="Straight Arrow Connector 63"/>
          <p:cNvCxnSpPr>
            <a:stCxn id="66" idx="1"/>
          </p:cNvCxnSpPr>
          <p:nvPr/>
        </p:nvCxnSpPr>
        <p:spPr>
          <a:xfrm>
            <a:off x="1500579" y="3885890"/>
            <a:ext cx="2526467" cy="1703350"/>
          </a:xfrm>
          <a:prstGeom prst="straightConnector1">
            <a:avLst/>
          </a:prstGeom>
          <a:ln w="50800">
            <a:solidFill>
              <a:schemeClr val="tx2">
                <a:lumMod val="60000"/>
                <a:lumOff val="4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7" name="Straight Arrow Connector 63"/>
          <p:cNvCxnSpPr>
            <a:endCxn id="101" idx="3"/>
          </p:cNvCxnSpPr>
          <p:nvPr/>
        </p:nvCxnSpPr>
        <p:spPr>
          <a:xfrm flipV="1">
            <a:off x="4049183" y="3935122"/>
            <a:ext cx="2399715" cy="1674334"/>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120" name="Ovale 119"/>
          <p:cNvSpPr/>
          <p:nvPr/>
        </p:nvSpPr>
        <p:spPr>
          <a:xfrm>
            <a:off x="3949763" y="3861048"/>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e 120"/>
          <p:cNvSpPr/>
          <p:nvPr/>
        </p:nvSpPr>
        <p:spPr>
          <a:xfrm>
            <a:off x="4428660" y="3838288"/>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TextBox 46"/>
          <p:cNvSpPr txBox="1"/>
          <p:nvPr/>
        </p:nvSpPr>
        <p:spPr>
          <a:xfrm>
            <a:off x="2382736" y="3421132"/>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R1</a:t>
            </a:r>
          </a:p>
        </p:txBody>
      </p:sp>
      <p:sp>
        <p:nvSpPr>
          <p:cNvPr id="143" name="TextBox 46"/>
          <p:cNvSpPr txBox="1"/>
          <p:nvPr/>
        </p:nvSpPr>
        <p:spPr>
          <a:xfrm>
            <a:off x="3229683" y="3429000"/>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R2</a:t>
            </a:r>
          </a:p>
        </p:txBody>
      </p:sp>
      <p:sp>
        <p:nvSpPr>
          <p:cNvPr id="168" name="TextBox 46"/>
          <p:cNvSpPr txBox="1"/>
          <p:nvPr/>
        </p:nvSpPr>
        <p:spPr>
          <a:xfrm>
            <a:off x="4262233" y="3429000"/>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R3</a:t>
            </a:r>
          </a:p>
        </p:txBody>
      </p:sp>
      <p:sp>
        <p:nvSpPr>
          <p:cNvPr id="169" name="TextBox 46"/>
          <p:cNvSpPr txBox="1"/>
          <p:nvPr/>
        </p:nvSpPr>
        <p:spPr>
          <a:xfrm>
            <a:off x="5191048" y="3429000"/>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R4</a:t>
            </a:r>
          </a:p>
        </p:txBody>
      </p:sp>
      <p:sp>
        <p:nvSpPr>
          <p:cNvPr id="170" name="TextBox 46"/>
          <p:cNvSpPr txBox="1"/>
          <p:nvPr/>
        </p:nvSpPr>
        <p:spPr>
          <a:xfrm>
            <a:off x="6037995" y="3436868"/>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R5</a:t>
            </a:r>
          </a:p>
        </p:txBody>
      </p:sp>
      <p:sp>
        <p:nvSpPr>
          <p:cNvPr id="171" name="TextBox 46"/>
          <p:cNvSpPr txBox="1"/>
          <p:nvPr/>
        </p:nvSpPr>
        <p:spPr>
          <a:xfrm>
            <a:off x="7070545" y="3436868"/>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R6</a:t>
            </a:r>
          </a:p>
        </p:txBody>
      </p:sp>
      <p:sp>
        <p:nvSpPr>
          <p:cNvPr id="172" name="CasellaDiTesto 171"/>
          <p:cNvSpPr txBox="1"/>
          <p:nvPr/>
        </p:nvSpPr>
        <p:spPr>
          <a:xfrm>
            <a:off x="2293579" y="3324592"/>
            <a:ext cx="705022" cy="276999"/>
          </a:xfrm>
          <a:prstGeom prst="rect">
            <a:avLst/>
          </a:prstGeom>
          <a:noFill/>
        </p:spPr>
        <p:txBody>
          <a:bodyPr wrap="square" rtlCol="0">
            <a:spAutoFit/>
          </a:bodyPr>
          <a:lstStyle/>
          <a:p>
            <a:r>
              <a:rPr lang="it-IT" sz="1200" dirty="0"/>
              <a:t>CMP4</a:t>
            </a:r>
            <a:endParaRPr lang="it-IT" sz="1200" baseline="-25000" dirty="0"/>
          </a:p>
        </p:txBody>
      </p:sp>
      <p:sp>
        <p:nvSpPr>
          <p:cNvPr id="173" name="CasellaDiTesto 172"/>
          <p:cNvSpPr txBox="1"/>
          <p:nvPr/>
        </p:nvSpPr>
        <p:spPr>
          <a:xfrm>
            <a:off x="2765616" y="3327114"/>
            <a:ext cx="705022" cy="276999"/>
          </a:xfrm>
          <a:prstGeom prst="rect">
            <a:avLst/>
          </a:prstGeom>
          <a:noFill/>
        </p:spPr>
        <p:txBody>
          <a:bodyPr wrap="square" rtlCol="0">
            <a:spAutoFit/>
          </a:bodyPr>
          <a:lstStyle/>
          <a:p>
            <a:r>
              <a:rPr lang="it-IT" sz="1200" dirty="0"/>
              <a:t>CMP5</a:t>
            </a:r>
            <a:endParaRPr lang="it-IT" sz="1200" baseline="-25000" dirty="0"/>
          </a:p>
        </p:txBody>
      </p:sp>
      <p:sp>
        <p:nvSpPr>
          <p:cNvPr id="174" name="CasellaDiTesto 173"/>
          <p:cNvSpPr txBox="1"/>
          <p:nvPr/>
        </p:nvSpPr>
        <p:spPr>
          <a:xfrm>
            <a:off x="3244741" y="3315411"/>
            <a:ext cx="705022" cy="276999"/>
          </a:xfrm>
          <a:prstGeom prst="rect">
            <a:avLst/>
          </a:prstGeom>
          <a:noFill/>
        </p:spPr>
        <p:txBody>
          <a:bodyPr wrap="square" rtlCol="0">
            <a:spAutoFit/>
          </a:bodyPr>
          <a:lstStyle/>
          <a:p>
            <a:r>
              <a:rPr lang="it-IT" sz="1200" dirty="0"/>
              <a:t>CMP6</a:t>
            </a:r>
            <a:endParaRPr lang="it-IT" sz="1200" baseline="-25000" dirty="0"/>
          </a:p>
        </p:txBody>
      </p:sp>
      <p:sp>
        <p:nvSpPr>
          <p:cNvPr id="175" name="CasellaDiTesto 174"/>
          <p:cNvSpPr txBox="1"/>
          <p:nvPr/>
        </p:nvSpPr>
        <p:spPr>
          <a:xfrm>
            <a:off x="3701720" y="3327114"/>
            <a:ext cx="705022" cy="276999"/>
          </a:xfrm>
          <a:prstGeom prst="rect">
            <a:avLst/>
          </a:prstGeom>
          <a:noFill/>
        </p:spPr>
        <p:txBody>
          <a:bodyPr wrap="square" rtlCol="0">
            <a:spAutoFit/>
          </a:bodyPr>
          <a:lstStyle/>
          <a:p>
            <a:r>
              <a:rPr lang="it-IT" sz="1200" dirty="0"/>
              <a:t>CMP7</a:t>
            </a:r>
            <a:endParaRPr lang="it-IT" sz="1200" baseline="-25000" dirty="0"/>
          </a:p>
        </p:txBody>
      </p:sp>
      <p:sp>
        <p:nvSpPr>
          <p:cNvPr id="176" name="CasellaDiTesto 175"/>
          <p:cNvSpPr txBox="1"/>
          <p:nvPr/>
        </p:nvSpPr>
        <p:spPr>
          <a:xfrm>
            <a:off x="4180845" y="3329925"/>
            <a:ext cx="705022" cy="276999"/>
          </a:xfrm>
          <a:prstGeom prst="rect">
            <a:avLst/>
          </a:prstGeom>
          <a:noFill/>
        </p:spPr>
        <p:txBody>
          <a:bodyPr wrap="square" rtlCol="0">
            <a:spAutoFit/>
          </a:bodyPr>
          <a:lstStyle/>
          <a:p>
            <a:r>
              <a:rPr lang="it-IT" sz="1200" dirty="0"/>
              <a:t>CMP8</a:t>
            </a:r>
            <a:endParaRPr lang="it-IT" sz="1200" baseline="-25000" dirty="0"/>
          </a:p>
        </p:txBody>
      </p:sp>
      <p:sp>
        <p:nvSpPr>
          <p:cNvPr id="67" name="Rettangolo 66"/>
          <p:cNvSpPr/>
          <p:nvPr/>
        </p:nvSpPr>
        <p:spPr>
          <a:xfrm>
            <a:off x="899592" y="2204864"/>
            <a:ext cx="2574504" cy="369332"/>
          </a:xfrm>
          <a:prstGeom prst="rect">
            <a:avLst/>
          </a:prstGeom>
        </p:spPr>
        <p:txBody>
          <a:bodyPr wrap="square">
            <a:spAutoFit/>
          </a:bodyPr>
          <a:lstStyle/>
          <a:p>
            <a:pPr algn="ctr"/>
            <a:r>
              <a:rPr lang="en-US" b="1" dirty="0"/>
              <a:t>Common Mid-Point</a:t>
            </a:r>
          </a:p>
        </p:txBody>
      </p:sp>
      <p:sp>
        <p:nvSpPr>
          <p:cNvPr id="69" name="Rettangolo 68"/>
          <p:cNvSpPr/>
          <p:nvPr/>
        </p:nvSpPr>
        <p:spPr>
          <a:xfrm>
            <a:off x="0" y="908720"/>
            <a:ext cx="9144001" cy="923330"/>
          </a:xfrm>
          <a:prstGeom prst="rect">
            <a:avLst/>
          </a:prstGeom>
        </p:spPr>
        <p:txBody>
          <a:bodyPr wrap="square">
            <a:spAutoFit/>
          </a:bodyPr>
          <a:lstStyle/>
          <a:p>
            <a:r>
              <a:rPr lang="en-US" b="1" dirty="0">
                <a:solidFill>
                  <a:srgbClr val="002060"/>
                </a:solidFill>
              </a:rPr>
              <a:t>Reflections for multi-channel acquisition occur at the same positions: how can I merge together the information of the different shots?</a:t>
            </a:r>
          </a:p>
          <a:p>
            <a:r>
              <a:rPr lang="en-US" b="1" dirty="0">
                <a:solidFill>
                  <a:srgbClr val="002060"/>
                </a:solidFill>
              </a:rPr>
              <a:t>A. Using a Common Mid-Point (CMP) gather</a:t>
            </a:r>
          </a:p>
        </p:txBody>
      </p:sp>
      <mc:AlternateContent xmlns:mc="http://schemas.openxmlformats.org/markup-compatibility/2006" xmlns:a14="http://schemas.microsoft.com/office/drawing/2010/main">
        <mc:Choice Requires="a14">
          <p:sp>
            <p:nvSpPr>
              <p:cNvPr id="71" name="Oggetto 70"/>
              <p:cNvSpPr txBox="1"/>
              <p:nvPr/>
            </p:nvSpPr>
            <p:spPr bwMode="auto">
              <a:xfrm>
                <a:off x="3554597" y="2132856"/>
                <a:ext cx="1449451" cy="576064"/>
              </a:xfrm>
              <a:prstGeom prst="rect">
                <a:avLst/>
              </a:prstGeom>
              <a:noFill/>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𝑋</m:t>
                          </m:r>
                        </m:e>
                        <m:sub>
                          <m:r>
                            <a:rPr lang="it-IT" i="1">
                              <a:solidFill>
                                <a:srgbClr val="000000"/>
                              </a:solidFill>
                              <a:latin typeface="Cambria Math" panose="02040503050406030204" pitchFamily="18" charset="0"/>
                            </a:rPr>
                            <m:t>𝑀</m:t>
                          </m:r>
                        </m:sub>
                      </m:sSub>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𝑋</m:t>
                              </m:r>
                            </m:e>
                            <m:sub>
                              <m:r>
                                <a:rPr lang="it-IT" i="1">
                                  <a:solidFill>
                                    <a:srgbClr val="000000"/>
                                  </a:solidFill>
                                  <a:latin typeface="Cambria Math" panose="02040503050406030204" pitchFamily="18" charset="0"/>
                                </a:rPr>
                                <m:t>𝑅</m:t>
                              </m:r>
                            </m:sub>
                          </m:sSub>
                          <m:r>
                            <a:rPr lang="it-IT" i="1">
                              <a:solidFill>
                                <a:srgbClr val="000000"/>
                              </a:solidFill>
                              <a:latin typeface="Cambria Math" panose="02040503050406030204" pitchFamily="18" charset="0"/>
                            </a:rPr>
                            <m:t>+</m:t>
                          </m:r>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𝑋</m:t>
                              </m:r>
                            </m:e>
                            <m:sub>
                              <m:r>
                                <a:rPr lang="it-IT" i="1">
                                  <a:solidFill>
                                    <a:srgbClr val="000000"/>
                                  </a:solidFill>
                                  <a:latin typeface="Cambria Math" panose="02040503050406030204" pitchFamily="18" charset="0"/>
                                </a:rPr>
                                <m:t>𝑆</m:t>
                              </m:r>
                            </m:sub>
                          </m:sSub>
                        </m:num>
                        <m:den>
                          <m:r>
                            <a:rPr lang="it-IT" i="1">
                              <a:solidFill>
                                <a:srgbClr val="000000"/>
                              </a:solidFill>
                              <a:latin typeface="Cambria Math" panose="02040503050406030204" pitchFamily="18" charset="0"/>
                            </a:rPr>
                            <m:t>2</m:t>
                          </m:r>
                        </m:den>
                      </m:f>
                    </m:oMath>
                  </m:oMathPara>
                </a14:m>
                <a:endParaRPr lang="it-IT"/>
              </a:p>
            </p:txBody>
          </p:sp>
        </mc:Choice>
        <mc:Fallback xmlns="">
          <p:sp>
            <p:nvSpPr>
              <p:cNvPr id="71" name="Oggetto 70"/>
              <p:cNvSpPr txBox="1">
                <a:spLocks noRot="1" noChangeAspect="1" noMove="1" noResize="1" noEditPoints="1" noAdjustHandles="1" noChangeArrowheads="1" noChangeShapeType="1" noTextEdit="1"/>
              </p:cNvSpPr>
              <p:nvPr/>
            </p:nvSpPr>
            <p:spPr bwMode="auto">
              <a:xfrm>
                <a:off x="3554597" y="2132856"/>
                <a:ext cx="1449451" cy="576064"/>
              </a:xfrm>
              <a:prstGeom prst="rect">
                <a:avLst/>
              </a:prstGeom>
              <a:blipFill>
                <a:blip r:embed="rId4"/>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48930996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 name="Isosceles Triangle 68"/>
          <p:cNvSpPr/>
          <p:nvPr/>
        </p:nvSpPr>
        <p:spPr>
          <a:xfrm>
            <a:off x="2938228"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Reflection</a:t>
            </a:r>
            <a:r>
              <a:rPr lang="en-GB" dirty="0">
                <a:ea typeface="+mj-ea"/>
                <a:cs typeface="+mj-cs"/>
              </a:rPr>
              <a:t> – CMP</a:t>
            </a:r>
          </a:p>
        </p:txBody>
      </p:sp>
      <p:pic>
        <p:nvPicPr>
          <p:cNvPr id="21" name="Immagine 9" descr="logo_dicea.png"/>
          <p:cNvPicPr>
            <a:picLocks noChangeAspect="1"/>
          </p:cNvPicPr>
          <p:nvPr/>
        </p:nvPicPr>
        <p:blipFill>
          <a:blip r:embed="rId3" cstate="print"/>
          <a:srcRect r="77084"/>
          <a:stretch>
            <a:fillRect/>
          </a:stretch>
        </p:blipFill>
        <p:spPr bwMode="auto">
          <a:xfrm>
            <a:off x="8568283" y="0"/>
            <a:ext cx="540221" cy="654050"/>
          </a:xfrm>
          <a:prstGeom prst="rect">
            <a:avLst/>
          </a:prstGeom>
          <a:noFill/>
          <a:ln w="9525">
            <a:noFill/>
            <a:miter lim="800000"/>
            <a:headEnd/>
            <a:tailEnd/>
          </a:ln>
        </p:spPr>
      </p:pic>
      <p:sp>
        <p:nvSpPr>
          <p:cNvPr id="93"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32</a:t>
            </a:fld>
            <a:r>
              <a:rPr lang="en-GB" sz="1400" b="1" dirty="0"/>
              <a:t> </a:t>
            </a:r>
          </a:p>
        </p:txBody>
      </p:sp>
      <p:sp>
        <p:nvSpPr>
          <p:cNvPr id="94"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78" name="Rettangolo 77"/>
          <p:cNvSpPr/>
          <p:nvPr/>
        </p:nvSpPr>
        <p:spPr>
          <a:xfrm>
            <a:off x="77718" y="836712"/>
            <a:ext cx="3222576" cy="369332"/>
          </a:xfrm>
          <a:prstGeom prst="rect">
            <a:avLst/>
          </a:prstGeom>
        </p:spPr>
        <p:txBody>
          <a:bodyPr wrap="square">
            <a:spAutoFit/>
          </a:bodyPr>
          <a:lstStyle/>
          <a:p>
            <a:pPr algn="ctr"/>
            <a:r>
              <a:rPr lang="en-US" b="1" dirty="0"/>
              <a:t>Common Mid-Point</a:t>
            </a:r>
          </a:p>
        </p:txBody>
      </p:sp>
      <p:sp>
        <p:nvSpPr>
          <p:cNvPr id="47" name="Rectangle 52"/>
          <p:cNvSpPr/>
          <p:nvPr/>
        </p:nvSpPr>
        <p:spPr>
          <a:xfrm>
            <a:off x="7030" y="3933056"/>
            <a:ext cx="9144000" cy="1676400"/>
          </a:xfrm>
          <a:prstGeom prst="rect">
            <a:avLst/>
          </a:prstGeom>
          <a:solidFill>
            <a:schemeClr val="bg1">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14"/>
          <p:cNvSpPr/>
          <p:nvPr/>
        </p:nvSpPr>
        <p:spPr>
          <a:xfrm>
            <a:off x="0" y="5623520"/>
            <a:ext cx="9144000" cy="685800"/>
          </a:xfrm>
          <a:prstGeom prst="rect">
            <a:avLst/>
          </a:prstGeom>
          <a:solidFill>
            <a:schemeClr val="bg1">
              <a:lumMod val="7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49"/>
          <p:cNvSpPr txBox="1"/>
          <p:nvPr/>
        </p:nvSpPr>
        <p:spPr>
          <a:xfrm>
            <a:off x="152400" y="5242520"/>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1</a:t>
            </a:r>
          </a:p>
        </p:txBody>
      </p:sp>
      <p:sp>
        <p:nvSpPr>
          <p:cNvPr id="56" name="TextBox 50"/>
          <p:cNvSpPr txBox="1"/>
          <p:nvPr/>
        </p:nvSpPr>
        <p:spPr>
          <a:xfrm>
            <a:off x="152400" y="5635188"/>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2</a:t>
            </a:r>
          </a:p>
        </p:txBody>
      </p:sp>
      <p:cxnSp>
        <p:nvCxnSpPr>
          <p:cNvPr id="57" name="Connettore 2 56"/>
          <p:cNvCxnSpPr/>
          <p:nvPr/>
        </p:nvCxnSpPr>
        <p:spPr>
          <a:xfrm>
            <a:off x="8748464" y="3933056"/>
            <a:ext cx="0" cy="1656184"/>
          </a:xfrm>
          <a:prstGeom prst="straightConnector1">
            <a:avLst/>
          </a:prstGeom>
          <a:ln w="19050">
            <a:solidFill>
              <a:srgbClr val="82243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47"/>
          <p:cNvSpPr txBox="1"/>
          <p:nvPr/>
        </p:nvSpPr>
        <p:spPr>
          <a:xfrm>
            <a:off x="8748464" y="4437112"/>
            <a:ext cx="372218"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rPr>
              <a:t>h</a:t>
            </a:r>
            <a:endParaRPr lang="en-US" sz="2400" b="1" i="1" baseline="-25000" dirty="0">
              <a:effectLst>
                <a:outerShdw blurRad="38100" dist="38100" dir="2700000" algn="tl">
                  <a:srgbClr val="000000">
                    <a:alpha val="43137"/>
                  </a:srgbClr>
                </a:outerShdw>
              </a:effectLst>
            </a:endParaRPr>
          </a:p>
        </p:txBody>
      </p:sp>
      <p:sp>
        <p:nvSpPr>
          <p:cNvPr id="59" name="TextBox 47"/>
          <p:cNvSpPr txBox="1"/>
          <p:nvPr/>
        </p:nvSpPr>
        <p:spPr>
          <a:xfrm>
            <a:off x="7884368" y="5009455"/>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1,</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1</a:t>
            </a:r>
          </a:p>
        </p:txBody>
      </p:sp>
      <p:sp>
        <p:nvSpPr>
          <p:cNvPr id="60" name="TextBox 47"/>
          <p:cNvSpPr txBox="1"/>
          <p:nvPr/>
        </p:nvSpPr>
        <p:spPr>
          <a:xfrm>
            <a:off x="7884368" y="5631631"/>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2,</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2</a:t>
            </a:r>
          </a:p>
        </p:txBody>
      </p:sp>
      <p:cxnSp>
        <p:nvCxnSpPr>
          <p:cNvPr id="61" name="Straight Connector 43"/>
          <p:cNvCxnSpPr/>
          <p:nvPr/>
        </p:nvCxnSpPr>
        <p:spPr>
          <a:xfrm>
            <a:off x="2037620" y="3919736"/>
            <a:ext cx="1018456" cy="1669504"/>
          </a:xfrm>
          <a:prstGeom prst="line">
            <a:avLst/>
          </a:prstGeom>
          <a:ln w="50800">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3" name="Straight Arrow Connector 63"/>
          <p:cNvCxnSpPr/>
          <p:nvPr/>
        </p:nvCxnSpPr>
        <p:spPr>
          <a:xfrm>
            <a:off x="2037620" y="3919736"/>
            <a:ext cx="1444759" cy="1703784"/>
          </a:xfrm>
          <a:prstGeom prst="straightConnector1">
            <a:avLst/>
          </a:prstGeom>
          <a:ln w="50800">
            <a:solidFill>
              <a:schemeClr val="tx2">
                <a:lumMod val="60000"/>
                <a:lumOff val="4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5" name="TextBox 45"/>
          <p:cNvSpPr txBox="1"/>
          <p:nvPr/>
        </p:nvSpPr>
        <p:spPr>
          <a:xfrm>
            <a:off x="1867769" y="3460358"/>
            <a:ext cx="466794" cy="369332"/>
          </a:xfrm>
          <a:prstGeom prst="rect">
            <a:avLst/>
          </a:prstGeom>
          <a:noFill/>
        </p:spPr>
        <p:txBody>
          <a:bodyPr wrap="none" rtlCol="0">
            <a:spAutoFit/>
          </a:bodyPr>
          <a:lstStyle/>
          <a:p>
            <a:r>
              <a:rPr lang="en-US" dirty="0">
                <a:solidFill>
                  <a:srgbClr val="FFCC00"/>
                </a:solidFill>
                <a:effectLst>
                  <a:outerShdw blurRad="38100" dist="38100" dir="2700000" algn="tl">
                    <a:srgbClr val="000000">
                      <a:alpha val="43137"/>
                    </a:srgbClr>
                  </a:outerShdw>
                </a:effectLst>
              </a:rPr>
              <a:t>S4</a:t>
            </a:r>
          </a:p>
        </p:txBody>
      </p:sp>
      <p:sp>
        <p:nvSpPr>
          <p:cNvPr id="66" name="5-Point Star 6"/>
          <p:cNvSpPr/>
          <p:nvPr/>
        </p:nvSpPr>
        <p:spPr>
          <a:xfrm>
            <a:off x="1964700" y="3798573"/>
            <a:ext cx="228600" cy="228600"/>
          </a:xfrm>
          <a:prstGeom prst="star5">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8"/>
          <p:cNvSpPr/>
          <p:nvPr/>
        </p:nvSpPr>
        <p:spPr>
          <a:xfrm>
            <a:off x="3872868" y="3726324"/>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8"/>
          <p:cNvSpPr/>
          <p:nvPr/>
        </p:nvSpPr>
        <p:spPr>
          <a:xfrm>
            <a:off x="4845932"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asellaDiTesto 72"/>
          <p:cNvSpPr txBox="1"/>
          <p:nvPr/>
        </p:nvSpPr>
        <p:spPr>
          <a:xfrm>
            <a:off x="2278575" y="3321781"/>
            <a:ext cx="705022" cy="276999"/>
          </a:xfrm>
          <a:prstGeom prst="rect">
            <a:avLst/>
          </a:prstGeom>
          <a:noFill/>
        </p:spPr>
        <p:txBody>
          <a:bodyPr wrap="square" rtlCol="0">
            <a:spAutoFit/>
          </a:bodyPr>
          <a:lstStyle/>
          <a:p>
            <a:r>
              <a:rPr lang="it-IT" sz="1200" dirty="0"/>
              <a:t>CMP4</a:t>
            </a:r>
            <a:endParaRPr lang="it-IT" sz="1200" baseline="-25000" dirty="0"/>
          </a:p>
        </p:txBody>
      </p:sp>
      <p:sp>
        <p:nvSpPr>
          <p:cNvPr id="75" name="Isosceles Triangle 68"/>
          <p:cNvSpPr/>
          <p:nvPr/>
        </p:nvSpPr>
        <p:spPr>
          <a:xfrm>
            <a:off x="7775400"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63"/>
          <p:cNvCxnSpPr>
            <a:stCxn id="66" idx="3"/>
          </p:cNvCxnSpPr>
          <p:nvPr/>
        </p:nvCxnSpPr>
        <p:spPr>
          <a:xfrm>
            <a:off x="2149641" y="4027172"/>
            <a:ext cx="1855106" cy="1562068"/>
          </a:xfrm>
          <a:prstGeom prst="straightConnector1">
            <a:avLst/>
          </a:prstGeom>
          <a:ln w="50800">
            <a:solidFill>
              <a:schemeClr val="tx2">
                <a:lumMod val="60000"/>
                <a:lumOff val="4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7" name="Straight Arrow Connector 63"/>
          <p:cNvCxnSpPr/>
          <p:nvPr/>
        </p:nvCxnSpPr>
        <p:spPr>
          <a:xfrm flipV="1">
            <a:off x="4978411" y="3949187"/>
            <a:ext cx="2914717" cy="1671937"/>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6" name="Ovale 5"/>
          <p:cNvSpPr/>
          <p:nvPr/>
        </p:nvSpPr>
        <p:spPr>
          <a:xfrm>
            <a:off x="2479005" y="3860478"/>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e 89"/>
          <p:cNvSpPr/>
          <p:nvPr/>
        </p:nvSpPr>
        <p:spPr>
          <a:xfrm>
            <a:off x="2984772" y="3857416"/>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Isosceles Triangle 68"/>
          <p:cNvSpPr/>
          <p:nvPr/>
        </p:nvSpPr>
        <p:spPr>
          <a:xfrm>
            <a:off x="5805851"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Arrow Connector 63"/>
          <p:cNvCxnSpPr/>
          <p:nvPr/>
        </p:nvCxnSpPr>
        <p:spPr>
          <a:xfrm flipV="1">
            <a:off x="3993465" y="3939768"/>
            <a:ext cx="1906954" cy="1649473"/>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98" name="Straight Arrow Connector 63"/>
          <p:cNvCxnSpPr>
            <a:stCxn id="66" idx="1"/>
          </p:cNvCxnSpPr>
          <p:nvPr/>
        </p:nvCxnSpPr>
        <p:spPr>
          <a:xfrm>
            <a:off x="1964700" y="3885890"/>
            <a:ext cx="3007291" cy="1723566"/>
          </a:xfrm>
          <a:prstGeom prst="straightConnector1">
            <a:avLst/>
          </a:prstGeom>
          <a:ln w="50800">
            <a:solidFill>
              <a:schemeClr val="tx2">
                <a:lumMod val="60000"/>
                <a:lumOff val="4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99" name="Ovale 98"/>
          <p:cNvSpPr/>
          <p:nvPr/>
        </p:nvSpPr>
        <p:spPr>
          <a:xfrm>
            <a:off x="3470160" y="3861064"/>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e 99"/>
          <p:cNvSpPr/>
          <p:nvPr/>
        </p:nvSpPr>
        <p:spPr>
          <a:xfrm>
            <a:off x="3909828" y="3861048"/>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Isosceles Triangle 68"/>
          <p:cNvSpPr/>
          <p:nvPr/>
        </p:nvSpPr>
        <p:spPr>
          <a:xfrm>
            <a:off x="6786527"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43"/>
          <p:cNvCxnSpPr/>
          <p:nvPr/>
        </p:nvCxnSpPr>
        <p:spPr>
          <a:xfrm>
            <a:off x="2037620" y="3933056"/>
            <a:ext cx="543382" cy="1724310"/>
          </a:xfrm>
          <a:prstGeom prst="line">
            <a:avLst/>
          </a:prstGeom>
          <a:ln w="50800">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4" name="Straight Arrow Connector 63"/>
          <p:cNvCxnSpPr>
            <a:stCxn id="66" idx="1"/>
          </p:cNvCxnSpPr>
          <p:nvPr/>
        </p:nvCxnSpPr>
        <p:spPr>
          <a:xfrm>
            <a:off x="1964700" y="3885890"/>
            <a:ext cx="2526467" cy="1703350"/>
          </a:xfrm>
          <a:prstGeom prst="straightConnector1">
            <a:avLst/>
          </a:prstGeom>
          <a:ln w="50800">
            <a:solidFill>
              <a:schemeClr val="tx2">
                <a:lumMod val="60000"/>
                <a:lumOff val="4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7" name="Straight Arrow Connector 63"/>
          <p:cNvCxnSpPr>
            <a:endCxn id="101" idx="3"/>
          </p:cNvCxnSpPr>
          <p:nvPr/>
        </p:nvCxnSpPr>
        <p:spPr>
          <a:xfrm flipV="1">
            <a:off x="4513304" y="3935122"/>
            <a:ext cx="2399715" cy="1674334"/>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120" name="Ovale 119"/>
          <p:cNvSpPr/>
          <p:nvPr/>
        </p:nvSpPr>
        <p:spPr>
          <a:xfrm>
            <a:off x="4413884" y="3861048"/>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e 120"/>
          <p:cNvSpPr/>
          <p:nvPr/>
        </p:nvSpPr>
        <p:spPr>
          <a:xfrm>
            <a:off x="4892781" y="3838288"/>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TextBox 46"/>
          <p:cNvSpPr txBox="1"/>
          <p:nvPr/>
        </p:nvSpPr>
        <p:spPr>
          <a:xfrm>
            <a:off x="2846857" y="3421132"/>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R1</a:t>
            </a:r>
          </a:p>
        </p:txBody>
      </p:sp>
      <p:sp>
        <p:nvSpPr>
          <p:cNvPr id="143" name="TextBox 46"/>
          <p:cNvSpPr txBox="1"/>
          <p:nvPr/>
        </p:nvSpPr>
        <p:spPr>
          <a:xfrm>
            <a:off x="3693804" y="3429000"/>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R2</a:t>
            </a:r>
          </a:p>
        </p:txBody>
      </p:sp>
      <p:sp>
        <p:nvSpPr>
          <p:cNvPr id="168" name="TextBox 46"/>
          <p:cNvSpPr txBox="1"/>
          <p:nvPr/>
        </p:nvSpPr>
        <p:spPr>
          <a:xfrm>
            <a:off x="4726354" y="3429000"/>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R3</a:t>
            </a:r>
          </a:p>
        </p:txBody>
      </p:sp>
      <p:sp>
        <p:nvSpPr>
          <p:cNvPr id="169" name="TextBox 46"/>
          <p:cNvSpPr txBox="1"/>
          <p:nvPr/>
        </p:nvSpPr>
        <p:spPr>
          <a:xfrm>
            <a:off x="5655169" y="3429000"/>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R4</a:t>
            </a:r>
          </a:p>
        </p:txBody>
      </p:sp>
      <p:sp>
        <p:nvSpPr>
          <p:cNvPr id="170" name="TextBox 46"/>
          <p:cNvSpPr txBox="1"/>
          <p:nvPr/>
        </p:nvSpPr>
        <p:spPr>
          <a:xfrm>
            <a:off x="6502116" y="3436868"/>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R5</a:t>
            </a:r>
          </a:p>
        </p:txBody>
      </p:sp>
      <p:sp>
        <p:nvSpPr>
          <p:cNvPr id="171" name="TextBox 46"/>
          <p:cNvSpPr txBox="1"/>
          <p:nvPr/>
        </p:nvSpPr>
        <p:spPr>
          <a:xfrm>
            <a:off x="7534666" y="3436868"/>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R6</a:t>
            </a:r>
          </a:p>
        </p:txBody>
      </p:sp>
      <p:sp>
        <p:nvSpPr>
          <p:cNvPr id="172" name="CasellaDiTesto 171"/>
          <p:cNvSpPr txBox="1"/>
          <p:nvPr/>
        </p:nvSpPr>
        <p:spPr>
          <a:xfrm>
            <a:off x="2757700" y="3324592"/>
            <a:ext cx="705022" cy="276999"/>
          </a:xfrm>
          <a:prstGeom prst="rect">
            <a:avLst/>
          </a:prstGeom>
          <a:noFill/>
        </p:spPr>
        <p:txBody>
          <a:bodyPr wrap="square" rtlCol="0">
            <a:spAutoFit/>
          </a:bodyPr>
          <a:lstStyle/>
          <a:p>
            <a:r>
              <a:rPr lang="it-IT" sz="1200" dirty="0"/>
              <a:t>CMP5</a:t>
            </a:r>
            <a:endParaRPr lang="it-IT" sz="1200" baseline="-25000" dirty="0"/>
          </a:p>
        </p:txBody>
      </p:sp>
      <p:sp>
        <p:nvSpPr>
          <p:cNvPr id="173" name="CasellaDiTesto 172"/>
          <p:cNvSpPr txBox="1"/>
          <p:nvPr/>
        </p:nvSpPr>
        <p:spPr>
          <a:xfrm>
            <a:off x="3229737" y="3327114"/>
            <a:ext cx="705022" cy="276999"/>
          </a:xfrm>
          <a:prstGeom prst="rect">
            <a:avLst/>
          </a:prstGeom>
          <a:noFill/>
        </p:spPr>
        <p:txBody>
          <a:bodyPr wrap="square" rtlCol="0">
            <a:spAutoFit/>
          </a:bodyPr>
          <a:lstStyle/>
          <a:p>
            <a:r>
              <a:rPr lang="it-IT" sz="1200" dirty="0"/>
              <a:t>CMP6</a:t>
            </a:r>
            <a:endParaRPr lang="it-IT" sz="1200" baseline="-25000" dirty="0"/>
          </a:p>
        </p:txBody>
      </p:sp>
      <p:sp>
        <p:nvSpPr>
          <p:cNvPr id="174" name="CasellaDiTesto 173"/>
          <p:cNvSpPr txBox="1"/>
          <p:nvPr/>
        </p:nvSpPr>
        <p:spPr>
          <a:xfrm>
            <a:off x="3708862" y="3315411"/>
            <a:ext cx="705022" cy="276999"/>
          </a:xfrm>
          <a:prstGeom prst="rect">
            <a:avLst/>
          </a:prstGeom>
          <a:noFill/>
        </p:spPr>
        <p:txBody>
          <a:bodyPr wrap="square" rtlCol="0">
            <a:spAutoFit/>
          </a:bodyPr>
          <a:lstStyle/>
          <a:p>
            <a:r>
              <a:rPr lang="it-IT" sz="1200" dirty="0"/>
              <a:t>CMP7</a:t>
            </a:r>
            <a:endParaRPr lang="it-IT" sz="1200" baseline="-25000" dirty="0"/>
          </a:p>
        </p:txBody>
      </p:sp>
      <p:sp>
        <p:nvSpPr>
          <p:cNvPr id="175" name="CasellaDiTesto 174"/>
          <p:cNvSpPr txBox="1"/>
          <p:nvPr/>
        </p:nvSpPr>
        <p:spPr>
          <a:xfrm>
            <a:off x="4165841" y="3327114"/>
            <a:ext cx="705022" cy="276999"/>
          </a:xfrm>
          <a:prstGeom prst="rect">
            <a:avLst/>
          </a:prstGeom>
          <a:noFill/>
        </p:spPr>
        <p:txBody>
          <a:bodyPr wrap="square" rtlCol="0">
            <a:spAutoFit/>
          </a:bodyPr>
          <a:lstStyle/>
          <a:p>
            <a:r>
              <a:rPr lang="it-IT" sz="1200" dirty="0"/>
              <a:t>CMP8</a:t>
            </a:r>
            <a:endParaRPr lang="it-IT" sz="1200" baseline="-25000" dirty="0"/>
          </a:p>
        </p:txBody>
      </p:sp>
      <p:sp>
        <p:nvSpPr>
          <p:cNvPr id="176" name="CasellaDiTesto 175"/>
          <p:cNvSpPr txBox="1"/>
          <p:nvPr/>
        </p:nvSpPr>
        <p:spPr>
          <a:xfrm>
            <a:off x="4644966" y="3329925"/>
            <a:ext cx="705022" cy="276999"/>
          </a:xfrm>
          <a:prstGeom prst="rect">
            <a:avLst/>
          </a:prstGeom>
          <a:noFill/>
        </p:spPr>
        <p:txBody>
          <a:bodyPr wrap="square" rtlCol="0">
            <a:spAutoFit/>
          </a:bodyPr>
          <a:lstStyle/>
          <a:p>
            <a:r>
              <a:rPr lang="it-IT" sz="1200" dirty="0"/>
              <a:t>CMP9</a:t>
            </a:r>
            <a:endParaRPr lang="it-IT" sz="1200" baseline="-25000" dirty="0"/>
          </a:p>
        </p:txBody>
      </p:sp>
      <p:sp>
        <p:nvSpPr>
          <p:cNvPr id="182" name="Rettangolo 181"/>
          <p:cNvSpPr/>
          <p:nvPr/>
        </p:nvSpPr>
        <p:spPr>
          <a:xfrm>
            <a:off x="6012160" y="827420"/>
            <a:ext cx="902175" cy="369332"/>
          </a:xfrm>
          <a:prstGeom prst="rect">
            <a:avLst/>
          </a:prstGeom>
        </p:spPr>
        <p:txBody>
          <a:bodyPr wrap="square">
            <a:spAutoFit/>
          </a:bodyPr>
          <a:lstStyle/>
          <a:p>
            <a:pPr algn="ctr"/>
            <a:r>
              <a:rPr lang="en-US" b="1" dirty="0"/>
              <a:t>Fold</a:t>
            </a:r>
          </a:p>
        </p:txBody>
      </p:sp>
      <p:sp>
        <p:nvSpPr>
          <p:cNvPr id="184" name="Rettangolo 183"/>
          <p:cNvSpPr/>
          <p:nvPr/>
        </p:nvSpPr>
        <p:spPr>
          <a:xfrm>
            <a:off x="5004048" y="1124744"/>
            <a:ext cx="3222576" cy="369332"/>
          </a:xfrm>
          <a:prstGeom prst="rect">
            <a:avLst/>
          </a:prstGeom>
        </p:spPr>
        <p:txBody>
          <a:bodyPr wrap="square">
            <a:spAutoFit/>
          </a:bodyPr>
          <a:lstStyle/>
          <a:p>
            <a:pPr algn="ctr"/>
            <a:r>
              <a:rPr lang="en-US" b="1" dirty="0"/>
              <a:t>Number of traces for CMP</a:t>
            </a:r>
          </a:p>
        </p:txBody>
      </p:sp>
      <p:sp>
        <p:nvSpPr>
          <p:cNvPr id="186" name="Rettangolo 185"/>
          <p:cNvSpPr/>
          <p:nvPr/>
        </p:nvSpPr>
        <p:spPr>
          <a:xfrm>
            <a:off x="5363216" y="1454429"/>
            <a:ext cx="3222576" cy="338554"/>
          </a:xfrm>
          <a:prstGeom prst="rect">
            <a:avLst/>
          </a:prstGeom>
        </p:spPr>
        <p:txBody>
          <a:bodyPr wrap="square">
            <a:spAutoFit/>
          </a:bodyPr>
          <a:lstStyle/>
          <a:p>
            <a:r>
              <a:rPr lang="en-US" sz="1600" dirty="0"/>
              <a:t>CMP4,5 and 6 	FOLD=4</a:t>
            </a:r>
          </a:p>
        </p:txBody>
      </p:sp>
      <p:sp>
        <p:nvSpPr>
          <p:cNvPr id="187" name="Rettangolo 186"/>
          <p:cNvSpPr/>
          <p:nvPr/>
        </p:nvSpPr>
        <p:spPr>
          <a:xfrm>
            <a:off x="5372326" y="1753961"/>
            <a:ext cx="3222576" cy="338554"/>
          </a:xfrm>
          <a:prstGeom prst="rect">
            <a:avLst/>
          </a:prstGeom>
        </p:spPr>
        <p:txBody>
          <a:bodyPr wrap="square">
            <a:spAutoFit/>
          </a:bodyPr>
          <a:lstStyle/>
          <a:p>
            <a:r>
              <a:rPr lang="en-US" sz="1600" dirty="0"/>
              <a:t>CMP3 and 7 	FOLD=3</a:t>
            </a:r>
          </a:p>
        </p:txBody>
      </p:sp>
      <p:sp>
        <p:nvSpPr>
          <p:cNvPr id="188" name="Rettangolo 187"/>
          <p:cNvSpPr/>
          <p:nvPr/>
        </p:nvSpPr>
        <p:spPr>
          <a:xfrm>
            <a:off x="5381872" y="2028546"/>
            <a:ext cx="3222576" cy="338554"/>
          </a:xfrm>
          <a:prstGeom prst="rect">
            <a:avLst/>
          </a:prstGeom>
        </p:spPr>
        <p:txBody>
          <a:bodyPr wrap="square">
            <a:spAutoFit/>
          </a:bodyPr>
          <a:lstStyle/>
          <a:p>
            <a:r>
              <a:rPr lang="en-US" sz="1600" dirty="0"/>
              <a:t>CMP2 and 8 	FOLD=2</a:t>
            </a:r>
          </a:p>
        </p:txBody>
      </p:sp>
      <p:sp>
        <p:nvSpPr>
          <p:cNvPr id="189" name="Rettangolo 188"/>
          <p:cNvSpPr/>
          <p:nvPr/>
        </p:nvSpPr>
        <p:spPr>
          <a:xfrm>
            <a:off x="5381872" y="2298358"/>
            <a:ext cx="3222576" cy="338554"/>
          </a:xfrm>
          <a:prstGeom prst="rect">
            <a:avLst/>
          </a:prstGeom>
        </p:spPr>
        <p:txBody>
          <a:bodyPr wrap="square">
            <a:spAutoFit/>
          </a:bodyPr>
          <a:lstStyle/>
          <a:p>
            <a:r>
              <a:rPr lang="en-US" sz="1600" dirty="0"/>
              <a:t>CMP1 and 9 	FOLD=1</a:t>
            </a:r>
          </a:p>
        </p:txBody>
      </p:sp>
      <p:sp>
        <p:nvSpPr>
          <p:cNvPr id="190" name="Text Box 161"/>
          <p:cNvSpPr txBox="1">
            <a:spLocks noChangeArrowheads="1"/>
          </p:cNvSpPr>
          <p:nvPr/>
        </p:nvSpPr>
        <p:spPr bwMode="auto">
          <a:xfrm>
            <a:off x="179512" y="2723728"/>
            <a:ext cx="7754938" cy="400110"/>
          </a:xfrm>
          <a:prstGeom prst="rect">
            <a:avLst/>
          </a:prstGeom>
          <a:noFill/>
          <a:ln w="28575">
            <a:noFill/>
            <a:miter lim="800000"/>
            <a:headEnd/>
            <a:tailEnd/>
          </a:ln>
          <a:effectLst/>
        </p:spPr>
        <p:txBody>
          <a:bodyPr anchor="ctr">
            <a:spAutoFit/>
          </a:bodyPr>
          <a:lstStyle>
            <a:defPPr>
              <a:defRPr lang="en-US"/>
            </a:defPPr>
            <a:lvl1pPr algn="ctr" rtl="0" eaLnBrk="0" fontAlgn="base" hangingPunct="0">
              <a:spcBef>
                <a:spcPct val="0"/>
              </a:spcBef>
              <a:spcAft>
                <a:spcPct val="0"/>
              </a:spcAft>
              <a:defRPr sz="2000" kern="1200">
                <a:solidFill>
                  <a:schemeClr val="tx1"/>
                </a:solidFill>
                <a:latin typeface="Comic Sans MS" panose="030F0702030302020204" pitchFamily="66" charset="0"/>
                <a:ea typeface="+mn-ea"/>
                <a:cs typeface="+mn-cs"/>
              </a:defRPr>
            </a:lvl1pPr>
            <a:lvl2pPr marL="457200" algn="ctr" rtl="0" eaLnBrk="0" fontAlgn="base" hangingPunct="0">
              <a:spcBef>
                <a:spcPct val="0"/>
              </a:spcBef>
              <a:spcAft>
                <a:spcPct val="0"/>
              </a:spcAft>
              <a:defRPr sz="2000" kern="1200">
                <a:solidFill>
                  <a:schemeClr val="tx1"/>
                </a:solidFill>
                <a:latin typeface="Comic Sans MS" panose="030F0702030302020204" pitchFamily="66" charset="0"/>
                <a:ea typeface="+mn-ea"/>
                <a:cs typeface="+mn-cs"/>
              </a:defRPr>
            </a:lvl2pPr>
            <a:lvl3pPr marL="914400" algn="ctr" rtl="0" eaLnBrk="0" fontAlgn="base" hangingPunct="0">
              <a:spcBef>
                <a:spcPct val="0"/>
              </a:spcBef>
              <a:spcAft>
                <a:spcPct val="0"/>
              </a:spcAft>
              <a:defRPr sz="2000" kern="1200">
                <a:solidFill>
                  <a:schemeClr val="tx1"/>
                </a:solidFill>
                <a:latin typeface="Comic Sans MS" panose="030F0702030302020204" pitchFamily="66" charset="0"/>
                <a:ea typeface="+mn-ea"/>
                <a:cs typeface="+mn-cs"/>
              </a:defRPr>
            </a:lvl3pPr>
            <a:lvl4pPr marL="1371600" algn="ctr" rtl="0" eaLnBrk="0" fontAlgn="base" hangingPunct="0">
              <a:spcBef>
                <a:spcPct val="0"/>
              </a:spcBef>
              <a:spcAft>
                <a:spcPct val="0"/>
              </a:spcAft>
              <a:defRPr sz="2000" kern="1200">
                <a:solidFill>
                  <a:schemeClr val="tx1"/>
                </a:solidFill>
                <a:latin typeface="Comic Sans MS" panose="030F0702030302020204" pitchFamily="66" charset="0"/>
                <a:ea typeface="+mn-ea"/>
                <a:cs typeface="+mn-cs"/>
              </a:defRPr>
            </a:lvl4pPr>
            <a:lvl5pPr marL="1828800" algn="ctr" rtl="0" eaLnBrk="0" fontAlgn="base" hangingPunct="0">
              <a:spcBef>
                <a:spcPct val="0"/>
              </a:spcBef>
              <a:spcAft>
                <a:spcPct val="0"/>
              </a:spcAft>
              <a:defRPr sz="2000" kern="1200">
                <a:solidFill>
                  <a:schemeClr val="tx1"/>
                </a:solidFill>
                <a:latin typeface="Comic Sans MS" panose="030F0702030302020204" pitchFamily="66" charset="0"/>
                <a:ea typeface="+mn-ea"/>
                <a:cs typeface="+mn-cs"/>
              </a:defRPr>
            </a:lvl5pPr>
            <a:lvl6pPr marL="2286000" algn="l" defTabSz="914400" rtl="0" eaLnBrk="1" latinLnBrk="0" hangingPunct="1">
              <a:defRPr sz="2000" kern="1200">
                <a:solidFill>
                  <a:schemeClr val="tx1"/>
                </a:solidFill>
                <a:latin typeface="Comic Sans MS" panose="030F0702030302020204" pitchFamily="66" charset="0"/>
                <a:ea typeface="+mn-ea"/>
                <a:cs typeface="+mn-cs"/>
              </a:defRPr>
            </a:lvl6pPr>
            <a:lvl7pPr marL="2743200" algn="l" defTabSz="914400" rtl="0" eaLnBrk="1" latinLnBrk="0" hangingPunct="1">
              <a:defRPr sz="2000" kern="1200">
                <a:solidFill>
                  <a:schemeClr val="tx1"/>
                </a:solidFill>
                <a:latin typeface="Comic Sans MS" panose="030F0702030302020204" pitchFamily="66" charset="0"/>
                <a:ea typeface="+mn-ea"/>
                <a:cs typeface="+mn-cs"/>
              </a:defRPr>
            </a:lvl7pPr>
            <a:lvl8pPr marL="3200400" algn="l" defTabSz="914400" rtl="0" eaLnBrk="1" latinLnBrk="0" hangingPunct="1">
              <a:defRPr sz="2000" kern="1200">
                <a:solidFill>
                  <a:schemeClr val="tx1"/>
                </a:solidFill>
                <a:latin typeface="Comic Sans MS" panose="030F0702030302020204" pitchFamily="66" charset="0"/>
                <a:ea typeface="+mn-ea"/>
                <a:cs typeface="+mn-cs"/>
              </a:defRPr>
            </a:lvl8pPr>
            <a:lvl9pPr marL="3657600" algn="l" defTabSz="914400" rtl="0" eaLnBrk="1" latinLnBrk="0" hangingPunct="1">
              <a:defRPr sz="2000" kern="1200">
                <a:solidFill>
                  <a:schemeClr val="tx1"/>
                </a:solidFill>
                <a:latin typeface="Comic Sans MS" panose="030F0702030302020204" pitchFamily="66" charset="0"/>
                <a:ea typeface="+mn-ea"/>
                <a:cs typeface="+mn-cs"/>
              </a:defRPr>
            </a:lvl9pPr>
          </a:lstStyle>
          <a:p>
            <a:pPr>
              <a:spcBef>
                <a:spcPct val="50000"/>
              </a:spcBef>
              <a:defRPr/>
            </a:pPr>
            <a:r>
              <a:rPr lang="en-US" b="1" dirty="0">
                <a:latin typeface="Helvetica" panose="020B0604020202020204" pitchFamily="34" charset="0"/>
                <a:cs typeface="Helvetica" panose="020B0604020202020204" pitchFamily="34" charset="0"/>
              </a:rPr>
              <a:t>Signal-to-Noise ratio </a:t>
            </a:r>
            <a:r>
              <a:rPr lang="en-US" b="1" dirty="0">
                <a:latin typeface="Helvetica" panose="020B0604020202020204" pitchFamily="34" charset="0"/>
                <a:cs typeface="Helvetica" panose="020B0604020202020204" pitchFamily="34" charset="0"/>
                <a:sym typeface="Symbol"/>
              </a:rPr>
              <a:t> fold</a:t>
            </a:r>
            <a:endParaRPr lang="en-US" b="1" dirty="0">
              <a:latin typeface="Helvetica" panose="020B0604020202020204" pitchFamily="34" charset="0"/>
              <a:cs typeface="Helvetica" panose="020B0604020202020204" pitchFamily="34" charset="0"/>
            </a:endParaRPr>
          </a:p>
        </p:txBody>
      </p:sp>
      <p:cxnSp>
        <p:nvCxnSpPr>
          <p:cNvPr id="62" name="Straight Connector 47"/>
          <p:cNvCxnSpPr/>
          <p:nvPr/>
        </p:nvCxnSpPr>
        <p:spPr>
          <a:xfrm flipV="1">
            <a:off x="3028928" y="3951640"/>
            <a:ext cx="966928" cy="1649086"/>
          </a:xfrm>
          <a:prstGeom prst="line">
            <a:avLst/>
          </a:prstGeom>
          <a:ln w="50800">
            <a:solidFill>
              <a:schemeClr val="tx2">
                <a:lumMod val="60000"/>
                <a:lumOff val="40000"/>
              </a:scheme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121" idx="6"/>
          </p:cNvCxnSpPr>
          <p:nvPr/>
        </p:nvCxnSpPr>
        <p:spPr>
          <a:xfrm flipV="1">
            <a:off x="3485985" y="3910288"/>
            <a:ext cx="1550796" cy="1721344"/>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67" name="Straight Connector 47"/>
          <p:cNvCxnSpPr/>
          <p:nvPr/>
        </p:nvCxnSpPr>
        <p:spPr>
          <a:xfrm flipV="1">
            <a:off x="2586841" y="3935122"/>
            <a:ext cx="483718" cy="1686002"/>
          </a:xfrm>
          <a:prstGeom prst="line">
            <a:avLst/>
          </a:prstGeom>
          <a:ln w="50800">
            <a:solidFill>
              <a:schemeClr val="tx2">
                <a:lumMod val="60000"/>
                <a:lumOff val="40000"/>
              </a:scheme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21" name="Object 1"/>
              <p:cNvSpPr txBox="1"/>
              <p:nvPr/>
            </p:nvSpPr>
            <p:spPr bwMode="auto">
              <a:xfrm>
                <a:off x="899592" y="1556792"/>
                <a:ext cx="1449387" cy="574675"/>
              </a:xfrm>
              <a:prstGeom prst="rect">
                <a:avLst/>
              </a:prstGeom>
              <a:noFill/>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𝑋</m:t>
                          </m:r>
                        </m:e>
                        <m:sub>
                          <m:r>
                            <a:rPr lang="it-IT" i="1">
                              <a:solidFill>
                                <a:srgbClr val="000000"/>
                              </a:solidFill>
                              <a:latin typeface="Cambria Math" panose="02040503050406030204" pitchFamily="18" charset="0"/>
                            </a:rPr>
                            <m:t>𝑀</m:t>
                          </m:r>
                        </m:sub>
                      </m:sSub>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𝑋</m:t>
                              </m:r>
                            </m:e>
                            <m:sub>
                              <m:r>
                                <a:rPr lang="it-IT" i="1">
                                  <a:solidFill>
                                    <a:srgbClr val="000000"/>
                                  </a:solidFill>
                                  <a:latin typeface="Cambria Math" panose="02040503050406030204" pitchFamily="18" charset="0"/>
                                </a:rPr>
                                <m:t>𝑅</m:t>
                              </m:r>
                            </m:sub>
                          </m:sSub>
                          <m:r>
                            <a:rPr lang="it-IT" i="1">
                              <a:solidFill>
                                <a:srgbClr val="000000"/>
                              </a:solidFill>
                              <a:latin typeface="Cambria Math" panose="02040503050406030204" pitchFamily="18" charset="0"/>
                            </a:rPr>
                            <m:t>+</m:t>
                          </m:r>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𝑋</m:t>
                              </m:r>
                            </m:e>
                            <m:sub>
                              <m:r>
                                <a:rPr lang="it-IT" i="1">
                                  <a:solidFill>
                                    <a:srgbClr val="000000"/>
                                  </a:solidFill>
                                  <a:latin typeface="Cambria Math" panose="02040503050406030204" pitchFamily="18" charset="0"/>
                                </a:rPr>
                                <m:t>𝑆</m:t>
                              </m:r>
                            </m:sub>
                          </m:sSub>
                        </m:num>
                        <m:den>
                          <m:r>
                            <a:rPr lang="it-IT" i="1">
                              <a:solidFill>
                                <a:srgbClr val="000000"/>
                              </a:solidFill>
                              <a:latin typeface="Cambria Math" panose="02040503050406030204" pitchFamily="18" charset="0"/>
                            </a:rPr>
                            <m:t>2</m:t>
                          </m:r>
                        </m:den>
                      </m:f>
                    </m:oMath>
                  </m:oMathPara>
                </a14:m>
                <a:endParaRPr lang="it-IT"/>
              </a:p>
            </p:txBody>
          </p:sp>
        </mc:Choice>
        <mc:Fallback xmlns="">
          <p:sp>
            <p:nvSpPr>
              <p:cNvPr id="5121" name="Object 1"/>
              <p:cNvSpPr txBox="1">
                <a:spLocks noRot="1" noChangeAspect="1" noMove="1" noResize="1" noEditPoints="1" noAdjustHandles="1" noChangeArrowheads="1" noChangeShapeType="1" noTextEdit="1"/>
              </p:cNvSpPr>
              <p:nvPr/>
            </p:nvSpPr>
            <p:spPr bwMode="auto">
              <a:xfrm>
                <a:off x="899592" y="1556792"/>
                <a:ext cx="1449387" cy="574675"/>
              </a:xfrm>
              <a:prstGeom prst="rect">
                <a:avLst/>
              </a:prstGeom>
              <a:blipFill>
                <a:blip r:embed="rId4"/>
                <a:stretch>
                  <a:fillRect/>
                </a:stretch>
              </a:blipFill>
            </p:spPr>
            <p:txBody>
              <a:bodyPr/>
              <a:lstStyle/>
              <a:p>
                <a:r>
                  <a:rPr lang="it-IT">
                    <a:noFill/>
                  </a:rPr>
                  <a:t> </a:t>
                </a:r>
              </a:p>
            </p:txBody>
          </p:sp>
        </mc:Fallback>
      </mc:AlternateContent>
      <p:cxnSp>
        <p:nvCxnSpPr>
          <p:cNvPr id="72" name="Connettore 1 71"/>
          <p:cNvCxnSpPr/>
          <p:nvPr/>
        </p:nvCxnSpPr>
        <p:spPr>
          <a:xfrm>
            <a:off x="5292080" y="2780928"/>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53840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Reflection</a:t>
            </a:r>
            <a:r>
              <a:rPr lang="en-GB" dirty="0">
                <a:ea typeface="+mj-ea"/>
                <a:cs typeface="+mj-cs"/>
              </a:rPr>
              <a:t> – CMP</a:t>
            </a:r>
          </a:p>
        </p:txBody>
      </p:sp>
      <p:pic>
        <p:nvPicPr>
          <p:cNvPr id="21" name="Immagine 9" descr="logo_dicea.png"/>
          <p:cNvPicPr>
            <a:picLocks noChangeAspect="1"/>
          </p:cNvPicPr>
          <p:nvPr/>
        </p:nvPicPr>
        <p:blipFill>
          <a:blip r:embed="rId3" cstate="print"/>
          <a:srcRect r="77084"/>
          <a:stretch>
            <a:fillRect/>
          </a:stretch>
        </p:blipFill>
        <p:spPr bwMode="auto">
          <a:xfrm>
            <a:off x="8568283" y="0"/>
            <a:ext cx="540221" cy="654050"/>
          </a:xfrm>
          <a:prstGeom prst="rect">
            <a:avLst/>
          </a:prstGeom>
          <a:noFill/>
          <a:ln w="9525">
            <a:noFill/>
            <a:miter lim="800000"/>
            <a:headEnd/>
            <a:tailEnd/>
          </a:ln>
        </p:spPr>
      </p:pic>
      <p:sp>
        <p:nvSpPr>
          <p:cNvPr id="93"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33</a:t>
            </a:fld>
            <a:r>
              <a:rPr lang="en-GB" sz="1400" b="1" dirty="0"/>
              <a:t> </a:t>
            </a:r>
          </a:p>
        </p:txBody>
      </p:sp>
      <p:sp>
        <p:nvSpPr>
          <p:cNvPr id="94"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78" name="Rettangolo 77"/>
          <p:cNvSpPr/>
          <p:nvPr/>
        </p:nvSpPr>
        <p:spPr>
          <a:xfrm>
            <a:off x="77718" y="836712"/>
            <a:ext cx="9066282" cy="369332"/>
          </a:xfrm>
          <a:prstGeom prst="rect">
            <a:avLst/>
          </a:prstGeom>
        </p:spPr>
        <p:txBody>
          <a:bodyPr wrap="square">
            <a:spAutoFit/>
          </a:bodyPr>
          <a:lstStyle/>
          <a:p>
            <a:pPr algn="ctr"/>
            <a:r>
              <a:rPr lang="en-US" b="1" dirty="0"/>
              <a:t>CMP gathers</a:t>
            </a:r>
          </a:p>
        </p:txBody>
      </p:sp>
      <p:grpSp>
        <p:nvGrpSpPr>
          <p:cNvPr id="48" name="Group 54"/>
          <p:cNvGrpSpPr/>
          <p:nvPr/>
        </p:nvGrpSpPr>
        <p:grpSpPr>
          <a:xfrm>
            <a:off x="-36512" y="1556792"/>
            <a:ext cx="2322919" cy="3495210"/>
            <a:chOff x="4851188" y="1182596"/>
            <a:chExt cx="4216612" cy="3441361"/>
          </a:xfrm>
          <a:effectLst/>
        </p:grpSpPr>
        <p:grpSp>
          <p:nvGrpSpPr>
            <p:cNvPr id="49" name="Group 53"/>
            <p:cNvGrpSpPr/>
            <p:nvPr/>
          </p:nvGrpSpPr>
          <p:grpSpPr>
            <a:xfrm>
              <a:off x="5486400" y="1874169"/>
              <a:ext cx="3581400" cy="2749788"/>
              <a:chOff x="5257800" y="1874169"/>
              <a:chExt cx="3581400" cy="2749788"/>
            </a:xfrm>
          </p:grpSpPr>
          <p:cxnSp>
            <p:nvCxnSpPr>
              <p:cNvPr id="52" name="Straight Connector 5"/>
              <p:cNvCxnSpPr/>
              <p:nvPr/>
            </p:nvCxnSpPr>
            <p:spPr>
              <a:xfrm rot="16200000" flipV="1">
                <a:off x="3886200" y="3252357"/>
                <a:ext cx="27432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3" name="Straight Connector 6"/>
              <p:cNvCxnSpPr/>
              <p:nvPr/>
            </p:nvCxnSpPr>
            <p:spPr>
              <a:xfrm rot="10800000">
                <a:off x="5257800" y="1874169"/>
                <a:ext cx="35814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50" name="TextBox 9"/>
            <p:cNvSpPr txBox="1"/>
            <p:nvPr/>
          </p:nvSpPr>
          <p:spPr>
            <a:xfrm rot="16200000">
              <a:off x="4550272" y="3726975"/>
              <a:ext cx="971163" cy="369332"/>
            </a:xfrm>
            <a:prstGeom prst="rect">
              <a:avLst/>
            </a:prstGeom>
            <a:noFill/>
          </p:spPr>
          <p:txBody>
            <a:bodyPr wrap="none" rtlCol="0">
              <a:spAutoFit/>
            </a:bodyPr>
            <a:lstStyle/>
            <a:p>
              <a:r>
                <a:rPr lang="en-US" dirty="0"/>
                <a:t>Time (</a:t>
              </a:r>
              <a:r>
                <a:rPr lang="en-US" i="1" dirty="0"/>
                <a:t>t</a:t>
              </a:r>
              <a:r>
                <a:rPr lang="en-US" dirty="0"/>
                <a:t>)</a:t>
              </a:r>
            </a:p>
          </p:txBody>
        </p:sp>
        <p:sp>
          <p:nvSpPr>
            <p:cNvPr id="51" name="TextBox 10"/>
            <p:cNvSpPr txBox="1"/>
            <p:nvPr/>
          </p:nvSpPr>
          <p:spPr>
            <a:xfrm>
              <a:off x="6904953" y="1182596"/>
              <a:ext cx="2050249" cy="363642"/>
            </a:xfrm>
            <a:prstGeom prst="rect">
              <a:avLst/>
            </a:prstGeom>
            <a:noFill/>
          </p:spPr>
          <p:txBody>
            <a:bodyPr wrap="none" rtlCol="0">
              <a:spAutoFit/>
            </a:bodyPr>
            <a:lstStyle/>
            <a:p>
              <a:r>
                <a:rPr lang="en-US" dirty="0"/>
                <a:t>Offset (</a:t>
              </a:r>
              <a:r>
                <a:rPr lang="en-US" i="1" dirty="0"/>
                <a:t>x</a:t>
              </a:r>
              <a:r>
                <a:rPr lang="en-US" dirty="0"/>
                <a:t>)</a:t>
              </a:r>
            </a:p>
          </p:txBody>
        </p:sp>
      </p:grpSp>
      <p:sp>
        <p:nvSpPr>
          <p:cNvPr id="92" name="Figura a mano libera 91"/>
          <p:cNvSpPr/>
          <p:nvPr/>
        </p:nvSpPr>
        <p:spPr>
          <a:xfrm>
            <a:off x="393079" y="2852936"/>
            <a:ext cx="1962879" cy="1120585"/>
          </a:xfrm>
          <a:custGeom>
            <a:avLst/>
            <a:gdLst>
              <a:gd name="connsiteX0" fmla="*/ 0 w 1866900"/>
              <a:gd name="connsiteY0" fmla="*/ 37779 h 812479"/>
              <a:gd name="connsiteX1" fmla="*/ 584200 w 1866900"/>
              <a:gd name="connsiteY1" fmla="*/ 88579 h 812479"/>
              <a:gd name="connsiteX2" fmla="*/ 1866900 w 1866900"/>
              <a:gd name="connsiteY2" fmla="*/ 812479 h 812479"/>
              <a:gd name="connsiteX0" fmla="*/ 0 w 1866900"/>
              <a:gd name="connsiteY0" fmla="*/ 11262 h 785962"/>
              <a:gd name="connsiteX1" fmla="*/ 788988 w 1866900"/>
              <a:gd name="connsiteY1" fmla="*/ 166837 h 785962"/>
              <a:gd name="connsiteX2" fmla="*/ 1866900 w 1866900"/>
              <a:gd name="connsiteY2" fmla="*/ 785962 h 785962"/>
              <a:gd name="connsiteX0" fmla="*/ 0 w 1866900"/>
              <a:gd name="connsiteY0" fmla="*/ 7120 h 781820"/>
              <a:gd name="connsiteX1" fmla="*/ 788988 w 1866900"/>
              <a:gd name="connsiteY1" fmla="*/ 162695 h 781820"/>
              <a:gd name="connsiteX2" fmla="*/ 1866900 w 1866900"/>
              <a:gd name="connsiteY2" fmla="*/ 781820 h 781820"/>
              <a:gd name="connsiteX0" fmla="*/ 0 w 1866900"/>
              <a:gd name="connsiteY0" fmla="*/ 9075 h 783775"/>
              <a:gd name="connsiteX1" fmla="*/ 788988 w 1866900"/>
              <a:gd name="connsiteY1" fmla="*/ 164650 h 783775"/>
              <a:gd name="connsiteX2" fmla="*/ 1866900 w 1866900"/>
              <a:gd name="connsiteY2" fmla="*/ 783775 h 783775"/>
              <a:gd name="connsiteX0" fmla="*/ 0 w 1866900"/>
              <a:gd name="connsiteY0" fmla="*/ 11710 h 786410"/>
              <a:gd name="connsiteX1" fmla="*/ 788988 w 1866900"/>
              <a:gd name="connsiteY1" fmla="*/ 167285 h 786410"/>
              <a:gd name="connsiteX2" fmla="*/ 1866900 w 1866900"/>
              <a:gd name="connsiteY2" fmla="*/ 786410 h 786410"/>
              <a:gd name="connsiteX0" fmla="*/ 0 w 1819275"/>
              <a:gd name="connsiteY0" fmla="*/ 11262 h 785962"/>
              <a:gd name="connsiteX1" fmla="*/ 741363 w 1819275"/>
              <a:gd name="connsiteY1" fmla="*/ 166837 h 785962"/>
              <a:gd name="connsiteX2" fmla="*/ 1819275 w 1819275"/>
              <a:gd name="connsiteY2" fmla="*/ 785962 h 785962"/>
              <a:gd name="connsiteX0" fmla="*/ 0 w 1819275"/>
              <a:gd name="connsiteY0" fmla="*/ 644 h 775344"/>
              <a:gd name="connsiteX1" fmla="*/ 741363 w 1819275"/>
              <a:gd name="connsiteY1" fmla="*/ 156219 h 775344"/>
              <a:gd name="connsiteX2" fmla="*/ 1819275 w 1819275"/>
              <a:gd name="connsiteY2" fmla="*/ 775344 h 775344"/>
              <a:gd name="connsiteX0" fmla="*/ 0 w 1819275"/>
              <a:gd name="connsiteY0" fmla="*/ 722 h 775422"/>
              <a:gd name="connsiteX1" fmla="*/ 784225 w 1819275"/>
              <a:gd name="connsiteY1" fmla="*/ 151535 h 775422"/>
              <a:gd name="connsiteX2" fmla="*/ 1819275 w 1819275"/>
              <a:gd name="connsiteY2" fmla="*/ 775422 h 775422"/>
              <a:gd name="connsiteX0" fmla="*/ 0 w 1819275"/>
              <a:gd name="connsiteY0" fmla="*/ 722 h 775422"/>
              <a:gd name="connsiteX1" fmla="*/ 784225 w 1819275"/>
              <a:gd name="connsiteY1" fmla="*/ 151535 h 775422"/>
              <a:gd name="connsiteX2" fmla="*/ 1819275 w 1819275"/>
              <a:gd name="connsiteY2" fmla="*/ 775422 h 775422"/>
              <a:gd name="connsiteX0" fmla="*/ 0 w 2047875"/>
              <a:gd name="connsiteY0" fmla="*/ 684 h 761937"/>
              <a:gd name="connsiteX1" fmla="*/ 784225 w 2047875"/>
              <a:gd name="connsiteY1" fmla="*/ 151497 h 761937"/>
              <a:gd name="connsiteX2" fmla="*/ 2047875 w 2047875"/>
              <a:gd name="connsiteY2" fmla="*/ 761937 h 761937"/>
            </a:gdLst>
            <a:ahLst/>
            <a:cxnLst>
              <a:cxn ang="0">
                <a:pos x="connsiteX0" y="connsiteY0"/>
              </a:cxn>
              <a:cxn ang="0">
                <a:pos x="connsiteX1" y="connsiteY1"/>
              </a:cxn>
              <a:cxn ang="0">
                <a:pos x="connsiteX2" y="connsiteY2"/>
              </a:cxn>
            </a:cxnLst>
            <a:rect l="l" t="t" r="r" b="b"/>
            <a:pathLst>
              <a:path w="2047875" h="761937">
                <a:moveTo>
                  <a:pt x="0" y="684"/>
                </a:moveTo>
                <a:cubicBezTo>
                  <a:pt x="150812" y="-5138"/>
                  <a:pt x="442913" y="24622"/>
                  <a:pt x="784225" y="151497"/>
                </a:cubicBezTo>
                <a:cubicBezTo>
                  <a:pt x="1125538" y="278373"/>
                  <a:pt x="1614487" y="455020"/>
                  <a:pt x="2047875" y="7619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tangolo 1"/>
          <p:cNvSpPr/>
          <p:nvPr/>
        </p:nvSpPr>
        <p:spPr>
          <a:xfrm>
            <a:off x="5508104" y="3327375"/>
            <a:ext cx="492443" cy="461665"/>
          </a:xfrm>
          <a:prstGeom prst="rect">
            <a:avLst/>
          </a:prstGeom>
        </p:spPr>
        <p:txBody>
          <a:bodyPr wrap="none">
            <a:spAutoFit/>
          </a:bodyPr>
          <a:lstStyle/>
          <a:p>
            <a:r>
              <a:rPr lang="en-US" sz="2400" b="1" dirty="0"/>
              <a:t>…</a:t>
            </a:r>
            <a:endParaRPr lang="en-GB" sz="2400" b="1" dirty="0"/>
          </a:p>
        </p:txBody>
      </p:sp>
      <p:sp>
        <p:nvSpPr>
          <p:cNvPr id="139" name="Rettangolo 138"/>
          <p:cNvSpPr/>
          <p:nvPr/>
        </p:nvSpPr>
        <p:spPr>
          <a:xfrm>
            <a:off x="3395414" y="1259468"/>
            <a:ext cx="1392610" cy="369332"/>
          </a:xfrm>
          <a:prstGeom prst="rect">
            <a:avLst/>
          </a:prstGeom>
        </p:spPr>
        <p:txBody>
          <a:bodyPr wrap="square">
            <a:spAutoFit/>
          </a:bodyPr>
          <a:lstStyle/>
          <a:p>
            <a:r>
              <a:rPr lang="en-US" b="1" dirty="0">
                <a:solidFill>
                  <a:srgbClr val="002060"/>
                </a:solidFill>
              </a:rPr>
              <a:t>CMP2</a:t>
            </a:r>
          </a:p>
        </p:txBody>
      </p:sp>
      <p:sp>
        <p:nvSpPr>
          <p:cNvPr id="140" name="Rettangolo 139"/>
          <p:cNvSpPr/>
          <p:nvPr/>
        </p:nvSpPr>
        <p:spPr>
          <a:xfrm>
            <a:off x="7643886" y="1259468"/>
            <a:ext cx="1392610" cy="369332"/>
          </a:xfrm>
          <a:prstGeom prst="rect">
            <a:avLst/>
          </a:prstGeom>
        </p:spPr>
        <p:txBody>
          <a:bodyPr wrap="square">
            <a:spAutoFit/>
          </a:bodyPr>
          <a:lstStyle/>
          <a:p>
            <a:r>
              <a:rPr lang="en-US" b="1" dirty="0">
                <a:solidFill>
                  <a:srgbClr val="002060"/>
                </a:solidFill>
              </a:rPr>
              <a:t>CMP4</a:t>
            </a:r>
          </a:p>
        </p:txBody>
      </p:sp>
      <p:sp>
        <p:nvSpPr>
          <p:cNvPr id="3" name="Figura a mano libera 2"/>
          <p:cNvSpPr/>
          <p:nvPr/>
        </p:nvSpPr>
        <p:spPr>
          <a:xfrm>
            <a:off x="672015" y="2239048"/>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CasellaDiTesto 143"/>
          <p:cNvSpPr txBox="1"/>
          <p:nvPr/>
        </p:nvSpPr>
        <p:spPr>
          <a:xfrm>
            <a:off x="665116" y="1772816"/>
            <a:ext cx="2322708" cy="369332"/>
          </a:xfrm>
          <a:prstGeom prst="rect">
            <a:avLst/>
          </a:prstGeom>
          <a:noFill/>
        </p:spPr>
        <p:txBody>
          <a:bodyPr wrap="square" rtlCol="0">
            <a:spAutoFit/>
          </a:bodyPr>
          <a:lstStyle/>
          <a:p>
            <a:r>
              <a:rPr lang="it-IT" dirty="0"/>
              <a:t>O</a:t>
            </a:r>
            <a:r>
              <a:rPr lang="it-IT" baseline="-25000" dirty="0"/>
              <a:t>1</a:t>
            </a:r>
          </a:p>
        </p:txBody>
      </p:sp>
      <p:sp>
        <p:nvSpPr>
          <p:cNvPr id="145" name="Rettangolo 144"/>
          <p:cNvSpPr/>
          <p:nvPr/>
        </p:nvSpPr>
        <p:spPr>
          <a:xfrm>
            <a:off x="790897" y="1272957"/>
            <a:ext cx="1392610" cy="369332"/>
          </a:xfrm>
          <a:prstGeom prst="rect">
            <a:avLst/>
          </a:prstGeom>
        </p:spPr>
        <p:txBody>
          <a:bodyPr wrap="square">
            <a:spAutoFit/>
          </a:bodyPr>
          <a:lstStyle/>
          <a:p>
            <a:r>
              <a:rPr lang="en-US" b="1" dirty="0">
                <a:solidFill>
                  <a:srgbClr val="002060"/>
                </a:solidFill>
              </a:rPr>
              <a:t>CMP1</a:t>
            </a:r>
          </a:p>
        </p:txBody>
      </p:sp>
      <p:grpSp>
        <p:nvGrpSpPr>
          <p:cNvPr id="146" name="Group 54"/>
          <p:cNvGrpSpPr/>
          <p:nvPr/>
        </p:nvGrpSpPr>
        <p:grpSpPr>
          <a:xfrm>
            <a:off x="2411760" y="1556792"/>
            <a:ext cx="2322919" cy="3495210"/>
            <a:chOff x="4851188" y="1182596"/>
            <a:chExt cx="4216612" cy="3441361"/>
          </a:xfrm>
          <a:effectLst/>
        </p:grpSpPr>
        <p:grpSp>
          <p:nvGrpSpPr>
            <p:cNvPr id="147" name="Group 53"/>
            <p:cNvGrpSpPr/>
            <p:nvPr/>
          </p:nvGrpSpPr>
          <p:grpSpPr>
            <a:xfrm>
              <a:off x="5486400" y="1874169"/>
              <a:ext cx="3581400" cy="2749788"/>
              <a:chOff x="5257800" y="1874169"/>
              <a:chExt cx="3581400" cy="2749788"/>
            </a:xfrm>
          </p:grpSpPr>
          <p:cxnSp>
            <p:nvCxnSpPr>
              <p:cNvPr id="150" name="Straight Connector 5"/>
              <p:cNvCxnSpPr/>
              <p:nvPr/>
            </p:nvCxnSpPr>
            <p:spPr>
              <a:xfrm rot="16200000" flipV="1">
                <a:off x="3886200" y="3252357"/>
                <a:ext cx="27432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1" name="Straight Connector 6"/>
              <p:cNvCxnSpPr/>
              <p:nvPr/>
            </p:nvCxnSpPr>
            <p:spPr>
              <a:xfrm rot="10800000">
                <a:off x="5257800" y="1874169"/>
                <a:ext cx="35814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148" name="TextBox 9"/>
            <p:cNvSpPr txBox="1"/>
            <p:nvPr/>
          </p:nvSpPr>
          <p:spPr>
            <a:xfrm rot="16200000">
              <a:off x="4550272" y="3726975"/>
              <a:ext cx="971163" cy="369332"/>
            </a:xfrm>
            <a:prstGeom prst="rect">
              <a:avLst/>
            </a:prstGeom>
            <a:noFill/>
          </p:spPr>
          <p:txBody>
            <a:bodyPr wrap="none" rtlCol="0">
              <a:spAutoFit/>
            </a:bodyPr>
            <a:lstStyle/>
            <a:p>
              <a:r>
                <a:rPr lang="en-US" dirty="0"/>
                <a:t>Time (</a:t>
              </a:r>
              <a:r>
                <a:rPr lang="en-US" i="1" dirty="0"/>
                <a:t>t</a:t>
              </a:r>
              <a:r>
                <a:rPr lang="en-US" dirty="0"/>
                <a:t>)</a:t>
              </a:r>
            </a:p>
          </p:txBody>
        </p:sp>
        <p:sp>
          <p:nvSpPr>
            <p:cNvPr id="149" name="TextBox 10"/>
            <p:cNvSpPr txBox="1"/>
            <p:nvPr/>
          </p:nvSpPr>
          <p:spPr>
            <a:xfrm>
              <a:off x="6904953" y="1182596"/>
              <a:ext cx="2050249" cy="363642"/>
            </a:xfrm>
            <a:prstGeom prst="rect">
              <a:avLst/>
            </a:prstGeom>
            <a:noFill/>
          </p:spPr>
          <p:txBody>
            <a:bodyPr wrap="none" rtlCol="0">
              <a:spAutoFit/>
            </a:bodyPr>
            <a:lstStyle/>
            <a:p>
              <a:r>
                <a:rPr lang="en-US" dirty="0"/>
                <a:t>Offset (</a:t>
              </a:r>
              <a:r>
                <a:rPr lang="en-US" i="1" dirty="0"/>
                <a:t>x</a:t>
              </a:r>
              <a:r>
                <a:rPr lang="en-US" dirty="0"/>
                <a:t>)</a:t>
              </a:r>
            </a:p>
          </p:txBody>
        </p:sp>
      </p:grpSp>
      <p:sp>
        <p:nvSpPr>
          <p:cNvPr id="152" name="Figura a mano libera 151"/>
          <p:cNvSpPr/>
          <p:nvPr/>
        </p:nvSpPr>
        <p:spPr>
          <a:xfrm>
            <a:off x="2841351" y="2852936"/>
            <a:ext cx="1962879" cy="1120585"/>
          </a:xfrm>
          <a:custGeom>
            <a:avLst/>
            <a:gdLst>
              <a:gd name="connsiteX0" fmla="*/ 0 w 1866900"/>
              <a:gd name="connsiteY0" fmla="*/ 37779 h 812479"/>
              <a:gd name="connsiteX1" fmla="*/ 584200 w 1866900"/>
              <a:gd name="connsiteY1" fmla="*/ 88579 h 812479"/>
              <a:gd name="connsiteX2" fmla="*/ 1866900 w 1866900"/>
              <a:gd name="connsiteY2" fmla="*/ 812479 h 812479"/>
              <a:gd name="connsiteX0" fmla="*/ 0 w 1866900"/>
              <a:gd name="connsiteY0" fmla="*/ 11262 h 785962"/>
              <a:gd name="connsiteX1" fmla="*/ 788988 w 1866900"/>
              <a:gd name="connsiteY1" fmla="*/ 166837 h 785962"/>
              <a:gd name="connsiteX2" fmla="*/ 1866900 w 1866900"/>
              <a:gd name="connsiteY2" fmla="*/ 785962 h 785962"/>
              <a:gd name="connsiteX0" fmla="*/ 0 w 1866900"/>
              <a:gd name="connsiteY0" fmla="*/ 7120 h 781820"/>
              <a:gd name="connsiteX1" fmla="*/ 788988 w 1866900"/>
              <a:gd name="connsiteY1" fmla="*/ 162695 h 781820"/>
              <a:gd name="connsiteX2" fmla="*/ 1866900 w 1866900"/>
              <a:gd name="connsiteY2" fmla="*/ 781820 h 781820"/>
              <a:gd name="connsiteX0" fmla="*/ 0 w 1866900"/>
              <a:gd name="connsiteY0" fmla="*/ 9075 h 783775"/>
              <a:gd name="connsiteX1" fmla="*/ 788988 w 1866900"/>
              <a:gd name="connsiteY1" fmla="*/ 164650 h 783775"/>
              <a:gd name="connsiteX2" fmla="*/ 1866900 w 1866900"/>
              <a:gd name="connsiteY2" fmla="*/ 783775 h 783775"/>
              <a:gd name="connsiteX0" fmla="*/ 0 w 1866900"/>
              <a:gd name="connsiteY0" fmla="*/ 11710 h 786410"/>
              <a:gd name="connsiteX1" fmla="*/ 788988 w 1866900"/>
              <a:gd name="connsiteY1" fmla="*/ 167285 h 786410"/>
              <a:gd name="connsiteX2" fmla="*/ 1866900 w 1866900"/>
              <a:gd name="connsiteY2" fmla="*/ 786410 h 786410"/>
              <a:gd name="connsiteX0" fmla="*/ 0 w 1819275"/>
              <a:gd name="connsiteY0" fmla="*/ 11262 h 785962"/>
              <a:gd name="connsiteX1" fmla="*/ 741363 w 1819275"/>
              <a:gd name="connsiteY1" fmla="*/ 166837 h 785962"/>
              <a:gd name="connsiteX2" fmla="*/ 1819275 w 1819275"/>
              <a:gd name="connsiteY2" fmla="*/ 785962 h 785962"/>
              <a:gd name="connsiteX0" fmla="*/ 0 w 1819275"/>
              <a:gd name="connsiteY0" fmla="*/ 644 h 775344"/>
              <a:gd name="connsiteX1" fmla="*/ 741363 w 1819275"/>
              <a:gd name="connsiteY1" fmla="*/ 156219 h 775344"/>
              <a:gd name="connsiteX2" fmla="*/ 1819275 w 1819275"/>
              <a:gd name="connsiteY2" fmla="*/ 775344 h 775344"/>
              <a:gd name="connsiteX0" fmla="*/ 0 w 1819275"/>
              <a:gd name="connsiteY0" fmla="*/ 722 h 775422"/>
              <a:gd name="connsiteX1" fmla="*/ 784225 w 1819275"/>
              <a:gd name="connsiteY1" fmla="*/ 151535 h 775422"/>
              <a:gd name="connsiteX2" fmla="*/ 1819275 w 1819275"/>
              <a:gd name="connsiteY2" fmla="*/ 775422 h 775422"/>
              <a:gd name="connsiteX0" fmla="*/ 0 w 1819275"/>
              <a:gd name="connsiteY0" fmla="*/ 722 h 775422"/>
              <a:gd name="connsiteX1" fmla="*/ 784225 w 1819275"/>
              <a:gd name="connsiteY1" fmla="*/ 151535 h 775422"/>
              <a:gd name="connsiteX2" fmla="*/ 1819275 w 1819275"/>
              <a:gd name="connsiteY2" fmla="*/ 775422 h 775422"/>
              <a:gd name="connsiteX0" fmla="*/ 0 w 2047875"/>
              <a:gd name="connsiteY0" fmla="*/ 684 h 761937"/>
              <a:gd name="connsiteX1" fmla="*/ 784225 w 2047875"/>
              <a:gd name="connsiteY1" fmla="*/ 151497 h 761937"/>
              <a:gd name="connsiteX2" fmla="*/ 2047875 w 2047875"/>
              <a:gd name="connsiteY2" fmla="*/ 761937 h 761937"/>
            </a:gdLst>
            <a:ahLst/>
            <a:cxnLst>
              <a:cxn ang="0">
                <a:pos x="connsiteX0" y="connsiteY0"/>
              </a:cxn>
              <a:cxn ang="0">
                <a:pos x="connsiteX1" y="connsiteY1"/>
              </a:cxn>
              <a:cxn ang="0">
                <a:pos x="connsiteX2" y="connsiteY2"/>
              </a:cxn>
            </a:cxnLst>
            <a:rect l="l" t="t" r="r" b="b"/>
            <a:pathLst>
              <a:path w="2047875" h="761937">
                <a:moveTo>
                  <a:pt x="0" y="684"/>
                </a:moveTo>
                <a:cubicBezTo>
                  <a:pt x="150812" y="-5138"/>
                  <a:pt x="442913" y="24622"/>
                  <a:pt x="784225" y="151497"/>
                </a:cubicBezTo>
                <a:cubicBezTo>
                  <a:pt x="1125538" y="278373"/>
                  <a:pt x="1614487" y="455020"/>
                  <a:pt x="2047875" y="7619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Figura a mano libera 152"/>
          <p:cNvSpPr/>
          <p:nvPr/>
        </p:nvSpPr>
        <p:spPr>
          <a:xfrm>
            <a:off x="3120287" y="2249006"/>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igura a mano libera 153"/>
          <p:cNvSpPr/>
          <p:nvPr/>
        </p:nvSpPr>
        <p:spPr>
          <a:xfrm>
            <a:off x="3494569" y="2249006"/>
            <a:ext cx="357351" cy="307784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CasellaDiTesto 155"/>
          <p:cNvSpPr txBox="1"/>
          <p:nvPr/>
        </p:nvSpPr>
        <p:spPr>
          <a:xfrm>
            <a:off x="3113388" y="1772816"/>
            <a:ext cx="2322708" cy="369332"/>
          </a:xfrm>
          <a:prstGeom prst="rect">
            <a:avLst/>
          </a:prstGeom>
          <a:noFill/>
        </p:spPr>
        <p:txBody>
          <a:bodyPr wrap="square" rtlCol="0">
            <a:spAutoFit/>
          </a:bodyPr>
          <a:lstStyle/>
          <a:p>
            <a:r>
              <a:rPr lang="it-IT" dirty="0"/>
              <a:t>O</a:t>
            </a:r>
            <a:r>
              <a:rPr lang="it-IT" baseline="-25000" dirty="0"/>
              <a:t>1</a:t>
            </a:r>
            <a:r>
              <a:rPr lang="it-IT" dirty="0"/>
              <a:t> O</a:t>
            </a:r>
            <a:r>
              <a:rPr lang="it-IT" baseline="-25000" dirty="0"/>
              <a:t>2</a:t>
            </a:r>
          </a:p>
        </p:txBody>
      </p:sp>
      <p:grpSp>
        <p:nvGrpSpPr>
          <p:cNvPr id="157" name="Group 54"/>
          <p:cNvGrpSpPr/>
          <p:nvPr/>
        </p:nvGrpSpPr>
        <p:grpSpPr>
          <a:xfrm>
            <a:off x="6516216" y="1556792"/>
            <a:ext cx="2322919" cy="3495210"/>
            <a:chOff x="4851188" y="1182596"/>
            <a:chExt cx="4216612" cy="3441361"/>
          </a:xfrm>
          <a:effectLst/>
        </p:grpSpPr>
        <p:grpSp>
          <p:nvGrpSpPr>
            <p:cNvPr id="158" name="Group 53"/>
            <p:cNvGrpSpPr/>
            <p:nvPr/>
          </p:nvGrpSpPr>
          <p:grpSpPr>
            <a:xfrm>
              <a:off x="5486400" y="1874169"/>
              <a:ext cx="3581400" cy="2749788"/>
              <a:chOff x="5257800" y="1874169"/>
              <a:chExt cx="3581400" cy="2749788"/>
            </a:xfrm>
          </p:grpSpPr>
          <p:cxnSp>
            <p:nvCxnSpPr>
              <p:cNvPr id="161" name="Straight Connector 5"/>
              <p:cNvCxnSpPr/>
              <p:nvPr/>
            </p:nvCxnSpPr>
            <p:spPr>
              <a:xfrm rot="16200000" flipV="1">
                <a:off x="3886200" y="3252357"/>
                <a:ext cx="27432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62" name="Straight Connector 6"/>
              <p:cNvCxnSpPr/>
              <p:nvPr/>
            </p:nvCxnSpPr>
            <p:spPr>
              <a:xfrm rot="10800000">
                <a:off x="5257800" y="1874169"/>
                <a:ext cx="35814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159" name="TextBox 9"/>
            <p:cNvSpPr txBox="1"/>
            <p:nvPr/>
          </p:nvSpPr>
          <p:spPr>
            <a:xfrm rot="16200000">
              <a:off x="4550272" y="3726975"/>
              <a:ext cx="971163" cy="369332"/>
            </a:xfrm>
            <a:prstGeom prst="rect">
              <a:avLst/>
            </a:prstGeom>
            <a:noFill/>
          </p:spPr>
          <p:txBody>
            <a:bodyPr wrap="none" rtlCol="0">
              <a:spAutoFit/>
            </a:bodyPr>
            <a:lstStyle/>
            <a:p>
              <a:r>
                <a:rPr lang="en-US" dirty="0"/>
                <a:t>Time (</a:t>
              </a:r>
              <a:r>
                <a:rPr lang="en-US" i="1" dirty="0"/>
                <a:t>t</a:t>
              </a:r>
              <a:r>
                <a:rPr lang="en-US" dirty="0"/>
                <a:t>)</a:t>
              </a:r>
            </a:p>
          </p:txBody>
        </p:sp>
        <p:sp>
          <p:nvSpPr>
            <p:cNvPr id="160" name="TextBox 10"/>
            <p:cNvSpPr txBox="1"/>
            <p:nvPr/>
          </p:nvSpPr>
          <p:spPr>
            <a:xfrm>
              <a:off x="6904953" y="1182596"/>
              <a:ext cx="2050249" cy="363642"/>
            </a:xfrm>
            <a:prstGeom prst="rect">
              <a:avLst/>
            </a:prstGeom>
            <a:noFill/>
          </p:spPr>
          <p:txBody>
            <a:bodyPr wrap="none" rtlCol="0">
              <a:spAutoFit/>
            </a:bodyPr>
            <a:lstStyle/>
            <a:p>
              <a:r>
                <a:rPr lang="en-US" dirty="0"/>
                <a:t>Offset (</a:t>
              </a:r>
              <a:r>
                <a:rPr lang="en-US" i="1" dirty="0"/>
                <a:t>x</a:t>
              </a:r>
              <a:r>
                <a:rPr lang="en-US" dirty="0"/>
                <a:t>)</a:t>
              </a:r>
            </a:p>
          </p:txBody>
        </p:sp>
      </p:grpSp>
      <p:sp>
        <p:nvSpPr>
          <p:cNvPr id="163" name="Figura a mano libera 162"/>
          <p:cNvSpPr/>
          <p:nvPr/>
        </p:nvSpPr>
        <p:spPr>
          <a:xfrm>
            <a:off x="6945807" y="2852936"/>
            <a:ext cx="1962879" cy="1120585"/>
          </a:xfrm>
          <a:custGeom>
            <a:avLst/>
            <a:gdLst>
              <a:gd name="connsiteX0" fmla="*/ 0 w 1866900"/>
              <a:gd name="connsiteY0" fmla="*/ 37779 h 812479"/>
              <a:gd name="connsiteX1" fmla="*/ 584200 w 1866900"/>
              <a:gd name="connsiteY1" fmla="*/ 88579 h 812479"/>
              <a:gd name="connsiteX2" fmla="*/ 1866900 w 1866900"/>
              <a:gd name="connsiteY2" fmla="*/ 812479 h 812479"/>
              <a:gd name="connsiteX0" fmla="*/ 0 w 1866900"/>
              <a:gd name="connsiteY0" fmla="*/ 11262 h 785962"/>
              <a:gd name="connsiteX1" fmla="*/ 788988 w 1866900"/>
              <a:gd name="connsiteY1" fmla="*/ 166837 h 785962"/>
              <a:gd name="connsiteX2" fmla="*/ 1866900 w 1866900"/>
              <a:gd name="connsiteY2" fmla="*/ 785962 h 785962"/>
              <a:gd name="connsiteX0" fmla="*/ 0 w 1866900"/>
              <a:gd name="connsiteY0" fmla="*/ 7120 h 781820"/>
              <a:gd name="connsiteX1" fmla="*/ 788988 w 1866900"/>
              <a:gd name="connsiteY1" fmla="*/ 162695 h 781820"/>
              <a:gd name="connsiteX2" fmla="*/ 1866900 w 1866900"/>
              <a:gd name="connsiteY2" fmla="*/ 781820 h 781820"/>
              <a:gd name="connsiteX0" fmla="*/ 0 w 1866900"/>
              <a:gd name="connsiteY0" fmla="*/ 9075 h 783775"/>
              <a:gd name="connsiteX1" fmla="*/ 788988 w 1866900"/>
              <a:gd name="connsiteY1" fmla="*/ 164650 h 783775"/>
              <a:gd name="connsiteX2" fmla="*/ 1866900 w 1866900"/>
              <a:gd name="connsiteY2" fmla="*/ 783775 h 783775"/>
              <a:gd name="connsiteX0" fmla="*/ 0 w 1866900"/>
              <a:gd name="connsiteY0" fmla="*/ 11710 h 786410"/>
              <a:gd name="connsiteX1" fmla="*/ 788988 w 1866900"/>
              <a:gd name="connsiteY1" fmla="*/ 167285 h 786410"/>
              <a:gd name="connsiteX2" fmla="*/ 1866900 w 1866900"/>
              <a:gd name="connsiteY2" fmla="*/ 786410 h 786410"/>
              <a:gd name="connsiteX0" fmla="*/ 0 w 1819275"/>
              <a:gd name="connsiteY0" fmla="*/ 11262 h 785962"/>
              <a:gd name="connsiteX1" fmla="*/ 741363 w 1819275"/>
              <a:gd name="connsiteY1" fmla="*/ 166837 h 785962"/>
              <a:gd name="connsiteX2" fmla="*/ 1819275 w 1819275"/>
              <a:gd name="connsiteY2" fmla="*/ 785962 h 785962"/>
              <a:gd name="connsiteX0" fmla="*/ 0 w 1819275"/>
              <a:gd name="connsiteY0" fmla="*/ 644 h 775344"/>
              <a:gd name="connsiteX1" fmla="*/ 741363 w 1819275"/>
              <a:gd name="connsiteY1" fmla="*/ 156219 h 775344"/>
              <a:gd name="connsiteX2" fmla="*/ 1819275 w 1819275"/>
              <a:gd name="connsiteY2" fmla="*/ 775344 h 775344"/>
              <a:gd name="connsiteX0" fmla="*/ 0 w 1819275"/>
              <a:gd name="connsiteY0" fmla="*/ 722 h 775422"/>
              <a:gd name="connsiteX1" fmla="*/ 784225 w 1819275"/>
              <a:gd name="connsiteY1" fmla="*/ 151535 h 775422"/>
              <a:gd name="connsiteX2" fmla="*/ 1819275 w 1819275"/>
              <a:gd name="connsiteY2" fmla="*/ 775422 h 775422"/>
              <a:gd name="connsiteX0" fmla="*/ 0 w 1819275"/>
              <a:gd name="connsiteY0" fmla="*/ 722 h 775422"/>
              <a:gd name="connsiteX1" fmla="*/ 784225 w 1819275"/>
              <a:gd name="connsiteY1" fmla="*/ 151535 h 775422"/>
              <a:gd name="connsiteX2" fmla="*/ 1819275 w 1819275"/>
              <a:gd name="connsiteY2" fmla="*/ 775422 h 775422"/>
              <a:gd name="connsiteX0" fmla="*/ 0 w 2047875"/>
              <a:gd name="connsiteY0" fmla="*/ 684 h 761937"/>
              <a:gd name="connsiteX1" fmla="*/ 784225 w 2047875"/>
              <a:gd name="connsiteY1" fmla="*/ 151497 h 761937"/>
              <a:gd name="connsiteX2" fmla="*/ 2047875 w 2047875"/>
              <a:gd name="connsiteY2" fmla="*/ 761937 h 761937"/>
            </a:gdLst>
            <a:ahLst/>
            <a:cxnLst>
              <a:cxn ang="0">
                <a:pos x="connsiteX0" y="connsiteY0"/>
              </a:cxn>
              <a:cxn ang="0">
                <a:pos x="connsiteX1" y="connsiteY1"/>
              </a:cxn>
              <a:cxn ang="0">
                <a:pos x="connsiteX2" y="connsiteY2"/>
              </a:cxn>
            </a:cxnLst>
            <a:rect l="l" t="t" r="r" b="b"/>
            <a:pathLst>
              <a:path w="2047875" h="761937">
                <a:moveTo>
                  <a:pt x="0" y="684"/>
                </a:moveTo>
                <a:cubicBezTo>
                  <a:pt x="150812" y="-5138"/>
                  <a:pt x="442913" y="24622"/>
                  <a:pt x="784225" y="151497"/>
                </a:cubicBezTo>
                <a:cubicBezTo>
                  <a:pt x="1125538" y="278373"/>
                  <a:pt x="1614487" y="455020"/>
                  <a:pt x="2047875" y="7619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Figura a mano libera 163"/>
          <p:cNvSpPr/>
          <p:nvPr/>
        </p:nvSpPr>
        <p:spPr>
          <a:xfrm>
            <a:off x="7224743" y="2261192"/>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igura a mano libera 165"/>
          <p:cNvSpPr/>
          <p:nvPr/>
        </p:nvSpPr>
        <p:spPr>
          <a:xfrm>
            <a:off x="8425971" y="2229564"/>
            <a:ext cx="438989" cy="2788518"/>
          </a:xfrm>
          <a:custGeom>
            <a:avLst/>
            <a:gdLst>
              <a:gd name="connsiteX0" fmla="*/ 298457 w 438967"/>
              <a:gd name="connsiteY0" fmla="*/ 0 h 3009900"/>
              <a:gd name="connsiteX1" fmla="*/ 317507 w 438967"/>
              <a:gd name="connsiteY1" fmla="*/ 1600200 h 3009900"/>
              <a:gd name="connsiteX2" fmla="*/ 114307 w 438967"/>
              <a:gd name="connsiteY2" fmla="*/ 1911350 h 3009900"/>
              <a:gd name="connsiteX3" fmla="*/ 438157 w 438967"/>
              <a:gd name="connsiteY3" fmla="*/ 2133600 h 3009900"/>
              <a:gd name="connsiteX4" fmla="*/ 7 w 438967"/>
              <a:gd name="connsiteY4" fmla="*/ 2355850 h 3009900"/>
              <a:gd name="connsiteX5" fmla="*/ 425457 w 438967"/>
              <a:gd name="connsiteY5" fmla="*/ 2584450 h 3009900"/>
              <a:gd name="connsiteX6" fmla="*/ 31757 w 438967"/>
              <a:gd name="connsiteY6" fmla="*/ 2819400 h 3009900"/>
              <a:gd name="connsiteX7" fmla="*/ 209557 w 438967"/>
              <a:gd name="connsiteY7" fmla="*/ 3009900 h 3009900"/>
              <a:gd name="connsiteX0" fmla="*/ 298457 w 438989"/>
              <a:gd name="connsiteY0" fmla="*/ 0 h 3009900"/>
              <a:gd name="connsiteX1" fmla="*/ 264167 w 438989"/>
              <a:gd name="connsiteY1" fmla="*/ 1591975 h 3009900"/>
              <a:gd name="connsiteX2" fmla="*/ 114307 w 438989"/>
              <a:gd name="connsiteY2" fmla="*/ 1911350 h 3009900"/>
              <a:gd name="connsiteX3" fmla="*/ 438157 w 438989"/>
              <a:gd name="connsiteY3" fmla="*/ 2133600 h 3009900"/>
              <a:gd name="connsiteX4" fmla="*/ 7 w 438989"/>
              <a:gd name="connsiteY4" fmla="*/ 2355850 h 3009900"/>
              <a:gd name="connsiteX5" fmla="*/ 425457 w 438989"/>
              <a:gd name="connsiteY5" fmla="*/ 2584450 h 3009900"/>
              <a:gd name="connsiteX6" fmla="*/ 31757 w 438989"/>
              <a:gd name="connsiteY6" fmla="*/ 2819400 h 3009900"/>
              <a:gd name="connsiteX7" fmla="*/ 209557 w 438989"/>
              <a:gd name="connsiteY7" fmla="*/ 3009900 h 3009900"/>
              <a:gd name="connsiteX0" fmla="*/ 298457 w 438989"/>
              <a:gd name="connsiteY0" fmla="*/ 0 h 3009900"/>
              <a:gd name="connsiteX1" fmla="*/ 264167 w 438989"/>
              <a:gd name="connsiteY1" fmla="*/ 1591975 h 3009900"/>
              <a:gd name="connsiteX2" fmla="*/ 114307 w 438989"/>
              <a:gd name="connsiteY2" fmla="*/ 1911350 h 3009900"/>
              <a:gd name="connsiteX3" fmla="*/ 438157 w 438989"/>
              <a:gd name="connsiteY3" fmla="*/ 2133600 h 3009900"/>
              <a:gd name="connsiteX4" fmla="*/ 7 w 438989"/>
              <a:gd name="connsiteY4" fmla="*/ 2355850 h 3009900"/>
              <a:gd name="connsiteX5" fmla="*/ 425457 w 438989"/>
              <a:gd name="connsiteY5" fmla="*/ 2584450 h 3009900"/>
              <a:gd name="connsiteX6" fmla="*/ 31757 w 438989"/>
              <a:gd name="connsiteY6" fmla="*/ 2819400 h 3009900"/>
              <a:gd name="connsiteX7" fmla="*/ 209557 w 438989"/>
              <a:gd name="connsiteY7" fmla="*/ 3009900 h 300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989" h="3009900">
                <a:moveTo>
                  <a:pt x="298457" y="0"/>
                </a:moveTo>
                <a:cubicBezTo>
                  <a:pt x="323328" y="640821"/>
                  <a:pt x="264379" y="1273417"/>
                  <a:pt x="264167" y="1591975"/>
                </a:cubicBezTo>
                <a:cubicBezTo>
                  <a:pt x="263955" y="1910533"/>
                  <a:pt x="85309" y="1821079"/>
                  <a:pt x="114307" y="1911350"/>
                </a:cubicBezTo>
                <a:cubicBezTo>
                  <a:pt x="143305" y="2001621"/>
                  <a:pt x="457207" y="2059517"/>
                  <a:pt x="438157" y="2133600"/>
                </a:cubicBezTo>
                <a:cubicBezTo>
                  <a:pt x="419107" y="2207683"/>
                  <a:pt x="2124" y="2280708"/>
                  <a:pt x="7" y="2355850"/>
                </a:cubicBezTo>
                <a:cubicBezTo>
                  <a:pt x="-2110" y="2430992"/>
                  <a:pt x="420165" y="2507192"/>
                  <a:pt x="425457" y="2584450"/>
                </a:cubicBezTo>
                <a:cubicBezTo>
                  <a:pt x="430749" y="2661708"/>
                  <a:pt x="67740" y="2748492"/>
                  <a:pt x="31757" y="2819400"/>
                </a:cubicBezTo>
                <a:cubicBezTo>
                  <a:pt x="-4226" y="2890308"/>
                  <a:pt x="102665" y="2950104"/>
                  <a:pt x="209557" y="30099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CasellaDiTesto 166"/>
          <p:cNvSpPr txBox="1"/>
          <p:nvPr/>
        </p:nvSpPr>
        <p:spPr>
          <a:xfrm>
            <a:off x="7217844" y="1772816"/>
            <a:ext cx="2322708" cy="369332"/>
          </a:xfrm>
          <a:prstGeom prst="rect">
            <a:avLst/>
          </a:prstGeom>
          <a:noFill/>
        </p:spPr>
        <p:txBody>
          <a:bodyPr wrap="square" rtlCol="0">
            <a:spAutoFit/>
          </a:bodyPr>
          <a:lstStyle/>
          <a:p>
            <a:r>
              <a:rPr lang="it-IT" dirty="0"/>
              <a:t>O</a:t>
            </a:r>
            <a:r>
              <a:rPr lang="it-IT" baseline="-25000" dirty="0"/>
              <a:t>1</a:t>
            </a:r>
            <a:r>
              <a:rPr lang="it-IT" dirty="0"/>
              <a:t> O</a:t>
            </a:r>
            <a:r>
              <a:rPr lang="it-IT" baseline="-25000" dirty="0"/>
              <a:t>2</a:t>
            </a:r>
            <a:r>
              <a:rPr lang="it-IT" dirty="0"/>
              <a:t>    O</a:t>
            </a:r>
            <a:r>
              <a:rPr lang="it-IT" baseline="-25000" dirty="0"/>
              <a:t>3</a:t>
            </a:r>
            <a:r>
              <a:rPr lang="it-IT" dirty="0"/>
              <a:t>   O</a:t>
            </a:r>
            <a:r>
              <a:rPr lang="it-IT" baseline="-25000" dirty="0"/>
              <a:t>4</a:t>
            </a:r>
          </a:p>
        </p:txBody>
      </p:sp>
      <p:sp>
        <p:nvSpPr>
          <p:cNvPr id="46" name="Figura a mano libera 45"/>
          <p:cNvSpPr/>
          <p:nvPr/>
        </p:nvSpPr>
        <p:spPr>
          <a:xfrm>
            <a:off x="8021443" y="2247594"/>
            <a:ext cx="438989" cy="2189518"/>
          </a:xfrm>
          <a:custGeom>
            <a:avLst/>
            <a:gdLst>
              <a:gd name="connsiteX0" fmla="*/ 298457 w 438967"/>
              <a:gd name="connsiteY0" fmla="*/ 0 h 3009900"/>
              <a:gd name="connsiteX1" fmla="*/ 317507 w 438967"/>
              <a:gd name="connsiteY1" fmla="*/ 1600200 h 3009900"/>
              <a:gd name="connsiteX2" fmla="*/ 114307 w 438967"/>
              <a:gd name="connsiteY2" fmla="*/ 1911350 h 3009900"/>
              <a:gd name="connsiteX3" fmla="*/ 438157 w 438967"/>
              <a:gd name="connsiteY3" fmla="*/ 2133600 h 3009900"/>
              <a:gd name="connsiteX4" fmla="*/ 7 w 438967"/>
              <a:gd name="connsiteY4" fmla="*/ 2355850 h 3009900"/>
              <a:gd name="connsiteX5" fmla="*/ 425457 w 438967"/>
              <a:gd name="connsiteY5" fmla="*/ 2584450 h 3009900"/>
              <a:gd name="connsiteX6" fmla="*/ 31757 w 438967"/>
              <a:gd name="connsiteY6" fmla="*/ 2819400 h 3009900"/>
              <a:gd name="connsiteX7" fmla="*/ 209557 w 438967"/>
              <a:gd name="connsiteY7" fmla="*/ 3009900 h 3009900"/>
              <a:gd name="connsiteX0" fmla="*/ 298457 w 438989"/>
              <a:gd name="connsiteY0" fmla="*/ 0 h 3009900"/>
              <a:gd name="connsiteX1" fmla="*/ 264167 w 438989"/>
              <a:gd name="connsiteY1" fmla="*/ 1591975 h 3009900"/>
              <a:gd name="connsiteX2" fmla="*/ 114307 w 438989"/>
              <a:gd name="connsiteY2" fmla="*/ 1911350 h 3009900"/>
              <a:gd name="connsiteX3" fmla="*/ 438157 w 438989"/>
              <a:gd name="connsiteY3" fmla="*/ 2133600 h 3009900"/>
              <a:gd name="connsiteX4" fmla="*/ 7 w 438989"/>
              <a:gd name="connsiteY4" fmla="*/ 2355850 h 3009900"/>
              <a:gd name="connsiteX5" fmla="*/ 425457 w 438989"/>
              <a:gd name="connsiteY5" fmla="*/ 2584450 h 3009900"/>
              <a:gd name="connsiteX6" fmla="*/ 31757 w 438989"/>
              <a:gd name="connsiteY6" fmla="*/ 2819400 h 3009900"/>
              <a:gd name="connsiteX7" fmla="*/ 209557 w 438989"/>
              <a:gd name="connsiteY7" fmla="*/ 3009900 h 3009900"/>
              <a:gd name="connsiteX0" fmla="*/ 298457 w 438989"/>
              <a:gd name="connsiteY0" fmla="*/ 0 h 3009900"/>
              <a:gd name="connsiteX1" fmla="*/ 264167 w 438989"/>
              <a:gd name="connsiteY1" fmla="*/ 1591975 h 3009900"/>
              <a:gd name="connsiteX2" fmla="*/ 114307 w 438989"/>
              <a:gd name="connsiteY2" fmla="*/ 1911350 h 3009900"/>
              <a:gd name="connsiteX3" fmla="*/ 438157 w 438989"/>
              <a:gd name="connsiteY3" fmla="*/ 2133600 h 3009900"/>
              <a:gd name="connsiteX4" fmla="*/ 7 w 438989"/>
              <a:gd name="connsiteY4" fmla="*/ 2355850 h 3009900"/>
              <a:gd name="connsiteX5" fmla="*/ 425457 w 438989"/>
              <a:gd name="connsiteY5" fmla="*/ 2584450 h 3009900"/>
              <a:gd name="connsiteX6" fmla="*/ 31757 w 438989"/>
              <a:gd name="connsiteY6" fmla="*/ 2819400 h 3009900"/>
              <a:gd name="connsiteX7" fmla="*/ 209557 w 438989"/>
              <a:gd name="connsiteY7" fmla="*/ 3009900 h 300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989" h="3009900">
                <a:moveTo>
                  <a:pt x="298457" y="0"/>
                </a:moveTo>
                <a:cubicBezTo>
                  <a:pt x="323328" y="640821"/>
                  <a:pt x="264379" y="1273417"/>
                  <a:pt x="264167" y="1591975"/>
                </a:cubicBezTo>
                <a:cubicBezTo>
                  <a:pt x="263955" y="1910533"/>
                  <a:pt x="85309" y="1821079"/>
                  <a:pt x="114307" y="1911350"/>
                </a:cubicBezTo>
                <a:cubicBezTo>
                  <a:pt x="143305" y="2001621"/>
                  <a:pt x="457207" y="2059517"/>
                  <a:pt x="438157" y="2133600"/>
                </a:cubicBezTo>
                <a:cubicBezTo>
                  <a:pt x="419107" y="2207683"/>
                  <a:pt x="2124" y="2280708"/>
                  <a:pt x="7" y="2355850"/>
                </a:cubicBezTo>
                <a:cubicBezTo>
                  <a:pt x="-2110" y="2430992"/>
                  <a:pt x="420165" y="2507192"/>
                  <a:pt x="425457" y="2584450"/>
                </a:cubicBezTo>
                <a:cubicBezTo>
                  <a:pt x="430749" y="2661708"/>
                  <a:pt x="67740" y="2748492"/>
                  <a:pt x="31757" y="2819400"/>
                </a:cubicBezTo>
                <a:cubicBezTo>
                  <a:pt x="-4226" y="2890308"/>
                  <a:pt x="102665" y="2950104"/>
                  <a:pt x="209557" y="30099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igura a mano libera 46"/>
          <p:cNvSpPr/>
          <p:nvPr/>
        </p:nvSpPr>
        <p:spPr>
          <a:xfrm>
            <a:off x="7616117" y="2256140"/>
            <a:ext cx="357351" cy="307784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856435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Reflection</a:t>
            </a:r>
            <a:r>
              <a:rPr lang="en-GB" dirty="0">
                <a:ea typeface="+mj-ea"/>
                <a:cs typeface="+mj-cs"/>
              </a:rPr>
              <a:t> – CMP</a:t>
            </a:r>
          </a:p>
        </p:txBody>
      </p:sp>
      <p:pic>
        <p:nvPicPr>
          <p:cNvPr id="21" name="Immagine 9" descr="logo_dicea.png"/>
          <p:cNvPicPr>
            <a:picLocks noChangeAspect="1"/>
          </p:cNvPicPr>
          <p:nvPr/>
        </p:nvPicPr>
        <p:blipFill>
          <a:blip r:embed="rId3" cstate="print"/>
          <a:srcRect r="77084"/>
          <a:stretch>
            <a:fillRect/>
          </a:stretch>
        </p:blipFill>
        <p:spPr bwMode="auto">
          <a:xfrm>
            <a:off x="8568283" y="0"/>
            <a:ext cx="540221" cy="654050"/>
          </a:xfrm>
          <a:prstGeom prst="rect">
            <a:avLst/>
          </a:prstGeom>
          <a:noFill/>
          <a:ln w="9525">
            <a:noFill/>
            <a:miter lim="800000"/>
            <a:headEnd/>
            <a:tailEnd/>
          </a:ln>
        </p:spPr>
      </p:pic>
      <p:sp>
        <p:nvSpPr>
          <p:cNvPr id="93"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34</a:t>
            </a:fld>
            <a:r>
              <a:rPr lang="en-GB" sz="1400" b="1" dirty="0"/>
              <a:t> </a:t>
            </a:r>
          </a:p>
        </p:txBody>
      </p:sp>
      <p:sp>
        <p:nvSpPr>
          <p:cNvPr id="94"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78" name="Rettangolo 77"/>
          <p:cNvSpPr/>
          <p:nvPr/>
        </p:nvSpPr>
        <p:spPr>
          <a:xfrm>
            <a:off x="77718" y="836712"/>
            <a:ext cx="1685970" cy="430887"/>
          </a:xfrm>
          <a:prstGeom prst="rect">
            <a:avLst/>
          </a:prstGeom>
        </p:spPr>
        <p:txBody>
          <a:bodyPr wrap="square">
            <a:spAutoFit/>
          </a:bodyPr>
          <a:lstStyle/>
          <a:p>
            <a:pPr algn="ctr"/>
            <a:r>
              <a:rPr lang="en-US" sz="2200" b="1" dirty="0"/>
              <a:t>Stacking</a:t>
            </a:r>
          </a:p>
        </p:txBody>
      </p:sp>
      <p:sp>
        <p:nvSpPr>
          <p:cNvPr id="95" name="Text Box 23"/>
          <p:cNvSpPr txBox="1">
            <a:spLocks noChangeArrowheads="1"/>
          </p:cNvSpPr>
          <p:nvPr/>
        </p:nvSpPr>
        <p:spPr bwMode="auto">
          <a:xfrm>
            <a:off x="3051175" y="608013"/>
            <a:ext cx="17986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9pPr>
          </a:lstStyle>
          <a:p>
            <a:pPr algn="ctr"/>
            <a:endParaRPr lang="en-US" altLang="en-US" sz="1400" b="1">
              <a:solidFill>
                <a:schemeClr val="bg1"/>
              </a:solidFill>
              <a:latin typeface="Arial" panose="020B0604020202020204" pitchFamily="34" charset="0"/>
            </a:endParaRPr>
          </a:p>
          <a:p>
            <a:pPr algn="ctr"/>
            <a:r>
              <a:rPr lang="en-US" altLang="en-US" sz="1400" b="1">
                <a:solidFill>
                  <a:schemeClr val="bg1"/>
                </a:solidFill>
                <a:latin typeface="Arial" panose="020B0604020202020204" pitchFamily="34" charset="0"/>
              </a:rPr>
              <a:t>Moveout Corrected</a:t>
            </a:r>
          </a:p>
          <a:p>
            <a:pPr algn="ctr"/>
            <a:r>
              <a:rPr lang="en-US" altLang="en-US" sz="1400" b="1">
                <a:solidFill>
                  <a:schemeClr val="bg1"/>
                </a:solidFill>
                <a:latin typeface="Arial" panose="020B0604020202020204" pitchFamily="34" charset="0"/>
              </a:rPr>
              <a:t>Midpoint Gather</a:t>
            </a:r>
          </a:p>
        </p:txBody>
      </p:sp>
      <p:sp>
        <p:nvSpPr>
          <p:cNvPr id="102" name="Text Box 24"/>
          <p:cNvSpPr txBox="1">
            <a:spLocks noChangeArrowheads="1"/>
          </p:cNvSpPr>
          <p:nvPr/>
        </p:nvSpPr>
        <p:spPr bwMode="auto">
          <a:xfrm>
            <a:off x="5202237" y="592138"/>
            <a:ext cx="86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9pPr>
          </a:lstStyle>
          <a:p>
            <a:pPr algn="ctr"/>
            <a:endParaRPr lang="en-US" altLang="en-US" sz="1600" b="1">
              <a:solidFill>
                <a:schemeClr val="bg1"/>
              </a:solidFill>
              <a:latin typeface="Arial" panose="020B0604020202020204" pitchFamily="34" charset="0"/>
            </a:endParaRPr>
          </a:p>
          <a:p>
            <a:pPr algn="ctr"/>
            <a:r>
              <a:rPr lang="en-US" altLang="en-US" sz="1400" b="1">
                <a:solidFill>
                  <a:schemeClr val="bg1"/>
                </a:solidFill>
                <a:latin typeface="Arial" panose="020B0604020202020204" pitchFamily="34" charset="0"/>
              </a:rPr>
              <a:t>Stacked</a:t>
            </a:r>
          </a:p>
          <a:p>
            <a:pPr algn="ctr"/>
            <a:r>
              <a:rPr lang="en-US" altLang="en-US" sz="1400" b="1">
                <a:solidFill>
                  <a:schemeClr val="bg1"/>
                </a:solidFill>
                <a:latin typeface="Arial" panose="020B0604020202020204" pitchFamily="34" charset="0"/>
              </a:rPr>
              <a:t>Trace</a:t>
            </a:r>
          </a:p>
        </p:txBody>
      </p:sp>
      <p:sp>
        <p:nvSpPr>
          <p:cNvPr id="140" name="Text Box 56"/>
          <p:cNvSpPr txBox="1">
            <a:spLocks noChangeArrowheads="1"/>
          </p:cNvSpPr>
          <p:nvPr/>
        </p:nvSpPr>
        <p:spPr bwMode="auto">
          <a:xfrm>
            <a:off x="300710" y="1344831"/>
            <a:ext cx="8375746"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9pPr>
          </a:lstStyle>
          <a:p>
            <a:pPr marL="342900" indent="-342900" algn="just">
              <a:lnSpc>
                <a:spcPct val="115000"/>
              </a:lnSpc>
              <a:buFont typeface="Arial" panose="020B0604020202020204" pitchFamily="34" charset="0"/>
              <a:buChar char="•"/>
            </a:pPr>
            <a:r>
              <a:rPr lang="en-US" altLang="en-US" b="1" dirty="0">
                <a:latin typeface="Helvetica" panose="020B0604020202020204" pitchFamily="34" charset="0"/>
                <a:cs typeface="Helvetica" panose="020B0604020202020204" pitchFamily="34" charset="0"/>
              </a:rPr>
              <a:t>We stack several traces (number of traces = fold)</a:t>
            </a:r>
          </a:p>
          <a:p>
            <a:pPr marL="342900" indent="-342900" algn="just">
              <a:lnSpc>
                <a:spcPct val="115000"/>
              </a:lnSpc>
              <a:buFont typeface="Arial" panose="020B0604020202020204" pitchFamily="34" charset="0"/>
              <a:buChar char="•"/>
            </a:pPr>
            <a:r>
              <a:rPr lang="en-US" altLang="en-US" b="1" dirty="0">
                <a:latin typeface="Helvetica" panose="020B0604020202020204" pitchFamily="34" charset="0"/>
                <a:cs typeface="Helvetica" panose="020B0604020202020204" pitchFamily="34" charset="0"/>
              </a:rPr>
              <a:t>The useful </a:t>
            </a:r>
            <a:r>
              <a:rPr lang="en-US" altLang="ja-JP" b="1" dirty="0">
                <a:latin typeface="Helvetica" panose="020B0604020202020204" pitchFamily="34" charset="0"/>
                <a:cs typeface="Helvetica" panose="020B0604020202020204" pitchFamily="34" charset="0"/>
              </a:rPr>
              <a:t>signal will be additive</a:t>
            </a:r>
            <a:endParaRPr lang="en-US" altLang="en-US" b="1" dirty="0">
              <a:latin typeface="Helvetica" panose="020B0604020202020204" pitchFamily="34" charset="0"/>
              <a:cs typeface="Helvetica" panose="020B0604020202020204" pitchFamily="34" charset="0"/>
            </a:endParaRPr>
          </a:p>
          <a:p>
            <a:pPr marL="342900" indent="-342900" algn="just">
              <a:lnSpc>
                <a:spcPct val="115000"/>
              </a:lnSpc>
              <a:buFont typeface="Arial" panose="020B0604020202020204" pitchFamily="34" charset="0"/>
              <a:buChar char="•"/>
            </a:pPr>
            <a:r>
              <a:rPr lang="en-US" altLang="en-US" b="1" dirty="0">
                <a:latin typeface="Helvetica" panose="020B0604020202020204" pitchFamily="34" charset="0"/>
                <a:cs typeface="Helvetica" panose="020B0604020202020204" pitchFamily="34" charset="0"/>
              </a:rPr>
              <a:t>The random </a:t>
            </a:r>
            <a:r>
              <a:rPr lang="en-US" altLang="ja-JP" b="1" dirty="0">
                <a:latin typeface="Helvetica" panose="020B0604020202020204" pitchFamily="34" charset="0"/>
                <a:cs typeface="Helvetica" panose="020B0604020202020204" pitchFamily="34" charset="0"/>
              </a:rPr>
              <a:t>noise will tend to cancel</a:t>
            </a:r>
            <a:endParaRPr lang="en-US" altLang="en-US" b="1" dirty="0">
              <a:latin typeface="Helvetica" panose="020B0604020202020204" pitchFamily="34" charset="0"/>
              <a:cs typeface="Helvetica" panose="020B0604020202020204" pitchFamily="34" charset="0"/>
            </a:endParaRPr>
          </a:p>
          <a:p>
            <a:pPr marL="342900" indent="-342900" algn="just">
              <a:lnSpc>
                <a:spcPct val="115000"/>
              </a:lnSpc>
              <a:buFont typeface="Arial" panose="020B0604020202020204" pitchFamily="34" charset="0"/>
              <a:buChar char="•"/>
            </a:pPr>
            <a:r>
              <a:rPr lang="en-US" altLang="en-US" b="1" dirty="0">
                <a:latin typeface="Helvetica" panose="020B0604020202020204" pitchFamily="34" charset="0"/>
                <a:cs typeface="Helvetica" panose="020B0604020202020204" pitchFamily="34" charset="0"/>
              </a:rPr>
              <a:t>Stacking greatly improves S/N (signal-to-noise)</a:t>
            </a:r>
          </a:p>
        </p:txBody>
      </p:sp>
      <mc:AlternateContent xmlns:mc="http://schemas.openxmlformats.org/markup-compatibility/2006" xmlns:a14="http://schemas.microsoft.com/office/drawing/2010/main">
        <mc:Choice Requires="a14">
          <p:sp>
            <p:nvSpPr>
              <p:cNvPr id="145" name="Oggetto 144"/>
              <p:cNvSpPr txBox="1"/>
              <p:nvPr/>
            </p:nvSpPr>
            <p:spPr bwMode="auto">
              <a:xfrm>
                <a:off x="539552" y="4749254"/>
                <a:ext cx="2097087" cy="141605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it-IT" i="1">
                          <a:solidFill>
                            <a:srgbClr val="000000"/>
                          </a:solidFill>
                          <a:latin typeface="Cambria Math" panose="02040503050406030204" pitchFamily="18" charset="0"/>
                        </a:rPr>
                        <m:t>𝑡</m:t>
                      </m:r>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𝑥</m:t>
                      </m:r>
                      <m:sSup>
                        <m:sSupPr>
                          <m:ctrlPr>
                            <a:rPr lang="it-IT" i="1">
                              <a:solidFill>
                                <a:srgbClr val="000000"/>
                              </a:solidFill>
                              <a:latin typeface="Cambria Math" panose="02040503050406030204" pitchFamily="18" charset="0"/>
                            </a:rPr>
                          </m:ctrlPr>
                        </m:sSupPr>
                        <m:e>
                          <m:r>
                            <a:rPr lang="it-IT" i="1">
                              <a:solidFill>
                                <a:srgbClr val="000000"/>
                              </a:solidFill>
                              <a:latin typeface="Cambria Math" panose="02040503050406030204" pitchFamily="18" charset="0"/>
                            </a:rPr>
                            <m:t>)</m:t>
                          </m:r>
                        </m:e>
                        <m:sup>
                          <m:r>
                            <a:rPr lang="it-IT" i="1">
                              <a:solidFill>
                                <a:srgbClr val="000000"/>
                              </a:solidFill>
                              <a:latin typeface="Cambria Math" panose="02040503050406030204" pitchFamily="18" charset="0"/>
                            </a:rPr>
                            <m:t>2</m:t>
                          </m:r>
                        </m:sup>
                      </m:sSup>
                      <m:r>
                        <a:rPr lang="it-IT" i="1">
                          <a:solidFill>
                            <a:srgbClr val="000000"/>
                          </a:solidFill>
                          <a:latin typeface="Cambria Math" panose="02040503050406030204" pitchFamily="18" charset="0"/>
                        </a:rPr>
                        <m:t>=</m:t>
                      </m:r>
                      <m:sSup>
                        <m:sSupPr>
                          <m:ctrlPr>
                            <a:rPr lang="it-IT" i="1">
                              <a:solidFill>
                                <a:srgbClr val="000000"/>
                              </a:solidFill>
                              <a:latin typeface="Cambria Math" panose="02040503050406030204" pitchFamily="18" charset="0"/>
                            </a:rPr>
                          </m:ctrlPr>
                        </m:sSupPr>
                        <m:e>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𝑡</m:t>
                              </m:r>
                            </m:e>
                            <m:sub>
                              <m:r>
                                <a:rPr lang="it-IT" i="1">
                                  <a:solidFill>
                                    <a:srgbClr val="000000"/>
                                  </a:solidFill>
                                  <a:latin typeface="Cambria Math" panose="02040503050406030204" pitchFamily="18" charset="0"/>
                                </a:rPr>
                                <m:t>0</m:t>
                              </m:r>
                            </m:sub>
                          </m:sSub>
                        </m:e>
                        <m:sup>
                          <m:r>
                            <a:rPr lang="it-IT" i="1">
                              <a:solidFill>
                                <a:srgbClr val="000000"/>
                              </a:solidFill>
                              <a:latin typeface="Cambria Math" panose="02040503050406030204" pitchFamily="18" charset="0"/>
                            </a:rPr>
                            <m:t>2</m:t>
                          </m:r>
                        </m:sup>
                      </m:sSup>
                      <m:r>
                        <a:rPr lang="it-IT" i="1">
                          <a:solidFill>
                            <a:srgbClr val="000000"/>
                          </a:solidFill>
                          <a:latin typeface="Cambria Math" panose="02040503050406030204" pitchFamily="18" charset="0"/>
                        </a:rPr>
                        <m:t>+</m:t>
                      </m:r>
                      <m:sSup>
                        <m:sSupPr>
                          <m:ctrlPr>
                            <a:rPr lang="it-IT" i="1">
                              <a:solidFill>
                                <a:srgbClr val="000000"/>
                              </a:solidFill>
                              <a:latin typeface="Cambria Math" panose="02040503050406030204" pitchFamily="18" charset="0"/>
                            </a:rPr>
                          </m:ctrlPr>
                        </m:sSupPr>
                        <m:e>
                          <m:d>
                            <m:dPr>
                              <m:ctrlPr>
                                <a:rPr lang="it-IT" i="1">
                                  <a:solidFill>
                                    <a:srgbClr val="000000"/>
                                  </a:solidFill>
                                  <a:latin typeface="Cambria Math" panose="02040503050406030204" pitchFamily="18" charset="0"/>
                                </a:rPr>
                              </m:ctrlPr>
                            </m:dPr>
                            <m:e>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𝑥</m:t>
                                  </m:r>
                                </m:num>
                                <m:den>
                                  <m:r>
                                    <a:rPr lang="it-IT" i="1">
                                      <a:solidFill>
                                        <a:srgbClr val="000000"/>
                                      </a:solidFill>
                                      <a:latin typeface="Cambria Math" panose="02040503050406030204" pitchFamily="18" charset="0"/>
                                    </a:rPr>
                                    <m:t>𝑣</m:t>
                                  </m:r>
                                </m:den>
                              </m:f>
                            </m:e>
                          </m:d>
                        </m:e>
                        <m:sup>
                          <m:r>
                            <a:rPr lang="it-IT" i="1">
                              <a:solidFill>
                                <a:srgbClr val="000000"/>
                              </a:solidFill>
                              <a:latin typeface="Cambria Math" panose="02040503050406030204" pitchFamily="18" charset="0"/>
                            </a:rPr>
                            <m:t>2</m:t>
                          </m:r>
                        </m:sup>
                      </m:sSup>
                    </m:oMath>
                    <m:oMath xmlns:m="http://schemas.openxmlformats.org/officeDocument/2006/math">
                      <m:r>
                        <a:rPr lang="it-IT" i="1">
                          <a:solidFill>
                            <a:srgbClr val="000000"/>
                          </a:solidFill>
                          <a:latin typeface="Cambria Math" panose="02040503050406030204" pitchFamily="18" charset="0"/>
                        </a:rPr>
                        <m:t>𝑡</m:t>
                      </m:r>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𝑁𝑀𝑂</m:t>
                      </m:r>
                      <m:r>
                        <a:rPr lang="it-IT" i="1">
                          <a:solidFill>
                            <a:srgbClr val="000000"/>
                          </a:solidFill>
                          <a:latin typeface="Cambria Math" panose="02040503050406030204" pitchFamily="18" charset="0"/>
                        </a:rPr>
                        <m:t>)=</m:t>
                      </m:r>
                      <m:sSup>
                        <m:sSupPr>
                          <m:ctrlPr>
                            <a:rPr lang="it-IT" i="1">
                              <a:solidFill>
                                <a:srgbClr val="000000"/>
                              </a:solidFill>
                              <a:latin typeface="Cambria Math" panose="02040503050406030204" pitchFamily="18" charset="0"/>
                            </a:rPr>
                          </m:ctrlPr>
                        </m:sSupPr>
                        <m:e>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𝑡</m:t>
                              </m:r>
                            </m:e>
                            <m:sub>
                              <m:r>
                                <a:rPr lang="it-IT" i="1">
                                  <a:solidFill>
                                    <a:srgbClr val="000000"/>
                                  </a:solidFill>
                                  <a:latin typeface="Cambria Math" panose="02040503050406030204" pitchFamily="18" charset="0"/>
                                </a:rPr>
                                <m:t>0</m:t>
                              </m:r>
                            </m:sub>
                          </m:sSub>
                        </m:e>
                        <m:sup>
                          <m:r>
                            <a:rPr lang="it-IT" i="1">
                              <a:solidFill>
                                <a:srgbClr val="000000"/>
                              </a:solidFill>
                              <a:latin typeface="Cambria Math" panose="02040503050406030204" pitchFamily="18" charset="0"/>
                            </a:rPr>
                            <m:t>2</m:t>
                          </m:r>
                        </m:sup>
                      </m:sSup>
                    </m:oMath>
                  </m:oMathPara>
                </a14:m>
                <a:endParaRPr lang="it-IT"/>
              </a:p>
            </p:txBody>
          </p:sp>
        </mc:Choice>
        <mc:Fallback xmlns="">
          <p:sp>
            <p:nvSpPr>
              <p:cNvPr id="145" name="Oggetto 144"/>
              <p:cNvSpPr txBox="1">
                <a:spLocks noRot="1" noChangeAspect="1" noMove="1" noResize="1" noEditPoints="1" noAdjustHandles="1" noChangeArrowheads="1" noChangeShapeType="1" noTextEdit="1"/>
              </p:cNvSpPr>
              <p:nvPr/>
            </p:nvSpPr>
            <p:spPr bwMode="auto">
              <a:xfrm>
                <a:off x="539552" y="4749254"/>
                <a:ext cx="2097087" cy="1416050"/>
              </a:xfrm>
              <a:prstGeom prst="rect">
                <a:avLst/>
              </a:prstGeom>
              <a:blipFill>
                <a:blip r:embed="rId4"/>
                <a:stretch>
                  <a:fillRect/>
                </a:stretch>
              </a:blipFill>
            </p:spPr>
            <p:txBody>
              <a:bodyPr/>
              <a:lstStyle/>
              <a:p>
                <a:r>
                  <a:rPr lang="it-IT">
                    <a:noFill/>
                  </a:rPr>
                  <a:t> </a:t>
                </a:r>
              </a:p>
            </p:txBody>
          </p:sp>
        </mc:Fallback>
      </mc:AlternateContent>
      <p:sp>
        <p:nvSpPr>
          <p:cNvPr id="146" name="Rettangolo 145"/>
          <p:cNvSpPr/>
          <p:nvPr/>
        </p:nvSpPr>
        <p:spPr>
          <a:xfrm>
            <a:off x="323528" y="2948751"/>
            <a:ext cx="8352928" cy="1754326"/>
          </a:xfrm>
          <a:prstGeom prst="rect">
            <a:avLst/>
          </a:prstGeom>
        </p:spPr>
        <p:txBody>
          <a:bodyPr wrap="square">
            <a:spAutoFit/>
          </a:bodyPr>
          <a:lstStyle/>
          <a:p>
            <a:pPr algn="just"/>
            <a:r>
              <a:rPr lang="en-US" dirty="0"/>
              <a:t>Q. How the traces can be stacked? </a:t>
            </a:r>
          </a:p>
          <a:p>
            <a:pPr marL="342900" indent="-342900" algn="just">
              <a:buAutoNum type="alphaUcPeriod"/>
            </a:pPr>
            <a:r>
              <a:rPr lang="en-US" dirty="0"/>
              <a:t>If a perform only the sum of a CMP, I will not obtain a good trace because the same reflector is seen at different times as a function of the offset. Therefore I need to rectify the traces to a fixed time. </a:t>
            </a:r>
          </a:p>
          <a:p>
            <a:pPr marL="342900" indent="-342900" algn="just">
              <a:buAutoNum type="alphaUcPeriod"/>
            </a:pPr>
            <a:endParaRPr lang="en-US" dirty="0"/>
          </a:p>
          <a:p>
            <a:pPr algn="just"/>
            <a:r>
              <a:rPr lang="en-US" b="1" dirty="0"/>
              <a:t>This operation is called Normal Move Out (NMO).</a:t>
            </a:r>
          </a:p>
        </p:txBody>
      </p:sp>
      <p:sp>
        <p:nvSpPr>
          <p:cNvPr id="2" name="CasellaDiTesto 1"/>
          <p:cNvSpPr txBox="1"/>
          <p:nvPr/>
        </p:nvSpPr>
        <p:spPr>
          <a:xfrm>
            <a:off x="3779912" y="5086294"/>
            <a:ext cx="4464496" cy="461665"/>
          </a:xfrm>
          <a:prstGeom prst="rect">
            <a:avLst/>
          </a:prstGeom>
          <a:noFill/>
        </p:spPr>
        <p:txBody>
          <a:bodyPr wrap="square" rtlCol="0">
            <a:spAutoFit/>
          </a:bodyPr>
          <a:lstStyle/>
          <a:p>
            <a:r>
              <a:rPr lang="it-IT" sz="2400" dirty="0"/>
              <a:t>I </a:t>
            </a:r>
            <a:r>
              <a:rPr lang="it-IT" sz="2400" dirty="0" err="1"/>
              <a:t>need</a:t>
            </a:r>
            <a:r>
              <a:rPr lang="it-IT" sz="2400" dirty="0"/>
              <a:t> to </a:t>
            </a:r>
            <a:r>
              <a:rPr lang="it-IT" sz="2400" dirty="0" err="1"/>
              <a:t>know</a:t>
            </a:r>
            <a:r>
              <a:rPr lang="it-IT" sz="2400" dirty="0"/>
              <a:t> the </a:t>
            </a:r>
            <a:r>
              <a:rPr lang="it-IT" sz="2400" dirty="0" err="1"/>
              <a:t>velocity…</a:t>
            </a:r>
            <a:r>
              <a:rPr lang="it-IT" sz="2400" dirty="0"/>
              <a:t> </a:t>
            </a:r>
            <a:endParaRPr lang="en-GB" sz="2400" dirty="0"/>
          </a:p>
        </p:txBody>
      </p:sp>
    </p:spTree>
    <p:extLst>
      <p:ext uri="{BB962C8B-B14F-4D97-AF65-F5344CB8AC3E}">
        <p14:creationId xmlns:p14="http://schemas.microsoft.com/office/powerpoint/2010/main" val="259507129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Reflection</a:t>
            </a:r>
            <a:r>
              <a:rPr lang="en-GB" dirty="0">
                <a:ea typeface="+mj-ea"/>
                <a:cs typeface="+mj-cs"/>
              </a:rPr>
              <a:t> – CMP</a:t>
            </a:r>
          </a:p>
        </p:txBody>
      </p:sp>
      <p:pic>
        <p:nvPicPr>
          <p:cNvPr id="21" name="Immagine 9" descr="logo_dicea.png"/>
          <p:cNvPicPr>
            <a:picLocks noChangeAspect="1"/>
          </p:cNvPicPr>
          <p:nvPr/>
        </p:nvPicPr>
        <p:blipFill>
          <a:blip r:embed="rId3" cstate="print"/>
          <a:srcRect r="77084"/>
          <a:stretch>
            <a:fillRect/>
          </a:stretch>
        </p:blipFill>
        <p:spPr bwMode="auto">
          <a:xfrm>
            <a:off x="8568283" y="0"/>
            <a:ext cx="540221" cy="654050"/>
          </a:xfrm>
          <a:prstGeom prst="rect">
            <a:avLst/>
          </a:prstGeom>
          <a:noFill/>
          <a:ln w="9525">
            <a:noFill/>
            <a:miter lim="800000"/>
            <a:headEnd/>
            <a:tailEnd/>
          </a:ln>
        </p:spPr>
      </p:pic>
      <p:sp>
        <p:nvSpPr>
          <p:cNvPr id="93"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35</a:t>
            </a:fld>
            <a:r>
              <a:rPr lang="en-GB" sz="1400" b="1" dirty="0"/>
              <a:t> </a:t>
            </a:r>
          </a:p>
        </p:txBody>
      </p:sp>
      <p:sp>
        <p:nvSpPr>
          <p:cNvPr id="94"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102" name="Text Box 24"/>
          <p:cNvSpPr txBox="1">
            <a:spLocks noChangeArrowheads="1"/>
          </p:cNvSpPr>
          <p:nvPr/>
        </p:nvSpPr>
        <p:spPr bwMode="auto">
          <a:xfrm>
            <a:off x="5202237" y="592138"/>
            <a:ext cx="86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9pPr>
          </a:lstStyle>
          <a:p>
            <a:pPr algn="ctr"/>
            <a:endParaRPr lang="en-US" altLang="en-US" sz="1600" b="1">
              <a:solidFill>
                <a:schemeClr val="bg1"/>
              </a:solidFill>
              <a:latin typeface="Arial" panose="020B0604020202020204" pitchFamily="34" charset="0"/>
            </a:endParaRPr>
          </a:p>
          <a:p>
            <a:pPr algn="ctr"/>
            <a:r>
              <a:rPr lang="en-US" altLang="en-US" sz="1400" b="1">
                <a:solidFill>
                  <a:schemeClr val="bg1"/>
                </a:solidFill>
                <a:latin typeface="Arial" panose="020B0604020202020204" pitchFamily="34" charset="0"/>
              </a:rPr>
              <a:t>Stacked</a:t>
            </a:r>
          </a:p>
          <a:p>
            <a:pPr algn="ctr"/>
            <a:r>
              <a:rPr lang="en-US" altLang="en-US" sz="1400" b="1">
                <a:solidFill>
                  <a:schemeClr val="bg1"/>
                </a:solidFill>
                <a:latin typeface="Arial" panose="020B0604020202020204" pitchFamily="34" charset="0"/>
              </a:rPr>
              <a:t>Trace</a:t>
            </a:r>
          </a:p>
        </p:txBody>
      </p:sp>
      <p:sp>
        <p:nvSpPr>
          <p:cNvPr id="14" name="Rettangolo 13"/>
          <p:cNvSpPr/>
          <p:nvPr/>
        </p:nvSpPr>
        <p:spPr>
          <a:xfrm>
            <a:off x="548729" y="955589"/>
            <a:ext cx="2004755" cy="369332"/>
          </a:xfrm>
          <a:prstGeom prst="rect">
            <a:avLst/>
          </a:prstGeom>
        </p:spPr>
        <p:txBody>
          <a:bodyPr wrap="square">
            <a:spAutoFit/>
          </a:bodyPr>
          <a:lstStyle/>
          <a:p>
            <a:r>
              <a:rPr lang="en-US" b="1" dirty="0">
                <a:solidFill>
                  <a:srgbClr val="002060"/>
                </a:solidFill>
              </a:rPr>
              <a:t>CMP gather</a:t>
            </a:r>
          </a:p>
        </p:txBody>
      </p:sp>
      <p:grpSp>
        <p:nvGrpSpPr>
          <p:cNvPr id="15" name="Group 54"/>
          <p:cNvGrpSpPr/>
          <p:nvPr/>
        </p:nvGrpSpPr>
        <p:grpSpPr>
          <a:xfrm>
            <a:off x="33204" y="1252913"/>
            <a:ext cx="2322919" cy="3495210"/>
            <a:chOff x="4851188" y="1182596"/>
            <a:chExt cx="4216612" cy="3441361"/>
          </a:xfrm>
          <a:effectLst/>
        </p:grpSpPr>
        <p:grpSp>
          <p:nvGrpSpPr>
            <p:cNvPr id="16" name="Group 53"/>
            <p:cNvGrpSpPr/>
            <p:nvPr/>
          </p:nvGrpSpPr>
          <p:grpSpPr>
            <a:xfrm>
              <a:off x="5486400" y="1874169"/>
              <a:ext cx="3581400" cy="2749788"/>
              <a:chOff x="5257800" y="1874169"/>
              <a:chExt cx="3581400" cy="2749788"/>
            </a:xfrm>
          </p:grpSpPr>
          <p:cxnSp>
            <p:nvCxnSpPr>
              <p:cNvPr id="19" name="Straight Connector 5"/>
              <p:cNvCxnSpPr/>
              <p:nvPr/>
            </p:nvCxnSpPr>
            <p:spPr>
              <a:xfrm rot="16200000" flipV="1">
                <a:off x="3886200" y="3252357"/>
                <a:ext cx="27432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 name="Straight Connector 6"/>
              <p:cNvCxnSpPr/>
              <p:nvPr/>
            </p:nvCxnSpPr>
            <p:spPr>
              <a:xfrm rot="10800000">
                <a:off x="5257800" y="1874169"/>
                <a:ext cx="35814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17" name="TextBox 9"/>
            <p:cNvSpPr txBox="1"/>
            <p:nvPr/>
          </p:nvSpPr>
          <p:spPr>
            <a:xfrm rot="16200000">
              <a:off x="4550272" y="3726975"/>
              <a:ext cx="971163" cy="369332"/>
            </a:xfrm>
            <a:prstGeom prst="rect">
              <a:avLst/>
            </a:prstGeom>
            <a:noFill/>
          </p:spPr>
          <p:txBody>
            <a:bodyPr wrap="none" rtlCol="0">
              <a:spAutoFit/>
            </a:bodyPr>
            <a:lstStyle/>
            <a:p>
              <a:r>
                <a:rPr lang="en-US" dirty="0"/>
                <a:t>Time (</a:t>
              </a:r>
              <a:r>
                <a:rPr lang="en-US" i="1" dirty="0"/>
                <a:t>t</a:t>
              </a:r>
              <a:r>
                <a:rPr lang="en-US" dirty="0"/>
                <a:t>)</a:t>
              </a:r>
            </a:p>
          </p:txBody>
        </p:sp>
        <p:sp>
          <p:nvSpPr>
            <p:cNvPr id="18" name="TextBox 10"/>
            <p:cNvSpPr txBox="1"/>
            <p:nvPr/>
          </p:nvSpPr>
          <p:spPr>
            <a:xfrm>
              <a:off x="6904953" y="1182596"/>
              <a:ext cx="2050249" cy="363642"/>
            </a:xfrm>
            <a:prstGeom prst="rect">
              <a:avLst/>
            </a:prstGeom>
            <a:noFill/>
          </p:spPr>
          <p:txBody>
            <a:bodyPr wrap="none" rtlCol="0">
              <a:spAutoFit/>
            </a:bodyPr>
            <a:lstStyle/>
            <a:p>
              <a:r>
                <a:rPr lang="en-US" dirty="0"/>
                <a:t>Offset (</a:t>
              </a:r>
              <a:r>
                <a:rPr lang="en-US" i="1" dirty="0"/>
                <a:t>x</a:t>
              </a:r>
              <a:r>
                <a:rPr lang="en-US" dirty="0"/>
                <a:t>)</a:t>
              </a:r>
            </a:p>
          </p:txBody>
        </p:sp>
      </p:grpSp>
      <p:sp>
        <p:nvSpPr>
          <p:cNvPr id="23" name="Figura a mano libera 22"/>
          <p:cNvSpPr/>
          <p:nvPr/>
        </p:nvSpPr>
        <p:spPr>
          <a:xfrm>
            <a:off x="741731" y="1951016"/>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igura a mano libera 23"/>
          <p:cNvSpPr/>
          <p:nvPr/>
        </p:nvSpPr>
        <p:spPr>
          <a:xfrm>
            <a:off x="1942959" y="1953718"/>
            <a:ext cx="438989" cy="2788518"/>
          </a:xfrm>
          <a:custGeom>
            <a:avLst/>
            <a:gdLst>
              <a:gd name="connsiteX0" fmla="*/ 298457 w 438967"/>
              <a:gd name="connsiteY0" fmla="*/ 0 h 3009900"/>
              <a:gd name="connsiteX1" fmla="*/ 317507 w 438967"/>
              <a:gd name="connsiteY1" fmla="*/ 1600200 h 3009900"/>
              <a:gd name="connsiteX2" fmla="*/ 114307 w 438967"/>
              <a:gd name="connsiteY2" fmla="*/ 1911350 h 3009900"/>
              <a:gd name="connsiteX3" fmla="*/ 438157 w 438967"/>
              <a:gd name="connsiteY3" fmla="*/ 2133600 h 3009900"/>
              <a:gd name="connsiteX4" fmla="*/ 7 w 438967"/>
              <a:gd name="connsiteY4" fmla="*/ 2355850 h 3009900"/>
              <a:gd name="connsiteX5" fmla="*/ 425457 w 438967"/>
              <a:gd name="connsiteY5" fmla="*/ 2584450 h 3009900"/>
              <a:gd name="connsiteX6" fmla="*/ 31757 w 438967"/>
              <a:gd name="connsiteY6" fmla="*/ 2819400 h 3009900"/>
              <a:gd name="connsiteX7" fmla="*/ 209557 w 438967"/>
              <a:gd name="connsiteY7" fmla="*/ 3009900 h 3009900"/>
              <a:gd name="connsiteX0" fmla="*/ 298457 w 438989"/>
              <a:gd name="connsiteY0" fmla="*/ 0 h 3009900"/>
              <a:gd name="connsiteX1" fmla="*/ 264167 w 438989"/>
              <a:gd name="connsiteY1" fmla="*/ 1591975 h 3009900"/>
              <a:gd name="connsiteX2" fmla="*/ 114307 w 438989"/>
              <a:gd name="connsiteY2" fmla="*/ 1911350 h 3009900"/>
              <a:gd name="connsiteX3" fmla="*/ 438157 w 438989"/>
              <a:gd name="connsiteY3" fmla="*/ 2133600 h 3009900"/>
              <a:gd name="connsiteX4" fmla="*/ 7 w 438989"/>
              <a:gd name="connsiteY4" fmla="*/ 2355850 h 3009900"/>
              <a:gd name="connsiteX5" fmla="*/ 425457 w 438989"/>
              <a:gd name="connsiteY5" fmla="*/ 2584450 h 3009900"/>
              <a:gd name="connsiteX6" fmla="*/ 31757 w 438989"/>
              <a:gd name="connsiteY6" fmla="*/ 2819400 h 3009900"/>
              <a:gd name="connsiteX7" fmla="*/ 209557 w 438989"/>
              <a:gd name="connsiteY7" fmla="*/ 3009900 h 3009900"/>
              <a:gd name="connsiteX0" fmla="*/ 298457 w 438989"/>
              <a:gd name="connsiteY0" fmla="*/ 0 h 3009900"/>
              <a:gd name="connsiteX1" fmla="*/ 264167 w 438989"/>
              <a:gd name="connsiteY1" fmla="*/ 1591975 h 3009900"/>
              <a:gd name="connsiteX2" fmla="*/ 114307 w 438989"/>
              <a:gd name="connsiteY2" fmla="*/ 1911350 h 3009900"/>
              <a:gd name="connsiteX3" fmla="*/ 438157 w 438989"/>
              <a:gd name="connsiteY3" fmla="*/ 2133600 h 3009900"/>
              <a:gd name="connsiteX4" fmla="*/ 7 w 438989"/>
              <a:gd name="connsiteY4" fmla="*/ 2355850 h 3009900"/>
              <a:gd name="connsiteX5" fmla="*/ 425457 w 438989"/>
              <a:gd name="connsiteY5" fmla="*/ 2584450 h 3009900"/>
              <a:gd name="connsiteX6" fmla="*/ 31757 w 438989"/>
              <a:gd name="connsiteY6" fmla="*/ 2819400 h 3009900"/>
              <a:gd name="connsiteX7" fmla="*/ 209557 w 438989"/>
              <a:gd name="connsiteY7" fmla="*/ 3009900 h 300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989" h="3009900">
                <a:moveTo>
                  <a:pt x="298457" y="0"/>
                </a:moveTo>
                <a:cubicBezTo>
                  <a:pt x="323328" y="640821"/>
                  <a:pt x="264379" y="1273417"/>
                  <a:pt x="264167" y="1591975"/>
                </a:cubicBezTo>
                <a:cubicBezTo>
                  <a:pt x="263955" y="1910533"/>
                  <a:pt x="85309" y="1821079"/>
                  <a:pt x="114307" y="1911350"/>
                </a:cubicBezTo>
                <a:cubicBezTo>
                  <a:pt x="143305" y="2001621"/>
                  <a:pt x="457207" y="2059517"/>
                  <a:pt x="438157" y="2133600"/>
                </a:cubicBezTo>
                <a:cubicBezTo>
                  <a:pt x="419107" y="2207683"/>
                  <a:pt x="2124" y="2280708"/>
                  <a:pt x="7" y="2355850"/>
                </a:cubicBezTo>
                <a:cubicBezTo>
                  <a:pt x="-2110" y="2430992"/>
                  <a:pt x="420165" y="2507192"/>
                  <a:pt x="425457" y="2584450"/>
                </a:cubicBezTo>
                <a:cubicBezTo>
                  <a:pt x="430749" y="2661708"/>
                  <a:pt x="67740" y="2748492"/>
                  <a:pt x="31757" y="2819400"/>
                </a:cubicBezTo>
                <a:cubicBezTo>
                  <a:pt x="-4226" y="2890308"/>
                  <a:pt x="102665" y="2950104"/>
                  <a:pt x="209557" y="30099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asellaDiTesto 24"/>
          <p:cNvSpPr txBox="1"/>
          <p:nvPr/>
        </p:nvSpPr>
        <p:spPr>
          <a:xfrm>
            <a:off x="734832" y="1468937"/>
            <a:ext cx="2322708" cy="369332"/>
          </a:xfrm>
          <a:prstGeom prst="rect">
            <a:avLst/>
          </a:prstGeom>
          <a:noFill/>
        </p:spPr>
        <p:txBody>
          <a:bodyPr wrap="square" rtlCol="0">
            <a:spAutoFit/>
          </a:bodyPr>
          <a:lstStyle/>
          <a:p>
            <a:r>
              <a:rPr lang="it-IT" dirty="0"/>
              <a:t>O</a:t>
            </a:r>
            <a:r>
              <a:rPr lang="it-IT" baseline="-25000" dirty="0"/>
              <a:t>1</a:t>
            </a:r>
            <a:r>
              <a:rPr lang="it-IT" dirty="0"/>
              <a:t> O</a:t>
            </a:r>
            <a:r>
              <a:rPr lang="it-IT" baseline="-25000" dirty="0"/>
              <a:t>2</a:t>
            </a:r>
            <a:r>
              <a:rPr lang="it-IT" dirty="0"/>
              <a:t>    O</a:t>
            </a:r>
            <a:r>
              <a:rPr lang="it-IT" baseline="-25000" dirty="0"/>
              <a:t>3</a:t>
            </a:r>
            <a:r>
              <a:rPr lang="it-IT" dirty="0"/>
              <a:t>   O</a:t>
            </a:r>
            <a:r>
              <a:rPr lang="it-IT" baseline="-25000" dirty="0"/>
              <a:t>4</a:t>
            </a:r>
          </a:p>
        </p:txBody>
      </p:sp>
      <p:sp>
        <p:nvSpPr>
          <p:cNvPr id="26" name="Figura a mano libera 25"/>
          <p:cNvSpPr/>
          <p:nvPr/>
        </p:nvSpPr>
        <p:spPr>
          <a:xfrm>
            <a:off x="1538431" y="1951016"/>
            <a:ext cx="438989" cy="2304256"/>
          </a:xfrm>
          <a:custGeom>
            <a:avLst/>
            <a:gdLst>
              <a:gd name="connsiteX0" fmla="*/ 298457 w 438967"/>
              <a:gd name="connsiteY0" fmla="*/ 0 h 3009900"/>
              <a:gd name="connsiteX1" fmla="*/ 317507 w 438967"/>
              <a:gd name="connsiteY1" fmla="*/ 1600200 h 3009900"/>
              <a:gd name="connsiteX2" fmla="*/ 114307 w 438967"/>
              <a:gd name="connsiteY2" fmla="*/ 1911350 h 3009900"/>
              <a:gd name="connsiteX3" fmla="*/ 438157 w 438967"/>
              <a:gd name="connsiteY3" fmla="*/ 2133600 h 3009900"/>
              <a:gd name="connsiteX4" fmla="*/ 7 w 438967"/>
              <a:gd name="connsiteY4" fmla="*/ 2355850 h 3009900"/>
              <a:gd name="connsiteX5" fmla="*/ 425457 w 438967"/>
              <a:gd name="connsiteY5" fmla="*/ 2584450 h 3009900"/>
              <a:gd name="connsiteX6" fmla="*/ 31757 w 438967"/>
              <a:gd name="connsiteY6" fmla="*/ 2819400 h 3009900"/>
              <a:gd name="connsiteX7" fmla="*/ 209557 w 438967"/>
              <a:gd name="connsiteY7" fmla="*/ 3009900 h 3009900"/>
              <a:gd name="connsiteX0" fmla="*/ 298457 w 438989"/>
              <a:gd name="connsiteY0" fmla="*/ 0 h 3009900"/>
              <a:gd name="connsiteX1" fmla="*/ 264167 w 438989"/>
              <a:gd name="connsiteY1" fmla="*/ 1591975 h 3009900"/>
              <a:gd name="connsiteX2" fmla="*/ 114307 w 438989"/>
              <a:gd name="connsiteY2" fmla="*/ 1911350 h 3009900"/>
              <a:gd name="connsiteX3" fmla="*/ 438157 w 438989"/>
              <a:gd name="connsiteY3" fmla="*/ 2133600 h 3009900"/>
              <a:gd name="connsiteX4" fmla="*/ 7 w 438989"/>
              <a:gd name="connsiteY4" fmla="*/ 2355850 h 3009900"/>
              <a:gd name="connsiteX5" fmla="*/ 425457 w 438989"/>
              <a:gd name="connsiteY5" fmla="*/ 2584450 h 3009900"/>
              <a:gd name="connsiteX6" fmla="*/ 31757 w 438989"/>
              <a:gd name="connsiteY6" fmla="*/ 2819400 h 3009900"/>
              <a:gd name="connsiteX7" fmla="*/ 209557 w 438989"/>
              <a:gd name="connsiteY7" fmla="*/ 3009900 h 3009900"/>
              <a:gd name="connsiteX0" fmla="*/ 298457 w 438989"/>
              <a:gd name="connsiteY0" fmla="*/ 0 h 3009900"/>
              <a:gd name="connsiteX1" fmla="*/ 264167 w 438989"/>
              <a:gd name="connsiteY1" fmla="*/ 1591975 h 3009900"/>
              <a:gd name="connsiteX2" fmla="*/ 114307 w 438989"/>
              <a:gd name="connsiteY2" fmla="*/ 1911350 h 3009900"/>
              <a:gd name="connsiteX3" fmla="*/ 438157 w 438989"/>
              <a:gd name="connsiteY3" fmla="*/ 2133600 h 3009900"/>
              <a:gd name="connsiteX4" fmla="*/ 7 w 438989"/>
              <a:gd name="connsiteY4" fmla="*/ 2355850 h 3009900"/>
              <a:gd name="connsiteX5" fmla="*/ 425457 w 438989"/>
              <a:gd name="connsiteY5" fmla="*/ 2584450 h 3009900"/>
              <a:gd name="connsiteX6" fmla="*/ 31757 w 438989"/>
              <a:gd name="connsiteY6" fmla="*/ 2819400 h 3009900"/>
              <a:gd name="connsiteX7" fmla="*/ 209557 w 438989"/>
              <a:gd name="connsiteY7" fmla="*/ 3009900 h 300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989" h="3009900">
                <a:moveTo>
                  <a:pt x="298457" y="0"/>
                </a:moveTo>
                <a:cubicBezTo>
                  <a:pt x="323328" y="640821"/>
                  <a:pt x="264379" y="1273417"/>
                  <a:pt x="264167" y="1591975"/>
                </a:cubicBezTo>
                <a:cubicBezTo>
                  <a:pt x="263955" y="1910533"/>
                  <a:pt x="85309" y="1821079"/>
                  <a:pt x="114307" y="1911350"/>
                </a:cubicBezTo>
                <a:cubicBezTo>
                  <a:pt x="143305" y="2001621"/>
                  <a:pt x="457207" y="2059517"/>
                  <a:pt x="438157" y="2133600"/>
                </a:cubicBezTo>
                <a:cubicBezTo>
                  <a:pt x="419107" y="2207683"/>
                  <a:pt x="2124" y="2280708"/>
                  <a:pt x="7" y="2355850"/>
                </a:cubicBezTo>
                <a:cubicBezTo>
                  <a:pt x="-2110" y="2430992"/>
                  <a:pt x="420165" y="2507192"/>
                  <a:pt x="425457" y="2584450"/>
                </a:cubicBezTo>
                <a:cubicBezTo>
                  <a:pt x="430749" y="2661708"/>
                  <a:pt x="67740" y="2748492"/>
                  <a:pt x="31757" y="2819400"/>
                </a:cubicBezTo>
                <a:cubicBezTo>
                  <a:pt x="-4226" y="2890308"/>
                  <a:pt x="102665" y="2950104"/>
                  <a:pt x="209557" y="30099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igura a mano libera 26"/>
          <p:cNvSpPr/>
          <p:nvPr/>
        </p:nvSpPr>
        <p:spPr>
          <a:xfrm>
            <a:off x="1116013" y="1952428"/>
            <a:ext cx="357351" cy="307784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ttangolo 27"/>
          <p:cNvSpPr/>
          <p:nvPr/>
        </p:nvSpPr>
        <p:spPr>
          <a:xfrm>
            <a:off x="3059832" y="949061"/>
            <a:ext cx="2413562" cy="369332"/>
          </a:xfrm>
          <a:prstGeom prst="rect">
            <a:avLst/>
          </a:prstGeom>
        </p:spPr>
        <p:txBody>
          <a:bodyPr wrap="square">
            <a:spAutoFit/>
          </a:bodyPr>
          <a:lstStyle/>
          <a:p>
            <a:r>
              <a:rPr lang="en-US" b="1" dirty="0">
                <a:solidFill>
                  <a:srgbClr val="002060"/>
                </a:solidFill>
              </a:rPr>
              <a:t>Hyperbola fitting</a:t>
            </a:r>
          </a:p>
        </p:txBody>
      </p:sp>
      <p:grpSp>
        <p:nvGrpSpPr>
          <p:cNvPr id="29" name="Group 54"/>
          <p:cNvGrpSpPr/>
          <p:nvPr/>
        </p:nvGrpSpPr>
        <p:grpSpPr>
          <a:xfrm>
            <a:off x="2699792" y="1246385"/>
            <a:ext cx="2322919" cy="3495210"/>
            <a:chOff x="4851188" y="1182596"/>
            <a:chExt cx="4216612" cy="3441361"/>
          </a:xfrm>
          <a:effectLst/>
        </p:grpSpPr>
        <p:grpSp>
          <p:nvGrpSpPr>
            <p:cNvPr id="30" name="Group 53"/>
            <p:cNvGrpSpPr/>
            <p:nvPr/>
          </p:nvGrpSpPr>
          <p:grpSpPr>
            <a:xfrm>
              <a:off x="5486400" y="1874169"/>
              <a:ext cx="3581400" cy="2749788"/>
              <a:chOff x="5257800" y="1874169"/>
              <a:chExt cx="3581400" cy="2749788"/>
            </a:xfrm>
          </p:grpSpPr>
          <p:cxnSp>
            <p:nvCxnSpPr>
              <p:cNvPr id="33" name="Straight Connector 5"/>
              <p:cNvCxnSpPr/>
              <p:nvPr/>
            </p:nvCxnSpPr>
            <p:spPr>
              <a:xfrm rot="16200000" flipV="1">
                <a:off x="3886200" y="3252357"/>
                <a:ext cx="27432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4" name="Straight Connector 6"/>
              <p:cNvCxnSpPr/>
              <p:nvPr/>
            </p:nvCxnSpPr>
            <p:spPr>
              <a:xfrm rot="10800000">
                <a:off x="5257800" y="1874169"/>
                <a:ext cx="35814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31" name="TextBox 9"/>
            <p:cNvSpPr txBox="1"/>
            <p:nvPr/>
          </p:nvSpPr>
          <p:spPr>
            <a:xfrm rot="16200000">
              <a:off x="4550272" y="3726975"/>
              <a:ext cx="971163" cy="369332"/>
            </a:xfrm>
            <a:prstGeom prst="rect">
              <a:avLst/>
            </a:prstGeom>
            <a:noFill/>
          </p:spPr>
          <p:txBody>
            <a:bodyPr wrap="none" rtlCol="0">
              <a:spAutoFit/>
            </a:bodyPr>
            <a:lstStyle/>
            <a:p>
              <a:r>
                <a:rPr lang="en-US" dirty="0"/>
                <a:t>Time (</a:t>
              </a:r>
              <a:r>
                <a:rPr lang="en-US" i="1" dirty="0"/>
                <a:t>t</a:t>
              </a:r>
              <a:r>
                <a:rPr lang="en-US" dirty="0"/>
                <a:t>)</a:t>
              </a:r>
            </a:p>
          </p:txBody>
        </p:sp>
        <p:sp>
          <p:nvSpPr>
            <p:cNvPr id="32" name="TextBox 10"/>
            <p:cNvSpPr txBox="1"/>
            <p:nvPr/>
          </p:nvSpPr>
          <p:spPr>
            <a:xfrm>
              <a:off x="6904953" y="1182596"/>
              <a:ext cx="2050249" cy="363642"/>
            </a:xfrm>
            <a:prstGeom prst="rect">
              <a:avLst/>
            </a:prstGeom>
            <a:noFill/>
          </p:spPr>
          <p:txBody>
            <a:bodyPr wrap="none" rtlCol="0">
              <a:spAutoFit/>
            </a:bodyPr>
            <a:lstStyle/>
            <a:p>
              <a:r>
                <a:rPr lang="en-US" dirty="0"/>
                <a:t>Offset (</a:t>
              </a:r>
              <a:r>
                <a:rPr lang="en-US" i="1" dirty="0"/>
                <a:t>x</a:t>
              </a:r>
              <a:r>
                <a:rPr lang="en-US" dirty="0"/>
                <a:t>)</a:t>
              </a:r>
            </a:p>
          </p:txBody>
        </p:sp>
      </p:grpSp>
      <p:sp>
        <p:nvSpPr>
          <p:cNvPr id="35" name="Figura a mano libera 34"/>
          <p:cNvSpPr/>
          <p:nvPr/>
        </p:nvSpPr>
        <p:spPr>
          <a:xfrm>
            <a:off x="3059832" y="2542529"/>
            <a:ext cx="1962879" cy="1120585"/>
          </a:xfrm>
          <a:custGeom>
            <a:avLst/>
            <a:gdLst>
              <a:gd name="connsiteX0" fmla="*/ 0 w 1866900"/>
              <a:gd name="connsiteY0" fmla="*/ 37779 h 812479"/>
              <a:gd name="connsiteX1" fmla="*/ 584200 w 1866900"/>
              <a:gd name="connsiteY1" fmla="*/ 88579 h 812479"/>
              <a:gd name="connsiteX2" fmla="*/ 1866900 w 1866900"/>
              <a:gd name="connsiteY2" fmla="*/ 812479 h 812479"/>
              <a:gd name="connsiteX0" fmla="*/ 0 w 1866900"/>
              <a:gd name="connsiteY0" fmla="*/ 11262 h 785962"/>
              <a:gd name="connsiteX1" fmla="*/ 788988 w 1866900"/>
              <a:gd name="connsiteY1" fmla="*/ 166837 h 785962"/>
              <a:gd name="connsiteX2" fmla="*/ 1866900 w 1866900"/>
              <a:gd name="connsiteY2" fmla="*/ 785962 h 785962"/>
              <a:gd name="connsiteX0" fmla="*/ 0 w 1866900"/>
              <a:gd name="connsiteY0" fmla="*/ 7120 h 781820"/>
              <a:gd name="connsiteX1" fmla="*/ 788988 w 1866900"/>
              <a:gd name="connsiteY1" fmla="*/ 162695 h 781820"/>
              <a:gd name="connsiteX2" fmla="*/ 1866900 w 1866900"/>
              <a:gd name="connsiteY2" fmla="*/ 781820 h 781820"/>
              <a:gd name="connsiteX0" fmla="*/ 0 w 1866900"/>
              <a:gd name="connsiteY0" fmla="*/ 9075 h 783775"/>
              <a:gd name="connsiteX1" fmla="*/ 788988 w 1866900"/>
              <a:gd name="connsiteY1" fmla="*/ 164650 h 783775"/>
              <a:gd name="connsiteX2" fmla="*/ 1866900 w 1866900"/>
              <a:gd name="connsiteY2" fmla="*/ 783775 h 783775"/>
              <a:gd name="connsiteX0" fmla="*/ 0 w 1866900"/>
              <a:gd name="connsiteY0" fmla="*/ 11710 h 786410"/>
              <a:gd name="connsiteX1" fmla="*/ 788988 w 1866900"/>
              <a:gd name="connsiteY1" fmla="*/ 167285 h 786410"/>
              <a:gd name="connsiteX2" fmla="*/ 1866900 w 1866900"/>
              <a:gd name="connsiteY2" fmla="*/ 786410 h 786410"/>
              <a:gd name="connsiteX0" fmla="*/ 0 w 1819275"/>
              <a:gd name="connsiteY0" fmla="*/ 11262 h 785962"/>
              <a:gd name="connsiteX1" fmla="*/ 741363 w 1819275"/>
              <a:gd name="connsiteY1" fmla="*/ 166837 h 785962"/>
              <a:gd name="connsiteX2" fmla="*/ 1819275 w 1819275"/>
              <a:gd name="connsiteY2" fmla="*/ 785962 h 785962"/>
              <a:gd name="connsiteX0" fmla="*/ 0 w 1819275"/>
              <a:gd name="connsiteY0" fmla="*/ 644 h 775344"/>
              <a:gd name="connsiteX1" fmla="*/ 741363 w 1819275"/>
              <a:gd name="connsiteY1" fmla="*/ 156219 h 775344"/>
              <a:gd name="connsiteX2" fmla="*/ 1819275 w 1819275"/>
              <a:gd name="connsiteY2" fmla="*/ 775344 h 775344"/>
              <a:gd name="connsiteX0" fmla="*/ 0 w 1819275"/>
              <a:gd name="connsiteY0" fmla="*/ 722 h 775422"/>
              <a:gd name="connsiteX1" fmla="*/ 784225 w 1819275"/>
              <a:gd name="connsiteY1" fmla="*/ 151535 h 775422"/>
              <a:gd name="connsiteX2" fmla="*/ 1819275 w 1819275"/>
              <a:gd name="connsiteY2" fmla="*/ 775422 h 775422"/>
              <a:gd name="connsiteX0" fmla="*/ 0 w 1819275"/>
              <a:gd name="connsiteY0" fmla="*/ 722 h 775422"/>
              <a:gd name="connsiteX1" fmla="*/ 784225 w 1819275"/>
              <a:gd name="connsiteY1" fmla="*/ 151535 h 775422"/>
              <a:gd name="connsiteX2" fmla="*/ 1819275 w 1819275"/>
              <a:gd name="connsiteY2" fmla="*/ 775422 h 775422"/>
              <a:gd name="connsiteX0" fmla="*/ 0 w 2047875"/>
              <a:gd name="connsiteY0" fmla="*/ 684 h 761937"/>
              <a:gd name="connsiteX1" fmla="*/ 784225 w 2047875"/>
              <a:gd name="connsiteY1" fmla="*/ 151497 h 761937"/>
              <a:gd name="connsiteX2" fmla="*/ 2047875 w 2047875"/>
              <a:gd name="connsiteY2" fmla="*/ 761937 h 761937"/>
            </a:gdLst>
            <a:ahLst/>
            <a:cxnLst>
              <a:cxn ang="0">
                <a:pos x="connsiteX0" y="connsiteY0"/>
              </a:cxn>
              <a:cxn ang="0">
                <a:pos x="connsiteX1" y="connsiteY1"/>
              </a:cxn>
              <a:cxn ang="0">
                <a:pos x="connsiteX2" y="connsiteY2"/>
              </a:cxn>
            </a:cxnLst>
            <a:rect l="l" t="t" r="r" b="b"/>
            <a:pathLst>
              <a:path w="2047875" h="761937">
                <a:moveTo>
                  <a:pt x="0" y="684"/>
                </a:moveTo>
                <a:cubicBezTo>
                  <a:pt x="150812" y="-5138"/>
                  <a:pt x="442913" y="24622"/>
                  <a:pt x="784225" y="151497"/>
                </a:cubicBezTo>
                <a:cubicBezTo>
                  <a:pt x="1125538" y="278373"/>
                  <a:pt x="1614487" y="455020"/>
                  <a:pt x="2047875" y="7619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igura a mano libera 35"/>
          <p:cNvSpPr/>
          <p:nvPr/>
        </p:nvSpPr>
        <p:spPr>
          <a:xfrm>
            <a:off x="3408319" y="1935336"/>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igura a mano libera 36"/>
          <p:cNvSpPr/>
          <p:nvPr/>
        </p:nvSpPr>
        <p:spPr>
          <a:xfrm>
            <a:off x="4609547" y="1936626"/>
            <a:ext cx="438989" cy="2788518"/>
          </a:xfrm>
          <a:custGeom>
            <a:avLst/>
            <a:gdLst>
              <a:gd name="connsiteX0" fmla="*/ 298457 w 438967"/>
              <a:gd name="connsiteY0" fmla="*/ 0 h 3009900"/>
              <a:gd name="connsiteX1" fmla="*/ 317507 w 438967"/>
              <a:gd name="connsiteY1" fmla="*/ 1600200 h 3009900"/>
              <a:gd name="connsiteX2" fmla="*/ 114307 w 438967"/>
              <a:gd name="connsiteY2" fmla="*/ 1911350 h 3009900"/>
              <a:gd name="connsiteX3" fmla="*/ 438157 w 438967"/>
              <a:gd name="connsiteY3" fmla="*/ 2133600 h 3009900"/>
              <a:gd name="connsiteX4" fmla="*/ 7 w 438967"/>
              <a:gd name="connsiteY4" fmla="*/ 2355850 h 3009900"/>
              <a:gd name="connsiteX5" fmla="*/ 425457 w 438967"/>
              <a:gd name="connsiteY5" fmla="*/ 2584450 h 3009900"/>
              <a:gd name="connsiteX6" fmla="*/ 31757 w 438967"/>
              <a:gd name="connsiteY6" fmla="*/ 2819400 h 3009900"/>
              <a:gd name="connsiteX7" fmla="*/ 209557 w 438967"/>
              <a:gd name="connsiteY7" fmla="*/ 3009900 h 3009900"/>
              <a:gd name="connsiteX0" fmla="*/ 298457 w 438989"/>
              <a:gd name="connsiteY0" fmla="*/ 0 h 3009900"/>
              <a:gd name="connsiteX1" fmla="*/ 264167 w 438989"/>
              <a:gd name="connsiteY1" fmla="*/ 1591975 h 3009900"/>
              <a:gd name="connsiteX2" fmla="*/ 114307 w 438989"/>
              <a:gd name="connsiteY2" fmla="*/ 1911350 h 3009900"/>
              <a:gd name="connsiteX3" fmla="*/ 438157 w 438989"/>
              <a:gd name="connsiteY3" fmla="*/ 2133600 h 3009900"/>
              <a:gd name="connsiteX4" fmla="*/ 7 w 438989"/>
              <a:gd name="connsiteY4" fmla="*/ 2355850 h 3009900"/>
              <a:gd name="connsiteX5" fmla="*/ 425457 w 438989"/>
              <a:gd name="connsiteY5" fmla="*/ 2584450 h 3009900"/>
              <a:gd name="connsiteX6" fmla="*/ 31757 w 438989"/>
              <a:gd name="connsiteY6" fmla="*/ 2819400 h 3009900"/>
              <a:gd name="connsiteX7" fmla="*/ 209557 w 438989"/>
              <a:gd name="connsiteY7" fmla="*/ 3009900 h 3009900"/>
              <a:gd name="connsiteX0" fmla="*/ 298457 w 438989"/>
              <a:gd name="connsiteY0" fmla="*/ 0 h 3009900"/>
              <a:gd name="connsiteX1" fmla="*/ 264167 w 438989"/>
              <a:gd name="connsiteY1" fmla="*/ 1591975 h 3009900"/>
              <a:gd name="connsiteX2" fmla="*/ 114307 w 438989"/>
              <a:gd name="connsiteY2" fmla="*/ 1911350 h 3009900"/>
              <a:gd name="connsiteX3" fmla="*/ 438157 w 438989"/>
              <a:gd name="connsiteY3" fmla="*/ 2133600 h 3009900"/>
              <a:gd name="connsiteX4" fmla="*/ 7 w 438989"/>
              <a:gd name="connsiteY4" fmla="*/ 2355850 h 3009900"/>
              <a:gd name="connsiteX5" fmla="*/ 425457 w 438989"/>
              <a:gd name="connsiteY5" fmla="*/ 2584450 h 3009900"/>
              <a:gd name="connsiteX6" fmla="*/ 31757 w 438989"/>
              <a:gd name="connsiteY6" fmla="*/ 2819400 h 3009900"/>
              <a:gd name="connsiteX7" fmla="*/ 209557 w 438989"/>
              <a:gd name="connsiteY7" fmla="*/ 3009900 h 300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989" h="3009900">
                <a:moveTo>
                  <a:pt x="298457" y="0"/>
                </a:moveTo>
                <a:cubicBezTo>
                  <a:pt x="323328" y="640821"/>
                  <a:pt x="264379" y="1273417"/>
                  <a:pt x="264167" y="1591975"/>
                </a:cubicBezTo>
                <a:cubicBezTo>
                  <a:pt x="263955" y="1910533"/>
                  <a:pt x="85309" y="1821079"/>
                  <a:pt x="114307" y="1911350"/>
                </a:cubicBezTo>
                <a:cubicBezTo>
                  <a:pt x="143305" y="2001621"/>
                  <a:pt x="457207" y="2059517"/>
                  <a:pt x="438157" y="2133600"/>
                </a:cubicBezTo>
                <a:cubicBezTo>
                  <a:pt x="419107" y="2207683"/>
                  <a:pt x="2124" y="2280708"/>
                  <a:pt x="7" y="2355850"/>
                </a:cubicBezTo>
                <a:cubicBezTo>
                  <a:pt x="-2110" y="2430992"/>
                  <a:pt x="420165" y="2507192"/>
                  <a:pt x="425457" y="2584450"/>
                </a:cubicBezTo>
                <a:cubicBezTo>
                  <a:pt x="430749" y="2661708"/>
                  <a:pt x="67740" y="2748492"/>
                  <a:pt x="31757" y="2819400"/>
                </a:cubicBezTo>
                <a:cubicBezTo>
                  <a:pt x="-4226" y="2890308"/>
                  <a:pt x="102665" y="2950104"/>
                  <a:pt x="209557" y="30099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CasellaDiTesto 37"/>
          <p:cNvSpPr txBox="1"/>
          <p:nvPr/>
        </p:nvSpPr>
        <p:spPr>
          <a:xfrm>
            <a:off x="3401420" y="1462409"/>
            <a:ext cx="2322708" cy="369332"/>
          </a:xfrm>
          <a:prstGeom prst="rect">
            <a:avLst/>
          </a:prstGeom>
          <a:noFill/>
        </p:spPr>
        <p:txBody>
          <a:bodyPr wrap="square" rtlCol="0">
            <a:spAutoFit/>
          </a:bodyPr>
          <a:lstStyle/>
          <a:p>
            <a:r>
              <a:rPr lang="it-IT" dirty="0"/>
              <a:t>O</a:t>
            </a:r>
            <a:r>
              <a:rPr lang="it-IT" baseline="-25000" dirty="0"/>
              <a:t>1</a:t>
            </a:r>
            <a:r>
              <a:rPr lang="it-IT" dirty="0"/>
              <a:t> O</a:t>
            </a:r>
            <a:r>
              <a:rPr lang="it-IT" baseline="-25000" dirty="0"/>
              <a:t>2</a:t>
            </a:r>
            <a:r>
              <a:rPr lang="it-IT" dirty="0"/>
              <a:t>    O</a:t>
            </a:r>
            <a:r>
              <a:rPr lang="it-IT" baseline="-25000" dirty="0"/>
              <a:t>3</a:t>
            </a:r>
            <a:r>
              <a:rPr lang="it-IT" dirty="0"/>
              <a:t>   O</a:t>
            </a:r>
            <a:r>
              <a:rPr lang="it-IT" baseline="-25000" dirty="0"/>
              <a:t>4</a:t>
            </a:r>
          </a:p>
        </p:txBody>
      </p:sp>
      <p:sp>
        <p:nvSpPr>
          <p:cNvPr id="39" name="Figura a mano libera 38"/>
          <p:cNvSpPr/>
          <p:nvPr/>
        </p:nvSpPr>
        <p:spPr>
          <a:xfrm>
            <a:off x="4205019" y="1916832"/>
            <a:ext cx="438989" cy="2304256"/>
          </a:xfrm>
          <a:custGeom>
            <a:avLst/>
            <a:gdLst>
              <a:gd name="connsiteX0" fmla="*/ 298457 w 438967"/>
              <a:gd name="connsiteY0" fmla="*/ 0 h 3009900"/>
              <a:gd name="connsiteX1" fmla="*/ 317507 w 438967"/>
              <a:gd name="connsiteY1" fmla="*/ 1600200 h 3009900"/>
              <a:gd name="connsiteX2" fmla="*/ 114307 w 438967"/>
              <a:gd name="connsiteY2" fmla="*/ 1911350 h 3009900"/>
              <a:gd name="connsiteX3" fmla="*/ 438157 w 438967"/>
              <a:gd name="connsiteY3" fmla="*/ 2133600 h 3009900"/>
              <a:gd name="connsiteX4" fmla="*/ 7 w 438967"/>
              <a:gd name="connsiteY4" fmla="*/ 2355850 h 3009900"/>
              <a:gd name="connsiteX5" fmla="*/ 425457 w 438967"/>
              <a:gd name="connsiteY5" fmla="*/ 2584450 h 3009900"/>
              <a:gd name="connsiteX6" fmla="*/ 31757 w 438967"/>
              <a:gd name="connsiteY6" fmla="*/ 2819400 h 3009900"/>
              <a:gd name="connsiteX7" fmla="*/ 209557 w 438967"/>
              <a:gd name="connsiteY7" fmla="*/ 3009900 h 3009900"/>
              <a:gd name="connsiteX0" fmla="*/ 298457 w 438989"/>
              <a:gd name="connsiteY0" fmla="*/ 0 h 3009900"/>
              <a:gd name="connsiteX1" fmla="*/ 264167 w 438989"/>
              <a:gd name="connsiteY1" fmla="*/ 1591975 h 3009900"/>
              <a:gd name="connsiteX2" fmla="*/ 114307 w 438989"/>
              <a:gd name="connsiteY2" fmla="*/ 1911350 h 3009900"/>
              <a:gd name="connsiteX3" fmla="*/ 438157 w 438989"/>
              <a:gd name="connsiteY3" fmla="*/ 2133600 h 3009900"/>
              <a:gd name="connsiteX4" fmla="*/ 7 w 438989"/>
              <a:gd name="connsiteY4" fmla="*/ 2355850 h 3009900"/>
              <a:gd name="connsiteX5" fmla="*/ 425457 w 438989"/>
              <a:gd name="connsiteY5" fmla="*/ 2584450 h 3009900"/>
              <a:gd name="connsiteX6" fmla="*/ 31757 w 438989"/>
              <a:gd name="connsiteY6" fmla="*/ 2819400 h 3009900"/>
              <a:gd name="connsiteX7" fmla="*/ 209557 w 438989"/>
              <a:gd name="connsiteY7" fmla="*/ 3009900 h 3009900"/>
              <a:gd name="connsiteX0" fmla="*/ 298457 w 438989"/>
              <a:gd name="connsiteY0" fmla="*/ 0 h 3009900"/>
              <a:gd name="connsiteX1" fmla="*/ 264167 w 438989"/>
              <a:gd name="connsiteY1" fmla="*/ 1591975 h 3009900"/>
              <a:gd name="connsiteX2" fmla="*/ 114307 w 438989"/>
              <a:gd name="connsiteY2" fmla="*/ 1911350 h 3009900"/>
              <a:gd name="connsiteX3" fmla="*/ 438157 w 438989"/>
              <a:gd name="connsiteY3" fmla="*/ 2133600 h 3009900"/>
              <a:gd name="connsiteX4" fmla="*/ 7 w 438989"/>
              <a:gd name="connsiteY4" fmla="*/ 2355850 h 3009900"/>
              <a:gd name="connsiteX5" fmla="*/ 425457 w 438989"/>
              <a:gd name="connsiteY5" fmla="*/ 2584450 h 3009900"/>
              <a:gd name="connsiteX6" fmla="*/ 31757 w 438989"/>
              <a:gd name="connsiteY6" fmla="*/ 2819400 h 3009900"/>
              <a:gd name="connsiteX7" fmla="*/ 209557 w 438989"/>
              <a:gd name="connsiteY7" fmla="*/ 3009900 h 300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989" h="3009900">
                <a:moveTo>
                  <a:pt x="298457" y="0"/>
                </a:moveTo>
                <a:cubicBezTo>
                  <a:pt x="323328" y="640821"/>
                  <a:pt x="264379" y="1273417"/>
                  <a:pt x="264167" y="1591975"/>
                </a:cubicBezTo>
                <a:cubicBezTo>
                  <a:pt x="263955" y="1910533"/>
                  <a:pt x="85309" y="1821079"/>
                  <a:pt x="114307" y="1911350"/>
                </a:cubicBezTo>
                <a:cubicBezTo>
                  <a:pt x="143305" y="2001621"/>
                  <a:pt x="457207" y="2059517"/>
                  <a:pt x="438157" y="2133600"/>
                </a:cubicBezTo>
                <a:cubicBezTo>
                  <a:pt x="419107" y="2207683"/>
                  <a:pt x="2124" y="2280708"/>
                  <a:pt x="7" y="2355850"/>
                </a:cubicBezTo>
                <a:cubicBezTo>
                  <a:pt x="-2110" y="2430992"/>
                  <a:pt x="420165" y="2507192"/>
                  <a:pt x="425457" y="2584450"/>
                </a:cubicBezTo>
                <a:cubicBezTo>
                  <a:pt x="430749" y="2661708"/>
                  <a:pt x="67740" y="2748492"/>
                  <a:pt x="31757" y="2819400"/>
                </a:cubicBezTo>
                <a:cubicBezTo>
                  <a:pt x="-4226" y="2890308"/>
                  <a:pt x="102665" y="2950104"/>
                  <a:pt x="209557" y="30099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igura a mano libera 39"/>
          <p:cNvSpPr/>
          <p:nvPr/>
        </p:nvSpPr>
        <p:spPr>
          <a:xfrm>
            <a:off x="3782601" y="1935336"/>
            <a:ext cx="357351" cy="307784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ttangolo 40"/>
          <p:cNvSpPr/>
          <p:nvPr/>
        </p:nvSpPr>
        <p:spPr>
          <a:xfrm>
            <a:off x="6262894" y="949061"/>
            <a:ext cx="2413562" cy="369332"/>
          </a:xfrm>
          <a:prstGeom prst="rect">
            <a:avLst/>
          </a:prstGeom>
        </p:spPr>
        <p:txBody>
          <a:bodyPr wrap="square">
            <a:spAutoFit/>
          </a:bodyPr>
          <a:lstStyle/>
          <a:p>
            <a:r>
              <a:rPr lang="en-US" b="1" dirty="0">
                <a:solidFill>
                  <a:srgbClr val="002060"/>
                </a:solidFill>
              </a:rPr>
              <a:t>NMO correction</a:t>
            </a:r>
          </a:p>
        </p:txBody>
      </p:sp>
      <p:grpSp>
        <p:nvGrpSpPr>
          <p:cNvPr id="42" name="Group 54"/>
          <p:cNvGrpSpPr/>
          <p:nvPr/>
        </p:nvGrpSpPr>
        <p:grpSpPr>
          <a:xfrm>
            <a:off x="5902854" y="1475493"/>
            <a:ext cx="2799498" cy="3266104"/>
            <a:chOff x="4851188" y="1408173"/>
            <a:chExt cx="5081708" cy="3215784"/>
          </a:xfrm>
          <a:effectLst/>
        </p:grpSpPr>
        <p:grpSp>
          <p:nvGrpSpPr>
            <p:cNvPr id="43" name="Group 53"/>
            <p:cNvGrpSpPr/>
            <p:nvPr/>
          </p:nvGrpSpPr>
          <p:grpSpPr>
            <a:xfrm>
              <a:off x="5486400" y="1874169"/>
              <a:ext cx="3581400" cy="2749788"/>
              <a:chOff x="5257800" y="1874169"/>
              <a:chExt cx="3581400" cy="2749788"/>
            </a:xfrm>
          </p:grpSpPr>
          <p:cxnSp>
            <p:nvCxnSpPr>
              <p:cNvPr id="46" name="Straight Connector 5"/>
              <p:cNvCxnSpPr/>
              <p:nvPr/>
            </p:nvCxnSpPr>
            <p:spPr>
              <a:xfrm rot="16200000" flipV="1">
                <a:off x="3886200" y="3252357"/>
                <a:ext cx="27432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7" name="Straight Connector 6"/>
              <p:cNvCxnSpPr/>
              <p:nvPr/>
            </p:nvCxnSpPr>
            <p:spPr>
              <a:xfrm rot="10800000">
                <a:off x="5257800" y="1874169"/>
                <a:ext cx="35814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44" name="TextBox 9"/>
            <p:cNvSpPr txBox="1"/>
            <p:nvPr/>
          </p:nvSpPr>
          <p:spPr>
            <a:xfrm rot="16200000">
              <a:off x="4550272" y="3726975"/>
              <a:ext cx="971163" cy="369332"/>
            </a:xfrm>
            <a:prstGeom prst="rect">
              <a:avLst/>
            </a:prstGeom>
            <a:noFill/>
          </p:spPr>
          <p:txBody>
            <a:bodyPr wrap="none" rtlCol="0">
              <a:spAutoFit/>
            </a:bodyPr>
            <a:lstStyle/>
            <a:p>
              <a:r>
                <a:rPr lang="en-US" dirty="0"/>
                <a:t>Time (</a:t>
              </a:r>
              <a:r>
                <a:rPr lang="en-US" i="1" dirty="0"/>
                <a:t>t</a:t>
              </a:r>
              <a:r>
                <a:rPr lang="en-US" dirty="0"/>
                <a:t>)</a:t>
              </a:r>
            </a:p>
          </p:txBody>
        </p:sp>
        <p:sp>
          <p:nvSpPr>
            <p:cNvPr id="45" name="TextBox 10"/>
            <p:cNvSpPr txBox="1"/>
            <p:nvPr/>
          </p:nvSpPr>
          <p:spPr>
            <a:xfrm>
              <a:off x="6904953" y="1408173"/>
              <a:ext cx="3027943" cy="363642"/>
            </a:xfrm>
            <a:prstGeom prst="rect">
              <a:avLst/>
            </a:prstGeom>
            <a:noFill/>
          </p:spPr>
          <p:txBody>
            <a:bodyPr wrap="none" rtlCol="0">
              <a:spAutoFit/>
            </a:bodyPr>
            <a:lstStyle/>
            <a:p>
              <a:r>
                <a:rPr lang="en-US" dirty="0"/>
                <a:t>Zero Offset (</a:t>
              </a:r>
              <a:r>
                <a:rPr lang="en-US" i="1" dirty="0"/>
                <a:t>x</a:t>
              </a:r>
              <a:r>
                <a:rPr lang="en-US" dirty="0"/>
                <a:t>)</a:t>
              </a:r>
            </a:p>
          </p:txBody>
        </p:sp>
      </p:grpSp>
      <p:sp>
        <p:nvSpPr>
          <p:cNvPr id="49" name="Figura a mano libera 48"/>
          <p:cNvSpPr/>
          <p:nvPr/>
        </p:nvSpPr>
        <p:spPr>
          <a:xfrm>
            <a:off x="6611381" y="1935336"/>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igura a mano libera 51"/>
          <p:cNvSpPr/>
          <p:nvPr/>
        </p:nvSpPr>
        <p:spPr>
          <a:xfrm>
            <a:off x="6985663" y="1943726"/>
            <a:ext cx="357351" cy="265232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igura a mano libera 52"/>
          <p:cNvSpPr/>
          <p:nvPr/>
        </p:nvSpPr>
        <p:spPr>
          <a:xfrm>
            <a:off x="7308304" y="1955702"/>
            <a:ext cx="357351" cy="265232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igura a mano libera 53"/>
          <p:cNvSpPr/>
          <p:nvPr/>
        </p:nvSpPr>
        <p:spPr>
          <a:xfrm>
            <a:off x="7671033" y="1969149"/>
            <a:ext cx="357351" cy="265232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Connettore 1 3"/>
          <p:cNvCxnSpPr/>
          <p:nvPr/>
        </p:nvCxnSpPr>
        <p:spPr>
          <a:xfrm>
            <a:off x="6262894" y="2708920"/>
            <a:ext cx="1962879"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503196" y="5085184"/>
            <a:ext cx="7842634" cy="1107996"/>
          </a:xfrm>
          <a:prstGeom prst="rect">
            <a:avLst/>
          </a:prstGeom>
          <a:noFill/>
        </p:spPr>
        <p:txBody>
          <a:bodyPr wrap="square" rtlCol="0">
            <a:spAutoFit/>
          </a:bodyPr>
          <a:lstStyle/>
          <a:p>
            <a:r>
              <a:rPr lang="it-IT" sz="2200" b="1" dirty="0"/>
              <a:t>The NMO </a:t>
            </a:r>
            <a:r>
              <a:rPr lang="it-IT" sz="2200" b="1" dirty="0" err="1"/>
              <a:t>correction</a:t>
            </a:r>
            <a:r>
              <a:rPr lang="it-IT" sz="2200" b="1" dirty="0"/>
              <a:t> </a:t>
            </a:r>
            <a:r>
              <a:rPr lang="it-IT" sz="2200" b="1" dirty="0" err="1"/>
              <a:t>moves</a:t>
            </a:r>
            <a:r>
              <a:rPr lang="it-IT" sz="2200" b="1" dirty="0"/>
              <a:t> the </a:t>
            </a:r>
            <a:r>
              <a:rPr lang="it-IT" sz="2200" b="1" dirty="0" err="1"/>
              <a:t>traces</a:t>
            </a:r>
            <a:r>
              <a:rPr lang="it-IT" sz="2200" b="1" dirty="0"/>
              <a:t> </a:t>
            </a:r>
            <a:r>
              <a:rPr lang="it-IT" sz="2200" b="1" dirty="0" err="1"/>
              <a:t>as</a:t>
            </a:r>
            <a:r>
              <a:rPr lang="it-IT" sz="2200" b="1" dirty="0"/>
              <a:t> </a:t>
            </a:r>
            <a:r>
              <a:rPr lang="it-IT" sz="2200" b="1" dirty="0" err="1"/>
              <a:t>they</a:t>
            </a:r>
            <a:r>
              <a:rPr lang="it-IT" sz="2200" b="1" dirty="0"/>
              <a:t> </a:t>
            </a:r>
            <a:r>
              <a:rPr lang="it-IT" sz="2200" b="1" dirty="0" err="1"/>
              <a:t>would</a:t>
            </a:r>
            <a:r>
              <a:rPr lang="it-IT" sz="2200" b="1" dirty="0"/>
              <a:t> be </a:t>
            </a:r>
            <a:r>
              <a:rPr lang="it-IT" sz="2200" b="1" dirty="0" err="1"/>
              <a:t>acquired</a:t>
            </a:r>
            <a:r>
              <a:rPr lang="it-IT" sz="2200" b="1" dirty="0"/>
              <a:t> with source and </a:t>
            </a:r>
            <a:r>
              <a:rPr lang="it-IT" sz="2200" b="1" dirty="0" err="1"/>
              <a:t>receiver</a:t>
            </a:r>
            <a:r>
              <a:rPr lang="it-IT" sz="2200" b="1" dirty="0"/>
              <a:t> </a:t>
            </a:r>
            <a:r>
              <a:rPr lang="it-IT" sz="2200" b="1" dirty="0" err="1"/>
              <a:t>at</a:t>
            </a:r>
            <a:r>
              <a:rPr lang="it-IT" sz="2200" b="1" dirty="0"/>
              <a:t> the </a:t>
            </a:r>
            <a:r>
              <a:rPr lang="it-IT" sz="2200" b="1" dirty="0" err="1"/>
              <a:t>same</a:t>
            </a:r>
            <a:r>
              <a:rPr lang="it-IT" sz="2200" b="1" dirty="0"/>
              <a:t> position (zero offset)</a:t>
            </a:r>
            <a:endParaRPr lang="en-GB" sz="2200" b="1" dirty="0"/>
          </a:p>
        </p:txBody>
      </p:sp>
    </p:spTree>
    <p:extLst>
      <p:ext uri="{BB962C8B-B14F-4D97-AF65-F5344CB8AC3E}">
        <p14:creationId xmlns:p14="http://schemas.microsoft.com/office/powerpoint/2010/main" val="187402084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6" name="Rettangolo 145"/>
          <p:cNvSpPr/>
          <p:nvPr/>
        </p:nvSpPr>
        <p:spPr>
          <a:xfrm>
            <a:off x="165880" y="1340768"/>
            <a:ext cx="8727295" cy="2462213"/>
          </a:xfrm>
          <a:prstGeom prst="rect">
            <a:avLst/>
          </a:prstGeom>
        </p:spPr>
        <p:txBody>
          <a:bodyPr wrap="square">
            <a:spAutoFit/>
          </a:bodyPr>
          <a:lstStyle/>
          <a:p>
            <a:pPr marL="457200" indent="-457200" algn="just">
              <a:buFont typeface="+mj-lt"/>
              <a:buAutoNum type="arabicPeriod"/>
            </a:pPr>
            <a:r>
              <a:rPr lang="en-US" sz="2200" b="1" dirty="0"/>
              <a:t>Velocity estimation (hyperbola fitting) by trial and error procedure </a:t>
            </a:r>
            <a:r>
              <a:rPr lang="en-US" sz="2200" dirty="0"/>
              <a:t>(RMS velocity – best fitting)</a:t>
            </a:r>
          </a:p>
          <a:p>
            <a:pPr marL="457200" indent="-457200" algn="just">
              <a:buFont typeface="+mj-lt"/>
              <a:buAutoNum type="arabicPeriod"/>
            </a:pPr>
            <a:r>
              <a:rPr lang="en-US" sz="2200" b="1" dirty="0"/>
              <a:t>Normal Move Out (NMO) correction</a:t>
            </a:r>
          </a:p>
          <a:p>
            <a:pPr marL="457200" indent="-457200" algn="just">
              <a:buFont typeface="+mj-lt"/>
              <a:buAutoNum type="arabicPeriod"/>
            </a:pPr>
            <a:endParaRPr lang="en-US" sz="2200" b="1" dirty="0"/>
          </a:p>
          <a:p>
            <a:pPr marL="457200" indent="-457200" algn="just">
              <a:buFont typeface="+mj-lt"/>
              <a:buAutoNum type="arabicPeriod"/>
            </a:pPr>
            <a:endParaRPr lang="en-US" sz="2200" b="1" dirty="0"/>
          </a:p>
          <a:p>
            <a:pPr marL="457200" indent="-457200" algn="just">
              <a:buFont typeface="+mj-lt"/>
              <a:buAutoNum type="arabicPeriod"/>
            </a:pPr>
            <a:endParaRPr lang="en-US" sz="2200" b="1" dirty="0"/>
          </a:p>
          <a:p>
            <a:pPr marL="457200" indent="-457200" algn="just">
              <a:buFont typeface="+mj-lt"/>
              <a:buAutoNum type="arabicPeriod"/>
            </a:pPr>
            <a:r>
              <a:rPr lang="en-US" sz="2200" b="1" dirty="0"/>
              <a:t>Stacking</a:t>
            </a:r>
          </a:p>
        </p:txBody>
      </p:sp>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Reflection</a:t>
            </a:r>
            <a:r>
              <a:rPr lang="en-GB" dirty="0">
                <a:ea typeface="+mj-ea"/>
                <a:cs typeface="+mj-cs"/>
              </a:rPr>
              <a:t> – CMP</a:t>
            </a:r>
          </a:p>
        </p:txBody>
      </p:sp>
      <p:pic>
        <p:nvPicPr>
          <p:cNvPr id="21" name="Immagine 9" descr="logo_dicea.png"/>
          <p:cNvPicPr>
            <a:picLocks noChangeAspect="1"/>
          </p:cNvPicPr>
          <p:nvPr/>
        </p:nvPicPr>
        <p:blipFill>
          <a:blip r:embed="rId3" cstate="print"/>
          <a:srcRect r="77084"/>
          <a:stretch>
            <a:fillRect/>
          </a:stretch>
        </p:blipFill>
        <p:spPr bwMode="auto">
          <a:xfrm>
            <a:off x="8568283" y="0"/>
            <a:ext cx="540221" cy="654050"/>
          </a:xfrm>
          <a:prstGeom prst="rect">
            <a:avLst/>
          </a:prstGeom>
          <a:noFill/>
          <a:ln w="9525">
            <a:noFill/>
            <a:miter lim="800000"/>
            <a:headEnd/>
            <a:tailEnd/>
          </a:ln>
        </p:spPr>
      </p:pic>
      <p:sp>
        <p:nvSpPr>
          <p:cNvPr id="93"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36</a:t>
            </a:fld>
            <a:r>
              <a:rPr lang="en-GB" sz="1400" b="1" dirty="0"/>
              <a:t> </a:t>
            </a:r>
          </a:p>
        </p:txBody>
      </p:sp>
      <p:sp>
        <p:nvSpPr>
          <p:cNvPr id="94"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78" name="Rettangolo 77"/>
          <p:cNvSpPr/>
          <p:nvPr/>
        </p:nvSpPr>
        <p:spPr>
          <a:xfrm>
            <a:off x="77718" y="836712"/>
            <a:ext cx="1829986" cy="430887"/>
          </a:xfrm>
          <a:prstGeom prst="rect">
            <a:avLst/>
          </a:prstGeom>
        </p:spPr>
        <p:txBody>
          <a:bodyPr wrap="square">
            <a:spAutoFit/>
          </a:bodyPr>
          <a:lstStyle/>
          <a:p>
            <a:pPr algn="ctr"/>
            <a:r>
              <a:rPr lang="en-US" sz="2200" b="1" dirty="0"/>
              <a:t>Processing</a:t>
            </a:r>
          </a:p>
        </p:txBody>
      </p:sp>
      <p:sp>
        <p:nvSpPr>
          <p:cNvPr id="95" name="Text Box 23"/>
          <p:cNvSpPr txBox="1">
            <a:spLocks noChangeArrowheads="1"/>
          </p:cNvSpPr>
          <p:nvPr/>
        </p:nvSpPr>
        <p:spPr bwMode="auto">
          <a:xfrm>
            <a:off x="3051175" y="608013"/>
            <a:ext cx="17986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9pPr>
          </a:lstStyle>
          <a:p>
            <a:pPr algn="ctr"/>
            <a:endParaRPr lang="en-US" altLang="en-US" sz="1400" b="1">
              <a:solidFill>
                <a:schemeClr val="bg1"/>
              </a:solidFill>
              <a:latin typeface="Arial" panose="020B0604020202020204" pitchFamily="34" charset="0"/>
            </a:endParaRPr>
          </a:p>
          <a:p>
            <a:pPr algn="ctr"/>
            <a:r>
              <a:rPr lang="en-US" altLang="en-US" sz="1400" b="1">
                <a:solidFill>
                  <a:schemeClr val="bg1"/>
                </a:solidFill>
                <a:latin typeface="Arial" panose="020B0604020202020204" pitchFamily="34" charset="0"/>
              </a:rPr>
              <a:t>Moveout Corrected</a:t>
            </a:r>
          </a:p>
          <a:p>
            <a:pPr algn="ctr"/>
            <a:r>
              <a:rPr lang="en-US" altLang="en-US" sz="1400" b="1">
                <a:solidFill>
                  <a:schemeClr val="bg1"/>
                </a:solidFill>
                <a:latin typeface="Arial" panose="020B0604020202020204" pitchFamily="34" charset="0"/>
              </a:rPr>
              <a:t>Midpoint Gather</a:t>
            </a:r>
          </a:p>
        </p:txBody>
      </p:sp>
      <p:sp>
        <p:nvSpPr>
          <p:cNvPr id="102" name="Text Box 24"/>
          <p:cNvSpPr txBox="1">
            <a:spLocks noChangeArrowheads="1"/>
          </p:cNvSpPr>
          <p:nvPr/>
        </p:nvSpPr>
        <p:spPr bwMode="auto">
          <a:xfrm>
            <a:off x="5202237" y="592138"/>
            <a:ext cx="86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9pPr>
          </a:lstStyle>
          <a:p>
            <a:pPr algn="ctr"/>
            <a:endParaRPr lang="en-US" altLang="en-US" sz="1600" b="1">
              <a:solidFill>
                <a:schemeClr val="bg1"/>
              </a:solidFill>
              <a:latin typeface="Arial" panose="020B0604020202020204" pitchFamily="34" charset="0"/>
            </a:endParaRPr>
          </a:p>
          <a:p>
            <a:pPr algn="ctr"/>
            <a:r>
              <a:rPr lang="en-US" altLang="en-US" sz="1400" b="1">
                <a:solidFill>
                  <a:schemeClr val="bg1"/>
                </a:solidFill>
                <a:latin typeface="Arial" panose="020B0604020202020204" pitchFamily="34" charset="0"/>
              </a:rPr>
              <a:t>Stacked</a:t>
            </a:r>
          </a:p>
          <a:p>
            <a:pPr algn="ctr"/>
            <a:r>
              <a:rPr lang="en-US" altLang="en-US" sz="1400" b="1">
                <a:solidFill>
                  <a:schemeClr val="bg1"/>
                </a:solidFill>
                <a:latin typeface="Arial" panose="020B0604020202020204" pitchFamily="34" charset="0"/>
              </a:rPr>
              <a:t>Trace</a:t>
            </a:r>
          </a:p>
        </p:txBody>
      </p:sp>
      <mc:AlternateContent xmlns:mc="http://schemas.openxmlformats.org/markup-compatibility/2006" xmlns:a14="http://schemas.microsoft.com/office/drawing/2010/main">
        <mc:Choice Requires="a14">
          <p:sp>
            <p:nvSpPr>
              <p:cNvPr id="145" name="Oggetto 144"/>
              <p:cNvSpPr txBox="1"/>
              <p:nvPr/>
            </p:nvSpPr>
            <p:spPr bwMode="auto">
              <a:xfrm>
                <a:off x="755576" y="2309688"/>
                <a:ext cx="2901950" cy="903288"/>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it-IT" i="1">
                          <a:solidFill>
                            <a:srgbClr val="000000"/>
                          </a:solidFill>
                          <a:latin typeface="Cambria Math" panose="02040503050406030204" pitchFamily="18" charset="0"/>
                        </a:rPr>
                        <m:t>𝑡</m:t>
                      </m:r>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𝑁𝑀𝑂</m:t>
                      </m:r>
                      <m:sSup>
                        <m:sSupPr>
                          <m:ctrlPr>
                            <a:rPr lang="it-IT" i="1">
                              <a:solidFill>
                                <a:srgbClr val="000000"/>
                              </a:solidFill>
                              <a:latin typeface="Cambria Math" panose="02040503050406030204" pitchFamily="18" charset="0"/>
                            </a:rPr>
                          </m:ctrlPr>
                        </m:sSupPr>
                        <m:e>
                          <m:r>
                            <a:rPr lang="it-IT" i="1">
                              <a:solidFill>
                                <a:srgbClr val="000000"/>
                              </a:solidFill>
                              <a:latin typeface="Cambria Math" panose="02040503050406030204" pitchFamily="18" charset="0"/>
                            </a:rPr>
                            <m:t>)</m:t>
                          </m:r>
                        </m:e>
                        <m:sup>
                          <m:r>
                            <a:rPr lang="it-IT" i="1">
                              <a:solidFill>
                                <a:srgbClr val="000000"/>
                              </a:solidFill>
                              <a:latin typeface="Cambria Math" panose="02040503050406030204" pitchFamily="18" charset="0"/>
                            </a:rPr>
                            <m:t>2</m:t>
                          </m:r>
                        </m:sup>
                      </m:sSup>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𝑡</m:t>
                      </m:r>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𝑥</m:t>
                      </m:r>
                      <m:sSup>
                        <m:sSupPr>
                          <m:ctrlPr>
                            <a:rPr lang="it-IT" i="1">
                              <a:solidFill>
                                <a:srgbClr val="000000"/>
                              </a:solidFill>
                              <a:latin typeface="Cambria Math" panose="02040503050406030204" pitchFamily="18" charset="0"/>
                            </a:rPr>
                          </m:ctrlPr>
                        </m:sSupPr>
                        <m:e>
                          <m:r>
                            <a:rPr lang="it-IT" i="1">
                              <a:solidFill>
                                <a:srgbClr val="000000"/>
                              </a:solidFill>
                              <a:latin typeface="Cambria Math" panose="02040503050406030204" pitchFamily="18" charset="0"/>
                            </a:rPr>
                            <m:t>)</m:t>
                          </m:r>
                        </m:e>
                        <m:sup>
                          <m:r>
                            <a:rPr lang="it-IT" i="1">
                              <a:solidFill>
                                <a:srgbClr val="000000"/>
                              </a:solidFill>
                              <a:latin typeface="Cambria Math" panose="02040503050406030204" pitchFamily="18" charset="0"/>
                            </a:rPr>
                            <m:t>2</m:t>
                          </m:r>
                        </m:sup>
                      </m:sSup>
                      <m:r>
                        <a:rPr lang="it-IT" i="1">
                          <a:solidFill>
                            <a:srgbClr val="000000"/>
                          </a:solidFill>
                          <a:latin typeface="Cambria Math" panose="02040503050406030204" pitchFamily="18" charset="0"/>
                        </a:rPr>
                        <m:t>−</m:t>
                      </m:r>
                      <m:sSup>
                        <m:sSupPr>
                          <m:ctrlPr>
                            <a:rPr lang="it-IT" i="1">
                              <a:solidFill>
                                <a:srgbClr val="000000"/>
                              </a:solidFill>
                              <a:latin typeface="Cambria Math" panose="02040503050406030204" pitchFamily="18" charset="0"/>
                            </a:rPr>
                          </m:ctrlPr>
                        </m:sSupPr>
                        <m:e>
                          <m:d>
                            <m:dPr>
                              <m:ctrlPr>
                                <a:rPr lang="it-IT" i="1">
                                  <a:solidFill>
                                    <a:srgbClr val="000000"/>
                                  </a:solidFill>
                                  <a:latin typeface="Cambria Math" panose="02040503050406030204" pitchFamily="18" charset="0"/>
                                </a:rPr>
                              </m:ctrlPr>
                            </m:dPr>
                            <m:e>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𝑥</m:t>
                                  </m:r>
                                </m:num>
                                <m:den>
                                  <m:r>
                                    <a:rPr lang="it-IT" i="1">
                                      <a:solidFill>
                                        <a:srgbClr val="000000"/>
                                      </a:solidFill>
                                      <a:latin typeface="Cambria Math" panose="02040503050406030204" pitchFamily="18" charset="0"/>
                                    </a:rPr>
                                    <m:t>𝑣</m:t>
                                  </m:r>
                                </m:den>
                              </m:f>
                            </m:e>
                          </m:d>
                        </m:e>
                        <m:sup>
                          <m:r>
                            <a:rPr lang="it-IT" i="1">
                              <a:solidFill>
                                <a:srgbClr val="000000"/>
                              </a:solidFill>
                              <a:latin typeface="Cambria Math" panose="02040503050406030204" pitchFamily="18" charset="0"/>
                            </a:rPr>
                            <m:t>2</m:t>
                          </m:r>
                        </m:sup>
                      </m:sSup>
                    </m:oMath>
                  </m:oMathPara>
                </a14:m>
                <a:endParaRPr lang="it-IT"/>
              </a:p>
            </p:txBody>
          </p:sp>
        </mc:Choice>
        <mc:Fallback xmlns="">
          <p:sp>
            <p:nvSpPr>
              <p:cNvPr id="145" name="Oggetto 144"/>
              <p:cNvSpPr txBox="1">
                <a:spLocks noRot="1" noChangeAspect="1" noMove="1" noResize="1" noEditPoints="1" noAdjustHandles="1" noChangeArrowheads="1" noChangeShapeType="1" noTextEdit="1"/>
              </p:cNvSpPr>
              <p:nvPr/>
            </p:nvSpPr>
            <p:spPr bwMode="auto">
              <a:xfrm>
                <a:off x="755576" y="2309688"/>
                <a:ext cx="2901950" cy="903288"/>
              </a:xfrm>
              <a:prstGeom prst="rect">
                <a:avLst/>
              </a:prstGeom>
              <a:blipFill>
                <a:blip r:embed="rId4"/>
                <a:stretch>
                  <a:fillRect/>
                </a:stretch>
              </a:blipFill>
            </p:spPr>
            <p:txBody>
              <a:bodyPr/>
              <a:lstStyle/>
              <a:p>
                <a:r>
                  <a:rPr lang="it-IT">
                    <a:noFill/>
                  </a:rPr>
                  <a:t> </a:t>
                </a:r>
              </a:p>
            </p:txBody>
          </p:sp>
        </mc:Fallback>
      </mc:AlternateContent>
      <p:grpSp>
        <p:nvGrpSpPr>
          <p:cNvPr id="14" name="Group 54"/>
          <p:cNvGrpSpPr/>
          <p:nvPr/>
        </p:nvGrpSpPr>
        <p:grpSpPr>
          <a:xfrm>
            <a:off x="2059769" y="3182070"/>
            <a:ext cx="2757464" cy="3200221"/>
            <a:chOff x="4851188" y="1473040"/>
            <a:chExt cx="5005408" cy="3150917"/>
          </a:xfrm>
          <a:effectLst/>
        </p:grpSpPr>
        <p:grpSp>
          <p:nvGrpSpPr>
            <p:cNvPr id="15" name="Group 53"/>
            <p:cNvGrpSpPr/>
            <p:nvPr/>
          </p:nvGrpSpPr>
          <p:grpSpPr>
            <a:xfrm>
              <a:off x="5486400" y="1874169"/>
              <a:ext cx="3581400" cy="2749788"/>
              <a:chOff x="5257800" y="1874169"/>
              <a:chExt cx="3581400" cy="2749788"/>
            </a:xfrm>
          </p:grpSpPr>
          <p:cxnSp>
            <p:nvCxnSpPr>
              <p:cNvPr id="18" name="Straight Connector 5"/>
              <p:cNvCxnSpPr/>
              <p:nvPr/>
            </p:nvCxnSpPr>
            <p:spPr>
              <a:xfrm rot="16200000" flipV="1">
                <a:off x="3886200" y="3252357"/>
                <a:ext cx="27432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9" name="Straight Connector 6"/>
              <p:cNvCxnSpPr/>
              <p:nvPr/>
            </p:nvCxnSpPr>
            <p:spPr>
              <a:xfrm rot="10800000">
                <a:off x="5257800" y="1874169"/>
                <a:ext cx="35814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16" name="TextBox 9"/>
            <p:cNvSpPr txBox="1"/>
            <p:nvPr/>
          </p:nvSpPr>
          <p:spPr>
            <a:xfrm rot="16200000">
              <a:off x="4550272" y="3726975"/>
              <a:ext cx="971163" cy="369332"/>
            </a:xfrm>
            <a:prstGeom prst="rect">
              <a:avLst/>
            </a:prstGeom>
            <a:noFill/>
          </p:spPr>
          <p:txBody>
            <a:bodyPr wrap="none" rtlCol="0">
              <a:spAutoFit/>
            </a:bodyPr>
            <a:lstStyle/>
            <a:p>
              <a:r>
                <a:rPr lang="en-US" dirty="0"/>
                <a:t>Time (</a:t>
              </a:r>
              <a:r>
                <a:rPr lang="en-US" i="1" dirty="0"/>
                <a:t>t</a:t>
              </a:r>
              <a:r>
                <a:rPr lang="en-US" dirty="0"/>
                <a:t>)</a:t>
              </a:r>
            </a:p>
          </p:txBody>
        </p:sp>
        <p:sp>
          <p:nvSpPr>
            <p:cNvPr id="17" name="TextBox 10"/>
            <p:cNvSpPr txBox="1"/>
            <p:nvPr/>
          </p:nvSpPr>
          <p:spPr>
            <a:xfrm>
              <a:off x="6921766" y="1473040"/>
              <a:ext cx="2934830" cy="363642"/>
            </a:xfrm>
            <a:prstGeom prst="rect">
              <a:avLst/>
            </a:prstGeom>
            <a:noFill/>
          </p:spPr>
          <p:txBody>
            <a:bodyPr wrap="none" rtlCol="0">
              <a:spAutoFit/>
            </a:bodyPr>
            <a:lstStyle/>
            <a:p>
              <a:r>
                <a:rPr lang="en-US" dirty="0"/>
                <a:t>Zero offset (</a:t>
              </a:r>
              <a:r>
                <a:rPr lang="en-US" i="1" dirty="0"/>
                <a:t>x</a:t>
              </a:r>
              <a:r>
                <a:rPr lang="en-US" dirty="0"/>
                <a:t>)</a:t>
              </a:r>
            </a:p>
          </p:txBody>
        </p:sp>
      </p:grpSp>
      <p:sp>
        <p:nvSpPr>
          <p:cNvPr id="20" name="Figura a mano libera 19"/>
          <p:cNvSpPr/>
          <p:nvPr/>
        </p:nvSpPr>
        <p:spPr>
          <a:xfrm>
            <a:off x="2768296" y="3576032"/>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igura a mano libera 21"/>
          <p:cNvSpPr/>
          <p:nvPr/>
        </p:nvSpPr>
        <p:spPr>
          <a:xfrm>
            <a:off x="3142578" y="3584422"/>
            <a:ext cx="357351" cy="265232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igura a mano libera 22"/>
          <p:cNvSpPr/>
          <p:nvPr/>
        </p:nvSpPr>
        <p:spPr>
          <a:xfrm>
            <a:off x="3465219" y="3596398"/>
            <a:ext cx="357351" cy="265232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igura a mano libera 23"/>
          <p:cNvSpPr/>
          <p:nvPr/>
        </p:nvSpPr>
        <p:spPr>
          <a:xfrm>
            <a:off x="3827948" y="3609845"/>
            <a:ext cx="357351" cy="265232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Connettore 1 24"/>
          <p:cNvCxnSpPr/>
          <p:nvPr/>
        </p:nvCxnSpPr>
        <p:spPr>
          <a:xfrm>
            <a:off x="2419809" y="4349616"/>
            <a:ext cx="1962879"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38" name="Group 54"/>
          <p:cNvGrpSpPr/>
          <p:nvPr/>
        </p:nvGrpSpPr>
        <p:grpSpPr>
          <a:xfrm>
            <a:off x="5486943" y="2761332"/>
            <a:ext cx="2682522" cy="3619996"/>
            <a:chOff x="4851188" y="1059732"/>
            <a:chExt cx="4869372" cy="3564225"/>
          </a:xfrm>
          <a:effectLst/>
        </p:grpSpPr>
        <p:grpSp>
          <p:nvGrpSpPr>
            <p:cNvPr id="39" name="Group 53"/>
            <p:cNvGrpSpPr/>
            <p:nvPr/>
          </p:nvGrpSpPr>
          <p:grpSpPr>
            <a:xfrm>
              <a:off x="5486400" y="1874169"/>
              <a:ext cx="3581400" cy="2749788"/>
              <a:chOff x="5257800" y="1874169"/>
              <a:chExt cx="3581400" cy="2749788"/>
            </a:xfrm>
          </p:grpSpPr>
          <p:cxnSp>
            <p:nvCxnSpPr>
              <p:cNvPr id="42" name="Straight Connector 5"/>
              <p:cNvCxnSpPr/>
              <p:nvPr/>
            </p:nvCxnSpPr>
            <p:spPr>
              <a:xfrm rot="16200000" flipV="1">
                <a:off x="3886200" y="3252357"/>
                <a:ext cx="27432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3" name="Straight Connector 6"/>
              <p:cNvCxnSpPr/>
              <p:nvPr/>
            </p:nvCxnSpPr>
            <p:spPr>
              <a:xfrm rot="10800000">
                <a:off x="5257800" y="1874169"/>
                <a:ext cx="35814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40" name="TextBox 9"/>
            <p:cNvSpPr txBox="1"/>
            <p:nvPr/>
          </p:nvSpPr>
          <p:spPr>
            <a:xfrm rot="16200000">
              <a:off x="4550272" y="3726975"/>
              <a:ext cx="971163" cy="369332"/>
            </a:xfrm>
            <a:prstGeom prst="rect">
              <a:avLst/>
            </a:prstGeom>
            <a:noFill/>
          </p:spPr>
          <p:txBody>
            <a:bodyPr wrap="none" rtlCol="0">
              <a:spAutoFit/>
            </a:bodyPr>
            <a:lstStyle/>
            <a:p>
              <a:r>
                <a:rPr lang="en-US" dirty="0"/>
                <a:t>Time (</a:t>
              </a:r>
              <a:r>
                <a:rPr lang="en-US" i="1" dirty="0"/>
                <a:t>t</a:t>
              </a:r>
              <a:r>
                <a:rPr lang="en-US" dirty="0"/>
                <a:t>)</a:t>
              </a:r>
            </a:p>
          </p:txBody>
        </p:sp>
        <p:sp>
          <p:nvSpPr>
            <p:cNvPr id="41" name="TextBox 10"/>
            <p:cNvSpPr txBox="1"/>
            <p:nvPr/>
          </p:nvSpPr>
          <p:spPr>
            <a:xfrm>
              <a:off x="5986698" y="1059732"/>
              <a:ext cx="3733862" cy="363642"/>
            </a:xfrm>
            <a:prstGeom prst="rect">
              <a:avLst/>
            </a:prstGeom>
            <a:noFill/>
          </p:spPr>
          <p:txBody>
            <a:bodyPr wrap="none" rtlCol="0">
              <a:spAutoFit/>
            </a:bodyPr>
            <a:lstStyle/>
            <a:p>
              <a:r>
                <a:rPr lang="en-US" b="1" dirty="0"/>
                <a:t>For a single CMP</a:t>
              </a:r>
            </a:p>
          </p:txBody>
        </p:sp>
      </p:grpSp>
      <p:sp>
        <p:nvSpPr>
          <p:cNvPr id="44" name="Figura a mano libera 43"/>
          <p:cNvSpPr/>
          <p:nvPr/>
        </p:nvSpPr>
        <p:spPr>
          <a:xfrm>
            <a:off x="6155626" y="3575069"/>
            <a:ext cx="973872"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 name="connsiteX0" fmla="*/ 258233 w 387350"/>
              <a:gd name="connsiteY0" fmla="*/ 0 h 2717800"/>
              <a:gd name="connsiteX1" fmla="*/ 258233 w 387350"/>
              <a:gd name="connsiteY1" fmla="*/ 711200 h 2717800"/>
              <a:gd name="connsiteX2" fmla="*/ 131233 w 387350"/>
              <a:gd name="connsiteY2" fmla="*/ 825500 h 2717800"/>
              <a:gd name="connsiteX3" fmla="*/ 372533 w 387350"/>
              <a:gd name="connsiteY3" fmla="*/ 1016000 h 2717800"/>
              <a:gd name="connsiteX4" fmla="*/ 42333 w 387350"/>
              <a:gd name="connsiteY4" fmla="*/ 1282700 h 2717800"/>
              <a:gd name="connsiteX5" fmla="*/ 321733 w 387350"/>
              <a:gd name="connsiteY5" fmla="*/ 1473200 h 2717800"/>
              <a:gd name="connsiteX6" fmla="*/ 16933 w 387350"/>
              <a:gd name="connsiteY6" fmla="*/ 1752600 h 2717800"/>
              <a:gd name="connsiteX7" fmla="*/ 220133 w 387350"/>
              <a:gd name="connsiteY7" fmla="*/ 2057400 h 2717800"/>
              <a:gd name="connsiteX8" fmla="*/ 220133 w 387350"/>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350" h="2717800">
                <a:moveTo>
                  <a:pt x="258233" y="0"/>
                </a:moveTo>
                <a:cubicBezTo>
                  <a:pt x="268816" y="286808"/>
                  <a:pt x="250045" y="586339"/>
                  <a:pt x="258233" y="711200"/>
                </a:cubicBezTo>
                <a:cubicBezTo>
                  <a:pt x="237066" y="848783"/>
                  <a:pt x="112183" y="774700"/>
                  <a:pt x="131233" y="825500"/>
                </a:cubicBezTo>
                <a:cubicBezTo>
                  <a:pt x="150283" y="876300"/>
                  <a:pt x="387350" y="939800"/>
                  <a:pt x="372533" y="1016000"/>
                </a:cubicBezTo>
                <a:cubicBezTo>
                  <a:pt x="357716" y="1092200"/>
                  <a:pt x="50800" y="1206500"/>
                  <a:pt x="42333" y="1282700"/>
                </a:cubicBezTo>
                <a:cubicBezTo>
                  <a:pt x="33866" y="1358900"/>
                  <a:pt x="325966" y="1394883"/>
                  <a:pt x="321733" y="1473200"/>
                </a:cubicBezTo>
                <a:cubicBezTo>
                  <a:pt x="317500" y="1551517"/>
                  <a:pt x="33866" y="1655233"/>
                  <a:pt x="16933" y="1752600"/>
                </a:cubicBezTo>
                <a:cubicBezTo>
                  <a:pt x="0" y="1849967"/>
                  <a:pt x="186266" y="1896533"/>
                  <a:pt x="220133" y="2057400"/>
                </a:cubicBezTo>
                <a:cubicBezTo>
                  <a:pt x="254000" y="2218267"/>
                  <a:pt x="237066" y="2468033"/>
                  <a:pt x="220133"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10"/>
          <p:cNvSpPr txBox="1"/>
          <p:nvPr/>
        </p:nvSpPr>
        <p:spPr>
          <a:xfrm>
            <a:off x="6453706" y="3187010"/>
            <a:ext cx="1210588" cy="369332"/>
          </a:xfrm>
          <a:prstGeom prst="rect">
            <a:avLst/>
          </a:prstGeom>
          <a:noFill/>
        </p:spPr>
        <p:txBody>
          <a:bodyPr wrap="none" rtlCol="0">
            <a:spAutoFit/>
          </a:bodyPr>
          <a:lstStyle/>
          <a:p>
            <a:r>
              <a:rPr lang="en-US" dirty="0"/>
              <a:t>Amplitude</a:t>
            </a:r>
          </a:p>
        </p:txBody>
      </p:sp>
      <p:sp>
        <p:nvSpPr>
          <p:cNvPr id="2" name="Freccia a destra 1"/>
          <p:cNvSpPr/>
          <p:nvPr/>
        </p:nvSpPr>
        <p:spPr>
          <a:xfrm>
            <a:off x="4817233" y="4653136"/>
            <a:ext cx="546855" cy="5115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941832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Reflection</a:t>
            </a:r>
            <a:r>
              <a:rPr lang="en-GB" dirty="0">
                <a:ea typeface="+mj-ea"/>
                <a:cs typeface="+mj-cs"/>
              </a:rPr>
              <a:t> – CMP</a:t>
            </a:r>
          </a:p>
        </p:txBody>
      </p:sp>
      <p:pic>
        <p:nvPicPr>
          <p:cNvPr id="21" name="Immagine 9" descr="logo_dicea.png"/>
          <p:cNvPicPr>
            <a:picLocks noChangeAspect="1"/>
          </p:cNvPicPr>
          <p:nvPr/>
        </p:nvPicPr>
        <p:blipFill>
          <a:blip r:embed="rId3" cstate="print"/>
          <a:srcRect r="77084"/>
          <a:stretch>
            <a:fillRect/>
          </a:stretch>
        </p:blipFill>
        <p:spPr bwMode="auto">
          <a:xfrm>
            <a:off x="8568283" y="0"/>
            <a:ext cx="540221" cy="654050"/>
          </a:xfrm>
          <a:prstGeom prst="rect">
            <a:avLst/>
          </a:prstGeom>
          <a:noFill/>
          <a:ln w="9525">
            <a:noFill/>
            <a:miter lim="800000"/>
            <a:headEnd/>
            <a:tailEnd/>
          </a:ln>
        </p:spPr>
      </p:pic>
      <p:sp>
        <p:nvSpPr>
          <p:cNvPr id="93"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37</a:t>
            </a:fld>
            <a:r>
              <a:rPr lang="en-GB" sz="1400" b="1" dirty="0"/>
              <a:t> </a:t>
            </a:r>
          </a:p>
        </p:txBody>
      </p:sp>
      <p:sp>
        <p:nvSpPr>
          <p:cNvPr id="94"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78" name="Rettangolo 77"/>
          <p:cNvSpPr/>
          <p:nvPr/>
        </p:nvSpPr>
        <p:spPr>
          <a:xfrm>
            <a:off x="0" y="4797152"/>
            <a:ext cx="2910107" cy="430887"/>
          </a:xfrm>
          <a:prstGeom prst="rect">
            <a:avLst/>
          </a:prstGeom>
        </p:spPr>
        <p:txBody>
          <a:bodyPr wrap="square">
            <a:spAutoFit/>
          </a:bodyPr>
          <a:lstStyle/>
          <a:p>
            <a:pPr algn="ctr"/>
            <a:r>
              <a:rPr lang="en-US" sz="2200" b="1" u="sng" dirty="0"/>
              <a:t>Seismic section</a:t>
            </a:r>
          </a:p>
        </p:txBody>
      </p:sp>
      <p:sp>
        <p:nvSpPr>
          <p:cNvPr id="95" name="Text Box 23"/>
          <p:cNvSpPr txBox="1">
            <a:spLocks noChangeArrowheads="1"/>
          </p:cNvSpPr>
          <p:nvPr/>
        </p:nvSpPr>
        <p:spPr bwMode="auto">
          <a:xfrm>
            <a:off x="3051175" y="608013"/>
            <a:ext cx="17986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9pPr>
          </a:lstStyle>
          <a:p>
            <a:pPr algn="ctr"/>
            <a:endParaRPr lang="en-US" altLang="en-US" sz="1400" b="1">
              <a:solidFill>
                <a:schemeClr val="bg1"/>
              </a:solidFill>
              <a:latin typeface="Arial" panose="020B0604020202020204" pitchFamily="34" charset="0"/>
            </a:endParaRPr>
          </a:p>
          <a:p>
            <a:pPr algn="ctr"/>
            <a:r>
              <a:rPr lang="en-US" altLang="en-US" sz="1400" b="1">
                <a:solidFill>
                  <a:schemeClr val="bg1"/>
                </a:solidFill>
                <a:latin typeface="Arial" panose="020B0604020202020204" pitchFamily="34" charset="0"/>
              </a:rPr>
              <a:t>Moveout Corrected</a:t>
            </a:r>
          </a:p>
          <a:p>
            <a:pPr algn="ctr"/>
            <a:r>
              <a:rPr lang="en-US" altLang="en-US" sz="1400" b="1">
                <a:solidFill>
                  <a:schemeClr val="bg1"/>
                </a:solidFill>
                <a:latin typeface="Arial" panose="020B0604020202020204" pitchFamily="34" charset="0"/>
              </a:rPr>
              <a:t>Midpoint Gather</a:t>
            </a:r>
          </a:p>
        </p:txBody>
      </p:sp>
      <p:sp>
        <p:nvSpPr>
          <p:cNvPr id="102" name="Text Box 24"/>
          <p:cNvSpPr txBox="1">
            <a:spLocks noChangeArrowheads="1"/>
          </p:cNvSpPr>
          <p:nvPr/>
        </p:nvSpPr>
        <p:spPr bwMode="auto">
          <a:xfrm>
            <a:off x="5202237" y="592138"/>
            <a:ext cx="86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9pPr>
          </a:lstStyle>
          <a:p>
            <a:pPr algn="ctr"/>
            <a:endParaRPr lang="en-US" altLang="en-US" sz="1600" b="1">
              <a:solidFill>
                <a:schemeClr val="bg1"/>
              </a:solidFill>
              <a:latin typeface="Arial" panose="020B0604020202020204" pitchFamily="34" charset="0"/>
            </a:endParaRPr>
          </a:p>
          <a:p>
            <a:pPr algn="ctr"/>
            <a:r>
              <a:rPr lang="en-US" altLang="en-US" sz="1400" b="1">
                <a:solidFill>
                  <a:schemeClr val="bg1"/>
                </a:solidFill>
                <a:latin typeface="Arial" panose="020B0604020202020204" pitchFamily="34" charset="0"/>
              </a:rPr>
              <a:t>Stacked</a:t>
            </a:r>
          </a:p>
          <a:p>
            <a:pPr algn="ctr"/>
            <a:r>
              <a:rPr lang="en-US" altLang="en-US" sz="1400" b="1">
                <a:solidFill>
                  <a:schemeClr val="bg1"/>
                </a:solidFill>
                <a:latin typeface="Arial" panose="020B0604020202020204" pitchFamily="34" charset="0"/>
              </a:rPr>
              <a:t>Trace</a:t>
            </a:r>
          </a:p>
        </p:txBody>
      </p:sp>
      <p:grpSp>
        <p:nvGrpSpPr>
          <p:cNvPr id="4" name="Gruppo 3"/>
          <p:cNvGrpSpPr/>
          <p:nvPr/>
        </p:nvGrpSpPr>
        <p:grpSpPr>
          <a:xfrm>
            <a:off x="142873" y="1346520"/>
            <a:ext cx="1852587" cy="2658544"/>
            <a:chOff x="-66072" y="1346520"/>
            <a:chExt cx="2722100" cy="3619996"/>
          </a:xfrm>
        </p:grpSpPr>
        <p:grpSp>
          <p:nvGrpSpPr>
            <p:cNvPr id="38" name="Group 54"/>
            <p:cNvGrpSpPr/>
            <p:nvPr/>
          </p:nvGrpSpPr>
          <p:grpSpPr>
            <a:xfrm>
              <a:off x="-66072" y="1346520"/>
              <a:ext cx="2722100" cy="3619996"/>
              <a:chOff x="4698517" y="1059732"/>
              <a:chExt cx="4941218" cy="3564225"/>
            </a:xfrm>
            <a:effectLst/>
          </p:grpSpPr>
          <p:grpSp>
            <p:nvGrpSpPr>
              <p:cNvPr id="39" name="Group 53"/>
              <p:cNvGrpSpPr/>
              <p:nvPr/>
            </p:nvGrpSpPr>
            <p:grpSpPr>
              <a:xfrm>
                <a:off x="5486400" y="1874169"/>
                <a:ext cx="3581400" cy="2749788"/>
                <a:chOff x="5257800" y="1874169"/>
                <a:chExt cx="3581400" cy="2749788"/>
              </a:xfrm>
            </p:grpSpPr>
            <p:cxnSp>
              <p:nvCxnSpPr>
                <p:cNvPr id="42" name="Straight Connector 5"/>
                <p:cNvCxnSpPr/>
                <p:nvPr/>
              </p:nvCxnSpPr>
              <p:spPr>
                <a:xfrm rot="16200000" flipV="1">
                  <a:off x="3886200" y="3252357"/>
                  <a:ext cx="27432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3" name="Straight Connector 6"/>
                <p:cNvCxnSpPr/>
                <p:nvPr/>
              </p:nvCxnSpPr>
              <p:spPr>
                <a:xfrm rot="10800000">
                  <a:off x="5257800" y="1874169"/>
                  <a:ext cx="35814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40" name="TextBox 9"/>
              <p:cNvSpPr txBox="1"/>
              <p:nvPr/>
            </p:nvSpPr>
            <p:spPr>
              <a:xfrm rot="16200000">
                <a:off x="4397601" y="3726975"/>
                <a:ext cx="971163" cy="369331"/>
              </a:xfrm>
              <a:prstGeom prst="rect">
                <a:avLst/>
              </a:prstGeom>
              <a:noFill/>
            </p:spPr>
            <p:txBody>
              <a:bodyPr wrap="none" rtlCol="0">
                <a:spAutoFit/>
              </a:bodyPr>
              <a:lstStyle/>
              <a:p>
                <a:r>
                  <a:rPr lang="en-US" dirty="0"/>
                  <a:t>Time (</a:t>
                </a:r>
                <a:r>
                  <a:rPr lang="en-US" i="1" dirty="0"/>
                  <a:t>t</a:t>
                </a:r>
                <a:r>
                  <a:rPr lang="en-US" dirty="0"/>
                  <a:t>)</a:t>
                </a:r>
              </a:p>
            </p:txBody>
          </p:sp>
          <p:sp>
            <p:nvSpPr>
              <p:cNvPr id="41" name="TextBox 10"/>
              <p:cNvSpPr txBox="1"/>
              <p:nvPr/>
            </p:nvSpPr>
            <p:spPr>
              <a:xfrm>
                <a:off x="5067848" y="1059732"/>
                <a:ext cx="4571887" cy="363642"/>
              </a:xfrm>
              <a:prstGeom prst="rect">
                <a:avLst/>
              </a:prstGeom>
              <a:noFill/>
            </p:spPr>
            <p:txBody>
              <a:bodyPr wrap="none" rtlCol="0">
                <a:spAutoFit/>
              </a:bodyPr>
              <a:lstStyle/>
              <a:p>
                <a:r>
                  <a:rPr lang="en-US" b="1" dirty="0"/>
                  <a:t>Stacked trace #CMP1</a:t>
                </a:r>
              </a:p>
            </p:txBody>
          </p:sp>
        </p:grpSp>
        <p:grpSp>
          <p:nvGrpSpPr>
            <p:cNvPr id="3" name="Gruppo 2"/>
            <p:cNvGrpSpPr/>
            <p:nvPr/>
          </p:nvGrpSpPr>
          <p:grpSpPr>
            <a:xfrm>
              <a:off x="726561" y="1772198"/>
              <a:ext cx="1468823" cy="3105859"/>
              <a:chOff x="726561" y="1772198"/>
              <a:chExt cx="1468823" cy="3105859"/>
            </a:xfrm>
          </p:grpSpPr>
          <p:sp>
            <p:nvSpPr>
              <p:cNvPr id="44" name="Figura a mano libera 43"/>
              <p:cNvSpPr/>
              <p:nvPr/>
            </p:nvSpPr>
            <p:spPr>
              <a:xfrm>
                <a:off x="726561" y="2160257"/>
                <a:ext cx="898449"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10"/>
              <p:cNvSpPr txBox="1"/>
              <p:nvPr/>
            </p:nvSpPr>
            <p:spPr>
              <a:xfrm>
                <a:off x="984796" y="1772198"/>
                <a:ext cx="1210588" cy="369332"/>
              </a:xfrm>
              <a:prstGeom prst="rect">
                <a:avLst/>
              </a:prstGeom>
              <a:noFill/>
            </p:spPr>
            <p:txBody>
              <a:bodyPr wrap="none" rtlCol="0">
                <a:spAutoFit/>
              </a:bodyPr>
              <a:lstStyle/>
              <a:p>
                <a:r>
                  <a:rPr lang="en-US" dirty="0"/>
                  <a:t>Amplitude</a:t>
                </a:r>
              </a:p>
            </p:txBody>
          </p:sp>
        </p:grpSp>
      </p:grpSp>
      <p:grpSp>
        <p:nvGrpSpPr>
          <p:cNvPr id="36" name="Gruppo 35"/>
          <p:cNvGrpSpPr/>
          <p:nvPr/>
        </p:nvGrpSpPr>
        <p:grpSpPr>
          <a:xfrm>
            <a:off x="2562782" y="1354138"/>
            <a:ext cx="2657109" cy="2658544"/>
            <a:chOff x="-66072" y="1346520"/>
            <a:chExt cx="3904226" cy="3619996"/>
          </a:xfrm>
        </p:grpSpPr>
        <p:grpSp>
          <p:nvGrpSpPr>
            <p:cNvPr id="37" name="Group 54"/>
            <p:cNvGrpSpPr/>
            <p:nvPr/>
          </p:nvGrpSpPr>
          <p:grpSpPr>
            <a:xfrm>
              <a:off x="-66072" y="1346520"/>
              <a:ext cx="3904226" cy="3619996"/>
              <a:chOff x="4698517" y="1059732"/>
              <a:chExt cx="7087039" cy="3564225"/>
            </a:xfrm>
            <a:effectLst/>
          </p:grpSpPr>
          <p:grpSp>
            <p:nvGrpSpPr>
              <p:cNvPr id="50" name="Group 53"/>
              <p:cNvGrpSpPr/>
              <p:nvPr/>
            </p:nvGrpSpPr>
            <p:grpSpPr>
              <a:xfrm>
                <a:off x="5486400" y="1874169"/>
                <a:ext cx="3581400" cy="2749788"/>
                <a:chOff x="5257800" y="1874169"/>
                <a:chExt cx="3581400" cy="2749788"/>
              </a:xfrm>
            </p:grpSpPr>
            <p:cxnSp>
              <p:nvCxnSpPr>
                <p:cNvPr id="53" name="Straight Connector 5"/>
                <p:cNvCxnSpPr/>
                <p:nvPr/>
              </p:nvCxnSpPr>
              <p:spPr>
                <a:xfrm rot="16200000" flipV="1">
                  <a:off x="3886200" y="3252357"/>
                  <a:ext cx="27432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4" name="Straight Connector 6"/>
                <p:cNvCxnSpPr/>
                <p:nvPr/>
              </p:nvCxnSpPr>
              <p:spPr>
                <a:xfrm rot="10800000">
                  <a:off x="5257800" y="1874169"/>
                  <a:ext cx="35814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51" name="TextBox 9"/>
              <p:cNvSpPr txBox="1"/>
              <p:nvPr/>
            </p:nvSpPr>
            <p:spPr>
              <a:xfrm rot="16200000">
                <a:off x="4397601" y="3726975"/>
                <a:ext cx="971163" cy="369331"/>
              </a:xfrm>
              <a:prstGeom prst="rect">
                <a:avLst/>
              </a:prstGeom>
              <a:noFill/>
            </p:spPr>
            <p:txBody>
              <a:bodyPr wrap="none" rtlCol="0">
                <a:spAutoFit/>
              </a:bodyPr>
              <a:lstStyle/>
              <a:p>
                <a:r>
                  <a:rPr lang="en-US" dirty="0"/>
                  <a:t>Time (</a:t>
                </a:r>
                <a:r>
                  <a:rPr lang="en-US" i="1" dirty="0"/>
                  <a:t>t</a:t>
                </a:r>
                <a:r>
                  <a:rPr lang="en-US" dirty="0"/>
                  <a:t>)</a:t>
                </a:r>
              </a:p>
            </p:txBody>
          </p:sp>
          <p:sp>
            <p:nvSpPr>
              <p:cNvPr id="52" name="TextBox 10"/>
              <p:cNvSpPr txBox="1"/>
              <p:nvPr/>
            </p:nvSpPr>
            <p:spPr>
              <a:xfrm>
                <a:off x="5067847" y="1059732"/>
                <a:ext cx="6717709" cy="495152"/>
              </a:xfrm>
              <a:prstGeom prst="rect">
                <a:avLst/>
              </a:prstGeom>
              <a:noFill/>
            </p:spPr>
            <p:txBody>
              <a:bodyPr wrap="none" rtlCol="0">
                <a:spAutoFit/>
              </a:bodyPr>
              <a:lstStyle/>
              <a:p>
                <a:r>
                  <a:rPr lang="en-US" b="1" dirty="0"/>
                  <a:t>Stacked trace #CMP2</a:t>
                </a:r>
              </a:p>
            </p:txBody>
          </p:sp>
        </p:grpSp>
        <p:grpSp>
          <p:nvGrpSpPr>
            <p:cNvPr id="45" name="Gruppo 44"/>
            <p:cNvGrpSpPr/>
            <p:nvPr/>
          </p:nvGrpSpPr>
          <p:grpSpPr>
            <a:xfrm>
              <a:off x="726562" y="1772198"/>
              <a:ext cx="1468822" cy="3105859"/>
              <a:chOff x="726562" y="1772198"/>
              <a:chExt cx="1468822" cy="3105859"/>
            </a:xfrm>
          </p:grpSpPr>
          <p:sp>
            <p:nvSpPr>
              <p:cNvPr id="46" name="Figura a mano libera 45"/>
              <p:cNvSpPr/>
              <p:nvPr/>
            </p:nvSpPr>
            <p:spPr>
              <a:xfrm>
                <a:off x="726562" y="2160258"/>
                <a:ext cx="678343" cy="2717799"/>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10"/>
              <p:cNvSpPr txBox="1"/>
              <p:nvPr/>
            </p:nvSpPr>
            <p:spPr>
              <a:xfrm>
                <a:off x="984796" y="1772198"/>
                <a:ext cx="1210588" cy="369332"/>
              </a:xfrm>
              <a:prstGeom prst="rect">
                <a:avLst/>
              </a:prstGeom>
              <a:noFill/>
            </p:spPr>
            <p:txBody>
              <a:bodyPr wrap="none" rtlCol="0">
                <a:spAutoFit/>
              </a:bodyPr>
              <a:lstStyle/>
              <a:p>
                <a:r>
                  <a:rPr lang="en-US" dirty="0"/>
                  <a:t>Amplitude</a:t>
                </a:r>
              </a:p>
            </p:txBody>
          </p:sp>
        </p:grpSp>
      </p:grpSp>
      <p:grpSp>
        <p:nvGrpSpPr>
          <p:cNvPr id="55" name="Gruppo 54"/>
          <p:cNvGrpSpPr/>
          <p:nvPr/>
        </p:nvGrpSpPr>
        <p:grpSpPr>
          <a:xfrm>
            <a:off x="6459629" y="1340768"/>
            <a:ext cx="2460125" cy="2658544"/>
            <a:chOff x="-66072" y="1346520"/>
            <a:chExt cx="3614787" cy="3619996"/>
          </a:xfrm>
        </p:grpSpPr>
        <p:grpSp>
          <p:nvGrpSpPr>
            <p:cNvPr id="56" name="Group 54"/>
            <p:cNvGrpSpPr/>
            <p:nvPr/>
          </p:nvGrpSpPr>
          <p:grpSpPr>
            <a:xfrm>
              <a:off x="-66072" y="1346520"/>
              <a:ext cx="3614787" cy="3619996"/>
              <a:chOff x="4698517" y="1059732"/>
              <a:chExt cx="6561643" cy="3564225"/>
            </a:xfrm>
            <a:effectLst/>
          </p:grpSpPr>
          <p:grpSp>
            <p:nvGrpSpPr>
              <p:cNvPr id="62" name="Group 53"/>
              <p:cNvGrpSpPr/>
              <p:nvPr/>
            </p:nvGrpSpPr>
            <p:grpSpPr>
              <a:xfrm>
                <a:off x="5486400" y="1874169"/>
                <a:ext cx="3581400" cy="2749788"/>
                <a:chOff x="5257800" y="1874169"/>
                <a:chExt cx="3581400" cy="2749788"/>
              </a:xfrm>
            </p:grpSpPr>
            <p:cxnSp>
              <p:nvCxnSpPr>
                <p:cNvPr id="65" name="Straight Connector 5"/>
                <p:cNvCxnSpPr/>
                <p:nvPr/>
              </p:nvCxnSpPr>
              <p:spPr>
                <a:xfrm rot="16200000" flipV="1">
                  <a:off x="3886200" y="3252357"/>
                  <a:ext cx="27432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6" name="Straight Connector 6"/>
                <p:cNvCxnSpPr/>
                <p:nvPr/>
              </p:nvCxnSpPr>
              <p:spPr>
                <a:xfrm rot="10800000">
                  <a:off x="5257800" y="1874169"/>
                  <a:ext cx="35814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63" name="TextBox 9"/>
              <p:cNvSpPr txBox="1"/>
              <p:nvPr/>
            </p:nvSpPr>
            <p:spPr>
              <a:xfrm rot="16200000">
                <a:off x="4397601" y="3726975"/>
                <a:ext cx="971163" cy="369331"/>
              </a:xfrm>
              <a:prstGeom prst="rect">
                <a:avLst/>
              </a:prstGeom>
              <a:noFill/>
            </p:spPr>
            <p:txBody>
              <a:bodyPr wrap="none" rtlCol="0">
                <a:spAutoFit/>
              </a:bodyPr>
              <a:lstStyle/>
              <a:p>
                <a:r>
                  <a:rPr lang="en-US" dirty="0"/>
                  <a:t>Time (</a:t>
                </a:r>
                <a:r>
                  <a:rPr lang="en-US" i="1" dirty="0"/>
                  <a:t>t</a:t>
                </a:r>
                <a:r>
                  <a:rPr lang="en-US" dirty="0"/>
                  <a:t>)</a:t>
                </a:r>
              </a:p>
            </p:txBody>
          </p:sp>
          <p:sp>
            <p:nvSpPr>
              <p:cNvPr id="64" name="TextBox 10"/>
              <p:cNvSpPr txBox="1"/>
              <p:nvPr/>
            </p:nvSpPr>
            <p:spPr>
              <a:xfrm>
                <a:off x="5067848" y="1059732"/>
                <a:ext cx="6192312" cy="469707"/>
              </a:xfrm>
              <a:prstGeom prst="rect">
                <a:avLst/>
              </a:prstGeom>
              <a:noFill/>
            </p:spPr>
            <p:txBody>
              <a:bodyPr wrap="none" rtlCol="0">
                <a:spAutoFit/>
              </a:bodyPr>
              <a:lstStyle/>
              <a:p>
                <a:r>
                  <a:rPr lang="en-US" b="1" dirty="0"/>
                  <a:t>Stacked trace #CMPN</a:t>
                </a:r>
              </a:p>
            </p:txBody>
          </p:sp>
        </p:grpSp>
        <p:grpSp>
          <p:nvGrpSpPr>
            <p:cNvPr id="57" name="Gruppo 56"/>
            <p:cNvGrpSpPr/>
            <p:nvPr/>
          </p:nvGrpSpPr>
          <p:grpSpPr>
            <a:xfrm>
              <a:off x="726560" y="1772198"/>
              <a:ext cx="1468824" cy="3105859"/>
              <a:chOff x="726560" y="1772198"/>
              <a:chExt cx="1468824" cy="3105859"/>
            </a:xfrm>
          </p:grpSpPr>
          <p:sp>
            <p:nvSpPr>
              <p:cNvPr id="58" name="Figura a mano libera 57"/>
              <p:cNvSpPr/>
              <p:nvPr/>
            </p:nvSpPr>
            <p:spPr>
              <a:xfrm>
                <a:off x="726560" y="2160258"/>
                <a:ext cx="1224123" cy="2717799"/>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10"/>
              <p:cNvSpPr txBox="1"/>
              <p:nvPr/>
            </p:nvSpPr>
            <p:spPr>
              <a:xfrm>
                <a:off x="984796" y="1772198"/>
                <a:ext cx="1210588" cy="369332"/>
              </a:xfrm>
              <a:prstGeom prst="rect">
                <a:avLst/>
              </a:prstGeom>
              <a:noFill/>
            </p:spPr>
            <p:txBody>
              <a:bodyPr wrap="none" rtlCol="0">
                <a:spAutoFit/>
              </a:bodyPr>
              <a:lstStyle/>
              <a:p>
                <a:r>
                  <a:rPr lang="en-US" dirty="0"/>
                  <a:t>Amplitude</a:t>
                </a:r>
              </a:p>
            </p:txBody>
          </p:sp>
        </p:grpSp>
      </p:grpSp>
      <p:sp>
        <p:nvSpPr>
          <p:cNvPr id="5" name="Rettangolo 4"/>
          <p:cNvSpPr/>
          <p:nvPr/>
        </p:nvSpPr>
        <p:spPr>
          <a:xfrm>
            <a:off x="5190625" y="2600021"/>
            <a:ext cx="415498" cy="369332"/>
          </a:xfrm>
          <a:prstGeom prst="rect">
            <a:avLst/>
          </a:prstGeom>
        </p:spPr>
        <p:txBody>
          <a:bodyPr wrap="none">
            <a:spAutoFit/>
          </a:bodyPr>
          <a:lstStyle/>
          <a:p>
            <a:r>
              <a:rPr lang="en-US" b="1" dirty="0"/>
              <a:t>…</a:t>
            </a:r>
          </a:p>
        </p:txBody>
      </p:sp>
      <p:cxnSp>
        <p:nvCxnSpPr>
          <p:cNvPr id="79" name="Straight Connector 5"/>
          <p:cNvCxnSpPr/>
          <p:nvPr/>
        </p:nvCxnSpPr>
        <p:spPr>
          <a:xfrm rot="16200000" flipV="1">
            <a:off x="2019012" y="5388417"/>
            <a:ext cx="2046144"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0" name="Straight Connector 6"/>
          <p:cNvCxnSpPr/>
          <p:nvPr/>
        </p:nvCxnSpPr>
        <p:spPr>
          <a:xfrm flipH="1">
            <a:off x="3042085" y="4332366"/>
            <a:ext cx="4291322" cy="28065"/>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81" name="TextBox 9"/>
          <p:cNvSpPr txBox="1"/>
          <p:nvPr/>
        </p:nvSpPr>
        <p:spPr>
          <a:xfrm rot="16200000">
            <a:off x="2161404" y="5645683"/>
            <a:ext cx="1014060" cy="369332"/>
          </a:xfrm>
          <a:prstGeom prst="rect">
            <a:avLst/>
          </a:prstGeom>
          <a:noFill/>
        </p:spPr>
        <p:txBody>
          <a:bodyPr wrap="none" rtlCol="0">
            <a:spAutoFit/>
          </a:bodyPr>
          <a:lstStyle/>
          <a:p>
            <a:r>
              <a:rPr lang="en-US" b="1" dirty="0"/>
              <a:t>Time (</a:t>
            </a:r>
            <a:r>
              <a:rPr lang="en-US" b="1" i="1" dirty="0"/>
              <a:t>t</a:t>
            </a:r>
            <a:r>
              <a:rPr lang="en-US" b="1" dirty="0"/>
              <a:t>)</a:t>
            </a:r>
          </a:p>
        </p:txBody>
      </p:sp>
      <p:sp>
        <p:nvSpPr>
          <p:cNvPr id="82" name="TextBox 10"/>
          <p:cNvSpPr txBox="1"/>
          <p:nvPr/>
        </p:nvSpPr>
        <p:spPr>
          <a:xfrm>
            <a:off x="5023368" y="3920655"/>
            <a:ext cx="2078454" cy="369332"/>
          </a:xfrm>
          <a:prstGeom prst="rect">
            <a:avLst/>
          </a:prstGeom>
          <a:noFill/>
        </p:spPr>
        <p:txBody>
          <a:bodyPr wrap="none" rtlCol="0">
            <a:spAutoFit/>
          </a:bodyPr>
          <a:lstStyle/>
          <a:p>
            <a:r>
              <a:rPr lang="en-US" b="1" dirty="0"/>
              <a:t>CMP position (m)</a:t>
            </a:r>
          </a:p>
        </p:txBody>
      </p:sp>
      <p:sp>
        <p:nvSpPr>
          <p:cNvPr id="96" name="Figura a mano libera 95"/>
          <p:cNvSpPr/>
          <p:nvPr/>
        </p:nvSpPr>
        <p:spPr>
          <a:xfrm>
            <a:off x="2995850" y="4372004"/>
            <a:ext cx="611460" cy="1995966"/>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igura a mano libera 96"/>
          <p:cNvSpPr/>
          <p:nvPr/>
        </p:nvSpPr>
        <p:spPr>
          <a:xfrm>
            <a:off x="3655216" y="4348376"/>
            <a:ext cx="371334" cy="1995966"/>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igura a mano libera 98"/>
          <p:cNvSpPr/>
          <p:nvPr/>
        </p:nvSpPr>
        <p:spPr>
          <a:xfrm>
            <a:off x="4147978" y="4331890"/>
            <a:ext cx="611460" cy="1995966"/>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igura a mano libera 99"/>
          <p:cNvSpPr/>
          <p:nvPr/>
        </p:nvSpPr>
        <p:spPr>
          <a:xfrm>
            <a:off x="4789704" y="4360431"/>
            <a:ext cx="523997" cy="1995966"/>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Figura a mano libera 100"/>
          <p:cNvSpPr/>
          <p:nvPr/>
        </p:nvSpPr>
        <p:spPr>
          <a:xfrm>
            <a:off x="5277864" y="4334548"/>
            <a:ext cx="523997" cy="1995966"/>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igura a mano libera 102"/>
          <p:cNvSpPr/>
          <p:nvPr/>
        </p:nvSpPr>
        <p:spPr>
          <a:xfrm>
            <a:off x="5743448" y="4348376"/>
            <a:ext cx="759937" cy="1995966"/>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Connettore 1 8"/>
          <p:cNvCxnSpPr/>
          <p:nvPr/>
        </p:nvCxnSpPr>
        <p:spPr>
          <a:xfrm>
            <a:off x="3042083" y="4869160"/>
            <a:ext cx="3329521" cy="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6507415" y="4575244"/>
            <a:ext cx="1107996" cy="369332"/>
          </a:xfrm>
          <a:prstGeom prst="rect">
            <a:avLst/>
          </a:prstGeom>
        </p:spPr>
        <p:txBody>
          <a:bodyPr wrap="none">
            <a:spAutoFit/>
          </a:bodyPr>
          <a:lstStyle/>
          <a:p>
            <a:r>
              <a:rPr lang="en-US" b="1" dirty="0"/>
              <a:t>reflector</a:t>
            </a:r>
            <a:endParaRPr lang="en-GB" dirty="0"/>
          </a:p>
        </p:txBody>
      </p:sp>
    </p:spTree>
    <p:extLst>
      <p:ext uri="{BB962C8B-B14F-4D97-AF65-F5344CB8AC3E}">
        <p14:creationId xmlns:p14="http://schemas.microsoft.com/office/powerpoint/2010/main" val="337254975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 name="Isosceles Triangle 68"/>
          <p:cNvSpPr/>
          <p:nvPr/>
        </p:nvSpPr>
        <p:spPr>
          <a:xfrm>
            <a:off x="2287107"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Reflection</a:t>
            </a:r>
            <a:r>
              <a:rPr lang="en-GB" dirty="0">
                <a:ea typeface="+mj-ea"/>
                <a:cs typeface="+mj-cs"/>
              </a:rPr>
              <a:t> – CMP</a:t>
            </a:r>
          </a:p>
        </p:txBody>
      </p:sp>
      <p:pic>
        <p:nvPicPr>
          <p:cNvPr id="21" name="Immagine 9" descr="logo_dicea.png"/>
          <p:cNvPicPr>
            <a:picLocks noChangeAspect="1"/>
          </p:cNvPicPr>
          <p:nvPr/>
        </p:nvPicPr>
        <p:blipFill>
          <a:blip r:embed="rId3" cstate="print"/>
          <a:srcRect r="77084"/>
          <a:stretch>
            <a:fillRect/>
          </a:stretch>
        </p:blipFill>
        <p:spPr bwMode="auto">
          <a:xfrm>
            <a:off x="8568283" y="0"/>
            <a:ext cx="540221" cy="654050"/>
          </a:xfrm>
          <a:prstGeom prst="rect">
            <a:avLst/>
          </a:prstGeom>
          <a:noFill/>
          <a:ln w="9525">
            <a:noFill/>
            <a:miter lim="800000"/>
            <a:headEnd/>
            <a:tailEnd/>
          </a:ln>
        </p:spPr>
      </p:pic>
      <p:sp>
        <p:nvSpPr>
          <p:cNvPr id="93"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38</a:t>
            </a:fld>
            <a:r>
              <a:rPr lang="en-GB" sz="1400" b="1" dirty="0"/>
              <a:t> </a:t>
            </a:r>
          </a:p>
        </p:txBody>
      </p:sp>
      <p:sp>
        <p:nvSpPr>
          <p:cNvPr id="94"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78" name="Rettangolo 77"/>
          <p:cNvSpPr/>
          <p:nvPr/>
        </p:nvSpPr>
        <p:spPr>
          <a:xfrm>
            <a:off x="251520" y="1700808"/>
            <a:ext cx="2574504" cy="646331"/>
          </a:xfrm>
          <a:prstGeom prst="rect">
            <a:avLst/>
          </a:prstGeom>
        </p:spPr>
        <p:txBody>
          <a:bodyPr wrap="square">
            <a:spAutoFit/>
          </a:bodyPr>
          <a:lstStyle/>
          <a:p>
            <a:pPr algn="ctr"/>
            <a:r>
              <a:rPr lang="en-US" b="1" dirty="0"/>
              <a:t>Common Mid-Point</a:t>
            </a:r>
          </a:p>
          <a:p>
            <a:pPr algn="ctr"/>
            <a:r>
              <a:rPr lang="en-US" b="1" dirty="0"/>
              <a:t>FOLD=3</a:t>
            </a:r>
          </a:p>
        </p:txBody>
      </p:sp>
      <p:sp>
        <p:nvSpPr>
          <p:cNvPr id="47" name="Rectangle 52"/>
          <p:cNvSpPr/>
          <p:nvPr/>
        </p:nvSpPr>
        <p:spPr>
          <a:xfrm>
            <a:off x="-7030" y="3933056"/>
            <a:ext cx="9144000" cy="1676400"/>
          </a:xfrm>
          <a:prstGeom prst="rect">
            <a:avLst/>
          </a:prstGeom>
          <a:solidFill>
            <a:schemeClr val="bg1">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14"/>
          <p:cNvSpPr/>
          <p:nvPr/>
        </p:nvSpPr>
        <p:spPr>
          <a:xfrm>
            <a:off x="0" y="5623520"/>
            <a:ext cx="9144000" cy="685800"/>
          </a:xfrm>
          <a:prstGeom prst="rect">
            <a:avLst/>
          </a:prstGeom>
          <a:solidFill>
            <a:schemeClr val="bg1">
              <a:lumMod val="7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49"/>
          <p:cNvSpPr txBox="1"/>
          <p:nvPr/>
        </p:nvSpPr>
        <p:spPr>
          <a:xfrm>
            <a:off x="152400" y="5242520"/>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1</a:t>
            </a:r>
          </a:p>
        </p:txBody>
      </p:sp>
      <p:sp>
        <p:nvSpPr>
          <p:cNvPr id="56" name="TextBox 50"/>
          <p:cNvSpPr txBox="1"/>
          <p:nvPr/>
        </p:nvSpPr>
        <p:spPr>
          <a:xfrm>
            <a:off x="152400" y="5635188"/>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2</a:t>
            </a:r>
          </a:p>
        </p:txBody>
      </p:sp>
      <p:cxnSp>
        <p:nvCxnSpPr>
          <p:cNvPr id="57" name="Connettore 2 56"/>
          <p:cNvCxnSpPr/>
          <p:nvPr/>
        </p:nvCxnSpPr>
        <p:spPr>
          <a:xfrm>
            <a:off x="8748464" y="3933056"/>
            <a:ext cx="0" cy="1656184"/>
          </a:xfrm>
          <a:prstGeom prst="straightConnector1">
            <a:avLst/>
          </a:prstGeom>
          <a:ln w="19050">
            <a:solidFill>
              <a:srgbClr val="82243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47"/>
          <p:cNvSpPr txBox="1"/>
          <p:nvPr/>
        </p:nvSpPr>
        <p:spPr>
          <a:xfrm>
            <a:off x="8748464" y="4437112"/>
            <a:ext cx="372218"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rPr>
              <a:t>h</a:t>
            </a:r>
            <a:endParaRPr lang="en-US" sz="2400" b="1" i="1" baseline="-25000" dirty="0">
              <a:effectLst>
                <a:outerShdw blurRad="38100" dist="38100" dir="2700000" algn="tl">
                  <a:srgbClr val="000000">
                    <a:alpha val="43137"/>
                  </a:srgbClr>
                </a:outerShdw>
              </a:effectLst>
            </a:endParaRPr>
          </a:p>
        </p:txBody>
      </p:sp>
      <p:sp>
        <p:nvSpPr>
          <p:cNvPr id="59" name="TextBox 47"/>
          <p:cNvSpPr txBox="1"/>
          <p:nvPr/>
        </p:nvSpPr>
        <p:spPr>
          <a:xfrm>
            <a:off x="7884368" y="5009455"/>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1,</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1</a:t>
            </a:r>
          </a:p>
        </p:txBody>
      </p:sp>
      <p:sp>
        <p:nvSpPr>
          <p:cNvPr id="60" name="TextBox 47"/>
          <p:cNvSpPr txBox="1"/>
          <p:nvPr/>
        </p:nvSpPr>
        <p:spPr>
          <a:xfrm>
            <a:off x="7884368" y="5631631"/>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2,</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2</a:t>
            </a:r>
          </a:p>
        </p:txBody>
      </p:sp>
      <p:sp>
        <p:nvSpPr>
          <p:cNvPr id="65" name="TextBox 45"/>
          <p:cNvSpPr txBox="1"/>
          <p:nvPr/>
        </p:nvSpPr>
        <p:spPr>
          <a:xfrm>
            <a:off x="1440910" y="3460358"/>
            <a:ext cx="338554" cy="369332"/>
          </a:xfrm>
          <a:prstGeom prst="rect">
            <a:avLst/>
          </a:prstGeom>
          <a:noFill/>
        </p:spPr>
        <p:txBody>
          <a:bodyPr wrap="none" rtlCol="0">
            <a:spAutoFit/>
          </a:bodyPr>
          <a:lstStyle/>
          <a:p>
            <a:r>
              <a:rPr lang="en-US" dirty="0">
                <a:solidFill>
                  <a:srgbClr val="FFCC00"/>
                </a:solidFill>
                <a:effectLst>
                  <a:outerShdw blurRad="38100" dist="38100" dir="2700000" algn="tl">
                    <a:srgbClr val="000000">
                      <a:alpha val="43137"/>
                    </a:srgbClr>
                  </a:outerShdw>
                </a:effectLst>
              </a:rPr>
              <a:t>S</a:t>
            </a:r>
          </a:p>
        </p:txBody>
      </p:sp>
      <p:sp>
        <p:nvSpPr>
          <p:cNvPr id="66" name="5-Point Star 6"/>
          <p:cNvSpPr/>
          <p:nvPr/>
        </p:nvSpPr>
        <p:spPr>
          <a:xfrm>
            <a:off x="1537841" y="3798573"/>
            <a:ext cx="228600" cy="228600"/>
          </a:xfrm>
          <a:prstGeom prst="star5">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63"/>
          <p:cNvCxnSpPr/>
          <p:nvPr/>
        </p:nvCxnSpPr>
        <p:spPr>
          <a:xfrm flipV="1">
            <a:off x="1979712" y="3933056"/>
            <a:ext cx="432048" cy="1656185"/>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141" name="TextBox 46"/>
          <p:cNvSpPr txBox="1"/>
          <p:nvPr/>
        </p:nvSpPr>
        <p:spPr>
          <a:xfrm>
            <a:off x="2195736" y="3421132"/>
            <a:ext cx="35137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a:t>
            </a:r>
          </a:p>
        </p:txBody>
      </p:sp>
      <p:sp>
        <p:nvSpPr>
          <p:cNvPr id="67" name="Rettangolo 66"/>
          <p:cNvSpPr/>
          <p:nvPr/>
        </p:nvSpPr>
        <p:spPr>
          <a:xfrm>
            <a:off x="0" y="908720"/>
            <a:ext cx="9144001" cy="646331"/>
          </a:xfrm>
          <a:prstGeom prst="rect">
            <a:avLst/>
          </a:prstGeom>
        </p:spPr>
        <p:txBody>
          <a:bodyPr wrap="square">
            <a:spAutoFit/>
          </a:bodyPr>
          <a:lstStyle/>
          <a:p>
            <a:r>
              <a:rPr lang="en-US" b="1" dirty="0">
                <a:solidFill>
                  <a:srgbClr val="002060"/>
                </a:solidFill>
              </a:rPr>
              <a:t>Q. And for reflections for single-channel acquisition?</a:t>
            </a:r>
          </a:p>
          <a:p>
            <a:r>
              <a:rPr lang="en-US" b="1" dirty="0">
                <a:solidFill>
                  <a:srgbClr val="002060"/>
                </a:solidFill>
              </a:rPr>
              <a:t>A. We use the Common Mid-Point (CMP) gather</a:t>
            </a:r>
          </a:p>
        </p:txBody>
      </p:sp>
      <mc:AlternateContent xmlns:mc="http://schemas.openxmlformats.org/markup-compatibility/2006" xmlns:a14="http://schemas.microsoft.com/office/drawing/2010/main">
        <mc:Choice Requires="a14">
          <p:sp>
            <p:nvSpPr>
              <p:cNvPr id="69" name="Oggetto 68"/>
              <p:cNvSpPr txBox="1"/>
              <p:nvPr/>
            </p:nvSpPr>
            <p:spPr bwMode="auto">
              <a:xfrm>
                <a:off x="2906525" y="1628800"/>
                <a:ext cx="1449451" cy="576064"/>
              </a:xfrm>
              <a:prstGeom prst="rect">
                <a:avLst/>
              </a:prstGeom>
              <a:noFill/>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𝑋</m:t>
                          </m:r>
                        </m:e>
                        <m:sub>
                          <m:r>
                            <a:rPr lang="it-IT" i="1">
                              <a:solidFill>
                                <a:srgbClr val="000000"/>
                              </a:solidFill>
                              <a:latin typeface="Cambria Math" panose="02040503050406030204" pitchFamily="18" charset="0"/>
                            </a:rPr>
                            <m:t>𝑀</m:t>
                          </m:r>
                        </m:sub>
                      </m:sSub>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𝑋</m:t>
                              </m:r>
                            </m:e>
                            <m:sub>
                              <m:r>
                                <a:rPr lang="it-IT" i="1">
                                  <a:solidFill>
                                    <a:srgbClr val="000000"/>
                                  </a:solidFill>
                                  <a:latin typeface="Cambria Math" panose="02040503050406030204" pitchFamily="18" charset="0"/>
                                </a:rPr>
                                <m:t>𝑅</m:t>
                              </m:r>
                            </m:sub>
                          </m:sSub>
                          <m:r>
                            <a:rPr lang="it-IT" i="1">
                              <a:solidFill>
                                <a:srgbClr val="000000"/>
                              </a:solidFill>
                              <a:latin typeface="Cambria Math" panose="02040503050406030204" pitchFamily="18" charset="0"/>
                            </a:rPr>
                            <m:t>+</m:t>
                          </m:r>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𝑋</m:t>
                              </m:r>
                            </m:e>
                            <m:sub>
                              <m:r>
                                <a:rPr lang="it-IT" i="1">
                                  <a:solidFill>
                                    <a:srgbClr val="000000"/>
                                  </a:solidFill>
                                  <a:latin typeface="Cambria Math" panose="02040503050406030204" pitchFamily="18" charset="0"/>
                                </a:rPr>
                                <m:t>𝑆</m:t>
                              </m:r>
                            </m:sub>
                          </m:sSub>
                        </m:num>
                        <m:den>
                          <m:r>
                            <a:rPr lang="it-IT" i="1">
                              <a:solidFill>
                                <a:srgbClr val="000000"/>
                              </a:solidFill>
                              <a:latin typeface="Cambria Math" panose="02040503050406030204" pitchFamily="18" charset="0"/>
                            </a:rPr>
                            <m:t>2</m:t>
                          </m:r>
                        </m:den>
                      </m:f>
                    </m:oMath>
                  </m:oMathPara>
                </a14:m>
                <a:endParaRPr lang="it-IT"/>
              </a:p>
            </p:txBody>
          </p:sp>
        </mc:Choice>
        <mc:Fallback xmlns="">
          <p:sp>
            <p:nvSpPr>
              <p:cNvPr id="69" name="Oggetto 68"/>
              <p:cNvSpPr txBox="1">
                <a:spLocks noRot="1" noChangeAspect="1" noMove="1" noResize="1" noEditPoints="1" noAdjustHandles="1" noChangeArrowheads="1" noChangeShapeType="1" noTextEdit="1"/>
              </p:cNvSpPr>
              <p:nvPr/>
            </p:nvSpPr>
            <p:spPr bwMode="auto">
              <a:xfrm>
                <a:off x="2906525" y="1628800"/>
                <a:ext cx="1449451" cy="576064"/>
              </a:xfrm>
              <a:prstGeom prst="rect">
                <a:avLst/>
              </a:prstGeom>
              <a:blipFill>
                <a:blip r:embed="rId4"/>
                <a:stretch>
                  <a:fillRect/>
                </a:stretch>
              </a:blipFill>
            </p:spPr>
            <p:txBody>
              <a:bodyPr/>
              <a:lstStyle/>
              <a:p>
                <a:r>
                  <a:rPr lang="it-IT">
                    <a:noFill/>
                  </a:rPr>
                  <a:t> </a:t>
                </a:r>
              </a:p>
            </p:txBody>
          </p:sp>
        </mc:Fallback>
      </mc:AlternateContent>
      <p:cxnSp>
        <p:nvCxnSpPr>
          <p:cNvPr id="74" name="Straight Arrow Connector 63"/>
          <p:cNvCxnSpPr>
            <a:endCxn id="66" idx="3"/>
          </p:cNvCxnSpPr>
          <p:nvPr/>
        </p:nvCxnSpPr>
        <p:spPr>
          <a:xfrm flipH="1" flipV="1">
            <a:off x="1722782" y="4027172"/>
            <a:ext cx="256931" cy="1562069"/>
          </a:xfrm>
          <a:prstGeom prst="straightConnector1">
            <a:avLst/>
          </a:prstGeom>
          <a:ln w="50800">
            <a:solidFill>
              <a:schemeClr val="tx2">
                <a:lumMod val="60000"/>
                <a:lumOff val="4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81" name="Isosceles Triangle 68"/>
          <p:cNvSpPr/>
          <p:nvPr/>
        </p:nvSpPr>
        <p:spPr>
          <a:xfrm>
            <a:off x="3103633" y="3712015"/>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45"/>
          <p:cNvSpPr txBox="1"/>
          <p:nvPr/>
        </p:nvSpPr>
        <p:spPr>
          <a:xfrm>
            <a:off x="683568" y="3455341"/>
            <a:ext cx="338554" cy="369332"/>
          </a:xfrm>
          <a:prstGeom prst="rect">
            <a:avLst/>
          </a:prstGeom>
          <a:noFill/>
        </p:spPr>
        <p:txBody>
          <a:bodyPr wrap="none" rtlCol="0">
            <a:spAutoFit/>
          </a:bodyPr>
          <a:lstStyle/>
          <a:p>
            <a:r>
              <a:rPr lang="en-US" dirty="0">
                <a:solidFill>
                  <a:srgbClr val="FFCC00"/>
                </a:solidFill>
                <a:effectLst>
                  <a:outerShdw blurRad="38100" dist="38100" dir="2700000" algn="tl">
                    <a:srgbClr val="000000">
                      <a:alpha val="43137"/>
                    </a:srgbClr>
                  </a:outerShdw>
                </a:effectLst>
              </a:rPr>
              <a:t>S</a:t>
            </a:r>
          </a:p>
        </p:txBody>
      </p:sp>
      <p:sp>
        <p:nvSpPr>
          <p:cNvPr id="83" name="5-Point Star 6"/>
          <p:cNvSpPr/>
          <p:nvPr/>
        </p:nvSpPr>
        <p:spPr>
          <a:xfrm>
            <a:off x="780499" y="3793556"/>
            <a:ext cx="228600" cy="228600"/>
          </a:xfrm>
          <a:prstGeom prst="star5">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46"/>
          <p:cNvSpPr txBox="1"/>
          <p:nvPr/>
        </p:nvSpPr>
        <p:spPr>
          <a:xfrm>
            <a:off x="3012262" y="3416115"/>
            <a:ext cx="35137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a:t>
            </a:r>
          </a:p>
        </p:txBody>
      </p:sp>
      <p:sp>
        <p:nvSpPr>
          <p:cNvPr id="88" name="Isosceles Triangle 68"/>
          <p:cNvSpPr/>
          <p:nvPr/>
        </p:nvSpPr>
        <p:spPr>
          <a:xfrm>
            <a:off x="3943291" y="3714966"/>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46"/>
          <p:cNvSpPr txBox="1"/>
          <p:nvPr/>
        </p:nvSpPr>
        <p:spPr>
          <a:xfrm>
            <a:off x="3851920" y="3419066"/>
            <a:ext cx="35137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a:t>
            </a:r>
          </a:p>
        </p:txBody>
      </p:sp>
      <p:cxnSp>
        <p:nvCxnSpPr>
          <p:cNvPr id="95" name="Straight Arrow Connector 63"/>
          <p:cNvCxnSpPr>
            <a:endCxn id="81" idx="3"/>
          </p:cNvCxnSpPr>
          <p:nvPr/>
        </p:nvCxnSpPr>
        <p:spPr>
          <a:xfrm flipV="1">
            <a:off x="1979712" y="3930105"/>
            <a:ext cx="1250413" cy="1659136"/>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02" name="Straight Arrow Connector 63"/>
          <p:cNvCxnSpPr/>
          <p:nvPr/>
        </p:nvCxnSpPr>
        <p:spPr>
          <a:xfrm flipH="1" flipV="1">
            <a:off x="954510" y="3997896"/>
            <a:ext cx="1025202" cy="1591344"/>
          </a:xfrm>
          <a:prstGeom prst="straightConnector1">
            <a:avLst/>
          </a:prstGeom>
          <a:ln w="50800">
            <a:solidFill>
              <a:schemeClr val="tx2">
                <a:lumMod val="60000"/>
                <a:lumOff val="4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13" name="TextBox 45"/>
          <p:cNvSpPr txBox="1"/>
          <p:nvPr/>
        </p:nvSpPr>
        <p:spPr>
          <a:xfrm>
            <a:off x="35496" y="3438249"/>
            <a:ext cx="338554" cy="369332"/>
          </a:xfrm>
          <a:prstGeom prst="rect">
            <a:avLst/>
          </a:prstGeom>
          <a:noFill/>
        </p:spPr>
        <p:txBody>
          <a:bodyPr wrap="none" rtlCol="0">
            <a:spAutoFit/>
          </a:bodyPr>
          <a:lstStyle/>
          <a:p>
            <a:r>
              <a:rPr lang="en-US" dirty="0">
                <a:solidFill>
                  <a:srgbClr val="FFCC00"/>
                </a:solidFill>
                <a:effectLst>
                  <a:outerShdw blurRad="38100" dist="38100" dir="2700000" algn="tl">
                    <a:srgbClr val="000000">
                      <a:alpha val="43137"/>
                    </a:srgbClr>
                  </a:outerShdw>
                </a:effectLst>
              </a:rPr>
              <a:t>S</a:t>
            </a:r>
          </a:p>
        </p:txBody>
      </p:sp>
      <p:sp>
        <p:nvSpPr>
          <p:cNvPr id="115" name="5-Point Star 6"/>
          <p:cNvSpPr/>
          <p:nvPr/>
        </p:nvSpPr>
        <p:spPr>
          <a:xfrm>
            <a:off x="132427" y="3776464"/>
            <a:ext cx="228600" cy="228600"/>
          </a:xfrm>
          <a:prstGeom prst="star5">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Arrow Connector 63"/>
          <p:cNvCxnSpPr>
            <a:endCxn id="115" idx="3"/>
          </p:cNvCxnSpPr>
          <p:nvPr/>
        </p:nvCxnSpPr>
        <p:spPr>
          <a:xfrm flipH="1" flipV="1">
            <a:off x="317368" y="4005063"/>
            <a:ext cx="1662344" cy="1584177"/>
          </a:xfrm>
          <a:prstGeom prst="straightConnector1">
            <a:avLst/>
          </a:prstGeom>
          <a:ln w="50800">
            <a:solidFill>
              <a:schemeClr val="tx2">
                <a:lumMod val="60000"/>
                <a:lumOff val="4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2" name="Straight Arrow Connector 63"/>
          <p:cNvCxnSpPr>
            <a:endCxn id="88" idx="3"/>
          </p:cNvCxnSpPr>
          <p:nvPr/>
        </p:nvCxnSpPr>
        <p:spPr>
          <a:xfrm flipV="1">
            <a:off x="1979712" y="3933056"/>
            <a:ext cx="2090071" cy="1656184"/>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128" name="CasellaDiTesto 127"/>
          <p:cNvSpPr txBox="1"/>
          <p:nvPr/>
        </p:nvSpPr>
        <p:spPr>
          <a:xfrm>
            <a:off x="1763688" y="3321781"/>
            <a:ext cx="705022" cy="276999"/>
          </a:xfrm>
          <a:prstGeom prst="rect">
            <a:avLst/>
          </a:prstGeom>
          <a:noFill/>
        </p:spPr>
        <p:txBody>
          <a:bodyPr wrap="square" rtlCol="0">
            <a:spAutoFit/>
          </a:bodyPr>
          <a:lstStyle/>
          <a:p>
            <a:r>
              <a:rPr lang="it-IT" sz="1200" dirty="0"/>
              <a:t>CMP1</a:t>
            </a:r>
            <a:endParaRPr lang="it-IT" sz="1200" baseline="-25000" dirty="0"/>
          </a:p>
        </p:txBody>
      </p:sp>
      <p:sp>
        <p:nvSpPr>
          <p:cNvPr id="129" name="Ovale 128"/>
          <p:cNvSpPr/>
          <p:nvPr/>
        </p:nvSpPr>
        <p:spPr>
          <a:xfrm>
            <a:off x="1958762" y="3860478"/>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ttangolo 129"/>
          <p:cNvSpPr/>
          <p:nvPr/>
        </p:nvSpPr>
        <p:spPr>
          <a:xfrm>
            <a:off x="6372200" y="641340"/>
            <a:ext cx="1392610" cy="369332"/>
          </a:xfrm>
          <a:prstGeom prst="rect">
            <a:avLst/>
          </a:prstGeom>
        </p:spPr>
        <p:txBody>
          <a:bodyPr wrap="square">
            <a:spAutoFit/>
          </a:bodyPr>
          <a:lstStyle/>
          <a:p>
            <a:r>
              <a:rPr lang="en-US" b="1" dirty="0">
                <a:solidFill>
                  <a:srgbClr val="002060"/>
                </a:solidFill>
              </a:rPr>
              <a:t>CMP1</a:t>
            </a:r>
          </a:p>
        </p:txBody>
      </p:sp>
      <p:grpSp>
        <p:nvGrpSpPr>
          <p:cNvPr id="145" name="Gruppo 144"/>
          <p:cNvGrpSpPr/>
          <p:nvPr/>
        </p:nvGrpSpPr>
        <p:grpSpPr>
          <a:xfrm>
            <a:off x="6228183" y="722640"/>
            <a:ext cx="2448271" cy="2922384"/>
            <a:chOff x="5535106" y="102510"/>
            <a:chExt cx="3213356" cy="3872610"/>
          </a:xfrm>
        </p:grpSpPr>
        <p:grpSp>
          <p:nvGrpSpPr>
            <p:cNvPr id="131" name="Group 54"/>
            <p:cNvGrpSpPr/>
            <p:nvPr/>
          </p:nvGrpSpPr>
          <p:grpSpPr>
            <a:xfrm>
              <a:off x="5535106" y="102510"/>
              <a:ext cx="2511940" cy="3590632"/>
              <a:chOff x="4508072" y="1088644"/>
              <a:chExt cx="4559728" cy="3535313"/>
            </a:xfrm>
            <a:effectLst/>
          </p:grpSpPr>
          <p:grpSp>
            <p:nvGrpSpPr>
              <p:cNvPr id="132" name="Group 53"/>
              <p:cNvGrpSpPr/>
              <p:nvPr/>
            </p:nvGrpSpPr>
            <p:grpSpPr>
              <a:xfrm>
                <a:off x="5486400" y="1874169"/>
                <a:ext cx="3581400" cy="2749788"/>
                <a:chOff x="5257800" y="1874169"/>
                <a:chExt cx="3581400" cy="2749788"/>
              </a:xfrm>
            </p:grpSpPr>
            <p:cxnSp>
              <p:nvCxnSpPr>
                <p:cNvPr id="135" name="Straight Connector 5"/>
                <p:cNvCxnSpPr/>
                <p:nvPr/>
              </p:nvCxnSpPr>
              <p:spPr>
                <a:xfrm rot="16200000" flipV="1">
                  <a:off x="3886200" y="3252357"/>
                  <a:ext cx="27432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6" name="Straight Connector 6"/>
                <p:cNvCxnSpPr/>
                <p:nvPr/>
              </p:nvCxnSpPr>
              <p:spPr>
                <a:xfrm rot="10800000">
                  <a:off x="5257800" y="1874169"/>
                  <a:ext cx="35814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133" name="TextBox 9"/>
              <p:cNvSpPr txBox="1"/>
              <p:nvPr/>
            </p:nvSpPr>
            <p:spPr>
              <a:xfrm rot="16200000">
                <a:off x="4207157" y="3726974"/>
                <a:ext cx="971162" cy="369332"/>
              </a:xfrm>
              <a:prstGeom prst="rect">
                <a:avLst/>
              </a:prstGeom>
              <a:noFill/>
            </p:spPr>
            <p:txBody>
              <a:bodyPr wrap="none" rtlCol="0">
                <a:spAutoFit/>
              </a:bodyPr>
              <a:lstStyle/>
              <a:p>
                <a:r>
                  <a:rPr lang="en-US" dirty="0"/>
                  <a:t>Time (</a:t>
                </a:r>
                <a:r>
                  <a:rPr lang="en-US" i="1" dirty="0"/>
                  <a:t>t</a:t>
                </a:r>
                <a:r>
                  <a:rPr lang="en-US" dirty="0"/>
                  <a:t>)</a:t>
                </a:r>
              </a:p>
            </p:txBody>
          </p:sp>
          <p:sp>
            <p:nvSpPr>
              <p:cNvPr id="134" name="TextBox 10"/>
              <p:cNvSpPr txBox="1"/>
              <p:nvPr/>
            </p:nvSpPr>
            <p:spPr>
              <a:xfrm>
                <a:off x="6904953" y="1088644"/>
                <a:ext cx="2050249" cy="363642"/>
              </a:xfrm>
              <a:prstGeom prst="rect">
                <a:avLst/>
              </a:prstGeom>
              <a:noFill/>
            </p:spPr>
            <p:txBody>
              <a:bodyPr wrap="none" rtlCol="0">
                <a:spAutoFit/>
              </a:bodyPr>
              <a:lstStyle/>
              <a:p>
                <a:r>
                  <a:rPr lang="en-US" dirty="0"/>
                  <a:t>Offset (</a:t>
                </a:r>
                <a:r>
                  <a:rPr lang="en-US" i="1" dirty="0"/>
                  <a:t>x</a:t>
                </a:r>
                <a:r>
                  <a:rPr lang="en-US" dirty="0"/>
                  <a:t>)</a:t>
                </a:r>
              </a:p>
            </p:txBody>
          </p:sp>
        </p:grpSp>
        <p:sp>
          <p:nvSpPr>
            <p:cNvPr id="137" name="Figura a mano libera 136"/>
            <p:cNvSpPr/>
            <p:nvPr/>
          </p:nvSpPr>
          <p:spPr>
            <a:xfrm>
              <a:off x="6102170" y="1438414"/>
              <a:ext cx="1962879" cy="1120585"/>
            </a:xfrm>
            <a:custGeom>
              <a:avLst/>
              <a:gdLst>
                <a:gd name="connsiteX0" fmla="*/ 0 w 1866900"/>
                <a:gd name="connsiteY0" fmla="*/ 37779 h 812479"/>
                <a:gd name="connsiteX1" fmla="*/ 584200 w 1866900"/>
                <a:gd name="connsiteY1" fmla="*/ 88579 h 812479"/>
                <a:gd name="connsiteX2" fmla="*/ 1866900 w 1866900"/>
                <a:gd name="connsiteY2" fmla="*/ 812479 h 812479"/>
                <a:gd name="connsiteX0" fmla="*/ 0 w 1866900"/>
                <a:gd name="connsiteY0" fmla="*/ 11262 h 785962"/>
                <a:gd name="connsiteX1" fmla="*/ 788988 w 1866900"/>
                <a:gd name="connsiteY1" fmla="*/ 166837 h 785962"/>
                <a:gd name="connsiteX2" fmla="*/ 1866900 w 1866900"/>
                <a:gd name="connsiteY2" fmla="*/ 785962 h 785962"/>
                <a:gd name="connsiteX0" fmla="*/ 0 w 1866900"/>
                <a:gd name="connsiteY0" fmla="*/ 7120 h 781820"/>
                <a:gd name="connsiteX1" fmla="*/ 788988 w 1866900"/>
                <a:gd name="connsiteY1" fmla="*/ 162695 h 781820"/>
                <a:gd name="connsiteX2" fmla="*/ 1866900 w 1866900"/>
                <a:gd name="connsiteY2" fmla="*/ 781820 h 781820"/>
                <a:gd name="connsiteX0" fmla="*/ 0 w 1866900"/>
                <a:gd name="connsiteY0" fmla="*/ 9075 h 783775"/>
                <a:gd name="connsiteX1" fmla="*/ 788988 w 1866900"/>
                <a:gd name="connsiteY1" fmla="*/ 164650 h 783775"/>
                <a:gd name="connsiteX2" fmla="*/ 1866900 w 1866900"/>
                <a:gd name="connsiteY2" fmla="*/ 783775 h 783775"/>
                <a:gd name="connsiteX0" fmla="*/ 0 w 1866900"/>
                <a:gd name="connsiteY0" fmla="*/ 11710 h 786410"/>
                <a:gd name="connsiteX1" fmla="*/ 788988 w 1866900"/>
                <a:gd name="connsiteY1" fmla="*/ 167285 h 786410"/>
                <a:gd name="connsiteX2" fmla="*/ 1866900 w 1866900"/>
                <a:gd name="connsiteY2" fmla="*/ 786410 h 786410"/>
                <a:gd name="connsiteX0" fmla="*/ 0 w 1819275"/>
                <a:gd name="connsiteY0" fmla="*/ 11262 h 785962"/>
                <a:gd name="connsiteX1" fmla="*/ 741363 w 1819275"/>
                <a:gd name="connsiteY1" fmla="*/ 166837 h 785962"/>
                <a:gd name="connsiteX2" fmla="*/ 1819275 w 1819275"/>
                <a:gd name="connsiteY2" fmla="*/ 785962 h 785962"/>
                <a:gd name="connsiteX0" fmla="*/ 0 w 1819275"/>
                <a:gd name="connsiteY0" fmla="*/ 644 h 775344"/>
                <a:gd name="connsiteX1" fmla="*/ 741363 w 1819275"/>
                <a:gd name="connsiteY1" fmla="*/ 156219 h 775344"/>
                <a:gd name="connsiteX2" fmla="*/ 1819275 w 1819275"/>
                <a:gd name="connsiteY2" fmla="*/ 775344 h 775344"/>
                <a:gd name="connsiteX0" fmla="*/ 0 w 1819275"/>
                <a:gd name="connsiteY0" fmla="*/ 722 h 775422"/>
                <a:gd name="connsiteX1" fmla="*/ 784225 w 1819275"/>
                <a:gd name="connsiteY1" fmla="*/ 151535 h 775422"/>
                <a:gd name="connsiteX2" fmla="*/ 1819275 w 1819275"/>
                <a:gd name="connsiteY2" fmla="*/ 775422 h 775422"/>
                <a:gd name="connsiteX0" fmla="*/ 0 w 1819275"/>
                <a:gd name="connsiteY0" fmla="*/ 722 h 775422"/>
                <a:gd name="connsiteX1" fmla="*/ 784225 w 1819275"/>
                <a:gd name="connsiteY1" fmla="*/ 151535 h 775422"/>
                <a:gd name="connsiteX2" fmla="*/ 1819275 w 1819275"/>
                <a:gd name="connsiteY2" fmla="*/ 775422 h 775422"/>
                <a:gd name="connsiteX0" fmla="*/ 0 w 2047875"/>
                <a:gd name="connsiteY0" fmla="*/ 684 h 761937"/>
                <a:gd name="connsiteX1" fmla="*/ 784225 w 2047875"/>
                <a:gd name="connsiteY1" fmla="*/ 151497 h 761937"/>
                <a:gd name="connsiteX2" fmla="*/ 2047875 w 2047875"/>
                <a:gd name="connsiteY2" fmla="*/ 761937 h 761937"/>
              </a:gdLst>
              <a:ahLst/>
              <a:cxnLst>
                <a:cxn ang="0">
                  <a:pos x="connsiteX0" y="connsiteY0"/>
                </a:cxn>
                <a:cxn ang="0">
                  <a:pos x="connsiteX1" y="connsiteY1"/>
                </a:cxn>
                <a:cxn ang="0">
                  <a:pos x="connsiteX2" y="connsiteY2"/>
                </a:cxn>
              </a:cxnLst>
              <a:rect l="l" t="t" r="r" b="b"/>
              <a:pathLst>
                <a:path w="2047875" h="761937">
                  <a:moveTo>
                    <a:pt x="0" y="684"/>
                  </a:moveTo>
                  <a:cubicBezTo>
                    <a:pt x="150812" y="-5138"/>
                    <a:pt x="442913" y="24622"/>
                    <a:pt x="784225" y="151497"/>
                  </a:cubicBezTo>
                  <a:cubicBezTo>
                    <a:pt x="1125538" y="278373"/>
                    <a:pt x="1614487" y="455020"/>
                    <a:pt x="2047875" y="7619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igura a mano libera 137"/>
            <p:cNvSpPr/>
            <p:nvPr/>
          </p:nvSpPr>
          <p:spPr>
            <a:xfrm>
              <a:off x="6432655" y="902332"/>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CasellaDiTesto 139"/>
            <p:cNvSpPr txBox="1"/>
            <p:nvPr/>
          </p:nvSpPr>
          <p:spPr>
            <a:xfrm>
              <a:off x="6425755" y="413956"/>
              <a:ext cx="2322707" cy="489422"/>
            </a:xfrm>
            <a:prstGeom prst="rect">
              <a:avLst/>
            </a:prstGeom>
            <a:noFill/>
          </p:spPr>
          <p:txBody>
            <a:bodyPr wrap="square" rtlCol="0">
              <a:spAutoFit/>
            </a:bodyPr>
            <a:lstStyle/>
            <a:p>
              <a:r>
                <a:rPr lang="it-IT" dirty="0"/>
                <a:t>O</a:t>
              </a:r>
              <a:r>
                <a:rPr lang="it-IT" baseline="-25000" dirty="0"/>
                <a:t>1</a:t>
              </a:r>
              <a:r>
                <a:rPr lang="it-IT" dirty="0"/>
                <a:t> O</a:t>
              </a:r>
              <a:r>
                <a:rPr lang="it-IT" baseline="-25000" dirty="0"/>
                <a:t>2</a:t>
              </a:r>
              <a:r>
                <a:rPr lang="it-IT" dirty="0"/>
                <a:t> O</a:t>
              </a:r>
              <a:r>
                <a:rPr lang="it-IT" baseline="-25000" dirty="0"/>
                <a:t>3</a:t>
              </a:r>
            </a:p>
          </p:txBody>
        </p:sp>
        <p:sp>
          <p:nvSpPr>
            <p:cNvPr id="142" name="Figura a mano libera 141"/>
            <p:cNvSpPr/>
            <p:nvPr/>
          </p:nvSpPr>
          <p:spPr>
            <a:xfrm>
              <a:off x="7229355" y="888734"/>
              <a:ext cx="438989" cy="2189518"/>
            </a:xfrm>
            <a:custGeom>
              <a:avLst/>
              <a:gdLst>
                <a:gd name="connsiteX0" fmla="*/ 298457 w 438967"/>
                <a:gd name="connsiteY0" fmla="*/ 0 h 3009900"/>
                <a:gd name="connsiteX1" fmla="*/ 317507 w 438967"/>
                <a:gd name="connsiteY1" fmla="*/ 1600200 h 3009900"/>
                <a:gd name="connsiteX2" fmla="*/ 114307 w 438967"/>
                <a:gd name="connsiteY2" fmla="*/ 1911350 h 3009900"/>
                <a:gd name="connsiteX3" fmla="*/ 438157 w 438967"/>
                <a:gd name="connsiteY3" fmla="*/ 2133600 h 3009900"/>
                <a:gd name="connsiteX4" fmla="*/ 7 w 438967"/>
                <a:gd name="connsiteY4" fmla="*/ 2355850 h 3009900"/>
                <a:gd name="connsiteX5" fmla="*/ 425457 w 438967"/>
                <a:gd name="connsiteY5" fmla="*/ 2584450 h 3009900"/>
                <a:gd name="connsiteX6" fmla="*/ 31757 w 438967"/>
                <a:gd name="connsiteY6" fmla="*/ 2819400 h 3009900"/>
                <a:gd name="connsiteX7" fmla="*/ 209557 w 438967"/>
                <a:gd name="connsiteY7" fmla="*/ 3009900 h 3009900"/>
                <a:gd name="connsiteX0" fmla="*/ 298457 w 438989"/>
                <a:gd name="connsiteY0" fmla="*/ 0 h 3009900"/>
                <a:gd name="connsiteX1" fmla="*/ 264167 w 438989"/>
                <a:gd name="connsiteY1" fmla="*/ 1591975 h 3009900"/>
                <a:gd name="connsiteX2" fmla="*/ 114307 w 438989"/>
                <a:gd name="connsiteY2" fmla="*/ 1911350 h 3009900"/>
                <a:gd name="connsiteX3" fmla="*/ 438157 w 438989"/>
                <a:gd name="connsiteY3" fmla="*/ 2133600 h 3009900"/>
                <a:gd name="connsiteX4" fmla="*/ 7 w 438989"/>
                <a:gd name="connsiteY4" fmla="*/ 2355850 h 3009900"/>
                <a:gd name="connsiteX5" fmla="*/ 425457 w 438989"/>
                <a:gd name="connsiteY5" fmla="*/ 2584450 h 3009900"/>
                <a:gd name="connsiteX6" fmla="*/ 31757 w 438989"/>
                <a:gd name="connsiteY6" fmla="*/ 2819400 h 3009900"/>
                <a:gd name="connsiteX7" fmla="*/ 209557 w 438989"/>
                <a:gd name="connsiteY7" fmla="*/ 3009900 h 3009900"/>
                <a:gd name="connsiteX0" fmla="*/ 298457 w 438989"/>
                <a:gd name="connsiteY0" fmla="*/ 0 h 3009900"/>
                <a:gd name="connsiteX1" fmla="*/ 264167 w 438989"/>
                <a:gd name="connsiteY1" fmla="*/ 1591975 h 3009900"/>
                <a:gd name="connsiteX2" fmla="*/ 114307 w 438989"/>
                <a:gd name="connsiteY2" fmla="*/ 1911350 h 3009900"/>
                <a:gd name="connsiteX3" fmla="*/ 438157 w 438989"/>
                <a:gd name="connsiteY3" fmla="*/ 2133600 h 3009900"/>
                <a:gd name="connsiteX4" fmla="*/ 7 w 438989"/>
                <a:gd name="connsiteY4" fmla="*/ 2355850 h 3009900"/>
                <a:gd name="connsiteX5" fmla="*/ 425457 w 438989"/>
                <a:gd name="connsiteY5" fmla="*/ 2584450 h 3009900"/>
                <a:gd name="connsiteX6" fmla="*/ 31757 w 438989"/>
                <a:gd name="connsiteY6" fmla="*/ 2819400 h 3009900"/>
                <a:gd name="connsiteX7" fmla="*/ 209557 w 438989"/>
                <a:gd name="connsiteY7" fmla="*/ 3009900 h 300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989" h="3009900">
                  <a:moveTo>
                    <a:pt x="298457" y="0"/>
                  </a:moveTo>
                  <a:cubicBezTo>
                    <a:pt x="323328" y="640821"/>
                    <a:pt x="264379" y="1273417"/>
                    <a:pt x="264167" y="1591975"/>
                  </a:cubicBezTo>
                  <a:cubicBezTo>
                    <a:pt x="263955" y="1910533"/>
                    <a:pt x="85309" y="1821079"/>
                    <a:pt x="114307" y="1911350"/>
                  </a:cubicBezTo>
                  <a:cubicBezTo>
                    <a:pt x="143305" y="2001621"/>
                    <a:pt x="457207" y="2059517"/>
                    <a:pt x="438157" y="2133600"/>
                  </a:cubicBezTo>
                  <a:cubicBezTo>
                    <a:pt x="419107" y="2207683"/>
                    <a:pt x="2124" y="2280708"/>
                    <a:pt x="7" y="2355850"/>
                  </a:cubicBezTo>
                  <a:cubicBezTo>
                    <a:pt x="-2110" y="2430992"/>
                    <a:pt x="420165" y="2507192"/>
                    <a:pt x="425457" y="2584450"/>
                  </a:cubicBezTo>
                  <a:cubicBezTo>
                    <a:pt x="430749" y="2661708"/>
                    <a:pt x="67740" y="2748492"/>
                    <a:pt x="31757" y="2819400"/>
                  </a:cubicBezTo>
                  <a:cubicBezTo>
                    <a:pt x="-4226" y="2890308"/>
                    <a:pt x="102665" y="2950104"/>
                    <a:pt x="209557" y="30099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Figura a mano libera 143"/>
            <p:cNvSpPr/>
            <p:nvPr/>
          </p:nvSpPr>
          <p:spPr>
            <a:xfrm>
              <a:off x="6824029" y="897280"/>
              <a:ext cx="357351" cy="307784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1813966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 name="Isosceles Triangle 68"/>
          <p:cNvSpPr/>
          <p:nvPr/>
        </p:nvSpPr>
        <p:spPr>
          <a:xfrm>
            <a:off x="3031625"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Reflection</a:t>
            </a:r>
            <a:r>
              <a:rPr lang="en-GB" dirty="0">
                <a:ea typeface="+mj-ea"/>
                <a:cs typeface="+mj-cs"/>
              </a:rPr>
              <a:t> – CMP</a:t>
            </a:r>
          </a:p>
        </p:txBody>
      </p:sp>
      <p:pic>
        <p:nvPicPr>
          <p:cNvPr id="21" name="Immagine 9" descr="logo_dicea.png"/>
          <p:cNvPicPr>
            <a:picLocks noChangeAspect="1"/>
          </p:cNvPicPr>
          <p:nvPr/>
        </p:nvPicPr>
        <p:blipFill>
          <a:blip r:embed="rId3" cstate="print"/>
          <a:srcRect r="77084"/>
          <a:stretch>
            <a:fillRect/>
          </a:stretch>
        </p:blipFill>
        <p:spPr bwMode="auto">
          <a:xfrm>
            <a:off x="8568283" y="0"/>
            <a:ext cx="540221" cy="654050"/>
          </a:xfrm>
          <a:prstGeom prst="rect">
            <a:avLst/>
          </a:prstGeom>
          <a:noFill/>
          <a:ln w="9525">
            <a:noFill/>
            <a:miter lim="800000"/>
            <a:headEnd/>
            <a:tailEnd/>
          </a:ln>
        </p:spPr>
      </p:pic>
      <p:sp>
        <p:nvSpPr>
          <p:cNvPr id="93"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39</a:t>
            </a:fld>
            <a:r>
              <a:rPr lang="en-GB" sz="1400" b="1" dirty="0"/>
              <a:t> </a:t>
            </a:r>
          </a:p>
        </p:txBody>
      </p:sp>
      <p:sp>
        <p:nvSpPr>
          <p:cNvPr id="94"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78" name="Rettangolo 77"/>
          <p:cNvSpPr/>
          <p:nvPr/>
        </p:nvSpPr>
        <p:spPr>
          <a:xfrm>
            <a:off x="251520" y="1700808"/>
            <a:ext cx="2574504" cy="646331"/>
          </a:xfrm>
          <a:prstGeom prst="rect">
            <a:avLst/>
          </a:prstGeom>
        </p:spPr>
        <p:txBody>
          <a:bodyPr wrap="square">
            <a:spAutoFit/>
          </a:bodyPr>
          <a:lstStyle/>
          <a:p>
            <a:pPr algn="ctr"/>
            <a:r>
              <a:rPr lang="en-US" b="1" dirty="0"/>
              <a:t>Common Mid-Point</a:t>
            </a:r>
          </a:p>
          <a:p>
            <a:pPr algn="ctr"/>
            <a:r>
              <a:rPr lang="en-US" b="1" dirty="0"/>
              <a:t>FOLD=3</a:t>
            </a:r>
          </a:p>
        </p:txBody>
      </p:sp>
      <p:sp>
        <p:nvSpPr>
          <p:cNvPr id="47" name="Rectangle 52"/>
          <p:cNvSpPr/>
          <p:nvPr/>
        </p:nvSpPr>
        <p:spPr>
          <a:xfrm>
            <a:off x="-7030" y="3933056"/>
            <a:ext cx="9144000" cy="1676400"/>
          </a:xfrm>
          <a:prstGeom prst="rect">
            <a:avLst/>
          </a:prstGeom>
          <a:solidFill>
            <a:schemeClr val="bg1">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14"/>
          <p:cNvSpPr/>
          <p:nvPr/>
        </p:nvSpPr>
        <p:spPr>
          <a:xfrm>
            <a:off x="0" y="5623520"/>
            <a:ext cx="9144000" cy="685800"/>
          </a:xfrm>
          <a:prstGeom prst="rect">
            <a:avLst/>
          </a:prstGeom>
          <a:solidFill>
            <a:schemeClr val="bg1">
              <a:lumMod val="7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49"/>
          <p:cNvSpPr txBox="1"/>
          <p:nvPr/>
        </p:nvSpPr>
        <p:spPr>
          <a:xfrm>
            <a:off x="152400" y="5242520"/>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1</a:t>
            </a:r>
          </a:p>
        </p:txBody>
      </p:sp>
      <p:sp>
        <p:nvSpPr>
          <p:cNvPr id="56" name="TextBox 50"/>
          <p:cNvSpPr txBox="1"/>
          <p:nvPr/>
        </p:nvSpPr>
        <p:spPr>
          <a:xfrm>
            <a:off x="152400" y="5635188"/>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2</a:t>
            </a:r>
          </a:p>
        </p:txBody>
      </p:sp>
      <p:cxnSp>
        <p:nvCxnSpPr>
          <p:cNvPr id="57" name="Connettore 2 56"/>
          <p:cNvCxnSpPr/>
          <p:nvPr/>
        </p:nvCxnSpPr>
        <p:spPr>
          <a:xfrm>
            <a:off x="8748464" y="3933056"/>
            <a:ext cx="0" cy="1656184"/>
          </a:xfrm>
          <a:prstGeom prst="straightConnector1">
            <a:avLst/>
          </a:prstGeom>
          <a:ln w="19050">
            <a:solidFill>
              <a:srgbClr val="82243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47"/>
          <p:cNvSpPr txBox="1"/>
          <p:nvPr/>
        </p:nvSpPr>
        <p:spPr>
          <a:xfrm>
            <a:off x="8748464" y="4437112"/>
            <a:ext cx="372218"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rPr>
              <a:t>h</a:t>
            </a:r>
            <a:endParaRPr lang="en-US" sz="2400" b="1" i="1" baseline="-25000" dirty="0">
              <a:effectLst>
                <a:outerShdw blurRad="38100" dist="38100" dir="2700000" algn="tl">
                  <a:srgbClr val="000000">
                    <a:alpha val="43137"/>
                  </a:srgbClr>
                </a:outerShdw>
              </a:effectLst>
            </a:endParaRPr>
          </a:p>
        </p:txBody>
      </p:sp>
      <p:sp>
        <p:nvSpPr>
          <p:cNvPr id="59" name="TextBox 47"/>
          <p:cNvSpPr txBox="1"/>
          <p:nvPr/>
        </p:nvSpPr>
        <p:spPr>
          <a:xfrm>
            <a:off x="7884368" y="5009455"/>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1,</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1</a:t>
            </a:r>
          </a:p>
        </p:txBody>
      </p:sp>
      <p:sp>
        <p:nvSpPr>
          <p:cNvPr id="60" name="TextBox 47"/>
          <p:cNvSpPr txBox="1"/>
          <p:nvPr/>
        </p:nvSpPr>
        <p:spPr>
          <a:xfrm>
            <a:off x="7884368" y="5631631"/>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2,</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2</a:t>
            </a:r>
          </a:p>
        </p:txBody>
      </p:sp>
      <p:sp>
        <p:nvSpPr>
          <p:cNvPr id="65" name="TextBox 45"/>
          <p:cNvSpPr txBox="1"/>
          <p:nvPr/>
        </p:nvSpPr>
        <p:spPr>
          <a:xfrm>
            <a:off x="2185428" y="3460358"/>
            <a:ext cx="466794" cy="369332"/>
          </a:xfrm>
          <a:prstGeom prst="rect">
            <a:avLst/>
          </a:prstGeom>
          <a:noFill/>
        </p:spPr>
        <p:txBody>
          <a:bodyPr wrap="none" rtlCol="0">
            <a:spAutoFit/>
          </a:bodyPr>
          <a:lstStyle/>
          <a:p>
            <a:r>
              <a:rPr lang="en-US" dirty="0">
                <a:solidFill>
                  <a:srgbClr val="FFCC00"/>
                </a:solidFill>
                <a:effectLst>
                  <a:outerShdw blurRad="38100" dist="38100" dir="2700000" algn="tl">
                    <a:srgbClr val="000000">
                      <a:alpha val="43137"/>
                    </a:srgbClr>
                  </a:outerShdw>
                </a:effectLst>
              </a:rPr>
              <a:t>S1</a:t>
            </a:r>
          </a:p>
        </p:txBody>
      </p:sp>
      <p:sp>
        <p:nvSpPr>
          <p:cNvPr id="66" name="5-Point Star 6"/>
          <p:cNvSpPr/>
          <p:nvPr/>
        </p:nvSpPr>
        <p:spPr>
          <a:xfrm>
            <a:off x="2282359" y="3798573"/>
            <a:ext cx="228600" cy="228600"/>
          </a:xfrm>
          <a:prstGeom prst="star5">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63"/>
          <p:cNvCxnSpPr/>
          <p:nvPr/>
        </p:nvCxnSpPr>
        <p:spPr>
          <a:xfrm flipV="1">
            <a:off x="2724230" y="3933056"/>
            <a:ext cx="432048" cy="1656185"/>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141" name="TextBox 46"/>
          <p:cNvSpPr txBox="1"/>
          <p:nvPr/>
        </p:nvSpPr>
        <p:spPr>
          <a:xfrm>
            <a:off x="2940254" y="3421132"/>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R1</a:t>
            </a:r>
          </a:p>
        </p:txBody>
      </p:sp>
      <p:sp>
        <p:nvSpPr>
          <p:cNvPr id="67" name="Rettangolo 66"/>
          <p:cNvSpPr/>
          <p:nvPr/>
        </p:nvSpPr>
        <p:spPr>
          <a:xfrm>
            <a:off x="0" y="908720"/>
            <a:ext cx="9144001" cy="646331"/>
          </a:xfrm>
          <a:prstGeom prst="rect">
            <a:avLst/>
          </a:prstGeom>
        </p:spPr>
        <p:txBody>
          <a:bodyPr wrap="square">
            <a:spAutoFit/>
          </a:bodyPr>
          <a:lstStyle/>
          <a:p>
            <a:r>
              <a:rPr lang="en-US" b="1" dirty="0">
                <a:solidFill>
                  <a:srgbClr val="002060"/>
                </a:solidFill>
              </a:rPr>
              <a:t>Q. And for reflections for single-channel acquisition?</a:t>
            </a:r>
          </a:p>
          <a:p>
            <a:r>
              <a:rPr lang="en-US" b="1" dirty="0">
                <a:solidFill>
                  <a:srgbClr val="002060"/>
                </a:solidFill>
              </a:rPr>
              <a:t>A. We use the Common Mid-Point (CMP) gather</a:t>
            </a:r>
          </a:p>
        </p:txBody>
      </p:sp>
      <mc:AlternateContent xmlns:mc="http://schemas.openxmlformats.org/markup-compatibility/2006" xmlns:a14="http://schemas.microsoft.com/office/drawing/2010/main">
        <mc:Choice Requires="a14">
          <p:sp>
            <p:nvSpPr>
              <p:cNvPr id="69" name="Oggetto 68"/>
              <p:cNvSpPr txBox="1"/>
              <p:nvPr/>
            </p:nvSpPr>
            <p:spPr bwMode="auto">
              <a:xfrm>
                <a:off x="2906525" y="1628800"/>
                <a:ext cx="1449451" cy="576064"/>
              </a:xfrm>
              <a:prstGeom prst="rect">
                <a:avLst/>
              </a:prstGeom>
              <a:noFill/>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𝑋</m:t>
                          </m:r>
                        </m:e>
                        <m:sub>
                          <m:r>
                            <a:rPr lang="it-IT" i="1">
                              <a:solidFill>
                                <a:srgbClr val="000000"/>
                              </a:solidFill>
                              <a:latin typeface="Cambria Math" panose="02040503050406030204" pitchFamily="18" charset="0"/>
                            </a:rPr>
                            <m:t>𝑀</m:t>
                          </m:r>
                        </m:sub>
                      </m:sSub>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𝑋</m:t>
                              </m:r>
                            </m:e>
                            <m:sub>
                              <m:r>
                                <a:rPr lang="it-IT" i="1">
                                  <a:solidFill>
                                    <a:srgbClr val="000000"/>
                                  </a:solidFill>
                                  <a:latin typeface="Cambria Math" panose="02040503050406030204" pitchFamily="18" charset="0"/>
                                </a:rPr>
                                <m:t>𝑅</m:t>
                              </m:r>
                            </m:sub>
                          </m:sSub>
                          <m:r>
                            <a:rPr lang="it-IT" i="1">
                              <a:solidFill>
                                <a:srgbClr val="000000"/>
                              </a:solidFill>
                              <a:latin typeface="Cambria Math" panose="02040503050406030204" pitchFamily="18" charset="0"/>
                            </a:rPr>
                            <m:t>+</m:t>
                          </m:r>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𝑋</m:t>
                              </m:r>
                            </m:e>
                            <m:sub>
                              <m:r>
                                <a:rPr lang="it-IT" i="1">
                                  <a:solidFill>
                                    <a:srgbClr val="000000"/>
                                  </a:solidFill>
                                  <a:latin typeface="Cambria Math" panose="02040503050406030204" pitchFamily="18" charset="0"/>
                                </a:rPr>
                                <m:t>𝑆</m:t>
                              </m:r>
                            </m:sub>
                          </m:sSub>
                        </m:num>
                        <m:den>
                          <m:r>
                            <a:rPr lang="it-IT" i="1">
                              <a:solidFill>
                                <a:srgbClr val="000000"/>
                              </a:solidFill>
                              <a:latin typeface="Cambria Math" panose="02040503050406030204" pitchFamily="18" charset="0"/>
                            </a:rPr>
                            <m:t>2</m:t>
                          </m:r>
                        </m:den>
                      </m:f>
                    </m:oMath>
                  </m:oMathPara>
                </a14:m>
                <a:endParaRPr lang="it-IT"/>
              </a:p>
            </p:txBody>
          </p:sp>
        </mc:Choice>
        <mc:Fallback xmlns="">
          <p:sp>
            <p:nvSpPr>
              <p:cNvPr id="69" name="Oggetto 68"/>
              <p:cNvSpPr txBox="1">
                <a:spLocks noRot="1" noChangeAspect="1" noMove="1" noResize="1" noEditPoints="1" noAdjustHandles="1" noChangeArrowheads="1" noChangeShapeType="1" noTextEdit="1"/>
              </p:cNvSpPr>
              <p:nvPr/>
            </p:nvSpPr>
            <p:spPr bwMode="auto">
              <a:xfrm>
                <a:off x="2906525" y="1628800"/>
                <a:ext cx="1449451" cy="576064"/>
              </a:xfrm>
              <a:prstGeom prst="rect">
                <a:avLst/>
              </a:prstGeom>
              <a:blipFill>
                <a:blip r:embed="rId4"/>
                <a:stretch>
                  <a:fillRect/>
                </a:stretch>
              </a:blipFill>
            </p:spPr>
            <p:txBody>
              <a:bodyPr/>
              <a:lstStyle/>
              <a:p>
                <a:r>
                  <a:rPr lang="it-IT">
                    <a:noFill/>
                  </a:rPr>
                  <a:t> </a:t>
                </a:r>
              </a:p>
            </p:txBody>
          </p:sp>
        </mc:Fallback>
      </mc:AlternateContent>
      <p:cxnSp>
        <p:nvCxnSpPr>
          <p:cNvPr id="74" name="Straight Arrow Connector 63"/>
          <p:cNvCxnSpPr>
            <a:endCxn id="66" idx="3"/>
          </p:cNvCxnSpPr>
          <p:nvPr/>
        </p:nvCxnSpPr>
        <p:spPr>
          <a:xfrm flipH="1" flipV="1">
            <a:off x="2467300" y="4027172"/>
            <a:ext cx="256931" cy="1562069"/>
          </a:xfrm>
          <a:prstGeom prst="straightConnector1">
            <a:avLst/>
          </a:prstGeom>
          <a:ln w="50800">
            <a:solidFill>
              <a:schemeClr val="tx2">
                <a:lumMod val="60000"/>
                <a:lumOff val="4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81" name="Isosceles Triangle 68"/>
          <p:cNvSpPr/>
          <p:nvPr/>
        </p:nvSpPr>
        <p:spPr>
          <a:xfrm>
            <a:off x="3848151" y="3712015"/>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45"/>
          <p:cNvSpPr txBox="1"/>
          <p:nvPr/>
        </p:nvSpPr>
        <p:spPr>
          <a:xfrm>
            <a:off x="1428086" y="3455341"/>
            <a:ext cx="466794" cy="369332"/>
          </a:xfrm>
          <a:prstGeom prst="rect">
            <a:avLst/>
          </a:prstGeom>
          <a:noFill/>
        </p:spPr>
        <p:txBody>
          <a:bodyPr wrap="none" rtlCol="0">
            <a:spAutoFit/>
          </a:bodyPr>
          <a:lstStyle/>
          <a:p>
            <a:r>
              <a:rPr lang="en-US" dirty="0">
                <a:solidFill>
                  <a:srgbClr val="FFCC00"/>
                </a:solidFill>
                <a:effectLst>
                  <a:outerShdw blurRad="38100" dist="38100" dir="2700000" algn="tl">
                    <a:srgbClr val="000000">
                      <a:alpha val="43137"/>
                    </a:srgbClr>
                  </a:outerShdw>
                </a:effectLst>
              </a:rPr>
              <a:t>S2</a:t>
            </a:r>
          </a:p>
        </p:txBody>
      </p:sp>
      <p:sp>
        <p:nvSpPr>
          <p:cNvPr id="83" name="5-Point Star 6"/>
          <p:cNvSpPr/>
          <p:nvPr/>
        </p:nvSpPr>
        <p:spPr>
          <a:xfrm>
            <a:off x="1525017" y="3793556"/>
            <a:ext cx="228600" cy="228600"/>
          </a:xfrm>
          <a:prstGeom prst="star5">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46"/>
          <p:cNvSpPr txBox="1"/>
          <p:nvPr/>
        </p:nvSpPr>
        <p:spPr>
          <a:xfrm>
            <a:off x="3756780" y="3416115"/>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R2</a:t>
            </a:r>
          </a:p>
        </p:txBody>
      </p:sp>
      <p:sp>
        <p:nvSpPr>
          <p:cNvPr id="88" name="Isosceles Triangle 68"/>
          <p:cNvSpPr/>
          <p:nvPr/>
        </p:nvSpPr>
        <p:spPr>
          <a:xfrm>
            <a:off x="4687809" y="3714966"/>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46"/>
          <p:cNvSpPr txBox="1"/>
          <p:nvPr/>
        </p:nvSpPr>
        <p:spPr>
          <a:xfrm>
            <a:off x="4596438" y="3419066"/>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R3</a:t>
            </a:r>
          </a:p>
        </p:txBody>
      </p:sp>
      <p:cxnSp>
        <p:nvCxnSpPr>
          <p:cNvPr id="95" name="Straight Arrow Connector 63"/>
          <p:cNvCxnSpPr>
            <a:endCxn id="81" idx="3"/>
          </p:cNvCxnSpPr>
          <p:nvPr/>
        </p:nvCxnSpPr>
        <p:spPr>
          <a:xfrm flipV="1">
            <a:off x="2724230" y="3930105"/>
            <a:ext cx="1250413" cy="1659136"/>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02" name="Straight Arrow Connector 63"/>
          <p:cNvCxnSpPr/>
          <p:nvPr/>
        </p:nvCxnSpPr>
        <p:spPr>
          <a:xfrm flipH="1" flipV="1">
            <a:off x="1699028" y="3997896"/>
            <a:ext cx="1025202" cy="1591344"/>
          </a:xfrm>
          <a:prstGeom prst="straightConnector1">
            <a:avLst/>
          </a:prstGeom>
          <a:ln w="50800">
            <a:solidFill>
              <a:schemeClr val="tx2">
                <a:lumMod val="60000"/>
                <a:lumOff val="4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13" name="TextBox 45"/>
          <p:cNvSpPr txBox="1"/>
          <p:nvPr/>
        </p:nvSpPr>
        <p:spPr>
          <a:xfrm>
            <a:off x="780014" y="3438249"/>
            <a:ext cx="466794" cy="369332"/>
          </a:xfrm>
          <a:prstGeom prst="rect">
            <a:avLst/>
          </a:prstGeom>
          <a:noFill/>
        </p:spPr>
        <p:txBody>
          <a:bodyPr wrap="none" rtlCol="0">
            <a:spAutoFit/>
          </a:bodyPr>
          <a:lstStyle/>
          <a:p>
            <a:r>
              <a:rPr lang="en-US" dirty="0">
                <a:solidFill>
                  <a:srgbClr val="FFCC00"/>
                </a:solidFill>
                <a:effectLst>
                  <a:outerShdw blurRad="38100" dist="38100" dir="2700000" algn="tl">
                    <a:srgbClr val="000000">
                      <a:alpha val="43137"/>
                    </a:srgbClr>
                  </a:outerShdw>
                </a:effectLst>
              </a:rPr>
              <a:t>S3</a:t>
            </a:r>
          </a:p>
        </p:txBody>
      </p:sp>
      <p:sp>
        <p:nvSpPr>
          <p:cNvPr id="115" name="5-Point Star 6"/>
          <p:cNvSpPr/>
          <p:nvPr/>
        </p:nvSpPr>
        <p:spPr>
          <a:xfrm>
            <a:off x="876945" y="3776464"/>
            <a:ext cx="228600" cy="228600"/>
          </a:xfrm>
          <a:prstGeom prst="star5">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Arrow Connector 63"/>
          <p:cNvCxnSpPr>
            <a:endCxn id="115" idx="3"/>
          </p:cNvCxnSpPr>
          <p:nvPr/>
        </p:nvCxnSpPr>
        <p:spPr>
          <a:xfrm flipH="1" flipV="1">
            <a:off x="1061886" y="4005063"/>
            <a:ext cx="1662344" cy="1584177"/>
          </a:xfrm>
          <a:prstGeom prst="straightConnector1">
            <a:avLst/>
          </a:prstGeom>
          <a:ln w="50800">
            <a:solidFill>
              <a:schemeClr val="tx2">
                <a:lumMod val="60000"/>
                <a:lumOff val="4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2" name="Straight Arrow Connector 63"/>
          <p:cNvCxnSpPr>
            <a:endCxn id="88" idx="3"/>
          </p:cNvCxnSpPr>
          <p:nvPr/>
        </p:nvCxnSpPr>
        <p:spPr>
          <a:xfrm flipV="1">
            <a:off x="2724230" y="3933056"/>
            <a:ext cx="2090071" cy="1656184"/>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128" name="CasellaDiTesto 127"/>
          <p:cNvSpPr txBox="1"/>
          <p:nvPr/>
        </p:nvSpPr>
        <p:spPr>
          <a:xfrm>
            <a:off x="2508206" y="3321781"/>
            <a:ext cx="705022" cy="276999"/>
          </a:xfrm>
          <a:prstGeom prst="rect">
            <a:avLst/>
          </a:prstGeom>
          <a:noFill/>
        </p:spPr>
        <p:txBody>
          <a:bodyPr wrap="square" rtlCol="0">
            <a:spAutoFit/>
          </a:bodyPr>
          <a:lstStyle/>
          <a:p>
            <a:r>
              <a:rPr lang="it-IT" sz="1200" dirty="0"/>
              <a:t>CMP2</a:t>
            </a:r>
            <a:endParaRPr lang="it-IT" sz="1200" baseline="-25000" dirty="0"/>
          </a:p>
        </p:txBody>
      </p:sp>
      <p:sp>
        <p:nvSpPr>
          <p:cNvPr id="129" name="Ovale 128"/>
          <p:cNvSpPr/>
          <p:nvPr/>
        </p:nvSpPr>
        <p:spPr>
          <a:xfrm>
            <a:off x="2699808" y="3860478"/>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ttangolo 129"/>
          <p:cNvSpPr/>
          <p:nvPr/>
        </p:nvSpPr>
        <p:spPr>
          <a:xfrm>
            <a:off x="6372200" y="641340"/>
            <a:ext cx="1392610" cy="369332"/>
          </a:xfrm>
          <a:prstGeom prst="rect">
            <a:avLst/>
          </a:prstGeom>
        </p:spPr>
        <p:txBody>
          <a:bodyPr wrap="square">
            <a:spAutoFit/>
          </a:bodyPr>
          <a:lstStyle/>
          <a:p>
            <a:r>
              <a:rPr lang="en-US" b="1" dirty="0">
                <a:solidFill>
                  <a:srgbClr val="002060"/>
                </a:solidFill>
              </a:rPr>
              <a:t>CMP2</a:t>
            </a:r>
          </a:p>
        </p:txBody>
      </p:sp>
      <p:grpSp>
        <p:nvGrpSpPr>
          <p:cNvPr id="2" name="Gruppo 144"/>
          <p:cNvGrpSpPr/>
          <p:nvPr/>
        </p:nvGrpSpPr>
        <p:grpSpPr>
          <a:xfrm>
            <a:off x="6228183" y="722640"/>
            <a:ext cx="2448271" cy="2922384"/>
            <a:chOff x="5535106" y="102510"/>
            <a:chExt cx="3213356" cy="3872610"/>
          </a:xfrm>
        </p:grpSpPr>
        <p:grpSp>
          <p:nvGrpSpPr>
            <p:cNvPr id="3" name="Group 54"/>
            <p:cNvGrpSpPr/>
            <p:nvPr/>
          </p:nvGrpSpPr>
          <p:grpSpPr>
            <a:xfrm>
              <a:off x="5535106" y="102510"/>
              <a:ext cx="2511940" cy="3590632"/>
              <a:chOff x="4508072" y="1088644"/>
              <a:chExt cx="4559728" cy="3535313"/>
            </a:xfrm>
            <a:effectLst/>
          </p:grpSpPr>
          <p:grpSp>
            <p:nvGrpSpPr>
              <p:cNvPr id="4" name="Group 53"/>
              <p:cNvGrpSpPr/>
              <p:nvPr/>
            </p:nvGrpSpPr>
            <p:grpSpPr>
              <a:xfrm>
                <a:off x="5486400" y="1874169"/>
                <a:ext cx="3581400" cy="2749788"/>
                <a:chOff x="5257800" y="1874169"/>
                <a:chExt cx="3581400" cy="2749788"/>
              </a:xfrm>
            </p:grpSpPr>
            <p:cxnSp>
              <p:nvCxnSpPr>
                <p:cNvPr id="135" name="Straight Connector 5"/>
                <p:cNvCxnSpPr/>
                <p:nvPr/>
              </p:nvCxnSpPr>
              <p:spPr>
                <a:xfrm rot="16200000" flipV="1">
                  <a:off x="3886200" y="3252357"/>
                  <a:ext cx="27432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6" name="Straight Connector 6"/>
                <p:cNvCxnSpPr/>
                <p:nvPr/>
              </p:nvCxnSpPr>
              <p:spPr>
                <a:xfrm rot="10800000">
                  <a:off x="5257800" y="1874169"/>
                  <a:ext cx="35814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133" name="TextBox 9"/>
              <p:cNvSpPr txBox="1"/>
              <p:nvPr/>
            </p:nvSpPr>
            <p:spPr>
              <a:xfrm rot="16200000">
                <a:off x="4207157" y="3726974"/>
                <a:ext cx="971162" cy="369332"/>
              </a:xfrm>
              <a:prstGeom prst="rect">
                <a:avLst/>
              </a:prstGeom>
              <a:noFill/>
            </p:spPr>
            <p:txBody>
              <a:bodyPr wrap="none" rtlCol="0">
                <a:spAutoFit/>
              </a:bodyPr>
              <a:lstStyle/>
              <a:p>
                <a:r>
                  <a:rPr lang="en-US" dirty="0"/>
                  <a:t>Time (</a:t>
                </a:r>
                <a:r>
                  <a:rPr lang="en-US" i="1" dirty="0"/>
                  <a:t>t</a:t>
                </a:r>
                <a:r>
                  <a:rPr lang="en-US" dirty="0"/>
                  <a:t>)</a:t>
                </a:r>
              </a:p>
            </p:txBody>
          </p:sp>
          <p:sp>
            <p:nvSpPr>
              <p:cNvPr id="134" name="TextBox 10"/>
              <p:cNvSpPr txBox="1"/>
              <p:nvPr/>
            </p:nvSpPr>
            <p:spPr>
              <a:xfrm>
                <a:off x="6904953" y="1088644"/>
                <a:ext cx="2050249" cy="363642"/>
              </a:xfrm>
              <a:prstGeom prst="rect">
                <a:avLst/>
              </a:prstGeom>
              <a:noFill/>
            </p:spPr>
            <p:txBody>
              <a:bodyPr wrap="none" rtlCol="0">
                <a:spAutoFit/>
              </a:bodyPr>
              <a:lstStyle/>
              <a:p>
                <a:r>
                  <a:rPr lang="en-US" dirty="0"/>
                  <a:t>Offset (</a:t>
                </a:r>
                <a:r>
                  <a:rPr lang="en-US" i="1" dirty="0"/>
                  <a:t>x</a:t>
                </a:r>
                <a:r>
                  <a:rPr lang="en-US" dirty="0"/>
                  <a:t>)</a:t>
                </a:r>
              </a:p>
            </p:txBody>
          </p:sp>
        </p:grpSp>
        <p:sp>
          <p:nvSpPr>
            <p:cNvPr id="137" name="Figura a mano libera 136"/>
            <p:cNvSpPr/>
            <p:nvPr/>
          </p:nvSpPr>
          <p:spPr>
            <a:xfrm>
              <a:off x="6102170" y="1438414"/>
              <a:ext cx="1962879" cy="1120585"/>
            </a:xfrm>
            <a:custGeom>
              <a:avLst/>
              <a:gdLst>
                <a:gd name="connsiteX0" fmla="*/ 0 w 1866900"/>
                <a:gd name="connsiteY0" fmla="*/ 37779 h 812479"/>
                <a:gd name="connsiteX1" fmla="*/ 584200 w 1866900"/>
                <a:gd name="connsiteY1" fmla="*/ 88579 h 812479"/>
                <a:gd name="connsiteX2" fmla="*/ 1866900 w 1866900"/>
                <a:gd name="connsiteY2" fmla="*/ 812479 h 812479"/>
                <a:gd name="connsiteX0" fmla="*/ 0 w 1866900"/>
                <a:gd name="connsiteY0" fmla="*/ 11262 h 785962"/>
                <a:gd name="connsiteX1" fmla="*/ 788988 w 1866900"/>
                <a:gd name="connsiteY1" fmla="*/ 166837 h 785962"/>
                <a:gd name="connsiteX2" fmla="*/ 1866900 w 1866900"/>
                <a:gd name="connsiteY2" fmla="*/ 785962 h 785962"/>
                <a:gd name="connsiteX0" fmla="*/ 0 w 1866900"/>
                <a:gd name="connsiteY0" fmla="*/ 7120 h 781820"/>
                <a:gd name="connsiteX1" fmla="*/ 788988 w 1866900"/>
                <a:gd name="connsiteY1" fmla="*/ 162695 h 781820"/>
                <a:gd name="connsiteX2" fmla="*/ 1866900 w 1866900"/>
                <a:gd name="connsiteY2" fmla="*/ 781820 h 781820"/>
                <a:gd name="connsiteX0" fmla="*/ 0 w 1866900"/>
                <a:gd name="connsiteY0" fmla="*/ 9075 h 783775"/>
                <a:gd name="connsiteX1" fmla="*/ 788988 w 1866900"/>
                <a:gd name="connsiteY1" fmla="*/ 164650 h 783775"/>
                <a:gd name="connsiteX2" fmla="*/ 1866900 w 1866900"/>
                <a:gd name="connsiteY2" fmla="*/ 783775 h 783775"/>
                <a:gd name="connsiteX0" fmla="*/ 0 w 1866900"/>
                <a:gd name="connsiteY0" fmla="*/ 11710 h 786410"/>
                <a:gd name="connsiteX1" fmla="*/ 788988 w 1866900"/>
                <a:gd name="connsiteY1" fmla="*/ 167285 h 786410"/>
                <a:gd name="connsiteX2" fmla="*/ 1866900 w 1866900"/>
                <a:gd name="connsiteY2" fmla="*/ 786410 h 786410"/>
                <a:gd name="connsiteX0" fmla="*/ 0 w 1819275"/>
                <a:gd name="connsiteY0" fmla="*/ 11262 h 785962"/>
                <a:gd name="connsiteX1" fmla="*/ 741363 w 1819275"/>
                <a:gd name="connsiteY1" fmla="*/ 166837 h 785962"/>
                <a:gd name="connsiteX2" fmla="*/ 1819275 w 1819275"/>
                <a:gd name="connsiteY2" fmla="*/ 785962 h 785962"/>
                <a:gd name="connsiteX0" fmla="*/ 0 w 1819275"/>
                <a:gd name="connsiteY0" fmla="*/ 644 h 775344"/>
                <a:gd name="connsiteX1" fmla="*/ 741363 w 1819275"/>
                <a:gd name="connsiteY1" fmla="*/ 156219 h 775344"/>
                <a:gd name="connsiteX2" fmla="*/ 1819275 w 1819275"/>
                <a:gd name="connsiteY2" fmla="*/ 775344 h 775344"/>
                <a:gd name="connsiteX0" fmla="*/ 0 w 1819275"/>
                <a:gd name="connsiteY0" fmla="*/ 722 h 775422"/>
                <a:gd name="connsiteX1" fmla="*/ 784225 w 1819275"/>
                <a:gd name="connsiteY1" fmla="*/ 151535 h 775422"/>
                <a:gd name="connsiteX2" fmla="*/ 1819275 w 1819275"/>
                <a:gd name="connsiteY2" fmla="*/ 775422 h 775422"/>
                <a:gd name="connsiteX0" fmla="*/ 0 w 1819275"/>
                <a:gd name="connsiteY0" fmla="*/ 722 h 775422"/>
                <a:gd name="connsiteX1" fmla="*/ 784225 w 1819275"/>
                <a:gd name="connsiteY1" fmla="*/ 151535 h 775422"/>
                <a:gd name="connsiteX2" fmla="*/ 1819275 w 1819275"/>
                <a:gd name="connsiteY2" fmla="*/ 775422 h 775422"/>
                <a:gd name="connsiteX0" fmla="*/ 0 w 2047875"/>
                <a:gd name="connsiteY0" fmla="*/ 684 h 761937"/>
                <a:gd name="connsiteX1" fmla="*/ 784225 w 2047875"/>
                <a:gd name="connsiteY1" fmla="*/ 151497 h 761937"/>
                <a:gd name="connsiteX2" fmla="*/ 2047875 w 2047875"/>
                <a:gd name="connsiteY2" fmla="*/ 761937 h 761937"/>
              </a:gdLst>
              <a:ahLst/>
              <a:cxnLst>
                <a:cxn ang="0">
                  <a:pos x="connsiteX0" y="connsiteY0"/>
                </a:cxn>
                <a:cxn ang="0">
                  <a:pos x="connsiteX1" y="connsiteY1"/>
                </a:cxn>
                <a:cxn ang="0">
                  <a:pos x="connsiteX2" y="connsiteY2"/>
                </a:cxn>
              </a:cxnLst>
              <a:rect l="l" t="t" r="r" b="b"/>
              <a:pathLst>
                <a:path w="2047875" h="761937">
                  <a:moveTo>
                    <a:pt x="0" y="684"/>
                  </a:moveTo>
                  <a:cubicBezTo>
                    <a:pt x="150812" y="-5138"/>
                    <a:pt x="442913" y="24622"/>
                    <a:pt x="784225" y="151497"/>
                  </a:cubicBezTo>
                  <a:cubicBezTo>
                    <a:pt x="1125538" y="278373"/>
                    <a:pt x="1614487" y="455020"/>
                    <a:pt x="2047875" y="7619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igura a mano libera 137"/>
            <p:cNvSpPr/>
            <p:nvPr/>
          </p:nvSpPr>
          <p:spPr>
            <a:xfrm>
              <a:off x="6432655" y="902332"/>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CasellaDiTesto 139"/>
            <p:cNvSpPr txBox="1"/>
            <p:nvPr/>
          </p:nvSpPr>
          <p:spPr>
            <a:xfrm>
              <a:off x="6425755" y="413956"/>
              <a:ext cx="2322707" cy="489422"/>
            </a:xfrm>
            <a:prstGeom prst="rect">
              <a:avLst/>
            </a:prstGeom>
            <a:noFill/>
          </p:spPr>
          <p:txBody>
            <a:bodyPr wrap="square" rtlCol="0">
              <a:spAutoFit/>
            </a:bodyPr>
            <a:lstStyle/>
            <a:p>
              <a:r>
                <a:rPr lang="it-IT" dirty="0"/>
                <a:t>O</a:t>
              </a:r>
              <a:r>
                <a:rPr lang="it-IT" baseline="-25000" dirty="0"/>
                <a:t>1</a:t>
              </a:r>
              <a:r>
                <a:rPr lang="it-IT" dirty="0"/>
                <a:t> O</a:t>
              </a:r>
              <a:r>
                <a:rPr lang="it-IT" baseline="-25000" dirty="0"/>
                <a:t>2</a:t>
              </a:r>
              <a:r>
                <a:rPr lang="it-IT" dirty="0"/>
                <a:t> O</a:t>
              </a:r>
              <a:r>
                <a:rPr lang="it-IT" baseline="-25000" dirty="0"/>
                <a:t>3</a:t>
              </a:r>
            </a:p>
          </p:txBody>
        </p:sp>
        <p:sp>
          <p:nvSpPr>
            <p:cNvPr id="142" name="Figura a mano libera 141"/>
            <p:cNvSpPr/>
            <p:nvPr/>
          </p:nvSpPr>
          <p:spPr>
            <a:xfrm>
              <a:off x="7229355" y="888734"/>
              <a:ext cx="438989" cy="2189518"/>
            </a:xfrm>
            <a:custGeom>
              <a:avLst/>
              <a:gdLst>
                <a:gd name="connsiteX0" fmla="*/ 298457 w 438967"/>
                <a:gd name="connsiteY0" fmla="*/ 0 h 3009900"/>
                <a:gd name="connsiteX1" fmla="*/ 317507 w 438967"/>
                <a:gd name="connsiteY1" fmla="*/ 1600200 h 3009900"/>
                <a:gd name="connsiteX2" fmla="*/ 114307 w 438967"/>
                <a:gd name="connsiteY2" fmla="*/ 1911350 h 3009900"/>
                <a:gd name="connsiteX3" fmla="*/ 438157 w 438967"/>
                <a:gd name="connsiteY3" fmla="*/ 2133600 h 3009900"/>
                <a:gd name="connsiteX4" fmla="*/ 7 w 438967"/>
                <a:gd name="connsiteY4" fmla="*/ 2355850 h 3009900"/>
                <a:gd name="connsiteX5" fmla="*/ 425457 w 438967"/>
                <a:gd name="connsiteY5" fmla="*/ 2584450 h 3009900"/>
                <a:gd name="connsiteX6" fmla="*/ 31757 w 438967"/>
                <a:gd name="connsiteY6" fmla="*/ 2819400 h 3009900"/>
                <a:gd name="connsiteX7" fmla="*/ 209557 w 438967"/>
                <a:gd name="connsiteY7" fmla="*/ 3009900 h 3009900"/>
                <a:gd name="connsiteX0" fmla="*/ 298457 w 438989"/>
                <a:gd name="connsiteY0" fmla="*/ 0 h 3009900"/>
                <a:gd name="connsiteX1" fmla="*/ 264167 w 438989"/>
                <a:gd name="connsiteY1" fmla="*/ 1591975 h 3009900"/>
                <a:gd name="connsiteX2" fmla="*/ 114307 w 438989"/>
                <a:gd name="connsiteY2" fmla="*/ 1911350 h 3009900"/>
                <a:gd name="connsiteX3" fmla="*/ 438157 w 438989"/>
                <a:gd name="connsiteY3" fmla="*/ 2133600 h 3009900"/>
                <a:gd name="connsiteX4" fmla="*/ 7 w 438989"/>
                <a:gd name="connsiteY4" fmla="*/ 2355850 h 3009900"/>
                <a:gd name="connsiteX5" fmla="*/ 425457 w 438989"/>
                <a:gd name="connsiteY5" fmla="*/ 2584450 h 3009900"/>
                <a:gd name="connsiteX6" fmla="*/ 31757 w 438989"/>
                <a:gd name="connsiteY6" fmla="*/ 2819400 h 3009900"/>
                <a:gd name="connsiteX7" fmla="*/ 209557 w 438989"/>
                <a:gd name="connsiteY7" fmla="*/ 3009900 h 3009900"/>
                <a:gd name="connsiteX0" fmla="*/ 298457 w 438989"/>
                <a:gd name="connsiteY0" fmla="*/ 0 h 3009900"/>
                <a:gd name="connsiteX1" fmla="*/ 264167 w 438989"/>
                <a:gd name="connsiteY1" fmla="*/ 1591975 h 3009900"/>
                <a:gd name="connsiteX2" fmla="*/ 114307 w 438989"/>
                <a:gd name="connsiteY2" fmla="*/ 1911350 h 3009900"/>
                <a:gd name="connsiteX3" fmla="*/ 438157 w 438989"/>
                <a:gd name="connsiteY3" fmla="*/ 2133600 h 3009900"/>
                <a:gd name="connsiteX4" fmla="*/ 7 w 438989"/>
                <a:gd name="connsiteY4" fmla="*/ 2355850 h 3009900"/>
                <a:gd name="connsiteX5" fmla="*/ 425457 w 438989"/>
                <a:gd name="connsiteY5" fmla="*/ 2584450 h 3009900"/>
                <a:gd name="connsiteX6" fmla="*/ 31757 w 438989"/>
                <a:gd name="connsiteY6" fmla="*/ 2819400 h 3009900"/>
                <a:gd name="connsiteX7" fmla="*/ 209557 w 438989"/>
                <a:gd name="connsiteY7" fmla="*/ 3009900 h 300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989" h="3009900">
                  <a:moveTo>
                    <a:pt x="298457" y="0"/>
                  </a:moveTo>
                  <a:cubicBezTo>
                    <a:pt x="323328" y="640821"/>
                    <a:pt x="264379" y="1273417"/>
                    <a:pt x="264167" y="1591975"/>
                  </a:cubicBezTo>
                  <a:cubicBezTo>
                    <a:pt x="263955" y="1910533"/>
                    <a:pt x="85309" y="1821079"/>
                    <a:pt x="114307" y="1911350"/>
                  </a:cubicBezTo>
                  <a:cubicBezTo>
                    <a:pt x="143305" y="2001621"/>
                    <a:pt x="457207" y="2059517"/>
                    <a:pt x="438157" y="2133600"/>
                  </a:cubicBezTo>
                  <a:cubicBezTo>
                    <a:pt x="419107" y="2207683"/>
                    <a:pt x="2124" y="2280708"/>
                    <a:pt x="7" y="2355850"/>
                  </a:cubicBezTo>
                  <a:cubicBezTo>
                    <a:pt x="-2110" y="2430992"/>
                    <a:pt x="420165" y="2507192"/>
                    <a:pt x="425457" y="2584450"/>
                  </a:cubicBezTo>
                  <a:cubicBezTo>
                    <a:pt x="430749" y="2661708"/>
                    <a:pt x="67740" y="2748492"/>
                    <a:pt x="31757" y="2819400"/>
                  </a:cubicBezTo>
                  <a:cubicBezTo>
                    <a:pt x="-4226" y="2890308"/>
                    <a:pt x="102665" y="2950104"/>
                    <a:pt x="209557" y="30099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Figura a mano libera 143"/>
            <p:cNvSpPr/>
            <p:nvPr/>
          </p:nvSpPr>
          <p:spPr>
            <a:xfrm>
              <a:off x="6824029" y="897280"/>
              <a:ext cx="357351" cy="307784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8643046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4</a:t>
            </a:fld>
            <a:r>
              <a:rPr lang="en-GB" sz="1400" b="1" dirty="0"/>
              <a:t> </a:t>
            </a:r>
          </a:p>
        </p:txBody>
      </p:sp>
      <p:sp>
        <p:nvSpPr>
          <p:cNvPr id="17"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GPR antenna</a:t>
            </a:r>
          </a:p>
        </p:txBody>
      </p:sp>
      <p:pic>
        <p:nvPicPr>
          <p:cNvPr id="21" name="Immagine 9" descr="logo_dicea.png"/>
          <p:cNvPicPr>
            <a:picLocks noChangeAspect="1"/>
          </p:cNvPicPr>
          <p:nvPr/>
        </p:nvPicPr>
        <p:blipFill>
          <a:blip r:embed="rId3" cstate="print"/>
          <a:srcRect r="77084"/>
          <a:stretch>
            <a:fillRect/>
          </a:stretch>
        </p:blipFill>
        <p:spPr bwMode="auto">
          <a:xfrm>
            <a:off x="4146937" y="27406"/>
            <a:ext cx="540221" cy="654050"/>
          </a:xfrm>
          <a:prstGeom prst="rect">
            <a:avLst/>
          </a:prstGeom>
          <a:noFill/>
          <a:ln w="9525">
            <a:noFill/>
            <a:miter lim="800000"/>
            <a:headEnd/>
            <a:tailEnd/>
          </a:ln>
        </p:spPr>
      </p:pic>
      <p:pic>
        <p:nvPicPr>
          <p:cNvPr id="54274" name="Picture 2"/>
          <p:cNvPicPr>
            <a:picLocks noChangeAspect="1" noChangeArrowheads="1"/>
          </p:cNvPicPr>
          <p:nvPr/>
        </p:nvPicPr>
        <p:blipFill>
          <a:blip r:embed="rId4" cstate="print"/>
          <a:srcRect/>
          <a:stretch>
            <a:fillRect/>
          </a:stretch>
        </p:blipFill>
        <p:spPr bwMode="auto">
          <a:xfrm>
            <a:off x="209962" y="1152150"/>
            <a:ext cx="4082558" cy="2520280"/>
          </a:xfrm>
          <a:prstGeom prst="rect">
            <a:avLst/>
          </a:prstGeom>
          <a:noFill/>
          <a:ln w="9525">
            <a:noFill/>
            <a:miter lim="800000"/>
            <a:headEnd/>
            <a:tailEnd/>
          </a:ln>
        </p:spPr>
      </p:pic>
      <p:sp>
        <p:nvSpPr>
          <p:cNvPr id="11" name="CasellaDiTesto 10"/>
          <p:cNvSpPr txBox="1"/>
          <p:nvPr/>
        </p:nvSpPr>
        <p:spPr>
          <a:xfrm>
            <a:off x="1434098" y="864118"/>
            <a:ext cx="1872208" cy="461665"/>
          </a:xfrm>
          <a:prstGeom prst="rect">
            <a:avLst/>
          </a:prstGeom>
          <a:noFill/>
        </p:spPr>
        <p:txBody>
          <a:bodyPr wrap="square" rtlCol="0">
            <a:spAutoFit/>
          </a:bodyPr>
          <a:lstStyle/>
          <a:p>
            <a:r>
              <a:rPr lang="it-IT" sz="2400" b="1" dirty="0" err="1"/>
              <a:t>Unshielded</a:t>
            </a:r>
            <a:endParaRPr lang="en-GB" sz="2400" b="1" dirty="0"/>
          </a:p>
        </p:txBody>
      </p:sp>
      <p:sp>
        <p:nvSpPr>
          <p:cNvPr id="18" name="CasellaDiTesto 17"/>
          <p:cNvSpPr txBox="1"/>
          <p:nvPr/>
        </p:nvSpPr>
        <p:spPr>
          <a:xfrm>
            <a:off x="-6062" y="3672430"/>
            <a:ext cx="4644008" cy="923330"/>
          </a:xfrm>
          <a:prstGeom prst="rect">
            <a:avLst/>
          </a:prstGeom>
          <a:noFill/>
        </p:spPr>
        <p:txBody>
          <a:bodyPr wrap="square" rtlCol="0">
            <a:spAutoFit/>
          </a:bodyPr>
          <a:lstStyle/>
          <a:p>
            <a:pPr marL="285750" indent="-285750">
              <a:buFont typeface="Arial" panose="020B0604020202020204" pitchFamily="34" charset="0"/>
              <a:buChar char="•"/>
            </a:pPr>
            <a:r>
              <a:rPr lang="en-GB" noProof="0" dirty="0"/>
              <a:t> Contribution of signal in air is significant</a:t>
            </a:r>
          </a:p>
          <a:p>
            <a:pPr marL="285750" indent="-285750">
              <a:buFont typeface="Arial" panose="020B0604020202020204" pitchFamily="34" charset="0"/>
              <a:buChar char="•"/>
            </a:pPr>
            <a:r>
              <a:rPr lang="en-GB" noProof="0" dirty="0"/>
              <a:t> Signal is not affected by spurious effect due to the shield (red dashed line)</a:t>
            </a:r>
          </a:p>
        </p:txBody>
      </p:sp>
      <p:sp>
        <p:nvSpPr>
          <p:cNvPr id="19" name="Figura a mano libera 18"/>
          <p:cNvSpPr/>
          <p:nvPr/>
        </p:nvSpPr>
        <p:spPr>
          <a:xfrm>
            <a:off x="1345249" y="2615552"/>
            <a:ext cx="426244" cy="169069"/>
          </a:xfrm>
          <a:custGeom>
            <a:avLst/>
            <a:gdLst>
              <a:gd name="connsiteX0" fmla="*/ 24606 w 479425"/>
              <a:gd name="connsiteY0" fmla="*/ 192484 h 197247"/>
              <a:gd name="connsiteX1" fmla="*/ 65087 w 479425"/>
              <a:gd name="connsiteY1" fmla="*/ 28178 h 197247"/>
              <a:gd name="connsiteX2" fmla="*/ 415131 w 479425"/>
              <a:gd name="connsiteY2" fmla="*/ 28178 h 197247"/>
              <a:gd name="connsiteX3" fmla="*/ 450850 w 479425"/>
              <a:gd name="connsiteY3" fmla="*/ 197247 h 197247"/>
              <a:gd name="connsiteX0" fmla="*/ 12303 w 467122"/>
              <a:gd name="connsiteY0" fmla="*/ 192484 h 197247"/>
              <a:gd name="connsiteX1" fmla="*/ 52784 w 467122"/>
              <a:gd name="connsiteY1" fmla="*/ 28178 h 197247"/>
              <a:gd name="connsiteX2" fmla="*/ 402828 w 467122"/>
              <a:gd name="connsiteY2" fmla="*/ 28178 h 197247"/>
              <a:gd name="connsiteX3" fmla="*/ 438547 w 467122"/>
              <a:gd name="connsiteY3" fmla="*/ 197247 h 197247"/>
              <a:gd name="connsiteX0" fmla="*/ 0 w 454819"/>
              <a:gd name="connsiteY0" fmla="*/ 192484 h 197247"/>
              <a:gd name="connsiteX1" fmla="*/ 40481 w 454819"/>
              <a:gd name="connsiteY1" fmla="*/ 28178 h 197247"/>
              <a:gd name="connsiteX2" fmla="*/ 390525 w 454819"/>
              <a:gd name="connsiteY2" fmla="*/ 28178 h 197247"/>
              <a:gd name="connsiteX3" fmla="*/ 426244 w 454819"/>
              <a:gd name="connsiteY3" fmla="*/ 197247 h 197247"/>
              <a:gd name="connsiteX0" fmla="*/ 0 w 454819"/>
              <a:gd name="connsiteY0" fmla="*/ 191690 h 196453"/>
              <a:gd name="connsiteX1" fmla="*/ 40481 w 454819"/>
              <a:gd name="connsiteY1" fmla="*/ 27384 h 196453"/>
              <a:gd name="connsiteX2" fmla="*/ 390525 w 454819"/>
              <a:gd name="connsiteY2" fmla="*/ 27384 h 196453"/>
              <a:gd name="connsiteX3" fmla="*/ 426244 w 454819"/>
              <a:gd name="connsiteY3" fmla="*/ 196453 h 196453"/>
              <a:gd name="connsiteX0" fmla="*/ 0 w 454819"/>
              <a:gd name="connsiteY0" fmla="*/ 164306 h 169069"/>
              <a:gd name="connsiteX1" fmla="*/ 40481 w 454819"/>
              <a:gd name="connsiteY1" fmla="*/ 0 h 169069"/>
              <a:gd name="connsiteX2" fmla="*/ 390525 w 454819"/>
              <a:gd name="connsiteY2" fmla="*/ 0 h 169069"/>
              <a:gd name="connsiteX3" fmla="*/ 426244 w 454819"/>
              <a:gd name="connsiteY3" fmla="*/ 169069 h 169069"/>
              <a:gd name="connsiteX0" fmla="*/ 0 w 440531"/>
              <a:gd name="connsiteY0" fmla="*/ 164306 h 169069"/>
              <a:gd name="connsiteX1" fmla="*/ 40481 w 440531"/>
              <a:gd name="connsiteY1" fmla="*/ 0 h 169069"/>
              <a:gd name="connsiteX2" fmla="*/ 390525 w 440531"/>
              <a:gd name="connsiteY2" fmla="*/ 0 h 169069"/>
              <a:gd name="connsiteX3" fmla="*/ 426244 w 440531"/>
              <a:gd name="connsiteY3" fmla="*/ 169069 h 169069"/>
              <a:gd name="connsiteX0" fmla="*/ 0 w 426244"/>
              <a:gd name="connsiteY0" fmla="*/ 164306 h 169069"/>
              <a:gd name="connsiteX1" fmla="*/ 40481 w 426244"/>
              <a:gd name="connsiteY1" fmla="*/ 0 h 169069"/>
              <a:gd name="connsiteX2" fmla="*/ 390525 w 426244"/>
              <a:gd name="connsiteY2" fmla="*/ 0 h 169069"/>
              <a:gd name="connsiteX3" fmla="*/ 426244 w 426244"/>
              <a:gd name="connsiteY3" fmla="*/ 169069 h 169069"/>
            </a:gdLst>
            <a:ahLst/>
            <a:cxnLst>
              <a:cxn ang="0">
                <a:pos x="connsiteX0" y="connsiteY0"/>
              </a:cxn>
              <a:cxn ang="0">
                <a:pos x="connsiteX1" y="connsiteY1"/>
              </a:cxn>
              <a:cxn ang="0">
                <a:pos x="connsiteX2" y="connsiteY2"/>
              </a:cxn>
              <a:cxn ang="0">
                <a:pos x="connsiteX3" y="connsiteY3"/>
              </a:cxn>
            </a:cxnLst>
            <a:rect l="l" t="t" r="r" b="b"/>
            <a:pathLst>
              <a:path w="426244" h="169069">
                <a:moveTo>
                  <a:pt x="0" y="164306"/>
                </a:moveTo>
                <a:cubicBezTo>
                  <a:pt x="20861" y="70321"/>
                  <a:pt x="22846" y="78631"/>
                  <a:pt x="40481" y="0"/>
                </a:cubicBezTo>
                <a:lnTo>
                  <a:pt x="390525" y="0"/>
                </a:lnTo>
                <a:cubicBezTo>
                  <a:pt x="403598" y="48468"/>
                  <a:pt x="403597" y="80243"/>
                  <a:pt x="426244" y="169069"/>
                </a:cubicBezTo>
              </a:path>
            </a:pathLst>
          </a:cu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 name="Figura a mano libera 19"/>
          <p:cNvSpPr/>
          <p:nvPr/>
        </p:nvSpPr>
        <p:spPr>
          <a:xfrm>
            <a:off x="2147282" y="2609402"/>
            <a:ext cx="426244" cy="169069"/>
          </a:xfrm>
          <a:custGeom>
            <a:avLst/>
            <a:gdLst>
              <a:gd name="connsiteX0" fmla="*/ 24606 w 479425"/>
              <a:gd name="connsiteY0" fmla="*/ 192484 h 197247"/>
              <a:gd name="connsiteX1" fmla="*/ 65087 w 479425"/>
              <a:gd name="connsiteY1" fmla="*/ 28178 h 197247"/>
              <a:gd name="connsiteX2" fmla="*/ 415131 w 479425"/>
              <a:gd name="connsiteY2" fmla="*/ 28178 h 197247"/>
              <a:gd name="connsiteX3" fmla="*/ 450850 w 479425"/>
              <a:gd name="connsiteY3" fmla="*/ 197247 h 197247"/>
              <a:gd name="connsiteX0" fmla="*/ 12303 w 467122"/>
              <a:gd name="connsiteY0" fmla="*/ 192484 h 197247"/>
              <a:gd name="connsiteX1" fmla="*/ 52784 w 467122"/>
              <a:gd name="connsiteY1" fmla="*/ 28178 h 197247"/>
              <a:gd name="connsiteX2" fmla="*/ 402828 w 467122"/>
              <a:gd name="connsiteY2" fmla="*/ 28178 h 197247"/>
              <a:gd name="connsiteX3" fmla="*/ 438547 w 467122"/>
              <a:gd name="connsiteY3" fmla="*/ 197247 h 197247"/>
              <a:gd name="connsiteX0" fmla="*/ 0 w 454819"/>
              <a:gd name="connsiteY0" fmla="*/ 192484 h 197247"/>
              <a:gd name="connsiteX1" fmla="*/ 40481 w 454819"/>
              <a:gd name="connsiteY1" fmla="*/ 28178 h 197247"/>
              <a:gd name="connsiteX2" fmla="*/ 390525 w 454819"/>
              <a:gd name="connsiteY2" fmla="*/ 28178 h 197247"/>
              <a:gd name="connsiteX3" fmla="*/ 426244 w 454819"/>
              <a:gd name="connsiteY3" fmla="*/ 197247 h 197247"/>
              <a:gd name="connsiteX0" fmla="*/ 0 w 454819"/>
              <a:gd name="connsiteY0" fmla="*/ 191690 h 196453"/>
              <a:gd name="connsiteX1" fmla="*/ 40481 w 454819"/>
              <a:gd name="connsiteY1" fmla="*/ 27384 h 196453"/>
              <a:gd name="connsiteX2" fmla="*/ 390525 w 454819"/>
              <a:gd name="connsiteY2" fmla="*/ 27384 h 196453"/>
              <a:gd name="connsiteX3" fmla="*/ 426244 w 454819"/>
              <a:gd name="connsiteY3" fmla="*/ 196453 h 196453"/>
              <a:gd name="connsiteX0" fmla="*/ 0 w 454819"/>
              <a:gd name="connsiteY0" fmla="*/ 164306 h 169069"/>
              <a:gd name="connsiteX1" fmla="*/ 40481 w 454819"/>
              <a:gd name="connsiteY1" fmla="*/ 0 h 169069"/>
              <a:gd name="connsiteX2" fmla="*/ 390525 w 454819"/>
              <a:gd name="connsiteY2" fmla="*/ 0 h 169069"/>
              <a:gd name="connsiteX3" fmla="*/ 426244 w 454819"/>
              <a:gd name="connsiteY3" fmla="*/ 169069 h 169069"/>
              <a:gd name="connsiteX0" fmla="*/ 0 w 440531"/>
              <a:gd name="connsiteY0" fmla="*/ 164306 h 169069"/>
              <a:gd name="connsiteX1" fmla="*/ 40481 w 440531"/>
              <a:gd name="connsiteY1" fmla="*/ 0 h 169069"/>
              <a:gd name="connsiteX2" fmla="*/ 390525 w 440531"/>
              <a:gd name="connsiteY2" fmla="*/ 0 h 169069"/>
              <a:gd name="connsiteX3" fmla="*/ 426244 w 440531"/>
              <a:gd name="connsiteY3" fmla="*/ 169069 h 169069"/>
              <a:gd name="connsiteX0" fmla="*/ 0 w 426244"/>
              <a:gd name="connsiteY0" fmla="*/ 164306 h 169069"/>
              <a:gd name="connsiteX1" fmla="*/ 40481 w 426244"/>
              <a:gd name="connsiteY1" fmla="*/ 0 h 169069"/>
              <a:gd name="connsiteX2" fmla="*/ 390525 w 426244"/>
              <a:gd name="connsiteY2" fmla="*/ 0 h 169069"/>
              <a:gd name="connsiteX3" fmla="*/ 426244 w 426244"/>
              <a:gd name="connsiteY3" fmla="*/ 169069 h 169069"/>
            </a:gdLst>
            <a:ahLst/>
            <a:cxnLst>
              <a:cxn ang="0">
                <a:pos x="connsiteX0" y="connsiteY0"/>
              </a:cxn>
              <a:cxn ang="0">
                <a:pos x="connsiteX1" y="connsiteY1"/>
              </a:cxn>
              <a:cxn ang="0">
                <a:pos x="connsiteX2" y="connsiteY2"/>
              </a:cxn>
              <a:cxn ang="0">
                <a:pos x="connsiteX3" y="connsiteY3"/>
              </a:cxn>
            </a:cxnLst>
            <a:rect l="l" t="t" r="r" b="b"/>
            <a:pathLst>
              <a:path w="426244" h="169069">
                <a:moveTo>
                  <a:pt x="0" y="164306"/>
                </a:moveTo>
                <a:cubicBezTo>
                  <a:pt x="20861" y="70321"/>
                  <a:pt x="22846" y="78631"/>
                  <a:pt x="40481" y="0"/>
                </a:cubicBezTo>
                <a:lnTo>
                  <a:pt x="390525" y="0"/>
                </a:lnTo>
                <a:cubicBezTo>
                  <a:pt x="403598" y="48468"/>
                  <a:pt x="403597" y="80243"/>
                  <a:pt x="426244" y="169069"/>
                </a:cubicBezTo>
              </a:path>
            </a:pathLst>
          </a:cu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2" name="Picture 2">
            <a:extLst>
              <a:ext uri="{FF2B5EF4-FFF2-40B4-BE49-F238E27FC236}">
                <a16:creationId xmlns:a16="http://schemas.microsoft.com/office/drawing/2014/main" id="{694E1F06-A168-3833-06AB-23CC072ECDCB}"/>
              </a:ext>
            </a:extLst>
          </p:cNvPr>
          <p:cNvPicPr>
            <a:picLocks noChangeAspect="1" noChangeArrowheads="1"/>
          </p:cNvPicPr>
          <p:nvPr/>
        </p:nvPicPr>
        <p:blipFill>
          <a:blip r:embed="rId5" cstate="print"/>
          <a:srcRect l="15843" r="13583" b="77104"/>
          <a:stretch/>
        </p:blipFill>
        <p:spPr bwMode="auto">
          <a:xfrm>
            <a:off x="740224" y="4617834"/>
            <a:ext cx="2854114" cy="1691486"/>
          </a:xfrm>
          <a:prstGeom prst="rect">
            <a:avLst/>
          </a:prstGeom>
          <a:noFill/>
          <a:ln w="9525">
            <a:noFill/>
            <a:miter lim="800000"/>
            <a:headEnd/>
            <a:tailEnd/>
          </a:ln>
        </p:spPr>
      </p:pic>
      <p:sp>
        <p:nvSpPr>
          <p:cNvPr id="40"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pic>
        <p:nvPicPr>
          <p:cNvPr id="54284" name="Picture 2">
            <a:extLst>
              <a:ext uri="{FF2B5EF4-FFF2-40B4-BE49-F238E27FC236}">
                <a16:creationId xmlns:a16="http://schemas.microsoft.com/office/drawing/2014/main" id="{3A8D73EE-E5F3-4BDB-C4C0-890CD988A6F2}"/>
              </a:ext>
            </a:extLst>
          </p:cNvPr>
          <p:cNvPicPr>
            <a:picLocks noChangeAspect="1" noChangeArrowheads="1"/>
          </p:cNvPicPr>
          <p:nvPr/>
        </p:nvPicPr>
        <p:blipFill>
          <a:blip r:embed="rId6" cstate="print"/>
          <a:srcRect l="16982" t="76540" r="13769" b="3232"/>
          <a:stretch/>
        </p:blipFill>
        <p:spPr bwMode="auto">
          <a:xfrm>
            <a:off x="5360853" y="4833954"/>
            <a:ext cx="2764929" cy="1475366"/>
          </a:xfrm>
          <a:prstGeom prst="rect">
            <a:avLst/>
          </a:prstGeom>
          <a:noFill/>
          <a:ln w="9525">
            <a:noFill/>
            <a:miter lim="800000"/>
            <a:headEnd/>
            <a:tailEnd/>
          </a:ln>
        </p:spPr>
      </p:pic>
      <p:sp>
        <p:nvSpPr>
          <p:cNvPr id="54286" name="Figura a mano libera 13"/>
          <p:cNvSpPr/>
          <p:nvPr/>
        </p:nvSpPr>
        <p:spPr>
          <a:xfrm>
            <a:off x="4882441" y="792110"/>
            <a:ext cx="4199890" cy="2156862"/>
          </a:xfrm>
          <a:custGeom>
            <a:avLst/>
            <a:gdLst>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618230 w 4199890"/>
              <a:gd name="connsiteY4" fmla="*/ 2141220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531374 w 4199890"/>
              <a:gd name="connsiteY4" fmla="*/ 2084060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3378"/>
              <a:gd name="connsiteX1" fmla="*/ 1431290 w 4199890"/>
              <a:gd name="connsiteY1" fmla="*/ 1935480 h 2223378"/>
              <a:gd name="connsiteX2" fmla="*/ 2589530 w 4199890"/>
              <a:gd name="connsiteY2" fmla="*/ 1950720 h 2223378"/>
              <a:gd name="connsiteX3" fmla="*/ 2642870 w 4199890"/>
              <a:gd name="connsiteY3" fmla="*/ 2133600 h 2223378"/>
              <a:gd name="connsiteX4" fmla="*/ 3531374 w 4199890"/>
              <a:gd name="connsiteY4" fmla="*/ 2156068 h 2223378"/>
              <a:gd name="connsiteX5" fmla="*/ 3663950 w 4199890"/>
              <a:gd name="connsiteY5" fmla="*/ 1729740 h 2223378"/>
              <a:gd name="connsiteX6" fmla="*/ 4098290 w 4199890"/>
              <a:gd name="connsiteY6" fmla="*/ 1470660 h 2223378"/>
              <a:gd name="connsiteX7" fmla="*/ 3054350 w 4199890"/>
              <a:gd name="connsiteY7" fmla="*/ 167640 h 2223378"/>
              <a:gd name="connsiteX8" fmla="*/ 1827530 w 4199890"/>
              <a:gd name="connsiteY8" fmla="*/ 464820 h 2223378"/>
              <a:gd name="connsiteX9" fmla="*/ 265430 w 4199890"/>
              <a:gd name="connsiteY9" fmla="*/ 739140 h 2223378"/>
              <a:gd name="connsiteX10" fmla="*/ 234950 w 4199890"/>
              <a:gd name="connsiteY10" fmla="*/ 1699260 h 2223378"/>
              <a:gd name="connsiteX11" fmla="*/ 905510 w 4199890"/>
              <a:gd name="connsiteY11" fmla="*/ 1127760 h 2223378"/>
              <a:gd name="connsiteX12" fmla="*/ 1156970 w 4199890"/>
              <a:gd name="connsiteY12" fmla="*/ 2087880 h 2223378"/>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531374 w 4199890"/>
              <a:gd name="connsiteY4" fmla="*/ 2156068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531374 w 4199890"/>
              <a:gd name="connsiteY4" fmla="*/ 2156068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531374 w 4199890"/>
              <a:gd name="connsiteY4" fmla="*/ 2156068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531374 w 4199890"/>
              <a:gd name="connsiteY4" fmla="*/ 2084060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603382 w 4199890"/>
              <a:gd name="connsiteY4" fmla="*/ 2088232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603382 w 4199890"/>
              <a:gd name="connsiteY4" fmla="*/ 2088232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603382 w 4199890"/>
              <a:gd name="connsiteY4" fmla="*/ 2088232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603382 w 4199890"/>
              <a:gd name="connsiteY4" fmla="*/ 2088232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603382 w 4199890"/>
              <a:gd name="connsiteY4" fmla="*/ 2088232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603382 w 4199890"/>
              <a:gd name="connsiteY4" fmla="*/ 2088232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603382 w 4199890"/>
              <a:gd name="connsiteY4" fmla="*/ 2088232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603382 w 4199890"/>
              <a:gd name="connsiteY4" fmla="*/ 2088232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371134 w 4199890"/>
              <a:gd name="connsiteY1" fmla="*/ 1944216 h 2222500"/>
              <a:gd name="connsiteX2" fmla="*/ 2589530 w 4199890"/>
              <a:gd name="connsiteY2" fmla="*/ 1950720 h 2222500"/>
              <a:gd name="connsiteX3" fmla="*/ 2642870 w 4199890"/>
              <a:gd name="connsiteY3" fmla="*/ 2133600 h 2222500"/>
              <a:gd name="connsiteX4" fmla="*/ 3603382 w 4199890"/>
              <a:gd name="connsiteY4" fmla="*/ 2088232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371134 w 4199890"/>
              <a:gd name="connsiteY1" fmla="*/ 1944216 h 2222500"/>
              <a:gd name="connsiteX2" fmla="*/ 2589530 w 4199890"/>
              <a:gd name="connsiteY2" fmla="*/ 1950720 h 2222500"/>
              <a:gd name="connsiteX3" fmla="*/ 2642870 w 4199890"/>
              <a:gd name="connsiteY3" fmla="*/ 2133600 h 2222500"/>
              <a:gd name="connsiteX4" fmla="*/ 3603382 w 4199890"/>
              <a:gd name="connsiteY4" fmla="*/ 2088232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371134 w 4199890"/>
              <a:gd name="connsiteY1" fmla="*/ 1944216 h 2222500"/>
              <a:gd name="connsiteX2" fmla="*/ 2589530 w 4199890"/>
              <a:gd name="connsiteY2" fmla="*/ 1950720 h 2222500"/>
              <a:gd name="connsiteX3" fmla="*/ 2642870 w 4199890"/>
              <a:gd name="connsiteY3" fmla="*/ 2133600 h 2222500"/>
              <a:gd name="connsiteX4" fmla="*/ 3603382 w 4199890"/>
              <a:gd name="connsiteY4" fmla="*/ 2088232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515150 w 4199890"/>
              <a:gd name="connsiteY1" fmla="*/ 1944216 h 2222500"/>
              <a:gd name="connsiteX2" fmla="*/ 2589530 w 4199890"/>
              <a:gd name="connsiteY2" fmla="*/ 1950720 h 2222500"/>
              <a:gd name="connsiteX3" fmla="*/ 2642870 w 4199890"/>
              <a:gd name="connsiteY3" fmla="*/ 2133600 h 2222500"/>
              <a:gd name="connsiteX4" fmla="*/ 3603382 w 4199890"/>
              <a:gd name="connsiteY4" fmla="*/ 2088232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5110 w 4199890"/>
              <a:gd name="connsiteY0" fmla="*/ 2016224 h 2156862"/>
              <a:gd name="connsiteX1" fmla="*/ 1515150 w 4199890"/>
              <a:gd name="connsiteY1" fmla="*/ 1944216 h 2156862"/>
              <a:gd name="connsiteX2" fmla="*/ 2589530 w 4199890"/>
              <a:gd name="connsiteY2" fmla="*/ 1950720 h 2156862"/>
              <a:gd name="connsiteX3" fmla="*/ 2642870 w 4199890"/>
              <a:gd name="connsiteY3" fmla="*/ 2133600 h 2156862"/>
              <a:gd name="connsiteX4" fmla="*/ 3603382 w 4199890"/>
              <a:gd name="connsiteY4" fmla="*/ 2088232 h 2156862"/>
              <a:gd name="connsiteX5" fmla="*/ 3663950 w 4199890"/>
              <a:gd name="connsiteY5" fmla="*/ 1729740 h 2156862"/>
              <a:gd name="connsiteX6" fmla="*/ 4098290 w 4199890"/>
              <a:gd name="connsiteY6" fmla="*/ 1470660 h 2156862"/>
              <a:gd name="connsiteX7" fmla="*/ 3054350 w 4199890"/>
              <a:gd name="connsiteY7" fmla="*/ 167640 h 2156862"/>
              <a:gd name="connsiteX8" fmla="*/ 1827530 w 4199890"/>
              <a:gd name="connsiteY8" fmla="*/ 464820 h 2156862"/>
              <a:gd name="connsiteX9" fmla="*/ 265430 w 4199890"/>
              <a:gd name="connsiteY9" fmla="*/ 739140 h 2156862"/>
              <a:gd name="connsiteX10" fmla="*/ 234950 w 4199890"/>
              <a:gd name="connsiteY10" fmla="*/ 1699260 h 2156862"/>
              <a:gd name="connsiteX11" fmla="*/ 905510 w 4199890"/>
              <a:gd name="connsiteY11" fmla="*/ 1127760 h 2156862"/>
              <a:gd name="connsiteX12" fmla="*/ 1155110 w 4199890"/>
              <a:gd name="connsiteY12" fmla="*/ 2016224 h 2156862"/>
              <a:gd name="connsiteX0" fmla="*/ 1227118 w 4199890"/>
              <a:gd name="connsiteY0" fmla="*/ 1944216 h 2156862"/>
              <a:gd name="connsiteX1" fmla="*/ 1515150 w 4199890"/>
              <a:gd name="connsiteY1" fmla="*/ 1944216 h 2156862"/>
              <a:gd name="connsiteX2" fmla="*/ 2589530 w 4199890"/>
              <a:gd name="connsiteY2" fmla="*/ 1950720 h 2156862"/>
              <a:gd name="connsiteX3" fmla="*/ 2642870 w 4199890"/>
              <a:gd name="connsiteY3" fmla="*/ 2133600 h 2156862"/>
              <a:gd name="connsiteX4" fmla="*/ 3603382 w 4199890"/>
              <a:gd name="connsiteY4" fmla="*/ 2088232 h 2156862"/>
              <a:gd name="connsiteX5" fmla="*/ 3663950 w 4199890"/>
              <a:gd name="connsiteY5" fmla="*/ 1729740 h 2156862"/>
              <a:gd name="connsiteX6" fmla="*/ 4098290 w 4199890"/>
              <a:gd name="connsiteY6" fmla="*/ 1470660 h 2156862"/>
              <a:gd name="connsiteX7" fmla="*/ 3054350 w 4199890"/>
              <a:gd name="connsiteY7" fmla="*/ 167640 h 2156862"/>
              <a:gd name="connsiteX8" fmla="*/ 1827530 w 4199890"/>
              <a:gd name="connsiteY8" fmla="*/ 464820 h 2156862"/>
              <a:gd name="connsiteX9" fmla="*/ 265430 w 4199890"/>
              <a:gd name="connsiteY9" fmla="*/ 739140 h 2156862"/>
              <a:gd name="connsiteX10" fmla="*/ 234950 w 4199890"/>
              <a:gd name="connsiteY10" fmla="*/ 1699260 h 2156862"/>
              <a:gd name="connsiteX11" fmla="*/ 905510 w 4199890"/>
              <a:gd name="connsiteY11" fmla="*/ 1127760 h 2156862"/>
              <a:gd name="connsiteX12" fmla="*/ 1227118 w 4199890"/>
              <a:gd name="connsiteY12" fmla="*/ 1944216 h 2156862"/>
              <a:gd name="connsiteX0" fmla="*/ 1371134 w 4199890"/>
              <a:gd name="connsiteY0" fmla="*/ 1944216 h 2156862"/>
              <a:gd name="connsiteX1" fmla="*/ 1515150 w 4199890"/>
              <a:gd name="connsiteY1" fmla="*/ 1944216 h 2156862"/>
              <a:gd name="connsiteX2" fmla="*/ 2589530 w 4199890"/>
              <a:gd name="connsiteY2" fmla="*/ 1950720 h 2156862"/>
              <a:gd name="connsiteX3" fmla="*/ 2642870 w 4199890"/>
              <a:gd name="connsiteY3" fmla="*/ 2133600 h 2156862"/>
              <a:gd name="connsiteX4" fmla="*/ 3603382 w 4199890"/>
              <a:gd name="connsiteY4" fmla="*/ 2088232 h 2156862"/>
              <a:gd name="connsiteX5" fmla="*/ 3663950 w 4199890"/>
              <a:gd name="connsiteY5" fmla="*/ 1729740 h 2156862"/>
              <a:gd name="connsiteX6" fmla="*/ 4098290 w 4199890"/>
              <a:gd name="connsiteY6" fmla="*/ 1470660 h 2156862"/>
              <a:gd name="connsiteX7" fmla="*/ 3054350 w 4199890"/>
              <a:gd name="connsiteY7" fmla="*/ 167640 h 2156862"/>
              <a:gd name="connsiteX8" fmla="*/ 1827530 w 4199890"/>
              <a:gd name="connsiteY8" fmla="*/ 464820 h 2156862"/>
              <a:gd name="connsiteX9" fmla="*/ 265430 w 4199890"/>
              <a:gd name="connsiteY9" fmla="*/ 739140 h 2156862"/>
              <a:gd name="connsiteX10" fmla="*/ 234950 w 4199890"/>
              <a:gd name="connsiteY10" fmla="*/ 1699260 h 2156862"/>
              <a:gd name="connsiteX11" fmla="*/ 905510 w 4199890"/>
              <a:gd name="connsiteY11" fmla="*/ 1127760 h 2156862"/>
              <a:gd name="connsiteX12" fmla="*/ 1371134 w 4199890"/>
              <a:gd name="connsiteY12" fmla="*/ 1944216 h 2156862"/>
              <a:gd name="connsiteX0" fmla="*/ 1155110 w 4199890"/>
              <a:gd name="connsiteY0" fmla="*/ 1944216 h 2156862"/>
              <a:gd name="connsiteX1" fmla="*/ 1515150 w 4199890"/>
              <a:gd name="connsiteY1" fmla="*/ 1944216 h 2156862"/>
              <a:gd name="connsiteX2" fmla="*/ 2589530 w 4199890"/>
              <a:gd name="connsiteY2" fmla="*/ 1950720 h 2156862"/>
              <a:gd name="connsiteX3" fmla="*/ 2642870 w 4199890"/>
              <a:gd name="connsiteY3" fmla="*/ 2133600 h 2156862"/>
              <a:gd name="connsiteX4" fmla="*/ 3603382 w 4199890"/>
              <a:gd name="connsiteY4" fmla="*/ 2088232 h 2156862"/>
              <a:gd name="connsiteX5" fmla="*/ 3663950 w 4199890"/>
              <a:gd name="connsiteY5" fmla="*/ 1729740 h 2156862"/>
              <a:gd name="connsiteX6" fmla="*/ 4098290 w 4199890"/>
              <a:gd name="connsiteY6" fmla="*/ 1470660 h 2156862"/>
              <a:gd name="connsiteX7" fmla="*/ 3054350 w 4199890"/>
              <a:gd name="connsiteY7" fmla="*/ 167640 h 2156862"/>
              <a:gd name="connsiteX8" fmla="*/ 1827530 w 4199890"/>
              <a:gd name="connsiteY8" fmla="*/ 464820 h 2156862"/>
              <a:gd name="connsiteX9" fmla="*/ 265430 w 4199890"/>
              <a:gd name="connsiteY9" fmla="*/ 739140 h 2156862"/>
              <a:gd name="connsiteX10" fmla="*/ 234950 w 4199890"/>
              <a:gd name="connsiteY10" fmla="*/ 1699260 h 2156862"/>
              <a:gd name="connsiteX11" fmla="*/ 905510 w 4199890"/>
              <a:gd name="connsiteY11" fmla="*/ 1127760 h 2156862"/>
              <a:gd name="connsiteX12" fmla="*/ 1155110 w 4199890"/>
              <a:gd name="connsiteY12" fmla="*/ 1944216 h 2156862"/>
              <a:gd name="connsiteX0" fmla="*/ 1155110 w 4199890"/>
              <a:gd name="connsiteY0" fmla="*/ 1944216 h 2156862"/>
              <a:gd name="connsiteX1" fmla="*/ 1515150 w 4199890"/>
              <a:gd name="connsiteY1" fmla="*/ 1944216 h 2156862"/>
              <a:gd name="connsiteX2" fmla="*/ 2589530 w 4199890"/>
              <a:gd name="connsiteY2" fmla="*/ 1950720 h 2156862"/>
              <a:gd name="connsiteX3" fmla="*/ 2642870 w 4199890"/>
              <a:gd name="connsiteY3" fmla="*/ 2133600 h 2156862"/>
              <a:gd name="connsiteX4" fmla="*/ 3603382 w 4199890"/>
              <a:gd name="connsiteY4" fmla="*/ 2088232 h 2156862"/>
              <a:gd name="connsiteX5" fmla="*/ 3663950 w 4199890"/>
              <a:gd name="connsiteY5" fmla="*/ 1729740 h 2156862"/>
              <a:gd name="connsiteX6" fmla="*/ 4098290 w 4199890"/>
              <a:gd name="connsiteY6" fmla="*/ 1470660 h 2156862"/>
              <a:gd name="connsiteX7" fmla="*/ 3054350 w 4199890"/>
              <a:gd name="connsiteY7" fmla="*/ 167640 h 2156862"/>
              <a:gd name="connsiteX8" fmla="*/ 1827530 w 4199890"/>
              <a:gd name="connsiteY8" fmla="*/ 464820 h 2156862"/>
              <a:gd name="connsiteX9" fmla="*/ 265430 w 4199890"/>
              <a:gd name="connsiteY9" fmla="*/ 739140 h 2156862"/>
              <a:gd name="connsiteX10" fmla="*/ 234950 w 4199890"/>
              <a:gd name="connsiteY10" fmla="*/ 1699260 h 2156862"/>
              <a:gd name="connsiteX11" fmla="*/ 905510 w 4199890"/>
              <a:gd name="connsiteY11" fmla="*/ 1127760 h 2156862"/>
              <a:gd name="connsiteX12" fmla="*/ 1155110 w 4199890"/>
              <a:gd name="connsiteY12" fmla="*/ 1944216 h 2156862"/>
              <a:gd name="connsiteX0" fmla="*/ 1155110 w 4199890"/>
              <a:gd name="connsiteY0" fmla="*/ 1944216 h 2156862"/>
              <a:gd name="connsiteX1" fmla="*/ 1443142 w 4199890"/>
              <a:gd name="connsiteY1" fmla="*/ 1944216 h 2156862"/>
              <a:gd name="connsiteX2" fmla="*/ 2589530 w 4199890"/>
              <a:gd name="connsiteY2" fmla="*/ 1950720 h 2156862"/>
              <a:gd name="connsiteX3" fmla="*/ 2642870 w 4199890"/>
              <a:gd name="connsiteY3" fmla="*/ 2133600 h 2156862"/>
              <a:gd name="connsiteX4" fmla="*/ 3603382 w 4199890"/>
              <a:gd name="connsiteY4" fmla="*/ 2088232 h 2156862"/>
              <a:gd name="connsiteX5" fmla="*/ 3663950 w 4199890"/>
              <a:gd name="connsiteY5" fmla="*/ 1729740 h 2156862"/>
              <a:gd name="connsiteX6" fmla="*/ 4098290 w 4199890"/>
              <a:gd name="connsiteY6" fmla="*/ 1470660 h 2156862"/>
              <a:gd name="connsiteX7" fmla="*/ 3054350 w 4199890"/>
              <a:gd name="connsiteY7" fmla="*/ 167640 h 2156862"/>
              <a:gd name="connsiteX8" fmla="*/ 1827530 w 4199890"/>
              <a:gd name="connsiteY8" fmla="*/ 464820 h 2156862"/>
              <a:gd name="connsiteX9" fmla="*/ 265430 w 4199890"/>
              <a:gd name="connsiteY9" fmla="*/ 739140 h 2156862"/>
              <a:gd name="connsiteX10" fmla="*/ 234950 w 4199890"/>
              <a:gd name="connsiteY10" fmla="*/ 1699260 h 2156862"/>
              <a:gd name="connsiteX11" fmla="*/ 905510 w 4199890"/>
              <a:gd name="connsiteY11" fmla="*/ 1127760 h 2156862"/>
              <a:gd name="connsiteX12" fmla="*/ 1155110 w 4199890"/>
              <a:gd name="connsiteY12" fmla="*/ 1944216 h 2156862"/>
              <a:gd name="connsiteX0" fmla="*/ 1155110 w 4199890"/>
              <a:gd name="connsiteY0" fmla="*/ 1944216 h 2156862"/>
              <a:gd name="connsiteX1" fmla="*/ 1443142 w 4199890"/>
              <a:gd name="connsiteY1" fmla="*/ 1944216 h 2156862"/>
              <a:gd name="connsiteX2" fmla="*/ 2589530 w 4199890"/>
              <a:gd name="connsiteY2" fmla="*/ 1950720 h 2156862"/>
              <a:gd name="connsiteX3" fmla="*/ 2642870 w 4199890"/>
              <a:gd name="connsiteY3" fmla="*/ 2133600 h 2156862"/>
              <a:gd name="connsiteX4" fmla="*/ 3603382 w 4199890"/>
              <a:gd name="connsiteY4" fmla="*/ 2088232 h 2156862"/>
              <a:gd name="connsiteX5" fmla="*/ 3663950 w 4199890"/>
              <a:gd name="connsiteY5" fmla="*/ 1729740 h 2156862"/>
              <a:gd name="connsiteX6" fmla="*/ 4098290 w 4199890"/>
              <a:gd name="connsiteY6" fmla="*/ 1470660 h 2156862"/>
              <a:gd name="connsiteX7" fmla="*/ 3054350 w 4199890"/>
              <a:gd name="connsiteY7" fmla="*/ 167640 h 2156862"/>
              <a:gd name="connsiteX8" fmla="*/ 1827530 w 4199890"/>
              <a:gd name="connsiteY8" fmla="*/ 464820 h 2156862"/>
              <a:gd name="connsiteX9" fmla="*/ 265430 w 4199890"/>
              <a:gd name="connsiteY9" fmla="*/ 739140 h 2156862"/>
              <a:gd name="connsiteX10" fmla="*/ 234950 w 4199890"/>
              <a:gd name="connsiteY10" fmla="*/ 1699260 h 2156862"/>
              <a:gd name="connsiteX11" fmla="*/ 905510 w 4199890"/>
              <a:gd name="connsiteY11" fmla="*/ 1127760 h 2156862"/>
              <a:gd name="connsiteX12" fmla="*/ 1155110 w 4199890"/>
              <a:gd name="connsiteY12" fmla="*/ 1944216 h 2156862"/>
              <a:gd name="connsiteX0" fmla="*/ 1155110 w 4199890"/>
              <a:gd name="connsiteY0" fmla="*/ 1944216 h 2156862"/>
              <a:gd name="connsiteX1" fmla="*/ 1443142 w 4199890"/>
              <a:gd name="connsiteY1" fmla="*/ 1944216 h 2156862"/>
              <a:gd name="connsiteX2" fmla="*/ 2589530 w 4199890"/>
              <a:gd name="connsiteY2" fmla="*/ 1950720 h 2156862"/>
              <a:gd name="connsiteX3" fmla="*/ 2642870 w 4199890"/>
              <a:gd name="connsiteY3" fmla="*/ 2133600 h 2156862"/>
              <a:gd name="connsiteX4" fmla="*/ 3603382 w 4199890"/>
              <a:gd name="connsiteY4" fmla="*/ 2088232 h 2156862"/>
              <a:gd name="connsiteX5" fmla="*/ 3663950 w 4199890"/>
              <a:gd name="connsiteY5" fmla="*/ 1729740 h 2156862"/>
              <a:gd name="connsiteX6" fmla="*/ 4098290 w 4199890"/>
              <a:gd name="connsiteY6" fmla="*/ 1470660 h 2156862"/>
              <a:gd name="connsiteX7" fmla="*/ 3054350 w 4199890"/>
              <a:gd name="connsiteY7" fmla="*/ 167640 h 2156862"/>
              <a:gd name="connsiteX8" fmla="*/ 1827530 w 4199890"/>
              <a:gd name="connsiteY8" fmla="*/ 464820 h 2156862"/>
              <a:gd name="connsiteX9" fmla="*/ 265430 w 4199890"/>
              <a:gd name="connsiteY9" fmla="*/ 739140 h 2156862"/>
              <a:gd name="connsiteX10" fmla="*/ 234950 w 4199890"/>
              <a:gd name="connsiteY10" fmla="*/ 1699260 h 2156862"/>
              <a:gd name="connsiteX11" fmla="*/ 905510 w 4199890"/>
              <a:gd name="connsiteY11" fmla="*/ 1127760 h 2156862"/>
              <a:gd name="connsiteX12" fmla="*/ 1155110 w 4199890"/>
              <a:gd name="connsiteY12" fmla="*/ 1944216 h 215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9890" h="2156862">
                <a:moveTo>
                  <a:pt x="1155110" y="1944216"/>
                </a:moveTo>
                <a:cubicBezTo>
                  <a:pt x="1242740" y="2078836"/>
                  <a:pt x="1204382" y="1967076"/>
                  <a:pt x="1443142" y="1944216"/>
                </a:cubicBezTo>
                <a:cubicBezTo>
                  <a:pt x="2025298" y="1958315"/>
                  <a:pt x="2269599" y="1941828"/>
                  <a:pt x="2589530" y="1950720"/>
                </a:cubicBezTo>
                <a:cubicBezTo>
                  <a:pt x="2801486" y="1982284"/>
                  <a:pt x="2485896" y="2099375"/>
                  <a:pt x="2642870" y="2133600"/>
                </a:cubicBezTo>
                <a:cubicBezTo>
                  <a:pt x="3896509" y="2156862"/>
                  <a:pt x="3511088" y="2113846"/>
                  <a:pt x="3603382" y="2088232"/>
                </a:cubicBezTo>
                <a:cubicBezTo>
                  <a:pt x="3669159" y="1972925"/>
                  <a:pt x="3581465" y="1832669"/>
                  <a:pt x="3663950" y="1729740"/>
                </a:cubicBezTo>
                <a:cubicBezTo>
                  <a:pt x="3746435" y="1626811"/>
                  <a:pt x="4199890" y="1731010"/>
                  <a:pt x="4098290" y="1470660"/>
                </a:cubicBezTo>
                <a:cubicBezTo>
                  <a:pt x="3996690" y="1210310"/>
                  <a:pt x="3432810" y="335280"/>
                  <a:pt x="3054350" y="167640"/>
                </a:cubicBezTo>
                <a:cubicBezTo>
                  <a:pt x="2675890" y="0"/>
                  <a:pt x="2292350" y="369570"/>
                  <a:pt x="1827530" y="464820"/>
                </a:cubicBezTo>
                <a:cubicBezTo>
                  <a:pt x="1362710" y="560070"/>
                  <a:pt x="530860" y="533400"/>
                  <a:pt x="265430" y="739140"/>
                </a:cubicBezTo>
                <a:cubicBezTo>
                  <a:pt x="0" y="944880"/>
                  <a:pt x="128270" y="1634490"/>
                  <a:pt x="234950" y="1699260"/>
                </a:cubicBezTo>
                <a:cubicBezTo>
                  <a:pt x="341630" y="1764030"/>
                  <a:pt x="752150" y="1086934"/>
                  <a:pt x="905510" y="1127760"/>
                </a:cubicBezTo>
                <a:cubicBezTo>
                  <a:pt x="1058870" y="1168586"/>
                  <a:pt x="1001474" y="1895321"/>
                  <a:pt x="1155110" y="1944216"/>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287" name="CasellaDiTesto 54286"/>
          <p:cNvSpPr txBox="1"/>
          <p:nvPr/>
        </p:nvSpPr>
        <p:spPr>
          <a:xfrm>
            <a:off x="4705911" y="3696237"/>
            <a:ext cx="4572000" cy="1200329"/>
          </a:xfrm>
          <a:prstGeom prst="rect">
            <a:avLst/>
          </a:prstGeom>
          <a:noFill/>
        </p:spPr>
        <p:txBody>
          <a:bodyPr wrap="square" rtlCol="0">
            <a:spAutoFit/>
          </a:bodyPr>
          <a:lstStyle/>
          <a:p>
            <a:pPr marL="285750" indent="-285750">
              <a:buFont typeface="Arial" panose="020B0604020202020204" pitchFamily="34" charset="0"/>
              <a:buChar char="•"/>
            </a:pPr>
            <a:r>
              <a:rPr lang="en-GB" noProof="0" dirty="0"/>
              <a:t>Contribution of signal in air is minimized</a:t>
            </a:r>
          </a:p>
          <a:p>
            <a:pPr marL="285750" indent="-285750">
              <a:buFont typeface="Arial" panose="020B0604020202020204" pitchFamily="34" charset="0"/>
              <a:buChar char="•"/>
            </a:pPr>
            <a:r>
              <a:rPr lang="en-GB" noProof="0" dirty="0"/>
              <a:t>The shield can generate an additional response (red dashed line) which may  interfere with the measurements  </a:t>
            </a:r>
          </a:p>
        </p:txBody>
      </p:sp>
      <p:pic>
        <p:nvPicPr>
          <p:cNvPr id="54288" name="Picture 2">
            <a:extLst>
              <a:ext uri="{FF2B5EF4-FFF2-40B4-BE49-F238E27FC236}">
                <a16:creationId xmlns:a16="http://schemas.microsoft.com/office/drawing/2014/main" id="{A770432C-815F-EFC5-7E08-AA1788648874}"/>
              </a:ext>
            </a:extLst>
          </p:cNvPr>
          <p:cNvPicPr>
            <a:picLocks noChangeAspect="1" noChangeArrowheads="1"/>
          </p:cNvPicPr>
          <p:nvPr/>
        </p:nvPicPr>
        <p:blipFill>
          <a:blip r:embed="rId4" cstate="print"/>
          <a:srcRect/>
          <a:stretch>
            <a:fillRect/>
          </a:stretch>
        </p:blipFill>
        <p:spPr bwMode="auto">
          <a:xfrm>
            <a:off x="4951225" y="1152150"/>
            <a:ext cx="4082558" cy="2520280"/>
          </a:xfrm>
          <a:prstGeom prst="rect">
            <a:avLst/>
          </a:prstGeom>
          <a:noFill/>
          <a:ln w="9525">
            <a:noFill/>
            <a:miter lim="800000"/>
            <a:headEnd/>
            <a:tailEnd/>
          </a:ln>
        </p:spPr>
      </p:pic>
      <p:sp>
        <p:nvSpPr>
          <p:cNvPr id="54289" name="Figura a mano libera 18">
            <a:extLst>
              <a:ext uri="{FF2B5EF4-FFF2-40B4-BE49-F238E27FC236}">
                <a16:creationId xmlns:a16="http://schemas.microsoft.com/office/drawing/2014/main" id="{053F2A90-6F32-2432-907C-E9849CD5D7B7}"/>
              </a:ext>
            </a:extLst>
          </p:cNvPr>
          <p:cNvSpPr/>
          <p:nvPr/>
        </p:nvSpPr>
        <p:spPr>
          <a:xfrm>
            <a:off x="6086512" y="2615552"/>
            <a:ext cx="426244" cy="169069"/>
          </a:xfrm>
          <a:custGeom>
            <a:avLst/>
            <a:gdLst>
              <a:gd name="connsiteX0" fmla="*/ 24606 w 479425"/>
              <a:gd name="connsiteY0" fmla="*/ 192484 h 197247"/>
              <a:gd name="connsiteX1" fmla="*/ 65087 w 479425"/>
              <a:gd name="connsiteY1" fmla="*/ 28178 h 197247"/>
              <a:gd name="connsiteX2" fmla="*/ 415131 w 479425"/>
              <a:gd name="connsiteY2" fmla="*/ 28178 h 197247"/>
              <a:gd name="connsiteX3" fmla="*/ 450850 w 479425"/>
              <a:gd name="connsiteY3" fmla="*/ 197247 h 197247"/>
              <a:gd name="connsiteX0" fmla="*/ 12303 w 467122"/>
              <a:gd name="connsiteY0" fmla="*/ 192484 h 197247"/>
              <a:gd name="connsiteX1" fmla="*/ 52784 w 467122"/>
              <a:gd name="connsiteY1" fmla="*/ 28178 h 197247"/>
              <a:gd name="connsiteX2" fmla="*/ 402828 w 467122"/>
              <a:gd name="connsiteY2" fmla="*/ 28178 h 197247"/>
              <a:gd name="connsiteX3" fmla="*/ 438547 w 467122"/>
              <a:gd name="connsiteY3" fmla="*/ 197247 h 197247"/>
              <a:gd name="connsiteX0" fmla="*/ 0 w 454819"/>
              <a:gd name="connsiteY0" fmla="*/ 192484 h 197247"/>
              <a:gd name="connsiteX1" fmla="*/ 40481 w 454819"/>
              <a:gd name="connsiteY1" fmla="*/ 28178 h 197247"/>
              <a:gd name="connsiteX2" fmla="*/ 390525 w 454819"/>
              <a:gd name="connsiteY2" fmla="*/ 28178 h 197247"/>
              <a:gd name="connsiteX3" fmla="*/ 426244 w 454819"/>
              <a:gd name="connsiteY3" fmla="*/ 197247 h 197247"/>
              <a:gd name="connsiteX0" fmla="*/ 0 w 454819"/>
              <a:gd name="connsiteY0" fmla="*/ 191690 h 196453"/>
              <a:gd name="connsiteX1" fmla="*/ 40481 w 454819"/>
              <a:gd name="connsiteY1" fmla="*/ 27384 h 196453"/>
              <a:gd name="connsiteX2" fmla="*/ 390525 w 454819"/>
              <a:gd name="connsiteY2" fmla="*/ 27384 h 196453"/>
              <a:gd name="connsiteX3" fmla="*/ 426244 w 454819"/>
              <a:gd name="connsiteY3" fmla="*/ 196453 h 196453"/>
              <a:gd name="connsiteX0" fmla="*/ 0 w 454819"/>
              <a:gd name="connsiteY0" fmla="*/ 164306 h 169069"/>
              <a:gd name="connsiteX1" fmla="*/ 40481 w 454819"/>
              <a:gd name="connsiteY1" fmla="*/ 0 h 169069"/>
              <a:gd name="connsiteX2" fmla="*/ 390525 w 454819"/>
              <a:gd name="connsiteY2" fmla="*/ 0 h 169069"/>
              <a:gd name="connsiteX3" fmla="*/ 426244 w 454819"/>
              <a:gd name="connsiteY3" fmla="*/ 169069 h 169069"/>
              <a:gd name="connsiteX0" fmla="*/ 0 w 440531"/>
              <a:gd name="connsiteY0" fmla="*/ 164306 h 169069"/>
              <a:gd name="connsiteX1" fmla="*/ 40481 w 440531"/>
              <a:gd name="connsiteY1" fmla="*/ 0 h 169069"/>
              <a:gd name="connsiteX2" fmla="*/ 390525 w 440531"/>
              <a:gd name="connsiteY2" fmla="*/ 0 h 169069"/>
              <a:gd name="connsiteX3" fmla="*/ 426244 w 440531"/>
              <a:gd name="connsiteY3" fmla="*/ 169069 h 169069"/>
              <a:gd name="connsiteX0" fmla="*/ 0 w 426244"/>
              <a:gd name="connsiteY0" fmla="*/ 164306 h 169069"/>
              <a:gd name="connsiteX1" fmla="*/ 40481 w 426244"/>
              <a:gd name="connsiteY1" fmla="*/ 0 h 169069"/>
              <a:gd name="connsiteX2" fmla="*/ 390525 w 426244"/>
              <a:gd name="connsiteY2" fmla="*/ 0 h 169069"/>
              <a:gd name="connsiteX3" fmla="*/ 426244 w 426244"/>
              <a:gd name="connsiteY3" fmla="*/ 169069 h 169069"/>
            </a:gdLst>
            <a:ahLst/>
            <a:cxnLst>
              <a:cxn ang="0">
                <a:pos x="connsiteX0" y="connsiteY0"/>
              </a:cxn>
              <a:cxn ang="0">
                <a:pos x="connsiteX1" y="connsiteY1"/>
              </a:cxn>
              <a:cxn ang="0">
                <a:pos x="connsiteX2" y="connsiteY2"/>
              </a:cxn>
              <a:cxn ang="0">
                <a:pos x="connsiteX3" y="connsiteY3"/>
              </a:cxn>
            </a:cxnLst>
            <a:rect l="l" t="t" r="r" b="b"/>
            <a:pathLst>
              <a:path w="426244" h="169069">
                <a:moveTo>
                  <a:pt x="0" y="164306"/>
                </a:moveTo>
                <a:cubicBezTo>
                  <a:pt x="20861" y="70321"/>
                  <a:pt x="22846" y="78631"/>
                  <a:pt x="40481" y="0"/>
                </a:cubicBezTo>
                <a:lnTo>
                  <a:pt x="390525" y="0"/>
                </a:lnTo>
                <a:cubicBezTo>
                  <a:pt x="403598" y="48468"/>
                  <a:pt x="403597" y="80243"/>
                  <a:pt x="426244" y="169069"/>
                </a:cubicBezTo>
              </a:path>
            </a:pathLst>
          </a:cu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4290" name="Figura a mano libera 19">
            <a:extLst>
              <a:ext uri="{FF2B5EF4-FFF2-40B4-BE49-F238E27FC236}">
                <a16:creationId xmlns:a16="http://schemas.microsoft.com/office/drawing/2014/main" id="{343FA93D-BCC3-E0EA-D20D-C71B08CFE558}"/>
              </a:ext>
            </a:extLst>
          </p:cNvPr>
          <p:cNvSpPr/>
          <p:nvPr/>
        </p:nvSpPr>
        <p:spPr>
          <a:xfrm>
            <a:off x="6888545" y="2609402"/>
            <a:ext cx="426244" cy="169069"/>
          </a:xfrm>
          <a:custGeom>
            <a:avLst/>
            <a:gdLst>
              <a:gd name="connsiteX0" fmla="*/ 24606 w 479425"/>
              <a:gd name="connsiteY0" fmla="*/ 192484 h 197247"/>
              <a:gd name="connsiteX1" fmla="*/ 65087 w 479425"/>
              <a:gd name="connsiteY1" fmla="*/ 28178 h 197247"/>
              <a:gd name="connsiteX2" fmla="*/ 415131 w 479425"/>
              <a:gd name="connsiteY2" fmla="*/ 28178 h 197247"/>
              <a:gd name="connsiteX3" fmla="*/ 450850 w 479425"/>
              <a:gd name="connsiteY3" fmla="*/ 197247 h 197247"/>
              <a:gd name="connsiteX0" fmla="*/ 12303 w 467122"/>
              <a:gd name="connsiteY0" fmla="*/ 192484 h 197247"/>
              <a:gd name="connsiteX1" fmla="*/ 52784 w 467122"/>
              <a:gd name="connsiteY1" fmla="*/ 28178 h 197247"/>
              <a:gd name="connsiteX2" fmla="*/ 402828 w 467122"/>
              <a:gd name="connsiteY2" fmla="*/ 28178 h 197247"/>
              <a:gd name="connsiteX3" fmla="*/ 438547 w 467122"/>
              <a:gd name="connsiteY3" fmla="*/ 197247 h 197247"/>
              <a:gd name="connsiteX0" fmla="*/ 0 w 454819"/>
              <a:gd name="connsiteY0" fmla="*/ 192484 h 197247"/>
              <a:gd name="connsiteX1" fmla="*/ 40481 w 454819"/>
              <a:gd name="connsiteY1" fmla="*/ 28178 h 197247"/>
              <a:gd name="connsiteX2" fmla="*/ 390525 w 454819"/>
              <a:gd name="connsiteY2" fmla="*/ 28178 h 197247"/>
              <a:gd name="connsiteX3" fmla="*/ 426244 w 454819"/>
              <a:gd name="connsiteY3" fmla="*/ 197247 h 197247"/>
              <a:gd name="connsiteX0" fmla="*/ 0 w 454819"/>
              <a:gd name="connsiteY0" fmla="*/ 191690 h 196453"/>
              <a:gd name="connsiteX1" fmla="*/ 40481 w 454819"/>
              <a:gd name="connsiteY1" fmla="*/ 27384 h 196453"/>
              <a:gd name="connsiteX2" fmla="*/ 390525 w 454819"/>
              <a:gd name="connsiteY2" fmla="*/ 27384 h 196453"/>
              <a:gd name="connsiteX3" fmla="*/ 426244 w 454819"/>
              <a:gd name="connsiteY3" fmla="*/ 196453 h 196453"/>
              <a:gd name="connsiteX0" fmla="*/ 0 w 454819"/>
              <a:gd name="connsiteY0" fmla="*/ 164306 h 169069"/>
              <a:gd name="connsiteX1" fmla="*/ 40481 w 454819"/>
              <a:gd name="connsiteY1" fmla="*/ 0 h 169069"/>
              <a:gd name="connsiteX2" fmla="*/ 390525 w 454819"/>
              <a:gd name="connsiteY2" fmla="*/ 0 h 169069"/>
              <a:gd name="connsiteX3" fmla="*/ 426244 w 454819"/>
              <a:gd name="connsiteY3" fmla="*/ 169069 h 169069"/>
              <a:gd name="connsiteX0" fmla="*/ 0 w 440531"/>
              <a:gd name="connsiteY0" fmla="*/ 164306 h 169069"/>
              <a:gd name="connsiteX1" fmla="*/ 40481 w 440531"/>
              <a:gd name="connsiteY1" fmla="*/ 0 h 169069"/>
              <a:gd name="connsiteX2" fmla="*/ 390525 w 440531"/>
              <a:gd name="connsiteY2" fmla="*/ 0 h 169069"/>
              <a:gd name="connsiteX3" fmla="*/ 426244 w 440531"/>
              <a:gd name="connsiteY3" fmla="*/ 169069 h 169069"/>
              <a:gd name="connsiteX0" fmla="*/ 0 w 426244"/>
              <a:gd name="connsiteY0" fmla="*/ 164306 h 169069"/>
              <a:gd name="connsiteX1" fmla="*/ 40481 w 426244"/>
              <a:gd name="connsiteY1" fmla="*/ 0 h 169069"/>
              <a:gd name="connsiteX2" fmla="*/ 390525 w 426244"/>
              <a:gd name="connsiteY2" fmla="*/ 0 h 169069"/>
              <a:gd name="connsiteX3" fmla="*/ 426244 w 426244"/>
              <a:gd name="connsiteY3" fmla="*/ 169069 h 169069"/>
            </a:gdLst>
            <a:ahLst/>
            <a:cxnLst>
              <a:cxn ang="0">
                <a:pos x="connsiteX0" y="connsiteY0"/>
              </a:cxn>
              <a:cxn ang="0">
                <a:pos x="connsiteX1" y="connsiteY1"/>
              </a:cxn>
              <a:cxn ang="0">
                <a:pos x="connsiteX2" y="connsiteY2"/>
              </a:cxn>
              <a:cxn ang="0">
                <a:pos x="connsiteX3" y="connsiteY3"/>
              </a:cxn>
            </a:cxnLst>
            <a:rect l="l" t="t" r="r" b="b"/>
            <a:pathLst>
              <a:path w="426244" h="169069">
                <a:moveTo>
                  <a:pt x="0" y="164306"/>
                </a:moveTo>
                <a:cubicBezTo>
                  <a:pt x="20861" y="70321"/>
                  <a:pt x="22846" y="78631"/>
                  <a:pt x="40481" y="0"/>
                </a:cubicBezTo>
                <a:lnTo>
                  <a:pt x="390525" y="0"/>
                </a:lnTo>
                <a:cubicBezTo>
                  <a:pt x="403598" y="48468"/>
                  <a:pt x="403597" y="80243"/>
                  <a:pt x="426244" y="169069"/>
                </a:cubicBezTo>
              </a:path>
            </a:pathLst>
          </a:cu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4291" name="Figura a mano libera 25"/>
          <p:cNvSpPr/>
          <p:nvPr/>
        </p:nvSpPr>
        <p:spPr>
          <a:xfrm>
            <a:off x="6011791" y="2602939"/>
            <a:ext cx="1393912" cy="206790"/>
          </a:xfrm>
          <a:custGeom>
            <a:avLst/>
            <a:gdLst>
              <a:gd name="connsiteX0" fmla="*/ 24606 w 479425"/>
              <a:gd name="connsiteY0" fmla="*/ 192484 h 197247"/>
              <a:gd name="connsiteX1" fmla="*/ 65087 w 479425"/>
              <a:gd name="connsiteY1" fmla="*/ 28178 h 197247"/>
              <a:gd name="connsiteX2" fmla="*/ 415131 w 479425"/>
              <a:gd name="connsiteY2" fmla="*/ 28178 h 197247"/>
              <a:gd name="connsiteX3" fmla="*/ 450850 w 479425"/>
              <a:gd name="connsiteY3" fmla="*/ 197247 h 197247"/>
              <a:gd name="connsiteX0" fmla="*/ 12303 w 467122"/>
              <a:gd name="connsiteY0" fmla="*/ 192484 h 197247"/>
              <a:gd name="connsiteX1" fmla="*/ 52784 w 467122"/>
              <a:gd name="connsiteY1" fmla="*/ 28178 h 197247"/>
              <a:gd name="connsiteX2" fmla="*/ 402828 w 467122"/>
              <a:gd name="connsiteY2" fmla="*/ 28178 h 197247"/>
              <a:gd name="connsiteX3" fmla="*/ 438547 w 467122"/>
              <a:gd name="connsiteY3" fmla="*/ 197247 h 197247"/>
              <a:gd name="connsiteX0" fmla="*/ 0 w 454819"/>
              <a:gd name="connsiteY0" fmla="*/ 192484 h 197247"/>
              <a:gd name="connsiteX1" fmla="*/ 40481 w 454819"/>
              <a:gd name="connsiteY1" fmla="*/ 28178 h 197247"/>
              <a:gd name="connsiteX2" fmla="*/ 390525 w 454819"/>
              <a:gd name="connsiteY2" fmla="*/ 28178 h 197247"/>
              <a:gd name="connsiteX3" fmla="*/ 426244 w 454819"/>
              <a:gd name="connsiteY3" fmla="*/ 197247 h 197247"/>
              <a:gd name="connsiteX0" fmla="*/ 0 w 454819"/>
              <a:gd name="connsiteY0" fmla="*/ 191690 h 196453"/>
              <a:gd name="connsiteX1" fmla="*/ 40481 w 454819"/>
              <a:gd name="connsiteY1" fmla="*/ 27384 h 196453"/>
              <a:gd name="connsiteX2" fmla="*/ 390525 w 454819"/>
              <a:gd name="connsiteY2" fmla="*/ 27384 h 196453"/>
              <a:gd name="connsiteX3" fmla="*/ 426244 w 454819"/>
              <a:gd name="connsiteY3" fmla="*/ 196453 h 196453"/>
              <a:gd name="connsiteX0" fmla="*/ 0 w 454819"/>
              <a:gd name="connsiteY0" fmla="*/ 164306 h 169069"/>
              <a:gd name="connsiteX1" fmla="*/ 40481 w 454819"/>
              <a:gd name="connsiteY1" fmla="*/ 0 h 169069"/>
              <a:gd name="connsiteX2" fmla="*/ 390525 w 454819"/>
              <a:gd name="connsiteY2" fmla="*/ 0 h 169069"/>
              <a:gd name="connsiteX3" fmla="*/ 426244 w 454819"/>
              <a:gd name="connsiteY3" fmla="*/ 169069 h 169069"/>
              <a:gd name="connsiteX0" fmla="*/ 0 w 440531"/>
              <a:gd name="connsiteY0" fmla="*/ 164306 h 169069"/>
              <a:gd name="connsiteX1" fmla="*/ 40481 w 440531"/>
              <a:gd name="connsiteY1" fmla="*/ 0 h 169069"/>
              <a:gd name="connsiteX2" fmla="*/ 390525 w 440531"/>
              <a:gd name="connsiteY2" fmla="*/ 0 h 169069"/>
              <a:gd name="connsiteX3" fmla="*/ 426244 w 440531"/>
              <a:gd name="connsiteY3" fmla="*/ 169069 h 169069"/>
              <a:gd name="connsiteX0" fmla="*/ 0 w 426244"/>
              <a:gd name="connsiteY0" fmla="*/ 164306 h 169069"/>
              <a:gd name="connsiteX1" fmla="*/ 40481 w 426244"/>
              <a:gd name="connsiteY1" fmla="*/ 0 h 169069"/>
              <a:gd name="connsiteX2" fmla="*/ 390525 w 426244"/>
              <a:gd name="connsiteY2" fmla="*/ 0 h 169069"/>
              <a:gd name="connsiteX3" fmla="*/ 426244 w 426244"/>
              <a:gd name="connsiteY3" fmla="*/ 169069 h 169069"/>
            </a:gdLst>
            <a:ahLst/>
            <a:cxnLst>
              <a:cxn ang="0">
                <a:pos x="connsiteX0" y="connsiteY0"/>
              </a:cxn>
              <a:cxn ang="0">
                <a:pos x="connsiteX1" y="connsiteY1"/>
              </a:cxn>
              <a:cxn ang="0">
                <a:pos x="connsiteX2" y="connsiteY2"/>
              </a:cxn>
              <a:cxn ang="0">
                <a:pos x="connsiteX3" y="connsiteY3"/>
              </a:cxn>
            </a:cxnLst>
            <a:rect l="l" t="t" r="r" b="b"/>
            <a:pathLst>
              <a:path w="426244" h="169069">
                <a:moveTo>
                  <a:pt x="0" y="164306"/>
                </a:moveTo>
                <a:cubicBezTo>
                  <a:pt x="20861" y="70321"/>
                  <a:pt x="22846" y="78631"/>
                  <a:pt x="40481" y="0"/>
                </a:cubicBezTo>
                <a:lnTo>
                  <a:pt x="390525" y="0"/>
                </a:lnTo>
                <a:cubicBezTo>
                  <a:pt x="403598" y="48468"/>
                  <a:pt x="403597" y="80243"/>
                  <a:pt x="426244" y="169069"/>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4292" name="Figura a mano libera: forma 54291">
            <a:extLst>
              <a:ext uri="{FF2B5EF4-FFF2-40B4-BE49-F238E27FC236}">
                <a16:creationId xmlns:a16="http://schemas.microsoft.com/office/drawing/2014/main" id="{8A127FEF-EA3E-AB0B-A315-9825CFA9A404}"/>
              </a:ext>
            </a:extLst>
          </p:cNvPr>
          <p:cNvSpPr/>
          <p:nvPr/>
        </p:nvSpPr>
        <p:spPr>
          <a:xfrm>
            <a:off x="5748417" y="2366550"/>
            <a:ext cx="363101" cy="273395"/>
          </a:xfrm>
          <a:custGeom>
            <a:avLst/>
            <a:gdLst>
              <a:gd name="connsiteX0" fmla="*/ 4867 w 372477"/>
              <a:gd name="connsiteY0" fmla="*/ 13097 h 298110"/>
              <a:gd name="connsiteX1" fmla="*/ 300142 w 372477"/>
              <a:gd name="connsiteY1" fmla="*/ 284560 h 298110"/>
              <a:gd name="connsiteX2" fmla="*/ 362055 w 372477"/>
              <a:gd name="connsiteY2" fmla="*/ 236935 h 298110"/>
              <a:gd name="connsiteX3" fmla="*/ 133455 w 372477"/>
              <a:gd name="connsiteY3" fmla="*/ 60722 h 298110"/>
              <a:gd name="connsiteX4" fmla="*/ 4867 w 372477"/>
              <a:gd name="connsiteY4" fmla="*/ 13097 h 298110"/>
              <a:gd name="connsiteX0" fmla="*/ 5244 w 363101"/>
              <a:gd name="connsiteY0" fmla="*/ 18973 h 273395"/>
              <a:gd name="connsiteX1" fmla="*/ 290994 w 363101"/>
              <a:gd name="connsiteY1" fmla="*/ 261861 h 273395"/>
              <a:gd name="connsiteX2" fmla="*/ 352907 w 363101"/>
              <a:gd name="connsiteY2" fmla="*/ 214236 h 273395"/>
              <a:gd name="connsiteX3" fmla="*/ 124307 w 363101"/>
              <a:gd name="connsiteY3" fmla="*/ 38023 h 273395"/>
              <a:gd name="connsiteX4" fmla="*/ 5244 w 363101"/>
              <a:gd name="connsiteY4" fmla="*/ 18973 h 273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101" h="273395">
                <a:moveTo>
                  <a:pt x="5244" y="18973"/>
                </a:moveTo>
                <a:cubicBezTo>
                  <a:pt x="33025" y="56279"/>
                  <a:pt x="233050" y="229317"/>
                  <a:pt x="290994" y="261861"/>
                </a:cubicBezTo>
                <a:cubicBezTo>
                  <a:pt x="348938" y="294405"/>
                  <a:pt x="380688" y="251542"/>
                  <a:pt x="352907" y="214236"/>
                </a:cubicBezTo>
                <a:cubicBezTo>
                  <a:pt x="325126" y="176930"/>
                  <a:pt x="182251" y="70567"/>
                  <a:pt x="124307" y="38023"/>
                </a:cubicBezTo>
                <a:cubicBezTo>
                  <a:pt x="66363" y="5479"/>
                  <a:pt x="-22537" y="-18333"/>
                  <a:pt x="5244" y="18973"/>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293" name="Figura a mano libera: forma 54292">
            <a:extLst>
              <a:ext uri="{FF2B5EF4-FFF2-40B4-BE49-F238E27FC236}">
                <a16:creationId xmlns:a16="http://schemas.microsoft.com/office/drawing/2014/main" id="{5CCFD202-6342-7ED7-8F9B-EF11AD76C979}"/>
              </a:ext>
            </a:extLst>
          </p:cNvPr>
          <p:cNvSpPr/>
          <p:nvPr/>
        </p:nvSpPr>
        <p:spPr>
          <a:xfrm>
            <a:off x="5732729" y="2343508"/>
            <a:ext cx="980092" cy="244840"/>
          </a:xfrm>
          <a:custGeom>
            <a:avLst/>
            <a:gdLst>
              <a:gd name="connsiteX0" fmla="*/ 4867 w 372477"/>
              <a:gd name="connsiteY0" fmla="*/ 13097 h 298110"/>
              <a:gd name="connsiteX1" fmla="*/ 300142 w 372477"/>
              <a:gd name="connsiteY1" fmla="*/ 284560 h 298110"/>
              <a:gd name="connsiteX2" fmla="*/ 362055 w 372477"/>
              <a:gd name="connsiteY2" fmla="*/ 236935 h 298110"/>
              <a:gd name="connsiteX3" fmla="*/ 133455 w 372477"/>
              <a:gd name="connsiteY3" fmla="*/ 60722 h 298110"/>
              <a:gd name="connsiteX4" fmla="*/ 4867 w 372477"/>
              <a:gd name="connsiteY4" fmla="*/ 13097 h 298110"/>
              <a:gd name="connsiteX0" fmla="*/ 14330 w 963135"/>
              <a:gd name="connsiteY0" fmla="*/ 12988 h 293435"/>
              <a:gd name="connsiteX1" fmla="*/ 309605 w 963135"/>
              <a:gd name="connsiteY1" fmla="*/ 284451 h 293435"/>
              <a:gd name="connsiteX2" fmla="*/ 962068 w 963135"/>
              <a:gd name="connsiteY2" fmla="*/ 213014 h 293435"/>
              <a:gd name="connsiteX3" fmla="*/ 142918 w 963135"/>
              <a:gd name="connsiteY3" fmla="*/ 60613 h 293435"/>
              <a:gd name="connsiteX4" fmla="*/ 14330 w 963135"/>
              <a:gd name="connsiteY4" fmla="*/ 12988 h 293435"/>
              <a:gd name="connsiteX0" fmla="*/ 31887 w 981521"/>
              <a:gd name="connsiteY0" fmla="*/ 7121 h 227843"/>
              <a:gd name="connsiteX1" fmla="*/ 565287 w 981521"/>
              <a:gd name="connsiteY1" fmla="*/ 192859 h 227843"/>
              <a:gd name="connsiteX2" fmla="*/ 979625 w 981521"/>
              <a:gd name="connsiteY2" fmla="*/ 207147 h 227843"/>
              <a:gd name="connsiteX3" fmla="*/ 160475 w 981521"/>
              <a:gd name="connsiteY3" fmla="*/ 54746 h 227843"/>
              <a:gd name="connsiteX4" fmla="*/ 31887 w 981521"/>
              <a:gd name="connsiteY4" fmla="*/ 7121 h 227843"/>
              <a:gd name="connsiteX0" fmla="*/ 30458 w 980092"/>
              <a:gd name="connsiteY0" fmla="*/ 24118 h 244840"/>
              <a:gd name="connsiteX1" fmla="*/ 563858 w 980092"/>
              <a:gd name="connsiteY1" fmla="*/ 209856 h 244840"/>
              <a:gd name="connsiteX2" fmla="*/ 978196 w 980092"/>
              <a:gd name="connsiteY2" fmla="*/ 224144 h 244840"/>
              <a:gd name="connsiteX3" fmla="*/ 163808 w 980092"/>
              <a:gd name="connsiteY3" fmla="*/ 24118 h 244840"/>
              <a:gd name="connsiteX4" fmla="*/ 30458 w 980092"/>
              <a:gd name="connsiteY4" fmla="*/ 24118 h 244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092" h="244840">
                <a:moveTo>
                  <a:pt x="30458" y="24118"/>
                </a:moveTo>
                <a:cubicBezTo>
                  <a:pt x="97133" y="55074"/>
                  <a:pt x="405902" y="176518"/>
                  <a:pt x="563858" y="209856"/>
                </a:cubicBezTo>
                <a:cubicBezTo>
                  <a:pt x="721814" y="243194"/>
                  <a:pt x="1005977" y="261450"/>
                  <a:pt x="978196" y="224144"/>
                </a:cubicBezTo>
                <a:cubicBezTo>
                  <a:pt x="950415" y="186838"/>
                  <a:pt x="321764" y="57456"/>
                  <a:pt x="163808" y="24118"/>
                </a:cubicBezTo>
                <a:cubicBezTo>
                  <a:pt x="5852" y="-9220"/>
                  <a:pt x="-36217" y="-6838"/>
                  <a:pt x="30458" y="24118"/>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294" name="Figura a mano libera: forma 54293">
            <a:extLst>
              <a:ext uri="{FF2B5EF4-FFF2-40B4-BE49-F238E27FC236}">
                <a16:creationId xmlns:a16="http://schemas.microsoft.com/office/drawing/2014/main" id="{212504A4-EDD5-B783-8A90-7CB2295F1C23}"/>
              </a:ext>
            </a:extLst>
          </p:cNvPr>
          <p:cNvSpPr/>
          <p:nvPr/>
        </p:nvSpPr>
        <p:spPr>
          <a:xfrm rot="4150724">
            <a:off x="6857754" y="1548785"/>
            <a:ext cx="1062078" cy="860625"/>
          </a:xfrm>
          <a:custGeom>
            <a:avLst/>
            <a:gdLst>
              <a:gd name="connsiteX0" fmla="*/ 4867 w 372477"/>
              <a:gd name="connsiteY0" fmla="*/ 13097 h 298110"/>
              <a:gd name="connsiteX1" fmla="*/ 300142 w 372477"/>
              <a:gd name="connsiteY1" fmla="*/ 284560 h 298110"/>
              <a:gd name="connsiteX2" fmla="*/ 362055 w 372477"/>
              <a:gd name="connsiteY2" fmla="*/ 236935 h 298110"/>
              <a:gd name="connsiteX3" fmla="*/ 133455 w 372477"/>
              <a:gd name="connsiteY3" fmla="*/ 60722 h 298110"/>
              <a:gd name="connsiteX4" fmla="*/ 4867 w 372477"/>
              <a:gd name="connsiteY4" fmla="*/ 13097 h 298110"/>
              <a:gd name="connsiteX0" fmla="*/ 5244 w 363101"/>
              <a:gd name="connsiteY0" fmla="*/ 18973 h 273395"/>
              <a:gd name="connsiteX1" fmla="*/ 290994 w 363101"/>
              <a:gd name="connsiteY1" fmla="*/ 261861 h 273395"/>
              <a:gd name="connsiteX2" fmla="*/ 352907 w 363101"/>
              <a:gd name="connsiteY2" fmla="*/ 214236 h 273395"/>
              <a:gd name="connsiteX3" fmla="*/ 124307 w 363101"/>
              <a:gd name="connsiteY3" fmla="*/ 38023 h 273395"/>
              <a:gd name="connsiteX4" fmla="*/ 5244 w 363101"/>
              <a:gd name="connsiteY4" fmla="*/ 18973 h 273395"/>
              <a:gd name="connsiteX0" fmla="*/ 5306 w 363163"/>
              <a:gd name="connsiteY0" fmla="*/ 14265 h 268687"/>
              <a:gd name="connsiteX1" fmla="*/ 291056 w 363163"/>
              <a:gd name="connsiteY1" fmla="*/ 257153 h 268687"/>
              <a:gd name="connsiteX2" fmla="*/ 352969 w 363163"/>
              <a:gd name="connsiteY2" fmla="*/ 209528 h 268687"/>
              <a:gd name="connsiteX3" fmla="*/ 123704 w 363163"/>
              <a:gd name="connsiteY3" fmla="*/ 47954 h 268687"/>
              <a:gd name="connsiteX4" fmla="*/ 5306 w 363163"/>
              <a:gd name="connsiteY4" fmla="*/ 14265 h 268687"/>
              <a:gd name="connsiteX0" fmla="*/ 5939 w 366160"/>
              <a:gd name="connsiteY0" fmla="*/ 11093 h 234623"/>
              <a:gd name="connsiteX1" fmla="*/ 304314 w 366160"/>
              <a:gd name="connsiteY1" fmla="*/ 210471 h 234623"/>
              <a:gd name="connsiteX2" fmla="*/ 353602 w 366160"/>
              <a:gd name="connsiteY2" fmla="*/ 206356 h 234623"/>
              <a:gd name="connsiteX3" fmla="*/ 124337 w 366160"/>
              <a:gd name="connsiteY3" fmla="*/ 44782 h 234623"/>
              <a:gd name="connsiteX4" fmla="*/ 5939 w 366160"/>
              <a:gd name="connsiteY4" fmla="*/ 11093 h 234623"/>
              <a:gd name="connsiteX0" fmla="*/ 6097 w 362616"/>
              <a:gd name="connsiteY0" fmla="*/ 9812 h 242560"/>
              <a:gd name="connsiteX1" fmla="*/ 300884 w 362616"/>
              <a:gd name="connsiteY1" fmla="*/ 217851 h 242560"/>
              <a:gd name="connsiteX2" fmla="*/ 350172 w 362616"/>
              <a:gd name="connsiteY2" fmla="*/ 213736 h 242560"/>
              <a:gd name="connsiteX3" fmla="*/ 120907 w 362616"/>
              <a:gd name="connsiteY3" fmla="*/ 52162 h 242560"/>
              <a:gd name="connsiteX4" fmla="*/ 6097 w 362616"/>
              <a:gd name="connsiteY4" fmla="*/ 9812 h 242560"/>
              <a:gd name="connsiteX0" fmla="*/ 7796 w 375105"/>
              <a:gd name="connsiteY0" fmla="*/ 13293 h 281765"/>
              <a:gd name="connsiteX1" fmla="*/ 334432 w 375105"/>
              <a:gd name="connsiteY1" fmla="*/ 270453 h 281765"/>
              <a:gd name="connsiteX2" fmla="*/ 351871 w 375105"/>
              <a:gd name="connsiteY2" fmla="*/ 217217 h 281765"/>
              <a:gd name="connsiteX3" fmla="*/ 122606 w 375105"/>
              <a:gd name="connsiteY3" fmla="*/ 55643 h 281765"/>
              <a:gd name="connsiteX4" fmla="*/ 7796 w 375105"/>
              <a:gd name="connsiteY4" fmla="*/ 13293 h 281765"/>
              <a:gd name="connsiteX0" fmla="*/ 7796 w 368330"/>
              <a:gd name="connsiteY0" fmla="*/ 13293 h 272838"/>
              <a:gd name="connsiteX1" fmla="*/ 334432 w 368330"/>
              <a:gd name="connsiteY1" fmla="*/ 270453 h 272838"/>
              <a:gd name="connsiteX2" fmla="*/ 351871 w 368330"/>
              <a:gd name="connsiteY2" fmla="*/ 217217 h 272838"/>
              <a:gd name="connsiteX3" fmla="*/ 122606 w 368330"/>
              <a:gd name="connsiteY3" fmla="*/ 55643 h 272838"/>
              <a:gd name="connsiteX4" fmla="*/ 7796 w 368330"/>
              <a:gd name="connsiteY4" fmla="*/ 13293 h 272838"/>
              <a:gd name="connsiteX0" fmla="*/ 8668 w 376145"/>
              <a:gd name="connsiteY0" fmla="*/ 13686 h 278682"/>
              <a:gd name="connsiteX1" fmla="*/ 351029 w 376145"/>
              <a:gd name="connsiteY1" fmla="*/ 276336 h 278682"/>
              <a:gd name="connsiteX2" fmla="*/ 352743 w 376145"/>
              <a:gd name="connsiteY2" fmla="*/ 217610 h 278682"/>
              <a:gd name="connsiteX3" fmla="*/ 123478 w 376145"/>
              <a:gd name="connsiteY3" fmla="*/ 56036 h 278682"/>
              <a:gd name="connsiteX4" fmla="*/ 8668 w 376145"/>
              <a:gd name="connsiteY4" fmla="*/ 13686 h 278682"/>
              <a:gd name="connsiteX0" fmla="*/ 8668 w 370420"/>
              <a:gd name="connsiteY0" fmla="*/ 13686 h 281971"/>
              <a:gd name="connsiteX1" fmla="*/ 351029 w 370420"/>
              <a:gd name="connsiteY1" fmla="*/ 276336 h 281971"/>
              <a:gd name="connsiteX2" fmla="*/ 352743 w 370420"/>
              <a:gd name="connsiteY2" fmla="*/ 217610 h 281971"/>
              <a:gd name="connsiteX3" fmla="*/ 123478 w 370420"/>
              <a:gd name="connsiteY3" fmla="*/ 56036 h 281971"/>
              <a:gd name="connsiteX4" fmla="*/ 8668 w 370420"/>
              <a:gd name="connsiteY4" fmla="*/ 13686 h 281971"/>
              <a:gd name="connsiteX0" fmla="*/ 15097 w 376849"/>
              <a:gd name="connsiteY0" fmla="*/ 4601 h 272523"/>
              <a:gd name="connsiteX1" fmla="*/ 357458 w 376849"/>
              <a:gd name="connsiteY1" fmla="*/ 267251 h 272523"/>
              <a:gd name="connsiteX2" fmla="*/ 359172 w 376849"/>
              <a:gd name="connsiteY2" fmla="*/ 208525 h 272523"/>
              <a:gd name="connsiteX3" fmla="*/ 129907 w 376849"/>
              <a:gd name="connsiteY3" fmla="*/ 46951 h 272523"/>
              <a:gd name="connsiteX4" fmla="*/ 15097 w 376849"/>
              <a:gd name="connsiteY4" fmla="*/ 4601 h 272523"/>
              <a:gd name="connsiteX0" fmla="*/ 13445 w 375197"/>
              <a:gd name="connsiteY0" fmla="*/ 16436 h 284837"/>
              <a:gd name="connsiteX1" fmla="*/ 355806 w 375197"/>
              <a:gd name="connsiteY1" fmla="*/ 279086 h 284837"/>
              <a:gd name="connsiteX2" fmla="*/ 357520 w 375197"/>
              <a:gd name="connsiteY2" fmla="*/ 220360 h 284837"/>
              <a:gd name="connsiteX3" fmla="*/ 128255 w 375197"/>
              <a:gd name="connsiteY3" fmla="*/ 58786 h 284837"/>
              <a:gd name="connsiteX4" fmla="*/ 13445 w 375197"/>
              <a:gd name="connsiteY4" fmla="*/ 16436 h 284837"/>
              <a:gd name="connsiteX0" fmla="*/ 13445 w 375197"/>
              <a:gd name="connsiteY0" fmla="*/ 16436 h 284837"/>
              <a:gd name="connsiteX1" fmla="*/ 355806 w 375197"/>
              <a:gd name="connsiteY1" fmla="*/ 279086 h 284837"/>
              <a:gd name="connsiteX2" fmla="*/ 357520 w 375197"/>
              <a:gd name="connsiteY2" fmla="*/ 220360 h 284837"/>
              <a:gd name="connsiteX3" fmla="*/ 128255 w 375197"/>
              <a:gd name="connsiteY3" fmla="*/ 58786 h 284837"/>
              <a:gd name="connsiteX4" fmla="*/ 13445 w 375197"/>
              <a:gd name="connsiteY4" fmla="*/ 16436 h 284837"/>
              <a:gd name="connsiteX0" fmla="*/ 13445 w 375197"/>
              <a:gd name="connsiteY0" fmla="*/ 16436 h 279086"/>
              <a:gd name="connsiteX1" fmla="*/ 355806 w 375197"/>
              <a:gd name="connsiteY1" fmla="*/ 279086 h 279086"/>
              <a:gd name="connsiteX2" fmla="*/ 357520 w 375197"/>
              <a:gd name="connsiteY2" fmla="*/ 220360 h 279086"/>
              <a:gd name="connsiteX3" fmla="*/ 128255 w 375197"/>
              <a:gd name="connsiteY3" fmla="*/ 58786 h 279086"/>
              <a:gd name="connsiteX4" fmla="*/ 13445 w 375197"/>
              <a:gd name="connsiteY4" fmla="*/ 16436 h 279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97" h="279086">
                <a:moveTo>
                  <a:pt x="13445" y="16436"/>
                </a:moveTo>
                <a:cubicBezTo>
                  <a:pt x="64925" y="59538"/>
                  <a:pt x="285947" y="227512"/>
                  <a:pt x="355806" y="279086"/>
                </a:cubicBezTo>
                <a:cubicBezTo>
                  <a:pt x="376939" y="231035"/>
                  <a:pt x="385301" y="257666"/>
                  <a:pt x="357520" y="220360"/>
                </a:cubicBezTo>
                <a:cubicBezTo>
                  <a:pt x="329739" y="183054"/>
                  <a:pt x="185601" y="92773"/>
                  <a:pt x="128255" y="58786"/>
                </a:cubicBezTo>
                <a:cubicBezTo>
                  <a:pt x="70909" y="24799"/>
                  <a:pt x="-38035" y="-26666"/>
                  <a:pt x="13445" y="16436"/>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4295" name="Rettangolo 54294">
            <a:extLst>
              <a:ext uri="{FF2B5EF4-FFF2-40B4-BE49-F238E27FC236}">
                <a16:creationId xmlns:a16="http://schemas.microsoft.com/office/drawing/2014/main" id="{A2C0B947-37DE-25C8-76E0-1A9138BC3C93}"/>
              </a:ext>
            </a:extLst>
          </p:cNvPr>
          <p:cNvSpPr/>
          <p:nvPr/>
        </p:nvSpPr>
        <p:spPr>
          <a:xfrm>
            <a:off x="6769165" y="2618926"/>
            <a:ext cx="492522" cy="79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296" name="Rettangolo 54295">
            <a:extLst>
              <a:ext uri="{FF2B5EF4-FFF2-40B4-BE49-F238E27FC236}">
                <a16:creationId xmlns:a16="http://schemas.microsoft.com/office/drawing/2014/main" id="{7B3A9C32-C8C7-9678-E072-30F905837C85}"/>
              </a:ext>
            </a:extLst>
          </p:cNvPr>
          <p:cNvSpPr/>
          <p:nvPr/>
        </p:nvSpPr>
        <p:spPr>
          <a:xfrm>
            <a:off x="6149993" y="2629515"/>
            <a:ext cx="110726" cy="709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297" name="Figura a mano libera: forma 54296">
            <a:extLst>
              <a:ext uri="{FF2B5EF4-FFF2-40B4-BE49-F238E27FC236}">
                <a16:creationId xmlns:a16="http://schemas.microsoft.com/office/drawing/2014/main" id="{CA7F5A79-5DBB-648B-83C8-A67F16E81C73}"/>
              </a:ext>
            </a:extLst>
          </p:cNvPr>
          <p:cNvSpPr/>
          <p:nvPr/>
        </p:nvSpPr>
        <p:spPr>
          <a:xfrm>
            <a:off x="6302936" y="2607774"/>
            <a:ext cx="812800" cy="120650"/>
          </a:xfrm>
          <a:custGeom>
            <a:avLst/>
            <a:gdLst>
              <a:gd name="connsiteX0" fmla="*/ 0 w 812800"/>
              <a:gd name="connsiteY0" fmla="*/ 117478 h 120653"/>
              <a:gd name="connsiteX1" fmla="*/ 377825 w 812800"/>
              <a:gd name="connsiteY1" fmla="*/ 3 h 120653"/>
              <a:gd name="connsiteX2" fmla="*/ 812800 w 812800"/>
              <a:gd name="connsiteY2" fmla="*/ 120653 h 120653"/>
              <a:gd name="connsiteX0" fmla="*/ 0 w 812800"/>
              <a:gd name="connsiteY0" fmla="*/ 117475 h 120650"/>
              <a:gd name="connsiteX1" fmla="*/ 377825 w 812800"/>
              <a:gd name="connsiteY1" fmla="*/ 0 h 120650"/>
              <a:gd name="connsiteX2" fmla="*/ 812800 w 812800"/>
              <a:gd name="connsiteY2" fmla="*/ 120650 h 120650"/>
              <a:gd name="connsiteX0" fmla="*/ 0 w 812800"/>
              <a:gd name="connsiteY0" fmla="*/ 117475 h 120650"/>
              <a:gd name="connsiteX1" fmla="*/ 377825 w 812800"/>
              <a:gd name="connsiteY1" fmla="*/ 0 h 120650"/>
              <a:gd name="connsiteX2" fmla="*/ 812800 w 812800"/>
              <a:gd name="connsiteY2" fmla="*/ 120650 h 120650"/>
              <a:gd name="connsiteX0" fmla="*/ 0 w 812800"/>
              <a:gd name="connsiteY0" fmla="*/ 117475 h 120650"/>
              <a:gd name="connsiteX1" fmla="*/ 377825 w 812800"/>
              <a:gd name="connsiteY1" fmla="*/ 0 h 120650"/>
              <a:gd name="connsiteX2" fmla="*/ 812800 w 812800"/>
              <a:gd name="connsiteY2" fmla="*/ 120650 h 120650"/>
              <a:gd name="connsiteX0" fmla="*/ 0 w 812800"/>
              <a:gd name="connsiteY0" fmla="*/ 117475 h 120650"/>
              <a:gd name="connsiteX1" fmla="*/ 377825 w 812800"/>
              <a:gd name="connsiteY1" fmla="*/ 0 h 120650"/>
              <a:gd name="connsiteX2" fmla="*/ 812800 w 812800"/>
              <a:gd name="connsiteY2" fmla="*/ 120650 h 120650"/>
            </a:gdLst>
            <a:ahLst/>
            <a:cxnLst>
              <a:cxn ang="0">
                <a:pos x="connsiteX0" y="connsiteY0"/>
              </a:cxn>
              <a:cxn ang="0">
                <a:pos x="connsiteX1" y="connsiteY1"/>
              </a:cxn>
              <a:cxn ang="0">
                <a:pos x="connsiteX2" y="connsiteY2"/>
              </a:cxn>
            </a:cxnLst>
            <a:rect l="l" t="t" r="r" b="b"/>
            <a:pathLst>
              <a:path w="812800" h="120650">
                <a:moveTo>
                  <a:pt x="0" y="117475"/>
                </a:moveTo>
                <a:cubicBezTo>
                  <a:pt x="165629" y="61648"/>
                  <a:pt x="159808" y="56621"/>
                  <a:pt x="377825" y="0"/>
                </a:cubicBezTo>
                <a:cubicBezTo>
                  <a:pt x="713317" y="89429"/>
                  <a:pt x="609071" y="66939"/>
                  <a:pt x="812800" y="120650"/>
                </a:cubicBezTo>
              </a:path>
            </a:pathLst>
          </a:custGeom>
          <a:noFill/>
          <a:ln w="9525">
            <a:solidFill>
              <a:srgbClr val="FF0000"/>
            </a:solidFill>
            <a:prstDash val="dash"/>
            <a:headEnd type="none" w="med" len="med"/>
            <a:tailEnd type="arrow"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298" name="CasellaDiTesto 54297"/>
          <p:cNvSpPr txBox="1"/>
          <p:nvPr/>
        </p:nvSpPr>
        <p:spPr>
          <a:xfrm>
            <a:off x="6109559" y="864118"/>
            <a:ext cx="1872208" cy="461665"/>
          </a:xfrm>
          <a:prstGeom prst="rect">
            <a:avLst/>
          </a:prstGeom>
          <a:noFill/>
        </p:spPr>
        <p:txBody>
          <a:bodyPr wrap="square" rtlCol="0">
            <a:spAutoFit/>
          </a:bodyPr>
          <a:lstStyle/>
          <a:p>
            <a:r>
              <a:rPr lang="it-IT" sz="2400" b="1" dirty="0" err="1"/>
              <a:t>Shielded</a:t>
            </a:r>
            <a:endParaRPr lang="en-GB" sz="2400" b="1" dirty="0"/>
          </a:p>
        </p:txBody>
      </p:sp>
      <p:sp>
        <p:nvSpPr>
          <p:cNvPr id="54299" name="Figura a mano libera: forma 54298">
            <a:extLst>
              <a:ext uri="{FF2B5EF4-FFF2-40B4-BE49-F238E27FC236}">
                <a16:creationId xmlns:a16="http://schemas.microsoft.com/office/drawing/2014/main" id="{727ABED4-BAD9-B50A-38F1-C3301FC73F34}"/>
              </a:ext>
            </a:extLst>
          </p:cNvPr>
          <p:cNvSpPr/>
          <p:nvPr/>
        </p:nvSpPr>
        <p:spPr>
          <a:xfrm flipH="1">
            <a:off x="7314790" y="2384737"/>
            <a:ext cx="539522" cy="243675"/>
          </a:xfrm>
          <a:custGeom>
            <a:avLst/>
            <a:gdLst>
              <a:gd name="connsiteX0" fmla="*/ 0 w 812800"/>
              <a:gd name="connsiteY0" fmla="*/ 117478 h 120653"/>
              <a:gd name="connsiteX1" fmla="*/ 377825 w 812800"/>
              <a:gd name="connsiteY1" fmla="*/ 3 h 120653"/>
              <a:gd name="connsiteX2" fmla="*/ 812800 w 812800"/>
              <a:gd name="connsiteY2" fmla="*/ 120653 h 120653"/>
              <a:gd name="connsiteX0" fmla="*/ 0 w 812800"/>
              <a:gd name="connsiteY0" fmla="*/ 117475 h 120650"/>
              <a:gd name="connsiteX1" fmla="*/ 377825 w 812800"/>
              <a:gd name="connsiteY1" fmla="*/ 0 h 120650"/>
              <a:gd name="connsiteX2" fmla="*/ 812800 w 812800"/>
              <a:gd name="connsiteY2" fmla="*/ 120650 h 120650"/>
              <a:gd name="connsiteX0" fmla="*/ 0 w 812800"/>
              <a:gd name="connsiteY0" fmla="*/ 117475 h 120650"/>
              <a:gd name="connsiteX1" fmla="*/ 377825 w 812800"/>
              <a:gd name="connsiteY1" fmla="*/ 0 h 120650"/>
              <a:gd name="connsiteX2" fmla="*/ 812800 w 812800"/>
              <a:gd name="connsiteY2" fmla="*/ 120650 h 120650"/>
              <a:gd name="connsiteX0" fmla="*/ 0 w 812800"/>
              <a:gd name="connsiteY0" fmla="*/ 117475 h 120650"/>
              <a:gd name="connsiteX1" fmla="*/ 377825 w 812800"/>
              <a:gd name="connsiteY1" fmla="*/ 0 h 120650"/>
              <a:gd name="connsiteX2" fmla="*/ 812800 w 812800"/>
              <a:gd name="connsiteY2" fmla="*/ 120650 h 120650"/>
              <a:gd name="connsiteX0" fmla="*/ 0 w 812800"/>
              <a:gd name="connsiteY0" fmla="*/ 117475 h 120650"/>
              <a:gd name="connsiteX1" fmla="*/ 377825 w 812800"/>
              <a:gd name="connsiteY1" fmla="*/ 0 h 120650"/>
              <a:gd name="connsiteX2" fmla="*/ 812800 w 812800"/>
              <a:gd name="connsiteY2" fmla="*/ 120650 h 120650"/>
              <a:gd name="connsiteX0" fmla="*/ 0 w 434975"/>
              <a:gd name="connsiteY0" fmla="*/ 0 h 120650"/>
              <a:gd name="connsiteX1" fmla="*/ 434975 w 434975"/>
              <a:gd name="connsiteY1" fmla="*/ 120650 h 120650"/>
            </a:gdLst>
            <a:ahLst/>
            <a:cxnLst>
              <a:cxn ang="0">
                <a:pos x="connsiteX0" y="connsiteY0"/>
              </a:cxn>
              <a:cxn ang="0">
                <a:pos x="connsiteX1" y="connsiteY1"/>
              </a:cxn>
            </a:cxnLst>
            <a:rect l="l" t="t" r="r" b="b"/>
            <a:pathLst>
              <a:path w="434975" h="120650">
                <a:moveTo>
                  <a:pt x="0" y="0"/>
                </a:moveTo>
                <a:cubicBezTo>
                  <a:pt x="335492" y="89429"/>
                  <a:pt x="231246" y="66939"/>
                  <a:pt x="434975" y="120650"/>
                </a:cubicBezTo>
              </a:path>
            </a:pathLst>
          </a:custGeom>
          <a:noFill/>
          <a:ln w="9525">
            <a:solidFill>
              <a:schemeClr val="tx1"/>
            </a:solidFill>
            <a:prstDash val="dash"/>
            <a:headEnd type="none" w="med" len="med"/>
            <a:tailEnd type="arrow"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301" name="Figura a mano libera: forma 54300">
            <a:extLst>
              <a:ext uri="{FF2B5EF4-FFF2-40B4-BE49-F238E27FC236}">
                <a16:creationId xmlns:a16="http://schemas.microsoft.com/office/drawing/2014/main" id="{D94B5B1A-D8C7-9368-3089-8C53D4EF8FA5}"/>
              </a:ext>
            </a:extLst>
          </p:cNvPr>
          <p:cNvSpPr/>
          <p:nvPr/>
        </p:nvSpPr>
        <p:spPr>
          <a:xfrm flipH="1">
            <a:off x="7157952" y="1351460"/>
            <a:ext cx="472971" cy="1251478"/>
          </a:xfrm>
          <a:custGeom>
            <a:avLst/>
            <a:gdLst>
              <a:gd name="connsiteX0" fmla="*/ 0 w 812800"/>
              <a:gd name="connsiteY0" fmla="*/ 117478 h 120653"/>
              <a:gd name="connsiteX1" fmla="*/ 377825 w 812800"/>
              <a:gd name="connsiteY1" fmla="*/ 3 h 120653"/>
              <a:gd name="connsiteX2" fmla="*/ 812800 w 812800"/>
              <a:gd name="connsiteY2" fmla="*/ 120653 h 120653"/>
              <a:gd name="connsiteX0" fmla="*/ 0 w 812800"/>
              <a:gd name="connsiteY0" fmla="*/ 117475 h 120650"/>
              <a:gd name="connsiteX1" fmla="*/ 377825 w 812800"/>
              <a:gd name="connsiteY1" fmla="*/ 0 h 120650"/>
              <a:gd name="connsiteX2" fmla="*/ 812800 w 812800"/>
              <a:gd name="connsiteY2" fmla="*/ 120650 h 120650"/>
              <a:gd name="connsiteX0" fmla="*/ 0 w 812800"/>
              <a:gd name="connsiteY0" fmla="*/ 117475 h 120650"/>
              <a:gd name="connsiteX1" fmla="*/ 377825 w 812800"/>
              <a:gd name="connsiteY1" fmla="*/ 0 h 120650"/>
              <a:gd name="connsiteX2" fmla="*/ 812800 w 812800"/>
              <a:gd name="connsiteY2" fmla="*/ 120650 h 120650"/>
              <a:gd name="connsiteX0" fmla="*/ 0 w 812800"/>
              <a:gd name="connsiteY0" fmla="*/ 117475 h 120650"/>
              <a:gd name="connsiteX1" fmla="*/ 377825 w 812800"/>
              <a:gd name="connsiteY1" fmla="*/ 0 h 120650"/>
              <a:gd name="connsiteX2" fmla="*/ 812800 w 812800"/>
              <a:gd name="connsiteY2" fmla="*/ 120650 h 120650"/>
              <a:gd name="connsiteX0" fmla="*/ 0 w 812800"/>
              <a:gd name="connsiteY0" fmla="*/ 117475 h 120650"/>
              <a:gd name="connsiteX1" fmla="*/ 377825 w 812800"/>
              <a:gd name="connsiteY1" fmla="*/ 0 h 120650"/>
              <a:gd name="connsiteX2" fmla="*/ 812800 w 812800"/>
              <a:gd name="connsiteY2" fmla="*/ 120650 h 120650"/>
              <a:gd name="connsiteX0" fmla="*/ 0 w 434975"/>
              <a:gd name="connsiteY0" fmla="*/ 0 h 120650"/>
              <a:gd name="connsiteX1" fmla="*/ 434975 w 434975"/>
              <a:gd name="connsiteY1" fmla="*/ 120650 h 120650"/>
            </a:gdLst>
            <a:ahLst/>
            <a:cxnLst>
              <a:cxn ang="0">
                <a:pos x="connsiteX0" y="connsiteY0"/>
              </a:cxn>
              <a:cxn ang="0">
                <a:pos x="connsiteX1" y="connsiteY1"/>
              </a:cxn>
            </a:cxnLst>
            <a:rect l="l" t="t" r="r" b="b"/>
            <a:pathLst>
              <a:path w="434975" h="120650">
                <a:moveTo>
                  <a:pt x="0" y="0"/>
                </a:moveTo>
                <a:cubicBezTo>
                  <a:pt x="335492" y="89429"/>
                  <a:pt x="231246" y="66939"/>
                  <a:pt x="434975" y="120650"/>
                </a:cubicBezTo>
              </a:path>
            </a:pathLst>
          </a:custGeom>
          <a:noFill/>
          <a:ln w="9525">
            <a:solidFill>
              <a:schemeClr val="tx1"/>
            </a:solidFill>
            <a:prstDash val="dash"/>
            <a:headEnd type="none" w="med" len="med"/>
            <a:tailEnd type="arrow"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302" name="Figura a mano libera: forma 54301">
            <a:extLst>
              <a:ext uri="{FF2B5EF4-FFF2-40B4-BE49-F238E27FC236}">
                <a16:creationId xmlns:a16="http://schemas.microsoft.com/office/drawing/2014/main" id="{6EFB09B8-3A15-09B5-1D37-A988CC93AC13}"/>
              </a:ext>
            </a:extLst>
          </p:cNvPr>
          <p:cNvSpPr/>
          <p:nvPr/>
        </p:nvSpPr>
        <p:spPr>
          <a:xfrm>
            <a:off x="6004560" y="2217420"/>
            <a:ext cx="518160" cy="373380"/>
          </a:xfrm>
          <a:custGeom>
            <a:avLst/>
            <a:gdLst>
              <a:gd name="connsiteX0" fmla="*/ 0 w 518160"/>
              <a:gd name="connsiteY0" fmla="*/ 205740 h 373380"/>
              <a:gd name="connsiteX1" fmla="*/ 99060 w 518160"/>
              <a:gd name="connsiteY1" fmla="*/ 373380 h 373380"/>
              <a:gd name="connsiteX2" fmla="*/ 518160 w 518160"/>
              <a:gd name="connsiteY2" fmla="*/ 220980 h 373380"/>
              <a:gd name="connsiteX3" fmla="*/ 403860 w 518160"/>
              <a:gd name="connsiteY3" fmla="*/ 0 h 373380"/>
              <a:gd name="connsiteX4" fmla="*/ 289560 w 518160"/>
              <a:gd name="connsiteY4" fmla="*/ 22860 h 373380"/>
              <a:gd name="connsiteX5" fmla="*/ 0 w 518160"/>
              <a:gd name="connsiteY5" fmla="*/ 205740 h 37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160" h="373380">
                <a:moveTo>
                  <a:pt x="0" y="205740"/>
                </a:moveTo>
                <a:lnTo>
                  <a:pt x="99060" y="373380"/>
                </a:lnTo>
                <a:lnTo>
                  <a:pt x="518160" y="220980"/>
                </a:lnTo>
                <a:lnTo>
                  <a:pt x="403860" y="0"/>
                </a:lnTo>
                <a:lnTo>
                  <a:pt x="289560" y="22860"/>
                </a:lnTo>
                <a:lnTo>
                  <a:pt x="0" y="20574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4303" name="Picture 2">
            <a:extLst>
              <a:ext uri="{FF2B5EF4-FFF2-40B4-BE49-F238E27FC236}">
                <a16:creationId xmlns:a16="http://schemas.microsoft.com/office/drawing/2014/main" id="{7069D499-C94C-3473-EBE3-1F71C286BF94}"/>
              </a:ext>
            </a:extLst>
          </p:cNvPr>
          <p:cNvPicPr>
            <a:picLocks noChangeAspect="1" noChangeArrowheads="1"/>
          </p:cNvPicPr>
          <p:nvPr/>
        </p:nvPicPr>
        <p:blipFill>
          <a:blip r:embed="rId5" cstate="print"/>
          <a:srcRect l="58291" t="8706" r="27037" b="83752"/>
          <a:stretch/>
        </p:blipFill>
        <p:spPr bwMode="auto">
          <a:xfrm>
            <a:off x="5919389" y="5264600"/>
            <a:ext cx="593367" cy="557152"/>
          </a:xfrm>
          <a:prstGeom prst="rect">
            <a:avLst/>
          </a:prstGeom>
          <a:noFill/>
          <a:ln w="9525">
            <a:noFill/>
            <a:miter lim="800000"/>
            <a:headEnd/>
            <a:tailEnd/>
          </a:ln>
        </p:spPr>
      </p:pic>
      <p:pic>
        <p:nvPicPr>
          <p:cNvPr id="54304" name="Picture 2">
            <a:extLst>
              <a:ext uri="{FF2B5EF4-FFF2-40B4-BE49-F238E27FC236}">
                <a16:creationId xmlns:a16="http://schemas.microsoft.com/office/drawing/2014/main" id="{B944474A-8427-7894-B9BC-688D89FDEC7D}"/>
              </a:ext>
            </a:extLst>
          </p:cNvPr>
          <p:cNvPicPr>
            <a:picLocks noChangeAspect="1" noChangeArrowheads="1"/>
          </p:cNvPicPr>
          <p:nvPr/>
        </p:nvPicPr>
        <p:blipFill>
          <a:blip r:embed="rId5" cstate="print"/>
          <a:srcRect l="26130" t="5818" r="66668" b="80897"/>
          <a:stretch/>
        </p:blipFill>
        <p:spPr bwMode="auto">
          <a:xfrm>
            <a:off x="5732729" y="5052746"/>
            <a:ext cx="291268" cy="981537"/>
          </a:xfrm>
          <a:prstGeom prst="rect">
            <a:avLst/>
          </a:prstGeom>
          <a:noFill/>
          <a:ln w="9525">
            <a:noFill/>
            <a:miter lim="800000"/>
            <a:headEnd/>
            <a:tailEnd/>
          </a:ln>
        </p:spPr>
      </p:pic>
    </p:spTree>
    <p:extLst>
      <p:ext uri="{BB962C8B-B14F-4D97-AF65-F5344CB8AC3E}">
        <p14:creationId xmlns:p14="http://schemas.microsoft.com/office/powerpoint/2010/main" val="115256843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 name="Isosceles Triangle 68"/>
          <p:cNvSpPr/>
          <p:nvPr/>
        </p:nvSpPr>
        <p:spPr>
          <a:xfrm>
            <a:off x="6343993" y="3717032"/>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Reflection</a:t>
            </a:r>
            <a:r>
              <a:rPr lang="en-GB" dirty="0">
                <a:ea typeface="+mj-ea"/>
                <a:cs typeface="+mj-cs"/>
              </a:rPr>
              <a:t> – CMP</a:t>
            </a:r>
          </a:p>
        </p:txBody>
      </p:sp>
      <p:pic>
        <p:nvPicPr>
          <p:cNvPr id="21" name="Immagine 9" descr="logo_dicea.png"/>
          <p:cNvPicPr>
            <a:picLocks noChangeAspect="1"/>
          </p:cNvPicPr>
          <p:nvPr/>
        </p:nvPicPr>
        <p:blipFill>
          <a:blip r:embed="rId3" cstate="print"/>
          <a:srcRect r="77084"/>
          <a:stretch>
            <a:fillRect/>
          </a:stretch>
        </p:blipFill>
        <p:spPr bwMode="auto">
          <a:xfrm>
            <a:off x="8568283" y="0"/>
            <a:ext cx="540221" cy="654050"/>
          </a:xfrm>
          <a:prstGeom prst="rect">
            <a:avLst/>
          </a:prstGeom>
          <a:noFill/>
          <a:ln w="9525">
            <a:noFill/>
            <a:miter lim="800000"/>
            <a:headEnd/>
            <a:tailEnd/>
          </a:ln>
        </p:spPr>
      </p:pic>
      <p:sp>
        <p:nvSpPr>
          <p:cNvPr id="93"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40</a:t>
            </a:fld>
            <a:r>
              <a:rPr lang="en-GB" sz="1400" b="1" dirty="0"/>
              <a:t> </a:t>
            </a:r>
          </a:p>
        </p:txBody>
      </p:sp>
      <p:sp>
        <p:nvSpPr>
          <p:cNvPr id="94"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78" name="Rettangolo 77"/>
          <p:cNvSpPr/>
          <p:nvPr/>
        </p:nvSpPr>
        <p:spPr>
          <a:xfrm>
            <a:off x="251520" y="1700808"/>
            <a:ext cx="2574504" cy="646331"/>
          </a:xfrm>
          <a:prstGeom prst="rect">
            <a:avLst/>
          </a:prstGeom>
        </p:spPr>
        <p:txBody>
          <a:bodyPr wrap="square">
            <a:spAutoFit/>
          </a:bodyPr>
          <a:lstStyle/>
          <a:p>
            <a:pPr algn="ctr"/>
            <a:r>
              <a:rPr lang="en-US" b="1" dirty="0"/>
              <a:t>Common Mid-Point</a:t>
            </a:r>
          </a:p>
          <a:p>
            <a:pPr algn="ctr"/>
            <a:r>
              <a:rPr lang="en-US" b="1" dirty="0"/>
              <a:t>FOLD=3</a:t>
            </a:r>
          </a:p>
        </p:txBody>
      </p:sp>
      <p:sp>
        <p:nvSpPr>
          <p:cNvPr id="47" name="Rectangle 52"/>
          <p:cNvSpPr/>
          <p:nvPr/>
        </p:nvSpPr>
        <p:spPr>
          <a:xfrm>
            <a:off x="-7030" y="3933056"/>
            <a:ext cx="9144000" cy="1676400"/>
          </a:xfrm>
          <a:prstGeom prst="rect">
            <a:avLst/>
          </a:prstGeom>
          <a:solidFill>
            <a:schemeClr val="bg1">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14"/>
          <p:cNvSpPr/>
          <p:nvPr/>
        </p:nvSpPr>
        <p:spPr>
          <a:xfrm>
            <a:off x="0" y="5623520"/>
            <a:ext cx="9144000" cy="685800"/>
          </a:xfrm>
          <a:prstGeom prst="rect">
            <a:avLst/>
          </a:prstGeom>
          <a:solidFill>
            <a:schemeClr val="bg1">
              <a:lumMod val="7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49"/>
          <p:cNvSpPr txBox="1"/>
          <p:nvPr/>
        </p:nvSpPr>
        <p:spPr>
          <a:xfrm>
            <a:off x="152400" y="5242520"/>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1</a:t>
            </a:r>
          </a:p>
        </p:txBody>
      </p:sp>
      <p:sp>
        <p:nvSpPr>
          <p:cNvPr id="56" name="TextBox 50"/>
          <p:cNvSpPr txBox="1"/>
          <p:nvPr/>
        </p:nvSpPr>
        <p:spPr>
          <a:xfrm>
            <a:off x="152400" y="5635188"/>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2</a:t>
            </a:r>
          </a:p>
        </p:txBody>
      </p:sp>
      <p:cxnSp>
        <p:nvCxnSpPr>
          <p:cNvPr id="57" name="Connettore 2 56"/>
          <p:cNvCxnSpPr/>
          <p:nvPr/>
        </p:nvCxnSpPr>
        <p:spPr>
          <a:xfrm>
            <a:off x="8748464" y="3933056"/>
            <a:ext cx="0" cy="1656184"/>
          </a:xfrm>
          <a:prstGeom prst="straightConnector1">
            <a:avLst/>
          </a:prstGeom>
          <a:ln w="19050">
            <a:solidFill>
              <a:srgbClr val="82243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47"/>
          <p:cNvSpPr txBox="1"/>
          <p:nvPr/>
        </p:nvSpPr>
        <p:spPr>
          <a:xfrm>
            <a:off x="8748464" y="4437112"/>
            <a:ext cx="372218"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rPr>
              <a:t>h</a:t>
            </a:r>
            <a:endParaRPr lang="en-US" sz="2400" b="1" i="1" baseline="-25000" dirty="0">
              <a:effectLst>
                <a:outerShdw blurRad="38100" dist="38100" dir="2700000" algn="tl">
                  <a:srgbClr val="000000">
                    <a:alpha val="43137"/>
                  </a:srgbClr>
                </a:outerShdw>
              </a:effectLst>
            </a:endParaRPr>
          </a:p>
        </p:txBody>
      </p:sp>
      <p:sp>
        <p:nvSpPr>
          <p:cNvPr id="59" name="TextBox 47"/>
          <p:cNvSpPr txBox="1"/>
          <p:nvPr/>
        </p:nvSpPr>
        <p:spPr>
          <a:xfrm>
            <a:off x="7884368" y="5009455"/>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1,</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1</a:t>
            </a:r>
          </a:p>
        </p:txBody>
      </p:sp>
      <p:sp>
        <p:nvSpPr>
          <p:cNvPr id="60" name="TextBox 47"/>
          <p:cNvSpPr txBox="1"/>
          <p:nvPr/>
        </p:nvSpPr>
        <p:spPr>
          <a:xfrm>
            <a:off x="7884368" y="5631631"/>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2,</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2</a:t>
            </a:r>
          </a:p>
        </p:txBody>
      </p:sp>
      <p:sp>
        <p:nvSpPr>
          <p:cNvPr id="65" name="TextBox 45"/>
          <p:cNvSpPr txBox="1"/>
          <p:nvPr/>
        </p:nvSpPr>
        <p:spPr>
          <a:xfrm>
            <a:off x="5497796" y="3460358"/>
            <a:ext cx="466794" cy="369332"/>
          </a:xfrm>
          <a:prstGeom prst="rect">
            <a:avLst/>
          </a:prstGeom>
          <a:noFill/>
        </p:spPr>
        <p:txBody>
          <a:bodyPr wrap="none" rtlCol="0">
            <a:spAutoFit/>
          </a:bodyPr>
          <a:lstStyle/>
          <a:p>
            <a:r>
              <a:rPr lang="en-US" dirty="0">
                <a:solidFill>
                  <a:srgbClr val="FFCC00"/>
                </a:solidFill>
                <a:effectLst>
                  <a:outerShdw blurRad="38100" dist="38100" dir="2700000" algn="tl">
                    <a:srgbClr val="000000">
                      <a:alpha val="43137"/>
                    </a:srgbClr>
                  </a:outerShdw>
                </a:effectLst>
              </a:rPr>
              <a:t>S1</a:t>
            </a:r>
          </a:p>
        </p:txBody>
      </p:sp>
      <p:sp>
        <p:nvSpPr>
          <p:cNvPr id="66" name="5-Point Star 6"/>
          <p:cNvSpPr/>
          <p:nvPr/>
        </p:nvSpPr>
        <p:spPr>
          <a:xfrm>
            <a:off x="5594727" y="3798573"/>
            <a:ext cx="228600" cy="228600"/>
          </a:xfrm>
          <a:prstGeom prst="star5">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63"/>
          <p:cNvCxnSpPr/>
          <p:nvPr/>
        </p:nvCxnSpPr>
        <p:spPr>
          <a:xfrm flipV="1">
            <a:off x="6036598" y="3933056"/>
            <a:ext cx="432048" cy="1656185"/>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141" name="TextBox 46"/>
          <p:cNvSpPr txBox="1"/>
          <p:nvPr/>
        </p:nvSpPr>
        <p:spPr>
          <a:xfrm>
            <a:off x="6252622" y="3421132"/>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R1</a:t>
            </a:r>
          </a:p>
        </p:txBody>
      </p:sp>
      <p:sp>
        <p:nvSpPr>
          <p:cNvPr id="67" name="Rettangolo 66"/>
          <p:cNvSpPr/>
          <p:nvPr/>
        </p:nvSpPr>
        <p:spPr>
          <a:xfrm>
            <a:off x="0" y="908720"/>
            <a:ext cx="9144001" cy="646331"/>
          </a:xfrm>
          <a:prstGeom prst="rect">
            <a:avLst/>
          </a:prstGeom>
        </p:spPr>
        <p:txBody>
          <a:bodyPr wrap="square">
            <a:spAutoFit/>
          </a:bodyPr>
          <a:lstStyle/>
          <a:p>
            <a:r>
              <a:rPr lang="en-US" b="1" dirty="0">
                <a:solidFill>
                  <a:srgbClr val="002060"/>
                </a:solidFill>
              </a:rPr>
              <a:t>Q. And for reflections for single-channel acquisition?</a:t>
            </a:r>
          </a:p>
          <a:p>
            <a:r>
              <a:rPr lang="en-US" b="1" dirty="0">
                <a:solidFill>
                  <a:srgbClr val="002060"/>
                </a:solidFill>
              </a:rPr>
              <a:t>A. We use the Common Mid-Point (CMP) gather</a:t>
            </a:r>
          </a:p>
        </p:txBody>
      </p:sp>
      <mc:AlternateContent xmlns:mc="http://schemas.openxmlformats.org/markup-compatibility/2006" xmlns:a14="http://schemas.microsoft.com/office/drawing/2010/main">
        <mc:Choice Requires="a14">
          <p:sp>
            <p:nvSpPr>
              <p:cNvPr id="69" name="Oggetto 68"/>
              <p:cNvSpPr txBox="1"/>
              <p:nvPr/>
            </p:nvSpPr>
            <p:spPr bwMode="auto">
              <a:xfrm>
                <a:off x="2906525" y="1628800"/>
                <a:ext cx="1449451" cy="576064"/>
              </a:xfrm>
              <a:prstGeom prst="rect">
                <a:avLst/>
              </a:prstGeom>
              <a:noFill/>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𝑋</m:t>
                          </m:r>
                        </m:e>
                        <m:sub>
                          <m:r>
                            <a:rPr lang="it-IT" i="1">
                              <a:solidFill>
                                <a:srgbClr val="000000"/>
                              </a:solidFill>
                              <a:latin typeface="Cambria Math" panose="02040503050406030204" pitchFamily="18" charset="0"/>
                            </a:rPr>
                            <m:t>𝑀</m:t>
                          </m:r>
                        </m:sub>
                      </m:sSub>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𝑋</m:t>
                              </m:r>
                            </m:e>
                            <m:sub>
                              <m:r>
                                <a:rPr lang="it-IT" i="1">
                                  <a:solidFill>
                                    <a:srgbClr val="000000"/>
                                  </a:solidFill>
                                  <a:latin typeface="Cambria Math" panose="02040503050406030204" pitchFamily="18" charset="0"/>
                                </a:rPr>
                                <m:t>𝑅</m:t>
                              </m:r>
                            </m:sub>
                          </m:sSub>
                          <m:r>
                            <a:rPr lang="it-IT" i="1">
                              <a:solidFill>
                                <a:srgbClr val="000000"/>
                              </a:solidFill>
                              <a:latin typeface="Cambria Math" panose="02040503050406030204" pitchFamily="18" charset="0"/>
                            </a:rPr>
                            <m:t>+</m:t>
                          </m:r>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𝑋</m:t>
                              </m:r>
                            </m:e>
                            <m:sub>
                              <m:r>
                                <a:rPr lang="it-IT" i="1">
                                  <a:solidFill>
                                    <a:srgbClr val="000000"/>
                                  </a:solidFill>
                                  <a:latin typeface="Cambria Math" panose="02040503050406030204" pitchFamily="18" charset="0"/>
                                </a:rPr>
                                <m:t>𝑆</m:t>
                              </m:r>
                            </m:sub>
                          </m:sSub>
                        </m:num>
                        <m:den>
                          <m:r>
                            <a:rPr lang="it-IT" i="1">
                              <a:solidFill>
                                <a:srgbClr val="000000"/>
                              </a:solidFill>
                              <a:latin typeface="Cambria Math" panose="02040503050406030204" pitchFamily="18" charset="0"/>
                            </a:rPr>
                            <m:t>2</m:t>
                          </m:r>
                        </m:den>
                      </m:f>
                    </m:oMath>
                  </m:oMathPara>
                </a14:m>
                <a:endParaRPr lang="it-IT"/>
              </a:p>
            </p:txBody>
          </p:sp>
        </mc:Choice>
        <mc:Fallback xmlns="">
          <p:sp>
            <p:nvSpPr>
              <p:cNvPr id="69" name="Oggetto 68"/>
              <p:cNvSpPr txBox="1">
                <a:spLocks noRot="1" noChangeAspect="1" noMove="1" noResize="1" noEditPoints="1" noAdjustHandles="1" noChangeArrowheads="1" noChangeShapeType="1" noTextEdit="1"/>
              </p:cNvSpPr>
              <p:nvPr/>
            </p:nvSpPr>
            <p:spPr bwMode="auto">
              <a:xfrm>
                <a:off x="2906525" y="1628800"/>
                <a:ext cx="1449451" cy="576064"/>
              </a:xfrm>
              <a:prstGeom prst="rect">
                <a:avLst/>
              </a:prstGeom>
              <a:blipFill>
                <a:blip r:embed="rId4"/>
                <a:stretch>
                  <a:fillRect/>
                </a:stretch>
              </a:blipFill>
            </p:spPr>
            <p:txBody>
              <a:bodyPr/>
              <a:lstStyle/>
              <a:p>
                <a:r>
                  <a:rPr lang="it-IT">
                    <a:noFill/>
                  </a:rPr>
                  <a:t> </a:t>
                </a:r>
              </a:p>
            </p:txBody>
          </p:sp>
        </mc:Fallback>
      </mc:AlternateContent>
      <p:cxnSp>
        <p:nvCxnSpPr>
          <p:cNvPr id="74" name="Straight Arrow Connector 63"/>
          <p:cNvCxnSpPr>
            <a:endCxn id="66" idx="3"/>
          </p:cNvCxnSpPr>
          <p:nvPr/>
        </p:nvCxnSpPr>
        <p:spPr>
          <a:xfrm flipH="1" flipV="1">
            <a:off x="5779668" y="4027172"/>
            <a:ext cx="256931" cy="1562069"/>
          </a:xfrm>
          <a:prstGeom prst="straightConnector1">
            <a:avLst/>
          </a:prstGeom>
          <a:ln w="50800">
            <a:solidFill>
              <a:schemeClr val="tx2">
                <a:lumMod val="60000"/>
                <a:lumOff val="4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81" name="Isosceles Triangle 68"/>
          <p:cNvSpPr/>
          <p:nvPr/>
        </p:nvSpPr>
        <p:spPr>
          <a:xfrm>
            <a:off x="7160519" y="3712015"/>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45"/>
          <p:cNvSpPr txBox="1"/>
          <p:nvPr/>
        </p:nvSpPr>
        <p:spPr>
          <a:xfrm>
            <a:off x="4740454" y="3455341"/>
            <a:ext cx="466794" cy="369332"/>
          </a:xfrm>
          <a:prstGeom prst="rect">
            <a:avLst/>
          </a:prstGeom>
          <a:noFill/>
        </p:spPr>
        <p:txBody>
          <a:bodyPr wrap="none" rtlCol="0">
            <a:spAutoFit/>
          </a:bodyPr>
          <a:lstStyle/>
          <a:p>
            <a:r>
              <a:rPr lang="en-US" dirty="0">
                <a:solidFill>
                  <a:srgbClr val="FFCC00"/>
                </a:solidFill>
                <a:effectLst>
                  <a:outerShdw blurRad="38100" dist="38100" dir="2700000" algn="tl">
                    <a:srgbClr val="000000">
                      <a:alpha val="43137"/>
                    </a:srgbClr>
                  </a:outerShdw>
                </a:effectLst>
              </a:rPr>
              <a:t>S2</a:t>
            </a:r>
          </a:p>
        </p:txBody>
      </p:sp>
      <p:sp>
        <p:nvSpPr>
          <p:cNvPr id="83" name="5-Point Star 6"/>
          <p:cNvSpPr/>
          <p:nvPr/>
        </p:nvSpPr>
        <p:spPr>
          <a:xfrm>
            <a:off x="4837385" y="3793556"/>
            <a:ext cx="228600" cy="228600"/>
          </a:xfrm>
          <a:prstGeom prst="star5">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46"/>
          <p:cNvSpPr txBox="1"/>
          <p:nvPr/>
        </p:nvSpPr>
        <p:spPr>
          <a:xfrm>
            <a:off x="7069148" y="3416115"/>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R2</a:t>
            </a:r>
          </a:p>
        </p:txBody>
      </p:sp>
      <p:sp>
        <p:nvSpPr>
          <p:cNvPr id="88" name="Isosceles Triangle 68"/>
          <p:cNvSpPr/>
          <p:nvPr/>
        </p:nvSpPr>
        <p:spPr>
          <a:xfrm>
            <a:off x="8000177" y="3714966"/>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46"/>
          <p:cNvSpPr txBox="1"/>
          <p:nvPr/>
        </p:nvSpPr>
        <p:spPr>
          <a:xfrm>
            <a:off x="7908806" y="3419066"/>
            <a:ext cx="479618"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R3</a:t>
            </a:r>
          </a:p>
        </p:txBody>
      </p:sp>
      <p:cxnSp>
        <p:nvCxnSpPr>
          <p:cNvPr id="95" name="Straight Arrow Connector 63"/>
          <p:cNvCxnSpPr>
            <a:endCxn id="81" idx="3"/>
          </p:cNvCxnSpPr>
          <p:nvPr/>
        </p:nvCxnSpPr>
        <p:spPr>
          <a:xfrm flipV="1">
            <a:off x="6036598" y="3930105"/>
            <a:ext cx="1250413" cy="1659136"/>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02" name="Straight Arrow Connector 63"/>
          <p:cNvCxnSpPr/>
          <p:nvPr/>
        </p:nvCxnSpPr>
        <p:spPr>
          <a:xfrm flipH="1" flipV="1">
            <a:off x="5011396" y="3997896"/>
            <a:ext cx="1025202" cy="1591344"/>
          </a:xfrm>
          <a:prstGeom prst="straightConnector1">
            <a:avLst/>
          </a:prstGeom>
          <a:ln w="50800">
            <a:solidFill>
              <a:schemeClr val="tx2">
                <a:lumMod val="60000"/>
                <a:lumOff val="4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13" name="TextBox 45"/>
          <p:cNvSpPr txBox="1"/>
          <p:nvPr/>
        </p:nvSpPr>
        <p:spPr>
          <a:xfrm>
            <a:off x="4092382" y="3438249"/>
            <a:ext cx="466794" cy="369332"/>
          </a:xfrm>
          <a:prstGeom prst="rect">
            <a:avLst/>
          </a:prstGeom>
          <a:noFill/>
        </p:spPr>
        <p:txBody>
          <a:bodyPr wrap="none" rtlCol="0">
            <a:spAutoFit/>
          </a:bodyPr>
          <a:lstStyle/>
          <a:p>
            <a:r>
              <a:rPr lang="en-US" dirty="0">
                <a:solidFill>
                  <a:srgbClr val="FFCC00"/>
                </a:solidFill>
                <a:effectLst>
                  <a:outerShdw blurRad="38100" dist="38100" dir="2700000" algn="tl">
                    <a:srgbClr val="000000">
                      <a:alpha val="43137"/>
                    </a:srgbClr>
                  </a:outerShdw>
                </a:effectLst>
              </a:rPr>
              <a:t>S3</a:t>
            </a:r>
          </a:p>
        </p:txBody>
      </p:sp>
      <p:sp>
        <p:nvSpPr>
          <p:cNvPr id="115" name="5-Point Star 6"/>
          <p:cNvSpPr/>
          <p:nvPr/>
        </p:nvSpPr>
        <p:spPr>
          <a:xfrm>
            <a:off x="4189313" y="3776464"/>
            <a:ext cx="228600" cy="228600"/>
          </a:xfrm>
          <a:prstGeom prst="star5">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Arrow Connector 63"/>
          <p:cNvCxnSpPr>
            <a:endCxn id="115" idx="3"/>
          </p:cNvCxnSpPr>
          <p:nvPr/>
        </p:nvCxnSpPr>
        <p:spPr>
          <a:xfrm flipH="1" flipV="1">
            <a:off x="4374254" y="4005063"/>
            <a:ext cx="1662344" cy="1584177"/>
          </a:xfrm>
          <a:prstGeom prst="straightConnector1">
            <a:avLst/>
          </a:prstGeom>
          <a:ln w="50800">
            <a:solidFill>
              <a:schemeClr val="tx2">
                <a:lumMod val="60000"/>
                <a:lumOff val="4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2" name="Straight Arrow Connector 63"/>
          <p:cNvCxnSpPr>
            <a:endCxn id="88" idx="3"/>
          </p:cNvCxnSpPr>
          <p:nvPr/>
        </p:nvCxnSpPr>
        <p:spPr>
          <a:xfrm flipV="1">
            <a:off x="6036598" y="3933056"/>
            <a:ext cx="2090071" cy="1656184"/>
          </a:xfrm>
          <a:prstGeom prst="straightConnector1">
            <a:avLst/>
          </a:prstGeom>
          <a:ln w="50800">
            <a:solidFill>
              <a:schemeClr val="tx2">
                <a:lumMod val="60000"/>
                <a:lumOff val="4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128" name="CasellaDiTesto 127"/>
          <p:cNvSpPr txBox="1"/>
          <p:nvPr/>
        </p:nvSpPr>
        <p:spPr>
          <a:xfrm>
            <a:off x="5820574" y="3321781"/>
            <a:ext cx="705022" cy="276999"/>
          </a:xfrm>
          <a:prstGeom prst="rect">
            <a:avLst/>
          </a:prstGeom>
          <a:noFill/>
        </p:spPr>
        <p:txBody>
          <a:bodyPr wrap="square" rtlCol="0">
            <a:spAutoFit/>
          </a:bodyPr>
          <a:lstStyle/>
          <a:p>
            <a:r>
              <a:rPr lang="it-IT" sz="1200" dirty="0"/>
              <a:t>CMPN</a:t>
            </a:r>
            <a:endParaRPr lang="it-IT" sz="1200" baseline="-25000" dirty="0"/>
          </a:p>
        </p:txBody>
      </p:sp>
      <p:sp>
        <p:nvSpPr>
          <p:cNvPr id="129" name="Ovale 128"/>
          <p:cNvSpPr/>
          <p:nvPr/>
        </p:nvSpPr>
        <p:spPr>
          <a:xfrm>
            <a:off x="6012176" y="3860478"/>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ttangolo 129"/>
          <p:cNvSpPr/>
          <p:nvPr/>
        </p:nvSpPr>
        <p:spPr>
          <a:xfrm>
            <a:off x="6372200" y="641340"/>
            <a:ext cx="1392610" cy="369332"/>
          </a:xfrm>
          <a:prstGeom prst="rect">
            <a:avLst/>
          </a:prstGeom>
        </p:spPr>
        <p:txBody>
          <a:bodyPr wrap="square">
            <a:spAutoFit/>
          </a:bodyPr>
          <a:lstStyle/>
          <a:p>
            <a:r>
              <a:rPr lang="en-US" b="1" dirty="0">
                <a:solidFill>
                  <a:srgbClr val="002060"/>
                </a:solidFill>
              </a:rPr>
              <a:t>CMPN</a:t>
            </a:r>
          </a:p>
        </p:txBody>
      </p:sp>
      <p:grpSp>
        <p:nvGrpSpPr>
          <p:cNvPr id="2" name="Gruppo 144"/>
          <p:cNvGrpSpPr/>
          <p:nvPr/>
        </p:nvGrpSpPr>
        <p:grpSpPr>
          <a:xfrm>
            <a:off x="6228183" y="722640"/>
            <a:ext cx="2448271" cy="2922384"/>
            <a:chOff x="5535106" y="102510"/>
            <a:chExt cx="3213356" cy="3872610"/>
          </a:xfrm>
        </p:grpSpPr>
        <p:grpSp>
          <p:nvGrpSpPr>
            <p:cNvPr id="3" name="Group 54"/>
            <p:cNvGrpSpPr/>
            <p:nvPr/>
          </p:nvGrpSpPr>
          <p:grpSpPr>
            <a:xfrm>
              <a:off x="5535106" y="102510"/>
              <a:ext cx="2511940" cy="3590632"/>
              <a:chOff x="4508072" y="1088644"/>
              <a:chExt cx="4559728" cy="3535313"/>
            </a:xfrm>
            <a:effectLst/>
          </p:grpSpPr>
          <p:grpSp>
            <p:nvGrpSpPr>
              <p:cNvPr id="4" name="Group 53"/>
              <p:cNvGrpSpPr/>
              <p:nvPr/>
            </p:nvGrpSpPr>
            <p:grpSpPr>
              <a:xfrm>
                <a:off x="5486400" y="1874169"/>
                <a:ext cx="3581400" cy="2749788"/>
                <a:chOff x="5257800" y="1874169"/>
                <a:chExt cx="3581400" cy="2749788"/>
              </a:xfrm>
            </p:grpSpPr>
            <p:cxnSp>
              <p:nvCxnSpPr>
                <p:cNvPr id="135" name="Straight Connector 5"/>
                <p:cNvCxnSpPr/>
                <p:nvPr/>
              </p:nvCxnSpPr>
              <p:spPr>
                <a:xfrm rot="16200000" flipV="1">
                  <a:off x="3886200" y="3252357"/>
                  <a:ext cx="27432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6" name="Straight Connector 6"/>
                <p:cNvCxnSpPr/>
                <p:nvPr/>
              </p:nvCxnSpPr>
              <p:spPr>
                <a:xfrm rot="10800000">
                  <a:off x="5257800" y="1874169"/>
                  <a:ext cx="35814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133" name="TextBox 9"/>
              <p:cNvSpPr txBox="1"/>
              <p:nvPr/>
            </p:nvSpPr>
            <p:spPr>
              <a:xfrm rot="16200000">
                <a:off x="4207157" y="3726974"/>
                <a:ext cx="971162" cy="369332"/>
              </a:xfrm>
              <a:prstGeom prst="rect">
                <a:avLst/>
              </a:prstGeom>
              <a:noFill/>
            </p:spPr>
            <p:txBody>
              <a:bodyPr wrap="none" rtlCol="0">
                <a:spAutoFit/>
              </a:bodyPr>
              <a:lstStyle/>
              <a:p>
                <a:r>
                  <a:rPr lang="en-US" dirty="0"/>
                  <a:t>Time (</a:t>
                </a:r>
                <a:r>
                  <a:rPr lang="en-US" i="1" dirty="0"/>
                  <a:t>t</a:t>
                </a:r>
                <a:r>
                  <a:rPr lang="en-US" dirty="0"/>
                  <a:t>)</a:t>
                </a:r>
              </a:p>
            </p:txBody>
          </p:sp>
          <p:sp>
            <p:nvSpPr>
              <p:cNvPr id="134" name="TextBox 10"/>
              <p:cNvSpPr txBox="1"/>
              <p:nvPr/>
            </p:nvSpPr>
            <p:spPr>
              <a:xfrm>
                <a:off x="6904953" y="1088644"/>
                <a:ext cx="2050249" cy="363642"/>
              </a:xfrm>
              <a:prstGeom prst="rect">
                <a:avLst/>
              </a:prstGeom>
              <a:noFill/>
            </p:spPr>
            <p:txBody>
              <a:bodyPr wrap="none" rtlCol="0">
                <a:spAutoFit/>
              </a:bodyPr>
              <a:lstStyle/>
              <a:p>
                <a:r>
                  <a:rPr lang="en-US" dirty="0"/>
                  <a:t>Offset (</a:t>
                </a:r>
                <a:r>
                  <a:rPr lang="en-US" i="1" dirty="0"/>
                  <a:t>x</a:t>
                </a:r>
                <a:r>
                  <a:rPr lang="en-US" dirty="0"/>
                  <a:t>)</a:t>
                </a:r>
              </a:p>
            </p:txBody>
          </p:sp>
        </p:grpSp>
        <p:sp>
          <p:nvSpPr>
            <p:cNvPr id="137" name="Figura a mano libera 136"/>
            <p:cNvSpPr/>
            <p:nvPr/>
          </p:nvSpPr>
          <p:spPr>
            <a:xfrm>
              <a:off x="6102170" y="1438414"/>
              <a:ext cx="1962879" cy="1120585"/>
            </a:xfrm>
            <a:custGeom>
              <a:avLst/>
              <a:gdLst>
                <a:gd name="connsiteX0" fmla="*/ 0 w 1866900"/>
                <a:gd name="connsiteY0" fmla="*/ 37779 h 812479"/>
                <a:gd name="connsiteX1" fmla="*/ 584200 w 1866900"/>
                <a:gd name="connsiteY1" fmla="*/ 88579 h 812479"/>
                <a:gd name="connsiteX2" fmla="*/ 1866900 w 1866900"/>
                <a:gd name="connsiteY2" fmla="*/ 812479 h 812479"/>
                <a:gd name="connsiteX0" fmla="*/ 0 w 1866900"/>
                <a:gd name="connsiteY0" fmla="*/ 11262 h 785962"/>
                <a:gd name="connsiteX1" fmla="*/ 788988 w 1866900"/>
                <a:gd name="connsiteY1" fmla="*/ 166837 h 785962"/>
                <a:gd name="connsiteX2" fmla="*/ 1866900 w 1866900"/>
                <a:gd name="connsiteY2" fmla="*/ 785962 h 785962"/>
                <a:gd name="connsiteX0" fmla="*/ 0 w 1866900"/>
                <a:gd name="connsiteY0" fmla="*/ 7120 h 781820"/>
                <a:gd name="connsiteX1" fmla="*/ 788988 w 1866900"/>
                <a:gd name="connsiteY1" fmla="*/ 162695 h 781820"/>
                <a:gd name="connsiteX2" fmla="*/ 1866900 w 1866900"/>
                <a:gd name="connsiteY2" fmla="*/ 781820 h 781820"/>
                <a:gd name="connsiteX0" fmla="*/ 0 w 1866900"/>
                <a:gd name="connsiteY0" fmla="*/ 9075 h 783775"/>
                <a:gd name="connsiteX1" fmla="*/ 788988 w 1866900"/>
                <a:gd name="connsiteY1" fmla="*/ 164650 h 783775"/>
                <a:gd name="connsiteX2" fmla="*/ 1866900 w 1866900"/>
                <a:gd name="connsiteY2" fmla="*/ 783775 h 783775"/>
                <a:gd name="connsiteX0" fmla="*/ 0 w 1866900"/>
                <a:gd name="connsiteY0" fmla="*/ 11710 h 786410"/>
                <a:gd name="connsiteX1" fmla="*/ 788988 w 1866900"/>
                <a:gd name="connsiteY1" fmla="*/ 167285 h 786410"/>
                <a:gd name="connsiteX2" fmla="*/ 1866900 w 1866900"/>
                <a:gd name="connsiteY2" fmla="*/ 786410 h 786410"/>
                <a:gd name="connsiteX0" fmla="*/ 0 w 1819275"/>
                <a:gd name="connsiteY0" fmla="*/ 11262 h 785962"/>
                <a:gd name="connsiteX1" fmla="*/ 741363 w 1819275"/>
                <a:gd name="connsiteY1" fmla="*/ 166837 h 785962"/>
                <a:gd name="connsiteX2" fmla="*/ 1819275 w 1819275"/>
                <a:gd name="connsiteY2" fmla="*/ 785962 h 785962"/>
                <a:gd name="connsiteX0" fmla="*/ 0 w 1819275"/>
                <a:gd name="connsiteY0" fmla="*/ 644 h 775344"/>
                <a:gd name="connsiteX1" fmla="*/ 741363 w 1819275"/>
                <a:gd name="connsiteY1" fmla="*/ 156219 h 775344"/>
                <a:gd name="connsiteX2" fmla="*/ 1819275 w 1819275"/>
                <a:gd name="connsiteY2" fmla="*/ 775344 h 775344"/>
                <a:gd name="connsiteX0" fmla="*/ 0 w 1819275"/>
                <a:gd name="connsiteY0" fmla="*/ 722 h 775422"/>
                <a:gd name="connsiteX1" fmla="*/ 784225 w 1819275"/>
                <a:gd name="connsiteY1" fmla="*/ 151535 h 775422"/>
                <a:gd name="connsiteX2" fmla="*/ 1819275 w 1819275"/>
                <a:gd name="connsiteY2" fmla="*/ 775422 h 775422"/>
                <a:gd name="connsiteX0" fmla="*/ 0 w 1819275"/>
                <a:gd name="connsiteY0" fmla="*/ 722 h 775422"/>
                <a:gd name="connsiteX1" fmla="*/ 784225 w 1819275"/>
                <a:gd name="connsiteY1" fmla="*/ 151535 h 775422"/>
                <a:gd name="connsiteX2" fmla="*/ 1819275 w 1819275"/>
                <a:gd name="connsiteY2" fmla="*/ 775422 h 775422"/>
                <a:gd name="connsiteX0" fmla="*/ 0 w 2047875"/>
                <a:gd name="connsiteY0" fmla="*/ 684 h 761937"/>
                <a:gd name="connsiteX1" fmla="*/ 784225 w 2047875"/>
                <a:gd name="connsiteY1" fmla="*/ 151497 h 761937"/>
                <a:gd name="connsiteX2" fmla="*/ 2047875 w 2047875"/>
                <a:gd name="connsiteY2" fmla="*/ 761937 h 761937"/>
              </a:gdLst>
              <a:ahLst/>
              <a:cxnLst>
                <a:cxn ang="0">
                  <a:pos x="connsiteX0" y="connsiteY0"/>
                </a:cxn>
                <a:cxn ang="0">
                  <a:pos x="connsiteX1" y="connsiteY1"/>
                </a:cxn>
                <a:cxn ang="0">
                  <a:pos x="connsiteX2" y="connsiteY2"/>
                </a:cxn>
              </a:cxnLst>
              <a:rect l="l" t="t" r="r" b="b"/>
              <a:pathLst>
                <a:path w="2047875" h="761937">
                  <a:moveTo>
                    <a:pt x="0" y="684"/>
                  </a:moveTo>
                  <a:cubicBezTo>
                    <a:pt x="150812" y="-5138"/>
                    <a:pt x="442913" y="24622"/>
                    <a:pt x="784225" y="151497"/>
                  </a:cubicBezTo>
                  <a:cubicBezTo>
                    <a:pt x="1125538" y="278373"/>
                    <a:pt x="1614487" y="455020"/>
                    <a:pt x="2047875" y="7619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igura a mano libera 137"/>
            <p:cNvSpPr/>
            <p:nvPr/>
          </p:nvSpPr>
          <p:spPr>
            <a:xfrm>
              <a:off x="6432655" y="902332"/>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CasellaDiTesto 139"/>
            <p:cNvSpPr txBox="1"/>
            <p:nvPr/>
          </p:nvSpPr>
          <p:spPr>
            <a:xfrm>
              <a:off x="6425755" y="413956"/>
              <a:ext cx="2322707" cy="489422"/>
            </a:xfrm>
            <a:prstGeom prst="rect">
              <a:avLst/>
            </a:prstGeom>
            <a:noFill/>
          </p:spPr>
          <p:txBody>
            <a:bodyPr wrap="square" rtlCol="0">
              <a:spAutoFit/>
            </a:bodyPr>
            <a:lstStyle/>
            <a:p>
              <a:r>
                <a:rPr lang="it-IT" dirty="0"/>
                <a:t>O</a:t>
              </a:r>
              <a:r>
                <a:rPr lang="it-IT" baseline="-25000" dirty="0"/>
                <a:t>1</a:t>
              </a:r>
              <a:r>
                <a:rPr lang="it-IT" dirty="0"/>
                <a:t> O</a:t>
              </a:r>
              <a:r>
                <a:rPr lang="it-IT" baseline="-25000" dirty="0"/>
                <a:t>2</a:t>
              </a:r>
              <a:r>
                <a:rPr lang="it-IT" dirty="0"/>
                <a:t> O</a:t>
              </a:r>
              <a:r>
                <a:rPr lang="it-IT" baseline="-25000" dirty="0"/>
                <a:t>3</a:t>
              </a:r>
            </a:p>
          </p:txBody>
        </p:sp>
        <p:sp>
          <p:nvSpPr>
            <p:cNvPr id="142" name="Figura a mano libera 141"/>
            <p:cNvSpPr/>
            <p:nvPr/>
          </p:nvSpPr>
          <p:spPr>
            <a:xfrm>
              <a:off x="7229355" y="888734"/>
              <a:ext cx="438989" cy="2189518"/>
            </a:xfrm>
            <a:custGeom>
              <a:avLst/>
              <a:gdLst>
                <a:gd name="connsiteX0" fmla="*/ 298457 w 438967"/>
                <a:gd name="connsiteY0" fmla="*/ 0 h 3009900"/>
                <a:gd name="connsiteX1" fmla="*/ 317507 w 438967"/>
                <a:gd name="connsiteY1" fmla="*/ 1600200 h 3009900"/>
                <a:gd name="connsiteX2" fmla="*/ 114307 w 438967"/>
                <a:gd name="connsiteY2" fmla="*/ 1911350 h 3009900"/>
                <a:gd name="connsiteX3" fmla="*/ 438157 w 438967"/>
                <a:gd name="connsiteY3" fmla="*/ 2133600 h 3009900"/>
                <a:gd name="connsiteX4" fmla="*/ 7 w 438967"/>
                <a:gd name="connsiteY4" fmla="*/ 2355850 h 3009900"/>
                <a:gd name="connsiteX5" fmla="*/ 425457 w 438967"/>
                <a:gd name="connsiteY5" fmla="*/ 2584450 h 3009900"/>
                <a:gd name="connsiteX6" fmla="*/ 31757 w 438967"/>
                <a:gd name="connsiteY6" fmla="*/ 2819400 h 3009900"/>
                <a:gd name="connsiteX7" fmla="*/ 209557 w 438967"/>
                <a:gd name="connsiteY7" fmla="*/ 3009900 h 3009900"/>
                <a:gd name="connsiteX0" fmla="*/ 298457 w 438989"/>
                <a:gd name="connsiteY0" fmla="*/ 0 h 3009900"/>
                <a:gd name="connsiteX1" fmla="*/ 264167 w 438989"/>
                <a:gd name="connsiteY1" fmla="*/ 1591975 h 3009900"/>
                <a:gd name="connsiteX2" fmla="*/ 114307 w 438989"/>
                <a:gd name="connsiteY2" fmla="*/ 1911350 h 3009900"/>
                <a:gd name="connsiteX3" fmla="*/ 438157 w 438989"/>
                <a:gd name="connsiteY3" fmla="*/ 2133600 h 3009900"/>
                <a:gd name="connsiteX4" fmla="*/ 7 w 438989"/>
                <a:gd name="connsiteY4" fmla="*/ 2355850 h 3009900"/>
                <a:gd name="connsiteX5" fmla="*/ 425457 w 438989"/>
                <a:gd name="connsiteY5" fmla="*/ 2584450 h 3009900"/>
                <a:gd name="connsiteX6" fmla="*/ 31757 w 438989"/>
                <a:gd name="connsiteY6" fmla="*/ 2819400 h 3009900"/>
                <a:gd name="connsiteX7" fmla="*/ 209557 w 438989"/>
                <a:gd name="connsiteY7" fmla="*/ 3009900 h 3009900"/>
                <a:gd name="connsiteX0" fmla="*/ 298457 w 438989"/>
                <a:gd name="connsiteY0" fmla="*/ 0 h 3009900"/>
                <a:gd name="connsiteX1" fmla="*/ 264167 w 438989"/>
                <a:gd name="connsiteY1" fmla="*/ 1591975 h 3009900"/>
                <a:gd name="connsiteX2" fmla="*/ 114307 w 438989"/>
                <a:gd name="connsiteY2" fmla="*/ 1911350 h 3009900"/>
                <a:gd name="connsiteX3" fmla="*/ 438157 w 438989"/>
                <a:gd name="connsiteY3" fmla="*/ 2133600 h 3009900"/>
                <a:gd name="connsiteX4" fmla="*/ 7 w 438989"/>
                <a:gd name="connsiteY4" fmla="*/ 2355850 h 3009900"/>
                <a:gd name="connsiteX5" fmla="*/ 425457 w 438989"/>
                <a:gd name="connsiteY5" fmla="*/ 2584450 h 3009900"/>
                <a:gd name="connsiteX6" fmla="*/ 31757 w 438989"/>
                <a:gd name="connsiteY6" fmla="*/ 2819400 h 3009900"/>
                <a:gd name="connsiteX7" fmla="*/ 209557 w 438989"/>
                <a:gd name="connsiteY7" fmla="*/ 3009900 h 300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989" h="3009900">
                  <a:moveTo>
                    <a:pt x="298457" y="0"/>
                  </a:moveTo>
                  <a:cubicBezTo>
                    <a:pt x="323328" y="640821"/>
                    <a:pt x="264379" y="1273417"/>
                    <a:pt x="264167" y="1591975"/>
                  </a:cubicBezTo>
                  <a:cubicBezTo>
                    <a:pt x="263955" y="1910533"/>
                    <a:pt x="85309" y="1821079"/>
                    <a:pt x="114307" y="1911350"/>
                  </a:cubicBezTo>
                  <a:cubicBezTo>
                    <a:pt x="143305" y="2001621"/>
                    <a:pt x="457207" y="2059517"/>
                    <a:pt x="438157" y="2133600"/>
                  </a:cubicBezTo>
                  <a:cubicBezTo>
                    <a:pt x="419107" y="2207683"/>
                    <a:pt x="2124" y="2280708"/>
                    <a:pt x="7" y="2355850"/>
                  </a:cubicBezTo>
                  <a:cubicBezTo>
                    <a:pt x="-2110" y="2430992"/>
                    <a:pt x="420165" y="2507192"/>
                    <a:pt x="425457" y="2584450"/>
                  </a:cubicBezTo>
                  <a:cubicBezTo>
                    <a:pt x="430749" y="2661708"/>
                    <a:pt x="67740" y="2748492"/>
                    <a:pt x="31757" y="2819400"/>
                  </a:cubicBezTo>
                  <a:cubicBezTo>
                    <a:pt x="-4226" y="2890308"/>
                    <a:pt x="102665" y="2950104"/>
                    <a:pt x="209557" y="30099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Figura a mano libera 143"/>
            <p:cNvSpPr/>
            <p:nvPr/>
          </p:nvSpPr>
          <p:spPr>
            <a:xfrm>
              <a:off x="6824029" y="897280"/>
              <a:ext cx="357351" cy="307784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Rettangolo 50"/>
          <p:cNvSpPr/>
          <p:nvPr/>
        </p:nvSpPr>
        <p:spPr>
          <a:xfrm>
            <a:off x="395536" y="2492896"/>
            <a:ext cx="4752528" cy="1200329"/>
          </a:xfrm>
          <a:prstGeom prst="rect">
            <a:avLst/>
          </a:prstGeom>
        </p:spPr>
        <p:txBody>
          <a:bodyPr wrap="square">
            <a:spAutoFit/>
          </a:bodyPr>
          <a:lstStyle/>
          <a:p>
            <a:r>
              <a:rPr lang="en-US" b="1" dirty="0"/>
              <a:t>The fold is constant, but I need a lot of transmissions (N*FOLD) to perform a GPR section in this way – NOT PRACTICAL</a:t>
            </a:r>
            <a:endParaRPr lang="it-IT" dirty="0"/>
          </a:p>
        </p:txBody>
      </p:sp>
    </p:spTree>
    <p:extLst>
      <p:ext uri="{BB962C8B-B14F-4D97-AF65-F5344CB8AC3E}">
        <p14:creationId xmlns:p14="http://schemas.microsoft.com/office/powerpoint/2010/main" val="420007314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Seismic reflection vs. GPR</a:t>
            </a:r>
            <a:endParaRPr lang="en-GB" dirty="0">
              <a:ea typeface="+mj-ea"/>
              <a:cs typeface="+mj-cs"/>
            </a:endParaRPr>
          </a:p>
        </p:txBody>
      </p:sp>
      <p:pic>
        <p:nvPicPr>
          <p:cNvPr id="21" name="Immagine 9" descr="logo_dicea.png"/>
          <p:cNvPicPr>
            <a:picLocks noChangeAspect="1"/>
          </p:cNvPicPr>
          <p:nvPr/>
        </p:nvPicPr>
        <p:blipFill>
          <a:blip r:embed="rId3" cstate="print"/>
          <a:srcRect r="77084"/>
          <a:stretch>
            <a:fillRect/>
          </a:stretch>
        </p:blipFill>
        <p:spPr bwMode="auto">
          <a:xfrm>
            <a:off x="8580983" y="0"/>
            <a:ext cx="540221" cy="654050"/>
          </a:xfrm>
          <a:prstGeom prst="rect">
            <a:avLst/>
          </a:prstGeom>
          <a:noFill/>
          <a:ln w="9525">
            <a:noFill/>
            <a:miter lim="800000"/>
            <a:headEnd/>
            <a:tailEnd/>
          </a:ln>
        </p:spPr>
      </p:pic>
      <p:sp>
        <p:nvSpPr>
          <p:cNvPr id="9"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41</a:t>
            </a:fld>
            <a:r>
              <a:rPr lang="en-GB" sz="1400" b="1" dirty="0"/>
              <a:t> </a:t>
            </a:r>
          </a:p>
        </p:txBody>
      </p:sp>
      <p:sp>
        <p:nvSpPr>
          <p:cNvPr id="10"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13" name="Rectangle 52"/>
          <p:cNvSpPr/>
          <p:nvPr/>
        </p:nvSpPr>
        <p:spPr>
          <a:xfrm>
            <a:off x="-22796" y="2166749"/>
            <a:ext cx="9166796" cy="2558395"/>
          </a:xfrm>
          <a:prstGeom prst="rect">
            <a:avLst/>
          </a:prstGeom>
          <a:solidFill>
            <a:schemeClr val="bg1">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tangolo 2"/>
          <p:cNvSpPr/>
          <p:nvPr/>
        </p:nvSpPr>
        <p:spPr>
          <a:xfrm>
            <a:off x="1624566" y="1806787"/>
            <a:ext cx="686040" cy="34906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ttangolo 13"/>
          <p:cNvSpPr/>
          <p:nvPr/>
        </p:nvSpPr>
        <p:spPr>
          <a:xfrm>
            <a:off x="5036539" y="1788275"/>
            <a:ext cx="686040" cy="349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asellaDiTesto 3"/>
          <p:cNvSpPr txBox="1"/>
          <p:nvPr/>
        </p:nvSpPr>
        <p:spPr>
          <a:xfrm>
            <a:off x="1106389" y="1138069"/>
            <a:ext cx="1944216" cy="646331"/>
          </a:xfrm>
          <a:prstGeom prst="rect">
            <a:avLst/>
          </a:prstGeom>
          <a:noFill/>
        </p:spPr>
        <p:txBody>
          <a:bodyPr wrap="square" rtlCol="0">
            <a:spAutoFit/>
          </a:bodyPr>
          <a:lstStyle/>
          <a:p>
            <a:pPr algn="ctr"/>
            <a:r>
              <a:rPr lang="it-IT" dirty="0" err="1"/>
              <a:t>Tx</a:t>
            </a:r>
            <a:r>
              <a:rPr lang="it-IT" dirty="0"/>
              <a:t> </a:t>
            </a:r>
            <a:r>
              <a:rPr lang="it-IT" dirty="0" err="1"/>
              <a:t>Transmiting</a:t>
            </a:r>
            <a:r>
              <a:rPr lang="it-IT" dirty="0"/>
              <a:t> antenna</a:t>
            </a:r>
            <a:endParaRPr lang="en-GB" dirty="0"/>
          </a:p>
        </p:txBody>
      </p:sp>
      <p:sp>
        <p:nvSpPr>
          <p:cNvPr id="16" name="CasellaDiTesto 15"/>
          <p:cNvSpPr txBox="1"/>
          <p:nvPr/>
        </p:nvSpPr>
        <p:spPr>
          <a:xfrm>
            <a:off x="4500364" y="1125299"/>
            <a:ext cx="1872208" cy="646331"/>
          </a:xfrm>
          <a:prstGeom prst="rect">
            <a:avLst/>
          </a:prstGeom>
          <a:noFill/>
        </p:spPr>
        <p:txBody>
          <a:bodyPr wrap="square" rtlCol="0">
            <a:spAutoFit/>
          </a:bodyPr>
          <a:lstStyle/>
          <a:p>
            <a:pPr algn="ctr"/>
            <a:r>
              <a:rPr lang="it-IT" dirty="0" err="1"/>
              <a:t>Rx</a:t>
            </a:r>
            <a:r>
              <a:rPr lang="it-IT" dirty="0"/>
              <a:t> </a:t>
            </a:r>
            <a:r>
              <a:rPr lang="it-IT" dirty="0" err="1"/>
              <a:t>Receiving</a:t>
            </a:r>
            <a:r>
              <a:rPr lang="it-IT" dirty="0"/>
              <a:t> antenna</a:t>
            </a:r>
            <a:endParaRPr lang="en-GB" dirty="0"/>
          </a:p>
        </p:txBody>
      </p:sp>
      <p:sp>
        <p:nvSpPr>
          <p:cNvPr id="5" name="Ovale 4"/>
          <p:cNvSpPr/>
          <p:nvPr/>
        </p:nvSpPr>
        <p:spPr>
          <a:xfrm>
            <a:off x="2593604" y="3231955"/>
            <a:ext cx="250204" cy="21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Connettore 1 6"/>
          <p:cNvCxnSpPr/>
          <p:nvPr/>
        </p:nvCxnSpPr>
        <p:spPr>
          <a:xfrm>
            <a:off x="0" y="3933056"/>
            <a:ext cx="91667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1453631" y="3102490"/>
            <a:ext cx="2062364" cy="369332"/>
          </a:xfrm>
          <a:prstGeom prst="rect">
            <a:avLst/>
          </a:prstGeom>
        </p:spPr>
        <p:txBody>
          <a:bodyPr wrap="square">
            <a:spAutoFit/>
          </a:bodyPr>
          <a:lstStyle/>
          <a:p>
            <a:r>
              <a:rPr lang="it-IT" dirty="0" err="1"/>
              <a:t>scatterer</a:t>
            </a:r>
            <a:endParaRPr lang="en-GB" dirty="0"/>
          </a:p>
        </p:txBody>
      </p:sp>
      <p:sp>
        <p:nvSpPr>
          <p:cNvPr id="22" name="Rettangolo 21"/>
          <p:cNvSpPr/>
          <p:nvPr/>
        </p:nvSpPr>
        <p:spPr>
          <a:xfrm>
            <a:off x="4351502" y="3545523"/>
            <a:ext cx="1940185" cy="369332"/>
          </a:xfrm>
          <a:prstGeom prst="rect">
            <a:avLst/>
          </a:prstGeom>
        </p:spPr>
        <p:txBody>
          <a:bodyPr wrap="square">
            <a:spAutoFit/>
          </a:bodyPr>
          <a:lstStyle/>
          <a:p>
            <a:r>
              <a:rPr lang="it-IT" dirty="0" err="1"/>
              <a:t>reflector</a:t>
            </a:r>
            <a:endParaRPr lang="en-GB" dirty="0"/>
          </a:p>
        </p:txBody>
      </p:sp>
      <p:cxnSp>
        <p:nvCxnSpPr>
          <p:cNvPr id="17" name="Connettore 2 16"/>
          <p:cNvCxnSpPr>
            <a:stCxn id="3" idx="2"/>
            <a:endCxn id="5" idx="1"/>
          </p:cNvCxnSpPr>
          <p:nvPr/>
        </p:nvCxnSpPr>
        <p:spPr>
          <a:xfrm>
            <a:off x="1967586" y="2155848"/>
            <a:ext cx="662660" cy="11082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ttore 2 18"/>
          <p:cNvCxnSpPr>
            <a:stCxn id="5" idx="7"/>
            <a:endCxn id="14" idx="2"/>
          </p:cNvCxnSpPr>
          <p:nvPr/>
        </p:nvCxnSpPr>
        <p:spPr>
          <a:xfrm flipV="1">
            <a:off x="2807166" y="2137336"/>
            <a:ext cx="2572393" cy="112680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a:off x="1967586" y="2185261"/>
            <a:ext cx="1668310" cy="1747795"/>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Connettore 2 31"/>
          <p:cNvCxnSpPr>
            <a:endCxn id="14" idx="2"/>
          </p:cNvCxnSpPr>
          <p:nvPr/>
        </p:nvCxnSpPr>
        <p:spPr>
          <a:xfrm flipV="1">
            <a:off x="3635896" y="2137336"/>
            <a:ext cx="1743663" cy="179572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Rettangolo 36"/>
          <p:cNvSpPr/>
          <p:nvPr/>
        </p:nvSpPr>
        <p:spPr>
          <a:xfrm>
            <a:off x="7822331" y="1782044"/>
            <a:ext cx="2062364" cy="369332"/>
          </a:xfrm>
          <a:prstGeom prst="rect">
            <a:avLst/>
          </a:prstGeom>
        </p:spPr>
        <p:txBody>
          <a:bodyPr wrap="square">
            <a:spAutoFit/>
          </a:bodyPr>
          <a:lstStyle/>
          <a:p>
            <a:r>
              <a:rPr lang="it-IT" dirty="0" err="1"/>
              <a:t>surface</a:t>
            </a:r>
            <a:endParaRPr lang="en-GB" dirty="0"/>
          </a:p>
        </p:txBody>
      </p:sp>
      <p:cxnSp>
        <p:nvCxnSpPr>
          <p:cNvPr id="38" name="Connettore 2 37"/>
          <p:cNvCxnSpPr/>
          <p:nvPr/>
        </p:nvCxnSpPr>
        <p:spPr>
          <a:xfrm>
            <a:off x="1979712" y="2204864"/>
            <a:ext cx="3240360" cy="10255"/>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Connettore 2 41"/>
          <p:cNvCxnSpPr/>
          <p:nvPr/>
        </p:nvCxnSpPr>
        <p:spPr>
          <a:xfrm flipV="1">
            <a:off x="2412048" y="1916832"/>
            <a:ext cx="259200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Rettangolo 32"/>
          <p:cNvSpPr/>
          <p:nvPr/>
        </p:nvSpPr>
        <p:spPr>
          <a:xfrm>
            <a:off x="-17092" y="3933056"/>
            <a:ext cx="9144000" cy="7920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2613773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Type of seismic reflection survey</a:t>
            </a:r>
            <a:endParaRPr lang="en-GB" dirty="0">
              <a:ea typeface="+mj-ea"/>
              <a:cs typeface="+mj-cs"/>
            </a:endParaRPr>
          </a:p>
        </p:txBody>
      </p:sp>
      <p:pic>
        <p:nvPicPr>
          <p:cNvPr id="21" name="Immagine 9" descr="logo_dicea.png"/>
          <p:cNvPicPr>
            <a:picLocks noChangeAspect="1"/>
          </p:cNvPicPr>
          <p:nvPr/>
        </p:nvPicPr>
        <p:blipFill>
          <a:blip r:embed="rId3" cstate="print"/>
          <a:srcRect r="77084"/>
          <a:stretch>
            <a:fillRect/>
          </a:stretch>
        </p:blipFill>
        <p:spPr bwMode="auto">
          <a:xfrm>
            <a:off x="8580983" y="0"/>
            <a:ext cx="540221" cy="654050"/>
          </a:xfrm>
          <a:prstGeom prst="rect">
            <a:avLst/>
          </a:prstGeom>
          <a:noFill/>
          <a:ln w="9525">
            <a:noFill/>
            <a:miter lim="800000"/>
            <a:headEnd/>
            <a:tailEnd/>
          </a:ln>
        </p:spPr>
      </p:pic>
      <p:sp>
        <p:nvSpPr>
          <p:cNvPr id="80" name="Content Placeholder 2"/>
          <p:cNvSpPr txBox="1">
            <a:spLocks/>
          </p:cNvSpPr>
          <p:nvPr/>
        </p:nvSpPr>
        <p:spPr>
          <a:xfrm>
            <a:off x="107504" y="1340768"/>
            <a:ext cx="3959568" cy="1899933"/>
          </a:xfrm>
          <a:prstGeom prst="rect">
            <a:avLst/>
          </a:prstGeom>
        </p:spPr>
        <p:txBody>
          <a:bodyPr>
            <a:normAutofit fontScale="92500" lnSpcReduction="10000"/>
          </a:bodyPr>
          <a:lstStyle/>
          <a:p>
            <a:pPr marL="0" marR="0" lvl="0" indent="0" algn="l" defTabSz="914400" rtl="0" eaLnBrk="0" fontAlgn="base" latinLnBrk="0" hangingPunct="0">
              <a:lnSpc>
                <a:spcPct val="100000"/>
              </a:lnSpc>
              <a:spcBef>
                <a:spcPct val="20000"/>
              </a:spcBef>
              <a:spcAft>
                <a:spcPts val="600"/>
              </a:spcAft>
              <a:buClrTx/>
              <a:buSzTx/>
              <a:buFont typeface="Arial" charset="0"/>
              <a:buNone/>
              <a:tabLst/>
              <a:defRPr/>
            </a:pPr>
            <a:r>
              <a:rPr kumimoji="0" lang="en-US" sz="2200" b="1" i="0" u="sng" strike="noStrike" kern="1200" cap="none" spc="0" normalizeH="0" baseline="0" noProof="0" dirty="0">
                <a:ln>
                  <a:noFill/>
                </a:ln>
                <a:solidFill>
                  <a:schemeClr val="tx1"/>
                </a:solidFill>
                <a:effectLst/>
                <a:uLnTx/>
                <a:uFillTx/>
                <a:cs typeface="Helvetica" pitchFamily="34" charset="0"/>
              </a:rPr>
              <a:t>Multichannel acquisition</a:t>
            </a:r>
          </a:p>
          <a:p>
            <a:pPr marL="0" marR="0" lvl="0" indent="0" algn="l" defTabSz="914400" rtl="0" eaLnBrk="0" fontAlgn="base" latinLnBrk="0" hangingPunct="0">
              <a:lnSpc>
                <a:spcPct val="100000"/>
              </a:lnSpc>
              <a:spcBef>
                <a:spcPct val="20000"/>
              </a:spcBef>
              <a:spcAft>
                <a:spcPts val="600"/>
              </a:spcAft>
              <a:buClrTx/>
              <a:buSzTx/>
              <a:buFont typeface="Arial" charset="0"/>
              <a:buNone/>
              <a:tabLst/>
              <a:defRPr/>
            </a:pPr>
            <a:r>
              <a:rPr kumimoji="0" lang="en-US" sz="2200" b="1" i="0" u="none" strike="noStrike" kern="1200" cap="none" spc="0" normalizeH="0" baseline="0" noProof="0" dirty="0">
                <a:ln>
                  <a:noFill/>
                </a:ln>
                <a:solidFill>
                  <a:schemeClr val="tx1"/>
                </a:solidFill>
                <a:effectLst/>
                <a:uLnTx/>
                <a:uFillTx/>
                <a:cs typeface="Helvetica" pitchFamily="34" charset="0"/>
              </a:rPr>
              <a:t>Common offset survey</a:t>
            </a:r>
          </a:p>
          <a:p>
            <a:pPr marL="0" marR="0" lvl="0" indent="0" algn="l" defTabSz="914400" rtl="0" eaLnBrk="0" fontAlgn="base" latinLnBrk="0" hangingPunct="0">
              <a:lnSpc>
                <a:spcPct val="100000"/>
              </a:lnSpc>
              <a:spcBef>
                <a:spcPct val="20000"/>
              </a:spcBef>
              <a:spcAft>
                <a:spcPts val="600"/>
              </a:spcAft>
              <a:buClrTx/>
              <a:buSzTx/>
              <a:buFont typeface="Arial" charset="0"/>
              <a:buNone/>
              <a:tabLst/>
              <a:defRPr/>
            </a:pPr>
            <a:r>
              <a:rPr lang="en-US" sz="2200" b="1" dirty="0">
                <a:cs typeface="Helvetica" pitchFamily="34" charset="0"/>
              </a:rPr>
              <a:t>(most common)</a:t>
            </a:r>
            <a:endParaRPr kumimoji="0" lang="en-US" sz="2200" b="1" i="0" u="none" strike="noStrike" kern="1200" cap="none" spc="0" normalizeH="0" baseline="0" noProof="0" dirty="0">
              <a:ln>
                <a:noFill/>
              </a:ln>
              <a:solidFill>
                <a:schemeClr val="tx1"/>
              </a:solidFill>
              <a:effectLst/>
              <a:uLnTx/>
              <a:uFillTx/>
              <a:cs typeface="Helvetica" pitchFamily="34" charset="0"/>
            </a:endParaRPr>
          </a:p>
          <a:p>
            <a:pPr marL="342900" lvl="0" indent="-342900" eaLnBrk="0" hangingPunct="0">
              <a:lnSpc>
                <a:spcPct val="100000"/>
              </a:lnSpc>
              <a:spcBef>
                <a:spcPct val="20000"/>
              </a:spcBef>
              <a:buFont typeface="Arial" charset="0"/>
              <a:buChar char="•"/>
              <a:defRPr/>
            </a:pPr>
            <a:r>
              <a:rPr lang="en-US" sz="2200" dirty="0">
                <a:cs typeface="Helvetica" panose="020B0604020202020204" pitchFamily="34" charset="0"/>
              </a:rPr>
              <a:t>Fixed source-receiver spacing (offset) with lots of geophones</a:t>
            </a:r>
          </a:p>
        </p:txBody>
      </p:sp>
      <p:sp>
        <p:nvSpPr>
          <p:cNvPr id="9"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42</a:t>
            </a:fld>
            <a:r>
              <a:rPr lang="en-GB" sz="1400" b="1" dirty="0"/>
              <a:t> </a:t>
            </a:r>
          </a:p>
        </p:txBody>
      </p:sp>
      <p:sp>
        <p:nvSpPr>
          <p:cNvPr id="10"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78" name="Rectangle 52"/>
          <p:cNvSpPr/>
          <p:nvPr/>
        </p:nvSpPr>
        <p:spPr>
          <a:xfrm>
            <a:off x="4499992" y="1484784"/>
            <a:ext cx="4317908" cy="1432528"/>
          </a:xfrm>
          <a:prstGeom prst="rect">
            <a:avLst/>
          </a:prstGeom>
          <a:solidFill>
            <a:schemeClr val="bg1">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3" name="CasellaDiTesto 82"/>
          <p:cNvSpPr txBox="1"/>
          <p:nvPr/>
        </p:nvSpPr>
        <p:spPr>
          <a:xfrm>
            <a:off x="4481796" y="991152"/>
            <a:ext cx="915799" cy="307777"/>
          </a:xfrm>
          <a:prstGeom prst="rect">
            <a:avLst/>
          </a:prstGeom>
          <a:noFill/>
        </p:spPr>
        <p:txBody>
          <a:bodyPr wrap="square" rtlCol="0">
            <a:spAutoFit/>
          </a:bodyPr>
          <a:lstStyle/>
          <a:p>
            <a:pPr algn="ctr"/>
            <a:r>
              <a:rPr lang="it-IT" sz="1400" dirty="0" err="1"/>
              <a:t>Tx</a:t>
            </a:r>
            <a:endParaRPr lang="en-GB" sz="1400" dirty="0"/>
          </a:p>
        </p:txBody>
      </p:sp>
      <p:sp>
        <p:nvSpPr>
          <p:cNvPr id="84" name="CasellaDiTesto 83"/>
          <p:cNvSpPr txBox="1"/>
          <p:nvPr/>
        </p:nvSpPr>
        <p:spPr>
          <a:xfrm>
            <a:off x="5278143" y="986040"/>
            <a:ext cx="3118447" cy="307777"/>
          </a:xfrm>
          <a:prstGeom prst="rect">
            <a:avLst/>
          </a:prstGeom>
          <a:noFill/>
        </p:spPr>
        <p:txBody>
          <a:bodyPr wrap="square" rtlCol="0">
            <a:spAutoFit/>
          </a:bodyPr>
          <a:lstStyle/>
          <a:p>
            <a:r>
              <a:rPr lang="it-IT" sz="1400" dirty="0"/>
              <a:t>Rx1    Rx2     Rx3</a:t>
            </a:r>
            <a:r>
              <a:rPr lang="en-GB" sz="1400" dirty="0"/>
              <a:t>    </a:t>
            </a:r>
            <a:r>
              <a:rPr lang="it-IT" sz="1400" dirty="0"/>
              <a:t>Rx4     Rx5    </a:t>
            </a:r>
            <a:endParaRPr lang="en-GB" sz="1400" dirty="0"/>
          </a:p>
        </p:txBody>
      </p:sp>
      <p:cxnSp>
        <p:nvCxnSpPr>
          <p:cNvPr id="86" name="Connettore 1 85"/>
          <p:cNvCxnSpPr/>
          <p:nvPr/>
        </p:nvCxnSpPr>
        <p:spPr>
          <a:xfrm>
            <a:off x="4499992" y="2545804"/>
            <a:ext cx="43179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Connettore 2 91"/>
          <p:cNvCxnSpPr>
            <a:endCxn id="93" idx="2"/>
          </p:cNvCxnSpPr>
          <p:nvPr/>
        </p:nvCxnSpPr>
        <p:spPr>
          <a:xfrm flipV="1">
            <a:off x="5207209" y="1541018"/>
            <a:ext cx="295852" cy="980855"/>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3" name="Rettangolo 92"/>
          <p:cNvSpPr/>
          <p:nvPr/>
        </p:nvSpPr>
        <p:spPr>
          <a:xfrm>
            <a:off x="5341485" y="1345568"/>
            <a:ext cx="323151" cy="19545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4" name="Rettangolo 93"/>
          <p:cNvSpPr/>
          <p:nvPr/>
        </p:nvSpPr>
        <p:spPr>
          <a:xfrm>
            <a:off x="4778121" y="1354076"/>
            <a:ext cx="323151" cy="1954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6" name="Rettangolo 95"/>
          <p:cNvSpPr/>
          <p:nvPr/>
        </p:nvSpPr>
        <p:spPr>
          <a:xfrm>
            <a:off x="5876310" y="1342674"/>
            <a:ext cx="323151" cy="19545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cxnSp>
        <p:nvCxnSpPr>
          <p:cNvPr id="101" name="Connettore 2 100"/>
          <p:cNvCxnSpPr/>
          <p:nvPr/>
        </p:nvCxnSpPr>
        <p:spPr>
          <a:xfrm>
            <a:off x="4939862" y="1554584"/>
            <a:ext cx="281600" cy="99122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Connettore 2 107"/>
          <p:cNvCxnSpPr/>
          <p:nvPr/>
        </p:nvCxnSpPr>
        <p:spPr>
          <a:xfrm flipV="1">
            <a:off x="5453830" y="935929"/>
            <a:ext cx="828751" cy="8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Connettore 2 108"/>
          <p:cNvCxnSpPr/>
          <p:nvPr/>
        </p:nvCxnSpPr>
        <p:spPr>
          <a:xfrm flipV="1">
            <a:off x="4858651" y="758162"/>
            <a:ext cx="828751" cy="85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Rettangolo 63"/>
          <p:cNvSpPr/>
          <p:nvPr/>
        </p:nvSpPr>
        <p:spPr>
          <a:xfrm>
            <a:off x="6417255" y="1342674"/>
            <a:ext cx="323151" cy="19545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5" name="Rettangolo 64"/>
          <p:cNvSpPr/>
          <p:nvPr/>
        </p:nvSpPr>
        <p:spPr>
          <a:xfrm>
            <a:off x="6956430" y="1342674"/>
            <a:ext cx="323151" cy="19545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7" name="Rettangolo 66"/>
          <p:cNvSpPr/>
          <p:nvPr/>
        </p:nvSpPr>
        <p:spPr>
          <a:xfrm>
            <a:off x="7524328" y="1342674"/>
            <a:ext cx="323151" cy="19545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cxnSp>
        <p:nvCxnSpPr>
          <p:cNvPr id="71" name="Connettore 2 70"/>
          <p:cNvCxnSpPr/>
          <p:nvPr/>
        </p:nvCxnSpPr>
        <p:spPr>
          <a:xfrm flipV="1">
            <a:off x="5436096" y="1556792"/>
            <a:ext cx="576064" cy="100811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4" name="Connettore 2 73"/>
          <p:cNvCxnSpPr/>
          <p:nvPr/>
        </p:nvCxnSpPr>
        <p:spPr>
          <a:xfrm>
            <a:off x="4932040" y="1570358"/>
            <a:ext cx="504056" cy="994546"/>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Connettore 2 90"/>
          <p:cNvCxnSpPr>
            <a:endCxn id="64" idx="2"/>
          </p:cNvCxnSpPr>
          <p:nvPr/>
        </p:nvCxnSpPr>
        <p:spPr>
          <a:xfrm flipV="1">
            <a:off x="5724128" y="1538124"/>
            <a:ext cx="854703" cy="102678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7" name="Connettore 2 96"/>
          <p:cNvCxnSpPr/>
          <p:nvPr/>
        </p:nvCxnSpPr>
        <p:spPr>
          <a:xfrm>
            <a:off x="4932040" y="1556792"/>
            <a:ext cx="792088" cy="1008112"/>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 name="Connettore 2 117"/>
          <p:cNvCxnSpPr>
            <a:endCxn id="65" idx="2"/>
          </p:cNvCxnSpPr>
          <p:nvPr/>
        </p:nvCxnSpPr>
        <p:spPr>
          <a:xfrm flipV="1">
            <a:off x="6084168" y="1538124"/>
            <a:ext cx="1033838" cy="102678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9" name="Connettore 2 118"/>
          <p:cNvCxnSpPr/>
          <p:nvPr/>
        </p:nvCxnSpPr>
        <p:spPr>
          <a:xfrm>
            <a:off x="4932040" y="1575460"/>
            <a:ext cx="1152128" cy="989444"/>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Connettore 2 127"/>
          <p:cNvCxnSpPr>
            <a:endCxn id="67" idx="2"/>
          </p:cNvCxnSpPr>
          <p:nvPr/>
        </p:nvCxnSpPr>
        <p:spPr>
          <a:xfrm flipV="1">
            <a:off x="6444208" y="1538124"/>
            <a:ext cx="1241696" cy="102678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9" name="Connettore 2 128"/>
          <p:cNvCxnSpPr/>
          <p:nvPr/>
        </p:nvCxnSpPr>
        <p:spPr>
          <a:xfrm>
            <a:off x="4932040" y="1556792"/>
            <a:ext cx="1512168" cy="1008112"/>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6" name="Rectangle 52"/>
          <p:cNvSpPr/>
          <p:nvPr/>
        </p:nvSpPr>
        <p:spPr>
          <a:xfrm>
            <a:off x="4499992" y="3940688"/>
            <a:ext cx="4317908" cy="1432528"/>
          </a:xfrm>
          <a:prstGeom prst="rect">
            <a:avLst/>
          </a:prstGeom>
          <a:solidFill>
            <a:schemeClr val="bg1">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8" name="CasellaDiTesto 137"/>
          <p:cNvSpPr txBox="1"/>
          <p:nvPr/>
        </p:nvSpPr>
        <p:spPr>
          <a:xfrm>
            <a:off x="5846041" y="3441944"/>
            <a:ext cx="3118447" cy="307777"/>
          </a:xfrm>
          <a:prstGeom prst="rect">
            <a:avLst/>
          </a:prstGeom>
          <a:noFill/>
        </p:spPr>
        <p:txBody>
          <a:bodyPr wrap="square" rtlCol="0">
            <a:spAutoFit/>
          </a:bodyPr>
          <a:lstStyle/>
          <a:p>
            <a:r>
              <a:rPr lang="it-IT" sz="1400" dirty="0"/>
              <a:t>Rx1    Rx2     Rx3</a:t>
            </a:r>
            <a:r>
              <a:rPr lang="en-GB" sz="1400" dirty="0"/>
              <a:t>    </a:t>
            </a:r>
            <a:r>
              <a:rPr lang="it-IT" sz="1400" dirty="0"/>
              <a:t>Rx4     Rx5    </a:t>
            </a:r>
            <a:endParaRPr lang="en-GB" sz="1400" dirty="0"/>
          </a:p>
        </p:txBody>
      </p:sp>
      <p:cxnSp>
        <p:nvCxnSpPr>
          <p:cNvPr id="139" name="Connettore 1 138"/>
          <p:cNvCxnSpPr/>
          <p:nvPr/>
        </p:nvCxnSpPr>
        <p:spPr>
          <a:xfrm>
            <a:off x="4499992" y="5001708"/>
            <a:ext cx="43179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8" name="CasellaDiTesto 157"/>
          <p:cNvSpPr txBox="1"/>
          <p:nvPr/>
        </p:nvSpPr>
        <p:spPr>
          <a:xfrm>
            <a:off x="5049694" y="3447056"/>
            <a:ext cx="915799" cy="307777"/>
          </a:xfrm>
          <a:prstGeom prst="rect">
            <a:avLst/>
          </a:prstGeom>
          <a:noFill/>
        </p:spPr>
        <p:txBody>
          <a:bodyPr wrap="square" rtlCol="0">
            <a:spAutoFit/>
          </a:bodyPr>
          <a:lstStyle/>
          <a:p>
            <a:pPr algn="ctr"/>
            <a:r>
              <a:rPr lang="it-IT" sz="1400" dirty="0" err="1"/>
              <a:t>Tx</a:t>
            </a:r>
            <a:endParaRPr lang="en-GB" sz="1400" dirty="0"/>
          </a:p>
        </p:txBody>
      </p:sp>
      <p:cxnSp>
        <p:nvCxnSpPr>
          <p:cNvPr id="159" name="Connettore 2 158"/>
          <p:cNvCxnSpPr>
            <a:endCxn id="160" idx="2"/>
          </p:cNvCxnSpPr>
          <p:nvPr/>
        </p:nvCxnSpPr>
        <p:spPr>
          <a:xfrm flipV="1">
            <a:off x="5775107" y="3996922"/>
            <a:ext cx="295852" cy="980855"/>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0" name="Rettangolo 159"/>
          <p:cNvSpPr/>
          <p:nvPr/>
        </p:nvSpPr>
        <p:spPr>
          <a:xfrm>
            <a:off x="5909383" y="3801472"/>
            <a:ext cx="323151" cy="19545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1" name="Rettangolo 160"/>
          <p:cNvSpPr/>
          <p:nvPr/>
        </p:nvSpPr>
        <p:spPr>
          <a:xfrm>
            <a:off x="5346019" y="3809980"/>
            <a:ext cx="323151" cy="1954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2" name="Rettangolo 161"/>
          <p:cNvSpPr/>
          <p:nvPr/>
        </p:nvSpPr>
        <p:spPr>
          <a:xfrm>
            <a:off x="6444208" y="3798578"/>
            <a:ext cx="323151" cy="19545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cxnSp>
        <p:nvCxnSpPr>
          <p:cNvPr id="163" name="Connettore 2 162"/>
          <p:cNvCxnSpPr/>
          <p:nvPr/>
        </p:nvCxnSpPr>
        <p:spPr>
          <a:xfrm>
            <a:off x="5507760" y="4010488"/>
            <a:ext cx="281600" cy="99122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Connettore 2 163"/>
          <p:cNvCxnSpPr/>
          <p:nvPr/>
        </p:nvCxnSpPr>
        <p:spPr>
          <a:xfrm flipV="1">
            <a:off x="6021728" y="3391833"/>
            <a:ext cx="828751" cy="8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5" name="Connettore 2 164"/>
          <p:cNvCxnSpPr/>
          <p:nvPr/>
        </p:nvCxnSpPr>
        <p:spPr>
          <a:xfrm flipV="1">
            <a:off x="5426549" y="3214066"/>
            <a:ext cx="828751" cy="85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6" name="Rettangolo 165"/>
          <p:cNvSpPr/>
          <p:nvPr/>
        </p:nvSpPr>
        <p:spPr>
          <a:xfrm>
            <a:off x="6985153" y="3798578"/>
            <a:ext cx="323151" cy="19545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7" name="Rettangolo 166"/>
          <p:cNvSpPr/>
          <p:nvPr/>
        </p:nvSpPr>
        <p:spPr>
          <a:xfrm>
            <a:off x="7524328" y="3798578"/>
            <a:ext cx="323151" cy="19545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8" name="Rettangolo 167"/>
          <p:cNvSpPr/>
          <p:nvPr/>
        </p:nvSpPr>
        <p:spPr>
          <a:xfrm>
            <a:off x="8092226" y="3798578"/>
            <a:ext cx="323151" cy="19545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cxnSp>
        <p:nvCxnSpPr>
          <p:cNvPr id="169" name="Connettore 2 168"/>
          <p:cNvCxnSpPr/>
          <p:nvPr/>
        </p:nvCxnSpPr>
        <p:spPr>
          <a:xfrm flipV="1">
            <a:off x="6003994" y="4012696"/>
            <a:ext cx="576064" cy="100811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0" name="Connettore 2 169"/>
          <p:cNvCxnSpPr/>
          <p:nvPr/>
        </p:nvCxnSpPr>
        <p:spPr>
          <a:xfrm>
            <a:off x="5499938" y="4026262"/>
            <a:ext cx="504056" cy="994546"/>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1" name="Connettore 2 170"/>
          <p:cNvCxnSpPr>
            <a:endCxn id="166" idx="2"/>
          </p:cNvCxnSpPr>
          <p:nvPr/>
        </p:nvCxnSpPr>
        <p:spPr>
          <a:xfrm flipV="1">
            <a:off x="6292026" y="3994028"/>
            <a:ext cx="854703" cy="102678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Connettore 2 171"/>
          <p:cNvCxnSpPr/>
          <p:nvPr/>
        </p:nvCxnSpPr>
        <p:spPr>
          <a:xfrm>
            <a:off x="5499938" y="4012696"/>
            <a:ext cx="792088" cy="1008112"/>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3" name="Connettore 2 172"/>
          <p:cNvCxnSpPr>
            <a:endCxn id="167" idx="2"/>
          </p:cNvCxnSpPr>
          <p:nvPr/>
        </p:nvCxnSpPr>
        <p:spPr>
          <a:xfrm flipV="1">
            <a:off x="6652066" y="3994028"/>
            <a:ext cx="1033838" cy="102678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4" name="Connettore 2 173"/>
          <p:cNvCxnSpPr/>
          <p:nvPr/>
        </p:nvCxnSpPr>
        <p:spPr>
          <a:xfrm>
            <a:off x="5499938" y="4031364"/>
            <a:ext cx="1152128" cy="989444"/>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5" name="Connettore 2 174"/>
          <p:cNvCxnSpPr>
            <a:endCxn id="168" idx="2"/>
          </p:cNvCxnSpPr>
          <p:nvPr/>
        </p:nvCxnSpPr>
        <p:spPr>
          <a:xfrm flipV="1">
            <a:off x="7012106" y="3994028"/>
            <a:ext cx="1241696" cy="102678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6" name="Connettore 2 175"/>
          <p:cNvCxnSpPr/>
          <p:nvPr/>
        </p:nvCxnSpPr>
        <p:spPr>
          <a:xfrm>
            <a:off x="5499938" y="4012696"/>
            <a:ext cx="1512168" cy="1008112"/>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4544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Type of GPR survey</a:t>
            </a:r>
            <a:endParaRPr lang="en-GB" dirty="0">
              <a:ea typeface="+mj-ea"/>
              <a:cs typeface="+mj-cs"/>
            </a:endParaRPr>
          </a:p>
        </p:txBody>
      </p:sp>
      <p:pic>
        <p:nvPicPr>
          <p:cNvPr id="21" name="Immagine 9" descr="logo_dicea.png"/>
          <p:cNvPicPr>
            <a:picLocks noChangeAspect="1"/>
          </p:cNvPicPr>
          <p:nvPr/>
        </p:nvPicPr>
        <p:blipFill>
          <a:blip r:embed="rId3" cstate="print"/>
          <a:srcRect r="77084"/>
          <a:stretch>
            <a:fillRect/>
          </a:stretch>
        </p:blipFill>
        <p:spPr bwMode="auto">
          <a:xfrm>
            <a:off x="8580983" y="0"/>
            <a:ext cx="540221" cy="654050"/>
          </a:xfrm>
          <a:prstGeom prst="rect">
            <a:avLst/>
          </a:prstGeom>
          <a:noFill/>
          <a:ln w="9525">
            <a:noFill/>
            <a:miter lim="800000"/>
            <a:headEnd/>
            <a:tailEnd/>
          </a:ln>
        </p:spPr>
      </p:pic>
      <p:sp>
        <p:nvSpPr>
          <p:cNvPr id="80" name="Content Placeholder 2"/>
          <p:cNvSpPr txBox="1">
            <a:spLocks/>
          </p:cNvSpPr>
          <p:nvPr/>
        </p:nvSpPr>
        <p:spPr>
          <a:xfrm>
            <a:off x="107504" y="1525229"/>
            <a:ext cx="3959568" cy="1899933"/>
          </a:xfrm>
          <a:prstGeom prst="rect">
            <a:avLst/>
          </a:prstGeom>
        </p:spPr>
        <p:txBody>
          <a:bodyPr>
            <a:normAutofit lnSpcReduction="10000"/>
          </a:bodyPr>
          <a:lstStyle/>
          <a:p>
            <a:pPr marL="0" marR="0" lvl="0" indent="0" algn="l" defTabSz="914400" rtl="0" eaLnBrk="0" fontAlgn="base" latinLnBrk="0" hangingPunct="0">
              <a:lnSpc>
                <a:spcPct val="100000"/>
              </a:lnSpc>
              <a:spcBef>
                <a:spcPct val="20000"/>
              </a:spcBef>
              <a:spcAft>
                <a:spcPts val="600"/>
              </a:spcAft>
              <a:buClrTx/>
              <a:buSzTx/>
              <a:buFont typeface="Arial" charset="0"/>
              <a:buNone/>
              <a:tabLst/>
              <a:defRPr/>
            </a:pPr>
            <a:r>
              <a:rPr kumimoji="0" lang="en-US" sz="2200" b="1" i="0" u="none" strike="noStrike" kern="1200" cap="none" spc="0" normalizeH="0" baseline="0" noProof="0" dirty="0">
                <a:ln>
                  <a:noFill/>
                </a:ln>
                <a:solidFill>
                  <a:schemeClr val="tx1"/>
                </a:solidFill>
                <a:effectLst/>
                <a:uLnTx/>
                <a:uFillTx/>
                <a:cs typeface="Helvetica" pitchFamily="34" charset="0"/>
              </a:rPr>
              <a:t>Common Mid Point </a:t>
            </a:r>
            <a:r>
              <a:rPr lang="en-US" sz="2200" b="1" dirty="0">
                <a:cs typeface="Helvetica" pitchFamily="34" charset="0"/>
              </a:rPr>
              <a:t>(CMP)</a:t>
            </a:r>
            <a:r>
              <a:rPr kumimoji="0" lang="en-US" sz="2200" b="1" i="0" u="none" strike="noStrike" kern="1200" cap="none" spc="0" normalizeH="0" baseline="0" noProof="0" dirty="0">
                <a:ln>
                  <a:noFill/>
                </a:ln>
                <a:solidFill>
                  <a:schemeClr val="tx1"/>
                </a:solidFill>
                <a:effectLst/>
                <a:uLnTx/>
                <a:uFillTx/>
                <a:cs typeface="Helvetica" pitchFamily="34" charset="0"/>
              </a:rPr>
              <a:t> sounding</a:t>
            </a:r>
          </a:p>
          <a:p>
            <a:pPr marL="342900" marR="0" lvl="0" indent="-342900" algn="l" defTabSz="914400" rtl="0" eaLnBrk="0" fontAlgn="base" latinLnBrk="0" hangingPunct="0">
              <a:lnSpc>
                <a:spcPct val="100000"/>
              </a:lnSpc>
              <a:spcBef>
                <a:spcPct val="20000"/>
              </a:spcBef>
              <a:spcAft>
                <a:spcPts val="600"/>
              </a:spcAft>
              <a:buClrTx/>
              <a:buSzTx/>
              <a:buFont typeface="Arial" charset="0"/>
              <a:buChar char="•"/>
              <a:tabLst/>
              <a:defRPr/>
            </a:pPr>
            <a:r>
              <a:rPr kumimoji="0" lang="en-US" sz="2200" b="0" i="0" u="none" strike="noStrike" kern="1200" cap="none" spc="0" normalizeH="0" baseline="0" noProof="0" dirty="0">
                <a:ln>
                  <a:noFill/>
                </a:ln>
                <a:solidFill>
                  <a:schemeClr val="tx1"/>
                </a:solidFill>
                <a:effectLst/>
                <a:uLnTx/>
                <a:uFillTx/>
                <a:cs typeface="Helvetica" pitchFamily="34" charset="0"/>
              </a:rPr>
              <a:t>Variable source-receiver</a:t>
            </a:r>
            <a:r>
              <a:rPr kumimoji="0" lang="en-US" sz="2200" b="0" i="0" u="none" strike="noStrike" kern="1200" cap="none" spc="0" normalizeH="0" noProof="0" dirty="0">
                <a:ln>
                  <a:noFill/>
                </a:ln>
                <a:solidFill>
                  <a:schemeClr val="tx1"/>
                </a:solidFill>
                <a:effectLst/>
                <a:uLnTx/>
                <a:uFillTx/>
                <a:cs typeface="Helvetica" pitchFamily="34" charset="0"/>
              </a:rPr>
              <a:t> spacing (offset) along a fixed common mid point</a:t>
            </a:r>
            <a:endParaRPr kumimoji="0" lang="en-US" sz="2200" b="0" i="0" u="none" strike="noStrike" kern="1200" cap="none" spc="0" normalizeH="0" baseline="0" noProof="0" dirty="0">
              <a:ln>
                <a:noFill/>
              </a:ln>
              <a:solidFill>
                <a:schemeClr val="tx1"/>
              </a:solidFill>
              <a:effectLst/>
              <a:uLnTx/>
              <a:uFillTx/>
              <a:cs typeface="Helvetica" pitchFamily="34" charset="0"/>
            </a:endParaRPr>
          </a:p>
        </p:txBody>
      </p:sp>
      <p:sp>
        <p:nvSpPr>
          <p:cNvPr id="89" name="Content Placeholder 2"/>
          <p:cNvSpPr txBox="1">
            <a:spLocks/>
          </p:cNvSpPr>
          <p:nvPr/>
        </p:nvSpPr>
        <p:spPr>
          <a:xfrm>
            <a:off x="5280709" y="4521858"/>
            <a:ext cx="3395747" cy="1355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latin typeface="Helvetica" panose="020B0604020202020204" pitchFamily="34" charset="0"/>
                <a:cs typeface="Helvetica" pitchFamily="34" charset="0"/>
              </a:rPr>
              <a:t>Fixed offset profiles</a:t>
            </a:r>
          </a:p>
          <a:p>
            <a:pPr marL="342900" lvl="0" indent="-342900" eaLnBrk="0" hangingPunct="0">
              <a:lnSpc>
                <a:spcPct val="100000"/>
              </a:lnSpc>
              <a:spcBef>
                <a:spcPct val="20000"/>
              </a:spcBef>
              <a:buFont typeface="Arial" charset="0"/>
              <a:buChar char="•"/>
              <a:defRPr/>
            </a:pPr>
            <a:r>
              <a:rPr lang="en-US" sz="2200" dirty="0">
                <a:latin typeface="Helvetica" panose="020B0604020202020204" pitchFamily="34" charset="0"/>
                <a:cs typeface="Helvetica" panose="020B0604020202020204" pitchFamily="34" charset="0"/>
              </a:rPr>
              <a:t>Fixed source-receiver spacing (offset)</a:t>
            </a:r>
          </a:p>
        </p:txBody>
      </p:sp>
      <p:sp>
        <p:nvSpPr>
          <p:cNvPr id="9"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43</a:t>
            </a:fld>
            <a:r>
              <a:rPr lang="en-GB" sz="1400" b="1" dirty="0"/>
              <a:t> </a:t>
            </a:r>
          </a:p>
        </p:txBody>
      </p:sp>
      <p:sp>
        <p:nvSpPr>
          <p:cNvPr id="10"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11" name="Rectangle 52"/>
          <p:cNvSpPr/>
          <p:nvPr/>
        </p:nvSpPr>
        <p:spPr>
          <a:xfrm>
            <a:off x="4158021" y="2068480"/>
            <a:ext cx="4317908" cy="1432528"/>
          </a:xfrm>
          <a:prstGeom prst="rect">
            <a:avLst/>
          </a:prstGeom>
          <a:solidFill>
            <a:schemeClr val="bg1">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Rettangolo 12"/>
          <p:cNvSpPr/>
          <p:nvPr/>
        </p:nvSpPr>
        <p:spPr>
          <a:xfrm>
            <a:off x="5472985" y="1866926"/>
            <a:ext cx="323151" cy="1954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Rettangolo 13"/>
          <p:cNvSpPr/>
          <p:nvPr/>
        </p:nvSpPr>
        <p:spPr>
          <a:xfrm>
            <a:off x="6298241" y="1856561"/>
            <a:ext cx="323151" cy="19545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CasellaDiTesto 14"/>
          <p:cNvSpPr txBox="1"/>
          <p:nvPr/>
        </p:nvSpPr>
        <p:spPr>
          <a:xfrm>
            <a:off x="5168369" y="1492489"/>
            <a:ext cx="915799" cy="307777"/>
          </a:xfrm>
          <a:prstGeom prst="rect">
            <a:avLst/>
          </a:prstGeom>
          <a:noFill/>
        </p:spPr>
        <p:txBody>
          <a:bodyPr wrap="square" rtlCol="0">
            <a:spAutoFit/>
          </a:bodyPr>
          <a:lstStyle/>
          <a:p>
            <a:pPr algn="ctr"/>
            <a:r>
              <a:rPr lang="it-IT" sz="1400" dirty="0" err="1"/>
              <a:t>Tx</a:t>
            </a:r>
            <a:endParaRPr lang="en-GB" sz="1400" dirty="0"/>
          </a:p>
        </p:txBody>
      </p:sp>
      <p:sp>
        <p:nvSpPr>
          <p:cNvPr id="16" name="CasellaDiTesto 15"/>
          <p:cNvSpPr txBox="1"/>
          <p:nvPr/>
        </p:nvSpPr>
        <p:spPr>
          <a:xfrm>
            <a:off x="6012160" y="1485339"/>
            <a:ext cx="881881" cy="307777"/>
          </a:xfrm>
          <a:prstGeom prst="rect">
            <a:avLst/>
          </a:prstGeom>
          <a:noFill/>
        </p:spPr>
        <p:txBody>
          <a:bodyPr wrap="square" rtlCol="0">
            <a:spAutoFit/>
          </a:bodyPr>
          <a:lstStyle/>
          <a:p>
            <a:pPr algn="ctr"/>
            <a:r>
              <a:rPr lang="it-IT" sz="1400" dirty="0" err="1"/>
              <a:t>Rx</a:t>
            </a:r>
            <a:endParaRPr lang="en-GB" sz="1400" dirty="0"/>
          </a:p>
        </p:txBody>
      </p:sp>
      <p:sp>
        <p:nvSpPr>
          <p:cNvPr id="17" name="Ovale 16"/>
          <p:cNvSpPr/>
          <p:nvPr/>
        </p:nvSpPr>
        <p:spPr>
          <a:xfrm>
            <a:off x="5076056" y="2768337"/>
            <a:ext cx="129260" cy="1230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cxnSp>
        <p:nvCxnSpPr>
          <p:cNvPr id="18" name="Connettore 1 17"/>
          <p:cNvCxnSpPr/>
          <p:nvPr/>
        </p:nvCxnSpPr>
        <p:spPr>
          <a:xfrm>
            <a:off x="4168759" y="3057492"/>
            <a:ext cx="43179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ttore 2 21"/>
          <p:cNvCxnSpPr>
            <a:stCxn id="13" idx="2"/>
            <a:endCxn id="17" idx="1"/>
          </p:cNvCxnSpPr>
          <p:nvPr/>
        </p:nvCxnSpPr>
        <p:spPr>
          <a:xfrm flipH="1">
            <a:off x="5094986" y="2062376"/>
            <a:ext cx="539575" cy="723983"/>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Connettore 2 22"/>
          <p:cNvCxnSpPr>
            <a:stCxn id="17" idx="6"/>
            <a:endCxn id="14" idx="2"/>
          </p:cNvCxnSpPr>
          <p:nvPr/>
        </p:nvCxnSpPr>
        <p:spPr>
          <a:xfrm flipV="1">
            <a:off x="5205316" y="2052011"/>
            <a:ext cx="1254501" cy="777859"/>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a:off x="5597671" y="2078846"/>
            <a:ext cx="403549" cy="972542"/>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Connettore 2 24"/>
          <p:cNvCxnSpPr>
            <a:endCxn id="14" idx="2"/>
          </p:cNvCxnSpPr>
          <p:nvPr/>
        </p:nvCxnSpPr>
        <p:spPr>
          <a:xfrm flipV="1">
            <a:off x="5984432" y="2052011"/>
            <a:ext cx="475385" cy="98901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Rettangolo 41"/>
          <p:cNvSpPr/>
          <p:nvPr/>
        </p:nvSpPr>
        <p:spPr>
          <a:xfrm>
            <a:off x="4919340" y="1857256"/>
            <a:ext cx="323151" cy="1954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3" name="Rettangolo 42"/>
          <p:cNvSpPr/>
          <p:nvPr/>
        </p:nvSpPr>
        <p:spPr>
          <a:xfrm>
            <a:off x="4355976" y="1865764"/>
            <a:ext cx="323151" cy="1954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4" name="Rettangolo 43"/>
          <p:cNvSpPr/>
          <p:nvPr/>
        </p:nvSpPr>
        <p:spPr>
          <a:xfrm>
            <a:off x="6913145" y="1862082"/>
            <a:ext cx="323151" cy="19545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5" name="Rettangolo 44"/>
          <p:cNvSpPr/>
          <p:nvPr/>
        </p:nvSpPr>
        <p:spPr>
          <a:xfrm>
            <a:off x="7561217" y="1844556"/>
            <a:ext cx="323151" cy="19545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cxnSp>
        <p:nvCxnSpPr>
          <p:cNvPr id="48" name="Connettore 1 47"/>
          <p:cNvCxnSpPr/>
          <p:nvPr/>
        </p:nvCxnSpPr>
        <p:spPr>
          <a:xfrm flipH="1" flipV="1">
            <a:off x="5984432" y="1775466"/>
            <a:ext cx="0" cy="1692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 name="Rettangolo 38"/>
          <p:cNvSpPr/>
          <p:nvPr/>
        </p:nvSpPr>
        <p:spPr>
          <a:xfrm>
            <a:off x="5668494" y="1235218"/>
            <a:ext cx="697627" cy="369332"/>
          </a:xfrm>
          <a:prstGeom prst="rect">
            <a:avLst/>
          </a:prstGeom>
        </p:spPr>
        <p:txBody>
          <a:bodyPr wrap="none">
            <a:spAutoFit/>
          </a:bodyPr>
          <a:lstStyle/>
          <a:p>
            <a:pPr lvl="0" eaLnBrk="0" hangingPunct="0">
              <a:spcBef>
                <a:spcPct val="20000"/>
              </a:spcBef>
              <a:defRPr/>
            </a:pPr>
            <a:r>
              <a:rPr lang="en-US" b="1" dirty="0">
                <a:cs typeface="Helvetica" pitchFamily="34" charset="0"/>
              </a:rPr>
              <a:t>CMP</a:t>
            </a:r>
          </a:p>
        </p:txBody>
      </p:sp>
      <p:cxnSp>
        <p:nvCxnSpPr>
          <p:cNvPr id="50" name="Connettore 2 49"/>
          <p:cNvCxnSpPr/>
          <p:nvPr/>
        </p:nvCxnSpPr>
        <p:spPr>
          <a:xfrm>
            <a:off x="5098692" y="2059277"/>
            <a:ext cx="897669" cy="984649"/>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Connettore 2 50"/>
          <p:cNvCxnSpPr>
            <a:endCxn id="44" idx="2"/>
          </p:cNvCxnSpPr>
          <p:nvPr/>
        </p:nvCxnSpPr>
        <p:spPr>
          <a:xfrm flipV="1">
            <a:off x="5979573" y="2057532"/>
            <a:ext cx="1095148" cy="9760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Connettore 2 54"/>
          <p:cNvCxnSpPr/>
          <p:nvPr/>
        </p:nvCxnSpPr>
        <p:spPr>
          <a:xfrm>
            <a:off x="4517717" y="2066272"/>
            <a:ext cx="1489383" cy="997121"/>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Connettore 2 55"/>
          <p:cNvCxnSpPr>
            <a:endCxn id="45" idx="2"/>
          </p:cNvCxnSpPr>
          <p:nvPr/>
        </p:nvCxnSpPr>
        <p:spPr>
          <a:xfrm flipV="1">
            <a:off x="6007100" y="2040006"/>
            <a:ext cx="1715693" cy="10128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Connettore 2 62"/>
          <p:cNvCxnSpPr>
            <a:stCxn id="42" idx="2"/>
            <a:endCxn id="17" idx="1"/>
          </p:cNvCxnSpPr>
          <p:nvPr/>
        </p:nvCxnSpPr>
        <p:spPr>
          <a:xfrm>
            <a:off x="5080916" y="2052706"/>
            <a:ext cx="14070" cy="733653"/>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Connettore 2 65"/>
          <p:cNvCxnSpPr>
            <a:stCxn id="43" idx="2"/>
            <a:endCxn id="17" idx="1"/>
          </p:cNvCxnSpPr>
          <p:nvPr/>
        </p:nvCxnSpPr>
        <p:spPr>
          <a:xfrm>
            <a:off x="4517552" y="2061214"/>
            <a:ext cx="577434" cy="725145"/>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9" name="Connettore 2 68"/>
          <p:cNvCxnSpPr>
            <a:stCxn id="17" idx="6"/>
          </p:cNvCxnSpPr>
          <p:nvPr/>
        </p:nvCxnSpPr>
        <p:spPr>
          <a:xfrm flipV="1">
            <a:off x="5205316" y="2074160"/>
            <a:ext cx="1835476" cy="755710"/>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Connettore 2 72"/>
          <p:cNvCxnSpPr>
            <a:stCxn id="17" idx="6"/>
          </p:cNvCxnSpPr>
          <p:nvPr/>
        </p:nvCxnSpPr>
        <p:spPr>
          <a:xfrm flipV="1">
            <a:off x="5205316" y="2054219"/>
            <a:ext cx="2517476" cy="775651"/>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 name="Gruppo 76"/>
          <p:cNvGrpSpPr/>
          <p:nvPr/>
        </p:nvGrpSpPr>
        <p:grpSpPr>
          <a:xfrm>
            <a:off x="369174" y="3873992"/>
            <a:ext cx="4418850" cy="2003280"/>
            <a:chOff x="-214297" y="1147425"/>
            <a:chExt cx="9381093" cy="3577719"/>
          </a:xfrm>
        </p:grpSpPr>
        <p:sp>
          <p:nvSpPr>
            <p:cNvPr id="78" name="Rectangle 52"/>
            <p:cNvSpPr/>
            <p:nvPr/>
          </p:nvSpPr>
          <p:spPr>
            <a:xfrm>
              <a:off x="-22796" y="2166749"/>
              <a:ext cx="9166796" cy="2558395"/>
            </a:xfrm>
            <a:prstGeom prst="rect">
              <a:avLst/>
            </a:prstGeom>
            <a:solidFill>
              <a:schemeClr val="bg1">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9" name="Rettangolo 78"/>
            <p:cNvSpPr/>
            <p:nvPr/>
          </p:nvSpPr>
          <p:spPr>
            <a:xfrm>
              <a:off x="3112937" y="1806787"/>
              <a:ext cx="686040" cy="3490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2" name="Rettangolo 81"/>
            <p:cNvSpPr/>
            <p:nvPr/>
          </p:nvSpPr>
          <p:spPr>
            <a:xfrm>
              <a:off x="4274926" y="1788276"/>
              <a:ext cx="686040" cy="34906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3" name="CasellaDiTesto 82"/>
            <p:cNvSpPr txBox="1"/>
            <p:nvPr/>
          </p:nvSpPr>
          <p:spPr>
            <a:xfrm>
              <a:off x="-214297" y="1156555"/>
              <a:ext cx="1944215" cy="549668"/>
            </a:xfrm>
            <a:prstGeom prst="rect">
              <a:avLst/>
            </a:prstGeom>
            <a:noFill/>
          </p:spPr>
          <p:txBody>
            <a:bodyPr wrap="square" rtlCol="0">
              <a:spAutoFit/>
            </a:bodyPr>
            <a:lstStyle/>
            <a:p>
              <a:pPr algn="ctr"/>
              <a:r>
                <a:rPr lang="it-IT" sz="1400" dirty="0" err="1"/>
                <a:t>Tx</a:t>
              </a:r>
              <a:endParaRPr lang="en-GB" sz="1400" dirty="0"/>
            </a:p>
          </p:txBody>
        </p:sp>
        <p:sp>
          <p:nvSpPr>
            <p:cNvPr id="84" name="CasellaDiTesto 83"/>
            <p:cNvSpPr txBox="1"/>
            <p:nvPr/>
          </p:nvSpPr>
          <p:spPr>
            <a:xfrm>
              <a:off x="1017712" y="1147425"/>
              <a:ext cx="1872208" cy="549668"/>
            </a:xfrm>
            <a:prstGeom prst="rect">
              <a:avLst/>
            </a:prstGeom>
            <a:noFill/>
          </p:spPr>
          <p:txBody>
            <a:bodyPr wrap="square" rtlCol="0">
              <a:spAutoFit/>
            </a:bodyPr>
            <a:lstStyle/>
            <a:p>
              <a:pPr algn="ctr"/>
              <a:r>
                <a:rPr lang="it-IT" sz="1400" dirty="0" err="1"/>
                <a:t>Rx</a:t>
              </a:r>
              <a:endParaRPr lang="en-GB" sz="1400" dirty="0"/>
            </a:p>
          </p:txBody>
        </p:sp>
        <p:sp>
          <p:nvSpPr>
            <p:cNvPr id="85" name="Ovale 84"/>
            <p:cNvSpPr/>
            <p:nvPr/>
          </p:nvSpPr>
          <p:spPr>
            <a:xfrm>
              <a:off x="1926166" y="3416644"/>
              <a:ext cx="274415" cy="21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cxnSp>
          <p:nvCxnSpPr>
            <p:cNvPr id="86" name="Connettore 1 85"/>
            <p:cNvCxnSpPr/>
            <p:nvPr/>
          </p:nvCxnSpPr>
          <p:spPr>
            <a:xfrm>
              <a:off x="0" y="3933056"/>
              <a:ext cx="91667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Connettore 2 86"/>
            <p:cNvCxnSpPr>
              <a:stCxn id="79" idx="2"/>
              <a:endCxn id="85" idx="1"/>
            </p:cNvCxnSpPr>
            <p:nvPr/>
          </p:nvCxnSpPr>
          <p:spPr>
            <a:xfrm flipH="1">
              <a:off x="1966354" y="2155847"/>
              <a:ext cx="1489604" cy="1292983"/>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0" name="Connettore 2 89"/>
            <p:cNvCxnSpPr>
              <a:stCxn id="85" idx="7"/>
              <a:endCxn id="82" idx="2"/>
            </p:cNvCxnSpPr>
            <p:nvPr/>
          </p:nvCxnSpPr>
          <p:spPr>
            <a:xfrm flipV="1">
              <a:off x="2160393" y="2137336"/>
              <a:ext cx="2457554" cy="1311495"/>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2" name="Connettore 2 91"/>
            <p:cNvCxnSpPr>
              <a:endCxn id="93" idx="2"/>
            </p:cNvCxnSpPr>
            <p:nvPr/>
          </p:nvCxnSpPr>
          <p:spPr>
            <a:xfrm flipV="1">
              <a:off x="1325734" y="2890475"/>
              <a:ext cx="628085" cy="17517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93" name="Rettangolo 92"/>
          <p:cNvSpPr/>
          <p:nvPr/>
        </p:nvSpPr>
        <p:spPr>
          <a:xfrm>
            <a:off x="1228863" y="4233520"/>
            <a:ext cx="323151" cy="19545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4" name="Rettangolo 93"/>
          <p:cNvSpPr/>
          <p:nvPr/>
        </p:nvSpPr>
        <p:spPr>
          <a:xfrm>
            <a:off x="665499" y="4242028"/>
            <a:ext cx="323151" cy="1954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5" name="Rettangolo 94"/>
          <p:cNvSpPr/>
          <p:nvPr/>
        </p:nvSpPr>
        <p:spPr>
          <a:xfrm>
            <a:off x="3312745" y="4238346"/>
            <a:ext cx="323151" cy="1954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6" name="Rettangolo 95"/>
          <p:cNvSpPr/>
          <p:nvPr/>
        </p:nvSpPr>
        <p:spPr>
          <a:xfrm>
            <a:off x="3870740" y="4220820"/>
            <a:ext cx="323151" cy="19545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cxnSp>
        <p:nvCxnSpPr>
          <p:cNvPr id="101" name="Connettore 2 100"/>
          <p:cNvCxnSpPr/>
          <p:nvPr/>
        </p:nvCxnSpPr>
        <p:spPr>
          <a:xfrm>
            <a:off x="827240" y="4442536"/>
            <a:ext cx="281600" cy="99122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Connettore 2 102"/>
          <p:cNvCxnSpPr/>
          <p:nvPr/>
        </p:nvCxnSpPr>
        <p:spPr>
          <a:xfrm flipV="1">
            <a:off x="1390439" y="4428970"/>
            <a:ext cx="5904" cy="733653"/>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Connettore 2 103"/>
          <p:cNvCxnSpPr>
            <a:stCxn id="94" idx="2"/>
            <a:endCxn id="85" idx="1"/>
          </p:cNvCxnSpPr>
          <p:nvPr/>
        </p:nvCxnSpPr>
        <p:spPr>
          <a:xfrm>
            <a:off x="827075" y="4437478"/>
            <a:ext cx="569268" cy="725145"/>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5" name="Connettore 2 104"/>
          <p:cNvCxnSpPr>
            <a:stCxn id="85" idx="6"/>
          </p:cNvCxnSpPr>
          <p:nvPr/>
        </p:nvCxnSpPr>
        <p:spPr>
          <a:xfrm flipV="1">
            <a:off x="1506673" y="4450424"/>
            <a:ext cx="1835476" cy="755710"/>
          </a:xfrm>
          <a:prstGeom prst="straightConnector1">
            <a:avLst/>
          </a:prstGeom>
          <a:ln w="254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Connettore 2 105"/>
          <p:cNvCxnSpPr>
            <a:stCxn id="85" idx="6"/>
          </p:cNvCxnSpPr>
          <p:nvPr/>
        </p:nvCxnSpPr>
        <p:spPr>
          <a:xfrm flipV="1">
            <a:off x="1506673" y="4430483"/>
            <a:ext cx="2517476" cy="775651"/>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Connettore 2 71"/>
          <p:cNvCxnSpPr>
            <a:stCxn id="16" idx="3"/>
          </p:cNvCxnSpPr>
          <p:nvPr/>
        </p:nvCxnSpPr>
        <p:spPr>
          <a:xfrm flipV="1">
            <a:off x="6894041" y="1630645"/>
            <a:ext cx="828751" cy="8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Connettore 2 106"/>
          <p:cNvCxnSpPr/>
          <p:nvPr/>
        </p:nvCxnSpPr>
        <p:spPr>
          <a:xfrm flipH="1" flipV="1">
            <a:off x="4532875" y="1643916"/>
            <a:ext cx="828751" cy="85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ttore 2 107"/>
          <p:cNvCxnSpPr/>
          <p:nvPr/>
        </p:nvCxnSpPr>
        <p:spPr>
          <a:xfrm flipV="1">
            <a:off x="1341208" y="3924473"/>
            <a:ext cx="828751" cy="8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Connettore 2 108"/>
          <p:cNvCxnSpPr/>
          <p:nvPr/>
        </p:nvCxnSpPr>
        <p:spPr>
          <a:xfrm flipV="1">
            <a:off x="746029" y="3746706"/>
            <a:ext cx="828751" cy="85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Connettore 2 113"/>
          <p:cNvCxnSpPr/>
          <p:nvPr/>
        </p:nvCxnSpPr>
        <p:spPr>
          <a:xfrm>
            <a:off x="2070052" y="4442597"/>
            <a:ext cx="281600" cy="99122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Connettore 2 114"/>
          <p:cNvCxnSpPr/>
          <p:nvPr/>
        </p:nvCxnSpPr>
        <p:spPr>
          <a:xfrm>
            <a:off x="3444962" y="4442536"/>
            <a:ext cx="281600" cy="99122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Connettore 2 115"/>
          <p:cNvCxnSpPr/>
          <p:nvPr/>
        </p:nvCxnSpPr>
        <p:spPr>
          <a:xfrm flipV="1">
            <a:off x="2351555" y="4441750"/>
            <a:ext cx="295852" cy="980855"/>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Connettore 2 116"/>
          <p:cNvCxnSpPr/>
          <p:nvPr/>
        </p:nvCxnSpPr>
        <p:spPr>
          <a:xfrm flipV="1">
            <a:off x="3735502" y="4428969"/>
            <a:ext cx="295852" cy="980855"/>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2" name="Rettangolo 61"/>
          <p:cNvSpPr/>
          <p:nvPr/>
        </p:nvSpPr>
        <p:spPr>
          <a:xfrm>
            <a:off x="251520" y="1052736"/>
            <a:ext cx="3095719" cy="369332"/>
          </a:xfrm>
          <a:prstGeom prst="rect">
            <a:avLst/>
          </a:prstGeom>
        </p:spPr>
        <p:txBody>
          <a:bodyPr wrap="none">
            <a:spAutoFit/>
          </a:bodyPr>
          <a:lstStyle/>
          <a:p>
            <a:pPr lvl="0" eaLnBrk="0" hangingPunct="0">
              <a:spcBef>
                <a:spcPct val="20000"/>
              </a:spcBef>
              <a:spcAft>
                <a:spcPts val="600"/>
              </a:spcAft>
              <a:defRPr/>
            </a:pPr>
            <a:r>
              <a:rPr lang="en-US" b="1" u="sng" dirty="0">
                <a:cs typeface="Helvetica" pitchFamily="34" charset="0"/>
              </a:rPr>
              <a:t>Single-channel acquisition</a:t>
            </a:r>
          </a:p>
        </p:txBody>
      </p:sp>
      <p:sp>
        <p:nvSpPr>
          <p:cNvPr id="3" name="Rettangolo 2"/>
          <p:cNvSpPr/>
          <p:nvPr/>
        </p:nvSpPr>
        <p:spPr>
          <a:xfrm>
            <a:off x="0" y="3661922"/>
            <a:ext cx="9121204" cy="2575390"/>
          </a:xfrm>
          <a:prstGeom prst="rect">
            <a:avLst/>
          </a:prstGeom>
          <a:solidFill>
            <a:srgbClr val="DCECE6">
              <a:alpha val="30196"/>
            </a:srgbClr>
          </a:solidFill>
          <a:ln>
            <a:solidFill>
              <a:srgbClr val="822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134544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Reflection</a:t>
            </a:r>
            <a:r>
              <a:rPr lang="en-GB" dirty="0">
                <a:ea typeface="+mj-ea"/>
                <a:cs typeface="+mj-cs"/>
              </a:rPr>
              <a:t> – </a:t>
            </a:r>
            <a:r>
              <a:rPr lang="en-GB" dirty="0"/>
              <a:t> </a:t>
            </a:r>
            <a:r>
              <a:rPr lang="en-US" dirty="0">
                <a:cs typeface="Helvetica" pitchFamily="34" charset="0"/>
              </a:rPr>
              <a:t>Common offset survey</a:t>
            </a:r>
            <a:endParaRPr lang="en-GB" dirty="0">
              <a:ea typeface="+mj-ea"/>
              <a:cs typeface="+mj-cs"/>
            </a:endParaRPr>
          </a:p>
        </p:txBody>
      </p:sp>
      <p:pic>
        <p:nvPicPr>
          <p:cNvPr id="21" name="Immagine 9" descr="logo_dicea.png"/>
          <p:cNvPicPr>
            <a:picLocks noChangeAspect="1"/>
          </p:cNvPicPr>
          <p:nvPr/>
        </p:nvPicPr>
        <p:blipFill>
          <a:blip r:embed="rId3" cstate="print"/>
          <a:srcRect r="77084"/>
          <a:stretch>
            <a:fillRect/>
          </a:stretch>
        </p:blipFill>
        <p:spPr bwMode="auto">
          <a:xfrm>
            <a:off x="8568283" y="0"/>
            <a:ext cx="540221" cy="654050"/>
          </a:xfrm>
          <a:prstGeom prst="rect">
            <a:avLst/>
          </a:prstGeom>
          <a:noFill/>
          <a:ln w="9525">
            <a:noFill/>
            <a:miter lim="800000"/>
            <a:headEnd/>
            <a:tailEnd/>
          </a:ln>
        </p:spPr>
      </p:pic>
      <p:sp>
        <p:nvSpPr>
          <p:cNvPr id="93"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44</a:t>
            </a:fld>
            <a:r>
              <a:rPr lang="en-GB" sz="1400" b="1" dirty="0"/>
              <a:t> </a:t>
            </a:r>
          </a:p>
        </p:txBody>
      </p:sp>
      <p:sp>
        <p:nvSpPr>
          <p:cNvPr id="94"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69" name="CasellaDiTesto 68"/>
          <p:cNvSpPr txBox="1"/>
          <p:nvPr/>
        </p:nvSpPr>
        <p:spPr>
          <a:xfrm>
            <a:off x="243757" y="2060848"/>
            <a:ext cx="2240011" cy="6647974"/>
          </a:xfrm>
          <a:prstGeom prst="rect">
            <a:avLst/>
          </a:prstGeom>
          <a:noFill/>
        </p:spPr>
        <p:txBody>
          <a:bodyPr wrap="square" rtlCol="0">
            <a:spAutoFit/>
          </a:bodyPr>
          <a:lstStyle/>
          <a:p>
            <a:endParaRPr lang="it-IT" b="1"/>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dirty="0"/>
          </a:p>
        </p:txBody>
      </p:sp>
      <p:sp>
        <p:nvSpPr>
          <p:cNvPr id="79" name="Rectangle 52"/>
          <p:cNvSpPr/>
          <p:nvPr/>
        </p:nvSpPr>
        <p:spPr>
          <a:xfrm>
            <a:off x="0" y="3933056"/>
            <a:ext cx="9144000" cy="1676400"/>
          </a:xfrm>
          <a:prstGeom prst="rect">
            <a:avLst/>
          </a:prstGeom>
          <a:solidFill>
            <a:schemeClr val="bg1">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14"/>
          <p:cNvSpPr/>
          <p:nvPr/>
        </p:nvSpPr>
        <p:spPr>
          <a:xfrm>
            <a:off x="0" y="5623520"/>
            <a:ext cx="9144000" cy="685800"/>
          </a:xfrm>
          <a:prstGeom prst="rect">
            <a:avLst/>
          </a:prstGeom>
          <a:solidFill>
            <a:schemeClr val="bg1">
              <a:lumMod val="7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49"/>
          <p:cNvSpPr txBox="1"/>
          <p:nvPr/>
        </p:nvSpPr>
        <p:spPr>
          <a:xfrm>
            <a:off x="152400" y="5242520"/>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1</a:t>
            </a:r>
          </a:p>
        </p:txBody>
      </p:sp>
      <p:sp>
        <p:nvSpPr>
          <p:cNvPr id="82" name="TextBox 50"/>
          <p:cNvSpPr txBox="1"/>
          <p:nvPr/>
        </p:nvSpPr>
        <p:spPr>
          <a:xfrm>
            <a:off x="152400" y="5635188"/>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2</a:t>
            </a:r>
          </a:p>
        </p:txBody>
      </p:sp>
      <p:sp>
        <p:nvSpPr>
          <p:cNvPr id="85" name="TextBox 47"/>
          <p:cNvSpPr txBox="1"/>
          <p:nvPr/>
        </p:nvSpPr>
        <p:spPr>
          <a:xfrm>
            <a:off x="7884368" y="5009455"/>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1,</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1</a:t>
            </a:r>
          </a:p>
        </p:txBody>
      </p:sp>
      <p:sp>
        <p:nvSpPr>
          <p:cNvPr id="86" name="TextBox 47"/>
          <p:cNvSpPr txBox="1"/>
          <p:nvPr/>
        </p:nvSpPr>
        <p:spPr>
          <a:xfrm>
            <a:off x="7884368" y="5631631"/>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2,</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2</a:t>
            </a:r>
          </a:p>
        </p:txBody>
      </p:sp>
      <p:cxnSp>
        <p:nvCxnSpPr>
          <p:cNvPr id="44" name="Straight Connector 43"/>
          <p:cNvCxnSpPr/>
          <p:nvPr/>
        </p:nvCxnSpPr>
        <p:spPr>
          <a:xfrm>
            <a:off x="611560" y="3919736"/>
            <a:ext cx="1018456" cy="1669504"/>
          </a:xfrm>
          <a:prstGeom prst="line">
            <a:avLst/>
          </a:prstGeom>
          <a:ln w="50800">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7"/>
          <p:cNvCxnSpPr/>
          <p:nvPr/>
        </p:nvCxnSpPr>
        <p:spPr>
          <a:xfrm flipV="1">
            <a:off x="1597029" y="3944414"/>
            <a:ext cx="1122653" cy="1656311"/>
          </a:xfrm>
          <a:prstGeom prst="line">
            <a:avLst/>
          </a:prstGeom>
          <a:ln w="50800">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sp>
        <p:nvSpPr>
          <p:cNvPr id="57" name="TextBox 45"/>
          <p:cNvSpPr txBox="1"/>
          <p:nvPr/>
        </p:nvSpPr>
        <p:spPr>
          <a:xfrm>
            <a:off x="251520" y="3501008"/>
            <a:ext cx="915635" cy="369332"/>
          </a:xfrm>
          <a:prstGeom prst="rect">
            <a:avLst/>
          </a:prstGeom>
          <a:noFill/>
        </p:spPr>
        <p:txBody>
          <a:bodyPr wrap="none" rtlCol="0">
            <a:spAutoFit/>
          </a:bodyPr>
          <a:lstStyle/>
          <a:p>
            <a:r>
              <a:rPr lang="en-US" dirty="0">
                <a:solidFill>
                  <a:srgbClr val="FFCC00"/>
                </a:solidFill>
                <a:effectLst>
                  <a:outerShdw blurRad="38100" dist="38100" dir="2700000" algn="tl">
                    <a:srgbClr val="000000">
                      <a:alpha val="43137"/>
                    </a:srgbClr>
                  </a:outerShdw>
                </a:effectLst>
              </a:rPr>
              <a:t>Source</a:t>
            </a:r>
          </a:p>
        </p:txBody>
      </p:sp>
      <p:sp>
        <p:nvSpPr>
          <p:cNvPr id="58" name="5-Point Star 6"/>
          <p:cNvSpPr/>
          <p:nvPr/>
        </p:nvSpPr>
        <p:spPr>
          <a:xfrm>
            <a:off x="538640" y="3798573"/>
            <a:ext cx="228600" cy="228600"/>
          </a:xfrm>
          <a:prstGeom prst="star5">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46"/>
          <p:cNvSpPr txBox="1"/>
          <p:nvPr/>
        </p:nvSpPr>
        <p:spPr>
          <a:xfrm>
            <a:off x="2555776" y="3510300"/>
            <a:ext cx="595035"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Rec</a:t>
            </a:r>
          </a:p>
        </p:txBody>
      </p:sp>
      <p:sp>
        <p:nvSpPr>
          <p:cNvPr id="66" name="Isosceles Triangle 68"/>
          <p:cNvSpPr/>
          <p:nvPr/>
        </p:nvSpPr>
        <p:spPr>
          <a:xfrm>
            <a:off x="2567405" y="3726324"/>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Connettore 1 72"/>
          <p:cNvCxnSpPr/>
          <p:nvPr/>
        </p:nvCxnSpPr>
        <p:spPr>
          <a:xfrm>
            <a:off x="2676932" y="3429000"/>
            <a:ext cx="0" cy="14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4" name="Connettore 1 73"/>
          <p:cNvCxnSpPr/>
          <p:nvPr/>
        </p:nvCxnSpPr>
        <p:spPr>
          <a:xfrm>
            <a:off x="611560" y="3511912"/>
            <a:ext cx="2077813" cy="929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5" name="CasellaDiTesto 74"/>
          <p:cNvSpPr txBox="1"/>
          <p:nvPr/>
        </p:nvSpPr>
        <p:spPr>
          <a:xfrm>
            <a:off x="971600" y="3140968"/>
            <a:ext cx="1433440" cy="369332"/>
          </a:xfrm>
          <a:prstGeom prst="rect">
            <a:avLst/>
          </a:prstGeom>
          <a:noFill/>
        </p:spPr>
        <p:txBody>
          <a:bodyPr wrap="square" rtlCol="0">
            <a:spAutoFit/>
          </a:bodyPr>
          <a:lstStyle/>
          <a:p>
            <a:r>
              <a:rPr lang="it-IT" dirty="0"/>
              <a:t>OFFSET</a:t>
            </a:r>
            <a:endParaRPr lang="it-IT" baseline="-25000" dirty="0"/>
          </a:p>
        </p:txBody>
      </p:sp>
      <p:cxnSp>
        <p:nvCxnSpPr>
          <p:cNvPr id="99" name="Connettore 1 98"/>
          <p:cNvCxnSpPr/>
          <p:nvPr/>
        </p:nvCxnSpPr>
        <p:spPr>
          <a:xfrm rot="10800000" flipH="1" flipV="1">
            <a:off x="630228" y="3429016"/>
            <a:ext cx="0" cy="14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8" name="TextBox 46"/>
          <p:cNvSpPr txBox="1"/>
          <p:nvPr/>
        </p:nvSpPr>
        <p:spPr>
          <a:xfrm>
            <a:off x="4792717" y="3501008"/>
            <a:ext cx="415498" cy="369332"/>
          </a:xfrm>
          <a:prstGeom prst="rect">
            <a:avLst/>
          </a:prstGeom>
          <a:noFill/>
        </p:spPr>
        <p:txBody>
          <a:bodyPr wrap="none" rtlCol="0">
            <a:spAutoFit/>
          </a:bodyPr>
          <a:lstStyle/>
          <a:p>
            <a:r>
              <a:rPr lang="en-US">
                <a:solidFill>
                  <a:schemeClr val="bg1">
                    <a:lumMod val="50000"/>
                  </a:schemeClr>
                </a:solidFill>
                <a:effectLst>
                  <a:outerShdw blurRad="38100" dist="38100" dir="2700000" algn="tl">
                    <a:srgbClr val="000000">
                      <a:alpha val="43137"/>
                    </a:srgbClr>
                  </a:outerShdw>
                </a:effectLst>
              </a:rPr>
              <a:t>…</a:t>
            </a:r>
            <a:endParaRPr lang="en-US" dirty="0">
              <a:solidFill>
                <a:schemeClr val="bg1">
                  <a:lumMod val="50000"/>
                </a:schemeClr>
              </a:solidFill>
              <a:effectLst>
                <a:outerShdw blurRad="38100" dist="38100" dir="2700000" algn="tl">
                  <a:srgbClr val="000000">
                    <a:alpha val="43137"/>
                  </a:srgbClr>
                </a:outerShdw>
              </a:effectLst>
            </a:endParaRPr>
          </a:p>
        </p:txBody>
      </p:sp>
      <p:sp>
        <p:nvSpPr>
          <p:cNvPr id="3" name="Rettangolo 2"/>
          <p:cNvSpPr/>
          <p:nvPr/>
        </p:nvSpPr>
        <p:spPr>
          <a:xfrm>
            <a:off x="117137" y="2339588"/>
            <a:ext cx="1479892" cy="369332"/>
          </a:xfrm>
          <a:prstGeom prst="rect">
            <a:avLst/>
          </a:prstGeom>
        </p:spPr>
        <p:txBody>
          <a:bodyPr wrap="none">
            <a:spAutoFit/>
          </a:bodyPr>
          <a:lstStyle/>
          <a:p>
            <a:r>
              <a:rPr lang="en-US" b="1" dirty="0">
                <a:solidFill>
                  <a:srgbClr val="002060"/>
                </a:solidFill>
              </a:rPr>
              <a:t>POSITION 1</a:t>
            </a:r>
            <a:endParaRPr lang="en-GB" dirty="0"/>
          </a:p>
        </p:txBody>
      </p:sp>
      <p:sp>
        <p:nvSpPr>
          <p:cNvPr id="45" name="Rettangolo 44"/>
          <p:cNvSpPr/>
          <p:nvPr/>
        </p:nvSpPr>
        <p:spPr>
          <a:xfrm>
            <a:off x="142874" y="898028"/>
            <a:ext cx="4601802" cy="1200329"/>
          </a:xfrm>
          <a:prstGeom prst="rect">
            <a:avLst/>
          </a:prstGeom>
        </p:spPr>
        <p:txBody>
          <a:bodyPr wrap="square">
            <a:spAutoFit/>
          </a:bodyPr>
          <a:lstStyle/>
          <a:p>
            <a:r>
              <a:rPr lang="en-US" b="1" dirty="0">
                <a:solidFill>
                  <a:srgbClr val="002060"/>
                </a:solidFill>
              </a:rPr>
              <a:t>Keep fixed the source-receivers distance (fixed offset)</a:t>
            </a:r>
          </a:p>
          <a:p>
            <a:endParaRPr lang="en-US" b="1" u="sng" dirty="0">
              <a:solidFill>
                <a:srgbClr val="002060"/>
              </a:solidFill>
            </a:endParaRPr>
          </a:p>
          <a:p>
            <a:r>
              <a:rPr lang="en-US" b="1" u="sng" dirty="0">
                <a:solidFill>
                  <a:srgbClr val="002060"/>
                </a:solidFill>
              </a:rPr>
              <a:t>Single receiver (GPR)</a:t>
            </a:r>
          </a:p>
        </p:txBody>
      </p:sp>
      <p:grpSp>
        <p:nvGrpSpPr>
          <p:cNvPr id="2" name="Group 54"/>
          <p:cNvGrpSpPr/>
          <p:nvPr/>
        </p:nvGrpSpPr>
        <p:grpSpPr>
          <a:xfrm>
            <a:off x="4716016" y="264024"/>
            <a:ext cx="2547185" cy="3495210"/>
            <a:chOff x="4851188" y="1182596"/>
            <a:chExt cx="4623704" cy="3441361"/>
          </a:xfrm>
          <a:effectLst/>
        </p:grpSpPr>
        <p:grpSp>
          <p:nvGrpSpPr>
            <p:cNvPr id="4" name="Group 53"/>
            <p:cNvGrpSpPr/>
            <p:nvPr/>
          </p:nvGrpSpPr>
          <p:grpSpPr>
            <a:xfrm>
              <a:off x="5486400" y="1874169"/>
              <a:ext cx="3581400" cy="2749788"/>
              <a:chOff x="5257800" y="1874169"/>
              <a:chExt cx="3581400" cy="2749788"/>
            </a:xfrm>
          </p:grpSpPr>
          <p:cxnSp>
            <p:nvCxnSpPr>
              <p:cNvPr id="53" name="Straight Connector 5"/>
              <p:cNvCxnSpPr/>
              <p:nvPr/>
            </p:nvCxnSpPr>
            <p:spPr>
              <a:xfrm rot="16200000" flipV="1">
                <a:off x="3886200" y="3252357"/>
                <a:ext cx="27432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5" name="Straight Connector 6"/>
              <p:cNvCxnSpPr/>
              <p:nvPr/>
            </p:nvCxnSpPr>
            <p:spPr>
              <a:xfrm rot="10800000">
                <a:off x="5257800" y="1874169"/>
                <a:ext cx="35814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51" name="TextBox 9"/>
            <p:cNvSpPr txBox="1"/>
            <p:nvPr/>
          </p:nvSpPr>
          <p:spPr>
            <a:xfrm rot="16200000">
              <a:off x="4550272" y="3726975"/>
              <a:ext cx="971163" cy="369332"/>
            </a:xfrm>
            <a:prstGeom prst="rect">
              <a:avLst/>
            </a:prstGeom>
            <a:noFill/>
          </p:spPr>
          <p:txBody>
            <a:bodyPr wrap="none" rtlCol="0">
              <a:spAutoFit/>
            </a:bodyPr>
            <a:lstStyle/>
            <a:p>
              <a:r>
                <a:rPr lang="en-US" dirty="0"/>
                <a:t>Time (</a:t>
              </a:r>
              <a:r>
                <a:rPr lang="en-US" i="1" dirty="0"/>
                <a:t>t</a:t>
              </a:r>
              <a:r>
                <a:rPr lang="en-US" dirty="0"/>
                <a:t>)</a:t>
              </a:r>
            </a:p>
          </p:txBody>
        </p:sp>
        <p:sp>
          <p:nvSpPr>
            <p:cNvPr id="52" name="TextBox 10"/>
            <p:cNvSpPr txBox="1"/>
            <p:nvPr/>
          </p:nvSpPr>
          <p:spPr>
            <a:xfrm>
              <a:off x="6904953" y="1182596"/>
              <a:ext cx="2569939" cy="363642"/>
            </a:xfrm>
            <a:prstGeom prst="rect">
              <a:avLst/>
            </a:prstGeom>
            <a:noFill/>
          </p:spPr>
          <p:txBody>
            <a:bodyPr wrap="none" rtlCol="0">
              <a:spAutoFit/>
            </a:bodyPr>
            <a:lstStyle/>
            <a:p>
              <a:r>
                <a:rPr lang="en-US" dirty="0"/>
                <a:t>Distance (</a:t>
              </a:r>
              <a:r>
                <a:rPr lang="en-US" i="1" dirty="0"/>
                <a:t>x</a:t>
              </a:r>
              <a:r>
                <a:rPr lang="en-US" dirty="0"/>
                <a:t>)</a:t>
              </a:r>
            </a:p>
          </p:txBody>
        </p:sp>
      </p:grpSp>
      <p:sp>
        <p:nvSpPr>
          <p:cNvPr id="56" name="Figura a mano libera 55"/>
          <p:cNvSpPr/>
          <p:nvPr/>
        </p:nvSpPr>
        <p:spPr>
          <a:xfrm>
            <a:off x="5067794" y="955246"/>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CasellaDiTesto 58"/>
          <p:cNvSpPr txBox="1"/>
          <p:nvPr/>
        </p:nvSpPr>
        <p:spPr>
          <a:xfrm>
            <a:off x="5065952" y="517290"/>
            <a:ext cx="2322708" cy="369332"/>
          </a:xfrm>
          <a:prstGeom prst="rect">
            <a:avLst/>
          </a:prstGeom>
          <a:noFill/>
        </p:spPr>
        <p:txBody>
          <a:bodyPr wrap="square" rtlCol="0">
            <a:spAutoFit/>
          </a:bodyPr>
          <a:lstStyle/>
          <a:p>
            <a:r>
              <a:rPr lang="it-IT" dirty="0"/>
              <a:t>S</a:t>
            </a:r>
            <a:r>
              <a:rPr lang="it-IT" baseline="-25000" dirty="0"/>
              <a:t>1</a:t>
            </a:r>
          </a:p>
        </p:txBody>
      </p:sp>
      <p:cxnSp>
        <p:nvCxnSpPr>
          <p:cNvPr id="35" name="Connettore 2 34"/>
          <p:cNvCxnSpPr/>
          <p:nvPr/>
        </p:nvCxnSpPr>
        <p:spPr>
          <a:xfrm>
            <a:off x="8748464" y="3933056"/>
            <a:ext cx="0" cy="1656184"/>
          </a:xfrm>
          <a:prstGeom prst="straightConnector1">
            <a:avLst/>
          </a:prstGeom>
          <a:ln w="19050">
            <a:solidFill>
              <a:srgbClr val="82243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47"/>
          <p:cNvSpPr txBox="1"/>
          <p:nvPr/>
        </p:nvSpPr>
        <p:spPr>
          <a:xfrm>
            <a:off x="8748464" y="4437112"/>
            <a:ext cx="372218"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rPr>
              <a:t>h</a:t>
            </a:r>
            <a:endParaRPr lang="en-US" sz="2400" b="1" i="1" baseline="-25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353297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Reflection</a:t>
            </a:r>
            <a:r>
              <a:rPr lang="en-GB" dirty="0">
                <a:ea typeface="+mj-ea"/>
                <a:cs typeface="+mj-cs"/>
              </a:rPr>
              <a:t> – </a:t>
            </a:r>
            <a:r>
              <a:rPr lang="en-GB" dirty="0"/>
              <a:t> </a:t>
            </a:r>
            <a:r>
              <a:rPr lang="en-US" dirty="0">
                <a:cs typeface="Helvetica" pitchFamily="34" charset="0"/>
              </a:rPr>
              <a:t>Common offset survey</a:t>
            </a:r>
            <a:endParaRPr lang="en-GB" dirty="0">
              <a:ea typeface="+mj-ea"/>
              <a:cs typeface="+mj-cs"/>
            </a:endParaRPr>
          </a:p>
        </p:txBody>
      </p:sp>
      <p:pic>
        <p:nvPicPr>
          <p:cNvPr id="21" name="Immagine 9" descr="logo_dicea.png"/>
          <p:cNvPicPr>
            <a:picLocks noChangeAspect="1"/>
          </p:cNvPicPr>
          <p:nvPr/>
        </p:nvPicPr>
        <p:blipFill>
          <a:blip r:embed="rId3" cstate="print"/>
          <a:srcRect r="77084"/>
          <a:stretch>
            <a:fillRect/>
          </a:stretch>
        </p:blipFill>
        <p:spPr bwMode="auto">
          <a:xfrm>
            <a:off x="8568283" y="0"/>
            <a:ext cx="540221" cy="654050"/>
          </a:xfrm>
          <a:prstGeom prst="rect">
            <a:avLst/>
          </a:prstGeom>
          <a:noFill/>
          <a:ln w="9525">
            <a:noFill/>
            <a:miter lim="800000"/>
            <a:headEnd/>
            <a:tailEnd/>
          </a:ln>
        </p:spPr>
      </p:pic>
      <p:sp>
        <p:nvSpPr>
          <p:cNvPr id="93"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45</a:t>
            </a:fld>
            <a:r>
              <a:rPr lang="en-GB" sz="1400" b="1" dirty="0"/>
              <a:t> </a:t>
            </a:r>
          </a:p>
        </p:txBody>
      </p:sp>
      <p:sp>
        <p:nvSpPr>
          <p:cNvPr id="94"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69" name="CasellaDiTesto 68"/>
          <p:cNvSpPr txBox="1"/>
          <p:nvPr/>
        </p:nvSpPr>
        <p:spPr>
          <a:xfrm>
            <a:off x="243757" y="2060848"/>
            <a:ext cx="2240011" cy="6647974"/>
          </a:xfrm>
          <a:prstGeom prst="rect">
            <a:avLst/>
          </a:prstGeom>
          <a:noFill/>
        </p:spPr>
        <p:txBody>
          <a:bodyPr wrap="square" rtlCol="0">
            <a:spAutoFit/>
          </a:bodyPr>
          <a:lstStyle/>
          <a:p>
            <a:endParaRPr lang="it-IT" b="1"/>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dirty="0"/>
          </a:p>
        </p:txBody>
      </p:sp>
      <p:sp>
        <p:nvSpPr>
          <p:cNvPr id="79" name="Rectangle 52"/>
          <p:cNvSpPr/>
          <p:nvPr/>
        </p:nvSpPr>
        <p:spPr>
          <a:xfrm>
            <a:off x="0" y="3933056"/>
            <a:ext cx="9144000" cy="1676400"/>
          </a:xfrm>
          <a:prstGeom prst="rect">
            <a:avLst/>
          </a:prstGeom>
          <a:solidFill>
            <a:schemeClr val="bg1">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14"/>
          <p:cNvSpPr/>
          <p:nvPr/>
        </p:nvSpPr>
        <p:spPr>
          <a:xfrm>
            <a:off x="0" y="5623520"/>
            <a:ext cx="9144000" cy="685800"/>
          </a:xfrm>
          <a:prstGeom prst="rect">
            <a:avLst/>
          </a:prstGeom>
          <a:solidFill>
            <a:schemeClr val="bg1">
              <a:lumMod val="7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49"/>
          <p:cNvSpPr txBox="1"/>
          <p:nvPr/>
        </p:nvSpPr>
        <p:spPr>
          <a:xfrm>
            <a:off x="152400" y="5242520"/>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1</a:t>
            </a:r>
          </a:p>
        </p:txBody>
      </p:sp>
      <p:sp>
        <p:nvSpPr>
          <p:cNvPr id="82" name="TextBox 50"/>
          <p:cNvSpPr txBox="1"/>
          <p:nvPr/>
        </p:nvSpPr>
        <p:spPr>
          <a:xfrm>
            <a:off x="152400" y="5635188"/>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2</a:t>
            </a:r>
          </a:p>
        </p:txBody>
      </p:sp>
      <p:sp>
        <p:nvSpPr>
          <p:cNvPr id="85" name="TextBox 47"/>
          <p:cNvSpPr txBox="1"/>
          <p:nvPr/>
        </p:nvSpPr>
        <p:spPr>
          <a:xfrm>
            <a:off x="7884368" y="5009455"/>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1,</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1</a:t>
            </a:r>
          </a:p>
        </p:txBody>
      </p:sp>
      <p:sp>
        <p:nvSpPr>
          <p:cNvPr id="86" name="TextBox 47"/>
          <p:cNvSpPr txBox="1"/>
          <p:nvPr/>
        </p:nvSpPr>
        <p:spPr>
          <a:xfrm>
            <a:off x="7884368" y="5631631"/>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2,</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2</a:t>
            </a:r>
          </a:p>
        </p:txBody>
      </p:sp>
      <p:cxnSp>
        <p:nvCxnSpPr>
          <p:cNvPr id="44" name="Straight Connector 43"/>
          <p:cNvCxnSpPr/>
          <p:nvPr/>
        </p:nvCxnSpPr>
        <p:spPr>
          <a:xfrm>
            <a:off x="995019" y="3919736"/>
            <a:ext cx="1018456" cy="1669504"/>
          </a:xfrm>
          <a:prstGeom prst="line">
            <a:avLst/>
          </a:prstGeom>
          <a:ln w="50800">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7"/>
          <p:cNvCxnSpPr/>
          <p:nvPr/>
        </p:nvCxnSpPr>
        <p:spPr>
          <a:xfrm flipV="1">
            <a:off x="1980488" y="3944414"/>
            <a:ext cx="1122653" cy="1656311"/>
          </a:xfrm>
          <a:prstGeom prst="line">
            <a:avLst/>
          </a:prstGeom>
          <a:ln w="50800">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sp>
        <p:nvSpPr>
          <p:cNvPr id="57" name="TextBox 45"/>
          <p:cNvSpPr txBox="1"/>
          <p:nvPr/>
        </p:nvSpPr>
        <p:spPr>
          <a:xfrm>
            <a:off x="634979" y="3501008"/>
            <a:ext cx="915635" cy="369332"/>
          </a:xfrm>
          <a:prstGeom prst="rect">
            <a:avLst/>
          </a:prstGeom>
          <a:noFill/>
        </p:spPr>
        <p:txBody>
          <a:bodyPr wrap="none" rtlCol="0">
            <a:spAutoFit/>
          </a:bodyPr>
          <a:lstStyle/>
          <a:p>
            <a:r>
              <a:rPr lang="en-US" dirty="0">
                <a:solidFill>
                  <a:srgbClr val="FFCC00"/>
                </a:solidFill>
                <a:effectLst>
                  <a:outerShdw blurRad="38100" dist="38100" dir="2700000" algn="tl">
                    <a:srgbClr val="000000">
                      <a:alpha val="43137"/>
                    </a:srgbClr>
                  </a:outerShdw>
                </a:effectLst>
              </a:rPr>
              <a:t>Source</a:t>
            </a:r>
          </a:p>
        </p:txBody>
      </p:sp>
      <p:sp>
        <p:nvSpPr>
          <p:cNvPr id="58" name="5-Point Star 6"/>
          <p:cNvSpPr/>
          <p:nvPr/>
        </p:nvSpPr>
        <p:spPr>
          <a:xfrm>
            <a:off x="922099" y="3798573"/>
            <a:ext cx="228600" cy="228600"/>
          </a:xfrm>
          <a:prstGeom prst="star5">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46"/>
          <p:cNvSpPr txBox="1"/>
          <p:nvPr/>
        </p:nvSpPr>
        <p:spPr>
          <a:xfrm>
            <a:off x="2555776" y="3510300"/>
            <a:ext cx="595035"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Rec</a:t>
            </a:r>
          </a:p>
        </p:txBody>
      </p:sp>
      <p:sp>
        <p:nvSpPr>
          <p:cNvPr id="66" name="Isosceles Triangle 68"/>
          <p:cNvSpPr/>
          <p:nvPr/>
        </p:nvSpPr>
        <p:spPr>
          <a:xfrm>
            <a:off x="2950864" y="3726324"/>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Connettore 1 72"/>
          <p:cNvCxnSpPr/>
          <p:nvPr/>
        </p:nvCxnSpPr>
        <p:spPr>
          <a:xfrm>
            <a:off x="3060391" y="3429000"/>
            <a:ext cx="0" cy="14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4" name="Connettore 1 73"/>
          <p:cNvCxnSpPr/>
          <p:nvPr/>
        </p:nvCxnSpPr>
        <p:spPr>
          <a:xfrm>
            <a:off x="995019" y="3511912"/>
            <a:ext cx="2077813" cy="929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5" name="CasellaDiTesto 74"/>
          <p:cNvSpPr txBox="1"/>
          <p:nvPr/>
        </p:nvSpPr>
        <p:spPr>
          <a:xfrm>
            <a:off x="1355059" y="3140968"/>
            <a:ext cx="1433440" cy="369332"/>
          </a:xfrm>
          <a:prstGeom prst="rect">
            <a:avLst/>
          </a:prstGeom>
          <a:noFill/>
        </p:spPr>
        <p:txBody>
          <a:bodyPr wrap="square" rtlCol="0">
            <a:spAutoFit/>
          </a:bodyPr>
          <a:lstStyle/>
          <a:p>
            <a:r>
              <a:rPr lang="it-IT" dirty="0"/>
              <a:t>OFFSET</a:t>
            </a:r>
            <a:endParaRPr lang="it-IT" baseline="-25000" dirty="0"/>
          </a:p>
        </p:txBody>
      </p:sp>
      <p:cxnSp>
        <p:nvCxnSpPr>
          <p:cNvPr id="99" name="Connettore 1 98"/>
          <p:cNvCxnSpPr/>
          <p:nvPr/>
        </p:nvCxnSpPr>
        <p:spPr>
          <a:xfrm rot="10800000" flipH="1" flipV="1">
            <a:off x="1013687" y="3429016"/>
            <a:ext cx="0" cy="14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8" name="TextBox 46"/>
          <p:cNvSpPr txBox="1"/>
          <p:nvPr/>
        </p:nvSpPr>
        <p:spPr>
          <a:xfrm>
            <a:off x="4792717" y="3501008"/>
            <a:ext cx="415498" cy="369332"/>
          </a:xfrm>
          <a:prstGeom prst="rect">
            <a:avLst/>
          </a:prstGeom>
          <a:noFill/>
        </p:spPr>
        <p:txBody>
          <a:bodyPr wrap="none" rtlCol="0">
            <a:spAutoFit/>
          </a:bodyPr>
          <a:lstStyle/>
          <a:p>
            <a:r>
              <a:rPr lang="en-US">
                <a:solidFill>
                  <a:schemeClr val="bg1">
                    <a:lumMod val="50000"/>
                  </a:schemeClr>
                </a:solidFill>
                <a:effectLst>
                  <a:outerShdw blurRad="38100" dist="38100" dir="2700000" algn="tl">
                    <a:srgbClr val="000000">
                      <a:alpha val="43137"/>
                    </a:srgbClr>
                  </a:outerShdw>
                </a:effectLst>
              </a:rPr>
              <a:t>…</a:t>
            </a:r>
            <a:endParaRPr lang="en-US" dirty="0">
              <a:solidFill>
                <a:schemeClr val="bg1">
                  <a:lumMod val="50000"/>
                </a:schemeClr>
              </a:solidFill>
              <a:effectLst>
                <a:outerShdw blurRad="38100" dist="38100" dir="2700000" algn="tl">
                  <a:srgbClr val="000000">
                    <a:alpha val="43137"/>
                  </a:srgbClr>
                </a:outerShdw>
              </a:effectLst>
            </a:endParaRPr>
          </a:p>
        </p:txBody>
      </p:sp>
      <p:grpSp>
        <p:nvGrpSpPr>
          <p:cNvPr id="2" name="Group 54"/>
          <p:cNvGrpSpPr/>
          <p:nvPr/>
        </p:nvGrpSpPr>
        <p:grpSpPr>
          <a:xfrm>
            <a:off x="4716016" y="264024"/>
            <a:ext cx="2547185" cy="3495210"/>
            <a:chOff x="4851188" y="1182596"/>
            <a:chExt cx="4623704" cy="3441361"/>
          </a:xfrm>
          <a:effectLst/>
        </p:grpSpPr>
        <p:grpSp>
          <p:nvGrpSpPr>
            <p:cNvPr id="3" name="Group 53"/>
            <p:cNvGrpSpPr/>
            <p:nvPr/>
          </p:nvGrpSpPr>
          <p:grpSpPr>
            <a:xfrm>
              <a:off x="5486400" y="1874169"/>
              <a:ext cx="3581400" cy="2749788"/>
              <a:chOff x="5257800" y="1874169"/>
              <a:chExt cx="3581400" cy="2749788"/>
            </a:xfrm>
          </p:grpSpPr>
          <p:cxnSp>
            <p:nvCxnSpPr>
              <p:cNvPr id="31" name="Straight Connector 5"/>
              <p:cNvCxnSpPr/>
              <p:nvPr/>
            </p:nvCxnSpPr>
            <p:spPr>
              <a:xfrm rot="16200000" flipV="1">
                <a:off x="3886200" y="3252357"/>
                <a:ext cx="27432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2" name="Straight Connector 6"/>
              <p:cNvCxnSpPr/>
              <p:nvPr/>
            </p:nvCxnSpPr>
            <p:spPr>
              <a:xfrm rot="10800000">
                <a:off x="5257800" y="1874169"/>
                <a:ext cx="35814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29" name="TextBox 9"/>
            <p:cNvSpPr txBox="1"/>
            <p:nvPr/>
          </p:nvSpPr>
          <p:spPr>
            <a:xfrm rot="16200000">
              <a:off x="4550272" y="3726975"/>
              <a:ext cx="971163" cy="369332"/>
            </a:xfrm>
            <a:prstGeom prst="rect">
              <a:avLst/>
            </a:prstGeom>
            <a:noFill/>
          </p:spPr>
          <p:txBody>
            <a:bodyPr wrap="none" rtlCol="0">
              <a:spAutoFit/>
            </a:bodyPr>
            <a:lstStyle/>
            <a:p>
              <a:r>
                <a:rPr lang="en-US" dirty="0"/>
                <a:t>Time (</a:t>
              </a:r>
              <a:r>
                <a:rPr lang="en-US" i="1" dirty="0"/>
                <a:t>t</a:t>
              </a:r>
              <a:r>
                <a:rPr lang="en-US" dirty="0"/>
                <a:t>)</a:t>
              </a:r>
            </a:p>
          </p:txBody>
        </p:sp>
        <p:sp>
          <p:nvSpPr>
            <p:cNvPr id="30" name="TextBox 10"/>
            <p:cNvSpPr txBox="1"/>
            <p:nvPr/>
          </p:nvSpPr>
          <p:spPr>
            <a:xfrm>
              <a:off x="6904953" y="1182596"/>
              <a:ext cx="2569939" cy="363642"/>
            </a:xfrm>
            <a:prstGeom prst="rect">
              <a:avLst/>
            </a:prstGeom>
            <a:noFill/>
          </p:spPr>
          <p:txBody>
            <a:bodyPr wrap="none" rtlCol="0">
              <a:spAutoFit/>
            </a:bodyPr>
            <a:lstStyle/>
            <a:p>
              <a:r>
                <a:rPr lang="en-US" dirty="0"/>
                <a:t>Distance (</a:t>
              </a:r>
              <a:r>
                <a:rPr lang="en-US" i="1" dirty="0"/>
                <a:t>x</a:t>
              </a:r>
              <a:r>
                <a:rPr lang="en-US" dirty="0"/>
                <a:t>)</a:t>
              </a:r>
            </a:p>
          </p:txBody>
        </p:sp>
      </p:grpSp>
      <p:sp>
        <p:nvSpPr>
          <p:cNvPr id="33" name="Figura a mano libera 32"/>
          <p:cNvSpPr/>
          <p:nvPr/>
        </p:nvSpPr>
        <p:spPr>
          <a:xfrm>
            <a:off x="5067794" y="955246"/>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igura a mano libera 33"/>
          <p:cNvSpPr/>
          <p:nvPr/>
        </p:nvSpPr>
        <p:spPr>
          <a:xfrm>
            <a:off x="5366777" y="955246"/>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CasellaDiTesto 39"/>
          <p:cNvSpPr txBox="1"/>
          <p:nvPr/>
        </p:nvSpPr>
        <p:spPr>
          <a:xfrm>
            <a:off x="5065952" y="517290"/>
            <a:ext cx="2322708" cy="553998"/>
          </a:xfrm>
          <a:prstGeom prst="rect">
            <a:avLst/>
          </a:prstGeom>
          <a:noFill/>
        </p:spPr>
        <p:txBody>
          <a:bodyPr wrap="square" rtlCol="0">
            <a:spAutoFit/>
          </a:bodyPr>
          <a:lstStyle/>
          <a:p>
            <a:r>
              <a:rPr lang="it-IT" dirty="0"/>
              <a:t>S</a:t>
            </a:r>
            <a:r>
              <a:rPr lang="it-IT" baseline="-25000" dirty="0"/>
              <a:t>1   </a:t>
            </a:r>
            <a:r>
              <a:rPr lang="it-IT" dirty="0"/>
              <a:t>S</a:t>
            </a:r>
            <a:r>
              <a:rPr lang="it-IT" baseline="-25000" dirty="0"/>
              <a:t>2</a:t>
            </a:r>
          </a:p>
          <a:p>
            <a:endParaRPr lang="it-IT" baseline="-25000" dirty="0"/>
          </a:p>
        </p:txBody>
      </p:sp>
      <p:sp>
        <p:nvSpPr>
          <p:cNvPr id="36" name="Rettangolo 35"/>
          <p:cNvSpPr/>
          <p:nvPr/>
        </p:nvSpPr>
        <p:spPr>
          <a:xfrm>
            <a:off x="117137" y="2339588"/>
            <a:ext cx="1479892" cy="369332"/>
          </a:xfrm>
          <a:prstGeom prst="rect">
            <a:avLst/>
          </a:prstGeom>
        </p:spPr>
        <p:txBody>
          <a:bodyPr wrap="none">
            <a:spAutoFit/>
          </a:bodyPr>
          <a:lstStyle/>
          <a:p>
            <a:r>
              <a:rPr lang="en-US" b="1" dirty="0">
                <a:solidFill>
                  <a:srgbClr val="002060"/>
                </a:solidFill>
              </a:rPr>
              <a:t>POSITION 2</a:t>
            </a:r>
            <a:endParaRPr lang="en-GB" dirty="0"/>
          </a:p>
        </p:txBody>
      </p:sp>
      <p:sp>
        <p:nvSpPr>
          <p:cNvPr id="37" name="Rettangolo 36"/>
          <p:cNvSpPr/>
          <p:nvPr/>
        </p:nvSpPr>
        <p:spPr>
          <a:xfrm>
            <a:off x="142874" y="898028"/>
            <a:ext cx="4601802" cy="1200329"/>
          </a:xfrm>
          <a:prstGeom prst="rect">
            <a:avLst/>
          </a:prstGeom>
        </p:spPr>
        <p:txBody>
          <a:bodyPr wrap="square">
            <a:spAutoFit/>
          </a:bodyPr>
          <a:lstStyle/>
          <a:p>
            <a:r>
              <a:rPr lang="en-US" b="1" dirty="0">
                <a:solidFill>
                  <a:srgbClr val="002060"/>
                </a:solidFill>
              </a:rPr>
              <a:t>Keep fixed the source-receivers distance (fixed offset)</a:t>
            </a:r>
          </a:p>
          <a:p>
            <a:endParaRPr lang="en-US" b="1" u="sng" dirty="0">
              <a:solidFill>
                <a:srgbClr val="002060"/>
              </a:solidFill>
            </a:endParaRPr>
          </a:p>
          <a:p>
            <a:r>
              <a:rPr lang="en-US" b="1" u="sng" dirty="0">
                <a:solidFill>
                  <a:srgbClr val="002060"/>
                </a:solidFill>
              </a:rPr>
              <a:t>Single receiver (GPR)</a:t>
            </a:r>
          </a:p>
        </p:txBody>
      </p:sp>
      <p:cxnSp>
        <p:nvCxnSpPr>
          <p:cNvPr id="38" name="Connettore 2 37"/>
          <p:cNvCxnSpPr/>
          <p:nvPr/>
        </p:nvCxnSpPr>
        <p:spPr>
          <a:xfrm>
            <a:off x="8748464" y="3933056"/>
            <a:ext cx="0" cy="1656184"/>
          </a:xfrm>
          <a:prstGeom prst="straightConnector1">
            <a:avLst/>
          </a:prstGeom>
          <a:ln w="19050">
            <a:solidFill>
              <a:srgbClr val="82243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47"/>
          <p:cNvSpPr txBox="1"/>
          <p:nvPr/>
        </p:nvSpPr>
        <p:spPr>
          <a:xfrm>
            <a:off x="8748464" y="4437112"/>
            <a:ext cx="372218"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rPr>
              <a:t>h</a:t>
            </a:r>
            <a:endParaRPr lang="en-US" sz="2400" b="1" i="1" baseline="-25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167691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Reflection</a:t>
            </a:r>
            <a:r>
              <a:rPr lang="en-GB" dirty="0">
                <a:ea typeface="+mj-ea"/>
                <a:cs typeface="+mj-cs"/>
              </a:rPr>
              <a:t> – </a:t>
            </a:r>
            <a:r>
              <a:rPr lang="en-GB" dirty="0"/>
              <a:t> </a:t>
            </a:r>
            <a:r>
              <a:rPr lang="en-US" dirty="0">
                <a:cs typeface="Helvetica" pitchFamily="34" charset="0"/>
              </a:rPr>
              <a:t>Common offset survey</a:t>
            </a:r>
            <a:endParaRPr lang="en-GB" dirty="0">
              <a:ea typeface="+mj-ea"/>
              <a:cs typeface="+mj-cs"/>
            </a:endParaRPr>
          </a:p>
        </p:txBody>
      </p:sp>
      <p:pic>
        <p:nvPicPr>
          <p:cNvPr id="21" name="Immagine 9" descr="logo_dicea.png"/>
          <p:cNvPicPr>
            <a:picLocks noChangeAspect="1"/>
          </p:cNvPicPr>
          <p:nvPr/>
        </p:nvPicPr>
        <p:blipFill>
          <a:blip r:embed="rId3" cstate="print"/>
          <a:srcRect r="77084"/>
          <a:stretch>
            <a:fillRect/>
          </a:stretch>
        </p:blipFill>
        <p:spPr bwMode="auto">
          <a:xfrm>
            <a:off x="8568283" y="0"/>
            <a:ext cx="540221" cy="654050"/>
          </a:xfrm>
          <a:prstGeom prst="rect">
            <a:avLst/>
          </a:prstGeom>
          <a:noFill/>
          <a:ln w="9525">
            <a:noFill/>
            <a:miter lim="800000"/>
            <a:headEnd/>
            <a:tailEnd/>
          </a:ln>
        </p:spPr>
      </p:pic>
      <p:sp>
        <p:nvSpPr>
          <p:cNvPr id="93"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46</a:t>
            </a:fld>
            <a:r>
              <a:rPr lang="en-GB" sz="1400" b="1" dirty="0"/>
              <a:t> </a:t>
            </a:r>
          </a:p>
        </p:txBody>
      </p:sp>
      <p:sp>
        <p:nvSpPr>
          <p:cNvPr id="94"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69" name="CasellaDiTesto 68"/>
          <p:cNvSpPr txBox="1"/>
          <p:nvPr/>
        </p:nvSpPr>
        <p:spPr>
          <a:xfrm>
            <a:off x="243757" y="2060848"/>
            <a:ext cx="2240011" cy="6647974"/>
          </a:xfrm>
          <a:prstGeom prst="rect">
            <a:avLst/>
          </a:prstGeom>
          <a:noFill/>
        </p:spPr>
        <p:txBody>
          <a:bodyPr wrap="square" rtlCol="0">
            <a:spAutoFit/>
          </a:bodyPr>
          <a:lstStyle/>
          <a:p>
            <a:endParaRPr lang="it-IT" b="1"/>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dirty="0"/>
          </a:p>
        </p:txBody>
      </p:sp>
      <p:sp>
        <p:nvSpPr>
          <p:cNvPr id="79" name="Rectangle 52"/>
          <p:cNvSpPr/>
          <p:nvPr/>
        </p:nvSpPr>
        <p:spPr>
          <a:xfrm>
            <a:off x="0" y="3933056"/>
            <a:ext cx="9144000" cy="1676400"/>
          </a:xfrm>
          <a:prstGeom prst="rect">
            <a:avLst/>
          </a:prstGeom>
          <a:solidFill>
            <a:schemeClr val="bg1">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14"/>
          <p:cNvSpPr/>
          <p:nvPr/>
        </p:nvSpPr>
        <p:spPr>
          <a:xfrm>
            <a:off x="0" y="5623520"/>
            <a:ext cx="9144000" cy="685800"/>
          </a:xfrm>
          <a:prstGeom prst="rect">
            <a:avLst/>
          </a:prstGeom>
          <a:solidFill>
            <a:schemeClr val="bg1">
              <a:lumMod val="7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49"/>
          <p:cNvSpPr txBox="1"/>
          <p:nvPr/>
        </p:nvSpPr>
        <p:spPr>
          <a:xfrm>
            <a:off x="152400" y="5242520"/>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1</a:t>
            </a:r>
          </a:p>
        </p:txBody>
      </p:sp>
      <p:sp>
        <p:nvSpPr>
          <p:cNvPr id="82" name="TextBox 50"/>
          <p:cNvSpPr txBox="1"/>
          <p:nvPr/>
        </p:nvSpPr>
        <p:spPr>
          <a:xfrm>
            <a:off x="152400" y="5635188"/>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2</a:t>
            </a:r>
          </a:p>
        </p:txBody>
      </p:sp>
      <p:sp>
        <p:nvSpPr>
          <p:cNvPr id="85" name="TextBox 47"/>
          <p:cNvSpPr txBox="1"/>
          <p:nvPr/>
        </p:nvSpPr>
        <p:spPr>
          <a:xfrm>
            <a:off x="7884368" y="5009455"/>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1,</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1</a:t>
            </a:r>
          </a:p>
        </p:txBody>
      </p:sp>
      <p:sp>
        <p:nvSpPr>
          <p:cNvPr id="86" name="TextBox 47"/>
          <p:cNvSpPr txBox="1"/>
          <p:nvPr/>
        </p:nvSpPr>
        <p:spPr>
          <a:xfrm>
            <a:off x="7884368" y="5631631"/>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2,</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2</a:t>
            </a:r>
          </a:p>
        </p:txBody>
      </p:sp>
      <p:cxnSp>
        <p:nvCxnSpPr>
          <p:cNvPr id="44" name="Straight Connector 43"/>
          <p:cNvCxnSpPr/>
          <p:nvPr/>
        </p:nvCxnSpPr>
        <p:spPr>
          <a:xfrm>
            <a:off x="6611643" y="3919736"/>
            <a:ext cx="1018456" cy="1669504"/>
          </a:xfrm>
          <a:prstGeom prst="line">
            <a:avLst/>
          </a:prstGeom>
          <a:ln w="50800">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7"/>
          <p:cNvCxnSpPr/>
          <p:nvPr/>
        </p:nvCxnSpPr>
        <p:spPr>
          <a:xfrm flipV="1">
            <a:off x="7597112" y="3944414"/>
            <a:ext cx="1122653" cy="1656311"/>
          </a:xfrm>
          <a:prstGeom prst="line">
            <a:avLst/>
          </a:prstGeom>
          <a:ln w="50800">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sp>
        <p:nvSpPr>
          <p:cNvPr id="57" name="TextBox 45"/>
          <p:cNvSpPr txBox="1"/>
          <p:nvPr/>
        </p:nvSpPr>
        <p:spPr>
          <a:xfrm>
            <a:off x="6251603" y="3501008"/>
            <a:ext cx="915635" cy="369332"/>
          </a:xfrm>
          <a:prstGeom prst="rect">
            <a:avLst/>
          </a:prstGeom>
          <a:noFill/>
        </p:spPr>
        <p:txBody>
          <a:bodyPr wrap="none" rtlCol="0">
            <a:spAutoFit/>
          </a:bodyPr>
          <a:lstStyle/>
          <a:p>
            <a:r>
              <a:rPr lang="en-US" dirty="0">
                <a:solidFill>
                  <a:srgbClr val="FFCC00"/>
                </a:solidFill>
                <a:effectLst>
                  <a:outerShdw blurRad="38100" dist="38100" dir="2700000" algn="tl">
                    <a:srgbClr val="000000">
                      <a:alpha val="43137"/>
                    </a:srgbClr>
                  </a:outerShdw>
                </a:effectLst>
              </a:rPr>
              <a:t>Source</a:t>
            </a:r>
          </a:p>
        </p:txBody>
      </p:sp>
      <p:sp>
        <p:nvSpPr>
          <p:cNvPr id="58" name="5-Point Star 6"/>
          <p:cNvSpPr/>
          <p:nvPr/>
        </p:nvSpPr>
        <p:spPr>
          <a:xfrm>
            <a:off x="6538723" y="3798573"/>
            <a:ext cx="228600" cy="228600"/>
          </a:xfrm>
          <a:prstGeom prst="star5">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46"/>
          <p:cNvSpPr txBox="1"/>
          <p:nvPr/>
        </p:nvSpPr>
        <p:spPr>
          <a:xfrm>
            <a:off x="8172400" y="3510300"/>
            <a:ext cx="595035"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Rec</a:t>
            </a:r>
          </a:p>
        </p:txBody>
      </p:sp>
      <p:sp>
        <p:nvSpPr>
          <p:cNvPr id="66" name="Isosceles Triangle 68"/>
          <p:cNvSpPr/>
          <p:nvPr/>
        </p:nvSpPr>
        <p:spPr>
          <a:xfrm>
            <a:off x="8567488" y="3726324"/>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Connettore 1 73"/>
          <p:cNvCxnSpPr/>
          <p:nvPr/>
        </p:nvCxnSpPr>
        <p:spPr>
          <a:xfrm>
            <a:off x="6611643" y="3511912"/>
            <a:ext cx="2077813" cy="929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5" name="CasellaDiTesto 74"/>
          <p:cNvSpPr txBox="1"/>
          <p:nvPr/>
        </p:nvSpPr>
        <p:spPr>
          <a:xfrm>
            <a:off x="6971683" y="3140968"/>
            <a:ext cx="1433440" cy="369332"/>
          </a:xfrm>
          <a:prstGeom prst="rect">
            <a:avLst/>
          </a:prstGeom>
          <a:noFill/>
        </p:spPr>
        <p:txBody>
          <a:bodyPr wrap="square" rtlCol="0">
            <a:spAutoFit/>
          </a:bodyPr>
          <a:lstStyle/>
          <a:p>
            <a:r>
              <a:rPr lang="it-IT" dirty="0"/>
              <a:t>OFFSET</a:t>
            </a:r>
            <a:endParaRPr lang="it-IT" baseline="-25000" dirty="0"/>
          </a:p>
        </p:txBody>
      </p:sp>
      <p:grpSp>
        <p:nvGrpSpPr>
          <p:cNvPr id="2" name="Group 54"/>
          <p:cNvGrpSpPr/>
          <p:nvPr/>
        </p:nvGrpSpPr>
        <p:grpSpPr>
          <a:xfrm>
            <a:off x="4716016" y="264024"/>
            <a:ext cx="2547185" cy="3495210"/>
            <a:chOff x="4851188" y="1182596"/>
            <a:chExt cx="4623704" cy="3441361"/>
          </a:xfrm>
          <a:effectLst/>
        </p:grpSpPr>
        <p:grpSp>
          <p:nvGrpSpPr>
            <p:cNvPr id="3" name="Group 53"/>
            <p:cNvGrpSpPr/>
            <p:nvPr/>
          </p:nvGrpSpPr>
          <p:grpSpPr>
            <a:xfrm>
              <a:off x="5486400" y="1874169"/>
              <a:ext cx="3581400" cy="2749788"/>
              <a:chOff x="5257800" y="1874169"/>
              <a:chExt cx="3581400" cy="2749788"/>
            </a:xfrm>
          </p:grpSpPr>
          <p:cxnSp>
            <p:nvCxnSpPr>
              <p:cNvPr id="43" name="Straight Connector 5"/>
              <p:cNvCxnSpPr/>
              <p:nvPr/>
            </p:nvCxnSpPr>
            <p:spPr>
              <a:xfrm rot="16200000" flipV="1">
                <a:off x="3886200" y="3252357"/>
                <a:ext cx="27432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7" name="Straight Connector 6"/>
              <p:cNvCxnSpPr/>
              <p:nvPr/>
            </p:nvCxnSpPr>
            <p:spPr>
              <a:xfrm rot="10800000">
                <a:off x="5257800" y="1874169"/>
                <a:ext cx="35814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41" name="TextBox 9"/>
            <p:cNvSpPr txBox="1"/>
            <p:nvPr/>
          </p:nvSpPr>
          <p:spPr>
            <a:xfrm rot="16200000">
              <a:off x="4550272" y="3726975"/>
              <a:ext cx="971163" cy="369332"/>
            </a:xfrm>
            <a:prstGeom prst="rect">
              <a:avLst/>
            </a:prstGeom>
            <a:noFill/>
          </p:spPr>
          <p:txBody>
            <a:bodyPr wrap="none" rtlCol="0">
              <a:spAutoFit/>
            </a:bodyPr>
            <a:lstStyle/>
            <a:p>
              <a:r>
                <a:rPr lang="en-US" dirty="0"/>
                <a:t>Time (</a:t>
              </a:r>
              <a:r>
                <a:rPr lang="en-US" i="1" dirty="0"/>
                <a:t>t</a:t>
              </a:r>
              <a:r>
                <a:rPr lang="en-US" dirty="0"/>
                <a:t>)</a:t>
              </a:r>
            </a:p>
          </p:txBody>
        </p:sp>
        <p:sp>
          <p:nvSpPr>
            <p:cNvPr id="42" name="TextBox 10"/>
            <p:cNvSpPr txBox="1"/>
            <p:nvPr/>
          </p:nvSpPr>
          <p:spPr>
            <a:xfrm>
              <a:off x="6904953" y="1182596"/>
              <a:ext cx="2569939" cy="363642"/>
            </a:xfrm>
            <a:prstGeom prst="rect">
              <a:avLst/>
            </a:prstGeom>
            <a:noFill/>
          </p:spPr>
          <p:txBody>
            <a:bodyPr wrap="none" rtlCol="0">
              <a:spAutoFit/>
            </a:bodyPr>
            <a:lstStyle/>
            <a:p>
              <a:r>
                <a:rPr lang="en-US" dirty="0"/>
                <a:t>Distance (</a:t>
              </a:r>
              <a:r>
                <a:rPr lang="en-US" i="1" dirty="0"/>
                <a:t>x</a:t>
              </a:r>
              <a:r>
                <a:rPr lang="en-US" dirty="0"/>
                <a:t>)</a:t>
              </a:r>
            </a:p>
          </p:txBody>
        </p:sp>
      </p:grpSp>
      <p:sp>
        <p:nvSpPr>
          <p:cNvPr id="48" name="Figura a mano libera 47"/>
          <p:cNvSpPr/>
          <p:nvPr/>
        </p:nvSpPr>
        <p:spPr>
          <a:xfrm>
            <a:off x="5067794" y="955246"/>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igura a mano libera 48"/>
          <p:cNvSpPr/>
          <p:nvPr/>
        </p:nvSpPr>
        <p:spPr>
          <a:xfrm>
            <a:off x="5366777" y="955246"/>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igura a mano libera 49"/>
          <p:cNvSpPr/>
          <p:nvPr/>
        </p:nvSpPr>
        <p:spPr>
          <a:xfrm>
            <a:off x="5654809" y="966418"/>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igura a mano libera 50"/>
          <p:cNvSpPr/>
          <p:nvPr/>
        </p:nvSpPr>
        <p:spPr>
          <a:xfrm>
            <a:off x="5942841" y="966418"/>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igura a mano libera 51"/>
          <p:cNvSpPr/>
          <p:nvPr/>
        </p:nvSpPr>
        <p:spPr>
          <a:xfrm>
            <a:off x="6295152" y="966418"/>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CasellaDiTesto 54"/>
          <p:cNvSpPr txBox="1"/>
          <p:nvPr/>
        </p:nvSpPr>
        <p:spPr>
          <a:xfrm>
            <a:off x="5065952" y="517290"/>
            <a:ext cx="2322708" cy="738664"/>
          </a:xfrm>
          <a:prstGeom prst="rect">
            <a:avLst/>
          </a:prstGeom>
          <a:noFill/>
        </p:spPr>
        <p:txBody>
          <a:bodyPr wrap="square" rtlCol="0">
            <a:spAutoFit/>
          </a:bodyPr>
          <a:lstStyle/>
          <a:p>
            <a:r>
              <a:rPr lang="it-IT" dirty="0"/>
              <a:t>S</a:t>
            </a:r>
            <a:r>
              <a:rPr lang="it-IT" baseline="-25000" dirty="0"/>
              <a:t>1   </a:t>
            </a:r>
            <a:r>
              <a:rPr lang="it-IT" dirty="0"/>
              <a:t>S</a:t>
            </a:r>
            <a:r>
              <a:rPr lang="it-IT" baseline="-25000" dirty="0"/>
              <a:t>2                 </a:t>
            </a:r>
            <a:r>
              <a:rPr lang="it-IT" dirty="0"/>
              <a:t>S</a:t>
            </a:r>
            <a:r>
              <a:rPr lang="it-IT" baseline="-25000" dirty="0"/>
              <a:t>N</a:t>
            </a:r>
          </a:p>
          <a:p>
            <a:endParaRPr lang="it-IT" baseline="-25000" dirty="0"/>
          </a:p>
          <a:p>
            <a:endParaRPr lang="it-IT" baseline="-25000" dirty="0"/>
          </a:p>
        </p:txBody>
      </p:sp>
      <p:sp>
        <p:nvSpPr>
          <p:cNvPr id="56" name="Rettangolo arrotondato 55"/>
          <p:cNvSpPr/>
          <p:nvPr/>
        </p:nvSpPr>
        <p:spPr>
          <a:xfrm>
            <a:off x="6836494" y="1787361"/>
            <a:ext cx="2190026" cy="919401"/>
          </a:xfrm>
          <a:prstGeom prst="roundRect">
            <a:avLst/>
          </a:prstGeom>
          <a:ln>
            <a:solidFill>
              <a:srgbClr val="FF0000"/>
            </a:solidFill>
          </a:ln>
        </p:spPr>
        <p:txBody>
          <a:bodyPr wrap="square">
            <a:spAutoFit/>
          </a:bodyPr>
          <a:lstStyle/>
          <a:p>
            <a:pPr algn="ctr"/>
            <a:r>
              <a:rPr lang="en-US" sz="2400" b="1" dirty="0"/>
              <a:t>GPR </a:t>
            </a:r>
            <a:r>
              <a:rPr lang="en-US" sz="2400" b="1" dirty="0" err="1"/>
              <a:t>radargram</a:t>
            </a:r>
            <a:endParaRPr lang="en-US" sz="2400" b="1" dirty="0"/>
          </a:p>
        </p:txBody>
      </p:sp>
      <p:cxnSp>
        <p:nvCxnSpPr>
          <p:cNvPr id="59" name="Connettore 1 58"/>
          <p:cNvCxnSpPr/>
          <p:nvPr/>
        </p:nvCxnSpPr>
        <p:spPr>
          <a:xfrm>
            <a:off x="5076056" y="1700808"/>
            <a:ext cx="1872208" cy="0"/>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60" name="Rettangolo 59"/>
          <p:cNvSpPr/>
          <p:nvPr/>
        </p:nvSpPr>
        <p:spPr>
          <a:xfrm>
            <a:off x="117137" y="2339588"/>
            <a:ext cx="1518364" cy="369332"/>
          </a:xfrm>
          <a:prstGeom prst="rect">
            <a:avLst/>
          </a:prstGeom>
        </p:spPr>
        <p:txBody>
          <a:bodyPr wrap="none">
            <a:spAutoFit/>
          </a:bodyPr>
          <a:lstStyle/>
          <a:p>
            <a:r>
              <a:rPr lang="en-US" b="1" dirty="0">
                <a:solidFill>
                  <a:srgbClr val="002060"/>
                </a:solidFill>
              </a:rPr>
              <a:t>POSITION N</a:t>
            </a:r>
            <a:endParaRPr lang="en-GB" dirty="0"/>
          </a:p>
        </p:txBody>
      </p:sp>
      <p:sp>
        <p:nvSpPr>
          <p:cNvPr id="61" name="Rettangolo 60"/>
          <p:cNvSpPr/>
          <p:nvPr/>
        </p:nvSpPr>
        <p:spPr>
          <a:xfrm>
            <a:off x="142874" y="898028"/>
            <a:ext cx="4601802" cy="1200329"/>
          </a:xfrm>
          <a:prstGeom prst="rect">
            <a:avLst/>
          </a:prstGeom>
        </p:spPr>
        <p:txBody>
          <a:bodyPr wrap="square">
            <a:spAutoFit/>
          </a:bodyPr>
          <a:lstStyle/>
          <a:p>
            <a:r>
              <a:rPr lang="en-US" b="1" dirty="0">
                <a:solidFill>
                  <a:srgbClr val="002060"/>
                </a:solidFill>
              </a:rPr>
              <a:t>Keep fixed the source-receivers distance (fixed offset)</a:t>
            </a:r>
          </a:p>
          <a:p>
            <a:endParaRPr lang="en-US" b="1" u="sng" dirty="0">
              <a:solidFill>
                <a:srgbClr val="002060"/>
              </a:solidFill>
            </a:endParaRPr>
          </a:p>
          <a:p>
            <a:r>
              <a:rPr lang="en-US" b="1" u="sng" dirty="0">
                <a:solidFill>
                  <a:srgbClr val="002060"/>
                </a:solidFill>
              </a:rPr>
              <a:t>Single receiver (GPR)</a:t>
            </a:r>
          </a:p>
        </p:txBody>
      </p:sp>
      <p:cxnSp>
        <p:nvCxnSpPr>
          <p:cNvPr id="38" name="Connettore 2 37"/>
          <p:cNvCxnSpPr/>
          <p:nvPr/>
        </p:nvCxnSpPr>
        <p:spPr>
          <a:xfrm>
            <a:off x="8748464" y="3933056"/>
            <a:ext cx="0" cy="1656184"/>
          </a:xfrm>
          <a:prstGeom prst="straightConnector1">
            <a:avLst/>
          </a:prstGeom>
          <a:ln w="19050">
            <a:solidFill>
              <a:srgbClr val="82243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47"/>
          <p:cNvSpPr txBox="1"/>
          <p:nvPr/>
        </p:nvSpPr>
        <p:spPr>
          <a:xfrm>
            <a:off x="8748464" y="4437112"/>
            <a:ext cx="372218"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rPr>
              <a:t>h</a:t>
            </a:r>
            <a:endParaRPr lang="en-US" sz="2400" b="1" i="1" baseline="-25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372179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3077"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47</a:t>
            </a:fld>
            <a:r>
              <a:rPr lang="en-GB" sz="1400" b="1" dirty="0"/>
              <a:t> </a:t>
            </a:r>
          </a:p>
        </p:txBody>
      </p:sp>
      <p:sp>
        <p:nvSpPr>
          <p:cNvPr id="17"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GPR antenna</a:t>
            </a:r>
          </a:p>
        </p:txBody>
      </p:sp>
      <p:pic>
        <p:nvPicPr>
          <p:cNvPr id="21" name="Immagine 9" descr="logo_dicea.png"/>
          <p:cNvPicPr>
            <a:picLocks noChangeAspect="1"/>
          </p:cNvPicPr>
          <p:nvPr/>
        </p:nvPicPr>
        <p:blipFill>
          <a:blip r:embed="rId3" cstate="print"/>
          <a:srcRect r="77084"/>
          <a:stretch>
            <a:fillRect/>
          </a:stretch>
        </p:blipFill>
        <p:spPr bwMode="auto">
          <a:xfrm>
            <a:off x="8580983" y="0"/>
            <a:ext cx="540221" cy="654050"/>
          </a:xfrm>
          <a:prstGeom prst="rect">
            <a:avLst/>
          </a:prstGeom>
          <a:noFill/>
          <a:ln w="9525">
            <a:noFill/>
            <a:miter lim="800000"/>
            <a:headEnd/>
            <a:tailEnd/>
          </a:ln>
        </p:spPr>
      </p:pic>
      <p:sp>
        <p:nvSpPr>
          <p:cNvPr id="14" name="Figura a mano libera 13"/>
          <p:cNvSpPr/>
          <p:nvPr/>
        </p:nvSpPr>
        <p:spPr>
          <a:xfrm>
            <a:off x="176530" y="764704"/>
            <a:ext cx="4199890" cy="2156862"/>
          </a:xfrm>
          <a:custGeom>
            <a:avLst/>
            <a:gdLst>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618230 w 4199890"/>
              <a:gd name="connsiteY4" fmla="*/ 2141220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531374 w 4199890"/>
              <a:gd name="connsiteY4" fmla="*/ 2084060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3378"/>
              <a:gd name="connsiteX1" fmla="*/ 1431290 w 4199890"/>
              <a:gd name="connsiteY1" fmla="*/ 1935480 h 2223378"/>
              <a:gd name="connsiteX2" fmla="*/ 2589530 w 4199890"/>
              <a:gd name="connsiteY2" fmla="*/ 1950720 h 2223378"/>
              <a:gd name="connsiteX3" fmla="*/ 2642870 w 4199890"/>
              <a:gd name="connsiteY3" fmla="*/ 2133600 h 2223378"/>
              <a:gd name="connsiteX4" fmla="*/ 3531374 w 4199890"/>
              <a:gd name="connsiteY4" fmla="*/ 2156068 h 2223378"/>
              <a:gd name="connsiteX5" fmla="*/ 3663950 w 4199890"/>
              <a:gd name="connsiteY5" fmla="*/ 1729740 h 2223378"/>
              <a:gd name="connsiteX6" fmla="*/ 4098290 w 4199890"/>
              <a:gd name="connsiteY6" fmla="*/ 1470660 h 2223378"/>
              <a:gd name="connsiteX7" fmla="*/ 3054350 w 4199890"/>
              <a:gd name="connsiteY7" fmla="*/ 167640 h 2223378"/>
              <a:gd name="connsiteX8" fmla="*/ 1827530 w 4199890"/>
              <a:gd name="connsiteY8" fmla="*/ 464820 h 2223378"/>
              <a:gd name="connsiteX9" fmla="*/ 265430 w 4199890"/>
              <a:gd name="connsiteY9" fmla="*/ 739140 h 2223378"/>
              <a:gd name="connsiteX10" fmla="*/ 234950 w 4199890"/>
              <a:gd name="connsiteY10" fmla="*/ 1699260 h 2223378"/>
              <a:gd name="connsiteX11" fmla="*/ 905510 w 4199890"/>
              <a:gd name="connsiteY11" fmla="*/ 1127760 h 2223378"/>
              <a:gd name="connsiteX12" fmla="*/ 1156970 w 4199890"/>
              <a:gd name="connsiteY12" fmla="*/ 2087880 h 2223378"/>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531374 w 4199890"/>
              <a:gd name="connsiteY4" fmla="*/ 2156068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531374 w 4199890"/>
              <a:gd name="connsiteY4" fmla="*/ 2156068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531374 w 4199890"/>
              <a:gd name="connsiteY4" fmla="*/ 2156068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531374 w 4199890"/>
              <a:gd name="connsiteY4" fmla="*/ 2084060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603382 w 4199890"/>
              <a:gd name="connsiteY4" fmla="*/ 2088232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603382 w 4199890"/>
              <a:gd name="connsiteY4" fmla="*/ 2088232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603382 w 4199890"/>
              <a:gd name="connsiteY4" fmla="*/ 2088232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603382 w 4199890"/>
              <a:gd name="connsiteY4" fmla="*/ 2088232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603382 w 4199890"/>
              <a:gd name="connsiteY4" fmla="*/ 2088232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603382 w 4199890"/>
              <a:gd name="connsiteY4" fmla="*/ 2088232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603382 w 4199890"/>
              <a:gd name="connsiteY4" fmla="*/ 2088232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431290 w 4199890"/>
              <a:gd name="connsiteY1" fmla="*/ 1935480 h 2222500"/>
              <a:gd name="connsiteX2" fmla="*/ 2589530 w 4199890"/>
              <a:gd name="connsiteY2" fmla="*/ 1950720 h 2222500"/>
              <a:gd name="connsiteX3" fmla="*/ 2642870 w 4199890"/>
              <a:gd name="connsiteY3" fmla="*/ 2133600 h 2222500"/>
              <a:gd name="connsiteX4" fmla="*/ 3603382 w 4199890"/>
              <a:gd name="connsiteY4" fmla="*/ 2088232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371134 w 4199890"/>
              <a:gd name="connsiteY1" fmla="*/ 1944216 h 2222500"/>
              <a:gd name="connsiteX2" fmla="*/ 2589530 w 4199890"/>
              <a:gd name="connsiteY2" fmla="*/ 1950720 h 2222500"/>
              <a:gd name="connsiteX3" fmla="*/ 2642870 w 4199890"/>
              <a:gd name="connsiteY3" fmla="*/ 2133600 h 2222500"/>
              <a:gd name="connsiteX4" fmla="*/ 3603382 w 4199890"/>
              <a:gd name="connsiteY4" fmla="*/ 2088232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371134 w 4199890"/>
              <a:gd name="connsiteY1" fmla="*/ 1944216 h 2222500"/>
              <a:gd name="connsiteX2" fmla="*/ 2589530 w 4199890"/>
              <a:gd name="connsiteY2" fmla="*/ 1950720 h 2222500"/>
              <a:gd name="connsiteX3" fmla="*/ 2642870 w 4199890"/>
              <a:gd name="connsiteY3" fmla="*/ 2133600 h 2222500"/>
              <a:gd name="connsiteX4" fmla="*/ 3603382 w 4199890"/>
              <a:gd name="connsiteY4" fmla="*/ 2088232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371134 w 4199890"/>
              <a:gd name="connsiteY1" fmla="*/ 1944216 h 2222500"/>
              <a:gd name="connsiteX2" fmla="*/ 2589530 w 4199890"/>
              <a:gd name="connsiteY2" fmla="*/ 1950720 h 2222500"/>
              <a:gd name="connsiteX3" fmla="*/ 2642870 w 4199890"/>
              <a:gd name="connsiteY3" fmla="*/ 2133600 h 2222500"/>
              <a:gd name="connsiteX4" fmla="*/ 3603382 w 4199890"/>
              <a:gd name="connsiteY4" fmla="*/ 2088232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6970 w 4199890"/>
              <a:gd name="connsiteY0" fmla="*/ 2087880 h 2222500"/>
              <a:gd name="connsiteX1" fmla="*/ 1515150 w 4199890"/>
              <a:gd name="connsiteY1" fmla="*/ 1944216 h 2222500"/>
              <a:gd name="connsiteX2" fmla="*/ 2589530 w 4199890"/>
              <a:gd name="connsiteY2" fmla="*/ 1950720 h 2222500"/>
              <a:gd name="connsiteX3" fmla="*/ 2642870 w 4199890"/>
              <a:gd name="connsiteY3" fmla="*/ 2133600 h 2222500"/>
              <a:gd name="connsiteX4" fmla="*/ 3603382 w 4199890"/>
              <a:gd name="connsiteY4" fmla="*/ 2088232 h 2222500"/>
              <a:gd name="connsiteX5" fmla="*/ 3663950 w 4199890"/>
              <a:gd name="connsiteY5" fmla="*/ 1729740 h 2222500"/>
              <a:gd name="connsiteX6" fmla="*/ 4098290 w 4199890"/>
              <a:gd name="connsiteY6" fmla="*/ 1470660 h 2222500"/>
              <a:gd name="connsiteX7" fmla="*/ 3054350 w 4199890"/>
              <a:gd name="connsiteY7" fmla="*/ 167640 h 2222500"/>
              <a:gd name="connsiteX8" fmla="*/ 1827530 w 4199890"/>
              <a:gd name="connsiteY8" fmla="*/ 464820 h 2222500"/>
              <a:gd name="connsiteX9" fmla="*/ 265430 w 4199890"/>
              <a:gd name="connsiteY9" fmla="*/ 739140 h 2222500"/>
              <a:gd name="connsiteX10" fmla="*/ 234950 w 4199890"/>
              <a:gd name="connsiteY10" fmla="*/ 1699260 h 2222500"/>
              <a:gd name="connsiteX11" fmla="*/ 905510 w 4199890"/>
              <a:gd name="connsiteY11" fmla="*/ 1127760 h 2222500"/>
              <a:gd name="connsiteX12" fmla="*/ 1156970 w 4199890"/>
              <a:gd name="connsiteY12" fmla="*/ 2087880 h 2222500"/>
              <a:gd name="connsiteX0" fmla="*/ 1155110 w 4199890"/>
              <a:gd name="connsiteY0" fmla="*/ 2016224 h 2156862"/>
              <a:gd name="connsiteX1" fmla="*/ 1515150 w 4199890"/>
              <a:gd name="connsiteY1" fmla="*/ 1944216 h 2156862"/>
              <a:gd name="connsiteX2" fmla="*/ 2589530 w 4199890"/>
              <a:gd name="connsiteY2" fmla="*/ 1950720 h 2156862"/>
              <a:gd name="connsiteX3" fmla="*/ 2642870 w 4199890"/>
              <a:gd name="connsiteY3" fmla="*/ 2133600 h 2156862"/>
              <a:gd name="connsiteX4" fmla="*/ 3603382 w 4199890"/>
              <a:gd name="connsiteY4" fmla="*/ 2088232 h 2156862"/>
              <a:gd name="connsiteX5" fmla="*/ 3663950 w 4199890"/>
              <a:gd name="connsiteY5" fmla="*/ 1729740 h 2156862"/>
              <a:gd name="connsiteX6" fmla="*/ 4098290 w 4199890"/>
              <a:gd name="connsiteY6" fmla="*/ 1470660 h 2156862"/>
              <a:gd name="connsiteX7" fmla="*/ 3054350 w 4199890"/>
              <a:gd name="connsiteY7" fmla="*/ 167640 h 2156862"/>
              <a:gd name="connsiteX8" fmla="*/ 1827530 w 4199890"/>
              <a:gd name="connsiteY8" fmla="*/ 464820 h 2156862"/>
              <a:gd name="connsiteX9" fmla="*/ 265430 w 4199890"/>
              <a:gd name="connsiteY9" fmla="*/ 739140 h 2156862"/>
              <a:gd name="connsiteX10" fmla="*/ 234950 w 4199890"/>
              <a:gd name="connsiteY10" fmla="*/ 1699260 h 2156862"/>
              <a:gd name="connsiteX11" fmla="*/ 905510 w 4199890"/>
              <a:gd name="connsiteY11" fmla="*/ 1127760 h 2156862"/>
              <a:gd name="connsiteX12" fmla="*/ 1155110 w 4199890"/>
              <a:gd name="connsiteY12" fmla="*/ 2016224 h 2156862"/>
              <a:gd name="connsiteX0" fmla="*/ 1227118 w 4199890"/>
              <a:gd name="connsiteY0" fmla="*/ 1944216 h 2156862"/>
              <a:gd name="connsiteX1" fmla="*/ 1515150 w 4199890"/>
              <a:gd name="connsiteY1" fmla="*/ 1944216 h 2156862"/>
              <a:gd name="connsiteX2" fmla="*/ 2589530 w 4199890"/>
              <a:gd name="connsiteY2" fmla="*/ 1950720 h 2156862"/>
              <a:gd name="connsiteX3" fmla="*/ 2642870 w 4199890"/>
              <a:gd name="connsiteY3" fmla="*/ 2133600 h 2156862"/>
              <a:gd name="connsiteX4" fmla="*/ 3603382 w 4199890"/>
              <a:gd name="connsiteY4" fmla="*/ 2088232 h 2156862"/>
              <a:gd name="connsiteX5" fmla="*/ 3663950 w 4199890"/>
              <a:gd name="connsiteY5" fmla="*/ 1729740 h 2156862"/>
              <a:gd name="connsiteX6" fmla="*/ 4098290 w 4199890"/>
              <a:gd name="connsiteY6" fmla="*/ 1470660 h 2156862"/>
              <a:gd name="connsiteX7" fmla="*/ 3054350 w 4199890"/>
              <a:gd name="connsiteY7" fmla="*/ 167640 h 2156862"/>
              <a:gd name="connsiteX8" fmla="*/ 1827530 w 4199890"/>
              <a:gd name="connsiteY8" fmla="*/ 464820 h 2156862"/>
              <a:gd name="connsiteX9" fmla="*/ 265430 w 4199890"/>
              <a:gd name="connsiteY9" fmla="*/ 739140 h 2156862"/>
              <a:gd name="connsiteX10" fmla="*/ 234950 w 4199890"/>
              <a:gd name="connsiteY10" fmla="*/ 1699260 h 2156862"/>
              <a:gd name="connsiteX11" fmla="*/ 905510 w 4199890"/>
              <a:gd name="connsiteY11" fmla="*/ 1127760 h 2156862"/>
              <a:gd name="connsiteX12" fmla="*/ 1227118 w 4199890"/>
              <a:gd name="connsiteY12" fmla="*/ 1944216 h 2156862"/>
              <a:gd name="connsiteX0" fmla="*/ 1371134 w 4199890"/>
              <a:gd name="connsiteY0" fmla="*/ 1944216 h 2156862"/>
              <a:gd name="connsiteX1" fmla="*/ 1515150 w 4199890"/>
              <a:gd name="connsiteY1" fmla="*/ 1944216 h 2156862"/>
              <a:gd name="connsiteX2" fmla="*/ 2589530 w 4199890"/>
              <a:gd name="connsiteY2" fmla="*/ 1950720 h 2156862"/>
              <a:gd name="connsiteX3" fmla="*/ 2642870 w 4199890"/>
              <a:gd name="connsiteY3" fmla="*/ 2133600 h 2156862"/>
              <a:gd name="connsiteX4" fmla="*/ 3603382 w 4199890"/>
              <a:gd name="connsiteY4" fmla="*/ 2088232 h 2156862"/>
              <a:gd name="connsiteX5" fmla="*/ 3663950 w 4199890"/>
              <a:gd name="connsiteY5" fmla="*/ 1729740 h 2156862"/>
              <a:gd name="connsiteX6" fmla="*/ 4098290 w 4199890"/>
              <a:gd name="connsiteY6" fmla="*/ 1470660 h 2156862"/>
              <a:gd name="connsiteX7" fmla="*/ 3054350 w 4199890"/>
              <a:gd name="connsiteY7" fmla="*/ 167640 h 2156862"/>
              <a:gd name="connsiteX8" fmla="*/ 1827530 w 4199890"/>
              <a:gd name="connsiteY8" fmla="*/ 464820 h 2156862"/>
              <a:gd name="connsiteX9" fmla="*/ 265430 w 4199890"/>
              <a:gd name="connsiteY9" fmla="*/ 739140 h 2156862"/>
              <a:gd name="connsiteX10" fmla="*/ 234950 w 4199890"/>
              <a:gd name="connsiteY10" fmla="*/ 1699260 h 2156862"/>
              <a:gd name="connsiteX11" fmla="*/ 905510 w 4199890"/>
              <a:gd name="connsiteY11" fmla="*/ 1127760 h 2156862"/>
              <a:gd name="connsiteX12" fmla="*/ 1371134 w 4199890"/>
              <a:gd name="connsiteY12" fmla="*/ 1944216 h 2156862"/>
              <a:gd name="connsiteX0" fmla="*/ 1155110 w 4199890"/>
              <a:gd name="connsiteY0" fmla="*/ 1944216 h 2156862"/>
              <a:gd name="connsiteX1" fmla="*/ 1515150 w 4199890"/>
              <a:gd name="connsiteY1" fmla="*/ 1944216 h 2156862"/>
              <a:gd name="connsiteX2" fmla="*/ 2589530 w 4199890"/>
              <a:gd name="connsiteY2" fmla="*/ 1950720 h 2156862"/>
              <a:gd name="connsiteX3" fmla="*/ 2642870 w 4199890"/>
              <a:gd name="connsiteY3" fmla="*/ 2133600 h 2156862"/>
              <a:gd name="connsiteX4" fmla="*/ 3603382 w 4199890"/>
              <a:gd name="connsiteY4" fmla="*/ 2088232 h 2156862"/>
              <a:gd name="connsiteX5" fmla="*/ 3663950 w 4199890"/>
              <a:gd name="connsiteY5" fmla="*/ 1729740 h 2156862"/>
              <a:gd name="connsiteX6" fmla="*/ 4098290 w 4199890"/>
              <a:gd name="connsiteY6" fmla="*/ 1470660 h 2156862"/>
              <a:gd name="connsiteX7" fmla="*/ 3054350 w 4199890"/>
              <a:gd name="connsiteY7" fmla="*/ 167640 h 2156862"/>
              <a:gd name="connsiteX8" fmla="*/ 1827530 w 4199890"/>
              <a:gd name="connsiteY8" fmla="*/ 464820 h 2156862"/>
              <a:gd name="connsiteX9" fmla="*/ 265430 w 4199890"/>
              <a:gd name="connsiteY9" fmla="*/ 739140 h 2156862"/>
              <a:gd name="connsiteX10" fmla="*/ 234950 w 4199890"/>
              <a:gd name="connsiteY10" fmla="*/ 1699260 h 2156862"/>
              <a:gd name="connsiteX11" fmla="*/ 905510 w 4199890"/>
              <a:gd name="connsiteY11" fmla="*/ 1127760 h 2156862"/>
              <a:gd name="connsiteX12" fmla="*/ 1155110 w 4199890"/>
              <a:gd name="connsiteY12" fmla="*/ 1944216 h 2156862"/>
              <a:gd name="connsiteX0" fmla="*/ 1155110 w 4199890"/>
              <a:gd name="connsiteY0" fmla="*/ 1944216 h 2156862"/>
              <a:gd name="connsiteX1" fmla="*/ 1515150 w 4199890"/>
              <a:gd name="connsiteY1" fmla="*/ 1944216 h 2156862"/>
              <a:gd name="connsiteX2" fmla="*/ 2589530 w 4199890"/>
              <a:gd name="connsiteY2" fmla="*/ 1950720 h 2156862"/>
              <a:gd name="connsiteX3" fmla="*/ 2642870 w 4199890"/>
              <a:gd name="connsiteY3" fmla="*/ 2133600 h 2156862"/>
              <a:gd name="connsiteX4" fmla="*/ 3603382 w 4199890"/>
              <a:gd name="connsiteY4" fmla="*/ 2088232 h 2156862"/>
              <a:gd name="connsiteX5" fmla="*/ 3663950 w 4199890"/>
              <a:gd name="connsiteY5" fmla="*/ 1729740 h 2156862"/>
              <a:gd name="connsiteX6" fmla="*/ 4098290 w 4199890"/>
              <a:gd name="connsiteY6" fmla="*/ 1470660 h 2156862"/>
              <a:gd name="connsiteX7" fmla="*/ 3054350 w 4199890"/>
              <a:gd name="connsiteY7" fmla="*/ 167640 h 2156862"/>
              <a:gd name="connsiteX8" fmla="*/ 1827530 w 4199890"/>
              <a:gd name="connsiteY8" fmla="*/ 464820 h 2156862"/>
              <a:gd name="connsiteX9" fmla="*/ 265430 w 4199890"/>
              <a:gd name="connsiteY9" fmla="*/ 739140 h 2156862"/>
              <a:gd name="connsiteX10" fmla="*/ 234950 w 4199890"/>
              <a:gd name="connsiteY10" fmla="*/ 1699260 h 2156862"/>
              <a:gd name="connsiteX11" fmla="*/ 905510 w 4199890"/>
              <a:gd name="connsiteY11" fmla="*/ 1127760 h 2156862"/>
              <a:gd name="connsiteX12" fmla="*/ 1155110 w 4199890"/>
              <a:gd name="connsiteY12" fmla="*/ 1944216 h 2156862"/>
              <a:gd name="connsiteX0" fmla="*/ 1155110 w 4199890"/>
              <a:gd name="connsiteY0" fmla="*/ 1944216 h 2156862"/>
              <a:gd name="connsiteX1" fmla="*/ 1443142 w 4199890"/>
              <a:gd name="connsiteY1" fmla="*/ 1944216 h 2156862"/>
              <a:gd name="connsiteX2" fmla="*/ 2589530 w 4199890"/>
              <a:gd name="connsiteY2" fmla="*/ 1950720 h 2156862"/>
              <a:gd name="connsiteX3" fmla="*/ 2642870 w 4199890"/>
              <a:gd name="connsiteY3" fmla="*/ 2133600 h 2156862"/>
              <a:gd name="connsiteX4" fmla="*/ 3603382 w 4199890"/>
              <a:gd name="connsiteY4" fmla="*/ 2088232 h 2156862"/>
              <a:gd name="connsiteX5" fmla="*/ 3663950 w 4199890"/>
              <a:gd name="connsiteY5" fmla="*/ 1729740 h 2156862"/>
              <a:gd name="connsiteX6" fmla="*/ 4098290 w 4199890"/>
              <a:gd name="connsiteY6" fmla="*/ 1470660 h 2156862"/>
              <a:gd name="connsiteX7" fmla="*/ 3054350 w 4199890"/>
              <a:gd name="connsiteY7" fmla="*/ 167640 h 2156862"/>
              <a:gd name="connsiteX8" fmla="*/ 1827530 w 4199890"/>
              <a:gd name="connsiteY8" fmla="*/ 464820 h 2156862"/>
              <a:gd name="connsiteX9" fmla="*/ 265430 w 4199890"/>
              <a:gd name="connsiteY9" fmla="*/ 739140 h 2156862"/>
              <a:gd name="connsiteX10" fmla="*/ 234950 w 4199890"/>
              <a:gd name="connsiteY10" fmla="*/ 1699260 h 2156862"/>
              <a:gd name="connsiteX11" fmla="*/ 905510 w 4199890"/>
              <a:gd name="connsiteY11" fmla="*/ 1127760 h 2156862"/>
              <a:gd name="connsiteX12" fmla="*/ 1155110 w 4199890"/>
              <a:gd name="connsiteY12" fmla="*/ 1944216 h 2156862"/>
              <a:gd name="connsiteX0" fmla="*/ 1155110 w 4199890"/>
              <a:gd name="connsiteY0" fmla="*/ 1944216 h 2156862"/>
              <a:gd name="connsiteX1" fmla="*/ 1443142 w 4199890"/>
              <a:gd name="connsiteY1" fmla="*/ 1944216 h 2156862"/>
              <a:gd name="connsiteX2" fmla="*/ 2589530 w 4199890"/>
              <a:gd name="connsiteY2" fmla="*/ 1950720 h 2156862"/>
              <a:gd name="connsiteX3" fmla="*/ 2642870 w 4199890"/>
              <a:gd name="connsiteY3" fmla="*/ 2133600 h 2156862"/>
              <a:gd name="connsiteX4" fmla="*/ 3603382 w 4199890"/>
              <a:gd name="connsiteY4" fmla="*/ 2088232 h 2156862"/>
              <a:gd name="connsiteX5" fmla="*/ 3663950 w 4199890"/>
              <a:gd name="connsiteY5" fmla="*/ 1729740 h 2156862"/>
              <a:gd name="connsiteX6" fmla="*/ 4098290 w 4199890"/>
              <a:gd name="connsiteY6" fmla="*/ 1470660 h 2156862"/>
              <a:gd name="connsiteX7" fmla="*/ 3054350 w 4199890"/>
              <a:gd name="connsiteY7" fmla="*/ 167640 h 2156862"/>
              <a:gd name="connsiteX8" fmla="*/ 1827530 w 4199890"/>
              <a:gd name="connsiteY8" fmla="*/ 464820 h 2156862"/>
              <a:gd name="connsiteX9" fmla="*/ 265430 w 4199890"/>
              <a:gd name="connsiteY9" fmla="*/ 739140 h 2156862"/>
              <a:gd name="connsiteX10" fmla="*/ 234950 w 4199890"/>
              <a:gd name="connsiteY10" fmla="*/ 1699260 h 2156862"/>
              <a:gd name="connsiteX11" fmla="*/ 905510 w 4199890"/>
              <a:gd name="connsiteY11" fmla="*/ 1127760 h 2156862"/>
              <a:gd name="connsiteX12" fmla="*/ 1155110 w 4199890"/>
              <a:gd name="connsiteY12" fmla="*/ 1944216 h 2156862"/>
              <a:gd name="connsiteX0" fmla="*/ 1155110 w 4199890"/>
              <a:gd name="connsiteY0" fmla="*/ 1944216 h 2156862"/>
              <a:gd name="connsiteX1" fmla="*/ 1443142 w 4199890"/>
              <a:gd name="connsiteY1" fmla="*/ 1944216 h 2156862"/>
              <a:gd name="connsiteX2" fmla="*/ 2589530 w 4199890"/>
              <a:gd name="connsiteY2" fmla="*/ 1950720 h 2156862"/>
              <a:gd name="connsiteX3" fmla="*/ 2642870 w 4199890"/>
              <a:gd name="connsiteY3" fmla="*/ 2133600 h 2156862"/>
              <a:gd name="connsiteX4" fmla="*/ 3603382 w 4199890"/>
              <a:gd name="connsiteY4" fmla="*/ 2088232 h 2156862"/>
              <a:gd name="connsiteX5" fmla="*/ 3663950 w 4199890"/>
              <a:gd name="connsiteY5" fmla="*/ 1729740 h 2156862"/>
              <a:gd name="connsiteX6" fmla="*/ 4098290 w 4199890"/>
              <a:gd name="connsiteY6" fmla="*/ 1470660 h 2156862"/>
              <a:gd name="connsiteX7" fmla="*/ 3054350 w 4199890"/>
              <a:gd name="connsiteY7" fmla="*/ 167640 h 2156862"/>
              <a:gd name="connsiteX8" fmla="*/ 1827530 w 4199890"/>
              <a:gd name="connsiteY8" fmla="*/ 464820 h 2156862"/>
              <a:gd name="connsiteX9" fmla="*/ 265430 w 4199890"/>
              <a:gd name="connsiteY9" fmla="*/ 739140 h 2156862"/>
              <a:gd name="connsiteX10" fmla="*/ 234950 w 4199890"/>
              <a:gd name="connsiteY10" fmla="*/ 1699260 h 2156862"/>
              <a:gd name="connsiteX11" fmla="*/ 905510 w 4199890"/>
              <a:gd name="connsiteY11" fmla="*/ 1127760 h 2156862"/>
              <a:gd name="connsiteX12" fmla="*/ 1155110 w 4199890"/>
              <a:gd name="connsiteY12" fmla="*/ 1944216 h 215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9890" h="2156862">
                <a:moveTo>
                  <a:pt x="1155110" y="1944216"/>
                </a:moveTo>
                <a:cubicBezTo>
                  <a:pt x="1242740" y="2078836"/>
                  <a:pt x="1204382" y="1967076"/>
                  <a:pt x="1443142" y="1944216"/>
                </a:cubicBezTo>
                <a:cubicBezTo>
                  <a:pt x="2025298" y="1958315"/>
                  <a:pt x="2269599" y="1941828"/>
                  <a:pt x="2589530" y="1950720"/>
                </a:cubicBezTo>
                <a:cubicBezTo>
                  <a:pt x="2801486" y="1982284"/>
                  <a:pt x="2485896" y="2099375"/>
                  <a:pt x="2642870" y="2133600"/>
                </a:cubicBezTo>
                <a:cubicBezTo>
                  <a:pt x="3896509" y="2156862"/>
                  <a:pt x="3511088" y="2113846"/>
                  <a:pt x="3603382" y="2088232"/>
                </a:cubicBezTo>
                <a:cubicBezTo>
                  <a:pt x="3669159" y="1972925"/>
                  <a:pt x="3581465" y="1832669"/>
                  <a:pt x="3663950" y="1729740"/>
                </a:cubicBezTo>
                <a:cubicBezTo>
                  <a:pt x="3746435" y="1626811"/>
                  <a:pt x="4199890" y="1731010"/>
                  <a:pt x="4098290" y="1470660"/>
                </a:cubicBezTo>
                <a:cubicBezTo>
                  <a:pt x="3996690" y="1210310"/>
                  <a:pt x="3432810" y="335280"/>
                  <a:pt x="3054350" y="167640"/>
                </a:cubicBezTo>
                <a:cubicBezTo>
                  <a:pt x="2675890" y="0"/>
                  <a:pt x="2292350" y="369570"/>
                  <a:pt x="1827530" y="464820"/>
                </a:cubicBezTo>
                <a:cubicBezTo>
                  <a:pt x="1362710" y="560070"/>
                  <a:pt x="530860" y="533400"/>
                  <a:pt x="265430" y="739140"/>
                </a:cubicBezTo>
                <a:cubicBezTo>
                  <a:pt x="0" y="944880"/>
                  <a:pt x="128270" y="1634490"/>
                  <a:pt x="234950" y="1699260"/>
                </a:cubicBezTo>
                <a:cubicBezTo>
                  <a:pt x="341630" y="1764030"/>
                  <a:pt x="752150" y="1086934"/>
                  <a:pt x="905510" y="1127760"/>
                </a:cubicBezTo>
                <a:cubicBezTo>
                  <a:pt x="1058870" y="1168586"/>
                  <a:pt x="1001474" y="1895321"/>
                  <a:pt x="1155110" y="1944216"/>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5298" name="Picture 2"/>
          <p:cNvPicPr>
            <a:picLocks noChangeAspect="1" noChangeArrowheads="1"/>
          </p:cNvPicPr>
          <p:nvPr/>
        </p:nvPicPr>
        <p:blipFill>
          <a:blip r:embed="rId4" cstate="print"/>
          <a:srcRect l="15843" r="13583" b="49539"/>
          <a:stretch>
            <a:fillRect/>
          </a:stretch>
        </p:blipFill>
        <p:spPr bwMode="auto">
          <a:xfrm>
            <a:off x="611560" y="1268760"/>
            <a:ext cx="3528392" cy="4608512"/>
          </a:xfrm>
          <a:prstGeom prst="rect">
            <a:avLst/>
          </a:prstGeom>
          <a:noFill/>
          <a:ln w="9525">
            <a:noFill/>
            <a:miter lim="800000"/>
            <a:headEnd/>
            <a:tailEnd/>
          </a:ln>
        </p:spPr>
      </p:pic>
      <p:pic>
        <p:nvPicPr>
          <p:cNvPr id="23" name="Picture 2"/>
          <p:cNvPicPr>
            <a:picLocks noChangeAspect="1" noChangeArrowheads="1"/>
          </p:cNvPicPr>
          <p:nvPr/>
        </p:nvPicPr>
        <p:blipFill>
          <a:blip r:embed="rId5" cstate="print"/>
          <a:srcRect t="50677"/>
          <a:stretch>
            <a:fillRect/>
          </a:stretch>
        </p:blipFill>
        <p:spPr bwMode="auto">
          <a:xfrm>
            <a:off x="3995936" y="1369343"/>
            <a:ext cx="5035013" cy="4536504"/>
          </a:xfrm>
          <a:prstGeom prst="rect">
            <a:avLst/>
          </a:prstGeom>
          <a:noFill/>
          <a:ln w="9525">
            <a:noFill/>
            <a:miter lim="800000"/>
            <a:headEnd/>
            <a:tailEnd/>
          </a:ln>
        </p:spPr>
      </p:pic>
      <p:sp>
        <p:nvSpPr>
          <p:cNvPr id="28" name="Rettangolo 27"/>
          <p:cNvSpPr/>
          <p:nvPr/>
        </p:nvSpPr>
        <p:spPr>
          <a:xfrm>
            <a:off x="2470552" y="908720"/>
            <a:ext cx="3685624" cy="461665"/>
          </a:xfrm>
          <a:prstGeom prst="rect">
            <a:avLst/>
          </a:prstGeom>
        </p:spPr>
        <p:txBody>
          <a:bodyPr wrap="none">
            <a:spAutoFit/>
          </a:bodyPr>
          <a:lstStyle/>
          <a:p>
            <a:r>
              <a:rPr lang="it-IT" sz="2400" b="1" dirty="0" err="1"/>
              <a:t>Shielded</a:t>
            </a:r>
            <a:r>
              <a:rPr lang="it-IT" sz="2400" b="1" dirty="0"/>
              <a:t> vs. </a:t>
            </a:r>
            <a:r>
              <a:rPr lang="it-IT" sz="2400" b="1" dirty="0" err="1"/>
              <a:t>unshielded</a:t>
            </a:r>
            <a:endParaRPr lang="it-IT" sz="2400" dirty="0"/>
          </a:p>
        </p:txBody>
      </p:sp>
    </p:spTree>
    <p:extLst>
      <p:ext uri="{BB962C8B-B14F-4D97-AF65-F5344CB8AC3E}">
        <p14:creationId xmlns:p14="http://schemas.microsoft.com/office/powerpoint/2010/main" val="115256843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Reflection</a:t>
            </a:r>
            <a:r>
              <a:rPr lang="en-GB" dirty="0">
                <a:ea typeface="+mj-ea"/>
                <a:cs typeface="+mj-cs"/>
              </a:rPr>
              <a:t> – </a:t>
            </a:r>
            <a:r>
              <a:rPr lang="en-GB" dirty="0"/>
              <a:t> </a:t>
            </a:r>
            <a:r>
              <a:rPr lang="en-US" dirty="0">
                <a:cs typeface="Helvetica" pitchFamily="34" charset="0"/>
              </a:rPr>
              <a:t>Common offset survey</a:t>
            </a:r>
            <a:endParaRPr lang="en-GB" dirty="0">
              <a:ea typeface="+mj-ea"/>
              <a:cs typeface="+mj-cs"/>
            </a:endParaRPr>
          </a:p>
        </p:txBody>
      </p:sp>
      <p:pic>
        <p:nvPicPr>
          <p:cNvPr id="21" name="Immagine 9" descr="logo_dicea.png"/>
          <p:cNvPicPr>
            <a:picLocks noChangeAspect="1"/>
          </p:cNvPicPr>
          <p:nvPr/>
        </p:nvPicPr>
        <p:blipFill>
          <a:blip r:embed="rId3" cstate="print"/>
          <a:srcRect r="77084"/>
          <a:stretch>
            <a:fillRect/>
          </a:stretch>
        </p:blipFill>
        <p:spPr bwMode="auto">
          <a:xfrm>
            <a:off x="8568283" y="0"/>
            <a:ext cx="540221" cy="654050"/>
          </a:xfrm>
          <a:prstGeom prst="rect">
            <a:avLst/>
          </a:prstGeom>
          <a:noFill/>
          <a:ln w="9525">
            <a:noFill/>
            <a:miter lim="800000"/>
            <a:headEnd/>
            <a:tailEnd/>
          </a:ln>
        </p:spPr>
      </p:pic>
      <p:sp>
        <p:nvSpPr>
          <p:cNvPr id="93"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48</a:t>
            </a:fld>
            <a:r>
              <a:rPr lang="en-GB" sz="1400" b="1" dirty="0"/>
              <a:t> </a:t>
            </a:r>
          </a:p>
        </p:txBody>
      </p:sp>
      <p:sp>
        <p:nvSpPr>
          <p:cNvPr id="94"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69" name="CasellaDiTesto 68"/>
          <p:cNvSpPr txBox="1"/>
          <p:nvPr/>
        </p:nvSpPr>
        <p:spPr>
          <a:xfrm>
            <a:off x="243757" y="2060848"/>
            <a:ext cx="2240011" cy="6647974"/>
          </a:xfrm>
          <a:prstGeom prst="rect">
            <a:avLst/>
          </a:prstGeom>
          <a:noFill/>
        </p:spPr>
        <p:txBody>
          <a:bodyPr wrap="square" rtlCol="0">
            <a:spAutoFit/>
          </a:bodyPr>
          <a:lstStyle/>
          <a:p>
            <a:endParaRPr lang="it-IT" b="1"/>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dirty="0"/>
          </a:p>
        </p:txBody>
      </p:sp>
      <p:sp>
        <p:nvSpPr>
          <p:cNvPr id="79" name="Rectangle 52"/>
          <p:cNvSpPr/>
          <p:nvPr/>
        </p:nvSpPr>
        <p:spPr>
          <a:xfrm>
            <a:off x="0" y="3933056"/>
            <a:ext cx="9144000" cy="1676400"/>
          </a:xfrm>
          <a:prstGeom prst="rect">
            <a:avLst/>
          </a:prstGeom>
          <a:solidFill>
            <a:schemeClr val="bg1">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14"/>
          <p:cNvSpPr/>
          <p:nvPr/>
        </p:nvSpPr>
        <p:spPr>
          <a:xfrm>
            <a:off x="0" y="5623520"/>
            <a:ext cx="9144000" cy="685800"/>
          </a:xfrm>
          <a:prstGeom prst="rect">
            <a:avLst/>
          </a:prstGeom>
          <a:solidFill>
            <a:schemeClr val="bg1">
              <a:lumMod val="7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49"/>
          <p:cNvSpPr txBox="1"/>
          <p:nvPr/>
        </p:nvSpPr>
        <p:spPr>
          <a:xfrm>
            <a:off x="152400" y="5242520"/>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1</a:t>
            </a:r>
          </a:p>
        </p:txBody>
      </p:sp>
      <p:sp>
        <p:nvSpPr>
          <p:cNvPr id="82" name="TextBox 50"/>
          <p:cNvSpPr txBox="1"/>
          <p:nvPr/>
        </p:nvSpPr>
        <p:spPr>
          <a:xfrm>
            <a:off x="152400" y="5635188"/>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2</a:t>
            </a:r>
          </a:p>
        </p:txBody>
      </p:sp>
      <p:sp>
        <p:nvSpPr>
          <p:cNvPr id="85" name="TextBox 47"/>
          <p:cNvSpPr txBox="1"/>
          <p:nvPr/>
        </p:nvSpPr>
        <p:spPr>
          <a:xfrm>
            <a:off x="7880919" y="5085184"/>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1,</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1</a:t>
            </a:r>
          </a:p>
        </p:txBody>
      </p:sp>
      <p:sp>
        <p:nvSpPr>
          <p:cNvPr id="86" name="TextBox 47"/>
          <p:cNvSpPr txBox="1"/>
          <p:nvPr/>
        </p:nvSpPr>
        <p:spPr>
          <a:xfrm>
            <a:off x="7884368" y="5631631"/>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2,</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2</a:t>
            </a:r>
          </a:p>
        </p:txBody>
      </p:sp>
      <p:cxnSp>
        <p:nvCxnSpPr>
          <p:cNvPr id="44" name="Straight Connector 43"/>
          <p:cNvCxnSpPr/>
          <p:nvPr/>
        </p:nvCxnSpPr>
        <p:spPr>
          <a:xfrm>
            <a:off x="1475656" y="3885890"/>
            <a:ext cx="0" cy="1703350"/>
          </a:xfrm>
          <a:prstGeom prst="line">
            <a:avLst/>
          </a:prstGeom>
          <a:ln w="50800">
            <a:solidFill>
              <a:schemeClr val="tx2">
                <a:lumMod val="60000"/>
                <a:lumOff val="40000"/>
              </a:schemeClr>
            </a:solidFill>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6" name="Straight Connector 47"/>
          <p:cNvCxnSpPr/>
          <p:nvPr/>
        </p:nvCxnSpPr>
        <p:spPr>
          <a:xfrm flipV="1">
            <a:off x="1331640" y="3885890"/>
            <a:ext cx="0" cy="1703350"/>
          </a:xfrm>
          <a:prstGeom prst="line">
            <a:avLst/>
          </a:prstGeom>
          <a:ln w="50800">
            <a:solidFill>
              <a:schemeClr val="tx2">
                <a:lumMod val="60000"/>
                <a:lumOff val="40000"/>
              </a:schemeClr>
            </a:solidFill>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57" name="TextBox 45"/>
          <p:cNvSpPr txBox="1"/>
          <p:nvPr/>
        </p:nvSpPr>
        <p:spPr>
          <a:xfrm>
            <a:off x="611560" y="3491716"/>
            <a:ext cx="915635" cy="369332"/>
          </a:xfrm>
          <a:prstGeom prst="rect">
            <a:avLst/>
          </a:prstGeom>
          <a:noFill/>
        </p:spPr>
        <p:txBody>
          <a:bodyPr wrap="none" rtlCol="0">
            <a:spAutoFit/>
          </a:bodyPr>
          <a:lstStyle/>
          <a:p>
            <a:r>
              <a:rPr lang="en-US" dirty="0">
                <a:solidFill>
                  <a:srgbClr val="FFCC00"/>
                </a:solidFill>
                <a:effectLst>
                  <a:outerShdw blurRad="38100" dist="38100" dir="2700000" algn="tl">
                    <a:srgbClr val="000000">
                      <a:alpha val="43137"/>
                    </a:srgbClr>
                  </a:outerShdw>
                </a:effectLst>
              </a:rPr>
              <a:t>Source</a:t>
            </a:r>
          </a:p>
        </p:txBody>
      </p:sp>
      <p:sp>
        <p:nvSpPr>
          <p:cNvPr id="58" name="5-Point Star 6"/>
          <p:cNvSpPr/>
          <p:nvPr/>
        </p:nvSpPr>
        <p:spPr>
          <a:xfrm>
            <a:off x="1175048" y="3798573"/>
            <a:ext cx="228600" cy="228600"/>
          </a:xfrm>
          <a:prstGeom prst="star5">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46"/>
          <p:cNvSpPr txBox="1"/>
          <p:nvPr/>
        </p:nvSpPr>
        <p:spPr>
          <a:xfrm>
            <a:off x="1456685" y="3510300"/>
            <a:ext cx="595035"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Rec</a:t>
            </a:r>
          </a:p>
        </p:txBody>
      </p:sp>
      <p:sp>
        <p:nvSpPr>
          <p:cNvPr id="66" name="Isosceles Triangle 68"/>
          <p:cNvSpPr/>
          <p:nvPr/>
        </p:nvSpPr>
        <p:spPr>
          <a:xfrm>
            <a:off x="1403648" y="3726324"/>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4"/>
          <p:cNvGrpSpPr/>
          <p:nvPr/>
        </p:nvGrpSpPr>
        <p:grpSpPr>
          <a:xfrm>
            <a:off x="4716016" y="264024"/>
            <a:ext cx="2547185" cy="3495210"/>
            <a:chOff x="4851188" y="1182596"/>
            <a:chExt cx="4623704" cy="3441361"/>
          </a:xfrm>
          <a:effectLst/>
        </p:grpSpPr>
        <p:grpSp>
          <p:nvGrpSpPr>
            <p:cNvPr id="3" name="Group 53"/>
            <p:cNvGrpSpPr/>
            <p:nvPr/>
          </p:nvGrpSpPr>
          <p:grpSpPr>
            <a:xfrm>
              <a:off x="5486400" y="1874169"/>
              <a:ext cx="3581400" cy="2749788"/>
              <a:chOff x="5257800" y="1874169"/>
              <a:chExt cx="3581400" cy="2749788"/>
            </a:xfrm>
          </p:grpSpPr>
          <p:cxnSp>
            <p:nvCxnSpPr>
              <p:cNvPr id="43" name="Straight Connector 5"/>
              <p:cNvCxnSpPr/>
              <p:nvPr/>
            </p:nvCxnSpPr>
            <p:spPr>
              <a:xfrm rot="16200000" flipV="1">
                <a:off x="3886200" y="3252357"/>
                <a:ext cx="27432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7" name="Straight Connector 6"/>
              <p:cNvCxnSpPr/>
              <p:nvPr/>
            </p:nvCxnSpPr>
            <p:spPr>
              <a:xfrm rot="10800000">
                <a:off x="5257800" y="1874169"/>
                <a:ext cx="35814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41" name="TextBox 9"/>
            <p:cNvSpPr txBox="1"/>
            <p:nvPr/>
          </p:nvSpPr>
          <p:spPr>
            <a:xfrm rot="16200000">
              <a:off x="4550272" y="3726975"/>
              <a:ext cx="971163" cy="369332"/>
            </a:xfrm>
            <a:prstGeom prst="rect">
              <a:avLst/>
            </a:prstGeom>
            <a:noFill/>
          </p:spPr>
          <p:txBody>
            <a:bodyPr wrap="none" rtlCol="0">
              <a:spAutoFit/>
            </a:bodyPr>
            <a:lstStyle/>
            <a:p>
              <a:r>
                <a:rPr lang="en-US" dirty="0"/>
                <a:t>Time (</a:t>
              </a:r>
              <a:r>
                <a:rPr lang="en-US" i="1" dirty="0"/>
                <a:t>t</a:t>
              </a:r>
              <a:r>
                <a:rPr lang="en-US" dirty="0"/>
                <a:t>)</a:t>
              </a:r>
            </a:p>
          </p:txBody>
        </p:sp>
        <p:sp>
          <p:nvSpPr>
            <p:cNvPr id="42" name="TextBox 10"/>
            <p:cNvSpPr txBox="1"/>
            <p:nvPr/>
          </p:nvSpPr>
          <p:spPr>
            <a:xfrm>
              <a:off x="6904953" y="1182596"/>
              <a:ext cx="2569939" cy="363642"/>
            </a:xfrm>
            <a:prstGeom prst="rect">
              <a:avLst/>
            </a:prstGeom>
            <a:noFill/>
          </p:spPr>
          <p:txBody>
            <a:bodyPr wrap="none" rtlCol="0">
              <a:spAutoFit/>
            </a:bodyPr>
            <a:lstStyle/>
            <a:p>
              <a:r>
                <a:rPr lang="en-US" dirty="0"/>
                <a:t>Distance (</a:t>
              </a:r>
              <a:r>
                <a:rPr lang="en-US" i="1" dirty="0"/>
                <a:t>x</a:t>
              </a:r>
              <a:r>
                <a:rPr lang="en-US" dirty="0"/>
                <a:t>)</a:t>
              </a:r>
            </a:p>
          </p:txBody>
        </p:sp>
      </p:grpSp>
      <p:sp>
        <p:nvSpPr>
          <p:cNvPr id="48" name="Figura a mano libera 47"/>
          <p:cNvSpPr/>
          <p:nvPr/>
        </p:nvSpPr>
        <p:spPr>
          <a:xfrm>
            <a:off x="5067794" y="955246"/>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igura a mano libera 48"/>
          <p:cNvSpPr/>
          <p:nvPr/>
        </p:nvSpPr>
        <p:spPr>
          <a:xfrm>
            <a:off x="5366777" y="955246"/>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igura a mano libera 49"/>
          <p:cNvSpPr/>
          <p:nvPr/>
        </p:nvSpPr>
        <p:spPr>
          <a:xfrm>
            <a:off x="5654809" y="966418"/>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igura a mano libera 50"/>
          <p:cNvSpPr/>
          <p:nvPr/>
        </p:nvSpPr>
        <p:spPr>
          <a:xfrm>
            <a:off x="5942841" y="966418"/>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igura a mano libera 51"/>
          <p:cNvSpPr/>
          <p:nvPr/>
        </p:nvSpPr>
        <p:spPr>
          <a:xfrm>
            <a:off x="6295152" y="966418"/>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CasellaDiTesto 54"/>
          <p:cNvSpPr txBox="1"/>
          <p:nvPr/>
        </p:nvSpPr>
        <p:spPr>
          <a:xfrm>
            <a:off x="5065952" y="517290"/>
            <a:ext cx="2322708" cy="738664"/>
          </a:xfrm>
          <a:prstGeom prst="rect">
            <a:avLst/>
          </a:prstGeom>
          <a:noFill/>
        </p:spPr>
        <p:txBody>
          <a:bodyPr wrap="square" rtlCol="0">
            <a:spAutoFit/>
          </a:bodyPr>
          <a:lstStyle/>
          <a:p>
            <a:r>
              <a:rPr lang="it-IT" dirty="0"/>
              <a:t>S</a:t>
            </a:r>
            <a:r>
              <a:rPr lang="it-IT" baseline="-25000" dirty="0"/>
              <a:t>1   </a:t>
            </a:r>
            <a:r>
              <a:rPr lang="it-IT" dirty="0"/>
              <a:t>S</a:t>
            </a:r>
            <a:r>
              <a:rPr lang="it-IT" baseline="-25000" dirty="0"/>
              <a:t>2                 </a:t>
            </a:r>
            <a:r>
              <a:rPr lang="it-IT" dirty="0"/>
              <a:t>S</a:t>
            </a:r>
            <a:r>
              <a:rPr lang="it-IT" baseline="-25000" dirty="0"/>
              <a:t>N</a:t>
            </a:r>
          </a:p>
          <a:p>
            <a:endParaRPr lang="it-IT" baseline="-25000" dirty="0"/>
          </a:p>
          <a:p>
            <a:endParaRPr lang="it-IT" baseline="-25000" dirty="0"/>
          </a:p>
        </p:txBody>
      </p:sp>
      <p:sp>
        <p:nvSpPr>
          <p:cNvPr id="56" name="Rettangolo arrotondato 55"/>
          <p:cNvSpPr/>
          <p:nvPr/>
        </p:nvSpPr>
        <p:spPr>
          <a:xfrm>
            <a:off x="6836494" y="1787361"/>
            <a:ext cx="2190026" cy="919401"/>
          </a:xfrm>
          <a:prstGeom prst="roundRect">
            <a:avLst/>
          </a:prstGeom>
          <a:ln>
            <a:solidFill>
              <a:srgbClr val="FF0000"/>
            </a:solidFill>
          </a:ln>
        </p:spPr>
        <p:txBody>
          <a:bodyPr wrap="square">
            <a:spAutoFit/>
          </a:bodyPr>
          <a:lstStyle/>
          <a:p>
            <a:pPr algn="ctr"/>
            <a:r>
              <a:rPr lang="en-US" sz="2400" b="1" dirty="0"/>
              <a:t>GPR </a:t>
            </a:r>
            <a:r>
              <a:rPr lang="en-US" sz="2400" b="1" dirty="0" err="1"/>
              <a:t>radargram</a:t>
            </a:r>
            <a:endParaRPr lang="en-US" sz="2400" b="1" dirty="0"/>
          </a:p>
        </p:txBody>
      </p:sp>
      <p:cxnSp>
        <p:nvCxnSpPr>
          <p:cNvPr id="59" name="Connettore 1 58"/>
          <p:cNvCxnSpPr/>
          <p:nvPr/>
        </p:nvCxnSpPr>
        <p:spPr>
          <a:xfrm>
            <a:off x="5076056" y="1700808"/>
            <a:ext cx="1872208" cy="0"/>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61" name="Rettangolo 60"/>
          <p:cNvSpPr/>
          <p:nvPr/>
        </p:nvSpPr>
        <p:spPr>
          <a:xfrm>
            <a:off x="142874" y="898028"/>
            <a:ext cx="4601802" cy="1477328"/>
          </a:xfrm>
          <a:prstGeom prst="rect">
            <a:avLst/>
          </a:prstGeom>
        </p:spPr>
        <p:txBody>
          <a:bodyPr wrap="square">
            <a:spAutoFit/>
          </a:bodyPr>
          <a:lstStyle/>
          <a:p>
            <a:r>
              <a:rPr lang="en-US" b="1" dirty="0">
                <a:solidFill>
                  <a:srgbClr val="002060"/>
                </a:solidFill>
              </a:rPr>
              <a:t>If This distance is often very small (source and receivers at the same position): NORMAL INCIDENCE</a:t>
            </a:r>
          </a:p>
          <a:p>
            <a:endParaRPr lang="en-US" b="1" u="sng" dirty="0">
              <a:solidFill>
                <a:srgbClr val="002060"/>
              </a:solidFill>
            </a:endParaRPr>
          </a:p>
          <a:p>
            <a:r>
              <a:rPr lang="en-US" b="1" u="sng" dirty="0">
                <a:solidFill>
                  <a:srgbClr val="002060"/>
                </a:solidFill>
              </a:rPr>
              <a:t>Single receiver (GPR)</a:t>
            </a:r>
          </a:p>
        </p:txBody>
      </p:sp>
      <mc:AlternateContent xmlns:mc="http://schemas.openxmlformats.org/markup-compatibility/2006" xmlns:a14="http://schemas.microsoft.com/office/drawing/2010/main">
        <mc:Choice Requires="a14">
          <p:sp>
            <p:nvSpPr>
              <p:cNvPr id="52226" name="Object 2"/>
              <p:cNvSpPr txBox="1"/>
              <p:nvPr/>
            </p:nvSpPr>
            <p:spPr bwMode="auto">
              <a:xfrm>
                <a:off x="1115616" y="2492896"/>
                <a:ext cx="727075" cy="663575"/>
              </a:xfrm>
              <a:prstGeom prst="rect">
                <a:avLst/>
              </a:prstGeom>
              <a:noFill/>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it-IT" i="1">
                          <a:solidFill>
                            <a:srgbClr val="000000"/>
                          </a:solidFill>
                          <a:latin typeface="Cambria Math" panose="02040503050406030204" pitchFamily="18" charset="0"/>
                        </a:rPr>
                        <m:t>𝑡</m:t>
                      </m:r>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2</m:t>
                          </m:r>
                          <m:r>
                            <a:rPr lang="it-IT" i="1">
                              <a:solidFill>
                                <a:srgbClr val="000000"/>
                              </a:solidFill>
                              <a:latin typeface="Cambria Math" panose="02040503050406030204" pitchFamily="18" charset="0"/>
                            </a:rPr>
                            <m:t>h</m:t>
                          </m:r>
                        </m:num>
                        <m:den>
                          <m:r>
                            <a:rPr lang="it-IT" i="1">
                              <a:solidFill>
                                <a:srgbClr val="000000"/>
                              </a:solidFill>
                              <a:latin typeface="Cambria Math" panose="02040503050406030204" pitchFamily="18" charset="0"/>
                            </a:rPr>
                            <m:t>𝑣</m:t>
                          </m:r>
                        </m:den>
                      </m:f>
                    </m:oMath>
                  </m:oMathPara>
                </a14:m>
                <a:endParaRPr lang="it-IT"/>
              </a:p>
            </p:txBody>
          </p:sp>
        </mc:Choice>
        <mc:Fallback xmlns="">
          <p:sp>
            <p:nvSpPr>
              <p:cNvPr id="52226" name="Object 2"/>
              <p:cNvSpPr txBox="1">
                <a:spLocks noRot="1" noChangeAspect="1" noMove="1" noResize="1" noEditPoints="1" noAdjustHandles="1" noChangeArrowheads="1" noChangeShapeType="1" noTextEdit="1"/>
              </p:cNvSpPr>
              <p:nvPr/>
            </p:nvSpPr>
            <p:spPr bwMode="auto">
              <a:xfrm>
                <a:off x="1115616" y="2492896"/>
                <a:ext cx="727075" cy="663575"/>
              </a:xfrm>
              <a:prstGeom prst="rect">
                <a:avLst/>
              </a:prstGeom>
              <a:blipFill>
                <a:blip r:embed="rId4"/>
                <a:stretch>
                  <a:fillRect/>
                </a:stretch>
              </a:blipFill>
            </p:spPr>
            <p:txBody>
              <a:bodyPr/>
              <a:lstStyle/>
              <a:p>
                <a:r>
                  <a:rPr lang="it-IT">
                    <a:noFill/>
                  </a:rPr>
                  <a:t> </a:t>
                </a:r>
              </a:p>
            </p:txBody>
          </p:sp>
        </mc:Fallback>
      </mc:AlternateContent>
      <p:cxnSp>
        <p:nvCxnSpPr>
          <p:cNvPr id="53" name="Connettore 2 52"/>
          <p:cNvCxnSpPr/>
          <p:nvPr/>
        </p:nvCxnSpPr>
        <p:spPr>
          <a:xfrm>
            <a:off x="8748464" y="3933056"/>
            <a:ext cx="0" cy="1656184"/>
          </a:xfrm>
          <a:prstGeom prst="straightConnector1">
            <a:avLst/>
          </a:prstGeom>
          <a:ln w="19050">
            <a:solidFill>
              <a:srgbClr val="82243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47"/>
          <p:cNvSpPr txBox="1"/>
          <p:nvPr/>
        </p:nvSpPr>
        <p:spPr>
          <a:xfrm>
            <a:off x="8748464" y="4437112"/>
            <a:ext cx="372218"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rPr>
              <a:t>h</a:t>
            </a:r>
            <a:endParaRPr lang="en-US" sz="2400" b="1" i="1" baseline="-25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372179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3077"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5</a:t>
            </a:fld>
            <a:r>
              <a:rPr lang="en-GB" sz="1400" b="1" dirty="0"/>
              <a:t> </a:t>
            </a:r>
          </a:p>
        </p:txBody>
      </p:sp>
      <p:sp>
        <p:nvSpPr>
          <p:cNvPr id="17"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GPR antenna</a:t>
            </a:r>
          </a:p>
        </p:txBody>
      </p:sp>
      <p:pic>
        <p:nvPicPr>
          <p:cNvPr id="21" name="Immagine 9" descr="logo_dicea.png"/>
          <p:cNvPicPr>
            <a:picLocks noChangeAspect="1"/>
          </p:cNvPicPr>
          <p:nvPr/>
        </p:nvPicPr>
        <p:blipFill>
          <a:blip r:embed="rId3" cstate="print"/>
          <a:srcRect r="77084"/>
          <a:stretch>
            <a:fillRect/>
          </a:stretch>
        </p:blipFill>
        <p:spPr bwMode="auto">
          <a:xfrm>
            <a:off x="8580983" y="0"/>
            <a:ext cx="540221" cy="654050"/>
          </a:xfrm>
          <a:prstGeom prst="rect">
            <a:avLst/>
          </a:prstGeom>
          <a:noFill/>
          <a:ln w="9525">
            <a:noFill/>
            <a:miter lim="800000"/>
            <a:headEnd/>
            <a:tailEnd/>
          </a:ln>
        </p:spPr>
      </p:pic>
      <p:sp>
        <p:nvSpPr>
          <p:cNvPr id="10" name="CasellaDiTesto 9"/>
          <p:cNvSpPr txBox="1"/>
          <p:nvPr/>
        </p:nvSpPr>
        <p:spPr>
          <a:xfrm>
            <a:off x="1043608" y="908720"/>
            <a:ext cx="2808312" cy="461665"/>
          </a:xfrm>
          <a:prstGeom prst="rect">
            <a:avLst/>
          </a:prstGeom>
          <a:noFill/>
        </p:spPr>
        <p:txBody>
          <a:bodyPr wrap="square" rtlCol="0">
            <a:spAutoFit/>
          </a:bodyPr>
          <a:lstStyle/>
          <a:p>
            <a:r>
              <a:rPr lang="en-GB" sz="2400" b="1" noProof="0" dirty="0"/>
              <a:t>Ground-coupled</a:t>
            </a:r>
          </a:p>
        </p:txBody>
      </p:sp>
      <p:sp>
        <p:nvSpPr>
          <p:cNvPr id="11" name="CasellaDiTesto 10"/>
          <p:cNvSpPr txBox="1"/>
          <p:nvPr/>
        </p:nvSpPr>
        <p:spPr>
          <a:xfrm>
            <a:off x="5580112" y="908720"/>
            <a:ext cx="2160240" cy="461665"/>
          </a:xfrm>
          <a:prstGeom prst="rect">
            <a:avLst/>
          </a:prstGeom>
          <a:noFill/>
        </p:spPr>
        <p:txBody>
          <a:bodyPr wrap="square" rtlCol="0">
            <a:spAutoFit/>
          </a:bodyPr>
          <a:lstStyle/>
          <a:p>
            <a:r>
              <a:rPr lang="en-GB" sz="2400" b="1" noProof="0" dirty="0"/>
              <a:t>Air-launched</a:t>
            </a:r>
          </a:p>
        </p:txBody>
      </p:sp>
      <p:pic>
        <p:nvPicPr>
          <p:cNvPr id="14" name="Immagine 13" descr="Figure-1-General-antenna-design-for-GPR-systems-a-DL-GPR-Ground-coupled-b-DL-GPR.png"/>
          <p:cNvPicPr>
            <a:picLocks noChangeAspect="1"/>
          </p:cNvPicPr>
          <p:nvPr/>
        </p:nvPicPr>
        <p:blipFill>
          <a:blip r:embed="rId4" cstate="print"/>
          <a:srcRect r="66009"/>
          <a:stretch>
            <a:fillRect/>
          </a:stretch>
        </p:blipFill>
        <p:spPr>
          <a:xfrm>
            <a:off x="827584" y="1412776"/>
            <a:ext cx="2751981" cy="2619375"/>
          </a:xfrm>
          <a:prstGeom prst="rect">
            <a:avLst/>
          </a:prstGeom>
        </p:spPr>
      </p:pic>
      <p:pic>
        <p:nvPicPr>
          <p:cNvPr id="15" name="Immagine 14" descr="Figure-1-General-antenna-design-for-GPR-systems-a-DL-GPR-Ground-coupled-b-DL-GPR.png"/>
          <p:cNvPicPr>
            <a:picLocks noChangeAspect="1"/>
          </p:cNvPicPr>
          <p:nvPr/>
        </p:nvPicPr>
        <p:blipFill>
          <a:blip r:embed="rId4" cstate="print"/>
          <a:srcRect l="33797" r="33991"/>
          <a:stretch>
            <a:fillRect/>
          </a:stretch>
        </p:blipFill>
        <p:spPr>
          <a:xfrm>
            <a:off x="5364088" y="1412776"/>
            <a:ext cx="2607965" cy="2619375"/>
          </a:xfrm>
          <a:prstGeom prst="rect">
            <a:avLst/>
          </a:prstGeom>
        </p:spPr>
      </p:pic>
      <p:sp>
        <p:nvSpPr>
          <p:cNvPr id="16" name="CasellaDiTesto 15"/>
          <p:cNvSpPr txBox="1"/>
          <p:nvPr/>
        </p:nvSpPr>
        <p:spPr>
          <a:xfrm>
            <a:off x="467544" y="4077072"/>
            <a:ext cx="3744416" cy="1938992"/>
          </a:xfrm>
          <a:prstGeom prst="rect">
            <a:avLst/>
          </a:prstGeom>
          <a:noFill/>
        </p:spPr>
        <p:txBody>
          <a:bodyPr wrap="square" rtlCol="0">
            <a:spAutoFit/>
          </a:bodyPr>
          <a:lstStyle/>
          <a:p>
            <a:r>
              <a:rPr lang="en-GB" sz="2000" noProof="0" dirty="0"/>
              <a:t>Antenna is placed directly on the surface</a:t>
            </a:r>
          </a:p>
          <a:p>
            <a:endParaRPr lang="en-GB" sz="2000" noProof="0" dirty="0"/>
          </a:p>
          <a:p>
            <a:pPr>
              <a:buFont typeface="Arial" pitchFamily="34" charset="0"/>
              <a:buChar char="•"/>
            </a:pPr>
            <a:r>
              <a:rPr lang="en-GB" sz="2000" noProof="0" dirty="0"/>
              <a:t> not repeatable signal</a:t>
            </a:r>
          </a:p>
          <a:p>
            <a:pPr>
              <a:buFont typeface="Arial" pitchFamily="34" charset="0"/>
              <a:buChar char="•"/>
            </a:pPr>
            <a:r>
              <a:rPr lang="en-GB" sz="2000" noProof="0" dirty="0"/>
              <a:t> problems with rough terrain</a:t>
            </a:r>
          </a:p>
          <a:p>
            <a:pPr>
              <a:buFont typeface="Arial" pitchFamily="34" charset="0"/>
              <a:buChar char="•"/>
            </a:pPr>
            <a:r>
              <a:rPr lang="en-GB" sz="2000" noProof="0" dirty="0"/>
              <a:t> air wave minimized </a:t>
            </a:r>
          </a:p>
        </p:txBody>
      </p:sp>
      <p:sp>
        <p:nvSpPr>
          <p:cNvPr id="18" name="CasellaDiTesto 17"/>
          <p:cNvSpPr txBox="1"/>
          <p:nvPr/>
        </p:nvSpPr>
        <p:spPr>
          <a:xfrm>
            <a:off x="4788024" y="4077072"/>
            <a:ext cx="3816424" cy="1938992"/>
          </a:xfrm>
          <a:prstGeom prst="rect">
            <a:avLst/>
          </a:prstGeom>
          <a:noFill/>
        </p:spPr>
        <p:txBody>
          <a:bodyPr wrap="square" rtlCol="0">
            <a:spAutoFit/>
          </a:bodyPr>
          <a:lstStyle/>
          <a:p>
            <a:pPr algn="just"/>
            <a:r>
              <a:rPr lang="en-GB" sz="2000" noProof="0" dirty="0"/>
              <a:t>Antenna is placed at a fixed distance from the surface</a:t>
            </a:r>
          </a:p>
          <a:p>
            <a:pPr algn="just"/>
            <a:endParaRPr lang="en-GB" sz="2000" noProof="0" dirty="0"/>
          </a:p>
          <a:p>
            <a:pPr algn="just">
              <a:buFont typeface="Arial" pitchFamily="34" charset="0"/>
              <a:buChar char="•"/>
            </a:pPr>
            <a:r>
              <a:rPr lang="en-GB" sz="2000" noProof="0" dirty="0"/>
              <a:t> repeatable signal</a:t>
            </a:r>
          </a:p>
          <a:p>
            <a:pPr algn="just">
              <a:buFont typeface="Arial" pitchFamily="34" charset="0"/>
              <a:buChar char="•"/>
            </a:pPr>
            <a:r>
              <a:rPr lang="en-GB" sz="2000" dirty="0"/>
              <a:t> no problem with rough terrain</a:t>
            </a:r>
            <a:endParaRPr lang="en-GB" sz="2000" noProof="0" dirty="0"/>
          </a:p>
          <a:p>
            <a:pPr algn="just">
              <a:buFont typeface="Arial" pitchFamily="34" charset="0"/>
              <a:buChar char="•"/>
            </a:pPr>
            <a:r>
              <a:rPr lang="en-GB" sz="2000" noProof="0" dirty="0"/>
              <a:t> significant air wave</a:t>
            </a:r>
          </a:p>
        </p:txBody>
      </p:sp>
    </p:spTree>
    <p:extLst>
      <p:ext uri="{BB962C8B-B14F-4D97-AF65-F5344CB8AC3E}">
        <p14:creationId xmlns:p14="http://schemas.microsoft.com/office/powerpoint/2010/main" val="11525684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ttangolo 37"/>
          <p:cNvSpPr/>
          <p:nvPr/>
        </p:nvSpPr>
        <p:spPr>
          <a:xfrm>
            <a:off x="899592" y="3140968"/>
            <a:ext cx="1080120" cy="792088"/>
          </a:xfrm>
          <a:prstGeom prst="rect">
            <a:avLst/>
          </a:prstGeom>
          <a:solidFill>
            <a:srgbClr val="C6D9F1">
              <a:alpha val="3098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Reflection</a:t>
            </a:r>
            <a:r>
              <a:rPr lang="en-GB" dirty="0">
                <a:ea typeface="+mj-ea"/>
                <a:cs typeface="+mj-cs"/>
              </a:rPr>
              <a:t> – Fixed offset</a:t>
            </a:r>
          </a:p>
        </p:txBody>
      </p:sp>
      <p:pic>
        <p:nvPicPr>
          <p:cNvPr id="21" name="Immagine 9" descr="logo_dicea.png"/>
          <p:cNvPicPr>
            <a:picLocks noChangeAspect="1"/>
          </p:cNvPicPr>
          <p:nvPr/>
        </p:nvPicPr>
        <p:blipFill>
          <a:blip r:embed="rId3" cstate="print"/>
          <a:srcRect r="77084"/>
          <a:stretch>
            <a:fillRect/>
          </a:stretch>
        </p:blipFill>
        <p:spPr bwMode="auto">
          <a:xfrm>
            <a:off x="8568283" y="0"/>
            <a:ext cx="540221" cy="654050"/>
          </a:xfrm>
          <a:prstGeom prst="rect">
            <a:avLst/>
          </a:prstGeom>
          <a:noFill/>
          <a:ln w="9525">
            <a:noFill/>
            <a:miter lim="800000"/>
            <a:headEnd/>
            <a:tailEnd/>
          </a:ln>
        </p:spPr>
      </p:pic>
      <p:sp>
        <p:nvSpPr>
          <p:cNvPr id="93"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6</a:t>
            </a:fld>
            <a:r>
              <a:rPr lang="en-GB" sz="1400" b="1" dirty="0"/>
              <a:t> </a:t>
            </a:r>
          </a:p>
        </p:txBody>
      </p:sp>
      <p:sp>
        <p:nvSpPr>
          <p:cNvPr id="94"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69" name="CasellaDiTesto 68"/>
          <p:cNvSpPr txBox="1"/>
          <p:nvPr/>
        </p:nvSpPr>
        <p:spPr>
          <a:xfrm>
            <a:off x="243757" y="2060848"/>
            <a:ext cx="2240011" cy="6647974"/>
          </a:xfrm>
          <a:prstGeom prst="rect">
            <a:avLst/>
          </a:prstGeom>
          <a:noFill/>
        </p:spPr>
        <p:txBody>
          <a:bodyPr wrap="square" rtlCol="0">
            <a:spAutoFit/>
          </a:bodyPr>
          <a:lstStyle/>
          <a:p>
            <a:endParaRPr lang="it-IT" b="1"/>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a:p>
          <a:p>
            <a:endParaRPr lang="it-IT" b="1" baseline="-25000" dirty="0"/>
          </a:p>
        </p:txBody>
      </p:sp>
      <p:sp>
        <p:nvSpPr>
          <p:cNvPr id="79" name="Rectangle 52"/>
          <p:cNvSpPr/>
          <p:nvPr/>
        </p:nvSpPr>
        <p:spPr>
          <a:xfrm>
            <a:off x="0" y="3933056"/>
            <a:ext cx="9144000" cy="1676400"/>
          </a:xfrm>
          <a:prstGeom prst="rect">
            <a:avLst/>
          </a:prstGeom>
          <a:solidFill>
            <a:schemeClr val="bg1">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14"/>
          <p:cNvSpPr/>
          <p:nvPr/>
        </p:nvSpPr>
        <p:spPr>
          <a:xfrm>
            <a:off x="0" y="5623520"/>
            <a:ext cx="9144000" cy="685800"/>
          </a:xfrm>
          <a:prstGeom prst="rect">
            <a:avLst/>
          </a:prstGeom>
          <a:solidFill>
            <a:schemeClr val="bg1">
              <a:lumMod val="7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49"/>
          <p:cNvSpPr txBox="1"/>
          <p:nvPr/>
        </p:nvSpPr>
        <p:spPr>
          <a:xfrm>
            <a:off x="152400" y="5242520"/>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1</a:t>
            </a:r>
          </a:p>
        </p:txBody>
      </p:sp>
      <p:sp>
        <p:nvSpPr>
          <p:cNvPr id="82" name="TextBox 50"/>
          <p:cNvSpPr txBox="1"/>
          <p:nvPr/>
        </p:nvSpPr>
        <p:spPr>
          <a:xfrm>
            <a:off x="152400" y="5635188"/>
            <a:ext cx="8556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Layer 2</a:t>
            </a:r>
          </a:p>
        </p:txBody>
      </p:sp>
      <p:sp>
        <p:nvSpPr>
          <p:cNvPr id="85" name="TextBox 47"/>
          <p:cNvSpPr txBox="1"/>
          <p:nvPr/>
        </p:nvSpPr>
        <p:spPr>
          <a:xfrm>
            <a:off x="7880919" y="5085184"/>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1,</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1</a:t>
            </a:r>
          </a:p>
        </p:txBody>
      </p:sp>
      <p:sp>
        <p:nvSpPr>
          <p:cNvPr id="86" name="TextBox 47"/>
          <p:cNvSpPr txBox="1"/>
          <p:nvPr/>
        </p:nvSpPr>
        <p:spPr>
          <a:xfrm>
            <a:off x="7884368" y="5631631"/>
            <a:ext cx="86754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Symbol" pitchFamily="18" charset="2"/>
              </a:rPr>
              <a:t>e</a:t>
            </a:r>
            <a:r>
              <a:rPr lang="en-US" sz="2400" b="1" i="1" baseline="-25000" dirty="0">
                <a:effectLst>
                  <a:outerShdw blurRad="38100" dist="38100" dir="2700000" algn="tl">
                    <a:srgbClr val="000000">
                      <a:alpha val="43137"/>
                    </a:srgbClr>
                  </a:outerShdw>
                </a:effectLst>
              </a:rPr>
              <a:t>2,</a:t>
            </a:r>
            <a:r>
              <a:rPr lang="en-US" sz="2400"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latin typeface="Symbol" pitchFamily="18" charset="2"/>
              </a:rPr>
              <a:t>m</a:t>
            </a:r>
            <a:r>
              <a:rPr lang="en-US" sz="2400" b="1" i="1" baseline="-25000" dirty="0">
                <a:effectLst>
                  <a:outerShdw blurRad="38100" dist="38100" dir="2700000" algn="tl">
                    <a:srgbClr val="000000">
                      <a:alpha val="43137"/>
                    </a:srgbClr>
                  </a:outerShdw>
                </a:effectLst>
              </a:rPr>
              <a:t>2</a:t>
            </a:r>
          </a:p>
        </p:txBody>
      </p:sp>
      <p:cxnSp>
        <p:nvCxnSpPr>
          <p:cNvPr id="46" name="Straight Connector 47"/>
          <p:cNvCxnSpPr>
            <a:cxnSpLocks/>
            <a:endCxn id="66" idx="0"/>
          </p:cNvCxnSpPr>
          <p:nvPr/>
        </p:nvCxnSpPr>
        <p:spPr>
          <a:xfrm flipV="1">
            <a:off x="1403648" y="3933056"/>
            <a:ext cx="126492" cy="1656184"/>
          </a:xfrm>
          <a:prstGeom prst="line">
            <a:avLst/>
          </a:prstGeom>
          <a:ln w="38100">
            <a:solidFill>
              <a:schemeClr val="tx2">
                <a:lumMod val="60000"/>
                <a:lumOff val="40000"/>
              </a:scheme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sp>
        <p:nvSpPr>
          <p:cNvPr id="58" name="5-Point Star 6"/>
          <p:cNvSpPr/>
          <p:nvPr/>
        </p:nvSpPr>
        <p:spPr>
          <a:xfrm>
            <a:off x="1175048" y="3704456"/>
            <a:ext cx="228600" cy="228600"/>
          </a:xfrm>
          <a:prstGeom prst="star5">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8"/>
          <p:cNvSpPr/>
          <p:nvPr/>
        </p:nvSpPr>
        <p:spPr>
          <a:xfrm flipV="1">
            <a:off x="1403648" y="3714966"/>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4"/>
          <p:cNvGrpSpPr/>
          <p:nvPr/>
        </p:nvGrpSpPr>
        <p:grpSpPr>
          <a:xfrm>
            <a:off x="4716016" y="264024"/>
            <a:ext cx="2547185" cy="3495210"/>
            <a:chOff x="4851188" y="1182596"/>
            <a:chExt cx="4623704" cy="3441361"/>
          </a:xfrm>
          <a:effectLst/>
        </p:grpSpPr>
        <p:grpSp>
          <p:nvGrpSpPr>
            <p:cNvPr id="3" name="Group 53"/>
            <p:cNvGrpSpPr/>
            <p:nvPr/>
          </p:nvGrpSpPr>
          <p:grpSpPr>
            <a:xfrm>
              <a:off x="5486400" y="1874169"/>
              <a:ext cx="3581400" cy="2749788"/>
              <a:chOff x="5257800" y="1874169"/>
              <a:chExt cx="3581400" cy="2749788"/>
            </a:xfrm>
          </p:grpSpPr>
          <p:cxnSp>
            <p:nvCxnSpPr>
              <p:cNvPr id="43" name="Straight Connector 5"/>
              <p:cNvCxnSpPr/>
              <p:nvPr/>
            </p:nvCxnSpPr>
            <p:spPr>
              <a:xfrm rot="16200000" flipV="1">
                <a:off x="3886200" y="3252357"/>
                <a:ext cx="27432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7" name="Straight Connector 6"/>
              <p:cNvCxnSpPr/>
              <p:nvPr/>
            </p:nvCxnSpPr>
            <p:spPr>
              <a:xfrm rot="10800000">
                <a:off x="5257800" y="1874169"/>
                <a:ext cx="35814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41" name="TextBox 9"/>
            <p:cNvSpPr txBox="1"/>
            <p:nvPr/>
          </p:nvSpPr>
          <p:spPr>
            <a:xfrm rot="16200000">
              <a:off x="4550272" y="3726975"/>
              <a:ext cx="971163" cy="369332"/>
            </a:xfrm>
            <a:prstGeom prst="rect">
              <a:avLst/>
            </a:prstGeom>
            <a:noFill/>
          </p:spPr>
          <p:txBody>
            <a:bodyPr wrap="none" rtlCol="0">
              <a:spAutoFit/>
            </a:bodyPr>
            <a:lstStyle/>
            <a:p>
              <a:r>
                <a:rPr lang="en-US" dirty="0"/>
                <a:t>Time (</a:t>
              </a:r>
              <a:r>
                <a:rPr lang="en-US" i="1" dirty="0"/>
                <a:t>t</a:t>
              </a:r>
              <a:r>
                <a:rPr lang="en-US" dirty="0"/>
                <a:t>)</a:t>
              </a:r>
            </a:p>
          </p:txBody>
        </p:sp>
        <p:sp>
          <p:nvSpPr>
            <p:cNvPr id="42" name="TextBox 10"/>
            <p:cNvSpPr txBox="1"/>
            <p:nvPr/>
          </p:nvSpPr>
          <p:spPr>
            <a:xfrm>
              <a:off x="6904953" y="1182596"/>
              <a:ext cx="2569939" cy="363642"/>
            </a:xfrm>
            <a:prstGeom prst="rect">
              <a:avLst/>
            </a:prstGeom>
            <a:noFill/>
          </p:spPr>
          <p:txBody>
            <a:bodyPr wrap="none" rtlCol="0">
              <a:spAutoFit/>
            </a:bodyPr>
            <a:lstStyle/>
            <a:p>
              <a:r>
                <a:rPr lang="en-US" dirty="0"/>
                <a:t>Distance (</a:t>
              </a:r>
              <a:r>
                <a:rPr lang="en-US" i="1" dirty="0"/>
                <a:t>x</a:t>
              </a:r>
              <a:r>
                <a:rPr lang="en-US" dirty="0"/>
                <a:t>)</a:t>
              </a:r>
            </a:p>
          </p:txBody>
        </p:sp>
      </p:grpSp>
      <p:sp>
        <p:nvSpPr>
          <p:cNvPr id="48" name="Figura a mano libera 47"/>
          <p:cNvSpPr/>
          <p:nvPr/>
        </p:nvSpPr>
        <p:spPr>
          <a:xfrm>
            <a:off x="5067794" y="955246"/>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igura a mano libera 48"/>
          <p:cNvSpPr/>
          <p:nvPr/>
        </p:nvSpPr>
        <p:spPr>
          <a:xfrm>
            <a:off x="5366777" y="955246"/>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igura a mano libera 49"/>
          <p:cNvSpPr/>
          <p:nvPr/>
        </p:nvSpPr>
        <p:spPr>
          <a:xfrm>
            <a:off x="5654809" y="966418"/>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igura a mano libera 50"/>
          <p:cNvSpPr/>
          <p:nvPr/>
        </p:nvSpPr>
        <p:spPr>
          <a:xfrm>
            <a:off x="5942841" y="966418"/>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igura a mano libera 51"/>
          <p:cNvSpPr/>
          <p:nvPr/>
        </p:nvSpPr>
        <p:spPr>
          <a:xfrm>
            <a:off x="6295152" y="966418"/>
            <a:ext cx="357351" cy="271780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CasellaDiTesto 54"/>
          <p:cNvSpPr txBox="1"/>
          <p:nvPr/>
        </p:nvSpPr>
        <p:spPr>
          <a:xfrm>
            <a:off x="4860032" y="517290"/>
            <a:ext cx="2322708" cy="738664"/>
          </a:xfrm>
          <a:prstGeom prst="rect">
            <a:avLst/>
          </a:prstGeom>
          <a:noFill/>
        </p:spPr>
        <p:txBody>
          <a:bodyPr wrap="square" rtlCol="0">
            <a:spAutoFit/>
          </a:bodyPr>
          <a:lstStyle/>
          <a:p>
            <a:r>
              <a:rPr lang="it-IT" dirty="0"/>
              <a:t>0 (start)</a:t>
            </a:r>
            <a:endParaRPr lang="it-IT" baseline="-25000" dirty="0"/>
          </a:p>
          <a:p>
            <a:endParaRPr lang="it-IT" baseline="-25000" dirty="0"/>
          </a:p>
          <a:p>
            <a:endParaRPr lang="it-IT" baseline="-25000" dirty="0"/>
          </a:p>
        </p:txBody>
      </p:sp>
      <p:sp>
        <p:nvSpPr>
          <p:cNvPr id="56" name="Rettangolo arrotondato 55"/>
          <p:cNvSpPr/>
          <p:nvPr/>
        </p:nvSpPr>
        <p:spPr>
          <a:xfrm>
            <a:off x="6836494" y="1787361"/>
            <a:ext cx="2190026" cy="919401"/>
          </a:xfrm>
          <a:prstGeom prst="roundRect">
            <a:avLst/>
          </a:prstGeom>
          <a:ln>
            <a:solidFill>
              <a:srgbClr val="FF0000"/>
            </a:solidFill>
          </a:ln>
        </p:spPr>
        <p:txBody>
          <a:bodyPr wrap="square">
            <a:spAutoFit/>
          </a:bodyPr>
          <a:lstStyle/>
          <a:p>
            <a:pPr algn="ctr"/>
            <a:r>
              <a:rPr lang="en-US" sz="2400" b="1" dirty="0"/>
              <a:t>GPR </a:t>
            </a:r>
            <a:r>
              <a:rPr lang="en-US" sz="2400" b="1" dirty="0" err="1"/>
              <a:t>radargram</a:t>
            </a:r>
            <a:endParaRPr lang="en-US" sz="2400" b="1" dirty="0"/>
          </a:p>
        </p:txBody>
      </p:sp>
      <p:cxnSp>
        <p:nvCxnSpPr>
          <p:cNvPr id="59" name="Connettore 1 58"/>
          <p:cNvCxnSpPr/>
          <p:nvPr/>
        </p:nvCxnSpPr>
        <p:spPr>
          <a:xfrm>
            <a:off x="5076056" y="1700808"/>
            <a:ext cx="1872208" cy="0"/>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226" name="Object 2"/>
              <p:cNvSpPr txBox="1"/>
              <p:nvPr/>
            </p:nvSpPr>
            <p:spPr bwMode="auto">
              <a:xfrm>
                <a:off x="1043608" y="1484784"/>
                <a:ext cx="1862103" cy="735583"/>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p>
                        <m:sSupPr>
                          <m:ctrlPr>
                            <a:rPr lang="it-IT" i="1" smtClean="0">
                              <a:solidFill>
                                <a:srgbClr val="000000"/>
                              </a:solidFill>
                              <a:latin typeface="Cambria Math" panose="02040503050406030204" pitchFamily="18" charset="0"/>
                            </a:rPr>
                          </m:ctrlPr>
                        </m:sSupPr>
                        <m:e>
                          <m:r>
                            <a:rPr lang="it-IT" b="0" i="1" smtClean="0">
                              <a:solidFill>
                                <a:srgbClr val="000000"/>
                              </a:solidFill>
                              <a:latin typeface="Cambria Math" panose="02040503050406030204" pitchFamily="18" charset="0"/>
                            </a:rPr>
                            <m:t>𝑡</m:t>
                          </m:r>
                        </m:e>
                        <m:sup>
                          <m:r>
                            <a:rPr lang="it-IT" b="0" i="1" smtClean="0">
                              <a:solidFill>
                                <a:srgbClr val="000000"/>
                              </a:solidFill>
                              <a:latin typeface="Cambria Math" panose="02040503050406030204" pitchFamily="18" charset="0"/>
                            </a:rPr>
                            <m:t>𝑟𝑒𝑓𝑙</m:t>
                          </m:r>
                        </m:sup>
                      </m:sSup>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2</m:t>
                          </m:r>
                          <m:r>
                            <a:rPr lang="it-IT" i="1">
                              <a:solidFill>
                                <a:srgbClr val="000000"/>
                              </a:solidFill>
                              <a:latin typeface="Cambria Math" panose="02040503050406030204" pitchFamily="18" charset="0"/>
                            </a:rPr>
                            <m:t>h</m:t>
                          </m:r>
                        </m:num>
                        <m:den>
                          <m:r>
                            <a:rPr lang="it-IT" i="1">
                              <a:solidFill>
                                <a:srgbClr val="000000"/>
                              </a:solidFill>
                              <a:latin typeface="Cambria Math" panose="02040503050406030204" pitchFamily="18" charset="0"/>
                            </a:rPr>
                            <m:t>𝑣</m:t>
                          </m:r>
                        </m:den>
                      </m:f>
                    </m:oMath>
                  </m:oMathPara>
                </a14:m>
                <a:endParaRPr lang="it-IT" dirty="0"/>
              </a:p>
            </p:txBody>
          </p:sp>
        </mc:Choice>
        <mc:Fallback xmlns="">
          <p:sp>
            <p:nvSpPr>
              <p:cNvPr id="52226" name="Object 2"/>
              <p:cNvSpPr txBox="1">
                <a:spLocks noRot="1" noChangeAspect="1" noMove="1" noResize="1" noEditPoints="1" noAdjustHandles="1" noChangeArrowheads="1" noChangeShapeType="1" noTextEdit="1"/>
              </p:cNvSpPr>
              <p:nvPr/>
            </p:nvSpPr>
            <p:spPr bwMode="auto">
              <a:xfrm>
                <a:off x="1043608" y="1484784"/>
                <a:ext cx="1862103" cy="735583"/>
              </a:xfrm>
              <a:prstGeom prst="rect">
                <a:avLst/>
              </a:prstGeom>
              <a:blipFill>
                <a:blip r:embed="rId4"/>
                <a:stretch>
                  <a:fillRect/>
                </a:stretch>
              </a:blipFill>
            </p:spPr>
            <p:txBody>
              <a:bodyPr/>
              <a:lstStyle/>
              <a:p>
                <a:r>
                  <a:rPr lang="it-IT">
                    <a:noFill/>
                  </a:rPr>
                  <a:t> </a:t>
                </a:r>
              </a:p>
            </p:txBody>
          </p:sp>
        </mc:Fallback>
      </mc:AlternateContent>
      <p:cxnSp>
        <p:nvCxnSpPr>
          <p:cNvPr id="53" name="Connettore 2 52"/>
          <p:cNvCxnSpPr/>
          <p:nvPr/>
        </p:nvCxnSpPr>
        <p:spPr>
          <a:xfrm>
            <a:off x="8748464" y="3933056"/>
            <a:ext cx="0" cy="1656184"/>
          </a:xfrm>
          <a:prstGeom prst="straightConnector1">
            <a:avLst/>
          </a:prstGeom>
          <a:ln w="19050">
            <a:solidFill>
              <a:srgbClr val="82243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47"/>
          <p:cNvSpPr txBox="1"/>
          <p:nvPr/>
        </p:nvSpPr>
        <p:spPr>
          <a:xfrm>
            <a:off x="8748464" y="4437112"/>
            <a:ext cx="372218"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rPr>
              <a:t>h</a:t>
            </a:r>
            <a:endParaRPr lang="en-US" sz="2400" b="1" i="1" baseline="-25000" dirty="0">
              <a:effectLst>
                <a:outerShdw blurRad="38100" dist="38100" dir="2700000" algn="tl">
                  <a:srgbClr val="000000">
                    <a:alpha val="43137"/>
                  </a:srgbClr>
                </a:outerShdw>
              </a:effectLst>
            </a:endParaRPr>
          </a:p>
        </p:txBody>
      </p:sp>
      <p:sp>
        <p:nvSpPr>
          <p:cNvPr id="39" name="TextBox 45"/>
          <p:cNvSpPr txBox="1"/>
          <p:nvPr/>
        </p:nvSpPr>
        <p:spPr>
          <a:xfrm>
            <a:off x="1011541" y="3149024"/>
            <a:ext cx="915635" cy="369332"/>
          </a:xfrm>
          <a:prstGeom prst="rect">
            <a:avLst/>
          </a:prstGeom>
          <a:noFill/>
        </p:spPr>
        <p:txBody>
          <a:bodyPr wrap="none" rtlCol="0">
            <a:spAutoFit/>
          </a:bodyPr>
          <a:lstStyle/>
          <a:p>
            <a:r>
              <a:rPr lang="en-US" dirty="0">
                <a:solidFill>
                  <a:srgbClr val="FFCC00"/>
                </a:solidFill>
                <a:effectLst>
                  <a:outerShdw blurRad="38100" dist="38100" dir="2700000" algn="tl">
                    <a:srgbClr val="000000">
                      <a:alpha val="43137"/>
                    </a:srgbClr>
                  </a:outerShdw>
                </a:effectLst>
              </a:rPr>
              <a:t>Source</a:t>
            </a:r>
          </a:p>
        </p:txBody>
      </p:sp>
      <p:sp>
        <p:nvSpPr>
          <p:cNvPr id="40" name="TextBox 46"/>
          <p:cNvSpPr txBox="1"/>
          <p:nvPr/>
        </p:nvSpPr>
        <p:spPr>
          <a:xfrm>
            <a:off x="919064" y="3347700"/>
            <a:ext cx="984693"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Receiver</a:t>
            </a:r>
          </a:p>
        </p:txBody>
      </p:sp>
      <p:cxnSp>
        <p:nvCxnSpPr>
          <p:cNvPr id="60" name="Connettore 2 59"/>
          <p:cNvCxnSpPr>
            <a:stCxn id="38" idx="3"/>
          </p:cNvCxnSpPr>
          <p:nvPr/>
        </p:nvCxnSpPr>
        <p:spPr>
          <a:xfrm>
            <a:off x="1979712" y="3537012"/>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Rettangolo 61"/>
          <p:cNvSpPr/>
          <p:nvPr/>
        </p:nvSpPr>
        <p:spPr>
          <a:xfrm>
            <a:off x="179512" y="836712"/>
            <a:ext cx="4608512" cy="646331"/>
          </a:xfrm>
          <a:prstGeom prst="rect">
            <a:avLst/>
          </a:prstGeom>
        </p:spPr>
        <p:txBody>
          <a:bodyPr wrap="square">
            <a:spAutoFit/>
          </a:bodyPr>
          <a:lstStyle/>
          <a:p>
            <a:r>
              <a:rPr lang="en-US" b="1" dirty="0"/>
              <a:t>Hp. Source and receiver almost in the same position (GPR antenna). </a:t>
            </a:r>
          </a:p>
        </p:txBody>
      </p:sp>
      <p:sp>
        <p:nvSpPr>
          <p:cNvPr id="64" name="CasellaDiTesto 63"/>
          <p:cNvSpPr txBox="1"/>
          <p:nvPr/>
        </p:nvSpPr>
        <p:spPr>
          <a:xfrm>
            <a:off x="323528" y="2204864"/>
            <a:ext cx="2304256" cy="923330"/>
          </a:xfrm>
          <a:prstGeom prst="rect">
            <a:avLst/>
          </a:prstGeom>
          <a:noFill/>
        </p:spPr>
        <p:txBody>
          <a:bodyPr wrap="square" rtlCol="0">
            <a:spAutoFit/>
          </a:bodyPr>
          <a:lstStyle/>
          <a:p>
            <a:pPr algn="ctr"/>
            <a:r>
              <a:rPr lang="it-IT" b="1" dirty="0" err="1"/>
              <a:t>bistatic</a:t>
            </a:r>
            <a:r>
              <a:rPr lang="it-IT" b="1" dirty="0"/>
              <a:t> </a:t>
            </a:r>
            <a:r>
              <a:rPr lang="it-IT" b="1" dirty="0" err="1"/>
              <a:t>shielded</a:t>
            </a:r>
            <a:r>
              <a:rPr lang="it-IT" b="1" dirty="0"/>
              <a:t> </a:t>
            </a:r>
            <a:r>
              <a:rPr lang="it-IT" b="1" dirty="0" err="1"/>
              <a:t>ground-coupled</a:t>
            </a:r>
            <a:r>
              <a:rPr lang="it-IT" b="1" dirty="0"/>
              <a:t>  GPR antenna</a:t>
            </a:r>
          </a:p>
        </p:txBody>
      </p:sp>
      <p:cxnSp>
        <p:nvCxnSpPr>
          <p:cNvPr id="45" name="Straight Connector 47"/>
          <p:cNvCxnSpPr>
            <a:cxnSpLocks/>
          </p:cNvCxnSpPr>
          <p:nvPr/>
        </p:nvCxnSpPr>
        <p:spPr>
          <a:xfrm flipH="1" flipV="1">
            <a:off x="1283475" y="3941112"/>
            <a:ext cx="120173" cy="1691534"/>
          </a:xfrm>
          <a:prstGeom prst="line">
            <a:avLst/>
          </a:prstGeom>
          <a:ln w="38100">
            <a:solidFill>
              <a:schemeClr val="tx2">
                <a:lumMod val="60000"/>
                <a:lumOff val="40000"/>
              </a:schemeClr>
            </a:solidFill>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76640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Figura a mano libera 101"/>
          <p:cNvSpPr/>
          <p:nvPr/>
        </p:nvSpPr>
        <p:spPr>
          <a:xfrm>
            <a:off x="5868144" y="955245"/>
            <a:ext cx="353484" cy="212156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 name="connsiteX0" fmla="*/ 258233 w 387350"/>
              <a:gd name="connsiteY0" fmla="*/ 0 h 2057400"/>
              <a:gd name="connsiteX1" fmla="*/ 258233 w 387350"/>
              <a:gd name="connsiteY1" fmla="*/ 711200 h 2057400"/>
              <a:gd name="connsiteX2" fmla="*/ 131233 w 387350"/>
              <a:gd name="connsiteY2" fmla="*/ 825500 h 2057400"/>
              <a:gd name="connsiteX3" fmla="*/ 372533 w 387350"/>
              <a:gd name="connsiteY3" fmla="*/ 1016000 h 2057400"/>
              <a:gd name="connsiteX4" fmla="*/ 42333 w 387350"/>
              <a:gd name="connsiteY4" fmla="*/ 1282700 h 2057400"/>
              <a:gd name="connsiteX5" fmla="*/ 321733 w 387350"/>
              <a:gd name="connsiteY5" fmla="*/ 1473200 h 2057400"/>
              <a:gd name="connsiteX6" fmla="*/ 16933 w 387350"/>
              <a:gd name="connsiteY6" fmla="*/ 1752600 h 2057400"/>
              <a:gd name="connsiteX7" fmla="*/ 220133 w 387350"/>
              <a:gd name="connsiteY7" fmla="*/ 2057400 h 2057400"/>
              <a:gd name="connsiteX0" fmla="*/ 241300 w 370417"/>
              <a:gd name="connsiteY0" fmla="*/ 0 h 1752600"/>
              <a:gd name="connsiteX1" fmla="*/ 241300 w 370417"/>
              <a:gd name="connsiteY1" fmla="*/ 711200 h 1752600"/>
              <a:gd name="connsiteX2" fmla="*/ 114300 w 370417"/>
              <a:gd name="connsiteY2" fmla="*/ 825500 h 1752600"/>
              <a:gd name="connsiteX3" fmla="*/ 355600 w 370417"/>
              <a:gd name="connsiteY3" fmla="*/ 1016000 h 1752600"/>
              <a:gd name="connsiteX4" fmla="*/ 25400 w 370417"/>
              <a:gd name="connsiteY4" fmla="*/ 1282700 h 1752600"/>
              <a:gd name="connsiteX5" fmla="*/ 304800 w 370417"/>
              <a:gd name="connsiteY5" fmla="*/ 1473200 h 1752600"/>
              <a:gd name="connsiteX6" fmla="*/ 0 w 370417"/>
              <a:gd name="connsiteY6" fmla="*/ 1752600 h 1752600"/>
              <a:gd name="connsiteX0" fmla="*/ 224367 w 353484"/>
              <a:gd name="connsiteY0" fmla="*/ 0 h 1473200"/>
              <a:gd name="connsiteX1" fmla="*/ 224367 w 353484"/>
              <a:gd name="connsiteY1" fmla="*/ 711200 h 1473200"/>
              <a:gd name="connsiteX2" fmla="*/ 97367 w 353484"/>
              <a:gd name="connsiteY2" fmla="*/ 825500 h 1473200"/>
              <a:gd name="connsiteX3" fmla="*/ 338667 w 353484"/>
              <a:gd name="connsiteY3" fmla="*/ 1016000 h 1473200"/>
              <a:gd name="connsiteX4" fmla="*/ 8467 w 353484"/>
              <a:gd name="connsiteY4" fmla="*/ 1282700 h 1473200"/>
              <a:gd name="connsiteX5" fmla="*/ 287867 w 353484"/>
              <a:gd name="connsiteY5" fmla="*/ 14732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484" h="1473200">
                <a:moveTo>
                  <a:pt x="224367" y="0"/>
                </a:moveTo>
                <a:cubicBezTo>
                  <a:pt x="234950" y="286808"/>
                  <a:pt x="245534" y="573617"/>
                  <a:pt x="224367" y="711200"/>
                </a:cubicBezTo>
                <a:cubicBezTo>
                  <a:pt x="203200" y="848783"/>
                  <a:pt x="78317" y="774700"/>
                  <a:pt x="97367" y="825500"/>
                </a:cubicBezTo>
                <a:cubicBezTo>
                  <a:pt x="116417" y="876300"/>
                  <a:pt x="353484" y="939800"/>
                  <a:pt x="338667" y="1016000"/>
                </a:cubicBezTo>
                <a:cubicBezTo>
                  <a:pt x="323850" y="1092200"/>
                  <a:pt x="16934" y="1206500"/>
                  <a:pt x="8467" y="1282700"/>
                </a:cubicBezTo>
                <a:cubicBezTo>
                  <a:pt x="0" y="1358900"/>
                  <a:pt x="292100" y="1394883"/>
                  <a:pt x="287867" y="14732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igura a mano libera 96"/>
          <p:cNvSpPr/>
          <p:nvPr/>
        </p:nvSpPr>
        <p:spPr>
          <a:xfrm>
            <a:off x="5508104" y="1052735"/>
            <a:ext cx="321482" cy="2088233"/>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 name="connsiteX0" fmla="*/ 258233 w 387350"/>
              <a:gd name="connsiteY0" fmla="*/ 0 h 2057400"/>
              <a:gd name="connsiteX1" fmla="*/ 258233 w 387350"/>
              <a:gd name="connsiteY1" fmla="*/ 711200 h 2057400"/>
              <a:gd name="connsiteX2" fmla="*/ 131233 w 387350"/>
              <a:gd name="connsiteY2" fmla="*/ 825500 h 2057400"/>
              <a:gd name="connsiteX3" fmla="*/ 372533 w 387350"/>
              <a:gd name="connsiteY3" fmla="*/ 1016000 h 2057400"/>
              <a:gd name="connsiteX4" fmla="*/ 42333 w 387350"/>
              <a:gd name="connsiteY4" fmla="*/ 1282700 h 2057400"/>
              <a:gd name="connsiteX5" fmla="*/ 321733 w 387350"/>
              <a:gd name="connsiteY5" fmla="*/ 1473200 h 2057400"/>
              <a:gd name="connsiteX6" fmla="*/ 16933 w 387350"/>
              <a:gd name="connsiteY6" fmla="*/ 1752600 h 2057400"/>
              <a:gd name="connsiteX7" fmla="*/ 220133 w 387350"/>
              <a:gd name="connsiteY7" fmla="*/ 2057400 h 2057400"/>
              <a:gd name="connsiteX0" fmla="*/ 241300 w 370417"/>
              <a:gd name="connsiteY0" fmla="*/ 0 h 1752600"/>
              <a:gd name="connsiteX1" fmla="*/ 241300 w 370417"/>
              <a:gd name="connsiteY1" fmla="*/ 711200 h 1752600"/>
              <a:gd name="connsiteX2" fmla="*/ 114300 w 370417"/>
              <a:gd name="connsiteY2" fmla="*/ 825500 h 1752600"/>
              <a:gd name="connsiteX3" fmla="*/ 355600 w 370417"/>
              <a:gd name="connsiteY3" fmla="*/ 1016000 h 1752600"/>
              <a:gd name="connsiteX4" fmla="*/ 25400 w 370417"/>
              <a:gd name="connsiteY4" fmla="*/ 1282700 h 1752600"/>
              <a:gd name="connsiteX5" fmla="*/ 304800 w 370417"/>
              <a:gd name="connsiteY5" fmla="*/ 1473200 h 1752600"/>
              <a:gd name="connsiteX6" fmla="*/ 0 w 370417"/>
              <a:gd name="connsiteY6" fmla="*/ 1752600 h 1752600"/>
              <a:gd name="connsiteX0" fmla="*/ 224367 w 353484"/>
              <a:gd name="connsiteY0" fmla="*/ 0 h 1473200"/>
              <a:gd name="connsiteX1" fmla="*/ 224367 w 353484"/>
              <a:gd name="connsiteY1" fmla="*/ 711200 h 1473200"/>
              <a:gd name="connsiteX2" fmla="*/ 97367 w 353484"/>
              <a:gd name="connsiteY2" fmla="*/ 825500 h 1473200"/>
              <a:gd name="connsiteX3" fmla="*/ 338667 w 353484"/>
              <a:gd name="connsiteY3" fmla="*/ 1016000 h 1473200"/>
              <a:gd name="connsiteX4" fmla="*/ 8467 w 353484"/>
              <a:gd name="connsiteY4" fmla="*/ 1282700 h 1473200"/>
              <a:gd name="connsiteX5" fmla="*/ 287867 w 353484"/>
              <a:gd name="connsiteY5" fmla="*/ 1473200 h 1473200"/>
              <a:gd name="connsiteX0" fmla="*/ 215900 w 345017"/>
              <a:gd name="connsiteY0" fmla="*/ 0 h 1282700"/>
              <a:gd name="connsiteX1" fmla="*/ 215900 w 345017"/>
              <a:gd name="connsiteY1" fmla="*/ 711200 h 1282700"/>
              <a:gd name="connsiteX2" fmla="*/ 88900 w 345017"/>
              <a:gd name="connsiteY2" fmla="*/ 825500 h 1282700"/>
              <a:gd name="connsiteX3" fmla="*/ 330200 w 345017"/>
              <a:gd name="connsiteY3" fmla="*/ 1016000 h 1282700"/>
              <a:gd name="connsiteX4" fmla="*/ 0 w 345017"/>
              <a:gd name="connsiteY4" fmla="*/ 1282700 h 1282700"/>
              <a:gd name="connsiteX0" fmla="*/ 146050 w 275167"/>
              <a:gd name="connsiteY0" fmla="*/ 0 h 1016000"/>
              <a:gd name="connsiteX1" fmla="*/ 146050 w 275167"/>
              <a:gd name="connsiteY1" fmla="*/ 711200 h 1016000"/>
              <a:gd name="connsiteX2" fmla="*/ 19050 w 275167"/>
              <a:gd name="connsiteY2" fmla="*/ 825500 h 1016000"/>
              <a:gd name="connsiteX3" fmla="*/ 260350 w 275167"/>
              <a:gd name="connsiteY3" fmla="*/ 1016000 h 1016000"/>
              <a:gd name="connsiteX0" fmla="*/ 146050 w 275167"/>
              <a:gd name="connsiteY0" fmla="*/ 0 h 1016000"/>
              <a:gd name="connsiteX1" fmla="*/ 146050 w 275167"/>
              <a:gd name="connsiteY1" fmla="*/ 711200 h 1016000"/>
              <a:gd name="connsiteX2" fmla="*/ 19050 w 275167"/>
              <a:gd name="connsiteY2" fmla="*/ 825500 h 1016000"/>
              <a:gd name="connsiteX3" fmla="*/ 260350 w 275167"/>
              <a:gd name="connsiteY3" fmla="*/ 1016000 h 1016000"/>
              <a:gd name="connsiteX0" fmla="*/ 146050 w 275167"/>
              <a:gd name="connsiteY0" fmla="*/ 0 h 1016000"/>
              <a:gd name="connsiteX1" fmla="*/ 146050 w 275167"/>
              <a:gd name="connsiteY1" fmla="*/ 711200 h 1016000"/>
              <a:gd name="connsiteX2" fmla="*/ 19050 w 275167"/>
              <a:gd name="connsiteY2" fmla="*/ 825500 h 1016000"/>
              <a:gd name="connsiteX3" fmla="*/ 260350 w 275167"/>
              <a:gd name="connsiteY3" fmla="*/ 1016000 h 1016000"/>
              <a:gd name="connsiteX0" fmla="*/ 146050 w 275167"/>
              <a:gd name="connsiteY0" fmla="*/ 0 h 1016000"/>
              <a:gd name="connsiteX1" fmla="*/ 146050 w 275167"/>
              <a:gd name="connsiteY1" fmla="*/ 711200 h 1016000"/>
              <a:gd name="connsiteX2" fmla="*/ 19050 w 275167"/>
              <a:gd name="connsiteY2" fmla="*/ 825500 h 1016000"/>
              <a:gd name="connsiteX3" fmla="*/ 260350 w 275167"/>
              <a:gd name="connsiteY3" fmla="*/ 1016000 h 1016000"/>
              <a:gd name="connsiteX0" fmla="*/ 146050 w 275167"/>
              <a:gd name="connsiteY0" fmla="*/ 0 h 1016000"/>
              <a:gd name="connsiteX1" fmla="*/ 146050 w 275167"/>
              <a:gd name="connsiteY1" fmla="*/ 711200 h 1016000"/>
              <a:gd name="connsiteX2" fmla="*/ 19050 w 275167"/>
              <a:gd name="connsiteY2" fmla="*/ 825500 h 1016000"/>
              <a:gd name="connsiteX3" fmla="*/ 260350 w 275167"/>
              <a:gd name="connsiteY3" fmla="*/ 1016000 h 1016000"/>
              <a:gd name="connsiteX0" fmla="*/ 134388 w 321482"/>
              <a:gd name="connsiteY0" fmla="*/ 0 h 1016000"/>
              <a:gd name="connsiteX1" fmla="*/ 204362 w 321482"/>
              <a:gd name="connsiteY1" fmla="*/ 703824 h 1016000"/>
              <a:gd name="connsiteX2" fmla="*/ 7388 w 321482"/>
              <a:gd name="connsiteY2" fmla="*/ 825500 h 1016000"/>
              <a:gd name="connsiteX3" fmla="*/ 248688 w 321482"/>
              <a:gd name="connsiteY3" fmla="*/ 1016000 h 1016000"/>
              <a:gd name="connsiteX0" fmla="*/ 216024 w 321482"/>
              <a:gd name="connsiteY0" fmla="*/ 0 h 1005901"/>
              <a:gd name="connsiteX1" fmla="*/ 204362 w 321482"/>
              <a:gd name="connsiteY1" fmla="*/ 693725 h 1005901"/>
              <a:gd name="connsiteX2" fmla="*/ 7388 w 321482"/>
              <a:gd name="connsiteY2" fmla="*/ 815401 h 1005901"/>
              <a:gd name="connsiteX3" fmla="*/ 248688 w 321482"/>
              <a:gd name="connsiteY3" fmla="*/ 1005901 h 1005901"/>
            </a:gdLst>
            <a:ahLst/>
            <a:cxnLst>
              <a:cxn ang="0">
                <a:pos x="connsiteX0" y="connsiteY0"/>
              </a:cxn>
              <a:cxn ang="0">
                <a:pos x="connsiteX1" y="connsiteY1"/>
              </a:cxn>
              <a:cxn ang="0">
                <a:pos x="connsiteX2" y="connsiteY2"/>
              </a:cxn>
              <a:cxn ang="0">
                <a:pos x="connsiteX3" y="connsiteY3"/>
              </a:cxn>
            </a:cxnLst>
            <a:rect l="l" t="t" r="r" b="b"/>
            <a:pathLst>
              <a:path w="321482" h="1005901">
                <a:moveTo>
                  <a:pt x="216024" y="0"/>
                </a:moveTo>
                <a:cubicBezTo>
                  <a:pt x="265161" y="291882"/>
                  <a:pt x="189258" y="557873"/>
                  <a:pt x="204362" y="693725"/>
                </a:cubicBezTo>
                <a:cubicBezTo>
                  <a:pt x="321482" y="814889"/>
                  <a:pt x="0" y="763372"/>
                  <a:pt x="7388" y="815401"/>
                </a:cubicBezTo>
                <a:cubicBezTo>
                  <a:pt x="14776" y="867430"/>
                  <a:pt x="263505" y="929701"/>
                  <a:pt x="248688" y="1005901"/>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igura a mano libera 102"/>
          <p:cNvSpPr/>
          <p:nvPr/>
        </p:nvSpPr>
        <p:spPr>
          <a:xfrm>
            <a:off x="6302881" y="966418"/>
            <a:ext cx="357351" cy="2390574"/>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51" h="2717800">
                <a:moveTo>
                  <a:pt x="242385" y="0"/>
                </a:moveTo>
                <a:cubicBezTo>
                  <a:pt x="252968" y="286808"/>
                  <a:pt x="263552" y="573617"/>
                  <a:pt x="242385" y="711200"/>
                </a:cubicBezTo>
                <a:cubicBezTo>
                  <a:pt x="221218" y="848783"/>
                  <a:pt x="96335" y="774700"/>
                  <a:pt x="115385" y="825500"/>
                </a:cubicBezTo>
                <a:cubicBezTo>
                  <a:pt x="134435" y="876300"/>
                  <a:pt x="371502" y="939800"/>
                  <a:pt x="356685" y="1016000"/>
                </a:cubicBezTo>
                <a:cubicBezTo>
                  <a:pt x="341868" y="1092200"/>
                  <a:pt x="34952" y="1206500"/>
                  <a:pt x="26485" y="1282700"/>
                </a:cubicBezTo>
                <a:cubicBezTo>
                  <a:pt x="18018" y="1358900"/>
                  <a:pt x="310118" y="1394883"/>
                  <a:pt x="305885" y="1473200"/>
                </a:cubicBezTo>
                <a:cubicBezTo>
                  <a:pt x="301652" y="1551517"/>
                  <a:pt x="18018" y="1655233"/>
                  <a:pt x="1085" y="1752600"/>
                </a:cubicBezTo>
                <a:cubicBezTo>
                  <a:pt x="-15848" y="1849967"/>
                  <a:pt x="170418" y="1896533"/>
                  <a:pt x="204285" y="2057400"/>
                </a:cubicBezTo>
                <a:cubicBezTo>
                  <a:pt x="238152" y="2218267"/>
                  <a:pt x="221218" y="2468033"/>
                  <a:pt x="204285" y="27178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igura a mano libera 105"/>
          <p:cNvSpPr/>
          <p:nvPr/>
        </p:nvSpPr>
        <p:spPr>
          <a:xfrm>
            <a:off x="7177208" y="980728"/>
            <a:ext cx="321482" cy="2088233"/>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 name="connsiteX0" fmla="*/ 258233 w 387350"/>
              <a:gd name="connsiteY0" fmla="*/ 0 h 2057400"/>
              <a:gd name="connsiteX1" fmla="*/ 258233 w 387350"/>
              <a:gd name="connsiteY1" fmla="*/ 711200 h 2057400"/>
              <a:gd name="connsiteX2" fmla="*/ 131233 w 387350"/>
              <a:gd name="connsiteY2" fmla="*/ 825500 h 2057400"/>
              <a:gd name="connsiteX3" fmla="*/ 372533 w 387350"/>
              <a:gd name="connsiteY3" fmla="*/ 1016000 h 2057400"/>
              <a:gd name="connsiteX4" fmla="*/ 42333 w 387350"/>
              <a:gd name="connsiteY4" fmla="*/ 1282700 h 2057400"/>
              <a:gd name="connsiteX5" fmla="*/ 321733 w 387350"/>
              <a:gd name="connsiteY5" fmla="*/ 1473200 h 2057400"/>
              <a:gd name="connsiteX6" fmla="*/ 16933 w 387350"/>
              <a:gd name="connsiteY6" fmla="*/ 1752600 h 2057400"/>
              <a:gd name="connsiteX7" fmla="*/ 220133 w 387350"/>
              <a:gd name="connsiteY7" fmla="*/ 2057400 h 2057400"/>
              <a:gd name="connsiteX0" fmla="*/ 241300 w 370417"/>
              <a:gd name="connsiteY0" fmla="*/ 0 h 1752600"/>
              <a:gd name="connsiteX1" fmla="*/ 241300 w 370417"/>
              <a:gd name="connsiteY1" fmla="*/ 711200 h 1752600"/>
              <a:gd name="connsiteX2" fmla="*/ 114300 w 370417"/>
              <a:gd name="connsiteY2" fmla="*/ 825500 h 1752600"/>
              <a:gd name="connsiteX3" fmla="*/ 355600 w 370417"/>
              <a:gd name="connsiteY3" fmla="*/ 1016000 h 1752600"/>
              <a:gd name="connsiteX4" fmla="*/ 25400 w 370417"/>
              <a:gd name="connsiteY4" fmla="*/ 1282700 h 1752600"/>
              <a:gd name="connsiteX5" fmla="*/ 304800 w 370417"/>
              <a:gd name="connsiteY5" fmla="*/ 1473200 h 1752600"/>
              <a:gd name="connsiteX6" fmla="*/ 0 w 370417"/>
              <a:gd name="connsiteY6" fmla="*/ 1752600 h 1752600"/>
              <a:gd name="connsiteX0" fmla="*/ 224367 w 353484"/>
              <a:gd name="connsiteY0" fmla="*/ 0 h 1473200"/>
              <a:gd name="connsiteX1" fmla="*/ 224367 w 353484"/>
              <a:gd name="connsiteY1" fmla="*/ 711200 h 1473200"/>
              <a:gd name="connsiteX2" fmla="*/ 97367 w 353484"/>
              <a:gd name="connsiteY2" fmla="*/ 825500 h 1473200"/>
              <a:gd name="connsiteX3" fmla="*/ 338667 w 353484"/>
              <a:gd name="connsiteY3" fmla="*/ 1016000 h 1473200"/>
              <a:gd name="connsiteX4" fmla="*/ 8467 w 353484"/>
              <a:gd name="connsiteY4" fmla="*/ 1282700 h 1473200"/>
              <a:gd name="connsiteX5" fmla="*/ 287867 w 353484"/>
              <a:gd name="connsiteY5" fmla="*/ 1473200 h 1473200"/>
              <a:gd name="connsiteX0" fmla="*/ 215900 w 345017"/>
              <a:gd name="connsiteY0" fmla="*/ 0 h 1282700"/>
              <a:gd name="connsiteX1" fmla="*/ 215900 w 345017"/>
              <a:gd name="connsiteY1" fmla="*/ 711200 h 1282700"/>
              <a:gd name="connsiteX2" fmla="*/ 88900 w 345017"/>
              <a:gd name="connsiteY2" fmla="*/ 825500 h 1282700"/>
              <a:gd name="connsiteX3" fmla="*/ 330200 w 345017"/>
              <a:gd name="connsiteY3" fmla="*/ 1016000 h 1282700"/>
              <a:gd name="connsiteX4" fmla="*/ 0 w 345017"/>
              <a:gd name="connsiteY4" fmla="*/ 1282700 h 1282700"/>
              <a:gd name="connsiteX0" fmla="*/ 146050 w 275167"/>
              <a:gd name="connsiteY0" fmla="*/ 0 h 1016000"/>
              <a:gd name="connsiteX1" fmla="*/ 146050 w 275167"/>
              <a:gd name="connsiteY1" fmla="*/ 711200 h 1016000"/>
              <a:gd name="connsiteX2" fmla="*/ 19050 w 275167"/>
              <a:gd name="connsiteY2" fmla="*/ 825500 h 1016000"/>
              <a:gd name="connsiteX3" fmla="*/ 260350 w 275167"/>
              <a:gd name="connsiteY3" fmla="*/ 1016000 h 1016000"/>
              <a:gd name="connsiteX0" fmla="*/ 146050 w 275167"/>
              <a:gd name="connsiteY0" fmla="*/ 0 h 1016000"/>
              <a:gd name="connsiteX1" fmla="*/ 146050 w 275167"/>
              <a:gd name="connsiteY1" fmla="*/ 711200 h 1016000"/>
              <a:gd name="connsiteX2" fmla="*/ 19050 w 275167"/>
              <a:gd name="connsiteY2" fmla="*/ 825500 h 1016000"/>
              <a:gd name="connsiteX3" fmla="*/ 260350 w 275167"/>
              <a:gd name="connsiteY3" fmla="*/ 1016000 h 1016000"/>
              <a:gd name="connsiteX0" fmla="*/ 146050 w 275167"/>
              <a:gd name="connsiteY0" fmla="*/ 0 h 1016000"/>
              <a:gd name="connsiteX1" fmla="*/ 146050 w 275167"/>
              <a:gd name="connsiteY1" fmla="*/ 711200 h 1016000"/>
              <a:gd name="connsiteX2" fmla="*/ 19050 w 275167"/>
              <a:gd name="connsiteY2" fmla="*/ 825500 h 1016000"/>
              <a:gd name="connsiteX3" fmla="*/ 260350 w 275167"/>
              <a:gd name="connsiteY3" fmla="*/ 1016000 h 1016000"/>
              <a:gd name="connsiteX0" fmla="*/ 146050 w 275167"/>
              <a:gd name="connsiteY0" fmla="*/ 0 h 1016000"/>
              <a:gd name="connsiteX1" fmla="*/ 146050 w 275167"/>
              <a:gd name="connsiteY1" fmla="*/ 711200 h 1016000"/>
              <a:gd name="connsiteX2" fmla="*/ 19050 w 275167"/>
              <a:gd name="connsiteY2" fmla="*/ 825500 h 1016000"/>
              <a:gd name="connsiteX3" fmla="*/ 260350 w 275167"/>
              <a:gd name="connsiteY3" fmla="*/ 1016000 h 1016000"/>
              <a:gd name="connsiteX0" fmla="*/ 146050 w 275167"/>
              <a:gd name="connsiteY0" fmla="*/ 0 h 1016000"/>
              <a:gd name="connsiteX1" fmla="*/ 146050 w 275167"/>
              <a:gd name="connsiteY1" fmla="*/ 711200 h 1016000"/>
              <a:gd name="connsiteX2" fmla="*/ 19050 w 275167"/>
              <a:gd name="connsiteY2" fmla="*/ 825500 h 1016000"/>
              <a:gd name="connsiteX3" fmla="*/ 260350 w 275167"/>
              <a:gd name="connsiteY3" fmla="*/ 1016000 h 1016000"/>
              <a:gd name="connsiteX0" fmla="*/ 134388 w 321482"/>
              <a:gd name="connsiteY0" fmla="*/ 0 h 1016000"/>
              <a:gd name="connsiteX1" fmla="*/ 204362 w 321482"/>
              <a:gd name="connsiteY1" fmla="*/ 703824 h 1016000"/>
              <a:gd name="connsiteX2" fmla="*/ 7388 w 321482"/>
              <a:gd name="connsiteY2" fmla="*/ 825500 h 1016000"/>
              <a:gd name="connsiteX3" fmla="*/ 248688 w 321482"/>
              <a:gd name="connsiteY3" fmla="*/ 1016000 h 1016000"/>
              <a:gd name="connsiteX0" fmla="*/ 216024 w 321482"/>
              <a:gd name="connsiteY0" fmla="*/ 0 h 1005901"/>
              <a:gd name="connsiteX1" fmla="*/ 204362 w 321482"/>
              <a:gd name="connsiteY1" fmla="*/ 693725 h 1005901"/>
              <a:gd name="connsiteX2" fmla="*/ 7388 w 321482"/>
              <a:gd name="connsiteY2" fmla="*/ 815401 h 1005901"/>
              <a:gd name="connsiteX3" fmla="*/ 248688 w 321482"/>
              <a:gd name="connsiteY3" fmla="*/ 1005901 h 1005901"/>
            </a:gdLst>
            <a:ahLst/>
            <a:cxnLst>
              <a:cxn ang="0">
                <a:pos x="connsiteX0" y="connsiteY0"/>
              </a:cxn>
              <a:cxn ang="0">
                <a:pos x="connsiteX1" y="connsiteY1"/>
              </a:cxn>
              <a:cxn ang="0">
                <a:pos x="connsiteX2" y="connsiteY2"/>
              </a:cxn>
              <a:cxn ang="0">
                <a:pos x="connsiteX3" y="connsiteY3"/>
              </a:cxn>
            </a:cxnLst>
            <a:rect l="l" t="t" r="r" b="b"/>
            <a:pathLst>
              <a:path w="321482" h="1005901">
                <a:moveTo>
                  <a:pt x="216024" y="0"/>
                </a:moveTo>
                <a:cubicBezTo>
                  <a:pt x="265161" y="291882"/>
                  <a:pt x="189258" y="557873"/>
                  <a:pt x="204362" y="693725"/>
                </a:cubicBezTo>
                <a:cubicBezTo>
                  <a:pt x="321482" y="814889"/>
                  <a:pt x="0" y="763372"/>
                  <a:pt x="7388" y="815401"/>
                </a:cubicBezTo>
                <a:cubicBezTo>
                  <a:pt x="14776" y="867430"/>
                  <a:pt x="263505" y="929701"/>
                  <a:pt x="248688" y="1005901"/>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Figura a mano libera 106"/>
          <p:cNvSpPr/>
          <p:nvPr/>
        </p:nvSpPr>
        <p:spPr>
          <a:xfrm>
            <a:off x="6776620" y="980728"/>
            <a:ext cx="353484" cy="2121560"/>
          </a:xfrm>
          <a:custGeom>
            <a:avLst/>
            <a:gdLst>
              <a:gd name="connsiteX0" fmla="*/ 242385 w 357351"/>
              <a:gd name="connsiteY0" fmla="*/ 0 h 2717800"/>
              <a:gd name="connsiteX1" fmla="*/ 242385 w 357351"/>
              <a:gd name="connsiteY1" fmla="*/ 711200 h 2717800"/>
              <a:gd name="connsiteX2" fmla="*/ 115385 w 357351"/>
              <a:gd name="connsiteY2" fmla="*/ 825500 h 2717800"/>
              <a:gd name="connsiteX3" fmla="*/ 356685 w 357351"/>
              <a:gd name="connsiteY3" fmla="*/ 1016000 h 2717800"/>
              <a:gd name="connsiteX4" fmla="*/ 26485 w 357351"/>
              <a:gd name="connsiteY4" fmla="*/ 1282700 h 2717800"/>
              <a:gd name="connsiteX5" fmla="*/ 305885 w 357351"/>
              <a:gd name="connsiteY5" fmla="*/ 1473200 h 2717800"/>
              <a:gd name="connsiteX6" fmla="*/ 1085 w 357351"/>
              <a:gd name="connsiteY6" fmla="*/ 1752600 h 2717800"/>
              <a:gd name="connsiteX7" fmla="*/ 204285 w 357351"/>
              <a:gd name="connsiteY7" fmla="*/ 2057400 h 2717800"/>
              <a:gd name="connsiteX8" fmla="*/ 204285 w 357351"/>
              <a:gd name="connsiteY8" fmla="*/ 2717800 h 2717800"/>
              <a:gd name="connsiteX0" fmla="*/ 258233 w 387350"/>
              <a:gd name="connsiteY0" fmla="*/ 0 h 2057400"/>
              <a:gd name="connsiteX1" fmla="*/ 258233 w 387350"/>
              <a:gd name="connsiteY1" fmla="*/ 711200 h 2057400"/>
              <a:gd name="connsiteX2" fmla="*/ 131233 w 387350"/>
              <a:gd name="connsiteY2" fmla="*/ 825500 h 2057400"/>
              <a:gd name="connsiteX3" fmla="*/ 372533 w 387350"/>
              <a:gd name="connsiteY3" fmla="*/ 1016000 h 2057400"/>
              <a:gd name="connsiteX4" fmla="*/ 42333 w 387350"/>
              <a:gd name="connsiteY4" fmla="*/ 1282700 h 2057400"/>
              <a:gd name="connsiteX5" fmla="*/ 321733 w 387350"/>
              <a:gd name="connsiteY5" fmla="*/ 1473200 h 2057400"/>
              <a:gd name="connsiteX6" fmla="*/ 16933 w 387350"/>
              <a:gd name="connsiteY6" fmla="*/ 1752600 h 2057400"/>
              <a:gd name="connsiteX7" fmla="*/ 220133 w 387350"/>
              <a:gd name="connsiteY7" fmla="*/ 2057400 h 2057400"/>
              <a:gd name="connsiteX0" fmla="*/ 241300 w 370417"/>
              <a:gd name="connsiteY0" fmla="*/ 0 h 1752600"/>
              <a:gd name="connsiteX1" fmla="*/ 241300 w 370417"/>
              <a:gd name="connsiteY1" fmla="*/ 711200 h 1752600"/>
              <a:gd name="connsiteX2" fmla="*/ 114300 w 370417"/>
              <a:gd name="connsiteY2" fmla="*/ 825500 h 1752600"/>
              <a:gd name="connsiteX3" fmla="*/ 355600 w 370417"/>
              <a:gd name="connsiteY3" fmla="*/ 1016000 h 1752600"/>
              <a:gd name="connsiteX4" fmla="*/ 25400 w 370417"/>
              <a:gd name="connsiteY4" fmla="*/ 1282700 h 1752600"/>
              <a:gd name="connsiteX5" fmla="*/ 304800 w 370417"/>
              <a:gd name="connsiteY5" fmla="*/ 1473200 h 1752600"/>
              <a:gd name="connsiteX6" fmla="*/ 0 w 370417"/>
              <a:gd name="connsiteY6" fmla="*/ 1752600 h 1752600"/>
              <a:gd name="connsiteX0" fmla="*/ 224367 w 353484"/>
              <a:gd name="connsiteY0" fmla="*/ 0 h 1473200"/>
              <a:gd name="connsiteX1" fmla="*/ 224367 w 353484"/>
              <a:gd name="connsiteY1" fmla="*/ 711200 h 1473200"/>
              <a:gd name="connsiteX2" fmla="*/ 97367 w 353484"/>
              <a:gd name="connsiteY2" fmla="*/ 825500 h 1473200"/>
              <a:gd name="connsiteX3" fmla="*/ 338667 w 353484"/>
              <a:gd name="connsiteY3" fmla="*/ 1016000 h 1473200"/>
              <a:gd name="connsiteX4" fmla="*/ 8467 w 353484"/>
              <a:gd name="connsiteY4" fmla="*/ 1282700 h 1473200"/>
              <a:gd name="connsiteX5" fmla="*/ 287867 w 353484"/>
              <a:gd name="connsiteY5" fmla="*/ 14732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484" h="1473200">
                <a:moveTo>
                  <a:pt x="224367" y="0"/>
                </a:moveTo>
                <a:cubicBezTo>
                  <a:pt x="234950" y="286808"/>
                  <a:pt x="245534" y="573617"/>
                  <a:pt x="224367" y="711200"/>
                </a:cubicBezTo>
                <a:cubicBezTo>
                  <a:pt x="203200" y="848783"/>
                  <a:pt x="78317" y="774700"/>
                  <a:pt x="97367" y="825500"/>
                </a:cubicBezTo>
                <a:cubicBezTo>
                  <a:pt x="116417" y="876300"/>
                  <a:pt x="353484" y="939800"/>
                  <a:pt x="338667" y="1016000"/>
                </a:cubicBezTo>
                <a:cubicBezTo>
                  <a:pt x="323850" y="1092200"/>
                  <a:pt x="16934" y="1206500"/>
                  <a:pt x="8467" y="1282700"/>
                </a:cubicBezTo>
                <a:cubicBezTo>
                  <a:pt x="0" y="1358900"/>
                  <a:pt x="292100" y="1394883"/>
                  <a:pt x="287867" y="1473200"/>
                </a:cubicBezTo>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e 63"/>
          <p:cNvSpPr/>
          <p:nvPr/>
        </p:nvSpPr>
        <p:spPr>
          <a:xfrm>
            <a:off x="3779912" y="501317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p:cNvSpPr/>
          <p:nvPr/>
        </p:nvSpPr>
        <p:spPr>
          <a:xfrm>
            <a:off x="755576" y="3356992"/>
            <a:ext cx="1080120" cy="792088"/>
          </a:xfrm>
          <a:prstGeom prst="rect">
            <a:avLst/>
          </a:prstGeom>
          <a:solidFill>
            <a:srgbClr val="C6D9F1">
              <a:alpha val="3098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3077"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7</a:t>
            </a:fld>
            <a:r>
              <a:rPr lang="en-GB" sz="1400" b="1" dirty="0"/>
              <a:t> </a:t>
            </a:r>
          </a:p>
        </p:txBody>
      </p:sp>
      <p:sp>
        <p:nvSpPr>
          <p:cNvPr id="17"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Scattering</a:t>
            </a:r>
            <a:r>
              <a:rPr lang="en-GB" dirty="0"/>
              <a:t> – Fixed offset</a:t>
            </a:r>
            <a:endParaRPr lang="en-GB" dirty="0">
              <a:ea typeface="+mj-ea"/>
              <a:cs typeface="+mj-cs"/>
            </a:endParaRPr>
          </a:p>
        </p:txBody>
      </p:sp>
      <p:pic>
        <p:nvPicPr>
          <p:cNvPr id="21" name="Immagine 9" descr="logo_dicea.png"/>
          <p:cNvPicPr>
            <a:picLocks noChangeAspect="1"/>
          </p:cNvPicPr>
          <p:nvPr/>
        </p:nvPicPr>
        <p:blipFill>
          <a:blip r:embed="rId3" cstate="print"/>
          <a:srcRect r="77084"/>
          <a:stretch>
            <a:fillRect/>
          </a:stretch>
        </p:blipFill>
        <p:spPr bwMode="auto">
          <a:xfrm>
            <a:off x="8580983" y="0"/>
            <a:ext cx="540221" cy="654050"/>
          </a:xfrm>
          <a:prstGeom prst="rect">
            <a:avLst/>
          </a:prstGeom>
          <a:noFill/>
          <a:ln w="9525">
            <a:noFill/>
            <a:miter lim="800000"/>
            <a:headEnd/>
            <a:tailEnd/>
          </a:ln>
        </p:spPr>
      </p:pic>
      <p:sp>
        <p:nvSpPr>
          <p:cNvPr id="14" name="Rettangolo 13"/>
          <p:cNvSpPr/>
          <p:nvPr/>
        </p:nvSpPr>
        <p:spPr>
          <a:xfrm>
            <a:off x="179512" y="836712"/>
            <a:ext cx="4608512" cy="646331"/>
          </a:xfrm>
          <a:prstGeom prst="rect">
            <a:avLst/>
          </a:prstGeom>
        </p:spPr>
        <p:txBody>
          <a:bodyPr wrap="square">
            <a:spAutoFit/>
          </a:bodyPr>
          <a:lstStyle/>
          <a:p>
            <a:r>
              <a:rPr lang="en-US" b="1" dirty="0"/>
              <a:t>Hp. Source and receiver almost in the same position (GPR antenna). </a:t>
            </a:r>
          </a:p>
        </p:txBody>
      </p:sp>
      <p:sp>
        <p:nvSpPr>
          <p:cNvPr id="34" name="5-Point Star 33"/>
          <p:cNvSpPr/>
          <p:nvPr/>
        </p:nvSpPr>
        <p:spPr>
          <a:xfrm>
            <a:off x="1030864" y="3915313"/>
            <a:ext cx="228600" cy="228600"/>
          </a:xfrm>
          <a:prstGeom prst="star5">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45"/>
          <p:cNvSpPr txBox="1"/>
          <p:nvPr/>
        </p:nvSpPr>
        <p:spPr>
          <a:xfrm>
            <a:off x="867525" y="3347700"/>
            <a:ext cx="915635" cy="369332"/>
          </a:xfrm>
          <a:prstGeom prst="rect">
            <a:avLst/>
          </a:prstGeom>
          <a:noFill/>
        </p:spPr>
        <p:txBody>
          <a:bodyPr wrap="none" rtlCol="0">
            <a:spAutoFit/>
          </a:bodyPr>
          <a:lstStyle/>
          <a:p>
            <a:r>
              <a:rPr lang="en-US" dirty="0">
                <a:solidFill>
                  <a:srgbClr val="FFCC00"/>
                </a:solidFill>
                <a:effectLst>
                  <a:outerShdw blurRad="38100" dist="38100" dir="2700000" algn="tl">
                    <a:srgbClr val="000000">
                      <a:alpha val="43137"/>
                    </a:srgbClr>
                  </a:outerShdw>
                </a:effectLst>
              </a:rPr>
              <a:t>Source</a:t>
            </a:r>
          </a:p>
        </p:txBody>
      </p:sp>
      <p:sp>
        <p:nvSpPr>
          <p:cNvPr id="36" name="TextBox 46"/>
          <p:cNvSpPr txBox="1"/>
          <p:nvPr/>
        </p:nvSpPr>
        <p:spPr>
          <a:xfrm>
            <a:off x="775048" y="3590364"/>
            <a:ext cx="984693" cy="369332"/>
          </a:xfrm>
          <a:prstGeom prst="rect">
            <a:avLst/>
          </a:prstGeom>
          <a:noFill/>
        </p:spPr>
        <p:txBody>
          <a:bodyPr wrap="none" rtlCol="0">
            <a:spAutoFit/>
          </a:bodyPr>
          <a:lstStyle/>
          <a:p>
            <a:r>
              <a:rPr lang="en-US" dirty="0">
                <a:solidFill>
                  <a:schemeClr val="bg1">
                    <a:lumMod val="50000"/>
                  </a:schemeClr>
                </a:solidFill>
                <a:effectLst>
                  <a:outerShdw blurRad="38100" dist="38100" dir="2700000" algn="tl">
                    <a:srgbClr val="000000">
                      <a:alpha val="43137"/>
                    </a:srgbClr>
                  </a:outerShdw>
                </a:effectLst>
              </a:rPr>
              <a:t>Receiver</a:t>
            </a:r>
          </a:p>
        </p:txBody>
      </p:sp>
      <p:cxnSp>
        <p:nvCxnSpPr>
          <p:cNvPr id="46" name="Straight Arrow Connector 88"/>
          <p:cNvCxnSpPr>
            <a:stCxn id="34" idx="2"/>
          </p:cNvCxnSpPr>
          <p:nvPr/>
        </p:nvCxnSpPr>
        <p:spPr>
          <a:xfrm>
            <a:off x="1074523" y="4143912"/>
            <a:ext cx="2796615" cy="991050"/>
          </a:xfrm>
          <a:prstGeom prst="straightConnector1">
            <a:avLst/>
          </a:prstGeom>
          <a:ln w="38100">
            <a:solidFill>
              <a:schemeClr val="accent3">
                <a:lumMod val="5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58" name="Isosceles Triangle 68"/>
          <p:cNvSpPr/>
          <p:nvPr/>
        </p:nvSpPr>
        <p:spPr>
          <a:xfrm flipV="1">
            <a:off x="1207096" y="3933056"/>
            <a:ext cx="252984" cy="218090"/>
          </a:xfrm>
          <a:prstGeom prst="triangl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Connettore 1 65"/>
          <p:cNvCxnSpPr/>
          <p:nvPr/>
        </p:nvCxnSpPr>
        <p:spPr>
          <a:xfrm>
            <a:off x="179512" y="4149080"/>
            <a:ext cx="89644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CasellaDiTesto 67"/>
          <p:cNvSpPr txBox="1"/>
          <p:nvPr/>
        </p:nvSpPr>
        <p:spPr>
          <a:xfrm>
            <a:off x="189634" y="2329267"/>
            <a:ext cx="2304256" cy="1200329"/>
          </a:xfrm>
          <a:prstGeom prst="rect">
            <a:avLst/>
          </a:prstGeom>
          <a:noFill/>
        </p:spPr>
        <p:txBody>
          <a:bodyPr wrap="square" rtlCol="0">
            <a:spAutoFit/>
          </a:bodyPr>
          <a:lstStyle/>
          <a:p>
            <a:pPr algn="ctr"/>
            <a:r>
              <a:rPr lang="it-IT" b="1" dirty="0" err="1"/>
              <a:t>bistatic</a:t>
            </a:r>
            <a:r>
              <a:rPr lang="it-IT" b="1" dirty="0"/>
              <a:t> </a:t>
            </a:r>
            <a:r>
              <a:rPr lang="it-IT" b="1" dirty="0" err="1"/>
              <a:t>shielded</a:t>
            </a:r>
            <a:r>
              <a:rPr lang="it-IT" b="1" dirty="0"/>
              <a:t> </a:t>
            </a:r>
            <a:r>
              <a:rPr lang="it-IT" b="1" dirty="0" err="1"/>
              <a:t>ground-coupled</a:t>
            </a:r>
            <a:r>
              <a:rPr lang="it-IT" b="1" dirty="0"/>
              <a:t>  GPR antenna</a:t>
            </a:r>
          </a:p>
          <a:p>
            <a:pPr algn="ctr"/>
            <a:endParaRPr lang="it-IT" b="1" dirty="0"/>
          </a:p>
        </p:txBody>
      </p:sp>
      <p:sp>
        <p:nvSpPr>
          <p:cNvPr id="75" name="Ovale 74"/>
          <p:cNvSpPr/>
          <p:nvPr/>
        </p:nvSpPr>
        <p:spPr>
          <a:xfrm>
            <a:off x="3616846" y="4831060"/>
            <a:ext cx="576064" cy="57606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Ovale 75"/>
          <p:cNvSpPr/>
          <p:nvPr/>
        </p:nvSpPr>
        <p:spPr>
          <a:xfrm>
            <a:off x="3467497" y="4687044"/>
            <a:ext cx="864000" cy="864000"/>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Rettangolo 76"/>
          <p:cNvSpPr/>
          <p:nvPr/>
        </p:nvSpPr>
        <p:spPr>
          <a:xfrm>
            <a:off x="2116564" y="5013176"/>
            <a:ext cx="1159292" cy="369332"/>
          </a:xfrm>
          <a:prstGeom prst="rect">
            <a:avLst/>
          </a:prstGeom>
        </p:spPr>
        <p:txBody>
          <a:bodyPr wrap="none">
            <a:spAutoFit/>
          </a:bodyPr>
          <a:lstStyle/>
          <a:p>
            <a:r>
              <a:rPr lang="en-US" b="1" dirty="0" err="1"/>
              <a:t>scatterer</a:t>
            </a:r>
            <a:endParaRPr lang="it-IT" dirty="0"/>
          </a:p>
        </p:txBody>
      </p:sp>
      <p:cxnSp>
        <p:nvCxnSpPr>
          <p:cNvPr id="81" name="Straight Arrow Connector 88"/>
          <p:cNvCxnSpPr/>
          <p:nvPr/>
        </p:nvCxnSpPr>
        <p:spPr>
          <a:xfrm rot="-1200000" flipH="1">
            <a:off x="3419872" y="4581128"/>
            <a:ext cx="936104" cy="1080120"/>
          </a:xfrm>
          <a:prstGeom prst="straightConnector1">
            <a:avLst/>
          </a:prstGeom>
          <a:ln w="38100">
            <a:solidFill>
              <a:schemeClr val="accent3">
                <a:lumMod val="50000"/>
              </a:schemeClr>
            </a:solidFill>
            <a:prstDash val="dash"/>
            <a:headEnd type="arrow" w="med" len="med"/>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83" name="Connettore 1 82"/>
          <p:cNvCxnSpPr/>
          <p:nvPr/>
        </p:nvCxnSpPr>
        <p:spPr>
          <a:xfrm flipH="1" flipV="1">
            <a:off x="3885828" y="4149080"/>
            <a:ext cx="0" cy="89573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6" name="CasellaDiTesto 85"/>
          <p:cNvSpPr txBox="1"/>
          <p:nvPr/>
        </p:nvSpPr>
        <p:spPr>
          <a:xfrm>
            <a:off x="3563888" y="4293096"/>
            <a:ext cx="432048" cy="369332"/>
          </a:xfrm>
          <a:prstGeom prst="rect">
            <a:avLst/>
          </a:prstGeom>
          <a:noFill/>
        </p:spPr>
        <p:txBody>
          <a:bodyPr wrap="square" rtlCol="0">
            <a:spAutoFit/>
          </a:bodyPr>
          <a:lstStyle/>
          <a:p>
            <a:r>
              <a:rPr lang="it-IT" i="1" dirty="0">
                <a:latin typeface="Cambria" panose="02040503050406030204" pitchFamily="18" charset="0"/>
                <a:ea typeface="Cambria" panose="02040503050406030204" pitchFamily="18" charset="0"/>
              </a:rPr>
              <a:t>d</a:t>
            </a:r>
          </a:p>
        </p:txBody>
      </p:sp>
      <mc:AlternateContent xmlns:mc="http://schemas.openxmlformats.org/markup-compatibility/2006" xmlns:a14="http://schemas.microsoft.com/office/drawing/2010/main">
        <mc:Choice Requires="a14">
          <p:sp>
            <p:nvSpPr>
              <p:cNvPr id="87" name="Oggetto 86"/>
              <p:cNvSpPr txBox="1"/>
              <p:nvPr/>
            </p:nvSpPr>
            <p:spPr bwMode="auto">
              <a:xfrm>
                <a:off x="659336" y="1627741"/>
                <a:ext cx="2232248" cy="688444"/>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Sup>
                        <m:sSubSupPr>
                          <m:ctrlPr>
                            <a:rPr lang="it-IT" sz="1600" i="1" smtClean="0">
                              <a:solidFill>
                                <a:srgbClr val="000000"/>
                              </a:solidFill>
                              <a:latin typeface="Cambria Math" panose="02040503050406030204" pitchFamily="18" charset="0"/>
                            </a:rPr>
                          </m:ctrlPr>
                        </m:sSubSupPr>
                        <m:e>
                          <m:r>
                            <a:rPr lang="it-IT" sz="1600" b="0" i="1" smtClean="0">
                              <a:solidFill>
                                <a:srgbClr val="000000"/>
                              </a:solidFill>
                              <a:latin typeface="Cambria Math" panose="02040503050406030204" pitchFamily="18" charset="0"/>
                            </a:rPr>
                            <m:t>𝑡</m:t>
                          </m:r>
                        </m:e>
                        <m:sub>
                          <m:r>
                            <a:rPr lang="it-IT" sz="1600" b="0" i="1" smtClean="0">
                              <a:solidFill>
                                <a:srgbClr val="000000"/>
                              </a:solidFill>
                              <a:latin typeface="Cambria Math" panose="02040503050406030204" pitchFamily="18" charset="0"/>
                            </a:rPr>
                            <m:t>𝑥</m:t>
                          </m:r>
                        </m:sub>
                        <m:sup>
                          <m:r>
                            <a:rPr lang="it-IT" sz="1600" b="0" i="1" smtClean="0">
                              <a:solidFill>
                                <a:srgbClr val="000000"/>
                              </a:solidFill>
                              <a:latin typeface="Cambria Math" panose="02040503050406030204" pitchFamily="18" charset="0"/>
                            </a:rPr>
                            <m:t>𝑠𝑐𝑎𝑡𝑡</m:t>
                          </m:r>
                        </m:sup>
                      </m:sSubSup>
                      <m:r>
                        <a:rPr lang="it-IT" sz="1600" i="1">
                          <a:solidFill>
                            <a:srgbClr val="000000"/>
                          </a:solidFill>
                          <a:latin typeface="Cambria Math" panose="02040503050406030204" pitchFamily="18" charset="0"/>
                        </a:rPr>
                        <m:t>≅</m:t>
                      </m:r>
                      <m:f>
                        <m:fPr>
                          <m:ctrlPr>
                            <a:rPr lang="it-IT" sz="1600" i="1">
                              <a:solidFill>
                                <a:srgbClr val="000000"/>
                              </a:solidFill>
                              <a:latin typeface="Cambria Math" panose="02040503050406030204" pitchFamily="18" charset="0"/>
                            </a:rPr>
                          </m:ctrlPr>
                        </m:fPr>
                        <m:num>
                          <m:r>
                            <a:rPr lang="it-IT" sz="1600" i="1">
                              <a:solidFill>
                                <a:srgbClr val="000000"/>
                              </a:solidFill>
                              <a:latin typeface="Cambria Math" panose="02040503050406030204" pitchFamily="18" charset="0"/>
                            </a:rPr>
                            <m:t>2</m:t>
                          </m:r>
                          <m:rad>
                            <m:radPr>
                              <m:degHide m:val="on"/>
                              <m:ctrlPr>
                                <a:rPr lang="it-IT" sz="1600" i="1">
                                  <a:solidFill>
                                    <a:srgbClr val="000000"/>
                                  </a:solidFill>
                                  <a:latin typeface="Cambria Math" panose="02040503050406030204" pitchFamily="18" charset="0"/>
                                </a:rPr>
                              </m:ctrlPr>
                            </m:radPr>
                            <m:deg/>
                            <m:e>
                              <m:r>
                                <a:rPr lang="it-IT" sz="1600" i="1">
                                  <a:solidFill>
                                    <a:srgbClr val="000000"/>
                                  </a:solidFill>
                                  <a:latin typeface="Cambria Math" panose="02040503050406030204" pitchFamily="18" charset="0"/>
                                </a:rPr>
                                <m:t>(</m:t>
                              </m:r>
                              <m:sSup>
                                <m:sSupPr>
                                  <m:ctrlPr>
                                    <a:rPr lang="it-IT" sz="1600" i="1">
                                      <a:solidFill>
                                        <a:srgbClr val="000000"/>
                                      </a:solidFill>
                                      <a:latin typeface="Cambria Math" panose="02040503050406030204" pitchFamily="18" charset="0"/>
                                    </a:rPr>
                                  </m:ctrlPr>
                                </m:sSupPr>
                                <m:e>
                                  <m:r>
                                    <a:rPr lang="it-IT" sz="1600" b="0" i="1" smtClean="0">
                                      <a:solidFill>
                                        <a:srgbClr val="000000"/>
                                      </a:solidFill>
                                      <a:latin typeface="Cambria Math" panose="02040503050406030204" pitchFamily="18" charset="0"/>
                                    </a:rPr>
                                    <m:t>𝑥</m:t>
                                  </m:r>
                                </m:e>
                                <m:sup>
                                  <m:r>
                                    <a:rPr lang="it-IT" sz="1600" i="1">
                                      <a:solidFill>
                                        <a:srgbClr val="000000"/>
                                      </a:solidFill>
                                      <a:latin typeface="Cambria Math" panose="02040503050406030204" pitchFamily="18" charset="0"/>
                                    </a:rPr>
                                    <m:t>2</m:t>
                                  </m:r>
                                </m:sup>
                              </m:sSup>
                              <m:r>
                                <a:rPr lang="it-IT" sz="1600" i="1">
                                  <a:solidFill>
                                    <a:srgbClr val="000000"/>
                                  </a:solidFill>
                                  <a:latin typeface="Cambria Math" panose="02040503050406030204" pitchFamily="18" charset="0"/>
                                </a:rPr>
                                <m:t>+</m:t>
                              </m:r>
                              <m:sSup>
                                <m:sSupPr>
                                  <m:ctrlPr>
                                    <a:rPr lang="it-IT" sz="1600" i="1">
                                      <a:solidFill>
                                        <a:srgbClr val="000000"/>
                                      </a:solidFill>
                                      <a:latin typeface="Cambria Math" panose="02040503050406030204" pitchFamily="18" charset="0"/>
                                    </a:rPr>
                                  </m:ctrlPr>
                                </m:sSupPr>
                                <m:e>
                                  <m:r>
                                    <a:rPr lang="it-IT" sz="1600" i="1">
                                      <a:solidFill>
                                        <a:srgbClr val="000000"/>
                                      </a:solidFill>
                                      <a:latin typeface="Cambria Math" panose="02040503050406030204" pitchFamily="18" charset="0"/>
                                    </a:rPr>
                                    <m:t>𝑑</m:t>
                                  </m:r>
                                </m:e>
                                <m:sup>
                                  <m:r>
                                    <a:rPr lang="it-IT" sz="1600" i="1">
                                      <a:solidFill>
                                        <a:srgbClr val="000000"/>
                                      </a:solidFill>
                                      <a:latin typeface="Cambria Math" panose="02040503050406030204" pitchFamily="18" charset="0"/>
                                    </a:rPr>
                                    <m:t>2</m:t>
                                  </m:r>
                                </m:sup>
                              </m:sSup>
                              <m:r>
                                <a:rPr lang="it-IT" sz="1600" i="1">
                                  <a:solidFill>
                                    <a:srgbClr val="000000"/>
                                  </a:solidFill>
                                  <a:latin typeface="Cambria Math" panose="02040503050406030204" pitchFamily="18" charset="0"/>
                                </a:rPr>
                                <m:t>)</m:t>
                              </m:r>
                            </m:e>
                          </m:rad>
                        </m:num>
                        <m:den>
                          <m:r>
                            <a:rPr lang="it-IT" sz="1600" i="1">
                              <a:solidFill>
                                <a:srgbClr val="000000"/>
                              </a:solidFill>
                              <a:latin typeface="Cambria Math" panose="02040503050406030204" pitchFamily="18" charset="0"/>
                            </a:rPr>
                            <m:t>𝑣</m:t>
                          </m:r>
                        </m:den>
                      </m:f>
                    </m:oMath>
                  </m:oMathPara>
                </a14:m>
                <a:endParaRPr lang="it-IT" sz="1600" dirty="0"/>
              </a:p>
            </p:txBody>
          </p:sp>
        </mc:Choice>
        <mc:Fallback xmlns="">
          <p:sp>
            <p:nvSpPr>
              <p:cNvPr id="87" name="Oggetto 86"/>
              <p:cNvSpPr txBox="1">
                <a:spLocks noRot="1" noChangeAspect="1" noMove="1" noResize="1" noEditPoints="1" noAdjustHandles="1" noChangeArrowheads="1" noChangeShapeType="1" noTextEdit="1"/>
              </p:cNvSpPr>
              <p:nvPr/>
            </p:nvSpPr>
            <p:spPr bwMode="auto">
              <a:xfrm>
                <a:off x="659336" y="1627741"/>
                <a:ext cx="2232248" cy="688444"/>
              </a:xfrm>
              <a:prstGeom prst="rect">
                <a:avLst/>
              </a:prstGeom>
              <a:blipFill>
                <a:blip r:embed="rId4"/>
                <a:stretch>
                  <a:fillRect/>
                </a:stretch>
              </a:blipFill>
            </p:spPr>
            <p:txBody>
              <a:bodyPr/>
              <a:lstStyle/>
              <a:p>
                <a:r>
                  <a:rPr lang="it-IT">
                    <a:noFill/>
                  </a:rPr>
                  <a:t> </a:t>
                </a:r>
              </a:p>
            </p:txBody>
          </p:sp>
        </mc:Fallback>
      </mc:AlternateContent>
      <p:grpSp>
        <p:nvGrpSpPr>
          <p:cNvPr id="2" name="Group 54"/>
          <p:cNvGrpSpPr/>
          <p:nvPr/>
        </p:nvGrpSpPr>
        <p:grpSpPr>
          <a:xfrm>
            <a:off x="4706724" y="620688"/>
            <a:ext cx="4361076" cy="3109829"/>
            <a:chOff x="4706724" y="1514128"/>
            <a:chExt cx="4361076" cy="3109829"/>
          </a:xfrm>
          <a:effectLst/>
        </p:grpSpPr>
        <p:grpSp>
          <p:nvGrpSpPr>
            <p:cNvPr id="3" name="Group 53"/>
            <p:cNvGrpSpPr/>
            <p:nvPr/>
          </p:nvGrpSpPr>
          <p:grpSpPr>
            <a:xfrm>
              <a:off x="5486400" y="1874169"/>
              <a:ext cx="3581400" cy="2749788"/>
              <a:chOff x="5257800" y="1874169"/>
              <a:chExt cx="3581400" cy="2749788"/>
            </a:xfrm>
          </p:grpSpPr>
          <p:cxnSp>
            <p:nvCxnSpPr>
              <p:cNvPr id="93" name="Straight Connector 5"/>
              <p:cNvCxnSpPr/>
              <p:nvPr/>
            </p:nvCxnSpPr>
            <p:spPr>
              <a:xfrm rot="16200000" flipV="1">
                <a:off x="3886200" y="3252357"/>
                <a:ext cx="27432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4" name="Straight Connector 6"/>
              <p:cNvCxnSpPr/>
              <p:nvPr/>
            </p:nvCxnSpPr>
            <p:spPr>
              <a:xfrm rot="10800000">
                <a:off x="5257800" y="1874169"/>
                <a:ext cx="3581400" cy="0"/>
              </a:xfrm>
              <a:prstGeom prst="line">
                <a:avLst/>
              </a:prstGeom>
              <a:ln w="25400">
                <a:solidFill>
                  <a:schemeClr val="tx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91" name="TextBox 9"/>
            <p:cNvSpPr txBox="1"/>
            <p:nvPr/>
          </p:nvSpPr>
          <p:spPr>
            <a:xfrm rot="16200000">
              <a:off x="4405808" y="3471228"/>
              <a:ext cx="971163" cy="369332"/>
            </a:xfrm>
            <a:prstGeom prst="rect">
              <a:avLst/>
            </a:prstGeom>
            <a:noFill/>
          </p:spPr>
          <p:txBody>
            <a:bodyPr wrap="none" rtlCol="0">
              <a:spAutoFit/>
            </a:bodyPr>
            <a:lstStyle/>
            <a:p>
              <a:r>
                <a:rPr lang="en-US" dirty="0"/>
                <a:t>Time (</a:t>
              </a:r>
              <a:r>
                <a:rPr lang="en-US" i="1" dirty="0"/>
                <a:t>t</a:t>
              </a:r>
              <a:r>
                <a:rPr lang="en-US" dirty="0"/>
                <a:t>)</a:t>
              </a:r>
            </a:p>
          </p:txBody>
        </p:sp>
        <p:sp>
          <p:nvSpPr>
            <p:cNvPr id="92" name="TextBox 10"/>
            <p:cNvSpPr txBox="1"/>
            <p:nvPr/>
          </p:nvSpPr>
          <p:spPr>
            <a:xfrm>
              <a:off x="7308304" y="1514128"/>
              <a:ext cx="1415772" cy="369332"/>
            </a:xfrm>
            <a:prstGeom prst="rect">
              <a:avLst/>
            </a:prstGeom>
            <a:noFill/>
          </p:spPr>
          <p:txBody>
            <a:bodyPr wrap="none" rtlCol="0">
              <a:spAutoFit/>
            </a:bodyPr>
            <a:lstStyle/>
            <a:p>
              <a:r>
                <a:rPr lang="en-US" dirty="0"/>
                <a:t>Distance (</a:t>
              </a:r>
              <a:r>
                <a:rPr lang="en-US" i="1" dirty="0"/>
                <a:t>x</a:t>
              </a:r>
              <a:r>
                <a:rPr lang="en-US" dirty="0"/>
                <a:t>)</a:t>
              </a:r>
            </a:p>
          </p:txBody>
        </p:sp>
      </p:grpSp>
      <p:sp>
        <p:nvSpPr>
          <p:cNvPr id="95" name="Ovale 94"/>
          <p:cNvSpPr/>
          <p:nvPr/>
        </p:nvSpPr>
        <p:spPr>
          <a:xfrm>
            <a:off x="5705078" y="25556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8" name="Connettore 1 97"/>
          <p:cNvCxnSpPr/>
          <p:nvPr/>
        </p:nvCxnSpPr>
        <p:spPr>
          <a:xfrm>
            <a:off x="5724128" y="872736"/>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CasellaDiTesto 98"/>
          <p:cNvSpPr txBox="1"/>
          <p:nvPr/>
        </p:nvSpPr>
        <p:spPr>
          <a:xfrm>
            <a:off x="5436096" y="467380"/>
            <a:ext cx="1008112" cy="369332"/>
          </a:xfrm>
          <a:prstGeom prst="rect">
            <a:avLst/>
          </a:prstGeom>
          <a:noFill/>
        </p:spPr>
        <p:txBody>
          <a:bodyPr wrap="square" rtlCol="0">
            <a:spAutoFit/>
          </a:bodyPr>
          <a:lstStyle/>
          <a:p>
            <a:r>
              <a:rPr lang="it-IT" dirty="0"/>
              <a:t>0 (start)</a:t>
            </a:r>
          </a:p>
        </p:txBody>
      </p:sp>
      <p:cxnSp>
        <p:nvCxnSpPr>
          <p:cNvPr id="101" name="Connettore 1 100"/>
          <p:cNvCxnSpPr/>
          <p:nvPr/>
        </p:nvCxnSpPr>
        <p:spPr>
          <a:xfrm rot="5400000">
            <a:off x="5490112" y="2509045"/>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ttore 1 48"/>
          <p:cNvCxnSpPr/>
          <p:nvPr/>
        </p:nvCxnSpPr>
        <p:spPr>
          <a:xfrm>
            <a:off x="6084168" y="893480"/>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e 49"/>
          <p:cNvSpPr/>
          <p:nvPr/>
        </p:nvSpPr>
        <p:spPr>
          <a:xfrm>
            <a:off x="6012160" y="206084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2" name="Connettore 1 51"/>
          <p:cNvCxnSpPr/>
          <p:nvPr/>
        </p:nvCxnSpPr>
        <p:spPr>
          <a:xfrm rot="5400000">
            <a:off x="5490112" y="201428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88"/>
          <p:cNvCxnSpPr>
            <a:cxnSpLocks/>
            <a:stCxn id="67" idx="2"/>
            <a:endCxn id="64" idx="5"/>
          </p:cNvCxnSpPr>
          <p:nvPr/>
        </p:nvCxnSpPr>
        <p:spPr>
          <a:xfrm>
            <a:off x="1295636" y="4149080"/>
            <a:ext cx="2668664" cy="1048484"/>
          </a:xfrm>
          <a:prstGeom prst="straightConnector1">
            <a:avLst/>
          </a:prstGeom>
          <a:ln w="38100">
            <a:solidFill>
              <a:schemeClr val="accent3">
                <a:lumMod val="50000"/>
              </a:schemeClr>
            </a:solidFill>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53" name="Ovale 52"/>
          <p:cNvSpPr/>
          <p:nvPr/>
        </p:nvSpPr>
        <p:spPr>
          <a:xfrm>
            <a:off x="6516216" y="15475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5" name="Connettore 1 54"/>
          <p:cNvCxnSpPr/>
          <p:nvPr/>
        </p:nvCxnSpPr>
        <p:spPr>
          <a:xfrm rot="5400000">
            <a:off x="5490112" y="1500933"/>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e 64"/>
          <p:cNvSpPr/>
          <p:nvPr/>
        </p:nvSpPr>
        <p:spPr>
          <a:xfrm>
            <a:off x="7020272" y="206084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9" name="Connettore 1 68"/>
          <p:cNvCxnSpPr/>
          <p:nvPr/>
        </p:nvCxnSpPr>
        <p:spPr>
          <a:xfrm>
            <a:off x="6546696" y="893480"/>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ttore 1 69"/>
          <p:cNvCxnSpPr/>
          <p:nvPr/>
        </p:nvCxnSpPr>
        <p:spPr>
          <a:xfrm>
            <a:off x="6986364" y="901100"/>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e 55"/>
          <p:cNvSpPr/>
          <p:nvPr/>
        </p:nvSpPr>
        <p:spPr>
          <a:xfrm>
            <a:off x="7308304" y="256490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Figura a mano libera 56"/>
          <p:cNvSpPr/>
          <p:nvPr/>
        </p:nvSpPr>
        <p:spPr>
          <a:xfrm>
            <a:off x="5730240" y="1587500"/>
            <a:ext cx="1638300" cy="1071880"/>
          </a:xfrm>
          <a:custGeom>
            <a:avLst/>
            <a:gdLst>
              <a:gd name="connsiteX0" fmla="*/ 0 w 1638300"/>
              <a:gd name="connsiteY0" fmla="*/ 1041400 h 1071880"/>
              <a:gd name="connsiteX1" fmla="*/ 845820 w 1638300"/>
              <a:gd name="connsiteY1" fmla="*/ 5080 h 1071880"/>
              <a:gd name="connsiteX2" fmla="*/ 1638300 w 1638300"/>
              <a:gd name="connsiteY2" fmla="*/ 1071880 h 1071880"/>
            </a:gdLst>
            <a:ahLst/>
            <a:cxnLst>
              <a:cxn ang="0">
                <a:pos x="connsiteX0" y="connsiteY0"/>
              </a:cxn>
              <a:cxn ang="0">
                <a:pos x="connsiteX1" y="connsiteY1"/>
              </a:cxn>
              <a:cxn ang="0">
                <a:pos x="connsiteX2" y="connsiteY2"/>
              </a:cxn>
            </a:cxnLst>
            <a:rect l="l" t="t" r="r" b="b"/>
            <a:pathLst>
              <a:path w="1638300" h="1071880">
                <a:moveTo>
                  <a:pt x="0" y="1041400"/>
                </a:moveTo>
                <a:cubicBezTo>
                  <a:pt x="286385" y="520700"/>
                  <a:pt x="572770" y="0"/>
                  <a:pt x="845820" y="5080"/>
                </a:cubicBezTo>
                <a:cubicBezTo>
                  <a:pt x="1118870" y="10160"/>
                  <a:pt x="1473200" y="839470"/>
                  <a:pt x="1638300" y="1071880"/>
                </a:cubicBezTo>
              </a:path>
            </a:pathLst>
          </a:cu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9" name="Rettangolo 58"/>
          <p:cNvSpPr/>
          <p:nvPr/>
        </p:nvSpPr>
        <p:spPr>
          <a:xfrm>
            <a:off x="7668344" y="1484784"/>
            <a:ext cx="2016224" cy="646331"/>
          </a:xfrm>
          <a:prstGeom prst="rect">
            <a:avLst/>
          </a:prstGeom>
        </p:spPr>
        <p:txBody>
          <a:bodyPr wrap="square">
            <a:spAutoFit/>
          </a:bodyPr>
          <a:lstStyle/>
          <a:p>
            <a:r>
              <a:rPr lang="en-US" b="1" dirty="0">
                <a:solidFill>
                  <a:srgbClr val="002060"/>
                </a:solidFill>
              </a:rPr>
              <a:t>diffraction hyperbola</a:t>
            </a:r>
          </a:p>
        </p:txBody>
      </p:sp>
      <p:cxnSp>
        <p:nvCxnSpPr>
          <p:cNvPr id="60" name="Connettore 1 59"/>
          <p:cNvCxnSpPr/>
          <p:nvPr/>
        </p:nvCxnSpPr>
        <p:spPr>
          <a:xfrm>
            <a:off x="7380312" y="883320"/>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onnettore 2 61"/>
          <p:cNvCxnSpPr/>
          <p:nvPr/>
        </p:nvCxnSpPr>
        <p:spPr>
          <a:xfrm>
            <a:off x="1835696" y="3717032"/>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Connettore 1 62"/>
          <p:cNvCxnSpPr/>
          <p:nvPr/>
        </p:nvCxnSpPr>
        <p:spPr>
          <a:xfrm flipH="1" flipV="1">
            <a:off x="1259632" y="3284984"/>
            <a:ext cx="26280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8" name="CasellaDiTesto 77"/>
          <p:cNvSpPr txBox="1"/>
          <p:nvPr/>
        </p:nvSpPr>
        <p:spPr>
          <a:xfrm>
            <a:off x="2267744" y="2924944"/>
            <a:ext cx="432048" cy="369332"/>
          </a:xfrm>
          <a:prstGeom prst="rect">
            <a:avLst/>
          </a:prstGeom>
          <a:noFill/>
        </p:spPr>
        <p:txBody>
          <a:bodyPr wrap="square" rtlCol="0">
            <a:spAutoFit/>
          </a:bodyPr>
          <a:lstStyle/>
          <a:p>
            <a:r>
              <a:rPr lang="it-IT" i="1" dirty="0">
                <a:latin typeface="Cambria" panose="02040503050406030204" pitchFamily="18" charset="0"/>
                <a:ea typeface="Cambria" panose="02040503050406030204" pitchFamily="18" charset="0"/>
              </a:rPr>
              <a:t>x</a:t>
            </a:r>
          </a:p>
        </p:txBody>
      </p:sp>
      <p:cxnSp>
        <p:nvCxnSpPr>
          <p:cNvPr id="79" name="Connettore 1 78"/>
          <p:cNvCxnSpPr/>
          <p:nvPr/>
        </p:nvCxnSpPr>
        <p:spPr>
          <a:xfrm flipH="1" flipV="1">
            <a:off x="3923928" y="3212976"/>
            <a:ext cx="0" cy="14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0" name="Connettore 1 79"/>
          <p:cNvCxnSpPr/>
          <p:nvPr/>
        </p:nvCxnSpPr>
        <p:spPr>
          <a:xfrm flipH="1" flipV="1">
            <a:off x="1272332" y="3219326"/>
            <a:ext cx="0" cy="14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6" name="Rettangolo arrotondato 95"/>
          <p:cNvSpPr/>
          <p:nvPr/>
        </p:nvSpPr>
        <p:spPr>
          <a:xfrm>
            <a:off x="6846470" y="3157671"/>
            <a:ext cx="2190026" cy="919401"/>
          </a:xfrm>
          <a:prstGeom prst="roundRect">
            <a:avLst/>
          </a:prstGeom>
          <a:ln>
            <a:solidFill>
              <a:srgbClr val="FF0000"/>
            </a:solidFill>
          </a:ln>
        </p:spPr>
        <p:txBody>
          <a:bodyPr wrap="square">
            <a:spAutoFit/>
          </a:bodyPr>
          <a:lstStyle/>
          <a:p>
            <a:pPr algn="ctr"/>
            <a:r>
              <a:rPr lang="en-US" sz="2400" b="1" dirty="0"/>
              <a:t>GPR </a:t>
            </a:r>
            <a:r>
              <a:rPr lang="en-US" sz="2400" b="1" dirty="0" err="1"/>
              <a:t>radargram</a:t>
            </a:r>
            <a:endParaRPr lang="en-US" sz="2400" b="1" dirty="0"/>
          </a:p>
        </p:txBody>
      </p:sp>
      <p:cxnSp>
        <p:nvCxnSpPr>
          <p:cNvPr id="5" name="Straight Arrow Connector 88">
            <a:extLst>
              <a:ext uri="{FF2B5EF4-FFF2-40B4-BE49-F238E27FC236}">
                <a16:creationId xmlns:a16="http://schemas.microsoft.com/office/drawing/2014/main" id="{F1AEE04F-70DF-4FFD-A04C-6A2A1DEE4DF4}"/>
              </a:ext>
            </a:extLst>
          </p:cNvPr>
          <p:cNvCxnSpPr>
            <a:cxnSpLocks/>
          </p:cNvCxnSpPr>
          <p:nvPr/>
        </p:nvCxnSpPr>
        <p:spPr>
          <a:xfrm flipH="1" flipV="1">
            <a:off x="3807984" y="5117390"/>
            <a:ext cx="764016" cy="303217"/>
          </a:xfrm>
          <a:prstGeom prst="straightConnector1">
            <a:avLst/>
          </a:prstGeom>
          <a:ln w="38100">
            <a:solidFill>
              <a:schemeClr val="accent3">
                <a:lumMod val="50000"/>
              </a:schemeClr>
            </a:solidFill>
            <a:prstDash val="dash"/>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29952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3077"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8</a:t>
            </a:fld>
            <a:r>
              <a:rPr lang="en-GB" sz="1400" b="1" dirty="0"/>
              <a:t> </a:t>
            </a:r>
          </a:p>
        </p:txBody>
      </p:sp>
      <p:sp>
        <p:nvSpPr>
          <p:cNvPr id="17"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Temporal sampling </a:t>
            </a:r>
          </a:p>
        </p:txBody>
      </p:sp>
      <p:pic>
        <p:nvPicPr>
          <p:cNvPr id="21" name="Immagine 9" descr="logo_dicea.png"/>
          <p:cNvPicPr>
            <a:picLocks noChangeAspect="1"/>
          </p:cNvPicPr>
          <p:nvPr/>
        </p:nvPicPr>
        <p:blipFill>
          <a:blip r:embed="rId3" cstate="print"/>
          <a:srcRect r="77084"/>
          <a:stretch>
            <a:fillRect/>
          </a:stretch>
        </p:blipFill>
        <p:spPr bwMode="auto">
          <a:xfrm>
            <a:off x="8580983" y="0"/>
            <a:ext cx="540221" cy="654050"/>
          </a:xfrm>
          <a:prstGeom prst="rect">
            <a:avLst/>
          </a:prstGeom>
          <a:noFill/>
          <a:ln w="9525">
            <a:noFill/>
            <a:miter lim="800000"/>
            <a:headEnd/>
            <a:tailEnd/>
          </a:ln>
        </p:spPr>
      </p:pic>
      <p:sp>
        <p:nvSpPr>
          <p:cNvPr id="34" name="CasellaDiTesto 33"/>
          <p:cNvSpPr txBox="1"/>
          <p:nvPr/>
        </p:nvSpPr>
        <p:spPr>
          <a:xfrm>
            <a:off x="35496" y="1785590"/>
            <a:ext cx="3995936" cy="923330"/>
          </a:xfrm>
          <a:prstGeom prst="rect">
            <a:avLst/>
          </a:prstGeom>
          <a:noFill/>
        </p:spPr>
        <p:txBody>
          <a:bodyPr wrap="square" rtlCol="0">
            <a:spAutoFit/>
          </a:bodyPr>
          <a:lstStyle/>
          <a:p>
            <a:r>
              <a:rPr lang="it-IT" b="1" dirty="0" err="1"/>
              <a:t>Sampling</a:t>
            </a:r>
            <a:r>
              <a:rPr lang="it-IT" b="1" dirty="0"/>
              <a:t> rate: </a:t>
            </a:r>
            <a:r>
              <a:rPr lang="it-IT" dirty="0" err="1"/>
              <a:t>depends</a:t>
            </a:r>
            <a:r>
              <a:rPr lang="it-IT" dirty="0"/>
              <a:t> on the </a:t>
            </a:r>
            <a:r>
              <a:rPr lang="it-IT" dirty="0" err="1"/>
              <a:t>signal</a:t>
            </a:r>
            <a:r>
              <a:rPr lang="it-IT" dirty="0"/>
              <a:t> </a:t>
            </a:r>
            <a:r>
              <a:rPr lang="it-IT" dirty="0" err="1"/>
              <a:t>frequency</a:t>
            </a:r>
            <a:r>
              <a:rPr lang="it-IT" dirty="0"/>
              <a:t>. </a:t>
            </a:r>
            <a:r>
              <a:rPr lang="it-IT" dirty="0" err="1"/>
              <a:t>Should</a:t>
            </a:r>
            <a:r>
              <a:rPr lang="it-IT" dirty="0"/>
              <a:t> </a:t>
            </a:r>
            <a:r>
              <a:rPr lang="it-IT" dirty="0" err="1"/>
              <a:t>be</a:t>
            </a:r>
            <a:r>
              <a:rPr lang="it-IT" dirty="0"/>
              <a:t> al </a:t>
            </a:r>
            <a:r>
              <a:rPr lang="it-IT" dirty="0" err="1"/>
              <a:t>least</a:t>
            </a:r>
            <a:r>
              <a:rPr lang="it-IT" dirty="0"/>
              <a:t> </a:t>
            </a:r>
            <a:r>
              <a:rPr lang="it-IT" dirty="0" err="1"/>
              <a:t>higher</a:t>
            </a:r>
            <a:r>
              <a:rPr lang="it-IT" dirty="0"/>
              <a:t> </a:t>
            </a:r>
            <a:r>
              <a:rPr lang="it-IT" dirty="0" err="1"/>
              <a:t>than</a:t>
            </a:r>
            <a:r>
              <a:rPr lang="it-IT" dirty="0"/>
              <a:t> the </a:t>
            </a:r>
            <a:r>
              <a:rPr lang="it-IT" dirty="0" err="1"/>
              <a:t>Nyquist</a:t>
            </a:r>
            <a:r>
              <a:rPr lang="it-IT" dirty="0"/>
              <a:t> </a:t>
            </a:r>
            <a:r>
              <a:rPr lang="it-IT" dirty="0" err="1"/>
              <a:t>frequency</a:t>
            </a:r>
            <a:r>
              <a:rPr lang="it-IT" dirty="0"/>
              <a:t>: </a:t>
            </a:r>
            <a:endParaRPr lang="en-GB" dirty="0"/>
          </a:p>
        </p:txBody>
      </p:sp>
      <p:cxnSp>
        <p:nvCxnSpPr>
          <p:cNvPr id="13" name="Connettore 1 12"/>
          <p:cNvCxnSpPr/>
          <p:nvPr/>
        </p:nvCxnSpPr>
        <p:spPr>
          <a:xfrm>
            <a:off x="4724400" y="971891"/>
            <a:ext cx="0" cy="1440160"/>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4724400" y="2412051"/>
            <a:ext cx="3168352" cy="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Figura a mano libera 15"/>
          <p:cNvSpPr/>
          <p:nvPr/>
        </p:nvSpPr>
        <p:spPr>
          <a:xfrm>
            <a:off x="4643215" y="1588614"/>
            <a:ext cx="2961506" cy="1546294"/>
          </a:xfrm>
          <a:custGeom>
            <a:avLst/>
            <a:gdLst>
              <a:gd name="connsiteX0" fmla="*/ 0 w 2623559"/>
              <a:gd name="connsiteY0" fmla="*/ 830367 h 1660733"/>
              <a:gd name="connsiteX1" fmla="*/ 487111 w 2623559"/>
              <a:gd name="connsiteY1" fmla="*/ 138157 h 1660733"/>
              <a:gd name="connsiteX2" fmla="*/ 1128045 w 2623559"/>
              <a:gd name="connsiteY2" fmla="*/ 1659309 h 1660733"/>
              <a:gd name="connsiteX3" fmla="*/ 1598064 w 2623559"/>
              <a:gd name="connsiteY3" fmla="*/ 146703 h 1660733"/>
              <a:gd name="connsiteX4" fmla="*/ 2153540 w 2623559"/>
              <a:gd name="connsiteY4" fmla="*/ 1650763 h 1660733"/>
              <a:gd name="connsiteX5" fmla="*/ 2623559 w 2623559"/>
              <a:gd name="connsiteY5" fmla="*/ 172340 h 1660733"/>
              <a:gd name="connsiteX0" fmla="*/ 0 w 2623559"/>
              <a:gd name="connsiteY0" fmla="*/ 814092 h 1638761"/>
              <a:gd name="connsiteX1" fmla="*/ 487111 w 2623559"/>
              <a:gd name="connsiteY1" fmla="*/ 121882 h 1638761"/>
              <a:gd name="connsiteX2" fmla="*/ 1155624 w 2623559"/>
              <a:gd name="connsiteY2" fmla="*/ 1545387 h 1638761"/>
              <a:gd name="connsiteX3" fmla="*/ 1598064 w 2623559"/>
              <a:gd name="connsiteY3" fmla="*/ 130428 h 1638761"/>
              <a:gd name="connsiteX4" fmla="*/ 2153540 w 2623559"/>
              <a:gd name="connsiteY4" fmla="*/ 1634488 h 1638761"/>
              <a:gd name="connsiteX5" fmla="*/ 2623559 w 2623559"/>
              <a:gd name="connsiteY5" fmla="*/ 156065 h 1638761"/>
              <a:gd name="connsiteX0" fmla="*/ 0 w 2623559"/>
              <a:gd name="connsiteY0" fmla="*/ 814092 h 1642961"/>
              <a:gd name="connsiteX1" fmla="*/ 487111 w 2623559"/>
              <a:gd name="connsiteY1" fmla="*/ 121882 h 1642961"/>
              <a:gd name="connsiteX2" fmla="*/ 1155624 w 2623559"/>
              <a:gd name="connsiteY2" fmla="*/ 1545387 h 1642961"/>
              <a:gd name="connsiteX3" fmla="*/ 1659680 w 2623559"/>
              <a:gd name="connsiteY3" fmla="*/ 105227 h 1642961"/>
              <a:gd name="connsiteX4" fmla="*/ 2153540 w 2623559"/>
              <a:gd name="connsiteY4" fmla="*/ 1634488 h 1642961"/>
              <a:gd name="connsiteX5" fmla="*/ 2623559 w 2623559"/>
              <a:gd name="connsiteY5" fmla="*/ 156065 h 1642961"/>
              <a:gd name="connsiteX0" fmla="*/ 77689 w 2701248"/>
              <a:gd name="connsiteY0" fmla="*/ 812223 h 1641092"/>
              <a:gd name="connsiteX1" fmla="*/ 81185 w 2701248"/>
              <a:gd name="connsiteY1" fmla="*/ 823438 h 1641092"/>
              <a:gd name="connsiteX2" fmla="*/ 564800 w 2701248"/>
              <a:gd name="connsiteY2" fmla="*/ 120013 h 1641092"/>
              <a:gd name="connsiteX3" fmla="*/ 1233313 w 2701248"/>
              <a:gd name="connsiteY3" fmla="*/ 1543518 h 1641092"/>
              <a:gd name="connsiteX4" fmla="*/ 1737369 w 2701248"/>
              <a:gd name="connsiteY4" fmla="*/ 103358 h 1641092"/>
              <a:gd name="connsiteX5" fmla="*/ 2231229 w 2701248"/>
              <a:gd name="connsiteY5" fmla="*/ 1632619 h 1641092"/>
              <a:gd name="connsiteX6" fmla="*/ 2701248 w 2701248"/>
              <a:gd name="connsiteY6" fmla="*/ 154196 h 1641092"/>
              <a:gd name="connsiteX0" fmla="*/ 77689 w 2701248"/>
              <a:gd name="connsiteY0" fmla="*/ 812223 h 1641092"/>
              <a:gd name="connsiteX1" fmla="*/ 81185 w 2701248"/>
              <a:gd name="connsiteY1" fmla="*/ 823438 h 1641092"/>
              <a:gd name="connsiteX2" fmla="*/ 564800 w 2701248"/>
              <a:gd name="connsiteY2" fmla="*/ 120013 h 1641092"/>
              <a:gd name="connsiteX3" fmla="*/ 1233313 w 2701248"/>
              <a:gd name="connsiteY3" fmla="*/ 1543518 h 1641092"/>
              <a:gd name="connsiteX4" fmla="*/ 1737369 w 2701248"/>
              <a:gd name="connsiteY4" fmla="*/ 103358 h 1641092"/>
              <a:gd name="connsiteX5" fmla="*/ 2231229 w 2701248"/>
              <a:gd name="connsiteY5" fmla="*/ 1632619 h 1641092"/>
              <a:gd name="connsiteX6" fmla="*/ 2701248 w 2701248"/>
              <a:gd name="connsiteY6" fmla="*/ 154196 h 1641092"/>
              <a:gd name="connsiteX0" fmla="*/ 77689 w 2701248"/>
              <a:gd name="connsiteY0" fmla="*/ 812223 h 1641092"/>
              <a:gd name="connsiteX1" fmla="*/ 81185 w 2701248"/>
              <a:gd name="connsiteY1" fmla="*/ 823438 h 1641092"/>
              <a:gd name="connsiteX2" fmla="*/ 564800 w 2701248"/>
              <a:gd name="connsiteY2" fmla="*/ 120013 h 1641092"/>
              <a:gd name="connsiteX3" fmla="*/ 1233313 w 2701248"/>
              <a:gd name="connsiteY3" fmla="*/ 1543518 h 1641092"/>
              <a:gd name="connsiteX4" fmla="*/ 1737369 w 2701248"/>
              <a:gd name="connsiteY4" fmla="*/ 103358 h 1641092"/>
              <a:gd name="connsiteX5" fmla="*/ 2231229 w 2701248"/>
              <a:gd name="connsiteY5" fmla="*/ 1632619 h 1641092"/>
              <a:gd name="connsiteX6" fmla="*/ 2701248 w 2701248"/>
              <a:gd name="connsiteY6" fmla="*/ 154196 h 1641092"/>
              <a:gd name="connsiteX0" fmla="*/ 77689 w 2701248"/>
              <a:gd name="connsiteY0" fmla="*/ 812223 h 1551990"/>
              <a:gd name="connsiteX1" fmla="*/ 81185 w 2701248"/>
              <a:gd name="connsiteY1" fmla="*/ 823438 h 1551990"/>
              <a:gd name="connsiteX2" fmla="*/ 564800 w 2701248"/>
              <a:gd name="connsiteY2" fmla="*/ 120013 h 1551990"/>
              <a:gd name="connsiteX3" fmla="*/ 1233313 w 2701248"/>
              <a:gd name="connsiteY3" fmla="*/ 1543518 h 1551990"/>
              <a:gd name="connsiteX4" fmla="*/ 1737369 w 2701248"/>
              <a:gd name="connsiteY4" fmla="*/ 103358 h 1551990"/>
              <a:gd name="connsiteX5" fmla="*/ 2313433 w 2701248"/>
              <a:gd name="connsiteY5" fmla="*/ 1543517 h 1551990"/>
              <a:gd name="connsiteX6" fmla="*/ 2701248 w 2701248"/>
              <a:gd name="connsiteY6" fmla="*/ 154196 h 1551990"/>
              <a:gd name="connsiteX0" fmla="*/ 77689 w 2701248"/>
              <a:gd name="connsiteY0" fmla="*/ 812223 h 1551990"/>
              <a:gd name="connsiteX1" fmla="*/ 81185 w 2701248"/>
              <a:gd name="connsiteY1" fmla="*/ 823438 h 1551990"/>
              <a:gd name="connsiteX2" fmla="*/ 564800 w 2701248"/>
              <a:gd name="connsiteY2" fmla="*/ 120013 h 1551990"/>
              <a:gd name="connsiteX3" fmla="*/ 1233313 w 2701248"/>
              <a:gd name="connsiteY3" fmla="*/ 1543518 h 1551990"/>
              <a:gd name="connsiteX4" fmla="*/ 1737369 w 2701248"/>
              <a:gd name="connsiteY4" fmla="*/ 103358 h 1551990"/>
              <a:gd name="connsiteX5" fmla="*/ 2417858 w 2701248"/>
              <a:gd name="connsiteY5" fmla="*/ 1543517 h 1551990"/>
              <a:gd name="connsiteX6" fmla="*/ 2701248 w 2701248"/>
              <a:gd name="connsiteY6" fmla="*/ 154196 h 1551990"/>
              <a:gd name="connsiteX0" fmla="*/ 77689 w 2913793"/>
              <a:gd name="connsiteY0" fmla="*/ 812223 h 1546294"/>
              <a:gd name="connsiteX1" fmla="*/ 81185 w 2913793"/>
              <a:gd name="connsiteY1" fmla="*/ 823438 h 1546294"/>
              <a:gd name="connsiteX2" fmla="*/ 564800 w 2913793"/>
              <a:gd name="connsiteY2" fmla="*/ 120013 h 1546294"/>
              <a:gd name="connsiteX3" fmla="*/ 1233313 w 2913793"/>
              <a:gd name="connsiteY3" fmla="*/ 1543518 h 1546294"/>
              <a:gd name="connsiteX4" fmla="*/ 1737369 w 2913793"/>
              <a:gd name="connsiteY4" fmla="*/ 103358 h 1546294"/>
              <a:gd name="connsiteX5" fmla="*/ 2417858 w 2913793"/>
              <a:gd name="connsiteY5" fmla="*/ 1543517 h 1546294"/>
              <a:gd name="connsiteX6" fmla="*/ 2913793 w 2913793"/>
              <a:gd name="connsiteY6" fmla="*/ 103357 h 154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3793" h="1546294">
                <a:moveTo>
                  <a:pt x="77689" y="812223"/>
                </a:moveTo>
                <a:cubicBezTo>
                  <a:pt x="77689" y="811195"/>
                  <a:pt x="0" y="938806"/>
                  <a:pt x="81185" y="823438"/>
                </a:cubicBezTo>
                <a:cubicBezTo>
                  <a:pt x="303182" y="632956"/>
                  <a:pt x="372779" y="0"/>
                  <a:pt x="564800" y="120013"/>
                </a:cubicBezTo>
                <a:cubicBezTo>
                  <a:pt x="756821" y="240026"/>
                  <a:pt x="1037885" y="1546294"/>
                  <a:pt x="1233313" y="1543518"/>
                </a:cubicBezTo>
                <a:cubicBezTo>
                  <a:pt x="1428741" y="1540742"/>
                  <a:pt x="1539945" y="103358"/>
                  <a:pt x="1737369" y="103358"/>
                </a:cubicBezTo>
                <a:cubicBezTo>
                  <a:pt x="1934793" y="103358"/>
                  <a:pt x="2221787" y="1543517"/>
                  <a:pt x="2417858" y="1543517"/>
                </a:cubicBezTo>
                <a:cubicBezTo>
                  <a:pt x="2613929" y="1543517"/>
                  <a:pt x="2764241" y="844705"/>
                  <a:pt x="2913793" y="10335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8" name="CasellaDiTesto 17"/>
          <p:cNvSpPr txBox="1"/>
          <p:nvPr/>
        </p:nvSpPr>
        <p:spPr>
          <a:xfrm>
            <a:off x="4580384" y="2412051"/>
            <a:ext cx="3456384" cy="369332"/>
          </a:xfrm>
          <a:prstGeom prst="rect">
            <a:avLst/>
          </a:prstGeom>
          <a:noFill/>
          <a:ln>
            <a:noFill/>
            <a:headEnd type="arrow" w="med" len="med"/>
            <a:tailEnd type="none" w="med" len="med"/>
          </a:ln>
        </p:spPr>
        <p:txBody>
          <a:bodyPr wrap="square" rtlCol="0">
            <a:spAutoFit/>
          </a:bodyPr>
          <a:lstStyle/>
          <a:p>
            <a:r>
              <a:rPr lang="it-IT" dirty="0"/>
              <a:t>0	        1                    2</a:t>
            </a:r>
          </a:p>
        </p:txBody>
      </p:sp>
      <p:sp>
        <p:nvSpPr>
          <p:cNvPr id="19" name="CasellaDiTesto 18"/>
          <p:cNvSpPr txBox="1"/>
          <p:nvPr/>
        </p:nvSpPr>
        <p:spPr>
          <a:xfrm>
            <a:off x="7748736" y="2412051"/>
            <a:ext cx="1215752" cy="369332"/>
          </a:xfrm>
          <a:prstGeom prst="rect">
            <a:avLst/>
          </a:prstGeom>
          <a:noFill/>
          <a:ln>
            <a:noFill/>
            <a:headEnd type="arrow" w="med" len="med"/>
            <a:tailEnd type="none" w="med" len="med"/>
          </a:ln>
        </p:spPr>
        <p:txBody>
          <a:bodyPr wrap="square" rtlCol="0">
            <a:spAutoFit/>
          </a:bodyPr>
          <a:lstStyle/>
          <a:p>
            <a:r>
              <a:rPr lang="it-IT" dirty="0" err="1"/>
              <a:t>Time</a:t>
            </a:r>
            <a:r>
              <a:rPr lang="it-IT" dirty="0"/>
              <a:t> (s)</a:t>
            </a:r>
          </a:p>
        </p:txBody>
      </p:sp>
      <p:sp>
        <p:nvSpPr>
          <p:cNvPr id="20" name="CasellaDiTesto 19"/>
          <p:cNvSpPr txBox="1"/>
          <p:nvPr/>
        </p:nvSpPr>
        <p:spPr>
          <a:xfrm rot="16200000">
            <a:off x="3931858" y="1115907"/>
            <a:ext cx="1215752" cy="369332"/>
          </a:xfrm>
          <a:prstGeom prst="rect">
            <a:avLst/>
          </a:prstGeom>
          <a:noFill/>
          <a:ln>
            <a:noFill/>
            <a:headEnd type="arrow" w="med" len="med"/>
            <a:tailEnd type="none" w="med" len="med"/>
          </a:ln>
        </p:spPr>
        <p:txBody>
          <a:bodyPr wrap="square" rtlCol="0">
            <a:spAutoFit/>
          </a:bodyPr>
          <a:lstStyle/>
          <a:p>
            <a:r>
              <a:rPr lang="it-IT" dirty="0" err="1"/>
              <a:t>Amplitude</a:t>
            </a:r>
            <a:endParaRPr lang="it-IT" dirty="0"/>
          </a:p>
        </p:txBody>
      </p:sp>
      <p:sp>
        <p:nvSpPr>
          <p:cNvPr id="23" name="Rettangolo 22"/>
          <p:cNvSpPr/>
          <p:nvPr/>
        </p:nvSpPr>
        <p:spPr>
          <a:xfrm>
            <a:off x="5436096" y="766445"/>
            <a:ext cx="1944216" cy="646331"/>
          </a:xfrm>
          <a:prstGeom prst="rect">
            <a:avLst/>
          </a:prstGeom>
        </p:spPr>
        <p:txBody>
          <a:bodyPr wrap="square">
            <a:spAutoFit/>
          </a:bodyPr>
          <a:lstStyle/>
          <a:p>
            <a:pPr algn="ctr"/>
            <a:r>
              <a:rPr lang="it-IT" b="1" dirty="0" err="1"/>
              <a:t>Analog</a:t>
            </a:r>
            <a:r>
              <a:rPr lang="it-IT" b="1" dirty="0"/>
              <a:t> </a:t>
            </a:r>
            <a:r>
              <a:rPr lang="it-IT" b="1" dirty="0" err="1"/>
              <a:t>signal</a:t>
            </a:r>
            <a:r>
              <a:rPr lang="it-IT" b="1" dirty="0"/>
              <a:t> at 1 Hz</a:t>
            </a:r>
          </a:p>
        </p:txBody>
      </p:sp>
      <p:cxnSp>
        <p:nvCxnSpPr>
          <p:cNvPr id="39" name="Connettore 1 38"/>
          <p:cNvCxnSpPr/>
          <p:nvPr/>
        </p:nvCxnSpPr>
        <p:spPr>
          <a:xfrm>
            <a:off x="332821" y="4015379"/>
            <a:ext cx="0" cy="1440160"/>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Connettore 1 39"/>
          <p:cNvCxnSpPr/>
          <p:nvPr/>
        </p:nvCxnSpPr>
        <p:spPr>
          <a:xfrm>
            <a:off x="332821" y="5455539"/>
            <a:ext cx="3168352" cy="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Figura a mano libera 40"/>
          <p:cNvSpPr/>
          <p:nvPr/>
        </p:nvSpPr>
        <p:spPr>
          <a:xfrm>
            <a:off x="342361" y="4645790"/>
            <a:ext cx="2738320" cy="1519514"/>
          </a:xfrm>
          <a:custGeom>
            <a:avLst/>
            <a:gdLst>
              <a:gd name="connsiteX0" fmla="*/ 0 w 2623559"/>
              <a:gd name="connsiteY0" fmla="*/ 830367 h 1660733"/>
              <a:gd name="connsiteX1" fmla="*/ 487111 w 2623559"/>
              <a:gd name="connsiteY1" fmla="*/ 138157 h 1660733"/>
              <a:gd name="connsiteX2" fmla="*/ 1128045 w 2623559"/>
              <a:gd name="connsiteY2" fmla="*/ 1659309 h 1660733"/>
              <a:gd name="connsiteX3" fmla="*/ 1598064 w 2623559"/>
              <a:gd name="connsiteY3" fmla="*/ 146703 h 1660733"/>
              <a:gd name="connsiteX4" fmla="*/ 2153540 w 2623559"/>
              <a:gd name="connsiteY4" fmla="*/ 1650763 h 1660733"/>
              <a:gd name="connsiteX5" fmla="*/ 2623559 w 2623559"/>
              <a:gd name="connsiteY5" fmla="*/ 172340 h 1660733"/>
              <a:gd name="connsiteX0" fmla="*/ 0 w 2623559"/>
              <a:gd name="connsiteY0" fmla="*/ 814092 h 1638761"/>
              <a:gd name="connsiteX1" fmla="*/ 487111 w 2623559"/>
              <a:gd name="connsiteY1" fmla="*/ 121882 h 1638761"/>
              <a:gd name="connsiteX2" fmla="*/ 1155624 w 2623559"/>
              <a:gd name="connsiteY2" fmla="*/ 1545387 h 1638761"/>
              <a:gd name="connsiteX3" fmla="*/ 1598064 w 2623559"/>
              <a:gd name="connsiteY3" fmla="*/ 130428 h 1638761"/>
              <a:gd name="connsiteX4" fmla="*/ 2153540 w 2623559"/>
              <a:gd name="connsiteY4" fmla="*/ 1634488 h 1638761"/>
              <a:gd name="connsiteX5" fmla="*/ 2623559 w 2623559"/>
              <a:gd name="connsiteY5" fmla="*/ 156065 h 1638761"/>
              <a:gd name="connsiteX0" fmla="*/ 0 w 2623559"/>
              <a:gd name="connsiteY0" fmla="*/ 814092 h 1642961"/>
              <a:gd name="connsiteX1" fmla="*/ 487111 w 2623559"/>
              <a:gd name="connsiteY1" fmla="*/ 121882 h 1642961"/>
              <a:gd name="connsiteX2" fmla="*/ 1155624 w 2623559"/>
              <a:gd name="connsiteY2" fmla="*/ 1545387 h 1642961"/>
              <a:gd name="connsiteX3" fmla="*/ 1659680 w 2623559"/>
              <a:gd name="connsiteY3" fmla="*/ 105227 h 1642961"/>
              <a:gd name="connsiteX4" fmla="*/ 2153540 w 2623559"/>
              <a:gd name="connsiteY4" fmla="*/ 1634488 h 1642961"/>
              <a:gd name="connsiteX5" fmla="*/ 2623559 w 2623559"/>
              <a:gd name="connsiteY5" fmla="*/ 156065 h 1642961"/>
              <a:gd name="connsiteX0" fmla="*/ 77689 w 2701248"/>
              <a:gd name="connsiteY0" fmla="*/ 812223 h 1641092"/>
              <a:gd name="connsiteX1" fmla="*/ 81185 w 2701248"/>
              <a:gd name="connsiteY1" fmla="*/ 823438 h 1641092"/>
              <a:gd name="connsiteX2" fmla="*/ 564800 w 2701248"/>
              <a:gd name="connsiteY2" fmla="*/ 120013 h 1641092"/>
              <a:gd name="connsiteX3" fmla="*/ 1233313 w 2701248"/>
              <a:gd name="connsiteY3" fmla="*/ 1543518 h 1641092"/>
              <a:gd name="connsiteX4" fmla="*/ 1737369 w 2701248"/>
              <a:gd name="connsiteY4" fmla="*/ 103358 h 1641092"/>
              <a:gd name="connsiteX5" fmla="*/ 2231229 w 2701248"/>
              <a:gd name="connsiteY5" fmla="*/ 1632619 h 1641092"/>
              <a:gd name="connsiteX6" fmla="*/ 2701248 w 2701248"/>
              <a:gd name="connsiteY6" fmla="*/ 154196 h 1641092"/>
              <a:gd name="connsiteX0" fmla="*/ 77689 w 2701248"/>
              <a:gd name="connsiteY0" fmla="*/ 812223 h 1641092"/>
              <a:gd name="connsiteX1" fmla="*/ 81185 w 2701248"/>
              <a:gd name="connsiteY1" fmla="*/ 823438 h 1641092"/>
              <a:gd name="connsiteX2" fmla="*/ 564800 w 2701248"/>
              <a:gd name="connsiteY2" fmla="*/ 120013 h 1641092"/>
              <a:gd name="connsiteX3" fmla="*/ 1233313 w 2701248"/>
              <a:gd name="connsiteY3" fmla="*/ 1543518 h 1641092"/>
              <a:gd name="connsiteX4" fmla="*/ 1737369 w 2701248"/>
              <a:gd name="connsiteY4" fmla="*/ 103358 h 1641092"/>
              <a:gd name="connsiteX5" fmla="*/ 2231229 w 2701248"/>
              <a:gd name="connsiteY5" fmla="*/ 1632619 h 1641092"/>
              <a:gd name="connsiteX6" fmla="*/ 2701248 w 2701248"/>
              <a:gd name="connsiteY6" fmla="*/ 154196 h 1641092"/>
              <a:gd name="connsiteX0" fmla="*/ 77689 w 2701248"/>
              <a:gd name="connsiteY0" fmla="*/ 812223 h 1641092"/>
              <a:gd name="connsiteX1" fmla="*/ 81185 w 2701248"/>
              <a:gd name="connsiteY1" fmla="*/ 823438 h 1641092"/>
              <a:gd name="connsiteX2" fmla="*/ 564800 w 2701248"/>
              <a:gd name="connsiteY2" fmla="*/ 120013 h 1641092"/>
              <a:gd name="connsiteX3" fmla="*/ 1233313 w 2701248"/>
              <a:gd name="connsiteY3" fmla="*/ 1543518 h 1641092"/>
              <a:gd name="connsiteX4" fmla="*/ 1737369 w 2701248"/>
              <a:gd name="connsiteY4" fmla="*/ 103358 h 1641092"/>
              <a:gd name="connsiteX5" fmla="*/ 2231229 w 2701248"/>
              <a:gd name="connsiteY5" fmla="*/ 1632619 h 1641092"/>
              <a:gd name="connsiteX6" fmla="*/ 2701248 w 2701248"/>
              <a:gd name="connsiteY6" fmla="*/ 154196 h 1641092"/>
              <a:gd name="connsiteX0" fmla="*/ 77689 w 2701248"/>
              <a:gd name="connsiteY0" fmla="*/ 812223 h 1551990"/>
              <a:gd name="connsiteX1" fmla="*/ 81185 w 2701248"/>
              <a:gd name="connsiteY1" fmla="*/ 823438 h 1551990"/>
              <a:gd name="connsiteX2" fmla="*/ 564800 w 2701248"/>
              <a:gd name="connsiteY2" fmla="*/ 120013 h 1551990"/>
              <a:gd name="connsiteX3" fmla="*/ 1233313 w 2701248"/>
              <a:gd name="connsiteY3" fmla="*/ 1543518 h 1551990"/>
              <a:gd name="connsiteX4" fmla="*/ 1737369 w 2701248"/>
              <a:gd name="connsiteY4" fmla="*/ 103358 h 1551990"/>
              <a:gd name="connsiteX5" fmla="*/ 2313433 w 2701248"/>
              <a:gd name="connsiteY5" fmla="*/ 1543517 h 1551990"/>
              <a:gd name="connsiteX6" fmla="*/ 2701248 w 2701248"/>
              <a:gd name="connsiteY6" fmla="*/ 154196 h 1551990"/>
              <a:gd name="connsiteX0" fmla="*/ 77689 w 2701248"/>
              <a:gd name="connsiteY0" fmla="*/ 812223 h 1551990"/>
              <a:gd name="connsiteX1" fmla="*/ 81185 w 2701248"/>
              <a:gd name="connsiteY1" fmla="*/ 823438 h 1551990"/>
              <a:gd name="connsiteX2" fmla="*/ 564800 w 2701248"/>
              <a:gd name="connsiteY2" fmla="*/ 120013 h 1551990"/>
              <a:gd name="connsiteX3" fmla="*/ 1233313 w 2701248"/>
              <a:gd name="connsiteY3" fmla="*/ 1543518 h 1551990"/>
              <a:gd name="connsiteX4" fmla="*/ 1737369 w 2701248"/>
              <a:gd name="connsiteY4" fmla="*/ 103358 h 1551990"/>
              <a:gd name="connsiteX5" fmla="*/ 2417858 w 2701248"/>
              <a:gd name="connsiteY5" fmla="*/ 1543517 h 1551990"/>
              <a:gd name="connsiteX6" fmla="*/ 2701248 w 2701248"/>
              <a:gd name="connsiteY6" fmla="*/ 154196 h 1551990"/>
              <a:gd name="connsiteX0" fmla="*/ 77689 w 2913793"/>
              <a:gd name="connsiteY0" fmla="*/ 812223 h 1546294"/>
              <a:gd name="connsiteX1" fmla="*/ 81185 w 2913793"/>
              <a:gd name="connsiteY1" fmla="*/ 823438 h 1546294"/>
              <a:gd name="connsiteX2" fmla="*/ 564800 w 2913793"/>
              <a:gd name="connsiteY2" fmla="*/ 120013 h 1546294"/>
              <a:gd name="connsiteX3" fmla="*/ 1233313 w 2913793"/>
              <a:gd name="connsiteY3" fmla="*/ 1543518 h 1546294"/>
              <a:gd name="connsiteX4" fmla="*/ 1737369 w 2913793"/>
              <a:gd name="connsiteY4" fmla="*/ 103358 h 1546294"/>
              <a:gd name="connsiteX5" fmla="*/ 2417858 w 2913793"/>
              <a:gd name="connsiteY5" fmla="*/ 1543517 h 1546294"/>
              <a:gd name="connsiteX6" fmla="*/ 2913793 w 2913793"/>
              <a:gd name="connsiteY6" fmla="*/ 103357 h 1546294"/>
              <a:gd name="connsiteX0" fmla="*/ 77689 w 2994155"/>
              <a:gd name="connsiteY0" fmla="*/ 830642 h 1581644"/>
              <a:gd name="connsiteX1" fmla="*/ 81185 w 2994155"/>
              <a:gd name="connsiteY1" fmla="*/ 841857 h 1581644"/>
              <a:gd name="connsiteX2" fmla="*/ 564800 w 2994155"/>
              <a:gd name="connsiteY2" fmla="*/ 138432 h 1581644"/>
              <a:gd name="connsiteX3" fmla="*/ 1233313 w 2994155"/>
              <a:gd name="connsiteY3" fmla="*/ 1561937 h 1581644"/>
              <a:gd name="connsiteX4" fmla="*/ 1737369 w 2994155"/>
              <a:gd name="connsiteY4" fmla="*/ 121777 h 1581644"/>
              <a:gd name="connsiteX5" fmla="*/ 2417858 w 2994155"/>
              <a:gd name="connsiteY5" fmla="*/ 1561936 h 1581644"/>
              <a:gd name="connsiteX6" fmla="*/ 2911499 w 2994155"/>
              <a:gd name="connsiteY6" fmla="*/ 240027 h 1581644"/>
              <a:gd name="connsiteX7" fmla="*/ 2913793 w 2994155"/>
              <a:gd name="connsiteY7" fmla="*/ 121776 h 1581644"/>
              <a:gd name="connsiteX0" fmla="*/ 77689 w 3259002"/>
              <a:gd name="connsiteY0" fmla="*/ 812223 h 1563225"/>
              <a:gd name="connsiteX1" fmla="*/ 81185 w 3259002"/>
              <a:gd name="connsiteY1" fmla="*/ 823438 h 1563225"/>
              <a:gd name="connsiteX2" fmla="*/ 564800 w 3259002"/>
              <a:gd name="connsiteY2" fmla="*/ 120013 h 1563225"/>
              <a:gd name="connsiteX3" fmla="*/ 1233313 w 3259002"/>
              <a:gd name="connsiteY3" fmla="*/ 1543518 h 1563225"/>
              <a:gd name="connsiteX4" fmla="*/ 1737369 w 3259002"/>
              <a:gd name="connsiteY4" fmla="*/ 103358 h 1563225"/>
              <a:gd name="connsiteX5" fmla="*/ 2417858 w 3259002"/>
              <a:gd name="connsiteY5" fmla="*/ 1543517 h 1563225"/>
              <a:gd name="connsiteX6" fmla="*/ 2911499 w 3259002"/>
              <a:gd name="connsiteY6" fmla="*/ 221608 h 1563225"/>
              <a:gd name="connsiteX7" fmla="*/ 3259002 w 3259002"/>
              <a:gd name="connsiteY7" fmla="*/ 864096 h 1563225"/>
              <a:gd name="connsiteX0" fmla="*/ 77689 w 3259002"/>
              <a:gd name="connsiteY0" fmla="*/ 812223 h 1550293"/>
              <a:gd name="connsiteX1" fmla="*/ 81185 w 3259002"/>
              <a:gd name="connsiteY1" fmla="*/ 823438 h 1550293"/>
              <a:gd name="connsiteX2" fmla="*/ 564800 w 3259002"/>
              <a:gd name="connsiteY2" fmla="*/ 120013 h 1550293"/>
              <a:gd name="connsiteX3" fmla="*/ 1233313 w 3259002"/>
              <a:gd name="connsiteY3" fmla="*/ 1543518 h 1550293"/>
              <a:gd name="connsiteX4" fmla="*/ 1737369 w 3259002"/>
              <a:gd name="connsiteY4" fmla="*/ 103358 h 1550293"/>
              <a:gd name="connsiteX5" fmla="*/ 2417858 w 3259002"/>
              <a:gd name="connsiteY5" fmla="*/ 1543517 h 1550293"/>
              <a:gd name="connsiteX6" fmla="*/ 2975611 w 3259002"/>
              <a:gd name="connsiteY6" fmla="*/ 144016 h 1550293"/>
              <a:gd name="connsiteX7" fmla="*/ 3259002 w 3259002"/>
              <a:gd name="connsiteY7" fmla="*/ 864096 h 1550293"/>
              <a:gd name="connsiteX0" fmla="*/ 0 w 3181313"/>
              <a:gd name="connsiteY0" fmla="*/ 814093 h 1552163"/>
              <a:gd name="connsiteX1" fmla="*/ 487111 w 3181313"/>
              <a:gd name="connsiteY1" fmla="*/ 121883 h 1552163"/>
              <a:gd name="connsiteX2" fmla="*/ 1155624 w 3181313"/>
              <a:gd name="connsiteY2" fmla="*/ 1545388 h 1552163"/>
              <a:gd name="connsiteX3" fmla="*/ 1659680 w 3181313"/>
              <a:gd name="connsiteY3" fmla="*/ 105228 h 1552163"/>
              <a:gd name="connsiteX4" fmla="*/ 2340169 w 3181313"/>
              <a:gd name="connsiteY4" fmla="*/ 1545387 h 1552163"/>
              <a:gd name="connsiteX5" fmla="*/ 2897922 w 3181313"/>
              <a:gd name="connsiteY5" fmla="*/ 145886 h 1552163"/>
              <a:gd name="connsiteX6" fmla="*/ 3181313 w 3181313"/>
              <a:gd name="connsiteY6" fmla="*/ 865966 h 1552163"/>
              <a:gd name="connsiteX0" fmla="*/ 0 w 2694202"/>
              <a:gd name="connsiteY0" fmla="*/ 89234 h 1519514"/>
              <a:gd name="connsiteX1" fmla="*/ 668513 w 2694202"/>
              <a:gd name="connsiteY1" fmla="*/ 1512739 h 1519514"/>
              <a:gd name="connsiteX2" fmla="*/ 1172569 w 2694202"/>
              <a:gd name="connsiteY2" fmla="*/ 72579 h 1519514"/>
              <a:gd name="connsiteX3" fmla="*/ 1853058 w 2694202"/>
              <a:gd name="connsiteY3" fmla="*/ 1512738 h 1519514"/>
              <a:gd name="connsiteX4" fmla="*/ 2410811 w 2694202"/>
              <a:gd name="connsiteY4" fmla="*/ 113237 h 1519514"/>
              <a:gd name="connsiteX5" fmla="*/ 2694202 w 2694202"/>
              <a:gd name="connsiteY5" fmla="*/ 833317 h 151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4202" h="1519514">
                <a:moveTo>
                  <a:pt x="0" y="89234"/>
                </a:moveTo>
                <a:cubicBezTo>
                  <a:pt x="192604" y="211117"/>
                  <a:pt x="473085" y="1515515"/>
                  <a:pt x="668513" y="1512739"/>
                </a:cubicBezTo>
                <a:cubicBezTo>
                  <a:pt x="863941" y="1509963"/>
                  <a:pt x="975145" y="72579"/>
                  <a:pt x="1172569" y="72579"/>
                </a:cubicBezTo>
                <a:cubicBezTo>
                  <a:pt x="1369993" y="72579"/>
                  <a:pt x="1646684" y="1505962"/>
                  <a:pt x="1853058" y="1512738"/>
                </a:cubicBezTo>
                <a:cubicBezTo>
                  <a:pt x="2059432" y="1519514"/>
                  <a:pt x="2270620" y="226474"/>
                  <a:pt x="2410811" y="113237"/>
                </a:cubicBezTo>
                <a:cubicBezTo>
                  <a:pt x="2551002" y="0"/>
                  <a:pt x="2693820" y="853025"/>
                  <a:pt x="2694202" y="83331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2" name="CasellaDiTesto 41"/>
          <p:cNvSpPr txBox="1"/>
          <p:nvPr/>
        </p:nvSpPr>
        <p:spPr>
          <a:xfrm>
            <a:off x="188805" y="5455539"/>
            <a:ext cx="3456384" cy="369332"/>
          </a:xfrm>
          <a:prstGeom prst="rect">
            <a:avLst/>
          </a:prstGeom>
          <a:noFill/>
          <a:ln>
            <a:noFill/>
            <a:headEnd type="arrow" w="med" len="med"/>
            <a:tailEnd type="none" w="med" len="med"/>
          </a:ln>
        </p:spPr>
        <p:txBody>
          <a:bodyPr wrap="square" rtlCol="0">
            <a:spAutoFit/>
          </a:bodyPr>
          <a:lstStyle/>
          <a:p>
            <a:r>
              <a:rPr lang="it-IT" dirty="0"/>
              <a:t>0	     1                  2</a:t>
            </a:r>
          </a:p>
        </p:txBody>
      </p:sp>
      <p:sp>
        <p:nvSpPr>
          <p:cNvPr id="43" name="CasellaDiTesto 42"/>
          <p:cNvSpPr txBox="1"/>
          <p:nvPr/>
        </p:nvSpPr>
        <p:spPr>
          <a:xfrm>
            <a:off x="3357157" y="5455539"/>
            <a:ext cx="1215752" cy="369332"/>
          </a:xfrm>
          <a:prstGeom prst="rect">
            <a:avLst/>
          </a:prstGeom>
          <a:noFill/>
          <a:ln>
            <a:noFill/>
            <a:headEnd type="arrow" w="med" len="med"/>
            <a:tailEnd type="none" w="med" len="med"/>
          </a:ln>
        </p:spPr>
        <p:txBody>
          <a:bodyPr wrap="square" rtlCol="0">
            <a:spAutoFit/>
          </a:bodyPr>
          <a:lstStyle/>
          <a:p>
            <a:r>
              <a:rPr lang="it-IT" dirty="0" err="1"/>
              <a:t>Time</a:t>
            </a:r>
            <a:r>
              <a:rPr lang="it-IT" dirty="0"/>
              <a:t> (s)</a:t>
            </a:r>
          </a:p>
        </p:txBody>
      </p:sp>
      <p:sp>
        <p:nvSpPr>
          <p:cNvPr id="44" name="CasellaDiTesto 43"/>
          <p:cNvSpPr txBox="1"/>
          <p:nvPr/>
        </p:nvSpPr>
        <p:spPr>
          <a:xfrm rot="16200000">
            <a:off x="-459721" y="4159395"/>
            <a:ext cx="1215752" cy="369332"/>
          </a:xfrm>
          <a:prstGeom prst="rect">
            <a:avLst/>
          </a:prstGeom>
          <a:noFill/>
          <a:ln>
            <a:noFill/>
            <a:headEnd type="arrow" w="med" len="med"/>
            <a:tailEnd type="none" w="med" len="med"/>
          </a:ln>
        </p:spPr>
        <p:txBody>
          <a:bodyPr wrap="square" rtlCol="0">
            <a:spAutoFit/>
          </a:bodyPr>
          <a:lstStyle/>
          <a:p>
            <a:r>
              <a:rPr lang="it-IT" dirty="0" err="1"/>
              <a:t>Amplitude</a:t>
            </a:r>
            <a:endParaRPr lang="it-IT" dirty="0"/>
          </a:p>
        </p:txBody>
      </p:sp>
      <p:sp>
        <p:nvSpPr>
          <p:cNvPr id="45" name="Rettangolo 44"/>
          <p:cNvSpPr/>
          <p:nvPr/>
        </p:nvSpPr>
        <p:spPr>
          <a:xfrm>
            <a:off x="611676" y="3191942"/>
            <a:ext cx="2448271" cy="646331"/>
          </a:xfrm>
          <a:prstGeom prst="rect">
            <a:avLst/>
          </a:prstGeom>
        </p:spPr>
        <p:txBody>
          <a:bodyPr wrap="square">
            <a:spAutoFit/>
          </a:bodyPr>
          <a:lstStyle/>
          <a:p>
            <a:r>
              <a:rPr lang="it-IT" dirty="0" err="1"/>
              <a:t>Sampling</a:t>
            </a:r>
            <a:r>
              <a:rPr lang="it-IT" dirty="0"/>
              <a:t> at 2 Hz </a:t>
            </a:r>
          </a:p>
          <a:p>
            <a:r>
              <a:rPr lang="it-IT" dirty="0"/>
              <a:t>1 sample </a:t>
            </a:r>
            <a:r>
              <a:rPr lang="it-IT" dirty="0" err="1"/>
              <a:t>each</a:t>
            </a:r>
            <a:r>
              <a:rPr lang="it-IT" dirty="0"/>
              <a:t> 0.5 s</a:t>
            </a:r>
          </a:p>
        </p:txBody>
      </p:sp>
      <p:sp>
        <p:nvSpPr>
          <p:cNvPr id="46" name="Ovale 45"/>
          <p:cNvSpPr/>
          <p:nvPr/>
        </p:nvSpPr>
        <p:spPr>
          <a:xfrm>
            <a:off x="974837" y="6122574"/>
            <a:ext cx="7200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Ovale 46"/>
          <p:cNvSpPr/>
          <p:nvPr/>
        </p:nvSpPr>
        <p:spPr>
          <a:xfrm>
            <a:off x="2771916" y="4712656"/>
            <a:ext cx="7200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Ovale 47"/>
          <p:cNvSpPr/>
          <p:nvPr/>
        </p:nvSpPr>
        <p:spPr>
          <a:xfrm>
            <a:off x="1492345" y="4699506"/>
            <a:ext cx="7200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Ovale 48"/>
          <p:cNvSpPr/>
          <p:nvPr/>
        </p:nvSpPr>
        <p:spPr>
          <a:xfrm>
            <a:off x="314118" y="4704110"/>
            <a:ext cx="7200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p:cNvSpPr/>
          <p:nvPr/>
        </p:nvSpPr>
        <p:spPr>
          <a:xfrm>
            <a:off x="395652" y="3840014"/>
            <a:ext cx="3105879" cy="646331"/>
          </a:xfrm>
          <a:prstGeom prst="rect">
            <a:avLst/>
          </a:prstGeom>
        </p:spPr>
        <p:txBody>
          <a:bodyPr wrap="square">
            <a:spAutoFit/>
          </a:bodyPr>
          <a:lstStyle/>
          <a:p>
            <a:pPr algn="ctr"/>
            <a:r>
              <a:rPr lang="it-IT" b="1" dirty="0" err="1"/>
              <a:t>Signal</a:t>
            </a:r>
            <a:r>
              <a:rPr lang="it-IT" b="1" dirty="0"/>
              <a:t> </a:t>
            </a:r>
            <a:r>
              <a:rPr lang="it-IT" b="1" dirty="0" err="1"/>
              <a:t>seems</a:t>
            </a:r>
            <a:r>
              <a:rPr lang="it-IT" b="1" dirty="0"/>
              <a:t> </a:t>
            </a:r>
            <a:r>
              <a:rPr lang="it-IT" b="1" dirty="0" err="1"/>
              <a:t>to</a:t>
            </a:r>
            <a:r>
              <a:rPr lang="it-IT" b="1" dirty="0"/>
              <a:t> </a:t>
            </a:r>
            <a:r>
              <a:rPr lang="it-IT" b="1" dirty="0" err="1"/>
              <a:t>be</a:t>
            </a:r>
            <a:r>
              <a:rPr lang="it-IT" b="1" dirty="0"/>
              <a:t> </a:t>
            </a:r>
            <a:r>
              <a:rPr lang="it-IT" b="1" dirty="0" err="1"/>
              <a:t>correctly</a:t>
            </a:r>
            <a:r>
              <a:rPr lang="it-IT" b="1" dirty="0"/>
              <a:t> </a:t>
            </a:r>
            <a:r>
              <a:rPr lang="it-IT" b="1" dirty="0" err="1"/>
              <a:t>reproduced</a:t>
            </a:r>
            <a:endParaRPr lang="it-IT" b="1" dirty="0"/>
          </a:p>
        </p:txBody>
      </p:sp>
      <p:sp>
        <p:nvSpPr>
          <p:cNvPr id="52" name="Ovale 51"/>
          <p:cNvSpPr/>
          <p:nvPr/>
        </p:nvSpPr>
        <p:spPr>
          <a:xfrm>
            <a:off x="2190435" y="6098202"/>
            <a:ext cx="7200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0" name="Connettore 1 49"/>
          <p:cNvCxnSpPr/>
          <p:nvPr/>
        </p:nvCxnSpPr>
        <p:spPr>
          <a:xfrm>
            <a:off x="4797316" y="4036413"/>
            <a:ext cx="0" cy="1440160"/>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Connettore 1 52"/>
          <p:cNvCxnSpPr/>
          <p:nvPr/>
        </p:nvCxnSpPr>
        <p:spPr>
          <a:xfrm>
            <a:off x="4797316" y="5476573"/>
            <a:ext cx="3168352" cy="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4" name="Figura a mano libera 53"/>
          <p:cNvSpPr/>
          <p:nvPr/>
        </p:nvSpPr>
        <p:spPr>
          <a:xfrm>
            <a:off x="4806856" y="4666824"/>
            <a:ext cx="2738320" cy="1519514"/>
          </a:xfrm>
          <a:custGeom>
            <a:avLst/>
            <a:gdLst>
              <a:gd name="connsiteX0" fmla="*/ 0 w 2623559"/>
              <a:gd name="connsiteY0" fmla="*/ 830367 h 1660733"/>
              <a:gd name="connsiteX1" fmla="*/ 487111 w 2623559"/>
              <a:gd name="connsiteY1" fmla="*/ 138157 h 1660733"/>
              <a:gd name="connsiteX2" fmla="*/ 1128045 w 2623559"/>
              <a:gd name="connsiteY2" fmla="*/ 1659309 h 1660733"/>
              <a:gd name="connsiteX3" fmla="*/ 1598064 w 2623559"/>
              <a:gd name="connsiteY3" fmla="*/ 146703 h 1660733"/>
              <a:gd name="connsiteX4" fmla="*/ 2153540 w 2623559"/>
              <a:gd name="connsiteY4" fmla="*/ 1650763 h 1660733"/>
              <a:gd name="connsiteX5" fmla="*/ 2623559 w 2623559"/>
              <a:gd name="connsiteY5" fmla="*/ 172340 h 1660733"/>
              <a:gd name="connsiteX0" fmla="*/ 0 w 2623559"/>
              <a:gd name="connsiteY0" fmla="*/ 814092 h 1638761"/>
              <a:gd name="connsiteX1" fmla="*/ 487111 w 2623559"/>
              <a:gd name="connsiteY1" fmla="*/ 121882 h 1638761"/>
              <a:gd name="connsiteX2" fmla="*/ 1155624 w 2623559"/>
              <a:gd name="connsiteY2" fmla="*/ 1545387 h 1638761"/>
              <a:gd name="connsiteX3" fmla="*/ 1598064 w 2623559"/>
              <a:gd name="connsiteY3" fmla="*/ 130428 h 1638761"/>
              <a:gd name="connsiteX4" fmla="*/ 2153540 w 2623559"/>
              <a:gd name="connsiteY4" fmla="*/ 1634488 h 1638761"/>
              <a:gd name="connsiteX5" fmla="*/ 2623559 w 2623559"/>
              <a:gd name="connsiteY5" fmla="*/ 156065 h 1638761"/>
              <a:gd name="connsiteX0" fmla="*/ 0 w 2623559"/>
              <a:gd name="connsiteY0" fmla="*/ 814092 h 1642961"/>
              <a:gd name="connsiteX1" fmla="*/ 487111 w 2623559"/>
              <a:gd name="connsiteY1" fmla="*/ 121882 h 1642961"/>
              <a:gd name="connsiteX2" fmla="*/ 1155624 w 2623559"/>
              <a:gd name="connsiteY2" fmla="*/ 1545387 h 1642961"/>
              <a:gd name="connsiteX3" fmla="*/ 1659680 w 2623559"/>
              <a:gd name="connsiteY3" fmla="*/ 105227 h 1642961"/>
              <a:gd name="connsiteX4" fmla="*/ 2153540 w 2623559"/>
              <a:gd name="connsiteY4" fmla="*/ 1634488 h 1642961"/>
              <a:gd name="connsiteX5" fmla="*/ 2623559 w 2623559"/>
              <a:gd name="connsiteY5" fmla="*/ 156065 h 1642961"/>
              <a:gd name="connsiteX0" fmla="*/ 77689 w 2701248"/>
              <a:gd name="connsiteY0" fmla="*/ 812223 h 1641092"/>
              <a:gd name="connsiteX1" fmla="*/ 81185 w 2701248"/>
              <a:gd name="connsiteY1" fmla="*/ 823438 h 1641092"/>
              <a:gd name="connsiteX2" fmla="*/ 564800 w 2701248"/>
              <a:gd name="connsiteY2" fmla="*/ 120013 h 1641092"/>
              <a:gd name="connsiteX3" fmla="*/ 1233313 w 2701248"/>
              <a:gd name="connsiteY3" fmla="*/ 1543518 h 1641092"/>
              <a:gd name="connsiteX4" fmla="*/ 1737369 w 2701248"/>
              <a:gd name="connsiteY4" fmla="*/ 103358 h 1641092"/>
              <a:gd name="connsiteX5" fmla="*/ 2231229 w 2701248"/>
              <a:gd name="connsiteY5" fmla="*/ 1632619 h 1641092"/>
              <a:gd name="connsiteX6" fmla="*/ 2701248 w 2701248"/>
              <a:gd name="connsiteY6" fmla="*/ 154196 h 1641092"/>
              <a:gd name="connsiteX0" fmla="*/ 77689 w 2701248"/>
              <a:gd name="connsiteY0" fmla="*/ 812223 h 1641092"/>
              <a:gd name="connsiteX1" fmla="*/ 81185 w 2701248"/>
              <a:gd name="connsiteY1" fmla="*/ 823438 h 1641092"/>
              <a:gd name="connsiteX2" fmla="*/ 564800 w 2701248"/>
              <a:gd name="connsiteY2" fmla="*/ 120013 h 1641092"/>
              <a:gd name="connsiteX3" fmla="*/ 1233313 w 2701248"/>
              <a:gd name="connsiteY3" fmla="*/ 1543518 h 1641092"/>
              <a:gd name="connsiteX4" fmla="*/ 1737369 w 2701248"/>
              <a:gd name="connsiteY4" fmla="*/ 103358 h 1641092"/>
              <a:gd name="connsiteX5" fmla="*/ 2231229 w 2701248"/>
              <a:gd name="connsiteY5" fmla="*/ 1632619 h 1641092"/>
              <a:gd name="connsiteX6" fmla="*/ 2701248 w 2701248"/>
              <a:gd name="connsiteY6" fmla="*/ 154196 h 1641092"/>
              <a:gd name="connsiteX0" fmla="*/ 77689 w 2701248"/>
              <a:gd name="connsiteY0" fmla="*/ 812223 h 1641092"/>
              <a:gd name="connsiteX1" fmla="*/ 81185 w 2701248"/>
              <a:gd name="connsiteY1" fmla="*/ 823438 h 1641092"/>
              <a:gd name="connsiteX2" fmla="*/ 564800 w 2701248"/>
              <a:gd name="connsiteY2" fmla="*/ 120013 h 1641092"/>
              <a:gd name="connsiteX3" fmla="*/ 1233313 w 2701248"/>
              <a:gd name="connsiteY3" fmla="*/ 1543518 h 1641092"/>
              <a:gd name="connsiteX4" fmla="*/ 1737369 w 2701248"/>
              <a:gd name="connsiteY4" fmla="*/ 103358 h 1641092"/>
              <a:gd name="connsiteX5" fmla="*/ 2231229 w 2701248"/>
              <a:gd name="connsiteY5" fmla="*/ 1632619 h 1641092"/>
              <a:gd name="connsiteX6" fmla="*/ 2701248 w 2701248"/>
              <a:gd name="connsiteY6" fmla="*/ 154196 h 1641092"/>
              <a:gd name="connsiteX0" fmla="*/ 77689 w 2701248"/>
              <a:gd name="connsiteY0" fmla="*/ 812223 h 1551990"/>
              <a:gd name="connsiteX1" fmla="*/ 81185 w 2701248"/>
              <a:gd name="connsiteY1" fmla="*/ 823438 h 1551990"/>
              <a:gd name="connsiteX2" fmla="*/ 564800 w 2701248"/>
              <a:gd name="connsiteY2" fmla="*/ 120013 h 1551990"/>
              <a:gd name="connsiteX3" fmla="*/ 1233313 w 2701248"/>
              <a:gd name="connsiteY3" fmla="*/ 1543518 h 1551990"/>
              <a:gd name="connsiteX4" fmla="*/ 1737369 w 2701248"/>
              <a:gd name="connsiteY4" fmla="*/ 103358 h 1551990"/>
              <a:gd name="connsiteX5" fmla="*/ 2313433 w 2701248"/>
              <a:gd name="connsiteY5" fmla="*/ 1543517 h 1551990"/>
              <a:gd name="connsiteX6" fmla="*/ 2701248 w 2701248"/>
              <a:gd name="connsiteY6" fmla="*/ 154196 h 1551990"/>
              <a:gd name="connsiteX0" fmla="*/ 77689 w 2701248"/>
              <a:gd name="connsiteY0" fmla="*/ 812223 h 1551990"/>
              <a:gd name="connsiteX1" fmla="*/ 81185 w 2701248"/>
              <a:gd name="connsiteY1" fmla="*/ 823438 h 1551990"/>
              <a:gd name="connsiteX2" fmla="*/ 564800 w 2701248"/>
              <a:gd name="connsiteY2" fmla="*/ 120013 h 1551990"/>
              <a:gd name="connsiteX3" fmla="*/ 1233313 w 2701248"/>
              <a:gd name="connsiteY3" fmla="*/ 1543518 h 1551990"/>
              <a:gd name="connsiteX4" fmla="*/ 1737369 w 2701248"/>
              <a:gd name="connsiteY4" fmla="*/ 103358 h 1551990"/>
              <a:gd name="connsiteX5" fmla="*/ 2417858 w 2701248"/>
              <a:gd name="connsiteY5" fmla="*/ 1543517 h 1551990"/>
              <a:gd name="connsiteX6" fmla="*/ 2701248 w 2701248"/>
              <a:gd name="connsiteY6" fmla="*/ 154196 h 1551990"/>
              <a:gd name="connsiteX0" fmla="*/ 77689 w 2913793"/>
              <a:gd name="connsiteY0" fmla="*/ 812223 h 1546294"/>
              <a:gd name="connsiteX1" fmla="*/ 81185 w 2913793"/>
              <a:gd name="connsiteY1" fmla="*/ 823438 h 1546294"/>
              <a:gd name="connsiteX2" fmla="*/ 564800 w 2913793"/>
              <a:gd name="connsiteY2" fmla="*/ 120013 h 1546294"/>
              <a:gd name="connsiteX3" fmla="*/ 1233313 w 2913793"/>
              <a:gd name="connsiteY3" fmla="*/ 1543518 h 1546294"/>
              <a:gd name="connsiteX4" fmla="*/ 1737369 w 2913793"/>
              <a:gd name="connsiteY4" fmla="*/ 103358 h 1546294"/>
              <a:gd name="connsiteX5" fmla="*/ 2417858 w 2913793"/>
              <a:gd name="connsiteY5" fmla="*/ 1543517 h 1546294"/>
              <a:gd name="connsiteX6" fmla="*/ 2913793 w 2913793"/>
              <a:gd name="connsiteY6" fmla="*/ 103357 h 1546294"/>
              <a:gd name="connsiteX0" fmla="*/ 77689 w 2994155"/>
              <a:gd name="connsiteY0" fmla="*/ 830642 h 1581644"/>
              <a:gd name="connsiteX1" fmla="*/ 81185 w 2994155"/>
              <a:gd name="connsiteY1" fmla="*/ 841857 h 1581644"/>
              <a:gd name="connsiteX2" fmla="*/ 564800 w 2994155"/>
              <a:gd name="connsiteY2" fmla="*/ 138432 h 1581644"/>
              <a:gd name="connsiteX3" fmla="*/ 1233313 w 2994155"/>
              <a:gd name="connsiteY3" fmla="*/ 1561937 h 1581644"/>
              <a:gd name="connsiteX4" fmla="*/ 1737369 w 2994155"/>
              <a:gd name="connsiteY4" fmla="*/ 121777 h 1581644"/>
              <a:gd name="connsiteX5" fmla="*/ 2417858 w 2994155"/>
              <a:gd name="connsiteY5" fmla="*/ 1561936 h 1581644"/>
              <a:gd name="connsiteX6" fmla="*/ 2911499 w 2994155"/>
              <a:gd name="connsiteY6" fmla="*/ 240027 h 1581644"/>
              <a:gd name="connsiteX7" fmla="*/ 2913793 w 2994155"/>
              <a:gd name="connsiteY7" fmla="*/ 121776 h 1581644"/>
              <a:gd name="connsiteX0" fmla="*/ 77689 w 3259002"/>
              <a:gd name="connsiteY0" fmla="*/ 812223 h 1563225"/>
              <a:gd name="connsiteX1" fmla="*/ 81185 w 3259002"/>
              <a:gd name="connsiteY1" fmla="*/ 823438 h 1563225"/>
              <a:gd name="connsiteX2" fmla="*/ 564800 w 3259002"/>
              <a:gd name="connsiteY2" fmla="*/ 120013 h 1563225"/>
              <a:gd name="connsiteX3" fmla="*/ 1233313 w 3259002"/>
              <a:gd name="connsiteY3" fmla="*/ 1543518 h 1563225"/>
              <a:gd name="connsiteX4" fmla="*/ 1737369 w 3259002"/>
              <a:gd name="connsiteY4" fmla="*/ 103358 h 1563225"/>
              <a:gd name="connsiteX5" fmla="*/ 2417858 w 3259002"/>
              <a:gd name="connsiteY5" fmla="*/ 1543517 h 1563225"/>
              <a:gd name="connsiteX6" fmla="*/ 2911499 w 3259002"/>
              <a:gd name="connsiteY6" fmla="*/ 221608 h 1563225"/>
              <a:gd name="connsiteX7" fmla="*/ 3259002 w 3259002"/>
              <a:gd name="connsiteY7" fmla="*/ 864096 h 1563225"/>
              <a:gd name="connsiteX0" fmla="*/ 77689 w 3259002"/>
              <a:gd name="connsiteY0" fmla="*/ 812223 h 1550293"/>
              <a:gd name="connsiteX1" fmla="*/ 81185 w 3259002"/>
              <a:gd name="connsiteY1" fmla="*/ 823438 h 1550293"/>
              <a:gd name="connsiteX2" fmla="*/ 564800 w 3259002"/>
              <a:gd name="connsiteY2" fmla="*/ 120013 h 1550293"/>
              <a:gd name="connsiteX3" fmla="*/ 1233313 w 3259002"/>
              <a:gd name="connsiteY3" fmla="*/ 1543518 h 1550293"/>
              <a:gd name="connsiteX4" fmla="*/ 1737369 w 3259002"/>
              <a:gd name="connsiteY4" fmla="*/ 103358 h 1550293"/>
              <a:gd name="connsiteX5" fmla="*/ 2417858 w 3259002"/>
              <a:gd name="connsiteY5" fmla="*/ 1543517 h 1550293"/>
              <a:gd name="connsiteX6" fmla="*/ 2975611 w 3259002"/>
              <a:gd name="connsiteY6" fmla="*/ 144016 h 1550293"/>
              <a:gd name="connsiteX7" fmla="*/ 3259002 w 3259002"/>
              <a:gd name="connsiteY7" fmla="*/ 864096 h 1550293"/>
              <a:gd name="connsiteX0" fmla="*/ 0 w 3181313"/>
              <a:gd name="connsiteY0" fmla="*/ 814093 h 1552163"/>
              <a:gd name="connsiteX1" fmla="*/ 487111 w 3181313"/>
              <a:gd name="connsiteY1" fmla="*/ 121883 h 1552163"/>
              <a:gd name="connsiteX2" fmla="*/ 1155624 w 3181313"/>
              <a:gd name="connsiteY2" fmla="*/ 1545388 h 1552163"/>
              <a:gd name="connsiteX3" fmla="*/ 1659680 w 3181313"/>
              <a:gd name="connsiteY3" fmla="*/ 105228 h 1552163"/>
              <a:gd name="connsiteX4" fmla="*/ 2340169 w 3181313"/>
              <a:gd name="connsiteY4" fmla="*/ 1545387 h 1552163"/>
              <a:gd name="connsiteX5" fmla="*/ 2897922 w 3181313"/>
              <a:gd name="connsiteY5" fmla="*/ 145886 h 1552163"/>
              <a:gd name="connsiteX6" fmla="*/ 3181313 w 3181313"/>
              <a:gd name="connsiteY6" fmla="*/ 865966 h 1552163"/>
              <a:gd name="connsiteX0" fmla="*/ 0 w 2694202"/>
              <a:gd name="connsiteY0" fmla="*/ 89234 h 1519514"/>
              <a:gd name="connsiteX1" fmla="*/ 668513 w 2694202"/>
              <a:gd name="connsiteY1" fmla="*/ 1512739 h 1519514"/>
              <a:gd name="connsiteX2" fmla="*/ 1172569 w 2694202"/>
              <a:gd name="connsiteY2" fmla="*/ 72579 h 1519514"/>
              <a:gd name="connsiteX3" fmla="*/ 1853058 w 2694202"/>
              <a:gd name="connsiteY3" fmla="*/ 1512738 h 1519514"/>
              <a:gd name="connsiteX4" fmla="*/ 2410811 w 2694202"/>
              <a:gd name="connsiteY4" fmla="*/ 113237 h 1519514"/>
              <a:gd name="connsiteX5" fmla="*/ 2694202 w 2694202"/>
              <a:gd name="connsiteY5" fmla="*/ 833317 h 151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4202" h="1519514">
                <a:moveTo>
                  <a:pt x="0" y="89234"/>
                </a:moveTo>
                <a:cubicBezTo>
                  <a:pt x="192604" y="211117"/>
                  <a:pt x="473085" y="1515515"/>
                  <a:pt x="668513" y="1512739"/>
                </a:cubicBezTo>
                <a:cubicBezTo>
                  <a:pt x="863941" y="1509963"/>
                  <a:pt x="975145" y="72579"/>
                  <a:pt x="1172569" y="72579"/>
                </a:cubicBezTo>
                <a:cubicBezTo>
                  <a:pt x="1369993" y="72579"/>
                  <a:pt x="1646684" y="1505962"/>
                  <a:pt x="1853058" y="1512738"/>
                </a:cubicBezTo>
                <a:cubicBezTo>
                  <a:pt x="2059432" y="1519514"/>
                  <a:pt x="2270620" y="226474"/>
                  <a:pt x="2410811" y="113237"/>
                </a:cubicBezTo>
                <a:cubicBezTo>
                  <a:pt x="2551002" y="0"/>
                  <a:pt x="2693820" y="853025"/>
                  <a:pt x="2694202" y="83331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5" name="CasellaDiTesto 54"/>
          <p:cNvSpPr txBox="1"/>
          <p:nvPr/>
        </p:nvSpPr>
        <p:spPr>
          <a:xfrm>
            <a:off x="4653300" y="5476573"/>
            <a:ext cx="3456384" cy="369332"/>
          </a:xfrm>
          <a:prstGeom prst="rect">
            <a:avLst/>
          </a:prstGeom>
          <a:noFill/>
          <a:ln>
            <a:noFill/>
            <a:headEnd type="arrow" w="med" len="med"/>
            <a:tailEnd type="none" w="med" len="med"/>
          </a:ln>
        </p:spPr>
        <p:txBody>
          <a:bodyPr wrap="square" rtlCol="0">
            <a:spAutoFit/>
          </a:bodyPr>
          <a:lstStyle/>
          <a:p>
            <a:r>
              <a:rPr lang="it-IT" dirty="0"/>
              <a:t>0	     1                  2</a:t>
            </a:r>
          </a:p>
        </p:txBody>
      </p:sp>
      <p:sp>
        <p:nvSpPr>
          <p:cNvPr id="56" name="CasellaDiTesto 55"/>
          <p:cNvSpPr txBox="1"/>
          <p:nvPr/>
        </p:nvSpPr>
        <p:spPr>
          <a:xfrm>
            <a:off x="7821652" y="5476573"/>
            <a:ext cx="1215752" cy="369332"/>
          </a:xfrm>
          <a:prstGeom prst="rect">
            <a:avLst/>
          </a:prstGeom>
          <a:noFill/>
          <a:ln>
            <a:noFill/>
            <a:headEnd type="arrow" w="med" len="med"/>
            <a:tailEnd type="none" w="med" len="med"/>
          </a:ln>
        </p:spPr>
        <p:txBody>
          <a:bodyPr wrap="square" rtlCol="0">
            <a:spAutoFit/>
          </a:bodyPr>
          <a:lstStyle/>
          <a:p>
            <a:r>
              <a:rPr lang="it-IT" dirty="0" err="1"/>
              <a:t>Time</a:t>
            </a:r>
            <a:r>
              <a:rPr lang="it-IT" dirty="0"/>
              <a:t> (s)</a:t>
            </a:r>
          </a:p>
        </p:txBody>
      </p:sp>
      <p:sp>
        <p:nvSpPr>
          <p:cNvPr id="57" name="CasellaDiTesto 56"/>
          <p:cNvSpPr txBox="1"/>
          <p:nvPr/>
        </p:nvSpPr>
        <p:spPr>
          <a:xfrm rot="16200000">
            <a:off x="4004774" y="4180429"/>
            <a:ext cx="1215752" cy="369332"/>
          </a:xfrm>
          <a:prstGeom prst="rect">
            <a:avLst/>
          </a:prstGeom>
          <a:noFill/>
          <a:ln>
            <a:noFill/>
            <a:headEnd type="arrow" w="med" len="med"/>
            <a:tailEnd type="none" w="med" len="med"/>
          </a:ln>
        </p:spPr>
        <p:txBody>
          <a:bodyPr wrap="square" rtlCol="0">
            <a:spAutoFit/>
          </a:bodyPr>
          <a:lstStyle/>
          <a:p>
            <a:r>
              <a:rPr lang="it-IT" dirty="0" err="1"/>
              <a:t>Amplitude</a:t>
            </a:r>
            <a:endParaRPr lang="it-IT" dirty="0"/>
          </a:p>
        </p:txBody>
      </p:sp>
      <p:sp>
        <p:nvSpPr>
          <p:cNvPr id="58" name="Rettangolo 57"/>
          <p:cNvSpPr/>
          <p:nvPr/>
        </p:nvSpPr>
        <p:spPr>
          <a:xfrm>
            <a:off x="5076171" y="3212976"/>
            <a:ext cx="4067829" cy="646331"/>
          </a:xfrm>
          <a:prstGeom prst="rect">
            <a:avLst/>
          </a:prstGeom>
        </p:spPr>
        <p:txBody>
          <a:bodyPr wrap="square">
            <a:spAutoFit/>
          </a:bodyPr>
          <a:lstStyle/>
          <a:p>
            <a:r>
              <a:rPr lang="it-IT" dirty="0" err="1"/>
              <a:t>Sampling</a:t>
            </a:r>
            <a:r>
              <a:rPr lang="it-IT" dirty="0"/>
              <a:t> at 2 Hz </a:t>
            </a:r>
          </a:p>
          <a:p>
            <a:r>
              <a:rPr lang="it-IT" dirty="0"/>
              <a:t>1 sample </a:t>
            </a:r>
            <a:r>
              <a:rPr lang="it-IT" dirty="0" err="1"/>
              <a:t>each</a:t>
            </a:r>
            <a:r>
              <a:rPr lang="it-IT" dirty="0"/>
              <a:t> 0.5 s (</a:t>
            </a:r>
            <a:r>
              <a:rPr lang="it-IT" dirty="0" err="1"/>
              <a:t>other</a:t>
            </a:r>
            <a:r>
              <a:rPr lang="it-IT" dirty="0"/>
              <a:t> </a:t>
            </a:r>
            <a:r>
              <a:rPr lang="it-IT" dirty="0" err="1"/>
              <a:t>choice</a:t>
            </a:r>
            <a:r>
              <a:rPr lang="it-IT" dirty="0"/>
              <a:t>)</a:t>
            </a:r>
          </a:p>
        </p:txBody>
      </p:sp>
      <p:sp>
        <p:nvSpPr>
          <p:cNvPr id="59" name="Ovale 58"/>
          <p:cNvSpPr/>
          <p:nvPr/>
        </p:nvSpPr>
        <p:spPr>
          <a:xfrm>
            <a:off x="6312900" y="5419824"/>
            <a:ext cx="7200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e 59"/>
          <p:cNvSpPr/>
          <p:nvPr/>
        </p:nvSpPr>
        <p:spPr>
          <a:xfrm>
            <a:off x="7549736" y="5420274"/>
            <a:ext cx="7200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Ovale 60"/>
          <p:cNvSpPr/>
          <p:nvPr/>
        </p:nvSpPr>
        <p:spPr>
          <a:xfrm>
            <a:off x="5724136" y="5407124"/>
            <a:ext cx="7200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Ovale 61"/>
          <p:cNvSpPr/>
          <p:nvPr/>
        </p:nvSpPr>
        <p:spPr>
          <a:xfrm>
            <a:off x="5091938" y="5411728"/>
            <a:ext cx="7200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p:cNvSpPr/>
          <p:nvPr/>
        </p:nvSpPr>
        <p:spPr>
          <a:xfrm>
            <a:off x="4860147" y="3861048"/>
            <a:ext cx="3105879" cy="369332"/>
          </a:xfrm>
          <a:prstGeom prst="rect">
            <a:avLst/>
          </a:prstGeom>
        </p:spPr>
        <p:txBody>
          <a:bodyPr wrap="square">
            <a:spAutoFit/>
          </a:bodyPr>
          <a:lstStyle/>
          <a:p>
            <a:pPr algn="ctr"/>
            <a:r>
              <a:rPr lang="it-IT" b="1" dirty="0" err="1"/>
              <a:t>Signal</a:t>
            </a:r>
            <a:r>
              <a:rPr lang="it-IT" b="1" dirty="0"/>
              <a:t> </a:t>
            </a:r>
            <a:r>
              <a:rPr lang="it-IT" b="1" dirty="0" err="1"/>
              <a:t>is</a:t>
            </a:r>
            <a:r>
              <a:rPr lang="it-IT" b="1" dirty="0"/>
              <a:t> </a:t>
            </a:r>
            <a:r>
              <a:rPr lang="it-IT" b="1" dirty="0" err="1"/>
              <a:t>not</a:t>
            </a:r>
            <a:r>
              <a:rPr lang="it-IT" b="1" dirty="0"/>
              <a:t> </a:t>
            </a:r>
            <a:r>
              <a:rPr lang="it-IT" b="1" dirty="0" err="1"/>
              <a:t>reproduced</a:t>
            </a:r>
            <a:endParaRPr lang="it-IT" b="1" dirty="0"/>
          </a:p>
        </p:txBody>
      </p:sp>
      <p:sp>
        <p:nvSpPr>
          <p:cNvPr id="64" name="Ovale 63"/>
          <p:cNvSpPr/>
          <p:nvPr/>
        </p:nvSpPr>
        <p:spPr>
          <a:xfrm>
            <a:off x="6968255" y="5445224"/>
            <a:ext cx="7200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6" name="Connettore 1 65"/>
          <p:cNvCxnSpPr/>
          <p:nvPr/>
        </p:nvCxnSpPr>
        <p:spPr>
          <a:xfrm>
            <a:off x="4860032" y="5407124"/>
            <a:ext cx="2808312" cy="0"/>
          </a:xfrm>
          <a:prstGeom prst="line">
            <a:avLst/>
          </a:prstGeom>
          <a:ln w="28575">
            <a:solidFill>
              <a:srgbClr val="822433"/>
            </a:solidFill>
            <a:prstDash val="dash"/>
          </a:ln>
        </p:spPr>
        <p:style>
          <a:lnRef idx="1">
            <a:schemeClr val="accent1"/>
          </a:lnRef>
          <a:fillRef idx="0">
            <a:schemeClr val="accent1"/>
          </a:fillRef>
          <a:effectRef idx="0">
            <a:schemeClr val="accent1"/>
          </a:effectRef>
          <a:fontRef idx="minor">
            <a:schemeClr val="tx1"/>
          </a:fontRef>
        </p:style>
      </p:cxnSp>
      <p:sp>
        <p:nvSpPr>
          <p:cNvPr id="67" name="Rettangolo 66"/>
          <p:cNvSpPr/>
          <p:nvPr/>
        </p:nvSpPr>
        <p:spPr>
          <a:xfrm>
            <a:off x="6156176" y="4725144"/>
            <a:ext cx="1043877" cy="369332"/>
          </a:xfrm>
          <a:prstGeom prst="rect">
            <a:avLst/>
          </a:prstGeom>
        </p:spPr>
        <p:txBody>
          <a:bodyPr wrap="none">
            <a:spAutoFit/>
          </a:bodyPr>
          <a:lstStyle/>
          <a:p>
            <a:pPr algn="ctr"/>
            <a:r>
              <a:rPr lang="it-IT" b="1" dirty="0" err="1"/>
              <a:t>aliasing</a:t>
            </a:r>
            <a:endParaRPr lang="it-IT" b="1" dirty="0"/>
          </a:p>
        </p:txBody>
      </p:sp>
      <p:cxnSp>
        <p:nvCxnSpPr>
          <p:cNvPr id="69" name="Connettore 2 68"/>
          <p:cNvCxnSpPr/>
          <p:nvPr/>
        </p:nvCxnSpPr>
        <p:spPr>
          <a:xfrm flipH="1">
            <a:off x="6660232" y="5013176"/>
            <a:ext cx="17883" cy="350748"/>
          </a:xfrm>
          <a:prstGeom prst="straightConnector1">
            <a:avLst/>
          </a:prstGeom>
          <a:ln>
            <a:solidFill>
              <a:srgbClr val="822433"/>
            </a:solidFill>
            <a:tailEnd type="arrow"/>
          </a:ln>
        </p:spPr>
        <p:style>
          <a:lnRef idx="1">
            <a:schemeClr val="accent1"/>
          </a:lnRef>
          <a:fillRef idx="0">
            <a:schemeClr val="accent1"/>
          </a:fillRef>
          <a:effectRef idx="0">
            <a:schemeClr val="accent1"/>
          </a:effectRef>
          <a:fontRef idx="minor">
            <a:schemeClr val="tx1"/>
          </a:fontRef>
        </p:style>
      </p:cxnSp>
      <p:sp>
        <p:nvSpPr>
          <p:cNvPr id="70" name="Rectangle 1"/>
          <p:cNvSpPr>
            <a:spLocks noChangeArrowheads="1"/>
          </p:cNvSpPr>
          <p:nvPr/>
        </p:nvSpPr>
        <p:spPr bwMode="auto">
          <a:xfrm>
            <a:off x="323528" y="2740858"/>
            <a:ext cx="24482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err="1">
                <a:ln>
                  <a:noFill/>
                </a:ln>
                <a:solidFill>
                  <a:schemeClr val="tx1"/>
                </a:solidFill>
                <a:effectLst/>
                <a:cs typeface="Helvetica" panose="020B0604020202020204" pitchFamily="34" charset="0"/>
              </a:rPr>
              <a:t>f</a:t>
            </a:r>
            <a:r>
              <a:rPr kumimoji="0" lang="en-US" altLang="en-US" sz="2000" b="0" i="1" u="none" strike="noStrike" cap="none" normalizeH="0" baseline="-25000" dirty="0" err="1">
                <a:ln>
                  <a:noFill/>
                </a:ln>
                <a:solidFill>
                  <a:schemeClr val="tx1"/>
                </a:solidFill>
                <a:effectLst/>
                <a:cs typeface="Helvetica" panose="020B0604020202020204" pitchFamily="34" charset="0"/>
              </a:rPr>
              <a:t>Nyquist</a:t>
            </a:r>
            <a:r>
              <a:rPr kumimoji="0" lang="en-US" altLang="en-US" sz="2000" b="0" i="0" u="none" strike="noStrike" cap="none" normalizeH="0" baseline="0" dirty="0">
                <a:ln>
                  <a:noFill/>
                </a:ln>
                <a:solidFill>
                  <a:schemeClr val="tx1"/>
                </a:solidFill>
                <a:effectLst/>
                <a:cs typeface="Helvetica" panose="020B0604020202020204" pitchFamily="34" charset="0"/>
              </a:rPr>
              <a:t>=2</a:t>
            </a:r>
            <a:r>
              <a:rPr kumimoji="0" lang="en-US" altLang="en-US" sz="2000" b="0" i="0" u="none" strike="noStrike" cap="none" normalizeH="0" baseline="0" dirty="0">
                <a:ln>
                  <a:noFill/>
                </a:ln>
                <a:solidFill>
                  <a:schemeClr val="tx1"/>
                </a:solidFill>
                <a:effectLst/>
                <a:latin typeface="Calibri"/>
                <a:cs typeface="Calibri"/>
              </a:rPr>
              <a:t>·</a:t>
            </a:r>
            <a:r>
              <a:rPr kumimoji="0" lang="en-US" altLang="en-US" sz="2000" b="0" i="0" u="none" strike="noStrike" cap="none" normalizeH="0" baseline="0" dirty="0">
                <a:ln>
                  <a:noFill/>
                </a:ln>
                <a:solidFill>
                  <a:schemeClr val="tx1"/>
                </a:solidFill>
                <a:effectLst/>
                <a:cs typeface="Helvetica" panose="020B0604020202020204" pitchFamily="34" charset="0"/>
              </a:rPr>
              <a:t> (</a:t>
            </a:r>
            <a:r>
              <a:rPr kumimoji="0" lang="en-US" altLang="en-US" sz="2000" b="0" i="1" u="none" strike="noStrike" cap="none" normalizeH="0" baseline="0" dirty="0" err="1">
                <a:ln>
                  <a:noFill/>
                </a:ln>
                <a:solidFill>
                  <a:schemeClr val="tx1"/>
                </a:solidFill>
                <a:effectLst/>
                <a:cs typeface="Helvetica" panose="020B0604020202020204" pitchFamily="34" charset="0"/>
              </a:rPr>
              <a:t>f</a:t>
            </a:r>
            <a:r>
              <a:rPr lang="en-US" altLang="en-US" sz="2000" i="1" baseline="-25000" dirty="0" err="1">
                <a:cs typeface="Helvetica" panose="020B0604020202020204" pitchFamily="34" charset="0"/>
              </a:rPr>
              <a:t>max</a:t>
            </a:r>
            <a:r>
              <a:rPr kumimoji="0" lang="en-US" altLang="en-US" sz="2000" b="0" i="0" u="none" strike="noStrike" cap="none" normalizeH="0" baseline="0" dirty="0">
                <a:ln>
                  <a:noFill/>
                </a:ln>
                <a:solidFill>
                  <a:schemeClr val="tx1"/>
                </a:solidFill>
                <a:effectLst/>
                <a:cs typeface="Helvetica" panose="020B0604020202020204" pitchFamily="34" charset="0"/>
              </a:rPr>
              <a:t>)</a:t>
            </a:r>
          </a:p>
        </p:txBody>
      </p:sp>
      <p:sp>
        <p:nvSpPr>
          <p:cNvPr id="2" name="CasellaDiTesto 1">
            <a:extLst>
              <a:ext uri="{FF2B5EF4-FFF2-40B4-BE49-F238E27FC236}">
                <a16:creationId xmlns:a16="http://schemas.microsoft.com/office/drawing/2014/main" id="{FFDD2A1F-041E-7CE4-8CAA-31EC9306A28C}"/>
              </a:ext>
            </a:extLst>
          </p:cNvPr>
          <p:cNvSpPr txBox="1"/>
          <p:nvPr/>
        </p:nvSpPr>
        <p:spPr>
          <a:xfrm>
            <a:off x="39327" y="869811"/>
            <a:ext cx="4315740" cy="830997"/>
          </a:xfrm>
          <a:prstGeom prst="rect">
            <a:avLst/>
          </a:prstGeom>
          <a:noFill/>
        </p:spPr>
        <p:txBody>
          <a:bodyPr wrap="square" rtlCol="0">
            <a:spAutoFit/>
          </a:bodyPr>
          <a:lstStyle/>
          <a:p>
            <a:r>
              <a:rPr lang="en-GB" sz="1600" dirty="0"/>
              <a:t>As for seismic the recorded signal is </a:t>
            </a:r>
            <a:r>
              <a:rPr lang="en-GB" sz="1600" dirty="0" err="1"/>
              <a:t>analog</a:t>
            </a:r>
            <a:r>
              <a:rPr lang="en-GB" sz="1600" dirty="0"/>
              <a:t>: must be converted into a digital format setting a temporal sampling</a:t>
            </a:r>
          </a:p>
        </p:txBody>
      </p:sp>
    </p:spTree>
    <p:extLst>
      <p:ext uri="{BB962C8B-B14F-4D97-AF65-F5344CB8AC3E}">
        <p14:creationId xmlns:p14="http://schemas.microsoft.com/office/powerpoint/2010/main" val="344721671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9"/>
          <p:cNvSpPr>
            <a:spLocks noChangeArrowheads="1"/>
          </p:cNvSpPr>
          <p:nvPr/>
        </p:nvSpPr>
        <p:spPr bwMode="auto">
          <a:xfrm>
            <a:off x="0" y="692150"/>
            <a:ext cx="4495800" cy="125413"/>
          </a:xfrm>
          <a:prstGeom prst="roundRect">
            <a:avLst>
              <a:gd name="adj" fmla="val 35417"/>
            </a:avLst>
          </a:prstGeom>
          <a:gradFill rotWithShape="1">
            <a:gsLst>
              <a:gs pos="0">
                <a:srgbClr val="822433"/>
              </a:gs>
              <a:gs pos="100000">
                <a:srgbClr val="FFFFFF"/>
              </a:gs>
            </a:gsLst>
            <a:lin ang="0" scaled="1"/>
          </a:gradFill>
          <a:ln w="9525">
            <a:noFill/>
            <a:miter lim="800000"/>
            <a:headEnd/>
            <a:tailEnd/>
          </a:ln>
        </p:spPr>
        <p:txBody>
          <a:bodyPr wrap="none" anchor="ctr"/>
          <a:lstStyle/>
          <a:p>
            <a:endParaRPr lang="en-US"/>
          </a:p>
        </p:txBody>
      </p:sp>
      <p:sp>
        <p:nvSpPr>
          <p:cNvPr id="3077" name="CasellaDiTesto 14"/>
          <p:cNvSpPr txBox="1">
            <a:spLocks noChangeArrowheads="1"/>
          </p:cNvSpPr>
          <p:nvPr/>
        </p:nvSpPr>
        <p:spPr bwMode="auto">
          <a:xfrm>
            <a:off x="1040008" y="6453336"/>
            <a:ext cx="7993063" cy="307777"/>
          </a:xfrm>
          <a:prstGeom prst="rect">
            <a:avLst/>
          </a:prstGeom>
          <a:noFill/>
          <a:ln w="9525">
            <a:noFill/>
            <a:miter lim="800000"/>
            <a:headEnd/>
            <a:tailEnd/>
          </a:ln>
        </p:spPr>
        <p:txBody>
          <a:bodyPr>
            <a:spAutoFit/>
          </a:bodyPr>
          <a:lstStyle/>
          <a:p>
            <a:r>
              <a:rPr lang="en-GB" sz="1400" dirty="0"/>
              <a:t>						</a:t>
            </a:r>
            <a:r>
              <a:rPr lang="en-GB" sz="1400" b="1" i="1" dirty="0"/>
              <a:t>Giorgio De </a:t>
            </a:r>
            <a:r>
              <a:rPr lang="en-GB" sz="1400" b="1" i="1" dirty="0" err="1"/>
              <a:t>Donno</a:t>
            </a:r>
            <a:r>
              <a:rPr lang="en-GB" sz="1400" b="1" i="1" dirty="0"/>
              <a:t> - </a:t>
            </a:r>
            <a:fld id="{144F420F-5D7A-4875-AF6A-938EA6CC647C}" type="slidenum">
              <a:rPr lang="en-GB" sz="1400" b="1" i="1" smtClean="0"/>
              <a:pPr/>
              <a:t>9</a:t>
            </a:fld>
            <a:r>
              <a:rPr lang="en-GB" sz="1400" b="1" dirty="0"/>
              <a:t> </a:t>
            </a:r>
          </a:p>
        </p:txBody>
      </p:sp>
      <p:sp>
        <p:nvSpPr>
          <p:cNvPr id="17" name="AutoShape 9"/>
          <p:cNvSpPr>
            <a:spLocks noChangeArrowheads="1"/>
          </p:cNvSpPr>
          <p:nvPr/>
        </p:nvSpPr>
        <p:spPr bwMode="auto">
          <a:xfrm>
            <a:off x="1116013" y="6309320"/>
            <a:ext cx="7777162" cy="71438"/>
          </a:xfrm>
          <a:prstGeom prst="roundRect">
            <a:avLst>
              <a:gd name="adj" fmla="val 35417"/>
            </a:avLst>
          </a:prstGeom>
          <a:gradFill rotWithShape="0">
            <a:gsLst>
              <a:gs pos="0">
                <a:srgbClr val="822433"/>
              </a:gs>
              <a:gs pos="100000">
                <a:srgbClr val="FFFFFF">
                  <a:alpha val="0"/>
                </a:srgbClr>
              </a:gs>
            </a:gsLst>
            <a:lin ang="0" scaled="1"/>
          </a:gradFill>
          <a:ln w="9525">
            <a:noFill/>
            <a:miter lim="800000"/>
            <a:headEnd/>
            <a:tailEnd/>
          </a:ln>
        </p:spPr>
        <p:txBody>
          <a:bodyPr wrap="none" anchor="ctr"/>
          <a:lstStyle/>
          <a:p>
            <a:endParaRPr lang="en-GB"/>
          </a:p>
        </p:txBody>
      </p:sp>
      <p:sp>
        <p:nvSpPr>
          <p:cNvPr id="12" name="Rectangle 3"/>
          <p:cNvSpPr txBox="1">
            <a:spLocks noChangeArrowheads="1"/>
          </p:cNvSpPr>
          <p:nvPr/>
        </p:nvSpPr>
        <p:spPr bwMode="auto">
          <a:xfrm>
            <a:off x="142874" y="129428"/>
            <a:ext cx="95416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sz="2400" dirty="0">
                <a:ea typeface="+mj-ea"/>
                <a:cs typeface="+mj-cs"/>
              </a:rPr>
              <a:t>Temporal sampling </a:t>
            </a:r>
          </a:p>
        </p:txBody>
      </p:sp>
      <p:pic>
        <p:nvPicPr>
          <p:cNvPr id="21" name="Immagine 9" descr="logo_dicea.png"/>
          <p:cNvPicPr>
            <a:picLocks noChangeAspect="1"/>
          </p:cNvPicPr>
          <p:nvPr/>
        </p:nvPicPr>
        <p:blipFill>
          <a:blip r:embed="rId3" cstate="print"/>
          <a:srcRect r="77084"/>
          <a:stretch>
            <a:fillRect/>
          </a:stretch>
        </p:blipFill>
        <p:spPr bwMode="auto">
          <a:xfrm>
            <a:off x="8580983" y="0"/>
            <a:ext cx="540221" cy="654050"/>
          </a:xfrm>
          <a:prstGeom prst="rect">
            <a:avLst/>
          </a:prstGeom>
          <a:noFill/>
          <a:ln w="9525">
            <a:noFill/>
            <a:miter lim="800000"/>
            <a:headEnd/>
            <a:tailEnd/>
          </a:ln>
        </p:spPr>
      </p:pic>
      <p:cxnSp>
        <p:nvCxnSpPr>
          <p:cNvPr id="13" name="Connettore 1 12"/>
          <p:cNvCxnSpPr/>
          <p:nvPr/>
        </p:nvCxnSpPr>
        <p:spPr>
          <a:xfrm>
            <a:off x="4724400" y="971891"/>
            <a:ext cx="0" cy="1440160"/>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4724400" y="2412051"/>
            <a:ext cx="3168352" cy="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Figura a mano libera 15"/>
          <p:cNvSpPr/>
          <p:nvPr/>
        </p:nvSpPr>
        <p:spPr>
          <a:xfrm>
            <a:off x="4643215" y="1588614"/>
            <a:ext cx="2961506" cy="1546294"/>
          </a:xfrm>
          <a:custGeom>
            <a:avLst/>
            <a:gdLst>
              <a:gd name="connsiteX0" fmla="*/ 0 w 2623559"/>
              <a:gd name="connsiteY0" fmla="*/ 830367 h 1660733"/>
              <a:gd name="connsiteX1" fmla="*/ 487111 w 2623559"/>
              <a:gd name="connsiteY1" fmla="*/ 138157 h 1660733"/>
              <a:gd name="connsiteX2" fmla="*/ 1128045 w 2623559"/>
              <a:gd name="connsiteY2" fmla="*/ 1659309 h 1660733"/>
              <a:gd name="connsiteX3" fmla="*/ 1598064 w 2623559"/>
              <a:gd name="connsiteY3" fmla="*/ 146703 h 1660733"/>
              <a:gd name="connsiteX4" fmla="*/ 2153540 w 2623559"/>
              <a:gd name="connsiteY4" fmla="*/ 1650763 h 1660733"/>
              <a:gd name="connsiteX5" fmla="*/ 2623559 w 2623559"/>
              <a:gd name="connsiteY5" fmla="*/ 172340 h 1660733"/>
              <a:gd name="connsiteX0" fmla="*/ 0 w 2623559"/>
              <a:gd name="connsiteY0" fmla="*/ 814092 h 1638761"/>
              <a:gd name="connsiteX1" fmla="*/ 487111 w 2623559"/>
              <a:gd name="connsiteY1" fmla="*/ 121882 h 1638761"/>
              <a:gd name="connsiteX2" fmla="*/ 1155624 w 2623559"/>
              <a:gd name="connsiteY2" fmla="*/ 1545387 h 1638761"/>
              <a:gd name="connsiteX3" fmla="*/ 1598064 w 2623559"/>
              <a:gd name="connsiteY3" fmla="*/ 130428 h 1638761"/>
              <a:gd name="connsiteX4" fmla="*/ 2153540 w 2623559"/>
              <a:gd name="connsiteY4" fmla="*/ 1634488 h 1638761"/>
              <a:gd name="connsiteX5" fmla="*/ 2623559 w 2623559"/>
              <a:gd name="connsiteY5" fmla="*/ 156065 h 1638761"/>
              <a:gd name="connsiteX0" fmla="*/ 0 w 2623559"/>
              <a:gd name="connsiteY0" fmla="*/ 814092 h 1642961"/>
              <a:gd name="connsiteX1" fmla="*/ 487111 w 2623559"/>
              <a:gd name="connsiteY1" fmla="*/ 121882 h 1642961"/>
              <a:gd name="connsiteX2" fmla="*/ 1155624 w 2623559"/>
              <a:gd name="connsiteY2" fmla="*/ 1545387 h 1642961"/>
              <a:gd name="connsiteX3" fmla="*/ 1659680 w 2623559"/>
              <a:gd name="connsiteY3" fmla="*/ 105227 h 1642961"/>
              <a:gd name="connsiteX4" fmla="*/ 2153540 w 2623559"/>
              <a:gd name="connsiteY4" fmla="*/ 1634488 h 1642961"/>
              <a:gd name="connsiteX5" fmla="*/ 2623559 w 2623559"/>
              <a:gd name="connsiteY5" fmla="*/ 156065 h 1642961"/>
              <a:gd name="connsiteX0" fmla="*/ 77689 w 2701248"/>
              <a:gd name="connsiteY0" fmla="*/ 812223 h 1641092"/>
              <a:gd name="connsiteX1" fmla="*/ 81185 w 2701248"/>
              <a:gd name="connsiteY1" fmla="*/ 823438 h 1641092"/>
              <a:gd name="connsiteX2" fmla="*/ 564800 w 2701248"/>
              <a:gd name="connsiteY2" fmla="*/ 120013 h 1641092"/>
              <a:gd name="connsiteX3" fmla="*/ 1233313 w 2701248"/>
              <a:gd name="connsiteY3" fmla="*/ 1543518 h 1641092"/>
              <a:gd name="connsiteX4" fmla="*/ 1737369 w 2701248"/>
              <a:gd name="connsiteY4" fmla="*/ 103358 h 1641092"/>
              <a:gd name="connsiteX5" fmla="*/ 2231229 w 2701248"/>
              <a:gd name="connsiteY5" fmla="*/ 1632619 h 1641092"/>
              <a:gd name="connsiteX6" fmla="*/ 2701248 w 2701248"/>
              <a:gd name="connsiteY6" fmla="*/ 154196 h 1641092"/>
              <a:gd name="connsiteX0" fmla="*/ 77689 w 2701248"/>
              <a:gd name="connsiteY0" fmla="*/ 812223 h 1641092"/>
              <a:gd name="connsiteX1" fmla="*/ 81185 w 2701248"/>
              <a:gd name="connsiteY1" fmla="*/ 823438 h 1641092"/>
              <a:gd name="connsiteX2" fmla="*/ 564800 w 2701248"/>
              <a:gd name="connsiteY2" fmla="*/ 120013 h 1641092"/>
              <a:gd name="connsiteX3" fmla="*/ 1233313 w 2701248"/>
              <a:gd name="connsiteY3" fmla="*/ 1543518 h 1641092"/>
              <a:gd name="connsiteX4" fmla="*/ 1737369 w 2701248"/>
              <a:gd name="connsiteY4" fmla="*/ 103358 h 1641092"/>
              <a:gd name="connsiteX5" fmla="*/ 2231229 w 2701248"/>
              <a:gd name="connsiteY5" fmla="*/ 1632619 h 1641092"/>
              <a:gd name="connsiteX6" fmla="*/ 2701248 w 2701248"/>
              <a:gd name="connsiteY6" fmla="*/ 154196 h 1641092"/>
              <a:gd name="connsiteX0" fmla="*/ 77689 w 2701248"/>
              <a:gd name="connsiteY0" fmla="*/ 812223 h 1641092"/>
              <a:gd name="connsiteX1" fmla="*/ 81185 w 2701248"/>
              <a:gd name="connsiteY1" fmla="*/ 823438 h 1641092"/>
              <a:gd name="connsiteX2" fmla="*/ 564800 w 2701248"/>
              <a:gd name="connsiteY2" fmla="*/ 120013 h 1641092"/>
              <a:gd name="connsiteX3" fmla="*/ 1233313 w 2701248"/>
              <a:gd name="connsiteY3" fmla="*/ 1543518 h 1641092"/>
              <a:gd name="connsiteX4" fmla="*/ 1737369 w 2701248"/>
              <a:gd name="connsiteY4" fmla="*/ 103358 h 1641092"/>
              <a:gd name="connsiteX5" fmla="*/ 2231229 w 2701248"/>
              <a:gd name="connsiteY5" fmla="*/ 1632619 h 1641092"/>
              <a:gd name="connsiteX6" fmla="*/ 2701248 w 2701248"/>
              <a:gd name="connsiteY6" fmla="*/ 154196 h 1641092"/>
              <a:gd name="connsiteX0" fmla="*/ 77689 w 2701248"/>
              <a:gd name="connsiteY0" fmla="*/ 812223 h 1551990"/>
              <a:gd name="connsiteX1" fmla="*/ 81185 w 2701248"/>
              <a:gd name="connsiteY1" fmla="*/ 823438 h 1551990"/>
              <a:gd name="connsiteX2" fmla="*/ 564800 w 2701248"/>
              <a:gd name="connsiteY2" fmla="*/ 120013 h 1551990"/>
              <a:gd name="connsiteX3" fmla="*/ 1233313 w 2701248"/>
              <a:gd name="connsiteY3" fmla="*/ 1543518 h 1551990"/>
              <a:gd name="connsiteX4" fmla="*/ 1737369 w 2701248"/>
              <a:gd name="connsiteY4" fmla="*/ 103358 h 1551990"/>
              <a:gd name="connsiteX5" fmla="*/ 2313433 w 2701248"/>
              <a:gd name="connsiteY5" fmla="*/ 1543517 h 1551990"/>
              <a:gd name="connsiteX6" fmla="*/ 2701248 w 2701248"/>
              <a:gd name="connsiteY6" fmla="*/ 154196 h 1551990"/>
              <a:gd name="connsiteX0" fmla="*/ 77689 w 2701248"/>
              <a:gd name="connsiteY0" fmla="*/ 812223 h 1551990"/>
              <a:gd name="connsiteX1" fmla="*/ 81185 w 2701248"/>
              <a:gd name="connsiteY1" fmla="*/ 823438 h 1551990"/>
              <a:gd name="connsiteX2" fmla="*/ 564800 w 2701248"/>
              <a:gd name="connsiteY2" fmla="*/ 120013 h 1551990"/>
              <a:gd name="connsiteX3" fmla="*/ 1233313 w 2701248"/>
              <a:gd name="connsiteY3" fmla="*/ 1543518 h 1551990"/>
              <a:gd name="connsiteX4" fmla="*/ 1737369 w 2701248"/>
              <a:gd name="connsiteY4" fmla="*/ 103358 h 1551990"/>
              <a:gd name="connsiteX5" fmla="*/ 2417858 w 2701248"/>
              <a:gd name="connsiteY5" fmla="*/ 1543517 h 1551990"/>
              <a:gd name="connsiteX6" fmla="*/ 2701248 w 2701248"/>
              <a:gd name="connsiteY6" fmla="*/ 154196 h 1551990"/>
              <a:gd name="connsiteX0" fmla="*/ 77689 w 2913793"/>
              <a:gd name="connsiteY0" fmla="*/ 812223 h 1546294"/>
              <a:gd name="connsiteX1" fmla="*/ 81185 w 2913793"/>
              <a:gd name="connsiteY1" fmla="*/ 823438 h 1546294"/>
              <a:gd name="connsiteX2" fmla="*/ 564800 w 2913793"/>
              <a:gd name="connsiteY2" fmla="*/ 120013 h 1546294"/>
              <a:gd name="connsiteX3" fmla="*/ 1233313 w 2913793"/>
              <a:gd name="connsiteY3" fmla="*/ 1543518 h 1546294"/>
              <a:gd name="connsiteX4" fmla="*/ 1737369 w 2913793"/>
              <a:gd name="connsiteY4" fmla="*/ 103358 h 1546294"/>
              <a:gd name="connsiteX5" fmla="*/ 2417858 w 2913793"/>
              <a:gd name="connsiteY5" fmla="*/ 1543517 h 1546294"/>
              <a:gd name="connsiteX6" fmla="*/ 2913793 w 2913793"/>
              <a:gd name="connsiteY6" fmla="*/ 103357 h 154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3793" h="1546294">
                <a:moveTo>
                  <a:pt x="77689" y="812223"/>
                </a:moveTo>
                <a:cubicBezTo>
                  <a:pt x="77689" y="811195"/>
                  <a:pt x="0" y="938806"/>
                  <a:pt x="81185" y="823438"/>
                </a:cubicBezTo>
                <a:cubicBezTo>
                  <a:pt x="303182" y="632956"/>
                  <a:pt x="372779" y="0"/>
                  <a:pt x="564800" y="120013"/>
                </a:cubicBezTo>
                <a:cubicBezTo>
                  <a:pt x="756821" y="240026"/>
                  <a:pt x="1037885" y="1546294"/>
                  <a:pt x="1233313" y="1543518"/>
                </a:cubicBezTo>
                <a:cubicBezTo>
                  <a:pt x="1428741" y="1540742"/>
                  <a:pt x="1539945" y="103358"/>
                  <a:pt x="1737369" y="103358"/>
                </a:cubicBezTo>
                <a:cubicBezTo>
                  <a:pt x="1934793" y="103358"/>
                  <a:pt x="2221787" y="1543517"/>
                  <a:pt x="2417858" y="1543517"/>
                </a:cubicBezTo>
                <a:cubicBezTo>
                  <a:pt x="2613929" y="1543517"/>
                  <a:pt x="2764241" y="844705"/>
                  <a:pt x="2913793" y="10335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8" name="CasellaDiTesto 17"/>
          <p:cNvSpPr txBox="1"/>
          <p:nvPr/>
        </p:nvSpPr>
        <p:spPr>
          <a:xfrm>
            <a:off x="4580384" y="2412051"/>
            <a:ext cx="3456384" cy="369332"/>
          </a:xfrm>
          <a:prstGeom prst="rect">
            <a:avLst/>
          </a:prstGeom>
          <a:noFill/>
          <a:ln>
            <a:noFill/>
            <a:headEnd type="arrow" w="med" len="med"/>
            <a:tailEnd type="none" w="med" len="med"/>
          </a:ln>
        </p:spPr>
        <p:txBody>
          <a:bodyPr wrap="square" rtlCol="0">
            <a:spAutoFit/>
          </a:bodyPr>
          <a:lstStyle/>
          <a:p>
            <a:r>
              <a:rPr lang="it-IT" dirty="0"/>
              <a:t>0	        1                    2</a:t>
            </a:r>
          </a:p>
        </p:txBody>
      </p:sp>
      <p:sp>
        <p:nvSpPr>
          <p:cNvPr id="19" name="CasellaDiTesto 18"/>
          <p:cNvSpPr txBox="1"/>
          <p:nvPr/>
        </p:nvSpPr>
        <p:spPr>
          <a:xfrm>
            <a:off x="7748736" y="2412051"/>
            <a:ext cx="1215752" cy="369332"/>
          </a:xfrm>
          <a:prstGeom prst="rect">
            <a:avLst/>
          </a:prstGeom>
          <a:noFill/>
          <a:ln>
            <a:noFill/>
            <a:headEnd type="arrow" w="med" len="med"/>
            <a:tailEnd type="none" w="med" len="med"/>
          </a:ln>
        </p:spPr>
        <p:txBody>
          <a:bodyPr wrap="square" rtlCol="0">
            <a:spAutoFit/>
          </a:bodyPr>
          <a:lstStyle/>
          <a:p>
            <a:r>
              <a:rPr lang="it-IT" dirty="0" err="1"/>
              <a:t>Time</a:t>
            </a:r>
            <a:r>
              <a:rPr lang="it-IT" dirty="0"/>
              <a:t> (s)</a:t>
            </a:r>
          </a:p>
        </p:txBody>
      </p:sp>
      <p:sp>
        <p:nvSpPr>
          <p:cNvPr id="20" name="CasellaDiTesto 19"/>
          <p:cNvSpPr txBox="1"/>
          <p:nvPr/>
        </p:nvSpPr>
        <p:spPr>
          <a:xfrm rot="16200000">
            <a:off x="3931858" y="1115907"/>
            <a:ext cx="1215752" cy="369332"/>
          </a:xfrm>
          <a:prstGeom prst="rect">
            <a:avLst/>
          </a:prstGeom>
          <a:noFill/>
          <a:ln>
            <a:noFill/>
            <a:headEnd type="arrow" w="med" len="med"/>
            <a:tailEnd type="none" w="med" len="med"/>
          </a:ln>
        </p:spPr>
        <p:txBody>
          <a:bodyPr wrap="square" rtlCol="0">
            <a:spAutoFit/>
          </a:bodyPr>
          <a:lstStyle/>
          <a:p>
            <a:r>
              <a:rPr lang="it-IT" dirty="0" err="1"/>
              <a:t>Amplitude</a:t>
            </a:r>
            <a:endParaRPr lang="it-IT" dirty="0"/>
          </a:p>
        </p:txBody>
      </p:sp>
      <p:sp>
        <p:nvSpPr>
          <p:cNvPr id="23" name="Rettangolo 22"/>
          <p:cNvSpPr/>
          <p:nvPr/>
        </p:nvSpPr>
        <p:spPr>
          <a:xfrm>
            <a:off x="5436096" y="766445"/>
            <a:ext cx="1944216" cy="646331"/>
          </a:xfrm>
          <a:prstGeom prst="rect">
            <a:avLst/>
          </a:prstGeom>
        </p:spPr>
        <p:txBody>
          <a:bodyPr wrap="square">
            <a:spAutoFit/>
          </a:bodyPr>
          <a:lstStyle/>
          <a:p>
            <a:pPr algn="ctr"/>
            <a:r>
              <a:rPr lang="it-IT" b="1" dirty="0" err="1"/>
              <a:t>Analog</a:t>
            </a:r>
            <a:r>
              <a:rPr lang="it-IT" b="1" dirty="0"/>
              <a:t> </a:t>
            </a:r>
            <a:r>
              <a:rPr lang="it-IT" b="1" dirty="0" err="1"/>
              <a:t>signal</a:t>
            </a:r>
            <a:r>
              <a:rPr lang="it-IT" b="1" dirty="0"/>
              <a:t> at 1 Hz</a:t>
            </a:r>
          </a:p>
        </p:txBody>
      </p:sp>
      <p:cxnSp>
        <p:nvCxnSpPr>
          <p:cNvPr id="50" name="Connettore 1 49"/>
          <p:cNvCxnSpPr/>
          <p:nvPr/>
        </p:nvCxnSpPr>
        <p:spPr>
          <a:xfrm>
            <a:off x="332821" y="4036413"/>
            <a:ext cx="0" cy="1440160"/>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Connettore 1 52"/>
          <p:cNvCxnSpPr/>
          <p:nvPr/>
        </p:nvCxnSpPr>
        <p:spPr>
          <a:xfrm>
            <a:off x="332821" y="5476573"/>
            <a:ext cx="3168352" cy="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4" name="Figura a mano libera 53"/>
          <p:cNvSpPr/>
          <p:nvPr/>
        </p:nvSpPr>
        <p:spPr>
          <a:xfrm>
            <a:off x="342361" y="4666824"/>
            <a:ext cx="2738320" cy="1519514"/>
          </a:xfrm>
          <a:custGeom>
            <a:avLst/>
            <a:gdLst>
              <a:gd name="connsiteX0" fmla="*/ 0 w 2623559"/>
              <a:gd name="connsiteY0" fmla="*/ 830367 h 1660733"/>
              <a:gd name="connsiteX1" fmla="*/ 487111 w 2623559"/>
              <a:gd name="connsiteY1" fmla="*/ 138157 h 1660733"/>
              <a:gd name="connsiteX2" fmla="*/ 1128045 w 2623559"/>
              <a:gd name="connsiteY2" fmla="*/ 1659309 h 1660733"/>
              <a:gd name="connsiteX3" fmla="*/ 1598064 w 2623559"/>
              <a:gd name="connsiteY3" fmla="*/ 146703 h 1660733"/>
              <a:gd name="connsiteX4" fmla="*/ 2153540 w 2623559"/>
              <a:gd name="connsiteY4" fmla="*/ 1650763 h 1660733"/>
              <a:gd name="connsiteX5" fmla="*/ 2623559 w 2623559"/>
              <a:gd name="connsiteY5" fmla="*/ 172340 h 1660733"/>
              <a:gd name="connsiteX0" fmla="*/ 0 w 2623559"/>
              <a:gd name="connsiteY0" fmla="*/ 814092 h 1638761"/>
              <a:gd name="connsiteX1" fmla="*/ 487111 w 2623559"/>
              <a:gd name="connsiteY1" fmla="*/ 121882 h 1638761"/>
              <a:gd name="connsiteX2" fmla="*/ 1155624 w 2623559"/>
              <a:gd name="connsiteY2" fmla="*/ 1545387 h 1638761"/>
              <a:gd name="connsiteX3" fmla="*/ 1598064 w 2623559"/>
              <a:gd name="connsiteY3" fmla="*/ 130428 h 1638761"/>
              <a:gd name="connsiteX4" fmla="*/ 2153540 w 2623559"/>
              <a:gd name="connsiteY4" fmla="*/ 1634488 h 1638761"/>
              <a:gd name="connsiteX5" fmla="*/ 2623559 w 2623559"/>
              <a:gd name="connsiteY5" fmla="*/ 156065 h 1638761"/>
              <a:gd name="connsiteX0" fmla="*/ 0 w 2623559"/>
              <a:gd name="connsiteY0" fmla="*/ 814092 h 1642961"/>
              <a:gd name="connsiteX1" fmla="*/ 487111 w 2623559"/>
              <a:gd name="connsiteY1" fmla="*/ 121882 h 1642961"/>
              <a:gd name="connsiteX2" fmla="*/ 1155624 w 2623559"/>
              <a:gd name="connsiteY2" fmla="*/ 1545387 h 1642961"/>
              <a:gd name="connsiteX3" fmla="*/ 1659680 w 2623559"/>
              <a:gd name="connsiteY3" fmla="*/ 105227 h 1642961"/>
              <a:gd name="connsiteX4" fmla="*/ 2153540 w 2623559"/>
              <a:gd name="connsiteY4" fmla="*/ 1634488 h 1642961"/>
              <a:gd name="connsiteX5" fmla="*/ 2623559 w 2623559"/>
              <a:gd name="connsiteY5" fmla="*/ 156065 h 1642961"/>
              <a:gd name="connsiteX0" fmla="*/ 77689 w 2701248"/>
              <a:gd name="connsiteY0" fmla="*/ 812223 h 1641092"/>
              <a:gd name="connsiteX1" fmla="*/ 81185 w 2701248"/>
              <a:gd name="connsiteY1" fmla="*/ 823438 h 1641092"/>
              <a:gd name="connsiteX2" fmla="*/ 564800 w 2701248"/>
              <a:gd name="connsiteY2" fmla="*/ 120013 h 1641092"/>
              <a:gd name="connsiteX3" fmla="*/ 1233313 w 2701248"/>
              <a:gd name="connsiteY3" fmla="*/ 1543518 h 1641092"/>
              <a:gd name="connsiteX4" fmla="*/ 1737369 w 2701248"/>
              <a:gd name="connsiteY4" fmla="*/ 103358 h 1641092"/>
              <a:gd name="connsiteX5" fmla="*/ 2231229 w 2701248"/>
              <a:gd name="connsiteY5" fmla="*/ 1632619 h 1641092"/>
              <a:gd name="connsiteX6" fmla="*/ 2701248 w 2701248"/>
              <a:gd name="connsiteY6" fmla="*/ 154196 h 1641092"/>
              <a:gd name="connsiteX0" fmla="*/ 77689 w 2701248"/>
              <a:gd name="connsiteY0" fmla="*/ 812223 h 1641092"/>
              <a:gd name="connsiteX1" fmla="*/ 81185 w 2701248"/>
              <a:gd name="connsiteY1" fmla="*/ 823438 h 1641092"/>
              <a:gd name="connsiteX2" fmla="*/ 564800 w 2701248"/>
              <a:gd name="connsiteY2" fmla="*/ 120013 h 1641092"/>
              <a:gd name="connsiteX3" fmla="*/ 1233313 w 2701248"/>
              <a:gd name="connsiteY3" fmla="*/ 1543518 h 1641092"/>
              <a:gd name="connsiteX4" fmla="*/ 1737369 w 2701248"/>
              <a:gd name="connsiteY4" fmla="*/ 103358 h 1641092"/>
              <a:gd name="connsiteX5" fmla="*/ 2231229 w 2701248"/>
              <a:gd name="connsiteY5" fmla="*/ 1632619 h 1641092"/>
              <a:gd name="connsiteX6" fmla="*/ 2701248 w 2701248"/>
              <a:gd name="connsiteY6" fmla="*/ 154196 h 1641092"/>
              <a:gd name="connsiteX0" fmla="*/ 77689 w 2701248"/>
              <a:gd name="connsiteY0" fmla="*/ 812223 h 1641092"/>
              <a:gd name="connsiteX1" fmla="*/ 81185 w 2701248"/>
              <a:gd name="connsiteY1" fmla="*/ 823438 h 1641092"/>
              <a:gd name="connsiteX2" fmla="*/ 564800 w 2701248"/>
              <a:gd name="connsiteY2" fmla="*/ 120013 h 1641092"/>
              <a:gd name="connsiteX3" fmla="*/ 1233313 w 2701248"/>
              <a:gd name="connsiteY3" fmla="*/ 1543518 h 1641092"/>
              <a:gd name="connsiteX4" fmla="*/ 1737369 w 2701248"/>
              <a:gd name="connsiteY4" fmla="*/ 103358 h 1641092"/>
              <a:gd name="connsiteX5" fmla="*/ 2231229 w 2701248"/>
              <a:gd name="connsiteY5" fmla="*/ 1632619 h 1641092"/>
              <a:gd name="connsiteX6" fmla="*/ 2701248 w 2701248"/>
              <a:gd name="connsiteY6" fmla="*/ 154196 h 1641092"/>
              <a:gd name="connsiteX0" fmla="*/ 77689 w 2701248"/>
              <a:gd name="connsiteY0" fmla="*/ 812223 h 1551990"/>
              <a:gd name="connsiteX1" fmla="*/ 81185 w 2701248"/>
              <a:gd name="connsiteY1" fmla="*/ 823438 h 1551990"/>
              <a:gd name="connsiteX2" fmla="*/ 564800 w 2701248"/>
              <a:gd name="connsiteY2" fmla="*/ 120013 h 1551990"/>
              <a:gd name="connsiteX3" fmla="*/ 1233313 w 2701248"/>
              <a:gd name="connsiteY3" fmla="*/ 1543518 h 1551990"/>
              <a:gd name="connsiteX4" fmla="*/ 1737369 w 2701248"/>
              <a:gd name="connsiteY4" fmla="*/ 103358 h 1551990"/>
              <a:gd name="connsiteX5" fmla="*/ 2313433 w 2701248"/>
              <a:gd name="connsiteY5" fmla="*/ 1543517 h 1551990"/>
              <a:gd name="connsiteX6" fmla="*/ 2701248 w 2701248"/>
              <a:gd name="connsiteY6" fmla="*/ 154196 h 1551990"/>
              <a:gd name="connsiteX0" fmla="*/ 77689 w 2701248"/>
              <a:gd name="connsiteY0" fmla="*/ 812223 h 1551990"/>
              <a:gd name="connsiteX1" fmla="*/ 81185 w 2701248"/>
              <a:gd name="connsiteY1" fmla="*/ 823438 h 1551990"/>
              <a:gd name="connsiteX2" fmla="*/ 564800 w 2701248"/>
              <a:gd name="connsiteY2" fmla="*/ 120013 h 1551990"/>
              <a:gd name="connsiteX3" fmla="*/ 1233313 w 2701248"/>
              <a:gd name="connsiteY3" fmla="*/ 1543518 h 1551990"/>
              <a:gd name="connsiteX4" fmla="*/ 1737369 w 2701248"/>
              <a:gd name="connsiteY4" fmla="*/ 103358 h 1551990"/>
              <a:gd name="connsiteX5" fmla="*/ 2417858 w 2701248"/>
              <a:gd name="connsiteY5" fmla="*/ 1543517 h 1551990"/>
              <a:gd name="connsiteX6" fmla="*/ 2701248 w 2701248"/>
              <a:gd name="connsiteY6" fmla="*/ 154196 h 1551990"/>
              <a:gd name="connsiteX0" fmla="*/ 77689 w 2913793"/>
              <a:gd name="connsiteY0" fmla="*/ 812223 h 1546294"/>
              <a:gd name="connsiteX1" fmla="*/ 81185 w 2913793"/>
              <a:gd name="connsiteY1" fmla="*/ 823438 h 1546294"/>
              <a:gd name="connsiteX2" fmla="*/ 564800 w 2913793"/>
              <a:gd name="connsiteY2" fmla="*/ 120013 h 1546294"/>
              <a:gd name="connsiteX3" fmla="*/ 1233313 w 2913793"/>
              <a:gd name="connsiteY3" fmla="*/ 1543518 h 1546294"/>
              <a:gd name="connsiteX4" fmla="*/ 1737369 w 2913793"/>
              <a:gd name="connsiteY4" fmla="*/ 103358 h 1546294"/>
              <a:gd name="connsiteX5" fmla="*/ 2417858 w 2913793"/>
              <a:gd name="connsiteY5" fmla="*/ 1543517 h 1546294"/>
              <a:gd name="connsiteX6" fmla="*/ 2913793 w 2913793"/>
              <a:gd name="connsiteY6" fmla="*/ 103357 h 1546294"/>
              <a:gd name="connsiteX0" fmla="*/ 77689 w 2994155"/>
              <a:gd name="connsiteY0" fmla="*/ 830642 h 1581644"/>
              <a:gd name="connsiteX1" fmla="*/ 81185 w 2994155"/>
              <a:gd name="connsiteY1" fmla="*/ 841857 h 1581644"/>
              <a:gd name="connsiteX2" fmla="*/ 564800 w 2994155"/>
              <a:gd name="connsiteY2" fmla="*/ 138432 h 1581644"/>
              <a:gd name="connsiteX3" fmla="*/ 1233313 w 2994155"/>
              <a:gd name="connsiteY3" fmla="*/ 1561937 h 1581644"/>
              <a:gd name="connsiteX4" fmla="*/ 1737369 w 2994155"/>
              <a:gd name="connsiteY4" fmla="*/ 121777 h 1581644"/>
              <a:gd name="connsiteX5" fmla="*/ 2417858 w 2994155"/>
              <a:gd name="connsiteY5" fmla="*/ 1561936 h 1581644"/>
              <a:gd name="connsiteX6" fmla="*/ 2911499 w 2994155"/>
              <a:gd name="connsiteY6" fmla="*/ 240027 h 1581644"/>
              <a:gd name="connsiteX7" fmla="*/ 2913793 w 2994155"/>
              <a:gd name="connsiteY7" fmla="*/ 121776 h 1581644"/>
              <a:gd name="connsiteX0" fmla="*/ 77689 w 3259002"/>
              <a:gd name="connsiteY0" fmla="*/ 812223 h 1563225"/>
              <a:gd name="connsiteX1" fmla="*/ 81185 w 3259002"/>
              <a:gd name="connsiteY1" fmla="*/ 823438 h 1563225"/>
              <a:gd name="connsiteX2" fmla="*/ 564800 w 3259002"/>
              <a:gd name="connsiteY2" fmla="*/ 120013 h 1563225"/>
              <a:gd name="connsiteX3" fmla="*/ 1233313 w 3259002"/>
              <a:gd name="connsiteY3" fmla="*/ 1543518 h 1563225"/>
              <a:gd name="connsiteX4" fmla="*/ 1737369 w 3259002"/>
              <a:gd name="connsiteY4" fmla="*/ 103358 h 1563225"/>
              <a:gd name="connsiteX5" fmla="*/ 2417858 w 3259002"/>
              <a:gd name="connsiteY5" fmla="*/ 1543517 h 1563225"/>
              <a:gd name="connsiteX6" fmla="*/ 2911499 w 3259002"/>
              <a:gd name="connsiteY6" fmla="*/ 221608 h 1563225"/>
              <a:gd name="connsiteX7" fmla="*/ 3259002 w 3259002"/>
              <a:gd name="connsiteY7" fmla="*/ 864096 h 1563225"/>
              <a:gd name="connsiteX0" fmla="*/ 77689 w 3259002"/>
              <a:gd name="connsiteY0" fmla="*/ 812223 h 1550293"/>
              <a:gd name="connsiteX1" fmla="*/ 81185 w 3259002"/>
              <a:gd name="connsiteY1" fmla="*/ 823438 h 1550293"/>
              <a:gd name="connsiteX2" fmla="*/ 564800 w 3259002"/>
              <a:gd name="connsiteY2" fmla="*/ 120013 h 1550293"/>
              <a:gd name="connsiteX3" fmla="*/ 1233313 w 3259002"/>
              <a:gd name="connsiteY3" fmla="*/ 1543518 h 1550293"/>
              <a:gd name="connsiteX4" fmla="*/ 1737369 w 3259002"/>
              <a:gd name="connsiteY4" fmla="*/ 103358 h 1550293"/>
              <a:gd name="connsiteX5" fmla="*/ 2417858 w 3259002"/>
              <a:gd name="connsiteY5" fmla="*/ 1543517 h 1550293"/>
              <a:gd name="connsiteX6" fmla="*/ 2975611 w 3259002"/>
              <a:gd name="connsiteY6" fmla="*/ 144016 h 1550293"/>
              <a:gd name="connsiteX7" fmla="*/ 3259002 w 3259002"/>
              <a:gd name="connsiteY7" fmla="*/ 864096 h 1550293"/>
              <a:gd name="connsiteX0" fmla="*/ 0 w 3181313"/>
              <a:gd name="connsiteY0" fmla="*/ 814093 h 1552163"/>
              <a:gd name="connsiteX1" fmla="*/ 487111 w 3181313"/>
              <a:gd name="connsiteY1" fmla="*/ 121883 h 1552163"/>
              <a:gd name="connsiteX2" fmla="*/ 1155624 w 3181313"/>
              <a:gd name="connsiteY2" fmla="*/ 1545388 h 1552163"/>
              <a:gd name="connsiteX3" fmla="*/ 1659680 w 3181313"/>
              <a:gd name="connsiteY3" fmla="*/ 105228 h 1552163"/>
              <a:gd name="connsiteX4" fmla="*/ 2340169 w 3181313"/>
              <a:gd name="connsiteY4" fmla="*/ 1545387 h 1552163"/>
              <a:gd name="connsiteX5" fmla="*/ 2897922 w 3181313"/>
              <a:gd name="connsiteY5" fmla="*/ 145886 h 1552163"/>
              <a:gd name="connsiteX6" fmla="*/ 3181313 w 3181313"/>
              <a:gd name="connsiteY6" fmla="*/ 865966 h 1552163"/>
              <a:gd name="connsiteX0" fmla="*/ 0 w 2694202"/>
              <a:gd name="connsiteY0" fmla="*/ 89234 h 1519514"/>
              <a:gd name="connsiteX1" fmla="*/ 668513 w 2694202"/>
              <a:gd name="connsiteY1" fmla="*/ 1512739 h 1519514"/>
              <a:gd name="connsiteX2" fmla="*/ 1172569 w 2694202"/>
              <a:gd name="connsiteY2" fmla="*/ 72579 h 1519514"/>
              <a:gd name="connsiteX3" fmla="*/ 1853058 w 2694202"/>
              <a:gd name="connsiteY3" fmla="*/ 1512738 h 1519514"/>
              <a:gd name="connsiteX4" fmla="*/ 2410811 w 2694202"/>
              <a:gd name="connsiteY4" fmla="*/ 113237 h 1519514"/>
              <a:gd name="connsiteX5" fmla="*/ 2694202 w 2694202"/>
              <a:gd name="connsiteY5" fmla="*/ 833317 h 151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4202" h="1519514">
                <a:moveTo>
                  <a:pt x="0" y="89234"/>
                </a:moveTo>
                <a:cubicBezTo>
                  <a:pt x="192604" y="211117"/>
                  <a:pt x="473085" y="1515515"/>
                  <a:pt x="668513" y="1512739"/>
                </a:cubicBezTo>
                <a:cubicBezTo>
                  <a:pt x="863941" y="1509963"/>
                  <a:pt x="975145" y="72579"/>
                  <a:pt x="1172569" y="72579"/>
                </a:cubicBezTo>
                <a:cubicBezTo>
                  <a:pt x="1369993" y="72579"/>
                  <a:pt x="1646684" y="1505962"/>
                  <a:pt x="1853058" y="1512738"/>
                </a:cubicBezTo>
                <a:cubicBezTo>
                  <a:pt x="2059432" y="1519514"/>
                  <a:pt x="2270620" y="226474"/>
                  <a:pt x="2410811" y="113237"/>
                </a:cubicBezTo>
                <a:cubicBezTo>
                  <a:pt x="2551002" y="0"/>
                  <a:pt x="2693820" y="853025"/>
                  <a:pt x="2694202" y="83331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5" name="CasellaDiTesto 54"/>
          <p:cNvSpPr txBox="1"/>
          <p:nvPr/>
        </p:nvSpPr>
        <p:spPr>
          <a:xfrm>
            <a:off x="188805" y="5476573"/>
            <a:ext cx="3456384" cy="369332"/>
          </a:xfrm>
          <a:prstGeom prst="rect">
            <a:avLst/>
          </a:prstGeom>
          <a:noFill/>
          <a:ln>
            <a:noFill/>
            <a:headEnd type="arrow" w="med" len="med"/>
            <a:tailEnd type="none" w="med" len="med"/>
          </a:ln>
        </p:spPr>
        <p:txBody>
          <a:bodyPr wrap="square" rtlCol="0">
            <a:spAutoFit/>
          </a:bodyPr>
          <a:lstStyle/>
          <a:p>
            <a:r>
              <a:rPr lang="it-IT" dirty="0"/>
              <a:t>0	     1                  2</a:t>
            </a:r>
          </a:p>
        </p:txBody>
      </p:sp>
      <p:sp>
        <p:nvSpPr>
          <p:cNvPr id="56" name="CasellaDiTesto 55"/>
          <p:cNvSpPr txBox="1"/>
          <p:nvPr/>
        </p:nvSpPr>
        <p:spPr>
          <a:xfrm>
            <a:off x="3357157" y="5476573"/>
            <a:ext cx="1215752" cy="369332"/>
          </a:xfrm>
          <a:prstGeom prst="rect">
            <a:avLst/>
          </a:prstGeom>
          <a:noFill/>
          <a:ln>
            <a:noFill/>
            <a:headEnd type="arrow" w="med" len="med"/>
            <a:tailEnd type="none" w="med" len="med"/>
          </a:ln>
        </p:spPr>
        <p:txBody>
          <a:bodyPr wrap="square" rtlCol="0">
            <a:spAutoFit/>
          </a:bodyPr>
          <a:lstStyle/>
          <a:p>
            <a:r>
              <a:rPr lang="it-IT" dirty="0" err="1"/>
              <a:t>Time</a:t>
            </a:r>
            <a:r>
              <a:rPr lang="it-IT" dirty="0"/>
              <a:t> (s)</a:t>
            </a:r>
          </a:p>
        </p:txBody>
      </p:sp>
      <p:sp>
        <p:nvSpPr>
          <p:cNvPr id="57" name="CasellaDiTesto 56"/>
          <p:cNvSpPr txBox="1"/>
          <p:nvPr/>
        </p:nvSpPr>
        <p:spPr>
          <a:xfrm rot="16200000">
            <a:off x="-459721" y="4180429"/>
            <a:ext cx="1215752" cy="369332"/>
          </a:xfrm>
          <a:prstGeom prst="rect">
            <a:avLst/>
          </a:prstGeom>
          <a:noFill/>
          <a:ln>
            <a:noFill/>
            <a:headEnd type="arrow" w="med" len="med"/>
            <a:tailEnd type="none" w="med" len="med"/>
          </a:ln>
        </p:spPr>
        <p:txBody>
          <a:bodyPr wrap="square" rtlCol="0">
            <a:spAutoFit/>
          </a:bodyPr>
          <a:lstStyle/>
          <a:p>
            <a:r>
              <a:rPr lang="it-IT" dirty="0" err="1"/>
              <a:t>Amplitude</a:t>
            </a:r>
            <a:endParaRPr lang="it-IT" dirty="0"/>
          </a:p>
        </p:txBody>
      </p:sp>
      <p:sp>
        <p:nvSpPr>
          <p:cNvPr id="58" name="Rettangolo 57"/>
          <p:cNvSpPr/>
          <p:nvPr/>
        </p:nvSpPr>
        <p:spPr>
          <a:xfrm>
            <a:off x="611676" y="3212976"/>
            <a:ext cx="4067829" cy="646331"/>
          </a:xfrm>
          <a:prstGeom prst="rect">
            <a:avLst/>
          </a:prstGeom>
        </p:spPr>
        <p:txBody>
          <a:bodyPr wrap="square">
            <a:spAutoFit/>
          </a:bodyPr>
          <a:lstStyle/>
          <a:p>
            <a:r>
              <a:rPr lang="it-IT" dirty="0" err="1"/>
              <a:t>Sampling</a:t>
            </a:r>
            <a:r>
              <a:rPr lang="it-IT" dirty="0"/>
              <a:t> at 4 Hz </a:t>
            </a:r>
          </a:p>
          <a:p>
            <a:r>
              <a:rPr lang="it-IT" dirty="0"/>
              <a:t>1 sample </a:t>
            </a:r>
            <a:r>
              <a:rPr lang="it-IT" dirty="0" err="1"/>
              <a:t>each</a:t>
            </a:r>
            <a:r>
              <a:rPr lang="it-IT" dirty="0"/>
              <a:t> 0.25 s (</a:t>
            </a:r>
            <a:r>
              <a:rPr lang="it-IT" dirty="0" err="1"/>
              <a:t>other</a:t>
            </a:r>
            <a:r>
              <a:rPr lang="it-IT" dirty="0"/>
              <a:t> </a:t>
            </a:r>
            <a:r>
              <a:rPr lang="it-IT" dirty="0" err="1"/>
              <a:t>choice</a:t>
            </a:r>
            <a:r>
              <a:rPr lang="it-IT" dirty="0"/>
              <a:t>)</a:t>
            </a:r>
          </a:p>
        </p:txBody>
      </p:sp>
      <p:sp>
        <p:nvSpPr>
          <p:cNvPr id="59" name="Ovale 58"/>
          <p:cNvSpPr/>
          <p:nvPr/>
        </p:nvSpPr>
        <p:spPr>
          <a:xfrm>
            <a:off x="1848405" y="5419824"/>
            <a:ext cx="7200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e 59"/>
          <p:cNvSpPr/>
          <p:nvPr/>
        </p:nvSpPr>
        <p:spPr>
          <a:xfrm>
            <a:off x="3085241" y="5420274"/>
            <a:ext cx="7200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Ovale 60"/>
          <p:cNvSpPr/>
          <p:nvPr/>
        </p:nvSpPr>
        <p:spPr>
          <a:xfrm>
            <a:off x="1259641" y="5407124"/>
            <a:ext cx="7200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Ovale 61"/>
          <p:cNvSpPr/>
          <p:nvPr/>
        </p:nvSpPr>
        <p:spPr>
          <a:xfrm>
            <a:off x="627443" y="5411728"/>
            <a:ext cx="7200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p:cNvSpPr/>
          <p:nvPr/>
        </p:nvSpPr>
        <p:spPr>
          <a:xfrm>
            <a:off x="395652" y="3861048"/>
            <a:ext cx="3105879" cy="646331"/>
          </a:xfrm>
          <a:prstGeom prst="rect">
            <a:avLst/>
          </a:prstGeom>
        </p:spPr>
        <p:txBody>
          <a:bodyPr wrap="square">
            <a:spAutoFit/>
          </a:bodyPr>
          <a:lstStyle/>
          <a:p>
            <a:pPr algn="ctr"/>
            <a:r>
              <a:rPr lang="it-IT" b="1" dirty="0" err="1"/>
              <a:t>Signal</a:t>
            </a:r>
            <a:r>
              <a:rPr lang="it-IT" b="1" dirty="0"/>
              <a:t> </a:t>
            </a:r>
            <a:r>
              <a:rPr lang="it-IT" b="1" dirty="0" err="1"/>
              <a:t>is</a:t>
            </a:r>
            <a:r>
              <a:rPr lang="it-IT" b="1" dirty="0"/>
              <a:t> </a:t>
            </a:r>
            <a:r>
              <a:rPr lang="it-IT" b="1" dirty="0" err="1"/>
              <a:t>correctly</a:t>
            </a:r>
            <a:r>
              <a:rPr lang="it-IT" b="1" dirty="0"/>
              <a:t> </a:t>
            </a:r>
            <a:r>
              <a:rPr lang="it-IT" b="1" dirty="0" err="1"/>
              <a:t>reproduced</a:t>
            </a:r>
            <a:endParaRPr lang="it-IT" b="1" dirty="0"/>
          </a:p>
        </p:txBody>
      </p:sp>
      <p:sp>
        <p:nvSpPr>
          <p:cNvPr id="64" name="Ovale 63"/>
          <p:cNvSpPr/>
          <p:nvPr/>
        </p:nvSpPr>
        <p:spPr>
          <a:xfrm>
            <a:off x="2503760" y="5445224"/>
            <a:ext cx="7200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Ovale 64"/>
          <p:cNvSpPr/>
          <p:nvPr/>
        </p:nvSpPr>
        <p:spPr>
          <a:xfrm>
            <a:off x="1506390" y="4699744"/>
            <a:ext cx="7200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Ovale 67"/>
          <p:cNvSpPr/>
          <p:nvPr/>
        </p:nvSpPr>
        <p:spPr>
          <a:xfrm>
            <a:off x="2781326" y="4738294"/>
            <a:ext cx="7200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Ovale 69"/>
          <p:cNvSpPr/>
          <p:nvPr/>
        </p:nvSpPr>
        <p:spPr>
          <a:xfrm>
            <a:off x="981126" y="6131396"/>
            <a:ext cx="7200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Ovale 70"/>
          <p:cNvSpPr/>
          <p:nvPr/>
        </p:nvSpPr>
        <p:spPr>
          <a:xfrm>
            <a:off x="323528" y="4729748"/>
            <a:ext cx="7200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Ovale 71"/>
          <p:cNvSpPr/>
          <p:nvPr/>
        </p:nvSpPr>
        <p:spPr>
          <a:xfrm>
            <a:off x="2199845" y="6152604"/>
            <a:ext cx="72000"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74" name="Oggetto 73"/>
              <p:cNvSpPr txBox="1"/>
              <p:nvPr/>
            </p:nvSpPr>
            <p:spPr bwMode="auto">
              <a:xfrm>
                <a:off x="5580112" y="4365104"/>
                <a:ext cx="1630958" cy="1008856"/>
              </a:xfrm>
              <a:prstGeom prst="rect">
                <a:avLst/>
              </a:prstGeom>
              <a:noFill/>
              <a:ln w="25400">
                <a:solidFill>
                  <a:srgbClr val="993300"/>
                </a:solid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r>
                        <m:rPr>
                          <m:sty m:val="p"/>
                        </m:rPr>
                        <a:rPr lang="it-IT" sz="2000" i="1">
                          <a:solidFill>
                            <a:srgbClr val="000000"/>
                          </a:solidFill>
                          <a:latin typeface="Cambria Math" panose="02040503050406030204" pitchFamily="18" charset="0"/>
                        </a:rPr>
                        <m:t>Δ</m:t>
                      </m:r>
                      <m:r>
                        <a:rPr lang="it-IT" sz="2000" i="1">
                          <a:solidFill>
                            <a:srgbClr val="000000"/>
                          </a:solidFill>
                          <a:latin typeface="Cambria Math" panose="02040503050406030204" pitchFamily="18" charset="0"/>
                        </a:rPr>
                        <m:t>𝑡</m:t>
                      </m:r>
                      <m:r>
                        <a:rPr lang="it-IT" sz="2000" i="1">
                          <a:solidFill>
                            <a:srgbClr val="000000"/>
                          </a:solidFill>
                          <a:latin typeface="Cambria Math" panose="02040503050406030204" pitchFamily="18" charset="0"/>
                        </a:rPr>
                        <m:t>≤</m:t>
                      </m:r>
                      <m:f>
                        <m:fPr>
                          <m:ctrlPr>
                            <a:rPr lang="it-IT" sz="2000" i="1">
                              <a:solidFill>
                                <a:srgbClr val="000000"/>
                              </a:solidFill>
                              <a:latin typeface="Cambria Math" panose="02040503050406030204" pitchFamily="18" charset="0"/>
                            </a:rPr>
                          </m:ctrlPr>
                        </m:fPr>
                        <m:num>
                          <m:r>
                            <a:rPr lang="it-IT" sz="2000" i="1">
                              <a:solidFill>
                                <a:srgbClr val="000000"/>
                              </a:solidFill>
                              <a:latin typeface="Cambria Math" panose="02040503050406030204" pitchFamily="18" charset="0"/>
                            </a:rPr>
                            <m:t>1</m:t>
                          </m:r>
                        </m:num>
                        <m:den>
                          <m:r>
                            <a:rPr lang="it-IT" sz="2000" i="1">
                              <a:solidFill>
                                <a:srgbClr val="000000"/>
                              </a:solidFill>
                              <a:latin typeface="Cambria Math" panose="02040503050406030204" pitchFamily="18" charset="0"/>
                            </a:rPr>
                            <m:t>4</m:t>
                          </m:r>
                          <m:sSub>
                            <m:sSubPr>
                              <m:ctrlPr>
                                <a:rPr lang="it-IT" sz="2000" i="1">
                                  <a:solidFill>
                                    <a:srgbClr val="000000"/>
                                  </a:solidFill>
                                  <a:latin typeface="Cambria Math" panose="02040503050406030204" pitchFamily="18" charset="0"/>
                                </a:rPr>
                              </m:ctrlPr>
                            </m:sSubPr>
                            <m:e>
                              <m:r>
                                <a:rPr lang="it-IT" sz="2000" i="1">
                                  <a:solidFill>
                                    <a:srgbClr val="000000"/>
                                  </a:solidFill>
                                  <a:latin typeface="Cambria Math" panose="02040503050406030204" pitchFamily="18" charset="0"/>
                                </a:rPr>
                                <m:t>𝑓</m:t>
                              </m:r>
                            </m:e>
                            <m:sub>
                              <m:r>
                                <m:rPr>
                                  <m:sty m:val="p"/>
                                </m:rPr>
                                <a:rPr lang="it-IT" sz="2000" i="0">
                                  <a:solidFill>
                                    <a:srgbClr val="000000"/>
                                  </a:solidFill>
                                  <a:latin typeface="Cambria Math" panose="02040503050406030204" pitchFamily="18" charset="0"/>
                                </a:rPr>
                                <m:t>max</m:t>
                              </m:r>
                            </m:sub>
                          </m:sSub>
                        </m:den>
                      </m:f>
                    </m:oMath>
                  </m:oMathPara>
                </a14:m>
                <a:endParaRPr lang="it-IT" sz="2000" dirty="0"/>
              </a:p>
            </p:txBody>
          </p:sp>
        </mc:Choice>
        <mc:Fallback xmlns="">
          <p:sp>
            <p:nvSpPr>
              <p:cNvPr id="74" name="Oggetto 73"/>
              <p:cNvSpPr txBox="1">
                <a:spLocks noRot="1" noChangeAspect="1" noMove="1" noResize="1" noEditPoints="1" noAdjustHandles="1" noChangeArrowheads="1" noChangeShapeType="1" noTextEdit="1"/>
              </p:cNvSpPr>
              <p:nvPr/>
            </p:nvSpPr>
            <p:spPr bwMode="auto">
              <a:xfrm>
                <a:off x="5580112" y="4365104"/>
                <a:ext cx="1630958" cy="1008856"/>
              </a:xfrm>
              <a:prstGeom prst="rect">
                <a:avLst/>
              </a:prstGeom>
              <a:blipFill>
                <a:blip r:embed="rId4"/>
                <a:stretch>
                  <a:fillRect/>
                </a:stretch>
              </a:blipFill>
              <a:ln w="25400">
                <a:solidFill>
                  <a:srgbClr val="993300"/>
                </a:solidFill>
                <a:miter lim="800000"/>
                <a:headEnd/>
                <a:tailEnd/>
              </a:ln>
            </p:spPr>
            <p:txBody>
              <a:bodyPr/>
              <a:lstStyle/>
              <a:p>
                <a:r>
                  <a:rPr lang="it-IT">
                    <a:noFill/>
                  </a:rPr>
                  <a:t> </a:t>
                </a:r>
              </a:p>
            </p:txBody>
          </p:sp>
        </mc:Fallback>
      </mc:AlternateContent>
      <p:sp>
        <p:nvSpPr>
          <p:cNvPr id="4" name="CasellaDiTesto 3">
            <a:extLst>
              <a:ext uri="{FF2B5EF4-FFF2-40B4-BE49-F238E27FC236}">
                <a16:creationId xmlns:a16="http://schemas.microsoft.com/office/drawing/2014/main" id="{E75002F9-ACE3-AC2F-5EFC-C09237F747B2}"/>
              </a:ext>
            </a:extLst>
          </p:cNvPr>
          <p:cNvSpPr txBox="1"/>
          <p:nvPr/>
        </p:nvSpPr>
        <p:spPr>
          <a:xfrm>
            <a:off x="35496" y="1785590"/>
            <a:ext cx="3995936" cy="923330"/>
          </a:xfrm>
          <a:prstGeom prst="rect">
            <a:avLst/>
          </a:prstGeom>
          <a:noFill/>
        </p:spPr>
        <p:txBody>
          <a:bodyPr wrap="square" rtlCol="0">
            <a:spAutoFit/>
          </a:bodyPr>
          <a:lstStyle/>
          <a:p>
            <a:r>
              <a:rPr lang="it-IT" b="1" dirty="0" err="1"/>
              <a:t>Sampling</a:t>
            </a:r>
            <a:r>
              <a:rPr lang="it-IT" b="1" dirty="0"/>
              <a:t> rate: </a:t>
            </a:r>
            <a:r>
              <a:rPr lang="it-IT" dirty="0" err="1"/>
              <a:t>depends</a:t>
            </a:r>
            <a:r>
              <a:rPr lang="it-IT" dirty="0"/>
              <a:t> on the </a:t>
            </a:r>
            <a:r>
              <a:rPr lang="it-IT" dirty="0" err="1"/>
              <a:t>signal</a:t>
            </a:r>
            <a:r>
              <a:rPr lang="it-IT" dirty="0"/>
              <a:t> </a:t>
            </a:r>
            <a:r>
              <a:rPr lang="it-IT" dirty="0" err="1"/>
              <a:t>frequency</a:t>
            </a:r>
            <a:r>
              <a:rPr lang="it-IT" dirty="0"/>
              <a:t>. </a:t>
            </a:r>
            <a:r>
              <a:rPr lang="it-IT" dirty="0" err="1"/>
              <a:t>Should</a:t>
            </a:r>
            <a:r>
              <a:rPr lang="it-IT" dirty="0"/>
              <a:t> </a:t>
            </a:r>
            <a:r>
              <a:rPr lang="it-IT" dirty="0" err="1"/>
              <a:t>be</a:t>
            </a:r>
            <a:r>
              <a:rPr lang="it-IT" dirty="0"/>
              <a:t> al </a:t>
            </a:r>
            <a:r>
              <a:rPr lang="it-IT" dirty="0" err="1"/>
              <a:t>least</a:t>
            </a:r>
            <a:r>
              <a:rPr lang="it-IT" dirty="0"/>
              <a:t> </a:t>
            </a:r>
            <a:r>
              <a:rPr lang="it-IT" dirty="0" err="1"/>
              <a:t>higher</a:t>
            </a:r>
            <a:r>
              <a:rPr lang="it-IT" dirty="0"/>
              <a:t> </a:t>
            </a:r>
            <a:r>
              <a:rPr lang="it-IT" dirty="0" err="1"/>
              <a:t>than</a:t>
            </a:r>
            <a:r>
              <a:rPr lang="it-IT" dirty="0"/>
              <a:t> the </a:t>
            </a:r>
            <a:r>
              <a:rPr lang="it-IT" dirty="0" err="1"/>
              <a:t>Nyquist</a:t>
            </a:r>
            <a:r>
              <a:rPr lang="it-IT" dirty="0"/>
              <a:t> </a:t>
            </a:r>
            <a:r>
              <a:rPr lang="it-IT" dirty="0" err="1"/>
              <a:t>frequency</a:t>
            </a:r>
            <a:r>
              <a:rPr lang="it-IT" dirty="0"/>
              <a:t>: </a:t>
            </a:r>
            <a:endParaRPr lang="en-GB" dirty="0"/>
          </a:p>
        </p:txBody>
      </p:sp>
      <p:sp>
        <p:nvSpPr>
          <p:cNvPr id="5" name="Rectangle 1">
            <a:extLst>
              <a:ext uri="{FF2B5EF4-FFF2-40B4-BE49-F238E27FC236}">
                <a16:creationId xmlns:a16="http://schemas.microsoft.com/office/drawing/2014/main" id="{A53414E1-8F3F-C33A-2A74-ED2D858935A0}"/>
              </a:ext>
            </a:extLst>
          </p:cNvPr>
          <p:cNvSpPr>
            <a:spLocks noChangeArrowheads="1"/>
          </p:cNvSpPr>
          <p:nvPr/>
        </p:nvSpPr>
        <p:spPr bwMode="auto">
          <a:xfrm>
            <a:off x="323528" y="2740858"/>
            <a:ext cx="24482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err="1">
                <a:ln>
                  <a:noFill/>
                </a:ln>
                <a:solidFill>
                  <a:schemeClr val="tx1"/>
                </a:solidFill>
                <a:effectLst/>
                <a:cs typeface="Helvetica" panose="020B0604020202020204" pitchFamily="34" charset="0"/>
              </a:rPr>
              <a:t>f</a:t>
            </a:r>
            <a:r>
              <a:rPr kumimoji="0" lang="en-US" altLang="en-US" sz="2000" b="0" i="1" u="none" strike="noStrike" cap="none" normalizeH="0" baseline="-25000" dirty="0" err="1">
                <a:ln>
                  <a:noFill/>
                </a:ln>
                <a:solidFill>
                  <a:schemeClr val="tx1"/>
                </a:solidFill>
                <a:effectLst/>
                <a:cs typeface="Helvetica" panose="020B0604020202020204" pitchFamily="34" charset="0"/>
              </a:rPr>
              <a:t>Nyquist</a:t>
            </a:r>
            <a:r>
              <a:rPr kumimoji="0" lang="en-US" altLang="en-US" sz="2000" b="0" i="0" u="none" strike="noStrike" cap="none" normalizeH="0" baseline="0" dirty="0">
                <a:ln>
                  <a:noFill/>
                </a:ln>
                <a:solidFill>
                  <a:schemeClr val="tx1"/>
                </a:solidFill>
                <a:effectLst/>
                <a:cs typeface="Helvetica" panose="020B0604020202020204" pitchFamily="34" charset="0"/>
              </a:rPr>
              <a:t>=2</a:t>
            </a:r>
            <a:r>
              <a:rPr kumimoji="0" lang="en-US" altLang="en-US" sz="2000" b="0" i="0" u="none" strike="noStrike" cap="none" normalizeH="0" baseline="0" dirty="0">
                <a:ln>
                  <a:noFill/>
                </a:ln>
                <a:solidFill>
                  <a:schemeClr val="tx1"/>
                </a:solidFill>
                <a:effectLst/>
                <a:latin typeface="Calibri"/>
                <a:cs typeface="Calibri"/>
              </a:rPr>
              <a:t>·</a:t>
            </a:r>
            <a:r>
              <a:rPr kumimoji="0" lang="en-US" altLang="en-US" sz="2000" b="0" i="0" u="none" strike="noStrike" cap="none" normalizeH="0" baseline="0" dirty="0">
                <a:ln>
                  <a:noFill/>
                </a:ln>
                <a:solidFill>
                  <a:schemeClr val="tx1"/>
                </a:solidFill>
                <a:effectLst/>
                <a:cs typeface="Helvetica" panose="020B0604020202020204" pitchFamily="34" charset="0"/>
              </a:rPr>
              <a:t> (</a:t>
            </a:r>
            <a:r>
              <a:rPr kumimoji="0" lang="en-US" altLang="en-US" sz="2000" b="0" i="1" u="none" strike="noStrike" cap="none" normalizeH="0" baseline="0" dirty="0" err="1">
                <a:ln>
                  <a:noFill/>
                </a:ln>
                <a:solidFill>
                  <a:schemeClr val="tx1"/>
                </a:solidFill>
                <a:effectLst/>
                <a:cs typeface="Helvetica" panose="020B0604020202020204" pitchFamily="34" charset="0"/>
              </a:rPr>
              <a:t>f</a:t>
            </a:r>
            <a:r>
              <a:rPr lang="en-US" altLang="en-US" sz="2000" i="1" baseline="-25000" dirty="0" err="1">
                <a:cs typeface="Helvetica" panose="020B0604020202020204" pitchFamily="34" charset="0"/>
              </a:rPr>
              <a:t>max</a:t>
            </a:r>
            <a:r>
              <a:rPr kumimoji="0" lang="en-US" altLang="en-US" sz="2000" b="0" i="0" u="none" strike="noStrike" cap="none" normalizeH="0" baseline="0" dirty="0">
                <a:ln>
                  <a:noFill/>
                </a:ln>
                <a:solidFill>
                  <a:schemeClr val="tx1"/>
                </a:solidFill>
                <a:effectLst/>
                <a:cs typeface="Helvetica" panose="020B0604020202020204" pitchFamily="34" charset="0"/>
              </a:rPr>
              <a:t>)</a:t>
            </a:r>
          </a:p>
        </p:txBody>
      </p:sp>
      <p:sp>
        <p:nvSpPr>
          <p:cNvPr id="6" name="CasellaDiTesto 5">
            <a:extLst>
              <a:ext uri="{FF2B5EF4-FFF2-40B4-BE49-F238E27FC236}">
                <a16:creationId xmlns:a16="http://schemas.microsoft.com/office/drawing/2014/main" id="{20CD6993-4331-E755-91C9-4977E7283BF2}"/>
              </a:ext>
            </a:extLst>
          </p:cNvPr>
          <p:cNvSpPr txBox="1"/>
          <p:nvPr/>
        </p:nvSpPr>
        <p:spPr>
          <a:xfrm>
            <a:off x="39327" y="869811"/>
            <a:ext cx="4315740" cy="830997"/>
          </a:xfrm>
          <a:prstGeom prst="rect">
            <a:avLst/>
          </a:prstGeom>
          <a:noFill/>
        </p:spPr>
        <p:txBody>
          <a:bodyPr wrap="square" rtlCol="0">
            <a:spAutoFit/>
          </a:bodyPr>
          <a:lstStyle/>
          <a:p>
            <a:r>
              <a:rPr lang="en-GB" sz="1600" dirty="0"/>
              <a:t>As for seismic the recorded signal is </a:t>
            </a:r>
            <a:r>
              <a:rPr lang="en-GB" sz="1600" dirty="0" err="1"/>
              <a:t>analog</a:t>
            </a:r>
            <a:r>
              <a:rPr lang="en-GB" sz="1600" dirty="0"/>
              <a:t>: must be converted into a digital format setting a temporal sampling</a:t>
            </a:r>
          </a:p>
        </p:txBody>
      </p:sp>
    </p:spTree>
    <p:extLst>
      <p:ext uri="{BB962C8B-B14F-4D97-AF65-F5344CB8AC3E}">
        <p14:creationId xmlns:p14="http://schemas.microsoft.com/office/powerpoint/2010/main" val="3952926248"/>
      </p:ext>
    </p:extLst>
  </p:cSld>
  <p:clrMapOvr>
    <a:masterClrMapping/>
  </p:clrMapOvr>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3383</Words>
  <Application>Microsoft Office PowerPoint</Application>
  <PresentationFormat>Presentazione su schermo (4:3)</PresentationFormat>
  <Paragraphs>996</Paragraphs>
  <Slides>48</Slides>
  <Notes>47</Notes>
  <HiddenSlides>33</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48</vt:i4>
      </vt:variant>
    </vt:vector>
  </HeadingPairs>
  <TitlesOfParts>
    <vt:vector size="56" baseType="lpstr">
      <vt:lpstr>Arial</vt:lpstr>
      <vt:lpstr>Calibri</vt:lpstr>
      <vt:lpstr>Cambria</vt:lpstr>
      <vt:lpstr>Cambria Math</vt:lpstr>
      <vt:lpstr>Helvetica</vt:lpstr>
      <vt:lpstr>Symbol</vt:lpstr>
      <vt:lpstr>Tema di Office</vt:lpstr>
      <vt:lpstr>Equazione</vt:lpstr>
      <vt:lpstr>Environmental geophysics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Giorgio</dc:creator>
  <cp:lastModifiedBy>Giorgio De Donno</cp:lastModifiedBy>
  <cp:revision>781</cp:revision>
  <dcterms:created xsi:type="dcterms:W3CDTF">2009-10-15T10:51:16Z</dcterms:created>
  <dcterms:modified xsi:type="dcterms:W3CDTF">2025-11-12T12:15:18Z</dcterms:modified>
</cp:coreProperties>
</file>