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3"/>
  </p:notesMasterIdLst>
  <p:sldIdLst>
    <p:sldId id="700" r:id="rId2"/>
    <p:sldId id="499" r:id="rId3"/>
    <p:sldId id="500" r:id="rId4"/>
    <p:sldId id="616" r:id="rId5"/>
    <p:sldId id="619" r:id="rId6"/>
    <p:sldId id="758" r:id="rId7"/>
    <p:sldId id="702" r:id="rId8"/>
    <p:sldId id="750" r:id="rId9"/>
    <p:sldId id="703" r:id="rId10"/>
    <p:sldId id="704" r:id="rId11"/>
    <p:sldId id="705" r:id="rId12"/>
    <p:sldId id="706" r:id="rId13"/>
    <p:sldId id="707" r:id="rId14"/>
    <p:sldId id="708" r:id="rId15"/>
    <p:sldId id="752" r:id="rId16"/>
    <p:sldId id="709" r:id="rId17"/>
    <p:sldId id="710" r:id="rId18"/>
    <p:sldId id="711" r:id="rId19"/>
    <p:sldId id="715" r:id="rId20"/>
    <p:sldId id="712" r:id="rId21"/>
    <p:sldId id="713" r:id="rId22"/>
    <p:sldId id="716" r:id="rId23"/>
    <p:sldId id="718" r:id="rId24"/>
    <p:sldId id="719" r:id="rId25"/>
    <p:sldId id="722" r:id="rId26"/>
    <p:sldId id="723" r:id="rId27"/>
    <p:sldId id="727" r:id="rId28"/>
    <p:sldId id="728" r:id="rId29"/>
    <p:sldId id="769" r:id="rId30"/>
    <p:sldId id="753" r:id="rId31"/>
    <p:sldId id="754" r:id="rId32"/>
    <p:sldId id="650" r:id="rId33"/>
    <p:sldId id="651" r:id="rId34"/>
    <p:sldId id="746" r:id="rId35"/>
    <p:sldId id="355" r:id="rId36"/>
    <p:sldId id="648" r:id="rId37"/>
    <p:sldId id="731" r:id="rId38"/>
    <p:sldId id="666" r:id="rId39"/>
    <p:sldId id="667" r:id="rId40"/>
    <p:sldId id="733" r:id="rId41"/>
    <p:sldId id="749" r:id="rId42"/>
    <p:sldId id="747" r:id="rId43"/>
    <p:sldId id="748" r:id="rId44"/>
    <p:sldId id="645" r:id="rId45"/>
    <p:sldId id="644" r:id="rId46"/>
    <p:sldId id="657" r:id="rId47"/>
    <p:sldId id="656" r:id="rId48"/>
    <p:sldId id="658" r:id="rId49"/>
    <p:sldId id="541" r:id="rId50"/>
    <p:sldId id="537" r:id="rId51"/>
    <p:sldId id="559" r:id="rId52"/>
    <p:sldId id="560" r:id="rId53"/>
    <p:sldId id="561" r:id="rId54"/>
    <p:sldId id="699" r:id="rId55"/>
    <p:sldId id="585" r:id="rId56"/>
    <p:sldId id="586" r:id="rId57"/>
    <p:sldId id="588" r:id="rId58"/>
    <p:sldId id="589" r:id="rId59"/>
    <p:sldId id="654" r:id="rId60"/>
    <p:sldId id="652" r:id="rId61"/>
    <p:sldId id="745" r:id="rId62"/>
    <p:sldId id="659" r:id="rId63"/>
    <p:sldId id="660" r:id="rId64"/>
    <p:sldId id="664" r:id="rId65"/>
    <p:sldId id="662" r:id="rId66"/>
    <p:sldId id="663" r:id="rId67"/>
    <p:sldId id="540" r:id="rId68"/>
    <p:sldId id="562" r:id="rId69"/>
    <p:sldId id="653" r:id="rId70"/>
    <p:sldId id="615" r:id="rId71"/>
    <p:sldId id="581" r:id="rId72"/>
    <p:sldId id="564" r:id="rId73"/>
    <p:sldId id="563" r:id="rId74"/>
    <p:sldId id="565" r:id="rId75"/>
    <p:sldId id="566" r:id="rId76"/>
    <p:sldId id="567" r:id="rId77"/>
    <p:sldId id="582" r:id="rId78"/>
    <p:sldId id="568" r:id="rId79"/>
    <p:sldId id="558" r:id="rId80"/>
    <p:sldId id="569" r:id="rId81"/>
    <p:sldId id="578" r:id="rId82"/>
    <p:sldId id="760" r:id="rId83"/>
    <p:sldId id="761" r:id="rId84"/>
    <p:sldId id="762" r:id="rId85"/>
    <p:sldId id="764" r:id="rId86"/>
    <p:sldId id="765" r:id="rId87"/>
    <p:sldId id="767" r:id="rId88"/>
    <p:sldId id="573" r:id="rId89"/>
    <p:sldId id="574" r:id="rId90"/>
    <p:sldId id="734" r:id="rId91"/>
    <p:sldId id="575" r:id="rId92"/>
    <p:sldId id="576" r:id="rId93"/>
    <p:sldId id="736" r:id="rId94"/>
    <p:sldId id="737" r:id="rId95"/>
    <p:sldId id="738" r:id="rId96"/>
    <p:sldId id="739" r:id="rId97"/>
    <p:sldId id="740" r:id="rId98"/>
    <p:sldId id="742" r:id="rId99"/>
    <p:sldId id="570" r:id="rId100"/>
    <p:sldId id="661" r:id="rId101"/>
    <p:sldId id="509" r:id="rId102"/>
    <p:sldId id="579" r:id="rId103"/>
    <p:sldId id="695" r:id="rId104"/>
    <p:sldId id="696" r:id="rId105"/>
    <p:sldId id="697" r:id="rId106"/>
    <p:sldId id="694" r:id="rId107"/>
    <p:sldId id="771" r:id="rId108"/>
    <p:sldId id="686" r:id="rId109"/>
    <p:sldId id="546" r:id="rId110"/>
    <p:sldId id="743" r:id="rId111"/>
    <p:sldId id="744" r:id="rId112"/>
  </p:sldIdLst>
  <p:sldSz cx="9144000" cy="6858000" type="screen4x3"/>
  <p:notesSz cx="6858000" cy="9144000"/>
  <p:defaultTextStyle>
    <a:defPPr>
      <a:defRPr lang="it-IT"/>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990000"/>
    <a:srgbClr val="FF3300"/>
    <a:srgbClr val="FF0066"/>
    <a:srgbClr val="CC3300"/>
    <a:srgbClr val="006600"/>
    <a:srgbClr val="0000CC"/>
    <a:srgbClr val="FF00FF"/>
  </p:clrMru>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Stile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6" d="100"/>
          <a:sy n="106" d="100"/>
        </p:scale>
        <p:origin x="-570"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134"/>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7D3412C8-0A0A-4F01-8E4E-A19E3315516B}" type="datetimeFigureOut">
              <a:rPr lang="it-IT"/>
              <a:pPr>
                <a:defRPr/>
              </a:pPr>
              <a:t>13/10/2013</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endParaRPr lang="it-IT" noProof="0"/>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CFA7B05B-F880-4784-AF5A-593A5AB6976E}" type="slidenum">
              <a:rPr lang="it-IT"/>
              <a:pPr>
                <a:defRPr/>
              </a:pPr>
              <a:t>‹N›</a:t>
            </a:fld>
            <a:endParaRPr 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140624" y="641580"/>
            <a:ext cx="4562494" cy="3207900"/>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79875" name="Segnaposto note 2"/>
          <p:cNvSpPr>
            <a:spLocks noGrp="1"/>
          </p:cNvSpPr>
          <p:nvPr>
            <p:ph type="body" sz="quarter" idx="1"/>
          </p:nvPr>
        </p:nvSpPr>
        <p:spPr>
          <a:xfrm>
            <a:off x="684375" y="4063340"/>
            <a:ext cx="5473410" cy="276999"/>
          </a:xfrm>
          <a:noFill/>
          <a:ln/>
        </p:spPr>
        <p:txBody>
          <a:bodyPr>
            <a:spAutoFit/>
          </a:bodyPr>
          <a:lstStyle/>
          <a:p>
            <a:pPr eaLnBrk="1">
              <a:spcBef>
                <a:spcPts val="433"/>
              </a:spcBef>
              <a:buFont typeface="Times New Roman" pitchFamily="18" charset="0"/>
              <a:buChar char="•"/>
              <a:tabLst>
                <a:tab pos="0" algn="l"/>
                <a:tab pos="430305" algn="l"/>
                <a:tab pos="862137" algn="l"/>
                <a:tab pos="1293967" algn="l"/>
                <a:tab pos="1725799" algn="l"/>
                <a:tab pos="2157630" algn="l"/>
                <a:tab pos="2589461" algn="l"/>
                <a:tab pos="3021292" algn="l"/>
                <a:tab pos="3453123" algn="l"/>
                <a:tab pos="3884954" algn="l"/>
                <a:tab pos="4316786" algn="l"/>
                <a:tab pos="4748616" algn="l"/>
                <a:tab pos="5180448" algn="l"/>
                <a:tab pos="5612279" algn="l"/>
                <a:tab pos="6044110" algn="l"/>
                <a:tab pos="6475941" algn="l"/>
                <a:tab pos="6907772" algn="l"/>
                <a:tab pos="7339603" algn="l"/>
                <a:tab pos="7771435" algn="l"/>
                <a:tab pos="8203265" algn="l"/>
                <a:tab pos="8635097" algn="l"/>
              </a:tabLst>
            </a:pPr>
            <a:endParaRPr lang="it-IT"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03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E418D1-87BB-4D80-AA49-D2FFB6BD5014}" type="slidenum">
              <a:rPr lang="it-IT"/>
              <a:pPr fontAlgn="base">
                <a:spcBef>
                  <a:spcPct val="0"/>
                </a:spcBef>
                <a:spcAft>
                  <a:spcPct val="0"/>
                </a:spcAft>
                <a:defRPr/>
              </a:pPr>
              <a:t>38</a:t>
            </a:fld>
            <a:endParaRPr lang="it-IT"/>
          </a:p>
        </p:txBody>
      </p:sp>
      <p:sp>
        <p:nvSpPr>
          <p:cNvPr id="1587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87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03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8BF2EF8-8E5C-411D-819F-D4E445042359}" type="slidenum">
              <a:rPr lang="it-IT"/>
              <a:pPr fontAlgn="base">
                <a:spcBef>
                  <a:spcPct val="0"/>
                </a:spcBef>
                <a:spcAft>
                  <a:spcPct val="0"/>
                </a:spcAft>
                <a:defRPr/>
              </a:pPr>
              <a:t>39</a:t>
            </a:fld>
            <a:endParaRPr lang="it-IT"/>
          </a:p>
        </p:txBody>
      </p:sp>
      <p:sp>
        <p:nvSpPr>
          <p:cNvPr id="1597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97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egnaposto immagine diapositiva 1"/>
          <p:cNvSpPr>
            <a:spLocks noGrp="1" noRot="1" noChangeAspect="1" noTextEdit="1"/>
          </p:cNvSpPr>
          <p:nvPr>
            <p:ph type="sldImg"/>
          </p:nvPr>
        </p:nvSpPr>
        <p:spPr bwMode="auto">
          <a:xfrm>
            <a:off x="1143000" y="695325"/>
            <a:ext cx="4562475" cy="3421063"/>
          </a:xfrm>
          <a:noFill/>
          <a:ln>
            <a:solidFill>
              <a:srgbClr val="000000"/>
            </a:solidFill>
            <a:miter lim="800000"/>
            <a:headEnd/>
            <a:tailEnd/>
          </a:ln>
        </p:spPr>
      </p:sp>
      <p:sp>
        <p:nvSpPr>
          <p:cNvPr id="144387"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latin typeface="Times New Roman" pitchFamily="18" charset="0"/>
            </a:endParaRPr>
          </a:p>
        </p:txBody>
      </p:sp>
      <p:sp>
        <p:nvSpPr>
          <p:cNvPr id="88068" name="Segnaposto numero diapositiva 3"/>
          <p:cNvSpPr>
            <a:spLocks noGrp="1"/>
          </p:cNvSpPr>
          <p:nvPr>
            <p:ph type="sldNum" sz="quarter" idx="5"/>
          </p:nvPr>
        </p:nvSpPr>
        <p:spPr>
          <a:ln>
            <a:miter lim="800000"/>
          </a:ln>
        </p:spPr>
        <p:txBody>
          <a:bodyPr/>
          <a:lstStyle/>
          <a:p>
            <a:pPr>
              <a:buFont typeface="Times New Roman" pitchFamily="18" charset="0"/>
              <a:buNone/>
              <a:defRPr/>
            </a:pPr>
            <a:fld id="{8BCD544E-1DA5-4BEA-ADB0-A04084F0A7FD}" type="slidenum">
              <a:rPr lang="it-IT" smtClean="0">
                <a:latin typeface="Times New Roman" pitchFamily="18" charset="0"/>
                <a:ea typeface="MS Gothic" pitchFamily="49" charset="-128"/>
              </a:rPr>
              <a:pPr>
                <a:buFont typeface="Times New Roman" pitchFamily="18" charset="0"/>
                <a:buNone/>
                <a:defRPr/>
              </a:pPr>
              <a:t>40</a:t>
            </a:fld>
            <a:endParaRPr lang="it-IT" smtClean="0">
              <a:latin typeface="Times New Roman" pitchFamily="18" charset="0"/>
              <a:ea typeface="MS Gothic" pitchFamily="49"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FF28E57B-D0E7-418C-94D8-2408D6F89134}" type="slidenum">
              <a:rPr lang="en-US" smtClean="0"/>
              <a:pPr/>
              <a:t>42</a:t>
            </a:fld>
            <a:endParaRPr lang="en-US" smtClean="0"/>
          </a:p>
        </p:txBody>
      </p:sp>
      <p:sp>
        <p:nvSpPr>
          <p:cNvPr id="61443" name="Rectangle 2"/>
          <p:cNvSpPr>
            <a:spLocks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FF28E57B-D0E7-418C-94D8-2408D6F89134}" type="slidenum">
              <a:rPr lang="en-US" smtClean="0"/>
              <a:pPr/>
              <a:t>43</a:t>
            </a:fld>
            <a:endParaRPr lang="en-US" smtClean="0"/>
          </a:p>
        </p:txBody>
      </p:sp>
      <p:sp>
        <p:nvSpPr>
          <p:cNvPr id="61443" name="Rectangle 2"/>
          <p:cNvSpPr>
            <a:spLocks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03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A0B11DC-0913-4360-B3D0-F67216A0FF87}" type="slidenum">
              <a:rPr lang="it-IT"/>
              <a:pPr fontAlgn="base">
                <a:spcBef>
                  <a:spcPct val="0"/>
                </a:spcBef>
                <a:spcAft>
                  <a:spcPct val="0"/>
                </a:spcAft>
                <a:defRPr/>
              </a:pPr>
              <a:t>48</a:t>
            </a:fld>
            <a:endParaRPr lang="it-IT"/>
          </a:p>
        </p:txBody>
      </p:sp>
      <p:sp>
        <p:nvSpPr>
          <p:cNvPr id="1658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58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B05CF9B-C698-4BCD-9CDE-7C394978779D}" type="slidenum">
              <a:rPr lang="en-GB"/>
              <a:pPr>
                <a:defRPr/>
              </a:pPr>
              <a:t>55</a:t>
            </a:fld>
            <a:endParaRPr lang="en-GB"/>
          </a:p>
        </p:txBody>
      </p:sp>
      <p:sp>
        <p:nvSpPr>
          <p:cNvPr id="1607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077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it-IT"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447BC58-D3A2-4583-BD25-B9ABD33BEDD4}" type="slidenum">
              <a:rPr lang="en-GB"/>
              <a:pPr>
                <a:defRPr/>
              </a:pPr>
              <a:t>56</a:t>
            </a:fld>
            <a:endParaRPr lang="en-GB"/>
          </a:p>
        </p:txBody>
      </p:sp>
      <p:sp>
        <p:nvSpPr>
          <p:cNvPr id="1617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179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it-IT"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CF7B05B-B1B8-4ECE-AE4F-68A11B7D7978}" type="slidenum">
              <a:rPr lang="en-GB"/>
              <a:pPr>
                <a:defRPr/>
              </a:pPr>
              <a:t>57</a:t>
            </a:fld>
            <a:endParaRPr lang="en-GB"/>
          </a:p>
        </p:txBody>
      </p:sp>
      <p:sp>
        <p:nvSpPr>
          <p:cNvPr id="163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384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it-IT"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6CAC68F-7229-41AC-88CE-2BFC2E9FEB64}" type="slidenum">
              <a:rPr lang="en-GB"/>
              <a:pPr>
                <a:defRPr/>
              </a:pPr>
              <a:t>58</a:t>
            </a:fld>
            <a:endParaRPr lang="en-GB"/>
          </a:p>
        </p:txBody>
      </p:sp>
      <p:sp>
        <p:nvSpPr>
          <p:cNvPr id="1648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486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noResize="1"/>
          </p:cNvSpPr>
          <p:nvPr>
            <p:ph type="sldImg"/>
          </p:nvPr>
        </p:nvSpPr>
        <p:spPr>
          <a:xfrm>
            <a:off x="1284288" y="641350"/>
            <a:ext cx="4275137" cy="3206750"/>
          </a:xfrm>
          <a:solidFill>
            <a:schemeClr val="accent1"/>
          </a:solidFill>
          <a:ln w="25400">
            <a:solidFill>
              <a:schemeClr val="accent1">
                <a:shade val="50000"/>
              </a:schemeClr>
            </a:solidFill>
          </a:ln>
        </p:spPr>
      </p:sp>
      <p:sp>
        <p:nvSpPr>
          <p:cNvPr id="140291" name="Segnaposto note 2"/>
          <p:cNvSpPr>
            <a:spLocks noGrp="1"/>
          </p:cNvSpPr>
          <p:nvPr>
            <p:ph type="body" sz="quarter" idx="1"/>
          </p:nvPr>
        </p:nvSpPr>
        <p:spPr bwMode="auto">
          <a:xfrm>
            <a:off x="684213" y="4064000"/>
            <a:ext cx="5473700" cy="276225"/>
          </a:xfrm>
          <a:noFill/>
        </p:spPr>
        <p:txBody>
          <a:bodyPr wrap="square" numCol="1" anchor="t" anchorCtr="0" compatLnSpc="1">
            <a:prstTxWarp prst="textNoShape">
              <a:avLst/>
            </a:prstTxWarp>
            <a:spAutoFit/>
          </a:bodyPr>
          <a:lstStyle/>
          <a:p>
            <a:pPr>
              <a:buClr>
                <a:srgbClr val="000000"/>
              </a:buClr>
              <a:buFont typeface="Times New Roman" pitchFamily="18" charset="0"/>
              <a:buChar char="•"/>
            </a:pPr>
            <a:endParaRPr lang="it-IT"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03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EFA0C8-C01E-49A5-B1A7-76AE84ECB667}" type="slidenum">
              <a:rPr lang="it-IT"/>
              <a:pPr fontAlgn="base">
                <a:spcBef>
                  <a:spcPct val="0"/>
                </a:spcBef>
                <a:spcAft>
                  <a:spcPct val="0"/>
                </a:spcAft>
                <a:defRPr/>
              </a:pPr>
              <a:t>62</a:t>
            </a:fld>
            <a:endParaRPr lang="it-IT"/>
          </a:p>
        </p:txBody>
      </p:sp>
      <p:sp>
        <p:nvSpPr>
          <p:cNvPr id="1669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69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03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962162E-3B09-45AD-8F2C-2642DBC5F95B}" type="slidenum">
              <a:rPr lang="it-IT"/>
              <a:pPr fontAlgn="base">
                <a:spcBef>
                  <a:spcPct val="0"/>
                </a:spcBef>
                <a:spcAft>
                  <a:spcPct val="0"/>
                </a:spcAft>
                <a:defRPr/>
              </a:pPr>
              <a:t>63</a:t>
            </a:fld>
            <a:endParaRPr lang="it-IT"/>
          </a:p>
        </p:txBody>
      </p:sp>
      <p:sp>
        <p:nvSpPr>
          <p:cNvPr id="1679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7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03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E0C1439-1C3F-4A2C-B5A1-F5E857123D9B}" type="slidenum">
              <a:rPr lang="it-IT"/>
              <a:pPr fontAlgn="base">
                <a:spcBef>
                  <a:spcPct val="0"/>
                </a:spcBef>
                <a:spcAft>
                  <a:spcPct val="0"/>
                </a:spcAft>
                <a:defRPr/>
              </a:pPr>
              <a:t>64</a:t>
            </a:fld>
            <a:endParaRPr lang="it-IT"/>
          </a:p>
        </p:txBody>
      </p:sp>
      <p:sp>
        <p:nvSpPr>
          <p:cNvPr id="1689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89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03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42809FD-E88B-410E-B69A-B7213E142336}" type="slidenum">
              <a:rPr lang="it-IT"/>
              <a:pPr fontAlgn="base">
                <a:spcBef>
                  <a:spcPct val="0"/>
                </a:spcBef>
                <a:spcAft>
                  <a:spcPct val="0"/>
                </a:spcAft>
                <a:defRPr/>
              </a:pPr>
              <a:t>65</a:t>
            </a:fld>
            <a:endParaRPr lang="it-IT"/>
          </a:p>
        </p:txBody>
      </p:sp>
      <p:sp>
        <p:nvSpPr>
          <p:cNvPr id="1699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99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03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A11FE8D-7EE1-4699-B22A-439A652EC22B}" type="slidenum">
              <a:rPr lang="it-IT"/>
              <a:pPr fontAlgn="base">
                <a:spcBef>
                  <a:spcPct val="0"/>
                </a:spcBef>
                <a:spcAft>
                  <a:spcPct val="0"/>
                </a:spcAft>
                <a:defRPr/>
              </a:pPr>
              <a:t>66</a:t>
            </a:fld>
            <a:endParaRPr lang="it-IT"/>
          </a:p>
        </p:txBody>
      </p:sp>
      <p:sp>
        <p:nvSpPr>
          <p:cNvPr id="1710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10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p:txBody>
          <a:bodyPr/>
          <a:lstStyle/>
          <a:p>
            <a:pPr>
              <a:defRPr/>
            </a:pPr>
            <a:fld id="{8A178C8C-23AD-4787-BFCF-516A1D33B16B}" type="slidenum">
              <a:rPr lang="en-US"/>
              <a:pPr>
                <a:defRPr/>
              </a:pPr>
              <a:t>82</a:t>
            </a:fld>
            <a:endParaRPr lang="en-US"/>
          </a:p>
        </p:txBody>
      </p:sp>
      <p:sp>
        <p:nvSpPr>
          <p:cNvPr id="157699" name="Text Box 1"/>
          <p:cNvSpPr txBox="1">
            <a:spLocks noChangeArrowheads="1"/>
          </p:cNvSpPr>
          <p:nvPr/>
        </p:nvSpPr>
        <p:spPr bwMode="auto">
          <a:xfrm>
            <a:off x="3884613" y="8686800"/>
            <a:ext cx="2973387" cy="457200"/>
          </a:xfrm>
          <a:prstGeom prst="rect">
            <a:avLst/>
          </a:prstGeom>
          <a:noFill/>
          <a:ln w="9525">
            <a:noFill/>
            <a:round/>
            <a:headEnd/>
            <a:tailEnd/>
          </a:ln>
        </p:spPr>
        <p:txBody>
          <a:bodyPr lIns="88326" tIns="45930" rIns="88326" bIns="45930" anchor="b"/>
          <a:lstStyle/>
          <a:p>
            <a:pPr algn="r">
              <a:tabLst>
                <a:tab pos="0" algn="l"/>
                <a:tab pos="896938" algn="l"/>
                <a:tab pos="1793875" algn="l"/>
                <a:tab pos="2690813" algn="l"/>
                <a:tab pos="3589338" algn="l"/>
                <a:tab pos="4486275" algn="l"/>
                <a:tab pos="5383213" algn="l"/>
                <a:tab pos="6281738" algn="l"/>
                <a:tab pos="7178675" algn="l"/>
                <a:tab pos="8075613" algn="l"/>
                <a:tab pos="8972550" algn="l"/>
                <a:tab pos="9871075" algn="l"/>
              </a:tabLst>
            </a:pPr>
            <a:fld id="{DACEBD33-D786-44C7-9DDF-CEF4C60A492A}" type="slidenum">
              <a:rPr lang="en-US" sz="1200">
                <a:solidFill>
                  <a:srgbClr val="000000"/>
                </a:solidFill>
              </a:rPr>
              <a:pPr algn="r">
                <a:tabLst>
                  <a:tab pos="0" algn="l"/>
                  <a:tab pos="896938" algn="l"/>
                  <a:tab pos="1793875" algn="l"/>
                  <a:tab pos="2690813" algn="l"/>
                  <a:tab pos="3589338" algn="l"/>
                  <a:tab pos="4486275" algn="l"/>
                  <a:tab pos="5383213" algn="l"/>
                  <a:tab pos="6281738" algn="l"/>
                  <a:tab pos="7178675" algn="l"/>
                  <a:tab pos="8075613" algn="l"/>
                  <a:tab pos="8972550" algn="l"/>
                  <a:tab pos="9871075" algn="l"/>
                </a:tabLst>
              </a:pPr>
              <a:t>82</a:t>
            </a:fld>
            <a:endParaRPr lang="en-US" sz="1200">
              <a:solidFill>
                <a:srgbClr val="000000"/>
              </a:solidFill>
            </a:endParaRPr>
          </a:p>
        </p:txBody>
      </p:sp>
      <p:sp>
        <p:nvSpPr>
          <p:cNvPr id="157700" name="Text Box 2"/>
          <p:cNvSpPr txBox="1">
            <a:spLocks noChangeArrowheads="1"/>
          </p:cNvSpPr>
          <p:nvPr/>
        </p:nvSpPr>
        <p:spPr bwMode="auto">
          <a:xfrm>
            <a:off x="1155700" y="685800"/>
            <a:ext cx="4548188" cy="3429000"/>
          </a:xfrm>
          <a:prstGeom prst="rect">
            <a:avLst/>
          </a:prstGeom>
          <a:solidFill>
            <a:srgbClr val="FFFFFF"/>
          </a:solidFill>
          <a:ln w="9525">
            <a:solidFill>
              <a:srgbClr val="000000"/>
            </a:solidFill>
            <a:miter lim="800000"/>
            <a:headEnd/>
            <a:tailEnd/>
          </a:ln>
        </p:spPr>
        <p:txBody>
          <a:bodyPr wrap="none" lIns="89739" tIns="44870" rIns="89739" bIns="44870" anchor="ctr"/>
          <a:lstStyle/>
          <a:p>
            <a:endParaRPr lang="it-IT"/>
          </a:p>
        </p:txBody>
      </p:sp>
      <p:sp>
        <p:nvSpPr>
          <p:cNvPr id="157701" name="Rectangle 3"/>
          <p:cNvSpPr>
            <a:spLocks noChangeArrowheads="1"/>
          </p:cNvSpPr>
          <p:nvPr>
            <p:ph type="body"/>
          </p:nvPr>
        </p:nvSpPr>
        <p:spPr bwMode="auto">
          <a:xfrm>
            <a:off x="685800" y="4344988"/>
            <a:ext cx="5486400" cy="4114800"/>
          </a:xfrm>
          <a:noFill/>
        </p:spPr>
        <p:txBody>
          <a:bodyPr wrap="none" numCol="1" anchor="ctr" anchorCtr="0" compatLnSpc="1">
            <a:prstTxWarp prst="textNoShape">
              <a:avLst/>
            </a:prstTxWarp>
          </a:bodyPr>
          <a:lstStyle/>
          <a:p>
            <a:endParaRPr lang="it-IT"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p:txBody>
          <a:bodyPr/>
          <a:lstStyle/>
          <a:p>
            <a:pPr>
              <a:defRPr/>
            </a:pPr>
            <a:fld id="{2B085CEA-64E6-4721-8A22-131502E92CF6}" type="slidenum">
              <a:rPr lang="en-US"/>
              <a:pPr>
                <a:defRPr/>
              </a:pPr>
              <a:t>83</a:t>
            </a:fld>
            <a:endParaRPr lang="en-US"/>
          </a:p>
        </p:txBody>
      </p:sp>
      <p:sp>
        <p:nvSpPr>
          <p:cNvPr id="158723" name="Text Box 1"/>
          <p:cNvSpPr txBox="1">
            <a:spLocks noChangeArrowheads="1"/>
          </p:cNvSpPr>
          <p:nvPr/>
        </p:nvSpPr>
        <p:spPr bwMode="auto">
          <a:xfrm>
            <a:off x="3884613" y="8686800"/>
            <a:ext cx="2973387" cy="457200"/>
          </a:xfrm>
          <a:prstGeom prst="rect">
            <a:avLst/>
          </a:prstGeom>
          <a:noFill/>
          <a:ln w="9525">
            <a:noFill/>
            <a:round/>
            <a:headEnd/>
            <a:tailEnd/>
          </a:ln>
        </p:spPr>
        <p:txBody>
          <a:bodyPr lIns="88326" tIns="45930" rIns="88326" bIns="45930" anchor="b"/>
          <a:lstStyle/>
          <a:p>
            <a:pPr algn="r">
              <a:tabLst>
                <a:tab pos="0" algn="l"/>
                <a:tab pos="896938" algn="l"/>
                <a:tab pos="1793875" algn="l"/>
                <a:tab pos="2690813" algn="l"/>
                <a:tab pos="3589338" algn="l"/>
                <a:tab pos="4486275" algn="l"/>
                <a:tab pos="5383213" algn="l"/>
                <a:tab pos="6281738" algn="l"/>
                <a:tab pos="7178675" algn="l"/>
                <a:tab pos="8075613" algn="l"/>
                <a:tab pos="8972550" algn="l"/>
                <a:tab pos="9871075" algn="l"/>
              </a:tabLst>
            </a:pPr>
            <a:fld id="{90DE1BA6-EF3D-4595-A4D0-B01675ECF1A5}" type="slidenum">
              <a:rPr lang="en-US" sz="1200">
                <a:solidFill>
                  <a:srgbClr val="000000"/>
                </a:solidFill>
              </a:rPr>
              <a:pPr algn="r">
                <a:tabLst>
                  <a:tab pos="0" algn="l"/>
                  <a:tab pos="896938" algn="l"/>
                  <a:tab pos="1793875" algn="l"/>
                  <a:tab pos="2690813" algn="l"/>
                  <a:tab pos="3589338" algn="l"/>
                  <a:tab pos="4486275" algn="l"/>
                  <a:tab pos="5383213" algn="l"/>
                  <a:tab pos="6281738" algn="l"/>
                  <a:tab pos="7178675" algn="l"/>
                  <a:tab pos="8075613" algn="l"/>
                  <a:tab pos="8972550" algn="l"/>
                  <a:tab pos="9871075" algn="l"/>
                </a:tabLst>
              </a:pPr>
              <a:t>83</a:t>
            </a:fld>
            <a:endParaRPr lang="en-US" sz="1200">
              <a:solidFill>
                <a:srgbClr val="000000"/>
              </a:solidFill>
            </a:endParaRPr>
          </a:p>
        </p:txBody>
      </p:sp>
      <p:sp>
        <p:nvSpPr>
          <p:cNvPr id="158724" name="Text Box 2"/>
          <p:cNvSpPr txBox="1">
            <a:spLocks noChangeArrowheads="1"/>
          </p:cNvSpPr>
          <p:nvPr/>
        </p:nvSpPr>
        <p:spPr bwMode="auto">
          <a:xfrm>
            <a:off x="1155700" y="685800"/>
            <a:ext cx="4548188" cy="3429000"/>
          </a:xfrm>
          <a:prstGeom prst="rect">
            <a:avLst/>
          </a:prstGeom>
          <a:solidFill>
            <a:srgbClr val="FFFFFF"/>
          </a:solidFill>
          <a:ln w="9525">
            <a:solidFill>
              <a:srgbClr val="000000"/>
            </a:solidFill>
            <a:miter lim="800000"/>
            <a:headEnd/>
            <a:tailEnd/>
          </a:ln>
        </p:spPr>
        <p:txBody>
          <a:bodyPr wrap="none" lIns="89739" tIns="44870" rIns="89739" bIns="44870" anchor="ctr"/>
          <a:lstStyle/>
          <a:p>
            <a:endParaRPr lang="it-IT"/>
          </a:p>
        </p:txBody>
      </p:sp>
      <p:sp>
        <p:nvSpPr>
          <p:cNvPr id="158725" name="Rectangle 3"/>
          <p:cNvSpPr>
            <a:spLocks noChangeArrowheads="1"/>
          </p:cNvSpPr>
          <p:nvPr>
            <p:ph type="body"/>
          </p:nvPr>
        </p:nvSpPr>
        <p:spPr bwMode="auto">
          <a:xfrm>
            <a:off x="685800" y="4344988"/>
            <a:ext cx="5486400" cy="4114800"/>
          </a:xfrm>
          <a:noFill/>
        </p:spPr>
        <p:txBody>
          <a:bodyPr wrap="none" numCol="1" anchor="ctr" anchorCtr="0" compatLnSpc="1">
            <a:prstTxWarp prst="textNoShape">
              <a:avLst/>
            </a:prstTxWarp>
          </a:bodyPr>
          <a:lstStyle/>
          <a:p>
            <a:endParaRPr lang="it-IT"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26A829F-56F9-41CF-B6CE-F84A2AC5E10C}" type="slidenum">
              <a:rPr lang="en-GB"/>
              <a:pPr>
                <a:defRPr/>
              </a:pPr>
              <a:t>84</a:t>
            </a:fld>
            <a:endParaRPr lang="en-GB"/>
          </a:p>
        </p:txBody>
      </p:sp>
      <p:sp>
        <p:nvSpPr>
          <p:cNvPr id="159747" name="Rectangle 2"/>
          <p:cNvSpPr>
            <a:spLocks noChangeArrowheads="1" noTextEdit="1"/>
          </p:cNvSpPr>
          <p:nvPr>
            <p:ph type="sldImg"/>
          </p:nvPr>
        </p:nvSpPr>
        <p:spPr bwMode="auto">
          <a:noFill/>
          <a:ln>
            <a:solidFill>
              <a:srgbClr val="000000"/>
            </a:solidFill>
            <a:miter lim="800000"/>
            <a:headEnd/>
            <a:tailEnd/>
          </a:ln>
        </p:spPr>
      </p:sp>
      <p:sp>
        <p:nvSpPr>
          <p:cNvPr id="15974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it-IT"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p>
            <a:pPr>
              <a:defRPr/>
            </a:pPr>
            <a:fld id="{53076603-1B53-448B-A85F-D9A092F7CC32}" type="slidenum">
              <a:rPr lang="en-US"/>
              <a:pPr>
                <a:defRPr/>
              </a:pPr>
              <a:t>85</a:t>
            </a:fld>
            <a:endParaRPr lang="en-US"/>
          </a:p>
        </p:txBody>
      </p:sp>
      <p:sp>
        <p:nvSpPr>
          <p:cNvPr id="161795" name="Text Box 1"/>
          <p:cNvSpPr txBox="1">
            <a:spLocks noChangeArrowheads="1"/>
          </p:cNvSpPr>
          <p:nvPr/>
        </p:nvSpPr>
        <p:spPr bwMode="auto">
          <a:xfrm>
            <a:off x="3884613" y="8686800"/>
            <a:ext cx="2973387" cy="457200"/>
          </a:xfrm>
          <a:prstGeom prst="rect">
            <a:avLst/>
          </a:prstGeom>
          <a:noFill/>
          <a:ln w="9525">
            <a:noFill/>
            <a:round/>
            <a:headEnd/>
            <a:tailEnd/>
          </a:ln>
        </p:spPr>
        <p:txBody>
          <a:bodyPr lIns="88326" tIns="45930" rIns="88326" bIns="45930" anchor="b"/>
          <a:lstStyle/>
          <a:p>
            <a:pPr algn="r">
              <a:tabLst>
                <a:tab pos="0" algn="l"/>
                <a:tab pos="896938" algn="l"/>
                <a:tab pos="1793875" algn="l"/>
                <a:tab pos="2690813" algn="l"/>
                <a:tab pos="3589338" algn="l"/>
                <a:tab pos="4486275" algn="l"/>
                <a:tab pos="5383213" algn="l"/>
                <a:tab pos="6281738" algn="l"/>
                <a:tab pos="7178675" algn="l"/>
                <a:tab pos="8075613" algn="l"/>
                <a:tab pos="8972550" algn="l"/>
                <a:tab pos="9871075" algn="l"/>
              </a:tabLst>
            </a:pPr>
            <a:fld id="{B2EB2EA8-622F-4335-BC64-A57E90DDCE87}" type="slidenum">
              <a:rPr lang="en-US" sz="1200">
                <a:solidFill>
                  <a:srgbClr val="000000"/>
                </a:solidFill>
              </a:rPr>
              <a:pPr algn="r">
                <a:tabLst>
                  <a:tab pos="0" algn="l"/>
                  <a:tab pos="896938" algn="l"/>
                  <a:tab pos="1793875" algn="l"/>
                  <a:tab pos="2690813" algn="l"/>
                  <a:tab pos="3589338" algn="l"/>
                  <a:tab pos="4486275" algn="l"/>
                  <a:tab pos="5383213" algn="l"/>
                  <a:tab pos="6281738" algn="l"/>
                  <a:tab pos="7178675" algn="l"/>
                  <a:tab pos="8075613" algn="l"/>
                  <a:tab pos="8972550" algn="l"/>
                  <a:tab pos="9871075" algn="l"/>
                </a:tabLst>
              </a:pPr>
              <a:t>85</a:t>
            </a:fld>
            <a:endParaRPr lang="en-US" sz="1200">
              <a:solidFill>
                <a:srgbClr val="000000"/>
              </a:solidFill>
            </a:endParaRPr>
          </a:p>
        </p:txBody>
      </p:sp>
      <p:sp>
        <p:nvSpPr>
          <p:cNvPr id="161796" name="Text Box 2"/>
          <p:cNvSpPr txBox="1">
            <a:spLocks noChangeArrowheads="1"/>
          </p:cNvSpPr>
          <p:nvPr/>
        </p:nvSpPr>
        <p:spPr bwMode="auto">
          <a:xfrm>
            <a:off x="1155700" y="685800"/>
            <a:ext cx="4548188" cy="3429000"/>
          </a:xfrm>
          <a:prstGeom prst="rect">
            <a:avLst/>
          </a:prstGeom>
          <a:solidFill>
            <a:srgbClr val="FFFFFF"/>
          </a:solidFill>
          <a:ln w="9525">
            <a:solidFill>
              <a:srgbClr val="000000"/>
            </a:solidFill>
            <a:miter lim="800000"/>
            <a:headEnd/>
            <a:tailEnd/>
          </a:ln>
        </p:spPr>
        <p:txBody>
          <a:bodyPr wrap="none" lIns="89739" tIns="44870" rIns="89739" bIns="44870" anchor="ctr"/>
          <a:lstStyle/>
          <a:p>
            <a:endParaRPr lang="it-IT"/>
          </a:p>
        </p:txBody>
      </p:sp>
      <p:sp>
        <p:nvSpPr>
          <p:cNvPr id="161797" name="Rectangle 3"/>
          <p:cNvSpPr>
            <a:spLocks noChangeArrowheads="1"/>
          </p:cNvSpPr>
          <p:nvPr>
            <p:ph type="body"/>
          </p:nvPr>
        </p:nvSpPr>
        <p:spPr bwMode="auto">
          <a:xfrm>
            <a:off x="685800" y="4344988"/>
            <a:ext cx="5486400" cy="4114800"/>
          </a:xfrm>
          <a:noFill/>
        </p:spPr>
        <p:txBody>
          <a:bodyPr wrap="none" numCol="1" anchor="ctr" anchorCtr="0" compatLnSpc="1">
            <a:prstTxWarp prst="textNoShape">
              <a:avLst/>
            </a:prstTxWarp>
          </a:bodyPr>
          <a:lstStyle/>
          <a:p>
            <a:endParaRPr lang="it-IT"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CD435CD-DFB8-4F7F-89C2-08238AEB391B}" type="slidenum">
              <a:rPr lang="en-GB"/>
              <a:pPr>
                <a:defRPr/>
              </a:pPr>
              <a:t>86</a:t>
            </a:fld>
            <a:endParaRPr lang="en-GB"/>
          </a:p>
        </p:txBody>
      </p:sp>
      <p:sp>
        <p:nvSpPr>
          <p:cNvPr id="162819" name="Rectangle 2"/>
          <p:cNvSpPr>
            <a:spLocks noChangeArrowheads="1" noTextEdit="1"/>
          </p:cNvSpPr>
          <p:nvPr>
            <p:ph type="sldImg"/>
          </p:nvPr>
        </p:nvSpPr>
        <p:spPr bwMode="auto">
          <a:noFill/>
          <a:ln>
            <a:solidFill>
              <a:srgbClr val="000000"/>
            </a:solidFill>
            <a:miter lim="800000"/>
            <a:headEnd/>
            <a:tailEnd/>
          </a:ln>
        </p:spPr>
      </p:sp>
      <p:sp>
        <p:nvSpPr>
          <p:cNvPr id="16282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it-IT"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Figura a mano libera 1"/>
          <p:cNvSpPr>
            <a:spLocks noChangeArrowheads="1"/>
          </p:cNvSpPr>
          <p:nvPr/>
        </p:nvSpPr>
        <p:spPr bwMode="auto">
          <a:xfrm>
            <a:off x="3876675" y="8124825"/>
            <a:ext cx="2965450" cy="428625"/>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9525">
            <a:noFill/>
            <a:miter lim="800000"/>
            <a:headEnd/>
            <a:tailEnd/>
          </a:ln>
        </p:spPr>
        <p:txBody>
          <a:bodyPr lIns="86508" tIns="44984" rIns="86508" bIns="44984" anchor="b"/>
          <a:lstStyle/>
          <a:p>
            <a:pPr algn="r">
              <a:buClr>
                <a:srgbClr val="000000"/>
              </a:buClr>
              <a:buSzPct val="100000"/>
              <a:buFont typeface="Times New Roman" pitchFamily="18" charset="0"/>
              <a:buNone/>
              <a:tabLst>
                <a:tab pos="0" algn="l"/>
                <a:tab pos="430213" algn="l"/>
                <a:tab pos="862013" algn="l"/>
                <a:tab pos="1293813" algn="l"/>
                <a:tab pos="1725613" algn="l"/>
                <a:tab pos="2157413" algn="l"/>
                <a:tab pos="2589213" algn="l"/>
                <a:tab pos="3021013" algn="l"/>
                <a:tab pos="3454400" algn="l"/>
                <a:tab pos="3886200" algn="l"/>
                <a:tab pos="4318000" algn="l"/>
                <a:tab pos="4749800" algn="l"/>
                <a:tab pos="5181600" algn="l"/>
                <a:tab pos="5613400" algn="l"/>
                <a:tab pos="6045200" algn="l"/>
                <a:tab pos="6477000" algn="l"/>
                <a:tab pos="6908800" algn="l"/>
                <a:tab pos="7340600" algn="l"/>
                <a:tab pos="7772400" algn="l"/>
                <a:tab pos="8204200" algn="l"/>
                <a:tab pos="8636000" algn="l"/>
              </a:tabLst>
            </a:pPr>
            <a:fld id="{F714579E-F9DC-44E6-B317-19C77DF17B6E}" type="slidenum">
              <a:rPr lang="en-GB" sz="1200">
                <a:solidFill>
                  <a:srgbClr val="000000"/>
                </a:solidFill>
                <a:ea typeface="Arial Unicode MS" pitchFamily="34" charset="-128"/>
                <a:cs typeface="Arial Unicode MS" pitchFamily="34" charset="-128"/>
              </a:rPr>
              <a:pPr algn="r">
                <a:buClr>
                  <a:srgbClr val="000000"/>
                </a:buClr>
                <a:buSzPct val="100000"/>
                <a:buFont typeface="Times New Roman" pitchFamily="18" charset="0"/>
                <a:buNone/>
                <a:tabLst>
                  <a:tab pos="0" algn="l"/>
                  <a:tab pos="430213" algn="l"/>
                  <a:tab pos="862013" algn="l"/>
                  <a:tab pos="1293813" algn="l"/>
                  <a:tab pos="1725613" algn="l"/>
                  <a:tab pos="2157413" algn="l"/>
                  <a:tab pos="2589213" algn="l"/>
                  <a:tab pos="3021013" algn="l"/>
                  <a:tab pos="3454400" algn="l"/>
                  <a:tab pos="3886200" algn="l"/>
                  <a:tab pos="4318000" algn="l"/>
                  <a:tab pos="4749800" algn="l"/>
                  <a:tab pos="5181600" algn="l"/>
                  <a:tab pos="5613400" algn="l"/>
                  <a:tab pos="6045200" algn="l"/>
                  <a:tab pos="6477000" algn="l"/>
                  <a:tab pos="6908800" algn="l"/>
                  <a:tab pos="7340600" algn="l"/>
                  <a:tab pos="7772400" algn="l"/>
                  <a:tab pos="8204200" algn="l"/>
                  <a:tab pos="8636000" algn="l"/>
                </a:tabLst>
              </a:pPr>
              <a:t>3</a:t>
            </a:fld>
            <a:endParaRPr lang="en-GB" sz="1200">
              <a:solidFill>
                <a:srgbClr val="000000"/>
              </a:solidFill>
              <a:ea typeface="Arial Unicode MS" pitchFamily="34" charset="-128"/>
              <a:cs typeface="Arial Unicode MS" pitchFamily="34" charset="-128"/>
            </a:endParaRPr>
          </a:p>
        </p:txBody>
      </p:sp>
      <p:sp>
        <p:nvSpPr>
          <p:cNvPr id="141315" name="Figura a mano libera 2"/>
          <p:cNvSpPr>
            <a:spLocks/>
          </p:cNvSpPr>
          <p:nvPr/>
        </p:nvSpPr>
        <p:spPr bwMode="auto">
          <a:xfrm>
            <a:off x="1141413" y="641350"/>
            <a:ext cx="4562475" cy="320833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FFFFFF"/>
          </a:solidFill>
          <a:ln w="9360">
            <a:solidFill>
              <a:srgbClr val="000000"/>
            </a:solidFill>
            <a:prstDash val="solid"/>
            <a:miter lim="800000"/>
            <a:headEnd/>
            <a:tailEnd/>
          </a:ln>
        </p:spPr>
        <p:txBody>
          <a:bodyPr wrap="none" lIns="86508" tIns="44984" rIns="86508" bIns="44984" anchor="ctr"/>
          <a:lstStyle/>
          <a:p>
            <a:endParaRPr lang="it-IT"/>
          </a:p>
        </p:txBody>
      </p:sp>
      <p:sp>
        <p:nvSpPr>
          <p:cNvPr id="141316" name="Segnaposto note 3"/>
          <p:cNvSpPr>
            <a:spLocks noGrp="1"/>
          </p:cNvSpPr>
          <p:nvPr>
            <p:ph type="body" sz="quarter" idx="1"/>
          </p:nvPr>
        </p:nvSpPr>
        <p:spPr bwMode="auto">
          <a:xfrm>
            <a:off x="684213" y="4064000"/>
            <a:ext cx="5473700" cy="276225"/>
          </a:xfrm>
          <a:noFill/>
        </p:spPr>
        <p:txBody>
          <a:bodyPr wrap="square" numCol="1" anchor="t" anchorCtr="0" compatLnSpc="1">
            <a:prstTxWarp prst="textNoShape">
              <a:avLst/>
            </a:prstTxWarp>
            <a:spAutoFit/>
          </a:bodyPr>
          <a:lstStyle/>
          <a:p>
            <a:pPr>
              <a:buClr>
                <a:srgbClr val="000000"/>
              </a:buClr>
              <a:buFont typeface="Times New Roman" pitchFamily="18" charset="0"/>
              <a:buChar char="•"/>
            </a:pPr>
            <a:endParaRPr lang="it-IT"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2B7E2A7-A7C3-4C29-9303-89CD2E2BA549}" type="slidenum">
              <a:rPr lang="en-GB"/>
              <a:pPr>
                <a:defRPr/>
              </a:pPr>
              <a:t>87</a:t>
            </a:fld>
            <a:endParaRPr lang="en-GB"/>
          </a:p>
        </p:txBody>
      </p:sp>
      <p:sp>
        <p:nvSpPr>
          <p:cNvPr id="167939" name="Rectangle 2"/>
          <p:cNvSpPr>
            <a:spLocks noChangeArrowheads="1" noTextEdit="1"/>
          </p:cNvSpPr>
          <p:nvPr>
            <p:ph type="sldImg"/>
          </p:nvPr>
        </p:nvSpPr>
        <p:spPr bwMode="auto">
          <a:noFill/>
          <a:ln>
            <a:solidFill>
              <a:srgbClr val="000000"/>
            </a:solidFill>
            <a:miter lim="800000"/>
            <a:headEnd/>
            <a:tailEnd/>
          </a:ln>
        </p:spPr>
      </p:sp>
      <p:sp>
        <p:nvSpPr>
          <p:cNvPr id="16794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it-IT"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A46336C-6C4A-48CB-A7F2-BD795983579E}" type="slidenum">
              <a:rPr lang="en-GB"/>
              <a:pPr>
                <a:defRPr/>
              </a:pPr>
              <a:t>90</a:t>
            </a:fld>
            <a:endParaRPr lang="en-GB"/>
          </a:p>
        </p:txBody>
      </p:sp>
      <p:sp>
        <p:nvSpPr>
          <p:cNvPr id="175107" name="Rectangle 2"/>
          <p:cNvSpPr>
            <a:spLocks noChangeArrowheads="1" noTextEdit="1"/>
          </p:cNvSpPr>
          <p:nvPr>
            <p:ph type="sldImg"/>
          </p:nvPr>
        </p:nvSpPr>
        <p:spPr bwMode="auto">
          <a:noFill/>
          <a:ln>
            <a:solidFill>
              <a:srgbClr val="000000"/>
            </a:solidFill>
            <a:miter lim="800000"/>
            <a:headEnd/>
            <a:tailEnd/>
          </a:ln>
        </p:spPr>
      </p:sp>
      <p:sp>
        <p:nvSpPr>
          <p:cNvPr id="17510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it-IT"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3A9DE9C-063F-4C91-89A2-1AE5A5EEA6B3}" type="slidenum">
              <a:rPr lang="en-GB"/>
              <a:pPr>
                <a:defRPr/>
              </a:pPr>
              <a:t>93</a:t>
            </a:fld>
            <a:endParaRPr lang="en-GB"/>
          </a:p>
        </p:txBody>
      </p:sp>
      <p:sp>
        <p:nvSpPr>
          <p:cNvPr id="176131" name="Rectangle 2"/>
          <p:cNvSpPr>
            <a:spLocks noChangeArrowheads="1" noTextEdit="1"/>
          </p:cNvSpPr>
          <p:nvPr>
            <p:ph type="sldImg"/>
          </p:nvPr>
        </p:nvSpPr>
        <p:spPr bwMode="auto">
          <a:noFill/>
          <a:ln>
            <a:solidFill>
              <a:srgbClr val="000000"/>
            </a:solidFill>
            <a:miter lim="800000"/>
            <a:headEnd/>
            <a:tailEnd/>
          </a:ln>
        </p:spPr>
      </p:sp>
      <p:sp>
        <p:nvSpPr>
          <p:cNvPr id="17613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it-IT"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8BDBED6-0F29-4911-B6B6-11EA86C9B826}" type="slidenum">
              <a:rPr lang="en-GB"/>
              <a:pPr>
                <a:defRPr/>
              </a:pPr>
              <a:t>94</a:t>
            </a:fld>
            <a:endParaRPr lang="en-GB"/>
          </a:p>
        </p:txBody>
      </p:sp>
      <p:sp>
        <p:nvSpPr>
          <p:cNvPr id="177155" name="Rectangle 2"/>
          <p:cNvSpPr>
            <a:spLocks noChangeArrowheads="1" noTextEdit="1"/>
          </p:cNvSpPr>
          <p:nvPr>
            <p:ph type="sldImg"/>
          </p:nvPr>
        </p:nvSpPr>
        <p:spPr bwMode="auto">
          <a:noFill/>
          <a:ln>
            <a:solidFill>
              <a:srgbClr val="000000"/>
            </a:solidFill>
            <a:miter lim="800000"/>
            <a:headEnd/>
            <a:tailEnd/>
          </a:ln>
        </p:spPr>
      </p:sp>
      <p:sp>
        <p:nvSpPr>
          <p:cNvPr id="17715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it-IT"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C0DEE44-6D8F-454A-9AF5-756097DE1BC3}" type="slidenum">
              <a:rPr lang="en-GB"/>
              <a:pPr>
                <a:defRPr/>
              </a:pPr>
              <a:t>95</a:t>
            </a:fld>
            <a:endParaRPr lang="en-GB"/>
          </a:p>
        </p:txBody>
      </p:sp>
      <p:sp>
        <p:nvSpPr>
          <p:cNvPr id="178179" name="Rectangle 2"/>
          <p:cNvSpPr>
            <a:spLocks noChangeArrowheads="1" noTextEdit="1"/>
          </p:cNvSpPr>
          <p:nvPr>
            <p:ph type="sldImg"/>
          </p:nvPr>
        </p:nvSpPr>
        <p:spPr bwMode="auto">
          <a:noFill/>
          <a:ln>
            <a:solidFill>
              <a:srgbClr val="000000"/>
            </a:solidFill>
            <a:miter lim="800000"/>
            <a:headEnd/>
            <a:tailEnd/>
          </a:ln>
        </p:spPr>
      </p:sp>
      <p:sp>
        <p:nvSpPr>
          <p:cNvPr id="17818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it-IT"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899C31E-72AB-4B6F-93AB-A13AC2813A4B}" type="slidenum">
              <a:rPr lang="en-GB"/>
              <a:pPr>
                <a:defRPr/>
              </a:pPr>
              <a:t>96</a:t>
            </a:fld>
            <a:endParaRPr lang="en-GB"/>
          </a:p>
        </p:txBody>
      </p:sp>
      <p:sp>
        <p:nvSpPr>
          <p:cNvPr id="179203" name="Rectangle 2"/>
          <p:cNvSpPr>
            <a:spLocks noChangeArrowheads="1" noTextEdit="1"/>
          </p:cNvSpPr>
          <p:nvPr>
            <p:ph type="sldImg"/>
          </p:nvPr>
        </p:nvSpPr>
        <p:spPr bwMode="auto">
          <a:noFill/>
          <a:ln>
            <a:solidFill>
              <a:srgbClr val="000000"/>
            </a:solidFill>
            <a:miter lim="800000"/>
            <a:headEnd/>
            <a:tailEnd/>
          </a:ln>
        </p:spPr>
      </p:sp>
      <p:sp>
        <p:nvSpPr>
          <p:cNvPr id="17920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it-IT"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F93B856-F52D-4092-B60A-04AC19D901DF}" type="slidenum">
              <a:rPr lang="en-GB"/>
              <a:pPr>
                <a:defRPr/>
              </a:pPr>
              <a:t>97</a:t>
            </a:fld>
            <a:endParaRPr lang="en-GB"/>
          </a:p>
        </p:txBody>
      </p:sp>
      <p:sp>
        <p:nvSpPr>
          <p:cNvPr id="180227" name="Rectangle 2"/>
          <p:cNvSpPr>
            <a:spLocks noChangeArrowheads="1" noTextEdit="1"/>
          </p:cNvSpPr>
          <p:nvPr>
            <p:ph type="sldImg"/>
          </p:nvPr>
        </p:nvSpPr>
        <p:spPr bwMode="auto">
          <a:noFill/>
          <a:ln>
            <a:solidFill>
              <a:srgbClr val="000000"/>
            </a:solidFill>
            <a:miter lim="800000"/>
            <a:headEnd/>
            <a:tailEnd/>
          </a:ln>
        </p:spPr>
      </p:sp>
      <p:sp>
        <p:nvSpPr>
          <p:cNvPr id="18022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it-IT"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21A40E9-8C75-4F22-81C1-61EA63BB2812}" type="slidenum">
              <a:rPr lang="en-GB"/>
              <a:pPr>
                <a:defRPr/>
              </a:pPr>
              <a:t>98</a:t>
            </a:fld>
            <a:endParaRPr lang="en-GB"/>
          </a:p>
        </p:txBody>
      </p:sp>
      <p:sp>
        <p:nvSpPr>
          <p:cNvPr id="182275" name="Rectangle 2"/>
          <p:cNvSpPr>
            <a:spLocks noChangeArrowheads="1" noTextEdit="1"/>
          </p:cNvSpPr>
          <p:nvPr>
            <p:ph type="sldImg"/>
          </p:nvPr>
        </p:nvSpPr>
        <p:spPr bwMode="auto">
          <a:noFill/>
          <a:ln>
            <a:solidFill>
              <a:srgbClr val="000000"/>
            </a:solidFill>
            <a:miter lim="800000"/>
            <a:headEnd/>
            <a:tailEnd/>
          </a:ln>
        </p:spPr>
      </p:sp>
      <p:sp>
        <p:nvSpPr>
          <p:cNvPr id="18227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it-IT"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noResize="1"/>
          </p:cNvSpPr>
          <p:nvPr>
            <p:ph type="sldImg"/>
          </p:nvPr>
        </p:nvSpPr>
        <p:spPr>
          <a:xfrm>
            <a:off x="-13708063" y="-11036300"/>
            <a:ext cx="15641638" cy="11730038"/>
          </a:xfrm>
          <a:solidFill>
            <a:schemeClr val="accent1"/>
          </a:solidFill>
          <a:ln w="25400">
            <a:solidFill>
              <a:schemeClr val="accent1">
                <a:shade val="50000"/>
              </a:schemeClr>
            </a:solidFill>
          </a:ln>
        </p:spPr>
      </p:sp>
      <p:sp>
        <p:nvSpPr>
          <p:cNvPr id="179203" name="Segnaposto note 2"/>
          <p:cNvSpPr>
            <a:spLocks noGrp="1"/>
          </p:cNvSpPr>
          <p:nvPr>
            <p:ph type="body" sz="quarter" idx="1"/>
          </p:nvPr>
        </p:nvSpPr>
        <p:spPr bwMode="auto">
          <a:xfrm>
            <a:off x="685800" y="4343400"/>
            <a:ext cx="5486400" cy="276225"/>
          </a:xfrm>
          <a:noFill/>
        </p:spPr>
        <p:txBody>
          <a:bodyPr wrap="square" numCol="1" anchor="t" anchorCtr="0" compatLnSpc="1">
            <a:prstTxWarp prst="textNoShape">
              <a:avLst/>
            </a:prstTxWarp>
            <a:spAutoFit/>
          </a:bodyPr>
          <a:lstStyle/>
          <a:p>
            <a:pPr eaLnBrk="1">
              <a:buFont typeface="Times New Roman" pitchFamily="18" charset="0"/>
              <a:buChar char="•"/>
            </a:pPr>
            <a:endParaRPr lang="it-IT" smtClean="0">
              <a:ea typeface="MS Gothic" pitchFamily="49" charset="-128"/>
              <a:cs typeface="Tahoma"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82" name="Rectangle 19"/>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buFont typeface="Times New Roman" pitchFamily="18" charset="0"/>
              <a:buNone/>
            </a:pPr>
            <a:fld id="{22222108-986B-4B31-AA55-B4C75BA15B76}" type="slidenum">
              <a:rPr lang="en-GB" smtClean="0">
                <a:latin typeface="Arial" pitchFamily="34" charset="0"/>
                <a:ea typeface="Arial Unicode MS" pitchFamily="34" charset="-128"/>
                <a:cs typeface="Arial Unicode MS" pitchFamily="34" charset="-128"/>
              </a:rPr>
              <a:pPr fontAlgn="base">
                <a:spcBef>
                  <a:spcPct val="0"/>
                </a:spcBef>
                <a:spcAft>
                  <a:spcPct val="0"/>
                </a:spcAft>
                <a:buFont typeface="Times New Roman" pitchFamily="18" charset="0"/>
                <a:buNone/>
              </a:pPr>
              <a:t>107</a:t>
            </a:fld>
            <a:endParaRPr lang="en-GB" smtClean="0">
              <a:latin typeface="Arial" pitchFamily="34" charset="0"/>
              <a:ea typeface="Arial Unicode MS" pitchFamily="34" charset="-128"/>
              <a:cs typeface="Arial Unicode MS" pitchFamily="34" charset="-128"/>
            </a:endParaRPr>
          </a:p>
        </p:txBody>
      </p:sp>
      <p:sp>
        <p:nvSpPr>
          <p:cNvPr id="225283" name="Rectangle 1"/>
          <p:cNvSpPr>
            <a:spLocks noChangeArrowheads="1" noTextEdit="1"/>
          </p:cNvSpPr>
          <p:nvPr>
            <p:ph type="sldImg"/>
          </p:nvPr>
        </p:nvSpPr>
        <p:spPr bwMode="auto">
          <a:xfrm>
            <a:off x="1144588" y="685800"/>
            <a:ext cx="4549775" cy="3411538"/>
          </a:xfrm>
          <a:solidFill>
            <a:srgbClr val="FFFFFF"/>
          </a:solidFill>
          <a:ln>
            <a:solidFill>
              <a:srgbClr val="000000"/>
            </a:solidFill>
            <a:miter lim="800000"/>
            <a:headEnd/>
            <a:tailEnd/>
          </a:ln>
        </p:spPr>
      </p:sp>
      <p:sp>
        <p:nvSpPr>
          <p:cNvPr id="225284" name="Rectangle 2"/>
          <p:cNvSpPr>
            <a:spLocks noChangeArrowheads="1"/>
          </p:cNvSpPr>
          <p:nvPr>
            <p:ph type="body" idx="1"/>
          </p:nvPr>
        </p:nvSpPr>
        <p:spPr bwMode="auto">
          <a:xfrm>
            <a:off x="685800" y="4343400"/>
            <a:ext cx="5467350" cy="4191000"/>
          </a:xfrm>
          <a:noFill/>
        </p:spPr>
        <p:txBody>
          <a:bodyPr wrap="none" numCol="1" anchor="ctr" anchorCtr="0" compatLnSpc="1">
            <a:prstTxWarp prst="textNoShape">
              <a:avLst/>
            </a:prstTxWarp>
          </a:bodyPr>
          <a:lstStyle/>
          <a:p>
            <a:endParaRPr lang="it-IT" smtClean="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Figura a mano libera 1"/>
          <p:cNvSpPr>
            <a:spLocks noChangeArrowheads="1"/>
          </p:cNvSpPr>
          <p:nvPr/>
        </p:nvSpPr>
        <p:spPr bwMode="auto">
          <a:xfrm>
            <a:off x="3876675" y="8124825"/>
            <a:ext cx="2965450" cy="428625"/>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9525">
            <a:noFill/>
            <a:miter lim="800000"/>
            <a:headEnd/>
            <a:tailEnd/>
          </a:ln>
        </p:spPr>
        <p:txBody>
          <a:bodyPr lIns="86508" tIns="44984" rIns="86508" bIns="44984" anchor="b"/>
          <a:lstStyle/>
          <a:p>
            <a:pPr algn="r">
              <a:buClr>
                <a:srgbClr val="000000"/>
              </a:buClr>
              <a:buSzPct val="100000"/>
              <a:buFont typeface="Times New Roman" pitchFamily="18" charset="0"/>
              <a:buNone/>
              <a:tabLst>
                <a:tab pos="0" algn="l"/>
                <a:tab pos="430213" algn="l"/>
                <a:tab pos="862013" algn="l"/>
                <a:tab pos="1293813" algn="l"/>
                <a:tab pos="1725613" algn="l"/>
                <a:tab pos="2157413" algn="l"/>
                <a:tab pos="2589213" algn="l"/>
                <a:tab pos="3021013" algn="l"/>
                <a:tab pos="3454400" algn="l"/>
                <a:tab pos="3886200" algn="l"/>
                <a:tab pos="4318000" algn="l"/>
                <a:tab pos="4749800" algn="l"/>
                <a:tab pos="5181600" algn="l"/>
                <a:tab pos="5613400" algn="l"/>
                <a:tab pos="6045200" algn="l"/>
                <a:tab pos="6477000" algn="l"/>
                <a:tab pos="6908800" algn="l"/>
                <a:tab pos="7340600" algn="l"/>
                <a:tab pos="7772400" algn="l"/>
                <a:tab pos="8204200" algn="l"/>
                <a:tab pos="8636000" algn="l"/>
              </a:tabLst>
            </a:pPr>
            <a:fld id="{735FA4B0-AF61-4103-8EE7-499605FE1ECD}" type="slidenum">
              <a:rPr lang="en-GB" sz="1200">
                <a:solidFill>
                  <a:srgbClr val="000000"/>
                </a:solidFill>
                <a:ea typeface="Arial Unicode MS" pitchFamily="34" charset="-128"/>
                <a:cs typeface="Arial Unicode MS" pitchFamily="34" charset="-128"/>
              </a:rPr>
              <a:pPr algn="r">
                <a:buClr>
                  <a:srgbClr val="000000"/>
                </a:buClr>
                <a:buSzPct val="100000"/>
                <a:buFont typeface="Times New Roman" pitchFamily="18" charset="0"/>
                <a:buNone/>
                <a:tabLst>
                  <a:tab pos="0" algn="l"/>
                  <a:tab pos="430213" algn="l"/>
                  <a:tab pos="862013" algn="l"/>
                  <a:tab pos="1293813" algn="l"/>
                  <a:tab pos="1725613" algn="l"/>
                  <a:tab pos="2157413" algn="l"/>
                  <a:tab pos="2589213" algn="l"/>
                  <a:tab pos="3021013" algn="l"/>
                  <a:tab pos="3454400" algn="l"/>
                  <a:tab pos="3886200" algn="l"/>
                  <a:tab pos="4318000" algn="l"/>
                  <a:tab pos="4749800" algn="l"/>
                  <a:tab pos="5181600" algn="l"/>
                  <a:tab pos="5613400" algn="l"/>
                  <a:tab pos="6045200" algn="l"/>
                  <a:tab pos="6477000" algn="l"/>
                  <a:tab pos="6908800" algn="l"/>
                  <a:tab pos="7340600" algn="l"/>
                  <a:tab pos="7772400" algn="l"/>
                  <a:tab pos="8204200" algn="l"/>
                  <a:tab pos="8636000" algn="l"/>
                </a:tabLst>
              </a:pPr>
              <a:t>4</a:t>
            </a:fld>
            <a:endParaRPr lang="en-GB" sz="1200">
              <a:solidFill>
                <a:srgbClr val="000000"/>
              </a:solidFill>
              <a:ea typeface="Arial Unicode MS" pitchFamily="34" charset="-128"/>
              <a:cs typeface="Arial Unicode MS" pitchFamily="34" charset="-128"/>
            </a:endParaRPr>
          </a:p>
        </p:txBody>
      </p:sp>
      <p:sp>
        <p:nvSpPr>
          <p:cNvPr id="142339" name="Figura a mano libera 2"/>
          <p:cNvSpPr>
            <a:spLocks/>
          </p:cNvSpPr>
          <p:nvPr/>
        </p:nvSpPr>
        <p:spPr bwMode="auto">
          <a:xfrm>
            <a:off x="1141413" y="641350"/>
            <a:ext cx="4562475" cy="320833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FFFFFF"/>
          </a:solidFill>
          <a:ln w="9360">
            <a:solidFill>
              <a:srgbClr val="000000"/>
            </a:solidFill>
            <a:prstDash val="solid"/>
            <a:miter lim="800000"/>
            <a:headEnd/>
            <a:tailEnd/>
          </a:ln>
        </p:spPr>
        <p:txBody>
          <a:bodyPr wrap="none" lIns="86508" tIns="44984" rIns="86508" bIns="44984" anchor="ctr"/>
          <a:lstStyle/>
          <a:p>
            <a:endParaRPr lang="it-IT"/>
          </a:p>
        </p:txBody>
      </p:sp>
      <p:sp>
        <p:nvSpPr>
          <p:cNvPr id="142340" name="Segnaposto note 3"/>
          <p:cNvSpPr>
            <a:spLocks noGrp="1"/>
          </p:cNvSpPr>
          <p:nvPr>
            <p:ph type="body" sz="quarter" idx="1"/>
          </p:nvPr>
        </p:nvSpPr>
        <p:spPr bwMode="auto">
          <a:xfrm>
            <a:off x="684213" y="4064000"/>
            <a:ext cx="5473700" cy="276225"/>
          </a:xfrm>
          <a:noFill/>
        </p:spPr>
        <p:txBody>
          <a:bodyPr wrap="square" numCol="1" anchor="t" anchorCtr="0" compatLnSpc="1">
            <a:prstTxWarp prst="textNoShape">
              <a:avLst/>
            </a:prstTxWarp>
            <a:spAutoFit/>
          </a:bodyPr>
          <a:lstStyle/>
          <a:p>
            <a:pPr>
              <a:buClr>
                <a:srgbClr val="000000"/>
              </a:buClr>
              <a:buFont typeface="Times New Roman" pitchFamily="18" charset="0"/>
              <a:buChar char="•"/>
            </a:pPr>
            <a:endParaRPr lang="it-IT"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96A514-DB92-4C88-A176-9D6B2155E231}" type="slidenum">
              <a:rPr lang="en-US"/>
              <a:pPr/>
              <a:t>6</a:t>
            </a:fld>
            <a:endParaRPr lang="en-US"/>
          </a:p>
        </p:txBody>
      </p:sp>
      <p:sp>
        <p:nvSpPr>
          <p:cNvPr id="14338" name="Rectangle 2"/>
          <p:cNvSpPr>
            <a:spLocks noRot="1" noChangeArrowheads="1" noTextEdit="1"/>
          </p:cNvSpPr>
          <p:nvPr>
            <p:ph type="sldImg"/>
          </p:nvPr>
        </p:nvSpPr>
        <p:spPr>
          <a:xfrm>
            <a:off x="1144588" y="685800"/>
            <a:ext cx="4572000" cy="3429000"/>
          </a:xfrm>
          <a:ln/>
        </p:spPr>
      </p:sp>
      <p:sp>
        <p:nvSpPr>
          <p:cNvPr id="14339" name="Rectangle 3"/>
          <p:cNvSpPr>
            <a:spLocks noGrp="1" noChangeArrowheads="1"/>
          </p:cNvSpPr>
          <p:nvPr>
            <p:ph type="body" idx="1"/>
          </p:nvPr>
        </p:nvSpPr>
        <p:spPr/>
        <p:txBody>
          <a:bodyPr/>
          <a:lstStyle/>
          <a:p>
            <a:r>
              <a:rPr lang="en-US"/>
              <a:t>More than anything else, science is a habit of mind. It involves using reason, observation, testing, and systematic thought to uncover truths about the world and about people, animals, and things in the world. “Science” as we know it today didn’t really exist before the Scientific Revolution. Instead, scientists in ancient and medieval times were really philosophers who drew conclusions based on deductive reasoning; they rarely conducted practical experiments.</a:t>
            </a:r>
          </a:p>
          <a:p>
            <a:endParaRPr lang="en-US"/>
          </a:p>
          <a:p>
            <a:r>
              <a:rPr lang="en-US"/>
              <a:t>Much of what was considered “science” in medieval times had very little basis in fact and drew more from superstition and religious belief. Similar in many ways to chemistry, alchemy aimed to develop potions that would do things such as change iron into gold, cure all disease, or bestow immortality. Astrology was based on the concept that the positions and conditions of celestial bodies could influence human existence, both positively and negatively. Practitioners of astrology would often claim that human suffering (including sickness) could be explained by the position of the stars.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03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53A1AEC-4FFC-45DC-9240-3DF60D4F8276}" type="slidenum">
              <a:rPr lang="it-IT"/>
              <a:pPr fontAlgn="base">
                <a:spcBef>
                  <a:spcPct val="0"/>
                </a:spcBef>
                <a:spcAft>
                  <a:spcPct val="0"/>
                </a:spcAft>
                <a:defRPr/>
              </a:pPr>
              <a:t>34</a:t>
            </a:fld>
            <a:endParaRPr lang="it-IT"/>
          </a:p>
        </p:txBody>
      </p:sp>
      <p:sp>
        <p:nvSpPr>
          <p:cNvPr id="1566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66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03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53A1AEC-4FFC-45DC-9240-3DF60D4F8276}" type="slidenum">
              <a:rPr lang="it-IT"/>
              <a:pPr fontAlgn="base">
                <a:spcBef>
                  <a:spcPct val="0"/>
                </a:spcBef>
                <a:spcAft>
                  <a:spcPct val="0"/>
                </a:spcAft>
                <a:defRPr/>
              </a:pPr>
              <a:t>35</a:t>
            </a:fld>
            <a:endParaRPr lang="it-IT"/>
          </a:p>
        </p:txBody>
      </p:sp>
      <p:sp>
        <p:nvSpPr>
          <p:cNvPr id="1566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66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03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2F4FFB4-DA5C-44CF-A5D6-8DFF168B459D}" type="slidenum">
              <a:rPr lang="it-IT"/>
              <a:pPr fontAlgn="base">
                <a:spcBef>
                  <a:spcPct val="0"/>
                </a:spcBef>
                <a:spcAft>
                  <a:spcPct val="0"/>
                </a:spcAft>
                <a:defRPr/>
              </a:pPr>
              <a:t>36</a:t>
            </a:fld>
            <a:endParaRPr lang="it-IT"/>
          </a:p>
        </p:txBody>
      </p:sp>
      <p:sp>
        <p:nvSpPr>
          <p:cNvPr id="1576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77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031"/>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2F4FFB4-DA5C-44CF-A5D6-8DFF168B459D}" type="slidenum">
              <a:rPr lang="it-IT"/>
              <a:pPr fontAlgn="base">
                <a:spcBef>
                  <a:spcPct val="0"/>
                </a:spcBef>
                <a:spcAft>
                  <a:spcPct val="0"/>
                </a:spcAft>
                <a:defRPr/>
              </a:pPr>
              <a:t>37</a:t>
            </a:fld>
            <a:endParaRPr lang="it-IT"/>
          </a:p>
        </p:txBody>
      </p:sp>
      <p:sp>
        <p:nvSpPr>
          <p:cNvPr id="1576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577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C8A16F55-BF28-4C70-A760-83212C487988}" type="datetimeFigureOut">
              <a:rPr lang="it-IT"/>
              <a:pPr>
                <a:defRPr/>
              </a:pPr>
              <a:t>13/10/2013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3A2F0BA-E4CC-4246-874B-70CA6D14DFA6}"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B02FC24-9A09-432E-AE53-1048233B3596}" type="datetimeFigureOut">
              <a:rPr lang="it-IT"/>
              <a:pPr>
                <a:defRPr/>
              </a:pPr>
              <a:t>13/10/2013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EDA8156-96A8-41C1-8C43-678AE3DA6A43}"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1518391-7698-4553-B540-AB920A076FE8}" type="datetimeFigureOut">
              <a:rPr lang="it-IT"/>
              <a:pPr>
                <a:defRPr/>
              </a:pPr>
              <a:t>13/10/2013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9625579-14C2-46CC-A90F-9B4DEB64C7DA}" type="slidenum">
              <a:rPr lang="it-IT"/>
              <a:pPr>
                <a:defRPr/>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6858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p:txBody>
          <a:bodyPr/>
          <a:lstStyle>
            <a:lvl1pPr>
              <a:defRPr/>
            </a:lvl1pPr>
          </a:lstStyle>
          <a:p>
            <a:pPr>
              <a:defRPr/>
            </a:pPr>
            <a:endParaRPr lang="it-IT"/>
          </a:p>
        </p:txBody>
      </p:sp>
      <p:sp>
        <p:nvSpPr>
          <p:cNvPr id="6" name="Rectangle 5"/>
          <p:cNvSpPr>
            <a:spLocks noGrp="1" noChangeArrowheads="1"/>
          </p:cNvSpPr>
          <p:nvPr>
            <p:ph type="ftr" sz="quarter" idx="11"/>
          </p:nvPr>
        </p:nvSpPr>
        <p:spPr/>
        <p:txBody>
          <a:bodyPr/>
          <a:lstStyle>
            <a:lvl1pPr>
              <a:defRPr/>
            </a:lvl1pPr>
          </a:lstStyle>
          <a:p>
            <a:pPr>
              <a:defRPr/>
            </a:pPr>
            <a:endParaRPr lang="it-IT"/>
          </a:p>
        </p:txBody>
      </p:sp>
      <p:sp>
        <p:nvSpPr>
          <p:cNvPr id="7" name="Rectangle 6"/>
          <p:cNvSpPr>
            <a:spLocks noGrp="1" noChangeArrowheads="1"/>
          </p:cNvSpPr>
          <p:nvPr>
            <p:ph type="sldNum" sz="quarter" idx="12"/>
          </p:nvPr>
        </p:nvSpPr>
        <p:spPr/>
        <p:txBody>
          <a:bodyPr/>
          <a:lstStyle>
            <a:lvl1pPr>
              <a:defRPr/>
            </a:lvl1pPr>
          </a:lstStyle>
          <a:p>
            <a:pPr>
              <a:defRPr/>
            </a:pPr>
            <a:fld id="{24ABFE1D-CBDD-4440-9FAB-39C8193AFBD8}" type="slidenum">
              <a:rPr lang="it-IT"/>
              <a:pPr>
                <a:defRPr/>
              </a:pPr>
              <a:t>‹N›</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49205746-98AE-4D6D-B65D-869272721253}" type="slidenum">
              <a:rPr lang="it-IT"/>
              <a:pPr>
                <a:defRPr/>
              </a:pPr>
              <a:t>‹N›</a:t>
            </a:fld>
            <a:endParaRPr lang="it-I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8"/>
          <p:cNvSpPr>
            <a:spLocks noGrp="1" noChangeArrowheads="1"/>
          </p:cNvSpPr>
          <p:nvPr>
            <p:ph type="dt" sz="half" idx="10"/>
          </p:nvPr>
        </p:nvSpPr>
        <p:spPr>
          <a:ln/>
        </p:spPr>
        <p:txBody>
          <a:bodyPr/>
          <a:lstStyle>
            <a:lvl1pPr>
              <a:defRPr/>
            </a:lvl1pPr>
          </a:lstStyle>
          <a:p>
            <a:pPr>
              <a:defRPr/>
            </a:pPr>
            <a:endParaRPr lang="en-US"/>
          </a:p>
        </p:txBody>
      </p:sp>
      <p:sp>
        <p:nvSpPr>
          <p:cNvPr id="7" name="Rectangle 69"/>
          <p:cNvSpPr>
            <a:spLocks noGrp="1" noChangeArrowheads="1"/>
          </p:cNvSpPr>
          <p:nvPr>
            <p:ph type="ftr" sz="quarter" idx="11"/>
          </p:nvPr>
        </p:nvSpPr>
        <p:spPr>
          <a:ln/>
        </p:spPr>
        <p:txBody>
          <a:bodyPr/>
          <a:lstStyle>
            <a:lvl1pPr>
              <a:defRPr/>
            </a:lvl1pPr>
          </a:lstStyle>
          <a:p>
            <a:pPr>
              <a:defRPr/>
            </a:pPr>
            <a:endParaRPr lang="en-US"/>
          </a:p>
        </p:txBody>
      </p:sp>
      <p:sp>
        <p:nvSpPr>
          <p:cNvPr id="8" name="Rectangle 70"/>
          <p:cNvSpPr>
            <a:spLocks noGrp="1" noChangeArrowheads="1"/>
          </p:cNvSpPr>
          <p:nvPr>
            <p:ph type="sldNum" sz="quarter" idx="12"/>
          </p:nvPr>
        </p:nvSpPr>
        <p:spPr>
          <a:ln/>
        </p:spPr>
        <p:txBody>
          <a:bodyPr/>
          <a:lstStyle>
            <a:lvl1pPr>
              <a:defRPr/>
            </a:lvl1pPr>
          </a:lstStyle>
          <a:p>
            <a:pPr>
              <a:defRPr/>
            </a:pPr>
            <a:fld id="{63F60775-CC78-4AB1-ADD6-B808006BFF37}" type="slidenum">
              <a:rPr lang="en-US"/>
              <a:pPr>
                <a:defRPr/>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4224451-5E8E-40F5-A9C1-321330C9E908}" type="datetimeFigureOut">
              <a:rPr lang="it-IT"/>
              <a:pPr>
                <a:defRPr/>
              </a:pPr>
              <a:t>13/10/2013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C858338-4535-4AE6-83E2-08EAC905523F}"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61355528-34C9-4C91-8478-DE18FAFB46F9}" type="datetimeFigureOut">
              <a:rPr lang="it-IT"/>
              <a:pPr>
                <a:defRPr/>
              </a:pPr>
              <a:t>13/10/2013</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4556B0B-CB9D-4489-8FEF-12F544CD2196}"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E8F3964D-2395-48F4-8434-1A40C95A23FB}" type="datetimeFigureOut">
              <a:rPr lang="it-IT"/>
              <a:pPr>
                <a:defRPr/>
              </a:pPr>
              <a:t>13/10/2013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32B898DF-BCAD-4ECF-8C90-C37B229294FA}"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E212872B-ADD3-4D39-8004-CF5FBCFD98C4}" type="datetimeFigureOut">
              <a:rPr lang="it-IT"/>
              <a:pPr>
                <a:defRPr/>
              </a:pPr>
              <a:t>13/10/2013</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F3BA2F0A-CC65-484E-B0CE-1E96FC1F040C}"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C5E51726-F68C-4EE5-85F8-1786A01FEBBA}" type="datetimeFigureOut">
              <a:rPr lang="it-IT"/>
              <a:pPr>
                <a:defRPr/>
              </a:pPr>
              <a:t>13/10/2013</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6DA76944-E140-4C4A-A092-3DF3F4633AA5}"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B06B3A6A-9B83-45EE-A8DD-20CCBBD58B2C}" type="datetimeFigureOut">
              <a:rPr lang="it-IT"/>
              <a:pPr>
                <a:defRPr/>
              </a:pPr>
              <a:t>13/10/2013</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C3DD92CF-F93E-4D01-A8EC-2B1DB3554B5E}"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CD7B490E-00CB-4F5A-B1F1-7EDBE5282CAF}" type="datetimeFigureOut">
              <a:rPr lang="it-IT"/>
              <a:pPr>
                <a:defRPr/>
              </a:pPr>
              <a:t>13/10/2013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482B47C7-12D4-4254-B99D-E4595CA2D6C1}"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CEAFD851-2340-4DDE-A6DC-ED951B5BA94C}" type="datetimeFigureOut">
              <a:rPr lang="it-IT"/>
              <a:pPr>
                <a:defRPr/>
              </a:pPr>
              <a:t>13/10/2013</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017DA0FF-6FEF-42DF-85BA-20587A8891A8}"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80D2EE2-A00C-446B-BB69-FDEABFBC57FE}" type="datetimeFigureOut">
              <a:rPr lang="it-IT"/>
              <a:pPr>
                <a:defRPr/>
              </a:pPr>
              <a:t>13/10/2013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361BD3E-7501-43CC-88A5-7C664DF9B0BB}"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3" r:id="rId13"/>
    <p:sldLayoutId id="2147483824"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mailto:andrea.grignolio@uniroma1.it" TargetMode="External"/><Relationship Id="rId5" Type="http://schemas.openxmlformats.org/officeDocument/2006/relationships/hyperlink" Target="mailto:andrea.grignolio@unibo.it"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8" Type="http://schemas.openxmlformats.org/officeDocument/2006/relationships/image" Target="images%20(2).jpg" TargetMode="External"/><Relationship Id="rId3" Type="http://schemas.openxmlformats.org/officeDocument/2006/relationships/image" Target="4098352_low1.JPG" TargetMode="External"/><Relationship Id="rId7" Type="http://schemas.openxmlformats.org/officeDocument/2006/relationships/image" Target="images%20(3).jpg"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pathway.gif" TargetMode="External"/><Relationship Id="rId11" Type="http://schemas.openxmlformats.org/officeDocument/2006/relationships/image" Target="../media/image145.png"/><Relationship Id="rId5" Type="http://schemas.openxmlformats.org/officeDocument/2006/relationships/image" Target="014fig001.jpg" TargetMode="External"/><Relationship Id="rId10" Type="http://schemas.openxmlformats.org/officeDocument/2006/relationships/image" Target="images%20(5).jpg" TargetMode="External"/><Relationship Id="rId4" Type="http://schemas.openxmlformats.org/officeDocument/2006/relationships/image" Target="images%20(4).jpg" TargetMode="External"/><Relationship Id="rId9" Type="http://schemas.openxmlformats.org/officeDocument/2006/relationships/image" Target="38-300%20(1).jpg"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47.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images.google.it/imgres?imgurl=http://www.castfvg.it/sistsola/sole/sunspots/9393.gif&amp;imgrefurl=http://www.castfvg.it/sistsola/sole/sunspots/9393_00.htm&amp;usg=__yH-B73Mzao9_FTVbx-mgF5vgEV0=&amp;h=512&amp;w=512&amp;sz=125&amp;hl=it&amp;start=1&amp;tbnid=Lz20RuXsXjEhpM:&amp;tbnh=131&amp;tbnw=131&amp;prev=/images?q=macchie+solari&amp;gbv=2&amp;hl=it" TargetMode="Externa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upload.wikimedia.org/wikipedia/commons/7/73/Frans_Hals_-_Portret_van_Ren%C3%A9_Descartes.jpg" TargetMode="External"/><Relationship Id="rId1" Type="http://schemas.openxmlformats.org/officeDocument/2006/relationships/slideLayout" Target="../slideLayouts/slideLayout14.xml"/><Relationship Id="rId4" Type="http://schemas.openxmlformats.org/officeDocument/2006/relationships/image" Target="../media/image41.g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upload.wikimedia.org/wikipedia/commons/7/73/Frans_Hals_-_Portret_van_Ren%C3%A9_Descartes.jpg" TargetMode="Externa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rds.yahoo.com/_ylt=A0WTb_3PHQRLxTkB85ujzbkF/SIG=12d6tpchk/EXP=1258647375/**http%3A/www.wilsonsalmanac.com/images1/newton_spectrum.jpg"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47.jpeg"/></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50.gif"/><Relationship Id="rId4" Type="http://schemas.openxmlformats.org/officeDocument/2006/relationships/image" Target="../media/image49.jpeg"/></Relationships>
</file>

<file path=ppt/slides/_rels/slide37.xml.rels><?xml version="1.0" encoding="UTF-8" standalone="yes"?>
<Relationships xmlns="http://schemas.openxmlformats.org/package/2006/relationships"><Relationship Id="rId3" Type="http://schemas.openxmlformats.org/officeDocument/2006/relationships/hyperlink" Target="http://it.wikipedia.org/wiki/File:New_Atlantis_1659_title_page.gif"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48.jpe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60.jpeg"/><Relationship Id="rId4" Type="http://schemas.openxmlformats.org/officeDocument/2006/relationships/image" Target="../media/image59.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4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4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4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84.jpeg"/><Relationship Id="rId4" Type="http://schemas.openxmlformats.org/officeDocument/2006/relationships/image" Target="../media/image83.jpeg"/></Relationships>
</file>

<file path=ppt/slides/_rels/slide5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89.jpeg"/></Relationships>
</file>

<file path=ppt/slides/_rels/slide6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92.jpeg"/><Relationship Id="rId4" Type="http://schemas.openxmlformats.org/officeDocument/2006/relationships/image" Target="../media/image91.png"/></Relationships>
</file>

<file path=ppt/slides/_rels/slide6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95.jpeg"/><Relationship Id="rId4" Type="http://schemas.openxmlformats.org/officeDocument/2006/relationships/image" Target="../media/image94.jpeg"/></Relationships>
</file>

<file path=ppt/slides/_rels/slide6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98.jpeg"/></Relationships>
</file>

<file path=ppt/slides/_rels/slide6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 Id="rId5" Type="http://schemas.openxmlformats.org/officeDocument/2006/relationships/image" Target="../media/image107.jpeg"/><Relationship Id="rId4" Type="http://schemas.openxmlformats.org/officeDocument/2006/relationships/image" Target="../media/image106.jpeg"/></Relationships>
</file>

<file path=ppt/slides/_rels/slide7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8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24.jpeg"/><Relationship Id="rId4" Type="http://schemas.openxmlformats.org/officeDocument/2006/relationships/image" Target="../media/image123.png"/></Relationships>
</file>

<file path=ppt/slides/_rels/slide8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27.jpe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35.png"/></Relationships>
</file>

<file path=ppt/slides/_rels/slide9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37.jpe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igura a mano libera 1"/>
          <p:cNvSpPr/>
          <p:nvPr/>
        </p:nvSpPr>
        <p:spPr>
          <a:xfrm>
            <a:off x="-107950" y="-73025"/>
            <a:ext cx="9144000" cy="6858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800000"/>
          </a:solidFill>
          <a:ln w="76320">
            <a:solidFill>
              <a:srgbClr val="FFCC00"/>
            </a:solidFill>
            <a:prstDash val="solid"/>
            <a:miter/>
          </a:ln>
          <a:effectLst>
            <a:outerShdw dist="152735" dir="2700000" algn="tl">
              <a:srgbClr val="808080">
                <a:alpha val="40000"/>
              </a:srgbClr>
            </a:outerShdw>
          </a:effectLst>
        </p:spPr>
        <p:txBody>
          <a:bodyPr anchor="ct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algn="ctr" fontAlgn="auto">
              <a:lnSpc>
                <a:spcPct val="90000"/>
              </a:lnSpc>
              <a:spcBef>
                <a:spcPts val="598"/>
              </a:spcBef>
              <a:spcAft>
                <a:spcPts val="0"/>
              </a:spcAft>
              <a:buFont typeface="Times New Roman" pitchFamily="18"/>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sz="1800"/>
            </a:pPr>
            <a:r>
              <a:rPr lang="it-IT" sz="2400" i="1">
                <a:solidFill>
                  <a:srgbClr val="000000"/>
                </a:solidFill>
                <a:latin typeface="Garamond" pitchFamily="18"/>
                <a:ea typeface="Arial" pitchFamily="2"/>
                <a:cs typeface="Arial" pitchFamily="2"/>
              </a:rPr>
              <a:t> </a:t>
            </a:r>
          </a:p>
        </p:txBody>
      </p:sp>
      <p:grpSp>
        <p:nvGrpSpPr>
          <p:cNvPr id="3" name="Gruppo 2"/>
          <p:cNvGrpSpPr>
            <a:grpSpLocks/>
          </p:cNvGrpSpPr>
          <p:nvPr/>
        </p:nvGrpSpPr>
        <p:grpSpPr bwMode="auto">
          <a:xfrm>
            <a:off x="8013700" y="5643563"/>
            <a:ext cx="709613" cy="1071562"/>
            <a:chOff x="8013240" y="5643720"/>
            <a:chExt cx="709560" cy="1071359"/>
          </a:xfrm>
        </p:grpSpPr>
        <p:pic>
          <p:nvPicPr>
            <p:cNvPr id="6154" name="Immagine 3"/>
            <p:cNvPicPr>
              <a:picLocks noChangeAspect="1"/>
            </p:cNvPicPr>
            <p:nvPr/>
          </p:nvPicPr>
          <p:blipFill>
            <a:blip r:embed="rId3" cstate="print">
              <a:lum contrast="54000"/>
            </a:blip>
            <a:srcRect/>
            <a:stretch>
              <a:fillRect/>
            </a:stretch>
          </p:blipFill>
          <p:spPr bwMode="auto">
            <a:xfrm>
              <a:off x="8013240" y="5643720"/>
              <a:ext cx="709560" cy="1071359"/>
            </a:xfrm>
            <a:prstGeom prst="rect">
              <a:avLst/>
            </a:prstGeom>
            <a:noFill/>
            <a:ln w="9525">
              <a:noFill/>
              <a:miter lim="800000"/>
              <a:headEnd/>
              <a:tailEnd/>
            </a:ln>
          </p:spPr>
        </p:pic>
        <p:sp>
          <p:nvSpPr>
            <p:cNvPr id="6155" name="Figura a mano libera 4"/>
            <p:cNvSpPr>
              <a:spLocks/>
            </p:cNvSpPr>
            <p:nvPr/>
          </p:nvSpPr>
          <p:spPr bwMode="auto">
            <a:xfrm>
              <a:off x="8013240" y="5643720"/>
              <a:ext cx="709560" cy="1071359"/>
            </a:xfrm>
            <a:custGeom>
              <a:avLst/>
              <a:gdLst>
                <a:gd name="T0" fmla="*/ 11654523 w 21600"/>
                <a:gd name="T1" fmla="*/ 0 h 21600"/>
                <a:gd name="T2" fmla="*/ 23309046 w 21600"/>
                <a:gd name="T3" fmla="*/ 26569706 h 21600"/>
                <a:gd name="T4" fmla="*/ 11654523 w 21600"/>
                <a:gd name="T5" fmla="*/ 53139362 h 21600"/>
                <a:gd name="T6" fmla="*/ 0 w 21600"/>
                <a:gd name="T7" fmla="*/ 26569706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9525">
              <a:noFill/>
              <a:prstDash val="solid"/>
              <a:round/>
              <a:headEnd/>
              <a:tailEnd/>
            </a:ln>
          </p:spPr>
          <p:txBody>
            <a:bodyPr wrap="none" lIns="90000" tIns="46800" rIns="90000" bIns="46800" anchor="ctr"/>
            <a:lstStyle/>
            <a:p>
              <a:endParaRPr lang="it-IT"/>
            </a:p>
          </p:txBody>
        </p:sp>
      </p:grpSp>
      <p:pic>
        <p:nvPicPr>
          <p:cNvPr id="6148" name="Immagine 5"/>
          <p:cNvPicPr>
            <a:picLocks noChangeAspect="1"/>
          </p:cNvPicPr>
          <p:nvPr/>
        </p:nvPicPr>
        <p:blipFill>
          <a:blip r:embed="rId4" cstate="print">
            <a:lum bright="-2000" contrast="2000"/>
          </a:blip>
          <a:srcRect/>
          <a:stretch>
            <a:fillRect/>
          </a:stretch>
        </p:blipFill>
        <p:spPr bwMode="auto">
          <a:xfrm>
            <a:off x="6643688" y="5211763"/>
            <a:ext cx="1000125" cy="1000125"/>
          </a:xfrm>
          <a:prstGeom prst="rect">
            <a:avLst/>
          </a:prstGeom>
          <a:noFill/>
          <a:ln w="9525">
            <a:noFill/>
            <a:miter lim="800000"/>
            <a:headEnd/>
            <a:tailEnd/>
          </a:ln>
        </p:spPr>
      </p:pic>
      <p:sp>
        <p:nvSpPr>
          <p:cNvPr id="7" name="Figura a mano libera 6"/>
          <p:cNvSpPr/>
          <p:nvPr/>
        </p:nvSpPr>
        <p:spPr>
          <a:xfrm>
            <a:off x="0" y="4926013"/>
            <a:ext cx="3060700" cy="175577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90000" tIns="46800" rIns="90000" bIns="46800">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fontAlgn="auto">
              <a:spcBef>
                <a:spcPts val="0"/>
              </a:spcBef>
              <a:spcAft>
                <a:spcPts val="0"/>
              </a:spcAft>
              <a:buFont typeface="Times New Roman" pitchFamily="18"/>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sz="1800"/>
            </a:pPr>
            <a:r>
              <a:rPr lang="en-GB" sz="1500" b="1" i="1" dirty="0">
                <a:solidFill>
                  <a:srgbClr val="FFC000"/>
                </a:solidFill>
                <a:latin typeface="Arial" pitchFamily="18"/>
                <a:ea typeface="Arial" pitchFamily="2"/>
                <a:cs typeface="Arial" pitchFamily="2"/>
              </a:rPr>
              <a:t>Andrea Grignolio, Ph.D.</a:t>
            </a:r>
          </a:p>
          <a:p>
            <a:pPr fontAlgn="auto">
              <a:spcBef>
                <a:spcPts val="0"/>
              </a:spcBef>
              <a:spcAft>
                <a:spcPts val="0"/>
              </a:spcAft>
              <a:buFont typeface="Times New Roman" pitchFamily="18"/>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sz="1800"/>
            </a:pPr>
            <a:endParaRPr lang="en-GB" sz="600" b="1" i="1" dirty="0">
              <a:solidFill>
                <a:srgbClr val="FFC000"/>
              </a:solidFill>
              <a:latin typeface="Arial" pitchFamily="18"/>
              <a:ea typeface="Arial" pitchFamily="2"/>
              <a:cs typeface="Arial" pitchFamily="2"/>
            </a:endParaRPr>
          </a:p>
          <a:p>
            <a:pPr fontAlgn="auto">
              <a:spcBef>
                <a:spcPts val="0"/>
              </a:spcBef>
              <a:spcAft>
                <a:spcPts val="0"/>
              </a:spcAft>
              <a:buFont typeface="Times New Roman" pitchFamily="18"/>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sz="1800"/>
            </a:pPr>
            <a:r>
              <a:rPr lang="en-GB" sz="1100" b="1" i="1" dirty="0">
                <a:solidFill>
                  <a:srgbClr val="FFC000"/>
                </a:solidFill>
                <a:latin typeface="Arial" pitchFamily="18"/>
                <a:ea typeface="Arial" pitchFamily="2"/>
                <a:cs typeface="Arial" pitchFamily="2"/>
              </a:rPr>
              <a:t>University of Bologna  </a:t>
            </a:r>
          </a:p>
          <a:p>
            <a:pPr fontAlgn="auto">
              <a:spcBef>
                <a:spcPts val="0"/>
              </a:spcBef>
              <a:spcAft>
                <a:spcPts val="0"/>
              </a:spcAft>
              <a:buFont typeface="Times New Roman" pitchFamily="18"/>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sz="1800"/>
            </a:pPr>
            <a:r>
              <a:rPr lang="en-GB" sz="1100" b="1" i="1" dirty="0" err="1">
                <a:solidFill>
                  <a:srgbClr val="FFC000"/>
                </a:solidFill>
                <a:latin typeface="Arial" pitchFamily="18"/>
                <a:ea typeface="Arial" pitchFamily="2"/>
                <a:cs typeface="Arial" pitchFamily="2"/>
              </a:rPr>
              <a:t>CIG_Interdept</a:t>
            </a:r>
            <a:r>
              <a:rPr lang="en-GB" sz="1100" b="1" i="1" dirty="0">
                <a:solidFill>
                  <a:srgbClr val="FFC000"/>
                </a:solidFill>
                <a:latin typeface="Arial" pitchFamily="18"/>
                <a:ea typeface="Arial" pitchFamily="2"/>
                <a:cs typeface="Arial" pitchFamily="2"/>
              </a:rPr>
              <a:t>. </a:t>
            </a:r>
            <a:r>
              <a:rPr lang="en-GB" sz="1100" b="1" i="1" dirty="0" err="1">
                <a:solidFill>
                  <a:srgbClr val="FFC000"/>
                </a:solidFill>
                <a:latin typeface="Arial" pitchFamily="18"/>
                <a:ea typeface="Arial" pitchFamily="2"/>
                <a:cs typeface="Arial" pitchFamily="2"/>
              </a:rPr>
              <a:t>Center</a:t>
            </a:r>
            <a:r>
              <a:rPr lang="en-GB" sz="1100" b="1" i="1" dirty="0">
                <a:solidFill>
                  <a:srgbClr val="FFC000"/>
                </a:solidFill>
                <a:latin typeface="Arial" pitchFamily="18"/>
                <a:ea typeface="Arial" pitchFamily="2"/>
                <a:cs typeface="Arial" pitchFamily="2"/>
              </a:rPr>
              <a:t> 'L. Galvani' for Bioinformatics Biophysics </a:t>
            </a:r>
            <a:r>
              <a:rPr lang="en-GB" sz="1100" b="1" i="1" dirty="0" err="1">
                <a:solidFill>
                  <a:srgbClr val="FFC000"/>
                </a:solidFill>
                <a:latin typeface="Arial" pitchFamily="18"/>
                <a:ea typeface="Arial" pitchFamily="2"/>
                <a:cs typeface="Arial" pitchFamily="2"/>
              </a:rPr>
              <a:t>Biocomplexity</a:t>
            </a:r>
            <a:endParaRPr lang="en-GB" sz="1100" b="1" i="1" dirty="0">
              <a:solidFill>
                <a:srgbClr val="FFC000"/>
              </a:solidFill>
              <a:latin typeface="Arial" pitchFamily="18"/>
              <a:ea typeface="Arial" pitchFamily="2"/>
              <a:cs typeface="Arial" pitchFamily="2"/>
            </a:endParaRPr>
          </a:p>
          <a:p>
            <a:pPr fontAlgn="auto">
              <a:spcBef>
                <a:spcPts val="0"/>
              </a:spcBef>
              <a:spcAft>
                <a:spcPts val="0"/>
              </a:spcAft>
              <a:buFont typeface="Times New Roman" pitchFamily="18"/>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sz="1800"/>
            </a:pPr>
            <a:r>
              <a:rPr lang="en-GB" sz="1000" b="1" i="1" dirty="0">
                <a:effectLst>
                  <a:outerShdw dist="17961" dir="2700000">
                    <a:scrgbClr r="0" g="0" b="0"/>
                  </a:outerShdw>
                </a:effectLst>
                <a:latin typeface="Arial" pitchFamily="18"/>
                <a:ea typeface="Arial" pitchFamily="2"/>
                <a:cs typeface="Arial" pitchFamily="2"/>
                <a:hlinkClick r:id="rId5"/>
              </a:rPr>
              <a:t>andrea.grignolio@unibo.it</a:t>
            </a:r>
          </a:p>
          <a:p>
            <a:pPr fontAlgn="auto">
              <a:spcBef>
                <a:spcPts val="0"/>
              </a:spcBef>
              <a:spcAft>
                <a:spcPts val="0"/>
              </a:spcAft>
              <a:buFont typeface="Times New Roman" pitchFamily="18"/>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sz="1800"/>
            </a:pPr>
            <a:endParaRPr lang="en-GB" sz="1200" b="1" i="1" dirty="0">
              <a:solidFill>
                <a:srgbClr val="FFC000"/>
              </a:solidFill>
              <a:latin typeface="Arial" pitchFamily="18"/>
              <a:ea typeface="Arial" pitchFamily="2"/>
              <a:cs typeface="Arial" pitchFamily="2"/>
            </a:endParaRPr>
          </a:p>
          <a:p>
            <a:pPr fontAlgn="auto">
              <a:spcBef>
                <a:spcPts val="0"/>
              </a:spcBef>
              <a:spcAft>
                <a:spcPts val="0"/>
              </a:spcAft>
              <a:buFont typeface="Times New Roman" pitchFamily="18"/>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sz="1800"/>
            </a:pPr>
            <a:r>
              <a:rPr lang="en-GB" sz="1100" b="1" i="1" dirty="0">
                <a:solidFill>
                  <a:srgbClr val="FFC000"/>
                </a:solidFill>
                <a:latin typeface="Arial" pitchFamily="18"/>
                <a:ea typeface="Arial" pitchFamily="2"/>
                <a:cs typeface="Arial" pitchFamily="2"/>
              </a:rPr>
              <a:t>History of Medicine section</a:t>
            </a:r>
          </a:p>
          <a:p>
            <a:pPr fontAlgn="auto">
              <a:spcBef>
                <a:spcPts val="0"/>
              </a:spcBef>
              <a:spcAft>
                <a:spcPts val="0"/>
              </a:spcAft>
              <a:buFont typeface="Times New Roman" pitchFamily="18"/>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sz="1800"/>
            </a:pPr>
            <a:r>
              <a:rPr lang="en-GB" sz="1100" b="1" i="1" dirty="0">
                <a:solidFill>
                  <a:srgbClr val="FFC000"/>
                </a:solidFill>
                <a:latin typeface="Arial" pitchFamily="18"/>
                <a:ea typeface="Arial" pitchFamily="2"/>
                <a:cs typeface="Arial" pitchFamily="2"/>
              </a:rPr>
              <a:t>University of Rome La </a:t>
            </a:r>
            <a:r>
              <a:rPr lang="en-GB" sz="1100" b="1" i="1" dirty="0" err="1">
                <a:solidFill>
                  <a:srgbClr val="FFC000"/>
                </a:solidFill>
                <a:latin typeface="Arial" pitchFamily="18"/>
                <a:ea typeface="Arial" pitchFamily="2"/>
                <a:cs typeface="Arial" pitchFamily="2"/>
              </a:rPr>
              <a:t>Sapienza</a:t>
            </a:r>
            <a:endParaRPr lang="en-GB" sz="1100" b="1" i="1" dirty="0">
              <a:solidFill>
                <a:srgbClr val="FFC000"/>
              </a:solidFill>
              <a:latin typeface="Arial" pitchFamily="18"/>
              <a:ea typeface="Arial" pitchFamily="2"/>
              <a:cs typeface="Arial" pitchFamily="2"/>
            </a:endParaRPr>
          </a:p>
          <a:p>
            <a:pPr fontAlgn="auto">
              <a:spcBef>
                <a:spcPts val="0"/>
              </a:spcBef>
              <a:spcAft>
                <a:spcPts val="0"/>
              </a:spcAft>
              <a:buFont typeface="Times New Roman" pitchFamily="18"/>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sz="1800"/>
            </a:pPr>
            <a:r>
              <a:rPr lang="en-GB" sz="1000" b="1" i="1" dirty="0">
                <a:solidFill>
                  <a:schemeClr val="bg1"/>
                </a:solidFill>
                <a:effectLst>
                  <a:outerShdw dist="17961" dir="2700000">
                    <a:scrgbClr r="0" g="0" b="0"/>
                  </a:outerShdw>
                </a:effectLst>
                <a:latin typeface="Arial" pitchFamily="18"/>
                <a:ea typeface="Arial" pitchFamily="2"/>
                <a:cs typeface="Arial" pitchFamily="2"/>
                <a:hlinkClick r:id="rId6"/>
              </a:rPr>
              <a:t>andrea.grignolio@uniroma1.it</a:t>
            </a:r>
          </a:p>
        </p:txBody>
      </p:sp>
      <p:sp>
        <p:nvSpPr>
          <p:cNvPr id="6150" name="Figura a mano libera 7"/>
          <p:cNvSpPr>
            <a:spLocks noChangeArrowheads="1"/>
          </p:cNvSpPr>
          <p:nvPr/>
        </p:nvSpPr>
        <p:spPr bwMode="auto">
          <a:xfrm>
            <a:off x="34230" y="3265488"/>
            <a:ext cx="8858250" cy="1202510"/>
          </a:xfrm>
          <a:custGeom>
            <a:avLst/>
            <a:gdLst>
              <a:gd name="T0" fmla="*/ 1816384326 w 21600"/>
              <a:gd name="T1" fmla="*/ 0 h 21600"/>
              <a:gd name="T2" fmla="*/ 2147483647 w 21600"/>
              <a:gd name="T3" fmla="*/ 32875248 h 21600"/>
              <a:gd name="T4" fmla="*/ 1816384326 w 21600"/>
              <a:gd name="T5" fmla="*/ 65750496 h 21600"/>
              <a:gd name="T6" fmla="*/ 0 w 21600"/>
              <a:gd name="T7" fmla="*/ 32875248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9525">
            <a:noFill/>
            <a:miter lim="800000"/>
            <a:headEnd/>
            <a:tailEnd/>
          </a:ln>
        </p:spPr>
        <p:txBody>
          <a:bodyPr lIns="90000" tIns="46800" rIns="90000" bIns="46800">
            <a:spAutoFit/>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3600" b="1" i="1" dirty="0" smtClean="0">
                <a:solidFill>
                  <a:srgbClr val="FFFFFF"/>
                </a:solidFill>
              </a:rPr>
              <a:t>La nascita del metodo sperimentale in medicina dal 1500 al 1800</a:t>
            </a:r>
            <a:endParaRPr lang="it-IT" sz="3600" b="1" i="1" dirty="0">
              <a:solidFill>
                <a:srgbClr val="FFFFFF"/>
              </a:solidFill>
            </a:endParaRPr>
          </a:p>
        </p:txBody>
      </p:sp>
      <p:sp>
        <p:nvSpPr>
          <p:cNvPr id="6151" name="Figura a mano libera 8"/>
          <p:cNvSpPr>
            <a:spLocks noChangeArrowheads="1"/>
          </p:cNvSpPr>
          <p:nvPr/>
        </p:nvSpPr>
        <p:spPr bwMode="auto">
          <a:xfrm>
            <a:off x="214313" y="55563"/>
            <a:ext cx="8786812" cy="1571842"/>
          </a:xfrm>
          <a:custGeom>
            <a:avLst/>
            <a:gdLst>
              <a:gd name="T0" fmla="*/ 1787237728 w 21600"/>
              <a:gd name="T1" fmla="*/ 0 h 21600"/>
              <a:gd name="T2" fmla="*/ 2147483647 w 21600"/>
              <a:gd name="T3" fmla="*/ 31886160 h 21600"/>
              <a:gd name="T4" fmla="*/ 1787237728 w 21600"/>
              <a:gd name="T5" fmla="*/ 63772320 h 21600"/>
              <a:gd name="T6" fmla="*/ 0 w 21600"/>
              <a:gd name="T7" fmla="*/ 31886160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9525">
            <a:noFill/>
            <a:miter lim="800000"/>
            <a:headEnd/>
            <a:tailEnd/>
          </a:ln>
        </p:spPr>
        <p:txBody>
          <a:bodyPr lIns="90000" tIns="46800" rIns="90000" bIns="46800">
            <a:spAutoFit/>
          </a:bodyPr>
          <a:lstStyle/>
          <a:p>
            <a:pPr algn="ctr">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a:solidFill>
                  <a:srgbClr val="FFC000"/>
                </a:solidFill>
              </a:rPr>
              <a:t>Roma </a:t>
            </a:r>
            <a:r>
              <a:rPr lang="en-US" b="1" dirty="0" smtClean="0">
                <a:solidFill>
                  <a:srgbClr val="FFC000"/>
                </a:solidFill>
              </a:rPr>
              <a:t>15 </a:t>
            </a:r>
            <a:r>
              <a:rPr lang="en-US" b="1" dirty="0" err="1" smtClean="0">
                <a:solidFill>
                  <a:srgbClr val="FFC000"/>
                </a:solidFill>
              </a:rPr>
              <a:t>Ottobre</a:t>
            </a:r>
            <a:r>
              <a:rPr lang="en-US" b="1" dirty="0" smtClean="0">
                <a:solidFill>
                  <a:srgbClr val="FFC000"/>
                </a:solidFill>
              </a:rPr>
              <a:t> 2013</a:t>
            </a:r>
            <a:endParaRPr lang="en-US" b="1" dirty="0">
              <a:solidFill>
                <a:srgbClr val="FFC000"/>
              </a:solidFill>
            </a:endParaRPr>
          </a:p>
          <a:p>
            <a:pPr algn="ctr">
              <a:lnSpc>
                <a:spcPct val="15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dirty="0">
                <a:solidFill>
                  <a:srgbClr val="FFC000"/>
                </a:solidFill>
              </a:rPr>
              <a:t>Corso di </a:t>
            </a:r>
            <a:r>
              <a:rPr lang="it-IT" b="1" dirty="0" smtClean="0">
                <a:solidFill>
                  <a:srgbClr val="FFC000"/>
                </a:solidFill>
              </a:rPr>
              <a:t>STORIA DELLA MEDICINA</a:t>
            </a:r>
          </a:p>
          <a:p>
            <a:pPr algn="ctr">
              <a:lnSpc>
                <a:spcPct val="15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dirty="0" smtClean="0">
                <a:solidFill>
                  <a:srgbClr val="FFC000"/>
                </a:solidFill>
              </a:rPr>
              <a:t>II Anno, Università di Roma “La Sapienza”</a:t>
            </a:r>
            <a:endParaRPr lang="it-IT" b="1" dirty="0">
              <a:solidFill>
                <a:srgbClr val="FFC000"/>
              </a:solidFill>
            </a:endParaRPr>
          </a:p>
          <a:p>
            <a:pPr algn="ctr">
              <a:lnSpc>
                <a:spcPct val="15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b="1" dirty="0">
                <a:solidFill>
                  <a:srgbClr val="FFC000"/>
                </a:solidFill>
              </a:rPr>
              <a:t>Prof.ssa Valentina </a:t>
            </a:r>
            <a:r>
              <a:rPr lang="it-IT" sz="1600" b="1" dirty="0" err="1">
                <a:solidFill>
                  <a:srgbClr val="FFC000"/>
                </a:solidFill>
              </a:rPr>
              <a:t>Gazzaniga</a:t>
            </a:r>
            <a:endParaRPr lang="it-IT" sz="1600" b="1" dirty="0">
              <a:solidFill>
                <a:srgbClr val="FFC000"/>
              </a:solidFill>
            </a:endParaRPr>
          </a:p>
        </p:txBody>
      </p:sp>
      <p:pic>
        <p:nvPicPr>
          <p:cNvPr id="10" name="Immagine 9"/>
          <p:cNvPicPr>
            <a:picLocks noChangeAspect="1"/>
          </p:cNvPicPr>
          <p:nvPr/>
        </p:nvPicPr>
        <p:blipFill>
          <a:blip r:embed="rId7" cstate="print"/>
          <a:srcRect l="2491" t="3237" r="2491" b="3237"/>
          <a:stretch>
            <a:fillRect/>
          </a:stretch>
        </p:blipFill>
        <p:spPr>
          <a:xfrm>
            <a:off x="3635375" y="1694755"/>
            <a:ext cx="1808163" cy="1446213"/>
          </a:xfrm>
          <a:prstGeom prst="rect">
            <a:avLst/>
          </a:prstGeom>
          <a:noFill/>
          <a:ln w="36000">
            <a:solidFill>
              <a:srgbClr val="000000"/>
            </a:solidFill>
            <a:prstDash val="solid"/>
          </a:ln>
          <a:effectLst>
            <a:outerShdw dist="101823" dir="2700000" algn="tl">
              <a:srgbClr val="C0C0C0"/>
            </a:outerShdw>
          </a:effec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pPr>
              <a:defRPr/>
            </a:pPr>
            <a:fld id="{27C73DAE-9608-4D18-B734-1EB40961F81D}" type="slidenum">
              <a:rPr lang="it-IT"/>
              <a:pPr>
                <a:defRPr/>
              </a:pPr>
              <a:t>10</a:t>
            </a:fld>
            <a:endParaRPr lang="it-IT"/>
          </a:p>
        </p:txBody>
      </p:sp>
      <p:pic>
        <p:nvPicPr>
          <p:cNvPr id="87043" name="Picture 2" descr="Campanella, Tommaso"/>
          <p:cNvPicPr>
            <a:picLocks noGrp="1" noChangeAspect="1" noChangeArrowheads="1"/>
          </p:cNvPicPr>
          <p:nvPr>
            <p:ph/>
          </p:nvPr>
        </p:nvPicPr>
        <p:blipFill>
          <a:blip r:embed="rId2" cstate="print"/>
          <a:srcRect/>
          <a:stretch>
            <a:fillRect/>
          </a:stretch>
        </p:blipFill>
        <p:spPr>
          <a:xfrm>
            <a:off x="914400" y="307975"/>
            <a:ext cx="3128963" cy="3994150"/>
          </a:xfrm>
          <a:noFill/>
        </p:spPr>
      </p:pic>
      <p:sp>
        <p:nvSpPr>
          <p:cNvPr id="87044" name="Text Box 3"/>
          <p:cNvSpPr txBox="1">
            <a:spLocks noChangeArrowheads="1"/>
          </p:cNvSpPr>
          <p:nvPr/>
        </p:nvSpPr>
        <p:spPr bwMode="auto">
          <a:xfrm>
            <a:off x="684213" y="4437063"/>
            <a:ext cx="3313112" cy="762000"/>
          </a:xfrm>
          <a:prstGeom prst="rect">
            <a:avLst/>
          </a:prstGeom>
          <a:noFill/>
          <a:ln w="9525">
            <a:noFill/>
            <a:miter lim="800000"/>
            <a:headEnd/>
            <a:tailEnd/>
          </a:ln>
        </p:spPr>
        <p:txBody>
          <a:bodyPr>
            <a:spAutoFit/>
          </a:bodyPr>
          <a:lstStyle/>
          <a:p>
            <a:pPr algn="ctr"/>
            <a:r>
              <a:rPr lang="it-IT" dirty="0"/>
              <a:t>Tommaso Campanella</a:t>
            </a:r>
          </a:p>
          <a:p>
            <a:pPr algn="ctr"/>
            <a:r>
              <a:rPr lang="it-IT" sz="2000" dirty="0"/>
              <a:t>(1569-1639)</a:t>
            </a:r>
          </a:p>
        </p:txBody>
      </p:sp>
      <p:pic>
        <p:nvPicPr>
          <p:cNvPr id="87045" name="Picture 4" descr="Bruno statua"/>
          <p:cNvPicPr>
            <a:picLocks noChangeAspect="1" noChangeArrowheads="1"/>
          </p:cNvPicPr>
          <p:nvPr/>
        </p:nvPicPr>
        <p:blipFill>
          <a:blip r:embed="rId3" cstate="print"/>
          <a:srcRect/>
          <a:stretch>
            <a:fillRect/>
          </a:stretch>
        </p:blipFill>
        <p:spPr bwMode="auto">
          <a:xfrm>
            <a:off x="4139952" y="1705892"/>
            <a:ext cx="5578475" cy="4243388"/>
          </a:xfrm>
          <a:prstGeom prst="rect">
            <a:avLst/>
          </a:prstGeom>
          <a:noFill/>
          <a:ln w="9525">
            <a:noFill/>
            <a:miter lim="800000"/>
            <a:headEnd/>
            <a:tailEnd/>
          </a:ln>
        </p:spPr>
      </p:pic>
      <p:sp>
        <p:nvSpPr>
          <p:cNvPr id="87046" name="Text Box 5"/>
          <p:cNvSpPr txBox="1">
            <a:spLocks noChangeArrowheads="1"/>
          </p:cNvSpPr>
          <p:nvPr/>
        </p:nvSpPr>
        <p:spPr bwMode="auto">
          <a:xfrm>
            <a:off x="4267200" y="5943600"/>
            <a:ext cx="4648200" cy="762000"/>
          </a:xfrm>
          <a:prstGeom prst="rect">
            <a:avLst/>
          </a:prstGeom>
          <a:noFill/>
          <a:ln w="9525">
            <a:noFill/>
            <a:miter lim="800000"/>
            <a:headEnd/>
            <a:tailEnd/>
          </a:ln>
        </p:spPr>
        <p:txBody>
          <a:bodyPr>
            <a:spAutoFit/>
          </a:bodyPr>
          <a:lstStyle/>
          <a:p>
            <a:pPr algn="ctr"/>
            <a:r>
              <a:rPr lang="it-IT"/>
              <a:t>Giordano Bruno</a:t>
            </a:r>
          </a:p>
          <a:p>
            <a:pPr algn="ctr"/>
            <a:r>
              <a:rPr lang="it-IT" sz="2000"/>
              <a:t>(1548-1600)</a:t>
            </a:r>
          </a:p>
        </p:txBody>
      </p:sp>
      <p:sp>
        <p:nvSpPr>
          <p:cNvPr id="7" name="Text Box 3"/>
          <p:cNvSpPr txBox="1">
            <a:spLocks noChangeArrowheads="1"/>
          </p:cNvSpPr>
          <p:nvPr/>
        </p:nvSpPr>
        <p:spPr bwMode="auto">
          <a:xfrm>
            <a:off x="4788024" y="44624"/>
            <a:ext cx="3600400" cy="2308324"/>
          </a:xfrm>
          <a:prstGeom prst="rect">
            <a:avLst/>
          </a:prstGeom>
          <a:noFill/>
          <a:ln w="9525">
            <a:noFill/>
            <a:miter lim="800000"/>
            <a:headEnd/>
            <a:tailEnd/>
          </a:ln>
        </p:spPr>
        <p:txBody>
          <a:bodyPr wrap="square">
            <a:spAutoFit/>
          </a:bodyPr>
          <a:lstStyle/>
          <a:p>
            <a:pPr algn="ctr"/>
            <a:r>
              <a:rPr lang="it-IT" sz="3400" b="1" dirty="0" smtClean="0"/>
              <a:t>Gli eretici</a:t>
            </a:r>
          </a:p>
          <a:p>
            <a:pPr algn="ctr">
              <a:spcBef>
                <a:spcPts val="600"/>
              </a:spcBef>
              <a:spcAft>
                <a:spcPts val="600"/>
              </a:spcAft>
            </a:pPr>
            <a:r>
              <a:rPr lang="it-IT" sz="2000" b="1" dirty="0" smtClean="0"/>
              <a:t>Il Sant’Uffizio</a:t>
            </a:r>
          </a:p>
          <a:p>
            <a:pPr algn="ctr"/>
            <a:r>
              <a:rPr lang="it-IT" sz="2000" b="1" dirty="0" smtClean="0"/>
              <a:t>Le torture </a:t>
            </a:r>
          </a:p>
          <a:p>
            <a:pPr algn="ctr"/>
            <a:r>
              <a:rPr lang="it-IT" sz="2000" b="1" dirty="0" smtClean="0"/>
              <a:t>Il carcere e la morte</a:t>
            </a:r>
          </a:p>
          <a:p>
            <a:pPr algn="ctr"/>
            <a:endParaRPr lang="it-IT" sz="2000" b="1" dirty="0" smtClean="0"/>
          </a:p>
          <a:p>
            <a:pPr algn="ctr"/>
            <a:endParaRPr lang="it-IT" sz="2000"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Segnaposto contenuto 3" descr="Evolution of diagnostic test.jpg"/>
          <p:cNvPicPr>
            <a:picLocks noGrp="1" noChangeAspect="1"/>
          </p:cNvPicPr>
          <p:nvPr>
            <p:ph idx="1"/>
          </p:nvPr>
        </p:nvPicPr>
        <p:blipFill>
          <a:blip r:embed="rId2" cstate="print"/>
          <a:srcRect/>
          <a:stretch>
            <a:fillRect/>
          </a:stretch>
        </p:blipFill>
        <p:spPr>
          <a:xfrm>
            <a:off x="34925" y="371475"/>
            <a:ext cx="9109075" cy="5721350"/>
          </a:xfrm>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2" cstate="print"/>
          <a:srcRect/>
          <a:stretch>
            <a:fillRect/>
          </a:stretch>
        </p:blipFill>
        <p:spPr bwMode="auto">
          <a:xfrm>
            <a:off x="-26988" y="0"/>
            <a:ext cx="917098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2" cstate="print"/>
          <a:srcRect/>
          <a:stretch>
            <a:fillRect/>
          </a:stretch>
        </p:blipFill>
        <p:spPr bwMode="auto">
          <a:xfrm>
            <a:off x="-1588" y="7938"/>
            <a:ext cx="9110663" cy="6805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2" cstate="print"/>
          <a:srcRect/>
          <a:stretch>
            <a:fillRect/>
          </a:stretch>
        </p:blipFill>
        <p:spPr bwMode="auto">
          <a:xfrm>
            <a:off x="0" y="-31750"/>
            <a:ext cx="9144000" cy="6889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2" cstate="print"/>
          <a:srcRect/>
          <a:stretch>
            <a:fillRect/>
          </a:stretch>
        </p:blipFill>
        <p:spPr bwMode="auto">
          <a:xfrm>
            <a:off x="0" y="0"/>
            <a:ext cx="9144000" cy="6870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4098352_low1.JPG"/>
          <p:cNvPicPr>
            <a:picLocks noChangeAspect="1"/>
          </p:cNvPicPr>
          <p:nvPr/>
        </p:nvPicPr>
        <p:blipFill>
          <a:blip r:link="rId3" cstate="print"/>
          <a:srcRect/>
          <a:stretch>
            <a:fillRect/>
          </a:stretch>
        </p:blipFill>
        <p:spPr bwMode="auto">
          <a:xfrm>
            <a:off x="184150" y="90488"/>
            <a:ext cx="2840038" cy="3833812"/>
          </a:xfrm>
          <a:prstGeom prst="rect">
            <a:avLst/>
          </a:prstGeom>
          <a:noFill/>
          <a:ln w="9525">
            <a:noFill/>
            <a:miter lim="800000"/>
            <a:headEnd/>
            <a:tailEnd/>
          </a:ln>
        </p:spPr>
      </p:pic>
      <p:pic>
        <p:nvPicPr>
          <p:cNvPr id="117763" name="Immagine 2" descr="images (4).jpg"/>
          <p:cNvPicPr>
            <a:picLocks noChangeAspect="1"/>
          </p:cNvPicPr>
          <p:nvPr/>
        </p:nvPicPr>
        <p:blipFill>
          <a:blip r:link="rId4" cstate="print"/>
          <a:srcRect/>
          <a:stretch>
            <a:fillRect/>
          </a:stretch>
        </p:blipFill>
        <p:spPr bwMode="auto">
          <a:xfrm>
            <a:off x="7920038" y="4763"/>
            <a:ext cx="1223962" cy="1795462"/>
          </a:xfrm>
          <a:prstGeom prst="rect">
            <a:avLst/>
          </a:prstGeom>
          <a:noFill/>
          <a:ln w="9525">
            <a:noFill/>
            <a:miter lim="800000"/>
            <a:headEnd/>
            <a:tailEnd/>
          </a:ln>
        </p:spPr>
      </p:pic>
      <p:pic>
        <p:nvPicPr>
          <p:cNvPr id="117764" name="Immagine 3" descr="014fig001.jpg"/>
          <p:cNvPicPr>
            <a:picLocks noChangeAspect="1"/>
          </p:cNvPicPr>
          <p:nvPr/>
        </p:nvPicPr>
        <p:blipFill>
          <a:blip r:link="rId5" cstate="print"/>
          <a:srcRect/>
          <a:stretch>
            <a:fillRect/>
          </a:stretch>
        </p:blipFill>
        <p:spPr bwMode="auto">
          <a:xfrm>
            <a:off x="6516688" y="179388"/>
            <a:ext cx="1079500" cy="1620837"/>
          </a:xfrm>
          <a:prstGeom prst="rect">
            <a:avLst/>
          </a:prstGeom>
          <a:noFill/>
          <a:ln w="9525">
            <a:noFill/>
            <a:miter lim="800000"/>
            <a:headEnd/>
            <a:tailEnd/>
          </a:ln>
        </p:spPr>
      </p:pic>
      <p:pic>
        <p:nvPicPr>
          <p:cNvPr id="117765" name="Immagine 4" descr="pathway.gif"/>
          <p:cNvPicPr>
            <a:picLocks noChangeAspect="1"/>
          </p:cNvPicPr>
          <p:nvPr/>
        </p:nvPicPr>
        <p:blipFill>
          <a:blip r:link="rId6" cstate="print"/>
          <a:srcRect/>
          <a:stretch>
            <a:fillRect/>
          </a:stretch>
        </p:blipFill>
        <p:spPr bwMode="auto">
          <a:xfrm>
            <a:off x="3360738" y="71438"/>
            <a:ext cx="3048000" cy="2232025"/>
          </a:xfrm>
          <a:prstGeom prst="rect">
            <a:avLst/>
          </a:prstGeom>
          <a:solidFill>
            <a:srgbClr val="FFFFFF"/>
          </a:solidFill>
          <a:ln w="9525">
            <a:noFill/>
            <a:miter lim="800000"/>
            <a:headEnd/>
            <a:tailEnd/>
          </a:ln>
        </p:spPr>
      </p:pic>
      <p:pic>
        <p:nvPicPr>
          <p:cNvPr id="6" name="Immagine 5" descr="images (3).jpg"/>
          <p:cNvPicPr>
            <a:picLocks noChangeAspect="1"/>
          </p:cNvPicPr>
          <p:nvPr/>
        </p:nvPicPr>
        <p:blipFill>
          <a:blip r:link="rId7" cstate="print"/>
          <a:srcRect/>
          <a:stretch>
            <a:fillRect/>
          </a:stretch>
        </p:blipFill>
        <p:spPr bwMode="auto">
          <a:xfrm>
            <a:off x="0" y="3959225"/>
            <a:ext cx="2339975" cy="2898775"/>
          </a:xfrm>
          <a:prstGeom prst="rect">
            <a:avLst/>
          </a:prstGeom>
          <a:noFill/>
          <a:ln w="9525">
            <a:noFill/>
            <a:miter lim="800000"/>
            <a:headEnd/>
            <a:tailEnd/>
          </a:ln>
        </p:spPr>
      </p:pic>
      <p:pic>
        <p:nvPicPr>
          <p:cNvPr id="7" name="Immagine 6" descr="images (2).jpg"/>
          <p:cNvPicPr>
            <a:picLocks noChangeAspect="1"/>
          </p:cNvPicPr>
          <p:nvPr/>
        </p:nvPicPr>
        <p:blipFill>
          <a:blip r:link="rId8" cstate="print"/>
          <a:srcRect/>
          <a:stretch>
            <a:fillRect/>
          </a:stretch>
        </p:blipFill>
        <p:spPr bwMode="auto">
          <a:xfrm>
            <a:off x="3240088" y="0"/>
            <a:ext cx="5940425" cy="3922713"/>
          </a:xfrm>
          <a:prstGeom prst="rect">
            <a:avLst/>
          </a:prstGeom>
          <a:noFill/>
          <a:ln w="9525">
            <a:noFill/>
            <a:miter lim="800000"/>
            <a:headEnd/>
            <a:tailEnd/>
          </a:ln>
        </p:spPr>
      </p:pic>
      <p:pic>
        <p:nvPicPr>
          <p:cNvPr id="8" name="Immagine 7" descr="38-300 (1).jpg"/>
          <p:cNvPicPr>
            <a:picLocks noChangeAspect="1"/>
          </p:cNvPicPr>
          <p:nvPr/>
        </p:nvPicPr>
        <p:blipFill>
          <a:blip r:link="rId9" cstate="print"/>
          <a:srcRect/>
          <a:stretch>
            <a:fillRect/>
          </a:stretch>
        </p:blipFill>
        <p:spPr bwMode="auto">
          <a:xfrm>
            <a:off x="1800225" y="3743325"/>
            <a:ext cx="7380288" cy="3132138"/>
          </a:xfrm>
          <a:prstGeom prst="rect">
            <a:avLst/>
          </a:prstGeom>
          <a:noFill/>
          <a:ln w="9525">
            <a:noFill/>
            <a:miter lim="800000"/>
            <a:headEnd/>
            <a:tailEnd/>
          </a:ln>
        </p:spPr>
      </p:pic>
      <p:pic>
        <p:nvPicPr>
          <p:cNvPr id="9" name="Immagine 8" descr="images (5).jpg"/>
          <p:cNvPicPr>
            <a:picLocks noChangeAspect="1"/>
          </p:cNvPicPr>
          <p:nvPr/>
        </p:nvPicPr>
        <p:blipFill>
          <a:blip r:link="rId10" cstate="print"/>
          <a:srcRect/>
          <a:stretch>
            <a:fillRect/>
          </a:stretch>
        </p:blipFill>
        <p:spPr bwMode="auto">
          <a:xfrm>
            <a:off x="6823075" y="1619250"/>
            <a:ext cx="1636713" cy="2160588"/>
          </a:xfrm>
          <a:prstGeom prst="rect">
            <a:avLst/>
          </a:prstGeom>
          <a:noFill/>
          <a:ln w="9525">
            <a:noFill/>
            <a:miter lim="800000"/>
            <a:headEnd/>
            <a:tailEnd/>
          </a:ln>
        </p:spPr>
      </p:pic>
      <p:pic>
        <p:nvPicPr>
          <p:cNvPr id="117770" name="Picture 2"/>
          <p:cNvPicPr>
            <a:picLocks noChangeAspect="1" noChangeArrowheads="1"/>
          </p:cNvPicPr>
          <p:nvPr/>
        </p:nvPicPr>
        <p:blipFill>
          <a:blip r:embed="rId11" cstate="print"/>
          <a:srcRect/>
          <a:stretch>
            <a:fillRect/>
          </a:stretch>
        </p:blipFill>
        <p:spPr bwMode="auto">
          <a:xfrm>
            <a:off x="0" y="19050"/>
            <a:ext cx="9144000" cy="68389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7"/>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499"/>
                                          </p:stCondLst>
                                        </p:cTn>
                                        <p:tgtEl>
                                          <p:spTgt spid="2"/>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0"/>
                                  </p:stCondLst>
                                  <p:childTnLst>
                                    <p:set>
                                      <p:cBhvr>
                                        <p:cTn id="15" dur="1" fill="hold">
                                          <p:stCondLst>
                                            <p:cond delay="499"/>
                                          </p:stCondLst>
                                        </p:cTn>
                                        <p:tgtEl>
                                          <p:spTgt spid="8"/>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0"/>
                                  </p:stCondLst>
                                  <p:childTnLst>
                                    <p:set>
                                      <p:cBhvr>
                                        <p:cTn id="18"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ext Box 1"/>
          <p:cNvSpPr txBox="1">
            <a:spLocks noChangeArrowheads="1"/>
          </p:cNvSpPr>
          <p:nvPr/>
        </p:nvSpPr>
        <p:spPr bwMode="auto">
          <a:xfrm>
            <a:off x="19050" y="144463"/>
            <a:ext cx="6335713" cy="341312"/>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900" b="1">
                <a:solidFill>
                  <a:srgbClr val="FF0000"/>
                </a:solidFill>
              </a:rPr>
              <a:t>I due errori che uno storico non deve commettere !!</a:t>
            </a:r>
            <a:r>
              <a:rPr lang="it-IT" sz="1900">
                <a:solidFill>
                  <a:srgbClr val="FFFFFF"/>
                </a:solidFill>
              </a:rPr>
              <a:t> </a:t>
            </a:r>
          </a:p>
        </p:txBody>
      </p:sp>
      <p:sp>
        <p:nvSpPr>
          <p:cNvPr id="29698" name="Rectangle 2"/>
          <p:cNvSpPr>
            <a:spLocks noChangeArrowheads="1"/>
          </p:cNvSpPr>
          <p:nvPr/>
        </p:nvSpPr>
        <p:spPr bwMode="auto">
          <a:xfrm>
            <a:off x="30163" y="44450"/>
            <a:ext cx="9107487" cy="1482725"/>
          </a:xfrm>
          <a:prstGeom prst="rect">
            <a:avLst/>
          </a:prstGeom>
          <a:solidFill>
            <a:srgbClr val="000000"/>
          </a:solidFill>
          <a:ln w="9525">
            <a:noFill/>
            <a:round/>
            <a:headEnd/>
            <a:tailEnd/>
          </a:ln>
        </p:spPr>
        <p:txBody>
          <a:bodyPr lIns="0" tIns="10800" rIns="0" bIns="10800" anchor="ctr">
            <a:spAutoFit/>
          </a:bodyPr>
          <a:lstStyle/>
          <a:p>
            <a:pPr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500" b="1">
                <a:solidFill>
                  <a:srgbClr val="FFD320"/>
                </a:solidFill>
              </a:rPr>
              <a:t>Il filosofo e critico letterario Walter Benjamin nelle sue “Tesi di filosofia della storia” ricordava come lo storico francese  Fustel de Coulanges  raccomandasse </a:t>
            </a:r>
          </a:p>
          <a:p>
            <a:pPr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800" b="1">
              <a:solidFill>
                <a:srgbClr val="FFD320"/>
              </a:solidFill>
            </a:endParaRPr>
          </a:p>
          <a:p>
            <a:pPr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500" b="1" i="1">
                <a:solidFill>
                  <a:srgbClr val="FFD320"/>
                </a:solidFill>
              </a:rPr>
              <a:t>“agli storici che volevano rivivere un'epoca di cacciarsi di mente tutto ciò che sapevano del corso successivo della storia.” </a:t>
            </a:r>
          </a:p>
          <a:p>
            <a:pPr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500" b="1" i="1">
              <a:solidFill>
                <a:srgbClr val="FFD320"/>
              </a:solidFill>
            </a:endParaRPr>
          </a:p>
          <a:p>
            <a:pPr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300" b="1">
                <a:solidFill>
                  <a:srgbClr val="FFD320"/>
                </a:solidFill>
              </a:rPr>
              <a:t>(rifiuto della linearità e del finalismo della spiegazione storica)</a:t>
            </a:r>
          </a:p>
        </p:txBody>
      </p:sp>
      <p:pic>
        <p:nvPicPr>
          <p:cNvPr id="29699" name="Picture 3"/>
          <p:cNvPicPr>
            <a:picLocks noChangeAspect="1" noChangeArrowheads="1"/>
          </p:cNvPicPr>
          <p:nvPr/>
        </p:nvPicPr>
        <p:blipFill>
          <a:blip r:embed="rId3" cstate="print"/>
          <a:srcRect/>
          <a:stretch>
            <a:fillRect/>
          </a:stretch>
        </p:blipFill>
        <p:spPr bwMode="auto">
          <a:xfrm>
            <a:off x="36513" y="1116013"/>
            <a:ext cx="5940425" cy="3779837"/>
          </a:xfrm>
          <a:prstGeom prst="rect">
            <a:avLst/>
          </a:prstGeom>
          <a:noFill/>
          <a:ln w="9525">
            <a:noFill/>
            <a:round/>
            <a:headEnd/>
            <a:tailEnd/>
          </a:ln>
        </p:spPr>
      </p:pic>
      <p:sp>
        <p:nvSpPr>
          <p:cNvPr id="29700" name="Rectangle 4"/>
          <p:cNvSpPr>
            <a:spLocks noChangeArrowheads="1"/>
          </p:cNvSpPr>
          <p:nvPr/>
        </p:nvSpPr>
        <p:spPr bwMode="auto">
          <a:xfrm>
            <a:off x="2700338" y="2879725"/>
            <a:ext cx="6408737" cy="3959225"/>
          </a:xfrm>
          <a:prstGeom prst="rect">
            <a:avLst/>
          </a:prstGeom>
          <a:blipFill dpi="0" rotWithShape="0">
            <a:blip r:embed="rId4" cstate="print"/>
            <a:srcRect/>
            <a:stretch>
              <a:fillRect/>
            </a:stretch>
          </a:blipFill>
          <a:ln w="9525">
            <a:noFill/>
            <a:round/>
            <a:headEnd/>
            <a:tailEnd/>
          </a:ln>
        </p:spPr>
        <p:txBody>
          <a:bodyPr lIns="90000" tIns="45000" rIns="90000" bIns="45000" anchor="ctr" anchorCtr="1"/>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solidFill>
                  <a:srgbClr val="FFFFFF"/>
                </a:solidFill>
              </a:rPr>
              <a:t> </a:t>
            </a:r>
          </a:p>
        </p:txBody>
      </p:sp>
      <p:sp>
        <p:nvSpPr>
          <p:cNvPr id="29701" name="Rectangle 5"/>
          <p:cNvSpPr>
            <a:spLocks noChangeArrowheads="1"/>
          </p:cNvSpPr>
          <p:nvPr/>
        </p:nvSpPr>
        <p:spPr bwMode="auto">
          <a:xfrm>
            <a:off x="0" y="71438"/>
            <a:ext cx="9107488" cy="900112"/>
          </a:xfrm>
          <a:prstGeom prst="rect">
            <a:avLst/>
          </a:prstGeom>
          <a:solidFill>
            <a:srgbClr val="000000"/>
          </a:solidFill>
          <a:ln w="9525">
            <a:noFill/>
            <a:round/>
            <a:headEnd/>
            <a:tailEnd/>
          </a:ln>
        </p:spPr>
        <p:txBody>
          <a:bodyPr lIns="18000" tIns="10800" rIns="18000" bIns="10800" anchor="ctr">
            <a:spAutoFit/>
          </a:bodyPr>
          <a:lstStyle/>
          <a:p>
            <a:pPr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500" b="1">
                <a:solidFill>
                  <a:srgbClr val="FFD320"/>
                </a:solidFill>
              </a:rPr>
              <a:t>Il grande storico britannico Edward Carr nel suo saggio “What is History?” suggerisce che </a:t>
            </a:r>
          </a:p>
          <a:p>
            <a:pPr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800" b="1">
              <a:solidFill>
                <a:srgbClr val="FFD320"/>
              </a:solidFill>
            </a:endParaRPr>
          </a:p>
          <a:p>
            <a:pPr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500" b="1" i="1">
                <a:solidFill>
                  <a:srgbClr val="FFD320"/>
                </a:solidFill>
              </a:rPr>
              <a:t>In realtà i fatti storici non si possono minimamente paragonare a pesci allineati sul banco del pescivendolo.</a:t>
            </a:r>
          </a:p>
        </p:txBody>
      </p:sp>
      <p:sp>
        <p:nvSpPr>
          <p:cNvPr id="29702" name="Rectangle 6"/>
          <p:cNvSpPr>
            <a:spLocks noChangeArrowheads="1"/>
          </p:cNvSpPr>
          <p:nvPr/>
        </p:nvSpPr>
        <p:spPr bwMode="auto">
          <a:xfrm>
            <a:off x="-6350" y="61913"/>
            <a:ext cx="9107488" cy="1090612"/>
          </a:xfrm>
          <a:prstGeom prst="rect">
            <a:avLst/>
          </a:prstGeom>
          <a:solidFill>
            <a:srgbClr val="000000"/>
          </a:solidFill>
          <a:ln w="9525">
            <a:noFill/>
            <a:round/>
            <a:headEnd/>
            <a:tailEnd/>
          </a:ln>
        </p:spPr>
        <p:txBody>
          <a:bodyPr lIns="0" tIns="10800" rIns="0" bIns="10800" anchor="ctr">
            <a:spAutoFit/>
          </a:bodyPr>
          <a:lstStyle/>
          <a:p>
            <a:pPr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500" b="1" i="1">
                <a:solidFill>
                  <a:srgbClr val="FFD320"/>
                </a:solidFill>
              </a:rPr>
              <a:t>Piuttosto, li potremmo paragonare  a pesci che nuotano in un oceano immenso e talvolta inaccessibile: e la preda dello storico dipende in parte </a:t>
            </a:r>
            <a:r>
              <a:rPr lang="en-GB" sz="1500" b="1" i="1" u="sng">
                <a:solidFill>
                  <a:srgbClr val="FFD320"/>
                </a:solidFill>
              </a:rPr>
              <a:t>DAL CASO</a:t>
            </a:r>
            <a:r>
              <a:rPr lang="en-GB" sz="1500" b="1" i="1">
                <a:solidFill>
                  <a:srgbClr val="FFD320"/>
                </a:solidFill>
              </a:rPr>
              <a:t>, 		</a:t>
            </a:r>
            <a:r>
              <a:rPr lang="en-GB" sz="1600" b="1" i="1">
                <a:solidFill>
                  <a:srgbClr val="FFD320"/>
                </a:solidFill>
              </a:rPr>
              <a:t>ma soprattutto DALLA ZONA dell'oceano in cui egli </a:t>
            </a:r>
            <a:r>
              <a:rPr lang="en-GB" sz="1600" b="1" i="1" u="sng">
                <a:solidFill>
                  <a:srgbClr val="FFD320"/>
                </a:solidFill>
              </a:rPr>
              <a:t>HA DECISO</a:t>
            </a:r>
            <a:r>
              <a:rPr lang="en-GB" sz="1600" b="1" i="1">
                <a:solidFill>
                  <a:srgbClr val="FFD320"/>
                </a:solidFill>
              </a:rPr>
              <a:t> di pescare e dagli ARNESI che adopera: va da sé che questi 2 elementi dipendono a loro volta dal genere di pesci che si vuole acchiappare</a:t>
            </a:r>
          </a:p>
        </p:txBody>
      </p:sp>
    </p:spTree>
  </p:cSld>
  <p:clrMapOvr>
    <a:masterClrMapping/>
  </p:clrMapOvr>
  <p:transition spd="med"/>
  <p:timing>
    <p:tnLst>
      <p:par>
        <p:cTn id="1" dur="indefinite"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fill="hold" nodeType="clickEffect">
                                  <p:stCondLst>
                                    <p:cond delay="0"/>
                                  </p:stCondLst>
                                  <p:childTnLst>
                                    <p:set>
                                      <p:cBhvr additive="repl">
                                        <p:cTn id="6" dur="1" fill="hold">
                                          <p:stCondLst>
                                            <p:cond delay="0"/>
                                          </p:stCondLst>
                                        </p:cTn>
                                        <p:tgtEl>
                                          <p:spTgt spid="29698"/>
                                        </p:tgtEl>
                                        <p:attrNameLst>
                                          <p:attrName>style.visibility</p:attrName>
                                        </p:attrNameLst>
                                      </p:cBhvr>
                                      <p:to>
                                        <p:strVal val="visible"/>
                                      </p:to>
                                    </p:set>
                                    <p:animEffect transition="in" filter="fade">
                                      <p:cBhvr additive="repl">
                                        <p:cTn id="7" dur="1000"/>
                                        <p:tgtEl>
                                          <p:spTgt spid="29698"/>
                                        </p:tgtEl>
                                      </p:cBhvr>
                                    </p:animEffect>
                                    <p:anim calcmode="lin" valueType="num">
                                      <p:cBhvr additive="repl">
                                        <p:cTn id="8" dur="1000" fill="hold"/>
                                        <p:tgtEl>
                                          <p:spTgt spid="29698"/>
                                        </p:tgtEl>
                                        <p:attrNameLst>
                                          <p:attrName>ppt_x</p:attrName>
                                        </p:attrNameLst>
                                      </p:cBhvr>
                                      <p:tavLst>
                                        <p:tav tm="100000">
                                          <p:val>
                                            <p:strVal val="#ppt_x"/>
                                          </p:val>
                                        </p:tav>
                                        <p:tav>
                                          <p:val>
                                            <p:strVal val="#ppt_x"/>
                                          </p:val>
                                        </p:tav>
                                      </p:tavLst>
                                    </p:anim>
                                    <p:anim calcmode="lin" valueType="num">
                                      <p:cBhvr additive="repl">
                                        <p:cTn id="9" dur="1000" fill="hold"/>
                                        <p:tgtEl>
                                          <p:spTgt spid="29698"/>
                                        </p:tgtEl>
                                        <p:attrNameLst>
                                          <p:attrName>ppt_y</p:attrName>
                                        </p:attrNameLst>
                                      </p:cBhvr>
                                      <p:tavLst>
                                        <p:tav tm="100000">
                                          <p:val>
                                            <p:strVal val="#ppt_y-.1"/>
                                          </p:val>
                                        </p:tav>
                                        <p:tav>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fill="hold" nodeType="clickEffect">
                                  <p:stCondLst>
                                    <p:cond delay="0"/>
                                  </p:stCondLst>
                                  <p:childTnLst>
                                    <p:set>
                                      <p:cBhvr additive="repl">
                                        <p:cTn id="13" dur="1" fill="hold">
                                          <p:stCondLst>
                                            <p:cond delay="0"/>
                                          </p:stCondLst>
                                        </p:cTn>
                                        <p:tgtEl>
                                          <p:spTgt spid="29701"/>
                                        </p:tgtEl>
                                        <p:attrNameLst>
                                          <p:attrName>style.visibility</p:attrName>
                                        </p:attrNameLst>
                                      </p:cBhvr>
                                      <p:to>
                                        <p:strVal val="visible"/>
                                      </p:to>
                                    </p:set>
                                    <p:animEffect transition="in" filter="fade">
                                      <p:cBhvr additive="repl">
                                        <p:cTn id="14" dur="1000"/>
                                        <p:tgtEl>
                                          <p:spTgt spid="29701"/>
                                        </p:tgtEl>
                                      </p:cBhvr>
                                    </p:animEffect>
                                    <p:anim calcmode="lin" valueType="num">
                                      <p:cBhvr additive="repl">
                                        <p:cTn id="15" dur="1000" fill="hold"/>
                                        <p:tgtEl>
                                          <p:spTgt spid="29701"/>
                                        </p:tgtEl>
                                        <p:attrNameLst>
                                          <p:attrName>ppt_x</p:attrName>
                                        </p:attrNameLst>
                                      </p:cBhvr>
                                      <p:tavLst>
                                        <p:tav tm="100000">
                                          <p:val>
                                            <p:strVal val="#ppt_x"/>
                                          </p:val>
                                        </p:tav>
                                        <p:tav>
                                          <p:val>
                                            <p:strVal val="#ppt_x"/>
                                          </p:val>
                                        </p:tav>
                                      </p:tavLst>
                                    </p:anim>
                                    <p:anim calcmode="lin" valueType="num">
                                      <p:cBhvr additive="repl">
                                        <p:cTn id="16" dur="1000" fill="hold"/>
                                        <p:tgtEl>
                                          <p:spTgt spid="29701"/>
                                        </p:tgtEl>
                                        <p:attrNameLst>
                                          <p:attrName>ppt_y</p:attrName>
                                        </p:attrNameLst>
                                      </p:cBhvr>
                                      <p:tavLst>
                                        <p:tav tm="100000">
                                          <p:val>
                                            <p:strVal val="#ppt_y-.1"/>
                                          </p:val>
                                        </p:tav>
                                        <p:tav>
                                          <p:val>
                                            <p:strVal val="#ppt_y"/>
                                          </p:val>
                                        </p:tav>
                                      </p:tavLst>
                                    </p:anim>
                                  </p:childTnLst>
                                </p:cTn>
                              </p:par>
                              <p:par>
                                <p:cTn id="17" presetID="47" presetClass="exit" fill="hold" nodeType="withEffect">
                                  <p:stCondLst>
                                    <p:cond delay="0"/>
                                  </p:stCondLst>
                                  <p:childTnLst>
                                    <p:animEffect transition="out" filter="fade">
                                      <p:cBhvr additive="repl">
                                        <p:cTn id="18" dur="1000"/>
                                        <p:tgtEl>
                                          <p:spTgt spid="29698"/>
                                        </p:tgtEl>
                                      </p:cBhvr>
                                    </p:animEffect>
                                    <p:anim calcmode="lin" valueType="num">
                                      <p:cBhvr additive="repl">
                                        <p:cTn id="19" dur="1000" fill="hold"/>
                                        <p:tgtEl>
                                          <p:spTgt spid="29698"/>
                                        </p:tgtEl>
                                        <p:attrNameLst>
                                          <p:attrName>ppt_x</p:attrName>
                                        </p:attrNameLst>
                                      </p:cBhvr>
                                      <p:tavLst>
                                        <p:tav tm="100000">
                                          <p:val>
                                            <p:strVal val="#ppt_x"/>
                                          </p:val>
                                        </p:tav>
                                        <p:tav>
                                          <p:val>
                                            <p:strVal val="#ppt_x"/>
                                          </p:val>
                                        </p:tav>
                                      </p:tavLst>
                                    </p:anim>
                                    <p:anim calcmode="lin" valueType="num">
                                      <p:cBhvr additive="repl">
                                        <p:cTn id="20" dur="1000" fill="hold"/>
                                        <p:tgtEl>
                                          <p:spTgt spid="29698"/>
                                        </p:tgtEl>
                                        <p:attrNameLst>
                                          <p:attrName>ppt_y</p:attrName>
                                        </p:attrNameLst>
                                      </p:cBhvr>
                                      <p:tavLst>
                                        <p:tav tm="100000">
                                          <p:val>
                                            <p:strVal val="#ppt_y"/>
                                          </p:val>
                                        </p:tav>
                                        <p:tav>
                                          <p:val>
                                            <p:strVal val="#ppt_y-.1"/>
                                          </p:val>
                                        </p:tav>
                                      </p:tavLst>
                                    </p:anim>
                                    <p:set>
                                      <p:cBhvr additive="repl">
                                        <p:cTn id="21" dur="1" fill="hold">
                                          <p:stCondLst>
                                            <p:cond delay="0"/>
                                          </p:stCondLst>
                                        </p:cTn>
                                        <p:tgtEl>
                                          <p:spTgt spid="29698"/>
                                        </p:tgtEl>
                                        <p:attrNameLst>
                                          <p:attrName>style.visibility</p:attrName>
                                        </p:attrNameLst>
                                      </p:cBhvr>
                                      <p:to>
                                        <p:strVal val="hidden"/>
                                      </p:to>
                                    </p:set>
                                  </p:childTnLst>
                                </p:cTn>
                              </p:par>
                            </p:childTnLst>
                          </p:cTn>
                        </p:par>
                        <p:par>
                          <p:cTn id="22" fill="hold">
                            <p:stCondLst>
                              <p:cond delay="1000"/>
                            </p:stCondLst>
                            <p:childTnLst>
                              <p:par>
                                <p:cTn id="23" presetID="37" presetClass="entr" fill="hold" nodeType="afterEffect">
                                  <p:stCondLst>
                                    <p:cond delay="4000"/>
                                  </p:stCondLst>
                                  <p:childTnLst>
                                    <p:set>
                                      <p:cBhvr additive="repl">
                                        <p:cTn id="24" dur="1" fill="hold">
                                          <p:stCondLst>
                                            <p:cond delay="0"/>
                                          </p:stCondLst>
                                        </p:cTn>
                                        <p:tgtEl>
                                          <p:spTgt spid="29699"/>
                                        </p:tgtEl>
                                        <p:attrNameLst>
                                          <p:attrName>style.visibility</p:attrName>
                                        </p:attrNameLst>
                                      </p:cBhvr>
                                      <p:to>
                                        <p:strVal val="visible"/>
                                      </p:to>
                                    </p:set>
                                    <p:animEffect transition="in" filter="fade">
                                      <p:cBhvr additive="repl">
                                        <p:cTn id="25" dur="1000"/>
                                        <p:tgtEl>
                                          <p:spTgt spid="29699"/>
                                        </p:tgtEl>
                                      </p:cBhvr>
                                    </p:animEffect>
                                    <p:anim calcmode="lin" valueType="num">
                                      <p:cBhvr additive="repl">
                                        <p:cTn id="26" dur="1000" fill="hold"/>
                                        <p:tgtEl>
                                          <p:spTgt spid="29699"/>
                                        </p:tgtEl>
                                        <p:attrNameLst>
                                          <p:attrName>ppt_x</p:attrName>
                                        </p:attrNameLst>
                                      </p:cBhvr>
                                      <p:tavLst>
                                        <p:tav tm="100000">
                                          <p:val>
                                            <p:strVal val="#ppt_x"/>
                                          </p:val>
                                        </p:tav>
                                        <p:tav>
                                          <p:val>
                                            <p:strVal val="#ppt_x"/>
                                          </p:val>
                                        </p:tav>
                                      </p:tavLst>
                                    </p:anim>
                                    <p:anim calcmode="lin" valueType="num">
                                      <p:cBhvr additive="repl">
                                        <p:cTn id="27" dur="900" decel="100000" fill="hold"/>
                                        <p:tgtEl>
                                          <p:spTgt spid="29699"/>
                                        </p:tgtEl>
                                        <p:attrNameLst>
                                          <p:attrName>ppt_y</p:attrName>
                                        </p:attrNameLst>
                                      </p:cBhvr>
                                      <p:tavLst>
                                        <p:tav tm="100000">
                                          <p:val>
                                            <p:strVal val="#ppt_y+1"/>
                                          </p:val>
                                        </p:tav>
                                        <p:tav>
                                          <p:val>
                                            <p:strVal val="#ppt_y-.03"/>
                                          </p:val>
                                        </p:tav>
                                      </p:tavLst>
                                    </p:anim>
                                    <p:anim calcmode="lin" valueType="num">
                                      <p:cBhvr additive="repl">
                                        <p:cTn id="28" dur="100" accel="100000" fill="hold">
                                          <p:stCondLst>
                                            <p:cond delay="0"/>
                                          </p:stCondLst>
                                        </p:cTn>
                                        <p:tgtEl>
                                          <p:spTgt spid="29699"/>
                                        </p:tgtEl>
                                        <p:attrNameLst>
                                          <p:attrName>ppt_y</p:attrName>
                                        </p:attrNameLst>
                                      </p:cBhvr>
                                      <p:tavLst>
                                        <p:tav tm="100000">
                                          <p:val>
                                            <p:strVal val="#ppt_y-.03"/>
                                          </p:val>
                                        </p:tav>
                                        <p:tav>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xit" fill="hold" nodeType="clickEffect">
                                  <p:stCondLst>
                                    <p:cond delay="0"/>
                                  </p:stCondLst>
                                  <p:childTnLst>
                                    <p:animEffect transition="out" filter="fade">
                                      <p:cBhvr additive="repl">
                                        <p:cTn id="32" dur="1000"/>
                                        <p:tgtEl>
                                          <p:spTgt spid="29701"/>
                                        </p:tgtEl>
                                      </p:cBhvr>
                                    </p:animEffect>
                                    <p:anim calcmode="lin" valueType="num">
                                      <p:cBhvr additive="repl">
                                        <p:cTn id="33" dur="1000" fill="hold"/>
                                        <p:tgtEl>
                                          <p:spTgt spid="29701"/>
                                        </p:tgtEl>
                                        <p:attrNameLst>
                                          <p:attrName>ppt_x</p:attrName>
                                        </p:attrNameLst>
                                      </p:cBhvr>
                                      <p:tavLst>
                                        <p:tav tm="100000">
                                          <p:val>
                                            <p:strVal val="#ppt_x"/>
                                          </p:val>
                                        </p:tav>
                                        <p:tav>
                                          <p:val>
                                            <p:strVal val="#ppt_x"/>
                                          </p:val>
                                        </p:tav>
                                      </p:tavLst>
                                    </p:anim>
                                    <p:anim calcmode="lin" valueType="num">
                                      <p:cBhvr additive="repl">
                                        <p:cTn id="34" dur="1000" fill="hold"/>
                                        <p:tgtEl>
                                          <p:spTgt spid="29701"/>
                                        </p:tgtEl>
                                        <p:attrNameLst>
                                          <p:attrName>ppt_y</p:attrName>
                                        </p:attrNameLst>
                                      </p:cBhvr>
                                      <p:tavLst>
                                        <p:tav tm="100000">
                                          <p:val>
                                            <p:strVal val="#ppt_y"/>
                                          </p:val>
                                        </p:tav>
                                        <p:tav>
                                          <p:val>
                                            <p:strVal val="#ppt_y-.1"/>
                                          </p:val>
                                        </p:tav>
                                      </p:tavLst>
                                    </p:anim>
                                    <p:set>
                                      <p:cBhvr additive="repl">
                                        <p:cTn id="35" dur="1" fill="hold">
                                          <p:stCondLst>
                                            <p:cond delay="0"/>
                                          </p:stCondLst>
                                        </p:cTn>
                                        <p:tgtEl>
                                          <p:spTgt spid="29701"/>
                                        </p:tgtEl>
                                        <p:attrNameLst>
                                          <p:attrName>style.visibility</p:attrName>
                                        </p:attrNameLst>
                                      </p:cBhvr>
                                      <p:to>
                                        <p:strVal val="hidden"/>
                                      </p:to>
                                    </p:set>
                                  </p:childTnLst>
                                </p:cTn>
                              </p:par>
                              <p:par>
                                <p:cTn id="36" presetID="47" presetClass="entr" fill="hold" nodeType="withEffect">
                                  <p:stCondLst>
                                    <p:cond delay="0"/>
                                  </p:stCondLst>
                                  <p:childTnLst>
                                    <p:set>
                                      <p:cBhvr additive="repl">
                                        <p:cTn id="37" dur="1" fill="hold">
                                          <p:stCondLst>
                                            <p:cond delay="0"/>
                                          </p:stCondLst>
                                        </p:cTn>
                                        <p:tgtEl>
                                          <p:spTgt spid="29702"/>
                                        </p:tgtEl>
                                        <p:attrNameLst>
                                          <p:attrName>style.visibility</p:attrName>
                                        </p:attrNameLst>
                                      </p:cBhvr>
                                      <p:to>
                                        <p:strVal val="visible"/>
                                      </p:to>
                                    </p:set>
                                    <p:animEffect transition="in" filter="fade">
                                      <p:cBhvr additive="repl">
                                        <p:cTn id="38" dur="1000"/>
                                        <p:tgtEl>
                                          <p:spTgt spid="29702"/>
                                        </p:tgtEl>
                                      </p:cBhvr>
                                    </p:animEffect>
                                    <p:anim calcmode="lin" valueType="num">
                                      <p:cBhvr additive="repl">
                                        <p:cTn id="39" dur="1000" fill="hold"/>
                                        <p:tgtEl>
                                          <p:spTgt spid="29702"/>
                                        </p:tgtEl>
                                        <p:attrNameLst>
                                          <p:attrName>ppt_x</p:attrName>
                                        </p:attrNameLst>
                                      </p:cBhvr>
                                      <p:tavLst>
                                        <p:tav tm="100000">
                                          <p:val>
                                            <p:strVal val="#ppt_x"/>
                                          </p:val>
                                        </p:tav>
                                        <p:tav>
                                          <p:val>
                                            <p:strVal val="#ppt_x"/>
                                          </p:val>
                                        </p:tav>
                                      </p:tavLst>
                                    </p:anim>
                                    <p:anim calcmode="lin" valueType="num">
                                      <p:cBhvr additive="repl">
                                        <p:cTn id="40" dur="1000" fill="hold"/>
                                        <p:tgtEl>
                                          <p:spTgt spid="29702"/>
                                        </p:tgtEl>
                                        <p:attrNameLst>
                                          <p:attrName>ppt_y</p:attrName>
                                        </p:attrNameLst>
                                      </p:cBhvr>
                                      <p:tavLst>
                                        <p:tav tm="100000">
                                          <p:val>
                                            <p:strVal val="#ppt_y-.1"/>
                                          </p:val>
                                        </p:tav>
                                        <p:tav>
                                          <p:val>
                                            <p:strVal val="#ppt_y"/>
                                          </p:val>
                                        </p:tav>
                                      </p:tavLst>
                                    </p:anim>
                                  </p:childTnLst>
                                </p:cTn>
                              </p:par>
                            </p:childTnLst>
                          </p:cTn>
                        </p:par>
                        <p:par>
                          <p:cTn id="41" fill="hold">
                            <p:stCondLst>
                              <p:cond delay="1000"/>
                            </p:stCondLst>
                            <p:childTnLst>
                              <p:par>
                                <p:cTn id="42" presetID="37" presetClass="entr" fill="hold" nodeType="afterEffect">
                                  <p:stCondLst>
                                    <p:cond delay="5000"/>
                                  </p:stCondLst>
                                  <p:childTnLst>
                                    <p:set>
                                      <p:cBhvr additive="repl">
                                        <p:cTn id="43" dur="1" fill="hold">
                                          <p:stCondLst>
                                            <p:cond delay="0"/>
                                          </p:stCondLst>
                                        </p:cTn>
                                        <p:tgtEl>
                                          <p:spTgt spid="29700"/>
                                        </p:tgtEl>
                                        <p:attrNameLst>
                                          <p:attrName>style.visibility</p:attrName>
                                        </p:attrNameLst>
                                      </p:cBhvr>
                                      <p:to>
                                        <p:strVal val="visible"/>
                                      </p:to>
                                    </p:set>
                                    <p:animEffect transition="in" filter="fade">
                                      <p:cBhvr additive="repl">
                                        <p:cTn id="44" dur="1000"/>
                                        <p:tgtEl>
                                          <p:spTgt spid="29700"/>
                                        </p:tgtEl>
                                      </p:cBhvr>
                                    </p:animEffect>
                                    <p:anim calcmode="lin" valueType="num">
                                      <p:cBhvr additive="repl">
                                        <p:cTn id="45" dur="1000" fill="hold"/>
                                        <p:tgtEl>
                                          <p:spTgt spid="29700"/>
                                        </p:tgtEl>
                                        <p:attrNameLst>
                                          <p:attrName>ppt_x</p:attrName>
                                        </p:attrNameLst>
                                      </p:cBhvr>
                                      <p:tavLst>
                                        <p:tav tm="100000">
                                          <p:val>
                                            <p:strVal val="#ppt_x"/>
                                          </p:val>
                                        </p:tav>
                                        <p:tav>
                                          <p:val>
                                            <p:strVal val="#ppt_x"/>
                                          </p:val>
                                        </p:tav>
                                      </p:tavLst>
                                    </p:anim>
                                    <p:anim calcmode="lin" valueType="num">
                                      <p:cBhvr additive="repl">
                                        <p:cTn id="46" dur="900" decel="100000" fill="hold"/>
                                        <p:tgtEl>
                                          <p:spTgt spid="29700"/>
                                        </p:tgtEl>
                                        <p:attrNameLst>
                                          <p:attrName>ppt_y</p:attrName>
                                        </p:attrNameLst>
                                      </p:cBhvr>
                                      <p:tavLst>
                                        <p:tav tm="100000">
                                          <p:val>
                                            <p:strVal val="#ppt_y+1"/>
                                          </p:val>
                                        </p:tav>
                                        <p:tav>
                                          <p:val>
                                            <p:strVal val="#ppt_y-.03"/>
                                          </p:val>
                                        </p:tav>
                                      </p:tavLst>
                                    </p:anim>
                                    <p:anim calcmode="lin" valueType="num">
                                      <p:cBhvr additive="repl">
                                        <p:cTn id="47" dur="100" accel="100000" fill="hold">
                                          <p:stCondLst>
                                            <p:cond delay="0"/>
                                          </p:stCondLst>
                                        </p:cTn>
                                        <p:tgtEl>
                                          <p:spTgt spid="29700"/>
                                        </p:tgtEl>
                                        <p:attrNameLst>
                                          <p:attrName>ppt_y</p:attrName>
                                        </p:attrNameLst>
                                      </p:cBhvr>
                                      <p:tavLst>
                                        <p:tav tm="100000">
                                          <p:val>
                                            <p:strVal val="#ppt_y-.03"/>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ChangeArrowheads="1"/>
          </p:cNvSpPr>
          <p:nvPr/>
        </p:nvSpPr>
        <p:spPr bwMode="auto">
          <a:xfrm>
            <a:off x="4495800" y="0"/>
            <a:ext cx="4648200" cy="6858000"/>
          </a:xfrm>
          <a:prstGeom prst="rect">
            <a:avLst/>
          </a:prstGeom>
          <a:gradFill rotWithShape="0">
            <a:gsLst>
              <a:gs pos="0">
                <a:srgbClr val="FFFFFF"/>
              </a:gs>
              <a:gs pos="100000">
                <a:srgbClr val="3399FF"/>
              </a:gs>
            </a:gsLst>
            <a:lin ang="0" scaled="1"/>
          </a:gradFill>
          <a:ln w="9525">
            <a:noFill/>
            <a:miter lim="800000"/>
            <a:headEnd/>
            <a:tailEnd/>
          </a:ln>
        </p:spPr>
        <p:txBody>
          <a:bodyPr wrap="none" lIns="91430" tIns="45715" rIns="91430" bIns="45715" anchor="ctr"/>
          <a:lstStyle/>
          <a:p>
            <a:pPr algn="ctr"/>
            <a:endParaRPr lang="it-IT" sz="2400">
              <a:latin typeface="Times New Roman" pitchFamily="18" charset="0"/>
            </a:endParaRPr>
          </a:p>
        </p:txBody>
      </p:sp>
      <p:sp>
        <p:nvSpPr>
          <p:cNvPr id="22" name="Rectangle 5"/>
          <p:cNvSpPr>
            <a:spLocks noChangeArrowheads="1"/>
          </p:cNvSpPr>
          <p:nvPr/>
        </p:nvSpPr>
        <p:spPr bwMode="auto">
          <a:xfrm rot="19797827" flipV="1">
            <a:off x="55563" y="2998788"/>
            <a:ext cx="8786812" cy="1216025"/>
          </a:xfrm>
          <a:prstGeom prst="rect">
            <a:avLst/>
          </a:prstGeom>
          <a:solidFill>
            <a:schemeClr val="tx1"/>
          </a:solidFill>
          <a:ln w="9525">
            <a:noFill/>
            <a:miter lim="800000"/>
            <a:headEnd/>
            <a:tailEnd/>
          </a:ln>
        </p:spPr>
        <p:txBody>
          <a:bodyPr rot="10800000" wrap="none" lIns="82945" tIns="41473" rIns="82945" bIns="41473" anchor="ctr"/>
          <a:lstStyle/>
          <a:p>
            <a:pPr algn="ctr"/>
            <a:r>
              <a:rPr lang="it-IT" sz="6000" b="1">
                <a:solidFill>
                  <a:srgbClr val="FF0000"/>
                </a:solidFill>
                <a:latin typeface="Calibri" pitchFamily="34" charset="0"/>
              </a:rPr>
              <a:t>Thanks for your attention!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solidFill>
            <a:schemeClr val="bg1">
              <a:lumMod val="95000"/>
            </a:schemeClr>
          </a:solidFill>
        </p:spPr>
        <p:txBody>
          <a:bodyPr/>
          <a:lstStyle/>
          <a:p>
            <a:pPr eaLnBrk="1" hangingPunct="1">
              <a:defRPr/>
            </a:pPr>
            <a:r>
              <a:rPr lang="it-IT" b="1" dirty="0" smtClean="0">
                <a:solidFill>
                  <a:srgbClr val="C00000"/>
                </a:solidFill>
              </a:rPr>
              <a:t>Sono debitore a:</a:t>
            </a:r>
            <a:endParaRPr lang="it-IT" b="1" dirty="0">
              <a:solidFill>
                <a:srgbClr val="C00000"/>
              </a:solidFill>
            </a:endParaRPr>
          </a:p>
        </p:txBody>
      </p:sp>
      <p:sp>
        <p:nvSpPr>
          <p:cNvPr id="136195" name="Segnaposto contenuto 4"/>
          <p:cNvSpPr>
            <a:spLocks noGrp="1"/>
          </p:cNvSpPr>
          <p:nvPr>
            <p:ph idx="1"/>
          </p:nvPr>
        </p:nvSpPr>
        <p:spPr/>
        <p:txBody>
          <a:bodyPr/>
          <a:lstStyle/>
          <a:p>
            <a:pPr eaLnBrk="1" hangingPunct="1"/>
            <a:r>
              <a:rPr lang="it-IT" b="1" smtClean="0"/>
              <a:t>Gilberto Corbellini, Valentina Gazzaniga, Maria Conforti</a:t>
            </a:r>
            <a:r>
              <a:rPr lang="it-IT" smtClean="0"/>
              <a:t>: </a:t>
            </a:r>
            <a:r>
              <a:rPr lang="it-IT" i="1" smtClean="0"/>
              <a:t>Dalla Cura alla Scienza</a:t>
            </a:r>
            <a:r>
              <a:rPr lang="it-IT" smtClean="0"/>
              <a:t>, Enclyclomedia 2012</a:t>
            </a:r>
          </a:p>
          <a:p>
            <a:pPr eaLnBrk="1" hangingPunct="1"/>
            <a:r>
              <a:rPr lang="it-IT" b="1" smtClean="0"/>
              <a:t>Mirko D. Grmek </a:t>
            </a:r>
            <a:r>
              <a:rPr lang="it-IT" smtClean="0"/>
              <a:t>(a cura di) </a:t>
            </a:r>
            <a:r>
              <a:rPr lang="it-IT" i="1" smtClean="0"/>
              <a:t>Storia del pensiero medico occidentale, antichità e medioevo</a:t>
            </a:r>
            <a:r>
              <a:rPr lang="it-IT" smtClean="0"/>
              <a:t>, Laterza, 1993-98</a:t>
            </a:r>
          </a:p>
          <a:p>
            <a:pPr eaLnBrk="1" hangingPunct="1"/>
            <a:r>
              <a:rPr lang="it-IT" b="1" smtClean="0"/>
              <a:t>Claudio Franceschi e il CIG</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88066" name="Text Box 4"/>
          <p:cNvSpPr txBox="1">
            <a:spLocks noChangeArrowheads="1"/>
          </p:cNvSpPr>
          <p:nvPr/>
        </p:nvSpPr>
        <p:spPr bwMode="auto">
          <a:xfrm>
            <a:off x="1331913" y="1844675"/>
            <a:ext cx="6985000" cy="1190625"/>
          </a:xfrm>
          <a:prstGeom prst="rect">
            <a:avLst/>
          </a:prstGeom>
          <a:noFill/>
          <a:ln w="9525">
            <a:noFill/>
            <a:miter lim="800000"/>
            <a:headEnd/>
            <a:tailEnd/>
          </a:ln>
        </p:spPr>
        <p:txBody>
          <a:bodyPr>
            <a:spAutoFit/>
          </a:bodyPr>
          <a:lstStyle/>
          <a:p>
            <a:pPr algn="ctr">
              <a:spcBef>
                <a:spcPct val="50000"/>
              </a:spcBef>
            </a:pPr>
            <a:r>
              <a:rPr lang="it-IT" sz="3600"/>
              <a:t>The philosophical foundation of modern science</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a:blip r:embed="rId2" cstate="print"/>
          <a:srcRect/>
          <a:stretch>
            <a:fillRect/>
          </a:stretch>
        </p:blipFill>
        <p:spPr bwMode="auto">
          <a:xfrm>
            <a:off x="0" y="0"/>
            <a:ext cx="9163050" cy="6886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4"/>
          <p:cNvPicPr>
            <a:picLocks noChangeAspect="1" noChangeArrowheads="1"/>
          </p:cNvPicPr>
          <p:nvPr/>
        </p:nvPicPr>
        <p:blipFill>
          <a:blip r:embed="rId2" cstate="print"/>
          <a:srcRect/>
          <a:stretch>
            <a:fillRect/>
          </a:stretch>
        </p:blipFill>
        <p:spPr bwMode="auto">
          <a:xfrm>
            <a:off x="252413" y="44450"/>
            <a:ext cx="8639175" cy="3571875"/>
          </a:xfrm>
          <a:prstGeom prst="rect">
            <a:avLst/>
          </a:prstGeom>
          <a:noFill/>
          <a:ln w="9525">
            <a:noFill/>
            <a:miter lim="800000"/>
            <a:headEnd/>
            <a:tailEnd/>
          </a:ln>
        </p:spPr>
      </p:pic>
      <p:pic>
        <p:nvPicPr>
          <p:cNvPr id="130051" name="Picture 5"/>
          <p:cNvPicPr>
            <a:picLocks noChangeAspect="1" noChangeArrowheads="1"/>
          </p:cNvPicPr>
          <p:nvPr/>
        </p:nvPicPr>
        <p:blipFill>
          <a:blip r:embed="rId3" cstate="print"/>
          <a:srcRect/>
          <a:stretch>
            <a:fillRect/>
          </a:stretch>
        </p:blipFill>
        <p:spPr bwMode="auto">
          <a:xfrm>
            <a:off x="271463" y="3573463"/>
            <a:ext cx="8601075" cy="2914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p:txBody>
          <a:bodyPr/>
          <a:lstStyle/>
          <a:p>
            <a:pPr>
              <a:defRPr/>
            </a:pPr>
            <a:fld id="{46A38A81-8735-4B4C-B0FA-9C87B4C65078}" type="slidenum">
              <a:rPr lang="it-IT"/>
              <a:pPr>
                <a:defRPr/>
              </a:pPr>
              <a:t>12</a:t>
            </a:fld>
            <a:endParaRPr lang="it-IT"/>
          </a:p>
        </p:txBody>
      </p:sp>
      <p:pic>
        <p:nvPicPr>
          <p:cNvPr id="89091" name="Picture 2" descr="Galilei"/>
          <p:cNvPicPr>
            <a:picLocks noGrp="1" noChangeAspect="1" noChangeArrowheads="1"/>
          </p:cNvPicPr>
          <p:nvPr>
            <p:ph/>
          </p:nvPr>
        </p:nvPicPr>
        <p:blipFill>
          <a:blip r:embed="rId2" cstate="print"/>
          <a:srcRect/>
          <a:stretch>
            <a:fillRect/>
          </a:stretch>
        </p:blipFill>
        <p:spPr>
          <a:xfrm>
            <a:off x="4613275" y="0"/>
            <a:ext cx="4530725" cy="7086600"/>
          </a:xfrm>
          <a:noFill/>
        </p:spPr>
      </p:pic>
      <p:sp>
        <p:nvSpPr>
          <p:cNvPr id="74755" name="Text Box 3"/>
          <p:cNvSpPr txBox="1">
            <a:spLocks noChangeArrowheads="1"/>
          </p:cNvSpPr>
          <p:nvPr/>
        </p:nvSpPr>
        <p:spPr bwMode="auto">
          <a:xfrm>
            <a:off x="323528" y="476250"/>
            <a:ext cx="4248472" cy="5601533"/>
          </a:xfrm>
          <a:prstGeom prst="rect">
            <a:avLst/>
          </a:prstGeom>
          <a:noFill/>
          <a:ln w="9525">
            <a:noFill/>
            <a:miter lim="800000"/>
            <a:headEnd/>
            <a:tailEnd/>
          </a:ln>
        </p:spPr>
        <p:txBody>
          <a:bodyPr wrap="square">
            <a:spAutoFit/>
          </a:bodyPr>
          <a:lstStyle/>
          <a:p>
            <a:pPr marL="342900" indent="-342900" algn="ctr">
              <a:spcBef>
                <a:spcPct val="50000"/>
              </a:spcBef>
            </a:pPr>
            <a:r>
              <a:rPr lang="en-US" sz="3200" dirty="0"/>
              <a:t>Galileo </a:t>
            </a:r>
            <a:r>
              <a:rPr lang="en-US" sz="3200" dirty="0" err="1"/>
              <a:t>Galilei</a:t>
            </a:r>
            <a:endParaRPr lang="en-US" sz="3200" dirty="0"/>
          </a:p>
          <a:p>
            <a:pPr marL="342900" indent="-342900" algn="ctr"/>
            <a:r>
              <a:rPr lang="en-US" dirty="0"/>
              <a:t>(1564-1642)</a:t>
            </a:r>
          </a:p>
          <a:p>
            <a:pPr marL="342900" indent="-342900">
              <a:spcBef>
                <a:spcPct val="50000"/>
              </a:spcBef>
            </a:pPr>
            <a:endParaRPr lang="en-US" sz="2800" dirty="0"/>
          </a:p>
          <a:p>
            <a:pPr marL="342900" indent="-342900">
              <a:spcBef>
                <a:spcPct val="50000"/>
              </a:spcBef>
              <a:buFontTx/>
              <a:buAutoNum type="arabicPeriod"/>
            </a:pPr>
            <a:r>
              <a:rPr lang="en-US" sz="2800" dirty="0"/>
              <a:t>replaces Aristotelian mechanics with classical mechanics</a:t>
            </a:r>
          </a:p>
          <a:p>
            <a:pPr marL="342900" indent="-342900">
              <a:spcBef>
                <a:spcPct val="50000"/>
              </a:spcBef>
              <a:buFontTx/>
              <a:buAutoNum type="arabicPeriod"/>
            </a:pPr>
            <a:r>
              <a:rPr lang="en-US" sz="2800" dirty="0"/>
              <a:t>proves the </a:t>
            </a:r>
            <a:r>
              <a:rPr lang="en-US" sz="2800" dirty="0" smtClean="0"/>
              <a:t>universality </a:t>
            </a:r>
            <a:r>
              <a:rPr lang="en-US" sz="2800" dirty="0"/>
              <a:t>of physical laws</a:t>
            </a:r>
          </a:p>
          <a:p>
            <a:pPr marL="342900" indent="-342900">
              <a:spcBef>
                <a:spcPct val="50000"/>
              </a:spcBef>
              <a:buFontTx/>
              <a:buAutoNum type="arabicPeriod"/>
            </a:pPr>
            <a:r>
              <a:rPr lang="en-US" sz="2800" dirty="0"/>
              <a:t> proves the reliability of the </a:t>
            </a:r>
            <a:r>
              <a:rPr lang="en-US" sz="2800" b="1" u="sng" dirty="0"/>
              <a:t>mathematical-experimental</a:t>
            </a:r>
            <a:r>
              <a:rPr lang="en-US" sz="2800" dirty="0"/>
              <a:t> method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4755">
                                            <p:txEl>
                                              <p:pRg st="3" end="3"/>
                                            </p:txEl>
                                          </p:spTgt>
                                        </p:tgtEl>
                                        <p:attrNameLst>
                                          <p:attrName>style.visibility</p:attrName>
                                        </p:attrNameLst>
                                      </p:cBhvr>
                                      <p:to>
                                        <p:strVal val="visible"/>
                                      </p:to>
                                    </p:set>
                                    <p:animEffect transition="in" filter="box(in)">
                                      <p:cBhvr>
                                        <p:cTn id="7" dur="500"/>
                                        <p:tgtEl>
                                          <p:spTgt spid="7475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4755">
                                            <p:txEl>
                                              <p:pRg st="4" end="4"/>
                                            </p:txEl>
                                          </p:spTgt>
                                        </p:tgtEl>
                                        <p:attrNameLst>
                                          <p:attrName>style.visibility</p:attrName>
                                        </p:attrNameLst>
                                      </p:cBhvr>
                                      <p:to>
                                        <p:strVal val="visible"/>
                                      </p:to>
                                    </p:set>
                                    <p:animEffect transition="in" filter="box(in)">
                                      <p:cBhvr>
                                        <p:cTn id="12" dur="500"/>
                                        <p:tgtEl>
                                          <p:spTgt spid="7475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74755">
                                            <p:txEl>
                                              <p:pRg st="5" end="5"/>
                                            </p:txEl>
                                          </p:spTgt>
                                        </p:tgtEl>
                                        <p:attrNameLst>
                                          <p:attrName>style.visibility</p:attrName>
                                        </p:attrNameLst>
                                      </p:cBhvr>
                                      <p:to>
                                        <p:strVal val="visible"/>
                                      </p:to>
                                    </p:set>
                                    <p:animEffect transition="in" filter="box(in)">
                                      <p:cBhvr>
                                        <p:cTn id="17" dur="500"/>
                                        <p:tgtEl>
                                          <p:spTgt spid="7475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7B560EE7-078F-4E54-9EAB-CF7C0F85FBEA}" type="slidenum">
              <a:rPr lang="it-IT"/>
              <a:pPr>
                <a:defRPr/>
              </a:pPr>
              <a:t>13</a:t>
            </a:fld>
            <a:endParaRPr lang="it-IT"/>
          </a:p>
        </p:txBody>
      </p:sp>
      <p:sp>
        <p:nvSpPr>
          <p:cNvPr id="90115" name="Text Box 3"/>
          <p:cNvSpPr txBox="1">
            <a:spLocks noChangeArrowheads="1"/>
          </p:cNvSpPr>
          <p:nvPr/>
        </p:nvSpPr>
        <p:spPr bwMode="auto">
          <a:xfrm>
            <a:off x="468313" y="404813"/>
            <a:ext cx="4032250" cy="944562"/>
          </a:xfrm>
          <a:prstGeom prst="rect">
            <a:avLst/>
          </a:prstGeom>
          <a:noFill/>
          <a:ln w="9525">
            <a:noFill/>
            <a:miter lim="800000"/>
            <a:headEnd/>
            <a:tailEnd/>
          </a:ln>
        </p:spPr>
        <p:txBody>
          <a:bodyPr>
            <a:spAutoFit/>
          </a:bodyPr>
          <a:lstStyle/>
          <a:p>
            <a:pPr marL="342900" indent="-342900" algn="ctr">
              <a:spcBef>
                <a:spcPct val="50000"/>
              </a:spcBef>
            </a:pPr>
            <a:r>
              <a:rPr lang="it-IT" sz="3200"/>
              <a:t>Galileo Galilei</a:t>
            </a:r>
          </a:p>
          <a:p>
            <a:pPr marL="342900" indent="-342900" algn="ctr"/>
            <a:r>
              <a:rPr lang="en-US"/>
              <a:t>(1564-1642)</a:t>
            </a:r>
          </a:p>
        </p:txBody>
      </p:sp>
      <p:sp>
        <p:nvSpPr>
          <p:cNvPr id="90116" name="Text Box 4"/>
          <p:cNvSpPr txBox="1">
            <a:spLocks noChangeArrowheads="1"/>
          </p:cNvSpPr>
          <p:nvPr/>
        </p:nvSpPr>
        <p:spPr bwMode="auto">
          <a:xfrm>
            <a:off x="107504" y="1340768"/>
            <a:ext cx="4392488" cy="4924425"/>
          </a:xfrm>
          <a:prstGeom prst="rect">
            <a:avLst/>
          </a:prstGeom>
          <a:noFill/>
          <a:ln w="9525">
            <a:noFill/>
            <a:miter lim="800000"/>
            <a:headEnd/>
            <a:tailEnd/>
          </a:ln>
        </p:spPr>
        <p:txBody>
          <a:bodyPr wrap="square">
            <a:spAutoFit/>
          </a:bodyPr>
          <a:lstStyle/>
          <a:p>
            <a:pPr algn="ctr">
              <a:spcBef>
                <a:spcPct val="50000"/>
              </a:spcBef>
            </a:pPr>
            <a:r>
              <a:rPr lang="en-US" sz="2600" dirty="0"/>
              <a:t>Yet, his was not only a </a:t>
            </a:r>
            <a:r>
              <a:rPr lang="en-US" sz="2600" b="1" u="sng" dirty="0"/>
              <a:t>scientific-intellectual</a:t>
            </a:r>
            <a:r>
              <a:rPr lang="en-US" sz="2600" dirty="0"/>
              <a:t> revolution </a:t>
            </a:r>
            <a:r>
              <a:rPr lang="en-US" sz="2600" b="0" dirty="0"/>
              <a:t>(disordering  traditional philosophy)</a:t>
            </a:r>
            <a:r>
              <a:rPr lang="en-US" sz="2600" dirty="0"/>
              <a:t>, but likewise a </a:t>
            </a:r>
            <a:r>
              <a:rPr lang="en-US" sz="2600" b="1" u="sng" dirty="0"/>
              <a:t>social</a:t>
            </a:r>
            <a:r>
              <a:rPr lang="en-US" sz="2600" dirty="0"/>
              <a:t> </a:t>
            </a:r>
            <a:r>
              <a:rPr lang="en-US" sz="2600" b="0" dirty="0"/>
              <a:t>(overwhelming social hierarchy) </a:t>
            </a:r>
            <a:r>
              <a:rPr lang="en-US" sz="2600" dirty="0"/>
              <a:t>and a </a:t>
            </a:r>
            <a:r>
              <a:rPr lang="en-US" sz="2600" b="1" u="sng" dirty="0"/>
              <a:t>linguistic</a:t>
            </a:r>
            <a:r>
              <a:rPr lang="en-US" sz="2600" dirty="0"/>
              <a:t> one </a:t>
            </a:r>
            <a:r>
              <a:rPr lang="en-US" sz="2600" b="0" dirty="0" smtClean="0"/>
              <a:t>(1) replacing </a:t>
            </a:r>
            <a:r>
              <a:rPr lang="en-US" sz="2600" b="0" dirty="0"/>
              <a:t>traditional philosophical language with mathematical </a:t>
            </a:r>
            <a:r>
              <a:rPr lang="en-US" sz="2600" b="0" dirty="0" smtClean="0"/>
              <a:t>language;</a:t>
            </a:r>
          </a:p>
          <a:p>
            <a:pPr algn="ctr">
              <a:spcBef>
                <a:spcPts val="0"/>
              </a:spcBef>
            </a:pPr>
            <a:r>
              <a:rPr lang="en-US" sz="2600" b="0" dirty="0" smtClean="0"/>
              <a:t>(2) popularizing knowledge; </a:t>
            </a:r>
            <a:r>
              <a:rPr lang="it-IT" sz="1200" i="1" dirty="0" smtClean="0"/>
              <a:t>Dialogo </a:t>
            </a:r>
            <a:r>
              <a:rPr lang="it-IT" sz="1200" i="1" dirty="0" smtClean="0"/>
              <a:t>sopra i due massimi sistemi del </a:t>
            </a:r>
            <a:r>
              <a:rPr lang="it-IT" sz="1200" i="1" dirty="0" smtClean="0"/>
              <a:t>mondo, 1624-30</a:t>
            </a:r>
            <a:r>
              <a:rPr lang="en-US" sz="2800" dirty="0" smtClean="0"/>
              <a:t>.</a:t>
            </a:r>
            <a:endParaRPr lang="it-IT" sz="2800" dirty="0"/>
          </a:p>
        </p:txBody>
      </p:sp>
      <p:pic>
        <p:nvPicPr>
          <p:cNvPr id="90117" name="Picture 6" descr="Galileo quadro di Robusto"/>
          <p:cNvPicPr>
            <a:picLocks noGrp="1" noChangeAspect="1" noChangeArrowheads="1"/>
          </p:cNvPicPr>
          <p:nvPr>
            <p:ph/>
          </p:nvPr>
        </p:nvPicPr>
        <p:blipFill>
          <a:blip r:embed="rId2" cstate="print"/>
          <a:srcRect/>
          <a:stretch>
            <a:fillRect/>
          </a:stretch>
        </p:blipFill>
        <p:spPr>
          <a:xfrm>
            <a:off x="4572000" y="457200"/>
            <a:ext cx="4394200" cy="5562600"/>
          </a:xfr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a:xfrm>
            <a:off x="5824508" y="6356350"/>
            <a:ext cx="2133600" cy="365125"/>
          </a:xfrm>
        </p:spPr>
        <p:txBody>
          <a:bodyPr/>
          <a:lstStyle/>
          <a:p>
            <a:pPr>
              <a:defRPr/>
            </a:pPr>
            <a:fld id="{D1524853-BB12-49A2-AD54-0D9845698364}" type="slidenum">
              <a:rPr lang="it-IT"/>
              <a:pPr>
                <a:defRPr/>
              </a:pPr>
              <a:t>14</a:t>
            </a:fld>
            <a:endParaRPr lang="it-IT"/>
          </a:p>
        </p:txBody>
      </p:sp>
      <p:pic>
        <p:nvPicPr>
          <p:cNvPr id="91139" name="Picture 5" descr="Aristotele universo"/>
          <p:cNvPicPr>
            <a:picLocks noGrp="1" noChangeAspect="1" noChangeArrowheads="1"/>
          </p:cNvPicPr>
          <p:nvPr>
            <p:ph/>
          </p:nvPr>
        </p:nvPicPr>
        <p:blipFill>
          <a:blip r:embed="rId2" cstate="print"/>
          <a:srcRect/>
          <a:stretch>
            <a:fillRect/>
          </a:stretch>
        </p:blipFill>
        <p:spPr>
          <a:xfrm>
            <a:off x="98396" y="-27384"/>
            <a:ext cx="7416800" cy="6821487"/>
          </a:xfrm>
          <a:noFill/>
        </p:spPr>
      </p:pic>
      <p:sp>
        <p:nvSpPr>
          <p:cNvPr id="169991" name="Oval 7"/>
          <p:cNvSpPr>
            <a:spLocks noChangeArrowheads="1"/>
          </p:cNvSpPr>
          <p:nvPr/>
        </p:nvSpPr>
        <p:spPr bwMode="auto">
          <a:xfrm>
            <a:off x="2763808" y="1916113"/>
            <a:ext cx="2016125" cy="2089150"/>
          </a:xfrm>
          <a:prstGeom prst="ellipse">
            <a:avLst/>
          </a:prstGeom>
          <a:noFill/>
          <a:ln w="38100">
            <a:solidFill>
              <a:srgbClr val="FF3300"/>
            </a:solidFill>
            <a:round/>
            <a:headEnd/>
            <a:tailEnd/>
          </a:ln>
        </p:spPr>
        <p:txBody>
          <a:bodyPr wrap="none" anchor="ctr"/>
          <a:lstStyle/>
          <a:p>
            <a:endParaRPr lang="en-US"/>
          </a:p>
        </p:txBody>
      </p:sp>
      <p:sp>
        <p:nvSpPr>
          <p:cNvPr id="5" name="Rettangolo 4"/>
          <p:cNvSpPr/>
          <p:nvPr/>
        </p:nvSpPr>
        <p:spPr>
          <a:xfrm>
            <a:off x="-17110" y="5229200"/>
            <a:ext cx="2428870" cy="369332"/>
          </a:xfrm>
          <a:prstGeom prst="rect">
            <a:avLst/>
          </a:prstGeom>
        </p:spPr>
        <p:txBody>
          <a:bodyPr wrap="none">
            <a:spAutoFit/>
          </a:bodyPr>
          <a:lstStyle/>
          <a:p>
            <a:r>
              <a:rPr lang="en-US" b="1" dirty="0" err="1" smtClean="0"/>
              <a:t>Sistema</a:t>
            </a:r>
            <a:r>
              <a:rPr lang="en-US" b="1" dirty="0" smtClean="0"/>
              <a:t> </a:t>
            </a:r>
            <a:r>
              <a:rPr lang="en-US" b="1" dirty="0" err="1" smtClean="0"/>
              <a:t>eliocentrico</a:t>
            </a:r>
            <a:endParaRPr lang="it-IT" b="1" dirty="0"/>
          </a:p>
        </p:txBody>
      </p:sp>
      <p:sp>
        <p:nvSpPr>
          <p:cNvPr id="6" name="Rettangolo 5"/>
          <p:cNvSpPr/>
          <p:nvPr/>
        </p:nvSpPr>
        <p:spPr>
          <a:xfrm>
            <a:off x="6554345" y="2348880"/>
            <a:ext cx="2554159" cy="3416320"/>
          </a:xfrm>
          <a:prstGeom prst="rect">
            <a:avLst/>
          </a:prstGeom>
          <a:solidFill>
            <a:schemeClr val="tx1"/>
          </a:solidFill>
        </p:spPr>
        <p:txBody>
          <a:bodyPr wrap="square">
            <a:spAutoFit/>
          </a:bodyPr>
          <a:lstStyle/>
          <a:p>
            <a:pPr algn="ctr"/>
            <a:r>
              <a:rPr lang="en-US" dirty="0" smtClean="0">
                <a:solidFill>
                  <a:schemeClr val="bg1"/>
                </a:solidFill>
              </a:rPr>
              <a:t>Il </a:t>
            </a:r>
            <a:r>
              <a:rPr lang="en-US" dirty="0" err="1" smtClean="0">
                <a:solidFill>
                  <a:schemeClr val="bg1"/>
                </a:solidFill>
              </a:rPr>
              <a:t>testo</a:t>
            </a:r>
            <a:r>
              <a:rPr lang="en-US" dirty="0" smtClean="0">
                <a:solidFill>
                  <a:schemeClr val="bg1"/>
                </a:solidFill>
              </a:rPr>
              <a:t> </a:t>
            </a:r>
            <a:r>
              <a:rPr lang="en-US" dirty="0" err="1" smtClean="0">
                <a:solidFill>
                  <a:schemeClr val="bg1"/>
                </a:solidFill>
              </a:rPr>
              <a:t>aristotelico</a:t>
            </a:r>
            <a:endParaRPr lang="en-US" dirty="0" smtClean="0">
              <a:solidFill>
                <a:schemeClr val="bg1"/>
              </a:solidFill>
            </a:endParaRPr>
          </a:p>
          <a:p>
            <a:pPr algn="ctr"/>
            <a:r>
              <a:rPr lang="it-IT" dirty="0" smtClean="0">
                <a:solidFill>
                  <a:schemeClr val="bg1"/>
                </a:solidFill>
              </a:rPr>
              <a:t>– </a:t>
            </a:r>
            <a:r>
              <a:rPr lang="it-IT" dirty="0" smtClean="0">
                <a:solidFill>
                  <a:schemeClr val="bg1"/>
                </a:solidFill>
              </a:rPr>
              <a:t>come quello</a:t>
            </a:r>
          </a:p>
          <a:p>
            <a:pPr algn="ctr"/>
            <a:r>
              <a:rPr lang="it-IT" dirty="0" err="1" smtClean="0">
                <a:solidFill>
                  <a:schemeClr val="bg1"/>
                </a:solidFill>
              </a:rPr>
              <a:t>ippocratico-galenico–</a:t>
            </a:r>
            <a:endParaRPr lang="it-IT" dirty="0" smtClean="0">
              <a:solidFill>
                <a:schemeClr val="bg1"/>
              </a:solidFill>
            </a:endParaRPr>
          </a:p>
          <a:p>
            <a:pPr algn="ctr"/>
            <a:r>
              <a:rPr lang="it-IT" dirty="0" smtClean="0">
                <a:solidFill>
                  <a:schemeClr val="bg1"/>
                </a:solidFill>
              </a:rPr>
              <a:t>era </a:t>
            </a:r>
            <a:r>
              <a:rPr lang="it-IT" u="sng" dirty="0" smtClean="0">
                <a:solidFill>
                  <a:schemeClr val="bg1"/>
                </a:solidFill>
              </a:rPr>
              <a:t>l’autorità</a:t>
            </a:r>
            <a:r>
              <a:rPr lang="it-IT" dirty="0" smtClean="0">
                <a:solidFill>
                  <a:schemeClr val="bg1"/>
                </a:solidFill>
              </a:rPr>
              <a:t>, era “sacro”.</a:t>
            </a:r>
          </a:p>
          <a:p>
            <a:pPr algn="ctr"/>
            <a:endParaRPr lang="it-IT" dirty="0" smtClean="0">
              <a:solidFill>
                <a:schemeClr val="bg1"/>
              </a:solidFill>
            </a:endParaRPr>
          </a:p>
          <a:p>
            <a:pPr algn="ctr"/>
            <a:r>
              <a:rPr lang="it-IT" dirty="0" smtClean="0">
                <a:solidFill>
                  <a:schemeClr val="bg1"/>
                </a:solidFill>
              </a:rPr>
              <a:t>L’esperienza umana e </a:t>
            </a:r>
          </a:p>
          <a:p>
            <a:pPr algn="ctr"/>
            <a:r>
              <a:rPr lang="it-IT" dirty="0" smtClean="0">
                <a:solidFill>
                  <a:schemeClr val="bg1"/>
                </a:solidFill>
              </a:rPr>
              <a:t>le leggi di Natura</a:t>
            </a:r>
          </a:p>
          <a:p>
            <a:pPr algn="ctr"/>
            <a:r>
              <a:rPr lang="it-IT" dirty="0" smtClean="0">
                <a:solidFill>
                  <a:schemeClr val="bg1"/>
                </a:solidFill>
              </a:rPr>
              <a:t>DOVEVANO ACCORDARSI ad esso,</a:t>
            </a:r>
          </a:p>
          <a:p>
            <a:pPr algn="ctr"/>
            <a:r>
              <a:rPr lang="it-IT" dirty="0" smtClean="0">
                <a:solidFill>
                  <a:schemeClr val="bg1"/>
                </a:solidFill>
              </a:rPr>
              <a:t>altrimenti erano errate</a:t>
            </a:r>
            <a:endParaRPr lang="it-IT" dirty="0">
              <a:solidFill>
                <a:schemeClr val="bg1"/>
              </a:solidFill>
            </a:endParaRPr>
          </a:p>
        </p:txBody>
      </p:sp>
      <p:sp>
        <p:nvSpPr>
          <p:cNvPr id="7" name="Rettangolo 6"/>
          <p:cNvSpPr/>
          <p:nvPr/>
        </p:nvSpPr>
        <p:spPr>
          <a:xfrm>
            <a:off x="756300" y="5517232"/>
            <a:ext cx="3695242" cy="338554"/>
          </a:xfrm>
          <a:prstGeom prst="rect">
            <a:avLst/>
          </a:prstGeom>
        </p:spPr>
        <p:txBody>
          <a:bodyPr wrap="none">
            <a:spAutoFit/>
          </a:bodyPr>
          <a:lstStyle/>
          <a:p>
            <a:r>
              <a:rPr lang="en-US" sz="1600" b="1" dirty="0" smtClean="0"/>
              <a:t>… e </a:t>
            </a:r>
            <a:r>
              <a:rPr lang="en-US" sz="1600" b="1" dirty="0" err="1" smtClean="0"/>
              <a:t>il</a:t>
            </a:r>
            <a:r>
              <a:rPr lang="en-US" sz="1600" b="1" dirty="0" smtClean="0"/>
              <a:t> </a:t>
            </a:r>
            <a:r>
              <a:rPr lang="en-US" sz="1600" b="1" dirty="0" err="1" smtClean="0"/>
              <a:t>crollo</a:t>
            </a:r>
            <a:r>
              <a:rPr lang="en-US" sz="1600" b="1" dirty="0" smtClean="0"/>
              <a:t> </a:t>
            </a:r>
            <a:r>
              <a:rPr lang="en-US" sz="1600" b="1" dirty="0" err="1" smtClean="0"/>
              <a:t>della</a:t>
            </a:r>
            <a:r>
              <a:rPr lang="en-US" sz="1600" b="1" dirty="0" smtClean="0"/>
              <a:t> 1° </a:t>
            </a:r>
            <a:r>
              <a:rPr lang="en-US" sz="1600" b="1" dirty="0" err="1" smtClean="0"/>
              <a:t>delle</a:t>
            </a:r>
            <a:r>
              <a:rPr lang="en-US" sz="1600" b="1" dirty="0" smtClean="0"/>
              <a:t> 3 </a:t>
            </a:r>
            <a:r>
              <a:rPr lang="en-US" sz="1600" b="1" dirty="0" err="1" smtClean="0"/>
              <a:t>certezze</a:t>
            </a:r>
            <a:endParaRPr lang="it-IT" sz="1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9991"/>
                                        </p:tgtEl>
                                        <p:attrNameLst>
                                          <p:attrName>style.visibility</p:attrName>
                                        </p:attrNameLst>
                                      </p:cBhvr>
                                      <p:to>
                                        <p:strVal val="visible"/>
                                      </p:to>
                                    </p:set>
                                    <p:animEffect transition="in" filter="box(in)">
                                      <p:cBhvr>
                                        <p:cTn id="7" dur="500"/>
                                        <p:tgtEl>
                                          <p:spTgt spid="169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9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0244" name="Picture 11" descr="copernicuslrg"/>
          <p:cNvPicPr>
            <a:picLocks noChangeAspect="1" noChangeArrowheads="1"/>
          </p:cNvPicPr>
          <p:nvPr/>
        </p:nvPicPr>
        <p:blipFill>
          <a:blip r:embed="rId2" cstate="print"/>
          <a:srcRect l="5025"/>
          <a:stretch>
            <a:fillRect/>
          </a:stretch>
        </p:blipFill>
        <p:spPr bwMode="auto">
          <a:xfrm>
            <a:off x="1691680" y="3861048"/>
            <a:ext cx="3060738" cy="3024336"/>
          </a:xfrm>
          <a:prstGeom prst="rect">
            <a:avLst/>
          </a:prstGeom>
          <a:noFill/>
          <a:ln w="9525">
            <a:noFill/>
            <a:miter lim="800000"/>
            <a:headEnd/>
            <a:tailEnd/>
          </a:ln>
        </p:spPr>
      </p:pic>
      <p:pic>
        <p:nvPicPr>
          <p:cNvPr id="10242" name="Picture 5" descr="Copernicus"/>
          <p:cNvPicPr>
            <a:picLocks noChangeAspect="1" noChangeArrowheads="1"/>
          </p:cNvPicPr>
          <p:nvPr/>
        </p:nvPicPr>
        <p:blipFill>
          <a:blip r:embed="rId3" cstate="print"/>
          <a:srcRect/>
          <a:stretch>
            <a:fillRect/>
          </a:stretch>
        </p:blipFill>
        <p:spPr bwMode="auto">
          <a:xfrm>
            <a:off x="0" y="4797152"/>
            <a:ext cx="1697169" cy="2060848"/>
          </a:xfrm>
          <a:prstGeom prst="rect">
            <a:avLst/>
          </a:prstGeom>
          <a:noFill/>
          <a:ln w="9525">
            <a:noFill/>
            <a:miter lim="800000"/>
            <a:headEnd/>
            <a:tailEnd/>
          </a:ln>
        </p:spPr>
      </p:pic>
      <p:pic>
        <p:nvPicPr>
          <p:cNvPr id="10243" name="Picture 9" descr="Copernicus"/>
          <p:cNvPicPr>
            <a:picLocks noChangeAspect="1" noChangeArrowheads="1"/>
          </p:cNvPicPr>
          <p:nvPr/>
        </p:nvPicPr>
        <p:blipFill>
          <a:blip r:embed="rId4" cstate="print"/>
          <a:srcRect/>
          <a:stretch>
            <a:fillRect/>
          </a:stretch>
        </p:blipFill>
        <p:spPr bwMode="auto">
          <a:xfrm>
            <a:off x="4644008" y="3068960"/>
            <a:ext cx="4494398" cy="3789040"/>
          </a:xfrm>
          <a:prstGeom prst="rect">
            <a:avLst/>
          </a:prstGeom>
          <a:noFill/>
          <a:ln w="9525">
            <a:noFill/>
            <a:miter lim="800000"/>
            <a:headEnd/>
            <a:tailEnd/>
          </a:ln>
        </p:spPr>
      </p:pic>
      <p:sp>
        <p:nvSpPr>
          <p:cNvPr id="10245" name="Text Box 12"/>
          <p:cNvSpPr txBox="1">
            <a:spLocks noChangeArrowheads="1"/>
          </p:cNvSpPr>
          <p:nvPr/>
        </p:nvSpPr>
        <p:spPr bwMode="auto">
          <a:xfrm>
            <a:off x="152400" y="3127375"/>
            <a:ext cx="3827463" cy="457200"/>
          </a:xfrm>
          <a:prstGeom prst="rect">
            <a:avLst/>
          </a:prstGeom>
          <a:noFill/>
          <a:ln w="9525">
            <a:noFill/>
            <a:miter lim="800000"/>
            <a:headEnd/>
            <a:tailEnd/>
          </a:ln>
          <a:effectLst/>
        </p:spPr>
        <p:txBody>
          <a:bodyPr wrap="none">
            <a:spAutoFit/>
          </a:bodyPr>
          <a:lstStyle/>
          <a:p>
            <a:r>
              <a:rPr lang="en-US" sz="2400"/>
              <a:t>Copernicus and his Theory</a:t>
            </a:r>
          </a:p>
        </p:txBody>
      </p:sp>
      <p:pic>
        <p:nvPicPr>
          <p:cNvPr id="10246" name="Picture 14" descr="copernicus1-1"/>
          <p:cNvPicPr>
            <a:picLocks noChangeAspect="1" noChangeArrowheads="1"/>
          </p:cNvPicPr>
          <p:nvPr/>
        </p:nvPicPr>
        <p:blipFill>
          <a:blip r:embed="rId5" cstate="print"/>
          <a:srcRect/>
          <a:stretch>
            <a:fillRect/>
          </a:stretch>
        </p:blipFill>
        <p:spPr bwMode="auto">
          <a:xfrm>
            <a:off x="0" y="116632"/>
            <a:ext cx="1538288" cy="2590800"/>
          </a:xfrm>
          <a:prstGeom prst="rect">
            <a:avLst/>
          </a:prstGeom>
          <a:noFill/>
          <a:ln w="9525">
            <a:noFill/>
            <a:miter lim="800000"/>
            <a:headEnd/>
            <a:tailEnd/>
          </a:ln>
        </p:spPr>
      </p:pic>
      <p:sp>
        <p:nvSpPr>
          <p:cNvPr id="7" name="Rectangle 3"/>
          <p:cNvSpPr txBox="1">
            <a:spLocks noChangeArrowheads="1"/>
          </p:cNvSpPr>
          <p:nvPr/>
        </p:nvSpPr>
        <p:spPr>
          <a:xfrm>
            <a:off x="1259632" y="188640"/>
            <a:ext cx="7848872" cy="2548879"/>
          </a:xfrm>
          <a:prstGeom prst="rect">
            <a:avLst/>
          </a:prstGeom>
        </p:spPr>
        <p:txBody>
          <a:bodyPr/>
          <a:lstStyle/>
          <a:p>
            <a:pPr marL="342900" marR="0" lvl="0" indent="-342900" algn="ctr" defTabSz="914400" rtl="0" eaLnBrk="1" fontAlgn="base" latinLnBrk="0" hangingPunct="1">
              <a:lnSpc>
                <a:spcPct val="100000"/>
              </a:lnSpc>
              <a:spcBef>
                <a:spcPct val="20000"/>
              </a:spcBef>
              <a:spcAft>
                <a:spcPct val="0"/>
              </a:spcAft>
              <a:buClrTx/>
              <a:buSzTx/>
              <a:buFont typeface="Arial" charset="0"/>
              <a:buNone/>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Copernicus &amp; The Heliocentric Theory</a:t>
            </a:r>
            <a:endParaRPr kumimoji="0" lang="en-US" sz="2000" b="1" i="0" u="sng"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just" defTabSz="914400" rtl="0" eaLnBrk="1" fontAlgn="base" latinLnBrk="0" hangingPunct="1">
              <a:lnSpc>
                <a:spcPct val="100000"/>
              </a:lnSpc>
              <a:spcBef>
                <a:spcPct val="20000"/>
              </a:spcBef>
              <a:spcAft>
                <a:spcPct val="0"/>
              </a:spcAft>
              <a:buClrTx/>
              <a:buSzTx/>
              <a:buFont typeface="Arial" charset="0"/>
              <a:buChar char="•"/>
              <a:tabLst/>
              <a:defRPr/>
            </a:pPr>
            <a:r>
              <a:rPr kumimoji="0" lang="en-US" sz="2000" b="1" i="0" u="sng" strike="noStrike" kern="1200" cap="none" spc="0" normalizeH="0" baseline="0" noProof="0" dirty="0" err="1" smtClean="0">
                <a:ln>
                  <a:noFill/>
                </a:ln>
                <a:solidFill>
                  <a:schemeClr val="tx1"/>
                </a:solidFill>
                <a:effectLst/>
                <a:uLnTx/>
                <a:uFillTx/>
                <a:latin typeface="+mn-lt"/>
                <a:ea typeface="+mn-ea"/>
                <a:cs typeface="+mn-cs"/>
              </a:rPr>
              <a:t>Nicolaus</a:t>
            </a:r>
            <a:r>
              <a:rPr kumimoji="0" lang="en-US" sz="2000" b="1" i="0" u="sng" strike="noStrike" kern="1200" cap="none" spc="0" normalizeH="0" baseline="0" noProof="0" dirty="0" smtClean="0">
                <a:ln>
                  <a:noFill/>
                </a:ln>
                <a:solidFill>
                  <a:schemeClr val="tx1"/>
                </a:solidFill>
                <a:effectLst/>
                <a:uLnTx/>
                <a:uFillTx/>
                <a:latin typeface="+mn-lt"/>
                <a:ea typeface="+mn-ea"/>
                <a:cs typeface="+mn-cs"/>
              </a:rPr>
              <a:t> Copernicus</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 Polish astronomer of the early 1500s. He developed the heliocentric view of the universe</a:t>
            </a:r>
          </a:p>
          <a:p>
            <a:pPr marL="342900" marR="0" lvl="0" indent="-342900" algn="just" defTabSz="914400" rtl="0" eaLnBrk="1" fontAlgn="base" latinLnBrk="0" hangingPunct="1">
              <a:lnSpc>
                <a:spcPct val="100000"/>
              </a:lnSpc>
              <a:spcBef>
                <a:spcPct val="20000"/>
              </a:spcBef>
              <a:spcAft>
                <a:spcPct val="0"/>
              </a:spcAft>
              <a:buClrTx/>
              <a:buSzTx/>
              <a:buFont typeface="Arial" charset="0"/>
              <a:buChar char="•"/>
              <a:tabLst/>
              <a:defRPr/>
            </a:pPr>
            <a:r>
              <a:rPr kumimoji="0" lang="en-US" sz="2000" b="1" i="0" u="sng" strike="noStrike" kern="1200" cap="none" spc="0" normalizeH="0" baseline="0" noProof="0" dirty="0" smtClean="0">
                <a:ln>
                  <a:noFill/>
                </a:ln>
                <a:solidFill>
                  <a:schemeClr val="tx1"/>
                </a:solidFill>
                <a:effectLst/>
                <a:uLnTx/>
                <a:uFillTx/>
                <a:latin typeface="+mn-lt"/>
                <a:ea typeface="+mn-ea"/>
                <a:cs typeface="+mn-cs"/>
              </a:rPr>
              <a:t>Heliocentric Theory</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 sun-centered view of the universe. </a:t>
            </a:r>
          </a:p>
          <a:p>
            <a:pPr marL="342900" marR="0" lvl="0" indent="-342900" algn="just" defTabSz="914400" rtl="0" eaLnBrk="1" fontAlgn="base" latinLnBrk="0" hangingPunct="1">
              <a:lnSpc>
                <a:spcPct val="100000"/>
              </a:lnSpc>
              <a:spcBef>
                <a:spcPct val="20000"/>
              </a:spcBef>
              <a:spcAft>
                <a:spcPct val="0"/>
              </a:spcAft>
              <a:buClrTx/>
              <a:buSzTx/>
              <a:buFont typeface="Arial"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He published </a:t>
            </a:r>
            <a:r>
              <a:rPr kumimoji="0" lang="en-US" sz="2000" b="0" i="1" u="none" strike="noStrike" kern="1200" cap="none" spc="0" normalizeH="0" baseline="0" noProof="0" dirty="0" smtClean="0">
                <a:ln>
                  <a:noFill/>
                </a:ln>
                <a:solidFill>
                  <a:schemeClr val="tx1"/>
                </a:solidFill>
                <a:effectLst/>
                <a:uLnTx/>
                <a:uFillTx/>
                <a:latin typeface="+mn-lt"/>
                <a:ea typeface="+mn-ea"/>
                <a:cs typeface="+mn-cs"/>
              </a:rPr>
              <a:t>On the Revolutions of the Heavenly Bodies </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in 1543. </a:t>
            </a:r>
          </a:p>
          <a:p>
            <a:pPr marL="342900" marR="0" lvl="0" indent="-342900" algn="just" defTabSz="914400" rtl="0" eaLnBrk="1" fontAlgn="base" latinLnBrk="0" hangingPunct="1">
              <a:lnSpc>
                <a:spcPct val="100000"/>
              </a:lnSpc>
              <a:spcBef>
                <a:spcPct val="20000"/>
              </a:spcBef>
              <a:spcAft>
                <a:spcPct val="0"/>
              </a:spcAft>
              <a:buClrTx/>
              <a:buSzTx/>
              <a:buFont typeface="Arial"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This caused a major stir after his death when other scientists began to build on his theory</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385" decel="100000"/>
                                        <p:tgtEl>
                                          <p:spTgt spid="7">
                                            <p:txEl>
                                              <p:pRg st="0" end="0"/>
                                            </p:txEl>
                                          </p:spTgt>
                                        </p:tgtEl>
                                      </p:cBhvr>
                                    </p:animEffect>
                                    <p:animScale>
                                      <p:cBhvr>
                                        <p:cTn id="8" dur="385" decel="100000"/>
                                        <p:tgtEl>
                                          <p:spTgt spid="7">
                                            <p:txEl>
                                              <p:pRg st="0" end="0"/>
                                            </p:txEl>
                                          </p:spTgt>
                                        </p:tgtEl>
                                      </p:cBhvr>
                                      <p:from x="10000" y="10000"/>
                                      <p:to x="200000" y="450000"/>
                                    </p:animScale>
                                    <p:animScale>
                                      <p:cBhvr>
                                        <p:cTn id="9" dur="615" accel="100000" fill="hold">
                                          <p:stCondLst>
                                            <p:cond delay="385"/>
                                          </p:stCondLst>
                                        </p:cTn>
                                        <p:tgtEl>
                                          <p:spTgt spid="7">
                                            <p:txEl>
                                              <p:pRg st="0" end="0"/>
                                            </p:txEl>
                                          </p:spTgt>
                                        </p:tgtEl>
                                      </p:cBhvr>
                                      <p:from x="200000" y="450000"/>
                                      <p:to x="100000" y="100000"/>
                                    </p:animScale>
                                    <p:set>
                                      <p:cBhvr>
                                        <p:cTn id="10" dur="385" fill="hold"/>
                                        <p:tgtEl>
                                          <p:spTgt spid="7">
                                            <p:txEl>
                                              <p:pRg st="0" end="0"/>
                                            </p:txEl>
                                          </p:spTgt>
                                        </p:tgtEl>
                                        <p:attrNameLst>
                                          <p:attrName>ppt_x</p:attrName>
                                        </p:attrNameLst>
                                      </p:cBhvr>
                                      <p:to>
                                        <p:strVal val="(0.5)"/>
                                      </p:to>
                                    </p:set>
                                    <p:anim from="(0.5)" to="(#ppt_x)" calcmode="lin" valueType="num">
                                      <p:cBhvr>
                                        <p:cTn id="11" dur="615" accel="100000" fill="hold">
                                          <p:stCondLst>
                                            <p:cond delay="385"/>
                                          </p:stCondLst>
                                        </p:cTn>
                                        <p:tgtEl>
                                          <p:spTgt spid="7">
                                            <p:txEl>
                                              <p:pRg st="0" end="0"/>
                                            </p:txEl>
                                          </p:spTgt>
                                        </p:tgtEl>
                                        <p:attrNameLst>
                                          <p:attrName>ppt_x</p:attrName>
                                        </p:attrNameLst>
                                      </p:cBhvr>
                                    </p:anim>
                                    <p:set>
                                      <p:cBhvr>
                                        <p:cTn id="12" dur="385" fill="hold"/>
                                        <p:tgtEl>
                                          <p:spTgt spid="7">
                                            <p:txEl>
                                              <p:pRg st="0" end="0"/>
                                            </p:txEl>
                                          </p:spTgt>
                                        </p:tgtEl>
                                        <p:attrNameLst>
                                          <p:attrName>ppt_y</p:attrName>
                                        </p:attrNameLst>
                                      </p:cBhvr>
                                      <p:to>
                                        <p:strVal val="(#ppt_y+0.4)"/>
                                      </p:to>
                                    </p:set>
                                    <p:anim from="(#ppt_y+0.4)" to="(#ppt_y)" calcmode="lin" valueType="num">
                                      <p:cBhvr>
                                        <p:cTn id="13" dur="615" accel="100000" fill="hold">
                                          <p:stCondLst>
                                            <p:cond delay="385"/>
                                          </p:stCondLst>
                                        </p:cTn>
                                        <p:tgtEl>
                                          <p:spTgt spid="7">
                                            <p:txEl>
                                              <p:pRg st="0" end="0"/>
                                            </p:txEl>
                                          </p:spTgt>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fade">
                                      <p:cBhvr>
                                        <p:cTn id="18" dur="385" decel="100000"/>
                                        <p:tgtEl>
                                          <p:spTgt spid="7">
                                            <p:txEl>
                                              <p:pRg st="1" end="1"/>
                                            </p:txEl>
                                          </p:spTgt>
                                        </p:tgtEl>
                                      </p:cBhvr>
                                    </p:animEffect>
                                    <p:animScale>
                                      <p:cBhvr>
                                        <p:cTn id="19" dur="385" decel="100000"/>
                                        <p:tgtEl>
                                          <p:spTgt spid="7">
                                            <p:txEl>
                                              <p:pRg st="1" end="1"/>
                                            </p:txEl>
                                          </p:spTgt>
                                        </p:tgtEl>
                                      </p:cBhvr>
                                      <p:from x="10000" y="10000"/>
                                      <p:to x="200000" y="450000"/>
                                    </p:animScale>
                                    <p:animScale>
                                      <p:cBhvr>
                                        <p:cTn id="20" dur="615" accel="100000" fill="hold">
                                          <p:stCondLst>
                                            <p:cond delay="385"/>
                                          </p:stCondLst>
                                        </p:cTn>
                                        <p:tgtEl>
                                          <p:spTgt spid="7">
                                            <p:txEl>
                                              <p:pRg st="1" end="1"/>
                                            </p:txEl>
                                          </p:spTgt>
                                        </p:tgtEl>
                                      </p:cBhvr>
                                      <p:from x="200000" y="450000"/>
                                      <p:to x="100000" y="100000"/>
                                    </p:animScale>
                                    <p:set>
                                      <p:cBhvr>
                                        <p:cTn id="21" dur="385" fill="hold"/>
                                        <p:tgtEl>
                                          <p:spTgt spid="7">
                                            <p:txEl>
                                              <p:pRg st="1" end="1"/>
                                            </p:txEl>
                                          </p:spTgt>
                                        </p:tgtEl>
                                        <p:attrNameLst>
                                          <p:attrName>ppt_x</p:attrName>
                                        </p:attrNameLst>
                                      </p:cBhvr>
                                      <p:to>
                                        <p:strVal val="(0.5)"/>
                                      </p:to>
                                    </p:set>
                                    <p:anim from="(0.5)" to="(#ppt_x)" calcmode="lin" valueType="num">
                                      <p:cBhvr>
                                        <p:cTn id="22" dur="615" accel="100000" fill="hold">
                                          <p:stCondLst>
                                            <p:cond delay="385"/>
                                          </p:stCondLst>
                                        </p:cTn>
                                        <p:tgtEl>
                                          <p:spTgt spid="7">
                                            <p:txEl>
                                              <p:pRg st="1" end="1"/>
                                            </p:txEl>
                                          </p:spTgt>
                                        </p:tgtEl>
                                        <p:attrNameLst>
                                          <p:attrName>ppt_x</p:attrName>
                                        </p:attrNameLst>
                                      </p:cBhvr>
                                    </p:anim>
                                    <p:set>
                                      <p:cBhvr>
                                        <p:cTn id="23" dur="385" fill="hold"/>
                                        <p:tgtEl>
                                          <p:spTgt spid="7">
                                            <p:txEl>
                                              <p:pRg st="1" end="1"/>
                                            </p:txEl>
                                          </p:spTgt>
                                        </p:tgtEl>
                                        <p:attrNameLst>
                                          <p:attrName>ppt_y</p:attrName>
                                        </p:attrNameLst>
                                      </p:cBhvr>
                                      <p:to>
                                        <p:strVal val="(#ppt_y+0.4)"/>
                                      </p:to>
                                    </p:set>
                                    <p:anim from="(#ppt_y+0.4)" to="(#ppt_y)" calcmode="lin" valueType="num">
                                      <p:cBhvr>
                                        <p:cTn id="24" dur="615" accel="100000" fill="hold">
                                          <p:stCondLst>
                                            <p:cond delay="385"/>
                                          </p:stCondLst>
                                        </p:cTn>
                                        <p:tgtEl>
                                          <p:spTgt spid="7">
                                            <p:txEl>
                                              <p:pRg st="1" end="1"/>
                                            </p:txEl>
                                          </p:spTgt>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fade">
                                      <p:cBhvr>
                                        <p:cTn id="29" dur="385" decel="100000"/>
                                        <p:tgtEl>
                                          <p:spTgt spid="7">
                                            <p:txEl>
                                              <p:pRg st="2" end="2"/>
                                            </p:txEl>
                                          </p:spTgt>
                                        </p:tgtEl>
                                      </p:cBhvr>
                                    </p:animEffect>
                                    <p:animScale>
                                      <p:cBhvr>
                                        <p:cTn id="30" dur="385" decel="100000"/>
                                        <p:tgtEl>
                                          <p:spTgt spid="7">
                                            <p:txEl>
                                              <p:pRg st="2" end="2"/>
                                            </p:txEl>
                                          </p:spTgt>
                                        </p:tgtEl>
                                      </p:cBhvr>
                                      <p:from x="10000" y="10000"/>
                                      <p:to x="200000" y="450000"/>
                                    </p:animScale>
                                    <p:animScale>
                                      <p:cBhvr>
                                        <p:cTn id="31" dur="615" accel="100000" fill="hold">
                                          <p:stCondLst>
                                            <p:cond delay="385"/>
                                          </p:stCondLst>
                                        </p:cTn>
                                        <p:tgtEl>
                                          <p:spTgt spid="7">
                                            <p:txEl>
                                              <p:pRg st="2" end="2"/>
                                            </p:txEl>
                                          </p:spTgt>
                                        </p:tgtEl>
                                      </p:cBhvr>
                                      <p:from x="200000" y="450000"/>
                                      <p:to x="100000" y="100000"/>
                                    </p:animScale>
                                    <p:set>
                                      <p:cBhvr>
                                        <p:cTn id="32" dur="385" fill="hold"/>
                                        <p:tgtEl>
                                          <p:spTgt spid="7">
                                            <p:txEl>
                                              <p:pRg st="2" end="2"/>
                                            </p:txEl>
                                          </p:spTgt>
                                        </p:tgtEl>
                                        <p:attrNameLst>
                                          <p:attrName>ppt_x</p:attrName>
                                        </p:attrNameLst>
                                      </p:cBhvr>
                                      <p:to>
                                        <p:strVal val="(0.5)"/>
                                      </p:to>
                                    </p:set>
                                    <p:anim from="(0.5)" to="(#ppt_x)" calcmode="lin" valueType="num">
                                      <p:cBhvr>
                                        <p:cTn id="33" dur="615" accel="100000" fill="hold">
                                          <p:stCondLst>
                                            <p:cond delay="385"/>
                                          </p:stCondLst>
                                        </p:cTn>
                                        <p:tgtEl>
                                          <p:spTgt spid="7">
                                            <p:txEl>
                                              <p:pRg st="2" end="2"/>
                                            </p:txEl>
                                          </p:spTgt>
                                        </p:tgtEl>
                                        <p:attrNameLst>
                                          <p:attrName>ppt_x</p:attrName>
                                        </p:attrNameLst>
                                      </p:cBhvr>
                                    </p:anim>
                                    <p:set>
                                      <p:cBhvr>
                                        <p:cTn id="34" dur="385" fill="hold"/>
                                        <p:tgtEl>
                                          <p:spTgt spid="7">
                                            <p:txEl>
                                              <p:pRg st="2" end="2"/>
                                            </p:txEl>
                                          </p:spTgt>
                                        </p:tgtEl>
                                        <p:attrNameLst>
                                          <p:attrName>ppt_y</p:attrName>
                                        </p:attrNameLst>
                                      </p:cBhvr>
                                      <p:to>
                                        <p:strVal val="(#ppt_y+0.4)"/>
                                      </p:to>
                                    </p:set>
                                    <p:anim from="(#ppt_y+0.4)" to="(#ppt_y)" calcmode="lin" valueType="num">
                                      <p:cBhvr>
                                        <p:cTn id="35" dur="615" accel="100000" fill="hold">
                                          <p:stCondLst>
                                            <p:cond delay="385"/>
                                          </p:stCondLst>
                                        </p:cTn>
                                        <p:tgtEl>
                                          <p:spTgt spid="7">
                                            <p:txEl>
                                              <p:pRg st="2" end="2"/>
                                            </p:txEl>
                                          </p:spTgt>
                                        </p:tgtEl>
                                        <p:attrNameLst>
                                          <p:attrName>ppt_y</p:attrName>
                                        </p:attrNameLst>
                                      </p:cBhvr>
                                    </p:anim>
                                  </p:childTnLst>
                                </p:cTn>
                              </p:par>
                            </p:childTnLst>
                          </p:cTn>
                        </p:par>
                      </p:childTnLst>
                    </p:cTn>
                  </p:par>
                  <p:par>
                    <p:cTn id="36" fill="hold">
                      <p:stCondLst>
                        <p:cond delay="indefinite"/>
                      </p:stCondLst>
                      <p:childTnLst>
                        <p:par>
                          <p:cTn id="37" fill="hold">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7">
                                            <p:txEl>
                                              <p:pRg st="3" end="3"/>
                                            </p:txEl>
                                          </p:spTgt>
                                        </p:tgtEl>
                                        <p:attrNameLst>
                                          <p:attrName>style.visibility</p:attrName>
                                        </p:attrNameLst>
                                      </p:cBhvr>
                                      <p:to>
                                        <p:strVal val="visible"/>
                                      </p:to>
                                    </p:set>
                                    <p:animEffect transition="in" filter="fade">
                                      <p:cBhvr>
                                        <p:cTn id="40" dur="385" decel="100000"/>
                                        <p:tgtEl>
                                          <p:spTgt spid="7">
                                            <p:txEl>
                                              <p:pRg st="3" end="3"/>
                                            </p:txEl>
                                          </p:spTgt>
                                        </p:tgtEl>
                                      </p:cBhvr>
                                    </p:animEffect>
                                    <p:animScale>
                                      <p:cBhvr>
                                        <p:cTn id="41" dur="385" decel="100000"/>
                                        <p:tgtEl>
                                          <p:spTgt spid="7">
                                            <p:txEl>
                                              <p:pRg st="3" end="3"/>
                                            </p:txEl>
                                          </p:spTgt>
                                        </p:tgtEl>
                                      </p:cBhvr>
                                      <p:from x="10000" y="10000"/>
                                      <p:to x="200000" y="450000"/>
                                    </p:animScale>
                                    <p:animScale>
                                      <p:cBhvr>
                                        <p:cTn id="42" dur="615" accel="100000" fill="hold">
                                          <p:stCondLst>
                                            <p:cond delay="385"/>
                                          </p:stCondLst>
                                        </p:cTn>
                                        <p:tgtEl>
                                          <p:spTgt spid="7">
                                            <p:txEl>
                                              <p:pRg st="3" end="3"/>
                                            </p:txEl>
                                          </p:spTgt>
                                        </p:tgtEl>
                                      </p:cBhvr>
                                      <p:from x="200000" y="450000"/>
                                      <p:to x="100000" y="100000"/>
                                    </p:animScale>
                                    <p:set>
                                      <p:cBhvr>
                                        <p:cTn id="43" dur="385" fill="hold"/>
                                        <p:tgtEl>
                                          <p:spTgt spid="7">
                                            <p:txEl>
                                              <p:pRg st="3" end="3"/>
                                            </p:txEl>
                                          </p:spTgt>
                                        </p:tgtEl>
                                        <p:attrNameLst>
                                          <p:attrName>ppt_x</p:attrName>
                                        </p:attrNameLst>
                                      </p:cBhvr>
                                      <p:to>
                                        <p:strVal val="(0.5)"/>
                                      </p:to>
                                    </p:set>
                                    <p:anim from="(0.5)" to="(#ppt_x)" calcmode="lin" valueType="num">
                                      <p:cBhvr>
                                        <p:cTn id="44" dur="615" accel="100000" fill="hold">
                                          <p:stCondLst>
                                            <p:cond delay="385"/>
                                          </p:stCondLst>
                                        </p:cTn>
                                        <p:tgtEl>
                                          <p:spTgt spid="7">
                                            <p:txEl>
                                              <p:pRg st="3" end="3"/>
                                            </p:txEl>
                                          </p:spTgt>
                                        </p:tgtEl>
                                        <p:attrNameLst>
                                          <p:attrName>ppt_x</p:attrName>
                                        </p:attrNameLst>
                                      </p:cBhvr>
                                    </p:anim>
                                    <p:set>
                                      <p:cBhvr>
                                        <p:cTn id="45" dur="385" fill="hold"/>
                                        <p:tgtEl>
                                          <p:spTgt spid="7">
                                            <p:txEl>
                                              <p:pRg st="3" end="3"/>
                                            </p:txEl>
                                          </p:spTgt>
                                        </p:tgtEl>
                                        <p:attrNameLst>
                                          <p:attrName>ppt_y</p:attrName>
                                        </p:attrNameLst>
                                      </p:cBhvr>
                                      <p:to>
                                        <p:strVal val="(#ppt_y+0.4)"/>
                                      </p:to>
                                    </p:set>
                                    <p:anim from="(#ppt_y+0.4)" to="(#ppt_y)" calcmode="lin" valueType="num">
                                      <p:cBhvr>
                                        <p:cTn id="46" dur="615" accel="100000" fill="hold">
                                          <p:stCondLst>
                                            <p:cond delay="385"/>
                                          </p:stCondLst>
                                        </p:cTn>
                                        <p:tgtEl>
                                          <p:spTgt spid="7">
                                            <p:txEl>
                                              <p:pRg st="3" end="3"/>
                                            </p:txEl>
                                          </p:spTgt>
                                        </p:tgtEl>
                                        <p:attrNameLst>
                                          <p:attrName>ppt_y</p:attrName>
                                        </p:attrNameLst>
                                      </p:cBhvr>
                                    </p:anim>
                                  </p:childTnLst>
                                </p:cTn>
                              </p:par>
                            </p:childTnLst>
                          </p:cTn>
                        </p:par>
                      </p:childTnLst>
                    </p:cTn>
                  </p:par>
                  <p:par>
                    <p:cTn id="47" fill="hold">
                      <p:stCondLst>
                        <p:cond delay="indefinite"/>
                      </p:stCondLst>
                      <p:childTnLst>
                        <p:par>
                          <p:cTn id="48" fill="hold">
                            <p:stCondLst>
                              <p:cond delay="0"/>
                            </p:stCondLst>
                            <p:childTnLst>
                              <p:par>
                                <p:cTn id="49" presetID="51" presetClass="entr" presetSubtype="0" fill="hold" grpId="0" nodeType="clickEffect">
                                  <p:stCondLst>
                                    <p:cond delay="0"/>
                                  </p:stCondLst>
                                  <p:childTnLst>
                                    <p:set>
                                      <p:cBhvr>
                                        <p:cTn id="50" dur="1" fill="hold">
                                          <p:stCondLst>
                                            <p:cond delay="0"/>
                                          </p:stCondLst>
                                        </p:cTn>
                                        <p:tgtEl>
                                          <p:spTgt spid="7">
                                            <p:txEl>
                                              <p:pRg st="4" end="4"/>
                                            </p:txEl>
                                          </p:spTgt>
                                        </p:tgtEl>
                                        <p:attrNameLst>
                                          <p:attrName>style.visibility</p:attrName>
                                        </p:attrNameLst>
                                      </p:cBhvr>
                                      <p:to>
                                        <p:strVal val="visible"/>
                                      </p:to>
                                    </p:set>
                                    <p:animEffect transition="in" filter="fade">
                                      <p:cBhvr>
                                        <p:cTn id="51" dur="385" decel="100000"/>
                                        <p:tgtEl>
                                          <p:spTgt spid="7">
                                            <p:txEl>
                                              <p:pRg st="4" end="4"/>
                                            </p:txEl>
                                          </p:spTgt>
                                        </p:tgtEl>
                                      </p:cBhvr>
                                    </p:animEffect>
                                    <p:animScale>
                                      <p:cBhvr>
                                        <p:cTn id="52" dur="385" decel="100000"/>
                                        <p:tgtEl>
                                          <p:spTgt spid="7">
                                            <p:txEl>
                                              <p:pRg st="4" end="4"/>
                                            </p:txEl>
                                          </p:spTgt>
                                        </p:tgtEl>
                                      </p:cBhvr>
                                      <p:from x="10000" y="10000"/>
                                      <p:to x="200000" y="450000"/>
                                    </p:animScale>
                                    <p:animScale>
                                      <p:cBhvr>
                                        <p:cTn id="53" dur="615" accel="100000" fill="hold">
                                          <p:stCondLst>
                                            <p:cond delay="385"/>
                                          </p:stCondLst>
                                        </p:cTn>
                                        <p:tgtEl>
                                          <p:spTgt spid="7">
                                            <p:txEl>
                                              <p:pRg st="4" end="4"/>
                                            </p:txEl>
                                          </p:spTgt>
                                        </p:tgtEl>
                                      </p:cBhvr>
                                      <p:from x="200000" y="450000"/>
                                      <p:to x="100000" y="100000"/>
                                    </p:animScale>
                                    <p:set>
                                      <p:cBhvr>
                                        <p:cTn id="54" dur="385" fill="hold"/>
                                        <p:tgtEl>
                                          <p:spTgt spid="7">
                                            <p:txEl>
                                              <p:pRg st="4" end="4"/>
                                            </p:txEl>
                                          </p:spTgt>
                                        </p:tgtEl>
                                        <p:attrNameLst>
                                          <p:attrName>ppt_x</p:attrName>
                                        </p:attrNameLst>
                                      </p:cBhvr>
                                      <p:to>
                                        <p:strVal val="(0.5)"/>
                                      </p:to>
                                    </p:set>
                                    <p:anim from="(0.5)" to="(#ppt_x)" calcmode="lin" valueType="num">
                                      <p:cBhvr>
                                        <p:cTn id="55" dur="615" accel="100000" fill="hold">
                                          <p:stCondLst>
                                            <p:cond delay="385"/>
                                          </p:stCondLst>
                                        </p:cTn>
                                        <p:tgtEl>
                                          <p:spTgt spid="7">
                                            <p:txEl>
                                              <p:pRg st="4" end="4"/>
                                            </p:txEl>
                                          </p:spTgt>
                                        </p:tgtEl>
                                        <p:attrNameLst>
                                          <p:attrName>ppt_x</p:attrName>
                                        </p:attrNameLst>
                                      </p:cBhvr>
                                    </p:anim>
                                    <p:set>
                                      <p:cBhvr>
                                        <p:cTn id="56" dur="385" fill="hold"/>
                                        <p:tgtEl>
                                          <p:spTgt spid="7">
                                            <p:txEl>
                                              <p:pRg st="4" end="4"/>
                                            </p:txEl>
                                          </p:spTgt>
                                        </p:tgtEl>
                                        <p:attrNameLst>
                                          <p:attrName>ppt_y</p:attrName>
                                        </p:attrNameLst>
                                      </p:cBhvr>
                                      <p:to>
                                        <p:strVal val="(#ppt_y+0.4)"/>
                                      </p:to>
                                    </p:set>
                                    <p:anim from="(#ppt_y+0.4)" to="(#ppt_y)" calcmode="lin" valueType="num">
                                      <p:cBhvr>
                                        <p:cTn id="57" dur="615" accel="100000" fill="hold">
                                          <p:stCondLst>
                                            <p:cond delay="385"/>
                                          </p:stCondLst>
                                        </p:cTn>
                                        <p:tgtEl>
                                          <p:spTgt spid="7">
                                            <p:txEl>
                                              <p:pRg st="4" end="4"/>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92162" name="Picture 2" descr="tres-riches-heures-microcosmo"/>
          <p:cNvPicPr>
            <a:picLocks noChangeAspect="1" noChangeArrowheads="1"/>
          </p:cNvPicPr>
          <p:nvPr/>
        </p:nvPicPr>
        <p:blipFill>
          <a:blip r:embed="rId2" cstate="print"/>
          <a:srcRect/>
          <a:stretch>
            <a:fillRect/>
          </a:stretch>
        </p:blipFill>
        <p:spPr bwMode="auto">
          <a:xfrm>
            <a:off x="250825" y="404664"/>
            <a:ext cx="4394200" cy="5703888"/>
          </a:xfrm>
          <a:prstGeom prst="rect">
            <a:avLst/>
          </a:prstGeom>
          <a:noFill/>
          <a:ln w="9525">
            <a:noFill/>
            <a:miter lim="800000"/>
            <a:headEnd/>
            <a:tailEnd/>
          </a:ln>
        </p:spPr>
      </p:pic>
      <p:pic>
        <p:nvPicPr>
          <p:cNvPr id="92163" name="Picture 3" descr="icona35887_300"/>
          <p:cNvPicPr>
            <a:picLocks noChangeAspect="1" noChangeArrowheads="1"/>
          </p:cNvPicPr>
          <p:nvPr/>
        </p:nvPicPr>
        <p:blipFill>
          <a:blip r:embed="rId3" cstate="print"/>
          <a:srcRect/>
          <a:stretch>
            <a:fillRect/>
          </a:stretch>
        </p:blipFill>
        <p:spPr bwMode="auto">
          <a:xfrm>
            <a:off x="5076825" y="548680"/>
            <a:ext cx="2870200" cy="3727450"/>
          </a:xfrm>
          <a:prstGeom prst="rect">
            <a:avLst/>
          </a:prstGeom>
          <a:noFill/>
          <a:ln w="9525">
            <a:noFill/>
            <a:miter lim="800000"/>
            <a:headEnd/>
            <a:tailEnd/>
          </a:ln>
        </p:spPr>
      </p:pic>
      <p:pic>
        <p:nvPicPr>
          <p:cNvPr id="92164" name="Picture 4" descr="vitruv_leonardo_Q"/>
          <p:cNvPicPr>
            <a:picLocks noChangeAspect="1" noChangeArrowheads="1"/>
          </p:cNvPicPr>
          <p:nvPr/>
        </p:nvPicPr>
        <p:blipFill>
          <a:blip r:embed="rId4" cstate="print"/>
          <a:srcRect/>
          <a:stretch>
            <a:fillRect/>
          </a:stretch>
        </p:blipFill>
        <p:spPr bwMode="auto">
          <a:xfrm>
            <a:off x="7281863" y="3501008"/>
            <a:ext cx="1862137" cy="1909763"/>
          </a:xfrm>
          <a:prstGeom prst="rect">
            <a:avLst/>
          </a:prstGeom>
          <a:noFill/>
          <a:ln w="9525">
            <a:noFill/>
            <a:miter lim="800000"/>
            <a:headEnd/>
            <a:tailEnd/>
          </a:ln>
        </p:spPr>
      </p:pic>
      <p:sp>
        <p:nvSpPr>
          <p:cNvPr id="92166" name="Text Box 6"/>
          <p:cNvSpPr txBox="1">
            <a:spLocks noChangeArrowheads="1"/>
          </p:cNvSpPr>
          <p:nvPr/>
        </p:nvSpPr>
        <p:spPr bwMode="auto">
          <a:xfrm>
            <a:off x="762000" y="-99392"/>
            <a:ext cx="7772400" cy="579438"/>
          </a:xfrm>
          <a:prstGeom prst="rect">
            <a:avLst/>
          </a:prstGeom>
          <a:noFill/>
          <a:ln w="9525">
            <a:noFill/>
            <a:miter lim="800000"/>
            <a:headEnd/>
            <a:tailEnd/>
          </a:ln>
        </p:spPr>
        <p:txBody>
          <a:bodyPr>
            <a:spAutoFit/>
          </a:bodyPr>
          <a:lstStyle/>
          <a:p>
            <a:pPr algn="ctr">
              <a:spcBef>
                <a:spcPct val="50000"/>
              </a:spcBef>
            </a:pPr>
            <a:r>
              <a:rPr lang="it-IT" sz="3200"/>
              <a:t>macrocosm - microcosm</a:t>
            </a:r>
          </a:p>
        </p:txBody>
      </p:sp>
      <p:sp>
        <p:nvSpPr>
          <p:cNvPr id="7" name="Rettangolo 6"/>
          <p:cNvSpPr/>
          <p:nvPr/>
        </p:nvSpPr>
        <p:spPr>
          <a:xfrm>
            <a:off x="35496" y="5243716"/>
            <a:ext cx="9108505" cy="1569660"/>
          </a:xfrm>
          <a:prstGeom prst="rect">
            <a:avLst/>
          </a:prstGeom>
          <a:solidFill>
            <a:schemeClr val="tx1"/>
          </a:solidFill>
        </p:spPr>
        <p:txBody>
          <a:bodyPr wrap="square">
            <a:spAutoFit/>
          </a:bodyPr>
          <a:lstStyle/>
          <a:p>
            <a:pPr algn="ctr"/>
            <a:r>
              <a:rPr lang="it-IT" sz="1600" dirty="0" smtClean="0">
                <a:solidFill>
                  <a:schemeClr val="bg1"/>
                </a:solidFill>
              </a:rPr>
              <a:t>Presocratici</a:t>
            </a:r>
          </a:p>
          <a:p>
            <a:pPr algn="ctr"/>
            <a:r>
              <a:rPr lang="it-IT" sz="1600" dirty="0" smtClean="0">
                <a:solidFill>
                  <a:schemeClr val="bg1"/>
                </a:solidFill>
              </a:rPr>
              <a:t>Misticismo Ermetico (Ermete </a:t>
            </a:r>
            <a:r>
              <a:rPr lang="it-IT" sz="1600" dirty="0" err="1" smtClean="0">
                <a:solidFill>
                  <a:schemeClr val="bg1"/>
                </a:solidFill>
              </a:rPr>
              <a:t>Trismegisto</a:t>
            </a:r>
            <a:r>
              <a:rPr lang="it-IT" sz="1600" dirty="0" smtClean="0">
                <a:solidFill>
                  <a:schemeClr val="bg1"/>
                </a:solidFill>
              </a:rPr>
              <a:t> periodo Ellenistico, 323 </a:t>
            </a:r>
            <a:r>
              <a:rPr lang="it-IT" sz="1600" dirty="0" err="1" smtClean="0">
                <a:solidFill>
                  <a:schemeClr val="bg1"/>
                </a:solidFill>
              </a:rPr>
              <a:t>aC</a:t>
            </a:r>
            <a:r>
              <a:rPr lang="it-IT" sz="1600" dirty="0" smtClean="0">
                <a:solidFill>
                  <a:schemeClr val="bg1"/>
                </a:solidFill>
              </a:rPr>
              <a:t> - 30 </a:t>
            </a:r>
            <a:r>
              <a:rPr lang="it-IT" sz="1600" dirty="0" err="1" smtClean="0">
                <a:solidFill>
                  <a:schemeClr val="bg1"/>
                </a:solidFill>
              </a:rPr>
              <a:t>aC</a:t>
            </a:r>
            <a:r>
              <a:rPr lang="it-IT" sz="1600" dirty="0" smtClean="0">
                <a:solidFill>
                  <a:schemeClr val="bg1"/>
                </a:solidFill>
              </a:rPr>
              <a:t>.)</a:t>
            </a:r>
          </a:p>
          <a:p>
            <a:pPr algn="ctr"/>
            <a:endParaRPr lang="it-IT" sz="1600" dirty="0" smtClean="0">
              <a:solidFill>
                <a:schemeClr val="bg1"/>
              </a:solidFill>
            </a:endParaRPr>
          </a:p>
          <a:p>
            <a:pPr algn="ctr"/>
            <a:r>
              <a:rPr lang="it-IT" sz="1600" dirty="0" smtClean="0">
                <a:solidFill>
                  <a:schemeClr val="bg1"/>
                </a:solidFill>
              </a:rPr>
              <a:t>I Filosofi </a:t>
            </a:r>
            <a:r>
              <a:rPr lang="it-IT" sz="1600" dirty="0" smtClean="0">
                <a:solidFill>
                  <a:schemeClr val="bg1"/>
                </a:solidFill>
              </a:rPr>
              <a:t>Neoplatonici del XVI </a:t>
            </a:r>
            <a:r>
              <a:rPr lang="it-IT" sz="1600" dirty="0" smtClean="0">
                <a:solidFill>
                  <a:schemeClr val="bg1"/>
                </a:solidFill>
              </a:rPr>
              <a:t>sec. </a:t>
            </a:r>
            <a:r>
              <a:rPr lang="it-IT" sz="1600" dirty="0" smtClean="0">
                <a:solidFill>
                  <a:schemeClr val="bg1"/>
                </a:solidFill>
              </a:rPr>
              <a:t>ripresero questa teoria, considerando il mondo come un organismo umano in grande, e l'uomo come un mondo in piccolo (ANALOGIE-SIMILITUDINI); </a:t>
            </a:r>
            <a:r>
              <a:rPr lang="it-IT" sz="1600" dirty="0" smtClean="0">
                <a:solidFill>
                  <a:schemeClr val="bg1"/>
                </a:solidFill>
              </a:rPr>
              <a:t>qualunque </a:t>
            </a:r>
            <a:r>
              <a:rPr lang="it-IT" sz="1600" dirty="0" smtClean="0">
                <a:solidFill>
                  <a:schemeClr val="bg1"/>
                </a:solidFill>
              </a:rPr>
              <a:t>modificazione di uno dei due mondi dovessero corrispondere modificazioni </a:t>
            </a:r>
            <a:r>
              <a:rPr lang="it-IT" sz="1600" dirty="0" smtClean="0">
                <a:solidFill>
                  <a:schemeClr val="bg1"/>
                </a:solidFill>
              </a:rPr>
              <a:t>nell'altro</a:t>
            </a:r>
            <a:endParaRPr lang="it-IT" sz="1600" dirty="0">
              <a:solidFill>
                <a:schemeClr val="bg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p:txBody>
          <a:bodyPr/>
          <a:lstStyle/>
          <a:p>
            <a:pPr>
              <a:defRPr/>
            </a:pPr>
            <a:fld id="{FBD112C0-4AA3-4451-B612-0402F56A2BAD}" type="slidenum">
              <a:rPr lang="it-IT"/>
              <a:pPr>
                <a:defRPr/>
              </a:pPr>
              <a:t>17</a:t>
            </a:fld>
            <a:endParaRPr lang="it-IT"/>
          </a:p>
        </p:txBody>
      </p:sp>
      <p:sp>
        <p:nvSpPr>
          <p:cNvPr id="93187" name="Text Box 3"/>
          <p:cNvSpPr txBox="1">
            <a:spLocks noChangeArrowheads="1"/>
          </p:cNvSpPr>
          <p:nvPr/>
        </p:nvSpPr>
        <p:spPr bwMode="auto">
          <a:xfrm>
            <a:off x="5292725" y="1700213"/>
            <a:ext cx="3479800" cy="2014537"/>
          </a:xfrm>
          <a:prstGeom prst="rect">
            <a:avLst/>
          </a:prstGeom>
          <a:noFill/>
          <a:ln w="9525">
            <a:noFill/>
            <a:miter lim="800000"/>
            <a:headEnd/>
            <a:tailEnd/>
          </a:ln>
        </p:spPr>
        <p:txBody>
          <a:bodyPr>
            <a:spAutoFit/>
          </a:bodyPr>
          <a:lstStyle/>
          <a:p>
            <a:pPr>
              <a:spcBef>
                <a:spcPct val="50000"/>
              </a:spcBef>
            </a:pPr>
            <a:r>
              <a:rPr lang="en-US" sz="2800"/>
              <a:t>Galilei’s telescope,</a:t>
            </a:r>
          </a:p>
          <a:p>
            <a:pPr>
              <a:spcBef>
                <a:spcPct val="50000"/>
              </a:spcBef>
            </a:pPr>
            <a:r>
              <a:rPr lang="en-US" sz="2800"/>
              <a:t>exposed at the  Museo delle Scienze,  Florence</a:t>
            </a:r>
          </a:p>
        </p:txBody>
      </p:sp>
      <p:pic>
        <p:nvPicPr>
          <p:cNvPr id="93188" name="Picture 5" descr="Galileo telescopio"/>
          <p:cNvPicPr>
            <a:picLocks noChangeAspect="1" noChangeArrowheads="1"/>
          </p:cNvPicPr>
          <p:nvPr/>
        </p:nvPicPr>
        <p:blipFill>
          <a:blip r:embed="rId2" cstate="print"/>
          <a:srcRect/>
          <a:stretch>
            <a:fillRect/>
          </a:stretch>
        </p:blipFill>
        <p:spPr bwMode="auto">
          <a:xfrm>
            <a:off x="539750" y="260350"/>
            <a:ext cx="4481513" cy="6264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pPr>
              <a:defRPr/>
            </a:pPr>
            <a:fld id="{ED3D2A0B-A45D-4097-A4E6-31019B1697BC}" type="slidenum">
              <a:rPr lang="it-IT"/>
              <a:pPr>
                <a:defRPr/>
              </a:pPr>
              <a:t>18</a:t>
            </a:fld>
            <a:endParaRPr lang="it-IT"/>
          </a:p>
        </p:txBody>
      </p:sp>
      <p:sp>
        <p:nvSpPr>
          <p:cNvPr id="94211" name="Text Box 2"/>
          <p:cNvSpPr txBox="1">
            <a:spLocks noChangeArrowheads="1"/>
          </p:cNvSpPr>
          <p:nvPr/>
        </p:nvSpPr>
        <p:spPr bwMode="auto">
          <a:xfrm>
            <a:off x="838200" y="533400"/>
            <a:ext cx="7924800" cy="609600"/>
          </a:xfrm>
          <a:prstGeom prst="rect">
            <a:avLst/>
          </a:prstGeom>
          <a:noFill/>
          <a:ln w="9525">
            <a:noFill/>
            <a:miter lim="800000"/>
            <a:headEnd/>
            <a:tailEnd/>
          </a:ln>
        </p:spPr>
        <p:txBody>
          <a:bodyPr>
            <a:spAutoFit/>
          </a:bodyPr>
          <a:lstStyle/>
          <a:p>
            <a:pPr algn="ctr">
              <a:spcBef>
                <a:spcPct val="50000"/>
              </a:spcBef>
            </a:pPr>
            <a:r>
              <a:rPr lang="it-IT" sz="3400" dirty="0" err="1"/>
              <a:t>What</a:t>
            </a:r>
            <a:r>
              <a:rPr lang="it-IT" sz="3400" dirty="0"/>
              <a:t> </a:t>
            </a:r>
            <a:r>
              <a:rPr lang="it-IT" sz="3400" dirty="0" err="1"/>
              <a:t>makes</a:t>
            </a:r>
            <a:r>
              <a:rPr lang="it-IT" sz="3400" dirty="0"/>
              <a:t> </a:t>
            </a:r>
            <a:r>
              <a:rPr lang="it-IT" sz="3400" dirty="0" err="1"/>
              <a:t>something</a:t>
            </a:r>
            <a:r>
              <a:rPr lang="it-IT" sz="3400" dirty="0"/>
              <a:t> </a:t>
            </a:r>
            <a:r>
              <a:rPr lang="it-IT" sz="3400" dirty="0" err="1"/>
              <a:t>true</a:t>
            </a:r>
            <a:r>
              <a:rPr lang="it-IT" sz="3400" dirty="0"/>
              <a:t> (or false)?</a:t>
            </a:r>
          </a:p>
        </p:txBody>
      </p:sp>
      <p:sp>
        <p:nvSpPr>
          <p:cNvPr id="94212" name="Text Box 3"/>
          <p:cNvSpPr txBox="1">
            <a:spLocks noChangeArrowheads="1"/>
          </p:cNvSpPr>
          <p:nvPr/>
        </p:nvSpPr>
        <p:spPr bwMode="auto">
          <a:xfrm>
            <a:off x="914400" y="1981200"/>
            <a:ext cx="4800600" cy="4142673"/>
          </a:xfrm>
          <a:prstGeom prst="rect">
            <a:avLst/>
          </a:prstGeom>
          <a:noFill/>
          <a:ln w="9525">
            <a:noFill/>
            <a:miter lim="800000"/>
            <a:headEnd/>
            <a:tailEnd/>
          </a:ln>
        </p:spPr>
        <p:txBody>
          <a:bodyPr>
            <a:spAutoFit/>
          </a:bodyPr>
          <a:lstStyle/>
          <a:p>
            <a:pPr>
              <a:spcBef>
                <a:spcPct val="40000"/>
              </a:spcBef>
              <a:buFontTx/>
              <a:buChar char="•"/>
            </a:pPr>
            <a:r>
              <a:rPr lang="it-IT" sz="2800" dirty="0"/>
              <a:t> </a:t>
            </a:r>
            <a:r>
              <a:rPr lang="it-IT" sz="2800" dirty="0" err="1"/>
              <a:t>logical</a:t>
            </a:r>
            <a:r>
              <a:rPr lang="it-IT" sz="2800" dirty="0"/>
              <a:t> </a:t>
            </a:r>
            <a:r>
              <a:rPr lang="it-IT" sz="2800" dirty="0" err="1"/>
              <a:t>deduction</a:t>
            </a:r>
            <a:endParaRPr lang="it-IT" sz="2800" dirty="0"/>
          </a:p>
          <a:p>
            <a:pPr>
              <a:spcBef>
                <a:spcPct val="40000"/>
              </a:spcBef>
              <a:buFontTx/>
              <a:buChar char="•"/>
            </a:pPr>
            <a:r>
              <a:rPr lang="it-IT" sz="2800" dirty="0"/>
              <a:t> </a:t>
            </a:r>
            <a:r>
              <a:rPr lang="it-IT" sz="2800" dirty="0" err="1">
                <a:solidFill>
                  <a:schemeClr val="accent2"/>
                </a:solidFill>
              </a:rPr>
              <a:t>empirical</a:t>
            </a:r>
            <a:r>
              <a:rPr lang="it-IT" sz="2800" dirty="0">
                <a:solidFill>
                  <a:schemeClr val="accent2"/>
                </a:solidFill>
              </a:rPr>
              <a:t> </a:t>
            </a:r>
            <a:r>
              <a:rPr lang="it-IT" sz="2800" dirty="0" err="1">
                <a:solidFill>
                  <a:schemeClr val="accent2"/>
                </a:solidFill>
              </a:rPr>
              <a:t>proofs</a:t>
            </a:r>
            <a:endParaRPr lang="it-IT" sz="2800" dirty="0">
              <a:solidFill>
                <a:schemeClr val="accent2"/>
              </a:solidFill>
            </a:endParaRPr>
          </a:p>
          <a:p>
            <a:pPr>
              <a:spcBef>
                <a:spcPct val="40000"/>
              </a:spcBef>
              <a:buFontTx/>
              <a:buChar char="•"/>
            </a:pPr>
            <a:r>
              <a:rPr lang="it-IT" sz="2800" dirty="0"/>
              <a:t> </a:t>
            </a:r>
            <a:r>
              <a:rPr lang="it-IT" sz="2800" dirty="0" err="1"/>
              <a:t>experimental</a:t>
            </a:r>
            <a:r>
              <a:rPr lang="it-IT" sz="2800" dirty="0"/>
              <a:t> </a:t>
            </a:r>
            <a:r>
              <a:rPr lang="it-IT" sz="2800" dirty="0" err="1"/>
              <a:t>proofs</a:t>
            </a:r>
            <a:r>
              <a:rPr lang="it-IT" sz="2800" dirty="0"/>
              <a:t> </a:t>
            </a:r>
          </a:p>
          <a:p>
            <a:pPr>
              <a:spcBef>
                <a:spcPct val="40000"/>
              </a:spcBef>
              <a:buFontTx/>
              <a:buChar char="•"/>
            </a:pPr>
            <a:r>
              <a:rPr lang="it-IT" sz="2800" dirty="0"/>
              <a:t> </a:t>
            </a:r>
            <a:r>
              <a:rPr lang="it-IT" sz="2800" dirty="0" err="1"/>
              <a:t>plausibility</a:t>
            </a:r>
            <a:r>
              <a:rPr lang="it-IT" sz="2800" dirty="0"/>
              <a:t> </a:t>
            </a:r>
            <a:r>
              <a:rPr lang="it-IT" sz="2800" dirty="0" err="1"/>
              <a:t>through</a:t>
            </a:r>
            <a:r>
              <a:rPr lang="it-IT" sz="2800" dirty="0"/>
              <a:t> </a:t>
            </a:r>
            <a:r>
              <a:rPr lang="it-IT" sz="2800" dirty="0" err="1"/>
              <a:t>analogy</a:t>
            </a:r>
            <a:endParaRPr lang="it-IT" sz="2800" dirty="0"/>
          </a:p>
          <a:p>
            <a:pPr>
              <a:spcBef>
                <a:spcPct val="40000"/>
              </a:spcBef>
              <a:buFontTx/>
              <a:buChar char="•"/>
            </a:pPr>
            <a:r>
              <a:rPr lang="it-IT" sz="2800" dirty="0" smtClean="0"/>
              <a:t> </a:t>
            </a:r>
            <a:r>
              <a:rPr lang="it-IT" sz="2800" dirty="0" err="1"/>
              <a:t>faculty</a:t>
            </a:r>
            <a:r>
              <a:rPr lang="it-IT" sz="2800" dirty="0"/>
              <a:t> </a:t>
            </a:r>
            <a:r>
              <a:rPr lang="it-IT" sz="2800" dirty="0" err="1"/>
              <a:t>of</a:t>
            </a:r>
            <a:r>
              <a:rPr lang="it-IT" sz="2800" dirty="0"/>
              <a:t> </a:t>
            </a:r>
            <a:r>
              <a:rPr lang="it-IT" sz="2800" dirty="0" err="1" smtClean="0"/>
              <a:t>prediction</a:t>
            </a:r>
            <a:endParaRPr lang="it-IT" sz="2800" dirty="0" smtClean="0"/>
          </a:p>
          <a:p>
            <a:pPr>
              <a:spcBef>
                <a:spcPct val="40000"/>
              </a:spcBef>
            </a:pPr>
            <a:endParaRPr lang="it-IT" sz="2800" dirty="0"/>
          </a:p>
          <a:p>
            <a:pPr>
              <a:spcBef>
                <a:spcPct val="40000"/>
              </a:spcBef>
              <a:buFontTx/>
              <a:buChar char="•"/>
            </a:pPr>
            <a:r>
              <a:rPr lang="it-IT" sz="2800" dirty="0"/>
              <a:t> social cognitive</a:t>
            </a:r>
            <a:r>
              <a:rPr lang="it-IT" dirty="0"/>
              <a:t> </a:t>
            </a:r>
            <a:r>
              <a:rPr lang="it-IT" sz="2800" dirty="0"/>
              <a:t>authority</a:t>
            </a:r>
            <a:endParaRPr lang="it-IT" sz="2800" b="0" dirty="0"/>
          </a:p>
        </p:txBody>
      </p:sp>
      <p:sp>
        <p:nvSpPr>
          <p:cNvPr id="94213" name="Text Box 4"/>
          <p:cNvSpPr txBox="1">
            <a:spLocks noChangeArrowheads="1"/>
          </p:cNvSpPr>
          <p:nvPr/>
        </p:nvSpPr>
        <p:spPr bwMode="auto">
          <a:xfrm>
            <a:off x="5867400" y="3429000"/>
            <a:ext cx="3048000" cy="2640013"/>
          </a:xfrm>
          <a:prstGeom prst="rect">
            <a:avLst/>
          </a:prstGeom>
          <a:noFill/>
          <a:ln w="9525">
            <a:noFill/>
            <a:miter lim="800000"/>
            <a:headEnd/>
            <a:tailEnd/>
          </a:ln>
        </p:spPr>
        <p:txBody>
          <a:bodyPr>
            <a:spAutoFit/>
          </a:bodyPr>
          <a:lstStyle/>
          <a:p>
            <a:pPr>
              <a:spcBef>
                <a:spcPct val="50000"/>
              </a:spcBef>
            </a:pPr>
            <a:r>
              <a:rPr lang="it-IT" sz="2600"/>
              <a:t>‘first hand truth’</a:t>
            </a:r>
          </a:p>
          <a:p>
            <a:pPr>
              <a:spcBef>
                <a:spcPct val="50000"/>
              </a:spcBef>
            </a:pPr>
            <a:endParaRPr lang="it-IT" sz="3200"/>
          </a:p>
          <a:p>
            <a:pPr>
              <a:spcBef>
                <a:spcPct val="50000"/>
              </a:spcBef>
            </a:pPr>
            <a:endParaRPr lang="it-IT" sz="3600"/>
          </a:p>
          <a:p>
            <a:pPr>
              <a:spcBef>
                <a:spcPct val="50000"/>
              </a:spcBef>
            </a:pPr>
            <a:r>
              <a:rPr lang="it-IT" sz="2600"/>
              <a:t>‘second hand truth’</a:t>
            </a:r>
          </a:p>
        </p:txBody>
      </p:sp>
      <p:sp>
        <p:nvSpPr>
          <p:cNvPr id="94214" name="Line 5"/>
          <p:cNvSpPr>
            <a:spLocks noChangeShapeType="1"/>
          </p:cNvSpPr>
          <p:nvPr/>
        </p:nvSpPr>
        <p:spPr bwMode="auto">
          <a:xfrm>
            <a:off x="5181600" y="5791200"/>
            <a:ext cx="609600" cy="0"/>
          </a:xfrm>
          <a:prstGeom prst="line">
            <a:avLst/>
          </a:prstGeom>
          <a:noFill/>
          <a:ln w="38100">
            <a:solidFill>
              <a:schemeClr val="tx1"/>
            </a:solidFill>
            <a:round/>
            <a:headEnd/>
            <a:tailEnd type="triangle" w="med" len="med"/>
          </a:ln>
        </p:spPr>
        <p:txBody>
          <a:bodyPr/>
          <a:lstStyle/>
          <a:p>
            <a:endParaRPr lang="it-IT"/>
          </a:p>
        </p:txBody>
      </p:sp>
      <p:sp>
        <p:nvSpPr>
          <p:cNvPr id="94215" name="AutoShape 6"/>
          <p:cNvSpPr>
            <a:spLocks/>
          </p:cNvSpPr>
          <p:nvPr/>
        </p:nvSpPr>
        <p:spPr bwMode="auto">
          <a:xfrm>
            <a:off x="5410200" y="2133600"/>
            <a:ext cx="457200" cy="3200400"/>
          </a:xfrm>
          <a:prstGeom prst="rightBrace">
            <a:avLst>
              <a:gd name="adj1" fmla="val 58333"/>
              <a:gd name="adj2" fmla="val 50000"/>
            </a:avLst>
          </a:prstGeom>
          <a:noFill/>
          <a:ln w="9525">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98306" name="Picture 2" descr="9393">
            <a:hlinkClick r:id="rId2"/>
          </p:cNvPr>
          <p:cNvPicPr>
            <a:picLocks noChangeAspect="1" noChangeArrowheads="1"/>
          </p:cNvPicPr>
          <p:nvPr/>
        </p:nvPicPr>
        <p:blipFill>
          <a:blip r:embed="rId3" cstate="print"/>
          <a:srcRect/>
          <a:stretch>
            <a:fillRect/>
          </a:stretch>
        </p:blipFill>
        <p:spPr bwMode="auto">
          <a:xfrm>
            <a:off x="6324600" y="4191000"/>
            <a:ext cx="2452688" cy="2452688"/>
          </a:xfrm>
          <a:prstGeom prst="rect">
            <a:avLst/>
          </a:prstGeom>
          <a:noFill/>
          <a:ln w="9525">
            <a:noFill/>
            <a:miter lim="800000"/>
            <a:headEnd/>
            <a:tailEnd/>
          </a:ln>
        </p:spPr>
      </p:pic>
      <p:pic>
        <p:nvPicPr>
          <p:cNvPr id="98307" name="Picture 3" descr="Galileo_Macchie_solari"/>
          <p:cNvPicPr>
            <a:picLocks noChangeAspect="1" noChangeArrowheads="1"/>
          </p:cNvPicPr>
          <p:nvPr/>
        </p:nvPicPr>
        <p:blipFill>
          <a:blip r:embed="rId4" cstate="print"/>
          <a:srcRect/>
          <a:stretch>
            <a:fillRect/>
          </a:stretch>
        </p:blipFill>
        <p:spPr bwMode="auto">
          <a:xfrm>
            <a:off x="0" y="0"/>
            <a:ext cx="3492500" cy="5019675"/>
          </a:xfrm>
          <a:prstGeom prst="rect">
            <a:avLst/>
          </a:prstGeom>
          <a:noFill/>
          <a:ln w="9525">
            <a:noFill/>
            <a:miter lim="800000"/>
            <a:headEnd/>
            <a:tailEnd/>
          </a:ln>
        </p:spPr>
      </p:pic>
      <p:pic>
        <p:nvPicPr>
          <p:cNvPr id="98308" name="Picture 4" descr="galileo_sunspots"/>
          <p:cNvPicPr>
            <a:picLocks noChangeAspect="1" noChangeArrowheads="1"/>
          </p:cNvPicPr>
          <p:nvPr/>
        </p:nvPicPr>
        <p:blipFill>
          <a:blip r:embed="rId5" cstate="print"/>
          <a:srcRect/>
          <a:stretch>
            <a:fillRect/>
          </a:stretch>
        </p:blipFill>
        <p:spPr bwMode="auto">
          <a:xfrm>
            <a:off x="3505200" y="228600"/>
            <a:ext cx="4043363" cy="3940175"/>
          </a:xfrm>
          <a:prstGeom prst="rect">
            <a:avLst/>
          </a:prstGeom>
          <a:noFill/>
          <a:ln w="9525">
            <a:noFill/>
            <a:miter lim="800000"/>
            <a:headEnd/>
            <a:tailEnd/>
          </a:ln>
        </p:spPr>
      </p:pic>
      <p:sp>
        <p:nvSpPr>
          <p:cNvPr id="98309" name="Text Box 5"/>
          <p:cNvSpPr txBox="1">
            <a:spLocks noChangeArrowheads="1"/>
          </p:cNvSpPr>
          <p:nvPr/>
        </p:nvSpPr>
        <p:spPr bwMode="auto">
          <a:xfrm>
            <a:off x="1764233" y="4365104"/>
            <a:ext cx="1871663" cy="457200"/>
          </a:xfrm>
          <a:prstGeom prst="rect">
            <a:avLst/>
          </a:prstGeom>
          <a:noFill/>
          <a:ln w="9525">
            <a:noFill/>
            <a:miter lim="800000"/>
            <a:headEnd/>
            <a:tailEnd/>
          </a:ln>
        </p:spPr>
        <p:txBody>
          <a:bodyPr>
            <a:spAutoFit/>
          </a:bodyPr>
          <a:lstStyle/>
          <a:p>
            <a:pPr algn="ctr">
              <a:spcBef>
                <a:spcPct val="50000"/>
              </a:spcBef>
            </a:pPr>
            <a:r>
              <a:rPr lang="it-IT" dirty="0"/>
              <a:t>1613</a:t>
            </a:r>
          </a:p>
        </p:txBody>
      </p:sp>
      <p:sp>
        <p:nvSpPr>
          <p:cNvPr id="6" name="Rettangolo 5"/>
          <p:cNvSpPr/>
          <p:nvPr/>
        </p:nvSpPr>
        <p:spPr>
          <a:xfrm>
            <a:off x="107504" y="5013176"/>
            <a:ext cx="5976664" cy="1754326"/>
          </a:xfrm>
          <a:prstGeom prst="rect">
            <a:avLst/>
          </a:prstGeom>
        </p:spPr>
        <p:txBody>
          <a:bodyPr wrap="square">
            <a:spAutoFit/>
          </a:bodyPr>
          <a:lstStyle/>
          <a:p>
            <a:pPr algn="just"/>
            <a:r>
              <a:rPr lang="it-IT" dirty="0" smtClean="0"/>
              <a:t> </a:t>
            </a:r>
            <a:r>
              <a:rPr lang="it-IT" dirty="0" smtClean="0"/>
              <a:t>I detrattori di Galileo (</a:t>
            </a:r>
            <a:r>
              <a:rPr lang="it-IT" dirty="0" err="1" smtClean="0"/>
              <a:t>Scheiner</a:t>
            </a:r>
            <a:r>
              <a:rPr lang="it-IT" dirty="0" smtClean="0"/>
              <a:t> e altri) sostenevano </a:t>
            </a:r>
            <a:r>
              <a:rPr lang="it-IT" dirty="0" smtClean="0"/>
              <a:t>erroneamente che le macchie consistevano in sciami di astri rotanti intorno al Sole, mentre Galileo le considerava materia fluida appartenente alla superficie del Sole e </a:t>
            </a:r>
            <a:r>
              <a:rPr lang="it-IT" b="1" u="sng" dirty="0" smtClean="0"/>
              <a:t>ruotante intorno ad esso proprio a causa della rotazione stessa della stella</a:t>
            </a:r>
            <a:r>
              <a:rPr lang="it-IT" dirty="0" smtClean="0"/>
              <a:t>.</a:t>
            </a:r>
            <a:endParaRPr lang="it-IT"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igura a mano libera 1"/>
          <p:cNvSpPr>
            <a:spLocks noChangeArrowheads="1"/>
          </p:cNvSpPr>
          <p:nvPr/>
        </p:nvSpPr>
        <p:spPr bwMode="auto">
          <a:xfrm>
            <a:off x="369888" y="1979613"/>
            <a:ext cx="4381500" cy="2879725"/>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FFFFFF">
              <a:alpha val="83136"/>
            </a:srgbClr>
          </a:solidFill>
          <a:ln w="19080">
            <a:solidFill>
              <a:srgbClr val="000000"/>
            </a:solidFill>
            <a:miter lim="800000"/>
            <a:headEnd/>
            <a:tailEnd/>
          </a:ln>
        </p:spPr>
        <p:txBody>
          <a:bodyPr lIns="90000" tIns="46800" rIns="90000" bIns="46800">
            <a:spAutoFit/>
          </a:bodyPr>
          <a:lstStyle/>
          <a:p>
            <a:pPr algn="just">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solidFill>
                  <a:srgbClr val="000000"/>
                </a:solidFill>
                <a:latin typeface="Times New Roman" pitchFamily="18" charset="0"/>
                <a:ea typeface="MS Gothic" pitchFamily="49" charset="-128"/>
              </a:rPr>
              <a:t>“…it is interesting to know how phenomena were discovered, how the problems were born, attacked and solved, and how and why our ideas have evolved.</a:t>
            </a:r>
          </a:p>
          <a:p>
            <a:pPr algn="just">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solidFill>
                  <a:srgbClr val="000000"/>
                </a:solidFill>
                <a:latin typeface="Times New Roman" pitchFamily="18" charset="0"/>
                <a:ea typeface="MS Gothic" pitchFamily="49" charset="-128"/>
              </a:rPr>
              <a:t>The danger of parachuting young enthusiastic scientists into a flower bed of selected data and fully bloomed conceptions should not be underestimated.”</a:t>
            </a:r>
          </a:p>
          <a:p>
            <a:pPr algn="just">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1600">
              <a:solidFill>
                <a:srgbClr val="000000"/>
              </a:solidFill>
              <a:latin typeface="Times New Roman" pitchFamily="18" charset="0"/>
              <a:ea typeface="MS Gothic" pitchFamily="49" charset="-128"/>
            </a:endParaRPr>
          </a:p>
          <a:p>
            <a:pPr algn="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600">
                <a:solidFill>
                  <a:srgbClr val="000000"/>
                </a:solidFill>
                <a:latin typeface="Times New Roman" pitchFamily="18" charset="0"/>
                <a:ea typeface="MS Gothic" pitchFamily="49" charset="-128"/>
              </a:rPr>
              <a:t>— André Lwoff (1953)</a:t>
            </a:r>
          </a:p>
        </p:txBody>
      </p:sp>
      <p:pic>
        <p:nvPicPr>
          <p:cNvPr id="7171" name="Immagine 2"/>
          <p:cNvPicPr>
            <a:picLocks noChangeAspect="1"/>
          </p:cNvPicPr>
          <p:nvPr/>
        </p:nvPicPr>
        <p:blipFill>
          <a:blip r:embed="rId3" cstate="print"/>
          <a:srcRect/>
          <a:stretch>
            <a:fillRect/>
          </a:stretch>
        </p:blipFill>
        <p:spPr bwMode="auto">
          <a:xfrm>
            <a:off x="5364163" y="530225"/>
            <a:ext cx="3276600" cy="43291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p:txBody>
          <a:bodyPr/>
          <a:lstStyle/>
          <a:p>
            <a:pPr>
              <a:defRPr/>
            </a:pPr>
            <a:fld id="{45BBFFF5-9F9E-40AF-8A4E-87153F5EE2BD}" type="slidenum">
              <a:rPr lang="it-IT"/>
              <a:pPr>
                <a:defRPr/>
              </a:pPr>
              <a:t>20</a:t>
            </a:fld>
            <a:endParaRPr lang="it-IT"/>
          </a:p>
        </p:txBody>
      </p:sp>
      <p:pic>
        <p:nvPicPr>
          <p:cNvPr id="95235" name="Picture 7" descr="galileo1610-cover"/>
          <p:cNvPicPr>
            <a:picLocks noChangeAspect="1" noChangeArrowheads="1"/>
          </p:cNvPicPr>
          <p:nvPr/>
        </p:nvPicPr>
        <p:blipFill>
          <a:blip r:embed="rId2" cstate="print"/>
          <a:srcRect/>
          <a:stretch>
            <a:fillRect/>
          </a:stretch>
        </p:blipFill>
        <p:spPr bwMode="auto">
          <a:xfrm>
            <a:off x="0" y="276275"/>
            <a:ext cx="4394200" cy="5903912"/>
          </a:xfrm>
          <a:prstGeom prst="rect">
            <a:avLst/>
          </a:prstGeom>
          <a:noFill/>
          <a:ln w="9525">
            <a:noFill/>
            <a:miter lim="800000"/>
            <a:headEnd/>
            <a:tailEnd/>
          </a:ln>
        </p:spPr>
      </p:pic>
      <p:sp>
        <p:nvSpPr>
          <p:cNvPr id="95236" name="Text Box 8"/>
          <p:cNvSpPr txBox="1">
            <a:spLocks noChangeArrowheads="1"/>
          </p:cNvSpPr>
          <p:nvPr/>
        </p:nvSpPr>
        <p:spPr bwMode="auto">
          <a:xfrm>
            <a:off x="900113" y="29568"/>
            <a:ext cx="2592387" cy="519112"/>
          </a:xfrm>
          <a:prstGeom prst="rect">
            <a:avLst/>
          </a:prstGeom>
          <a:noFill/>
          <a:ln w="9525">
            <a:noFill/>
            <a:miter lim="800000"/>
            <a:headEnd/>
            <a:tailEnd/>
          </a:ln>
        </p:spPr>
        <p:txBody>
          <a:bodyPr>
            <a:spAutoFit/>
          </a:bodyPr>
          <a:lstStyle/>
          <a:p>
            <a:pPr algn="ctr">
              <a:spcBef>
                <a:spcPct val="50000"/>
              </a:spcBef>
            </a:pPr>
            <a:r>
              <a:rPr lang="it-IT" sz="2800"/>
              <a:t>1610</a:t>
            </a:r>
          </a:p>
        </p:txBody>
      </p:sp>
      <p:pic>
        <p:nvPicPr>
          <p:cNvPr id="95237" name="Picture 12" descr="orionbig"/>
          <p:cNvPicPr>
            <a:picLocks noChangeAspect="1" noChangeArrowheads="1"/>
          </p:cNvPicPr>
          <p:nvPr/>
        </p:nvPicPr>
        <p:blipFill>
          <a:blip r:embed="rId3" cstate="print"/>
          <a:srcRect/>
          <a:stretch>
            <a:fillRect/>
          </a:stretch>
        </p:blipFill>
        <p:spPr bwMode="auto">
          <a:xfrm>
            <a:off x="4241800" y="492175"/>
            <a:ext cx="4902200" cy="5616575"/>
          </a:xfrm>
          <a:prstGeom prst="rect">
            <a:avLst/>
          </a:prstGeom>
          <a:noFill/>
          <a:ln w="9525">
            <a:noFill/>
            <a:miter lim="800000"/>
            <a:headEnd/>
            <a:tailEnd/>
          </a:ln>
        </p:spPr>
      </p:pic>
      <p:sp>
        <p:nvSpPr>
          <p:cNvPr id="95238" name="Text Box 13"/>
          <p:cNvSpPr txBox="1">
            <a:spLocks noChangeArrowheads="1"/>
          </p:cNvSpPr>
          <p:nvPr/>
        </p:nvSpPr>
        <p:spPr bwMode="auto">
          <a:xfrm>
            <a:off x="4284663" y="29568"/>
            <a:ext cx="4859337" cy="519112"/>
          </a:xfrm>
          <a:prstGeom prst="rect">
            <a:avLst/>
          </a:prstGeom>
          <a:noFill/>
          <a:ln w="9525">
            <a:noFill/>
            <a:miter lim="800000"/>
            <a:headEnd/>
            <a:tailEnd/>
          </a:ln>
        </p:spPr>
        <p:txBody>
          <a:bodyPr>
            <a:spAutoFit/>
          </a:bodyPr>
          <a:lstStyle/>
          <a:p>
            <a:pPr algn="ctr">
              <a:spcBef>
                <a:spcPct val="50000"/>
              </a:spcBef>
            </a:pPr>
            <a:r>
              <a:rPr lang="it-IT" sz="2800"/>
              <a:t>The Pleiades</a:t>
            </a:r>
          </a:p>
        </p:txBody>
      </p:sp>
      <p:sp>
        <p:nvSpPr>
          <p:cNvPr id="7" name="Rettangolo 6"/>
          <p:cNvSpPr/>
          <p:nvPr/>
        </p:nvSpPr>
        <p:spPr>
          <a:xfrm>
            <a:off x="107504" y="5949280"/>
            <a:ext cx="9036496" cy="923330"/>
          </a:xfrm>
          <a:prstGeom prst="rect">
            <a:avLst/>
          </a:prstGeom>
          <a:solidFill>
            <a:schemeClr val="tx1"/>
          </a:solidFill>
        </p:spPr>
        <p:txBody>
          <a:bodyPr wrap="square">
            <a:spAutoFit/>
          </a:bodyPr>
          <a:lstStyle/>
          <a:p>
            <a:pPr algn="just"/>
            <a:r>
              <a:rPr lang="it-IT" dirty="0" smtClean="0">
                <a:solidFill>
                  <a:schemeClr val="bg1"/>
                </a:solidFill>
              </a:rPr>
              <a:t>Teoria eliocentrica suffragata che delle </a:t>
            </a:r>
            <a:r>
              <a:rPr lang="it-IT" b="1" u="sng" dirty="0" smtClean="0">
                <a:solidFill>
                  <a:schemeClr val="bg1"/>
                </a:solidFill>
              </a:rPr>
              <a:t>macchie </a:t>
            </a:r>
            <a:r>
              <a:rPr lang="it-IT" b="1" u="sng" dirty="0" smtClean="0">
                <a:solidFill>
                  <a:schemeClr val="bg1"/>
                </a:solidFill>
              </a:rPr>
              <a:t>solari </a:t>
            </a:r>
            <a:r>
              <a:rPr lang="it-IT" dirty="0" smtClean="0">
                <a:solidFill>
                  <a:schemeClr val="bg1"/>
                </a:solidFill>
              </a:rPr>
              <a:t>anche </a:t>
            </a:r>
            <a:r>
              <a:rPr lang="it-IT" dirty="0" smtClean="0">
                <a:solidFill>
                  <a:schemeClr val="bg1"/>
                </a:solidFill>
              </a:rPr>
              <a:t>dalla scoperta della </a:t>
            </a:r>
            <a:r>
              <a:rPr lang="it-IT" b="1" u="sng" dirty="0" smtClean="0">
                <a:solidFill>
                  <a:schemeClr val="bg1"/>
                </a:solidFill>
              </a:rPr>
              <a:t>rotazione della Terra</a:t>
            </a:r>
            <a:r>
              <a:rPr lang="it-IT" dirty="0" smtClean="0">
                <a:solidFill>
                  <a:schemeClr val="bg1"/>
                </a:solidFill>
              </a:rPr>
              <a:t>, </a:t>
            </a:r>
            <a:r>
              <a:rPr lang="it-IT" dirty="0" smtClean="0">
                <a:solidFill>
                  <a:schemeClr val="bg1"/>
                </a:solidFill>
              </a:rPr>
              <a:t>delle </a:t>
            </a:r>
            <a:r>
              <a:rPr lang="it-IT" b="1" u="sng" dirty="0" smtClean="0">
                <a:solidFill>
                  <a:schemeClr val="bg1"/>
                </a:solidFill>
              </a:rPr>
              <a:t>montagne della Luna</a:t>
            </a:r>
            <a:r>
              <a:rPr lang="it-IT" dirty="0" smtClean="0">
                <a:solidFill>
                  <a:schemeClr val="bg1"/>
                </a:solidFill>
              </a:rPr>
              <a:t>, dei </a:t>
            </a:r>
            <a:r>
              <a:rPr lang="it-IT" b="1" u="sng" dirty="0" smtClean="0">
                <a:solidFill>
                  <a:schemeClr val="bg1"/>
                </a:solidFill>
              </a:rPr>
              <a:t>satelliti di Giove</a:t>
            </a:r>
            <a:r>
              <a:rPr lang="it-IT" dirty="0" smtClean="0">
                <a:solidFill>
                  <a:schemeClr val="bg1"/>
                </a:solidFill>
              </a:rPr>
              <a:t>, le </a:t>
            </a:r>
            <a:r>
              <a:rPr lang="it-IT" b="1" u="sng" dirty="0" smtClean="0">
                <a:solidFill>
                  <a:schemeClr val="bg1"/>
                </a:solidFill>
              </a:rPr>
              <a:t>fasi di Venere</a:t>
            </a:r>
            <a:r>
              <a:rPr lang="it-IT" dirty="0" smtClean="0">
                <a:solidFill>
                  <a:schemeClr val="bg1"/>
                </a:solidFill>
              </a:rPr>
              <a:t>, le </a:t>
            </a:r>
            <a:r>
              <a:rPr lang="it-IT" b="1" dirty="0" smtClean="0">
                <a:solidFill>
                  <a:schemeClr val="bg1"/>
                </a:solidFill>
              </a:rPr>
              <a:t>stelle che compongono la Via Lattea</a:t>
            </a:r>
            <a:r>
              <a:rPr lang="it-IT" dirty="0" smtClean="0">
                <a:solidFill>
                  <a:schemeClr val="bg1"/>
                </a:solidFill>
              </a:rPr>
              <a:t>.</a:t>
            </a:r>
            <a:endParaRPr lang="it-IT" dirty="0">
              <a:solidFill>
                <a:schemeClr val="bg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Slide Number Placeholder 4"/>
          <p:cNvSpPr txBox="1">
            <a:spLocks noGrp="1"/>
          </p:cNvSpPr>
          <p:nvPr/>
        </p:nvSpPr>
        <p:spPr bwMode="auto">
          <a:xfrm>
            <a:off x="6553200" y="6245225"/>
            <a:ext cx="2133600" cy="476250"/>
          </a:xfrm>
          <a:prstGeom prst="rect">
            <a:avLst/>
          </a:prstGeom>
          <a:noFill/>
          <a:ln>
            <a:miter lim="800000"/>
            <a:headEnd/>
            <a:tailEnd/>
          </a:ln>
        </p:spPr>
        <p:txBody>
          <a:bodyPr/>
          <a:lstStyle/>
          <a:p>
            <a:pPr algn="r">
              <a:defRPr/>
            </a:pPr>
            <a:fld id="{DD241DED-930C-4B32-BA10-6D57575D7BDD}" type="slidenum">
              <a:rPr lang="it-IT" sz="1400" b="0">
                <a:latin typeface="+mn-lt"/>
              </a:rPr>
              <a:pPr algn="r">
                <a:defRPr/>
              </a:pPr>
              <a:t>21</a:t>
            </a:fld>
            <a:endParaRPr lang="it-IT" sz="1400" b="0">
              <a:latin typeface="+mn-lt"/>
            </a:endParaRPr>
          </a:p>
        </p:txBody>
      </p:sp>
      <p:pic>
        <p:nvPicPr>
          <p:cNvPr id="96259" name="Picture 3" descr="galileo1610-cover"/>
          <p:cNvPicPr>
            <a:picLocks noChangeAspect="1" noChangeArrowheads="1"/>
          </p:cNvPicPr>
          <p:nvPr/>
        </p:nvPicPr>
        <p:blipFill>
          <a:blip r:embed="rId2" cstate="print"/>
          <a:srcRect/>
          <a:stretch>
            <a:fillRect/>
          </a:stretch>
        </p:blipFill>
        <p:spPr bwMode="auto">
          <a:xfrm>
            <a:off x="0" y="620713"/>
            <a:ext cx="4394200" cy="5903912"/>
          </a:xfrm>
          <a:prstGeom prst="rect">
            <a:avLst/>
          </a:prstGeom>
          <a:noFill/>
          <a:ln w="9525">
            <a:noFill/>
            <a:miter lim="800000"/>
            <a:headEnd/>
            <a:tailEnd/>
          </a:ln>
        </p:spPr>
      </p:pic>
      <p:sp>
        <p:nvSpPr>
          <p:cNvPr id="96260" name="Text Box 4"/>
          <p:cNvSpPr txBox="1">
            <a:spLocks noChangeArrowheads="1"/>
          </p:cNvSpPr>
          <p:nvPr/>
        </p:nvSpPr>
        <p:spPr bwMode="auto">
          <a:xfrm>
            <a:off x="900113" y="188913"/>
            <a:ext cx="2592387" cy="519112"/>
          </a:xfrm>
          <a:prstGeom prst="rect">
            <a:avLst/>
          </a:prstGeom>
          <a:noFill/>
          <a:ln w="9525">
            <a:noFill/>
            <a:miter lim="800000"/>
            <a:headEnd/>
            <a:tailEnd/>
          </a:ln>
        </p:spPr>
        <p:txBody>
          <a:bodyPr>
            <a:spAutoFit/>
          </a:bodyPr>
          <a:lstStyle/>
          <a:p>
            <a:pPr algn="ctr">
              <a:spcBef>
                <a:spcPct val="50000"/>
              </a:spcBef>
            </a:pPr>
            <a:r>
              <a:rPr lang="it-IT" sz="2800"/>
              <a:t>1610</a:t>
            </a:r>
          </a:p>
        </p:txBody>
      </p:sp>
      <p:pic>
        <p:nvPicPr>
          <p:cNvPr id="96261" name="Picture 5" descr="sidereus-nuncius-la-luna-di-galileo"/>
          <p:cNvPicPr>
            <a:picLocks noChangeAspect="1" noChangeArrowheads="1"/>
          </p:cNvPicPr>
          <p:nvPr/>
        </p:nvPicPr>
        <p:blipFill>
          <a:blip r:embed="rId3" cstate="print"/>
          <a:srcRect/>
          <a:stretch>
            <a:fillRect/>
          </a:stretch>
        </p:blipFill>
        <p:spPr bwMode="auto">
          <a:xfrm>
            <a:off x="4194175" y="0"/>
            <a:ext cx="49498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Slide Number Placeholder 4"/>
          <p:cNvSpPr txBox="1">
            <a:spLocks noGrp="1"/>
          </p:cNvSpPr>
          <p:nvPr/>
        </p:nvSpPr>
        <p:spPr bwMode="auto">
          <a:xfrm>
            <a:off x="6553200" y="6245225"/>
            <a:ext cx="2133600" cy="476250"/>
          </a:xfrm>
          <a:prstGeom prst="rect">
            <a:avLst/>
          </a:prstGeom>
          <a:noFill/>
          <a:ln>
            <a:miter lim="800000"/>
            <a:headEnd/>
            <a:tailEnd/>
          </a:ln>
        </p:spPr>
        <p:txBody>
          <a:bodyPr/>
          <a:lstStyle/>
          <a:p>
            <a:pPr algn="r">
              <a:defRPr/>
            </a:pPr>
            <a:fld id="{CD08FDBE-2643-4619-A4A1-7C9E63F59C5B}" type="slidenum">
              <a:rPr lang="it-IT" sz="1400" b="0">
                <a:latin typeface="+mn-lt"/>
              </a:rPr>
              <a:pPr algn="r">
                <a:defRPr/>
              </a:pPr>
              <a:t>22</a:t>
            </a:fld>
            <a:endParaRPr lang="it-IT" sz="1400" b="0">
              <a:latin typeface="+mn-lt"/>
            </a:endParaRPr>
          </a:p>
        </p:txBody>
      </p:sp>
      <p:pic>
        <p:nvPicPr>
          <p:cNvPr id="99331" name="Picture 5" descr="Aristotele universo"/>
          <p:cNvPicPr>
            <a:picLocks noGrp="1" noChangeAspect="1" noChangeArrowheads="1"/>
          </p:cNvPicPr>
          <p:nvPr>
            <p:ph idx="4294967295"/>
          </p:nvPr>
        </p:nvPicPr>
        <p:blipFill>
          <a:blip r:embed="rId2" cstate="print"/>
          <a:srcRect/>
          <a:stretch>
            <a:fillRect/>
          </a:stretch>
        </p:blipFill>
        <p:spPr>
          <a:xfrm>
            <a:off x="827088" y="36513"/>
            <a:ext cx="7416800" cy="6821487"/>
          </a:xfrm>
          <a:noFill/>
        </p:spPr>
      </p:pic>
      <p:sp>
        <p:nvSpPr>
          <p:cNvPr id="169991" name="Oval 7"/>
          <p:cNvSpPr>
            <a:spLocks noChangeArrowheads="1"/>
          </p:cNvSpPr>
          <p:nvPr/>
        </p:nvSpPr>
        <p:spPr bwMode="auto">
          <a:xfrm>
            <a:off x="3492500" y="1916113"/>
            <a:ext cx="2016125" cy="2089150"/>
          </a:xfrm>
          <a:prstGeom prst="ellipse">
            <a:avLst/>
          </a:prstGeom>
          <a:noFill/>
          <a:ln w="38100">
            <a:solidFill>
              <a:srgbClr val="FF3300"/>
            </a:solidFill>
            <a:round/>
            <a:headEnd/>
            <a:tailEnd/>
          </a:ln>
        </p:spPr>
        <p:txBody>
          <a:bodyPr wrap="none" anchor="ctr"/>
          <a:lstStyle/>
          <a:p>
            <a:endParaRPr lang="en-US"/>
          </a:p>
        </p:txBody>
      </p:sp>
      <p:sp>
        <p:nvSpPr>
          <p:cNvPr id="5" name="Rettangolo 4"/>
          <p:cNvSpPr/>
          <p:nvPr/>
        </p:nvSpPr>
        <p:spPr>
          <a:xfrm>
            <a:off x="188124" y="5363924"/>
            <a:ext cx="2274982" cy="369332"/>
          </a:xfrm>
          <a:prstGeom prst="rect">
            <a:avLst/>
          </a:prstGeom>
        </p:spPr>
        <p:txBody>
          <a:bodyPr wrap="none">
            <a:spAutoFit/>
          </a:bodyPr>
          <a:lstStyle/>
          <a:p>
            <a:r>
              <a:rPr lang="en-US" dirty="0" err="1" smtClean="0"/>
              <a:t>Sistema</a:t>
            </a:r>
            <a:r>
              <a:rPr lang="en-US" dirty="0" smtClean="0"/>
              <a:t> </a:t>
            </a:r>
            <a:r>
              <a:rPr lang="en-US" dirty="0" err="1" smtClean="0"/>
              <a:t>geocentrico</a:t>
            </a:r>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169991"/>
                                        </p:tgtEl>
                                      </p:cBhvr>
                                    </p:animEffect>
                                    <p:set>
                                      <p:cBhvr>
                                        <p:cTn id="7" dur="1" fill="hold">
                                          <p:stCondLst>
                                            <p:cond delay="499"/>
                                          </p:stCondLst>
                                        </p:cTn>
                                        <p:tgtEl>
                                          <p:spTgt spid="1699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9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p:txBody>
          <a:bodyPr/>
          <a:lstStyle/>
          <a:p>
            <a:pPr>
              <a:defRPr/>
            </a:pPr>
            <a:fld id="{FE730AAD-E5C8-49CE-B6ED-3A5A53EFD3D3}" type="slidenum">
              <a:rPr lang="it-IT"/>
              <a:pPr>
                <a:defRPr/>
              </a:pPr>
              <a:t>23</a:t>
            </a:fld>
            <a:endParaRPr lang="it-IT"/>
          </a:p>
        </p:txBody>
      </p:sp>
      <p:pic>
        <p:nvPicPr>
          <p:cNvPr id="101379" name="Picture 2" descr="Galileo piano inclinato 2"/>
          <p:cNvPicPr>
            <a:picLocks noChangeAspect="1" noChangeArrowheads="1"/>
          </p:cNvPicPr>
          <p:nvPr/>
        </p:nvPicPr>
        <p:blipFill>
          <a:blip r:embed="rId2" cstate="print"/>
          <a:srcRect/>
          <a:stretch>
            <a:fillRect/>
          </a:stretch>
        </p:blipFill>
        <p:spPr bwMode="auto">
          <a:xfrm>
            <a:off x="0" y="260648"/>
            <a:ext cx="9144000" cy="4057650"/>
          </a:xfrm>
          <a:prstGeom prst="rect">
            <a:avLst/>
          </a:prstGeom>
          <a:noFill/>
          <a:ln w="9525">
            <a:noFill/>
            <a:miter lim="800000"/>
            <a:headEnd/>
            <a:tailEnd/>
          </a:ln>
        </p:spPr>
      </p:pic>
      <p:sp>
        <p:nvSpPr>
          <p:cNvPr id="5" name="Rettangolo 4"/>
          <p:cNvSpPr/>
          <p:nvPr/>
        </p:nvSpPr>
        <p:spPr>
          <a:xfrm>
            <a:off x="323528" y="4437112"/>
            <a:ext cx="8712968" cy="2031325"/>
          </a:xfrm>
          <a:prstGeom prst="rect">
            <a:avLst/>
          </a:prstGeom>
        </p:spPr>
        <p:txBody>
          <a:bodyPr wrap="square">
            <a:spAutoFit/>
          </a:bodyPr>
          <a:lstStyle/>
          <a:p>
            <a:pPr algn="just"/>
            <a:r>
              <a:rPr lang="it-IT" dirty="0" smtClean="0">
                <a:latin typeface="Times New Roman" pitchFamily="18" charset="0"/>
                <a:cs typeface="Times New Roman" pitchFamily="18" charset="0"/>
              </a:rPr>
              <a:t>Ebbe così l'intuizione del </a:t>
            </a:r>
            <a:r>
              <a:rPr lang="it-IT" b="1" u="sng" dirty="0" smtClean="0">
                <a:latin typeface="Times New Roman" pitchFamily="18" charset="0"/>
                <a:cs typeface="Times New Roman" pitchFamily="18" charset="0"/>
              </a:rPr>
              <a:t>principio di inerzia</a:t>
            </a:r>
            <a:r>
              <a:rPr lang="it-IT" dirty="0" smtClean="0">
                <a:latin typeface="Times New Roman" pitchFamily="18" charset="0"/>
                <a:cs typeface="Times New Roman" pitchFamily="18" charset="0"/>
              </a:rPr>
              <a:t>, poi inserito da Isaac Newton nei principi della dinamica: un corpo permane in moto rettilineo uniforme in assenza di attrito e se non ci sono forze esterne che su esso </a:t>
            </a:r>
            <a:r>
              <a:rPr lang="it-IT" dirty="0" smtClean="0">
                <a:latin typeface="Times New Roman" pitchFamily="18" charset="0"/>
                <a:cs typeface="Times New Roman" pitchFamily="18" charset="0"/>
              </a:rPr>
              <a:t>intervengono.</a:t>
            </a:r>
          </a:p>
          <a:p>
            <a:pPr algn="just"/>
            <a:endParaRPr lang="it-IT" dirty="0" smtClean="0">
              <a:latin typeface="Times New Roman" pitchFamily="18" charset="0"/>
              <a:cs typeface="Times New Roman" pitchFamily="18" charset="0"/>
            </a:endParaRPr>
          </a:p>
          <a:p>
            <a:pPr algn="just"/>
            <a:r>
              <a:rPr lang="it-IT" dirty="0" smtClean="0">
                <a:latin typeface="Times New Roman" pitchFamily="18" charset="0"/>
                <a:cs typeface="Times New Roman" pitchFamily="18" charset="0"/>
              </a:rPr>
              <a:t>Galileo riuscì a determinare il </a:t>
            </a:r>
            <a:r>
              <a:rPr lang="it-IT" b="1" u="sng" dirty="0" smtClean="0">
                <a:latin typeface="Times New Roman" pitchFamily="18" charset="0"/>
                <a:cs typeface="Times New Roman" pitchFamily="18" charset="0"/>
              </a:rPr>
              <a:t>valore dell'accelerazione di gravità</a:t>
            </a:r>
            <a:r>
              <a:rPr lang="it-IT" dirty="0" smtClean="0">
                <a:latin typeface="Times New Roman" pitchFamily="18" charset="0"/>
                <a:cs typeface="Times New Roman" pitchFamily="18" charset="0"/>
              </a:rPr>
              <a:t>, cioè della grandezza che regola il </a:t>
            </a:r>
            <a:r>
              <a:rPr lang="it-IT" b="1" dirty="0" smtClean="0">
                <a:latin typeface="Times New Roman" pitchFamily="18" charset="0"/>
                <a:cs typeface="Times New Roman" pitchFamily="18" charset="0"/>
              </a:rPr>
              <a:t>moto dei corpi che cadono verso il centro della Terra</a:t>
            </a:r>
            <a:r>
              <a:rPr lang="it-IT" dirty="0" smtClean="0">
                <a:latin typeface="Times New Roman" pitchFamily="18" charset="0"/>
                <a:cs typeface="Times New Roman" pitchFamily="18" charset="0"/>
              </a:rPr>
              <a:t>, studiando la caduta di sfere ben levigate lungo un piano inclinato, anch'esso ben </a:t>
            </a:r>
            <a:r>
              <a:rPr lang="it-IT" dirty="0" smtClean="0">
                <a:latin typeface="Times New Roman" pitchFamily="18" charset="0"/>
                <a:cs typeface="Times New Roman" pitchFamily="18" charset="0"/>
              </a:rPr>
              <a:t>levigato.</a:t>
            </a:r>
            <a:endParaRPr lang="it-IT"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Slide Number Placeholder 4"/>
          <p:cNvSpPr>
            <a:spLocks noGrp="1"/>
          </p:cNvSpPr>
          <p:nvPr>
            <p:ph type="sldNum" sz="quarter" idx="12"/>
          </p:nvPr>
        </p:nvSpPr>
        <p:spPr/>
        <p:txBody>
          <a:bodyPr/>
          <a:lstStyle/>
          <a:p>
            <a:pPr>
              <a:defRPr/>
            </a:pPr>
            <a:fld id="{13105967-567F-4BCC-81EE-EBB85D6C0705}" type="slidenum">
              <a:rPr lang="it-IT"/>
              <a:pPr>
                <a:defRPr/>
              </a:pPr>
              <a:t>24</a:t>
            </a:fld>
            <a:endParaRPr lang="it-IT"/>
          </a:p>
        </p:txBody>
      </p:sp>
      <p:pic>
        <p:nvPicPr>
          <p:cNvPr id="102403" name="Picture 2" descr="Galilei exp"/>
          <p:cNvPicPr>
            <a:picLocks noGrp="1" noChangeAspect="1" noChangeArrowheads="1"/>
          </p:cNvPicPr>
          <p:nvPr>
            <p:ph/>
          </p:nvPr>
        </p:nvPicPr>
        <p:blipFill>
          <a:blip r:embed="rId2" cstate="print"/>
          <a:srcRect/>
          <a:stretch>
            <a:fillRect/>
          </a:stretch>
        </p:blipFill>
        <p:spPr>
          <a:xfrm>
            <a:off x="1876425" y="0"/>
            <a:ext cx="5054600" cy="6858000"/>
          </a:xfr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05475" name="Picture 4" descr="bellarmin 2"/>
          <p:cNvPicPr>
            <a:picLocks noChangeAspect="1" noChangeArrowheads="1"/>
          </p:cNvPicPr>
          <p:nvPr/>
        </p:nvPicPr>
        <p:blipFill>
          <a:blip r:embed="rId2" cstate="print"/>
          <a:srcRect/>
          <a:stretch>
            <a:fillRect/>
          </a:stretch>
        </p:blipFill>
        <p:spPr bwMode="auto">
          <a:xfrm>
            <a:off x="3419475" y="-27384"/>
            <a:ext cx="2932113" cy="4321175"/>
          </a:xfrm>
          <a:prstGeom prst="rect">
            <a:avLst/>
          </a:prstGeom>
          <a:noFill/>
          <a:ln w="9525">
            <a:noFill/>
            <a:miter lim="800000"/>
            <a:headEnd/>
            <a:tailEnd/>
          </a:ln>
        </p:spPr>
      </p:pic>
      <p:pic>
        <p:nvPicPr>
          <p:cNvPr id="105476" name="Picture 5" descr="Osiander, Andreas"/>
          <p:cNvPicPr>
            <a:picLocks noChangeAspect="1" noChangeArrowheads="1"/>
          </p:cNvPicPr>
          <p:nvPr/>
        </p:nvPicPr>
        <p:blipFill>
          <a:blip r:embed="rId3" cstate="print"/>
          <a:srcRect/>
          <a:stretch>
            <a:fillRect/>
          </a:stretch>
        </p:blipFill>
        <p:spPr bwMode="auto">
          <a:xfrm>
            <a:off x="6793358" y="1988840"/>
            <a:ext cx="2243138" cy="3433763"/>
          </a:xfrm>
          <a:prstGeom prst="rect">
            <a:avLst/>
          </a:prstGeom>
          <a:noFill/>
          <a:ln w="9525">
            <a:noFill/>
            <a:miter lim="800000"/>
            <a:headEnd/>
            <a:tailEnd/>
          </a:ln>
        </p:spPr>
      </p:pic>
      <p:sp>
        <p:nvSpPr>
          <p:cNvPr id="105477" name="Text Box 6"/>
          <p:cNvSpPr txBox="1">
            <a:spLocks noChangeArrowheads="1"/>
          </p:cNvSpPr>
          <p:nvPr/>
        </p:nvSpPr>
        <p:spPr bwMode="auto">
          <a:xfrm>
            <a:off x="6481192" y="-27384"/>
            <a:ext cx="2627312" cy="2015936"/>
          </a:xfrm>
          <a:prstGeom prst="rect">
            <a:avLst/>
          </a:prstGeom>
          <a:noFill/>
          <a:ln w="9525">
            <a:noFill/>
            <a:miter lim="800000"/>
            <a:headEnd/>
            <a:tailEnd/>
          </a:ln>
        </p:spPr>
        <p:txBody>
          <a:bodyPr wrap="square">
            <a:spAutoFit/>
          </a:bodyPr>
          <a:lstStyle/>
          <a:p>
            <a:pPr algn="ctr">
              <a:spcBef>
                <a:spcPct val="50000"/>
              </a:spcBef>
            </a:pPr>
            <a:r>
              <a:rPr lang="en-US" b="1" dirty="0" smtClean="0">
                <a:solidFill>
                  <a:srgbClr val="FF3300"/>
                </a:solidFill>
              </a:rPr>
              <a:t>Protestant</a:t>
            </a:r>
            <a:endParaRPr lang="it-IT" b="1" dirty="0" smtClean="0"/>
          </a:p>
          <a:p>
            <a:pPr algn="ctr">
              <a:spcBef>
                <a:spcPct val="50000"/>
              </a:spcBef>
            </a:pPr>
            <a:r>
              <a:rPr lang="it-IT" dirty="0" err="1" smtClean="0"/>
              <a:t>Andreas</a:t>
            </a:r>
            <a:r>
              <a:rPr lang="it-IT" dirty="0" smtClean="0"/>
              <a:t> </a:t>
            </a:r>
            <a:r>
              <a:rPr lang="it-IT" dirty="0" err="1"/>
              <a:t>Osiander</a:t>
            </a:r>
            <a:r>
              <a:rPr lang="it-IT" dirty="0"/>
              <a:t> </a:t>
            </a:r>
            <a:r>
              <a:rPr lang="it-IT" sz="2000" dirty="0"/>
              <a:t>(1498-1552)   </a:t>
            </a:r>
            <a:r>
              <a:rPr lang="it-IT" sz="2000" dirty="0" err="1"/>
              <a:t>Lutheran</a:t>
            </a:r>
            <a:r>
              <a:rPr lang="it-IT" sz="2000" dirty="0"/>
              <a:t> </a:t>
            </a:r>
            <a:r>
              <a:rPr lang="it-IT" sz="2000" dirty="0" err="1"/>
              <a:t>reformer</a:t>
            </a:r>
            <a:r>
              <a:rPr lang="it-IT" sz="2000" dirty="0"/>
              <a:t> and                      </a:t>
            </a:r>
            <a:r>
              <a:rPr lang="it-IT" sz="2000" dirty="0" err="1"/>
              <a:t>editor</a:t>
            </a:r>
            <a:r>
              <a:rPr lang="it-IT" sz="2000" dirty="0"/>
              <a:t> </a:t>
            </a:r>
            <a:r>
              <a:rPr lang="it-IT" sz="2000" dirty="0" err="1"/>
              <a:t>of</a:t>
            </a:r>
            <a:r>
              <a:rPr lang="it-IT" sz="2000" dirty="0"/>
              <a:t> </a:t>
            </a:r>
            <a:r>
              <a:rPr lang="it-IT" sz="2000" dirty="0" err="1"/>
              <a:t>Copernicus</a:t>
            </a:r>
            <a:endParaRPr lang="it-IT" sz="2000" dirty="0"/>
          </a:p>
        </p:txBody>
      </p:sp>
      <p:sp>
        <p:nvSpPr>
          <p:cNvPr id="105478" name="Text Box 7"/>
          <p:cNvSpPr txBox="1">
            <a:spLocks noChangeArrowheads="1"/>
          </p:cNvSpPr>
          <p:nvPr/>
        </p:nvSpPr>
        <p:spPr bwMode="auto">
          <a:xfrm>
            <a:off x="3492475" y="4221088"/>
            <a:ext cx="2879725" cy="523220"/>
          </a:xfrm>
          <a:prstGeom prst="rect">
            <a:avLst/>
          </a:prstGeom>
          <a:noFill/>
          <a:ln w="9525">
            <a:noFill/>
            <a:miter lim="800000"/>
            <a:headEnd/>
            <a:tailEnd/>
          </a:ln>
        </p:spPr>
        <p:txBody>
          <a:bodyPr>
            <a:spAutoFit/>
          </a:bodyPr>
          <a:lstStyle/>
          <a:p>
            <a:pPr algn="ctr">
              <a:spcBef>
                <a:spcPct val="50000"/>
              </a:spcBef>
            </a:pPr>
            <a:r>
              <a:rPr lang="it-IT" sz="1400" dirty="0"/>
              <a:t>Roberto </a:t>
            </a:r>
            <a:r>
              <a:rPr lang="it-IT" sz="1400" dirty="0" err="1"/>
              <a:t>Bellarmino</a:t>
            </a:r>
            <a:r>
              <a:rPr lang="it-IT" sz="1400" dirty="0"/>
              <a:t> (1542-1621)         cardinal </a:t>
            </a:r>
            <a:r>
              <a:rPr lang="it-IT" sz="1400" dirty="0" err="1"/>
              <a:t>canonized</a:t>
            </a:r>
            <a:r>
              <a:rPr lang="it-IT" sz="1400" dirty="0"/>
              <a:t>        in 1930</a:t>
            </a:r>
          </a:p>
        </p:txBody>
      </p:sp>
      <p:sp>
        <p:nvSpPr>
          <p:cNvPr id="218120" name="Text Box 8"/>
          <p:cNvSpPr txBox="1">
            <a:spLocks noChangeArrowheads="1"/>
          </p:cNvSpPr>
          <p:nvPr/>
        </p:nvSpPr>
        <p:spPr bwMode="auto">
          <a:xfrm>
            <a:off x="107504" y="44624"/>
            <a:ext cx="3168650" cy="4247317"/>
          </a:xfrm>
          <a:prstGeom prst="rect">
            <a:avLst/>
          </a:prstGeom>
          <a:noFill/>
          <a:ln w="9525">
            <a:noFill/>
            <a:miter lim="800000"/>
            <a:headEnd/>
            <a:tailEnd/>
          </a:ln>
        </p:spPr>
        <p:txBody>
          <a:bodyPr>
            <a:spAutoFit/>
          </a:bodyPr>
          <a:lstStyle/>
          <a:p>
            <a:pPr algn="ctr">
              <a:spcBef>
                <a:spcPct val="50000"/>
              </a:spcBef>
            </a:pPr>
            <a:r>
              <a:rPr lang="en-US" sz="3200" dirty="0" smtClean="0">
                <a:solidFill>
                  <a:srgbClr val="FF3300"/>
                </a:solidFill>
              </a:rPr>
              <a:t>Catholic</a:t>
            </a:r>
            <a:endParaRPr lang="en-US" sz="3200" dirty="0">
              <a:solidFill>
                <a:srgbClr val="FF3300"/>
              </a:solidFill>
            </a:endParaRPr>
          </a:p>
          <a:p>
            <a:pPr algn="ctr">
              <a:spcBef>
                <a:spcPct val="50000"/>
              </a:spcBef>
            </a:pPr>
            <a:r>
              <a:rPr lang="en-US" sz="2800" dirty="0"/>
              <a:t>“Astronomy is pure mathematics and pure calculus, that are useful but  produce only hypotheses that do </a:t>
            </a:r>
            <a:r>
              <a:rPr lang="en-US" sz="2800" u="sng" dirty="0"/>
              <a:t>not</a:t>
            </a:r>
            <a:r>
              <a:rPr lang="en-US" sz="2800" dirty="0"/>
              <a:t> correspond to the real world.”</a:t>
            </a:r>
            <a:endParaRPr lang="en-US" dirty="0"/>
          </a:p>
        </p:txBody>
      </p:sp>
      <p:pic>
        <p:nvPicPr>
          <p:cNvPr id="9" name="Picture 11"/>
          <p:cNvPicPr>
            <a:picLocks noChangeAspect="1" noChangeArrowheads="1"/>
          </p:cNvPicPr>
          <p:nvPr/>
        </p:nvPicPr>
        <p:blipFill>
          <a:blip r:embed="rId4" cstate="print"/>
          <a:srcRect/>
          <a:stretch>
            <a:fillRect/>
          </a:stretch>
        </p:blipFill>
        <p:spPr bwMode="auto">
          <a:xfrm>
            <a:off x="-36512" y="4242897"/>
            <a:ext cx="3427487" cy="261510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18120">
                                            <p:txEl>
                                              <p:pRg st="1" end="1"/>
                                            </p:txEl>
                                          </p:spTgt>
                                        </p:tgtEl>
                                        <p:attrNameLst>
                                          <p:attrName>style.visibility</p:attrName>
                                        </p:attrNameLst>
                                      </p:cBhvr>
                                      <p:to>
                                        <p:strVal val="visible"/>
                                      </p:to>
                                    </p:set>
                                    <p:animEffect transition="in" filter="box(in)">
                                      <p:cBhvr>
                                        <p:cTn id="7" dur="500"/>
                                        <p:tgtEl>
                                          <p:spTgt spid="21812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18120">
                                            <p:txEl>
                                              <p:pRg st="0" end="0"/>
                                            </p:txEl>
                                          </p:spTgt>
                                        </p:tgtEl>
                                        <p:attrNameLst>
                                          <p:attrName>style.visibility</p:attrName>
                                        </p:attrNameLst>
                                      </p:cBhvr>
                                      <p:to>
                                        <p:strVal val="visible"/>
                                      </p:to>
                                    </p:set>
                                    <p:animEffect transition="in" filter="box(in)">
                                      <p:cBhvr>
                                        <p:cTn id="12" dur="500"/>
                                        <p:tgtEl>
                                          <p:spTgt spid="2181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5C79099-BB18-4F2E-9556-AC4C7D31A725}" type="slidenum">
              <a:rPr lang="it-IT"/>
              <a:pPr>
                <a:defRPr/>
              </a:pPr>
              <a:t>26</a:t>
            </a:fld>
            <a:endParaRPr lang="it-IT"/>
          </a:p>
        </p:txBody>
      </p:sp>
      <p:pic>
        <p:nvPicPr>
          <p:cNvPr id="106499" name="Picture 2" descr="Dio matematico crea mondo"/>
          <p:cNvPicPr>
            <a:picLocks noChangeAspect="1" noChangeArrowheads="1"/>
          </p:cNvPicPr>
          <p:nvPr/>
        </p:nvPicPr>
        <p:blipFill>
          <a:blip r:embed="rId2" cstate="print"/>
          <a:srcRect/>
          <a:stretch>
            <a:fillRect/>
          </a:stretch>
        </p:blipFill>
        <p:spPr bwMode="auto">
          <a:xfrm>
            <a:off x="381000" y="-34925"/>
            <a:ext cx="8305800" cy="6892925"/>
          </a:xfrm>
          <a:prstGeom prst="rect">
            <a:avLst/>
          </a:prstGeom>
          <a:noFill/>
          <a:ln w="9525">
            <a:noFill/>
            <a:miter lim="800000"/>
            <a:headEnd/>
            <a:tailEnd/>
          </a:ln>
        </p:spPr>
      </p:pic>
      <p:sp>
        <p:nvSpPr>
          <p:cNvPr id="106500" name="Text Box 4"/>
          <p:cNvSpPr txBox="1">
            <a:spLocks noChangeArrowheads="1"/>
          </p:cNvSpPr>
          <p:nvPr/>
        </p:nvSpPr>
        <p:spPr bwMode="auto">
          <a:xfrm>
            <a:off x="5867400" y="188913"/>
            <a:ext cx="3097213" cy="3074987"/>
          </a:xfrm>
          <a:prstGeom prst="rect">
            <a:avLst/>
          </a:prstGeom>
          <a:solidFill>
            <a:srgbClr val="D3C591"/>
          </a:solidFill>
          <a:ln w="9525">
            <a:noFill/>
            <a:miter lim="800000"/>
            <a:headEnd/>
            <a:tailEnd/>
          </a:ln>
        </p:spPr>
        <p:txBody>
          <a:bodyPr>
            <a:spAutoFit/>
          </a:bodyPr>
          <a:lstStyle/>
          <a:p>
            <a:pPr algn="ctr">
              <a:spcBef>
                <a:spcPct val="50000"/>
              </a:spcBef>
            </a:pPr>
            <a:r>
              <a:rPr lang="en-US" sz="3200"/>
              <a:t>“God is a mathematician”</a:t>
            </a:r>
          </a:p>
          <a:p>
            <a:pPr algn="ctr">
              <a:spcBef>
                <a:spcPct val="50000"/>
              </a:spcBef>
            </a:pPr>
            <a:r>
              <a:rPr lang="it-IT"/>
              <a:t>biblic verse quoted by St. Augustine, </a:t>
            </a:r>
            <a:r>
              <a:rPr lang="it-IT" i="1"/>
              <a:t>Omnia in numero et pondere et mensura disposuisti</a:t>
            </a:r>
            <a:r>
              <a:rPr lang="it-IT"/>
              <a:t>, Sap. 11, 21.</a:t>
            </a:r>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7403F3B-E220-4B6F-97E9-5763F538102D}" type="slidenum">
              <a:rPr lang="it-IT"/>
              <a:pPr>
                <a:defRPr/>
              </a:pPr>
              <a:t>27</a:t>
            </a:fld>
            <a:endParaRPr lang="it-IT"/>
          </a:p>
        </p:txBody>
      </p:sp>
      <p:sp>
        <p:nvSpPr>
          <p:cNvPr id="110595" name="Text Box 4"/>
          <p:cNvSpPr txBox="1">
            <a:spLocks noChangeArrowheads="1"/>
          </p:cNvSpPr>
          <p:nvPr/>
        </p:nvSpPr>
        <p:spPr bwMode="auto">
          <a:xfrm>
            <a:off x="611188" y="333375"/>
            <a:ext cx="8208962" cy="6340197"/>
          </a:xfrm>
          <a:prstGeom prst="rect">
            <a:avLst/>
          </a:prstGeom>
          <a:noFill/>
          <a:ln w="9525">
            <a:noFill/>
            <a:miter lim="800000"/>
            <a:headEnd/>
            <a:tailEnd/>
          </a:ln>
        </p:spPr>
        <p:txBody>
          <a:bodyPr>
            <a:spAutoFit/>
          </a:bodyPr>
          <a:lstStyle/>
          <a:p>
            <a:pPr>
              <a:spcBef>
                <a:spcPct val="50000"/>
              </a:spcBef>
            </a:pPr>
            <a:r>
              <a:rPr lang="en-US" sz="2800" dirty="0"/>
              <a:t>  </a:t>
            </a:r>
            <a:r>
              <a:rPr lang="en-US" sz="2800" dirty="0" err="1"/>
              <a:t>Galilei</a:t>
            </a:r>
            <a:r>
              <a:rPr lang="en-US" sz="2800" dirty="0"/>
              <a:t>, </a:t>
            </a:r>
            <a:r>
              <a:rPr lang="en-US" sz="2800" dirty="0" smtClean="0"/>
              <a:t>Il </a:t>
            </a:r>
            <a:r>
              <a:rPr lang="en-US" sz="2800" dirty="0" err="1" smtClean="0"/>
              <a:t>saggiatore</a:t>
            </a:r>
            <a:r>
              <a:rPr lang="en-US" sz="2800" dirty="0" smtClean="0"/>
              <a:t> [</a:t>
            </a:r>
            <a:r>
              <a:rPr lang="en-US" sz="2800" i="1" dirty="0" smtClean="0"/>
              <a:t>The Essayer</a:t>
            </a:r>
            <a:r>
              <a:rPr lang="en-US" sz="2800" dirty="0" smtClean="0"/>
              <a:t>] </a:t>
            </a:r>
            <a:r>
              <a:rPr lang="en-US" sz="2800" dirty="0"/>
              <a:t>(1623) </a:t>
            </a:r>
            <a:r>
              <a:rPr lang="en-US" sz="2800" b="0" dirty="0"/>
              <a:t>(</a:t>
            </a:r>
            <a:r>
              <a:rPr lang="en-US" b="0" dirty="0"/>
              <a:t>from: </a:t>
            </a:r>
            <a:r>
              <a:rPr lang="en-US" b="0" i="1" dirty="0" err="1"/>
              <a:t>Opere</a:t>
            </a:r>
            <a:r>
              <a:rPr lang="en-US" b="0" dirty="0"/>
              <a:t>, 20voll.,  </a:t>
            </a:r>
          </a:p>
          <a:p>
            <a:r>
              <a:rPr lang="en-US" b="0" dirty="0"/>
              <a:t>  Firenze: </a:t>
            </a:r>
            <a:r>
              <a:rPr lang="en-US" b="0" dirty="0" err="1"/>
              <a:t>Barbera</a:t>
            </a:r>
            <a:r>
              <a:rPr lang="en-US" b="0" dirty="0"/>
              <a:t>, 1890-1909, VI, p. 232)</a:t>
            </a:r>
            <a:r>
              <a:rPr lang="en-US" sz="2800" dirty="0"/>
              <a:t>:</a:t>
            </a:r>
          </a:p>
          <a:p>
            <a:r>
              <a:rPr lang="en-US" sz="2800" dirty="0"/>
              <a:t>		       </a:t>
            </a:r>
          </a:p>
          <a:p>
            <a:r>
              <a:rPr lang="en-US" sz="2800" dirty="0"/>
              <a:t>		       </a:t>
            </a:r>
            <a:r>
              <a:rPr lang="en-US" sz="2700" dirty="0"/>
              <a:t>“Philosophy is written in this grand		        book of the universe, which stands 		        continually open to our gaze. But the 		        book cannot be understood unless 		        one first learns to comprehend the 		        language and to read the alphabet in 		        which it is composed. </a:t>
            </a:r>
            <a:r>
              <a:rPr lang="en-US" sz="2700" dirty="0">
                <a:solidFill>
                  <a:schemeClr val="accent2"/>
                </a:solidFill>
              </a:rPr>
              <a:t>It is written in 		        the language of mathematics</a:t>
            </a:r>
            <a:r>
              <a:rPr lang="en-US" sz="2700" dirty="0"/>
              <a:t>, and its </a:t>
            </a:r>
            <a:r>
              <a:rPr lang="en-US" sz="2700" dirty="0" smtClean="0"/>
              <a:t>characters </a:t>
            </a:r>
            <a:r>
              <a:rPr lang="en-US" sz="2700" dirty="0"/>
              <a:t>are triangles, circles, and other </a:t>
            </a:r>
            <a:r>
              <a:rPr lang="en-US" sz="2700" dirty="0" smtClean="0"/>
              <a:t>geometric </a:t>
            </a:r>
            <a:r>
              <a:rPr lang="en-US" sz="2700" dirty="0"/>
              <a:t>figures, without which it is humanly impossible to understand a single word of it.” </a:t>
            </a:r>
          </a:p>
        </p:txBody>
      </p:sp>
      <p:pic>
        <p:nvPicPr>
          <p:cNvPr id="110596" name="Picture 5" descr="Galilei (1623) frontespizio"/>
          <p:cNvPicPr>
            <a:picLocks noChangeAspect="1" noChangeArrowheads="1"/>
          </p:cNvPicPr>
          <p:nvPr/>
        </p:nvPicPr>
        <p:blipFill>
          <a:blip r:embed="rId2" cstate="print"/>
          <a:srcRect/>
          <a:stretch>
            <a:fillRect/>
          </a:stretch>
        </p:blipFill>
        <p:spPr bwMode="auto">
          <a:xfrm>
            <a:off x="395288" y="1773238"/>
            <a:ext cx="2535237" cy="35290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11618" name="Text Box 5"/>
          <p:cNvSpPr txBox="1">
            <a:spLocks noChangeArrowheads="1"/>
          </p:cNvSpPr>
          <p:nvPr/>
        </p:nvSpPr>
        <p:spPr bwMode="auto">
          <a:xfrm>
            <a:off x="1828800" y="44624"/>
            <a:ext cx="5943600" cy="641350"/>
          </a:xfrm>
          <a:prstGeom prst="rect">
            <a:avLst/>
          </a:prstGeom>
          <a:noFill/>
          <a:ln w="9525">
            <a:noFill/>
            <a:miter lim="800000"/>
            <a:headEnd/>
            <a:tailEnd/>
          </a:ln>
        </p:spPr>
        <p:txBody>
          <a:bodyPr>
            <a:spAutoFit/>
          </a:bodyPr>
          <a:lstStyle/>
          <a:p>
            <a:pPr algn="ctr">
              <a:spcBef>
                <a:spcPct val="50000"/>
              </a:spcBef>
            </a:pPr>
            <a:r>
              <a:rPr lang="it-IT" sz="3600" i="1" dirty="0" err="1"/>
              <a:t>mathesis</a:t>
            </a:r>
            <a:r>
              <a:rPr lang="it-IT" sz="3600" i="1" dirty="0"/>
              <a:t> </a:t>
            </a:r>
            <a:r>
              <a:rPr lang="it-IT" sz="3600" i="1" dirty="0" err="1"/>
              <a:t>universalis</a:t>
            </a:r>
            <a:endParaRPr lang="it-IT" sz="3600" dirty="0"/>
          </a:p>
        </p:txBody>
      </p:sp>
      <p:sp>
        <p:nvSpPr>
          <p:cNvPr id="111619" name="Text Box 6"/>
          <p:cNvSpPr txBox="1">
            <a:spLocks noChangeArrowheads="1"/>
          </p:cNvSpPr>
          <p:nvPr/>
        </p:nvSpPr>
        <p:spPr bwMode="auto">
          <a:xfrm>
            <a:off x="323528" y="737409"/>
            <a:ext cx="8496944" cy="1323439"/>
          </a:xfrm>
          <a:prstGeom prst="rect">
            <a:avLst/>
          </a:prstGeom>
          <a:noFill/>
          <a:ln w="9525">
            <a:noFill/>
            <a:miter lim="800000"/>
            <a:headEnd/>
            <a:tailEnd/>
          </a:ln>
        </p:spPr>
        <p:txBody>
          <a:bodyPr wrap="square">
            <a:spAutoFit/>
          </a:bodyPr>
          <a:lstStyle/>
          <a:p>
            <a:pPr algn="ctr">
              <a:spcBef>
                <a:spcPct val="50000"/>
              </a:spcBef>
            </a:pPr>
            <a:r>
              <a:rPr lang="it-IT" sz="2000" i="1" dirty="0" err="1"/>
              <a:t>For</a:t>
            </a:r>
            <a:r>
              <a:rPr lang="it-IT" sz="2000" i="1" dirty="0"/>
              <a:t> the </a:t>
            </a:r>
            <a:r>
              <a:rPr lang="it-IT" sz="2000" i="1" dirty="0" err="1"/>
              <a:t>philosophers</a:t>
            </a:r>
            <a:r>
              <a:rPr lang="it-IT" sz="2000" i="1" dirty="0"/>
              <a:t>, </a:t>
            </a:r>
            <a:r>
              <a:rPr lang="it-IT" sz="2000" i="1" dirty="0" err="1"/>
              <a:t>later</a:t>
            </a:r>
            <a:r>
              <a:rPr lang="it-IT" sz="2000" i="1" dirty="0"/>
              <a:t> </a:t>
            </a:r>
            <a:r>
              <a:rPr lang="it-IT" sz="2000" i="1" dirty="0" err="1"/>
              <a:t>called</a:t>
            </a:r>
            <a:r>
              <a:rPr lang="it-IT" sz="2000" i="1" dirty="0"/>
              <a:t> the “</a:t>
            </a:r>
            <a:r>
              <a:rPr lang="it-IT" sz="2000" i="1" dirty="0" err="1"/>
              <a:t>fathers</a:t>
            </a:r>
            <a:r>
              <a:rPr lang="it-IT" sz="2000" i="1" dirty="0"/>
              <a:t> </a:t>
            </a:r>
            <a:r>
              <a:rPr lang="it-IT" sz="2000" i="1" dirty="0" err="1"/>
              <a:t>of</a:t>
            </a:r>
            <a:r>
              <a:rPr lang="it-IT" sz="2000" i="1" dirty="0"/>
              <a:t> the </a:t>
            </a:r>
            <a:r>
              <a:rPr lang="it-IT" sz="2000" i="1" dirty="0" err="1"/>
              <a:t>scientific</a:t>
            </a:r>
            <a:r>
              <a:rPr lang="it-IT" sz="2000" i="1" dirty="0"/>
              <a:t> </a:t>
            </a:r>
            <a:r>
              <a:rPr lang="it-IT" sz="2000" i="1" dirty="0" err="1"/>
              <a:t>method</a:t>
            </a:r>
            <a:r>
              <a:rPr lang="it-IT" sz="2000" i="1" dirty="0"/>
              <a:t>”, </a:t>
            </a:r>
            <a:r>
              <a:rPr lang="it-IT" sz="2000" i="1" dirty="0" err="1"/>
              <a:t>God</a:t>
            </a:r>
            <a:r>
              <a:rPr lang="it-IT" sz="2000" i="1" dirty="0"/>
              <a:t> </a:t>
            </a:r>
            <a:r>
              <a:rPr lang="it-IT" sz="2000" i="1" dirty="0" err="1"/>
              <a:t>is</a:t>
            </a:r>
            <a:r>
              <a:rPr lang="it-IT" sz="2000" i="1" dirty="0"/>
              <a:t> a </a:t>
            </a:r>
            <a:r>
              <a:rPr lang="it-IT" sz="2000" i="1" dirty="0" err="1"/>
              <a:t>mathematician</a:t>
            </a:r>
            <a:r>
              <a:rPr lang="it-IT" sz="2000" i="1" dirty="0"/>
              <a:t>, and, </a:t>
            </a:r>
            <a:r>
              <a:rPr lang="it-IT" sz="2000" i="1" dirty="0" err="1"/>
              <a:t>thus</a:t>
            </a:r>
            <a:r>
              <a:rPr lang="it-IT" sz="2000" i="1" dirty="0"/>
              <a:t>, a </a:t>
            </a:r>
            <a:r>
              <a:rPr lang="it-IT" sz="2000" i="1" dirty="0" err="1"/>
              <a:t>universal</a:t>
            </a:r>
            <a:r>
              <a:rPr lang="it-IT" sz="2000" i="1" dirty="0"/>
              <a:t> science </a:t>
            </a:r>
            <a:r>
              <a:rPr lang="it-IT" sz="2000" i="1" dirty="0" err="1"/>
              <a:t>is</a:t>
            </a:r>
            <a:r>
              <a:rPr lang="it-IT" sz="2000" i="1" dirty="0"/>
              <a:t> </a:t>
            </a:r>
            <a:r>
              <a:rPr lang="it-IT" sz="2000" i="1" dirty="0" err="1"/>
              <a:t>modeled</a:t>
            </a:r>
            <a:r>
              <a:rPr lang="it-IT" sz="2000" i="1" dirty="0"/>
              <a:t> on </a:t>
            </a:r>
            <a:r>
              <a:rPr lang="it-IT" sz="2000" i="1" dirty="0" err="1"/>
              <a:t>mathematics</a:t>
            </a:r>
            <a:r>
              <a:rPr lang="it-IT" sz="2000" i="1" dirty="0"/>
              <a:t>, </a:t>
            </a:r>
            <a:r>
              <a:rPr lang="it-IT" sz="2000" i="1" dirty="0" err="1"/>
              <a:t>supported</a:t>
            </a:r>
            <a:r>
              <a:rPr lang="it-IT" sz="2000" i="1" dirty="0"/>
              <a:t> </a:t>
            </a:r>
            <a:r>
              <a:rPr lang="it-IT" sz="2000" i="1" dirty="0" err="1"/>
              <a:t>by</a:t>
            </a:r>
            <a:r>
              <a:rPr lang="it-IT" sz="2000" i="1" dirty="0"/>
              <a:t> a </a:t>
            </a:r>
            <a:r>
              <a:rPr lang="it-IT" sz="2000" i="1" dirty="0" err="1"/>
              <a:t>calculus</a:t>
            </a:r>
            <a:r>
              <a:rPr lang="it-IT" sz="2000" i="1" dirty="0"/>
              <a:t> </a:t>
            </a:r>
            <a:r>
              <a:rPr lang="it-IT" sz="2000" i="1" dirty="0" err="1"/>
              <a:t>ratiocinator</a:t>
            </a:r>
            <a:r>
              <a:rPr lang="it-IT" sz="2000" i="1" dirty="0"/>
              <a:t>, a </a:t>
            </a:r>
            <a:r>
              <a:rPr lang="it-IT" sz="2000" i="1" dirty="0" err="1"/>
              <a:t>universal</a:t>
            </a:r>
            <a:r>
              <a:rPr lang="it-IT" sz="2000" i="1" dirty="0"/>
              <a:t> </a:t>
            </a:r>
            <a:r>
              <a:rPr lang="it-IT" sz="2000" i="1" dirty="0" err="1"/>
              <a:t>logical</a:t>
            </a:r>
            <a:r>
              <a:rPr lang="it-IT" sz="2000" i="1" dirty="0"/>
              <a:t> </a:t>
            </a:r>
            <a:r>
              <a:rPr lang="it-IT" sz="2000" i="1" dirty="0" err="1"/>
              <a:t>calculation</a:t>
            </a:r>
            <a:r>
              <a:rPr lang="it-IT" sz="2000" i="1" dirty="0"/>
              <a:t> </a:t>
            </a:r>
            <a:r>
              <a:rPr lang="it-IT" sz="2000" i="1" dirty="0" err="1"/>
              <a:t>framework</a:t>
            </a:r>
            <a:r>
              <a:rPr lang="it-IT" sz="2000" dirty="0"/>
              <a:t>.</a:t>
            </a:r>
          </a:p>
        </p:txBody>
      </p:sp>
      <p:sp>
        <p:nvSpPr>
          <p:cNvPr id="111621" name="Text Box 8"/>
          <p:cNvSpPr txBox="1">
            <a:spLocks noChangeArrowheads="1"/>
          </p:cNvSpPr>
          <p:nvPr/>
        </p:nvSpPr>
        <p:spPr bwMode="auto">
          <a:xfrm>
            <a:off x="685800" y="5589240"/>
            <a:ext cx="8229600" cy="1277273"/>
          </a:xfrm>
          <a:prstGeom prst="rect">
            <a:avLst/>
          </a:prstGeom>
          <a:noFill/>
          <a:ln w="9525">
            <a:noFill/>
            <a:miter lim="800000"/>
            <a:headEnd/>
            <a:tailEnd/>
          </a:ln>
        </p:spPr>
        <p:txBody>
          <a:bodyPr>
            <a:spAutoFit/>
          </a:bodyPr>
          <a:lstStyle/>
          <a:p>
            <a:pPr algn="ctr">
              <a:spcBef>
                <a:spcPct val="50000"/>
              </a:spcBef>
            </a:pPr>
            <a:r>
              <a:rPr lang="it-IT" sz="2200" dirty="0" smtClean="0"/>
              <a:t> </a:t>
            </a:r>
            <a:r>
              <a:rPr lang="it-IT" sz="2200" dirty="0" smtClean="0"/>
              <a:t>la </a:t>
            </a:r>
            <a:r>
              <a:rPr lang="it-IT" sz="2200" dirty="0" smtClean="0"/>
              <a:t>prima calcolatrice meccanica della storia</a:t>
            </a:r>
            <a:endParaRPr lang="it-IT" sz="2200" dirty="0" smtClean="0"/>
          </a:p>
          <a:p>
            <a:pPr algn="ctr">
              <a:spcBef>
                <a:spcPct val="50000"/>
              </a:spcBef>
            </a:pPr>
            <a:r>
              <a:rPr lang="it-IT" sz="2200" dirty="0" err="1" smtClean="0"/>
              <a:t>Leibniz</a:t>
            </a:r>
            <a:r>
              <a:rPr lang="it-IT" sz="2200" dirty="0"/>
              <a:t>’ “</a:t>
            </a:r>
            <a:r>
              <a:rPr lang="it-IT" sz="2200" dirty="0" err="1"/>
              <a:t>stepped</a:t>
            </a:r>
            <a:r>
              <a:rPr lang="it-IT" sz="2200" dirty="0"/>
              <a:t> </a:t>
            </a:r>
            <a:r>
              <a:rPr lang="it-IT" sz="2200" dirty="0" err="1"/>
              <a:t>reckoner</a:t>
            </a:r>
            <a:r>
              <a:rPr lang="it-IT" sz="2200" dirty="0" smtClean="0"/>
              <a:t>” (1672-94), </a:t>
            </a:r>
            <a:r>
              <a:rPr lang="it-IT" sz="2200" dirty="0"/>
              <a:t>the </a:t>
            </a:r>
            <a:r>
              <a:rPr lang="it-IT" sz="2200" dirty="0" err="1"/>
              <a:t>mechanization</a:t>
            </a:r>
            <a:r>
              <a:rPr lang="it-IT" sz="2200" dirty="0"/>
              <a:t> </a:t>
            </a:r>
            <a:r>
              <a:rPr lang="it-IT" sz="2200" dirty="0" err="1"/>
              <a:t>of</a:t>
            </a:r>
            <a:r>
              <a:rPr lang="it-IT" sz="2200" dirty="0"/>
              <a:t> the </a:t>
            </a:r>
            <a:r>
              <a:rPr lang="it-IT" sz="2200" i="1" dirty="0" err="1"/>
              <a:t>calculus</a:t>
            </a:r>
            <a:r>
              <a:rPr lang="it-IT" sz="2200" i="1" dirty="0"/>
              <a:t> </a:t>
            </a:r>
            <a:r>
              <a:rPr lang="it-IT" sz="2200" i="1" dirty="0" err="1"/>
              <a:t>ratiocinator</a:t>
            </a:r>
            <a:r>
              <a:rPr lang="it-IT" sz="2200" dirty="0"/>
              <a:t>  (and </a:t>
            </a:r>
            <a:r>
              <a:rPr lang="it-IT" sz="2200" dirty="0" err="1"/>
              <a:t>forerunner</a:t>
            </a:r>
            <a:r>
              <a:rPr lang="it-IT" sz="2200" dirty="0"/>
              <a:t> </a:t>
            </a:r>
            <a:r>
              <a:rPr lang="it-IT" sz="2200" dirty="0" err="1"/>
              <a:t>of</a:t>
            </a:r>
            <a:r>
              <a:rPr lang="it-IT" sz="2200" dirty="0"/>
              <a:t> the computer)</a:t>
            </a:r>
            <a:endParaRPr lang="it-IT" sz="2200" i="1" dirty="0"/>
          </a:p>
        </p:txBody>
      </p:sp>
      <p:pic>
        <p:nvPicPr>
          <p:cNvPr id="6" name="Immagine 5" descr="Leibniz_Stepped_Reckoner_drawing.png"/>
          <p:cNvPicPr>
            <a:picLocks noChangeAspect="1"/>
          </p:cNvPicPr>
          <p:nvPr/>
        </p:nvPicPr>
        <p:blipFill>
          <a:blip r:embed="rId2" cstate="print"/>
          <a:stretch>
            <a:fillRect/>
          </a:stretch>
        </p:blipFill>
        <p:spPr>
          <a:xfrm>
            <a:off x="1979712" y="3789040"/>
            <a:ext cx="5139512" cy="1738869"/>
          </a:xfrm>
          <a:prstGeom prst="rect">
            <a:avLst/>
          </a:prstGeom>
        </p:spPr>
      </p:pic>
      <p:pic>
        <p:nvPicPr>
          <p:cNvPr id="111620" name="Picture 7" descr="Leibniz' stepped reckoner"/>
          <p:cNvPicPr>
            <a:picLocks noChangeAspect="1" noChangeArrowheads="1"/>
          </p:cNvPicPr>
          <p:nvPr/>
        </p:nvPicPr>
        <p:blipFill>
          <a:blip r:embed="rId3" cstate="print"/>
          <a:srcRect/>
          <a:stretch>
            <a:fillRect/>
          </a:stretch>
        </p:blipFill>
        <p:spPr bwMode="auto">
          <a:xfrm>
            <a:off x="2051720" y="2132856"/>
            <a:ext cx="5164807" cy="17772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5613" y="-99392"/>
            <a:ext cx="8226425" cy="1143000"/>
          </a:xfrm>
        </p:spPr>
        <p:txBody>
          <a:bodyPr/>
          <a:lstStyle/>
          <a:p>
            <a:pPr eaLnBrk="1" hangingPunct="1">
              <a:defRPr/>
            </a:pPr>
            <a:r>
              <a:rPr lang="en-US" sz="4000" dirty="0" smtClean="0"/>
              <a:t>The Scientific Method</a:t>
            </a:r>
          </a:p>
        </p:txBody>
      </p:sp>
      <p:sp>
        <p:nvSpPr>
          <p:cNvPr id="10243" name="Rectangle 3"/>
          <p:cNvSpPr>
            <a:spLocks noGrp="1" noChangeArrowheads="1"/>
          </p:cNvSpPr>
          <p:nvPr>
            <p:ph type="body" sz="half" idx="1"/>
          </p:nvPr>
        </p:nvSpPr>
        <p:spPr>
          <a:xfrm>
            <a:off x="-396552" y="936104"/>
            <a:ext cx="6120680" cy="5517232"/>
          </a:xfrm>
        </p:spPr>
        <p:txBody>
          <a:bodyPr/>
          <a:lstStyle/>
          <a:p>
            <a:pPr lvl="1" eaLnBrk="1" hangingPunct="1">
              <a:defRPr/>
            </a:pPr>
            <a:r>
              <a:rPr lang="en-US" sz="2500" dirty="0" smtClean="0"/>
              <a:t>Rene Descartes (</a:t>
            </a:r>
            <a:r>
              <a:rPr lang="en-US" sz="2500" dirty="0" smtClean="0"/>
              <a:t>1596-1650</a:t>
            </a:r>
            <a:r>
              <a:rPr lang="en-US" sz="2500" dirty="0" smtClean="0"/>
              <a:t>), </a:t>
            </a:r>
            <a:r>
              <a:rPr lang="en-US" sz="2500" dirty="0" smtClean="0"/>
              <a:t>a French </a:t>
            </a:r>
            <a:r>
              <a:rPr lang="en-US" sz="2500" dirty="0" err="1" smtClean="0"/>
              <a:t>polimath</a:t>
            </a:r>
            <a:r>
              <a:rPr lang="en-US" sz="2500" dirty="0" smtClean="0"/>
              <a:t>, </a:t>
            </a:r>
            <a:r>
              <a:rPr lang="en-US" sz="2500" dirty="0" smtClean="0"/>
              <a:t>suggested using mathematical data and believed that </a:t>
            </a:r>
            <a:r>
              <a:rPr lang="en-US" sz="2500" b="1" dirty="0" smtClean="0"/>
              <a:t>everything should be doubted until proven</a:t>
            </a:r>
            <a:r>
              <a:rPr lang="en-US" sz="2500" dirty="0" smtClean="0"/>
              <a:t>. </a:t>
            </a:r>
            <a:endParaRPr lang="en-US" sz="2500" dirty="0" smtClean="0"/>
          </a:p>
          <a:p>
            <a:pPr lvl="1" eaLnBrk="1" hangingPunct="1">
              <a:defRPr/>
            </a:pPr>
            <a:r>
              <a:rPr lang="en-US" sz="2500" b="1" dirty="0" smtClean="0"/>
              <a:t>Reason, not tradition</a:t>
            </a:r>
            <a:r>
              <a:rPr lang="en-US" sz="2500" dirty="0" smtClean="0"/>
              <a:t>, is the source of all knowledge </a:t>
            </a:r>
            <a:r>
              <a:rPr lang="en-US" sz="2500" dirty="0" smtClean="0"/>
              <a:t>(father </a:t>
            </a:r>
            <a:r>
              <a:rPr lang="en-US" sz="2500" dirty="0" smtClean="0"/>
              <a:t>of </a:t>
            </a:r>
            <a:r>
              <a:rPr lang="en-US" sz="2500" b="1" dirty="0" smtClean="0"/>
              <a:t>modern rationalism</a:t>
            </a:r>
            <a:r>
              <a:rPr lang="en-US" sz="2500" dirty="0" smtClean="0"/>
              <a:t>)</a:t>
            </a:r>
          </a:p>
          <a:p>
            <a:pPr lvl="1" eaLnBrk="1" hangingPunct="1">
              <a:defRPr/>
            </a:pPr>
            <a:r>
              <a:rPr lang="en-US" sz="2500" dirty="0" smtClean="0"/>
              <a:t>From </a:t>
            </a:r>
            <a:r>
              <a:rPr lang="en-US" sz="2500" dirty="0" smtClean="0"/>
              <a:t>Descartes comes the idea of </a:t>
            </a:r>
            <a:r>
              <a:rPr lang="en-US" sz="2500" b="1" u="sng" dirty="0" smtClean="0"/>
              <a:t>requiring</a:t>
            </a:r>
            <a:r>
              <a:rPr lang="en-US" sz="2500" dirty="0" smtClean="0"/>
              <a:t> </a:t>
            </a:r>
            <a:r>
              <a:rPr lang="en-US" sz="2500" b="1" u="sng" dirty="0" smtClean="0"/>
              <a:t>proof and clear </a:t>
            </a:r>
            <a:r>
              <a:rPr lang="en-US" sz="2500" b="1" u="sng" dirty="0" smtClean="0"/>
              <a:t>reasoning</a:t>
            </a:r>
          </a:p>
          <a:p>
            <a:pPr lvl="1" eaLnBrk="1" hangingPunct="1">
              <a:defRPr/>
            </a:pPr>
            <a:r>
              <a:rPr lang="en-US" sz="2500" b="1" dirty="0" smtClean="0"/>
              <a:t>DEDUCTIVE REASONING</a:t>
            </a:r>
          </a:p>
          <a:p>
            <a:pPr lvl="1" eaLnBrk="1" hangingPunct="1">
              <a:defRPr/>
            </a:pPr>
            <a:endParaRPr lang="en-US" sz="2400" b="1" u="sng" dirty="0" smtClean="0"/>
          </a:p>
          <a:p>
            <a:pPr lvl="1" eaLnBrk="1" hangingPunct="1">
              <a:defRPr/>
            </a:pPr>
            <a:endParaRPr lang="en-US" sz="2400" dirty="0" smtClean="0"/>
          </a:p>
        </p:txBody>
      </p:sp>
      <p:pic>
        <p:nvPicPr>
          <p:cNvPr id="8" name="Picture 7" descr="Image:Frans Hals - Portret van René Descartes.jpg">
            <a:hlinkClick r:id="rId2"/>
          </p:cNvPr>
          <p:cNvPicPr>
            <a:picLocks noChangeAspect="1" noChangeArrowheads="1"/>
          </p:cNvPicPr>
          <p:nvPr/>
        </p:nvPicPr>
        <p:blipFill>
          <a:blip r:embed="rId3" cstate="print"/>
          <a:srcRect/>
          <a:stretch>
            <a:fillRect/>
          </a:stretch>
        </p:blipFill>
        <p:spPr bwMode="auto">
          <a:xfrm>
            <a:off x="5755846" y="2708920"/>
            <a:ext cx="3388154" cy="4149080"/>
          </a:xfrm>
          <a:prstGeom prst="rect">
            <a:avLst/>
          </a:prstGeom>
          <a:noFill/>
        </p:spPr>
      </p:pic>
      <p:pic>
        <p:nvPicPr>
          <p:cNvPr id="1026" name="Picture 2" descr="C:\Users\user\Desktop\Imago\deductive.gif"/>
          <p:cNvPicPr>
            <a:picLocks noChangeAspect="1" noChangeArrowheads="1"/>
          </p:cNvPicPr>
          <p:nvPr/>
        </p:nvPicPr>
        <p:blipFill>
          <a:blip r:embed="rId4" cstate="print"/>
          <a:srcRect l="959" t="5906" r="959"/>
          <a:stretch>
            <a:fillRect/>
          </a:stretch>
        </p:blipFill>
        <p:spPr bwMode="auto">
          <a:xfrm>
            <a:off x="251520" y="5805264"/>
            <a:ext cx="5298115" cy="82562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fade">
                                      <p:cBhvr>
                                        <p:cTn id="7" dur="385" decel="100000"/>
                                        <p:tgtEl>
                                          <p:spTgt spid="10243">
                                            <p:txEl>
                                              <p:pRg st="0" end="0"/>
                                            </p:txEl>
                                          </p:spTgt>
                                        </p:tgtEl>
                                      </p:cBhvr>
                                    </p:animEffect>
                                    <p:animScale>
                                      <p:cBhvr>
                                        <p:cTn id="8" dur="385" decel="100000"/>
                                        <p:tgtEl>
                                          <p:spTgt spid="10243">
                                            <p:txEl>
                                              <p:pRg st="0" end="0"/>
                                            </p:txEl>
                                          </p:spTgt>
                                        </p:tgtEl>
                                      </p:cBhvr>
                                      <p:from x="10000" y="10000"/>
                                      <p:to x="200000" y="450000"/>
                                    </p:animScale>
                                    <p:animScale>
                                      <p:cBhvr>
                                        <p:cTn id="9" dur="615" accel="100000" fill="hold">
                                          <p:stCondLst>
                                            <p:cond delay="385"/>
                                          </p:stCondLst>
                                        </p:cTn>
                                        <p:tgtEl>
                                          <p:spTgt spid="10243">
                                            <p:txEl>
                                              <p:pRg st="0" end="0"/>
                                            </p:txEl>
                                          </p:spTgt>
                                        </p:tgtEl>
                                      </p:cBhvr>
                                      <p:from x="200000" y="450000"/>
                                      <p:to x="100000" y="100000"/>
                                    </p:animScale>
                                    <p:set>
                                      <p:cBhvr>
                                        <p:cTn id="10" dur="385" fill="hold"/>
                                        <p:tgtEl>
                                          <p:spTgt spid="10243">
                                            <p:txEl>
                                              <p:pRg st="0" end="0"/>
                                            </p:txEl>
                                          </p:spTgt>
                                        </p:tgtEl>
                                        <p:attrNameLst>
                                          <p:attrName>ppt_x</p:attrName>
                                        </p:attrNameLst>
                                      </p:cBhvr>
                                      <p:to>
                                        <p:strVal val="(0.5)"/>
                                      </p:to>
                                    </p:set>
                                    <p:anim from="(0.5)" to="(#ppt_x)" calcmode="lin" valueType="num">
                                      <p:cBhvr>
                                        <p:cTn id="11" dur="615" accel="100000" fill="hold">
                                          <p:stCondLst>
                                            <p:cond delay="385"/>
                                          </p:stCondLst>
                                        </p:cTn>
                                        <p:tgtEl>
                                          <p:spTgt spid="10243">
                                            <p:txEl>
                                              <p:pRg st="0" end="0"/>
                                            </p:txEl>
                                          </p:spTgt>
                                        </p:tgtEl>
                                        <p:attrNameLst>
                                          <p:attrName>ppt_x</p:attrName>
                                        </p:attrNameLst>
                                      </p:cBhvr>
                                    </p:anim>
                                    <p:set>
                                      <p:cBhvr>
                                        <p:cTn id="12" dur="385" fill="hold"/>
                                        <p:tgtEl>
                                          <p:spTgt spid="10243">
                                            <p:txEl>
                                              <p:pRg st="0" end="0"/>
                                            </p:txEl>
                                          </p:spTgt>
                                        </p:tgtEl>
                                        <p:attrNameLst>
                                          <p:attrName>ppt_y</p:attrName>
                                        </p:attrNameLst>
                                      </p:cBhvr>
                                      <p:to>
                                        <p:strVal val="(#ppt_y+0.4)"/>
                                      </p:to>
                                    </p:set>
                                    <p:anim from="(#ppt_y+0.4)" to="(#ppt_y)" calcmode="lin" valueType="num">
                                      <p:cBhvr>
                                        <p:cTn id="13" dur="615" accel="100000" fill="hold">
                                          <p:stCondLst>
                                            <p:cond delay="385"/>
                                          </p:stCondLst>
                                        </p:cTn>
                                        <p:tgtEl>
                                          <p:spTgt spid="10243">
                                            <p:txEl>
                                              <p:pRg st="0" end="0"/>
                                            </p:txEl>
                                          </p:spTgt>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10243">
                                            <p:txEl>
                                              <p:pRg st="1" end="1"/>
                                            </p:txEl>
                                          </p:spTgt>
                                        </p:tgtEl>
                                        <p:attrNameLst>
                                          <p:attrName>style.visibility</p:attrName>
                                        </p:attrNameLst>
                                      </p:cBhvr>
                                      <p:to>
                                        <p:strVal val="visible"/>
                                      </p:to>
                                    </p:set>
                                    <p:animEffect transition="in" filter="fade">
                                      <p:cBhvr>
                                        <p:cTn id="16" dur="385" decel="100000"/>
                                        <p:tgtEl>
                                          <p:spTgt spid="10243">
                                            <p:txEl>
                                              <p:pRg st="1" end="1"/>
                                            </p:txEl>
                                          </p:spTgt>
                                        </p:tgtEl>
                                      </p:cBhvr>
                                    </p:animEffect>
                                    <p:animScale>
                                      <p:cBhvr>
                                        <p:cTn id="17" dur="385" decel="100000"/>
                                        <p:tgtEl>
                                          <p:spTgt spid="10243">
                                            <p:txEl>
                                              <p:pRg st="1" end="1"/>
                                            </p:txEl>
                                          </p:spTgt>
                                        </p:tgtEl>
                                      </p:cBhvr>
                                      <p:from x="10000" y="10000"/>
                                      <p:to x="200000" y="450000"/>
                                    </p:animScale>
                                    <p:animScale>
                                      <p:cBhvr>
                                        <p:cTn id="18" dur="615" accel="100000" fill="hold">
                                          <p:stCondLst>
                                            <p:cond delay="385"/>
                                          </p:stCondLst>
                                        </p:cTn>
                                        <p:tgtEl>
                                          <p:spTgt spid="10243">
                                            <p:txEl>
                                              <p:pRg st="1" end="1"/>
                                            </p:txEl>
                                          </p:spTgt>
                                        </p:tgtEl>
                                      </p:cBhvr>
                                      <p:from x="200000" y="450000"/>
                                      <p:to x="100000" y="100000"/>
                                    </p:animScale>
                                    <p:set>
                                      <p:cBhvr>
                                        <p:cTn id="19" dur="385" fill="hold"/>
                                        <p:tgtEl>
                                          <p:spTgt spid="10243">
                                            <p:txEl>
                                              <p:pRg st="1" end="1"/>
                                            </p:txEl>
                                          </p:spTgt>
                                        </p:tgtEl>
                                        <p:attrNameLst>
                                          <p:attrName>ppt_x</p:attrName>
                                        </p:attrNameLst>
                                      </p:cBhvr>
                                      <p:to>
                                        <p:strVal val="(0.5)"/>
                                      </p:to>
                                    </p:set>
                                    <p:anim from="(0.5)" to="(#ppt_x)" calcmode="lin" valueType="num">
                                      <p:cBhvr>
                                        <p:cTn id="20" dur="615" accel="100000" fill="hold">
                                          <p:stCondLst>
                                            <p:cond delay="385"/>
                                          </p:stCondLst>
                                        </p:cTn>
                                        <p:tgtEl>
                                          <p:spTgt spid="10243">
                                            <p:txEl>
                                              <p:pRg st="1" end="1"/>
                                            </p:txEl>
                                          </p:spTgt>
                                        </p:tgtEl>
                                        <p:attrNameLst>
                                          <p:attrName>ppt_x</p:attrName>
                                        </p:attrNameLst>
                                      </p:cBhvr>
                                    </p:anim>
                                    <p:set>
                                      <p:cBhvr>
                                        <p:cTn id="21" dur="385" fill="hold"/>
                                        <p:tgtEl>
                                          <p:spTgt spid="10243">
                                            <p:txEl>
                                              <p:pRg st="1" end="1"/>
                                            </p:txEl>
                                          </p:spTgt>
                                        </p:tgtEl>
                                        <p:attrNameLst>
                                          <p:attrName>ppt_y</p:attrName>
                                        </p:attrNameLst>
                                      </p:cBhvr>
                                      <p:to>
                                        <p:strVal val="(#ppt_y+0.4)"/>
                                      </p:to>
                                    </p:set>
                                    <p:anim from="(#ppt_y+0.4)" to="(#ppt_y)" calcmode="lin" valueType="num">
                                      <p:cBhvr>
                                        <p:cTn id="22" dur="615" accel="100000" fill="hold">
                                          <p:stCondLst>
                                            <p:cond delay="385"/>
                                          </p:stCondLst>
                                        </p:cTn>
                                        <p:tgtEl>
                                          <p:spTgt spid="10243">
                                            <p:txEl>
                                              <p:pRg st="1" end="1"/>
                                            </p:txEl>
                                          </p:spTgt>
                                        </p:tgtEl>
                                        <p:attrNameLst>
                                          <p:attrName>ppt_y</p:attrName>
                                        </p:attrNameLst>
                                      </p:cBhvr>
                                    </p:anim>
                                  </p:childTnLst>
                                </p:cTn>
                              </p:par>
                            </p:childTnLst>
                          </p:cTn>
                        </p:par>
                      </p:childTnLst>
                    </p:cTn>
                  </p:par>
                  <p:par>
                    <p:cTn id="23" fill="hold">
                      <p:stCondLst>
                        <p:cond delay="indefinite"/>
                      </p:stCondLst>
                      <p:childTnLst>
                        <p:par>
                          <p:cTn id="24" fill="hold">
                            <p:stCondLst>
                              <p:cond delay="0"/>
                            </p:stCondLst>
                            <p:childTnLst>
                              <p:par>
                                <p:cTn id="25" presetID="51" presetClass="entr" presetSubtype="0" fill="hold" grpId="0" nodeType="clickEffect">
                                  <p:stCondLst>
                                    <p:cond delay="0"/>
                                  </p:stCondLst>
                                  <p:childTnLst>
                                    <p:set>
                                      <p:cBhvr>
                                        <p:cTn id="26" dur="1" fill="hold">
                                          <p:stCondLst>
                                            <p:cond delay="0"/>
                                          </p:stCondLst>
                                        </p:cTn>
                                        <p:tgtEl>
                                          <p:spTgt spid="10243">
                                            <p:txEl>
                                              <p:pRg st="2" end="2"/>
                                            </p:txEl>
                                          </p:spTgt>
                                        </p:tgtEl>
                                        <p:attrNameLst>
                                          <p:attrName>style.visibility</p:attrName>
                                        </p:attrNameLst>
                                      </p:cBhvr>
                                      <p:to>
                                        <p:strVal val="visible"/>
                                      </p:to>
                                    </p:set>
                                    <p:animEffect transition="in" filter="fade">
                                      <p:cBhvr>
                                        <p:cTn id="27" dur="385" decel="100000"/>
                                        <p:tgtEl>
                                          <p:spTgt spid="10243">
                                            <p:txEl>
                                              <p:pRg st="2" end="2"/>
                                            </p:txEl>
                                          </p:spTgt>
                                        </p:tgtEl>
                                      </p:cBhvr>
                                    </p:animEffect>
                                    <p:animScale>
                                      <p:cBhvr>
                                        <p:cTn id="28" dur="385" decel="100000"/>
                                        <p:tgtEl>
                                          <p:spTgt spid="10243">
                                            <p:txEl>
                                              <p:pRg st="2" end="2"/>
                                            </p:txEl>
                                          </p:spTgt>
                                        </p:tgtEl>
                                      </p:cBhvr>
                                      <p:from x="10000" y="10000"/>
                                      <p:to x="200000" y="450000"/>
                                    </p:animScale>
                                    <p:animScale>
                                      <p:cBhvr>
                                        <p:cTn id="29" dur="615" accel="100000" fill="hold">
                                          <p:stCondLst>
                                            <p:cond delay="385"/>
                                          </p:stCondLst>
                                        </p:cTn>
                                        <p:tgtEl>
                                          <p:spTgt spid="10243">
                                            <p:txEl>
                                              <p:pRg st="2" end="2"/>
                                            </p:txEl>
                                          </p:spTgt>
                                        </p:tgtEl>
                                      </p:cBhvr>
                                      <p:from x="200000" y="450000"/>
                                      <p:to x="100000" y="100000"/>
                                    </p:animScale>
                                    <p:set>
                                      <p:cBhvr>
                                        <p:cTn id="30" dur="385" fill="hold"/>
                                        <p:tgtEl>
                                          <p:spTgt spid="10243">
                                            <p:txEl>
                                              <p:pRg st="2" end="2"/>
                                            </p:txEl>
                                          </p:spTgt>
                                        </p:tgtEl>
                                        <p:attrNameLst>
                                          <p:attrName>ppt_x</p:attrName>
                                        </p:attrNameLst>
                                      </p:cBhvr>
                                      <p:to>
                                        <p:strVal val="(0.5)"/>
                                      </p:to>
                                    </p:set>
                                    <p:anim from="(0.5)" to="(#ppt_x)" calcmode="lin" valueType="num">
                                      <p:cBhvr>
                                        <p:cTn id="31" dur="615" accel="100000" fill="hold">
                                          <p:stCondLst>
                                            <p:cond delay="385"/>
                                          </p:stCondLst>
                                        </p:cTn>
                                        <p:tgtEl>
                                          <p:spTgt spid="10243">
                                            <p:txEl>
                                              <p:pRg st="2" end="2"/>
                                            </p:txEl>
                                          </p:spTgt>
                                        </p:tgtEl>
                                        <p:attrNameLst>
                                          <p:attrName>ppt_x</p:attrName>
                                        </p:attrNameLst>
                                      </p:cBhvr>
                                    </p:anim>
                                    <p:set>
                                      <p:cBhvr>
                                        <p:cTn id="32" dur="385" fill="hold"/>
                                        <p:tgtEl>
                                          <p:spTgt spid="10243">
                                            <p:txEl>
                                              <p:pRg st="2" end="2"/>
                                            </p:txEl>
                                          </p:spTgt>
                                        </p:tgtEl>
                                        <p:attrNameLst>
                                          <p:attrName>ppt_y</p:attrName>
                                        </p:attrNameLst>
                                      </p:cBhvr>
                                      <p:to>
                                        <p:strVal val="(#ppt_y+0.4)"/>
                                      </p:to>
                                    </p:set>
                                    <p:anim from="(#ppt_y+0.4)" to="(#ppt_y)" calcmode="lin" valueType="num">
                                      <p:cBhvr>
                                        <p:cTn id="33" dur="615" accel="100000" fill="hold">
                                          <p:stCondLst>
                                            <p:cond delay="385"/>
                                          </p:stCondLst>
                                        </p:cTn>
                                        <p:tgtEl>
                                          <p:spTgt spid="10243">
                                            <p:txEl>
                                              <p:pRg st="2" end="2"/>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igura a mano libera 1"/>
          <p:cNvSpPr>
            <a:spLocks noChangeArrowheads="1"/>
          </p:cNvSpPr>
          <p:nvPr/>
        </p:nvSpPr>
        <p:spPr bwMode="auto">
          <a:xfrm>
            <a:off x="3203848" y="2852936"/>
            <a:ext cx="5711825" cy="586957"/>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FFC000"/>
          </a:solidFill>
          <a:ln w="19080">
            <a:solidFill>
              <a:srgbClr val="000000"/>
            </a:solidFill>
            <a:miter lim="800000"/>
            <a:headEnd/>
            <a:tailEnd/>
          </a:ln>
        </p:spPr>
        <p:txBody>
          <a:bodyPr lIns="90000" tIns="46800" rIns="90000" bIns="46800" anchor="ctr">
            <a:spAutoFit/>
          </a:bodyPr>
          <a:lstStyle/>
          <a:p>
            <a:pPr algn="ct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b="1" dirty="0" smtClean="0"/>
              <a:t> </a:t>
            </a:r>
            <a:r>
              <a:rPr lang="it-IT" sz="1600" b="1" dirty="0" smtClean="0"/>
              <a:t>Sviluppo del laboratorio clinico </a:t>
            </a:r>
          </a:p>
          <a:p>
            <a:pPr algn="ct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b="1" dirty="0" smtClean="0"/>
              <a:t>(sangue e urine)</a:t>
            </a:r>
            <a:endParaRPr lang="en-GB" sz="1600" dirty="0">
              <a:solidFill>
                <a:srgbClr val="000000"/>
              </a:solidFill>
              <a:ea typeface="MS Gothic" pitchFamily="49" charset="-128"/>
            </a:endParaRPr>
          </a:p>
        </p:txBody>
      </p:sp>
      <p:sp>
        <p:nvSpPr>
          <p:cNvPr id="3" name="Figura a mano libera 2"/>
          <p:cNvSpPr>
            <a:spLocks noChangeArrowheads="1"/>
          </p:cNvSpPr>
          <p:nvPr/>
        </p:nvSpPr>
        <p:spPr bwMode="auto">
          <a:xfrm>
            <a:off x="1965325" y="3967163"/>
            <a:ext cx="6715125" cy="586957"/>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99CC00">
              <a:alpha val="90195"/>
            </a:srgbClr>
          </a:solidFill>
          <a:ln w="19080">
            <a:solidFill>
              <a:srgbClr val="000000"/>
            </a:solidFill>
            <a:miter lim="800000"/>
            <a:headEnd/>
            <a:tailEnd/>
          </a:ln>
        </p:spPr>
        <p:txBody>
          <a:bodyPr lIns="90000" tIns="46800" rIns="90000" bIns="46800">
            <a:spAutoFit/>
          </a:bodyPr>
          <a:lstStyle/>
          <a:p>
            <a:pPr algn="ct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b="1" dirty="0" err="1" smtClean="0">
                <a:solidFill>
                  <a:srgbClr val="000000"/>
                </a:solidFill>
                <a:ea typeface="MS Gothic" pitchFamily="49" charset="-128"/>
              </a:rPr>
              <a:t>Fondamenti</a:t>
            </a:r>
            <a:r>
              <a:rPr lang="en-GB" sz="1600" b="1" dirty="0" smtClean="0">
                <a:solidFill>
                  <a:srgbClr val="000000"/>
                </a:solidFill>
                <a:ea typeface="MS Gothic" pitchFamily="49" charset="-128"/>
              </a:rPr>
              <a:t> </a:t>
            </a:r>
            <a:r>
              <a:rPr lang="en-GB" sz="1600" b="1" dirty="0" err="1" smtClean="0">
                <a:solidFill>
                  <a:srgbClr val="000000"/>
                </a:solidFill>
                <a:ea typeface="MS Gothic" pitchFamily="49" charset="-128"/>
              </a:rPr>
              <a:t>storico-filosofici</a:t>
            </a:r>
            <a:r>
              <a:rPr lang="en-GB" sz="1600" b="1" dirty="0" smtClean="0">
                <a:solidFill>
                  <a:srgbClr val="000000"/>
                </a:solidFill>
                <a:ea typeface="MS Gothic" pitchFamily="49" charset="-128"/>
              </a:rPr>
              <a:t> </a:t>
            </a:r>
          </a:p>
          <a:p>
            <a:pPr algn="ct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b="1" dirty="0" err="1" smtClean="0">
                <a:solidFill>
                  <a:srgbClr val="000000"/>
                </a:solidFill>
                <a:ea typeface="MS Gothic" pitchFamily="49" charset="-128"/>
              </a:rPr>
              <a:t>della</a:t>
            </a:r>
            <a:r>
              <a:rPr lang="en-GB" sz="1600" b="1" dirty="0" smtClean="0">
                <a:solidFill>
                  <a:srgbClr val="000000"/>
                </a:solidFill>
                <a:ea typeface="MS Gothic" pitchFamily="49" charset="-128"/>
              </a:rPr>
              <a:t> </a:t>
            </a:r>
            <a:r>
              <a:rPr lang="en-GB" sz="1600" b="1" dirty="0" err="1" smtClean="0">
                <a:solidFill>
                  <a:srgbClr val="000000"/>
                </a:solidFill>
                <a:ea typeface="MS Gothic" pitchFamily="49" charset="-128"/>
              </a:rPr>
              <a:t>nascita</a:t>
            </a:r>
            <a:r>
              <a:rPr lang="en-GB" sz="1600" b="1" dirty="0" smtClean="0">
                <a:solidFill>
                  <a:srgbClr val="000000"/>
                </a:solidFill>
                <a:ea typeface="MS Gothic" pitchFamily="49" charset="-128"/>
              </a:rPr>
              <a:t> del </a:t>
            </a:r>
            <a:r>
              <a:rPr lang="en-GB" sz="1600" b="1" dirty="0" err="1" smtClean="0">
                <a:solidFill>
                  <a:srgbClr val="000000"/>
                </a:solidFill>
                <a:ea typeface="MS Gothic" pitchFamily="49" charset="-128"/>
              </a:rPr>
              <a:t>metodo</a:t>
            </a:r>
            <a:r>
              <a:rPr lang="en-GB" sz="1600" b="1" dirty="0" smtClean="0">
                <a:solidFill>
                  <a:srgbClr val="000000"/>
                </a:solidFill>
                <a:ea typeface="MS Gothic" pitchFamily="49" charset="-128"/>
              </a:rPr>
              <a:t> </a:t>
            </a:r>
            <a:r>
              <a:rPr lang="en-GB" sz="1600" b="1" dirty="0" err="1" smtClean="0">
                <a:solidFill>
                  <a:srgbClr val="000000"/>
                </a:solidFill>
                <a:ea typeface="MS Gothic" pitchFamily="49" charset="-128"/>
              </a:rPr>
              <a:t>scientifico</a:t>
            </a:r>
            <a:r>
              <a:rPr lang="en-GB" sz="1600" b="1" dirty="0" smtClean="0">
                <a:solidFill>
                  <a:srgbClr val="000000"/>
                </a:solidFill>
                <a:ea typeface="MS Gothic" pitchFamily="49" charset="-128"/>
              </a:rPr>
              <a:t> </a:t>
            </a:r>
            <a:endParaRPr lang="en-GB" sz="1600" b="1" dirty="0">
              <a:solidFill>
                <a:srgbClr val="000000"/>
              </a:solidFill>
              <a:ea typeface="MS Gothic" pitchFamily="49" charset="-128"/>
            </a:endParaRPr>
          </a:p>
        </p:txBody>
      </p:sp>
      <p:sp>
        <p:nvSpPr>
          <p:cNvPr id="4" name="Figura a mano libera 3"/>
          <p:cNvSpPr>
            <a:spLocks noChangeArrowheads="1"/>
          </p:cNvSpPr>
          <p:nvPr/>
        </p:nvSpPr>
        <p:spPr bwMode="auto">
          <a:xfrm>
            <a:off x="677863" y="3812905"/>
            <a:ext cx="1014412" cy="840231"/>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9525">
            <a:noFill/>
            <a:miter lim="800000"/>
            <a:headEnd/>
            <a:tailEnd/>
          </a:ln>
        </p:spPr>
        <p:txBody>
          <a:bodyPr lIns="90000" tIns="46800" rIns="90000" bIns="46800">
            <a:spAutoFit/>
          </a:bodyPr>
          <a:lstStyle/>
          <a:p>
            <a:pPr algn="ctr">
              <a:lnSpc>
                <a:spcPct val="150000"/>
              </a:lnSpc>
              <a:spcBef>
                <a:spcPts val="3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dirty="0">
                <a:solidFill>
                  <a:srgbClr val="000000"/>
                </a:solidFill>
                <a:latin typeface="Times New Roman" pitchFamily="18" charset="0"/>
                <a:ea typeface="MS Gothic" pitchFamily="49" charset="-128"/>
                <a:cs typeface="Times New Roman" pitchFamily="18" charset="0"/>
              </a:rPr>
              <a:t>I </a:t>
            </a:r>
          </a:p>
          <a:p>
            <a:pPr algn="ctr">
              <a:lnSpc>
                <a:spcPct val="150000"/>
              </a:lnSpc>
              <a:spcBef>
                <a:spcPts val="3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dirty="0">
              <a:solidFill>
                <a:srgbClr val="000000"/>
              </a:solidFill>
              <a:latin typeface="Times New Roman" pitchFamily="18" charset="0"/>
              <a:ea typeface="MS Gothic" pitchFamily="49" charset="-128"/>
              <a:cs typeface="Times New Roman" pitchFamily="18" charset="0"/>
            </a:endParaRPr>
          </a:p>
        </p:txBody>
      </p:sp>
      <p:sp>
        <p:nvSpPr>
          <p:cNvPr id="8197" name="Figura a mano libera 4"/>
          <p:cNvSpPr>
            <a:spLocks noChangeArrowheads="1"/>
          </p:cNvSpPr>
          <p:nvPr/>
        </p:nvSpPr>
        <p:spPr bwMode="auto">
          <a:xfrm>
            <a:off x="1116013" y="115888"/>
            <a:ext cx="7199312" cy="341312"/>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chemeClr val="tx1">
              <a:alpha val="83000"/>
            </a:schemeClr>
          </a:solidFill>
          <a:ln w="19080">
            <a:solidFill>
              <a:srgbClr val="000000"/>
            </a:solidFill>
            <a:miter lim="800000"/>
            <a:headEnd/>
            <a:tailEnd/>
          </a:ln>
        </p:spPr>
        <p:txBody>
          <a:bodyPr lIns="90000" tIns="46800" rIns="90000" bIns="46800">
            <a:spAutoFit/>
          </a:bodyPr>
          <a:lstStyle/>
          <a:p>
            <a:pPr algn="ct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600" b="1" dirty="0" smtClean="0">
                <a:solidFill>
                  <a:schemeClr val="bg1"/>
                </a:solidFill>
                <a:ea typeface="MS Gothic" pitchFamily="49" charset="-128"/>
              </a:rPr>
              <a:t>SCHEMA DELLA LEZIONE</a:t>
            </a:r>
            <a:endParaRPr lang="en-US" sz="1600" b="1" dirty="0">
              <a:solidFill>
                <a:schemeClr val="bg1"/>
              </a:solidFill>
              <a:ea typeface="MS Gothic" pitchFamily="49" charset="-128"/>
            </a:endParaRPr>
          </a:p>
        </p:txBody>
      </p:sp>
      <p:sp>
        <p:nvSpPr>
          <p:cNvPr id="6" name="Figura a mano libera 5"/>
          <p:cNvSpPr>
            <a:spLocks noChangeArrowheads="1"/>
          </p:cNvSpPr>
          <p:nvPr/>
        </p:nvSpPr>
        <p:spPr bwMode="auto">
          <a:xfrm>
            <a:off x="3762500" y="753811"/>
            <a:ext cx="449460" cy="586957"/>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9525">
            <a:noFill/>
            <a:miter lim="800000"/>
            <a:headEnd/>
            <a:tailEnd/>
          </a:ln>
        </p:spPr>
        <p:txBody>
          <a:bodyPr wrap="none" lIns="90000" tIns="46800" rIns="90000" bIns="46800">
            <a:spAutoFit/>
          </a:bodyPr>
          <a:lstStyle/>
          <a:p>
            <a:pPr algn="just">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dirty="0">
                <a:solidFill>
                  <a:srgbClr val="000000"/>
                </a:solidFill>
                <a:latin typeface="Times New Roman" pitchFamily="18" charset="0"/>
                <a:ea typeface="MS Gothic" pitchFamily="49" charset="-128"/>
              </a:rPr>
              <a:t>VI </a:t>
            </a:r>
          </a:p>
          <a:p>
            <a:pPr algn="just">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dirty="0">
              <a:solidFill>
                <a:srgbClr val="000000"/>
              </a:solidFill>
              <a:latin typeface="Times New Roman" pitchFamily="18" charset="0"/>
              <a:ea typeface="MS Gothic" pitchFamily="49" charset="-128"/>
            </a:endParaRPr>
          </a:p>
        </p:txBody>
      </p:sp>
      <p:sp>
        <p:nvSpPr>
          <p:cNvPr id="7" name="Figura a mano libera 6"/>
          <p:cNvSpPr>
            <a:spLocks noChangeArrowheads="1"/>
          </p:cNvSpPr>
          <p:nvPr/>
        </p:nvSpPr>
        <p:spPr bwMode="auto">
          <a:xfrm>
            <a:off x="4186238" y="1689915"/>
            <a:ext cx="4849812" cy="340735"/>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DC2300">
              <a:alpha val="83136"/>
            </a:srgbClr>
          </a:solidFill>
          <a:ln w="19080">
            <a:solidFill>
              <a:srgbClr val="000000"/>
            </a:solidFill>
            <a:miter lim="800000"/>
            <a:headEnd/>
            <a:tailEnd/>
          </a:ln>
        </p:spPr>
        <p:txBody>
          <a:bodyPr lIns="90000" tIns="46800" rIns="90000" bIns="46800">
            <a:spAutoFit/>
          </a:bodyPr>
          <a:lstStyle/>
          <a:p>
            <a:pPr algn="ct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b="1" dirty="0" smtClean="0"/>
              <a:t>Sviluppo della tecnica diagnostica </a:t>
            </a:r>
          </a:p>
        </p:txBody>
      </p:sp>
      <p:sp>
        <p:nvSpPr>
          <p:cNvPr id="11" name="Figura a mano libera 10"/>
          <p:cNvSpPr>
            <a:spLocks noChangeArrowheads="1"/>
          </p:cNvSpPr>
          <p:nvPr/>
        </p:nvSpPr>
        <p:spPr bwMode="auto">
          <a:xfrm>
            <a:off x="2121182" y="2986059"/>
            <a:ext cx="370912" cy="586957"/>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9525">
            <a:noFill/>
            <a:miter lim="800000"/>
            <a:headEnd/>
            <a:tailEnd/>
          </a:ln>
        </p:spPr>
        <p:txBody>
          <a:bodyPr wrap="square" lIns="90000" tIns="46800" rIns="90000" bIns="46800">
            <a:spAutoFit/>
          </a:bodyPr>
          <a:lstStyle/>
          <a:p>
            <a:pPr algn="just">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dirty="0">
                <a:solidFill>
                  <a:srgbClr val="000000"/>
                </a:solidFill>
                <a:latin typeface="Times New Roman" pitchFamily="18" charset="0"/>
                <a:ea typeface="MS Gothic" pitchFamily="49" charset="-128"/>
              </a:rPr>
              <a:t>II </a:t>
            </a:r>
          </a:p>
          <a:p>
            <a:pPr algn="just">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dirty="0">
              <a:solidFill>
                <a:srgbClr val="000000"/>
              </a:solidFill>
              <a:latin typeface="Times New Roman" pitchFamily="18" charset="0"/>
              <a:ea typeface="MS Gothic" pitchFamily="49" charset="-128"/>
            </a:endParaRPr>
          </a:p>
        </p:txBody>
      </p:sp>
      <p:sp>
        <p:nvSpPr>
          <p:cNvPr id="14" name="Figura a mano libera 13"/>
          <p:cNvSpPr>
            <a:spLocks noChangeArrowheads="1"/>
          </p:cNvSpPr>
          <p:nvPr/>
        </p:nvSpPr>
        <p:spPr bwMode="auto">
          <a:xfrm>
            <a:off x="3124046" y="1700808"/>
            <a:ext cx="439842" cy="586957"/>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9525">
            <a:noFill/>
            <a:miter lim="800000"/>
            <a:headEnd/>
            <a:tailEnd/>
          </a:ln>
        </p:spPr>
        <p:txBody>
          <a:bodyPr wrap="none" lIns="90000" tIns="46800" rIns="90000" bIns="46800">
            <a:spAutoFit/>
          </a:bodyPr>
          <a:lstStyle/>
          <a:p>
            <a:pPr algn="just">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dirty="0">
                <a:solidFill>
                  <a:srgbClr val="000000"/>
                </a:solidFill>
                <a:latin typeface="Times New Roman" pitchFamily="18" charset="0"/>
                <a:ea typeface="MS Gothic" pitchFamily="49" charset="-128"/>
              </a:rPr>
              <a:t>III </a:t>
            </a:r>
          </a:p>
          <a:p>
            <a:pPr algn="just">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dirty="0">
              <a:solidFill>
                <a:srgbClr val="000000"/>
              </a:solidFill>
              <a:latin typeface="Times New Roman" pitchFamily="18" charset="0"/>
              <a:ea typeface="MS Gothic" pitchFamily="49" charset="-128"/>
            </a:endParaRPr>
          </a:p>
        </p:txBody>
      </p:sp>
      <p:sp>
        <p:nvSpPr>
          <p:cNvPr id="15" name="Figura a mano libera 14"/>
          <p:cNvSpPr>
            <a:spLocks noChangeArrowheads="1"/>
          </p:cNvSpPr>
          <p:nvPr/>
        </p:nvSpPr>
        <p:spPr bwMode="auto">
          <a:xfrm>
            <a:off x="4690740" y="784009"/>
            <a:ext cx="4201740" cy="340735"/>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chemeClr val="accent1">
              <a:alpha val="83000"/>
            </a:schemeClr>
          </a:solidFill>
          <a:ln w="19080">
            <a:solidFill>
              <a:srgbClr val="000000"/>
            </a:solidFill>
            <a:miter lim="800000"/>
            <a:headEnd/>
            <a:tailEnd/>
          </a:ln>
        </p:spPr>
        <p:txBody>
          <a:bodyPr wrap="square" lIns="90000" tIns="46800" rIns="90000" bIns="46800">
            <a:spAutoFit/>
          </a:bodyPr>
          <a:lstStyle/>
          <a:p>
            <a:pPr algn="ct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1600" b="1" dirty="0" smtClean="0">
                <a:solidFill>
                  <a:srgbClr val="FFFF00"/>
                </a:solidFill>
              </a:rPr>
              <a:t>Sviluppo della </a:t>
            </a:r>
            <a:r>
              <a:rPr lang="it-IT" sz="1600" b="1" dirty="0" smtClean="0">
                <a:solidFill>
                  <a:srgbClr val="FFFF00"/>
                </a:solidFill>
              </a:rPr>
              <a:t>pensiero medico</a:t>
            </a:r>
            <a:endParaRPr lang="it-IT" sz="1600" b="1" dirty="0" smtClean="0">
              <a:solidFill>
                <a:srgbClr val="FFFF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2"/>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7"/>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P spid="3" grpId="0" animBg="1" autoUpdateAnimBg="0"/>
      <p:bldP spid="4" grpId="0" autoUpdateAnimBg="0"/>
      <p:bldP spid="7" grpId="0" animBg="1" autoUpdateAnimBg="0"/>
      <p:bldP spid="15" grpId="0" animBg="1"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5613" y="-99392"/>
            <a:ext cx="8226425" cy="1143000"/>
          </a:xfrm>
        </p:spPr>
        <p:txBody>
          <a:bodyPr/>
          <a:lstStyle/>
          <a:p>
            <a:pPr eaLnBrk="1" hangingPunct="1">
              <a:defRPr/>
            </a:pPr>
            <a:r>
              <a:rPr lang="en-US" sz="4000" dirty="0" smtClean="0"/>
              <a:t>The Scientific Method</a:t>
            </a:r>
          </a:p>
        </p:txBody>
      </p:sp>
      <p:sp>
        <p:nvSpPr>
          <p:cNvPr id="10243" name="Rectangle 3"/>
          <p:cNvSpPr>
            <a:spLocks noGrp="1" noChangeArrowheads="1"/>
          </p:cNvSpPr>
          <p:nvPr>
            <p:ph type="body" sz="half" idx="1"/>
          </p:nvPr>
        </p:nvSpPr>
        <p:spPr>
          <a:xfrm>
            <a:off x="0" y="908720"/>
            <a:ext cx="5652120" cy="5517232"/>
          </a:xfrm>
        </p:spPr>
        <p:txBody>
          <a:bodyPr/>
          <a:lstStyle/>
          <a:p>
            <a:pPr lvl="1" algn="just" eaLnBrk="1" hangingPunct="1">
              <a:buNone/>
              <a:defRPr/>
            </a:pPr>
            <a:r>
              <a:rPr lang="en-US" sz="2400" dirty="0" smtClean="0"/>
              <a:t>In </a:t>
            </a:r>
            <a:r>
              <a:rPr lang="en-US" sz="2400" i="1" dirty="0" smtClean="0"/>
              <a:t>Discourse on Method </a:t>
            </a:r>
            <a:r>
              <a:rPr lang="en-US" sz="2400" dirty="0" smtClean="0"/>
              <a:t>and </a:t>
            </a:r>
            <a:r>
              <a:rPr lang="en-US" sz="2400" i="1" dirty="0" smtClean="0"/>
              <a:t>The Meditations</a:t>
            </a:r>
            <a:r>
              <a:rPr lang="en-US" sz="2400" dirty="0" smtClean="0"/>
              <a:t>, he reasoned that all of his prior knowledge was subject to doubt because it was based on traditional beliefs rather than on reason. </a:t>
            </a:r>
            <a:endParaRPr lang="en-US" sz="2400" dirty="0" smtClean="0"/>
          </a:p>
          <a:p>
            <a:pPr lvl="1" algn="just" eaLnBrk="1" hangingPunct="1">
              <a:buNone/>
              <a:defRPr/>
            </a:pPr>
            <a:r>
              <a:rPr lang="en-US" sz="2400" dirty="0" smtClean="0"/>
              <a:t>He </a:t>
            </a:r>
            <a:r>
              <a:rPr lang="en-US" sz="2400" dirty="0" smtClean="0"/>
              <a:t>pondered what he could honestly say he knew to be true, going so far as to doubt whether he was awake or dreaming</a:t>
            </a:r>
            <a:r>
              <a:rPr lang="en-US" sz="2400" dirty="0" smtClean="0"/>
              <a:t>—</a:t>
            </a:r>
            <a:r>
              <a:rPr lang="en-US" sz="2400" dirty="0" smtClean="0"/>
              <a:t>“I think, therefore I am</a:t>
            </a:r>
            <a:r>
              <a:rPr lang="en-US" sz="2400" dirty="0" smtClean="0"/>
              <a:t>”.</a:t>
            </a:r>
          </a:p>
          <a:p>
            <a:pPr lvl="1" algn="ctr" eaLnBrk="1" hangingPunct="1">
              <a:buNone/>
              <a:defRPr/>
            </a:pPr>
            <a:endParaRPr lang="en-US" sz="2400" dirty="0" smtClean="0"/>
          </a:p>
          <a:p>
            <a:pPr lvl="1" algn="ctr" eaLnBrk="1" hangingPunct="1">
              <a:buNone/>
              <a:defRPr/>
            </a:pPr>
            <a:r>
              <a:rPr lang="en-US" sz="2400" dirty="0" smtClean="0"/>
              <a:t>“</a:t>
            </a:r>
            <a:r>
              <a:rPr lang="en-US" sz="2400" dirty="0" smtClean="0"/>
              <a:t>Cogito ergo </a:t>
            </a:r>
            <a:r>
              <a:rPr lang="en-US" sz="2400" dirty="0" smtClean="0"/>
              <a:t>sum” </a:t>
            </a:r>
            <a:endParaRPr lang="en-US" sz="2400" dirty="0" smtClean="0"/>
          </a:p>
        </p:txBody>
      </p:sp>
      <p:pic>
        <p:nvPicPr>
          <p:cNvPr id="8" name="Picture 7" descr="Image:Frans Hals - Portret van René Descartes.jpg">
            <a:hlinkClick r:id="rId2"/>
          </p:cNvPr>
          <p:cNvPicPr>
            <a:picLocks noChangeAspect="1" noChangeArrowheads="1"/>
          </p:cNvPicPr>
          <p:nvPr/>
        </p:nvPicPr>
        <p:blipFill>
          <a:blip r:embed="rId3" cstate="print"/>
          <a:srcRect/>
          <a:stretch>
            <a:fillRect/>
          </a:stretch>
        </p:blipFill>
        <p:spPr bwMode="auto">
          <a:xfrm>
            <a:off x="5755846" y="2708920"/>
            <a:ext cx="3388154" cy="414908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fade">
                                      <p:cBhvr>
                                        <p:cTn id="7" dur="385" decel="100000"/>
                                        <p:tgtEl>
                                          <p:spTgt spid="10243">
                                            <p:txEl>
                                              <p:pRg st="0" end="0"/>
                                            </p:txEl>
                                          </p:spTgt>
                                        </p:tgtEl>
                                      </p:cBhvr>
                                    </p:animEffect>
                                    <p:animScale>
                                      <p:cBhvr>
                                        <p:cTn id="8" dur="385" decel="100000"/>
                                        <p:tgtEl>
                                          <p:spTgt spid="10243">
                                            <p:txEl>
                                              <p:pRg st="0" end="0"/>
                                            </p:txEl>
                                          </p:spTgt>
                                        </p:tgtEl>
                                      </p:cBhvr>
                                      <p:from x="10000" y="10000"/>
                                      <p:to x="200000" y="450000"/>
                                    </p:animScale>
                                    <p:animScale>
                                      <p:cBhvr>
                                        <p:cTn id="9" dur="615" accel="100000" fill="hold">
                                          <p:stCondLst>
                                            <p:cond delay="385"/>
                                          </p:stCondLst>
                                        </p:cTn>
                                        <p:tgtEl>
                                          <p:spTgt spid="10243">
                                            <p:txEl>
                                              <p:pRg st="0" end="0"/>
                                            </p:txEl>
                                          </p:spTgt>
                                        </p:tgtEl>
                                      </p:cBhvr>
                                      <p:from x="200000" y="450000"/>
                                      <p:to x="100000" y="100000"/>
                                    </p:animScale>
                                    <p:set>
                                      <p:cBhvr>
                                        <p:cTn id="10" dur="385" fill="hold"/>
                                        <p:tgtEl>
                                          <p:spTgt spid="10243">
                                            <p:txEl>
                                              <p:pRg st="0" end="0"/>
                                            </p:txEl>
                                          </p:spTgt>
                                        </p:tgtEl>
                                        <p:attrNameLst>
                                          <p:attrName>ppt_x</p:attrName>
                                        </p:attrNameLst>
                                      </p:cBhvr>
                                      <p:to>
                                        <p:strVal val="(0.5)"/>
                                      </p:to>
                                    </p:set>
                                    <p:anim from="(0.5)" to="(#ppt_x)" calcmode="lin" valueType="num">
                                      <p:cBhvr>
                                        <p:cTn id="11" dur="615" accel="100000" fill="hold">
                                          <p:stCondLst>
                                            <p:cond delay="385"/>
                                          </p:stCondLst>
                                        </p:cTn>
                                        <p:tgtEl>
                                          <p:spTgt spid="10243">
                                            <p:txEl>
                                              <p:pRg st="0" end="0"/>
                                            </p:txEl>
                                          </p:spTgt>
                                        </p:tgtEl>
                                        <p:attrNameLst>
                                          <p:attrName>ppt_x</p:attrName>
                                        </p:attrNameLst>
                                      </p:cBhvr>
                                    </p:anim>
                                    <p:set>
                                      <p:cBhvr>
                                        <p:cTn id="12" dur="385" fill="hold"/>
                                        <p:tgtEl>
                                          <p:spTgt spid="10243">
                                            <p:txEl>
                                              <p:pRg st="0" end="0"/>
                                            </p:txEl>
                                          </p:spTgt>
                                        </p:tgtEl>
                                        <p:attrNameLst>
                                          <p:attrName>ppt_y</p:attrName>
                                        </p:attrNameLst>
                                      </p:cBhvr>
                                      <p:to>
                                        <p:strVal val="(#ppt_y+0.4)"/>
                                      </p:to>
                                    </p:set>
                                    <p:anim from="(#ppt_y+0.4)" to="(#ppt_y)" calcmode="lin" valueType="num">
                                      <p:cBhvr>
                                        <p:cTn id="13" dur="615" accel="100000" fill="hold">
                                          <p:stCondLst>
                                            <p:cond delay="385"/>
                                          </p:stCondLst>
                                        </p:cTn>
                                        <p:tgtEl>
                                          <p:spTgt spid="10243">
                                            <p:txEl>
                                              <p:pRg st="0" end="0"/>
                                            </p:txEl>
                                          </p:spTgt>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10243">
                                            <p:txEl>
                                              <p:pRg st="1" end="1"/>
                                            </p:txEl>
                                          </p:spTgt>
                                        </p:tgtEl>
                                        <p:attrNameLst>
                                          <p:attrName>style.visibility</p:attrName>
                                        </p:attrNameLst>
                                      </p:cBhvr>
                                      <p:to>
                                        <p:strVal val="visible"/>
                                      </p:to>
                                    </p:set>
                                    <p:animEffect transition="in" filter="fade">
                                      <p:cBhvr>
                                        <p:cTn id="18" dur="385" decel="100000"/>
                                        <p:tgtEl>
                                          <p:spTgt spid="10243">
                                            <p:txEl>
                                              <p:pRg st="1" end="1"/>
                                            </p:txEl>
                                          </p:spTgt>
                                        </p:tgtEl>
                                      </p:cBhvr>
                                    </p:animEffect>
                                    <p:animScale>
                                      <p:cBhvr>
                                        <p:cTn id="19" dur="385" decel="100000"/>
                                        <p:tgtEl>
                                          <p:spTgt spid="10243">
                                            <p:txEl>
                                              <p:pRg st="1" end="1"/>
                                            </p:txEl>
                                          </p:spTgt>
                                        </p:tgtEl>
                                      </p:cBhvr>
                                      <p:from x="10000" y="10000"/>
                                      <p:to x="200000" y="450000"/>
                                    </p:animScale>
                                    <p:animScale>
                                      <p:cBhvr>
                                        <p:cTn id="20" dur="615" accel="100000" fill="hold">
                                          <p:stCondLst>
                                            <p:cond delay="385"/>
                                          </p:stCondLst>
                                        </p:cTn>
                                        <p:tgtEl>
                                          <p:spTgt spid="10243">
                                            <p:txEl>
                                              <p:pRg st="1" end="1"/>
                                            </p:txEl>
                                          </p:spTgt>
                                        </p:tgtEl>
                                      </p:cBhvr>
                                      <p:from x="200000" y="450000"/>
                                      <p:to x="100000" y="100000"/>
                                    </p:animScale>
                                    <p:set>
                                      <p:cBhvr>
                                        <p:cTn id="21" dur="385" fill="hold"/>
                                        <p:tgtEl>
                                          <p:spTgt spid="10243">
                                            <p:txEl>
                                              <p:pRg st="1" end="1"/>
                                            </p:txEl>
                                          </p:spTgt>
                                        </p:tgtEl>
                                        <p:attrNameLst>
                                          <p:attrName>ppt_x</p:attrName>
                                        </p:attrNameLst>
                                      </p:cBhvr>
                                      <p:to>
                                        <p:strVal val="(0.5)"/>
                                      </p:to>
                                    </p:set>
                                    <p:anim from="(0.5)" to="(#ppt_x)" calcmode="lin" valueType="num">
                                      <p:cBhvr>
                                        <p:cTn id="22" dur="615" accel="100000" fill="hold">
                                          <p:stCondLst>
                                            <p:cond delay="385"/>
                                          </p:stCondLst>
                                        </p:cTn>
                                        <p:tgtEl>
                                          <p:spTgt spid="10243">
                                            <p:txEl>
                                              <p:pRg st="1" end="1"/>
                                            </p:txEl>
                                          </p:spTgt>
                                        </p:tgtEl>
                                        <p:attrNameLst>
                                          <p:attrName>ppt_x</p:attrName>
                                        </p:attrNameLst>
                                      </p:cBhvr>
                                    </p:anim>
                                    <p:set>
                                      <p:cBhvr>
                                        <p:cTn id="23" dur="385" fill="hold"/>
                                        <p:tgtEl>
                                          <p:spTgt spid="10243">
                                            <p:txEl>
                                              <p:pRg st="1" end="1"/>
                                            </p:txEl>
                                          </p:spTgt>
                                        </p:tgtEl>
                                        <p:attrNameLst>
                                          <p:attrName>ppt_y</p:attrName>
                                        </p:attrNameLst>
                                      </p:cBhvr>
                                      <p:to>
                                        <p:strVal val="(#ppt_y+0.4)"/>
                                      </p:to>
                                    </p:set>
                                    <p:anim from="(#ppt_y+0.4)" to="(#ppt_y)" calcmode="lin" valueType="num">
                                      <p:cBhvr>
                                        <p:cTn id="24" dur="615" accel="100000" fill="hold">
                                          <p:stCondLst>
                                            <p:cond delay="385"/>
                                          </p:stCondLst>
                                        </p:cTn>
                                        <p:tgtEl>
                                          <p:spTgt spid="10243">
                                            <p:txEl>
                                              <p:pRg st="1" end="1"/>
                                            </p:txEl>
                                          </p:spTgt>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10243">
                                            <p:txEl>
                                              <p:pRg st="3" end="3"/>
                                            </p:txEl>
                                          </p:spTgt>
                                        </p:tgtEl>
                                        <p:attrNameLst>
                                          <p:attrName>style.visibility</p:attrName>
                                        </p:attrNameLst>
                                      </p:cBhvr>
                                      <p:to>
                                        <p:strVal val="visible"/>
                                      </p:to>
                                    </p:set>
                                    <p:animEffect transition="in" filter="fade">
                                      <p:cBhvr>
                                        <p:cTn id="29" dur="385" decel="100000"/>
                                        <p:tgtEl>
                                          <p:spTgt spid="10243">
                                            <p:txEl>
                                              <p:pRg st="3" end="3"/>
                                            </p:txEl>
                                          </p:spTgt>
                                        </p:tgtEl>
                                      </p:cBhvr>
                                    </p:animEffect>
                                    <p:animScale>
                                      <p:cBhvr>
                                        <p:cTn id="30" dur="385" decel="100000"/>
                                        <p:tgtEl>
                                          <p:spTgt spid="10243">
                                            <p:txEl>
                                              <p:pRg st="3" end="3"/>
                                            </p:txEl>
                                          </p:spTgt>
                                        </p:tgtEl>
                                      </p:cBhvr>
                                      <p:from x="10000" y="10000"/>
                                      <p:to x="200000" y="450000"/>
                                    </p:animScale>
                                    <p:animScale>
                                      <p:cBhvr>
                                        <p:cTn id="31" dur="615" accel="100000" fill="hold">
                                          <p:stCondLst>
                                            <p:cond delay="385"/>
                                          </p:stCondLst>
                                        </p:cTn>
                                        <p:tgtEl>
                                          <p:spTgt spid="10243">
                                            <p:txEl>
                                              <p:pRg st="3" end="3"/>
                                            </p:txEl>
                                          </p:spTgt>
                                        </p:tgtEl>
                                      </p:cBhvr>
                                      <p:from x="200000" y="450000"/>
                                      <p:to x="100000" y="100000"/>
                                    </p:animScale>
                                    <p:set>
                                      <p:cBhvr>
                                        <p:cTn id="32" dur="385" fill="hold"/>
                                        <p:tgtEl>
                                          <p:spTgt spid="10243">
                                            <p:txEl>
                                              <p:pRg st="3" end="3"/>
                                            </p:txEl>
                                          </p:spTgt>
                                        </p:tgtEl>
                                        <p:attrNameLst>
                                          <p:attrName>ppt_x</p:attrName>
                                        </p:attrNameLst>
                                      </p:cBhvr>
                                      <p:to>
                                        <p:strVal val="(0.5)"/>
                                      </p:to>
                                    </p:set>
                                    <p:anim from="(0.5)" to="(#ppt_x)" calcmode="lin" valueType="num">
                                      <p:cBhvr>
                                        <p:cTn id="33" dur="615" accel="100000" fill="hold">
                                          <p:stCondLst>
                                            <p:cond delay="385"/>
                                          </p:stCondLst>
                                        </p:cTn>
                                        <p:tgtEl>
                                          <p:spTgt spid="10243">
                                            <p:txEl>
                                              <p:pRg st="3" end="3"/>
                                            </p:txEl>
                                          </p:spTgt>
                                        </p:tgtEl>
                                        <p:attrNameLst>
                                          <p:attrName>ppt_x</p:attrName>
                                        </p:attrNameLst>
                                      </p:cBhvr>
                                    </p:anim>
                                    <p:set>
                                      <p:cBhvr>
                                        <p:cTn id="34" dur="385" fill="hold"/>
                                        <p:tgtEl>
                                          <p:spTgt spid="10243">
                                            <p:txEl>
                                              <p:pRg st="3" end="3"/>
                                            </p:txEl>
                                          </p:spTgt>
                                        </p:tgtEl>
                                        <p:attrNameLst>
                                          <p:attrName>ppt_y</p:attrName>
                                        </p:attrNameLst>
                                      </p:cBhvr>
                                      <p:to>
                                        <p:strVal val="(#ppt_y+0.4)"/>
                                      </p:to>
                                    </p:set>
                                    <p:anim from="(#ppt_y+0.4)" to="(#ppt_y)" calcmode="lin" valueType="num">
                                      <p:cBhvr>
                                        <p:cTn id="35" dur="615" accel="100000" fill="hold">
                                          <p:stCondLst>
                                            <p:cond delay="385"/>
                                          </p:stCondLst>
                                        </p:cTn>
                                        <p:tgtEl>
                                          <p:spTgt spid="10243">
                                            <p:txEl>
                                              <p:pRg st="3" end="3"/>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243408"/>
            <a:ext cx="8229600" cy="1143000"/>
          </a:xfrm>
        </p:spPr>
        <p:txBody>
          <a:bodyPr/>
          <a:lstStyle/>
          <a:p>
            <a:pPr eaLnBrk="1" hangingPunct="1">
              <a:defRPr/>
            </a:pPr>
            <a:r>
              <a:rPr lang="en-US" sz="3600" dirty="0" smtClean="0"/>
              <a:t>Isaac Newton </a:t>
            </a:r>
            <a:r>
              <a:rPr lang="en-US" sz="3600" dirty="0" smtClean="0"/>
              <a:t>Explains the Laws of Gravity</a:t>
            </a:r>
          </a:p>
        </p:txBody>
      </p:sp>
      <p:sp>
        <p:nvSpPr>
          <p:cNvPr id="11267" name="Rectangle 3"/>
          <p:cNvSpPr>
            <a:spLocks noGrp="1" noChangeArrowheads="1"/>
          </p:cNvSpPr>
          <p:nvPr>
            <p:ph type="body" idx="1"/>
          </p:nvPr>
        </p:nvSpPr>
        <p:spPr>
          <a:xfrm>
            <a:off x="457200" y="4552528"/>
            <a:ext cx="8229600" cy="2188840"/>
          </a:xfrm>
        </p:spPr>
        <p:txBody>
          <a:bodyPr/>
          <a:lstStyle/>
          <a:p>
            <a:pPr eaLnBrk="1" hangingPunct="1">
              <a:defRPr/>
            </a:pPr>
            <a:r>
              <a:rPr lang="en-US" sz="2400" dirty="0" smtClean="0"/>
              <a:t>Isaac Newton was an English scientist </a:t>
            </a:r>
          </a:p>
          <a:p>
            <a:pPr eaLnBrk="1" hangingPunct="1">
              <a:defRPr/>
            </a:pPr>
            <a:r>
              <a:rPr lang="en-US" sz="2400" dirty="0" smtClean="0"/>
              <a:t>His great discovery was that the same force ruled the motion of the planets and all matter on earth = gravity</a:t>
            </a:r>
          </a:p>
          <a:p>
            <a:pPr eaLnBrk="1" hangingPunct="1">
              <a:defRPr/>
            </a:pPr>
            <a:r>
              <a:rPr lang="en-US" sz="2400" dirty="0" smtClean="0"/>
              <a:t>Every object in the universe attracts every other object</a:t>
            </a:r>
          </a:p>
          <a:p>
            <a:pPr eaLnBrk="1" hangingPunct="1">
              <a:defRPr/>
            </a:pPr>
            <a:r>
              <a:rPr lang="en-US" sz="2400" dirty="0" smtClean="0"/>
              <a:t>1687 – </a:t>
            </a:r>
            <a:r>
              <a:rPr lang="en-US" sz="2400" i="1" dirty="0" smtClean="0"/>
              <a:t>The Mathematical Principles of Natural Philosophy </a:t>
            </a:r>
            <a:endParaRPr lang="en-US" sz="2400" dirty="0" smtClean="0"/>
          </a:p>
        </p:txBody>
      </p:sp>
      <p:pic>
        <p:nvPicPr>
          <p:cNvPr id="5" name="Picture 1034" descr="View Image">
            <a:hlinkClick r:id="rId2"/>
          </p:cNvPr>
          <p:cNvPicPr>
            <a:picLocks noChangeAspect="1" noChangeArrowheads="1"/>
          </p:cNvPicPr>
          <p:nvPr/>
        </p:nvPicPr>
        <p:blipFill>
          <a:blip r:embed="rId3" cstate="print"/>
          <a:srcRect/>
          <a:stretch>
            <a:fillRect/>
          </a:stretch>
        </p:blipFill>
        <p:spPr bwMode="auto">
          <a:xfrm>
            <a:off x="179512" y="836712"/>
            <a:ext cx="2703017" cy="3500569"/>
          </a:xfrm>
          <a:prstGeom prst="rect">
            <a:avLst/>
          </a:prstGeom>
          <a:noFill/>
          <a:ln w="9525">
            <a:noFill/>
            <a:miter lim="800000"/>
            <a:headEnd/>
            <a:tailEnd/>
          </a:ln>
        </p:spPr>
      </p:pic>
      <p:sp>
        <p:nvSpPr>
          <p:cNvPr id="6" name="Rectangle 3"/>
          <p:cNvSpPr txBox="1">
            <a:spLocks noChangeArrowheads="1"/>
          </p:cNvSpPr>
          <p:nvPr/>
        </p:nvSpPr>
        <p:spPr bwMode="auto">
          <a:xfrm>
            <a:off x="3059832" y="2132856"/>
            <a:ext cx="5779368" cy="21888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tabLst/>
              <a:defRPr/>
            </a:pP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Poche</a:t>
            </a:r>
            <a:r>
              <a:rPr lang="en-US" sz="2400" dirty="0" smtClean="0">
                <a:latin typeface="+mn-lt"/>
                <a:cs typeface="+mn-cs"/>
              </a:rPr>
              <a:t>, </a:t>
            </a:r>
            <a:r>
              <a:rPr lang="en-US" sz="2400" dirty="0" err="1" smtClean="0">
                <a:latin typeface="+mn-lt"/>
                <a:cs typeface="+mn-cs"/>
              </a:rPr>
              <a:t>eleganti</a:t>
            </a:r>
            <a:r>
              <a:rPr lang="en-US" sz="2400" dirty="0" smtClean="0">
                <a:latin typeface="+mn-lt"/>
                <a:cs typeface="+mn-cs"/>
              </a:rPr>
              <a:t>, </a:t>
            </a:r>
            <a:r>
              <a:rPr lang="en-US" sz="2400" dirty="0" err="1" smtClean="0">
                <a:latin typeface="+mn-lt"/>
                <a:cs typeface="+mn-cs"/>
              </a:rPr>
              <a:t>leggi</a:t>
            </a:r>
            <a:r>
              <a:rPr lang="en-US" sz="2400" dirty="0" smtClean="0">
                <a:latin typeface="+mn-lt"/>
                <a:cs typeface="+mn-cs"/>
              </a:rPr>
              <a:t> </a:t>
            </a:r>
            <a:r>
              <a:rPr lang="en-US" sz="2400" dirty="0" err="1" smtClean="0">
                <a:latin typeface="+mn-lt"/>
                <a:cs typeface="+mn-cs"/>
              </a:rPr>
              <a:t>matematiche</a:t>
            </a:r>
            <a:r>
              <a:rPr lang="en-US" sz="2400" dirty="0" smtClean="0">
                <a:latin typeface="+mn-lt"/>
                <a:cs typeface="+mn-cs"/>
              </a:rPr>
              <a:t> </a:t>
            </a:r>
            <a:r>
              <a:rPr lang="en-US" sz="2400" dirty="0" err="1" smtClean="0">
                <a:latin typeface="+mn-lt"/>
                <a:cs typeface="+mn-cs"/>
              </a:rPr>
              <a:t>governano</a:t>
            </a:r>
            <a:r>
              <a:rPr lang="en-US" sz="2400" dirty="0" smtClean="0">
                <a:latin typeface="+mn-lt"/>
                <a:cs typeface="+mn-cs"/>
              </a:rPr>
              <a:t> </a:t>
            </a:r>
            <a:r>
              <a:rPr lang="en-US" sz="2400" dirty="0" err="1" smtClean="0">
                <a:latin typeface="+mn-lt"/>
                <a:cs typeface="+mn-cs"/>
              </a:rPr>
              <a:t>fatti</a:t>
            </a:r>
            <a:r>
              <a:rPr lang="en-US" sz="2400" dirty="0" smtClean="0">
                <a:latin typeface="+mn-lt"/>
                <a:cs typeface="+mn-cs"/>
              </a:rPr>
              <a:t> </a:t>
            </a:r>
            <a:r>
              <a:rPr lang="en-US" sz="2400" dirty="0" err="1" smtClean="0">
                <a:latin typeface="+mn-lt"/>
                <a:cs typeface="+mn-cs"/>
              </a:rPr>
              <a:t>di</a:t>
            </a:r>
            <a:r>
              <a:rPr lang="en-US" sz="2400" dirty="0" smtClean="0">
                <a:latin typeface="+mn-lt"/>
                <a:cs typeface="+mn-cs"/>
              </a:rPr>
              <a:t> </a:t>
            </a:r>
            <a:r>
              <a:rPr lang="en-US" sz="2400" dirty="0" err="1" smtClean="0">
                <a:latin typeface="+mn-lt"/>
                <a:cs typeface="+mn-cs"/>
              </a:rPr>
              <a:t>Natura</a:t>
            </a:r>
            <a:r>
              <a:rPr lang="en-US" sz="2400" dirty="0" smtClean="0">
                <a:latin typeface="+mn-lt"/>
                <a:cs typeface="+mn-cs"/>
              </a:rPr>
              <a:t> </a:t>
            </a:r>
            <a:r>
              <a:rPr lang="en-US" sz="2400" dirty="0" err="1" smtClean="0">
                <a:latin typeface="+mn-lt"/>
                <a:cs typeface="+mn-cs"/>
              </a:rPr>
              <a:t>che</a:t>
            </a:r>
            <a:r>
              <a:rPr lang="en-US" sz="2400" dirty="0" smtClean="0">
                <a:latin typeface="+mn-lt"/>
                <a:cs typeface="+mn-cs"/>
              </a:rPr>
              <a:t> prima </a:t>
            </a:r>
            <a:r>
              <a:rPr lang="en-US" sz="2400" dirty="0" err="1" smtClean="0">
                <a:latin typeface="+mn-lt"/>
                <a:cs typeface="+mn-cs"/>
              </a:rPr>
              <a:t>sembravano</a:t>
            </a:r>
            <a:r>
              <a:rPr lang="en-US" sz="2400" dirty="0" smtClean="0">
                <a:latin typeface="+mn-lt"/>
                <a:cs typeface="+mn-cs"/>
              </a:rPr>
              <a:t> </a:t>
            </a:r>
            <a:r>
              <a:rPr lang="en-US" sz="2400" dirty="0" err="1" smtClean="0">
                <a:latin typeface="+mn-lt"/>
                <a:cs typeface="+mn-cs"/>
              </a:rPr>
              <a:t>eterogenei</a:t>
            </a:r>
            <a:r>
              <a:rPr lang="en-US" sz="2400" dirty="0" smtClean="0">
                <a:latin typeface="+mn-lt"/>
                <a:cs typeface="+mn-cs"/>
              </a:rPr>
              <a:t> e </a:t>
            </a:r>
            <a:r>
              <a:rPr lang="en-US" sz="2400" dirty="0" err="1" smtClean="0">
                <a:latin typeface="+mn-lt"/>
                <a:cs typeface="+mn-cs"/>
              </a:rPr>
              <a:t>inspiegabili</a:t>
            </a:r>
            <a:r>
              <a:rPr lang="en-US" sz="2400" dirty="0" smtClean="0">
                <a:latin typeface="+mn-lt"/>
                <a:cs typeface="+mn-cs"/>
              </a:rPr>
              <a:t>.</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fade">
                                      <p:cBhvr>
                                        <p:cTn id="7" dur="385" decel="100000"/>
                                        <p:tgtEl>
                                          <p:spTgt spid="11267">
                                            <p:txEl>
                                              <p:pRg st="0" end="0"/>
                                            </p:txEl>
                                          </p:spTgt>
                                        </p:tgtEl>
                                      </p:cBhvr>
                                    </p:animEffect>
                                    <p:animScale>
                                      <p:cBhvr>
                                        <p:cTn id="8" dur="385" decel="100000"/>
                                        <p:tgtEl>
                                          <p:spTgt spid="11267">
                                            <p:txEl>
                                              <p:pRg st="0" end="0"/>
                                            </p:txEl>
                                          </p:spTgt>
                                        </p:tgtEl>
                                      </p:cBhvr>
                                      <p:from x="10000" y="10000"/>
                                      <p:to x="200000" y="450000"/>
                                    </p:animScale>
                                    <p:animScale>
                                      <p:cBhvr>
                                        <p:cTn id="9" dur="615" accel="100000" fill="hold">
                                          <p:stCondLst>
                                            <p:cond delay="385"/>
                                          </p:stCondLst>
                                        </p:cTn>
                                        <p:tgtEl>
                                          <p:spTgt spid="11267">
                                            <p:txEl>
                                              <p:pRg st="0" end="0"/>
                                            </p:txEl>
                                          </p:spTgt>
                                        </p:tgtEl>
                                      </p:cBhvr>
                                      <p:from x="200000" y="450000"/>
                                      <p:to x="100000" y="100000"/>
                                    </p:animScale>
                                    <p:set>
                                      <p:cBhvr>
                                        <p:cTn id="10" dur="385" fill="hold"/>
                                        <p:tgtEl>
                                          <p:spTgt spid="11267">
                                            <p:txEl>
                                              <p:pRg st="0" end="0"/>
                                            </p:txEl>
                                          </p:spTgt>
                                        </p:tgtEl>
                                        <p:attrNameLst>
                                          <p:attrName>ppt_x</p:attrName>
                                        </p:attrNameLst>
                                      </p:cBhvr>
                                      <p:to>
                                        <p:strVal val="(0.5)"/>
                                      </p:to>
                                    </p:set>
                                    <p:anim from="(0.5)" to="(#ppt_x)" calcmode="lin" valueType="num">
                                      <p:cBhvr>
                                        <p:cTn id="11" dur="615" accel="100000" fill="hold">
                                          <p:stCondLst>
                                            <p:cond delay="385"/>
                                          </p:stCondLst>
                                        </p:cTn>
                                        <p:tgtEl>
                                          <p:spTgt spid="11267">
                                            <p:txEl>
                                              <p:pRg st="0" end="0"/>
                                            </p:txEl>
                                          </p:spTgt>
                                        </p:tgtEl>
                                        <p:attrNameLst>
                                          <p:attrName>ppt_x</p:attrName>
                                        </p:attrNameLst>
                                      </p:cBhvr>
                                    </p:anim>
                                    <p:set>
                                      <p:cBhvr>
                                        <p:cTn id="12" dur="385" fill="hold"/>
                                        <p:tgtEl>
                                          <p:spTgt spid="11267">
                                            <p:txEl>
                                              <p:pRg st="0" end="0"/>
                                            </p:txEl>
                                          </p:spTgt>
                                        </p:tgtEl>
                                        <p:attrNameLst>
                                          <p:attrName>ppt_y</p:attrName>
                                        </p:attrNameLst>
                                      </p:cBhvr>
                                      <p:to>
                                        <p:strVal val="(#ppt_y+0.4)"/>
                                      </p:to>
                                    </p:set>
                                    <p:anim from="(#ppt_y+0.4)" to="(#ppt_y)" calcmode="lin" valueType="num">
                                      <p:cBhvr>
                                        <p:cTn id="13" dur="615" accel="100000" fill="hold">
                                          <p:stCondLst>
                                            <p:cond delay="385"/>
                                          </p:stCondLst>
                                        </p:cTn>
                                        <p:tgtEl>
                                          <p:spTgt spid="11267">
                                            <p:txEl>
                                              <p:pRg st="0" end="0"/>
                                            </p:txEl>
                                          </p:spTgt>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11267">
                                            <p:txEl>
                                              <p:pRg st="1" end="1"/>
                                            </p:txEl>
                                          </p:spTgt>
                                        </p:tgtEl>
                                        <p:attrNameLst>
                                          <p:attrName>style.visibility</p:attrName>
                                        </p:attrNameLst>
                                      </p:cBhvr>
                                      <p:to>
                                        <p:strVal val="visible"/>
                                      </p:to>
                                    </p:set>
                                    <p:animEffect transition="in" filter="fade">
                                      <p:cBhvr>
                                        <p:cTn id="18" dur="385" decel="100000"/>
                                        <p:tgtEl>
                                          <p:spTgt spid="11267">
                                            <p:txEl>
                                              <p:pRg st="1" end="1"/>
                                            </p:txEl>
                                          </p:spTgt>
                                        </p:tgtEl>
                                      </p:cBhvr>
                                    </p:animEffect>
                                    <p:animScale>
                                      <p:cBhvr>
                                        <p:cTn id="19" dur="385" decel="100000"/>
                                        <p:tgtEl>
                                          <p:spTgt spid="11267">
                                            <p:txEl>
                                              <p:pRg st="1" end="1"/>
                                            </p:txEl>
                                          </p:spTgt>
                                        </p:tgtEl>
                                      </p:cBhvr>
                                      <p:from x="10000" y="10000"/>
                                      <p:to x="200000" y="450000"/>
                                    </p:animScale>
                                    <p:animScale>
                                      <p:cBhvr>
                                        <p:cTn id="20" dur="615" accel="100000" fill="hold">
                                          <p:stCondLst>
                                            <p:cond delay="385"/>
                                          </p:stCondLst>
                                        </p:cTn>
                                        <p:tgtEl>
                                          <p:spTgt spid="11267">
                                            <p:txEl>
                                              <p:pRg st="1" end="1"/>
                                            </p:txEl>
                                          </p:spTgt>
                                        </p:tgtEl>
                                      </p:cBhvr>
                                      <p:from x="200000" y="450000"/>
                                      <p:to x="100000" y="100000"/>
                                    </p:animScale>
                                    <p:set>
                                      <p:cBhvr>
                                        <p:cTn id="21" dur="385" fill="hold"/>
                                        <p:tgtEl>
                                          <p:spTgt spid="11267">
                                            <p:txEl>
                                              <p:pRg st="1" end="1"/>
                                            </p:txEl>
                                          </p:spTgt>
                                        </p:tgtEl>
                                        <p:attrNameLst>
                                          <p:attrName>ppt_x</p:attrName>
                                        </p:attrNameLst>
                                      </p:cBhvr>
                                      <p:to>
                                        <p:strVal val="(0.5)"/>
                                      </p:to>
                                    </p:set>
                                    <p:anim from="(0.5)" to="(#ppt_x)" calcmode="lin" valueType="num">
                                      <p:cBhvr>
                                        <p:cTn id="22" dur="615" accel="100000" fill="hold">
                                          <p:stCondLst>
                                            <p:cond delay="385"/>
                                          </p:stCondLst>
                                        </p:cTn>
                                        <p:tgtEl>
                                          <p:spTgt spid="11267">
                                            <p:txEl>
                                              <p:pRg st="1" end="1"/>
                                            </p:txEl>
                                          </p:spTgt>
                                        </p:tgtEl>
                                        <p:attrNameLst>
                                          <p:attrName>ppt_x</p:attrName>
                                        </p:attrNameLst>
                                      </p:cBhvr>
                                    </p:anim>
                                    <p:set>
                                      <p:cBhvr>
                                        <p:cTn id="23" dur="385" fill="hold"/>
                                        <p:tgtEl>
                                          <p:spTgt spid="11267">
                                            <p:txEl>
                                              <p:pRg st="1" end="1"/>
                                            </p:txEl>
                                          </p:spTgt>
                                        </p:tgtEl>
                                        <p:attrNameLst>
                                          <p:attrName>ppt_y</p:attrName>
                                        </p:attrNameLst>
                                      </p:cBhvr>
                                      <p:to>
                                        <p:strVal val="(#ppt_y+0.4)"/>
                                      </p:to>
                                    </p:set>
                                    <p:anim from="(#ppt_y+0.4)" to="(#ppt_y)" calcmode="lin" valueType="num">
                                      <p:cBhvr>
                                        <p:cTn id="24" dur="615" accel="100000" fill="hold">
                                          <p:stCondLst>
                                            <p:cond delay="385"/>
                                          </p:stCondLst>
                                        </p:cTn>
                                        <p:tgtEl>
                                          <p:spTgt spid="11267">
                                            <p:txEl>
                                              <p:pRg st="1" end="1"/>
                                            </p:txEl>
                                          </p:spTgt>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11267">
                                            <p:txEl>
                                              <p:pRg st="2" end="2"/>
                                            </p:txEl>
                                          </p:spTgt>
                                        </p:tgtEl>
                                        <p:attrNameLst>
                                          <p:attrName>style.visibility</p:attrName>
                                        </p:attrNameLst>
                                      </p:cBhvr>
                                      <p:to>
                                        <p:strVal val="visible"/>
                                      </p:to>
                                    </p:set>
                                    <p:animEffect transition="in" filter="fade">
                                      <p:cBhvr>
                                        <p:cTn id="29" dur="385" decel="100000"/>
                                        <p:tgtEl>
                                          <p:spTgt spid="11267">
                                            <p:txEl>
                                              <p:pRg st="2" end="2"/>
                                            </p:txEl>
                                          </p:spTgt>
                                        </p:tgtEl>
                                      </p:cBhvr>
                                    </p:animEffect>
                                    <p:animScale>
                                      <p:cBhvr>
                                        <p:cTn id="30" dur="385" decel="100000"/>
                                        <p:tgtEl>
                                          <p:spTgt spid="11267">
                                            <p:txEl>
                                              <p:pRg st="2" end="2"/>
                                            </p:txEl>
                                          </p:spTgt>
                                        </p:tgtEl>
                                      </p:cBhvr>
                                      <p:from x="10000" y="10000"/>
                                      <p:to x="200000" y="450000"/>
                                    </p:animScale>
                                    <p:animScale>
                                      <p:cBhvr>
                                        <p:cTn id="31" dur="615" accel="100000" fill="hold">
                                          <p:stCondLst>
                                            <p:cond delay="385"/>
                                          </p:stCondLst>
                                        </p:cTn>
                                        <p:tgtEl>
                                          <p:spTgt spid="11267">
                                            <p:txEl>
                                              <p:pRg st="2" end="2"/>
                                            </p:txEl>
                                          </p:spTgt>
                                        </p:tgtEl>
                                      </p:cBhvr>
                                      <p:from x="200000" y="450000"/>
                                      <p:to x="100000" y="100000"/>
                                    </p:animScale>
                                    <p:set>
                                      <p:cBhvr>
                                        <p:cTn id="32" dur="385" fill="hold"/>
                                        <p:tgtEl>
                                          <p:spTgt spid="11267">
                                            <p:txEl>
                                              <p:pRg st="2" end="2"/>
                                            </p:txEl>
                                          </p:spTgt>
                                        </p:tgtEl>
                                        <p:attrNameLst>
                                          <p:attrName>ppt_x</p:attrName>
                                        </p:attrNameLst>
                                      </p:cBhvr>
                                      <p:to>
                                        <p:strVal val="(0.5)"/>
                                      </p:to>
                                    </p:set>
                                    <p:anim from="(0.5)" to="(#ppt_x)" calcmode="lin" valueType="num">
                                      <p:cBhvr>
                                        <p:cTn id="33" dur="615" accel="100000" fill="hold">
                                          <p:stCondLst>
                                            <p:cond delay="385"/>
                                          </p:stCondLst>
                                        </p:cTn>
                                        <p:tgtEl>
                                          <p:spTgt spid="11267">
                                            <p:txEl>
                                              <p:pRg st="2" end="2"/>
                                            </p:txEl>
                                          </p:spTgt>
                                        </p:tgtEl>
                                        <p:attrNameLst>
                                          <p:attrName>ppt_x</p:attrName>
                                        </p:attrNameLst>
                                      </p:cBhvr>
                                    </p:anim>
                                    <p:set>
                                      <p:cBhvr>
                                        <p:cTn id="34" dur="385" fill="hold"/>
                                        <p:tgtEl>
                                          <p:spTgt spid="11267">
                                            <p:txEl>
                                              <p:pRg st="2" end="2"/>
                                            </p:txEl>
                                          </p:spTgt>
                                        </p:tgtEl>
                                        <p:attrNameLst>
                                          <p:attrName>ppt_y</p:attrName>
                                        </p:attrNameLst>
                                      </p:cBhvr>
                                      <p:to>
                                        <p:strVal val="(#ppt_y+0.4)"/>
                                      </p:to>
                                    </p:set>
                                    <p:anim from="(#ppt_y+0.4)" to="(#ppt_y)" calcmode="lin" valueType="num">
                                      <p:cBhvr>
                                        <p:cTn id="35" dur="615" accel="100000" fill="hold">
                                          <p:stCondLst>
                                            <p:cond delay="385"/>
                                          </p:stCondLst>
                                        </p:cTn>
                                        <p:tgtEl>
                                          <p:spTgt spid="11267">
                                            <p:txEl>
                                              <p:pRg st="2" end="2"/>
                                            </p:txEl>
                                          </p:spTgt>
                                        </p:tgtEl>
                                        <p:attrNameLst>
                                          <p:attrName>ppt_y</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11267">
                                            <p:txEl>
                                              <p:pRg st="3" end="3"/>
                                            </p:txEl>
                                          </p:spTgt>
                                        </p:tgtEl>
                                        <p:attrNameLst>
                                          <p:attrName>style.visibility</p:attrName>
                                        </p:attrNameLst>
                                      </p:cBhvr>
                                      <p:to>
                                        <p:strVal val="visible"/>
                                      </p:to>
                                    </p:set>
                                    <p:animEffect transition="in" filter="fade">
                                      <p:cBhvr>
                                        <p:cTn id="40" dur="385" decel="100000"/>
                                        <p:tgtEl>
                                          <p:spTgt spid="11267">
                                            <p:txEl>
                                              <p:pRg st="3" end="3"/>
                                            </p:txEl>
                                          </p:spTgt>
                                        </p:tgtEl>
                                      </p:cBhvr>
                                    </p:animEffect>
                                    <p:animScale>
                                      <p:cBhvr>
                                        <p:cTn id="41" dur="385" decel="100000"/>
                                        <p:tgtEl>
                                          <p:spTgt spid="11267">
                                            <p:txEl>
                                              <p:pRg st="3" end="3"/>
                                            </p:txEl>
                                          </p:spTgt>
                                        </p:tgtEl>
                                      </p:cBhvr>
                                      <p:from x="10000" y="10000"/>
                                      <p:to x="200000" y="450000"/>
                                    </p:animScale>
                                    <p:animScale>
                                      <p:cBhvr>
                                        <p:cTn id="42" dur="615" accel="100000" fill="hold">
                                          <p:stCondLst>
                                            <p:cond delay="385"/>
                                          </p:stCondLst>
                                        </p:cTn>
                                        <p:tgtEl>
                                          <p:spTgt spid="11267">
                                            <p:txEl>
                                              <p:pRg st="3" end="3"/>
                                            </p:txEl>
                                          </p:spTgt>
                                        </p:tgtEl>
                                      </p:cBhvr>
                                      <p:from x="200000" y="450000"/>
                                      <p:to x="100000" y="100000"/>
                                    </p:animScale>
                                    <p:set>
                                      <p:cBhvr>
                                        <p:cTn id="43" dur="385" fill="hold"/>
                                        <p:tgtEl>
                                          <p:spTgt spid="11267">
                                            <p:txEl>
                                              <p:pRg st="3" end="3"/>
                                            </p:txEl>
                                          </p:spTgt>
                                        </p:tgtEl>
                                        <p:attrNameLst>
                                          <p:attrName>ppt_x</p:attrName>
                                        </p:attrNameLst>
                                      </p:cBhvr>
                                      <p:to>
                                        <p:strVal val="(0.5)"/>
                                      </p:to>
                                    </p:set>
                                    <p:anim from="(0.5)" to="(#ppt_x)" calcmode="lin" valueType="num">
                                      <p:cBhvr>
                                        <p:cTn id="44" dur="615" accel="100000" fill="hold">
                                          <p:stCondLst>
                                            <p:cond delay="385"/>
                                          </p:stCondLst>
                                        </p:cTn>
                                        <p:tgtEl>
                                          <p:spTgt spid="11267">
                                            <p:txEl>
                                              <p:pRg st="3" end="3"/>
                                            </p:txEl>
                                          </p:spTgt>
                                        </p:tgtEl>
                                        <p:attrNameLst>
                                          <p:attrName>ppt_x</p:attrName>
                                        </p:attrNameLst>
                                      </p:cBhvr>
                                    </p:anim>
                                    <p:set>
                                      <p:cBhvr>
                                        <p:cTn id="45" dur="385" fill="hold"/>
                                        <p:tgtEl>
                                          <p:spTgt spid="11267">
                                            <p:txEl>
                                              <p:pRg st="3" end="3"/>
                                            </p:txEl>
                                          </p:spTgt>
                                        </p:tgtEl>
                                        <p:attrNameLst>
                                          <p:attrName>ppt_y</p:attrName>
                                        </p:attrNameLst>
                                      </p:cBhvr>
                                      <p:to>
                                        <p:strVal val="(#ppt_y+0.4)"/>
                                      </p:to>
                                    </p:set>
                                    <p:anim from="(#ppt_y+0.4)" to="(#ppt_y)" calcmode="lin" valueType="num">
                                      <p:cBhvr>
                                        <p:cTn id="46" dur="615" accel="100000" fill="hold">
                                          <p:stCondLst>
                                            <p:cond delay="385"/>
                                          </p:stCondLst>
                                        </p:cTn>
                                        <p:tgtEl>
                                          <p:spTgt spid="11267">
                                            <p:txEl>
                                              <p:pRg st="3" end="3"/>
                                            </p:txEl>
                                          </p:spTgt>
                                        </p:tgtEl>
                                        <p:attrNameLst>
                                          <p:attrName>ppt_y</p:attrName>
                                        </p:attrNameLst>
                                      </p:cBhvr>
                                    </p:anim>
                                  </p:childTnLst>
                                </p:cTn>
                              </p:par>
                            </p:childTnLst>
                          </p:cTn>
                        </p:par>
                      </p:childTnLst>
                    </p:cTn>
                  </p:par>
                  <p:par>
                    <p:cTn id="47" fill="hold">
                      <p:stCondLst>
                        <p:cond delay="indefinite"/>
                      </p:stCondLst>
                      <p:childTnLst>
                        <p:par>
                          <p:cTn id="48" fill="hold">
                            <p:stCondLst>
                              <p:cond delay="0"/>
                            </p:stCondLst>
                            <p:childTnLst>
                              <p:par>
                                <p:cTn id="49" presetID="51" presetClass="entr" presetSubtype="0" fill="hold" grpId="0" nodeType="clickEffect">
                                  <p:stCondLst>
                                    <p:cond delay="0"/>
                                  </p:stCondLst>
                                  <p:childTnLst>
                                    <p:set>
                                      <p:cBhvr>
                                        <p:cTn id="50" dur="1" fill="hold">
                                          <p:stCondLst>
                                            <p:cond delay="0"/>
                                          </p:stCondLst>
                                        </p:cTn>
                                        <p:tgtEl>
                                          <p:spTgt spid="6">
                                            <p:txEl>
                                              <p:pRg st="0" end="0"/>
                                            </p:txEl>
                                          </p:spTgt>
                                        </p:tgtEl>
                                        <p:attrNameLst>
                                          <p:attrName>style.visibility</p:attrName>
                                        </p:attrNameLst>
                                      </p:cBhvr>
                                      <p:to>
                                        <p:strVal val="visible"/>
                                      </p:to>
                                    </p:set>
                                    <p:animEffect transition="in" filter="fade">
                                      <p:cBhvr>
                                        <p:cTn id="51" dur="385" decel="100000"/>
                                        <p:tgtEl>
                                          <p:spTgt spid="6">
                                            <p:txEl>
                                              <p:pRg st="0" end="0"/>
                                            </p:txEl>
                                          </p:spTgt>
                                        </p:tgtEl>
                                      </p:cBhvr>
                                    </p:animEffect>
                                    <p:animScale>
                                      <p:cBhvr>
                                        <p:cTn id="52" dur="385" decel="100000"/>
                                        <p:tgtEl>
                                          <p:spTgt spid="6">
                                            <p:txEl>
                                              <p:pRg st="0" end="0"/>
                                            </p:txEl>
                                          </p:spTgt>
                                        </p:tgtEl>
                                      </p:cBhvr>
                                      <p:from x="10000" y="10000"/>
                                      <p:to x="200000" y="450000"/>
                                    </p:animScale>
                                    <p:animScale>
                                      <p:cBhvr>
                                        <p:cTn id="53" dur="615" accel="100000" fill="hold">
                                          <p:stCondLst>
                                            <p:cond delay="385"/>
                                          </p:stCondLst>
                                        </p:cTn>
                                        <p:tgtEl>
                                          <p:spTgt spid="6">
                                            <p:txEl>
                                              <p:pRg st="0" end="0"/>
                                            </p:txEl>
                                          </p:spTgt>
                                        </p:tgtEl>
                                      </p:cBhvr>
                                      <p:from x="200000" y="450000"/>
                                      <p:to x="100000" y="100000"/>
                                    </p:animScale>
                                    <p:set>
                                      <p:cBhvr>
                                        <p:cTn id="54" dur="385" fill="hold"/>
                                        <p:tgtEl>
                                          <p:spTgt spid="6">
                                            <p:txEl>
                                              <p:pRg st="0" end="0"/>
                                            </p:txEl>
                                          </p:spTgt>
                                        </p:tgtEl>
                                        <p:attrNameLst>
                                          <p:attrName>ppt_x</p:attrName>
                                        </p:attrNameLst>
                                      </p:cBhvr>
                                      <p:to>
                                        <p:strVal val="(0.5)"/>
                                      </p:to>
                                    </p:set>
                                    <p:anim from="(0.5)" to="(#ppt_x)" calcmode="lin" valueType="num">
                                      <p:cBhvr>
                                        <p:cTn id="55" dur="615" accel="100000" fill="hold">
                                          <p:stCondLst>
                                            <p:cond delay="385"/>
                                          </p:stCondLst>
                                        </p:cTn>
                                        <p:tgtEl>
                                          <p:spTgt spid="6">
                                            <p:txEl>
                                              <p:pRg st="0" end="0"/>
                                            </p:txEl>
                                          </p:spTgt>
                                        </p:tgtEl>
                                        <p:attrNameLst>
                                          <p:attrName>ppt_x</p:attrName>
                                        </p:attrNameLst>
                                      </p:cBhvr>
                                    </p:anim>
                                    <p:set>
                                      <p:cBhvr>
                                        <p:cTn id="56" dur="385" fill="hold"/>
                                        <p:tgtEl>
                                          <p:spTgt spid="6">
                                            <p:txEl>
                                              <p:pRg st="0" end="0"/>
                                            </p:txEl>
                                          </p:spTgt>
                                        </p:tgtEl>
                                        <p:attrNameLst>
                                          <p:attrName>ppt_y</p:attrName>
                                        </p:attrNameLst>
                                      </p:cBhvr>
                                      <p:to>
                                        <p:strVal val="(#ppt_y+0.4)"/>
                                      </p:to>
                                    </p:set>
                                    <p:anim from="(#ppt_y+0.4)" to="(#ppt_y)" calcmode="lin" valueType="num">
                                      <p:cBhvr>
                                        <p:cTn id="57" dur="615" accel="100000" fill="hold">
                                          <p:stCondLst>
                                            <p:cond delay="385"/>
                                          </p:stCondLst>
                                        </p:cTn>
                                        <p:tgtEl>
                                          <p:spTgt spid="6">
                                            <p:txEl>
                                              <p:pRg st="0" end="0"/>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P spid="6"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srcRect/>
          <a:stretch>
            <a:fillRect/>
          </a:stretch>
        </p:blipFill>
        <p:spPr bwMode="auto">
          <a:xfrm>
            <a:off x="0" y="15875"/>
            <a:ext cx="9144000" cy="6826250"/>
          </a:xfrm>
          <a:prstGeom prst="rect">
            <a:avLst/>
          </a:prstGeom>
          <a:noFill/>
          <a:ln w="9525">
            <a:noFill/>
            <a:miter lim="800000"/>
            <a:headEnd/>
            <a:tailEnd/>
          </a:ln>
        </p:spPr>
      </p:pic>
      <p:sp>
        <p:nvSpPr>
          <p:cNvPr id="3" name="Rettangolo 2"/>
          <p:cNvSpPr/>
          <p:nvPr/>
        </p:nvSpPr>
        <p:spPr>
          <a:xfrm>
            <a:off x="179512" y="72008"/>
            <a:ext cx="8856984" cy="6741368"/>
          </a:xfrm>
          <a:prstGeom prst="rect">
            <a:avLst/>
          </a:prstGeom>
          <a:solidFill>
            <a:srgbClr val="FF000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cstate="print"/>
          <a:srcRect/>
          <a:stretch>
            <a:fillRect/>
          </a:stretch>
        </p:blipFill>
        <p:spPr bwMode="auto">
          <a:xfrm>
            <a:off x="0" y="-3175"/>
            <a:ext cx="9144000" cy="6864350"/>
          </a:xfrm>
          <a:prstGeom prst="rect">
            <a:avLst/>
          </a:prstGeom>
          <a:noFill/>
          <a:ln w="9525">
            <a:noFill/>
            <a:miter lim="800000"/>
            <a:headEnd/>
            <a:tailEnd/>
          </a:ln>
        </p:spPr>
      </p:pic>
      <p:pic>
        <p:nvPicPr>
          <p:cNvPr id="6" name="Immagine 5" descr="Harvey and King Charles I.png"/>
          <p:cNvPicPr>
            <a:picLocks noChangeAspect="1"/>
          </p:cNvPicPr>
          <p:nvPr/>
        </p:nvPicPr>
        <p:blipFill>
          <a:blip r:embed="rId3" cstate="print"/>
          <a:srcRect b="13998"/>
          <a:stretch>
            <a:fillRect/>
          </a:stretch>
        </p:blipFill>
        <p:spPr>
          <a:xfrm>
            <a:off x="4514850" y="2997200"/>
            <a:ext cx="4594225" cy="388937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rgbClr val="FF0000">
                <a:alpha val="0"/>
              </a:srgbClr>
            </a:gs>
            <a:gs pos="45000">
              <a:srgbClr val="FF7A00"/>
            </a:gs>
            <a:gs pos="70000">
              <a:srgbClr val="FF0300"/>
            </a:gs>
            <a:gs pos="100000">
              <a:srgbClr val="4D0808"/>
            </a:gs>
          </a:gsLst>
          <a:lin ang="16200000" scaled="0"/>
          <a:tileRect/>
        </a:gra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07950" y="44450"/>
            <a:ext cx="6192838" cy="927100"/>
          </a:xfrm>
          <a:solidFill>
            <a:srgbClr val="EAEAEA"/>
          </a:solidFill>
        </p:spPr>
        <p:txBody>
          <a:bodyPr/>
          <a:lstStyle/>
          <a:p>
            <a:pPr eaLnBrk="1" hangingPunct="1"/>
            <a:r>
              <a:rPr lang="it-IT" sz="3200" smtClean="0">
                <a:solidFill>
                  <a:srgbClr val="C00000"/>
                </a:solidFill>
              </a:rPr>
              <a:t>Rinascimento e modernità:</a:t>
            </a:r>
            <a:br>
              <a:rPr lang="it-IT" sz="3200" smtClean="0">
                <a:solidFill>
                  <a:srgbClr val="C00000"/>
                </a:solidFill>
              </a:rPr>
            </a:br>
            <a:r>
              <a:rPr lang="it-IT" sz="3200" smtClean="0">
                <a:solidFill>
                  <a:srgbClr val="C00000"/>
                </a:solidFill>
              </a:rPr>
              <a:t>il sangue e la nascita della fisiologia</a:t>
            </a:r>
            <a:endParaRPr lang="it-IT" sz="3200" b="1" smtClean="0">
              <a:solidFill>
                <a:srgbClr val="C00000"/>
              </a:solidFill>
            </a:endParaRPr>
          </a:p>
        </p:txBody>
      </p:sp>
      <p:sp>
        <p:nvSpPr>
          <p:cNvPr id="9" name="Text Box 4"/>
          <p:cNvSpPr txBox="1">
            <a:spLocks noChangeArrowheads="1"/>
          </p:cNvSpPr>
          <p:nvPr/>
        </p:nvSpPr>
        <p:spPr bwMode="auto">
          <a:xfrm>
            <a:off x="34925" y="3501008"/>
            <a:ext cx="8785225" cy="3356992"/>
          </a:xfrm>
          <a:prstGeom prst="rect">
            <a:avLst/>
          </a:prstGeom>
          <a:noFill/>
          <a:ln w="9525">
            <a:noFill/>
            <a:round/>
            <a:headEnd/>
            <a:tailEnd/>
          </a:ln>
        </p:spPr>
        <p:txBody>
          <a:bodyPr lIns="81639" tIns="40820" rIns="81639" bIns="40820"/>
          <a:lstStyle/>
          <a:p>
            <a:pPr algn="ct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US" sz="2000" b="1" dirty="0"/>
              <a:t>William Harvey (1578–1657</a:t>
            </a:r>
          </a:p>
          <a:p>
            <a:pPr algn="ct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endParaRPr lang="it-IT" sz="1200" b="1" dirty="0">
              <a:latin typeface="Times New Roman" pitchFamily="18" charset="0"/>
            </a:endParaRPr>
          </a:p>
          <a:p>
            <a:pPr algn="jus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it-IT" sz="2000" b="1" dirty="0" smtClean="0">
                <a:latin typeface="Times New Roman" pitchFamily="18" charset="0"/>
              </a:rPr>
              <a:t>Un </a:t>
            </a:r>
            <a:r>
              <a:rPr lang="it-IT" sz="2000" b="1" dirty="0" smtClean="0">
                <a:latin typeface="Times New Roman" pitchFamily="18" charset="0"/>
              </a:rPr>
              <a:t>giovane medico inglese il cui corso di studi in medicina, intrapreso a Cambridge, termina a Padova sotto la guida di Girolamo </a:t>
            </a:r>
            <a:r>
              <a:rPr lang="it-IT" sz="2000" b="1" dirty="0" err="1" smtClean="0">
                <a:latin typeface="Times New Roman" pitchFamily="18" charset="0"/>
              </a:rPr>
              <a:t>Fabrici</a:t>
            </a:r>
            <a:r>
              <a:rPr lang="it-IT" sz="2000" b="1" dirty="0" smtClean="0">
                <a:latin typeface="Times New Roman" pitchFamily="18" charset="0"/>
              </a:rPr>
              <a:t> di </a:t>
            </a:r>
            <a:r>
              <a:rPr lang="it-IT" sz="2000" b="1" dirty="0" err="1" smtClean="0">
                <a:latin typeface="Times New Roman" pitchFamily="18" charset="0"/>
              </a:rPr>
              <a:t>Acquapendente</a:t>
            </a:r>
            <a:r>
              <a:rPr lang="it-IT" sz="2000" b="1" dirty="0" smtClean="0">
                <a:latin typeface="Times New Roman" pitchFamily="18" charset="0"/>
              </a:rPr>
              <a:t>, nel 1602. </a:t>
            </a:r>
            <a:r>
              <a:rPr lang="it-IT" sz="2000" b="1" u="sng" dirty="0" smtClean="0">
                <a:latin typeface="Times New Roman" pitchFamily="18" charset="0"/>
              </a:rPr>
              <a:t>Sono gli anni in cui a Padova, sulla cattedra di matematica, insegna Galileo Galilei</a:t>
            </a:r>
            <a:r>
              <a:rPr lang="it-IT" sz="2000" b="1" dirty="0" smtClean="0">
                <a:latin typeface="Times New Roman" pitchFamily="18" charset="0"/>
              </a:rPr>
              <a:t>.</a:t>
            </a:r>
          </a:p>
          <a:p>
            <a:pPr algn="jus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it-IT" sz="2000" b="1" dirty="0" smtClean="0">
                <a:latin typeface="Times New Roman" pitchFamily="18" charset="0"/>
              </a:rPr>
              <a:t>La storiografia ha a lungo discusso sulla possibile o reale influenza delle idee galileiane sulle proposte fisiologiche avanzate da Harvey e sull’influsso che il metodo matematico sperimentale ha potuto avere sul concepimento e sulla stesura del </a:t>
            </a:r>
            <a:r>
              <a:rPr lang="it-IT" sz="2000" b="1" i="1" dirty="0" smtClean="0">
                <a:latin typeface="Times New Roman" pitchFamily="18" charset="0"/>
              </a:rPr>
              <a:t>De </a:t>
            </a:r>
            <a:r>
              <a:rPr lang="it-IT" sz="2000" b="1" i="1" dirty="0" err="1" smtClean="0">
                <a:latin typeface="Times New Roman" pitchFamily="18" charset="0"/>
              </a:rPr>
              <a:t>motu</a:t>
            </a:r>
            <a:r>
              <a:rPr lang="it-IT" sz="2000" b="1" i="1" dirty="0" smtClean="0">
                <a:latin typeface="Times New Roman" pitchFamily="18" charset="0"/>
              </a:rPr>
              <a:t> </a:t>
            </a:r>
            <a:r>
              <a:rPr lang="it-IT" sz="2000" b="1" i="1" dirty="0" err="1" smtClean="0">
                <a:latin typeface="Times New Roman" pitchFamily="18" charset="0"/>
              </a:rPr>
              <a:t>cordis</a:t>
            </a:r>
            <a:r>
              <a:rPr lang="it-IT" sz="2000" b="1" dirty="0" smtClean="0">
                <a:latin typeface="Times New Roman" pitchFamily="18" charset="0"/>
              </a:rPr>
              <a:t>.</a:t>
            </a:r>
          </a:p>
          <a:p>
            <a:pPr algn="jus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it-IT" sz="2000" b="1" dirty="0" smtClean="0">
                <a:latin typeface="Times New Roman" pitchFamily="18" charset="0"/>
              </a:rPr>
              <a:t>Non è possibile fornire una risposta certa a queste </a:t>
            </a:r>
            <a:r>
              <a:rPr lang="it-IT" sz="2000" b="1" dirty="0" smtClean="0">
                <a:latin typeface="Times New Roman" pitchFamily="18" charset="0"/>
              </a:rPr>
              <a:t>domande </a:t>
            </a:r>
            <a:r>
              <a:rPr lang="it-IT" sz="1600" b="1" dirty="0" smtClean="0">
                <a:latin typeface="Times New Roman" pitchFamily="18" charset="0"/>
              </a:rPr>
              <a:t>… (</a:t>
            </a:r>
            <a:r>
              <a:rPr lang="it-IT" sz="1600" b="1" dirty="0" err="1" smtClean="0">
                <a:latin typeface="Times New Roman" pitchFamily="18" charset="0"/>
              </a:rPr>
              <a:t>Gazzaniga</a:t>
            </a:r>
            <a:r>
              <a:rPr lang="it-IT" sz="1600" b="1" dirty="0" smtClean="0">
                <a:latin typeface="Times New Roman" pitchFamily="18" charset="0"/>
              </a:rPr>
              <a:t>, p. 172)</a:t>
            </a:r>
            <a:endParaRPr lang="it-IT" sz="1600" b="1" dirty="0">
              <a:latin typeface="Times New Roman" pitchFamily="18" charset="0"/>
            </a:endParaRPr>
          </a:p>
        </p:txBody>
      </p:sp>
      <p:pic>
        <p:nvPicPr>
          <p:cNvPr id="46084" name="Immagine 11" descr="Harvey circulation_500px.jpg"/>
          <p:cNvPicPr>
            <a:picLocks noChangeAspect="1"/>
          </p:cNvPicPr>
          <p:nvPr/>
        </p:nvPicPr>
        <p:blipFill>
          <a:blip r:embed="rId3" cstate="print"/>
          <a:srcRect/>
          <a:stretch>
            <a:fillRect/>
          </a:stretch>
        </p:blipFill>
        <p:spPr bwMode="auto">
          <a:xfrm>
            <a:off x="395536" y="1052736"/>
            <a:ext cx="4105151" cy="2525016"/>
          </a:xfrm>
          <a:prstGeom prst="rect">
            <a:avLst/>
          </a:prstGeom>
          <a:noFill/>
          <a:ln w="9525">
            <a:noFill/>
            <a:miter lim="800000"/>
            <a:headEnd/>
            <a:tailEnd/>
          </a:ln>
        </p:spPr>
      </p:pic>
      <p:pic>
        <p:nvPicPr>
          <p:cNvPr id="46085" name="Immagine 12" descr="Harvey's book.jpg"/>
          <p:cNvPicPr>
            <a:picLocks noChangeAspect="1"/>
          </p:cNvPicPr>
          <p:nvPr/>
        </p:nvPicPr>
        <p:blipFill>
          <a:blip r:embed="rId4" cstate="print"/>
          <a:srcRect l="49133" t="2960" b="3947"/>
          <a:stretch>
            <a:fillRect/>
          </a:stretch>
        </p:blipFill>
        <p:spPr bwMode="auto">
          <a:xfrm>
            <a:off x="6362700" y="404813"/>
            <a:ext cx="2601913" cy="36480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rgbClr val="FF0000">
                <a:alpha val="0"/>
              </a:srgbClr>
            </a:gs>
            <a:gs pos="45000">
              <a:srgbClr val="FF7A00"/>
            </a:gs>
            <a:gs pos="70000">
              <a:srgbClr val="FF0300"/>
            </a:gs>
            <a:gs pos="100000">
              <a:srgbClr val="4D0808"/>
            </a:gs>
          </a:gsLst>
          <a:lin ang="16200000" scaled="0"/>
          <a:tileRect/>
        </a:gra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07950" y="44450"/>
            <a:ext cx="6192838" cy="927100"/>
          </a:xfrm>
          <a:solidFill>
            <a:srgbClr val="EAEAEA"/>
          </a:solidFill>
        </p:spPr>
        <p:txBody>
          <a:bodyPr/>
          <a:lstStyle/>
          <a:p>
            <a:pPr eaLnBrk="1" hangingPunct="1"/>
            <a:r>
              <a:rPr lang="it-IT" sz="3200" smtClean="0">
                <a:solidFill>
                  <a:srgbClr val="C00000"/>
                </a:solidFill>
              </a:rPr>
              <a:t>Rinascimento e modernità:</a:t>
            </a:r>
            <a:br>
              <a:rPr lang="it-IT" sz="3200" smtClean="0">
                <a:solidFill>
                  <a:srgbClr val="C00000"/>
                </a:solidFill>
              </a:rPr>
            </a:br>
            <a:r>
              <a:rPr lang="it-IT" sz="3200" smtClean="0">
                <a:solidFill>
                  <a:srgbClr val="C00000"/>
                </a:solidFill>
              </a:rPr>
              <a:t>il sangue e la nascita della fisiologia</a:t>
            </a:r>
            <a:endParaRPr lang="it-IT" sz="3200" b="1" smtClean="0">
              <a:solidFill>
                <a:srgbClr val="C00000"/>
              </a:solidFill>
            </a:endParaRPr>
          </a:p>
        </p:txBody>
      </p:sp>
      <p:sp>
        <p:nvSpPr>
          <p:cNvPr id="9" name="Text Box 4"/>
          <p:cNvSpPr txBox="1">
            <a:spLocks noChangeArrowheads="1"/>
          </p:cNvSpPr>
          <p:nvPr/>
        </p:nvSpPr>
        <p:spPr bwMode="auto">
          <a:xfrm>
            <a:off x="34925" y="3861048"/>
            <a:ext cx="8785225" cy="2952949"/>
          </a:xfrm>
          <a:prstGeom prst="rect">
            <a:avLst/>
          </a:prstGeom>
          <a:noFill/>
          <a:ln w="9525">
            <a:noFill/>
            <a:round/>
            <a:headEnd/>
            <a:tailEnd/>
          </a:ln>
        </p:spPr>
        <p:txBody>
          <a:bodyPr lIns="81639" tIns="40820" rIns="81639" bIns="40820"/>
          <a:lstStyle/>
          <a:p>
            <a:pPr algn="ct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US" sz="2000" b="1" dirty="0"/>
              <a:t>William Harvey (</a:t>
            </a:r>
            <a:r>
              <a:rPr lang="en-US" sz="2000" b="1" dirty="0" smtClean="0"/>
              <a:t>1578–1657)</a:t>
            </a:r>
            <a:endParaRPr lang="en-US" sz="2000" b="1" dirty="0"/>
          </a:p>
          <a:p>
            <a:pPr algn="ct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endParaRPr lang="it-IT" sz="800" b="1" dirty="0">
              <a:latin typeface="Times New Roman" pitchFamily="18" charset="0"/>
            </a:endParaRPr>
          </a:p>
          <a:p>
            <a:pPr algn="jus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it-IT" b="1" dirty="0">
                <a:latin typeface="Times New Roman" pitchFamily="18" charset="0"/>
              </a:rPr>
              <a:t>La scoperta della circolazione del sangue di Harvey ha segnato l'inizio di un periodo di spiegazioni meccaniche per una varietà di funzioni e processi, tra cui la digestione, il metabolismo, la respirazione e la gravidanza. Lo scienziato inglese dimostrò,  attraverso sia la vivisezione  sia la legatura e perfusione di alcuni vasi, che il </a:t>
            </a:r>
            <a:r>
              <a:rPr lang="it-IT" b="1" i="1" u="sng" dirty="0">
                <a:latin typeface="Times New Roman" pitchFamily="18" charset="0"/>
              </a:rPr>
              <a:t>cuore agisce come una pompa muscolare che spinge il sangue attraverso il corpo in un ciclo continuo</a:t>
            </a:r>
            <a:r>
              <a:rPr lang="it-IT" b="1" dirty="0" smtClean="0">
                <a:latin typeface="Times New Roman" pitchFamily="18" charset="0"/>
              </a:rPr>
              <a:t>.</a:t>
            </a:r>
          </a:p>
          <a:p>
            <a:pPr algn="jus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it-IT" b="1" dirty="0" smtClean="0">
                <a:latin typeface="Times New Roman" pitchFamily="18" charset="0"/>
              </a:rPr>
              <a:t>Studi </a:t>
            </a:r>
            <a:r>
              <a:rPr lang="it-IT" b="1" dirty="0" smtClean="0">
                <a:latin typeface="Times New Roman" pitchFamily="18" charset="0"/>
              </a:rPr>
              <a:t>anatomici di </a:t>
            </a:r>
            <a:r>
              <a:rPr lang="it-IT" b="1" dirty="0" err="1" smtClean="0">
                <a:latin typeface="Times New Roman" pitchFamily="18" charset="0"/>
              </a:rPr>
              <a:t>Cesalpino</a:t>
            </a:r>
            <a:r>
              <a:rPr lang="it-IT" b="1" dirty="0" smtClean="0">
                <a:latin typeface="Times New Roman" pitchFamily="18" charset="0"/>
              </a:rPr>
              <a:t> </a:t>
            </a:r>
            <a:r>
              <a:rPr lang="it-IT" b="1" dirty="0" smtClean="0">
                <a:latin typeface="Times New Roman" pitchFamily="18" charset="0"/>
              </a:rPr>
              <a:t>su </a:t>
            </a:r>
            <a:r>
              <a:rPr lang="it-IT" b="1" u="sng" dirty="0" smtClean="0">
                <a:latin typeface="Times New Roman" pitchFamily="18" charset="0"/>
              </a:rPr>
              <a:t>valvole cardiache </a:t>
            </a:r>
            <a:r>
              <a:rPr lang="it-IT" b="1" dirty="0" smtClean="0">
                <a:latin typeface="Times New Roman" pitchFamily="18" charset="0"/>
              </a:rPr>
              <a:t>+  osservazioni sperimentali </a:t>
            </a:r>
            <a:r>
              <a:rPr lang="it-IT" b="1" dirty="0" smtClean="0">
                <a:latin typeface="Times New Roman" pitchFamily="18" charset="0"/>
              </a:rPr>
              <a:t>sui </a:t>
            </a:r>
            <a:r>
              <a:rPr lang="it-IT" b="1" u="sng" dirty="0" smtClean="0">
                <a:latin typeface="Times New Roman" pitchFamily="18" charset="0"/>
              </a:rPr>
              <a:t>fenomeni per legatura </a:t>
            </a:r>
            <a:r>
              <a:rPr lang="it-IT" b="1" dirty="0" smtClean="0">
                <a:latin typeface="Times New Roman" pitchFamily="18" charset="0"/>
              </a:rPr>
              <a:t>delle vene dell’avambraccio + </a:t>
            </a:r>
            <a:r>
              <a:rPr lang="it-IT" b="1" dirty="0" smtClean="0">
                <a:latin typeface="Times New Roman" pitchFamily="18" charset="0"/>
              </a:rPr>
              <a:t>osservazioni di </a:t>
            </a:r>
            <a:r>
              <a:rPr lang="it-IT" b="1" dirty="0" err="1" smtClean="0">
                <a:latin typeface="Times New Roman" pitchFamily="18" charset="0"/>
              </a:rPr>
              <a:t>Fabrici</a:t>
            </a:r>
            <a:r>
              <a:rPr lang="it-IT" b="1" dirty="0" smtClean="0">
                <a:latin typeface="Times New Roman" pitchFamily="18" charset="0"/>
              </a:rPr>
              <a:t> di </a:t>
            </a:r>
            <a:r>
              <a:rPr lang="it-IT" b="1" dirty="0" err="1" smtClean="0">
                <a:latin typeface="Times New Roman" pitchFamily="18" charset="0"/>
              </a:rPr>
              <a:t>Acquapendente</a:t>
            </a:r>
            <a:r>
              <a:rPr lang="it-IT" b="1" dirty="0" smtClean="0">
                <a:latin typeface="Times New Roman" pitchFamily="18" charset="0"/>
              </a:rPr>
              <a:t> sulla </a:t>
            </a:r>
            <a:r>
              <a:rPr lang="it-IT" b="1" dirty="0" smtClean="0">
                <a:latin typeface="Times New Roman" pitchFamily="18" charset="0"/>
              </a:rPr>
              <a:t>funzione delle </a:t>
            </a:r>
            <a:r>
              <a:rPr lang="it-IT" b="1" u="sng" dirty="0" smtClean="0">
                <a:latin typeface="Times New Roman" pitchFamily="18" charset="0"/>
              </a:rPr>
              <a:t>valvole nelle </a:t>
            </a:r>
            <a:r>
              <a:rPr lang="it-IT" b="1" u="sng" dirty="0" smtClean="0">
                <a:latin typeface="Times New Roman" pitchFamily="18" charset="0"/>
              </a:rPr>
              <a:t>vene </a:t>
            </a:r>
            <a:r>
              <a:rPr lang="it-IT" b="1" dirty="0" smtClean="0">
                <a:latin typeface="Times New Roman" pitchFamily="18" charset="0"/>
              </a:rPr>
              <a:t>&gt;&gt; sono fonti che vengono re-interpretate da Harvey alla </a:t>
            </a:r>
            <a:r>
              <a:rPr lang="it-IT" b="1" dirty="0" smtClean="0">
                <a:latin typeface="Times New Roman" pitchFamily="18" charset="0"/>
              </a:rPr>
              <a:t>luce del </a:t>
            </a:r>
            <a:r>
              <a:rPr lang="it-IT" sz="1600" b="1" u="sng" dirty="0" smtClean="0">
                <a:latin typeface="Times New Roman" pitchFamily="18" charset="0"/>
              </a:rPr>
              <a:t>METODO MATEMATICO </a:t>
            </a:r>
            <a:r>
              <a:rPr lang="it-IT" sz="1600" b="1" u="sng" dirty="0" err="1" smtClean="0">
                <a:latin typeface="Times New Roman" pitchFamily="18" charset="0"/>
              </a:rPr>
              <a:t>DI</a:t>
            </a:r>
            <a:r>
              <a:rPr lang="it-IT" sz="1600" b="1" u="sng" dirty="0" smtClean="0">
                <a:latin typeface="Times New Roman" pitchFamily="18" charset="0"/>
              </a:rPr>
              <a:t> STAMPO GALILEIANO</a:t>
            </a:r>
            <a:endParaRPr lang="it-IT" sz="1600" b="1" u="sng" dirty="0">
              <a:latin typeface="Times New Roman" pitchFamily="18" charset="0"/>
            </a:endParaRPr>
          </a:p>
        </p:txBody>
      </p:sp>
      <p:pic>
        <p:nvPicPr>
          <p:cNvPr id="46084" name="Immagine 11" descr="Harvey circulation_500px.jpg"/>
          <p:cNvPicPr>
            <a:picLocks noChangeAspect="1"/>
          </p:cNvPicPr>
          <p:nvPr/>
        </p:nvPicPr>
        <p:blipFill>
          <a:blip r:embed="rId3" cstate="print"/>
          <a:srcRect/>
          <a:stretch>
            <a:fillRect/>
          </a:stretch>
        </p:blipFill>
        <p:spPr bwMode="auto">
          <a:xfrm>
            <a:off x="250825" y="1125538"/>
            <a:ext cx="4483100" cy="2757487"/>
          </a:xfrm>
          <a:prstGeom prst="rect">
            <a:avLst/>
          </a:prstGeom>
          <a:noFill/>
          <a:ln w="9525">
            <a:noFill/>
            <a:miter lim="800000"/>
            <a:headEnd/>
            <a:tailEnd/>
          </a:ln>
        </p:spPr>
      </p:pic>
      <p:pic>
        <p:nvPicPr>
          <p:cNvPr id="46085" name="Immagine 12" descr="Harvey's book.jpg"/>
          <p:cNvPicPr>
            <a:picLocks noChangeAspect="1"/>
          </p:cNvPicPr>
          <p:nvPr/>
        </p:nvPicPr>
        <p:blipFill>
          <a:blip r:embed="rId4" cstate="print"/>
          <a:srcRect l="49133" t="2960" b="3947"/>
          <a:stretch>
            <a:fillRect/>
          </a:stretch>
        </p:blipFill>
        <p:spPr bwMode="auto">
          <a:xfrm>
            <a:off x="6362700" y="404813"/>
            <a:ext cx="2601913" cy="36480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0000"/>
            </a:gs>
            <a:gs pos="45000">
              <a:srgbClr val="FF7A00"/>
            </a:gs>
            <a:gs pos="70000">
              <a:srgbClr val="FF0300"/>
            </a:gs>
            <a:gs pos="100000">
              <a:srgbClr val="4D0808"/>
            </a:gs>
          </a:gsLst>
          <a:lin ang="16200000"/>
        </a:gra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403350" y="53975"/>
            <a:ext cx="6192838" cy="1143000"/>
          </a:xfrm>
          <a:solidFill>
            <a:srgbClr val="EAEAEA"/>
          </a:solidFill>
        </p:spPr>
        <p:txBody>
          <a:bodyPr/>
          <a:lstStyle/>
          <a:p>
            <a:pPr eaLnBrk="1" hangingPunct="1"/>
            <a:r>
              <a:rPr lang="it-IT" sz="3200" b="1" dirty="0" smtClean="0">
                <a:solidFill>
                  <a:srgbClr val="C00000"/>
                </a:solidFill>
              </a:rPr>
              <a:t>Francis  Bacon </a:t>
            </a:r>
            <a:r>
              <a:rPr lang="it-IT" sz="3200" b="1" dirty="0" smtClean="0">
                <a:solidFill>
                  <a:srgbClr val="C00000"/>
                </a:solidFill>
              </a:rPr>
              <a:t>(1561-1626)</a:t>
            </a:r>
            <a:br>
              <a:rPr lang="it-IT" sz="3200" b="1" dirty="0" smtClean="0">
                <a:solidFill>
                  <a:srgbClr val="C00000"/>
                </a:solidFill>
              </a:rPr>
            </a:br>
            <a:r>
              <a:rPr lang="it-IT" sz="3200" b="1" dirty="0" err="1" smtClean="0">
                <a:solidFill>
                  <a:srgbClr val="C00000"/>
                </a:solidFill>
              </a:rPr>
              <a:t>scientific</a:t>
            </a:r>
            <a:r>
              <a:rPr lang="it-IT" sz="3200" b="1" dirty="0" smtClean="0">
                <a:solidFill>
                  <a:srgbClr val="C00000"/>
                </a:solidFill>
              </a:rPr>
              <a:t> </a:t>
            </a:r>
            <a:r>
              <a:rPr lang="it-IT" sz="3200" b="1" dirty="0" err="1" smtClean="0">
                <a:solidFill>
                  <a:srgbClr val="C00000"/>
                </a:solidFill>
              </a:rPr>
              <a:t>method</a:t>
            </a:r>
            <a:r>
              <a:rPr lang="it-IT" sz="3200" b="1" dirty="0" smtClean="0">
                <a:solidFill>
                  <a:srgbClr val="C00000"/>
                </a:solidFill>
              </a:rPr>
              <a:t>: </a:t>
            </a:r>
            <a:r>
              <a:rPr lang="it-IT" sz="3200" b="1" dirty="0" err="1" smtClean="0">
                <a:solidFill>
                  <a:srgbClr val="C00000"/>
                </a:solidFill>
              </a:rPr>
              <a:t>induction</a:t>
            </a:r>
            <a:endParaRPr lang="it-IT" sz="3200" b="1" dirty="0" smtClean="0">
              <a:solidFill>
                <a:srgbClr val="C00000"/>
              </a:solidFill>
            </a:endParaRPr>
          </a:p>
        </p:txBody>
      </p:sp>
      <p:sp>
        <p:nvSpPr>
          <p:cNvPr id="28675" name="Rectangle 3"/>
          <p:cNvSpPr>
            <a:spLocks noGrp="1" noChangeArrowheads="1"/>
          </p:cNvSpPr>
          <p:nvPr>
            <p:ph type="body" sz="half" idx="1"/>
          </p:nvPr>
        </p:nvSpPr>
        <p:spPr>
          <a:xfrm>
            <a:off x="34925" y="2852936"/>
            <a:ext cx="9037638" cy="2736304"/>
          </a:xfrm>
          <a:solidFill>
            <a:schemeClr val="tx2">
              <a:lumMod val="75000"/>
            </a:schemeClr>
          </a:solidFill>
          <a:ln>
            <a:solidFill>
              <a:schemeClr val="tx2">
                <a:lumMod val="40000"/>
                <a:lumOff val="60000"/>
              </a:schemeClr>
            </a:solidFill>
          </a:ln>
        </p:spPr>
        <p:txBody>
          <a:bodyPr/>
          <a:lstStyle/>
          <a:p>
            <a:pPr marL="0" indent="0" algn="just" eaLnBrk="1" hangingPunct="1">
              <a:spcBef>
                <a:spcPts val="0"/>
              </a:spcBef>
              <a:buFontTx/>
              <a:buNone/>
              <a:defRPr/>
            </a:pPr>
            <a:r>
              <a:rPr lang="en-US" sz="2200" b="1" dirty="0" smtClean="0">
                <a:solidFill>
                  <a:schemeClr val="bg1"/>
                </a:solidFill>
              </a:rPr>
              <a:t>By reasoning using "induction", Bacon meant the ability to gradually generalize a finding based on </a:t>
            </a:r>
            <a:r>
              <a:rPr lang="en-US" sz="2200" b="1" u="sng" dirty="0" smtClean="0">
                <a:solidFill>
                  <a:schemeClr val="bg1"/>
                </a:solidFill>
              </a:rPr>
              <a:t>accumulating data </a:t>
            </a:r>
            <a:r>
              <a:rPr lang="en-US" sz="2200" b="1" dirty="0" smtClean="0">
                <a:solidFill>
                  <a:schemeClr val="bg1"/>
                </a:solidFill>
              </a:rPr>
              <a:t>- he advised proceeding by this method (building a case [</a:t>
            </a:r>
            <a:r>
              <a:rPr lang="en-US" sz="2200" b="1" i="1" dirty="0" err="1" smtClean="0">
                <a:solidFill>
                  <a:schemeClr val="bg1"/>
                </a:solidFill>
              </a:rPr>
              <a:t>tavole</a:t>
            </a:r>
            <a:r>
              <a:rPr lang="en-US" sz="2200" b="1" i="1" dirty="0" smtClean="0">
                <a:solidFill>
                  <a:schemeClr val="bg1"/>
                </a:solidFill>
              </a:rPr>
              <a:t> </a:t>
            </a:r>
            <a:r>
              <a:rPr lang="en-US" sz="2200" b="1" i="1" dirty="0" err="1" smtClean="0">
                <a:solidFill>
                  <a:schemeClr val="bg1"/>
                </a:solidFill>
              </a:rPr>
              <a:t>di</a:t>
            </a:r>
            <a:r>
              <a:rPr lang="en-US" sz="2200" b="1" i="1" dirty="0" smtClean="0">
                <a:solidFill>
                  <a:schemeClr val="bg1"/>
                </a:solidFill>
              </a:rPr>
              <a:t> </a:t>
            </a:r>
            <a:r>
              <a:rPr lang="en-US" sz="2200" b="1" i="1" dirty="0" err="1" smtClean="0">
                <a:solidFill>
                  <a:schemeClr val="bg1"/>
                </a:solidFill>
              </a:rPr>
              <a:t>dati</a:t>
            </a:r>
            <a:r>
              <a:rPr lang="en-US" sz="2200" b="1" dirty="0" smtClean="0">
                <a:solidFill>
                  <a:schemeClr val="bg1"/>
                </a:solidFill>
              </a:rPr>
              <a:t>] from the ground </a:t>
            </a:r>
            <a:r>
              <a:rPr lang="en-US" sz="2200" b="1" dirty="0" err="1" smtClean="0">
                <a:solidFill>
                  <a:schemeClr val="bg1"/>
                </a:solidFill>
              </a:rPr>
              <a:t>up,</a:t>
            </a:r>
            <a:r>
              <a:rPr lang="en-US" sz="1800" b="1" dirty="0" err="1" smtClean="0">
                <a:solidFill>
                  <a:schemeClr val="bg1"/>
                </a:solidFill>
              </a:rPr>
              <a:t>‘bottom</a:t>
            </a:r>
            <a:r>
              <a:rPr lang="en-US" sz="1800" b="1" dirty="0" smtClean="0">
                <a:solidFill>
                  <a:schemeClr val="bg1"/>
                </a:solidFill>
              </a:rPr>
              <a:t>-up’</a:t>
            </a:r>
            <a:r>
              <a:rPr lang="en-US" sz="2200" b="1" dirty="0" smtClean="0">
                <a:solidFill>
                  <a:schemeClr val="bg1"/>
                </a:solidFill>
              </a:rPr>
              <a:t>).</a:t>
            </a:r>
          </a:p>
          <a:p>
            <a:pPr marL="0" indent="0" algn="just" eaLnBrk="1" hangingPunct="1">
              <a:spcBef>
                <a:spcPts val="0"/>
              </a:spcBef>
              <a:buNone/>
              <a:defRPr/>
            </a:pPr>
            <a:r>
              <a:rPr lang="en-US" sz="2200" b="1" dirty="0" smtClean="0">
                <a:solidFill>
                  <a:schemeClr val="bg1"/>
                </a:solidFill>
              </a:rPr>
              <a:t>Drawing </a:t>
            </a:r>
            <a:r>
              <a:rPr lang="en-US" sz="2200" b="1" dirty="0" smtClean="0">
                <a:solidFill>
                  <a:schemeClr val="bg1"/>
                </a:solidFill>
              </a:rPr>
              <a:t>up a list of all things in which the phenomenon you are trying to explain occurs, as well as a list of things in which it does not occur.</a:t>
            </a:r>
          </a:p>
          <a:p>
            <a:pPr marL="0" indent="0" algn="just" eaLnBrk="1" hangingPunct="1">
              <a:spcBef>
                <a:spcPts val="600"/>
              </a:spcBef>
              <a:spcAft>
                <a:spcPts val="0"/>
              </a:spcAft>
              <a:buFontTx/>
              <a:buNone/>
              <a:defRPr/>
            </a:pPr>
            <a:r>
              <a:rPr lang="en-US" sz="1800" b="1" dirty="0" smtClean="0">
                <a:solidFill>
                  <a:schemeClr val="bg1"/>
                </a:solidFill>
              </a:rPr>
              <a:t>The </a:t>
            </a:r>
            <a:r>
              <a:rPr lang="en-US" sz="1800" b="1" dirty="0" smtClean="0">
                <a:solidFill>
                  <a:schemeClr val="bg1"/>
                </a:solidFill>
              </a:rPr>
              <a:t>cause of a phenomenal nature such as </a:t>
            </a:r>
            <a:r>
              <a:rPr lang="en-US" sz="1800" b="1" u="sng" dirty="0" smtClean="0">
                <a:solidFill>
                  <a:schemeClr val="bg1"/>
                </a:solidFill>
              </a:rPr>
              <a:t>heat</a:t>
            </a:r>
            <a:r>
              <a:rPr lang="en-US" sz="1800" b="1" dirty="0" smtClean="0">
                <a:solidFill>
                  <a:schemeClr val="bg1"/>
                </a:solidFill>
              </a:rPr>
              <a:t>, one </a:t>
            </a:r>
            <a:r>
              <a:rPr lang="en-US" sz="1800" b="1" dirty="0" smtClean="0">
                <a:solidFill>
                  <a:schemeClr val="bg1"/>
                </a:solidFill>
              </a:rPr>
              <a:t>must: 1) list </a:t>
            </a:r>
            <a:r>
              <a:rPr lang="en-US" sz="1800" b="1" dirty="0" smtClean="0">
                <a:solidFill>
                  <a:schemeClr val="bg1"/>
                </a:solidFill>
              </a:rPr>
              <a:t>all of the situations where heat is </a:t>
            </a:r>
            <a:r>
              <a:rPr lang="en-US" sz="1800" b="1" dirty="0" smtClean="0">
                <a:solidFill>
                  <a:schemeClr val="bg1"/>
                </a:solidFill>
              </a:rPr>
              <a:t>found; 2) another </a:t>
            </a:r>
            <a:r>
              <a:rPr lang="en-US" sz="1800" b="1" dirty="0" smtClean="0">
                <a:solidFill>
                  <a:schemeClr val="bg1"/>
                </a:solidFill>
              </a:rPr>
              <a:t>list </a:t>
            </a:r>
            <a:r>
              <a:rPr lang="en-US" sz="1800" b="1" dirty="0" smtClean="0">
                <a:solidFill>
                  <a:schemeClr val="bg1"/>
                </a:solidFill>
              </a:rPr>
              <a:t>with situations </a:t>
            </a:r>
            <a:r>
              <a:rPr lang="en-US" sz="1800" b="1" dirty="0" smtClean="0">
                <a:solidFill>
                  <a:schemeClr val="bg1"/>
                </a:solidFill>
              </a:rPr>
              <a:t>that are similar to those of the first list except for the lack of </a:t>
            </a:r>
            <a:r>
              <a:rPr lang="en-US" sz="1800" b="1" dirty="0" smtClean="0">
                <a:solidFill>
                  <a:schemeClr val="bg1"/>
                </a:solidFill>
              </a:rPr>
              <a:t>heat; 3) a </a:t>
            </a:r>
            <a:r>
              <a:rPr lang="en-US" sz="1800" b="1" dirty="0" smtClean="0">
                <a:solidFill>
                  <a:schemeClr val="bg1"/>
                </a:solidFill>
              </a:rPr>
              <a:t>third table lists situations where heat can vary.</a:t>
            </a:r>
            <a:endParaRPr lang="en-US" sz="1800" b="1" dirty="0" smtClean="0">
              <a:solidFill>
                <a:schemeClr val="bg1"/>
              </a:solidFill>
            </a:endParaRPr>
          </a:p>
        </p:txBody>
      </p:sp>
      <p:sp>
        <p:nvSpPr>
          <p:cNvPr id="7" name="Text Box 10"/>
          <p:cNvSpPr txBox="1">
            <a:spLocks noChangeArrowheads="1"/>
          </p:cNvSpPr>
          <p:nvPr/>
        </p:nvSpPr>
        <p:spPr bwMode="auto">
          <a:xfrm>
            <a:off x="72454" y="5661248"/>
            <a:ext cx="9036050" cy="1224136"/>
          </a:xfrm>
          <a:prstGeom prst="rect">
            <a:avLst/>
          </a:prstGeom>
          <a:solidFill>
            <a:srgbClr val="FF950E"/>
          </a:solidFill>
          <a:ln w="9525">
            <a:noFill/>
            <a:round/>
            <a:headEnd/>
            <a:tailEnd/>
          </a:ln>
        </p:spPr>
        <p:txBody>
          <a:bodyPr lIns="90000" tIns="45000" rIns="90000" bIns="45000"/>
          <a:lstStyle/>
          <a:p>
            <a:pPr algn="ctr">
              <a:spcAft>
                <a:spcPts val="6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b="1" dirty="0" smtClean="0">
                <a:solidFill>
                  <a:srgbClr val="000000"/>
                </a:solidFill>
                <a:latin typeface="Times New Roman" pitchFamily="18" charset="0"/>
                <a:cs typeface="Times New Roman" pitchFamily="18" charset="0"/>
              </a:rPr>
              <a:t>EMPIRICISM: the </a:t>
            </a:r>
            <a:r>
              <a:rPr lang="it-IT" b="1" dirty="0" err="1" smtClean="0">
                <a:solidFill>
                  <a:srgbClr val="000000"/>
                </a:solidFill>
                <a:latin typeface="Times New Roman" pitchFamily="18" charset="0"/>
                <a:cs typeface="Times New Roman" pitchFamily="18" charset="0"/>
              </a:rPr>
              <a:t>origin</a:t>
            </a:r>
            <a:r>
              <a:rPr lang="it-IT" b="1" dirty="0" smtClean="0">
                <a:solidFill>
                  <a:srgbClr val="000000"/>
                </a:solidFill>
                <a:latin typeface="Times New Roman" pitchFamily="18" charset="0"/>
                <a:cs typeface="Times New Roman" pitchFamily="18" charset="0"/>
              </a:rPr>
              <a:t> </a:t>
            </a:r>
            <a:r>
              <a:rPr lang="it-IT" b="1" dirty="0" err="1" smtClean="0">
                <a:solidFill>
                  <a:srgbClr val="000000"/>
                </a:solidFill>
                <a:latin typeface="Times New Roman" pitchFamily="18" charset="0"/>
                <a:cs typeface="Times New Roman" pitchFamily="18" charset="0"/>
              </a:rPr>
              <a:t>of</a:t>
            </a:r>
            <a:r>
              <a:rPr lang="it-IT" b="1" dirty="0" smtClean="0">
                <a:solidFill>
                  <a:srgbClr val="000000"/>
                </a:solidFill>
                <a:latin typeface="Times New Roman" pitchFamily="18" charset="0"/>
                <a:cs typeface="Times New Roman" pitchFamily="18" charset="0"/>
              </a:rPr>
              <a:t> EXPERIMENTAL </a:t>
            </a:r>
            <a:r>
              <a:rPr lang="it-IT" b="1" dirty="0" smtClean="0">
                <a:solidFill>
                  <a:srgbClr val="000000"/>
                </a:solidFill>
                <a:latin typeface="Times New Roman" pitchFamily="18" charset="0"/>
                <a:cs typeface="Times New Roman" pitchFamily="18" charset="0"/>
              </a:rPr>
              <a:t>METHOD </a:t>
            </a:r>
            <a:r>
              <a:rPr lang="it-IT" b="1" dirty="0" err="1" smtClean="0">
                <a:solidFill>
                  <a:srgbClr val="000000"/>
                </a:solidFill>
                <a:latin typeface="Times New Roman" pitchFamily="18" charset="0"/>
                <a:cs typeface="Times New Roman" pitchFamily="18" charset="0"/>
              </a:rPr>
              <a:t>of</a:t>
            </a:r>
            <a:r>
              <a:rPr lang="it-IT" b="1" dirty="0" smtClean="0">
                <a:solidFill>
                  <a:srgbClr val="000000"/>
                </a:solidFill>
                <a:latin typeface="Times New Roman" pitchFamily="18" charset="0"/>
                <a:cs typeface="Times New Roman" pitchFamily="18" charset="0"/>
              </a:rPr>
              <a:t> </a:t>
            </a:r>
            <a:r>
              <a:rPr lang="it-IT" b="1" dirty="0" err="1" smtClean="0">
                <a:solidFill>
                  <a:srgbClr val="000000"/>
                </a:solidFill>
                <a:latin typeface="Times New Roman" pitchFamily="18" charset="0"/>
                <a:cs typeface="Times New Roman" pitchFamily="18" charset="0"/>
              </a:rPr>
              <a:t>research</a:t>
            </a:r>
            <a:endParaRPr lang="it-IT" b="1" dirty="0" smtClean="0">
              <a:solidFill>
                <a:srgbClr val="000000"/>
              </a:solidFill>
              <a:latin typeface="Times New Roman" pitchFamily="18" charset="0"/>
              <a:cs typeface="Times New Roman" pitchFamily="18" charset="0"/>
            </a:endParaRPr>
          </a:p>
          <a:p>
            <a:pPr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smtClean="0">
                <a:solidFill>
                  <a:srgbClr val="000000"/>
                </a:solidFill>
                <a:latin typeface="Times New Roman" pitchFamily="18" charset="0"/>
                <a:cs typeface="Times New Roman" pitchFamily="18" charset="0"/>
              </a:rPr>
              <a:t>- </a:t>
            </a:r>
            <a:r>
              <a:rPr lang="en-US" b="1" dirty="0" smtClean="0">
                <a:latin typeface="Times New Roman" pitchFamily="18" charset="0"/>
                <a:cs typeface="Times New Roman" pitchFamily="18" charset="0"/>
              </a:rPr>
              <a:t>using </a:t>
            </a:r>
            <a:r>
              <a:rPr lang="en-US" b="1" dirty="0" smtClean="0">
                <a:latin typeface="Times New Roman" pitchFamily="18" charset="0"/>
                <a:cs typeface="Times New Roman" pitchFamily="18" charset="0"/>
              </a:rPr>
              <a:t>concrete facts to extrapolate broader </a:t>
            </a:r>
            <a:r>
              <a:rPr lang="en-US" b="1" dirty="0" smtClean="0">
                <a:latin typeface="Times New Roman" pitchFamily="18" charset="0"/>
                <a:cs typeface="Times New Roman" pitchFamily="18" charset="0"/>
              </a:rPr>
              <a:t>conclusions</a:t>
            </a:r>
          </a:p>
          <a:p>
            <a:pPr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dirty="0" smtClean="0">
                <a:latin typeface="Times New Roman" pitchFamily="18" charset="0"/>
                <a:cs typeface="Times New Roman" pitchFamily="18" charset="0"/>
              </a:rPr>
              <a:t>- all </a:t>
            </a:r>
            <a:r>
              <a:rPr lang="en-US" b="1" dirty="0" smtClean="0">
                <a:latin typeface="Times New Roman" pitchFamily="18" charset="0"/>
                <a:cs typeface="Times New Roman" pitchFamily="18" charset="0"/>
              </a:rPr>
              <a:t>scientific research should rely on careful observation and experimentation rather than simply relying on one’s own thought and reasoning, </a:t>
            </a:r>
            <a:r>
              <a:rPr lang="en-US" b="1" dirty="0" smtClean="0">
                <a:latin typeface="Times New Roman" pitchFamily="18" charset="0"/>
                <a:cs typeface="Times New Roman" pitchFamily="18" charset="0"/>
              </a:rPr>
              <a:t>as before.</a:t>
            </a:r>
            <a:endParaRPr lang="it-IT" b="1" dirty="0" smtClean="0">
              <a:solidFill>
                <a:srgbClr val="000000"/>
              </a:solidFill>
              <a:latin typeface="Times New Roman" pitchFamily="18" charset="0"/>
              <a:cs typeface="Times New Roman" pitchFamily="18" charset="0"/>
            </a:endParaRPr>
          </a:p>
        </p:txBody>
      </p:sp>
      <p:pic>
        <p:nvPicPr>
          <p:cNvPr id="47111" name="Picture 4"/>
          <p:cNvPicPr>
            <a:picLocks noChangeAspect="1" noChangeArrowheads="1"/>
          </p:cNvPicPr>
          <p:nvPr/>
        </p:nvPicPr>
        <p:blipFill>
          <a:blip r:embed="rId3" cstate="print"/>
          <a:srcRect/>
          <a:stretch>
            <a:fillRect/>
          </a:stretch>
        </p:blipFill>
        <p:spPr bwMode="auto">
          <a:xfrm>
            <a:off x="3175" y="-26988"/>
            <a:ext cx="1943100" cy="2120901"/>
          </a:xfrm>
          <a:prstGeom prst="rect">
            <a:avLst/>
          </a:prstGeom>
          <a:noFill/>
          <a:ln w="9525">
            <a:noFill/>
            <a:round/>
            <a:headEnd/>
            <a:tailEnd/>
          </a:ln>
        </p:spPr>
      </p:pic>
      <p:pic>
        <p:nvPicPr>
          <p:cNvPr id="8" name="Immagine 7" descr="200px-Novum_Organum_1650_crop.jpg"/>
          <p:cNvPicPr>
            <a:picLocks noChangeAspect="1"/>
          </p:cNvPicPr>
          <p:nvPr/>
        </p:nvPicPr>
        <p:blipFill>
          <a:blip r:embed="rId4" cstate="print"/>
          <a:stretch>
            <a:fillRect/>
          </a:stretch>
        </p:blipFill>
        <p:spPr>
          <a:xfrm>
            <a:off x="7452320" y="41154"/>
            <a:ext cx="1656184" cy="2699580"/>
          </a:xfrm>
          <a:prstGeom prst="rect">
            <a:avLst/>
          </a:prstGeom>
        </p:spPr>
      </p:pic>
      <p:sp>
        <p:nvSpPr>
          <p:cNvPr id="9" name="Rettangolo 8"/>
          <p:cNvSpPr/>
          <p:nvPr/>
        </p:nvSpPr>
        <p:spPr>
          <a:xfrm>
            <a:off x="-36512" y="1916832"/>
            <a:ext cx="7667484" cy="923330"/>
          </a:xfrm>
          <a:prstGeom prst="rect">
            <a:avLst/>
          </a:prstGeom>
        </p:spPr>
        <p:txBody>
          <a:bodyPr wrap="none">
            <a:spAutoFit/>
          </a:bodyPr>
          <a:lstStyle/>
          <a:p>
            <a:pPr algn="ctr"/>
            <a:r>
              <a:rPr lang="it-IT" b="1" dirty="0" smtClean="0"/>
              <a:t>	INDUCTION </a:t>
            </a:r>
            <a:r>
              <a:rPr lang="it-IT" b="1" dirty="0" smtClean="0"/>
              <a:t> </a:t>
            </a:r>
            <a:r>
              <a:rPr lang="it-IT" b="1" dirty="0" smtClean="0"/>
              <a:t>:</a:t>
            </a:r>
          </a:p>
          <a:p>
            <a:r>
              <a:rPr lang="it-IT" b="1" dirty="0" smtClean="0"/>
              <a:t>- </a:t>
            </a:r>
            <a:r>
              <a:rPr lang="it-IT" b="1" dirty="0" err="1" smtClean="0"/>
              <a:t>is</a:t>
            </a:r>
            <a:r>
              <a:rPr lang="it-IT" b="1" dirty="0" smtClean="0"/>
              <a:t> the investigative </a:t>
            </a:r>
            <a:r>
              <a:rPr lang="it-IT" b="1" dirty="0" err="1" smtClean="0"/>
              <a:t>method</a:t>
            </a:r>
            <a:r>
              <a:rPr lang="it-IT" b="1" dirty="0" smtClean="0"/>
              <a:t> </a:t>
            </a:r>
            <a:r>
              <a:rPr lang="it-IT" b="1" dirty="0" err="1" smtClean="0"/>
              <a:t>of</a:t>
            </a:r>
            <a:r>
              <a:rPr lang="it-IT" b="1" dirty="0" smtClean="0"/>
              <a:t> science</a:t>
            </a:r>
          </a:p>
          <a:p>
            <a:r>
              <a:rPr lang="en-US" b="1" dirty="0" smtClean="0"/>
              <a:t>- avoids "hypotheses”, which have </a:t>
            </a:r>
            <a:r>
              <a:rPr lang="en-US" b="1" dirty="0" smtClean="0"/>
              <a:t>no place in experimental </a:t>
            </a:r>
            <a:r>
              <a:rPr lang="en-US" b="1" dirty="0" smtClean="0"/>
              <a:t>science</a:t>
            </a:r>
            <a:endParaRPr lang="it-IT" b="1" dirty="0"/>
          </a:p>
        </p:txBody>
      </p:sp>
      <p:pic>
        <p:nvPicPr>
          <p:cNvPr id="10" name="Immagine 9" descr="inductive.gif"/>
          <p:cNvPicPr>
            <a:picLocks noChangeAspect="1"/>
          </p:cNvPicPr>
          <p:nvPr/>
        </p:nvPicPr>
        <p:blipFill>
          <a:blip r:embed="rId5" cstate="print"/>
          <a:srcRect l="959" r="959" b="40983"/>
          <a:stretch>
            <a:fillRect/>
          </a:stretch>
        </p:blipFill>
        <p:spPr>
          <a:xfrm>
            <a:off x="2267744" y="1306238"/>
            <a:ext cx="3680851" cy="4665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fill="hold" nodeType="clickEffect">
                                  <p:stCondLst>
                                    <p:cond delay="0"/>
                                  </p:stCondLst>
                                  <p:childTnLst>
                                    <p:set>
                                      <p:cBhvr additive="repl">
                                        <p:cTn id="6" dur="2" fill="hold">
                                          <p:stCondLst>
                                            <p:cond delay="0"/>
                                          </p:stCondLst>
                                        </p:cTn>
                                        <p:tgtEl>
                                          <p:spTgt spid="7"/>
                                        </p:tgtEl>
                                        <p:attrNameLst>
                                          <p:attrName>style.visibility</p:attrName>
                                        </p:attrNameLst>
                                      </p:cBhvr>
                                      <p:to>
                                        <p:strVal val="visible"/>
                                      </p:to>
                                    </p:set>
                                    <p:animEffect transition="in" filter="fade">
                                      <p:cBhvr additive="repl">
                                        <p:cTn id="7" dur="2000"/>
                                        <p:tgtEl>
                                          <p:spTgt spid="7"/>
                                        </p:tgtEl>
                                      </p:cBhvr>
                                    </p:animEffect>
                                    <p:anim calcmode="lin" valueType="num">
                                      <p:cBhvr additive="repl">
                                        <p:cTn id="8" dur="2000" fill="hold"/>
                                        <p:tgtEl>
                                          <p:spTgt spid="7"/>
                                        </p:tgtEl>
                                        <p:attrNameLst>
                                          <p:attrName>ppt_x</p:attrName>
                                        </p:attrNameLst>
                                      </p:cBhvr>
                                      <p:tavLst>
                                        <p:tav tm="100000">
                                          <p:val>
                                            <p:strVal val="#ppt_x"/>
                                          </p:val>
                                        </p:tav>
                                        <p:tav>
                                          <p:val>
                                            <p:strVal val="#ppt_x"/>
                                          </p:val>
                                        </p:tav>
                                      </p:tavLst>
                                    </p:anim>
                                    <p:anim calcmode="lin" valueType="num">
                                      <p:cBhvr additive="repl">
                                        <p:cTn id="9" dur="2000" fill="hold"/>
                                        <p:tgtEl>
                                          <p:spTgt spid="7"/>
                                        </p:tgtEl>
                                        <p:attrNameLst>
                                          <p:attrName>ppt_y</p:attrName>
                                        </p:attrNameLst>
                                      </p:cBhvr>
                                      <p:tavLst>
                                        <p:tav tm="100000">
                                          <p:val>
                                            <p:strVal val="#ppt_y+.1"/>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0000"/>
            </a:gs>
            <a:gs pos="45000">
              <a:srgbClr val="FF7A00"/>
            </a:gs>
            <a:gs pos="70000">
              <a:srgbClr val="FF0300"/>
            </a:gs>
            <a:gs pos="100000">
              <a:srgbClr val="4D0808"/>
            </a:gs>
          </a:gsLst>
          <a:lin ang="16200000"/>
        </a:gra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403350" y="53975"/>
            <a:ext cx="6192838" cy="1143000"/>
          </a:xfrm>
          <a:solidFill>
            <a:srgbClr val="EAEAEA"/>
          </a:solidFill>
        </p:spPr>
        <p:txBody>
          <a:bodyPr/>
          <a:lstStyle/>
          <a:p>
            <a:pPr eaLnBrk="1" hangingPunct="1"/>
            <a:r>
              <a:rPr lang="it-IT" sz="3200" smtClean="0">
                <a:solidFill>
                  <a:srgbClr val="C00000"/>
                </a:solidFill>
              </a:rPr>
              <a:t>“</a:t>
            </a:r>
            <a:r>
              <a:rPr lang="it-IT" sz="3200" b="1" i="1" smtClean="0">
                <a:solidFill>
                  <a:srgbClr val="C00000"/>
                </a:solidFill>
              </a:rPr>
              <a:t>Prolongation of life</a:t>
            </a:r>
            <a:r>
              <a:rPr lang="it-IT" sz="3200" smtClean="0">
                <a:solidFill>
                  <a:srgbClr val="C00000"/>
                </a:solidFill>
              </a:rPr>
              <a:t>” </a:t>
            </a:r>
            <a:br>
              <a:rPr lang="it-IT" sz="3200" smtClean="0">
                <a:solidFill>
                  <a:srgbClr val="C00000"/>
                </a:solidFill>
              </a:rPr>
            </a:br>
            <a:r>
              <a:rPr lang="it-IT" sz="3200" b="1" smtClean="0">
                <a:solidFill>
                  <a:srgbClr val="C00000"/>
                </a:solidFill>
              </a:rPr>
              <a:t>di Francis  Bacon (1561-1626)</a:t>
            </a:r>
          </a:p>
        </p:txBody>
      </p:sp>
      <p:sp>
        <p:nvSpPr>
          <p:cNvPr id="28675" name="Rectangle 3"/>
          <p:cNvSpPr>
            <a:spLocks noGrp="1" noChangeArrowheads="1"/>
          </p:cNvSpPr>
          <p:nvPr>
            <p:ph type="body" sz="half" idx="1"/>
          </p:nvPr>
        </p:nvSpPr>
        <p:spPr>
          <a:xfrm>
            <a:off x="34925" y="3357563"/>
            <a:ext cx="9037638" cy="1439862"/>
          </a:xfrm>
          <a:solidFill>
            <a:schemeClr val="tx2">
              <a:lumMod val="75000"/>
            </a:schemeClr>
          </a:solidFill>
          <a:ln>
            <a:solidFill>
              <a:schemeClr val="tx2">
                <a:lumMod val="40000"/>
                <a:lumOff val="60000"/>
              </a:schemeClr>
            </a:solidFill>
          </a:ln>
        </p:spPr>
        <p:txBody>
          <a:bodyPr/>
          <a:lstStyle/>
          <a:p>
            <a:pPr marL="0" indent="0" algn="just" eaLnBrk="1" hangingPunct="1">
              <a:spcBef>
                <a:spcPts val="0"/>
              </a:spcBef>
              <a:buFontTx/>
              <a:buNone/>
              <a:defRPr/>
            </a:pPr>
            <a:r>
              <a:rPr lang="en-US" sz="2200" b="1" dirty="0" smtClean="0">
                <a:solidFill>
                  <a:schemeClr val="bg1"/>
                </a:solidFill>
              </a:rPr>
              <a:t>La vita </a:t>
            </a:r>
            <a:r>
              <a:rPr lang="en-US" sz="2200" b="1" dirty="0" err="1" smtClean="0">
                <a:solidFill>
                  <a:schemeClr val="bg1"/>
                </a:solidFill>
              </a:rPr>
              <a:t>dell’uomo</a:t>
            </a:r>
            <a:r>
              <a:rPr lang="en-US" sz="2200" b="1" dirty="0" smtClean="0">
                <a:solidFill>
                  <a:schemeClr val="bg1"/>
                </a:solidFill>
              </a:rPr>
              <a:t> è parte </a:t>
            </a:r>
            <a:r>
              <a:rPr lang="en-US" sz="2200" b="1" dirty="0" err="1" smtClean="0">
                <a:solidFill>
                  <a:schemeClr val="bg1"/>
                </a:solidFill>
              </a:rPr>
              <a:t>della</a:t>
            </a:r>
            <a:r>
              <a:rPr lang="en-US" sz="2200" b="1" dirty="0" smtClean="0">
                <a:solidFill>
                  <a:schemeClr val="bg1"/>
                </a:solidFill>
              </a:rPr>
              <a:t> vita </a:t>
            </a:r>
            <a:r>
              <a:rPr lang="en-US" sz="2200" b="1" dirty="0" err="1" smtClean="0">
                <a:solidFill>
                  <a:schemeClr val="bg1"/>
                </a:solidFill>
              </a:rPr>
              <a:t>della</a:t>
            </a:r>
            <a:r>
              <a:rPr lang="en-US" sz="2200" b="1" dirty="0" smtClean="0">
                <a:solidFill>
                  <a:schemeClr val="bg1"/>
                </a:solidFill>
              </a:rPr>
              <a:t> </a:t>
            </a:r>
            <a:r>
              <a:rPr lang="en-US" sz="2200" b="1" dirty="0" err="1" smtClean="0">
                <a:solidFill>
                  <a:schemeClr val="bg1"/>
                </a:solidFill>
              </a:rPr>
              <a:t>materia</a:t>
            </a:r>
            <a:r>
              <a:rPr lang="en-US" sz="2200" b="1" dirty="0" smtClean="0">
                <a:solidFill>
                  <a:schemeClr val="bg1"/>
                </a:solidFill>
              </a:rPr>
              <a:t> e </a:t>
            </a:r>
            <a:r>
              <a:rPr lang="en-US" sz="2200" b="1" dirty="0" err="1" smtClean="0">
                <a:solidFill>
                  <a:schemeClr val="bg1"/>
                </a:solidFill>
              </a:rPr>
              <a:t>quindi</a:t>
            </a:r>
            <a:r>
              <a:rPr lang="en-US" sz="2200" b="1" dirty="0" smtClean="0">
                <a:solidFill>
                  <a:schemeClr val="bg1"/>
                </a:solidFill>
              </a:rPr>
              <a:t> </a:t>
            </a:r>
            <a:r>
              <a:rPr lang="en-US" sz="2200" b="1" dirty="0" err="1" smtClean="0">
                <a:solidFill>
                  <a:schemeClr val="bg1"/>
                </a:solidFill>
              </a:rPr>
              <a:t>possiamo</a:t>
            </a:r>
            <a:r>
              <a:rPr lang="en-US" sz="2200" b="1" dirty="0" smtClean="0">
                <a:solidFill>
                  <a:schemeClr val="bg1"/>
                </a:solidFill>
              </a:rPr>
              <a:t> </a:t>
            </a:r>
            <a:r>
              <a:rPr lang="en-US" sz="2200" b="1" dirty="0" err="1" smtClean="0">
                <a:solidFill>
                  <a:schemeClr val="bg1"/>
                </a:solidFill>
              </a:rPr>
              <a:t>alterare</a:t>
            </a:r>
            <a:r>
              <a:rPr lang="en-US" sz="2200" b="1" dirty="0" smtClean="0">
                <a:solidFill>
                  <a:schemeClr val="bg1"/>
                </a:solidFill>
              </a:rPr>
              <a:t> la </a:t>
            </a:r>
            <a:r>
              <a:rPr lang="en-US" sz="2200" b="1" dirty="0" err="1" smtClean="0">
                <a:solidFill>
                  <a:schemeClr val="bg1"/>
                </a:solidFill>
              </a:rPr>
              <a:t>lunghezza</a:t>
            </a:r>
            <a:r>
              <a:rPr lang="en-US" sz="2200" b="1" dirty="0" smtClean="0">
                <a:solidFill>
                  <a:schemeClr val="bg1"/>
                </a:solidFill>
              </a:rPr>
              <a:t> </a:t>
            </a:r>
            <a:r>
              <a:rPr lang="en-US" sz="2200" b="1" dirty="0" err="1" smtClean="0">
                <a:solidFill>
                  <a:schemeClr val="bg1"/>
                </a:solidFill>
              </a:rPr>
              <a:t>della</a:t>
            </a:r>
            <a:r>
              <a:rPr lang="en-US" sz="2200" b="1" dirty="0" smtClean="0">
                <a:solidFill>
                  <a:schemeClr val="bg1"/>
                </a:solidFill>
              </a:rPr>
              <a:t> vita (“lifespan”) se </a:t>
            </a:r>
            <a:r>
              <a:rPr lang="en-US" sz="2200" b="1" dirty="0" err="1" smtClean="0">
                <a:solidFill>
                  <a:schemeClr val="bg1"/>
                </a:solidFill>
              </a:rPr>
              <a:t>riusciremo</a:t>
            </a:r>
            <a:r>
              <a:rPr lang="en-US" sz="2200" b="1" dirty="0" smtClean="0">
                <a:solidFill>
                  <a:schemeClr val="bg1"/>
                </a:solidFill>
              </a:rPr>
              <a:t> a </a:t>
            </a:r>
            <a:r>
              <a:rPr lang="en-US" sz="2200" b="1" dirty="0" err="1" smtClean="0">
                <a:solidFill>
                  <a:schemeClr val="bg1"/>
                </a:solidFill>
              </a:rPr>
              <a:t>conoscere</a:t>
            </a:r>
            <a:r>
              <a:rPr lang="en-US" sz="2200" b="1" dirty="0" smtClean="0">
                <a:solidFill>
                  <a:schemeClr val="bg1"/>
                </a:solidFill>
              </a:rPr>
              <a:t> in </a:t>
            </a:r>
            <a:r>
              <a:rPr lang="en-US" sz="2200" b="1" dirty="0" err="1" smtClean="0">
                <a:solidFill>
                  <a:schemeClr val="bg1"/>
                </a:solidFill>
              </a:rPr>
              <a:t>modo</a:t>
            </a:r>
            <a:r>
              <a:rPr lang="en-US" sz="2200" b="1" dirty="0" smtClean="0">
                <a:solidFill>
                  <a:schemeClr val="bg1"/>
                </a:solidFill>
              </a:rPr>
              <a:t> </a:t>
            </a:r>
            <a:r>
              <a:rPr lang="en-US" sz="2200" b="1" dirty="0" err="1" smtClean="0">
                <a:solidFill>
                  <a:schemeClr val="bg1"/>
                </a:solidFill>
              </a:rPr>
              <a:t>approfondito</a:t>
            </a:r>
            <a:r>
              <a:rPr lang="en-US" sz="2200" b="1" dirty="0" smtClean="0">
                <a:solidFill>
                  <a:schemeClr val="bg1"/>
                </a:solidFill>
              </a:rPr>
              <a:t>  </a:t>
            </a:r>
            <a:r>
              <a:rPr lang="en-US" sz="2200" b="1" dirty="0" err="1" smtClean="0">
                <a:solidFill>
                  <a:schemeClr val="bg1"/>
                </a:solidFill>
              </a:rPr>
              <a:t>i</a:t>
            </a:r>
            <a:r>
              <a:rPr lang="en-US" sz="2200" b="1" dirty="0" smtClean="0">
                <a:solidFill>
                  <a:schemeClr val="bg1"/>
                </a:solidFill>
              </a:rPr>
              <a:t> </a:t>
            </a:r>
            <a:r>
              <a:rPr lang="en-US" sz="2200" b="1" dirty="0" err="1" smtClean="0">
                <a:solidFill>
                  <a:schemeClr val="bg1"/>
                </a:solidFill>
              </a:rPr>
              <a:t>modi</a:t>
            </a:r>
            <a:r>
              <a:rPr lang="en-US" sz="2200" b="1" dirty="0" smtClean="0">
                <a:solidFill>
                  <a:schemeClr val="bg1"/>
                </a:solidFill>
              </a:rPr>
              <a:t> </a:t>
            </a:r>
            <a:r>
              <a:rPr lang="en-US" sz="2200" b="1" dirty="0" err="1" smtClean="0">
                <a:solidFill>
                  <a:schemeClr val="bg1"/>
                </a:solidFill>
              </a:rPr>
              <a:t>di</a:t>
            </a:r>
            <a:r>
              <a:rPr lang="en-US" sz="2200" b="1" dirty="0" smtClean="0">
                <a:solidFill>
                  <a:schemeClr val="bg1"/>
                </a:solidFill>
              </a:rPr>
              <a:t> </a:t>
            </a:r>
            <a:r>
              <a:rPr lang="en-US" sz="2200" b="1" dirty="0" err="1" smtClean="0">
                <a:solidFill>
                  <a:schemeClr val="bg1"/>
                </a:solidFill>
              </a:rPr>
              <a:t>lavorare</a:t>
            </a:r>
            <a:r>
              <a:rPr lang="en-US" sz="2200" b="1" dirty="0" smtClean="0">
                <a:solidFill>
                  <a:schemeClr val="bg1"/>
                </a:solidFill>
              </a:rPr>
              <a:t> (working ) </a:t>
            </a:r>
            <a:r>
              <a:rPr lang="en-US" sz="2200" b="1" dirty="0" err="1" smtClean="0">
                <a:solidFill>
                  <a:schemeClr val="bg1"/>
                </a:solidFill>
              </a:rPr>
              <a:t>della</a:t>
            </a:r>
            <a:r>
              <a:rPr lang="en-US" sz="2200" b="1" dirty="0" smtClean="0">
                <a:solidFill>
                  <a:schemeClr val="bg1"/>
                </a:solidFill>
              </a:rPr>
              <a:t> </a:t>
            </a:r>
            <a:r>
              <a:rPr lang="en-US" sz="2200" b="1" dirty="0" err="1" smtClean="0">
                <a:solidFill>
                  <a:schemeClr val="bg1"/>
                </a:solidFill>
              </a:rPr>
              <a:t>materia</a:t>
            </a:r>
            <a:r>
              <a:rPr lang="en-US" sz="2200" b="1" dirty="0" smtClean="0">
                <a:solidFill>
                  <a:schemeClr val="bg1"/>
                </a:solidFill>
              </a:rPr>
              <a:t> e a </a:t>
            </a:r>
            <a:r>
              <a:rPr lang="en-US" sz="2200" b="1" dirty="0" err="1" smtClean="0">
                <a:solidFill>
                  <a:schemeClr val="bg1"/>
                </a:solidFill>
              </a:rPr>
              <a:t>controllarne</a:t>
            </a:r>
            <a:r>
              <a:rPr lang="en-US" sz="2200" b="1" dirty="0" smtClean="0">
                <a:solidFill>
                  <a:schemeClr val="bg1"/>
                </a:solidFill>
              </a:rPr>
              <a:t> </a:t>
            </a:r>
            <a:r>
              <a:rPr lang="en-US" sz="2200" b="1" dirty="0" err="1" smtClean="0">
                <a:solidFill>
                  <a:schemeClr val="bg1"/>
                </a:solidFill>
              </a:rPr>
              <a:t>gli</a:t>
            </a:r>
            <a:r>
              <a:rPr lang="en-US" sz="2200" b="1" dirty="0" smtClean="0">
                <a:solidFill>
                  <a:schemeClr val="bg1"/>
                </a:solidFill>
              </a:rPr>
              <a:t> </a:t>
            </a:r>
            <a:r>
              <a:rPr lang="en-US" sz="2200" b="1" dirty="0" err="1" smtClean="0">
                <a:solidFill>
                  <a:schemeClr val="bg1"/>
                </a:solidFill>
              </a:rPr>
              <a:t>effetti</a:t>
            </a:r>
            <a:r>
              <a:rPr lang="en-US" sz="2200" b="1" dirty="0" smtClean="0">
                <a:solidFill>
                  <a:schemeClr val="bg1"/>
                </a:solidFill>
              </a:rPr>
              <a:t> </a:t>
            </a:r>
          </a:p>
        </p:txBody>
      </p:sp>
      <p:pic>
        <p:nvPicPr>
          <p:cNvPr id="47108" name="Picture 2" descr="http://upload.wikimedia.org/wikipedia/commons/thumb/c/cf/New_Atlantis_1659_title_page.gif/220px-New_Atlantis_1659_title_page.gif">
            <a:hlinkClick r:id="rId3"/>
          </p:cNvPr>
          <p:cNvPicPr>
            <a:picLocks noChangeAspect="1" noChangeArrowheads="1"/>
          </p:cNvPicPr>
          <p:nvPr/>
        </p:nvPicPr>
        <p:blipFill>
          <a:blip r:embed="rId4" cstate="print"/>
          <a:srcRect/>
          <a:stretch>
            <a:fillRect/>
          </a:stretch>
        </p:blipFill>
        <p:spPr bwMode="auto">
          <a:xfrm>
            <a:off x="6954838" y="-26988"/>
            <a:ext cx="2225675" cy="3097213"/>
          </a:xfrm>
          <a:prstGeom prst="rect">
            <a:avLst/>
          </a:prstGeom>
          <a:noFill/>
          <a:ln w="9525">
            <a:noFill/>
            <a:miter lim="800000"/>
            <a:headEnd/>
            <a:tailEnd/>
          </a:ln>
        </p:spPr>
      </p:pic>
      <p:sp>
        <p:nvSpPr>
          <p:cNvPr id="7" name="Text Box 10"/>
          <p:cNvSpPr txBox="1">
            <a:spLocks noChangeArrowheads="1"/>
          </p:cNvSpPr>
          <p:nvPr/>
        </p:nvSpPr>
        <p:spPr bwMode="auto">
          <a:xfrm>
            <a:off x="0" y="4941888"/>
            <a:ext cx="9036050" cy="1916112"/>
          </a:xfrm>
          <a:prstGeom prst="rect">
            <a:avLst/>
          </a:prstGeom>
          <a:solidFill>
            <a:srgbClr val="FF950E"/>
          </a:solidFill>
          <a:ln w="9525">
            <a:noFill/>
            <a:round/>
            <a:headEnd/>
            <a:tailEnd/>
          </a:ln>
        </p:spPr>
        <p:txBody>
          <a:bodyPr lIns="90000" tIns="45000" rIns="90000" bIns="45000"/>
          <a:lstStyle/>
          <a:p>
            <a:pPr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b="1" dirty="0">
                <a:solidFill>
                  <a:srgbClr val="000000"/>
                </a:solidFill>
                <a:latin typeface="Times New Roman" pitchFamily="18" charset="0"/>
              </a:rPr>
              <a:t>T</a:t>
            </a:r>
            <a:r>
              <a:rPr lang="it-IT" sz="2000" b="1" dirty="0" smtClean="0">
                <a:solidFill>
                  <a:srgbClr val="000000"/>
                </a:solidFill>
                <a:latin typeface="Times New Roman" pitchFamily="18" charset="0"/>
              </a:rPr>
              <a:t>he </a:t>
            </a:r>
            <a:r>
              <a:rPr lang="it-IT" sz="2000" b="1" dirty="0" err="1">
                <a:solidFill>
                  <a:srgbClr val="000000"/>
                </a:solidFill>
                <a:latin typeface="Times New Roman" pitchFamily="18" charset="0"/>
              </a:rPr>
              <a:t>concept</a:t>
            </a:r>
            <a:r>
              <a:rPr lang="it-IT" sz="2000" b="1" dirty="0">
                <a:solidFill>
                  <a:srgbClr val="000000"/>
                </a:solidFill>
                <a:latin typeface="Times New Roman" pitchFamily="18" charset="0"/>
              </a:rPr>
              <a:t> </a:t>
            </a:r>
            <a:r>
              <a:rPr lang="it-IT" sz="2000" b="1" dirty="0" err="1">
                <a:solidFill>
                  <a:srgbClr val="000000"/>
                </a:solidFill>
                <a:latin typeface="Times New Roman" pitchFamily="18" charset="0"/>
              </a:rPr>
              <a:t>of</a:t>
            </a:r>
            <a:r>
              <a:rPr lang="it-IT" sz="2000" b="1" dirty="0">
                <a:solidFill>
                  <a:srgbClr val="000000"/>
                </a:solidFill>
                <a:latin typeface="Times New Roman" pitchFamily="18" charset="0"/>
              </a:rPr>
              <a:t> the </a:t>
            </a:r>
            <a:r>
              <a:rPr lang="it-IT" sz="2000" b="1" u="sng" dirty="0" err="1">
                <a:solidFill>
                  <a:srgbClr val="000000"/>
                </a:solidFill>
                <a:latin typeface="Times New Roman" pitchFamily="18" charset="0"/>
              </a:rPr>
              <a:t>human</a:t>
            </a:r>
            <a:r>
              <a:rPr lang="it-IT" sz="2000" b="1" u="sng" dirty="0">
                <a:solidFill>
                  <a:srgbClr val="000000"/>
                </a:solidFill>
                <a:latin typeface="Times New Roman" pitchFamily="18" charset="0"/>
              </a:rPr>
              <a:t> body </a:t>
            </a:r>
            <a:r>
              <a:rPr lang="it-IT" sz="2000" b="1" u="sng" dirty="0" err="1">
                <a:solidFill>
                  <a:srgbClr val="000000"/>
                </a:solidFill>
                <a:latin typeface="Times New Roman" pitchFamily="18" charset="0"/>
              </a:rPr>
              <a:t>as</a:t>
            </a:r>
            <a:r>
              <a:rPr lang="it-IT" sz="2000" b="1" u="sng" dirty="0">
                <a:solidFill>
                  <a:srgbClr val="000000"/>
                </a:solidFill>
                <a:latin typeface="Times New Roman" pitchFamily="18" charset="0"/>
              </a:rPr>
              <a:t> a 'fabbrica</a:t>
            </a:r>
            <a:r>
              <a:rPr lang="it-IT" sz="2000" b="1" dirty="0">
                <a:solidFill>
                  <a:srgbClr val="000000"/>
                </a:solidFill>
                <a:latin typeface="Times New Roman" pitchFamily="18" charset="0"/>
              </a:rPr>
              <a:t>', </a:t>
            </a:r>
            <a:r>
              <a:rPr lang="it-IT" sz="2000" b="1" dirty="0" err="1">
                <a:solidFill>
                  <a:srgbClr val="000000"/>
                </a:solidFill>
                <a:latin typeface="Times New Roman" pitchFamily="18" charset="0"/>
              </a:rPr>
              <a:t>that</a:t>
            </a:r>
            <a:r>
              <a:rPr lang="it-IT" sz="2000" b="1" dirty="0">
                <a:solidFill>
                  <a:srgbClr val="000000"/>
                </a:solidFill>
                <a:latin typeface="Times New Roman" pitchFamily="18" charset="0"/>
              </a:rPr>
              <a:t> </a:t>
            </a:r>
            <a:r>
              <a:rPr lang="it-IT" sz="2000" b="1" dirty="0" err="1">
                <a:solidFill>
                  <a:srgbClr val="000000"/>
                </a:solidFill>
                <a:latin typeface="Times New Roman" pitchFamily="18" charset="0"/>
              </a:rPr>
              <a:t>is</a:t>
            </a:r>
            <a:r>
              <a:rPr lang="it-IT" sz="2000" b="1" dirty="0">
                <a:solidFill>
                  <a:srgbClr val="000000"/>
                </a:solidFill>
                <a:latin typeface="Times New Roman" pitchFamily="18" charset="0"/>
              </a:rPr>
              <a:t> a </a:t>
            </a:r>
            <a:r>
              <a:rPr lang="it-IT" sz="2000" b="1" dirty="0" err="1">
                <a:solidFill>
                  <a:srgbClr val="000000"/>
                </a:solidFill>
                <a:latin typeface="Times New Roman" pitchFamily="18" charset="0"/>
              </a:rPr>
              <a:t>mechanism</a:t>
            </a:r>
            <a:r>
              <a:rPr lang="it-IT" sz="2000" b="1" dirty="0">
                <a:solidFill>
                  <a:srgbClr val="000000"/>
                </a:solidFill>
                <a:latin typeface="Times New Roman" pitchFamily="18" charset="0"/>
              </a:rPr>
              <a:t> </a:t>
            </a:r>
            <a:r>
              <a:rPr lang="it-IT" sz="2000" b="1" dirty="0" err="1">
                <a:solidFill>
                  <a:srgbClr val="000000"/>
                </a:solidFill>
                <a:latin typeface="Times New Roman" pitchFamily="18" charset="0"/>
              </a:rPr>
              <a:t>that</a:t>
            </a:r>
            <a:r>
              <a:rPr lang="it-IT" sz="2000" b="1" dirty="0">
                <a:solidFill>
                  <a:srgbClr val="000000"/>
                </a:solidFill>
                <a:latin typeface="Times New Roman" pitchFamily="18" charset="0"/>
              </a:rPr>
              <a:t> can deteriorate </a:t>
            </a:r>
            <a:r>
              <a:rPr lang="it-IT" sz="2000" b="1" dirty="0" err="1">
                <a:solidFill>
                  <a:srgbClr val="000000"/>
                </a:solidFill>
                <a:latin typeface="Times New Roman" pitchFamily="18" charset="0"/>
              </a:rPr>
              <a:t>but</a:t>
            </a:r>
            <a:r>
              <a:rPr lang="it-IT" sz="2000" b="1" dirty="0">
                <a:solidFill>
                  <a:srgbClr val="000000"/>
                </a:solidFill>
                <a:latin typeface="Times New Roman" pitchFamily="18" charset="0"/>
              </a:rPr>
              <a:t> </a:t>
            </a:r>
            <a:r>
              <a:rPr lang="it-IT" sz="2000" b="1" dirty="0" err="1">
                <a:solidFill>
                  <a:srgbClr val="000000"/>
                </a:solidFill>
                <a:latin typeface="Times New Roman" pitchFamily="18" charset="0"/>
              </a:rPr>
              <a:t>also</a:t>
            </a:r>
            <a:r>
              <a:rPr lang="it-IT" sz="2000" b="1" dirty="0">
                <a:solidFill>
                  <a:srgbClr val="000000"/>
                </a:solidFill>
                <a:latin typeface="Times New Roman" pitchFamily="18" charset="0"/>
              </a:rPr>
              <a:t> </a:t>
            </a:r>
            <a:r>
              <a:rPr lang="it-IT" sz="2000" b="1" i="1" u="sng" dirty="0">
                <a:solidFill>
                  <a:srgbClr val="000080"/>
                </a:solidFill>
                <a:latin typeface="Times New Roman" pitchFamily="18" charset="0"/>
              </a:rPr>
              <a:t>BE REPAIRED</a:t>
            </a:r>
            <a:r>
              <a:rPr lang="it-IT" sz="2000" b="1" dirty="0">
                <a:solidFill>
                  <a:srgbClr val="000000"/>
                </a:solidFill>
                <a:latin typeface="Times New Roman" pitchFamily="18" charset="0"/>
              </a:rPr>
              <a:t>.</a:t>
            </a:r>
          </a:p>
          <a:p>
            <a:pPr algn="just">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sz="2000" b="1" dirty="0" err="1">
                <a:solidFill>
                  <a:srgbClr val="000000"/>
                </a:solidFill>
                <a:latin typeface="Times New Roman" pitchFamily="18" charset="0"/>
              </a:rPr>
              <a:t>Baconian</a:t>
            </a:r>
            <a:r>
              <a:rPr lang="it-IT" sz="2000" b="1" dirty="0">
                <a:solidFill>
                  <a:srgbClr val="000000"/>
                </a:solidFill>
                <a:latin typeface="Times New Roman" pitchFamily="18" charset="0"/>
              </a:rPr>
              <a:t> </a:t>
            </a:r>
            <a:r>
              <a:rPr lang="it-IT" sz="2000" b="1" dirty="0" err="1">
                <a:solidFill>
                  <a:srgbClr val="000000"/>
                </a:solidFill>
                <a:latin typeface="Times New Roman" pitchFamily="18" charset="0"/>
              </a:rPr>
              <a:t>new</a:t>
            </a:r>
            <a:r>
              <a:rPr lang="it-IT" sz="2000" b="1" dirty="0">
                <a:solidFill>
                  <a:srgbClr val="000000"/>
                </a:solidFill>
                <a:latin typeface="Times New Roman" pitchFamily="18" charset="0"/>
              </a:rPr>
              <a:t> </a:t>
            </a:r>
            <a:r>
              <a:rPr lang="it-IT" sz="2000" b="1" dirty="0" err="1">
                <a:solidFill>
                  <a:srgbClr val="000000"/>
                </a:solidFill>
                <a:latin typeface="Times New Roman" pitchFamily="18" charset="0"/>
              </a:rPr>
              <a:t>ideal</a:t>
            </a:r>
            <a:r>
              <a:rPr lang="it-IT" sz="2000" b="1" dirty="0">
                <a:solidFill>
                  <a:srgbClr val="000000"/>
                </a:solidFill>
                <a:latin typeface="Times New Roman" pitchFamily="18" charset="0"/>
              </a:rPr>
              <a:t> </a:t>
            </a:r>
            <a:r>
              <a:rPr lang="it-IT" sz="2000" b="1" dirty="0" err="1">
                <a:solidFill>
                  <a:srgbClr val="000000"/>
                </a:solidFill>
                <a:latin typeface="Times New Roman" pitchFamily="18" charset="0"/>
              </a:rPr>
              <a:t>of</a:t>
            </a:r>
            <a:r>
              <a:rPr lang="it-IT" sz="2000" b="1" dirty="0">
                <a:solidFill>
                  <a:srgbClr val="000000"/>
                </a:solidFill>
                <a:latin typeface="Times New Roman" pitchFamily="18" charset="0"/>
              </a:rPr>
              <a:t> </a:t>
            </a:r>
            <a:r>
              <a:rPr lang="it-IT" sz="2000" b="1" dirty="0" err="1">
                <a:solidFill>
                  <a:srgbClr val="000000"/>
                </a:solidFill>
                <a:latin typeface="Times New Roman" pitchFamily="18" charset="0"/>
              </a:rPr>
              <a:t>replacing</a:t>
            </a:r>
            <a:r>
              <a:rPr lang="it-IT" sz="2000" b="1" dirty="0">
                <a:solidFill>
                  <a:srgbClr val="000000"/>
                </a:solidFill>
                <a:latin typeface="Times New Roman" pitchFamily="18" charset="0"/>
              </a:rPr>
              <a:t> body </a:t>
            </a:r>
            <a:r>
              <a:rPr lang="it-IT" sz="2000" b="1" dirty="0" err="1">
                <a:solidFill>
                  <a:srgbClr val="000000"/>
                </a:solidFill>
                <a:latin typeface="Times New Roman" pitchFamily="18" charset="0"/>
              </a:rPr>
              <a:t>parts</a:t>
            </a:r>
            <a:r>
              <a:rPr lang="it-IT" sz="2000" b="1" dirty="0">
                <a:solidFill>
                  <a:srgbClr val="000000"/>
                </a:solidFill>
                <a:latin typeface="Times New Roman" pitchFamily="18" charset="0"/>
              </a:rPr>
              <a:t> + </a:t>
            </a:r>
            <a:r>
              <a:rPr lang="it-IT" sz="2000" b="1" dirty="0" err="1">
                <a:solidFill>
                  <a:srgbClr val="000000"/>
                </a:solidFill>
                <a:latin typeface="Times New Roman" pitchFamily="18" charset="0"/>
              </a:rPr>
              <a:t>Galenic</a:t>
            </a:r>
            <a:r>
              <a:rPr lang="it-IT" sz="2000" b="1" dirty="0">
                <a:solidFill>
                  <a:srgbClr val="000000"/>
                </a:solidFill>
                <a:latin typeface="Times New Roman" pitchFamily="18" charset="0"/>
              </a:rPr>
              <a:t> </a:t>
            </a:r>
            <a:r>
              <a:rPr lang="it-IT" sz="2000" b="1" dirty="0" err="1">
                <a:solidFill>
                  <a:srgbClr val="000000"/>
                </a:solidFill>
                <a:latin typeface="Times New Roman" pitchFamily="18" charset="0"/>
              </a:rPr>
              <a:t>centrality</a:t>
            </a:r>
            <a:r>
              <a:rPr lang="it-IT" sz="2000" b="1" dirty="0">
                <a:solidFill>
                  <a:srgbClr val="000000"/>
                </a:solidFill>
                <a:latin typeface="Times New Roman" pitchFamily="18" charset="0"/>
              </a:rPr>
              <a:t> </a:t>
            </a:r>
            <a:r>
              <a:rPr lang="it-IT" sz="2000" b="1" dirty="0" err="1">
                <a:solidFill>
                  <a:srgbClr val="000000"/>
                </a:solidFill>
                <a:latin typeface="Times New Roman" pitchFamily="18" charset="0"/>
              </a:rPr>
              <a:t>of</a:t>
            </a:r>
            <a:r>
              <a:rPr lang="it-IT" sz="2000" b="1" dirty="0">
                <a:solidFill>
                  <a:srgbClr val="000000"/>
                </a:solidFill>
                <a:latin typeface="Times New Roman" pitchFamily="18" charset="0"/>
              </a:rPr>
              <a:t> the </a:t>
            </a:r>
            <a:r>
              <a:rPr lang="it-IT" sz="2000" b="1" dirty="0" err="1">
                <a:solidFill>
                  <a:srgbClr val="000000"/>
                </a:solidFill>
                <a:latin typeface="Times New Roman" pitchFamily="18" charset="0"/>
              </a:rPr>
              <a:t>balance</a:t>
            </a:r>
            <a:r>
              <a:rPr lang="it-IT" sz="2000" b="1" dirty="0">
                <a:solidFill>
                  <a:srgbClr val="000000"/>
                </a:solidFill>
                <a:latin typeface="Times New Roman" pitchFamily="18" charset="0"/>
              </a:rPr>
              <a:t> </a:t>
            </a:r>
            <a:r>
              <a:rPr lang="it-IT" sz="2000" b="1" dirty="0" err="1">
                <a:solidFill>
                  <a:srgbClr val="000000"/>
                </a:solidFill>
                <a:latin typeface="Times New Roman" pitchFamily="18" charset="0"/>
              </a:rPr>
              <a:t>of</a:t>
            </a:r>
            <a:r>
              <a:rPr lang="it-IT" sz="2000" b="1" dirty="0">
                <a:solidFill>
                  <a:srgbClr val="000000"/>
                </a:solidFill>
                <a:latin typeface="Times New Roman" pitchFamily="18" charset="0"/>
              </a:rPr>
              <a:t> body </a:t>
            </a:r>
            <a:r>
              <a:rPr lang="it-IT" sz="2000" b="1" dirty="0" err="1">
                <a:solidFill>
                  <a:srgbClr val="000000"/>
                </a:solidFill>
                <a:latin typeface="Times New Roman" pitchFamily="18" charset="0"/>
              </a:rPr>
              <a:t>fluids</a:t>
            </a:r>
            <a:r>
              <a:rPr lang="it-IT" sz="2000" b="1" dirty="0">
                <a:solidFill>
                  <a:srgbClr val="000000"/>
                </a:solidFill>
                <a:latin typeface="Times New Roman" pitchFamily="18" charset="0"/>
              </a:rPr>
              <a:t>, &gt; </a:t>
            </a:r>
            <a:r>
              <a:rPr lang="it-IT" sz="2000" b="1" dirty="0" err="1">
                <a:solidFill>
                  <a:srgbClr val="000000"/>
                </a:solidFill>
                <a:latin typeface="Times New Roman" pitchFamily="18" charset="0"/>
              </a:rPr>
              <a:t>practice</a:t>
            </a:r>
            <a:r>
              <a:rPr lang="it-IT" sz="2000" b="1" dirty="0">
                <a:solidFill>
                  <a:srgbClr val="000000"/>
                </a:solidFill>
                <a:latin typeface="Times New Roman" pitchFamily="18" charset="0"/>
              </a:rPr>
              <a:t> </a:t>
            </a:r>
            <a:r>
              <a:rPr lang="it-IT" sz="2000" b="1" dirty="0" err="1">
                <a:solidFill>
                  <a:srgbClr val="000000"/>
                </a:solidFill>
                <a:latin typeface="Times New Roman" pitchFamily="18" charset="0"/>
              </a:rPr>
              <a:t>of</a:t>
            </a:r>
            <a:r>
              <a:rPr lang="it-IT" sz="2000" b="1" dirty="0">
                <a:solidFill>
                  <a:srgbClr val="000000"/>
                </a:solidFill>
                <a:latin typeface="Times New Roman" pitchFamily="18" charset="0"/>
              </a:rPr>
              <a:t> </a:t>
            </a:r>
            <a:r>
              <a:rPr lang="it-IT" sz="2000" b="1" u="sng" dirty="0">
                <a:solidFill>
                  <a:srgbClr val="000000"/>
                </a:solidFill>
                <a:latin typeface="Times New Roman" pitchFamily="18" charset="0"/>
              </a:rPr>
              <a:t>BLOOD TRANSFUSIONS </a:t>
            </a:r>
            <a:r>
              <a:rPr lang="it-IT" sz="2000" b="1" dirty="0" err="1">
                <a:solidFill>
                  <a:srgbClr val="000000"/>
                </a:solidFill>
                <a:latin typeface="Times New Roman" pitchFamily="18" charset="0"/>
              </a:rPr>
              <a:t>from</a:t>
            </a:r>
            <a:r>
              <a:rPr lang="it-IT" sz="2000" b="1" dirty="0">
                <a:solidFill>
                  <a:srgbClr val="000000"/>
                </a:solidFill>
                <a:latin typeface="Times New Roman" pitchFamily="18" charset="0"/>
              </a:rPr>
              <a:t> </a:t>
            </a:r>
            <a:r>
              <a:rPr lang="it-IT" sz="2000" b="1" dirty="0" err="1">
                <a:solidFill>
                  <a:srgbClr val="000000"/>
                </a:solidFill>
                <a:latin typeface="Times New Roman" pitchFamily="18" charset="0"/>
              </a:rPr>
              <a:t>young</a:t>
            </a:r>
            <a:r>
              <a:rPr lang="it-IT" sz="2000" b="1" dirty="0">
                <a:solidFill>
                  <a:srgbClr val="000000"/>
                </a:solidFill>
                <a:latin typeface="Times New Roman" pitchFamily="18" charset="0"/>
              </a:rPr>
              <a:t> </a:t>
            </a:r>
            <a:r>
              <a:rPr lang="it-IT" sz="2000" b="1" dirty="0" err="1">
                <a:solidFill>
                  <a:srgbClr val="000000"/>
                </a:solidFill>
                <a:latin typeface="Times New Roman" pitchFamily="18" charset="0"/>
              </a:rPr>
              <a:t>to</a:t>
            </a:r>
            <a:r>
              <a:rPr lang="it-IT" sz="2000" b="1" dirty="0">
                <a:solidFill>
                  <a:srgbClr val="000000"/>
                </a:solidFill>
                <a:latin typeface="Times New Roman" pitchFamily="18" charset="0"/>
              </a:rPr>
              <a:t> </a:t>
            </a:r>
            <a:r>
              <a:rPr lang="it-IT" sz="2000" b="1" dirty="0" err="1">
                <a:solidFill>
                  <a:srgbClr val="000000"/>
                </a:solidFill>
                <a:latin typeface="Times New Roman" pitchFamily="18" charset="0"/>
              </a:rPr>
              <a:t>old</a:t>
            </a:r>
            <a:r>
              <a:rPr lang="it-IT" sz="2000" b="1" dirty="0">
                <a:solidFill>
                  <a:srgbClr val="000000"/>
                </a:solidFill>
                <a:latin typeface="Times New Roman" pitchFamily="18" charset="0"/>
              </a:rPr>
              <a:t> </a:t>
            </a:r>
            <a:r>
              <a:rPr lang="it-IT" sz="2000" b="1" dirty="0" err="1">
                <a:solidFill>
                  <a:srgbClr val="000000"/>
                </a:solidFill>
                <a:latin typeface="Times New Roman" pitchFamily="18" charset="0"/>
              </a:rPr>
              <a:t>individuals</a:t>
            </a:r>
            <a:r>
              <a:rPr lang="it-IT" sz="2000" b="1" dirty="0">
                <a:solidFill>
                  <a:srgbClr val="000000"/>
                </a:solidFill>
                <a:latin typeface="Times New Roman" pitchFamily="18" charset="0"/>
              </a:rPr>
              <a:t> (</a:t>
            </a:r>
            <a:r>
              <a:rPr lang="it-IT" sz="2000" b="1" dirty="0" err="1">
                <a:solidFill>
                  <a:srgbClr val="000000"/>
                </a:solidFill>
                <a:latin typeface="Times New Roman" pitchFamily="18" charset="0"/>
              </a:rPr>
              <a:t>rejuvenating</a:t>
            </a:r>
            <a:r>
              <a:rPr lang="it-IT" sz="2000" b="1" dirty="0">
                <a:solidFill>
                  <a:srgbClr val="000000"/>
                </a:solidFill>
                <a:latin typeface="Times New Roman" pitchFamily="18" charset="0"/>
              </a:rPr>
              <a:t> </a:t>
            </a:r>
            <a:r>
              <a:rPr lang="it-IT" sz="2000" b="1" dirty="0" err="1">
                <a:solidFill>
                  <a:srgbClr val="000000"/>
                </a:solidFill>
                <a:latin typeface="Times New Roman" pitchFamily="18" charset="0"/>
              </a:rPr>
              <a:t>therapy</a:t>
            </a:r>
            <a:r>
              <a:rPr lang="it-IT" sz="2000" b="1" dirty="0">
                <a:solidFill>
                  <a:srgbClr val="000000"/>
                </a:solidFill>
                <a:latin typeface="Times New Roman" pitchFamily="18" charset="0"/>
              </a:rPr>
              <a:t>).</a:t>
            </a:r>
          </a:p>
          <a:p>
            <a:pPr algn="jus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sz="2000" b="1" dirty="0">
              <a:solidFill>
                <a:srgbClr val="000000"/>
              </a:solidFill>
              <a:latin typeface="Times New Roman" pitchFamily="18" charset="0"/>
            </a:endParaRPr>
          </a:p>
        </p:txBody>
      </p:sp>
      <p:pic>
        <p:nvPicPr>
          <p:cNvPr id="47111" name="Picture 4"/>
          <p:cNvPicPr>
            <a:picLocks noChangeAspect="1" noChangeArrowheads="1"/>
          </p:cNvPicPr>
          <p:nvPr/>
        </p:nvPicPr>
        <p:blipFill>
          <a:blip r:embed="rId5" cstate="print"/>
          <a:srcRect/>
          <a:stretch>
            <a:fillRect/>
          </a:stretch>
        </p:blipFill>
        <p:spPr bwMode="auto">
          <a:xfrm>
            <a:off x="3175" y="-26988"/>
            <a:ext cx="1943100" cy="2120901"/>
          </a:xfrm>
          <a:prstGeom prst="rect">
            <a:avLst/>
          </a:prstGeom>
          <a:noFill/>
          <a:ln w="9525">
            <a:noFill/>
            <a:round/>
            <a:headEnd/>
            <a:tailEnd/>
          </a:ln>
        </p:spPr>
      </p:pic>
      <p:sp>
        <p:nvSpPr>
          <p:cNvPr id="8" name="Rettangolo 7"/>
          <p:cNvSpPr/>
          <p:nvPr/>
        </p:nvSpPr>
        <p:spPr>
          <a:xfrm>
            <a:off x="3347864" y="1484784"/>
            <a:ext cx="1428596" cy="369332"/>
          </a:xfrm>
          <a:prstGeom prst="rect">
            <a:avLst/>
          </a:prstGeom>
        </p:spPr>
        <p:txBody>
          <a:bodyPr wrap="none">
            <a:spAutoFit/>
          </a:bodyPr>
          <a:lstStyle/>
          <a:p>
            <a:r>
              <a:rPr lang="en-US" b="1" dirty="0" smtClean="0"/>
              <a:t>Empiricism</a:t>
            </a:r>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fill="hold" nodeType="clickEffect">
                                  <p:stCondLst>
                                    <p:cond delay="0"/>
                                  </p:stCondLst>
                                  <p:childTnLst>
                                    <p:set>
                                      <p:cBhvr additive="repl">
                                        <p:cTn id="6" dur="2" fill="hold">
                                          <p:stCondLst>
                                            <p:cond delay="0"/>
                                          </p:stCondLst>
                                        </p:cTn>
                                        <p:tgtEl>
                                          <p:spTgt spid="7"/>
                                        </p:tgtEl>
                                        <p:attrNameLst>
                                          <p:attrName>style.visibility</p:attrName>
                                        </p:attrNameLst>
                                      </p:cBhvr>
                                      <p:to>
                                        <p:strVal val="visible"/>
                                      </p:to>
                                    </p:set>
                                    <p:animEffect transition="in" filter="fade">
                                      <p:cBhvr additive="repl">
                                        <p:cTn id="7" dur="2000"/>
                                        <p:tgtEl>
                                          <p:spTgt spid="7"/>
                                        </p:tgtEl>
                                      </p:cBhvr>
                                    </p:animEffect>
                                    <p:anim calcmode="lin" valueType="num">
                                      <p:cBhvr additive="repl">
                                        <p:cTn id="8" dur="2000" fill="hold"/>
                                        <p:tgtEl>
                                          <p:spTgt spid="7"/>
                                        </p:tgtEl>
                                        <p:attrNameLst>
                                          <p:attrName>ppt_x</p:attrName>
                                        </p:attrNameLst>
                                      </p:cBhvr>
                                      <p:tavLst>
                                        <p:tav tm="100000">
                                          <p:val>
                                            <p:strVal val="#ppt_x"/>
                                          </p:val>
                                        </p:tav>
                                        <p:tav>
                                          <p:val>
                                            <p:strVal val="#ppt_x"/>
                                          </p:val>
                                        </p:tav>
                                      </p:tavLst>
                                    </p:anim>
                                    <p:anim calcmode="lin" valueType="num">
                                      <p:cBhvr additive="repl">
                                        <p:cTn id="9" dur="2000" fill="hold"/>
                                        <p:tgtEl>
                                          <p:spTgt spid="7"/>
                                        </p:tgtEl>
                                        <p:attrNameLst>
                                          <p:attrName>ppt_y</p:attrName>
                                        </p:attrNameLst>
                                      </p:cBhvr>
                                      <p:tavLst>
                                        <p:tav tm="100000">
                                          <p:val>
                                            <p:strVal val="#ppt_y+.1"/>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rgbClr val="FF0000">
                <a:alpha val="0"/>
              </a:srgbClr>
            </a:gs>
            <a:gs pos="45000">
              <a:srgbClr val="FF7A00"/>
            </a:gs>
            <a:gs pos="70000">
              <a:srgbClr val="FF0300"/>
            </a:gs>
            <a:gs pos="100000">
              <a:srgbClr val="4D0808"/>
            </a:gs>
          </a:gsLst>
          <a:lin ang="16200000" scaled="0"/>
          <a:tileRect/>
        </a:gradFill>
        <a:effectLst/>
      </p:bgPr>
    </p:bg>
    <p:spTree>
      <p:nvGrpSpPr>
        <p:cNvPr id="1" name=""/>
        <p:cNvGrpSpPr/>
        <p:nvPr/>
      </p:nvGrpSpPr>
      <p:grpSpPr>
        <a:xfrm>
          <a:off x="0" y="0"/>
          <a:ext cx="0" cy="0"/>
          <a:chOff x="0" y="0"/>
          <a:chExt cx="0" cy="0"/>
        </a:xfrm>
      </p:grpSpPr>
      <p:pic>
        <p:nvPicPr>
          <p:cNvPr id="15" name="Immagine 14" descr="images (3).jpg"/>
          <p:cNvPicPr>
            <a:picLocks noChangeAspect="1"/>
          </p:cNvPicPr>
          <p:nvPr/>
        </p:nvPicPr>
        <p:blipFill>
          <a:blip r:embed="rId3" cstate="print"/>
          <a:srcRect/>
          <a:stretch>
            <a:fillRect/>
          </a:stretch>
        </p:blipFill>
        <p:spPr bwMode="auto">
          <a:xfrm>
            <a:off x="6200775" y="3500438"/>
            <a:ext cx="2908300" cy="1743075"/>
          </a:xfrm>
          <a:prstGeom prst="rect">
            <a:avLst/>
          </a:prstGeom>
          <a:noFill/>
          <a:ln w="9525">
            <a:noFill/>
            <a:miter lim="800000"/>
            <a:headEnd/>
            <a:tailEnd/>
          </a:ln>
        </p:spPr>
      </p:pic>
      <p:sp>
        <p:nvSpPr>
          <p:cNvPr id="48131" name="Rectangle 2"/>
          <p:cNvSpPr>
            <a:spLocks noGrp="1" noChangeArrowheads="1"/>
          </p:cNvSpPr>
          <p:nvPr>
            <p:ph type="title"/>
          </p:nvPr>
        </p:nvSpPr>
        <p:spPr>
          <a:xfrm>
            <a:off x="0" y="-26988"/>
            <a:ext cx="9144000" cy="1223963"/>
          </a:xfrm>
          <a:solidFill>
            <a:srgbClr val="EAEAEA"/>
          </a:solidFill>
        </p:spPr>
        <p:txBody>
          <a:bodyPr/>
          <a:lstStyle/>
          <a:p>
            <a:pPr eaLnBrk="1" hangingPunct="1"/>
            <a:r>
              <a:rPr lang="it-IT" sz="3200" smtClean="0">
                <a:solidFill>
                  <a:srgbClr val="C00000"/>
                </a:solidFill>
              </a:rPr>
              <a:t>Rinascimento e modernità:</a:t>
            </a:r>
            <a:br>
              <a:rPr lang="it-IT" sz="3200" smtClean="0">
                <a:solidFill>
                  <a:srgbClr val="C00000"/>
                </a:solidFill>
              </a:rPr>
            </a:br>
            <a:r>
              <a:rPr lang="it-IT" sz="3000" smtClean="0">
                <a:solidFill>
                  <a:srgbClr val="C00000"/>
                </a:solidFill>
              </a:rPr>
              <a:t>il sangue è al centro della cura: SALASSI e TRASFUSIONI</a:t>
            </a:r>
            <a:endParaRPr lang="it-IT" sz="3000" b="1" smtClean="0">
              <a:solidFill>
                <a:srgbClr val="C00000"/>
              </a:solidFill>
            </a:endParaRPr>
          </a:p>
        </p:txBody>
      </p:sp>
      <p:sp>
        <p:nvSpPr>
          <p:cNvPr id="48132" name="Text Box 4"/>
          <p:cNvSpPr txBox="1">
            <a:spLocks noChangeArrowheads="1"/>
          </p:cNvSpPr>
          <p:nvPr/>
        </p:nvSpPr>
        <p:spPr bwMode="auto">
          <a:xfrm>
            <a:off x="71438" y="4652963"/>
            <a:ext cx="9109075" cy="2636837"/>
          </a:xfrm>
          <a:prstGeom prst="rect">
            <a:avLst/>
          </a:prstGeom>
          <a:noFill/>
          <a:ln w="9525">
            <a:noFill/>
            <a:round/>
            <a:headEnd/>
            <a:tailEnd/>
          </a:ln>
        </p:spPr>
        <p:txBody>
          <a:bodyPr lIns="81639" tIns="40820" rIns="81639" bIns="40820"/>
          <a:lstStyle/>
          <a:p>
            <a:pPr algn="ct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US" sz="2000" b="1"/>
              <a:t>SALASSO</a:t>
            </a:r>
          </a:p>
          <a:p>
            <a:pPr algn="ct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endParaRPr lang="it-IT" sz="2000" b="1">
              <a:latin typeface="Times New Roman" pitchFamily="18" charset="0"/>
            </a:endParaRPr>
          </a:p>
          <a:p>
            <a:pPr algn="jus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it-IT" sz="2000" b="1">
                <a:latin typeface="Times New Roman" pitchFamily="18" charset="0"/>
              </a:rPr>
              <a:t>Il salasso (emodiluizione) era una pratica medica diffusa dall'antichità fino alla fine del diciannovesimo secolo, consistente nel prelevare quantità spesso considerevoli di sangue da un paziente nella speranza che ciò avrebbe curato o prevenuto molte malattie (riequilibrato gli umori, eliminandone gli eccessi).</a:t>
            </a:r>
          </a:p>
          <a:p>
            <a:pPr algn="jus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it-IT" sz="2000" b="1">
                <a:latin typeface="Times New Roman" pitchFamily="18" charset="0"/>
              </a:rPr>
              <a:t>I metodi erano sostanzialmente 3: scarificatori, coppette e sanguisughe.</a:t>
            </a:r>
          </a:p>
          <a:p>
            <a:pPr algn="jus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endParaRPr lang="it-IT" sz="2000" b="1">
              <a:latin typeface="Times New Roman" pitchFamily="18" charset="0"/>
            </a:endParaRPr>
          </a:p>
        </p:txBody>
      </p:sp>
      <p:pic>
        <p:nvPicPr>
          <p:cNvPr id="7" name="Immagine 6" descr="Blood letting 1500.jpg"/>
          <p:cNvPicPr>
            <a:picLocks noChangeAspect="1"/>
          </p:cNvPicPr>
          <p:nvPr/>
        </p:nvPicPr>
        <p:blipFill>
          <a:blip r:embed="rId4" cstate="print"/>
          <a:srcRect b="4102"/>
          <a:stretch>
            <a:fillRect/>
          </a:stretch>
        </p:blipFill>
        <p:spPr bwMode="auto">
          <a:xfrm>
            <a:off x="179388" y="1196975"/>
            <a:ext cx="2070100" cy="3584575"/>
          </a:xfrm>
          <a:prstGeom prst="rect">
            <a:avLst/>
          </a:prstGeom>
          <a:noFill/>
          <a:ln w="9525">
            <a:noFill/>
            <a:miter lim="800000"/>
            <a:headEnd/>
            <a:tailEnd/>
          </a:ln>
        </p:spPr>
      </p:pic>
      <p:pic>
        <p:nvPicPr>
          <p:cNvPr id="48134" name="Immagine 7" descr="scarificator 1800.jpg"/>
          <p:cNvPicPr>
            <a:picLocks noChangeAspect="1"/>
          </p:cNvPicPr>
          <p:nvPr/>
        </p:nvPicPr>
        <p:blipFill>
          <a:blip r:embed="rId5" cstate="print"/>
          <a:srcRect l="10886" t="8202" r="2721" b="8202"/>
          <a:stretch>
            <a:fillRect/>
          </a:stretch>
        </p:blipFill>
        <p:spPr bwMode="auto">
          <a:xfrm>
            <a:off x="4143375" y="1225550"/>
            <a:ext cx="1941513" cy="2490788"/>
          </a:xfrm>
          <a:prstGeom prst="rect">
            <a:avLst/>
          </a:prstGeom>
          <a:noFill/>
          <a:ln w="9525">
            <a:noFill/>
            <a:miter lim="800000"/>
            <a:headEnd/>
            <a:tailEnd/>
          </a:ln>
        </p:spPr>
      </p:pic>
      <p:pic>
        <p:nvPicPr>
          <p:cNvPr id="10" name="Immagine 9" descr="Iatros.jpg"/>
          <p:cNvPicPr>
            <a:picLocks noChangeAspect="1"/>
          </p:cNvPicPr>
          <p:nvPr/>
        </p:nvPicPr>
        <p:blipFill>
          <a:blip r:embed="rId6" cstate="print"/>
          <a:srcRect/>
          <a:stretch>
            <a:fillRect/>
          </a:stretch>
        </p:blipFill>
        <p:spPr bwMode="auto">
          <a:xfrm>
            <a:off x="323850" y="1177925"/>
            <a:ext cx="3635375" cy="3692525"/>
          </a:xfrm>
          <a:prstGeom prst="rect">
            <a:avLst/>
          </a:prstGeom>
          <a:noFill/>
          <a:ln w="9525">
            <a:noFill/>
            <a:miter lim="800000"/>
            <a:headEnd/>
            <a:tailEnd/>
          </a:ln>
        </p:spPr>
      </p:pic>
      <p:pic>
        <p:nvPicPr>
          <p:cNvPr id="48136" name="Immagine 11" descr="the-leech-method-of-bloodletting-nlm-and-science-source.jpg"/>
          <p:cNvPicPr>
            <a:picLocks noChangeAspect="1"/>
          </p:cNvPicPr>
          <p:nvPr/>
        </p:nvPicPr>
        <p:blipFill>
          <a:blip r:embed="rId7" cstate="print"/>
          <a:srcRect/>
          <a:stretch>
            <a:fillRect/>
          </a:stretch>
        </p:blipFill>
        <p:spPr bwMode="auto">
          <a:xfrm>
            <a:off x="6165850" y="1341438"/>
            <a:ext cx="2978150" cy="2347912"/>
          </a:xfrm>
          <a:prstGeom prst="rect">
            <a:avLst/>
          </a:prstGeom>
          <a:noFill/>
          <a:ln w="9525">
            <a:noFill/>
            <a:miter lim="800000"/>
            <a:headEnd/>
            <a:tailEnd/>
          </a:ln>
        </p:spPr>
      </p:pic>
      <p:pic>
        <p:nvPicPr>
          <p:cNvPr id="13" name="Immagine 12" descr="images (2).jpg"/>
          <p:cNvPicPr>
            <a:picLocks noChangeAspect="1"/>
          </p:cNvPicPr>
          <p:nvPr/>
        </p:nvPicPr>
        <p:blipFill>
          <a:blip r:embed="rId8" cstate="print"/>
          <a:srcRect/>
          <a:stretch>
            <a:fillRect/>
          </a:stretch>
        </p:blipFill>
        <p:spPr bwMode="auto">
          <a:xfrm>
            <a:off x="2124075" y="1196975"/>
            <a:ext cx="1885950" cy="24288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4" presetClass="exit" presetSubtype="16" fill="hold" nodeType="withEffect">
                                  <p:stCondLst>
                                    <p:cond delay="0"/>
                                  </p:stCondLst>
                                  <p:childTnLst>
                                    <p:animEffect transition="out" filter="box(in)">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2000"/>
                                        <p:tgtEl>
                                          <p:spTgt spid="13"/>
                                        </p:tgtEl>
                                      </p:cBhvr>
                                    </p:animEffect>
                                  </p:childTnLst>
                                </p:cTn>
                              </p:par>
                            </p:childTnLst>
                          </p:cTn>
                        </p:par>
                        <p:par>
                          <p:cTn id="14" fill="hold">
                            <p:stCondLst>
                              <p:cond delay="2000"/>
                            </p:stCondLst>
                            <p:childTnLst>
                              <p:par>
                                <p:cTn id="15" presetID="10" presetClass="entr" presetSubtype="0" fill="hold" nodeType="afterEffect">
                                  <p:stCondLst>
                                    <p:cond delay="2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rgbClr val="FF0000">
                <a:alpha val="0"/>
              </a:srgbClr>
            </a:gs>
            <a:gs pos="45000">
              <a:srgbClr val="FF7A00"/>
            </a:gs>
            <a:gs pos="70000">
              <a:srgbClr val="FF0300"/>
            </a:gs>
            <a:gs pos="100000">
              <a:srgbClr val="4D0808"/>
            </a:gs>
          </a:gsLst>
          <a:lin ang="16200000" scaled="0"/>
          <a:tileRect/>
        </a:gra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0" y="-26988"/>
            <a:ext cx="9144000" cy="1223963"/>
          </a:xfrm>
          <a:solidFill>
            <a:srgbClr val="EAEAEA"/>
          </a:solidFill>
        </p:spPr>
        <p:txBody>
          <a:bodyPr/>
          <a:lstStyle/>
          <a:p>
            <a:pPr eaLnBrk="1" hangingPunct="1"/>
            <a:r>
              <a:rPr lang="it-IT" sz="3200" smtClean="0">
                <a:solidFill>
                  <a:srgbClr val="C00000"/>
                </a:solidFill>
              </a:rPr>
              <a:t>Rinascimento e modernità:</a:t>
            </a:r>
            <a:br>
              <a:rPr lang="it-IT" sz="3200" smtClean="0">
                <a:solidFill>
                  <a:srgbClr val="C00000"/>
                </a:solidFill>
              </a:rPr>
            </a:br>
            <a:r>
              <a:rPr lang="it-IT" sz="3000" smtClean="0">
                <a:solidFill>
                  <a:srgbClr val="C00000"/>
                </a:solidFill>
              </a:rPr>
              <a:t>il sangue è al centro della cura: SALASSI e TRASFUSIONI</a:t>
            </a:r>
            <a:endParaRPr lang="it-IT" sz="3000" b="1" smtClean="0">
              <a:solidFill>
                <a:srgbClr val="C00000"/>
              </a:solidFill>
            </a:endParaRPr>
          </a:p>
        </p:txBody>
      </p:sp>
      <p:sp>
        <p:nvSpPr>
          <p:cNvPr id="50179" name="Text Box 4"/>
          <p:cNvSpPr txBox="1">
            <a:spLocks noChangeArrowheads="1"/>
          </p:cNvSpPr>
          <p:nvPr/>
        </p:nvSpPr>
        <p:spPr bwMode="auto">
          <a:xfrm>
            <a:off x="71438" y="3573463"/>
            <a:ext cx="9109075" cy="3716337"/>
          </a:xfrm>
          <a:prstGeom prst="rect">
            <a:avLst/>
          </a:prstGeom>
          <a:noFill/>
          <a:ln w="9525">
            <a:noFill/>
            <a:round/>
            <a:headEnd/>
            <a:tailEnd/>
          </a:ln>
        </p:spPr>
        <p:txBody>
          <a:bodyPr lIns="81639" tIns="40820" rIns="81639" bIns="40820"/>
          <a:lstStyle/>
          <a:p>
            <a:pPr algn="ct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US" sz="2000" b="1" dirty="0"/>
              <a:t>  TRASFUSIONE</a:t>
            </a:r>
          </a:p>
          <a:p>
            <a:pPr algn="ct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endParaRPr lang="it-IT" sz="2000" b="1" dirty="0">
              <a:latin typeface="Times New Roman" pitchFamily="18" charset="0"/>
            </a:endParaRPr>
          </a:p>
          <a:p>
            <a:pPr algn="jus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it-IT" sz="2000" b="1" dirty="0">
                <a:latin typeface="Times New Roman" pitchFamily="18" charset="0"/>
              </a:rPr>
              <a:t>Per millenni, dall’Antico Egitto sino all’Italia neoplatonica del Rinascimento, si è creduto che il sangue fosse in grado  di resuscitare i malati e ringiovanire il vecchio o il malato. Questa storia si basa sull'idea tradizionale del sangue come 'forza vivente' del corpo, dotato di proprietà misteriose, capace di trasportare sia i caratteri fisici sia quelli mentali del donatore. </a:t>
            </a:r>
          </a:p>
          <a:p>
            <a:pPr algn="jus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it-IT" sz="2000" b="1" dirty="0">
                <a:latin typeface="Times New Roman" pitchFamily="18" charset="0"/>
              </a:rPr>
              <a:t>Un tradizionale tentativi di ‘trasfusione’ è stato il bere sangue da parte del paziente. Non di rado nel ‘500 il donatore era, per motivi culturali e religiosi, una giovane donna, sana e </a:t>
            </a:r>
            <a:r>
              <a:rPr lang="it-IT" sz="2000" b="1" dirty="0" smtClean="0">
                <a:latin typeface="Times New Roman" pitchFamily="18" charset="0"/>
              </a:rPr>
              <a:t>vergine </a:t>
            </a:r>
            <a:r>
              <a:rPr lang="it-IT" b="1" dirty="0" smtClean="0">
                <a:latin typeface="Times New Roman" pitchFamily="18" charset="0"/>
              </a:rPr>
              <a:t>(Dimensione SIMBOLICA accanto a quella scientifica)</a:t>
            </a:r>
            <a:endParaRPr lang="it-IT" b="1" dirty="0">
              <a:latin typeface="Times New Roman" pitchFamily="18" charset="0"/>
            </a:endParaRPr>
          </a:p>
        </p:txBody>
      </p:sp>
      <p:pic>
        <p:nvPicPr>
          <p:cNvPr id="50180" name="Immagine 15" descr="300px-4_transfusion.jpg"/>
          <p:cNvPicPr>
            <a:picLocks noChangeAspect="1"/>
          </p:cNvPicPr>
          <p:nvPr/>
        </p:nvPicPr>
        <p:blipFill>
          <a:blip r:embed="rId3" cstate="print"/>
          <a:srcRect/>
          <a:stretch>
            <a:fillRect/>
          </a:stretch>
        </p:blipFill>
        <p:spPr bwMode="auto">
          <a:xfrm>
            <a:off x="-4763" y="1268413"/>
            <a:ext cx="3424238" cy="2808287"/>
          </a:xfrm>
          <a:prstGeom prst="rect">
            <a:avLst/>
          </a:prstGeom>
          <a:noFill/>
          <a:ln w="9525">
            <a:noFill/>
            <a:miter lim="800000"/>
            <a:headEnd/>
            <a:tailEnd/>
          </a:ln>
        </p:spPr>
      </p:pic>
      <p:pic>
        <p:nvPicPr>
          <p:cNvPr id="50181" name="Picture 2" descr="C:\Users\user\Desktop\Storia Medicina Corsi\Tecnici di Laboratorio\Nuova cartella\Transfusion 1800.jpg"/>
          <p:cNvPicPr>
            <a:picLocks noChangeAspect="1" noChangeArrowheads="1"/>
          </p:cNvPicPr>
          <p:nvPr/>
        </p:nvPicPr>
        <p:blipFill>
          <a:blip r:embed="rId4" cstate="print"/>
          <a:srcRect t="2051" b="53314"/>
          <a:stretch>
            <a:fillRect/>
          </a:stretch>
        </p:blipFill>
        <p:spPr bwMode="auto">
          <a:xfrm>
            <a:off x="3419475" y="1341438"/>
            <a:ext cx="3189288" cy="2016125"/>
          </a:xfrm>
          <a:prstGeom prst="rect">
            <a:avLst/>
          </a:prstGeom>
          <a:noFill/>
          <a:ln w="9525">
            <a:noFill/>
            <a:miter lim="800000"/>
            <a:headEnd/>
            <a:tailEnd/>
          </a:ln>
        </p:spPr>
      </p:pic>
      <p:pic>
        <p:nvPicPr>
          <p:cNvPr id="20" name="Immagine 19" descr="images (5).jpg"/>
          <p:cNvPicPr>
            <a:picLocks noChangeAspect="1"/>
          </p:cNvPicPr>
          <p:nvPr/>
        </p:nvPicPr>
        <p:blipFill>
          <a:blip r:embed="rId5" cstate="print"/>
          <a:srcRect/>
          <a:stretch>
            <a:fillRect/>
          </a:stretch>
        </p:blipFill>
        <p:spPr bwMode="auto">
          <a:xfrm>
            <a:off x="7081838" y="1262063"/>
            <a:ext cx="1882775" cy="29591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9" name="Ovale 28"/>
          <p:cNvSpPr/>
          <p:nvPr/>
        </p:nvSpPr>
        <p:spPr>
          <a:xfrm>
            <a:off x="1403350" y="4149725"/>
            <a:ext cx="3744913" cy="863600"/>
          </a:xfrm>
          <a:prstGeom prst="ellipse">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9219" name="Figura a mano libera 2"/>
          <p:cNvSpPr>
            <a:spLocks noChangeArrowheads="1"/>
          </p:cNvSpPr>
          <p:nvPr/>
        </p:nvSpPr>
        <p:spPr bwMode="auto">
          <a:xfrm>
            <a:off x="1258888" y="831850"/>
            <a:ext cx="6211887" cy="401638"/>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99CC00">
              <a:alpha val="90195"/>
            </a:srgbClr>
          </a:solidFill>
          <a:ln w="19080">
            <a:solidFill>
              <a:srgbClr val="000000"/>
            </a:solidFill>
            <a:miter lim="800000"/>
            <a:headEnd/>
            <a:tailEnd/>
          </a:ln>
        </p:spPr>
        <p:txBody>
          <a:bodyPr lIns="90000" tIns="46800" rIns="90000" bIns="46800">
            <a:spAutoFit/>
          </a:bodyPr>
          <a:lstStyle/>
          <a:p>
            <a:pPr algn="ct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000" b="1">
                <a:solidFill>
                  <a:srgbClr val="000000"/>
                </a:solidFill>
                <a:ea typeface="MS Gothic" pitchFamily="49" charset="-128"/>
              </a:rPr>
              <a:t>Storia del laboratorio biomedico</a:t>
            </a:r>
            <a:endParaRPr lang="en-GB" sz="1600">
              <a:solidFill>
                <a:srgbClr val="000000"/>
              </a:solidFill>
              <a:ea typeface="MS Gothic" pitchFamily="49" charset="-128"/>
            </a:endParaRPr>
          </a:p>
        </p:txBody>
      </p:sp>
      <p:sp>
        <p:nvSpPr>
          <p:cNvPr id="9221" name="Figura a mano libera 4"/>
          <p:cNvSpPr>
            <a:spLocks noChangeArrowheads="1"/>
          </p:cNvSpPr>
          <p:nvPr/>
        </p:nvSpPr>
        <p:spPr bwMode="auto">
          <a:xfrm>
            <a:off x="1116013" y="44450"/>
            <a:ext cx="7199312" cy="341313"/>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996633">
              <a:alpha val="83136"/>
            </a:srgbClr>
          </a:solidFill>
          <a:ln w="19080">
            <a:solidFill>
              <a:srgbClr val="000000"/>
            </a:solidFill>
            <a:miter lim="800000"/>
            <a:headEnd/>
            <a:tailEnd/>
          </a:ln>
        </p:spPr>
        <p:txBody>
          <a:bodyPr lIns="90000" tIns="46800" rIns="90000" bIns="46800">
            <a:spAutoFit/>
          </a:bodyPr>
          <a:lstStyle/>
          <a:p>
            <a:pPr algn="ctr">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600" b="1">
                <a:solidFill>
                  <a:schemeClr val="bg1"/>
                </a:solidFill>
                <a:ea typeface="MS Gothic" pitchFamily="49" charset="-128"/>
              </a:rPr>
              <a:t>Corso di Bioetica</a:t>
            </a:r>
          </a:p>
        </p:txBody>
      </p:sp>
      <p:cxnSp>
        <p:nvCxnSpPr>
          <p:cNvPr id="14" name="Connettore 2 13"/>
          <p:cNvCxnSpPr/>
          <p:nvPr/>
        </p:nvCxnSpPr>
        <p:spPr>
          <a:xfrm flipH="1">
            <a:off x="2555875" y="3357563"/>
            <a:ext cx="503238" cy="1079500"/>
          </a:xfrm>
          <a:prstGeom prst="straightConnector1">
            <a:avLst/>
          </a:prstGeom>
          <a:ln>
            <a:solidFill>
              <a:srgbClr val="FFFF00"/>
            </a:solidFill>
            <a:tailEnd type="arrow"/>
          </a:ln>
        </p:spPr>
        <p:style>
          <a:lnRef idx="3">
            <a:schemeClr val="accent1"/>
          </a:lnRef>
          <a:fillRef idx="0">
            <a:schemeClr val="accent1"/>
          </a:fillRef>
          <a:effectRef idx="2">
            <a:schemeClr val="accent1"/>
          </a:effectRef>
          <a:fontRef idx="minor">
            <a:schemeClr val="tx1"/>
          </a:fontRef>
        </p:style>
      </p:cxnSp>
      <p:cxnSp>
        <p:nvCxnSpPr>
          <p:cNvPr id="15" name="Connettore 2 14"/>
          <p:cNvCxnSpPr/>
          <p:nvPr/>
        </p:nvCxnSpPr>
        <p:spPr>
          <a:xfrm>
            <a:off x="5616575" y="3328988"/>
            <a:ext cx="684213" cy="1036637"/>
          </a:xfrm>
          <a:prstGeom prst="straightConnector1">
            <a:avLst/>
          </a:prstGeom>
          <a:ln>
            <a:solidFill>
              <a:srgbClr val="0070C0"/>
            </a:solidFill>
            <a:tailEnd type="arrow"/>
          </a:ln>
        </p:spPr>
        <p:style>
          <a:lnRef idx="3">
            <a:schemeClr val="accent1"/>
          </a:lnRef>
          <a:fillRef idx="0">
            <a:schemeClr val="accent1"/>
          </a:fillRef>
          <a:effectRef idx="2">
            <a:schemeClr val="accent1"/>
          </a:effectRef>
          <a:fontRef idx="minor">
            <a:schemeClr val="tx1"/>
          </a:fontRef>
        </p:style>
      </p:cxnSp>
      <p:cxnSp>
        <p:nvCxnSpPr>
          <p:cNvPr id="17" name="Connettore 2 16"/>
          <p:cNvCxnSpPr/>
          <p:nvPr/>
        </p:nvCxnSpPr>
        <p:spPr>
          <a:xfrm>
            <a:off x="4248150" y="3328988"/>
            <a:ext cx="0" cy="1223962"/>
          </a:xfrm>
          <a:prstGeom prst="straightConnector1">
            <a:avLst/>
          </a:prstGeom>
          <a:ln>
            <a:solidFill>
              <a:srgbClr val="FF0000"/>
            </a:solidFill>
            <a:tailEnd type="arrow"/>
          </a:ln>
        </p:spPr>
        <p:style>
          <a:lnRef idx="3">
            <a:schemeClr val="accent1"/>
          </a:lnRef>
          <a:fillRef idx="0">
            <a:schemeClr val="accent1"/>
          </a:fillRef>
          <a:effectRef idx="2">
            <a:schemeClr val="accent1"/>
          </a:effectRef>
          <a:fontRef idx="minor">
            <a:schemeClr val="tx1"/>
          </a:fontRef>
        </p:style>
      </p:cxnSp>
      <p:sp>
        <p:nvSpPr>
          <p:cNvPr id="20" name="Figura a mano libera 19"/>
          <p:cNvSpPr>
            <a:spLocks noChangeArrowheads="1"/>
          </p:cNvSpPr>
          <p:nvPr/>
        </p:nvSpPr>
        <p:spPr bwMode="auto">
          <a:xfrm>
            <a:off x="1258888" y="4508500"/>
            <a:ext cx="2017712" cy="21463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9525">
            <a:noFill/>
            <a:miter lim="800000"/>
            <a:headEnd/>
            <a:tailEnd/>
          </a:ln>
        </p:spPr>
        <p:txBody>
          <a:bodyPr lIns="90000" tIns="46800" rIns="90000" bIns="46800">
            <a:spAutoFit/>
          </a:bodyPr>
          <a:lstStyle/>
          <a:p>
            <a:pPr algn="ctr">
              <a:lnSpc>
                <a:spcPct val="150000"/>
              </a:lnSpc>
              <a:spcBef>
                <a:spcPts val="3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dirty="0">
                <a:solidFill>
                  <a:srgbClr val="000000"/>
                </a:solidFill>
                <a:latin typeface="Times New Roman" pitchFamily="18" charset="0"/>
                <a:ea typeface="MS Gothic" pitchFamily="49" charset="-128"/>
                <a:cs typeface="Times New Roman" pitchFamily="18" charset="0"/>
              </a:rPr>
              <a:t>URINE</a:t>
            </a:r>
          </a:p>
          <a:p>
            <a:pPr algn="ctr">
              <a:lnSpc>
                <a:spcPct val="150000"/>
              </a:lnSpc>
              <a:spcBef>
                <a:spcPts val="3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dirty="0">
                <a:solidFill>
                  <a:srgbClr val="000000"/>
                </a:solidFill>
                <a:latin typeface="Times New Roman" pitchFamily="18" charset="0"/>
                <a:ea typeface="MS Gothic" pitchFamily="49" charset="-128"/>
                <a:cs typeface="Times New Roman" pitchFamily="18" charset="0"/>
              </a:rPr>
              <a:t>(vista e gusto)</a:t>
            </a:r>
          </a:p>
          <a:p>
            <a:pPr algn="ctr">
              <a:lnSpc>
                <a:spcPct val="150000"/>
              </a:lnSpc>
              <a:spcBef>
                <a:spcPts val="3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dirty="0" err="1">
                <a:solidFill>
                  <a:srgbClr val="000000"/>
                </a:solidFill>
                <a:latin typeface="Times New Roman" pitchFamily="18" charset="0"/>
                <a:ea typeface="MS Gothic" pitchFamily="49" charset="-128"/>
                <a:cs typeface="Times New Roman" pitchFamily="18" charset="0"/>
              </a:rPr>
              <a:t>Uroscopia</a:t>
            </a:r>
            <a:endParaRPr lang="en-GB" sz="1600" dirty="0">
              <a:solidFill>
                <a:srgbClr val="000000"/>
              </a:solidFill>
              <a:latin typeface="Times New Roman" pitchFamily="18" charset="0"/>
              <a:ea typeface="MS Gothic" pitchFamily="49" charset="-128"/>
              <a:cs typeface="Times New Roman" pitchFamily="18" charset="0"/>
            </a:endParaRPr>
          </a:p>
          <a:p>
            <a:pPr algn="ctr">
              <a:lnSpc>
                <a:spcPct val="150000"/>
              </a:lnSpc>
              <a:spcBef>
                <a:spcPts val="3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dirty="0">
              <a:solidFill>
                <a:srgbClr val="000000"/>
              </a:solidFill>
              <a:latin typeface="Times New Roman" pitchFamily="18" charset="0"/>
              <a:ea typeface="MS Gothic" pitchFamily="49" charset="-128"/>
              <a:cs typeface="Times New Roman" pitchFamily="18" charset="0"/>
            </a:endParaRPr>
          </a:p>
          <a:p>
            <a:pPr algn="ctr">
              <a:lnSpc>
                <a:spcPct val="150000"/>
              </a:lnSpc>
              <a:spcBef>
                <a:spcPts val="3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dirty="0" err="1">
                <a:solidFill>
                  <a:srgbClr val="000000"/>
                </a:solidFill>
                <a:latin typeface="Times New Roman" pitchFamily="18" charset="0"/>
                <a:ea typeface="MS Gothic" pitchFamily="49" charset="-128"/>
                <a:cs typeface="Times New Roman" pitchFamily="18" charset="0"/>
              </a:rPr>
              <a:t>Esami</a:t>
            </a:r>
            <a:r>
              <a:rPr lang="en-GB" sz="1600" dirty="0">
                <a:solidFill>
                  <a:srgbClr val="000000"/>
                </a:solidFill>
                <a:latin typeface="Times New Roman" pitchFamily="18" charset="0"/>
                <a:ea typeface="MS Gothic" pitchFamily="49" charset="-128"/>
                <a:cs typeface="Times New Roman" pitchFamily="18" charset="0"/>
              </a:rPr>
              <a:t> </a:t>
            </a:r>
            <a:r>
              <a:rPr lang="en-GB" sz="1600" dirty="0" err="1">
                <a:solidFill>
                  <a:srgbClr val="000000"/>
                </a:solidFill>
                <a:latin typeface="Times New Roman" pitchFamily="18" charset="0"/>
                <a:ea typeface="MS Gothic" pitchFamily="49" charset="-128"/>
                <a:cs typeface="Times New Roman" pitchFamily="18" charset="0"/>
              </a:rPr>
              <a:t>delle</a:t>
            </a:r>
            <a:r>
              <a:rPr lang="en-GB" sz="1600" dirty="0">
                <a:solidFill>
                  <a:srgbClr val="000000"/>
                </a:solidFill>
                <a:latin typeface="Times New Roman" pitchFamily="18" charset="0"/>
                <a:ea typeface="MS Gothic" pitchFamily="49" charset="-128"/>
                <a:cs typeface="Times New Roman" pitchFamily="18" charset="0"/>
              </a:rPr>
              <a:t> urine</a:t>
            </a:r>
          </a:p>
        </p:txBody>
      </p:sp>
      <p:sp>
        <p:nvSpPr>
          <p:cNvPr id="21" name="Figura a mano libera 20"/>
          <p:cNvSpPr>
            <a:spLocks noChangeArrowheads="1"/>
          </p:cNvSpPr>
          <p:nvPr/>
        </p:nvSpPr>
        <p:spPr bwMode="auto">
          <a:xfrm>
            <a:off x="3024188" y="4508500"/>
            <a:ext cx="2447925" cy="21463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9525">
            <a:noFill/>
            <a:miter lim="800000"/>
            <a:headEnd/>
            <a:tailEnd/>
          </a:ln>
        </p:spPr>
        <p:txBody>
          <a:bodyPr lIns="90000" tIns="46800" rIns="90000" bIns="46800">
            <a:spAutoFit/>
          </a:bodyPr>
          <a:lstStyle/>
          <a:p>
            <a:pPr algn="ctr">
              <a:lnSpc>
                <a:spcPct val="150000"/>
              </a:lnSpc>
              <a:spcBef>
                <a:spcPts val="3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a:solidFill>
                  <a:srgbClr val="000000"/>
                </a:solidFill>
                <a:latin typeface="Times New Roman" pitchFamily="18" charset="0"/>
                <a:ea typeface="MS Gothic" pitchFamily="49" charset="-128"/>
                <a:cs typeface="Times New Roman" pitchFamily="18" charset="0"/>
              </a:rPr>
              <a:t>SANGUE</a:t>
            </a:r>
          </a:p>
          <a:p>
            <a:pPr algn="ctr">
              <a:lnSpc>
                <a:spcPct val="150000"/>
              </a:lnSpc>
              <a:spcBef>
                <a:spcPts val="3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a:solidFill>
                  <a:srgbClr val="000000"/>
                </a:solidFill>
                <a:latin typeface="Times New Roman" pitchFamily="18" charset="0"/>
                <a:ea typeface="MS Gothic" pitchFamily="49" charset="-128"/>
                <a:cs typeface="Times New Roman" pitchFamily="18" charset="0"/>
              </a:rPr>
              <a:t>(vista e tatto)</a:t>
            </a:r>
          </a:p>
          <a:p>
            <a:pPr algn="ctr">
              <a:lnSpc>
                <a:spcPct val="150000"/>
              </a:lnSpc>
              <a:spcBef>
                <a:spcPts val="3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a:solidFill>
                  <a:srgbClr val="000000"/>
                </a:solidFill>
                <a:latin typeface="Times New Roman" pitchFamily="18" charset="0"/>
                <a:ea typeface="MS Gothic" pitchFamily="49" charset="-128"/>
                <a:cs typeface="Times New Roman" pitchFamily="18" charset="0"/>
              </a:rPr>
              <a:t>Salassi/Trasfusioni/Polso</a:t>
            </a:r>
          </a:p>
          <a:p>
            <a:pPr algn="ctr">
              <a:lnSpc>
                <a:spcPct val="150000"/>
              </a:lnSpc>
              <a:spcBef>
                <a:spcPts val="3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a:solidFill>
                <a:srgbClr val="000000"/>
              </a:solidFill>
              <a:latin typeface="Times New Roman" pitchFamily="18" charset="0"/>
              <a:ea typeface="MS Gothic" pitchFamily="49" charset="-128"/>
              <a:cs typeface="Times New Roman" pitchFamily="18" charset="0"/>
            </a:endParaRPr>
          </a:p>
          <a:p>
            <a:pPr algn="ctr">
              <a:lnSpc>
                <a:spcPct val="150000"/>
              </a:lnSpc>
              <a:spcBef>
                <a:spcPts val="3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a:solidFill>
                  <a:srgbClr val="000000"/>
                </a:solidFill>
                <a:latin typeface="Times New Roman" pitchFamily="18" charset="0"/>
                <a:ea typeface="MS Gothic" pitchFamily="49" charset="-128"/>
                <a:cs typeface="Times New Roman" pitchFamily="18" charset="0"/>
              </a:rPr>
              <a:t>Esami del sangue </a:t>
            </a:r>
          </a:p>
        </p:txBody>
      </p:sp>
      <p:sp>
        <p:nvSpPr>
          <p:cNvPr id="22" name="Figura a mano libera 21"/>
          <p:cNvSpPr>
            <a:spLocks noChangeArrowheads="1"/>
          </p:cNvSpPr>
          <p:nvPr/>
        </p:nvSpPr>
        <p:spPr bwMode="auto">
          <a:xfrm>
            <a:off x="5328592" y="4293096"/>
            <a:ext cx="3851920" cy="251569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9525">
            <a:noFill/>
            <a:miter lim="800000"/>
            <a:headEnd/>
            <a:tailEnd/>
          </a:ln>
        </p:spPr>
        <p:txBody>
          <a:bodyPr wrap="square" lIns="90000" tIns="46800" rIns="90000" bIns="46800">
            <a:spAutoFit/>
          </a:bodyPr>
          <a:lstStyle/>
          <a:p>
            <a:pPr algn="ctr">
              <a:lnSpc>
                <a:spcPct val="150000"/>
              </a:lnSpc>
              <a:spcBef>
                <a:spcPts val="3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dirty="0">
                <a:solidFill>
                  <a:srgbClr val="000000"/>
                </a:solidFill>
                <a:latin typeface="Times New Roman" pitchFamily="18" charset="0"/>
                <a:ea typeface="MS Gothic" pitchFamily="49" charset="-128"/>
                <a:cs typeface="Times New Roman" pitchFamily="18" charset="0"/>
              </a:rPr>
              <a:t>SOMMA UMORI/CORPO-INCARNATO</a:t>
            </a:r>
          </a:p>
          <a:p>
            <a:pPr algn="ctr">
              <a:lnSpc>
                <a:spcPct val="150000"/>
              </a:lnSpc>
              <a:spcBef>
                <a:spcPts val="3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dirty="0">
                <a:solidFill>
                  <a:srgbClr val="000000"/>
                </a:solidFill>
                <a:latin typeface="Times New Roman" pitchFamily="18" charset="0"/>
                <a:ea typeface="MS Gothic" pitchFamily="49" charset="-128"/>
                <a:cs typeface="Times New Roman" pitchFamily="18" charset="0"/>
              </a:rPr>
              <a:t>(vista &gt;</a:t>
            </a:r>
            <a:r>
              <a:rPr lang="en-GB" sz="1600" dirty="0" err="1">
                <a:solidFill>
                  <a:srgbClr val="000000"/>
                </a:solidFill>
                <a:latin typeface="Times New Roman" pitchFamily="18" charset="0"/>
                <a:ea typeface="MS Gothic" pitchFamily="49" charset="-128"/>
                <a:cs typeface="Times New Roman" pitchFamily="18" charset="0"/>
              </a:rPr>
              <a:t>semeiotica</a:t>
            </a:r>
            <a:r>
              <a:rPr lang="en-GB" sz="1600" dirty="0">
                <a:solidFill>
                  <a:srgbClr val="000000"/>
                </a:solidFill>
                <a:latin typeface="Times New Roman" pitchFamily="18" charset="0"/>
                <a:ea typeface="MS Gothic" pitchFamily="49" charset="-128"/>
                <a:cs typeface="Times New Roman" pitchFamily="18" charset="0"/>
              </a:rPr>
              <a:t>; </a:t>
            </a:r>
            <a:r>
              <a:rPr lang="en-GB" sz="1600" dirty="0" err="1">
                <a:solidFill>
                  <a:srgbClr val="000000"/>
                </a:solidFill>
                <a:latin typeface="Times New Roman" pitchFamily="18" charset="0"/>
                <a:ea typeface="MS Gothic" pitchFamily="49" charset="-128"/>
                <a:cs typeface="Times New Roman" pitchFamily="18" charset="0"/>
              </a:rPr>
              <a:t>udito</a:t>
            </a:r>
            <a:r>
              <a:rPr lang="en-GB" sz="1600" dirty="0">
                <a:solidFill>
                  <a:srgbClr val="000000"/>
                </a:solidFill>
                <a:latin typeface="Times New Roman" pitchFamily="18" charset="0"/>
                <a:ea typeface="MS Gothic" pitchFamily="49" charset="-128"/>
                <a:cs typeface="Times New Roman" pitchFamily="18" charset="0"/>
              </a:rPr>
              <a:t>, </a:t>
            </a:r>
            <a:r>
              <a:rPr lang="en-GB" sz="1600" dirty="0" err="1">
                <a:solidFill>
                  <a:srgbClr val="000000"/>
                </a:solidFill>
                <a:latin typeface="Times New Roman" pitchFamily="18" charset="0"/>
                <a:ea typeface="MS Gothic" pitchFamily="49" charset="-128"/>
                <a:cs typeface="Times New Roman" pitchFamily="18" charset="0"/>
              </a:rPr>
              <a:t>tatto</a:t>
            </a:r>
            <a:r>
              <a:rPr lang="en-GB" sz="1600" dirty="0">
                <a:solidFill>
                  <a:srgbClr val="000000"/>
                </a:solidFill>
                <a:latin typeface="Times New Roman" pitchFamily="18" charset="0"/>
                <a:ea typeface="MS Gothic" pitchFamily="49" charset="-128"/>
                <a:cs typeface="Times New Roman" pitchFamily="18" charset="0"/>
              </a:rPr>
              <a:t>)</a:t>
            </a:r>
          </a:p>
          <a:p>
            <a:pPr algn="ctr">
              <a:lnSpc>
                <a:spcPct val="150000"/>
              </a:lnSpc>
              <a:spcBef>
                <a:spcPts val="3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dirty="0" err="1">
                <a:solidFill>
                  <a:srgbClr val="000000"/>
                </a:solidFill>
                <a:latin typeface="Times New Roman" pitchFamily="18" charset="0"/>
                <a:ea typeface="MS Gothic" pitchFamily="49" charset="-128"/>
                <a:cs typeface="Times New Roman" pitchFamily="18" charset="0"/>
              </a:rPr>
              <a:t>Temperatura</a:t>
            </a:r>
            <a:r>
              <a:rPr lang="en-GB" sz="1600" dirty="0">
                <a:solidFill>
                  <a:srgbClr val="000000"/>
                </a:solidFill>
                <a:latin typeface="Times New Roman" pitchFamily="18" charset="0"/>
                <a:ea typeface="MS Gothic" pitchFamily="49" charset="-128"/>
                <a:cs typeface="Times New Roman" pitchFamily="18" charset="0"/>
              </a:rPr>
              <a:t>, </a:t>
            </a:r>
            <a:r>
              <a:rPr lang="en-GB" sz="1600" dirty="0" err="1">
                <a:solidFill>
                  <a:srgbClr val="000000"/>
                </a:solidFill>
                <a:latin typeface="Times New Roman" pitchFamily="18" charset="0"/>
                <a:ea typeface="MS Gothic" pitchFamily="49" charset="-128"/>
                <a:cs typeface="Times New Roman" pitchFamily="18" charset="0"/>
              </a:rPr>
              <a:t>palpazioni</a:t>
            </a:r>
            <a:r>
              <a:rPr lang="en-GB" sz="1600" dirty="0">
                <a:solidFill>
                  <a:srgbClr val="000000"/>
                </a:solidFill>
                <a:latin typeface="Times New Roman" pitchFamily="18" charset="0"/>
                <a:ea typeface="MS Gothic" pitchFamily="49" charset="-128"/>
                <a:cs typeface="Times New Roman" pitchFamily="18" charset="0"/>
              </a:rPr>
              <a:t>, </a:t>
            </a:r>
            <a:r>
              <a:rPr lang="en-GB" sz="1600" dirty="0" err="1">
                <a:solidFill>
                  <a:srgbClr val="000000"/>
                </a:solidFill>
                <a:latin typeface="Times New Roman" pitchFamily="18" charset="0"/>
                <a:ea typeface="MS Gothic" pitchFamily="49" charset="-128"/>
                <a:cs typeface="Times New Roman" pitchFamily="18" charset="0"/>
              </a:rPr>
              <a:t>auscultazioni</a:t>
            </a:r>
            <a:endParaRPr lang="en-GB" sz="1600" dirty="0">
              <a:solidFill>
                <a:srgbClr val="000000"/>
              </a:solidFill>
              <a:latin typeface="Times New Roman" pitchFamily="18" charset="0"/>
              <a:ea typeface="MS Gothic" pitchFamily="49" charset="-128"/>
              <a:cs typeface="Times New Roman" pitchFamily="18" charset="0"/>
            </a:endParaRPr>
          </a:p>
          <a:p>
            <a:pPr algn="ctr">
              <a:lnSpc>
                <a:spcPct val="150000"/>
              </a:lnSpc>
              <a:spcBef>
                <a:spcPts val="3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1600" dirty="0">
              <a:solidFill>
                <a:srgbClr val="000000"/>
              </a:solidFill>
              <a:latin typeface="Times New Roman" pitchFamily="18" charset="0"/>
              <a:ea typeface="MS Gothic" pitchFamily="49" charset="-128"/>
              <a:cs typeface="Times New Roman" pitchFamily="18" charset="0"/>
            </a:endParaRPr>
          </a:p>
          <a:p>
            <a:pPr algn="ctr">
              <a:lnSpc>
                <a:spcPct val="150000"/>
              </a:lnSpc>
              <a:spcBef>
                <a:spcPts val="3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600" dirty="0" err="1">
                <a:solidFill>
                  <a:srgbClr val="000000"/>
                </a:solidFill>
                <a:latin typeface="Times New Roman" pitchFamily="18" charset="0"/>
                <a:ea typeface="MS Gothic" pitchFamily="49" charset="-128"/>
                <a:cs typeface="Times New Roman" pitchFamily="18" charset="0"/>
              </a:rPr>
              <a:t>Dal</a:t>
            </a:r>
            <a:r>
              <a:rPr lang="en-GB" sz="1600" dirty="0">
                <a:solidFill>
                  <a:srgbClr val="000000"/>
                </a:solidFill>
                <a:latin typeface="Times New Roman" pitchFamily="18" charset="0"/>
                <a:ea typeface="MS Gothic" pitchFamily="49" charset="-128"/>
                <a:cs typeface="Times New Roman" pitchFamily="18" charset="0"/>
              </a:rPr>
              <a:t> </a:t>
            </a:r>
            <a:r>
              <a:rPr lang="en-GB" sz="1600" b="1" dirty="0" smtClean="0">
                <a:solidFill>
                  <a:srgbClr val="000000"/>
                </a:solidFill>
                <a:latin typeface="Times New Roman" pitchFamily="18" charset="0"/>
                <a:ea typeface="MS Gothic" pitchFamily="49" charset="-128"/>
                <a:cs typeface="Times New Roman" pitchFamily="18" charset="0"/>
              </a:rPr>
              <a:t>MICROSCOPIO</a:t>
            </a:r>
            <a:r>
              <a:rPr lang="en-GB" sz="1600" dirty="0" smtClean="0">
                <a:solidFill>
                  <a:srgbClr val="000000"/>
                </a:solidFill>
                <a:latin typeface="Times New Roman" pitchFamily="18" charset="0"/>
                <a:ea typeface="MS Gothic" pitchFamily="49" charset="-128"/>
                <a:cs typeface="Times New Roman" pitchFamily="18" charset="0"/>
              </a:rPr>
              <a:t> e </a:t>
            </a:r>
            <a:r>
              <a:rPr lang="en-GB" sz="1600" b="1" dirty="0" smtClean="0">
                <a:solidFill>
                  <a:srgbClr val="000000"/>
                </a:solidFill>
                <a:latin typeface="Times New Roman" pitchFamily="18" charset="0"/>
                <a:ea typeface="MS Gothic" pitchFamily="49" charset="-128"/>
                <a:cs typeface="Times New Roman" pitchFamily="18" charset="0"/>
              </a:rPr>
              <a:t>TERMOMETRO</a:t>
            </a:r>
            <a:r>
              <a:rPr lang="en-GB" sz="1600" dirty="0" smtClean="0">
                <a:solidFill>
                  <a:srgbClr val="000000"/>
                </a:solidFill>
                <a:latin typeface="Times New Roman" pitchFamily="18" charset="0"/>
                <a:ea typeface="MS Gothic" pitchFamily="49" charset="-128"/>
                <a:cs typeface="Times New Roman" pitchFamily="18" charset="0"/>
              </a:rPr>
              <a:t> </a:t>
            </a:r>
            <a:r>
              <a:rPr lang="en-GB" sz="1600" dirty="0" err="1" smtClean="0">
                <a:solidFill>
                  <a:srgbClr val="000000"/>
                </a:solidFill>
                <a:latin typeface="Times New Roman" pitchFamily="18" charset="0"/>
                <a:ea typeface="MS Gothic" pitchFamily="49" charset="-128"/>
                <a:cs typeface="Times New Roman" pitchFamily="18" charset="0"/>
              </a:rPr>
              <a:t>all’encefalo</a:t>
            </a:r>
            <a:r>
              <a:rPr lang="en-GB" sz="1600" dirty="0" smtClean="0">
                <a:solidFill>
                  <a:srgbClr val="000000"/>
                </a:solidFill>
                <a:latin typeface="Times New Roman" pitchFamily="18" charset="0"/>
                <a:ea typeface="MS Gothic" pitchFamily="49" charset="-128"/>
                <a:cs typeface="Times New Roman" pitchFamily="18" charset="0"/>
              </a:rPr>
              <a:t>- </a:t>
            </a:r>
            <a:r>
              <a:rPr lang="en-GB" sz="1600" dirty="0" err="1">
                <a:solidFill>
                  <a:srgbClr val="000000"/>
                </a:solidFill>
                <a:latin typeface="Times New Roman" pitchFamily="18" charset="0"/>
                <a:ea typeface="MS Gothic" pitchFamily="49" charset="-128"/>
                <a:cs typeface="Times New Roman" pitchFamily="18" charset="0"/>
              </a:rPr>
              <a:t>ed</a:t>
            </a:r>
            <a:r>
              <a:rPr lang="en-GB" sz="1600" dirty="0">
                <a:solidFill>
                  <a:srgbClr val="000000"/>
                </a:solidFill>
                <a:latin typeface="Times New Roman" pitchFamily="18" charset="0"/>
                <a:ea typeface="MS Gothic" pitchFamily="49" charset="-128"/>
                <a:cs typeface="Times New Roman" pitchFamily="18" charset="0"/>
              </a:rPr>
              <a:t> </a:t>
            </a:r>
            <a:r>
              <a:rPr lang="en-GB" sz="1600" dirty="0" err="1">
                <a:solidFill>
                  <a:srgbClr val="000000"/>
                </a:solidFill>
                <a:latin typeface="Times New Roman" pitchFamily="18" charset="0"/>
                <a:ea typeface="MS Gothic" pitchFamily="49" charset="-128"/>
                <a:cs typeface="Times New Roman" pitchFamily="18" charset="0"/>
              </a:rPr>
              <a:t>elettrocardio-gramma</a:t>
            </a:r>
            <a:endParaRPr lang="en-GB" sz="1600" dirty="0">
              <a:solidFill>
                <a:srgbClr val="000000"/>
              </a:solidFill>
              <a:latin typeface="Times New Roman" pitchFamily="18" charset="0"/>
              <a:ea typeface="MS Gothic" pitchFamily="49" charset="-128"/>
              <a:cs typeface="Times New Roman" pitchFamily="18" charset="0"/>
            </a:endParaRPr>
          </a:p>
        </p:txBody>
      </p:sp>
      <p:sp>
        <p:nvSpPr>
          <p:cNvPr id="23" name="Figura a mano libera 22"/>
          <p:cNvSpPr>
            <a:spLocks noChangeArrowheads="1"/>
          </p:cNvSpPr>
          <p:nvPr/>
        </p:nvSpPr>
        <p:spPr bwMode="auto">
          <a:xfrm>
            <a:off x="71438" y="1455738"/>
            <a:ext cx="8964612" cy="1252537"/>
          </a:xfrm>
          <a:custGeom>
            <a:avLst/>
            <a:gdLst>
              <a:gd name="T0" fmla="*/ 507240 w 21600"/>
              <a:gd name="T1" fmla="*/ 0 h 21600"/>
              <a:gd name="T2" fmla="*/ 1014479 w 21600"/>
              <a:gd name="T3" fmla="*/ 412998 h 21600"/>
              <a:gd name="T4" fmla="*/ 507240 w 21600"/>
              <a:gd name="T5" fmla="*/ 825996 h 21600"/>
              <a:gd name="T6" fmla="*/ 0 w 21600"/>
              <a:gd name="T7" fmla="*/ 412998 h 21600"/>
              <a:gd name="T8" fmla="*/ 17694720 60000 65536"/>
              <a:gd name="T9" fmla="*/ 0 60000 65536"/>
              <a:gd name="T10" fmla="*/ 5898240 60000 65536"/>
              <a:gd name="T11" fmla="*/ 1179648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ln>
            <a:headEnd/>
            <a:tailEnd/>
          </a:ln>
        </p:spPr>
        <p:style>
          <a:lnRef idx="2">
            <a:schemeClr val="accent2"/>
          </a:lnRef>
          <a:fillRef idx="1">
            <a:schemeClr val="lt1"/>
          </a:fillRef>
          <a:effectRef idx="0">
            <a:schemeClr val="accent2"/>
          </a:effectRef>
          <a:fontRef idx="minor">
            <a:schemeClr val="dk1"/>
          </a:fontRef>
        </p:style>
        <p:txBody>
          <a:bodyPr lIns="90000" tIns="46800" rIns="90000" bIns="46800">
            <a:spAutoFit/>
          </a:bodyPr>
          <a:lstStyle/>
          <a:p>
            <a:pPr algn="ctr">
              <a:lnSpc>
                <a:spcPct val="150000"/>
              </a:lnSpc>
              <a:spcBef>
                <a:spcPts val="3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600" dirty="0">
                <a:solidFill>
                  <a:srgbClr val="000000"/>
                </a:solidFill>
                <a:latin typeface="Times New Roman" pitchFamily="18" charset="0"/>
                <a:ea typeface="MS Gothic" pitchFamily="49" charset="-128"/>
                <a:cs typeface="Times New Roman" pitchFamily="18" charset="0"/>
              </a:rPr>
              <a:t>Il medico non ha </a:t>
            </a:r>
            <a:r>
              <a:rPr lang="en-GB" sz="1600" dirty="0" err="1">
                <a:solidFill>
                  <a:srgbClr val="000000"/>
                </a:solidFill>
                <a:latin typeface="Times New Roman" pitchFamily="18" charset="0"/>
                <a:ea typeface="MS Gothic" pitchFamily="49" charset="-128"/>
                <a:cs typeface="Times New Roman" pitchFamily="18" charset="0"/>
              </a:rPr>
              <a:t>avuto</a:t>
            </a:r>
            <a:r>
              <a:rPr lang="en-GB" sz="1600" dirty="0">
                <a:solidFill>
                  <a:srgbClr val="000000"/>
                </a:solidFill>
                <a:latin typeface="Times New Roman" pitchFamily="18" charset="0"/>
                <a:ea typeface="MS Gothic" pitchFamily="49" charset="-128"/>
                <a:cs typeface="Times New Roman" pitchFamily="18" charset="0"/>
              </a:rPr>
              <a:t> </a:t>
            </a:r>
            <a:r>
              <a:rPr lang="en-GB" sz="1600" b="1" u="sng" dirty="0">
                <a:solidFill>
                  <a:srgbClr val="000000"/>
                </a:solidFill>
                <a:latin typeface="Times New Roman" pitchFamily="18" charset="0"/>
                <a:ea typeface="MS Gothic" pitchFamily="49" charset="-128"/>
                <a:cs typeface="Times New Roman" pitchFamily="18" charset="0"/>
              </a:rPr>
              <a:t>STRUMENTI</a:t>
            </a:r>
            <a:r>
              <a:rPr lang="en-GB" sz="1600" dirty="0">
                <a:solidFill>
                  <a:srgbClr val="000000"/>
                </a:solidFill>
                <a:latin typeface="Times New Roman" pitchFamily="18" charset="0"/>
                <a:ea typeface="MS Gothic" pitchFamily="49" charset="-128"/>
                <a:cs typeface="Times New Roman" pitchFamily="18" charset="0"/>
              </a:rPr>
              <a:t> </a:t>
            </a:r>
            <a:r>
              <a:rPr lang="en-GB" sz="1600" dirty="0" err="1">
                <a:solidFill>
                  <a:srgbClr val="000000"/>
                </a:solidFill>
                <a:latin typeface="Times New Roman" pitchFamily="18" charset="0"/>
                <a:ea typeface="MS Gothic" pitchFamily="49" charset="-128"/>
                <a:cs typeface="Times New Roman" pitchFamily="18" charset="0"/>
              </a:rPr>
              <a:t>sino</a:t>
            </a:r>
            <a:r>
              <a:rPr lang="en-GB" sz="1600" dirty="0">
                <a:solidFill>
                  <a:srgbClr val="000000"/>
                </a:solidFill>
                <a:latin typeface="Times New Roman" pitchFamily="18" charset="0"/>
                <a:ea typeface="MS Gothic" pitchFamily="49" charset="-128"/>
                <a:cs typeface="Times New Roman" pitchFamily="18" charset="0"/>
              </a:rPr>
              <a:t> a circa </a:t>
            </a:r>
            <a:r>
              <a:rPr lang="en-GB" sz="1600" dirty="0" err="1">
                <a:solidFill>
                  <a:srgbClr val="000000"/>
                </a:solidFill>
                <a:latin typeface="Times New Roman" pitchFamily="18" charset="0"/>
                <a:ea typeface="MS Gothic" pitchFamily="49" charset="-128"/>
                <a:cs typeface="Times New Roman" pitchFamily="18" charset="0"/>
              </a:rPr>
              <a:t>il</a:t>
            </a:r>
            <a:r>
              <a:rPr lang="en-GB" sz="1600" dirty="0">
                <a:solidFill>
                  <a:srgbClr val="000000"/>
                </a:solidFill>
                <a:latin typeface="Times New Roman" pitchFamily="18" charset="0"/>
                <a:ea typeface="MS Gothic" pitchFamily="49" charset="-128"/>
                <a:cs typeface="Times New Roman" pitchFamily="18" charset="0"/>
              </a:rPr>
              <a:t> 1500, ma </a:t>
            </a:r>
            <a:r>
              <a:rPr lang="en-GB" sz="1600" dirty="0" err="1">
                <a:solidFill>
                  <a:srgbClr val="000000"/>
                </a:solidFill>
                <a:latin typeface="Times New Roman" pitchFamily="18" charset="0"/>
                <a:ea typeface="MS Gothic" pitchFamily="49" charset="-128"/>
                <a:cs typeface="Times New Roman" pitchFamily="18" charset="0"/>
              </a:rPr>
              <a:t>aveva</a:t>
            </a:r>
            <a:r>
              <a:rPr lang="en-GB" sz="1600" dirty="0">
                <a:solidFill>
                  <a:srgbClr val="000000"/>
                </a:solidFill>
                <a:latin typeface="Times New Roman" pitchFamily="18" charset="0"/>
                <a:ea typeface="MS Gothic" pitchFamily="49" charset="-128"/>
                <a:cs typeface="Times New Roman" pitchFamily="18" charset="0"/>
              </a:rPr>
              <a:t> </a:t>
            </a:r>
            <a:r>
              <a:rPr lang="en-GB" sz="1600" dirty="0" err="1">
                <a:solidFill>
                  <a:srgbClr val="000000"/>
                </a:solidFill>
                <a:latin typeface="Times New Roman" pitchFamily="18" charset="0"/>
                <a:ea typeface="MS Gothic" pitchFamily="49" charset="-128"/>
                <a:cs typeface="Times New Roman" pitchFamily="18" charset="0"/>
              </a:rPr>
              <a:t>i</a:t>
            </a:r>
            <a:r>
              <a:rPr lang="en-GB" sz="1600" dirty="0">
                <a:solidFill>
                  <a:srgbClr val="000000"/>
                </a:solidFill>
                <a:latin typeface="Times New Roman" pitchFamily="18" charset="0"/>
                <a:ea typeface="MS Gothic" pitchFamily="49" charset="-128"/>
                <a:cs typeface="Times New Roman" pitchFamily="18" charset="0"/>
              </a:rPr>
              <a:t> </a:t>
            </a:r>
            <a:r>
              <a:rPr lang="en-GB" sz="1600" b="1" u="sng" dirty="0">
                <a:solidFill>
                  <a:srgbClr val="000000"/>
                </a:solidFill>
                <a:latin typeface="Times New Roman" pitchFamily="18" charset="0"/>
                <a:ea typeface="MS Gothic" pitchFamily="49" charset="-128"/>
                <a:cs typeface="Times New Roman" pitchFamily="18" charset="0"/>
              </a:rPr>
              <a:t>SENSI</a:t>
            </a:r>
            <a:r>
              <a:rPr lang="en-GB" sz="1600" b="1" dirty="0">
                <a:solidFill>
                  <a:srgbClr val="000000"/>
                </a:solidFill>
                <a:latin typeface="Times New Roman" pitchFamily="18" charset="0"/>
                <a:ea typeface="MS Gothic" pitchFamily="49" charset="-128"/>
                <a:cs typeface="Times New Roman" pitchFamily="18" charset="0"/>
              </a:rPr>
              <a:t> </a:t>
            </a:r>
            <a:r>
              <a:rPr lang="en-GB" sz="1600" dirty="0">
                <a:solidFill>
                  <a:srgbClr val="000000"/>
                </a:solidFill>
                <a:latin typeface="Times New Roman" pitchFamily="18" charset="0"/>
                <a:ea typeface="MS Gothic" pitchFamily="49" charset="-128"/>
                <a:cs typeface="Times New Roman" pitchFamily="18" charset="0"/>
              </a:rPr>
              <a:t>(vista, gusto, </a:t>
            </a:r>
            <a:r>
              <a:rPr lang="en-GB" sz="1600" dirty="0" err="1">
                <a:solidFill>
                  <a:srgbClr val="000000"/>
                </a:solidFill>
                <a:latin typeface="Times New Roman" pitchFamily="18" charset="0"/>
                <a:ea typeface="MS Gothic" pitchFamily="49" charset="-128"/>
                <a:cs typeface="Times New Roman" pitchFamily="18" charset="0"/>
              </a:rPr>
              <a:t>tatto</a:t>
            </a:r>
            <a:r>
              <a:rPr lang="en-GB" sz="1600" dirty="0">
                <a:solidFill>
                  <a:srgbClr val="000000"/>
                </a:solidFill>
                <a:latin typeface="Times New Roman" pitchFamily="18" charset="0"/>
                <a:ea typeface="MS Gothic" pitchFamily="49" charset="-128"/>
                <a:cs typeface="Times New Roman" pitchFamily="18" charset="0"/>
              </a:rPr>
              <a:t>, etc.).</a:t>
            </a:r>
          </a:p>
          <a:p>
            <a:pPr algn="ctr">
              <a:lnSpc>
                <a:spcPct val="150000"/>
              </a:lnSpc>
              <a:spcBef>
                <a:spcPts val="350"/>
              </a:spcBef>
              <a:buClr>
                <a:srgbClr val="000000"/>
              </a:buClr>
              <a:buSzPct val="100000"/>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1600" dirty="0" err="1">
                <a:solidFill>
                  <a:srgbClr val="000000"/>
                </a:solidFill>
                <a:latin typeface="Times New Roman" pitchFamily="18" charset="0"/>
                <a:ea typeface="MS Gothic" pitchFamily="49" charset="-128"/>
                <a:cs typeface="Times New Roman" pitchFamily="18" charset="0"/>
              </a:rPr>
              <a:t>Anche</a:t>
            </a:r>
            <a:r>
              <a:rPr lang="en-GB" sz="1600" dirty="0">
                <a:solidFill>
                  <a:srgbClr val="000000"/>
                </a:solidFill>
                <a:latin typeface="Times New Roman" pitchFamily="18" charset="0"/>
                <a:ea typeface="MS Gothic" pitchFamily="49" charset="-128"/>
                <a:cs typeface="Times New Roman" pitchFamily="18" charset="0"/>
              </a:rPr>
              <a:t> le </a:t>
            </a:r>
            <a:r>
              <a:rPr lang="en-GB" sz="1600" b="1" u="sng" dirty="0">
                <a:solidFill>
                  <a:srgbClr val="000000"/>
                </a:solidFill>
                <a:latin typeface="Times New Roman" pitchFamily="18" charset="0"/>
                <a:ea typeface="MS Gothic" pitchFamily="49" charset="-128"/>
                <a:cs typeface="Times New Roman" pitchFamily="18" charset="0"/>
              </a:rPr>
              <a:t>TEORIE</a:t>
            </a:r>
            <a:r>
              <a:rPr lang="en-GB" sz="1600" dirty="0">
                <a:solidFill>
                  <a:srgbClr val="000000"/>
                </a:solidFill>
                <a:latin typeface="Times New Roman" pitchFamily="18" charset="0"/>
                <a:ea typeface="MS Gothic" pitchFamily="49" charset="-128"/>
                <a:cs typeface="Times New Roman" pitchFamily="18" charset="0"/>
              </a:rPr>
              <a:t> </a:t>
            </a:r>
            <a:r>
              <a:rPr lang="en-GB" sz="1600" dirty="0" err="1">
                <a:solidFill>
                  <a:srgbClr val="000000"/>
                </a:solidFill>
                <a:latin typeface="Times New Roman" pitchFamily="18" charset="0"/>
                <a:ea typeface="MS Gothic" pitchFamily="49" charset="-128"/>
                <a:cs typeface="Times New Roman" pitchFamily="18" charset="0"/>
              </a:rPr>
              <a:t>mediche</a:t>
            </a:r>
            <a:r>
              <a:rPr lang="en-GB" sz="1600" dirty="0">
                <a:solidFill>
                  <a:srgbClr val="000000"/>
                </a:solidFill>
                <a:latin typeface="Times New Roman" pitchFamily="18" charset="0"/>
                <a:ea typeface="MS Gothic" pitchFamily="49" charset="-128"/>
                <a:cs typeface="Times New Roman" pitchFamily="18" charset="0"/>
              </a:rPr>
              <a:t> </a:t>
            </a:r>
            <a:r>
              <a:rPr lang="en-GB" sz="1600" dirty="0" err="1">
                <a:solidFill>
                  <a:srgbClr val="000000"/>
                </a:solidFill>
                <a:latin typeface="Times New Roman" pitchFamily="18" charset="0"/>
                <a:ea typeface="MS Gothic" pitchFamily="49" charset="-128"/>
                <a:cs typeface="Times New Roman" pitchFamily="18" charset="0"/>
              </a:rPr>
              <a:t>erano</a:t>
            </a:r>
            <a:r>
              <a:rPr lang="en-GB" sz="1600" dirty="0">
                <a:solidFill>
                  <a:srgbClr val="000000"/>
                </a:solidFill>
                <a:latin typeface="Times New Roman" pitchFamily="18" charset="0"/>
                <a:ea typeface="MS Gothic" pitchFamily="49" charset="-128"/>
                <a:cs typeface="Times New Roman" pitchFamily="18" charset="0"/>
              </a:rPr>
              <a:t> </a:t>
            </a:r>
            <a:r>
              <a:rPr lang="en-GB" sz="1600" dirty="0" err="1">
                <a:solidFill>
                  <a:srgbClr val="000000"/>
                </a:solidFill>
                <a:latin typeface="Times New Roman" pitchFamily="18" charset="0"/>
                <a:ea typeface="MS Gothic" pitchFamily="49" charset="-128"/>
                <a:cs typeface="Times New Roman" pitchFamily="18" charset="0"/>
              </a:rPr>
              <a:t>inadeguate</a:t>
            </a:r>
            <a:r>
              <a:rPr lang="en-GB" sz="1600" dirty="0">
                <a:solidFill>
                  <a:srgbClr val="000000"/>
                </a:solidFill>
                <a:latin typeface="Times New Roman" pitchFamily="18" charset="0"/>
                <a:ea typeface="MS Gothic" pitchFamily="49" charset="-128"/>
                <a:cs typeface="Times New Roman" pitchFamily="18" charset="0"/>
              </a:rPr>
              <a:t> </a:t>
            </a:r>
            <a:r>
              <a:rPr lang="en-GB" sz="1600" dirty="0" err="1">
                <a:solidFill>
                  <a:srgbClr val="000000"/>
                </a:solidFill>
                <a:latin typeface="Times New Roman" pitchFamily="18" charset="0"/>
                <a:ea typeface="MS Gothic" pitchFamily="49" charset="-128"/>
                <a:cs typeface="Times New Roman" pitchFamily="18" charset="0"/>
              </a:rPr>
              <a:t>ai</a:t>
            </a:r>
            <a:r>
              <a:rPr lang="en-GB" sz="1600" dirty="0">
                <a:solidFill>
                  <a:srgbClr val="000000"/>
                </a:solidFill>
                <a:latin typeface="Times New Roman" pitchFamily="18" charset="0"/>
                <a:ea typeface="MS Gothic" pitchFamily="49" charset="-128"/>
                <a:cs typeface="Times New Roman" pitchFamily="18" charset="0"/>
              </a:rPr>
              <a:t> </a:t>
            </a:r>
            <a:r>
              <a:rPr lang="en-GB" sz="1600" dirty="0" err="1">
                <a:solidFill>
                  <a:srgbClr val="000000"/>
                </a:solidFill>
                <a:latin typeface="Times New Roman" pitchFamily="18" charset="0"/>
                <a:ea typeface="MS Gothic" pitchFamily="49" charset="-128"/>
                <a:cs typeface="Times New Roman" pitchFamily="18" charset="0"/>
              </a:rPr>
              <a:t>fini</a:t>
            </a:r>
            <a:r>
              <a:rPr lang="en-GB" sz="1600" dirty="0">
                <a:solidFill>
                  <a:srgbClr val="000000"/>
                </a:solidFill>
                <a:latin typeface="Times New Roman" pitchFamily="18" charset="0"/>
                <a:ea typeface="MS Gothic" pitchFamily="49" charset="-128"/>
                <a:cs typeface="Times New Roman" pitchFamily="18" charset="0"/>
              </a:rPr>
              <a:t> </a:t>
            </a:r>
            <a:r>
              <a:rPr lang="en-GB" sz="1600" dirty="0" err="1">
                <a:solidFill>
                  <a:srgbClr val="000000"/>
                </a:solidFill>
                <a:latin typeface="Times New Roman" pitchFamily="18" charset="0"/>
                <a:ea typeface="MS Gothic" pitchFamily="49" charset="-128"/>
                <a:cs typeface="Times New Roman" pitchFamily="18" charset="0"/>
              </a:rPr>
              <a:t>della</a:t>
            </a:r>
            <a:r>
              <a:rPr lang="en-GB" sz="1600" dirty="0">
                <a:solidFill>
                  <a:srgbClr val="000000"/>
                </a:solidFill>
                <a:latin typeface="Times New Roman" pitchFamily="18" charset="0"/>
                <a:ea typeface="MS Gothic" pitchFamily="49" charset="-128"/>
                <a:cs typeface="Times New Roman" pitchFamily="18" charset="0"/>
              </a:rPr>
              <a:t> </a:t>
            </a:r>
            <a:r>
              <a:rPr lang="en-GB" sz="1600" dirty="0" err="1">
                <a:solidFill>
                  <a:srgbClr val="000000"/>
                </a:solidFill>
                <a:latin typeface="Times New Roman" pitchFamily="18" charset="0"/>
                <a:ea typeface="MS Gothic" pitchFamily="49" charset="-128"/>
                <a:cs typeface="Times New Roman" pitchFamily="18" charset="0"/>
              </a:rPr>
              <a:t>cura</a:t>
            </a:r>
            <a:r>
              <a:rPr lang="en-GB" sz="1600" dirty="0">
                <a:solidFill>
                  <a:srgbClr val="000000"/>
                </a:solidFill>
                <a:latin typeface="Times New Roman" pitchFamily="18" charset="0"/>
                <a:ea typeface="MS Gothic" pitchFamily="49" charset="-128"/>
                <a:cs typeface="Times New Roman" pitchFamily="18" charset="0"/>
              </a:rPr>
              <a:t>: </a:t>
            </a:r>
            <a:r>
              <a:rPr lang="en-GB" sz="1600" dirty="0" err="1">
                <a:solidFill>
                  <a:srgbClr val="000000"/>
                </a:solidFill>
                <a:latin typeface="Times New Roman" pitchFamily="18" charset="0"/>
                <a:ea typeface="MS Gothic" pitchFamily="49" charset="-128"/>
                <a:cs typeface="Times New Roman" pitchFamily="18" charset="0"/>
              </a:rPr>
              <a:t>dal</a:t>
            </a:r>
            <a:r>
              <a:rPr lang="en-GB" sz="1600" dirty="0">
                <a:solidFill>
                  <a:srgbClr val="000000"/>
                </a:solidFill>
                <a:latin typeface="Times New Roman" pitchFamily="18" charset="0"/>
                <a:ea typeface="MS Gothic" pitchFamily="49" charset="-128"/>
                <a:cs typeface="Times New Roman" pitchFamily="18" charset="0"/>
              </a:rPr>
              <a:t> 4 </a:t>
            </a:r>
            <a:r>
              <a:rPr lang="en-GB" sz="1600" dirty="0" err="1">
                <a:solidFill>
                  <a:srgbClr val="000000"/>
                </a:solidFill>
                <a:latin typeface="Times New Roman" pitchFamily="18" charset="0"/>
                <a:ea typeface="MS Gothic" pitchFamily="49" charset="-128"/>
                <a:cs typeface="Times New Roman" pitchFamily="18" charset="0"/>
              </a:rPr>
              <a:t>secolo</a:t>
            </a:r>
            <a:r>
              <a:rPr lang="en-GB" sz="1600" dirty="0">
                <a:solidFill>
                  <a:srgbClr val="000000"/>
                </a:solidFill>
                <a:latin typeface="Times New Roman" pitchFamily="18" charset="0"/>
                <a:ea typeface="MS Gothic" pitchFamily="49" charset="-128"/>
                <a:cs typeface="Times New Roman" pitchFamily="18" charset="0"/>
              </a:rPr>
              <a:t> </a:t>
            </a:r>
            <a:r>
              <a:rPr lang="en-GB" sz="1600" dirty="0" err="1">
                <a:solidFill>
                  <a:srgbClr val="000000"/>
                </a:solidFill>
                <a:latin typeface="Times New Roman" pitchFamily="18" charset="0"/>
                <a:ea typeface="MS Gothic" pitchFamily="49" charset="-128"/>
                <a:cs typeface="Times New Roman" pitchFamily="18" charset="0"/>
              </a:rPr>
              <a:t>a.C</a:t>
            </a:r>
            <a:r>
              <a:rPr lang="en-GB" sz="1600" dirty="0">
                <a:solidFill>
                  <a:srgbClr val="000000"/>
                </a:solidFill>
                <a:latin typeface="Times New Roman" pitchFamily="18" charset="0"/>
                <a:ea typeface="MS Gothic" pitchFamily="49" charset="-128"/>
                <a:cs typeface="Times New Roman" pitchFamily="18" charset="0"/>
              </a:rPr>
              <a:t>. </a:t>
            </a:r>
            <a:r>
              <a:rPr lang="en-GB" sz="1600" dirty="0" err="1">
                <a:solidFill>
                  <a:srgbClr val="000000"/>
                </a:solidFill>
                <a:latin typeface="Times New Roman" pitchFamily="18" charset="0"/>
                <a:ea typeface="MS Gothic" pitchFamily="49" charset="-128"/>
                <a:cs typeface="Times New Roman" pitchFamily="18" charset="0"/>
              </a:rPr>
              <a:t>sino</a:t>
            </a:r>
            <a:r>
              <a:rPr lang="en-GB" sz="1600" dirty="0">
                <a:solidFill>
                  <a:srgbClr val="000000"/>
                </a:solidFill>
                <a:latin typeface="Times New Roman" pitchFamily="18" charset="0"/>
                <a:ea typeface="MS Gothic" pitchFamily="49" charset="-128"/>
                <a:cs typeface="Times New Roman" pitchFamily="18" charset="0"/>
              </a:rPr>
              <a:t> al 1500 ha </a:t>
            </a:r>
            <a:r>
              <a:rPr lang="en-GB" sz="1600" dirty="0" err="1">
                <a:solidFill>
                  <a:srgbClr val="000000"/>
                </a:solidFill>
                <a:latin typeface="Times New Roman" pitchFamily="18" charset="0"/>
                <a:ea typeface="MS Gothic" pitchFamily="49" charset="-128"/>
                <a:cs typeface="Times New Roman" pitchFamily="18" charset="0"/>
              </a:rPr>
              <a:t>dominato</a:t>
            </a:r>
            <a:r>
              <a:rPr lang="en-GB" sz="1600" dirty="0">
                <a:solidFill>
                  <a:srgbClr val="000000"/>
                </a:solidFill>
                <a:latin typeface="Times New Roman" pitchFamily="18" charset="0"/>
                <a:ea typeface="MS Gothic" pitchFamily="49" charset="-128"/>
                <a:cs typeface="Times New Roman" pitchFamily="18" charset="0"/>
              </a:rPr>
              <a:t> la </a:t>
            </a:r>
            <a:r>
              <a:rPr lang="en-GB" sz="1600" b="1" u="sng" dirty="0" err="1">
                <a:solidFill>
                  <a:srgbClr val="000000"/>
                </a:solidFill>
                <a:latin typeface="Times New Roman" pitchFamily="18" charset="0"/>
                <a:ea typeface="MS Gothic" pitchFamily="49" charset="-128"/>
                <a:cs typeface="Times New Roman" pitchFamily="18" charset="0"/>
              </a:rPr>
              <a:t>Teoria</a:t>
            </a:r>
            <a:r>
              <a:rPr lang="en-GB" sz="1600" b="1" u="sng" dirty="0">
                <a:solidFill>
                  <a:srgbClr val="000000"/>
                </a:solidFill>
                <a:latin typeface="Times New Roman" pitchFamily="18" charset="0"/>
                <a:ea typeface="MS Gothic" pitchFamily="49" charset="-128"/>
                <a:cs typeface="Times New Roman" pitchFamily="18" charset="0"/>
              </a:rPr>
              <a:t> </a:t>
            </a:r>
            <a:r>
              <a:rPr lang="en-GB" sz="1600" b="1" u="sng" dirty="0" err="1">
                <a:solidFill>
                  <a:srgbClr val="000000"/>
                </a:solidFill>
                <a:latin typeface="Times New Roman" pitchFamily="18" charset="0"/>
                <a:ea typeface="MS Gothic" pitchFamily="49" charset="-128"/>
                <a:cs typeface="Times New Roman" pitchFamily="18" charset="0"/>
              </a:rPr>
              <a:t>dei</a:t>
            </a:r>
            <a:r>
              <a:rPr lang="en-GB" sz="1600" b="1" u="sng" dirty="0">
                <a:solidFill>
                  <a:srgbClr val="000000"/>
                </a:solidFill>
                <a:latin typeface="Times New Roman" pitchFamily="18" charset="0"/>
                <a:ea typeface="MS Gothic" pitchFamily="49" charset="-128"/>
                <a:cs typeface="Times New Roman" pitchFamily="18" charset="0"/>
              </a:rPr>
              <a:t> 4 UMORI </a:t>
            </a:r>
            <a:r>
              <a:rPr lang="en-GB" sz="1600" dirty="0" err="1">
                <a:solidFill>
                  <a:srgbClr val="000000"/>
                </a:solidFill>
                <a:latin typeface="Times New Roman" pitchFamily="18" charset="0"/>
                <a:ea typeface="MS Gothic" pitchFamily="49" charset="-128"/>
                <a:cs typeface="Times New Roman" pitchFamily="18" charset="0"/>
              </a:rPr>
              <a:t>di</a:t>
            </a:r>
            <a:r>
              <a:rPr lang="en-GB" sz="1600" dirty="0">
                <a:solidFill>
                  <a:srgbClr val="000000"/>
                </a:solidFill>
                <a:latin typeface="Times New Roman" pitchFamily="18" charset="0"/>
                <a:ea typeface="MS Gothic" pitchFamily="49" charset="-128"/>
                <a:cs typeface="Times New Roman" pitchFamily="18" charset="0"/>
              </a:rPr>
              <a:t> </a:t>
            </a:r>
            <a:r>
              <a:rPr lang="en-GB" sz="1600" dirty="0" err="1">
                <a:solidFill>
                  <a:srgbClr val="000000"/>
                </a:solidFill>
                <a:latin typeface="Times New Roman" pitchFamily="18" charset="0"/>
                <a:ea typeface="MS Gothic" pitchFamily="49" charset="-128"/>
                <a:cs typeface="Times New Roman" pitchFamily="18" charset="0"/>
              </a:rPr>
              <a:t>Ippocrate</a:t>
            </a:r>
            <a:r>
              <a:rPr lang="en-GB" sz="1600" dirty="0">
                <a:solidFill>
                  <a:srgbClr val="000000"/>
                </a:solidFill>
                <a:latin typeface="Times New Roman" pitchFamily="18" charset="0"/>
                <a:ea typeface="MS Gothic" pitchFamily="49" charset="-128"/>
                <a:cs typeface="Times New Roman" pitchFamily="18" charset="0"/>
              </a:rPr>
              <a:t> e la </a:t>
            </a:r>
            <a:r>
              <a:rPr lang="en-GB" sz="1600" dirty="0" err="1">
                <a:solidFill>
                  <a:srgbClr val="000000"/>
                </a:solidFill>
                <a:latin typeface="Times New Roman" pitchFamily="18" charset="0"/>
                <a:ea typeface="MS Gothic" pitchFamily="49" charset="-128"/>
                <a:cs typeface="Times New Roman" pitchFamily="18" charset="0"/>
              </a:rPr>
              <a:t>sua</a:t>
            </a:r>
            <a:r>
              <a:rPr lang="en-GB" sz="1600" dirty="0">
                <a:solidFill>
                  <a:srgbClr val="000000"/>
                </a:solidFill>
                <a:latin typeface="Times New Roman" pitchFamily="18" charset="0"/>
                <a:ea typeface="MS Gothic" pitchFamily="49" charset="-128"/>
                <a:cs typeface="Times New Roman" pitchFamily="18" charset="0"/>
              </a:rPr>
              <a:t> </a:t>
            </a:r>
            <a:r>
              <a:rPr lang="en-GB" sz="1600" dirty="0" err="1">
                <a:solidFill>
                  <a:srgbClr val="000000"/>
                </a:solidFill>
                <a:latin typeface="Times New Roman" pitchFamily="18" charset="0"/>
                <a:ea typeface="MS Gothic" pitchFamily="49" charset="-128"/>
                <a:cs typeface="Times New Roman" pitchFamily="18" charset="0"/>
              </a:rPr>
              <a:t>revisione</a:t>
            </a:r>
            <a:r>
              <a:rPr lang="en-GB" sz="1600" dirty="0">
                <a:solidFill>
                  <a:srgbClr val="000000"/>
                </a:solidFill>
                <a:latin typeface="Times New Roman" pitchFamily="18" charset="0"/>
                <a:ea typeface="MS Gothic" pitchFamily="49" charset="-128"/>
                <a:cs typeface="Times New Roman" pitchFamily="18" charset="0"/>
              </a:rPr>
              <a:t> </a:t>
            </a:r>
            <a:r>
              <a:rPr lang="en-GB" sz="1600" dirty="0" err="1">
                <a:solidFill>
                  <a:srgbClr val="000000"/>
                </a:solidFill>
                <a:latin typeface="Times New Roman" pitchFamily="18" charset="0"/>
                <a:ea typeface="MS Gothic" pitchFamily="49" charset="-128"/>
                <a:cs typeface="Times New Roman" pitchFamily="18" charset="0"/>
              </a:rPr>
              <a:t>operata</a:t>
            </a:r>
            <a:r>
              <a:rPr lang="en-GB" sz="1600" dirty="0">
                <a:solidFill>
                  <a:srgbClr val="000000"/>
                </a:solidFill>
                <a:latin typeface="Times New Roman" pitchFamily="18" charset="0"/>
                <a:ea typeface="MS Gothic" pitchFamily="49" charset="-128"/>
                <a:cs typeface="Times New Roman" pitchFamily="18" charset="0"/>
              </a:rPr>
              <a:t> </a:t>
            </a:r>
            <a:r>
              <a:rPr lang="en-GB" sz="1600" dirty="0" err="1">
                <a:solidFill>
                  <a:srgbClr val="000000"/>
                </a:solidFill>
                <a:latin typeface="Times New Roman" pitchFamily="18" charset="0"/>
                <a:ea typeface="MS Gothic" pitchFamily="49" charset="-128"/>
                <a:cs typeface="Times New Roman" pitchFamily="18" charset="0"/>
              </a:rPr>
              <a:t>da</a:t>
            </a:r>
            <a:r>
              <a:rPr lang="en-GB" sz="1600" dirty="0">
                <a:solidFill>
                  <a:srgbClr val="000000"/>
                </a:solidFill>
                <a:latin typeface="Times New Roman" pitchFamily="18" charset="0"/>
                <a:ea typeface="MS Gothic" pitchFamily="49" charset="-128"/>
                <a:cs typeface="Times New Roman" pitchFamily="18" charset="0"/>
              </a:rPr>
              <a:t> </a:t>
            </a:r>
            <a:r>
              <a:rPr lang="en-GB" sz="1600" dirty="0" err="1">
                <a:solidFill>
                  <a:srgbClr val="000000"/>
                </a:solidFill>
                <a:latin typeface="Times New Roman" pitchFamily="18" charset="0"/>
                <a:ea typeface="MS Gothic" pitchFamily="49" charset="-128"/>
                <a:cs typeface="Times New Roman" pitchFamily="18" charset="0"/>
              </a:rPr>
              <a:t>Galeno</a:t>
            </a:r>
            <a:r>
              <a:rPr lang="en-GB" sz="1600" dirty="0">
                <a:solidFill>
                  <a:srgbClr val="000000"/>
                </a:solidFill>
                <a:latin typeface="Times New Roman" pitchFamily="18" charset="0"/>
                <a:ea typeface="MS Gothic" pitchFamily="49" charset="-128"/>
                <a:cs typeface="Times New Roman" pitchFamily="18" charset="0"/>
              </a:rPr>
              <a:t> e poi </a:t>
            </a:r>
            <a:r>
              <a:rPr lang="en-GB" sz="1600" dirty="0" err="1">
                <a:solidFill>
                  <a:srgbClr val="000000"/>
                </a:solidFill>
                <a:latin typeface="Times New Roman" pitchFamily="18" charset="0"/>
                <a:ea typeface="MS Gothic" pitchFamily="49" charset="-128"/>
                <a:cs typeface="Times New Roman" pitchFamily="18" charset="0"/>
              </a:rPr>
              <a:t>dalla</a:t>
            </a:r>
            <a:r>
              <a:rPr lang="en-GB" sz="1600" dirty="0">
                <a:solidFill>
                  <a:srgbClr val="000000"/>
                </a:solidFill>
                <a:latin typeface="Times New Roman" pitchFamily="18" charset="0"/>
                <a:ea typeface="MS Gothic" pitchFamily="49" charset="-128"/>
                <a:cs typeface="Times New Roman" pitchFamily="18" charset="0"/>
              </a:rPr>
              <a:t> </a:t>
            </a:r>
            <a:r>
              <a:rPr lang="en-GB" sz="1600" dirty="0" err="1">
                <a:solidFill>
                  <a:srgbClr val="000000"/>
                </a:solidFill>
                <a:latin typeface="Times New Roman" pitchFamily="18" charset="0"/>
                <a:ea typeface="MS Gothic" pitchFamily="49" charset="-128"/>
                <a:cs typeface="Times New Roman" pitchFamily="18" charset="0"/>
              </a:rPr>
              <a:t>medicina</a:t>
            </a:r>
            <a:r>
              <a:rPr lang="en-GB" sz="1600" dirty="0">
                <a:solidFill>
                  <a:srgbClr val="000000"/>
                </a:solidFill>
                <a:latin typeface="Times New Roman" pitchFamily="18" charset="0"/>
                <a:ea typeface="MS Gothic" pitchFamily="49" charset="-128"/>
                <a:cs typeface="Times New Roman" pitchFamily="18" charset="0"/>
              </a:rPr>
              <a:t> </a:t>
            </a:r>
            <a:r>
              <a:rPr lang="en-GB" sz="1600" dirty="0" err="1">
                <a:solidFill>
                  <a:srgbClr val="000000"/>
                </a:solidFill>
                <a:latin typeface="Times New Roman" pitchFamily="18" charset="0"/>
                <a:ea typeface="MS Gothic" pitchFamily="49" charset="-128"/>
                <a:cs typeface="Times New Roman" pitchFamily="18" charset="0"/>
              </a:rPr>
              <a:t>araba</a:t>
            </a:r>
            <a:endParaRPr lang="en-GB" sz="1600" dirty="0">
              <a:solidFill>
                <a:srgbClr val="000000"/>
              </a:solidFill>
              <a:latin typeface="Times New Roman" pitchFamily="18" charset="0"/>
              <a:ea typeface="MS Gothic" pitchFamily="49" charset="-128"/>
              <a:cs typeface="Times New Roman" pitchFamily="18" charset="0"/>
            </a:endParaRPr>
          </a:p>
        </p:txBody>
      </p:sp>
      <p:graphicFrame>
        <p:nvGraphicFramePr>
          <p:cNvPr id="24" name="Tabella 23"/>
          <p:cNvGraphicFramePr>
            <a:graphicFrameLocks noGrp="1"/>
          </p:cNvGraphicFramePr>
          <p:nvPr/>
        </p:nvGraphicFramePr>
        <p:xfrm>
          <a:off x="107950" y="4508500"/>
          <a:ext cx="1008112" cy="1296144"/>
        </p:xfrm>
        <a:graphic>
          <a:graphicData uri="http://schemas.openxmlformats.org/drawingml/2006/table">
            <a:tbl>
              <a:tblPr firstRow="1" bandRow="1">
                <a:tableStyleId>{5940675A-B579-460E-94D1-54222C63F5DA}</a:tableStyleId>
              </a:tblPr>
              <a:tblGrid>
                <a:gridCol w="1008112"/>
              </a:tblGrid>
              <a:tr h="432048">
                <a:tc>
                  <a:txBody>
                    <a:bodyPr/>
                    <a:lstStyle/>
                    <a:p>
                      <a:pPr algn="ctr"/>
                      <a:r>
                        <a:rPr lang="it-IT" dirty="0" smtClean="0"/>
                        <a:t>umori</a:t>
                      </a:r>
                      <a:endParaRPr lang="it-IT" dirty="0"/>
                    </a:p>
                  </a:txBody>
                  <a:tcPr>
                    <a:lnB w="12700" cap="flat" cmpd="sng" algn="ctr">
                      <a:solidFill>
                        <a:schemeClr val="tx1"/>
                      </a:solidFill>
                      <a:prstDash val="solid"/>
                      <a:round/>
                      <a:headEnd type="none" w="med" len="med"/>
                      <a:tailEnd type="none" w="med" len="med"/>
                    </a:lnB>
                    <a:solidFill>
                      <a:srgbClr val="92D050"/>
                    </a:solidFill>
                  </a:tcPr>
                </a:tc>
              </a:tr>
              <a:tr h="432048">
                <a:tc>
                  <a:txBody>
                    <a:bodyPr/>
                    <a:lstStyle/>
                    <a:p>
                      <a:pPr algn="ctr"/>
                      <a:r>
                        <a:rPr lang="it-IT" dirty="0" smtClean="0"/>
                        <a:t>sensi</a:t>
                      </a:r>
                      <a:endParaRPr lang="it-IT" dirty="0"/>
                    </a:p>
                  </a:txBody>
                  <a:tcPr>
                    <a:lnT w="12700" cap="flat" cmpd="sng" algn="ctr">
                      <a:solidFill>
                        <a:schemeClr val="tx1"/>
                      </a:solidFill>
                      <a:prstDash val="solid"/>
                      <a:round/>
                      <a:headEnd type="none" w="med" len="med"/>
                      <a:tailEnd type="none" w="med" len="med"/>
                    </a:lnT>
                    <a:solidFill>
                      <a:srgbClr val="92D050"/>
                    </a:solidFill>
                  </a:tcPr>
                </a:tc>
              </a:tr>
              <a:tr h="432048">
                <a:tc>
                  <a:txBody>
                    <a:bodyPr/>
                    <a:lstStyle/>
                    <a:p>
                      <a:pPr algn="ctr"/>
                      <a:r>
                        <a:rPr lang="it-IT" dirty="0" smtClean="0"/>
                        <a:t>teorie</a:t>
                      </a:r>
                      <a:endParaRPr lang="it-IT" dirty="0"/>
                    </a:p>
                  </a:txBody>
                  <a:tcPr>
                    <a:solidFill>
                      <a:srgbClr val="92D050"/>
                    </a:solidFill>
                  </a:tcPr>
                </a:tc>
              </a:tr>
            </a:tbl>
          </a:graphicData>
        </a:graphic>
      </p:graphicFrame>
      <p:graphicFrame>
        <p:nvGraphicFramePr>
          <p:cNvPr id="26" name="Tabella 25"/>
          <p:cNvGraphicFramePr>
            <a:graphicFrameLocks noGrp="1"/>
          </p:cNvGraphicFramePr>
          <p:nvPr/>
        </p:nvGraphicFramePr>
        <p:xfrm>
          <a:off x="72008" y="6092825"/>
          <a:ext cx="1331640" cy="640080"/>
        </p:xfrm>
        <a:graphic>
          <a:graphicData uri="http://schemas.openxmlformats.org/drawingml/2006/table">
            <a:tbl>
              <a:tblPr firstRow="1" bandRow="1">
                <a:tableStyleId>{5940675A-B579-460E-94D1-54222C63F5DA}</a:tableStyleId>
              </a:tblPr>
              <a:tblGrid>
                <a:gridCol w="1331640"/>
              </a:tblGrid>
              <a:tr h="432048">
                <a:tc>
                  <a:txBody>
                    <a:bodyPr/>
                    <a:lstStyle/>
                    <a:p>
                      <a:pPr algn="ctr"/>
                      <a:r>
                        <a:rPr lang="it-IT" dirty="0" smtClean="0"/>
                        <a:t>Tecnica</a:t>
                      </a:r>
                    </a:p>
                    <a:p>
                      <a:pPr algn="ctr"/>
                      <a:r>
                        <a:rPr lang="it-IT" dirty="0" smtClean="0"/>
                        <a:t>Laboratorio</a:t>
                      </a:r>
                      <a:endParaRPr lang="it-IT" dirty="0"/>
                    </a:p>
                  </a:txBody>
                  <a:tcPr>
                    <a:solidFill>
                      <a:srgbClr val="92D050"/>
                    </a:solidFill>
                  </a:tcPr>
                </a:tc>
              </a:tr>
            </a:tbl>
          </a:graphicData>
        </a:graphic>
      </p:graphicFrame>
      <p:sp>
        <p:nvSpPr>
          <p:cNvPr id="31" name="Fumetto 2 30"/>
          <p:cNvSpPr/>
          <p:nvPr/>
        </p:nvSpPr>
        <p:spPr>
          <a:xfrm>
            <a:off x="0" y="2852738"/>
            <a:ext cx="4787900" cy="792162"/>
          </a:xfrm>
          <a:prstGeom prst="wedgeRoundRectCallout">
            <a:avLst>
              <a:gd name="adj1" fmla="val 20521"/>
              <a:gd name="adj2" fmla="val 11391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it-IT" sz="1400" dirty="0">
                <a:solidFill>
                  <a:schemeClr val="tx1"/>
                </a:solidFill>
              </a:rPr>
              <a:t>Non è un caso che si tratti questi 2 umori nella </a:t>
            </a:r>
            <a:r>
              <a:rPr lang="it-IT" sz="1400" dirty="0" err="1">
                <a:solidFill>
                  <a:schemeClr val="tx1"/>
                </a:solidFill>
              </a:rPr>
              <a:t>st</a:t>
            </a:r>
            <a:r>
              <a:rPr lang="it-IT" sz="1400" dirty="0">
                <a:solidFill>
                  <a:schemeClr val="tx1"/>
                </a:solidFill>
              </a:rPr>
              <a:t> del </a:t>
            </a:r>
            <a:r>
              <a:rPr lang="it-IT" sz="1400" dirty="0" err="1">
                <a:solidFill>
                  <a:schemeClr val="tx1"/>
                </a:solidFill>
              </a:rPr>
              <a:t>lab</a:t>
            </a:r>
            <a:r>
              <a:rPr lang="it-IT" sz="1400" dirty="0">
                <a:solidFill>
                  <a:schemeClr val="tx1"/>
                </a:solidFill>
              </a:rPr>
              <a:t> biomedico! Si tratta infatti di 2 elementi corporei ‘estraibili’,  e osservabili a distanza (spediti) &gt; i primi 2 prelievi della storia!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3000" fill="hold"/>
                                        <p:tgtEl>
                                          <p:spTgt spid="24"/>
                                        </p:tgtEl>
                                        <p:attrNameLst>
                                          <p:attrName>ppt_w</p:attrName>
                                        </p:attrNameLst>
                                      </p:cBhvr>
                                      <p:tavLst>
                                        <p:tav tm="0">
                                          <p:val>
                                            <p:fltVal val="0"/>
                                          </p:val>
                                        </p:tav>
                                        <p:tav tm="100000">
                                          <p:val>
                                            <p:strVal val="#ppt_w"/>
                                          </p:val>
                                        </p:tav>
                                      </p:tavLst>
                                    </p:anim>
                                    <p:anim calcmode="lin" valueType="num">
                                      <p:cBhvr>
                                        <p:cTn id="8" dur="3000" fill="hold"/>
                                        <p:tgtEl>
                                          <p:spTgt spid="24"/>
                                        </p:tgtEl>
                                        <p:attrNameLst>
                                          <p:attrName>ppt_h</p:attrName>
                                        </p:attrNameLst>
                                      </p:cBhvr>
                                      <p:tavLst>
                                        <p:tav tm="0">
                                          <p:val>
                                            <p:fltVal val="0"/>
                                          </p:val>
                                        </p:tav>
                                        <p:tav tm="100000">
                                          <p:val>
                                            <p:strVal val="#ppt_h"/>
                                          </p:val>
                                        </p:tav>
                                      </p:tavLst>
                                    </p:anim>
                                    <p:anim calcmode="lin" valueType="num">
                                      <p:cBhvr>
                                        <p:cTn id="9" dur="3000" fill="hold"/>
                                        <p:tgtEl>
                                          <p:spTgt spid="24"/>
                                        </p:tgtEl>
                                        <p:attrNameLst>
                                          <p:attrName>style.rotation</p:attrName>
                                        </p:attrNameLst>
                                      </p:cBhvr>
                                      <p:tavLst>
                                        <p:tav tm="0">
                                          <p:val>
                                            <p:fltVal val="360"/>
                                          </p:val>
                                        </p:tav>
                                        <p:tav tm="100000">
                                          <p:val>
                                            <p:fltVal val="0"/>
                                          </p:val>
                                        </p:tav>
                                      </p:tavLst>
                                    </p:anim>
                                    <p:animEffect transition="in" filter="fade">
                                      <p:cBhvr>
                                        <p:cTn id="10" dur="3000"/>
                                        <p:tgtEl>
                                          <p:spTgt spid="24"/>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3000" fill="hold"/>
                                        <p:tgtEl>
                                          <p:spTgt spid="26"/>
                                        </p:tgtEl>
                                        <p:attrNameLst>
                                          <p:attrName>ppt_w</p:attrName>
                                        </p:attrNameLst>
                                      </p:cBhvr>
                                      <p:tavLst>
                                        <p:tav tm="0">
                                          <p:val>
                                            <p:fltVal val="0"/>
                                          </p:val>
                                        </p:tav>
                                        <p:tav tm="100000">
                                          <p:val>
                                            <p:strVal val="#ppt_w"/>
                                          </p:val>
                                        </p:tav>
                                      </p:tavLst>
                                    </p:anim>
                                    <p:anim calcmode="lin" valueType="num">
                                      <p:cBhvr>
                                        <p:cTn id="14" dur="3000" fill="hold"/>
                                        <p:tgtEl>
                                          <p:spTgt spid="26"/>
                                        </p:tgtEl>
                                        <p:attrNameLst>
                                          <p:attrName>ppt_h</p:attrName>
                                        </p:attrNameLst>
                                      </p:cBhvr>
                                      <p:tavLst>
                                        <p:tav tm="0">
                                          <p:val>
                                            <p:fltVal val="0"/>
                                          </p:val>
                                        </p:tav>
                                        <p:tav tm="100000">
                                          <p:val>
                                            <p:strVal val="#ppt_h"/>
                                          </p:val>
                                        </p:tav>
                                      </p:tavLst>
                                    </p:anim>
                                    <p:anim calcmode="lin" valueType="num">
                                      <p:cBhvr>
                                        <p:cTn id="15" dur="3000" fill="hold"/>
                                        <p:tgtEl>
                                          <p:spTgt spid="26"/>
                                        </p:tgtEl>
                                        <p:attrNameLst>
                                          <p:attrName>style.rotation</p:attrName>
                                        </p:attrNameLst>
                                      </p:cBhvr>
                                      <p:tavLst>
                                        <p:tav tm="0">
                                          <p:val>
                                            <p:fltVal val="360"/>
                                          </p:val>
                                        </p:tav>
                                        <p:tav tm="100000">
                                          <p:val>
                                            <p:fltVal val="0"/>
                                          </p:val>
                                        </p:tav>
                                      </p:tavLst>
                                    </p:anim>
                                    <p:animEffect transition="in" filter="fade">
                                      <p:cBhvr>
                                        <p:cTn id="16" dur="30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2000" fill="hold"/>
                                        <p:tgtEl>
                                          <p:spTgt spid="14"/>
                                        </p:tgtEl>
                                        <p:attrNameLst>
                                          <p:attrName>ppt_w</p:attrName>
                                        </p:attrNameLst>
                                      </p:cBhvr>
                                      <p:tavLst>
                                        <p:tav tm="0">
                                          <p:val>
                                            <p:fltVal val="0"/>
                                          </p:val>
                                        </p:tav>
                                        <p:tav tm="100000">
                                          <p:val>
                                            <p:strVal val="#ppt_w"/>
                                          </p:val>
                                        </p:tav>
                                      </p:tavLst>
                                    </p:anim>
                                    <p:anim calcmode="lin" valueType="num">
                                      <p:cBhvr>
                                        <p:cTn id="22" dur="2000" fill="hold"/>
                                        <p:tgtEl>
                                          <p:spTgt spid="14"/>
                                        </p:tgtEl>
                                        <p:attrNameLst>
                                          <p:attrName>ppt_h</p:attrName>
                                        </p:attrNameLst>
                                      </p:cBhvr>
                                      <p:tavLst>
                                        <p:tav tm="0">
                                          <p:val>
                                            <p:fltVal val="0"/>
                                          </p:val>
                                        </p:tav>
                                        <p:tav tm="100000">
                                          <p:val>
                                            <p:strVal val="#ppt_h"/>
                                          </p:val>
                                        </p:tav>
                                      </p:tavLst>
                                    </p:anim>
                                    <p:anim calcmode="lin" valueType="num">
                                      <p:cBhvr>
                                        <p:cTn id="23" dur="2000" fill="hold"/>
                                        <p:tgtEl>
                                          <p:spTgt spid="14"/>
                                        </p:tgtEl>
                                        <p:attrNameLst>
                                          <p:attrName>style.rotation</p:attrName>
                                        </p:attrNameLst>
                                      </p:cBhvr>
                                      <p:tavLst>
                                        <p:tav tm="0">
                                          <p:val>
                                            <p:fltVal val="360"/>
                                          </p:val>
                                        </p:tav>
                                        <p:tav tm="100000">
                                          <p:val>
                                            <p:fltVal val="0"/>
                                          </p:val>
                                        </p:tav>
                                      </p:tavLst>
                                    </p:anim>
                                    <p:animEffect transition="in" filter="fade">
                                      <p:cBhvr>
                                        <p:cTn id="24" dur="20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2000"/>
                                        <p:tgtEl>
                                          <p:spTgt spid="20"/>
                                        </p:tgtEl>
                                      </p:cBhvr>
                                    </p:animEffect>
                                  </p:childTnLst>
                                </p:cTn>
                              </p:par>
                            </p:childTnLst>
                          </p:cTn>
                        </p:par>
                        <p:par>
                          <p:cTn id="28" fill="hold">
                            <p:stCondLst>
                              <p:cond delay="2000"/>
                            </p:stCondLst>
                            <p:childTnLst>
                              <p:par>
                                <p:cTn id="29" presetID="49" presetClass="entr" presetSubtype="0" decel="10000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2000" fill="hold"/>
                                        <p:tgtEl>
                                          <p:spTgt spid="17"/>
                                        </p:tgtEl>
                                        <p:attrNameLst>
                                          <p:attrName>ppt_w</p:attrName>
                                        </p:attrNameLst>
                                      </p:cBhvr>
                                      <p:tavLst>
                                        <p:tav tm="0">
                                          <p:val>
                                            <p:fltVal val="0"/>
                                          </p:val>
                                        </p:tav>
                                        <p:tav tm="100000">
                                          <p:val>
                                            <p:strVal val="#ppt_w"/>
                                          </p:val>
                                        </p:tav>
                                      </p:tavLst>
                                    </p:anim>
                                    <p:anim calcmode="lin" valueType="num">
                                      <p:cBhvr>
                                        <p:cTn id="32" dur="2000" fill="hold"/>
                                        <p:tgtEl>
                                          <p:spTgt spid="17"/>
                                        </p:tgtEl>
                                        <p:attrNameLst>
                                          <p:attrName>ppt_h</p:attrName>
                                        </p:attrNameLst>
                                      </p:cBhvr>
                                      <p:tavLst>
                                        <p:tav tm="0">
                                          <p:val>
                                            <p:fltVal val="0"/>
                                          </p:val>
                                        </p:tav>
                                        <p:tav tm="100000">
                                          <p:val>
                                            <p:strVal val="#ppt_h"/>
                                          </p:val>
                                        </p:tav>
                                      </p:tavLst>
                                    </p:anim>
                                    <p:anim calcmode="lin" valueType="num">
                                      <p:cBhvr>
                                        <p:cTn id="33" dur="2000" fill="hold"/>
                                        <p:tgtEl>
                                          <p:spTgt spid="17"/>
                                        </p:tgtEl>
                                        <p:attrNameLst>
                                          <p:attrName>style.rotation</p:attrName>
                                        </p:attrNameLst>
                                      </p:cBhvr>
                                      <p:tavLst>
                                        <p:tav tm="0">
                                          <p:val>
                                            <p:fltVal val="360"/>
                                          </p:val>
                                        </p:tav>
                                        <p:tav tm="100000">
                                          <p:val>
                                            <p:fltVal val="0"/>
                                          </p:val>
                                        </p:tav>
                                      </p:tavLst>
                                    </p:anim>
                                    <p:animEffect transition="in" filter="fade">
                                      <p:cBhvr>
                                        <p:cTn id="34" dur="20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20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49" presetClass="entr" presetSubtype="0" decel="10000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2000" fill="hold"/>
                                        <p:tgtEl>
                                          <p:spTgt spid="15"/>
                                        </p:tgtEl>
                                        <p:attrNameLst>
                                          <p:attrName>ppt_w</p:attrName>
                                        </p:attrNameLst>
                                      </p:cBhvr>
                                      <p:tavLst>
                                        <p:tav tm="0">
                                          <p:val>
                                            <p:fltVal val="0"/>
                                          </p:val>
                                        </p:tav>
                                        <p:tav tm="100000">
                                          <p:val>
                                            <p:strVal val="#ppt_w"/>
                                          </p:val>
                                        </p:tav>
                                      </p:tavLst>
                                    </p:anim>
                                    <p:anim calcmode="lin" valueType="num">
                                      <p:cBhvr>
                                        <p:cTn id="43" dur="2000" fill="hold"/>
                                        <p:tgtEl>
                                          <p:spTgt spid="15"/>
                                        </p:tgtEl>
                                        <p:attrNameLst>
                                          <p:attrName>ppt_h</p:attrName>
                                        </p:attrNameLst>
                                      </p:cBhvr>
                                      <p:tavLst>
                                        <p:tav tm="0">
                                          <p:val>
                                            <p:fltVal val="0"/>
                                          </p:val>
                                        </p:tav>
                                        <p:tav tm="100000">
                                          <p:val>
                                            <p:strVal val="#ppt_h"/>
                                          </p:val>
                                        </p:tav>
                                      </p:tavLst>
                                    </p:anim>
                                    <p:anim calcmode="lin" valueType="num">
                                      <p:cBhvr>
                                        <p:cTn id="44" dur="2000" fill="hold"/>
                                        <p:tgtEl>
                                          <p:spTgt spid="15"/>
                                        </p:tgtEl>
                                        <p:attrNameLst>
                                          <p:attrName>style.rotation</p:attrName>
                                        </p:attrNameLst>
                                      </p:cBhvr>
                                      <p:tavLst>
                                        <p:tav tm="0">
                                          <p:val>
                                            <p:fltVal val="360"/>
                                          </p:val>
                                        </p:tav>
                                        <p:tav tm="100000">
                                          <p:val>
                                            <p:fltVal val="0"/>
                                          </p:val>
                                        </p:tav>
                                      </p:tavLst>
                                    </p:anim>
                                    <p:animEffect transition="in" filter="fade">
                                      <p:cBhvr>
                                        <p:cTn id="45" dur="2000"/>
                                        <p:tgtEl>
                                          <p:spTgt spid="1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20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49" presetClass="entr" presetSubtype="0" decel="10000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p:cTn id="53" dur="2000" fill="hold"/>
                                        <p:tgtEl>
                                          <p:spTgt spid="29"/>
                                        </p:tgtEl>
                                        <p:attrNameLst>
                                          <p:attrName>ppt_w</p:attrName>
                                        </p:attrNameLst>
                                      </p:cBhvr>
                                      <p:tavLst>
                                        <p:tav tm="0">
                                          <p:val>
                                            <p:fltVal val="0"/>
                                          </p:val>
                                        </p:tav>
                                        <p:tav tm="100000">
                                          <p:val>
                                            <p:strVal val="#ppt_w"/>
                                          </p:val>
                                        </p:tav>
                                      </p:tavLst>
                                    </p:anim>
                                    <p:anim calcmode="lin" valueType="num">
                                      <p:cBhvr>
                                        <p:cTn id="54" dur="2000" fill="hold"/>
                                        <p:tgtEl>
                                          <p:spTgt spid="29"/>
                                        </p:tgtEl>
                                        <p:attrNameLst>
                                          <p:attrName>ppt_h</p:attrName>
                                        </p:attrNameLst>
                                      </p:cBhvr>
                                      <p:tavLst>
                                        <p:tav tm="0">
                                          <p:val>
                                            <p:fltVal val="0"/>
                                          </p:val>
                                        </p:tav>
                                        <p:tav tm="100000">
                                          <p:val>
                                            <p:strVal val="#ppt_h"/>
                                          </p:val>
                                        </p:tav>
                                      </p:tavLst>
                                    </p:anim>
                                    <p:anim calcmode="lin" valueType="num">
                                      <p:cBhvr>
                                        <p:cTn id="55" dur="2000" fill="hold"/>
                                        <p:tgtEl>
                                          <p:spTgt spid="29"/>
                                        </p:tgtEl>
                                        <p:attrNameLst>
                                          <p:attrName>style.rotation</p:attrName>
                                        </p:attrNameLst>
                                      </p:cBhvr>
                                      <p:tavLst>
                                        <p:tav tm="0">
                                          <p:val>
                                            <p:fltVal val="360"/>
                                          </p:val>
                                        </p:tav>
                                        <p:tav tm="100000">
                                          <p:val>
                                            <p:fltVal val="0"/>
                                          </p:val>
                                        </p:tav>
                                      </p:tavLst>
                                    </p:anim>
                                    <p:animEffect transition="in" filter="fade">
                                      <p:cBhvr>
                                        <p:cTn id="56" dur="2000"/>
                                        <p:tgtEl>
                                          <p:spTgt spid="29"/>
                                        </p:tgtEl>
                                      </p:cBhvr>
                                    </p:animEffect>
                                  </p:childTnLst>
                                </p:cTn>
                              </p:par>
                              <p:par>
                                <p:cTn id="57" presetID="49" presetClass="entr" presetSubtype="0" decel="10000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p:cTn id="59" dur="2000" fill="hold"/>
                                        <p:tgtEl>
                                          <p:spTgt spid="31"/>
                                        </p:tgtEl>
                                        <p:attrNameLst>
                                          <p:attrName>ppt_w</p:attrName>
                                        </p:attrNameLst>
                                      </p:cBhvr>
                                      <p:tavLst>
                                        <p:tav tm="0">
                                          <p:val>
                                            <p:fltVal val="0"/>
                                          </p:val>
                                        </p:tav>
                                        <p:tav tm="100000">
                                          <p:val>
                                            <p:strVal val="#ppt_w"/>
                                          </p:val>
                                        </p:tav>
                                      </p:tavLst>
                                    </p:anim>
                                    <p:anim calcmode="lin" valueType="num">
                                      <p:cBhvr>
                                        <p:cTn id="60" dur="2000" fill="hold"/>
                                        <p:tgtEl>
                                          <p:spTgt spid="31"/>
                                        </p:tgtEl>
                                        <p:attrNameLst>
                                          <p:attrName>ppt_h</p:attrName>
                                        </p:attrNameLst>
                                      </p:cBhvr>
                                      <p:tavLst>
                                        <p:tav tm="0">
                                          <p:val>
                                            <p:fltVal val="0"/>
                                          </p:val>
                                        </p:tav>
                                        <p:tav tm="100000">
                                          <p:val>
                                            <p:strVal val="#ppt_h"/>
                                          </p:val>
                                        </p:tav>
                                      </p:tavLst>
                                    </p:anim>
                                    <p:anim calcmode="lin" valueType="num">
                                      <p:cBhvr>
                                        <p:cTn id="61" dur="2000" fill="hold"/>
                                        <p:tgtEl>
                                          <p:spTgt spid="31"/>
                                        </p:tgtEl>
                                        <p:attrNameLst>
                                          <p:attrName>style.rotation</p:attrName>
                                        </p:attrNameLst>
                                      </p:cBhvr>
                                      <p:tavLst>
                                        <p:tav tm="0">
                                          <p:val>
                                            <p:fltVal val="360"/>
                                          </p:val>
                                        </p:tav>
                                        <p:tav tm="100000">
                                          <p:val>
                                            <p:fltVal val="0"/>
                                          </p:val>
                                        </p:tav>
                                      </p:tavLst>
                                    </p:anim>
                                    <p:animEffect transition="in" filter="fade">
                                      <p:cBhvr>
                                        <p:cTn id="62"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0" grpId="0"/>
      <p:bldP spid="21" grpId="0"/>
      <p:bldP spid="22" grpId="0"/>
      <p:bldP spid="3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027"/>
          <p:cNvSpPr>
            <a:spLocks noChangeArrowheads="1"/>
          </p:cNvSpPr>
          <p:nvPr/>
        </p:nvSpPr>
        <p:spPr bwMode="auto">
          <a:xfrm>
            <a:off x="35496" y="0"/>
            <a:ext cx="5159375" cy="6858000"/>
          </a:xfrm>
          <a:prstGeom prst="rect">
            <a:avLst/>
          </a:prstGeom>
          <a:solidFill>
            <a:schemeClr val="bg2"/>
          </a:solidFill>
          <a:ln w="9525">
            <a:noFill/>
            <a:miter lim="800000"/>
            <a:headEnd/>
            <a:tailEnd/>
          </a:ln>
        </p:spPr>
        <p:txBody>
          <a:bodyPr wrap="none" lIns="91430" tIns="45715" rIns="91430" bIns="45715" anchor="ctr"/>
          <a:lstStyle/>
          <a:p>
            <a:pPr algn="ctr"/>
            <a:endParaRPr lang="it-IT" b="1" dirty="0">
              <a:solidFill>
                <a:srgbClr val="660066"/>
              </a:solidFill>
            </a:endParaRPr>
          </a:p>
          <a:p>
            <a:pPr algn="ctr"/>
            <a:r>
              <a:rPr lang="it-IT" b="1" dirty="0">
                <a:solidFill>
                  <a:srgbClr val="660066"/>
                </a:solidFill>
              </a:rPr>
              <a:t>LA TEORIA  IPPOCRATICA DEI 4 UMORI</a:t>
            </a:r>
          </a:p>
          <a:p>
            <a:pPr algn="ctr"/>
            <a:r>
              <a:rPr lang="it-IT" b="1" dirty="0">
                <a:solidFill>
                  <a:srgbClr val="660066"/>
                </a:solidFill>
              </a:rPr>
              <a:t>un paradigma della medicina per </a:t>
            </a:r>
            <a:r>
              <a:rPr lang="it-IT" b="1" dirty="0" smtClean="0">
                <a:solidFill>
                  <a:srgbClr val="660066"/>
                </a:solidFill>
              </a:rPr>
              <a:t>secoli …</a:t>
            </a:r>
          </a:p>
          <a:p>
            <a:pPr algn="ctr"/>
            <a:endParaRPr lang="it-IT" b="1" dirty="0" smtClean="0">
              <a:solidFill>
                <a:srgbClr val="660066"/>
              </a:solidFill>
            </a:endParaRPr>
          </a:p>
          <a:p>
            <a:pPr algn="ctr"/>
            <a:r>
              <a:rPr lang="it-IT" b="1" dirty="0" smtClean="0">
                <a:solidFill>
                  <a:srgbClr val="660066"/>
                </a:solidFill>
              </a:rPr>
              <a:t>….</a:t>
            </a:r>
            <a:endParaRPr lang="it-IT" b="1" dirty="0">
              <a:solidFill>
                <a:srgbClr val="660066"/>
              </a:solidFill>
            </a:endParaRPr>
          </a:p>
          <a:p>
            <a:pPr algn="ctr"/>
            <a:endParaRPr lang="it-IT" b="1" dirty="0">
              <a:solidFill>
                <a:srgbClr val="C00000"/>
              </a:solidFill>
            </a:endParaRPr>
          </a:p>
          <a:p>
            <a:pPr algn="ctr"/>
            <a:r>
              <a:rPr lang="it-IT" b="1" dirty="0" smtClean="0">
                <a:solidFill>
                  <a:srgbClr val="C00000"/>
                </a:solidFill>
              </a:rPr>
              <a:t>  ma a partire dal 600 (</a:t>
            </a:r>
            <a:r>
              <a:rPr lang="it-IT" b="1" dirty="0" smtClean="0">
                <a:solidFill>
                  <a:srgbClr val="C00000"/>
                </a:solidFill>
              </a:rPr>
              <a:t>sino all’800) </a:t>
            </a:r>
            <a:r>
              <a:rPr lang="it-IT" b="1" dirty="0" smtClean="0">
                <a:solidFill>
                  <a:srgbClr val="C00000"/>
                </a:solidFill>
              </a:rPr>
              <a:t>inizia una sua </a:t>
            </a:r>
          </a:p>
          <a:p>
            <a:pPr algn="ctr"/>
            <a:r>
              <a:rPr lang="it-IT" b="1" dirty="0" smtClean="0">
                <a:solidFill>
                  <a:srgbClr val="C00000"/>
                </a:solidFill>
              </a:rPr>
              <a:t>GRADUALE DEMOLIZIONE </a:t>
            </a:r>
          </a:p>
          <a:p>
            <a:pPr algn="ctr"/>
            <a:endParaRPr lang="it-IT" sz="1200" b="1" dirty="0">
              <a:solidFill>
                <a:srgbClr val="0000CC"/>
              </a:solidFill>
            </a:endParaRPr>
          </a:p>
          <a:p>
            <a:pPr algn="ctr"/>
            <a:endParaRPr lang="it-IT" b="1" dirty="0">
              <a:solidFill>
                <a:srgbClr val="C00000"/>
              </a:solidFill>
            </a:endParaRPr>
          </a:p>
        </p:txBody>
      </p:sp>
      <p:pic>
        <p:nvPicPr>
          <p:cNvPr id="18435" name="Picture 4"/>
          <p:cNvPicPr>
            <a:picLocks noChangeAspect="1" noChangeArrowheads="1"/>
          </p:cNvPicPr>
          <p:nvPr/>
        </p:nvPicPr>
        <p:blipFill>
          <a:blip r:embed="rId3" cstate="print"/>
          <a:srcRect/>
          <a:stretch>
            <a:fillRect/>
          </a:stretch>
        </p:blipFill>
        <p:spPr bwMode="auto">
          <a:xfrm>
            <a:off x="6326188" y="245839"/>
            <a:ext cx="1460500" cy="1743075"/>
          </a:xfrm>
          <a:prstGeom prst="rect">
            <a:avLst/>
          </a:prstGeom>
          <a:noFill/>
          <a:ln w="9525">
            <a:noFill/>
            <a:round/>
            <a:headEnd/>
            <a:tailEnd/>
          </a:ln>
        </p:spPr>
      </p:pic>
      <p:sp>
        <p:nvSpPr>
          <p:cNvPr id="18436" name="Text Box 9"/>
          <p:cNvSpPr txBox="1">
            <a:spLocks noChangeArrowheads="1"/>
          </p:cNvSpPr>
          <p:nvPr/>
        </p:nvSpPr>
        <p:spPr bwMode="auto">
          <a:xfrm>
            <a:off x="6156325" y="1974627"/>
            <a:ext cx="2087563" cy="215900"/>
          </a:xfrm>
          <a:prstGeom prst="rect">
            <a:avLst/>
          </a:prstGeom>
          <a:noFill/>
          <a:ln w="9525">
            <a:noFill/>
            <a:round/>
            <a:headEnd/>
            <a:tailEnd/>
          </a:ln>
        </p:spPr>
        <p:txBody>
          <a:bodyPr lIns="89991" tIns="44996" rIns="89991" bIns="44996"/>
          <a:lstStyle/>
          <a:p>
            <a:pPr>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1225" algn="l"/>
                <a:tab pos="8980488" algn="l"/>
              </a:tabLst>
            </a:pPr>
            <a:r>
              <a:rPr lang="en-US" sz="1300" b="1">
                <a:solidFill>
                  <a:srgbClr val="000000"/>
                </a:solidFill>
                <a:latin typeface="Times New Roman" pitchFamily="18" charset="0"/>
              </a:rPr>
              <a:t> (c. 460 BC ― c. 370 BC)</a:t>
            </a:r>
          </a:p>
        </p:txBody>
      </p:sp>
      <p:pic>
        <p:nvPicPr>
          <p:cNvPr id="18437" name="Immagine 5" descr="4 umori a - Copia.gif"/>
          <p:cNvPicPr>
            <a:picLocks noChangeAspect="1"/>
          </p:cNvPicPr>
          <p:nvPr/>
        </p:nvPicPr>
        <p:blipFill>
          <a:blip r:embed="rId4" cstate="print"/>
          <a:srcRect/>
          <a:stretch>
            <a:fillRect/>
          </a:stretch>
        </p:blipFill>
        <p:spPr bwMode="auto">
          <a:xfrm>
            <a:off x="5291138" y="2603277"/>
            <a:ext cx="3671887" cy="3378200"/>
          </a:xfrm>
          <a:prstGeom prst="rect">
            <a:avLst/>
          </a:prstGeom>
          <a:noFill/>
          <a:ln w="9525">
            <a:noFill/>
            <a:miter lim="800000"/>
            <a:headEnd/>
            <a:tailEnd/>
          </a:ln>
        </p:spPr>
      </p:pic>
      <p:sp>
        <p:nvSpPr>
          <p:cNvPr id="18438" name="Rettangolo 6"/>
          <p:cNvSpPr>
            <a:spLocks noChangeArrowheads="1"/>
          </p:cNvSpPr>
          <p:nvPr/>
        </p:nvSpPr>
        <p:spPr bwMode="auto">
          <a:xfrm>
            <a:off x="5226050" y="4174902"/>
            <a:ext cx="534988" cy="252412"/>
          </a:xfrm>
          <a:prstGeom prst="rect">
            <a:avLst/>
          </a:prstGeom>
          <a:noFill/>
          <a:ln w="9525">
            <a:noFill/>
            <a:miter lim="800000"/>
            <a:headEnd/>
            <a:tailEnd/>
          </a:ln>
        </p:spPr>
        <p:txBody>
          <a:bodyPr wrap="none" lIns="82945" tIns="41473" rIns="82945" bIns="41473">
            <a:spAutoFit/>
          </a:bodyPr>
          <a:lstStyle/>
          <a:p>
            <a:r>
              <a:rPr lang="en-US" sz="1100" b="1">
                <a:solidFill>
                  <a:srgbClr val="000000"/>
                </a:solidFill>
                <a:latin typeface="Times New Roman" pitchFamily="18" charset="0"/>
              </a:rPr>
              <a:t>fegato</a:t>
            </a:r>
            <a:endParaRPr lang="it-IT" sz="1100"/>
          </a:p>
        </p:txBody>
      </p:sp>
      <p:sp>
        <p:nvSpPr>
          <p:cNvPr id="18439" name="Rettangolo 7"/>
          <p:cNvSpPr>
            <a:spLocks noChangeArrowheads="1"/>
          </p:cNvSpPr>
          <p:nvPr/>
        </p:nvSpPr>
        <p:spPr bwMode="auto">
          <a:xfrm>
            <a:off x="6858000" y="2606452"/>
            <a:ext cx="504825" cy="252412"/>
          </a:xfrm>
          <a:prstGeom prst="rect">
            <a:avLst/>
          </a:prstGeom>
          <a:noFill/>
          <a:ln w="9525">
            <a:noFill/>
            <a:miter lim="800000"/>
            <a:headEnd/>
            <a:tailEnd/>
          </a:ln>
        </p:spPr>
        <p:txBody>
          <a:bodyPr wrap="none" lIns="82945" tIns="41473" rIns="82945" bIns="41473">
            <a:spAutoFit/>
          </a:bodyPr>
          <a:lstStyle/>
          <a:p>
            <a:r>
              <a:rPr lang="en-US" sz="1100" b="1">
                <a:solidFill>
                  <a:srgbClr val="000000"/>
                </a:solidFill>
                <a:latin typeface="Times New Roman" pitchFamily="18" charset="0"/>
              </a:rPr>
              <a:t>cuore</a:t>
            </a:r>
            <a:endParaRPr lang="it-IT" sz="1100"/>
          </a:p>
        </p:txBody>
      </p:sp>
      <p:sp>
        <p:nvSpPr>
          <p:cNvPr id="18440" name="Rettangolo 8"/>
          <p:cNvSpPr>
            <a:spLocks noChangeArrowheads="1"/>
          </p:cNvSpPr>
          <p:nvPr/>
        </p:nvSpPr>
        <p:spPr bwMode="auto">
          <a:xfrm>
            <a:off x="8491538" y="4174902"/>
            <a:ext cx="635000" cy="252412"/>
          </a:xfrm>
          <a:prstGeom prst="rect">
            <a:avLst/>
          </a:prstGeom>
          <a:noFill/>
          <a:ln w="9525">
            <a:noFill/>
            <a:miter lim="800000"/>
            <a:headEnd/>
            <a:tailEnd/>
          </a:ln>
        </p:spPr>
        <p:txBody>
          <a:bodyPr wrap="none" lIns="82945" tIns="41473" rIns="82945" bIns="41473">
            <a:spAutoFit/>
          </a:bodyPr>
          <a:lstStyle/>
          <a:p>
            <a:r>
              <a:rPr lang="en-US" sz="1100" b="1">
                <a:solidFill>
                  <a:srgbClr val="000000"/>
                </a:solidFill>
                <a:latin typeface="Times New Roman" pitchFamily="18" charset="0"/>
              </a:rPr>
              <a:t>cervello</a:t>
            </a:r>
            <a:endParaRPr lang="it-IT" sz="1100"/>
          </a:p>
        </p:txBody>
      </p:sp>
      <p:sp>
        <p:nvSpPr>
          <p:cNvPr id="18441" name="Rettangolo 9"/>
          <p:cNvSpPr>
            <a:spLocks noChangeArrowheads="1"/>
          </p:cNvSpPr>
          <p:nvPr/>
        </p:nvSpPr>
        <p:spPr bwMode="auto">
          <a:xfrm>
            <a:off x="6881813" y="5676677"/>
            <a:ext cx="493712" cy="252412"/>
          </a:xfrm>
          <a:prstGeom prst="rect">
            <a:avLst/>
          </a:prstGeom>
          <a:noFill/>
          <a:ln w="9525">
            <a:noFill/>
            <a:miter lim="800000"/>
            <a:headEnd/>
            <a:tailEnd/>
          </a:ln>
        </p:spPr>
        <p:txBody>
          <a:bodyPr wrap="none" lIns="82945" tIns="41473" rIns="82945" bIns="41473">
            <a:spAutoFit/>
          </a:bodyPr>
          <a:lstStyle/>
          <a:p>
            <a:r>
              <a:rPr lang="en-US" sz="1100" b="1">
                <a:solidFill>
                  <a:srgbClr val="000000"/>
                </a:solidFill>
                <a:latin typeface="Times New Roman" pitchFamily="18" charset="0"/>
              </a:rPr>
              <a:t>milza</a:t>
            </a:r>
            <a:endParaRPr lang="it-IT" sz="1100"/>
          </a:p>
        </p:txBody>
      </p:sp>
      <p:sp>
        <p:nvSpPr>
          <p:cNvPr id="10" name="Rettangolo 9"/>
          <p:cNvSpPr/>
          <p:nvPr/>
        </p:nvSpPr>
        <p:spPr>
          <a:xfrm rot="3659822">
            <a:off x="3797613" y="3039388"/>
            <a:ext cx="6532652" cy="245897"/>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p:cNvSpPr/>
          <p:nvPr/>
        </p:nvSpPr>
        <p:spPr>
          <a:xfrm rot="7121670">
            <a:off x="3950013" y="3132283"/>
            <a:ext cx="6532652" cy="245897"/>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print"/>
          <a:srcRect/>
          <a:stretch>
            <a:fillRect/>
          </a:stretch>
        </p:blipFill>
        <p:spPr bwMode="auto">
          <a:xfrm>
            <a:off x="0" y="-25401"/>
            <a:ext cx="9109076" cy="6883401"/>
          </a:xfrm>
          <a:prstGeom prst="rect">
            <a:avLst/>
          </a:prstGeom>
          <a:solidFill>
            <a:srgbClr val="FF0000"/>
          </a:solidFill>
          <a:ln w="9525">
            <a:noFill/>
            <a:miter lim="800000"/>
            <a:headEnd/>
            <a:tailEnd/>
          </a:ln>
        </p:spPr>
      </p:pic>
      <p:sp>
        <p:nvSpPr>
          <p:cNvPr id="3" name="Rettangolo 2"/>
          <p:cNvSpPr/>
          <p:nvPr/>
        </p:nvSpPr>
        <p:spPr>
          <a:xfrm>
            <a:off x="322436" y="1844749"/>
            <a:ext cx="5473700" cy="7921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4" name="Rettangolo 3"/>
          <p:cNvSpPr/>
          <p:nvPr/>
        </p:nvSpPr>
        <p:spPr>
          <a:xfrm>
            <a:off x="179388" y="3644900"/>
            <a:ext cx="5616575" cy="5048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b="1" dirty="0">
                <a:solidFill>
                  <a:srgbClr val="FF0000"/>
                </a:solidFill>
              </a:rPr>
              <a:t>Demolizione t. umorale  &gt; cause delle malattie sono  chimiche e animali (</a:t>
            </a:r>
            <a:r>
              <a:rPr lang="it-IT" b="1" dirty="0" smtClean="0">
                <a:solidFill>
                  <a:srgbClr val="FF0000"/>
                </a:solidFill>
              </a:rPr>
              <a:t>ipotizzate, </a:t>
            </a:r>
            <a:r>
              <a:rPr lang="it-IT" b="1" dirty="0">
                <a:solidFill>
                  <a:srgbClr val="FF0000"/>
                </a:solidFill>
              </a:rPr>
              <a:t>non vi sono strumenti!)</a:t>
            </a:r>
          </a:p>
        </p:txBody>
      </p:sp>
      <p:sp>
        <p:nvSpPr>
          <p:cNvPr id="5" name="Rettangolo 4"/>
          <p:cNvSpPr/>
          <p:nvPr/>
        </p:nvSpPr>
        <p:spPr>
          <a:xfrm>
            <a:off x="179512" y="4221088"/>
            <a:ext cx="8856984" cy="2520280"/>
          </a:xfrm>
          <a:prstGeom prst="rect">
            <a:avLst/>
          </a:prstGeom>
          <a:solidFill>
            <a:schemeClr val="accent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smtClean="0"/>
          </a:p>
          <a:p>
            <a:pPr algn="just">
              <a:defRPr/>
            </a:pPr>
            <a:r>
              <a:rPr lang="it-IT" dirty="0" smtClean="0"/>
              <a:t>Paracelso utilizza </a:t>
            </a:r>
            <a:r>
              <a:rPr lang="it-IT" dirty="0" smtClean="0"/>
              <a:t>le teorie </a:t>
            </a:r>
            <a:r>
              <a:rPr lang="it-IT" b="1" u="sng" dirty="0" smtClean="0"/>
              <a:t>alchemiche</a:t>
            </a:r>
            <a:r>
              <a:rPr lang="it-IT" dirty="0" smtClean="0"/>
              <a:t>, ma anche motivi </a:t>
            </a:r>
            <a:r>
              <a:rPr lang="it-IT" b="1" u="sng" dirty="0" smtClean="0"/>
              <a:t>neoplatonici e mistici</a:t>
            </a:r>
            <a:r>
              <a:rPr lang="it-IT" dirty="0" smtClean="0"/>
              <a:t>, nel quadro di una filosofia naturale incentrata su un complesso sistema di corrispondenze fra </a:t>
            </a:r>
            <a:r>
              <a:rPr lang="it-IT" b="1" u="sng" dirty="0" smtClean="0"/>
              <a:t>macro e microcosmo,</a:t>
            </a:r>
            <a:r>
              <a:rPr lang="it-IT" dirty="0" smtClean="0"/>
              <a:t> per elaborare una teoria originale, a tratti oscura e difficile, ma che contiene un’intuizione geniale</a:t>
            </a:r>
            <a:r>
              <a:rPr lang="it-IT" dirty="0" smtClean="0"/>
              <a:t>:</a:t>
            </a:r>
          </a:p>
          <a:p>
            <a:pPr algn="just">
              <a:defRPr/>
            </a:pPr>
            <a:endParaRPr lang="it-IT" dirty="0" smtClean="0"/>
          </a:p>
          <a:p>
            <a:pPr algn="ctr">
              <a:defRPr/>
            </a:pPr>
            <a:r>
              <a:rPr lang="it-IT" dirty="0" smtClean="0"/>
              <a:t> </a:t>
            </a:r>
            <a:r>
              <a:rPr lang="it-IT" b="1" u="sng" dirty="0" smtClean="0">
                <a:solidFill>
                  <a:srgbClr val="FFC000"/>
                </a:solidFill>
              </a:rPr>
              <a:t>il corpo umano funziona come un alambicco</a:t>
            </a:r>
            <a:r>
              <a:rPr lang="it-IT" dirty="0" smtClean="0"/>
              <a:t>, uno strumento per la distillazione, dove le sostanze interagiscono, e </a:t>
            </a:r>
            <a:r>
              <a:rPr lang="it-IT" b="1" dirty="0" smtClean="0">
                <a:solidFill>
                  <a:srgbClr val="FFC000"/>
                </a:solidFill>
              </a:rPr>
              <a:t>dove avvengono reazioni e fenomeni di tipo chimico</a:t>
            </a:r>
            <a:r>
              <a:rPr lang="it-IT" dirty="0" smtClean="0"/>
              <a:t>: </a:t>
            </a:r>
            <a:endParaRPr lang="it-IT" dirty="0" smtClean="0"/>
          </a:p>
          <a:p>
            <a:pPr algn="ctr">
              <a:defRPr/>
            </a:pPr>
            <a:r>
              <a:rPr lang="it-IT" dirty="0" smtClean="0"/>
              <a:t>distillazioni </a:t>
            </a:r>
            <a:r>
              <a:rPr lang="it-IT" dirty="0" smtClean="0"/>
              <a:t>ma anche fermentazioni, calcificazioni, trasmutazioni.</a:t>
            </a:r>
            <a:endParaRPr lang="it-IT"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8"/>
          <p:cNvPicPr>
            <a:picLocks noChangeAspect="1" noChangeArrowheads="1"/>
          </p:cNvPicPr>
          <p:nvPr/>
        </p:nvPicPr>
        <p:blipFill>
          <a:blip r:embed="rId3" cstate="print"/>
          <a:srcRect/>
          <a:stretch>
            <a:fillRect/>
          </a:stretch>
        </p:blipFill>
        <p:spPr bwMode="auto">
          <a:xfrm>
            <a:off x="228600" y="1625600"/>
            <a:ext cx="3838575" cy="4724400"/>
          </a:xfrm>
          <a:prstGeom prst="rect">
            <a:avLst/>
          </a:prstGeom>
          <a:noFill/>
          <a:ln w="9525" algn="ctr">
            <a:noFill/>
            <a:miter lim="800000"/>
            <a:headEnd/>
            <a:tailEnd/>
          </a:ln>
        </p:spPr>
      </p:pic>
      <p:sp>
        <p:nvSpPr>
          <p:cNvPr id="7172" name="Rectangle 10"/>
          <p:cNvSpPr>
            <a:spLocks noChangeArrowheads="1"/>
          </p:cNvSpPr>
          <p:nvPr/>
        </p:nvSpPr>
        <p:spPr bwMode="auto">
          <a:xfrm>
            <a:off x="4283968" y="2497534"/>
            <a:ext cx="4343400" cy="3998018"/>
          </a:xfrm>
          <a:prstGeom prst="rect">
            <a:avLst/>
          </a:prstGeom>
          <a:noFill/>
          <a:ln w="9525">
            <a:noFill/>
            <a:miter lim="800000"/>
            <a:headEnd/>
            <a:tailEnd/>
          </a:ln>
        </p:spPr>
        <p:txBody>
          <a:bodyPr>
            <a:spAutoFit/>
          </a:bodyPr>
          <a:lstStyle/>
          <a:p>
            <a:pPr algn="l">
              <a:spcAft>
                <a:spcPct val="70000"/>
              </a:spcAft>
              <a:buFont typeface="Arial" pitchFamily="34" charset="0"/>
              <a:buChar char="•"/>
            </a:pPr>
            <a:r>
              <a:rPr lang="en-US" dirty="0" smtClean="0"/>
              <a:t>  </a:t>
            </a:r>
            <a:r>
              <a:rPr lang="en-US" dirty="0" smtClean="0">
                <a:solidFill>
                  <a:schemeClr val="bg1"/>
                </a:solidFill>
              </a:rPr>
              <a:t>The </a:t>
            </a:r>
            <a:r>
              <a:rPr lang="en-US" dirty="0">
                <a:solidFill>
                  <a:schemeClr val="bg1"/>
                </a:solidFill>
              </a:rPr>
              <a:t>emergence of</a:t>
            </a:r>
            <a:r>
              <a:rPr lang="en-US" i="1" dirty="0">
                <a:solidFill>
                  <a:schemeClr val="bg1"/>
                </a:solidFill>
              </a:rPr>
              <a:t> biomechanics</a:t>
            </a:r>
            <a:r>
              <a:rPr lang="en-US" dirty="0">
                <a:solidFill>
                  <a:schemeClr val="bg1"/>
                </a:solidFill>
              </a:rPr>
              <a:t> </a:t>
            </a:r>
          </a:p>
          <a:p>
            <a:pPr algn="just">
              <a:spcAft>
                <a:spcPct val="70000"/>
              </a:spcAft>
              <a:buFont typeface="Arial" pitchFamily="34" charset="0"/>
              <a:buChar char="•"/>
            </a:pPr>
            <a:r>
              <a:rPr lang="fr-FR" dirty="0" smtClean="0">
                <a:solidFill>
                  <a:schemeClr val="bg1"/>
                </a:solidFill>
              </a:rPr>
              <a:t>  Borelli </a:t>
            </a:r>
            <a:r>
              <a:rPr lang="en-US" b="1" dirty="0">
                <a:solidFill>
                  <a:srgbClr val="FFC000"/>
                </a:solidFill>
              </a:rPr>
              <a:t>applied</a:t>
            </a:r>
            <a:r>
              <a:rPr lang="en-US" dirty="0">
                <a:solidFill>
                  <a:schemeClr val="bg1"/>
                </a:solidFill>
              </a:rPr>
              <a:t> </a:t>
            </a:r>
            <a:r>
              <a:rPr lang="en-US" b="1" dirty="0">
                <a:solidFill>
                  <a:srgbClr val="FFC000"/>
                </a:solidFill>
              </a:rPr>
              <a:t>to biology the analytical and geometrical methods, developed by Galileo </a:t>
            </a:r>
            <a:r>
              <a:rPr lang="en-US" b="1" dirty="0" err="1">
                <a:solidFill>
                  <a:srgbClr val="FFC000"/>
                </a:solidFill>
              </a:rPr>
              <a:t>Galilei</a:t>
            </a:r>
            <a:endParaRPr lang="en-US" b="1" dirty="0">
              <a:solidFill>
                <a:srgbClr val="FFC000"/>
              </a:solidFill>
            </a:endParaRPr>
          </a:p>
          <a:p>
            <a:pPr algn="just">
              <a:spcAft>
                <a:spcPct val="70000"/>
              </a:spcAft>
              <a:buFont typeface="Arial" pitchFamily="34" charset="0"/>
              <a:buChar char="•"/>
            </a:pPr>
            <a:r>
              <a:rPr lang="en-US" dirty="0" smtClean="0">
                <a:solidFill>
                  <a:schemeClr val="bg1"/>
                </a:solidFill>
              </a:rPr>
              <a:t>  He </a:t>
            </a:r>
            <a:r>
              <a:rPr lang="en-US" dirty="0">
                <a:solidFill>
                  <a:schemeClr val="bg1"/>
                </a:solidFill>
              </a:rPr>
              <a:t>was the first to understand that bones serve as levers and muscles function according to </a:t>
            </a:r>
            <a:r>
              <a:rPr lang="en-US" b="1" u="sng" dirty="0">
                <a:solidFill>
                  <a:srgbClr val="FFC000"/>
                </a:solidFill>
              </a:rPr>
              <a:t>mathematical principles</a:t>
            </a:r>
          </a:p>
          <a:p>
            <a:pPr algn="just">
              <a:buFont typeface="Arial" pitchFamily="34" charset="0"/>
              <a:buChar char="•"/>
            </a:pPr>
            <a:r>
              <a:rPr lang="en-US" dirty="0" smtClean="0">
                <a:solidFill>
                  <a:schemeClr val="bg1"/>
                </a:solidFill>
              </a:rPr>
              <a:t>  His </a:t>
            </a:r>
            <a:r>
              <a:rPr lang="en-US" dirty="0">
                <a:solidFill>
                  <a:schemeClr val="bg1"/>
                </a:solidFill>
              </a:rPr>
              <a:t>physiological studies included muscle analysis and a </a:t>
            </a:r>
            <a:r>
              <a:rPr lang="en-US" b="1" dirty="0">
                <a:solidFill>
                  <a:srgbClr val="FFC000"/>
                </a:solidFill>
              </a:rPr>
              <a:t>mathematical discussion of movements</a:t>
            </a:r>
            <a:r>
              <a:rPr lang="en-US" dirty="0">
                <a:solidFill>
                  <a:schemeClr val="bg1"/>
                </a:solidFill>
              </a:rPr>
              <a:t>, such as running or jumping</a:t>
            </a:r>
          </a:p>
        </p:txBody>
      </p:sp>
      <p:sp>
        <p:nvSpPr>
          <p:cNvPr id="10" name="Rectangle 6"/>
          <p:cNvSpPr>
            <a:spLocks noChangeArrowheads="1"/>
          </p:cNvSpPr>
          <p:nvPr/>
        </p:nvSpPr>
        <p:spPr bwMode="auto">
          <a:xfrm>
            <a:off x="-36512" y="116632"/>
            <a:ext cx="7600546" cy="1077218"/>
          </a:xfrm>
          <a:prstGeom prst="rect">
            <a:avLst/>
          </a:prstGeom>
          <a:noFill/>
          <a:ln w="9525">
            <a:noFill/>
            <a:miter lim="800000"/>
            <a:headEnd/>
            <a:tailEnd/>
          </a:ln>
          <a:effectLst/>
        </p:spPr>
        <p:txBody>
          <a:bodyPr wrap="square">
            <a:spAutoFit/>
          </a:bodyPr>
          <a:lstStyle/>
          <a:p>
            <a:pPr>
              <a:defRPr/>
            </a:pPr>
            <a:r>
              <a:rPr lang="en-US" sz="3200" b="1" dirty="0" smtClean="0">
                <a:solidFill>
                  <a:srgbClr val="727DE0"/>
                </a:solidFill>
                <a:effectLst>
                  <a:outerShdw blurRad="38100" dist="38100" dir="2700000" algn="tl">
                    <a:srgbClr val="C0C0C0"/>
                  </a:outerShdw>
                </a:effectLst>
              </a:rPr>
              <a:t>Giovanni Alfonso Borelli (1608–1679</a:t>
            </a:r>
            <a:r>
              <a:rPr lang="en-US" sz="3200" b="1" dirty="0" smtClean="0">
                <a:solidFill>
                  <a:srgbClr val="727DE0"/>
                </a:solidFill>
                <a:effectLst>
                  <a:outerShdw blurRad="38100" dist="38100" dir="2700000" algn="tl">
                    <a:srgbClr val="C0C0C0"/>
                  </a:outerShdw>
                </a:effectLst>
              </a:rPr>
              <a:t>)</a:t>
            </a:r>
          </a:p>
          <a:p>
            <a:pPr>
              <a:defRPr/>
            </a:pPr>
            <a:r>
              <a:rPr lang="en-US" sz="3200" b="1" dirty="0" smtClean="0">
                <a:solidFill>
                  <a:srgbClr val="727DE0"/>
                </a:solidFill>
                <a:effectLst>
                  <a:outerShdw blurRad="38100" dist="38100" dir="2700000" algn="tl">
                    <a:srgbClr val="C0C0C0"/>
                  </a:outerShdw>
                </a:effectLst>
              </a:rPr>
              <a:t>e la </a:t>
            </a:r>
            <a:r>
              <a:rPr lang="en-US" sz="3200" b="1" dirty="0" err="1" smtClean="0">
                <a:solidFill>
                  <a:srgbClr val="727DE0"/>
                </a:solidFill>
                <a:effectLst>
                  <a:outerShdw blurRad="38100" dist="38100" dir="2700000" algn="tl">
                    <a:srgbClr val="C0C0C0"/>
                  </a:outerShdw>
                </a:effectLst>
              </a:rPr>
              <a:t>Iatro-meccanica</a:t>
            </a:r>
            <a:endParaRPr lang="en-US" sz="3200" b="1" dirty="0">
              <a:solidFill>
                <a:srgbClr val="727DE0"/>
              </a:solidFill>
              <a:effectLst>
                <a:outerShdw blurRad="38100" dist="38100" dir="2700000" algn="tl">
                  <a:srgbClr val="C0C0C0"/>
                </a:outerShdw>
              </a:effectLst>
            </a:endParaRPr>
          </a:p>
        </p:txBody>
      </p:sp>
      <p:pic>
        <p:nvPicPr>
          <p:cNvPr id="11" name="Immagine 10" descr="download.jpg"/>
          <p:cNvPicPr>
            <a:picLocks noChangeAspect="1"/>
          </p:cNvPicPr>
          <p:nvPr/>
        </p:nvPicPr>
        <p:blipFill>
          <a:blip r:embed="rId4" cstate="print"/>
          <a:stretch>
            <a:fillRect/>
          </a:stretch>
        </p:blipFill>
        <p:spPr>
          <a:xfrm>
            <a:off x="7277100" y="0"/>
            <a:ext cx="1866900" cy="2447925"/>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Immagine 11" descr="download.jpg"/>
          <p:cNvPicPr>
            <a:picLocks noChangeAspect="1"/>
          </p:cNvPicPr>
          <p:nvPr/>
        </p:nvPicPr>
        <p:blipFill>
          <a:blip r:embed="rId3" cstate="print"/>
          <a:stretch>
            <a:fillRect/>
          </a:stretch>
        </p:blipFill>
        <p:spPr>
          <a:xfrm>
            <a:off x="7928814" y="-12457"/>
            <a:ext cx="1251698" cy="1641257"/>
          </a:xfrm>
          <a:prstGeom prst="rect">
            <a:avLst/>
          </a:prstGeom>
        </p:spPr>
      </p:pic>
      <p:sp>
        <p:nvSpPr>
          <p:cNvPr id="7172" name="Rectangle 10"/>
          <p:cNvSpPr>
            <a:spLocks noChangeArrowheads="1"/>
          </p:cNvSpPr>
          <p:nvPr/>
        </p:nvSpPr>
        <p:spPr bwMode="auto">
          <a:xfrm>
            <a:off x="4211960" y="1268760"/>
            <a:ext cx="4631432" cy="5466112"/>
          </a:xfrm>
          <a:prstGeom prst="rect">
            <a:avLst/>
          </a:prstGeom>
          <a:noFill/>
          <a:ln w="9525">
            <a:noFill/>
            <a:miter lim="800000"/>
            <a:headEnd/>
            <a:tailEnd/>
          </a:ln>
        </p:spPr>
        <p:txBody>
          <a:bodyPr wrap="square">
            <a:spAutoFit/>
          </a:bodyPr>
          <a:lstStyle/>
          <a:p>
            <a:pPr algn="just">
              <a:spcAft>
                <a:spcPct val="70000"/>
              </a:spcAft>
            </a:pPr>
            <a:r>
              <a:rPr lang="it-IT" sz="1200" dirty="0" smtClean="0">
                <a:solidFill>
                  <a:schemeClr val="bg1"/>
                </a:solidFill>
              </a:rPr>
              <a:t>Oggi </a:t>
            </a:r>
            <a:r>
              <a:rPr lang="it-IT" sz="1200" dirty="0" smtClean="0">
                <a:solidFill>
                  <a:schemeClr val="bg1"/>
                </a:solidFill>
              </a:rPr>
              <a:t>la nozione di “rivoluzione scientifica” è messa in discussione da una storiografia che sottolinea come il mutamento delle conoscenze sia stato meno deciso in alcuni settori, come appunto </a:t>
            </a:r>
            <a:r>
              <a:rPr lang="it-IT" sz="1200" b="1" dirty="0" smtClean="0">
                <a:solidFill>
                  <a:schemeClr val="bg1"/>
                </a:solidFill>
              </a:rPr>
              <a:t>la medicina</a:t>
            </a:r>
            <a:r>
              <a:rPr lang="it-IT" sz="1200" dirty="0" smtClean="0">
                <a:solidFill>
                  <a:schemeClr val="bg1"/>
                </a:solidFill>
              </a:rPr>
              <a:t>, rispetto ad altri, come </a:t>
            </a:r>
            <a:r>
              <a:rPr lang="it-IT" sz="1200" b="1" dirty="0" smtClean="0">
                <a:solidFill>
                  <a:schemeClr val="bg1"/>
                </a:solidFill>
              </a:rPr>
              <a:t>l’astronomia</a:t>
            </a:r>
            <a:r>
              <a:rPr lang="it-IT" sz="1200" dirty="0" smtClean="0">
                <a:solidFill>
                  <a:schemeClr val="bg1"/>
                </a:solidFill>
              </a:rPr>
              <a:t>. Ma </a:t>
            </a:r>
            <a:r>
              <a:rPr lang="it-IT" sz="1200" dirty="0" smtClean="0">
                <a:solidFill>
                  <a:schemeClr val="bg1"/>
                </a:solidFill>
              </a:rPr>
              <a:t>la </a:t>
            </a:r>
            <a:r>
              <a:rPr lang="it-IT" sz="1200" dirty="0" smtClean="0">
                <a:solidFill>
                  <a:schemeClr val="bg1"/>
                </a:solidFill>
              </a:rPr>
              <a:t>concezione dell’organismo </a:t>
            </a:r>
            <a:r>
              <a:rPr lang="it-IT" sz="1200" dirty="0" smtClean="0">
                <a:solidFill>
                  <a:schemeClr val="bg1"/>
                </a:solidFill>
              </a:rPr>
              <a:t>animale </a:t>
            </a:r>
            <a:r>
              <a:rPr lang="it-IT" sz="1200" dirty="0" smtClean="0">
                <a:solidFill>
                  <a:schemeClr val="bg1"/>
                </a:solidFill>
              </a:rPr>
              <a:t>risente, inevitabilmente, degli avanzamenti nel campo della fisica, benché </a:t>
            </a:r>
            <a:r>
              <a:rPr lang="it-IT" sz="1200" dirty="0" smtClean="0">
                <a:solidFill>
                  <a:schemeClr val="bg1"/>
                </a:solidFill>
              </a:rPr>
              <a:t>(come nel </a:t>
            </a:r>
            <a:r>
              <a:rPr lang="it-IT" sz="1200" dirty="0" smtClean="0">
                <a:solidFill>
                  <a:schemeClr val="bg1"/>
                </a:solidFill>
              </a:rPr>
              <a:t>caso di </a:t>
            </a:r>
            <a:r>
              <a:rPr lang="it-IT" sz="1200" dirty="0" smtClean="0">
                <a:solidFill>
                  <a:schemeClr val="bg1"/>
                </a:solidFill>
              </a:rPr>
              <a:t>Harvey) </a:t>
            </a:r>
            <a:r>
              <a:rPr lang="it-IT" sz="1200" b="1" u="sng" dirty="0" smtClean="0">
                <a:solidFill>
                  <a:schemeClr val="bg1"/>
                </a:solidFill>
              </a:rPr>
              <a:t>esperimenti che facciano uso della quantificazione e della misurazione </a:t>
            </a:r>
            <a:r>
              <a:rPr lang="it-IT" sz="1200" b="1" u="sng" dirty="0" smtClean="0">
                <a:solidFill>
                  <a:schemeClr val="bg1"/>
                </a:solidFill>
              </a:rPr>
              <a:t>SIANO AVVENUTI ANCHE PRIMA </a:t>
            </a:r>
            <a:r>
              <a:rPr lang="it-IT" sz="1200" b="1" dirty="0" smtClean="0">
                <a:solidFill>
                  <a:schemeClr val="bg1"/>
                </a:solidFill>
              </a:rPr>
              <a:t>di</a:t>
            </a:r>
            <a:r>
              <a:rPr lang="it-IT" sz="1200" b="1" dirty="0" smtClean="0">
                <a:solidFill>
                  <a:schemeClr val="bg1"/>
                </a:solidFill>
              </a:rPr>
              <a:t>, o in parallelo con, la diffusione della nuova fisica</a:t>
            </a:r>
            <a:r>
              <a:rPr lang="it-IT" sz="1200" dirty="0" smtClean="0">
                <a:solidFill>
                  <a:schemeClr val="bg1"/>
                </a:solidFill>
              </a:rPr>
              <a:t>.</a:t>
            </a:r>
          </a:p>
          <a:p>
            <a:pPr algn="just">
              <a:spcAft>
                <a:spcPct val="70000"/>
              </a:spcAft>
            </a:pPr>
            <a:r>
              <a:rPr lang="it-IT" sz="1200" dirty="0" smtClean="0">
                <a:solidFill>
                  <a:schemeClr val="bg1"/>
                </a:solidFill>
              </a:rPr>
              <a:t>In </a:t>
            </a:r>
            <a:r>
              <a:rPr lang="it-IT" sz="1200" dirty="0" smtClean="0">
                <a:solidFill>
                  <a:schemeClr val="bg1"/>
                </a:solidFill>
              </a:rPr>
              <a:t>Italia e poi in altre aree geografiche, specie Francia e Inghilterra, si tenta di </a:t>
            </a:r>
            <a:r>
              <a:rPr lang="it-IT" sz="1200" b="1" u="sng" dirty="0" smtClean="0">
                <a:solidFill>
                  <a:schemeClr val="bg1"/>
                </a:solidFill>
              </a:rPr>
              <a:t>ripetere i successi ottenuti in campo fisico creando una medicina “galileiana”, “cartesiana” o “newtoniana”</a:t>
            </a:r>
            <a:r>
              <a:rPr lang="it-IT" sz="1200" dirty="0" smtClean="0">
                <a:solidFill>
                  <a:schemeClr val="bg1"/>
                </a:solidFill>
              </a:rPr>
              <a:t>, che pur restando per molti versi incompiuta e incapace di spiegare molti fenomeni “fini” (tra i quali la sensibilità, la riproduzione, la coscienza, e in generale la questione dell’animazione vitale) ha una notevole importanza </a:t>
            </a:r>
            <a:r>
              <a:rPr lang="it-IT" sz="1200" dirty="0" smtClean="0">
                <a:solidFill>
                  <a:schemeClr val="bg1"/>
                </a:solidFill>
              </a:rPr>
              <a:t>nel ridefinire </a:t>
            </a:r>
            <a:r>
              <a:rPr lang="it-IT" sz="1200" b="1" dirty="0" smtClean="0">
                <a:solidFill>
                  <a:schemeClr val="bg1"/>
                </a:solidFill>
              </a:rPr>
              <a:t>…</a:t>
            </a:r>
          </a:p>
          <a:p>
            <a:pPr algn="just">
              <a:spcAft>
                <a:spcPct val="70000"/>
              </a:spcAft>
            </a:pPr>
            <a:r>
              <a:rPr lang="it-IT" sz="1200" dirty="0" smtClean="0">
                <a:solidFill>
                  <a:schemeClr val="bg1"/>
                </a:solidFill>
              </a:rPr>
              <a:t> </a:t>
            </a:r>
            <a:r>
              <a:rPr lang="it-IT" sz="1200" b="1" dirty="0" smtClean="0">
                <a:solidFill>
                  <a:schemeClr val="bg1"/>
                </a:solidFill>
              </a:rPr>
              <a:t>GLI STANDARD DELLA RICERCA, IMPONENDO CHE GLI ESPERIMENTI E LE OSSERVAZIONI SIANO VERIFICABILI E RIPETIBILI</a:t>
            </a:r>
            <a:r>
              <a:rPr lang="it-IT" sz="1200" dirty="0" smtClean="0">
                <a:solidFill>
                  <a:schemeClr val="bg1"/>
                </a:solidFill>
              </a:rPr>
              <a:t>, e </a:t>
            </a:r>
            <a:r>
              <a:rPr lang="it-IT" sz="1200" dirty="0" smtClean="0">
                <a:solidFill>
                  <a:schemeClr val="bg1"/>
                </a:solidFill>
              </a:rPr>
              <a:t>nel porre la questione dell’utilizzazione da parte delle scienze della vita delle acquisizioni ottenute in altri ambiti disciplinari, quali </a:t>
            </a:r>
            <a:r>
              <a:rPr lang="it-IT" sz="1200" b="1" dirty="0" smtClean="0">
                <a:solidFill>
                  <a:schemeClr val="bg1"/>
                </a:solidFill>
              </a:rPr>
              <a:t>l’idraulica o l’idrodinamica</a:t>
            </a:r>
            <a:r>
              <a:rPr lang="it-IT" sz="1200" dirty="0" smtClean="0">
                <a:solidFill>
                  <a:schemeClr val="bg1"/>
                </a:solidFill>
              </a:rPr>
              <a:t>. </a:t>
            </a:r>
          </a:p>
          <a:p>
            <a:pPr algn="just">
              <a:spcAft>
                <a:spcPct val="70000"/>
              </a:spcAft>
            </a:pPr>
            <a:r>
              <a:rPr lang="it-IT" sz="1200" dirty="0" smtClean="0">
                <a:solidFill>
                  <a:schemeClr val="bg1"/>
                </a:solidFill>
              </a:rPr>
              <a:t>Il caso del massimo </a:t>
            </a:r>
            <a:r>
              <a:rPr lang="it-IT" sz="1200" b="1" u="sng" dirty="0" smtClean="0">
                <a:solidFill>
                  <a:schemeClr val="bg1"/>
                </a:solidFill>
              </a:rPr>
              <a:t>esponente italiano della </a:t>
            </a:r>
            <a:r>
              <a:rPr lang="it-IT" sz="1200" b="1" u="sng" dirty="0" err="1" smtClean="0">
                <a:solidFill>
                  <a:schemeClr val="bg1"/>
                </a:solidFill>
              </a:rPr>
              <a:t>iatromeccanica</a:t>
            </a:r>
            <a:r>
              <a:rPr lang="it-IT" sz="1200" b="1" u="sng" dirty="0" smtClean="0">
                <a:solidFill>
                  <a:schemeClr val="bg1"/>
                </a:solidFill>
              </a:rPr>
              <a:t>, il matematico messinese Giovanni Alfonso Borelli, è emblematico delle ambizioni </a:t>
            </a:r>
            <a:r>
              <a:rPr lang="it-IT" sz="1200" b="1" u="sng" dirty="0" smtClean="0">
                <a:solidFill>
                  <a:schemeClr val="bg1"/>
                </a:solidFill>
              </a:rPr>
              <a:t>di </a:t>
            </a:r>
            <a:r>
              <a:rPr lang="it-IT" sz="1200" b="1" u="sng" dirty="0" smtClean="0">
                <a:solidFill>
                  <a:schemeClr val="bg1"/>
                </a:solidFill>
              </a:rPr>
              <a:t>questo tentativo</a:t>
            </a:r>
            <a:r>
              <a:rPr lang="it-IT" sz="1200" u="sng" dirty="0" smtClean="0">
                <a:solidFill>
                  <a:schemeClr val="bg1"/>
                </a:solidFill>
              </a:rPr>
              <a:t>.</a:t>
            </a:r>
            <a:r>
              <a:rPr lang="it-IT" sz="1200" dirty="0" smtClean="0">
                <a:solidFill>
                  <a:schemeClr val="bg1"/>
                </a:solidFill>
              </a:rPr>
              <a:t> Convinto galileiano, allievo di Benedetto Castelli, </a:t>
            </a:r>
            <a:r>
              <a:rPr lang="it-IT" sz="1200" dirty="0" smtClean="0">
                <a:solidFill>
                  <a:schemeClr val="bg1"/>
                </a:solidFill>
              </a:rPr>
              <a:t>da cui </a:t>
            </a:r>
            <a:r>
              <a:rPr lang="it-IT" sz="1200" dirty="0" smtClean="0">
                <a:solidFill>
                  <a:schemeClr val="bg1"/>
                </a:solidFill>
              </a:rPr>
              <a:t>apprende la dinamica dei fluidi, Borelli è una figura inquieta di </a:t>
            </a:r>
            <a:r>
              <a:rPr lang="it-IT" sz="1200" dirty="0" err="1" smtClean="0">
                <a:solidFill>
                  <a:schemeClr val="bg1"/>
                </a:solidFill>
              </a:rPr>
              <a:t>rivoluzionario…</a:t>
            </a:r>
            <a:endParaRPr lang="en-US" sz="1200" dirty="0">
              <a:solidFill>
                <a:schemeClr val="bg1"/>
              </a:solidFill>
            </a:endParaRPr>
          </a:p>
        </p:txBody>
      </p:sp>
      <p:pic>
        <p:nvPicPr>
          <p:cNvPr id="9" name="Picture 8"/>
          <p:cNvPicPr>
            <a:picLocks noChangeAspect="1" noChangeArrowheads="1"/>
          </p:cNvPicPr>
          <p:nvPr/>
        </p:nvPicPr>
        <p:blipFill>
          <a:blip r:embed="rId4" cstate="print"/>
          <a:srcRect/>
          <a:stretch>
            <a:fillRect/>
          </a:stretch>
        </p:blipFill>
        <p:spPr bwMode="auto">
          <a:xfrm>
            <a:off x="228600" y="1625600"/>
            <a:ext cx="3838575" cy="4724400"/>
          </a:xfrm>
          <a:prstGeom prst="rect">
            <a:avLst/>
          </a:prstGeom>
          <a:noFill/>
          <a:ln w="9525" algn="ctr">
            <a:noFill/>
            <a:miter lim="800000"/>
            <a:headEnd/>
            <a:tailEnd/>
          </a:ln>
        </p:spPr>
      </p:pic>
      <p:sp>
        <p:nvSpPr>
          <p:cNvPr id="11" name="Rectangle 6"/>
          <p:cNvSpPr>
            <a:spLocks noChangeArrowheads="1"/>
          </p:cNvSpPr>
          <p:nvPr/>
        </p:nvSpPr>
        <p:spPr bwMode="auto">
          <a:xfrm>
            <a:off x="-36512" y="116632"/>
            <a:ext cx="7600546" cy="1077218"/>
          </a:xfrm>
          <a:prstGeom prst="rect">
            <a:avLst/>
          </a:prstGeom>
          <a:noFill/>
          <a:ln w="9525">
            <a:noFill/>
            <a:miter lim="800000"/>
            <a:headEnd/>
            <a:tailEnd/>
          </a:ln>
          <a:effectLst/>
        </p:spPr>
        <p:txBody>
          <a:bodyPr wrap="square">
            <a:spAutoFit/>
          </a:bodyPr>
          <a:lstStyle/>
          <a:p>
            <a:pPr>
              <a:defRPr/>
            </a:pPr>
            <a:r>
              <a:rPr lang="en-US" sz="3200" b="1" dirty="0" smtClean="0">
                <a:solidFill>
                  <a:srgbClr val="727DE0"/>
                </a:solidFill>
                <a:effectLst>
                  <a:outerShdw blurRad="38100" dist="38100" dir="2700000" algn="tl">
                    <a:srgbClr val="C0C0C0"/>
                  </a:outerShdw>
                </a:effectLst>
              </a:rPr>
              <a:t>Giovanni Alfonso Borelli (1608–1679</a:t>
            </a:r>
            <a:r>
              <a:rPr lang="en-US" sz="3200" b="1" dirty="0" smtClean="0">
                <a:solidFill>
                  <a:srgbClr val="727DE0"/>
                </a:solidFill>
                <a:effectLst>
                  <a:outerShdw blurRad="38100" dist="38100" dir="2700000" algn="tl">
                    <a:srgbClr val="C0C0C0"/>
                  </a:outerShdw>
                </a:effectLst>
              </a:rPr>
              <a:t>)</a:t>
            </a:r>
          </a:p>
          <a:p>
            <a:pPr>
              <a:defRPr/>
            </a:pPr>
            <a:r>
              <a:rPr lang="en-US" sz="3200" b="1" dirty="0" smtClean="0">
                <a:solidFill>
                  <a:srgbClr val="727DE0"/>
                </a:solidFill>
                <a:effectLst>
                  <a:outerShdw blurRad="38100" dist="38100" dir="2700000" algn="tl">
                    <a:srgbClr val="C0C0C0"/>
                  </a:outerShdw>
                </a:effectLst>
              </a:rPr>
              <a:t>e la </a:t>
            </a:r>
            <a:r>
              <a:rPr lang="en-US" sz="3200" b="1" dirty="0" err="1" smtClean="0">
                <a:solidFill>
                  <a:srgbClr val="727DE0"/>
                </a:solidFill>
                <a:effectLst>
                  <a:outerShdw blurRad="38100" dist="38100" dir="2700000" algn="tl">
                    <a:srgbClr val="C0C0C0"/>
                  </a:outerShdw>
                </a:effectLst>
              </a:rPr>
              <a:t>Iatro-meccanica</a:t>
            </a:r>
            <a:endParaRPr lang="en-US" sz="3200" b="1" dirty="0">
              <a:solidFill>
                <a:srgbClr val="727DE0"/>
              </a:solidFill>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33000">
              <a:srgbClr val="FFFF0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1746" name="Rettangolo 1"/>
          <p:cNvSpPr>
            <a:spLocks noChangeArrowheads="1"/>
          </p:cNvSpPr>
          <p:nvPr/>
        </p:nvSpPr>
        <p:spPr bwMode="auto">
          <a:xfrm>
            <a:off x="34925" y="908050"/>
            <a:ext cx="8964613" cy="461963"/>
          </a:xfrm>
          <a:prstGeom prst="rect">
            <a:avLst/>
          </a:prstGeom>
          <a:noFill/>
          <a:ln w="9525">
            <a:noFill/>
            <a:miter lim="800000"/>
            <a:headEnd/>
            <a:tailEnd/>
          </a:ln>
        </p:spPr>
        <p:txBody>
          <a:bodyPr>
            <a:spAutoFit/>
          </a:bodyPr>
          <a:lstStyle/>
          <a:p>
            <a:pPr algn="just"/>
            <a:endParaRPr lang="it-IT" sz="2400"/>
          </a:p>
        </p:txBody>
      </p:sp>
      <p:sp>
        <p:nvSpPr>
          <p:cNvPr id="3" name="CasellaDiTesto 2"/>
          <p:cNvSpPr txBox="1"/>
          <p:nvPr/>
        </p:nvSpPr>
        <p:spPr>
          <a:xfrm>
            <a:off x="107950" y="85725"/>
            <a:ext cx="8820150" cy="769938"/>
          </a:xfrm>
          <a:prstGeom prst="rect">
            <a:avLst/>
          </a:prstGeom>
          <a:noFill/>
        </p:spPr>
        <p:txBody>
          <a:bodyPr>
            <a:spAutoFit/>
          </a:bodyPr>
          <a:lstStyle/>
          <a:p>
            <a:pPr algn="ctr">
              <a:defRPr/>
            </a:pPr>
            <a:r>
              <a:rPr lang="it-IT" sz="2400" b="1" dirty="0" smtClean="0">
                <a:solidFill>
                  <a:srgbClr val="FF0000"/>
                </a:solidFill>
                <a:latin typeface="+mn-lt"/>
                <a:cs typeface="Arial" pitchFamily="34" charset="0"/>
              </a:rPr>
              <a:t>Misurazioni prima del 500: IL </a:t>
            </a:r>
            <a:r>
              <a:rPr lang="it-IT" sz="2400" b="1" dirty="0">
                <a:solidFill>
                  <a:srgbClr val="FF0000"/>
                </a:solidFill>
                <a:latin typeface="+mn-lt"/>
                <a:cs typeface="Arial" pitchFamily="34" charset="0"/>
              </a:rPr>
              <a:t>MEDIOEVO e LE URINE</a:t>
            </a:r>
          </a:p>
          <a:p>
            <a:pPr algn="just">
              <a:defRPr/>
            </a:pPr>
            <a:r>
              <a:rPr lang="it-IT" sz="2000" b="1" dirty="0">
                <a:latin typeface="+mn-lt"/>
                <a:cs typeface="Arial" pitchFamily="34" charset="0"/>
              </a:rPr>
              <a:t>LA MATULA, l'ampolla delle urine, è l'emblema della medicina medievale. </a:t>
            </a:r>
          </a:p>
        </p:txBody>
      </p:sp>
      <p:pic>
        <p:nvPicPr>
          <p:cNvPr id="31748" name="Immagine 4" descr="urology Elizabethan.jpg"/>
          <p:cNvPicPr>
            <a:picLocks noChangeAspect="1"/>
          </p:cNvPicPr>
          <p:nvPr/>
        </p:nvPicPr>
        <p:blipFill>
          <a:blip r:embed="rId2" cstate="print"/>
          <a:srcRect/>
          <a:stretch>
            <a:fillRect/>
          </a:stretch>
        </p:blipFill>
        <p:spPr bwMode="auto">
          <a:xfrm>
            <a:off x="-36513" y="836613"/>
            <a:ext cx="8734426" cy="6337300"/>
          </a:xfrm>
          <a:prstGeom prst="rect">
            <a:avLst/>
          </a:prstGeom>
          <a:noFill/>
          <a:ln w="9525">
            <a:noFill/>
            <a:miter lim="800000"/>
            <a:headEnd/>
            <a:tailEnd/>
          </a:ln>
        </p:spPr>
      </p:pic>
      <p:pic>
        <p:nvPicPr>
          <p:cNvPr id="4" name="Immagine 3" descr="urology Canterbury.jpg"/>
          <p:cNvPicPr>
            <a:picLocks noChangeAspect="1"/>
          </p:cNvPicPr>
          <p:nvPr/>
        </p:nvPicPr>
        <p:blipFill>
          <a:blip r:embed="rId3" cstate="print"/>
          <a:srcRect/>
          <a:stretch>
            <a:fillRect/>
          </a:stretch>
        </p:blipFill>
        <p:spPr bwMode="auto">
          <a:xfrm>
            <a:off x="4559300" y="855663"/>
            <a:ext cx="4584700" cy="6318250"/>
          </a:xfrm>
          <a:prstGeom prst="rect">
            <a:avLst/>
          </a:prstGeom>
          <a:noFill/>
          <a:ln w="9525">
            <a:noFill/>
            <a:miter lim="800000"/>
            <a:headEnd/>
            <a:tailEnd/>
          </a:ln>
        </p:spPr>
      </p:pic>
      <p:pic>
        <p:nvPicPr>
          <p:cNvPr id="6" name="Immagine 5" descr="Matula.jpg"/>
          <p:cNvPicPr>
            <a:picLocks noChangeAspect="1"/>
          </p:cNvPicPr>
          <p:nvPr/>
        </p:nvPicPr>
        <p:blipFill>
          <a:blip r:embed="rId4" cstate="print"/>
          <a:srcRect/>
          <a:stretch>
            <a:fillRect/>
          </a:stretch>
        </p:blipFill>
        <p:spPr bwMode="auto">
          <a:xfrm>
            <a:off x="144463" y="836613"/>
            <a:ext cx="4140200" cy="6583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33000">
              <a:srgbClr val="FFFF00"/>
            </a:gs>
            <a:gs pos="50000">
              <a:schemeClr val="accent1">
                <a:tint val="44500"/>
                <a:satMod val="160000"/>
              </a:schemeClr>
            </a:gs>
            <a:gs pos="100000">
              <a:schemeClr val="accent1">
                <a:tint val="23500"/>
                <a:satMod val="160000"/>
              </a:schemeClr>
            </a:gs>
          </a:gsLst>
          <a:lin ang="4800000" scaled="0"/>
        </a:gradFill>
        <a:effectLst/>
      </p:bgPr>
    </p:bg>
    <p:spTree>
      <p:nvGrpSpPr>
        <p:cNvPr id="1" name=""/>
        <p:cNvGrpSpPr/>
        <p:nvPr/>
      </p:nvGrpSpPr>
      <p:grpSpPr>
        <a:xfrm>
          <a:off x="0" y="0"/>
          <a:ext cx="0" cy="0"/>
          <a:chOff x="0" y="0"/>
          <a:chExt cx="0" cy="0"/>
        </a:xfrm>
      </p:grpSpPr>
      <p:sp>
        <p:nvSpPr>
          <p:cNvPr id="32770" name="Rettangolo 1"/>
          <p:cNvSpPr>
            <a:spLocks noChangeArrowheads="1"/>
          </p:cNvSpPr>
          <p:nvPr/>
        </p:nvSpPr>
        <p:spPr bwMode="auto">
          <a:xfrm>
            <a:off x="34925" y="908050"/>
            <a:ext cx="8964613" cy="461963"/>
          </a:xfrm>
          <a:prstGeom prst="rect">
            <a:avLst/>
          </a:prstGeom>
          <a:noFill/>
          <a:ln w="9525">
            <a:noFill/>
            <a:miter lim="800000"/>
            <a:headEnd/>
            <a:tailEnd/>
          </a:ln>
        </p:spPr>
        <p:txBody>
          <a:bodyPr>
            <a:spAutoFit/>
          </a:bodyPr>
          <a:lstStyle/>
          <a:p>
            <a:pPr algn="just"/>
            <a:endParaRPr lang="it-IT" sz="2400"/>
          </a:p>
        </p:txBody>
      </p:sp>
      <p:sp>
        <p:nvSpPr>
          <p:cNvPr id="3" name="CasellaDiTesto 2"/>
          <p:cNvSpPr txBox="1"/>
          <p:nvPr/>
        </p:nvSpPr>
        <p:spPr>
          <a:xfrm>
            <a:off x="107950" y="85725"/>
            <a:ext cx="8820150" cy="2001838"/>
          </a:xfrm>
          <a:prstGeom prst="rect">
            <a:avLst/>
          </a:prstGeom>
          <a:noFill/>
        </p:spPr>
        <p:txBody>
          <a:bodyPr>
            <a:spAutoFit/>
          </a:bodyPr>
          <a:lstStyle/>
          <a:p>
            <a:pPr>
              <a:defRPr/>
            </a:pPr>
            <a:r>
              <a:rPr lang="it-IT" sz="2400" b="1" dirty="0">
                <a:solidFill>
                  <a:srgbClr val="FF0000"/>
                </a:solidFill>
                <a:latin typeface="Arial" pitchFamily="34" charset="0"/>
                <a:cs typeface="Arial" pitchFamily="34" charset="0"/>
              </a:rPr>
              <a:t>IL MEDIOEVO e LE URINE</a:t>
            </a:r>
          </a:p>
          <a:p>
            <a:pPr algn="just">
              <a:defRPr/>
            </a:pPr>
            <a:endParaRPr lang="it-IT" sz="1600" b="1" dirty="0">
              <a:latin typeface="+mn-lt"/>
              <a:cs typeface="Arial" pitchFamily="34" charset="0"/>
            </a:endParaRPr>
          </a:p>
          <a:p>
            <a:pPr algn="just">
              <a:defRPr/>
            </a:pPr>
            <a:r>
              <a:rPr lang="it-IT" sz="2000" b="1" dirty="0">
                <a:latin typeface="+mn-lt"/>
                <a:cs typeface="Arial" pitchFamily="34" charset="0"/>
              </a:rPr>
              <a:t>Nel 900 </a:t>
            </a:r>
            <a:r>
              <a:rPr lang="it-IT" sz="2000" b="1" dirty="0" err="1">
                <a:latin typeface="+mn-lt"/>
                <a:cs typeface="Arial" pitchFamily="34" charset="0"/>
              </a:rPr>
              <a:t>dC</a:t>
            </a:r>
            <a:r>
              <a:rPr lang="it-IT" sz="2000" b="1" dirty="0">
                <a:latin typeface="+mn-lt"/>
                <a:cs typeface="Arial" pitchFamily="34" charset="0"/>
              </a:rPr>
              <a:t>, Isacco Giudeo, un medico e filosofo ebreo, ideò le linee guida per l'uso dell'urina come ausilio diagnostico e nel  </a:t>
            </a:r>
            <a:r>
              <a:rPr lang="it-IT" sz="2000" b="1" i="1" dirty="0">
                <a:latin typeface="+mn-lt"/>
                <a:cs typeface="Arial" pitchFamily="34" charset="0"/>
              </a:rPr>
              <a:t>Codice di Gerusalemme </a:t>
            </a:r>
            <a:r>
              <a:rPr lang="it-IT" sz="2000" b="1" dirty="0">
                <a:latin typeface="+mn-lt"/>
                <a:cs typeface="Arial" pitchFamily="34" charset="0"/>
              </a:rPr>
              <a:t>del 1090, il mancato esame delle urine esponeva il medico a una pubblica pena corporale.</a:t>
            </a:r>
          </a:p>
          <a:p>
            <a:pPr algn="just">
              <a:defRPr/>
            </a:pPr>
            <a:endParaRPr lang="it-IT" sz="2000" b="1" dirty="0">
              <a:latin typeface="+mn-lt"/>
              <a:cs typeface="Arial" pitchFamily="34" charset="0"/>
            </a:endParaRPr>
          </a:p>
        </p:txBody>
      </p:sp>
      <p:pic>
        <p:nvPicPr>
          <p:cNvPr id="32772" name="Immagine 6" descr="urine_wheel_16 century.jpg"/>
          <p:cNvPicPr>
            <a:picLocks noChangeAspect="1"/>
          </p:cNvPicPr>
          <p:nvPr/>
        </p:nvPicPr>
        <p:blipFill>
          <a:blip r:embed="rId2" cstate="print"/>
          <a:srcRect/>
          <a:stretch>
            <a:fillRect/>
          </a:stretch>
        </p:blipFill>
        <p:spPr bwMode="auto">
          <a:xfrm>
            <a:off x="4140200" y="1844675"/>
            <a:ext cx="4968875" cy="4968875"/>
          </a:xfrm>
          <a:prstGeom prst="rect">
            <a:avLst/>
          </a:prstGeom>
          <a:noFill/>
          <a:ln w="9525">
            <a:noFill/>
            <a:miter lim="800000"/>
            <a:headEnd/>
            <a:tailEnd/>
          </a:ln>
        </p:spPr>
      </p:pic>
      <p:sp>
        <p:nvSpPr>
          <p:cNvPr id="32773" name="CasellaDiTesto 7"/>
          <p:cNvSpPr txBox="1">
            <a:spLocks noChangeArrowheads="1"/>
          </p:cNvSpPr>
          <p:nvPr/>
        </p:nvSpPr>
        <p:spPr bwMode="auto">
          <a:xfrm>
            <a:off x="107950" y="1773238"/>
            <a:ext cx="3816350" cy="5016500"/>
          </a:xfrm>
          <a:prstGeom prst="rect">
            <a:avLst/>
          </a:prstGeom>
          <a:noFill/>
          <a:ln w="9525">
            <a:noFill/>
            <a:miter lim="800000"/>
            <a:headEnd/>
            <a:tailEnd/>
          </a:ln>
        </p:spPr>
        <p:txBody>
          <a:bodyPr>
            <a:spAutoFit/>
          </a:bodyPr>
          <a:lstStyle/>
          <a:p>
            <a:pPr algn="just"/>
            <a:r>
              <a:rPr lang="it-IT" sz="1600" b="1"/>
              <a:t>I pazienti portavano la propria urina ai medici in contenitori decorati alloggiati nelle ceste di vimini, e poiché le ampolle potevano essere trasportate e spedite iniziarono a nascere le diagnosi a distanza.</a:t>
            </a:r>
          </a:p>
          <a:p>
            <a:pPr algn="just"/>
            <a:endParaRPr lang="it-IT" sz="1600" b="1"/>
          </a:p>
          <a:p>
            <a:pPr algn="just"/>
            <a:r>
              <a:rPr lang="it-IT" sz="1600" b="1"/>
              <a:t>Occorreva naturalmente un metodo unico per valutare le proprietà (colore, densità, etc..) dei campioni d'urina. Non è un caso che  il primo libro che descriva nel dettaglio il colore, la densità, qualità e i sedimenti trovati nelle urine è stato scritto proprio in questo periodo, pure. </a:t>
            </a:r>
          </a:p>
          <a:p>
            <a:pPr algn="just"/>
            <a:r>
              <a:rPr lang="it-IT" sz="1600" b="1"/>
              <a:t>Intorno al 1300 dC, uroscopia divenne così diffusa da diventare uno dei pochi punti in comune delle diverse scuole mediche europee.</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33000">
              <a:srgbClr val="FFFF0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CasellaDiTesto 2"/>
          <p:cNvSpPr txBox="1"/>
          <p:nvPr/>
        </p:nvSpPr>
        <p:spPr>
          <a:xfrm>
            <a:off x="35496" y="620688"/>
            <a:ext cx="7272338" cy="5493812"/>
          </a:xfrm>
          <a:prstGeom prst="rect">
            <a:avLst/>
          </a:prstGeom>
          <a:noFill/>
        </p:spPr>
        <p:txBody>
          <a:bodyPr>
            <a:spAutoFit/>
          </a:bodyPr>
          <a:lstStyle/>
          <a:p>
            <a:pPr algn="just">
              <a:defRPr/>
            </a:pPr>
            <a:r>
              <a:rPr lang="it-IT" sz="1950" b="1" dirty="0" smtClean="0">
                <a:latin typeface="+mn-lt"/>
                <a:cs typeface="Arial" pitchFamily="34" charset="0"/>
              </a:rPr>
              <a:t>L'analisi </a:t>
            </a:r>
            <a:r>
              <a:rPr lang="it-IT" sz="1950" b="1" dirty="0">
                <a:latin typeface="+mn-lt"/>
                <a:cs typeface="Arial" pitchFamily="34" charset="0"/>
              </a:rPr>
              <a:t>gravimetrica dell’urina è stata introdotta dal mistico belga, Jean </a:t>
            </a:r>
            <a:r>
              <a:rPr lang="it-IT" sz="1950" b="1" dirty="0" err="1">
                <a:latin typeface="+mn-lt"/>
                <a:cs typeface="Arial" pitchFamily="34" charset="0"/>
              </a:rPr>
              <a:t>Baptiste</a:t>
            </a:r>
            <a:r>
              <a:rPr lang="it-IT" sz="1950" b="1" dirty="0">
                <a:latin typeface="+mn-lt"/>
                <a:cs typeface="Arial" pitchFamily="34" charset="0"/>
              </a:rPr>
              <a:t> </a:t>
            </a:r>
            <a:r>
              <a:rPr lang="it-IT" sz="1950" b="1" dirty="0" err="1">
                <a:latin typeface="+mn-lt"/>
                <a:cs typeface="Arial" pitchFamily="34" charset="0"/>
              </a:rPr>
              <a:t>van</a:t>
            </a:r>
            <a:r>
              <a:rPr lang="it-IT" sz="1950" b="1" dirty="0">
                <a:latin typeface="+mn-lt"/>
                <a:cs typeface="Arial" pitchFamily="34" charset="0"/>
              </a:rPr>
              <a:t> </a:t>
            </a:r>
            <a:r>
              <a:rPr lang="it-IT" sz="1950" b="1" dirty="0" err="1">
                <a:latin typeface="+mn-lt"/>
                <a:cs typeface="Arial" pitchFamily="34" charset="0"/>
              </a:rPr>
              <a:t>Helmont</a:t>
            </a:r>
            <a:r>
              <a:rPr lang="it-IT" sz="1950" b="1" dirty="0">
                <a:latin typeface="+mn-lt"/>
                <a:cs typeface="Arial" pitchFamily="34" charset="0"/>
              </a:rPr>
              <a:t> (1577-1644).</a:t>
            </a:r>
          </a:p>
          <a:p>
            <a:pPr algn="just">
              <a:defRPr/>
            </a:pPr>
            <a:r>
              <a:rPr lang="it-IT" sz="1950" b="1" dirty="0">
                <a:latin typeface="+mn-lt"/>
                <a:cs typeface="Arial" pitchFamily="34" charset="0"/>
              </a:rPr>
              <a:t>Van </a:t>
            </a:r>
            <a:r>
              <a:rPr lang="it-IT" sz="1950" b="1" dirty="0" err="1">
                <a:latin typeface="+mn-lt"/>
                <a:cs typeface="Arial" pitchFamily="34" charset="0"/>
              </a:rPr>
              <a:t>Helmont</a:t>
            </a:r>
            <a:r>
              <a:rPr lang="it-IT" sz="1950" b="1" dirty="0">
                <a:latin typeface="+mn-lt"/>
                <a:cs typeface="Arial" pitchFamily="34" charset="0"/>
              </a:rPr>
              <a:t> tentò di pesare (offrire una misurazione quantitativa) le sospensioni urinarie di un piccolo numero di pazienti affetti da nefrite, ma non riuscì a trarre conclusioni valide dalle sue misurazioni.</a:t>
            </a:r>
          </a:p>
          <a:p>
            <a:pPr algn="just">
              <a:defRPr/>
            </a:pPr>
            <a:endParaRPr lang="it-IT" sz="1950" b="1" dirty="0">
              <a:latin typeface="+mn-lt"/>
              <a:cs typeface="Arial" pitchFamily="34" charset="0"/>
            </a:endParaRPr>
          </a:p>
          <a:p>
            <a:pPr algn="just">
              <a:defRPr/>
            </a:pPr>
            <a:r>
              <a:rPr lang="it-IT" sz="1950" b="1" dirty="0">
                <a:latin typeface="+mn-lt"/>
                <a:cs typeface="Arial" pitchFamily="34" charset="0"/>
              </a:rPr>
              <a:t>A rendere le analisi delle urine un esame clinico più scientifico fu l’olandese </a:t>
            </a:r>
            <a:r>
              <a:rPr lang="it-IT" sz="1950" b="1" dirty="0" err="1">
                <a:latin typeface="+mn-lt"/>
                <a:cs typeface="Arial" pitchFamily="34" charset="0"/>
              </a:rPr>
              <a:t>Dekkers</a:t>
            </a:r>
            <a:r>
              <a:rPr lang="it-IT" sz="1950" b="1" dirty="0">
                <a:latin typeface="+mn-lt"/>
                <a:cs typeface="Arial" pitchFamily="34" charset="0"/>
              </a:rPr>
              <a:t> </a:t>
            </a:r>
            <a:r>
              <a:rPr lang="it-IT" sz="1950" b="1" dirty="0" err="1">
                <a:latin typeface="+mn-lt"/>
                <a:cs typeface="Arial" pitchFamily="34" charset="0"/>
              </a:rPr>
              <a:t>Frederik</a:t>
            </a:r>
            <a:r>
              <a:rPr lang="it-IT" sz="1950" b="1" dirty="0">
                <a:latin typeface="+mn-lt"/>
                <a:cs typeface="Arial" pitchFamily="34" charset="0"/>
              </a:rPr>
              <a:t> di </a:t>
            </a:r>
            <a:r>
              <a:rPr lang="it-IT" sz="1950" b="1" dirty="0" err="1">
                <a:latin typeface="+mn-lt"/>
                <a:cs typeface="Arial" pitchFamily="34" charset="0"/>
              </a:rPr>
              <a:t>Leiden</a:t>
            </a:r>
            <a:r>
              <a:rPr lang="it-IT" sz="1950" b="1" dirty="0">
                <a:latin typeface="+mn-lt"/>
                <a:cs typeface="Arial" pitchFamily="34" charset="0"/>
              </a:rPr>
              <a:t> che nel 1694 osservò che le urine che contenevano proteina formavano un precipitato (visibile sul fondo)  se bollite in una  soluzione di acido acetico. </a:t>
            </a:r>
          </a:p>
          <a:p>
            <a:pPr algn="just">
              <a:defRPr/>
            </a:pPr>
            <a:endParaRPr lang="it-IT" sz="1950" b="1" dirty="0">
              <a:latin typeface="+mn-lt"/>
              <a:cs typeface="Arial" pitchFamily="34" charset="0"/>
            </a:endParaRPr>
          </a:p>
          <a:p>
            <a:pPr algn="just">
              <a:defRPr/>
            </a:pPr>
            <a:r>
              <a:rPr lang="it-IT" sz="1950" b="1" dirty="0">
                <a:latin typeface="+mn-lt"/>
                <a:cs typeface="Arial" pitchFamily="34" charset="0"/>
              </a:rPr>
              <a:t>Un’importante analisi qualitativa delle urine è invece quella di Thomas Willis (1621-1675), un medico inglese, sostenitore della chimica, che notò, come avevano fatto sin dall’antichità, il caratteristico sapore dolce dell'urina diabetica,  e riuscì però a stabilire i</a:t>
            </a:r>
            <a:r>
              <a:rPr lang="it-IT" sz="1950" b="1" u="sng" dirty="0">
                <a:latin typeface="+mn-lt"/>
                <a:cs typeface="Arial" pitchFamily="34" charset="0"/>
              </a:rPr>
              <a:t>l principio per la diagnosi differenziale del diabete: </a:t>
            </a:r>
            <a:r>
              <a:rPr lang="it-IT" sz="1950" b="1" u="sng" dirty="0" err="1">
                <a:latin typeface="+mn-lt"/>
                <a:cs typeface="Arial" pitchFamily="34" charset="0"/>
              </a:rPr>
              <a:t>diabete</a:t>
            </a:r>
            <a:r>
              <a:rPr lang="it-IT" sz="1950" b="1" u="sng" dirty="0">
                <a:latin typeface="+mn-lt"/>
                <a:cs typeface="Arial" pitchFamily="34" charset="0"/>
              </a:rPr>
              <a:t> </a:t>
            </a:r>
            <a:r>
              <a:rPr lang="it-IT" sz="1950" b="1" dirty="0">
                <a:latin typeface="+mn-lt"/>
                <a:cs typeface="Arial" pitchFamily="34" charset="0"/>
              </a:rPr>
              <a:t>mellito e di diabete insipido.</a:t>
            </a:r>
          </a:p>
        </p:txBody>
      </p:sp>
      <p:pic>
        <p:nvPicPr>
          <p:cNvPr id="67587" name="Immagine 3" descr="230px-Jan_Baptist_van_Helmont_portrait.jpg"/>
          <p:cNvPicPr>
            <a:picLocks noChangeAspect="1"/>
          </p:cNvPicPr>
          <p:nvPr/>
        </p:nvPicPr>
        <p:blipFill>
          <a:blip r:embed="rId2" cstate="print"/>
          <a:srcRect/>
          <a:stretch>
            <a:fillRect/>
          </a:stretch>
        </p:blipFill>
        <p:spPr bwMode="auto">
          <a:xfrm>
            <a:off x="7580313" y="549275"/>
            <a:ext cx="1374775" cy="1727200"/>
          </a:xfrm>
          <a:prstGeom prst="rect">
            <a:avLst/>
          </a:prstGeom>
          <a:noFill/>
          <a:ln w="9525">
            <a:noFill/>
            <a:miter lim="800000"/>
            <a:headEnd/>
            <a:tailEnd/>
          </a:ln>
        </p:spPr>
      </p:pic>
      <p:pic>
        <p:nvPicPr>
          <p:cNvPr id="67588" name="Immagine 6" descr="Dekkers Frederik.jpg"/>
          <p:cNvPicPr>
            <a:picLocks noChangeAspect="1"/>
          </p:cNvPicPr>
          <p:nvPr/>
        </p:nvPicPr>
        <p:blipFill>
          <a:blip r:embed="rId3" cstate="print"/>
          <a:srcRect/>
          <a:stretch>
            <a:fillRect/>
          </a:stretch>
        </p:blipFill>
        <p:spPr bwMode="auto">
          <a:xfrm>
            <a:off x="7667625" y="2492375"/>
            <a:ext cx="1274763" cy="1800225"/>
          </a:xfrm>
          <a:prstGeom prst="rect">
            <a:avLst/>
          </a:prstGeom>
          <a:noFill/>
          <a:ln w="9525">
            <a:noFill/>
            <a:miter lim="800000"/>
            <a:headEnd/>
            <a:tailEnd/>
          </a:ln>
        </p:spPr>
      </p:pic>
      <p:pic>
        <p:nvPicPr>
          <p:cNvPr id="67589" name="Immagine 7" descr="Thomas Willis.jpg"/>
          <p:cNvPicPr>
            <a:picLocks noChangeAspect="1"/>
          </p:cNvPicPr>
          <p:nvPr/>
        </p:nvPicPr>
        <p:blipFill>
          <a:blip r:embed="rId4" cstate="print"/>
          <a:srcRect/>
          <a:stretch>
            <a:fillRect/>
          </a:stretch>
        </p:blipFill>
        <p:spPr bwMode="auto">
          <a:xfrm>
            <a:off x="7740650" y="4508500"/>
            <a:ext cx="1182688" cy="1341438"/>
          </a:xfrm>
          <a:prstGeom prst="rect">
            <a:avLst/>
          </a:prstGeom>
          <a:noFill/>
          <a:ln w="9525">
            <a:noFill/>
            <a:miter lim="800000"/>
            <a:headEnd/>
            <a:tailEnd/>
          </a:ln>
        </p:spPr>
      </p:pic>
      <p:sp>
        <p:nvSpPr>
          <p:cNvPr id="67590" name="CasellaDiTesto 8"/>
          <p:cNvSpPr txBox="1">
            <a:spLocks noChangeArrowheads="1"/>
          </p:cNvSpPr>
          <p:nvPr/>
        </p:nvSpPr>
        <p:spPr bwMode="auto">
          <a:xfrm>
            <a:off x="34925" y="6021388"/>
            <a:ext cx="9037638" cy="1016000"/>
          </a:xfrm>
          <a:prstGeom prst="rect">
            <a:avLst/>
          </a:prstGeom>
          <a:noFill/>
          <a:ln w="9525">
            <a:noFill/>
            <a:miter lim="800000"/>
            <a:headEnd/>
            <a:tailEnd/>
          </a:ln>
        </p:spPr>
        <p:txBody>
          <a:bodyPr>
            <a:spAutoFit/>
          </a:bodyPr>
          <a:lstStyle/>
          <a:p>
            <a:pPr algn="just"/>
            <a:r>
              <a:rPr lang="it-IT" sz="1200" b="1"/>
              <a:t>La glicosuria (o mellituria,) è la presenza nelle urine di zuccheri: glucosio, galattosio, fruttosio, lattosio e i pentosi. I glucidi vengono filtrati nei reni attraverso i glomeruli e riassorbiti in toto lungo il tubulo prossimale.</a:t>
            </a:r>
          </a:p>
          <a:p>
            <a:pPr algn="just"/>
            <a:r>
              <a:rPr lang="it-IT" sz="1200" b="1"/>
              <a:t>In caso di iperglicemia, cioè di livelli sierici di glucosio aumentati (come nel diabete mellito), la capacità di riassorbimento del tubulo può risultare insufficiente, e si avrà glicosuria.</a:t>
            </a:r>
          </a:p>
          <a:p>
            <a:endParaRPr lang="it-IT" sz="1200"/>
          </a:p>
        </p:txBody>
      </p:sp>
      <p:sp>
        <p:nvSpPr>
          <p:cNvPr id="7" name="Rettangolo 6"/>
          <p:cNvSpPr/>
          <p:nvPr/>
        </p:nvSpPr>
        <p:spPr>
          <a:xfrm>
            <a:off x="35496" y="116632"/>
            <a:ext cx="8352928" cy="400110"/>
          </a:xfrm>
          <a:prstGeom prst="rect">
            <a:avLst/>
          </a:prstGeom>
        </p:spPr>
        <p:txBody>
          <a:bodyPr wrap="square">
            <a:spAutoFit/>
          </a:bodyPr>
          <a:lstStyle/>
          <a:p>
            <a:pPr algn="r">
              <a:defRPr/>
            </a:pPr>
            <a:r>
              <a:rPr lang="it-IT" sz="2000" b="1" dirty="0" smtClean="0">
                <a:solidFill>
                  <a:srgbClr val="FF0000"/>
                </a:solidFill>
                <a:latin typeface="Arial" pitchFamily="34" charset="0"/>
                <a:cs typeface="Arial" pitchFamily="34" charset="0"/>
              </a:rPr>
              <a:t>Il Seicento e LE </a:t>
            </a:r>
            <a:r>
              <a:rPr lang="it-IT" sz="2000" b="1" dirty="0" smtClean="0">
                <a:solidFill>
                  <a:srgbClr val="FF0000"/>
                </a:solidFill>
                <a:latin typeface="Arial" pitchFamily="34" charset="0"/>
                <a:cs typeface="Arial" pitchFamily="34" charset="0"/>
              </a:rPr>
              <a:t>URINE: l’influenza del </a:t>
            </a:r>
            <a:r>
              <a:rPr lang="it-IT" sz="2000" b="1" dirty="0" smtClean="0">
                <a:solidFill>
                  <a:srgbClr val="FF0000"/>
                </a:solidFill>
                <a:latin typeface="Arial" pitchFamily="34" charset="0"/>
                <a:cs typeface="Arial" pitchFamily="34" charset="0"/>
              </a:rPr>
              <a:t>METODO SPERIMENTALE</a:t>
            </a:r>
            <a:endParaRPr lang="it-IT" sz="20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33000">
              <a:srgbClr val="FFFF00"/>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CasellaDiTesto 2"/>
          <p:cNvSpPr txBox="1"/>
          <p:nvPr/>
        </p:nvSpPr>
        <p:spPr>
          <a:xfrm>
            <a:off x="107950" y="703724"/>
            <a:ext cx="8820150" cy="4093428"/>
          </a:xfrm>
          <a:prstGeom prst="rect">
            <a:avLst/>
          </a:prstGeom>
          <a:noFill/>
        </p:spPr>
        <p:txBody>
          <a:bodyPr>
            <a:spAutoFit/>
          </a:bodyPr>
          <a:lstStyle/>
          <a:p>
            <a:pPr algn="just">
              <a:defRPr/>
            </a:pPr>
            <a:r>
              <a:rPr lang="it-IT" sz="2000" b="1" dirty="0" smtClean="0">
                <a:latin typeface="+mn-lt"/>
                <a:cs typeface="Arial" pitchFamily="34" charset="0"/>
              </a:rPr>
              <a:t>L’uroscopia </a:t>
            </a:r>
            <a:r>
              <a:rPr lang="it-IT" sz="2000" b="1" dirty="0">
                <a:latin typeface="+mn-lt"/>
                <a:cs typeface="Arial" pitchFamily="34" charset="0"/>
              </a:rPr>
              <a:t>era ancora molto diffusa e la sua popolarità fu dovuta anche al fatto che divenne un metodo per diagnosticare la "clorosi", o </a:t>
            </a:r>
            <a:r>
              <a:rPr lang="it-IT" sz="2000" b="1" dirty="0" err="1">
                <a:latin typeface="+mn-lt"/>
                <a:cs typeface="Arial" pitchFamily="34" charset="0"/>
              </a:rPr>
              <a:t>mal-d</a:t>
            </a:r>
            <a:r>
              <a:rPr lang="it-IT" sz="2000" b="1" dirty="0">
                <a:latin typeface="+mn-lt"/>
                <a:cs typeface="Arial" pitchFamily="34" charset="0"/>
              </a:rPr>
              <a:t>’amore delle giovani donne, talvolta per verificarne la castità.</a:t>
            </a:r>
          </a:p>
          <a:p>
            <a:pPr algn="just">
              <a:defRPr/>
            </a:pPr>
            <a:endParaRPr lang="it-IT" sz="2000" b="1" dirty="0">
              <a:latin typeface="+mn-lt"/>
              <a:cs typeface="Arial" pitchFamily="34" charset="0"/>
            </a:endParaRPr>
          </a:p>
          <a:p>
            <a:pPr algn="just">
              <a:defRPr/>
            </a:pPr>
            <a:r>
              <a:rPr lang="it-IT" sz="2000" b="1" dirty="0">
                <a:latin typeface="+mn-lt"/>
                <a:cs typeface="Arial" pitchFamily="34" charset="0"/>
              </a:rPr>
              <a:t>La clorosi è una forma di anemia (deficienza globuli rossi) che colpisce quasi esclusivamente le donne. Questa malattia si sviluppa maggiormente nel periodo della pubertà, tra i 12 e i 20 anni, e spesso sotto l'influenza di cattive condizioni igieniche, di scarsa alimentazione e di lavoro eccessivo. Inoltre, l'insorgere della clorosi può essere favorito anche da particolari stati d'animo, dalla gravidanza e dall'allattamento.  </a:t>
            </a:r>
            <a:endParaRPr lang="it-IT" sz="2000" b="1" dirty="0" smtClean="0">
              <a:latin typeface="+mn-lt"/>
              <a:cs typeface="Arial" pitchFamily="34" charset="0"/>
            </a:endParaRPr>
          </a:p>
          <a:p>
            <a:pPr algn="just">
              <a:defRPr/>
            </a:pPr>
            <a:r>
              <a:rPr lang="it-IT" sz="2000" b="1" dirty="0" smtClean="0">
                <a:latin typeface="+mn-lt"/>
                <a:cs typeface="Arial" pitchFamily="34" charset="0"/>
              </a:rPr>
              <a:t>Le </a:t>
            </a:r>
            <a:r>
              <a:rPr lang="it-IT" sz="2000" b="1" dirty="0">
                <a:latin typeface="+mn-lt"/>
                <a:cs typeface="Arial" pitchFamily="34" charset="0"/>
              </a:rPr>
              <a:t>urine possono, talvolta, contenere albumina.</a:t>
            </a:r>
          </a:p>
          <a:p>
            <a:pPr algn="just">
              <a:defRPr/>
            </a:pPr>
            <a:endParaRPr lang="it-IT" sz="2000" b="1" dirty="0">
              <a:latin typeface="+mn-lt"/>
              <a:cs typeface="Arial" pitchFamily="34" charset="0"/>
            </a:endParaRPr>
          </a:p>
          <a:p>
            <a:pPr algn="just">
              <a:defRPr/>
            </a:pPr>
            <a:endParaRPr lang="it-IT" sz="2000" b="1" dirty="0">
              <a:latin typeface="+mn-lt"/>
              <a:cs typeface="Arial" pitchFamily="34" charset="0"/>
            </a:endParaRPr>
          </a:p>
        </p:txBody>
      </p:sp>
      <p:pic>
        <p:nvPicPr>
          <p:cNvPr id="66563" name="Immagine 4" descr="Vermeer.jpg"/>
          <p:cNvPicPr>
            <a:picLocks noChangeAspect="1"/>
          </p:cNvPicPr>
          <p:nvPr/>
        </p:nvPicPr>
        <p:blipFill>
          <a:blip r:embed="rId2" cstate="print"/>
          <a:srcRect/>
          <a:stretch>
            <a:fillRect/>
          </a:stretch>
        </p:blipFill>
        <p:spPr bwMode="auto">
          <a:xfrm>
            <a:off x="6292850" y="3600450"/>
            <a:ext cx="2887663" cy="3213100"/>
          </a:xfrm>
          <a:prstGeom prst="rect">
            <a:avLst/>
          </a:prstGeom>
          <a:noFill/>
          <a:ln w="9525">
            <a:noFill/>
            <a:miter lim="800000"/>
            <a:headEnd/>
            <a:tailEnd/>
          </a:ln>
        </p:spPr>
      </p:pic>
      <p:sp>
        <p:nvSpPr>
          <p:cNvPr id="4" name="Rettangolo 3"/>
          <p:cNvSpPr/>
          <p:nvPr/>
        </p:nvSpPr>
        <p:spPr>
          <a:xfrm>
            <a:off x="35496" y="116632"/>
            <a:ext cx="8712968" cy="400110"/>
          </a:xfrm>
          <a:prstGeom prst="rect">
            <a:avLst/>
          </a:prstGeom>
        </p:spPr>
        <p:txBody>
          <a:bodyPr wrap="square">
            <a:spAutoFit/>
          </a:bodyPr>
          <a:lstStyle/>
          <a:p>
            <a:pPr algn="r">
              <a:defRPr/>
            </a:pPr>
            <a:r>
              <a:rPr lang="it-IT" sz="2000" b="1" dirty="0" smtClean="0">
                <a:solidFill>
                  <a:srgbClr val="FF0000"/>
                </a:solidFill>
                <a:latin typeface="Arial" pitchFamily="34" charset="0"/>
                <a:cs typeface="Arial" pitchFamily="34" charset="0"/>
              </a:rPr>
              <a:t>Il Seicento e LE </a:t>
            </a:r>
            <a:r>
              <a:rPr lang="it-IT" sz="2000" b="1" dirty="0" smtClean="0">
                <a:solidFill>
                  <a:srgbClr val="FF0000"/>
                </a:solidFill>
                <a:latin typeface="Arial" pitchFamily="34" charset="0"/>
                <a:cs typeface="Arial" pitchFamily="34" charset="0"/>
              </a:rPr>
              <a:t>URINE: l’influenza </a:t>
            </a:r>
            <a:r>
              <a:rPr lang="it-IT" sz="2000" b="1" dirty="0" smtClean="0">
                <a:solidFill>
                  <a:srgbClr val="FF0000"/>
                </a:solidFill>
                <a:latin typeface="Arial" pitchFamily="34" charset="0"/>
                <a:cs typeface="Arial" pitchFamily="34" charset="0"/>
              </a:rPr>
              <a:t>dell’aspetto </a:t>
            </a:r>
            <a:r>
              <a:rPr lang="it-IT" sz="2000" b="1" dirty="0" err="1" smtClean="0">
                <a:solidFill>
                  <a:srgbClr val="FF0000"/>
                </a:solidFill>
                <a:latin typeface="Arial" pitchFamily="34" charset="0"/>
                <a:cs typeface="Arial" pitchFamily="34" charset="0"/>
              </a:rPr>
              <a:t>SIMBOLICO-culturale</a:t>
            </a:r>
            <a:endParaRPr lang="it-IT" sz="2000"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rgbClr val="FF0000">
                <a:alpha val="0"/>
              </a:srgbClr>
            </a:gs>
            <a:gs pos="45000">
              <a:srgbClr val="FF7A00"/>
            </a:gs>
            <a:gs pos="70000">
              <a:srgbClr val="FF0300"/>
            </a:gs>
            <a:gs pos="100000">
              <a:srgbClr val="4D0808"/>
            </a:gs>
          </a:gsLst>
          <a:lin ang="16200000" scaled="0"/>
          <a:tileRect/>
        </a:gra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07950" y="44450"/>
            <a:ext cx="6192838" cy="927100"/>
          </a:xfrm>
          <a:solidFill>
            <a:srgbClr val="EAEAEA"/>
          </a:solidFill>
        </p:spPr>
        <p:txBody>
          <a:bodyPr/>
          <a:lstStyle/>
          <a:p>
            <a:pPr eaLnBrk="1" hangingPunct="1"/>
            <a:r>
              <a:rPr lang="it-IT" sz="3200" smtClean="0">
                <a:solidFill>
                  <a:srgbClr val="C00000"/>
                </a:solidFill>
              </a:rPr>
              <a:t>Il sangue nel SEICENTO</a:t>
            </a:r>
            <a:br>
              <a:rPr lang="it-IT" sz="3200" smtClean="0">
                <a:solidFill>
                  <a:srgbClr val="C00000"/>
                </a:solidFill>
              </a:rPr>
            </a:br>
            <a:endParaRPr lang="it-IT" sz="3200" b="1" smtClean="0">
              <a:solidFill>
                <a:srgbClr val="C00000"/>
              </a:solidFill>
            </a:endParaRPr>
          </a:p>
        </p:txBody>
      </p:sp>
      <p:sp>
        <p:nvSpPr>
          <p:cNvPr id="68611" name="Text Box 4"/>
          <p:cNvSpPr txBox="1">
            <a:spLocks noChangeArrowheads="1"/>
          </p:cNvSpPr>
          <p:nvPr/>
        </p:nvSpPr>
        <p:spPr bwMode="auto">
          <a:xfrm>
            <a:off x="-36512" y="1052736"/>
            <a:ext cx="5617195" cy="2808288"/>
          </a:xfrm>
          <a:prstGeom prst="rect">
            <a:avLst/>
          </a:prstGeom>
          <a:noFill/>
          <a:ln w="9525">
            <a:noFill/>
            <a:round/>
            <a:headEnd/>
            <a:tailEnd/>
          </a:ln>
        </p:spPr>
        <p:txBody>
          <a:bodyPr lIns="81639" tIns="40820" rIns="81639" bIns="40820"/>
          <a:lstStyle/>
          <a:p>
            <a: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US" sz="2000" b="1" dirty="0"/>
              <a:t>Richard Lower (1631-1691)</a:t>
            </a:r>
          </a:p>
          <a:p>
            <a:pPr algn="ct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endParaRPr lang="it-IT" sz="1700" b="1" dirty="0">
              <a:latin typeface="Times New Roman" pitchFamily="18" charset="0"/>
            </a:endParaRPr>
          </a:p>
          <a:p>
            <a:pPr algn="jus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it-IT" sz="2000" b="1" dirty="0">
                <a:latin typeface="Times New Roman" pitchFamily="18" charset="0"/>
              </a:rPr>
              <a:t>Esperimenti sulla trasfusione di sangue sono stati compiuti da Richard </a:t>
            </a:r>
            <a:r>
              <a:rPr lang="it-IT" sz="2000" b="1" dirty="0" err="1">
                <a:latin typeface="Times New Roman" pitchFamily="18" charset="0"/>
              </a:rPr>
              <a:t>Lower</a:t>
            </a:r>
            <a:r>
              <a:rPr lang="it-IT" sz="2000" b="1" dirty="0">
                <a:latin typeface="Times New Roman" pitchFamily="18" charset="0"/>
              </a:rPr>
              <a:t>, il quale fu il primo a effettuare </a:t>
            </a:r>
            <a:r>
              <a:rPr lang="it-IT" sz="2000" b="1" u="sng" dirty="0">
                <a:latin typeface="Times New Roman" pitchFamily="18" charset="0"/>
              </a:rPr>
              <a:t>una trasfusione di sangue da un animale all'altro</a:t>
            </a:r>
            <a:r>
              <a:rPr lang="it-IT" sz="2000" b="1" dirty="0">
                <a:latin typeface="Times New Roman" pitchFamily="18" charset="0"/>
              </a:rPr>
              <a:t>. </a:t>
            </a:r>
          </a:p>
          <a:p>
            <a:pPr algn="jus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endParaRPr lang="it-IT" sz="2000" b="1" dirty="0">
              <a:latin typeface="Times New Roman" pitchFamily="18" charset="0"/>
            </a:endParaRPr>
          </a:p>
          <a:p>
            <a:pPr algn="jus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it-IT" sz="2000" b="1" dirty="0">
                <a:latin typeface="Times New Roman" pitchFamily="18" charset="0"/>
              </a:rPr>
              <a:t>Altre innovazioni mediche del tempo </a:t>
            </a:r>
            <a:r>
              <a:rPr lang="it-IT" sz="2000" b="1" dirty="0" smtClean="0">
                <a:latin typeface="Times New Roman" pitchFamily="18" charset="0"/>
              </a:rPr>
              <a:t>includono i </a:t>
            </a:r>
            <a:r>
              <a:rPr lang="it-IT" sz="2000" b="1" dirty="0">
                <a:latin typeface="Times New Roman" pitchFamily="18" charset="0"/>
              </a:rPr>
              <a:t>primi tentativi di utilizzare la </a:t>
            </a:r>
            <a:r>
              <a:rPr lang="it-IT" sz="2000" b="1" u="sng" dirty="0">
                <a:latin typeface="Times New Roman" pitchFamily="18" charset="0"/>
              </a:rPr>
              <a:t>frequenza cardiaca </a:t>
            </a:r>
            <a:r>
              <a:rPr lang="it-IT" sz="2000" b="1" dirty="0">
                <a:latin typeface="Times New Roman" pitchFamily="18" charset="0"/>
              </a:rPr>
              <a:t>e la </a:t>
            </a:r>
            <a:r>
              <a:rPr lang="it-IT" sz="2000" b="1" u="sng" dirty="0">
                <a:latin typeface="Times New Roman" pitchFamily="18" charset="0"/>
              </a:rPr>
              <a:t>temperatura</a:t>
            </a:r>
            <a:r>
              <a:rPr lang="it-IT" sz="2000" b="1" dirty="0">
                <a:latin typeface="Times New Roman" pitchFamily="18" charset="0"/>
              </a:rPr>
              <a:t> come indicatori dello stato di salute.</a:t>
            </a:r>
          </a:p>
        </p:txBody>
      </p:sp>
      <p:pic>
        <p:nvPicPr>
          <p:cNvPr id="68612" name="Immagine 5" descr="h4120297-richard_lower_transfusing_blood_from_lamb_to_a_man-spl1.jpg"/>
          <p:cNvPicPr>
            <a:picLocks noChangeAspect="1"/>
          </p:cNvPicPr>
          <p:nvPr/>
        </p:nvPicPr>
        <p:blipFill>
          <a:blip r:embed="rId3" cstate="print"/>
          <a:srcRect/>
          <a:stretch>
            <a:fillRect/>
          </a:stretch>
        </p:blipFill>
        <p:spPr bwMode="auto">
          <a:xfrm>
            <a:off x="5580062" y="836613"/>
            <a:ext cx="3600450" cy="3670300"/>
          </a:xfrm>
          <a:prstGeom prst="rect">
            <a:avLst/>
          </a:prstGeom>
          <a:noFill/>
          <a:ln w="9525">
            <a:noFill/>
            <a:miter lim="800000"/>
            <a:headEnd/>
            <a:tailEnd/>
          </a:ln>
        </p:spPr>
      </p:pic>
      <p:sp>
        <p:nvSpPr>
          <p:cNvPr id="5" name="Rettangolo 4"/>
          <p:cNvSpPr/>
          <p:nvPr/>
        </p:nvSpPr>
        <p:spPr>
          <a:xfrm>
            <a:off x="0" y="4577060"/>
            <a:ext cx="9036496" cy="2308324"/>
          </a:xfrm>
          <a:prstGeom prst="rect">
            <a:avLst/>
          </a:prstGeom>
        </p:spPr>
        <p:txBody>
          <a:bodyPr wrap="square">
            <a:spAutoFit/>
          </a:bodyPr>
          <a:lstStyle/>
          <a:p>
            <a:pPr algn="just"/>
            <a:r>
              <a:rPr lang="it-IT" dirty="0" smtClean="0">
                <a:latin typeface="Times New Roman" pitchFamily="18" charset="0"/>
                <a:cs typeface="Times New Roman" pitchFamily="18" charset="0"/>
              </a:rPr>
              <a:t>L’idea che attraverso il </a:t>
            </a:r>
            <a:r>
              <a:rPr lang="it-IT" b="1" dirty="0" smtClean="0">
                <a:latin typeface="Times New Roman" pitchFamily="18" charset="0"/>
                <a:cs typeface="Times New Roman" pitchFamily="18" charset="0"/>
              </a:rPr>
              <a:t>movimento circolare del sangue si possano far trasportare in modo diretto </a:t>
            </a:r>
            <a:r>
              <a:rPr lang="it-IT" b="1" dirty="0" smtClean="0">
                <a:latin typeface="Times New Roman" pitchFamily="18" charset="0"/>
                <a:cs typeface="Times New Roman" pitchFamily="18" charset="0"/>
              </a:rPr>
              <a:t>FARMACI </a:t>
            </a:r>
            <a:r>
              <a:rPr lang="it-IT" dirty="0" smtClean="0">
                <a:latin typeface="Times New Roman" pitchFamily="18" charset="0"/>
                <a:cs typeface="Times New Roman" pitchFamily="18" charset="0"/>
              </a:rPr>
              <a:t>in </a:t>
            </a:r>
            <a:r>
              <a:rPr lang="it-IT" dirty="0" smtClean="0">
                <a:latin typeface="Times New Roman" pitchFamily="18" charset="0"/>
                <a:cs typeface="Times New Roman" pitchFamily="18" charset="0"/>
              </a:rPr>
              <a:t>ogni parte del corpo è confermata da Harvey stesso dall’osservazione di quanto rapidamente si espanda all’interno di un corpo il </a:t>
            </a:r>
            <a:r>
              <a:rPr lang="it-IT" b="1" dirty="0" smtClean="0">
                <a:latin typeface="Times New Roman" pitchFamily="18" charset="0"/>
                <a:cs typeface="Times New Roman" pitchFamily="18" charset="0"/>
              </a:rPr>
              <a:t>veleno del morso del serpente</a:t>
            </a:r>
            <a:r>
              <a:rPr lang="it-IT" dirty="0" smtClean="0">
                <a:latin typeface="Times New Roman" pitchFamily="18" charset="0"/>
                <a:cs typeface="Times New Roman" pitchFamily="18" charset="0"/>
              </a:rPr>
              <a:t>, nonché dalla considerazione che anche alcuni principi </a:t>
            </a:r>
            <a:r>
              <a:rPr lang="it-IT" dirty="0" smtClean="0">
                <a:latin typeface="Times New Roman" pitchFamily="18" charset="0"/>
                <a:cs typeface="Times New Roman" pitchFamily="18" charset="0"/>
              </a:rPr>
              <a:t>attivi (aloe</a:t>
            </a:r>
            <a:r>
              <a:rPr lang="it-IT" dirty="0" smtClean="0">
                <a:latin typeface="Times New Roman" pitchFamily="18" charset="0"/>
                <a:cs typeface="Times New Roman" pitchFamily="18" charset="0"/>
              </a:rPr>
              <a:t>, </a:t>
            </a:r>
            <a:r>
              <a:rPr lang="it-IT" dirty="0" smtClean="0">
                <a:latin typeface="Times New Roman" pitchFamily="18" charset="0"/>
                <a:cs typeface="Times New Roman" pitchFamily="18" charset="0"/>
              </a:rPr>
              <a:t>cantaride, aglio), </a:t>
            </a:r>
            <a:r>
              <a:rPr lang="it-IT" dirty="0" smtClean="0">
                <a:latin typeface="Times New Roman" pitchFamily="18" charset="0"/>
                <a:cs typeface="Times New Roman" pitchFamily="18" charset="0"/>
              </a:rPr>
              <a:t>pur applicati esternamente, possano essere assorbiti per via cutanea dalle vene che li diffondono ovunque. Questo va incontro ad alcune pratiche che speziali e chirurghi già da tempo andavano sostenendo, ed inaugura una </a:t>
            </a:r>
            <a:r>
              <a:rPr lang="it-IT" b="1" u="sng" dirty="0" smtClean="0">
                <a:latin typeface="Times New Roman" pitchFamily="18" charset="0"/>
                <a:cs typeface="Times New Roman" pitchFamily="18" charset="0"/>
              </a:rPr>
              <a:t>lunga stagione di sperimentazione sulla trasfusione sanguigna e sulla somministrazione di medicamenti per via ematica</a:t>
            </a:r>
            <a:r>
              <a:rPr lang="it-IT" dirty="0" smtClean="0">
                <a:latin typeface="Times New Roman" pitchFamily="18" charset="0"/>
                <a:cs typeface="Times New Roman" pitchFamily="18" charset="0"/>
              </a:rPr>
              <a:t>. </a:t>
            </a:r>
            <a:endParaRPr lang="it-IT"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ttangolo 1"/>
          <p:cNvSpPr>
            <a:spLocks noChangeArrowheads="1"/>
          </p:cNvSpPr>
          <p:nvPr/>
        </p:nvSpPr>
        <p:spPr bwMode="auto">
          <a:xfrm>
            <a:off x="-36513" y="1341438"/>
            <a:ext cx="6624638" cy="5632311"/>
          </a:xfrm>
          <a:prstGeom prst="rect">
            <a:avLst/>
          </a:prstGeom>
          <a:noFill/>
          <a:ln w="9525">
            <a:noFill/>
            <a:miter lim="800000"/>
            <a:headEnd/>
            <a:tailEnd/>
          </a:ln>
        </p:spPr>
        <p:txBody>
          <a:bodyPr>
            <a:spAutoFit/>
          </a:bodyPr>
          <a:lstStyle/>
          <a:p>
            <a:pPr algn="just"/>
            <a:r>
              <a:rPr lang="it-IT" dirty="0"/>
              <a:t>Tra 1400 e 1500 l’interesse dei medici universitari è rivolto a individuare le cause naturali della peste e della sua diffusione, nonché il suo preciso quadro sintomatologico. Se in generale si concorda sulla </a:t>
            </a:r>
            <a:r>
              <a:rPr lang="it-IT" b="1" dirty="0"/>
              <a:t>causa prima</a:t>
            </a:r>
            <a:r>
              <a:rPr lang="it-IT" dirty="0"/>
              <a:t>, </a:t>
            </a:r>
            <a:r>
              <a:rPr lang="it-IT" u="sng" dirty="0"/>
              <a:t>la divinità e la sua ira nei confronti delle popolazioni di peccatori</a:t>
            </a:r>
            <a:r>
              <a:rPr lang="it-IT" dirty="0"/>
              <a:t>, i trattati tendono però a concentrarsi sulle </a:t>
            </a:r>
            <a:r>
              <a:rPr lang="it-IT" b="1" dirty="0"/>
              <a:t>cause seconde</a:t>
            </a:r>
            <a:r>
              <a:rPr lang="it-IT" dirty="0"/>
              <a:t>, di stretta pertinenza medica. </a:t>
            </a:r>
            <a:endParaRPr lang="it-IT" dirty="0" smtClean="0"/>
          </a:p>
          <a:p>
            <a:pPr algn="just"/>
            <a:r>
              <a:rPr lang="it-IT" dirty="0" smtClean="0"/>
              <a:t>Nonostante </a:t>
            </a:r>
            <a:r>
              <a:rPr lang="it-IT" dirty="0"/>
              <a:t>si tengano in gran conto anche </a:t>
            </a:r>
            <a:r>
              <a:rPr lang="it-IT" u="sng" dirty="0"/>
              <a:t>influenze </a:t>
            </a:r>
            <a:r>
              <a:rPr lang="it-IT" u="sng" dirty="0" err="1"/>
              <a:t>celesti-astrologiche</a:t>
            </a:r>
            <a:r>
              <a:rPr lang="it-IT" dirty="0"/>
              <a:t>, la causa prossima della malattia è, per la maggior parte dei medici, </a:t>
            </a:r>
            <a:r>
              <a:rPr lang="it-IT" b="1" dirty="0"/>
              <a:t>una causa “terrestre”, </a:t>
            </a:r>
            <a:r>
              <a:rPr lang="it-IT" dirty="0"/>
              <a:t>cioè dovuta a </a:t>
            </a:r>
            <a:r>
              <a:rPr lang="it-IT" b="1" dirty="0"/>
              <a:t>deterioramenti dell’aria</a:t>
            </a:r>
            <a:r>
              <a:rPr lang="it-IT" dirty="0"/>
              <a:t> (</a:t>
            </a:r>
            <a:r>
              <a:rPr lang="it-IT" b="1" dirty="0"/>
              <a:t>mal aria</a:t>
            </a:r>
            <a:r>
              <a:rPr lang="it-IT" dirty="0"/>
              <a:t>) – ad esempio l’emergere dalle viscere della terra di un </a:t>
            </a:r>
            <a:r>
              <a:rPr lang="it-IT" b="1" u="sng" dirty="0"/>
              <a:t>miasma potentissimo</a:t>
            </a:r>
            <a:r>
              <a:rPr lang="it-IT" dirty="0"/>
              <a:t>, veicolato dagli </a:t>
            </a:r>
            <a:r>
              <a:rPr lang="it-IT" b="1" u="sng" dirty="0"/>
              <a:t>umori putrefatti</a:t>
            </a:r>
            <a:r>
              <a:rPr lang="it-IT" dirty="0"/>
              <a:t>, e contagiosi, causati nei singoli individui. </a:t>
            </a:r>
            <a:r>
              <a:rPr lang="it-IT" b="1" u="sng" dirty="0"/>
              <a:t>La spiegazione </a:t>
            </a:r>
            <a:r>
              <a:rPr lang="it-IT" b="1" u="sng" dirty="0" err="1"/>
              <a:t>aerista</a:t>
            </a:r>
            <a:r>
              <a:rPr lang="it-IT" b="1" u="sng" dirty="0"/>
              <a:t> </a:t>
            </a:r>
            <a:r>
              <a:rPr lang="it-IT" dirty="0"/>
              <a:t>non esclude del tutto, </a:t>
            </a:r>
            <a:r>
              <a:rPr lang="it-IT" u="sng" dirty="0"/>
              <a:t>almeno in questo periodo</a:t>
            </a:r>
            <a:r>
              <a:rPr lang="it-IT" dirty="0"/>
              <a:t>, </a:t>
            </a:r>
            <a:r>
              <a:rPr lang="it-IT" b="1" u="sng" dirty="0"/>
              <a:t>quella </a:t>
            </a:r>
            <a:r>
              <a:rPr lang="it-IT" b="1" u="sng" dirty="0" err="1"/>
              <a:t>contagionista</a:t>
            </a:r>
            <a:r>
              <a:rPr lang="it-IT" b="1" u="sng" dirty="0"/>
              <a:t> </a:t>
            </a:r>
            <a:r>
              <a:rPr lang="it-IT" dirty="0"/>
              <a:t>e i due modelli tendono piuttosto a essere giustapposti. I medici universitari medievali considerano </a:t>
            </a:r>
            <a:r>
              <a:rPr lang="it-IT" u="sng" dirty="0"/>
              <a:t>l’insorgenza della malattia dovuta al </a:t>
            </a:r>
            <a:r>
              <a:rPr lang="it-IT" b="1" u="sng" dirty="0"/>
              <a:t>miasma</a:t>
            </a:r>
            <a:r>
              <a:rPr lang="it-IT" u="sng" dirty="0"/>
              <a:t>, e il successivo diffondersi del </a:t>
            </a:r>
            <a:r>
              <a:rPr lang="it-IT" b="1" u="sng" dirty="0"/>
              <a:t>contagio </a:t>
            </a:r>
            <a:r>
              <a:rPr lang="it-IT" dirty="0"/>
              <a:t>al diffondersi del veleno e della corruzione: dunque due stadi successivi del medesimo processo.</a:t>
            </a:r>
          </a:p>
        </p:txBody>
      </p:sp>
      <p:sp>
        <p:nvSpPr>
          <p:cNvPr id="3" name="Titolo 1"/>
          <p:cNvSpPr>
            <a:spLocks noGrp="1"/>
          </p:cNvSpPr>
          <p:nvPr>
            <p:ph type="title"/>
          </p:nvPr>
        </p:nvSpPr>
        <p:spPr>
          <a:xfrm>
            <a:off x="-36513" y="44450"/>
            <a:ext cx="6969126" cy="1143000"/>
          </a:xfrm>
          <a:solidFill>
            <a:schemeClr val="bg1">
              <a:lumMod val="95000"/>
            </a:schemeClr>
          </a:solidFill>
        </p:spPr>
        <p:txBody>
          <a:bodyPr rtlCol="0">
            <a:normAutofit fontScale="90000"/>
          </a:bodyPr>
          <a:lstStyle/>
          <a:p>
            <a:pPr eaLnBrk="1" fontAlgn="auto" hangingPunct="1">
              <a:spcAft>
                <a:spcPts val="0"/>
              </a:spcAft>
              <a:defRPr/>
            </a:pPr>
            <a:r>
              <a:rPr lang="it-IT" b="1" dirty="0" smtClean="0">
                <a:solidFill>
                  <a:srgbClr val="C00000"/>
                </a:solidFill>
              </a:rPr>
              <a:t>Peste: dai Miasmi al Contagio</a:t>
            </a:r>
            <a:endParaRPr lang="it-IT" b="1" dirty="0">
              <a:solidFill>
                <a:srgbClr val="C00000"/>
              </a:solidFill>
            </a:endParaRPr>
          </a:p>
        </p:txBody>
      </p:sp>
      <p:pic>
        <p:nvPicPr>
          <p:cNvPr id="53252" name="Picture 2" descr="C:\Users\user\Pictures\plague11.jpg"/>
          <p:cNvPicPr>
            <a:picLocks noChangeAspect="1" noChangeArrowheads="1"/>
          </p:cNvPicPr>
          <p:nvPr/>
        </p:nvPicPr>
        <p:blipFill>
          <a:blip r:embed="rId2" cstate="print"/>
          <a:srcRect/>
          <a:stretch>
            <a:fillRect/>
          </a:stretch>
        </p:blipFill>
        <p:spPr bwMode="auto">
          <a:xfrm>
            <a:off x="6640513" y="-26988"/>
            <a:ext cx="2540000" cy="33115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128588" y="74613"/>
            <a:ext cx="8907462" cy="6667500"/>
          </a:xfrm>
          <a:prstGeom prst="rect">
            <a:avLst/>
          </a:prstGeom>
          <a:noFill/>
          <a:ln w="9525">
            <a:noFill/>
            <a:miter lim="800000"/>
            <a:headEnd/>
            <a:tailEnd/>
          </a:ln>
        </p:spPr>
      </p:pic>
      <p:sp>
        <p:nvSpPr>
          <p:cNvPr id="13315" name="Rettangolo 4"/>
          <p:cNvSpPr>
            <a:spLocks noChangeArrowheads="1"/>
          </p:cNvSpPr>
          <p:nvPr/>
        </p:nvSpPr>
        <p:spPr bwMode="auto">
          <a:xfrm>
            <a:off x="79375" y="6669088"/>
            <a:ext cx="5743575" cy="231775"/>
          </a:xfrm>
          <a:prstGeom prst="rect">
            <a:avLst/>
          </a:prstGeom>
          <a:noFill/>
          <a:ln w="9525">
            <a:noFill/>
            <a:miter lim="800000"/>
            <a:headEnd/>
            <a:tailEnd/>
          </a:ln>
        </p:spPr>
        <p:txBody>
          <a:bodyPr wrap="none" lIns="91430" tIns="45715" rIns="91430" bIns="45715">
            <a:spAutoFit/>
          </a:bodyPr>
          <a:lstStyle/>
          <a:p>
            <a:pPr algn="ctr"/>
            <a:r>
              <a:rPr lang="it-IT" sz="900" b="1"/>
              <a:t>* un fenomeno il cui andamento non è conforme alle norme naturali, pur non essendo soprannaturale</a:t>
            </a:r>
          </a:p>
        </p:txBody>
      </p:sp>
      <p:sp>
        <p:nvSpPr>
          <p:cNvPr id="13316" name="Rettangolo 3"/>
          <p:cNvSpPr>
            <a:spLocks noChangeArrowheads="1"/>
          </p:cNvSpPr>
          <p:nvPr/>
        </p:nvSpPr>
        <p:spPr bwMode="auto">
          <a:xfrm>
            <a:off x="1763713" y="946150"/>
            <a:ext cx="322262" cy="360363"/>
          </a:xfrm>
          <a:prstGeom prst="rect">
            <a:avLst/>
          </a:prstGeom>
          <a:noFill/>
          <a:ln w="9525">
            <a:noFill/>
            <a:miter lim="800000"/>
            <a:headEnd/>
            <a:tailEnd/>
          </a:ln>
        </p:spPr>
        <p:txBody>
          <a:bodyPr wrap="none" lIns="82945" tIns="41473" rIns="82945" bIns="41473">
            <a:spAutoFit/>
          </a:bodyPr>
          <a:lstStyle/>
          <a:p>
            <a:r>
              <a:rPr lang="it-IT" b="1"/>
              <a:t>* </a:t>
            </a:r>
            <a:endParaRPr lang="it-IT"/>
          </a:p>
        </p:txBody>
      </p:sp>
      <p:sp>
        <p:nvSpPr>
          <p:cNvPr id="5" name="Rettangolo 4"/>
          <p:cNvSpPr/>
          <p:nvPr/>
        </p:nvSpPr>
        <p:spPr>
          <a:xfrm>
            <a:off x="1979712" y="692696"/>
            <a:ext cx="2232248" cy="42484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p:cNvSpPr/>
          <p:nvPr/>
        </p:nvSpPr>
        <p:spPr>
          <a:xfrm>
            <a:off x="323528" y="5373216"/>
            <a:ext cx="4040832"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srcRect/>
          <a:stretch>
            <a:fillRect/>
          </a:stretch>
        </p:blipFill>
        <p:spPr bwMode="auto">
          <a:xfrm>
            <a:off x="36513" y="26988"/>
            <a:ext cx="9144000" cy="6858000"/>
          </a:xfrm>
          <a:prstGeom prst="rect">
            <a:avLst/>
          </a:prstGeom>
          <a:noFill/>
          <a:ln w="9525">
            <a:noFill/>
            <a:miter lim="800000"/>
            <a:headEnd/>
            <a:tailEnd/>
          </a:ln>
        </p:spPr>
      </p:pic>
      <p:sp>
        <p:nvSpPr>
          <p:cNvPr id="3" name="Rettangolo 2"/>
          <p:cNvSpPr/>
          <p:nvPr/>
        </p:nvSpPr>
        <p:spPr>
          <a:xfrm>
            <a:off x="179388" y="6237288"/>
            <a:ext cx="5616575" cy="5048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b="1" dirty="0">
                <a:solidFill>
                  <a:srgbClr val="FF0000"/>
                </a:solidFill>
              </a:rPr>
              <a:t>Demolizione t. umorale  &gt; cause delle malattie sono  animali e ambientali (ipotizzate non vi sono strumenti!)</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cstate="print"/>
          <a:srcRect/>
          <a:stretch>
            <a:fillRect/>
          </a:stretch>
        </p:blipFill>
        <p:spPr bwMode="auto">
          <a:xfrm>
            <a:off x="0" y="-27384"/>
            <a:ext cx="9144000" cy="6877050"/>
          </a:xfrm>
          <a:prstGeom prst="rect">
            <a:avLst/>
          </a:prstGeom>
          <a:noFill/>
          <a:ln w="9525">
            <a:noFill/>
            <a:miter lim="800000"/>
            <a:headEnd/>
            <a:tailEnd/>
          </a:ln>
        </p:spPr>
      </p:pic>
      <p:sp>
        <p:nvSpPr>
          <p:cNvPr id="3" name="Rettangolo 2"/>
          <p:cNvSpPr/>
          <p:nvPr/>
        </p:nvSpPr>
        <p:spPr>
          <a:xfrm>
            <a:off x="2268538" y="1700213"/>
            <a:ext cx="6407150" cy="5048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b="1" dirty="0">
                <a:solidFill>
                  <a:srgbClr val="FF0000"/>
                </a:solidFill>
              </a:rPr>
              <a:t>Demolizione t. umorale  &gt; cause delle malattie sono </a:t>
            </a:r>
            <a:r>
              <a:rPr lang="it-IT" b="1" dirty="0" smtClean="0">
                <a:solidFill>
                  <a:srgbClr val="FF0000"/>
                </a:solidFill>
              </a:rPr>
              <a:t>anatomiche</a:t>
            </a:r>
            <a:endParaRPr lang="it-IT" b="1" dirty="0">
              <a:solidFill>
                <a:srgbClr val="FF0000"/>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cstate="print"/>
          <a:srcRect/>
          <a:stretch>
            <a:fillRect/>
          </a:stretch>
        </p:blipFill>
        <p:spPr bwMode="auto">
          <a:xfrm>
            <a:off x="36513" y="-26988"/>
            <a:ext cx="9144000" cy="6894513"/>
          </a:xfrm>
          <a:prstGeom prst="rect">
            <a:avLst/>
          </a:prstGeom>
          <a:noFill/>
          <a:ln w="9525">
            <a:noFill/>
            <a:miter lim="800000"/>
            <a:headEnd/>
            <a:tailEnd/>
          </a:ln>
        </p:spPr>
      </p:pic>
      <p:sp>
        <p:nvSpPr>
          <p:cNvPr id="3" name="Rettangolo 2"/>
          <p:cNvSpPr/>
          <p:nvPr/>
        </p:nvSpPr>
        <p:spPr>
          <a:xfrm>
            <a:off x="3563938" y="4292600"/>
            <a:ext cx="5329237" cy="5762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b="1" dirty="0">
                <a:solidFill>
                  <a:srgbClr val="FF0000"/>
                </a:solidFill>
              </a:rPr>
              <a:t>Demolizione t. umorale  &gt; cause delle malattie sono  anatomiche (ipotizzate non vi sono strumenti!)</a:t>
            </a:r>
          </a:p>
        </p:txBody>
      </p:sp>
      <p:cxnSp>
        <p:nvCxnSpPr>
          <p:cNvPr id="5" name="Connettore 1 4"/>
          <p:cNvCxnSpPr/>
          <p:nvPr/>
        </p:nvCxnSpPr>
        <p:spPr>
          <a:xfrm>
            <a:off x="107950" y="5516563"/>
            <a:ext cx="4248150"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print"/>
          <a:srcRect/>
          <a:stretch>
            <a:fillRect/>
          </a:stretch>
        </p:blipFill>
        <p:spPr bwMode="auto">
          <a:xfrm>
            <a:off x="0" y="-22225"/>
            <a:ext cx="9144000" cy="6880225"/>
          </a:xfrm>
          <a:prstGeom prst="rect">
            <a:avLst/>
          </a:prstGeom>
          <a:noFill/>
          <a:ln w="9525">
            <a:noFill/>
            <a:miter lim="800000"/>
            <a:headEnd/>
            <a:tailEnd/>
          </a:ln>
        </p:spPr>
      </p:pic>
      <p:sp>
        <p:nvSpPr>
          <p:cNvPr id="3" name="Rettangolo 2"/>
          <p:cNvSpPr/>
          <p:nvPr/>
        </p:nvSpPr>
        <p:spPr>
          <a:xfrm>
            <a:off x="34925" y="115888"/>
            <a:ext cx="5473700" cy="57626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b="1" dirty="0">
                <a:solidFill>
                  <a:srgbClr val="FF0000"/>
                </a:solidFill>
              </a:rPr>
              <a:t>Demolizione t. umorale  &gt; cause delle malattie sono  anatomiche</a:t>
            </a:r>
          </a:p>
        </p:txBody>
      </p:sp>
      <p:sp>
        <p:nvSpPr>
          <p:cNvPr id="4" name="Rettangolo 3"/>
          <p:cNvSpPr/>
          <p:nvPr/>
        </p:nvSpPr>
        <p:spPr>
          <a:xfrm>
            <a:off x="251520" y="836712"/>
            <a:ext cx="5400600" cy="3600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smtClean="0"/>
              <a:t>L</a:t>
            </a:r>
            <a:r>
              <a:rPr lang="it-IT" sz="2000" b="1" dirty="0" smtClean="0"/>
              <a:t>’opera </a:t>
            </a:r>
            <a:r>
              <a:rPr lang="it-IT" sz="2000" b="1" dirty="0" smtClean="0"/>
              <a:t>di </a:t>
            </a:r>
            <a:r>
              <a:rPr lang="it-IT" sz="2000" b="1" dirty="0" err="1" smtClean="0"/>
              <a:t>Morgagni</a:t>
            </a:r>
            <a:r>
              <a:rPr lang="it-IT" sz="2000" b="1" dirty="0" smtClean="0"/>
              <a:t> non si limita a fondare l’anatomia patologica, ma dota la nuova disciplina di una finalità ad altissimo contenuto etico: si studia per essere utili ai vivi, non per il mero piacere della scoperta e dell’osservazione innovativa. Il </a:t>
            </a:r>
            <a:r>
              <a:rPr lang="it-IT" sz="2000" b="1" u="sng" dirty="0" smtClean="0"/>
              <a:t>tentativo di valutare “statisticamente” i dati</a:t>
            </a:r>
            <a:r>
              <a:rPr lang="it-IT" sz="2000" b="1" dirty="0" smtClean="0"/>
              <a:t>, per cui si intende esaminare soprattutto le malattie “che più gravemente e più di frequente infieriscono”, conferma la novità metodologica del trattato </a:t>
            </a:r>
            <a:r>
              <a:rPr lang="it-IT" sz="2000" b="1" dirty="0" err="1" smtClean="0"/>
              <a:t>morgagnano</a:t>
            </a:r>
            <a:r>
              <a:rPr lang="it-IT" sz="2000" b="1" dirty="0" smtClean="0"/>
              <a:t>.</a:t>
            </a:r>
            <a:endParaRPr lang="it-IT" sz="2000" b="1"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59394" name="Segnaposto contenuto 3" descr="2001 - A Space Odyssey_From Bone to Satellite, as a tool to dominate reality, nature and society (1968).JPG"/>
          <p:cNvPicPr>
            <a:picLocks noGrp="1" noChangeAspect="1"/>
          </p:cNvPicPr>
          <p:nvPr>
            <p:ph idx="1"/>
          </p:nvPr>
        </p:nvPicPr>
        <p:blipFill>
          <a:blip r:embed="rId2" cstate="print"/>
          <a:srcRect/>
          <a:stretch>
            <a:fillRect/>
          </a:stretch>
        </p:blipFill>
        <p:spPr>
          <a:xfrm>
            <a:off x="225425" y="476250"/>
            <a:ext cx="8799513" cy="5689600"/>
          </a:xfr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Text Box 3"/>
          <p:cNvSpPr txBox="1">
            <a:spLocks noChangeArrowheads="1"/>
          </p:cNvSpPr>
          <p:nvPr/>
        </p:nvSpPr>
        <p:spPr bwMode="auto">
          <a:xfrm>
            <a:off x="179388" y="-26988"/>
            <a:ext cx="8785225" cy="1385888"/>
          </a:xfrm>
          <a:prstGeom prst="rect">
            <a:avLst/>
          </a:prstGeom>
          <a:noFill/>
          <a:ln w="38100">
            <a:noFill/>
            <a:miter lim="800000"/>
            <a:headEnd/>
            <a:tailEnd/>
          </a:ln>
        </p:spPr>
        <p:txBody>
          <a:bodyPr>
            <a:spAutoFit/>
          </a:bodyPr>
          <a:lstStyle/>
          <a:p>
            <a:pPr algn="ctr"/>
            <a:r>
              <a:rPr lang="it-IT" sz="2800" b="1">
                <a:solidFill>
                  <a:srgbClr val="FF0000"/>
                </a:solidFill>
              </a:rPr>
              <a:t>TEORIA E STRUMENTO</a:t>
            </a:r>
          </a:p>
          <a:p>
            <a:pPr algn="ctr"/>
            <a:r>
              <a:rPr lang="it-IT" sz="2800" b="1">
                <a:solidFill>
                  <a:schemeClr val="bg1"/>
                </a:solidFill>
              </a:rPr>
              <a:t>L’evoluzione del pensiero medico</a:t>
            </a:r>
          </a:p>
          <a:p>
            <a:pPr algn="ctr"/>
            <a:r>
              <a:rPr lang="it-IT" sz="2800" b="1">
                <a:solidFill>
                  <a:schemeClr val="bg1"/>
                </a:solidFill>
              </a:rPr>
              <a:t>è anche evoluzione della tecnica e della tecnologia</a:t>
            </a:r>
            <a:endParaRPr lang="it-IT" sz="3200" b="1">
              <a:solidFill>
                <a:schemeClr val="bg1"/>
              </a:solidFill>
            </a:endParaRPr>
          </a:p>
        </p:txBody>
      </p:sp>
      <p:pic>
        <p:nvPicPr>
          <p:cNvPr id="60419" name="Immagine 6" descr="tumblr_ln4vz2A1gO1qzs3iqo1_500.jpg"/>
          <p:cNvPicPr>
            <a:picLocks noChangeAspect="1"/>
          </p:cNvPicPr>
          <p:nvPr/>
        </p:nvPicPr>
        <p:blipFill>
          <a:blip r:embed="rId3" cstate="print"/>
          <a:srcRect/>
          <a:stretch>
            <a:fillRect/>
          </a:stretch>
        </p:blipFill>
        <p:spPr bwMode="auto">
          <a:xfrm>
            <a:off x="3779838" y="3333750"/>
            <a:ext cx="5292725" cy="3524250"/>
          </a:xfrm>
          <a:prstGeom prst="rect">
            <a:avLst/>
          </a:prstGeom>
          <a:noFill/>
          <a:ln w="9525">
            <a:noFill/>
            <a:miter lim="800000"/>
            <a:headEnd/>
            <a:tailEnd/>
          </a:ln>
        </p:spPr>
      </p:pic>
      <p:sp>
        <p:nvSpPr>
          <p:cNvPr id="8" name="CasellaDiTesto 7"/>
          <p:cNvSpPr txBox="1"/>
          <p:nvPr/>
        </p:nvSpPr>
        <p:spPr>
          <a:xfrm>
            <a:off x="179388" y="3806825"/>
            <a:ext cx="3313112" cy="2862263"/>
          </a:xfrm>
          <a:prstGeom prst="rect">
            <a:avLst/>
          </a:prstGeom>
          <a:noFill/>
        </p:spPr>
        <p:txBody>
          <a:bodyPr>
            <a:spAutoFit/>
          </a:bodyPr>
          <a:lstStyle/>
          <a:p>
            <a:pPr algn="just">
              <a:defRPr/>
            </a:pPr>
            <a:r>
              <a:rPr lang="it-IT" b="1" dirty="0">
                <a:solidFill>
                  <a:schemeClr val="bg1"/>
                </a:solidFill>
                <a:latin typeface="+mn-lt"/>
                <a:cs typeface="Arial" pitchFamily="34" charset="0"/>
              </a:rPr>
              <a:t>Nonostante queste limitazioni, il suo uso </a:t>
            </a:r>
            <a:r>
              <a:rPr lang="it-IT" b="1" dirty="0">
                <a:solidFill>
                  <a:srgbClr val="FFC000"/>
                </a:solidFill>
                <a:latin typeface="+mn-lt"/>
                <a:cs typeface="Arial" pitchFamily="34" charset="0"/>
              </a:rPr>
              <a:t>consente di compiere osservazioni in grado di mutare profondamente la prospettiva anatomica, aprendola allo studio di microstrutture, invisibili all’occhio umano, e di componenti “nuove”, fino ad allora neppure immaginate, dell’organismo</a:t>
            </a:r>
            <a:r>
              <a:rPr lang="it-IT" b="1" dirty="0">
                <a:solidFill>
                  <a:schemeClr val="bg1"/>
                </a:solidFill>
                <a:latin typeface="+mn-lt"/>
                <a:cs typeface="Arial" pitchFamily="34" charset="0"/>
              </a:rPr>
              <a:t>.</a:t>
            </a:r>
          </a:p>
        </p:txBody>
      </p:sp>
      <p:sp>
        <p:nvSpPr>
          <p:cNvPr id="60421" name="Text Box 7"/>
          <p:cNvSpPr txBox="1">
            <a:spLocks noChangeArrowheads="1"/>
          </p:cNvSpPr>
          <p:nvPr/>
        </p:nvSpPr>
        <p:spPr bwMode="auto">
          <a:xfrm>
            <a:off x="107950" y="1541463"/>
            <a:ext cx="8891588" cy="2032000"/>
          </a:xfrm>
          <a:prstGeom prst="rect">
            <a:avLst/>
          </a:prstGeom>
          <a:noFill/>
          <a:ln w="38100">
            <a:noFill/>
            <a:miter lim="800000"/>
            <a:headEnd/>
            <a:tailEnd/>
          </a:ln>
        </p:spPr>
        <p:txBody>
          <a:bodyPr>
            <a:spAutoFit/>
          </a:bodyPr>
          <a:lstStyle/>
          <a:p>
            <a:pPr algn="just"/>
            <a:r>
              <a:rPr lang="it-IT" b="1" dirty="0">
                <a:solidFill>
                  <a:schemeClr val="bg1"/>
                </a:solidFill>
              </a:rPr>
              <a:t>A partire almeno </a:t>
            </a:r>
            <a:r>
              <a:rPr lang="it-IT" b="1" u="sng" dirty="0">
                <a:solidFill>
                  <a:schemeClr val="bg1"/>
                </a:solidFill>
              </a:rPr>
              <a:t>dalla metà del 600</a:t>
            </a:r>
            <a:r>
              <a:rPr lang="it-IT" b="1" dirty="0">
                <a:solidFill>
                  <a:schemeClr val="bg1"/>
                </a:solidFill>
              </a:rPr>
              <a:t>, l’anatomia, la medicina e più in generale le scienze della vita si arricchiscono di nuove conoscenze dovute all’utilizzazione di un nuovo strumento, IL </a:t>
            </a:r>
            <a:r>
              <a:rPr lang="it-IT" b="1" u="sng" dirty="0">
                <a:solidFill>
                  <a:schemeClr val="bg1"/>
                </a:solidFill>
              </a:rPr>
              <a:t>MICROSCOPIO</a:t>
            </a:r>
            <a:r>
              <a:rPr lang="it-IT" b="1" dirty="0">
                <a:solidFill>
                  <a:schemeClr val="bg1"/>
                </a:solidFill>
              </a:rPr>
              <a:t>, nato grazie agli sviluppi nel campo dell’ottica e delle ricerche sulla visione. Il microscopio è, nel Seicento, uno strumento ancora assai rudimentale, poco più di una lente di ingrandimento; di solito semplice, più raramente composto, </a:t>
            </a:r>
            <a:r>
              <a:rPr lang="it-IT" b="1" dirty="0">
                <a:solidFill>
                  <a:srgbClr val="FFC000"/>
                </a:solidFill>
              </a:rPr>
              <a:t>consente ingrandimenti limitati, dell’ordine di 100-300 volte</a:t>
            </a:r>
            <a:r>
              <a:rPr lang="it-IT" b="1" dirty="0">
                <a:solidFill>
                  <a:schemeClr val="bg1"/>
                </a:solidFill>
              </a:rPr>
              <a:t>, e con gravi difetti di aberrazione.</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546100" y="254000"/>
            <a:ext cx="8005763" cy="457200"/>
          </a:xfrm>
          <a:prstGeom prst="rect">
            <a:avLst/>
          </a:prstGeom>
          <a:noFill/>
          <a:ln w="38100">
            <a:noFill/>
            <a:miter lim="800000"/>
            <a:headEnd/>
            <a:tailEnd/>
          </a:ln>
        </p:spPr>
        <p:txBody>
          <a:bodyPr>
            <a:spAutoFit/>
          </a:bodyPr>
          <a:lstStyle/>
          <a:p>
            <a:pPr algn="ctr"/>
            <a:r>
              <a:rPr lang="en-US" sz="2400" b="1">
                <a:cs typeface="Times New Roman" pitchFamily="18" charset="0"/>
              </a:rPr>
              <a:t>Il microscopio e la decisione di guardare</a:t>
            </a:r>
            <a:endParaRPr lang="it-IT"/>
          </a:p>
        </p:txBody>
      </p:sp>
      <p:sp>
        <p:nvSpPr>
          <p:cNvPr id="62467" name="Text Box 4"/>
          <p:cNvSpPr txBox="1">
            <a:spLocks noChangeArrowheads="1"/>
          </p:cNvSpPr>
          <p:nvPr/>
        </p:nvSpPr>
        <p:spPr bwMode="auto">
          <a:xfrm>
            <a:off x="492125" y="806450"/>
            <a:ext cx="8047038" cy="646331"/>
          </a:xfrm>
          <a:prstGeom prst="rect">
            <a:avLst/>
          </a:prstGeom>
          <a:noFill/>
          <a:ln w="38100">
            <a:noFill/>
            <a:miter lim="800000"/>
            <a:headEnd/>
            <a:tailEnd/>
          </a:ln>
        </p:spPr>
        <p:txBody>
          <a:bodyPr>
            <a:spAutoFit/>
          </a:bodyPr>
          <a:lstStyle/>
          <a:p>
            <a:pPr algn="ctr"/>
            <a:r>
              <a:rPr lang="en-US" dirty="0" smtClean="0"/>
              <a:t>Zacharias </a:t>
            </a:r>
            <a:r>
              <a:rPr lang="en-US" dirty="0" err="1" smtClean="0"/>
              <a:t>Janseen</a:t>
            </a:r>
            <a:r>
              <a:rPr lang="en-US" dirty="0" smtClean="0"/>
              <a:t> – </a:t>
            </a:r>
            <a:r>
              <a:rPr lang="en-US" dirty="0" smtClean="0"/>
              <a:t>un </a:t>
            </a:r>
            <a:r>
              <a:rPr lang="en-US" dirty="0" err="1" smtClean="0"/>
              <a:t>fabbricante</a:t>
            </a:r>
            <a:r>
              <a:rPr lang="en-US" dirty="0" smtClean="0"/>
              <a:t> </a:t>
            </a:r>
            <a:r>
              <a:rPr lang="it-IT" dirty="0" smtClean="0"/>
              <a:t>olandese </a:t>
            </a:r>
            <a:r>
              <a:rPr lang="it-IT" dirty="0" smtClean="0"/>
              <a:t>di lenti inventò il primo </a:t>
            </a:r>
            <a:r>
              <a:rPr lang="en-US" err="1" smtClean="0"/>
              <a:t>microscopio</a:t>
            </a:r>
            <a:r>
              <a:rPr lang="en-US" smtClean="0"/>
              <a:t>  </a:t>
            </a:r>
            <a:r>
              <a:rPr lang="en-US" dirty="0" smtClean="0"/>
              <a:t>1590</a:t>
            </a:r>
          </a:p>
        </p:txBody>
      </p:sp>
      <p:sp>
        <p:nvSpPr>
          <p:cNvPr id="62468" name="Text Box 5"/>
          <p:cNvSpPr txBox="1">
            <a:spLocks noChangeArrowheads="1"/>
          </p:cNvSpPr>
          <p:nvPr/>
        </p:nvSpPr>
        <p:spPr bwMode="auto">
          <a:xfrm>
            <a:off x="593725" y="1618754"/>
            <a:ext cx="8047038" cy="946150"/>
          </a:xfrm>
          <a:prstGeom prst="rect">
            <a:avLst/>
          </a:prstGeom>
          <a:noFill/>
          <a:ln w="38100">
            <a:noFill/>
            <a:miter lim="800000"/>
            <a:headEnd/>
            <a:tailEnd/>
          </a:ln>
        </p:spPr>
        <p:txBody>
          <a:bodyPr>
            <a:spAutoFit/>
          </a:bodyPr>
          <a:lstStyle/>
          <a:p>
            <a:pPr algn="ctr"/>
            <a:r>
              <a:rPr lang="it-IT" dirty="0"/>
              <a:t>Il commerciante olandese </a:t>
            </a:r>
            <a:r>
              <a:rPr lang="it-IT" dirty="0" err="1"/>
              <a:t>Leeuwenhoeck</a:t>
            </a:r>
            <a:r>
              <a:rPr lang="it-IT" dirty="0"/>
              <a:t>, autodidatta con la passione delle lenti, e con la voglia di metter l’occhio dove nessuno l’aveva messo prima, diede un grande contributo al suo perfezionamento. </a:t>
            </a:r>
          </a:p>
        </p:txBody>
      </p:sp>
      <p:sp>
        <p:nvSpPr>
          <p:cNvPr id="62469" name="Text Box 6"/>
          <p:cNvSpPr txBox="1">
            <a:spLocks noChangeArrowheads="1"/>
          </p:cNvSpPr>
          <p:nvPr/>
        </p:nvSpPr>
        <p:spPr bwMode="auto">
          <a:xfrm>
            <a:off x="517525" y="2622550"/>
            <a:ext cx="3525838" cy="946150"/>
          </a:xfrm>
          <a:prstGeom prst="rect">
            <a:avLst/>
          </a:prstGeom>
          <a:noFill/>
          <a:ln w="38100">
            <a:noFill/>
            <a:miter lim="800000"/>
            <a:headEnd/>
            <a:tailEnd/>
          </a:ln>
        </p:spPr>
        <p:txBody>
          <a:bodyPr>
            <a:spAutoFit/>
          </a:bodyPr>
          <a:lstStyle/>
          <a:p>
            <a:pPr algn="ctr"/>
            <a:r>
              <a:rPr lang="it-IT"/>
              <a:t>La tecnica di costruzione era semplice e molti ne possedevano uno.</a:t>
            </a:r>
          </a:p>
        </p:txBody>
      </p:sp>
      <p:sp>
        <p:nvSpPr>
          <p:cNvPr id="62470" name="Text Box 7"/>
          <p:cNvSpPr txBox="1">
            <a:spLocks noChangeArrowheads="1"/>
          </p:cNvSpPr>
          <p:nvPr/>
        </p:nvSpPr>
        <p:spPr bwMode="auto">
          <a:xfrm>
            <a:off x="619125" y="3841750"/>
            <a:ext cx="3690938" cy="2308324"/>
          </a:xfrm>
          <a:prstGeom prst="rect">
            <a:avLst/>
          </a:prstGeom>
          <a:noFill/>
          <a:ln w="38100">
            <a:noFill/>
            <a:miter lim="800000"/>
            <a:headEnd/>
            <a:tailEnd/>
          </a:ln>
        </p:spPr>
        <p:txBody>
          <a:bodyPr>
            <a:spAutoFit/>
          </a:bodyPr>
          <a:lstStyle/>
          <a:p>
            <a:pPr algn="ctr"/>
            <a:r>
              <a:rPr lang="it-IT" b="1" u="sng" dirty="0"/>
              <a:t>Solo </a:t>
            </a:r>
            <a:r>
              <a:rPr lang="it-IT" b="1" u="sng" dirty="0" err="1"/>
              <a:t>Leeuwenhoeck</a:t>
            </a:r>
            <a:r>
              <a:rPr lang="it-IT" b="1" u="sng" dirty="0"/>
              <a:t> ebbe però l’idea di guardare dove apparentemente non c’era nulla da vedere</a:t>
            </a:r>
            <a:r>
              <a:rPr lang="it-IT" dirty="0" smtClean="0"/>
              <a:t>:</a:t>
            </a:r>
          </a:p>
          <a:p>
            <a:pPr algn="ctr"/>
            <a:endParaRPr lang="it-IT" dirty="0" smtClean="0"/>
          </a:p>
          <a:p>
            <a:pPr algn="ctr"/>
            <a:r>
              <a:rPr lang="it-IT" b="1" dirty="0" smtClean="0"/>
              <a:t>SI ACCORSE CHE L’ACQUA LIMPIDA ERA PIENA </a:t>
            </a:r>
            <a:r>
              <a:rPr lang="it-IT" b="1" dirty="0" err="1" smtClean="0"/>
              <a:t>DI</a:t>
            </a:r>
            <a:r>
              <a:rPr lang="it-IT" b="1" dirty="0" smtClean="0"/>
              <a:t> ESSERI MICROSCOPICI.</a:t>
            </a:r>
            <a:endParaRPr lang="it-IT" b="1" dirty="0"/>
          </a:p>
        </p:txBody>
      </p:sp>
      <p:sp>
        <p:nvSpPr>
          <p:cNvPr id="62471" name="Text Box 8"/>
          <p:cNvSpPr txBox="1">
            <a:spLocks noChangeArrowheads="1"/>
          </p:cNvSpPr>
          <p:nvPr/>
        </p:nvSpPr>
        <p:spPr bwMode="auto">
          <a:xfrm>
            <a:off x="4718570" y="2990850"/>
            <a:ext cx="3525838" cy="2335213"/>
          </a:xfrm>
          <a:prstGeom prst="rect">
            <a:avLst/>
          </a:prstGeom>
          <a:solidFill>
            <a:srgbClr val="F8FADC"/>
          </a:solidFill>
          <a:ln w="57150">
            <a:solidFill>
              <a:srgbClr val="969696"/>
            </a:solidFill>
            <a:miter lim="800000"/>
            <a:headEnd/>
            <a:tailEnd/>
          </a:ln>
        </p:spPr>
        <p:txBody>
          <a:bodyPr>
            <a:spAutoFit/>
          </a:bodyPr>
          <a:lstStyle/>
          <a:p>
            <a:pPr algn="ctr"/>
            <a:r>
              <a:rPr lang="it-IT" dirty="0">
                <a:latin typeface="Century" pitchFamily="18" charset="0"/>
              </a:rPr>
              <a:t>L’innovazione </a:t>
            </a:r>
            <a:r>
              <a:rPr lang="it-IT" dirty="0" smtClean="0">
                <a:latin typeface="Century" pitchFamily="18" charset="0"/>
              </a:rPr>
              <a:t>di </a:t>
            </a:r>
            <a:r>
              <a:rPr lang="it-IT" dirty="0" err="1">
                <a:latin typeface="Century" pitchFamily="18" charset="0"/>
              </a:rPr>
              <a:t>Leeuwenhoek</a:t>
            </a:r>
            <a:r>
              <a:rPr lang="it-IT" dirty="0">
                <a:latin typeface="Century" pitchFamily="18" charset="0"/>
              </a:rPr>
              <a:t> consistette principalmente nella sua decisione di guardare</a:t>
            </a:r>
            <a:endParaRPr lang="it-IT" dirty="0"/>
          </a:p>
          <a:p>
            <a:pPr algn="ctr"/>
            <a:endParaRPr lang="it-IT" dirty="0"/>
          </a:p>
          <a:p>
            <a:pPr algn="ctr">
              <a:lnSpc>
                <a:spcPct val="90000"/>
              </a:lnSpc>
            </a:pPr>
            <a:r>
              <a:rPr lang="it-IT" sz="1600" dirty="0"/>
              <a:t>(</a:t>
            </a:r>
            <a:r>
              <a:rPr lang="it-IT" sz="1600" dirty="0" err="1">
                <a:latin typeface="Century" pitchFamily="18" charset="0"/>
              </a:rPr>
              <a:t>Koyrè</a:t>
            </a:r>
            <a:r>
              <a:rPr lang="it-IT" sz="1600" dirty="0">
                <a:latin typeface="Century" pitchFamily="18" charset="0"/>
              </a:rPr>
              <a:t>, A.:”dal mondo del pressappoco all’universo della precisione”)</a:t>
            </a:r>
            <a:endParaRPr lang="it-IT" dirty="0">
              <a:latin typeface="Century" pitchFamily="18" charset="0"/>
            </a:endParaRPr>
          </a:p>
        </p:txBody>
      </p:sp>
      <p:sp>
        <p:nvSpPr>
          <p:cNvPr id="8" name="Text Box 2"/>
          <p:cNvSpPr txBox="1">
            <a:spLocks noChangeArrowheads="1"/>
          </p:cNvSpPr>
          <p:nvPr/>
        </p:nvSpPr>
        <p:spPr bwMode="auto">
          <a:xfrm>
            <a:off x="4716016" y="2996952"/>
            <a:ext cx="3528392" cy="923330"/>
          </a:xfrm>
          <a:prstGeom prst="rect">
            <a:avLst/>
          </a:prstGeom>
          <a:noFill/>
          <a:ln w="38100">
            <a:solidFill>
              <a:srgbClr val="FF0000"/>
            </a:solidFill>
            <a:miter lim="800000"/>
            <a:headEnd/>
            <a:tailEnd/>
          </a:ln>
        </p:spPr>
        <p:txBody>
          <a:bodyPr wrap="square">
            <a:spAutoFit/>
          </a:bodyPr>
          <a:lstStyle/>
          <a:p>
            <a:pPr algn="ctr"/>
            <a:endParaRPr lang="it-IT" b="1" dirty="0" smtClean="0"/>
          </a:p>
          <a:p>
            <a:pPr algn="ctr"/>
            <a:endParaRPr lang="it-IT" b="1" dirty="0" smtClean="0"/>
          </a:p>
          <a:p>
            <a:pPr algn="ctr"/>
            <a:endParaRPr lang="it-IT" b="1"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leeuwenhoekpainting"/>
          <p:cNvPicPr>
            <a:picLocks noChangeAspect="1" noChangeArrowheads="1"/>
          </p:cNvPicPr>
          <p:nvPr/>
        </p:nvPicPr>
        <p:blipFill>
          <a:blip r:embed="rId3" cstate="print"/>
          <a:srcRect/>
          <a:stretch>
            <a:fillRect/>
          </a:stretch>
        </p:blipFill>
        <p:spPr bwMode="auto">
          <a:xfrm>
            <a:off x="1147763" y="2044700"/>
            <a:ext cx="2774950" cy="4368800"/>
          </a:xfrm>
          <a:prstGeom prst="rect">
            <a:avLst/>
          </a:prstGeom>
          <a:noFill/>
          <a:ln w="9525">
            <a:noFill/>
            <a:miter lim="800000"/>
            <a:headEnd/>
            <a:tailEnd/>
          </a:ln>
        </p:spPr>
      </p:pic>
      <p:pic>
        <p:nvPicPr>
          <p:cNvPr id="64515" name="Picture 7"/>
          <p:cNvPicPr>
            <a:picLocks noChangeAspect="1" noChangeArrowheads="1"/>
          </p:cNvPicPr>
          <p:nvPr/>
        </p:nvPicPr>
        <p:blipFill>
          <a:blip r:embed="rId4" cstate="print"/>
          <a:srcRect l="38484" t="3172" r="31625" b="11908"/>
          <a:stretch>
            <a:fillRect/>
          </a:stretch>
        </p:blipFill>
        <p:spPr bwMode="auto">
          <a:xfrm>
            <a:off x="4208463" y="2511425"/>
            <a:ext cx="3228975" cy="3965575"/>
          </a:xfrm>
          <a:prstGeom prst="rect">
            <a:avLst/>
          </a:prstGeom>
          <a:noFill/>
          <a:ln w="9525">
            <a:noFill/>
            <a:miter lim="800000"/>
            <a:headEnd/>
            <a:tailEnd/>
          </a:ln>
        </p:spPr>
      </p:pic>
      <p:sp>
        <p:nvSpPr>
          <p:cNvPr id="64516" name="Text Box 9"/>
          <p:cNvSpPr txBox="1">
            <a:spLocks noChangeArrowheads="1"/>
          </p:cNvSpPr>
          <p:nvPr/>
        </p:nvSpPr>
        <p:spPr bwMode="auto">
          <a:xfrm>
            <a:off x="533400" y="203200"/>
            <a:ext cx="8005763" cy="457200"/>
          </a:xfrm>
          <a:prstGeom prst="rect">
            <a:avLst/>
          </a:prstGeom>
          <a:noFill/>
          <a:ln w="38100">
            <a:noFill/>
            <a:miter lim="800000"/>
            <a:headEnd/>
            <a:tailEnd/>
          </a:ln>
        </p:spPr>
        <p:txBody>
          <a:bodyPr>
            <a:spAutoFit/>
          </a:bodyPr>
          <a:lstStyle/>
          <a:p>
            <a:pPr algn="ctr"/>
            <a:r>
              <a:rPr lang="en-US" sz="2400" b="1">
                <a:cs typeface="Times New Roman" pitchFamily="18" charset="0"/>
              </a:rPr>
              <a:t>Quello che osservò Leeuwenhoek</a:t>
            </a:r>
            <a:endParaRPr lang="it-IT"/>
          </a:p>
        </p:txBody>
      </p:sp>
      <p:sp>
        <p:nvSpPr>
          <p:cNvPr id="64517" name="Text Box 11"/>
          <p:cNvSpPr txBox="1">
            <a:spLocks noChangeArrowheads="1"/>
          </p:cNvSpPr>
          <p:nvPr/>
        </p:nvSpPr>
        <p:spPr bwMode="auto">
          <a:xfrm>
            <a:off x="657225" y="844550"/>
            <a:ext cx="3816350" cy="915988"/>
          </a:xfrm>
          <a:prstGeom prst="rect">
            <a:avLst/>
          </a:prstGeom>
          <a:noFill/>
          <a:ln w="38100">
            <a:noFill/>
            <a:miter lim="800000"/>
            <a:headEnd/>
            <a:tailEnd/>
          </a:ln>
        </p:spPr>
        <p:txBody>
          <a:bodyPr>
            <a:spAutoFit/>
          </a:bodyPr>
          <a:lstStyle/>
          <a:p>
            <a:r>
              <a:rPr lang="it-IT" dirty="0" err="1"/>
              <a:t>Leeuwenhoek</a:t>
            </a:r>
            <a:r>
              <a:rPr lang="it-IT" dirty="0"/>
              <a:t> descrisse le comuni </a:t>
            </a:r>
            <a:r>
              <a:rPr lang="it-IT" b="1" u="sng" dirty="0"/>
              <a:t>morfologie batteriche </a:t>
            </a:r>
            <a:r>
              <a:rPr lang="it-IT" dirty="0"/>
              <a:t>e stimò accuratamente le loro </a:t>
            </a:r>
            <a:r>
              <a:rPr lang="it-IT" b="1" u="sng" dirty="0"/>
              <a:t>dimensioni</a:t>
            </a:r>
            <a:r>
              <a:rPr lang="it-IT" dirty="0"/>
              <a:t>.</a:t>
            </a:r>
          </a:p>
        </p:txBody>
      </p:sp>
      <p:sp>
        <p:nvSpPr>
          <p:cNvPr id="64518" name="Text Box 12"/>
          <p:cNvSpPr txBox="1">
            <a:spLocks noChangeArrowheads="1"/>
          </p:cNvSpPr>
          <p:nvPr/>
        </p:nvSpPr>
        <p:spPr bwMode="auto">
          <a:xfrm>
            <a:off x="4505325" y="844550"/>
            <a:ext cx="4197350" cy="1415772"/>
          </a:xfrm>
          <a:prstGeom prst="rect">
            <a:avLst/>
          </a:prstGeom>
          <a:noFill/>
          <a:ln w="38100">
            <a:noFill/>
            <a:miter lim="800000"/>
            <a:headEnd/>
            <a:tailEnd/>
          </a:ln>
        </p:spPr>
        <p:txBody>
          <a:bodyPr>
            <a:spAutoFit/>
          </a:bodyPr>
          <a:lstStyle/>
          <a:p>
            <a:pPr algn="just"/>
            <a:r>
              <a:rPr lang="it-IT" dirty="0"/>
              <a:t>Egli osservò anche </a:t>
            </a:r>
            <a:r>
              <a:rPr lang="it-IT" b="1" dirty="0"/>
              <a:t>esseri microscopici mobili </a:t>
            </a:r>
            <a:r>
              <a:rPr lang="it-IT" dirty="0"/>
              <a:t>che: “nuotano vicini l’uno all’altro </a:t>
            </a:r>
            <a:r>
              <a:rPr lang="it-IT" dirty="0" smtClean="0"/>
              <a:t>lievemente</a:t>
            </a:r>
            <a:r>
              <a:rPr lang="it-IT" dirty="0"/>
              <a:t>, come uno sciame di moscerini nell’aria”. </a:t>
            </a:r>
            <a:endParaRPr lang="it-IT" dirty="0" smtClean="0"/>
          </a:p>
          <a:p>
            <a:pPr algn="just"/>
            <a:r>
              <a:rPr lang="it-IT" sz="1400" dirty="0" smtClean="0"/>
              <a:t>De </a:t>
            </a:r>
            <a:r>
              <a:rPr lang="it-IT" sz="1400" dirty="0" err="1"/>
              <a:t>Kruif</a:t>
            </a:r>
            <a:r>
              <a:rPr lang="it-IT" sz="1400" dirty="0"/>
              <a:t>, 1923</a:t>
            </a:r>
            <a:endParaRPr lang="it-IT" dirty="0"/>
          </a:p>
        </p:txBody>
      </p:sp>
      <p:pic>
        <p:nvPicPr>
          <p:cNvPr id="64519" name="Immagine 7" descr="leeubac11.jpg"/>
          <p:cNvPicPr>
            <a:picLocks noChangeAspect="1"/>
          </p:cNvPicPr>
          <p:nvPr/>
        </p:nvPicPr>
        <p:blipFill>
          <a:blip r:embed="rId5" cstate="print"/>
          <a:srcRect/>
          <a:stretch>
            <a:fillRect/>
          </a:stretch>
        </p:blipFill>
        <p:spPr bwMode="auto">
          <a:xfrm>
            <a:off x="6659563" y="4005263"/>
            <a:ext cx="2198687" cy="2447925"/>
          </a:xfrm>
          <a:prstGeom prst="rect">
            <a:avLst/>
          </a:prstGeom>
          <a:noFill/>
          <a:ln w="9525">
            <a:noFill/>
            <a:miter lim="800000"/>
            <a:headEnd/>
            <a:tailEnd/>
          </a:ln>
        </p:spPr>
      </p:pic>
      <p:sp>
        <p:nvSpPr>
          <p:cNvPr id="8" name="Ovale 7"/>
          <p:cNvSpPr/>
          <p:nvPr/>
        </p:nvSpPr>
        <p:spPr>
          <a:xfrm>
            <a:off x="7020272" y="5373216"/>
            <a:ext cx="1800200" cy="1224136"/>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355600" y="5351463"/>
            <a:ext cx="8631238" cy="1311275"/>
          </a:xfrm>
          <a:prstGeom prst="rect">
            <a:avLst/>
          </a:prstGeom>
          <a:noFill/>
          <a:ln w="38100">
            <a:solidFill>
              <a:srgbClr val="FF0000"/>
            </a:solidFill>
            <a:miter lim="800000"/>
            <a:headEnd/>
            <a:tailEnd/>
          </a:ln>
        </p:spPr>
        <p:txBody>
          <a:bodyPr>
            <a:spAutoFit/>
          </a:bodyPr>
          <a:lstStyle/>
          <a:p>
            <a:pPr algn="ctr"/>
            <a:r>
              <a:rPr lang="it-IT" b="1"/>
              <a:t>A partire dal 600 molti osservarono sistematicamente i microrganismi, ma nessuno fino a Koch e Pasteur, nella seconda metà dell’800, pensò a mettere questi esseri microscopici in rapporto con le malattie.</a:t>
            </a:r>
          </a:p>
        </p:txBody>
      </p:sp>
      <p:sp>
        <p:nvSpPr>
          <p:cNvPr id="65539" name="Text Box 3"/>
          <p:cNvSpPr txBox="1">
            <a:spLocks noChangeArrowheads="1"/>
          </p:cNvSpPr>
          <p:nvPr/>
        </p:nvSpPr>
        <p:spPr bwMode="auto">
          <a:xfrm>
            <a:off x="533400" y="177800"/>
            <a:ext cx="8005763" cy="457200"/>
          </a:xfrm>
          <a:prstGeom prst="rect">
            <a:avLst/>
          </a:prstGeom>
          <a:noFill/>
          <a:ln w="38100">
            <a:noFill/>
            <a:miter lim="800000"/>
            <a:headEnd/>
            <a:tailEnd/>
          </a:ln>
        </p:spPr>
        <p:txBody>
          <a:bodyPr>
            <a:spAutoFit/>
          </a:bodyPr>
          <a:lstStyle/>
          <a:p>
            <a:pPr algn="ctr"/>
            <a:r>
              <a:rPr lang="en-US" sz="2400" b="1">
                <a:cs typeface="Times New Roman" pitchFamily="18" charset="0"/>
              </a:rPr>
              <a:t> Guardare e comprendere l’invisibile </a:t>
            </a:r>
            <a:endParaRPr lang="it-IT"/>
          </a:p>
        </p:txBody>
      </p:sp>
      <p:sp>
        <p:nvSpPr>
          <p:cNvPr id="65540" name="Rectangle 5"/>
          <p:cNvSpPr>
            <a:spLocks noChangeArrowheads="1"/>
          </p:cNvSpPr>
          <p:nvPr/>
        </p:nvSpPr>
        <p:spPr bwMode="auto">
          <a:xfrm>
            <a:off x="368300" y="749300"/>
            <a:ext cx="8242300" cy="1168400"/>
          </a:xfrm>
          <a:prstGeom prst="rect">
            <a:avLst/>
          </a:prstGeom>
          <a:noFill/>
          <a:ln w="9525">
            <a:noFill/>
            <a:miter lim="800000"/>
            <a:headEnd/>
            <a:tailEnd/>
          </a:ln>
        </p:spPr>
        <p:txBody>
          <a:bodyPr/>
          <a:lstStyle/>
          <a:p>
            <a:pPr algn="ctr">
              <a:spcBef>
                <a:spcPct val="20000"/>
              </a:spcBef>
            </a:pPr>
            <a:r>
              <a:rPr lang="en-US" dirty="0"/>
              <a:t>Il </a:t>
            </a:r>
            <a:r>
              <a:rPr lang="en-US" dirty="0" err="1"/>
              <a:t>microscopio</a:t>
            </a:r>
            <a:r>
              <a:rPr lang="en-US" dirty="0"/>
              <a:t> </a:t>
            </a:r>
            <a:r>
              <a:rPr lang="en-US" dirty="0" err="1"/>
              <a:t>ottico</a:t>
            </a:r>
            <a:r>
              <a:rPr lang="en-US" dirty="0"/>
              <a:t> </a:t>
            </a:r>
            <a:r>
              <a:rPr lang="en-US" b="1" u="sng" dirty="0" err="1"/>
              <a:t>aprì</a:t>
            </a:r>
            <a:r>
              <a:rPr lang="en-US" b="1" u="sng" dirty="0"/>
              <a:t> la </a:t>
            </a:r>
            <a:r>
              <a:rPr lang="en-US" b="1" u="sng" dirty="0" err="1"/>
              <a:t>mente</a:t>
            </a:r>
            <a:r>
              <a:rPr lang="en-US" b="1" u="sng" dirty="0"/>
              <a:t> ad un </a:t>
            </a:r>
            <a:r>
              <a:rPr lang="en-US" b="1" u="sng" dirty="0" err="1"/>
              <a:t>mondo</a:t>
            </a:r>
            <a:r>
              <a:rPr lang="en-US" b="1" u="sng" dirty="0"/>
              <a:t> </a:t>
            </a:r>
            <a:r>
              <a:rPr lang="en-US" b="1" u="sng" dirty="0" err="1"/>
              <a:t>fino</a:t>
            </a:r>
            <a:r>
              <a:rPr lang="en-US" b="1" u="sng" dirty="0"/>
              <a:t> ad </a:t>
            </a:r>
            <a:r>
              <a:rPr lang="en-US" b="1" u="sng" dirty="0" err="1"/>
              <a:t>allora</a:t>
            </a:r>
            <a:r>
              <a:rPr lang="en-US" b="1" u="sng" dirty="0"/>
              <a:t> </a:t>
            </a:r>
            <a:r>
              <a:rPr lang="en-US" b="1" u="sng" dirty="0" err="1"/>
              <a:t>mai</a:t>
            </a:r>
            <a:r>
              <a:rPr lang="en-US" b="1" u="sng" dirty="0"/>
              <a:t> </a:t>
            </a:r>
            <a:r>
              <a:rPr lang="en-US" b="1" u="sng" dirty="0" err="1"/>
              <a:t>visto</a:t>
            </a:r>
            <a:r>
              <a:rPr lang="en-US" dirty="0"/>
              <a:t>.          </a:t>
            </a:r>
            <a:endParaRPr lang="en-US" dirty="0" smtClean="0"/>
          </a:p>
          <a:p>
            <a:pPr algn="ctr">
              <a:spcBef>
                <a:spcPct val="20000"/>
              </a:spcBef>
            </a:pPr>
            <a:r>
              <a:rPr lang="en-US" dirty="0" smtClean="0"/>
              <a:t>L</a:t>
            </a:r>
            <a:r>
              <a:rPr lang="en-US" dirty="0"/>
              <a:t>’ </a:t>
            </a:r>
            <a:r>
              <a:rPr lang="en-US" dirty="0" err="1"/>
              <a:t>accettazione</a:t>
            </a:r>
            <a:r>
              <a:rPr lang="en-US" dirty="0"/>
              <a:t> </a:t>
            </a:r>
            <a:r>
              <a:rPr lang="en-US" dirty="0" err="1"/>
              <a:t>dell’universo</a:t>
            </a:r>
            <a:r>
              <a:rPr lang="en-US" dirty="0"/>
              <a:t> </a:t>
            </a:r>
            <a:r>
              <a:rPr lang="en-US" dirty="0" err="1"/>
              <a:t>microscopico</a:t>
            </a:r>
            <a:r>
              <a:rPr lang="en-US" dirty="0"/>
              <a:t> è </a:t>
            </a:r>
            <a:r>
              <a:rPr lang="en-US" dirty="0" err="1"/>
              <a:t>stato</a:t>
            </a:r>
            <a:r>
              <a:rPr lang="en-US" dirty="0"/>
              <a:t> un </a:t>
            </a:r>
            <a:r>
              <a:rPr lang="en-US" dirty="0" err="1"/>
              <a:t>evento</a:t>
            </a:r>
            <a:r>
              <a:rPr lang="en-US" dirty="0"/>
              <a:t> </a:t>
            </a:r>
            <a:r>
              <a:rPr lang="en-US" dirty="0" err="1"/>
              <a:t>storico</a:t>
            </a:r>
            <a:r>
              <a:rPr lang="en-US" dirty="0"/>
              <a:t> </a:t>
            </a:r>
            <a:r>
              <a:rPr lang="en-US" dirty="0" err="1"/>
              <a:t>seminale</a:t>
            </a:r>
            <a:r>
              <a:rPr lang="en-US" dirty="0"/>
              <a:t> </a:t>
            </a:r>
            <a:r>
              <a:rPr lang="en-US" dirty="0" err="1"/>
              <a:t>che</a:t>
            </a:r>
            <a:r>
              <a:rPr lang="en-US" dirty="0"/>
              <a:t> ha </a:t>
            </a:r>
            <a:r>
              <a:rPr lang="en-US" dirty="0" err="1"/>
              <a:t>reso</a:t>
            </a:r>
            <a:r>
              <a:rPr lang="en-US" dirty="0"/>
              <a:t> </a:t>
            </a:r>
            <a:r>
              <a:rPr lang="en-US" dirty="0" err="1"/>
              <a:t>gli</a:t>
            </a:r>
            <a:r>
              <a:rPr lang="en-US" dirty="0"/>
              <a:t> </a:t>
            </a:r>
            <a:r>
              <a:rPr lang="en-US" dirty="0" err="1"/>
              <a:t>uomini</a:t>
            </a:r>
            <a:r>
              <a:rPr lang="en-US" dirty="0"/>
              <a:t> </a:t>
            </a:r>
            <a:r>
              <a:rPr lang="en-US" dirty="0" err="1"/>
              <a:t>capaci</a:t>
            </a:r>
            <a:r>
              <a:rPr lang="en-US" dirty="0"/>
              <a:t> </a:t>
            </a:r>
            <a:r>
              <a:rPr lang="en-US" dirty="0" err="1"/>
              <a:t>di</a:t>
            </a:r>
            <a:r>
              <a:rPr lang="en-US" dirty="0"/>
              <a:t> </a:t>
            </a:r>
            <a:r>
              <a:rPr lang="en-US" b="1" dirty="0" err="1"/>
              <a:t>concepire</a:t>
            </a:r>
            <a:r>
              <a:rPr lang="en-US" b="1" dirty="0"/>
              <a:t> </a:t>
            </a:r>
            <a:r>
              <a:rPr lang="en-US" b="1" dirty="0" err="1"/>
              <a:t>l’inconcepibile</a:t>
            </a:r>
            <a:r>
              <a:rPr lang="en-US" dirty="0"/>
              <a:t> e </a:t>
            </a:r>
            <a:r>
              <a:rPr lang="en-US" dirty="0" err="1"/>
              <a:t>li</a:t>
            </a:r>
            <a:r>
              <a:rPr lang="en-US" dirty="0"/>
              <a:t> ha </a:t>
            </a:r>
            <a:r>
              <a:rPr lang="en-US" dirty="0" err="1"/>
              <a:t>incoraggiati</a:t>
            </a:r>
            <a:r>
              <a:rPr lang="en-US" dirty="0"/>
              <a:t> a </a:t>
            </a:r>
            <a:r>
              <a:rPr lang="en-US" dirty="0" err="1"/>
              <a:t>pensare</a:t>
            </a:r>
            <a:r>
              <a:rPr lang="en-US" dirty="0"/>
              <a:t> </a:t>
            </a:r>
            <a:r>
              <a:rPr lang="en-US" dirty="0" err="1"/>
              <a:t>l’impensabile</a:t>
            </a:r>
            <a:r>
              <a:rPr lang="en-US" dirty="0"/>
              <a:t>.</a:t>
            </a:r>
          </a:p>
        </p:txBody>
      </p:sp>
      <p:sp>
        <p:nvSpPr>
          <p:cNvPr id="65541" name="Rectangle 8"/>
          <p:cNvSpPr>
            <a:spLocks noChangeArrowheads="1"/>
          </p:cNvSpPr>
          <p:nvPr/>
        </p:nvSpPr>
        <p:spPr bwMode="auto">
          <a:xfrm>
            <a:off x="546100" y="2311400"/>
            <a:ext cx="3238500" cy="2565400"/>
          </a:xfrm>
          <a:prstGeom prst="rect">
            <a:avLst/>
          </a:prstGeom>
          <a:noFill/>
          <a:ln w="9525">
            <a:noFill/>
            <a:miter lim="800000"/>
            <a:headEnd/>
            <a:tailEnd/>
          </a:ln>
        </p:spPr>
        <p:txBody>
          <a:bodyPr/>
          <a:lstStyle/>
          <a:p>
            <a:pPr algn="ctr">
              <a:spcBef>
                <a:spcPct val="20000"/>
              </a:spcBef>
            </a:pPr>
            <a:r>
              <a:rPr lang="en-US" sz="1600"/>
              <a:t>I </a:t>
            </a:r>
            <a:r>
              <a:rPr lang="en-US"/>
              <a:t>primi microscopi erano essenzialmente semplici lenti di ingrandimento, sebbene molti raggiungessero un potere piuttosto alto.  Molte importanti osservazioni vennero fatte con questi microscopi, via via migliorati, dal 1600 in avanti.</a:t>
            </a:r>
            <a:r>
              <a:rPr lang="en-US" sz="1600"/>
              <a:t> </a:t>
            </a:r>
          </a:p>
        </p:txBody>
      </p:sp>
      <p:pic>
        <p:nvPicPr>
          <p:cNvPr id="65542" name="Picture 9" descr="clarksimple2"/>
          <p:cNvPicPr>
            <a:picLocks noChangeAspect="1" noChangeArrowheads="1"/>
          </p:cNvPicPr>
          <p:nvPr/>
        </p:nvPicPr>
        <p:blipFill>
          <a:blip r:embed="rId3" cstate="print"/>
          <a:srcRect/>
          <a:stretch>
            <a:fillRect/>
          </a:stretch>
        </p:blipFill>
        <p:spPr bwMode="auto">
          <a:xfrm>
            <a:off x="4165600" y="2125663"/>
            <a:ext cx="3810000" cy="3113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CasellaDiTesto 1"/>
          <p:cNvSpPr txBox="1">
            <a:spLocks noChangeArrowheads="1"/>
          </p:cNvSpPr>
          <p:nvPr/>
        </p:nvSpPr>
        <p:spPr bwMode="auto">
          <a:xfrm>
            <a:off x="35496" y="44450"/>
            <a:ext cx="8820150" cy="6864350"/>
          </a:xfrm>
          <a:prstGeom prst="rect">
            <a:avLst/>
          </a:prstGeom>
          <a:noFill/>
          <a:ln w="9525">
            <a:noFill/>
            <a:miter lim="800000"/>
            <a:headEnd/>
            <a:tailEnd/>
          </a:ln>
        </p:spPr>
        <p:txBody>
          <a:bodyPr>
            <a:spAutoFit/>
          </a:bodyPr>
          <a:lstStyle/>
          <a:p>
            <a:pPr algn="ctr"/>
            <a:r>
              <a:rPr lang="it-IT" sz="2000" dirty="0" err="1"/>
              <a:t>Athanasius</a:t>
            </a:r>
            <a:r>
              <a:rPr lang="it-IT" sz="2000" dirty="0"/>
              <a:t>  </a:t>
            </a:r>
            <a:r>
              <a:rPr lang="it-IT" sz="2000" dirty="0" err="1"/>
              <a:t>Kircher</a:t>
            </a:r>
            <a:r>
              <a:rPr lang="it-IT" sz="2000" dirty="0"/>
              <a:t> (1602-1680)</a:t>
            </a:r>
          </a:p>
          <a:p>
            <a:pPr algn="ctr"/>
            <a:endParaRPr lang="it-IT" sz="2000" dirty="0"/>
          </a:p>
          <a:p>
            <a:pPr algn="just"/>
            <a:endParaRPr lang="it-IT" sz="2000" dirty="0"/>
          </a:p>
          <a:p>
            <a:pPr algn="just"/>
            <a:endParaRPr lang="it-IT" sz="2000" dirty="0"/>
          </a:p>
          <a:p>
            <a:pPr algn="just"/>
            <a:r>
              <a:rPr lang="it-IT" sz="2000" dirty="0"/>
              <a:t>Il primo microscopista è stato il gesuita tedesco </a:t>
            </a:r>
            <a:r>
              <a:rPr lang="it-IT" sz="2000" dirty="0" err="1"/>
              <a:t>Athanasius</a:t>
            </a:r>
            <a:endParaRPr lang="it-IT" sz="2000" dirty="0"/>
          </a:p>
          <a:p>
            <a:pPr algn="just"/>
            <a:r>
              <a:rPr lang="it-IT" sz="2000" dirty="0"/>
              <a:t> </a:t>
            </a:r>
            <a:r>
              <a:rPr lang="it-IT" sz="2000" dirty="0" err="1"/>
              <a:t>Kircher</a:t>
            </a:r>
            <a:r>
              <a:rPr lang="it-IT" sz="2000" dirty="0"/>
              <a:t> </a:t>
            </a:r>
            <a:r>
              <a:rPr lang="it-IT" sz="2000" b="1" dirty="0" smtClean="0"/>
              <a:t>che </a:t>
            </a:r>
            <a:r>
              <a:rPr lang="it-IT" sz="2000" b="1" dirty="0"/>
              <a:t>fu probabilmente il primo ad </a:t>
            </a:r>
            <a:r>
              <a:rPr lang="it-IT" sz="2000" b="1" dirty="0" smtClean="0"/>
              <a:t>utilizzare </a:t>
            </a:r>
          </a:p>
          <a:p>
            <a:pPr algn="just"/>
            <a:r>
              <a:rPr lang="it-IT" sz="2000" b="1" dirty="0" smtClean="0"/>
              <a:t>il </a:t>
            </a:r>
            <a:r>
              <a:rPr lang="it-IT" sz="2000" b="1" dirty="0"/>
              <a:t>microscopio per </a:t>
            </a:r>
            <a:r>
              <a:rPr lang="it-IT" sz="2000" b="1" dirty="0" smtClean="0"/>
              <a:t>indagare </a:t>
            </a:r>
            <a:r>
              <a:rPr lang="it-IT" sz="2000" b="1" dirty="0"/>
              <a:t>le cause della malattia.</a:t>
            </a:r>
          </a:p>
          <a:p>
            <a:pPr algn="just"/>
            <a:endParaRPr lang="it-IT" sz="2000" dirty="0"/>
          </a:p>
          <a:p>
            <a:pPr algn="just"/>
            <a:r>
              <a:rPr lang="it-IT" sz="2000" dirty="0"/>
              <a:t>I suoi esperimenti hanno dimostrato come vermi e altre piccole creature viventi si sviluppano nella </a:t>
            </a:r>
            <a:r>
              <a:rPr lang="it-IT" sz="2000" b="1" dirty="0"/>
              <a:t>materia in decomposizione</a:t>
            </a:r>
            <a:r>
              <a:rPr lang="it-IT" sz="2000" dirty="0"/>
              <a:t>. Tra le prime persone ad osservare microbi attraverso un microscopio, fu talmente in anticipo sul suo tempo da </a:t>
            </a:r>
            <a:r>
              <a:rPr lang="it-IT" sz="2000" b="1" dirty="0"/>
              <a:t>proporre la tesi </a:t>
            </a:r>
            <a:r>
              <a:rPr lang="it-IT" sz="2000" b="1" u="sng" dirty="0"/>
              <a:t>che la peste era causata da un microrganismo infettivo</a:t>
            </a:r>
            <a:r>
              <a:rPr lang="it-IT" sz="2000" dirty="0"/>
              <a:t>, e da proporre misure efficaci per prevenire la diffusione della malattia.</a:t>
            </a:r>
          </a:p>
          <a:p>
            <a:pPr algn="just"/>
            <a:endParaRPr lang="it-IT" sz="2000" dirty="0"/>
          </a:p>
          <a:p>
            <a:pPr algn="just"/>
            <a:r>
              <a:rPr lang="it-IT" sz="2000" dirty="0" err="1"/>
              <a:t>Kircher</a:t>
            </a:r>
            <a:r>
              <a:rPr lang="it-IT" sz="2000" dirty="0"/>
              <a:t> </a:t>
            </a:r>
            <a:r>
              <a:rPr lang="it-IT" sz="2000" dirty="0" err="1"/>
              <a:t>adottatò</a:t>
            </a:r>
            <a:r>
              <a:rPr lang="it-IT" sz="2000" dirty="0"/>
              <a:t> un approccio 'moderno' nello studio delle malattie, nel 1646 osservò con un microscopio il sangue delle vittime della peste. Nel suo </a:t>
            </a:r>
            <a:r>
              <a:rPr lang="it-IT" sz="2000" i="1" dirty="0" err="1"/>
              <a:t>Pestis</a:t>
            </a:r>
            <a:r>
              <a:rPr lang="it-IT" sz="2000" i="1" dirty="0"/>
              <a:t> </a:t>
            </a:r>
            <a:r>
              <a:rPr lang="it-IT" sz="2000" i="1" dirty="0" err="1"/>
              <a:t>scrutinium</a:t>
            </a:r>
            <a:r>
              <a:rPr lang="it-IT" sz="2000" i="1" dirty="0"/>
              <a:t> </a:t>
            </a:r>
            <a:r>
              <a:rPr lang="it-IT" sz="2000" dirty="0"/>
              <a:t>del 1658, </a:t>
            </a:r>
            <a:r>
              <a:rPr lang="it-IT" sz="2000" b="1" u="sng" dirty="0"/>
              <a:t>descrisse la presenza di "</a:t>
            </a:r>
            <a:r>
              <a:rPr lang="it-IT" sz="2000" b="1" u="sng" dirty="0" err="1"/>
              <a:t>vermetti</a:t>
            </a:r>
            <a:r>
              <a:rPr lang="it-IT" sz="2000" b="1" u="sng" dirty="0"/>
              <a:t>" o "animaletti" nel sangue</a:t>
            </a:r>
            <a:r>
              <a:rPr lang="it-IT" sz="2000" dirty="0"/>
              <a:t>, e concluse che questi microrganismi fossero la causa della malattia. La scoperta è stata corretta, anche se è probabile che quello che ha visto erano in realtà globuli rosso o bianchi e non l'agente della peste, </a:t>
            </a:r>
            <a:r>
              <a:rPr lang="it-IT" sz="2000" dirty="0" err="1"/>
              <a:t>Yersinia</a:t>
            </a:r>
            <a:r>
              <a:rPr lang="it-IT" sz="2000" dirty="0"/>
              <a:t> </a:t>
            </a:r>
            <a:r>
              <a:rPr lang="it-IT" sz="2000" dirty="0" err="1" smtClean="0"/>
              <a:t>pestis</a:t>
            </a:r>
            <a:r>
              <a:rPr lang="it-IT" sz="2000" dirty="0" smtClean="0"/>
              <a:t> (invisibile con i microscopi di allora)</a:t>
            </a:r>
            <a:endParaRPr lang="it-IT" sz="2000" dirty="0"/>
          </a:p>
        </p:txBody>
      </p:sp>
      <p:pic>
        <p:nvPicPr>
          <p:cNvPr id="61443" name="Immagine 2" descr="images (1).jpg"/>
          <p:cNvPicPr>
            <a:picLocks noChangeAspect="1"/>
          </p:cNvPicPr>
          <p:nvPr/>
        </p:nvPicPr>
        <p:blipFill>
          <a:blip r:embed="rId2" cstate="print"/>
          <a:srcRect/>
          <a:stretch>
            <a:fillRect/>
          </a:stretch>
        </p:blipFill>
        <p:spPr bwMode="auto">
          <a:xfrm>
            <a:off x="7432675" y="-26988"/>
            <a:ext cx="1676400" cy="2590801"/>
          </a:xfrm>
          <a:prstGeom prst="rect">
            <a:avLst/>
          </a:prstGeom>
          <a:noFill/>
          <a:ln w="9525">
            <a:noFill/>
            <a:miter lim="800000"/>
            <a:headEnd/>
            <a:tailEnd/>
          </a:ln>
        </p:spPr>
      </p:pic>
      <p:sp>
        <p:nvSpPr>
          <p:cNvPr id="4" name="Rettangolo 3"/>
          <p:cNvSpPr/>
          <p:nvPr/>
        </p:nvSpPr>
        <p:spPr>
          <a:xfrm>
            <a:off x="144017" y="619919"/>
            <a:ext cx="6660231" cy="64884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b="1" dirty="0">
                <a:solidFill>
                  <a:srgbClr val="FF0000"/>
                </a:solidFill>
              </a:rPr>
              <a:t>Demolizione t. umorale  &gt; cause delle </a:t>
            </a:r>
            <a:r>
              <a:rPr lang="it-IT" b="1" dirty="0" smtClean="0">
                <a:solidFill>
                  <a:srgbClr val="FF0000"/>
                </a:solidFill>
              </a:rPr>
              <a:t>pestilenze sono  micro-organismi (osservati  con gli strumenti! ma privo di teoria </a:t>
            </a:r>
            <a:r>
              <a:rPr lang="it-IT" b="1" dirty="0" err="1" smtClean="0">
                <a:solidFill>
                  <a:srgbClr val="FF0000"/>
                </a:solidFill>
              </a:rPr>
              <a:t>espl</a:t>
            </a:r>
            <a:r>
              <a:rPr lang="it-IT" b="1" dirty="0" smtClean="0">
                <a:solidFill>
                  <a:srgbClr val="FF0000"/>
                </a:solidFill>
              </a:rPr>
              <a:t>. gen.)</a:t>
            </a:r>
            <a:endParaRPr lang="it-IT" b="1" dirty="0">
              <a:solidFill>
                <a:srgbClr val="FF0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685800"/>
            <a:ext cx="8229600" cy="1143000"/>
          </a:xfrm>
        </p:spPr>
        <p:txBody>
          <a:bodyPr/>
          <a:lstStyle/>
          <a:p>
            <a:r>
              <a:rPr lang="en-US" b="1"/>
              <a:t>“Science” Before </a:t>
            </a:r>
            <a:br>
              <a:rPr lang="en-US" b="1"/>
            </a:br>
            <a:r>
              <a:rPr lang="en-US" b="1"/>
              <a:t>the Scientific Revolution</a:t>
            </a:r>
          </a:p>
        </p:txBody>
      </p:sp>
      <p:sp>
        <p:nvSpPr>
          <p:cNvPr id="13315" name="Rectangle 3"/>
          <p:cNvSpPr>
            <a:spLocks noGrp="1" noChangeArrowheads="1"/>
          </p:cNvSpPr>
          <p:nvPr>
            <p:ph type="body" idx="1"/>
          </p:nvPr>
        </p:nvSpPr>
        <p:spPr>
          <a:xfrm>
            <a:off x="228600" y="2133600"/>
            <a:ext cx="3429000" cy="3992563"/>
          </a:xfrm>
        </p:spPr>
        <p:txBody>
          <a:bodyPr/>
          <a:lstStyle/>
          <a:p>
            <a:r>
              <a:rPr lang="en-US" sz="2400"/>
              <a:t>Based almost entirely on reasoning</a:t>
            </a:r>
          </a:p>
          <a:p>
            <a:r>
              <a:rPr lang="en-US" sz="2400"/>
              <a:t>Experimental method or observation wasn’t used at all</a:t>
            </a:r>
          </a:p>
          <a:p>
            <a:r>
              <a:rPr lang="en-US" sz="2400"/>
              <a:t>Science in medieval times</a:t>
            </a:r>
          </a:p>
          <a:p>
            <a:pPr lvl="1">
              <a:buFontTx/>
              <a:buChar char="•"/>
            </a:pPr>
            <a:r>
              <a:rPr lang="en-US" sz="2400"/>
              <a:t>Alchemy</a:t>
            </a:r>
          </a:p>
          <a:p>
            <a:pPr lvl="1">
              <a:buFontTx/>
              <a:buChar char="•"/>
            </a:pPr>
            <a:r>
              <a:rPr lang="en-US" sz="2400"/>
              <a:t>Astrology</a:t>
            </a:r>
          </a:p>
        </p:txBody>
      </p:sp>
      <p:pic>
        <p:nvPicPr>
          <p:cNvPr id="13316" name="Picture 4" descr="wcG214"/>
          <p:cNvPicPr>
            <a:picLocks noChangeAspect="1" noChangeArrowheads="1"/>
          </p:cNvPicPr>
          <p:nvPr/>
        </p:nvPicPr>
        <p:blipFill>
          <a:blip r:embed="rId3" cstate="print"/>
          <a:srcRect/>
          <a:stretch>
            <a:fillRect/>
          </a:stretch>
        </p:blipFill>
        <p:spPr bwMode="auto">
          <a:xfrm>
            <a:off x="3657600" y="2133600"/>
            <a:ext cx="5181600" cy="3886200"/>
          </a:xfrm>
          <a:prstGeom prst="rect">
            <a:avLst/>
          </a:prstGeom>
          <a:noFill/>
        </p:spPr>
      </p:pic>
      <p:sp>
        <p:nvSpPr>
          <p:cNvPr id="13317" name="Text Box 5"/>
          <p:cNvSpPr txBox="1">
            <a:spLocks noChangeArrowheads="1"/>
          </p:cNvSpPr>
          <p:nvPr/>
        </p:nvSpPr>
        <p:spPr bwMode="auto">
          <a:xfrm>
            <a:off x="3962400" y="5957888"/>
            <a:ext cx="4572000" cy="366712"/>
          </a:xfrm>
          <a:prstGeom prst="rect">
            <a:avLst/>
          </a:prstGeom>
          <a:noFill/>
          <a:ln w="9525">
            <a:noFill/>
            <a:miter lim="800000"/>
            <a:headEnd/>
            <a:tailEnd/>
          </a:ln>
          <a:effectLst/>
        </p:spPr>
        <p:txBody>
          <a:bodyPr>
            <a:spAutoFit/>
          </a:bodyPr>
          <a:lstStyle/>
          <a:p>
            <a:pPr algn="ctr">
              <a:spcBef>
                <a:spcPct val="50000"/>
              </a:spcBef>
            </a:pPr>
            <a:r>
              <a:rPr lang="en-US">
                <a:latin typeface="Times New Roman" pitchFamily="18" charset="0"/>
              </a:rPr>
              <a:t>A medieval alchemist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3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3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31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331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33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1196975"/>
          </a:xfrm>
          <a:solidFill>
            <a:schemeClr val="bg2"/>
          </a:solidFill>
        </p:spPr>
        <p:txBody>
          <a:bodyPr rtlCol="0">
            <a:normAutofit fontScale="90000"/>
          </a:bodyPr>
          <a:lstStyle/>
          <a:p>
            <a:pPr algn="l" eaLnBrk="1" fontAlgn="auto" hangingPunct="1">
              <a:spcAft>
                <a:spcPts val="0"/>
              </a:spcAft>
              <a:defRPr/>
            </a:pPr>
            <a:r>
              <a:rPr lang="it-IT" b="1" dirty="0" smtClean="0">
                <a:solidFill>
                  <a:srgbClr val="C00000"/>
                </a:solidFill>
              </a:rPr>
              <a:t>Marcello </a:t>
            </a:r>
            <a:r>
              <a:rPr lang="it-IT" b="1" dirty="0" err="1" smtClean="0">
                <a:solidFill>
                  <a:srgbClr val="C00000"/>
                </a:solidFill>
              </a:rPr>
              <a:t>Malpighi</a:t>
            </a:r>
            <a:r>
              <a:rPr lang="it-IT" b="1" dirty="0" smtClean="0">
                <a:solidFill>
                  <a:srgbClr val="C00000"/>
                </a:solidFill>
              </a:rPr>
              <a:t/>
            </a:r>
            <a:br>
              <a:rPr lang="it-IT" b="1" dirty="0" smtClean="0">
                <a:solidFill>
                  <a:srgbClr val="C00000"/>
                </a:solidFill>
              </a:rPr>
            </a:br>
            <a:r>
              <a:rPr lang="it-IT" sz="3100" b="1" dirty="0" smtClean="0">
                <a:solidFill>
                  <a:srgbClr val="C00000"/>
                </a:solidFill>
              </a:rPr>
              <a:t>padre dell’</a:t>
            </a:r>
            <a:r>
              <a:rPr lang="it-IT" sz="3100" b="1" u="sng" dirty="0" smtClean="0">
                <a:solidFill>
                  <a:srgbClr val="0070C0"/>
                </a:solidFill>
              </a:rPr>
              <a:t>“anatomia sottile” (microscopica)</a:t>
            </a:r>
            <a:r>
              <a:rPr lang="it-IT" sz="3100" b="1" dirty="0" smtClean="0">
                <a:solidFill>
                  <a:srgbClr val="C00000"/>
                </a:solidFill>
              </a:rPr>
              <a:t> </a:t>
            </a:r>
            <a:endParaRPr lang="it-IT" sz="3100" b="1" dirty="0">
              <a:solidFill>
                <a:srgbClr val="C00000"/>
              </a:solidFill>
            </a:endParaRPr>
          </a:p>
        </p:txBody>
      </p:sp>
      <p:sp>
        <p:nvSpPr>
          <p:cNvPr id="3" name="Segnaposto contenuto 2"/>
          <p:cNvSpPr>
            <a:spLocks noGrp="1"/>
          </p:cNvSpPr>
          <p:nvPr>
            <p:ph idx="1"/>
          </p:nvPr>
        </p:nvSpPr>
        <p:spPr>
          <a:xfrm>
            <a:off x="34925" y="1341438"/>
            <a:ext cx="9109075" cy="3167682"/>
          </a:xfrm>
        </p:spPr>
        <p:txBody>
          <a:bodyPr rtlCol="0">
            <a:noAutofit/>
          </a:bodyPr>
          <a:lstStyle/>
          <a:p>
            <a:pPr eaLnBrk="1" fontAlgn="auto" hangingPunct="1">
              <a:spcAft>
                <a:spcPts val="0"/>
              </a:spcAft>
              <a:buFont typeface="Arial" pitchFamily="34" charset="0"/>
              <a:buChar char="•"/>
              <a:defRPr/>
            </a:pPr>
            <a:r>
              <a:rPr lang="it-IT" sz="2000" dirty="0" smtClean="0"/>
              <a:t>Nasce a Crevalcore nel 1628</a:t>
            </a:r>
          </a:p>
          <a:p>
            <a:pPr algn="just" eaLnBrk="1" fontAlgn="auto" hangingPunct="1">
              <a:spcAft>
                <a:spcPts val="0"/>
              </a:spcAft>
              <a:buFont typeface="Arial" pitchFamily="34" charset="0"/>
              <a:buChar char="•"/>
              <a:defRPr/>
            </a:pPr>
            <a:r>
              <a:rPr lang="it-IT" sz="2000" dirty="0" smtClean="0"/>
              <a:t>Medico universitario di fama insegna a Pisa, Messina, Bologna </a:t>
            </a:r>
          </a:p>
          <a:p>
            <a:pPr algn="just" eaLnBrk="1" fontAlgn="auto" hangingPunct="1">
              <a:spcAft>
                <a:spcPts val="0"/>
              </a:spcAft>
              <a:buFont typeface="Arial" pitchFamily="34" charset="0"/>
              <a:buNone/>
              <a:defRPr/>
            </a:pPr>
            <a:r>
              <a:rPr lang="it-IT" sz="2000" dirty="0" smtClean="0"/>
              <a:t>	e termina la carriera a Roma dove diventa archiatra pontificio</a:t>
            </a:r>
          </a:p>
          <a:p>
            <a:pPr eaLnBrk="1" fontAlgn="auto" hangingPunct="1">
              <a:spcAft>
                <a:spcPts val="0"/>
              </a:spcAft>
              <a:buFont typeface="Arial" pitchFamily="34" charset="0"/>
              <a:buChar char="•"/>
              <a:defRPr/>
            </a:pPr>
            <a:r>
              <a:rPr lang="it-IT" sz="2000" dirty="0" smtClean="0"/>
              <a:t>È eletto </a:t>
            </a:r>
            <a:r>
              <a:rPr lang="it-IT" sz="2000" dirty="0" err="1" smtClean="0"/>
              <a:t>Fellow</a:t>
            </a:r>
            <a:r>
              <a:rPr lang="it-IT" sz="2000" dirty="0" smtClean="0"/>
              <a:t> della </a:t>
            </a:r>
            <a:r>
              <a:rPr lang="it-IT" sz="2000" dirty="0" err="1" smtClean="0"/>
              <a:t>Royal</a:t>
            </a:r>
            <a:r>
              <a:rPr lang="it-IT" sz="2000" dirty="0" smtClean="0"/>
              <a:t> Society</a:t>
            </a:r>
          </a:p>
          <a:p>
            <a:pPr algn="just" eaLnBrk="1" fontAlgn="auto" hangingPunct="1">
              <a:spcAft>
                <a:spcPts val="0"/>
              </a:spcAft>
              <a:buFont typeface="Arial" pitchFamily="34" charset="0"/>
              <a:buChar char="•"/>
              <a:defRPr/>
            </a:pPr>
            <a:r>
              <a:rPr lang="it-IT" sz="2000" dirty="0" smtClean="0"/>
              <a:t>Individua, tra l’altro, gli strati dell’epidermide, le papille gustative, scopre e descrive gli alveoli polmonari, individua l’anastomosi capillare, descrive la struttura fine del rene e scopre i glomeruli renali (detti appunto di </a:t>
            </a:r>
            <a:r>
              <a:rPr lang="it-IT" sz="2000" dirty="0" err="1" smtClean="0"/>
              <a:t>Malpighi</a:t>
            </a:r>
            <a:r>
              <a:rPr lang="it-IT" sz="2000" dirty="0" smtClean="0"/>
              <a:t>)</a:t>
            </a:r>
          </a:p>
          <a:p>
            <a:pPr eaLnBrk="1" fontAlgn="auto" hangingPunct="1">
              <a:spcAft>
                <a:spcPts val="0"/>
              </a:spcAft>
              <a:buFont typeface="Arial" pitchFamily="34" charset="0"/>
              <a:buNone/>
              <a:defRPr/>
            </a:pPr>
            <a:endParaRPr lang="it-IT" sz="2400" dirty="0" smtClean="0"/>
          </a:p>
          <a:p>
            <a:pPr eaLnBrk="1" fontAlgn="auto" hangingPunct="1">
              <a:spcAft>
                <a:spcPts val="0"/>
              </a:spcAft>
              <a:buFont typeface="Arial" pitchFamily="34" charset="0"/>
              <a:buNone/>
              <a:defRPr/>
            </a:pPr>
            <a:endParaRPr lang="it-IT" sz="1200" dirty="0" smtClean="0"/>
          </a:p>
        </p:txBody>
      </p:sp>
      <p:pic>
        <p:nvPicPr>
          <p:cNvPr id="58372" name="Immagine 3" descr="Malpighi.jpg"/>
          <p:cNvPicPr>
            <a:picLocks noChangeAspect="1"/>
          </p:cNvPicPr>
          <p:nvPr/>
        </p:nvPicPr>
        <p:blipFill>
          <a:blip r:embed="rId2" cstate="print"/>
          <a:srcRect/>
          <a:stretch>
            <a:fillRect/>
          </a:stretch>
        </p:blipFill>
        <p:spPr bwMode="auto">
          <a:xfrm>
            <a:off x="7092950" y="0"/>
            <a:ext cx="2051050" cy="2070100"/>
          </a:xfrm>
          <a:prstGeom prst="rect">
            <a:avLst/>
          </a:prstGeom>
          <a:noFill/>
          <a:ln w="9525">
            <a:noFill/>
            <a:miter lim="800000"/>
            <a:headEnd/>
            <a:tailEnd/>
          </a:ln>
        </p:spPr>
      </p:pic>
      <p:sp>
        <p:nvSpPr>
          <p:cNvPr id="5" name="Rettangolo 4"/>
          <p:cNvSpPr/>
          <p:nvPr/>
        </p:nvSpPr>
        <p:spPr>
          <a:xfrm>
            <a:off x="863600" y="3860800"/>
            <a:ext cx="7308850" cy="5762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b="1" dirty="0">
                <a:solidFill>
                  <a:srgbClr val="FF0000"/>
                </a:solidFill>
              </a:rPr>
              <a:t>Demolizione t. umorale  &gt; cause delle malattie sono  MICRO-anatomiche (non più ipotizzate ora è comparso lo strumento!</a:t>
            </a:r>
          </a:p>
        </p:txBody>
      </p:sp>
      <p:sp>
        <p:nvSpPr>
          <p:cNvPr id="6" name="Rettangolo 5"/>
          <p:cNvSpPr/>
          <p:nvPr/>
        </p:nvSpPr>
        <p:spPr>
          <a:xfrm>
            <a:off x="0" y="4854059"/>
            <a:ext cx="9144000" cy="2031325"/>
          </a:xfrm>
          <a:prstGeom prst="rect">
            <a:avLst/>
          </a:prstGeom>
          <a:solidFill>
            <a:schemeClr val="accent1"/>
          </a:solidFill>
        </p:spPr>
        <p:txBody>
          <a:bodyPr wrap="square">
            <a:spAutoFit/>
          </a:bodyPr>
          <a:lstStyle/>
          <a:p>
            <a:pPr marL="0" indent="0" algn="just" eaLnBrk="1" fontAlgn="auto" hangingPunct="1">
              <a:spcBef>
                <a:spcPts val="0"/>
              </a:spcBef>
              <a:spcAft>
                <a:spcPts val="0"/>
              </a:spcAft>
              <a:buFont typeface="Arial" pitchFamily="34" charset="0"/>
              <a:buNone/>
              <a:defRPr/>
            </a:pPr>
            <a:r>
              <a:rPr lang="it-IT" dirty="0" smtClean="0"/>
              <a:t>Maneggiare un </a:t>
            </a:r>
            <a:r>
              <a:rPr lang="it-IT" b="1" u="sng" dirty="0" smtClean="0"/>
              <a:t>microscopio</a:t>
            </a:r>
            <a:r>
              <a:rPr lang="it-IT" dirty="0" smtClean="0"/>
              <a:t> dell’epoca e piegarlo alle necessità della ricerca anatomica non è impresa di poco conto, e </a:t>
            </a:r>
            <a:r>
              <a:rPr lang="it-IT" dirty="0" err="1" smtClean="0"/>
              <a:t>Malpighi</a:t>
            </a:r>
            <a:r>
              <a:rPr lang="it-IT" dirty="0" smtClean="0"/>
              <a:t> eccelle non solo nelle </a:t>
            </a:r>
            <a:r>
              <a:rPr lang="it-IT" b="1" u="sng" dirty="0" smtClean="0"/>
              <a:t>capacità osservative</a:t>
            </a:r>
            <a:r>
              <a:rPr lang="it-IT" dirty="0" smtClean="0"/>
              <a:t>, ma anche nell’uso di tecniche semplici ma efficaci di </a:t>
            </a:r>
            <a:r>
              <a:rPr lang="it-IT" b="1" u="sng" dirty="0" smtClean="0"/>
              <a:t>preparazione dei pezzi da osservare</a:t>
            </a:r>
            <a:r>
              <a:rPr lang="it-IT" dirty="0" smtClean="0"/>
              <a:t>. Con acutezza vede le possibilità insite nell’uso di quello che chiama “microscopio naturale”, l’ingrandimento causato in un organo dalle patologie; ma si serve anche, con elegante disinvoltura, di analogie tra gli organi umani e quelli animali.  </a:t>
            </a:r>
            <a:endParaRPr lang="it-IT"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1196975"/>
          </a:xfrm>
          <a:solidFill>
            <a:schemeClr val="bg2"/>
          </a:solidFill>
        </p:spPr>
        <p:txBody>
          <a:bodyPr rtlCol="0">
            <a:normAutofit fontScale="90000"/>
          </a:bodyPr>
          <a:lstStyle/>
          <a:p>
            <a:pPr algn="l" eaLnBrk="1" fontAlgn="auto" hangingPunct="1">
              <a:spcAft>
                <a:spcPts val="0"/>
              </a:spcAft>
              <a:defRPr/>
            </a:pPr>
            <a:r>
              <a:rPr lang="it-IT" b="1" dirty="0" smtClean="0">
                <a:solidFill>
                  <a:srgbClr val="C00000"/>
                </a:solidFill>
              </a:rPr>
              <a:t>Marcello </a:t>
            </a:r>
            <a:r>
              <a:rPr lang="it-IT" b="1" dirty="0" err="1" smtClean="0">
                <a:solidFill>
                  <a:srgbClr val="C00000"/>
                </a:solidFill>
              </a:rPr>
              <a:t>Malpighi</a:t>
            </a:r>
            <a:r>
              <a:rPr lang="it-IT" b="1" dirty="0" smtClean="0">
                <a:solidFill>
                  <a:srgbClr val="C00000"/>
                </a:solidFill>
              </a:rPr>
              <a:t/>
            </a:r>
            <a:br>
              <a:rPr lang="it-IT" b="1" dirty="0" smtClean="0">
                <a:solidFill>
                  <a:srgbClr val="C00000"/>
                </a:solidFill>
              </a:rPr>
            </a:br>
            <a:r>
              <a:rPr lang="it-IT" sz="3100" b="1" dirty="0" smtClean="0">
                <a:solidFill>
                  <a:srgbClr val="C00000"/>
                </a:solidFill>
              </a:rPr>
              <a:t>padre dell’</a:t>
            </a:r>
            <a:r>
              <a:rPr lang="it-IT" sz="3100" b="1" u="sng" dirty="0" smtClean="0">
                <a:solidFill>
                  <a:srgbClr val="0070C0"/>
                </a:solidFill>
              </a:rPr>
              <a:t>“anatomia sottile” (microscopica)</a:t>
            </a:r>
            <a:r>
              <a:rPr lang="it-IT" sz="3100" b="1" dirty="0" smtClean="0">
                <a:solidFill>
                  <a:srgbClr val="C00000"/>
                </a:solidFill>
              </a:rPr>
              <a:t> </a:t>
            </a:r>
            <a:endParaRPr lang="it-IT" sz="3100" b="1" dirty="0">
              <a:solidFill>
                <a:srgbClr val="C00000"/>
              </a:solidFill>
            </a:endParaRPr>
          </a:p>
        </p:txBody>
      </p:sp>
      <p:sp>
        <p:nvSpPr>
          <p:cNvPr id="3" name="Segnaposto contenuto 2"/>
          <p:cNvSpPr>
            <a:spLocks noGrp="1"/>
          </p:cNvSpPr>
          <p:nvPr>
            <p:ph idx="1"/>
          </p:nvPr>
        </p:nvSpPr>
        <p:spPr>
          <a:xfrm>
            <a:off x="34925" y="1341438"/>
            <a:ext cx="9109075" cy="5516562"/>
          </a:xfrm>
        </p:spPr>
        <p:txBody>
          <a:bodyPr rtlCol="0">
            <a:noAutofit/>
          </a:bodyPr>
          <a:lstStyle/>
          <a:p>
            <a:pPr eaLnBrk="1" fontAlgn="auto" hangingPunct="1">
              <a:spcAft>
                <a:spcPts val="0"/>
              </a:spcAft>
              <a:buFont typeface="Arial" pitchFamily="34" charset="0"/>
              <a:buNone/>
              <a:defRPr/>
            </a:pPr>
            <a:endParaRPr lang="it-IT" sz="2400" dirty="0" smtClean="0"/>
          </a:p>
          <a:p>
            <a:pPr eaLnBrk="1" fontAlgn="auto" hangingPunct="1">
              <a:spcAft>
                <a:spcPts val="0"/>
              </a:spcAft>
              <a:buFont typeface="Arial" pitchFamily="34" charset="0"/>
              <a:buNone/>
              <a:defRPr/>
            </a:pPr>
            <a:endParaRPr lang="it-IT" sz="1200" dirty="0" smtClean="0"/>
          </a:p>
        </p:txBody>
      </p:sp>
      <p:pic>
        <p:nvPicPr>
          <p:cNvPr id="58372" name="Immagine 3" descr="Malpighi.jpg"/>
          <p:cNvPicPr>
            <a:picLocks noChangeAspect="1"/>
          </p:cNvPicPr>
          <p:nvPr/>
        </p:nvPicPr>
        <p:blipFill>
          <a:blip r:embed="rId2" cstate="print"/>
          <a:srcRect/>
          <a:stretch>
            <a:fillRect/>
          </a:stretch>
        </p:blipFill>
        <p:spPr bwMode="auto">
          <a:xfrm>
            <a:off x="7092950" y="0"/>
            <a:ext cx="2051050" cy="2070100"/>
          </a:xfrm>
          <a:prstGeom prst="rect">
            <a:avLst/>
          </a:prstGeom>
          <a:noFill/>
          <a:ln w="9525">
            <a:noFill/>
            <a:miter lim="800000"/>
            <a:headEnd/>
            <a:tailEnd/>
          </a:ln>
        </p:spPr>
      </p:pic>
      <p:sp>
        <p:nvSpPr>
          <p:cNvPr id="5" name="Rettangolo 4"/>
          <p:cNvSpPr/>
          <p:nvPr/>
        </p:nvSpPr>
        <p:spPr>
          <a:xfrm>
            <a:off x="35496" y="1700609"/>
            <a:ext cx="7056784" cy="5762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b="1" dirty="0">
                <a:solidFill>
                  <a:srgbClr val="FF0000"/>
                </a:solidFill>
              </a:rPr>
              <a:t>Demolizione t. umorale  &gt; cause delle malattie sono  MICRO-anatomiche (non più ipotizzate ora è comparso lo strumento!</a:t>
            </a:r>
          </a:p>
        </p:txBody>
      </p:sp>
      <p:sp>
        <p:nvSpPr>
          <p:cNvPr id="6" name="Rettangolo 5"/>
          <p:cNvSpPr/>
          <p:nvPr/>
        </p:nvSpPr>
        <p:spPr>
          <a:xfrm>
            <a:off x="35496" y="3068960"/>
            <a:ext cx="9036496" cy="3477875"/>
          </a:xfrm>
          <a:prstGeom prst="rect">
            <a:avLst/>
          </a:prstGeom>
          <a:solidFill>
            <a:schemeClr val="accent1"/>
          </a:solidFill>
        </p:spPr>
        <p:txBody>
          <a:bodyPr wrap="square">
            <a:spAutoFit/>
          </a:bodyPr>
          <a:lstStyle/>
          <a:p>
            <a:pPr algn="just"/>
            <a:r>
              <a:rPr lang="it-IT" sz="2000" b="1" dirty="0" err="1" smtClean="0">
                <a:latin typeface="Times New Roman" pitchFamily="18" charset="0"/>
                <a:cs typeface="Times New Roman" pitchFamily="18" charset="0"/>
              </a:rPr>
              <a:t>Malpighi</a:t>
            </a:r>
            <a:r>
              <a:rPr lang="it-IT" sz="2000" b="1" dirty="0" smtClean="0">
                <a:latin typeface="Times New Roman" pitchFamily="18" charset="0"/>
                <a:cs typeface="Times New Roman" pitchFamily="18" charset="0"/>
              </a:rPr>
              <a:t> è tra i </a:t>
            </a:r>
            <a:r>
              <a:rPr lang="it-IT" sz="2000" b="1" dirty="0" smtClean="0">
                <a:latin typeface="Times New Roman" pitchFamily="18" charset="0"/>
                <a:cs typeface="Times New Roman" pitchFamily="18" charset="0"/>
              </a:rPr>
              <a:t>primi </a:t>
            </a:r>
            <a:r>
              <a:rPr lang="it-IT" sz="2000" b="1" dirty="0" smtClean="0">
                <a:latin typeface="Times New Roman" pitchFamily="18" charset="0"/>
                <a:cs typeface="Times New Roman" pitchFamily="18" charset="0"/>
              </a:rPr>
              <a:t>a sostenere la </a:t>
            </a:r>
            <a:r>
              <a:rPr lang="it-IT" sz="2000" b="1" dirty="0" smtClean="0">
                <a:latin typeface="Times New Roman" pitchFamily="18" charset="0"/>
                <a:cs typeface="Times New Roman" pitchFamily="18" charset="0"/>
              </a:rPr>
              <a:t>necessità di </a:t>
            </a:r>
            <a:r>
              <a:rPr lang="it-IT" sz="2000" b="1" dirty="0" smtClean="0">
                <a:latin typeface="Times New Roman" pitchFamily="18" charset="0"/>
                <a:cs typeface="Times New Roman" pitchFamily="18" charset="0"/>
              </a:rPr>
              <a:t>eseguire anatomie </a:t>
            </a:r>
            <a:r>
              <a:rPr lang="it-IT" sz="2000" b="1" dirty="0" smtClean="0">
                <a:latin typeface="Times New Roman" pitchFamily="18" charset="0"/>
                <a:cs typeface="Times New Roman" pitchFamily="18" charset="0"/>
              </a:rPr>
              <a:t>“per comprendere la clinica” e di correlare </a:t>
            </a:r>
            <a:r>
              <a:rPr lang="it-IT" sz="2000" b="1" dirty="0" smtClean="0">
                <a:latin typeface="Times New Roman" pitchFamily="18" charset="0"/>
                <a:cs typeface="Times New Roman" pitchFamily="18" charset="0"/>
              </a:rPr>
              <a:t>l’osservazione dei sintomi </a:t>
            </a:r>
            <a:r>
              <a:rPr lang="it-IT" sz="2000" b="1" dirty="0" smtClean="0">
                <a:latin typeface="Times New Roman" pitchFamily="18" charset="0"/>
                <a:cs typeface="Times New Roman" pitchFamily="18" charset="0"/>
              </a:rPr>
              <a:t>con l’apertura del cadavere, aprendo la strada all’acquisizione </a:t>
            </a:r>
            <a:r>
              <a:rPr lang="it-IT" sz="2000" b="1" dirty="0" smtClean="0">
                <a:latin typeface="Times New Roman" pitchFamily="18" charset="0"/>
                <a:cs typeface="Times New Roman" pitchFamily="18" charset="0"/>
              </a:rPr>
              <a:t>DELLA CONSAPEVOLEZZA METODOLOGICA DEL </a:t>
            </a:r>
            <a:r>
              <a:rPr lang="it-IT" sz="2000" b="1" u="sng" dirty="0" smtClean="0">
                <a:latin typeface="Times New Roman" pitchFamily="18" charset="0"/>
                <a:cs typeface="Times New Roman" pitchFamily="18" charset="0"/>
              </a:rPr>
              <a:t>VALORE SCIENTIFICO DELLE AUTOPSIE </a:t>
            </a:r>
          </a:p>
          <a:p>
            <a:pPr algn="just"/>
            <a:endParaRPr lang="it-IT" sz="2000" b="1" dirty="0" smtClean="0">
              <a:latin typeface="Times New Roman" pitchFamily="18" charset="0"/>
              <a:cs typeface="Times New Roman" pitchFamily="18" charset="0"/>
            </a:endParaRPr>
          </a:p>
          <a:p>
            <a:pPr algn="just"/>
            <a:r>
              <a:rPr lang="it-IT" sz="2000" b="1" dirty="0" smtClean="0">
                <a:latin typeface="Times New Roman" pitchFamily="18" charset="0"/>
                <a:cs typeface="Times New Roman" pitchFamily="18" charset="0"/>
              </a:rPr>
              <a:t>che </a:t>
            </a:r>
            <a:r>
              <a:rPr lang="it-IT" sz="2000" b="1" dirty="0" smtClean="0">
                <a:latin typeface="Times New Roman" pitchFamily="18" charset="0"/>
                <a:cs typeface="Times New Roman" pitchFamily="18" charset="0"/>
              </a:rPr>
              <a:t>consentono, </a:t>
            </a:r>
            <a:r>
              <a:rPr lang="it-IT" sz="2000" b="1" dirty="0" smtClean="0">
                <a:latin typeface="Times New Roman" pitchFamily="18" charset="0"/>
                <a:cs typeface="Times New Roman" pitchFamily="18" charset="0"/>
              </a:rPr>
              <a:t>attraverso lo </a:t>
            </a:r>
            <a:r>
              <a:rPr lang="it-IT" sz="2000" b="1" dirty="0" smtClean="0">
                <a:latin typeface="Times New Roman" pitchFamily="18" charset="0"/>
                <a:cs typeface="Times New Roman" pitchFamily="18" charset="0"/>
              </a:rPr>
              <a:t>studio della struttura d’organo modificata dalla malattia di </a:t>
            </a:r>
            <a:r>
              <a:rPr lang="it-IT" sz="2000" b="1" dirty="0" smtClean="0">
                <a:latin typeface="Times New Roman" pitchFamily="18" charset="0"/>
                <a:cs typeface="Times New Roman" pitchFamily="18" charset="0"/>
              </a:rPr>
              <a:t>guadagnare informazioni </a:t>
            </a:r>
            <a:r>
              <a:rPr lang="it-IT" sz="2000" b="1" dirty="0" smtClean="0">
                <a:latin typeface="Times New Roman" pitchFamily="18" charset="0"/>
                <a:cs typeface="Times New Roman" pitchFamily="18" charset="0"/>
              </a:rPr>
              <a:t>indirette ma attendibili sull’alterazione delle funzioni dello </a:t>
            </a:r>
            <a:r>
              <a:rPr lang="it-IT" sz="2000" b="1" dirty="0" smtClean="0">
                <a:latin typeface="Times New Roman" pitchFamily="18" charset="0"/>
                <a:cs typeface="Times New Roman" pitchFamily="18" charset="0"/>
              </a:rPr>
              <a:t>stesso organo </a:t>
            </a:r>
            <a:r>
              <a:rPr lang="it-IT" sz="2000" b="1" i="1" dirty="0" smtClean="0">
                <a:latin typeface="Times New Roman" pitchFamily="18" charset="0"/>
                <a:cs typeface="Times New Roman" pitchFamily="18" charset="0"/>
              </a:rPr>
              <a:t>in </a:t>
            </a:r>
            <a:r>
              <a:rPr lang="it-IT" sz="2000" b="1" i="1" dirty="0" err="1" smtClean="0">
                <a:latin typeface="Times New Roman" pitchFamily="18" charset="0"/>
                <a:cs typeface="Times New Roman" pitchFamily="18" charset="0"/>
              </a:rPr>
              <a:t>vitam</a:t>
            </a:r>
            <a:r>
              <a:rPr lang="it-IT" sz="2000" b="1" dirty="0" smtClean="0">
                <a:latin typeface="Times New Roman" pitchFamily="18" charset="0"/>
                <a:cs typeface="Times New Roman" pitchFamily="18" charset="0"/>
              </a:rPr>
              <a:t>. </a:t>
            </a:r>
            <a:endParaRPr lang="it-IT" sz="2000" b="1" dirty="0" smtClean="0">
              <a:latin typeface="Times New Roman" pitchFamily="18" charset="0"/>
              <a:cs typeface="Times New Roman" pitchFamily="18" charset="0"/>
            </a:endParaRPr>
          </a:p>
          <a:p>
            <a:pPr algn="just"/>
            <a:endParaRPr lang="it-IT" sz="2000" b="1" dirty="0" smtClean="0">
              <a:latin typeface="Times New Roman" pitchFamily="18" charset="0"/>
              <a:cs typeface="Times New Roman" pitchFamily="18" charset="0"/>
            </a:endParaRPr>
          </a:p>
          <a:p>
            <a:pPr algn="just"/>
            <a:r>
              <a:rPr lang="it-IT" sz="2000" b="1" dirty="0" smtClean="0">
                <a:latin typeface="Times New Roman" pitchFamily="18" charset="0"/>
                <a:cs typeface="Times New Roman" pitchFamily="18" charset="0"/>
              </a:rPr>
              <a:t>L’anatomia</a:t>
            </a:r>
            <a:r>
              <a:rPr lang="it-IT" sz="2000" b="1" dirty="0" smtClean="0">
                <a:latin typeface="Times New Roman" pitchFamily="18" charset="0"/>
                <a:cs typeface="Times New Roman" pitchFamily="18" charset="0"/>
              </a:rPr>
              <a:t>, insomma, </a:t>
            </a:r>
            <a:r>
              <a:rPr lang="it-IT" sz="2000" b="1" dirty="0" smtClean="0">
                <a:latin typeface="Times New Roman" pitchFamily="18" charset="0"/>
                <a:cs typeface="Times New Roman" pitchFamily="18" charset="0"/>
              </a:rPr>
              <a:t>abbandona il piano </a:t>
            </a:r>
            <a:r>
              <a:rPr lang="it-IT" sz="2000" b="1" dirty="0" smtClean="0">
                <a:latin typeface="Times New Roman" pitchFamily="18" charset="0"/>
                <a:cs typeface="Times New Roman" pitchFamily="18" charset="0"/>
              </a:rPr>
              <a:t>della filosofia </a:t>
            </a:r>
            <a:r>
              <a:rPr lang="it-IT" sz="2000" b="1" dirty="0" smtClean="0">
                <a:latin typeface="Times New Roman" pitchFamily="18" charset="0"/>
                <a:cs typeface="Times New Roman" pitchFamily="18" charset="0"/>
              </a:rPr>
              <a:t>naturale e </a:t>
            </a:r>
            <a:r>
              <a:rPr lang="it-IT" sz="2000" b="1" dirty="0" smtClean="0">
                <a:latin typeface="Times New Roman" pitchFamily="18" charset="0"/>
                <a:cs typeface="Times New Roman" pitchFamily="18" charset="0"/>
              </a:rPr>
              <a:t>dalla mera descrizione delle strutture </a:t>
            </a:r>
            <a:r>
              <a:rPr lang="it-IT" sz="2000" b="1" dirty="0" smtClean="0">
                <a:latin typeface="Times New Roman" pitchFamily="18" charset="0"/>
                <a:cs typeface="Times New Roman" pitchFamily="18" charset="0"/>
              </a:rPr>
              <a:t>normali per diventare ‘clinica’</a:t>
            </a:r>
            <a:endParaRPr lang="it-IT" sz="20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rgbClr val="FF0000">
                <a:alpha val="0"/>
              </a:srgbClr>
            </a:gs>
            <a:gs pos="45000">
              <a:srgbClr val="FF7A00"/>
            </a:gs>
            <a:gs pos="70000">
              <a:srgbClr val="FF0300"/>
            </a:gs>
            <a:gs pos="100000">
              <a:srgbClr val="4D0808"/>
            </a:gs>
          </a:gsLst>
          <a:lin ang="16200000" scaled="0"/>
          <a:tileRect/>
        </a:gra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107950" y="44450"/>
            <a:ext cx="6192838" cy="927100"/>
          </a:xfrm>
          <a:solidFill>
            <a:srgbClr val="EAEAEA"/>
          </a:solidFill>
        </p:spPr>
        <p:txBody>
          <a:bodyPr/>
          <a:lstStyle/>
          <a:p>
            <a:pPr eaLnBrk="1" hangingPunct="1"/>
            <a:r>
              <a:rPr lang="it-IT" sz="3200" smtClean="0">
                <a:solidFill>
                  <a:srgbClr val="C00000"/>
                </a:solidFill>
              </a:rPr>
              <a:t>Il sangue nel SETTECENTO</a:t>
            </a:r>
            <a:br>
              <a:rPr lang="it-IT" sz="3200" smtClean="0">
                <a:solidFill>
                  <a:srgbClr val="C00000"/>
                </a:solidFill>
              </a:rPr>
            </a:br>
            <a:endParaRPr lang="it-IT" sz="3200" b="1" smtClean="0">
              <a:solidFill>
                <a:srgbClr val="C00000"/>
              </a:solidFill>
            </a:endParaRPr>
          </a:p>
        </p:txBody>
      </p:sp>
      <p:sp>
        <p:nvSpPr>
          <p:cNvPr id="9" name="Text Box 4"/>
          <p:cNvSpPr txBox="1">
            <a:spLocks noChangeArrowheads="1"/>
          </p:cNvSpPr>
          <p:nvPr/>
        </p:nvSpPr>
        <p:spPr bwMode="auto">
          <a:xfrm>
            <a:off x="34925" y="1052513"/>
            <a:ext cx="9109075" cy="5805487"/>
          </a:xfrm>
          <a:prstGeom prst="rect">
            <a:avLst/>
          </a:prstGeom>
          <a:noFill/>
          <a:ln w="9525">
            <a:noFill/>
            <a:round/>
            <a:headEnd/>
            <a:tailEnd/>
          </a:ln>
        </p:spPr>
        <p:txBody>
          <a:bodyPr lIns="81639" tIns="40820" rIns="81639" bIns="40820"/>
          <a:lstStyle/>
          <a:p>
            <a:pPr algn="just">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lang="it-IT" sz="2000" b="1" dirty="0">
                <a:latin typeface="Arial" pitchFamily="34" charset="0"/>
                <a:cs typeface="Arial" pitchFamily="34" charset="0"/>
              </a:rPr>
              <a:t>La Medicina interna migliora grazie a nuovi libri di testo che catalogano e descrivono molte nuove forme di malattia, come pure l'introduzione di nuovi farmaci, come la digitale (</a:t>
            </a:r>
            <a:r>
              <a:rPr lang="it-IT" sz="2000" b="1" i="1" dirty="0" err="1">
                <a:latin typeface="Arial" pitchFamily="34" charset="0"/>
                <a:cs typeface="Arial" pitchFamily="34" charset="0"/>
              </a:rPr>
              <a:t>Digitalis*</a:t>
            </a:r>
            <a:r>
              <a:rPr lang="it-IT" sz="2000" b="1" i="1" dirty="0">
                <a:latin typeface="Arial" pitchFamily="34" charset="0"/>
                <a:cs typeface="Arial" pitchFamily="34" charset="0"/>
              </a:rPr>
              <a:t>, </a:t>
            </a:r>
            <a:r>
              <a:rPr lang="it-IT" sz="2000" b="1" dirty="0">
                <a:latin typeface="Arial" pitchFamily="34" charset="0"/>
                <a:cs typeface="Arial" pitchFamily="34" charset="0"/>
              </a:rPr>
              <a:t>cardiotonico) e oppio (anestetico). </a:t>
            </a:r>
          </a:p>
          <a:p>
            <a:pPr algn="just">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endParaRPr lang="it-IT" sz="2000" b="1" dirty="0">
              <a:latin typeface="Arial" pitchFamily="34" charset="0"/>
              <a:cs typeface="Arial" pitchFamily="34" charset="0"/>
            </a:endParaRPr>
          </a:p>
          <a:p>
            <a:pPr algn="just">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endParaRPr lang="it-IT" sz="2000" b="1" dirty="0">
              <a:latin typeface="Arial" pitchFamily="34" charset="0"/>
              <a:cs typeface="Arial" pitchFamily="34" charset="0"/>
            </a:endParaRPr>
          </a:p>
          <a:p>
            <a:pPr algn="just">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endParaRPr lang="it-IT" sz="2000" b="1" dirty="0">
              <a:latin typeface="Arial" pitchFamily="34" charset="0"/>
              <a:cs typeface="Arial" pitchFamily="34" charset="0"/>
            </a:endParaRPr>
          </a:p>
          <a:p>
            <a:pPr algn="just">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endParaRPr lang="it-IT" sz="2000" b="1" dirty="0">
              <a:latin typeface="Arial" pitchFamily="34" charset="0"/>
              <a:cs typeface="Arial" pitchFamily="34" charset="0"/>
            </a:endParaRPr>
          </a:p>
          <a:p>
            <a:pPr algn="just">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endParaRPr lang="it-IT" sz="2000" b="1" dirty="0">
              <a:latin typeface="Arial" pitchFamily="34" charset="0"/>
              <a:cs typeface="Arial" pitchFamily="34" charset="0"/>
            </a:endParaRPr>
          </a:p>
          <a:p>
            <a:pPr algn="just">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endParaRPr lang="it-IT" sz="2000" b="1" dirty="0">
              <a:latin typeface="Arial" pitchFamily="34" charset="0"/>
              <a:cs typeface="Arial" pitchFamily="34" charset="0"/>
            </a:endParaRPr>
          </a:p>
          <a:p>
            <a:pPr algn="just">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endParaRPr lang="it-IT" sz="2000" b="1" dirty="0">
              <a:latin typeface="Arial" pitchFamily="34" charset="0"/>
              <a:cs typeface="Arial" pitchFamily="34" charset="0"/>
            </a:endParaRPr>
          </a:p>
          <a:p>
            <a:pPr algn="just">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endParaRPr lang="it-IT" sz="2000" b="1" dirty="0">
              <a:latin typeface="Arial" pitchFamily="34" charset="0"/>
              <a:cs typeface="Arial" pitchFamily="34" charset="0"/>
            </a:endParaRPr>
          </a:p>
          <a:p>
            <a:pPr algn="just">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endParaRPr lang="it-IT" sz="2000" b="1" dirty="0">
              <a:latin typeface="Arial" pitchFamily="34" charset="0"/>
              <a:cs typeface="Arial" pitchFamily="34" charset="0"/>
            </a:endParaRPr>
          </a:p>
          <a:p>
            <a:pPr algn="just">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endParaRPr lang="it-IT" sz="2000" b="1" dirty="0">
              <a:latin typeface="Arial" pitchFamily="34" charset="0"/>
              <a:cs typeface="Arial" pitchFamily="34" charset="0"/>
            </a:endParaRPr>
          </a:p>
          <a:p>
            <a:pPr algn="just">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endParaRPr lang="it-IT" b="1" dirty="0">
              <a:latin typeface="+mn-lt"/>
              <a:cs typeface="Arial" pitchFamily="34" charset="0"/>
            </a:endParaRPr>
          </a:p>
          <a:p>
            <a:pPr algn="just">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endParaRPr lang="it-IT" b="1" dirty="0">
              <a:latin typeface="+mn-lt"/>
              <a:cs typeface="Arial" pitchFamily="34" charset="0"/>
            </a:endParaRPr>
          </a:p>
          <a:p>
            <a:pPr algn="just">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lang="it-IT" b="1" dirty="0">
                <a:latin typeface="+mn-lt"/>
                <a:cs typeface="Arial" pitchFamily="34" charset="0"/>
              </a:rPr>
              <a:t>Lo stato degli ospedali nel 18° secolo, tuttavia, era allarmante per gli standard odierni. Le guarigioni dopo le operazioni chirurgiche erano assai poco comuni a causa di frequentissime setticemie. Il concetto di antisepsi non era ancora stato scoperto.</a:t>
            </a:r>
          </a:p>
        </p:txBody>
      </p:sp>
      <p:pic>
        <p:nvPicPr>
          <p:cNvPr id="69636" name="Immagine 4" descr="graphic-10-guys-hospital.jpg"/>
          <p:cNvPicPr>
            <a:picLocks noChangeAspect="1"/>
          </p:cNvPicPr>
          <p:nvPr/>
        </p:nvPicPr>
        <p:blipFill>
          <a:blip r:embed="rId3" cstate="print"/>
          <a:srcRect/>
          <a:stretch>
            <a:fillRect/>
          </a:stretch>
        </p:blipFill>
        <p:spPr bwMode="auto">
          <a:xfrm>
            <a:off x="4529138" y="2565400"/>
            <a:ext cx="4579937" cy="3311525"/>
          </a:xfrm>
          <a:prstGeom prst="rect">
            <a:avLst/>
          </a:prstGeom>
          <a:noFill/>
          <a:ln w="9525">
            <a:noFill/>
            <a:miter lim="800000"/>
            <a:headEnd/>
            <a:tailEnd/>
          </a:ln>
        </p:spPr>
      </p:pic>
      <p:pic>
        <p:nvPicPr>
          <p:cNvPr id="69637" name="Immagine 7" descr="FoundlingHospital1.jpg"/>
          <p:cNvPicPr>
            <a:picLocks noChangeAspect="1"/>
          </p:cNvPicPr>
          <p:nvPr/>
        </p:nvPicPr>
        <p:blipFill>
          <a:blip r:embed="rId4" cstate="print"/>
          <a:srcRect/>
          <a:stretch>
            <a:fillRect/>
          </a:stretch>
        </p:blipFill>
        <p:spPr bwMode="auto">
          <a:xfrm>
            <a:off x="-36513" y="2924175"/>
            <a:ext cx="4649788" cy="2790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rgbClr val="FF0000">
                <a:alpha val="0"/>
              </a:srgbClr>
            </a:gs>
            <a:gs pos="45000">
              <a:srgbClr val="FF7A00"/>
            </a:gs>
            <a:gs pos="70000">
              <a:srgbClr val="FF0300"/>
            </a:gs>
            <a:gs pos="100000">
              <a:srgbClr val="4D0808"/>
            </a:gs>
          </a:gsLst>
          <a:lin ang="16200000" scaled="0"/>
          <a:tileRect/>
        </a:gradFill>
        <a:effectLst/>
      </p:bgPr>
    </p:bg>
    <p:spTree>
      <p:nvGrpSpPr>
        <p:cNvPr id="1" name=""/>
        <p:cNvGrpSpPr/>
        <p:nvPr/>
      </p:nvGrpSpPr>
      <p:grpSpPr>
        <a:xfrm>
          <a:off x="0" y="0"/>
          <a:ext cx="0" cy="0"/>
          <a:chOff x="0" y="0"/>
          <a:chExt cx="0" cy="0"/>
        </a:xfrm>
      </p:grpSpPr>
      <p:pic>
        <p:nvPicPr>
          <p:cNvPr id="70658" name="Immagine 5" descr="220px-William_Hewson_b1739.jpg"/>
          <p:cNvPicPr>
            <a:picLocks noChangeAspect="1"/>
          </p:cNvPicPr>
          <p:nvPr/>
        </p:nvPicPr>
        <p:blipFill>
          <a:blip r:embed="rId3" cstate="print"/>
          <a:srcRect/>
          <a:stretch>
            <a:fillRect/>
          </a:stretch>
        </p:blipFill>
        <p:spPr bwMode="auto">
          <a:xfrm>
            <a:off x="7092950" y="1052513"/>
            <a:ext cx="2051050" cy="2592387"/>
          </a:xfrm>
          <a:prstGeom prst="rect">
            <a:avLst/>
          </a:prstGeom>
          <a:noFill/>
          <a:ln w="9525">
            <a:noFill/>
            <a:miter lim="800000"/>
            <a:headEnd/>
            <a:tailEnd/>
          </a:ln>
        </p:spPr>
      </p:pic>
      <p:pic>
        <p:nvPicPr>
          <p:cNvPr id="70659" name="Immagine 4" descr="220px-Fibrinandligand.png"/>
          <p:cNvPicPr>
            <a:picLocks noChangeAspect="1"/>
          </p:cNvPicPr>
          <p:nvPr/>
        </p:nvPicPr>
        <p:blipFill>
          <a:blip r:embed="rId4" cstate="print"/>
          <a:srcRect/>
          <a:stretch>
            <a:fillRect/>
          </a:stretch>
        </p:blipFill>
        <p:spPr bwMode="auto">
          <a:xfrm>
            <a:off x="3132138" y="4292600"/>
            <a:ext cx="3759200" cy="1008063"/>
          </a:xfrm>
          <a:prstGeom prst="rect">
            <a:avLst/>
          </a:prstGeom>
          <a:noFill/>
          <a:ln w="9525">
            <a:noFill/>
            <a:miter lim="800000"/>
            <a:headEnd/>
            <a:tailEnd/>
          </a:ln>
        </p:spPr>
      </p:pic>
      <p:sp>
        <p:nvSpPr>
          <p:cNvPr id="70660" name="Rectangle 2"/>
          <p:cNvSpPr>
            <a:spLocks noGrp="1" noChangeArrowheads="1"/>
          </p:cNvSpPr>
          <p:nvPr>
            <p:ph type="title"/>
          </p:nvPr>
        </p:nvSpPr>
        <p:spPr>
          <a:xfrm>
            <a:off x="107950" y="44450"/>
            <a:ext cx="6767513" cy="927100"/>
          </a:xfrm>
          <a:solidFill>
            <a:srgbClr val="EAEAEA"/>
          </a:solidFill>
        </p:spPr>
        <p:txBody>
          <a:bodyPr/>
          <a:lstStyle/>
          <a:p>
            <a:pPr eaLnBrk="1" hangingPunct="1"/>
            <a:r>
              <a:rPr lang="it-IT" sz="3200" smtClean="0">
                <a:solidFill>
                  <a:srgbClr val="C00000"/>
                </a:solidFill>
              </a:rPr>
              <a:t>SETTECENTO: il sangue si può misurare!</a:t>
            </a:r>
            <a:endParaRPr lang="it-IT" sz="3200" b="1" smtClean="0">
              <a:solidFill>
                <a:srgbClr val="C00000"/>
              </a:solidFill>
            </a:endParaRPr>
          </a:p>
        </p:txBody>
      </p:sp>
      <p:sp>
        <p:nvSpPr>
          <p:cNvPr id="70661" name="Text Box 4"/>
          <p:cNvSpPr txBox="1">
            <a:spLocks noChangeArrowheads="1"/>
          </p:cNvSpPr>
          <p:nvPr/>
        </p:nvSpPr>
        <p:spPr bwMode="auto">
          <a:xfrm>
            <a:off x="34925" y="981075"/>
            <a:ext cx="6985000" cy="5400675"/>
          </a:xfrm>
          <a:prstGeom prst="rect">
            <a:avLst/>
          </a:prstGeom>
          <a:noFill/>
          <a:ln w="9525">
            <a:noFill/>
            <a:round/>
            <a:headEnd/>
            <a:tailEnd/>
          </a:ln>
        </p:spPr>
        <p:txBody>
          <a:bodyPr lIns="81639" tIns="40820" rIns="81639" bIns="40820"/>
          <a:lstStyle/>
          <a:p>
            <a:pPr algn="jus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it-IT" sz="2000" b="1"/>
              <a:t>Il fisiologo inglese William Hewson (1739-1774), oggi considerato padre dell’ematologia, dimostrò che quando la coagulazione del sangue viene ritardata si ottiene del plasma dal quale si possono separare corpuscoli. Hewson si accorse che il plasma del sangue contiene una </a:t>
            </a:r>
            <a:r>
              <a:rPr lang="it-IT" sz="2000" b="1" u="sng"/>
              <a:t>sostanza insolubile</a:t>
            </a:r>
            <a:r>
              <a:rPr lang="it-IT" sz="2000" b="1"/>
              <a:t> che può essere individuata (fatta ‘precipitare’) e rimossa a una temperatura poco superiore i 50° C. Hewson dedusse che la coagulazione non era altro che la formazione nel plasma di una sostanza che chiamò "linfa coagulabile“ (</a:t>
            </a:r>
            <a:r>
              <a:rPr lang="it-IT" sz="2000" b="1" i="1"/>
              <a:t>coagulable limph</a:t>
            </a:r>
            <a:r>
              <a:rPr lang="it-IT" sz="2000" b="1"/>
              <a:t>), che ora è conosciuto come </a:t>
            </a:r>
            <a:r>
              <a:rPr lang="it-IT" sz="2000" b="1" i="1"/>
              <a:t>fibrinogeno</a:t>
            </a:r>
            <a:r>
              <a:rPr lang="it-IT" sz="2000" b="1"/>
              <a:t>. </a:t>
            </a:r>
          </a:p>
          <a:p>
            <a:pPr algn="jus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endParaRPr lang="it-IT" sz="2000" b="1"/>
          </a:p>
          <a:p>
            <a:pPr algn="jus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endParaRPr lang="it-IT" sz="2000" b="1"/>
          </a:p>
          <a:p>
            <a:pPr algn="jus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it-IT" sz="2000" b="1"/>
              <a:t>Le sue ricerche furono confermate </a:t>
            </a:r>
          </a:p>
          <a:p>
            <a:pPr algn="jus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it-IT" sz="2000" b="1"/>
              <a:t>nel 900 quando si scoprì che </a:t>
            </a:r>
          </a:p>
          <a:p>
            <a:pPr algn="jus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it-IT" sz="2000" b="1"/>
              <a:t>il fibrinogeno è una glicoproteina </a:t>
            </a:r>
          </a:p>
          <a:p>
            <a:pPr algn="jus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it-IT" sz="2000" b="1"/>
              <a:t>plasmatica che nel processo di </a:t>
            </a:r>
          </a:p>
          <a:p>
            <a:pPr algn="jus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it-IT" sz="2000" b="1"/>
              <a:t>coagulazione viene convertito in fibrina.</a:t>
            </a:r>
          </a:p>
        </p:txBody>
      </p:sp>
      <p:pic>
        <p:nvPicPr>
          <p:cNvPr id="70662" name="Immagine 3" descr="Fibrin.jpg"/>
          <p:cNvPicPr>
            <a:picLocks noChangeAspect="1"/>
          </p:cNvPicPr>
          <p:nvPr/>
        </p:nvPicPr>
        <p:blipFill>
          <a:blip r:embed="rId5" cstate="print"/>
          <a:srcRect/>
          <a:stretch>
            <a:fillRect/>
          </a:stretch>
        </p:blipFill>
        <p:spPr bwMode="auto">
          <a:xfrm>
            <a:off x="6372225" y="4733925"/>
            <a:ext cx="2771775" cy="2124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rgbClr val="FF0000">
                <a:alpha val="0"/>
              </a:srgbClr>
            </a:gs>
            <a:gs pos="45000">
              <a:srgbClr val="FF7A00"/>
            </a:gs>
            <a:gs pos="70000">
              <a:srgbClr val="FF0300"/>
            </a:gs>
            <a:gs pos="100000">
              <a:srgbClr val="4D0808"/>
            </a:gs>
          </a:gsLst>
          <a:lin ang="16200000" scaled="0"/>
          <a:tileRect/>
        </a:gradFill>
        <a:effectLst/>
      </p:bgPr>
    </p:bg>
    <p:spTree>
      <p:nvGrpSpPr>
        <p:cNvPr id="1" name=""/>
        <p:cNvGrpSpPr/>
        <p:nvPr/>
      </p:nvGrpSpPr>
      <p:grpSpPr>
        <a:xfrm>
          <a:off x="0" y="0"/>
          <a:ext cx="0" cy="0"/>
          <a:chOff x="0" y="0"/>
          <a:chExt cx="0" cy="0"/>
        </a:xfrm>
      </p:grpSpPr>
      <p:pic>
        <p:nvPicPr>
          <p:cNvPr id="71682" name="Immagine 9" descr="John Floyer pulse.jpg"/>
          <p:cNvPicPr>
            <a:picLocks noChangeAspect="1"/>
          </p:cNvPicPr>
          <p:nvPr/>
        </p:nvPicPr>
        <p:blipFill>
          <a:blip r:embed="rId3" cstate="print"/>
          <a:srcRect/>
          <a:stretch>
            <a:fillRect/>
          </a:stretch>
        </p:blipFill>
        <p:spPr bwMode="auto">
          <a:xfrm>
            <a:off x="6732588" y="2828925"/>
            <a:ext cx="2411412" cy="1333500"/>
          </a:xfrm>
          <a:prstGeom prst="rect">
            <a:avLst/>
          </a:prstGeom>
          <a:noFill/>
          <a:ln w="9525">
            <a:noFill/>
            <a:miter lim="800000"/>
            <a:headEnd/>
            <a:tailEnd/>
          </a:ln>
        </p:spPr>
      </p:pic>
      <p:sp>
        <p:nvSpPr>
          <p:cNvPr id="71683" name="Rectangle 2"/>
          <p:cNvSpPr>
            <a:spLocks noGrp="1" noChangeArrowheads="1"/>
          </p:cNvSpPr>
          <p:nvPr>
            <p:ph type="title"/>
          </p:nvPr>
        </p:nvSpPr>
        <p:spPr>
          <a:xfrm>
            <a:off x="107950" y="44450"/>
            <a:ext cx="6840538" cy="576263"/>
          </a:xfrm>
          <a:solidFill>
            <a:srgbClr val="EAEAEA"/>
          </a:solidFill>
        </p:spPr>
        <p:txBody>
          <a:bodyPr/>
          <a:lstStyle/>
          <a:p>
            <a:pPr eaLnBrk="1" hangingPunct="1"/>
            <a:r>
              <a:rPr lang="it-IT" sz="3200" smtClean="0">
                <a:solidFill>
                  <a:srgbClr val="C00000"/>
                </a:solidFill>
              </a:rPr>
              <a:t>SETTECENTO: il sangue si può misurare!</a:t>
            </a:r>
            <a:endParaRPr lang="it-IT" sz="3200" b="1" smtClean="0">
              <a:solidFill>
                <a:srgbClr val="C00000"/>
              </a:solidFill>
            </a:endParaRPr>
          </a:p>
        </p:txBody>
      </p:sp>
      <p:sp>
        <p:nvSpPr>
          <p:cNvPr id="71684" name="Text Box 4"/>
          <p:cNvSpPr txBox="1">
            <a:spLocks noChangeArrowheads="1"/>
          </p:cNvSpPr>
          <p:nvPr/>
        </p:nvSpPr>
        <p:spPr bwMode="auto">
          <a:xfrm>
            <a:off x="0" y="765175"/>
            <a:ext cx="6804025" cy="5688013"/>
          </a:xfrm>
          <a:prstGeom prst="rect">
            <a:avLst/>
          </a:prstGeom>
          <a:noFill/>
          <a:ln w="9525">
            <a:noFill/>
            <a:round/>
            <a:headEnd/>
            <a:tailEnd/>
          </a:ln>
        </p:spPr>
        <p:txBody>
          <a:bodyPr lIns="81639" tIns="40820" rIns="81639" bIns="40820"/>
          <a:lstStyle/>
          <a:p>
            <a:pPr algn="jus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it-IT" sz="2000" b="1"/>
              <a:t>Nel 1707, il medico inglese Sir John Floyer (1649-1734), introdusse il concetto di </a:t>
            </a:r>
            <a:r>
              <a:rPr lang="it-IT" sz="2000" b="1" u="sng"/>
              <a:t>frequenza cardiaca</a:t>
            </a:r>
            <a:r>
              <a:rPr lang="it-IT" sz="2000" b="1"/>
              <a:t> misurando gli impulsi dei battiti cardiaci con l’orologio. Contò i battiti al minuto e li organizzò in tabulati. Tuttavia, il suo lavoro fu ignorato a causa del solido scetticismo che si era formato nel 700 verso qualsiasi teoria galenica, tra cui la teoria (grossolanamente corretta)  secondo cui a una certa alterazione corrispondono un malattia o un  insieme di sintomi.</a:t>
            </a:r>
          </a:p>
          <a:p>
            <a:pPr algn="jus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endParaRPr lang="it-IT" sz="2000" b="1"/>
          </a:p>
          <a:p>
            <a:pPr algn="jus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it-IT" sz="2000" b="1"/>
              <a:t>Il lavoro pionieristico per la misurazione della pressione sanguigna fu invece compiuto dal sacerdote inglese Stephen Hales (1677-1761). Questi piantò un lungo tubo di vetro nell’arteria di un cavallo tentando di misurare (come se fosse un manometro) </a:t>
            </a:r>
            <a:r>
              <a:rPr lang="it-IT" sz="2000" b="1" u="sng"/>
              <a:t>la pressione del sangue, la capacità cardiaca e la velocità del flusso sanguigno</a:t>
            </a:r>
            <a:r>
              <a:rPr lang="it-IT" sz="2000" b="1"/>
              <a:t>. I pionieristici lavori di Hales servirono nell’800 per lo sviluppo dello sfigmomanometro.</a:t>
            </a:r>
          </a:p>
        </p:txBody>
      </p:sp>
      <p:pic>
        <p:nvPicPr>
          <p:cNvPr id="71685" name="Immagine 6" descr="Stephen Hales.jpg"/>
          <p:cNvPicPr>
            <a:picLocks noChangeAspect="1"/>
          </p:cNvPicPr>
          <p:nvPr/>
        </p:nvPicPr>
        <p:blipFill>
          <a:blip r:embed="rId4" cstate="print"/>
          <a:srcRect/>
          <a:stretch>
            <a:fillRect/>
          </a:stretch>
        </p:blipFill>
        <p:spPr bwMode="auto">
          <a:xfrm>
            <a:off x="6756400" y="4221163"/>
            <a:ext cx="2424113" cy="2447925"/>
          </a:xfrm>
          <a:prstGeom prst="rect">
            <a:avLst/>
          </a:prstGeom>
          <a:noFill/>
          <a:ln w="9525">
            <a:noFill/>
            <a:miter lim="800000"/>
            <a:headEnd/>
            <a:tailEnd/>
          </a:ln>
        </p:spPr>
      </p:pic>
      <p:pic>
        <p:nvPicPr>
          <p:cNvPr id="71686" name="Immagine 7" descr="John Floyer.jpg"/>
          <p:cNvPicPr>
            <a:picLocks noChangeAspect="1"/>
          </p:cNvPicPr>
          <p:nvPr/>
        </p:nvPicPr>
        <p:blipFill>
          <a:blip r:embed="rId5" cstate="print"/>
          <a:srcRect/>
          <a:stretch>
            <a:fillRect/>
          </a:stretch>
        </p:blipFill>
        <p:spPr bwMode="auto">
          <a:xfrm>
            <a:off x="7019925" y="330200"/>
            <a:ext cx="2052638" cy="2378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rgbClr val="FF0000">
                <a:alpha val="0"/>
              </a:srgbClr>
            </a:gs>
            <a:gs pos="45000">
              <a:srgbClr val="FF7A00"/>
            </a:gs>
            <a:gs pos="70000">
              <a:srgbClr val="FF0300"/>
            </a:gs>
            <a:gs pos="100000">
              <a:srgbClr val="4D0808"/>
            </a:gs>
          </a:gsLst>
          <a:lin ang="16200000" scaled="0"/>
          <a:tileRect/>
        </a:gra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107950" y="44450"/>
            <a:ext cx="7343775" cy="927100"/>
          </a:xfrm>
          <a:solidFill>
            <a:srgbClr val="EAEAEA"/>
          </a:solidFill>
        </p:spPr>
        <p:txBody>
          <a:bodyPr/>
          <a:lstStyle/>
          <a:p>
            <a:pPr eaLnBrk="1" hangingPunct="1"/>
            <a:r>
              <a:rPr lang="it-IT" sz="3200" smtClean="0">
                <a:solidFill>
                  <a:srgbClr val="C00000"/>
                </a:solidFill>
              </a:rPr>
              <a:t>OTTOCENTO: il secolo delle misurazioni e del pieno sviluppo della medicina moderna</a:t>
            </a:r>
            <a:endParaRPr lang="it-IT" sz="3200" b="1" smtClean="0">
              <a:solidFill>
                <a:srgbClr val="C00000"/>
              </a:solidFill>
            </a:endParaRPr>
          </a:p>
        </p:txBody>
      </p:sp>
      <p:sp>
        <p:nvSpPr>
          <p:cNvPr id="72707" name="Text Box 4"/>
          <p:cNvSpPr txBox="1">
            <a:spLocks noChangeArrowheads="1"/>
          </p:cNvSpPr>
          <p:nvPr/>
        </p:nvSpPr>
        <p:spPr bwMode="auto">
          <a:xfrm>
            <a:off x="34925" y="3716338"/>
            <a:ext cx="9109075" cy="2449512"/>
          </a:xfrm>
          <a:prstGeom prst="rect">
            <a:avLst/>
          </a:prstGeom>
          <a:noFill/>
          <a:ln w="9525">
            <a:noFill/>
            <a:round/>
            <a:headEnd/>
            <a:tailEnd/>
          </a:ln>
        </p:spPr>
        <p:txBody>
          <a:bodyPr lIns="81639" tIns="40820" rIns="81639" bIns="40820"/>
          <a:lstStyle/>
          <a:p>
            <a:pPr algn="jus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it-IT" sz="2800" b="1"/>
              <a:t>I metodi di diagnostica clinica come le percussioni, la temperatura, la frequenza cardiaca e le misurazioni della pressione arteriosa furono inventati e vennero rapidamente raffinati. Da metà Ottocento divenne chiaro che la precisione e la standardizzazione degli strumenti clinici erano parte integrante della diagnosi e della prognosi.</a:t>
            </a:r>
          </a:p>
        </p:txBody>
      </p:sp>
      <p:pic>
        <p:nvPicPr>
          <p:cNvPr id="72708" name="Picture 2"/>
          <p:cNvPicPr>
            <a:picLocks noChangeAspect="1" noChangeArrowheads="1"/>
          </p:cNvPicPr>
          <p:nvPr/>
        </p:nvPicPr>
        <p:blipFill>
          <a:blip r:embed="rId3" cstate="print"/>
          <a:srcRect/>
          <a:stretch>
            <a:fillRect/>
          </a:stretch>
        </p:blipFill>
        <p:spPr bwMode="auto">
          <a:xfrm>
            <a:off x="119063" y="1412875"/>
            <a:ext cx="8905875" cy="2000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rgbClr val="FF0000">
                <a:alpha val="0"/>
              </a:srgbClr>
            </a:gs>
            <a:gs pos="45000">
              <a:srgbClr val="FF7A00"/>
            </a:gs>
            <a:gs pos="70000">
              <a:srgbClr val="FF0300"/>
            </a:gs>
            <a:gs pos="100000">
              <a:srgbClr val="4D0808"/>
            </a:gs>
          </a:gsLst>
          <a:lin ang="16200000" scaled="0"/>
          <a:tileRect/>
        </a:gra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107950" y="44450"/>
            <a:ext cx="7343775" cy="927100"/>
          </a:xfrm>
          <a:solidFill>
            <a:srgbClr val="EAEAEA"/>
          </a:solidFill>
        </p:spPr>
        <p:txBody>
          <a:bodyPr/>
          <a:lstStyle/>
          <a:p>
            <a:pPr eaLnBrk="1" hangingPunct="1"/>
            <a:r>
              <a:rPr lang="it-IT" sz="3200" smtClean="0">
                <a:solidFill>
                  <a:srgbClr val="C00000"/>
                </a:solidFill>
              </a:rPr>
              <a:t>OTTOCENTO: il secolo delle misurazioni e del pieno sviluppo della medicina moderna</a:t>
            </a:r>
            <a:endParaRPr lang="it-IT" sz="3200" b="1" smtClean="0">
              <a:solidFill>
                <a:srgbClr val="C00000"/>
              </a:solidFill>
            </a:endParaRPr>
          </a:p>
        </p:txBody>
      </p:sp>
      <p:sp>
        <p:nvSpPr>
          <p:cNvPr id="73731" name="Text Box 4"/>
          <p:cNvSpPr txBox="1">
            <a:spLocks noChangeArrowheads="1"/>
          </p:cNvSpPr>
          <p:nvPr/>
        </p:nvSpPr>
        <p:spPr bwMode="auto">
          <a:xfrm>
            <a:off x="34925" y="1196975"/>
            <a:ext cx="6840538" cy="5400675"/>
          </a:xfrm>
          <a:prstGeom prst="rect">
            <a:avLst/>
          </a:prstGeom>
          <a:noFill/>
          <a:ln w="9525">
            <a:noFill/>
            <a:round/>
            <a:headEnd/>
            <a:tailEnd/>
          </a:ln>
        </p:spPr>
        <p:txBody>
          <a:bodyPr lIns="81639" tIns="40820" rIns="81639" bIns="40820"/>
          <a:lstStyle/>
          <a:p>
            <a:pPr algn="jus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endParaRPr lang="it-IT" sz="2000" b="1"/>
          </a:p>
          <a:p>
            <a:pPr algn="jus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it-IT" sz="2000" b="1"/>
              <a:t>James Currie (1756-1805), medico scozzese, fu il primo a utilizzare il bagno freddo nel trattamento della febbre tifoide, e fu il primo a monitorare la temperatura dei pazienti con il termometro. </a:t>
            </a:r>
          </a:p>
          <a:p>
            <a:pPr algn="jus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it-IT" sz="2000" b="1"/>
              <a:t>Intuì che la temperatura e la frequenza dei bagni freddi avevano una relazione con lo stato di salute dei pazienti.</a:t>
            </a:r>
          </a:p>
          <a:p>
            <a:pPr algn="jus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endParaRPr lang="it-IT" sz="2000" b="1"/>
          </a:p>
        </p:txBody>
      </p:sp>
      <p:pic>
        <p:nvPicPr>
          <p:cNvPr id="73732" name="Immagine 6" descr="James Currie thermometer.png"/>
          <p:cNvPicPr>
            <a:picLocks noChangeAspect="1"/>
          </p:cNvPicPr>
          <p:nvPr/>
        </p:nvPicPr>
        <p:blipFill>
          <a:blip r:embed="rId3" cstate="print"/>
          <a:srcRect/>
          <a:stretch>
            <a:fillRect/>
          </a:stretch>
        </p:blipFill>
        <p:spPr bwMode="auto">
          <a:xfrm>
            <a:off x="6931025" y="3860800"/>
            <a:ext cx="2184400" cy="2913063"/>
          </a:xfrm>
          <a:prstGeom prst="rect">
            <a:avLst/>
          </a:prstGeom>
          <a:noFill/>
          <a:ln w="9525">
            <a:noFill/>
            <a:miter lim="800000"/>
            <a:headEnd/>
            <a:tailEnd/>
          </a:ln>
        </p:spPr>
      </p:pic>
      <p:pic>
        <p:nvPicPr>
          <p:cNvPr id="73733" name="Immagine 7" descr="James Currie.jpg"/>
          <p:cNvPicPr>
            <a:picLocks noChangeAspect="1"/>
          </p:cNvPicPr>
          <p:nvPr/>
        </p:nvPicPr>
        <p:blipFill>
          <a:blip r:embed="rId4" cstate="print"/>
          <a:srcRect/>
          <a:stretch>
            <a:fillRect/>
          </a:stretch>
        </p:blipFill>
        <p:spPr bwMode="auto">
          <a:xfrm>
            <a:off x="7235825" y="1196975"/>
            <a:ext cx="1835150" cy="2376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p:cNvPicPr>
            <a:picLocks noChangeAspect="1" noChangeArrowheads="1"/>
          </p:cNvPicPr>
          <p:nvPr/>
        </p:nvPicPr>
        <p:blipFill>
          <a:blip r:embed="rId2" cstate="print"/>
          <a:srcRect/>
          <a:stretch>
            <a:fillRect/>
          </a:stretch>
        </p:blipFill>
        <p:spPr bwMode="auto">
          <a:xfrm>
            <a:off x="-87313" y="-26988"/>
            <a:ext cx="9267826" cy="6884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cstate="print"/>
          <a:srcRect/>
          <a:stretch>
            <a:fillRect/>
          </a:stretch>
        </p:blipFill>
        <p:spPr bwMode="auto">
          <a:xfrm>
            <a:off x="-49213" y="0"/>
            <a:ext cx="9193213" cy="6858000"/>
          </a:xfrm>
          <a:prstGeom prst="rect">
            <a:avLst/>
          </a:prstGeom>
          <a:noFill/>
          <a:ln w="9525">
            <a:noFill/>
            <a:miter lim="800000"/>
            <a:headEnd/>
            <a:tailEnd/>
          </a:ln>
        </p:spPr>
      </p:pic>
      <p:pic>
        <p:nvPicPr>
          <p:cNvPr id="75779" name="Immagine 2" descr="Steto.jpg"/>
          <p:cNvPicPr>
            <a:picLocks noChangeAspect="1"/>
          </p:cNvPicPr>
          <p:nvPr/>
        </p:nvPicPr>
        <p:blipFill>
          <a:blip r:embed="rId3" cstate="print"/>
          <a:srcRect/>
          <a:stretch>
            <a:fillRect/>
          </a:stretch>
        </p:blipFill>
        <p:spPr bwMode="auto">
          <a:xfrm>
            <a:off x="3851275" y="3068638"/>
            <a:ext cx="5221288" cy="33988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Immagine 3" descr="RC76_3_L3_1819_planche_I_big.jpg"/>
          <p:cNvPicPr>
            <a:picLocks noChangeAspect="1"/>
          </p:cNvPicPr>
          <p:nvPr/>
        </p:nvPicPr>
        <p:blipFill>
          <a:blip r:embed="rId2" cstate="print"/>
          <a:srcRect/>
          <a:stretch>
            <a:fillRect/>
          </a:stretch>
        </p:blipFill>
        <p:spPr bwMode="auto">
          <a:xfrm>
            <a:off x="-71438" y="-835025"/>
            <a:ext cx="9683751" cy="8440738"/>
          </a:xfrm>
          <a:prstGeom prst="rect">
            <a:avLst/>
          </a:prstGeom>
          <a:noFill/>
          <a:ln w="9525">
            <a:noFill/>
            <a:miter lim="800000"/>
            <a:headEnd/>
            <a:tailEnd/>
          </a:ln>
        </p:spPr>
      </p:pic>
      <p:pic>
        <p:nvPicPr>
          <p:cNvPr id="5" name="Immagine 4" descr="Rene Laennec 1.jpg"/>
          <p:cNvPicPr>
            <a:picLocks noChangeAspect="1"/>
          </p:cNvPicPr>
          <p:nvPr/>
        </p:nvPicPr>
        <p:blipFill>
          <a:blip r:embed="rId3" cstate="print"/>
          <a:srcRect/>
          <a:stretch>
            <a:fillRect/>
          </a:stretch>
        </p:blipFill>
        <p:spPr bwMode="auto">
          <a:xfrm>
            <a:off x="4859338" y="765175"/>
            <a:ext cx="4751387" cy="55435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Slide Number Placeholder 5"/>
          <p:cNvSpPr txBox="1">
            <a:spLocks noGrp="1"/>
          </p:cNvSpPr>
          <p:nvPr/>
        </p:nvSpPr>
        <p:spPr bwMode="auto">
          <a:xfrm>
            <a:off x="6781800" y="6248400"/>
            <a:ext cx="1905000" cy="457200"/>
          </a:xfrm>
          <a:prstGeom prst="rect">
            <a:avLst/>
          </a:prstGeom>
          <a:noFill/>
          <a:ln>
            <a:miter lim="800000"/>
            <a:headEnd/>
            <a:tailEnd/>
          </a:ln>
        </p:spPr>
        <p:txBody>
          <a:bodyPr/>
          <a:lstStyle/>
          <a:p>
            <a:pPr algn="r">
              <a:defRPr/>
            </a:pPr>
            <a:fld id="{D46D0FF3-3732-444E-A9A1-D5BF98143BC8}" type="slidenum">
              <a:rPr lang="it-IT" sz="1000" b="0">
                <a:latin typeface="+mn-lt"/>
              </a:rPr>
              <a:pPr algn="r">
                <a:defRPr/>
              </a:pPr>
              <a:t>7</a:t>
            </a:fld>
            <a:endParaRPr lang="it-IT" sz="1000" b="0">
              <a:latin typeface="+mn-lt"/>
            </a:endParaRPr>
          </a:p>
        </p:txBody>
      </p:sp>
      <p:sp>
        <p:nvSpPr>
          <p:cNvPr id="84995" name="Rectangle 2"/>
          <p:cNvSpPr>
            <a:spLocks noGrp="1" noChangeArrowheads="1"/>
          </p:cNvSpPr>
          <p:nvPr>
            <p:ph type="title" idx="4294967295"/>
          </p:nvPr>
        </p:nvSpPr>
        <p:spPr/>
        <p:txBody>
          <a:bodyPr/>
          <a:lstStyle/>
          <a:p>
            <a:pPr algn="ctr"/>
            <a:r>
              <a:rPr lang="it-IT" b="1" smtClean="0"/>
              <a:t>The Modern Age</a:t>
            </a:r>
          </a:p>
        </p:txBody>
      </p:sp>
      <p:sp>
        <p:nvSpPr>
          <p:cNvPr id="219140" name="Text Box 4"/>
          <p:cNvSpPr txBox="1">
            <a:spLocks noChangeArrowheads="1"/>
          </p:cNvSpPr>
          <p:nvPr/>
        </p:nvSpPr>
        <p:spPr bwMode="auto">
          <a:xfrm>
            <a:off x="251520" y="2150854"/>
            <a:ext cx="8640960" cy="3170099"/>
          </a:xfrm>
          <a:prstGeom prst="rect">
            <a:avLst/>
          </a:prstGeom>
          <a:noFill/>
          <a:ln w="9525">
            <a:noFill/>
            <a:miter lim="800000"/>
            <a:headEnd/>
            <a:tailEnd/>
          </a:ln>
        </p:spPr>
        <p:txBody>
          <a:bodyPr wrap="square">
            <a:spAutoFit/>
          </a:bodyPr>
          <a:lstStyle/>
          <a:p>
            <a:r>
              <a:rPr lang="en-GB" sz="2000" b="1" dirty="0"/>
              <a:t>… was characterized by epidemics, sacs, robberies, stakes, revolts, upheavals, persecution, superstition etc.</a:t>
            </a:r>
          </a:p>
          <a:p>
            <a:r>
              <a:rPr lang="en-GB" sz="2000" b="1" dirty="0"/>
              <a:t>but also:</a:t>
            </a:r>
          </a:p>
          <a:p>
            <a:pPr>
              <a:spcBef>
                <a:spcPct val="20000"/>
              </a:spcBef>
            </a:pPr>
            <a:r>
              <a:rPr lang="en-GB" sz="2000" b="1" dirty="0" smtClean="0"/>
              <a:t> 1</a:t>
            </a:r>
            <a:r>
              <a:rPr lang="en-GB" sz="2000" b="1" dirty="0"/>
              <a:t>. </a:t>
            </a:r>
            <a:r>
              <a:rPr lang="en-GB" sz="2000" b="1" dirty="0" smtClean="0"/>
              <a:t> 13th </a:t>
            </a:r>
            <a:r>
              <a:rPr lang="en-GB" sz="2000" b="1" dirty="0"/>
              <a:t>century onwards</a:t>
            </a:r>
            <a:r>
              <a:rPr lang="it-IT" sz="2000" b="1" dirty="0"/>
              <a:t>: </a:t>
            </a:r>
            <a:r>
              <a:rPr lang="en-GB" sz="2000" b="1" dirty="0"/>
              <a:t>Renaissance and Humanism</a:t>
            </a:r>
            <a:endParaRPr lang="it-IT" sz="2000" b="1" dirty="0"/>
          </a:p>
          <a:p>
            <a:pPr>
              <a:spcBef>
                <a:spcPct val="20000"/>
              </a:spcBef>
            </a:pPr>
            <a:r>
              <a:rPr lang="it-IT" sz="2000" b="1" dirty="0"/>
              <a:t>(2. </a:t>
            </a:r>
            <a:r>
              <a:rPr lang="it-IT" sz="2000" b="1" dirty="0" smtClean="0"/>
              <a:t> 1453</a:t>
            </a:r>
            <a:r>
              <a:rPr lang="it-IT" sz="2000" b="1" dirty="0"/>
              <a:t>: </a:t>
            </a:r>
            <a:r>
              <a:rPr lang="en-GB" sz="2000" b="1" dirty="0"/>
              <a:t>destruction of the Byzantine empire</a:t>
            </a:r>
            <a:r>
              <a:rPr lang="it-IT" sz="2000" b="1" dirty="0"/>
              <a:t>) </a:t>
            </a:r>
          </a:p>
          <a:p>
            <a:pPr>
              <a:spcBef>
                <a:spcPct val="20000"/>
              </a:spcBef>
            </a:pPr>
            <a:r>
              <a:rPr lang="it-IT" sz="2000" b="1" dirty="0" smtClean="0"/>
              <a:t> 3</a:t>
            </a:r>
            <a:r>
              <a:rPr lang="it-IT" sz="2000" b="1" dirty="0"/>
              <a:t>. </a:t>
            </a:r>
            <a:r>
              <a:rPr lang="it-IT" sz="2000" b="1" dirty="0" smtClean="0"/>
              <a:t> 1468</a:t>
            </a:r>
            <a:r>
              <a:rPr lang="it-IT" sz="2000" b="1" dirty="0"/>
              <a:t>: </a:t>
            </a:r>
            <a:r>
              <a:rPr lang="en-GB" sz="2000" b="1" dirty="0"/>
              <a:t>Gutenberg’s invention of the mobile types</a:t>
            </a:r>
            <a:r>
              <a:rPr lang="it-IT" sz="2000" b="1" dirty="0"/>
              <a:t> </a:t>
            </a:r>
            <a:r>
              <a:rPr lang="it-IT" sz="1600" b="1" dirty="0" smtClean="0"/>
              <a:t>(spread </a:t>
            </a:r>
            <a:r>
              <a:rPr lang="it-IT" sz="1600" b="1" dirty="0" err="1" smtClean="0"/>
              <a:t>of</a:t>
            </a:r>
            <a:r>
              <a:rPr lang="it-IT" sz="1600" b="1" dirty="0" smtClean="0"/>
              <a:t> the </a:t>
            </a:r>
            <a:r>
              <a:rPr lang="it-IT" sz="1600" b="1" dirty="0" err="1" smtClean="0"/>
              <a:t>books</a:t>
            </a:r>
            <a:r>
              <a:rPr lang="it-IT" sz="1600" b="1" dirty="0" smtClean="0"/>
              <a:t>)</a:t>
            </a:r>
            <a:endParaRPr lang="it-IT" sz="1600" b="1" dirty="0"/>
          </a:p>
          <a:p>
            <a:pPr>
              <a:spcBef>
                <a:spcPct val="20000"/>
              </a:spcBef>
            </a:pPr>
            <a:r>
              <a:rPr lang="it-IT" sz="2000" b="1" dirty="0" smtClean="0"/>
              <a:t> 4.  </a:t>
            </a:r>
            <a:r>
              <a:rPr lang="it-IT" sz="2000" b="1" dirty="0"/>
              <a:t>1492: </a:t>
            </a:r>
            <a:r>
              <a:rPr lang="en-GB" sz="2000" b="1" dirty="0"/>
              <a:t>Colombo’s discovery of </a:t>
            </a:r>
            <a:r>
              <a:rPr lang="en-GB" sz="2000" b="1" dirty="0" smtClean="0"/>
              <a:t>a new (American) </a:t>
            </a:r>
            <a:r>
              <a:rPr lang="en-GB" sz="2000" b="1" dirty="0"/>
              <a:t>continent </a:t>
            </a:r>
            <a:r>
              <a:rPr lang="en-GB" sz="1600" b="1" dirty="0" smtClean="0"/>
              <a:t>(travels)</a:t>
            </a:r>
            <a:endParaRPr lang="en-GB" sz="1600" b="1" dirty="0"/>
          </a:p>
          <a:p>
            <a:pPr>
              <a:spcBef>
                <a:spcPct val="20000"/>
              </a:spcBef>
            </a:pPr>
            <a:r>
              <a:rPr lang="en-GB" sz="2000" b="1" dirty="0" smtClean="0"/>
              <a:t> 5</a:t>
            </a:r>
            <a:r>
              <a:rPr lang="en-GB" sz="2000" b="1" dirty="0"/>
              <a:t>. </a:t>
            </a:r>
            <a:r>
              <a:rPr lang="en-GB" sz="2000" b="1" dirty="0" smtClean="0"/>
              <a:t> 1500-1550 ca.: </a:t>
            </a:r>
            <a:r>
              <a:rPr lang="en-GB" sz="2000" b="1" dirty="0"/>
              <a:t>theses of Erasmus and Luther, Calvin  		Reformation &amp; Counter-Reformation</a:t>
            </a:r>
            <a:endParaRPr lang="it-IT" sz="2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19140">
                                            <p:txEl>
                                              <p:pRg st="6" end="6"/>
                                            </p:txEl>
                                          </p:spTgt>
                                        </p:tgtEl>
                                        <p:attrNameLst>
                                          <p:attrName>style.visibility</p:attrName>
                                        </p:attrNameLst>
                                      </p:cBhvr>
                                      <p:to>
                                        <p:strVal val="visible"/>
                                      </p:to>
                                    </p:set>
                                    <p:animEffect transition="in" filter="box(in)">
                                      <p:cBhvr>
                                        <p:cTn id="7" dur="500"/>
                                        <p:tgtEl>
                                          <p:spTgt spid="21914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7826" name="Titolo 1"/>
          <p:cNvSpPr>
            <a:spLocks noGrp="1"/>
          </p:cNvSpPr>
          <p:nvPr>
            <p:ph type="title"/>
          </p:nvPr>
        </p:nvSpPr>
        <p:spPr>
          <a:xfrm>
            <a:off x="611188" y="274638"/>
            <a:ext cx="8075612" cy="922337"/>
          </a:xfrm>
        </p:spPr>
        <p:txBody>
          <a:bodyPr/>
          <a:lstStyle/>
          <a:p>
            <a:r>
              <a:rPr lang="it-IT" sz="2400" smtClean="0">
                <a:solidFill>
                  <a:schemeClr val="bg1"/>
                </a:solidFill>
              </a:rPr>
              <a:t>Evoluzione degli Steto-fonendo-scopi</a:t>
            </a:r>
            <a:br>
              <a:rPr lang="it-IT" sz="2400" smtClean="0">
                <a:solidFill>
                  <a:schemeClr val="bg1"/>
                </a:solidFill>
              </a:rPr>
            </a:br>
            <a:r>
              <a:rPr lang="it-IT" sz="2400" smtClean="0">
                <a:solidFill>
                  <a:schemeClr val="bg1"/>
                </a:solidFill>
              </a:rPr>
              <a:t>Lo sviluppo della tecnica tra analogia e irrazionalità</a:t>
            </a:r>
            <a:br>
              <a:rPr lang="it-IT" sz="2400" smtClean="0">
                <a:solidFill>
                  <a:schemeClr val="bg1"/>
                </a:solidFill>
              </a:rPr>
            </a:br>
            <a:endParaRPr lang="it-IT" sz="2400" smtClean="0">
              <a:solidFill>
                <a:schemeClr val="bg1"/>
              </a:solidFill>
            </a:endParaRPr>
          </a:p>
        </p:txBody>
      </p:sp>
      <p:pic>
        <p:nvPicPr>
          <p:cNvPr id="5" name="Immagine 4" descr="Ear_trumpet_WWI.jpg"/>
          <p:cNvPicPr>
            <a:picLocks noChangeAspect="1"/>
          </p:cNvPicPr>
          <p:nvPr/>
        </p:nvPicPr>
        <p:blipFill>
          <a:blip r:embed="rId2" cstate="print"/>
          <a:srcRect/>
          <a:stretch>
            <a:fillRect/>
          </a:stretch>
        </p:blipFill>
        <p:spPr bwMode="auto">
          <a:xfrm>
            <a:off x="5370513" y="1196975"/>
            <a:ext cx="3773487" cy="5661025"/>
          </a:xfrm>
          <a:prstGeom prst="rect">
            <a:avLst/>
          </a:prstGeom>
          <a:noFill/>
          <a:ln w="9525">
            <a:noFill/>
            <a:miter lim="800000"/>
            <a:headEnd/>
            <a:tailEnd/>
          </a:ln>
        </p:spPr>
      </p:pic>
      <p:pic>
        <p:nvPicPr>
          <p:cNvPr id="4" name="Immagine 3" descr="Madame_de_Meuron.jpg"/>
          <p:cNvPicPr>
            <a:picLocks noChangeAspect="1"/>
          </p:cNvPicPr>
          <p:nvPr/>
        </p:nvPicPr>
        <p:blipFill>
          <a:blip r:embed="rId3" cstate="print"/>
          <a:srcRect/>
          <a:stretch>
            <a:fillRect/>
          </a:stretch>
        </p:blipFill>
        <p:spPr bwMode="auto">
          <a:xfrm>
            <a:off x="7262813" y="981075"/>
            <a:ext cx="1881187" cy="1943100"/>
          </a:xfrm>
          <a:prstGeom prst="rect">
            <a:avLst/>
          </a:prstGeom>
          <a:noFill/>
          <a:ln w="9525">
            <a:noFill/>
            <a:miter lim="800000"/>
            <a:headEnd/>
            <a:tailEnd/>
          </a:ln>
        </p:spPr>
      </p:pic>
      <p:pic>
        <p:nvPicPr>
          <p:cNvPr id="6" name="Immagine 5" descr="Listening to a fetal heart with a pinard horn.JPG"/>
          <p:cNvPicPr>
            <a:picLocks noChangeAspect="1"/>
          </p:cNvPicPr>
          <p:nvPr/>
        </p:nvPicPr>
        <p:blipFill>
          <a:blip r:embed="rId4" cstate="print"/>
          <a:srcRect/>
          <a:stretch>
            <a:fillRect/>
          </a:stretch>
        </p:blipFill>
        <p:spPr bwMode="auto">
          <a:xfrm>
            <a:off x="1619250" y="1773238"/>
            <a:ext cx="3814763" cy="5084762"/>
          </a:xfrm>
          <a:prstGeom prst="rect">
            <a:avLst/>
          </a:prstGeom>
          <a:noFill/>
          <a:ln w="9525">
            <a:noFill/>
            <a:miter lim="800000"/>
            <a:headEnd/>
            <a:tailEnd/>
          </a:ln>
        </p:spPr>
      </p:pic>
      <p:pic>
        <p:nvPicPr>
          <p:cNvPr id="77830" name="Immagine 2" descr="Ear_trumpet.jpg"/>
          <p:cNvPicPr>
            <a:picLocks noChangeAspect="1"/>
          </p:cNvPicPr>
          <p:nvPr/>
        </p:nvPicPr>
        <p:blipFill>
          <a:blip r:embed="rId5" cstate="print"/>
          <a:srcRect/>
          <a:stretch>
            <a:fillRect/>
          </a:stretch>
        </p:blipFill>
        <p:spPr bwMode="auto">
          <a:xfrm>
            <a:off x="-36513" y="1125538"/>
            <a:ext cx="2808288" cy="42116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cstate="print"/>
          <a:srcRect/>
          <a:stretch>
            <a:fillRect/>
          </a:stretch>
        </p:blipFill>
        <p:spPr bwMode="auto">
          <a:xfrm>
            <a:off x="0" y="-34925"/>
            <a:ext cx="9144000" cy="6927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cstate="print"/>
          <a:srcRect/>
          <a:stretch>
            <a:fillRect/>
          </a:stretch>
        </p:blipFill>
        <p:spPr bwMode="auto">
          <a:xfrm>
            <a:off x="0" y="-17463"/>
            <a:ext cx="9144000" cy="6875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cstate="print"/>
          <a:srcRect/>
          <a:stretch>
            <a:fillRect/>
          </a:stretch>
        </p:blipFill>
        <p:spPr bwMode="auto">
          <a:xfrm>
            <a:off x="0" y="-33338"/>
            <a:ext cx="9144000" cy="68913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cstate="print"/>
          <a:srcRect/>
          <a:stretch>
            <a:fillRect/>
          </a:stretch>
        </p:blipFill>
        <p:spPr bwMode="auto">
          <a:xfrm>
            <a:off x="0" y="-19050"/>
            <a:ext cx="9144000" cy="6877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cstate="print"/>
          <a:srcRect/>
          <a:stretch>
            <a:fillRect/>
          </a:stretch>
        </p:blipFill>
        <p:spPr bwMode="auto">
          <a:xfrm>
            <a:off x="0" y="-6350"/>
            <a:ext cx="9144000" cy="6864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cstate="print"/>
          <a:srcRect/>
          <a:stretch>
            <a:fillRect/>
          </a:stretch>
        </p:blipFill>
        <p:spPr bwMode="auto">
          <a:xfrm>
            <a:off x="0" y="-22225"/>
            <a:ext cx="9144000" cy="6902450"/>
          </a:xfrm>
          <a:prstGeom prst="rect">
            <a:avLst/>
          </a:prstGeom>
          <a:noFill/>
          <a:ln w="9525">
            <a:noFill/>
            <a:miter lim="800000"/>
            <a:headEnd/>
            <a:tailEnd/>
          </a:ln>
        </p:spPr>
      </p:pic>
      <p:pic>
        <p:nvPicPr>
          <p:cNvPr id="84995" name="Immagine 2" descr="HansBerger EEC.jpg"/>
          <p:cNvPicPr>
            <a:picLocks noChangeAspect="1"/>
          </p:cNvPicPr>
          <p:nvPr/>
        </p:nvPicPr>
        <p:blipFill>
          <a:blip r:embed="rId3" cstate="print"/>
          <a:srcRect/>
          <a:stretch>
            <a:fillRect/>
          </a:stretch>
        </p:blipFill>
        <p:spPr bwMode="auto">
          <a:xfrm>
            <a:off x="1763713" y="5603875"/>
            <a:ext cx="4103687" cy="1138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cstate="print"/>
          <a:srcRect/>
          <a:stretch>
            <a:fillRect/>
          </a:stretch>
        </p:blipFill>
        <p:spPr bwMode="auto">
          <a:xfrm>
            <a:off x="0" y="-14288"/>
            <a:ext cx="9144000" cy="6872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cstate="print"/>
          <a:srcRect/>
          <a:stretch>
            <a:fillRect/>
          </a:stretch>
        </p:blipFill>
        <p:spPr bwMode="auto">
          <a:xfrm>
            <a:off x="11113" y="0"/>
            <a:ext cx="9169400" cy="6884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5" descr="exploration map"/>
          <p:cNvPicPr>
            <a:picLocks noChangeAspect="1" noChangeArrowheads="1"/>
          </p:cNvPicPr>
          <p:nvPr/>
        </p:nvPicPr>
        <p:blipFill>
          <a:blip r:embed="rId2" cstate="print"/>
          <a:srcRect/>
          <a:stretch>
            <a:fillRect/>
          </a:stretch>
        </p:blipFill>
        <p:spPr bwMode="auto">
          <a:xfrm>
            <a:off x="6933562" y="1196752"/>
            <a:ext cx="2210438" cy="1569914"/>
          </a:xfrm>
          <a:prstGeom prst="rect">
            <a:avLst/>
          </a:prstGeom>
          <a:noFill/>
        </p:spPr>
      </p:pic>
      <p:pic>
        <p:nvPicPr>
          <p:cNvPr id="4" name="Picture 4" descr="med_univ"/>
          <p:cNvPicPr>
            <a:picLocks noChangeAspect="1" noChangeArrowheads="1"/>
          </p:cNvPicPr>
          <p:nvPr/>
        </p:nvPicPr>
        <p:blipFill>
          <a:blip r:embed="rId3" cstate="print"/>
          <a:srcRect/>
          <a:stretch>
            <a:fillRect/>
          </a:stretch>
        </p:blipFill>
        <p:spPr bwMode="auto">
          <a:xfrm>
            <a:off x="6889504" y="5013176"/>
            <a:ext cx="2254495" cy="1844824"/>
          </a:xfrm>
          <a:prstGeom prst="rect">
            <a:avLst/>
          </a:prstGeom>
          <a:noFill/>
        </p:spPr>
      </p:pic>
      <p:sp>
        <p:nvSpPr>
          <p:cNvPr id="118786" name="Rectangle 2"/>
          <p:cNvSpPr>
            <a:spLocks noGrp="1" noChangeArrowheads="1"/>
          </p:cNvSpPr>
          <p:nvPr>
            <p:ph type="title"/>
          </p:nvPr>
        </p:nvSpPr>
        <p:spPr>
          <a:xfrm>
            <a:off x="457200" y="44624"/>
            <a:ext cx="8229600" cy="1143000"/>
          </a:xfrm>
        </p:spPr>
        <p:txBody>
          <a:bodyPr/>
          <a:lstStyle/>
          <a:p>
            <a:pPr eaLnBrk="1" hangingPunct="1">
              <a:defRPr/>
            </a:pPr>
            <a:r>
              <a:rPr lang="en-US" sz="4000" dirty="0" smtClean="0">
                <a:solidFill>
                  <a:schemeClr val="bg1"/>
                </a:solidFill>
              </a:rPr>
              <a:t>What Were the Causes of the Scientific Revolution????</a:t>
            </a:r>
          </a:p>
        </p:txBody>
      </p:sp>
      <p:sp>
        <p:nvSpPr>
          <p:cNvPr id="118787" name="Rectangle 3"/>
          <p:cNvSpPr>
            <a:spLocks noGrp="1" noChangeArrowheads="1"/>
          </p:cNvSpPr>
          <p:nvPr>
            <p:ph type="body" idx="1"/>
          </p:nvPr>
        </p:nvSpPr>
        <p:spPr>
          <a:xfrm>
            <a:off x="-108520" y="1484784"/>
            <a:ext cx="7056784" cy="5259387"/>
          </a:xfrm>
        </p:spPr>
        <p:txBody>
          <a:bodyPr/>
          <a:lstStyle/>
          <a:p>
            <a:pPr marL="609600" indent="-609600" algn="just" eaLnBrk="1" hangingPunct="1">
              <a:buFont typeface="Wingdings" pitchFamily="2" charset="2"/>
              <a:buAutoNum type="arabicPeriod"/>
              <a:defRPr/>
            </a:pPr>
            <a:r>
              <a:rPr lang="en-US" sz="2400" dirty="0" smtClean="0">
                <a:solidFill>
                  <a:schemeClr val="bg1"/>
                </a:solidFill>
              </a:rPr>
              <a:t>During the Renaissance European explorers traveled to Africa, Asia and the Americas. Discoveries made there led the Europeans to believe that new truths were to be found.</a:t>
            </a:r>
          </a:p>
          <a:p>
            <a:pPr marL="609600" indent="-609600" algn="just" eaLnBrk="1" hangingPunct="1">
              <a:buFont typeface="Wingdings" pitchFamily="2" charset="2"/>
              <a:buAutoNum type="arabicPeriod"/>
              <a:defRPr/>
            </a:pPr>
            <a:r>
              <a:rPr lang="en-US" sz="2400" dirty="0" smtClean="0">
                <a:solidFill>
                  <a:schemeClr val="bg1"/>
                </a:solidFill>
              </a:rPr>
              <a:t>The invention of the </a:t>
            </a:r>
            <a:r>
              <a:rPr lang="en-US" sz="2400" b="1" u="sng" dirty="0" smtClean="0">
                <a:solidFill>
                  <a:schemeClr val="bg1"/>
                </a:solidFill>
              </a:rPr>
              <a:t>printing press </a:t>
            </a:r>
            <a:r>
              <a:rPr lang="en-US" sz="2400" dirty="0" smtClean="0">
                <a:solidFill>
                  <a:schemeClr val="bg1"/>
                </a:solidFill>
              </a:rPr>
              <a:t>helped to spread challenging ideas</a:t>
            </a:r>
          </a:p>
          <a:p>
            <a:pPr marL="609600" indent="-609600" algn="just" eaLnBrk="1" hangingPunct="1">
              <a:buFont typeface="Wingdings" pitchFamily="2" charset="2"/>
              <a:buAutoNum type="arabicPeriod"/>
              <a:defRPr/>
            </a:pPr>
            <a:r>
              <a:rPr lang="en-US" sz="2400" dirty="0" smtClean="0">
                <a:solidFill>
                  <a:schemeClr val="bg1"/>
                </a:solidFill>
              </a:rPr>
              <a:t>The </a:t>
            </a:r>
            <a:r>
              <a:rPr lang="en-US" sz="2400" b="1" u="sng" dirty="0" smtClean="0">
                <a:solidFill>
                  <a:schemeClr val="bg1"/>
                </a:solidFill>
              </a:rPr>
              <a:t>Age of Exploration </a:t>
            </a:r>
            <a:r>
              <a:rPr lang="en-US" sz="2400" dirty="0" smtClean="0">
                <a:solidFill>
                  <a:schemeClr val="bg1"/>
                </a:solidFill>
              </a:rPr>
              <a:t>helped to fuel a great deal of scientific research in astronomy and mathematics. </a:t>
            </a:r>
          </a:p>
          <a:p>
            <a:pPr marL="609600" indent="-609600" algn="just" eaLnBrk="1" hangingPunct="1">
              <a:buFont typeface="Wingdings" pitchFamily="2" charset="2"/>
              <a:buAutoNum type="arabicPeriod"/>
              <a:defRPr/>
            </a:pPr>
            <a:r>
              <a:rPr lang="en-US" sz="2400" dirty="0" smtClean="0">
                <a:solidFill>
                  <a:schemeClr val="bg1"/>
                </a:solidFill>
              </a:rPr>
              <a:t>As scientists began to look more closely they made observations that didn’t match ancient beliefs</a:t>
            </a:r>
            <a:r>
              <a:rPr lang="en-US" sz="2400" dirty="0" smtClean="0">
                <a:solidFill>
                  <a:schemeClr val="bg1"/>
                </a:solidFill>
              </a:rPr>
              <a:t>.</a:t>
            </a:r>
          </a:p>
          <a:p>
            <a:pPr marL="609600" indent="-609600" algn="just" eaLnBrk="1" hangingPunct="1">
              <a:buFont typeface="Wingdings" pitchFamily="2" charset="2"/>
              <a:buAutoNum type="arabicPeriod"/>
              <a:defRPr/>
            </a:pPr>
            <a:r>
              <a:rPr lang="en-US" sz="2400" dirty="0" smtClean="0">
                <a:solidFill>
                  <a:schemeClr val="bg1"/>
                </a:solidFill>
              </a:rPr>
              <a:t>Rise of Universities </a:t>
            </a:r>
            <a:endParaRPr lang="en-US" sz="2400" dirty="0" smtClean="0">
              <a:solidFill>
                <a:schemeClr val="bg1"/>
              </a:solidFill>
            </a:endParaRPr>
          </a:p>
          <a:p>
            <a:pPr marL="609600" indent="-609600" eaLnBrk="1" hangingPunct="1">
              <a:buFont typeface="Wingdings" pitchFamily="2" charset="2"/>
              <a:buAutoNum type="arabicPeriod"/>
              <a:defRPr/>
            </a:pPr>
            <a:endParaRPr lang="en-US" sz="2800" dirty="0" smtClean="0">
              <a:solidFill>
                <a:schemeClr val="bg1"/>
              </a:solidFill>
            </a:endParaRPr>
          </a:p>
          <a:p>
            <a:pPr marL="609600" indent="-609600" eaLnBrk="1" hangingPunct="1">
              <a:buFont typeface="Wingdings" pitchFamily="2" charset="2"/>
              <a:buAutoNum type="arabicPeriod"/>
              <a:defRPr/>
            </a:pPr>
            <a:endParaRPr lang="en-US" sz="2800" dirty="0" smtClean="0">
              <a:solidFill>
                <a:schemeClr val="bg1"/>
              </a:solidFill>
            </a:endParaRPr>
          </a:p>
        </p:txBody>
      </p:sp>
      <p:pic>
        <p:nvPicPr>
          <p:cNvPr id="7" name="Immagine 6" descr="download (1).jpg"/>
          <p:cNvPicPr>
            <a:picLocks noChangeAspect="1"/>
          </p:cNvPicPr>
          <p:nvPr/>
        </p:nvPicPr>
        <p:blipFill>
          <a:blip r:embed="rId4" cstate="print"/>
          <a:stretch>
            <a:fillRect/>
          </a:stretch>
        </p:blipFill>
        <p:spPr>
          <a:xfrm>
            <a:off x="7236296" y="2852936"/>
            <a:ext cx="1646938" cy="20021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8787">
                                            <p:txEl>
                                              <p:pRg st="0" end="0"/>
                                            </p:txEl>
                                          </p:spTgt>
                                        </p:tgtEl>
                                        <p:attrNameLst>
                                          <p:attrName>style.visibility</p:attrName>
                                        </p:attrNameLst>
                                      </p:cBhvr>
                                      <p:to>
                                        <p:strVal val="visible"/>
                                      </p:to>
                                    </p:set>
                                    <p:animEffect transition="in" filter="fade">
                                      <p:cBhvr>
                                        <p:cTn id="7" dur="385" decel="100000"/>
                                        <p:tgtEl>
                                          <p:spTgt spid="118787">
                                            <p:txEl>
                                              <p:pRg st="0" end="0"/>
                                            </p:txEl>
                                          </p:spTgt>
                                        </p:tgtEl>
                                      </p:cBhvr>
                                    </p:animEffect>
                                    <p:animScale>
                                      <p:cBhvr>
                                        <p:cTn id="8" dur="385" decel="100000"/>
                                        <p:tgtEl>
                                          <p:spTgt spid="118787">
                                            <p:txEl>
                                              <p:pRg st="0" end="0"/>
                                            </p:txEl>
                                          </p:spTgt>
                                        </p:tgtEl>
                                      </p:cBhvr>
                                      <p:from x="10000" y="10000"/>
                                      <p:to x="200000" y="450000"/>
                                    </p:animScale>
                                    <p:animScale>
                                      <p:cBhvr>
                                        <p:cTn id="9" dur="615" accel="100000" fill="hold">
                                          <p:stCondLst>
                                            <p:cond delay="385"/>
                                          </p:stCondLst>
                                        </p:cTn>
                                        <p:tgtEl>
                                          <p:spTgt spid="118787">
                                            <p:txEl>
                                              <p:pRg st="0" end="0"/>
                                            </p:txEl>
                                          </p:spTgt>
                                        </p:tgtEl>
                                      </p:cBhvr>
                                      <p:from x="200000" y="450000"/>
                                      <p:to x="100000" y="100000"/>
                                    </p:animScale>
                                    <p:set>
                                      <p:cBhvr>
                                        <p:cTn id="10" dur="385" fill="hold"/>
                                        <p:tgtEl>
                                          <p:spTgt spid="118787">
                                            <p:txEl>
                                              <p:pRg st="0" end="0"/>
                                            </p:txEl>
                                          </p:spTgt>
                                        </p:tgtEl>
                                        <p:attrNameLst>
                                          <p:attrName>ppt_x</p:attrName>
                                        </p:attrNameLst>
                                      </p:cBhvr>
                                      <p:to>
                                        <p:strVal val="(0.5)"/>
                                      </p:to>
                                    </p:set>
                                    <p:anim from="(0.5)" to="(#ppt_x)" calcmode="lin" valueType="num">
                                      <p:cBhvr>
                                        <p:cTn id="11" dur="615" accel="100000" fill="hold">
                                          <p:stCondLst>
                                            <p:cond delay="385"/>
                                          </p:stCondLst>
                                        </p:cTn>
                                        <p:tgtEl>
                                          <p:spTgt spid="118787">
                                            <p:txEl>
                                              <p:pRg st="0" end="0"/>
                                            </p:txEl>
                                          </p:spTgt>
                                        </p:tgtEl>
                                        <p:attrNameLst>
                                          <p:attrName>ppt_x</p:attrName>
                                        </p:attrNameLst>
                                      </p:cBhvr>
                                    </p:anim>
                                    <p:set>
                                      <p:cBhvr>
                                        <p:cTn id="12" dur="385" fill="hold"/>
                                        <p:tgtEl>
                                          <p:spTgt spid="118787">
                                            <p:txEl>
                                              <p:pRg st="0" end="0"/>
                                            </p:txEl>
                                          </p:spTgt>
                                        </p:tgtEl>
                                        <p:attrNameLst>
                                          <p:attrName>ppt_y</p:attrName>
                                        </p:attrNameLst>
                                      </p:cBhvr>
                                      <p:to>
                                        <p:strVal val="(#ppt_y+0.4)"/>
                                      </p:to>
                                    </p:set>
                                    <p:anim from="(#ppt_y+0.4)" to="(#ppt_y)" calcmode="lin" valueType="num">
                                      <p:cBhvr>
                                        <p:cTn id="13" dur="615" accel="100000" fill="hold">
                                          <p:stCondLst>
                                            <p:cond delay="385"/>
                                          </p:stCondLst>
                                        </p:cTn>
                                        <p:tgtEl>
                                          <p:spTgt spid="118787">
                                            <p:txEl>
                                              <p:pRg st="0" end="0"/>
                                            </p:txEl>
                                          </p:spTgt>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118787">
                                            <p:txEl>
                                              <p:pRg st="1" end="1"/>
                                            </p:txEl>
                                          </p:spTgt>
                                        </p:tgtEl>
                                        <p:attrNameLst>
                                          <p:attrName>style.visibility</p:attrName>
                                        </p:attrNameLst>
                                      </p:cBhvr>
                                      <p:to>
                                        <p:strVal val="visible"/>
                                      </p:to>
                                    </p:set>
                                    <p:animEffect transition="in" filter="fade">
                                      <p:cBhvr>
                                        <p:cTn id="18" dur="385" decel="100000"/>
                                        <p:tgtEl>
                                          <p:spTgt spid="118787">
                                            <p:txEl>
                                              <p:pRg st="1" end="1"/>
                                            </p:txEl>
                                          </p:spTgt>
                                        </p:tgtEl>
                                      </p:cBhvr>
                                    </p:animEffect>
                                    <p:animScale>
                                      <p:cBhvr>
                                        <p:cTn id="19" dur="385" decel="100000"/>
                                        <p:tgtEl>
                                          <p:spTgt spid="118787">
                                            <p:txEl>
                                              <p:pRg st="1" end="1"/>
                                            </p:txEl>
                                          </p:spTgt>
                                        </p:tgtEl>
                                      </p:cBhvr>
                                      <p:from x="10000" y="10000"/>
                                      <p:to x="200000" y="450000"/>
                                    </p:animScale>
                                    <p:animScale>
                                      <p:cBhvr>
                                        <p:cTn id="20" dur="615" accel="100000" fill="hold">
                                          <p:stCondLst>
                                            <p:cond delay="385"/>
                                          </p:stCondLst>
                                        </p:cTn>
                                        <p:tgtEl>
                                          <p:spTgt spid="118787">
                                            <p:txEl>
                                              <p:pRg st="1" end="1"/>
                                            </p:txEl>
                                          </p:spTgt>
                                        </p:tgtEl>
                                      </p:cBhvr>
                                      <p:from x="200000" y="450000"/>
                                      <p:to x="100000" y="100000"/>
                                    </p:animScale>
                                    <p:set>
                                      <p:cBhvr>
                                        <p:cTn id="21" dur="385" fill="hold"/>
                                        <p:tgtEl>
                                          <p:spTgt spid="118787">
                                            <p:txEl>
                                              <p:pRg st="1" end="1"/>
                                            </p:txEl>
                                          </p:spTgt>
                                        </p:tgtEl>
                                        <p:attrNameLst>
                                          <p:attrName>ppt_x</p:attrName>
                                        </p:attrNameLst>
                                      </p:cBhvr>
                                      <p:to>
                                        <p:strVal val="(0.5)"/>
                                      </p:to>
                                    </p:set>
                                    <p:anim from="(0.5)" to="(#ppt_x)" calcmode="lin" valueType="num">
                                      <p:cBhvr>
                                        <p:cTn id="22" dur="615" accel="100000" fill="hold">
                                          <p:stCondLst>
                                            <p:cond delay="385"/>
                                          </p:stCondLst>
                                        </p:cTn>
                                        <p:tgtEl>
                                          <p:spTgt spid="118787">
                                            <p:txEl>
                                              <p:pRg st="1" end="1"/>
                                            </p:txEl>
                                          </p:spTgt>
                                        </p:tgtEl>
                                        <p:attrNameLst>
                                          <p:attrName>ppt_x</p:attrName>
                                        </p:attrNameLst>
                                      </p:cBhvr>
                                    </p:anim>
                                    <p:set>
                                      <p:cBhvr>
                                        <p:cTn id="23" dur="385" fill="hold"/>
                                        <p:tgtEl>
                                          <p:spTgt spid="118787">
                                            <p:txEl>
                                              <p:pRg st="1" end="1"/>
                                            </p:txEl>
                                          </p:spTgt>
                                        </p:tgtEl>
                                        <p:attrNameLst>
                                          <p:attrName>ppt_y</p:attrName>
                                        </p:attrNameLst>
                                      </p:cBhvr>
                                      <p:to>
                                        <p:strVal val="(#ppt_y+0.4)"/>
                                      </p:to>
                                    </p:set>
                                    <p:anim from="(#ppt_y+0.4)" to="(#ppt_y)" calcmode="lin" valueType="num">
                                      <p:cBhvr>
                                        <p:cTn id="24" dur="615" accel="100000" fill="hold">
                                          <p:stCondLst>
                                            <p:cond delay="385"/>
                                          </p:stCondLst>
                                        </p:cTn>
                                        <p:tgtEl>
                                          <p:spTgt spid="118787">
                                            <p:txEl>
                                              <p:pRg st="1" end="1"/>
                                            </p:txEl>
                                          </p:spTgt>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118787">
                                            <p:txEl>
                                              <p:pRg st="2" end="2"/>
                                            </p:txEl>
                                          </p:spTgt>
                                        </p:tgtEl>
                                        <p:attrNameLst>
                                          <p:attrName>style.visibility</p:attrName>
                                        </p:attrNameLst>
                                      </p:cBhvr>
                                      <p:to>
                                        <p:strVal val="visible"/>
                                      </p:to>
                                    </p:set>
                                    <p:animEffect transition="in" filter="fade">
                                      <p:cBhvr>
                                        <p:cTn id="29" dur="385" decel="100000"/>
                                        <p:tgtEl>
                                          <p:spTgt spid="118787">
                                            <p:txEl>
                                              <p:pRg st="2" end="2"/>
                                            </p:txEl>
                                          </p:spTgt>
                                        </p:tgtEl>
                                      </p:cBhvr>
                                    </p:animEffect>
                                    <p:animScale>
                                      <p:cBhvr>
                                        <p:cTn id="30" dur="385" decel="100000"/>
                                        <p:tgtEl>
                                          <p:spTgt spid="118787">
                                            <p:txEl>
                                              <p:pRg st="2" end="2"/>
                                            </p:txEl>
                                          </p:spTgt>
                                        </p:tgtEl>
                                      </p:cBhvr>
                                      <p:from x="10000" y="10000"/>
                                      <p:to x="200000" y="450000"/>
                                    </p:animScale>
                                    <p:animScale>
                                      <p:cBhvr>
                                        <p:cTn id="31" dur="615" accel="100000" fill="hold">
                                          <p:stCondLst>
                                            <p:cond delay="385"/>
                                          </p:stCondLst>
                                        </p:cTn>
                                        <p:tgtEl>
                                          <p:spTgt spid="118787">
                                            <p:txEl>
                                              <p:pRg st="2" end="2"/>
                                            </p:txEl>
                                          </p:spTgt>
                                        </p:tgtEl>
                                      </p:cBhvr>
                                      <p:from x="200000" y="450000"/>
                                      <p:to x="100000" y="100000"/>
                                    </p:animScale>
                                    <p:set>
                                      <p:cBhvr>
                                        <p:cTn id="32" dur="385" fill="hold"/>
                                        <p:tgtEl>
                                          <p:spTgt spid="118787">
                                            <p:txEl>
                                              <p:pRg st="2" end="2"/>
                                            </p:txEl>
                                          </p:spTgt>
                                        </p:tgtEl>
                                        <p:attrNameLst>
                                          <p:attrName>ppt_x</p:attrName>
                                        </p:attrNameLst>
                                      </p:cBhvr>
                                      <p:to>
                                        <p:strVal val="(0.5)"/>
                                      </p:to>
                                    </p:set>
                                    <p:anim from="(0.5)" to="(#ppt_x)" calcmode="lin" valueType="num">
                                      <p:cBhvr>
                                        <p:cTn id="33" dur="615" accel="100000" fill="hold">
                                          <p:stCondLst>
                                            <p:cond delay="385"/>
                                          </p:stCondLst>
                                        </p:cTn>
                                        <p:tgtEl>
                                          <p:spTgt spid="118787">
                                            <p:txEl>
                                              <p:pRg st="2" end="2"/>
                                            </p:txEl>
                                          </p:spTgt>
                                        </p:tgtEl>
                                        <p:attrNameLst>
                                          <p:attrName>ppt_x</p:attrName>
                                        </p:attrNameLst>
                                      </p:cBhvr>
                                    </p:anim>
                                    <p:set>
                                      <p:cBhvr>
                                        <p:cTn id="34" dur="385" fill="hold"/>
                                        <p:tgtEl>
                                          <p:spTgt spid="118787">
                                            <p:txEl>
                                              <p:pRg st="2" end="2"/>
                                            </p:txEl>
                                          </p:spTgt>
                                        </p:tgtEl>
                                        <p:attrNameLst>
                                          <p:attrName>ppt_y</p:attrName>
                                        </p:attrNameLst>
                                      </p:cBhvr>
                                      <p:to>
                                        <p:strVal val="(#ppt_y+0.4)"/>
                                      </p:to>
                                    </p:set>
                                    <p:anim from="(#ppt_y+0.4)" to="(#ppt_y)" calcmode="lin" valueType="num">
                                      <p:cBhvr>
                                        <p:cTn id="35" dur="615" accel="100000" fill="hold">
                                          <p:stCondLst>
                                            <p:cond delay="385"/>
                                          </p:stCondLst>
                                        </p:cTn>
                                        <p:tgtEl>
                                          <p:spTgt spid="118787">
                                            <p:txEl>
                                              <p:pRg st="2" end="2"/>
                                            </p:txEl>
                                          </p:spTgt>
                                        </p:tgtEl>
                                        <p:attrNameLst>
                                          <p:attrName>ppt_y</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118787">
                                            <p:txEl>
                                              <p:pRg st="3" end="3"/>
                                            </p:txEl>
                                          </p:spTgt>
                                        </p:tgtEl>
                                        <p:attrNameLst>
                                          <p:attrName>style.visibility</p:attrName>
                                        </p:attrNameLst>
                                      </p:cBhvr>
                                      <p:to>
                                        <p:strVal val="visible"/>
                                      </p:to>
                                    </p:set>
                                    <p:animEffect transition="in" filter="fade">
                                      <p:cBhvr>
                                        <p:cTn id="40" dur="385" decel="100000"/>
                                        <p:tgtEl>
                                          <p:spTgt spid="118787">
                                            <p:txEl>
                                              <p:pRg st="3" end="3"/>
                                            </p:txEl>
                                          </p:spTgt>
                                        </p:tgtEl>
                                      </p:cBhvr>
                                    </p:animEffect>
                                    <p:animScale>
                                      <p:cBhvr>
                                        <p:cTn id="41" dur="385" decel="100000"/>
                                        <p:tgtEl>
                                          <p:spTgt spid="118787">
                                            <p:txEl>
                                              <p:pRg st="3" end="3"/>
                                            </p:txEl>
                                          </p:spTgt>
                                        </p:tgtEl>
                                      </p:cBhvr>
                                      <p:from x="10000" y="10000"/>
                                      <p:to x="200000" y="450000"/>
                                    </p:animScale>
                                    <p:animScale>
                                      <p:cBhvr>
                                        <p:cTn id="42" dur="615" accel="100000" fill="hold">
                                          <p:stCondLst>
                                            <p:cond delay="385"/>
                                          </p:stCondLst>
                                        </p:cTn>
                                        <p:tgtEl>
                                          <p:spTgt spid="118787">
                                            <p:txEl>
                                              <p:pRg st="3" end="3"/>
                                            </p:txEl>
                                          </p:spTgt>
                                        </p:tgtEl>
                                      </p:cBhvr>
                                      <p:from x="200000" y="450000"/>
                                      <p:to x="100000" y="100000"/>
                                    </p:animScale>
                                    <p:set>
                                      <p:cBhvr>
                                        <p:cTn id="43" dur="385" fill="hold"/>
                                        <p:tgtEl>
                                          <p:spTgt spid="118787">
                                            <p:txEl>
                                              <p:pRg st="3" end="3"/>
                                            </p:txEl>
                                          </p:spTgt>
                                        </p:tgtEl>
                                        <p:attrNameLst>
                                          <p:attrName>ppt_x</p:attrName>
                                        </p:attrNameLst>
                                      </p:cBhvr>
                                      <p:to>
                                        <p:strVal val="(0.5)"/>
                                      </p:to>
                                    </p:set>
                                    <p:anim from="(0.5)" to="(#ppt_x)" calcmode="lin" valueType="num">
                                      <p:cBhvr>
                                        <p:cTn id="44" dur="615" accel="100000" fill="hold">
                                          <p:stCondLst>
                                            <p:cond delay="385"/>
                                          </p:stCondLst>
                                        </p:cTn>
                                        <p:tgtEl>
                                          <p:spTgt spid="118787">
                                            <p:txEl>
                                              <p:pRg st="3" end="3"/>
                                            </p:txEl>
                                          </p:spTgt>
                                        </p:tgtEl>
                                        <p:attrNameLst>
                                          <p:attrName>ppt_x</p:attrName>
                                        </p:attrNameLst>
                                      </p:cBhvr>
                                    </p:anim>
                                    <p:set>
                                      <p:cBhvr>
                                        <p:cTn id="45" dur="385" fill="hold"/>
                                        <p:tgtEl>
                                          <p:spTgt spid="118787">
                                            <p:txEl>
                                              <p:pRg st="3" end="3"/>
                                            </p:txEl>
                                          </p:spTgt>
                                        </p:tgtEl>
                                        <p:attrNameLst>
                                          <p:attrName>ppt_y</p:attrName>
                                        </p:attrNameLst>
                                      </p:cBhvr>
                                      <p:to>
                                        <p:strVal val="(#ppt_y+0.4)"/>
                                      </p:to>
                                    </p:set>
                                    <p:anim from="(#ppt_y+0.4)" to="(#ppt_y)" calcmode="lin" valueType="num">
                                      <p:cBhvr>
                                        <p:cTn id="46" dur="615" accel="100000" fill="hold">
                                          <p:stCondLst>
                                            <p:cond delay="385"/>
                                          </p:stCondLst>
                                        </p:cTn>
                                        <p:tgtEl>
                                          <p:spTgt spid="118787">
                                            <p:txEl>
                                              <p:pRg st="3" end="3"/>
                                            </p:txEl>
                                          </p:spTgt>
                                        </p:tgtEl>
                                        <p:attrNameLst>
                                          <p:attrName>ppt_y</p:attrName>
                                        </p:attrNameLst>
                                      </p:cBhvr>
                                    </p:anim>
                                  </p:childTnLst>
                                </p:cTn>
                              </p:par>
                            </p:childTnLst>
                          </p:cTn>
                        </p:par>
                      </p:childTnLst>
                    </p:cTn>
                  </p:par>
                  <p:par>
                    <p:cTn id="47" fill="hold">
                      <p:stCondLst>
                        <p:cond delay="indefinite"/>
                      </p:stCondLst>
                      <p:childTnLst>
                        <p:par>
                          <p:cTn id="48" fill="hold">
                            <p:stCondLst>
                              <p:cond delay="0"/>
                            </p:stCondLst>
                            <p:childTnLst>
                              <p:par>
                                <p:cTn id="49" presetID="51" presetClass="entr" presetSubtype="0" fill="hold" grpId="0" nodeType="clickEffect">
                                  <p:stCondLst>
                                    <p:cond delay="0"/>
                                  </p:stCondLst>
                                  <p:childTnLst>
                                    <p:set>
                                      <p:cBhvr>
                                        <p:cTn id="50" dur="1" fill="hold">
                                          <p:stCondLst>
                                            <p:cond delay="0"/>
                                          </p:stCondLst>
                                        </p:cTn>
                                        <p:tgtEl>
                                          <p:spTgt spid="118787">
                                            <p:txEl>
                                              <p:pRg st="4" end="4"/>
                                            </p:txEl>
                                          </p:spTgt>
                                        </p:tgtEl>
                                        <p:attrNameLst>
                                          <p:attrName>style.visibility</p:attrName>
                                        </p:attrNameLst>
                                      </p:cBhvr>
                                      <p:to>
                                        <p:strVal val="visible"/>
                                      </p:to>
                                    </p:set>
                                    <p:animEffect transition="in" filter="fade">
                                      <p:cBhvr>
                                        <p:cTn id="51" dur="385" decel="100000"/>
                                        <p:tgtEl>
                                          <p:spTgt spid="118787">
                                            <p:txEl>
                                              <p:pRg st="4" end="4"/>
                                            </p:txEl>
                                          </p:spTgt>
                                        </p:tgtEl>
                                      </p:cBhvr>
                                    </p:animEffect>
                                    <p:animScale>
                                      <p:cBhvr>
                                        <p:cTn id="52" dur="385" decel="100000"/>
                                        <p:tgtEl>
                                          <p:spTgt spid="118787">
                                            <p:txEl>
                                              <p:pRg st="4" end="4"/>
                                            </p:txEl>
                                          </p:spTgt>
                                        </p:tgtEl>
                                      </p:cBhvr>
                                      <p:from x="10000" y="10000"/>
                                      <p:to x="200000" y="450000"/>
                                    </p:animScale>
                                    <p:animScale>
                                      <p:cBhvr>
                                        <p:cTn id="53" dur="615" accel="100000" fill="hold">
                                          <p:stCondLst>
                                            <p:cond delay="385"/>
                                          </p:stCondLst>
                                        </p:cTn>
                                        <p:tgtEl>
                                          <p:spTgt spid="118787">
                                            <p:txEl>
                                              <p:pRg st="4" end="4"/>
                                            </p:txEl>
                                          </p:spTgt>
                                        </p:tgtEl>
                                      </p:cBhvr>
                                      <p:from x="200000" y="450000"/>
                                      <p:to x="100000" y="100000"/>
                                    </p:animScale>
                                    <p:set>
                                      <p:cBhvr>
                                        <p:cTn id="54" dur="385" fill="hold"/>
                                        <p:tgtEl>
                                          <p:spTgt spid="118787">
                                            <p:txEl>
                                              <p:pRg st="4" end="4"/>
                                            </p:txEl>
                                          </p:spTgt>
                                        </p:tgtEl>
                                        <p:attrNameLst>
                                          <p:attrName>ppt_x</p:attrName>
                                        </p:attrNameLst>
                                      </p:cBhvr>
                                      <p:to>
                                        <p:strVal val="(0.5)"/>
                                      </p:to>
                                    </p:set>
                                    <p:anim from="(0.5)" to="(#ppt_x)" calcmode="lin" valueType="num">
                                      <p:cBhvr>
                                        <p:cTn id="55" dur="615" accel="100000" fill="hold">
                                          <p:stCondLst>
                                            <p:cond delay="385"/>
                                          </p:stCondLst>
                                        </p:cTn>
                                        <p:tgtEl>
                                          <p:spTgt spid="118787">
                                            <p:txEl>
                                              <p:pRg st="4" end="4"/>
                                            </p:txEl>
                                          </p:spTgt>
                                        </p:tgtEl>
                                        <p:attrNameLst>
                                          <p:attrName>ppt_x</p:attrName>
                                        </p:attrNameLst>
                                      </p:cBhvr>
                                    </p:anim>
                                    <p:set>
                                      <p:cBhvr>
                                        <p:cTn id="56" dur="385" fill="hold"/>
                                        <p:tgtEl>
                                          <p:spTgt spid="118787">
                                            <p:txEl>
                                              <p:pRg st="4" end="4"/>
                                            </p:txEl>
                                          </p:spTgt>
                                        </p:tgtEl>
                                        <p:attrNameLst>
                                          <p:attrName>ppt_y</p:attrName>
                                        </p:attrNameLst>
                                      </p:cBhvr>
                                      <p:to>
                                        <p:strVal val="(#ppt_y+0.4)"/>
                                      </p:to>
                                    </p:set>
                                    <p:anim from="(#ppt_y+0.4)" to="(#ppt_y)" calcmode="lin" valueType="num">
                                      <p:cBhvr>
                                        <p:cTn id="57" dur="615" accel="100000" fill="hold">
                                          <p:stCondLst>
                                            <p:cond delay="385"/>
                                          </p:stCondLst>
                                        </p:cTn>
                                        <p:tgtEl>
                                          <p:spTgt spid="118787">
                                            <p:txEl>
                                              <p:pRg st="4" end="4"/>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cstate="print"/>
          <a:srcRect/>
          <a:stretch>
            <a:fillRect/>
          </a:stretch>
        </p:blipFill>
        <p:spPr bwMode="auto">
          <a:xfrm>
            <a:off x="3175" y="0"/>
            <a:ext cx="91408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2" cstate="print"/>
          <a:srcRect/>
          <a:stretch>
            <a:fillRect/>
          </a:stretch>
        </p:blipFill>
        <p:spPr bwMode="auto">
          <a:xfrm>
            <a:off x="-33338" y="0"/>
            <a:ext cx="917733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1" name="Picture 2"/>
          <p:cNvPicPr>
            <a:picLocks noChangeAspect="1" noChangeArrowheads="1"/>
          </p:cNvPicPr>
          <p:nvPr/>
        </p:nvPicPr>
        <p:blipFill>
          <a:blip r:embed="rId3" cstate="print"/>
          <a:srcRect/>
          <a:stretch>
            <a:fillRect/>
          </a:stretch>
        </p:blipFill>
        <p:spPr bwMode="auto">
          <a:xfrm>
            <a:off x="6709448" y="3933056"/>
            <a:ext cx="2543072" cy="3096344"/>
          </a:xfrm>
          <a:prstGeom prst="rect">
            <a:avLst/>
          </a:prstGeom>
          <a:ln>
            <a:noFill/>
          </a:ln>
          <a:effectLst>
            <a:softEdge rad="112500"/>
          </a:effectLst>
        </p:spPr>
      </p:pic>
      <p:sp>
        <p:nvSpPr>
          <p:cNvPr id="35843" name="Text Box 1"/>
          <p:cNvSpPr txBox="1">
            <a:spLocks noChangeArrowheads="1"/>
          </p:cNvSpPr>
          <p:nvPr/>
        </p:nvSpPr>
        <p:spPr bwMode="auto">
          <a:xfrm>
            <a:off x="34925" y="152400"/>
            <a:ext cx="6792913" cy="6373156"/>
          </a:xfrm>
          <a:prstGeom prst="rect">
            <a:avLst/>
          </a:prstGeom>
          <a:noFill/>
          <a:ln w="9525">
            <a:noFill/>
            <a:round/>
            <a:headEnd/>
            <a:tailEnd/>
          </a:ln>
        </p:spPr>
        <p:txBody>
          <a:bodyPr lIns="90000" tIns="46800" rIns="90000" bIns="46800">
            <a:sp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b="1" dirty="0">
                <a:solidFill>
                  <a:srgbClr val="FFFF00"/>
                </a:solidFill>
                <a:cs typeface="Times New Roman" pitchFamily="18" charset="0"/>
              </a:rPr>
              <a:t>LADY MARY WORTLEY MONTAGU</a:t>
            </a:r>
            <a:r>
              <a:rPr lang="en-US" sz="2000" dirty="0">
                <a:solidFill>
                  <a:srgbClr val="FFFF00"/>
                </a:solidFill>
                <a:cs typeface="Times New Roman" pitchFamily="18" charset="0"/>
              </a:rPr>
              <a:t> (1689-1762)</a:t>
            </a: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000" dirty="0">
              <a:solidFill>
                <a:srgbClr val="FFFF00"/>
              </a:solidFill>
              <a:cs typeface="Times New Roman" pitchFamily="18"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600" b="1" dirty="0">
                <a:solidFill>
                  <a:srgbClr val="FFFFFF"/>
                </a:solidFill>
                <a:latin typeface="Symbol" pitchFamily="18" charset="2"/>
                <a:cs typeface="Times New Roman" pitchFamily="18" charset="0"/>
              </a:rPr>
              <a:t></a:t>
            </a:r>
            <a:r>
              <a:rPr lang="en-US" sz="1600" b="1" dirty="0">
                <a:solidFill>
                  <a:srgbClr val="FFFFFF"/>
                </a:solidFill>
                <a:cs typeface="Times New Roman" pitchFamily="18" charset="0"/>
              </a:rPr>
              <a:t> Herself a smallpox victim; Poem: THE SMALL-POX 	</a:t>
            </a:r>
          </a:p>
          <a:p>
            <a:pPr algn="jus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600" b="1" dirty="0">
                <a:solidFill>
                  <a:srgbClr val="FFFFFF"/>
                </a:solidFill>
                <a:cs typeface="Times New Roman" pitchFamily="18" charset="0"/>
              </a:rPr>
              <a:t>         	 In December 1715 smallpox ruined her good looks and left her without eyelashes and with deeply  pitted skin</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1600" b="1" dirty="0">
              <a:solidFill>
                <a:srgbClr val="FFFFFF"/>
              </a:solidFill>
              <a:cs typeface="Times New Roman" pitchFamily="18" charset="0"/>
            </a:endParaRPr>
          </a:p>
          <a:p>
            <a:pPr algn="just">
              <a:buClr>
                <a:srgbClr val="FFFFFF"/>
              </a:buClr>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600" b="1" dirty="0">
                <a:solidFill>
                  <a:srgbClr val="FFFFFF"/>
                </a:solidFill>
                <a:cs typeface="Times New Roman" pitchFamily="18" charset="0"/>
              </a:rPr>
              <a:t>Lady Mary was the wife of the British Ambassador to Turkey (1716-1718).  </a:t>
            </a:r>
            <a:r>
              <a:rPr lang="en-US" sz="1600" b="1" dirty="0">
                <a:solidFill>
                  <a:srgbClr val="FFFF00"/>
                </a:solidFill>
                <a:cs typeface="Times New Roman" pitchFamily="18" charset="0"/>
              </a:rPr>
              <a:t>Learned how to </a:t>
            </a:r>
            <a:r>
              <a:rPr lang="en-US" sz="1600" b="1" dirty="0" err="1">
                <a:solidFill>
                  <a:srgbClr val="FFFF00"/>
                </a:solidFill>
                <a:cs typeface="Times New Roman" pitchFamily="18" charset="0"/>
              </a:rPr>
              <a:t>variolate</a:t>
            </a:r>
            <a:r>
              <a:rPr lang="en-US" sz="1600" b="1" dirty="0">
                <a:solidFill>
                  <a:srgbClr val="FFFF00"/>
                </a:solidFill>
                <a:cs typeface="Times New Roman" pitchFamily="18" charset="0"/>
              </a:rPr>
              <a:t> </a:t>
            </a:r>
            <a:r>
              <a:rPr lang="en-US" sz="1600" b="1" dirty="0" smtClean="0">
                <a:solidFill>
                  <a:srgbClr val="FFFF00"/>
                </a:solidFill>
                <a:cs typeface="Times New Roman" pitchFamily="18" charset="0"/>
              </a:rPr>
              <a:t>(man to man using attenuate form of disease) persons </a:t>
            </a:r>
            <a:r>
              <a:rPr lang="en-US" sz="1600" b="1" dirty="0">
                <a:solidFill>
                  <a:srgbClr val="FFFF00"/>
                </a:solidFill>
                <a:cs typeface="Times New Roman" pitchFamily="18" charset="0"/>
              </a:rPr>
              <a:t>in Turkey and </a:t>
            </a:r>
            <a:r>
              <a:rPr lang="en-US" sz="1600" b="1" dirty="0" err="1">
                <a:solidFill>
                  <a:srgbClr val="FFFF00"/>
                </a:solidFill>
                <a:cs typeface="Times New Roman" pitchFamily="18" charset="0"/>
              </a:rPr>
              <a:t>variolated</a:t>
            </a:r>
            <a:r>
              <a:rPr lang="en-US" sz="1600" b="1" dirty="0">
                <a:solidFill>
                  <a:srgbClr val="FFFF00"/>
                </a:solidFill>
                <a:cs typeface="Times New Roman" pitchFamily="18" charset="0"/>
              </a:rPr>
              <a:t> her son </a:t>
            </a:r>
            <a:r>
              <a:rPr lang="en-US" sz="1600" b="1" dirty="0">
                <a:solidFill>
                  <a:srgbClr val="FFFFFF"/>
                </a:solidFill>
                <a:cs typeface="Times New Roman" pitchFamily="18" charset="0"/>
              </a:rPr>
              <a:t>in 1717 and her daughter in England in 1721. </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600" b="1" dirty="0">
                <a:solidFill>
                  <a:srgbClr val="FFFFFF"/>
                </a:solidFill>
                <a:cs typeface="Times New Roman" pitchFamily="18" charset="0"/>
              </a:rPr>
              <a:t> </a:t>
            </a:r>
          </a:p>
          <a:p>
            <a:pPr algn="jus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600" b="1" dirty="0">
                <a:solidFill>
                  <a:srgbClr val="FFFFFF"/>
                </a:solidFill>
                <a:latin typeface="Symbol" pitchFamily="18" charset="2"/>
                <a:cs typeface="Times New Roman" pitchFamily="18" charset="0"/>
              </a:rPr>
              <a:t></a:t>
            </a:r>
            <a:r>
              <a:rPr lang="en-US" sz="1600" b="1" dirty="0">
                <a:solidFill>
                  <a:srgbClr val="FFFFFF"/>
                </a:solidFill>
                <a:cs typeface="Times New Roman" pitchFamily="18" charset="0"/>
              </a:rPr>
              <a:t> Although there was much resistance to the acceptance of this vaccination method and Lady Mary was  heavily criticized by the higher society in England, the permission to vaccinate the children of the Prince and Princess of Wales in 1772 dramatically promoted the adaptation of this method in England and in other part of Europe.</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600" b="1" dirty="0">
                <a:solidFill>
                  <a:srgbClr val="FFFFFF"/>
                </a:solidFill>
                <a:cs typeface="Times New Roman" pitchFamily="18" charset="0"/>
              </a:rPr>
              <a:t> </a:t>
            </a:r>
          </a:p>
          <a:p>
            <a:pPr algn="jus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600" b="1" dirty="0">
                <a:solidFill>
                  <a:srgbClr val="FFFFFF"/>
                </a:solidFill>
                <a:latin typeface="Symbol" pitchFamily="18" charset="2"/>
                <a:cs typeface="Times New Roman" pitchFamily="18" charset="0"/>
              </a:rPr>
              <a:t></a:t>
            </a:r>
            <a:r>
              <a:rPr lang="en-US" sz="1600" b="1" dirty="0">
                <a:solidFill>
                  <a:srgbClr val="FFFFFF"/>
                </a:solidFill>
                <a:cs typeface="Times New Roman" pitchFamily="18" charset="0"/>
              </a:rPr>
              <a:t>  By the second half of the 18th century, Europe was being ravaged by smallpox epidemics.  By this time, </a:t>
            </a:r>
            <a:r>
              <a:rPr lang="en-US" sz="1600" b="1" dirty="0">
                <a:solidFill>
                  <a:srgbClr val="FFFF00"/>
                </a:solidFill>
                <a:cs typeface="Times New Roman" pitchFamily="18" charset="0"/>
              </a:rPr>
              <a:t>in rural England</a:t>
            </a:r>
            <a:r>
              <a:rPr lang="en-US" sz="1600" b="1" dirty="0">
                <a:solidFill>
                  <a:srgbClr val="FFFFFF"/>
                </a:solidFill>
                <a:cs typeface="Times New Roman" pitchFamily="18" charset="0"/>
              </a:rPr>
              <a:t>, it was noticed that women who milked cows were frequently spared clinical smallpox disease and several undocumented accounts suggest that </a:t>
            </a:r>
            <a:r>
              <a:rPr lang="en-US" sz="1600" b="1" u="sng" dirty="0" smtClean="0">
                <a:solidFill>
                  <a:srgbClr val="FFFF00"/>
                </a:solidFill>
                <a:cs typeface="Times New Roman" pitchFamily="18" charset="0"/>
              </a:rPr>
              <a:t>THE CONNECTION WAS MADE BETWEEN CONTACT WITH COWPOX VIRUS AND PROTECTION FROM SMALLPOX</a:t>
            </a:r>
            <a:r>
              <a:rPr lang="en-US" sz="1600" b="1" dirty="0" smtClean="0">
                <a:solidFill>
                  <a:srgbClr val="FFFFFF"/>
                </a:solidFill>
                <a:cs typeface="Times New Roman" pitchFamily="18" charset="0"/>
              </a:rPr>
              <a:t>. </a:t>
            </a:r>
            <a:endParaRPr lang="en-US" sz="1600" b="1" dirty="0">
              <a:solidFill>
                <a:srgbClr val="FFFFFF"/>
              </a:solidFill>
              <a:cs typeface="Times New Roman" pitchFamily="18" charset="0"/>
            </a:endParaRP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1600" b="1" dirty="0">
              <a:solidFill>
                <a:srgbClr val="FFFFFF"/>
              </a:solidFill>
              <a:cs typeface="Times New Roman" pitchFamily="18" charset="0"/>
            </a:endParaRPr>
          </a:p>
        </p:txBody>
      </p:sp>
      <p:pic>
        <p:nvPicPr>
          <p:cNvPr id="22532" name="Picture 3"/>
          <p:cNvPicPr>
            <a:picLocks noChangeAspect="1" noChangeArrowheads="1"/>
          </p:cNvPicPr>
          <p:nvPr/>
        </p:nvPicPr>
        <p:blipFill>
          <a:blip r:embed="rId4" cstate="print"/>
          <a:srcRect/>
          <a:stretch>
            <a:fillRect/>
          </a:stretch>
        </p:blipFill>
        <p:spPr bwMode="auto">
          <a:xfrm>
            <a:off x="7150123" y="0"/>
            <a:ext cx="1993877" cy="3068960"/>
          </a:xfrm>
          <a:prstGeom prst="rect">
            <a:avLst/>
          </a:prstGeom>
          <a:ln>
            <a:noFill/>
          </a:ln>
          <a:effectLst>
            <a:softEdge rad="112500"/>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577" name="Text Box 1"/>
          <p:cNvSpPr txBox="1">
            <a:spLocks noChangeArrowheads="1"/>
          </p:cNvSpPr>
          <p:nvPr/>
        </p:nvSpPr>
        <p:spPr bwMode="auto">
          <a:xfrm>
            <a:off x="228600" y="304800"/>
            <a:ext cx="6858000" cy="7450138"/>
          </a:xfrm>
          <a:prstGeom prst="rect">
            <a:avLst/>
          </a:prstGeom>
          <a:noFill/>
          <a:ln w="9525">
            <a:noFill/>
            <a:round/>
            <a:headEnd/>
            <a:tailEnd/>
          </a:ln>
        </p:spPr>
        <p:txBody>
          <a:bodyPr lIns="90000" tIns="46800" rIns="90000" bIns="46800">
            <a:sp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a:solidFill>
                  <a:srgbClr val="FFFF00"/>
                </a:solidFill>
                <a:cs typeface="Times New Roman" pitchFamily="18" charset="0"/>
              </a:rPr>
              <a:t>   </a:t>
            </a:r>
            <a:r>
              <a:rPr lang="en-US" b="1">
                <a:solidFill>
                  <a:srgbClr val="FFFF00"/>
                </a:solidFill>
                <a:cs typeface="Times New Roman" pitchFamily="18" charset="0"/>
              </a:rPr>
              <a:t>Edward Jenner  </a:t>
            </a: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600" b="1">
                <a:solidFill>
                  <a:srgbClr val="FFFFFF"/>
                </a:solidFill>
                <a:cs typeface="Times New Roman" pitchFamily="18" charset="0"/>
              </a:rPr>
              <a:t> </a:t>
            </a:r>
          </a:p>
          <a:p>
            <a:pPr>
              <a:buClr>
                <a:srgbClr val="FFFFFF"/>
              </a:buClr>
              <a:buFont typeface="Times New Roman" pitchFamily="18"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600" b="1">
                <a:solidFill>
                  <a:srgbClr val="FFFFFF"/>
                </a:solidFill>
                <a:cs typeface="Times New Roman" pitchFamily="18" charset="0"/>
              </a:rPr>
              <a:t>        Born on May 17, 1749, in Berkeley, Gloucestershire, England, Died Jan. 26, 1823. </a:t>
            </a: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600" b="1">
                <a:solidFill>
                  <a:srgbClr val="FFFFFF"/>
                </a:solidFill>
                <a:cs typeface="Times New Roman" pitchFamily="18" charset="0"/>
              </a:rPr>
              <a:t> </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600" b="1">
                <a:solidFill>
                  <a:srgbClr val="FFFFFF"/>
                </a:solidFill>
                <a:latin typeface="Symbol" pitchFamily="18" charset="2"/>
                <a:cs typeface="Times New Roman" pitchFamily="18" charset="0"/>
              </a:rPr>
              <a:t></a:t>
            </a:r>
            <a:r>
              <a:rPr lang="en-US" sz="1600" b="1">
                <a:solidFill>
                  <a:srgbClr val="FFFFFF"/>
                </a:solidFill>
                <a:cs typeface="Times New Roman" pitchFamily="18" charset="0"/>
              </a:rPr>
              <a:t>        As a teenager, while learning to be a physician in </a:t>
            </a:r>
            <a:r>
              <a:rPr lang="en-US" sz="1600" b="1" u="sng">
                <a:solidFill>
                  <a:srgbClr val="FFFFFF"/>
                </a:solidFill>
                <a:cs typeface="Times New Roman" pitchFamily="18" charset="0"/>
              </a:rPr>
              <a:t>COUNTRY CONTEXT WERE FARMERS LIVED CLOSED TO ANIMALS</a:t>
            </a:r>
            <a:r>
              <a:rPr lang="en-US" sz="1600" b="1">
                <a:solidFill>
                  <a:srgbClr val="FFFFFF"/>
                </a:solidFill>
                <a:cs typeface="Times New Roman" pitchFamily="18" charset="0"/>
              </a:rPr>
              <a:t>, he heard a young farm girl tell a doctor that she could not contract smallpox because she had once had cowpox (a very mild disease).  This started him thinking about a vaccine.</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1600" b="1">
              <a:solidFill>
                <a:srgbClr val="FFFFFF"/>
              </a:solidFill>
              <a:cs typeface="Times New Roman" pitchFamily="18" charset="0"/>
            </a:endParaRPr>
          </a:p>
          <a:p>
            <a:pPr>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600" b="1">
                <a:solidFill>
                  <a:srgbClr val="FFFFFF"/>
                </a:solidFill>
                <a:cs typeface="Times New Roman" pitchFamily="18" charset="0"/>
              </a:rPr>
              <a:t>       Reflecting on these stories, Jenner perfected the idea to infect the body voluntarily with vaccine smallpox to protect it from the more severe form of human smallpox.</a:t>
            </a: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600" b="1">
                <a:solidFill>
                  <a:srgbClr val="FFFFFF"/>
                </a:solidFill>
                <a:cs typeface="Times New Roman" pitchFamily="18" charset="0"/>
              </a:rPr>
              <a:t> </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600" b="1">
                <a:solidFill>
                  <a:srgbClr val="FFFFFF"/>
                </a:solidFill>
                <a:latin typeface="Symbol" pitchFamily="18" charset="2"/>
                <a:cs typeface="Times New Roman" pitchFamily="18" charset="0"/>
              </a:rPr>
              <a:t></a:t>
            </a:r>
            <a:r>
              <a:rPr lang="en-US" sz="1600" b="1">
                <a:solidFill>
                  <a:srgbClr val="FFFFFF"/>
                </a:solidFill>
                <a:cs typeface="Times New Roman" pitchFamily="18" charset="0"/>
              </a:rPr>
              <a:t>       After years of experimenting, on May 14, 1796, Edward Jenner carried out a famous experiment on a healthy 8-year-old boy, James Phipps, with cowpox.  He took material from a burst pustule on the arm of Sarah Nelmes who had apparently contracted cowpox.  He then deliberately exposed the boy to virulent variola virus two months later and found that the child was protected, showing only a mild inflammation around the site where the variola was injected. </a:t>
            </a: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600" b="1">
                <a:solidFill>
                  <a:srgbClr val="FFFFFF"/>
                </a:solidFill>
                <a:cs typeface="Times New Roman" pitchFamily="18" charset="0"/>
              </a:rPr>
              <a:t> </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600" b="1">
                <a:solidFill>
                  <a:srgbClr val="FFFFFF"/>
                </a:solidFill>
                <a:latin typeface="Symbol" pitchFamily="18" charset="2"/>
                <a:cs typeface="Times New Roman" pitchFamily="18" charset="0"/>
              </a:rPr>
              <a:t></a:t>
            </a:r>
            <a:r>
              <a:rPr lang="en-US" sz="1600" b="1">
                <a:solidFill>
                  <a:srgbClr val="FFFFFF"/>
                </a:solidFill>
                <a:cs typeface="Times New Roman" pitchFamily="18" charset="0"/>
              </a:rPr>
              <a:t>        Some record shows that in 1789 he had already experimented vaccination on his own son, then aged one-and-a-half, with the swine pox, followed by conventional smallpox inoculation. </a:t>
            </a: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600" b="1">
                <a:solidFill>
                  <a:srgbClr val="FFFFFF"/>
                </a:solidFill>
                <a:cs typeface="Times New Roman" pitchFamily="18" charset="0"/>
              </a:rPr>
              <a:t> </a:t>
            </a: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600" b="1">
                <a:solidFill>
                  <a:srgbClr val="FFFFFF"/>
                </a:solidFill>
                <a:cs typeface="Times New Roman" pitchFamily="18" charset="0"/>
              </a:rPr>
              <a:t>A CRIME??</a:t>
            </a: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1600" b="1">
              <a:solidFill>
                <a:srgbClr val="FFFFFF"/>
              </a:solidFill>
              <a:cs typeface="Times New Roman" pitchFamily="18" charset="0"/>
            </a:endParaRPr>
          </a:p>
        </p:txBody>
      </p:sp>
      <p:pic>
        <p:nvPicPr>
          <p:cNvPr id="36867" name="Picture 2"/>
          <p:cNvPicPr>
            <a:picLocks noChangeAspect="1" noChangeArrowheads="1"/>
          </p:cNvPicPr>
          <p:nvPr/>
        </p:nvPicPr>
        <p:blipFill>
          <a:blip r:embed="rId3" cstate="print"/>
          <a:srcRect/>
          <a:stretch>
            <a:fillRect/>
          </a:stretch>
        </p:blipFill>
        <p:spPr bwMode="auto">
          <a:xfrm>
            <a:off x="7086600" y="152400"/>
            <a:ext cx="1495425" cy="1905000"/>
          </a:xfrm>
          <a:prstGeom prst="rect">
            <a:avLst/>
          </a:prstGeom>
          <a:noFill/>
          <a:ln w="9525">
            <a:noFill/>
            <a:round/>
            <a:headEnd/>
            <a:tailEnd/>
          </a:ln>
        </p:spPr>
      </p:pic>
      <p:pic>
        <p:nvPicPr>
          <p:cNvPr id="36868" name="Picture 3"/>
          <p:cNvPicPr>
            <a:picLocks noChangeAspect="1" noChangeArrowheads="1"/>
          </p:cNvPicPr>
          <p:nvPr/>
        </p:nvPicPr>
        <p:blipFill>
          <a:blip r:embed="rId4" cstate="print"/>
          <a:srcRect/>
          <a:stretch>
            <a:fillRect/>
          </a:stretch>
        </p:blipFill>
        <p:spPr bwMode="auto">
          <a:xfrm>
            <a:off x="7162800" y="4295775"/>
            <a:ext cx="1828800" cy="1304925"/>
          </a:xfrm>
          <a:prstGeom prst="rect">
            <a:avLst/>
          </a:prstGeom>
          <a:noFill/>
          <a:ln w="9525">
            <a:noFill/>
            <a:round/>
            <a:headEnd/>
            <a:tailEnd/>
          </a:ln>
        </p:spPr>
      </p:pic>
      <p:sp>
        <p:nvSpPr>
          <p:cNvPr id="36869" name="Rectangle 4"/>
          <p:cNvSpPr>
            <a:spLocks noChangeArrowheads="1"/>
          </p:cNvSpPr>
          <p:nvPr/>
        </p:nvSpPr>
        <p:spPr bwMode="auto">
          <a:xfrm>
            <a:off x="7115175" y="5667375"/>
            <a:ext cx="1981200" cy="336550"/>
          </a:xfrm>
          <a:prstGeom prst="rect">
            <a:avLst/>
          </a:prstGeom>
          <a:noFill/>
          <a:ln w="9525">
            <a:noFill/>
            <a:round/>
            <a:headEnd/>
            <a:tailEnd/>
          </a:ln>
        </p:spPr>
        <p:txBody>
          <a:bodyPr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600" b="1">
                <a:solidFill>
                  <a:srgbClr val="FFFF00"/>
                </a:solidFill>
                <a:cs typeface="Times New Roman" pitchFamily="18" charset="0"/>
              </a:rPr>
              <a:t>Sarah Nelmes’ hand</a:t>
            </a:r>
          </a:p>
        </p:txBody>
      </p:sp>
      <p:pic>
        <p:nvPicPr>
          <p:cNvPr id="36870" name="Picture 5"/>
          <p:cNvPicPr>
            <a:picLocks noChangeAspect="1" noChangeArrowheads="1"/>
          </p:cNvPicPr>
          <p:nvPr/>
        </p:nvPicPr>
        <p:blipFill>
          <a:blip r:embed="rId5" cstate="print"/>
          <a:srcRect/>
          <a:stretch>
            <a:fillRect/>
          </a:stretch>
        </p:blipFill>
        <p:spPr bwMode="auto">
          <a:xfrm>
            <a:off x="7086600" y="2362200"/>
            <a:ext cx="1905000" cy="1677988"/>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24577">
                                            <p:txEl>
                                              <p:pRg st="1" end="1"/>
                                            </p:txEl>
                                          </p:spTgt>
                                        </p:tgtEl>
                                        <p:attrNameLst>
                                          <p:attrName>style.visibility</p:attrName>
                                        </p:attrNameLst>
                                      </p:cBhvr>
                                      <p:to>
                                        <p:strVal val="visible"/>
                                      </p:to>
                                    </p:set>
                                    <p:anim calcmode="lin" valueType="num">
                                      <p:cBhvr>
                                        <p:cTn id="7" dur="500" fill="hold"/>
                                        <p:tgtEl>
                                          <p:spTgt spid="24577">
                                            <p:txEl>
                                              <p:pRg st="1" end="1"/>
                                            </p:txEl>
                                          </p:spTgt>
                                        </p:tgtEl>
                                        <p:attrNameLst>
                                          <p:attrName>ppt_x</p:attrName>
                                        </p:attrNameLst>
                                      </p:cBhvr>
                                      <p:tavLst>
                                        <p:tav tm="100000">
                                          <p:val>
                                            <p:strVal val="#ppt_x"/>
                                          </p:val>
                                        </p:tav>
                                        <p:tav>
                                          <p:val>
                                            <p:strVal val="#ppt_x"/>
                                          </p:val>
                                        </p:tav>
                                      </p:tavLst>
                                    </p:anim>
                                    <p:anim calcmode="lin" valueType="num">
                                      <p:cBhvr>
                                        <p:cTn id="8" dur="500" fill="hold"/>
                                        <p:tgtEl>
                                          <p:spTgt spid="24577">
                                            <p:txEl>
                                              <p:pRg st="1" end="1"/>
                                            </p:txEl>
                                          </p:spTgt>
                                        </p:tgtEl>
                                        <p:attrNameLst>
                                          <p:attrName>ppt_y</p:attrName>
                                        </p:attrNameLst>
                                      </p:cBhvr>
                                      <p:tavLst>
                                        <p:tav tm="100000">
                                          <p:val>
                                            <p:strVal val="1+#ppt_h/2"/>
                                          </p:val>
                                        </p:tav>
                                        <p:tav>
                                          <p:val>
                                            <p:strVal val="#ppt_y"/>
                                          </p:val>
                                        </p:tav>
                                      </p:tavLst>
                                    </p:anim>
                                  </p:childTnLst>
                                </p:cTn>
                              </p:par>
                              <p:par>
                                <p:cTn id="9" presetID="2" presetClass="entr" presetSubtype="4" fill="hold" nodeType="withEffect">
                                  <p:stCondLst>
                                    <p:cond delay="0"/>
                                  </p:stCondLst>
                                  <p:childTnLst>
                                    <p:set>
                                      <p:cBhvr additive="repl">
                                        <p:cTn id="10" dur="1" fill="hold">
                                          <p:stCondLst>
                                            <p:cond delay="0"/>
                                          </p:stCondLst>
                                        </p:cTn>
                                        <p:tgtEl>
                                          <p:spTgt spid="24577">
                                            <p:txEl>
                                              <p:pRg st="2" end="2"/>
                                            </p:txEl>
                                          </p:spTgt>
                                        </p:tgtEl>
                                        <p:attrNameLst>
                                          <p:attrName>style.visibility</p:attrName>
                                        </p:attrNameLst>
                                      </p:cBhvr>
                                      <p:to>
                                        <p:strVal val="visible"/>
                                      </p:to>
                                    </p:set>
                                    <p:anim calcmode="lin" valueType="num">
                                      <p:cBhvr>
                                        <p:cTn id="11" dur="500" fill="hold"/>
                                        <p:tgtEl>
                                          <p:spTgt spid="24577">
                                            <p:txEl>
                                              <p:pRg st="2" end="2"/>
                                            </p:txEl>
                                          </p:spTgt>
                                        </p:tgtEl>
                                        <p:attrNameLst>
                                          <p:attrName>ppt_x</p:attrName>
                                        </p:attrNameLst>
                                      </p:cBhvr>
                                      <p:tavLst>
                                        <p:tav tm="100000">
                                          <p:val>
                                            <p:strVal val="#ppt_x"/>
                                          </p:val>
                                        </p:tav>
                                        <p:tav>
                                          <p:val>
                                            <p:strVal val="#ppt_x"/>
                                          </p:val>
                                        </p:tav>
                                      </p:tavLst>
                                    </p:anim>
                                    <p:anim calcmode="lin" valueType="num">
                                      <p:cBhvr>
                                        <p:cTn id="12" dur="500" fill="hold"/>
                                        <p:tgtEl>
                                          <p:spTgt spid="24577">
                                            <p:txEl>
                                              <p:pRg st="2" end="2"/>
                                            </p:txEl>
                                          </p:spTgt>
                                        </p:tgtEl>
                                        <p:attrNameLst>
                                          <p:attrName>ppt_y</p:attrName>
                                        </p:attrNameLst>
                                      </p:cBhvr>
                                      <p:tavLst>
                                        <p:tav tm="100000">
                                          <p:val>
                                            <p:strVal val="1+#ppt_h/2"/>
                                          </p:val>
                                        </p:tav>
                                        <p:tav>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additive="repl">
                                        <p:cTn id="16" dur="1" fill="hold">
                                          <p:stCondLst>
                                            <p:cond delay="0"/>
                                          </p:stCondLst>
                                        </p:cTn>
                                        <p:tgtEl>
                                          <p:spTgt spid="24577">
                                            <p:txEl>
                                              <p:pRg st="4" end="4"/>
                                            </p:txEl>
                                          </p:spTgt>
                                        </p:tgtEl>
                                        <p:attrNameLst>
                                          <p:attrName>style.visibility</p:attrName>
                                        </p:attrNameLst>
                                      </p:cBhvr>
                                      <p:to>
                                        <p:strVal val="visible"/>
                                      </p:to>
                                    </p:set>
                                    <p:anim calcmode="lin" valueType="num">
                                      <p:cBhvr>
                                        <p:cTn id="17" dur="500" fill="hold"/>
                                        <p:tgtEl>
                                          <p:spTgt spid="24577">
                                            <p:txEl>
                                              <p:pRg st="4" end="4"/>
                                            </p:txEl>
                                          </p:spTgt>
                                        </p:tgtEl>
                                        <p:attrNameLst>
                                          <p:attrName>ppt_x</p:attrName>
                                        </p:attrNameLst>
                                      </p:cBhvr>
                                      <p:tavLst>
                                        <p:tav tm="100000">
                                          <p:val>
                                            <p:strVal val="#ppt_x"/>
                                          </p:val>
                                        </p:tav>
                                        <p:tav>
                                          <p:val>
                                            <p:strVal val="#ppt_x"/>
                                          </p:val>
                                        </p:tav>
                                      </p:tavLst>
                                    </p:anim>
                                    <p:anim calcmode="lin" valueType="num">
                                      <p:cBhvr>
                                        <p:cTn id="18" dur="500" fill="hold"/>
                                        <p:tgtEl>
                                          <p:spTgt spid="24577">
                                            <p:txEl>
                                              <p:pRg st="4" end="4"/>
                                            </p:txEl>
                                          </p:spTgt>
                                        </p:tgtEl>
                                        <p:attrNameLst>
                                          <p:attrName>ppt_y</p:attrName>
                                        </p:attrNameLst>
                                      </p:cBhvr>
                                      <p:tavLst>
                                        <p:tav tm="100000">
                                          <p:val>
                                            <p:strVal val="1+#ppt_h/2"/>
                                          </p:val>
                                        </p:tav>
                                        <p:tav>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additive="repl">
                                        <p:cTn id="22" dur="1" fill="hold">
                                          <p:stCondLst>
                                            <p:cond delay="0"/>
                                          </p:stCondLst>
                                        </p:cTn>
                                        <p:tgtEl>
                                          <p:spTgt spid="24577">
                                            <p:txEl>
                                              <p:pRg st="6" end="6"/>
                                            </p:txEl>
                                          </p:spTgt>
                                        </p:tgtEl>
                                        <p:attrNameLst>
                                          <p:attrName>style.visibility</p:attrName>
                                        </p:attrNameLst>
                                      </p:cBhvr>
                                      <p:to>
                                        <p:strVal val="visible"/>
                                      </p:to>
                                    </p:set>
                                    <p:anim calcmode="lin" valueType="num">
                                      <p:cBhvr>
                                        <p:cTn id="23" dur="500" fill="hold"/>
                                        <p:tgtEl>
                                          <p:spTgt spid="24577">
                                            <p:txEl>
                                              <p:pRg st="6" end="6"/>
                                            </p:txEl>
                                          </p:spTgt>
                                        </p:tgtEl>
                                        <p:attrNameLst>
                                          <p:attrName>ppt_x</p:attrName>
                                        </p:attrNameLst>
                                      </p:cBhvr>
                                      <p:tavLst>
                                        <p:tav tm="100000">
                                          <p:val>
                                            <p:strVal val="#ppt_x"/>
                                          </p:val>
                                        </p:tav>
                                        <p:tav>
                                          <p:val>
                                            <p:strVal val="#ppt_x"/>
                                          </p:val>
                                        </p:tav>
                                      </p:tavLst>
                                    </p:anim>
                                    <p:anim calcmode="lin" valueType="num">
                                      <p:cBhvr>
                                        <p:cTn id="24" dur="500" fill="hold"/>
                                        <p:tgtEl>
                                          <p:spTgt spid="24577">
                                            <p:txEl>
                                              <p:pRg st="6" end="6"/>
                                            </p:txEl>
                                          </p:spTgt>
                                        </p:tgtEl>
                                        <p:attrNameLst>
                                          <p:attrName>ppt_y</p:attrName>
                                        </p:attrNameLst>
                                      </p:cBhvr>
                                      <p:tavLst>
                                        <p:tav tm="100000">
                                          <p:val>
                                            <p:strVal val="1+#ppt_h/2"/>
                                          </p:val>
                                        </p:tav>
                                        <p:tav>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additive="repl">
                                        <p:cTn id="28" dur="1" fill="hold">
                                          <p:stCondLst>
                                            <p:cond delay="0"/>
                                          </p:stCondLst>
                                        </p:cTn>
                                        <p:tgtEl>
                                          <p:spTgt spid="24577">
                                            <p:txEl>
                                              <p:pRg st="8" end="8"/>
                                            </p:txEl>
                                          </p:spTgt>
                                        </p:tgtEl>
                                        <p:attrNameLst>
                                          <p:attrName>style.visibility</p:attrName>
                                        </p:attrNameLst>
                                      </p:cBhvr>
                                      <p:to>
                                        <p:strVal val="visible"/>
                                      </p:to>
                                    </p:set>
                                    <p:anim calcmode="lin" valueType="num">
                                      <p:cBhvr>
                                        <p:cTn id="29" dur="500" fill="hold"/>
                                        <p:tgtEl>
                                          <p:spTgt spid="24577">
                                            <p:txEl>
                                              <p:pRg st="8" end="8"/>
                                            </p:txEl>
                                          </p:spTgt>
                                        </p:tgtEl>
                                        <p:attrNameLst>
                                          <p:attrName>ppt_x</p:attrName>
                                        </p:attrNameLst>
                                      </p:cBhvr>
                                      <p:tavLst>
                                        <p:tav tm="100000">
                                          <p:val>
                                            <p:strVal val="#ppt_x"/>
                                          </p:val>
                                        </p:tav>
                                        <p:tav>
                                          <p:val>
                                            <p:strVal val="#ppt_x"/>
                                          </p:val>
                                        </p:tav>
                                      </p:tavLst>
                                    </p:anim>
                                    <p:anim calcmode="lin" valueType="num">
                                      <p:cBhvr>
                                        <p:cTn id="30" dur="500" fill="hold"/>
                                        <p:tgtEl>
                                          <p:spTgt spid="24577">
                                            <p:txEl>
                                              <p:pRg st="8" end="8"/>
                                            </p:txEl>
                                          </p:spTgt>
                                        </p:tgtEl>
                                        <p:attrNameLst>
                                          <p:attrName>ppt_y</p:attrName>
                                        </p:attrNameLst>
                                      </p:cBhvr>
                                      <p:tavLst>
                                        <p:tav tm="100000">
                                          <p:val>
                                            <p:strVal val="1+#ppt_h/2"/>
                                          </p:val>
                                        </p:tav>
                                        <p:tav>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additive="repl">
                                        <p:cTn id="34" dur="1" fill="hold">
                                          <p:stCondLst>
                                            <p:cond delay="0"/>
                                          </p:stCondLst>
                                        </p:cTn>
                                        <p:tgtEl>
                                          <p:spTgt spid="24577">
                                            <p:txEl>
                                              <p:pRg st="9" end="9"/>
                                            </p:txEl>
                                          </p:spTgt>
                                        </p:tgtEl>
                                        <p:attrNameLst>
                                          <p:attrName>style.visibility</p:attrName>
                                        </p:attrNameLst>
                                      </p:cBhvr>
                                      <p:to>
                                        <p:strVal val="visible"/>
                                      </p:to>
                                    </p:set>
                                    <p:anim calcmode="lin" valueType="num">
                                      <p:cBhvr>
                                        <p:cTn id="35" dur="500" fill="hold"/>
                                        <p:tgtEl>
                                          <p:spTgt spid="24577">
                                            <p:txEl>
                                              <p:pRg st="9" end="9"/>
                                            </p:txEl>
                                          </p:spTgt>
                                        </p:tgtEl>
                                        <p:attrNameLst>
                                          <p:attrName>ppt_x</p:attrName>
                                        </p:attrNameLst>
                                      </p:cBhvr>
                                      <p:tavLst>
                                        <p:tav tm="100000">
                                          <p:val>
                                            <p:strVal val="#ppt_x"/>
                                          </p:val>
                                        </p:tav>
                                        <p:tav>
                                          <p:val>
                                            <p:strVal val="#ppt_x"/>
                                          </p:val>
                                        </p:tav>
                                      </p:tavLst>
                                    </p:anim>
                                    <p:anim calcmode="lin" valueType="num">
                                      <p:cBhvr>
                                        <p:cTn id="36" dur="500" fill="hold"/>
                                        <p:tgtEl>
                                          <p:spTgt spid="24577">
                                            <p:txEl>
                                              <p:pRg st="9" end="9"/>
                                            </p:txEl>
                                          </p:spTgt>
                                        </p:tgtEl>
                                        <p:attrNameLst>
                                          <p:attrName>ppt_y</p:attrName>
                                        </p:attrNameLst>
                                      </p:cBhvr>
                                      <p:tavLst>
                                        <p:tav tm="100000">
                                          <p:val>
                                            <p:strVal val="1+#ppt_h/2"/>
                                          </p:val>
                                        </p:tav>
                                        <p:tav>
                                          <p:val>
                                            <p:strVal val="#ppt_y"/>
                                          </p:val>
                                        </p:tav>
                                      </p:tavLst>
                                    </p:anim>
                                  </p:childTnLst>
                                </p:cTn>
                              </p:par>
                              <p:par>
                                <p:cTn id="37" presetID="2" presetClass="entr" presetSubtype="4" fill="hold" nodeType="withEffect">
                                  <p:stCondLst>
                                    <p:cond delay="0"/>
                                  </p:stCondLst>
                                  <p:childTnLst>
                                    <p:set>
                                      <p:cBhvr additive="repl">
                                        <p:cTn id="38" dur="1" fill="hold">
                                          <p:stCondLst>
                                            <p:cond delay="0"/>
                                          </p:stCondLst>
                                        </p:cTn>
                                        <p:tgtEl>
                                          <p:spTgt spid="24577">
                                            <p:txEl>
                                              <p:pRg st="10" end="10"/>
                                            </p:txEl>
                                          </p:spTgt>
                                        </p:tgtEl>
                                        <p:attrNameLst>
                                          <p:attrName>style.visibility</p:attrName>
                                        </p:attrNameLst>
                                      </p:cBhvr>
                                      <p:to>
                                        <p:strVal val="visible"/>
                                      </p:to>
                                    </p:set>
                                    <p:anim calcmode="lin" valueType="num">
                                      <p:cBhvr>
                                        <p:cTn id="39" dur="500" fill="hold"/>
                                        <p:tgtEl>
                                          <p:spTgt spid="24577">
                                            <p:txEl>
                                              <p:pRg st="10" end="10"/>
                                            </p:txEl>
                                          </p:spTgt>
                                        </p:tgtEl>
                                        <p:attrNameLst>
                                          <p:attrName>ppt_x</p:attrName>
                                        </p:attrNameLst>
                                      </p:cBhvr>
                                      <p:tavLst>
                                        <p:tav tm="100000">
                                          <p:val>
                                            <p:strVal val="#ppt_x"/>
                                          </p:val>
                                        </p:tav>
                                        <p:tav>
                                          <p:val>
                                            <p:strVal val="#ppt_x"/>
                                          </p:val>
                                        </p:tav>
                                      </p:tavLst>
                                    </p:anim>
                                    <p:anim calcmode="lin" valueType="num">
                                      <p:cBhvr>
                                        <p:cTn id="40" dur="500" fill="hold"/>
                                        <p:tgtEl>
                                          <p:spTgt spid="24577">
                                            <p:txEl>
                                              <p:pRg st="10" end="10"/>
                                            </p:txEl>
                                          </p:spTgt>
                                        </p:tgtEl>
                                        <p:attrNameLst>
                                          <p:attrName>ppt_y</p:attrName>
                                        </p:attrNameLst>
                                      </p:cBhvr>
                                      <p:tavLst>
                                        <p:tav tm="100000">
                                          <p:val>
                                            <p:strVal val="1+#ppt_h/2"/>
                                          </p:val>
                                        </p:tav>
                                        <p:tav>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8" presetClass="entr" presetSubtype="16" fill="hold" nodeType="clickEffect">
                                  <p:stCondLst>
                                    <p:cond delay="0"/>
                                  </p:stCondLst>
                                  <p:childTnLst>
                                    <p:set>
                                      <p:cBhvr additive="repl">
                                        <p:cTn id="44" dur="1" fill="hold">
                                          <p:stCondLst>
                                            <p:cond delay="0"/>
                                          </p:stCondLst>
                                        </p:cTn>
                                        <p:tgtEl>
                                          <p:spTgt spid="24577">
                                            <p:txEl>
                                              <p:pRg st="12" end="12"/>
                                            </p:txEl>
                                          </p:spTgt>
                                        </p:tgtEl>
                                        <p:attrNameLst>
                                          <p:attrName>style.visibility</p:attrName>
                                        </p:attrNameLst>
                                      </p:cBhvr>
                                      <p:to>
                                        <p:strVal val="visible"/>
                                      </p:to>
                                    </p:set>
                                    <p:animEffect transition="in" filter="diamond(in)">
                                      <p:cBhvr additive="repl">
                                        <p:cTn id="45" dur="2000"/>
                                        <p:tgtEl>
                                          <p:spTgt spid="2457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596900" y="215900"/>
            <a:ext cx="7815263" cy="519113"/>
          </a:xfrm>
          <a:prstGeom prst="rect">
            <a:avLst/>
          </a:prstGeom>
          <a:noFill/>
          <a:ln w="38100">
            <a:noFill/>
            <a:miter lim="800000"/>
            <a:headEnd/>
            <a:tailEnd/>
          </a:ln>
        </p:spPr>
        <p:txBody>
          <a:bodyPr>
            <a:spAutoFit/>
          </a:bodyPr>
          <a:lstStyle/>
          <a:p>
            <a:pPr algn="ctr"/>
            <a:r>
              <a:rPr lang="en-US" sz="2800" b="1">
                <a:cs typeface="Times New Roman" pitchFamily="18" charset="0"/>
              </a:rPr>
              <a:t>L’azzardo della variolazione</a:t>
            </a:r>
            <a:endParaRPr lang="it-IT" sz="2800"/>
          </a:p>
        </p:txBody>
      </p:sp>
      <p:pic>
        <p:nvPicPr>
          <p:cNvPr id="37891" name="Picture 3" descr="vv comparison"/>
          <p:cNvPicPr>
            <a:picLocks noChangeAspect="1" noChangeArrowheads="1"/>
          </p:cNvPicPr>
          <p:nvPr/>
        </p:nvPicPr>
        <p:blipFill>
          <a:blip r:embed="rId3" cstate="print"/>
          <a:srcRect/>
          <a:stretch>
            <a:fillRect/>
          </a:stretch>
        </p:blipFill>
        <p:spPr bwMode="auto">
          <a:xfrm>
            <a:off x="2800350" y="1511300"/>
            <a:ext cx="6064250" cy="3238500"/>
          </a:xfrm>
          <a:prstGeom prst="rect">
            <a:avLst/>
          </a:prstGeom>
          <a:noFill/>
          <a:ln w="9525">
            <a:noFill/>
            <a:miter lim="800000"/>
            <a:headEnd/>
            <a:tailEnd/>
          </a:ln>
        </p:spPr>
      </p:pic>
      <p:sp>
        <p:nvSpPr>
          <p:cNvPr id="37892" name="Text Box 9"/>
          <p:cNvSpPr txBox="1">
            <a:spLocks noChangeArrowheads="1"/>
          </p:cNvSpPr>
          <p:nvPr/>
        </p:nvSpPr>
        <p:spPr bwMode="auto">
          <a:xfrm>
            <a:off x="682625" y="871538"/>
            <a:ext cx="8185150" cy="366712"/>
          </a:xfrm>
          <a:prstGeom prst="rect">
            <a:avLst/>
          </a:prstGeom>
          <a:noFill/>
          <a:ln w="38100">
            <a:noFill/>
            <a:miter lim="800000"/>
            <a:headEnd/>
            <a:tailEnd/>
          </a:ln>
        </p:spPr>
        <p:txBody>
          <a:bodyPr>
            <a:spAutoFit/>
          </a:bodyPr>
          <a:lstStyle/>
          <a:p>
            <a:pPr algn="ctr"/>
            <a:r>
              <a:rPr lang="it-IT"/>
              <a:t>L’azzardo inerente alla pratica della variolazione è altissimo. </a:t>
            </a:r>
          </a:p>
        </p:txBody>
      </p:sp>
      <p:sp>
        <p:nvSpPr>
          <p:cNvPr id="37893" name="Text Box 10"/>
          <p:cNvSpPr txBox="1">
            <a:spLocks noChangeArrowheads="1"/>
          </p:cNvSpPr>
          <p:nvPr/>
        </p:nvSpPr>
        <p:spPr bwMode="auto">
          <a:xfrm>
            <a:off x="606425" y="1785938"/>
            <a:ext cx="2406650" cy="2563812"/>
          </a:xfrm>
          <a:prstGeom prst="rect">
            <a:avLst/>
          </a:prstGeom>
          <a:noFill/>
          <a:ln w="38100">
            <a:noFill/>
            <a:miter lim="800000"/>
            <a:headEnd/>
            <a:tailEnd/>
          </a:ln>
        </p:spPr>
        <p:txBody>
          <a:bodyPr>
            <a:spAutoFit/>
          </a:bodyPr>
          <a:lstStyle/>
          <a:p>
            <a:r>
              <a:rPr lang="it-IT"/>
              <a:t>Il contagio “controllato” differisce da quello spontaneo solo per la via di penetrazione e forse per una accidentale attenuazione del virus (essiccamento, ecc). </a:t>
            </a:r>
          </a:p>
        </p:txBody>
      </p:sp>
      <p:sp>
        <p:nvSpPr>
          <p:cNvPr id="37894" name="Rectangle 11"/>
          <p:cNvSpPr>
            <a:spLocks noChangeArrowheads="1"/>
          </p:cNvSpPr>
          <p:nvPr/>
        </p:nvSpPr>
        <p:spPr bwMode="auto">
          <a:xfrm>
            <a:off x="892175" y="4927600"/>
            <a:ext cx="7510463" cy="825500"/>
          </a:xfrm>
          <a:prstGeom prst="rect">
            <a:avLst/>
          </a:prstGeom>
          <a:noFill/>
          <a:ln w="38100">
            <a:noFill/>
            <a:miter lim="800000"/>
            <a:headEnd/>
            <a:tailEnd/>
          </a:ln>
        </p:spPr>
        <p:txBody>
          <a:bodyPr>
            <a:spAutoFit/>
          </a:bodyPr>
          <a:lstStyle/>
          <a:p>
            <a:r>
              <a:rPr lang="it-IT" sz="1600"/>
              <a:t>Le persone variolate erano esposte ad un considerevole rischio di contrarre una forma grave di vaiolo; il rischio di morte era stimato dall’ 1% al 4%. Inoltre esse erano contagiose e capaci di infettare accidentalmente altre persone. </a:t>
            </a:r>
          </a:p>
        </p:txBody>
      </p:sp>
      <p:sp>
        <p:nvSpPr>
          <p:cNvPr id="612364" name="Rectangle 12"/>
          <p:cNvSpPr>
            <a:spLocks noChangeArrowheads="1"/>
          </p:cNvSpPr>
          <p:nvPr/>
        </p:nvSpPr>
        <p:spPr bwMode="auto">
          <a:xfrm>
            <a:off x="676275" y="5930900"/>
            <a:ext cx="7916863" cy="366713"/>
          </a:xfrm>
          <a:prstGeom prst="rect">
            <a:avLst/>
          </a:prstGeom>
          <a:noFill/>
          <a:ln w="38100">
            <a:noFill/>
            <a:miter lim="800000"/>
            <a:headEnd/>
            <a:tailEnd/>
          </a:ln>
        </p:spPr>
        <p:txBody>
          <a:bodyPr>
            <a:spAutoFit/>
          </a:bodyPr>
          <a:lstStyle/>
          <a:p>
            <a:pPr algn="ctr"/>
            <a:r>
              <a:rPr lang="it-IT" b="1"/>
              <a:t>La via della prevenzione era aperta, ma occorreva qualcosa di meglio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12364"/>
                                        </p:tgtEl>
                                        <p:attrNameLst>
                                          <p:attrName>style.visibility</p:attrName>
                                        </p:attrNameLst>
                                      </p:cBhvr>
                                      <p:to>
                                        <p:strVal val="visible"/>
                                      </p:to>
                                    </p:set>
                                    <p:anim calcmode="lin" valueType="num">
                                      <p:cBhvr>
                                        <p:cTn id="7" dur="1000" fill="hold"/>
                                        <p:tgtEl>
                                          <p:spTgt spid="612364"/>
                                        </p:tgtEl>
                                        <p:attrNameLst>
                                          <p:attrName>ppt_w</p:attrName>
                                        </p:attrNameLst>
                                      </p:cBhvr>
                                      <p:tavLst>
                                        <p:tav tm="0">
                                          <p:val>
                                            <p:strVal val="#ppt_w*0.70"/>
                                          </p:val>
                                        </p:tav>
                                        <p:tav tm="100000">
                                          <p:val>
                                            <p:strVal val="#ppt_w"/>
                                          </p:val>
                                        </p:tav>
                                      </p:tavLst>
                                    </p:anim>
                                    <p:anim calcmode="lin" valueType="num">
                                      <p:cBhvr>
                                        <p:cTn id="8" dur="1000" fill="hold"/>
                                        <p:tgtEl>
                                          <p:spTgt spid="612364"/>
                                        </p:tgtEl>
                                        <p:attrNameLst>
                                          <p:attrName>ppt_h</p:attrName>
                                        </p:attrNameLst>
                                      </p:cBhvr>
                                      <p:tavLst>
                                        <p:tav tm="0">
                                          <p:val>
                                            <p:strVal val="#ppt_h"/>
                                          </p:val>
                                        </p:tav>
                                        <p:tav tm="100000">
                                          <p:val>
                                            <p:strVal val="#ppt_h"/>
                                          </p:val>
                                        </p:tav>
                                      </p:tavLst>
                                    </p:anim>
                                    <p:animEffect transition="in" filter="fade">
                                      <p:cBhvr>
                                        <p:cTn id="9" dur="1000"/>
                                        <p:tgtEl>
                                          <p:spTgt spid="612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64"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8" name="Rectangle 1"/>
          <p:cNvSpPr>
            <a:spLocks noChangeArrowheads="1"/>
          </p:cNvSpPr>
          <p:nvPr/>
        </p:nvSpPr>
        <p:spPr bwMode="auto">
          <a:xfrm>
            <a:off x="228600" y="2667000"/>
            <a:ext cx="4572000" cy="4547015"/>
          </a:xfrm>
          <a:prstGeom prst="rect">
            <a:avLst/>
          </a:prstGeom>
          <a:noFill/>
          <a:ln w="9525">
            <a:noFill/>
            <a:round/>
            <a:headEnd/>
            <a:tailEnd/>
          </a:ln>
        </p:spPr>
        <p:txBody>
          <a:bodyPr lIns="90000" tIns="46800" rIns="90000" bIns="46800">
            <a:spAutoFit/>
          </a:bodyPr>
          <a:lstStyle/>
          <a:p>
            <a:pPr algn="just">
              <a:spcBef>
                <a:spcPts val="1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600" b="1" dirty="0" smtClean="0">
                <a:solidFill>
                  <a:srgbClr val="FFFFFF"/>
                </a:solidFill>
                <a:cs typeface="Times New Roman" pitchFamily="18" charset="0"/>
              </a:rPr>
              <a:t>  In 1801, Jenner published “The Origin of the Vaccine Inoculation” describing how cowpox virus was prepared and used to protect ("vaccinate") healthy persons against smallpox.  </a:t>
            </a:r>
            <a:endParaRPr lang="en-US" sz="1600" b="1" dirty="0" smtClean="0">
              <a:solidFill>
                <a:srgbClr val="FFFFFF"/>
              </a:solidFill>
              <a:cs typeface="Times New Roman" pitchFamily="18" charset="0"/>
            </a:endParaRPr>
          </a:p>
          <a:p>
            <a:pPr algn="just">
              <a:spcBef>
                <a:spcPts val="1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600" b="1" dirty="0" smtClean="0">
                <a:solidFill>
                  <a:srgbClr val="FFFFFF"/>
                </a:solidFill>
                <a:cs typeface="Times New Roman" pitchFamily="18" charset="0"/>
              </a:rPr>
              <a:t>Material </a:t>
            </a:r>
            <a:r>
              <a:rPr lang="en-US" sz="1600" b="1" dirty="0" smtClean="0">
                <a:solidFill>
                  <a:srgbClr val="FFFFFF"/>
                </a:solidFill>
                <a:cs typeface="Times New Roman" pitchFamily="18" charset="0"/>
              </a:rPr>
              <a:t>used as the vaccine was prepared from the arm of a vaccinated child, thus the distribution of vaccine involved the transportation of vaccinated children all over Europe.  Orphans were often used for this purpose.  </a:t>
            </a:r>
            <a:endParaRPr lang="en-US" sz="1600" b="1" dirty="0" smtClean="0">
              <a:solidFill>
                <a:srgbClr val="FFFFFF"/>
              </a:solidFill>
              <a:cs typeface="Times New Roman" pitchFamily="18" charset="0"/>
            </a:endParaRPr>
          </a:p>
          <a:p>
            <a:pPr algn="just">
              <a:spcBef>
                <a:spcPts val="1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600" b="1" dirty="0" smtClean="0">
                <a:solidFill>
                  <a:srgbClr val="FFFFFF"/>
                </a:solidFill>
                <a:cs typeface="Times New Roman" pitchFamily="18" charset="0"/>
              </a:rPr>
              <a:t>Eventually</a:t>
            </a:r>
            <a:r>
              <a:rPr lang="en-US" sz="1600" b="1" dirty="0" smtClean="0">
                <a:solidFill>
                  <a:srgbClr val="FFFFFF"/>
                </a:solidFill>
                <a:cs typeface="Times New Roman" pitchFamily="18" charset="0"/>
              </a:rPr>
              <a:t>, material from infected cows was used directly as vaccine. </a:t>
            </a:r>
            <a:r>
              <a:rPr lang="en-US" sz="1600" b="1" dirty="0">
                <a:solidFill>
                  <a:srgbClr val="FFFF00"/>
                </a:solidFill>
                <a:cs typeface="Times New Roman" pitchFamily="18" charset="0"/>
              </a:rPr>
              <a:t> </a:t>
            </a:r>
            <a:endParaRPr lang="en-US" sz="1600" b="1" dirty="0" smtClean="0">
              <a:solidFill>
                <a:srgbClr val="FFFF00"/>
              </a:solidFill>
              <a:cs typeface="Times New Roman" pitchFamily="18" charset="0"/>
            </a:endParaRPr>
          </a:p>
          <a:p>
            <a:pPr algn="just">
              <a:spcBef>
                <a:spcPts val="1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b="1" dirty="0" smtClean="0">
                <a:solidFill>
                  <a:srgbClr val="FFFFFF"/>
                </a:solidFill>
                <a:cs typeface="Times New Roman" pitchFamily="18" charset="0"/>
              </a:rPr>
              <a:t>“Vaccination,” the word Jenner invented for his treatment (from the Latin, </a:t>
            </a:r>
            <a:r>
              <a:rPr lang="en-US" sz="1200" b="1" i="1" dirty="0" err="1" smtClean="0">
                <a:solidFill>
                  <a:srgbClr val="FFFFFF"/>
                </a:solidFill>
                <a:cs typeface="Times New Roman" pitchFamily="18" charset="0"/>
              </a:rPr>
              <a:t>vacca</a:t>
            </a:r>
            <a:r>
              <a:rPr lang="en-US" sz="1200" b="1" dirty="0" smtClean="0">
                <a:solidFill>
                  <a:srgbClr val="FFFFFF"/>
                </a:solidFill>
                <a:cs typeface="Times New Roman" pitchFamily="18" charset="0"/>
              </a:rPr>
              <a:t>, a cow), was adopted by Louis Pasteur for immunization against any disease.</a:t>
            </a:r>
          </a:p>
          <a:p>
            <a:pPr algn="just">
              <a:spcBef>
                <a:spcPts val="1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1200" b="1" dirty="0">
              <a:solidFill>
                <a:srgbClr val="FFFF00"/>
              </a:solidFill>
              <a:cs typeface="Times New Roman" pitchFamily="18" charset="0"/>
            </a:endParaRPr>
          </a:p>
        </p:txBody>
      </p:sp>
      <p:pic>
        <p:nvPicPr>
          <p:cNvPr id="39939" name="Picture 2"/>
          <p:cNvPicPr>
            <a:picLocks noChangeAspect="1" noChangeArrowheads="1"/>
          </p:cNvPicPr>
          <p:nvPr/>
        </p:nvPicPr>
        <p:blipFill>
          <a:blip r:embed="rId3" cstate="print"/>
          <a:srcRect/>
          <a:stretch>
            <a:fillRect/>
          </a:stretch>
        </p:blipFill>
        <p:spPr bwMode="auto">
          <a:xfrm>
            <a:off x="762000" y="152400"/>
            <a:ext cx="3429000" cy="2378075"/>
          </a:xfrm>
          <a:prstGeom prst="rect">
            <a:avLst/>
          </a:prstGeom>
          <a:noFill/>
          <a:ln w="9525">
            <a:noFill/>
            <a:round/>
            <a:headEnd/>
            <a:tailEnd/>
          </a:ln>
        </p:spPr>
      </p:pic>
      <p:pic>
        <p:nvPicPr>
          <p:cNvPr id="39940" name="Picture 3"/>
          <p:cNvPicPr>
            <a:picLocks noChangeAspect="1" noChangeArrowheads="1"/>
          </p:cNvPicPr>
          <p:nvPr/>
        </p:nvPicPr>
        <p:blipFill>
          <a:blip r:embed="rId4" cstate="print">
            <a:lum bright="-34000" contrast="54000"/>
          </a:blip>
          <a:srcRect/>
          <a:stretch>
            <a:fillRect/>
          </a:stretch>
        </p:blipFill>
        <p:spPr bwMode="auto">
          <a:xfrm>
            <a:off x="5029200" y="381000"/>
            <a:ext cx="3508375" cy="5105400"/>
          </a:xfrm>
          <a:prstGeom prst="rect">
            <a:avLst/>
          </a:prstGeom>
          <a:noFill/>
          <a:ln w="9525">
            <a:noFill/>
            <a:round/>
            <a:headEnd/>
            <a:tailEnd/>
          </a:ln>
        </p:spPr>
      </p:pic>
      <p:sp>
        <p:nvSpPr>
          <p:cNvPr id="39941" name="Rectangle 4"/>
          <p:cNvSpPr>
            <a:spLocks noChangeArrowheads="1"/>
          </p:cNvSpPr>
          <p:nvPr/>
        </p:nvSpPr>
        <p:spPr bwMode="auto">
          <a:xfrm>
            <a:off x="5004048" y="5943600"/>
            <a:ext cx="4139952" cy="833178"/>
          </a:xfrm>
          <a:prstGeom prst="rect">
            <a:avLst/>
          </a:prstGeom>
          <a:noFill/>
          <a:ln w="9525">
            <a:noFill/>
            <a:round/>
            <a:headEnd/>
            <a:tailEnd/>
          </a:ln>
        </p:spPr>
        <p:txBody>
          <a:bodyPr wrap="squar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600" dirty="0" err="1">
                <a:solidFill>
                  <a:srgbClr val="FFFFFF"/>
                </a:solidFill>
              </a:rPr>
              <a:t>Baxby</a:t>
            </a:r>
            <a:r>
              <a:rPr lang="en-US" sz="1600" dirty="0">
                <a:solidFill>
                  <a:srgbClr val="FFFFFF"/>
                </a:solidFill>
              </a:rPr>
              <a:t> D. 1999.  Edward Jenner's Inquiry; a bicentenary analysis. </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600" dirty="0">
                <a:solidFill>
                  <a:srgbClr val="FFFFFF"/>
                </a:solidFill>
              </a:rPr>
              <a:t>Vaccine. 1999 Jan 28;17(4):301-7.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4"/>
          <p:cNvSpPr txBox="1">
            <a:spLocks noChangeArrowheads="1"/>
          </p:cNvSpPr>
          <p:nvPr/>
        </p:nvSpPr>
        <p:spPr bwMode="auto">
          <a:xfrm>
            <a:off x="492125" y="173038"/>
            <a:ext cx="8070850" cy="519112"/>
          </a:xfrm>
          <a:prstGeom prst="rect">
            <a:avLst/>
          </a:prstGeom>
          <a:noFill/>
          <a:ln w="38100">
            <a:noFill/>
            <a:miter lim="800000"/>
            <a:headEnd/>
            <a:tailEnd/>
          </a:ln>
        </p:spPr>
        <p:txBody>
          <a:bodyPr>
            <a:spAutoFit/>
          </a:bodyPr>
          <a:lstStyle/>
          <a:p>
            <a:pPr algn="ctr"/>
            <a:r>
              <a:rPr lang="it-IT" sz="2800" b="1"/>
              <a:t>La difficoltà di innovare</a:t>
            </a:r>
          </a:p>
        </p:txBody>
      </p:sp>
      <p:sp>
        <p:nvSpPr>
          <p:cNvPr id="531461" name="Text Box 5"/>
          <p:cNvSpPr txBox="1">
            <a:spLocks noChangeArrowheads="1"/>
          </p:cNvSpPr>
          <p:nvPr/>
        </p:nvSpPr>
        <p:spPr bwMode="auto">
          <a:xfrm>
            <a:off x="2559050" y="692150"/>
            <a:ext cx="6165850" cy="1190625"/>
          </a:xfrm>
          <a:prstGeom prst="rect">
            <a:avLst/>
          </a:prstGeom>
          <a:noFill/>
          <a:ln w="38100">
            <a:noFill/>
            <a:miter lim="800000"/>
            <a:headEnd/>
            <a:tailEnd/>
          </a:ln>
        </p:spPr>
        <p:txBody>
          <a:bodyPr>
            <a:spAutoFit/>
          </a:bodyPr>
          <a:lstStyle/>
          <a:p>
            <a:pPr algn="ctr"/>
            <a:r>
              <a:rPr lang="en-US">
                <a:cs typeface="Times New Roman" pitchFamily="18" charset="0"/>
              </a:rPr>
              <a:t>Jenner scrisse una memoria nel 1796 dove spiegava i suoi esperimenti; cercò di pubblicare lo studio del suo primo caso su “Transactions of the Royal Society of London” </a:t>
            </a:r>
          </a:p>
          <a:p>
            <a:pPr algn="ctr"/>
            <a:r>
              <a:rPr lang="en-US">
                <a:cs typeface="Times New Roman" pitchFamily="18" charset="0"/>
              </a:rPr>
              <a:t> Il suo studio venne rifiutato.  </a:t>
            </a:r>
          </a:p>
        </p:txBody>
      </p:sp>
      <p:sp>
        <p:nvSpPr>
          <p:cNvPr id="531462" name="Text Box 6"/>
          <p:cNvSpPr txBox="1">
            <a:spLocks noChangeArrowheads="1"/>
          </p:cNvSpPr>
          <p:nvPr/>
        </p:nvSpPr>
        <p:spPr bwMode="auto">
          <a:xfrm>
            <a:off x="2736850" y="3284538"/>
            <a:ext cx="6299200" cy="3786187"/>
          </a:xfrm>
          <a:prstGeom prst="rect">
            <a:avLst/>
          </a:prstGeom>
          <a:noFill/>
          <a:ln w="38100">
            <a:noFill/>
            <a:miter lim="800000"/>
            <a:headEnd/>
            <a:tailEnd/>
          </a:ln>
        </p:spPr>
        <p:txBody>
          <a:bodyPr>
            <a:spAutoFit/>
          </a:bodyPr>
          <a:lstStyle/>
          <a:p>
            <a:pPr algn="ctr"/>
            <a:r>
              <a:rPr lang="it-IT"/>
              <a:t>Jenner ampliò il manoscritto e su consiglio degli amici</a:t>
            </a:r>
            <a:r>
              <a:rPr lang="it-IT" baseline="30000"/>
              <a:t> </a:t>
            </a:r>
            <a:r>
              <a:rPr lang="it-IT"/>
              <a:t>decise di finanziare da sé la pubblicazione che apparve nel 1798 con il titolo </a:t>
            </a:r>
            <a:r>
              <a:rPr lang="it-IT" i="1"/>
              <a:t>"An inquiry into</a:t>
            </a:r>
            <a:r>
              <a:rPr lang="it-IT" i="1" baseline="30000"/>
              <a:t> </a:t>
            </a:r>
            <a:r>
              <a:rPr lang="it-IT" i="1"/>
              <a:t>the causes and effects of the variolae vaccinae, a disease discovered</a:t>
            </a:r>
            <a:r>
              <a:rPr lang="it-IT" i="1" baseline="30000"/>
              <a:t> </a:t>
            </a:r>
            <a:r>
              <a:rPr lang="it-IT" i="1"/>
              <a:t>in some of the western counties of England, particularly Gloucestershire,</a:t>
            </a:r>
            <a:r>
              <a:rPr lang="it-IT" i="1" baseline="30000"/>
              <a:t> </a:t>
            </a:r>
            <a:r>
              <a:rPr lang="it-IT" i="1"/>
              <a:t>and known by the name of the cow pox."</a:t>
            </a:r>
            <a:endParaRPr lang="en-US">
              <a:cs typeface="Times New Roman" pitchFamily="18" charset="0"/>
            </a:endParaRPr>
          </a:p>
          <a:p>
            <a:pPr algn="ctr"/>
            <a:r>
              <a:rPr lang="en-US">
                <a:cs typeface="Times New Roman" pitchFamily="18" charset="0"/>
              </a:rPr>
              <a:t>Il libro ebbe grande risonanza, fu soggetto a molte critiche, ma le conferme empiriche arrivarono presto e in capo a due anni la vaccinazione fu nota in Europa e America.</a:t>
            </a:r>
          </a:p>
          <a:p>
            <a:pPr algn="ctr"/>
            <a:endParaRPr lang="en-US" sz="800">
              <a:cs typeface="Times New Roman" pitchFamily="18" charset="0"/>
            </a:endParaRPr>
          </a:p>
          <a:p>
            <a:pPr algn="ctr"/>
            <a:r>
              <a:rPr lang="it-IT" b="1">
                <a:solidFill>
                  <a:srgbClr val="FF0000"/>
                </a:solidFill>
              </a:rPr>
              <a:t>Take-home message: una lezione sulla dimensione euristica della scoperta scientifica …</a:t>
            </a:r>
          </a:p>
          <a:p>
            <a:pPr algn="ctr"/>
            <a:r>
              <a:rPr lang="it-IT" sz="1600" b="1">
                <a:solidFill>
                  <a:srgbClr val="FF0000"/>
                </a:solidFill>
              </a:rPr>
              <a:t>Siate seduttivi, chiari e convincenti nel comunicare i risultati!</a:t>
            </a:r>
          </a:p>
          <a:p>
            <a:pPr algn="ctr"/>
            <a:endParaRPr lang="it-IT">
              <a:cs typeface="Times New Roman" pitchFamily="18" charset="0"/>
            </a:endParaRPr>
          </a:p>
        </p:txBody>
      </p:sp>
      <p:sp>
        <p:nvSpPr>
          <p:cNvPr id="531465" name="Text Box 9"/>
          <p:cNvSpPr txBox="1">
            <a:spLocks noChangeArrowheads="1"/>
          </p:cNvSpPr>
          <p:nvPr/>
        </p:nvSpPr>
        <p:spPr bwMode="auto">
          <a:xfrm>
            <a:off x="2816225" y="2165350"/>
            <a:ext cx="5721350" cy="915988"/>
          </a:xfrm>
          <a:prstGeom prst="rect">
            <a:avLst/>
          </a:prstGeom>
          <a:noFill/>
          <a:ln w="38100">
            <a:noFill/>
            <a:miter lim="800000"/>
            <a:headEnd/>
            <a:tailEnd/>
          </a:ln>
        </p:spPr>
        <p:txBody>
          <a:bodyPr>
            <a:spAutoFit/>
          </a:bodyPr>
          <a:lstStyle/>
          <a:p>
            <a:pPr algn="ctr"/>
            <a:r>
              <a:rPr lang="en-US">
                <a:cs typeface="Times New Roman" pitchFamily="18" charset="0"/>
              </a:rPr>
              <a:t>Egli andò a Londra per dimostrare la sua teoria. </a:t>
            </a:r>
          </a:p>
          <a:p>
            <a:pPr algn="ctr"/>
            <a:r>
              <a:rPr lang="en-US">
                <a:cs typeface="Times New Roman" pitchFamily="18" charset="0"/>
              </a:rPr>
              <a:t> Nessuno volle sottoporsi alla sua vaccinazione.      Scoraggiato, Jenner ritornò a  Berkeley.</a:t>
            </a:r>
            <a:endParaRPr lang="it-IT"/>
          </a:p>
        </p:txBody>
      </p:sp>
      <p:sp>
        <p:nvSpPr>
          <p:cNvPr id="531466" name="Text Box 10"/>
          <p:cNvSpPr txBox="1">
            <a:spLocks noChangeArrowheads="1"/>
          </p:cNvSpPr>
          <p:nvPr/>
        </p:nvSpPr>
        <p:spPr bwMode="auto">
          <a:xfrm>
            <a:off x="457200" y="4735513"/>
            <a:ext cx="2184400" cy="1778000"/>
          </a:xfrm>
          <a:prstGeom prst="rect">
            <a:avLst/>
          </a:prstGeom>
          <a:solidFill>
            <a:srgbClr val="EDEFD2"/>
          </a:solidFill>
          <a:ln w="38100">
            <a:solidFill>
              <a:srgbClr val="969696"/>
            </a:solidFill>
            <a:miter lim="800000"/>
            <a:headEnd/>
            <a:tailEnd/>
          </a:ln>
        </p:spPr>
        <p:txBody>
          <a:bodyPr>
            <a:spAutoFit/>
          </a:bodyPr>
          <a:lstStyle/>
          <a:p>
            <a:pPr algn="ctr"/>
            <a:r>
              <a:rPr lang="en-US">
                <a:cs typeface="Times New Roman" pitchFamily="18" charset="0"/>
              </a:rPr>
              <a:t>Dal 1840, il governo Britannico  bandì ogni altro trattamento preventivo contro il vaiolo.  </a:t>
            </a:r>
          </a:p>
        </p:txBody>
      </p:sp>
      <p:sp>
        <p:nvSpPr>
          <p:cNvPr id="531467" name="Text Box 11"/>
          <p:cNvSpPr txBox="1">
            <a:spLocks noChangeArrowheads="1"/>
          </p:cNvSpPr>
          <p:nvPr/>
        </p:nvSpPr>
        <p:spPr bwMode="auto">
          <a:xfrm>
            <a:off x="771525" y="896938"/>
            <a:ext cx="1568450" cy="954087"/>
          </a:xfrm>
          <a:prstGeom prst="rect">
            <a:avLst/>
          </a:prstGeom>
          <a:solidFill>
            <a:srgbClr val="EDEFD2"/>
          </a:solidFill>
          <a:ln w="38100">
            <a:solidFill>
              <a:srgbClr val="969696"/>
            </a:solidFill>
            <a:miter lim="800000"/>
            <a:headEnd/>
            <a:tailEnd/>
          </a:ln>
        </p:spPr>
        <p:txBody>
          <a:bodyPr>
            <a:spAutoFit/>
          </a:bodyPr>
          <a:lstStyle/>
          <a:p>
            <a:r>
              <a:rPr lang="en-US">
                <a:cs typeface="Times New Roman" pitchFamily="18" charset="0"/>
              </a:rPr>
              <a:t>1796 James Pipps venne inoculato </a:t>
            </a:r>
            <a:endParaRPr lang="it-IT">
              <a:cs typeface="Times New Roman" pitchFamily="18" charset="0"/>
            </a:endParaRPr>
          </a:p>
        </p:txBody>
      </p:sp>
      <p:sp>
        <p:nvSpPr>
          <p:cNvPr id="531469" name="Line 13"/>
          <p:cNvSpPr>
            <a:spLocks noChangeShapeType="1"/>
          </p:cNvSpPr>
          <p:nvPr/>
        </p:nvSpPr>
        <p:spPr bwMode="auto">
          <a:xfrm>
            <a:off x="1549400" y="1981200"/>
            <a:ext cx="0" cy="939800"/>
          </a:xfrm>
          <a:prstGeom prst="line">
            <a:avLst/>
          </a:prstGeom>
          <a:noFill/>
          <a:ln w="57150">
            <a:solidFill>
              <a:schemeClr val="tx1"/>
            </a:solidFill>
            <a:round/>
            <a:headEnd/>
            <a:tailEnd type="triangle" w="med" len="med"/>
          </a:ln>
        </p:spPr>
        <p:txBody>
          <a:bodyPr anchor="ctr">
            <a:spAutoFit/>
          </a:bodyPr>
          <a:lstStyle/>
          <a:p>
            <a:endParaRPr lang="it-IT"/>
          </a:p>
        </p:txBody>
      </p:sp>
      <p:sp>
        <p:nvSpPr>
          <p:cNvPr id="531471" name="Text Box 15"/>
          <p:cNvSpPr txBox="1">
            <a:spLocks noChangeArrowheads="1"/>
          </p:cNvSpPr>
          <p:nvPr/>
        </p:nvSpPr>
        <p:spPr bwMode="auto">
          <a:xfrm>
            <a:off x="454025" y="3068638"/>
            <a:ext cx="2139950" cy="954087"/>
          </a:xfrm>
          <a:prstGeom prst="rect">
            <a:avLst/>
          </a:prstGeom>
          <a:solidFill>
            <a:srgbClr val="EDEFD2"/>
          </a:solidFill>
          <a:ln w="38100">
            <a:solidFill>
              <a:srgbClr val="969696"/>
            </a:solidFill>
            <a:miter lim="800000"/>
            <a:headEnd/>
            <a:tailEnd/>
          </a:ln>
        </p:spPr>
        <p:txBody>
          <a:bodyPr>
            <a:spAutoFit/>
          </a:bodyPr>
          <a:lstStyle/>
          <a:p>
            <a:r>
              <a:rPr lang="it-IT">
                <a:cs typeface="Times New Roman" pitchFamily="18" charset="0"/>
              </a:rPr>
              <a:t>1800, l’efficacia della vaccinazione è provata </a:t>
            </a:r>
          </a:p>
        </p:txBody>
      </p:sp>
      <p:sp>
        <p:nvSpPr>
          <p:cNvPr id="531472" name="Line 16"/>
          <p:cNvSpPr>
            <a:spLocks noChangeShapeType="1"/>
          </p:cNvSpPr>
          <p:nvPr/>
        </p:nvSpPr>
        <p:spPr bwMode="auto">
          <a:xfrm flipH="1">
            <a:off x="1574800" y="4178300"/>
            <a:ext cx="0" cy="457200"/>
          </a:xfrm>
          <a:prstGeom prst="line">
            <a:avLst/>
          </a:prstGeom>
          <a:noFill/>
          <a:ln w="57150">
            <a:solidFill>
              <a:schemeClr val="tx1"/>
            </a:solidFill>
            <a:round/>
            <a:headEnd/>
            <a:tailEnd type="triangle" w="med" len="med"/>
          </a:ln>
        </p:spPr>
        <p:txBody>
          <a:bodyPr anchor="ctr">
            <a:spAutoFit/>
          </a:bodyP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531467"/>
                                        </p:tgtEl>
                                        <p:attrNameLst>
                                          <p:attrName>style.visibility</p:attrName>
                                        </p:attrNameLst>
                                      </p:cBhvr>
                                      <p:to>
                                        <p:strVal val="visible"/>
                                      </p:to>
                                    </p:set>
                                    <p:animEffect transition="in" filter="wheel(2)">
                                      <p:cBhvr>
                                        <p:cTn id="7" dur="2000"/>
                                        <p:tgtEl>
                                          <p:spTgt spid="53146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31461"/>
                                        </p:tgtEl>
                                        <p:attrNameLst>
                                          <p:attrName>style.visibility</p:attrName>
                                        </p:attrNameLst>
                                      </p:cBhvr>
                                      <p:to>
                                        <p:strVal val="visible"/>
                                      </p:to>
                                    </p:set>
                                    <p:animEffect transition="in" filter="wipe(up)">
                                      <p:cBhvr>
                                        <p:cTn id="12" dur="1000"/>
                                        <p:tgtEl>
                                          <p:spTgt spid="53146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31465"/>
                                        </p:tgtEl>
                                        <p:attrNameLst>
                                          <p:attrName>style.visibility</p:attrName>
                                        </p:attrNameLst>
                                      </p:cBhvr>
                                      <p:to>
                                        <p:strVal val="visible"/>
                                      </p:to>
                                    </p:set>
                                    <p:animEffect transition="in" filter="wipe(up)">
                                      <p:cBhvr>
                                        <p:cTn id="17" dur="1000"/>
                                        <p:tgtEl>
                                          <p:spTgt spid="53146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31462"/>
                                        </p:tgtEl>
                                        <p:attrNameLst>
                                          <p:attrName>style.visibility</p:attrName>
                                        </p:attrNameLst>
                                      </p:cBhvr>
                                      <p:to>
                                        <p:strVal val="visible"/>
                                      </p:to>
                                    </p:set>
                                    <p:animEffect transition="in" filter="wipe(up)">
                                      <p:cBhvr>
                                        <p:cTn id="22" dur="1000"/>
                                        <p:tgtEl>
                                          <p:spTgt spid="53146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531469"/>
                                        </p:tgtEl>
                                        <p:attrNameLst>
                                          <p:attrName>style.visibility</p:attrName>
                                        </p:attrNameLst>
                                      </p:cBhvr>
                                      <p:to>
                                        <p:strVal val="visible"/>
                                      </p:to>
                                    </p:set>
                                    <p:animEffect transition="in" filter="wipe(up)">
                                      <p:cBhvr>
                                        <p:cTn id="27" dur="1000"/>
                                        <p:tgtEl>
                                          <p:spTgt spid="531469"/>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2" fill="hold" grpId="0" nodeType="clickEffect">
                                  <p:stCondLst>
                                    <p:cond delay="0"/>
                                  </p:stCondLst>
                                  <p:childTnLst>
                                    <p:set>
                                      <p:cBhvr>
                                        <p:cTn id="31" dur="1" fill="hold">
                                          <p:stCondLst>
                                            <p:cond delay="0"/>
                                          </p:stCondLst>
                                        </p:cTn>
                                        <p:tgtEl>
                                          <p:spTgt spid="531471"/>
                                        </p:tgtEl>
                                        <p:attrNameLst>
                                          <p:attrName>style.visibility</p:attrName>
                                        </p:attrNameLst>
                                      </p:cBhvr>
                                      <p:to>
                                        <p:strVal val="visible"/>
                                      </p:to>
                                    </p:set>
                                    <p:animEffect transition="in" filter="wheel(2)">
                                      <p:cBhvr>
                                        <p:cTn id="32" dur="1000"/>
                                        <p:tgtEl>
                                          <p:spTgt spid="53147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531472"/>
                                        </p:tgtEl>
                                        <p:attrNameLst>
                                          <p:attrName>style.visibility</p:attrName>
                                        </p:attrNameLst>
                                      </p:cBhvr>
                                      <p:to>
                                        <p:strVal val="visible"/>
                                      </p:to>
                                    </p:set>
                                    <p:animEffect transition="in" filter="wipe(up)">
                                      <p:cBhvr>
                                        <p:cTn id="37" dur="1000"/>
                                        <p:tgtEl>
                                          <p:spTgt spid="531472"/>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2" fill="hold" grpId="0" nodeType="clickEffect">
                                  <p:stCondLst>
                                    <p:cond delay="0"/>
                                  </p:stCondLst>
                                  <p:childTnLst>
                                    <p:set>
                                      <p:cBhvr>
                                        <p:cTn id="41" dur="1" fill="hold">
                                          <p:stCondLst>
                                            <p:cond delay="0"/>
                                          </p:stCondLst>
                                        </p:cTn>
                                        <p:tgtEl>
                                          <p:spTgt spid="531466"/>
                                        </p:tgtEl>
                                        <p:attrNameLst>
                                          <p:attrName>style.visibility</p:attrName>
                                        </p:attrNameLst>
                                      </p:cBhvr>
                                      <p:to>
                                        <p:strVal val="visible"/>
                                      </p:to>
                                    </p:set>
                                    <p:animEffect transition="in" filter="wheel(2)">
                                      <p:cBhvr>
                                        <p:cTn id="42" dur="2000"/>
                                        <p:tgtEl>
                                          <p:spTgt spid="531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461" grpId="0"/>
      <p:bldP spid="531462" grpId="0"/>
      <p:bldP spid="531465" grpId="0"/>
      <p:bldP spid="531466" grpId="0" animBg="1"/>
      <p:bldP spid="531467" grpId="0" animBg="1"/>
      <p:bldP spid="531469" grpId="0" animBg="1"/>
      <p:bldP spid="531471" grpId="0" animBg="1"/>
      <p:bldP spid="53147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962025" y="2332038"/>
            <a:ext cx="7321550" cy="1860550"/>
          </a:xfrm>
          <a:prstGeom prst="rect">
            <a:avLst/>
          </a:prstGeom>
          <a:noFill/>
          <a:ln w="38100">
            <a:noFill/>
            <a:miter lim="800000"/>
            <a:headEnd/>
            <a:tailEnd/>
          </a:ln>
        </p:spPr>
        <p:txBody>
          <a:bodyPr>
            <a:spAutoFit/>
          </a:bodyPr>
          <a:lstStyle/>
          <a:p>
            <a:pPr algn="ctr"/>
            <a:r>
              <a:rPr lang="it-IT" sz="4400" b="1" dirty="0"/>
              <a:t>Un secolo dopo Jenner:</a:t>
            </a:r>
            <a:r>
              <a:rPr lang="it-IT" sz="3600" b="1" dirty="0"/>
              <a:t>       Koch, Pasteur e la nascita della immunologia</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2" cstate="print"/>
          <a:srcRect/>
          <a:stretch>
            <a:fillRect/>
          </a:stretch>
        </p:blipFill>
        <p:spPr bwMode="auto">
          <a:xfrm>
            <a:off x="90488" y="26988"/>
            <a:ext cx="9018587"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cstate="print"/>
          <a:srcRect/>
          <a:stretch>
            <a:fillRect/>
          </a:stretch>
        </p:blipFill>
        <p:spPr bwMode="auto">
          <a:xfrm>
            <a:off x="19050" y="0"/>
            <a:ext cx="91249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86018" name="Picture 2" descr="fondazione gesuiti"/>
          <p:cNvPicPr>
            <a:picLocks noGrp="1" noChangeAspect="1" noChangeArrowheads="1"/>
          </p:cNvPicPr>
          <p:nvPr>
            <p:ph/>
          </p:nvPr>
        </p:nvPicPr>
        <p:blipFill>
          <a:blip r:embed="rId2" cstate="print"/>
          <a:srcRect/>
          <a:stretch>
            <a:fillRect/>
          </a:stretch>
        </p:blipFill>
        <p:spPr>
          <a:xfrm>
            <a:off x="179388" y="620713"/>
            <a:ext cx="3902075" cy="5270500"/>
          </a:xfrm>
          <a:noFill/>
        </p:spPr>
      </p:pic>
      <p:pic>
        <p:nvPicPr>
          <p:cNvPr id="220163" name="Picture 3" descr="gesuita rettore uni PD"/>
          <p:cNvPicPr>
            <a:picLocks noChangeAspect="1" noChangeArrowheads="1"/>
          </p:cNvPicPr>
          <p:nvPr/>
        </p:nvPicPr>
        <p:blipFill>
          <a:blip r:embed="rId3" cstate="print"/>
          <a:srcRect/>
          <a:stretch>
            <a:fillRect/>
          </a:stretch>
        </p:blipFill>
        <p:spPr bwMode="auto">
          <a:xfrm>
            <a:off x="5105400" y="4011613"/>
            <a:ext cx="3276600" cy="2681287"/>
          </a:xfrm>
          <a:prstGeom prst="rect">
            <a:avLst/>
          </a:prstGeom>
          <a:noFill/>
          <a:ln w="9525">
            <a:noFill/>
            <a:miter lim="800000"/>
            <a:headEnd/>
            <a:tailEnd/>
          </a:ln>
        </p:spPr>
      </p:pic>
      <p:sp>
        <p:nvSpPr>
          <p:cNvPr id="86020" name="Text Box 4"/>
          <p:cNvSpPr txBox="1">
            <a:spLocks noChangeArrowheads="1"/>
          </p:cNvSpPr>
          <p:nvPr/>
        </p:nvSpPr>
        <p:spPr bwMode="auto">
          <a:xfrm>
            <a:off x="228600" y="5943600"/>
            <a:ext cx="3962400" cy="701675"/>
          </a:xfrm>
          <a:prstGeom prst="rect">
            <a:avLst/>
          </a:prstGeom>
          <a:noFill/>
          <a:ln w="9525">
            <a:noFill/>
            <a:miter lim="800000"/>
            <a:headEnd/>
            <a:tailEnd/>
          </a:ln>
        </p:spPr>
        <p:txBody>
          <a:bodyPr>
            <a:spAutoFit/>
          </a:bodyPr>
          <a:lstStyle/>
          <a:p>
            <a:pPr algn="ctr">
              <a:spcBef>
                <a:spcPct val="50000"/>
              </a:spcBef>
            </a:pPr>
            <a:r>
              <a:rPr lang="it-IT" sz="2000" b="0" dirty="0"/>
              <a:t>Papa Paolo III e Ignazio de </a:t>
            </a:r>
            <a:r>
              <a:rPr lang="it-IT" sz="2000" b="0" dirty="0" err="1"/>
              <a:t>Loyola</a:t>
            </a:r>
            <a:r>
              <a:rPr lang="it-IT" sz="2000" b="0" dirty="0"/>
              <a:t>  (1540)</a:t>
            </a:r>
          </a:p>
        </p:txBody>
      </p:sp>
      <p:sp>
        <p:nvSpPr>
          <p:cNvPr id="86021" name="Text Box 3"/>
          <p:cNvSpPr txBox="1">
            <a:spLocks noChangeArrowheads="1"/>
          </p:cNvSpPr>
          <p:nvPr/>
        </p:nvSpPr>
        <p:spPr bwMode="auto">
          <a:xfrm>
            <a:off x="4211638" y="457200"/>
            <a:ext cx="4779962" cy="3462486"/>
          </a:xfrm>
          <a:prstGeom prst="rect">
            <a:avLst/>
          </a:prstGeom>
          <a:noFill/>
          <a:ln w="9525">
            <a:noFill/>
            <a:miter lim="800000"/>
            <a:headEnd/>
            <a:tailEnd/>
          </a:ln>
        </p:spPr>
        <p:txBody>
          <a:bodyPr>
            <a:spAutoFit/>
          </a:bodyPr>
          <a:lstStyle/>
          <a:p>
            <a:pPr>
              <a:spcBef>
                <a:spcPct val="50000"/>
              </a:spcBef>
            </a:pPr>
            <a:r>
              <a:rPr lang="en-US" sz="2800" u="sng" dirty="0"/>
              <a:t>Counterreformation </a:t>
            </a:r>
            <a:r>
              <a:rPr lang="en-US" u="sng" dirty="0"/>
              <a:t>(1545-63)</a:t>
            </a:r>
            <a:r>
              <a:rPr lang="en-US" sz="2800" u="sng" dirty="0"/>
              <a:t>:</a:t>
            </a:r>
          </a:p>
          <a:p>
            <a:pPr>
              <a:spcBef>
                <a:spcPct val="50000"/>
              </a:spcBef>
              <a:buFontTx/>
              <a:buChar char="•"/>
            </a:pPr>
            <a:r>
              <a:rPr lang="en-US" sz="2800" dirty="0"/>
              <a:t> central role of the Jesuits</a:t>
            </a:r>
          </a:p>
          <a:p>
            <a:pPr>
              <a:spcBef>
                <a:spcPct val="50000"/>
              </a:spcBef>
              <a:buFontTx/>
              <a:buChar char="•"/>
            </a:pPr>
            <a:r>
              <a:rPr lang="en-US" sz="2800" dirty="0"/>
              <a:t> Holy Inquisition</a:t>
            </a:r>
          </a:p>
          <a:p>
            <a:pPr>
              <a:spcBef>
                <a:spcPct val="50000"/>
              </a:spcBef>
              <a:buFontTx/>
              <a:buChar char="•"/>
            </a:pPr>
            <a:r>
              <a:rPr lang="en-US" sz="2800" dirty="0"/>
              <a:t> </a:t>
            </a:r>
            <a:r>
              <a:rPr lang="en-US" sz="2800" i="1" dirty="0"/>
              <a:t>Index </a:t>
            </a:r>
            <a:r>
              <a:rPr lang="en-US" sz="2800" i="1" dirty="0" err="1"/>
              <a:t>librorum</a:t>
            </a:r>
            <a:r>
              <a:rPr lang="en-US" sz="2800" i="1" dirty="0"/>
              <a:t> </a:t>
            </a:r>
            <a:r>
              <a:rPr lang="en-US" sz="2800" i="1" dirty="0" err="1"/>
              <a:t>prohibitorum</a:t>
            </a:r>
            <a:endParaRPr lang="en-US" sz="2800" i="1" dirty="0"/>
          </a:p>
          <a:p>
            <a:pPr algn="just">
              <a:spcBef>
                <a:spcPct val="50000"/>
              </a:spcBef>
              <a:buFontTx/>
              <a:buChar char="•"/>
            </a:pPr>
            <a:r>
              <a:rPr lang="en-US" sz="2600" dirty="0"/>
              <a:t> primate of </a:t>
            </a:r>
            <a:r>
              <a:rPr lang="en-US" sz="2600" dirty="0" smtClean="0"/>
              <a:t>theology and the “holiness” of the Book/Tradition</a:t>
            </a:r>
            <a:endParaRPr lang="en-US" sz="2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20163"/>
                                        </p:tgtEl>
                                        <p:attrNameLst>
                                          <p:attrName>style.visibility</p:attrName>
                                        </p:attrNameLst>
                                      </p:cBhvr>
                                      <p:to>
                                        <p:strVal val="visible"/>
                                      </p:to>
                                    </p:set>
                                    <p:animEffect transition="in" filter="box(in)">
                                      <p:cBhvr>
                                        <p:cTn id="7" dur="500"/>
                                        <p:tgtEl>
                                          <p:spTgt spid="220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251520" y="177800"/>
            <a:ext cx="8568952" cy="430887"/>
          </a:xfrm>
          <a:prstGeom prst="rect">
            <a:avLst/>
          </a:prstGeom>
          <a:noFill/>
          <a:ln w="38100">
            <a:noFill/>
            <a:miter lim="800000"/>
            <a:headEnd/>
            <a:tailEnd/>
          </a:ln>
        </p:spPr>
        <p:txBody>
          <a:bodyPr wrap="square">
            <a:spAutoFit/>
          </a:bodyPr>
          <a:lstStyle/>
          <a:p>
            <a:pPr algn="ctr"/>
            <a:r>
              <a:rPr lang="en-US" sz="2200" b="1" dirty="0">
                <a:cs typeface="Times New Roman" pitchFamily="18" charset="0"/>
              </a:rPr>
              <a:t>Il </a:t>
            </a:r>
            <a:r>
              <a:rPr lang="en-US" sz="2200" b="1" dirty="0" err="1">
                <a:cs typeface="Times New Roman" pitchFamily="18" charset="0"/>
              </a:rPr>
              <a:t>metodo</a:t>
            </a:r>
            <a:r>
              <a:rPr lang="en-US" sz="2200" b="1" dirty="0">
                <a:cs typeface="Times New Roman" pitchFamily="18" charset="0"/>
              </a:rPr>
              <a:t> </a:t>
            </a:r>
            <a:r>
              <a:rPr lang="en-US" sz="2200" b="1" dirty="0" err="1">
                <a:cs typeface="Times New Roman" pitchFamily="18" charset="0"/>
              </a:rPr>
              <a:t>sperimentale</a:t>
            </a:r>
            <a:r>
              <a:rPr lang="en-US" sz="2200" b="1" dirty="0">
                <a:cs typeface="Times New Roman" pitchFamily="18" charset="0"/>
              </a:rPr>
              <a:t> e la </a:t>
            </a:r>
            <a:r>
              <a:rPr lang="en-US" sz="2200" b="1" dirty="0" err="1">
                <a:cs typeface="Times New Roman" pitchFamily="18" charset="0"/>
              </a:rPr>
              <a:t>scoperta</a:t>
            </a:r>
            <a:r>
              <a:rPr lang="en-US" sz="2200" b="1" dirty="0">
                <a:cs typeface="Times New Roman" pitchFamily="18" charset="0"/>
              </a:rPr>
              <a:t> del </a:t>
            </a:r>
            <a:r>
              <a:rPr lang="en-US" sz="2200" b="1" dirty="0" err="1">
                <a:cs typeface="Times New Roman" pitchFamily="18" charset="0"/>
              </a:rPr>
              <a:t>bacillo</a:t>
            </a:r>
            <a:r>
              <a:rPr lang="en-US" sz="2200" b="1" dirty="0">
                <a:cs typeface="Times New Roman" pitchFamily="18" charset="0"/>
              </a:rPr>
              <a:t> del </a:t>
            </a:r>
            <a:r>
              <a:rPr lang="en-US" sz="2200" b="1" dirty="0" err="1">
                <a:cs typeface="Times New Roman" pitchFamily="18" charset="0"/>
              </a:rPr>
              <a:t>carbonchio</a:t>
            </a:r>
            <a:endParaRPr lang="it-IT" sz="2200" dirty="0"/>
          </a:p>
        </p:txBody>
      </p:sp>
      <p:sp>
        <p:nvSpPr>
          <p:cNvPr id="53251" name="Text Box 3"/>
          <p:cNvSpPr txBox="1">
            <a:spLocks noChangeArrowheads="1"/>
          </p:cNvSpPr>
          <p:nvPr/>
        </p:nvSpPr>
        <p:spPr bwMode="auto">
          <a:xfrm>
            <a:off x="746124" y="958850"/>
            <a:ext cx="7786315" cy="923330"/>
          </a:xfrm>
          <a:prstGeom prst="rect">
            <a:avLst/>
          </a:prstGeom>
          <a:noFill/>
          <a:ln w="38100">
            <a:noFill/>
            <a:miter lim="800000"/>
            <a:headEnd/>
            <a:tailEnd/>
          </a:ln>
        </p:spPr>
        <p:txBody>
          <a:bodyPr wrap="square">
            <a:spAutoFit/>
          </a:bodyPr>
          <a:lstStyle/>
          <a:p>
            <a:r>
              <a:rPr lang="it-IT" dirty="0"/>
              <a:t>La prima malattia per la quale venne </a:t>
            </a:r>
            <a:r>
              <a:rPr lang="it-IT" b="1" u="sng" dirty="0"/>
              <a:t>dimostrata un’eziologia microbica </a:t>
            </a:r>
            <a:r>
              <a:rPr lang="it-IT" dirty="0"/>
              <a:t>fu il carbonchio degli animali (1870). Koch arrivò alla scoperta attraverso le seguenti tappe:</a:t>
            </a:r>
          </a:p>
        </p:txBody>
      </p:sp>
      <p:sp>
        <p:nvSpPr>
          <p:cNvPr id="663556" name="Text Box 4"/>
          <p:cNvSpPr txBox="1">
            <a:spLocks noChangeArrowheads="1"/>
          </p:cNvSpPr>
          <p:nvPr/>
        </p:nvSpPr>
        <p:spPr bwMode="auto">
          <a:xfrm>
            <a:off x="771525" y="2089150"/>
            <a:ext cx="3373438" cy="946150"/>
          </a:xfrm>
          <a:prstGeom prst="rect">
            <a:avLst/>
          </a:prstGeom>
          <a:noFill/>
          <a:ln w="38100">
            <a:noFill/>
            <a:miter lim="800000"/>
            <a:headEnd/>
            <a:tailEnd/>
          </a:ln>
        </p:spPr>
        <p:txBody>
          <a:bodyPr>
            <a:spAutoFit/>
          </a:bodyPr>
          <a:lstStyle/>
          <a:p>
            <a:r>
              <a:rPr lang="it-IT"/>
              <a:t>Osservò la presenza di microbi a bastoncello negli organi degli animali morti per carbonchio.</a:t>
            </a:r>
          </a:p>
        </p:txBody>
      </p:sp>
      <p:sp>
        <p:nvSpPr>
          <p:cNvPr id="663557" name="Text Box 5"/>
          <p:cNvSpPr txBox="1">
            <a:spLocks noChangeArrowheads="1"/>
          </p:cNvSpPr>
          <p:nvPr/>
        </p:nvSpPr>
        <p:spPr bwMode="auto">
          <a:xfrm>
            <a:off x="796925" y="3092450"/>
            <a:ext cx="3170238" cy="641350"/>
          </a:xfrm>
          <a:prstGeom prst="rect">
            <a:avLst/>
          </a:prstGeom>
          <a:noFill/>
          <a:ln w="38100">
            <a:noFill/>
            <a:miter lim="800000"/>
            <a:headEnd/>
            <a:tailEnd/>
          </a:ln>
        </p:spPr>
        <p:txBody>
          <a:bodyPr>
            <a:spAutoFit/>
          </a:bodyPr>
          <a:lstStyle/>
          <a:p>
            <a:r>
              <a:rPr lang="it-IT"/>
              <a:t>Riprodusse la malattia in topi con sangue di bovini infetti.</a:t>
            </a:r>
          </a:p>
        </p:txBody>
      </p:sp>
      <p:sp>
        <p:nvSpPr>
          <p:cNvPr id="663558" name="Text Box 6"/>
          <p:cNvSpPr txBox="1">
            <a:spLocks noChangeArrowheads="1"/>
          </p:cNvSpPr>
          <p:nvPr/>
        </p:nvSpPr>
        <p:spPr bwMode="auto">
          <a:xfrm>
            <a:off x="771525" y="3829050"/>
            <a:ext cx="3538538" cy="641350"/>
          </a:xfrm>
          <a:prstGeom prst="rect">
            <a:avLst/>
          </a:prstGeom>
          <a:noFill/>
          <a:ln w="38100">
            <a:noFill/>
            <a:miter lim="800000"/>
            <a:headEnd/>
            <a:tailEnd/>
          </a:ln>
        </p:spPr>
        <p:txBody>
          <a:bodyPr>
            <a:spAutoFit/>
          </a:bodyPr>
          <a:lstStyle/>
          <a:p>
            <a:r>
              <a:rPr lang="it-IT"/>
              <a:t>Osservò gli stessi microbi nei topi infetti.</a:t>
            </a:r>
          </a:p>
        </p:txBody>
      </p:sp>
      <p:sp>
        <p:nvSpPr>
          <p:cNvPr id="663559" name="Text Box 7"/>
          <p:cNvSpPr txBox="1">
            <a:spLocks noChangeArrowheads="1"/>
          </p:cNvSpPr>
          <p:nvPr/>
        </p:nvSpPr>
        <p:spPr bwMode="auto">
          <a:xfrm>
            <a:off x="758825" y="4603750"/>
            <a:ext cx="3386138" cy="915988"/>
          </a:xfrm>
          <a:prstGeom prst="rect">
            <a:avLst/>
          </a:prstGeom>
          <a:noFill/>
          <a:ln w="38100">
            <a:noFill/>
            <a:miter lim="800000"/>
            <a:headEnd/>
            <a:tailEnd/>
          </a:ln>
        </p:spPr>
        <p:txBody>
          <a:bodyPr>
            <a:spAutoFit/>
          </a:bodyPr>
          <a:lstStyle/>
          <a:p>
            <a:r>
              <a:rPr lang="it-IT"/>
              <a:t>Ottenne la crescita dei microbi in coltura contaminata con materiale infetto.</a:t>
            </a:r>
          </a:p>
        </p:txBody>
      </p:sp>
      <p:sp>
        <p:nvSpPr>
          <p:cNvPr id="663560" name="Text Box 8"/>
          <p:cNvSpPr txBox="1">
            <a:spLocks noChangeArrowheads="1"/>
          </p:cNvSpPr>
          <p:nvPr/>
        </p:nvSpPr>
        <p:spPr bwMode="auto">
          <a:xfrm>
            <a:off x="784225" y="5594350"/>
            <a:ext cx="4148138" cy="915988"/>
          </a:xfrm>
          <a:prstGeom prst="rect">
            <a:avLst/>
          </a:prstGeom>
          <a:noFill/>
          <a:ln w="38100">
            <a:noFill/>
            <a:miter lim="800000"/>
            <a:headEnd/>
            <a:tailEnd/>
          </a:ln>
        </p:spPr>
        <p:txBody>
          <a:bodyPr>
            <a:spAutoFit/>
          </a:bodyPr>
          <a:lstStyle/>
          <a:p>
            <a:r>
              <a:rPr lang="it-IT"/>
              <a:t>Riprodusse la malattia in topi reinoculando i microbi cresciuti in coltura.</a:t>
            </a:r>
          </a:p>
        </p:txBody>
      </p:sp>
      <p:pic>
        <p:nvPicPr>
          <p:cNvPr id="663562" name="Picture 10"/>
          <p:cNvPicPr>
            <a:picLocks noChangeAspect="1" noChangeArrowheads="1"/>
          </p:cNvPicPr>
          <p:nvPr/>
        </p:nvPicPr>
        <p:blipFill>
          <a:blip r:embed="rId3" cstate="print">
            <a:lum contrast="12000"/>
          </a:blip>
          <a:srcRect l="4561" t="2943" r="5016" b="4552"/>
          <a:stretch>
            <a:fillRect/>
          </a:stretch>
        </p:blipFill>
        <p:spPr bwMode="auto">
          <a:xfrm>
            <a:off x="4935538" y="2030413"/>
            <a:ext cx="2752725" cy="4471987"/>
          </a:xfrm>
          <a:prstGeom prst="rect">
            <a:avLst/>
          </a:prstGeom>
          <a:solidFill>
            <a:schemeClr val="accent1"/>
          </a:solidFill>
          <a:ln w="38100">
            <a:solidFill>
              <a:srgbClr val="CC99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63562"/>
                                        </p:tgtEl>
                                        <p:attrNameLst>
                                          <p:attrName>style.visibility</p:attrName>
                                        </p:attrNameLst>
                                      </p:cBhvr>
                                      <p:to>
                                        <p:strVal val="visible"/>
                                      </p:to>
                                    </p:set>
                                    <p:animEffect transition="in" filter="wheel(1)">
                                      <p:cBhvr>
                                        <p:cTn id="7" dur="1000"/>
                                        <p:tgtEl>
                                          <p:spTgt spid="6635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63556"/>
                                        </p:tgtEl>
                                        <p:attrNameLst>
                                          <p:attrName>style.visibility</p:attrName>
                                        </p:attrNameLst>
                                      </p:cBhvr>
                                      <p:to>
                                        <p:strVal val="visible"/>
                                      </p:to>
                                    </p:set>
                                    <p:animEffect transition="in" filter="wipe(left)">
                                      <p:cBhvr>
                                        <p:cTn id="12" dur="1000"/>
                                        <p:tgtEl>
                                          <p:spTgt spid="66355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63557"/>
                                        </p:tgtEl>
                                        <p:attrNameLst>
                                          <p:attrName>style.visibility</p:attrName>
                                        </p:attrNameLst>
                                      </p:cBhvr>
                                      <p:to>
                                        <p:strVal val="visible"/>
                                      </p:to>
                                    </p:set>
                                    <p:animEffect transition="in" filter="wipe(left)">
                                      <p:cBhvr>
                                        <p:cTn id="17" dur="1000"/>
                                        <p:tgtEl>
                                          <p:spTgt spid="66355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63558"/>
                                        </p:tgtEl>
                                        <p:attrNameLst>
                                          <p:attrName>style.visibility</p:attrName>
                                        </p:attrNameLst>
                                      </p:cBhvr>
                                      <p:to>
                                        <p:strVal val="visible"/>
                                      </p:to>
                                    </p:set>
                                    <p:animEffect transition="in" filter="wipe(left)">
                                      <p:cBhvr>
                                        <p:cTn id="22" dur="1000"/>
                                        <p:tgtEl>
                                          <p:spTgt spid="66355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63559"/>
                                        </p:tgtEl>
                                        <p:attrNameLst>
                                          <p:attrName>style.visibility</p:attrName>
                                        </p:attrNameLst>
                                      </p:cBhvr>
                                      <p:to>
                                        <p:strVal val="visible"/>
                                      </p:to>
                                    </p:set>
                                    <p:animEffect transition="in" filter="wipe(left)">
                                      <p:cBhvr>
                                        <p:cTn id="27" dur="1000"/>
                                        <p:tgtEl>
                                          <p:spTgt spid="66355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63560"/>
                                        </p:tgtEl>
                                        <p:attrNameLst>
                                          <p:attrName>style.visibility</p:attrName>
                                        </p:attrNameLst>
                                      </p:cBhvr>
                                      <p:to>
                                        <p:strVal val="visible"/>
                                      </p:to>
                                    </p:set>
                                    <p:animEffect transition="in" filter="wipe(left)">
                                      <p:cBhvr>
                                        <p:cTn id="32" dur="1000"/>
                                        <p:tgtEl>
                                          <p:spTgt spid="663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3556" grpId="0"/>
      <p:bldP spid="663557" grpId="0"/>
      <p:bldP spid="663558" grpId="0"/>
      <p:bldP spid="663559" grpId="0"/>
      <p:bldP spid="663560"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2" cstate="print"/>
          <a:srcRect/>
          <a:stretch>
            <a:fillRect/>
          </a:stretch>
        </p:blipFill>
        <p:spPr bwMode="auto">
          <a:xfrm>
            <a:off x="30163" y="0"/>
            <a:ext cx="9113837"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2" cstate="print"/>
          <a:srcRect/>
          <a:stretch>
            <a:fillRect/>
          </a:stretch>
        </p:blipFill>
        <p:spPr bwMode="auto">
          <a:xfrm>
            <a:off x="0" y="-11113"/>
            <a:ext cx="9144000" cy="6869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8675" name="Picture 3"/>
          <p:cNvPicPr>
            <a:picLocks noChangeArrowheads="1"/>
          </p:cNvPicPr>
          <p:nvPr/>
        </p:nvPicPr>
        <p:blipFill>
          <a:blip r:embed="rId3" cstate="print">
            <a:lum bright="42000" contrast="40000"/>
          </a:blip>
          <a:srcRect t="2997" r="5009"/>
          <a:stretch>
            <a:fillRect/>
          </a:stretch>
        </p:blipFill>
        <p:spPr bwMode="auto">
          <a:xfrm>
            <a:off x="4191000" y="1547813"/>
            <a:ext cx="3506788" cy="4332287"/>
          </a:xfrm>
          <a:prstGeom prst="rect">
            <a:avLst/>
          </a:prstGeom>
          <a:solidFill>
            <a:srgbClr val="FFEC8F"/>
          </a:solidFill>
          <a:ln w="9525">
            <a:noFill/>
            <a:miter lim="800000"/>
            <a:headEnd/>
            <a:tailEnd/>
          </a:ln>
        </p:spPr>
      </p:pic>
      <p:sp>
        <p:nvSpPr>
          <p:cNvPr id="668687" name="Oval 15"/>
          <p:cNvSpPr>
            <a:spLocks noChangeArrowheads="1"/>
          </p:cNvSpPr>
          <p:nvPr/>
        </p:nvSpPr>
        <p:spPr bwMode="auto">
          <a:xfrm>
            <a:off x="165100" y="5156200"/>
            <a:ext cx="4508500" cy="1485900"/>
          </a:xfrm>
          <a:prstGeom prst="ellipse">
            <a:avLst/>
          </a:prstGeom>
          <a:solidFill>
            <a:srgbClr val="ECD3D5">
              <a:alpha val="87842"/>
            </a:srgbClr>
          </a:solidFill>
          <a:ln w="57150">
            <a:solidFill>
              <a:srgbClr val="7F7172"/>
            </a:solidFill>
            <a:round/>
            <a:headEnd/>
            <a:tailEnd/>
          </a:ln>
        </p:spPr>
        <p:txBody>
          <a:bodyPr anchor="ctr">
            <a:spAutoFit/>
          </a:bodyPr>
          <a:lstStyle/>
          <a:p>
            <a:endParaRPr lang="it-IT"/>
          </a:p>
        </p:txBody>
      </p:sp>
      <p:sp>
        <p:nvSpPr>
          <p:cNvPr id="58372" name="Text Box 2"/>
          <p:cNvSpPr txBox="1">
            <a:spLocks noChangeArrowheads="1"/>
          </p:cNvSpPr>
          <p:nvPr/>
        </p:nvSpPr>
        <p:spPr bwMode="auto">
          <a:xfrm>
            <a:off x="520700" y="203200"/>
            <a:ext cx="8145463" cy="457200"/>
          </a:xfrm>
          <a:prstGeom prst="rect">
            <a:avLst/>
          </a:prstGeom>
          <a:noFill/>
          <a:ln w="38100">
            <a:noFill/>
            <a:miter lim="800000"/>
            <a:headEnd/>
            <a:tailEnd/>
          </a:ln>
        </p:spPr>
        <p:txBody>
          <a:bodyPr>
            <a:spAutoFit/>
          </a:bodyPr>
          <a:lstStyle/>
          <a:p>
            <a:pPr algn="ctr"/>
            <a:r>
              <a:rPr lang="en-US" sz="2400" b="1">
                <a:cs typeface="Times New Roman" pitchFamily="18" charset="0"/>
              </a:rPr>
              <a:t>Pasteur, i ceppi attenuati e la “vaccinazione” dei polli</a:t>
            </a:r>
            <a:endParaRPr lang="it-IT"/>
          </a:p>
        </p:txBody>
      </p:sp>
      <p:sp>
        <p:nvSpPr>
          <p:cNvPr id="58373" name="Text Box 4"/>
          <p:cNvSpPr txBox="1">
            <a:spLocks noChangeArrowheads="1"/>
          </p:cNvSpPr>
          <p:nvPr/>
        </p:nvSpPr>
        <p:spPr bwMode="auto">
          <a:xfrm>
            <a:off x="428625" y="1147763"/>
            <a:ext cx="1595438" cy="3970318"/>
          </a:xfrm>
          <a:prstGeom prst="rect">
            <a:avLst/>
          </a:prstGeom>
          <a:noFill/>
          <a:ln w="38100">
            <a:noFill/>
            <a:miter lim="800000"/>
            <a:headEnd/>
            <a:tailEnd/>
          </a:ln>
        </p:spPr>
        <p:txBody>
          <a:bodyPr>
            <a:spAutoFit/>
          </a:bodyPr>
          <a:lstStyle/>
          <a:p>
            <a:pPr algn="just">
              <a:buFont typeface="Arial" pitchFamily="34" charset="0"/>
              <a:buChar char="•"/>
            </a:pPr>
            <a:r>
              <a:rPr lang="it-IT" dirty="0" smtClean="0"/>
              <a:t> Capacità</a:t>
            </a:r>
            <a:r>
              <a:rPr lang="it-IT" dirty="0"/>
              <a:t>, </a:t>
            </a:r>
            <a:endParaRPr lang="it-IT" dirty="0" smtClean="0"/>
          </a:p>
          <a:p>
            <a:pPr algn="just">
              <a:buFont typeface="Arial" pitchFamily="34" charset="0"/>
              <a:buChar char="•"/>
            </a:pPr>
            <a:r>
              <a:rPr lang="it-IT" dirty="0" smtClean="0"/>
              <a:t> </a:t>
            </a:r>
            <a:r>
              <a:rPr lang="it-IT" dirty="0" smtClean="0"/>
              <a:t>ostinazione</a:t>
            </a:r>
          </a:p>
          <a:p>
            <a:pPr algn="just">
              <a:buFont typeface="Arial" pitchFamily="34" charset="0"/>
              <a:buChar char="•"/>
            </a:pPr>
            <a:r>
              <a:rPr lang="it-IT" dirty="0" smtClean="0"/>
              <a:t> </a:t>
            </a:r>
            <a:r>
              <a:rPr lang="it-IT" dirty="0"/>
              <a:t>e </a:t>
            </a:r>
            <a:r>
              <a:rPr lang="it-IT" dirty="0" smtClean="0"/>
              <a:t>fortuna</a:t>
            </a:r>
          </a:p>
          <a:p>
            <a:pPr algn="just"/>
            <a:endParaRPr lang="it-IT" dirty="0" smtClean="0"/>
          </a:p>
          <a:p>
            <a:pPr algn="just"/>
            <a:r>
              <a:rPr lang="it-IT" dirty="0" smtClean="0"/>
              <a:t>misero </a:t>
            </a:r>
            <a:r>
              <a:rPr lang="it-IT" dirty="0"/>
              <a:t>nelle mani di Pasteur il </a:t>
            </a:r>
            <a:r>
              <a:rPr lang="it-IT" b="1" dirty="0"/>
              <a:t>primo ceppo attenuato di </a:t>
            </a:r>
            <a:r>
              <a:rPr lang="it-IT" b="1" dirty="0" smtClean="0"/>
              <a:t>COLERA </a:t>
            </a:r>
            <a:r>
              <a:rPr lang="it-IT" dirty="0" smtClean="0"/>
              <a:t>dei </a:t>
            </a:r>
            <a:r>
              <a:rPr lang="it-IT" dirty="0"/>
              <a:t>polli, che egli usò a scopo immunizzante (1880)</a:t>
            </a:r>
          </a:p>
        </p:txBody>
      </p:sp>
      <p:sp>
        <p:nvSpPr>
          <p:cNvPr id="668677" name="Line 5"/>
          <p:cNvSpPr>
            <a:spLocks noChangeShapeType="1"/>
          </p:cNvSpPr>
          <p:nvPr/>
        </p:nvSpPr>
        <p:spPr bwMode="auto">
          <a:xfrm flipV="1">
            <a:off x="3251200" y="2527300"/>
            <a:ext cx="0" cy="838200"/>
          </a:xfrm>
          <a:prstGeom prst="line">
            <a:avLst/>
          </a:prstGeom>
          <a:noFill/>
          <a:ln w="38100">
            <a:solidFill>
              <a:schemeClr val="tx1"/>
            </a:solidFill>
            <a:round/>
            <a:headEnd/>
            <a:tailEnd type="triangle" w="med" len="med"/>
          </a:ln>
        </p:spPr>
        <p:txBody>
          <a:bodyPr anchor="ctr">
            <a:spAutoFit/>
          </a:bodyPr>
          <a:lstStyle/>
          <a:p>
            <a:endParaRPr lang="it-IT"/>
          </a:p>
        </p:txBody>
      </p:sp>
      <p:sp>
        <p:nvSpPr>
          <p:cNvPr id="668678" name="Text Box 6"/>
          <p:cNvSpPr txBox="1">
            <a:spLocks noChangeArrowheads="1"/>
          </p:cNvSpPr>
          <p:nvPr/>
        </p:nvSpPr>
        <p:spPr bwMode="auto">
          <a:xfrm>
            <a:off x="2409825" y="1504950"/>
            <a:ext cx="1466850" cy="854075"/>
          </a:xfrm>
          <a:prstGeom prst="rect">
            <a:avLst/>
          </a:prstGeom>
          <a:noFill/>
          <a:ln w="28575">
            <a:solidFill>
              <a:schemeClr val="tx1"/>
            </a:solidFill>
            <a:miter lim="800000"/>
            <a:headEnd/>
            <a:tailEnd/>
          </a:ln>
        </p:spPr>
        <p:txBody>
          <a:bodyPr>
            <a:spAutoFit/>
          </a:bodyPr>
          <a:lstStyle/>
          <a:p>
            <a:pPr algn="ctr"/>
            <a:r>
              <a:rPr lang="it-IT" sz="1600"/>
              <a:t>Coltura abbandonata per le ferie</a:t>
            </a:r>
          </a:p>
        </p:txBody>
      </p:sp>
      <p:sp>
        <p:nvSpPr>
          <p:cNvPr id="668679" name="Text Box 7"/>
          <p:cNvSpPr txBox="1">
            <a:spLocks noChangeArrowheads="1"/>
          </p:cNvSpPr>
          <p:nvPr/>
        </p:nvSpPr>
        <p:spPr bwMode="auto">
          <a:xfrm>
            <a:off x="2460625" y="3613150"/>
            <a:ext cx="1466850" cy="1343025"/>
          </a:xfrm>
          <a:prstGeom prst="rect">
            <a:avLst/>
          </a:prstGeom>
          <a:noFill/>
          <a:ln w="28575">
            <a:solidFill>
              <a:schemeClr val="tx1"/>
            </a:solidFill>
            <a:miter lim="800000"/>
            <a:headEnd/>
            <a:tailEnd/>
          </a:ln>
        </p:spPr>
        <p:txBody>
          <a:bodyPr>
            <a:spAutoFit/>
          </a:bodyPr>
          <a:lstStyle/>
          <a:p>
            <a:pPr algn="ctr"/>
            <a:r>
              <a:rPr lang="it-IT" sz="1600"/>
              <a:t>Coltura fresca da organi di pollo morto per colera</a:t>
            </a:r>
          </a:p>
        </p:txBody>
      </p:sp>
      <p:sp>
        <p:nvSpPr>
          <p:cNvPr id="668680" name="Text Box 8"/>
          <p:cNvSpPr txBox="1">
            <a:spLocks noChangeArrowheads="1"/>
          </p:cNvSpPr>
          <p:nvPr/>
        </p:nvSpPr>
        <p:spPr bwMode="auto">
          <a:xfrm>
            <a:off x="4606925" y="908050"/>
            <a:ext cx="4311650" cy="365125"/>
          </a:xfrm>
          <a:prstGeom prst="rect">
            <a:avLst/>
          </a:prstGeom>
          <a:noFill/>
          <a:ln w="28575">
            <a:solidFill>
              <a:schemeClr val="tx1"/>
            </a:solidFill>
            <a:miter lim="800000"/>
            <a:headEnd/>
            <a:tailEnd/>
          </a:ln>
        </p:spPr>
        <p:txBody>
          <a:bodyPr>
            <a:spAutoFit/>
          </a:bodyPr>
          <a:lstStyle/>
          <a:p>
            <a:pPr algn="ctr"/>
            <a:r>
              <a:rPr lang="it-IT" sz="1600"/>
              <a:t>La coltura vecchia viene ri-usata: </a:t>
            </a:r>
            <a:r>
              <a:rPr lang="it-IT" sz="1600" b="1"/>
              <a:t>è innocua</a:t>
            </a:r>
            <a:r>
              <a:rPr lang="it-IT" sz="1600"/>
              <a:t> </a:t>
            </a:r>
          </a:p>
        </p:txBody>
      </p:sp>
      <p:sp>
        <p:nvSpPr>
          <p:cNvPr id="668682" name="Text Box 10"/>
          <p:cNvSpPr txBox="1">
            <a:spLocks noChangeArrowheads="1"/>
          </p:cNvSpPr>
          <p:nvPr/>
        </p:nvSpPr>
        <p:spPr bwMode="auto">
          <a:xfrm>
            <a:off x="5089525" y="6086475"/>
            <a:ext cx="3308350" cy="365125"/>
          </a:xfrm>
          <a:prstGeom prst="rect">
            <a:avLst/>
          </a:prstGeom>
          <a:noFill/>
          <a:ln w="28575">
            <a:solidFill>
              <a:schemeClr val="tx1"/>
            </a:solidFill>
            <a:miter lim="800000"/>
            <a:headEnd/>
            <a:tailEnd/>
          </a:ln>
        </p:spPr>
        <p:txBody>
          <a:bodyPr>
            <a:spAutoFit/>
          </a:bodyPr>
          <a:lstStyle/>
          <a:p>
            <a:pPr algn="ctr"/>
            <a:r>
              <a:rPr lang="it-IT" sz="1600"/>
              <a:t>La coltura fresca è letale</a:t>
            </a:r>
          </a:p>
        </p:txBody>
      </p:sp>
      <p:sp>
        <p:nvSpPr>
          <p:cNvPr id="668684" name="Line 12"/>
          <p:cNvSpPr>
            <a:spLocks noChangeShapeType="1"/>
          </p:cNvSpPr>
          <p:nvPr/>
        </p:nvSpPr>
        <p:spPr bwMode="auto">
          <a:xfrm>
            <a:off x="8305800" y="1422400"/>
            <a:ext cx="12700" cy="838200"/>
          </a:xfrm>
          <a:prstGeom prst="line">
            <a:avLst/>
          </a:prstGeom>
          <a:noFill/>
          <a:ln w="38100">
            <a:solidFill>
              <a:schemeClr val="tx1"/>
            </a:solidFill>
            <a:round/>
            <a:headEnd/>
            <a:tailEnd type="triangle" w="med" len="med"/>
          </a:ln>
        </p:spPr>
        <p:txBody>
          <a:bodyPr anchor="ctr">
            <a:spAutoFit/>
          </a:bodyPr>
          <a:lstStyle/>
          <a:p>
            <a:endParaRPr lang="it-IT"/>
          </a:p>
        </p:txBody>
      </p:sp>
      <p:sp>
        <p:nvSpPr>
          <p:cNvPr id="668685" name="Text Box 13"/>
          <p:cNvSpPr txBox="1">
            <a:spLocks noChangeArrowheads="1"/>
          </p:cNvSpPr>
          <p:nvPr/>
        </p:nvSpPr>
        <p:spPr bwMode="auto">
          <a:xfrm>
            <a:off x="7766050" y="2368550"/>
            <a:ext cx="1123950" cy="2076450"/>
          </a:xfrm>
          <a:prstGeom prst="rect">
            <a:avLst/>
          </a:prstGeom>
          <a:noFill/>
          <a:ln w="28575">
            <a:solidFill>
              <a:schemeClr val="tx1"/>
            </a:solidFill>
            <a:miter lim="800000"/>
            <a:headEnd/>
            <a:tailEnd/>
          </a:ln>
        </p:spPr>
        <p:txBody>
          <a:bodyPr>
            <a:spAutoFit/>
          </a:bodyPr>
          <a:lstStyle/>
          <a:p>
            <a:pPr algn="ctr"/>
            <a:r>
              <a:rPr lang="it-IT" sz="1600"/>
              <a:t>Anche i polli sono ri-usati, e restano vivi:</a:t>
            </a:r>
          </a:p>
          <a:p>
            <a:pPr algn="ctr"/>
            <a:r>
              <a:rPr lang="it-IT" sz="1600" b="1"/>
              <a:t>sono immuni !!!!</a:t>
            </a:r>
            <a:endParaRPr lang="it-IT" sz="1600"/>
          </a:p>
        </p:txBody>
      </p:sp>
      <p:sp>
        <p:nvSpPr>
          <p:cNvPr id="668683" name="Text Box 11"/>
          <p:cNvSpPr txBox="1">
            <a:spLocks noChangeArrowheads="1"/>
          </p:cNvSpPr>
          <p:nvPr/>
        </p:nvSpPr>
        <p:spPr bwMode="auto">
          <a:xfrm>
            <a:off x="215900" y="5413375"/>
            <a:ext cx="4402138" cy="1190625"/>
          </a:xfrm>
          <a:prstGeom prst="rect">
            <a:avLst/>
          </a:prstGeom>
          <a:noFill/>
          <a:ln w="38100">
            <a:noFill/>
            <a:miter lim="800000"/>
            <a:headEnd/>
            <a:tailEnd/>
          </a:ln>
        </p:spPr>
        <p:txBody>
          <a:bodyPr>
            <a:spAutoFit/>
          </a:bodyPr>
          <a:lstStyle/>
          <a:p>
            <a:pPr algn="ctr"/>
            <a:r>
              <a:rPr lang="it-IT" b="1"/>
              <a:t>...e guardando i polli ancora vivi, Pasteur avrebbe esclamato: Ma non capite che quei polli sono stati vaccinati !!!!</a:t>
            </a:r>
          </a:p>
        </p:txBody>
      </p:sp>
      <p:sp>
        <p:nvSpPr>
          <p:cNvPr id="14" name="Text Box 6"/>
          <p:cNvSpPr txBox="1">
            <a:spLocks noChangeArrowheads="1"/>
          </p:cNvSpPr>
          <p:nvPr/>
        </p:nvSpPr>
        <p:spPr bwMode="auto">
          <a:xfrm>
            <a:off x="4760913" y="3738563"/>
            <a:ext cx="674687" cy="338137"/>
          </a:xfrm>
          <a:prstGeom prst="rect">
            <a:avLst/>
          </a:prstGeom>
          <a:noFill/>
          <a:ln w="28575">
            <a:solidFill>
              <a:srgbClr val="FF0000"/>
            </a:solidFill>
            <a:miter lim="800000"/>
            <a:headEnd/>
            <a:tailEnd/>
          </a:ln>
        </p:spPr>
        <p:txBody>
          <a:bodyPr>
            <a:spAutoFit/>
          </a:bodyPr>
          <a:lstStyle/>
          <a:p>
            <a:pPr algn="ctr"/>
            <a:endParaRPr lang="it-IT" sz="1600"/>
          </a:p>
        </p:txBody>
      </p:sp>
      <p:sp>
        <p:nvSpPr>
          <p:cNvPr id="15" name="Text Box 6"/>
          <p:cNvSpPr txBox="1">
            <a:spLocks noChangeArrowheads="1"/>
          </p:cNvSpPr>
          <p:nvPr/>
        </p:nvSpPr>
        <p:spPr bwMode="auto">
          <a:xfrm>
            <a:off x="4760913" y="3738563"/>
            <a:ext cx="674687" cy="338137"/>
          </a:xfrm>
          <a:prstGeom prst="rect">
            <a:avLst/>
          </a:prstGeom>
          <a:solidFill>
            <a:schemeClr val="bg1"/>
          </a:solidFill>
          <a:ln w="28575">
            <a:solidFill>
              <a:schemeClr val="bg1"/>
            </a:solidFill>
            <a:miter lim="800000"/>
            <a:headEnd/>
            <a:tailEnd/>
          </a:ln>
        </p:spPr>
        <p:txBody>
          <a:bodyPr>
            <a:spAutoFit/>
          </a:bodyPr>
          <a:lstStyle/>
          <a:p>
            <a:pPr algn="ctr"/>
            <a:endParaRPr lang="it-IT" sz="1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6686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2" fill="hold" grpId="0" nodeType="clickEffect">
                                  <p:stCondLst>
                                    <p:cond delay="0"/>
                                  </p:stCondLst>
                                  <p:childTnLst>
                                    <p:set>
                                      <p:cBhvr>
                                        <p:cTn id="10" dur="1" fill="hold">
                                          <p:stCondLst>
                                            <p:cond delay="0"/>
                                          </p:stCondLst>
                                        </p:cTn>
                                        <p:tgtEl>
                                          <p:spTgt spid="668679"/>
                                        </p:tgtEl>
                                        <p:attrNameLst>
                                          <p:attrName>style.visibility</p:attrName>
                                        </p:attrNameLst>
                                      </p:cBhvr>
                                      <p:to>
                                        <p:strVal val="visible"/>
                                      </p:to>
                                    </p:set>
                                    <p:animEffect transition="in" filter="wheel(2)">
                                      <p:cBhvr>
                                        <p:cTn id="11" dur="500"/>
                                        <p:tgtEl>
                                          <p:spTgt spid="668679"/>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2" fill="hold" grpId="0" nodeType="clickEffect">
                                  <p:stCondLst>
                                    <p:cond delay="0"/>
                                  </p:stCondLst>
                                  <p:childTnLst>
                                    <p:set>
                                      <p:cBhvr>
                                        <p:cTn id="15" dur="1" fill="hold">
                                          <p:stCondLst>
                                            <p:cond delay="0"/>
                                          </p:stCondLst>
                                        </p:cTn>
                                        <p:tgtEl>
                                          <p:spTgt spid="668682"/>
                                        </p:tgtEl>
                                        <p:attrNameLst>
                                          <p:attrName>style.visibility</p:attrName>
                                        </p:attrNameLst>
                                      </p:cBhvr>
                                      <p:to>
                                        <p:strVal val="visible"/>
                                      </p:to>
                                    </p:set>
                                    <p:animEffect transition="in" filter="wheel(2)">
                                      <p:cBhvr>
                                        <p:cTn id="16" dur="500"/>
                                        <p:tgtEl>
                                          <p:spTgt spid="66868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68677"/>
                                        </p:tgtEl>
                                        <p:attrNameLst>
                                          <p:attrName>style.visibility</p:attrName>
                                        </p:attrNameLst>
                                      </p:cBhvr>
                                      <p:to>
                                        <p:strVal val="visible"/>
                                      </p:to>
                                    </p:set>
                                    <p:animEffect transition="in" filter="wipe(down)">
                                      <p:cBhvr>
                                        <p:cTn id="21" dur="500"/>
                                        <p:tgtEl>
                                          <p:spTgt spid="668677"/>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2" fill="hold" grpId="0" nodeType="clickEffect">
                                  <p:stCondLst>
                                    <p:cond delay="0"/>
                                  </p:stCondLst>
                                  <p:childTnLst>
                                    <p:set>
                                      <p:cBhvr>
                                        <p:cTn id="25" dur="1" fill="hold">
                                          <p:stCondLst>
                                            <p:cond delay="0"/>
                                          </p:stCondLst>
                                        </p:cTn>
                                        <p:tgtEl>
                                          <p:spTgt spid="668678"/>
                                        </p:tgtEl>
                                        <p:attrNameLst>
                                          <p:attrName>style.visibility</p:attrName>
                                        </p:attrNameLst>
                                      </p:cBhvr>
                                      <p:to>
                                        <p:strVal val="visible"/>
                                      </p:to>
                                    </p:set>
                                    <p:animEffect transition="in" filter="wheel(2)">
                                      <p:cBhvr>
                                        <p:cTn id="26" dur="500"/>
                                        <p:tgtEl>
                                          <p:spTgt spid="668678"/>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2" fill="hold" grpId="0" nodeType="clickEffect">
                                  <p:stCondLst>
                                    <p:cond delay="0"/>
                                  </p:stCondLst>
                                  <p:childTnLst>
                                    <p:set>
                                      <p:cBhvr>
                                        <p:cTn id="30" dur="1" fill="hold">
                                          <p:stCondLst>
                                            <p:cond delay="0"/>
                                          </p:stCondLst>
                                        </p:cTn>
                                        <p:tgtEl>
                                          <p:spTgt spid="668680"/>
                                        </p:tgtEl>
                                        <p:attrNameLst>
                                          <p:attrName>style.visibility</p:attrName>
                                        </p:attrNameLst>
                                      </p:cBhvr>
                                      <p:to>
                                        <p:strVal val="visible"/>
                                      </p:to>
                                    </p:set>
                                    <p:animEffect transition="in" filter="wheel(2)">
                                      <p:cBhvr>
                                        <p:cTn id="31" dur="500"/>
                                        <p:tgtEl>
                                          <p:spTgt spid="66868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668684"/>
                                        </p:tgtEl>
                                        <p:attrNameLst>
                                          <p:attrName>style.visibility</p:attrName>
                                        </p:attrNameLst>
                                      </p:cBhvr>
                                      <p:to>
                                        <p:strVal val="visible"/>
                                      </p:to>
                                    </p:set>
                                    <p:animEffect transition="in" filter="wipe(up)">
                                      <p:cBhvr>
                                        <p:cTn id="36" dur="500"/>
                                        <p:tgtEl>
                                          <p:spTgt spid="668684"/>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2" fill="hold" grpId="0" nodeType="clickEffect">
                                  <p:stCondLst>
                                    <p:cond delay="0"/>
                                  </p:stCondLst>
                                  <p:childTnLst>
                                    <p:set>
                                      <p:cBhvr>
                                        <p:cTn id="40" dur="1" fill="hold">
                                          <p:stCondLst>
                                            <p:cond delay="0"/>
                                          </p:stCondLst>
                                        </p:cTn>
                                        <p:tgtEl>
                                          <p:spTgt spid="668685"/>
                                        </p:tgtEl>
                                        <p:attrNameLst>
                                          <p:attrName>style.visibility</p:attrName>
                                        </p:attrNameLst>
                                      </p:cBhvr>
                                      <p:to>
                                        <p:strVal val="visible"/>
                                      </p:to>
                                    </p:set>
                                    <p:animEffect transition="in" filter="wheel(2)">
                                      <p:cBhvr>
                                        <p:cTn id="41" dur="500"/>
                                        <p:tgtEl>
                                          <p:spTgt spid="668685"/>
                                        </p:tgtEl>
                                      </p:cBhvr>
                                    </p:animEffect>
                                  </p:childTnLst>
                                </p:cTn>
                              </p:par>
                            </p:childTnLst>
                          </p:cTn>
                        </p:par>
                        <p:par>
                          <p:cTn id="42" fill="hold">
                            <p:stCondLst>
                              <p:cond delay="500"/>
                            </p:stCondLst>
                            <p:childTnLst>
                              <p:par>
                                <p:cTn id="43" presetID="8" presetClass="exit" presetSubtype="16" fill="hold" grpId="0" nodeType="afterEffect">
                                  <p:stCondLst>
                                    <p:cond delay="0"/>
                                  </p:stCondLst>
                                  <p:childTnLst>
                                    <p:animEffect transition="out" filter="diamond(in)">
                                      <p:cBhvr>
                                        <p:cTn id="44" dur="2000"/>
                                        <p:tgtEl>
                                          <p:spTgt spid="15"/>
                                        </p:tgtEl>
                                      </p:cBhvr>
                                    </p:animEffect>
                                    <p:set>
                                      <p:cBhvr>
                                        <p:cTn id="45" dur="1" fill="hold">
                                          <p:stCondLst>
                                            <p:cond delay="1999"/>
                                          </p:stCondLst>
                                        </p:cTn>
                                        <p:tgtEl>
                                          <p:spTgt spid="15"/>
                                        </p:tgtEl>
                                        <p:attrNameLst>
                                          <p:attrName>style.visibility</p:attrName>
                                        </p:attrNameLst>
                                      </p:cBhvr>
                                      <p:to>
                                        <p:strVal val="hidden"/>
                                      </p:to>
                                    </p:set>
                                  </p:childTnLst>
                                </p:cTn>
                              </p:par>
                              <p:par>
                                <p:cTn id="46" presetID="21" presetClass="entr" presetSubtype="2"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heel(2)">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21" presetClass="entr" presetSubtype="2" fill="hold" grpId="0" nodeType="clickEffect">
                                  <p:stCondLst>
                                    <p:cond delay="0"/>
                                  </p:stCondLst>
                                  <p:childTnLst>
                                    <p:set>
                                      <p:cBhvr>
                                        <p:cTn id="52" dur="1" fill="hold">
                                          <p:stCondLst>
                                            <p:cond delay="0"/>
                                          </p:stCondLst>
                                        </p:cTn>
                                        <p:tgtEl>
                                          <p:spTgt spid="668683"/>
                                        </p:tgtEl>
                                        <p:attrNameLst>
                                          <p:attrName>style.visibility</p:attrName>
                                        </p:attrNameLst>
                                      </p:cBhvr>
                                      <p:to>
                                        <p:strVal val="visible"/>
                                      </p:to>
                                    </p:set>
                                    <p:animEffect transition="in" filter="wheel(2)">
                                      <p:cBhvr>
                                        <p:cTn id="53" dur="500"/>
                                        <p:tgtEl>
                                          <p:spTgt spid="668683"/>
                                        </p:tgtEl>
                                      </p:cBhvr>
                                    </p:animEffect>
                                  </p:childTnLst>
                                </p:cTn>
                              </p:par>
                            </p:childTnLst>
                          </p:cTn>
                        </p:par>
                        <p:par>
                          <p:cTn id="54" fill="hold">
                            <p:stCondLst>
                              <p:cond delay="500"/>
                            </p:stCondLst>
                            <p:childTnLst>
                              <p:par>
                                <p:cTn id="55" presetID="55" presetClass="entr" presetSubtype="0" fill="hold" nodeType="afterEffect">
                                  <p:stCondLst>
                                    <p:cond delay="0"/>
                                  </p:stCondLst>
                                  <p:childTnLst>
                                    <p:set>
                                      <p:cBhvr>
                                        <p:cTn id="56" dur="1" fill="hold">
                                          <p:stCondLst>
                                            <p:cond delay="0"/>
                                          </p:stCondLst>
                                        </p:cTn>
                                        <p:tgtEl>
                                          <p:spTgt spid="668687"/>
                                        </p:tgtEl>
                                        <p:attrNameLst>
                                          <p:attrName>style.visibility</p:attrName>
                                        </p:attrNameLst>
                                      </p:cBhvr>
                                      <p:to>
                                        <p:strVal val="visible"/>
                                      </p:to>
                                    </p:set>
                                    <p:anim calcmode="lin" valueType="num">
                                      <p:cBhvr>
                                        <p:cTn id="57" dur="1000" fill="hold"/>
                                        <p:tgtEl>
                                          <p:spTgt spid="668687"/>
                                        </p:tgtEl>
                                        <p:attrNameLst>
                                          <p:attrName>ppt_w</p:attrName>
                                        </p:attrNameLst>
                                      </p:cBhvr>
                                      <p:tavLst>
                                        <p:tav tm="0">
                                          <p:val>
                                            <p:strVal val="#ppt_w*0.70"/>
                                          </p:val>
                                        </p:tav>
                                        <p:tav tm="100000">
                                          <p:val>
                                            <p:strVal val="#ppt_w"/>
                                          </p:val>
                                        </p:tav>
                                      </p:tavLst>
                                    </p:anim>
                                    <p:anim calcmode="lin" valueType="num">
                                      <p:cBhvr>
                                        <p:cTn id="58" dur="1000" fill="hold"/>
                                        <p:tgtEl>
                                          <p:spTgt spid="668687"/>
                                        </p:tgtEl>
                                        <p:attrNameLst>
                                          <p:attrName>ppt_h</p:attrName>
                                        </p:attrNameLst>
                                      </p:cBhvr>
                                      <p:tavLst>
                                        <p:tav tm="0">
                                          <p:val>
                                            <p:strVal val="#ppt_h"/>
                                          </p:val>
                                        </p:tav>
                                        <p:tav tm="100000">
                                          <p:val>
                                            <p:strVal val="#ppt_h"/>
                                          </p:val>
                                        </p:tav>
                                      </p:tavLst>
                                    </p:anim>
                                    <p:animEffect transition="in" filter="fade">
                                      <p:cBhvr>
                                        <p:cTn id="59" dur="1000"/>
                                        <p:tgtEl>
                                          <p:spTgt spid="668687"/>
                                        </p:tgtEl>
                                      </p:cBhvr>
                                    </p:animEffect>
                                  </p:childTnLst>
                                </p:cTn>
                              </p:par>
                            </p:childTnLst>
                          </p:cTn>
                        </p:par>
                        <p:par>
                          <p:cTn id="60" fill="hold">
                            <p:stCondLst>
                              <p:cond delay="1500"/>
                            </p:stCondLst>
                            <p:childTnLst>
                              <p:par>
                                <p:cTn id="61" presetID="55" presetClass="entr" presetSubtype="0" fill="hold" nodeType="afterEffect">
                                  <p:stCondLst>
                                    <p:cond delay="0"/>
                                  </p:stCondLst>
                                  <p:childTnLst>
                                    <p:set>
                                      <p:cBhvr>
                                        <p:cTn id="62" dur="1" fill="hold">
                                          <p:stCondLst>
                                            <p:cond delay="0"/>
                                          </p:stCondLst>
                                        </p:cTn>
                                        <p:tgtEl>
                                          <p:spTgt spid="668687"/>
                                        </p:tgtEl>
                                        <p:attrNameLst>
                                          <p:attrName>style.visibility</p:attrName>
                                        </p:attrNameLst>
                                      </p:cBhvr>
                                      <p:to>
                                        <p:strVal val="visible"/>
                                      </p:to>
                                    </p:set>
                                    <p:anim calcmode="lin" valueType="num">
                                      <p:cBhvr>
                                        <p:cTn id="63" dur="1000" fill="hold"/>
                                        <p:tgtEl>
                                          <p:spTgt spid="668687"/>
                                        </p:tgtEl>
                                        <p:attrNameLst>
                                          <p:attrName>ppt_w</p:attrName>
                                        </p:attrNameLst>
                                      </p:cBhvr>
                                      <p:tavLst>
                                        <p:tav tm="0">
                                          <p:val>
                                            <p:strVal val="#ppt_w*0.70"/>
                                          </p:val>
                                        </p:tav>
                                        <p:tav tm="100000">
                                          <p:val>
                                            <p:strVal val="#ppt_w"/>
                                          </p:val>
                                        </p:tav>
                                      </p:tavLst>
                                    </p:anim>
                                    <p:anim calcmode="lin" valueType="num">
                                      <p:cBhvr>
                                        <p:cTn id="64" dur="1000" fill="hold"/>
                                        <p:tgtEl>
                                          <p:spTgt spid="668687"/>
                                        </p:tgtEl>
                                        <p:attrNameLst>
                                          <p:attrName>ppt_h</p:attrName>
                                        </p:attrNameLst>
                                      </p:cBhvr>
                                      <p:tavLst>
                                        <p:tav tm="0">
                                          <p:val>
                                            <p:strVal val="#ppt_h"/>
                                          </p:val>
                                        </p:tav>
                                        <p:tav tm="100000">
                                          <p:val>
                                            <p:strVal val="#ppt_h"/>
                                          </p:val>
                                        </p:tav>
                                      </p:tavLst>
                                    </p:anim>
                                    <p:animEffect transition="in" filter="fade">
                                      <p:cBhvr>
                                        <p:cTn id="65" dur="1000"/>
                                        <p:tgtEl>
                                          <p:spTgt spid="668687"/>
                                        </p:tgtEl>
                                      </p:cBhvr>
                                    </p:animEffect>
                                  </p:childTnLst>
                                </p:cTn>
                              </p:par>
                            </p:childTnLst>
                          </p:cTn>
                        </p:par>
                        <p:par>
                          <p:cTn id="66" fill="hold">
                            <p:stCondLst>
                              <p:cond delay="2500"/>
                            </p:stCondLst>
                            <p:childTnLst>
                              <p:par>
                                <p:cTn id="67" presetID="55" presetClass="entr" presetSubtype="0" fill="hold" nodeType="afterEffect">
                                  <p:stCondLst>
                                    <p:cond delay="0"/>
                                  </p:stCondLst>
                                  <p:childTnLst>
                                    <p:set>
                                      <p:cBhvr>
                                        <p:cTn id="68" dur="1" fill="hold">
                                          <p:stCondLst>
                                            <p:cond delay="0"/>
                                          </p:stCondLst>
                                        </p:cTn>
                                        <p:tgtEl>
                                          <p:spTgt spid="668687"/>
                                        </p:tgtEl>
                                        <p:attrNameLst>
                                          <p:attrName>style.visibility</p:attrName>
                                        </p:attrNameLst>
                                      </p:cBhvr>
                                      <p:to>
                                        <p:strVal val="visible"/>
                                      </p:to>
                                    </p:set>
                                    <p:anim calcmode="lin" valueType="num">
                                      <p:cBhvr>
                                        <p:cTn id="69" dur="2000" fill="hold"/>
                                        <p:tgtEl>
                                          <p:spTgt spid="668687"/>
                                        </p:tgtEl>
                                        <p:attrNameLst>
                                          <p:attrName>ppt_w</p:attrName>
                                        </p:attrNameLst>
                                      </p:cBhvr>
                                      <p:tavLst>
                                        <p:tav tm="0">
                                          <p:val>
                                            <p:strVal val="#ppt_w*0.70"/>
                                          </p:val>
                                        </p:tav>
                                        <p:tav tm="100000">
                                          <p:val>
                                            <p:strVal val="#ppt_w"/>
                                          </p:val>
                                        </p:tav>
                                      </p:tavLst>
                                    </p:anim>
                                    <p:anim calcmode="lin" valueType="num">
                                      <p:cBhvr>
                                        <p:cTn id="70" dur="2000" fill="hold"/>
                                        <p:tgtEl>
                                          <p:spTgt spid="668687"/>
                                        </p:tgtEl>
                                        <p:attrNameLst>
                                          <p:attrName>ppt_h</p:attrName>
                                        </p:attrNameLst>
                                      </p:cBhvr>
                                      <p:tavLst>
                                        <p:tav tm="0">
                                          <p:val>
                                            <p:strVal val="#ppt_h"/>
                                          </p:val>
                                        </p:tav>
                                        <p:tav tm="100000">
                                          <p:val>
                                            <p:strVal val="#ppt_h"/>
                                          </p:val>
                                        </p:tav>
                                      </p:tavLst>
                                    </p:anim>
                                    <p:animEffect transition="in" filter="fade">
                                      <p:cBhvr>
                                        <p:cTn id="71" dur="2000"/>
                                        <p:tgtEl>
                                          <p:spTgt spid="668687"/>
                                        </p:tgtEl>
                                      </p:cBhvr>
                                    </p:animEffect>
                                  </p:childTnLst>
                                </p:cTn>
                              </p:par>
                            </p:childTnLst>
                          </p:cTn>
                        </p:par>
                        <p:par>
                          <p:cTn id="72" fill="hold">
                            <p:stCondLst>
                              <p:cond delay="4500"/>
                            </p:stCondLst>
                            <p:childTnLst>
                              <p:par>
                                <p:cTn id="73" presetID="55" presetClass="entr" presetSubtype="0" fill="hold" nodeType="afterEffect">
                                  <p:stCondLst>
                                    <p:cond delay="0"/>
                                  </p:stCondLst>
                                  <p:childTnLst>
                                    <p:set>
                                      <p:cBhvr>
                                        <p:cTn id="74" dur="1" fill="hold">
                                          <p:stCondLst>
                                            <p:cond delay="0"/>
                                          </p:stCondLst>
                                        </p:cTn>
                                        <p:tgtEl>
                                          <p:spTgt spid="668687"/>
                                        </p:tgtEl>
                                        <p:attrNameLst>
                                          <p:attrName>style.visibility</p:attrName>
                                        </p:attrNameLst>
                                      </p:cBhvr>
                                      <p:to>
                                        <p:strVal val="visible"/>
                                      </p:to>
                                    </p:set>
                                    <p:anim calcmode="lin" valueType="num">
                                      <p:cBhvr>
                                        <p:cTn id="75" dur="3000" fill="hold"/>
                                        <p:tgtEl>
                                          <p:spTgt spid="668687"/>
                                        </p:tgtEl>
                                        <p:attrNameLst>
                                          <p:attrName>ppt_w</p:attrName>
                                        </p:attrNameLst>
                                      </p:cBhvr>
                                      <p:tavLst>
                                        <p:tav tm="0">
                                          <p:val>
                                            <p:strVal val="#ppt_w*0.70"/>
                                          </p:val>
                                        </p:tav>
                                        <p:tav tm="100000">
                                          <p:val>
                                            <p:strVal val="#ppt_w"/>
                                          </p:val>
                                        </p:tav>
                                      </p:tavLst>
                                    </p:anim>
                                    <p:anim calcmode="lin" valueType="num">
                                      <p:cBhvr>
                                        <p:cTn id="76" dur="3000" fill="hold"/>
                                        <p:tgtEl>
                                          <p:spTgt spid="668687"/>
                                        </p:tgtEl>
                                        <p:attrNameLst>
                                          <p:attrName>ppt_h</p:attrName>
                                        </p:attrNameLst>
                                      </p:cBhvr>
                                      <p:tavLst>
                                        <p:tav tm="0">
                                          <p:val>
                                            <p:strVal val="#ppt_h"/>
                                          </p:val>
                                        </p:tav>
                                        <p:tav tm="100000">
                                          <p:val>
                                            <p:strVal val="#ppt_h"/>
                                          </p:val>
                                        </p:tav>
                                      </p:tavLst>
                                    </p:anim>
                                    <p:animEffect transition="in" filter="fade">
                                      <p:cBhvr>
                                        <p:cTn id="77" dur="3000"/>
                                        <p:tgtEl>
                                          <p:spTgt spid="6686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8677" grpId="0" animBg="1"/>
      <p:bldP spid="668678" grpId="0" animBg="1" autoUpdateAnimBg="0"/>
      <p:bldP spid="668679" grpId="0" animBg="1" autoUpdateAnimBg="0"/>
      <p:bldP spid="668680" grpId="0" animBg="1" autoUpdateAnimBg="0"/>
      <p:bldP spid="668682" grpId="0" animBg="1" autoUpdateAnimBg="0"/>
      <p:bldP spid="668684" grpId="0" animBg="1"/>
      <p:bldP spid="668685" grpId="0" animBg="1" autoUpdateAnimBg="0"/>
      <p:bldP spid="668683" grpId="0" autoUpdateAnimBg="0"/>
      <p:bldP spid="14" grpId="0" animBg="1" autoUpdateAnimBg="0"/>
      <p:bldP spid="15" grpId="0" animBg="1"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520700" y="203200"/>
            <a:ext cx="8145463" cy="457200"/>
          </a:xfrm>
          <a:prstGeom prst="rect">
            <a:avLst/>
          </a:prstGeom>
          <a:noFill/>
          <a:ln w="38100">
            <a:noFill/>
            <a:miter lim="800000"/>
            <a:headEnd/>
            <a:tailEnd/>
          </a:ln>
        </p:spPr>
        <p:txBody>
          <a:bodyPr>
            <a:spAutoFit/>
          </a:bodyPr>
          <a:lstStyle/>
          <a:p>
            <a:pPr algn="ctr"/>
            <a:r>
              <a:rPr lang="en-US" sz="2400" b="1">
                <a:cs typeface="Times New Roman" pitchFamily="18" charset="0"/>
              </a:rPr>
              <a:t>I ceppi attenuati immunizzano verso quelli selvaggi</a:t>
            </a:r>
            <a:endParaRPr lang="it-IT"/>
          </a:p>
        </p:txBody>
      </p:sp>
      <p:sp>
        <p:nvSpPr>
          <p:cNvPr id="59395" name="Text Box 3"/>
          <p:cNvSpPr txBox="1">
            <a:spLocks noChangeArrowheads="1"/>
          </p:cNvSpPr>
          <p:nvPr/>
        </p:nvSpPr>
        <p:spPr bwMode="auto">
          <a:xfrm>
            <a:off x="593725" y="806450"/>
            <a:ext cx="8185150" cy="641350"/>
          </a:xfrm>
          <a:prstGeom prst="rect">
            <a:avLst/>
          </a:prstGeom>
          <a:noFill/>
          <a:ln w="38100">
            <a:noFill/>
            <a:miter lim="800000"/>
            <a:headEnd/>
            <a:tailEnd/>
          </a:ln>
        </p:spPr>
        <p:txBody>
          <a:bodyPr>
            <a:spAutoFit/>
          </a:bodyPr>
          <a:lstStyle/>
          <a:p>
            <a:r>
              <a:rPr lang="it-IT"/>
              <a:t>L’evento inatteso, osservato per il colera dei polli, venne ripetuto da Pasteur </a:t>
            </a:r>
            <a:r>
              <a:rPr lang="it-IT" b="1"/>
              <a:t>come sperimentazione pianificata</a:t>
            </a:r>
            <a:r>
              <a:rPr lang="it-IT"/>
              <a:t> su ogni agente infettivo di cui si interessò.</a:t>
            </a:r>
          </a:p>
        </p:txBody>
      </p:sp>
      <p:sp>
        <p:nvSpPr>
          <p:cNvPr id="667652" name="Text Box 4"/>
          <p:cNvSpPr txBox="1">
            <a:spLocks noChangeArrowheads="1"/>
          </p:cNvSpPr>
          <p:nvPr/>
        </p:nvSpPr>
        <p:spPr bwMode="auto">
          <a:xfrm>
            <a:off x="2917825" y="1860550"/>
            <a:ext cx="1466850" cy="854075"/>
          </a:xfrm>
          <a:prstGeom prst="rect">
            <a:avLst/>
          </a:prstGeom>
          <a:solidFill>
            <a:srgbClr val="EDEFD2"/>
          </a:solidFill>
          <a:ln w="28575">
            <a:solidFill>
              <a:schemeClr val="tx1"/>
            </a:solidFill>
            <a:miter lim="800000"/>
            <a:headEnd/>
            <a:tailEnd/>
          </a:ln>
        </p:spPr>
        <p:txBody>
          <a:bodyPr>
            <a:spAutoFit/>
          </a:bodyPr>
          <a:lstStyle/>
          <a:p>
            <a:pPr algn="ctr"/>
            <a:r>
              <a:rPr lang="it-IT" sz="1600"/>
              <a:t>Agenti patogeni virulenti</a:t>
            </a:r>
          </a:p>
        </p:txBody>
      </p:sp>
      <p:sp>
        <p:nvSpPr>
          <p:cNvPr id="667653" name="Text Box 5"/>
          <p:cNvSpPr txBox="1">
            <a:spLocks noChangeArrowheads="1"/>
          </p:cNvSpPr>
          <p:nvPr/>
        </p:nvSpPr>
        <p:spPr bwMode="auto">
          <a:xfrm>
            <a:off x="4645025" y="3155950"/>
            <a:ext cx="1466850" cy="854075"/>
          </a:xfrm>
          <a:prstGeom prst="rect">
            <a:avLst/>
          </a:prstGeom>
          <a:solidFill>
            <a:srgbClr val="EDEFD2"/>
          </a:solidFill>
          <a:ln w="28575">
            <a:solidFill>
              <a:schemeClr val="tx1"/>
            </a:solidFill>
            <a:miter lim="800000"/>
            <a:headEnd/>
            <a:tailEnd/>
          </a:ln>
        </p:spPr>
        <p:txBody>
          <a:bodyPr>
            <a:spAutoFit/>
          </a:bodyPr>
          <a:lstStyle/>
          <a:p>
            <a:pPr algn="ctr"/>
            <a:r>
              <a:rPr lang="it-IT" sz="1600"/>
              <a:t>Condizioni speciali di coltura</a:t>
            </a:r>
          </a:p>
        </p:txBody>
      </p:sp>
      <p:sp>
        <p:nvSpPr>
          <p:cNvPr id="667654" name="Text Box 6"/>
          <p:cNvSpPr txBox="1">
            <a:spLocks noChangeArrowheads="1"/>
          </p:cNvSpPr>
          <p:nvPr/>
        </p:nvSpPr>
        <p:spPr bwMode="auto">
          <a:xfrm>
            <a:off x="2968625" y="4375150"/>
            <a:ext cx="1466850" cy="854075"/>
          </a:xfrm>
          <a:prstGeom prst="rect">
            <a:avLst/>
          </a:prstGeom>
          <a:solidFill>
            <a:srgbClr val="EDEFD2"/>
          </a:solidFill>
          <a:ln w="28575">
            <a:solidFill>
              <a:schemeClr val="tx1"/>
            </a:solidFill>
            <a:miter lim="800000"/>
            <a:headEnd/>
            <a:tailEnd/>
          </a:ln>
        </p:spPr>
        <p:txBody>
          <a:bodyPr>
            <a:spAutoFit/>
          </a:bodyPr>
          <a:lstStyle/>
          <a:p>
            <a:pPr algn="ctr"/>
            <a:r>
              <a:rPr lang="it-IT" sz="1600"/>
              <a:t>Agenti patogeni attenuati</a:t>
            </a:r>
          </a:p>
        </p:txBody>
      </p:sp>
      <p:grpSp>
        <p:nvGrpSpPr>
          <p:cNvPr id="2" name="Group 14"/>
          <p:cNvGrpSpPr>
            <a:grpSpLocks/>
          </p:cNvGrpSpPr>
          <p:nvPr/>
        </p:nvGrpSpPr>
        <p:grpSpPr bwMode="auto">
          <a:xfrm>
            <a:off x="4359275" y="3770313"/>
            <a:ext cx="1103313" cy="1181100"/>
            <a:chOff x="3658" y="2231"/>
            <a:chExt cx="735" cy="696"/>
          </a:xfrm>
        </p:grpSpPr>
        <p:sp>
          <p:nvSpPr>
            <p:cNvPr id="59413" name="Arc 11"/>
            <p:cNvSpPr>
              <a:spLocks/>
            </p:cNvSpPr>
            <p:nvPr/>
          </p:nvSpPr>
          <p:spPr bwMode="auto">
            <a:xfrm rot="7931028">
              <a:off x="3721" y="2168"/>
              <a:ext cx="609" cy="735"/>
            </a:xfrm>
            <a:custGeom>
              <a:avLst/>
              <a:gdLst>
                <a:gd name="T0" fmla="*/ 0 w 22880"/>
                <a:gd name="T1" fmla="*/ 0 h 21600"/>
                <a:gd name="T2" fmla="*/ 0 w 22880"/>
                <a:gd name="T3" fmla="*/ 0 h 21600"/>
                <a:gd name="T4" fmla="*/ 0 w 22880"/>
                <a:gd name="T5" fmla="*/ 0 h 21600"/>
                <a:gd name="T6" fmla="*/ 0 60000 65536"/>
                <a:gd name="T7" fmla="*/ 0 60000 65536"/>
                <a:gd name="T8" fmla="*/ 0 60000 65536"/>
                <a:gd name="T9" fmla="*/ 0 w 22880"/>
                <a:gd name="T10" fmla="*/ 0 h 21600"/>
                <a:gd name="T11" fmla="*/ 22880 w 22880"/>
                <a:gd name="T12" fmla="*/ 21600 h 21600"/>
              </a:gdLst>
              <a:ahLst/>
              <a:cxnLst>
                <a:cxn ang="T6">
                  <a:pos x="T0" y="T1"/>
                </a:cxn>
                <a:cxn ang="T7">
                  <a:pos x="T2" y="T3"/>
                </a:cxn>
                <a:cxn ang="T8">
                  <a:pos x="T4" y="T5"/>
                </a:cxn>
              </a:cxnLst>
              <a:rect l="T9" t="T10" r="T11" b="T12"/>
              <a:pathLst>
                <a:path w="22880" h="21600" fill="none" extrusionOk="0">
                  <a:moveTo>
                    <a:pt x="-1" y="1402"/>
                  </a:moveTo>
                  <a:cubicBezTo>
                    <a:pt x="2445" y="475"/>
                    <a:pt x="5039" y="-1"/>
                    <a:pt x="7655" y="0"/>
                  </a:cubicBezTo>
                  <a:cubicBezTo>
                    <a:pt x="13360" y="0"/>
                    <a:pt x="18833" y="2257"/>
                    <a:pt x="22880" y="6278"/>
                  </a:cubicBezTo>
                </a:path>
                <a:path w="22880" h="21600" stroke="0" extrusionOk="0">
                  <a:moveTo>
                    <a:pt x="-1" y="1402"/>
                  </a:moveTo>
                  <a:cubicBezTo>
                    <a:pt x="2445" y="475"/>
                    <a:pt x="5039" y="-1"/>
                    <a:pt x="7655" y="0"/>
                  </a:cubicBezTo>
                  <a:cubicBezTo>
                    <a:pt x="13360" y="0"/>
                    <a:pt x="18833" y="2257"/>
                    <a:pt x="22880" y="6278"/>
                  </a:cubicBezTo>
                  <a:lnTo>
                    <a:pt x="7655" y="21600"/>
                  </a:lnTo>
                  <a:close/>
                </a:path>
              </a:pathLst>
            </a:custGeom>
            <a:noFill/>
            <a:ln w="38100">
              <a:solidFill>
                <a:schemeClr val="tx1"/>
              </a:solidFill>
              <a:round/>
              <a:headEnd/>
              <a:tailEnd/>
            </a:ln>
          </p:spPr>
          <p:txBody>
            <a:bodyPr anchor="ctr">
              <a:spAutoFit/>
            </a:bodyPr>
            <a:lstStyle/>
            <a:p>
              <a:endParaRPr lang="it-IT"/>
            </a:p>
          </p:txBody>
        </p:sp>
        <p:sp>
          <p:nvSpPr>
            <p:cNvPr id="59414" name="AutoShape 12"/>
            <p:cNvSpPr>
              <a:spLocks noChangeArrowheads="1"/>
            </p:cNvSpPr>
            <p:nvPr/>
          </p:nvSpPr>
          <p:spPr bwMode="auto">
            <a:xfrm rot="-4810309">
              <a:off x="3877" y="2792"/>
              <a:ext cx="139" cy="131"/>
            </a:xfrm>
            <a:prstGeom prst="triangle">
              <a:avLst>
                <a:gd name="adj" fmla="val 50000"/>
              </a:avLst>
            </a:prstGeom>
            <a:solidFill>
              <a:schemeClr val="tx1"/>
            </a:solidFill>
            <a:ln w="38100">
              <a:solidFill>
                <a:schemeClr val="tx1"/>
              </a:solidFill>
              <a:miter lim="800000"/>
              <a:headEnd/>
              <a:tailEnd/>
            </a:ln>
          </p:spPr>
          <p:txBody>
            <a:bodyPr anchor="ctr">
              <a:spAutoFit/>
            </a:bodyPr>
            <a:lstStyle/>
            <a:p>
              <a:endParaRPr lang="it-IT"/>
            </a:p>
          </p:txBody>
        </p:sp>
      </p:grpSp>
      <p:grpSp>
        <p:nvGrpSpPr>
          <p:cNvPr id="3" name="Group 16"/>
          <p:cNvGrpSpPr>
            <a:grpSpLocks/>
          </p:cNvGrpSpPr>
          <p:nvPr/>
        </p:nvGrpSpPr>
        <p:grpSpPr bwMode="auto">
          <a:xfrm rot="501931">
            <a:off x="4357688" y="2327275"/>
            <a:ext cx="1263650" cy="1287463"/>
            <a:chOff x="3737" y="1322"/>
            <a:chExt cx="692" cy="819"/>
          </a:xfrm>
        </p:grpSpPr>
        <p:sp>
          <p:nvSpPr>
            <p:cNvPr id="59411" name="Arc 10"/>
            <p:cNvSpPr>
              <a:spLocks/>
            </p:cNvSpPr>
            <p:nvPr/>
          </p:nvSpPr>
          <p:spPr bwMode="auto">
            <a:xfrm rot="667381">
              <a:off x="3737" y="1322"/>
              <a:ext cx="562" cy="819"/>
            </a:xfrm>
            <a:custGeom>
              <a:avLst/>
              <a:gdLst>
                <a:gd name="T0" fmla="*/ 0 w 23802"/>
                <a:gd name="T1" fmla="*/ 0 h 21600"/>
                <a:gd name="T2" fmla="*/ 0 w 23802"/>
                <a:gd name="T3" fmla="*/ 0 h 21600"/>
                <a:gd name="T4" fmla="*/ 0 w 23802"/>
                <a:gd name="T5" fmla="*/ 0 h 21600"/>
                <a:gd name="T6" fmla="*/ 0 60000 65536"/>
                <a:gd name="T7" fmla="*/ 0 60000 65536"/>
                <a:gd name="T8" fmla="*/ 0 60000 65536"/>
                <a:gd name="T9" fmla="*/ 0 w 23802"/>
                <a:gd name="T10" fmla="*/ 0 h 21600"/>
                <a:gd name="T11" fmla="*/ 23802 w 23802"/>
                <a:gd name="T12" fmla="*/ 21600 h 21600"/>
              </a:gdLst>
              <a:ahLst/>
              <a:cxnLst>
                <a:cxn ang="T6">
                  <a:pos x="T0" y="T1"/>
                </a:cxn>
                <a:cxn ang="T7">
                  <a:pos x="T2" y="T3"/>
                </a:cxn>
                <a:cxn ang="T8">
                  <a:pos x="T4" y="T5"/>
                </a:cxn>
              </a:cxnLst>
              <a:rect l="T9" t="T10" r="T11" b="T12"/>
              <a:pathLst>
                <a:path w="23802" h="21600" fill="none" extrusionOk="0">
                  <a:moveTo>
                    <a:pt x="-1" y="2608"/>
                  </a:moveTo>
                  <a:cubicBezTo>
                    <a:pt x="3159" y="896"/>
                    <a:pt x="6695" y="-1"/>
                    <a:pt x="10289" y="0"/>
                  </a:cubicBezTo>
                  <a:cubicBezTo>
                    <a:pt x="15202" y="0"/>
                    <a:pt x="19968" y="1675"/>
                    <a:pt x="23802" y="4748"/>
                  </a:cubicBezTo>
                </a:path>
                <a:path w="23802" h="21600" stroke="0" extrusionOk="0">
                  <a:moveTo>
                    <a:pt x="-1" y="2608"/>
                  </a:moveTo>
                  <a:cubicBezTo>
                    <a:pt x="3159" y="896"/>
                    <a:pt x="6695" y="-1"/>
                    <a:pt x="10289" y="0"/>
                  </a:cubicBezTo>
                  <a:cubicBezTo>
                    <a:pt x="15202" y="0"/>
                    <a:pt x="19968" y="1675"/>
                    <a:pt x="23802" y="4748"/>
                  </a:cubicBezTo>
                  <a:lnTo>
                    <a:pt x="10289" y="21600"/>
                  </a:lnTo>
                  <a:close/>
                </a:path>
              </a:pathLst>
            </a:custGeom>
            <a:noFill/>
            <a:ln w="38100">
              <a:solidFill>
                <a:schemeClr val="tx1"/>
              </a:solidFill>
              <a:round/>
              <a:headEnd/>
              <a:tailEnd/>
            </a:ln>
          </p:spPr>
          <p:txBody>
            <a:bodyPr anchor="ctr">
              <a:spAutoFit/>
            </a:bodyPr>
            <a:lstStyle/>
            <a:p>
              <a:endParaRPr lang="it-IT"/>
            </a:p>
          </p:txBody>
        </p:sp>
        <p:sp>
          <p:nvSpPr>
            <p:cNvPr id="59412" name="AutoShape 13"/>
            <p:cNvSpPr>
              <a:spLocks noChangeArrowheads="1"/>
            </p:cNvSpPr>
            <p:nvPr/>
          </p:nvSpPr>
          <p:spPr bwMode="auto">
            <a:xfrm rot="9103102">
              <a:off x="4308" y="1566"/>
              <a:ext cx="121" cy="102"/>
            </a:xfrm>
            <a:prstGeom prst="triangle">
              <a:avLst>
                <a:gd name="adj" fmla="val 50000"/>
              </a:avLst>
            </a:prstGeom>
            <a:solidFill>
              <a:schemeClr val="tx1"/>
            </a:solidFill>
            <a:ln w="38100">
              <a:solidFill>
                <a:schemeClr val="tx1"/>
              </a:solidFill>
              <a:miter lim="800000"/>
              <a:headEnd/>
              <a:tailEnd/>
            </a:ln>
          </p:spPr>
          <p:txBody>
            <a:bodyPr anchor="ctr">
              <a:spAutoFit/>
            </a:bodyPr>
            <a:lstStyle/>
            <a:p>
              <a:endParaRPr lang="it-IT"/>
            </a:p>
          </p:txBody>
        </p:sp>
      </p:grpSp>
      <p:sp>
        <p:nvSpPr>
          <p:cNvPr id="667665" name="Text Box 17"/>
          <p:cNvSpPr txBox="1">
            <a:spLocks noChangeArrowheads="1"/>
          </p:cNvSpPr>
          <p:nvPr/>
        </p:nvSpPr>
        <p:spPr bwMode="auto">
          <a:xfrm>
            <a:off x="6359525" y="2859088"/>
            <a:ext cx="2346325" cy="1314450"/>
          </a:xfrm>
          <a:prstGeom prst="rect">
            <a:avLst/>
          </a:prstGeom>
          <a:noFill/>
          <a:ln w="38100">
            <a:noFill/>
            <a:miter lim="800000"/>
            <a:headEnd/>
            <a:tailEnd/>
          </a:ln>
        </p:spPr>
        <p:txBody>
          <a:bodyPr>
            <a:spAutoFit/>
          </a:bodyPr>
          <a:lstStyle/>
          <a:p>
            <a:pPr marL="101600" indent="-101600">
              <a:buFontTx/>
              <a:buChar char="•"/>
              <a:tabLst>
                <a:tab pos="190500" algn="l"/>
              </a:tabLst>
            </a:pPr>
            <a:r>
              <a:rPr lang="it-IT" sz="1600"/>
              <a:t>Coltura prolungata</a:t>
            </a:r>
          </a:p>
          <a:p>
            <a:pPr marL="101600" indent="-101600">
              <a:buFontTx/>
              <a:buChar char="•"/>
              <a:tabLst>
                <a:tab pos="190500" algn="l"/>
              </a:tabLst>
            </a:pPr>
            <a:r>
              <a:rPr lang="it-IT" sz="1600"/>
              <a:t>Temperatura non   ottimale</a:t>
            </a:r>
          </a:p>
          <a:p>
            <a:pPr marL="101600" indent="-101600">
              <a:buFontTx/>
              <a:buChar char="•"/>
              <a:tabLst>
                <a:tab pos="190500" algn="l"/>
              </a:tabLst>
            </a:pPr>
            <a:r>
              <a:rPr lang="it-IT" sz="1600"/>
              <a:t>Carenza di ossigeno</a:t>
            </a:r>
          </a:p>
          <a:p>
            <a:pPr marL="101600" indent="-101600">
              <a:buFontTx/>
              <a:buChar char="•"/>
              <a:tabLst>
                <a:tab pos="190500" algn="l"/>
              </a:tabLst>
            </a:pPr>
            <a:r>
              <a:rPr lang="it-IT" sz="1600"/>
              <a:t>Altro</a:t>
            </a:r>
            <a:endParaRPr lang="it-IT"/>
          </a:p>
        </p:txBody>
      </p:sp>
      <p:sp>
        <p:nvSpPr>
          <p:cNvPr id="667666" name="AutoShape 18"/>
          <p:cNvSpPr>
            <a:spLocks/>
          </p:cNvSpPr>
          <p:nvPr/>
        </p:nvSpPr>
        <p:spPr bwMode="auto">
          <a:xfrm>
            <a:off x="6286500" y="2743200"/>
            <a:ext cx="114300" cy="1638300"/>
          </a:xfrm>
          <a:prstGeom prst="leftBracket">
            <a:avLst>
              <a:gd name="adj" fmla="val 119444"/>
            </a:avLst>
          </a:prstGeom>
          <a:noFill/>
          <a:ln w="38100">
            <a:solidFill>
              <a:schemeClr val="tx1"/>
            </a:solidFill>
            <a:round/>
            <a:headEnd/>
            <a:tailEnd/>
          </a:ln>
        </p:spPr>
        <p:txBody>
          <a:bodyPr wrap="none" anchor="ctr">
            <a:spAutoFit/>
          </a:bodyPr>
          <a:lstStyle/>
          <a:p>
            <a:endParaRPr lang="it-IT"/>
          </a:p>
        </p:txBody>
      </p:sp>
      <p:sp>
        <p:nvSpPr>
          <p:cNvPr id="667667" name="Text Box 19"/>
          <p:cNvSpPr txBox="1">
            <a:spLocks noChangeArrowheads="1"/>
          </p:cNvSpPr>
          <p:nvPr/>
        </p:nvSpPr>
        <p:spPr bwMode="auto">
          <a:xfrm>
            <a:off x="441325" y="5505450"/>
            <a:ext cx="8448675" cy="915988"/>
          </a:xfrm>
          <a:prstGeom prst="rect">
            <a:avLst/>
          </a:prstGeom>
          <a:noFill/>
          <a:ln w="38100">
            <a:noFill/>
            <a:miter lim="800000"/>
            <a:headEnd/>
            <a:tailEnd/>
          </a:ln>
        </p:spPr>
        <p:txBody>
          <a:bodyPr>
            <a:spAutoFit/>
          </a:bodyPr>
          <a:lstStyle/>
          <a:p>
            <a:pPr algn="ctr"/>
            <a:r>
              <a:rPr lang="it-IT"/>
              <a:t>Pasteur comprese che certe condizioni di coltura, variabili da caso a caso, potevano portare alla selezione in laboratorio di </a:t>
            </a:r>
            <a:r>
              <a:rPr lang="it-IT" b="1"/>
              <a:t>ceppi stabilmente attenuati, non più capaci di dare malattia, ma ancora capaci di indurre immunità</a:t>
            </a:r>
            <a:endParaRPr lang="it-IT"/>
          </a:p>
        </p:txBody>
      </p:sp>
      <p:sp>
        <p:nvSpPr>
          <p:cNvPr id="667669" name="Text Box 21"/>
          <p:cNvSpPr txBox="1">
            <a:spLocks noChangeArrowheads="1"/>
          </p:cNvSpPr>
          <p:nvPr/>
        </p:nvSpPr>
        <p:spPr bwMode="auto">
          <a:xfrm>
            <a:off x="1130300" y="3341688"/>
            <a:ext cx="1035050" cy="654050"/>
          </a:xfrm>
          <a:prstGeom prst="rect">
            <a:avLst/>
          </a:prstGeom>
          <a:noFill/>
          <a:ln w="38100">
            <a:solidFill>
              <a:schemeClr val="tx1">
                <a:lumMod val="85000"/>
                <a:lumOff val="15000"/>
              </a:schemeClr>
            </a:solidFill>
            <a:miter lim="800000"/>
            <a:headEnd/>
            <a:tailEnd/>
          </a:ln>
          <a:effectLst/>
        </p:spPr>
        <p:txBody>
          <a:bodyPr lIns="162000" tIns="154800" rIns="162000" bIns="154800">
            <a:spAutoFit/>
          </a:bodyPr>
          <a:lstStyle/>
          <a:p>
            <a:pPr algn="ctr">
              <a:spcBef>
                <a:spcPct val="50000"/>
              </a:spcBef>
              <a:defRPr/>
            </a:pPr>
            <a:r>
              <a:rPr lang="it-IT"/>
              <a:t>uomo</a:t>
            </a:r>
          </a:p>
        </p:txBody>
      </p:sp>
      <p:sp>
        <p:nvSpPr>
          <p:cNvPr id="667670" name="Text Box 22"/>
          <p:cNvSpPr txBox="1">
            <a:spLocks noChangeArrowheads="1"/>
          </p:cNvSpPr>
          <p:nvPr/>
        </p:nvSpPr>
        <p:spPr bwMode="auto">
          <a:xfrm>
            <a:off x="1066800" y="1995488"/>
            <a:ext cx="1312863" cy="396875"/>
          </a:xfrm>
          <a:prstGeom prst="rect">
            <a:avLst/>
          </a:prstGeom>
          <a:noFill/>
          <a:ln w="38100">
            <a:noFill/>
            <a:miter lim="800000"/>
            <a:headEnd/>
            <a:tailEnd/>
          </a:ln>
        </p:spPr>
        <p:txBody>
          <a:bodyPr wrap="none">
            <a:spAutoFit/>
          </a:bodyPr>
          <a:lstStyle/>
          <a:p>
            <a:pPr>
              <a:spcBef>
                <a:spcPct val="50000"/>
              </a:spcBef>
            </a:pPr>
            <a:r>
              <a:rPr lang="it-IT" b="1"/>
              <a:t>immunità</a:t>
            </a:r>
          </a:p>
        </p:txBody>
      </p:sp>
      <p:sp>
        <p:nvSpPr>
          <p:cNvPr id="667671" name="Line 23"/>
          <p:cNvSpPr>
            <a:spLocks noChangeShapeType="1"/>
          </p:cNvSpPr>
          <p:nvPr/>
        </p:nvSpPr>
        <p:spPr bwMode="auto">
          <a:xfrm flipH="1" flipV="1">
            <a:off x="1816100" y="4241800"/>
            <a:ext cx="863600" cy="457200"/>
          </a:xfrm>
          <a:prstGeom prst="line">
            <a:avLst/>
          </a:prstGeom>
          <a:noFill/>
          <a:ln w="57150">
            <a:solidFill>
              <a:srgbClr val="FF0000"/>
            </a:solidFill>
            <a:round/>
            <a:headEnd/>
            <a:tailEnd type="triangle" w="med" len="med"/>
          </a:ln>
        </p:spPr>
        <p:txBody>
          <a:bodyPr anchor="ctr">
            <a:spAutoFit/>
          </a:bodyPr>
          <a:lstStyle/>
          <a:p>
            <a:endParaRPr lang="it-IT"/>
          </a:p>
        </p:txBody>
      </p:sp>
      <p:sp>
        <p:nvSpPr>
          <p:cNvPr id="667672" name="Line 24"/>
          <p:cNvSpPr>
            <a:spLocks noChangeShapeType="1"/>
          </p:cNvSpPr>
          <p:nvPr/>
        </p:nvSpPr>
        <p:spPr bwMode="auto">
          <a:xfrm flipH="1">
            <a:off x="1854200" y="2552700"/>
            <a:ext cx="838200" cy="622300"/>
          </a:xfrm>
          <a:prstGeom prst="line">
            <a:avLst/>
          </a:prstGeom>
          <a:noFill/>
          <a:ln w="57150">
            <a:solidFill>
              <a:srgbClr val="FF0000"/>
            </a:solidFill>
            <a:round/>
            <a:headEnd/>
            <a:tailEnd type="triangle" w="med" len="med"/>
          </a:ln>
        </p:spPr>
        <p:txBody>
          <a:bodyPr anchor="ctr">
            <a:spAutoFit/>
          </a:bodyPr>
          <a:lstStyle/>
          <a:p>
            <a:endParaRPr lang="it-IT"/>
          </a:p>
        </p:txBody>
      </p:sp>
      <p:grpSp>
        <p:nvGrpSpPr>
          <p:cNvPr id="4" name="Group 25"/>
          <p:cNvGrpSpPr>
            <a:grpSpLocks/>
          </p:cNvGrpSpPr>
          <p:nvPr/>
        </p:nvGrpSpPr>
        <p:grpSpPr bwMode="auto">
          <a:xfrm rot="2161289">
            <a:off x="1946275" y="2716213"/>
            <a:ext cx="777875" cy="225425"/>
            <a:chOff x="4408" y="1880"/>
            <a:chExt cx="368" cy="120"/>
          </a:xfrm>
        </p:grpSpPr>
        <p:sp>
          <p:nvSpPr>
            <p:cNvPr id="59409" name="Line 26"/>
            <p:cNvSpPr>
              <a:spLocks noChangeShapeType="1"/>
            </p:cNvSpPr>
            <p:nvPr/>
          </p:nvSpPr>
          <p:spPr bwMode="auto">
            <a:xfrm flipV="1">
              <a:off x="4416" y="1904"/>
              <a:ext cx="320" cy="80"/>
            </a:xfrm>
            <a:prstGeom prst="line">
              <a:avLst/>
            </a:prstGeom>
            <a:noFill/>
            <a:ln w="38100">
              <a:solidFill>
                <a:srgbClr val="FF0000"/>
              </a:solidFill>
              <a:round/>
              <a:headEnd/>
              <a:tailEnd/>
            </a:ln>
          </p:spPr>
          <p:txBody>
            <a:bodyPr anchor="ctr">
              <a:spAutoFit/>
            </a:bodyPr>
            <a:lstStyle/>
            <a:p>
              <a:endParaRPr lang="it-IT"/>
            </a:p>
          </p:txBody>
        </p:sp>
        <p:sp>
          <p:nvSpPr>
            <p:cNvPr id="59410" name="Line 27"/>
            <p:cNvSpPr>
              <a:spLocks noChangeShapeType="1"/>
            </p:cNvSpPr>
            <p:nvPr/>
          </p:nvSpPr>
          <p:spPr bwMode="auto">
            <a:xfrm>
              <a:off x="4408" y="1880"/>
              <a:ext cx="368" cy="120"/>
            </a:xfrm>
            <a:prstGeom prst="line">
              <a:avLst/>
            </a:prstGeom>
            <a:noFill/>
            <a:ln w="38100">
              <a:solidFill>
                <a:srgbClr val="FF0000"/>
              </a:solidFill>
              <a:round/>
              <a:headEnd/>
              <a:tailEnd/>
            </a:ln>
          </p:spPr>
          <p:txBody>
            <a:bodyPr anchor="ctr">
              <a:spAutoFit/>
            </a:bodyPr>
            <a:lstStyle/>
            <a:p>
              <a:endParaRPr lang="it-IT"/>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667652"/>
                                        </p:tgtEl>
                                        <p:attrNameLst>
                                          <p:attrName>style.visibility</p:attrName>
                                        </p:attrNameLst>
                                      </p:cBhvr>
                                      <p:to>
                                        <p:strVal val="visible"/>
                                      </p:to>
                                    </p:set>
                                    <p:animEffect transition="in" filter="wheel(2)">
                                      <p:cBhvr>
                                        <p:cTn id="7" dur="1000"/>
                                        <p:tgtEl>
                                          <p:spTgt spid="667652"/>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1000"/>
                                        <p:tgtEl>
                                          <p:spTgt spid="3"/>
                                        </p:tgtEl>
                                      </p:cBhvr>
                                    </p:animEffect>
                                  </p:childTnLst>
                                </p:cTn>
                              </p:par>
                            </p:childTnLst>
                          </p:cTn>
                        </p:par>
                        <p:par>
                          <p:cTn id="12" fill="hold">
                            <p:stCondLst>
                              <p:cond delay="2000"/>
                            </p:stCondLst>
                            <p:childTnLst>
                              <p:par>
                                <p:cTn id="13" presetID="21" presetClass="entr" presetSubtype="2" fill="hold" grpId="0" nodeType="afterEffect">
                                  <p:stCondLst>
                                    <p:cond delay="0"/>
                                  </p:stCondLst>
                                  <p:childTnLst>
                                    <p:set>
                                      <p:cBhvr>
                                        <p:cTn id="14" dur="1" fill="hold">
                                          <p:stCondLst>
                                            <p:cond delay="0"/>
                                          </p:stCondLst>
                                        </p:cTn>
                                        <p:tgtEl>
                                          <p:spTgt spid="667653"/>
                                        </p:tgtEl>
                                        <p:attrNameLst>
                                          <p:attrName>style.visibility</p:attrName>
                                        </p:attrNameLst>
                                      </p:cBhvr>
                                      <p:to>
                                        <p:strVal val="visible"/>
                                      </p:to>
                                    </p:set>
                                    <p:animEffect transition="in" filter="wheel(2)">
                                      <p:cBhvr>
                                        <p:cTn id="15" dur="1000"/>
                                        <p:tgtEl>
                                          <p:spTgt spid="667653"/>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667666"/>
                                        </p:tgtEl>
                                        <p:attrNameLst>
                                          <p:attrName>style.visibility</p:attrName>
                                        </p:attrNameLst>
                                      </p:cBhvr>
                                      <p:to>
                                        <p:strVal val="visible"/>
                                      </p:to>
                                    </p:set>
                                    <p:anim calcmode="lin" valueType="num">
                                      <p:cBhvr>
                                        <p:cTn id="20" dur="1000" fill="hold"/>
                                        <p:tgtEl>
                                          <p:spTgt spid="667666"/>
                                        </p:tgtEl>
                                        <p:attrNameLst>
                                          <p:attrName>ppt_w</p:attrName>
                                        </p:attrNameLst>
                                      </p:cBhvr>
                                      <p:tavLst>
                                        <p:tav tm="0">
                                          <p:val>
                                            <p:strVal val="#ppt_w*0.70"/>
                                          </p:val>
                                        </p:tav>
                                        <p:tav tm="100000">
                                          <p:val>
                                            <p:strVal val="#ppt_w"/>
                                          </p:val>
                                        </p:tav>
                                      </p:tavLst>
                                    </p:anim>
                                    <p:anim calcmode="lin" valueType="num">
                                      <p:cBhvr>
                                        <p:cTn id="21" dur="1000" fill="hold"/>
                                        <p:tgtEl>
                                          <p:spTgt spid="667666"/>
                                        </p:tgtEl>
                                        <p:attrNameLst>
                                          <p:attrName>ppt_h</p:attrName>
                                        </p:attrNameLst>
                                      </p:cBhvr>
                                      <p:tavLst>
                                        <p:tav tm="0">
                                          <p:val>
                                            <p:strVal val="#ppt_h"/>
                                          </p:val>
                                        </p:tav>
                                        <p:tav tm="100000">
                                          <p:val>
                                            <p:strVal val="#ppt_h"/>
                                          </p:val>
                                        </p:tav>
                                      </p:tavLst>
                                    </p:anim>
                                    <p:animEffect transition="in" filter="fade">
                                      <p:cBhvr>
                                        <p:cTn id="22" dur="1000"/>
                                        <p:tgtEl>
                                          <p:spTgt spid="667666"/>
                                        </p:tgtEl>
                                      </p:cBhvr>
                                    </p:animEffect>
                                  </p:childTnLst>
                                </p:cTn>
                              </p:par>
                            </p:childTnLst>
                          </p:cTn>
                        </p:par>
                        <p:par>
                          <p:cTn id="23" fill="hold">
                            <p:stCondLst>
                              <p:cond delay="1000"/>
                            </p:stCondLst>
                            <p:childTnLst>
                              <p:par>
                                <p:cTn id="24" presetID="55" presetClass="entr" presetSubtype="0" fill="hold" grpId="0" nodeType="afterEffect">
                                  <p:stCondLst>
                                    <p:cond delay="0"/>
                                  </p:stCondLst>
                                  <p:childTnLst>
                                    <p:set>
                                      <p:cBhvr>
                                        <p:cTn id="25" dur="1" fill="hold">
                                          <p:stCondLst>
                                            <p:cond delay="0"/>
                                          </p:stCondLst>
                                        </p:cTn>
                                        <p:tgtEl>
                                          <p:spTgt spid="667665"/>
                                        </p:tgtEl>
                                        <p:attrNameLst>
                                          <p:attrName>style.visibility</p:attrName>
                                        </p:attrNameLst>
                                      </p:cBhvr>
                                      <p:to>
                                        <p:strVal val="visible"/>
                                      </p:to>
                                    </p:set>
                                    <p:anim calcmode="lin" valueType="num">
                                      <p:cBhvr>
                                        <p:cTn id="26" dur="1000" fill="hold"/>
                                        <p:tgtEl>
                                          <p:spTgt spid="667665"/>
                                        </p:tgtEl>
                                        <p:attrNameLst>
                                          <p:attrName>ppt_w</p:attrName>
                                        </p:attrNameLst>
                                      </p:cBhvr>
                                      <p:tavLst>
                                        <p:tav tm="0">
                                          <p:val>
                                            <p:strVal val="#ppt_w*0.70"/>
                                          </p:val>
                                        </p:tav>
                                        <p:tav tm="100000">
                                          <p:val>
                                            <p:strVal val="#ppt_w"/>
                                          </p:val>
                                        </p:tav>
                                      </p:tavLst>
                                    </p:anim>
                                    <p:anim calcmode="lin" valueType="num">
                                      <p:cBhvr>
                                        <p:cTn id="27" dur="1000" fill="hold"/>
                                        <p:tgtEl>
                                          <p:spTgt spid="667665"/>
                                        </p:tgtEl>
                                        <p:attrNameLst>
                                          <p:attrName>ppt_h</p:attrName>
                                        </p:attrNameLst>
                                      </p:cBhvr>
                                      <p:tavLst>
                                        <p:tav tm="0">
                                          <p:val>
                                            <p:strVal val="#ppt_h"/>
                                          </p:val>
                                        </p:tav>
                                        <p:tav tm="100000">
                                          <p:val>
                                            <p:strVal val="#ppt_h"/>
                                          </p:val>
                                        </p:tav>
                                      </p:tavLst>
                                    </p:anim>
                                    <p:animEffect transition="in" filter="fade">
                                      <p:cBhvr>
                                        <p:cTn id="28" dur="1000"/>
                                        <p:tgtEl>
                                          <p:spTgt spid="667665"/>
                                        </p:tgtEl>
                                      </p:cBhvr>
                                    </p:animEffect>
                                  </p:childTnLst>
                                </p:cTn>
                              </p:par>
                            </p:childTnLst>
                          </p:cTn>
                        </p:par>
                        <p:par>
                          <p:cTn id="29" fill="hold">
                            <p:stCondLst>
                              <p:cond delay="2000"/>
                            </p:stCondLst>
                            <p:childTnLst>
                              <p:par>
                                <p:cTn id="30" presetID="22" presetClass="entr" presetSubtype="1"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up)">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2" fill="hold" grpId="0" nodeType="clickEffect">
                                  <p:stCondLst>
                                    <p:cond delay="0"/>
                                  </p:stCondLst>
                                  <p:childTnLst>
                                    <p:set>
                                      <p:cBhvr>
                                        <p:cTn id="36" dur="1" fill="hold">
                                          <p:stCondLst>
                                            <p:cond delay="0"/>
                                          </p:stCondLst>
                                        </p:cTn>
                                        <p:tgtEl>
                                          <p:spTgt spid="667654"/>
                                        </p:tgtEl>
                                        <p:attrNameLst>
                                          <p:attrName>style.visibility</p:attrName>
                                        </p:attrNameLst>
                                      </p:cBhvr>
                                      <p:to>
                                        <p:strVal val="visible"/>
                                      </p:to>
                                    </p:set>
                                    <p:animEffect transition="in" filter="wheel(2)">
                                      <p:cBhvr>
                                        <p:cTn id="37" dur="500"/>
                                        <p:tgtEl>
                                          <p:spTgt spid="66765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67671"/>
                                        </p:tgtEl>
                                        <p:attrNameLst>
                                          <p:attrName>style.visibility</p:attrName>
                                        </p:attrNameLst>
                                      </p:cBhvr>
                                      <p:to>
                                        <p:strVal val="visible"/>
                                      </p:to>
                                    </p:set>
                                    <p:animEffect transition="in" filter="wipe(down)">
                                      <p:cBhvr>
                                        <p:cTn id="42" dur="1000"/>
                                        <p:tgtEl>
                                          <p:spTgt spid="667671"/>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667669"/>
                                        </p:tgtEl>
                                        <p:attrNameLst>
                                          <p:attrName>style.visibility</p:attrName>
                                        </p:attrNameLst>
                                      </p:cBhvr>
                                      <p:to>
                                        <p:strVal val="visible"/>
                                      </p:to>
                                    </p:set>
                                    <p:anim calcmode="lin" valueType="num">
                                      <p:cBhvr>
                                        <p:cTn id="47" dur="1000" fill="hold"/>
                                        <p:tgtEl>
                                          <p:spTgt spid="667669"/>
                                        </p:tgtEl>
                                        <p:attrNameLst>
                                          <p:attrName>ppt_w</p:attrName>
                                        </p:attrNameLst>
                                      </p:cBhvr>
                                      <p:tavLst>
                                        <p:tav tm="0">
                                          <p:val>
                                            <p:strVal val="#ppt_w*0.70"/>
                                          </p:val>
                                        </p:tav>
                                        <p:tav tm="100000">
                                          <p:val>
                                            <p:strVal val="#ppt_w"/>
                                          </p:val>
                                        </p:tav>
                                      </p:tavLst>
                                    </p:anim>
                                    <p:anim calcmode="lin" valueType="num">
                                      <p:cBhvr>
                                        <p:cTn id="48" dur="1000" fill="hold"/>
                                        <p:tgtEl>
                                          <p:spTgt spid="667669"/>
                                        </p:tgtEl>
                                        <p:attrNameLst>
                                          <p:attrName>ppt_h</p:attrName>
                                        </p:attrNameLst>
                                      </p:cBhvr>
                                      <p:tavLst>
                                        <p:tav tm="0">
                                          <p:val>
                                            <p:strVal val="#ppt_h"/>
                                          </p:val>
                                        </p:tav>
                                        <p:tav tm="100000">
                                          <p:val>
                                            <p:strVal val="#ppt_h"/>
                                          </p:val>
                                        </p:tav>
                                      </p:tavLst>
                                    </p:anim>
                                    <p:animEffect transition="in" filter="fade">
                                      <p:cBhvr>
                                        <p:cTn id="49" dur="1000"/>
                                        <p:tgtEl>
                                          <p:spTgt spid="667669"/>
                                        </p:tgtEl>
                                      </p:cBhvr>
                                    </p:animEffect>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grpId="1" nodeType="clickEffect">
                                  <p:stCondLst>
                                    <p:cond delay="0"/>
                                  </p:stCondLst>
                                  <p:childTnLst>
                                    <p:set>
                                      <p:cBhvr>
                                        <p:cTn id="53" dur="1" fill="hold">
                                          <p:stCondLst>
                                            <p:cond delay="0"/>
                                          </p:stCondLst>
                                        </p:cTn>
                                        <p:tgtEl>
                                          <p:spTgt spid="667652"/>
                                        </p:tgtEl>
                                        <p:attrNameLst>
                                          <p:attrName>style.visibility</p:attrName>
                                        </p:attrNameLst>
                                      </p:cBhvr>
                                      <p:to>
                                        <p:strVal val="visible"/>
                                      </p:to>
                                    </p:set>
                                    <p:anim calcmode="lin" valueType="num">
                                      <p:cBhvr>
                                        <p:cTn id="54" dur="1000" fill="hold"/>
                                        <p:tgtEl>
                                          <p:spTgt spid="667652"/>
                                        </p:tgtEl>
                                        <p:attrNameLst>
                                          <p:attrName>ppt_w</p:attrName>
                                        </p:attrNameLst>
                                      </p:cBhvr>
                                      <p:tavLst>
                                        <p:tav tm="0">
                                          <p:val>
                                            <p:strVal val="#ppt_w*0.70"/>
                                          </p:val>
                                        </p:tav>
                                        <p:tav tm="100000">
                                          <p:val>
                                            <p:strVal val="#ppt_w"/>
                                          </p:val>
                                        </p:tav>
                                      </p:tavLst>
                                    </p:anim>
                                    <p:anim calcmode="lin" valueType="num">
                                      <p:cBhvr>
                                        <p:cTn id="55" dur="1000" fill="hold"/>
                                        <p:tgtEl>
                                          <p:spTgt spid="667652"/>
                                        </p:tgtEl>
                                        <p:attrNameLst>
                                          <p:attrName>ppt_h</p:attrName>
                                        </p:attrNameLst>
                                      </p:cBhvr>
                                      <p:tavLst>
                                        <p:tav tm="0">
                                          <p:val>
                                            <p:strVal val="#ppt_h"/>
                                          </p:val>
                                        </p:tav>
                                        <p:tav tm="100000">
                                          <p:val>
                                            <p:strVal val="#ppt_h"/>
                                          </p:val>
                                        </p:tav>
                                      </p:tavLst>
                                    </p:anim>
                                    <p:animEffect transition="in" filter="fade">
                                      <p:cBhvr>
                                        <p:cTn id="56" dur="1000"/>
                                        <p:tgtEl>
                                          <p:spTgt spid="667652"/>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667672"/>
                                        </p:tgtEl>
                                        <p:attrNameLst>
                                          <p:attrName>style.visibility</p:attrName>
                                        </p:attrNameLst>
                                      </p:cBhvr>
                                      <p:to>
                                        <p:strVal val="visible"/>
                                      </p:to>
                                    </p:set>
                                    <p:animEffect transition="in" filter="wipe(up)">
                                      <p:cBhvr>
                                        <p:cTn id="61" dur="1000"/>
                                        <p:tgtEl>
                                          <p:spTgt spid="667672"/>
                                        </p:tgtEl>
                                      </p:cBhvr>
                                    </p:animEffect>
                                  </p:childTnLst>
                                </p:cTn>
                              </p:par>
                            </p:childTnLst>
                          </p:cTn>
                        </p:par>
                        <p:par>
                          <p:cTn id="62" fill="hold">
                            <p:stCondLst>
                              <p:cond delay="1000"/>
                            </p:stCondLst>
                            <p:childTnLst>
                              <p:par>
                                <p:cTn id="63" presetID="31" presetClass="entr" presetSubtype="0" fill="hold" nodeType="afterEffect">
                                  <p:stCondLst>
                                    <p:cond delay="0"/>
                                  </p:stCondLst>
                                  <p:iterate type="lt">
                                    <p:tmPct val="5000"/>
                                  </p:iterate>
                                  <p:childTnLst>
                                    <p:set>
                                      <p:cBhvr>
                                        <p:cTn id="64" dur="1" fill="hold">
                                          <p:stCondLst>
                                            <p:cond delay="0"/>
                                          </p:stCondLst>
                                        </p:cTn>
                                        <p:tgtEl>
                                          <p:spTgt spid="4"/>
                                        </p:tgtEl>
                                        <p:attrNameLst>
                                          <p:attrName>style.visibility</p:attrName>
                                        </p:attrNameLst>
                                      </p:cBhvr>
                                      <p:to>
                                        <p:strVal val="visible"/>
                                      </p:to>
                                    </p:set>
                                    <p:anim calcmode="lin" valueType="num">
                                      <p:cBhvr>
                                        <p:cTn id="65" dur="1000" fill="hold"/>
                                        <p:tgtEl>
                                          <p:spTgt spid="4"/>
                                        </p:tgtEl>
                                        <p:attrNameLst>
                                          <p:attrName>ppt_w</p:attrName>
                                        </p:attrNameLst>
                                      </p:cBhvr>
                                      <p:tavLst>
                                        <p:tav tm="0">
                                          <p:val>
                                            <p:fltVal val="0"/>
                                          </p:val>
                                        </p:tav>
                                        <p:tav tm="100000">
                                          <p:val>
                                            <p:strVal val="#ppt_w"/>
                                          </p:val>
                                        </p:tav>
                                      </p:tavLst>
                                    </p:anim>
                                    <p:anim calcmode="lin" valueType="num">
                                      <p:cBhvr>
                                        <p:cTn id="66" dur="1000" fill="hold"/>
                                        <p:tgtEl>
                                          <p:spTgt spid="4"/>
                                        </p:tgtEl>
                                        <p:attrNameLst>
                                          <p:attrName>ppt_h</p:attrName>
                                        </p:attrNameLst>
                                      </p:cBhvr>
                                      <p:tavLst>
                                        <p:tav tm="0">
                                          <p:val>
                                            <p:fltVal val="0"/>
                                          </p:val>
                                        </p:tav>
                                        <p:tav tm="100000">
                                          <p:val>
                                            <p:strVal val="#ppt_h"/>
                                          </p:val>
                                        </p:tav>
                                      </p:tavLst>
                                    </p:anim>
                                    <p:anim calcmode="lin" valueType="num">
                                      <p:cBhvr>
                                        <p:cTn id="67" dur="1000" fill="hold"/>
                                        <p:tgtEl>
                                          <p:spTgt spid="4"/>
                                        </p:tgtEl>
                                        <p:attrNameLst>
                                          <p:attrName>style.rotation</p:attrName>
                                        </p:attrNameLst>
                                      </p:cBhvr>
                                      <p:tavLst>
                                        <p:tav tm="0">
                                          <p:val>
                                            <p:fltVal val="90"/>
                                          </p:val>
                                        </p:tav>
                                        <p:tav tm="100000">
                                          <p:val>
                                            <p:fltVal val="0"/>
                                          </p:val>
                                        </p:tav>
                                      </p:tavLst>
                                    </p:anim>
                                    <p:animEffect transition="in" filter="fade">
                                      <p:cBhvr>
                                        <p:cTn id="68" dur="1000"/>
                                        <p:tgtEl>
                                          <p:spTgt spid="4"/>
                                        </p:tgtEl>
                                      </p:cBhvr>
                                    </p:animEffect>
                                  </p:childTnLst>
                                </p:cTn>
                              </p:par>
                            </p:childTnLst>
                          </p:cTn>
                        </p:par>
                      </p:childTnLst>
                    </p:cTn>
                  </p:par>
                  <p:par>
                    <p:cTn id="69" fill="hold">
                      <p:stCondLst>
                        <p:cond delay="indefinite"/>
                      </p:stCondLst>
                      <p:childTnLst>
                        <p:par>
                          <p:cTn id="70" fill="hold">
                            <p:stCondLst>
                              <p:cond delay="0"/>
                            </p:stCondLst>
                            <p:childTnLst>
                              <p:par>
                                <p:cTn id="71" presetID="55" presetClass="entr" presetSubtype="0" fill="hold" grpId="0" nodeType="clickEffect">
                                  <p:stCondLst>
                                    <p:cond delay="0"/>
                                  </p:stCondLst>
                                  <p:childTnLst>
                                    <p:set>
                                      <p:cBhvr>
                                        <p:cTn id="72" dur="1" fill="hold">
                                          <p:stCondLst>
                                            <p:cond delay="0"/>
                                          </p:stCondLst>
                                        </p:cTn>
                                        <p:tgtEl>
                                          <p:spTgt spid="667670"/>
                                        </p:tgtEl>
                                        <p:attrNameLst>
                                          <p:attrName>style.visibility</p:attrName>
                                        </p:attrNameLst>
                                      </p:cBhvr>
                                      <p:to>
                                        <p:strVal val="visible"/>
                                      </p:to>
                                    </p:set>
                                    <p:anim calcmode="lin" valueType="num">
                                      <p:cBhvr>
                                        <p:cTn id="73" dur="1000" fill="hold"/>
                                        <p:tgtEl>
                                          <p:spTgt spid="667670"/>
                                        </p:tgtEl>
                                        <p:attrNameLst>
                                          <p:attrName>ppt_w</p:attrName>
                                        </p:attrNameLst>
                                      </p:cBhvr>
                                      <p:tavLst>
                                        <p:tav tm="0">
                                          <p:val>
                                            <p:strVal val="#ppt_w*0.70"/>
                                          </p:val>
                                        </p:tav>
                                        <p:tav tm="100000">
                                          <p:val>
                                            <p:strVal val="#ppt_w"/>
                                          </p:val>
                                        </p:tav>
                                      </p:tavLst>
                                    </p:anim>
                                    <p:anim calcmode="lin" valueType="num">
                                      <p:cBhvr>
                                        <p:cTn id="74" dur="1000" fill="hold"/>
                                        <p:tgtEl>
                                          <p:spTgt spid="667670"/>
                                        </p:tgtEl>
                                        <p:attrNameLst>
                                          <p:attrName>ppt_h</p:attrName>
                                        </p:attrNameLst>
                                      </p:cBhvr>
                                      <p:tavLst>
                                        <p:tav tm="0">
                                          <p:val>
                                            <p:strVal val="#ppt_h"/>
                                          </p:val>
                                        </p:tav>
                                        <p:tav tm="100000">
                                          <p:val>
                                            <p:strVal val="#ppt_h"/>
                                          </p:val>
                                        </p:tav>
                                      </p:tavLst>
                                    </p:anim>
                                    <p:animEffect transition="in" filter="fade">
                                      <p:cBhvr>
                                        <p:cTn id="75" dur="1000"/>
                                        <p:tgtEl>
                                          <p:spTgt spid="667670"/>
                                        </p:tgtEl>
                                      </p:cBhvr>
                                    </p:animEffect>
                                  </p:childTnLst>
                                </p:cTn>
                              </p:par>
                            </p:childTnLst>
                          </p:cTn>
                        </p:par>
                      </p:childTnLst>
                    </p:cTn>
                  </p:par>
                  <p:par>
                    <p:cTn id="76" fill="hold">
                      <p:stCondLst>
                        <p:cond delay="indefinite"/>
                      </p:stCondLst>
                      <p:childTnLst>
                        <p:par>
                          <p:cTn id="77" fill="hold">
                            <p:stCondLst>
                              <p:cond delay="0"/>
                            </p:stCondLst>
                            <p:childTnLst>
                              <p:par>
                                <p:cTn id="78" presetID="55" presetClass="entr" presetSubtype="0" fill="hold" grpId="0" nodeType="clickEffect">
                                  <p:stCondLst>
                                    <p:cond delay="0"/>
                                  </p:stCondLst>
                                  <p:childTnLst>
                                    <p:set>
                                      <p:cBhvr>
                                        <p:cTn id="79" dur="1" fill="hold">
                                          <p:stCondLst>
                                            <p:cond delay="0"/>
                                          </p:stCondLst>
                                        </p:cTn>
                                        <p:tgtEl>
                                          <p:spTgt spid="667667"/>
                                        </p:tgtEl>
                                        <p:attrNameLst>
                                          <p:attrName>style.visibility</p:attrName>
                                        </p:attrNameLst>
                                      </p:cBhvr>
                                      <p:to>
                                        <p:strVal val="visible"/>
                                      </p:to>
                                    </p:set>
                                    <p:anim calcmode="lin" valueType="num">
                                      <p:cBhvr>
                                        <p:cTn id="80" dur="1000" fill="hold"/>
                                        <p:tgtEl>
                                          <p:spTgt spid="667667"/>
                                        </p:tgtEl>
                                        <p:attrNameLst>
                                          <p:attrName>ppt_w</p:attrName>
                                        </p:attrNameLst>
                                      </p:cBhvr>
                                      <p:tavLst>
                                        <p:tav tm="0">
                                          <p:val>
                                            <p:strVal val="#ppt_w*0.70"/>
                                          </p:val>
                                        </p:tav>
                                        <p:tav tm="100000">
                                          <p:val>
                                            <p:strVal val="#ppt_w"/>
                                          </p:val>
                                        </p:tav>
                                      </p:tavLst>
                                    </p:anim>
                                    <p:anim calcmode="lin" valueType="num">
                                      <p:cBhvr>
                                        <p:cTn id="81" dur="1000" fill="hold"/>
                                        <p:tgtEl>
                                          <p:spTgt spid="667667"/>
                                        </p:tgtEl>
                                        <p:attrNameLst>
                                          <p:attrName>ppt_h</p:attrName>
                                        </p:attrNameLst>
                                      </p:cBhvr>
                                      <p:tavLst>
                                        <p:tav tm="0">
                                          <p:val>
                                            <p:strVal val="#ppt_h"/>
                                          </p:val>
                                        </p:tav>
                                        <p:tav tm="100000">
                                          <p:val>
                                            <p:strVal val="#ppt_h"/>
                                          </p:val>
                                        </p:tav>
                                      </p:tavLst>
                                    </p:anim>
                                    <p:animEffect transition="in" filter="fade">
                                      <p:cBhvr>
                                        <p:cTn id="82" dur="1000"/>
                                        <p:tgtEl>
                                          <p:spTgt spid="667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7652" grpId="0" animBg="1"/>
      <p:bldP spid="667652" grpId="1" animBg="1"/>
      <p:bldP spid="667653" grpId="0" animBg="1" autoUpdateAnimBg="0"/>
      <p:bldP spid="667654" grpId="0" animBg="1" autoUpdateAnimBg="0"/>
      <p:bldP spid="667665" grpId="0"/>
      <p:bldP spid="667666" grpId="0" animBg="1"/>
      <p:bldP spid="667667" grpId="0"/>
      <p:bldP spid="667669" grpId="0" animBg="1"/>
      <p:bldP spid="667670" grpId="0"/>
      <p:bldP spid="667671" grpId="0" animBg="1"/>
      <p:bldP spid="667672"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520700" y="203200"/>
            <a:ext cx="8145463" cy="822325"/>
          </a:xfrm>
          <a:prstGeom prst="rect">
            <a:avLst/>
          </a:prstGeom>
          <a:noFill/>
          <a:ln w="38100">
            <a:noFill/>
            <a:miter lim="800000"/>
            <a:headEnd/>
            <a:tailEnd/>
          </a:ln>
        </p:spPr>
        <p:txBody>
          <a:bodyPr>
            <a:spAutoFit/>
          </a:bodyPr>
          <a:lstStyle/>
          <a:p>
            <a:pPr algn="ctr"/>
            <a:r>
              <a:rPr lang="en-US" sz="2400" b="1">
                <a:cs typeface="Times New Roman" pitchFamily="18" charset="0"/>
              </a:rPr>
              <a:t>L’esperimento di Poully-Le-Fort e il genio delle pubbliche relazioni </a:t>
            </a:r>
            <a:endParaRPr lang="it-IT"/>
          </a:p>
        </p:txBody>
      </p:sp>
      <p:grpSp>
        <p:nvGrpSpPr>
          <p:cNvPr id="2" name="Group 12"/>
          <p:cNvGrpSpPr>
            <a:grpSpLocks/>
          </p:cNvGrpSpPr>
          <p:nvPr/>
        </p:nvGrpSpPr>
        <p:grpSpPr bwMode="auto">
          <a:xfrm>
            <a:off x="4721225" y="2924175"/>
            <a:ext cx="3810000" cy="2762250"/>
            <a:chOff x="2630" y="1494"/>
            <a:chExt cx="2816" cy="1916"/>
          </a:xfrm>
        </p:grpSpPr>
        <p:pic>
          <p:nvPicPr>
            <p:cNvPr id="60444" name="Picture 3"/>
            <p:cNvPicPr>
              <a:picLocks noChangeAspect="1" noChangeArrowheads="1"/>
            </p:cNvPicPr>
            <p:nvPr/>
          </p:nvPicPr>
          <p:blipFill>
            <a:blip r:embed="rId3" cstate="print">
              <a:lum bright="-2000" contrast="14000"/>
            </a:blip>
            <a:srcRect/>
            <a:stretch>
              <a:fillRect/>
            </a:stretch>
          </p:blipFill>
          <p:spPr bwMode="auto">
            <a:xfrm>
              <a:off x="2630" y="1494"/>
              <a:ext cx="2816" cy="1916"/>
            </a:xfrm>
            <a:prstGeom prst="rect">
              <a:avLst/>
            </a:prstGeom>
            <a:noFill/>
            <a:ln w="57150">
              <a:solidFill>
                <a:srgbClr val="CC9900"/>
              </a:solidFill>
              <a:miter lim="800000"/>
              <a:headEnd/>
              <a:tailEnd/>
            </a:ln>
          </p:spPr>
        </p:pic>
        <p:pic>
          <p:nvPicPr>
            <p:cNvPr id="60445" name="Picture 8"/>
            <p:cNvPicPr>
              <a:picLocks noChangeAspect="1" noChangeArrowheads="1"/>
            </p:cNvPicPr>
            <p:nvPr/>
          </p:nvPicPr>
          <p:blipFill>
            <a:blip r:embed="rId4" cstate="print">
              <a:clrChange>
                <a:clrFrom>
                  <a:srgbClr val="FFFFFE"/>
                </a:clrFrom>
                <a:clrTo>
                  <a:srgbClr val="FFFFFE">
                    <a:alpha val="0"/>
                  </a:srgbClr>
                </a:clrTo>
              </a:clrChange>
              <a:lum bright="-2000" contrast="14000"/>
            </a:blip>
            <a:srcRect/>
            <a:stretch>
              <a:fillRect/>
            </a:stretch>
          </p:blipFill>
          <p:spPr bwMode="auto">
            <a:xfrm>
              <a:off x="3948" y="1652"/>
              <a:ext cx="333" cy="251"/>
            </a:xfrm>
            <a:prstGeom prst="rect">
              <a:avLst/>
            </a:prstGeom>
            <a:noFill/>
            <a:ln w="38100">
              <a:noFill/>
              <a:miter lim="800000"/>
              <a:headEnd/>
              <a:tailEnd/>
            </a:ln>
          </p:spPr>
        </p:pic>
      </p:grpSp>
      <p:graphicFrame>
        <p:nvGraphicFramePr>
          <p:cNvPr id="692341" name="Group 117"/>
          <p:cNvGraphicFramePr>
            <a:graphicFrameLocks noGrp="1"/>
          </p:cNvGraphicFramePr>
          <p:nvPr/>
        </p:nvGraphicFramePr>
        <p:xfrm>
          <a:off x="546100" y="1181100"/>
          <a:ext cx="3797300" cy="5047488"/>
        </p:xfrm>
        <a:graphic>
          <a:graphicData uri="http://schemas.openxmlformats.org/drawingml/2006/table">
            <a:tbl>
              <a:tblPr/>
              <a:tblGrid>
                <a:gridCol w="914400"/>
                <a:gridCol w="1409700"/>
                <a:gridCol w="1473200"/>
              </a:tblGrid>
              <a:tr h="4191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1600" b="1" i="0" u="none" strike="noStrike" cap="none" normalizeH="0" baseline="0" smtClean="0">
                          <a:ln>
                            <a:noFill/>
                          </a:ln>
                          <a:solidFill>
                            <a:schemeClr val="tx1"/>
                          </a:solidFill>
                          <a:effectLst/>
                          <a:latin typeface="Century" pitchFamily="18" charset="0"/>
                        </a:rPr>
                        <a:t>5 maggio</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it-IT" sz="1600" b="1" i="0" u="none" strike="noStrike" cap="none" normalizeH="0" baseline="0" smtClean="0">
                          <a:ln>
                            <a:noFill/>
                          </a:ln>
                          <a:solidFill>
                            <a:schemeClr val="tx1"/>
                          </a:solidFill>
                          <a:effectLst/>
                          <a:latin typeface="Century" pitchFamily="18" charset="0"/>
                        </a:rPr>
                        <a:t>1881</a:t>
                      </a:r>
                      <a:endParaRPr kumimoji="0" lang="it-IT" sz="1600" b="0" i="0" u="none" strike="noStrike" cap="none" normalizeH="0" baseline="0" smtClean="0">
                        <a:ln>
                          <a:noFill/>
                        </a:ln>
                        <a:solidFill>
                          <a:schemeClr val="tx1"/>
                        </a:solidFill>
                        <a:effectLst/>
                        <a:latin typeface="Century"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1600" b="1" i="0" u="none" strike="noStrike" cap="none" normalizeH="0" baseline="0" smtClean="0">
                          <a:ln>
                            <a:noFill/>
                          </a:ln>
                          <a:solidFill>
                            <a:schemeClr val="tx1"/>
                          </a:solidFill>
                          <a:effectLst/>
                          <a:latin typeface="Century" pitchFamily="18" charset="0"/>
                        </a:rPr>
                        <a:t>Germi attenuati.</a:t>
                      </a:r>
                      <a:endParaRPr kumimoji="0" lang="it-IT" sz="1600" b="0" i="0" u="none" strike="noStrike" cap="none" normalizeH="0" baseline="0" smtClean="0">
                        <a:ln>
                          <a:noFill/>
                        </a:ln>
                        <a:solidFill>
                          <a:schemeClr val="tx1"/>
                        </a:solidFill>
                        <a:effectLst/>
                        <a:latin typeface="Century" pitchFamily="18"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1600" b="0" i="0" u="none" strike="noStrike" cap="none" normalizeH="0" baseline="0" smtClean="0">
                          <a:ln>
                            <a:noFill/>
                          </a:ln>
                          <a:solidFill>
                            <a:schemeClr val="tx1"/>
                          </a:solidFill>
                          <a:effectLst/>
                          <a:latin typeface="Century" pitchFamily="18" charset="0"/>
                        </a:rPr>
                        <a:t>24 pecore</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1600" b="0" i="0" u="none" strike="noStrike" cap="none" normalizeH="0" baseline="0" smtClean="0">
                          <a:ln>
                            <a:noFill/>
                          </a:ln>
                          <a:solidFill>
                            <a:schemeClr val="tx1"/>
                          </a:solidFill>
                          <a:effectLst/>
                          <a:latin typeface="Century" pitchFamily="18" charset="0"/>
                        </a:rPr>
                        <a:t>  6 vitelli</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1600" b="0" i="0" u="none" strike="noStrike" cap="none" normalizeH="0" baseline="0" smtClean="0">
                          <a:ln>
                            <a:noFill/>
                          </a:ln>
                          <a:solidFill>
                            <a:schemeClr val="tx1"/>
                          </a:solidFill>
                          <a:effectLst/>
                          <a:latin typeface="Century" pitchFamily="18" charset="0"/>
                        </a:rPr>
                        <a:t>   1 capra</a:t>
                      </a:r>
                      <a:endParaRPr kumimoji="0" lang="it-IT" sz="2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1600" b="1" i="0" u="none" strike="noStrike" cap="none" normalizeH="0" baseline="0" smtClean="0">
                          <a:ln>
                            <a:noFill/>
                          </a:ln>
                          <a:solidFill>
                            <a:schemeClr val="tx1"/>
                          </a:solidFill>
                          <a:effectLst/>
                          <a:latin typeface="Century" pitchFamily="18" charset="0"/>
                        </a:rPr>
                        <a:t>Niente</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it-IT" sz="1600" b="0" i="0" u="none" strike="noStrike" cap="none" normalizeH="0" baseline="0" smtClean="0">
                        <a:ln>
                          <a:noFill/>
                        </a:ln>
                        <a:solidFill>
                          <a:schemeClr val="tx1"/>
                        </a:solidFill>
                        <a:effectLst/>
                        <a:latin typeface="Century" pitchFamily="18"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1600" b="0" i="0" u="none" strike="noStrike" cap="none" normalizeH="0" baseline="0" smtClean="0">
                          <a:ln>
                            <a:noFill/>
                          </a:ln>
                          <a:solidFill>
                            <a:schemeClr val="tx1"/>
                          </a:solidFill>
                          <a:effectLst/>
                          <a:latin typeface="Century" pitchFamily="18" charset="0"/>
                        </a:rPr>
                        <a:t>24 pecore</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1600" b="0" i="0" u="none" strike="noStrike" cap="none" normalizeH="0" baseline="0" smtClean="0">
                          <a:ln>
                            <a:noFill/>
                          </a:ln>
                          <a:solidFill>
                            <a:schemeClr val="tx1"/>
                          </a:solidFill>
                          <a:effectLst/>
                          <a:latin typeface="Century" pitchFamily="18" charset="0"/>
                        </a:rPr>
                        <a:t>  6 vitelli</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1600" b="0" i="0" u="none" strike="noStrike" cap="none" normalizeH="0" baseline="0" smtClean="0">
                          <a:ln>
                            <a:noFill/>
                          </a:ln>
                          <a:solidFill>
                            <a:schemeClr val="tx1"/>
                          </a:solidFill>
                          <a:effectLst/>
                          <a:latin typeface="Century" pitchFamily="18" charset="0"/>
                        </a:rPr>
                        <a:t>   1 capra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1600" b="1" i="0" u="none" strike="noStrike" cap="none" normalizeH="0" baseline="0" smtClean="0">
                          <a:ln>
                            <a:noFill/>
                          </a:ln>
                          <a:solidFill>
                            <a:schemeClr val="tx1"/>
                          </a:solidFill>
                          <a:effectLst/>
                          <a:latin typeface="Century" pitchFamily="18" charset="0"/>
                        </a:rPr>
                        <a:t>17 maggio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1600" b="1" i="0" u="none" strike="noStrike" cap="none" normalizeH="0" baseline="0" smtClean="0">
                          <a:ln>
                            <a:noFill/>
                          </a:ln>
                          <a:solidFill>
                            <a:schemeClr val="tx1"/>
                          </a:solidFill>
                          <a:effectLst/>
                          <a:latin typeface="Century" pitchFamily="18" charset="0"/>
                        </a:rPr>
                        <a:t>Germi attenuati.</a:t>
                      </a:r>
                      <a:endParaRPr kumimoji="0" lang="it-IT" sz="1600" b="0" i="0" u="none" strike="noStrike" cap="none" normalizeH="0" baseline="0" smtClean="0">
                        <a:ln>
                          <a:noFill/>
                        </a:ln>
                        <a:solidFill>
                          <a:schemeClr val="tx1"/>
                        </a:solidFill>
                        <a:effectLst/>
                        <a:latin typeface="Century" pitchFamily="18"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1600" b="0" i="0" u="none" strike="noStrike" cap="none" normalizeH="0" baseline="0" smtClean="0">
                          <a:ln>
                            <a:noFill/>
                          </a:ln>
                          <a:solidFill>
                            <a:schemeClr val="tx1"/>
                          </a:solidFill>
                          <a:effectLst/>
                          <a:latin typeface="Century" pitchFamily="18" charset="0"/>
                        </a:rPr>
                        <a:t>24 pecore</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1600" b="0" i="0" u="none" strike="noStrike" cap="none" normalizeH="0" baseline="0" smtClean="0">
                          <a:ln>
                            <a:noFill/>
                          </a:ln>
                          <a:solidFill>
                            <a:schemeClr val="tx1"/>
                          </a:solidFill>
                          <a:effectLst/>
                          <a:latin typeface="Century" pitchFamily="18" charset="0"/>
                        </a:rPr>
                        <a:t>  6 vitelli</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1600" b="0" i="0" u="none" strike="noStrike" cap="none" normalizeH="0" baseline="0" smtClean="0">
                          <a:ln>
                            <a:noFill/>
                          </a:ln>
                          <a:solidFill>
                            <a:schemeClr val="tx1"/>
                          </a:solidFill>
                          <a:effectLst/>
                          <a:latin typeface="Century" pitchFamily="18" charset="0"/>
                        </a:rPr>
                        <a:t>   1 capra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1600" b="1" i="0" u="none" strike="noStrike" cap="none" normalizeH="0" baseline="0" smtClean="0">
                          <a:ln>
                            <a:noFill/>
                          </a:ln>
                          <a:solidFill>
                            <a:schemeClr val="tx1"/>
                          </a:solidFill>
                          <a:effectLst/>
                          <a:latin typeface="Century" pitchFamily="18" charset="0"/>
                        </a:rPr>
                        <a:t>Niente</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it-IT" sz="1600" b="0" i="0" u="none" strike="noStrike" cap="none" normalizeH="0" baseline="0" smtClean="0">
                        <a:ln>
                          <a:noFill/>
                        </a:ln>
                        <a:solidFill>
                          <a:schemeClr val="tx1"/>
                        </a:solidFill>
                        <a:effectLst/>
                        <a:latin typeface="Century" pitchFamily="18"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1600" b="0" i="0" u="none" strike="noStrike" cap="none" normalizeH="0" baseline="0" smtClean="0">
                          <a:ln>
                            <a:noFill/>
                          </a:ln>
                          <a:solidFill>
                            <a:schemeClr val="tx1"/>
                          </a:solidFill>
                          <a:effectLst/>
                          <a:latin typeface="Century" pitchFamily="18" charset="0"/>
                        </a:rPr>
                        <a:t>24 pecore</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1600" b="0" i="0" u="none" strike="noStrike" cap="none" normalizeH="0" baseline="0" smtClean="0">
                          <a:ln>
                            <a:noFill/>
                          </a:ln>
                          <a:solidFill>
                            <a:schemeClr val="tx1"/>
                          </a:solidFill>
                          <a:effectLst/>
                          <a:latin typeface="Century" pitchFamily="18" charset="0"/>
                        </a:rPr>
                        <a:t>  6 vitelli</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1600" b="0" i="0" u="none" strike="noStrike" cap="none" normalizeH="0" baseline="0" smtClean="0">
                          <a:ln>
                            <a:noFill/>
                          </a:ln>
                          <a:solidFill>
                            <a:schemeClr val="tx1"/>
                          </a:solidFill>
                          <a:effectLst/>
                          <a:latin typeface="Century" pitchFamily="18" charset="0"/>
                        </a:rPr>
                        <a:t>   1 capra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1600" b="1" i="0" u="none" strike="noStrike" cap="none" normalizeH="0" baseline="0" smtClean="0">
                          <a:ln>
                            <a:noFill/>
                          </a:ln>
                          <a:solidFill>
                            <a:schemeClr val="tx1"/>
                          </a:solidFill>
                          <a:effectLst/>
                          <a:latin typeface="Century" pitchFamily="18" charset="0"/>
                        </a:rPr>
                        <a:t>31 maggio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1600" b="1" i="0" u="none" strike="noStrike" cap="none" normalizeH="0" baseline="0" smtClean="0">
                          <a:ln>
                            <a:noFill/>
                          </a:ln>
                          <a:solidFill>
                            <a:schemeClr val="tx1"/>
                          </a:solidFill>
                          <a:effectLst/>
                          <a:latin typeface="Century" pitchFamily="18" charset="0"/>
                        </a:rPr>
                        <a:t>Germi virulenti.</a:t>
                      </a:r>
                      <a:endParaRPr kumimoji="0" lang="it-IT" sz="1600" b="0" i="0" u="none" strike="noStrike" cap="none" normalizeH="0" baseline="0" smtClean="0">
                        <a:ln>
                          <a:noFill/>
                        </a:ln>
                        <a:solidFill>
                          <a:schemeClr val="tx1"/>
                        </a:solidFill>
                        <a:effectLst/>
                        <a:latin typeface="Century" pitchFamily="18"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1600" b="0" i="0" u="none" strike="noStrike" cap="none" normalizeH="0" baseline="0" smtClean="0">
                          <a:ln>
                            <a:noFill/>
                          </a:ln>
                          <a:solidFill>
                            <a:schemeClr val="tx1"/>
                          </a:solidFill>
                          <a:effectLst/>
                          <a:latin typeface="Century" pitchFamily="18" charset="0"/>
                        </a:rPr>
                        <a:t>24 pecore</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1600" b="0" i="0" u="none" strike="noStrike" cap="none" normalizeH="0" baseline="0" smtClean="0">
                          <a:ln>
                            <a:noFill/>
                          </a:ln>
                          <a:solidFill>
                            <a:schemeClr val="tx1"/>
                          </a:solidFill>
                          <a:effectLst/>
                          <a:latin typeface="Century" pitchFamily="18" charset="0"/>
                        </a:rPr>
                        <a:t>  6 vitelli</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1600" b="0" i="0" u="none" strike="noStrike" cap="none" normalizeH="0" baseline="0" smtClean="0">
                          <a:ln>
                            <a:noFill/>
                          </a:ln>
                          <a:solidFill>
                            <a:schemeClr val="tx1"/>
                          </a:solidFill>
                          <a:effectLst/>
                          <a:latin typeface="Century" pitchFamily="18" charset="0"/>
                        </a:rPr>
                        <a:t>   1 capra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1600" b="1" i="0" u="none" strike="noStrike" cap="none" normalizeH="0" baseline="0" smtClean="0">
                          <a:ln>
                            <a:noFill/>
                          </a:ln>
                          <a:solidFill>
                            <a:schemeClr val="tx1"/>
                          </a:solidFill>
                          <a:effectLst/>
                          <a:latin typeface="Century" pitchFamily="18" charset="0"/>
                        </a:rPr>
                        <a:t>Germi virulenti</a:t>
                      </a:r>
                      <a:endParaRPr kumimoji="0" lang="it-IT" sz="1600" b="0" i="0" u="none" strike="noStrike" cap="none" normalizeH="0" baseline="0" smtClean="0">
                        <a:ln>
                          <a:noFill/>
                        </a:ln>
                        <a:solidFill>
                          <a:schemeClr val="tx1"/>
                        </a:solidFill>
                        <a:effectLst/>
                        <a:latin typeface="Century" pitchFamily="18"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1600" b="0" i="0" u="none" strike="noStrike" cap="none" normalizeH="0" baseline="0" smtClean="0">
                          <a:ln>
                            <a:noFill/>
                          </a:ln>
                          <a:solidFill>
                            <a:schemeClr val="tx1"/>
                          </a:solidFill>
                          <a:effectLst/>
                          <a:latin typeface="Century" pitchFamily="18" charset="0"/>
                        </a:rPr>
                        <a:t>24 pecore</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1600" b="0" i="0" u="none" strike="noStrike" cap="none" normalizeH="0" baseline="0" smtClean="0">
                          <a:ln>
                            <a:noFill/>
                          </a:ln>
                          <a:solidFill>
                            <a:schemeClr val="tx1"/>
                          </a:solidFill>
                          <a:effectLst/>
                          <a:latin typeface="Century" pitchFamily="18" charset="0"/>
                        </a:rPr>
                        <a:t>  6 vitelli</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it-IT" sz="1600" b="0" i="0" u="none" strike="noStrike" cap="none" normalizeH="0" baseline="0" smtClean="0">
                          <a:ln>
                            <a:noFill/>
                          </a:ln>
                          <a:solidFill>
                            <a:schemeClr val="tx1"/>
                          </a:solidFill>
                          <a:effectLst/>
                          <a:latin typeface="Century" pitchFamily="18" charset="0"/>
                        </a:rPr>
                        <a:t>   1 capra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1600" b="1" i="0" u="none" strike="noStrike" cap="none" normalizeH="0" baseline="0" smtClean="0">
                          <a:ln>
                            <a:noFill/>
                          </a:ln>
                          <a:solidFill>
                            <a:schemeClr val="tx1"/>
                          </a:solidFill>
                          <a:effectLst/>
                          <a:latin typeface="Times New Roman" pitchFamily="18" charset="0"/>
                        </a:rPr>
                        <a:t>2 giugno</a:t>
                      </a:r>
                      <a:endParaRPr kumimoji="0" lang="it-IT" sz="28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1600" b="0" i="0" u="none" strike="noStrike" cap="none" normalizeH="0" baseline="0" smtClean="0">
                          <a:ln>
                            <a:noFill/>
                          </a:ln>
                          <a:solidFill>
                            <a:schemeClr val="tx1"/>
                          </a:solidFill>
                          <a:effectLst/>
                          <a:latin typeface="Times New Roman" pitchFamily="18" charset="0"/>
                        </a:rPr>
                        <a:t> </a:t>
                      </a:r>
                      <a:r>
                        <a:rPr kumimoji="0" lang="it-IT" sz="1800" b="1" i="0" u="none" strike="noStrike" cap="none" normalizeH="0" baseline="0" smtClean="0">
                          <a:ln>
                            <a:noFill/>
                          </a:ln>
                          <a:solidFill>
                            <a:schemeClr val="tx1"/>
                          </a:solidFill>
                          <a:effectLst/>
                          <a:latin typeface="Times New Roman" pitchFamily="18" charset="0"/>
                        </a:rPr>
                        <a:t>Tutti vivi</a:t>
                      </a:r>
                      <a:endParaRPr kumimoji="0" lang="it-IT" sz="2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it-IT" sz="1800" b="1" i="0" u="none" strike="noStrike" cap="none" normalizeH="0" baseline="0" smtClean="0">
                          <a:ln>
                            <a:noFill/>
                          </a:ln>
                          <a:solidFill>
                            <a:schemeClr val="tx1"/>
                          </a:solidFill>
                          <a:effectLst/>
                          <a:latin typeface="Times New Roman" pitchFamily="18" charset="0"/>
                        </a:rPr>
                        <a:t>Tutti morti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0442" name="Text Box 108"/>
          <p:cNvSpPr txBox="1">
            <a:spLocks noChangeArrowheads="1"/>
          </p:cNvSpPr>
          <p:nvPr/>
        </p:nvSpPr>
        <p:spPr bwMode="auto">
          <a:xfrm>
            <a:off x="4657725" y="1147763"/>
            <a:ext cx="4071938" cy="1739900"/>
          </a:xfrm>
          <a:prstGeom prst="rect">
            <a:avLst/>
          </a:prstGeom>
          <a:noFill/>
          <a:ln w="38100">
            <a:noFill/>
            <a:miter lim="800000"/>
            <a:headEnd/>
            <a:tailEnd/>
          </a:ln>
        </p:spPr>
        <p:txBody>
          <a:bodyPr>
            <a:spAutoFit/>
          </a:bodyPr>
          <a:lstStyle/>
          <a:p>
            <a:pPr algn="ctr"/>
            <a:r>
              <a:rPr lang="it-IT"/>
              <a:t>Pasteur vinse la sfida dello scetticismo un anno dopo, accettando l’esperimento  di Poully-le-Fort, dove immunizzò alcuni capi di bestiame di fronte a una folla di allevatori, autorità e stampa internazionale.</a:t>
            </a:r>
          </a:p>
        </p:txBody>
      </p:sp>
      <p:sp>
        <p:nvSpPr>
          <p:cNvPr id="692333" name="Text Box 109"/>
          <p:cNvSpPr txBox="1">
            <a:spLocks noChangeArrowheads="1"/>
          </p:cNvSpPr>
          <p:nvPr/>
        </p:nvSpPr>
        <p:spPr bwMode="auto">
          <a:xfrm>
            <a:off x="4284663" y="5732463"/>
            <a:ext cx="4859337" cy="1201737"/>
          </a:xfrm>
          <a:prstGeom prst="rect">
            <a:avLst/>
          </a:prstGeom>
          <a:noFill/>
          <a:ln w="38100">
            <a:noFill/>
            <a:miter lim="800000"/>
            <a:headEnd/>
            <a:tailEnd/>
          </a:ln>
        </p:spPr>
        <p:txBody>
          <a:bodyPr>
            <a:spAutoFit/>
          </a:bodyPr>
          <a:lstStyle/>
          <a:p>
            <a:pPr algn="ctr"/>
            <a:r>
              <a:rPr lang="it-IT" b="1"/>
              <a:t>Fu un trionfo, seguito da gloria e polemiche. </a:t>
            </a:r>
          </a:p>
          <a:p>
            <a:pPr algn="ctr"/>
            <a:r>
              <a:rPr lang="it-IT" b="1">
                <a:solidFill>
                  <a:srgbClr val="FF0000"/>
                </a:solidFill>
              </a:rPr>
              <a:t>Un’altra lezione (Jenner) sulla dimensione euristica della scoperta scientifica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92341"/>
                                        </p:tgtEl>
                                        <p:attrNameLst>
                                          <p:attrName>style.visibility</p:attrName>
                                        </p:attrNameLst>
                                      </p:cBhvr>
                                      <p:to>
                                        <p:strVal val="visible"/>
                                      </p:to>
                                    </p:set>
                                    <p:animEffect transition="in" filter="wipe(left)">
                                      <p:cBhvr>
                                        <p:cTn id="7" dur="500"/>
                                        <p:tgtEl>
                                          <p:spTgt spid="69234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2)">
                                      <p:cBhvr>
                                        <p:cTn id="12" dur="500"/>
                                        <p:tgtEl>
                                          <p:spTgt spid="2"/>
                                        </p:tgtEl>
                                      </p:cBhvr>
                                    </p:animEffec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499"/>
                                          </p:stCondLst>
                                        </p:cTn>
                                        <p:tgtEl>
                                          <p:spTgt spid="6923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2333" grpId="0"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277813" y="1438275"/>
            <a:ext cx="5295900" cy="2592388"/>
          </a:xfrm>
          <a:prstGeom prst="rect">
            <a:avLst/>
          </a:prstGeom>
          <a:noFill/>
          <a:ln w="9525">
            <a:noFill/>
            <a:miter lim="800000"/>
            <a:headEnd/>
            <a:tailEnd/>
          </a:ln>
        </p:spPr>
        <p:txBody>
          <a:bodyPr/>
          <a:lstStyle/>
          <a:p>
            <a:pPr>
              <a:spcBef>
                <a:spcPct val="20000"/>
              </a:spcBef>
              <a:buFontTx/>
              <a:buChar char="•"/>
            </a:pPr>
            <a:r>
              <a:rPr lang="it-IT" dirty="0"/>
              <a:t>Le ricerche continuarono con l’attenuazione dell’agente della </a:t>
            </a:r>
            <a:r>
              <a:rPr lang="it-IT" b="1" dirty="0"/>
              <a:t>rabbia</a:t>
            </a:r>
            <a:r>
              <a:rPr lang="it-IT" dirty="0"/>
              <a:t> che permise a Pasteur di sviluppare un vaccino per l’uomo</a:t>
            </a:r>
          </a:p>
          <a:p>
            <a:pPr>
              <a:spcBef>
                <a:spcPct val="20000"/>
              </a:spcBef>
              <a:buFontTx/>
              <a:buChar char="•"/>
            </a:pPr>
            <a:r>
              <a:rPr lang="it-IT" dirty="0"/>
              <a:t>Il </a:t>
            </a:r>
            <a:r>
              <a:rPr lang="it-IT" b="1" dirty="0"/>
              <a:t>6 luglio 1885 Joseph </a:t>
            </a:r>
            <a:r>
              <a:rPr lang="it-IT" b="1" dirty="0" err="1"/>
              <a:t>Meister</a:t>
            </a:r>
            <a:r>
              <a:rPr lang="it-IT" dirty="0"/>
              <a:t>, </a:t>
            </a:r>
            <a:r>
              <a:rPr lang="it-IT" dirty="0" smtClean="0"/>
              <a:t>morso </a:t>
            </a:r>
            <a:r>
              <a:rPr lang="it-IT" dirty="0"/>
              <a:t>da un cane rabbioso, venne vaccinato con dosi di midollo di coniglio essiccato, a cui seguirono altre 12 somministrazione con midollo a maggior grado di virulenza (schema adottato fino al quel momento negli animali)</a:t>
            </a:r>
            <a:endParaRPr lang="it-IT" sz="2400" dirty="0">
              <a:latin typeface="Times New Roman" pitchFamily="18" charset="0"/>
            </a:endParaRPr>
          </a:p>
        </p:txBody>
      </p:sp>
      <p:pic>
        <p:nvPicPr>
          <p:cNvPr id="61443" name="Picture 3" descr="Figura 1. Joseph Meister, que había sido mordido por un perro rabioso, es vacunado por un ayudante de Pasteur, situado en segundo término con aspecto preocupado. Roger Viollet transmite en su dibujo muy intencionadamente la atención social existente."/>
          <p:cNvPicPr>
            <a:picLocks noChangeAspect="1" noChangeArrowheads="1"/>
          </p:cNvPicPr>
          <p:nvPr/>
        </p:nvPicPr>
        <p:blipFill>
          <a:blip r:embed="rId3" cstate="print"/>
          <a:srcRect/>
          <a:stretch>
            <a:fillRect/>
          </a:stretch>
        </p:blipFill>
        <p:spPr bwMode="auto">
          <a:xfrm>
            <a:off x="5754688" y="1284288"/>
            <a:ext cx="2970212" cy="3009900"/>
          </a:xfrm>
          <a:prstGeom prst="rect">
            <a:avLst/>
          </a:prstGeom>
          <a:noFill/>
          <a:ln w="9525">
            <a:noFill/>
            <a:miter lim="800000"/>
            <a:headEnd/>
            <a:tailEnd/>
          </a:ln>
        </p:spPr>
      </p:pic>
      <p:pic>
        <p:nvPicPr>
          <p:cNvPr id="671750" name="Picture 6" descr="ImageServlet?imageCode=228&amp;codeSite=AVPI_US"/>
          <p:cNvPicPr>
            <a:picLocks noChangeAspect="1" noChangeArrowheads="1"/>
          </p:cNvPicPr>
          <p:nvPr/>
        </p:nvPicPr>
        <p:blipFill>
          <a:blip r:embed="rId4" cstate="print">
            <a:lum contrast="4000"/>
          </a:blip>
          <a:srcRect/>
          <a:stretch>
            <a:fillRect/>
          </a:stretch>
        </p:blipFill>
        <p:spPr bwMode="auto">
          <a:xfrm>
            <a:off x="4011613" y="4514850"/>
            <a:ext cx="4800600" cy="2020888"/>
          </a:xfrm>
          <a:prstGeom prst="rect">
            <a:avLst/>
          </a:prstGeom>
          <a:noFill/>
          <a:ln w="9525">
            <a:noFill/>
            <a:miter lim="800000"/>
            <a:headEnd/>
            <a:tailEnd/>
          </a:ln>
        </p:spPr>
      </p:pic>
      <p:sp>
        <p:nvSpPr>
          <p:cNvPr id="61445" name="Rectangle 7"/>
          <p:cNvSpPr>
            <a:spLocks noChangeArrowheads="1"/>
          </p:cNvSpPr>
          <p:nvPr/>
        </p:nvSpPr>
        <p:spPr bwMode="auto">
          <a:xfrm>
            <a:off x="528638" y="190500"/>
            <a:ext cx="8310562" cy="820738"/>
          </a:xfrm>
          <a:prstGeom prst="rect">
            <a:avLst/>
          </a:prstGeom>
          <a:noFill/>
          <a:ln w="9525">
            <a:noFill/>
            <a:miter lim="800000"/>
            <a:headEnd/>
            <a:tailEnd/>
          </a:ln>
        </p:spPr>
        <p:txBody>
          <a:bodyPr anchor="ctr"/>
          <a:lstStyle/>
          <a:p>
            <a:pPr algn="ctr"/>
            <a:r>
              <a:rPr lang="it-IT" sz="3200" b="1"/>
              <a:t>Il vaccino</a:t>
            </a:r>
            <a:r>
              <a:rPr lang="it-IT" sz="3200"/>
              <a:t> </a:t>
            </a:r>
            <a:r>
              <a:rPr lang="it-IT" sz="3200" b="1"/>
              <a:t>antirabico e la fondazione dell’ Istituto Pasteur</a:t>
            </a:r>
            <a:endParaRPr lang="it-IT" sz="4000">
              <a:solidFill>
                <a:schemeClr val="tx2"/>
              </a:solidFill>
              <a:latin typeface="Times New Roman" pitchFamily="18" charset="0"/>
            </a:endParaRPr>
          </a:p>
        </p:txBody>
      </p:sp>
      <p:sp>
        <p:nvSpPr>
          <p:cNvPr id="671752" name="Text Box 8"/>
          <p:cNvSpPr txBox="1">
            <a:spLocks noChangeArrowheads="1"/>
          </p:cNvSpPr>
          <p:nvPr/>
        </p:nvSpPr>
        <p:spPr bwMode="auto">
          <a:xfrm>
            <a:off x="482600" y="4560888"/>
            <a:ext cx="3346450" cy="1739900"/>
          </a:xfrm>
          <a:prstGeom prst="rect">
            <a:avLst/>
          </a:prstGeom>
          <a:noFill/>
          <a:ln w="38100">
            <a:noFill/>
            <a:miter lim="800000"/>
            <a:headEnd/>
            <a:tailEnd/>
          </a:ln>
        </p:spPr>
        <p:txBody>
          <a:bodyPr>
            <a:spAutoFit/>
          </a:bodyPr>
          <a:lstStyle/>
          <a:p>
            <a:pPr>
              <a:spcBef>
                <a:spcPct val="50000"/>
              </a:spcBef>
            </a:pPr>
            <a:r>
              <a:rPr lang="it-IT"/>
              <a:t>Successivamente Pasteur salvò anche 15 Mugiki e lo Zar fece una donazione di 100.000 franchi che permise la costru-zione di quello che è l’attuale Istituto Pasteur (14/11/1888)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71752"/>
                                        </p:tgtEl>
                                        <p:attrNameLst>
                                          <p:attrName>style.visibility</p:attrName>
                                        </p:attrNameLst>
                                      </p:cBhvr>
                                      <p:to>
                                        <p:strVal val="visible"/>
                                      </p:to>
                                    </p:set>
                                    <p:anim calcmode="lin" valueType="num">
                                      <p:cBhvr>
                                        <p:cTn id="7" dur="1000" fill="hold"/>
                                        <p:tgtEl>
                                          <p:spTgt spid="671752"/>
                                        </p:tgtEl>
                                        <p:attrNameLst>
                                          <p:attrName>ppt_w</p:attrName>
                                        </p:attrNameLst>
                                      </p:cBhvr>
                                      <p:tavLst>
                                        <p:tav tm="0">
                                          <p:val>
                                            <p:strVal val="#ppt_w*0.70"/>
                                          </p:val>
                                        </p:tav>
                                        <p:tav tm="100000">
                                          <p:val>
                                            <p:strVal val="#ppt_w"/>
                                          </p:val>
                                        </p:tav>
                                      </p:tavLst>
                                    </p:anim>
                                    <p:anim calcmode="lin" valueType="num">
                                      <p:cBhvr>
                                        <p:cTn id="8" dur="1000" fill="hold"/>
                                        <p:tgtEl>
                                          <p:spTgt spid="671752"/>
                                        </p:tgtEl>
                                        <p:attrNameLst>
                                          <p:attrName>ppt_h</p:attrName>
                                        </p:attrNameLst>
                                      </p:cBhvr>
                                      <p:tavLst>
                                        <p:tav tm="0">
                                          <p:val>
                                            <p:strVal val="#ppt_h"/>
                                          </p:val>
                                        </p:tav>
                                        <p:tav tm="100000">
                                          <p:val>
                                            <p:strVal val="#ppt_h"/>
                                          </p:val>
                                        </p:tav>
                                      </p:tavLst>
                                    </p:anim>
                                    <p:animEffect transition="in" filter="fade">
                                      <p:cBhvr>
                                        <p:cTn id="9" dur="1000"/>
                                        <p:tgtEl>
                                          <p:spTgt spid="671752"/>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671750"/>
                                        </p:tgtEl>
                                        <p:attrNameLst>
                                          <p:attrName>style.visibility</p:attrName>
                                        </p:attrNameLst>
                                      </p:cBhvr>
                                      <p:to>
                                        <p:strVal val="visible"/>
                                      </p:to>
                                    </p:set>
                                    <p:animEffect transition="in" filter="wipe(left)">
                                      <p:cBhvr>
                                        <p:cTn id="13" dur="1000"/>
                                        <p:tgtEl>
                                          <p:spTgt spid="671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1752"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Text Box 2"/>
          <p:cNvSpPr txBox="1">
            <a:spLocks noChangeArrowheads="1"/>
          </p:cNvSpPr>
          <p:nvPr/>
        </p:nvSpPr>
        <p:spPr bwMode="auto">
          <a:xfrm>
            <a:off x="285750" y="5619750"/>
            <a:ext cx="8528050" cy="1006475"/>
          </a:xfrm>
          <a:prstGeom prst="rect">
            <a:avLst/>
          </a:prstGeom>
          <a:noFill/>
          <a:ln w="38100">
            <a:noFill/>
            <a:miter lim="800000"/>
            <a:headEnd/>
            <a:tailEnd/>
          </a:ln>
        </p:spPr>
        <p:txBody>
          <a:bodyPr>
            <a:spAutoFit/>
          </a:bodyPr>
          <a:lstStyle/>
          <a:p>
            <a:pPr algn="ctr"/>
            <a:r>
              <a:rPr lang="it-IT"/>
              <a:t>Pasteur colse la somiglianza tra quanto accadeva agli animali da lui immunizzati e ai soggetti vaccinati contro il vaiolo e chiamò </a:t>
            </a:r>
            <a:r>
              <a:rPr lang="it-IT" b="1"/>
              <a:t>vaccinazioni </a:t>
            </a:r>
            <a:r>
              <a:rPr lang="it-IT"/>
              <a:t>le sue immunizzazioni in onore di Jenner</a:t>
            </a:r>
          </a:p>
        </p:txBody>
      </p:sp>
      <p:sp>
        <p:nvSpPr>
          <p:cNvPr id="62467" name="Text Box 3"/>
          <p:cNvSpPr txBox="1">
            <a:spLocks noChangeArrowheads="1"/>
          </p:cNvSpPr>
          <p:nvPr/>
        </p:nvSpPr>
        <p:spPr bwMode="auto">
          <a:xfrm>
            <a:off x="520700" y="190500"/>
            <a:ext cx="8145463" cy="457200"/>
          </a:xfrm>
          <a:prstGeom prst="rect">
            <a:avLst/>
          </a:prstGeom>
          <a:noFill/>
          <a:ln w="38100">
            <a:noFill/>
            <a:miter lim="800000"/>
            <a:headEnd/>
            <a:tailEnd/>
          </a:ln>
        </p:spPr>
        <p:txBody>
          <a:bodyPr>
            <a:spAutoFit/>
          </a:bodyPr>
          <a:lstStyle/>
          <a:p>
            <a:pPr algn="ctr"/>
            <a:r>
              <a:rPr lang="en-US" sz="2400" b="1">
                <a:cs typeface="Times New Roman" pitchFamily="18" charset="0"/>
              </a:rPr>
              <a:t>La generalizzazione del termine “vaccinazione” </a:t>
            </a:r>
            <a:endParaRPr lang="it-IT"/>
          </a:p>
        </p:txBody>
      </p:sp>
      <p:sp>
        <p:nvSpPr>
          <p:cNvPr id="62468" name="Text Box 4"/>
          <p:cNvSpPr txBox="1">
            <a:spLocks noChangeArrowheads="1"/>
          </p:cNvSpPr>
          <p:nvPr/>
        </p:nvSpPr>
        <p:spPr bwMode="auto">
          <a:xfrm>
            <a:off x="619125" y="742950"/>
            <a:ext cx="7727950" cy="701675"/>
          </a:xfrm>
          <a:prstGeom prst="rect">
            <a:avLst/>
          </a:prstGeom>
          <a:noFill/>
          <a:ln w="38100">
            <a:noFill/>
            <a:miter lim="800000"/>
            <a:headEnd/>
            <a:tailEnd/>
          </a:ln>
        </p:spPr>
        <p:txBody>
          <a:bodyPr>
            <a:spAutoFit/>
          </a:bodyPr>
          <a:lstStyle/>
          <a:p>
            <a:pPr algn="ctr"/>
            <a:r>
              <a:rPr lang="it-IT"/>
              <a:t>Gli studi di Pasteur portarono a chiarezza teorica il principio implicito nella vaccinazione Jenneriana:</a:t>
            </a:r>
          </a:p>
        </p:txBody>
      </p:sp>
      <p:sp>
        <p:nvSpPr>
          <p:cNvPr id="62469" name="Text Box 5"/>
          <p:cNvSpPr txBox="1">
            <a:spLocks noChangeArrowheads="1"/>
          </p:cNvSpPr>
          <p:nvPr/>
        </p:nvSpPr>
        <p:spPr bwMode="auto">
          <a:xfrm>
            <a:off x="530225" y="1885950"/>
            <a:ext cx="2533650" cy="3387725"/>
          </a:xfrm>
          <a:prstGeom prst="rect">
            <a:avLst/>
          </a:prstGeom>
          <a:noFill/>
          <a:ln w="38100">
            <a:noFill/>
            <a:miter lim="800000"/>
            <a:headEnd/>
            <a:tailEnd/>
          </a:ln>
        </p:spPr>
        <p:txBody>
          <a:bodyPr>
            <a:spAutoFit/>
          </a:bodyPr>
          <a:lstStyle/>
          <a:p>
            <a:pPr algn="ctr"/>
            <a:r>
              <a:rPr lang="it-IT"/>
              <a:t>La somministrazione di un agente non virulento può conferire immunità contro la forma virulenta dello stesso agente.</a:t>
            </a:r>
          </a:p>
          <a:p>
            <a:pPr algn="ctr"/>
            <a:r>
              <a:rPr lang="it-IT"/>
              <a:t>Occorre: </a:t>
            </a:r>
          </a:p>
          <a:p>
            <a:pPr algn="ctr">
              <a:buFontTx/>
              <a:buChar char="•"/>
            </a:pPr>
            <a:r>
              <a:rPr lang="it-IT"/>
              <a:t>Individuare l’agente patogeno</a:t>
            </a:r>
          </a:p>
          <a:p>
            <a:pPr algn="ctr">
              <a:buFontTx/>
              <a:buChar char="•"/>
            </a:pPr>
            <a:r>
              <a:rPr lang="it-IT"/>
              <a:t>Trovare la tecnica di attenuazione </a:t>
            </a:r>
          </a:p>
          <a:p>
            <a:pPr algn="ctr">
              <a:buFontTx/>
              <a:buChar char="•"/>
            </a:pPr>
            <a:r>
              <a:rPr lang="it-IT"/>
              <a:t>Vaccinare</a:t>
            </a:r>
          </a:p>
        </p:txBody>
      </p:sp>
      <p:sp>
        <p:nvSpPr>
          <p:cNvPr id="690182" name="Text Box 6"/>
          <p:cNvSpPr txBox="1">
            <a:spLocks noChangeArrowheads="1"/>
          </p:cNvSpPr>
          <p:nvPr/>
        </p:nvSpPr>
        <p:spPr bwMode="auto">
          <a:xfrm>
            <a:off x="3514725" y="2139950"/>
            <a:ext cx="1695450" cy="500063"/>
          </a:xfrm>
          <a:prstGeom prst="rect">
            <a:avLst/>
          </a:prstGeom>
          <a:solidFill>
            <a:srgbClr val="EDEFD2"/>
          </a:solidFill>
          <a:ln w="28575">
            <a:solidFill>
              <a:schemeClr val="tx1"/>
            </a:solidFill>
            <a:miter lim="800000"/>
            <a:headEnd/>
            <a:tailEnd/>
          </a:ln>
        </p:spPr>
        <p:txBody>
          <a:bodyPr lIns="162000" tIns="118800" rIns="162000" bIns="108000">
            <a:spAutoFit/>
          </a:bodyPr>
          <a:lstStyle/>
          <a:p>
            <a:pPr algn="ctr"/>
            <a:r>
              <a:rPr lang="it-IT" sz="1600"/>
              <a:t>Vaiolo vaccino</a:t>
            </a:r>
          </a:p>
        </p:txBody>
      </p:sp>
      <p:sp>
        <p:nvSpPr>
          <p:cNvPr id="690183" name="Text Box 7"/>
          <p:cNvSpPr txBox="1">
            <a:spLocks noChangeArrowheads="1"/>
          </p:cNvSpPr>
          <p:nvPr/>
        </p:nvSpPr>
        <p:spPr bwMode="auto">
          <a:xfrm>
            <a:off x="3629025" y="1543050"/>
            <a:ext cx="1466850" cy="396875"/>
          </a:xfrm>
          <a:prstGeom prst="rect">
            <a:avLst/>
          </a:prstGeom>
          <a:noFill/>
          <a:ln w="28575">
            <a:noFill/>
            <a:miter lim="800000"/>
            <a:headEnd/>
            <a:tailEnd/>
          </a:ln>
        </p:spPr>
        <p:txBody>
          <a:bodyPr>
            <a:spAutoFit/>
          </a:bodyPr>
          <a:lstStyle/>
          <a:p>
            <a:pPr algn="ctr"/>
            <a:r>
              <a:rPr lang="it-IT" b="1"/>
              <a:t>Jenner</a:t>
            </a:r>
          </a:p>
        </p:txBody>
      </p:sp>
      <p:sp>
        <p:nvSpPr>
          <p:cNvPr id="690185" name="Text Box 9"/>
          <p:cNvSpPr txBox="1">
            <a:spLocks noChangeArrowheads="1"/>
          </p:cNvSpPr>
          <p:nvPr/>
        </p:nvSpPr>
        <p:spPr bwMode="auto">
          <a:xfrm>
            <a:off x="3565525" y="4806950"/>
            <a:ext cx="1631950" cy="500063"/>
          </a:xfrm>
          <a:prstGeom prst="rect">
            <a:avLst/>
          </a:prstGeom>
          <a:solidFill>
            <a:srgbClr val="EDEFD2"/>
          </a:solidFill>
          <a:ln w="28575">
            <a:solidFill>
              <a:schemeClr val="tx1"/>
            </a:solidFill>
            <a:miter lim="800000"/>
            <a:headEnd/>
            <a:tailEnd/>
          </a:ln>
        </p:spPr>
        <p:txBody>
          <a:bodyPr lIns="162000" tIns="118800" rIns="162000" bIns="108000">
            <a:spAutoFit/>
          </a:bodyPr>
          <a:lstStyle/>
          <a:p>
            <a:pPr algn="ctr"/>
            <a:r>
              <a:rPr lang="it-IT" sz="1600"/>
              <a:t>Vaiolo umano</a:t>
            </a:r>
          </a:p>
        </p:txBody>
      </p:sp>
      <p:sp>
        <p:nvSpPr>
          <p:cNvPr id="690186" name="Text Box 10"/>
          <p:cNvSpPr txBox="1">
            <a:spLocks noChangeArrowheads="1"/>
          </p:cNvSpPr>
          <p:nvPr/>
        </p:nvSpPr>
        <p:spPr bwMode="auto">
          <a:xfrm>
            <a:off x="3860800" y="3316288"/>
            <a:ext cx="1035050" cy="654050"/>
          </a:xfrm>
          <a:prstGeom prst="rect">
            <a:avLst/>
          </a:prstGeom>
          <a:solidFill>
            <a:srgbClr val="FFFFFF"/>
          </a:solidFill>
          <a:ln w="38100">
            <a:solidFill>
              <a:schemeClr val="tx1"/>
            </a:solidFill>
            <a:miter lim="800000"/>
            <a:headEnd/>
            <a:tailEnd/>
          </a:ln>
        </p:spPr>
        <p:txBody>
          <a:bodyPr lIns="162000" tIns="154800" rIns="162000" bIns="154800">
            <a:spAutoFit/>
          </a:bodyPr>
          <a:lstStyle/>
          <a:p>
            <a:pPr algn="ctr">
              <a:spcBef>
                <a:spcPct val="50000"/>
              </a:spcBef>
            </a:pPr>
            <a:r>
              <a:rPr lang="it-IT"/>
              <a:t>uomo</a:t>
            </a:r>
          </a:p>
        </p:txBody>
      </p:sp>
      <p:sp>
        <p:nvSpPr>
          <p:cNvPr id="690187" name="Line 11"/>
          <p:cNvSpPr>
            <a:spLocks noChangeShapeType="1"/>
          </p:cNvSpPr>
          <p:nvPr/>
        </p:nvSpPr>
        <p:spPr bwMode="auto">
          <a:xfrm flipH="1" flipV="1">
            <a:off x="4356100" y="4064000"/>
            <a:ext cx="25400" cy="558800"/>
          </a:xfrm>
          <a:prstGeom prst="line">
            <a:avLst/>
          </a:prstGeom>
          <a:noFill/>
          <a:ln w="57150">
            <a:solidFill>
              <a:srgbClr val="CC9900"/>
            </a:solidFill>
            <a:round/>
            <a:headEnd/>
            <a:tailEnd type="triangle" w="med" len="med"/>
          </a:ln>
        </p:spPr>
        <p:txBody>
          <a:bodyPr anchor="ctr">
            <a:spAutoFit/>
          </a:bodyPr>
          <a:lstStyle/>
          <a:p>
            <a:endParaRPr lang="it-IT"/>
          </a:p>
        </p:txBody>
      </p:sp>
      <p:grpSp>
        <p:nvGrpSpPr>
          <p:cNvPr id="2" name="Group 12"/>
          <p:cNvGrpSpPr>
            <a:grpSpLocks/>
          </p:cNvGrpSpPr>
          <p:nvPr/>
        </p:nvGrpSpPr>
        <p:grpSpPr bwMode="auto">
          <a:xfrm rot="-2960">
            <a:off x="3989388" y="4340225"/>
            <a:ext cx="814387" cy="225425"/>
            <a:chOff x="4408" y="1880"/>
            <a:chExt cx="368" cy="120"/>
          </a:xfrm>
        </p:grpSpPr>
        <p:sp>
          <p:nvSpPr>
            <p:cNvPr id="62486" name="Line 13"/>
            <p:cNvSpPr>
              <a:spLocks noChangeShapeType="1"/>
            </p:cNvSpPr>
            <p:nvPr/>
          </p:nvSpPr>
          <p:spPr bwMode="auto">
            <a:xfrm flipV="1">
              <a:off x="4416" y="1904"/>
              <a:ext cx="320" cy="80"/>
            </a:xfrm>
            <a:prstGeom prst="line">
              <a:avLst/>
            </a:prstGeom>
            <a:noFill/>
            <a:ln w="38100">
              <a:solidFill>
                <a:srgbClr val="CC9900"/>
              </a:solidFill>
              <a:round/>
              <a:headEnd/>
              <a:tailEnd/>
            </a:ln>
          </p:spPr>
          <p:txBody>
            <a:bodyPr anchor="ctr">
              <a:spAutoFit/>
            </a:bodyPr>
            <a:lstStyle/>
            <a:p>
              <a:endParaRPr lang="it-IT"/>
            </a:p>
          </p:txBody>
        </p:sp>
        <p:sp>
          <p:nvSpPr>
            <p:cNvPr id="62487" name="Line 14"/>
            <p:cNvSpPr>
              <a:spLocks noChangeShapeType="1"/>
            </p:cNvSpPr>
            <p:nvPr/>
          </p:nvSpPr>
          <p:spPr bwMode="auto">
            <a:xfrm>
              <a:off x="4408" y="1880"/>
              <a:ext cx="368" cy="120"/>
            </a:xfrm>
            <a:prstGeom prst="line">
              <a:avLst/>
            </a:prstGeom>
            <a:noFill/>
            <a:ln w="38100">
              <a:solidFill>
                <a:srgbClr val="CC9900"/>
              </a:solidFill>
              <a:round/>
              <a:headEnd/>
              <a:tailEnd/>
            </a:ln>
          </p:spPr>
          <p:txBody>
            <a:bodyPr anchor="ctr">
              <a:spAutoFit/>
            </a:bodyPr>
            <a:lstStyle/>
            <a:p>
              <a:endParaRPr lang="it-IT"/>
            </a:p>
          </p:txBody>
        </p:sp>
      </p:grpSp>
      <p:sp>
        <p:nvSpPr>
          <p:cNvPr id="690191" name="Line 15"/>
          <p:cNvSpPr>
            <a:spLocks noChangeShapeType="1"/>
          </p:cNvSpPr>
          <p:nvPr/>
        </p:nvSpPr>
        <p:spPr bwMode="auto">
          <a:xfrm flipH="1">
            <a:off x="4330700" y="2755900"/>
            <a:ext cx="0" cy="431800"/>
          </a:xfrm>
          <a:prstGeom prst="line">
            <a:avLst/>
          </a:prstGeom>
          <a:noFill/>
          <a:ln w="57150">
            <a:solidFill>
              <a:srgbClr val="CC9900"/>
            </a:solidFill>
            <a:round/>
            <a:headEnd/>
            <a:tailEnd type="triangle" w="med" len="med"/>
          </a:ln>
        </p:spPr>
        <p:txBody>
          <a:bodyPr anchor="ctr">
            <a:spAutoFit/>
          </a:bodyPr>
          <a:lstStyle/>
          <a:p>
            <a:endParaRPr lang="it-IT"/>
          </a:p>
        </p:txBody>
      </p:sp>
      <p:sp>
        <p:nvSpPr>
          <p:cNvPr id="690192" name="Text Box 16"/>
          <p:cNvSpPr txBox="1">
            <a:spLocks noChangeArrowheads="1"/>
          </p:cNvSpPr>
          <p:nvPr/>
        </p:nvSpPr>
        <p:spPr bwMode="auto">
          <a:xfrm>
            <a:off x="6130925" y="1962150"/>
            <a:ext cx="1631950" cy="744538"/>
          </a:xfrm>
          <a:prstGeom prst="rect">
            <a:avLst/>
          </a:prstGeom>
          <a:solidFill>
            <a:srgbClr val="EDEFD2"/>
          </a:solidFill>
          <a:ln w="28575">
            <a:solidFill>
              <a:schemeClr val="tx1"/>
            </a:solidFill>
            <a:miter lim="800000"/>
            <a:headEnd/>
            <a:tailEnd/>
          </a:ln>
        </p:spPr>
        <p:txBody>
          <a:bodyPr lIns="162000" tIns="118800" rIns="162000" bIns="108000">
            <a:spAutoFit/>
          </a:bodyPr>
          <a:lstStyle/>
          <a:p>
            <a:pPr algn="ctr"/>
            <a:r>
              <a:rPr lang="it-IT" sz="1600"/>
              <a:t>Ceppo attenuato</a:t>
            </a:r>
          </a:p>
        </p:txBody>
      </p:sp>
      <p:sp>
        <p:nvSpPr>
          <p:cNvPr id="690193" name="Text Box 17"/>
          <p:cNvSpPr txBox="1">
            <a:spLocks noChangeArrowheads="1"/>
          </p:cNvSpPr>
          <p:nvPr/>
        </p:nvSpPr>
        <p:spPr bwMode="auto">
          <a:xfrm>
            <a:off x="6118225" y="1492250"/>
            <a:ext cx="1466850" cy="396875"/>
          </a:xfrm>
          <a:prstGeom prst="rect">
            <a:avLst/>
          </a:prstGeom>
          <a:noFill/>
          <a:ln w="28575">
            <a:noFill/>
            <a:miter lim="800000"/>
            <a:headEnd/>
            <a:tailEnd/>
          </a:ln>
        </p:spPr>
        <p:txBody>
          <a:bodyPr>
            <a:spAutoFit/>
          </a:bodyPr>
          <a:lstStyle/>
          <a:p>
            <a:pPr algn="ctr"/>
            <a:r>
              <a:rPr lang="it-IT" b="1"/>
              <a:t>Pasteur</a:t>
            </a:r>
          </a:p>
        </p:txBody>
      </p:sp>
      <p:sp>
        <p:nvSpPr>
          <p:cNvPr id="690194" name="Text Box 18"/>
          <p:cNvSpPr txBox="1">
            <a:spLocks noChangeArrowheads="1"/>
          </p:cNvSpPr>
          <p:nvPr/>
        </p:nvSpPr>
        <p:spPr bwMode="auto">
          <a:xfrm>
            <a:off x="6156325" y="4692650"/>
            <a:ext cx="1631950" cy="744538"/>
          </a:xfrm>
          <a:prstGeom prst="rect">
            <a:avLst/>
          </a:prstGeom>
          <a:solidFill>
            <a:srgbClr val="EDEFD2"/>
          </a:solidFill>
          <a:ln w="28575">
            <a:solidFill>
              <a:schemeClr val="tx1"/>
            </a:solidFill>
            <a:miter lim="800000"/>
            <a:headEnd/>
            <a:tailEnd/>
          </a:ln>
        </p:spPr>
        <p:txBody>
          <a:bodyPr lIns="162000" tIns="118800" rIns="162000" bIns="108000">
            <a:spAutoFit/>
          </a:bodyPr>
          <a:lstStyle/>
          <a:p>
            <a:pPr algn="ctr"/>
            <a:r>
              <a:rPr lang="it-IT" sz="1600"/>
              <a:t>Ceppo virulento</a:t>
            </a:r>
          </a:p>
        </p:txBody>
      </p:sp>
      <p:sp>
        <p:nvSpPr>
          <p:cNvPr id="690195" name="Text Box 19"/>
          <p:cNvSpPr txBox="1">
            <a:spLocks noChangeArrowheads="1"/>
          </p:cNvSpPr>
          <p:nvPr/>
        </p:nvSpPr>
        <p:spPr bwMode="auto">
          <a:xfrm>
            <a:off x="6489700" y="3341688"/>
            <a:ext cx="1035050" cy="654050"/>
          </a:xfrm>
          <a:prstGeom prst="rect">
            <a:avLst/>
          </a:prstGeom>
          <a:solidFill>
            <a:srgbClr val="FFFFFF"/>
          </a:solidFill>
          <a:ln w="38100">
            <a:solidFill>
              <a:schemeClr val="tx1"/>
            </a:solidFill>
            <a:miter lim="800000"/>
            <a:headEnd/>
            <a:tailEnd/>
          </a:ln>
        </p:spPr>
        <p:txBody>
          <a:bodyPr lIns="162000" tIns="154800" rIns="162000" bIns="154800">
            <a:spAutoFit/>
          </a:bodyPr>
          <a:lstStyle/>
          <a:p>
            <a:pPr algn="ctr">
              <a:spcBef>
                <a:spcPct val="50000"/>
              </a:spcBef>
            </a:pPr>
            <a:r>
              <a:rPr lang="it-IT"/>
              <a:t>uomo</a:t>
            </a:r>
          </a:p>
        </p:txBody>
      </p:sp>
      <p:sp>
        <p:nvSpPr>
          <p:cNvPr id="690196" name="Line 20"/>
          <p:cNvSpPr>
            <a:spLocks noChangeShapeType="1"/>
          </p:cNvSpPr>
          <p:nvPr/>
        </p:nvSpPr>
        <p:spPr bwMode="auto">
          <a:xfrm flipH="1" flipV="1">
            <a:off x="7061200" y="4076700"/>
            <a:ext cx="25400" cy="558800"/>
          </a:xfrm>
          <a:prstGeom prst="line">
            <a:avLst/>
          </a:prstGeom>
          <a:noFill/>
          <a:ln w="57150">
            <a:solidFill>
              <a:srgbClr val="CC9900"/>
            </a:solidFill>
            <a:round/>
            <a:headEnd/>
            <a:tailEnd type="triangle" w="med" len="med"/>
          </a:ln>
        </p:spPr>
        <p:txBody>
          <a:bodyPr anchor="ctr">
            <a:spAutoFit/>
          </a:bodyPr>
          <a:lstStyle/>
          <a:p>
            <a:endParaRPr lang="it-IT"/>
          </a:p>
        </p:txBody>
      </p:sp>
      <p:grpSp>
        <p:nvGrpSpPr>
          <p:cNvPr id="3" name="Group 21"/>
          <p:cNvGrpSpPr>
            <a:grpSpLocks/>
          </p:cNvGrpSpPr>
          <p:nvPr/>
        </p:nvGrpSpPr>
        <p:grpSpPr bwMode="auto">
          <a:xfrm rot="-2960">
            <a:off x="6694488" y="4352925"/>
            <a:ext cx="814387" cy="225425"/>
            <a:chOff x="4408" y="1880"/>
            <a:chExt cx="368" cy="120"/>
          </a:xfrm>
        </p:grpSpPr>
        <p:sp>
          <p:nvSpPr>
            <p:cNvPr id="62484" name="Line 22"/>
            <p:cNvSpPr>
              <a:spLocks noChangeShapeType="1"/>
            </p:cNvSpPr>
            <p:nvPr/>
          </p:nvSpPr>
          <p:spPr bwMode="auto">
            <a:xfrm flipV="1">
              <a:off x="4416" y="1904"/>
              <a:ext cx="320" cy="80"/>
            </a:xfrm>
            <a:prstGeom prst="line">
              <a:avLst/>
            </a:prstGeom>
            <a:noFill/>
            <a:ln w="38100">
              <a:solidFill>
                <a:srgbClr val="CC9900"/>
              </a:solidFill>
              <a:round/>
              <a:headEnd/>
              <a:tailEnd/>
            </a:ln>
          </p:spPr>
          <p:txBody>
            <a:bodyPr anchor="ctr">
              <a:spAutoFit/>
            </a:bodyPr>
            <a:lstStyle/>
            <a:p>
              <a:endParaRPr lang="it-IT"/>
            </a:p>
          </p:txBody>
        </p:sp>
        <p:sp>
          <p:nvSpPr>
            <p:cNvPr id="62485" name="Line 23"/>
            <p:cNvSpPr>
              <a:spLocks noChangeShapeType="1"/>
            </p:cNvSpPr>
            <p:nvPr/>
          </p:nvSpPr>
          <p:spPr bwMode="auto">
            <a:xfrm>
              <a:off x="4408" y="1880"/>
              <a:ext cx="368" cy="120"/>
            </a:xfrm>
            <a:prstGeom prst="line">
              <a:avLst/>
            </a:prstGeom>
            <a:noFill/>
            <a:ln w="38100">
              <a:solidFill>
                <a:srgbClr val="CC9900"/>
              </a:solidFill>
              <a:round/>
              <a:headEnd/>
              <a:tailEnd/>
            </a:ln>
          </p:spPr>
          <p:txBody>
            <a:bodyPr anchor="ctr">
              <a:spAutoFit/>
            </a:bodyPr>
            <a:lstStyle/>
            <a:p>
              <a:endParaRPr lang="it-IT"/>
            </a:p>
          </p:txBody>
        </p:sp>
      </p:grpSp>
      <p:sp>
        <p:nvSpPr>
          <p:cNvPr id="690200" name="Line 24"/>
          <p:cNvSpPr>
            <a:spLocks noChangeShapeType="1"/>
          </p:cNvSpPr>
          <p:nvPr/>
        </p:nvSpPr>
        <p:spPr bwMode="auto">
          <a:xfrm flipH="1">
            <a:off x="7048500" y="2806700"/>
            <a:ext cx="0" cy="431800"/>
          </a:xfrm>
          <a:prstGeom prst="line">
            <a:avLst/>
          </a:prstGeom>
          <a:noFill/>
          <a:ln w="57150">
            <a:solidFill>
              <a:srgbClr val="CC9900"/>
            </a:solidFill>
            <a:round/>
            <a:headEnd/>
            <a:tailEnd type="triangle" w="med" len="med"/>
          </a:ln>
        </p:spPr>
        <p:txBody>
          <a:bodyPr anchor="ctr">
            <a:spAutoFit/>
          </a:bodyP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690183"/>
                                        </p:tgtEl>
                                        <p:attrNameLst>
                                          <p:attrName>style.visibility</p:attrName>
                                        </p:attrNameLst>
                                      </p:cBhvr>
                                      <p:to>
                                        <p:strVal val="visible"/>
                                      </p:to>
                                    </p:set>
                                    <p:animEffect transition="in" filter="wheel(2)">
                                      <p:cBhvr>
                                        <p:cTn id="7" dur="1000"/>
                                        <p:tgtEl>
                                          <p:spTgt spid="690183"/>
                                        </p:tgtEl>
                                      </p:cBhvr>
                                    </p:animEffect>
                                  </p:childTnLst>
                                </p:cTn>
                              </p:par>
                            </p:childTnLst>
                          </p:cTn>
                        </p:par>
                        <p:par>
                          <p:cTn id="8" fill="hold">
                            <p:stCondLst>
                              <p:cond delay="1000"/>
                            </p:stCondLst>
                            <p:childTnLst>
                              <p:par>
                                <p:cTn id="9" presetID="21" presetClass="entr" presetSubtype="2" fill="hold" grpId="0" nodeType="afterEffect">
                                  <p:stCondLst>
                                    <p:cond delay="0"/>
                                  </p:stCondLst>
                                  <p:childTnLst>
                                    <p:set>
                                      <p:cBhvr>
                                        <p:cTn id="10" dur="1" fill="hold">
                                          <p:stCondLst>
                                            <p:cond delay="0"/>
                                          </p:stCondLst>
                                        </p:cTn>
                                        <p:tgtEl>
                                          <p:spTgt spid="690182"/>
                                        </p:tgtEl>
                                        <p:attrNameLst>
                                          <p:attrName>style.visibility</p:attrName>
                                        </p:attrNameLst>
                                      </p:cBhvr>
                                      <p:to>
                                        <p:strVal val="visible"/>
                                      </p:to>
                                    </p:set>
                                    <p:animEffect transition="in" filter="wheel(2)">
                                      <p:cBhvr>
                                        <p:cTn id="11" dur="1000"/>
                                        <p:tgtEl>
                                          <p:spTgt spid="690182"/>
                                        </p:tgtEl>
                                      </p:cBhvr>
                                    </p:animEffect>
                                  </p:childTnLst>
                                </p:cTn>
                              </p:par>
                            </p:childTnLst>
                          </p:cTn>
                        </p:par>
                        <p:par>
                          <p:cTn id="12" fill="hold">
                            <p:stCondLst>
                              <p:cond delay="2000"/>
                            </p:stCondLst>
                            <p:childTnLst>
                              <p:par>
                                <p:cTn id="13" presetID="55" presetClass="entr" presetSubtype="0" fill="hold" grpId="0" nodeType="afterEffect">
                                  <p:stCondLst>
                                    <p:cond delay="0"/>
                                  </p:stCondLst>
                                  <p:childTnLst>
                                    <p:set>
                                      <p:cBhvr>
                                        <p:cTn id="14" dur="1" fill="hold">
                                          <p:stCondLst>
                                            <p:cond delay="0"/>
                                          </p:stCondLst>
                                        </p:cTn>
                                        <p:tgtEl>
                                          <p:spTgt spid="690186"/>
                                        </p:tgtEl>
                                        <p:attrNameLst>
                                          <p:attrName>style.visibility</p:attrName>
                                        </p:attrNameLst>
                                      </p:cBhvr>
                                      <p:to>
                                        <p:strVal val="visible"/>
                                      </p:to>
                                    </p:set>
                                    <p:anim calcmode="lin" valueType="num">
                                      <p:cBhvr>
                                        <p:cTn id="15" dur="1000" fill="hold"/>
                                        <p:tgtEl>
                                          <p:spTgt spid="690186"/>
                                        </p:tgtEl>
                                        <p:attrNameLst>
                                          <p:attrName>ppt_w</p:attrName>
                                        </p:attrNameLst>
                                      </p:cBhvr>
                                      <p:tavLst>
                                        <p:tav tm="0">
                                          <p:val>
                                            <p:strVal val="#ppt_w*0.70"/>
                                          </p:val>
                                        </p:tav>
                                        <p:tav tm="100000">
                                          <p:val>
                                            <p:strVal val="#ppt_w"/>
                                          </p:val>
                                        </p:tav>
                                      </p:tavLst>
                                    </p:anim>
                                    <p:anim calcmode="lin" valueType="num">
                                      <p:cBhvr>
                                        <p:cTn id="16" dur="1000" fill="hold"/>
                                        <p:tgtEl>
                                          <p:spTgt spid="690186"/>
                                        </p:tgtEl>
                                        <p:attrNameLst>
                                          <p:attrName>ppt_h</p:attrName>
                                        </p:attrNameLst>
                                      </p:cBhvr>
                                      <p:tavLst>
                                        <p:tav tm="0">
                                          <p:val>
                                            <p:strVal val="#ppt_h"/>
                                          </p:val>
                                        </p:tav>
                                        <p:tav tm="100000">
                                          <p:val>
                                            <p:strVal val="#ppt_h"/>
                                          </p:val>
                                        </p:tav>
                                      </p:tavLst>
                                    </p:anim>
                                    <p:animEffect transition="in" filter="fade">
                                      <p:cBhvr>
                                        <p:cTn id="17" dur="1000"/>
                                        <p:tgtEl>
                                          <p:spTgt spid="690186"/>
                                        </p:tgtEl>
                                      </p:cBhvr>
                                    </p:animEffect>
                                  </p:childTnLst>
                                </p:cTn>
                              </p:par>
                            </p:childTnLst>
                          </p:cTn>
                        </p:par>
                        <p:par>
                          <p:cTn id="18" fill="hold">
                            <p:stCondLst>
                              <p:cond delay="3000"/>
                            </p:stCondLst>
                            <p:childTnLst>
                              <p:par>
                                <p:cTn id="19" presetID="21" presetClass="entr" presetSubtype="2" fill="hold" grpId="0" nodeType="afterEffect">
                                  <p:stCondLst>
                                    <p:cond delay="0"/>
                                  </p:stCondLst>
                                  <p:childTnLst>
                                    <p:set>
                                      <p:cBhvr>
                                        <p:cTn id="20" dur="1" fill="hold">
                                          <p:stCondLst>
                                            <p:cond delay="0"/>
                                          </p:stCondLst>
                                        </p:cTn>
                                        <p:tgtEl>
                                          <p:spTgt spid="690185"/>
                                        </p:tgtEl>
                                        <p:attrNameLst>
                                          <p:attrName>style.visibility</p:attrName>
                                        </p:attrNameLst>
                                      </p:cBhvr>
                                      <p:to>
                                        <p:strVal val="visible"/>
                                      </p:to>
                                    </p:set>
                                    <p:animEffect transition="in" filter="wheel(2)">
                                      <p:cBhvr>
                                        <p:cTn id="21" dur="1000"/>
                                        <p:tgtEl>
                                          <p:spTgt spid="690185"/>
                                        </p:tgtEl>
                                      </p:cBhvr>
                                    </p:animEffect>
                                  </p:childTnLst>
                                </p:cTn>
                              </p:par>
                            </p:childTnLst>
                          </p:cTn>
                        </p:par>
                        <p:par>
                          <p:cTn id="22" fill="hold">
                            <p:stCondLst>
                              <p:cond delay="4000"/>
                            </p:stCondLst>
                            <p:childTnLst>
                              <p:par>
                                <p:cTn id="23" presetID="22" presetClass="entr" presetSubtype="1" fill="hold" grpId="0" nodeType="afterEffect">
                                  <p:stCondLst>
                                    <p:cond delay="0"/>
                                  </p:stCondLst>
                                  <p:childTnLst>
                                    <p:set>
                                      <p:cBhvr>
                                        <p:cTn id="24" dur="1" fill="hold">
                                          <p:stCondLst>
                                            <p:cond delay="0"/>
                                          </p:stCondLst>
                                        </p:cTn>
                                        <p:tgtEl>
                                          <p:spTgt spid="690191"/>
                                        </p:tgtEl>
                                        <p:attrNameLst>
                                          <p:attrName>style.visibility</p:attrName>
                                        </p:attrNameLst>
                                      </p:cBhvr>
                                      <p:to>
                                        <p:strVal val="visible"/>
                                      </p:to>
                                    </p:set>
                                    <p:animEffect transition="in" filter="wipe(up)">
                                      <p:cBhvr>
                                        <p:cTn id="25" dur="1000"/>
                                        <p:tgtEl>
                                          <p:spTgt spid="690191"/>
                                        </p:tgtEl>
                                      </p:cBhvr>
                                    </p:animEffect>
                                  </p:childTnLst>
                                </p:cTn>
                              </p:par>
                            </p:childTnLst>
                          </p:cTn>
                        </p:par>
                        <p:par>
                          <p:cTn id="26" fill="hold">
                            <p:stCondLst>
                              <p:cond delay="5000"/>
                            </p:stCondLst>
                            <p:childTnLst>
                              <p:par>
                                <p:cTn id="27" presetID="22" presetClass="entr" presetSubtype="4" fill="hold" grpId="0" nodeType="afterEffect">
                                  <p:stCondLst>
                                    <p:cond delay="0"/>
                                  </p:stCondLst>
                                  <p:childTnLst>
                                    <p:set>
                                      <p:cBhvr>
                                        <p:cTn id="28" dur="1" fill="hold">
                                          <p:stCondLst>
                                            <p:cond delay="0"/>
                                          </p:stCondLst>
                                        </p:cTn>
                                        <p:tgtEl>
                                          <p:spTgt spid="690187"/>
                                        </p:tgtEl>
                                        <p:attrNameLst>
                                          <p:attrName>style.visibility</p:attrName>
                                        </p:attrNameLst>
                                      </p:cBhvr>
                                      <p:to>
                                        <p:strVal val="visible"/>
                                      </p:to>
                                    </p:set>
                                    <p:animEffect transition="in" filter="wipe(down)">
                                      <p:cBhvr>
                                        <p:cTn id="29" dur="1000"/>
                                        <p:tgtEl>
                                          <p:spTgt spid="690187"/>
                                        </p:tgtEl>
                                      </p:cBhvr>
                                    </p:animEffect>
                                  </p:childTnLst>
                                </p:cTn>
                              </p:par>
                            </p:childTnLst>
                          </p:cTn>
                        </p:par>
                        <p:par>
                          <p:cTn id="30" fill="hold">
                            <p:stCondLst>
                              <p:cond delay="6000"/>
                            </p:stCondLst>
                            <p:childTnLst>
                              <p:par>
                                <p:cTn id="31" presetID="31" presetClass="entr" presetSubtype="0" fill="hold" nodeType="afterEffect">
                                  <p:stCondLst>
                                    <p:cond delay="0"/>
                                  </p:stCondLst>
                                  <p:iterate type="lt">
                                    <p:tmPct val="5000"/>
                                  </p:iterate>
                                  <p:childTnLst>
                                    <p:set>
                                      <p:cBhvr>
                                        <p:cTn id="32" dur="1" fill="hold">
                                          <p:stCondLst>
                                            <p:cond delay="0"/>
                                          </p:stCondLst>
                                        </p:cTn>
                                        <p:tgtEl>
                                          <p:spTgt spid="2"/>
                                        </p:tgtEl>
                                        <p:attrNameLst>
                                          <p:attrName>style.visibility</p:attrName>
                                        </p:attrNameLst>
                                      </p:cBhvr>
                                      <p:to>
                                        <p:strVal val="visible"/>
                                      </p:to>
                                    </p:set>
                                    <p:anim calcmode="lin" valueType="num">
                                      <p:cBhvr>
                                        <p:cTn id="33" dur="1000" fill="hold"/>
                                        <p:tgtEl>
                                          <p:spTgt spid="2"/>
                                        </p:tgtEl>
                                        <p:attrNameLst>
                                          <p:attrName>ppt_w</p:attrName>
                                        </p:attrNameLst>
                                      </p:cBhvr>
                                      <p:tavLst>
                                        <p:tav tm="0">
                                          <p:val>
                                            <p:fltVal val="0"/>
                                          </p:val>
                                        </p:tav>
                                        <p:tav tm="100000">
                                          <p:val>
                                            <p:strVal val="#ppt_w"/>
                                          </p:val>
                                        </p:tav>
                                      </p:tavLst>
                                    </p:anim>
                                    <p:anim calcmode="lin" valueType="num">
                                      <p:cBhvr>
                                        <p:cTn id="34" dur="1000" fill="hold"/>
                                        <p:tgtEl>
                                          <p:spTgt spid="2"/>
                                        </p:tgtEl>
                                        <p:attrNameLst>
                                          <p:attrName>ppt_h</p:attrName>
                                        </p:attrNameLst>
                                      </p:cBhvr>
                                      <p:tavLst>
                                        <p:tav tm="0">
                                          <p:val>
                                            <p:fltVal val="0"/>
                                          </p:val>
                                        </p:tav>
                                        <p:tav tm="100000">
                                          <p:val>
                                            <p:strVal val="#ppt_h"/>
                                          </p:val>
                                        </p:tav>
                                      </p:tavLst>
                                    </p:anim>
                                    <p:anim calcmode="lin" valueType="num">
                                      <p:cBhvr>
                                        <p:cTn id="35" dur="1000" fill="hold"/>
                                        <p:tgtEl>
                                          <p:spTgt spid="2"/>
                                        </p:tgtEl>
                                        <p:attrNameLst>
                                          <p:attrName>style.rotation</p:attrName>
                                        </p:attrNameLst>
                                      </p:cBhvr>
                                      <p:tavLst>
                                        <p:tav tm="0">
                                          <p:val>
                                            <p:fltVal val="90"/>
                                          </p:val>
                                        </p:tav>
                                        <p:tav tm="100000">
                                          <p:val>
                                            <p:fltVal val="0"/>
                                          </p:val>
                                        </p:tav>
                                      </p:tavLst>
                                    </p:anim>
                                    <p:animEffect transition="in" filter="fade">
                                      <p:cBhvr>
                                        <p:cTn id="36" dur="10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2" fill="hold" grpId="0" nodeType="clickEffect">
                                  <p:stCondLst>
                                    <p:cond delay="0"/>
                                  </p:stCondLst>
                                  <p:childTnLst>
                                    <p:set>
                                      <p:cBhvr>
                                        <p:cTn id="40" dur="1" fill="hold">
                                          <p:stCondLst>
                                            <p:cond delay="0"/>
                                          </p:stCondLst>
                                        </p:cTn>
                                        <p:tgtEl>
                                          <p:spTgt spid="690193"/>
                                        </p:tgtEl>
                                        <p:attrNameLst>
                                          <p:attrName>style.visibility</p:attrName>
                                        </p:attrNameLst>
                                      </p:cBhvr>
                                      <p:to>
                                        <p:strVal val="visible"/>
                                      </p:to>
                                    </p:set>
                                    <p:animEffect transition="in" filter="wheel(2)">
                                      <p:cBhvr>
                                        <p:cTn id="41" dur="1000"/>
                                        <p:tgtEl>
                                          <p:spTgt spid="690193"/>
                                        </p:tgtEl>
                                      </p:cBhvr>
                                    </p:animEffect>
                                  </p:childTnLst>
                                </p:cTn>
                              </p:par>
                            </p:childTnLst>
                          </p:cTn>
                        </p:par>
                        <p:par>
                          <p:cTn id="42" fill="hold">
                            <p:stCondLst>
                              <p:cond delay="1000"/>
                            </p:stCondLst>
                            <p:childTnLst>
                              <p:par>
                                <p:cTn id="43" presetID="21" presetClass="entr" presetSubtype="2" fill="hold" grpId="0" nodeType="afterEffect">
                                  <p:stCondLst>
                                    <p:cond delay="0"/>
                                  </p:stCondLst>
                                  <p:childTnLst>
                                    <p:set>
                                      <p:cBhvr>
                                        <p:cTn id="44" dur="1" fill="hold">
                                          <p:stCondLst>
                                            <p:cond delay="0"/>
                                          </p:stCondLst>
                                        </p:cTn>
                                        <p:tgtEl>
                                          <p:spTgt spid="690192"/>
                                        </p:tgtEl>
                                        <p:attrNameLst>
                                          <p:attrName>style.visibility</p:attrName>
                                        </p:attrNameLst>
                                      </p:cBhvr>
                                      <p:to>
                                        <p:strVal val="visible"/>
                                      </p:to>
                                    </p:set>
                                    <p:animEffect transition="in" filter="wheel(2)">
                                      <p:cBhvr>
                                        <p:cTn id="45" dur="1000"/>
                                        <p:tgtEl>
                                          <p:spTgt spid="690192"/>
                                        </p:tgtEl>
                                      </p:cBhvr>
                                    </p:animEffect>
                                  </p:childTnLst>
                                </p:cTn>
                              </p:par>
                            </p:childTnLst>
                          </p:cTn>
                        </p:par>
                        <p:par>
                          <p:cTn id="46" fill="hold">
                            <p:stCondLst>
                              <p:cond delay="2000"/>
                            </p:stCondLst>
                            <p:childTnLst>
                              <p:par>
                                <p:cTn id="47" presetID="55" presetClass="entr" presetSubtype="0" fill="hold" grpId="0" nodeType="afterEffect">
                                  <p:stCondLst>
                                    <p:cond delay="0"/>
                                  </p:stCondLst>
                                  <p:childTnLst>
                                    <p:set>
                                      <p:cBhvr>
                                        <p:cTn id="48" dur="1" fill="hold">
                                          <p:stCondLst>
                                            <p:cond delay="0"/>
                                          </p:stCondLst>
                                        </p:cTn>
                                        <p:tgtEl>
                                          <p:spTgt spid="690195"/>
                                        </p:tgtEl>
                                        <p:attrNameLst>
                                          <p:attrName>style.visibility</p:attrName>
                                        </p:attrNameLst>
                                      </p:cBhvr>
                                      <p:to>
                                        <p:strVal val="visible"/>
                                      </p:to>
                                    </p:set>
                                    <p:anim calcmode="lin" valueType="num">
                                      <p:cBhvr>
                                        <p:cTn id="49" dur="1000" fill="hold"/>
                                        <p:tgtEl>
                                          <p:spTgt spid="690195"/>
                                        </p:tgtEl>
                                        <p:attrNameLst>
                                          <p:attrName>ppt_w</p:attrName>
                                        </p:attrNameLst>
                                      </p:cBhvr>
                                      <p:tavLst>
                                        <p:tav tm="0">
                                          <p:val>
                                            <p:strVal val="#ppt_w*0.70"/>
                                          </p:val>
                                        </p:tav>
                                        <p:tav tm="100000">
                                          <p:val>
                                            <p:strVal val="#ppt_w"/>
                                          </p:val>
                                        </p:tav>
                                      </p:tavLst>
                                    </p:anim>
                                    <p:anim calcmode="lin" valueType="num">
                                      <p:cBhvr>
                                        <p:cTn id="50" dur="1000" fill="hold"/>
                                        <p:tgtEl>
                                          <p:spTgt spid="690195"/>
                                        </p:tgtEl>
                                        <p:attrNameLst>
                                          <p:attrName>ppt_h</p:attrName>
                                        </p:attrNameLst>
                                      </p:cBhvr>
                                      <p:tavLst>
                                        <p:tav tm="0">
                                          <p:val>
                                            <p:strVal val="#ppt_h"/>
                                          </p:val>
                                        </p:tav>
                                        <p:tav tm="100000">
                                          <p:val>
                                            <p:strVal val="#ppt_h"/>
                                          </p:val>
                                        </p:tav>
                                      </p:tavLst>
                                    </p:anim>
                                    <p:animEffect transition="in" filter="fade">
                                      <p:cBhvr>
                                        <p:cTn id="51" dur="1000"/>
                                        <p:tgtEl>
                                          <p:spTgt spid="690195"/>
                                        </p:tgtEl>
                                      </p:cBhvr>
                                    </p:animEffect>
                                  </p:childTnLst>
                                </p:cTn>
                              </p:par>
                            </p:childTnLst>
                          </p:cTn>
                        </p:par>
                        <p:par>
                          <p:cTn id="52" fill="hold">
                            <p:stCondLst>
                              <p:cond delay="3000"/>
                            </p:stCondLst>
                            <p:childTnLst>
                              <p:par>
                                <p:cTn id="53" presetID="21" presetClass="entr" presetSubtype="2" fill="hold" grpId="0" nodeType="afterEffect">
                                  <p:stCondLst>
                                    <p:cond delay="0"/>
                                  </p:stCondLst>
                                  <p:childTnLst>
                                    <p:set>
                                      <p:cBhvr>
                                        <p:cTn id="54" dur="1" fill="hold">
                                          <p:stCondLst>
                                            <p:cond delay="0"/>
                                          </p:stCondLst>
                                        </p:cTn>
                                        <p:tgtEl>
                                          <p:spTgt spid="690194"/>
                                        </p:tgtEl>
                                        <p:attrNameLst>
                                          <p:attrName>style.visibility</p:attrName>
                                        </p:attrNameLst>
                                      </p:cBhvr>
                                      <p:to>
                                        <p:strVal val="visible"/>
                                      </p:to>
                                    </p:set>
                                    <p:animEffect transition="in" filter="wheel(2)">
                                      <p:cBhvr>
                                        <p:cTn id="55" dur="1000"/>
                                        <p:tgtEl>
                                          <p:spTgt spid="690194"/>
                                        </p:tgtEl>
                                      </p:cBhvr>
                                    </p:animEffect>
                                  </p:childTnLst>
                                </p:cTn>
                              </p:par>
                            </p:childTnLst>
                          </p:cTn>
                        </p:par>
                        <p:par>
                          <p:cTn id="56" fill="hold">
                            <p:stCondLst>
                              <p:cond delay="4000"/>
                            </p:stCondLst>
                            <p:childTnLst>
                              <p:par>
                                <p:cTn id="57" presetID="22" presetClass="entr" presetSubtype="1" fill="hold" grpId="0" nodeType="afterEffect">
                                  <p:stCondLst>
                                    <p:cond delay="0"/>
                                  </p:stCondLst>
                                  <p:childTnLst>
                                    <p:set>
                                      <p:cBhvr>
                                        <p:cTn id="58" dur="1" fill="hold">
                                          <p:stCondLst>
                                            <p:cond delay="0"/>
                                          </p:stCondLst>
                                        </p:cTn>
                                        <p:tgtEl>
                                          <p:spTgt spid="690200"/>
                                        </p:tgtEl>
                                        <p:attrNameLst>
                                          <p:attrName>style.visibility</p:attrName>
                                        </p:attrNameLst>
                                      </p:cBhvr>
                                      <p:to>
                                        <p:strVal val="visible"/>
                                      </p:to>
                                    </p:set>
                                    <p:animEffect transition="in" filter="wipe(up)">
                                      <p:cBhvr>
                                        <p:cTn id="59" dur="1000"/>
                                        <p:tgtEl>
                                          <p:spTgt spid="690200"/>
                                        </p:tgtEl>
                                      </p:cBhvr>
                                    </p:animEffect>
                                  </p:childTnLst>
                                </p:cTn>
                              </p:par>
                            </p:childTnLst>
                          </p:cTn>
                        </p:par>
                        <p:par>
                          <p:cTn id="60" fill="hold">
                            <p:stCondLst>
                              <p:cond delay="5000"/>
                            </p:stCondLst>
                            <p:childTnLst>
                              <p:par>
                                <p:cTn id="61" presetID="22" presetClass="entr" presetSubtype="4" fill="hold" grpId="0" nodeType="afterEffect">
                                  <p:stCondLst>
                                    <p:cond delay="0"/>
                                  </p:stCondLst>
                                  <p:childTnLst>
                                    <p:set>
                                      <p:cBhvr>
                                        <p:cTn id="62" dur="1" fill="hold">
                                          <p:stCondLst>
                                            <p:cond delay="0"/>
                                          </p:stCondLst>
                                        </p:cTn>
                                        <p:tgtEl>
                                          <p:spTgt spid="690196"/>
                                        </p:tgtEl>
                                        <p:attrNameLst>
                                          <p:attrName>style.visibility</p:attrName>
                                        </p:attrNameLst>
                                      </p:cBhvr>
                                      <p:to>
                                        <p:strVal val="visible"/>
                                      </p:to>
                                    </p:set>
                                    <p:animEffect transition="in" filter="wipe(down)">
                                      <p:cBhvr>
                                        <p:cTn id="63" dur="1000"/>
                                        <p:tgtEl>
                                          <p:spTgt spid="690196"/>
                                        </p:tgtEl>
                                      </p:cBhvr>
                                    </p:animEffect>
                                  </p:childTnLst>
                                </p:cTn>
                              </p:par>
                            </p:childTnLst>
                          </p:cTn>
                        </p:par>
                        <p:par>
                          <p:cTn id="64" fill="hold">
                            <p:stCondLst>
                              <p:cond delay="6000"/>
                            </p:stCondLst>
                            <p:childTnLst>
                              <p:par>
                                <p:cTn id="65" presetID="31" presetClass="entr" presetSubtype="0" fill="hold" nodeType="afterEffect">
                                  <p:stCondLst>
                                    <p:cond delay="0"/>
                                  </p:stCondLst>
                                  <p:iterate type="lt">
                                    <p:tmPct val="5000"/>
                                  </p:iterate>
                                  <p:childTnLst>
                                    <p:set>
                                      <p:cBhvr>
                                        <p:cTn id="66" dur="1" fill="hold">
                                          <p:stCondLst>
                                            <p:cond delay="0"/>
                                          </p:stCondLst>
                                        </p:cTn>
                                        <p:tgtEl>
                                          <p:spTgt spid="3"/>
                                        </p:tgtEl>
                                        <p:attrNameLst>
                                          <p:attrName>style.visibility</p:attrName>
                                        </p:attrNameLst>
                                      </p:cBhvr>
                                      <p:to>
                                        <p:strVal val="visible"/>
                                      </p:to>
                                    </p:set>
                                    <p:anim calcmode="lin" valueType="num">
                                      <p:cBhvr>
                                        <p:cTn id="67" dur="1000" fill="hold"/>
                                        <p:tgtEl>
                                          <p:spTgt spid="3"/>
                                        </p:tgtEl>
                                        <p:attrNameLst>
                                          <p:attrName>ppt_w</p:attrName>
                                        </p:attrNameLst>
                                      </p:cBhvr>
                                      <p:tavLst>
                                        <p:tav tm="0">
                                          <p:val>
                                            <p:fltVal val="0"/>
                                          </p:val>
                                        </p:tav>
                                        <p:tav tm="100000">
                                          <p:val>
                                            <p:strVal val="#ppt_w"/>
                                          </p:val>
                                        </p:tav>
                                      </p:tavLst>
                                    </p:anim>
                                    <p:anim calcmode="lin" valueType="num">
                                      <p:cBhvr>
                                        <p:cTn id="68" dur="1000" fill="hold"/>
                                        <p:tgtEl>
                                          <p:spTgt spid="3"/>
                                        </p:tgtEl>
                                        <p:attrNameLst>
                                          <p:attrName>ppt_h</p:attrName>
                                        </p:attrNameLst>
                                      </p:cBhvr>
                                      <p:tavLst>
                                        <p:tav tm="0">
                                          <p:val>
                                            <p:fltVal val="0"/>
                                          </p:val>
                                        </p:tav>
                                        <p:tav tm="100000">
                                          <p:val>
                                            <p:strVal val="#ppt_h"/>
                                          </p:val>
                                        </p:tav>
                                      </p:tavLst>
                                    </p:anim>
                                    <p:anim calcmode="lin" valueType="num">
                                      <p:cBhvr>
                                        <p:cTn id="69" dur="1000" fill="hold"/>
                                        <p:tgtEl>
                                          <p:spTgt spid="3"/>
                                        </p:tgtEl>
                                        <p:attrNameLst>
                                          <p:attrName>style.rotation</p:attrName>
                                        </p:attrNameLst>
                                      </p:cBhvr>
                                      <p:tavLst>
                                        <p:tav tm="0">
                                          <p:val>
                                            <p:fltVal val="90"/>
                                          </p:val>
                                        </p:tav>
                                        <p:tav tm="100000">
                                          <p:val>
                                            <p:fltVal val="0"/>
                                          </p:val>
                                        </p:tav>
                                      </p:tavLst>
                                    </p:anim>
                                    <p:animEffect transition="in" filter="fade">
                                      <p:cBhvr>
                                        <p:cTn id="70" dur="1000"/>
                                        <p:tgtEl>
                                          <p:spTgt spid="3"/>
                                        </p:tgtEl>
                                      </p:cBhvr>
                                    </p:animEffect>
                                  </p:childTnLst>
                                </p:cTn>
                              </p:par>
                            </p:childTnLst>
                          </p:cTn>
                        </p:par>
                      </p:childTnLst>
                    </p:cTn>
                  </p:par>
                  <p:par>
                    <p:cTn id="71" fill="hold">
                      <p:stCondLst>
                        <p:cond delay="indefinite"/>
                      </p:stCondLst>
                      <p:childTnLst>
                        <p:par>
                          <p:cTn id="72" fill="hold">
                            <p:stCondLst>
                              <p:cond delay="0"/>
                            </p:stCondLst>
                            <p:childTnLst>
                              <p:par>
                                <p:cTn id="73" presetID="55" presetClass="entr" presetSubtype="0" fill="hold" grpId="0" nodeType="clickEffect">
                                  <p:stCondLst>
                                    <p:cond delay="0"/>
                                  </p:stCondLst>
                                  <p:childTnLst>
                                    <p:set>
                                      <p:cBhvr>
                                        <p:cTn id="74" dur="1" fill="hold">
                                          <p:stCondLst>
                                            <p:cond delay="0"/>
                                          </p:stCondLst>
                                        </p:cTn>
                                        <p:tgtEl>
                                          <p:spTgt spid="690178"/>
                                        </p:tgtEl>
                                        <p:attrNameLst>
                                          <p:attrName>style.visibility</p:attrName>
                                        </p:attrNameLst>
                                      </p:cBhvr>
                                      <p:to>
                                        <p:strVal val="visible"/>
                                      </p:to>
                                    </p:set>
                                    <p:anim calcmode="lin" valueType="num">
                                      <p:cBhvr>
                                        <p:cTn id="75" dur="1000" fill="hold"/>
                                        <p:tgtEl>
                                          <p:spTgt spid="690178"/>
                                        </p:tgtEl>
                                        <p:attrNameLst>
                                          <p:attrName>ppt_w</p:attrName>
                                        </p:attrNameLst>
                                      </p:cBhvr>
                                      <p:tavLst>
                                        <p:tav tm="0">
                                          <p:val>
                                            <p:strVal val="#ppt_w*0.70"/>
                                          </p:val>
                                        </p:tav>
                                        <p:tav tm="100000">
                                          <p:val>
                                            <p:strVal val="#ppt_w"/>
                                          </p:val>
                                        </p:tav>
                                      </p:tavLst>
                                    </p:anim>
                                    <p:anim calcmode="lin" valueType="num">
                                      <p:cBhvr>
                                        <p:cTn id="76" dur="1000" fill="hold"/>
                                        <p:tgtEl>
                                          <p:spTgt spid="690178"/>
                                        </p:tgtEl>
                                        <p:attrNameLst>
                                          <p:attrName>ppt_h</p:attrName>
                                        </p:attrNameLst>
                                      </p:cBhvr>
                                      <p:tavLst>
                                        <p:tav tm="0">
                                          <p:val>
                                            <p:strVal val="#ppt_h"/>
                                          </p:val>
                                        </p:tav>
                                        <p:tav tm="100000">
                                          <p:val>
                                            <p:strVal val="#ppt_h"/>
                                          </p:val>
                                        </p:tav>
                                      </p:tavLst>
                                    </p:anim>
                                    <p:animEffect transition="in" filter="fade">
                                      <p:cBhvr>
                                        <p:cTn id="77" dur="1000"/>
                                        <p:tgtEl>
                                          <p:spTgt spid="690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0178" grpId="0"/>
      <p:bldP spid="690182" grpId="0" animBg="1"/>
      <p:bldP spid="690183" grpId="0"/>
      <p:bldP spid="690185" grpId="0" animBg="1"/>
      <p:bldP spid="690186" grpId="0" animBg="1"/>
      <p:bldP spid="690187" grpId="0" animBg="1"/>
      <p:bldP spid="690191" grpId="0" animBg="1"/>
      <p:bldP spid="690192" grpId="0" animBg="1"/>
      <p:bldP spid="690193" grpId="0"/>
      <p:bldP spid="690194" grpId="0" animBg="1"/>
      <p:bldP spid="690195" grpId="0" animBg="1"/>
      <p:bldP spid="690196" grpId="0" animBg="1"/>
      <p:bldP spid="690200"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6" name="Text Box 2"/>
          <p:cNvSpPr txBox="1">
            <a:spLocks noChangeArrowheads="1"/>
          </p:cNvSpPr>
          <p:nvPr/>
        </p:nvSpPr>
        <p:spPr bwMode="auto">
          <a:xfrm>
            <a:off x="1676400" y="3411538"/>
            <a:ext cx="6000750" cy="1385887"/>
          </a:xfrm>
          <a:prstGeom prst="rect">
            <a:avLst/>
          </a:prstGeom>
          <a:noFill/>
          <a:ln w="38100">
            <a:noFill/>
            <a:miter lim="800000"/>
            <a:headEnd/>
            <a:tailEnd/>
          </a:ln>
        </p:spPr>
        <p:txBody>
          <a:bodyPr>
            <a:spAutoFit/>
          </a:bodyPr>
          <a:lstStyle/>
          <a:p>
            <a:pPr algn="ctr">
              <a:spcBef>
                <a:spcPct val="50000"/>
              </a:spcBef>
            </a:pPr>
            <a:r>
              <a:rPr lang="it-IT" sz="2800"/>
              <a:t>Il bersaglio dell’immunità non è la malattia ma il microrganismo che provoca la malattia</a:t>
            </a:r>
          </a:p>
        </p:txBody>
      </p:sp>
      <p:sp>
        <p:nvSpPr>
          <p:cNvPr id="64515" name="Text Box 3"/>
          <p:cNvSpPr txBox="1">
            <a:spLocks noChangeArrowheads="1"/>
          </p:cNvSpPr>
          <p:nvPr/>
        </p:nvSpPr>
        <p:spPr bwMode="auto">
          <a:xfrm>
            <a:off x="444500" y="2655888"/>
            <a:ext cx="8145463" cy="579437"/>
          </a:xfrm>
          <a:prstGeom prst="rect">
            <a:avLst/>
          </a:prstGeom>
          <a:noFill/>
          <a:ln w="38100">
            <a:noFill/>
            <a:miter lim="800000"/>
            <a:headEnd/>
            <a:tailEnd/>
          </a:ln>
        </p:spPr>
        <p:txBody>
          <a:bodyPr>
            <a:spAutoFit/>
          </a:bodyPr>
          <a:lstStyle/>
          <a:p>
            <a:pPr algn="ctr"/>
            <a:r>
              <a:rPr lang="en-US" sz="3200" b="1">
                <a:cs typeface="Times New Roman" pitchFamily="18" charset="0"/>
              </a:rPr>
              <a:t>Quello che i batteriologi avevano intuito  </a:t>
            </a:r>
            <a:endParaRPr lang="it-IT" sz="3200"/>
          </a:p>
        </p:txBody>
      </p:sp>
      <p:sp>
        <p:nvSpPr>
          <p:cNvPr id="64516" name="Rettangolo 3"/>
          <p:cNvSpPr>
            <a:spLocks noChangeArrowheads="1"/>
          </p:cNvSpPr>
          <p:nvPr/>
        </p:nvSpPr>
        <p:spPr bwMode="auto">
          <a:xfrm>
            <a:off x="287338" y="4505325"/>
            <a:ext cx="8677275" cy="2308225"/>
          </a:xfrm>
          <a:prstGeom prst="rect">
            <a:avLst/>
          </a:prstGeom>
          <a:noFill/>
          <a:ln w="9525">
            <a:noFill/>
            <a:miter lim="800000"/>
            <a:headEnd/>
            <a:tailEnd/>
          </a:ln>
        </p:spPr>
        <p:txBody>
          <a:bodyPr>
            <a:spAutoFit/>
          </a:bodyPr>
          <a:lstStyle/>
          <a:p>
            <a:pPr algn="ctr">
              <a:spcBef>
                <a:spcPct val="50000"/>
              </a:spcBef>
            </a:pPr>
            <a:endParaRPr lang="it-IT" dirty="0"/>
          </a:p>
          <a:p>
            <a:pPr algn="ctr">
              <a:spcBef>
                <a:spcPct val="50000"/>
              </a:spcBef>
            </a:pPr>
            <a:r>
              <a:rPr lang="it-IT" sz="2800" dirty="0"/>
              <a:t>Usando </a:t>
            </a:r>
            <a:r>
              <a:rPr lang="it-IT" sz="2800" b="1" u="sng" dirty="0"/>
              <a:t>i protocolli </a:t>
            </a:r>
            <a:r>
              <a:rPr lang="it-IT" sz="2800" u="sng" dirty="0"/>
              <a:t>inventati da Pasteur e Koch</a:t>
            </a:r>
            <a:r>
              <a:rPr lang="it-IT" sz="2800" dirty="0"/>
              <a:t>, dal 1878, quasi ogni anno viene scoperto un agente microbico responsabile di una malattia infettiva: tra i più significativi, si possono ricordare  …</a:t>
            </a:r>
          </a:p>
        </p:txBody>
      </p:sp>
      <p:sp>
        <p:nvSpPr>
          <p:cNvPr id="64517" name="Rettangolo 4"/>
          <p:cNvSpPr>
            <a:spLocks noChangeArrowheads="1"/>
          </p:cNvSpPr>
          <p:nvPr/>
        </p:nvSpPr>
        <p:spPr bwMode="auto">
          <a:xfrm>
            <a:off x="323850" y="44450"/>
            <a:ext cx="8712200" cy="2032000"/>
          </a:xfrm>
          <a:prstGeom prst="rect">
            <a:avLst/>
          </a:prstGeom>
          <a:noFill/>
          <a:ln w="9525">
            <a:noFill/>
            <a:miter lim="800000"/>
            <a:headEnd/>
            <a:tailEnd/>
          </a:ln>
        </p:spPr>
        <p:txBody>
          <a:bodyPr>
            <a:spAutoFit/>
          </a:bodyPr>
          <a:lstStyle/>
          <a:p>
            <a:pPr algn="ctr"/>
            <a:r>
              <a:rPr lang="it-IT"/>
              <a:t>I lavori sperimentali di Louis Pasteur e Robert Koch metteranno a punto </a:t>
            </a:r>
            <a:r>
              <a:rPr lang="it-IT" b="1" u="sng"/>
              <a:t>i protocolli per dimostrare il ruolo dei parassiti nell’eziologia e patogenesi delle malattie</a:t>
            </a:r>
            <a:r>
              <a:rPr lang="it-IT"/>
              <a:t>.</a:t>
            </a:r>
          </a:p>
          <a:p>
            <a:pPr algn="just"/>
            <a:endParaRPr lang="it-IT"/>
          </a:p>
          <a:p>
            <a:pPr algn="ctr"/>
            <a:r>
              <a:rPr lang="it-IT"/>
              <a:t>La causa esterna, il bacillo, diventa la definizione della malattia. </a:t>
            </a:r>
          </a:p>
          <a:p>
            <a:pPr algn="ctr"/>
            <a:endParaRPr lang="it-IT"/>
          </a:p>
          <a:p>
            <a:pPr algn="ctr"/>
            <a:r>
              <a:rPr lang="it-IT"/>
              <a:t>L’agente patogeno microbico ha quindi rappresentato nella concettualizzazione originaria della batteriologia medica la materializzazione della malattia.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712706"/>
                                        </p:tgtEl>
                                        <p:attrNameLst>
                                          <p:attrName>style.visibility</p:attrName>
                                        </p:attrNameLst>
                                      </p:cBhvr>
                                      <p:to>
                                        <p:strVal val="visible"/>
                                      </p:to>
                                    </p:set>
                                    <p:animEffect transition="in" filter="wheel(2)">
                                      <p:cBhvr>
                                        <p:cTn id="7" dur="2000"/>
                                        <p:tgtEl>
                                          <p:spTgt spid="712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2706"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cstate="print"/>
          <a:srcRect/>
          <a:stretch>
            <a:fillRect/>
          </a:stretch>
        </p:blipFill>
        <p:spPr bwMode="auto">
          <a:xfrm>
            <a:off x="-26988" y="0"/>
            <a:ext cx="9164638" cy="6884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14839</TotalTime>
  <Words>6620</Words>
  <Application>Microsoft Office PowerPoint</Application>
  <PresentationFormat>Presentazione su schermo (4:3)</PresentationFormat>
  <Paragraphs>591</Paragraphs>
  <Slides>111</Slides>
  <Notes>39</Notes>
  <HiddenSlides>0</HiddenSlides>
  <MMClips>0</MMClips>
  <ScaleCrop>false</ScaleCrop>
  <HeadingPairs>
    <vt:vector size="4" baseType="variant">
      <vt:variant>
        <vt:lpstr>Tema</vt:lpstr>
      </vt:variant>
      <vt:variant>
        <vt:i4>1</vt:i4>
      </vt:variant>
      <vt:variant>
        <vt:lpstr>Titoli diapositive</vt:lpstr>
      </vt:variant>
      <vt:variant>
        <vt:i4>111</vt:i4>
      </vt:variant>
    </vt:vector>
  </HeadingPairs>
  <TitlesOfParts>
    <vt:vector size="112" baseType="lpstr">
      <vt:lpstr>Tema di Office</vt:lpstr>
      <vt:lpstr>Diapositiva 1</vt:lpstr>
      <vt:lpstr>Diapositiva 2</vt:lpstr>
      <vt:lpstr>Diapositiva 3</vt:lpstr>
      <vt:lpstr>Diapositiva 4</vt:lpstr>
      <vt:lpstr>Diapositiva 5</vt:lpstr>
      <vt:lpstr>“Science” Before  the Scientific Revolution</vt:lpstr>
      <vt:lpstr>The Modern Age</vt:lpstr>
      <vt:lpstr>What Were the Causes of the Scientific Revolution????</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The Scientific Method</vt:lpstr>
      <vt:lpstr>The Scientific Method</vt:lpstr>
      <vt:lpstr>Isaac Newton Explains the Laws of Gravity</vt:lpstr>
      <vt:lpstr>Diapositiva 32</vt:lpstr>
      <vt:lpstr>Diapositiva 33</vt:lpstr>
      <vt:lpstr>Rinascimento e modernità: il sangue e la nascita della fisiologia</vt:lpstr>
      <vt:lpstr>Rinascimento e modernità: il sangue e la nascita della fisiologia</vt:lpstr>
      <vt:lpstr>Francis  Bacon (1561-1626) scientific method: induction</vt:lpstr>
      <vt:lpstr>“Prolongation of life”  di Francis  Bacon (1561-1626)</vt:lpstr>
      <vt:lpstr>Rinascimento e modernità: il sangue è al centro della cura: SALASSI e TRASFUSIONI</vt:lpstr>
      <vt:lpstr>Rinascimento e modernità: il sangue è al centro della cura: SALASSI e TRASFUSIONI</vt:lpstr>
      <vt:lpstr>Diapositiva 40</vt:lpstr>
      <vt:lpstr>Diapositiva 41</vt:lpstr>
      <vt:lpstr>Diapositiva 42</vt:lpstr>
      <vt:lpstr>Diapositiva 43</vt:lpstr>
      <vt:lpstr>Diapositiva 44</vt:lpstr>
      <vt:lpstr>Diapositiva 45</vt:lpstr>
      <vt:lpstr>Diapositiva 46</vt:lpstr>
      <vt:lpstr>Diapositiva 47</vt:lpstr>
      <vt:lpstr>Il sangue nel SEICENTO </vt:lpstr>
      <vt:lpstr>Peste: dai Miasmi al Contagio</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Marcello Malpighi padre dell’“anatomia sottile” (microscopica) </vt:lpstr>
      <vt:lpstr>Marcello Malpighi padre dell’“anatomia sottile” (microscopica) </vt:lpstr>
      <vt:lpstr>Il sangue nel SETTECENTO </vt:lpstr>
      <vt:lpstr>SETTECENTO: il sangue si può misurare!</vt:lpstr>
      <vt:lpstr>SETTECENTO: il sangue si può misurare!</vt:lpstr>
      <vt:lpstr>OTTOCENTO: il secolo delle misurazioni e del pieno sviluppo della medicina moderna</vt:lpstr>
      <vt:lpstr>OTTOCENTO: il secolo delle misurazioni e del pieno sviluppo della medicina moderna</vt:lpstr>
      <vt:lpstr>Diapositiva 67</vt:lpstr>
      <vt:lpstr>Diapositiva 68</vt:lpstr>
      <vt:lpstr>Diapositiva 69</vt:lpstr>
      <vt:lpstr>Evoluzione degli Steto-fonendo-scopi Lo sviluppo della tecnica tra analogia e irrazionalità </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lpstr>Diapositiva 96</vt:lpstr>
      <vt:lpstr>Diapositiva 97</vt:lpstr>
      <vt:lpstr>Diapositiva 98</vt:lpstr>
      <vt:lpstr>Diapositiva 99</vt:lpstr>
      <vt:lpstr>Diapositiva 100</vt:lpstr>
      <vt:lpstr>Diapositiva 101</vt:lpstr>
      <vt:lpstr>Diapositiva 102</vt:lpstr>
      <vt:lpstr>Diapositiva 103</vt:lpstr>
      <vt:lpstr>Diapositiva 104</vt:lpstr>
      <vt:lpstr>Diapositiva 105</vt:lpstr>
      <vt:lpstr>Diapositiva 106</vt:lpstr>
      <vt:lpstr>Diapositiva 107</vt:lpstr>
      <vt:lpstr>Diapositiva 108</vt:lpstr>
      <vt:lpstr>Sono debitore a:</vt:lpstr>
      <vt:lpstr>Diapositiva 110</vt:lpstr>
      <vt:lpstr>Diapositiva 111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utente</dc:creator>
  <cp:lastModifiedBy>user</cp:lastModifiedBy>
  <cp:revision>747</cp:revision>
  <dcterms:created xsi:type="dcterms:W3CDTF">2012-03-16T10:24:27Z</dcterms:created>
  <dcterms:modified xsi:type="dcterms:W3CDTF">2013-10-14T22:14:15Z</dcterms:modified>
</cp:coreProperties>
</file>