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81" r:id="rId4"/>
    <p:sldId id="284" r:id="rId5"/>
    <p:sldId id="282" r:id="rId6"/>
    <p:sldId id="283" r:id="rId7"/>
    <p:sldId id="261" r:id="rId8"/>
    <p:sldId id="266" r:id="rId9"/>
    <p:sldId id="267" r:id="rId10"/>
    <p:sldId id="268" r:id="rId11"/>
    <p:sldId id="269" r:id="rId12"/>
    <p:sldId id="270" r:id="rId13"/>
    <p:sldId id="271" r:id="rId14"/>
    <p:sldId id="275" r:id="rId15"/>
    <p:sldId id="272" r:id="rId16"/>
    <p:sldId id="276" r:id="rId17"/>
    <p:sldId id="277" r:id="rId18"/>
    <p:sldId id="278" r:id="rId19"/>
    <p:sldId id="285" r:id="rId20"/>
    <p:sldId id="265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1" autoAdjust="0"/>
    <p:restoredTop sz="94660"/>
  </p:normalViewPr>
  <p:slideViewPr>
    <p:cSldViewPr>
      <p:cViewPr>
        <p:scale>
          <a:sx n="66" d="100"/>
          <a:sy n="66" d="100"/>
        </p:scale>
        <p:origin x="-1458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78539-C69B-45B3-89C2-EBB7E4EB9964}" type="datetimeFigureOut">
              <a:rPr lang="it-IT" smtClean="0"/>
              <a:pPr/>
              <a:t>07/10/2013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99AEB-F3F3-49B5-9107-4F3C64493BA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72018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C808-6977-4642-BF02-AFA516022F76}" type="datetimeFigureOut">
              <a:rPr lang="it-IT" smtClean="0"/>
              <a:pPr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3FA8-5B03-4FD0-B4CD-0FD050F63A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C808-6977-4642-BF02-AFA516022F76}" type="datetimeFigureOut">
              <a:rPr lang="it-IT" smtClean="0"/>
              <a:pPr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3FA8-5B03-4FD0-B4CD-0FD050F63A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C808-6977-4642-BF02-AFA516022F76}" type="datetimeFigureOut">
              <a:rPr lang="it-IT" smtClean="0"/>
              <a:pPr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3FA8-5B03-4FD0-B4CD-0FD050F63A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C808-6977-4642-BF02-AFA516022F76}" type="datetimeFigureOut">
              <a:rPr lang="it-IT" smtClean="0"/>
              <a:pPr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3FA8-5B03-4FD0-B4CD-0FD050F63A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C808-6977-4642-BF02-AFA516022F76}" type="datetimeFigureOut">
              <a:rPr lang="it-IT" smtClean="0"/>
              <a:pPr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3FA8-5B03-4FD0-B4CD-0FD050F63A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C808-6977-4642-BF02-AFA516022F76}" type="datetimeFigureOut">
              <a:rPr lang="it-IT" smtClean="0"/>
              <a:pPr/>
              <a:t>07/10/2013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3FA8-5B03-4FD0-B4CD-0FD050F63A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C808-6977-4642-BF02-AFA516022F76}" type="datetimeFigureOut">
              <a:rPr lang="it-IT" smtClean="0"/>
              <a:pPr/>
              <a:t>07/10/2013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3FA8-5B03-4FD0-B4CD-0FD050F63A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C808-6977-4642-BF02-AFA516022F76}" type="datetimeFigureOut">
              <a:rPr lang="it-IT" smtClean="0"/>
              <a:pPr/>
              <a:t>07/10/2013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3FA8-5B03-4FD0-B4CD-0FD050F63A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C808-6977-4642-BF02-AFA516022F76}" type="datetimeFigureOut">
              <a:rPr lang="it-IT" smtClean="0"/>
              <a:pPr/>
              <a:t>07/10/2013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3FA8-5B03-4FD0-B4CD-0FD050F63A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C808-6977-4642-BF02-AFA516022F76}" type="datetimeFigureOut">
              <a:rPr lang="it-IT" smtClean="0"/>
              <a:pPr/>
              <a:t>07/10/2013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3FA8-5B03-4FD0-B4CD-0FD050F63A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C808-6977-4642-BF02-AFA516022F76}" type="datetimeFigureOut">
              <a:rPr lang="it-IT" smtClean="0"/>
              <a:pPr/>
              <a:t>07/10/2013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3FA8-5B03-4FD0-B4CD-0FD050F63A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FC808-6977-4642-BF02-AFA516022F76}" type="datetimeFigureOut">
              <a:rPr lang="it-IT" smtClean="0"/>
              <a:pPr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33FA8-5B03-4FD0-B4CD-0FD050F63A9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Psicologia Economica</a:t>
            </a:r>
            <a:br>
              <a:rPr lang="it-IT" dirty="0" smtClean="0"/>
            </a:br>
            <a:r>
              <a:rPr lang="it-IT" dirty="0" smtClean="0"/>
              <a:t> lezione </a:t>
            </a:r>
            <a:r>
              <a:rPr lang="it-IT" smtClean="0"/>
              <a:t>8 </a:t>
            </a:r>
            <a:r>
              <a:rPr lang="it-IT" smtClean="0"/>
              <a:t>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Emozioni &amp; motivazioni nel mercato azionario</a:t>
            </a:r>
            <a:endParaRPr lang="it-IT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Inoltre ansia dovrebbe rendere più disponibili ad inf. Esterna e desiderosi di cambiare, sistema di sorveglianza</a:t>
            </a:r>
          </a:p>
          <a:p>
            <a:r>
              <a:rPr lang="it-IT" dirty="0" smtClean="0"/>
              <a:t>Mentre rabbia non dovrebbe avere questo effetto, aderenza a disposizioni personali</a:t>
            </a:r>
          </a:p>
          <a:p>
            <a:r>
              <a:rPr lang="it-IT" dirty="0" smtClean="0"/>
              <a:t>Specifiche emozioni e grado di sicurezza di proprie convinzioni</a:t>
            </a:r>
          </a:p>
          <a:p>
            <a:pPr lvl="1"/>
            <a:r>
              <a:rPr lang="it-IT" dirty="0" smtClean="0"/>
              <a:t>Ansia: bassa sicurezza  Rabbia : alta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ipotesi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Emo</a:t>
            </a:r>
            <a:r>
              <a:rPr lang="it-IT" dirty="0" smtClean="0"/>
              <a:t> positive (entusiasmo) </a:t>
            </a:r>
            <a:r>
              <a:rPr lang="it-IT" dirty="0" smtClean="0">
                <a:sym typeface="Wingdings" pitchFamily="2" charset="2"/>
              </a:rPr>
              <a:t></a:t>
            </a:r>
            <a:r>
              <a:rPr lang="it-IT" dirty="0" err="1" smtClean="0">
                <a:sym typeface="Wingdings" pitchFamily="2" charset="2"/>
              </a:rPr>
              <a:t>risk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seeking</a:t>
            </a:r>
            <a:endParaRPr lang="it-IT" dirty="0" smtClean="0"/>
          </a:p>
          <a:p>
            <a:r>
              <a:rPr lang="it-IT" dirty="0" err="1" smtClean="0"/>
              <a:t>Emo</a:t>
            </a:r>
            <a:r>
              <a:rPr lang="it-IT" dirty="0" smtClean="0"/>
              <a:t> negative avversive (anger)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risk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seeking</a:t>
            </a:r>
            <a:endParaRPr lang="it-IT" dirty="0" smtClean="0"/>
          </a:p>
          <a:p>
            <a:r>
              <a:rPr lang="it-IT" dirty="0" err="1" smtClean="0"/>
              <a:t>Emo</a:t>
            </a:r>
            <a:r>
              <a:rPr lang="it-IT" dirty="0" smtClean="0"/>
              <a:t> </a:t>
            </a:r>
            <a:r>
              <a:rPr lang="it-IT" dirty="0" err="1" smtClean="0"/>
              <a:t>neg</a:t>
            </a:r>
            <a:r>
              <a:rPr lang="it-IT" dirty="0" smtClean="0"/>
              <a:t>. ansiose (</a:t>
            </a:r>
            <a:r>
              <a:rPr lang="it-IT" dirty="0" err="1" smtClean="0"/>
              <a:t>distress-anxiety</a:t>
            </a:r>
            <a:r>
              <a:rPr lang="it-IT" dirty="0" smtClean="0"/>
              <a:t>)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risk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aversion</a:t>
            </a:r>
            <a:endParaRPr lang="it-IT" dirty="0" smtClean="0">
              <a:sym typeface="Wingdings" pitchFamily="2" charset="2"/>
            </a:endParaRPr>
          </a:p>
          <a:p>
            <a:r>
              <a:rPr lang="it-IT" dirty="0" smtClean="0">
                <a:sym typeface="Wingdings" pitchFamily="2" charset="2"/>
              </a:rPr>
              <a:t>Analogamente</a:t>
            </a:r>
          </a:p>
          <a:p>
            <a:r>
              <a:rPr lang="it-IT" dirty="0" smtClean="0">
                <a:sym typeface="Wingdings" pitchFamily="2" charset="2"/>
              </a:rPr>
              <a:t>Frame di perdita  </a:t>
            </a:r>
            <a:r>
              <a:rPr lang="it-IT" dirty="0" err="1" smtClean="0">
                <a:sym typeface="Wingdings" pitchFamily="2" charset="2"/>
              </a:rPr>
              <a:t>risk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seeking</a:t>
            </a:r>
            <a:endParaRPr lang="it-IT" dirty="0" smtClean="0">
              <a:sym typeface="Wingdings" pitchFamily="2" charset="2"/>
            </a:endParaRPr>
          </a:p>
          <a:p>
            <a:endParaRPr lang="it-IT" dirty="0" smtClean="0">
              <a:sym typeface="Wingdings" pitchFamily="2" charset="2"/>
            </a:endParaRP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Interazioni previste </a:t>
            </a:r>
            <a:r>
              <a:rPr lang="it-IT" dirty="0" err="1" smtClean="0"/>
              <a:t>emo</a:t>
            </a:r>
            <a:r>
              <a:rPr lang="it-IT" dirty="0" smtClean="0"/>
              <a:t> x frame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 smtClean="0"/>
              <a:t>Distress</a:t>
            </a:r>
            <a:r>
              <a:rPr lang="it-IT" dirty="0" smtClean="0"/>
              <a:t> accresce impatto di frame</a:t>
            </a:r>
          </a:p>
          <a:p>
            <a:r>
              <a:rPr lang="it-IT" dirty="0" smtClean="0"/>
              <a:t>Rabbia riduce impatto di frame </a:t>
            </a:r>
          </a:p>
          <a:p>
            <a:r>
              <a:rPr lang="it-IT" dirty="0" smtClean="0"/>
              <a:t>Entusiasmo riduce impatto di frame </a:t>
            </a:r>
          </a:p>
          <a:p>
            <a:endParaRPr lang="it-IT" dirty="0" smtClean="0"/>
          </a:p>
          <a:p>
            <a:r>
              <a:rPr lang="it-IT" dirty="0" smtClean="0"/>
              <a:t>2 studi</a:t>
            </a:r>
          </a:p>
          <a:p>
            <a:r>
              <a:rPr lang="it-IT" dirty="0" smtClean="0"/>
              <a:t>1- due temi con frame (malattia asiatica e investimento fondo pubblico)</a:t>
            </a:r>
          </a:p>
          <a:p>
            <a:r>
              <a:rPr lang="it-IT" dirty="0" smtClean="0"/>
              <a:t>Seguiti da questionario con emozioni, avversione al rischio, expertise, </a:t>
            </a:r>
            <a:r>
              <a:rPr lang="it-IT" dirty="0" err="1" smtClean="0"/>
              <a:t>need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cognition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896" y="260648"/>
            <a:ext cx="8726584" cy="261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3284984"/>
            <a:ext cx="9016960" cy="26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 smtClean="0"/>
              <a:t>Risultati</a:t>
            </a:r>
            <a:br>
              <a:rPr lang="it-IT" sz="2800" dirty="0" smtClean="0"/>
            </a:br>
            <a:r>
              <a:rPr lang="it-IT" sz="2000" dirty="0" smtClean="0"/>
              <a:t>Frame </a:t>
            </a:r>
            <a:r>
              <a:rPr lang="it-IT" sz="2000" dirty="0"/>
              <a:t>positivo = 0  negativo =1</a:t>
            </a:r>
            <a:br>
              <a:rPr lang="it-IT" sz="2000" dirty="0"/>
            </a:br>
            <a:r>
              <a:rPr lang="it-IT" sz="2000" dirty="0"/>
              <a:t>Scelta di rischio = 1   avversa al rischio =0</a:t>
            </a:r>
            <a:br>
              <a:rPr lang="it-IT" sz="2000" dirty="0"/>
            </a:br>
            <a:endParaRPr lang="it-IT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76604"/>
            <a:ext cx="6768751" cy="543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572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Interazioni nel caso malattia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sz="2400" dirty="0" smtClean="0"/>
          </a:p>
          <a:p>
            <a:endParaRPr lang="it-IT" sz="2400" dirty="0"/>
          </a:p>
          <a:p>
            <a:r>
              <a:rPr lang="it-IT" sz="2000" dirty="0" smtClean="0">
                <a:solidFill>
                  <a:srgbClr val="FF0000"/>
                </a:solidFill>
              </a:rPr>
              <a:t>Entusiasmo riduce effetto frame (da 0.7 vs 0.18 a .72 vs.38)</a:t>
            </a:r>
          </a:p>
          <a:p>
            <a:r>
              <a:rPr lang="it-IT" sz="2000" dirty="0" smtClean="0">
                <a:solidFill>
                  <a:srgbClr val="FF0000"/>
                </a:solidFill>
              </a:rPr>
              <a:t>Distress lo aumenta (.76 vs. .47 a .89 vs. .08)</a:t>
            </a:r>
          </a:p>
          <a:p>
            <a:r>
              <a:rPr lang="it-IT" sz="2000" dirty="0" smtClean="0"/>
              <a:t>Nessuna moderazione dovuta alla rabbia</a:t>
            </a:r>
          </a:p>
          <a:p>
            <a:r>
              <a:rPr lang="it-IT" sz="2000" dirty="0"/>
              <a:t>Donne più soggette ad effetto frame </a:t>
            </a:r>
          </a:p>
          <a:p>
            <a:r>
              <a:rPr lang="it-IT" sz="2000" dirty="0"/>
              <a:t>Altre v. non significative</a:t>
            </a:r>
          </a:p>
          <a:p>
            <a:endParaRPr lang="it-IT" sz="2000" dirty="0" smtClean="0"/>
          </a:p>
          <a:p>
            <a:endParaRPr lang="it-IT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4704"/>
            <a:ext cx="7920777" cy="324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studio 2 : emozioni manipolate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Immagine alcune situazioni che ti rendono ..</a:t>
            </a:r>
          </a:p>
          <a:p>
            <a:pPr lvl="1"/>
            <a:r>
              <a:rPr lang="it-IT" dirty="0"/>
              <a:t>Entusiasta /eccitato</a:t>
            </a:r>
          </a:p>
          <a:p>
            <a:pPr lvl="1"/>
            <a:r>
              <a:rPr lang="it-IT" dirty="0" smtClean="0"/>
              <a:t>Arrabbiato/angosciato</a:t>
            </a:r>
          </a:p>
          <a:p>
            <a:r>
              <a:rPr lang="it-IT" dirty="0" smtClean="0"/>
              <a:t>Frame come in studio 1</a:t>
            </a:r>
          </a:p>
          <a:p>
            <a:endParaRPr lang="it-IT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2950" y="3910930"/>
            <a:ext cx="7658100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0289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" y="1700808"/>
            <a:ext cx="76962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5850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Sicurezza del giudizio</a:t>
            </a:r>
            <a:endParaRPr lang="it-IT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5325" y="2391569"/>
            <a:ext cx="775335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9613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molecule to market: steroid hormones</a:t>
            </a:r>
            <a:br>
              <a:rPr lang="it-IT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financial risk-taking</a:t>
            </a:r>
            <a:br>
              <a:rPr lang="it-IT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dirty="0"/>
              <a:t>John M. </a:t>
            </a:r>
            <a:r>
              <a:rPr lang="en-US" sz="2700" dirty="0" smtClean="0"/>
              <a:t>Coates, </a:t>
            </a:r>
            <a:r>
              <a:rPr lang="en-US" sz="2700" dirty="0"/>
              <a:t>Mark </a:t>
            </a:r>
            <a:r>
              <a:rPr lang="en-US" sz="2700" dirty="0" err="1" smtClean="0"/>
              <a:t>Gurnell</a:t>
            </a:r>
            <a:r>
              <a:rPr lang="en-US" sz="2700" dirty="0" smtClean="0"/>
              <a:t>, </a:t>
            </a:r>
            <a:r>
              <a:rPr lang="en-US" sz="2700" dirty="0" err="1" smtClean="0"/>
              <a:t>Zoltan</a:t>
            </a:r>
            <a:r>
              <a:rPr lang="en-US" sz="2700" dirty="0" smtClean="0"/>
              <a:t> </a:t>
            </a:r>
            <a:r>
              <a:rPr lang="en-US" sz="2700" dirty="0" err="1" smtClean="0"/>
              <a:t>Sarnyai</a:t>
            </a:r>
            <a:endParaRPr lang="it-IT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err="1" smtClean="0"/>
              <a:t>Applicano</a:t>
            </a:r>
            <a:r>
              <a:rPr lang="en-US" sz="1800" dirty="0" smtClean="0"/>
              <a:t> </a:t>
            </a:r>
            <a:r>
              <a:rPr lang="en-US" sz="1800" dirty="0" err="1" smtClean="0"/>
              <a:t>modelli</a:t>
            </a:r>
            <a:r>
              <a:rPr lang="en-US" sz="1800" dirty="0" smtClean="0"/>
              <a:t> </a:t>
            </a:r>
            <a:r>
              <a:rPr lang="en-US" sz="1800" dirty="0" err="1" smtClean="0"/>
              <a:t>relativi</a:t>
            </a:r>
            <a:r>
              <a:rPr lang="en-US" sz="1800" dirty="0" smtClean="0"/>
              <a:t> </a:t>
            </a:r>
            <a:r>
              <a:rPr lang="en-US" sz="1800" dirty="0" err="1" smtClean="0"/>
              <a:t>all’azione</a:t>
            </a:r>
            <a:r>
              <a:rPr lang="en-US" sz="1800" dirty="0" smtClean="0"/>
              <a:t> </a:t>
            </a:r>
            <a:r>
              <a:rPr lang="en-US" sz="1800" dirty="0" err="1" smtClean="0"/>
              <a:t>degli</a:t>
            </a:r>
            <a:r>
              <a:rPr lang="en-US" sz="1800" dirty="0" smtClean="0"/>
              <a:t> </a:t>
            </a:r>
            <a:r>
              <a:rPr lang="en-US" sz="1800" dirty="0" err="1" smtClean="0"/>
              <a:t>ormoni</a:t>
            </a:r>
            <a:r>
              <a:rPr lang="en-US" sz="1800" dirty="0" smtClean="0"/>
              <a:t> (</a:t>
            </a:r>
            <a:r>
              <a:rPr lang="en-US" sz="1800" dirty="0" err="1" smtClean="0"/>
              <a:t>modello</a:t>
            </a:r>
            <a:r>
              <a:rPr lang="en-US" sz="1800" dirty="0" smtClean="0"/>
              <a:t> </a:t>
            </a:r>
            <a:r>
              <a:rPr lang="en-US" sz="1800" dirty="0" err="1" smtClean="0"/>
              <a:t>della</a:t>
            </a:r>
            <a:r>
              <a:rPr lang="en-US" sz="1800" dirty="0" smtClean="0"/>
              <a:t> </a:t>
            </a:r>
            <a:r>
              <a:rPr lang="en-US" sz="1800" dirty="0" err="1" smtClean="0"/>
              <a:t>sfida</a:t>
            </a:r>
            <a:r>
              <a:rPr lang="en-US" sz="1800" dirty="0" smtClean="0"/>
              <a:t> e del </a:t>
            </a:r>
            <a:r>
              <a:rPr lang="en-US" sz="1800" dirty="0" err="1" smtClean="0"/>
              <a:t>vincitore</a:t>
            </a:r>
            <a:r>
              <a:rPr lang="en-US" sz="1800" dirty="0" smtClean="0"/>
              <a:t> ) </a:t>
            </a:r>
            <a:r>
              <a:rPr lang="en-US" sz="1800" dirty="0" err="1" smtClean="0"/>
              <a:t>allo</a:t>
            </a:r>
            <a:r>
              <a:rPr lang="en-US" sz="1800" dirty="0" smtClean="0"/>
              <a:t> studio </a:t>
            </a:r>
            <a:r>
              <a:rPr lang="en-US" sz="1800" dirty="0" err="1" smtClean="0"/>
              <a:t>dei</a:t>
            </a:r>
            <a:r>
              <a:rPr lang="en-US" sz="1800" dirty="0" smtClean="0"/>
              <a:t> </a:t>
            </a:r>
            <a:r>
              <a:rPr lang="en-US" sz="1800" dirty="0" err="1" smtClean="0"/>
              <a:t>livelli</a:t>
            </a:r>
            <a:r>
              <a:rPr lang="en-US" sz="1800" dirty="0" smtClean="0"/>
              <a:t> di testosterone in very </a:t>
            </a:r>
            <a:r>
              <a:rPr lang="en-US" sz="1800" dirty="0" err="1" smtClean="0"/>
              <a:t>operatori</a:t>
            </a:r>
            <a:r>
              <a:rPr lang="en-US" sz="1800" dirty="0" smtClean="0"/>
              <a:t> di </a:t>
            </a:r>
            <a:r>
              <a:rPr lang="en-US" sz="1800" dirty="0" err="1" smtClean="0"/>
              <a:t>borsa</a:t>
            </a:r>
            <a:r>
              <a:rPr lang="en-US" sz="1800" dirty="0" smtClean="0"/>
              <a:t> con </a:t>
            </a:r>
            <a:r>
              <a:rPr lang="en-US" sz="1800" dirty="0" err="1" smtClean="0"/>
              <a:t>prelievi</a:t>
            </a:r>
            <a:r>
              <a:rPr lang="en-US" sz="1800" dirty="0" smtClean="0"/>
              <a:t> bi-</a:t>
            </a:r>
            <a:r>
              <a:rPr lang="en-US" sz="1800" dirty="0" err="1" smtClean="0"/>
              <a:t>giornalieri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E </a:t>
            </a:r>
            <a:r>
              <a:rPr lang="en-US" sz="1800" dirty="0" err="1" smtClean="0"/>
              <a:t>trovano</a:t>
            </a:r>
            <a:r>
              <a:rPr lang="en-US" sz="1800" dirty="0" smtClean="0"/>
              <a:t> </a:t>
            </a:r>
            <a:r>
              <a:rPr lang="en-US" sz="1800" dirty="0" err="1" smtClean="0"/>
              <a:t>che</a:t>
            </a:r>
            <a:r>
              <a:rPr lang="en-US" sz="1800" dirty="0" smtClean="0"/>
              <a:t> </a:t>
            </a:r>
            <a:r>
              <a:rPr lang="en-US" sz="1800" dirty="0" err="1" smtClean="0"/>
              <a:t>livelli</a:t>
            </a:r>
            <a:r>
              <a:rPr lang="en-US" sz="1800" dirty="0" smtClean="0"/>
              <a:t> di </a:t>
            </a:r>
            <a:r>
              <a:rPr lang="en-US" sz="1800" dirty="0" err="1" smtClean="0"/>
              <a:t>profitto</a:t>
            </a:r>
            <a:r>
              <a:rPr lang="en-US" sz="1800" dirty="0" smtClean="0"/>
              <a:t> </a:t>
            </a:r>
            <a:r>
              <a:rPr lang="en-US" sz="1800" dirty="0" err="1" smtClean="0"/>
              <a:t>possono</a:t>
            </a:r>
            <a:r>
              <a:rPr lang="en-US" sz="1800" dirty="0" smtClean="0"/>
              <a:t> </a:t>
            </a:r>
            <a:r>
              <a:rPr lang="en-US" sz="1800" dirty="0" err="1" smtClean="0"/>
              <a:t>essere</a:t>
            </a:r>
            <a:r>
              <a:rPr lang="en-US" sz="1800" dirty="0" smtClean="0"/>
              <a:t> </a:t>
            </a:r>
            <a:r>
              <a:rPr lang="en-US" sz="1800" dirty="0" err="1" smtClean="0"/>
              <a:t>previsti</a:t>
            </a:r>
            <a:r>
              <a:rPr lang="en-US" sz="1800" dirty="0" smtClean="0"/>
              <a:t> in base a </a:t>
            </a:r>
            <a:r>
              <a:rPr lang="en-US" sz="1800" dirty="0" err="1" smtClean="0"/>
              <a:t>livelli</a:t>
            </a:r>
            <a:r>
              <a:rPr lang="en-US" sz="1800" dirty="0" smtClean="0"/>
              <a:t> di testosterone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Possibili</a:t>
            </a:r>
            <a:r>
              <a:rPr 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meccanismi</a:t>
            </a:r>
            <a:r>
              <a:rPr lang="en-US" sz="1800" dirty="0" smtClean="0"/>
              <a:t>: </a:t>
            </a:r>
            <a:r>
              <a:rPr lang="en-US" sz="1800" dirty="0" err="1" smtClean="0"/>
              <a:t>capacità</a:t>
            </a:r>
            <a:r>
              <a:rPr lang="en-US" sz="1800" dirty="0" smtClean="0"/>
              <a:t> di </a:t>
            </a:r>
            <a:r>
              <a:rPr lang="en-US" sz="1800" dirty="0" err="1" smtClean="0"/>
              <a:t>sforzo</a:t>
            </a:r>
            <a:r>
              <a:rPr lang="en-US" sz="1800" dirty="0" smtClean="0"/>
              <a:t>, </a:t>
            </a:r>
            <a:r>
              <a:rPr lang="en-US" sz="1800" dirty="0" err="1" smtClean="0"/>
              <a:t>velocità</a:t>
            </a:r>
            <a:r>
              <a:rPr lang="en-US" sz="1800" dirty="0" smtClean="0"/>
              <a:t> </a:t>
            </a:r>
            <a:r>
              <a:rPr lang="en-US" sz="1800" dirty="0" err="1" smtClean="0"/>
              <a:t>reazione</a:t>
            </a:r>
            <a:r>
              <a:rPr lang="en-US" sz="1800" dirty="0" smtClean="0"/>
              <a:t>, </a:t>
            </a:r>
            <a:r>
              <a:rPr lang="en-US" sz="1800" dirty="0" err="1" smtClean="0"/>
              <a:t>sicurezza</a:t>
            </a:r>
            <a:r>
              <a:rPr lang="en-US" sz="1800" dirty="0" smtClean="0"/>
              <a:t> o </a:t>
            </a:r>
            <a:r>
              <a:rPr lang="en-US" sz="1800" dirty="0" err="1" smtClean="0"/>
              <a:t>preferenza</a:t>
            </a:r>
            <a:r>
              <a:rPr lang="en-US" sz="1800" dirty="0" smtClean="0"/>
              <a:t> per </a:t>
            </a:r>
            <a:r>
              <a:rPr lang="en-US" sz="1800" dirty="0" err="1" smtClean="0"/>
              <a:t>rischio</a:t>
            </a:r>
            <a:r>
              <a:rPr lang="en-US" sz="1800" dirty="0" smtClean="0"/>
              <a:t> </a:t>
            </a:r>
            <a:r>
              <a:rPr lang="en-US" sz="1800" dirty="0" err="1" smtClean="0"/>
              <a:t>tutte</a:t>
            </a:r>
            <a:r>
              <a:rPr lang="en-US" sz="1800" dirty="0" smtClean="0"/>
              <a:t> legate a testosterone</a:t>
            </a:r>
            <a:endParaRPr lang="it-IT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3734" y="2660312"/>
            <a:ext cx="2058666" cy="1992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557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>
                <a:cs typeface="Times New Roman" pitchFamily="18" charset="0"/>
              </a:rPr>
              <a:t>  </a:t>
            </a: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emozioni e motivazioni nel mercato azionario</a:t>
            </a:r>
            <a:r>
              <a:rPr lang="it-IT" smtClean="0"/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it-IT" sz="2800" b="1" dirty="0" smtClean="0">
                <a:cs typeface="Times New Roman" pitchFamily="18" charset="0"/>
              </a:rPr>
              <a:t>teoria del mercato efficiente (anni 70):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dirty="0" smtClean="0">
                <a:cs typeface="Times New Roman" pitchFamily="18" charset="0"/>
              </a:rPr>
              <a:t>funzione del mercato finanziario =   assicurare che le risorse finanziarie siano distribuite ai diversi usi produttivi nel modo più efficiente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dirty="0" smtClean="0">
                <a:cs typeface="Times New Roman" pitchFamily="18" charset="0"/>
              </a:rPr>
              <a:t>tutte le informazioni disponibili sono completamente riflesse nei prezzi.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dirty="0" smtClean="0">
                <a:cs typeface="Times New Roman" pitchFamily="18" charset="0"/>
              </a:rPr>
              <a:t>Tutta l’informazione è pubblica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dirty="0" smtClean="0">
                <a:cs typeface="Times New Roman" pitchFamily="18" charset="0"/>
              </a:rPr>
              <a:t>tutti gli investitori rivelano le loro informazioni attraverso gli ordini di acquisto e vendita.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b="1" dirty="0" smtClean="0">
                <a:cs typeface="Times New Roman" pitchFamily="18" charset="0"/>
              </a:rPr>
              <a:t>prezzi delle azioni</a:t>
            </a:r>
            <a:r>
              <a:rPr lang="it-IT" sz="2400" dirty="0" smtClean="0">
                <a:cs typeface="Times New Roman" pitchFamily="18" charset="0"/>
              </a:rPr>
              <a:t> assorbono immediatamente le nuove informazioni e </a:t>
            </a:r>
            <a:r>
              <a:rPr lang="it-IT" sz="2400" b="1" dirty="0" smtClean="0">
                <a:cs typeface="Times New Roman" pitchFamily="18" charset="0"/>
              </a:rPr>
              <a:t>seguono un andamento casuale</a:t>
            </a:r>
            <a:r>
              <a:rPr lang="it-IT" sz="2400" dirty="0" smtClean="0">
                <a:cs typeface="Times New Roman" pitchFamily="18" charset="0"/>
              </a:rPr>
              <a:t>.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dirty="0" smtClean="0">
                <a:cs typeface="Times New Roman" pitchFamily="18" charset="0"/>
              </a:rPr>
              <a:t>investitori conoscono ed usano le regole Bayesiane  </a:t>
            </a: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Regulatory focus and investment decisions in small groups</a:t>
            </a: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2400" dirty="0" smtClean="0"/>
              <a:t>A. Florack</a:t>
            </a:r>
            <a:endParaRPr lang="it-IT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Disegno 2 (foci) x 2(pressione temporale)</a:t>
            </a:r>
          </a:p>
          <a:p>
            <a:r>
              <a:rPr lang="it-IT" dirty="0" smtClean="0"/>
              <a:t>Task scelta tra fondi + e – rischiosi</a:t>
            </a:r>
          </a:p>
          <a:p>
            <a:r>
              <a:rPr lang="it-IT" dirty="0" smtClean="0"/>
              <a:t>V.d.:</a:t>
            </a:r>
            <a:endParaRPr lang="it-IT" dirty="0"/>
          </a:p>
          <a:p>
            <a:pPr lvl="1"/>
            <a:r>
              <a:rPr lang="it-IT" dirty="0"/>
              <a:t>tipo di informazioni discusse (legate a guadagno/perdita)</a:t>
            </a:r>
          </a:p>
          <a:p>
            <a:pPr lvl="1"/>
            <a:r>
              <a:rPr lang="it-IT" dirty="0"/>
              <a:t>N°scelte meno </a:t>
            </a:r>
            <a:r>
              <a:rPr lang="it-IT" dirty="0" smtClean="0"/>
              <a:t>rischiose</a:t>
            </a:r>
          </a:p>
          <a:p>
            <a:r>
              <a:rPr lang="it-IT" dirty="0" smtClean="0"/>
              <a:t>Risultati: </a:t>
            </a:r>
          </a:p>
          <a:p>
            <a:pPr lvl="1"/>
            <a:r>
              <a:rPr lang="it-IT" dirty="0" smtClean="0"/>
              <a:t>senza pressione temporale focus di promozione induce meno scelte sicure, maggiore discussione di inf. </a:t>
            </a:r>
            <a:r>
              <a:rPr lang="it-IT" dirty="0"/>
              <a:t>s</a:t>
            </a:r>
            <a:r>
              <a:rPr lang="it-IT" dirty="0" smtClean="0"/>
              <a:t>u guadagni</a:t>
            </a:r>
          </a:p>
          <a:p>
            <a:pPr marL="457200" lvl="1" indent="0"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sz="2800" dirty="0">
                <a:cs typeface="Times New Roman" pitchFamily="18" charset="0"/>
              </a:rPr>
              <a:t>Secondo la teoria del mercato efficiente gli investitori dovrebbero guardare solo alle informazioni di base, ovvero ai dividendi e alla crescita dei guadagni dell’azienda. </a:t>
            </a:r>
          </a:p>
          <a:p>
            <a:pPr algn="just"/>
            <a:r>
              <a:rPr lang="it-IT" sz="2800" dirty="0">
                <a:cs typeface="Times New Roman" pitchFamily="18" charset="0"/>
              </a:rPr>
              <a:t>deviazioni degli andamenti dei prezzi che non sono compatibili con tale teoria (abbastanza frequenti) stimolano tentativi di spiegazioni in base a processi di tipo affettivo</a:t>
            </a:r>
            <a:r>
              <a:rPr lang="it-IT" sz="2800" dirty="0" smtClean="0">
                <a:cs typeface="Times New Roman" pitchFamily="18" charset="0"/>
              </a:rPr>
              <a:t>.</a:t>
            </a:r>
          </a:p>
          <a:p>
            <a:r>
              <a:rPr lang="en-US" sz="2800" dirty="0" err="1" smtClean="0"/>
              <a:t>Emozioni</a:t>
            </a:r>
            <a:r>
              <a:rPr lang="en-US" sz="2800" dirty="0" smtClean="0"/>
              <a:t> invocate solo </a:t>
            </a:r>
            <a:r>
              <a:rPr lang="en-US" sz="2800" dirty="0" err="1" smtClean="0"/>
              <a:t>spiegare</a:t>
            </a:r>
            <a:r>
              <a:rPr lang="en-US" sz="2800" dirty="0" smtClean="0"/>
              <a:t>  </a:t>
            </a:r>
            <a:r>
              <a:rPr lang="en-US" sz="2800" dirty="0" err="1" smtClean="0"/>
              <a:t>andamenti</a:t>
            </a:r>
            <a:r>
              <a:rPr lang="en-US" sz="2800" dirty="0" smtClean="0"/>
              <a:t> </a:t>
            </a:r>
            <a:r>
              <a:rPr lang="en-US" sz="2800" dirty="0" err="1" smtClean="0"/>
              <a:t>dei</a:t>
            </a:r>
            <a:r>
              <a:rPr lang="en-US" sz="2800" dirty="0" smtClean="0"/>
              <a:t> </a:t>
            </a:r>
            <a:r>
              <a:rPr lang="en-US" sz="2800" dirty="0" err="1" smtClean="0"/>
              <a:t>prezzi</a:t>
            </a:r>
            <a:r>
              <a:rPr lang="en-US" sz="2800" dirty="0" smtClean="0"/>
              <a:t>  non </a:t>
            </a:r>
            <a:r>
              <a:rPr lang="en-US" sz="2800" dirty="0" err="1" smtClean="0"/>
              <a:t>attesi</a:t>
            </a:r>
            <a:r>
              <a:rPr lang="en-US" sz="2800" dirty="0" smtClean="0"/>
              <a:t> e non </a:t>
            </a:r>
            <a:r>
              <a:rPr lang="en-US" sz="2800" dirty="0" err="1" smtClean="0"/>
              <a:t>desiderabili</a:t>
            </a:r>
            <a:r>
              <a:rPr lang="en-US" sz="2800" dirty="0" smtClean="0"/>
              <a:t>  </a:t>
            </a:r>
          </a:p>
          <a:p>
            <a:r>
              <a:rPr lang="en-US" sz="2800" dirty="0" smtClean="0"/>
              <a:t>Ad </a:t>
            </a:r>
            <a:r>
              <a:rPr lang="en-US" sz="2800" dirty="0" err="1" smtClean="0"/>
              <a:t>es</a:t>
            </a:r>
            <a:r>
              <a:rPr lang="en-US" sz="2800" dirty="0" smtClean="0"/>
              <a:t>. </a:t>
            </a:r>
            <a:r>
              <a:rPr lang="en-US" sz="2800" dirty="0" err="1" smtClean="0"/>
              <a:t>Nel</a:t>
            </a:r>
            <a:r>
              <a:rPr lang="en-US" sz="2800" dirty="0" smtClean="0"/>
              <a:t> </a:t>
            </a:r>
            <a:r>
              <a:rPr lang="en-US" sz="2800" dirty="0" err="1" smtClean="0"/>
              <a:t>suo</a:t>
            </a:r>
            <a:r>
              <a:rPr lang="en-US" sz="2800" dirty="0" smtClean="0"/>
              <a:t> </a:t>
            </a:r>
            <a:r>
              <a:rPr lang="en-US" sz="2800" dirty="0" err="1" smtClean="0"/>
              <a:t>libro</a:t>
            </a:r>
            <a:r>
              <a:rPr lang="en-US" sz="2800" dirty="0" smtClean="0"/>
              <a:t>  </a:t>
            </a:r>
            <a:r>
              <a:rPr lang="en-US" sz="2800" i="1" dirty="0" smtClean="0"/>
              <a:t>Irrational Exuberance (2005)</a:t>
            </a:r>
            <a:r>
              <a:rPr lang="en-US" sz="2800" dirty="0" smtClean="0"/>
              <a:t>, </a:t>
            </a:r>
            <a:r>
              <a:rPr lang="en-US" sz="2800" dirty="0"/>
              <a:t>Robert </a:t>
            </a:r>
            <a:r>
              <a:rPr lang="en-US" sz="2800" dirty="0" err="1"/>
              <a:t>Shiller</a:t>
            </a:r>
            <a:r>
              <a:rPr lang="en-US" sz="2800" dirty="0"/>
              <a:t> </a:t>
            </a:r>
            <a:r>
              <a:rPr lang="en-US" sz="2800" dirty="0" err="1" smtClean="0"/>
              <a:t>sostiene</a:t>
            </a:r>
            <a:r>
              <a:rPr lang="en-US" sz="2800" dirty="0" smtClean="0"/>
              <a:t> </a:t>
            </a:r>
            <a:r>
              <a:rPr lang="en-US" sz="2800" dirty="0" err="1" smtClean="0"/>
              <a:t>che</a:t>
            </a:r>
            <a:r>
              <a:rPr lang="en-US" sz="2800" dirty="0" smtClean="0"/>
              <a:t> la </a:t>
            </a:r>
            <a:r>
              <a:rPr lang="en-US" sz="2800" dirty="0" err="1" smtClean="0"/>
              <a:t>condizione</a:t>
            </a:r>
            <a:r>
              <a:rPr lang="en-US" sz="2800" dirty="0" smtClean="0"/>
              <a:t> </a:t>
            </a:r>
            <a:r>
              <a:rPr lang="en-US" sz="2800" dirty="0" err="1" smtClean="0"/>
              <a:t>emotiva</a:t>
            </a:r>
            <a:r>
              <a:rPr lang="en-US" sz="2800" dirty="0" smtClean="0"/>
              <a:t> </a:t>
            </a:r>
            <a:r>
              <a:rPr lang="en-US" sz="2800" dirty="0" err="1" smtClean="0"/>
              <a:t>degli</a:t>
            </a:r>
            <a:r>
              <a:rPr lang="en-US" sz="2800" dirty="0" smtClean="0"/>
              <a:t> </a:t>
            </a:r>
            <a:r>
              <a:rPr lang="en-US" sz="2800" i="1" dirty="0" err="1" smtClean="0"/>
              <a:t>investitori</a:t>
            </a:r>
            <a:r>
              <a:rPr lang="en-US" sz="2800" i="1" dirty="0" smtClean="0"/>
              <a:t>  “è </a:t>
            </a:r>
            <a:r>
              <a:rPr lang="en-US" sz="2800" i="1" dirty="0" err="1" smtClean="0"/>
              <a:t>senza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dubbio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il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fattore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più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importante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che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causa</a:t>
            </a:r>
            <a:r>
              <a:rPr lang="en-US" sz="2800" i="1" dirty="0" smtClean="0"/>
              <a:t> un </a:t>
            </a:r>
            <a:r>
              <a:rPr lang="en-US" sz="2800" i="1" dirty="0" err="1" smtClean="0"/>
              <a:t>mercato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azionario</a:t>
            </a:r>
            <a:r>
              <a:rPr lang="en-US" sz="2800" i="1" dirty="0" smtClean="0"/>
              <a:t> in </a:t>
            </a:r>
            <a:r>
              <a:rPr lang="en-US" sz="2800" i="1" dirty="0" err="1" smtClean="0"/>
              <a:t>ascesa</a:t>
            </a:r>
            <a:r>
              <a:rPr lang="en-US" sz="2800" i="1" dirty="0" smtClean="0"/>
              <a:t> (bull market) “  </a:t>
            </a:r>
            <a:r>
              <a:rPr lang="it-IT" sz="2800" i="1" dirty="0" smtClean="0"/>
              <a:t> </a:t>
            </a:r>
            <a:endParaRPr lang="it-IT" sz="2800" i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882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Finanza comportamentale finora ha prestato più  attenzione ai </a:t>
            </a:r>
            <a:r>
              <a:rPr lang="it-IT" dirty="0" err="1" smtClean="0"/>
              <a:t>bias</a:t>
            </a:r>
            <a:r>
              <a:rPr lang="it-IT" dirty="0" smtClean="0"/>
              <a:t> cognitivi che al ruolo delle emozioni</a:t>
            </a:r>
          </a:p>
          <a:p>
            <a:r>
              <a:rPr lang="it-IT" dirty="0" smtClean="0"/>
              <a:t>Tale tendenza si è modificata negli ultimi anni grazie anche a ricerche di neuroscienze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01942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Reazioni “eccessive”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>
                <a:cs typeface="Times New Roman" pitchFamily="18" charset="0"/>
              </a:rPr>
              <a:t>sovra-reazione a notizie negative: i prezzi   continuano a diminuire più di quanto ci si aspettava  </a:t>
            </a:r>
            <a:r>
              <a:rPr lang="it-IT" sz="2800" b="1">
                <a:cs typeface="Times New Roman" pitchFamily="18" charset="0"/>
              </a:rPr>
              <a:t>(eccessivo pessimismo)</a:t>
            </a:r>
          </a:p>
          <a:p>
            <a:pPr algn="just">
              <a:lnSpc>
                <a:spcPct val="90000"/>
              </a:lnSpc>
            </a:pPr>
            <a:r>
              <a:rPr lang="it-IT" sz="2800">
                <a:cs typeface="Times New Roman" pitchFamily="18" charset="0"/>
              </a:rPr>
              <a:t>sovra-reazione a notizie positive: i prezzi   continuano a salire più di quanto ci si aspettava </a:t>
            </a:r>
            <a:r>
              <a:rPr lang="it-IT" sz="2800" b="1">
                <a:cs typeface="Times New Roman" pitchFamily="18" charset="0"/>
              </a:rPr>
              <a:t>(eccessivo  ottimismo</a:t>
            </a:r>
            <a:r>
              <a:rPr lang="it-IT" sz="2800">
                <a:cs typeface="Times New Roman" pitchFamily="18" charset="0"/>
              </a:rPr>
              <a:t>) </a:t>
            </a:r>
          </a:p>
          <a:p>
            <a:pPr algn="just">
              <a:lnSpc>
                <a:spcPct val="90000"/>
              </a:lnSpc>
            </a:pPr>
            <a:r>
              <a:rPr lang="it-IT" sz="2800">
                <a:cs typeface="Times New Roman" pitchFamily="18" charset="0"/>
              </a:rPr>
              <a:t>sotto-reazione a notizie negative: i prezzi   si abbassano di meno di quanto ci si aspettava</a:t>
            </a:r>
          </a:p>
          <a:p>
            <a:pPr algn="just">
              <a:lnSpc>
                <a:spcPct val="90000"/>
              </a:lnSpc>
            </a:pPr>
            <a:r>
              <a:rPr lang="it-IT" sz="2800">
                <a:cs typeface="Times New Roman" pitchFamily="18" charset="0"/>
              </a:rPr>
              <a:t>sotto-reazione a notizie positive: i prezzi   crescono meno di quanto ci si aspettava.</a:t>
            </a:r>
          </a:p>
        </p:txBody>
      </p:sp>
    </p:spTree>
    <p:extLst>
      <p:ext uri="{BB962C8B-B14F-4D97-AF65-F5344CB8AC3E}">
        <p14:creationId xmlns:p14="http://schemas.microsoft.com/office/powerpoint/2010/main" xmlns="" val="152998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Meccanismi psicologico sociali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800">
                <a:cs typeface="Times New Roman" pitchFamily="18" charset="0"/>
              </a:rPr>
              <a:t>Sec. Schachter e colleghi (1986):</a:t>
            </a:r>
          </a:p>
          <a:p>
            <a:pPr>
              <a:lnSpc>
                <a:spcPct val="90000"/>
              </a:lnSpc>
            </a:pPr>
            <a:r>
              <a:rPr lang="it-IT" sz="2800">
                <a:cs typeface="Times New Roman" pitchFamily="18" charset="0"/>
              </a:rPr>
              <a:t>meccanismo  simile a quello dell’induzione sperimentale di uno stato d’animo:</a:t>
            </a:r>
          </a:p>
          <a:p>
            <a:pPr>
              <a:lnSpc>
                <a:spcPct val="90000"/>
              </a:lnSpc>
            </a:pPr>
            <a:r>
              <a:rPr lang="it-IT" sz="2800">
                <a:cs typeface="Times New Roman" pitchFamily="18" charset="0"/>
              </a:rPr>
              <a:t>un indice di borsa in crescita indurrebbe ottimismo e quindi scelte più libere e meno accuratamente ponderate di nuovi oggetti di investimento</a:t>
            </a:r>
          </a:p>
          <a:p>
            <a:pPr>
              <a:lnSpc>
                <a:spcPct val="90000"/>
              </a:lnSpc>
            </a:pPr>
            <a:r>
              <a:rPr lang="it-IT" sz="2800">
                <a:cs typeface="Times New Roman" pitchFamily="18" charset="0"/>
              </a:rPr>
              <a:t>ottimismo indotto dall’aumento dei prezzi accrescerebbe la disponibilità a rischiare negli investimenti</a:t>
            </a:r>
          </a:p>
        </p:txBody>
      </p:sp>
    </p:spTree>
    <p:extLst>
      <p:ext uri="{BB962C8B-B14F-4D97-AF65-F5344CB8AC3E}">
        <p14:creationId xmlns:p14="http://schemas.microsoft.com/office/powerpoint/2010/main" xmlns="" val="224401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2290266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420888"/>
            <a:ext cx="8219256" cy="3705275"/>
          </a:xfrm>
        </p:spPr>
        <p:txBody>
          <a:bodyPr>
            <a:normAutofit/>
          </a:bodyPr>
          <a:lstStyle/>
          <a:p>
            <a:r>
              <a:rPr lang="it-IT" dirty="0" err="1" smtClean="0"/>
              <a:t>Framing</a:t>
            </a:r>
            <a:r>
              <a:rPr lang="it-IT" dirty="0" smtClean="0"/>
              <a:t> </a:t>
            </a:r>
            <a:r>
              <a:rPr lang="it-IT" dirty="0" err="1" smtClean="0"/>
              <a:t>effect</a:t>
            </a:r>
            <a:r>
              <a:rPr lang="it-IT" dirty="0" smtClean="0"/>
              <a:t> secondo </a:t>
            </a:r>
            <a:r>
              <a:rPr lang="it-IT" dirty="0" err="1" smtClean="0"/>
              <a:t>Prospect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r>
              <a:rPr lang="it-IT" dirty="0" smtClean="0"/>
              <a:t> : </a:t>
            </a:r>
            <a:r>
              <a:rPr lang="it-IT" dirty="0" err="1" smtClean="0"/>
              <a:t>tenendenza</a:t>
            </a:r>
            <a:r>
              <a:rPr lang="it-IT" dirty="0" smtClean="0"/>
              <a:t> al rischio con frame di perdita e avversione al rischio con frame di guadagno  </a:t>
            </a:r>
          </a:p>
          <a:p>
            <a:r>
              <a:rPr lang="it-IT" dirty="0" smtClean="0"/>
              <a:t>Ci sono solo alcuni studi su processo che media tale effetto e su fattori che lo moderano</a:t>
            </a:r>
          </a:p>
          <a:p>
            <a:pPr lvl="1"/>
            <a:r>
              <a:rPr lang="it-IT" dirty="0" smtClean="0"/>
              <a:t>Stress accentua effetto “riflesso”</a:t>
            </a:r>
          </a:p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95693"/>
            <a:ext cx="8136904" cy="168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Emozioni </a:t>
            </a:r>
            <a:r>
              <a:rPr lang="it-IT" dirty="0" smtClean="0"/>
              <a:t>possono aver un </a:t>
            </a:r>
            <a:r>
              <a:rPr lang="it-IT" b="1" dirty="0" smtClean="0"/>
              <a:t>ruolo  sia  additivo </a:t>
            </a:r>
            <a:r>
              <a:rPr lang="it-IT" dirty="0" smtClean="0"/>
              <a:t>sia </a:t>
            </a:r>
            <a:r>
              <a:rPr lang="it-IT" b="1" dirty="0" smtClean="0"/>
              <a:t>contrastante </a:t>
            </a:r>
            <a:r>
              <a:rPr lang="it-IT" dirty="0" smtClean="0"/>
              <a:t>con </a:t>
            </a:r>
            <a:r>
              <a:rPr lang="it-IT" dirty="0" err="1" smtClean="0"/>
              <a:t>framing</a:t>
            </a:r>
            <a:r>
              <a:rPr lang="it-IT" dirty="0" smtClean="0"/>
              <a:t> sia di </a:t>
            </a:r>
            <a:r>
              <a:rPr lang="it-IT" b="1" dirty="0" smtClean="0"/>
              <a:t>moderazione </a:t>
            </a:r>
            <a:r>
              <a:rPr lang="it-IT" dirty="0" smtClean="0"/>
              <a:t> del </a:t>
            </a:r>
            <a:r>
              <a:rPr lang="it-IT" dirty="0" err="1" smtClean="0"/>
              <a:t>framing</a:t>
            </a:r>
            <a:endParaRPr lang="it-IT" dirty="0" smtClean="0"/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Meno probabile in uomini</a:t>
            </a:r>
          </a:p>
          <a:p>
            <a:pPr lvl="1"/>
            <a:r>
              <a:rPr lang="it-IT" dirty="0" smtClean="0"/>
              <a:t>                “   Quando c’è elevata capacità cognitiva</a:t>
            </a:r>
          </a:p>
          <a:p>
            <a:pPr lvl="1"/>
            <a:r>
              <a:rPr lang="it-IT" dirty="0" smtClean="0"/>
              <a:t>               “    Quando si devono fornire spiegazioni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Ruolo emozioni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Attraverso ricordo di elementi con stessa valenza emotiva</a:t>
            </a:r>
          </a:p>
          <a:p>
            <a:r>
              <a:rPr lang="it-IT" dirty="0" err="1" smtClean="0"/>
              <a:t>Jonshon</a:t>
            </a:r>
            <a:r>
              <a:rPr lang="it-IT" dirty="0" smtClean="0"/>
              <a:t> &amp; </a:t>
            </a:r>
            <a:r>
              <a:rPr lang="it-IT" dirty="0" err="1" smtClean="0"/>
              <a:t>Tversky</a:t>
            </a:r>
            <a:endParaRPr lang="it-IT" dirty="0" smtClean="0"/>
          </a:p>
          <a:p>
            <a:pPr lvl="1"/>
            <a:r>
              <a:rPr lang="it-IT" dirty="0" err="1" smtClean="0"/>
              <a:t>Emo</a:t>
            </a:r>
            <a:r>
              <a:rPr lang="it-IT" dirty="0" smtClean="0"/>
              <a:t> </a:t>
            </a:r>
            <a:r>
              <a:rPr lang="it-IT" dirty="0" err="1" smtClean="0"/>
              <a:t>pos</a:t>
            </a:r>
            <a:r>
              <a:rPr lang="it-IT" dirty="0" smtClean="0"/>
              <a:t> </a:t>
            </a:r>
            <a:r>
              <a:rPr lang="it-IT" dirty="0" smtClean="0">
                <a:sym typeface="Wingdings" pitchFamily="2" charset="2"/>
              </a:rPr>
              <a:t> ottimismo in valutazione rischio </a:t>
            </a:r>
          </a:p>
          <a:p>
            <a:pPr lvl="1"/>
            <a:r>
              <a:rPr lang="it-IT" dirty="0" err="1" smtClean="0">
                <a:sym typeface="Wingdings" pitchFamily="2" charset="2"/>
              </a:rPr>
              <a:t>Emo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neg</a:t>
            </a:r>
            <a:r>
              <a:rPr lang="it-IT" dirty="0" smtClean="0">
                <a:sym typeface="Wingdings" pitchFamily="2" charset="2"/>
              </a:rPr>
              <a:t>  pessimismo</a:t>
            </a:r>
            <a:endParaRPr lang="it-IT" dirty="0" smtClean="0"/>
          </a:p>
          <a:p>
            <a:r>
              <a:rPr lang="it-IT" dirty="0" smtClean="0"/>
              <a:t>Più recenti contributi: specificità </a:t>
            </a:r>
            <a:r>
              <a:rPr lang="it-IT" dirty="0" err="1" smtClean="0"/>
              <a:t>emo</a:t>
            </a:r>
            <a:r>
              <a:rPr lang="it-IT" dirty="0" smtClean="0"/>
              <a:t> anche con stessa valenza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Ad es. rabbia vs. tristezza/paura  forniscono informazioni diverse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Certezza – ottimismo</a:t>
            </a:r>
          </a:p>
          <a:p>
            <a:pPr lvl="2"/>
            <a:r>
              <a:rPr lang="it-IT" dirty="0" smtClean="0">
                <a:sym typeface="Wingdings" pitchFamily="2" charset="2"/>
              </a:rPr>
              <a:t>Incertezza- avversione per rischio</a:t>
            </a:r>
          </a:p>
          <a:p>
            <a:pPr lvl="1"/>
            <a:endParaRPr lang="it-IT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824</Words>
  <Application>Microsoft Office PowerPoint</Application>
  <PresentationFormat>Presentazione su schermo (4:3)</PresentationFormat>
  <Paragraphs>100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Psicologia Economica  lezione 8  </vt:lpstr>
      <vt:lpstr>  emozioni e motivazioni nel mercato azionario </vt:lpstr>
      <vt:lpstr>Diapositiva 3</vt:lpstr>
      <vt:lpstr>Diapositiva 4</vt:lpstr>
      <vt:lpstr>Reazioni “eccessive”</vt:lpstr>
      <vt:lpstr>Meccanismi psicologico sociali</vt:lpstr>
      <vt:lpstr>Diapositiva 7</vt:lpstr>
      <vt:lpstr>Diapositiva 8</vt:lpstr>
      <vt:lpstr>Ruolo emozioni</vt:lpstr>
      <vt:lpstr>Diapositiva 10</vt:lpstr>
      <vt:lpstr>ipotesi</vt:lpstr>
      <vt:lpstr>Interazioni previste emo x frame</vt:lpstr>
      <vt:lpstr>Diapositiva 13</vt:lpstr>
      <vt:lpstr>Risultati Frame positivo = 0  negativo =1 Scelta di rischio = 1   avversa al rischio =0 </vt:lpstr>
      <vt:lpstr>Diapositiva 15</vt:lpstr>
      <vt:lpstr> studio 2 : emozioni manipolate</vt:lpstr>
      <vt:lpstr>Diapositiva 17</vt:lpstr>
      <vt:lpstr>Sicurezza del giudizio</vt:lpstr>
      <vt:lpstr>From molecule to market: steroid hormones and financial risk-taking John M. Coates, Mark Gurnell, Zoltan Sarnyai</vt:lpstr>
      <vt:lpstr>Regulatory focus and investment decisions in small groups A. Florack</vt:lpstr>
    </vt:vector>
  </TitlesOfParts>
  <Company>Sapienza Università di Roma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 lezione 8 2012-2013</dc:title>
  <dc:creator>Mannetti</dc:creator>
  <cp:lastModifiedBy>manetti</cp:lastModifiedBy>
  <cp:revision>41</cp:revision>
  <dcterms:created xsi:type="dcterms:W3CDTF">2012-11-11T08:09:42Z</dcterms:created>
  <dcterms:modified xsi:type="dcterms:W3CDTF">2013-10-07T18:51:49Z</dcterms:modified>
</cp:coreProperties>
</file>