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mp4" ContentType="video/unknown"/>
  <Default Extension="rels" ContentType="application/vnd.openxmlformats-package.relationships+xml"/>
  <Default Extension="vml" ContentType="application/vnd.openxmlformats-officedocument.vmlDrawing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embeddings/oleObject1.bin" ContentType="application/vnd.openxmlformats-officedocument.oleObject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4"/>
  </p:notesMasterIdLst>
  <p:sldIdLst>
    <p:sldId id="263" r:id="rId2"/>
    <p:sldId id="274" r:id="rId3"/>
    <p:sldId id="275" r:id="rId4"/>
    <p:sldId id="257" r:id="rId5"/>
    <p:sldId id="273" r:id="rId6"/>
    <p:sldId id="276" r:id="rId7"/>
    <p:sldId id="277" r:id="rId8"/>
    <p:sldId id="259" r:id="rId9"/>
    <p:sldId id="278" r:id="rId10"/>
    <p:sldId id="279" r:id="rId11"/>
    <p:sldId id="258" r:id="rId12"/>
    <p:sldId id="260" r:id="rId13"/>
    <p:sldId id="261" r:id="rId14"/>
    <p:sldId id="283" r:id="rId15"/>
    <p:sldId id="282" r:id="rId16"/>
    <p:sldId id="280" r:id="rId17"/>
    <p:sldId id="281" r:id="rId18"/>
    <p:sldId id="262" r:id="rId19"/>
    <p:sldId id="264" r:id="rId20"/>
    <p:sldId id="272" r:id="rId21"/>
    <p:sldId id="265" r:id="rId22"/>
    <p:sldId id="267" r:id="rId23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91" d="100"/>
          <a:sy n="91" d="100"/>
        </p:scale>
        <p:origin x="-608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notesMaster" Target="notesMasters/notesMaster1.xml"/><Relationship Id="rId25" Type="http://schemas.openxmlformats.org/officeDocument/2006/relationships/printerSettings" Target="printerSettings/printerSettings1.bin"/><Relationship Id="rId26" Type="http://schemas.openxmlformats.org/officeDocument/2006/relationships/presProps" Target="presProps.xml"/><Relationship Id="rId27" Type="http://schemas.openxmlformats.org/officeDocument/2006/relationships/viewProps" Target="viewProps.xml"/><Relationship Id="rId28" Type="http://schemas.openxmlformats.org/officeDocument/2006/relationships/theme" Target="theme/theme1.xml"/><Relationship Id="rId29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503408-1411-394D-95C2-3FFA774E864C}" type="datetimeFigureOut">
              <a:rPr lang="it-IT" smtClean="0"/>
              <a:pPr/>
              <a:t>13/11/18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E46E8D-43B1-3445-98E0-AC6B578FF488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973788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015502A-20C3-AC4D-98FA-C852D1E861C7}" type="slidenum">
              <a:rPr lang="it-IT"/>
              <a:pPr/>
              <a:t>4</a:t>
            </a:fld>
            <a:endParaRPr lang="it-IT"/>
          </a:p>
        </p:txBody>
      </p:sp>
      <p:sp>
        <p:nvSpPr>
          <p:cNvPr id="151554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1555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627FCDA-E610-C747-AA50-BFC67EF994D8}" type="slidenum">
              <a:rPr lang="it-IT"/>
              <a:pPr/>
              <a:t>8</a:t>
            </a:fld>
            <a:endParaRPr lang="it-IT"/>
          </a:p>
        </p:txBody>
      </p:sp>
      <p:sp>
        <p:nvSpPr>
          <p:cNvPr id="2560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17999AE-3B44-A240-80A5-97D67487992B}" type="slidenum">
              <a:rPr lang="it-IT"/>
              <a:pPr/>
              <a:t>11</a:t>
            </a:fld>
            <a:endParaRPr lang="it-IT"/>
          </a:p>
        </p:txBody>
      </p:sp>
      <p:sp>
        <p:nvSpPr>
          <p:cNvPr id="253954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3955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59AA8EA-C440-064A-9761-81F819865F77}" type="slidenum">
              <a:rPr lang="it-IT"/>
              <a:pPr/>
              <a:t>12</a:t>
            </a:fld>
            <a:endParaRPr lang="it-IT"/>
          </a:p>
        </p:txBody>
      </p:sp>
      <p:sp>
        <p:nvSpPr>
          <p:cNvPr id="152578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2579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4CD5800-9769-2746-9866-DCFDFCF59C5C}" type="slidenum">
              <a:rPr lang="it-IT"/>
              <a:pPr/>
              <a:t>13</a:t>
            </a:fld>
            <a:endParaRPr lang="it-IT"/>
          </a:p>
        </p:txBody>
      </p:sp>
      <p:sp>
        <p:nvSpPr>
          <p:cNvPr id="153602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03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E46E8D-43B1-3445-98E0-AC6B578FF488}" type="slidenum">
              <a:rPr lang="it-IT" smtClean="0"/>
              <a:pPr/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672892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B1DFC-8C16-2A4D-9D90-02CB24617F00}" type="datetimeFigureOut">
              <a:rPr lang="it-IT" smtClean="0"/>
              <a:pPr/>
              <a:t>13/11/18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8A0F5-0E56-9C4C-BC59-6335CD683CEC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  <p:transition xmlns:p14="http://schemas.microsoft.com/office/powerpoint/2010/main"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B1DFC-8C16-2A4D-9D90-02CB24617F00}" type="datetimeFigureOut">
              <a:rPr lang="it-IT" smtClean="0"/>
              <a:pPr/>
              <a:t>13/11/18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8A0F5-0E56-9C4C-BC59-6335CD683CEC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  <p:transition xmlns:p14="http://schemas.microsoft.com/office/powerpoint/2010/main"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B1DFC-8C16-2A4D-9D90-02CB24617F00}" type="datetimeFigureOut">
              <a:rPr lang="it-IT" smtClean="0"/>
              <a:pPr/>
              <a:t>13/11/18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8A0F5-0E56-9C4C-BC59-6335CD683CEC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  <p:transition xmlns:p14="http://schemas.microsoft.com/office/powerpoint/2010/main"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B1DFC-8C16-2A4D-9D90-02CB24617F00}" type="datetimeFigureOut">
              <a:rPr lang="it-IT" smtClean="0"/>
              <a:pPr/>
              <a:t>13/11/18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8A0F5-0E56-9C4C-BC59-6335CD683CEC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  <p:transition xmlns:p14="http://schemas.microsoft.com/office/powerpoint/2010/main"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B1DFC-8C16-2A4D-9D90-02CB24617F00}" type="datetimeFigureOut">
              <a:rPr lang="it-IT" smtClean="0"/>
              <a:pPr/>
              <a:t>13/11/18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8A0F5-0E56-9C4C-BC59-6335CD683CEC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  <p:transition xmlns:p14="http://schemas.microsoft.com/office/powerpoint/2010/main"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B1DFC-8C16-2A4D-9D90-02CB24617F00}" type="datetimeFigureOut">
              <a:rPr lang="it-IT" smtClean="0"/>
              <a:pPr/>
              <a:t>13/11/18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8A0F5-0E56-9C4C-BC59-6335CD683CEC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  <p:transition xmlns:p14="http://schemas.microsoft.com/office/powerpoint/2010/main"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B1DFC-8C16-2A4D-9D90-02CB24617F00}" type="datetimeFigureOut">
              <a:rPr lang="it-IT" smtClean="0"/>
              <a:pPr/>
              <a:t>13/11/18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8A0F5-0E56-9C4C-BC59-6335CD683CEC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  <p:transition xmlns:p14="http://schemas.microsoft.com/office/powerpoint/2010/main"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B1DFC-8C16-2A4D-9D90-02CB24617F00}" type="datetimeFigureOut">
              <a:rPr lang="it-IT" smtClean="0"/>
              <a:pPr/>
              <a:t>13/11/18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8A0F5-0E56-9C4C-BC59-6335CD683CEC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  <p:transition xmlns:p14="http://schemas.microsoft.com/office/powerpoint/2010/main"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B1DFC-8C16-2A4D-9D90-02CB24617F00}" type="datetimeFigureOut">
              <a:rPr lang="it-IT" smtClean="0"/>
              <a:pPr/>
              <a:t>13/11/18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8A0F5-0E56-9C4C-BC59-6335CD683CEC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  <p:transition xmlns:p14="http://schemas.microsoft.com/office/powerpoint/2010/main"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B1DFC-8C16-2A4D-9D90-02CB24617F00}" type="datetimeFigureOut">
              <a:rPr lang="it-IT" smtClean="0"/>
              <a:pPr/>
              <a:t>13/11/18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8A0F5-0E56-9C4C-BC59-6335CD683CEC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  <p:transition xmlns:p14="http://schemas.microsoft.com/office/powerpoint/2010/main"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B1DFC-8C16-2A4D-9D90-02CB24617F00}" type="datetimeFigureOut">
              <a:rPr lang="it-IT" smtClean="0"/>
              <a:pPr/>
              <a:t>13/11/18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8A0F5-0E56-9C4C-BC59-6335CD683CEC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  <p:transition xmlns:p14="http://schemas.microsoft.com/office/powerpoint/2010/main"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6B1DFC-8C16-2A4D-9D90-02CB24617F00}" type="datetimeFigureOut">
              <a:rPr lang="it-IT" smtClean="0"/>
              <a:pPr/>
              <a:t>13/11/18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F8A0F5-0E56-9C4C-BC59-6335CD683CEC}" type="slidenum">
              <a:rPr lang="it-IT" smtClean="0"/>
              <a:pPr/>
              <a:t>‹#›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xmlns:p14="http://schemas.microsoft.com/office/powerpoint/2010/main" spd="slow">
    <p:wipe/>
  </p:transition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4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4" Type="http://schemas.openxmlformats.org/officeDocument/2006/relationships/image" Target="../media/image25.png"/><Relationship Id="rId5" Type="http://schemas.openxmlformats.org/officeDocument/2006/relationships/image" Target="../media/image26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.png"/><Relationship Id="rId3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4" Type="http://schemas.openxmlformats.org/officeDocument/2006/relationships/image" Target="../media/image30.jpeg"/><Relationship Id="rId5" Type="http://schemas.openxmlformats.org/officeDocument/2006/relationships/image" Target="../media/image31.jpeg"/><Relationship Id="rId6" Type="http://schemas.openxmlformats.org/officeDocument/2006/relationships/image" Target="../media/image32.jpeg"/><Relationship Id="rId7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33.png"/><Relationship Id="rId1" Type="http://schemas.microsoft.com/office/2007/relationships/media" Target="../media/media1.mp4"/><Relationship Id="rId2" Type="http://schemas.openxmlformats.org/officeDocument/2006/relationships/video" Target="../media/media1.mp4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4.png"/><Relationship Id="rId3" Type="http://schemas.openxmlformats.org/officeDocument/2006/relationships/image" Target="../media/image35.gi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Relationship Id="rId3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Relationship Id="rId3" Type="http://schemas.openxmlformats.org/officeDocument/2006/relationships/image" Target="../media/image11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1"/>
          <p:cNvSpPr txBox="1"/>
          <p:nvPr/>
        </p:nvSpPr>
        <p:spPr>
          <a:xfrm>
            <a:off x="1" y="0"/>
            <a:ext cx="9144000" cy="461665"/>
          </a:xfrm>
          <a:prstGeom prst="rect">
            <a:avLst/>
          </a:prstGeom>
          <a:solidFill>
            <a:srgbClr val="00009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400" dirty="0" smtClean="0">
                <a:solidFill>
                  <a:srgbClr val="FFFFFF"/>
                </a:solidFill>
                <a:latin typeface="Arial"/>
                <a:cs typeface="Arial"/>
              </a:rPr>
              <a:t>I </a:t>
            </a:r>
            <a:r>
              <a:rPr lang="it-IT" sz="2400" b="0" dirty="0" smtClean="0">
                <a:solidFill>
                  <a:srgbClr val="FFFFFF"/>
                </a:solidFill>
                <a:latin typeface="Arial"/>
                <a:cs typeface="Arial"/>
              </a:rPr>
              <a:t>cromosomi politenici di </a:t>
            </a:r>
            <a:r>
              <a:rPr lang="it-IT" sz="2400" b="0" i="1" dirty="0" err="1" smtClean="0">
                <a:solidFill>
                  <a:srgbClr val="FFFFFF"/>
                </a:solidFill>
                <a:latin typeface="Arial"/>
                <a:cs typeface="Arial"/>
              </a:rPr>
              <a:t>Drosophila</a:t>
            </a:r>
            <a:r>
              <a:rPr lang="it-IT" sz="2400" b="0" i="1" dirty="0" smtClean="0">
                <a:solidFill>
                  <a:srgbClr val="FFFFFF"/>
                </a:solidFill>
                <a:latin typeface="Arial"/>
                <a:cs typeface="Arial"/>
              </a:rPr>
              <a:t>: </a:t>
            </a:r>
            <a:r>
              <a:rPr lang="it-IT" sz="2400" b="0" dirty="0" smtClean="0">
                <a:solidFill>
                  <a:srgbClr val="FFFFFF"/>
                </a:solidFill>
                <a:latin typeface="Arial"/>
                <a:cs typeface="Arial"/>
              </a:rPr>
              <a:t>la nascita della citogenetica </a:t>
            </a:r>
            <a:endParaRPr lang="it-IT" sz="2400" b="0" dirty="0">
              <a:solidFill>
                <a:srgbClr val="FFFFFF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  <p:transition xmlns:p14="http://schemas.microsoft.com/office/powerpoint/2010/main" spd="slow">
    <p:wip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22225" y="0"/>
            <a:ext cx="9121775" cy="523220"/>
          </a:xfrm>
          <a:prstGeom prst="rect">
            <a:avLst/>
          </a:prstGeom>
          <a:solidFill>
            <a:srgbClr val="00009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 algn="ctr"/>
            <a:r>
              <a:rPr lang="it-IT" sz="2800" dirty="0">
                <a:solidFill>
                  <a:srgbClr val="FFFFFF"/>
                </a:solidFill>
                <a:latin typeface="Arial" charset="0"/>
                <a:cs typeface="Arial" charset="0"/>
              </a:rPr>
              <a:t>Analisi citologica di </a:t>
            </a:r>
            <a:r>
              <a:rPr lang="it-IT" sz="2800" dirty="0" smtClean="0">
                <a:solidFill>
                  <a:srgbClr val="FFFFFF"/>
                </a:solidFill>
                <a:latin typeface="Arial" charset="0"/>
                <a:cs typeface="Arial" charset="0"/>
              </a:rPr>
              <a:t>delezioni cromosomiche</a:t>
            </a:r>
            <a:endParaRPr lang="it-IT" sz="2800" dirty="0">
              <a:solidFill>
                <a:srgbClr val="FFFFFF"/>
              </a:solidFill>
              <a:latin typeface="Arial" charset="0"/>
              <a:cs typeface="Arial" charset="0"/>
            </a:endParaRPr>
          </a:p>
        </p:txBody>
      </p:sp>
      <p:pic>
        <p:nvPicPr>
          <p:cNvPr id="4" name="Picture 3" descr="Schermata 2018-01-08 alle 22.34.4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8500" y="723382"/>
            <a:ext cx="3878406" cy="2721241"/>
          </a:xfrm>
          <a:prstGeom prst="rect">
            <a:avLst/>
          </a:prstGeom>
        </p:spPr>
      </p:pic>
      <p:pic>
        <p:nvPicPr>
          <p:cNvPr id="6" name="Picture 5" descr="Schermata 2018-01-08 alle 22.36.0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701991" y="3844299"/>
            <a:ext cx="5130800" cy="2082800"/>
          </a:xfrm>
          <a:prstGeom prst="rect">
            <a:avLst/>
          </a:prstGeom>
        </p:spPr>
      </p:pic>
      <p:pic>
        <p:nvPicPr>
          <p:cNvPr id="8" name="Picture 7" descr="Schermata 2018-01-08 alle 22.37.18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6906" y="3904508"/>
            <a:ext cx="571500" cy="52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909331"/>
      </p:ext>
    </p:extLst>
  </p:cSld>
  <p:clrMapOvr>
    <a:masterClrMapping/>
  </p:clrMapOvr>
  <p:transition xmlns:p14="http://schemas.microsoft.com/office/powerpoint/2010/main" spd="slow">
    <p:wip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22" name="Picture 2"/>
          <p:cNvPicPr>
            <a:picLocks noChangeAspect="1" noChangeArrowheads="1"/>
          </p:cNvPicPr>
          <p:nvPr/>
        </p:nvPicPr>
        <p:blipFill>
          <a:blip r:embed="rId3"/>
          <a:srcRect b="53946"/>
          <a:stretch>
            <a:fillRect/>
          </a:stretch>
        </p:blipFill>
        <p:spPr bwMode="auto">
          <a:xfrm>
            <a:off x="869950" y="1177925"/>
            <a:ext cx="6705600" cy="2093913"/>
          </a:xfrm>
          <a:prstGeom prst="rect">
            <a:avLst/>
          </a:prstGeom>
          <a:noFill/>
        </p:spPr>
      </p:pic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4524375" y="1638300"/>
            <a:ext cx="381000" cy="3105150"/>
            <a:chOff x="2862" y="828"/>
            <a:chExt cx="240" cy="1956"/>
          </a:xfrm>
        </p:grpSpPr>
        <p:sp>
          <p:nvSpPr>
            <p:cNvPr id="235524" name="Line 4"/>
            <p:cNvSpPr>
              <a:spLocks noChangeShapeType="1"/>
            </p:cNvSpPr>
            <p:nvPr/>
          </p:nvSpPr>
          <p:spPr bwMode="auto">
            <a:xfrm>
              <a:off x="2862" y="1692"/>
              <a:ext cx="0" cy="1092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35525" name="Line 5"/>
            <p:cNvSpPr>
              <a:spLocks noChangeShapeType="1"/>
            </p:cNvSpPr>
            <p:nvPr/>
          </p:nvSpPr>
          <p:spPr bwMode="auto">
            <a:xfrm>
              <a:off x="2964" y="1686"/>
              <a:ext cx="0" cy="1092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35526" name="Line 6"/>
            <p:cNvSpPr>
              <a:spLocks noChangeShapeType="1"/>
            </p:cNvSpPr>
            <p:nvPr/>
          </p:nvSpPr>
          <p:spPr bwMode="auto">
            <a:xfrm flipV="1">
              <a:off x="2874" y="1374"/>
              <a:ext cx="138" cy="312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35527" name="Line 7"/>
            <p:cNvSpPr>
              <a:spLocks noChangeShapeType="1"/>
            </p:cNvSpPr>
            <p:nvPr/>
          </p:nvSpPr>
          <p:spPr bwMode="auto">
            <a:xfrm flipV="1">
              <a:off x="2958" y="1380"/>
              <a:ext cx="120" cy="30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35528" name="Oval 8"/>
            <p:cNvSpPr>
              <a:spLocks noChangeArrowheads="1"/>
            </p:cNvSpPr>
            <p:nvPr/>
          </p:nvSpPr>
          <p:spPr bwMode="auto">
            <a:xfrm>
              <a:off x="2970" y="828"/>
              <a:ext cx="132" cy="576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</p:grp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1362075" y="3238500"/>
            <a:ext cx="4959350" cy="1016000"/>
            <a:chOff x="870" y="1824"/>
            <a:chExt cx="3124" cy="640"/>
          </a:xfrm>
        </p:grpSpPr>
        <p:sp>
          <p:nvSpPr>
            <p:cNvPr id="235530" name="Line 10"/>
            <p:cNvSpPr>
              <a:spLocks noChangeShapeType="1"/>
            </p:cNvSpPr>
            <p:nvPr/>
          </p:nvSpPr>
          <p:spPr bwMode="auto">
            <a:xfrm>
              <a:off x="2395" y="2011"/>
              <a:ext cx="1107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35531" name="Line 11"/>
            <p:cNvSpPr>
              <a:spLocks noChangeShapeType="1"/>
            </p:cNvSpPr>
            <p:nvPr/>
          </p:nvSpPr>
          <p:spPr bwMode="auto">
            <a:xfrm>
              <a:off x="2067" y="2231"/>
              <a:ext cx="79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35532" name="Line 12"/>
            <p:cNvSpPr>
              <a:spLocks noChangeShapeType="1"/>
            </p:cNvSpPr>
            <p:nvPr/>
          </p:nvSpPr>
          <p:spPr bwMode="auto">
            <a:xfrm>
              <a:off x="2979" y="2441"/>
              <a:ext cx="1015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35533" name="Text Box 13"/>
            <p:cNvSpPr txBox="1">
              <a:spLocks noChangeArrowheads="1"/>
            </p:cNvSpPr>
            <p:nvPr/>
          </p:nvSpPr>
          <p:spPr bwMode="auto">
            <a:xfrm>
              <a:off x="876" y="1824"/>
              <a:ext cx="564" cy="2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sz="1400" b="0">
                  <a:latin typeface="Comic Sans MS" charset="0"/>
                </a:rPr>
                <a:t>Df 1</a:t>
              </a:r>
              <a:endParaRPr lang="en-GB" sz="1400" b="0">
                <a:latin typeface="Comic Sans MS" charset="0"/>
              </a:endParaRPr>
            </a:p>
          </p:txBody>
        </p:sp>
        <p:sp>
          <p:nvSpPr>
            <p:cNvPr id="235534" name="Rectangle 14"/>
            <p:cNvSpPr>
              <a:spLocks noChangeArrowheads="1"/>
            </p:cNvSpPr>
            <p:nvPr/>
          </p:nvSpPr>
          <p:spPr bwMode="auto">
            <a:xfrm>
              <a:off x="870" y="2046"/>
              <a:ext cx="356" cy="2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it-IT" sz="1400" b="0">
                  <a:latin typeface="Comic Sans MS" charset="0"/>
                </a:rPr>
                <a:t>Df 2</a:t>
              </a:r>
              <a:endParaRPr lang="en-GB" sz="1400" b="0">
                <a:latin typeface="Comic Sans MS" charset="0"/>
              </a:endParaRPr>
            </a:p>
          </p:txBody>
        </p:sp>
        <p:sp>
          <p:nvSpPr>
            <p:cNvPr id="235535" name="Rectangle 15"/>
            <p:cNvSpPr>
              <a:spLocks noChangeArrowheads="1"/>
            </p:cNvSpPr>
            <p:nvPr/>
          </p:nvSpPr>
          <p:spPr bwMode="auto">
            <a:xfrm>
              <a:off x="870" y="2250"/>
              <a:ext cx="356" cy="2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it-IT" sz="1400" b="0">
                  <a:latin typeface="Comic Sans MS" charset="0"/>
                </a:rPr>
                <a:t>Df 3</a:t>
              </a:r>
              <a:endParaRPr lang="en-GB" sz="1400" b="0">
                <a:latin typeface="Comic Sans MS" charset="0"/>
              </a:endParaRPr>
            </a:p>
          </p:txBody>
        </p:sp>
      </p:grpSp>
      <p:sp>
        <p:nvSpPr>
          <p:cNvPr id="235536" name="Text Box 16"/>
          <p:cNvSpPr txBox="1">
            <a:spLocks noChangeArrowheads="1"/>
          </p:cNvSpPr>
          <p:nvPr/>
        </p:nvSpPr>
        <p:spPr bwMode="auto">
          <a:xfrm>
            <a:off x="420688" y="4919663"/>
            <a:ext cx="8489950" cy="1370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it-IT" b="0">
                <a:latin typeface="Arial" charset="0"/>
              </a:rPr>
              <a:t>Individui mut/Df1 hanno fenotipo mutante mentre individui mut/Df2 e mut/Df3 hanno fenotipo selvatico </a:t>
            </a:r>
          </a:p>
          <a:p>
            <a:pPr>
              <a:spcBef>
                <a:spcPct val="50000"/>
              </a:spcBef>
            </a:pPr>
            <a:r>
              <a:rPr lang="it-IT" b="0">
                <a:latin typeface="Arial" charset="0"/>
              </a:rPr>
              <a:t>il gene di interesse mappa nella regione </a:t>
            </a:r>
            <a:r>
              <a:rPr lang="it-IT" b="0">
                <a:solidFill>
                  <a:srgbClr val="FF0000"/>
                </a:solidFill>
                <a:latin typeface="Arial" charset="0"/>
              </a:rPr>
              <a:t>3B1-2</a:t>
            </a:r>
            <a:r>
              <a:rPr lang="it-IT" b="0">
                <a:latin typeface="Arial" charset="0"/>
              </a:rPr>
              <a:t> </a:t>
            </a:r>
            <a:endParaRPr lang="en-GB" b="0">
              <a:latin typeface="Arial" charset="0"/>
            </a:endParaRPr>
          </a:p>
        </p:txBody>
      </p:sp>
      <p:sp>
        <p:nvSpPr>
          <p:cNvPr id="235537" name="Text Box 17"/>
          <p:cNvSpPr txBox="1">
            <a:spLocks noChangeArrowheads="1"/>
          </p:cNvSpPr>
          <p:nvPr/>
        </p:nvSpPr>
        <p:spPr bwMode="auto">
          <a:xfrm>
            <a:off x="0" y="19730"/>
            <a:ext cx="9144000" cy="579438"/>
          </a:xfrm>
          <a:prstGeom prst="rect">
            <a:avLst/>
          </a:prstGeom>
          <a:solidFill>
            <a:srgbClr val="000090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3200" dirty="0">
                <a:solidFill>
                  <a:srgbClr val="FFFFFF"/>
                </a:solidFill>
                <a:latin typeface="Arial" charset="0"/>
              </a:rPr>
              <a:t>Mappatura per delezione</a:t>
            </a:r>
            <a:endParaRPr lang="en-GB" sz="3200" dirty="0">
              <a:solidFill>
                <a:srgbClr val="FFFFFF"/>
              </a:solidFill>
              <a:latin typeface="Arial" charset="0"/>
            </a:endParaRPr>
          </a:p>
        </p:txBody>
      </p:sp>
    </p:spTree>
  </p:cSld>
  <p:clrMapOvr>
    <a:masterClrMapping/>
  </p:clrMapOvr>
  <p:transition xmlns:p14="http://schemas.microsoft.com/office/powerpoint/2010/main" spd="slow">
    <p:wip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55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55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235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355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355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36" grpId="0" autoUpdateAnimBg="0"/>
      <p:bldP spid="235537" grpId="0" animBg="1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8870" y="1118176"/>
            <a:ext cx="7391400" cy="3694113"/>
          </a:xfrm>
          <a:prstGeom prst="rect">
            <a:avLst/>
          </a:prstGeom>
          <a:noFill/>
        </p:spPr>
      </p:pic>
      <p:sp>
        <p:nvSpPr>
          <p:cNvPr id="57347" name="Text Box 3"/>
          <p:cNvSpPr txBox="1">
            <a:spLocks noChangeArrowheads="1"/>
          </p:cNvSpPr>
          <p:nvPr/>
        </p:nvSpPr>
        <p:spPr bwMode="auto">
          <a:xfrm>
            <a:off x="0" y="6511"/>
            <a:ext cx="9144000" cy="584776"/>
          </a:xfrm>
          <a:prstGeom prst="rect">
            <a:avLst/>
          </a:prstGeom>
          <a:solidFill>
            <a:srgbClr val="000090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it-IT" sz="3200" dirty="0">
                <a:solidFill>
                  <a:srgbClr val="FFFFFF"/>
                </a:solidFill>
              </a:rPr>
              <a:t>Ibridazione </a:t>
            </a:r>
            <a:r>
              <a:rPr lang="it-IT" sz="3200" i="1" dirty="0">
                <a:solidFill>
                  <a:srgbClr val="FFFFFF"/>
                </a:solidFill>
              </a:rPr>
              <a:t>in situ</a:t>
            </a:r>
            <a:r>
              <a:rPr lang="it-IT" sz="3200" dirty="0">
                <a:solidFill>
                  <a:srgbClr val="FFFFFF"/>
                </a:solidFill>
              </a:rPr>
              <a:t> con isotopi radioattivi</a:t>
            </a:r>
          </a:p>
        </p:txBody>
      </p:sp>
    </p:spTree>
  </p:cSld>
  <p:clrMapOvr>
    <a:masterClrMapping/>
  </p:clrMapOvr>
  <p:transition xmlns:p14="http://schemas.microsoft.com/office/powerpoint/2010/main" spd="slow">
    <p:wip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26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78392" y="648410"/>
            <a:ext cx="7819054" cy="6051976"/>
          </a:xfrm>
          <a:prstGeom prst="rect">
            <a:avLst/>
          </a:prstGeom>
          <a:noFill/>
        </p:spPr>
      </p:pic>
      <p:sp>
        <p:nvSpPr>
          <p:cNvPr id="139268" name="Text Box 4"/>
          <p:cNvSpPr txBox="1">
            <a:spLocks noChangeArrowheads="1"/>
          </p:cNvSpPr>
          <p:nvPr/>
        </p:nvSpPr>
        <p:spPr bwMode="auto">
          <a:xfrm>
            <a:off x="0" y="7608"/>
            <a:ext cx="9144000" cy="579438"/>
          </a:xfrm>
          <a:prstGeom prst="rect">
            <a:avLst/>
          </a:prstGeom>
          <a:solidFill>
            <a:srgbClr val="000090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it-IT" sz="3200" dirty="0">
                <a:solidFill>
                  <a:srgbClr val="FAFF0B"/>
                </a:solidFill>
              </a:rPr>
              <a:t>Ibridazione </a:t>
            </a:r>
            <a:r>
              <a:rPr lang="it-IT" sz="3200" i="1" dirty="0">
                <a:solidFill>
                  <a:srgbClr val="FAFF0B"/>
                </a:solidFill>
              </a:rPr>
              <a:t>in situ</a:t>
            </a:r>
            <a:r>
              <a:rPr lang="it-IT" sz="3200" dirty="0">
                <a:solidFill>
                  <a:srgbClr val="FAFF0B"/>
                </a:solidFill>
              </a:rPr>
              <a:t> </a:t>
            </a:r>
            <a:r>
              <a:rPr lang="it-IT" sz="3200" dirty="0">
                <a:solidFill>
                  <a:srgbClr val="FF142C"/>
                </a:solidFill>
              </a:rPr>
              <a:t>fluorescente</a:t>
            </a:r>
            <a:r>
              <a:rPr lang="it-IT" sz="3200" dirty="0">
                <a:solidFill>
                  <a:srgbClr val="FAFF0B"/>
                </a:solidFill>
              </a:rPr>
              <a:t> (FISH)</a:t>
            </a:r>
          </a:p>
        </p:txBody>
      </p:sp>
      <p:sp>
        <p:nvSpPr>
          <p:cNvPr id="2" name="Rectangle 1"/>
          <p:cNvSpPr/>
          <p:nvPr/>
        </p:nvSpPr>
        <p:spPr>
          <a:xfrm>
            <a:off x="2199780" y="1190818"/>
            <a:ext cx="344196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000" dirty="0" smtClean="0">
                <a:solidFill>
                  <a:srgbClr val="FFFFFF"/>
                </a:solidFill>
              </a:rPr>
              <a:t>Mappatura di sequenze di DNA</a:t>
            </a:r>
            <a:endParaRPr lang="en-US" sz="20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 spd="slow">
    <p:wip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92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92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9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47814" y="2122069"/>
            <a:ext cx="841023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/>
              <a:t> </a:t>
            </a:r>
          </a:p>
          <a:p>
            <a:r>
              <a:rPr lang="it-IT" sz="1400" dirty="0"/>
              <a:t> </a:t>
            </a:r>
            <a:r>
              <a:rPr lang="it-IT" sz="1400" dirty="0" err="1" smtClean="0"/>
              <a:t>Fragments</a:t>
            </a:r>
            <a:r>
              <a:rPr lang="it-IT" sz="1400" dirty="0" smtClean="0"/>
              <a:t> </a:t>
            </a:r>
            <a:r>
              <a:rPr lang="it-IT" sz="1400" dirty="0"/>
              <a:t>from </a:t>
            </a:r>
            <a:r>
              <a:rPr lang="it-IT" sz="1400" dirty="0" err="1"/>
              <a:t>section</a:t>
            </a:r>
            <a:r>
              <a:rPr lang="it-IT" sz="1400" dirty="0"/>
              <a:t> 3 X </a:t>
            </a:r>
            <a:r>
              <a:rPr lang="it-IT" sz="1400" dirty="0" err="1"/>
              <a:t>chromosome</a:t>
            </a:r>
            <a:r>
              <a:rPr lang="it-IT" sz="1400" dirty="0"/>
              <a:t> </a:t>
            </a:r>
            <a:r>
              <a:rPr lang="it-IT" sz="1400" dirty="0" err="1"/>
              <a:t>were</a:t>
            </a:r>
            <a:r>
              <a:rPr lang="it-IT" sz="1400" dirty="0"/>
              <a:t> </a:t>
            </a:r>
            <a:r>
              <a:rPr lang="it-IT" sz="1400" dirty="0" err="1"/>
              <a:t>dissected</a:t>
            </a:r>
            <a:r>
              <a:rPr lang="it-IT" sz="1400" dirty="0"/>
              <a:t> with a </a:t>
            </a:r>
            <a:r>
              <a:rPr lang="it-IT" sz="1400" dirty="0" err="1"/>
              <a:t>micromanipulator</a:t>
            </a:r>
            <a:r>
              <a:rPr lang="it-IT" sz="1400" dirty="0" smtClean="0"/>
              <a:t>. </a:t>
            </a:r>
            <a:r>
              <a:rPr lang="it-IT" sz="1400" dirty="0"/>
              <a:t>The </a:t>
            </a:r>
            <a:r>
              <a:rPr lang="it-IT" sz="1400" dirty="0" err="1"/>
              <a:t>dissected</a:t>
            </a:r>
            <a:r>
              <a:rPr lang="it-IT" sz="1400" dirty="0"/>
              <a:t> </a:t>
            </a:r>
            <a:r>
              <a:rPr lang="it-IT" sz="1400" dirty="0" err="1"/>
              <a:t>region</a:t>
            </a:r>
            <a:r>
              <a:rPr lang="it-IT" sz="1400" dirty="0"/>
              <a:t> </a:t>
            </a:r>
            <a:r>
              <a:rPr lang="it-IT" sz="1400" dirty="0" err="1"/>
              <a:t>contains</a:t>
            </a:r>
            <a:r>
              <a:rPr lang="it-IT" sz="1400" dirty="0"/>
              <a:t> </a:t>
            </a:r>
            <a:r>
              <a:rPr lang="it-IT" sz="1400" dirty="0" err="1"/>
              <a:t>approximately</a:t>
            </a:r>
            <a:r>
              <a:rPr lang="it-IT" sz="1400" dirty="0"/>
              <a:t> 50 </a:t>
            </a:r>
            <a:r>
              <a:rPr lang="it-IT" sz="1400" dirty="0" err="1"/>
              <a:t>Bridges</a:t>
            </a:r>
            <a:r>
              <a:rPr lang="it-IT" sz="1400" dirty="0"/>
              <a:t> </a:t>
            </a:r>
            <a:r>
              <a:rPr lang="it-IT" sz="1400" dirty="0" err="1"/>
              <a:t>bands</a:t>
            </a:r>
            <a:r>
              <a:rPr lang="it-IT" sz="1400" dirty="0"/>
              <a:t>, </a:t>
            </a:r>
            <a:r>
              <a:rPr lang="it-IT" sz="1400" dirty="0" err="1"/>
              <a:t>equivalent</a:t>
            </a:r>
            <a:r>
              <a:rPr lang="it-IT" sz="1400" dirty="0"/>
              <a:t> to </a:t>
            </a:r>
            <a:r>
              <a:rPr lang="it-IT" sz="1400" dirty="0" err="1"/>
              <a:t>approximately</a:t>
            </a:r>
            <a:r>
              <a:rPr lang="it-IT" sz="1400" dirty="0"/>
              <a:t> 1,000 kb of </a:t>
            </a:r>
            <a:r>
              <a:rPr lang="it-IT" sz="1400" dirty="0" err="1"/>
              <a:t>genomic</a:t>
            </a:r>
            <a:r>
              <a:rPr lang="it-IT" sz="1400" dirty="0"/>
              <a:t> DNA</a:t>
            </a:r>
            <a:r>
              <a:rPr lang="it-IT" sz="1400" dirty="0" smtClean="0"/>
              <a:t>.</a:t>
            </a:r>
          </a:p>
          <a:p>
            <a:endParaRPr lang="it-IT" sz="1400" dirty="0"/>
          </a:p>
          <a:p>
            <a:r>
              <a:rPr lang="it-IT" sz="1400" dirty="0"/>
              <a:t>The DNA </a:t>
            </a:r>
            <a:r>
              <a:rPr lang="it-IT" sz="1400" dirty="0" err="1"/>
              <a:t>was</a:t>
            </a:r>
            <a:r>
              <a:rPr lang="it-IT" sz="1400" dirty="0"/>
              <a:t> </a:t>
            </a:r>
            <a:r>
              <a:rPr lang="it-IT" sz="1400" dirty="0" err="1"/>
              <a:t>extracted</a:t>
            </a:r>
            <a:r>
              <a:rPr lang="it-IT" sz="1400" dirty="0"/>
              <a:t>, </a:t>
            </a:r>
            <a:r>
              <a:rPr lang="it-IT" sz="1400" dirty="0" err="1"/>
              <a:t>cut</a:t>
            </a:r>
            <a:r>
              <a:rPr lang="it-IT" sz="1400" dirty="0"/>
              <a:t>, </a:t>
            </a:r>
            <a:r>
              <a:rPr lang="it-IT" sz="1400" dirty="0" err="1"/>
              <a:t>ligated</a:t>
            </a:r>
            <a:r>
              <a:rPr lang="it-IT" sz="1400" dirty="0"/>
              <a:t> and </a:t>
            </a:r>
            <a:r>
              <a:rPr lang="it-IT" sz="1400" dirty="0" err="1"/>
              <a:t>cloned</a:t>
            </a:r>
            <a:r>
              <a:rPr lang="it-IT" sz="1400" dirty="0"/>
              <a:t>. From </a:t>
            </a:r>
            <a:r>
              <a:rPr lang="it-IT" sz="1400" dirty="0" err="1"/>
              <a:t>about</a:t>
            </a:r>
            <a:r>
              <a:rPr lang="it-IT" sz="1400" dirty="0"/>
              <a:t> 10 </a:t>
            </a:r>
            <a:r>
              <a:rPr lang="it-IT" sz="1400" dirty="0" err="1"/>
              <a:t>pg</a:t>
            </a:r>
            <a:r>
              <a:rPr lang="it-IT" sz="1400" dirty="0"/>
              <a:t> of DNA </a:t>
            </a:r>
            <a:r>
              <a:rPr lang="it-IT" sz="1400" dirty="0" err="1"/>
              <a:t>we</a:t>
            </a:r>
            <a:r>
              <a:rPr lang="it-IT" sz="1400" dirty="0"/>
              <a:t> </a:t>
            </a:r>
            <a:r>
              <a:rPr lang="it-IT" sz="1400" dirty="0" err="1"/>
              <a:t>obtained</a:t>
            </a:r>
            <a:r>
              <a:rPr lang="it-IT" sz="1400" dirty="0"/>
              <a:t> 80 </a:t>
            </a:r>
            <a:r>
              <a:rPr lang="it-IT" sz="1400" dirty="0" err="1"/>
              <a:t>recombinant</a:t>
            </a:r>
            <a:r>
              <a:rPr lang="it-IT" sz="1400" dirty="0"/>
              <a:t> </a:t>
            </a:r>
            <a:r>
              <a:rPr lang="it-IT" sz="1400" dirty="0" err="1"/>
              <a:t>clones</a:t>
            </a:r>
            <a:r>
              <a:rPr lang="it-IT" sz="1400" dirty="0"/>
              <a:t>, a sample of </a:t>
            </a:r>
            <a:r>
              <a:rPr lang="it-IT" sz="1400" dirty="0" err="1"/>
              <a:t>which</a:t>
            </a:r>
            <a:r>
              <a:rPr lang="it-IT" sz="1400" dirty="0"/>
              <a:t> </a:t>
            </a:r>
            <a:r>
              <a:rPr lang="it-IT" sz="1400" dirty="0" err="1"/>
              <a:t>were</a:t>
            </a:r>
            <a:r>
              <a:rPr lang="it-IT" sz="1400" dirty="0"/>
              <a:t> </a:t>
            </a:r>
            <a:r>
              <a:rPr lang="it-IT" sz="1400" dirty="0" err="1"/>
              <a:t>analysed</a:t>
            </a:r>
            <a:r>
              <a:rPr lang="it-IT" sz="1400" dirty="0"/>
              <a:t> and </a:t>
            </a:r>
            <a:r>
              <a:rPr lang="it-IT" sz="1400" dirty="0" err="1"/>
              <a:t>shown</a:t>
            </a:r>
            <a:r>
              <a:rPr lang="it-IT" sz="1400" dirty="0"/>
              <a:t> to </a:t>
            </a:r>
            <a:r>
              <a:rPr lang="it-IT" sz="1400" dirty="0" err="1"/>
              <a:t>contain</a:t>
            </a:r>
            <a:r>
              <a:rPr lang="it-IT" sz="1400" dirty="0"/>
              <a:t> </a:t>
            </a:r>
            <a:r>
              <a:rPr lang="it-IT" sz="1400" dirty="0" err="1"/>
              <a:t>Drosophila</a:t>
            </a:r>
            <a:r>
              <a:rPr lang="it-IT" sz="1400" dirty="0"/>
              <a:t> DNA </a:t>
            </a:r>
            <a:r>
              <a:rPr lang="it-IT" sz="1400" dirty="0" err="1"/>
              <a:t>which</a:t>
            </a:r>
            <a:r>
              <a:rPr lang="it-IT" sz="1400" dirty="0"/>
              <a:t> </a:t>
            </a:r>
            <a:r>
              <a:rPr lang="it-IT" sz="1400" dirty="0" err="1"/>
              <a:t>hybridises</a:t>
            </a:r>
            <a:r>
              <a:rPr lang="it-IT" sz="1400" dirty="0"/>
              <a:t> in situ to the </a:t>
            </a:r>
            <a:r>
              <a:rPr lang="it-IT" sz="1400" dirty="0" err="1"/>
              <a:t>region</a:t>
            </a:r>
            <a:r>
              <a:rPr lang="it-IT" sz="1400" dirty="0"/>
              <a:t> of </a:t>
            </a:r>
            <a:r>
              <a:rPr lang="it-IT" sz="1400" dirty="0" err="1"/>
              <a:t>section</a:t>
            </a:r>
            <a:r>
              <a:rPr lang="it-IT" sz="1400" dirty="0"/>
              <a:t> 3 of the X </a:t>
            </a:r>
            <a:r>
              <a:rPr lang="it-IT" sz="1400" dirty="0" err="1"/>
              <a:t>chromosome</a:t>
            </a:r>
            <a:r>
              <a:rPr lang="it-IT" sz="1400" dirty="0"/>
              <a:t>.</a:t>
            </a:r>
          </a:p>
          <a:p>
            <a:endParaRPr lang="en-US" sz="1400" dirty="0"/>
          </a:p>
        </p:txBody>
      </p:sp>
      <p:pic>
        <p:nvPicPr>
          <p:cNvPr id="4" name="Picture 3" descr="unnamed-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72817"/>
            <a:ext cx="9144000" cy="4714875"/>
          </a:xfrm>
          <a:prstGeom prst="rect">
            <a:avLst/>
          </a:prstGeom>
        </p:spPr>
      </p:pic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0" y="6511"/>
            <a:ext cx="9144000" cy="584776"/>
          </a:xfrm>
          <a:prstGeom prst="rect">
            <a:avLst/>
          </a:prstGeom>
          <a:solidFill>
            <a:srgbClr val="000090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it-IT" sz="3200" dirty="0" smtClean="0">
                <a:solidFill>
                  <a:srgbClr val="FFFFFF"/>
                </a:solidFill>
              </a:rPr>
              <a:t>La </a:t>
            </a:r>
            <a:r>
              <a:rPr lang="it-IT" sz="3200" dirty="0" err="1" smtClean="0">
                <a:solidFill>
                  <a:srgbClr val="FFFFFF"/>
                </a:solidFill>
              </a:rPr>
              <a:t>microdissezione</a:t>
            </a:r>
            <a:endParaRPr lang="it-IT" sz="32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0900906"/>
      </p:ext>
    </p:extLst>
  </p:cSld>
  <p:clrMapOvr>
    <a:masterClrMapping/>
  </p:clrMapOvr>
  <p:transition xmlns:p14="http://schemas.microsoft.com/office/powerpoint/2010/main" spd="slow">
    <p:wip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unnamed-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6615" y="2811662"/>
            <a:ext cx="2224946" cy="2182700"/>
          </a:xfrm>
          <a:prstGeom prst="rect">
            <a:avLst/>
          </a:prstGeom>
        </p:spPr>
      </p:pic>
      <p:pic>
        <p:nvPicPr>
          <p:cNvPr id="4" name="Picture 3" descr="unnamed-3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6615" y="666051"/>
            <a:ext cx="2215006" cy="2215006"/>
          </a:xfrm>
          <a:prstGeom prst="rect">
            <a:avLst/>
          </a:prstGeom>
        </p:spPr>
      </p:pic>
      <p:pic>
        <p:nvPicPr>
          <p:cNvPr id="5" name="Picture 4" descr="Schermata 2018-01-09 alle 16.09.23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6491" y="666051"/>
            <a:ext cx="3717256" cy="432831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22646" y="5188991"/>
            <a:ext cx="893684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 </a:t>
            </a:r>
            <a:r>
              <a:rPr lang="it-IT" dirty="0" err="1" smtClean="0"/>
              <a:t>Fragments</a:t>
            </a:r>
            <a:r>
              <a:rPr lang="it-IT" dirty="0" smtClean="0"/>
              <a:t> </a:t>
            </a:r>
            <a:r>
              <a:rPr lang="it-IT" dirty="0"/>
              <a:t>from </a:t>
            </a:r>
            <a:r>
              <a:rPr lang="it-IT" dirty="0" err="1"/>
              <a:t>section</a:t>
            </a:r>
            <a:r>
              <a:rPr lang="it-IT" dirty="0"/>
              <a:t> 3 </a:t>
            </a:r>
            <a:r>
              <a:rPr lang="it-IT" dirty="0" smtClean="0"/>
              <a:t>of X </a:t>
            </a:r>
            <a:r>
              <a:rPr lang="it-IT" dirty="0" err="1"/>
              <a:t>chromosome</a:t>
            </a:r>
            <a:r>
              <a:rPr lang="it-IT" dirty="0"/>
              <a:t> </a:t>
            </a:r>
            <a:r>
              <a:rPr lang="it-IT" dirty="0" err="1"/>
              <a:t>were</a:t>
            </a:r>
            <a:r>
              <a:rPr lang="it-IT" dirty="0"/>
              <a:t> </a:t>
            </a:r>
            <a:r>
              <a:rPr lang="it-IT" dirty="0" err="1"/>
              <a:t>dissected</a:t>
            </a:r>
            <a:r>
              <a:rPr lang="it-IT" dirty="0"/>
              <a:t> with a </a:t>
            </a:r>
            <a:r>
              <a:rPr lang="it-IT" dirty="0" err="1"/>
              <a:t>micromanipulator</a:t>
            </a:r>
            <a:r>
              <a:rPr lang="it-IT" dirty="0"/>
              <a:t>. The </a:t>
            </a:r>
            <a:r>
              <a:rPr lang="it-IT" dirty="0" err="1"/>
              <a:t>dissected</a:t>
            </a:r>
            <a:r>
              <a:rPr lang="it-IT" dirty="0"/>
              <a:t> </a:t>
            </a:r>
            <a:r>
              <a:rPr lang="it-IT" dirty="0" err="1"/>
              <a:t>region</a:t>
            </a:r>
            <a:r>
              <a:rPr lang="it-IT" dirty="0"/>
              <a:t> </a:t>
            </a:r>
            <a:r>
              <a:rPr lang="it-IT" dirty="0" err="1"/>
              <a:t>contains</a:t>
            </a:r>
            <a:r>
              <a:rPr lang="it-IT" dirty="0"/>
              <a:t> </a:t>
            </a:r>
            <a:r>
              <a:rPr lang="it-IT" dirty="0" err="1"/>
              <a:t>approximately</a:t>
            </a:r>
            <a:r>
              <a:rPr lang="it-IT" dirty="0"/>
              <a:t> 50 </a:t>
            </a:r>
            <a:r>
              <a:rPr lang="it-IT" dirty="0" err="1"/>
              <a:t>Bridges</a:t>
            </a:r>
            <a:r>
              <a:rPr lang="it-IT" dirty="0"/>
              <a:t> </a:t>
            </a:r>
            <a:r>
              <a:rPr lang="it-IT" dirty="0" err="1" smtClean="0"/>
              <a:t>bands</a:t>
            </a:r>
            <a:r>
              <a:rPr lang="it-IT" dirty="0"/>
              <a:t> </a:t>
            </a:r>
            <a:r>
              <a:rPr lang="it-IT" dirty="0" smtClean="0"/>
              <a:t>(1,000 </a:t>
            </a:r>
            <a:r>
              <a:rPr lang="it-IT" dirty="0"/>
              <a:t>kb of </a:t>
            </a:r>
            <a:r>
              <a:rPr lang="it-IT" dirty="0" err="1"/>
              <a:t>genomic</a:t>
            </a:r>
            <a:r>
              <a:rPr lang="it-IT" dirty="0"/>
              <a:t> </a:t>
            </a:r>
            <a:r>
              <a:rPr lang="it-IT" dirty="0" smtClean="0"/>
              <a:t>DNA).</a:t>
            </a:r>
            <a:endParaRPr lang="it-IT" dirty="0"/>
          </a:p>
          <a:p>
            <a:endParaRPr lang="it-IT" dirty="0"/>
          </a:p>
          <a:p>
            <a:r>
              <a:rPr lang="it-IT" dirty="0"/>
              <a:t>The DNA </a:t>
            </a:r>
            <a:r>
              <a:rPr lang="it-IT" dirty="0" err="1"/>
              <a:t>was</a:t>
            </a:r>
            <a:r>
              <a:rPr lang="it-IT" dirty="0"/>
              <a:t> </a:t>
            </a:r>
            <a:r>
              <a:rPr lang="it-IT" dirty="0" err="1"/>
              <a:t>extracted</a:t>
            </a:r>
            <a:r>
              <a:rPr lang="it-IT" dirty="0"/>
              <a:t>, </a:t>
            </a:r>
            <a:r>
              <a:rPr lang="it-IT" dirty="0" err="1"/>
              <a:t>cut</a:t>
            </a:r>
            <a:r>
              <a:rPr lang="it-IT" dirty="0"/>
              <a:t>, </a:t>
            </a:r>
            <a:r>
              <a:rPr lang="it-IT" dirty="0" err="1"/>
              <a:t>ligated</a:t>
            </a:r>
            <a:r>
              <a:rPr lang="it-IT" dirty="0"/>
              <a:t> and </a:t>
            </a:r>
            <a:r>
              <a:rPr lang="it-IT" dirty="0" err="1"/>
              <a:t>cloned</a:t>
            </a:r>
            <a:r>
              <a:rPr lang="it-IT" dirty="0"/>
              <a:t>. From </a:t>
            </a:r>
            <a:r>
              <a:rPr lang="it-IT" dirty="0" err="1"/>
              <a:t>about</a:t>
            </a:r>
            <a:r>
              <a:rPr lang="it-IT" dirty="0"/>
              <a:t> 10 </a:t>
            </a:r>
            <a:r>
              <a:rPr lang="it-IT" dirty="0" err="1"/>
              <a:t>pg</a:t>
            </a:r>
            <a:r>
              <a:rPr lang="it-IT" dirty="0"/>
              <a:t> of DNA </a:t>
            </a:r>
            <a:r>
              <a:rPr lang="it-IT" dirty="0" err="1"/>
              <a:t>we</a:t>
            </a:r>
            <a:r>
              <a:rPr lang="it-IT" dirty="0"/>
              <a:t> </a:t>
            </a:r>
            <a:r>
              <a:rPr lang="it-IT" dirty="0" err="1"/>
              <a:t>obtained</a:t>
            </a:r>
            <a:r>
              <a:rPr lang="it-IT" dirty="0"/>
              <a:t> 80 </a:t>
            </a:r>
            <a:r>
              <a:rPr lang="it-IT" dirty="0" err="1"/>
              <a:t>recombinant</a:t>
            </a:r>
            <a:r>
              <a:rPr lang="it-IT" dirty="0"/>
              <a:t> </a:t>
            </a:r>
            <a:r>
              <a:rPr lang="it-IT" dirty="0" err="1" smtClean="0"/>
              <a:t>clones</a:t>
            </a:r>
            <a:r>
              <a:rPr lang="it-IT" dirty="0"/>
              <a:t> </a:t>
            </a:r>
            <a:r>
              <a:rPr lang="it-IT" dirty="0" err="1" smtClean="0"/>
              <a:t>which</a:t>
            </a:r>
            <a:r>
              <a:rPr lang="it-IT" dirty="0" smtClean="0"/>
              <a:t> </a:t>
            </a:r>
            <a:r>
              <a:rPr lang="it-IT" dirty="0" err="1"/>
              <a:t>hybridises</a:t>
            </a:r>
            <a:r>
              <a:rPr lang="it-IT" dirty="0"/>
              <a:t> in situ to the </a:t>
            </a:r>
            <a:r>
              <a:rPr lang="it-IT" dirty="0" err="1"/>
              <a:t>region</a:t>
            </a:r>
            <a:r>
              <a:rPr lang="it-IT" dirty="0"/>
              <a:t> of </a:t>
            </a:r>
            <a:r>
              <a:rPr lang="it-IT" dirty="0" err="1"/>
              <a:t>section</a:t>
            </a:r>
            <a:r>
              <a:rPr lang="it-IT" dirty="0"/>
              <a:t> 3 of the X </a:t>
            </a:r>
            <a:r>
              <a:rPr lang="it-IT" dirty="0" err="1"/>
              <a:t>chromosome</a:t>
            </a:r>
            <a:r>
              <a:rPr lang="it-IT" dirty="0" smtClean="0"/>
              <a:t>.</a:t>
            </a:r>
            <a:endParaRPr lang="it-IT" dirty="0"/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0" y="6511"/>
            <a:ext cx="9144000" cy="584776"/>
          </a:xfrm>
          <a:prstGeom prst="rect">
            <a:avLst/>
          </a:prstGeom>
          <a:solidFill>
            <a:srgbClr val="000090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it-IT" sz="3200" dirty="0" smtClean="0">
                <a:solidFill>
                  <a:srgbClr val="FFFFFF"/>
                </a:solidFill>
              </a:rPr>
              <a:t>La </a:t>
            </a:r>
            <a:r>
              <a:rPr lang="it-IT" sz="3200" dirty="0" err="1" smtClean="0">
                <a:solidFill>
                  <a:srgbClr val="FFFFFF"/>
                </a:solidFill>
              </a:rPr>
              <a:t>microdissezione</a:t>
            </a:r>
            <a:endParaRPr lang="it-IT" sz="32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7651464"/>
      </p:ext>
    </p:extLst>
  </p:cSld>
  <p:clrMapOvr>
    <a:masterClrMapping/>
  </p:clrMapOvr>
  <p:transition xmlns:p14="http://schemas.microsoft.com/office/powerpoint/2010/main" spd="slow">
    <p:wip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95472669"/>
              </p:ext>
            </p:extLst>
          </p:nvPr>
        </p:nvGraphicFramePr>
        <p:xfrm>
          <a:off x="414195" y="1255387"/>
          <a:ext cx="4924911" cy="48241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07" name="Image" r:id="rId3" imgW="5044829" imgH="4943170" progId="">
                  <p:embed/>
                </p:oleObj>
              </mc:Choice>
              <mc:Fallback>
                <p:oleObj name="Image" r:id="rId3" imgW="5044829" imgH="494317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4195" y="1255387"/>
                        <a:ext cx="4924911" cy="4824101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5"/>
          <p:cNvSpPr txBox="1">
            <a:spLocks/>
          </p:cNvSpPr>
          <p:nvPr/>
        </p:nvSpPr>
        <p:spPr bwMode="auto">
          <a:xfrm>
            <a:off x="0" y="-33338"/>
            <a:ext cx="9144000" cy="857446"/>
          </a:xfrm>
          <a:prstGeom prst="rect">
            <a:avLst/>
          </a:prstGeom>
          <a:solidFill>
            <a:srgbClr val="000090"/>
          </a:solidFill>
          <a:ln>
            <a:noFill/>
          </a:ln>
          <a:extLst/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it-IT" sz="2800" dirty="0" smtClean="0">
                <a:solidFill>
                  <a:srgbClr val="FFFFFF"/>
                </a:solidFill>
                <a:latin typeface="Arial" charset="0"/>
              </a:rPr>
              <a:t>Studio della distribuzione di proteine cromosomiche  mediante immunofluorescenza</a:t>
            </a:r>
            <a:endParaRPr lang="it-IT" sz="2800" dirty="0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4" name="Immagine 6" descr="Schermata 2016-03-15 alle 20.31.54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140418">
            <a:off x="5561895" y="1324624"/>
            <a:ext cx="3113671" cy="41272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58412163"/>
      </p:ext>
    </p:extLst>
  </p:cSld>
  <p:clrMapOvr>
    <a:masterClrMapping/>
  </p:clrMapOvr>
  <p:transition xmlns:p14="http://schemas.microsoft.com/office/powerpoint/2010/main" spd="slow">
    <p:wip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11421" y="2502358"/>
            <a:ext cx="792115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sz="3600" dirty="0">
                <a:solidFill>
                  <a:srgbClr val="000090"/>
                </a:solidFill>
              </a:rPr>
              <a:t>La preparazione dei cromosomi politenici</a:t>
            </a:r>
          </a:p>
        </p:txBody>
      </p:sp>
    </p:spTree>
    <p:extLst>
      <p:ext uri="{BB962C8B-B14F-4D97-AF65-F5344CB8AC3E}">
        <p14:creationId xmlns:p14="http://schemas.microsoft.com/office/powerpoint/2010/main" val="1664059825"/>
      </p:ext>
    </p:extLst>
  </p:cSld>
  <p:clrMapOvr>
    <a:masterClrMapping/>
  </p:clrMapOvr>
  <p:transition xmlns:p14="http://schemas.microsoft.com/office/powerpoint/2010/main" spd="slow">
    <p:wip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0" y="-3985"/>
            <a:ext cx="9143999" cy="954107"/>
          </a:xfrm>
          <a:prstGeom prst="rect">
            <a:avLst/>
          </a:prstGeom>
          <a:solidFill>
            <a:srgbClr val="00009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800" dirty="0" smtClean="0">
                <a:solidFill>
                  <a:srgbClr val="FFFFFF"/>
                </a:solidFill>
              </a:rPr>
              <a:t>Le ghiandole salivari si trovano nella parte anteriore della larva</a:t>
            </a:r>
            <a:endParaRPr lang="it-IT" sz="2800" dirty="0">
              <a:solidFill>
                <a:srgbClr val="FFFFFF"/>
              </a:solidFill>
            </a:endParaRPr>
          </a:p>
        </p:txBody>
      </p:sp>
      <p:pic>
        <p:nvPicPr>
          <p:cNvPr id="4" name="Picture 3" descr="Schermata 2018-01-08 alle 22.41.37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499" y="950122"/>
            <a:ext cx="6221159" cy="3052378"/>
          </a:xfrm>
          <a:prstGeom prst="rect">
            <a:avLst/>
          </a:prstGeom>
        </p:spPr>
      </p:pic>
      <p:pic>
        <p:nvPicPr>
          <p:cNvPr id="5" name="Picture 4" descr="Schermata 2018-01-08 alle 22.39.2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952492" y="4002500"/>
            <a:ext cx="5302166" cy="1822153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slow">
    <p:wip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pol vetrino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2644" y="3015878"/>
            <a:ext cx="2673982" cy="1794740"/>
          </a:xfrm>
          <a:prstGeom prst="rect">
            <a:avLst/>
          </a:prstGeom>
        </p:spPr>
      </p:pic>
      <p:sp>
        <p:nvSpPr>
          <p:cNvPr id="5" name="Freccia giù 4"/>
          <p:cNvSpPr/>
          <p:nvPr/>
        </p:nvSpPr>
        <p:spPr>
          <a:xfrm flipH="1">
            <a:off x="7269635" y="3107728"/>
            <a:ext cx="121763" cy="582488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5944773" y="3185550"/>
            <a:ext cx="13221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dirty="0" smtClean="0"/>
              <a:t>Schiacciamento</a:t>
            </a:r>
          </a:p>
          <a:p>
            <a:r>
              <a:rPr lang="it-IT" sz="1400" dirty="0"/>
              <a:t>i</a:t>
            </a:r>
            <a:r>
              <a:rPr lang="it-IT" sz="1400" dirty="0" smtClean="0"/>
              <a:t>n ac. acetico</a:t>
            </a:r>
            <a:endParaRPr lang="it-IT" sz="1400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2009866" y="6413410"/>
            <a:ext cx="94128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dirty="0" smtClean="0"/>
              <a:t>dissezione</a:t>
            </a:r>
            <a:endParaRPr lang="it-IT" sz="1400" dirty="0"/>
          </a:p>
        </p:txBody>
      </p:sp>
      <p:pic>
        <p:nvPicPr>
          <p:cNvPr id="10" name="Immagine 9" descr="protocollo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2676" y="803142"/>
            <a:ext cx="5105914" cy="5982860"/>
          </a:xfrm>
          <a:prstGeom prst="rect">
            <a:avLst/>
          </a:prstGeom>
        </p:spPr>
      </p:pic>
      <p:pic>
        <p:nvPicPr>
          <p:cNvPr id="11" name="Immagine 10" descr="cervelli e ghiandole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78823" y="840749"/>
            <a:ext cx="3247067" cy="2205448"/>
          </a:xfrm>
          <a:prstGeom prst="rect">
            <a:avLst/>
          </a:prstGeom>
        </p:spPr>
      </p:pic>
      <p:pic>
        <p:nvPicPr>
          <p:cNvPr id="12" name="Immagine 11" descr="drosophila-giant-chromosome-1__60819.1355568467.1280.1280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01726" y="5201009"/>
            <a:ext cx="1705571" cy="1535816"/>
          </a:xfrm>
          <a:prstGeom prst="rect">
            <a:avLst/>
          </a:prstGeom>
        </p:spPr>
      </p:pic>
      <p:sp>
        <p:nvSpPr>
          <p:cNvPr id="13" name="Freccia giù 12"/>
          <p:cNvSpPr/>
          <p:nvPr/>
        </p:nvSpPr>
        <p:spPr>
          <a:xfrm flipH="1">
            <a:off x="7287071" y="4753974"/>
            <a:ext cx="121763" cy="291244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14" name="Rettangolo 13"/>
          <p:cNvSpPr/>
          <p:nvPr/>
        </p:nvSpPr>
        <p:spPr>
          <a:xfrm>
            <a:off x="6291239" y="4785217"/>
            <a:ext cx="99348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200" dirty="0" smtClean="0"/>
              <a:t>osservazione</a:t>
            </a:r>
            <a:endParaRPr lang="it-IT" sz="1200" dirty="0"/>
          </a:p>
        </p:txBody>
      </p:sp>
      <p:sp>
        <p:nvSpPr>
          <p:cNvPr id="15" name="CasellaDiTesto 2"/>
          <p:cNvSpPr txBox="1"/>
          <p:nvPr/>
        </p:nvSpPr>
        <p:spPr>
          <a:xfrm>
            <a:off x="0" y="-3985"/>
            <a:ext cx="9143999" cy="523220"/>
          </a:xfrm>
          <a:prstGeom prst="rect">
            <a:avLst/>
          </a:prstGeom>
          <a:solidFill>
            <a:srgbClr val="00009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800" dirty="0" smtClean="0">
                <a:solidFill>
                  <a:srgbClr val="FFFFFF"/>
                </a:solidFill>
              </a:rPr>
              <a:t>La preparazione dei cromosomi politenici</a:t>
            </a:r>
            <a:endParaRPr lang="it-IT" sz="2800" dirty="0">
              <a:solidFill>
                <a:srgbClr val="FFFFFF"/>
              </a:solidFill>
            </a:endParaRPr>
          </a:p>
        </p:txBody>
      </p:sp>
      <p:pic>
        <p:nvPicPr>
          <p:cNvPr id="2" name="Picture 1" descr="Schermata 2018-01-08 alle 22.39.20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556" y="2531920"/>
            <a:ext cx="3299058" cy="1133761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slow">
    <p:wip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 txBox="1">
            <a:spLocks noChangeArrowheads="1"/>
          </p:cNvSpPr>
          <p:nvPr/>
        </p:nvSpPr>
        <p:spPr bwMode="auto">
          <a:xfrm>
            <a:off x="0" y="0"/>
            <a:ext cx="9144000" cy="648479"/>
          </a:xfrm>
          <a:prstGeom prst="rect">
            <a:avLst/>
          </a:prstGeom>
          <a:solidFill>
            <a:srgbClr val="00009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/>
            <a:r>
              <a:rPr lang="it-IT" sz="2800" b="0" dirty="0" smtClean="0">
                <a:solidFill>
                  <a:schemeClr val="bg1"/>
                </a:solidFill>
                <a:latin typeface="Arial" charset="0"/>
              </a:rPr>
              <a:t>Gli stadi di sviluppo di </a:t>
            </a:r>
            <a:r>
              <a:rPr lang="it-IT" sz="2800" b="0" i="1" dirty="0" err="1" smtClean="0">
                <a:solidFill>
                  <a:schemeClr val="bg1"/>
                </a:solidFill>
                <a:latin typeface="Arial" charset="0"/>
              </a:rPr>
              <a:t>Drosophila</a:t>
            </a:r>
            <a:r>
              <a:rPr lang="it-IT" sz="2800" b="0" i="1" dirty="0" smtClean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it-IT" sz="2800" b="0" i="1" dirty="0" err="1">
                <a:solidFill>
                  <a:schemeClr val="bg1"/>
                </a:solidFill>
                <a:latin typeface="Arial" charset="0"/>
              </a:rPr>
              <a:t>melanogaster</a:t>
            </a:r>
            <a:endParaRPr lang="it-IT" sz="2800" b="0" i="1" dirty="0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4" name="Picture 2" descr="Schermata 03-2457826 alle 07.45.2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1978" y="648479"/>
            <a:ext cx="5956300" cy="6113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1941528"/>
      </p:ext>
    </p:extLst>
  </p:cSld>
  <p:clrMapOvr>
    <a:masterClrMapping/>
  </p:clrMapOvr>
  <p:transition xmlns:p14="http://schemas.microsoft.com/office/powerpoint/2010/main" spd="slow">
    <p:wip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Drosophila Salivary Gland Dissection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08469" y="189933"/>
            <a:ext cx="8153401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010067"/>
      </p:ext>
    </p:extLst>
  </p:cSld>
  <p:clrMapOvr>
    <a:masterClrMapping/>
  </p:clrMapOvr>
  <p:transition xmlns:p14="http://schemas.microsoft.com/office/powerpoint/2010/main" spd="slow">
    <p:wip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/>
          <p:cNvSpPr txBox="1"/>
          <p:nvPr/>
        </p:nvSpPr>
        <p:spPr>
          <a:xfrm>
            <a:off x="3446987" y="235388"/>
            <a:ext cx="2893140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dirty="0" smtClean="0"/>
              <a:t>Il risultato finale</a:t>
            </a:r>
            <a:endParaRPr lang="it-IT" sz="32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562" y="1832104"/>
            <a:ext cx="4014843" cy="3625571"/>
          </a:xfrm>
          <a:prstGeom prst="rect">
            <a:avLst/>
          </a:prstGeom>
        </p:spPr>
      </p:pic>
      <p:pic>
        <p:nvPicPr>
          <p:cNvPr id="7" name="Picture 6" descr="polytene2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5849" y="1875052"/>
            <a:ext cx="4426467" cy="3538261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slow">
    <p:wip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320933" y="2201652"/>
            <a:ext cx="616086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4000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E ORA</a:t>
            </a:r>
            <a:r>
              <a:rPr lang="is-IS" sz="4000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…</a:t>
            </a:r>
            <a:r>
              <a:rPr lang="it-IT" sz="4000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BUON LAVORO!</a:t>
            </a:r>
            <a:endParaRPr lang="it-IT" sz="40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 spd="slow">
    <p:wip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6203" y="777275"/>
            <a:ext cx="857544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it-IT" dirty="0" smtClean="0">
                <a:solidFill>
                  <a:srgbClr val="000000"/>
                </a:solidFill>
                <a:latin typeface="Arial" charset="0"/>
              </a:rPr>
              <a:t>I </a:t>
            </a:r>
            <a:r>
              <a:rPr lang="it-IT" b="1" dirty="0">
                <a:solidFill>
                  <a:srgbClr val="000000"/>
                </a:solidFill>
                <a:latin typeface="Arial" charset="0"/>
              </a:rPr>
              <a:t>cromosomi politenici</a:t>
            </a:r>
            <a:r>
              <a:rPr lang="it-IT" dirty="0">
                <a:solidFill>
                  <a:srgbClr val="000000"/>
                </a:solidFill>
                <a:latin typeface="Arial" charset="0"/>
              </a:rPr>
              <a:t>, detti anche cromosomi giganti, si trovano nelle ghiandole </a:t>
            </a:r>
            <a:r>
              <a:rPr lang="it-IT" dirty="0" smtClean="0">
                <a:solidFill>
                  <a:srgbClr val="000000"/>
                </a:solidFill>
                <a:latin typeface="Arial" charset="0"/>
              </a:rPr>
              <a:t>salivari</a:t>
            </a:r>
            <a:r>
              <a:rPr lang="it-IT" dirty="0">
                <a:solidFill>
                  <a:srgbClr val="000000"/>
                </a:solidFill>
                <a:latin typeface="Arial" charset="0"/>
              </a:rPr>
              <a:t>, nell’</a:t>
            </a:r>
            <a:r>
              <a:rPr lang="it-IT" altLang="ja-JP" dirty="0">
                <a:solidFill>
                  <a:srgbClr val="000000"/>
                </a:solidFill>
                <a:latin typeface="Arial" charset="0"/>
              </a:rPr>
              <a:t>intestino e nei tessuti adiposi dei ditteri </a:t>
            </a:r>
            <a:endParaRPr lang="it-IT" altLang="ja-JP" dirty="0" smtClean="0">
              <a:solidFill>
                <a:srgbClr val="000000"/>
              </a:solidFill>
              <a:latin typeface="Arial" charset="0"/>
            </a:endParaRPr>
          </a:p>
          <a:p>
            <a:pPr marL="285750" indent="-285750">
              <a:buFont typeface="Arial"/>
              <a:buChar char="•"/>
            </a:pPr>
            <a:endParaRPr lang="it-IT" dirty="0" smtClea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" name="Text Box 7"/>
          <p:cNvSpPr txBox="1">
            <a:spLocks noChangeArrowheads="1"/>
          </p:cNvSpPr>
          <p:nvPr/>
        </p:nvSpPr>
        <p:spPr bwMode="auto">
          <a:xfrm>
            <a:off x="0" y="5096"/>
            <a:ext cx="9143999" cy="584776"/>
          </a:xfrm>
          <a:prstGeom prst="rect">
            <a:avLst/>
          </a:prstGeom>
          <a:solidFill>
            <a:srgbClr val="000090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it-IT" sz="3200" b="0" dirty="0">
                <a:solidFill>
                  <a:schemeClr val="bg1"/>
                </a:solidFill>
              </a:rPr>
              <a:t>I cromosomi</a:t>
            </a:r>
            <a:r>
              <a:rPr lang="it-IT" sz="3200" b="0" dirty="0" smtClean="0">
                <a:solidFill>
                  <a:schemeClr val="bg1"/>
                </a:solidFill>
              </a:rPr>
              <a:t> </a:t>
            </a:r>
            <a:r>
              <a:rPr lang="it-IT" sz="3200" b="0" dirty="0" err="1" smtClean="0">
                <a:solidFill>
                  <a:schemeClr val="bg1"/>
                </a:solidFill>
              </a:rPr>
              <a:t>politenici</a:t>
            </a:r>
            <a:r>
              <a:rPr lang="it-IT" sz="3200" b="0" dirty="0" smtClean="0">
                <a:solidFill>
                  <a:schemeClr val="bg1"/>
                </a:solidFill>
              </a:rPr>
              <a:t> di </a:t>
            </a:r>
            <a:r>
              <a:rPr lang="it-IT" sz="3200" b="0" i="1" dirty="0" err="1">
                <a:solidFill>
                  <a:schemeClr val="bg1"/>
                </a:solidFill>
              </a:rPr>
              <a:t>Drosophila</a:t>
            </a:r>
            <a:r>
              <a:rPr lang="it-IT" sz="3200" b="0" i="1" dirty="0">
                <a:solidFill>
                  <a:schemeClr val="bg1"/>
                </a:solidFill>
              </a:rPr>
              <a:t> </a:t>
            </a:r>
            <a:r>
              <a:rPr lang="it-IT" sz="3200" b="0" i="1" dirty="0" err="1">
                <a:solidFill>
                  <a:schemeClr val="bg1"/>
                </a:solidFill>
              </a:rPr>
              <a:t>melanogaster</a:t>
            </a:r>
            <a:endParaRPr lang="it-IT" sz="3200" b="0" dirty="0">
              <a:solidFill>
                <a:schemeClr val="bg1"/>
              </a:solidFill>
            </a:endParaRPr>
          </a:p>
        </p:txBody>
      </p:sp>
      <p:pic>
        <p:nvPicPr>
          <p:cNvPr id="4" name="Immagin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2341313" y="1487965"/>
            <a:ext cx="3733080" cy="1842574"/>
          </a:xfrm>
          <a:prstGeom prst="rect">
            <a:avLst/>
          </a:prstGeom>
        </p:spPr>
      </p:pic>
      <p:pic>
        <p:nvPicPr>
          <p:cNvPr id="7" name="Picture 6" descr="Schermata 2018-01-09 alle 16.17.35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1313" y="4643633"/>
            <a:ext cx="4914900" cy="194062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990600" y="1487965"/>
            <a:ext cx="6680200" cy="3277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it-IT" dirty="0">
                <a:solidFill>
                  <a:srgbClr val="000000"/>
                </a:solidFill>
                <a:latin typeface="Arial" charset="0"/>
              </a:rPr>
              <a:t>Osservati per la prima volta da </a:t>
            </a:r>
            <a:r>
              <a:rPr lang="it-IT" b="1" dirty="0" err="1">
                <a:solidFill>
                  <a:srgbClr val="000000"/>
                </a:solidFill>
                <a:latin typeface="Arial" charset="0"/>
              </a:rPr>
              <a:t>Balbiani</a:t>
            </a:r>
            <a:r>
              <a:rPr lang="it-IT" dirty="0">
                <a:solidFill>
                  <a:srgbClr val="000000"/>
                </a:solidFill>
                <a:latin typeface="Arial" charset="0"/>
              </a:rPr>
              <a:t> (1881)</a:t>
            </a:r>
          </a:p>
          <a:p>
            <a:pPr marL="285750" indent="-285750">
              <a:spcBef>
                <a:spcPct val="50000"/>
              </a:spcBef>
              <a:buFont typeface="Arial"/>
              <a:buChar char="•"/>
            </a:pPr>
            <a:r>
              <a:rPr lang="it-IT" dirty="0">
                <a:solidFill>
                  <a:srgbClr val="000000"/>
                </a:solidFill>
                <a:latin typeface="Arial" charset="0"/>
              </a:rPr>
              <a:t>Si formano in seguito a </a:t>
            </a:r>
            <a:r>
              <a:rPr lang="it-IT" b="1" dirty="0">
                <a:solidFill>
                  <a:srgbClr val="000000"/>
                </a:solidFill>
                <a:latin typeface="Arial" charset="0"/>
              </a:rPr>
              <a:t>endomitosi</a:t>
            </a:r>
            <a:r>
              <a:rPr lang="it-IT" dirty="0">
                <a:solidFill>
                  <a:srgbClr val="000000"/>
                </a:solidFill>
                <a:latin typeface="Arial" charset="0"/>
              </a:rPr>
              <a:t> (ripetuti cicli di replicazione non seguiti da segregazione)</a:t>
            </a:r>
          </a:p>
          <a:p>
            <a:pPr marL="285750" indent="-285750">
              <a:spcBef>
                <a:spcPct val="50000"/>
              </a:spcBef>
              <a:buFont typeface="Arial"/>
              <a:buChar char="•"/>
            </a:pPr>
            <a:r>
              <a:rPr lang="it-IT" dirty="0">
                <a:solidFill>
                  <a:srgbClr val="000000"/>
                </a:solidFill>
                <a:latin typeface="Arial" charset="0"/>
              </a:rPr>
              <a:t>Si trovano in uno stato di </a:t>
            </a:r>
            <a:r>
              <a:rPr lang="it-IT" b="1" dirty="0">
                <a:solidFill>
                  <a:srgbClr val="000000"/>
                </a:solidFill>
                <a:latin typeface="Arial" charset="0"/>
              </a:rPr>
              <a:t>interfase </a:t>
            </a:r>
          </a:p>
          <a:p>
            <a:pPr marL="285750" indent="-285750">
              <a:spcBef>
                <a:spcPct val="50000"/>
              </a:spcBef>
              <a:buFont typeface="Arial"/>
              <a:buChar char="•"/>
            </a:pPr>
            <a:r>
              <a:rPr lang="it-IT" dirty="0">
                <a:solidFill>
                  <a:srgbClr val="000000"/>
                </a:solidFill>
                <a:latin typeface="Arial" charset="0"/>
              </a:rPr>
              <a:t>I cromosomi omologhi sono </a:t>
            </a:r>
            <a:r>
              <a:rPr lang="it-IT" b="1" dirty="0">
                <a:solidFill>
                  <a:srgbClr val="000000"/>
                </a:solidFill>
                <a:latin typeface="Arial" charset="0"/>
              </a:rPr>
              <a:t>appaiati</a:t>
            </a:r>
          </a:p>
          <a:p>
            <a:pPr marL="285750" indent="-285750">
              <a:spcBef>
                <a:spcPct val="50000"/>
              </a:spcBef>
              <a:buFont typeface="Arial"/>
              <a:buChar char="•"/>
            </a:pPr>
            <a:r>
              <a:rPr lang="it-IT" dirty="0">
                <a:solidFill>
                  <a:srgbClr val="000000"/>
                </a:solidFill>
                <a:latin typeface="Arial" charset="0"/>
              </a:rPr>
              <a:t>Sono uniti a livello di una regione centrale detta </a:t>
            </a:r>
            <a:r>
              <a:rPr lang="it-IT" b="1" dirty="0" err="1">
                <a:solidFill>
                  <a:srgbClr val="000000"/>
                </a:solidFill>
                <a:latin typeface="Arial" charset="0"/>
              </a:rPr>
              <a:t>cromocentro</a:t>
            </a:r>
            <a:r>
              <a:rPr lang="it-IT" dirty="0">
                <a:solidFill>
                  <a:srgbClr val="000000"/>
                </a:solidFill>
                <a:latin typeface="Arial" charset="0"/>
              </a:rPr>
              <a:t> (costituita da </a:t>
            </a:r>
            <a:r>
              <a:rPr lang="it-IT" b="1" dirty="0" err="1">
                <a:solidFill>
                  <a:srgbClr val="000000"/>
                </a:solidFill>
                <a:latin typeface="Arial" charset="0"/>
              </a:rPr>
              <a:t>eterocromatina</a:t>
            </a:r>
            <a:r>
              <a:rPr lang="it-IT" dirty="0">
                <a:solidFill>
                  <a:srgbClr val="000000"/>
                </a:solidFill>
                <a:latin typeface="Arial" charset="0"/>
              </a:rPr>
              <a:t>)</a:t>
            </a:r>
          </a:p>
          <a:p>
            <a:pPr marL="285750" indent="-285750">
              <a:spcBef>
                <a:spcPct val="50000"/>
              </a:spcBef>
              <a:buFont typeface="Arial"/>
              <a:buChar char="•"/>
            </a:pPr>
            <a:r>
              <a:rPr lang="it-IT" dirty="0">
                <a:solidFill>
                  <a:srgbClr val="000000"/>
                </a:solidFill>
                <a:latin typeface="Arial" charset="0"/>
              </a:rPr>
              <a:t>Presentano un </a:t>
            </a:r>
            <a:r>
              <a:rPr lang="it-IT" b="1" dirty="0">
                <a:solidFill>
                  <a:srgbClr val="000000"/>
                </a:solidFill>
                <a:latin typeface="Arial" charset="0"/>
              </a:rPr>
              <a:t>bandeggio naturale </a:t>
            </a:r>
            <a:r>
              <a:rPr lang="it-IT" dirty="0">
                <a:solidFill>
                  <a:srgbClr val="000000"/>
                </a:solidFill>
                <a:latin typeface="Arial" charset="0"/>
              </a:rPr>
              <a:t>(bande scure e bande chiare)</a:t>
            </a:r>
            <a:endParaRPr lang="en-GB" dirty="0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0344779"/>
      </p:ext>
    </p:extLst>
  </p:cSld>
  <p:clrMapOvr>
    <a:masterClrMapping/>
  </p:clrMapOvr>
  <p:transition xmlns:p14="http://schemas.microsoft.com/office/powerpoint/2010/main" spd="slow">
    <p:wip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7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5642" y="817612"/>
            <a:ext cx="4072131" cy="5089447"/>
          </a:xfrm>
          <a:prstGeom prst="rect">
            <a:avLst/>
          </a:prstGeom>
          <a:noFill/>
        </p:spPr>
      </p:pic>
      <p:pic>
        <p:nvPicPr>
          <p:cNvPr id="49158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43955" y="6102509"/>
            <a:ext cx="624589" cy="611577"/>
          </a:xfrm>
          <a:prstGeom prst="rect">
            <a:avLst/>
          </a:prstGeom>
          <a:noFill/>
        </p:spPr>
      </p:pic>
      <p:sp>
        <p:nvSpPr>
          <p:cNvPr id="49159" name="Text Box 7"/>
          <p:cNvSpPr txBox="1">
            <a:spLocks noChangeArrowheads="1"/>
          </p:cNvSpPr>
          <p:nvPr/>
        </p:nvSpPr>
        <p:spPr bwMode="auto">
          <a:xfrm>
            <a:off x="0" y="5096"/>
            <a:ext cx="9143999" cy="584776"/>
          </a:xfrm>
          <a:prstGeom prst="rect">
            <a:avLst/>
          </a:prstGeom>
          <a:solidFill>
            <a:srgbClr val="000090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it-IT" sz="3200" b="0" dirty="0">
                <a:solidFill>
                  <a:schemeClr val="bg1"/>
                </a:solidFill>
              </a:rPr>
              <a:t>I cromosomi</a:t>
            </a:r>
            <a:r>
              <a:rPr lang="it-IT" sz="3200" b="0" dirty="0" smtClean="0">
                <a:solidFill>
                  <a:schemeClr val="bg1"/>
                </a:solidFill>
              </a:rPr>
              <a:t> </a:t>
            </a:r>
            <a:r>
              <a:rPr lang="it-IT" sz="3200" b="0" dirty="0" err="1" smtClean="0">
                <a:solidFill>
                  <a:schemeClr val="bg1"/>
                </a:solidFill>
              </a:rPr>
              <a:t>politenici</a:t>
            </a:r>
            <a:r>
              <a:rPr lang="it-IT" sz="3200" b="0" dirty="0" smtClean="0">
                <a:solidFill>
                  <a:schemeClr val="bg1"/>
                </a:solidFill>
              </a:rPr>
              <a:t> di </a:t>
            </a:r>
            <a:r>
              <a:rPr lang="it-IT" sz="3200" b="0" i="1" dirty="0" err="1">
                <a:solidFill>
                  <a:schemeClr val="bg1"/>
                </a:solidFill>
              </a:rPr>
              <a:t>Drosophila</a:t>
            </a:r>
            <a:r>
              <a:rPr lang="it-IT" sz="3200" b="0" i="1" dirty="0">
                <a:solidFill>
                  <a:schemeClr val="bg1"/>
                </a:solidFill>
              </a:rPr>
              <a:t> </a:t>
            </a:r>
            <a:r>
              <a:rPr lang="it-IT" sz="3200" b="0" i="1" dirty="0" err="1">
                <a:solidFill>
                  <a:schemeClr val="bg1"/>
                </a:solidFill>
              </a:rPr>
              <a:t>melanogaster</a:t>
            </a:r>
            <a:endParaRPr lang="it-IT" sz="3200" b="0" dirty="0">
              <a:solidFill>
                <a:schemeClr val="bg1"/>
              </a:solidFill>
            </a:endParaRPr>
          </a:p>
        </p:txBody>
      </p:sp>
      <p:pic>
        <p:nvPicPr>
          <p:cNvPr id="7" name="Picture 2" descr="origine poly                                                   00000010Lomu                           ABA78158: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2830" y="817612"/>
            <a:ext cx="3280526" cy="5084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xmlns:p14="http://schemas.microsoft.com/office/powerpoint/2010/main" spd="slow">
    <p:wip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9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9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9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91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91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9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CasellaDiTesto 2"/>
          <p:cNvSpPr txBox="1">
            <a:spLocks noChangeArrowheads="1"/>
          </p:cNvSpPr>
          <p:nvPr/>
        </p:nvSpPr>
        <p:spPr bwMode="auto">
          <a:xfrm>
            <a:off x="0" y="25400"/>
            <a:ext cx="9144000" cy="523875"/>
          </a:xfrm>
          <a:prstGeom prst="rect">
            <a:avLst/>
          </a:prstGeom>
          <a:solidFill>
            <a:srgbClr val="00009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it-IT" sz="2800" dirty="0" smtClean="0">
                <a:solidFill>
                  <a:schemeClr val="bg1"/>
                </a:solidFill>
                <a:cs typeface="Arial" charset="0"/>
              </a:rPr>
              <a:t>La mappa dei politenici di Calvin </a:t>
            </a:r>
            <a:r>
              <a:rPr lang="it-IT" sz="2800" dirty="0" err="1" smtClean="0">
                <a:solidFill>
                  <a:schemeClr val="bg1"/>
                </a:solidFill>
                <a:cs typeface="Arial" charset="0"/>
              </a:rPr>
              <a:t>Bridges</a:t>
            </a:r>
            <a:endParaRPr lang="it-IT" sz="2800" dirty="0">
              <a:solidFill>
                <a:schemeClr val="bg1"/>
              </a:solidFill>
              <a:cs typeface="Arial" charset="0"/>
            </a:endParaRPr>
          </a:p>
        </p:txBody>
      </p:sp>
      <p:pic>
        <p:nvPicPr>
          <p:cNvPr id="22531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303" y="697426"/>
            <a:ext cx="1875511" cy="2313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5611537" y="719353"/>
            <a:ext cx="1447800" cy="1915909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>
            <a:lvl1pPr defTabSz="4572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37931725" indent="-37474525" defTabSz="4572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50000"/>
              </a:lnSpc>
              <a:spcBef>
                <a:spcPct val="50000"/>
              </a:spcBef>
              <a:defRPr/>
            </a:pPr>
            <a:endParaRPr lang="it-IT" sz="1800" dirty="0" smtClean="0">
              <a:solidFill>
                <a:srgbClr val="FFFFFF"/>
              </a:solidFill>
              <a:latin typeface="Comic Sans MS" charset="0"/>
            </a:endParaRPr>
          </a:p>
          <a:p>
            <a:pPr eaLnBrk="1" hangingPunct="1">
              <a:lnSpc>
                <a:spcPct val="50000"/>
              </a:lnSpc>
              <a:spcBef>
                <a:spcPct val="50000"/>
              </a:spcBef>
              <a:defRPr/>
            </a:pPr>
            <a:r>
              <a:rPr lang="it-IT" sz="1800" dirty="0" smtClean="0">
                <a:latin typeface="Arial" charset="0"/>
              </a:rPr>
              <a:t>X  1-20; </a:t>
            </a:r>
          </a:p>
          <a:p>
            <a:pPr eaLnBrk="1" hangingPunct="1">
              <a:lnSpc>
                <a:spcPct val="50000"/>
              </a:lnSpc>
              <a:spcBef>
                <a:spcPct val="50000"/>
              </a:spcBef>
              <a:defRPr/>
            </a:pPr>
            <a:r>
              <a:rPr lang="it-IT" sz="1800" dirty="0" smtClean="0">
                <a:latin typeface="Arial" charset="0"/>
              </a:rPr>
              <a:t>2L 21-40</a:t>
            </a:r>
          </a:p>
          <a:p>
            <a:pPr eaLnBrk="1" hangingPunct="1">
              <a:lnSpc>
                <a:spcPct val="50000"/>
              </a:lnSpc>
              <a:spcBef>
                <a:spcPct val="50000"/>
              </a:spcBef>
              <a:defRPr/>
            </a:pPr>
            <a:r>
              <a:rPr lang="it-IT" sz="1800" dirty="0" smtClean="0">
                <a:latin typeface="Arial" charset="0"/>
              </a:rPr>
              <a:t>2R 41-60</a:t>
            </a:r>
          </a:p>
          <a:p>
            <a:pPr eaLnBrk="1" hangingPunct="1">
              <a:lnSpc>
                <a:spcPct val="50000"/>
              </a:lnSpc>
              <a:spcBef>
                <a:spcPct val="50000"/>
              </a:spcBef>
              <a:defRPr/>
            </a:pPr>
            <a:r>
              <a:rPr lang="it-IT" sz="1800" dirty="0" smtClean="0">
                <a:latin typeface="Arial" charset="0"/>
              </a:rPr>
              <a:t>3L 61-80</a:t>
            </a:r>
          </a:p>
          <a:p>
            <a:pPr eaLnBrk="1" hangingPunct="1">
              <a:lnSpc>
                <a:spcPct val="50000"/>
              </a:lnSpc>
              <a:spcBef>
                <a:spcPct val="50000"/>
              </a:spcBef>
              <a:defRPr/>
            </a:pPr>
            <a:r>
              <a:rPr lang="it-IT" sz="1800" dirty="0" smtClean="0">
                <a:latin typeface="Arial" charset="0"/>
              </a:rPr>
              <a:t>3R 81-100</a:t>
            </a:r>
          </a:p>
          <a:p>
            <a:pPr eaLnBrk="1" hangingPunct="1">
              <a:lnSpc>
                <a:spcPct val="50000"/>
              </a:lnSpc>
              <a:spcBef>
                <a:spcPct val="50000"/>
              </a:spcBef>
              <a:defRPr/>
            </a:pPr>
            <a:r>
              <a:rPr lang="it-IT" sz="1800" dirty="0" smtClean="0">
                <a:latin typeface="Arial" charset="0"/>
              </a:rPr>
              <a:t>4 101-102</a:t>
            </a:r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2548033" y="1367447"/>
            <a:ext cx="2451274" cy="91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4572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 defTabSz="4572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 defTabSz="4572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 defTabSz="4572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 defTabSz="4572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65000"/>
              </a:lnSpc>
              <a:spcBef>
                <a:spcPct val="50000"/>
              </a:spcBef>
            </a:pPr>
            <a:r>
              <a:rPr lang="it-IT" sz="1800" dirty="0" smtClean="0">
                <a:solidFill>
                  <a:srgbClr val="002060"/>
                </a:solidFill>
                <a:latin typeface="Arial" charset="0"/>
              </a:rPr>
              <a:t>102 </a:t>
            </a:r>
            <a:r>
              <a:rPr lang="it-IT" sz="1800" dirty="0">
                <a:solidFill>
                  <a:srgbClr val="002060"/>
                </a:solidFill>
                <a:latin typeface="Arial" charset="0"/>
              </a:rPr>
              <a:t>divisioni (1-102)</a:t>
            </a:r>
          </a:p>
          <a:p>
            <a:pPr eaLnBrk="1" hangingPunct="1">
              <a:lnSpc>
                <a:spcPct val="65000"/>
              </a:lnSpc>
              <a:spcBef>
                <a:spcPct val="50000"/>
              </a:spcBef>
            </a:pPr>
            <a:r>
              <a:rPr lang="it-IT" sz="1800" dirty="0">
                <a:solidFill>
                  <a:srgbClr val="002060"/>
                </a:solidFill>
                <a:latin typeface="Arial" charset="0"/>
              </a:rPr>
              <a:t>6 sottodivisioni (A-F)</a:t>
            </a:r>
          </a:p>
          <a:p>
            <a:pPr eaLnBrk="1" hangingPunct="1">
              <a:lnSpc>
                <a:spcPct val="65000"/>
              </a:lnSpc>
              <a:spcBef>
                <a:spcPct val="50000"/>
              </a:spcBef>
            </a:pPr>
            <a:r>
              <a:rPr lang="it-IT" sz="1800" dirty="0">
                <a:solidFill>
                  <a:srgbClr val="002060"/>
                </a:solidFill>
                <a:latin typeface="Arial" charset="0"/>
              </a:rPr>
              <a:t>bande  </a:t>
            </a:r>
          </a:p>
        </p:txBody>
      </p:sp>
      <p:pic>
        <p:nvPicPr>
          <p:cNvPr id="2" name="Picture 1" descr="Schermata 2018-01-09 alle 16.33.25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14431"/>
            <a:ext cx="9144000" cy="3743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991569"/>
      </p:ext>
    </p:extLst>
  </p:cSld>
  <p:clrMapOvr>
    <a:masterClrMapping/>
  </p:clrMapOvr>
  <p:transition xmlns:p14="http://schemas.microsoft.com/office/powerpoint/2010/main" spd="slow">
    <p:wip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1" name="Picture 2" descr="&#10;ch8f20.gif                                                     0001342AMacintosh HD                   ABA78158: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9424" y="1431925"/>
            <a:ext cx="2540000" cy="500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6802" name="Text Box 3"/>
          <p:cNvSpPr txBox="1">
            <a:spLocks noChangeArrowheads="1"/>
          </p:cNvSpPr>
          <p:nvPr/>
        </p:nvSpPr>
        <p:spPr bwMode="auto">
          <a:xfrm>
            <a:off x="369888" y="292100"/>
            <a:ext cx="8443912" cy="954088"/>
          </a:xfrm>
          <a:prstGeom prst="rect">
            <a:avLst/>
          </a:prstGeom>
          <a:gradFill rotWithShape="1">
            <a:gsLst>
              <a:gs pos="0">
                <a:srgbClr val="E5EEFF"/>
              </a:gs>
              <a:gs pos="64999">
                <a:srgbClr val="BFD5FF"/>
              </a:gs>
              <a:gs pos="100000">
                <a:srgbClr val="A3C4FF"/>
              </a:gs>
            </a:gsLst>
            <a:lin ang="5400000" scaled="1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it-IT" sz="2800">
                <a:solidFill>
                  <a:srgbClr val="000000"/>
                </a:solidFill>
                <a:latin typeface="Arial" charset="0"/>
              </a:rPr>
              <a:t>I puff sono delle regioni in cui la cromatina si decondensa per permettere la trascrizione</a:t>
            </a:r>
            <a:endParaRPr lang="en-GB" sz="28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76803" name="Line 4"/>
          <p:cNvSpPr>
            <a:spLocks noChangeShapeType="1"/>
          </p:cNvSpPr>
          <p:nvPr/>
        </p:nvSpPr>
        <p:spPr bwMode="auto">
          <a:xfrm>
            <a:off x="1507762" y="4508500"/>
            <a:ext cx="1465262" cy="652463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3" name="Picture 2" descr="unnamed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1771" y="1743438"/>
            <a:ext cx="3134146" cy="4839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0868770"/>
      </p:ext>
    </p:extLst>
  </p:cSld>
  <p:clrMapOvr>
    <a:masterClrMapping/>
  </p:clrMapOvr>
  <p:transition xmlns:p14="http://schemas.microsoft.com/office/powerpoint/2010/main" spd="slow">
    <p:wip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hermata 2017-03-19 alle 12.11.1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836712"/>
            <a:ext cx="5575300" cy="5676900"/>
          </a:xfrm>
          <a:prstGeom prst="rect">
            <a:avLst/>
          </a:prstGeom>
        </p:spPr>
      </p:pic>
      <p:sp>
        <p:nvSpPr>
          <p:cNvPr id="3" name="Text Box 7"/>
          <p:cNvSpPr txBox="1">
            <a:spLocks noChangeArrowheads="1"/>
          </p:cNvSpPr>
          <p:nvPr/>
        </p:nvSpPr>
        <p:spPr bwMode="auto">
          <a:xfrm>
            <a:off x="22225" y="0"/>
            <a:ext cx="9121775" cy="584200"/>
          </a:xfrm>
          <a:prstGeom prst="rect">
            <a:avLst/>
          </a:prstGeom>
          <a:solidFill>
            <a:srgbClr val="00009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 algn="ctr"/>
            <a:r>
              <a:rPr lang="it-IT" sz="3200" dirty="0">
                <a:solidFill>
                  <a:srgbClr val="FFFFFF"/>
                </a:solidFill>
              </a:rPr>
              <a:t>I </a:t>
            </a:r>
            <a:r>
              <a:rPr lang="it-IT" sz="3200" dirty="0" err="1">
                <a:solidFill>
                  <a:srgbClr val="FFFFFF"/>
                </a:solidFill>
              </a:rPr>
              <a:t>puff</a:t>
            </a:r>
            <a:r>
              <a:rPr lang="it-IT" sz="3200" dirty="0">
                <a:solidFill>
                  <a:srgbClr val="FFFFFF"/>
                </a:solidFill>
              </a:rPr>
              <a:t> </a:t>
            </a:r>
            <a:r>
              <a:rPr lang="it-IT" sz="3200" dirty="0" smtClean="0">
                <a:solidFill>
                  <a:srgbClr val="FFFFFF"/>
                </a:solidFill>
              </a:rPr>
              <a:t> cambiano durante lo sviluppo larvale</a:t>
            </a:r>
            <a:endParaRPr lang="it-IT" sz="32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4230699"/>
      </p:ext>
    </p:extLst>
  </p:cSld>
  <p:clrMapOvr>
    <a:masterClrMapping/>
  </p:clrMapOvr>
  <p:transition xmlns:p14="http://schemas.microsoft.com/office/powerpoint/2010/main" spd="slow">
    <p:wip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572" name="Rectangle 4"/>
          <p:cNvSpPr>
            <a:spLocks noChangeArrowheads="1"/>
          </p:cNvSpPr>
          <p:nvPr/>
        </p:nvSpPr>
        <p:spPr bwMode="auto">
          <a:xfrm>
            <a:off x="-1" y="30810"/>
            <a:ext cx="9144001" cy="779788"/>
          </a:xfrm>
          <a:prstGeom prst="rect">
            <a:avLst/>
          </a:prstGeom>
          <a:solidFill>
            <a:srgbClr val="000090"/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</a:bodyPr>
          <a:lstStyle/>
          <a:p>
            <a:pPr algn="ctr" eaLnBrk="1" hangingPunct="1"/>
            <a:r>
              <a:rPr lang="it-IT" sz="2800" b="0" dirty="0">
                <a:solidFill>
                  <a:srgbClr val="FFFFFF"/>
                </a:solidFill>
                <a:latin typeface="Arial" charset="0"/>
              </a:rPr>
              <a:t>I </a:t>
            </a:r>
            <a:r>
              <a:rPr lang="it-IT" sz="2800" b="0" dirty="0" err="1">
                <a:solidFill>
                  <a:srgbClr val="FFFFFF"/>
                </a:solidFill>
                <a:latin typeface="Arial" charset="0"/>
              </a:rPr>
              <a:t>puffs</a:t>
            </a:r>
            <a:r>
              <a:rPr lang="it-IT" sz="2800" b="0" dirty="0">
                <a:solidFill>
                  <a:srgbClr val="FFFFFF"/>
                </a:solidFill>
                <a:latin typeface="Arial" charset="0"/>
              </a:rPr>
              <a:t> </a:t>
            </a:r>
            <a:r>
              <a:rPr lang="it-IT" sz="2800" b="0" dirty="0" smtClean="0">
                <a:solidFill>
                  <a:srgbClr val="FFFFFF"/>
                </a:solidFill>
                <a:latin typeface="Arial" charset="0"/>
              </a:rPr>
              <a:t>sono sede di attiva trascrizione</a:t>
            </a:r>
            <a:endParaRPr lang="it-IT" sz="2800" b="0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237573" name="Rectangle 5"/>
          <p:cNvSpPr>
            <a:spLocks noChangeArrowheads="1"/>
          </p:cNvSpPr>
          <p:nvPr/>
        </p:nvSpPr>
        <p:spPr bwMode="auto">
          <a:xfrm>
            <a:off x="25916" y="4726896"/>
            <a:ext cx="9216043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it-IT" sz="2000" dirty="0" err="1" smtClean="0">
                <a:latin typeface="Arial" charset="0"/>
              </a:rPr>
              <a:t>P</a:t>
            </a:r>
            <a:r>
              <a:rPr lang="it-IT" sz="2000" b="0" dirty="0" err="1" smtClean="0">
                <a:latin typeface="Arial" charset="0"/>
              </a:rPr>
              <a:t>uff</a:t>
            </a:r>
            <a:r>
              <a:rPr lang="it-IT" sz="2000" b="0" dirty="0" smtClean="0">
                <a:latin typeface="Arial" charset="0"/>
              </a:rPr>
              <a:t> </a:t>
            </a:r>
            <a:r>
              <a:rPr lang="it-IT" sz="2000" b="0" dirty="0">
                <a:latin typeface="Arial" charset="0"/>
              </a:rPr>
              <a:t>diversi possono essere </a:t>
            </a:r>
            <a:r>
              <a:rPr lang="it-IT" sz="2000" b="0" dirty="0" smtClean="0">
                <a:latin typeface="Arial" charset="0"/>
              </a:rPr>
              <a:t>visibili in </a:t>
            </a:r>
            <a:r>
              <a:rPr lang="it-IT" sz="2000" b="0" dirty="0">
                <a:latin typeface="Arial" charset="0"/>
              </a:rPr>
              <a:t>fasi diverse dello sviluppo </a:t>
            </a:r>
          </a:p>
          <a:p>
            <a:r>
              <a:rPr lang="it-IT" sz="2000" b="0" dirty="0" smtClean="0">
                <a:latin typeface="Arial" charset="0"/>
              </a:rPr>
              <a:t>     larvale e </a:t>
            </a:r>
            <a:r>
              <a:rPr lang="it-IT" sz="2000" b="0" dirty="0">
                <a:latin typeface="Arial" charset="0"/>
              </a:rPr>
              <a:t>in tessuti diversi dello stesso </a:t>
            </a:r>
            <a:r>
              <a:rPr lang="it-IT" sz="2000" b="0" dirty="0" smtClean="0">
                <a:latin typeface="Arial" charset="0"/>
              </a:rPr>
              <a:t>individuo</a:t>
            </a:r>
          </a:p>
          <a:p>
            <a:pPr marL="342900" indent="-342900">
              <a:buFont typeface="Arial"/>
              <a:buChar char="•"/>
            </a:pPr>
            <a:endParaRPr lang="it-IT" sz="2000" dirty="0" smtClean="0">
              <a:latin typeface="Arial" charset="0"/>
            </a:endParaRPr>
          </a:p>
          <a:p>
            <a:pPr marL="342900" indent="-342900">
              <a:buFont typeface="Arial"/>
              <a:buChar char="•"/>
            </a:pPr>
            <a:r>
              <a:rPr lang="it-IT" sz="2000" dirty="0" err="1" smtClean="0">
                <a:latin typeface="Arial" charset="0"/>
              </a:rPr>
              <a:t>Puff</a:t>
            </a:r>
            <a:r>
              <a:rPr lang="it-IT" sz="2000" dirty="0" smtClean="0">
                <a:latin typeface="Arial" charset="0"/>
              </a:rPr>
              <a:t> stadio</a:t>
            </a:r>
            <a:r>
              <a:rPr lang="it-IT" sz="2000" dirty="0">
                <a:latin typeface="Arial" charset="0"/>
              </a:rPr>
              <a:t>-specifici e tessuto-</a:t>
            </a:r>
            <a:r>
              <a:rPr lang="it-IT" sz="2000" dirty="0" smtClean="0">
                <a:latin typeface="Arial" charset="0"/>
              </a:rPr>
              <a:t>specifici</a:t>
            </a:r>
            <a:endParaRPr lang="it-IT" sz="2000" dirty="0">
              <a:latin typeface="Arial" charset="0"/>
            </a:endParaRPr>
          </a:p>
          <a:p>
            <a:pPr marL="342900" indent="-342900">
              <a:buFont typeface="Arial"/>
              <a:buChar char="•"/>
            </a:pPr>
            <a:endParaRPr lang="it-IT" sz="2000" dirty="0">
              <a:latin typeface="Arial" charset="0"/>
            </a:endParaRPr>
          </a:p>
          <a:p>
            <a:pPr marL="342900" indent="-342900">
              <a:buFont typeface="Arial"/>
              <a:buChar char="•"/>
            </a:pPr>
            <a:r>
              <a:rPr lang="it-IT" sz="2000" dirty="0" smtClean="0">
                <a:latin typeface="Arial" charset="0"/>
              </a:rPr>
              <a:t>Una delle prime evidenze di controllo dell’espressione genica negli eucarioti</a:t>
            </a:r>
            <a:endParaRPr lang="it-IT" sz="2000" dirty="0">
              <a:latin typeface="Arial" charset="0"/>
            </a:endParaRPr>
          </a:p>
          <a:p>
            <a:pPr marL="342900" indent="-342900">
              <a:buFont typeface="Arial"/>
              <a:buChar char="•"/>
            </a:pPr>
            <a:endParaRPr lang="it-IT" sz="2000" b="0" dirty="0">
              <a:latin typeface="Arial" charset="0"/>
            </a:endParaRPr>
          </a:p>
        </p:txBody>
      </p:sp>
      <p:pic>
        <p:nvPicPr>
          <p:cNvPr id="6" name="Picture 2" descr="&#10;ch8f24.gif                                                     0001342AMacintosh HD                   ABA78158: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2630" y="1034842"/>
            <a:ext cx="3986514" cy="3570465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 descr="Schermata 2018-01-08 alle 22.46.35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2630" y="943429"/>
            <a:ext cx="3986513" cy="3235629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slow">
    <p:wip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Text Box 4"/>
          <p:cNvSpPr txBox="1">
            <a:spLocks noChangeArrowheads="1"/>
          </p:cNvSpPr>
          <p:nvPr/>
        </p:nvSpPr>
        <p:spPr bwMode="auto">
          <a:xfrm>
            <a:off x="202676" y="1164805"/>
            <a:ext cx="8796074" cy="46935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it-IT" sz="2300" dirty="0" smtClean="0">
                <a:latin typeface="Arial" charset="0"/>
              </a:rPr>
              <a:t>Grazie alla presenza di un bandeggio naturale i cromosomi politenici rappresentano un ottimo strumento sperimentale per:</a:t>
            </a:r>
          </a:p>
          <a:p>
            <a:pPr eaLnBrk="1" hangingPunct="1">
              <a:defRPr/>
            </a:pPr>
            <a:endParaRPr lang="it-IT" sz="2300" dirty="0" smtClean="0">
              <a:latin typeface="Arial" charset="0"/>
            </a:endParaRPr>
          </a:p>
          <a:p>
            <a:pPr marL="342900" indent="-342900">
              <a:buFont typeface="Arial"/>
              <a:buChar char="•"/>
              <a:defRPr/>
            </a:pPr>
            <a:r>
              <a:rPr lang="it-IT" sz="2300" dirty="0">
                <a:latin typeface="Arial" charset="0"/>
              </a:rPr>
              <a:t>Analisi di riordinamenti </a:t>
            </a:r>
            <a:r>
              <a:rPr lang="it-IT" sz="2300" dirty="0" smtClean="0">
                <a:latin typeface="Arial" charset="0"/>
              </a:rPr>
              <a:t>strutturali dei cromosomi</a:t>
            </a:r>
            <a:endParaRPr lang="it-IT" sz="2300" dirty="0">
              <a:latin typeface="Arial" charset="0"/>
            </a:endParaRPr>
          </a:p>
          <a:p>
            <a:pPr marL="342900" indent="-342900" eaLnBrk="1" hangingPunct="1">
              <a:buFont typeface="Arial"/>
              <a:buChar char="•"/>
              <a:defRPr/>
            </a:pPr>
            <a:endParaRPr lang="it-IT" sz="2300" dirty="0" smtClean="0">
              <a:latin typeface="Arial" charset="0"/>
            </a:endParaRPr>
          </a:p>
          <a:p>
            <a:pPr marL="342900" indent="-342900" eaLnBrk="1" hangingPunct="1">
              <a:buFont typeface="Arial"/>
              <a:buChar char="•"/>
              <a:defRPr/>
            </a:pPr>
            <a:r>
              <a:rPr lang="it-IT" sz="2300" dirty="0" smtClean="0">
                <a:latin typeface="Arial" charset="0"/>
              </a:rPr>
              <a:t>Mappatura per delezione</a:t>
            </a:r>
          </a:p>
          <a:p>
            <a:pPr eaLnBrk="1" hangingPunct="1">
              <a:defRPr/>
            </a:pPr>
            <a:endParaRPr lang="it-IT" sz="2300" dirty="0" smtClean="0">
              <a:latin typeface="Arial" charset="0"/>
            </a:endParaRPr>
          </a:p>
          <a:p>
            <a:pPr marL="342900" indent="-342900" eaLnBrk="1" hangingPunct="1">
              <a:buFont typeface="Arial"/>
              <a:buChar char="•"/>
              <a:defRPr/>
            </a:pPr>
            <a:r>
              <a:rPr lang="it-IT" sz="2300" dirty="0" smtClean="0">
                <a:latin typeface="Arial" charset="0"/>
              </a:rPr>
              <a:t>Mappatura di sequenze di DNA  (mediante ibridazione </a:t>
            </a:r>
            <a:r>
              <a:rPr lang="it-IT" sz="2300" i="1" dirty="0" smtClean="0">
                <a:latin typeface="Arial" charset="0"/>
              </a:rPr>
              <a:t>in situ</a:t>
            </a:r>
            <a:r>
              <a:rPr lang="it-IT" sz="2300" dirty="0" smtClean="0">
                <a:latin typeface="Arial" charset="0"/>
              </a:rPr>
              <a:t>)</a:t>
            </a:r>
          </a:p>
          <a:p>
            <a:pPr marL="342900" indent="-342900" eaLnBrk="1" hangingPunct="1">
              <a:buFont typeface="Arial"/>
              <a:buChar char="•"/>
              <a:defRPr/>
            </a:pPr>
            <a:endParaRPr lang="it-IT" sz="2300" dirty="0">
              <a:latin typeface="Arial" charset="0"/>
            </a:endParaRPr>
          </a:p>
          <a:p>
            <a:pPr marL="342900" indent="-342900">
              <a:buFont typeface="Arial"/>
              <a:buChar char="•"/>
              <a:defRPr/>
            </a:pPr>
            <a:r>
              <a:rPr lang="it-IT" sz="2300" dirty="0" err="1">
                <a:latin typeface="Arial" charset="0"/>
              </a:rPr>
              <a:t>Microdissezione</a:t>
            </a:r>
            <a:endParaRPr lang="it-IT" sz="2300" dirty="0">
              <a:latin typeface="Arial" charset="0"/>
            </a:endParaRPr>
          </a:p>
          <a:p>
            <a:pPr eaLnBrk="1" hangingPunct="1">
              <a:defRPr/>
            </a:pPr>
            <a:endParaRPr lang="it-IT" sz="2300" dirty="0" smtClean="0">
              <a:latin typeface="Arial" charset="0"/>
            </a:endParaRPr>
          </a:p>
          <a:p>
            <a:pPr marL="342900" indent="-342900" eaLnBrk="1" hangingPunct="1">
              <a:buFont typeface="Arial"/>
              <a:buChar char="•"/>
              <a:defRPr/>
            </a:pPr>
            <a:r>
              <a:rPr lang="it-IT" sz="2300" dirty="0" smtClean="0">
                <a:latin typeface="Arial" charset="0"/>
              </a:rPr>
              <a:t>Localizzazione di proteine cromosomiche (mediante immunofluorescenza indiretta)</a:t>
            </a:r>
          </a:p>
        </p:txBody>
      </p:sp>
      <p:sp>
        <p:nvSpPr>
          <p:cNvPr id="3" name="Text Box 7"/>
          <p:cNvSpPr txBox="1">
            <a:spLocks noChangeArrowheads="1"/>
          </p:cNvSpPr>
          <p:nvPr/>
        </p:nvSpPr>
        <p:spPr bwMode="auto">
          <a:xfrm>
            <a:off x="0" y="5096"/>
            <a:ext cx="9143999" cy="584776"/>
          </a:xfrm>
          <a:prstGeom prst="rect">
            <a:avLst/>
          </a:prstGeom>
          <a:solidFill>
            <a:srgbClr val="000090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it-IT" sz="3200" b="0" dirty="0" smtClean="0">
                <a:solidFill>
                  <a:schemeClr val="bg1"/>
                </a:solidFill>
              </a:rPr>
              <a:t>Utilizzo pratico dei cromosomi politenici</a:t>
            </a:r>
            <a:endParaRPr lang="it-IT" sz="32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858001"/>
      </p:ext>
    </p:extLst>
  </p:cSld>
  <p:clrMapOvr>
    <a:masterClrMapping/>
  </p:clrMapOvr>
  <p:transition xmlns:p14="http://schemas.microsoft.com/office/powerpoint/2010/main" spd="slow">
    <p:wip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1228</TotalTime>
  <Words>395</Words>
  <Application>Microsoft Macintosh PowerPoint</Application>
  <PresentationFormat>On-screen Show (4:3)</PresentationFormat>
  <Paragraphs>78</Paragraphs>
  <Slides>22</Slides>
  <Notes>6</Notes>
  <HiddenSlides>0</HiddenSlides>
  <MMClips>1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4" baseType="lpstr">
      <vt:lpstr>Tema di Office</vt:lpstr>
      <vt:lpstr>Image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Università La Sapienza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--- ----</dc:creator>
  <cp:lastModifiedBy>Patrizio</cp:lastModifiedBy>
  <cp:revision>98</cp:revision>
  <dcterms:created xsi:type="dcterms:W3CDTF">2015-05-05T10:22:34Z</dcterms:created>
  <dcterms:modified xsi:type="dcterms:W3CDTF">2018-11-13T06:38:42Z</dcterms:modified>
</cp:coreProperties>
</file>