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303" r:id="rId2"/>
    <p:sldId id="258" r:id="rId3"/>
    <p:sldId id="271" r:id="rId4"/>
    <p:sldId id="306" r:id="rId5"/>
    <p:sldId id="328" r:id="rId6"/>
    <p:sldId id="331" r:id="rId7"/>
    <p:sldId id="333" r:id="rId8"/>
    <p:sldId id="330" r:id="rId9"/>
    <p:sldId id="329" r:id="rId10"/>
    <p:sldId id="336" r:id="rId11"/>
    <p:sldId id="338" r:id="rId12"/>
    <p:sldId id="334" r:id="rId13"/>
    <p:sldId id="335" r:id="rId14"/>
    <p:sldId id="339" r:id="rId15"/>
    <p:sldId id="368" r:id="rId16"/>
    <p:sldId id="340" r:id="rId17"/>
    <p:sldId id="341" r:id="rId18"/>
    <p:sldId id="346" r:id="rId19"/>
    <p:sldId id="342" r:id="rId20"/>
    <p:sldId id="369" r:id="rId21"/>
    <p:sldId id="370" r:id="rId22"/>
    <p:sldId id="347" r:id="rId23"/>
    <p:sldId id="345" r:id="rId24"/>
    <p:sldId id="348" r:id="rId25"/>
    <p:sldId id="350" r:id="rId26"/>
    <p:sldId id="351" r:id="rId27"/>
    <p:sldId id="352" r:id="rId28"/>
    <p:sldId id="353" r:id="rId29"/>
    <p:sldId id="356" r:id="rId30"/>
    <p:sldId id="354" r:id="rId31"/>
    <p:sldId id="357" r:id="rId32"/>
    <p:sldId id="358" r:id="rId33"/>
    <p:sldId id="359" r:id="rId34"/>
    <p:sldId id="360" r:id="rId35"/>
    <p:sldId id="362" r:id="rId36"/>
    <p:sldId id="363" r:id="rId37"/>
    <p:sldId id="364" r:id="rId38"/>
    <p:sldId id="365" r:id="rId39"/>
    <p:sldId id="366" r:id="rId40"/>
    <p:sldId id="367" r:id="rId41"/>
    <p:sldId id="327" r:id="rId4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2076F"/>
    <a:srgbClr val="3333B2"/>
  </p:clrMru>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essuno stile, nessuna grigli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essuno stile, griglia tabel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80" d="100"/>
          <a:sy n="80" d="100"/>
        </p:scale>
        <p:origin x="-1926" y="-73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24C75A7C-3F2A-411B-BABE-B9A5D1006C19}" type="datetimeFigureOut">
              <a:rPr lang="en-US"/>
              <a:pPr>
                <a:defRPr/>
              </a:pPr>
              <a:t>5/29/2016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8566CDDC-5F54-4306-ABB2-C1AD336290D0}" type="slidenum">
              <a:rPr lang="en-US"/>
              <a:pPr>
                <a:defRPr/>
              </a:pPr>
              <a:t>‹N›</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sp>
        <p:nvSpPr>
          <p:cNvPr id="4" name="Rectangle 6"/>
          <p:cNvSpPr/>
          <p:nvPr/>
        </p:nvSpPr>
        <p:spPr>
          <a:xfrm>
            <a:off x="4572000" y="6477000"/>
            <a:ext cx="4572000" cy="381000"/>
          </a:xfrm>
          <a:prstGeom prst="rect">
            <a:avLst/>
          </a:prstGeom>
          <a:solidFill>
            <a:srgbClr val="3333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endParaRPr>
          </a:p>
        </p:txBody>
      </p:sp>
      <p:sp>
        <p:nvSpPr>
          <p:cNvPr id="5" name="Rectangle 7"/>
          <p:cNvSpPr/>
          <p:nvPr/>
        </p:nvSpPr>
        <p:spPr>
          <a:xfrm>
            <a:off x="0" y="6477000"/>
            <a:ext cx="4572000" cy="381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endParaRPr>
          </a:p>
        </p:txBody>
      </p:sp>
      <p:sp>
        <p:nvSpPr>
          <p:cNvPr id="6" name="Rounded Rectangle 8"/>
          <p:cNvSpPr/>
          <p:nvPr/>
        </p:nvSpPr>
        <p:spPr>
          <a:xfrm>
            <a:off x="381000" y="1295400"/>
            <a:ext cx="8229600" cy="2057400"/>
          </a:xfrm>
          <a:prstGeom prst="roundRect">
            <a:avLst/>
          </a:prstGeom>
          <a:solidFill>
            <a:srgbClr val="3333B2"/>
          </a:solidFill>
          <a:ln>
            <a:solidFill>
              <a:srgbClr val="3333B2"/>
            </a:solidFill>
          </a:ln>
          <a:effectLst>
            <a:outerShdw blurRad="114300" dist="152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TextBox 9"/>
          <p:cNvSpPr txBox="1"/>
          <p:nvPr/>
        </p:nvSpPr>
        <p:spPr>
          <a:xfrm>
            <a:off x="1071563" y="6488113"/>
            <a:ext cx="3500437" cy="369887"/>
          </a:xfrm>
          <a:prstGeom prst="rect">
            <a:avLst/>
          </a:prstGeom>
          <a:noFill/>
        </p:spPr>
        <p:txBody>
          <a:bodyPr anchor="ctr"/>
          <a:lstStyle/>
          <a:p>
            <a:pPr algn="r" fontAlgn="auto">
              <a:spcBef>
                <a:spcPts val="0"/>
              </a:spcBef>
              <a:spcAft>
                <a:spcPts val="0"/>
              </a:spcAft>
              <a:defRPr/>
            </a:pPr>
            <a:r>
              <a:rPr lang="en-US" sz="1200">
                <a:solidFill>
                  <a:schemeClr val="bg1"/>
                </a:solidFill>
                <a:latin typeface="+mn-lt"/>
                <a:cs typeface="+mn-cs"/>
              </a:rPr>
              <a:t>Vu Pham</a:t>
            </a:r>
          </a:p>
        </p:txBody>
      </p:sp>
      <p:sp>
        <p:nvSpPr>
          <p:cNvPr id="2" name="Title 1"/>
          <p:cNvSpPr>
            <a:spLocks noGrp="1"/>
          </p:cNvSpPr>
          <p:nvPr>
            <p:ph type="ctrTitle"/>
          </p:nvPr>
        </p:nvSpPr>
        <p:spPr>
          <a:xfrm>
            <a:off x="609600" y="1447800"/>
            <a:ext cx="7772400" cy="838200"/>
          </a:xfrm>
        </p:spPr>
        <p:txBody>
          <a:bodyPr/>
          <a:lstStyle>
            <a:lvl1pPr>
              <a:defRPr baseline="0">
                <a:solidFill>
                  <a:schemeClr val="bg1"/>
                </a:solidFill>
              </a:defRPr>
            </a:lvl1pPr>
          </a:lstStyle>
          <a:p>
            <a:r>
              <a:rPr lang="it-IT" smtClean="0"/>
              <a:t>Fare clic per modificare lo stile del titolo</a:t>
            </a:r>
            <a:endParaRPr lang="en-US"/>
          </a:p>
        </p:txBody>
      </p:sp>
      <p:sp>
        <p:nvSpPr>
          <p:cNvPr id="3" name="Subtitle 2"/>
          <p:cNvSpPr>
            <a:spLocks noGrp="1"/>
          </p:cNvSpPr>
          <p:nvPr>
            <p:ph type="subTitle" idx="1"/>
          </p:nvPr>
        </p:nvSpPr>
        <p:spPr>
          <a:xfrm>
            <a:off x="1219200" y="2667000"/>
            <a:ext cx="6400800" cy="533400"/>
          </a:xfrm>
        </p:spPr>
        <p:txBody>
          <a:bodyPr/>
          <a:lstStyle>
            <a:lvl1pPr marL="0" indent="0" algn="ctr">
              <a:buNone/>
              <a:defRPr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dirty="0"/>
          </a:p>
        </p:txBody>
      </p:sp>
      <p:sp>
        <p:nvSpPr>
          <p:cNvPr id="8" name="Date Placeholder 3"/>
          <p:cNvSpPr>
            <a:spLocks noGrp="1"/>
          </p:cNvSpPr>
          <p:nvPr>
            <p:ph type="dt" sz="half" idx="10"/>
          </p:nvPr>
        </p:nvSpPr>
        <p:spPr>
          <a:xfrm>
            <a:off x="0" y="6492875"/>
            <a:ext cx="1071563" cy="365125"/>
          </a:xfrm>
        </p:spPr>
        <p:txBody>
          <a:bodyPr/>
          <a:lstStyle>
            <a:lvl1pPr>
              <a:defRPr baseline="0">
                <a:solidFill>
                  <a:schemeClr val="bg1"/>
                </a:solidFill>
              </a:defRPr>
            </a:lvl1pPr>
          </a:lstStyle>
          <a:p>
            <a:pPr>
              <a:defRPr/>
            </a:pPr>
            <a:fld id="{F6ACCE2C-3EBB-413F-8EFA-4FB281385C9C}" type="datetime1">
              <a:rPr lang="en-US"/>
              <a:pPr>
                <a:defRPr/>
              </a:pPr>
              <a:t>5/29/2016</a:t>
            </a:fld>
            <a:endParaRPr lang="en-US"/>
          </a:p>
        </p:txBody>
      </p:sp>
      <p:sp>
        <p:nvSpPr>
          <p:cNvPr id="9" name="Footer Placeholder 4"/>
          <p:cNvSpPr>
            <a:spLocks noGrp="1"/>
          </p:cNvSpPr>
          <p:nvPr>
            <p:ph type="ftr" sz="quarter" idx="11"/>
          </p:nvPr>
        </p:nvSpPr>
        <p:spPr>
          <a:xfrm>
            <a:off x="4572000" y="6492875"/>
            <a:ext cx="3429000" cy="365125"/>
          </a:xfrm>
        </p:spPr>
        <p:txBody>
          <a:bodyPr/>
          <a:lstStyle>
            <a:lvl1pPr algn="l">
              <a:defRPr baseline="0">
                <a:solidFill>
                  <a:schemeClr val="bg1"/>
                </a:solidFill>
              </a:defRPr>
            </a:lvl1pPr>
          </a:lstStyle>
          <a:p>
            <a:pPr>
              <a:defRPr/>
            </a:pPr>
            <a:r>
              <a:rPr lang="en-US"/>
              <a:t>A sample title</a:t>
            </a:r>
            <a:endParaRPr lang="en-US" dirty="0"/>
          </a:p>
        </p:txBody>
      </p:sp>
      <p:sp>
        <p:nvSpPr>
          <p:cNvPr id="10" name="Slide Number Placeholder 5"/>
          <p:cNvSpPr>
            <a:spLocks noGrp="1"/>
          </p:cNvSpPr>
          <p:nvPr>
            <p:ph type="sldNum" sz="quarter" idx="12"/>
          </p:nvPr>
        </p:nvSpPr>
        <p:spPr>
          <a:xfrm>
            <a:off x="8001000" y="6492875"/>
            <a:ext cx="1143000" cy="365125"/>
          </a:xfrm>
        </p:spPr>
        <p:txBody>
          <a:bodyPr/>
          <a:lstStyle>
            <a:lvl1pPr>
              <a:defRPr baseline="0">
                <a:solidFill>
                  <a:schemeClr val="bg1"/>
                </a:solidFill>
              </a:defRPr>
            </a:lvl1pPr>
          </a:lstStyle>
          <a:p>
            <a:pPr>
              <a:defRPr/>
            </a:pPr>
            <a:fld id="{40169E58-A109-4B37-A106-A26DF525E93A}" type="slidenum">
              <a:rPr lang="en-US"/>
              <a:pPr>
                <a:defRPr/>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Vertical Text Placeholder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lvl1pPr>
              <a:defRPr/>
            </a:lvl1pPr>
          </a:lstStyle>
          <a:p>
            <a:pPr>
              <a:defRPr/>
            </a:pPr>
            <a:fld id="{861DA775-B506-452A-B45C-B89DDDDCA96A}" type="datetime1">
              <a:rPr lang="en-US"/>
              <a:pPr>
                <a:defRPr/>
              </a:pPr>
              <a:t>5/29/2016</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A sample title</a:t>
            </a:r>
          </a:p>
        </p:txBody>
      </p:sp>
      <p:sp>
        <p:nvSpPr>
          <p:cNvPr id="6" name="Slide Number Placeholder 5"/>
          <p:cNvSpPr>
            <a:spLocks noGrp="1"/>
          </p:cNvSpPr>
          <p:nvPr>
            <p:ph type="sldNum" sz="quarter" idx="12"/>
          </p:nvPr>
        </p:nvSpPr>
        <p:spPr/>
        <p:txBody>
          <a:bodyPr/>
          <a:lstStyle>
            <a:lvl1pPr>
              <a:defRPr/>
            </a:lvl1pPr>
          </a:lstStyle>
          <a:p>
            <a:pPr>
              <a:defRPr/>
            </a:pPr>
            <a:fld id="{29470EF5-C330-450A-987C-A3DF4191D494}" type="slidenum">
              <a:rPr lang="en-US"/>
              <a:pPr>
                <a:defRPr/>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lvl1pPr>
              <a:defRPr/>
            </a:lvl1pPr>
          </a:lstStyle>
          <a:p>
            <a:pPr>
              <a:defRPr/>
            </a:pPr>
            <a:fld id="{46BB73E4-6047-4F92-8949-34817DC7A6E5}" type="datetime1">
              <a:rPr lang="en-US"/>
              <a:pPr>
                <a:defRPr/>
              </a:pPr>
              <a:t>5/29/2016</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A sample title</a:t>
            </a:r>
          </a:p>
        </p:txBody>
      </p:sp>
      <p:sp>
        <p:nvSpPr>
          <p:cNvPr id="6" name="Slide Number Placeholder 5"/>
          <p:cNvSpPr>
            <a:spLocks noGrp="1"/>
          </p:cNvSpPr>
          <p:nvPr>
            <p:ph type="sldNum" sz="quarter" idx="12"/>
          </p:nvPr>
        </p:nvSpPr>
        <p:spPr/>
        <p:txBody>
          <a:bodyPr/>
          <a:lstStyle>
            <a:lvl1pPr>
              <a:defRPr/>
            </a:lvl1pPr>
          </a:lstStyle>
          <a:p>
            <a:pPr>
              <a:defRPr/>
            </a:pPr>
            <a:fld id="{2DEBEE10-0589-4ADB-AF98-121813D9414F}" type="slidenum">
              <a:rPr lang="en-US"/>
              <a:pPr>
                <a:defRPr/>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
        <p:nvSpPr>
          <p:cNvPr id="4" name="Rectangle 6"/>
          <p:cNvSpPr/>
          <p:nvPr/>
        </p:nvSpPr>
        <p:spPr>
          <a:xfrm>
            <a:off x="4572000" y="6477000"/>
            <a:ext cx="4572000" cy="381000"/>
          </a:xfrm>
          <a:prstGeom prst="rect">
            <a:avLst/>
          </a:prstGeom>
          <a:solidFill>
            <a:srgbClr val="3333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endParaRPr>
          </a:p>
        </p:txBody>
      </p:sp>
      <p:sp>
        <p:nvSpPr>
          <p:cNvPr id="5" name="Rectangle 7"/>
          <p:cNvSpPr/>
          <p:nvPr/>
        </p:nvSpPr>
        <p:spPr>
          <a:xfrm>
            <a:off x="0" y="6477000"/>
            <a:ext cx="4572000" cy="381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endParaRPr>
          </a:p>
        </p:txBody>
      </p:sp>
      <p:sp>
        <p:nvSpPr>
          <p:cNvPr id="6" name="Rectangle 8"/>
          <p:cNvSpPr/>
          <p:nvPr/>
        </p:nvSpPr>
        <p:spPr>
          <a:xfrm>
            <a:off x="0" y="0"/>
            <a:ext cx="9144000" cy="762000"/>
          </a:xfrm>
          <a:prstGeom prst="rect">
            <a:avLst/>
          </a:prstGeom>
          <a:gradFill flip="none" rotWithShape="1">
            <a:gsLst>
              <a:gs pos="0">
                <a:schemeClr val="tx1"/>
              </a:gs>
              <a:gs pos="100000">
                <a:srgbClr val="3333B2"/>
              </a:gs>
            </a:gsLst>
            <a:lin ang="10800000" scaled="1"/>
            <a:tileRect/>
          </a:gradFill>
          <a:ln>
            <a:noFill/>
          </a:ln>
          <a:effectLst>
            <a:outerShdw blurRad="50800" dist="88900" dir="54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TextBox 9"/>
          <p:cNvSpPr txBox="1"/>
          <p:nvPr/>
        </p:nvSpPr>
        <p:spPr>
          <a:xfrm>
            <a:off x="1071563" y="6488113"/>
            <a:ext cx="3500437" cy="369887"/>
          </a:xfrm>
          <a:prstGeom prst="rect">
            <a:avLst/>
          </a:prstGeom>
          <a:noFill/>
        </p:spPr>
        <p:txBody>
          <a:bodyPr anchor="ctr"/>
          <a:lstStyle/>
          <a:p>
            <a:pPr algn="r" fontAlgn="auto">
              <a:spcBef>
                <a:spcPts val="0"/>
              </a:spcBef>
              <a:spcAft>
                <a:spcPts val="0"/>
              </a:spcAft>
              <a:defRPr/>
            </a:pPr>
            <a:r>
              <a:rPr lang="en-US" sz="1200">
                <a:solidFill>
                  <a:schemeClr val="bg1"/>
                </a:solidFill>
                <a:latin typeface="+mn-lt"/>
                <a:cs typeface="+mn-cs"/>
              </a:rPr>
              <a:t>Vu Pham</a:t>
            </a:r>
          </a:p>
        </p:txBody>
      </p:sp>
      <p:sp>
        <p:nvSpPr>
          <p:cNvPr id="3" name="Content Placeholder 2"/>
          <p:cNvSpPr>
            <a:spLocks noGrp="1"/>
          </p:cNvSpPr>
          <p:nvPr>
            <p:ph idx="1"/>
          </p:nvPr>
        </p:nvSpPr>
        <p:spPr>
          <a:xfrm>
            <a:off x="304800" y="1066800"/>
            <a:ext cx="8382000" cy="5059363"/>
          </a:xfrm>
        </p:spPr>
        <p:txBody>
          <a:bodyPr/>
          <a:lstStyle>
            <a:lvl1pPr>
              <a:buSzPct val="60000"/>
              <a:buFontTx/>
              <a:buBlip>
                <a:blip r:embed="rId2"/>
              </a:buBlip>
              <a:defRPr/>
            </a:lvl1pPr>
            <a:lvl2pPr>
              <a:buSzPct val="60000"/>
              <a:buFontTx/>
              <a:buBlip>
                <a:blip r:embed="rId3"/>
              </a:buBlip>
              <a:defRPr/>
            </a:lvl2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2" name="Title 1"/>
          <p:cNvSpPr>
            <a:spLocks noGrp="1"/>
          </p:cNvSpPr>
          <p:nvPr>
            <p:ph type="title"/>
          </p:nvPr>
        </p:nvSpPr>
        <p:spPr>
          <a:xfrm>
            <a:off x="0" y="0"/>
            <a:ext cx="8915400" cy="762000"/>
          </a:xfrm>
        </p:spPr>
        <p:txBody>
          <a:bodyPr/>
          <a:lstStyle>
            <a:lvl1pPr marL="182880" algn="l">
              <a:defRPr baseline="0">
                <a:solidFill>
                  <a:schemeClr val="bg1"/>
                </a:solidFill>
              </a:defRPr>
            </a:lvl1pPr>
          </a:lstStyle>
          <a:p>
            <a:r>
              <a:rPr lang="it-IT" smtClean="0"/>
              <a:t>Fare clic per modificare lo stile del titolo</a:t>
            </a:r>
            <a:endParaRPr lang="en-US" dirty="0"/>
          </a:p>
        </p:txBody>
      </p:sp>
      <p:sp>
        <p:nvSpPr>
          <p:cNvPr id="8" name="Date Placeholder 3"/>
          <p:cNvSpPr>
            <a:spLocks noGrp="1"/>
          </p:cNvSpPr>
          <p:nvPr>
            <p:ph type="dt" sz="half" idx="10"/>
          </p:nvPr>
        </p:nvSpPr>
        <p:spPr>
          <a:xfrm>
            <a:off x="0" y="6492875"/>
            <a:ext cx="1071563" cy="365125"/>
          </a:xfrm>
        </p:spPr>
        <p:txBody>
          <a:bodyPr/>
          <a:lstStyle>
            <a:lvl1pPr>
              <a:defRPr baseline="0">
                <a:solidFill>
                  <a:schemeClr val="bg1"/>
                </a:solidFill>
              </a:defRPr>
            </a:lvl1pPr>
          </a:lstStyle>
          <a:p>
            <a:pPr>
              <a:defRPr/>
            </a:pPr>
            <a:fld id="{A03F29A7-C377-4318-B5C6-F5CCD02D074D}" type="datetime1">
              <a:rPr lang="en-US"/>
              <a:pPr>
                <a:defRPr/>
              </a:pPr>
              <a:t>5/29/2016</a:t>
            </a:fld>
            <a:endParaRPr lang="en-US"/>
          </a:p>
        </p:txBody>
      </p:sp>
      <p:sp>
        <p:nvSpPr>
          <p:cNvPr id="9" name="Footer Placeholder 4"/>
          <p:cNvSpPr>
            <a:spLocks noGrp="1"/>
          </p:cNvSpPr>
          <p:nvPr>
            <p:ph type="ftr" sz="quarter" idx="11"/>
          </p:nvPr>
        </p:nvSpPr>
        <p:spPr>
          <a:xfrm>
            <a:off x="4572000" y="6492875"/>
            <a:ext cx="3505200" cy="365125"/>
          </a:xfrm>
        </p:spPr>
        <p:txBody>
          <a:bodyPr/>
          <a:lstStyle>
            <a:lvl1pPr algn="l">
              <a:defRPr baseline="0">
                <a:solidFill>
                  <a:schemeClr val="bg1"/>
                </a:solidFill>
              </a:defRPr>
            </a:lvl1pPr>
          </a:lstStyle>
          <a:p>
            <a:pPr>
              <a:defRPr/>
            </a:pPr>
            <a:r>
              <a:rPr lang="en-US"/>
              <a:t>A sample title</a:t>
            </a:r>
            <a:endParaRPr lang="en-US" dirty="0"/>
          </a:p>
        </p:txBody>
      </p:sp>
      <p:sp>
        <p:nvSpPr>
          <p:cNvPr id="10" name="Slide Number Placeholder 5"/>
          <p:cNvSpPr>
            <a:spLocks noGrp="1"/>
          </p:cNvSpPr>
          <p:nvPr>
            <p:ph type="sldNum" sz="quarter" idx="12"/>
          </p:nvPr>
        </p:nvSpPr>
        <p:spPr>
          <a:xfrm>
            <a:off x="8077200" y="6492875"/>
            <a:ext cx="1066800" cy="365125"/>
          </a:xfrm>
        </p:spPr>
        <p:txBody>
          <a:bodyPr/>
          <a:lstStyle>
            <a:lvl1pPr>
              <a:defRPr baseline="0">
                <a:solidFill>
                  <a:schemeClr val="bg1"/>
                </a:solidFill>
              </a:defRPr>
            </a:lvl1pPr>
          </a:lstStyle>
          <a:p>
            <a:pPr>
              <a:defRPr/>
            </a:pPr>
            <a:fld id="{A4842964-D668-4CA1-AD33-06433C51F900}" type="slidenum">
              <a:rPr lang="en-US"/>
              <a:pPr>
                <a:defRPr/>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lvl1pPr>
              <a:defRPr/>
            </a:lvl1pPr>
          </a:lstStyle>
          <a:p>
            <a:pPr>
              <a:defRPr/>
            </a:pPr>
            <a:fld id="{A01DB2AB-CF1A-4494-9945-59530C183B16}" type="datetime1">
              <a:rPr lang="en-US"/>
              <a:pPr>
                <a:defRPr/>
              </a:pPr>
              <a:t>5/29/2016</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A sample title</a:t>
            </a:r>
          </a:p>
        </p:txBody>
      </p:sp>
      <p:sp>
        <p:nvSpPr>
          <p:cNvPr id="6" name="Slide Number Placeholder 5"/>
          <p:cNvSpPr>
            <a:spLocks noGrp="1"/>
          </p:cNvSpPr>
          <p:nvPr>
            <p:ph type="sldNum" sz="quarter" idx="12"/>
          </p:nvPr>
        </p:nvSpPr>
        <p:spPr/>
        <p:txBody>
          <a:bodyPr/>
          <a:lstStyle>
            <a:lvl1pPr>
              <a:defRPr/>
            </a:lvl1pPr>
          </a:lstStyle>
          <a:p>
            <a:pPr>
              <a:defRPr/>
            </a:pPr>
            <a:fld id="{C4B6B92E-5779-4139-A7C8-2ECC7B555243}" type="slidenum">
              <a:rPr lang="en-US"/>
              <a:pPr>
                <a:defRPr/>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ue contenuti">
    <p:spTree>
      <p:nvGrpSpPr>
        <p:cNvPr id="1" name=""/>
        <p:cNvGrpSpPr/>
        <p:nvPr/>
      </p:nvGrpSpPr>
      <p:grpSpPr>
        <a:xfrm>
          <a:off x="0" y="0"/>
          <a:ext cx="0" cy="0"/>
          <a:chOff x="0" y="0"/>
          <a:chExt cx="0" cy="0"/>
        </a:xfrm>
      </p:grpSpPr>
      <p:sp>
        <p:nvSpPr>
          <p:cNvPr id="5" name="Rectangle 6"/>
          <p:cNvSpPr/>
          <p:nvPr/>
        </p:nvSpPr>
        <p:spPr>
          <a:xfrm>
            <a:off x="4572000" y="6477000"/>
            <a:ext cx="4572000" cy="381000"/>
          </a:xfrm>
          <a:prstGeom prst="rect">
            <a:avLst/>
          </a:prstGeom>
          <a:solidFill>
            <a:srgbClr val="3333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endParaRPr>
          </a:p>
        </p:txBody>
      </p:sp>
      <p:sp>
        <p:nvSpPr>
          <p:cNvPr id="6" name="Rectangle 7"/>
          <p:cNvSpPr/>
          <p:nvPr/>
        </p:nvSpPr>
        <p:spPr>
          <a:xfrm>
            <a:off x="0" y="6477000"/>
            <a:ext cx="4572000" cy="381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endParaRPr>
          </a:p>
        </p:txBody>
      </p:sp>
      <p:sp>
        <p:nvSpPr>
          <p:cNvPr id="7" name="Rectangle 8"/>
          <p:cNvSpPr/>
          <p:nvPr/>
        </p:nvSpPr>
        <p:spPr>
          <a:xfrm>
            <a:off x="0" y="0"/>
            <a:ext cx="9144000" cy="762000"/>
          </a:xfrm>
          <a:prstGeom prst="rect">
            <a:avLst/>
          </a:prstGeom>
          <a:gradFill flip="none" rotWithShape="1">
            <a:gsLst>
              <a:gs pos="0">
                <a:schemeClr val="tx1"/>
              </a:gs>
              <a:gs pos="100000">
                <a:srgbClr val="3333B2"/>
              </a:gs>
            </a:gsLst>
            <a:lin ang="10800000" scaled="1"/>
            <a:tileRect/>
          </a:gradFill>
          <a:ln>
            <a:noFill/>
          </a:ln>
          <a:effectLst>
            <a:outerShdw blurRad="50800" dist="88900" dir="54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extBox 9"/>
          <p:cNvSpPr txBox="1"/>
          <p:nvPr/>
        </p:nvSpPr>
        <p:spPr>
          <a:xfrm>
            <a:off x="1071563" y="6488113"/>
            <a:ext cx="3500437" cy="369887"/>
          </a:xfrm>
          <a:prstGeom prst="rect">
            <a:avLst/>
          </a:prstGeom>
          <a:noFill/>
        </p:spPr>
        <p:txBody>
          <a:bodyPr anchor="ctr"/>
          <a:lstStyle/>
          <a:p>
            <a:pPr algn="r" fontAlgn="auto">
              <a:spcBef>
                <a:spcPts val="0"/>
              </a:spcBef>
              <a:spcAft>
                <a:spcPts val="0"/>
              </a:spcAft>
              <a:defRPr/>
            </a:pPr>
            <a:r>
              <a:rPr lang="en-US" sz="1200">
                <a:solidFill>
                  <a:schemeClr val="bg1"/>
                </a:solidFill>
                <a:latin typeface="+mn-lt"/>
                <a:cs typeface="+mn-cs"/>
              </a:rPr>
              <a:t>Vu Pham</a:t>
            </a:r>
          </a:p>
        </p:txBody>
      </p:sp>
      <p:sp>
        <p:nvSpPr>
          <p:cNvPr id="3" name="Content Placeholder 2"/>
          <p:cNvSpPr>
            <a:spLocks noGrp="1"/>
          </p:cNvSpPr>
          <p:nvPr>
            <p:ph sz="half" idx="1"/>
          </p:nvPr>
        </p:nvSpPr>
        <p:spPr>
          <a:xfrm>
            <a:off x="228600" y="1066800"/>
            <a:ext cx="4267200" cy="5059363"/>
          </a:xfrm>
        </p:spPr>
        <p:txBody>
          <a:bodyPr/>
          <a:lstStyle>
            <a:lvl1pPr>
              <a:buSzPct val="60000"/>
              <a:buFontTx/>
              <a:buBlip>
                <a:blip r:embed="rId2"/>
              </a:buBlip>
              <a:defRPr sz="2800"/>
            </a:lvl1pPr>
            <a:lvl2pPr>
              <a:buSzPct val="60000"/>
              <a:buFontTx/>
              <a:buBlip>
                <a:blip r:embed="rId2"/>
              </a:buBlip>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4648200" y="1066800"/>
            <a:ext cx="4267200" cy="5059363"/>
          </a:xfrm>
        </p:spPr>
        <p:txBody>
          <a:bodyPr/>
          <a:lstStyle>
            <a:lvl1pPr>
              <a:buSzPct val="60000"/>
              <a:buFontTx/>
              <a:buBlip>
                <a:blip r:embed="rId2"/>
              </a:buBlip>
              <a:defRPr sz="2800"/>
            </a:lvl1pPr>
            <a:lvl2pPr>
              <a:buSzPct val="60000"/>
              <a:buFontTx/>
              <a:buBlip>
                <a:blip r:embed="rId2"/>
              </a:buBlip>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2" name="Title 1"/>
          <p:cNvSpPr>
            <a:spLocks noGrp="1"/>
          </p:cNvSpPr>
          <p:nvPr>
            <p:ph type="title"/>
          </p:nvPr>
        </p:nvSpPr>
        <p:spPr>
          <a:xfrm>
            <a:off x="0" y="0"/>
            <a:ext cx="8839200" cy="762000"/>
          </a:xfrm>
        </p:spPr>
        <p:txBody>
          <a:bodyPr/>
          <a:lstStyle>
            <a:lvl1pPr marL="182880" algn="l">
              <a:defRPr baseline="0">
                <a:solidFill>
                  <a:schemeClr val="bg1"/>
                </a:solidFill>
              </a:defRPr>
            </a:lvl1pPr>
          </a:lstStyle>
          <a:p>
            <a:r>
              <a:rPr lang="it-IT" smtClean="0"/>
              <a:t>Fare clic per modificare lo stile del titolo</a:t>
            </a:r>
            <a:endParaRPr lang="en-US"/>
          </a:p>
        </p:txBody>
      </p:sp>
      <p:sp>
        <p:nvSpPr>
          <p:cNvPr id="9" name="Date Placeholder 4"/>
          <p:cNvSpPr>
            <a:spLocks noGrp="1"/>
          </p:cNvSpPr>
          <p:nvPr>
            <p:ph type="dt" sz="half" idx="10"/>
          </p:nvPr>
        </p:nvSpPr>
        <p:spPr>
          <a:xfrm>
            <a:off x="0" y="6492875"/>
            <a:ext cx="1066800" cy="365125"/>
          </a:xfrm>
        </p:spPr>
        <p:txBody>
          <a:bodyPr/>
          <a:lstStyle>
            <a:lvl1pPr>
              <a:defRPr baseline="0">
                <a:solidFill>
                  <a:schemeClr val="bg1"/>
                </a:solidFill>
              </a:defRPr>
            </a:lvl1pPr>
          </a:lstStyle>
          <a:p>
            <a:pPr>
              <a:defRPr/>
            </a:pPr>
            <a:fld id="{88C55B30-048D-4895-81D6-4B3582CADB7D}" type="datetime1">
              <a:rPr lang="en-US"/>
              <a:pPr>
                <a:defRPr/>
              </a:pPr>
              <a:t>5/29/2016</a:t>
            </a:fld>
            <a:endParaRPr lang="en-US"/>
          </a:p>
        </p:txBody>
      </p:sp>
      <p:sp>
        <p:nvSpPr>
          <p:cNvPr id="10" name="Footer Placeholder 5"/>
          <p:cNvSpPr>
            <a:spLocks noGrp="1"/>
          </p:cNvSpPr>
          <p:nvPr>
            <p:ph type="ftr" sz="quarter" idx="11"/>
          </p:nvPr>
        </p:nvSpPr>
        <p:spPr>
          <a:xfrm>
            <a:off x="4572000" y="6492875"/>
            <a:ext cx="3505200" cy="365125"/>
          </a:xfrm>
        </p:spPr>
        <p:txBody>
          <a:bodyPr/>
          <a:lstStyle>
            <a:lvl1pPr algn="l">
              <a:defRPr baseline="0">
                <a:solidFill>
                  <a:schemeClr val="bg1"/>
                </a:solidFill>
              </a:defRPr>
            </a:lvl1pPr>
          </a:lstStyle>
          <a:p>
            <a:pPr>
              <a:defRPr/>
            </a:pPr>
            <a:r>
              <a:rPr lang="en-US"/>
              <a:t>A sample title</a:t>
            </a:r>
          </a:p>
        </p:txBody>
      </p:sp>
      <p:sp>
        <p:nvSpPr>
          <p:cNvPr id="11" name="Slide Number Placeholder 6"/>
          <p:cNvSpPr>
            <a:spLocks noGrp="1"/>
          </p:cNvSpPr>
          <p:nvPr>
            <p:ph type="sldNum" sz="quarter" idx="12"/>
          </p:nvPr>
        </p:nvSpPr>
        <p:spPr>
          <a:xfrm>
            <a:off x="8077200" y="6492875"/>
            <a:ext cx="1066800" cy="365125"/>
          </a:xfrm>
        </p:spPr>
        <p:txBody>
          <a:bodyPr/>
          <a:lstStyle>
            <a:lvl1pPr>
              <a:defRPr baseline="0">
                <a:solidFill>
                  <a:schemeClr val="bg1"/>
                </a:solidFill>
              </a:defRPr>
            </a:lvl1pPr>
          </a:lstStyle>
          <a:p>
            <a:pPr>
              <a:defRPr/>
            </a:pPr>
            <a:fld id="{E363C03F-0B55-4B50-A5E1-90C9FF2F1E61}" type="slidenum">
              <a:rPr lang="en-US"/>
              <a:pPr>
                <a:defRPr/>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fronto">
    <p:spTree>
      <p:nvGrpSpPr>
        <p:cNvPr id="1" name=""/>
        <p:cNvGrpSpPr/>
        <p:nvPr/>
      </p:nvGrpSpPr>
      <p:grpSpPr>
        <a:xfrm>
          <a:off x="0" y="0"/>
          <a:ext cx="0" cy="0"/>
          <a:chOff x="0" y="0"/>
          <a:chExt cx="0" cy="0"/>
        </a:xfrm>
      </p:grpSpPr>
      <p:sp>
        <p:nvSpPr>
          <p:cNvPr id="7" name="Rectangle 6"/>
          <p:cNvSpPr/>
          <p:nvPr/>
        </p:nvSpPr>
        <p:spPr>
          <a:xfrm>
            <a:off x="4572000" y="6477000"/>
            <a:ext cx="4572000" cy="381000"/>
          </a:xfrm>
          <a:prstGeom prst="rect">
            <a:avLst/>
          </a:prstGeom>
          <a:solidFill>
            <a:srgbClr val="3333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endParaRPr>
          </a:p>
        </p:txBody>
      </p:sp>
      <p:sp>
        <p:nvSpPr>
          <p:cNvPr id="8" name="Rectangle 7"/>
          <p:cNvSpPr/>
          <p:nvPr/>
        </p:nvSpPr>
        <p:spPr>
          <a:xfrm>
            <a:off x="0" y="6477000"/>
            <a:ext cx="4572000" cy="381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endParaRPr>
          </a:p>
        </p:txBody>
      </p:sp>
      <p:sp>
        <p:nvSpPr>
          <p:cNvPr id="9" name="Rectangle 8"/>
          <p:cNvSpPr/>
          <p:nvPr/>
        </p:nvSpPr>
        <p:spPr>
          <a:xfrm>
            <a:off x="0" y="0"/>
            <a:ext cx="9144000" cy="762000"/>
          </a:xfrm>
          <a:prstGeom prst="rect">
            <a:avLst/>
          </a:prstGeom>
          <a:gradFill flip="none" rotWithShape="1">
            <a:gsLst>
              <a:gs pos="0">
                <a:schemeClr val="tx1"/>
              </a:gs>
              <a:gs pos="100000">
                <a:srgbClr val="3333B2"/>
              </a:gs>
            </a:gsLst>
            <a:lin ang="10800000" scaled="1"/>
            <a:tileRect/>
          </a:gradFill>
          <a:ln>
            <a:noFill/>
          </a:ln>
          <a:effectLst>
            <a:outerShdw blurRad="50800" dist="88900" dir="54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TextBox 9"/>
          <p:cNvSpPr txBox="1"/>
          <p:nvPr/>
        </p:nvSpPr>
        <p:spPr>
          <a:xfrm>
            <a:off x="1071563" y="6488113"/>
            <a:ext cx="3500437" cy="369887"/>
          </a:xfrm>
          <a:prstGeom prst="rect">
            <a:avLst/>
          </a:prstGeom>
          <a:noFill/>
        </p:spPr>
        <p:txBody>
          <a:bodyPr anchor="ctr"/>
          <a:lstStyle/>
          <a:p>
            <a:pPr algn="r" fontAlgn="auto">
              <a:spcBef>
                <a:spcPts val="0"/>
              </a:spcBef>
              <a:spcAft>
                <a:spcPts val="0"/>
              </a:spcAft>
              <a:defRPr/>
            </a:pPr>
            <a:r>
              <a:rPr lang="en-US" sz="1200">
                <a:solidFill>
                  <a:schemeClr val="bg1"/>
                </a:solidFill>
                <a:latin typeface="+mn-lt"/>
                <a:cs typeface="+mn-cs"/>
              </a:rPr>
              <a:t>Vu Pham</a:t>
            </a:r>
          </a:p>
        </p:txBody>
      </p:sp>
      <p:sp>
        <p:nvSpPr>
          <p:cNvPr id="3" name="Text Placeholder 2"/>
          <p:cNvSpPr>
            <a:spLocks noGrp="1"/>
          </p:cNvSpPr>
          <p:nvPr>
            <p:ph type="body" idx="1"/>
          </p:nvPr>
        </p:nvSpPr>
        <p:spPr>
          <a:xfrm>
            <a:off x="457200" y="9906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Content Placeholder 3"/>
          <p:cNvSpPr>
            <a:spLocks noGrp="1"/>
          </p:cNvSpPr>
          <p:nvPr>
            <p:ph sz="half" idx="2"/>
          </p:nvPr>
        </p:nvSpPr>
        <p:spPr>
          <a:xfrm>
            <a:off x="457200" y="1676400"/>
            <a:ext cx="4040188" cy="4449763"/>
          </a:xfrm>
        </p:spPr>
        <p:txBody>
          <a:bodyPr/>
          <a:lstStyle>
            <a:lvl1pPr>
              <a:buSzPct val="60000"/>
              <a:buFontTx/>
              <a:buBlip>
                <a:blip r:embed="rId2"/>
              </a:buBlip>
              <a:defRPr sz="2400"/>
            </a:lvl1pPr>
            <a:lvl2pPr>
              <a:buSzPct val="60000"/>
              <a:buFontTx/>
              <a:buBlip>
                <a:blip r:embed="rId2"/>
              </a:buBlip>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4645025" y="9906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Content Placeholder 5"/>
          <p:cNvSpPr>
            <a:spLocks noGrp="1"/>
          </p:cNvSpPr>
          <p:nvPr>
            <p:ph sz="quarter" idx="4"/>
          </p:nvPr>
        </p:nvSpPr>
        <p:spPr>
          <a:xfrm>
            <a:off x="4645025" y="1676400"/>
            <a:ext cx="4041775" cy="4449763"/>
          </a:xfrm>
        </p:spPr>
        <p:txBody>
          <a:bodyPr/>
          <a:lstStyle>
            <a:lvl1pPr>
              <a:buSzPct val="60000"/>
              <a:buFontTx/>
              <a:buBlip>
                <a:blip r:embed="rId2"/>
              </a:buBlip>
              <a:defRPr sz="2400"/>
            </a:lvl1pPr>
            <a:lvl2pPr>
              <a:buSzPct val="60000"/>
              <a:buFontTx/>
              <a:buBlip>
                <a:blip r:embed="rId2"/>
              </a:buBlip>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2" name="Title 1"/>
          <p:cNvSpPr>
            <a:spLocks noGrp="1"/>
          </p:cNvSpPr>
          <p:nvPr>
            <p:ph type="title"/>
          </p:nvPr>
        </p:nvSpPr>
        <p:spPr>
          <a:xfrm>
            <a:off x="0" y="0"/>
            <a:ext cx="8839200" cy="762000"/>
          </a:xfrm>
        </p:spPr>
        <p:txBody>
          <a:bodyPr/>
          <a:lstStyle>
            <a:lvl1pPr marL="182880" algn="l">
              <a:defRPr baseline="0">
                <a:solidFill>
                  <a:schemeClr val="bg1"/>
                </a:solidFill>
              </a:defRPr>
            </a:lvl1pPr>
          </a:lstStyle>
          <a:p>
            <a:r>
              <a:rPr lang="it-IT" smtClean="0"/>
              <a:t>Fare clic per modificare lo stile del titolo</a:t>
            </a:r>
            <a:endParaRPr lang="en-US"/>
          </a:p>
        </p:txBody>
      </p:sp>
      <p:sp>
        <p:nvSpPr>
          <p:cNvPr id="11" name="Date Placeholder 6"/>
          <p:cNvSpPr>
            <a:spLocks noGrp="1"/>
          </p:cNvSpPr>
          <p:nvPr>
            <p:ph type="dt" sz="half" idx="10"/>
          </p:nvPr>
        </p:nvSpPr>
        <p:spPr>
          <a:xfrm>
            <a:off x="0" y="6492875"/>
            <a:ext cx="1066800" cy="365125"/>
          </a:xfrm>
        </p:spPr>
        <p:txBody>
          <a:bodyPr/>
          <a:lstStyle>
            <a:lvl1pPr>
              <a:defRPr baseline="0">
                <a:solidFill>
                  <a:schemeClr val="bg1"/>
                </a:solidFill>
              </a:defRPr>
            </a:lvl1pPr>
          </a:lstStyle>
          <a:p>
            <a:pPr>
              <a:defRPr/>
            </a:pPr>
            <a:fld id="{9A924B5A-7AFA-45F1-B0D4-224F72CCB50D}" type="datetime1">
              <a:rPr lang="en-US"/>
              <a:pPr>
                <a:defRPr/>
              </a:pPr>
              <a:t>5/29/2016</a:t>
            </a:fld>
            <a:endParaRPr lang="en-US"/>
          </a:p>
        </p:txBody>
      </p:sp>
      <p:sp>
        <p:nvSpPr>
          <p:cNvPr id="12" name="Footer Placeholder 7"/>
          <p:cNvSpPr>
            <a:spLocks noGrp="1"/>
          </p:cNvSpPr>
          <p:nvPr>
            <p:ph type="ftr" sz="quarter" idx="11"/>
          </p:nvPr>
        </p:nvSpPr>
        <p:spPr>
          <a:xfrm>
            <a:off x="4572000" y="6492875"/>
            <a:ext cx="3505200" cy="365125"/>
          </a:xfrm>
        </p:spPr>
        <p:txBody>
          <a:bodyPr/>
          <a:lstStyle>
            <a:lvl1pPr algn="l">
              <a:defRPr baseline="0">
                <a:solidFill>
                  <a:schemeClr val="bg1"/>
                </a:solidFill>
              </a:defRPr>
            </a:lvl1pPr>
          </a:lstStyle>
          <a:p>
            <a:pPr>
              <a:defRPr/>
            </a:pPr>
            <a:r>
              <a:rPr lang="en-US"/>
              <a:t>A sample title</a:t>
            </a:r>
          </a:p>
        </p:txBody>
      </p:sp>
      <p:sp>
        <p:nvSpPr>
          <p:cNvPr id="13" name="Slide Number Placeholder 8"/>
          <p:cNvSpPr>
            <a:spLocks noGrp="1"/>
          </p:cNvSpPr>
          <p:nvPr>
            <p:ph type="sldNum" sz="quarter" idx="12"/>
          </p:nvPr>
        </p:nvSpPr>
        <p:spPr>
          <a:xfrm>
            <a:off x="8077200" y="6492875"/>
            <a:ext cx="1066800" cy="365125"/>
          </a:xfrm>
        </p:spPr>
        <p:txBody>
          <a:bodyPr/>
          <a:lstStyle>
            <a:lvl1pPr>
              <a:defRPr baseline="0">
                <a:solidFill>
                  <a:schemeClr val="bg1"/>
                </a:solidFill>
              </a:defRPr>
            </a:lvl1pPr>
          </a:lstStyle>
          <a:p>
            <a:pPr>
              <a:defRPr/>
            </a:pPr>
            <a:fld id="{0FB6461A-C3C7-4E42-BBC1-66C6D670C07D}" type="slidenum">
              <a:rPr lang="en-US"/>
              <a:pPr>
                <a:defRPr/>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olo titolo">
    <p:spTree>
      <p:nvGrpSpPr>
        <p:cNvPr id="1" name=""/>
        <p:cNvGrpSpPr/>
        <p:nvPr/>
      </p:nvGrpSpPr>
      <p:grpSpPr>
        <a:xfrm>
          <a:off x="0" y="0"/>
          <a:ext cx="0" cy="0"/>
          <a:chOff x="0" y="0"/>
          <a:chExt cx="0" cy="0"/>
        </a:xfrm>
      </p:grpSpPr>
      <p:sp>
        <p:nvSpPr>
          <p:cNvPr id="4" name="Rectangle 6"/>
          <p:cNvSpPr/>
          <p:nvPr/>
        </p:nvSpPr>
        <p:spPr>
          <a:xfrm>
            <a:off x="0" y="0"/>
            <a:ext cx="9144000" cy="762000"/>
          </a:xfrm>
          <a:prstGeom prst="rect">
            <a:avLst/>
          </a:prstGeom>
          <a:gradFill flip="none" rotWithShape="1">
            <a:gsLst>
              <a:gs pos="0">
                <a:schemeClr val="tx1"/>
              </a:gs>
              <a:gs pos="100000">
                <a:srgbClr val="3333B2"/>
              </a:gs>
            </a:gsLst>
            <a:lin ang="10800000" scaled="1"/>
            <a:tileRect/>
          </a:gradFill>
          <a:ln>
            <a:noFill/>
          </a:ln>
          <a:effectLst>
            <a:outerShdw blurRad="50800" dist="88900" dir="54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7"/>
          <p:cNvSpPr/>
          <p:nvPr/>
        </p:nvSpPr>
        <p:spPr>
          <a:xfrm>
            <a:off x="4572000" y="6477000"/>
            <a:ext cx="4572000" cy="381000"/>
          </a:xfrm>
          <a:prstGeom prst="rect">
            <a:avLst/>
          </a:prstGeom>
          <a:solidFill>
            <a:srgbClr val="3333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endParaRPr>
          </a:p>
        </p:txBody>
      </p:sp>
      <p:sp>
        <p:nvSpPr>
          <p:cNvPr id="6" name="Rectangle 8"/>
          <p:cNvSpPr/>
          <p:nvPr/>
        </p:nvSpPr>
        <p:spPr>
          <a:xfrm>
            <a:off x="0" y="6477000"/>
            <a:ext cx="4572000" cy="381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endParaRPr>
          </a:p>
        </p:txBody>
      </p:sp>
      <p:sp>
        <p:nvSpPr>
          <p:cNvPr id="2" name="Title 1"/>
          <p:cNvSpPr>
            <a:spLocks noGrp="1"/>
          </p:cNvSpPr>
          <p:nvPr>
            <p:ph type="title"/>
          </p:nvPr>
        </p:nvSpPr>
        <p:spPr>
          <a:xfrm>
            <a:off x="0" y="0"/>
            <a:ext cx="8915400" cy="762000"/>
          </a:xfrm>
        </p:spPr>
        <p:txBody>
          <a:bodyPr/>
          <a:lstStyle>
            <a:lvl1pPr marL="182880" algn="l">
              <a:defRPr baseline="0">
                <a:solidFill>
                  <a:schemeClr val="bg1"/>
                </a:solidFill>
              </a:defRPr>
            </a:lvl1pPr>
          </a:lstStyle>
          <a:p>
            <a:r>
              <a:rPr lang="it-IT" smtClean="0"/>
              <a:t>Fare clic per modificare lo stile del titolo</a:t>
            </a:r>
            <a:endParaRPr lang="en-US"/>
          </a:p>
        </p:txBody>
      </p:sp>
      <p:sp>
        <p:nvSpPr>
          <p:cNvPr id="12" name="Text Placeholder 10"/>
          <p:cNvSpPr>
            <a:spLocks noGrp="1"/>
          </p:cNvSpPr>
          <p:nvPr>
            <p:ph type="body" sz="quarter" idx="13"/>
          </p:nvPr>
        </p:nvSpPr>
        <p:spPr>
          <a:xfrm>
            <a:off x="1066800" y="6477000"/>
            <a:ext cx="3505200" cy="381000"/>
          </a:xfrm>
        </p:spPr>
        <p:txBody>
          <a:bodyPr anchor="ctr">
            <a:normAutofit/>
          </a:bodyPr>
          <a:lstStyle>
            <a:lvl1pPr algn="r">
              <a:buNone/>
              <a:defRPr lang="en-US" sz="1200" kern="1200" baseline="0" dirty="0">
                <a:solidFill>
                  <a:schemeClr val="bg1"/>
                </a:solidFill>
                <a:latin typeface="+mn-lt"/>
                <a:ea typeface="+mn-ea"/>
                <a:cs typeface="+mn-cs"/>
              </a:defRPr>
            </a:lvl1pPr>
            <a:lvl2pPr>
              <a:defRPr baseline="0">
                <a:solidFill>
                  <a:schemeClr val="bg1"/>
                </a:solidFill>
              </a:defRPr>
            </a:lvl2pPr>
            <a:lvl3pPr>
              <a:defRPr baseline="0">
                <a:solidFill>
                  <a:schemeClr val="bg1"/>
                </a:solidFill>
              </a:defRPr>
            </a:lvl3pPr>
            <a:lvl4pPr>
              <a:defRPr baseline="0">
                <a:solidFill>
                  <a:schemeClr val="bg1"/>
                </a:solidFill>
              </a:defRPr>
            </a:lvl4pPr>
            <a:lvl5pPr>
              <a:defRPr baseline="0">
                <a:solidFill>
                  <a:schemeClr val="bg1"/>
                </a:solidFill>
              </a:defRPr>
            </a:lvl5pPr>
          </a:lstStyle>
          <a:p>
            <a:pPr lvl="0"/>
            <a:r>
              <a:rPr lang="it-IT" smtClean="0"/>
              <a:t>Fare clic per modificare stili del testo dello schema</a:t>
            </a:r>
          </a:p>
        </p:txBody>
      </p:sp>
      <p:sp>
        <p:nvSpPr>
          <p:cNvPr id="7" name="Date Placeholder 6"/>
          <p:cNvSpPr>
            <a:spLocks noGrp="1"/>
          </p:cNvSpPr>
          <p:nvPr>
            <p:ph type="dt" sz="half" idx="14"/>
          </p:nvPr>
        </p:nvSpPr>
        <p:spPr>
          <a:xfrm>
            <a:off x="0" y="6492875"/>
            <a:ext cx="1066800" cy="365125"/>
          </a:xfrm>
        </p:spPr>
        <p:txBody>
          <a:bodyPr/>
          <a:lstStyle>
            <a:lvl1pPr>
              <a:defRPr baseline="0">
                <a:solidFill>
                  <a:schemeClr val="bg1"/>
                </a:solidFill>
              </a:defRPr>
            </a:lvl1pPr>
          </a:lstStyle>
          <a:p>
            <a:pPr>
              <a:defRPr/>
            </a:pPr>
            <a:fld id="{6022C1EC-9122-49AD-A59F-408CA65727F1}" type="datetime1">
              <a:rPr lang="en-US"/>
              <a:pPr>
                <a:defRPr/>
              </a:pPr>
              <a:t>5/29/2016</a:t>
            </a:fld>
            <a:endParaRPr lang="en-US"/>
          </a:p>
        </p:txBody>
      </p:sp>
      <p:sp>
        <p:nvSpPr>
          <p:cNvPr id="8" name="Footer Placeholder 7"/>
          <p:cNvSpPr>
            <a:spLocks noGrp="1"/>
          </p:cNvSpPr>
          <p:nvPr>
            <p:ph type="ftr" sz="quarter" idx="15"/>
          </p:nvPr>
        </p:nvSpPr>
        <p:spPr>
          <a:xfrm>
            <a:off x="4572000" y="6492875"/>
            <a:ext cx="3505200" cy="365125"/>
          </a:xfrm>
        </p:spPr>
        <p:txBody>
          <a:bodyPr/>
          <a:lstStyle>
            <a:lvl1pPr algn="l">
              <a:defRPr baseline="0">
                <a:solidFill>
                  <a:schemeClr val="bg1"/>
                </a:solidFill>
              </a:defRPr>
            </a:lvl1pPr>
          </a:lstStyle>
          <a:p>
            <a:pPr>
              <a:defRPr/>
            </a:pPr>
            <a:r>
              <a:rPr lang="en-US"/>
              <a:t>A sample title</a:t>
            </a:r>
          </a:p>
        </p:txBody>
      </p:sp>
      <p:sp>
        <p:nvSpPr>
          <p:cNvPr id="9" name="Slide Number Placeholder 8"/>
          <p:cNvSpPr>
            <a:spLocks noGrp="1"/>
          </p:cNvSpPr>
          <p:nvPr>
            <p:ph type="sldNum" sz="quarter" idx="16"/>
          </p:nvPr>
        </p:nvSpPr>
        <p:spPr>
          <a:xfrm>
            <a:off x="8077200" y="6492875"/>
            <a:ext cx="1066800" cy="365125"/>
          </a:xfrm>
        </p:spPr>
        <p:txBody>
          <a:bodyPr/>
          <a:lstStyle>
            <a:lvl1pPr>
              <a:defRPr baseline="0">
                <a:solidFill>
                  <a:schemeClr val="bg1"/>
                </a:solidFill>
              </a:defRPr>
            </a:lvl1pPr>
          </a:lstStyle>
          <a:p>
            <a:pPr>
              <a:defRPr/>
            </a:pPr>
            <a:fld id="{8397C1F1-62BA-43B4-AA63-FD9C45F8E4EC}" type="slidenum">
              <a:rPr lang="en-US"/>
              <a:pPr>
                <a:defRPr/>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uota">
    <p:spTree>
      <p:nvGrpSpPr>
        <p:cNvPr id="1" name=""/>
        <p:cNvGrpSpPr/>
        <p:nvPr/>
      </p:nvGrpSpPr>
      <p:grpSpPr>
        <a:xfrm>
          <a:off x="0" y="0"/>
          <a:ext cx="0" cy="0"/>
          <a:chOff x="0" y="0"/>
          <a:chExt cx="0" cy="0"/>
        </a:xfrm>
      </p:grpSpPr>
      <p:sp>
        <p:nvSpPr>
          <p:cNvPr id="3" name="Rectangle 6"/>
          <p:cNvSpPr/>
          <p:nvPr/>
        </p:nvSpPr>
        <p:spPr>
          <a:xfrm>
            <a:off x="4572000" y="6477000"/>
            <a:ext cx="4572000" cy="381000"/>
          </a:xfrm>
          <a:prstGeom prst="rect">
            <a:avLst/>
          </a:prstGeom>
          <a:solidFill>
            <a:srgbClr val="3333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endParaRPr>
          </a:p>
        </p:txBody>
      </p:sp>
      <p:sp>
        <p:nvSpPr>
          <p:cNvPr id="4" name="Rectangle 7"/>
          <p:cNvSpPr/>
          <p:nvPr/>
        </p:nvSpPr>
        <p:spPr>
          <a:xfrm>
            <a:off x="0" y="6477000"/>
            <a:ext cx="4572000" cy="381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endParaRPr>
          </a:p>
        </p:txBody>
      </p:sp>
      <p:sp>
        <p:nvSpPr>
          <p:cNvPr id="10" name="Text Placeholder 10"/>
          <p:cNvSpPr>
            <a:spLocks noGrp="1"/>
          </p:cNvSpPr>
          <p:nvPr>
            <p:ph type="body" sz="quarter" idx="13"/>
          </p:nvPr>
        </p:nvSpPr>
        <p:spPr>
          <a:xfrm>
            <a:off x="1066800" y="6477000"/>
            <a:ext cx="3505200" cy="381000"/>
          </a:xfrm>
        </p:spPr>
        <p:txBody>
          <a:bodyPr anchor="ctr">
            <a:normAutofit/>
          </a:bodyPr>
          <a:lstStyle>
            <a:lvl1pPr algn="r">
              <a:buNone/>
              <a:defRPr lang="en-US" sz="1200" kern="1200" baseline="0" dirty="0">
                <a:solidFill>
                  <a:schemeClr val="bg1"/>
                </a:solidFill>
                <a:latin typeface="+mn-lt"/>
                <a:ea typeface="+mn-ea"/>
                <a:cs typeface="+mn-cs"/>
              </a:defRPr>
            </a:lvl1pPr>
            <a:lvl2pPr>
              <a:defRPr baseline="0">
                <a:solidFill>
                  <a:schemeClr val="bg1"/>
                </a:solidFill>
              </a:defRPr>
            </a:lvl2pPr>
            <a:lvl3pPr>
              <a:defRPr baseline="0">
                <a:solidFill>
                  <a:schemeClr val="bg1"/>
                </a:solidFill>
              </a:defRPr>
            </a:lvl3pPr>
            <a:lvl4pPr>
              <a:defRPr baseline="0">
                <a:solidFill>
                  <a:schemeClr val="bg1"/>
                </a:solidFill>
              </a:defRPr>
            </a:lvl4pPr>
            <a:lvl5pPr>
              <a:defRPr baseline="0">
                <a:solidFill>
                  <a:schemeClr val="bg1"/>
                </a:solidFill>
              </a:defRPr>
            </a:lvl5pPr>
          </a:lstStyle>
          <a:p>
            <a:pPr lvl="0"/>
            <a:r>
              <a:rPr lang="it-IT" smtClean="0"/>
              <a:t>Fare clic per modificare stili del testo dello schema</a:t>
            </a:r>
          </a:p>
        </p:txBody>
      </p:sp>
      <p:sp>
        <p:nvSpPr>
          <p:cNvPr id="5" name="Date Placeholder 6"/>
          <p:cNvSpPr>
            <a:spLocks noGrp="1"/>
          </p:cNvSpPr>
          <p:nvPr>
            <p:ph type="dt" sz="half" idx="14"/>
          </p:nvPr>
        </p:nvSpPr>
        <p:spPr>
          <a:xfrm>
            <a:off x="0" y="6492875"/>
            <a:ext cx="1066800" cy="365125"/>
          </a:xfrm>
        </p:spPr>
        <p:txBody>
          <a:bodyPr/>
          <a:lstStyle>
            <a:lvl1pPr>
              <a:defRPr baseline="0">
                <a:solidFill>
                  <a:schemeClr val="bg1"/>
                </a:solidFill>
              </a:defRPr>
            </a:lvl1pPr>
          </a:lstStyle>
          <a:p>
            <a:pPr>
              <a:defRPr/>
            </a:pPr>
            <a:fld id="{AE9D06D7-70F8-4190-9097-FD22DF029D1A}" type="datetime1">
              <a:rPr lang="en-US"/>
              <a:pPr>
                <a:defRPr/>
              </a:pPr>
              <a:t>5/29/2016</a:t>
            </a:fld>
            <a:endParaRPr lang="en-US"/>
          </a:p>
        </p:txBody>
      </p:sp>
      <p:sp>
        <p:nvSpPr>
          <p:cNvPr id="6" name="Footer Placeholder 7"/>
          <p:cNvSpPr>
            <a:spLocks noGrp="1"/>
          </p:cNvSpPr>
          <p:nvPr>
            <p:ph type="ftr" sz="quarter" idx="15"/>
          </p:nvPr>
        </p:nvSpPr>
        <p:spPr>
          <a:xfrm>
            <a:off x="4572000" y="6492875"/>
            <a:ext cx="3505200" cy="365125"/>
          </a:xfrm>
        </p:spPr>
        <p:txBody>
          <a:bodyPr/>
          <a:lstStyle>
            <a:lvl1pPr algn="l">
              <a:defRPr baseline="0">
                <a:solidFill>
                  <a:schemeClr val="bg1"/>
                </a:solidFill>
              </a:defRPr>
            </a:lvl1pPr>
          </a:lstStyle>
          <a:p>
            <a:pPr>
              <a:defRPr/>
            </a:pPr>
            <a:r>
              <a:rPr lang="en-US"/>
              <a:t>A sample title</a:t>
            </a:r>
          </a:p>
        </p:txBody>
      </p:sp>
      <p:sp>
        <p:nvSpPr>
          <p:cNvPr id="7" name="Slide Number Placeholder 8"/>
          <p:cNvSpPr>
            <a:spLocks noGrp="1"/>
          </p:cNvSpPr>
          <p:nvPr>
            <p:ph type="sldNum" sz="quarter" idx="16"/>
          </p:nvPr>
        </p:nvSpPr>
        <p:spPr>
          <a:xfrm>
            <a:off x="8077200" y="6492875"/>
            <a:ext cx="1066800" cy="365125"/>
          </a:xfrm>
        </p:spPr>
        <p:txBody>
          <a:bodyPr/>
          <a:lstStyle>
            <a:lvl1pPr>
              <a:defRPr baseline="0">
                <a:solidFill>
                  <a:schemeClr val="bg1"/>
                </a:solidFill>
              </a:defRPr>
            </a:lvl1pPr>
          </a:lstStyle>
          <a:p>
            <a:pPr>
              <a:defRPr/>
            </a:pPr>
            <a:fld id="{39EB4746-8B91-4DC5-8F6B-5F79E71FEB5B}" type="slidenum">
              <a:rPr lang="en-US"/>
              <a:pPr>
                <a:defRPr/>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3"/>
          <p:cNvSpPr>
            <a:spLocks noGrp="1"/>
          </p:cNvSpPr>
          <p:nvPr>
            <p:ph type="dt" sz="half" idx="10"/>
          </p:nvPr>
        </p:nvSpPr>
        <p:spPr/>
        <p:txBody>
          <a:bodyPr/>
          <a:lstStyle>
            <a:lvl1pPr>
              <a:defRPr/>
            </a:lvl1pPr>
          </a:lstStyle>
          <a:p>
            <a:pPr>
              <a:defRPr/>
            </a:pPr>
            <a:fld id="{B99C58FC-6FF2-4CD5-91D0-27C1C5F58CFF}" type="datetime1">
              <a:rPr lang="en-US"/>
              <a:pPr>
                <a:defRPr/>
              </a:pPr>
              <a:t>5/29/2016</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A sample title</a:t>
            </a:r>
          </a:p>
        </p:txBody>
      </p:sp>
      <p:sp>
        <p:nvSpPr>
          <p:cNvPr id="7" name="Slide Number Placeholder 5"/>
          <p:cNvSpPr>
            <a:spLocks noGrp="1"/>
          </p:cNvSpPr>
          <p:nvPr>
            <p:ph type="sldNum" sz="quarter" idx="12"/>
          </p:nvPr>
        </p:nvSpPr>
        <p:spPr/>
        <p:txBody>
          <a:bodyPr/>
          <a:lstStyle>
            <a:lvl1pPr>
              <a:defRPr/>
            </a:lvl1pPr>
          </a:lstStyle>
          <a:p>
            <a:pPr>
              <a:defRPr/>
            </a:pPr>
            <a:fld id="{29BDCE30-06F9-4346-A400-F55B1F93F3F5}" type="slidenum">
              <a:rPr lang="en-US"/>
              <a:pPr>
                <a:defRPr/>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it-IT" noProof="0" smtClean="0"/>
              <a:t>Fare clic sull'icona per inserire un'immagine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3"/>
          <p:cNvSpPr>
            <a:spLocks noGrp="1"/>
          </p:cNvSpPr>
          <p:nvPr>
            <p:ph type="dt" sz="half" idx="10"/>
          </p:nvPr>
        </p:nvSpPr>
        <p:spPr/>
        <p:txBody>
          <a:bodyPr/>
          <a:lstStyle>
            <a:lvl1pPr>
              <a:defRPr/>
            </a:lvl1pPr>
          </a:lstStyle>
          <a:p>
            <a:pPr>
              <a:defRPr/>
            </a:pPr>
            <a:fld id="{AD81695E-BD8B-48C7-9C09-E66F81C77B69}" type="datetime1">
              <a:rPr lang="en-US"/>
              <a:pPr>
                <a:defRPr/>
              </a:pPr>
              <a:t>5/29/2016</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A sample title</a:t>
            </a:r>
          </a:p>
        </p:txBody>
      </p:sp>
      <p:sp>
        <p:nvSpPr>
          <p:cNvPr id="7" name="Slide Number Placeholder 5"/>
          <p:cNvSpPr>
            <a:spLocks noGrp="1"/>
          </p:cNvSpPr>
          <p:nvPr>
            <p:ph type="sldNum" sz="quarter" idx="12"/>
          </p:nvPr>
        </p:nvSpPr>
        <p:spPr/>
        <p:txBody>
          <a:bodyPr/>
          <a:lstStyle>
            <a:lvl1pPr>
              <a:defRPr/>
            </a:lvl1pPr>
          </a:lstStyle>
          <a:p>
            <a:pPr>
              <a:defRPr/>
            </a:pPr>
            <a:fld id="{3D12C942-4628-48CB-959D-268A00B5FC63}" type="slidenum">
              <a:rPr lang="en-US"/>
              <a:pPr>
                <a:defRPr/>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smtClean="0"/>
              <a:t>Fare clic per modificare lo stile del titolo</a:t>
            </a:r>
            <a:endParaRPr lang="en-US"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E443D7E9-D93F-42D0-A3B2-42155A9C49E4}" type="datetime1">
              <a:rPr lang="en-US"/>
              <a:pPr>
                <a:defRPr/>
              </a:pPr>
              <a:t>5/29/2016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r>
              <a:rPr lang="en-US"/>
              <a:t>A sample title</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5FEAD529-C0A4-46E7-961A-5DAF841C978D}" type="slidenum">
              <a:rPr lang="en-US"/>
              <a:pPr>
                <a:defRPr/>
              </a:pPr>
              <a:t>‹N›</a:t>
            </a:fld>
            <a:endParaRPr lang="en-US"/>
          </a:p>
        </p:txBody>
      </p:sp>
    </p:spTree>
  </p:cSld>
  <p:clrMap bg1="lt1" tx1="dk1" bg2="lt2" tx2="dk2" accent1="accent1" accent2="accent2" accent3="accent3" accent4="accent4" accent5="accent5" accent6="accent6" hlink="hlink" folHlink="folHlink"/>
  <p:sldLayoutIdLst>
    <p:sldLayoutId id="2147484096" r:id="rId1"/>
    <p:sldLayoutId id="2147484097" r:id="rId2"/>
    <p:sldLayoutId id="2147484091" r:id="rId3"/>
    <p:sldLayoutId id="2147484098" r:id="rId4"/>
    <p:sldLayoutId id="2147484099" r:id="rId5"/>
    <p:sldLayoutId id="2147484100" r:id="rId6"/>
    <p:sldLayoutId id="2147484101" r:id="rId7"/>
    <p:sldLayoutId id="2147484092" r:id="rId8"/>
    <p:sldLayoutId id="2147484093" r:id="rId9"/>
    <p:sldLayoutId id="2147484094" r:id="rId10"/>
    <p:sldLayoutId id="2147484095"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olo 1"/>
          <p:cNvSpPr>
            <a:spLocks noGrp="1"/>
          </p:cNvSpPr>
          <p:nvPr>
            <p:ph type="ctrTitle"/>
          </p:nvPr>
        </p:nvSpPr>
        <p:spPr>
          <a:xfrm>
            <a:off x="428625" y="1416050"/>
            <a:ext cx="8143875" cy="1071563"/>
          </a:xfrm>
        </p:spPr>
        <p:txBody>
          <a:bodyPr/>
          <a:lstStyle/>
          <a:p>
            <a:pPr eaLnBrk="1" hangingPunct="1">
              <a:defRPr/>
            </a:pPr>
            <a:r>
              <a:rPr lang="it-IT" b="1" dirty="0" smtClean="0">
                <a:solidFill>
                  <a:srgbClr val="FFFF00"/>
                </a:solidFill>
                <a:effectLst>
                  <a:outerShdw blurRad="38100" dist="38100" dir="2700000" algn="tl">
                    <a:srgbClr val="000000">
                      <a:alpha val="43137"/>
                    </a:srgbClr>
                  </a:outerShdw>
                </a:effectLst>
                <a:latin typeface="Gill Sans MT" pitchFamily="34" charset="0"/>
              </a:rPr>
              <a:t>Analisi Multilivello con </a:t>
            </a:r>
            <a:r>
              <a:rPr lang="it-IT" b="1" dirty="0" err="1" smtClean="0">
                <a:solidFill>
                  <a:srgbClr val="FFFF00"/>
                </a:solidFill>
                <a:effectLst>
                  <a:outerShdw blurRad="38100" dist="38100" dir="2700000" algn="tl">
                    <a:srgbClr val="000000">
                      <a:alpha val="43137"/>
                    </a:srgbClr>
                  </a:outerShdw>
                </a:effectLst>
                <a:latin typeface="Gill Sans MT" pitchFamily="34" charset="0"/>
              </a:rPr>
              <a:t>M</a:t>
            </a:r>
            <a:r>
              <a:rPr lang="it-IT" b="1" i="1" dirty="0" err="1" smtClean="0">
                <a:solidFill>
                  <a:srgbClr val="FFFF00"/>
                </a:solidFill>
                <a:effectLst>
                  <a:outerShdw blurRad="38100" dist="38100" dir="2700000" algn="tl">
                    <a:srgbClr val="000000">
                      <a:alpha val="43137"/>
                    </a:srgbClr>
                  </a:outerShdw>
                </a:effectLst>
                <a:latin typeface="Gill Sans MT" pitchFamily="34" charset="0"/>
              </a:rPr>
              <a:t>plus</a:t>
            </a:r>
            <a:endParaRPr lang="it-IT" b="1" i="1" dirty="0" smtClean="0">
              <a:solidFill>
                <a:srgbClr val="FFFF00"/>
              </a:solidFill>
              <a:effectLst>
                <a:outerShdw blurRad="38100" dist="38100" dir="2700000" algn="tl">
                  <a:srgbClr val="000000">
                    <a:alpha val="43137"/>
                  </a:srgbClr>
                </a:outerShdw>
              </a:effectLst>
              <a:latin typeface="Gill Sans MT" pitchFamily="34" charset="0"/>
            </a:endParaRPr>
          </a:p>
        </p:txBody>
      </p:sp>
      <p:sp>
        <p:nvSpPr>
          <p:cNvPr id="8195" name="Sottotitolo 2"/>
          <p:cNvSpPr>
            <a:spLocks noGrp="1"/>
          </p:cNvSpPr>
          <p:nvPr>
            <p:ph type="subTitle" idx="1"/>
          </p:nvPr>
        </p:nvSpPr>
        <p:spPr/>
        <p:txBody>
          <a:bodyPr/>
          <a:lstStyle/>
          <a:p>
            <a:pPr eaLnBrk="1" hangingPunct="1">
              <a:defRPr/>
            </a:pPr>
            <a:r>
              <a:rPr lang="en-US" sz="2400" b="1" dirty="0" err="1" smtClean="0">
                <a:effectLst>
                  <a:outerShdw blurRad="38100" dist="38100" dir="2700000" algn="tl">
                    <a:srgbClr val="000000">
                      <a:alpha val="43137"/>
                    </a:srgbClr>
                  </a:outerShdw>
                </a:effectLst>
                <a:latin typeface="Gill Sans MT" pitchFamily="34" charset="0"/>
              </a:rPr>
              <a:t>Seminario</a:t>
            </a:r>
            <a:r>
              <a:rPr lang="en-US" sz="2400" b="1" dirty="0" smtClean="0">
                <a:effectLst>
                  <a:outerShdw blurRad="38100" dist="38100" dir="2700000" algn="tl">
                    <a:srgbClr val="000000">
                      <a:alpha val="43137"/>
                    </a:srgbClr>
                  </a:outerShdw>
                </a:effectLst>
                <a:latin typeface="Gill Sans MT" pitchFamily="34" charset="0"/>
              </a:rPr>
              <a:t> 4 – 30 </a:t>
            </a:r>
            <a:r>
              <a:rPr lang="en-US" sz="2400" b="1" dirty="0" err="1" smtClean="0">
                <a:effectLst>
                  <a:outerShdw blurRad="38100" dist="38100" dir="2700000" algn="tl">
                    <a:srgbClr val="000000">
                      <a:alpha val="43137"/>
                    </a:srgbClr>
                  </a:outerShdw>
                </a:effectLst>
                <a:latin typeface="Gill Sans MT" pitchFamily="34" charset="0"/>
              </a:rPr>
              <a:t>Maggio</a:t>
            </a:r>
            <a:r>
              <a:rPr lang="en-US" sz="2400" b="1" dirty="0" smtClean="0">
                <a:effectLst>
                  <a:outerShdw blurRad="38100" dist="38100" dir="2700000" algn="tl">
                    <a:srgbClr val="000000">
                      <a:alpha val="43137"/>
                    </a:srgbClr>
                  </a:outerShdw>
                </a:effectLst>
                <a:latin typeface="Gill Sans MT" pitchFamily="34" charset="0"/>
              </a:rPr>
              <a:t> 2016</a:t>
            </a:r>
          </a:p>
        </p:txBody>
      </p:sp>
      <p:sp>
        <p:nvSpPr>
          <p:cNvPr id="4" name="Segnaposto numero diapositiva 3"/>
          <p:cNvSpPr>
            <a:spLocks noGrp="1"/>
          </p:cNvSpPr>
          <p:nvPr>
            <p:ph type="sldNum" sz="quarter" idx="12"/>
          </p:nvPr>
        </p:nvSpPr>
        <p:spPr/>
        <p:txBody>
          <a:bodyPr/>
          <a:lstStyle/>
          <a:p>
            <a:pPr>
              <a:defRPr/>
            </a:pPr>
            <a:fld id="{5DC04CB5-43BB-4342-8E8E-89BA48F23B67}" type="slidenum">
              <a:rPr lang="en-US" b="1" smtClean="0">
                <a:effectLst>
                  <a:outerShdw blurRad="38100" dist="38100" dir="2700000" algn="tl">
                    <a:srgbClr val="000000">
                      <a:alpha val="43137"/>
                    </a:srgbClr>
                  </a:outerShdw>
                </a:effectLst>
                <a:latin typeface="Gill Sans MT" pitchFamily="34" charset="0"/>
              </a:rPr>
              <a:pPr>
                <a:defRPr/>
              </a:pPr>
              <a:t>1</a:t>
            </a:fld>
            <a:endParaRPr lang="en-US" b="1" dirty="0" smtClean="0">
              <a:effectLst>
                <a:outerShdw blurRad="38100" dist="38100" dir="2700000" algn="tl">
                  <a:srgbClr val="000000">
                    <a:alpha val="43137"/>
                  </a:srgbClr>
                </a:outerShdw>
              </a:effectLst>
              <a:latin typeface="Gill Sans MT" pitchFamily="34" charset="0"/>
            </a:endParaRPr>
          </a:p>
        </p:txBody>
      </p:sp>
      <p:sp>
        <p:nvSpPr>
          <p:cNvPr id="6" name="CasellaDiTesto 5"/>
          <p:cNvSpPr txBox="1"/>
          <p:nvPr/>
        </p:nvSpPr>
        <p:spPr>
          <a:xfrm>
            <a:off x="414536" y="4237852"/>
            <a:ext cx="8286750" cy="1785104"/>
          </a:xfrm>
          <a:prstGeom prst="rect">
            <a:avLst/>
          </a:prstGeom>
          <a:noFill/>
        </p:spPr>
        <p:txBody>
          <a:bodyPr>
            <a:spAutoFit/>
          </a:bodyPr>
          <a:lstStyle/>
          <a:p>
            <a:pPr algn="ctr">
              <a:defRPr/>
            </a:pPr>
            <a:r>
              <a:rPr lang="en-US" sz="2200" b="1" dirty="0" smtClean="0">
                <a:effectLst>
                  <a:outerShdw blurRad="38100" dist="38100" dir="2700000" algn="tl">
                    <a:srgbClr val="000000">
                      <a:alpha val="43137"/>
                    </a:srgbClr>
                  </a:outerShdw>
                </a:effectLst>
                <a:latin typeface="Gill Sans MT" pitchFamily="34" charset="0"/>
              </a:rPr>
              <a:t>Valerio </a:t>
            </a:r>
            <a:r>
              <a:rPr lang="en-US" sz="2200" b="1" dirty="0" err="1" smtClean="0">
                <a:effectLst>
                  <a:outerShdw blurRad="38100" dist="38100" dir="2700000" algn="tl">
                    <a:srgbClr val="000000">
                      <a:alpha val="43137"/>
                    </a:srgbClr>
                  </a:outerShdw>
                </a:effectLst>
                <a:latin typeface="Gill Sans MT" pitchFamily="34" charset="0"/>
              </a:rPr>
              <a:t>Ghezzi</a:t>
            </a:r>
            <a:endParaRPr lang="en-US" sz="2200" b="1" dirty="0">
              <a:effectLst>
                <a:outerShdw blurRad="38100" dist="38100" dir="2700000" algn="tl">
                  <a:srgbClr val="000000">
                    <a:alpha val="43137"/>
                  </a:srgbClr>
                </a:outerShdw>
              </a:effectLst>
              <a:latin typeface="Gill Sans MT" pitchFamily="34" charset="0"/>
            </a:endParaRPr>
          </a:p>
          <a:p>
            <a:pPr algn="ctr">
              <a:defRPr/>
            </a:pPr>
            <a:endParaRPr lang="en-US" sz="2200" dirty="0" smtClean="0">
              <a:effectLst>
                <a:outerShdw blurRad="38100" dist="38100" dir="2700000" algn="tl">
                  <a:srgbClr val="000000">
                    <a:alpha val="43137"/>
                  </a:srgbClr>
                </a:outerShdw>
              </a:effectLst>
              <a:latin typeface="Gill Sans MT" pitchFamily="34" charset="0"/>
            </a:endParaRPr>
          </a:p>
          <a:p>
            <a:pPr algn="ctr">
              <a:defRPr/>
            </a:pPr>
            <a:r>
              <a:rPr lang="it-IT" sz="2200" dirty="0" smtClean="0">
                <a:effectLst>
                  <a:outerShdw blurRad="38100" dist="38100" dir="2700000" algn="tl">
                    <a:srgbClr val="000000">
                      <a:alpha val="43137"/>
                    </a:srgbClr>
                  </a:outerShdw>
                </a:effectLst>
                <a:latin typeface="Gill Sans MT" pitchFamily="34" charset="0"/>
              </a:rPr>
              <a:t>Dipartimento di Psicologia</a:t>
            </a:r>
            <a:endParaRPr lang="en-US" sz="2200" dirty="0" smtClean="0">
              <a:effectLst>
                <a:outerShdw blurRad="38100" dist="38100" dir="2700000" algn="tl">
                  <a:srgbClr val="000000">
                    <a:alpha val="43137"/>
                  </a:srgbClr>
                </a:outerShdw>
              </a:effectLst>
              <a:latin typeface="Gill Sans MT" pitchFamily="34" charset="0"/>
            </a:endParaRPr>
          </a:p>
          <a:p>
            <a:pPr algn="ctr">
              <a:defRPr/>
            </a:pPr>
            <a:endParaRPr lang="en-US" sz="2200" dirty="0">
              <a:effectLst>
                <a:outerShdw blurRad="38100" dist="38100" dir="2700000" algn="tl">
                  <a:srgbClr val="000000">
                    <a:alpha val="43137"/>
                  </a:srgbClr>
                </a:outerShdw>
              </a:effectLst>
              <a:latin typeface="Gill Sans MT" pitchFamily="34" charset="0"/>
            </a:endParaRPr>
          </a:p>
          <a:p>
            <a:pPr algn="ctr">
              <a:defRPr/>
            </a:pPr>
            <a:r>
              <a:rPr lang="it-IT" sz="2200" dirty="0" smtClean="0">
                <a:effectLst>
                  <a:outerShdw blurRad="38100" dist="38100" dir="2700000" algn="tl">
                    <a:srgbClr val="000000">
                      <a:alpha val="43137"/>
                    </a:srgbClr>
                  </a:outerShdw>
                </a:effectLst>
                <a:latin typeface="Gill Sans MT" pitchFamily="34" charset="0"/>
              </a:rPr>
              <a:t>Sapienza – Università di Roma</a:t>
            </a:r>
          </a:p>
        </p:txBody>
      </p:sp>
      <p:sp>
        <p:nvSpPr>
          <p:cNvPr id="9" name="Segnaposto testo 10"/>
          <p:cNvSpPr txBox="1">
            <a:spLocks/>
          </p:cNvSpPr>
          <p:nvPr/>
        </p:nvSpPr>
        <p:spPr>
          <a:xfrm>
            <a:off x="0" y="6529388"/>
            <a:ext cx="4572000" cy="285750"/>
          </a:xfrm>
          <a:prstGeom prst="rect">
            <a:avLst/>
          </a:prstGeom>
          <a:solidFill>
            <a:schemeClr val="tx1"/>
          </a:solidFill>
        </p:spPr>
        <p:txBody>
          <a:bodyPr/>
          <a:lstStyle/>
          <a:p>
            <a:pPr marL="342900" indent="-342900" algn="ctr">
              <a:spcBef>
                <a:spcPct val="20000"/>
              </a:spcBef>
              <a:defRPr/>
            </a:pPr>
            <a:r>
              <a:rPr lang="it-IT" sz="1200" b="1" dirty="0" smtClean="0">
                <a:solidFill>
                  <a:schemeClr val="bg1"/>
                </a:solidFill>
                <a:latin typeface="Gill Sans MT" pitchFamily="34" charset="0"/>
                <a:cs typeface="+mn-cs"/>
              </a:rPr>
              <a:t>  MLM con </a:t>
            </a:r>
            <a:r>
              <a:rPr lang="it-IT" sz="1200" b="1" dirty="0" err="1" smtClean="0">
                <a:solidFill>
                  <a:schemeClr val="bg1"/>
                </a:solidFill>
                <a:latin typeface="Gill Sans MT" pitchFamily="34" charset="0"/>
                <a:cs typeface="+mn-cs"/>
              </a:rPr>
              <a:t>M</a:t>
            </a:r>
            <a:r>
              <a:rPr lang="it-IT" sz="1200" b="1" i="1" dirty="0" err="1" smtClean="0">
                <a:solidFill>
                  <a:schemeClr val="bg1"/>
                </a:solidFill>
                <a:latin typeface="Gill Sans MT" pitchFamily="34" charset="0"/>
                <a:cs typeface="+mn-cs"/>
              </a:rPr>
              <a:t>plus</a:t>
            </a:r>
            <a:r>
              <a:rPr lang="it-IT" sz="1200" b="1" dirty="0" smtClean="0">
                <a:solidFill>
                  <a:schemeClr val="bg1"/>
                </a:solidFill>
                <a:latin typeface="Gill Sans MT" pitchFamily="34" charset="0"/>
                <a:cs typeface="+mn-cs"/>
              </a:rPr>
              <a:t>                                                  Valerio </a:t>
            </a:r>
            <a:r>
              <a:rPr lang="it-IT" sz="1200" b="1" dirty="0" err="1" smtClean="0">
                <a:solidFill>
                  <a:schemeClr val="bg1"/>
                </a:solidFill>
                <a:latin typeface="Gill Sans MT" pitchFamily="34" charset="0"/>
                <a:cs typeface="+mn-cs"/>
              </a:rPr>
              <a:t>Ghezzi</a:t>
            </a:r>
            <a:endParaRPr lang="it-IT" sz="1200" b="1" dirty="0">
              <a:solidFill>
                <a:schemeClr val="bg1"/>
              </a:solidFill>
              <a:latin typeface="Gill Sans MT" pitchFamily="34" charset="0"/>
              <a:cs typeface="+mn-cs"/>
            </a:endParaRPr>
          </a:p>
        </p:txBody>
      </p:sp>
      <p:sp>
        <p:nvSpPr>
          <p:cNvPr id="10"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cs typeface="+mn-cs"/>
              </a:rPr>
              <a:t>Roma,  30 – 05 – 2016</a:t>
            </a:r>
            <a:endParaRPr lang="it-IT" sz="1200" b="1" dirty="0">
              <a:solidFill>
                <a:schemeClr val="bg1"/>
              </a:solidFill>
              <a:latin typeface="Gill Sans MT" pitchFamily="34" charset="0"/>
              <a:cs typeface="+mn-cs"/>
            </a:endParaRPr>
          </a:p>
        </p:txBody>
      </p:sp>
      <p:sp>
        <p:nvSpPr>
          <p:cNvPr id="25" name="Rettangolo 24"/>
          <p:cNvSpPr/>
          <p:nvPr/>
        </p:nvSpPr>
        <p:spPr>
          <a:xfrm>
            <a:off x="5652120" y="764704"/>
            <a:ext cx="2088232"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err="1" smtClean="0">
                <a:solidFill>
                  <a:srgbClr val="FFFF00"/>
                </a:solidFill>
                <a:effectLst>
                  <a:outerShdw blurRad="38100" dist="38100" dir="2700000" algn="tl">
                    <a:srgbClr val="000000">
                      <a:alpha val="43137"/>
                    </a:srgbClr>
                  </a:outerShdw>
                </a:effectLst>
                <a:latin typeface="Gill Sans MT" pitchFamily="34" charset="0"/>
              </a:rPr>
              <a:t>Residui</a:t>
            </a:r>
            <a:r>
              <a:rPr lang="en-US" sz="2800" b="1" dirty="0" smtClean="0">
                <a:solidFill>
                  <a:srgbClr val="FFFF00"/>
                </a:solidFill>
                <a:effectLst>
                  <a:outerShdw blurRad="38100" dist="38100" dir="2700000" algn="tl">
                    <a:srgbClr val="000000">
                      <a:alpha val="43137"/>
                    </a:srgbClr>
                  </a:outerShdw>
                </a:effectLst>
                <a:latin typeface="Gill Sans MT" pitchFamily="34" charset="0"/>
              </a:rPr>
              <a:t> (WITHIN)</a:t>
            </a:r>
            <a:endParaRPr lang="en-US" sz="2800" b="1" dirty="0" smtClean="0">
              <a:solidFill>
                <a:srgbClr val="FFFF00"/>
              </a:solidFill>
              <a:effectLst>
                <a:outerShdw blurRad="38100" dist="38100" dir="2700000" algn="tl">
                  <a:srgbClr val="000000">
                    <a:alpha val="43137"/>
                  </a:srgbClr>
                </a:outerShdw>
              </a:effectLst>
              <a:latin typeface="Gill Sans MT" pitchFamily="34" charset="0"/>
            </a:endParaRP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10</a:t>
            </a:fld>
            <a:endParaRPr lang="en-US" b="1" dirty="0">
              <a:effectLst>
                <a:outerShdw blurRad="38100" dist="38100" dir="2700000" algn="tl">
                  <a:srgbClr val="000000">
                    <a:alpha val="43137"/>
                  </a:srgbClr>
                </a:outerShdw>
              </a:effectLst>
              <a:latin typeface="Gill Sans MT" pitchFamily="34" charset="0"/>
            </a:endParaRPr>
          </a:p>
        </p:txBody>
      </p:sp>
      <p:pic>
        <p:nvPicPr>
          <p:cNvPr id="68610" name="Picture 2"/>
          <p:cNvPicPr>
            <a:picLocks noChangeAspect="1" noChangeArrowheads="1"/>
          </p:cNvPicPr>
          <p:nvPr/>
        </p:nvPicPr>
        <p:blipFill>
          <a:blip r:embed="rId2" cstate="print"/>
          <a:srcRect/>
          <a:stretch>
            <a:fillRect/>
          </a:stretch>
        </p:blipFill>
        <p:spPr bwMode="auto">
          <a:xfrm>
            <a:off x="1547664" y="1340768"/>
            <a:ext cx="6133350" cy="5068416"/>
          </a:xfrm>
          <a:prstGeom prst="rect">
            <a:avLst/>
          </a:prstGeom>
          <a:noFill/>
          <a:ln w="9525">
            <a:noFill/>
            <a:miter lim="800000"/>
            <a:headEnd/>
            <a:tailEnd/>
          </a:ln>
        </p:spPr>
      </p:pic>
      <p:sp>
        <p:nvSpPr>
          <p:cNvPr id="9" name="Rettangolo 8"/>
          <p:cNvSpPr/>
          <p:nvPr/>
        </p:nvSpPr>
        <p:spPr>
          <a:xfrm>
            <a:off x="2039077" y="836712"/>
            <a:ext cx="4983608" cy="369332"/>
          </a:xfrm>
          <a:prstGeom prst="rect">
            <a:avLst/>
          </a:prstGeom>
        </p:spPr>
        <p:txBody>
          <a:bodyPr wrap="none">
            <a:spAutoFit/>
          </a:bodyPr>
          <a:lstStyle/>
          <a:p>
            <a:pPr algn="ctr"/>
            <a:r>
              <a:rPr lang="en-US" b="1" dirty="0" err="1" smtClean="0">
                <a:effectLst>
                  <a:outerShdw blurRad="38100" dist="38100" dir="2700000" algn="tl">
                    <a:srgbClr val="000000">
                      <a:alpha val="43137"/>
                    </a:srgbClr>
                  </a:outerShdw>
                </a:effectLst>
                <a:latin typeface="Gill Sans MT" pitchFamily="34" charset="0"/>
              </a:rPr>
              <a:t>Correlazioni</a:t>
            </a:r>
            <a:r>
              <a:rPr lang="en-US" b="1" dirty="0" smtClean="0">
                <a:effectLst>
                  <a:outerShdw blurRad="38100" dist="38100" dir="2700000" algn="tl">
                    <a:srgbClr val="000000">
                      <a:alpha val="43137"/>
                    </a:srgbClr>
                  </a:outerShdw>
                </a:effectLst>
                <a:latin typeface="Gill Sans MT" pitchFamily="34" charset="0"/>
              </a:rPr>
              <a:t>  Residue WITHIN (SRMR = .03)</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err="1" smtClean="0">
                <a:solidFill>
                  <a:srgbClr val="FFFF00"/>
                </a:solidFill>
                <a:effectLst>
                  <a:outerShdw blurRad="38100" dist="38100" dir="2700000" algn="tl">
                    <a:srgbClr val="000000">
                      <a:alpha val="43137"/>
                    </a:srgbClr>
                  </a:outerShdw>
                </a:effectLst>
                <a:latin typeface="Gill Sans MT" pitchFamily="34" charset="0"/>
              </a:rPr>
              <a:t>Residui</a:t>
            </a:r>
            <a:r>
              <a:rPr lang="en-US" sz="2800" b="1" dirty="0" smtClean="0">
                <a:solidFill>
                  <a:srgbClr val="FFFF00"/>
                </a:solidFill>
                <a:effectLst>
                  <a:outerShdw blurRad="38100" dist="38100" dir="2700000" algn="tl">
                    <a:srgbClr val="000000">
                      <a:alpha val="43137"/>
                    </a:srgbClr>
                  </a:outerShdw>
                </a:effectLst>
                <a:latin typeface="Gill Sans MT" pitchFamily="34" charset="0"/>
              </a:rPr>
              <a:t> (BETWEEN)</a:t>
            </a:r>
            <a:endParaRPr lang="en-US" sz="2800" b="1" dirty="0" smtClean="0">
              <a:solidFill>
                <a:srgbClr val="FFFF00"/>
              </a:solidFill>
              <a:effectLst>
                <a:outerShdw blurRad="38100" dist="38100" dir="2700000" algn="tl">
                  <a:srgbClr val="000000">
                    <a:alpha val="43137"/>
                  </a:srgbClr>
                </a:outerShdw>
              </a:effectLst>
              <a:latin typeface="Gill Sans MT" pitchFamily="34" charset="0"/>
            </a:endParaRP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11</a:t>
            </a:fld>
            <a:endParaRPr lang="en-US" b="1" dirty="0">
              <a:effectLst>
                <a:outerShdw blurRad="38100" dist="38100" dir="2700000" algn="tl">
                  <a:srgbClr val="000000">
                    <a:alpha val="43137"/>
                  </a:srgbClr>
                </a:outerShdw>
              </a:effectLst>
              <a:latin typeface="Gill Sans MT" pitchFamily="34" charset="0"/>
            </a:endParaRPr>
          </a:p>
        </p:txBody>
      </p:sp>
      <p:sp>
        <p:nvSpPr>
          <p:cNvPr id="9" name="Rettangolo 8"/>
          <p:cNvSpPr/>
          <p:nvPr/>
        </p:nvSpPr>
        <p:spPr>
          <a:xfrm>
            <a:off x="1898014" y="836712"/>
            <a:ext cx="5265737" cy="369332"/>
          </a:xfrm>
          <a:prstGeom prst="rect">
            <a:avLst/>
          </a:prstGeom>
        </p:spPr>
        <p:txBody>
          <a:bodyPr wrap="none">
            <a:spAutoFit/>
          </a:bodyPr>
          <a:lstStyle/>
          <a:p>
            <a:pPr algn="ctr"/>
            <a:r>
              <a:rPr lang="en-US" b="1" dirty="0" err="1" smtClean="0">
                <a:effectLst>
                  <a:outerShdw blurRad="38100" dist="38100" dir="2700000" algn="tl">
                    <a:srgbClr val="000000">
                      <a:alpha val="43137"/>
                    </a:srgbClr>
                  </a:outerShdw>
                </a:effectLst>
                <a:latin typeface="Gill Sans MT" pitchFamily="34" charset="0"/>
              </a:rPr>
              <a:t>Correlazioni</a:t>
            </a:r>
            <a:r>
              <a:rPr lang="en-US" b="1" dirty="0" smtClean="0">
                <a:effectLst>
                  <a:outerShdw blurRad="38100" dist="38100" dir="2700000" algn="tl">
                    <a:srgbClr val="000000">
                      <a:alpha val="43137"/>
                    </a:srgbClr>
                  </a:outerShdw>
                </a:effectLst>
                <a:latin typeface="Gill Sans MT" pitchFamily="34" charset="0"/>
              </a:rPr>
              <a:t>  Residue BETWEEN (SRMR = .07)</a:t>
            </a:r>
          </a:p>
        </p:txBody>
      </p:sp>
      <p:pic>
        <p:nvPicPr>
          <p:cNvPr id="69634" name="Picture 2"/>
          <p:cNvPicPr>
            <a:picLocks noChangeAspect="1" noChangeArrowheads="1"/>
          </p:cNvPicPr>
          <p:nvPr/>
        </p:nvPicPr>
        <p:blipFill>
          <a:blip r:embed="rId2" cstate="print"/>
          <a:srcRect/>
          <a:stretch>
            <a:fillRect/>
          </a:stretch>
        </p:blipFill>
        <p:spPr bwMode="auto">
          <a:xfrm>
            <a:off x="1547664" y="1351885"/>
            <a:ext cx="6107213" cy="5082703"/>
          </a:xfrm>
          <a:prstGeom prst="rect">
            <a:avLst/>
          </a:prstGeom>
          <a:noFill/>
          <a:ln w="9525">
            <a:noFill/>
            <a:miter lim="800000"/>
            <a:headEnd/>
            <a:tailEnd/>
          </a:ln>
        </p:spPr>
      </p:pic>
      <p:sp>
        <p:nvSpPr>
          <p:cNvPr id="14" name="Rettangolo 13"/>
          <p:cNvSpPr/>
          <p:nvPr/>
        </p:nvSpPr>
        <p:spPr>
          <a:xfrm>
            <a:off x="2627784" y="3248601"/>
            <a:ext cx="576064"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Rettangolo 14"/>
          <p:cNvSpPr/>
          <p:nvPr/>
        </p:nvSpPr>
        <p:spPr>
          <a:xfrm>
            <a:off x="4788024" y="2132856"/>
            <a:ext cx="576064" cy="14401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Rettangolo 15"/>
          <p:cNvSpPr/>
          <p:nvPr/>
        </p:nvSpPr>
        <p:spPr>
          <a:xfrm>
            <a:off x="5868144" y="3020702"/>
            <a:ext cx="576064" cy="14401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Rettangolo 17"/>
          <p:cNvSpPr/>
          <p:nvPr/>
        </p:nvSpPr>
        <p:spPr>
          <a:xfrm flipV="1">
            <a:off x="5868144" y="2780928"/>
            <a:ext cx="576064" cy="14401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Rettangolo 18"/>
          <p:cNvSpPr/>
          <p:nvPr/>
        </p:nvSpPr>
        <p:spPr>
          <a:xfrm>
            <a:off x="5868144" y="3248601"/>
            <a:ext cx="576064" cy="14401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Rettangolo 19"/>
          <p:cNvSpPr/>
          <p:nvPr/>
        </p:nvSpPr>
        <p:spPr>
          <a:xfrm>
            <a:off x="4788024" y="4509120"/>
            <a:ext cx="576064"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Rettangolo 20"/>
          <p:cNvSpPr/>
          <p:nvPr/>
        </p:nvSpPr>
        <p:spPr>
          <a:xfrm>
            <a:off x="4788024" y="5000543"/>
            <a:ext cx="576064" cy="14401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err="1" smtClean="0">
                <a:solidFill>
                  <a:srgbClr val="FFFF00"/>
                </a:solidFill>
                <a:effectLst>
                  <a:outerShdw blurRad="38100" dist="38100" dir="2700000" algn="tl">
                    <a:srgbClr val="000000">
                      <a:alpha val="43137"/>
                    </a:srgbClr>
                  </a:outerShdw>
                </a:effectLst>
                <a:latin typeface="Gill Sans MT" pitchFamily="34" charset="0"/>
              </a:rPr>
              <a:t>Varianza</a:t>
            </a:r>
            <a:r>
              <a:rPr lang="en-US" sz="2800" b="1" dirty="0" smtClean="0">
                <a:solidFill>
                  <a:srgbClr val="FFFF00"/>
                </a:solidFill>
                <a:effectLst>
                  <a:outerShdw blurRad="38100" dist="38100" dir="2700000" algn="tl">
                    <a:srgbClr val="000000">
                      <a:alpha val="43137"/>
                    </a:srgbClr>
                  </a:outerShdw>
                </a:effectLst>
                <a:latin typeface="Gill Sans MT" pitchFamily="34" charset="0"/>
              </a:rPr>
              <a:t>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spiegata</a:t>
            </a:r>
            <a:r>
              <a:rPr lang="en-US" sz="2800" b="1" dirty="0" smtClean="0">
                <a:solidFill>
                  <a:srgbClr val="FFFF00"/>
                </a:solidFill>
                <a:effectLst>
                  <a:outerShdw blurRad="38100" dist="38100" dir="2700000" algn="tl">
                    <a:srgbClr val="000000">
                      <a:alpha val="43137"/>
                    </a:srgbClr>
                  </a:outerShdw>
                </a:effectLst>
                <a:latin typeface="Gill Sans MT" pitchFamily="34" charset="0"/>
              </a:rPr>
              <a:t>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dopo</a:t>
            </a:r>
            <a:r>
              <a:rPr lang="en-US" sz="2800" b="1" dirty="0" smtClean="0">
                <a:solidFill>
                  <a:srgbClr val="FFFF00"/>
                </a:solidFill>
                <a:effectLst>
                  <a:outerShdw blurRad="38100" dist="38100" dir="2700000" algn="tl">
                    <a:srgbClr val="000000">
                      <a:alpha val="43137"/>
                    </a:srgbClr>
                  </a:outerShdw>
                </a:effectLst>
                <a:latin typeface="Gill Sans MT" pitchFamily="34" charset="0"/>
              </a:rPr>
              <a:t> la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rotazione</a:t>
            </a:r>
            <a:r>
              <a:rPr lang="en-US" sz="2800" b="1" dirty="0" smtClean="0">
                <a:solidFill>
                  <a:srgbClr val="FFFF00"/>
                </a:solidFill>
                <a:effectLst>
                  <a:outerShdw blurRad="38100" dist="38100" dir="2700000" algn="tl">
                    <a:srgbClr val="000000">
                      <a:alpha val="43137"/>
                    </a:srgbClr>
                  </a:outerShdw>
                </a:effectLst>
                <a:latin typeface="Gill Sans MT" pitchFamily="34" charset="0"/>
              </a:rPr>
              <a:t> (WITHIN)</a:t>
            </a:r>
            <a:endParaRPr lang="en-US" sz="2800" b="1" dirty="0" smtClean="0">
              <a:solidFill>
                <a:srgbClr val="FFFF00"/>
              </a:solidFill>
              <a:effectLst>
                <a:outerShdw blurRad="38100" dist="38100" dir="2700000" algn="tl">
                  <a:srgbClr val="000000">
                    <a:alpha val="43137"/>
                  </a:srgbClr>
                </a:outerShdw>
              </a:effectLst>
              <a:latin typeface="Gill Sans MT" pitchFamily="34" charset="0"/>
            </a:endParaRP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12</a:t>
            </a:fld>
            <a:endParaRPr lang="en-US" b="1" dirty="0">
              <a:effectLst>
                <a:outerShdw blurRad="38100" dist="38100" dir="2700000" algn="tl">
                  <a:srgbClr val="000000">
                    <a:alpha val="43137"/>
                  </a:srgbClr>
                </a:outerShdw>
              </a:effectLst>
              <a:latin typeface="Gill Sans MT" pitchFamily="34" charset="0"/>
            </a:endParaRPr>
          </a:p>
        </p:txBody>
      </p:sp>
      <p:graphicFrame>
        <p:nvGraphicFramePr>
          <p:cNvPr id="8" name="Tabella 7"/>
          <p:cNvGraphicFramePr>
            <a:graphicFrameLocks noGrp="1"/>
          </p:cNvGraphicFramePr>
          <p:nvPr/>
        </p:nvGraphicFramePr>
        <p:xfrm>
          <a:off x="-4" y="1700808"/>
          <a:ext cx="9144003" cy="4134367"/>
        </p:xfrm>
        <a:graphic>
          <a:graphicData uri="http://schemas.openxmlformats.org/drawingml/2006/table">
            <a:tbl>
              <a:tblPr/>
              <a:tblGrid>
                <a:gridCol w="831273"/>
                <a:gridCol w="831273"/>
                <a:gridCol w="831273"/>
                <a:gridCol w="831273"/>
                <a:gridCol w="831273"/>
                <a:gridCol w="831273"/>
                <a:gridCol w="831273"/>
                <a:gridCol w="831273"/>
                <a:gridCol w="831273"/>
                <a:gridCol w="831273"/>
                <a:gridCol w="831273"/>
              </a:tblGrid>
              <a:tr h="172936">
                <a:tc rowSpan="2" gridSpan="8">
                  <a:txBody>
                    <a:bodyPr/>
                    <a:lstStyle/>
                    <a:p>
                      <a:pPr algn="ctr" fontAlgn="ctr"/>
                      <a:r>
                        <a:rPr lang="it-IT" sz="1100" b="1" i="0" u="none" strike="noStrike">
                          <a:solidFill>
                            <a:srgbClr val="000000"/>
                          </a:solidFill>
                          <a:latin typeface="Gill Sans MT" pitchFamily="34" charset="0"/>
                        </a:rPr>
                        <a:t>WITHIN</a:t>
                      </a:r>
                    </a:p>
                  </a:txBody>
                  <a:tcPr marL="8647" marR="8647" marT="8647" marB="0" anchor="ctr">
                    <a:lnL>
                      <a:noFill/>
                    </a:lnL>
                    <a:lnR>
                      <a:noFill/>
                    </a:lnR>
                    <a:lnT>
                      <a:noFill/>
                    </a:lnT>
                    <a:lnB>
                      <a:noFill/>
                    </a:lnB>
                    <a:solidFill>
                      <a:srgbClr val="FFFF00"/>
                    </a:solidFill>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a:txBody>
                    <a:bodyPr/>
                    <a:lstStyle/>
                    <a:p>
                      <a:pPr algn="l"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r>
              <a:tr h="172936">
                <a:tc gridSpan="8"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a:txBody>
                    <a:bodyPr/>
                    <a:lstStyle/>
                    <a:p>
                      <a:pPr algn="l"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r>
              <a:tr h="172936">
                <a:tc>
                  <a:txBody>
                    <a:bodyPr/>
                    <a:lstStyle/>
                    <a:p>
                      <a:pPr algn="l"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r>
              <a:tr h="172936">
                <a:tc rowSpan="2" gridSpan="3">
                  <a:txBody>
                    <a:bodyPr/>
                    <a:lstStyle/>
                    <a:p>
                      <a:pPr algn="ctr" fontAlgn="ctr"/>
                      <a:r>
                        <a:rPr lang="it-IT" sz="1100" b="1" i="0" u="none" strike="noStrike">
                          <a:solidFill>
                            <a:srgbClr val="000000"/>
                          </a:solidFill>
                          <a:latin typeface="Gill Sans MT" pitchFamily="34" charset="0"/>
                        </a:rPr>
                        <a:t>PATTERN MATRIX</a:t>
                      </a:r>
                      <a:br>
                        <a:rPr lang="it-IT" sz="1100" b="1" i="0" u="none" strike="noStrike">
                          <a:solidFill>
                            <a:srgbClr val="000000"/>
                          </a:solidFill>
                          <a:latin typeface="Gill Sans MT" pitchFamily="34" charset="0"/>
                        </a:rPr>
                      </a:br>
                      <a:r>
                        <a:rPr lang="it-IT" sz="1100" b="1" i="0" u="none" strike="noStrike">
                          <a:solidFill>
                            <a:srgbClr val="000000"/>
                          </a:solidFill>
                          <a:latin typeface="Gill Sans MT" pitchFamily="34" charset="0"/>
                        </a:rPr>
                        <a:t>(loadings)</a:t>
                      </a:r>
                    </a:p>
                  </a:txBody>
                  <a:tcPr marL="8647" marR="8647" marT="8647" marB="0" anchor="ctr">
                    <a:lnL>
                      <a:noFill/>
                    </a:lnL>
                    <a:lnR>
                      <a:noFill/>
                    </a:lnR>
                    <a:lnT>
                      <a:noFill/>
                    </a:lnT>
                    <a:lnB>
                      <a:noFill/>
                    </a:lnB>
                  </a:tcPr>
                </a:tc>
                <a:tc rowSpan="2" hMerge="1">
                  <a:txBody>
                    <a:bodyPr/>
                    <a:lstStyle/>
                    <a:p>
                      <a:endParaRPr lang="it-IT"/>
                    </a:p>
                  </a:txBody>
                  <a:tcPr/>
                </a:tc>
                <a:tc rowSpan="2" hMerge="1">
                  <a:txBody>
                    <a:bodyPr/>
                    <a:lstStyle/>
                    <a:p>
                      <a:endParaRPr lang="it-IT"/>
                    </a:p>
                  </a:txBody>
                  <a:tcPr/>
                </a:tc>
                <a:tc>
                  <a:txBody>
                    <a:bodyPr/>
                    <a:lstStyle/>
                    <a:p>
                      <a:pPr algn="ctr" fontAlgn="ctr"/>
                      <a:endParaRPr lang="it-IT" sz="1100" b="0" i="0" u="none" strike="noStrike">
                        <a:solidFill>
                          <a:srgbClr val="000000"/>
                        </a:solidFill>
                        <a:latin typeface="Gill Sans MT" pitchFamily="34" charset="0"/>
                      </a:endParaRPr>
                    </a:p>
                  </a:txBody>
                  <a:tcPr marL="8647" marR="8647" marT="8647" marB="0" anchor="ctr">
                    <a:lnL>
                      <a:noFill/>
                    </a:lnL>
                    <a:lnR>
                      <a:noFill/>
                    </a:lnR>
                    <a:lnT>
                      <a:noFill/>
                    </a:lnT>
                    <a:lnB>
                      <a:noFill/>
                    </a:lnB>
                  </a:tcPr>
                </a:tc>
                <a:tc rowSpan="2" gridSpan="3">
                  <a:txBody>
                    <a:bodyPr/>
                    <a:lstStyle/>
                    <a:p>
                      <a:pPr algn="ctr" fontAlgn="ctr"/>
                      <a:r>
                        <a:rPr lang="it-IT" sz="1100" b="1" i="0" u="none" strike="noStrike">
                          <a:solidFill>
                            <a:srgbClr val="000000"/>
                          </a:solidFill>
                          <a:latin typeface="Gill Sans MT" pitchFamily="34" charset="0"/>
                        </a:rPr>
                        <a:t>STRUCTURE MATRIX</a:t>
                      </a:r>
                      <a:br>
                        <a:rPr lang="it-IT" sz="1100" b="1" i="0" u="none" strike="noStrike">
                          <a:solidFill>
                            <a:srgbClr val="000000"/>
                          </a:solidFill>
                          <a:latin typeface="Gill Sans MT" pitchFamily="34" charset="0"/>
                        </a:rPr>
                      </a:br>
                      <a:r>
                        <a:rPr lang="it-IT" sz="1100" b="1" i="0" u="none" strike="noStrike">
                          <a:solidFill>
                            <a:srgbClr val="000000"/>
                          </a:solidFill>
                          <a:latin typeface="Gill Sans MT" pitchFamily="34" charset="0"/>
                        </a:rPr>
                        <a:t>(Coeff di correlazione tra indicatore e fattore latente)</a:t>
                      </a:r>
                    </a:p>
                  </a:txBody>
                  <a:tcPr marL="8647" marR="8647" marT="8647" marB="0" anchor="ctr">
                    <a:lnL>
                      <a:noFill/>
                    </a:lnL>
                    <a:lnR>
                      <a:noFill/>
                    </a:lnR>
                    <a:lnT>
                      <a:noFill/>
                    </a:lnT>
                    <a:lnB>
                      <a:noFill/>
                    </a:lnB>
                  </a:tcPr>
                </a:tc>
                <a:tc rowSpan="2" hMerge="1">
                  <a:txBody>
                    <a:bodyPr/>
                    <a:lstStyle/>
                    <a:p>
                      <a:endParaRPr lang="it-IT"/>
                    </a:p>
                  </a:txBody>
                  <a:tcPr/>
                </a:tc>
                <a:tc rowSpan="2" hMerge="1">
                  <a:txBody>
                    <a:bodyPr/>
                    <a:lstStyle/>
                    <a:p>
                      <a:endParaRPr lang="it-IT"/>
                    </a:p>
                  </a:txBody>
                  <a:tcPr/>
                </a:tc>
                <a:tc>
                  <a:txBody>
                    <a:bodyPr/>
                    <a:lstStyle/>
                    <a:p>
                      <a:pPr algn="ctr" fontAlgn="ctr"/>
                      <a:endParaRPr lang="it-IT" sz="1100" b="0" i="0" u="none" strike="noStrike">
                        <a:solidFill>
                          <a:srgbClr val="000000"/>
                        </a:solidFill>
                        <a:latin typeface="Gill Sans MT" pitchFamily="34" charset="0"/>
                      </a:endParaRPr>
                    </a:p>
                  </a:txBody>
                  <a:tcPr marL="8647" marR="8647" marT="8647" marB="0" anchor="ctr">
                    <a:lnL>
                      <a:noFill/>
                    </a:lnL>
                    <a:lnR>
                      <a:noFill/>
                    </a:lnR>
                    <a:lnT>
                      <a:noFill/>
                    </a:lnT>
                    <a:lnB>
                      <a:noFill/>
                    </a:lnB>
                  </a:tcPr>
                </a:tc>
                <a:tc rowSpan="2" gridSpan="3">
                  <a:txBody>
                    <a:bodyPr/>
                    <a:lstStyle/>
                    <a:p>
                      <a:pPr algn="ctr" fontAlgn="ctr"/>
                      <a:r>
                        <a:rPr lang="it-IT" sz="1100" b="1" i="0" u="none" strike="noStrike">
                          <a:solidFill>
                            <a:srgbClr val="000000"/>
                          </a:solidFill>
                          <a:latin typeface="Gill Sans MT" pitchFamily="34" charset="0"/>
                        </a:rPr>
                        <a:t>MATRICE PRODOTTO</a:t>
                      </a:r>
                    </a:p>
                  </a:txBody>
                  <a:tcPr marL="8647" marR="8647" marT="8647" marB="0" anchor="ctr">
                    <a:lnL>
                      <a:noFill/>
                    </a:lnL>
                    <a:lnR>
                      <a:noFill/>
                    </a:lnR>
                    <a:lnT>
                      <a:noFill/>
                    </a:lnT>
                    <a:lnB>
                      <a:noFill/>
                    </a:lnB>
                  </a:tcPr>
                </a:tc>
                <a:tc rowSpan="2" hMerge="1">
                  <a:txBody>
                    <a:bodyPr/>
                    <a:lstStyle/>
                    <a:p>
                      <a:endParaRPr lang="it-IT"/>
                    </a:p>
                  </a:txBody>
                  <a:tcPr/>
                </a:tc>
                <a:tc rowSpan="2" hMerge="1">
                  <a:txBody>
                    <a:bodyPr/>
                    <a:lstStyle/>
                    <a:p>
                      <a:endParaRPr lang="it-IT"/>
                    </a:p>
                  </a:txBody>
                  <a:tcPr/>
                </a:tc>
              </a:tr>
              <a:tr h="432340">
                <a:tc gridSpan="3" vMerge="1">
                  <a:txBody>
                    <a:bodyPr/>
                    <a:lstStyle/>
                    <a:p>
                      <a:endParaRPr lang="it-IT"/>
                    </a:p>
                  </a:txBody>
                  <a:tcPr/>
                </a:tc>
                <a:tc hMerge="1" vMerge="1">
                  <a:txBody>
                    <a:bodyPr/>
                    <a:lstStyle/>
                    <a:p>
                      <a:endParaRPr lang="it-IT"/>
                    </a:p>
                  </a:txBody>
                  <a:tcPr/>
                </a:tc>
                <a:tc hMerge="1" vMerge="1">
                  <a:txBody>
                    <a:bodyPr/>
                    <a:lstStyle/>
                    <a:p>
                      <a:endParaRPr lang="it-IT"/>
                    </a:p>
                  </a:txBody>
                  <a:tcPr/>
                </a:tc>
                <a:tc>
                  <a:txBody>
                    <a:bodyPr/>
                    <a:lstStyle/>
                    <a:p>
                      <a:pPr algn="ctr" fontAlgn="ctr"/>
                      <a:endParaRPr lang="it-IT" sz="1100" b="0" i="0" u="none" strike="noStrike">
                        <a:solidFill>
                          <a:srgbClr val="000000"/>
                        </a:solidFill>
                        <a:latin typeface="Gill Sans MT" pitchFamily="34" charset="0"/>
                      </a:endParaRPr>
                    </a:p>
                  </a:txBody>
                  <a:tcPr marL="8647" marR="8647" marT="8647" marB="0" anchor="ctr">
                    <a:lnL>
                      <a:noFill/>
                    </a:lnL>
                    <a:lnR>
                      <a:noFill/>
                    </a:lnR>
                    <a:lnT>
                      <a:noFill/>
                    </a:lnT>
                    <a:lnB>
                      <a:noFill/>
                    </a:lnB>
                  </a:tcPr>
                </a:tc>
                <a:tc gridSpan="3" vMerge="1">
                  <a:txBody>
                    <a:bodyPr/>
                    <a:lstStyle/>
                    <a:p>
                      <a:endParaRPr lang="it-IT"/>
                    </a:p>
                  </a:txBody>
                  <a:tcPr/>
                </a:tc>
                <a:tc hMerge="1" vMerge="1">
                  <a:txBody>
                    <a:bodyPr/>
                    <a:lstStyle/>
                    <a:p>
                      <a:endParaRPr lang="it-IT"/>
                    </a:p>
                  </a:txBody>
                  <a:tcPr/>
                </a:tc>
                <a:tc hMerge="1" vMerge="1">
                  <a:txBody>
                    <a:bodyPr/>
                    <a:lstStyle/>
                    <a:p>
                      <a:endParaRPr lang="it-IT"/>
                    </a:p>
                  </a:txBody>
                  <a:tcPr/>
                </a:tc>
                <a:tc>
                  <a:txBody>
                    <a:bodyPr/>
                    <a:lstStyle/>
                    <a:p>
                      <a:pPr algn="ctr" fontAlgn="ctr"/>
                      <a:endParaRPr lang="it-IT" sz="1100" b="0" i="0" u="none" strike="noStrike">
                        <a:solidFill>
                          <a:srgbClr val="000000"/>
                        </a:solidFill>
                        <a:latin typeface="Gill Sans MT" pitchFamily="34" charset="0"/>
                      </a:endParaRPr>
                    </a:p>
                  </a:txBody>
                  <a:tcPr marL="8647" marR="8647" marT="8647" marB="0" anchor="ctr">
                    <a:lnL>
                      <a:noFill/>
                    </a:lnL>
                    <a:lnR>
                      <a:noFill/>
                    </a:lnR>
                    <a:lnT>
                      <a:noFill/>
                    </a:lnT>
                    <a:lnB>
                      <a:noFill/>
                    </a:lnB>
                  </a:tcPr>
                </a:tc>
                <a:tc gridSpan="3" vMerge="1">
                  <a:txBody>
                    <a:bodyPr/>
                    <a:lstStyle/>
                    <a:p>
                      <a:endParaRPr lang="it-IT"/>
                    </a:p>
                  </a:txBody>
                  <a:tcPr/>
                </a:tc>
                <a:tc hMerge="1" vMerge="1">
                  <a:txBody>
                    <a:bodyPr/>
                    <a:lstStyle/>
                    <a:p>
                      <a:endParaRPr lang="it-IT"/>
                    </a:p>
                  </a:txBody>
                  <a:tcPr/>
                </a:tc>
                <a:tc hMerge="1" vMerge="1">
                  <a:txBody>
                    <a:bodyPr/>
                    <a:lstStyle/>
                    <a:p>
                      <a:endParaRPr lang="it-IT"/>
                    </a:p>
                  </a:txBody>
                  <a:tcPr/>
                </a:tc>
              </a:tr>
              <a:tr h="172936">
                <a:tc>
                  <a:txBody>
                    <a:bodyPr/>
                    <a:lstStyle/>
                    <a:p>
                      <a:pPr algn="ctr" fontAlgn="b"/>
                      <a:endParaRPr lang="it-IT" sz="1100" b="1"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F1</a:t>
                      </a:r>
                    </a:p>
                  </a:txBody>
                  <a:tcPr marL="8647" marR="8647" marT="8647"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F2</a:t>
                      </a:r>
                    </a:p>
                  </a:txBody>
                  <a:tcPr marL="8647" marR="8647" marT="8647"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F1</a:t>
                      </a:r>
                    </a:p>
                  </a:txBody>
                  <a:tcPr marL="8647" marR="8647" marT="8647"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F2</a:t>
                      </a:r>
                    </a:p>
                  </a:txBody>
                  <a:tcPr marL="8647" marR="8647" marT="8647"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F1</a:t>
                      </a:r>
                    </a:p>
                  </a:txBody>
                  <a:tcPr marL="8647" marR="8647" marT="8647"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F2</a:t>
                      </a:r>
                    </a:p>
                  </a:txBody>
                  <a:tcPr marL="8647" marR="8647" marT="8647" marB="0" anchor="b">
                    <a:lnL>
                      <a:noFill/>
                    </a:lnL>
                    <a:lnR>
                      <a:noFill/>
                    </a:lnR>
                    <a:lnT>
                      <a:noFill/>
                    </a:lnT>
                    <a:lnB>
                      <a:noFill/>
                    </a:lnB>
                  </a:tcPr>
                </a:tc>
              </a:tr>
              <a:tr h="172936">
                <a:tc>
                  <a:txBody>
                    <a:bodyPr/>
                    <a:lstStyle/>
                    <a:p>
                      <a:pPr algn="ctr" fontAlgn="b"/>
                      <a:r>
                        <a:rPr lang="it-IT" sz="1100" b="1" i="0" u="none" strike="noStrike">
                          <a:solidFill>
                            <a:srgbClr val="000000"/>
                          </a:solidFill>
                          <a:latin typeface="Gill Sans MT" pitchFamily="34" charset="0"/>
                        </a:rPr>
                        <a:t>D2_CO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0,127</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0,389</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D2_CO     </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0,257</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0,432</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D2_CO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0,032639</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0,168048</a:t>
                      </a:r>
                    </a:p>
                  </a:txBody>
                  <a:tcPr marL="8647" marR="8647" marT="8647" marB="0" anchor="b">
                    <a:lnL>
                      <a:noFill/>
                    </a:lnL>
                    <a:lnR>
                      <a:noFill/>
                    </a:lnR>
                    <a:lnT>
                      <a:noFill/>
                    </a:lnT>
                    <a:lnB>
                      <a:noFill/>
                    </a:lnB>
                  </a:tcPr>
                </a:tc>
              </a:tr>
              <a:tr h="172936">
                <a:tc>
                  <a:txBody>
                    <a:bodyPr/>
                    <a:lstStyle/>
                    <a:p>
                      <a:pPr algn="ctr" fontAlgn="b"/>
                      <a:r>
                        <a:rPr lang="it-IT" sz="1100" b="1" i="0" u="none" strike="noStrike">
                          <a:solidFill>
                            <a:srgbClr val="000000"/>
                          </a:solidFill>
                          <a:latin typeface="Gill Sans MT" pitchFamily="34" charset="0"/>
                        </a:rPr>
                        <a:t> D3_DE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0,53</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0,009</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 D3_DE     </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0,534</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0,187</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 D3_DE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0,28302</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0,001683</a:t>
                      </a:r>
                    </a:p>
                  </a:txBody>
                  <a:tcPr marL="8647" marR="8647" marT="8647" marB="0" anchor="b">
                    <a:lnL>
                      <a:noFill/>
                    </a:lnL>
                    <a:lnR>
                      <a:noFill/>
                    </a:lnR>
                    <a:lnT>
                      <a:noFill/>
                    </a:lnT>
                    <a:lnB>
                      <a:noFill/>
                    </a:lnB>
                  </a:tcPr>
                </a:tc>
              </a:tr>
              <a:tr h="172936">
                <a:tc>
                  <a:txBody>
                    <a:bodyPr/>
                    <a:lstStyle/>
                    <a:p>
                      <a:pPr algn="ctr" fontAlgn="b"/>
                      <a:r>
                        <a:rPr lang="it-IT" sz="1100" b="1" i="0" u="none" strike="noStrike">
                          <a:solidFill>
                            <a:srgbClr val="000000"/>
                          </a:solidFill>
                          <a:latin typeface="Gill Sans MT" pitchFamily="34" charset="0"/>
                        </a:rPr>
                        <a:t> D6_DE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0,667</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0,004</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 D6_DE     </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0,669</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0,228</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 D6_DE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0,446223</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0,000912</a:t>
                      </a:r>
                    </a:p>
                  </a:txBody>
                  <a:tcPr marL="8647" marR="8647" marT="8647" marB="0" anchor="b">
                    <a:lnL>
                      <a:noFill/>
                    </a:lnL>
                    <a:lnR>
                      <a:noFill/>
                    </a:lnR>
                    <a:lnT>
                      <a:noFill/>
                    </a:lnT>
                    <a:lnB>
                      <a:noFill/>
                    </a:lnB>
                  </a:tcPr>
                </a:tc>
              </a:tr>
              <a:tr h="172936">
                <a:tc>
                  <a:txBody>
                    <a:bodyPr/>
                    <a:lstStyle/>
                    <a:p>
                      <a:pPr algn="ctr" fontAlgn="b"/>
                      <a:r>
                        <a:rPr lang="it-IT" sz="1100" b="1" i="0" u="none" strike="noStrike">
                          <a:solidFill>
                            <a:srgbClr val="000000"/>
                          </a:solidFill>
                          <a:latin typeface="Gill Sans MT" pitchFamily="34" charset="0"/>
                        </a:rPr>
                        <a:t> D9_DE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0,518</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-0,096</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 D9_DE     </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0,485</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0,077</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 D9_DE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0,25123</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-0,00739</a:t>
                      </a:r>
                    </a:p>
                  </a:txBody>
                  <a:tcPr marL="8647" marR="8647" marT="8647" marB="0" anchor="b">
                    <a:lnL>
                      <a:noFill/>
                    </a:lnL>
                    <a:lnR>
                      <a:noFill/>
                    </a:lnR>
                    <a:lnT>
                      <a:noFill/>
                    </a:lnT>
                    <a:lnB>
                      <a:noFill/>
                    </a:lnB>
                  </a:tcPr>
                </a:tc>
              </a:tr>
              <a:tr h="172936">
                <a:tc>
                  <a:txBody>
                    <a:bodyPr/>
                    <a:lstStyle/>
                    <a:p>
                      <a:pPr algn="ctr" fontAlgn="b"/>
                      <a:r>
                        <a:rPr lang="it-IT" sz="1100" b="1" i="0" u="none" strike="noStrike">
                          <a:solidFill>
                            <a:srgbClr val="000000"/>
                          </a:solidFill>
                          <a:latin typeface="Gill Sans MT" pitchFamily="34" charset="0"/>
                        </a:rPr>
                        <a:t> D10_CO  </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0,051</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0,64</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 D10_CO  </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0,266</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0,657</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 D10_CO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0,013566</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0,42048</a:t>
                      </a:r>
                    </a:p>
                  </a:txBody>
                  <a:tcPr marL="8647" marR="8647" marT="8647" marB="0" anchor="b">
                    <a:lnL>
                      <a:noFill/>
                    </a:lnL>
                    <a:lnR>
                      <a:noFill/>
                    </a:lnR>
                    <a:lnT>
                      <a:noFill/>
                    </a:lnT>
                    <a:lnB>
                      <a:noFill/>
                    </a:lnB>
                  </a:tcPr>
                </a:tc>
              </a:tr>
              <a:tr h="172936">
                <a:tc>
                  <a:txBody>
                    <a:bodyPr/>
                    <a:lstStyle/>
                    <a:p>
                      <a:pPr algn="ctr" fontAlgn="b"/>
                      <a:r>
                        <a:rPr lang="en-US" sz="1100" b="1" i="0" u="none" strike="noStrike">
                          <a:solidFill>
                            <a:srgbClr val="000000"/>
                          </a:solidFill>
                          <a:latin typeface="Gill Sans MT" pitchFamily="34" charset="0"/>
                        </a:rPr>
                        <a:t> D12_DE  </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0,626</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-0,065</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D12_DE  </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0,605</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0,144</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D12_DE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0,37873</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-0,00936</a:t>
                      </a:r>
                    </a:p>
                  </a:txBody>
                  <a:tcPr marL="8647" marR="8647" marT="8647" marB="0" anchor="b">
                    <a:lnL>
                      <a:noFill/>
                    </a:lnL>
                    <a:lnR>
                      <a:noFill/>
                    </a:lnR>
                    <a:lnT>
                      <a:noFill/>
                    </a:lnT>
                    <a:lnB>
                      <a:noFill/>
                    </a:lnB>
                  </a:tcPr>
                </a:tc>
              </a:tr>
              <a:tr h="172936">
                <a:tc>
                  <a:txBody>
                    <a:bodyPr/>
                    <a:lstStyle/>
                    <a:p>
                      <a:pPr algn="ctr" fontAlgn="b"/>
                      <a:r>
                        <a:rPr lang="en-US" sz="1100" b="1" i="0" u="none" strike="noStrike">
                          <a:solidFill>
                            <a:srgbClr val="000000"/>
                          </a:solidFill>
                          <a:latin typeface="Gill Sans MT" pitchFamily="34" charset="0"/>
                        </a:rPr>
                        <a:t> D15_CO  </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-0,014</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0,769</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D15_CO  </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0,244</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0,765</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D15_CO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-0,00342</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0,588285</a:t>
                      </a:r>
                    </a:p>
                  </a:txBody>
                  <a:tcPr marL="8647" marR="8647" marT="8647" marB="0" anchor="b">
                    <a:lnL>
                      <a:noFill/>
                    </a:lnL>
                    <a:lnR>
                      <a:noFill/>
                    </a:lnR>
                    <a:lnT>
                      <a:noFill/>
                    </a:lnT>
                    <a:lnB>
                      <a:noFill/>
                    </a:lnB>
                  </a:tcPr>
                </a:tc>
              </a:tr>
              <a:tr h="172936">
                <a:tc>
                  <a:txBody>
                    <a:bodyPr/>
                    <a:lstStyle/>
                    <a:p>
                      <a:pPr algn="ctr" fontAlgn="b"/>
                      <a:r>
                        <a:rPr lang="en-US" sz="1100" b="1" i="0" u="none" strike="noStrike">
                          <a:solidFill>
                            <a:srgbClr val="000000"/>
                          </a:solidFill>
                          <a:latin typeface="Gill Sans MT" pitchFamily="34" charset="0"/>
                        </a:rPr>
                        <a:t> D16_DE  </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0,388</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0,065</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D16_DE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0,41</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0,195</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D16_DE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0,15908</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0,012675</a:t>
                      </a:r>
                    </a:p>
                  </a:txBody>
                  <a:tcPr marL="8647" marR="8647" marT="8647" marB="0" anchor="b">
                    <a:lnL>
                      <a:noFill/>
                    </a:lnL>
                    <a:lnR>
                      <a:noFill/>
                    </a:lnR>
                    <a:lnT>
                      <a:noFill/>
                    </a:lnT>
                    <a:lnB>
                      <a:noFill/>
                    </a:lnB>
                  </a:tcPr>
                </a:tc>
              </a:tr>
              <a:tr h="172936">
                <a:tc>
                  <a:txBody>
                    <a:bodyPr/>
                    <a:lstStyle/>
                    <a:p>
                      <a:pPr algn="ctr" fontAlgn="b"/>
                      <a:r>
                        <a:rPr lang="en-US" sz="1100" b="1" i="0" u="none" strike="noStrike">
                          <a:solidFill>
                            <a:srgbClr val="000000"/>
                          </a:solidFill>
                          <a:latin typeface="Gill Sans MT" pitchFamily="34" charset="0"/>
                        </a:rPr>
                        <a:t> D18_DE  </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0,433</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0,077</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D18_DE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0,458</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0,222</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D18_DE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0,198314</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0,017094</a:t>
                      </a:r>
                    </a:p>
                  </a:txBody>
                  <a:tcPr marL="8647" marR="8647" marT="8647" marB="0" anchor="b">
                    <a:lnL>
                      <a:noFill/>
                    </a:lnL>
                    <a:lnR>
                      <a:noFill/>
                    </a:lnR>
                    <a:lnT>
                      <a:noFill/>
                    </a:lnT>
                    <a:lnB>
                      <a:noFill/>
                    </a:lnB>
                  </a:tcPr>
                </a:tc>
              </a:tr>
              <a:tr h="172936">
                <a:tc>
                  <a:txBody>
                    <a:bodyPr/>
                    <a:lstStyle/>
                    <a:p>
                      <a:pPr algn="ctr" fontAlgn="b"/>
                      <a:r>
                        <a:rPr lang="en-US" sz="1100" b="1" i="0" u="none" strike="noStrike">
                          <a:solidFill>
                            <a:srgbClr val="000000"/>
                          </a:solidFill>
                          <a:latin typeface="Gill Sans MT" pitchFamily="34" charset="0"/>
                        </a:rPr>
                        <a:t> D19_CO  </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-0,023</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0,701</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D19_CO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0,212</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0,693</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D19_CO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-0,00488</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0,485793</a:t>
                      </a:r>
                    </a:p>
                  </a:txBody>
                  <a:tcPr marL="8647" marR="8647" marT="8647" marB="0" anchor="b">
                    <a:lnL>
                      <a:noFill/>
                    </a:lnL>
                    <a:lnR>
                      <a:noFill/>
                    </a:lnR>
                    <a:lnT>
                      <a:noFill/>
                    </a:lnT>
                    <a:lnB>
                      <a:noFill/>
                    </a:lnB>
                  </a:tcPr>
                </a:tc>
              </a:tr>
              <a:tr h="172936">
                <a:tc>
                  <a:txBody>
                    <a:bodyPr/>
                    <a:lstStyle/>
                    <a:p>
                      <a:pPr algn="ctr" fontAlgn="b"/>
                      <a:r>
                        <a:rPr lang="en-US" sz="1100" b="1" i="0" u="none" strike="noStrike">
                          <a:solidFill>
                            <a:srgbClr val="000000"/>
                          </a:solidFill>
                          <a:latin typeface="Gill Sans MT" pitchFamily="34" charset="0"/>
                        </a:rPr>
                        <a:t> D20_DE  </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0,571</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-0,044</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D20_DE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0,556</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0,147</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D20_DE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0,317476</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-0,00647</a:t>
                      </a:r>
                    </a:p>
                  </a:txBody>
                  <a:tcPr marL="8647" marR="8647" marT="8647" marB="0" anchor="b">
                    <a:lnL>
                      <a:noFill/>
                    </a:lnL>
                    <a:lnR>
                      <a:noFill/>
                    </a:lnR>
                    <a:lnT>
                      <a:noFill/>
                    </a:lnT>
                    <a:lnB>
                      <a:noFill/>
                    </a:lnB>
                  </a:tcPr>
                </a:tc>
              </a:tr>
              <a:tr h="172936">
                <a:tc>
                  <a:txBody>
                    <a:bodyPr/>
                    <a:lstStyle/>
                    <a:p>
                      <a:pPr algn="ctr" fontAlgn="b"/>
                      <a:r>
                        <a:rPr lang="en-US" sz="1100" b="1" i="0" u="none" strike="noStrike">
                          <a:solidFill>
                            <a:srgbClr val="000000"/>
                          </a:solidFill>
                          <a:latin typeface="Gill Sans MT" pitchFamily="34" charset="0"/>
                        </a:rPr>
                        <a:t> D22_DE  </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0,716</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0,01</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D22_DE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0,72</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0,25</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D22_DE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0,51552</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0,0025</a:t>
                      </a:r>
                    </a:p>
                  </a:txBody>
                  <a:tcPr marL="8647" marR="8647" marT="8647" marB="0" anchor="b">
                    <a:lnL>
                      <a:noFill/>
                    </a:lnL>
                    <a:lnR>
                      <a:noFill/>
                    </a:lnR>
                    <a:lnT>
                      <a:noFill/>
                    </a:lnT>
                    <a:lnB>
                      <a:noFill/>
                    </a:lnB>
                  </a:tcPr>
                </a:tc>
              </a:tr>
              <a:tr h="172936">
                <a:tc>
                  <a:txBody>
                    <a:bodyPr/>
                    <a:lstStyle/>
                    <a:p>
                      <a:pPr algn="ctr" fontAlgn="b"/>
                      <a:r>
                        <a:rPr lang="en-US" sz="1100" b="1" i="0" u="none" strike="noStrike">
                          <a:solidFill>
                            <a:srgbClr val="000000"/>
                          </a:solidFill>
                          <a:latin typeface="Gill Sans MT" pitchFamily="34" charset="0"/>
                        </a:rPr>
                        <a:t> D25_CO  </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0,036</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0,647</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D25_CO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0,252</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0,659</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D25_CO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0,009072</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0,426373</a:t>
                      </a:r>
                    </a:p>
                  </a:txBody>
                  <a:tcPr marL="8647" marR="8647" marT="8647" marB="0" anchor="b">
                    <a:lnL>
                      <a:noFill/>
                    </a:lnL>
                    <a:lnR>
                      <a:noFill/>
                    </a:lnR>
                    <a:lnT>
                      <a:noFill/>
                    </a:lnT>
                    <a:lnB>
                      <a:noFill/>
                    </a:lnB>
                  </a:tcPr>
                </a:tc>
              </a:tr>
              <a:tr h="172936">
                <a:tc>
                  <a:txBody>
                    <a:bodyPr/>
                    <a:lstStyle/>
                    <a:p>
                      <a:pPr algn="ctr" fontAlgn="b"/>
                      <a:r>
                        <a:rPr lang="it-IT" sz="1100" b="1" i="0" u="none" strike="noStrike">
                          <a:solidFill>
                            <a:srgbClr val="000000"/>
                          </a:solidFill>
                          <a:latin typeface="Gill Sans MT" pitchFamily="34" charset="0"/>
                        </a:rPr>
                        <a:t> D30_CO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0,065</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0,305</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 D30_CO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0,167</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0,327</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 D30_CO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0,010855</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0,099735</a:t>
                      </a:r>
                    </a:p>
                  </a:txBody>
                  <a:tcPr marL="8647" marR="8647" marT="8647" marB="0" anchor="b">
                    <a:lnL>
                      <a:noFill/>
                    </a:lnL>
                    <a:lnR>
                      <a:noFill/>
                    </a:lnR>
                    <a:lnT>
                      <a:noFill/>
                    </a:lnT>
                    <a:lnB>
                      <a:noFill/>
                    </a:lnB>
                  </a:tcPr>
                </a:tc>
              </a:tr>
              <a:tr h="172936">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r>
              <a:tr h="172936">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gridSpan="2">
                  <a:txBody>
                    <a:bodyPr/>
                    <a:lstStyle/>
                    <a:p>
                      <a:pPr algn="ctr" fontAlgn="b"/>
                      <a:r>
                        <a:rPr lang="it-IT" sz="1100" b="1" i="0" u="none" strike="noStrike">
                          <a:solidFill>
                            <a:srgbClr val="000000"/>
                          </a:solidFill>
                          <a:latin typeface="Gill Sans MT" pitchFamily="34" charset="0"/>
                        </a:rPr>
                        <a:t>%VAR EXPLAINED</a:t>
                      </a:r>
                    </a:p>
                  </a:txBody>
                  <a:tcPr marL="8647" marR="8647" marT="8647" marB="0" anchor="b">
                    <a:lnL>
                      <a:noFill/>
                    </a:lnL>
                    <a:lnR>
                      <a:noFill/>
                    </a:lnR>
                    <a:lnT>
                      <a:noFill/>
                    </a:lnT>
                    <a:lnB>
                      <a:noFill/>
                    </a:lnB>
                    <a:solidFill>
                      <a:srgbClr val="FFFF00"/>
                    </a:solidFill>
                  </a:tcPr>
                </a:tc>
                <a:tc hMerge="1">
                  <a:txBody>
                    <a:bodyPr/>
                    <a:lstStyle/>
                    <a:p>
                      <a:endParaRPr lang="it-IT"/>
                    </a:p>
                  </a:txBody>
                  <a:tcPr/>
                </a:tc>
                <a:tc>
                  <a:txBody>
                    <a:bodyPr/>
                    <a:lstStyle/>
                    <a:p>
                      <a:pPr algn="ctr" fontAlgn="b"/>
                      <a:r>
                        <a:rPr lang="it-IT" sz="1100" b="0" i="0" u="none" strike="noStrike">
                          <a:solidFill>
                            <a:srgbClr val="000000"/>
                          </a:solidFill>
                          <a:latin typeface="Gill Sans MT" pitchFamily="34" charset="0"/>
                        </a:rPr>
                        <a:t>18,62452</a:t>
                      </a:r>
                    </a:p>
                  </a:txBody>
                  <a:tcPr marL="8647" marR="8647" marT="8647" marB="0" anchor="b">
                    <a:lnL>
                      <a:noFill/>
                    </a:lnL>
                    <a:lnR>
                      <a:noFill/>
                    </a:lnR>
                    <a:lnT>
                      <a:noFill/>
                    </a:lnT>
                    <a:lnB>
                      <a:noFill/>
                    </a:lnB>
                    <a:solidFill>
                      <a:srgbClr val="FFFF00"/>
                    </a:solidFill>
                  </a:tcPr>
                </a:tc>
                <a:tc>
                  <a:txBody>
                    <a:bodyPr/>
                    <a:lstStyle/>
                    <a:p>
                      <a:pPr algn="ctr" fontAlgn="b"/>
                      <a:r>
                        <a:rPr lang="it-IT" sz="1100" b="0" i="0" u="none" strike="noStrike" dirty="0">
                          <a:solidFill>
                            <a:srgbClr val="000000"/>
                          </a:solidFill>
                          <a:latin typeface="Gill Sans MT" pitchFamily="34" charset="0"/>
                        </a:rPr>
                        <a:t>15,71684</a:t>
                      </a:r>
                    </a:p>
                  </a:txBody>
                  <a:tcPr marL="8647" marR="8647" marT="8647" marB="0" anchor="b">
                    <a:lnL>
                      <a:noFill/>
                    </a:lnL>
                    <a:lnR>
                      <a:noFill/>
                    </a:lnR>
                    <a:lnT>
                      <a:noFill/>
                    </a:lnT>
                    <a:lnB>
                      <a:noFill/>
                    </a:lnB>
                    <a:solidFill>
                      <a:srgbClr val="FFFF00"/>
                    </a:solid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err="1" smtClean="0">
                <a:solidFill>
                  <a:srgbClr val="FFFF00"/>
                </a:solidFill>
                <a:effectLst>
                  <a:outerShdw blurRad="38100" dist="38100" dir="2700000" algn="tl">
                    <a:srgbClr val="000000">
                      <a:alpha val="43137"/>
                    </a:srgbClr>
                  </a:outerShdw>
                </a:effectLst>
                <a:latin typeface="Gill Sans MT" pitchFamily="34" charset="0"/>
              </a:rPr>
              <a:t>Varianza</a:t>
            </a:r>
            <a:r>
              <a:rPr lang="en-US" sz="2800" b="1" dirty="0" smtClean="0">
                <a:solidFill>
                  <a:srgbClr val="FFFF00"/>
                </a:solidFill>
                <a:effectLst>
                  <a:outerShdw blurRad="38100" dist="38100" dir="2700000" algn="tl">
                    <a:srgbClr val="000000">
                      <a:alpha val="43137"/>
                    </a:srgbClr>
                  </a:outerShdw>
                </a:effectLst>
                <a:latin typeface="Gill Sans MT" pitchFamily="34" charset="0"/>
              </a:rPr>
              <a:t>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spiegata</a:t>
            </a:r>
            <a:r>
              <a:rPr lang="en-US" sz="2800" b="1" dirty="0" smtClean="0">
                <a:solidFill>
                  <a:srgbClr val="FFFF00"/>
                </a:solidFill>
                <a:effectLst>
                  <a:outerShdw blurRad="38100" dist="38100" dir="2700000" algn="tl">
                    <a:srgbClr val="000000">
                      <a:alpha val="43137"/>
                    </a:srgbClr>
                  </a:outerShdw>
                </a:effectLst>
                <a:latin typeface="Gill Sans MT" pitchFamily="34" charset="0"/>
              </a:rPr>
              <a:t>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dopo</a:t>
            </a:r>
            <a:r>
              <a:rPr lang="en-US" sz="2800" b="1" dirty="0" smtClean="0">
                <a:solidFill>
                  <a:srgbClr val="FFFF00"/>
                </a:solidFill>
                <a:effectLst>
                  <a:outerShdw blurRad="38100" dist="38100" dir="2700000" algn="tl">
                    <a:srgbClr val="000000">
                      <a:alpha val="43137"/>
                    </a:srgbClr>
                  </a:outerShdw>
                </a:effectLst>
                <a:latin typeface="Gill Sans MT" pitchFamily="34" charset="0"/>
              </a:rPr>
              <a:t> la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rotazione</a:t>
            </a:r>
            <a:r>
              <a:rPr lang="en-US" sz="2800" b="1" dirty="0" smtClean="0">
                <a:solidFill>
                  <a:srgbClr val="FFFF00"/>
                </a:solidFill>
                <a:effectLst>
                  <a:outerShdw blurRad="38100" dist="38100" dir="2700000" algn="tl">
                    <a:srgbClr val="000000">
                      <a:alpha val="43137"/>
                    </a:srgbClr>
                  </a:outerShdw>
                </a:effectLst>
                <a:latin typeface="Gill Sans MT" pitchFamily="34" charset="0"/>
              </a:rPr>
              <a:t> </a:t>
            </a:r>
            <a:r>
              <a:rPr lang="en-US" sz="2800" b="1" dirty="0" smtClean="0">
                <a:solidFill>
                  <a:srgbClr val="FFFF00"/>
                </a:solidFill>
                <a:effectLst>
                  <a:outerShdw blurRad="38100" dist="38100" dir="2700000" algn="tl">
                    <a:srgbClr val="000000">
                      <a:alpha val="43137"/>
                    </a:srgbClr>
                  </a:outerShdw>
                </a:effectLst>
                <a:latin typeface="Gill Sans MT" pitchFamily="34" charset="0"/>
              </a:rPr>
              <a:t>(BETWEEN)</a:t>
            </a:r>
            <a:endParaRPr lang="en-US" sz="2800" b="1" dirty="0" smtClean="0">
              <a:solidFill>
                <a:srgbClr val="FFFF00"/>
              </a:solidFill>
              <a:effectLst>
                <a:outerShdw blurRad="38100" dist="38100" dir="2700000" algn="tl">
                  <a:srgbClr val="000000">
                    <a:alpha val="43137"/>
                  </a:srgbClr>
                </a:outerShdw>
              </a:effectLst>
              <a:latin typeface="Gill Sans MT" pitchFamily="34" charset="0"/>
            </a:endParaRP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13</a:t>
            </a:fld>
            <a:endParaRPr lang="en-US" b="1" dirty="0">
              <a:effectLst>
                <a:outerShdw blurRad="38100" dist="38100" dir="2700000" algn="tl">
                  <a:srgbClr val="000000">
                    <a:alpha val="43137"/>
                  </a:srgbClr>
                </a:outerShdw>
              </a:effectLst>
              <a:latin typeface="Gill Sans MT" pitchFamily="34" charset="0"/>
            </a:endParaRPr>
          </a:p>
        </p:txBody>
      </p:sp>
      <p:graphicFrame>
        <p:nvGraphicFramePr>
          <p:cNvPr id="7" name="Tabella 6"/>
          <p:cNvGraphicFramePr>
            <a:graphicFrameLocks noGrp="1"/>
          </p:cNvGraphicFramePr>
          <p:nvPr/>
        </p:nvGraphicFramePr>
        <p:xfrm>
          <a:off x="8" y="1772816"/>
          <a:ext cx="9143992" cy="4054185"/>
        </p:xfrm>
        <a:graphic>
          <a:graphicData uri="http://schemas.openxmlformats.org/drawingml/2006/table">
            <a:tbl>
              <a:tblPr/>
              <a:tblGrid>
                <a:gridCol w="831272"/>
                <a:gridCol w="831272"/>
                <a:gridCol w="831272"/>
                <a:gridCol w="831272"/>
                <a:gridCol w="831272"/>
                <a:gridCol w="831272"/>
                <a:gridCol w="831272"/>
                <a:gridCol w="831272"/>
                <a:gridCol w="831272"/>
                <a:gridCol w="831272"/>
                <a:gridCol w="831272"/>
              </a:tblGrid>
              <a:tr h="173182">
                <a:tc rowSpan="2" gridSpan="8">
                  <a:txBody>
                    <a:bodyPr/>
                    <a:lstStyle/>
                    <a:p>
                      <a:pPr algn="ctr" fontAlgn="ctr"/>
                      <a:r>
                        <a:rPr lang="it-IT" sz="1100" b="1" i="0" u="none" strike="noStrike" dirty="0">
                          <a:solidFill>
                            <a:srgbClr val="000000"/>
                          </a:solidFill>
                          <a:latin typeface="Gill Sans MT" pitchFamily="34" charset="0"/>
                        </a:rPr>
                        <a:t>BETWEEN</a:t>
                      </a:r>
                    </a:p>
                  </a:txBody>
                  <a:tcPr marL="8659" marR="8659" marT="8659" marB="0" anchor="ctr">
                    <a:lnL>
                      <a:noFill/>
                    </a:lnL>
                    <a:lnR>
                      <a:noFill/>
                    </a:lnR>
                    <a:lnT>
                      <a:noFill/>
                    </a:lnT>
                    <a:lnB>
                      <a:noFill/>
                    </a:lnB>
                    <a:solidFill>
                      <a:srgbClr val="B8CCE4"/>
                    </a:solidFill>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a:txBody>
                    <a:bodyPr/>
                    <a:lstStyle/>
                    <a:p>
                      <a:pPr algn="ctr"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r>
              <a:tr h="173182">
                <a:tc gridSpan="8"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a:txBody>
                    <a:bodyPr/>
                    <a:lstStyle/>
                    <a:p>
                      <a:pPr algn="ctr"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r>
              <a:tr h="173182">
                <a:tc>
                  <a:txBody>
                    <a:bodyPr/>
                    <a:lstStyle/>
                    <a:p>
                      <a:pPr algn="ctr"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r>
              <a:tr h="173182">
                <a:tc rowSpan="2" gridSpan="3">
                  <a:txBody>
                    <a:bodyPr/>
                    <a:lstStyle/>
                    <a:p>
                      <a:pPr algn="ctr" fontAlgn="ctr"/>
                      <a:r>
                        <a:rPr lang="it-IT" sz="1100" b="1" i="0" u="none" strike="noStrike">
                          <a:solidFill>
                            <a:srgbClr val="000000"/>
                          </a:solidFill>
                          <a:latin typeface="Gill Sans MT" pitchFamily="34" charset="0"/>
                        </a:rPr>
                        <a:t>PATTERN MATRIX</a:t>
                      </a:r>
                      <a:br>
                        <a:rPr lang="it-IT" sz="1100" b="1" i="0" u="none" strike="noStrike">
                          <a:solidFill>
                            <a:srgbClr val="000000"/>
                          </a:solidFill>
                          <a:latin typeface="Gill Sans MT" pitchFamily="34" charset="0"/>
                        </a:rPr>
                      </a:br>
                      <a:r>
                        <a:rPr lang="it-IT" sz="1100" b="1" i="0" u="none" strike="noStrike">
                          <a:solidFill>
                            <a:srgbClr val="000000"/>
                          </a:solidFill>
                          <a:latin typeface="Gill Sans MT" pitchFamily="34" charset="0"/>
                        </a:rPr>
                        <a:t>(loadings)</a:t>
                      </a:r>
                    </a:p>
                  </a:txBody>
                  <a:tcPr marL="8659" marR="8659" marT="8659" marB="0" anchor="ctr">
                    <a:lnL>
                      <a:noFill/>
                    </a:lnL>
                    <a:lnR>
                      <a:noFill/>
                    </a:lnR>
                    <a:lnT>
                      <a:noFill/>
                    </a:lnT>
                    <a:lnB>
                      <a:noFill/>
                    </a:lnB>
                  </a:tcPr>
                </a:tc>
                <a:tc rowSpan="2" hMerge="1">
                  <a:txBody>
                    <a:bodyPr/>
                    <a:lstStyle/>
                    <a:p>
                      <a:endParaRPr lang="it-IT"/>
                    </a:p>
                  </a:txBody>
                  <a:tcPr/>
                </a:tc>
                <a:tc rowSpan="2" hMerge="1">
                  <a:txBody>
                    <a:bodyPr/>
                    <a:lstStyle/>
                    <a:p>
                      <a:endParaRPr lang="it-IT"/>
                    </a:p>
                  </a:txBody>
                  <a:tcPr/>
                </a:tc>
                <a:tc>
                  <a:txBody>
                    <a:bodyPr/>
                    <a:lstStyle/>
                    <a:p>
                      <a:pPr algn="ctr" fontAlgn="ctr"/>
                      <a:endParaRPr lang="it-IT" sz="1100" b="0" i="0" u="none" strike="noStrike">
                        <a:solidFill>
                          <a:srgbClr val="000000"/>
                        </a:solidFill>
                        <a:latin typeface="Gill Sans MT" pitchFamily="34" charset="0"/>
                      </a:endParaRPr>
                    </a:p>
                  </a:txBody>
                  <a:tcPr marL="8659" marR="8659" marT="8659" marB="0" anchor="ctr">
                    <a:lnL>
                      <a:noFill/>
                    </a:lnL>
                    <a:lnR>
                      <a:noFill/>
                    </a:lnR>
                    <a:lnT>
                      <a:noFill/>
                    </a:lnT>
                    <a:lnB>
                      <a:noFill/>
                    </a:lnB>
                  </a:tcPr>
                </a:tc>
                <a:tc rowSpan="2" gridSpan="3">
                  <a:txBody>
                    <a:bodyPr/>
                    <a:lstStyle/>
                    <a:p>
                      <a:pPr algn="ctr" fontAlgn="ctr"/>
                      <a:r>
                        <a:rPr lang="it-IT" sz="1100" b="1" i="0" u="none" strike="noStrike">
                          <a:solidFill>
                            <a:srgbClr val="000000"/>
                          </a:solidFill>
                          <a:latin typeface="Gill Sans MT" pitchFamily="34" charset="0"/>
                        </a:rPr>
                        <a:t>STRUCTURE MATRIX</a:t>
                      </a:r>
                      <a:br>
                        <a:rPr lang="it-IT" sz="1100" b="1" i="0" u="none" strike="noStrike">
                          <a:solidFill>
                            <a:srgbClr val="000000"/>
                          </a:solidFill>
                          <a:latin typeface="Gill Sans MT" pitchFamily="34" charset="0"/>
                        </a:rPr>
                      </a:br>
                      <a:r>
                        <a:rPr lang="it-IT" sz="1100" b="1" i="0" u="none" strike="noStrike">
                          <a:solidFill>
                            <a:srgbClr val="000000"/>
                          </a:solidFill>
                          <a:latin typeface="Gill Sans MT" pitchFamily="34" charset="0"/>
                        </a:rPr>
                        <a:t>(Coeff di correlazione tra indicatore e fattore latente)</a:t>
                      </a:r>
                    </a:p>
                  </a:txBody>
                  <a:tcPr marL="8659" marR="8659" marT="8659" marB="0" anchor="ctr">
                    <a:lnL>
                      <a:noFill/>
                    </a:lnL>
                    <a:lnR>
                      <a:noFill/>
                    </a:lnR>
                    <a:lnT>
                      <a:noFill/>
                    </a:lnT>
                    <a:lnB>
                      <a:noFill/>
                    </a:lnB>
                  </a:tcPr>
                </a:tc>
                <a:tc rowSpan="2" hMerge="1">
                  <a:txBody>
                    <a:bodyPr/>
                    <a:lstStyle/>
                    <a:p>
                      <a:endParaRPr lang="it-IT"/>
                    </a:p>
                  </a:txBody>
                  <a:tcPr/>
                </a:tc>
                <a:tc rowSpan="2" hMerge="1">
                  <a:txBody>
                    <a:bodyPr/>
                    <a:lstStyle/>
                    <a:p>
                      <a:endParaRPr lang="it-IT"/>
                    </a:p>
                  </a:txBody>
                  <a:tcPr/>
                </a:tc>
                <a:tc>
                  <a:txBody>
                    <a:bodyPr/>
                    <a:lstStyle/>
                    <a:p>
                      <a:pPr algn="ctr" fontAlgn="ctr"/>
                      <a:endParaRPr lang="it-IT" sz="1100" b="0" i="0" u="none" strike="noStrike">
                        <a:solidFill>
                          <a:srgbClr val="000000"/>
                        </a:solidFill>
                        <a:latin typeface="Gill Sans MT" pitchFamily="34" charset="0"/>
                      </a:endParaRPr>
                    </a:p>
                  </a:txBody>
                  <a:tcPr marL="8659" marR="8659" marT="8659" marB="0" anchor="ctr">
                    <a:lnL>
                      <a:noFill/>
                    </a:lnL>
                    <a:lnR>
                      <a:noFill/>
                    </a:lnR>
                    <a:lnT>
                      <a:noFill/>
                    </a:lnT>
                    <a:lnB>
                      <a:noFill/>
                    </a:lnB>
                  </a:tcPr>
                </a:tc>
                <a:tc rowSpan="2" gridSpan="3">
                  <a:txBody>
                    <a:bodyPr/>
                    <a:lstStyle/>
                    <a:p>
                      <a:pPr algn="ctr" fontAlgn="ctr"/>
                      <a:r>
                        <a:rPr lang="it-IT" sz="1100" b="1" i="0" u="none" strike="noStrike">
                          <a:solidFill>
                            <a:srgbClr val="000000"/>
                          </a:solidFill>
                          <a:latin typeface="Gill Sans MT" pitchFamily="34" charset="0"/>
                        </a:rPr>
                        <a:t>MATRICE PRODOTTO</a:t>
                      </a:r>
                    </a:p>
                  </a:txBody>
                  <a:tcPr marL="8659" marR="8659" marT="8659" marB="0" anchor="ctr">
                    <a:lnL>
                      <a:noFill/>
                    </a:lnL>
                    <a:lnR>
                      <a:noFill/>
                    </a:lnR>
                    <a:lnT>
                      <a:noFill/>
                    </a:lnT>
                    <a:lnB>
                      <a:noFill/>
                    </a:lnB>
                  </a:tcPr>
                </a:tc>
                <a:tc rowSpan="2" hMerge="1">
                  <a:txBody>
                    <a:bodyPr/>
                    <a:lstStyle/>
                    <a:p>
                      <a:endParaRPr lang="it-IT"/>
                    </a:p>
                  </a:txBody>
                  <a:tcPr/>
                </a:tc>
                <a:tc rowSpan="2" hMerge="1">
                  <a:txBody>
                    <a:bodyPr/>
                    <a:lstStyle/>
                    <a:p>
                      <a:endParaRPr lang="it-IT"/>
                    </a:p>
                  </a:txBody>
                  <a:tcPr/>
                </a:tc>
              </a:tr>
              <a:tr h="528205">
                <a:tc gridSpan="3" vMerge="1">
                  <a:txBody>
                    <a:bodyPr/>
                    <a:lstStyle/>
                    <a:p>
                      <a:endParaRPr lang="it-IT"/>
                    </a:p>
                  </a:txBody>
                  <a:tcPr/>
                </a:tc>
                <a:tc hMerge="1" vMerge="1">
                  <a:txBody>
                    <a:bodyPr/>
                    <a:lstStyle/>
                    <a:p>
                      <a:endParaRPr lang="it-IT"/>
                    </a:p>
                  </a:txBody>
                  <a:tcPr/>
                </a:tc>
                <a:tc hMerge="1" vMerge="1">
                  <a:txBody>
                    <a:bodyPr/>
                    <a:lstStyle/>
                    <a:p>
                      <a:endParaRPr lang="it-IT"/>
                    </a:p>
                  </a:txBody>
                  <a:tcPr/>
                </a:tc>
                <a:tc>
                  <a:txBody>
                    <a:bodyPr/>
                    <a:lstStyle/>
                    <a:p>
                      <a:pPr algn="ctr" fontAlgn="ctr"/>
                      <a:endParaRPr lang="it-IT" sz="1100" b="0" i="0" u="none" strike="noStrike">
                        <a:solidFill>
                          <a:srgbClr val="000000"/>
                        </a:solidFill>
                        <a:latin typeface="Gill Sans MT" pitchFamily="34" charset="0"/>
                      </a:endParaRPr>
                    </a:p>
                  </a:txBody>
                  <a:tcPr marL="8659" marR="8659" marT="8659" marB="0" anchor="ctr">
                    <a:lnL>
                      <a:noFill/>
                    </a:lnL>
                    <a:lnR>
                      <a:noFill/>
                    </a:lnR>
                    <a:lnT>
                      <a:noFill/>
                    </a:lnT>
                    <a:lnB>
                      <a:noFill/>
                    </a:lnB>
                  </a:tcPr>
                </a:tc>
                <a:tc gridSpan="3" vMerge="1">
                  <a:txBody>
                    <a:bodyPr/>
                    <a:lstStyle/>
                    <a:p>
                      <a:endParaRPr lang="it-IT"/>
                    </a:p>
                  </a:txBody>
                  <a:tcPr/>
                </a:tc>
                <a:tc hMerge="1" vMerge="1">
                  <a:txBody>
                    <a:bodyPr/>
                    <a:lstStyle/>
                    <a:p>
                      <a:endParaRPr lang="it-IT"/>
                    </a:p>
                  </a:txBody>
                  <a:tcPr/>
                </a:tc>
                <a:tc hMerge="1" vMerge="1">
                  <a:txBody>
                    <a:bodyPr/>
                    <a:lstStyle/>
                    <a:p>
                      <a:endParaRPr lang="it-IT"/>
                    </a:p>
                  </a:txBody>
                  <a:tcPr/>
                </a:tc>
                <a:tc>
                  <a:txBody>
                    <a:bodyPr/>
                    <a:lstStyle/>
                    <a:p>
                      <a:pPr algn="ctr" fontAlgn="ctr"/>
                      <a:endParaRPr lang="it-IT" sz="1100" b="0" i="0" u="none" strike="noStrike">
                        <a:solidFill>
                          <a:srgbClr val="000000"/>
                        </a:solidFill>
                        <a:latin typeface="Gill Sans MT" pitchFamily="34" charset="0"/>
                      </a:endParaRPr>
                    </a:p>
                  </a:txBody>
                  <a:tcPr marL="8659" marR="8659" marT="8659" marB="0" anchor="ctr">
                    <a:lnL>
                      <a:noFill/>
                    </a:lnL>
                    <a:lnR>
                      <a:noFill/>
                    </a:lnR>
                    <a:lnT>
                      <a:noFill/>
                    </a:lnT>
                    <a:lnB>
                      <a:noFill/>
                    </a:lnB>
                  </a:tcPr>
                </a:tc>
                <a:tc gridSpan="3" vMerge="1">
                  <a:txBody>
                    <a:bodyPr/>
                    <a:lstStyle/>
                    <a:p>
                      <a:endParaRPr lang="it-IT"/>
                    </a:p>
                  </a:txBody>
                  <a:tcPr/>
                </a:tc>
                <a:tc hMerge="1" vMerge="1">
                  <a:txBody>
                    <a:bodyPr/>
                    <a:lstStyle/>
                    <a:p>
                      <a:endParaRPr lang="it-IT"/>
                    </a:p>
                  </a:txBody>
                  <a:tcPr/>
                </a:tc>
                <a:tc hMerge="1" vMerge="1">
                  <a:txBody>
                    <a:bodyPr/>
                    <a:lstStyle/>
                    <a:p>
                      <a:endParaRPr lang="it-IT"/>
                    </a:p>
                  </a:txBody>
                  <a:tcPr/>
                </a:tc>
              </a:tr>
              <a:tr h="173182">
                <a:tc>
                  <a:txBody>
                    <a:bodyPr/>
                    <a:lstStyle/>
                    <a:p>
                      <a:pPr algn="ctr" fontAlgn="b"/>
                      <a:r>
                        <a:rPr lang="it-IT" sz="1100" b="1" i="0" u="none" strike="noStrike">
                          <a:solidFill>
                            <a:srgbClr val="000000"/>
                          </a:solidFill>
                          <a:latin typeface="Gill Sans MT" pitchFamily="34" charset="0"/>
                        </a:rPr>
                        <a:t>D2_CO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0,722</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D2_CO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0,18</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0,722</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D2_CO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0,521284</a:t>
                      </a:r>
                    </a:p>
                  </a:txBody>
                  <a:tcPr marL="8659" marR="8659" marT="8659" marB="0" anchor="b">
                    <a:lnL>
                      <a:noFill/>
                    </a:lnL>
                    <a:lnR>
                      <a:noFill/>
                    </a:lnR>
                    <a:lnT>
                      <a:noFill/>
                    </a:lnT>
                    <a:lnB>
                      <a:noFill/>
                    </a:lnB>
                  </a:tcPr>
                </a:tc>
              </a:tr>
              <a:tr h="173182">
                <a:tc>
                  <a:txBody>
                    <a:bodyPr/>
                    <a:lstStyle/>
                    <a:p>
                      <a:pPr algn="ctr" fontAlgn="b"/>
                      <a:r>
                        <a:rPr lang="it-IT" sz="1100" b="1" i="0" u="none" strike="noStrike">
                          <a:solidFill>
                            <a:srgbClr val="000000"/>
                          </a:solidFill>
                          <a:latin typeface="Gill Sans MT" pitchFamily="34" charset="0"/>
                        </a:rPr>
                        <a:t> D3_DE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0,9</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-0,052</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 D3_DE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0,887</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0,172</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 D3_DE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0,7983</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-0,00894</a:t>
                      </a:r>
                    </a:p>
                  </a:txBody>
                  <a:tcPr marL="8659" marR="8659" marT="8659" marB="0" anchor="b">
                    <a:lnL>
                      <a:noFill/>
                    </a:lnL>
                    <a:lnR>
                      <a:noFill/>
                    </a:lnR>
                    <a:lnT>
                      <a:noFill/>
                    </a:lnT>
                    <a:lnB>
                      <a:noFill/>
                    </a:lnB>
                  </a:tcPr>
                </a:tc>
              </a:tr>
              <a:tr h="173182">
                <a:tc>
                  <a:txBody>
                    <a:bodyPr/>
                    <a:lstStyle/>
                    <a:p>
                      <a:pPr algn="ctr" fontAlgn="b"/>
                      <a:r>
                        <a:rPr lang="it-IT" sz="1100" b="1" i="0" u="none" strike="noStrike">
                          <a:solidFill>
                            <a:srgbClr val="000000"/>
                          </a:solidFill>
                          <a:latin typeface="Gill Sans MT" pitchFamily="34" charset="0"/>
                        </a:rPr>
                        <a:t> D6_DE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0,873</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-0,005</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 D6_DE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0,872</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0,212</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 D6_DE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0,761256</a:t>
                      </a:r>
                    </a:p>
                  </a:txBody>
                  <a:tcPr marL="8659" marR="8659" marT="8659" marB="0" anchor="b">
                    <a:lnL>
                      <a:noFill/>
                    </a:lnL>
                    <a:lnR>
                      <a:noFill/>
                    </a:lnR>
                    <a:lnT>
                      <a:noFill/>
                    </a:lnT>
                    <a:lnB>
                      <a:noFill/>
                    </a:lnB>
                  </a:tcPr>
                </a:tc>
                <a:tc>
                  <a:txBody>
                    <a:bodyPr/>
                    <a:lstStyle/>
                    <a:p>
                      <a:pPr algn="ctr" fontAlgn="b"/>
                      <a:r>
                        <a:rPr lang="it-IT" sz="1100" b="0" i="0" u="none" strike="noStrike" dirty="0">
                          <a:solidFill>
                            <a:srgbClr val="000000"/>
                          </a:solidFill>
                          <a:latin typeface="Gill Sans MT" pitchFamily="34" charset="0"/>
                        </a:rPr>
                        <a:t>-0,00106</a:t>
                      </a:r>
                    </a:p>
                  </a:txBody>
                  <a:tcPr marL="8659" marR="8659" marT="8659" marB="0" anchor="b">
                    <a:lnL>
                      <a:noFill/>
                    </a:lnL>
                    <a:lnR>
                      <a:noFill/>
                    </a:lnR>
                    <a:lnT>
                      <a:noFill/>
                    </a:lnT>
                    <a:lnB>
                      <a:noFill/>
                    </a:lnB>
                  </a:tcPr>
                </a:tc>
              </a:tr>
              <a:tr h="173182">
                <a:tc>
                  <a:txBody>
                    <a:bodyPr/>
                    <a:lstStyle/>
                    <a:p>
                      <a:pPr algn="ctr" fontAlgn="b"/>
                      <a:r>
                        <a:rPr lang="it-IT" sz="1100" b="1" i="0" u="none" strike="noStrike">
                          <a:solidFill>
                            <a:srgbClr val="000000"/>
                          </a:solidFill>
                          <a:latin typeface="Gill Sans MT" pitchFamily="34" charset="0"/>
                        </a:rPr>
                        <a:t> D9_DE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0,658</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0,114</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 D9_DE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0,686</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0,277</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 D9_DE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0,451388</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0,031578</a:t>
                      </a:r>
                    </a:p>
                  </a:txBody>
                  <a:tcPr marL="8659" marR="8659" marT="8659" marB="0" anchor="b">
                    <a:lnL>
                      <a:noFill/>
                    </a:lnL>
                    <a:lnR>
                      <a:noFill/>
                    </a:lnR>
                    <a:lnT>
                      <a:noFill/>
                    </a:lnT>
                    <a:lnB>
                      <a:noFill/>
                    </a:lnB>
                  </a:tcPr>
                </a:tc>
              </a:tr>
              <a:tr h="173182">
                <a:tc>
                  <a:txBody>
                    <a:bodyPr/>
                    <a:lstStyle/>
                    <a:p>
                      <a:pPr algn="ctr" fontAlgn="b"/>
                      <a:r>
                        <a:rPr lang="it-IT" sz="1100" b="1" i="0" u="none" strike="noStrike">
                          <a:solidFill>
                            <a:srgbClr val="000000"/>
                          </a:solidFill>
                          <a:latin typeface="Gill Sans MT" pitchFamily="34" charset="0"/>
                        </a:rPr>
                        <a:t> D10_CO  </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0,137</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0,88</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 D10_CO  </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0,356</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0,914</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 D10_CO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0,048772</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0,80432</a:t>
                      </a:r>
                    </a:p>
                  </a:txBody>
                  <a:tcPr marL="8659" marR="8659" marT="8659" marB="0" anchor="b">
                    <a:lnL>
                      <a:noFill/>
                    </a:lnL>
                    <a:lnR>
                      <a:noFill/>
                    </a:lnR>
                    <a:lnT>
                      <a:noFill/>
                    </a:lnT>
                    <a:lnB>
                      <a:noFill/>
                    </a:lnB>
                  </a:tcPr>
                </a:tc>
              </a:tr>
              <a:tr h="173182">
                <a:tc>
                  <a:txBody>
                    <a:bodyPr/>
                    <a:lstStyle/>
                    <a:p>
                      <a:pPr algn="ctr" fontAlgn="b"/>
                      <a:r>
                        <a:rPr lang="en-US" sz="1100" b="1" i="0" u="none" strike="noStrike">
                          <a:solidFill>
                            <a:srgbClr val="000000"/>
                          </a:solidFill>
                          <a:latin typeface="Gill Sans MT" pitchFamily="34" charset="0"/>
                        </a:rPr>
                        <a:t> D12_DE  </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0,942</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-0,167</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D12_DE  </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0,901</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0,068</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D12_DE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0,848742</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-0,01136</a:t>
                      </a:r>
                    </a:p>
                  </a:txBody>
                  <a:tcPr marL="8659" marR="8659" marT="8659" marB="0" anchor="b">
                    <a:lnL>
                      <a:noFill/>
                    </a:lnL>
                    <a:lnR>
                      <a:noFill/>
                    </a:lnR>
                    <a:lnT>
                      <a:noFill/>
                    </a:lnT>
                    <a:lnB>
                      <a:noFill/>
                    </a:lnB>
                  </a:tcPr>
                </a:tc>
              </a:tr>
              <a:tr h="173182">
                <a:tc>
                  <a:txBody>
                    <a:bodyPr/>
                    <a:lstStyle/>
                    <a:p>
                      <a:pPr algn="ctr" fontAlgn="b"/>
                      <a:r>
                        <a:rPr lang="en-US" sz="1100" b="1" i="0" u="none" strike="noStrike">
                          <a:solidFill>
                            <a:srgbClr val="000000"/>
                          </a:solidFill>
                          <a:latin typeface="Gill Sans MT" pitchFamily="34" charset="0"/>
                        </a:rPr>
                        <a:t> D15_CO  </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-0,021</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0,969</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D15_CO  </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0,22</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0,964</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D15_CO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-0,00462</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0,934116</a:t>
                      </a:r>
                    </a:p>
                  </a:txBody>
                  <a:tcPr marL="8659" marR="8659" marT="8659" marB="0" anchor="b">
                    <a:lnL>
                      <a:noFill/>
                    </a:lnL>
                    <a:lnR>
                      <a:noFill/>
                    </a:lnR>
                    <a:lnT>
                      <a:noFill/>
                    </a:lnT>
                    <a:lnB>
                      <a:noFill/>
                    </a:lnB>
                  </a:tcPr>
                </a:tc>
              </a:tr>
              <a:tr h="173182">
                <a:tc>
                  <a:txBody>
                    <a:bodyPr/>
                    <a:lstStyle/>
                    <a:p>
                      <a:pPr algn="ctr" fontAlgn="b"/>
                      <a:r>
                        <a:rPr lang="en-US" sz="1100" b="1" i="0" u="none" strike="noStrike">
                          <a:solidFill>
                            <a:srgbClr val="000000"/>
                          </a:solidFill>
                          <a:latin typeface="Gill Sans MT" pitchFamily="34" charset="0"/>
                        </a:rPr>
                        <a:t> D16_DE  </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0,52</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0,396</a:t>
                      </a:r>
                    </a:p>
                  </a:txBody>
                  <a:tcPr marL="8659" marR="8659" marT="8659" marB="0" anchor="b">
                    <a:lnL>
                      <a:noFill/>
                    </a:lnL>
                    <a:lnR>
                      <a:noFill/>
                    </a:lnR>
                    <a:lnT>
                      <a:noFill/>
                    </a:lnT>
                    <a:lnB>
                      <a:noFill/>
                    </a:lnB>
                  </a:tcPr>
                </a:tc>
                <a:tc>
                  <a:txBody>
                    <a:bodyPr/>
                    <a:lstStyle/>
                    <a:p>
                      <a:pPr algn="ctr" fontAlgn="b"/>
                      <a:endParaRPr lang="it-IT" sz="1100" b="1" i="0" u="none" strike="noStrike" dirty="0">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D16_DE  </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0,619</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0,526</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D16_DE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0,32188</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0,208296</a:t>
                      </a:r>
                    </a:p>
                  </a:txBody>
                  <a:tcPr marL="8659" marR="8659" marT="8659" marB="0" anchor="b">
                    <a:lnL>
                      <a:noFill/>
                    </a:lnL>
                    <a:lnR>
                      <a:noFill/>
                    </a:lnR>
                    <a:lnT>
                      <a:noFill/>
                    </a:lnT>
                    <a:lnB>
                      <a:noFill/>
                    </a:lnB>
                  </a:tcPr>
                </a:tc>
              </a:tr>
              <a:tr h="173182">
                <a:tc>
                  <a:txBody>
                    <a:bodyPr/>
                    <a:lstStyle/>
                    <a:p>
                      <a:pPr algn="ctr" fontAlgn="b"/>
                      <a:r>
                        <a:rPr lang="en-US" sz="1100" b="1" i="0" u="none" strike="noStrike">
                          <a:solidFill>
                            <a:srgbClr val="000000"/>
                          </a:solidFill>
                          <a:latin typeface="Gill Sans MT" pitchFamily="34" charset="0"/>
                        </a:rPr>
                        <a:t> D18_DE  </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0,559</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0,208</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D18_DE  </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0,61</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0,347</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D18_DE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0,34099</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0,072176</a:t>
                      </a:r>
                    </a:p>
                  </a:txBody>
                  <a:tcPr marL="8659" marR="8659" marT="8659" marB="0" anchor="b">
                    <a:lnL>
                      <a:noFill/>
                    </a:lnL>
                    <a:lnR>
                      <a:noFill/>
                    </a:lnR>
                    <a:lnT>
                      <a:noFill/>
                    </a:lnT>
                    <a:lnB>
                      <a:noFill/>
                    </a:lnB>
                  </a:tcPr>
                </a:tc>
              </a:tr>
              <a:tr h="173182">
                <a:tc>
                  <a:txBody>
                    <a:bodyPr/>
                    <a:lstStyle/>
                    <a:p>
                      <a:pPr algn="ctr" fontAlgn="b"/>
                      <a:r>
                        <a:rPr lang="en-US" sz="1100" b="1" i="0" u="none" strike="noStrike">
                          <a:solidFill>
                            <a:srgbClr val="000000"/>
                          </a:solidFill>
                          <a:latin typeface="Gill Sans MT" pitchFamily="34" charset="0"/>
                        </a:rPr>
                        <a:t> D19_CO  </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-0,069</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0,941</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D19_CO  </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0,165</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0,924</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D19_CO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-0,01139</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0,869484</a:t>
                      </a:r>
                    </a:p>
                  </a:txBody>
                  <a:tcPr marL="8659" marR="8659" marT="8659" marB="0" anchor="b">
                    <a:lnL>
                      <a:noFill/>
                    </a:lnL>
                    <a:lnR>
                      <a:noFill/>
                    </a:lnR>
                    <a:lnT>
                      <a:noFill/>
                    </a:lnT>
                    <a:lnB>
                      <a:noFill/>
                    </a:lnB>
                  </a:tcPr>
                </a:tc>
              </a:tr>
              <a:tr h="173182">
                <a:tc>
                  <a:txBody>
                    <a:bodyPr/>
                    <a:lstStyle/>
                    <a:p>
                      <a:pPr algn="ctr" fontAlgn="b"/>
                      <a:r>
                        <a:rPr lang="en-US" sz="1100" b="1" i="0" u="none" strike="noStrike">
                          <a:solidFill>
                            <a:srgbClr val="000000"/>
                          </a:solidFill>
                          <a:latin typeface="Gill Sans MT" pitchFamily="34" charset="0"/>
                        </a:rPr>
                        <a:t> D20_DE  </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0,676</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0,147</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D20_DE  </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0,713</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0,315</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D20_DE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0,481988</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0,046305</a:t>
                      </a:r>
                    </a:p>
                  </a:txBody>
                  <a:tcPr marL="8659" marR="8659" marT="8659" marB="0" anchor="b">
                    <a:lnL>
                      <a:noFill/>
                    </a:lnL>
                    <a:lnR>
                      <a:noFill/>
                    </a:lnR>
                    <a:lnT>
                      <a:noFill/>
                    </a:lnT>
                    <a:lnB>
                      <a:noFill/>
                    </a:lnB>
                  </a:tcPr>
                </a:tc>
              </a:tr>
              <a:tr h="173182">
                <a:tc>
                  <a:txBody>
                    <a:bodyPr/>
                    <a:lstStyle/>
                    <a:p>
                      <a:pPr algn="ctr" fontAlgn="b"/>
                      <a:r>
                        <a:rPr lang="en-US" sz="1100" b="1" i="0" u="none" strike="noStrike">
                          <a:solidFill>
                            <a:srgbClr val="000000"/>
                          </a:solidFill>
                          <a:latin typeface="Gill Sans MT" pitchFamily="34" charset="0"/>
                        </a:rPr>
                        <a:t> D22_DE  </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0,892</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0,119</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D22_DE  </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0,922</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0,341</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D22_DE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0,822424</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0,040579</a:t>
                      </a:r>
                    </a:p>
                  </a:txBody>
                  <a:tcPr marL="8659" marR="8659" marT="8659" marB="0" anchor="b">
                    <a:lnL>
                      <a:noFill/>
                    </a:lnL>
                    <a:lnR>
                      <a:noFill/>
                    </a:lnR>
                    <a:lnT>
                      <a:noFill/>
                    </a:lnT>
                    <a:lnB>
                      <a:noFill/>
                    </a:lnB>
                  </a:tcPr>
                </a:tc>
              </a:tr>
              <a:tr h="173182">
                <a:tc>
                  <a:txBody>
                    <a:bodyPr/>
                    <a:lstStyle/>
                    <a:p>
                      <a:pPr algn="ctr" fontAlgn="b"/>
                      <a:r>
                        <a:rPr lang="en-US" sz="1100" b="1" i="0" u="none" strike="noStrike">
                          <a:solidFill>
                            <a:srgbClr val="000000"/>
                          </a:solidFill>
                          <a:latin typeface="Gill Sans MT" pitchFamily="34" charset="0"/>
                        </a:rPr>
                        <a:t> D25_CO  </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0,214</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0,816</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D25_CO  </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0,417</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0,87</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D25_CO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0,089238</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0,70992</a:t>
                      </a:r>
                    </a:p>
                  </a:txBody>
                  <a:tcPr marL="8659" marR="8659" marT="8659" marB="0" anchor="b">
                    <a:lnL>
                      <a:noFill/>
                    </a:lnL>
                    <a:lnR>
                      <a:noFill/>
                    </a:lnR>
                    <a:lnT>
                      <a:noFill/>
                    </a:lnT>
                    <a:lnB>
                      <a:noFill/>
                    </a:lnB>
                  </a:tcPr>
                </a:tc>
              </a:tr>
              <a:tr h="173182">
                <a:tc>
                  <a:txBody>
                    <a:bodyPr/>
                    <a:lstStyle/>
                    <a:p>
                      <a:pPr algn="ctr" fontAlgn="b"/>
                      <a:r>
                        <a:rPr lang="it-IT" sz="1100" b="1" i="0" u="none" strike="noStrike">
                          <a:solidFill>
                            <a:srgbClr val="000000"/>
                          </a:solidFill>
                          <a:latin typeface="Gill Sans MT" pitchFamily="34" charset="0"/>
                        </a:rPr>
                        <a:t> D30_CO  </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0,118</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0,604</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 D30_CO  </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0,268</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0,633</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 D30_CO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0,031624</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0,382332</a:t>
                      </a:r>
                    </a:p>
                  </a:txBody>
                  <a:tcPr marL="8659" marR="8659" marT="8659" marB="0" anchor="b">
                    <a:lnL>
                      <a:noFill/>
                    </a:lnL>
                    <a:lnR>
                      <a:noFill/>
                    </a:lnR>
                    <a:lnT>
                      <a:noFill/>
                    </a:lnT>
                    <a:lnB>
                      <a:noFill/>
                    </a:lnB>
                  </a:tcPr>
                </a:tc>
              </a:tr>
              <a:tr h="173182">
                <a:tc>
                  <a:txBody>
                    <a:bodyPr/>
                    <a:lstStyle/>
                    <a:p>
                      <a:pPr algn="l"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l" fontAlgn="b"/>
                      <a:endParaRPr lang="it-IT" sz="1100" b="0" i="0" u="none" strike="noStrike" dirty="0">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r>
              <a:tr h="173182">
                <a:tc>
                  <a:txBody>
                    <a:bodyPr/>
                    <a:lstStyle/>
                    <a:p>
                      <a:pPr algn="l"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l" fontAlgn="b"/>
                      <a:endParaRPr lang="it-IT" sz="1100" b="0" i="0" u="none" strike="noStrike" dirty="0">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gridSpan="2">
                  <a:txBody>
                    <a:bodyPr/>
                    <a:lstStyle/>
                    <a:p>
                      <a:pPr algn="ctr" fontAlgn="b"/>
                      <a:r>
                        <a:rPr lang="it-IT" sz="1100" b="1" i="0" u="none" strike="noStrike">
                          <a:solidFill>
                            <a:srgbClr val="000000"/>
                          </a:solidFill>
                          <a:latin typeface="Gill Sans MT" pitchFamily="34" charset="0"/>
                        </a:rPr>
                        <a:t>%VAR EXPLAINED</a:t>
                      </a:r>
                    </a:p>
                  </a:txBody>
                  <a:tcPr marL="8659" marR="8659" marT="8659" marB="0" anchor="b">
                    <a:lnL>
                      <a:noFill/>
                    </a:lnL>
                    <a:lnR>
                      <a:noFill/>
                    </a:lnR>
                    <a:lnT>
                      <a:noFill/>
                    </a:lnT>
                    <a:lnB>
                      <a:noFill/>
                    </a:lnB>
                    <a:solidFill>
                      <a:srgbClr val="B8CCE4"/>
                    </a:solidFill>
                  </a:tcPr>
                </a:tc>
                <a:tc hMerge="1">
                  <a:txBody>
                    <a:bodyPr/>
                    <a:lstStyle/>
                    <a:p>
                      <a:endParaRPr lang="it-IT"/>
                    </a:p>
                  </a:txBody>
                  <a:tcPr/>
                </a:tc>
                <a:tc>
                  <a:txBody>
                    <a:bodyPr/>
                    <a:lstStyle/>
                    <a:p>
                      <a:pPr algn="ctr" fontAlgn="b"/>
                      <a:r>
                        <a:rPr lang="it-IT" sz="1100" b="0" i="0" u="none" strike="noStrike">
                          <a:solidFill>
                            <a:srgbClr val="000000"/>
                          </a:solidFill>
                          <a:latin typeface="Gill Sans MT" pitchFamily="34" charset="0"/>
                        </a:rPr>
                        <a:t>38,31228</a:t>
                      </a:r>
                    </a:p>
                  </a:txBody>
                  <a:tcPr marL="8659" marR="8659" marT="8659" marB="0" anchor="b">
                    <a:lnL>
                      <a:noFill/>
                    </a:lnL>
                    <a:lnR>
                      <a:noFill/>
                    </a:lnR>
                    <a:lnT>
                      <a:noFill/>
                    </a:lnT>
                    <a:lnB>
                      <a:noFill/>
                    </a:lnB>
                    <a:solidFill>
                      <a:srgbClr val="B8CCE4"/>
                    </a:solidFill>
                  </a:tcPr>
                </a:tc>
                <a:tc>
                  <a:txBody>
                    <a:bodyPr/>
                    <a:lstStyle/>
                    <a:p>
                      <a:pPr algn="ctr" fontAlgn="b"/>
                      <a:r>
                        <a:rPr lang="it-IT" sz="1100" b="0" i="0" u="none" strike="noStrike" dirty="0">
                          <a:solidFill>
                            <a:srgbClr val="000000"/>
                          </a:solidFill>
                          <a:latin typeface="Gill Sans MT" pitchFamily="34" charset="0"/>
                        </a:rPr>
                        <a:t>32,85021</a:t>
                      </a:r>
                    </a:p>
                  </a:txBody>
                  <a:tcPr marL="8659" marR="8659" marT="8659" marB="0" anchor="b">
                    <a:lnL>
                      <a:noFill/>
                    </a:lnL>
                    <a:lnR>
                      <a:noFill/>
                    </a:lnR>
                    <a:lnT>
                      <a:noFill/>
                    </a:lnT>
                    <a:lnB>
                      <a:noFill/>
                    </a:lnB>
                    <a:solidFill>
                      <a:srgbClr val="B8CCE4"/>
                    </a:solidFill>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RACCOMANDAZIONI TWO-Level EFA</a:t>
            </a: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14</a:t>
            </a:fld>
            <a:endParaRPr lang="en-US" b="1" dirty="0">
              <a:effectLst>
                <a:outerShdw blurRad="38100" dist="38100" dir="2700000" algn="tl">
                  <a:srgbClr val="000000">
                    <a:alpha val="43137"/>
                  </a:srgbClr>
                </a:outerShdw>
              </a:effectLst>
              <a:latin typeface="Gill Sans MT" pitchFamily="34" charset="0"/>
            </a:endParaRPr>
          </a:p>
        </p:txBody>
      </p:sp>
      <p:sp>
        <p:nvSpPr>
          <p:cNvPr id="10246" name="CasellaDiTesto 5"/>
          <p:cNvSpPr txBox="1">
            <a:spLocks noChangeArrowheads="1"/>
          </p:cNvSpPr>
          <p:nvPr/>
        </p:nvSpPr>
        <p:spPr bwMode="auto">
          <a:xfrm>
            <a:off x="0" y="928670"/>
            <a:ext cx="9144000" cy="1569660"/>
          </a:xfrm>
          <a:prstGeom prst="rect">
            <a:avLst/>
          </a:prstGeom>
          <a:noFill/>
          <a:ln w="9525">
            <a:noFill/>
            <a:miter lim="800000"/>
            <a:headEnd/>
            <a:tailEnd/>
          </a:ln>
        </p:spPr>
        <p:txBody>
          <a:bodyPr>
            <a:spAutoFit/>
          </a:bodyPr>
          <a:lstStyle/>
          <a:p>
            <a:r>
              <a:rPr lang="it-IT" sz="2400" dirty="0" smtClean="0">
                <a:latin typeface="Gill Sans MT" pitchFamily="34" charset="0"/>
              </a:rPr>
              <a:t>1) </a:t>
            </a:r>
            <a:r>
              <a:rPr lang="it-IT" sz="2400" b="1" dirty="0" smtClean="0">
                <a:latin typeface="Gill Sans MT" pitchFamily="34" charset="0"/>
              </a:rPr>
              <a:t>Il modello di EFA su più livelli stima moltissimi parametri</a:t>
            </a:r>
            <a:r>
              <a:rPr lang="it-IT" sz="2400" dirty="0" smtClean="0">
                <a:latin typeface="Gill Sans MT" pitchFamily="34" charset="0"/>
              </a:rPr>
              <a:t>, in questo caso quindi è ancor più importante considerare la numerosità campionaria dei livelli superiori al primo come un elemento fondamentale per la convergenza del modello (</a:t>
            </a:r>
            <a:r>
              <a:rPr lang="it-IT" sz="2400" dirty="0" err="1" smtClean="0">
                <a:latin typeface="Gill Sans MT" pitchFamily="34" charset="0"/>
              </a:rPr>
              <a:t>Hox</a:t>
            </a:r>
            <a:r>
              <a:rPr lang="it-IT" sz="2400" dirty="0" smtClean="0">
                <a:latin typeface="Gill Sans MT" pitchFamily="34" charset="0"/>
              </a:rPr>
              <a:t>, 2010);</a:t>
            </a:r>
            <a:endParaRPr lang="it-IT" sz="2400" dirty="0">
              <a:latin typeface="Gill Sans MT" pitchFamily="34" charset="0"/>
            </a:endParaRPr>
          </a:p>
        </p:txBody>
      </p:sp>
      <p:sp>
        <p:nvSpPr>
          <p:cNvPr id="8" name="CasellaDiTesto 5"/>
          <p:cNvSpPr txBox="1">
            <a:spLocks noChangeArrowheads="1"/>
          </p:cNvSpPr>
          <p:nvPr/>
        </p:nvSpPr>
        <p:spPr bwMode="auto">
          <a:xfrm>
            <a:off x="0" y="2636912"/>
            <a:ext cx="9144000" cy="1200329"/>
          </a:xfrm>
          <a:prstGeom prst="rect">
            <a:avLst/>
          </a:prstGeom>
          <a:noFill/>
          <a:ln w="9525">
            <a:noFill/>
            <a:miter lim="800000"/>
            <a:headEnd/>
            <a:tailEnd/>
          </a:ln>
        </p:spPr>
        <p:txBody>
          <a:bodyPr>
            <a:spAutoFit/>
          </a:bodyPr>
          <a:lstStyle/>
          <a:p>
            <a:r>
              <a:rPr lang="it-IT" sz="2400" dirty="0" smtClean="0">
                <a:latin typeface="Gill Sans MT" pitchFamily="34" charset="0"/>
              </a:rPr>
              <a:t>2) Alcuni studi di simulazione (</a:t>
            </a:r>
            <a:r>
              <a:rPr lang="it-IT" sz="2400" dirty="0" err="1" smtClean="0">
                <a:latin typeface="Gill Sans MT" pitchFamily="34" charset="0"/>
              </a:rPr>
              <a:t>Hox</a:t>
            </a:r>
            <a:r>
              <a:rPr lang="it-IT" sz="2400" dirty="0" smtClean="0">
                <a:latin typeface="Gill Sans MT" pitchFamily="34" charset="0"/>
              </a:rPr>
              <a:t> &amp; </a:t>
            </a:r>
            <a:r>
              <a:rPr lang="it-IT" sz="2400" dirty="0" err="1" smtClean="0">
                <a:latin typeface="Gill Sans MT" pitchFamily="34" charset="0"/>
              </a:rPr>
              <a:t>Maas</a:t>
            </a:r>
            <a:r>
              <a:rPr lang="it-IT" sz="2400" dirty="0" smtClean="0">
                <a:latin typeface="Gill Sans MT" pitchFamily="34" charset="0"/>
              </a:rPr>
              <a:t>, 2001; </a:t>
            </a:r>
            <a:r>
              <a:rPr lang="it-IT" sz="2400" dirty="0" err="1" smtClean="0">
                <a:latin typeface="Gill Sans MT" pitchFamily="34" charset="0"/>
              </a:rPr>
              <a:t>Maas</a:t>
            </a:r>
            <a:r>
              <a:rPr lang="it-IT" sz="2400" dirty="0" smtClean="0">
                <a:latin typeface="Gill Sans MT" pitchFamily="34" charset="0"/>
              </a:rPr>
              <a:t> &amp; </a:t>
            </a:r>
            <a:r>
              <a:rPr lang="it-IT" sz="2400" dirty="0" err="1" smtClean="0">
                <a:latin typeface="Gill Sans MT" pitchFamily="34" charset="0"/>
              </a:rPr>
              <a:t>Hox</a:t>
            </a:r>
            <a:r>
              <a:rPr lang="it-IT" sz="2400" dirty="0" smtClean="0">
                <a:latin typeface="Gill Sans MT" pitchFamily="34" charset="0"/>
              </a:rPr>
              <a:t>, 2005) </a:t>
            </a:r>
            <a:r>
              <a:rPr lang="it-IT" sz="2400" b="1" dirty="0" smtClean="0">
                <a:latin typeface="Gill Sans MT" pitchFamily="34" charset="0"/>
              </a:rPr>
              <a:t>suggeriscono di non scendere mai sotto N=100 al livello gerarchico superiore quando si utilizzano le variabili latenti</a:t>
            </a:r>
            <a:r>
              <a:rPr lang="it-IT" sz="2400" dirty="0" smtClean="0">
                <a:latin typeface="Gill Sans MT" pitchFamily="34" charset="0"/>
              </a:rPr>
              <a:t>;</a:t>
            </a:r>
            <a:endParaRPr lang="it-IT" sz="2400" dirty="0">
              <a:latin typeface="Gill Sans MT" pitchFamily="34" charset="0"/>
            </a:endParaRPr>
          </a:p>
        </p:txBody>
      </p:sp>
      <p:sp>
        <p:nvSpPr>
          <p:cNvPr id="10" name="CasellaDiTesto 5"/>
          <p:cNvSpPr txBox="1">
            <a:spLocks noChangeArrowheads="1"/>
          </p:cNvSpPr>
          <p:nvPr/>
        </p:nvSpPr>
        <p:spPr bwMode="auto">
          <a:xfrm>
            <a:off x="0" y="4071942"/>
            <a:ext cx="9144000" cy="2308324"/>
          </a:xfrm>
          <a:prstGeom prst="rect">
            <a:avLst/>
          </a:prstGeom>
          <a:noFill/>
          <a:ln w="9525">
            <a:noFill/>
            <a:miter lim="800000"/>
            <a:headEnd/>
            <a:tailEnd/>
          </a:ln>
        </p:spPr>
        <p:txBody>
          <a:bodyPr>
            <a:spAutoFit/>
          </a:bodyPr>
          <a:lstStyle/>
          <a:p>
            <a:r>
              <a:rPr lang="it-IT" sz="2400" dirty="0" smtClean="0">
                <a:latin typeface="Gill Sans MT" pitchFamily="34" charset="0"/>
              </a:rPr>
              <a:t>3) Tuttavia, </a:t>
            </a:r>
            <a:r>
              <a:rPr lang="it-IT" sz="2400" b="1" dirty="0" smtClean="0">
                <a:latin typeface="Gill Sans MT" pitchFamily="34" charset="0"/>
              </a:rPr>
              <a:t>il punto 2) dipende fortemente dalla complessità del modello e dal numero di parametri liberamente stimati in esso</a:t>
            </a:r>
            <a:r>
              <a:rPr lang="it-IT" sz="2400" dirty="0" smtClean="0">
                <a:latin typeface="Gill Sans MT" pitchFamily="34" charset="0"/>
              </a:rPr>
              <a:t>. Recenti studi hanno indicato come, utilizzando stimatori appropriati (i.e., BAYES) i modelli multilivello </a:t>
            </a:r>
            <a:r>
              <a:rPr lang="it-IT" sz="2400" dirty="0" err="1" smtClean="0">
                <a:latin typeface="Gill Sans MT" pitchFamily="34" charset="0"/>
              </a:rPr>
              <a:t>performino</a:t>
            </a:r>
            <a:r>
              <a:rPr lang="it-IT" sz="2400" dirty="0" smtClean="0">
                <a:latin typeface="Gill Sans MT" pitchFamily="34" charset="0"/>
              </a:rPr>
              <a:t> relativamente bene anche con un numero di cluster decisamente inferiore (</a:t>
            </a:r>
            <a:r>
              <a:rPr lang="it-IT" sz="2400" dirty="0" err="1" smtClean="0">
                <a:latin typeface="Gill Sans MT" pitchFamily="34" charset="0"/>
              </a:rPr>
              <a:t>e.g</a:t>
            </a:r>
            <a:r>
              <a:rPr lang="it-IT" sz="2400" dirty="0" smtClean="0">
                <a:latin typeface="Gill Sans MT" pitchFamily="34" charset="0"/>
              </a:rPr>
              <a:t>,. </a:t>
            </a:r>
            <a:r>
              <a:rPr lang="nl-NL" sz="2400" dirty="0" smtClean="0">
                <a:latin typeface="Gill Sans MT" pitchFamily="34" charset="0"/>
              </a:rPr>
              <a:t>Hox, de Schoot, &amp; Matthijsse, 2012; </a:t>
            </a:r>
            <a:r>
              <a:rPr lang="nl-NL" sz="2400" dirty="0" smtClean="0">
                <a:latin typeface="Gill Sans MT" pitchFamily="34" charset="0"/>
              </a:rPr>
              <a:t> </a:t>
            </a:r>
            <a:r>
              <a:rPr lang="it-IT" sz="2400" dirty="0" err="1" smtClean="0">
                <a:latin typeface="Gill Sans MT" pitchFamily="34" charset="0"/>
              </a:rPr>
              <a:t>Stegmueller</a:t>
            </a:r>
            <a:r>
              <a:rPr lang="it-IT" sz="2400" dirty="0" smtClean="0">
                <a:latin typeface="Gill Sans MT" pitchFamily="34" charset="0"/>
              </a:rPr>
              <a:t>, 2013).</a:t>
            </a:r>
            <a:endParaRPr lang="it-IT" sz="2400" dirty="0">
              <a:latin typeface="Gill Sans MT"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E se non ho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molti</a:t>
            </a:r>
            <a:r>
              <a:rPr lang="en-US" sz="2800" b="1" dirty="0" smtClean="0">
                <a:solidFill>
                  <a:srgbClr val="FFFF00"/>
                </a:solidFill>
                <a:effectLst>
                  <a:outerShdw blurRad="38100" dist="38100" dir="2700000" algn="tl">
                    <a:srgbClr val="000000">
                      <a:alpha val="43137"/>
                    </a:srgbClr>
                  </a:outerShdw>
                </a:effectLst>
                <a:latin typeface="Gill Sans MT" pitchFamily="34" charset="0"/>
              </a:rPr>
              <a:t>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gruppi</a:t>
            </a:r>
            <a:r>
              <a:rPr lang="en-US" sz="2800" b="1" dirty="0" smtClean="0">
                <a:solidFill>
                  <a:srgbClr val="FFFF00"/>
                </a:solidFill>
                <a:effectLst>
                  <a:outerShdw blurRad="38100" dist="38100" dir="2700000" algn="tl">
                    <a:srgbClr val="000000">
                      <a:alpha val="43137"/>
                    </a:srgbClr>
                  </a:outerShdw>
                </a:effectLst>
                <a:latin typeface="Gill Sans MT" pitchFamily="34" charset="0"/>
              </a:rPr>
              <a:t>?</a:t>
            </a:r>
            <a:endParaRPr lang="en-US" sz="2800" b="1" dirty="0" smtClean="0">
              <a:solidFill>
                <a:srgbClr val="FFFF00"/>
              </a:solidFill>
              <a:effectLst>
                <a:outerShdw blurRad="38100" dist="38100" dir="2700000" algn="tl">
                  <a:srgbClr val="000000">
                    <a:alpha val="43137"/>
                  </a:srgbClr>
                </a:outerShdw>
              </a:effectLst>
              <a:latin typeface="Gill Sans MT" pitchFamily="34" charset="0"/>
            </a:endParaRP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15</a:t>
            </a:fld>
            <a:endParaRPr lang="en-US" b="1" dirty="0">
              <a:effectLst>
                <a:outerShdw blurRad="38100" dist="38100" dir="2700000" algn="tl">
                  <a:srgbClr val="000000">
                    <a:alpha val="43137"/>
                  </a:srgbClr>
                </a:outerShdw>
              </a:effectLst>
              <a:latin typeface="Gill Sans MT" pitchFamily="34" charset="0"/>
            </a:endParaRPr>
          </a:p>
        </p:txBody>
      </p:sp>
      <p:sp>
        <p:nvSpPr>
          <p:cNvPr id="10246" name="CasellaDiTesto 5"/>
          <p:cNvSpPr txBox="1">
            <a:spLocks noChangeArrowheads="1"/>
          </p:cNvSpPr>
          <p:nvPr/>
        </p:nvSpPr>
        <p:spPr bwMode="auto">
          <a:xfrm>
            <a:off x="0" y="1428736"/>
            <a:ext cx="9144000" cy="4524315"/>
          </a:xfrm>
          <a:prstGeom prst="rect">
            <a:avLst/>
          </a:prstGeom>
          <a:noFill/>
          <a:ln w="9525">
            <a:noFill/>
            <a:miter lim="800000"/>
            <a:headEnd/>
            <a:tailEnd/>
          </a:ln>
        </p:spPr>
        <p:txBody>
          <a:bodyPr>
            <a:spAutoFit/>
          </a:bodyPr>
          <a:lstStyle/>
          <a:p>
            <a:r>
              <a:rPr lang="it-IT" sz="2400" b="1" dirty="0" smtClean="0">
                <a:latin typeface="Gill Sans MT" pitchFamily="34" charset="0"/>
              </a:rPr>
              <a:t>ANALYSIS: </a:t>
            </a:r>
            <a:r>
              <a:rPr lang="it-IT" sz="2400" b="1" dirty="0" smtClean="0">
                <a:latin typeface="Gill Sans MT" pitchFamily="34" charset="0"/>
              </a:rPr>
              <a:t> </a:t>
            </a:r>
            <a:r>
              <a:rPr lang="it-IT" sz="2400" b="1" dirty="0" smtClean="0">
                <a:solidFill>
                  <a:srgbClr val="FF0000"/>
                </a:solidFill>
                <a:latin typeface="Gill Sans MT" pitchFamily="34" charset="0"/>
              </a:rPr>
              <a:t>TYPE </a:t>
            </a:r>
            <a:r>
              <a:rPr lang="it-IT" sz="2400" b="1" dirty="0" smtClean="0">
                <a:solidFill>
                  <a:srgbClr val="FF0000"/>
                </a:solidFill>
                <a:latin typeface="Gill Sans MT" pitchFamily="34" charset="0"/>
              </a:rPr>
              <a:t>= COMPLEX </a:t>
            </a:r>
            <a:r>
              <a:rPr lang="it-IT" sz="2400" dirty="0" smtClean="0">
                <a:latin typeface="Gill Sans MT" pitchFamily="34" charset="0"/>
              </a:rPr>
              <a:t>EFA 1 3;</a:t>
            </a:r>
          </a:p>
          <a:p>
            <a:r>
              <a:rPr lang="it-IT" sz="2400" dirty="0" smtClean="0">
                <a:latin typeface="Gill Sans MT" pitchFamily="34" charset="0"/>
              </a:rPr>
              <a:t>         </a:t>
            </a:r>
            <a:r>
              <a:rPr lang="it-IT" sz="2400" dirty="0" smtClean="0">
                <a:latin typeface="Gill Sans MT" pitchFamily="34" charset="0"/>
              </a:rPr>
              <a:t>        ESTIMATOR </a:t>
            </a:r>
            <a:r>
              <a:rPr lang="it-IT" sz="2400" dirty="0" smtClean="0">
                <a:latin typeface="Gill Sans MT" pitchFamily="34" charset="0"/>
              </a:rPr>
              <a:t>= MLR</a:t>
            </a:r>
            <a:r>
              <a:rPr lang="it-IT" sz="2400" dirty="0" smtClean="0">
                <a:latin typeface="Gill Sans MT" pitchFamily="34" charset="0"/>
              </a:rPr>
              <a:t>;</a:t>
            </a:r>
          </a:p>
          <a:p>
            <a:endParaRPr lang="it-IT" sz="2400" dirty="0" smtClean="0">
              <a:latin typeface="Gill Sans MT" pitchFamily="34" charset="0"/>
            </a:endParaRPr>
          </a:p>
          <a:p>
            <a:r>
              <a:rPr lang="it-IT" sz="2400" dirty="0" smtClean="0">
                <a:latin typeface="Gill Sans MT" pitchFamily="34" charset="0"/>
              </a:rPr>
              <a:t>Tale procedura consente a </a:t>
            </a:r>
            <a:r>
              <a:rPr lang="it-IT" sz="2400" dirty="0" err="1" smtClean="0">
                <a:latin typeface="Gill Sans MT" pitchFamily="34" charset="0"/>
              </a:rPr>
              <a:t>Mplus</a:t>
            </a:r>
            <a:r>
              <a:rPr lang="it-IT" sz="2400" dirty="0" smtClean="0">
                <a:latin typeface="Gill Sans MT" pitchFamily="34" charset="0"/>
              </a:rPr>
              <a:t> di correggere il chi quadrato e gli errori standard (di conseguenza, le stime) per la non indipendenza delle osservazioni all’interno dei gruppi (</a:t>
            </a:r>
            <a:r>
              <a:rPr lang="it-IT" sz="2400" dirty="0" err="1" smtClean="0">
                <a:latin typeface="Gill Sans MT" pitchFamily="34" charset="0"/>
              </a:rPr>
              <a:t>Stapleton</a:t>
            </a:r>
            <a:r>
              <a:rPr lang="it-IT" sz="2400" dirty="0" smtClean="0">
                <a:latin typeface="Gill Sans MT" pitchFamily="34" charset="0"/>
              </a:rPr>
              <a:t>, 2006).</a:t>
            </a:r>
          </a:p>
          <a:p>
            <a:endParaRPr lang="it-IT" sz="2400" dirty="0" smtClean="0">
              <a:latin typeface="Gill Sans MT" pitchFamily="34" charset="0"/>
            </a:endParaRPr>
          </a:p>
          <a:p>
            <a:r>
              <a:rPr lang="it-IT" sz="2400" dirty="0" smtClean="0">
                <a:latin typeface="Gill Sans MT" pitchFamily="34" charset="0"/>
              </a:rPr>
              <a:t>L’analisi viene condotta sul livello dell’individuo, ma tale procedura prende in considerazione il fatto che i punteggi sono annidati all’interno del gruppo di appartenenza, producendo stime che sono meno </a:t>
            </a:r>
            <a:r>
              <a:rPr lang="it-IT" sz="2400" dirty="0" err="1" smtClean="0">
                <a:latin typeface="Gill Sans MT" pitchFamily="34" charset="0"/>
              </a:rPr>
              <a:t>biased</a:t>
            </a:r>
            <a:r>
              <a:rPr lang="it-IT" sz="2400" dirty="0" smtClean="0">
                <a:latin typeface="Gill Sans MT" pitchFamily="34" charset="0"/>
              </a:rPr>
              <a:t> rispetto alle stime che non tengono in considerazione l’informazione della </a:t>
            </a:r>
            <a:r>
              <a:rPr lang="it-IT" sz="2400" i="1" dirty="0" err="1" smtClean="0">
                <a:latin typeface="Gill Sans MT" pitchFamily="34" charset="0"/>
              </a:rPr>
              <a:t>nestedness</a:t>
            </a:r>
            <a:r>
              <a:rPr lang="it-IT" sz="2400" dirty="0" smtClean="0">
                <a:latin typeface="Gill Sans MT" pitchFamily="34" charset="0"/>
              </a:rPr>
              <a:t> dei dati.</a:t>
            </a:r>
            <a:endParaRPr lang="it-IT" sz="2400" dirty="0">
              <a:latin typeface="Gill Sans MT"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olo 1"/>
          <p:cNvSpPr>
            <a:spLocks noGrp="1"/>
          </p:cNvSpPr>
          <p:nvPr>
            <p:ph type="ctrTitle"/>
          </p:nvPr>
        </p:nvSpPr>
        <p:spPr>
          <a:xfrm>
            <a:off x="428625" y="1866618"/>
            <a:ext cx="8143875" cy="1071563"/>
          </a:xfrm>
        </p:spPr>
        <p:txBody>
          <a:bodyPr/>
          <a:lstStyle/>
          <a:p>
            <a:pPr eaLnBrk="1" hangingPunct="1">
              <a:defRPr/>
            </a:pPr>
            <a:r>
              <a:rPr lang="it-IT" sz="3200" b="1" dirty="0" err="1" smtClean="0">
                <a:solidFill>
                  <a:srgbClr val="FFFF00"/>
                </a:solidFill>
                <a:effectLst>
                  <a:outerShdw blurRad="38100" dist="38100" dir="2700000" algn="tl">
                    <a:srgbClr val="000000">
                      <a:alpha val="43137"/>
                    </a:srgbClr>
                  </a:outerShdw>
                </a:effectLst>
                <a:latin typeface="Gill Sans MT" pitchFamily="34" charset="0"/>
              </a:rPr>
              <a:t>TWO-Level</a:t>
            </a:r>
            <a:r>
              <a:rPr lang="it-IT" sz="3200" b="1" dirty="0" smtClean="0">
                <a:solidFill>
                  <a:srgbClr val="FFFF00"/>
                </a:solidFill>
                <a:effectLst>
                  <a:outerShdw blurRad="38100" dist="38100" dir="2700000" algn="tl">
                    <a:srgbClr val="000000">
                      <a:alpha val="43137"/>
                    </a:srgbClr>
                  </a:outerShdw>
                </a:effectLst>
                <a:latin typeface="Gill Sans MT" pitchFamily="34" charset="0"/>
              </a:rPr>
              <a:t> CFA</a:t>
            </a:r>
          </a:p>
        </p:txBody>
      </p:sp>
      <p:sp>
        <p:nvSpPr>
          <p:cNvPr id="4" name="Segnaposto numero diapositiva 3"/>
          <p:cNvSpPr>
            <a:spLocks noGrp="1"/>
          </p:cNvSpPr>
          <p:nvPr>
            <p:ph type="sldNum" sz="quarter" idx="12"/>
          </p:nvPr>
        </p:nvSpPr>
        <p:spPr/>
        <p:txBody>
          <a:bodyPr/>
          <a:lstStyle/>
          <a:p>
            <a:pPr>
              <a:defRPr/>
            </a:pPr>
            <a:fld id="{5DC04CB5-43BB-4342-8E8E-89BA48F23B67}" type="slidenum">
              <a:rPr lang="en-US" b="1" smtClean="0">
                <a:effectLst>
                  <a:outerShdw blurRad="38100" dist="38100" dir="2700000" algn="tl">
                    <a:srgbClr val="000000">
                      <a:alpha val="43137"/>
                    </a:srgbClr>
                  </a:outerShdw>
                </a:effectLst>
                <a:latin typeface="Gill Sans MT" pitchFamily="34" charset="0"/>
              </a:rPr>
              <a:pPr>
                <a:defRPr/>
              </a:pPr>
              <a:t>16</a:t>
            </a:fld>
            <a:endParaRPr lang="en-US" b="1" dirty="0" smtClean="0">
              <a:effectLst>
                <a:outerShdw blurRad="38100" dist="38100" dir="2700000" algn="tl">
                  <a:srgbClr val="000000">
                    <a:alpha val="43137"/>
                  </a:srgbClr>
                </a:outerShdw>
              </a:effectLst>
              <a:latin typeface="Gill Sans MT" pitchFamily="34" charset="0"/>
            </a:endParaRPr>
          </a:p>
        </p:txBody>
      </p:sp>
      <p:sp>
        <p:nvSpPr>
          <p:cNvPr id="9" name="Segnaposto testo 10"/>
          <p:cNvSpPr txBox="1">
            <a:spLocks/>
          </p:cNvSpPr>
          <p:nvPr/>
        </p:nvSpPr>
        <p:spPr>
          <a:xfrm>
            <a:off x="0" y="6529388"/>
            <a:ext cx="4572000" cy="285750"/>
          </a:xfrm>
          <a:prstGeom prst="rect">
            <a:avLst/>
          </a:prstGeom>
          <a:solidFill>
            <a:schemeClr val="tx1"/>
          </a:solidFill>
        </p:spPr>
        <p:txBody>
          <a:bodyPr/>
          <a:lstStyle/>
          <a:p>
            <a:pPr marL="342900" indent="-342900" algn="ctr">
              <a:spcBef>
                <a:spcPct val="20000"/>
              </a:spcBef>
              <a:defRPr/>
            </a:pPr>
            <a:r>
              <a:rPr lang="it-IT" sz="1200" b="1" dirty="0" smtClean="0">
                <a:solidFill>
                  <a:schemeClr val="bg1"/>
                </a:solidFill>
                <a:latin typeface="Gill Sans MT" pitchFamily="34" charset="0"/>
                <a:cs typeface="+mn-cs"/>
              </a:rPr>
              <a:t>  MLM con </a:t>
            </a:r>
            <a:r>
              <a:rPr lang="it-IT" sz="1200" b="1" dirty="0" err="1" smtClean="0">
                <a:solidFill>
                  <a:schemeClr val="bg1"/>
                </a:solidFill>
                <a:latin typeface="Gill Sans MT" pitchFamily="34" charset="0"/>
                <a:cs typeface="+mn-cs"/>
              </a:rPr>
              <a:t>M</a:t>
            </a:r>
            <a:r>
              <a:rPr lang="it-IT" sz="1200" b="1" i="1" dirty="0" err="1" smtClean="0">
                <a:solidFill>
                  <a:schemeClr val="bg1"/>
                </a:solidFill>
                <a:latin typeface="Gill Sans MT" pitchFamily="34" charset="0"/>
                <a:cs typeface="+mn-cs"/>
              </a:rPr>
              <a:t>plus</a:t>
            </a:r>
            <a:r>
              <a:rPr lang="it-IT" sz="1200" b="1" i="1" dirty="0" smtClean="0">
                <a:solidFill>
                  <a:schemeClr val="bg1"/>
                </a:solidFill>
                <a:latin typeface="Gill Sans MT" pitchFamily="34" charset="0"/>
                <a:cs typeface="+mn-cs"/>
              </a:rPr>
              <a:t> </a:t>
            </a:r>
            <a:r>
              <a:rPr lang="it-IT" sz="1200" b="1" dirty="0" smtClean="0">
                <a:solidFill>
                  <a:schemeClr val="bg1"/>
                </a:solidFill>
                <a:latin typeface="Gill Sans MT" pitchFamily="34" charset="0"/>
                <a:cs typeface="+mn-cs"/>
              </a:rPr>
              <a:t>                                                 Valerio </a:t>
            </a:r>
            <a:r>
              <a:rPr lang="it-IT" sz="1200" b="1" dirty="0" err="1" smtClean="0">
                <a:solidFill>
                  <a:schemeClr val="bg1"/>
                </a:solidFill>
                <a:latin typeface="Gill Sans MT" pitchFamily="34" charset="0"/>
                <a:cs typeface="+mn-cs"/>
              </a:rPr>
              <a:t>Ghezzi</a:t>
            </a:r>
            <a:endParaRPr lang="it-IT" sz="1200" b="1" dirty="0">
              <a:solidFill>
                <a:schemeClr val="bg1"/>
              </a:solidFill>
              <a:latin typeface="Gill Sans MT" pitchFamily="34" charset="0"/>
              <a:cs typeface="+mn-cs"/>
            </a:endParaRPr>
          </a:p>
        </p:txBody>
      </p:sp>
      <p:sp>
        <p:nvSpPr>
          <p:cNvPr id="10"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cs typeface="+mn-cs"/>
              </a:rPr>
              <a:t>Roma,  30 – 05 – 2016</a:t>
            </a:r>
            <a:endParaRPr lang="it-IT" sz="1200" b="1" dirty="0">
              <a:solidFill>
                <a:schemeClr val="bg1"/>
              </a:solidFill>
              <a:latin typeface="Gill Sans MT" pitchFamily="34" charset="0"/>
              <a:cs typeface="+mn-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err="1" smtClean="0">
                <a:solidFill>
                  <a:srgbClr val="FFFF00"/>
                </a:solidFill>
                <a:effectLst>
                  <a:outerShdw blurRad="38100" dist="38100" dir="2700000" algn="tl">
                    <a:srgbClr val="000000">
                      <a:alpha val="43137"/>
                    </a:srgbClr>
                  </a:outerShdw>
                </a:effectLst>
                <a:latin typeface="Gill Sans MT" pitchFamily="34" charset="0"/>
              </a:rPr>
              <a:t>Modello</a:t>
            </a:r>
            <a:r>
              <a:rPr lang="en-US" sz="2800" b="1" dirty="0" smtClean="0">
                <a:solidFill>
                  <a:srgbClr val="FFFF00"/>
                </a:solidFill>
                <a:effectLst>
                  <a:outerShdw blurRad="38100" dist="38100" dir="2700000" algn="tl">
                    <a:srgbClr val="000000">
                      <a:alpha val="43137"/>
                    </a:srgbClr>
                  </a:outerShdw>
                </a:effectLst>
                <a:latin typeface="Gill Sans MT" pitchFamily="34" charset="0"/>
              </a:rPr>
              <a:t>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Matematico</a:t>
            </a:r>
            <a:r>
              <a:rPr lang="en-US" sz="2800" b="1" dirty="0" smtClean="0">
                <a:solidFill>
                  <a:srgbClr val="FFFF00"/>
                </a:solidFill>
                <a:effectLst>
                  <a:outerShdw blurRad="38100" dist="38100" dir="2700000" algn="tl">
                    <a:srgbClr val="000000">
                      <a:alpha val="43137"/>
                    </a:srgbClr>
                  </a:outerShdw>
                </a:effectLst>
                <a:latin typeface="Gill Sans MT" pitchFamily="34" charset="0"/>
              </a:rPr>
              <a:t>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della</a:t>
            </a:r>
            <a:r>
              <a:rPr lang="en-US" sz="2800" b="1" dirty="0" smtClean="0">
                <a:solidFill>
                  <a:srgbClr val="FFFF00"/>
                </a:solidFill>
                <a:effectLst>
                  <a:outerShdw blurRad="38100" dist="38100" dir="2700000" algn="tl">
                    <a:srgbClr val="000000">
                      <a:alpha val="43137"/>
                    </a:srgbClr>
                  </a:outerShdw>
                </a:effectLst>
                <a:latin typeface="Gill Sans MT" pitchFamily="34" charset="0"/>
              </a:rPr>
              <a:t> CFA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Multilivello</a:t>
            </a:r>
            <a:endParaRPr lang="en-US" sz="2800" b="1" dirty="0" smtClean="0">
              <a:solidFill>
                <a:srgbClr val="FFFF00"/>
              </a:solidFill>
              <a:effectLst>
                <a:outerShdw blurRad="38100" dist="38100" dir="2700000" algn="tl">
                  <a:srgbClr val="000000">
                    <a:alpha val="43137"/>
                  </a:srgbClr>
                </a:outerShdw>
              </a:effectLst>
              <a:latin typeface="Gill Sans MT" pitchFamily="34" charset="0"/>
            </a:endParaRP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17</a:t>
            </a:fld>
            <a:endParaRPr lang="en-US" b="1" dirty="0">
              <a:effectLst>
                <a:outerShdw blurRad="38100" dist="38100" dir="2700000" algn="tl">
                  <a:srgbClr val="000000">
                    <a:alpha val="43137"/>
                  </a:srgbClr>
                </a:outerShdw>
              </a:effectLst>
              <a:latin typeface="Gill Sans MT" pitchFamily="34" charset="0"/>
            </a:endParaRPr>
          </a:p>
        </p:txBody>
      </p:sp>
      <p:pic>
        <p:nvPicPr>
          <p:cNvPr id="70658" name="Picture 2"/>
          <p:cNvPicPr>
            <a:picLocks noChangeAspect="1" noChangeArrowheads="1"/>
          </p:cNvPicPr>
          <p:nvPr/>
        </p:nvPicPr>
        <p:blipFill>
          <a:blip r:embed="rId2" cstate="print"/>
          <a:srcRect/>
          <a:stretch>
            <a:fillRect/>
          </a:stretch>
        </p:blipFill>
        <p:spPr bwMode="auto">
          <a:xfrm>
            <a:off x="2123728" y="1484784"/>
            <a:ext cx="4876800" cy="866775"/>
          </a:xfrm>
          <a:prstGeom prst="rect">
            <a:avLst/>
          </a:prstGeom>
          <a:noFill/>
          <a:ln w="9525">
            <a:noFill/>
            <a:miter lim="800000"/>
            <a:headEnd/>
            <a:tailEnd/>
          </a:ln>
        </p:spPr>
      </p:pic>
      <p:pic>
        <p:nvPicPr>
          <p:cNvPr id="70659" name="Picture 3"/>
          <p:cNvPicPr>
            <a:picLocks noChangeAspect="1" noChangeArrowheads="1"/>
          </p:cNvPicPr>
          <p:nvPr/>
        </p:nvPicPr>
        <p:blipFill>
          <a:blip r:embed="rId3" cstate="print"/>
          <a:srcRect/>
          <a:stretch>
            <a:fillRect/>
          </a:stretch>
        </p:blipFill>
        <p:spPr bwMode="auto">
          <a:xfrm>
            <a:off x="1907704" y="2420888"/>
            <a:ext cx="5391150" cy="771525"/>
          </a:xfrm>
          <a:prstGeom prst="rect">
            <a:avLst/>
          </a:prstGeom>
          <a:noFill/>
          <a:ln w="9525">
            <a:noFill/>
            <a:miter lim="800000"/>
            <a:headEnd/>
            <a:tailEnd/>
          </a:ln>
        </p:spPr>
      </p:pic>
      <p:pic>
        <p:nvPicPr>
          <p:cNvPr id="70661" name="Picture 5"/>
          <p:cNvPicPr>
            <a:picLocks noChangeAspect="1" noChangeArrowheads="1"/>
          </p:cNvPicPr>
          <p:nvPr/>
        </p:nvPicPr>
        <p:blipFill>
          <a:blip r:embed="rId4" cstate="print"/>
          <a:srcRect/>
          <a:stretch>
            <a:fillRect/>
          </a:stretch>
        </p:blipFill>
        <p:spPr bwMode="auto">
          <a:xfrm>
            <a:off x="179512" y="4005064"/>
            <a:ext cx="8777238" cy="110623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err="1" smtClean="0">
                <a:solidFill>
                  <a:srgbClr val="FFFF00"/>
                </a:solidFill>
                <a:effectLst>
                  <a:outerShdw blurRad="38100" dist="38100" dir="2700000" algn="tl">
                    <a:srgbClr val="000000">
                      <a:alpha val="43137"/>
                    </a:srgbClr>
                  </a:outerShdw>
                </a:effectLst>
                <a:latin typeface="Gill Sans MT" pitchFamily="34" charset="0"/>
              </a:rPr>
              <a:t>Rappresentazione</a:t>
            </a:r>
            <a:r>
              <a:rPr lang="en-US" sz="2800" b="1" dirty="0" smtClean="0">
                <a:solidFill>
                  <a:srgbClr val="FFFF00"/>
                </a:solidFill>
                <a:effectLst>
                  <a:outerShdw blurRad="38100" dist="38100" dir="2700000" algn="tl">
                    <a:srgbClr val="000000">
                      <a:alpha val="43137"/>
                    </a:srgbClr>
                  </a:outerShdw>
                </a:effectLst>
                <a:latin typeface="Gill Sans MT" pitchFamily="34" charset="0"/>
              </a:rPr>
              <a:t>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diagrammatica</a:t>
            </a:r>
            <a:r>
              <a:rPr lang="en-US" sz="2800" b="1" dirty="0" smtClean="0">
                <a:solidFill>
                  <a:srgbClr val="FFFF00"/>
                </a:solidFill>
                <a:effectLst>
                  <a:outerShdw blurRad="38100" dist="38100" dir="2700000" algn="tl">
                    <a:srgbClr val="000000">
                      <a:alpha val="43137"/>
                    </a:srgbClr>
                  </a:outerShdw>
                </a:effectLst>
                <a:latin typeface="Gill Sans MT" pitchFamily="34" charset="0"/>
              </a:rPr>
              <a:t/>
            </a:r>
            <a:br>
              <a:rPr lang="en-US" sz="2800" b="1" dirty="0" smtClean="0">
                <a:solidFill>
                  <a:srgbClr val="FFFF00"/>
                </a:solidFill>
                <a:effectLst>
                  <a:outerShdw blurRad="38100" dist="38100" dir="2700000" algn="tl">
                    <a:srgbClr val="000000">
                      <a:alpha val="43137"/>
                    </a:srgbClr>
                  </a:outerShdw>
                </a:effectLst>
                <a:latin typeface="Gill Sans MT" pitchFamily="34" charset="0"/>
              </a:rPr>
            </a:br>
            <a:r>
              <a:rPr lang="en-US" sz="2800" b="1" dirty="0" err="1" smtClean="0">
                <a:solidFill>
                  <a:srgbClr val="FFFF00"/>
                </a:solidFill>
                <a:effectLst>
                  <a:outerShdw blurRad="38100" dist="38100" dir="2700000" algn="tl">
                    <a:srgbClr val="000000">
                      <a:alpha val="43137"/>
                    </a:srgbClr>
                  </a:outerShdw>
                </a:effectLst>
                <a:latin typeface="Gill Sans MT" pitchFamily="34" charset="0"/>
              </a:rPr>
              <a:t>della</a:t>
            </a:r>
            <a:r>
              <a:rPr lang="en-US" sz="2800" b="1" dirty="0" smtClean="0">
                <a:solidFill>
                  <a:srgbClr val="FFFF00"/>
                </a:solidFill>
                <a:effectLst>
                  <a:outerShdw blurRad="38100" dist="38100" dir="2700000" algn="tl">
                    <a:srgbClr val="000000">
                      <a:alpha val="43137"/>
                    </a:srgbClr>
                  </a:outerShdw>
                </a:effectLst>
                <a:latin typeface="Gill Sans MT" pitchFamily="34" charset="0"/>
              </a:rPr>
              <a:t> </a:t>
            </a:r>
            <a:r>
              <a:rPr lang="en-US" sz="2800" b="1" dirty="0" smtClean="0">
                <a:solidFill>
                  <a:srgbClr val="FFFF00"/>
                </a:solidFill>
                <a:effectLst>
                  <a:outerShdw blurRad="38100" dist="38100" dir="2700000" algn="tl">
                    <a:srgbClr val="000000">
                      <a:alpha val="43137"/>
                    </a:srgbClr>
                  </a:outerShdw>
                </a:effectLst>
                <a:latin typeface="Gill Sans MT" pitchFamily="34" charset="0"/>
              </a:rPr>
              <a:t>CFA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Multilivello</a:t>
            </a:r>
            <a:endParaRPr lang="en-US" sz="2800" b="1" dirty="0" smtClean="0">
              <a:solidFill>
                <a:srgbClr val="FFFF00"/>
              </a:solidFill>
              <a:effectLst>
                <a:outerShdw blurRad="38100" dist="38100" dir="2700000" algn="tl">
                  <a:srgbClr val="000000">
                    <a:alpha val="43137"/>
                  </a:srgbClr>
                </a:outerShdw>
              </a:effectLst>
              <a:latin typeface="Gill Sans MT" pitchFamily="34" charset="0"/>
            </a:endParaRP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18</a:t>
            </a:fld>
            <a:endParaRPr lang="en-US" b="1" dirty="0">
              <a:effectLst>
                <a:outerShdw blurRad="38100" dist="38100" dir="2700000" algn="tl">
                  <a:srgbClr val="000000">
                    <a:alpha val="43137"/>
                  </a:srgbClr>
                </a:outerShdw>
              </a:effectLst>
              <a:latin typeface="Gill Sans MT" pitchFamily="34" charset="0"/>
            </a:endParaRPr>
          </a:p>
        </p:txBody>
      </p:sp>
      <p:pic>
        <p:nvPicPr>
          <p:cNvPr id="2050" name="Picture 2"/>
          <p:cNvPicPr>
            <a:picLocks noChangeAspect="1" noChangeArrowheads="1"/>
          </p:cNvPicPr>
          <p:nvPr/>
        </p:nvPicPr>
        <p:blipFill>
          <a:blip r:embed="rId2"/>
          <a:srcRect/>
          <a:stretch>
            <a:fillRect/>
          </a:stretch>
        </p:blipFill>
        <p:spPr bwMode="auto">
          <a:xfrm>
            <a:off x="2285984" y="1142984"/>
            <a:ext cx="4342311" cy="4281494"/>
          </a:xfrm>
          <a:prstGeom prst="rect">
            <a:avLst/>
          </a:prstGeom>
          <a:noFill/>
          <a:ln w="9525">
            <a:noFill/>
            <a:miter lim="800000"/>
            <a:headEnd/>
            <a:tailEnd/>
          </a:ln>
          <a:effectLst/>
        </p:spPr>
      </p:pic>
      <p:sp>
        <p:nvSpPr>
          <p:cNvPr id="8" name="Rettangolo 7"/>
          <p:cNvSpPr/>
          <p:nvPr/>
        </p:nvSpPr>
        <p:spPr>
          <a:xfrm>
            <a:off x="2214546" y="6000768"/>
            <a:ext cx="4686860" cy="369332"/>
          </a:xfrm>
          <a:prstGeom prst="rect">
            <a:avLst/>
          </a:prstGeom>
        </p:spPr>
        <p:txBody>
          <a:bodyPr wrap="none">
            <a:spAutoFit/>
          </a:bodyPr>
          <a:lstStyle/>
          <a:p>
            <a:r>
              <a:rPr lang="it-IT" dirty="0" err="1" smtClean="0">
                <a:latin typeface="Gill Sans MT" pitchFamily="34" charset="0"/>
              </a:rPr>
              <a:t>Pornprasertmanit</a:t>
            </a:r>
            <a:r>
              <a:rPr lang="it-IT" dirty="0" smtClean="0">
                <a:latin typeface="Gill Sans MT" pitchFamily="34" charset="0"/>
              </a:rPr>
              <a:t>,  Lee, &amp; </a:t>
            </a:r>
            <a:r>
              <a:rPr lang="it-IT" dirty="0" err="1" smtClean="0">
                <a:latin typeface="Gill Sans MT" pitchFamily="34" charset="0"/>
              </a:rPr>
              <a:t>Preacehr</a:t>
            </a:r>
            <a:r>
              <a:rPr lang="it-IT" dirty="0" smtClean="0">
                <a:latin typeface="Gill Sans MT" pitchFamily="34" charset="0"/>
              </a:rPr>
              <a:t>,  2014, p. 528</a:t>
            </a:r>
            <a:endParaRPr lang="it-IT" dirty="0">
              <a:latin typeface="Gill Sans MT"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TWO-Level CFA - </a:t>
            </a:r>
            <a:r>
              <a:rPr lang="en-US" sz="2800" b="1" dirty="0" smtClean="0">
                <a:solidFill>
                  <a:srgbClr val="FFFF00"/>
                </a:solidFill>
                <a:effectLst>
                  <a:outerShdw blurRad="38100" dist="38100" dir="2700000" algn="tl">
                    <a:srgbClr val="000000">
                      <a:alpha val="43137"/>
                    </a:srgbClr>
                  </a:outerShdw>
                </a:effectLst>
                <a:latin typeface="Gill Sans MT" pitchFamily="34" charset="0"/>
              </a:rPr>
              <a:t>esercguid_2.inp </a:t>
            </a:r>
            <a:endParaRPr lang="en-US" sz="2800" b="1" dirty="0" smtClean="0">
              <a:solidFill>
                <a:srgbClr val="FFFF00"/>
              </a:solidFill>
              <a:effectLst>
                <a:outerShdw blurRad="38100" dist="38100" dir="2700000" algn="tl">
                  <a:srgbClr val="000000">
                    <a:alpha val="43137"/>
                  </a:srgbClr>
                </a:outerShdw>
              </a:effectLst>
              <a:latin typeface="Gill Sans MT" pitchFamily="34" charset="0"/>
            </a:endParaRP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19</a:t>
            </a:fld>
            <a:endParaRPr lang="en-US" b="1" dirty="0">
              <a:effectLst>
                <a:outerShdw blurRad="38100" dist="38100" dir="2700000" algn="tl">
                  <a:srgbClr val="000000">
                    <a:alpha val="43137"/>
                  </a:srgbClr>
                </a:outerShdw>
              </a:effectLst>
              <a:latin typeface="Gill Sans MT" pitchFamily="34" charset="0"/>
            </a:endParaRPr>
          </a:p>
        </p:txBody>
      </p:sp>
      <p:sp>
        <p:nvSpPr>
          <p:cNvPr id="32" name="Rettangolo 31"/>
          <p:cNvSpPr/>
          <p:nvPr/>
        </p:nvSpPr>
        <p:spPr>
          <a:xfrm>
            <a:off x="0" y="1340768"/>
            <a:ext cx="9144000" cy="4893647"/>
          </a:xfrm>
          <a:prstGeom prst="rect">
            <a:avLst/>
          </a:prstGeom>
        </p:spPr>
        <p:txBody>
          <a:bodyPr wrap="square">
            <a:spAutoFit/>
          </a:bodyPr>
          <a:lstStyle/>
          <a:p>
            <a:r>
              <a:rPr lang="it-IT" sz="2400" b="1" dirty="0" smtClean="0">
                <a:latin typeface="Gill Sans MT" pitchFamily="34" charset="0"/>
              </a:rPr>
              <a:t> </a:t>
            </a:r>
            <a:r>
              <a:rPr lang="it-IT" sz="2400" b="1" i="1" dirty="0" smtClean="0">
                <a:latin typeface="Gill Sans MT" pitchFamily="34" charset="0"/>
              </a:rPr>
              <a:t>ESTRATTO </a:t>
            </a:r>
            <a:r>
              <a:rPr lang="it-IT" sz="2400" b="1" i="1" dirty="0" smtClean="0">
                <a:latin typeface="Gill Sans MT" pitchFamily="34" charset="0"/>
              </a:rPr>
              <a:t>DELL’INPUT</a:t>
            </a:r>
          </a:p>
          <a:p>
            <a:endParaRPr lang="it-IT" sz="2400" dirty="0" smtClean="0">
              <a:latin typeface="Gill Sans MT" pitchFamily="34" charset="0"/>
            </a:endParaRPr>
          </a:p>
          <a:p>
            <a:endParaRPr lang="it-IT" sz="2400" dirty="0" smtClean="0">
              <a:latin typeface="Gill Sans MT" pitchFamily="34" charset="0"/>
            </a:endParaRPr>
          </a:p>
          <a:p>
            <a:r>
              <a:rPr lang="it-IT" sz="2400" b="1" dirty="0" smtClean="0">
                <a:latin typeface="Gill Sans MT" pitchFamily="34" charset="0"/>
              </a:rPr>
              <a:t>MODEL:</a:t>
            </a:r>
          </a:p>
          <a:p>
            <a:r>
              <a:rPr lang="it-IT" sz="2400" b="1" dirty="0" smtClean="0">
                <a:latin typeface="Gill Sans MT" pitchFamily="34" charset="0"/>
              </a:rPr>
              <a:t>  %WITHIN%</a:t>
            </a:r>
          </a:p>
          <a:p>
            <a:r>
              <a:rPr lang="it-IT" sz="2400" b="1" dirty="0" smtClean="0">
                <a:latin typeface="Gill Sans MT" pitchFamily="34" charset="0"/>
              </a:rPr>
              <a:t>  </a:t>
            </a:r>
            <a:r>
              <a:rPr lang="it-IT" sz="2400" dirty="0" err="1" smtClean="0">
                <a:latin typeface="Gill Sans MT" pitchFamily="34" charset="0"/>
              </a:rPr>
              <a:t>W_CONTR</a:t>
            </a:r>
            <a:r>
              <a:rPr lang="it-IT" sz="2400" dirty="0" smtClean="0">
                <a:latin typeface="Gill Sans MT" pitchFamily="34" charset="0"/>
              </a:rPr>
              <a:t> BY </a:t>
            </a:r>
            <a:r>
              <a:rPr lang="it-IT" sz="2400" b="1" dirty="0" smtClean="0">
                <a:latin typeface="Gill Sans MT" pitchFamily="34" charset="0"/>
              </a:rPr>
              <a:t>d2_co@1</a:t>
            </a:r>
            <a:r>
              <a:rPr lang="it-IT" sz="2400" dirty="0" smtClean="0">
                <a:latin typeface="Gill Sans MT" pitchFamily="34" charset="0"/>
              </a:rPr>
              <a:t> d10_cO d15_co d19_co d25_co d30_co;</a:t>
            </a:r>
          </a:p>
          <a:p>
            <a:r>
              <a:rPr lang="it-IT" sz="2400" dirty="0" smtClean="0">
                <a:latin typeface="Gill Sans MT" pitchFamily="34" charset="0"/>
              </a:rPr>
              <a:t>  </a:t>
            </a:r>
            <a:r>
              <a:rPr lang="it-IT" sz="2400" dirty="0" err="1" smtClean="0">
                <a:latin typeface="Gill Sans MT" pitchFamily="34" charset="0"/>
              </a:rPr>
              <a:t>W_DEM</a:t>
            </a:r>
            <a:r>
              <a:rPr lang="it-IT" sz="2400" dirty="0" smtClean="0">
                <a:latin typeface="Gill Sans MT" pitchFamily="34" charset="0"/>
              </a:rPr>
              <a:t> BY </a:t>
            </a:r>
            <a:r>
              <a:rPr lang="it-IT" sz="2400" b="1" dirty="0" smtClean="0">
                <a:latin typeface="Gill Sans MT" pitchFamily="34" charset="0"/>
              </a:rPr>
              <a:t>d3_de@1 </a:t>
            </a:r>
            <a:r>
              <a:rPr lang="it-IT" sz="2400" dirty="0" smtClean="0">
                <a:latin typeface="Gill Sans MT" pitchFamily="34" charset="0"/>
              </a:rPr>
              <a:t>d6_de d9_de d12_de d16_de d18_de d20_de d22_de ;</a:t>
            </a:r>
          </a:p>
          <a:p>
            <a:endParaRPr lang="it-IT" sz="2400" b="1" dirty="0" smtClean="0">
              <a:latin typeface="Gill Sans MT" pitchFamily="34" charset="0"/>
            </a:endParaRPr>
          </a:p>
          <a:p>
            <a:r>
              <a:rPr lang="it-IT" sz="2400" b="1" dirty="0" smtClean="0">
                <a:latin typeface="Gill Sans MT" pitchFamily="34" charset="0"/>
              </a:rPr>
              <a:t>  %BETWEEN%</a:t>
            </a:r>
          </a:p>
          <a:p>
            <a:r>
              <a:rPr lang="it-IT" sz="2400" dirty="0" smtClean="0">
                <a:latin typeface="Gill Sans MT" pitchFamily="34" charset="0"/>
              </a:rPr>
              <a:t>  </a:t>
            </a:r>
            <a:r>
              <a:rPr lang="it-IT" sz="2400" dirty="0" err="1" smtClean="0">
                <a:latin typeface="Gill Sans MT" pitchFamily="34" charset="0"/>
              </a:rPr>
              <a:t>B_CONTR</a:t>
            </a:r>
            <a:r>
              <a:rPr lang="it-IT" sz="2400" dirty="0" smtClean="0">
                <a:latin typeface="Gill Sans MT" pitchFamily="34" charset="0"/>
              </a:rPr>
              <a:t> BY </a:t>
            </a:r>
            <a:r>
              <a:rPr lang="it-IT" sz="2400" b="1" dirty="0" smtClean="0">
                <a:latin typeface="Gill Sans MT" pitchFamily="34" charset="0"/>
              </a:rPr>
              <a:t>d2_co@1 </a:t>
            </a:r>
            <a:r>
              <a:rPr lang="it-IT" sz="2400" dirty="0" smtClean="0">
                <a:latin typeface="Gill Sans MT" pitchFamily="34" charset="0"/>
              </a:rPr>
              <a:t>d10_cO d15_co d19_co d25_co d30_co;</a:t>
            </a:r>
          </a:p>
          <a:p>
            <a:r>
              <a:rPr lang="it-IT" sz="2400" dirty="0" smtClean="0">
                <a:latin typeface="Gill Sans MT" pitchFamily="34" charset="0"/>
              </a:rPr>
              <a:t>  </a:t>
            </a:r>
            <a:r>
              <a:rPr lang="it-IT" sz="2400" dirty="0" err="1" smtClean="0">
                <a:latin typeface="Gill Sans MT" pitchFamily="34" charset="0"/>
              </a:rPr>
              <a:t>B_DEM</a:t>
            </a:r>
            <a:r>
              <a:rPr lang="it-IT" sz="2400" dirty="0" smtClean="0">
                <a:latin typeface="Gill Sans MT" pitchFamily="34" charset="0"/>
              </a:rPr>
              <a:t> BY </a:t>
            </a:r>
            <a:r>
              <a:rPr lang="it-IT" sz="2400" b="1" dirty="0" smtClean="0">
                <a:latin typeface="Gill Sans MT" pitchFamily="34" charset="0"/>
              </a:rPr>
              <a:t>d3_de@1</a:t>
            </a:r>
            <a:r>
              <a:rPr lang="it-IT" sz="2400" dirty="0" smtClean="0">
                <a:latin typeface="Gill Sans MT" pitchFamily="34" charset="0"/>
              </a:rPr>
              <a:t> d6_de d9_de d12_de d16_de d18_de d20_de d22_de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ARGOMENTI</a:t>
            </a: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2</a:t>
            </a:fld>
            <a:endParaRPr lang="en-US" b="1" dirty="0">
              <a:effectLst>
                <a:outerShdw blurRad="38100" dist="38100" dir="2700000" algn="tl">
                  <a:srgbClr val="000000">
                    <a:alpha val="43137"/>
                  </a:srgbClr>
                </a:outerShdw>
              </a:effectLst>
              <a:latin typeface="Gill Sans MT" pitchFamily="34" charset="0"/>
            </a:endParaRPr>
          </a:p>
        </p:txBody>
      </p:sp>
      <p:sp>
        <p:nvSpPr>
          <p:cNvPr id="10246" name="CasellaDiTesto 5"/>
          <p:cNvSpPr txBox="1">
            <a:spLocks noChangeArrowheads="1"/>
          </p:cNvSpPr>
          <p:nvPr/>
        </p:nvSpPr>
        <p:spPr bwMode="auto">
          <a:xfrm>
            <a:off x="0" y="1134733"/>
            <a:ext cx="9144000" cy="584775"/>
          </a:xfrm>
          <a:prstGeom prst="rect">
            <a:avLst/>
          </a:prstGeom>
          <a:noFill/>
          <a:ln w="9525">
            <a:noFill/>
            <a:miter lim="800000"/>
            <a:headEnd/>
            <a:tailEnd/>
          </a:ln>
        </p:spPr>
        <p:txBody>
          <a:bodyPr>
            <a:spAutoFit/>
          </a:bodyPr>
          <a:lstStyle/>
          <a:p>
            <a:pPr>
              <a:buFont typeface="Arial" pitchFamily="34" charset="0"/>
              <a:buChar char="•"/>
            </a:pPr>
            <a:r>
              <a:rPr lang="en-US" sz="3200" b="1" dirty="0" smtClean="0">
                <a:latin typeface="Gill Sans MT" pitchFamily="34" charset="0"/>
              </a:rPr>
              <a:t> TWO-Level </a:t>
            </a:r>
            <a:r>
              <a:rPr lang="en-US" sz="3200" b="1" dirty="0" err="1" smtClean="0">
                <a:latin typeface="Gill Sans MT" pitchFamily="34" charset="0"/>
              </a:rPr>
              <a:t>Efa</a:t>
            </a:r>
            <a:r>
              <a:rPr lang="en-US" sz="3200" b="1" dirty="0" smtClean="0">
                <a:latin typeface="Gill Sans MT" pitchFamily="34" charset="0"/>
              </a:rPr>
              <a:t>;</a:t>
            </a:r>
            <a:endParaRPr lang="en-US" sz="3200" b="1" dirty="0">
              <a:latin typeface="Gill Sans MT" pitchFamily="34" charset="0"/>
            </a:endParaRPr>
          </a:p>
        </p:txBody>
      </p:sp>
      <p:sp>
        <p:nvSpPr>
          <p:cNvPr id="8" name="CasellaDiTesto 5"/>
          <p:cNvSpPr txBox="1">
            <a:spLocks noChangeArrowheads="1"/>
          </p:cNvSpPr>
          <p:nvPr/>
        </p:nvSpPr>
        <p:spPr bwMode="auto">
          <a:xfrm>
            <a:off x="0" y="2643182"/>
            <a:ext cx="9144000" cy="584775"/>
          </a:xfrm>
          <a:prstGeom prst="rect">
            <a:avLst/>
          </a:prstGeom>
          <a:noFill/>
          <a:ln w="9525">
            <a:noFill/>
            <a:miter lim="800000"/>
            <a:headEnd/>
            <a:tailEnd/>
          </a:ln>
        </p:spPr>
        <p:txBody>
          <a:bodyPr>
            <a:spAutoFit/>
          </a:bodyPr>
          <a:lstStyle/>
          <a:p>
            <a:pPr>
              <a:buFont typeface="Arial" pitchFamily="34" charset="0"/>
              <a:buChar char="•"/>
            </a:pPr>
            <a:r>
              <a:rPr lang="en-US" sz="3200" b="1" dirty="0" smtClean="0">
                <a:latin typeface="Gill Sans MT" pitchFamily="34" charset="0"/>
              </a:rPr>
              <a:t> TWO-Level </a:t>
            </a:r>
            <a:r>
              <a:rPr lang="en-US" sz="3200" b="1" dirty="0" smtClean="0">
                <a:latin typeface="Gill Sans MT" pitchFamily="34" charset="0"/>
              </a:rPr>
              <a:t>CFA;</a:t>
            </a:r>
            <a:endParaRPr lang="en-US" sz="3200" b="1" dirty="0">
              <a:latin typeface="Gill Sans MT" pitchFamily="34" charset="0"/>
            </a:endParaRPr>
          </a:p>
        </p:txBody>
      </p:sp>
      <p:sp>
        <p:nvSpPr>
          <p:cNvPr id="9" name="CasellaDiTesto 5"/>
          <p:cNvSpPr txBox="1">
            <a:spLocks noChangeArrowheads="1"/>
          </p:cNvSpPr>
          <p:nvPr/>
        </p:nvSpPr>
        <p:spPr bwMode="auto">
          <a:xfrm>
            <a:off x="0" y="5500702"/>
            <a:ext cx="9144000" cy="584775"/>
          </a:xfrm>
          <a:prstGeom prst="rect">
            <a:avLst/>
          </a:prstGeom>
          <a:noFill/>
          <a:ln w="9525">
            <a:noFill/>
            <a:miter lim="800000"/>
            <a:headEnd/>
            <a:tailEnd/>
          </a:ln>
        </p:spPr>
        <p:txBody>
          <a:bodyPr>
            <a:spAutoFit/>
          </a:bodyPr>
          <a:lstStyle/>
          <a:p>
            <a:pPr>
              <a:buFont typeface="Arial" pitchFamily="34" charset="0"/>
              <a:buChar char="•"/>
            </a:pPr>
            <a:r>
              <a:rPr lang="en-US" sz="3200" b="1" dirty="0" smtClean="0">
                <a:latin typeface="Gill Sans MT" pitchFamily="34" charset="0"/>
              </a:rPr>
              <a:t> </a:t>
            </a:r>
            <a:r>
              <a:rPr lang="en-US" sz="3200" b="1" dirty="0" smtClean="0">
                <a:latin typeface="Gill Sans MT" pitchFamily="34" charset="0"/>
              </a:rPr>
              <a:t>Il fit </a:t>
            </a:r>
            <a:r>
              <a:rPr lang="en-US" sz="3200" b="1" dirty="0" err="1" smtClean="0">
                <a:latin typeface="Gill Sans MT" pitchFamily="34" charset="0"/>
              </a:rPr>
              <a:t>di</a:t>
            </a:r>
            <a:r>
              <a:rPr lang="en-US" sz="3200" b="1" dirty="0" smtClean="0">
                <a:latin typeface="Gill Sans MT" pitchFamily="34" charset="0"/>
              </a:rPr>
              <a:t> “</a:t>
            </a:r>
            <a:r>
              <a:rPr lang="en-US" sz="3200" b="1" dirty="0" err="1" smtClean="0">
                <a:latin typeface="Gill Sans MT" pitchFamily="34" charset="0"/>
              </a:rPr>
              <a:t>livello</a:t>
            </a:r>
            <a:r>
              <a:rPr lang="en-US" sz="3200" b="1" dirty="0" smtClean="0">
                <a:latin typeface="Gill Sans MT" pitchFamily="34" charset="0"/>
              </a:rPr>
              <a:t>”.</a:t>
            </a:r>
            <a:endParaRPr lang="en-US" sz="3200" b="1" dirty="0">
              <a:latin typeface="Gill Sans MT" pitchFamily="34" charset="0"/>
            </a:endParaRPr>
          </a:p>
        </p:txBody>
      </p:sp>
      <p:sp>
        <p:nvSpPr>
          <p:cNvPr id="10" name="CasellaDiTesto 5"/>
          <p:cNvSpPr txBox="1">
            <a:spLocks noChangeArrowheads="1"/>
          </p:cNvSpPr>
          <p:nvPr/>
        </p:nvSpPr>
        <p:spPr bwMode="auto">
          <a:xfrm>
            <a:off x="0" y="4071942"/>
            <a:ext cx="9144000" cy="584775"/>
          </a:xfrm>
          <a:prstGeom prst="rect">
            <a:avLst/>
          </a:prstGeom>
          <a:noFill/>
          <a:ln w="9525">
            <a:noFill/>
            <a:miter lim="800000"/>
            <a:headEnd/>
            <a:tailEnd/>
          </a:ln>
        </p:spPr>
        <p:txBody>
          <a:bodyPr>
            <a:spAutoFit/>
          </a:bodyPr>
          <a:lstStyle/>
          <a:p>
            <a:pPr>
              <a:buFont typeface="Arial" pitchFamily="34" charset="0"/>
              <a:buChar char="•"/>
            </a:pPr>
            <a:r>
              <a:rPr lang="en-US" sz="3200" b="1" dirty="0" smtClean="0">
                <a:latin typeface="Gill Sans MT" pitchFamily="34" charset="0"/>
              </a:rPr>
              <a:t> </a:t>
            </a:r>
            <a:r>
              <a:rPr lang="en-US" sz="3200" b="1" dirty="0" err="1" smtClean="0">
                <a:latin typeface="Gill Sans MT" pitchFamily="34" charset="0"/>
              </a:rPr>
              <a:t>Invarianza</a:t>
            </a:r>
            <a:r>
              <a:rPr lang="en-US" sz="3200" b="1" dirty="0" smtClean="0">
                <a:latin typeface="Gill Sans MT" pitchFamily="34" charset="0"/>
              </a:rPr>
              <a:t> </a:t>
            </a:r>
            <a:r>
              <a:rPr lang="en-US" sz="3200" b="1" dirty="0" err="1" smtClean="0">
                <a:latin typeface="Gill Sans MT" pitchFamily="34" charset="0"/>
              </a:rPr>
              <a:t>di</a:t>
            </a:r>
            <a:r>
              <a:rPr lang="en-US" sz="3200" b="1" dirty="0" smtClean="0">
                <a:latin typeface="Gill Sans MT" pitchFamily="34" charset="0"/>
              </a:rPr>
              <a:t> </a:t>
            </a:r>
            <a:r>
              <a:rPr lang="en-US" sz="3200" b="1" dirty="0" err="1" smtClean="0">
                <a:latin typeface="Gill Sans MT" pitchFamily="34" charset="0"/>
              </a:rPr>
              <a:t>misura</a:t>
            </a:r>
            <a:r>
              <a:rPr lang="en-US" sz="3200" b="1" dirty="0" smtClean="0">
                <a:latin typeface="Gill Sans MT" pitchFamily="34" charset="0"/>
              </a:rPr>
              <a:t> </a:t>
            </a:r>
            <a:r>
              <a:rPr lang="en-US" sz="3200" b="1" dirty="0" err="1" smtClean="0">
                <a:latin typeface="Gill Sans MT" pitchFamily="34" charset="0"/>
              </a:rPr>
              <a:t>tra</a:t>
            </a:r>
            <a:r>
              <a:rPr lang="en-US" sz="3200" b="1" dirty="0" smtClean="0">
                <a:latin typeface="Gill Sans MT" pitchFamily="34" charset="0"/>
              </a:rPr>
              <a:t> I </a:t>
            </a:r>
            <a:r>
              <a:rPr lang="en-US" sz="3200" b="1" dirty="0" err="1" smtClean="0">
                <a:latin typeface="Gill Sans MT" pitchFamily="34" charset="0"/>
              </a:rPr>
              <a:t>livelli</a:t>
            </a:r>
            <a:r>
              <a:rPr lang="en-US" sz="3200" b="1" dirty="0" smtClean="0">
                <a:latin typeface="Gill Sans MT" pitchFamily="34" charset="0"/>
              </a:rPr>
              <a:t>;</a:t>
            </a:r>
            <a:endParaRPr lang="en-US" sz="3200" b="1" dirty="0">
              <a:latin typeface="Gill Sans MT"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TWO-Level CFA </a:t>
            </a:r>
            <a:r>
              <a:rPr lang="en-US" sz="2800" b="1" dirty="0" smtClean="0">
                <a:solidFill>
                  <a:srgbClr val="FFFF00"/>
                </a:solidFill>
                <a:effectLst>
                  <a:outerShdw blurRad="38100" dist="38100" dir="2700000" algn="tl">
                    <a:srgbClr val="000000">
                      <a:alpha val="43137"/>
                    </a:srgbClr>
                  </a:outerShdw>
                </a:effectLst>
                <a:latin typeface="Gill Sans MT" pitchFamily="34" charset="0"/>
              </a:rPr>
              <a:t>– TECH1 (WITHIN)</a:t>
            </a:r>
            <a:endParaRPr lang="en-US" sz="2800" b="1" dirty="0" smtClean="0">
              <a:solidFill>
                <a:srgbClr val="FFFF00"/>
              </a:solidFill>
              <a:effectLst>
                <a:outerShdw blurRad="38100" dist="38100" dir="2700000" algn="tl">
                  <a:srgbClr val="000000">
                    <a:alpha val="43137"/>
                  </a:srgbClr>
                </a:outerShdw>
              </a:effectLst>
              <a:latin typeface="Gill Sans MT" pitchFamily="34" charset="0"/>
            </a:endParaRP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20</a:t>
            </a:fld>
            <a:endParaRPr lang="en-US" b="1" dirty="0">
              <a:effectLst>
                <a:outerShdw blurRad="38100" dist="38100" dir="2700000" algn="tl">
                  <a:srgbClr val="000000">
                    <a:alpha val="43137"/>
                  </a:srgbClr>
                </a:outerShdw>
              </a:effectLst>
              <a:latin typeface="Gill Sans MT" pitchFamily="34" charset="0"/>
            </a:endParaRPr>
          </a:p>
        </p:txBody>
      </p:sp>
      <p:pic>
        <p:nvPicPr>
          <p:cNvPr id="58370" name="Picture 2"/>
          <p:cNvPicPr>
            <a:picLocks noChangeAspect="1" noChangeArrowheads="1"/>
          </p:cNvPicPr>
          <p:nvPr/>
        </p:nvPicPr>
        <p:blipFill>
          <a:blip r:embed="rId2"/>
          <a:srcRect/>
          <a:stretch>
            <a:fillRect/>
          </a:stretch>
        </p:blipFill>
        <p:spPr bwMode="auto">
          <a:xfrm>
            <a:off x="142844" y="1071546"/>
            <a:ext cx="4443420" cy="5142482"/>
          </a:xfrm>
          <a:prstGeom prst="rect">
            <a:avLst/>
          </a:prstGeom>
          <a:noFill/>
          <a:ln w="9525">
            <a:noFill/>
            <a:miter lim="800000"/>
            <a:headEnd/>
            <a:tailEnd/>
          </a:ln>
          <a:effectLst/>
        </p:spPr>
      </p:pic>
      <p:pic>
        <p:nvPicPr>
          <p:cNvPr id="58371" name="Picture 3"/>
          <p:cNvPicPr>
            <a:picLocks noChangeAspect="1" noChangeArrowheads="1"/>
          </p:cNvPicPr>
          <p:nvPr/>
        </p:nvPicPr>
        <p:blipFill>
          <a:blip r:embed="rId3"/>
          <a:srcRect/>
          <a:stretch>
            <a:fillRect/>
          </a:stretch>
        </p:blipFill>
        <p:spPr bwMode="auto">
          <a:xfrm>
            <a:off x="5072066" y="928670"/>
            <a:ext cx="3900497" cy="871787"/>
          </a:xfrm>
          <a:prstGeom prst="rect">
            <a:avLst/>
          </a:prstGeom>
          <a:noFill/>
          <a:ln w="9525">
            <a:noFill/>
            <a:miter lim="800000"/>
            <a:headEnd/>
            <a:tailEnd/>
          </a:ln>
          <a:effectLst/>
        </p:spPr>
      </p:pic>
      <p:sp>
        <p:nvSpPr>
          <p:cNvPr id="9" name="Rettangolo 8"/>
          <p:cNvSpPr/>
          <p:nvPr/>
        </p:nvSpPr>
        <p:spPr>
          <a:xfrm>
            <a:off x="571472" y="1071546"/>
            <a:ext cx="576064" cy="14515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Rettangolo 9"/>
          <p:cNvSpPr/>
          <p:nvPr/>
        </p:nvSpPr>
        <p:spPr>
          <a:xfrm>
            <a:off x="571472" y="2643182"/>
            <a:ext cx="576064" cy="14515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Rettangolo 10"/>
          <p:cNvSpPr/>
          <p:nvPr/>
        </p:nvSpPr>
        <p:spPr>
          <a:xfrm>
            <a:off x="5500694" y="1000108"/>
            <a:ext cx="576064" cy="14515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CasellaDiTesto 5"/>
          <p:cNvSpPr txBox="1">
            <a:spLocks noChangeArrowheads="1"/>
          </p:cNvSpPr>
          <p:nvPr/>
        </p:nvSpPr>
        <p:spPr bwMode="auto">
          <a:xfrm>
            <a:off x="4286248" y="3143248"/>
            <a:ext cx="4643470" cy="1323439"/>
          </a:xfrm>
          <a:prstGeom prst="rect">
            <a:avLst/>
          </a:prstGeom>
          <a:solidFill>
            <a:schemeClr val="bg1">
              <a:lumMod val="85000"/>
            </a:schemeClr>
          </a:solidFill>
          <a:ln w="9525">
            <a:noFill/>
            <a:miter lim="800000"/>
            <a:headEnd/>
            <a:tailEnd/>
          </a:ln>
        </p:spPr>
        <p:txBody>
          <a:bodyPr wrap="square">
            <a:spAutoFit/>
          </a:bodyPr>
          <a:lstStyle/>
          <a:p>
            <a:r>
              <a:rPr lang="it-IT" sz="1600" dirty="0" smtClean="0">
                <a:latin typeface="Gill Sans MT" pitchFamily="34" charset="0"/>
              </a:rPr>
              <a:t>12 LOADINGS</a:t>
            </a:r>
          </a:p>
          <a:p>
            <a:r>
              <a:rPr lang="it-IT" sz="1600" dirty="0" smtClean="0">
                <a:latin typeface="Gill Sans MT" pitchFamily="34" charset="0"/>
              </a:rPr>
              <a:t>14 VARIANZE RESIDUE (Matrice Diagonale)</a:t>
            </a:r>
          </a:p>
          <a:p>
            <a:r>
              <a:rPr lang="it-IT" sz="1600" dirty="0" smtClean="0">
                <a:latin typeface="Gill Sans MT" pitchFamily="34" charset="0"/>
              </a:rPr>
              <a:t>3 VARIANZE DELLE VARIABILI LATENTI</a:t>
            </a:r>
          </a:p>
          <a:p>
            <a:endParaRPr lang="it-IT" sz="1600" b="1" dirty="0" smtClean="0">
              <a:latin typeface="Gill Sans MT" pitchFamily="34" charset="0"/>
            </a:endParaRPr>
          </a:p>
          <a:p>
            <a:r>
              <a:rPr lang="it-IT" sz="1600" b="1" dirty="0" smtClean="0">
                <a:latin typeface="Gill Sans MT" pitchFamily="34" charset="0"/>
              </a:rPr>
              <a:t>29 PARAMETRI STIMATI</a:t>
            </a:r>
            <a:endParaRPr lang="it-IT" sz="1600" b="1" dirty="0">
              <a:latin typeface="Gill Sans MT"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ppt_x"/>
                                          </p:val>
                                        </p:tav>
                                        <p:tav tm="100000">
                                          <p:val>
                                            <p:strVal val="#ppt_x"/>
                                          </p:val>
                                        </p:tav>
                                      </p:tavLst>
                                    </p:anim>
                                    <p:anim calcmode="lin" valueType="num">
                                      <p:cBhvr additive="base">
                                        <p:cTn id="2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TWO-Level CFA </a:t>
            </a:r>
            <a:r>
              <a:rPr lang="en-US" sz="2800" b="1" dirty="0" smtClean="0">
                <a:solidFill>
                  <a:srgbClr val="FFFF00"/>
                </a:solidFill>
                <a:effectLst>
                  <a:outerShdw blurRad="38100" dist="38100" dir="2700000" algn="tl">
                    <a:srgbClr val="000000">
                      <a:alpha val="43137"/>
                    </a:srgbClr>
                  </a:outerShdw>
                </a:effectLst>
                <a:latin typeface="Gill Sans MT" pitchFamily="34" charset="0"/>
              </a:rPr>
              <a:t>– TECH1 (BETWEEN)</a:t>
            </a:r>
            <a:endParaRPr lang="en-US" sz="2800" b="1" dirty="0" smtClean="0">
              <a:solidFill>
                <a:srgbClr val="FFFF00"/>
              </a:solidFill>
              <a:effectLst>
                <a:outerShdw blurRad="38100" dist="38100" dir="2700000" algn="tl">
                  <a:srgbClr val="000000">
                    <a:alpha val="43137"/>
                  </a:srgbClr>
                </a:outerShdw>
              </a:effectLst>
              <a:latin typeface="Gill Sans MT" pitchFamily="34" charset="0"/>
            </a:endParaRP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21</a:t>
            </a:fld>
            <a:endParaRPr lang="en-US" b="1" dirty="0">
              <a:effectLst>
                <a:outerShdw blurRad="38100" dist="38100" dir="2700000" algn="tl">
                  <a:srgbClr val="000000">
                    <a:alpha val="43137"/>
                  </a:srgbClr>
                </a:outerShdw>
              </a:effectLst>
              <a:latin typeface="Gill Sans MT" pitchFamily="34" charset="0"/>
            </a:endParaRPr>
          </a:p>
        </p:txBody>
      </p:sp>
      <p:sp>
        <p:nvSpPr>
          <p:cNvPr id="14" name="CasellaDiTesto 5"/>
          <p:cNvSpPr txBox="1">
            <a:spLocks noChangeArrowheads="1"/>
          </p:cNvSpPr>
          <p:nvPr/>
        </p:nvSpPr>
        <p:spPr bwMode="auto">
          <a:xfrm>
            <a:off x="214282" y="4071942"/>
            <a:ext cx="4643470" cy="2062103"/>
          </a:xfrm>
          <a:prstGeom prst="rect">
            <a:avLst/>
          </a:prstGeom>
          <a:solidFill>
            <a:schemeClr val="bg1">
              <a:lumMod val="85000"/>
            </a:schemeClr>
          </a:solidFill>
          <a:ln w="9525">
            <a:noFill/>
            <a:miter lim="800000"/>
            <a:headEnd/>
            <a:tailEnd/>
          </a:ln>
        </p:spPr>
        <p:txBody>
          <a:bodyPr wrap="square">
            <a:spAutoFit/>
          </a:bodyPr>
          <a:lstStyle/>
          <a:p>
            <a:r>
              <a:rPr lang="it-IT" sz="1600" dirty="0" smtClean="0">
                <a:latin typeface="Gill Sans MT" pitchFamily="34" charset="0"/>
              </a:rPr>
              <a:t>14 INTERCETTE</a:t>
            </a:r>
          </a:p>
          <a:p>
            <a:r>
              <a:rPr lang="it-IT" sz="1600" dirty="0" smtClean="0">
                <a:latin typeface="Gill Sans MT" pitchFamily="34" charset="0"/>
              </a:rPr>
              <a:t>12 LOADINGS</a:t>
            </a:r>
          </a:p>
          <a:p>
            <a:r>
              <a:rPr lang="it-IT" sz="1600" dirty="0" smtClean="0">
                <a:latin typeface="Gill Sans MT" pitchFamily="34" charset="0"/>
              </a:rPr>
              <a:t>14 VARIANZE RESIDUE (Matrice Diagonale)</a:t>
            </a:r>
          </a:p>
          <a:p>
            <a:r>
              <a:rPr lang="it-IT" sz="1600" dirty="0" smtClean="0">
                <a:latin typeface="Gill Sans MT" pitchFamily="34" charset="0"/>
              </a:rPr>
              <a:t>3 VARIANZE DELLE VARIABILI LATENTI</a:t>
            </a:r>
          </a:p>
          <a:p>
            <a:endParaRPr lang="it-IT" sz="1600" b="1" dirty="0" smtClean="0">
              <a:latin typeface="Gill Sans MT" pitchFamily="34" charset="0"/>
            </a:endParaRPr>
          </a:p>
          <a:p>
            <a:r>
              <a:rPr lang="it-IT" sz="1600" b="1" dirty="0" smtClean="0">
                <a:latin typeface="Gill Sans MT" pitchFamily="34" charset="0"/>
              </a:rPr>
              <a:t>43 PARAMETRI STIMATI</a:t>
            </a:r>
          </a:p>
          <a:p>
            <a:endParaRPr lang="it-IT" sz="1600" b="1" dirty="0" smtClean="0">
              <a:latin typeface="Gill Sans MT" pitchFamily="34" charset="0"/>
            </a:endParaRPr>
          </a:p>
          <a:p>
            <a:r>
              <a:rPr lang="it-IT" sz="1600" b="1" dirty="0" smtClean="0">
                <a:latin typeface="Gill Sans MT" pitchFamily="34" charset="0"/>
              </a:rPr>
              <a:t>TOTALE PARAMETRI STIMATI = 72</a:t>
            </a:r>
            <a:endParaRPr lang="it-IT" sz="1600" b="1" dirty="0">
              <a:latin typeface="Gill Sans MT" pitchFamily="34" charset="0"/>
            </a:endParaRPr>
          </a:p>
        </p:txBody>
      </p:sp>
      <p:pic>
        <p:nvPicPr>
          <p:cNvPr id="59394" name="Picture 2"/>
          <p:cNvPicPr>
            <a:picLocks noChangeAspect="1" noChangeArrowheads="1"/>
          </p:cNvPicPr>
          <p:nvPr/>
        </p:nvPicPr>
        <p:blipFill>
          <a:blip r:embed="rId2"/>
          <a:srcRect/>
          <a:stretch>
            <a:fillRect/>
          </a:stretch>
        </p:blipFill>
        <p:spPr bwMode="auto">
          <a:xfrm>
            <a:off x="214282" y="1000108"/>
            <a:ext cx="3461973" cy="2700339"/>
          </a:xfrm>
          <a:prstGeom prst="rect">
            <a:avLst/>
          </a:prstGeom>
          <a:noFill/>
          <a:ln w="9525">
            <a:noFill/>
            <a:miter lim="800000"/>
            <a:headEnd/>
            <a:tailEnd/>
          </a:ln>
          <a:effectLst/>
        </p:spPr>
      </p:pic>
      <p:pic>
        <p:nvPicPr>
          <p:cNvPr id="59395" name="Picture 3"/>
          <p:cNvPicPr>
            <a:picLocks noChangeAspect="1" noChangeArrowheads="1"/>
          </p:cNvPicPr>
          <p:nvPr/>
        </p:nvPicPr>
        <p:blipFill>
          <a:blip r:embed="rId3"/>
          <a:srcRect/>
          <a:stretch>
            <a:fillRect/>
          </a:stretch>
        </p:blipFill>
        <p:spPr bwMode="auto">
          <a:xfrm>
            <a:off x="5214942" y="928670"/>
            <a:ext cx="3643316" cy="3428029"/>
          </a:xfrm>
          <a:prstGeom prst="rect">
            <a:avLst/>
          </a:prstGeom>
          <a:noFill/>
          <a:ln w="9525">
            <a:noFill/>
            <a:miter lim="800000"/>
            <a:headEnd/>
            <a:tailEnd/>
          </a:ln>
          <a:effectLst/>
        </p:spPr>
      </p:pic>
      <p:pic>
        <p:nvPicPr>
          <p:cNvPr id="59396" name="Picture 4"/>
          <p:cNvPicPr>
            <a:picLocks noChangeAspect="1" noChangeArrowheads="1"/>
          </p:cNvPicPr>
          <p:nvPr/>
        </p:nvPicPr>
        <p:blipFill>
          <a:blip r:embed="rId4"/>
          <a:srcRect/>
          <a:stretch>
            <a:fillRect/>
          </a:stretch>
        </p:blipFill>
        <p:spPr bwMode="auto">
          <a:xfrm>
            <a:off x="5286380" y="4786322"/>
            <a:ext cx="2976566" cy="664003"/>
          </a:xfrm>
          <a:prstGeom prst="rect">
            <a:avLst/>
          </a:prstGeom>
          <a:noFill/>
          <a:ln w="9525">
            <a:noFill/>
            <a:miter lim="800000"/>
            <a:headEnd/>
            <a:tailEnd/>
          </a:ln>
          <a:effectLst/>
        </p:spPr>
      </p:pic>
      <p:sp>
        <p:nvSpPr>
          <p:cNvPr id="11" name="Rettangolo 10"/>
          <p:cNvSpPr/>
          <p:nvPr/>
        </p:nvSpPr>
        <p:spPr>
          <a:xfrm>
            <a:off x="428596" y="1214422"/>
            <a:ext cx="576064" cy="14515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Rettangolo 14"/>
          <p:cNvSpPr/>
          <p:nvPr/>
        </p:nvSpPr>
        <p:spPr>
          <a:xfrm>
            <a:off x="500034" y="2428868"/>
            <a:ext cx="576064" cy="14515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Rettangolo 15"/>
          <p:cNvSpPr/>
          <p:nvPr/>
        </p:nvSpPr>
        <p:spPr>
          <a:xfrm>
            <a:off x="5500694" y="1000108"/>
            <a:ext cx="576064" cy="14515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Rettangolo 16"/>
          <p:cNvSpPr/>
          <p:nvPr/>
        </p:nvSpPr>
        <p:spPr>
          <a:xfrm>
            <a:off x="5500694" y="4786322"/>
            <a:ext cx="576064" cy="14515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1" grpId="0" animBg="1"/>
      <p:bldP spid="15" grpId="0" animBg="1"/>
      <p:bldP spid="16" grpId="0" animBg="1"/>
      <p:bldP spid="1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TWO-Level CFA - </a:t>
            </a:r>
            <a:r>
              <a:rPr lang="en-US" sz="2800" b="1" dirty="0" smtClean="0">
                <a:solidFill>
                  <a:srgbClr val="FFFF00"/>
                </a:solidFill>
                <a:effectLst>
                  <a:outerShdw blurRad="38100" dist="38100" dir="2700000" algn="tl">
                    <a:srgbClr val="000000">
                      <a:alpha val="43137"/>
                    </a:srgbClr>
                  </a:outerShdw>
                </a:effectLst>
                <a:latin typeface="Gill Sans MT" pitchFamily="34" charset="0"/>
              </a:rPr>
              <a:t>FIT</a:t>
            </a:r>
            <a:endParaRPr lang="en-US" sz="2800" b="1" dirty="0" smtClean="0">
              <a:solidFill>
                <a:srgbClr val="FFFF00"/>
              </a:solidFill>
              <a:effectLst>
                <a:outerShdw blurRad="38100" dist="38100" dir="2700000" algn="tl">
                  <a:srgbClr val="000000">
                    <a:alpha val="43137"/>
                  </a:srgbClr>
                </a:outerShdw>
              </a:effectLst>
              <a:latin typeface="Gill Sans MT" pitchFamily="34" charset="0"/>
            </a:endParaRP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22</a:t>
            </a:fld>
            <a:endParaRPr lang="en-US" b="1" dirty="0">
              <a:effectLst>
                <a:outerShdw blurRad="38100" dist="38100" dir="2700000" algn="tl">
                  <a:srgbClr val="000000">
                    <a:alpha val="43137"/>
                  </a:srgbClr>
                </a:outerShdw>
              </a:effectLst>
              <a:latin typeface="Gill Sans MT" pitchFamily="34" charset="0"/>
            </a:endParaRPr>
          </a:p>
        </p:txBody>
      </p:sp>
      <p:sp>
        <p:nvSpPr>
          <p:cNvPr id="9" name="Rettangolo 8"/>
          <p:cNvSpPr/>
          <p:nvPr/>
        </p:nvSpPr>
        <p:spPr>
          <a:xfrm>
            <a:off x="0" y="764704"/>
            <a:ext cx="9144000" cy="5693866"/>
          </a:xfrm>
          <a:prstGeom prst="rect">
            <a:avLst/>
          </a:prstGeom>
        </p:spPr>
        <p:txBody>
          <a:bodyPr wrap="square">
            <a:spAutoFit/>
          </a:bodyPr>
          <a:lstStyle/>
          <a:p>
            <a:pPr algn="ctr"/>
            <a:r>
              <a:rPr lang="it-IT" sz="1400" b="1" dirty="0" smtClean="0">
                <a:latin typeface="Gill Sans MT" pitchFamily="34" charset="0"/>
              </a:rPr>
              <a:t>MODEL FIT INFORMATION</a:t>
            </a:r>
          </a:p>
          <a:p>
            <a:pPr algn="ctr"/>
            <a:endParaRPr lang="it-IT" sz="1400" dirty="0" smtClean="0">
              <a:latin typeface="Gill Sans MT" pitchFamily="34" charset="0"/>
            </a:endParaRPr>
          </a:p>
          <a:p>
            <a:pPr algn="ctr"/>
            <a:r>
              <a:rPr lang="it-IT" sz="1400" dirty="0" err="1" smtClean="0">
                <a:latin typeface="Gill Sans MT" pitchFamily="34" charset="0"/>
              </a:rPr>
              <a:t>Number</a:t>
            </a:r>
            <a:r>
              <a:rPr lang="it-IT" sz="1400" dirty="0" smtClean="0">
                <a:latin typeface="Gill Sans MT" pitchFamily="34" charset="0"/>
              </a:rPr>
              <a:t> </a:t>
            </a:r>
            <a:r>
              <a:rPr lang="it-IT" sz="1400" dirty="0" err="1" smtClean="0">
                <a:latin typeface="Gill Sans MT" pitchFamily="34" charset="0"/>
              </a:rPr>
              <a:t>of</a:t>
            </a:r>
            <a:r>
              <a:rPr lang="it-IT" sz="1400" dirty="0" smtClean="0">
                <a:latin typeface="Gill Sans MT" pitchFamily="34" charset="0"/>
              </a:rPr>
              <a:t> Free </a:t>
            </a:r>
            <a:r>
              <a:rPr lang="it-IT" sz="1400" dirty="0" err="1" smtClean="0">
                <a:latin typeface="Gill Sans MT" pitchFamily="34" charset="0"/>
              </a:rPr>
              <a:t>Parameters</a:t>
            </a:r>
            <a:r>
              <a:rPr lang="it-IT" sz="1400" dirty="0" smtClean="0">
                <a:latin typeface="Gill Sans MT" pitchFamily="34" charset="0"/>
              </a:rPr>
              <a:t>                       72</a:t>
            </a:r>
          </a:p>
          <a:p>
            <a:pPr algn="ctr"/>
            <a:endParaRPr lang="it-IT" sz="1400" dirty="0" smtClean="0">
              <a:latin typeface="Gill Sans MT" pitchFamily="34" charset="0"/>
            </a:endParaRPr>
          </a:p>
          <a:p>
            <a:pPr algn="ctr"/>
            <a:r>
              <a:rPr lang="it-IT" sz="1400" dirty="0" err="1" smtClean="0">
                <a:latin typeface="Gill Sans MT" pitchFamily="34" charset="0"/>
              </a:rPr>
              <a:t>Chi-Square</a:t>
            </a:r>
            <a:r>
              <a:rPr lang="it-IT" sz="1400" dirty="0" smtClean="0">
                <a:latin typeface="Gill Sans MT" pitchFamily="34" charset="0"/>
              </a:rPr>
              <a:t> Test </a:t>
            </a:r>
            <a:r>
              <a:rPr lang="it-IT" sz="1400" dirty="0" err="1" smtClean="0">
                <a:latin typeface="Gill Sans MT" pitchFamily="34" charset="0"/>
              </a:rPr>
              <a:t>of</a:t>
            </a:r>
            <a:r>
              <a:rPr lang="it-IT" sz="1400" dirty="0" smtClean="0">
                <a:latin typeface="Gill Sans MT" pitchFamily="34" charset="0"/>
              </a:rPr>
              <a:t> </a:t>
            </a:r>
            <a:r>
              <a:rPr lang="it-IT" sz="1400" dirty="0" err="1" smtClean="0">
                <a:latin typeface="Gill Sans MT" pitchFamily="34" charset="0"/>
              </a:rPr>
              <a:t>Model</a:t>
            </a:r>
            <a:r>
              <a:rPr lang="it-IT" sz="1400" dirty="0" smtClean="0">
                <a:latin typeface="Gill Sans MT" pitchFamily="34" charset="0"/>
              </a:rPr>
              <a:t> </a:t>
            </a:r>
            <a:r>
              <a:rPr lang="it-IT" sz="1400" dirty="0" err="1" smtClean="0">
                <a:latin typeface="Gill Sans MT" pitchFamily="34" charset="0"/>
              </a:rPr>
              <a:t>Fit</a:t>
            </a:r>
            <a:endParaRPr lang="it-IT" sz="1400" dirty="0" smtClean="0">
              <a:latin typeface="Gill Sans MT" pitchFamily="34" charset="0"/>
            </a:endParaRPr>
          </a:p>
          <a:p>
            <a:pPr algn="ctr"/>
            <a:endParaRPr lang="it-IT" sz="1400" dirty="0" smtClean="0">
              <a:latin typeface="Gill Sans MT" pitchFamily="34" charset="0"/>
            </a:endParaRPr>
          </a:p>
          <a:p>
            <a:pPr algn="ctr"/>
            <a:r>
              <a:rPr lang="it-IT" sz="1400" dirty="0" smtClean="0">
                <a:latin typeface="Gill Sans MT" pitchFamily="34" charset="0"/>
              </a:rPr>
              <a:t>          </a:t>
            </a:r>
            <a:r>
              <a:rPr lang="it-IT" sz="1400" dirty="0" err="1" smtClean="0">
                <a:latin typeface="Gill Sans MT" pitchFamily="34" charset="0"/>
              </a:rPr>
              <a:t>Value</a:t>
            </a:r>
            <a:r>
              <a:rPr lang="it-IT" sz="1400" dirty="0" smtClean="0">
                <a:latin typeface="Gill Sans MT" pitchFamily="34" charset="0"/>
              </a:rPr>
              <a:t>                          13682.437*</a:t>
            </a:r>
          </a:p>
          <a:p>
            <a:pPr algn="ctr"/>
            <a:r>
              <a:rPr lang="it-IT" sz="1400" dirty="0" smtClean="0">
                <a:latin typeface="Gill Sans MT" pitchFamily="34" charset="0"/>
              </a:rPr>
              <a:t>          </a:t>
            </a:r>
            <a:r>
              <a:rPr lang="it-IT" sz="1400" dirty="0" err="1" smtClean="0">
                <a:latin typeface="Gill Sans MT" pitchFamily="34" charset="0"/>
              </a:rPr>
              <a:t>Degrees</a:t>
            </a:r>
            <a:r>
              <a:rPr lang="it-IT" sz="1400" dirty="0" smtClean="0">
                <a:latin typeface="Gill Sans MT" pitchFamily="34" charset="0"/>
              </a:rPr>
              <a:t> </a:t>
            </a:r>
            <a:r>
              <a:rPr lang="it-IT" sz="1400" dirty="0" err="1" smtClean="0">
                <a:latin typeface="Gill Sans MT" pitchFamily="34" charset="0"/>
              </a:rPr>
              <a:t>of</a:t>
            </a:r>
            <a:r>
              <a:rPr lang="it-IT" sz="1400" dirty="0" smtClean="0">
                <a:latin typeface="Gill Sans MT" pitchFamily="34" charset="0"/>
              </a:rPr>
              <a:t> </a:t>
            </a:r>
            <a:r>
              <a:rPr lang="it-IT" sz="1400" dirty="0" err="1" smtClean="0">
                <a:latin typeface="Gill Sans MT" pitchFamily="34" charset="0"/>
              </a:rPr>
              <a:t>Freedom</a:t>
            </a:r>
            <a:r>
              <a:rPr lang="it-IT" sz="1400" dirty="0" smtClean="0">
                <a:latin typeface="Gill Sans MT" pitchFamily="34" charset="0"/>
              </a:rPr>
              <a:t>                   152</a:t>
            </a:r>
          </a:p>
          <a:p>
            <a:pPr algn="ctr"/>
            <a:r>
              <a:rPr lang="it-IT" sz="1400" dirty="0" smtClean="0">
                <a:latin typeface="Gill Sans MT" pitchFamily="34" charset="0"/>
              </a:rPr>
              <a:t>          </a:t>
            </a:r>
            <a:r>
              <a:rPr lang="it-IT" sz="1400" dirty="0" err="1" smtClean="0">
                <a:latin typeface="Gill Sans MT" pitchFamily="34" charset="0"/>
              </a:rPr>
              <a:t>P-Value</a:t>
            </a:r>
            <a:r>
              <a:rPr lang="it-IT" sz="1400" dirty="0" smtClean="0">
                <a:latin typeface="Gill Sans MT" pitchFamily="34" charset="0"/>
              </a:rPr>
              <a:t>                           0.0000</a:t>
            </a:r>
          </a:p>
          <a:p>
            <a:pPr algn="ctr"/>
            <a:r>
              <a:rPr lang="it-IT" sz="1400" dirty="0" smtClean="0">
                <a:latin typeface="Gill Sans MT" pitchFamily="34" charset="0"/>
              </a:rPr>
              <a:t>          </a:t>
            </a:r>
            <a:r>
              <a:rPr lang="it-IT" sz="1400" dirty="0" err="1" smtClean="0">
                <a:latin typeface="Gill Sans MT" pitchFamily="34" charset="0"/>
              </a:rPr>
              <a:t>Scaling</a:t>
            </a:r>
            <a:r>
              <a:rPr lang="it-IT" sz="1400" dirty="0" smtClean="0">
                <a:latin typeface="Gill Sans MT" pitchFamily="34" charset="0"/>
              </a:rPr>
              <a:t> </a:t>
            </a:r>
            <a:r>
              <a:rPr lang="it-IT" sz="1400" dirty="0" err="1" smtClean="0">
                <a:latin typeface="Gill Sans MT" pitchFamily="34" charset="0"/>
              </a:rPr>
              <a:t>Correction</a:t>
            </a:r>
            <a:r>
              <a:rPr lang="it-IT" sz="1400" dirty="0" smtClean="0">
                <a:latin typeface="Gill Sans MT" pitchFamily="34" charset="0"/>
              </a:rPr>
              <a:t> </a:t>
            </a:r>
            <a:r>
              <a:rPr lang="it-IT" sz="1400" dirty="0" err="1" smtClean="0">
                <a:latin typeface="Gill Sans MT" pitchFamily="34" charset="0"/>
              </a:rPr>
              <a:t>Factor</a:t>
            </a:r>
            <a:r>
              <a:rPr lang="it-IT" sz="1400" dirty="0" smtClean="0">
                <a:latin typeface="Gill Sans MT" pitchFamily="34" charset="0"/>
              </a:rPr>
              <a:t>         1.5493</a:t>
            </a:r>
          </a:p>
          <a:p>
            <a:pPr algn="ctr"/>
            <a:r>
              <a:rPr lang="it-IT" sz="1400" dirty="0" smtClean="0">
                <a:latin typeface="Gill Sans MT" pitchFamily="34" charset="0"/>
              </a:rPr>
              <a:t>            </a:t>
            </a:r>
            <a:r>
              <a:rPr lang="it-IT" sz="1400" dirty="0" err="1" smtClean="0">
                <a:latin typeface="Gill Sans MT" pitchFamily="34" charset="0"/>
              </a:rPr>
              <a:t>for</a:t>
            </a:r>
            <a:r>
              <a:rPr lang="it-IT" sz="1400" dirty="0" smtClean="0">
                <a:latin typeface="Gill Sans MT" pitchFamily="34" charset="0"/>
              </a:rPr>
              <a:t> MLR</a:t>
            </a:r>
          </a:p>
          <a:p>
            <a:pPr algn="ctr"/>
            <a:endParaRPr lang="it-IT" sz="1400" dirty="0" smtClean="0">
              <a:latin typeface="Gill Sans MT" pitchFamily="34" charset="0"/>
            </a:endParaRPr>
          </a:p>
          <a:p>
            <a:pPr algn="ctr"/>
            <a:endParaRPr lang="it-IT" sz="1400" dirty="0" smtClean="0">
              <a:latin typeface="Gill Sans MT" pitchFamily="34" charset="0"/>
            </a:endParaRPr>
          </a:p>
          <a:p>
            <a:pPr algn="ctr"/>
            <a:r>
              <a:rPr lang="it-IT" sz="1400" dirty="0" smtClean="0">
                <a:latin typeface="Gill Sans MT" pitchFamily="34" charset="0"/>
              </a:rPr>
              <a:t>RMSEA (</a:t>
            </a:r>
            <a:r>
              <a:rPr lang="it-IT" sz="1400" dirty="0" err="1" smtClean="0">
                <a:latin typeface="Gill Sans MT" pitchFamily="34" charset="0"/>
              </a:rPr>
              <a:t>Root</a:t>
            </a:r>
            <a:r>
              <a:rPr lang="it-IT" sz="1400" dirty="0" smtClean="0">
                <a:latin typeface="Gill Sans MT" pitchFamily="34" charset="0"/>
              </a:rPr>
              <a:t> </a:t>
            </a:r>
            <a:r>
              <a:rPr lang="it-IT" sz="1400" dirty="0" err="1" smtClean="0">
                <a:latin typeface="Gill Sans MT" pitchFamily="34" charset="0"/>
              </a:rPr>
              <a:t>Mean</a:t>
            </a:r>
            <a:r>
              <a:rPr lang="it-IT" sz="1400" dirty="0" smtClean="0">
                <a:latin typeface="Gill Sans MT" pitchFamily="34" charset="0"/>
              </a:rPr>
              <a:t> </a:t>
            </a:r>
            <a:r>
              <a:rPr lang="it-IT" sz="1400" dirty="0" err="1" smtClean="0">
                <a:latin typeface="Gill Sans MT" pitchFamily="34" charset="0"/>
              </a:rPr>
              <a:t>Square</a:t>
            </a:r>
            <a:r>
              <a:rPr lang="it-IT" sz="1400" dirty="0" smtClean="0">
                <a:latin typeface="Gill Sans MT" pitchFamily="34" charset="0"/>
              </a:rPr>
              <a:t> </a:t>
            </a:r>
            <a:r>
              <a:rPr lang="it-IT" sz="1400" dirty="0" err="1" smtClean="0">
                <a:latin typeface="Gill Sans MT" pitchFamily="34" charset="0"/>
              </a:rPr>
              <a:t>Error</a:t>
            </a:r>
            <a:r>
              <a:rPr lang="it-IT" sz="1400" dirty="0" smtClean="0">
                <a:latin typeface="Gill Sans MT" pitchFamily="34" charset="0"/>
              </a:rPr>
              <a:t> </a:t>
            </a:r>
            <a:r>
              <a:rPr lang="it-IT" sz="1400" dirty="0" err="1" smtClean="0">
                <a:latin typeface="Gill Sans MT" pitchFamily="34" charset="0"/>
              </a:rPr>
              <a:t>Of</a:t>
            </a:r>
            <a:r>
              <a:rPr lang="it-IT" sz="1400" dirty="0" smtClean="0">
                <a:latin typeface="Gill Sans MT" pitchFamily="34" charset="0"/>
              </a:rPr>
              <a:t> </a:t>
            </a:r>
            <a:r>
              <a:rPr lang="it-IT" sz="1400" dirty="0" err="1" smtClean="0">
                <a:latin typeface="Gill Sans MT" pitchFamily="34" charset="0"/>
              </a:rPr>
              <a:t>Approximation</a:t>
            </a:r>
            <a:r>
              <a:rPr lang="it-IT" sz="1400" dirty="0" smtClean="0">
                <a:latin typeface="Gill Sans MT" pitchFamily="34" charset="0"/>
              </a:rPr>
              <a:t>)</a:t>
            </a:r>
          </a:p>
          <a:p>
            <a:pPr algn="ctr"/>
            <a:endParaRPr lang="it-IT" sz="1400" dirty="0" smtClean="0">
              <a:latin typeface="Gill Sans MT" pitchFamily="34" charset="0"/>
            </a:endParaRPr>
          </a:p>
          <a:p>
            <a:pPr algn="ctr"/>
            <a:r>
              <a:rPr lang="it-IT" sz="1400" dirty="0" smtClean="0">
                <a:latin typeface="Gill Sans MT" pitchFamily="34" charset="0"/>
              </a:rPr>
              <a:t>          Estimate                           0.037</a:t>
            </a:r>
          </a:p>
          <a:p>
            <a:pPr algn="ctr"/>
            <a:endParaRPr lang="it-IT" sz="1400" dirty="0" smtClean="0">
              <a:latin typeface="Gill Sans MT" pitchFamily="34" charset="0"/>
            </a:endParaRPr>
          </a:p>
          <a:p>
            <a:pPr algn="ctr"/>
            <a:r>
              <a:rPr lang="it-IT" sz="1400" dirty="0" smtClean="0">
                <a:latin typeface="Gill Sans MT" pitchFamily="34" charset="0"/>
              </a:rPr>
              <a:t>CFI/TLI</a:t>
            </a:r>
          </a:p>
          <a:p>
            <a:pPr algn="ctr"/>
            <a:endParaRPr lang="it-IT" sz="1400" dirty="0" smtClean="0">
              <a:latin typeface="Gill Sans MT" pitchFamily="34" charset="0"/>
            </a:endParaRPr>
          </a:p>
          <a:p>
            <a:pPr algn="ctr"/>
            <a:r>
              <a:rPr lang="it-IT" sz="1400" dirty="0" smtClean="0">
                <a:latin typeface="Gill Sans MT" pitchFamily="34" charset="0"/>
              </a:rPr>
              <a:t>          CFI                                0.891</a:t>
            </a:r>
          </a:p>
          <a:p>
            <a:pPr algn="ctr"/>
            <a:r>
              <a:rPr lang="it-IT" sz="1400" dirty="0" smtClean="0">
                <a:latin typeface="Gill Sans MT" pitchFamily="34" charset="0"/>
              </a:rPr>
              <a:t>          TLI                                0.869</a:t>
            </a:r>
          </a:p>
          <a:p>
            <a:pPr algn="ctr"/>
            <a:endParaRPr lang="it-IT" sz="1400" dirty="0" smtClean="0">
              <a:latin typeface="Gill Sans MT" pitchFamily="34" charset="0"/>
            </a:endParaRPr>
          </a:p>
          <a:p>
            <a:pPr algn="ctr"/>
            <a:r>
              <a:rPr lang="it-IT" sz="1400" dirty="0" smtClean="0">
                <a:latin typeface="Gill Sans MT" pitchFamily="34" charset="0"/>
              </a:rPr>
              <a:t>SRMR (</a:t>
            </a:r>
            <a:r>
              <a:rPr lang="it-IT" sz="1400" dirty="0" err="1" smtClean="0">
                <a:latin typeface="Gill Sans MT" pitchFamily="34" charset="0"/>
              </a:rPr>
              <a:t>Standardized</a:t>
            </a:r>
            <a:r>
              <a:rPr lang="it-IT" sz="1400" dirty="0" smtClean="0">
                <a:latin typeface="Gill Sans MT" pitchFamily="34" charset="0"/>
              </a:rPr>
              <a:t> </a:t>
            </a:r>
            <a:r>
              <a:rPr lang="it-IT" sz="1400" dirty="0" err="1" smtClean="0">
                <a:latin typeface="Gill Sans MT" pitchFamily="34" charset="0"/>
              </a:rPr>
              <a:t>Root</a:t>
            </a:r>
            <a:r>
              <a:rPr lang="it-IT" sz="1400" dirty="0" smtClean="0">
                <a:latin typeface="Gill Sans MT" pitchFamily="34" charset="0"/>
              </a:rPr>
              <a:t> </a:t>
            </a:r>
            <a:r>
              <a:rPr lang="it-IT" sz="1400" dirty="0" err="1" smtClean="0">
                <a:latin typeface="Gill Sans MT" pitchFamily="34" charset="0"/>
              </a:rPr>
              <a:t>Mean</a:t>
            </a:r>
            <a:r>
              <a:rPr lang="it-IT" sz="1400" dirty="0" smtClean="0">
                <a:latin typeface="Gill Sans MT" pitchFamily="34" charset="0"/>
              </a:rPr>
              <a:t> </a:t>
            </a:r>
            <a:r>
              <a:rPr lang="it-IT" sz="1400" dirty="0" err="1" smtClean="0">
                <a:latin typeface="Gill Sans MT" pitchFamily="34" charset="0"/>
              </a:rPr>
              <a:t>Square</a:t>
            </a:r>
            <a:r>
              <a:rPr lang="it-IT" sz="1400" dirty="0" smtClean="0">
                <a:latin typeface="Gill Sans MT" pitchFamily="34" charset="0"/>
              </a:rPr>
              <a:t> </a:t>
            </a:r>
            <a:r>
              <a:rPr lang="it-IT" sz="1400" dirty="0" err="1" smtClean="0">
                <a:latin typeface="Gill Sans MT" pitchFamily="34" charset="0"/>
              </a:rPr>
              <a:t>Residual</a:t>
            </a:r>
            <a:r>
              <a:rPr lang="it-IT" sz="1400" dirty="0" smtClean="0">
                <a:latin typeface="Gill Sans MT" pitchFamily="34" charset="0"/>
              </a:rPr>
              <a:t>)</a:t>
            </a:r>
          </a:p>
          <a:p>
            <a:pPr algn="ctr"/>
            <a:endParaRPr lang="it-IT" sz="1400" dirty="0" smtClean="0">
              <a:latin typeface="Gill Sans MT" pitchFamily="34" charset="0"/>
            </a:endParaRPr>
          </a:p>
          <a:p>
            <a:pPr algn="ctr"/>
            <a:r>
              <a:rPr lang="it-IT" sz="1400" dirty="0" smtClean="0">
                <a:latin typeface="Gill Sans MT" pitchFamily="34" charset="0"/>
              </a:rPr>
              <a:t>          </a:t>
            </a:r>
            <a:r>
              <a:rPr lang="it-IT" sz="1400" dirty="0" err="1" smtClean="0">
                <a:latin typeface="Gill Sans MT" pitchFamily="34" charset="0"/>
              </a:rPr>
              <a:t>Value</a:t>
            </a:r>
            <a:r>
              <a:rPr lang="it-IT" sz="1400" dirty="0" smtClean="0">
                <a:latin typeface="Gill Sans MT" pitchFamily="34" charset="0"/>
              </a:rPr>
              <a:t> </a:t>
            </a:r>
            <a:r>
              <a:rPr lang="it-IT" sz="1400" dirty="0" err="1" smtClean="0">
                <a:latin typeface="Gill Sans MT" pitchFamily="34" charset="0"/>
              </a:rPr>
              <a:t>for</a:t>
            </a:r>
            <a:r>
              <a:rPr lang="it-IT" sz="1400" dirty="0" smtClean="0">
                <a:latin typeface="Gill Sans MT" pitchFamily="34" charset="0"/>
              </a:rPr>
              <a:t> </a:t>
            </a:r>
            <a:r>
              <a:rPr lang="it-IT" sz="1400" dirty="0" err="1" smtClean="0">
                <a:latin typeface="Gill Sans MT" pitchFamily="34" charset="0"/>
              </a:rPr>
              <a:t>Within</a:t>
            </a:r>
            <a:r>
              <a:rPr lang="it-IT" sz="1400" dirty="0" smtClean="0">
                <a:latin typeface="Gill Sans MT" pitchFamily="34" charset="0"/>
              </a:rPr>
              <a:t>                   0.043</a:t>
            </a:r>
          </a:p>
          <a:p>
            <a:pPr algn="ctr"/>
            <a:r>
              <a:rPr lang="it-IT" sz="1400" dirty="0" smtClean="0">
                <a:latin typeface="Gill Sans MT" pitchFamily="34" charset="0"/>
              </a:rPr>
              <a:t>          </a:t>
            </a:r>
            <a:r>
              <a:rPr lang="it-IT" sz="1400" dirty="0" err="1" smtClean="0">
                <a:latin typeface="Gill Sans MT" pitchFamily="34" charset="0"/>
              </a:rPr>
              <a:t>Value</a:t>
            </a:r>
            <a:r>
              <a:rPr lang="it-IT" sz="1400" dirty="0" smtClean="0">
                <a:latin typeface="Gill Sans MT" pitchFamily="34" charset="0"/>
              </a:rPr>
              <a:t> </a:t>
            </a:r>
            <a:r>
              <a:rPr lang="it-IT" sz="1400" dirty="0" err="1" smtClean="0">
                <a:latin typeface="Gill Sans MT" pitchFamily="34" charset="0"/>
              </a:rPr>
              <a:t>for</a:t>
            </a:r>
            <a:r>
              <a:rPr lang="it-IT" sz="1400" dirty="0" smtClean="0">
                <a:latin typeface="Gill Sans MT" pitchFamily="34" charset="0"/>
              </a:rPr>
              <a:t> </a:t>
            </a:r>
            <a:r>
              <a:rPr lang="it-IT" sz="1400" dirty="0" err="1" smtClean="0">
                <a:latin typeface="Gill Sans MT" pitchFamily="34" charset="0"/>
              </a:rPr>
              <a:t>Between</a:t>
            </a:r>
            <a:r>
              <a:rPr lang="it-IT" sz="1400" dirty="0" smtClean="0">
                <a:latin typeface="Gill Sans MT" pitchFamily="34" charset="0"/>
              </a:rPr>
              <a:t>                  0.114</a:t>
            </a:r>
            <a:endParaRPr lang="it-IT" sz="1400" dirty="0">
              <a:latin typeface="Gill Sans MT"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TWO-Level CFA - esercguid_2.out </a:t>
            </a: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23</a:t>
            </a:fld>
            <a:endParaRPr lang="en-US" b="1" dirty="0">
              <a:effectLst>
                <a:outerShdw blurRad="38100" dist="38100" dir="2700000" algn="tl">
                  <a:srgbClr val="000000">
                    <a:alpha val="43137"/>
                  </a:srgbClr>
                </a:outerShdw>
              </a:effectLst>
              <a:latin typeface="Gill Sans MT" pitchFamily="34" charset="0"/>
            </a:endParaRPr>
          </a:p>
        </p:txBody>
      </p:sp>
      <p:sp>
        <p:nvSpPr>
          <p:cNvPr id="7" name="Rettangolo 6"/>
          <p:cNvSpPr/>
          <p:nvPr/>
        </p:nvSpPr>
        <p:spPr>
          <a:xfrm>
            <a:off x="0" y="836712"/>
            <a:ext cx="4572000" cy="5693866"/>
          </a:xfrm>
          <a:prstGeom prst="rect">
            <a:avLst/>
          </a:prstGeom>
        </p:spPr>
        <p:txBody>
          <a:bodyPr wrap="square">
            <a:spAutoFit/>
          </a:bodyPr>
          <a:lstStyle/>
          <a:p>
            <a:endParaRPr lang="it-IT" sz="1400" dirty="0" smtClean="0">
              <a:latin typeface="Gill Sans MT" pitchFamily="34" charset="0"/>
            </a:endParaRPr>
          </a:p>
          <a:p>
            <a:r>
              <a:rPr lang="it-IT" sz="1400" dirty="0" smtClean="0">
                <a:latin typeface="Gill Sans MT" pitchFamily="34" charset="0"/>
              </a:rPr>
              <a:t>                                                                       </a:t>
            </a:r>
            <a:r>
              <a:rPr lang="it-IT" sz="1400" dirty="0" err="1" smtClean="0">
                <a:latin typeface="Gill Sans MT" pitchFamily="34" charset="0"/>
              </a:rPr>
              <a:t>Two-Tailed</a:t>
            </a:r>
            <a:endParaRPr lang="it-IT" sz="1400" dirty="0" smtClean="0">
              <a:latin typeface="Gill Sans MT" pitchFamily="34" charset="0"/>
            </a:endParaRPr>
          </a:p>
          <a:p>
            <a:r>
              <a:rPr lang="it-IT" sz="1400" dirty="0" smtClean="0">
                <a:latin typeface="Gill Sans MT" pitchFamily="34" charset="0"/>
              </a:rPr>
              <a:t>                              Estimate       S.E.    Est./S.E.    </a:t>
            </a:r>
            <a:r>
              <a:rPr lang="it-IT" sz="1400" dirty="0" err="1" smtClean="0">
                <a:latin typeface="Gill Sans MT" pitchFamily="34" charset="0"/>
              </a:rPr>
              <a:t>P-Value</a:t>
            </a:r>
            <a:endParaRPr lang="it-IT" sz="1400" dirty="0" smtClean="0">
              <a:latin typeface="Gill Sans MT" pitchFamily="34" charset="0"/>
            </a:endParaRPr>
          </a:p>
          <a:p>
            <a:endParaRPr lang="it-IT" sz="1400" dirty="0" smtClean="0">
              <a:latin typeface="Gill Sans MT" pitchFamily="34" charset="0"/>
            </a:endParaRPr>
          </a:p>
          <a:p>
            <a:r>
              <a:rPr lang="it-IT" sz="1400" b="1" dirty="0" err="1" smtClean="0">
                <a:latin typeface="Gill Sans MT" pitchFamily="34" charset="0"/>
              </a:rPr>
              <a:t>Within</a:t>
            </a:r>
            <a:r>
              <a:rPr lang="it-IT" sz="1400" b="1" dirty="0" smtClean="0">
                <a:latin typeface="Gill Sans MT" pitchFamily="34" charset="0"/>
              </a:rPr>
              <a:t> </a:t>
            </a:r>
            <a:r>
              <a:rPr lang="it-IT" sz="1400" b="1" dirty="0" err="1" smtClean="0">
                <a:latin typeface="Gill Sans MT" pitchFamily="34" charset="0"/>
              </a:rPr>
              <a:t>Level</a:t>
            </a:r>
            <a:endParaRPr lang="it-IT" sz="1400" b="1" dirty="0" smtClean="0">
              <a:latin typeface="Gill Sans MT" pitchFamily="34" charset="0"/>
            </a:endParaRPr>
          </a:p>
          <a:p>
            <a:endParaRPr lang="it-IT" sz="1400" dirty="0" smtClean="0">
              <a:latin typeface="Gill Sans MT" pitchFamily="34" charset="0"/>
            </a:endParaRPr>
          </a:p>
          <a:p>
            <a:r>
              <a:rPr lang="it-IT" sz="1400" dirty="0" smtClean="0">
                <a:latin typeface="Gill Sans MT" pitchFamily="34" charset="0"/>
              </a:rPr>
              <a:t> </a:t>
            </a:r>
            <a:r>
              <a:rPr lang="it-IT" sz="1400" dirty="0" err="1" smtClean="0">
                <a:latin typeface="Gill Sans MT" pitchFamily="34" charset="0"/>
              </a:rPr>
              <a:t>W_CONTR</a:t>
            </a:r>
            <a:r>
              <a:rPr lang="it-IT" sz="1400" dirty="0" smtClean="0">
                <a:latin typeface="Gill Sans MT" pitchFamily="34" charset="0"/>
              </a:rPr>
              <a:t>  BY</a:t>
            </a:r>
          </a:p>
          <a:p>
            <a:r>
              <a:rPr lang="it-IT" sz="1400" dirty="0" smtClean="0">
                <a:latin typeface="Gill Sans MT" pitchFamily="34" charset="0"/>
              </a:rPr>
              <a:t>    D2_CO              0.443      0.006     78.063      0.000</a:t>
            </a:r>
          </a:p>
          <a:p>
            <a:r>
              <a:rPr lang="it-IT" sz="1400" dirty="0" smtClean="0">
                <a:latin typeface="Gill Sans MT" pitchFamily="34" charset="0"/>
              </a:rPr>
              <a:t>    D10_CO             0.661      0.005    145.117      0.000</a:t>
            </a:r>
          </a:p>
          <a:p>
            <a:r>
              <a:rPr lang="it-IT" sz="1400" dirty="0" smtClean="0">
                <a:latin typeface="Gill Sans MT" pitchFamily="34" charset="0"/>
              </a:rPr>
              <a:t>    D15_CO             0.756      0.004    197.177      0.000</a:t>
            </a:r>
          </a:p>
          <a:p>
            <a:r>
              <a:rPr lang="it-IT" sz="1400" dirty="0" smtClean="0">
                <a:latin typeface="Gill Sans MT" pitchFamily="34" charset="0"/>
              </a:rPr>
              <a:t>    D19_CO             0.687      0.004    169.095      0.000</a:t>
            </a:r>
          </a:p>
          <a:p>
            <a:r>
              <a:rPr lang="it-IT" sz="1400" dirty="0" smtClean="0">
                <a:latin typeface="Gill Sans MT" pitchFamily="34" charset="0"/>
              </a:rPr>
              <a:t>    D25_CO             0.658      0.006    118.392      0.000</a:t>
            </a:r>
          </a:p>
          <a:p>
            <a:r>
              <a:rPr lang="it-IT" sz="1400" dirty="0" smtClean="0">
                <a:latin typeface="Gill Sans MT" pitchFamily="34" charset="0"/>
              </a:rPr>
              <a:t>    D30_CO             0.334      0.006     57.372      0.000</a:t>
            </a:r>
          </a:p>
          <a:p>
            <a:endParaRPr lang="it-IT" sz="1400" dirty="0" smtClean="0">
              <a:latin typeface="Gill Sans MT" pitchFamily="34" charset="0"/>
            </a:endParaRPr>
          </a:p>
          <a:p>
            <a:r>
              <a:rPr lang="it-IT" sz="1400" dirty="0" smtClean="0">
                <a:latin typeface="Gill Sans MT" pitchFamily="34" charset="0"/>
              </a:rPr>
              <a:t> </a:t>
            </a:r>
            <a:r>
              <a:rPr lang="it-IT" sz="1400" dirty="0" err="1" smtClean="0">
                <a:latin typeface="Gill Sans MT" pitchFamily="34" charset="0"/>
              </a:rPr>
              <a:t>W_DEM</a:t>
            </a:r>
            <a:r>
              <a:rPr lang="it-IT" sz="1400" dirty="0" smtClean="0">
                <a:latin typeface="Gill Sans MT" pitchFamily="34" charset="0"/>
              </a:rPr>
              <a:t>    BY</a:t>
            </a:r>
          </a:p>
          <a:p>
            <a:r>
              <a:rPr lang="it-IT" sz="1400" dirty="0" smtClean="0">
                <a:latin typeface="Gill Sans MT" pitchFamily="34" charset="0"/>
              </a:rPr>
              <a:t>    D3_DE              0.536      0.005    108.011      0.000</a:t>
            </a:r>
          </a:p>
          <a:p>
            <a:r>
              <a:rPr lang="it-IT" sz="1400" dirty="0" smtClean="0">
                <a:latin typeface="Gill Sans MT" pitchFamily="34" charset="0"/>
              </a:rPr>
              <a:t>    D6_DE              0.677      0.006    121.320      0.000</a:t>
            </a:r>
          </a:p>
          <a:p>
            <a:r>
              <a:rPr lang="it-IT" sz="1400" dirty="0" smtClean="0">
                <a:latin typeface="Gill Sans MT" pitchFamily="34" charset="0"/>
              </a:rPr>
              <a:t>    D9_DE              0.472      0.006     77.431      0.000</a:t>
            </a:r>
          </a:p>
          <a:p>
            <a:r>
              <a:rPr lang="it-IT" sz="1400" dirty="0" smtClean="0">
                <a:latin typeface="Gill Sans MT" pitchFamily="34" charset="0"/>
              </a:rPr>
              <a:t>    D12_DE             0.600      0.004    135.036      0.000</a:t>
            </a:r>
          </a:p>
          <a:p>
            <a:r>
              <a:rPr lang="it-IT" sz="1400" dirty="0" smtClean="0">
                <a:latin typeface="Gill Sans MT" pitchFamily="34" charset="0"/>
              </a:rPr>
              <a:t>    D16_DE             0.406      0.006     63.015      0.000</a:t>
            </a:r>
          </a:p>
          <a:p>
            <a:r>
              <a:rPr lang="it-IT" sz="1400" dirty="0" smtClean="0">
                <a:latin typeface="Gill Sans MT" pitchFamily="34" charset="0"/>
              </a:rPr>
              <a:t>    D18_DE             0.463      0.006     80.823      0.000</a:t>
            </a:r>
          </a:p>
          <a:p>
            <a:r>
              <a:rPr lang="it-IT" sz="1400" dirty="0" smtClean="0">
                <a:latin typeface="Gill Sans MT" pitchFamily="34" charset="0"/>
              </a:rPr>
              <a:t>    D20_DE             0.545      0.006     99.059      0.000</a:t>
            </a:r>
          </a:p>
          <a:p>
            <a:r>
              <a:rPr lang="it-IT" sz="1400" dirty="0" smtClean="0">
                <a:latin typeface="Gill Sans MT" pitchFamily="34" charset="0"/>
              </a:rPr>
              <a:t>    D22_DE             0.727      0.007    108.312      0.000</a:t>
            </a:r>
          </a:p>
          <a:p>
            <a:endParaRPr lang="it-IT" sz="1400" dirty="0" smtClean="0">
              <a:latin typeface="Gill Sans MT" pitchFamily="34" charset="0"/>
            </a:endParaRPr>
          </a:p>
          <a:p>
            <a:r>
              <a:rPr lang="it-IT" sz="1400" dirty="0" smtClean="0">
                <a:latin typeface="Gill Sans MT" pitchFamily="34" charset="0"/>
              </a:rPr>
              <a:t> </a:t>
            </a:r>
            <a:r>
              <a:rPr lang="it-IT" sz="1400" dirty="0" err="1" smtClean="0">
                <a:latin typeface="Gill Sans MT" pitchFamily="34" charset="0"/>
              </a:rPr>
              <a:t>W_DEM</a:t>
            </a:r>
            <a:r>
              <a:rPr lang="it-IT" sz="1400" dirty="0" smtClean="0">
                <a:latin typeface="Gill Sans MT" pitchFamily="34" charset="0"/>
              </a:rPr>
              <a:t>    WITH</a:t>
            </a:r>
          </a:p>
          <a:p>
            <a:r>
              <a:rPr lang="it-IT" sz="1400" dirty="0" smtClean="0">
                <a:latin typeface="Gill Sans MT" pitchFamily="34" charset="0"/>
              </a:rPr>
              <a:t>    </a:t>
            </a:r>
            <a:r>
              <a:rPr lang="it-IT" sz="1400" dirty="0" err="1" smtClean="0">
                <a:latin typeface="Gill Sans MT" pitchFamily="34" charset="0"/>
              </a:rPr>
              <a:t>W_CONTR</a:t>
            </a:r>
            <a:r>
              <a:rPr lang="it-IT" sz="1400" dirty="0" smtClean="0">
                <a:latin typeface="Gill Sans MT" pitchFamily="34" charset="0"/>
              </a:rPr>
              <a:t>            0.355      0.012     29.185      0.000</a:t>
            </a:r>
            <a:endParaRPr lang="it-IT" sz="1400" dirty="0">
              <a:latin typeface="Gill Sans MT" pitchFamily="34" charset="0"/>
            </a:endParaRPr>
          </a:p>
        </p:txBody>
      </p:sp>
      <p:sp>
        <p:nvSpPr>
          <p:cNvPr id="8" name="Rettangolo 7"/>
          <p:cNvSpPr/>
          <p:nvPr/>
        </p:nvSpPr>
        <p:spPr>
          <a:xfrm>
            <a:off x="4572000" y="836712"/>
            <a:ext cx="4572000" cy="5693866"/>
          </a:xfrm>
          <a:prstGeom prst="rect">
            <a:avLst/>
          </a:prstGeom>
        </p:spPr>
        <p:txBody>
          <a:bodyPr wrap="square">
            <a:spAutoFit/>
          </a:bodyPr>
          <a:lstStyle/>
          <a:p>
            <a:endParaRPr lang="it-IT" sz="1400" dirty="0" smtClean="0">
              <a:latin typeface="Gill Sans MT" pitchFamily="34" charset="0"/>
            </a:endParaRPr>
          </a:p>
          <a:p>
            <a:r>
              <a:rPr lang="it-IT" sz="1400" dirty="0" smtClean="0">
                <a:latin typeface="Gill Sans MT" pitchFamily="34" charset="0"/>
              </a:rPr>
              <a:t>                                                                       </a:t>
            </a:r>
            <a:r>
              <a:rPr lang="it-IT" sz="1400" dirty="0" err="1" smtClean="0">
                <a:latin typeface="Gill Sans MT" pitchFamily="34" charset="0"/>
              </a:rPr>
              <a:t>Two-Tailed</a:t>
            </a:r>
            <a:endParaRPr lang="it-IT" sz="1400" dirty="0" smtClean="0">
              <a:latin typeface="Gill Sans MT" pitchFamily="34" charset="0"/>
            </a:endParaRPr>
          </a:p>
          <a:p>
            <a:r>
              <a:rPr lang="it-IT" sz="1400" dirty="0" smtClean="0">
                <a:latin typeface="Gill Sans MT" pitchFamily="34" charset="0"/>
              </a:rPr>
              <a:t>                              Estimate       S.E.    Est./S.E.    </a:t>
            </a:r>
            <a:r>
              <a:rPr lang="it-IT" sz="1400" dirty="0" err="1" smtClean="0">
                <a:latin typeface="Gill Sans MT" pitchFamily="34" charset="0"/>
              </a:rPr>
              <a:t>P-Value</a:t>
            </a:r>
            <a:endParaRPr lang="it-IT" sz="1400" dirty="0" smtClean="0">
              <a:latin typeface="Gill Sans MT" pitchFamily="34" charset="0"/>
            </a:endParaRPr>
          </a:p>
          <a:p>
            <a:endParaRPr lang="it-IT" sz="1400" dirty="0" smtClean="0">
              <a:latin typeface="Gill Sans MT" pitchFamily="34" charset="0"/>
            </a:endParaRPr>
          </a:p>
          <a:p>
            <a:r>
              <a:rPr lang="it-IT" sz="1400" b="1" dirty="0" err="1" smtClean="0">
                <a:latin typeface="Gill Sans MT" pitchFamily="34" charset="0"/>
              </a:rPr>
              <a:t>Between</a:t>
            </a:r>
            <a:r>
              <a:rPr lang="it-IT" sz="1400" b="1" dirty="0" smtClean="0">
                <a:latin typeface="Gill Sans MT" pitchFamily="34" charset="0"/>
              </a:rPr>
              <a:t> </a:t>
            </a:r>
            <a:r>
              <a:rPr lang="it-IT" sz="1400" b="1" dirty="0" err="1" smtClean="0">
                <a:latin typeface="Gill Sans MT" pitchFamily="34" charset="0"/>
              </a:rPr>
              <a:t>Level</a:t>
            </a:r>
            <a:endParaRPr lang="it-IT" sz="1400" b="1" dirty="0" smtClean="0">
              <a:latin typeface="Gill Sans MT" pitchFamily="34" charset="0"/>
            </a:endParaRPr>
          </a:p>
          <a:p>
            <a:endParaRPr lang="it-IT" sz="1400" dirty="0" smtClean="0">
              <a:latin typeface="Gill Sans MT" pitchFamily="34" charset="0"/>
            </a:endParaRPr>
          </a:p>
          <a:p>
            <a:r>
              <a:rPr lang="it-IT" sz="1400" dirty="0" smtClean="0">
                <a:latin typeface="Gill Sans MT" pitchFamily="34" charset="0"/>
              </a:rPr>
              <a:t> </a:t>
            </a:r>
            <a:r>
              <a:rPr lang="it-IT" sz="1400" dirty="0" err="1" smtClean="0">
                <a:latin typeface="Gill Sans MT" pitchFamily="34" charset="0"/>
              </a:rPr>
              <a:t>B_CONTR</a:t>
            </a:r>
            <a:r>
              <a:rPr lang="it-IT" sz="1400" dirty="0" smtClean="0">
                <a:latin typeface="Gill Sans MT" pitchFamily="34" charset="0"/>
              </a:rPr>
              <a:t>  BY</a:t>
            </a:r>
          </a:p>
          <a:p>
            <a:r>
              <a:rPr lang="it-IT" sz="1400" dirty="0" smtClean="0">
                <a:latin typeface="Gill Sans MT" pitchFamily="34" charset="0"/>
              </a:rPr>
              <a:t>    D2_CO              0.672      0.017     39.270      0.000</a:t>
            </a:r>
          </a:p>
          <a:p>
            <a:r>
              <a:rPr lang="it-IT" sz="1400" dirty="0" smtClean="0">
                <a:latin typeface="Gill Sans MT" pitchFamily="34" charset="0"/>
              </a:rPr>
              <a:t>    D10_CO             0.926      0.009     98.963      0.000</a:t>
            </a:r>
          </a:p>
          <a:p>
            <a:r>
              <a:rPr lang="it-IT" sz="1400" dirty="0" smtClean="0">
                <a:latin typeface="Gill Sans MT" pitchFamily="34" charset="0"/>
              </a:rPr>
              <a:t>    D15_CO             0.963      0.008    122.647      0.000</a:t>
            </a:r>
          </a:p>
          <a:p>
            <a:r>
              <a:rPr lang="it-IT" sz="1400" dirty="0" smtClean="0">
                <a:latin typeface="Gill Sans MT" pitchFamily="34" charset="0"/>
              </a:rPr>
              <a:t>    D19_CO             0.922      0.009    100.249      0.000</a:t>
            </a:r>
          </a:p>
          <a:p>
            <a:r>
              <a:rPr lang="it-IT" sz="1400" dirty="0" smtClean="0">
                <a:latin typeface="Gill Sans MT" pitchFamily="34" charset="0"/>
              </a:rPr>
              <a:t>    D25_CO             0.889      0.011     83.806      0.000</a:t>
            </a:r>
          </a:p>
          <a:p>
            <a:r>
              <a:rPr lang="it-IT" sz="1400" dirty="0" smtClean="0">
                <a:latin typeface="Gill Sans MT" pitchFamily="34" charset="0"/>
              </a:rPr>
              <a:t>    D30_CO             0.621      0.018     34.805      0.000</a:t>
            </a:r>
          </a:p>
          <a:p>
            <a:endParaRPr lang="it-IT" sz="1400" dirty="0" smtClean="0">
              <a:latin typeface="Gill Sans MT" pitchFamily="34" charset="0"/>
            </a:endParaRPr>
          </a:p>
          <a:p>
            <a:r>
              <a:rPr lang="it-IT" sz="1400" dirty="0" smtClean="0">
                <a:latin typeface="Gill Sans MT" pitchFamily="34" charset="0"/>
              </a:rPr>
              <a:t> </a:t>
            </a:r>
            <a:r>
              <a:rPr lang="it-IT" sz="1400" dirty="0" err="1" smtClean="0">
                <a:latin typeface="Gill Sans MT" pitchFamily="34" charset="0"/>
              </a:rPr>
              <a:t>B_DEM</a:t>
            </a:r>
            <a:r>
              <a:rPr lang="it-IT" sz="1400" dirty="0" smtClean="0">
                <a:latin typeface="Gill Sans MT" pitchFamily="34" charset="0"/>
              </a:rPr>
              <a:t>    BY</a:t>
            </a:r>
          </a:p>
          <a:p>
            <a:r>
              <a:rPr lang="it-IT" sz="1400" dirty="0" smtClean="0">
                <a:latin typeface="Gill Sans MT" pitchFamily="34" charset="0"/>
              </a:rPr>
              <a:t>    D3_DE              0.861      0.013     65.837      0.000</a:t>
            </a:r>
          </a:p>
          <a:p>
            <a:r>
              <a:rPr lang="it-IT" sz="1400" dirty="0" smtClean="0">
                <a:latin typeface="Gill Sans MT" pitchFamily="34" charset="0"/>
              </a:rPr>
              <a:t>    D6_DE              0.875      0.015     60.058      0.000</a:t>
            </a:r>
          </a:p>
          <a:p>
            <a:r>
              <a:rPr lang="it-IT" sz="1400" dirty="0" smtClean="0">
                <a:latin typeface="Gill Sans MT" pitchFamily="34" charset="0"/>
              </a:rPr>
              <a:t>    D9_DE              0.698      0.036     19.542      0.000</a:t>
            </a:r>
          </a:p>
          <a:p>
            <a:r>
              <a:rPr lang="it-IT" sz="1400" dirty="0" smtClean="0">
                <a:latin typeface="Gill Sans MT" pitchFamily="34" charset="0"/>
              </a:rPr>
              <a:t>    D12_DE             0.857      0.012     72.679      0.000</a:t>
            </a:r>
          </a:p>
          <a:p>
            <a:r>
              <a:rPr lang="it-IT" sz="1400" dirty="0" smtClean="0">
                <a:latin typeface="Gill Sans MT" pitchFamily="34" charset="0"/>
              </a:rPr>
              <a:t>    D16_DE             0.660      0.020     32.508      0.000</a:t>
            </a:r>
          </a:p>
          <a:p>
            <a:r>
              <a:rPr lang="it-IT" sz="1400" dirty="0" smtClean="0">
                <a:latin typeface="Gill Sans MT" pitchFamily="34" charset="0"/>
              </a:rPr>
              <a:t>    D18_DE             0.635      0.022     28.532      0.000</a:t>
            </a:r>
          </a:p>
          <a:p>
            <a:r>
              <a:rPr lang="it-IT" sz="1400" dirty="0" smtClean="0">
                <a:latin typeface="Gill Sans MT" pitchFamily="34" charset="0"/>
              </a:rPr>
              <a:t>    D20_DE             0.732      0.031     23.613      0.000</a:t>
            </a:r>
          </a:p>
          <a:p>
            <a:r>
              <a:rPr lang="it-IT" sz="1400" dirty="0" smtClean="0">
                <a:latin typeface="Gill Sans MT" pitchFamily="34" charset="0"/>
              </a:rPr>
              <a:t>    D22_DE             0.940      0.009    104.126      0.000</a:t>
            </a:r>
          </a:p>
          <a:p>
            <a:endParaRPr lang="it-IT" sz="1400" dirty="0" smtClean="0">
              <a:latin typeface="Gill Sans MT" pitchFamily="34" charset="0"/>
            </a:endParaRPr>
          </a:p>
          <a:p>
            <a:r>
              <a:rPr lang="it-IT" sz="1400" dirty="0" smtClean="0">
                <a:latin typeface="Gill Sans MT" pitchFamily="34" charset="0"/>
              </a:rPr>
              <a:t> </a:t>
            </a:r>
            <a:r>
              <a:rPr lang="it-IT" sz="1400" dirty="0" err="1" smtClean="0">
                <a:latin typeface="Gill Sans MT" pitchFamily="34" charset="0"/>
              </a:rPr>
              <a:t>B_DEM</a:t>
            </a:r>
            <a:r>
              <a:rPr lang="it-IT" sz="1400" dirty="0" smtClean="0">
                <a:latin typeface="Gill Sans MT" pitchFamily="34" charset="0"/>
              </a:rPr>
              <a:t>    WITH</a:t>
            </a:r>
          </a:p>
          <a:p>
            <a:r>
              <a:rPr lang="it-IT" sz="1400" dirty="0" smtClean="0">
                <a:latin typeface="Gill Sans MT" pitchFamily="34" charset="0"/>
              </a:rPr>
              <a:t>    </a:t>
            </a:r>
            <a:r>
              <a:rPr lang="it-IT" sz="1400" dirty="0" err="1" smtClean="0">
                <a:latin typeface="Gill Sans MT" pitchFamily="34" charset="0"/>
              </a:rPr>
              <a:t>B_CONTR</a:t>
            </a:r>
            <a:r>
              <a:rPr lang="it-IT" sz="1400" dirty="0" smtClean="0">
                <a:latin typeface="Gill Sans MT" pitchFamily="34" charset="0"/>
              </a:rPr>
              <a:t>            0.342      0.031     10.884      0.000</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TWO-Level CFA </a:t>
            </a:r>
            <a:r>
              <a:rPr lang="en-US" sz="2800" b="1" dirty="0" smtClean="0">
                <a:solidFill>
                  <a:srgbClr val="FFFF00"/>
                </a:solidFill>
                <a:effectLst>
                  <a:outerShdw blurRad="38100" dist="38100" dir="2700000" algn="tl">
                    <a:srgbClr val="000000">
                      <a:alpha val="43137"/>
                    </a:srgbClr>
                  </a:outerShdw>
                </a:effectLst>
                <a:latin typeface="Gill Sans MT" pitchFamily="34" charset="0"/>
              </a:rPr>
              <a:t>–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Modifica</a:t>
            </a:r>
            <a:r>
              <a:rPr lang="en-US" sz="2800" b="1" dirty="0" smtClean="0">
                <a:solidFill>
                  <a:srgbClr val="FFFF00"/>
                </a:solidFill>
                <a:effectLst>
                  <a:outerShdw blurRad="38100" dist="38100" dir="2700000" algn="tl">
                    <a:srgbClr val="000000">
                      <a:alpha val="43137"/>
                    </a:srgbClr>
                  </a:outerShdw>
                </a:effectLst>
                <a:latin typeface="Gill Sans MT" pitchFamily="34" charset="0"/>
              </a:rPr>
              <a:t> del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modello</a:t>
            </a:r>
            <a:endParaRPr lang="en-US" sz="2800" b="1" dirty="0" smtClean="0">
              <a:solidFill>
                <a:srgbClr val="FFFF00"/>
              </a:solidFill>
              <a:effectLst>
                <a:outerShdw blurRad="38100" dist="38100" dir="2700000" algn="tl">
                  <a:srgbClr val="000000">
                    <a:alpha val="43137"/>
                  </a:srgbClr>
                </a:outerShdw>
              </a:effectLst>
              <a:latin typeface="Gill Sans MT" pitchFamily="34" charset="0"/>
            </a:endParaRP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24</a:t>
            </a:fld>
            <a:endParaRPr lang="en-US" b="1" dirty="0">
              <a:effectLst>
                <a:outerShdw blurRad="38100" dist="38100" dir="2700000" algn="tl">
                  <a:srgbClr val="000000">
                    <a:alpha val="43137"/>
                  </a:srgbClr>
                </a:outerShdw>
              </a:effectLst>
              <a:latin typeface="Gill Sans MT" pitchFamily="34" charset="0"/>
            </a:endParaRPr>
          </a:p>
        </p:txBody>
      </p:sp>
      <p:sp>
        <p:nvSpPr>
          <p:cNvPr id="9" name="Rettangolo 8"/>
          <p:cNvSpPr/>
          <p:nvPr/>
        </p:nvSpPr>
        <p:spPr>
          <a:xfrm>
            <a:off x="0" y="908720"/>
            <a:ext cx="9144000" cy="5478423"/>
          </a:xfrm>
          <a:prstGeom prst="rect">
            <a:avLst/>
          </a:prstGeom>
        </p:spPr>
        <p:txBody>
          <a:bodyPr wrap="square">
            <a:spAutoFit/>
          </a:bodyPr>
          <a:lstStyle/>
          <a:p>
            <a:pPr algn="ctr"/>
            <a:r>
              <a:rPr lang="it-IT" sz="1400" b="1" dirty="0" smtClean="0">
                <a:latin typeface="Gill Sans MT" pitchFamily="34" charset="0"/>
              </a:rPr>
              <a:t>MODIFICA DEL MODELLO:</a:t>
            </a:r>
          </a:p>
          <a:p>
            <a:pPr algn="ctr"/>
            <a:endParaRPr lang="it-IT" sz="1400" b="1" dirty="0" smtClean="0">
              <a:latin typeface="Gill Sans MT" pitchFamily="34" charset="0"/>
            </a:endParaRPr>
          </a:p>
          <a:p>
            <a:endParaRPr lang="it-IT" sz="1400" dirty="0" smtClean="0">
              <a:latin typeface="Gill Sans MT" pitchFamily="34" charset="0"/>
            </a:endParaRPr>
          </a:p>
          <a:p>
            <a:r>
              <a:rPr lang="en-US" sz="1400" dirty="0" smtClean="0">
                <a:latin typeface="Gill Sans MT" pitchFamily="34" charset="0"/>
              </a:rPr>
              <a:t>  D16_DE   WITH D2_CO;       </a:t>
            </a:r>
            <a:r>
              <a:rPr lang="en-US" sz="1400" dirty="0" smtClean="0">
                <a:solidFill>
                  <a:schemeClr val="bg1">
                    <a:lumMod val="50000"/>
                  </a:schemeClr>
                </a:solidFill>
                <a:latin typeface="Gill Sans MT" pitchFamily="34" charset="0"/>
              </a:rPr>
              <a:t>!  16. I am unable to </a:t>
            </a:r>
            <a:r>
              <a:rPr lang="en-US" sz="1400" b="1" dirty="0" smtClean="0">
                <a:solidFill>
                  <a:schemeClr val="bg1">
                    <a:lumMod val="50000"/>
                  </a:schemeClr>
                </a:solidFill>
                <a:latin typeface="Gill Sans MT" pitchFamily="34" charset="0"/>
              </a:rPr>
              <a:t>take sufficient breaks     </a:t>
            </a:r>
            <a:r>
              <a:rPr lang="en-US" sz="1400" dirty="0" smtClean="0">
                <a:solidFill>
                  <a:schemeClr val="bg1">
                    <a:lumMod val="50000"/>
                  </a:schemeClr>
                </a:solidFill>
                <a:latin typeface="Gill Sans MT" pitchFamily="34" charset="0"/>
              </a:rPr>
              <a:t>2. I can decide when </a:t>
            </a:r>
            <a:r>
              <a:rPr lang="en-US" sz="1400" b="1" dirty="0" smtClean="0">
                <a:solidFill>
                  <a:schemeClr val="bg1">
                    <a:lumMod val="50000"/>
                  </a:schemeClr>
                </a:solidFill>
                <a:latin typeface="Gill Sans MT" pitchFamily="34" charset="0"/>
              </a:rPr>
              <a:t>to take a break</a:t>
            </a:r>
            <a:endParaRPr lang="en-US" sz="1400" dirty="0" smtClean="0">
              <a:solidFill>
                <a:schemeClr val="bg1">
                  <a:lumMod val="50000"/>
                </a:schemeClr>
              </a:solidFill>
              <a:latin typeface="Gill Sans MT" pitchFamily="34" charset="0"/>
            </a:endParaRPr>
          </a:p>
          <a:p>
            <a:r>
              <a:rPr lang="en-US" sz="1400" dirty="0" smtClean="0">
                <a:latin typeface="Gill Sans MT" pitchFamily="34" charset="0"/>
              </a:rPr>
              <a:t>  D20_DE   WITH D9_DE;</a:t>
            </a:r>
          </a:p>
          <a:p>
            <a:r>
              <a:rPr lang="en-US" sz="1400" dirty="0" smtClean="0">
                <a:latin typeface="Gill Sans MT" pitchFamily="34" charset="0"/>
              </a:rPr>
              <a:t>  D22_DE   WITH D6_DE;</a:t>
            </a:r>
          </a:p>
          <a:p>
            <a:endParaRPr lang="en-US" sz="1400" dirty="0" smtClean="0">
              <a:latin typeface="Gill Sans MT" pitchFamily="34" charset="0"/>
            </a:endParaRPr>
          </a:p>
          <a:p>
            <a:pPr algn="ctr"/>
            <a:r>
              <a:rPr lang="en-US" sz="1400" dirty="0" smtClean="0">
                <a:latin typeface="Gill Sans MT" pitchFamily="34" charset="0"/>
              </a:rPr>
              <a:t>Number of Free Parameters                       75</a:t>
            </a:r>
          </a:p>
          <a:p>
            <a:pPr algn="ctr"/>
            <a:endParaRPr lang="en-US" sz="1400" dirty="0" smtClean="0">
              <a:latin typeface="Gill Sans MT" pitchFamily="34" charset="0"/>
            </a:endParaRPr>
          </a:p>
          <a:p>
            <a:pPr algn="ctr"/>
            <a:r>
              <a:rPr lang="en-US" sz="1400" dirty="0" smtClean="0">
                <a:latin typeface="Gill Sans MT" pitchFamily="34" charset="0"/>
              </a:rPr>
              <a:t>Chi-Square Test of Model Fit</a:t>
            </a:r>
          </a:p>
          <a:p>
            <a:pPr algn="ctr"/>
            <a:endParaRPr lang="en-US" sz="1400" dirty="0" smtClean="0">
              <a:latin typeface="Gill Sans MT" pitchFamily="34" charset="0"/>
            </a:endParaRPr>
          </a:p>
          <a:p>
            <a:pPr algn="ctr"/>
            <a:r>
              <a:rPr lang="en-US" sz="1400" dirty="0" smtClean="0">
                <a:latin typeface="Gill Sans MT" pitchFamily="34" charset="0"/>
              </a:rPr>
              <a:t>          Value                           7416.902*</a:t>
            </a:r>
          </a:p>
          <a:p>
            <a:pPr algn="ctr"/>
            <a:r>
              <a:rPr lang="en-US" sz="1400" dirty="0" smtClean="0">
                <a:latin typeface="Gill Sans MT" pitchFamily="34" charset="0"/>
              </a:rPr>
              <a:t>          Degrees of Freedom                   149</a:t>
            </a:r>
          </a:p>
          <a:p>
            <a:pPr algn="ctr"/>
            <a:r>
              <a:rPr lang="en-US" sz="1400" dirty="0" smtClean="0">
                <a:latin typeface="Gill Sans MT" pitchFamily="34" charset="0"/>
              </a:rPr>
              <a:t>          P-Value                           0.0000</a:t>
            </a:r>
          </a:p>
          <a:p>
            <a:pPr algn="ctr"/>
            <a:r>
              <a:rPr lang="en-US" sz="1400" dirty="0" smtClean="0">
                <a:latin typeface="Gill Sans MT" pitchFamily="34" charset="0"/>
              </a:rPr>
              <a:t>          Scaling Correction Factor         1.5036</a:t>
            </a:r>
          </a:p>
          <a:p>
            <a:pPr algn="ctr"/>
            <a:r>
              <a:rPr lang="en-US" sz="1400" dirty="0" smtClean="0">
                <a:latin typeface="Gill Sans MT" pitchFamily="34" charset="0"/>
              </a:rPr>
              <a:t>            for MLR</a:t>
            </a:r>
          </a:p>
          <a:p>
            <a:pPr algn="ctr"/>
            <a:endParaRPr lang="en-US" sz="1400" dirty="0" smtClean="0">
              <a:latin typeface="Gill Sans MT" pitchFamily="34" charset="0"/>
            </a:endParaRPr>
          </a:p>
          <a:p>
            <a:pPr algn="ctr"/>
            <a:r>
              <a:rPr lang="en-US" sz="1400" dirty="0" smtClean="0">
                <a:latin typeface="Gill Sans MT" pitchFamily="34" charset="0"/>
              </a:rPr>
              <a:t>RMSEA (Root Mean Square Error Of Approximation)  0.027</a:t>
            </a:r>
          </a:p>
          <a:p>
            <a:pPr algn="ctr"/>
            <a:r>
              <a:rPr lang="en-US" sz="1400" dirty="0" smtClean="0">
                <a:latin typeface="Gill Sans MT" pitchFamily="34" charset="0"/>
              </a:rPr>
              <a:t>          CFI                                0.941</a:t>
            </a:r>
          </a:p>
          <a:p>
            <a:pPr algn="ctr"/>
            <a:r>
              <a:rPr lang="en-US" sz="1400" dirty="0" smtClean="0">
                <a:latin typeface="Gill Sans MT" pitchFamily="34" charset="0"/>
              </a:rPr>
              <a:t>          TLI                                0.928</a:t>
            </a:r>
          </a:p>
          <a:p>
            <a:pPr algn="ctr"/>
            <a:endParaRPr lang="en-US" sz="1400" dirty="0" smtClean="0">
              <a:latin typeface="Gill Sans MT" pitchFamily="34" charset="0"/>
            </a:endParaRPr>
          </a:p>
          <a:p>
            <a:pPr algn="ctr"/>
            <a:r>
              <a:rPr lang="en-US" sz="1400" dirty="0" smtClean="0">
                <a:latin typeface="Gill Sans MT" pitchFamily="34" charset="0"/>
              </a:rPr>
              <a:t>SRMR (Standardized Root Mean Square Residual)</a:t>
            </a:r>
          </a:p>
          <a:p>
            <a:pPr algn="ctr"/>
            <a:endParaRPr lang="en-US" sz="1400" dirty="0" smtClean="0">
              <a:latin typeface="Gill Sans MT" pitchFamily="34" charset="0"/>
            </a:endParaRPr>
          </a:p>
          <a:p>
            <a:pPr algn="ctr"/>
            <a:r>
              <a:rPr lang="en-US" sz="1400" dirty="0" smtClean="0">
                <a:latin typeface="Gill Sans MT" pitchFamily="34" charset="0"/>
              </a:rPr>
              <a:t>          Value for Within                   0.031</a:t>
            </a:r>
          </a:p>
          <a:p>
            <a:pPr algn="ctr"/>
            <a:r>
              <a:rPr lang="en-US" sz="1400" dirty="0" smtClean="0">
                <a:latin typeface="Gill Sans MT" pitchFamily="34" charset="0"/>
              </a:rPr>
              <a:t>          Value for Between                  0.114      </a:t>
            </a:r>
            <a:endParaRPr lang="it-IT" sz="1400" b="1" dirty="0">
              <a:latin typeface="Gill Sans MT"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xEl>
                                              <p:pRg st="7" end="7"/>
                                            </p:txEl>
                                          </p:spTgt>
                                        </p:tgtEl>
                                        <p:attrNameLst>
                                          <p:attrName>style.visibility</p:attrName>
                                        </p:attrNameLst>
                                      </p:cBhvr>
                                      <p:to>
                                        <p:strVal val="visible"/>
                                      </p:to>
                                    </p:set>
                                    <p:anim calcmode="lin" valueType="num">
                                      <p:cBhvr additive="base">
                                        <p:cTn id="7" dur="500" fill="hold"/>
                                        <p:tgtEl>
                                          <p:spTgt spid="9">
                                            <p:txEl>
                                              <p:pRg st="7" end="7"/>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7" end="7"/>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
                                            <p:txEl>
                                              <p:pRg st="9" end="9"/>
                                            </p:txEl>
                                          </p:spTgt>
                                        </p:tgtEl>
                                        <p:attrNameLst>
                                          <p:attrName>style.visibility</p:attrName>
                                        </p:attrNameLst>
                                      </p:cBhvr>
                                      <p:to>
                                        <p:strVal val="visible"/>
                                      </p:to>
                                    </p:set>
                                    <p:anim calcmode="lin" valueType="num">
                                      <p:cBhvr additive="base">
                                        <p:cTn id="11" dur="500" fill="hold"/>
                                        <p:tgtEl>
                                          <p:spTgt spid="9">
                                            <p:txEl>
                                              <p:pRg st="9" end="9"/>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9">
                                            <p:txEl>
                                              <p:pRg st="9" end="9"/>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9">
                                            <p:txEl>
                                              <p:pRg st="11" end="11"/>
                                            </p:txEl>
                                          </p:spTgt>
                                        </p:tgtEl>
                                        <p:attrNameLst>
                                          <p:attrName>style.visibility</p:attrName>
                                        </p:attrNameLst>
                                      </p:cBhvr>
                                      <p:to>
                                        <p:strVal val="visible"/>
                                      </p:to>
                                    </p:set>
                                    <p:anim calcmode="lin" valueType="num">
                                      <p:cBhvr additive="base">
                                        <p:cTn id="15" dur="500" fill="hold"/>
                                        <p:tgtEl>
                                          <p:spTgt spid="9">
                                            <p:txEl>
                                              <p:pRg st="11" end="1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9">
                                            <p:txEl>
                                              <p:pRg st="11" end="11"/>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9">
                                            <p:txEl>
                                              <p:pRg st="12" end="12"/>
                                            </p:txEl>
                                          </p:spTgt>
                                        </p:tgtEl>
                                        <p:attrNameLst>
                                          <p:attrName>style.visibility</p:attrName>
                                        </p:attrNameLst>
                                      </p:cBhvr>
                                      <p:to>
                                        <p:strVal val="visible"/>
                                      </p:to>
                                    </p:set>
                                    <p:anim calcmode="lin" valueType="num">
                                      <p:cBhvr additive="base">
                                        <p:cTn id="19" dur="500" fill="hold"/>
                                        <p:tgtEl>
                                          <p:spTgt spid="9">
                                            <p:txEl>
                                              <p:pRg st="12" end="1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12" end="1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9">
                                            <p:txEl>
                                              <p:pRg st="13" end="13"/>
                                            </p:txEl>
                                          </p:spTgt>
                                        </p:tgtEl>
                                        <p:attrNameLst>
                                          <p:attrName>style.visibility</p:attrName>
                                        </p:attrNameLst>
                                      </p:cBhvr>
                                      <p:to>
                                        <p:strVal val="visible"/>
                                      </p:to>
                                    </p:set>
                                    <p:anim calcmode="lin" valueType="num">
                                      <p:cBhvr additive="base">
                                        <p:cTn id="23" dur="500" fill="hold"/>
                                        <p:tgtEl>
                                          <p:spTgt spid="9">
                                            <p:txEl>
                                              <p:pRg st="13" end="1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9">
                                            <p:txEl>
                                              <p:pRg st="13" end="13"/>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9">
                                            <p:txEl>
                                              <p:pRg st="14" end="14"/>
                                            </p:txEl>
                                          </p:spTgt>
                                        </p:tgtEl>
                                        <p:attrNameLst>
                                          <p:attrName>style.visibility</p:attrName>
                                        </p:attrNameLst>
                                      </p:cBhvr>
                                      <p:to>
                                        <p:strVal val="visible"/>
                                      </p:to>
                                    </p:set>
                                    <p:anim calcmode="lin" valueType="num">
                                      <p:cBhvr additive="base">
                                        <p:cTn id="27" dur="500" fill="hold"/>
                                        <p:tgtEl>
                                          <p:spTgt spid="9">
                                            <p:txEl>
                                              <p:pRg st="14" end="1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9">
                                            <p:txEl>
                                              <p:pRg st="14" end="14"/>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9">
                                            <p:txEl>
                                              <p:pRg st="15" end="15"/>
                                            </p:txEl>
                                          </p:spTgt>
                                        </p:tgtEl>
                                        <p:attrNameLst>
                                          <p:attrName>style.visibility</p:attrName>
                                        </p:attrNameLst>
                                      </p:cBhvr>
                                      <p:to>
                                        <p:strVal val="visible"/>
                                      </p:to>
                                    </p:set>
                                    <p:anim calcmode="lin" valueType="num">
                                      <p:cBhvr additive="base">
                                        <p:cTn id="31" dur="500" fill="hold"/>
                                        <p:tgtEl>
                                          <p:spTgt spid="9">
                                            <p:txEl>
                                              <p:pRg st="15" end="1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
                                            <p:txEl>
                                              <p:pRg st="15" end="15"/>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9">
                                            <p:txEl>
                                              <p:pRg st="17" end="17"/>
                                            </p:txEl>
                                          </p:spTgt>
                                        </p:tgtEl>
                                        <p:attrNameLst>
                                          <p:attrName>style.visibility</p:attrName>
                                        </p:attrNameLst>
                                      </p:cBhvr>
                                      <p:to>
                                        <p:strVal val="visible"/>
                                      </p:to>
                                    </p:set>
                                    <p:anim calcmode="lin" valueType="num">
                                      <p:cBhvr additive="base">
                                        <p:cTn id="35" dur="500" fill="hold"/>
                                        <p:tgtEl>
                                          <p:spTgt spid="9">
                                            <p:txEl>
                                              <p:pRg st="17" end="1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9">
                                            <p:txEl>
                                              <p:pRg st="17" end="17"/>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9">
                                            <p:txEl>
                                              <p:pRg st="18" end="18"/>
                                            </p:txEl>
                                          </p:spTgt>
                                        </p:tgtEl>
                                        <p:attrNameLst>
                                          <p:attrName>style.visibility</p:attrName>
                                        </p:attrNameLst>
                                      </p:cBhvr>
                                      <p:to>
                                        <p:strVal val="visible"/>
                                      </p:to>
                                    </p:set>
                                    <p:anim calcmode="lin" valueType="num">
                                      <p:cBhvr additive="base">
                                        <p:cTn id="39" dur="500" fill="hold"/>
                                        <p:tgtEl>
                                          <p:spTgt spid="9">
                                            <p:txEl>
                                              <p:pRg st="18" end="1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9">
                                            <p:txEl>
                                              <p:pRg st="18" end="18"/>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9">
                                            <p:txEl>
                                              <p:pRg st="19" end="19"/>
                                            </p:txEl>
                                          </p:spTgt>
                                        </p:tgtEl>
                                        <p:attrNameLst>
                                          <p:attrName>style.visibility</p:attrName>
                                        </p:attrNameLst>
                                      </p:cBhvr>
                                      <p:to>
                                        <p:strVal val="visible"/>
                                      </p:to>
                                    </p:set>
                                    <p:anim calcmode="lin" valueType="num">
                                      <p:cBhvr additive="base">
                                        <p:cTn id="43" dur="500" fill="hold"/>
                                        <p:tgtEl>
                                          <p:spTgt spid="9">
                                            <p:txEl>
                                              <p:pRg st="19" end="1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9">
                                            <p:txEl>
                                              <p:pRg st="19" end="19"/>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9">
                                            <p:txEl>
                                              <p:pRg st="21" end="21"/>
                                            </p:txEl>
                                          </p:spTgt>
                                        </p:tgtEl>
                                        <p:attrNameLst>
                                          <p:attrName>style.visibility</p:attrName>
                                        </p:attrNameLst>
                                      </p:cBhvr>
                                      <p:to>
                                        <p:strVal val="visible"/>
                                      </p:to>
                                    </p:set>
                                    <p:anim calcmode="lin" valueType="num">
                                      <p:cBhvr additive="base">
                                        <p:cTn id="47" dur="500" fill="hold"/>
                                        <p:tgtEl>
                                          <p:spTgt spid="9">
                                            <p:txEl>
                                              <p:pRg st="21" end="21"/>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9">
                                            <p:txEl>
                                              <p:pRg st="21" end="21"/>
                                            </p:txEl>
                                          </p:spTgt>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9">
                                            <p:txEl>
                                              <p:pRg st="23" end="23"/>
                                            </p:txEl>
                                          </p:spTgt>
                                        </p:tgtEl>
                                        <p:attrNameLst>
                                          <p:attrName>style.visibility</p:attrName>
                                        </p:attrNameLst>
                                      </p:cBhvr>
                                      <p:to>
                                        <p:strVal val="visible"/>
                                      </p:to>
                                    </p:set>
                                    <p:anim calcmode="lin" valueType="num">
                                      <p:cBhvr additive="base">
                                        <p:cTn id="51" dur="500" fill="hold"/>
                                        <p:tgtEl>
                                          <p:spTgt spid="9">
                                            <p:txEl>
                                              <p:pRg st="23" end="23"/>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9">
                                            <p:txEl>
                                              <p:pRg st="23" end="23"/>
                                            </p:txEl>
                                          </p:spTgt>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9">
                                            <p:txEl>
                                              <p:pRg st="24" end="24"/>
                                            </p:txEl>
                                          </p:spTgt>
                                        </p:tgtEl>
                                        <p:attrNameLst>
                                          <p:attrName>style.visibility</p:attrName>
                                        </p:attrNameLst>
                                      </p:cBhvr>
                                      <p:to>
                                        <p:strVal val="visible"/>
                                      </p:to>
                                    </p:set>
                                    <p:anim calcmode="lin" valueType="num">
                                      <p:cBhvr additive="base">
                                        <p:cTn id="55" dur="500" fill="hold"/>
                                        <p:tgtEl>
                                          <p:spTgt spid="9">
                                            <p:txEl>
                                              <p:pRg st="24" end="24"/>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9">
                                            <p:txEl>
                                              <p:pRg st="24" end="2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olo 1"/>
          <p:cNvSpPr>
            <a:spLocks noGrp="1"/>
          </p:cNvSpPr>
          <p:nvPr>
            <p:ph type="ctrTitle"/>
          </p:nvPr>
        </p:nvSpPr>
        <p:spPr>
          <a:xfrm>
            <a:off x="428625" y="1866618"/>
            <a:ext cx="8143875" cy="1071563"/>
          </a:xfrm>
        </p:spPr>
        <p:txBody>
          <a:bodyPr/>
          <a:lstStyle/>
          <a:p>
            <a:pPr eaLnBrk="1" hangingPunct="1">
              <a:defRPr/>
            </a:pPr>
            <a:r>
              <a:rPr lang="it-IT" sz="3200" b="1" dirty="0" smtClean="0">
                <a:solidFill>
                  <a:srgbClr val="FFFF00"/>
                </a:solidFill>
                <a:effectLst>
                  <a:outerShdw blurRad="38100" dist="38100" dir="2700000" algn="tl">
                    <a:srgbClr val="000000">
                      <a:alpha val="43137"/>
                    </a:srgbClr>
                  </a:outerShdw>
                </a:effectLst>
                <a:latin typeface="Gill Sans MT" pitchFamily="34" charset="0"/>
              </a:rPr>
              <a:t>Invarianza di misura</a:t>
            </a:r>
            <a:br>
              <a:rPr lang="it-IT" sz="3200" b="1" dirty="0" smtClean="0">
                <a:solidFill>
                  <a:srgbClr val="FFFF00"/>
                </a:solidFill>
                <a:effectLst>
                  <a:outerShdw blurRad="38100" dist="38100" dir="2700000" algn="tl">
                    <a:srgbClr val="000000">
                      <a:alpha val="43137"/>
                    </a:srgbClr>
                  </a:outerShdw>
                </a:effectLst>
                <a:latin typeface="Gill Sans MT" pitchFamily="34" charset="0"/>
              </a:rPr>
            </a:br>
            <a:r>
              <a:rPr lang="it-IT" sz="3200" b="1" dirty="0" smtClean="0">
                <a:solidFill>
                  <a:srgbClr val="FFFF00"/>
                </a:solidFill>
                <a:effectLst>
                  <a:outerShdw blurRad="38100" dist="38100" dir="2700000" algn="tl">
                    <a:srgbClr val="000000">
                      <a:alpha val="43137"/>
                    </a:srgbClr>
                  </a:outerShdw>
                </a:effectLst>
                <a:latin typeface="Gill Sans MT" pitchFamily="34" charset="0"/>
              </a:rPr>
              <a:t>tra i livelli</a:t>
            </a:r>
            <a:endParaRPr lang="it-IT" sz="3200" b="1" dirty="0" smtClean="0">
              <a:solidFill>
                <a:srgbClr val="FFFF00"/>
              </a:solidFill>
              <a:effectLst>
                <a:outerShdw blurRad="38100" dist="38100" dir="2700000" algn="tl">
                  <a:srgbClr val="000000">
                    <a:alpha val="43137"/>
                  </a:srgbClr>
                </a:outerShdw>
              </a:effectLst>
              <a:latin typeface="Gill Sans MT" pitchFamily="34" charset="0"/>
            </a:endParaRPr>
          </a:p>
        </p:txBody>
      </p:sp>
      <p:sp>
        <p:nvSpPr>
          <p:cNvPr id="4" name="Segnaposto numero diapositiva 3"/>
          <p:cNvSpPr>
            <a:spLocks noGrp="1"/>
          </p:cNvSpPr>
          <p:nvPr>
            <p:ph type="sldNum" sz="quarter" idx="12"/>
          </p:nvPr>
        </p:nvSpPr>
        <p:spPr/>
        <p:txBody>
          <a:bodyPr/>
          <a:lstStyle/>
          <a:p>
            <a:pPr>
              <a:defRPr/>
            </a:pPr>
            <a:fld id="{5DC04CB5-43BB-4342-8E8E-89BA48F23B67}" type="slidenum">
              <a:rPr lang="en-US" b="1" smtClean="0">
                <a:effectLst>
                  <a:outerShdw blurRad="38100" dist="38100" dir="2700000" algn="tl">
                    <a:srgbClr val="000000">
                      <a:alpha val="43137"/>
                    </a:srgbClr>
                  </a:outerShdw>
                </a:effectLst>
                <a:latin typeface="Gill Sans MT" pitchFamily="34" charset="0"/>
              </a:rPr>
              <a:pPr>
                <a:defRPr/>
              </a:pPr>
              <a:t>25</a:t>
            </a:fld>
            <a:endParaRPr lang="en-US" b="1" dirty="0" smtClean="0">
              <a:effectLst>
                <a:outerShdw blurRad="38100" dist="38100" dir="2700000" algn="tl">
                  <a:srgbClr val="000000">
                    <a:alpha val="43137"/>
                  </a:srgbClr>
                </a:outerShdw>
              </a:effectLst>
              <a:latin typeface="Gill Sans MT" pitchFamily="34" charset="0"/>
            </a:endParaRPr>
          </a:p>
        </p:txBody>
      </p:sp>
      <p:sp>
        <p:nvSpPr>
          <p:cNvPr id="9" name="Segnaposto testo 10"/>
          <p:cNvSpPr txBox="1">
            <a:spLocks/>
          </p:cNvSpPr>
          <p:nvPr/>
        </p:nvSpPr>
        <p:spPr>
          <a:xfrm>
            <a:off x="0" y="6529388"/>
            <a:ext cx="4572000" cy="285750"/>
          </a:xfrm>
          <a:prstGeom prst="rect">
            <a:avLst/>
          </a:prstGeom>
          <a:solidFill>
            <a:schemeClr val="tx1"/>
          </a:solidFill>
        </p:spPr>
        <p:txBody>
          <a:bodyPr/>
          <a:lstStyle/>
          <a:p>
            <a:pPr marL="342900" indent="-342900" algn="ctr">
              <a:spcBef>
                <a:spcPct val="20000"/>
              </a:spcBef>
              <a:defRPr/>
            </a:pPr>
            <a:r>
              <a:rPr lang="it-IT" sz="1200" b="1" dirty="0" smtClean="0">
                <a:solidFill>
                  <a:schemeClr val="bg1"/>
                </a:solidFill>
                <a:latin typeface="Gill Sans MT" pitchFamily="34" charset="0"/>
                <a:cs typeface="+mn-cs"/>
              </a:rPr>
              <a:t>  MLM con </a:t>
            </a:r>
            <a:r>
              <a:rPr lang="it-IT" sz="1200" b="1" dirty="0" err="1" smtClean="0">
                <a:solidFill>
                  <a:schemeClr val="bg1"/>
                </a:solidFill>
                <a:latin typeface="Gill Sans MT" pitchFamily="34" charset="0"/>
                <a:cs typeface="+mn-cs"/>
              </a:rPr>
              <a:t>M</a:t>
            </a:r>
            <a:r>
              <a:rPr lang="it-IT" sz="1200" b="1" i="1" dirty="0" err="1" smtClean="0">
                <a:solidFill>
                  <a:schemeClr val="bg1"/>
                </a:solidFill>
                <a:latin typeface="Gill Sans MT" pitchFamily="34" charset="0"/>
                <a:cs typeface="+mn-cs"/>
              </a:rPr>
              <a:t>plus</a:t>
            </a:r>
            <a:r>
              <a:rPr lang="it-IT" sz="1200" b="1" i="1" dirty="0" smtClean="0">
                <a:solidFill>
                  <a:schemeClr val="bg1"/>
                </a:solidFill>
                <a:latin typeface="Gill Sans MT" pitchFamily="34" charset="0"/>
                <a:cs typeface="+mn-cs"/>
              </a:rPr>
              <a:t> </a:t>
            </a:r>
            <a:r>
              <a:rPr lang="it-IT" sz="1200" b="1" dirty="0" smtClean="0">
                <a:solidFill>
                  <a:schemeClr val="bg1"/>
                </a:solidFill>
                <a:latin typeface="Gill Sans MT" pitchFamily="34" charset="0"/>
                <a:cs typeface="+mn-cs"/>
              </a:rPr>
              <a:t>                                                 Valerio </a:t>
            </a:r>
            <a:r>
              <a:rPr lang="it-IT" sz="1200" b="1" dirty="0" err="1" smtClean="0">
                <a:solidFill>
                  <a:schemeClr val="bg1"/>
                </a:solidFill>
                <a:latin typeface="Gill Sans MT" pitchFamily="34" charset="0"/>
                <a:cs typeface="+mn-cs"/>
              </a:rPr>
              <a:t>Ghezzi</a:t>
            </a:r>
            <a:endParaRPr lang="it-IT" sz="1200" b="1" dirty="0">
              <a:solidFill>
                <a:schemeClr val="bg1"/>
              </a:solidFill>
              <a:latin typeface="Gill Sans MT" pitchFamily="34" charset="0"/>
              <a:cs typeface="+mn-cs"/>
            </a:endParaRPr>
          </a:p>
        </p:txBody>
      </p:sp>
      <p:sp>
        <p:nvSpPr>
          <p:cNvPr id="10"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cs typeface="+mn-cs"/>
              </a:rPr>
              <a:t>Roma,  30 – 05 – 2016</a:t>
            </a:r>
            <a:endParaRPr lang="it-IT" sz="1200" b="1" dirty="0">
              <a:solidFill>
                <a:schemeClr val="bg1"/>
              </a:solidFill>
              <a:latin typeface="Gill Sans MT" pitchFamily="34" charset="0"/>
              <a:cs typeface="+mn-cs"/>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err="1" smtClean="0">
                <a:solidFill>
                  <a:srgbClr val="FFFF00"/>
                </a:solidFill>
                <a:effectLst>
                  <a:outerShdw blurRad="38100" dist="38100" dir="2700000" algn="tl">
                    <a:srgbClr val="000000">
                      <a:alpha val="43137"/>
                    </a:srgbClr>
                  </a:outerShdw>
                </a:effectLst>
                <a:latin typeface="Gill Sans MT" pitchFamily="34" charset="0"/>
              </a:rPr>
              <a:t>Invarianza</a:t>
            </a:r>
            <a:r>
              <a:rPr lang="en-US" sz="2800" b="1" dirty="0" smtClean="0">
                <a:solidFill>
                  <a:srgbClr val="FFFF00"/>
                </a:solidFill>
                <a:effectLst>
                  <a:outerShdw blurRad="38100" dist="38100" dir="2700000" algn="tl">
                    <a:srgbClr val="000000">
                      <a:alpha val="43137"/>
                    </a:srgbClr>
                  </a:outerShdw>
                </a:effectLst>
                <a:latin typeface="Gill Sans MT" pitchFamily="34" charset="0"/>
              </a:rPr>
              <a:t> Cross-Level  -  OVERVIEW</a:t>
            </a:r>
            <a:endParaRPr lang="en-US" sz="2800" b="1" dirty="0" smtClean="0">
              <a:solidFill>
                <a:srgbClr val="FFFF00"/>
              </a:solidFill>
              <a:effectLst>
                <a:outerShdw blurRad="38100" dist="38100" dir="2700000" algn="tl">
                  <a:srgbClr val="000000">
                    <a:alpha val="43137"/>
                  </a:srgbClr>
                </a:outerShdw>
              </a:effectLst>
              <a:latin typeface="Gill Sans MT" pitchFamily="34" charset="0"/>
            </a:endParaRP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26</a:t>
            </a:fld>
            <a:endParaRPr lang="en-US" b="1" dirty="0">
              <a:effectLst>
                <a:outerShdw blurRad="38100" dist="38100" dir="2700000" algn="tl">
                  <a:srgbClr val="000000">
                    <a:alpha val="43137"/>
                  </a:srgbClr>
                </a:outerShdw>
              </a:effectLst>
              <a:latin typeface="Gill Sans MT" pitchFamily="34" charset="0"/>
            </a:endParaRPr>
          </a:p>
        </p:txBody>
      </p:sp>
      <p:sp>
        <p:nvSpPr>
          <p:cNvPr id="10246" name="CasellaDiTesto 5"/>
          <p:cNvSpPr txBox="1">
            <a:spLocks noChangeArrowheads="1"/>
          </p:cNvSpPr>
          <p:nvPr/>
        </p:nvSpPr>
        <p:spPr bwMode="auto">
          <a:xfrm>
            <a:off x="0" y="1571612"/>
            <a:ext cx="9144000" cy="1938992"/>
          </a:xfrm>
          <a:prstGeom prst="rect">
            <a:avLst/>
          </a:prstGeom>
          <a:noFill/>
          <a:ln w="9525">
            <a:noFill/>
            <a:miter lim="800000"/>
            <a:headEnd/>
            <a:tailEnd/>
          </a:ln>
        </p:spPr>
        <p:txBody>
          <a:bodyPr>
            <a:spAutoFit/>
          </a:bodyPr>
          <a:lstStyle/>
          <a:p>
            <a:r>
              <a:rPr lang="it-IT" sz="2400" dirty="0" smtClean="0">
                <a:latin typeface="Gill Sans MT" pitchFamily="34" charset="0"/>
              </a:rPr>
              <a:t>L’invarianza cross-livello di un modello di misura è </a:t>
            </a:r>
            <a:r>
              <a:rPr lang="it-IT" sz="2400" b="1" dirty="0" smtClean="0">
                <a:latin typeface="Gill Sans MT" pitchFamily="34" charset="0"/>
              </a:rPr>
              <a:t>in parte assimilabile al contesto della valutazione dell’invarianza nell’analisi </a:t>
            </a:r>
            <a:r>
              <a:rPr lang="it-IT" sz="2400" b="1" dirty="0" err="1" smtClean="0">
                <a:latin typeface="Gill Sans MT" pitchFamily="34" charset="0"/>
              </a:rPr>
              <a:t>multigruppo</a:t>
            </a:r>
            <a:r>
              <a:rPr lang="it-IT" sz="2400" b="1" dirty="0" smtClean="0">
                <a:latin typeface="Gill Sans MT" pitchFamily="34" charset="0"/>
              </a:rPr>
              <a:t> </a:t>
            </a:r>
            <a:r>
              <a:rPr lang="it-IT" sz="2400" dirty="0" smtClean="0">
                <a:latin typeface="Gill Sans MT" pitchFamily="34" charset="0"/>
              </a:rPr>
              <a:t>(</a:t>
            </a:r>
            <a:r>
              <a:rPr lang="it-IT" sz="2400" dirty="0" err="1" smtClean="0">
                <a:latin typeface="Gill Sans MT" pitchFamily="34" charset="0"/>
              </a:rPr>
              <a:t>Guenole</a:t>
            </a:r>
            <a:r>
              <a:rPr lang="it-IT" sz="2400" dirty="0" smtClean="0">
                <a:latin typeface="Gill Sans MT" pitchFamily="34" charset="0"/>
              </a:rPr>
              <a:t>, 2016). Tuttavia, il significato dei livelli di invarianza tra i livelli ha un significato profondamente diverso da quello tra i gruppi;</a:t>
            </a:r>
            <a:endParaRPr lang="it-IT" sz="2400" dirty="0">
              <a:latin typeface="Gill Sans MT" pitchFamily="34" charset="0"/>
            </a:endParaRPr>
          </a:p>
        </p:txBody>
      </p:sp>
      <p:sp>
        <p:nvSpPr>
          <p:cNvPr id="9" name="CasellaDiTesto 5"/>
          <p:cNvSpPr txBox="1">
            <a:spLocks noChangeArrowheads="1"/>
          </p:cNvSpPr>
          <p:nvPr/>
        </p:nvSpPr>
        <p:spPr bwMode="auto">
          <a:xfrm>
            <a:off x="0" y="4000504"/>
            <a:ext cx="9144000" cy="1938992"/>
          </a:xfrm>
          <a:prstGeom prst="rect">
            <a:avLst/>
          </a:prstGeom>
          <a:noFill/>
          <a:ln w="9525">
            <a:noFill/>
            <a:miter lim="800000"/>
            <a:headEnd/>
            <a:tailEnd/>
          </a:ln>
        </p:spPr>
        <p:txBody>
          <a:bodyPr>
            <a:spAutoFit/>
          </a:bodyPr>
          <a:lstStyle/>
          <a:p>
            <a:r>
              <a:rPr lang="it-IT" sz="2400" dirty="0" smtClean="0">
                <a:latin typeface="Gill Sans MT" pitchFamily="34" charset="0"/>
              </a:rPr>
              <a:t>In particolare, nell’invarianza di misura cross-livello, ci si riferisce all’invarianza </a:t>
            </a:r>
            <a:r>
              <a:rPr lang="it-IT" sz="2400" b="1" dirty="0" smtClean="0">
                <a:latin typeface="Gill Sans MT" pitchFamily="34" charset="0"/>
              </a:rPr>
              <a:t>di misura tra i livelli con il termine </a:t>
            </a:r>
            <a:r>
              <a:rPr lang="it-IT" sz="2400" b="1" dirty="0" smtClean="0">
                <a:solidFill>
                  <a:srgbClr val="00B050"/>
                </a:solidFill>
                <a:effectLst>
                  <a:outerShdw blurRad="38100" dist="38100" dir="2700000" algn="tl">
                    <a:srgbClr val="000000">
                      <a:alpha val="43137"/>
                    </a:srgbClr>
                  </a:outerShdw>
                </a:effectLst>
                <a:latin typeface="Gill Sans MT" pitchFamily="34" charset="0"/>
              </a:rPr>
              <a:t>isomorfismo</a:t>
            </a:r>
            <a:r>
              <a:rPr lang="it-IT" sz="2400" dirty="0" smtClean="0">
                <a:latin typeface="Gill Sans MT" pitchFamily="34" charset="0"/>
              </a:rPr>
              <a:t>, mentre ci si riferisce all’</a:t>
            </a:r>
            <a:r>
              <a:rPr lang="it-IT" sz="2400" b="1" dirty="0" smtClean="0">
                <a:latin typeface="Gill Sans MT" pitchFamily="34" charset="0"/>
              </a:rPr>
              <a:t>equivalenza della rete </a:t>
            </a:r>
            <a:r>
              <a:rPr lang="it-IT" sz="2400" b="1" dirty="0" err="1" smtClean="0">
                <a:latin typeface="Gill Sans MT" pitchFamily="34" charset="0"/>
              </a:rPr>
              <a:t>nomologica</a:t>
            </a:r>
            <a:r>
              <a:rPr lang="it-IT" sz="2400" b="1" dirty="0" smtClean="0">
                <a:latin typeface="Gill Sans MT" pitchFamily="34" charset="0"/>
              </a:rPr>
              <a:t> tra i costrutti attraverso i livelli con il temine </a:t>
            </a:r>
            <a:r>
              <a:rPr lang="it-IT" sz="2400" b="1" dirty="0" smtClean="0">
                <a:solidFill>
                  <a:srgbClr val="FF0000"/>
                </a:solidFill>
                <a:effectLst>
                  <a:outerShdw blurRad="38100" dist="38100" dir="2700000" algn="tl">
                    <a:srgbClr val="000000">
                      <a:alpha val="43137"/>
                    </a:srgbClr>
                  </a:outerShdw>
                </a:effectLst>
                <a:latin typeface="Gill Sans MT" pitchFamily="34" charset="0"/>
              </a:rPr>
              <a:t>omologia</a:t>
            </a:r>
            <a:r>
              <a:rPr lang="it-IT" sz="2400" dirty="0" smtClean="0">
                <a:latin typeface="Gill Sans MT" pitchFamily="34" charset="0"/>
              </a:rPr>
              <a:t> </a:t>
            </a:r>
            <a:r>
              <a:rPr lang="it-IT" sz="2400" dirty="0" smtClean="0">
                <a:latin typeface="Gill Sans MT" pitchFamily="34" charset="0"/>
              </a:rPr>
              <a:t>(</a:t>
            </a:r>
            <a:r>
              <a:rPr lang="it-IT" sz="2400" dirty="0" err="1" smtClean="0">
                <a:latin typeface="Gill Sans MT" pitchFamily="34" charset="0"/>
              </a:rPr>
              <a:t>Tay</a:t>
            </a:r>
            <a:r>
              <a:rPr lang="it-IT" sz="2400" dirty="0" smtClean="0">
                <a:latin typeface="Gill Sans MT" pitchFamily="34" charset="0"/>
              </a:rPr>
              <a:t>,  </a:t>
            </a:r>
            <a:r>
              <a:rPr lang="it-IT" sz="2400" dirty="0" err="1" smtClean="0">
                <a:latin typeface="Gill Sans MT" pitchFamily="34" charset="0"/>
              </a:rPr>
              <a:t>Woo</a:t>
            </a:r>
            <a:r>
              <a:rPr lang="it-IT" sz="2400" dirty="0" smtClean="0">
                <a:latin typeface="Gill Sans MT" pitchFamily="34" charset="0"/>
              </a:rPr>
              <a:t>, &amp; </a:t>
            </a:r>
            <a:r>
              <a:rPr lang="it-IT" sz="2400" dirty="0" err="1" smtClean="0">
                <a:latin typeface="Gill Sans MT" pitchFamily="34" charset="0"/>
              </a:rPr>
              <a:t>Vermunt</a:t>
            </a:r>
            <a:r>
              <a:rPr lang="it-IT" sz="2400" dirty="0" smtClean="0">
                <a:latin typeface="Gill Sans MT" pitchFamily="34" charset="0"/>
              </a:rPr>
              <a:t>, 2014).</a:t>
            </a:r>
            <a:endParaRPr lang="it-IT" sz="2400" dirty="0">
              <a:latin typeface="Gill Sans MT"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err="1" smtClean="0">
                <a:solidFill>
                  <a:srgbClr val="FFFF00"/>
                </a:solidFill>
                <a:effectLst>
                  <a:outerShdw blurRad="38100" dist="38100" dir="2700000" algn="tl">
                    <a:srgbClr val="000000">
                      <a:alpha val="43137"/>
                    </a:srgbClr>
                  </a:outerShdw>
                </a:effectLst>
                <a:latin typeface="Gill Sans MT" pitchFamily="34" charset="0"/>
              </a:rPr>
              <a:t>Isomorfismo</a:t>
            </a:r>
            <a:endParaRPr lang="en-US" sz="2800" b="1" dirty="0" smtClean="0">
              <a:solidFill>
                <a:srgbClr val="FFFF00"/>
              </a:solidFill>
              <a:effectLst>
                <a:outerShdw blurRad="38100" dist="38100" dir="2700000" algn="tl">
                  <a:srgbClr val="000000">
                    <a:alpha val="43137"/>
                  </a:srgbClr>
                </a:outerShdw>
              </a:effectLst>
              <a:latin typeface="Gill Sans MT" pitchFamily="34" charset="0"/>
            </a:endParaRP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27</a:t>
            </a:fld>
            <a:endParaRPr lang="en-US" b="1" dirty="0">
              <a:effectLst>
                <a:outerShdw blurRad="38100" dist="38100" dir="2700000" algn="tl">
                  <a:srgbClr val="000000">
                    <a:alpha val="43137"/>
                  </a:srgbClr>
                </a:outerShdw>
              </a:effectLst>
              <a:latin typeface="Gill Sans MT" pitchFamily="34" charset="0"/>
            </a:endParaRPr>
          </a:p>
        </p:txBody>
      </p:sp>
      <p:sp>
        <p:nvSpPr>
          <p:cNvPr id="10246" name="CasellaDiTesto 5"/>
          <p:cNvSpPr txBox="1">
            <a:spLocks noChangeArrowheads="1"/>
          </p:cNvSpPr>
          <p:nvPr/>
        </p:nvSpPr>
        <p:spPr bwMode="auto">
          <a:xfrm>
            <a:off x="0" y="2643182"/>
            <a:ext cx="9144000" cy="1200329"/>
          </a:xfrm>
          <a:prstGeom prst="rect">
            <a:avLst/>
          </a:prstGeom>
          <a:noFill/>
          <a:ln w="9525">
            <a:noFill/>
            <a:miter lim="800000"/>
            <a:headEnd/>
            <a:tailEnd/>
          </a:ln>
        </p:spPr>
        <p:txBody>
          <a:bodyPr>
            <a:spAutoFit/>
          </a:bodyPr>
          <a:lstStyle/>
          <a:p>
            <a:r>
              <a:rPr lang="it-IT" sz="2400" dirty="0" smtClean="0">
                <a:latin typeface="Gill Sans MT" pitchFamily="34" charset="0"/>
              </a:rPr>
              <a:t>L’</a:t>
            </a:r>
            <a:r>
              <a:rPr lang="it-IT" sz="2400" b="1" dirty="0" smtClean="0">
                <a:solidFill>
                  <a:srgbClr val="00B050"/>
                </a:solidFill>
                <a:effectLst>
                  <a:outerShdw blurRad="38100" dist="38100" dir="2700000" algn="tl">
                    <a:srgbClr val="000000">
                      <a:alpha val="43137"/>
                    </a:srgbClr>
                  </a:outerShdw>
                </a:effectLst>
                <a:latin typeface="Gill Sans MT" pitchFamily="34" charset="0"/>
              </a:rPr>
              <a:t>isomorfismo</a:t>
            </a:r>
            <a:r>
              <a:rPr lang="it-IT" sz="2400" dirty="0" smtClean="0">
                <a:latin typeface="Gill Sans MT" pitchFamily="34" charset="0"/>
              </a:rPr>
              <a:t> implica che “</a:t>
            </a:r>
            <a:r>
              <a:rPr lang="it-IT" sz="2400" b="1" dirty="0" smtClean="0">
                <a:latin typeface="Gill Sans MT" pitchFamily="34" charset="0"/>
              </a:rPr>
              <a:t>un costrutto a livello gerarchico inferiore abbia un significato e delle proprietà simili al livello superiore</a:t>
            </a:r>
            <a:r>
              <a:rPr lang="it-IT" sz="2400" dirty="0" smtClean="0">
                <a:latin typeface="Gill Sans MT" pitchFamily="34" charset="0"/>
              </a:rPr>
              <a:t>” (</a:t>
            </a:r>
            <a:r>
              <a:rPr lang="it-IT" sz="2400" dirty="0" err="1" smtClean="0">
                <a:latin typeface="Gill Sans MT" pitchFamily="34" charset="0"/>
              </a:rPr>
              <a:t>Tay</a:t>
            </a:r>
            <a:r>
              <a:rPr lang="it-IT" sz="2400" dirty="0" smtClean="0">
                <a:latin typeface="Gill Sans MT" pitchFamily="34" charset="0"/>
              </a:rPr>
              <a:t> </a:t>
            </a:r>
            <a:r>
              <a:rPr lang="it-IT" sz="2400" dirty="0" err="1" smtClean="0">
                <a:latin typeface="Gill Sans MT" pitchFamily="34" charset="0"/>
              </a:rPr>
              <a:t>et</a:t>
            </a:r>
            <a:r>
              <a:rPr lang="it-IT" sz="2400" dirty="0" smtClean="0">
                <a:latin typeface="Gill Sans MT" pitchFamily="34" charset="0"/>
              </a:rPr>
              <a:t> al., 2014, p. 78);</a:t>
            </a:r>
            <a:endParaRPr lang="it-IT" sz="2400" dirty="0">
              <a:latin typeface="Gill Sans MT" pitchFamily="34" charset="0"/>
            </a:endParaRPr>
          </a:p>
        </p:txBody>
      </p:sp>
      <p:sp>
        <p:nvSpPr>
          <p:cNvPr id="8" name="CasellaDiTesto 5"/>
          <p:cNvSpPr txBox="1">
            <a:spLocks noChangeArrowheads="1"/>
          </p:cNvSpPr>
          <p:nvPr/>
        </p:nvSpPr>
        <p:spPr bwMode="auto">
          <a:xfrm>
            <a:off x="0" y="857232"/>
            <a:ext cx="9144000" cy="1569660"/>
          </a:xfrm>
          <a:prstGeom prst="rect">
            <a:avLst/>
          </a:prstGeom>
          <a:noFill/>
          <a:ln w="9525">
            <a:noFill/>
            <a:miter lim="800000"/>
            <a:headEnd/>
            <a:tailEnd/>
          </a:ln>
        </p:spPr>
        <p:txBody>
          <a:bodyPr>
            <a:spAutoFit/>
          </a:bodyPr>
          <a:lstStyle/>
          <a:p>
            <a:r>
              <a:rPr lang="it-IT" sz="2400" dirty="0" smtClean="0">
                <a:latin typeface="Gill Sans MT" pitchFamily="34" charset="0"/>
              </a:rPr>
              <a:t>Il costrutto “multilivello” può essere definito come </a:t>
            </a:r>
            <a:r>
              <a:rPr lang="it-IT" sz="2400" b="1" dirty="0" smtClean="0">
                <a:latin typeface="Gill Sans MT" pitchFamily="34" charset="0"/>
              </a:rPr>
              <a:t>il contenuto condiviso tra i livelli di analisi</a:t>
            </a:r>
            <a:r>
              <a:rPr lang="it-IT" sz="2400" dirty="0" smtClean="0">
                <a:latin typeface="Gill Sans MT" pitchFamily="34" charset="0"/>
              </a:rPr>
              <a:t> (</a:t>
            </a:r>
            <a:r>
              <a:rPr lang="it-IT" sz="2400" dirty="0" smtClean="0">
                <a:latin typeface="Gill Sans MT" pitchFamily="34" charset="0"/>
              </a:rPr>
              <a:t>i.e., isomorfismo, </a:t>
            </a:r>
            <a:r>
              <a:rPr lang="it-IT" sz="2400" dirty="0" err="1" smtClean="0">
                <a:latin typeface="Gill Sans MT" pitchFamily="34" charset="0"/>
              </a:rPr>
              <a:t>Kozlowski</a:t>
            </a:r>
            <a:r>
              <a:rPr lang="it-IT" sz="2400" dirty="0" smtClean="0">
                <a:latin typeface="Gill Sans MT" pitchFamily="34" charset="0"/>
              </a:rPr>
              <a:t> &amp; Klein, 2000), sebbene non vengano fatte inferenze sui processi o le determinanti che portano alla loro “emergenza” (i.e., omologia);</a:t>
            </a:r>
            <a:endParaRPr lang="it-IT" sz="2400" dirty="0">
              <a:latin typeface="Gill Sans MT" pitchFamily="34" charset="0"/>
            </a:endParaRPr>
          </a:p>
        </p:txBody>
      </p:sp>
      <p:sp>
        <p:nvSpPr>
          <p:cNvPr id="10" name="CasellaDiTesto 5"/>
          <p:cNvSpPr txBox="1">
            <a:spLocks noChangeArrowheads="1"/>
          </p:cNvSpPr>
          <p:nvPr/>
        </p:nvSpPr>
        <p:spPr bwMode="auto">
          <a:xfrm>
            <a:off x="0" y="4071942"/>
            <a:ext cx="9144000" cy="2308324"/>
          </a:xfrm>
          <a:prstGeom prst="rect">
            <a:avLst/>
          </a:prstGeom>
          <a:noFill/>
          <a:ln w="9525">
            <a:noFill/>
            <a:miter lim="800000"/>
            <a:headEnd/>
            <a:tailEnd/>
          </a:ln>
        </p:spPr>
        <p:txBody>
          <a:bodyPr>
            <a:spAutoFit/>
          </a:bodyPr>
          <a:lstStyle/>
          <a:p>
            <a:r>
              <a:rPr lang="it-IT" sz="2400" dirty="0" smtClean="0">
                <a:latin typeface="Gill Sans MT" pitchFamily="34" charset="0"/>
              </a:rPr>
              <a:t>Per esempio, la </a:t>
            </a:r>
            <a:r>
              <a:rPr lang="it-IT" sz="2400" dirty="0" err="1" smtClean="0">
                <a:latin typeface="Gill Sans MT" pitchFamily="34" charset="0"/>
              </a:rPr>
              <a:t>self-efficacy</a:t>
            </a:r>
            <a:r>
              <a:rPr lang="it-IT" sz="2400" dirty="0" smtClean="0">
                <a:latin typeface="Gill Sans MT" pitchFamily="34" charset="0"/>
              </a:rPr>
              <a:t> lavorativa individuale può essere rappresentata come la credenza rispetto all’essere capaci di raggiungere un obiettivo, mentre la controparte collettiva ha origine da un gruppo di individui che condividono tali credenze per raggiungere un determinato obiettivo di gruppo, ma i processi sottostanti tra i livelli possono essere molto diversi tra loro (</a:t>
            </a:r>
            <a:r>
              <a:rPr lang="it-IT" sz="2400" dirty="0" err="1" smtClean="0">
                <a:latin typeface="Gill Sans MT" pitchFamily="34" charset="0"/>
              </a:rPr>
              <a:t>Tay</a:t>
            </a:r>
            <a:r>
              <a:rPr lang="it-IT" sz="2400" dirty="0" smtClean="0">
                <a:latin typeface="Gill Sans MT" pitchFamily="34" charset="0"/>
              </a:rPr>
              <a:t> </a:t>
            </a:r>
            <a:r>
              <a:rPr lang="it-IT" sz="2400" dirty="0" err="1" smtClean="0">
                <a:latin typeface="Gill Sans MT" pitchFamily="34" charset="0"/>
              </a:rPr>
              <a:t>et</a:t>
            </a:r>
            <a:r>
              <a:rPr lang="it-IT" sz="2400" dirty="0" smtClean="0">
                <a:latin typeface="Gill Sans MT" pitchFamily="34" charset="0"/>
              </a:rPr>
              <a:t> al., 2014). </a:t>
            </a:r>
            <a:endParaRPr lang="it-IT" sz="2400" dirty="0">
              <a:latin typeface="Gill Sans MT"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Livelli</a:t>
            </a:r>
            <a:r>
              <a:rPr lang="en-US" sz="2800" b="1" dirty="0" smtClean="0">
                <a:solidFill>
                  <a:srgbClr val="FFFF00"/>
                </a:solidFill>
                <a:effectLst>
                  <a:outerShdw blurRad="38100" dist="38100" dir="2700000" algn="tl">
                    <a:srgbClr val="000000">
                      <a:alpha val="43137"/>
                    </a:srgbClr>
                  </a:outerShdw>
                </a:effectLst>
                <a:latin typeface="Gill Sans MT" pitchFamily="34" charset="0"/>
              </a:rPr>
              <a:t>”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di</a:t>
            </a:r>
            <a:r>
              <a:rPr lang="en-US" sz="2800" b="1" dirty="0" smtClean="0">
                <a:solidFill>
                  <a:srgbClr val="FFFF00"/>
                </a:solidFill>
                <a:effectLst>
                  <a:outerShdw blurRad="38100" dist="38100" dir="2700000" algn="tl">
                    <a:srgbClr val="000000">
                      <a:alpha val="43137"/>
                    </a:srgbClr>
                  </a:outerShdw>
                </a:effectLst>
                <a:latin typeface="Gill Sans MT" pitchFamily="34" charset="0"/>
              </a:rPr>
              <a:t>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Isomorfismo</a:t>
            </a:r>
            <a:endParaRPr lang="en-US" sz="2800" b="1" dirty="0" smtClean="0">
              <a:solidFill>
                <a:srgbClr val="FFFF00"/>
              </a:solidFill>
              <a:effectLst>
                <a:outerShdw blurRad="38100" dist="38100" dir="2700000" algn="tl">
                  <a:srgbClr val="000000">
                    <a:alpha val="43137"/>
                  </a:srgbClr>
                </a:outerShdw>
              </a:effectLst>
              <a:latin typeface="Gill Sans MT" pitchFamily="34" charset="0"/>
            </a:endParaRP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28</a:t>
            </a:fld>
            <a:endParaRPr lang="en-US" b="1" dirty="0">
              <a:effectLst>
                <a:outerShdw blurRad="38100" dist="38100" dir="2700000" algn="tl">
                  <a:srgbClr val="000000">
                    <a:alpha val="43137"/>
                  </a:srgbClr>
                </a:outerShdw>
              </a:effectLst>
              <a:latin typeface="Gill Sans MT" pitchFamily="34" charset="0"/>
            </a:endParaRPr>
          </a:p>
        </p:txBody>
      </p:sp>
      <p:pic>
        <p:nvPicPr>
          <p:cNvPr id="1026" name="Picture 2"/>
          <p:cNvPicPr>
            <a:picLocks noChangeAspect="1" noChangeArrowheads="1"/>
          </p:cNvPicPr>
          <p:nvPr/>
        </p:nvPicPr>
        <p:blipFill>
          <a:blip r:embed="rId2"/>
          <a:srcRect/>
          <a:stretch>
            <a:fillRect/>
          </a:stretch>
        </p:blipFill>
        <p:spPr bwMode="auto">
          <a:xfrm>
            <a:off x="857224" y="1643050"/>
            <a:ext cx="7348521" cy="4068894"/>
          </a:xfrm>
          <a:prstGeom prst="rect">
            <a:avLst/>
          </a:prstGeom>
          <a:noFill/>
          <a:ln w="9525">
            <a:noFill/>
            <a:miter lim="800000"/>
            <a:headEnd/>
            <a:tailEnd/>
          </a:ln>
          <a:effectLst/>
        </p:spPr>
      </p:pic>
      <p:sp>
        <p:nvSpPr>
          <p:cNvPr id="11" name="CasellaDiTesto 5"/>
          <p:cNvSpPr txBox="1">
            <a:spLocks noChangeArrowheads="1"/>
          </p:cNvSpPr>
          <p:nvPr/>
        </p:nvSpPr>
        <p:spPr bwMode="auto">
          <a:xfrm>
            <a:off x="0" y="5929330"/>
            <a:ext cx="9144000" cy="338554"/>
          </a:xfrm>
          <a:prstGeom prst="rect">
            <a:avLst/>
          </a:prstGeom>
          <a:noFill/>
          <a:ln w="9525">
            <a:noFill/>
            <a:miter lim="800000"/>
            <a:headEnd/>
            <a:tailEnd/>
          </a:ln>
        </p:spPr>
        <p:txBody>
          <a:bodyPr>
            <a:spAutoFit/>
          </a:bodyPr>
          <a:lstStyle/>
          <a:p>
            <a:pPr algn="ctr"/>
            <a:r>
              <a:rPr lang="it-IT" sz="1600" dirty="0" err="1" smtClean="0">
                <a:latin typeface="Gill Sans MT" pitchFamily="34" charset="0"/>
              </a:rPr>
              <a:t>Tay</a:t>
            </a:r>
            <a:r>
              <a:rPr lang="it-IT" sz="1600" dirty="0" smtClean="0">
                <a:latin typeface="Gill Sans MT" pitchFamily="34" charset="0"/>
              </a:rPr>
              <a:t> </a:t>
            </a:r>
            <a:r>
              <a:rPr lang="it-IT" sz="1600" dirty="0" err="1" smtClean="0">
                <a:latin typeface="Gill Sans MT" pitchFamily="34" charset="0"/>
              </a:rPr>
              <a:t>et</a:t>
            </a:r>
            <a:r>
              <a:rPr lang="it-IT" sz="1600" dirty="0" smtClean="0">
                <a:latin typeface="Gill Sans MT" pitchFamily="34" charset="0"/>
              </a:rPr>
              <a:t> al., 2014, p. 84</a:t>
            </a:r>
            <a:endParaRPr lang="it-IT" sz="1600" dirty="0">
              <a:latin typeface="Gill Sans MT" pitchFamily="34" charset="0"/>
            </a:endParaRPr>
          </a:p>
        </p:txBody>
      </p:sp>
      <p:sp>
        <p:nvSpPr>
          <p:cNvPr id="14" name="Rettangolo 13"/>
          <p:cNvSpPr/>
          <p:nvPr/>
        </p:nvSpPr>
        <p:spPr>
          <a:xfrm>
            <a:off x="857224" y="2428868"/>
            <a:ext cx="1571636" cy="285752"/>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Rettangolo 14"/>
          <p:cNvSpPr/>
          <p:nvPr/>
        </p:nvSpPr>
        <p:spPr>
          <a:xfrm>
            <a:off x="3786182" y="2428868"/>
            <a:ext cx="2214578" cy="285752"/>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Rettangolo 16"/>
          <p:cNvSpPr/>
          <p:nvPr/>
        </p:nvSpPr>
        <p:spPr>
          <a:xfrm>
            <a:off x="3786182" y="3214686"/>
            <a:ext cx="2214578" cy="285752"/>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Rettangolo 17"/>
          <p:cNvSpPr/>
          <p:nvPr/>
        </p:nvSpPr>
        <p:spPr>
          <a:xfrm>
            <a:off x="857224" y="3786190"/>
            <a:ext cx="1571636" cy="28575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Rettangolo 18"/>
          <p:cNvSpPr/>
          <p:nvPr/>
        </p:nvSpPr>
        <p:spPr>
          <a:xfrm>
            <a:off x="3786182" y="3857628"/>
            <a:ext cx="1928826" cy="21431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Rettangolo 19"/>
          <p:cNvSpPr/>
          <p:nvPr/>
        </p:nvSpPr>
        <p:spPr>
          <a:xfrm>
            <a:off x="3786182" y="4417069"/>
            <a:ext cx="1928826" cy="21431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Rettangolo 20"/>
          <p:cNvSpPr/>
          <p:nvPr/>
        </p:nvSpPr>
        <p:spPr>
          <a:xfrm>
            <a:off x="857224" y="4786322"/>
            <a:ext cx="1571636" cy="214314"/>
          </a:xfrm>
          <a:prstGeom prst="rect">
            <a:avLst/>
          </a:prstGeom>
          <a:noFill/>
          <a:ln>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Rettangolo 21"/>
          <p:cNvSpPr/>
          <p:nvPr/>
        </p:nvSpPr>
        <p:spPr>
          <a:xfrm>
            <a:off x="3786182" y="4786322"/>
            <a:ext cx="4357718" cy="214314"/>
          </a:xfrm>
          <a:prstGeom prst="rect">
            <a:avLst/>
          </a:prstGeom>
          <a:noFill/>
          <a:ln>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fill="hold"/>
                                        <p:tgtEl>
                                          <p:spTgt spid="18"/>
                                        </p:tgtEl>
                                        <p:attrNameLst>
                                          <p:attrName>ppt_x</p:attrName>
                                        </p:attrNameLst>
                                      </p:cBhvr>
                                      <p:tavLst>
                                        <p:tav tm="0">
                                          <p:val>
                                            <p:strVal val="#ppt_x"/>
                                          </p:val>
                                        </p:tav>
                                        <p:tav tm="100000">
                                          <p:val>
                                            <p:strVal val="#ppt_x"/>
                                          </p:val>
                                        </p:tav>
                                      </p:tavLst>
                                    </p:anim>
                                    <p:anim calcmode="lin" valueType="num">
                                      <p:cBhvr additive="base">
                                        <p:cTn id="22" dur="500" fill="hold"/>
                                        <p:tgtEl>
                                          <p:spTgt spid="18"/>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ppt_x"/>
                                          </p:val>
                                        </p:tav>
                                        <p:tav tm="100000">
                                          <p:val>
                                            <p:strVal val="#ppt_x"/>
                                          </p:val>
                                        </p:tav>
                                      </p:tavLst>
                                    </p:anim>
                                    <p:anim calcmode="lin" valueType="num">
                                      <p:cBhvr additive="base">
                                        <p:cTn id="26" dur="500" fill="hold"/>
                                        <p:tgtEl>
                                          <p:spTgt spid="19"/>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fill="hold"/>
                                        <p:tgtEl>
                                          <p:spTgt spid="20"/>
                                        </p:tgtEl>
                                        <p:attrNameLst>
                                          <p:attrName>ppt_x</p:attrName>
                                        </p:attrNameLst>
                                      </p:cBhvr>
                                      <p:tavLst>
                                        <p:tav tm="0">
                                          <p:val>
                                            <p:strVal val="#ppt_x"/>
                                          </p:val>
                                        </p:tav>
                                        <p:tav tm="100000">
                                          <p:val>
                                            <p:strVal val="#ppt_x"/>
                                          </p:val>
                                        </p:tav>
                                      </p:tavLst>
                                    </p:anim>
                                    <p:anim calcmode="lin" valueType="num">
                                      <p:cBhvr additive="base">
                                        <p:cTn id="3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ppt_x"/>
                                          </p:val>
                                        </p:tav>
                                        <p:tav tm="100000">
                                          <p:val>
                                            <p:strVal val="#ppt_x"/>
                                          </p:val>
                                        </p:tav>
                                      </p:tavLst>
                                    </p:anim>
                                    <p:anim calcmode="lin" valueType="num">
                                      <p:cBhvr additive="base">
                                        <p:cTn id="36" dur="5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500" fill="hold"/>
                                        <p:tgtEl>
                                          <p:spTgt spid="22"/>
                                        </p:tgtEl>
                                        <p:attrNameLst>
                                          <p:attrName>ppt_x</p:attrName>
                                        </p:attrNameLst>
                                      </p:cBhvr>
                                      <p:tavLst>
                                        <p:tav tm="0">
                                          <p:val>
                                            <p:strVal val="#ppt_x"/>
                                          </p:val>
                                        </p:tav>
                                        <p:tav tm="100000">
                                          <p:val>
                                            <p:strVal val="#ppt_x"/>
                                          </p:val>
                                        </p:tav>
                                      </p:tavLst>
                                    </p:anim>
                                    <p:anim calcmode="lin" valueType="num">
                                      <p:cBhvr additive="base">
                                        <p:cTn id="40"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7" grpId="0" animBg="1"/>
      <p:bldP spid="18" grpId="0" animBg="1"/>
      <p:bldP spid="19" grpId="0" animBg="1"/>
      <p:bldP spid="20" grpId="0" animBg="1"/>
      <p:bldP spid="21" grpId="0" animBg="1"/>
      <p:bldP spid="2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STRONG CONFIGURAL ISOPHORMISM - s_c_i.inp</a:t>
            </a:r>
            <a:endParaRPr lang="en-US" sz="2800" b="1" dirty="0" smtClean="0">
              <a:solidFill>
                <a:srgbClr val="FFFF00"/>
              </a:solidFill>
              <a:effectLst>
                <a:outerShdw blurRad="38100" dist="38100" dir="2700000" algn="tl">
                  <a:srgbClr val="000000">
                    <a:alpha val="43137"/>
                  </a:srgbClr>
                </a:outerShdw>
              </a:effectLst>
              <a:latin typeface="Gill Sans MT" pitchFamily="34" charset="0"/>
            </a:endParaRP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29</a:t>
            </a:fld>
            <a:endParaRPr lang="en-US" b="1" dirty="0">
              <a:effectLst>
                <a:outerShdw blurRad="38100" dist="38100" dir="2700000" algn="tl">
                  <a:srgbClr val="000000">
                    <a:alpha val="43137"/>
                  </a:srgbClr>
                </a:outerShdw>
              </a:effectLst>
              <a:latin typeface="Gill Sans MT" pitchFamily="34" charset="0"/>
            </a:endParaRPr>
          </a:p>
        </p:txBody>
      </p:sp>
      <p:sp>
        <p:nvSpPr>
          <p:cNvPr id="23" name="Rettangolo 22"/>
          <p:cNvSpPr/>
          <p:nvPr/>
        </p:nvSpPr>
        <p:spPr>
          <a:xfrm>
            <a:off x="1928794" y="856357"/>
            <a:ext cx="2643206" cy="5078313"/>
          </a:xfrm>
          <a:prstGeom prst="rect">
            <a:avLst/>
          </a:prstGeom>
        </p:spPr>
        <p:txBody>
          <a:bodyPr wrap="square">
            <a:spAutoFit/>
          </a:bodyPr>
          <a:lstStyle/>
          <a:p>
            <a:r>
              <a:rPr lang="it-IT" sz="1600" b="1" dirty="0" smtClean="0">
                <a:latin typeface="Gill Sans MT" pitchFamily="34" charset="0"/>
              </a:rPr>
              <a:t>MODEL</a:t>
            </a:r>
            <a:r>
              <a:rPr lang="it-IT" sz="1600" b="1" dirty="0" smtClean="0">
                <a:latin typeface="Gill Sans MT" pitchFamily="34" charset="0"/>
              </a:rPr>
              <a:t>:</a:t>
            </a:r>
          </a:p>
          <a:p>
            <a:r>
              <a:rPr lang="it-IT" sz="1600" b="1" dirty="0" smtClean="0">
                <a:latin typeface="Gill Sans MT" pitchFamily="34" charset="0"/>
              </a:rPr>
              <a:t>  %WITHIN%</a:t>
            </a:r>
          </a:p>
          <a:p>
            <a:r>
              <a:rPr lang="it-IT" sz="1600" dirty="0" smtClean="0">
                <a:latin typeface="Gill Sans MT" pitchFamily="34" charset="0"/>
              </a:rPr>
              <a:t>  </a:t>
            </a:r>
            <a:r>
              <a:rPr lang="it-IT" sz="1600" dirty="0" err="1" smtClean="0">
                <a:latin typeface="Gill Sans MT" pitchFamily="34" charset="0"/>
              </a:rPr>
              <a:t>W_CONTR</a:t>
            </a:r>
            <a:r>
              <a:rPr lang="it-IT" sz="1600" dirty="0" smtClean="0">
                <a:latin typeface="Gill Sans MT" pitchFamily="34" charset="0"/>
              </a:rPr>
              <a:t> BY </a:t>
            </a:r>
            <a:r>
              <a:rPr lang="it-IT" sz="1600" dirty="0" smtClean="0">
                <a:latin typeface="Gill Sans MT" pitchFamily="34" charset="0"/>
              </a:rPr>
              <a:t>d2_co@1</a:t>
            </a:r>
            <a:endParaRPr lang="it-IT" sz="1600" dirty="0" smtClean="0">
              <a:latin typeface="Gill Sans MT" pitchFamily="34" charset="0"/>
            </a:endParaRPr>
          </a:p>
          <a:p>
            <a:r>
              <a:rPr lang="it-IT" sz="1600" dirty="0" smtClean="0">
                <a:latin typeface="Gill Sans MT" pitchFamily="34" charset="0"/>
              </a:rPr>
              <a:t>  </a:t>
            </a:r>
            <a:r>
              <a:rPr lang="it-IT" sz="1600" dirty="0" smtClean="0">
                <a:latin typeface="Gill Sans MT" pitchFamily="34" charset="0"/>
              </a:rPr>
              <a:t>d10_cO</a:t>
            </a:r>
            <a:endParaRPr lang="it-IT" sz="1600" dirty="0" smtClean="0">
              <a:latin typeface="Gill Sans MT" pitchFamily="34" charset="0"/>
            </a:endParaRPr>
          </a:p>
          <a:p>
            <a:r>
              <a:rPr lang="it-IT" sz="1600" dirty="0" smtClean="0">
                <a:latin typeface="Gill Sans MT" pitchFamily="34" charset="0"/>
              </a:rPr>
              <a:t>  </a:t>
            </a:r>
            <a:r>
              <a:rPr lang="it-IT" sz="1600" dirty="0" smtClean="0">
                <a:latin typeface="Gill Sans MT" pitchFamily="34" charset="0"/>
              </a:rPr>
              <a:t>d15_co</a:t>
            </a:r>
            <a:endParaRPr lang="it-IT" sz="1600" dirty="0" smtClean="0">
              <a:latin typeface="Gill Sans MT" pitchFamily="34" charset="0"/>
            </a:endParaRPr>
          </a:p>
          <a:p>
            <a:r>
              <a:rPr lang="it-IT" sz="1600" dirty="0" smtClean="0">
                <a:latin typeface="Gill Sans MT" pitchFamily="34" charset="0"/>
              </a:rPr>
              <a:t>  </a:t>
            </a:r>
            <a:r>
              <a:rPr lang="it-IT" sz="1600" dirty="0" smtClean="0">
                <a:latin typeface="Gill Sans MT" pitchFamily="34" charset="0"/>
              </a:rPr>
              <a:t>d19_co</a:t>
            </a:r>
            <a:endParaRPr lang="it-IT" sz="1600" dirty="0" smtClean="0">
              <a:latin typeface="Gill Sans MT" pitchFamily="34" charset="0"/>
            </a:endParaRPr>
          </a:p>
          <a:p>
            <a:r>
              <a:rPr lang="it-IT" sz="1600" dirty="0" smtClean="0">
                <a:latin typeface="Gill Sans MT" pitchFamily="34" charset="0"/>
              </a:rPr>
              <a:t>  </a:t>
            </a:r>
            <a:r>
              <a:rPr lang="it-IT" sz="1600" dirty="0" smtClean="0">
                <a:latin typeface="Gill Sans MT" pitchFamily="34" charset="0"/>
              </a:rPr>
              <a:t>d25_co</a:t>
            </a:r>
            <a:endParaRPr lang="it-IT" sz="1600" dirty="0" smtClean="0">
              <a:latin typeface="Gill Sans MT" pitchFamily="34" charset="0"/>
            </a:endParaRPr>
          </a:p>
          <a:p>
            <a:r>
              <a:rPr lang="it-IT" sz="1600" dirty="0" smtClean="0">
                <a:latin typeface="Gill Sans MT" pitchFamily="34" charset="0"/>
              </a:rPr>
              <a:t>  </a:t>
            </a:r>
            <a:r>
              <a:rPr lang="it-IT" sz="1600" dirty="0" smtClean="0">
                <a:latin typeface="Gill Sans MT" pitchFamily="34" charset="0"/>
              </a:rPr>
              <a:t>d30_co;</a:t>
            </a:r>
          </a:p>
          <a:p>
            <a:endParaRPr lang="it-IT" sz="1000" dirty="0" smtClean="0">
              <a:latin typeface="Gill Sans MT" pitchFamily="34" charset="0"/>
            </a:endParaRPr>
          </a:p>
          <a:p>
            <a:r>
              <a:rPr lang="it-IT" sz="1600" dirty="0" smtClean="0">
                <a:latin typeface="Gill Sans MT" pitchFamily="34" charset="0"/>
              </a:rPr>
              <a:t>  </a:t>
            </a:r>
            <a:r>
              <a:rPr lang="it-IT" sz="1600" dirty="0" err="1" smtClean="0">
                <a:latin typeface="Gill Sans MT" pitchFamily="34" charset="0"/>
              </a:rPr>
              <a:t>W_DEM</a:t>
            </a:r>
            <a:r>
              <a:rPr lang="it-IT" sz="1600" dirty="0" smtClean="0">
                <a:latin typeface="Gill Sans MT" pitchFamily="34" charset="0"/>
              </a:rPr>
              <a:t> BY </a:t>
            </a:r>
            <a:r>
              <a:rPr lang="it-IT" sz="1600" dirty="0" smtClean="0">
                <a:latin typeface="Gill Sans MT" pitchFamily="34" charset="0"/>
              </a:rPr>
              <a:t>d3_de@1</a:t>
            </a:r>
            <a:endParaRPr lang="it-IT" sz="1600" dirty="0" smtClean="0">
              <a:latin typeface="Gill Sans MT" pitchFamily="34" charset="0"/>
            </a:endParaRPr>
          </a:p>
          <a:p>
            <a:r>
              <a:rPr lang="it-IT" sz="1600" dirty="0" smtClean="0">
                <a:latin typeface="Gill Sans MT" pitchFamily="34" charset="0"/>
              </a:rPr>
              <a:t>  </a:t>
            </a:r>
            <a:r>
              <a:rPr lang="it-IT" sz="1600" dirty="0" smtClean="0">
                <a:latin typeface="Gill Sans MT" pitchFamily="34" charset="0"/>
              </a:rPr>
              <a:t>d6_de</a:t>
            </a:r>
            <a:endParaRPr lang="it-IT" sz="1600" dirty="0" smtClean="0">
              <a:latin typeface="Gill Sans MT" pitchFamily="34" charset="0"/>
            </a:endParaRPr>
          </a:p>
          <a:p>
            <a:r>
              <a:rPr lang="it-IT" sz="1600" dirty="0" smtClean="0">
                <a:latin typeface="Gill Sans MT" pitchFamily="34" charset="0"/>
              </a:rPr>
              <a:t>  </a:t>
            </a:r>
            <a:r>
              <a:rPr lang="it-IT" sz="1600" dirty="0" smtClean="0">
                <a:latin typeface="Gill Sans MT" pitchFamily="34" charset="0"/>
              </a:rPr>
              <a:t>d9_de</a:t>
            </a:r>
            <a:endParaRPr lang="it-IT" sz="1600" dirty="0" smtClean="0">
              <a:latin typeface="Gill Sans MT" pitchFamily="34" charset="0"/>
            </a:endParaRPr>
          </a:p>
          <a:p>
            <a:r>
              <a:rPr lang="it-IT" sz="1600" dirty="0" smtClean="0">
                <a:latin typeface="Gill Sans MT" pitchFamily="34" charset="0"/>
              </a:rPr>
              <a:t>  </a:t>
            </a:r>
            <a:r>
              <a:rPr lang="it-IT" sz="1600" dirty="0" smtClean="0">
                <a:latin typeface="Gill Sans MT" pitchFamily="34" charset="0"/>
              </a:rPr>
              <a:t>d12_de</a:t>
            </a:r>
            <a:endParaRPr lang="it-IT" sz="1600" dirty="0" smtClean="0">
              <a:latin typeface="Gill Sans MT" pitchFamily="34" charset="0"/>
            </a:endParaRPr>
          </a:p>
          <a:p>
            <a:r>
              <a:rPr lang="it-IT" sz="1600" dirty="0" smtClean="0">
                <a:latin typeface="Gill Sans MT" pitchFamily="34" charset="0"/>
              </a:rPr>
              <a:t>  </a:t>
            </a:r>
            <a:r>
              <a:rPr lang="it-IT" sz="1600" dirty="0" smtClean="0">
                <a:latin typeface="Gill Sans MT" pitchFamily="34" charset="0"/>
              </a:rPr>
              <a:t>d16_de</a:t>
            </a:r>
            <a:endParaRPr lang="it-IT" sz="1600" dirty="0" smtClean="0">
              <a:latin typeface="Gill Sans MT" pitchFamily="34" charset="0"/>
            </a:endParaRPr>
          </a:p>
          <a:p>
            <a:r>
              <a:rPr lang="it-IT" sz="1600" dirty="0" smtClean="0">
                <a:latin typeface="Gill Sans MT" pitchFamily="34" charset="0"/>
              </a:rPr>
              <a:t>  </a:t>
            </a:r>
            <a:r>
              <a:rPr lang="it-IT" sz="1600" dirty="0" smtClean="0">
                <a:latin typeface="Gill Sans MT" pitchFamily="34" charset="0"/>
              </a:rPr>
              <a:t>d18_de</a:t>
            </a:r>
            <a:endParaRPr lang="it-IT" sz="1600" dirty="0" smtClean="0">
              <a:latin typeface="Gill Sans MT" pitchFamily="34" charset="0"/>
            </a:endParaRPr>
          </a:p>
          <a:p>
            <a:r>
              <a:rPr lang="it-IT" sz="1600" dirty="0" smtClean="0">
                <a:latin typeface="Gill Sans MT" pitchFamily="34" charset="0"/>
              </a:rPr>
              <a:t>  </a:t>
            </a:r>
            <a:r>
              <a:rPr lang="it-IT" sz="1600" dirty="0" smtClean="0">
                <a:latin typeface="Gill Sans MT" pitchFamily="34" charset="0"/>
              </a:rPr>
              <a:t>d20_de</a:t>
            </a:r>
            <a:endParaRPr lang="it-IT" sz="1600" dirty="0" smtClean="0">
              <a:latin typeface="Gill Sans MT" pitchFamily="34" charset="0"/>
            </a:endParaRPr>
          </a:p>
          <a:p>
            <a:r>
              <a:rPr lang="it-IT" sz="1600" dirty="0" smtClean="0">
                <a:latin typeface="Gill Sans MT" pitchFamily="34" charset="0"/>
              </a:rPr>
              <a:t>  </a:t>
            </a:r>
            <a:r>
              <a:rPr lang="it-IT" sz="1600" dirty="0" smtClean="0">
                <a:latin typeface="Gill Sans MT" pitchFamily="34" charset="0"/>
              </a:rPr>
              <a:t>d22_de;</a:t>
            </a:r>
            <a:endParaRPr lang="it-IT" sz="1600" dirty="0" smtClean="0">
              <a:latin typeface="Gill Sans MT" pitchFamily="34" charset="0"/>
            </a:endParaRPr>
          </a:p>
          <a:p>
            <a:r>
              <a:rPr lang="it-IT" sz="1600" dirty="0" smtClean="0">
                <a:latin typeface="Gill Sans MT" pitchFamily="34" charset="0"/>
              </a:rPr>
              <a:t>  D16_DE   WITH D2_CO;</a:t>
            </a:r>
          </a:p>
          <a:p>
            <a:r>
              <a:rPr lang="it-IT" sz="1600" dirty="0" smtClean="0">
                <a:latin typeface="Gill Sans MT" pitchFamily="34" charset="0"/>
              </a:rPr>
              <a:t>  D20_DE   WITH D9_DE;</a:t>
            </a:r>
          </a:p>
          <a:p>
            <a:r>
              <a:rPr lang="it-IT" sz="1600" dirty="0" smtClean="0">
                <a:latin typeface="Gill Sans MT" pitchFamily="34" charset="0"/>
              </a:rPr>
              <a:t>  D22_DE   WITH D6_DE;</a:t>
            </a:r>
          </a:p>
          <a:p>
            <a:endParaRPr lang="it-IT" sz="1000" dirty="0" smtClean="0">
              <a:latin typeface="Gill Sans MT" pitchFamily="34" charset="0"/>
            </a:endParaRPr>
          </a:p>
        </p:txBody>
      </p:sp>
      <p:sp>
        <p:nvSpPr>
          <p:cNvPr id="24" name="Rettangolo 23"/>
          <p:cNvSpPr/>
          <p:nvPr/>
        </p:nvSpPr>
        <p:spPr>
          <a:xfrm>
            <a:off x="4572000" y="1071546"/>
            <a:ext cx="2500330" cy="4031873"/>
          </a:xfrm>
          <a:prstGeom prst="rect">
            <a:avLst/>
          </a:prstGeom>
        </p:spPr>
        <p:txBody>
          <a:bodyPr wrap="square">
            <a:spAutoFit/>
          </a:bodyPr>
          <a:lstStyle/>
          <a:p>
            <a:r>
              <a:rPr lang="it-IT" sz="1600" b="1" dirty="0" smtClean="0">
                <a:latin typeface="Gill Sans MT" pitchFamily="34" charset="0"/>
              </a:rPr>
              <a:t>%</a:t>
            </a:r>
            <a:r>
              <a:rPr lang="it-IT" sz="1600" b="1" dirty="0" smtClean="0">
                <a:latin typeface="Gill Sans MT" pitchFamily="34" charset="0"/>
              </a:rPr>
              <a:t>BETWEEN%</a:t>
            </a:r>
          </a:p>
          <a:p>
            <a:r>
              <a:rPr lang="it-IT" sz="1600" dirty="0" smtClean="0">
                <a:latin typeface="Gill Sans MT" pitchFamily="34" charset="0"/>
              </a:rPr>
              <a:t>  </a:t>
            </a:r>
            <a:r>
              <a:rPr lang="it-IT" sz="1600" dirty="0" err="1" smtClean="0">
                <a:latin typeface="Gill Sans MT" pitchFamily="34" charset="0"/>
              </a:rPr>
              <a:t>B_CONTR</a:t>
            </a:r>
            <a:r>
              <a:rPr lang="it-IT" sz="1600" dirty="0" smtClean="0">
                <a:latin typeface="Gill Sans MT" pitchFamily="34" charset="0"/>
              </a:rPr>
              <a:t> BY </a:t>
            </a:r>
            <a:r>
              <a:rPr lang="it-IT" sz="1600" dirty="0" smtClean="0">
                <a:latin typeface="Gill Sans MT" pitchFamily="34" charset="0"/>
              </a:rPr>
              <a:t>d2_co@1</a:t>
            </a:r>
            <a:endParaRPr lang="it-IT" sz="1600" dirty="0" smtClean="0">
              <a:latin typeface="Gill Sans MT" pitchFamily="34" charset="0"/>
            </a:endParaRPr>
          </a:p>
          <a:p>
            <a:r>
              <a:rPr lang="it-IT" sz="1600" dirty="0" smtClean="0">
                <a:latin typeface="Gill Sans MT" pitchFamily="34" charset="0"/>
              </a:rPr>
              <a:t>  </a:t>
            </a:r>
            <a:r>
              <a:rPr lang="it-IT" sz="1600" dirty="0" smtClean="0">
                <a:latin typeface="Gill Sans MT" pitchFamily="34" charset="0"/>
              </a:rPr>
              <a:t>d10_cO</a:t>
            </a:r>
            <a:endParaRPr lang="it-IT" sz="1600" dirty="0" smtClean="0">
              <a:latin typeface="Gill Sans MT" pitchFamily="34" charset="0"/>
            </a:endParaRPr>
          </a:p>
          <a:p>
            <a:r>
              <a:rPr lang="it-IT" sz="1600" dirty="0" smtClean="0">
                <a:latin typeface="Gill Sans MT" pitchFamily="34" charset="0"/>
              </a:rPr>
              <a:t>  </a:t>
            </a:r>
            <a:r>
              <a:rPr lang="it-IT" sz="1600" dirty="0" smtClean="0">
                <a:latin typeface="Gill Sans MT" pitchFamily="34" charset="0"/>
              </a:rPr>
              <a:t>d15_co</a:t>
            </a:r>
            <a:endParaRPr lang="it-IT" sz="1600" dirty="0" smtClean="0">
              <a:latin typeface="Gill Sans MT" pitchFamily="34" charset="0"/>
            </a:endParaRPr>
          </a:p>
          <a:p>
            <a:r>
              <a:rPr lang="it-IT" sz="1600" dirty="0" smtClean="0">
                <a:latin typeface="Gill Sans MT" pitchFamily="34" charset="0"/>
              </a:rPr>
              <a:t>  </a:t>
            </a:r>
            <a:r>
              <a:rPr lang="it-IT" sz="1600" dirty="0" smtClean="0">
                <a:latin typeface="Gill Sans MT" pitchFamily="34" charset="0"/>
              </a:rPr>
              <a:t>d19_co</a:t>
            </a:r>
            <a:endParaRPr lang="it-IT" sz="1600" dirty="0" smtClean="0">
              <a:latin typeface="Gill Sans MT" pitchFamily="34" charset="0"/>
            </a:endParaRPr>
          </a:p>
          <a:p>
            <a:r>
              <a:rPr lang="it-IT" sz="1600" dirty="0" smtClean="0">
                <a:latin typeface="Gill Sans MT" pitchFamily="34" charset="0"/>
              </a:rPr>
              <a:t>  </a:t>
            </a:r>
            <a:r>
              <a:rPr lang="it-IT" sz="1600" dirty="0" smtClean="0">
                <a:latin typeface="Gill Sans MT" pitchFamily="34" charset="0"/>
              </a:rPr>
              <a:t>d25_co</a:t>
            </a:r>
            <a:endParaRPr lang="it-IT" sz="1600" dirty="0" smtClean="0">
              <a:latin typeface="Gill Sans MT" pitchFamily="34" charset="0"/>
            </a:endParaRPr>
          </a:p>
          <a:p>
            <a:r>
              <a:rPr lang="it-IT" sz="1600" dirty="0" smtClean="0">
                <a:latin typeface="Gill Sans MT" pitchFamily="34" charset="0"/>
              </a:rPr>
              <a:t>  </a:t>
            </a:r>
            <a:r>
              <a:rPr lang="it-IT" sz="1600" dirty="0" smtClean="0">
                <a:latin typeface="Gill Sans MT" pitchFamily="34" charset="0"/>
              </a:rPr>
              <a:t>d30_co;</a:t>
            </a:r>
          </a:p>
          <a:p>
            <a:endParaRPr lang="it-IT" sz="1600" dirty="0" smtClean="0">
              <a:latin typeface="Gill Sans MT" pitchFamily="34" charset="0"/>
            </a:endParaRPr>
          </a:p>
          <a:p>
            <a:r>
              <a:rPr lang="it-IT" sz="1600" dirty="0" smtClean="0">
                <a:latin typeface="Gill Sans MT" pitchFamily="34" charset="0"/>
              </a:rPr>
              <a:t>  </a:t>
            </a:r>
            <a:r>
              <a:rPr lang="it-IT" sz="1600" dirty="0" err="1" smtClean="0">
                <a:latin typeface="Gill Sans MT" pitchFamily="34" charset="0"/>
              </a:rPr>
              <a:t>B_DEM</a:t>
            </a:r>
            <a:r>
              <a:rPr lang="it-IT" sz="1600" dirty="0" smtClean="0">
                <a:latin typeface="Gill Sans MT" pitchFamily="34" charset="0"/>
              </a:rPr>
              <a:t> BY </a:t>
            </a:r>
            <a:r>
              <a:rPr lang="it-IT" sz="1600" dirty="0" smtClean="0">
                <a:latin typeface="Gill Sans MT" pitchFamily="34" charset="0"/>
              </a:rPr>
              <a:t>d3_de@1</a:t>
            </a:r>
            <a:endParaRPr lang="it-IT" sz="1600" dirty="0" smtClean="0">
              <a:latin typeface="Gill Sans MT" pitchFamily="34" charset="0"/>
            </a:endParaRPr>
          </a:p>
          <a:p>
            <a:r>
              <a:rPr lang="it-IT" sz="1600" dirty="0" smtClean="0">
                <a:latin typeface="Gill Sans MT" pitchFamily="34" charset="0"/>
              </a:rPr>
              <a:t>  </a:t>
            </a:r>
            <a:r>
              <a:rPr lang="it-IT" sz="1600" dirty="0" smtClean="0">
                <a:latin typeface="Gill Sans MT" pitchFamily="34" charset="0"/>
              </a:rPr>
              <a:t>d6_de</a:t>
            </a:r>
            <a:endParaRPr lang="it-IT" sz="1600" dirty="0" smtClean="0">
              <a:latin typeface="Gill Sans MT" pitchFamily="34" charset="0"/>
            </a:endParaRPr>
          </a:p>
          <a:p>
            <a:r>
              <a:rPr lang="it-IT" sz="1600" dirty="0" smtClean="0">
                <a:latin typeface="Gill Sans MT" pitchFamily="34" charset="0"/>
              </a:rPr>
              <a:t>  </a:t>
            </a:r>
            <a:r>
              <a:rPr lang="it-IT" sz="1600" dirty="0" smtClean="0">
                <a:latin typeface="Gill Sans MT" pitchFamily="34" charset="0"/>
              </a:rPr>
              <a:t>d9_de</a:t>
            </a:r>
            <a:endParaRPr lang="it-IT" sz="1600" dirty="0" smtClean="0">
              <a:latin typeface="Gill Sans MT" pitchFamily="34" charset="0"/>
            </a:endParaRPr>
          </a:p>
          <a:p>
            <a:r>
              <a:rPr lang="it-IT" sz="1600" dirty="0" smtClean="0">
                <a:latin typeface="Gill Sans MT" pitchFamily="34" charset="0"/>
              </a:rPr>
              <a:t>  </a:t>
            </a:r>
            <a:r>
              <a:rPr lang="it-IT" sz="1600" dirty="0" smtClean="0">
                <a:latin typeface="Gill Sans MT" pitchFamily="34" charset="0"/>
              </a:rPr>
              <a:t>d12_de</a:t>
            </a:r>
            <a:endParaRPr lang="it-IT" sz="1600" dirty="0" smtClean="0">
              <a:latin typeface="Gill Sans MT" pitchFamily="34" charset="0"/>
            </a:endParaRPr>
          </a:p>
          <a:p>
            <a:r>
              <a:rPr lang="it-IT" sz="1600" dirty="0" smtClean="0">
                <a:latin typeface="Gill Sans MT" pitchFamily="34" charset="0"/>
              </a:rPr>
              <a:t>  </a:t>
            </a:r>
            <a:r>
              <a:rPr lang="it-IT" sz="1600" dirty="0" smtClean="0">
                <a:latin typeface="Gill Sans MT" pitchFamily="34" charset="0"/>
              </a:rPr>
              <a:t>d16_de</a:t>
            </a:r>
            <a:endParaRPr lang="it-IT" sz="1600" dirty="0" smtClean="0">
              <a:latin typeface="Gill Sans MT" pitchFamily="34" charset="0"/>
            </a:endParaRPr>
          </a:p>
          <a:p>
            <a:r>
              <a:rPr lang="it-IT" sz="1600" dirty="0" smtClean="0">
                <a:latin typeface="Gill Sans MT" pitchFamily="34" charset="0"/>
              </a:rPr>
              <a:t>  </a:t>
            </a:r>
            <a:r>
              <a:rPr lang="it-IT" sz="1600" dirty="0" smtClean="0">
                <a:latin typeface="Gill Sans MT" pitchFamily="34" charset="0"/>
              </a:rPr>
              <a:t>d18_de</a:t>
            </a:r>
            <a:endParaRPr lang="it-IT" sz="1600" dirty="0" smtClean="0">
              <a:latin typeface="Gill Sans MT" pitchFamily="34" charset="0"/>
            </a:endParaRPr>
          </a:p>
          <a:p>
            <a:r>
              <a:rPr lang="it-IT" sz="1600" dirty="0" smtClean="0">
                <a:latin typeface="Gill Sans MT" pitchFamily="34" charset="0"/>
              </a:rPr>
              <a:t>  </a:t>
            </a:r>
            <a:r>
              <a:rPr lang="it-IT" sz="1600" dirty="0" smtClean="0">
                <a:latin typeface="Gill Sans MT" pitchFamily="34" charset="0"/>
              </a:rPr>
              <a:t>d20_de</a:t>
            </a:r>
            <a:endParaRPr lang="it-IT" sz="1600" dirty="0" smtClean="0">
              <a:latin typeface="Gill Sans MT" pitchFamily="34" charset="0"/>
            </a:endParaRPr>
          </a:p>
          <a:p>
            <a:r>
              <a:rPr lang="it-IT" sz="1600" dirty="0" smtClean="0">
                <a:latin typeface="Gill Sans MT" pitchFamily="34" charset="0"/>
              </a:rPr>
              <a:t>  </a:t>
            </a:r>
            <a:r>
              <a:rPr lang="it-IT" sz="1600" dirty="0" smtClean="0">
                <a:latin typeface="Gill Sans MT" pitchFamily="34" charset="0"/>
              </a:rPr>
              <a:t>d22_de;</a:t>
            </a:r>
            <a:endParaRPr lang="it-IT" sz="1600" dirty="0" smtClean="0">
              <a:latin typeface="Gill Sans MT"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olo 1"/>
          <p:cNvSpPr>
            <a:spLocks noGrp="1"/>
          </p:cNvSpPr>
          <p:nvPr>
            <p:ph type="ctrTitle"/>
          </p:nvPr>
        </p:nvSpPr>
        <p:spPr>
          <a:xfrm>
            <a:off x="428625" y="1866618"/>
            <a:ext cx="8143875" cy="1071563"/>
          </a:xfrm>
        </p:spPr>
        <p:txBody>
          <a:bodyPr/>
          <a:lstStyle/>
          <a:p>
            <a:pPr eaLnBrk="1" hangingPunct="1">
              <a:defRPr/>
            </a:pPr>
            <a:r>
              <a:rPr lang="it-IT" sz="3200" b="1" dirty="0" err="1" smtClean="0">
                <a:solidFill>
                  <a:srgbClr val="FFFF00"/>
                </a:solidFill>
                <a:effectLst>
                  <a:outerShdw blurRad="38100" dist="38100" dir="2700000" algn="tl">
                    <a:srgbClr val="000000">
                      <a:alpha val="43137"/>
                    </a:srgbClr>
                  </a:outerShdw>
                </a:effectLst>
                <a:latin typeface="Gill Sans MT" pitchFamily="34" charset="0"/>
              </a:rPr>
              <a:t>TWO-Level</a:t>
            </a:r>
            <a:r>
              <a:rPr lang="it-IT" sz="3200" b="1" dirty="0" smtClean="0">
                <a:solidFill>
                  <a:srgbClr val="FFFF00"/>
                </a:solidFill>
                <a:effectLst>
                  <a:outerShdw blurRad="38100" dist="38100" dir="2700000" algn="tl">
                    <a:srgbClr val="000000">
                      <a:alpha val="43137"/>
                    </a:srgbClr>
                  </a:outerShdw>
                </a:effectLst>
                <a:latin typeface="Gill Sans MT" pitchFamily="34" charset="0"/>
              </a:rPr>
              <a:t> EFA</a:t>
            </a:r>
          </a:p>
        </p:txBody>
      </p:sp>
      <p:sp>
        <p:nvSpPr>
          <p:cNvPr id="4" name="Segnaposto numero diapositiva 3"/>
          <p:cNvSpPr>
            <a:spLocks noGrp="1"/>
          </p:cNvSpPr>
          <p:nvPr>
            <p:ph type="sldNum" sz="quarter" idx="12"/>
          </p:nvPr>
        </p:nvSpPr>
        <p:spPr/>
        <p:txBody>
          <a:bodyPr/>
          <a:lstStyle/>
          <a:p>
            <a:pPr>
              <a:defRPr/>
            </a:pPr>
            <a:fld id="{5DC04CB5-43BB-4342-8E8E-89BA48F23B67}" type="slidenum">
              <a:rPr lang="en-US" b="1" smtClean="0">
                <a:effectLst>
                  <a:outerShdw blurRad="38100" dist="38100" dir="2700000" algn="tl">
                    <a:srgbClr val="000000">
                      <a:alpha val="43137"/>
                    </a:srgbClr>
                  </a:outerShdw>
                </a:effectLst>
                <a:latin typeface="Gill Sans MT" pitchFamily="34" charset="0"/>
              </a:rPr>
              <a:pPr>
                <a:defRPr/>
              </a:pPr>
              <a:t>3</a:t>
            </a:fld>
            <a:endParaRPr lang="en-US" b="1" dirty="0" smtClean="0">
              <a:effectLst>
                <a:outerShdw blurRad="38100" dist="38100" dir="2700000" algn="tl">
                  <a:srgbClr val="000000">
                    <a:alpha val="43137"/>
                  </a:srgbClr>
                </a:outerShdw>
              </a:effectLst>
              <a:latin typeface="Gill Sans MT" pitchFamily="34" charset="0"/>
            </a:endParaRPr>
          </a:p>
        </p:txBody>
      </p:sp>
      <p:sp>
        <p:nvSpPr>
          <p:cNvPr id="9" name="Segnaposto testo 10"/>
          <p:cNvSpPr txBox="1">
            <a:spLocks/>
          </p:cNvSpPr>
          <p:nvPr/>
        </p:nvSpPr>
        <p:spPr>
          <a:xfrm>
            <a:off x="0" y="6529388"/>
            <a:ext cx="4572000" cy="285750"/>
          </a:xfrm>
          <a:prstGeom prst="rect">
            <a:avLst/>
          </a:prstGeom>
          <a:solidFill>
            <a:schemeClr val="tx1"/>
          </a:solidFill>
        </p:spPr>
        <p:txBody>
          <a:bodyPr/>
          <a:lstStyle/>
          <a:p>
            <a:pPr marL="342900" indent="-342900" algn="ctr">
              <a:spcBef>
                <a:spcPct val="20000"/>
              </a:spcBef>
              <a:defRPr/>
            </a:pPr>
            <a:r>
              <a:rPr lang="it-IT" sz="1200" b="1" dirty="0" smtClean="0">
                <a:solidFill>
                  <a:schemeClr val="bg1"/>
                </a:solidFill>
                <a:latin typeface="Gill Sans MT" pitchFamily="34" charset="0"/>
                <a:cs typeface="+mn-cs"/>
              </a:rPr>
              <a:t>  MLM con </a:t>
            </a:r>
            <a:r>
              <a:rPr lang="it-IT" sz="1200" b="1" dirty="0" err="1" smtClean="0">
                <a:solidFill>
                  <a:schemeClr val="bg1"/>
                </a:solidFill>
                <a:latin typeface="Gill Sans MT" pitchFamily="34" charset="0"/>
                <a:cs typeface="+mn-cs"/>
              </a:rPr>
              <a:t>M</a:t>
            </a:r>
            <a:r>
              <a:rPr lang="it-IT" sz="1200" b="1" i="1" dirty="0" err="1" smtClean="0">
                <a:solidFill>
                  <a:schemeClr val="bg1"/>
                </a:solidFill>
                <a:latin typeface="Gill Sans MT" pitchFamily="34" charset="0"/>
                <a:cs typeface="+mn-cs"/>
              </a:rPr>
              <a:t>plus</a:t>
            </a:r>
            <a:r>
              <a:rPr lang="it-IT" sz="1200" b="1" i="1" dirty="0" smtClean="0">
                <a:solidFill>
                  <a:schemeClr val="bg1"/>
                </a:solidFill>
                <a:latin typeface="Gill Sans MT" pitchFamily="34" charset="0"/>
                <a:cs typeface="+mn-cs"/>
              </a:rPr>
              <a:t> </a:t>
            </a:r>
            <a:r>
              <a:rPr lang="it-IT" sz="1200" b="1" dirty="0" smtClean="0">
                <a:solidFill>
                  <a:schemeClr val="bg1"/>
                </a:solidFill>
                <a:latin typeface="Gill Sans MT" pitchFamily="34" charset="0"/>
                <a:cs typeface="+mn-cs"/>
              </a:rPr>
              <a:t>                                                 Valerio </a:t>
            </a:r>
            <a:r>
              <a:rPr lang="it-IT" sz="1200" b="1" dirty="0" err="1" smtClean="0">
                <a:solidFill>
                  <a:schemeClr val="bg1"/>
                </a:solidFill>
                <a:latin typeface="Gill Sans MT" pitchFamily="34" charset="0"/>
                <a:cs typeface="+mn-cs"/>
              </a:rPr>
              <a:t>Ghezzi</a:t>
            </a:r>
            <a:endParaRPr lang="it-IT" sz="1200" b="1" dirty="0">
              <a:solidFill>
                <a:schemeClr val="bg1"/>
              </a:solidFill>
              <a:latin typeface="Gill Sans MT" pitchFamily="34" charset="0"/>
              <a:cs typeface="+mn-cs"/>
            </a:endParaRPr>
          </a:p>
        </p:txBody>
      </p:sp>
      <p:sp>
        <p:nvSpPr>
          <p:cNvPr id="10"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cs typeface="+mn-cs"/>
              </a:rPr>
              <a:t>Roma,  30 – 05 – 2016</a:t>
            </a:r>
            <a:endParaRPr lang="it-IT" sz="1200" b="1" dirty="0">
              <a:solidFill>
                <a:schemeClr val="bg1"/>
              </a:solidFill>
              <a:latin typeface="Gill Sans MT" pitchFamily="34" charset="0"/>
              <a:cs typeface="+mn-cs"/>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STRONG METRIC ISOPHORMISM – s_m_i.inp</a:t>
            </a:r>
            <a:endParaRPr lang="en-US" sz="2800" b="1" dirty="0" smtClean="0">
              <a:solidFill>
                <a:srgbClr val="FFFF00"/>
              </a:solidFill>
              <a:effectLst>
                <a:outerShdw blurRad="38100" dist="38100" dir="2700000" algn="tl">
                  <a:srgbClr val="000000">
                    <a:alpha val="43137"/>
                  </a:srgbClr>
                </a:outerShdw>
              </a:effectLst>
              <a:latin typeface="Gill Sans MT" pitchFamily="34" charset="0"/>
            </a:endParaRP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30</a:t>
            </a:fld>
            <a:endParaRPr lang="en-US" b="1" dirty="0">
              <a:effectLst>
                <a:outerShdw blurRad="38100" dist="38100" dir="2700000" algn="tl">
                  <a:srgbClr val="000000">
                    <a:alpha val="43137"/>
                  </a:srgbClr>
                </a:outerShdw>
              </a:effectLst>
              <a:latin typeface="Gill Sans MT" pitchFamily="34" charset="0"/>
            </a:endParaRPr>
          </a:p>
        </p:txBody>
      </p:sp>
      <p:sp>
        <p:nvSpPr>
          <p:cNvPr id="23" name="Rettangolo 22"/>
          <p:cNvSpPr/>
          <p:nvPr/>
        </p:nvSpPr>
        <p:spPr>
          <a:xfrm>
            <a:off x="1928794" y="856357"/>
            <a:ext cx="2643206" cy="5078313"/>
          </a:xfrm>
          <a:prstGeom prst="rect">
            <a:avLst/>
          </a:prstGeom>
        </p:spPr>
        <p:txBody>
          <a:bodyPr wrap="square">
            <a:spAutoFit/>
          </a:bodyPr>
          <a:lstStyle/>
          <a:p>
            <a:r>
              <a:rPr lang="it-IT" sz="1600" b="1" dirty="0" smtClean="0">
                <a:latin typeface="Gill Sans MT" pitchFamily="34" charset="0"/>
              </a:rPr>
              <a:t>MODEL</a:t>
            </a:r>
            <a:r>
              <a:rPr lang="it-IT" sz="1600" b="1" dirty="0" smtClean="0">
                <a:latin typeface="Gill Sans MT" pitchFamily="34" charset="0"/>
              </a:rPr>
              <a:t>:</a:t>
            </a:r>
          </a:p>
          <a:p>
            <a:r>
              <a:rPr lang="it-IT" sz="1600" b="1" dirty="0" smtClean="0">
                <a:latin typeface="Gill Sans MT" pitchFamily="34" charset="0"/>
              </a:rPr>
              <a:t>  %WITHIN%</a:t>
            </a:r>
          </a:p>
          <a:p>
            <a:r>
              <a:rPr lang="it-IT" sz="1600" dirty="0" smtClean="0">
                <a:latin typeface="Gill Sans MT" pitchFamily="34" charset="0"/>
              </a:rPr>
              <a:t>  </a:t>
            </a:r>
            <a:r>
              <a:rPr lang="it-IT" sz="1600" dirty="0" err="1" smtClean="0">
                <a:latin typeface="Gill Sans MT" pitchFamily="34" charset="0"/>
              </a:rPr>
              <a:t>W_CONTR</a:t>
            </a:r>
            <a:r>
              <a:rPr lang="it-IT" sz="1600" dirty="0" smtClean="0">
                <a:latin typeface="Gill Sans MT" pitchFamily="34" charset="0"/>
              </a:rPr>
              <a:t> BY </a:t>
            </a:r>
            <a:r>
              <a:rPr lang="it-IT" sz="1600" dirty="0" smtClean="0">
                <a:latin typeface="Gill Sans MT" pitchFamily="34" charset="0"/>
              </a:rPr>
              <a:t>d2_co@1</a:t>
            </a:r>
            <a:endParaRPr lang="it-IT" sz="1600" dirty="0" smtClean="0">
              <a:latin typeface="Gill Sans MT" pitchFamily="34" charset="0"/>
            </a:endParaRPr>
          </a:p>
          <a:p>
            <a:r>
              <a:rPr lang="it-IT" sz="1600" dirty="0" smtClean="0">
                <a:latin typeface="Gill Sans MT" pitchFamily="34" charset="0"/>
              </a:rPr>
              <a:t>  d10_cO(1)</a:t>
            </a:r>
          </a:p>
          <a:p>
            <a:r>
              <a:rPr lang="it-IT" sz="1600" dirty="0" smtClean="0">
                <a:latin typeface="Gill Sans MT" pitchFamily="34" charset="0"/>
              </a:rPr>
              <a:t>  d15_co(2)</a:t>
            </a:r>
          </a:p>
          <a:p>
            <a:r>
              <a:rPr lang="it-IT" sz="1600" dirty="0" smtClean="0">
                <a:latin typeface="Gill Sans MT" pitchFamily="34" charset="0"/>
              </a:rPr>
              <a:t>  d19_co(3)</a:t>
            </a:r>
          </a:p>
          <a:p>
            <a:r>
              <a:rPr lang="it-IT" sz="1600" dirty="0" smtClean="0">
                <a:latin typeface="Gill Sans MT" pitchFamily="34" charset="0"/>
              </a:rPr>
              <a:t>  d25_co(4)</a:t>
            </a:r>
          </a:p>
          <a:p>
            <a:r>
              <a:rPr lang="it-IT" sz="1600" dirty="0" smtClean="0">
                <a:latin typeface="Gill Sans MT" pitchFamily="34" charset="0"/>
              </a:rPr>
              <a:t>  d30_co(5</a:t>
            </a:r>
            <a:r>
              <a:rPr lang="it-IT" sz="1600" dirty="0" smtClean="0">
                <a:latin typeface="Gill Sans MT" pitchFamily="34" charset="0"/>
              </a:rPr>
              <a:t>);</a:t>
            </a:r>
          </a:p>
          <a:p>
            <a:endParaRPr lang="it-IT" sz="1000" dirty="0" smtClean="0">
              <a:latin typeface="Gill Sans MT" pitchFamily="34" charset="0"/>
            </a:endParaRPr>
          </a:p>
          <a:p>
            <a:r>
              <a:rPr lang="it-IT" sz="1600" dirty="0" smtClean="0">
                <a:latin typeface="Gill Sans MT" pitchFamily="34" charset="0"/>
              </a:rPr>
              <a:t>  </a:t>
            </a:r>
            <a:r>
              <a:rPr lang="it-IT" sz="1600" dirty="0" err="1" smtClean="0">
                <a:latin typeface="Gill Sans MT" pitchFamily="34" charset="0"/>
              </a:rPr>
              <a:t>W_DEM</a:t>
            </a:r>
            <a:r>
              <a:rPr lang="it-IT" sz="1600" dirty="0" smtClean="0">
                <a:latin typeface="Gill Sans MT" pitchFamily="34" charset="0"/>
              </a:rPr>
              <a:t> BY </a:t>
            </a:r>
            <a:r>
              <a:rPr lang="it-IT" sz="1600" dirty="0" smtClean="0">
                <a:latin typeface="Gill Sans MT" pitchFamily="34" charset="0"/>
              </a:rPr>
              <a:t>d3_de</a:t>
            </a:r>
            <a:r>
              <a:rPr lang="it-IT" sz="1600" dirty="0" smtClean="0">
                <a:latin typeface="Gill Sans MT" pitchFamily="34" charset="0"/>
              </a:rPr>
              <a:t>@1</a:t>
            </a:r>
          </a:p>
          <a:p>
            <a:r>
              <a:rPr lang="it-IT" sz="1600" dirty="0" smtClean="0">
                <a:latin typeface="Gill Sans MT" pitchFamily="34" charset="0"/>
              </a:rPr>
              <a:t>  d6_de(6)</a:t>
            </a:r>
          </a:p>
          <a:p>
            <a:r>
              <a:rPr lang="it-IT" sz="1600" dirty="0" smtClean="0">
                <a:latin typeface="Gill Sans MT" pitchFamily="34" charset="0"/>
              </a:rPr>
              <a:t>  d9_de(7)</a:t>
            </a:r>
          </a:p>
          <a:p>
            <a:r>
              <a:rPr lang="it-IT" sz="1600" dirty="0" smtClean="0">
                <a:latin typeface="Gill Sans MT" pitchFamily="34" charset="0"/>
              </a:rPr>
              <a:t>  d12_de(8)</a:t>
            </a:r>
          </a:p>
          <a:p>
            <a:r>
              <a:rPr lang="it-IT" sz="1600" dirty="0" smtClean="0">
                <a:latin typeface="Gill Sans MT" pitchFamily="34" charset="0"/>
              </a:rPr>
              <a:t>  d16_de(9)</a:t>
            </a:r>
          </a:p>
          <a:p>
            <a:r>
              <a:rPr lang="it-IT" sz="1600" dirty="0" smtClean="0">
                <a:latin typeface="Gill Sans MT" pitchFamily="34" charset="0"/>
              </a:rPr>
              <a:t>  d18_de(10)</a:t>
            </a:r>
          </a:p>
          <a:p>
            <a:r>
              <a:rPr lang="it-IT" sz="1600" dirty="0" smtClean="0">
                <a:latin typeface="Gill Sans MT" pitchFamily="34" charset="0"/>
              </a:rPr>
              <a:t>  d20_de(11)</a:t>
            </a:r>
          </a:p>
          <a:p>
            <a:r>
              <a:rPr lang="it-IT" sz="1600" dirty="0" smtClean="0">
                <a:latin typeface="Gill Sans MT" pitchFamily="34" charset="0"/>
              </a:rPr>
              <a:t>  d22_de(12) ;</a:t>
            </a:r>
          </a:p>
          <a:p>
            <a:r>
              <a:rPr lang="it-IT" sz="1600" dirty="0" smtClean="0">
                <a:latin typeface="Gill Sans MT" pitchFamily="34" charset="0"/>
              </a:rPr>
              <a:t>  D16_DE   WITH D2_CO;</a:t>
            </a:r>
          </a:p>
          <a:p>
            <a:r>
              <a:rPr lang="it-IT" sz="1600" dirty="0" smtClean="0">
                <a:latin typeface="Gill Sans MT" pitchFamily="34" charset="0"/>
              </a:rPr>
              <a:t>  D20_DE   WITH D9_DE;</a:t>
            </a:r>
          </a:p>
          <a:p>
            <a:r>
              <a:rPr lang="it-IT" sz="1600" dirty="0" smtClean="0">
                <a:latin typeface="Gill Sans MT" pitchFamily="34" charset="0"/>
              </a:rPr>
              <a:t>  D22_DE   WITH D6_DE;</a:t>
            </a:r>
          </a:p>
          <a:p>
            <a:endParaRPr lang="it-IT" sz="1000" dirty="0" smtClean="0">
              <a:latin typeface="Gill Sans MT" pitchFamily="34" charset="0"/>
            </a:endParaRPr>
          </a:p>
        </p:txBody>
      </p:sp>
      <p:sp>
        <p:nvSpPr>
          <p:cNvPr id="24" name="Rettangolo 23"/>
          <p:cNvSpPr/>
          <p:nvPr/>
        </p:nvSpPr>
        <p:spPr>
          <a:xfrm>
            <a:off x="4572000" y="1071546"/>
            <a:ext cx="2500330" cy="4524315"/>
          </a:xfrm>
          <a:prstGeom prst="rect">
            <a:avLst/>
          </a:prstGeom>
        </p:spPr>
        <p:txBody>
          <a:bodyPr wrap="square">
            <a:spAutoFit/>
          </a:bodyPr>
          <a:lstStyle/>
          <a:p>
            <a:r>
              <a:rPr lang="it-IT" sz="1600" b="1" dirty="0" smtClean="0">
                <a:latin typeface="Gill Sans MT" pitchFamily="34" charset="0"/>
              </a:rPr>
              <a:t>%</a:t>
            </a:r>
            <a:r>
              <a:rPr lang="it-IT" sz="1600" b="1" dirty="0" smtClean="0">
                <a:latin typeface="Gill Sans MT" pitchFamily="34" charset="0"/>
              </a:rPr>
              <a:t>BETWEEN%</a:t>
            </a:r>
          </a:p>
          <a:p>
            <a:r>
              <a:rPr lang="it-IT" sz="1600" dirty="0" smtClean="0">
                <a:latin typeface="Gill Sans MT" pitchFamily="34" charset="0"/>
              </a:rPr>
              <a:t>  </a:t>
            </a:r>
            <a:r>
              <a:rPr lang="it-IT" sz="1600" dirty="0" err="1" smtClean="0">
                <a:latin typeface="Gill Sans MT" pitchFamily="34" charset="0"/>
              </a:rPr>
              <a:t>B_CONTR</a:t>
            </a:r>
            <a:r>
              <a:rPr lang="it-IT" sz="1600" dirty="0" smtClean="0">
                <a:latin typeface="Gill Sans MT" pitchFamily="34" charset="0"/>
              </a:rPr>
              <a:t> BY </a:t>
            </a:r>
            <a:r>
              <a:rPr lang="it-IT" sz="1600" dirty="0" smtClean="0">
                <a:latin typeface="Gill Sans MT" pitchFamily="34" charset="0"/>
              </a:rPr>
              <a:t>d2_co</a:t>
            </a:r>
            <a:r>
              <a:rPr lang="it-IT" sz="1600" dirty="0" smtClean="0">
                <a:latin typeface="Gill Sans MT" pitchFamily="34" charset="0"/>
              </a:rPr>
              <a:t>@1</a:t>
            </a:r>
          </a:p>
          <a:p>
            <a:r>
              <a:rPr lang="it-IT" sz="1600" dirty="0" smtClean="0">
                <a:latin typeface="Gill Sans MT" pitchFamily="34" charset="0"/>
              </a:rPr>
              <a:t>  d10_cO(1)</a:t>
            </a:r>
          </a:p>
          <a:p>
            <a:r>
              <a:rPr lang="it-IT" sz="1600" dirty="0" smtClean="0">
                <a:latin typeface="Gill Sans MT" pitchFamily="34" charset="0"/>
              </a:rPr>
              <a:t>  d15_co(2)</a:t>
            </a:r>
          </a:p>
          <a:p>
            <a:r>
              <a:rPr lang="it-IT" sz="1600" dirty="0" smtClean="0">
                <a:latin typeface="Gill Sans MT" pitchFamily="34" charset="0"/>
              </a:rPr>
              <a:t>  d19_co(3)</a:t>
            </a:r>
          </a:p>
          <a:p>
            <a:r>
              <a:rPr lang="it-IT" sz="1600" dirty="0" smtClean="0">
                <a:latin typeface="Gill Sans MT" pitchFamily="34" charset="0"/>
              </a:rPr>
              <a:t>  d25_co(4)</a:t>
            </a:r>
          </a:p>
          <a:p>
            <a:r>
              <a:rPr lang="it-IT" sz="1600" dirty="0" smtClean="0">
                <a:latin typeface="Gill Sans MT" pitchFamily="34" charset="0"/>
              </a:rPr>
              <a:t>  d30_co(5</a:t>
            </a:r>
            <a:r>
              <a:rPr lang="it-IT" sz="1600" dirty="0" smtClean="0">
                <a:latin typeface="Gill Sans MT" pitchFamily="34" charset="0"/>
              </a:rPr>
              <a:t>);</a:t>
            </a:r>
          </a:p>
          <a:p>
            <a:endParaRPr lang="it-IT" sz="1600" dirty="0" smtClean="0">
              <a:latin typeface="Gill Sans MT" pitchFamily="34" charset="0"/>
            </a:endParaRPr>
          </a:p>
          <a:p>
            <a:r>
              <a:rPr lang="it-IT" sz="1600" dirty="0" smtClean="0">
                <a:latin typeface="Gill Sans MT" pitchFamily="34" charset="0"/>
              </a:rPr>
              <a:t>  </a:t>
            </a:r>
            <a:r>
              <a:rPr lang="it-IT" sz="1600" dirty="0" err="1" smtClean="0">
                <a:latin typeface="Gill Sans MT" pitchFamily="34" charset="0"/>
              </a:rPr>
              <a:t>B_DEM</a:t>
            </a:r>
            <a:r>
              <a:rPr lang="it-IT" sz="1600" dirty="0" smtClean="0">
                <a:latin typeface="Gill Sans MT" pitchFamily="34" charset="0"/>
              </a:rPr>
              <a:t> BY </a:t>
            </a:r>
            <a:r>
              <a:rPr lang="it-IT" sz="1600" dirty="0" smtClean="0">
                <a:latin typeface="Gill Sans MT" pitchFamily="34" charset="0"/>
              </a:rPr>
              <a:t>d3_de</a:t>
            </a:r>
            <a:r>
              <a:rPr lang="it-IT" sz="1600" dirty="0" smtClean="0">
                <a:latin typeface="Gill Sans MT" pitchFamily="34" charset="0"/>
              </a:rPr>
              <a:t>@1</a:t>
            </a:r>
          </a:p>
          <a:p>
            <a:r>
              <a:rPr lang="it-IT" sz="1600" dirty="0" smtClean="0">
                <a:latin typeface="Gill Sans MT" pitchFamily="34" charset="0"/>
              </a:rPr>
              <a:t>  d6_de(6)</a:t>
            </a:r>
          </a:p>
          <a:p>
            <a:r>
              <a:rPr lang="it-IT" sz="1600" dirty="0" smtClean="0">
                <a:latin typeface="Gill Sans MT" pitchFamily="34" charset="0"/>
              </a:rPr>
              <a:t>  d9_de(7)</a:t>
            </a:r>
          </a:p>
          <a:p>
            <a:r>
              <a:rPr lang="it-IT" sz="1600" dirty="0" smtClean="0">
                <a:latin typeface="Gill Sans MT" pitchFamily="34" charset="0"/>
              </a:rPr>
              <a:t>  d12_de(8)</a:t>
            </a:r>
          </a:p>
          <a:p>
            <a:r>
              <a:rPr lang="it-IT" sz="1600" dirty="0" smtClean="0">
                <a:latin typeface="Gill Sans MT" pitchFamily="34" charset="0"/>
              </a:rPr>
              <a:t>  d16_de(9)</a:t>
            </a:r>
          </a:p>
          <a:p>
            <a:r>
              <a:rPr lang="it-IT" sz="1600" dirty="0" smtClean="0">
                <a:latin typeface="Gill Sans MT" pitchFamily="34" charset="0"/>
              </a:rPr>
              <a:t>  d18_de(10)</a:t>
            </a:r>
          </a:p>
          <a:p>
            <a:r>
              <a:rPr lang="it-IT" sz="1600" dirty="0" smtClean="0">
                <a:latin typeface="Gill Sans MT" pitchFamily="34" charset="0"/>
              </a:rPr>
              <a:t>  d20_de(11)</a:t>
            </a:r>
          </a:p>
          <a:p>
            <a:r>
              <a:rPr lang="it-IT" sz="1600" dirty="0" smtClean="0">
                <a:latin typeface="Gill Sans MT" pitchFamily="34" charset="0"/>
              </a:rPr>
              <a:t>  d22_de(12);</a:t>
            </a:r>
          </a:p>
          <a:p>
            <a:endParaRPr lang="it-IT" sz="1600" dirty="0" smtClean="0">
              <a:latin typeface="Gill Sans MT" pitchFamily="34" charset="0"/>
            </a:endParaRPr>
          </a:p>
          <a:p>
            <a:r>
              <a:rPr lang="it-IT" sz="1600" dirty="0" smtClean="0">
                <a:latin typeface="Gill Sans MT" pitchFamily="34" charset="0"/>
              </a:rPr>
              <a:t>  </a:t>
            </a:r>
            <a:endParaRPr lang="it-IT" sz="1600" dirty="0" smtClean="0">
              <a:latin typeface="Gill Sans MT"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err="1" smtClean="0">
                <a:solidFill>
                  <a:srgbClr val="FFFF00"/>
                </a:solidFill>
                <a:effectLst>
                  <a:outerShdw blurRad="38100" dist="38100" dir="2700000" algn="tl">
                    <a:srgbClr val="000000">
                      <a:alpha val="43137"/>
                    </a:srgbClr>
                  </a:outerShdw>
                </a:effectLst>
                <a:latin typeface="Gill Sans MT" pitchFamily="34" charset="0"/>
              </a:rPr>
              <a:t>Confronto</a:t>
            </a:r>
            <a:r>
              <a:rPr lang="en-US" sz="2800" b="1" dirty="0" smtClean="0">
                <a:solidFill>
                  <a:srgbClr val="FFFF00"/>
                </a:solidFill>
                <a:effectLst>
                  <a:outerShdw blurRad="38100" dist="38100" dir="2700000" algn="tl">
                    <a:srgbClr val="000000">
                      <a:alpha val="43137"/>
                    </a:srgbClr>
                  </a:outerShdw>
                </a:effectLst>
                <a:latin typeface="Gill Sans MT" pitchFamily="34" charset="0"/>
              </a:rPr>
              <a:t> del FIT</a:t>
            </a:r>
            <a:endParaRPr lang="en-US" sz="2800" b="1" dirty="0" smtClean="0">
              <a:solidFill>
                <a:srgbClr val="FFFF00"/>
              </a:solidFill>
              <a:effectLst>
                <a:outerShdw blurRad="38100" dist="38100" dir="2700000" algn="tl">
                  <a:srgbClr val="000000">
                    <a:alpha val="43137"/>
                  </a:srgbClr>
                </a:outerShdw>
              </a:effectLst>
              <a:latin typeface="Gill Sans MT" pitchFamily="34" charset="0"/>
            </a:endParaRP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31</a:t>
            </a:fld>
            <a:endParaRPr lang="en-US" b="1" dirty="0">
              <a:effectLst>
                <a:outerShdw blurRad="38100" dist="38100" dir="2700000" algn="tl">
                  <a:srgbClr val="000000">
                    <a:alpha val="43137"/>
                  </a:srgbClr>
                </a:outerShdw>
              </a:effectLst>
              <a:latin typeface="Gill Sans MT" pitchFamily="34" charset="0"/>
            </a:endParaRPr>
          </a:p>
        </p:txBody>
      </p:sp>
      <p:graphicFrame>
        <p:nvGraphicFramePr>
          <p:cNvPr id="8" name="Tabella 7"/>
          <p:cNvGraphicFramePr>
            <a:graphicFrameLocks noGrp="1"/>
          </p:cNvGraphicFramePr>
          <p:nvPr/>
        </p:nvGraphicFramePr>
        <p:xfrm>
          <a:off x="154906" y="1857364"/>
          <a:ext cx="8929719" cy="1895557"/>
        </p:xfrm>
        <a:graphic>
          <a:graphicData uri="http://schemas.openxmlformats.org/drawingml/2006/table">
            <a:tbl>
              <a:tblPr/>
              <a:tblGrid>
                <a:gridCol w="2790524"/>
                <a:gridCol w="697639"/>
                <a:gridCol w="906931"/>
                <a:gridCol w="558111"/>
                <a:gridCol w="563884"/>
                <a:gridCol w="682526"/>
                <a:gridCol w="682526"/>
                <a:gridCol w="682526"/>
                <a:gridCol w="682526"/>
                <a:gridCol w="682526"/>
              </a:tblGrid>
              <a:tr h="508920">
                <a:tc>
                  <a:txBody>
                    <a:bodyPr/>
                    <a:lstStyle/>
                    <a:p>
                      <a:pPr algn="ctr" fontAlgn="b"/>
                      <a:r>
                        <a:rPr lang="it-IT" sz="1200" b="1" i="0" u="none" strike="noStrike" dirty="0" err="1">
                          <a:solidFill>
                            <a:srgbClr val="000000"/>
                          </a:solidFill>
                          <a:latin typeface="Gill Sans MT" pitchFamily="34" charset="0"/>
                        </a:rPr>
                        <a:t>Model</a:t>
                      </a:r>
                      <a:endParaRPr lang="it-IT" sz="1200" b="1" i="0" u="none" strike="noStrike" dirty="0">
                        <a:solidFill>
                          <a:srgbClr val="000000"/>
                        </a:solidFill>
                        <a:latin typeface="Gill Sans MT" pitchFamily="34" charset="0"/>
                      </a:endParaRPr>
                    </a:p>
                  </a:txBody>
                  <a:tcPr marL="7280" marR="7280" marT="728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it-IT" sz="1200" b="1" i="0" u="none" strike="noStrike">
                          <a:solidFill>
                            <a:srgbClr val="000000"/>
                          </a:solidFill>
                          <a:latin typeface="Gill Sans MT" pitchFamily="34" charset="0"/>
                        </a:rPr>
                        <a:t>SB</a:t>
                      </a:r>
                      <a:r>
                        <a:rPr lang="el-GR" sz="1200" b="1" i="0" u="none" strike="noStrike">
                          <a:solidFill>
                            <a:srgbClr val="000000"/>
                          </a:solidFill>
                          <a:latin typeface="Times New Roman"/>
                        </a:rPr>
                        <a:t>χ</a:t>
                      </a:r>
                      <a:r>
                        <a:rPr lang="el-GR" sz="1200" b="1" i="0" u="none" strike="noStrike">
                          <a:solidFill>
                            <a:srgbClr val="000000"/>
                          </a:solidFill>
                          <a:latin typeface="Calibri"/>
                        </a:rPr>
                        <a:t>2</a:t>
                      </a:r>
                    </a:p>
                  </a:txBody>
                  <a:tcPr marL="7280" marR="7280" marT="728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it-IT" sz="1200" b="1" i="0" u="none" strike="noStrike">
                          <a:solidFill>
                            <a:srgbClr val="000000"/>
                          </a:solidFill>
                          <a:latin typeface="Gill Sans MT" pitchFamily="34" charset="0"/>
                        </a:rPr>
                        <a:t>Scaling Factor</a:t>
                      </a:r>
                    </a:p>
                  </a:txBody>
                  <a:tcPr marL="7280" marR="7280" marT="728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it-IT" sz="1200" b="1" i="0" u="none" strike="noStrike">
                          <a:solidFill>
                            <a:srgbClr val="000000"/>
                          </a:solidFill>
                          <a:latin typeface="Gill Sans MT" pitchFamily="34" charset="0"/>
                        </a:rPr>
                        <a:t>df</a:t>
                      </a:r>
                    </a:p>
                  </a:txBody>
                  <a:tcPr marL="7280" marR="7280" marT="728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it-IT" sz="1200" b="1" i="0" u="none" strike="noStrike">
                          <a:solidFill>
                            <a:srgbClr val="000000"/>
                          </a:solidFill>
                          <a:latin typeface="Gill Sans MT" pitchFamily="34" charset="0"/>
                        </a:rPr>
                        <a:t>p</a:t>
                      </a:r>
                    </a:p>
                  </a:txBody>
                  <a:tcPr marL="7280" marR="7280" marT="728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it-IT" sz="1200" b="1" i="0" u="none" strike="noStrike">
                          <a:solidFill>
                            <a:srgbClr val="000000"/>
                          </a:solidFill>
                          <a:latin typeface="Gill Sans MT" pitchFamily="34" charset="0"/>
                        </a:rPr>
                        <a:t>RMSEA</a:t>
                      </a:r>
                    </a:p>
                  </a:txBody>
                  <a:tcPr marL="7280" marR="7280" marT="728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it-IT" sz="1200" b="1" i="0" u="none" strike="noStrike">
                          <a:solidFill>
                            <a:srgbClr val="000000"/>
                          </a:solidFill>
                          <a:latin typeface="Gill Sans MT" pitchFamily="34" charset="0"/>
                        </a:rPr>
                        <a:t>CFI</a:t>
                      </a:r>
                    </a:p>
                  </a:txBody>
                  <a:tcPr marL="7280" marR="7280" marT="728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it-IT" sz="1200" b="1" i="0" u="none" strike="noStrike">
                          <a:solidFill>
                            <a:srgbClr val="000000"/>
                          </a:solidFill>
                          <a:latin typeface="Gill Sans MT" pitchFamily="34" charset="0"/>
                        </a:rPr>
                        <a:t>TLI</a:t>
                      </a:r>
                    </a:p>
                  </a:txBody>
                  <a:tcPr marL="7280" marR="7280" marT="728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it-IT" sz="1200" b="1" i="0" u="none" strike="noStrike">
                          <a:solidFill>
                            <a:srgbClr val="000000"/>
                          </a:solidFill>
                          <a:latin typeface="Gill Sans MT" pitchFamily="34" charset="0"/>
                        </a:rPr>
                        <a:t>SRMR_w</a:t>
                      </a:r>
                    </a:p>
                  </a:txBody>
                  <a:tcPr marL="7280" marR="7280" marT="728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it-IT" sz="1200" b="1" i="0" u="none" strike="noStrike" dirty="0" err="1">
                          <a:solidFill>
                            <a:srgbClr val="000000"/>
                          </a:solidFill>
                          <a:latin typeface="Gill Sans MT" pitchFamily="34" charset="0"/>
                        </a:rPr>
                        <a:t>SRMR_b</a:t>
                      </a:r>
                      <a:endParaRPr lang="it-IT" sz="1200" b="1" i="0" u="none" strike="noStrike" dirty="0">
                        <a:solidFill>
                          <a:srgbClr val="000000"/>
                        </a:solidFill>
                        <a:latin typeface="Gill Sans MT" pitchFamily="34" charset="0"/>
                      </a:endParaRPr>
                    </a:p>
                  </a:txBody>
                  <a:tcPr marL="7280" marR="7280" marT="728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77717">
                <a:tc>
                  <a:txBody>
                    <a:bodyPr/>
                    <a:lstStyle/>
                    <a:p>
                      <a:pPr algn="ctr" fontAlgn="b"/>
                      <a:r>
                        <a:rPr lang="it-IT" sz="1200" b="0" i="0" u="none" strike="noStrike" dirty="0">
                          <a:solidFill>
                            <a:srgbClr val="000000"/>
                          </a:solidFill>
                          <a:latin typeface="Gill Sans MT" pitchFamily="34" charset="0"/>
                        </a:rPr>
                        <a:t>STRONG CONFIGURAL ISOMORPHISM</a:t>
                      </a:r>
                    </a:p>
                  </a:txBody>
                  <a:tcPr marL="7280" marR="7280" marT="7280"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ctr"/>
                      <a:r>
                        <a:rPr lang="it-IT" sz="1200" b="0" i="0" u="none" strike="noStrike">
                          <a:solidFill>
                            <a:srgbClr val="000000"/>
                          </a:solidFill>
                          <a:latin typeface="Gill Sans MT" pitchFamily="34" charset="0"/>
                        </a:rPr>
                        <a:t>7417,62</a:t>
                      </a:r>
                    </a:p>
                  </a:txBody>
                  <a:tcPr marL="7280" marR="7280" marT="7280"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ctr"/>
                      <a:r>
                        <a:rPr lang="it-IT" sz="1200" b="0" i="0" u="none" strike="noStrike">
                          <a:solidFill>
                            <a:srgbClr val="000000"/>
                          </a:solidFill>
                          <a:latin typeface="Gill Sans MT" pitchFamily="34" charset="0"/>
                        </a:rPr>
                        <a:t>1,5035</a:t>
                      </a:r>
                    </a:p>
                  </a:txBody>
                  <a:tcPr marL="7280" marR="7280" marT="7280"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it-IT" sz="1200" b="0" i="0" u="none" strike="noStrike">
                          <a:solidFill>
                            <a:srgbClr val="000000"/>
                          </a:solidFill>
                          <a:latin typeface="Gill Sans MT" pitchFamily="34" charset="0"/>
                        </a:rPr>
                        <a:t>149</a:t>
                      </a:r>
                    </a:p>
                  </a:txBody>
                  <a:tcPr marL="7280" marR="7280" marT="7280"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it-IT" sz="1200" b="0" i="0" u="none" strike="noStrike">
                          <a:solidFill>
                            <a:srgbClr val="000000"/>
                          </a:solidFill>
                          <a:latin typeface="Gill Sans MT" pitchFamily="34" charset="0"/>
                        </a:rPr>
                        <a:t>&lt;.001</a:t>
                      </a:r>
                    </a:p>
                  </a:txBody>
                  <a:tcPr marL="7280" marR="7280" marT="7280"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it-IT" sz="1200" b="0" i="0" u="none" strike="noStrike">
                          <a:solidFill>
                            <a:srgbClr val="000000"/>
                          </a:solidFill>
                          <a:latin typeface="Gill Sans MT" pitchFamily="34" charset="0"/>
                        </a:rPr>
                        <a:t>.027</a:t>
                      </a:r>
                    </a:p>
                  </a:txBody>
                  <a:tcPr marL="7280" marR="7280" marT="7280"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it-IT" sz="1200" b="0" i="0" u="none" strike="noStrike">
                          <a:solidFill>
                            <a:srgbClr val="000000"/>
                          </a:solidFill>
                          <a:latin typeface="Gill Sans MT" pitchFamily="34" charset="0"/>
                        </a:rPr>
                        <a:t>.941</a:t>
                      </a:r>
                    </a:p>
                  </a:txBody>
                  <a:tcPr marL="7280" marR="7280" marT="7280"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it-IT" sz="1200" b="0" i="0" u="none" strike="noStrike">
                          <a:solidFill>
                            <a:srgbClr val="000000"/>
                          </a:solidFill>
                          <a:latin typeface="Gill Sans MT" pitchFamily="34" charset="0"/>
                        </a:rPr>
                        <a:t>.928</a:t>
                      </a:r>
                    </a:p>
                  </a:txBody>
                  <a:tcPr marL="7280" marR="7280" marT="7280"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it-IT" sz="1200" b="0" i="0" u="none" strike="noStrike">
                          <a:solidFill>
                            <a:srgbClr val="000000"/>
                          </a:solidFill>
                          <a:latin typeface="Gill Sans MT" pitchFamily="34" charset="0"/>
                        </a:rPr>
                        <a:t>.031</a:t>
                      </a:r>
                    </a:p>
                  </a:txBody>
                  <a:tcPr marL="7280" marR="7280" marT="7280"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it-IT" sz="1200" b="0" i="0" u="none" strike="noStrike">
                          <a:solidFill>
                            <a:srgbClr val="000000"/>
                          </a:solidFill>
                          <a:latin typeface="Gill Sans MT" pitchFamily="34" charset="0"/>
                        </a:rPr>
                        <a:t>.114</a:t>
                      </a:r>
                    </a:p>
                  </a:txBody>
                  <a:tcPr marL="7280" marR="7280" marT="7280" marB="0" anchor="ctr">
                    <a:lnL>
                      <a:noFill/>
                    </a:lnL>
                    <a:lnR>
                      <a:noFill/>
                    </a:lnR>
                    <a:lnT w="12700" cap="flat" cmpd="sng" algn="ctr">
                      <a:solidFill>
                        <a:schemeClr val="tx1"/>
                      </a:solidFill>
                      <a:prstDash val="solid"/>
                      <a:round/>
                      <a:headEnd type="none" w="med" len="med"/>
                      <a:tailEnd type="none" w="med" len="med"/>
                    </a:lnT>
                    <a:lnB>
                      <a:noFill/>
                    </a:lnB>
                  </a:tcPr>
                </a:tc>
              </a:tr>
              <a:tr h="508920">
                <a:tc>
                  <a:txBody>
                    <a:bodyPr/>
                    <a:lstStyle/>
                    <a:p>
                      <a:pPr algn="ctr" fontAlgn="b"/>
                      <a:r>
                        <a:rPr lang="it-IT" sz="1200" b="0" i="0" u="none" strike="noStrike" dirty="0">
                          <a:solidFill>
                            <a:srgbClr val="000000"/>
                          </a:solidFill>
                          <a:latin typeface="Gill Sans MT" pitchFamily="34" charset="0"/>
                        </a:rPr>
                        <a:t>STRONG METRIC ISOMORPHISM</a:t>
                      </a:r>
                    </a:p>
                  </a:txBody>
                  <a:tcPr marL="7280" marR="7280" marT="7280"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ctr"/>
                      <a:r>
                        <a:rPr lang="it-IT" sz="1200" b="0" i="0" u="none" strike="noStrike">
                          <a:solidFill>
                            <a:srgbClr val="000000"/>
                          </a:solidFill>
                          <a:latin typeface="Gill Sans MT" pitchFamily="34" charset="0"/>
                        </a:rPr>
                        <a:t>7642,27</a:t>
                      </a:r>
                    </a:p>
                  </a:txBody>
                  <a:tcPr marL="7280" marR="7280" marT="7280"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ctr"/>
                      <a:r>
                        <a:rPr lang="it-IT" sz="1200" b="0" i="0" u="none" strike="noStrike">
                          <a:solidFill>
                            <a:srgbClr val="000000"/>
                          </a:solidFill>
                          <a:latin typeface="Gill Sans MT" pitchFamily="34" charset="0"/>
                        </a:rPr>
                        <a:t>1,5575</a:t>
                      </a:r>
                    </a:p>
                  </a:txBody>
                  <a:tcPr marL="7280" marR="7280" marT="7280"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it-IT" sz="1200" b="0" i="0" u="none" strike="noStrike">
                          <a:solidFill>
                            <a:srgbClr val="000000"/>
                          </a:solidFill>
                          <a:latin typeface="Gill Sans MT" pitchFamily="34" charset="0"/>
                        </a:rPr>
                        <a:t>161</a:t>
                      </a:r>
                    </a:p>
                  </a:txBody>
                  <a:tcPr marL="7280" marR="7280" marT="7280"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it-IT" sz="1200" b="0" i="0" u="none" strike="noStrike">
                          <a:solidFill>
                            <a:srgbClr val="000000"/>
                          </a:solidFill>
                          <a:latin typeface="Gill Sans MT" pitchFamily="34" charset="0"/>
                        </a:rPr>
                        <a:t>&lt;.001</a:t>
                      </a:r>
                    </a:p>
                  </a:txBody>
                  <a:tcPr marL="7280" marR="7280" marT="7280"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it-IT" sz="1200" b="0" i="0" u="none" strike="noStrike">
                          <a:solidFill>
                            <a:srgbClr val="000000"/>
                          </a:solidFill>
                          <a:latin typeface="Gill Sans MT" pitchFamily="34" charset="0"/>
                        </a:rPr>
                        <a:t>.027</a:t>
                      </a:r>
                    </a:p>
                  </a:txBody>
                  <a:tcPr marL="7280" marR="7280" marT="7280"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it-IT" sz="1200" b="0" i="0" u="none" strike="noStrike">
                          <a:solidFill>
                            <a:srgbClr val="000000"/>
                          </a:solidFill>
                          <a:latin typeface="Gill Sans MT" pitchFamily="34" charset="0"/>
                        </a:rPr>
                        <a:t>.939</a:t>
                      </a:r>
                    </a:p>
                  </a:txBody>
                  <a:tcPr marL="7280" marR="7280" marT="7280"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it-IT" sz="1200" b="0" i="0" u="none" strike="noStrike">
                          <a:solidFill>
                            <a:srgbClr val="000000"/>
                          </a:solidFill>
                          <a:latin typeface="Gill Sans MT" pitchFamily="34" charset="0"/>
                        </a:rPr>
                        <a:t>.932</a:t>
                      </a:r>
                    </a:p>
                  </a:txBody>
                  <a:tcPr marL="7280" marR="7280" marT="7280"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it-IT" sz="1200" b="0" i="0" u="none" strike="noStrike">
                          <a:solidFill>
                            <a:srgbClr val="000000"/>
                          </a:solidFill>
                          <a:latin typeface="Gill Sans MT" pitchFamily="34" charset="0"/>
                        </a:rPr>
                        <a:t>.031</a:t>
                      </a:r>
                    </a:p>
                  </a:txBody>
                  <a:tcPr marL="7280" marR="7280" marT="7280"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it-IT" sz="1200" b="0" i="0" u="none" strike="noStrike" dirty="0">
                          <a:solidFill>
                            <a:srgbClr val="000000"/>
                          </a:solidFill>
                          <a:latin typeface="Gill Sans MT" pitchFamily="34" charset="0"/>
                        </a:rPr>
                        <a:t>.114</a:t>
                      </a:r>
                    </a:p>
                  </a:txBody>
                  <a:tcPr marL="7280" marR="7280" marT="7280" marB="0" anchor="ctr">
                    <a:lnL>
                      <a:noFill/>
                    </a:lnL>
                    <a:lnR>
                      <a:noFill/>
                    </a:lnR>
                    <a:lnT>
                      <a:noFill/>
                    </a:lnT>
                    <a:lnB w="12700" cap="flat" cmpd="sng" algn="ctr">
                      <a:solidFill>
                        <a:schemeClr val="tx1"/>
                      </a:solidFill>
                      <a:prstDash val="solid"/>
                      <a:round/>
                      <a:headEnd type="none" w="med" len="med"/>
                      <a:tailEnd type="none" w="med" len="med"/>
                    </a:lnB>
                  </a:tcPr>
                </a:tc>
              </a:tr>
            </a:tbl>
          </a:graphicData>
        </a:graphic>
      </p:graphicFrame>
      <p:graphicFrame>
        <p:nvGraphicFramePr>
          <p:cNvPr id="9" name="Tabella 8"/>
          <p:cNvGraphicFramePr>
            <a:graphicFrameLocks noGrp="1"/>
          </p:cNvGraphicFramePr>
          <p:nvPr/>
        </p:nvGraphicFramePr>
        <p:xfrm>
          <a:off x="2357422" y="4643446"/>
          <a:ext cx="4500595" cy="963932"/>
        </p:xfrm>
        <a:graphic>
          <a:graphicData uri="http://schemas.openxmlformats.org/drawingml/2006/table">
            <a:tbl>
              <a:tblPr/>
              <a:tblGrid>
                <a:gridCol w="2500330"/>
                <a:gridCol w="500066"/>
                <a:gridCol w="1500199"/>
              </a:tblGrid>
              <a:tr h="476252">
                <a:tc>
                  <a:txBody>
                    <a:bodyPr/>
                    <a:lstStyle/>
                    <a:p>
                      <a:pPr algn="ctr" fontAlgn="b"/>
                      <a:r>
                        <a:rPr lang="it-IT" sz="1600" b="1" i="0" u="none" strike="noStrike" dirty="0" err="1">
                          <a:solidFill>
                            <a:srgbClr val="000000"/>
                          </a:solidFill>
                          <a:latin typeface="Gill Sans MT" pitchFamily="34" charset="0"/>
                        </a:rPr>
                        <a:t>Satorra-Bentler</a:t>
                      </a:r>
                      <a:r>
                        <a:rPr lang="it-IT" sz="1600" b="1" i="0" u="none" strike="noStrike" dirty="0">
                          <a:solidFill>
                            <a:srgbClr val="000000"/>
                          </a:solidFill>
                          <a:latin typeface="Gill Sans MT" pitchFamily="34" charset="0"/>
                        </a:rPr>
                        <a:t> </a:t>
                      </a:r>
                      <a:r>
                        <a:rPr lang="it-IT" sz="1600" b="1" i="0" u="none" strike="noStrike" dirty="0" err="1">
                          <a:solidFill>
                            <a:srgbClr val="000000"/>
                          </a:solidFill>
                          <a:latin typeface="Gill Sans MT" pitchFamily="34" charset="0"/>
                        </a:rPr>
                        <a:t>Scaled</a:t>
                      </a:r>
                      <a:r>
                        <a:rPr lang="it-IT" sz="1600" b="1" i="0" u="none" strike="noStrike" dirty="0">
                          <a:solidFill>
                            <a:srgbClr val="000000"/>
                          </a:solidFill>
                          <a:latin typeface="Gill Sans MT" pitchFamily="34" charset="0"/>
                        </a:rPr>
                        <a:t> Chi </a:t>
                      </a:r>
                      <a:r>
                        <a:rPr lang="it-IT" sz="1600" b="1" i="0" u="none" strike="noStrike" dirty="0" err="1">
                          <a:solidFill>
                            <a:srgbClr val="000000"/>
                          </a:solidFill>
                          <a:latin typeface="Gill Sans MT" pitchFamily="34" charset="0"/>
                        </a:rPr>
                        <a:t>Square</a:t>
                      </a:r>
                      <a:endParaRPr lang="it-IT" sz="1600" b="1" i="0" u="none" strike="noStrike" dirty="0">
                        <a:solidFill>
                          <a:srgbClr val="000000"/>
                        </a:solidFill>
                        <a:latin typeface="Gill Sans MT" pitchFamily="34" charset="0"/>
                      </a:endParaRPr>
                    </a:p>
                  </a:txBody>
                  <a:tcPr marL="0" marR="0" marT="0" marB="0" anchor="b">
                    <a:lnL>
                      <a:noFill/>
                    </a:lnL>
                    <a:lnR>
                      <a:noFill/>
                    </a:lnR>
                    <a:lnT>
                      <a:noFill/>
                    </a:lnT>
                    <a:lnB>
                      <a:noFill/>
                    </a:lnB>
                    <a:solidFill>
                      <a:srgbClr val="DDD9C3"/>
                    </a:solidFill>
                  </a:tcPr>
                </a:tc>
                <a:tc>
                  <a:txBody>
                    <a:bodyPr/>
                    <a:lstStyle/>
                    <a:p>
                      <a:pPr algn="ctr" fontAlgn="b"/>
                      <a:r>
                        <a:rPr lang="it-IT" sz="1600" b="1" i="0" u="none" strike="noStrike">
                          <a:solidFill>
                            <a:srgbClr val="000000"/>
                          </a:solidFill>
                          <a:latin typeface="Gill Sans MT" pitchFamily="34" charset="0"/>
                        </a:rPr>
                        <a:t>df</a:t>
                      </a:r>
                    </a:p>
                  </a:txBody>
                  <a:tcPr marL="0" marR="0" marT="0" marB="0" anchor="b">
                    <a:lnL>
                      <a:noFill/>
                    </a:lnL>
                    <a:lnR>
                      <a:noFill/>
                    </a:lnR>
                    <a:lnT>
                      <a:noFill/>
                    </a:lnT>
                    <a:lnB>
                      <a:noFill/>
                    </a:lnB>
                    <a:solidFill>
                      <a:srgbClr val="DDD9C3"/>
                    </a:solidFill>
                  </a:tcPr>
                </a:tc>
                <a:tc>
                  <a:txBody>
                    <a:bodyPr/>
                    <a:lstStyle/>
                    <a:p>
                      <a:pPr algn="ctr" fontAlgn="b"/>
                      <a:r>
                        <a:rPr lang="it-IT" sz="1600" b="1" i="1" u="none" strike="noStrike">
                          <a:solidFill>
                            <a:srgbClr val="000000"/>
                          </a:solidFill>
                          <a:latin typeface="Gill Sans MT" pitchFamily="34" charset="0"/>
                        </a:rPr>
                        <a:t>p</a:t>
                      </a:r>
                      <a:r>
                        <a:rPr lang="it-IT" sz="1600" b="1" i="0" u="none" strike="noStrike">
                          <a:solidFill>
                            <a:srgbClr val="000000"/>
                          </a:solidFill>
                          <a:latin typeface="Gill Sans MT" pitchFamily="34" charset="0"/>
                        </a:rPr>
                        <a:t>-value</a:t>
                      </a:r>
                    </a:p>
                  </a:txBody>
                  <a:tcPr marL="0" marR="0" marT="0" marB="0" anchor="b">
                    <a:lnL>
                      <a:noFill/>
                    </a:lnL>
                    <a:lnR>
                      <a:noFill/>
                    </a:lnR>
                    <a:lnT>
                      <a:noFill/>
                    </a:lnT>
                    <a:lnB>
                      <a:noFill/>
                    </a:lnB>
                    <a:solidFill>
                      <a:srgbClr val="DDD9C3"/>
                    </a:solidFill>
                  </a:tcPr>
                </a:tc>
              </a:tr>
              <a:tr h="476252">
                <a:tc>
                  <a:txBody>
                    <a:bodyPr/>
                    <a:lstStyle/>
                    <a:p>
                      <a:pPr algn="ctr" fontAlgn="b"/>
                      <a:r>
                        <a:rPr lang="it-IT" sz="1600" b="1" i="0" u="none" strike="noStrike" dirty="0" smtClean="0">
                          <a:solidFill>
                            <a:srgbClr val="000000"/>
                          </a:solidFill>
                          <a:latin typeface="Gill Sans MT" pitchFamily="34" charset="0"/>
                        </a:rPr>
                        <a:t>336.655</a:t>
                      </a:r>
                      <a:endParaRPr lang="it-IT" sz="1600" b="1" i="0" u="none" strike="noStrike" dirty="0">
                        <a:solidFill>
                          <a:srgbClr val="000000"/>
                        </a:solidFill>
                        <a:latin typeface="Gill Sans MT" pitchFamily="34" charset="0"/>
                      </a:endParaRPr>
                    </a:p>
                  </a:txBody>
                  <a:tcPr marL="0" marR="0" marT="0" marB="0" anchor="b">
                    <a:lnL>
                      <a:noFill/>
                    </a:lnL>
                    <a:lnR>
                      <a:noFill/>
                    </a:lnR>
                    <a:lnT>
                      <a:noFill/>
                    </a:lnT>
                    <a:lnB>
                      <a:noFill/>
                    </a:lnB>
                  </a:tcPr>
                </a:tc>
                <a:tc>
                  <a:txBody>
                    <a:bodyPr/>
                    <a:lstStyle/>
                    <a:p>
                      <a:pPr algn="ctr" fontAlgn="b"/>
                      <a:r>
                        <a:rPr lang="it-IT" sz="1600" b="1" i="0" u="none" strike="noStrike" dirty="0">
                          <a:solidFill>
                            <a:srgbClr val="000000"/>
                          </a:solidFill>
                          <a:latin typeface="Gill Sans MT" pitchFamily="34" charset="0"/>
                        </a:rPr>
                        <a:t>12</a:t>
                      </a:r>
                    </a:p>
                  </a:txBody>
                  <a:tcPr marL="0" marR="0" marT="0" marB="0" anchor="b">
                    <a:lnL>
                      <a:noFill/>
                    </a:lnL>
                    <a:lnR>
                      <a:noFill/>
                    </a:lnR>
                    <a:lnT>
                      <a:noFill/>
                    </a:lnT>
                    <a:lnB>
                      <a:noFill/>
                    </a:lnB>
                  </a:tcPr>
                </a:tc>
                <a:tc>
                  <a:txBody>
                    <a:bodyPr/>
                    <a:lstStyle/>
                    <a:p>
                      <a:pPr algn="ctr" fontAlgn="b"/>
                      <a:r>
                        <a:rPr lang="it-IT" sz="1600" b="1" i="0" u="none" strike="noStrike" dirty="0" smtClean="0">
                          <a:solidFill>
                            <a:srgbClr val="FF0000"/>
                          </a:solidFill>
                          <a:latin typeface="Gill Sans MT" pitchFamily="34" charset="0"/>
                        </a:rPr>
                        <a:t>.000</a:t>
                      </a:r>
                      <a:endParaRPr lang="it-IT" sz="1600" b="1" i="0" u="none" strike="noStrike" dirty="0">
                        <a:solidFill>
                          <a:srgbClr val="FF0000"/>
                        </a:solidFill>
                        <a:latin typeface="Gill Sans MT" pitchFamily="34" charset="0"/>
                      </a:endParaRPr>
                    </a:p>
                  </a:txBody>
                  <a:tcPr marL="0" marR="0" marT="0" marB="0" anchor="b">
                    <a:lnL>
                      <a:noFill/>
                    </a:lnL>
                    <a:lnR>
                      <a:noFill/>
                    </a:lnR>
                    <a:lnT>
                      <a:noFill/>
                    </a:lnT>
                    <a:lnB>
                      <a:noFill/>
                    </a:lnB>
                  </a:tcPr>
                </a:tc>
              </a:tr>
            </a:tbl>
          </a:graphicData>
        </a:graphic>
      </p:graphicFrame>
      <p:sp>
        <p:nvSpPr>
          <p:cNvPr id="10" name="Rettangolo 9"/>
          <p:cNvSpPr/>
          <p:nvPr/>
        </p:nvSpPr>
        <p:spPr>
          <a:xfrm>
            <a:off x="6500826" y="2428868"/>
            <a:ext cx="428628" cy="1285884"/>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Rettangolo 10"/>
          <p:cNvSpPr/>
          <p:nvPr/>
        </p:nvSpPr>
        <p:spPr>
          <a:xfrm>
            <a:off x="6643702" y="928670"/>
            <a:ext cx="1571636" cy="642942"/>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b="1" dirty="0" smtClean="0">
                <a:solidFill>
                  <a:srgbClr val="00B050"/>
                </a:solidFill>
                <a:latin typeface="Times New Roman"/>
                <a:cs typeface="Times New Roman"/>
              </a:rPr>
              <a:t>Δ</a:t>
            </a:r>
            <a:r>
              <a:rPr lang="it-IT" b="1" dirty="0" smtClean="0">
                <a:solidFill>
                  <a:srgbClr val="00B050"/>
                </a:solidFill>
                <a:latin typeface="Gill Sans MT" pitchFamily="34" charset="0"/>
                <a:cs typeface="Times New Roman"/>
              </a:rPr>
              <a:t>CFI = .002</a:t>
            </a:r>
            <a:endParaRPr lang="it-IT" b="1" dirty="0">
              <a:solidFill>
                <a:srgbClr val="00B050"/>
              </a:solidFill>
              <a:latin typeface="Gill Sans MT" pitchFamily="34" charset="0"/>
            </a:endParaRPr>
          </a:p>
        </p:txBody>
      </p:sp>
      <p:cxnSp>
        <p:nvCxnSpPr>
          <p:cNvPr id="15" name="Connettore 2 14"/>
          <p:cNvCxnSpPr>
            <a:stCxn id="11" idx="2"/>
            <a:endCxn id="10" idx="0"/>
          </p:cNvCxnSpPr>
          <p:nvPr/>
        </p:nvCxnSpPr>
        <p:spPr>
          <a:xfrm rot="5400000">
            <a:off x="6643702" y="1643050"/>
            <a:ext cx="857256" cy="714380"/>
          </a:xfrm>
          <a:prstGeom prst="straightConnector1">
            <a:avLst/>
          </a:prstGeom>
          <a:ln w="34925">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err="1" smtClean="0">
                <a:solidFill>
                  <a:srgbClr val="FFFF00"/>
                </a:solidFill>
                <a:effectLst>
                  <a:outerShdw blurRad="38100" dist="38100" dir="2700000" algn="tl">
                    <a:srgbClr val="000000">
                      <a:alpha val="43137"/>
                    </a:srgbClr>
                  </a:outerShdw>
                </a:effectLst>
                <a:latin typeface="Gill Sans MT" pitchFamily="34" charset="0"/>
              </a:rPr>
              <a:t>Possibile</a:t>
            </a:r>
            <a:r>
              <a:rPr lang="en-US" sz="2800" b="1" dirty="0" smtClean="0">
                <a:solidFill>
                  <a:srgbClr val="FFFF00"/>
                </a:solidFill>
                <a:effectLst>
                  <a:outerShdw blurRad="38100" dist="38100" dir="2700000" algn="tl">
                    <a:srgbClr val="000000">
                      <a:alpha val="43137"/>
                    </a:srgbClr>
                  </a:outerShdw>
                </a:effectLst>
                <a:latin typeface="Gill Sans MT" pitchFamily="34" charset="0"/>
              </a:rPr>
              <a:t>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modifica</a:t>
            </a:r>
            <a:r>
              <a:rPr lang="en-US" sz="2800" b="1" dirty="0" smtClean="0">
                <a:solidFill>
                  <a:srgbClr val="FFFF00"/>
                </a:solidFill>
                <a:effectLst>
                  <a:outerShdw blurRad="38100" dist="38100" dir="2700000" algn="tl">
                    <a:srgbClr val="000000">
                      <a:alpha val="43137"/>
                    </a:srgbClr>
                  </a:outerShdw>
                </a:effectLst>
                <a:latin typeface="Gill Sans MT" pitchFamily="34" charset="0"/>
              </a:rPr>
              <a:t> del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modello</a:t>
            </a:r>
            <a:endParaRPr lang="en-US" sz="2800" b="1" dirty="0" smtClean="0">
              <a:solidFill>
                <a:srgbClr val="FFFF00"/>
              </a:solidFill>
              <a:effectLst>
                <a:outerShdw blurRad="38100" dist="38100" dir="2700000" algn="tl">
                  <a:srgbClr val="000000">
                    <a:alpha val="43137"/>
                  </a:srgbClr>
                </a:outerShdw>
              </a:effectLst>
              <a:latin typeface="Gill Sans MT" pitchFamily="34" charset="0"/>
            </a:endParaRP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32</a:t>
            </a:fld>
            <a:endParaRPr lang="en-US" b="1" dirty="0">
              <a:effectLst>
                <a:outerShdw blurRad="38100" dist="38100" dir="2700000" algn="tl">
                  <a:srgbClr val="000000">
                    <a:alpha val="43137"/>
                  </a:srgbClr>
                </a:outerShdw>
              </a:effectLst>
              <a:latin typeface="Gill Sans MT" pitchFamily="34" charset="0"/>
            </a:endParaRPr>
          </a:p>
        </p:txBody>
      </p:sp>
      <p:sp>
        <p:nvSpPr>
          <p:cNvPr id="6" name="Rettangolo 5"/>
          <p:cNvSpPr/>
          <p:nvPr/>
        </p:nvSpPr>
        <p:spPr>
          <a:xfrm>
            <a:off x="0" y="-48000463"/>
            <a:ext cx="10144164" cy="34717196"/>
          </a:xfrm>
          <a:prstGeom prst="rect">
            <a:avLst/>
          </a:prstGeom>
        </p:spPr>
        <p:txBody>
          <a:bodyPr wrap="square">
            <a:spAutoFit/>
          </a:bodyPr>
          <a:lstStyle/>
          <a:p>
            <a:endParaRPr lang="en-US" dirty="0" smtClean="0"/>
          </a:p>
          <a:p>
            <a:r>
              <a:rPr lang="en-US" dirty="0" smtClean="0"/>
              <a:t>                            M.I.     E.P.C.  Std E.P.C.  </a:t>
            </a:r>
            <a:r>
              <a:rPr lang="en-US" dirty="0" err="1" smtClean="0"/>
              <a:t>StdYX</a:t>
            </a:r>
            <a:r>
              <a:rPr lang="en-US" dirty="0" smtClean="0"/>
              <a:t> E.P.C.</a:t>
            </a:r>
          </a:p>
          <a:p>
            <a:endParaRPr lang="en-US" dirty="0" smtClean="0"/>
          </a:p>
          <a:p>
            <a:r>
              <a:rPr lang="en-US" dirty="0" smtClean="0"/>
              <a:t>Within Level</a:t>
            </a:r>
          </a:p>
          <a:p>
            <a:endParaRPr lang="en-US" dirty="0" smtClean="0"/>
          </a:p>
          <a:p>
            <a:r>
              <a:rPr lang="en-US" dirty="0" smtClean="0"/>
              <a:t>BY Statements</a:t>
            </a:r>
          </a:p>
          <a:p>
            <a:endParaRPr lang="en-US" dirty="0" smtClean="0"/>
          </a:p>
          <a:p>
            <a:r>
              <a:rPr lang="en-US" dirty="0" smtClean="0"/>
              <a:t>W_CONTR  BY D2_CO         150.365    -0.014     -0.014       -0.014</a:t>
            </a:r>
          </a:p>
          <a:p>
            <a:r>
              <a:rPr lang="en-US" dirty="0" smtClean="0"/>
              <a:t>W_CONTR  BY D6_DE           7.954     0.013      0.013        0.014</a:t>
            </a:r>
          </a:p>
          <a:p>
            <a:r>
              <a:rPr lang="en-US" dirty="0" smtClean="0"/>
              <a:t>W_CONTR  BY D9_DE         168.989    -0.057     -0.057       -0.070</a:t>
            </a:r>
          </a:p>
          <a:p>
            <a:r>
              <a:rPr lang="en-US" dirty="0" smtClean="0"/>
              <a:t>W_CONTR  BY D10_CO         20.199     0.009      0.009        0.008</a:t>
            </a:r>
          </a:p>
          <a:p>
            <a:r>
              <a:rPr lang="en-US" dirty="0" smtClean="0"/>
              <a:t>W_CONTR  BY D12_DE        315.979    -0.088     -0.088       -0.096</a:t>
            </a:r>
          </a:p>
          <a:p>
            <a:r>
              <a:rPr lang="en-US" dirty="0" smtClean="0"/>
              <a:t>W_CONTR  BY D15_CO          4.295     0.003      0.003        0.003</a:t>
            </a:r>
          </a:p>
          <a:p>
            <a:r>
              <a:rPr lang="en-US" dirty="0" smtClean="0"/>
              <a:t>W_CONTR  BY D16_DE        127.942     0.069      0.069        0.066</a:t>
            </a:r>
          </a:p>
          <a:p>
            <a:r>
              <a:rPr lang="en-US" dirty="0" smtClean="0"/>
              <a:t>W_CONTR  BY D18_DE        191.268     0.072      0.072        0.079</a:t>
            </a:r>
          </a:p>
          <a:p>
            <a:r>
              <a:rPr lang="en-US" dirty="0" smtClean="0"/>
              <a:t>W_CONTR  BY D19_CO         35.029    -0.010     -0.010       -0.009</a:t>
            </a:r>
          </a:p>
          <a:p>
            <a:r>
              <a:rPr lang="en-US" dirty="0" smtClean="0"/>
              <a:t>W_CONTR  BY D22_DE         43.415     0.030      0.030        0.032</a:t>
            </a:r>
          </a:p>
          <a:p>
            <a:r>
              <a:rPr lang="en-US" dirty="0" smtClean="0"/>
              <a:t>W_CONTR  BY D25_CO         34.396     0.009      0.009        0.010</a:t>
            </a:r>
          </a:p>
          <a:p>
            <a:r>
              <a:rPr lang="en-US" dirty="0" smtClean="0"/>
              <a:t>W_CONTR  BY D30_CO         86.926    -0.015     -0.015       -0.014</a:t>
            </a:r>
          </a:p>
          <a:p>
            <a:r>
              <a:rPr lang="en-US" dirty="0" smtClean="0"/>
              <a:t>W_DEM    BY D2_CO         241.978     0.091      0.091        0.092</a:t>
            </a:r>
          </a:p>
          <a:p>
            <a:r>
              <a:rPr lang="en-US" dirty="0" smtClean="0"/>
              <a:t>W_DEM    BY D9_DE          41.233    -0.009     -0.009       -0.011</a:t>
            </a:r>
          </a:p>
          <a:p>
            <a:r>
              <a:rPr lang="en-US" dirty="0" smtClean="0"/>
              <a:t>W_DEM    BY D10_CO         61.168     0.045      0.045        0.041</a:t>
            </a:r>
          </a:p>
          <a:p>
            <a:r>
              <a:rPr lang="en-US" dirty="0" smtClean="0"/>
              <a:t>W_DEM    BY D15_CO        117.310    -0.055     -0.055       -0.055</a:t>
            </a:r>
          </a:p>
          <a:p>
            <a:r>
              <a:rPr lang="en-US" dirty="0" smtClean="0"/>
              <a:t>W_DEM    BY D19_CO        180.331    -0.078     -0.078       -0.070</a:t>
            </a:r>
          </a:p>
          <a:p>
            <a:r>
              <a:rPr lang="en-US" dirty="0" smtClean="0"/>
              <a:t>W_DEM    BY D20_DE          5.023    -0.003     -0.003       -0.004</a:t>
            </a:r>
          </a:p>
          <a:p>
            <a:r>
              <a:rPr lang="en-US" dirty="0" smtClean="0"/>
              <a:t>W_DEM    BY D22_DE         11.885     0.006      0.006        0.006</a:t>
            </a:r>
          </a:p>
          <a:p>
            <a:r>
              <a:rPr lang="en-US" dirty="0" smtClean="0"/>
              <a:t>W_DEM    BY D25_CO         41.412     0.030      0.030        0.034</a:t>
            </a:r>
          </a:p>
          <a:p>
            <a:r>
              <a:rPr lang="en-US" dirty="0" smtClean="0"/>
              <a:t>W_DEM    BY D30_CO         70.608     0.056      0.056        0.051</a:t>
            </a:r>
          </a:p>
          <a:p>
            <a:endParaRPr lang="en-US" dirty="0" smtClean="0"/>
          </a:p>
          <a:p>
            <a:endParaRPr lang="en-US" dirty="0" smtClean="0"/>
          </a:p>
          <a:p>
            <a:r>
              <a:rPr lang="en-US" dirty="0" smtClean="0"/>
              <a:t>Between Level</a:t>
            </a:r>
          </a:p>
          <a:p>
            <a:endParaRPr lang="en-US" dirty="0" smtClean="0"/>
          </a:p>
          <a:p>
            <a:r>
              <a:rPr lang="en-US" dirty="0" smtClean="0"/>
              <a:t>BY Statements</a:t>
            </a:r>
          </a:p>
          <a:p>
            <a:endParaRPr lang="en-US" dirty="0" smtClean="0"/>
          </a:p>
          <a:p>
            <a:r>
              <a:rPr lang="en-US" dirty="0" smtClean="0"/>
              <a:t>B_CONTR  BY D2_CO         150.359     0.308      0.187        0.299</a:t>
            </a:r>
          </a:p>
          <a:p>
            <a:r>
              <a:rPr lang="en-US" dirty="0" smtClean="0"/>
              <a:t>B_CONTR  BY D3_DE          16.014    -0.051     -0.031       -0.080</a:t>
            </a:r>
          </a:p>
          <a:p>
            <a:r>
              <a:rPr lang="en-US" dirty="0" smtClean="0"/>
              <a:t>B_CONTR  BY D6_DE           7.934    -0.033     -0.020       -0.048</a:t>
            </a:r>
          </a:p>
          <a:p>
            <a:r>
              <a:rPr lang="en-US" dirty="0" smtClean="0"/>
              <a:t>B_CONTR  BY D10_CO         20.201    -0.055     -0.033       -0.072</a:t>
            </a:r>
          </a:p>
          <a:p>
            <a:r>
              <a:rPr lang="en-US" dirty="0" smtClean="0"/>
              <a:t>B_CONTR  BY D12_DE        148.040    -0.164     -0.099       -0.228</a:t>
            </a:r>
          </a:p>
          <a:p>
            <a:r>
              <a:rPr lang="en-US" dirty="0" smtClean="0"/>
              <a:t>B_CONTR  BY D15_CO          4.291    -0.024     -0.015       -0.030</a:t>
            </a:r>
          </a:p>
          <a:p>
            <a:r>
              <a:rPr lang="en-US" dirty="0" smtClean="0"/>
              <a:t>B_CONTR  BY D16_DE        115.851     0.202      0.122        0.268</a:t>
            </a:r>
          </a:p>
          <a:p>
            <a:r>
              <a:rPr lang="en-US" dirty="0" smtClean="0"/>
              <a:t>B_CONTR  BY D18_DE         49.494     0.127      0.077        0.166</a:t>
            </a:r>
          </a:p>
          <a:p>
            <a:r>
              <a:rPr lang="en-US" dirty="0" smtClean="0"/>
              <a:t>B_CONTR  BY D19_CO         35.022     0.086      0.052        0.099</a:t>
            </a:r>
          </a:p>
          <a:p>
            <a:r>
              <a:rPr lang="en-US" dirty="0" smtClean="0"/>
              <a:t>B_CONTR  BY D20_DE          7.964     0.049      0.030        0.062</a:t>
            </a:r>
          </a:p>
          <a:p>
            <a:r>
              <a:rPr lang="en-US" dirty="0" smtClean="0"/>
              <a:t>B_CONTR  BY D22_DE         24.526     0.053      0.032        0.075</a:t>
            </a:r>
          </a:p>
          <a:p>
            <a:r>
              <a:rPr lang="en-US" dirty="0" smtClean="0"/>
              <a:t>B_CONTR  BY D25_CO         34.380    -0.062     -0.038       -0.098</a:t>
            </a:r>
          </a:p>
          <a:p>
            <a:r>
              <a:rPr lang="en-US" dirty="0" smtClean="0"/>
              <a:t>B_CONTR  BY D30_CO         86.929     0.225      0.136        0.239</a:t>
            </a:r>
          </a:p>
          <a:p>
            <a:r>
              <a:rPr lang="en-US" dirty="0" smtClean="0"/>
              <a:t>B_DEM    BY D2_CO          24.782     0.116      0.077        0.123</a:t>
            </a:r>
          </a:p>
          <a:p>
            <a:r>
              <a:rPr lang="en-US" dirty="0" smtClean="0"/>
              <a:t>B_DEM    BY D9_DE          41.234     0.092      0.061        0.147</a:t>
            </a:r>
          </a:p>
          <a:p>
            <a:r>
              <a:rPr lang="en-US" dirty="0" smtClean="0"/>
              <a:t>B_DEM    BY D10_CO         20.478     0.052      0.034        0.074</a:t>
            </a:r>
          </a:p>
          <a:p>
            <a:r>
              <a:rPr lang="en-US" dirty="0" smtClean="0"/>
              <a:t>B_DEM    BY D15_CO         56.789    -0.078     -0.051       -0.107</a:t>
            </a:r>
          </a:p>
          <a:p>
            <a:r>
              <a:rPr lang="en-US" dirty="0" smtClean="0"/>
              <a:t>B_DEM    BY D19_CO         35.593    -0.081     -0.053       -0.101</a:t>
            </a:r>
          </a:p>
          <a:p>
            <a:r>
              <a:rPr lang="en-US" dirty="0" smtClean="0"/>
              <a:t>B_DEM    BY D20_DE          5.023     0.035      0.023        0.048</a:t>
            </a:r>
          </a:p>
          <a:p>
            <a:r>
              <a:rPr lang="en-US" dirty="0" smtClean="0"/>
              <a:t>B_DEM    BY D22_DE         11.894    -0.033     -0.022       -0.051</a:t>
            </a:r>
          </a:p>
          <a:p>
            <a:r>
              <a:rPr lang="en-US" dirty="0" smtClean="0"/>
              <a:t>B_DEM    BY D25_CO         49.539     0.070      0.046        0.120</a:t>
            </a:r>
          </a:p>
          <a:p>
            <a:r>
              <a:rPr lang="en-US" dirty="0" smtClean="0"/>
              <a:t>B_DEM    BY D30_CO         47.998     0.157      0.103        0.181</a:t>
            </a:r>
          </a:p>
          <a:p>
            <a:endParaRPr lang="en-US" dirty="0" smtClean="0"/>
          </a:p>
          <a:p>
            <a:r>
              <a:rPr lang="en-US" dirty="0" smtClean="0"/>
              <a:t>WITH Statements</a:t>
            </a:r>
          </a:p>
          <a:p>
            <a:endParaRPr lang="en-US" dirty="0" smtClean="0"/>
          </a:p>
          <a:p>
            <a:r>
              <a:rPr lang="en-US" dirty="0" smtClean="0"/>
              <a:t>D3_DE    WITH D2_CO        24.557    -0.020     -0.020       -0.180</a:t>
            </a:r>
          </a:p>
          <a:p>
            <a:r>
              <a:rPr lang="en-US" dirty="0" smtClean="0"/>
              <a:t>D6_DE    WITH D2_CO        54.748    -0.028     -0.028       -0.278</a:t>
            </a:r>
          </a:p>
          <a:p>
            <a:r>
              <a:rPr lang="en-US" dirty="0" smtClean="0"/>
              <a:t>D9_DE    WITH D2_CO        66.402     0.043      0.043        0.231</a:t>
            </a:r>
          </a:p>
          <a:p>
            <a:r>
              <a:rPr lang="en-US" dirty="0" smtClean="0"/>
              <a:t>D9_DE    WITH D6_DE        82.859    -0.022     -0.022       -0.370</a:t>
            </a:r>
          </a:p>
          <a:p>
            <a:r>
              <a:rPr lang="en-US" dirty="0" smtClean="0"/>
              <a:t>D10_CO   WITH D3_DE         4.516     0.004      0.004        0.126</a:t>
            </a:r>
          </a:p>
          <a:p>
            <a:r>
              <a:rPr lang="en-US" dirty="0" smtClean="0"/>
              <a:t>D12_DE   WITH D2_CO       149.000    -0.053     -0.053       -0.420</a:t>
            </a:r>
          </a:p>
          <a:p>
            <a:r>
              <a:rPr lang="en-US" dirty="0" smtClean="0"/>
              <a:t>D12_DE   WITH D3_DE       145.726     0.026      0.026        0.590</a:t>
            </a:r>
          </a:p>
          <a:p>
            <a:r>
              <a:rPr lang="en-US" dirty="0" smtClean="0"/>
              <a:t>D12_DE   WITH D9_DE        72.393     0.024      0.024        0.318</a:t>
            </a:r>
          </a:p>
          <a:p>
            <a:r>
              <a:rPr lang="en-US" dirty="0" smtClean="0"/>
              <a:t>D12_DE   WITH D10_CO       10.544     0.007      0.007        0.184</a:t>
            </a:r>
          </a:p>
          <a:p>
            <a:r>
              <a:rPr lang="en-US" dirty="0" smtClean="0"/>
              <a:t>D15_CO   WITH D2_CO        23.370     0.018      0.018        0.255</a:t>
            </a:r>
          </a:p>
          <a:p>
            <a:r>
              <a:rPr lang="en-US" dirty="0" smtClean="0"/>
              <a:t>D15_CO   WITH D9_DE        20.078    -0.010     -0.010       -0.249</a:t>
            </a:r>
          </a:p>
          <a:p>
            <a:r>
              <a:rPr lang="en-US" dirty="0" smtClean="0"/>
              <a:t>D15_CO   WITH D10_CO       58.540    -0.017     -0.017       -0.893</a:t>
            </a:r>
          </a:p>
          <a:p>
            <a:r>
              <a:rPr lang="en-US" dirty="0" smtClean="0"/>
              <a:t>D15_CO   WITH D12_DE       42.571    -0.012     -0.012       -0.430</a:t>
            </a:r>
          </a:p>
          <a:p>
            <a:r>
              <a:rPr lang="en-US" dirty="0" smtClean="0"/>
              <a:t>D16_DE   WITH D2_CO       585.612     0.149      0.149        0.738</a:t>
            </a:r>
          </a:p>
          <a:p>
            <a:r>
              <a:rPr lang="en-US" dirty="0" smtClean="0"/>
              <a:t>D16_DE   WITH D6_DE        67.858    -0.023     -0.023       -0.357</a:t>
            </a:r>
          </a:p>
          <a:p>
            <a:r>
              <a:rPr lang="en-US" dirty="0" smtClean="0"/>
              <a:t>D16_DE   WITH D9_DE        68.974     0.032      0.032        0.272</a:t>
            </a:r>
          </a:p>
          <a:p>
            <a:r>
              <a:rPr lang="en-US" dirty="0" smtClean="0"/>
              <a:t>D16_DE   WITH D10_CO        7.877    -0.008     -0.008       -0.142</a:t>
            </a:r>
          </a:p>
          <a:p>
            <a:r>
              <a:rPr lang="en-US" dirty="0" smtClean="0"/>
              <a:t>D16_DE   WITH D12_DE       40.230    -0.020     -0.020       -0.253</a:t>
            </a:r>
          </a:p>
          <a:p>
            <a:r>
              <a:rPr lang="en-US" dirty="0" smtClean="0"/>
              <a:t>D16_DE   WITH D15_CO        8.187     0.007      0.007        0.168</a:t>
            </a:r>
          </a:p>
          <a:p>
            <a:r>
              <a:rPr lang="en-US" dirty="0" smtClean="0"/>
              <a:t>D18_DE   WITH D2_CO        65.706     0.048      0.048        0.233</a:t>
            </a:r>
          </a:p>
          <a:p>
            <a:r>
              <a:rPr lang="en-US" dirty="0" smtClean="0"/>
              <a:t>D18_DE   WITH D6_DE        12.017     0.009      0.009        0.143</a:t>
            </a:r>
          </a:p>
          <a:p>
            <a:r>
              <a:rPr lang="en-US" dirty="0" smtClean="0"/>
              <a:t>D18_DE   WITH D9_DE        50.139    -0.026     -0.026       -0.220</a:t>
            </a:r>
          </a:p>
          <a:p>
            <a:r>
              <a:rPr lang="en-US" dirty="0" smtClean="0"/>
              <a:t>D18_DE   WITH D10_CO        8.890    -0.008     -0.008       -0.144</a:t>
            </a:r>
          </a:p>
          <a:p>
            <a:r>
              <a:rPr lang="en-US" dirty="0" smtClean="0"/>
              <a:t>D18_DE   WITH D12_DE       77.166    -0.027     -0.027       -0.333</a:t>
            </a:r>
          </a:p>
          <a:p>
            <a:r>
              <a:rPr lang="en-US" dirty="0" smtClean="0"/>
              <a:t>D18_DE   WITH D15_CO       18.320     0.011      0.011        0.240</a:t>
            </a:r>
          </a:p>
          <a:p>
            <a:r>
              <a:rPr lang="en-US" dirty="0" smtClean="0"/>
              <a:t>D18_DE   WITH D16_DE       83.873     0.039      0.039        0.304</a:t>
            </a:r>
          </a:p>
          <a:p>
            <a:r>
              <a:rPr lang="en-US" dirty="0" smtClean="0"/>
              <a:t>D19_CO   WITH D2_CO        18.403     0.021      0.021        0.155</a:t>
            </a:r>
          </a:p>
          <a:p>
            <a:r>
              <a:rPr lang="en-US" dirty="0" smtClean="0"/>
              <a:t>D19_CO   WITH D3_DE        63.562    -0.018     -0.018       -0.383</a:t>
            </a:r>
          </a:p>
          <a:p>
            <a:r>
              <a:rPr lang="en-US" dirty="0" smtClean="0"/>
              <a:t>D19_CO   WITH D9_DE         9.457     0.009      0.009        0.118</a:t>
            </a:r>
          </a:p>
          <a:p>
            <a:r>
              <a:rPr lang="en-US" dirty="0" smtClean="0"/>
              <a:t>D19_CO   WITH D12_DE       36.961    -0.015     -0.015       -0.279</a:t>
            </a:r>
          </a:p>
          <a:p>
            <a:r>
              <a:rPr lang="en-US" dirty="0" smtClean="0"/>
              <a:t>D19_CO   WITH D15_CO       67.635     0.021      0.021        0.720</a:t>
            </a:r>
          </a:p>
          <a:p>
            <a:r>
              <a:rPr lang="en-US" dirty="0" smtClean="0"/>
              <a:t>D20_DE   WITH D2_CO         6.983     0.015      0.015        0.077</a:t>
            </a:r>
          </a:p>
          <a:p>
            <a:r>
              <a:rPr lang="en-US" dirty="0" smtClean="0"/>
              <a:t>D20_DE   WITH D3_DE        22.770    -0.013     -0.013       -0.194</a:t>
            </a:r>
          </a:p>
          <a:p>
            <a:r>
              <a:rPr lang="en-US" dirty="0" smtClean="0"/>
              <a:t>D20_DE   WITH D6_DE        73.741    -0.022     -0.022       -0.363</a:t>
            </a:r>
          </a:p>
          <a:p>
            <a:r>
              <a:rPr lang="en-US" dirty="0" smtClean="0"/>
              <a:t>D20_DE   WITH D9_DE       527.675     0.085      0.085        0.742</a:t>
            </a:r>
          </a:p>
          <a:p>
            <a:r>
              <a:rPr lang="en-US" dirty="0" smtClean="0"/>
              <a:t>D20_DE   WITH D10_CO       20.144     0.012      0.012        0.220</a:t>
            </a:r>
          </a:p>
          <a:p>
            <a:r>
              <a:rPr lang="en-US" dirty="0" smtClean="0"/>
              <a:t>D20_DE   WITH D12_DE        7.822     0.008      0.008        0.108</a:t>
            </a:r>
          </a:p>
          <a:p>
            <a:r>
              <a:rPr lang="en-US" dirty="0" smtClean="0"/>
              <a:t>D20_DE   WITH D15_CO       50.453    -0.017     -0.017       -0.405</a:t>
            </a:r>
          </a:p>
          <a:p>
            <a:r>
              <a:rPr lang="en-US" dirty="0" smtClean="0"/>
              <a:t>D20_DE   WITH D16_DE        4.972     0.009      0.009        0.075</a:t>
            </a:r>
          </a:p>
          <a:p>
            <a:r>
              <a:rPr lang="en-US" dirty="0" smtClean="0"/>
              <a:t>D20_DE   WITH D18_DE       14.979    -0.015     -0.015       -0.124</a:t>
            </a:r>
          </a:p>
          <a:p>
            <a:r>
              <a:rPr lang="en-US" dirty="0" smtClean="0"/>
              <a:t>D20_DE   WITH D19_CO       39.124     0.020      0.020        0.247</a:t>
            </a:r>
          </a:p>
          <a:p>
            <a:r>
              <a:rPr lang="en-US" dirty="0" smtClean="0"/>
              <a:t>D22_DE   WITH D3_DE        61.284    -0.014     -0.014       -0.596</a:t>
            </a:r>
          </a:p>
          <a:p>
            <a:r>
              <a:rPr lang="en-US" dirty="0" smtClean="0"/>
              <a:t>D22_DE   WITH D6_DE       103.074     0.021      0.021        0.966</a:t>
            </a:r>
          </a:p>
          <a:p>
            <a:r>
              <a:rPr lang="en-US" dirty="0" smtClean="0"/>
              <a:t>D22_DE   WITH D9_DE        53.750    -0.016     -0.016       -0.407</a:t>
            </a:r>
          </a:p>
          <a:p>
            <a:r>
              <a:rPr lang="en-US" dirty="0" smtClean="0"/>
              <a:t>D22_DE   WITH D12_DE       34.443    -0.012     -0.012       -0.435</a:t>
            </a:r>
          </a:p>
          <a:p>
            <a:r>
              <a:rPr lang="en-US" dirty="0" smtClean="0"/>
              <a:t>D22_DE   WITH D15_CO        9.202     0.004      0.004        0.289</a:t>
            </a:r>
          </a:p>
          <a:p>
            <a:r>
              <a:rPr lang="en-US" dirty="0" smtClean="0"/>
              <a:t>D22_DE   WITH D18_DE       11.385     0.008      0.008        0.191</a:t>
            </a:r>
          </a:p>
          <a:p>
            <a:r>
              <a:rPr lang="en-US" dirty="0" smtClean="0"/>
              <a:t>D22_DE   WITH D19_CO        8.581     0.006      0.006        0.195</a:t>
            </a:r>
          </a:p>
          <a:p>
            <a:r>
              <a:rPr lang="en-US" dirty="0" smtClean="0"/>
              <a:t>D25_CO   WITH D2_CO        68.538    -0.029     -0.029       -0.335</a:t>
            </a:r>
          </a:p>
          <a:p>
            <a:r>
              <a:rPr lang="en-US" dirty="0" smtClean="0"/>
              <a:t>D25_CO   WITH D3_DE        23.725     0.008      0.008        0.261</a:t>
            </a:r>
          </a:p>
          <a:p>
            <a:r>
              <a:rPr lang="en-US" dirty="0" smtClean="0"/>
              <a:t>D25_CO   WITH D6_DE         8.899     0.005      0.005        0.165</a:t>
            </a:r>
          </a:p>
          <a:p>
            <a:r>
              <a:rPr lang="en-US" dirty="0" smtClean="0"/>
              <a:t>D25_CO   WITH D9_DE        15.456    -0.009     -0.009       -0.169</a:t>
            </a:r>
          </a:p>
          <a:p>
            <a:r>
              <a:rPr lang="en-US" dirty="0" smtClean="0"/>
              <a:t>D25_CO   WITH D10_CO        9.077     0.006      0.006        0.226</a:t>
            </a:r>
          </a:p>
          <a:p>
            <a:r>
              <a:rPr lang="en-US" dirty="0" smtClean="0"/>
              <a:t>D25_CO   WITH D12_DE       48.446     0.012      0.012        0.356</a:t>
            </a:r>
          </a:p>
          <a:p>
            <a:r>
              <a:rPr lang="en-US" dirty="0" smtClean="0"/>
              <a:t>D25_CO   WITH D16_DE       18.938    -0.011     -0.011       -0.198</a:t>
            </a:r>
          </a:p>
          <a:p>
            <a:r>
              <a:rPr lang="en-US" dirty="0" smtClean="0"/>
              <a:t>D25_CO   WITH D19_CO       47.362    -0.015     -0.015       -0.403</a:t>
            </a:r>
          </a:p>
          <a:p>
            <a:r>
              <a:rPr lang="en-US" dirty="0" smtClean="0"/>
              <a:t>D25_CO   WITH D20_DE        4.841    -0.005     -0.005       -0.097</a:t>
            </a:r>
          </a:p>
          <a:p>
            <a:r>
              <a:rPr lang="en-US" dirty="0" smtClean="0"/>
              <a:t>D30_CO   WITH D2_CO       231.313     0.124      0.124        0.418</a:t>
            </a:r>
          </a:p>
          <a:p>
            <a:r>
              <a:rPr lang="en-US" dirty="0" smtClean="0"/>
              <a:t>D30_CO   WITH D6_DE        38.018    -0.022     -0.022       -0.241</a:t>
            </a:r>
          </a:p>
          <a:p>
            <a:r>
              <a:rPr lang="en-US" dirty="0" smtClean="0"/>
              <a:t>D30_CO   WITH D9_DE        44.851     0.035      0.035        0.199</a:t>
            </a:r>
          </a:p>
          <a:p>
            <a:r>
              <a:rPr lang="en-US" dirty="0" smtClean="0"/>
              <a:t>D30_CO   WITH D15_CO       13.331    -0.013     -0.013       -0.200</a:t>
            </a:r>
          </a:p>
          <a:p>
            <a:r>
              <a:rPr lang="en-US" dirty="0" smtClean="0"/>
              <a:t>D30_CO   WITH D16_DE      151.024     0.072      0.072        0.389</a:t>
            </a:r>
          </a:p>
          <a:p>
            <a:r>
              <a:rPr lang="en-US" dirty="0" smtClean="0"/>
              <a:t>D30_CO   WITH D18_DE        6.130     0.014      0.014        0.074</a:t>
            </a:r>
          </a:p>
          <a:p>
            <a:r>
              <a:rPr lang="en-US" dirty="0" smtClean="0"/>
              <a:t>D30_CO   WITH D19_CO       12.497     0.016      0.016        0.132</a:t>
            </a:r>
          </a:p>
          <a:p>
            <a:r>
              <a:rPr lang="en-US" dirty="0" smtClean="0"/>
              <a:t>D30_CO   WITH D20_DE       14.687     0.021      0.021        0.117</a:t>
            </a:r>
          </a:p>
          <a:p>
            <a:r>
              <a:rPr lang="en-US" dirty="0" smtClean="0"/>
              <a:t>D30_CO   WITH D25_CO        7.578     0.009      0.009        0.116</a:t>
            </a:r>
            <a:endParaRPr lang="it-IT" dirty="0"/>
          </a:p>
        </p:txBody>
      </p:sp>
      <p:sp>
        <p:nvSpPr>
          <p:cNvPr id="7" name="Rettangolo 6"/>
          <p:cNvSpPr/>
          <p:nvPr/>
        </p:nvSpPr>
        <p:spPr>
          <a:xfrm>
            <a:off x="1643042" y="928671"/>
            <a:ext cx="5857884" cy="5500726"/>
          </a:xfrm>
          <a:prstGeom prst="rect">
            <a:avLst/>
          </a:prstGeom>
        </p:spPr>
        <p:txBody>
          <a:bodyPr wrap="square">
            <a:spAutoFit/>
          </a:bodyPr>
          <a:lstStyle/>
          <a:p>
            <a:r>
              <a:rPr lang="it-IT" sz="1200" dirty="0" smtClean="0">
                <a:latin typeface="Gill Sans MT" pitchFamily="34" charset="0"/>
              </a:rPr>
              <a:t>                                                 </a:t>
            </a:r>
            <a:r>
              <a:rPr lang="pl-PL" sz="1200" dirty="0" smtClean="0">
                <a:latin typeface="Gill Sans MT" pitchFamily="34" charset="0"/>
              </a:rPr>
              <a:t>M.I</a:t>
            </a:r>
            <a:r>
              <a:rPr lang="pl-PL" sz="1200" dirty="0" smtClean="0">
                <a:latin typeface="Gill Sans MT" pitchFamily="34" charset="0"/>
              </a:rPr>
              <a:t>.     E.P.C.  Std E.P.C.  StdYX E.P.C.</a:t>
            </a:r>
          </a:p>
          <a:p>
            <a:endParaRPr lang="pl-PL" sz="1200" dirty="0" smtClean="0">
              <a:latin typeface="Gill Sans MT" pitchFamily="34" charset="0"/>
            </a:endParaRPr>
          </a:p>
          <a:p>
            <a:pPr algn="ctr"/>
            <a:r>
              <a:rPr lang="pl-PL" sz="1200" b="1" dirty="0" smtClean="0">
                <a:latin typeface="Gill Sans MT" pitchFamily="34" charset="0"/>
              </a:rPr>
              <a:t>Within Level</a:t>
            </a:r>
          </a:p>
          <a:p>
            <a:endParaRPr lang="pl-PL" sz="1200" dirty="0" smtClean="0">
              <a:latin typeface="Gill Sans MT" pitchFamily="34" charset="0"/>
            </a:endParaRPr>
          </a:p>
          <a:p>
            <a:r>
              <a:rPr lang="pl-PL" sz="1200" dirty="0" smtClean="0">
                <a:latin typeface="Gill Sans MT" pitchFamily="34" charset="0"/>
              </a:rPr>
              <a:t>BY Statements</a:t>
            </a:r>
          </a:p>
          <a:p>
            <a:endParaRPr lang="pl-PL" sz="1200" dirty="0" smtClean="0">
              <a:latin typeface="Gill Sans MT" pitchFamily="34" charset="0"/>
            </a:endParaRPr>
          </a:p>
          <a:p>
            <a:r>
              <a:rPr lang="pl-PL" sz="1200" b="1" dirty="0" smtClean="0">
                <a:latin typeface="Gill Sans MT" pitchFamily="34" charset="0"/>
              </a:rPr>
              <a:t>W_CONTR  BY D2_CO         150.365    -0.734     -0.323       -0.328</a:t>
            </a:r>
          </a:p>
          <a:p>
            <a:r>
              <a:rPr lang="pl-PL" sz="1200" dirty="0" smtClean="0">
                <a:latin typeface="Gill Sans MT" pitchFamily="34" charset="0"/>
              </a:rPr>
              <a:t>W_CONTR  </a:t>
            </a:r>
            <a:r>
              <a:rPr lang="pl-PL" sz="1200" dirty="0" smtClean="0">
                <a:latin typeface="Gill Sans MT" pitchFamily="34" charset="0"/>
              </a:rPr>
              <a:t>BY D10_CO         20.199     0.021      0.009        0.009</a:t>
            </a:r>
          </a:p>
          <a:p>
            <a:r>
              <a:rPr lang="pl-PL" sz="1200" dirty="0" smtClean="0">
                <a:latin typeface="Gill Sans MT" pitchFamily="34" charset="0"/>
              </a:rPr>
              <a:t>W_CONTR  </a:t>
            </a:r>
            <a:r>
              <a:rPr lang="pl-PL" sz="1200" dirty="0" smtClean="0">
                <a:latin typeface="Gill Sans MT" pitchFamily="34" charset="0"/>
              </a:rPr>
              <a:t>BY D15_CO          4.295     0.008      0.004        0.004</a:t>
            </a:r>
          </a:p>
          <a:p>
            <a:r>
              <a:rPr lang="pl-PL" sz="1200" b="1" dirty="0" smtClean="0">
                <a:latin typeface="Gill Sans MT" pitchFamily="34" charset="0"/>
              </a:rPr>
              <a:t>W_CONTR  </a:t>
            </a:r>
            <a:r>
              <a:rPr lang="pl-PL" sz="1200" b="1" dirty="0" smtClean="0">
                <a:latin typeface="Gill Sans MT" pitchFamily="34" charset="0"/>
              </a:rPr>
              <a:t>BY D19_CO         35.029    -0.025     -0.011       -0.010</a:t>
            </a:r>
          </a:p>
          <a:p>
            <a:r>
              <a:rPr lang="pl-PL" sz="1200" b="1" dirty="0" smtClean="0">
                <a:latin typeface="Gill Sans MT" pitchFamily="34" charset="0"/>
              </a:rPr>
              <a:t>W_CONTR  </a:t>
            </a:r>
            <a:r>
              <a:rPr lang="pl-PL" sz="1200" b="1" dirty="0" smtClean="0">
                <a:latin typeface="Gill Sans MT" pitchFamily="34" charset="0"/>
              </a:rPr>
              <a:t>BY D25_CO         34.396     0.022      0.010        0.011</a:t>
            </a:r>
          </a:p>
          <a:p>
            <a:r>
              <a:rPr lang="pl-PL" sz="1200" b="1" dirty="0" smtClean="0">
                <a:latin typeface="Gill Sans MT" pitchFamily="34" charset="0"/>
              </a:rPr>
              <a:t>W_CONTR  BY D30_CO         86.926    -0.035     -0.015       -0.014</a:t>
            </a:r>
          </a:p>
          <a:p>
            <a:r>
              <a:rPr lang="pl-PL" sz="1200" b="1" dirty="0" smtClean="0">
                <a:latin typeface="Gill Sans MT" pitchFamily="34" charset="0"/>
              </a:rPr>
              <a:t>W_DEM    </a:t>
            </a:r>
            <a:r>
              <a:rPr lang="pl-PL" sz="1200" b="1" dirty="0" smtClean="0">
                <a:latin typeface="Gill Sans MT" pitchFamily="34" charset="0"/>
              </a:rPr>
              <a:t>BY D9_DE          41.233    -0.019     -0.009       -0.011</a:t>
            </a:r>
          </a:p>
          <a:p>
            <a:r>
              <a:rPr lang="pl-PL" sz="1200" dirty="0" smtClean="0">
                <a:latin typeface="Gill Sans MT" pitchFamily="34" charset="0"/>
              </a:rPr>
              <a:t>W_DEM    </a:t>
            </a:r>
            <a:r>
              <a:rPr lang="pl-PL" sz="1200" dirty="0" smtClean="0">
                <a:latin typeface="Gill Sans MT" pitchFamily="34" charset="0"/>
              </a:rPr>
              <a:t>BY D20_DE          5.023    -0.008     -0.004       -0.004</a:t>
            </a:r>
          </a:p>
          <a:p>
            <a:r>
              <a:rPr lang="pl-PL" sz="1200" dirty="0" smtClean="0">
                <a:latin typeface="Gill Sans MT" pitchFamily="34" charset="0"/>
              </a:rPr>
              <a:t>W_DEM    BY D22_DE         11.885     0.016      0.008        0.009</a:t>
            </a:r>
          </a:p>
          <a:p>
            <a:endParaRPr lang="en-US" sz="1200" dirty="0" smtClean="0">
              <a:latin typeface="Gill Sans MT" pitchFamily="34" charset="0"/>
            </a:endParaRPr>
          </a:p>
          <a:p>
            <a:pPr algn="ctr"/>
            <a:r>
              <a:rPr lang="en-US" sz="1200" b="1" dirty="0" smtClean="0">
                <a:latin typeface="Gill Sans MT" pitchFamily="34" charset="0"/>
              </a:rPr>
              <a:t>Between </a:t>
            </a:r>
            <a:r>
              <a:rPr lang="en-US" sz="1200" b="1" dirty="0" smtClean="0">
                <a:latin typeface="Gill Sans MT" pitchFamily="34" charset="0"/>
              </a:rPr>
              <a:t>Level</a:t>
            </a:r>
          </a:p>
          <a:p>
            <a:endParaRPr lang="en-US" sz="1200" dirty="0" smtClean="0">
              <a:latin typeface="Gill Sans MT" pitchFamily="34" charset="0"/>
            </a:endParaRPr>
          </a:p>
          <a:p>
            <a:r>
              <a:rPr lang="en-US" sz="1200" dirty="0" smtClean="0">
                <a:latin typeface="Gill Sans MT" pitchFamily="34" charset="0"/>
              </a:rPr>
              <a:t>BY Statements</a:t>
            </a:r>
          </a:p>
          <a:p>
            <a:endParaRPr lang="en-US" sz="1200" dirty="0" smtClean="0">
              <a:latin typeface="Gill Sans MT" pitchFamily="34" charset="0"/>
            </a:endParaRPr>
          </a:p>
          <a:p>
            <a:r>
              <a:rPr lang="en-US" sz="1200" b="1" dirty="0" smtClean="0">
                <a:latin typeface="Gill Sans MT" pitchFamily="34" charset="0"/>
              </a:rPr>
              <a:t>B_CONTR  BY D2_CO         150.359     0.734      0.195        0.312</a:t>
            </a:r>
          </a:p>
          <a:p>
            <a:r>
              <a:rPr lang="en-US" sz="1200" dirty="0" smtClean="0">
                <a:latin typeface="Gill Sans MT" pitchFamily="34" charset="0"/>
              </a:rPr>
              <a:t>B_CONTR  </a:t>
            </a:r>
            <a:r>
              <a:rPr lang="en-US" sz="1200" dirty="0" smtClean="0">
                <a:latin typeface="Gill Sans MT" pitchFamily="34" charset="0"/>
              </a:rPr>
              <a:t>BY D10_CO         20.201    -0.124     -0.033       -0.072</a:t>
            </a:r>
          </a:p>
          <a:p>
            <a:r>
              <a:rPr lang="en-US" sz="1200" dirty="0" smtClean="0">
                <a:latin typeface="Gill Sans MT" pitchFamily="34" charset="0"/>
              </a:rPr>
              <a:t>B_CONTR  </a:t>
            </a:r>
            <a:r>
              <a:rPr lang="en-US" sz="1200" dirty="0" smtClean="0">
                <a:latin typeface="Gill Sans MT" pitchFamily="34" charset="0"/>
              </a:rPr>
              <a:t>BY D15_CO          4.291    -0.053     -0.014       -0.030</a:t>
            </a:r>
          </a:p>
          <a:p>
            <a:r>
              <a:rPr lang="en-US" sz="1200" b="1" dirty="0" smtClean="0">
                <a:latin typeface="Gill Sans MT" pitchFamily="34" charset="0"/>
              </a:rPr>
              <a:t>B_CONTR  </a:t>
            </a:r>
            <a:r>
              <a:rPr lang="en-US" sz="1200" b="1" dirty="0" smtClean="0">
                <a:latin typeface="Gill Sans MT" pitchFamily="34" charset="0"/>
              </a:rPr>
              <a:t>BY D19_CO         35.022     0.194      0.052        0.098</a:t>
            </a:r>
          </a:p>
          <a:p>
            <a:r>
              <a:rPr lang="en-US" sz="1200" b="1" dirty="0" smtClean="0">
                <a:latin typeface="Gill Sans MT" pitchFamily="34" charset="0"/>
              </a:rPr>
              <a:t>B_CONTR  </a:t>
            </a:r>
            <a:r>
              <a:rPr lang="en-US" sz="1200" b="1" dirty="0" smtClean="0">
                <a:latin typeface="Gill Sans MT" pitchFamily="34" charset="0"/>
              </a:rPr>
              <a:t>BY D25_CO         34.380    -0.140     -0.037       -0.097</a:t>
            </a:r>
          </a:p>
          <a:p>
            <a:r>
              <a:rPr lang="en-US" sz="1200" b="1" dirty="0" smtClean="0">
                <a:latin typeface="Gill Sans MT" pitchFamily="34" charset="0"/>
              </a:rPr>
              <a:t>B_CONTR  BY D30_CO         86.929     0.511      0.136        0.238</a:t>
            </a:r>
          </a:p>
          <a:p>
            <a:r>
              <a:rPr lang="en-US" sz="1200" b="1" dirty="0" smtClean="0">
                <a:latin typeface="Gill Sans MT" pitchFamily="34" charset="0"/>
              </a:rPr>
              <a:t>B_DEM    </a:t>
            </a:r>
            <a:r>
              <a:rPr lang="en-US" sz="1200" b="1" dirty="0" smtClean="0">
                <a:latin typeface="Gill Sans MT" pitchFamily="34" charset="0"/>
              </a:rPr>
              <a:t>BY D9_DE          41.234     0.183      0.060        0.146</a:t>
            </a:r>
          </a:p>
          <a:p>
            <a:r>
              <a:rPr lang="en-US" sz="1200" dirty="0" smtClean="0">
                <a:latin typeface="Gill Sans MT" pitchFamily="34" charset="0"/>
              </a:rPr>
              <a:t>B_DEM    </a:t>
            </a:r>
            <a:r>
              <a:rPr lang="en-US" sz="1200" dirty="0" smtClean="0">
                <a:latin typeface="Gill Sans MT" pitchFamily="34" charset="0"/>
              </a:rPr>
              <a:t>BY D20_DE          5.023     0.068      0.023        0.047</a:t>
            </a:r>
          </a:p>
          <a:p>
            <a:r>
              <a:rPr lang="en-US" sz="1200" dirty="0" smtClean="0">
                <a:latin typeface="Gill Sans MT" pitchFamily="34" charset="0"/>
              </a:rPr>
              <a:t>B_DEM    BY D22_DE         11.894    -0.063     -0.021       -</a:t>
            </a:r>
            <a:r>
              <a:rPr lang="en-US" sz="1200" dirty="0" smtClean="0">
                <a:latin typeface="Gill Sans MT" pitchFamily="34" charset="0"/>
              </a:rPr>
              <a:t>0.048</a:t>
            </a:r>
            <a:endParaRPr lang="en-US" sz="1200" dirty="0" smtClean="0">
              <a:latin typeface="Gill Sans MT"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ICC(1) a LIVELLO LATENTE</a:t>
            </a:r>
            <a:endParaRPr lang="en-US" sz="2800" b="1" dirty="0" smtClean="0">
              <a:solidFill>
                <a:srgbClr val="FFFF00"/>
              </a:solidFill>
              <a:effectLst>
                <a:outerShdw blurRad="38100" dist="38100" dir="2700000" algn="tl">
                  <a:srgbClr val="000000">
                    <a:alpha val="43137"/>
                  </a:srgbClr>
                </a:outerShdw>
              </a:effectLst>
              <a:latin typeface="Gill Sans MT" pitchFamily="34" charset="0"/>
            </a:endParaRP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33</a:t>
            </a:fld>
            <a:endParaRPr lang="en-US" b="1" dirty="0">
              <a:effectLst>
                <a:outerShdw blurRad="38100" dist="38100" dir="2700000" algn="tl">
                  <a:srgbClr val="000000">
                    <a:alpha val="43137"/>
                  </a:srgbClr>
                </a:outerShdw>
              </a:effectLst>
              <a:latin typeface="Gill Sans MT" pitchFamily="34" charset="0"/>
            </a:endParaRPr>
          </a:p>
        </p:txBody>
      </p:sp>
      <p:sp>
        <p:nvSpPr>
          <p:cNvPr id="14" name="CasellaDiTesto 5"/>
          <p:cNvSpPr txBox="1">
            <a:spLocks noChangeArrowheads="1"/>
          </p:cNvSpPr>
          <p:nvPr/>
        </p:nvSpPr>
        <p:spPr bwMode="auto">
          <a:xfrm>
            <a:off x="323528" y="980728"/>
            <a:ext cx="8319298" cy="2031325"/>
          </a:xfrm>
          <a:prstGeom prst="rect">
            <a:avLst/>
          </a:prstGeom>
          <a:solidFill>
            <a:schemeClr val="bg1">
              <a:lumMod val="85000"/>
            </a:schemeClr>
          </a:solidFill>
          <a:ln w="9525">
            <a:noFill/>
            <a:miter lim="800000"/>
            <a:headEnd/>
            <a:tailEnd/>
          </a:ln>
        </p:spPr>
        <p:txBody>
          <a:bodyPr wrap="square">
            <a:spAutoFit/>
          </a:bodyPr>
          <a:lstStyle/>
          <a:p>
            <a:pPr algn="ctr"/>
            <a:r>
              <a:rPr lang="it-IT" b="1" dirty="0" smtClean="0">
                <a:latin typeface="Gill Sans MT" pitchFamily="34" charset="0"/>
              </a:rPr>
              <a:t>ICC o ICC(1)</a:t>
            </a:r>
          </a:p>
          <a:p>
            <a:pPr algn="ctr"/>
            <a:endParaRPr lang="it-IT" b="1" dirty="0" smtClean="0">
              <a:latin typeface="Gill Sans MT" pitchFamily="34" charset="0"/>
            </a:endParaRPr>
          </a:p>
          <a:p>
            <a:pPr algn="ctr"/>
            <a:r>
              <a:rPr lang="el-GR" i="1" dirty="0" smtClean="0"/>
              <a:t>ρ </a:t>
            </a:r>
            <a:r>
              <a:rPr lang="el-GR" dirty="0" smtClean="0"/>
              <a:t>= </a:t>
            </a:r>
            <a:r>
              <a:rPr lang="el-GR" i="1" dirty="0" smtClean="0"/>
              <a:t>σ</a:t>
            </a:r>
            <a:r>
              <a:rPr lang="el-GR" baseline="30000" dirty="0" smtClean="0"/>
              <a:t>2</a:t>
            </a:r>
            <a:r>
              <a:rPr lang="it-IT" i="1" baseline="-25000" dirty="0" smtClean="0">
                <a:latin typeface="Gill Sans MT" pitchFamily="34" charset="0"/>
              </a:rPr>
              <a:t>b </a:t>
            </a:r>
            <a:r>
              <a:rPr lang="it-IT" b="1" dirty="0" smtClean="0">
                <a:latin typeface="Gill Sans MT" pitchFamily="34" charset="0"/>
              </a:rPr>
              <a:t>/ </a:t>
            </a:r>
            <a:r>
              <a:rPr lang="it-IT" dirty="0" smtClean="0">
                <a:latin typeface="Gill Sans MT" pitchFamily="34" charset="0"/>
              </a:rPr>
              <a:t>(</a:t>
            </a:r>
            <a:r>
              <a:rPr lang="el-GR" i="1" dirty="0" smtClean="0"/>
              <a:t>σ</a:t>
            </a:r>
            <a:r>
              <a:rPr lang="el-GR" baseline="30000" dirty="0" smtClean="0"/>
              <a:t>2</a:t>
            </a:r>
            <a:r>
              <a:rPr lang="it-IT" i="1" baseline="-25000" dirty="0" smtClean="0">
                <a:latin typeface="Gill Sans MT" pitchFamily="34" charset="0"/>
              </a:rPr>
              <a:t>b </a:t>
            </a:r>
            <a:r>
              <a:rPr lang="it-IT" dirty="0" smtClean="0">
                <a:latin typeface="Gill Sans MT" pitchFamily="34" charset="0"/>
              </a:rPr>
              <a:t>+ </a:t>
            </a:r>
            <a:r>
              <a:rPr lang="el-GR" i="1" dirty="0" smtClean="0"/>
              <a:t>σ</a:t>
            </a:r>
            <a:r>
              <a:rPr lang="el-GR" baseline="30000" dirty="0" smtClean="0"/>
              <a:t>2</a:t>
            </a:r>
            <a:r>
              <a:rPr lang="it-IT" i="1" baseline="-25000" dirty="0" smtClean="0">
                <a:latin typeface="Gill Sans MT" pitchFamily="34" charset="0"/>
              </a:rPr>
              <a:t>w</a:t>
            </a:r>
            <a:r>
              <a:rPr lang="it-IT" dirty="0" smtClean="0">
                <a:latin typeface="Gill Sans MT" pitchFamily="34" charset="0"/>
              </a:rPr>
              <a:t>)</a:t>
            </a:r>
          </a:p>
          <a:p>
            <a:pPr algn="ctr"/>
            <a:endParaRPr lang="it-IT" dirty="0" smtClean="0">
              <a:latin typeface="Gill Sans MT" pitchFamily="34" charset="0"/>
            </a:endParaRPr>
          </a:p>
          <a:p>
            <a:pPr algn="ctr"/>
            <a:r>
              <a:rPr lang="it-IT" dirty="0" smtClean="0">
                <a:latin typeface="Gill Sans MT" pitchFamily="34" charset="0"/>
              </a:rPr>
              <a:t>Dove:</a:t>
            </a:r>
          </a:p>
          <a:p>
            <a:pPr algn="ctr"/>
            <a:r>
              <a:rPr lang="el-GR" i="1" dirty="0" smtClean="0"/>
              <a:t>σ</a:t>
            </a:r>
            <a:r>
              <a:rPr lang="el-GR" baseline="30000" dirty="0" smtClean="0"/>
              <a:t>2</a:t>
            </a:r>
            <a:r>
              <a:rPr lang="it-IT" i="1" baseline="-25000" dirty="0" smtClean="0">
                <a:latin typeface="Gill Sans MT" pitchFamily="34" charset="0"/>
              </a:rPr>
              <a:t>b </a:t>
            </a:r>
            <a:r>
              <a:rPr lang="it-IT" i="1" dirty="0" smtClean="0">
                <a:latin typeface="Gill Sans MT" pitchFamily="34" charset="0"/>
              </a:rPr>
              <a:t>= varianza a livello di gruppo o </a:t>
            </a:r>
            <a:r>
              <a:rPr lang="it-IT" i="1" dirty="0" err="1" smtClean="0">
                <a:latin typeface="Gill Sans MT" pitchFamily="34" charset="0"/>
              </a:rPr>
              <a:t>between</a:t>
            </a:r>
            <a:endParaRPr lang="it-IT" dirty="0" smtClean="0">
              <a:latin typeface="Gill Sans MT" pitchFamily="34" charset="0"/>
            </a:endParaRPr>
          </a:p>
          <a:p>
            <a:pPr algn="ctr"/>
            <a:r>
              <a:rPr lang="el-GR" i="1" dirty="0" smtClean="0"/>
              <a:t>σ</a:t>
            </a:r>
            <a:r>
              <a:rPr lang="el-GR" baseline="30000" dirty="0" smtClean="0"/>
              <a:t>2</a:t>
            </a:r>
            <a:r>
              <a:rPr lang="it-IT" i="1" baseline="-25000" dirty="0" smtClean="0">
                <a:latin typeface="Gill Sans MT" pitchFamily="34" charset="0"/>
              </a:rPr>
              <a:t>w</a:t>
            </a:r>
            <a:r>
              <a:rPr lang="it-IT" i="1" dirty="0" smtClean="0">
                <a:latin typeface="Gill Sans MT" pitchFamily="34" charset="0"/>
              </a:rPr>
              <a:t> = varianza a livello individuale o </a:t>
            </a:r>
            <a:r>
              <a:rPr lang="it-IT" i="1" dirty="0" err="1" smtClean="0">
                <a:latin typeface="Gill Sans MT" pitchFamily="34" charset="0"/>
              </a:rPr>
              <a:t>within</a:t>
            </a:r>
            <a:endParaRPr lang="it-IT" b="1" dirty="0">
              <a:latin typeface="Gill Sans MT" pitchFamily="34" charset="0"/>
            </a:endParaRPr>
          </a:p>
        </p:txBody>
      </p:sp>
      <p:sp>
        <p:nvSpPr>
          <p:cNvPr id="16" name="Rettangolo 15"/>
          <p:cNvSpPr/>
          <p:nvPr/>
        </p:nvSpPr>
        <p:spPr>
          <a:xfrm>
            <a:off x="0" y="3143248"/>
            <a:ext cx="4963992" cy="2862322"/>
          </a:xfrm>
          <a:prstGeom prst="rect">
            <a:avLst/>
          </a:prstGeom>
        </p:spPr>
        <p:txBody>
          <a:bodyPr wrap="square">
            <a:spAutoFit/>
          </a:bodyPr>
          <a:lstStyle/>
          <a:p>
            <a:r>
              <a:rPr lang="pl-PL" b="1" dirty="0" smtClean="0"/>
              <a:t> Varian</a:t>
            </a:r>
            <a:r>
              <a:rPr lang="it-IT" b="1" dirty="0" err="1" smtClean="0"/>
              <a:t>ze</a:t>
            </a:r>
            <a:r>
              <a:rPr lang="it-IT" b="1" dirty="0" smtClean="0"/>
              <a:t> delle variabili </a:t>
            </a:r>
            <a:r>
              <a:rPr lang="it-IT" b="1" dirty="0" smtClean="0"/>
              <a:t>latenti</a:t>
            </a:r>
          </a:p>
          <a:p>
            <a:r>
              <a:rPr lang="it-IT" b="1" dirty="0" smtClean="0">
                <a:solidFill>
                  <a:srgbClr val="00B050"/>
                </a:solidFill>
              </a:rPr>
              <a:t>STRONG METRIC ISOPHORMISM</a:t>
            </a:r>
            <a:endParaRPr lang="it-IT" b="1" dirty="0" smtClean="0">
              <a:solidFill>
                <a:srgbClr val="00B050"/>
              </a:solidFill>
            </a:endParaRPr>
          </a:p>
          <a:p>
            <a:endParaRPr lang="it-IT" dirty="0" smtClean="0"/>
          </a:p>
          <a:p>
            <a:r>
              <a:rPr lang="it-IT" b="1" dirty="0" smtClean="0"/>
              <a:t>LIVELLO 1</a:t>
            </a:r>
            <a:endParaRPr lang="pl-PL" b="1" dirty="0" smtClean="0"/>
          </a:p>
          <a:p>
            <a:r>
              <a:rPr lang="pl-PL" dirty="0" smtClean="0"/>
              <a:t>W_CONTR         </a:t>
            </a:r>
            <a:r>
              <a:rPr lang="it-IT" dirty="0" smtClean="0"/>
              <a:t> </a:t>
            </a:r>
            <a:r>
              <a:rPr lang="pl-PL" dirty="0" smtClean="0"/>
              <a:t>0.1</a:t>
            </a:r>
            <a:r>
              <a:rPr lang="it-IT" dirty="0" smtClean="0"/>
              <a:t>93</a:t>
            </a:r>
            <a:endParaRPr lang="pl-PL" dirty="0" smtClean="0"/>
          </a:p>
          <a:p>
            <a:r>
              <a:rPr lang="pl-PL" dirty="0" smtClean="0"/>
              <a:t>W_DEM              </a:t>
            </a:r>
            <a:r>
              <a:rPr lang="pl-PL" dirty="0" smtClean="0"/>
              <a:t>0.2</a:t>
            </a:r>
            <a:r>
              <a:rPr lang="it-IT" dirty="0" smtClean="0"/>
              <a:t>51</a:t>
            </a:r>
            <a:endParaRPr lang="it-IT" dirty="0" smtClean="0"/>
          </a:p>
          <a:p>
            <a:endParaRPr lang="it-IT" dirty="0" smtClean="0"/>
          </a:p>
          <a:p>
            <a:r>
              <a:rPr lang="it-IT" b="1" dirty="0" smtClean="0"/>
              <a:t>LIVELLO 2</a:t>
            </a:r>
          </a:p>
          <a:p>
            <a:r>
              <a:rPr lang="it-IT" dirty="0" err="1" smtClean="0"/>
              <a:t>B_CONTR</a:t>
            </a:r>
            <a:r>
              <a:rPr lang="it-IT" dirty="0" smtClean="0"/>
              <a:t>         </a:t>
            </a:r>
            <a:r>
              <a:rPr lang="it-IT" dirty="0" smtClean="0"/>
              <a:t>0.071</a:t>
            </a:r>
            <a:endParaRPr lang="it-IT" dirty="0" smtClean="0"/>
          </a:p>
          <a:p>
            <a:r>
              <a:rPr lang="it-IT" dirty="0" err="1" smtClean="0"/>
              <a:t>B_DEM</a:t>
            </a:r>
            <a:r>
              <a:rPr lang="it-IT" dirty="0" smtClean="0"/>
              <a:t>              </a:t>
            </a:r>
            <a:r>
              <a:rPr lang="it-IT" dirty="0" smtClean="0"/>
              <a:t>0.109</a:t>
            </a:r>
            <a:endParaRPr lang="it-IT" dirty="0"/>
          </a:p>
        </p:txBody>
      </p:sp>
      <p:sp>
        <p:nvSpPr>
          <p:cNvPr id="17" name="Rettangolo 16"/>
          <p:cNvSpPr/>
          <p:nvPr/>
        </p:nvSpPr>
        <p:spPr>
          <a:xfrm>
            <a:off x="4941852" y="5353266"/>
            <a:ext cx="3857082" cy="369332"/>
          </a:xfrm>
          <a:prstGeom prst="rect">
            <a:avLst/>
          </a:prstGeom>
          <a:solidFill>
            <a:srgbClr val="00B050"/>
          </a:solidFill>
        </p:spPr>
        <p:txBody>
          <a:bodyPr wrap="square">
            <a:spAutoFit/>
          </a:bodyPr>
          <a:lstStyle/>
          <a:p>
            <a:pPr algn="ctr"/>
            <a:r>
              <a:rPr lang="el-GR" i="1" dirty="0" smtClean="0"/>
              <a:t>ρ</a:t>
            </a:r>
            <a:r>
              <a:rPr lang="it-IT" i="1" baseline="-25000" dirty="0" smtClean="0"/>
              <a:t>control</a:t>
            </a:r>
            <a:r>
              <a:rPr lang="el-GR" i="1" dirty="0" smtClean="0"/>
              <a:t> </a:t>
            </a:r>
            <a:r>
              <a:rPr lang="el-GR" dirty="0" smtClean="0"/>
              <a:t>= </a:t>
            </a:r>
            <a:r>
              <a:rPr lang="it-IT" dirty="0" smtClean="0"/>
              <a:t>.071 </a:t>
            </a:r>
            <a:r>
              <a:rPr lang="it-IT" b="1" dirty="0" smtClean="0">
                <a:latin typeface="Gill Sans MT" pitchFamily="34" charset="0"/>
              </a:rPr>
              <a:t>/ </a:t>
            </a:r>
            <a:r>
              <a:rPr lang="it-IT" dirty="0" smtClean="0">
                <a:latin typeface="Gill Sans MT" pitchFamily="34" charset="0"/>
              </a:rPr>
              <a:t>(</a:t>
            </a:r>
            <a:r>
              <a:rPr lang="it-IT" dirty="0" smtClean="0"/>
              <a:t>.071 </a:t>
            </a:r>
            <a:r>
              <a:rPr lang="it-IT" dirty="0" smtClean="0">
                <a:latin typeface="Gill Sans MT" pitchFamily="34" charset="0"/>
              </a:rPr>
              <a:t>+ </a:t>
            </a:r>
            <a:r>
              <a:rPr lang="it-IT" dirty="0" smtClean="0"/>
              <a:t>.</a:t>
            </a:r>
            <a:r>
              <a:rPr lang="it-IT" dirty="0" smtClean="0"/>
              <a:t>193</a:t>
            </a:r>
            <a:r>
              <a:rPr lang="it-IT" dirty="0" smtClean="0">
                <a:latin typeface="Gill Sans MT" pitchFamily="34" charset="0"/>
              </a:rPr>
              <a:t>) </a:t>
            </a:r>
            <a:r>
              <a:rPr lang="it-IT" dirty="0" smtClean="0">
                <a:latin typeface="Gill Sans MT" pitchFamily="34" charset="0"/>
              </a:rPr>
              <a:t>= </a:t>
            </a:r>
            <a:r>
              <a:rPr lang="it-IT" b="1" dirty="0" smtClean="0">
                <a:latin typeface="Gill Sans MT" pitchFamily="34" charset="0"/>
              </a:rPr>
              <a:t>.27</a:t>
            </a:r>
            <a:endParaRPr lang="it-IT" b="1" dirty="0" smtClean="0">
              <a:latin typeface="Gill Sans MT" pitchFamily="34" charset="0"/>
            </a:endParaRPr>
          </a:p>
        </p:txBody>
      </p:sp>
      <p:sp>
        <p:nvSpPr>
          <p:cNvPr id="18" name="Rettangolo 17"/>
          <p:cNvSpPr/>
          <p:nvPr/>
        </p:nvSpPr>
        <p:spPr>
          <a:xfrm>
            <a:off x="4929190" y="5929330"/>
            <a:ext cx="3895847" cy="369332"/>
          </a:xfrm>
          <a:prstGeom prst="rect">
            <a:avLst/>
          </a:prstGeom>
          <a:solidFill>
            <a:srgbClr val="00B050"/>
          </a:solidFill>
        </p:spPr>
        <p:txBody>
          <a:bodyPr wrap="square">
            <a:spAutoFit/>
          </a:bodyPr>
          <a:lstStyle/>
          <a:p>
            <a:pPr algn="ctr"/>
            <a:r>
              <a:rPr lang="el-GR" i="1" dirty="0" smtClean="0"/>
              <a:t>ρ</a:t>
            </a:r>
            <a:r>
              <a:rPr lang="it-IT" i="1" baseline="-25000" dirty="0" err="1" smtClean="0"/>
              <a:t>demands</a:t>
            </a:r>
            <a:r>
              <a:rPr lang="el-GR" i="1" dirty="0" smtClean="0"/>
              <a:t> </a:t>
            </a:r>
            <a:r>
              <a:rPr lang="el-GR" dirty="0" smtClean="0"/>
              <a:t>= </a:t>
            </a:r>
            <a:r>
              <a:rPr lang="it-IT" dirty="0" smtClean="0"/>
              <a:t>.109 </a:t>
            </a:r>
            <a:r>
              <a:rPr lang="it-IT" b="1" dirty="0" smtClean="0">
                <a:latin typeface="Gill Sans MT" pitchFamily="34" charset="0"/>
              </a:rPr>
              <a:t>/ </a:t>
            </a:r>
            <a:r>
              <a:rPr lang="it-IT" dirty="0" smtClean="0">
                <a:latin typeface="Gill Sans MT" pitchFamily="34" charset="0"/>
              </a:rPr>
              <a:t>(</a:t>
            </a:r>
            <a:r>
              <a:rPr lang="it-IT" dirty="0" smtClean="0"/>
              <a:t>.</a:t>
            </a:r>
            <a:r>
              <a:rPr lang="it-IT" dirty="0" err="1" smtClean="0"/>
              <a:t>109</a:t>
            </a:r>
            <a:r>
              <a:rPr lang="it-IT" dirty="0" smtClean="0"/>
              <a:t> </a:t>
            </a:r>
            <a:r>
              <a:rPr lang="it-IT" dirty="0" smtClean="0">
                <a:latin typeface="Gill Sans MT" pitchFamily="34" charset="0"/>
              </a:rPr>
              <a:t>+ </a:t>
            </a:r>
            <a:r>
              <a:rPr lang="it-IT" dirty="0" smtClean="0"/>
              <a:t>.251</a:t>
            </a:r>
            <a:r>
              <a:rPr lang="it-IT" dirty="0" smtClean="0">
                <a:latin typeface="Gill Sans MT" pitchFamily="34" charset="0"/>
              </a:rPr>
              <a:t>) </a:t>
            </a:r>
            <a:r>
              <a:rPr lang="it-IT" dirty="0" smtClean="0">
                <a:latin typeface="Gill Sans MT" pitchFamily="34" charset="0"/>
              </a:rPr>
              <a:t>= </a:t>
            </a:r>
            <a:r>
              <a:rPr lang="it-IT" b="1" dirty="0" smtClean="0">
                <a:latin typeface="Gill Sans MT" pitchFamily="34" charset="0"/>
              </a:rPr>
              <a:t>.30</a:t>
            </a:r>
            <a:endParaRPr lang="it-IT" b="1" dirty="0" smtClean="0">
              <a:latin typeface="Gill Sans MT" pitchFamily="34" charset="0"/>
            </a:endParaRPr>
          </a:p>
        </p:txBody>
      </p:sp>
      <p:sp>
        <p:nvSpPr>
          <p:cNvPr id="19" name="CasellaDiTesto 5"/>
          <p:cNvSpPr txBox="1">
            <a:spLocks noChangeArrowheads="1"/>
          </p:cNvSpPr>
          <p:nvPr/>
        </p:nvSpPr>
        <p:spPr bwMode="auto">
          <a:xfrm>
            <a:off x="4286248" y="3357562"/>
            <a:ext cx="4500594" cy="1477328"/>
          </a:xfrm>
          <a:prstGeom prst="rect">
            <a:avLst/>
          </a:prstGeom>
          <a:noFill/>
          <a:ln w="34925">
            <a:solidFill>
              <a:schemeClr val="tx1"/>
            </a:solidFill>
            <a:prstDash val="sysDot"/>
            <a:miter lim="800000"/>
            <a:headEnd/>
            <a:tailEnd/>
          </a:ln>
        </p:spPr>
        <p:txBody>
          <a:bodyPr wrap="square">
            <a:spAutoFit/>
          </a:bodyPr>
          <a:lstStyle/>
          <a:p>
            <a:r>
              <a:rPr lang="it-IT" dirty="0" smtClean="0">
                <a:latin typeface="Gill Sans MT" pitchFamily="34" charset="0"/>
              </a:rPr>
              <a:t>Un prerequisito per la comparazione delle varianze latenti tra i livelli o il calcolo dell’ICC(1) a livello latente è l’invarianza cross-livello dei </a:t>
            </a:r>
            <a:r>
              <a:rPr lang="it-IT" dirty="0" err="1" smtClean="0">
                <a:latin typeface="Gill Sans MT" pitchFamily="34" charset="0"/>
              </a:rPr>
              <a:t>loadings</a:t>
            </a:r>
            <a:endParaRPr lang="it-IT" dirty="0" smtClean="0">
              <a:latin typeface="Gill Sans MT" pitchFamily="34" charset="0"/>
            </a:endParaRPr>
          </a:p>
          <a:p>
            <a:r>
              <a:rPr lang="it-IT" dirty="0" smtClean="0">
                <a:latin typeface="Gill Sans MT" pitchFamily="34" charset="0"/>
              </a:rPr>
              <a:t>(</a:t>
            </a:r>
            <a:r>
              <a:rPr lang="it-IT" dirty="0" err="1" smtClean="0">
                <a:latin typeface="Gill Sans MT" pitchFamily="34" charset="0"/>
              </a:rPr>
              <a:t>Metha</a:t>
            </a:r>
            <a:r>
              <a:rPr lang="it-IT" dirty="0" smtClean="0">
                <a:latin typeface="Gill Sans MT" pitchFamily="34" charset="0"/>
              </a:rPr>
              <a:t> &amp; Neal, 2005; </a:t>
            </a:r>
            <a:r>
              <a:rPr lang="it-IT" dirty="0" err="1" smtClean="0">
                <a:latin typeface="Gill Sans MT" pitchFamily="34" charset="0"/>
              </a:rPr>
              <a:t>Heck</a:t>
            </a:r>
            <a:r>
              <a:rPr lang="it-IT" dirty="0" smtClean="0">
                <a:latin typeface="Gill Sans MT" pitchFamily="34" charset="0"/>
              </a:rPr>
              <a:t> &amp; Thomas, 2015).</a:t>
            </a:r>
            <a:endParaRPr lang="it-IT" dirty="0">
              <a:latin typeface="Gill Sans MT"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500" fill="hold"/>
                                        <p:tgtEl>
                                          <p:spTgt spid="17"/>
                                        </p:tgtEl>
                                        <p:attrNameLst>
                                          <p:attrName>ppt_x</p:attrName>
                                        </p:attrNameLst>
                                      </p:cBhvr>
                                      <p:tavLst>
                                        <p:tav tm="0">
                                          <p:val>
                                            <p:strVal val="#ppt_x"/>
                                          </p:val>
                                        </p:tav>
                                        <p:tav tm="100000">
                                          <p:val>
                                            <p:strVal val="#ppt_x"/>
                                          </p:val>
                                        </p:tav>
                                      </p:tavLst>
                                    </p:anim>
                                    <p:anim calcmode="lin" valueType="num">
                                      <p:cBhvr additive="base">
                                        <p:cTn id="14" dur="500" fill="hold"/>
                                        <p:tgtEl>
                                          <p:spTgt spid="17"/>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ppt_x"/>
                                          </p:val>
                                        </p:tav>
                                        <p:tav tm="100000">
                                          <p:val>
                                            <p:strVal val="#ppt_x"/>
                                          </p:val>
                                        </p:tav>
                                      </p:tavLst>
                                    </p:anim>
                                    <p:anim calcmode="lin" valueType="num">
                                      <p:cBhvr additive="base">
                                        <p:cTn id="1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ICC(1) a LIVELLO LATENTE</a:t>
            </a:r>
            <a:endParaRPr lang="en-US" sz="2800" b="1" dirty="0" smtClean="0">
              <a:solidFill>
                <a:srgbClr val="FFFF00"/>
              </a:solidFill>
              <a:effectLst>
                <a:outerShdw blurRad="38100" dist="38100" dir="2700000" algn="tl">
                  <a:srgbClr val="000000">
                    <a:alpha val="43137"/>
                  </a:srgbClr>
                </a:outerShdw>
              </a:effectLst>
              <a:latin typeface="Gill Sans MT" pitchFamily="34" charset="0"/>
            </a:endParaRP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34</a:t>
            </a:fld>
            <a:endParaRPr lang="en-US" b="1" dirty="0">
              <a:effectLst>
                <a:outerShdw blurRad="38100" dist="38100" dir="2700000" algn="tl">
                  <a:srgbClr val="000000">
                    <a:alpha val="43137"/>
                  </a:srgbClr>
                </a:outerShdw>
              </a:effectLst>
              <a:latin typeface="Gill Sans MT" pitchFamily="34" charset="0"/>
            </a:endParaRPr>
          </a:p>
        </p:txBody>
      </p:sp>
      <p:sp>
        <p:nvSpPr>
          <p:cNvPr id="7" name="CasellaDiTesto 5"/>
          <p:cNvSpPr txBox="1">
            <a:spLocks noChangeArrowheads="1"/>
          </p:cNvSpPr>
          <p:nvPr/>
        </p:nvSpPr>
        <p:spPr bwMode="auto">
          <a:xfrm>
            <a:off x="323528" y="980728"/>
            <a:ext cx="8319298" cy="2031325"/>
          </a:xfrm>
          <a:prstGeom prst="rect">
            <a:avLst/>
          </a:prstGeom>
          <a:solidFill>
            <a:schemeClr val="bg1">
              <a:lumMod val="85000"/>
            </a:schemeClr>
          </a:solidFill>
          <a:ln w="9525">
            <a:noFill/>
            <a:miter lim="800000"/>
            <a:headEnd/>
            <a:tailEnd/>
          </a:ln>
        </p:spPr>
        <p:txBody>
          <a:bodyPr wrap="square">
            <a:spAutoFit/>
          </a:bodyPr>
          <a:lstStyle/>
          <a:p>
            <a:pPr algn="ctr"/>
            <a:r>
              <a:rPr lang="it-IT" b="1" dirty="0" smtClean="0">
                <a:latin typeface="Gill Sans MT" pitchFamily="34" charset="0"/>
              </a:rPr>
              <a:t>ICC o ICC(1)</a:t>
            </a:r>
          </a:p>
          <a:p>
            <a:pPr algn="ctr"/>
            <a:endParaRPr lang="it-IT" b="1" dirty="0" smtClean="0">
              <a:latin typeface="Gill Sans MT" pitchFamily="34" charset="0"/>
            </a:endParaRPr>
          </a:p>
          <a:p>
            <a:pPr algn="ctr"/>
            <a:r>
              <a:rPr lang="el-GR" i="1" dirty="0" smtClean="0"/>
              <a:t>ρ </a:t>
            </a:r>
            <a:r>
              <a:rPr lang="el-GR" dirty="0" smtClean="0"/>
              <a:t>= </a:t>
            </a:r>
            <a:r>
              <a:rPr lang="el-GR" i="1" dirty="0" smtClean="0"/>
              <a:t>σ</a:t>
            </a:r>
            <a:r>
              <a:rPr lang="el-GR" baseline="30000" dirty="0" smtClean="0"/>
              <a:t>2</a:t>
            </a:r>
            <a:r>
              <a:rPr lang="it-IT" i="1" baseline="-25000" dirty="0" smtClean="0">
                <a:latin typeface="Gill Sans MT" pitchFamily="34" charset="0"/>
              </a:rPr>
              <a:t>b </a:t>
            </a:r>
            <a:r>
              <a:rPr lang="it-IT" b="1" dirty="0" smtClean="0">
                <a:latin typeface="Gill Sans MT" pitchFamily="34" charset="0"/>
              </a:rPr>
              <a:t>/ </a:t>
            </a:r>
            <a:r>
              <a:rPr lang="it-IT" dirty="0" smtClean="0">
                <a:latin typeface="Gill Sans MT" pitchFamily="34" charset="0"/>
              </a:rPr>
              <a:t>(</a:t>
            </a:r>
            <a:r>
              <a:rPr lang="el-GR" i="1" dirty="0" smtClean="0"/>
              <a:t>σ</a:t>
            </a:r>
            <a:r>
              <a:rPr lang="el-GR" baseline="30000" dirty="0" smtClean="0"/>
              <a:t>2</a:t>
            </a:r>
            <a:r>
              <a:rPr lang="it-IT" i="1" baseline="-25000" dirty="0" smtClean="0">
                <a:latin typeface="Gill Sans MT" pitchFamily="34" charset="0"/>
              </a:rPr>
              <a:t>b </a:t>
            </a:r>
            <a:r>
              <a:rPr lang="it-IT" dirty="0" smtClean="0">
                <a:latin typeface="Gill Sans MT" pitchFamily="34" charset="0"/>
              </a:rPr>
              <a:t>+ </a:t>
            </a:r>
            <a:r>
              <a:rPr lang="el-GR" i="1" dirty="0" smtClean="0"/>
              <a:t>σ</a:t>
            </a:r>
            <a:r>
              <a:rPr lang="el-GR" baseline="30000" dirty="0" smtClean="0"/>
              <a:t>2</a:t>
            </a:r>
            <a:r>
              <a:rPr lang="it-IT" i="1" baseline="-25000" dirty="0" smtClean="0">
                <a:latin typeface="Gill Sans MT" pitchFamily="34" charset="0"/>
              </a:rPr>
              <a:t>w</a:t>
            </a:r>
            <a:r>
              <a:rPr lang="it-IT" dirty="0" smtClean="0">
                <a:latin typeface="Gill Sans MT" pitchFamily="34" charset="0"/>
              </a:rPr>
              <a:t>)</a:t>
            </a:r>
          </a:p>
          <a:p>
            <a:pPr algn="ctr"/>
            <a:endParaRPr lang="it-IT" dirty="0" smtClean="0">
              <a:latin typeface="Gill Sans MT" pitchFamily="34" charset="0"/>
            </a:endParaRPr>
          </a:p>
          <a:p>
            <a:pPr algn="ctr"/>
            <a:r>
              <a:rPr lang="it-IT" dirty="0" smtClean="0">
                <a:latin typeface="Gill Sans MT" pitchFamily="34" charset="0"/>
              </a:rPr>
              <a:t>Dove:</a:t>
            </a:r>
          </a:p>
          <a:p>
            <a:pPr algn="ctr"/>
            <a:r>
              <a:rPr lang="el-GR" i="1" dirty="0" smtClean="0"/>
              <a:t>σ</a:t>
            </a:r>
            <a:r>
              <a:rPr lang="el-GR" baseline="30000" dirty="0" smtClean="0"/>
              <a:t>2</a:t>
            </a:r>
            <a:r>
              <a:rPr lang="it-IT" i="1" baseline="-25000" dirty="0" smtClean="0">
                <a:latin typeface="Gill Sans MT" pitchFamily="34" charset="0"/>
              </a:rPr>
              <a:t>b </a:t>
            </a:r>
            <a:r>
              <a:rPr lang="it-IT" i="1" dirty="0" smtClean="0">
                <a:latin typeface="Gill Sans MT" pitchFamily="34" charset="0"/>
              </a:rPr>
              <a:t>= varianza a livello di gruppo o </a:t>
            </a:r>
            <a:r>
              <a:rPr lang="it-IT" i="1" dirty="0" err="1" smtClean="0">
                <a:latin typeface="Gill Sans MT" pitchFamily="34" charset="0"/>
              </a:rPr>
              <a:t>between</a:t>
            </a:r>
            <a:endParaRPr lang="it-IT" dirty="0" smtClean="0">
              <a:latin typeface="Gill Sans MT" pitchFamily="34" charset="0"/>
            </a:endParaRPr>
          </a:p>
          <a:p>
            <a:pPr algn="ctr"/>
            <a:r>
              <a:rPr lang="el-GR" i="1" dirty="0" smtClean="0"/>
              <a:t>σ</a:t>
            </a:r>
            <a:r>
              <a:rPr lang="el-GR" baseline="30000" dirty="0" smtClean="0"/>
              <a:t>2</a:t>
            </a:r>
            <a:r>
              <a:rPr lang="it-IT" i="1" baseline="-25000" dirty="0" smtClean="0">
                <a:latin typeface="Gill Sans MT" pitchFamily="34" charset="0"/>
              </a:rPr>
              <a:t>w</a:t>
            </a:r>
            <a:r>
              <a:rPr lang="it-IT" i="1" dirty="0" smtClean="0">
                <a:latin typeface="Gill Sans MT" pitchFamily="34" charset="0"/>
              </a:rPr>
              <a:t> = varianza a livello individuale o </a:t>
            </a:r>
            <a:r>
              <a:rPr lang="it-IT" i="1" dirty="0" err="1" smtClean="0">
                <a:latin typeface="Gill Sans MT" pitchFamily="34" charset="0"/>
              </a:rPr>
              <a:t>within</a:t>
            </a:r>
            <a:endParaRPr lang="it-IT" b="1" dirty="0">
              <a:latin typeface="Gill Sans MT" pitchFamily="34" charset="0"/>
            </a:endParaRPr>
          </a:p>
        </p:txBody>
      </p:sp>
      <p:sp>
        <p:nvSpPr>
          <p:cNvPr id="8" name="Rettangolo 7"/>
          <p:cNvSpPr/>
          <p:nvPr/>
        </p:nvSpPr>
        <p:spPr>
          <a:xfrm>
            <a:off x="0" y="3214686"/>
            <a:ext cx="5143504" cy="2862322"/>
          </a:xfrm>
          <a:prstGeom prst="rect">
            <a:avLst/>
          </a:prstGeom>
        </p:spPr>
        <p:txBody>
          <a:bodyPr wrap="square">
            <a:spAutoFit/>
          </a:bodyPr>
          <a:lstStyle/>
          <a:p>
            <a:r>
              <a:rPr lang="pl-PL" b="1" dirty="0" smtClean="0"/>
              <a:t> Varian</a:t>
            </a:r>
            <a:r>
              <a:rPr lang="it-IT" b="1" dirty="0" err="1" smtClean="0"/>
              <a:t>ze</a:t>
            </a:r>
            <a:r>
              <a:rPr lang="it-IT" b="1" dirty="0" smtClean="0"/>
              <a:t> delle variabili </a:t>
            </a:r>
            <a:r>
              <a:rPr lang="it-IT" b="1" dirty="0" smtClean="0"/>
              <a:t>latenti</a:t>
            </a:r>
          </a:p>
          <a:p>
            <a:r>
              <a:rPr lang="it-IT" b="1" dirty="0" smtClean="0">
                <a:solidFill>
                  <a:srgbClr val="FF0000"/>
                </a:solidFill>
              </a:rPr>
              <a:t>STRONG CONFIGURAL ISOMORPHISM</a:t>
            </a:r>
            <a:endParaRPr lang="it-IT" b="1" dirty="0" smtClean="0">
              <a:solidFill>
                <a:srgbClr val="FF0000"/>
              </a:solidFill>
            </a:endParaRPr>
          </a:p>
          <a:p>
            <a:endParaRPr lang="it-IT" dirty="0" smtClean="0"/>
          </a:p>
          <a:p>
            <a:r>
              <a:rPr lang="it-IT" b="1" dirty="0" smtClean="0"/>
              <a:t>LIVELLO 1</a:t>
            </a:r>
            <a:endParaRPr lang="pl-PL" b="1" dirty="0" smtClean="0"/>
          </a:p>
          <a:p>
            <a:r>
              <a:rPr lang="pl-PL" dirty="0" smtClean="0"/>
              <a:t>W_CONTR         </a:t>
            </a:r>
            <a:r>
              <a:rPr lang="it-IT" dirty="0" smtClean="0"/>
              <a:t> </a:t>
            </a:r>
            <a:r>
              <a:rPr lang="pl-PL" dirty="0" smtClean="0"/>
              <a:t>0.1</a:t>
            </a:r>
            <a:r>
              <a:rPr lang="it-IT" dirty="0" smtClean="0"/>
              <a:t>7</a:t>
            </a:r>
            <a:r>
              <a:rPr lang="pl-PL" dirty="0" smtClean="0"/>
              <a:t>9</a:t>
            </a:r>
            <a:endParaRPr lang="pl-PL" dirty="0" smtClean="0"/>
          </a:p>
          <a:p>
            <a:r>
              <a:rPr lang="pl-PL" dirty="0" smtClean="0"/>
              <a:t>W_DEM              </a:t>
            </a:r>
            <a:r>
              <a:rPr lang="pl-PL" dirty="0" smtClean="0"/>
              <a:t>0.2</a:t>
            </a:r>
            <a:r>
              <a:rPr lang="it-IT" dirty="0" smtClean="0"/>
              <a:t>50</a:t>
            </a:r>
            <a:endParaRPr lang="it-IT" dirty="0" smtClean="0"/>
          </a:p>
          <a:p>
            <a:endParaRPr lang="it-IT" dirty="0" smtClean="0"/>
          </a:p>
          <a:p>
            <a:r>
              <a:rPr lang="it-IT" b="1" dirty="0" smtClean="0"/>
              <a:t>LIVELLO 2</a:t>
            </a:r>
          </a:p>
          <a:p>
            <a:r>
              <a:rPr lang="it-IT" dirty="0" err="1" smtClean="0"/>
              <a:t>B_CONTR</a:t>
            </a:r>
            <a:r>
              <a:rPr lang="it-IT" dirty="0" smtClean="0"/>
              <a:t>         </a:t>
            </a:r>
            <a:r>
              <a:rPr lang="it-IT" dirty="0" smtClean="0"/>
              <a:t>0.225</a:t>
            </a:r>
            <a:endParaRPr lang="it-IT" dirty="0" smtClean="0"/>
          </a:p>
          <a:p>
            <a:r>
              <a:rPr lang="it-IT" dirty="0" err="1" smtClean="0"/>
              <a:t>B_DEM</a:t>
            </a:r>
            <a:r>
              <a:rPr lang="it-IT" dirty="0" smtClean="0"/>
              <a:t>              </a:t>
            </a:r>
            <a:r>
              <a:rPr lang="it-IT" dirty="0" smtClean="0"/>
              <a:t>0.111</a:t>
            </a:r>
            <a:endParaRPr lang="it-IT" dirty="0"/>
          </a:p>
        </p:txBody>
      </p:sp>
      <p:sp>
        <p:nvSpPr>
          <p:cNvPr id="10" name="Rettangolo 9"/>
          <p:cNvSpPr/>
          <p:nvPr/>
        </p:nvSpPr>
        <p:spPr>
          <a:xfrm>
            <a:off x="4656100" y="4353134"/>
            <a:ext cx="3928520" cy="369332"/>
          </a:xfrm>
          <a:prstGeom prst="rect">
            <a:avLst/>
          </a:prstGeom>
          <a:solidFill>
            <a:srgbClr val="FF0000"/>
          </a:solidFill>
        </p:spPr>
        <p:txBody>
          <a:bodyPr wrap="square">
            <a:spAutoFit/>
          </a:bodyPr>
          <a:lstStyle/>
          <a:p>
            <a:pPr algn="ctr"/>
            <a:r>
              <a:rPr lang="el-GR" i="1" dirty="0" smtClean="0"/>
              <a:t>ρ</a:t>
            </a:r>
            <a:r>
              <a:rPr lang="it-IT" i="1" baseline="-25000" dirty="0" smtClean="0"/>
              <a:t>control</a:t>
            </a:r>
            <a:r>
              <a:rPr lang="el-GR" i="1" dirty="0" smtClean="0"/>
              <a:t> </a:t>
            </a:r>
            <a:r>
              <a:rPr lang="el-GR" dirty="0" smtClean="0"/>
              <a:t>= </a:t>
            </a:r>
            <a:r>
              <a:rPr lang="it-IT" dirty="0" smtClean="0"/>
              <a:t>.</a:t>
            </a:r>
            <a:r>
              <a:rPr lang="it-IT" dirty="0" smtClean="0"/>
              <a:t>225 </a:t>
            </a:r>
            <a:r>
              <a:rPr lang="it-IT" b="1" dirty="0" smtClean="0">
                <a:latin typeface="Gill Sans MT" pitchFamily="34" charset="0"/>
              </a:rPr>
              <a:t>/ </a:t>
            </a:r>
            <a:r>
              <a:rPr lang="it-IT" dirty="0" smtClean="0">
                <a:latin typeface="Gill Sans MT" pitchFamily="34" charset="0"/>
              </a:rPr>
              <a:t>(</a:t>
            </a:r>
            <a:r>
              <a:rPr lang="it-IT" dirty="0" smtClean="0"/>
              <a:t>.179 </a:t>
            </a:r>
            <a:r>
              <a:rPr lang="it-IT" dirty="0" smtClean="0">
                <a:latin typeface="Gill Sans MT" pitchFamily="34" charset="0"/>
              </a:rPr>
              <a:t>+ </a:t>
            </a:r>
            <a:r>
              <a:rPr lang="it-IT" dirty="0" smtClean="0"/>
              <a:t>.225</a:t>
            </a:r>
            <a:r>
              <a:rPr lang="it-IT" dirty="0" smtClean="0">
                <a:latin typeface="Gill Sans MT" pitchFamily="34" charset="0"/>
              </a:rPr>
              <a:t>) </a:t>
            </a:r>
            <a:r>
              <a:rPr lang="it-IT" dirty="0" smtClean="0">
                <a:latin typeface="Gill Sans MT" pitchFamily="34" charset="0"/>
              </a:rPr>
              <a:t>= </a:t>
            </a:r>
            <a:r>
              <a:rPr lang="it-IT" b="1" dirty="0" smtClean="0">
                <a:latin typeface="Gill Sans MT" pitchFamily="34" charset="0"/>
              </a:rPr>
              <a:t>.</a:t>
            </a:r>
            <a:r>
              <a:rPr lang="it-IT" b="1" dirty="0" smtClean="0">
                <a:latin typeface="Gill Sans MT" pitchFamily="34" charset="0"/>
              </a:rPr>
              <a:t>56</a:t>
            </a:r>
            <a:endParaRPr lang="it-IT" b="1" dirty="0" smtClean="0">
              <a:latin typeface="Gill Sans MT" pitchFamily="34" charset="0"/>
            </a:endParaRPr>
          </a:p>
        </p:txBody>
      </p:sp>
      <p:sp>
        <p:nvSpPr>
          <p:cNvPr id="11" name="Rettangolo 10"/>
          <p:cNvSpPr/>
          <p:nvPr/>
        </p:nvSpPr>
        <p:spPr>
          <a:xfrm>
            <a:off x="4643438" y="4929198"/>
            <a:ext cx="4012619" cy="369332"/>
          </a:xfrm>
          <a:prstGeom prst="rect">
            <a:avLst/>
          </a:prstGeom>
          <a:solidFill>
            <a:srgbClr val="FF0000"/>
          </a:solidFill>
        </p:spPr>
        <p:txBody>
          <a:bodyPr wrap="square">
            <a:spAutoFit/>
          </a:bodyPr>
          <a:lstStyle/>
          <a:p>
            <a:pPr algn="ctr"/>
            <a:r>
              <a:rPr lang="el-GR" i="1" dirty="0" smtClean="0"/>
              <a:t>ρ</a:t>
            </a:r>
            <a:r>
              <a:rPr lang="it-IT" i="1" baseline="-25000" dirty="0" err="1" smtClean="0"/>
              <a:t>demands</a:t>
            </a:r>
            <a:r>
              <a:rPr lang="el-GR" i="1" dirty="0" smtClean="0"/>
              <a:t> </a:t>
            </a:r>
            <a:r>
              <a:rPr lang="el-GR" dirty="0" smtClean="0"/>
              <a:t>= </a:t>
            </a:r>
            <a:r>
              <a:rPr lang="it-IT" dirty="0" smtClean="0"/>
              <a:t>.113 </a:t>
            </a:r>
            <a:r>
              <a:rPr lang="it-IT" b="1" dirty="0" smtClean="0">
                <a:latin typeface="Gill Sans MT" pitchFamily="34" charset="0"/>
              </a:rPr>
              <a:t>/ </a:t>
            </a:r>
            <a:r>
              <a:rPr lang="it-IT" dirty="0" smtClean="0">
                <a:latin typeface="Gill Sans MT" pitchFamily="34" charset="0"/>
              </a:rPr>
              <a:t>(</a:t>
            </a:r>
            <a:r>
              <a:rPr lang="it-IT" dirty="0" smtClean="0"/>
              <a:t>.</a:t>
            </a:r>
            <a:r>
              <a:rPr lang="it-IT" dirty="0" err="1" smtClean="0"/>
              <a:t>113</a:t>
            </a:r>
            <a:r>
              <a:rPr lang="it-IT" dirty="0" smtClean="0"/>
              <a:t> </a:t>
            </a:r>
            <a:r>
              <a:rPr lang="it-IT" dirty="0" smtClean="0">
                <a:latin typeface="Gill Sans MT" pitchFamily="34" charset="0"/>
              </a:rPr>
              <a:t>+ </a:t>
            </a:r>
            <a:r>
              <a:rPr lang="it-IT" dirty="0" smtClean="0"/>
              <a:t>.232</a:t>
            </a:r>
            <a:r>
              <a:rPr lang="it-IT" dirty="0" smtClean="0">
                <a:latin typeface="Gill Sans MT" pitchFamily="34" charset="0"/>
              </a:rPr>
              <a:t>) </a:t>
            </a:r>
            <a:r>
              <a:rPr lang="it-IT" dirty="0" smtClean="0">
                <a:latin typeface="Gill Sans MT" pitchFamily="34" charset="0"/>
              </a:rPr>
              <a:t>= </a:t>
            </a:r>
            <a:r>
              <a:rPr lang="it-IT" b="1" dirty="0" smtClean="0">
                <a:latin typeface="Gill Sans MT" pitchFamily="34" charset="0"/>
              </a:rPr>
              <a:t>.33</a:t>
            </a:r>
          </a:p>
        </p:txBody>
      </p:sp>
      <p:cxnSp>
        <p:nvCxnSpPr>
          <p:cNvPr id="15" name="Connettore 1 14"/>
          <p:cNvCxnSpPr/>
          <p:nvPr/>
        </p:nvCxnSpPr>
        <p:spPr>
          <a:xfrm rot="5400000" flipH="1" flipV="1">
            <a:off x="5250661" y="3607595"/>
            <a:ext cx="2500330" cy="2428892"/>
          </a:xfrm>
          <a:prstGeom prst="line">
            <a:avLst/>
          </a:prstGeom>
          <a:ln w="666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Connettore 1 15"/>
          <p:cNvCxnSpPr/>
          <p:nvPr/>
        </p:nvCxnSpPr>
        <p:spPr>
          <a:xfrm rot="16200000" flipV="1">
            <a:off x="5393537" y="3750471"/>
            <a:ext cx="2500330" cy="2286016"/>
          </a:xfrm>
          <a:prstGeom prst="line">
            <a:avLst/>
          </a:prstGeom>
          <a:ln w="666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olo 1"/>
          <p:cNvSpPr>
            <a:spLocks noGrp="1"/>
          </p:cNvSpPr>
          <p:nvPr>
            <p:ph type="ctrTitle"/>
          </p:nvPr>
        </p:nvSpPr>
        <p:spPr>
          <a:xfrm>
            <a:off x="428625" y="1866618"/>
            <a:ext cx="8143875" cy="1071563"/>
          </a:xfrm>
        </p:spPr>
        <p:txBody>
          <a:bodyPr/>
          <a:lstStyle/>
          <a:p>
            <a:pPr eaLnBrk="1" hangingPunct="1">
              <a:defRPr/>
            </a:pPr>
            <a:r>
              <a:rPr lang="it-IT" sz="3200" b="1" dirty="0" smtClean="0">
                <a:solidFill>
                  <a:srgbClr val="FFFF00"/>
                </a:solidFill>
                <a:effectLst>
                  <a:outerShdw blurRad="38100" dist="38100" dir="2700000" algn="tl">
                    <a:srgbClr val="000000">
                      <a:alpha val="43137"/>
                    </a:srgbClr>
                  </a:outerShdw>
                </a:effectLst>
                <a:latin typeface="Gill Sans MT" pitchFamily="34" charset="0"/>
              </a:rPr>
              <a:t>Il </a:t>
            </a:r>
            <a:r>
              <a:rPr lang="it-IT" sz="3200" b="1" dirty="0" err="1" smtClean="0">
                <a:solidFill>
                  <a:srgbClr val="FFFF00"/>
                </a:solidFill>
                <a:effectLst>
                  <a:outerShdw blurRad="38100" dist="38100" dir="2700000" algn="tl">
                    <a:srgbClr val="000000">
                      <a:alpha val="43137"/>
                    </a:srgbClr>
                  </a:outerShdw>
                </a:effectLst>
                <a:latin typeface="Gill Sans MT" pitchFamily="34" charset="0"/>
              </a:rPr>
              <a:t>fit</a:t>
            </a:r>
            <a:r>
              <a:rPr lang="it-IT" sz="3200" b="1" dirty="0" smtClean="0">
                <a:solidFill>
                  <a:srgbClr val="FFFF00"/>
                </a:solidFill>
                <a:effectLst>
                  <a:outerShdw blurRad="38100" dist="38100" dir="2700000" algn="tl">
                    <a:srgbClr val="000000">
                      <a:alpha val="43137"/>
                    </a:srgbClr>
                  </a:outerShdw>
                </a:effectLst>
                <a:latin typeface="Gill Sans MT" pitchFamily="34" charset="0"/>
              </a:rPr>
              <a:t> di “livello”</a:t>
            </a:r>
            <a:endParaRPr lang="it-IT" sz="3200" b="1" dirty="0" smtClean="0">
              <a:solidFill>
                <a:srgbClr val="FFFF00"/>
              </a:solidFill>
              <a:effectLst>
                <a:outerShdw blurRad="38100" dist="38100" dir="2700000" algn="tl">
                  <a:srgbClr val="000000">
                    <a:alpha val="43137"/>
                  </a:srgbClr>
                </a:outerShdw>
              </a:effectLst>
              <a:latin typeface="Gill Sans MT" pitchFamily="34" charset="0"/>
            </a:endParaRPr>
          </a:p>
        </p:txBody>
      </p:sp>
      <p:sp>
        <p:nvSpPr>
          <p:cNvPr id="4" name="Segnaposto numero diapositiva 3"/>
          <p:cNvSpPr>
            <a:spLocks noGrp="1"/>
          </p:cNvSpPr>
          <p:nvPr>
            <p:ph type="sldNum" sz="quarter" idx="12"/>
          </p:nvPr>
        </p:nvSpPr>
        <p:spPr/>
        <p:txBody>
          <a:bodyPr/>
          <a:lstStyle/>
          <a:p>
            <a:pPr>
              <a:defRPr/>
            </a:pPr>
            <a:fld id="{5DC04CB5-43BB-4342-8E8E-89BA48F23B67}" type="slidenum">
              <a:rPr lang="en-US" b="1" smtClean="0">
                <a:effectLst>
                  <a:outerShdw blurRad="38100" dist="38100" dir="2700000" algn="tl">
                    <a:srgbClr val="000000">
                      <a:alpha val="43137"/>
                    </a:srgbClr>
                  </a:outerShdw>
                </a:effectLst>
                <a:latin typeface="Gill Sans MT" pitchFamily="34" charset="0"/>
              </a:rPr>
              <a:pPr>
                <a:defRPr/>
              </a:pPr>
              <a:t>35</a:t>
            </a:fld>
            <a:endParaRPr lang="en-US" b="1" dirty="0" smtClean="0">
              <a:effectLst>
                <a:outerShdw blurRad="38100" dist="38100" dir="2700000" algn="tl">
                  <a:srgbClr val="000000">
                    <a:alpha val="43137"/>
                  </a:srgbClr>
                </a:outerShdw>
              </a:effectLst>
              <a:latin typeface="Gill Sans MT" pitchFamily="34" charset="0"/>
            </a:endParaRPr>
          </a:p>
        </p:txBody>
      </p:sp>
      <p:sp>
        <p:nvSpPr>
          <p:cNvPr id="9" name="Segnaposto testo 10"/>
          <p:cNvSpPr txBox="1">
            <a:spLocks/>
          </p:cNvSpPr>
          <p:nvPr/>
        </p:nvSpPr>
        <p:spPr>
          <a:xfrm>
            <a:off x="0" y="6529388"/>
            <a:ext cx="4572000" cy="285750"/>
          </a:xfrm>
          <a:prstGeom prst="rect">
            <a:avLst/>
          </a:prstGeom>
          <a:solidFill>
            <a:schemeClr val="tx1"/>
          </a:solidFill>
        </p:spPr>
        <p:txBody>
          <a:bodyPr/>
          <a:lstStyle/>
          <a:p>
            <a:pPr marL="342900" indent="-342900" algn="ctr">
              <a:spcBef>
                <a:spcPct val="20000"/>
              </a:spcBef>
              <a:defRPr/>
            </a:pPr>
            <a:r>
              <a:rPr lang="it-IT" sz="1200" b="1" dirty="0" smtClean="0">
                <a:solidFill>
                  <a:schemeClr val="bg1"/>
                </a:solidFill>
                <a:latin typeface="Gill Sans MT" pitchFamily="34" charset="0"/>
                <a:cs typeface="+mn-cs"/>
              </a:rPr>
              <a:t>  MLM con </a:t>
            </a:r>
            <a:r>
              <a:rPr lang="it-IT" sz="1200" b="1" dirty="0" err="1" smtClean="0">
                <a:solidFill>
                  <a:schemeClr val="bg1"/>
                </a:solidFill>
                <a:latin typeface="Gill Sans MT" pitchFamily="34" charset="0"/>
                <a:cs typeface="+mn-cs"/>
              </a:rPr>
              <a:t>M</a:t>
            </a:r>
            <a:r>
              <a:rPr lang="it-IT" sz="1200" b="1" i="1" dirty="0" err="1" smtClean="0">
                <a:solidFill>
                  <a:schemeClr val="bg1"/>
                </a:solidFill>
                <a:latin typeface="Gill Sans MT" pitchFamily="34" charset="0"/>
                <a:cs typeface="+mn-cs"/>
              </a:rPr>
              <a:t>plus</a:t>
            </a:r>
            <a:r>
              <a:rPr lang="it-IT" sz="1200" b="1" i="1" dirty="0" smtClean="0">
                <a:solidFill>
                  <a:schemeClr val="bg1"/>
                </a:solidFill>
                <a:latin typeface="Gill Sans MT" pitchFamily="34" charset="0"/>
                <a:cs typeface="+mn-cs"/>
              </a:rPr>
              <a:t> </a:t>
            </a:r>
            <a:r>
              <a:rPr lang="it-IT" sz="1200" b="1" dirty="0" smtClean="0">
                <a:solidFill>
                  <a:schemeClr val="bg1"/>
                </a:solidFill>
                <a:latin typeface="Gill Sans MT" pitchFamily="34" charset="0"/>
                <a:cs typeface="+mn-cs"/>
              </a:rPr>
              <a:t>                                                 Valerio </a:t>
            </a:r>
            <a:r>
              <a:rPr lang="it-IT" sz="1200" b="1" dirty="0" err="1" smtClean="0">
                <a:solidFill>
                  <a:schemeClr val="bg1"/>
                </a:solidFill>
                <a:latin typeface="Gill Sans MT" pitchFamily="34" charset="0"/>
                <a:cs typeface="+mn-cs"/>
              </a:rPr>
              <a:t>Ghezzi</a:t>
            </a:r>
            <a:endParaRPr lang="it-IT" sz="1200" b="1" dirty="0">
              <a:solidFill>
                <a:schemeClr val="bg1"/>
              </a:solidFill>
              <a:latin typeface="Gill Sans MT" pitchFamily="34" charset="0"/>
              <a:cs typeface="+mn-cs"/>
            </a:endParaRPr>
          </a:p>
        </p:txBody>
      </p:sp>
      <p:sp>
        <p:nvSpPr>
          <p:cNvPr id="10"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cs typeface="+mn-cs"/>
              </a:rPr>
              <a:t>Roma,  30 – 05 – 2016</a:t>
            </a:r>
            <a:endParaRPr lang="it-IT" sz="1200" b="1" dirty="0">
              <a:solidFill>
                <a:schemeClr val="bg1"/>
              </a:solidFill>
              <a:latin typeface="Gill Sans MT" pitchFamily="34" charset="0"/>
              <a:cs typeface="+mn-cs"/>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err="1" smtClean="0">
                <a:solidFill>
                  <a:srgbClr val="FFFF00"/>
                </a:solidFill>
                <a:effectLst>
                  <a:outerShdw blurRad="38100" dist="38100" dir="2700000" algn="tl">
                    <a:srgbClr val="000000">
                      <a:alpha val="43137"/>
                    </a:srgbClr>
                  </a:outerShdw>
                </a:effectLst>
                <a:latin typeface="Gill Sans MT" pitchFamily="34" charset="0"/>
              </a:rPr>
              <a:t>Hox</a:t>
            </a:r>
            <a:r>
              <a:rPr lang="en-US" sz="2800" b="1" dirty="0" smtClean="0">
                <a:solidFill>
                  <a:srgbClr val="FFFF00"/>
                </a:solidFill>
                <a:effectLst>
                  <a:outerShdw blurRad="38100" dist="38100" dir="2700000" algn="tl">
                    <a:srgbClr val="000000">
                      <a:alpha val="43137"/>
                    </a:srgbClr>
                  </a:outerShdw>
                </a:effectLst>
                <a:latin typeface="Gill Sans MT" pitchFamily="34" charset="0"/>
              </a:rPr>
              <a:t> (2016, mail communication)</a:t>
            </a:r>
            <a:endParaRPr lang="en-US" sz="2800" b="1" dirty="0" smtClean="0">
              <a:solidFill>
                <a:srgbClr val="FFFF00"/>
              </a:solidFill>
              <a:effectLst>
                <a:outerShdw blurRad="38100" dist="38100" dir="2700000" algn="tl">
                  <a:srgbClr val="000000">
                    <a:alpha val="43137"/>
                  </a:srgbClr>
                </a:outerShdw>
              </a:effectLst>
              <a:latin typeface="Gill Sans MT" pitchFamily="34" charset="0"/>
            </a:endParaRP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36</a:t>
            </a:fld>
            <a:endParaRPr lang="en-US" b="1" dirty="0">
              <a:effectLst>
                <a:outerShdw blurRad="38100" dist="38100" dir="2700000" algn="tl">
                  <a:srgbClr val="000000">
                    <a:alpha val="43137"/>
                  </a:srgbClr>
                </a:outerShdw>
              </a:effectLst>
              <a:latin typeface="Gill Sans MT" pitchFamily="34" charset="0"/>
            </a:endParaRPr>
          </a:p>
        </p:txBody>
      </p:sp>
      <p:sp>
        <p:nvSpPr>
          <p:cNvPr id="9" name="CasellaDiTesto 5"/>
          <p:cNvSpPr txBox="1">
            <a:spLocks noChangeArrowheads="1"/>
          </p:cNvSpPr>
          <p:nvPr/>
        </p:nvSpPr>
        <p:spPr bwMode="auto">
          <a:xfrm>
            <a:off x="285720" y="1857364"/>
            <a:ext cx="8606190" cy="3539430"/>
          </a:xfrm>
          <a:prstGeom prst="rect">
            <a:avLst/>
          </a:prstGeom>
          <a:solidFill>
            <a:schemeClr val="bg1">
              <a:lumMod val="85000"/>
            </a:schemeClr>
          </a:solidFill>
          <a:ln w="9525">
            <a:noFill/>
            <a:miter lim="800000"/>
            <a:headEnd/>
            <a:tailEnd/>
          </a:ln>
        </p:spPr>
        <p:txBody>
          <a:bodyPr wrap="square">
            <a:spAutoFit/>
          </a:bodyPr>
          <a:lstStyle/>
          <a:p>
            <a:r>
              <a:rPr lang="en-US" sz="2800" b="1" dirty="0" smtClean="0">
                <a:latin typeface="Gill Sans MT" pitchFamily="34" charset="0"/>
              </a:rPr>
              <a:t>Appendix A: Checklist Multilevel </a:t>
            </a:r>
            <a:r>
              <a:rPr lang="en-US" sz="2800" b="1" dirty="0" smtClean="0">
                <a:latin typeface="Gill Sans MT" pitchFamily="34" charset="0"/>
              </a:rPr>
              <a:t>Reporting</a:t>
            </a:r>
          </a:p>
          <a:p>
            <a:endParaRPr lang="en-US" sz="2800" b="1" dirty="0" smtClean="0">
              <a:latin typeface="Gill Sans MT" pitchFamily="34" charset="0"/>
            </a:endParaRPr>
          </a:p>
          <a:p>
            <a:r>
              <a:rPr lang="en-US" sz="2800" i="1" dirty="0" smtClean="0">
                <a:latin typeface="Gill Sans MT" pitchFamily="34" charset="0"/>
              </a:rPr>
              <a:t>Goodness-of-fit</a:t>
            </a:r>
            <a:r>
              <a:rPr lang="en-US" sz="2800" dirty="0" smtClean="0">
                <a:latin typeface="Gill Sans MT" pitchFamily="34" charset="0"/>
              </a:rPr>
              <a:t>. In structural equation modeling, goodness-of-fit indices such as </a:t>
            </a:r>
            <a:r>
              <a:rPr lang="en-US" sz="2800" b="1" dirty="0" smtClean="0">
                <a:latin typeface="Gill Sans MT" pitchFamily="34" charset="0"/>
              </a:rPr>
              <a:t>CFI or RMSEA </a:t>
            </a:r>
            <a:r>
              <a:rPr lang="en-US" sz="2800" dirty="0" smtClean="0">
                <a:latin typeface="Gill Sans MT" pitchFamily="34" charset="0"/>
              </a:rPr>
              <a:t>are often reported. In multilevel SEM, </a:t>
            </a:r>
            <a:r>
              <a:rPr lang="en-US" sz="2800" b="1" dirty="0" smtClean="0">
                <a:latin typeface="Gill Sans MT" pitchFamily="34" charset="0"/>
              </a:rPr>
              <a:t>interpretation is best served by reporting these indices separately for each level</a:t>
            </a:r>
            <a:r>
              <a:rPr lang="en-US" sz="2800" dirty="0" smtClean="0">
                <a:latin typeface="Gill Sans MT" pitchFamily="34" charset="0"/>
              </a:rPr>
              <a:t>. Unfortunately, with current software this </a:t>
            </a:r>
            <a:r>
              <a:rPr lang="en-US" sz="2800" b="1" dirty="0" smtClean="0">
                <a:latin typeface="Gill Sans MT" pitchFamily="34" charset="0"/>
              </a:rPr>
              <a:t>means hand calculation.</a:t>
            </a:r>
            <a:endParaRPr lang="it-IT" sz="2800" b="1" dirty="0">
              <a:latin typeface="Gill Sans MT"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RMSEA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di</a:t>
            </a:r>
            <a:r>
              <a:rPr lang="en-US" sz="2800" b="1" dirty="0" smtClean="0">
                <a:solidFill>
                  <a:srgbClr val="FFFF00"/>
                </a:solidFill>
                <a:effectLst>
                  <a:outerShdw blurRad="38100" dist="38100" dir="2700000" algn="tl">
                    <a:srgbClr val="000000">
                      <a:alpha val="43137"/>
                    </a:srgbClr>
                  </a:outerShdw>
                </a:effectLst>
                <a:latin typeface="Gill Sans MT" pitchFamily="34" charset="0"/>
              </a:rPr>
              <a:t>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livello</a:t>
            </a:r>
            <a:r>
              <a:rPr lang="en-US" sz="2800" b="1" dirty="0" smtClean="0">
                <a:solidFill>
                  <a:srgbClr val="FFFF00"/>
                </a:solidFill>
                <a:effectLst>
                  <a:outerShdw blurRad="38100" dist="38100" dir="2700000" algn="tl">
                    <a:srgbClr val="000000">
                      <a:alpha val="43137"/>
                    </a:srgbClr>
                  </a:outerShdw>
                </a:effectLst>
                <a:latin typeface="Gill Sans MT" pitchFamily="34" charset="0"/>
              </a:rPr>
              <a:t>”</a:t>
            </a:r>
            <a:endParaRPr lang="en-US" sz="2800" b="1" dirty="0" smtClean="0">
              <a:solidFill>
                <a:srgbClr val="FFFF00"/>
              </a:solidFill>
              <a:effectLst>
                <a:outerShdw blurRad="38100" dist="38100" dir="2700000" algn="tl">
                  <a:srgbClr val="000000">
                    <a:alpha val="43137"/>
                  </a:srgbClr>
                </a:outerShdw>
              </a:effectLst>
              <a:latin typeface="Gill Sans MT" pitchFamily="34" charset="0"/>
            </a:endParaRP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37</a:t>
            </a:fld>
            <a:endParaRPr lang="en-US" b="1" dirty="0">
              <a:effectLst>
                <a:outerShdw blurRad="38100" dist="38100" dir="2700000" algn="tl">
                  <a:srgbClr val="000000">
                    <a:alpha val="43137"/>
                  </a:srgbClr>
                </a:outerShdw>
              </a:effectLst>
              <a:latin typeface="Gill Sans MT" pitchFamily="34" charset="0"/>
            </a:endParaRPr>
          </a:p>
        </p:txBody>
      </p:sp>
      <p:sp>
        <p:nvSpPr>
          <p:cNvPr id="7" name="CasellaDiTesto 5"/>
          <p:cNvSpPr txBox="1">
            <a:spLocks noChangeArrowheads="1"/>
          </p:cNvSpPr>
          <p:nvPr/>
        </p:nvSpPr>
        <p:spPr bwMode="auto">
          <a:xfrm>
            <a:off x="0" y="785794"/>
            <a:ext cx="9144000" cy="1569660"/>
          </a:xfrm>
          <a:prstGeom prst="rect">
            <a:avLst/>
          </a:prstGeom>
          <a:noFill/>
          <a:ln w="9525">
            <a:noFill/>
            <a:miter lim="800000"/>
            <a:headEnd/>
            <a:tailEnd/>
          </a:ln>
        </p:spPr>
        <p:txBody>
          <a:bodyPr>
            <a:spAutoFit/>
          </a:bodyPr>
          <a:lstStyle/>
          <a:p>
            <a:r>
              <a:rPr lang="it-IT" sz="2400" dirty="0" smtClean="0">
                <a:latin typeface="Gill Sans MT" pitchFamily="34" charset="0"/>
              </a:rPr>
              <a:t>L’RMSEA del livello prescelto si ottiene “saturando” il livello (o i livelli) opposti del modello rispetto al livello cui si vuole valutare il </a:t>
            </a:r>
            <a:r>
              <a:rPr lang="it-IT" sz="2400" dirty="0" err="1" smtClean="0">
                <a:latin typeface="Gill Sans MT" pitchFamily="34" charset="0"/>
              </a:rPr>
              <a:t>fit</a:t>
            </a:r>
            <a:r>
              <a:rPr lang="it-IT" sz="2400" dirty="0" smtClean="0">
                <a:latin typeface="Gill Sans MT" pitchFamily="34" charset="0"/>
              </a:rPr>
              <a:t> (approccio della </a:t>
            </a:r>
            <a:r>
              <a:rPr lang="it-IT" sz="2400" i="1" dirty="0" smtClean="0">
                <a:latin typeface="Gill Sans MT" pitchFamily="34" charset="0"/>
              </a:rPr>
              <a:t>saturazione parziale del modello</a:t>
            </a:r>
            <a:r>
              <a:rPr lang="it-IT" sz="2400" dirty="0" smtClean="0">
                <a:latin typeface="Gill Sans MT" pitchFamily="34" charset="0"/>
              </a:rPr>
              <a:t>, vedi </a:t>
            </a:r>
            <a:r>
              <a:rPr lang="it-IT" sz="2400" dirty="0" err="1" smtClean="0">
                <a:latin typeface="Gill Sans MT" pitchFamily="34" charset="0"/>
              </a:rPr>
              <a:t>Ryu</a:t>
            </a:r>
            <a:r>
              <a:rPr lang="it-IT" sz="2400" dirty="0" smtClean="0">
                <a:latin typeface="Gill Sans MT" pitchFamily="34" charset="0"/>
              </a:rPr>
              <a:t> &amp; West, 2009; </a:t>
            </a:r>
            <a:r>
              <a:rPr lang="it-IT" sz="2400" dirty="0" err="1" smtClean="0">
                <a:latin typeface="Gill Sans MT" pitchFamily="34" charset="0"/>
              </a:rPr>
              <a:t>Ryu</a:t>
            </a:r>
            <a:r>
              <a:rPr lang="it-IT" sz="2400" dirty="0" smtClean="0">
                <a:latin typeface="Gill Sans MT" pitchFamily="34" charset="0"/>
              </a:rPr>
              <a:t>, 2014).</a:t>
            </a:r>
            <a:endParaRPr lang="it-IT" sz="2400" dirty="0">
              <a:latin typeface="Gill Sans MT" pitchFamily="34" charset="0"/>
            </a:endParaRPr>
          </a:p>
        </p:txBody>
      </p:sp>
      <p:sp>
        <p:nvSpPr>
          <p:cNvPr id="8" name="CasellaDiTesto 5"/>
          <p:cNvSpPr txBox="1">
            <a:spLocks noChangeArrowheads="1"/>
          </p:cNvSpPr>
          <p:nvPr/>
        </p:nvSpPr>
        <p:spPr bwMode="auto">
          <a:xfrm>
            <a:off x="0" y="2500306"/>
            <a:ext cx="9144000" cy="1569660"/>
          </a:xfrm>
          <a:prstGeom prst="rect">
            <a:avLst/>
          </a:prstGeom>
          <a:noFill/>
          <a:ln w="9525">
            <a:noFill/>
            <a:miter lim="800000"/>
            <a:headEnd/>
            <a:tailEnd/>
          </a:ln>
        </p:spPr>
        <p:txBody>
          <a:bodyPr>
            <a:spAutoFit/>
          </a:bodyPr>
          <a:lstStyle/>
          <a:p>
            <a:pPr algn="ctr"/>
            <a:r>
              <a:rPr lang="it-IT" sz="2400" dirty="0" smtClean="0">
                <a:latin typeface="Gill Sans MT" pitchFamily="34" charset="0"/>
              </a:rPr>
              <a:t>es. per </a:t>
            </a:r>
            <a:r>
              <a:rPr lang="it-IT" sz="2400" b="1" dirty="0" smtClean="0">
                <a:latin typeface="Gill Sans MT" pitchFamily="34" charset="0"/>
              </a:rPr>
              <a:t>RMSEA</a:t>
            </a:r>
            <a:r>
              <a:rPr lang="it-IT" sz="2400" b="1" i="1" baseline="-25000" dirty="0" smtClean="0">
                <a:latin typeface="Gill Sans MT" pitchFamily="34" charset="0"/>
              </a:rPr>
              <a:t>PS_B</a:t>
            </a:r>
            <a:r>
              <a:rPr lang="it-IT" sz="2400" b="1" baseline="-25000" dirty="0" smtClean="0">
                <a:latin typeface="Gill Sans MT" pitchFamily="34" charset="0"/>
              </a:rPr>
              <a:t> </a:t>
            </a:r>
            <a:r>
              <a:rPr lang="it-IT" sz="2400" b="1" dirty="0" smtClean="0">
                <a:latin typeface="Gill Sans MT" pitchFamily="34" charset="0"/>
              </a:rPr>
              <a:t> (.024)</a:t>
            </a:r>
            <a:endParaRPr lang="it-IT" sz="2400" baseline="-25000" dirty="0" smtClean="0">
              <a:latin typeface="Gill Sans MT" pitchFamily="34" charset="0"/>
            </a:endParaRPr>
          </a:p>
          <a:p>
            <a:r>
              <a:rPr lang="it-IT" baseline="-25000" dirty="0" smtClean="0">
                <a:latin typeface="Gill Sans MT" pitchFamily="34" charset="0"/>
              </a:rPr>
              <a:t>%</a:t>
            </a:r>
            <a:r>
              <a:rPr lang="it-IT" baseline="-25000" dirty="0" smtClean="0">
                <a:latin typeface="Gill Sans MT" pitchFamily="34" charset="0"/>
              </a:rPr>
              <a:t>WITHIN%</a:t>
            </a:r>
          </a:p>
          <a:p>
            <a:r>
              <a:rPr lang="it-IT" b="1" baseline="-25000" dirty="0" smtClean="0">
                <a:solidFill>
                  <a:srgbClr val="FF0000"/>
                </a:solidFill>
                <a:latin typeface="Gill Sans MT" pitchFamily="34" charset="0"/>
              </a:rPr>
              <a:t>  D2_CO-D22_DE </a:t>
            </a:r>
            <a:r>
              <a:rPr lang="it-IT" b="1" baseline="-25000" dirty="0" smtClean="0">
                <a:solidFill>
                  <a:srgbClr val="FF0000"/>
                </a:solidFill>
                <a:latin typeface="Gill Sans MT" pitchFamily="34" charset="0"/>
              </a:rPr>
              <a:t> WITH  </a:t>
            </a:r>
            <a:r>
              <a:rPr lang="it-IT" b="1" baseline="-25000" dirty="0" smtClean="0">
                <a:solidFill>
                  <a:srgbClr val="FF0000"/>
                </a:solidFill>
                <a:latin typeface="Gill Sans MT" pitchFamily="34" charset="0"/>
              </a:rPr>
              <a:t>D2_CO-D22_DE</a:t>
            </a:r>
            <a:r>
              <a:rPr lang="it-IT" b="1" baseline="-25000" dirty="0" smtClean="0">
                <a:solidFill>
                  <a:srgbClr val="FF0000"/>
                </a:solidFill>
                <a:latin typeface="Gill Sans MT" pitchFamily="34" charset="0"/>
              </a:rPr>
              <a:t>;</a:t>
            </a:r>
          </a:p>
          <a:p>
            <a:endParaRPr lang="it-IT" b="1" baseline="-25000" dirty="0" smtClean="0">
              <a:solidFill>
                <a:srgbClr val="FF0000"/>
              </a:solidFill>
              <a:latin typeface="Gill Sans MT" pitchFamily="34" charset="0"/>
            </a:endParaRPr>
          </a:p>
          <a:p>
            <a:r>
              <a:rPr lang="it-IT" baseline="-25000" dirty="0" smtClean="0">
                <a:latin typeface="Gill Sans MT" pitchFamily="34" charset="0"/>
              </a:rPr>
              <a:t>  %BETWEEN</a:t>
            </a:r>
            <a:r>
              <a:rPr lang="it-IT" baseline="-25000" dirty="0" smtClean="0">
                <a:latin typeface="Gill Sans MT" pitchFamily="34" charset="0"/>
              </a:rPr>
              <a:t>%</a:t>
            </a:r>
            <a:endParaRPr lang="it-IT" baseline="-25000" dirty="0" smtClean="0">
              <a:latin typeface="Gill Sans MT" pitchFamily="34" charset="0"/>
            </a:endParaRPr>
          </a:p>
          <a:p>
            <a:r>
              <a:rPr lang="it-IT" baseline="-25000" dirty="0" smtClean="0">
                <a:latin typeface="Gill Sans MT" pitchFamily="34" charset="0"/>
              </a:rPr>
              <a:t>  </a:t>
            </a:r>
            <a:r>
              <a:rPr lang="it-IT" baseline="-25000" dirty="0" err="1" smtClean="0">
                <a:latin typeface="Gill Sans MT" pitchFamily="34" charset="0"/>
              </a:rPr>
              <a:t>B_CONTR</a:t>
            </a:r>
            <a:r>
              <a:rPr lang="it-IT" baseline="-25000" dirty="0" smtClean="0">
                <a:latin typeface="Gill Sans MT" pitchFamily="34" charset="0"/>
              </a:rPr>
              <a:t> BY d2_co@1 d10_cO d15_co d19_co d25_co d30_co;</a:t>
            </a:r>
          </a:p>
          <a:p>
            <a:r>
              <a:rPr lang="it-IT" baseline="-25000" dirty="0" smtClean="0">
                <a:latin typeface="Gill Sans MT" pitchFamily="34" charset="0"/>
              </a:rPr>
              <a:t>  </a:t>
            </a:r>
            <a:r>
              <a:rPr lang="it-IT" baseline="-25000" dirty="0" err="1" smtClean="0">
                <a:latin typeface="Gill Sans MT" pitchFamily="34" charset="0"/>
              </a:rPr>
              <a:t>B_DEM</a:t>
            </a:r>
            <a:r>
              <a:rPr lang="it-IT" baseline="-25000" dirty="0" smtClean="0">
                <a:latin typeface="Gill Sans MT" pitchFamily="34" charset="0"/>
              </a:rPr>
              <a:t> BY d3_de@1 d6_de d9_de d12_de d16_de d18_de d20_de d22_de ;</a:t>
            </a:r>
            <a:endParaRPr lang="it-IT" baseline="-25000" dirty="0">
              <a:latin typeface="Gill Sans MT" pitchFamily="34" charset="0"/>
            </a:endParaRPr>
          </a:p>
        </p:txBody>
      </p:sp>
      <p:sp>
        <p:nvSpPr>
          <p:cNvPr id="10" name="CasellaDiTesto 5"/>
          <p:cNvSpPr txBox="1">
            <a:spLocks noChangeArrowheads="1"/>
          </p:cNvSpPr>
          <p:nvPr/>
        </p:nvSpPr>
        <p:spPr bwMode="auto">
          <a:xfrm>
            <a:off x="0" y="4357694"/>
            <a:ext cx="9144000" cy="2123658"/>
          </a:xfrm>
          <a:prstGeom prst="rect">
            <a:avLst/>
          </a:prstGeom>
          <a:noFill/>
          <a:ln w="9525">
            <a:noFill/>
            <a:miter lim="800000"/>
            <a:headEnd/>
            <a:tailEnd/>
          </a:ln>
        </p:spPr>
        <p:txBody>
          <a:bodyPr>
            <a:spAutoFit/>
          </a:bodyPr>
          <a:lstStyle/>
          <a:p>
            <a:pPr algn="ctr"/>
            <a:r>
              <a:rPr lang="it-IT" sz="2400" dirty="0" smtClean="0">
                <a:latin typeface="Gill Sans MT" pitchFamily="34" charset="0"/>
              </a:rPr>
              <a:t>es. per </a:t>
            </a:r>
            <a:r>
              <a:rPr lang="it-IT" sz="2400" b="1" dirty="0" err="1" smtClean="0">
                <a:latin typeface="Gill Sans MT" pitchFamily="34" charset="0"/>
              </a:rPr>
              <a:t>RMSEA</a:t>
            </a:r>
            <a:r>
              <a:rPr lang="it-IT" sz="2400" b="1" i="1" baseline="-25000" dirty="0" err="1" smtClean="0">
                <a:latin typeface="Gill Sans MT" pitchFamily="34" charset="0"/>
              </a:rPr>
              <a:t>PS_W</a:t>
            </a:r>
            <a:r>
              <a:rPr lang="it-IT" sz="2400" b="1" baseline="-25000" dirty="0" smtClean="0">
                <a:latin typeface="Gill Sans MT" pitchFamily="34" charset="0"/>
              </a:rPr>
              <a:t> </a:t>
            </a:r>
            <a:r>
              <a:rPr lang="it-IT" sz="2400" b="1" dirty="0" smtClean="0">
                <a:latin typeface="Gill Sans MT" pitchFamily="34" charset="0"/>
              </a:rPr>
              <a:t> </a:t>
            </a:r>
            <a:r>
              <a:rPr lang="it-IT" sz="2400" b="1" dirty="0" smtClean="0">
                <a:latin typeface="Gill Sans MT" pitchFamily="34" charset="0"/>
              </a:rPr>
              <a:t>(.</a:t>
            </a:r>
            <a:r>
              <a:rPr lang="it-IT" sz="2400" b="1" dirty="0" smtClean="0">
                <a:latin typeface="Gill Sans MT" pitchFamily="34" charset="0"/>
              </a:rPr>
              <a:t>029)</a:t>
            </a:r>
            <a:endParaRPr lang="it-IT" sz="2400" baseline="-25000" dirty="0" smtClean="0">
              <a:latin typeface="Gill Sans MT" pitchFamily="34" charset="0"/>
            </a:endParaRPr>
          </a:p>
          <a:p>
            <a:r>
              <a:rPr lang="en-US" baseline="-25000" dirty="0" smtClean="0">
                <a:latin typeface="Gill Sans MT" pitchFamily="34" charset="0"/>
              </a:rPr>
              <a:t>%</a:t>
            </a:r>
            <a:r>
              <a:rPr lang="en-US" baseline="-25000" dirty="0" smtClean="0">
                <a:latin typeface="Gill Sans MT" pitchFamily="34" charset="0"/>
              </a:rPr>
              <a:t>WITHIN%</a:t>
            </a:r>
          </a:p>
          <a:p>
            <a:r>
              <a:rPr lang="en-US" baseline="-25000" dirty="0" smtClean="0">
                <a:latin typeface="Gill Sans MT" pitchFamily="34" charset="0"/>
              </a:rPr>
              <a:t>  W_CONTR BY d2_co@1 d10_cO d15_co d19_co d25_co d30_co;</a:t>
            </a:r>
          </a:p>
          <a:p>
            <a:r>
              <a:rPr lang="en-US" baseline="-25000" dirty="0" smtClean="0">
                <a:latin typeface="Gill Sans MT" pitchFamily="34" charset="0"/>
              </a:rPr>
              <a:t>  W_DEM BY d3_de@1 d6_de d9_de d12_de d16_de d18_de d20_de d22_de ;</a:t>
            </a:r>
          </a:p>
          <a:p>
            <a:r>
              <a:rPr lang="en-US" baseline="-25000" dirty="0" smtClean="0">
                <a:latin typeface="Gill Sans MT" pitchFamily="34" charset="0"/>
              </a:rPr>
              <a:t>  D16_DE   WITH D2_CO;</a:t>
            </a:r>
          </a:p>
          <a:p>
            <a:r>
              <a:rPr lang="en-US" baseline="-25000" dirty="0" smtClean="0">
                <a:latin typeface="Gill Sans MT" pitchFamily="34" charset="0"/>
              </a:rPr>
              <a:t>  D20_DE   WITH D9_DE;</a:t>
            </a:r>
          </a:p>
          <a:p>
            <a:r>
              <a:rPr lang="en-US" baseline="-25000" dirty="0" smtClean="0">
                <a:latin typeface="Gill Sans MT" pitchFamily="34" charset="0"/>
              </a:rPr>
              <a:t>  D22_DE   WITH D6_DE;</a:t>
            </a:r>
          </a:p>
          <a:p>
            <a:endParaRPr lang="en-US" baseline="-25000" dirty="0" smtClean="0">
              <a:latin typeface="Gill Sans MT" pitchFamily="34" charset="0"/>
            </a:endParaRPr>
          </a:p>
          <a:p>
            <a:r>
              <a:rPr lang="en-US" baseline="-25000" dirty="0" smtClean="0">
                <a:latin typeface="Gill Sans MT" pitchFamily="34" charset="0"/>
              </a:rPr>
              <a:t>  %BETWEEN%</a:t>
            </a:r>
          </a:p>
          <a:p>
            <a:r>
              <a:rPr lang="en-US" baseline="-25000" dirty="0" smtClean="0">
                <a:latin typeface="Gill Sans MT" pitchFamily="34" charset="0"/>
              </a:rPr>
              <a:t>  </a:t>
            </a:r>
            <a:r>
              <a:rPr lang="en-US" b="1" baseline="-25000" dirty="0" smtClean="0">
                <a:solidFill>
                  <a:srgbClr val="FF0000"/>
                </a:solidFill>
                <a:latin typeface="Gill Sans MT" pitchFamily="34" charset="0"/>
              </a:rPr>
              <a:t>D2_CO-D22_DE WITH D2_CO-D22_DE;</a:t>
            </a:r>
            <a:endParaRPr lang="it-IT" b="1" baseline="-25000" dirty="0">
              <a:solidFill>
                <a:srgbClr val="FF0000"/>
              </a:solidFill>
              <a:latin typeface="Gill Sans MT"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CFI</a:t>
            </a:r>
            <a:r>
              <a:rPr lang="en-US" sz="2800" b="1" dirty="0" smtClean="0">
                <a:solidFill>
                  <a:srgbClr val="FFFF00"/>
                </a:solidFill>
                <a:effectLst>
                  <a:outerShdw blurRad="38100" dist="38100" dir="2700000" algn="tl">
                    <a:srgbClr val="000000">
                      <a:alpha val="43137"/>
                    </a:srgbClr>
                  </a:outerShdw>
                </a:effectLst>
                <a:latin typeface="Gill Sans MT" pitchFamily="34" charset="0"/>
              </a:rPr>
              <a:t>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di</a:t>
            </a:r>
            <a:r>
              <a:rPr lang="en-US" sz="2800" b="1" dirty="0" smtClean="0">
                <a:solidFill>
                  <a:srgbClr val="FFFF00"/>
                </a:solidFill>
                <a:effectLst>
                  <a:outerShdw blurRad="38100" dist="38100" dir="2700000" algn="tl">
                    <a:srgbClr val="000000">
                      <a:alpha val="43137"/>
                    </a:srgbClr>
                  </a:outerShdw>
                </a:effectLst>
                <a:latin typeface="Gill Sans MT" pitchFamily="34" charset="0"/>
              </a:rPr>
              <a:t>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livello</a:t>
            </a:r>
            <a:r>
              <a:rPr lang="en-US" sz="2800" b="1" dirty="0" smtClean="0">
                <a:solidFill>
                  <a:srgbClr val="FFFF00"/>
                </a:solidFill>
                <a:effectLst>
                  <a:outerShdw blurRad="38100" dist="38100" dir="2700000" algn="tl">
                    <a:srgbClr val="000000">
                      <a:alpha val="43137"/>
                    </a:srgbClr>
                  </a:outerShdw>
                </a:effectLst>
                <a:latin typeface="Gill Sans MT" pitchFamily="34" charset="0"/>
              </a:rPr>
              <a:t>”</a:t>
            </a:r>
            <a:endParaRPr lang="en-US" sz="2800" b="1" dirty="0" smtClean="0">
              <a:solidFill>
                <a:srgbClr val="FFFF00"/>
              </a:solidFill>
              <a:effectLst>
                <a:outerShdw blurRad="38100" dist="38100" dir="2700000" algn="tl">
                  <a:srgbClr val="000000">
                    <a:alpha val="43137"/>
                  </a:srgbClr>
                </a:outerShdw>
              </a:effectLst>
              <a:latin typeface="Gill Sans MT" pitchFamily="34" charset="0"/>
            </a:endParaRP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38</a:t>
            </a:fld>
            <a:endParaRPr lang="en-US" b="1" dirty="0">
              <a:effectLst>
                <a:outerShdw blurRad="38100" dist="38100" dir="2700000" algn="tl">
                  <a:srgbClr val="000000">
                    <a:alpha val="43137"/>
                  </a:srgbClr>
                </a:outerShdw>
              </a:effectLst>
              <a:latin typeface="Gill Sans MT" pitchFamily="34" charset="0"/>
            </a:endParaRPr>
          </a:p>
        </p:txBody>
      </p:sp>
      <p:sp>
        <p:nvSpPr>
          <p:cNvPr id="7" name="CasellaDiTesto 5"/>
          <p:cNvSpPr txBox="1">
            <a:spLocks noChangeArrowheads="1"/>
          </p:cNvSpPr>
          <p:nvPr/>
        </p:nvSpPr>
        <p:spPr bwMode="auto">
          <a:xfrm>
            <a:off x="0" y="1714488"/>
            <a:ext cx="9144000" cy="4154984"/>
          </a:xfrm>
          <a:prstGeom prst="rect">
            <a:avLst/>
          </a:prstGeom>
          <a:noFill/>
          <a:ln w="9525">
            <a:noFill/>
            <a:miter lim="800000"/>
            <a:headEnd/>
            <a:tailEnd/>
          </a:ln>
        </p:spPr>
        <p:txBody>
          <a:bodyPr>
            <a:spAutoFit/>
          </a:bodyPr>
          <a:lstStyle/>
          <a:p>
            <a:r>
              <a:rPr lang="it-IT" sz="2400" dirty="0" smtClean="0">
                <a:latin typeface="Gill Sans MT" pitchFamily="34" charset="0"/>
              </a:rPr>
              <a:t>Rispetto al calcolo della CFA multilivello, l’indice CFI gli elementi di calcolo al numeratore sono: a) il valore del chi quadrato del modello parzialmente saturato (come per il calcolo dell’RMSEA precedentemente illustrato) e b) i suoi </a:t>
            </a:r>
            <a:r>
              <a:rPr lang="it-IT" sz="2400" i="1" dirty="0" smtClean="0">
                <a:latin typeface="Gill Sans MT" pitchFamily="34" charset="0"/>
              </a:rPr>
              <a:t>df.</a:t>
            </a:r>
          </a:p>
          <a:p>
            <a:endParaRPr lang="it-IT" sz="2400" i="1" dirty="0" smtClean="0">
              <a:latin typeface="Gill Sans MT" pitchFamily="34" charset="0"/>
            </a:endParaRPr>
          </a:p>
          <a:p>
            <a:endParaRPr lang="it-IT" sz="2400" i="1" dirty="0" smtClean="0">
              <a:latin typeface="Gill Sans MT" pitchFamily="34" charset="0"/>
            </a:endParaRPr>
          </a:p>
          <a:p>
            <a:r>
              <a:rPr lang="it-IT" sz="2400" dirty="0" smtClean="0">
                <a:latin typeface="Gill Sans MT" pitchFamily="34" charset="0"/>
              </a:rPr>
              <a:t>Il denominatore riguarda invece il chi quadrato e i </a:t>
            </a:r>
            <a:r>
              <a:rPr lang="it-IT" sz="2400" i="1" dirty="0" smtClean="0">
                <a:latin typeface="Gill Sans MT" pitchFamily="34" charset="0"/>
              </a:rPr>
              <a:t>df </a:t>
            </a:r>
            <a:r>
              <a:rPr lang="it-IT" sz="2400" dirty="0" smtClean="0">
                <a:latin typeface="Gill Sans MT" pitchFamily="34" charset="0"/>
              </a:rPr>
              <a:t>del modello “nullo”, che in questo caso deve prevedere a) il modello di indipendenza standard (vengono stimate solo le varianze degli indicatori) nel livello rispetto al quale si vuole calcolare il CFI e b) il modello saturo nel livello “opposto”.</a:t>
            </a:r>
            <a:endParaRPr lang="it-IT" sz="2400" dirty="0">
              <a:latin typeface="Gill Sans MT"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3" end="3"/>
                                            </p:txEl>
                                          </p:spTgt>
                                        </p:tgtEl>
                                        <p:attrNameLst>
                                          <p:attrName>style.visibility</p:attrName>
                                        </p:attrNameLst>
                                      </p:cBhvr>
                                      <p:to>
                                        <p:strVal val="visible"/>
                                      </p:to>
                                    </p:set>
                                    <p:anim calcmode="lin" valueType="num">
                                      <p:cBhvr additive="base">
                                        <p:cTn id="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CFI</a:t>
            </a:r>
            <a:r>
              <a:rPr lang="en-US" sz="2800" b="1" dirty="0" smtClean="0">
                <a:solidFill>
                  <a:srgbClr val="FFFF00"/>
                </a:solidFill>
                <a:effectLst>
                  <a:outerShdw blurRad="38100" dist="38100" dir="2700000" algn="tl">
                    <a:srgbClr val="000000">
                      <a:alpha val="43137"/>
                    </a:srgbClr>
                  </a:outerShdw>
                </a:effectLst>
                <a:latin typeface="Gill Sans MT" pitchFamily="34" charset="0"/>
              </a:rPr>
              <a:t>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di</a:t>
            </a:r>
            <a:r>
              <a:rPr lang="en-US" sz="2800" b="1" dirty="0" smtClean="0">
                <a:solidFill>
                  <a:srgbClr val="FFFF00"/>
                </a:solidFill>
                <a:effectLst>
                  <a:outerShdw blurRad="38100" dist="38100" dir="2700000" algn="tl">
                    <a:srgbClr val="000000">
                      <a:alpha val="43137"/>
                    </a:srgbClr>
                  </a:outerShdw>
                </a:effectLst>
                <a:latin typeface="Gill Sans MT" pitchFamily="34" charset="0"/>
              </a:rPr>
              <a:t>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livello</a:t>
            </a:r>
            <a:r>
              <a:rPr lang="en-US" sz="2800" b="1" dirty="0" smtClean="0">
                <a:solidFill>
                  <a:srgbClr val="FFFF00"/>
                </a:solidFill>
                <a:effectLst>
                  <a:outerShdw blurRad="38100" dist="38100" dir="2700000" algn="tl">
                    <a:srgbClr val="000000">
                      <a:alpha val="43137"/>
                    </a:srgbClr>
                  </a:outerShdw>
                </a:effectLst>
                <a:latin typeface="Gill Sans MT" pitchFamily="34" charset="0"/>
              </a:rPr>
              <a:t>”</a:t>
            </a:r>
            <a:endParaRPr lang="en-US" sz="2800" b="1" dirty="0" smtClean="0">
              <a:solidFill>
                <a:srgbClr val="FFFF00"/>
              </a:solidFill>
              <a:effectLst>
                <a:outerShdw blurRad="38100" dist="38100" dir="2700000" algn="tl">
                  <a:srgbClr val="000000">
                    <a:alpha val="43137"/>
                  </a:srgbClr>
                </a:outerShdw>
              </a:effectLst>
              <a:latin typeface="Gill Sans MT" pitchFamily="34" charset="0"/>
            </a:endParaRP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39</a:t>
            </a:fld>
            <a:endParaRPr lang="en-US" b="1" dirty="0">
              <a:effectLst>
                <a:outerShdw blurRad="38100" dist="38100" dir="2700000" algn="tl">
                  <a:srgbClr val="000000">
                    <a:alpha val="43137"/>
                  </a:srgbClr>
                </a:outerShdw>
              </a:effectLst>
              <a:latin typeface="Gill Sans MT" pitchFamily="34" charset="0"/>
            </a:endParaRPr>
          </a:p>
        </p:txBody>
      </p:sp>
      <p:sp>
        <p:nvSpPr>
          <p:cNvPr id="8" name="CasellaDiTesto 5"/>
          <p:cNvSpPr txBox="1">
            <a:spLocks noChangeArrowheads="1"/>
          </p:cNvSpPr>
          <p:nvPr/>
        </p:nvSpPr>
        <p:spPr bwMode="auto">
          <a:xfrm>
            <a:off x="0" y="3060875"/>
            <a:ext cx="9144000" cy="1569660"/>
          </a:xfrm>
          <a:prstGeom prst="rect">
            <a:avLst/>
          </a:prstGeom>
          <a:noFill/>
          <a:ln w="9525">
            <a:noFill/>
            <a:miter lim="800000"/>
            <a:headEnd/>
            <a:tailEnd/>
          </a:ln>
        </p:spPr>
        <p:txBody>
          <a:bodyPr>
            <a:spAutoFit/>
          </a:bodyPr>
          <a:lstStyle/>
          <a:p>
            <a:pPr algn="ctr"/>
            <a:r>
              <a:rPr lang="it-IT" sz="2400" dirty="0" smtClean="0">
                <a:latin typeface="Gill Sans MT" pitchFamily="34" charset="0"/>
              </a:rPr>
              <a:t>es. Modello Nullo per </a:t>
            </a:r>
            <a:r>
              <a:rPr lang="it-IT" sz="2400" b="1" dirty="0" err="1" smtClean="0">
                <a:latin typeface="Gill Sans MT" pitchFamily="34" charset="0"/>
              </a:rPr>
              <a:t>CFI</a:t>
            </a:r>
            <a:r>
              <a:rPr lang="it-IT" sz="2400" b="1" i="1" baseline="-25000" dirty="0" err="1" smtClean="0">
                <a:latin typeface="Gill Sans MT" pitchFamily="34" charset="0"/>
              </a:rPr>
              <a:t>PS_B</a:t>
            </a:r>
            <a:endParaRPr lang="it-IT" sz="2400" i="1" baseline="-25000" dirty="0" smtClean="0">
              <a:latin typeface="Gill Sans MT" pitchFamily="34" charset="0"/>
            </a:endParaRPr>
          </a:p>
          <a:p>
            <a:endParaRPr lang="en-US" baseline="-25000" dirty="0" smtClean="0">
              <a:latin typeface="Gill Sans MT" pitchFamily="34" charset="0"/>
            </a:endParaRPr>
          </a:p>
          <a:p>
            <a:r>
              <a:rPr lang="en-US" b="1" baseline="-25000" dirty="0" smtClean="0">
                <a:latin typeface="Gill Sans MT" pitchFamily="34" charset="0"/>
              </a:rPr>
              <a:t>  MODEL:</a:t>
            </a:r>
          </a:p>
          <a:p>
            <a:r>
              <a:rPr lang="en-US" baseline="-25000" dirty="0" smtClean="0">
                <a:latin typeface="Gill Sans MT" pitchFamily="34" charset="0"/>
              </a:rPr>
              <a:t>  %WITHIN%</a:t>
            </a:r>
          </a:p>
          <a:p>
            <a:r>
              <a:rPr lang="en-US" baseline="-25000" dirty="0" smtClean="0">
                <a:solidFill>
                  <a:srgbClr val="00B050"/>
                </a:solidFill>
                <a:latin typeface="Gill Sans MT" pitchFamily="34" charset="0"/>
              </a:rPr>
              <a:t>  </a:t>
            </a:r>
            <a:r>
              <a:rPr lang="en-US" b="1" baseline="-25000" dirty="0" smtClean="0">
                <a:solidFill>
                  <a:srgbClr val="00B050"/>
                </a:solidFill>
                <a:latin typeface="Gill Sans MT" pitchFamily="34" charset="0"/>
              </a:rPr>
              <a:t>D2_CO-D22_DE WITH D2_CO-D22_DE;</a:t>
            </a:r>
          </a:p>
          <a:p>
            <a:r>
              <a:rPr lang="en-US" baseline="-25000" dirty="0" smtClean="0">
                <a:latin typeface="Gill Sans MT" pitchFamily="34" charset="0"/>
              </a:rPr>
              <a:t>  %BETWEEN%</a:t>
            </a:r>
          </a:p>
          <a:p>
            <a:r>
              <a:rPr lang="en-US" b="1" baseline="-25000" dirty="0" smtClean="0">
                <a:solidFill>
                  <a:srgbClr val="FF0000"/>
                </a:solidFill>
                <a:latin typeface="Gill Sans MT" pitchFamily="34" charset="0"/>
              </a:rPr>
              <a:t>  D2_CO-D22_DE WITH D2_CO-D22_DE@0;</a:t>
            </a:r>
            <a:endParaRPr lang="it-IT" b="1" baseline="-25000" dirty="0">
              <a:solidFill>
                <a:srgbClr val="FF0000"/>
              </a:solidFill>
              <a:latin typeface="Gill Sans MT" pitchFamily="34" charset="0"/>
            </a:endParaRPr>
          </a:p>
        </p:txBody>
      </p:sp>
      <p:sp>
        <p:nvSpPr>
          <p:cNvPr id="9" name="CasellaDiTesto 5"/>
          <p:cNvSpPr txBox="1">
            <a:spLocks noChangeArrowheads="1"/>
          </p:cNvSpPr>
          <p:nvPr/>
        </p:nvSpPr>
        <p:spPr bwMode="auto">
          <a:xfrm>
            <a:off x="0" y="4786698"/>
            <a:ext cx="9144000" cy="1569660"/>
          </a:xfrm>
          <a:prstGeom prst="rect">
            <a:avLst/>
          </a:prstGeom>
          <a:noFill/>
          <a:ln w="9525">
            <a:noFill/>
            <a:miter lim="800000"/>
            <a:headEnd/>
            <a:tailEnd/>
          </a:ln>
        </p:spPr>
        <p:txBody>
          <a:bodyPr>
            <a:spAutoFit/>
          </a:bodyPr>
          <a:lstStyle/>
          <a:p>
            <a:pPr algn="ctr"/>
            <a:r>
              <a:rPr lang="it-IT" sz="2400" dirty="0" smtClean="0">
                <a:latin typeface="Gill Sans MT" pitchFamily="34" charset="0"/>
              </a:rPr>
              <a:t>es. Modello Nullo per </a:t>
            </a:r>
            <a:r>
              <a:rPr lang="it-IT" sz="2400" b="1" dirty="0" err="1" smtClean="0">
                <a:latin typeface="Gill Sans MT" pitchFamily="34" charset="0"/>
              </a:rPr>
              <a:t>CFI</a:t>
            </a:r>
            <a:r>
              <a:rPr lang="it-IT" sz="2400" b="1" i="1" baseline="-25000" dirty="0" err="1" smtClean="0">
                <a:latin typeface="Gill Sans MT" pitchFamily="34" charset="0"/>
              </a:rPr>
              <a:t>PS_B</a:t>
            </a:r>
            <a:endParaRPr lang="it-IT" sz="2400" i="1" baseline="-25000" dirty="0" smtClean="0">
              <a:latin typeface="Gill Sans MT" pitchFamily="34" charset="0"/>
            </a:endParaRPr>
          </a:p>
          <a:p>
            <a:endParaRPr lang="en-US" baseline="-25000" dirty="0" smtClean="0">
              <a:latin typeface="Gill Sans MT" pitchFamily="34" charset="0"/>
            </a:endParaRPr>
          </a:p>
          <a:p>
            <a:r>
              <a:rPr lang="en-US" baseline="-25000" dirty="0" smtClean="0">
                <a:latin typeface="Gill Sans MT" pitchFamily="34" charset="0"/>
              </a:rPr>
              <a:t>  </a:t>
            </a:r>
            <a:r>
              <a:rPr lang="en-US" b="1" baseline="-25000" dirty="0" smtClean="0">
                <a:latin typeface="Gill Sans MT" pitchFamily="34" charset="0"/>
              </a:rPr>
              <a:t>MODEL:</a:t>
            </a:r>
          </a:p>
          <a:p>
            <a:r>
              <a:rPr lang="en-US" baseline="-25000" dirty="0" smtClean="0">
                <a:latin typeface="Gill Sans MT" pitchFamily="34" charset="0"/>
              </a:rPr>
              <a:t>  %WITHIN%</a:t>
            </a:r>
          </a:p>
          <a:p>
            <a:r>
              <a:rPr lang="en-US" baseline="-25000" dirty="0" smtClean="0">
                <a:latin typeface="Gill Sans MT" pitchFamily="34" charset="0"/>
              </a:rPr>
              <a:t> </a:t>
            </a:r>
            <a:r>
              <a:rPr lang="en-US" b="1" baseline="-25000" dirty="0" smtClean="0">
                <a:solidFill>
                  <a:srgbClr val="FF0000"/>
                </a:solidFill>
                <a:latin typeface="Gill Sans MT" pitchFamily="34" charset="0"/>
              </a:rPr>
              <a:t>D2_CO-D22_DE WITH D2_CO-D22_DE@0; </a:t>
            </a:r>
            <a:endParaRPr lang="en-US" b="1" baseline="-25000" dirty="0" smtClean="0">
              <a:latin typeface="Gill Sans MT" pitchFamily="34" charset="0"/>
            </a:endParaRPr>
          </a:p>
          <a:p>
            <a:r>
              <a:rPr lang="en-US" baseline="-25000" dirty="0" smtClean="0">
                <a:latin typeface="Gill Sans MT" pitchFamily="34" charset="0"/>
              </a:rPr>
              <a:t>  %BETWEEN%</a:t>
            </a:r>
          </a:p>
          <a:p>
            <a:r>
              <a:rPr lang="en-US" b="1" baseline="-25000" dirty="0" smtClean="0">
                <a:solidFill>
                  <a:srgbClr val="FF0000"/>
                </a:solidFill>
                <a:latin typeface="Gill Sans MT" pitchFamily="34" charset="0"/>
              </a:rPr>
              <a:t> </a:t>
            </a:r>
            <a:r>
              <a:rPr lang="en-US" b="1" baseline="-25000" dirty="0" smtClean="0">
                <a:solidFill>
                  <a:srgbClr val="00B050"/>
                </a:solidFill>
                <a:latin typeface="Gill Sans MT" pitchFamily="34" charset="0"/>
              </a:rPr>
              <a:t>D2_CO-D22_DE WITH D2_CO-D22_DE;</a:t>
            </a:r>
            <a:endParaRPr lang="it-IT" b="1" baseline="-25000" dirty="0">
              <a:solidFill>
                <a:srgbClr val="00B050"/>
              </a:solidFill>
              <a:latin typeface="Gill Sans MT" pitchFamily="34" charset="0"/>
            </a:endParaRPr>
          </a:p>
        </p:txBody>
      </p:sp>
      <p:pic>
        <p:nvPicPr>
          <p:cNvPr id="49154" name="Picture 2"/>
          <p:cNvPicPr>
            <a:picLocks noChangeAspect="1" noChangeArrowheads="1"/>
          </p:cNvPicPr>
          <p:nvPr/>
        </p:nvPicPr>
        <p:blipFill>
          <a:blip r:embed="rId2"/>
          <a:srcRect/>
          <a:stretch>
            <a:fillRect/>
          </a:stretch>
        </p:blipFill>
        <p:spPr bwMode="auto">
          <a:xfrm>
            <a:off x="1523352" y="857232"/>
            <a:ext cx="6072230" cy="704937"/>
          </a:xfrm>
          <a:prstGeom prst="rect">
            <a:avLst/>
          </a:prstGeom>
          <a:noFill/>
          <a:ln w="9525">
            <a:solidFill>
              <a:schemeClr val="tx1"/>
            </a:solidFill>
            <a:miter lim="800000"/>
            <a:headEnd/>
            <a:tailEnd/>
          </a:ln>
          <a:effectLst/>
        </p:spPr>
      </p:pic>
      <p:pic>
        <p:nvPicPr>
          <p:cNvPr id="49155" name="Picture 3"/>
          <p:cNvPicPr>
            <a:picLocks noChangeAspect="1" noChangeArrowheads="1"/>
          </p:cNvPicPr>
          <p:nvPr/>
        </p:nvPicPr>
        <p:blipFill>
          <a:blip r:embed="rId3"/>
          <a:srcRect/>
          <a:stretch>
            <a:fillRect/>
          </a:stretch>
        </p:blipFill>
        <p:spPr bwMode="auto">
          <a:xfrm>
            <a:off x="1475852" y="1714488"/>
            <a:ext cx="6143668" cy="700718"/>
          </a:xfrm>
          <a:prstGeom prst="rect">
            <a:avLst/>
          </a:prstGeom>
          <a:noFill/>
          <a:ln w="9525">
            <a:solidFill>
              <a:schemeClr val="tx1"/>
            </a:solidFill>
            <a:miter lim="800000"/>
            <a:headEnd/>
            <a:tailEnd/>
          </a:ln>
          <a:effectLst/>
        </p:spPr>
      </p:pic>
      <p:sp>
        <p:nvSpPr>
          <p:cNvPr id="11" name="Rettangolo 10"/>
          <p:cNvSpPr/>
          <p:nvPr/>
        </p:nvSpPr>
        <p:spPr>
          <a:xfrm>
            <a:off x="3235608" y="2500306"/>
            <a:ext cx="2473113" cy="369332"/>
          </a:xfrm>
          <a:prstGeom prst="rect">
            <a:avLst/>
          </a:prstGeom>
        </p:spPr>
        <p:txBody>
          <a:bodyPr wrap="none">
            <a:spAutoFit/>
          </a:bodyPr>
          <a:lstStyle/>
          <a:p>
            <a:r>
              <a:rPr lang="it-IT" dirty="0" err="1" smtClean="0">
                <a:latin typeface="Gill Sans MT" pitchFamily="34" charset="0"/>
              </a:rPr>
              <a:t>Ryu</a:t>
            </a:r>
            <a:r>
              <a:rPr lang="it-IT" dirty="0" smtClean="0">
                <a:latin typeface="Gill Sans MT" pitchFamily="34" charset="0"/>
              </a:rPr>
              <a:t> &amp; West, 2009, p. 590</a:t>
            </a:r>
            <a:endParaRPr lang="it-IT" dirty="0">
              <a:latin typeface="Gill Sans MT"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TWO-Level EFA</a:t>
            </a: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4</a:t>
            </a:fld>
            <a:endParaRPr lang="en-US" b="1" dirty="0">
              <a:effectLst>
                <a:outerShdw blurRad="38100" dist="38100" dir="2700000" algn="tl">
                  <a:srgbClr val="000000">
                    <a:alpha val="43137"/>
                  </a:srgbClr>
                </a:outerShdw>
              </a:effectLst>
              <a:latin typeface="Gill Sans MT" pitchFamily="34" charset="0"/>
            </a:endParaRPr>
          </a:p>
        </p:txBody>
      </p:sp>
      <p:sp>
        <p:nvSpPr>
          <p:cNvPr id="10246" name="CasellaDiTesto 5"/>
          <p:cNvSpPr txBox="1">
            <a:spLocks noChangeArrowheads="1"/>
          </p:cNvSpPr>
          <p:nvPr/>
        </p:nvSpPr>
        <p:spPr bwMode="auto">
          <a:xfrm>
            <a:off x="0" y="928670"/>
            <a:ext cx="9144000" cy="2308324"/>
          </a:xfrm>
          <a:prstGeom prst="rect">
            <a:avLst/>
          </a:prstGeom>
          <a:noFill/>
          <a:ln w="9525">
            <a:noFill/>
            <a:miter lim="800000"/>
            <a:headEnd/>
            <a:tailEnd/>
          </a:ln>
        </p:spPr>
        <p:txBody>
          <a:bodyPr>
            <a:spAutoFit/>
          </a:bodyPr>
          <a:lstStyle/>
          <a:p>
            <a:r>
              <a:rPr lang="it-IT" sz="2400" dirty="0" smtClean="0">
                <a:latin typeface="Gill Sans MT" pitchFamily="34" charset="0"/>
              </a:rPr>
              <a:t>L’EFA multilivello è utile nel caso in cui: 1) non si abbia </a:t>
            </a:r>
            <a:r>
              <a:rPr lang="it-IT" sz="2400" b="1" dirty="0" smtClean="0">
                <a:latin typeface="Gill Sans MT" pitchFamily="34" charset="0"/>
              </a:rPr>
              <a:t>alcuna teoria di riferimento sulla struttura fattoriale della scala</a:t>
            </a:r>
            <a:r>
              <a:rPr lang="it-IT" sz="2400" dirty="0" smtClean="0">
                <a:latin typeface="Gill Sans MT" pitchFamily="34" charset="0"/>
              </a:rPr>
              <a:t>; 2) non si abbia idea della struttura fattoriale della scala </a:t>
            </a:r>
            <a:r>
              <a:rPr lang="it-IT" sz="2400" b="1" dirty="0" smtClean="0">
                <a:latin typeface="Gill Sans MT" pitchFamily="34" charset="0"/>
              </a:rPr>
              <a:t>soltanto rispetto a uno dei livelli di analisi</a:t>
            </a:r>
            <a:r>
              <a:rPr lang="it-IT" sz="2400" dirty="0" smtClean="0">
                <a:latin typeface="Gill Sans MT" pitchFamily="34" charset="0"/>
              </a:rPr>
              <a:t>; 3) Condurre una EFA su un unico livello </a:t>
            </a:r>
            <a:r>
              <a:rPr lang="it-IT" sz="2400" b="1" dirty="0" smtClean="0">
                <a:latin typeface="Gill Sans MT" pitchFamily="34" charset="0"/>
              </a:rPr>
              <a:t>“controllando” per la variabilità degli item sugli altri livelli </a:t>
            </a:r>
            <a:r>
              <a:rPr lang="it-IT" sz="2400" dirty="0" smtClean="0">
                <a:latin typeface="Gill Sans MT" pitchFamily="34" charset="0"/>
              </a:rPr>
              <a:t>(</a:t>
            </a:r>
            <a:r>
              <a:rPr lang="it-IT" sz="2400" dirty="0" err="1" smtClean="0">
                <a:latin typeface="Gill Sans MT" pitchFamily="34" charset="0"/>
              </a:rPr>
              <a:t>Hox</a:t>
            </a:r>
            <a:r>
              <a:rPr lang="it-IT" sz="2400" dirty="0" smtClean="0">
                <a:latin typeface="Gill Sans MT" pitchFamily="34" charset="0"/>
              </a:rPr>
              <a:t>, 2010);</a:t>
            </a:r>
            <a:endParaRPr lang="it-IT" sz="2400" dirty="0">
              <a:latin typeface="Gill Sans MT" pitchFamily="34" charset="0"/>
            </a:endParaRPr>
          </a:p>
        </p:txBody>
      </p:sp>
      <p:sp>
        <p:nvSpPr>
          <p:cNvPr id="8" name="CasellaDiTesto 5"/>
          <p:cNvSpPr txBox="1">
            <a:spLocks noChangeArrowheads="1"/>
          </p:cNvSpPr>
          <p:nvPr/>
        </p:nvSpPr>
        <p:spPr bwMode="auto">
          <a:xfrm>
            <a:off x="0" y="3357562"/>
            <a:ext cx="9144000" cy="1569660"/>
          </a:xfrm>
          <a:prstGeom prst="rect">
            <a:avLst/>
          </a:prstGeom>
          <a:noFill/>
          <a:ln w="9525">
            <a:noFill/>
            <a:miter lim="800000"/>
            <a:headEnd/>
            <a:tailEnd/>
          </a:ln>
        </p:spPr>
        <p:txBody>
          <a:bodyPr>
            <a:spAutoFit/>
          </a:bodyPr>
          <a:lstStyle/>
          <a:p>
            <a:r>
              <a:rPr lang="it-IT" sz="2400" dirty="0" smtClean="0">
                <a:latin typeface="Gill Sans MT" pitchFamily="34" charset="0"/>
              </a:rPr>
              <a:t>I criteri per determinare il numero di fattori da estrarre sono gli stessi dell’EFA </a:t>
            </a:r>
            <a:r>
              <a:rPr lang="it-IT" sz="2400" dirty="0" smtClean="0">
                <a:latin typeface="Gill Sans MT" pitchFamily="34" charset="0"/>
              </a:rPr>
              <a:t>condotta su </a:t>
            </a:r>
            <a:r>
              <a:rPr lang="it-IT" sz="2400" dirty="0" smtClean="0">
                <a:latin typeface="Gill Sans MT" pitchFamily="34" charset="0"/>
              </a:rPr>
              <a:t>un unico livello: 1) </a:t>
            </a:r>
            <a:r>
              <a:rPr lang="it-IT" sz="2400" b="1" dirty="0" err="1" smtClean="0">
                <a:latin typeface="Gill Sans MT" pitchFamily="34" charset="0"/>
              </a:rPr>
              <a:t>Interpretabilità</a:t>
            </a:r>
            <a:r>
              <a:rPr lang="it-IT" sz="2400" b="1" dirty="0" smtClean="0">
                <a:latin typeface="Gill Sans MT" pitchFamily="34" charset="0"/>
              </a:rPr>
              <a:t> della soluzione</a:t>
            </a:r>
            <a:r>
              <a:rPr lang="it-IT" sz="2400" dirty="0" smtClean="0">
                <a:latin typeface="Gill Sans MT" pitchFamily="34" charset="0"/>
              </a:rPr>
              <a:t>; 2) </a:t>
            </a:r>
            <a:r>
              <a:rPr lang="it-IT" sz="2400" b="1" dirty="0" err="1" smtClean="0">
                <a:latin typeface="Gill Sans MT" pitchFamily="34" charset="0"/>
              </a:rPr>
              <a:t>Scree-test</a:t>
            </a:r>
            <a:r>
              <a:rPr lang="it-IT" sz="2400" b="1" dirty="0" smtClean="0">
                <a:latin typeface="Gill Sans MT" pitchFamily="34" charset="0"/>
              </a:rPr>
              <a:t> degli </a:t>
            </a:r>
            <a:r>
              <a:rPr lang="it-IT" sz="2400" b="1" dirty="0" err="1" smtClean="0">
                <a:latin typeface="Gill Sans MT" pitchFamily="34" charset="0"/>
              </a:rPr>
              <a:t>autovalori</a:t>
            </a:r>
            <a:r>
              <a:rPr lang="it-IT" sz="2400" dirty="0" smtClean="0">
                <a:latin typeface="Gill Sans MT" pitchFamily="34" charset="0"/>
              </a:rPr>
              <a:t>; 3) </a:t>
            </a:r>
            <a:r>
              <a:rPr lang="it-IT" sz="2400" b="1" dirty="0" smtClean="0">
                <a:latin typeface="Gill Sans MT" pitchFamily="34" charset="0"/>
              </a:rPr>
              <a:t>Analisi dei residui su entrambi i livelli</a:t>
            </a:r>
            <a:r>
              <a:rPr lang="it-IT" sz="2400" dirty="0" smtClean="0">
                <a:latin typeface="Gill Sans MT" pitchFamily="34" charset="0"/>
              </a:rPr>
              <a:t> (</a:t>
            </a:r>
            <a:r>
              <a:rPr lang="it-IT" sz="2400" dirty="0" err="1" smtClean="0">
                <a:latin typeface="Gill Sans MT" pitchFamily="34" charset="0"/>
              </a:rPr>
              <a:t>Brown</a:t>
            </a:r>
            <a:r>
              <a:rPr lang="it-IT" sz="2400" dirty="0" smtClean="0">
                <a:latin typeface="Gill Sans MT" pitchFamily="34" charset="0"/>
              </a:rPr>
              <a:t>, 2015);</a:t>
            </a:r>
            <a:endParaRPr lang="it-IT" sz="2400" dirty="0">
              <a:latin typeface="Gill Sans MT" pitchFamily="34" charset="0"/>
            </a:endParaRPr>
          </a:p>
        </p:txBody>
      </p:sp>
      <p:sp>
        <p:nvSpPr>
          <p:cNvPr id="9" name="CasellaDiTesto 5"/>
          <p:cNvSpPr txBox="1">
            <a:spLocks noChangeArrowheads="1"/>
          </p:cNvSpPr>
          <p:nvPr/>
        </p:nvSpPr>
        <p:spPr bwMode="auto">
          <a:xfrm>
            <a:off x="0" y="5143512"/>
            <a:ext cx="9144000" cy="1200329"/>
          </a:xfrm>
          <a:prstGeom prst="rect">
            <a:avLst/>
          </a:prstGeom>
          <a:noFill/>
          <a:ln w="9525">
            <a:noFill/>
            <a:miter lim="800000"/>
            <a:headEnd/>
            <a:tailEnd/>
          </a:ln>
        </p:spPr>
        <p:txBody>
          <a:bodyPr>
            <a:spAutoFit/>
          </a:bodyPr>
          <a:lstStyle/>
          <a:p>
            <a:r>
              <a:rPr lang="it-IT" sz="2400" b="1" dirty="0" smtClean="0">
                <a:latin typeface="Gill Sans MT" pitchFamily="34" charset="0"/>
              </a:rPr>
              <a:t>Il punto di partenza è una matrice di varianze e covarianze </a:t>
            </a:r>
            <a:r>
              <a:rPr lang="it-IT" sz="2400" dirty="0" smtClean="0">
                <a:latin typeface="Gill Sans MT" pitchFamily="34" charset="0"/>
              </a:rPr>
              <a:t>WITHIN e una BETWEEN. </a:t>
            </a:r>
            <a:r>
              <a:rPr lang="it-IT" sz="2400" dirty="0" smtClean="0">
                <a:latin typeface="Gill Sans MT" pitchFamily="34" charset="0"/>
              </a:rPr>
              <a:t> </a:t>
            </a:r>
            <a:r>
              <a:rPr lang="it-IT" sz="2400" b="1" dirty="0" smtClean="0">
                <a:latin typeface="Gill Sans MT" pitchFamily="34" charset="0"/>
              </a:rPr>
              <a:t>Il </a:t>
            </a:r>
            <a:r>
              <a:rPr lang="it-IT" sz="2400" b="1" dirty="0" smtClean="0">
                <a:latin typeface="Gill Sans MT" pitchFamily="34" charset="0"/>
              </a:rPr>
              <a:t>punto d’arrivo è una matrice di saturazioni </a:t>
            </a:r>
            <a:r>
              <a:rPr lang="it-IT" sz="2400" dirty="0" smtClean="0">
                <a:latin typeface="Gill Sans MT" pitchFamily="34" charset="0"/>
              </a:rPr>
              <a:t>WITHIN e una BETWEEN.</a:t>
            </a:r>
            <a:endParaRPr lang="it-IT" sz="2400" dirty="0">
              <a:latin typeface="Gill Sans MT"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FIT</a:t>
            </a:r>
            <a:r>
              <a:rPr lang="en-US" sz="2800" b="1" dirty="0" smtClean="0">
                <a:solidFill>
                  <a:srgbClr val="FFFF00"/>
                </a:solidFill>
                <a:effectLst>
                  <a:outerShdw blurRad="38100" dist="38100" dir="2700000" algn="tl">
                    <a:srgbClr val="000000">
                      <a:alpha val="43137"/>
                    </a:srgbClr>
                  </a:outerShdw>
                </a:effectLst>
                <a:latin typeface="Gill Sans MT" pitchFamily="34" charset="0"/>
              </a:rPr>
              <a:t>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di</a:t>
            </a:r>
            <a:r>
              <a:rPr lang="en-US" sz="2800" b="1" dirty="0" smtClean="0">
                <a:solidFill>
                  <a:srgbClr val="FFFF00"/>
                </a:solidFill>
                <a:effectLst>
                  <a:outerShdw blurRad="38100" dist="38100" dir="2700000" algn="tl">
                    <a:srgbClr val="000000">
                      <a:alpha val="43137"/>
                    </a:srgbClr>
                  </a:outerShdw>
                </a:effectLst>
                <a:latin typeface="Gill Sans MT" pitchFamily="34" charset="0"/>
              </a:rPr>
              <a:t>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livello</a:t>
            </a:r>
            <a:r>
              <a:rPr lang="en-US" sz="2800" b="1" dirty="0" smtClean="0">
                <a:solidFill>
                  <a:srgbClr val="FFFF00"/>
                </a:solidFill>
                <a:effectLst>
                  <a:outerShdw blurRad="38100" dist="38100" dir="2700000" algn="tl">
                    <a:srgbClr val="000000">
                      <a:alpha val="43137"/>
                    </a:srgbClr>
                  </a:outerShdw>
                </a:effectLst>
                <a:latin typeface="Gill Sans MT" pitchFamily="34" charset="0"/>
              </a:rPr>
              <a:t>”</a:t>
            </a:r>
            <a:endParaRPr lang="en-US" sz="2800" b="1" dirty="0" smtClean="0">
              <a:solidFill>
                <a:srgbClr val="FFFF00"/>
              </a:solidFill>
              <a:effectLst>
                <a:outerShdw blurRad="38100" dist="38100" dir="2700000" algn="tl">
                  <a:srgbClr val="000000">
                    <a:alpha val="43137"/>
                  </a:srgbClr>
                </a:outerShdw>
              </a:effectLst>
              <a:latin typeface="Gill Sans MT" pitchFamily="34" charset="0"/>
            </a:endParaRP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40</a:t>
            </a:fld>
            <a:endParaRPr lang="en-US" b="1" dirty="0">
              <a:effectLst>
                <a:outerShdw blurRad="38100" dist="38100" dir="2700000" algn="tl">
                  <a:srgbClr val="000000">
                    <a:alpha val="43137"/>
                  </a:srgbClr>
                </a:outerShdw>
              </a:effectLst>
              <a:latin typeface="Gill Sans MT" pitchFamily="34" charset="0"/>
            </a:endParaRPr>
          </a:p>
        </p:txBody>
      </p:sp>
      <p:graphicFrame>
        <p:nvGraphicFramePr>
          <p:cNvPr id="14" name="Tabella 13"/>
          <p:cNvGraphicFramePr>
            <a:graphicFrameLocks noGrp="1"/>
          </p:cNvGraphicFramePr>
          <p:nvPr/>
        </p:nvGraphicFramePr>
        <p:xfrm>
          <a:off x="214282" y="2071679"/>
          <a:ext cx="8643996" cy="2071704"/>
        </p:xfrm>
        <a:graphic>
          <a:graphicData uri="http://schemas.openxmlformats.org/drawingml/2006/table">
            <a:tbl>
              <a:tblPr/>
              <a:tblGrid>
                <a:gridCol w="2786082"/>
                <a:gridCol w="1428760"/>
                <a:gridCol w="571504"/>
                <a:gridCol w="1214446"/>
                <a:gridCol w="1653551"/>
                <a:gridCol w="989653"/>
              </a:tblGrid>
              <a:tr h="345284">
                <a:tc>
                  <a:txBody>
                    <a:bodyPr/>
                    <a:lstStyle/>
                    <a:p>
                      <a:pPr algn="l" fontAlgn="ctr"/>
                      <a:r>
                        <a:rPr lang="it-IT" sz="1200" b="1" i="0" u="none" strike="noStrike" dirty="0" smtClean="0">
                          <a:solidFill>
                            <a:srgbClr val="000000"/>
                          </a:solidFill>
                          <a:latin typeface="Gill Sans MT" pitchFamily="34" charset="0"/>
                        </a:rPr>
                        <a:t>BETWEEN</a:t>
                      </a:r>
                      <a:endParaRPr lang="it-IT" sz="1200" b="1" i="0" u="none" strike="noStrike" dirty="0">
                        <a:solidFill>
                          <a:srgbClr val="000000"/>
                        </a:solidFill>
                        <a:latin typeface="Gill Sans MT" pitchFamily="34" charset="0"/>
                      </a:endParaRPr>
                    </a:p>
                  </a:txBody>
                  <a:tcPr marL="8659" marR="8659" marT="8659"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ctr"/>
                      <a:r>
                        <a:rPr lang="it-IT" sz="1200" b="1" i="0" u="none" strike="noStrike" dirty="0">
                          <a:solidFill>
                            <a:srgbClr val="000000"/>
                          </a:solidFill>
                          <a:latin typeface="Gill Sans MT" pitchFamily="34" charset="0"/>
                        </a:rPr>
                        <a:t>SB</a:t>
                      </a:r>
                      <a:r>
                        <a:rPr lang="el-GR" sz="1200" b="1" i="0" u="none" strike="noStrike" dirty="0">
                          <a:solidFill>
                            <a:srgbClr val="000000"/>
                          </a:solidFill>
                          <a:latin typeface="Times New Roman"/>
                        </a:rPr>
                        <a:t>χ</a:t>
                      </a:r>
                      <a:r>
                        <a:rPr lang="el-GR" sz="1200" b="1" i="0" u="none" strike="noStrike" dirty="0">
                          <a:solidFill>
                            <a:srgbClr val="000000"/>
                          </a:solidFill>
                          <a:latin typeface="Calibri"/>
                        </a:rPr>
                        <a:t>2</a:t>
                      </a:r>
                    </a:p>
                  </a:txBody>
                  <a:tcPr marL="8659" marR="8659" marT="8659"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it-IT" sz="1200" b="1" i="1" u="none" strike="noStrike" dirty="0">
                          <a:solidFill>
                            <a:srgbClr val="000000"/>
                          </a:solidFill>
                          <a:latin typeface="Gill Sans MT" pitchFamily="34" charset="0"/>
                        </a:rPr>
                        <a:t>df</a:t>
                      </a:r>
                    </a:p>
                  </a:txBody>
                  <a:tcPr marL="8659" marR="8659" marT="8659"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l-GR" sz="1200" b="1" i="0" u="none" strike="noStrike" dirty="0" smtClean="0">
                          <a:solidFill>
                            <a:srgbClr val="000000"/>
                          </a:solidFill>
                          <a:latin typeface="Times New Roman"/>
                          <a:cs typeface="Times New Roman"/>
                        </a:rPr>
                        <a:t>Δ</a:t>
                      </a:r>
                      <a:r>
                        <a:rPr lang="it-IT" sz="1200" b="1" i="0" u="none" strike="noStrike" dirty="0" smtClean="0">
                          <a:solidFill>
                            <a:srgbClr val="000000"/>
                          </a:solidFill>
                          <a:latin typeface="Gill Sans MT" pitchFamily="34" charset="0"/>
                        </a:rPr>
                        <a:t>SB</a:t>
                      </a:r>
                      <a:r>
                        <a:rPr lang="el-GR" sz="1200" b="1" i="0" u="none" strike="noStrike" dirty="0" smtClean="0">
                          <a:solidFill>
                            <a:srgbClr val="000000"/>
                          </a:solidFill>
                          <a:latin typeface="Times New Roman"/>
                        </a:rPr>
                        <a:t>χ</a:t>
                      </a:r>
                      <a:r>
                        <a:rPr lang="el-GR" sz="1200" b="1" i="0" u="none" strike="noStrike" dirty="0" smtClean="0">
                          <a:solidFill>
                            <a:srgbClr val="000000"/>
                          </a:solidFill>
                          <a:latin typeface="+mn-lt"/>
                        </a:rPr>
                        <a:t>2</a:t>
                      </a:r>
                      <a:r>
                        <a:rPr lang="it-IT" sz="1200" b="1" i="0" u="none" strike="noStrike" baseline="0" dirty="0" smtClean="0">
                          <a:solidFill>
                            <a:srgbClr val="000000"/>
                          </a:solidFill>
                          <a:latin typeface="Gill Sans MT" pitchFamily="34" charset="0"/>
                        </a:rPr>
                        <a:t> - </a:t>
                      </a:r>
                      <a:r>
                        <a:rPr lang="it-IT" sz="1200" b="1" i="1" u="none" strike="noStrike" baseline="0" dirty="0" err="1" smtClean="0">
                          <a:solidFill>
                            <a:srgbClr val="000000"/>
                          </a:solidFill>
                          <a:latin typeface="Gill Sans MT" pitchFamily="34" charset="0"/>
                        </a:rPr>
                        <a:t>df</a:t>
                      </a:r>
                      <a:endParaRPr lang="el-GR" sz="1200" b="1" i="1" u="none" strike="noStrike" dirty="0" smtClean="0">
                        <a:solidFill>
                          <a:srgbClr val="000000"/>
                        </a:solidFill>
                        <a:latin typeface="+mn-lt"/>
                      </a:endParaRPr>
                    </a:p>
                  </a:txBody>
                  <a:tcPr marL="8659" marR="8659" marT="8659"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it-IT" sz="1200" b="1" i="0" u="none" strike="noStrike" dirty="0" smtClean="0">
                          <a:solidFill>
                            <a:srgbClr val="000000"/>
                          </a:solidFill>
                          <a:latin typeface="Gill Sans MT" pitchFamily="34" charset="0"/>
                        </a:rPr>
                        <a:t>RMSEA</a:t>
                      </a:r>
                      <a:r>
                        <a:rPr lang="it-IT" sz="1200" b="1" i="1" u="none" strike="noStrike" baseline="-25000" dirty="0" smtClean="0">
                          <a:solidFill>
                            <a:srgbClr val="000000"/>
                          </a:solidFill>
                          <a:latin typeface="Gill Sans MT" pitchFamily="34" charset="0"/>
                        </a:rPr>
                        <a:t>PS_B</a:t>
                      </a:r>
                    </a:p>
                  </a:txBody>
                  <a:tcPr marL="8659" marR="8659" marT="8659" marB="0" anchor="ctr">
                    <a:lnL>
                      <a:noFill/>
                    </a:lnL>
                    <a:lnR>
                      <a:noFill/>
                    </a:lnR>
                    <a:lnT w="12700" cap="flat" cmpd="sng" algn="ctr">
                      <a:solidFill>
                        <a:schemeClr val="tx1"/>
                      </a:solidFill>
                      <a:prstDash val="solid"/>
                      <a:round/>
                      <a:headEnd type="none" w="med" len="med"/>
                      <a:tailEnd type="none" w="med" len="med"/>
                    </a:lnT>
                    <a:lnB>
                      <a:noFill/>
                    </a:lnB>
                    <a:solidFill>
                      <a:srgbClr val="FFFF00"/>
                    </a:solidFill>
                  </a:tcPr>
                </a:tc>
                <a:tc>
                  <a:txBody>
                    <a:bodyPr/>
                    <a:lstStyle/>
                    <a:p>
                      <a:pPr algn="ctr" fontAlgn="b"/>
                      <a:r>
                        <a:rPr lang="it-IT" sz="1200" b="1" i="0" u="none" strike="noStrike" dirty="0" err="1" smtClean="0">
                          <a:solidFill>
                            <a:srgbClr val="000000"/>
                          </a:solidFill>
                          <a:latin typeface="Gill Sans MT" pitchFamily="34" charset="0"/>
                        </a:rPr>
                        <a:t>CFI</a:t>
                      </a:r>
                      <a:r>
                        <a:rPr lang="it-IT" sz="1200" b="1" i="1" u="none" strike="noStrike" baseline="-25000" dirty="0" err="1" smtClean="0">
                          <a:solidFill>
                            <a:srgbClr val="000000"/>
                          </a:solidFill>
                          <a:latin typeface="Gill Sans MT" pitchFamily="34" charset="0"/>
                        </a:rPr>
                        <a:t>PS_B</a:t>
                      </a:r>
                      <a:endParaRPr lang="it-IT" sz="1200" b="1" i="1" u="none" strike="noStrike" baseline="-25000" dirty="0">
                        <a:solidFill>
                          <a:srgbClr val="000000"/>
                        </a:solidFill>
                        <a:latin typeface="Gill Sans MT" pitchFamily="34" charset="0"/>
                      </a:endParaRPr>
                    </a:p>
                  </a:txBody>
                  <a:tcPr marL="8659" marR="8659" marT="8659" marB="0" anchor="ctr">
                    <a:lnL>
                      <a:noFill/>
                    </a:lnL>
                    <a:lnR>
                      <a:noFill/>
                    </a:lnR>
                    <a:lnT w="12700" cap="flat" cmpd="sng" algn="ctr">
                      <a:solidFill>
                        <a:schemeClr val="tx1"/>
                      </a:solidFill>
                      <a:prstDash val="solid"/>
                      <a:round/>
                      <a:headEnd type="none" w="med" len="med"/>
                      <a:tailEnd type="none" w="med" len="med"/>
                    </a:lnT>
                    <a:lnB>
                      <a:noFill/>
                    </a:lnB>
                    <a:solidFill>
                      <a:srgbClr val="FFFF00"/>
                    </a:solidFill>
                  </a:tcPr>
                </a:tc>
              </a:tr>
              <a:tr h="345284">
                <a:tc>
                  <a:txBody>
                    <a:bodyPr/>
                    <a:lstStyle/>
                    <a:p>
                      <a:pPr algn="l" fontAlgn="ctr"/>
                      <a:r>
                        <a:rPr lang="it-IT" sz="1200" b="0" i="0" u="none" strike="noStrike">
                          <a:solidFill>
                            <a:srgbClr val="000000"/>
                          </a:solidFill>
                          <a:latin typeface="Gill Sans MT" pitchFamily="34" charset="0"/>
                        </a:rPr>
                        <a:t>Partially Saturated Model (Between)</a:t>
                      </a:r>
                    </a:p>
                  </a:txBody>
                  <a:tcPr marL="8659" marR="8659" marT="8659" marB="0" anchor="ctr">
                    <a:lnL>
                      <a:noFill/>
                    </a:lnL>
                    <a:lnR>
                      <a:noFill/>
                    </a:lnR>
                    <a:lnT>
                      <a:noFill/>
                    </a:lnT>
                    <a:lnB>
                      <a:noFill/>
                    </a:lnB>
                  </a:tcPr>
                </a:tc>
                <a:tc>
                  <a:txBody>
                    <a:bodyPr/>
                    <a:lstStyle/>
                    <a:p>
                      <a:pPr algn="ctr" fontAlgn="b"/>
                      <a:r>
                        <a:rPr lang="it-IT" sz="1200" b="0" i="0" u="none" strike="noStrike" dirty="0">
                          <a:solidFill>
                            <a:srgbClr val="000000"/>
                          </a:solidFill>
                          <a:latin typeface="Gill Sans MT" pitchFamily="34" charset="0"/>
                        </a:rPr>
                        <a:t>3051,445</a:t>
                      </a:r>
                    </a:p>
                  </a:txBody>
                  <a:tcPr marL="8659" marR="8659" marT="8659" marB="0" anchor="ctr">
                    <a:lnL>
                      <a:noFill/>
                    </a:lnL>
                    <a:lnR>
                      <a:noFill/>
                    </a:lnR>
                    <a:lnT>
                      <a:noFill/>
                    </a:lnT>
                    <a:lnB>
                      <a:noFill/>
                    </a:lnB>
                  </a:tcPr>
                </a:tc>
                <a:tc>
                  <a:txBody>
                    <a:bodyPr/>
                    <a:lstStyle/>
                    <a:p>
                      <a:pPr algn="ctr" fontAlgn="b"/>
                      <a:r>
                        <a:rPr lang="it-IT" sz="1200" b="0" i="0" u="none" strike="noStrike">
                          <a:solidFill>
                            <a:srgbClr val="000000"/>
                          </a:solidFill>
                          <a:latin typeface="Gill Sans MT" pitchFamily="34" charset="0"/>
                        </a:rPr>
                        <a:t>76</a:t>
                      </a:r>
                    </a:p>
                  </a:txBody>
                  <a:tcPr marL="8659" marR="8659" marT="8659" marB="0" anchor="ctr">
                    <a:lnL>
                      <a:noFill/>
                    </a:lnL>
                    <a:lnR>
                      <a:noFill/>
                    </a:lnR>
                    <a:lnT>
                      <a:noFill/>
                    </a:lnT>
                    <a:lnB>
                      <a:noFill/>
                    </a:lnB>
                  </a:tcPr>
                </a:tc>
                <a:tc>
                  <a:txBody>
                    <a:bodyPr/>
                    <a:lstStyle/>
                    <a:p>
                      <a:pPr algn="ctr" fontAlgn="b"/>
                      <a:r>
                        <a:rPr lang="it-IT" sz="1200" b="0" i="0" u="none" strike="noStrike">
                          <a:solidFill>
                            <a:srgbClr val="000000"/>
                          </a:solidFill>
                          <a:latin typeface="Gill Sans MT" pitchFamily="34" charset="0"/>
                        </a:rPr>
                        <a:t>2975,445</a:t>
                      </a:r>
                    </a:p>
                  </a:txBody>
                  <a:tcPr marL="8659" marR="8659" marT="8659" marB="0" anchor="ctr">
                    <a:lnL>
                      <a:noFill/>
                    </a:lnL>
                    <a:lnR>
                      <a:noFill/>
                    </a:lnR>
                    <a:lnT>
                      <a:noFill/>
                    </a:lnT>
                    <a:lnB>
                      <a:noFill/>
                    </a:lnB>
                  </a:tcPr>
                </a:tc>
                <a:tc>
                  <a:txBody>
                    <a:bodyPr/>
                    <a:lstStyle/>
                    <a:p>
                      <a:pPr algn="ctr" fontAlgn="b"/>
                      <a:r>
                        <a:rPr lang="it-IT" sz="1200" b="1" i="0" u="none" strike="noStrike" dirty="0" smtClean="0">
                          <a:solidFill>
                            <a:srgbClr val="000000"/>
                          </a:solidFill>
                          <a:latin typeface="Gill Sans MT" pitchFamily="34" charset="0"/>
                        </a:rPr>
                        <a:t>.024</a:t>
                      </a:r>
                      <a:endParaRPr lang="it-IT" sz="1200" b="1" i="0" u="none" strike="noStrike" dirty="0">
                        <a:solidFill>
                          <a:srgbClr val="000000"/>
                        </a:solidFill>
                        <a:latin typeface="Gill Sans MT" pitchFamily="34" charset="0"/>
                      </a:endParaRPr>
                    </a:p>
                  </a:txBody>
                  <a:tcPr marL="8659" marR="8659" marT="8659" marB="0" anchor="ctr">
                    <a:lnL>
                      <a:noFill/>
                    </a:lnL>
                    <a:lnR>
                      <a:noFill/>
                    </a:lnR>
                    <a:lnT>
                      <a:noFill/>
                    </a:lnT>
                    <a:lnB>
                      <a:noFill/>
                    </a:lnB>
                    <a:solidFill>
                      <a:srgbClr val="FFFF00"/>
                    </a:solidFill>
                  </a:tcPr>
                </a:tc>
                <a:tc>
                  <a:txBody>
                    <a:bodyPr/>
                    <a:lstStyle/>
                    <a:p>
                      <a:pPr algn="ctr" fontAlgn="b"/>
                      <a:r>
                        <a:rPr lang="it-IT" sz="1200" b="1" i="0" u="none" strike="noStrike" dirty="0">
                          <a:solidFill>
                            <a:srgbClr val="000000"/>
                          </a:solidFill>
                          <a:latin typeface="Gill Sans MT" pitchFamily="34" charset="0"/>
                        </a:rPr>
                        <a:t>0,712827</a:t>
                      </a:r>
                    </a:p>
                  </a:txBody>
                  <a:tcPr marL="8659" marR="8659" marT="8659" marB="0" anchor="ctr">
                    <a:lnL>
                      <a:noFill/>
                    </a:lnL>
                    <a:lnR>
                      <a:noFill/>
                    </a:lnR>
                    <a:lnT>
                      <a:noFill/>
                    </a:lnT>
                    <a:lnB>
                      <a:noFill/>
                    </a:lnB>
                    <a:solidFill>
                      <a:srgbClr val="FFFF00"/>
                    </a:solidFill>
                  </a:tcPr>
                </a:tc>
              </a:tr>
              <a:tr h="345284">
                <a:tc>
                  <a:txBody>
                    <a:bodyPr/>
                    <a:lstStyle/>
                    <a:p>
                      <a:pPr algn="l" fontAlgn="ctr"/>
                      <a:r>
                        <a:rPr lang="it-IT" sz="1200" b="0" i="0" u="none" strike="noStrike">
                          <a:solidFill>
                            <a:srgbClr val="000000"/>
                          </a:solidFill>
                          <a:latin typeface="Gill Sans MT" pitchFamily="34" charset="0"/>
                        </a:rPr>
                        <a:t>"Null Model"</a:t>
                      </a:r>
                    </a:p>
                  </a:txBody>
                  <a:tcPr marL="8659" marR="8659" marT="8659"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it-IT" sz="1200" b="0" i="0" u="none" strike="noStrike">
                          <a:solidFill>
                            <a:srgbClr val="000000"/>
                          </a:solidFill>
                          <a:latin typeface="Gill Sans MT" pitchFamily="34" charset="0"/>
                        </a:rPr>
                        <a:t>10361,15</a:t>
                      </a:r>
                    </a:p>
                  </a:txBody>
                  <a:tcPr marL="8659" marR="8659" marT="8659"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it-IT" sz="1200" b="0" i="0" u="none" strike="noStrike">
                          <a:solidFill>
                            <a:srgbClr val="000000"/>
                          </a:solidFill>
                          <a:latin typeface="Gill Sans MT" pitchFamily="34" charset="0"/>
                        </a:rPr>
                        <a:t>91</a:t>
                      </a:r>
                    </a:p>
                  </a:txBody>
                  <a:tcPr marL="8659" marR="8659" marT="8659"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it-IT" sz="1200" b="0" i="0" u="none" strike="noStrike">
                          <a:solidFill>
                            <a:srgbClr val="000000"/>
                          </a:solidFill>
                          <a:latin typeface="Gill Sans MT" pitchFamily="34" charset="0"/>
                        </a:rPr>
                        <a:t>10361,15</a:t>
                      </a:r>
                    </a:p>
                  </a:txBody>
                  <a:tcPr marL="8659" marR="8659" marT="8659"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endParaRPr lang="it-IT" sz="1200" b="1" i="0" u="none" strike="noStrike">
                        <a:solidFill>
                          <a:srgbClr val="000000"/>
                        </a:solidFill>
                        <a:latin typeface="Gill Sans MT" pitchFamily="34" charset="0"/>
                      </a:endParaRPr>
                    </a:p>
                  </a:txBody>
                  <a:tcPr marL="8659" marR="8659" marT="8659" marB="0" anchor="ctr">
                    <a:lnL>
                      <a:noFill/>
                    </a:lnL>
                    <a:lnR>
                      <a:noFill/>
                    </a:lnR>
                    <a:lnT>
                      <a:noFill/>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endParaRPr lang="it-IT" sz="1200" b="1" i="0" u="none" strike="noStrike" dirty="0">
                        <a:solidFill>
                          <a:srgbClr val="000000"/>
                        </a:solidFill>
                        <a:latin typeface="Gill Sans MT" pitchFamily="34" charset="0"/>
                      </a:endParaRPr>
                    </a:p>
                  </a:txBody>
                  <a:tcPr marL="8659" marR="8659" marT="8659" marB="0" anchor="ctr">
                    <a:lnL>
                      <a:noFill/>
                    </a:lnL>
                    <a:lnR>
                      <a:noFill/>
                    </a:lnR>
                    <a:lnT>
                      <a:noFill/>
                    </a:lnT>
                    <a:lnB w="12700" cap="flat" cmpd="sng" algn="ctr">
                      <a:solidFill>
                        <a:schemeClr val="tx1"/>
                      </a:solidFill>
                      <a:prstDash val="solid"/>
                      <a:round/>
                      <a:headEnd type="none" w="med" len="med"/>
                      <a:tailEnd type="none" w="med" len="med"/>
                    </a:lnB>
                    <a:solidFill>
                      <a:srgbClr val="FFFF00"/>
                    </a:solidFill>
                  </a:tcPr>
                </a:tc>
              </a:tr>
              <a:tr h="345284">
                <a:tc>
                  <a:txBody>
                    <a:bodyPr/>
                    <a:lstStyle/>
                    <a:p>
                      <a:pPr algn="l" fontAlgn="ctr"/>
                      <a:r>
                        <a:rPr lang="it-IT" sz="1200" b="1" i="0" u="none" strike="noStrike" dirty="0" smtClean="0">
                          <a:solidFill>
                            <a:srgbClr val="000000"/>
                          </a:solidFill>
                          <a:latin typeface="Gill Sans MT" pitchFamily="34" charset="0"/>
                        </a:rPr>
                        <a:t>WITHIN</a:t>
                      </a:r>
                      <a:endParaRPr lang="it-IT" sz="1200" b="1" i="0" u="none" strike="noStrike" dirty="0">
                        <a:solidFill>
                          <a:srgbClr val="000000"/>
                        </a:solidFill>
                        <a:latin typeface="Gill Sans MT" pitchFamily="34" charset="0"/>
                      </a:endParaRPr>
                    </a:p>
                  </a:txBody>
                  <a:tcPr marL="8659" marR="8659" marT="8659"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ctr"/>
                      <a:r>
                        <a:rPr lang="it-IT" sz="1200" b="1" i="0" u="none" strike="noStrike" dirty="0">
                          <a:solidFill>
                            <a:srgbClr val="000000"/>
                          </a:solidFill>
                          <a:latin typeface="Gill Sans MT" pitchFamily="34" charset="0"/>
                        </a:rPr>
                        <a:t>SB</a:t>
                      </a:r>
                      <a:r>
                        <a:rPr lang="el-GR" sz="1200" b="1" i="0" u="none" strike="noStrike" dirty="0">
                          <a:solidFill>
                            <a:srgbClr val="000000"/>
                          </a:solidFill>
                          <a:latin typeface="Times New Roman"/>
                        </a:rPr>
                        <a:t>χ</a:t>
                      </a:r>
                      <a:r>
                        <a:rPr lang="el-GR" sz="1200" b="1" i="0" u="none" strike="noStrike" dirty="0">
                          <a:solidFill>
                            <a:srgbClr val="000000"/>
                          </a:solidFill>
                          <a:latin typeface="Calibri"/>
                        </a:rPr>
                        <a:t>2</a:t>
                      </a:r>
                    </a:p>
                  </a:txBody>
                  <a:tcPr marL="8659" marR="8659" marT="8659"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it-IT" sz="1200" b="1" i="1" u="none" strike="noStrike" dirty="0">
                          <a:solidFill>
                            <a:srgbClr val="000000"/>
                          </a:solidFill>
                          <a:latin typeface="Gill Sans MT" pitchFamily="34" charset="0"/>
                        </a:rPr>
                        <a:t>df</a:t>
                      </a:r>
                    </a:p>
                  </a:txBody>
                  <a:tcPr marL="8659" marR="8659" marT="8659"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l-GR" sz="1200" b="1" i="0" u="none" strike="noStrike" dirty="0" smtClean="0">
                          <a:solidFill>
                            <a:srgbClr val="000000"/>
                          </a:solidFill>
                          <a:latin typeface="Times New Roman"/>
                          <a:cs typeface="Times New Roman"/>
                        </a:rPr>
                        <a:t>Δ</a:t>
                      </a:r>
                      <a:r>
                        <a:rPr lang="it-IT" sz="1200" b="1" i="0" u="none" strike="noStrike" dirty="0" smtClean="0">
                          <a:solidFill>
                            <a:srgbClr val="000000"/>
                          </a:solidFill>
                          <a:latin typeface="Gill Sans MT" pitchFamily="34" charset="0"/>
                        </a:rPr>
                        <a:t>SB</a:t>
                      </a:r>
                      <a:r>
                        <a:rPr lang="el-GR" sz="1200" b="1" i="0" u="none" strike="noStrike" dirty="0" smtClean="0">
                          <a:solidFill>
                            <a:srgbClr val="000000"/>
                          </a:solidFill>
                          <a:latin typeface="Times New Roman"/>
                        </a:rPr>
                        <a:t>χ</a:t>
                      </a:r>
                      <a:r>
                        <a:rPr lang="el-GR" sz="1200" b="1" i="0" u="none" strike="noStrike" dirty="0" smtClean="0">
                          <a:solidFill>
                            <a:srgbClr val="000000"/>
                          </a:solidFill>
                          <a:latin typeface="+mn-lt"/>
                        </a:rPr>
                        <a:t>2</a:t>
                      </a:r>
                      <a:r>
                        <a:rPr lang="it-IT" sz="1200" b="1" i="0" u="none" strike="noStrike" baseline="0" dirty="0" smtClean="0">
                          <a:solidFill>
                            <a:srgbClr val="000000"/>
                          </a:solidFill>
                          <a:latin typeface="Gill Sans MT" pitchFamily="34" charset="0"/>
                        </a:rPr>
                        <a:t> - </a:t>
                      </a:r>
                      <a:r>
                        <a:rPr lang="it-IT" sz="1200" b="1" i="1" u="none" strike="noStrike" baseline="0" dirty="0" err="1" smtClean="0">
                          <a:solidFill>
                            <a:srgbClr val="000000"/>
                          </a:solidFill>
                          <a:latin typeface="Gill Sans MT" pitchFamily="34" charset="0"/>
                        </a:rPr>
                        <a:t>df</a:t>
                      </a:r>
                      <a:endParaRPr lang="el-GR" sz="1200" b="1" i="1" u="none" strike="noStrike" dirty="0" smtClean="0">
                        <a:solidFill>
                          <a:srgbClr val="000000"/>
                        </a:solidFill>
                        <a:latin typeface="+mn-lt"/>
                      </a:endParaRPr>
                    </a:p>
                  </a:txBody>
                  <a:tcPr marL="8659" marR="8659" marT="8659"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it-IT" sz="1200" b="1" i="0" u="none" strike="noStrike" dirty="0" err="1" smtClean="0">
                          <a:solidFill>
                            <a:srgbClr val="000000"/>
                          </a:solidFill>
                          <a:latin typeface="Gill Sans MT" pitchFamily="34" charset="0"/>
                        </a:rPr>
                        <a:t>RMSEA</a:t>
                      </a:r>
                      <a:r>
                        <a:rPr lang="it-IT" sz="1200" b="1" i="1" u="none" strike="noStrike" baseline="-25000" dirty="0" err="1" smtClean="0">
                          <a:solidFill>
                            <a:srgbClr val="000000"/>
                          </a:solidFill>
                          <a:latin typeface="Gill Sans MT" pitchFamily="34" charset="0"/>
                        </a:rPr>
                        <a:t>PS_W</a:t>
                      </a:r>
                      <a:endParaRPr lang="it-IT" sz="1200" b="1" i="1" u="none" strike="noStrike" baseline="-25000" dirty="0" smtClean="0">
                        <a:solidFill>
                          <a:srgbClr val="000000"/>
                        </a:solidFill>
                        <a:latin typeface="Gill Sans MT" pitchFamily="34" charset="0"/>
                      </a:endParaRPr>
                    </a:p>
                  </a:txBody>
                  <a:tcPr marL="8659" marR="8659" marT="8659" marB="0" anchor="ctr">
                    <a:lnL>
                      <a:noFill/>
                    </a:lnL>
                    <a:lnR>
                      <a:noFill/>
                    </a:lnR>
                    <a:lnT w="12700" cap="flat" cmpd="sng" algn="ctr">
                      <a:solidFill>
                        <a:schemeClr val="tx1"/>
                      </a:solidFill>
                      <a:prstDash val="solid"/>
                      <a:round/>
                      <a:headEnd type="none" w="med" len="med"/>
                      <a:tailEnd type="none" w="med" len="med"/>
                    </a:lnT>
                    <a:lnB>
                      <a:noFill/>
                    </a:lnB>
                    <a:solidFill>
                      <a:srgbClr val="FFFF00"/>
                    </a:solidFill>
                  </a:tcPr>
                </a:tc>
                <a:tc>
                  <a:txBody>
                    <a:bodyPr/>
                    <a:lstStyle/>
                    <a:p>
                      <a:pPr algn="ctr" fontAlgn="b"/>
                      <a:r>
                        <a:rPr lang="it-IT" sz="1200" b="1" i="0" u="none" strike="noStrike" dirty="0">
                          <a:solidFill>
                            <a:srgbClr val="000000"/>
                          </a:solidFill>
                          <a:latin typeface="Gill Sans MT" pitchFamily="34" charset="0"/>
                        </a:rPr>
                        <a:t>CFI</a:t>
                      </a:r>
                      <a:r>
                        <a:rPr lang="it-IT" sz="1200" b="1" i="1" u="none" strike="noStrike" baseline="-25000" dirty="0">
                          <a:solidFill>
                            <a:srgbClr val="000000"/>
                          </a:solidFill>
                          <a:latin typeface="Gill Sans MT" pitchFamily="34" charset="0"/>
                        </a:rPr>
                        <a:t>PS_W</a:t>
                      </a:r>
                    </a:p>
                  </a:txBody>
                  <a:tcPr marL="8659" marR="8659" marT="8659" marB="0" anchor="ctr">
                    <a:lnL>
                      <a:noFill/>
                    </a:lnL>
                    <a:lnR>
                      <a:noFill/>
                    </a:lnR>
                    <a:lnT w="12700" cap="flat" cmpd="sng" algn="ctr">
                      <a:solidFill>
                        <a:schemeClr val="tx1"/>
                      </a:solidFill>
                      <a:prstDash val="solid"/>
                      <a:round/>
                      <a:headEnd type="none" w="med" len="med"/>
                      <a:tailEnd type="none" w="med" len="med"/>
                    </a:lnT>
                    <a:lnB>
                      <a:noFill/>
                    </a:lnB>
                    <a:solidFill>
                      <a:srgbClr val="FFFF00"/>
                    </a:solidFill>
                  </a:tcPr>
                </a:tc>
              </a:tr>
              <a:tr h="345284">
                <a:tc>
                  <a:txBody>
                    <a:bodyPr/>
                    <a:lstStyle/>
                    <a:p>
                      <a:pPr algn="l" fontAlgn="ctr"/>
                      <a:r>
                        <a:rPr lang="it-IT" sz="1200" b="0" i="0" u="none" strike="noStrike">
                          <a:solidFill>
                            <a:srgbClr val="000000"/>
                          </a:solidFill>
                          <a:latin typeface="Gill Sans MT" pitchFamily="34" charset="0"/>
                        </a:rPr>
                        <a:t>Partially Saturated Model (Between)</a:t>
                      </a:r>
                    </a:p>
                  </a:txBody>
                  <a:tcPr marL="8659" marR="8659" marT="8659" marB="0" anchor="ctr">
                    <a:lnL>
                      <a:noFill/>
                    </a:lnL>
                    <a:lnR>
                      <a:noFill/>
                    </a:lnR>
                    <a:lnT>
                      <a:noFill/>
                    </a:lnT>
                    <a:lnB>
                      <a:noFill/>
                    </a:lnB>
                  </a:tcPr>
                </a:tc>
                <a:tc>
                  <a:txBody>
                    <a:bodyPr/>
                    <a:lstStyle/>
                    <a:p>
                      <a:pPr algn="ctr" fontAlgn="b"/>
                      <a:r>
                        <a:rPr lang="it-IT" sz="1200" b="0" i="0" u="none" strike="noStrike">
                          <a:solidFill>
                            <a:srgbClr val="000000"/>
                          </a:solidFill>
                          <a:latin typeface="Gill Sans MT" pitchFamily="34" charset="0"/>
                        </a:rPr>
                        <a:t>4009,568</a:t>
                      </a:r>
                    </a:p>
                  </a:txBody>
                  <a:tcPr marL="8659" marR="8659" marT="8659" marB="0" anchor="ctr">
                    <a:lnL>
                      <a:noFill/>
                    </a:lnL>
                    <a:lnR>
                      <a:noFill/>
                    </a:lnR>
                    <a:lnT>
                      <a:noFill/>
                    </a:lnT>
                    <a:lnB>
                      <a:noFill/>
                    </a:lnB>
                  </a:tcPr>
                </a:tc>
                <a:tc>
                  <a:txBody>
                    <a:bodyPr/>
                    <a:lstStyle/>
                    <a:p>
                      <a:pPr algn="ctr" fontAlgn="b"/>
                      <a:r>
                        <a:rPr lang="it-IT" sz="1200" b="0" i="0" u="none" strike="noStrike">
                          <a:solidFill>
                            <a:srgbClr val="000000"/>
                          </a:solidFill>
                          <a:latin typeface="Gill Sans MT" pitchFamily="34" charset="0"/>
                        </a:rPr>
                        <a:t>73</a:t>
                      </a:r>
                    </a:p>
                  </a:txBody>
                  <a:tcPr marL="8659" marR="8659" marT="8659" marB="0" anchor="ctr">
                    <a:lnL>
                      <a:noFill/>
                    </a:lnL>
                    <a:lnR>
                      <a:noFill/>
                    </a:lnR>
                    <a:lnT>
                      <a:noFill/>
                    </a:lnT>
                    <a:lnB>
                      <a:noFill/>
                    </a:lnB>
                  </a:tcPr>
                </a:tc>
                <a:tc>
                  <a:txBody>
                    <a:bodyPr/>
                    <a:lstStyle/>
                    <a:p>
                      <a:pPr algn="ctr" fontAlgn="b"/>
                      <a:r>
                        <a:rPr lang="it-IT" sz="1200" b="0" i="0" u="none" strike="noStrike">
                          <a:solidFill>
                            <a:srgbClr val="000000"/>
                          </a:solidFill>
                          <a:latin typeface="Gill Sans MT" pitchFamily="34" charset="0"/>
                        </a:rPr>
                        <a:t>3936,568</a:t>
                      </a:r>
                    </a:p>
                  </a:txBody>
                  <a:tcPr marL="8659" marR="8659" marT="8659" marB="0" anchor="ctr">
                    <a:lnL>
                      <a:noFill/>
                    </a:lnL>
                    <a:lnR>
                      <a:noFill/>
                    </a:lnR>
                    <a:lnT>
                      <a:noFill/>
                    </a:lnT>
                    <a:lnB>
                      <a:noFill/>
                    </a:lnB>
                  </a:tcPr>
                </a:tc>
                <a:tc>
                  <a:txBody>
                    <a:bodyPr/>
                    <a:lstStyle/>
                    <a:p>
                      <a:pPr algn="ctr" fontAlgn="b"/>
                      <a:r>
                        <a:rPr lang="it-IT" sz="1200" b="1" i="0" u="none" strike="noStrike" dirty="0" smtClean="0">
                          <a:solidFill>
                            <a:srgbClr val="000000"/>
                          </a:solidFill>
                          <a:latin typeface="Gill Sans MT" pitchFamily="34" charset="0"/>
                        </a:rPr>
                        <a:t>.029</a:t>
                      </a:r>
                      <a:endParaRPr lang="it-IT" sz="1200" b="1" i="0" u="none" strike="noStrike" dirty="0">
                        <a:solidFill>
                          <a:srgbClr val="000000"/>
                        </a:solidFill>
                        <a:latin typeface="Gill Sans MT" pitchFamily="34" charset="0"/>
                      </a:endParaRPr>
                    </a:p>
                  </a:txBody>
                  <a:tcPr marL="8659" marR="8659" marT="8659" marB="0" anchor="ctr">
                    <a:lnL>
                      <a:noFill/>
                    </a:lnL>
                    <a:lnR>
                      <a:noFill/>
                    </a:lnR>
                    <a:lnT>
                      <a:noFill/>
                    </a:lnT>
                    <a:lnB>
                      <a:noFill/>
                    </a:lnB>
                    <a:solidFill>
                      <a:srgbClr val="FFFF00"/>
                    </a:solidFill>
                  </a:tcPr>
                </a:tc>
                <a:tc>
                  <a:txBody>
                    <a:bodyPr/>
                    <a:lstStyle/>
                    <a:p>
                      <a:pPr algn="ctr" fontAlgn="b"/>
                      <a:r>
                        <a:rPr lang="it-IT" sz="1200" b="1" i="0" u="none" strike="noStrike" dirty="0">
                          <a:solidFill>
                            <a:srgbClr val="000000"/>
                          </a:solidFill>
                          <a:latin typeface="Gill Sans MT" pitchFamily="34" charset="0"/>
                        </a:rPr>
                        <a:t>0,963371</a:t>
                      </a:r>
                    </a:p>
                  </a:txBody>
                  <a:tcPr marL="8659" marR="8659" marT="8659" marB="0" anchor="ctr">
                    <a:lnL>
                      <a:noFill/>
                    </a:lnL>
                    <a:lnR>
                      <a:noFill/>
                    </a:lnR>
                    <a:lnT>
                      <a:noFill/>
                    </a:lnT>
                    <a:lnB>
                      <a:noFill/>
                    </a:lnB>
                    <a:solidFill>
                      <a:srgbClr val="FFFF00"/>
                    </a:solidFill>
                  </a:tcPr>
                </a:tc>
              </a:tr>
              <a:tr h="345284">
                <a:tc>
                  <a:txBody>
                    <a:bodyPr/>
                    <a:lstStyle/>
                    <a:p>
                      <a:pPr algn="l" fontAlgn="ctr"/>
                      <a:r>
                        <a:rPr lang="it-IT" sz="1200" b="0" i="0" u="none" strike="noStrike" dirty="0">
                          <a:solidFill>
                            <a:srgbClr val="000000"/>
                          </a:solidFill>
                          <a:latin typeface="Gill Sans MT" pitchFamily="34" charset="0"/>
                        </a:rPr>
                        <a:t>"</a:t>
                      </a:r>
                      <a:r>
                        <a:rPr lang="it-IT" sz="1200" b="0" i="0" u="none" strike="noStrike" dirty="0" err="1">
                          <a:solidFill>
                            <a:srgbClr val="000000"/>
                          </a:solidFill>
                          <a:latin typeface="Gill Sans MT" pitchFamily="34" charset="0"/>
                        </a:rPr>
                        <a:t>Null</a:t>
                      </a:r>
                      <a:r>
                        <a:rPr lang="it-IT" sz="1200" b="0" i="0" u="none" strike="noStrike" dirty="0">
                          <a:solidFill>
                            <a:srgbClr val="000000"/>
                          </a:solidFill>
                          <a:latin typeface="Gill Sans MT" pitchFamily="34" charset="0"/>
                        </a:rPr>
                        <a:t> </a:t>
                      </a:r>
                      <a:r>
                        <a:rPr lang="it-IT" sz="1200" b="0" i="0" u="none" strike="noStrike" dirty="0" err="1">
                          <a:solidFill>
                            <a:srgbClr val="000000"/>
                          </a:solidFill>
                          <a:latin typeface="Gill Sans MT" pitchFamily="34" charset="0"/>
                        </a:rPr>
                        <a:t>Model</a:t>
                      </a:r>
                      <a:r>
                        <a:rPr lang="it-IT" sz="1200" b="0" i="0" u="none" strike="noStrike" dirty="0">
                          <a:solidFill>
                            <a:srgbClr val="000000"/>
                          </a:solidFill>
                          <a:latin typeface="Gill Sans MT" pitchFamily="34" charset="0"/>
                        </a:rPr>
                        <a:t>"</a:t>
                      </a:r>
                    </a:p>
                  </a:txBody>
                  <a:tcPr marL="8659" marR="8659" marT="8659"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it-IT" sz="1200" b="0" i="0" u="none" strike="noStrike">
                          <a:solidFill>
                            <a:srgbClr val="000000"/>
                          </a:solidFill>
                          <a:latin typeface="Gill Sans MT" pitchFamily="34" charset="0"/>
                        </a:rPr>
                        <a:t>107563,5</a:t>
                      </a:r>
                    </a:p>
                  </a:txBody>
                  <a:tcPr marL="8659" marR="8659" marT="8659"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it-IT" sz="1200" b="0" i="0" u="none" strike="noStrike" dirty="0">
                          <a:solidFill>
                            <a:srgbClr val="000000"/>
                          </a:solidFill>
                          <a:latin typeface="Gill Sans MT" pitchFamily="34" charset="0"/>
                        </a:rPr>
                        <a:t>91</a:t>
                      </a:r>
                    </a:p>
                  </a:txBody>
                  <a:tcPr marL="8659" marR="8659" marT="8659"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it-IT" sz="1200" b="0" i="0" u="none" strike="noStrike">
                          <a:solidFill>
                            <a:srgbClr val="000000"/>
                          </a:solidFill>
                          <a:latin typeface="Gill Sans MT" pitchFamily="34" charset="0"/>
                        </a:rPr>
                        <a:t>107472,5</a:t>
                      </a:r>
                    </a:p>
                  </a:txBody>
                  <a:tcPr marL="8659" marR="8659" marT="8659"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endParaRPr lang="it-IT" sz="1200" b="1" i="0" u="none" strike="noStrike" dirty="0">
                        <a:solidFill>
                          <a:srgbClr val="000000"/>
                        </a:solidFill>
                        <a:latin typeface="Gill Sans MT" pitchFamily="34" charset="0"/>
                      </a:endParaRPr>
                    </a:p>
                  </a:txBody>
                  <a:tcPr marL="8659" marR="8659" marT="8659" marB="0" anchor="ctr">
                    <a:lnL>
                      <a:noFill/>
                    </a:lnL>
                    <a:lnR>
                      <a:noFill/>
                    </a:lnR>
                    <a:lnT>
                      <a:noFill/>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endParaRPr lang="it-IT" sz="1200" b="0" i="0" u="none" strike="noStrike" dirty="0">
                        <a:solidFill>
                          <a:srgbClr val="000000"/>
                        </a:solidFill>
                        <a:latin typeface="Gill Sans MT" pitchFamily="34" charset="0"/>
                      </a:endParaRPr>
                    </a:p>
                  </a:txBody>
                  <a:tcPr marL="8659" marR="8659" marT="8659" marB="0" anchor="ctr">
                    <a:lnL>
                      <a:noFill/>
                    </a:lnL>
                    <a:lnR>
                      <a:noFill/>
                    </a:lnR>
                    <a:lnT>
                      <a:noFill/>
                    </a:lnT>
                    <a:lnB w="12700" cap="flat" cmpd="sng" algn="ctr">
                      <a:solidFill>
                        <a:schemeClr val="tx1"/>
                      </a:solidFill>
                      <a:prstDash val="solid"/>
                      <a:round/>
                      <a:headEnd type="none" w="med" len="med"/>
                      <a:tailEnd type="none" w="med" len="med"/>
                    </a:lnB>
                    <a:solidFill>
                      <a:srgbClr val="FFFF00"/>
                    </a:solidFill>
                  </a:tcPr>
                </a:tc>
              </a:tr>
            </a:tbl>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olo 1"/>
          <p:cNvSpPr>
            <a:spLocks noGrp="1"/>
          </p:cNvSpPr>
          <p:nvPr>
            <p:ph type="ctrTitle"/>
          </p:nvPr>
        </p:nvSpPr>
        <p:spPr>
          <a:xfrm>
            <a:off x="428625" y="1416050"/>
            <a:ext cx="8143875" cy="1071563"/>
          </a:xfrm>
        </p:spPr>
        <p:txBody>
          <a:bodyPr/>
          <a:lstStyle/>
          <a:p>
            <a:pPr eaLnBrk="1" hangingPunct="1">
              <a:defRPr/>
            </a:pPr>
            <a:r>
              <a:rPr lang="it-IT" b="1" dirty="0" smtClean="0">
                <a:solidFill>
                  <a:srgbClr val="FFFF00"/>
                </a:solidFill>
                <a:effectLst>
                  <a:outerShdw blurRad="38100" dist="38100" dir="2700000" algn="tl">
                    <a:srgbClr val="000000">
                      <a:alpha val="43137"/>
                    </a:srgbClr>
                  </a:outerShdw>
                </a:effectLst>
                <a:latin typeface="Gill Sans MT" pitchFamily="34" charset="0"/>
              </a:rPr>
              <a:t>Analisi Multilivello con </a:t>
            </a:r>
            <a:r>
              <a:rPr lang="it-IT" b="1" dirty="0" err="1" smtClean="0">
                <a:solidFill>
                  <a:srgbClr val="FFFF00"/>
                </a:solidFill>
                <a:effectLst>
                  <a:outerShdw blurRad="38100" dist="38100" dir="2700000" algn="tl">
                    <a:srgbClr val="000000">
                      <a:alpha val="43137"/>
                    </a:srgbClr>
                  </a:outerShdw>
                </a:effectLst>
                <a:latin typeface="Gill Sans MT" pitchFamily="34" charset="0"/>
              </a:rPr>
              <a:t>M</a:t>
            </a:r>
            <a:r>
              <a:rPr lang="it-IT" b="1" i="1" dirty="0" err="1" smtClean="0">
                <a:solidFill>
                  <a:srgbClr val="FFFF00"/>
                </a:solidFill>
                <a:effectLst>
                  <a:outerShdw blurRad="38100" dist="38100" dir="2700000" algn="tl">
                    <a:srgbClr val="000000">
                      <a:alpha val="43137"/>
                    </a:srgbClr>
                  </a:outerShdw>
                </a:effectLst>
                <a:latin typeface="Gill Sans MT" pitchFamily="34" charset="0"/>
              </a:rPr>
              <a:t>plus</a:t>
            </a:r>
            <a:endParaRPr lang="it-IT" b="1" i="1" dirty="0" smtClean="0">
              <a:solidFill>
                <a:srgbClr val="FFFF00"/>
              </a:solidFill>
              <a:effectLst>
                <a:outerShdw blurRad="38100" dist="38100" dir="2700000" algn="tl">
                  <a:srgbClr val="000000">
                    <a:alpha val="43137"/>
                  </a:srgbClr>
                </a:outerShdw>
              </a:effectLst>
              <a:latin typeface="Gill Sans MT" pitchFamily="34" charset="0"/>
            </a:endParaRPr>
          </a:p>
        </p:txBody>
      </p:sp>
      <p:sp>
        <p:nvSpPr>
          <p:cNvPr id="8195" name="Sottotitolo 2"/>
          <p:cNvSpPr>
            <a:spLocks noGrp="1"/>
          </p:cNvSpPr>
          <p:nvPr>
            <p:ph type="subTitle" idx="1"/>
          </p:nvPr>
        </p:nvSpPr>
        <p:spPr/>
        <p:txBody>
          <a:bodyPr/>
          <a:lstStyle/>
          <a:p>
            <a:pPr eaLnBrk="1" hangingPunct="1">
              <a:defRPr/>
            </a:pPr>
            <a:r>
              <a:rPr lang="en-US" sz="2400" b="1" dirty="0" err="1" smtClean="0">
                <a:effectLst>
                  <a:outerShdw blurRad="38100" dist="38100" dir="2700000" algn="tl">
                    <a:srgbClr val="000000">
                      <a:alpha val="43137"/>
                    </a:srgbClr>
                  </a:outerShdw>
                </a:effectLst>
                <a:latin typeface="Gill Sans MT" pitchFamily="34" charset="0"/>
              </a:rPr>
              <a:t>Seminario</a:t>
            </a:r>
            <a:r>
              <a:rPr lang="en-US" sz="2400" b="1" dirty="0" smtClean="0">
                <a:effectLst>
                  <a:outerShdw blurRad="38100" dist="38100" dir="2700000" algn="tl">
                    <a:srgbClr val="000000">
                      <a:alpha val="43137"/>
                    </a:srgbClr>
                  </a:outerShdw>
                </a:effectLst>
                <a:latin typeface="Gill Sans MT" pitchFamily="34" charset="0"/>
              </a:rPr>
              <a:t> 4 – 30 </a:t>
            </a:r>
            <a:r>
              <a:rPr lang="en-US" sz="2400" b="1" dirty="0" err="1" smtClean="0">
                <a:effectLst>
                  <a:outerShdw blurRad="38100" dist="38100" dir="2700000" algn="tl">
                    <a:srgbClr val="000000">
                      <a:alpha val="43137"/>
                    </a:srgbClr>
                  </a:outerShdw>
                </a:effectLst>
                <a:latin typeface="Gill Sans MT" pitchFamily="34" charset="0"/>
              </a:rPr>
              <a:t>Maggio</a:t>
            </a:r>
            <a:r>
              <a:rPr lang="en-US" sz="2400" b="1" dirty="0" smtClean="0">
                <a:effectLst>
                  <a:outerShdw blurRad="38100" dist="38100" dir="2700000" algn="tl">
                    <a:srgbClr val="000000">
                      <a:alpha val="43137"/>
                    </a:srgbClr>
                  </a:outerShdw>
                </a:effectLst>
                <a:latin typeface="Gill Sans MT" pitchFamily="34" charset="0"/>
              </a:rPr>
              <a:t> 2016</a:t>
            </a:r>
          </a:p>
        </p:txBody>
      </p:sp>
      <p:sp>
        <p:nvSpPr>
          <p:cNvPr id="4" name="Segnaposto numero diapositiva 3"/>
          <p:cNvSpPr>
            <a:spLocks noGrp="1"/>
          </p:cNvSpPr>
          <p:nvPr>
            <p:ph type="sldNum" sz="quarter" idx="12"/>
          </p:nvPr>
        </p:nvSpPr>
        <p:spPr/>
        <p:txBody>
          <a:bodyPr/>
          <a:lstStyle/>
          <a:p>
            <a:pPr>
              <a:defRPr/>
            </a:pPr>
            <a:fld id="{5DC04CB5-43BB-4342-8E8E-89BA48F23B67}" type="slidenum">
              <a:rPr lang="en-US" b="1" smtClean="0">
                <a:effectLst>
                  <a:outerShdw blurRad="38100" dist="38100" dir="2700000" algn="tl">
                    <a:srgbClr val="000000">
                      <a:alpha val="43137"/>
                    </a:srgbClr>
                  </a:outerShdw>
                </a:effectLst>
                <a:latin typeface="Gill Sans MT" pitchFamily="34" charset="0"/>
              </a:rPr>
              <a:pPr>
                <a:defRPr/>
              </a:pPr>
              <a:t>41</a:t>
            </a:fld>
            <a:endParaRPr lang="en-US" b="1" dirty="0" smtClean="0">
              <a:effectLst>
                <a:outerShdw blurRad="38100" dist="38100" dir="2700000" algn="tl">
                  <a:srgbClr val="000000">
                    <a:alpha val="43137"/>
                  </a:srgbClr>
                </a:outerShdw>
              </a:effectLst>
              <a:latin typeface="Gill Sans MT" pitchFamily="34" charset="0"/>
            </a:endParaRPr>
          </a:p>
        </p:txBody>
      </p:sp>
      <p:sp>
        <p:nvSpPr>
          <p:cNvPr id="6" name="CasellaDiTesto 5"/>
          <p:cNvSpPr txBox="1"/>
          <p:nvPr/>
        </p:nvSpPr>
        <p:spPr>
          <a:xfrm>
            <a:off x="414536" y="4237852"/>
            <a:ext cx="8286750" cy="1785104"/>
          </a:xfrm>
          <a:prstGeom prst="rect">
            <a:avLst/>
          </a:prstGeom>
          <a:noFill/>
        </p:spPr>
        <p:txBody>
          <a:bodyPr>
            <a:spAutoFit/>
          </a:bodyPr>
          <a:lstStyle/>
          <a:p>
            <a:pPr algn="ctr">
              <a:defRPr/>
            </a:pPr>
            <a:r>
              <a:rPr lang="en-US" sz="2200" b="1" dirty="0" smtClean="0">
                <a:effectLst>
                  <a:outerShdw blurRad="38100" dist="38100" dir="2700000" algn="tl">
                    <a:srgbClr val="000000">
                      <a:alpha val="43137"/>
                    </a:srgbClr>
                  </a:outerShdw>
                </a:effectLst>
                <a:latin typeface="Gill Sans MT" pitchFamily="34" charset="0"/>
              </a:rPr>
              <a:t>Valerio </a:t>
            </a:r>
            <a:r>
              <a:rPr lang="en-US" sz="2200" b="1" dirty="0" err="1" smtClean="0">
                <a:effectLst>
                  <a:outerShdw blurRad="38100" dist="38100" dir="2700000" algn="tl">
                    <a:srgbClr val="000000">
                      <a:alpha val="43137"/>
                    </a:srgbClr>
                  </a:outerShdw>
                </a:effectLst>
                <a:latin typeface="Gill Sans MT" pitchFamily="34" charset="0"/>
              </a:rPr>
              <a:t>Ghezzi</a:t>
            </a:r>
            <a:endParaRPr lang="en-US" sz="2200" b="1" dirty="0">
              <a:effectLst>
                <a:outerShdw blurRad="38100" dist="38100" dir="2700000" algn="tl">
                  <a:srgbClr val="000000">
                    <a:alpha val="43137"/>
                  </a:srgbClr>
                </a:outerShdw>
              </a:effectLst>
              <a:latin typeface="Gill Sans MT" pitchFamily="34" charset="0"/>
            </a:endParaRPr>
          </a:p>
          <a:p>
            <a:pPr algn="ctr">
              <a:defRPr/>
            </a:pPr>
            <a:endParaRPr lang="en-US" sz="2200" dirty="0" smtClean="0">
              <a:effectLst>
                <a:outerShdw blurRad="38100" dist="38100" dir="2700000" algn="tl">
                  <a:srgbClr val="000000">
                    <a:alpha val="43137"/>
                  </a:srgbClr>
                </a:outerShdw>
              </a:effectLst>
              <a:latin typeface="Gill Sans MT" pitchFamily="34" charset="0"/>
            </a:endParaRPr>
          </a:p>
          <a:p>
            <a:pPr algn="ctr">
              <a:defRPr/>
            </a:pPr>
            <a:r>
              <a:rPr lang="it-IT" sz="2200" dirty="0" smtClean="0">
                <a:effectLst>
                  <a:outerShdw blurRad="38100" dist="38100" dir="2700000" algn="tl">
                    <a:srgbClr val="000000">
                      <a:alpha val="43137"/>
                    </a:srgbClr>
                  </a:outerShdw>
                </a:effectLst>
                <a:latin typeface="Gill Sans MT" pitchFamily="34" charset="0"/>
              </a:rPr>
              <a:t>Dipartimento di Psicologia</a:t>
            </a:r>
            <a:endParaRPr lang="en-US" sz="2200" dirty="0" smtClean="0">
              <a:effectLst>
                <a:outerShdw blurRad="38100" dist="38100" dir="2700000" algn="tl">
                  <a:srgbClr val="000000">
                    <a:alpha val="43137"/>
                  </a:srgbClr>
                </a:outerShdw>
              </a:effectLst>
              <a:latin typeface="Gill Sans MT" pitchFamily="34" charset="0"/>
            </a:endParaRPr>
          </a:p>
          <a:p>
            <a:pPr algn="ctr">
              <a:defRPr/>
            </a:pPr>
            <a:endParaRPr lang="en-US" sz="2200" dirty="0">
              <a:effectLst>
                <a:outerShdw blurRad="38100" dist="38100" dir="2700000" algn="tl">
                  <a:srgbClr val="000000">
                    <a:alpha val="43137"/>
                  </a:srgbClr>
                </a:outerShdw>
              </a:effectLst>
              <a:latin typeface="Gill Sans MT" pitchFamily="34" charset="0"/>
            </a:endParaRPr>
          </a:p>
          <a:p>
            <a:pPr algn="ctr">
              <a:defRPr/>
            </a:pPr>
            <a:r>
              <a:rPr lang="it-IT" sz="2200" dirty="0" smtClean="0">
                <a:effectLst>
                  <a:outerShdw blurRad="38100" dist="38100" dir="2700000" algn="tl">
                    <a:srgbClr val="000000">
                      <a:alpha val="43137"/>
                    </a:srgbClr>
                  </a:outerShdw>
                </a:effectLst>
                <a:latin typeface="Gill Sans MT" pitchFamily="34" charset="0"/>
              </a:rPr>
              <a:t>Sapienza – Università di Roma</a:t>
            </a:r>
          </a:p>
        </p:txBody>
      </p:sp>
      <p:sp>
        <p:nvSpPr>
          <p:cNvPr id="9" name="Segnaposto testo 10"/>
          <p:cNvSpPr txBox="1">
            <a:spLocks/>
          </p:cNvSpPr>
          <p:nvPr/>
        </p:nvSpPr>
        <p:spPr>
          <a:xfrm>
            <a:off x="0" y="6529388"/>
            <a:ext cx="4572000" cy="285750"/>
          </a:xfrm>
          <a:prstGeom prst="rect">
            <a:avLst/>
          </a:prstGeom>
          <a:solidFill>
            <a:schemeClr val="tx1"/>
          </a:solidFill>
        </p:spPr>
        <p:txBody>
          <a:bodyPr/>
          <a:lstStyle/>
          <a:p>
            <a:pPr marL="342900" indent="-342900" algn="ctr">
              <a:spcBef>
                <a:spcPct val="20000"/>
              </a:spcBef>
              <a:defRPr/>
            </a:pPr>
            <a:r>
              <a:rPr lang="it-IT" sz="1200" b="1" dirty="0" smtClean="0">
                <a:solidFill>
                  <a:schemeClr val="bg1"/>
                </a:solidFill>
                <a:latin typeface="Gill Sans MT" pitchFamily="34" charset="0"/>
                <a:cs typeface="+mn-cs"/>
              </a:rPr>
              <a:t>  MLM con </a:t>
            </a:r>
            <a:r>
              <a:rPr lang="it-IT" sz="1200" b="1" dirty="0" err="1" smtClean="0">
                <a:solidFill>
                  <a:schemeClr val="bg1"/>
                </a:solidFill>
                <a:latin typeface="Gill Sans MT" pitchFamily="34" charset="0"/>
                <a:cs typeface="+mn-cs"/>
              </a:rPr>
              <a:t>M</a:t>
            </a:r>
            <a:r>
              <a:rPr lang="it-IT" sz="1200" b="1" i="1" dirty="0" err="1" smtClean="0">
                <a:solidFill>
                  <a:schemeClr val="bg1"/>
                </a:solidFill>
                <a:latin typeface="Gill Sans MT" pitchFamily="34" charset="0"/>
                <a:cs typeface="+mn-cs"/>
              </a:rPr>
              <a:t>plus</a:t>
            </a:r>
            <a:r>
              <a:rPr lang="it-IT" sz="1200" b="1" dirty="0" smtClean="0">
                <a:solidFill>
                  <a:schemeClr val="bg1"/>
                </a:solidFill>
                <a:latin typeface="Gill Sans MT" pitchFamily="34" charset="0"/>
                <a:cs typeface="+mn-cs"/>
              </a:rPr>
              <a:t>                                                  Valerio </a:t>
            </a:r>
            <a:r>
              <a:rPr lang="it-IT" sz="1200" b="1" dirty="0" err="1" smtClean="0">
                <a:solidFill>
                  <a:schemeClr val="bg1"/>
                </a:solidFill>
                <a:latin typeface="Gill Sans MT" pitchFamily="34" charset="0"/>
                <a:cs typeface="+mn-cs"/>
              </a:rPr>
              <a:t>Ghezzi</a:t>
            </a:r>
            <a:endParaRPr lang="it-IT" sz="1200" b="1" dirty="0">
              <a:solidFill>
                <a:schemeClr val="bg1"/>
              </a:solidFill>
              <a:latin typeface="Gill Sans MT" pitchFamily="34" charset="0"/>
              <a:cs typeface="+mn-cs"/>
            </a:endParaRPr>
          </a:p>
        </p:txBody>
      </p:sp>
      <p:sp>
        <p:nvSpPr>
          <p:cNvPr id="10"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cs typeface="+mn-cs"/>
              </a:rPr>
              <a:t>Roma,  30 – 05 – 2016</a:t>
            </a:r>
            <a:endParaRPr lang="it-IT" sz="1200" b="1" dirty="0">
              <a:solidFill>
                <a:schemeClr val="bg1"/>
              </a:solidFill>
              <a:latin typeface="Gill Sans MT" pitchFamily="34" charset="0"/>
              <a:cs typeface="+mn-cs"/>
            </a:endParaRPr>
          </a:p>
        </p:txBody>
      </p:sp>
      <p:sp>
        <p:nvSpPr>
          <p:cNvPr id="25" name="Rettangolo 24"/>
          <p:cNvSpPr/>
          <p:nvPr/>
        </p:nvSpPr>
        <p:spPr>
          <a:xfrm>
            <a:off x="5652120" y="764704"/>
            <a:ext cx="2088232"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TWO-Level EFA - ESEMPIO</a:t>
            </a: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5</a:t>
            </a:fld>
            <a:endParaRPr lang="en-US" b="1" dirty="0">
              <a:effectLst>
                <a:outerShdw blurRad="38100" dist="38100" dir="2700000" algn="tl">
                  <a:srgbClr val="000000">
                    <a:alpha val="43137"/>
                  </a:srgbClr>
                </a:outerShdw>
              </a:effectLst>
              <a:latin typeface="Gill Sans MT" pitchFamily="34" charset="0"/>
            </a:endParaRPr>
          </a:p>
        </p:txBody>
      </p:sp>
      <p:sp>
        <p:nvSpPr>
          <p:cNvPr id="10246" name="CasellaDiTesto 5"/>
          <p:cNvSpPr txBox="1">
            <a:spLocks noChangeArrowheads="1"/>
          </p:cNvSpPr>
          <p:nvPr/>
        </p:nvSpPr>
        <p:spPr bwMode="auto">
          <a:xfrm>
            <a:off x="0" y="1556792"/>
            <a:ext cx="9144000" cy="3785652"/>
          </a:xfrm>
          <a:prstGeom prst="rect">
            <a:avLst/>
          </a:prstGeom>
          <a:noFill/>
          <a:ln w="9525">
            <a:noFill/>
            <a:miter lim="800000"/>
            <a:headEnd/>
            <a:tailEnd/>
          </a:ln>
        </p:spPr>
        <p:txBody>
          <a:bodyPr>
            <a:spAutoFit/>
          </a:bodyPr>
          <a:lstStyle/>
          <a:p>
            <a:pPr algn="ctr"/>
            <a:r>
              <a:rPr lang="it-IT" sz="2400" b="1" dirty="0" smtClean="0">
                <a:latin typeface="Gill Sans MT" pitchFamily="34" charset="0"/>
              </a:rPr>
              <a:t>66.187 </a:t>
            </a:r>
            <a:r>
              <a:rPr lang="it-IT" sz="2400" b="1" dirty="0" smtClean="0">
                <a:latin typeface="Gill Sans MT" pitchFamily="34" charset="0"/>
              </a:rPr>
              <a:t>lavoratori </a:t>
            </a:r>
            <a:r>
              <a:rPr lang="it-IT" sz="2400" b="1" dirty="0" err="1" smtClean="0">
                <a:latin typeface="Gill Sans MT" pitchFamily="34" charset="0"/>
              </a:rPr>
              <a:t>nested</a:t>
            </a:r>
            <a:r>
              <a:rPr lang="it-IT" sz="2400" b="1" dirty="0" smtClean="0">
                <a:latin typeface="Gill Sans MT" pitchFamily="34" charset="0"/>
              </a:rPr>
              <a:t> in </a:t>
            </a:r>
            <a:r>
              <a:rPr lang="it-IT" sz="2400" b="1" dirty="0" smtClean="0">
                <a:latin typeface="Gill Sans MT" pitchFamily="34" charset="0"/>
              </a:rPr>
              <a:t>3524 </a:t>
            </a:r>
            <a:r>
              <a:rPr lang="it-IT" sz="2400" b="1" dirty="0" smtClean="0">
                <a:latin typeface="Gill Sans MT" pitchFamily="34" charset="0"/>
              </a:rPr>
              <a:t>organizzazioni</a:t>
            </a:r>
          </a:p>
          <a:p>
            <a:pPr algn="ctr"/>
            <a:r>
              <a:rPr lang="it-IT" sz="2400" b="1" dirty="0" smtClean="0">
                <a:latin typeface="Gill Sans MT" pitchFamily="34" charset="0"/>
              </a:rPr>
              <a:t>(</a:t>
            </a:r>
            <a:r>
              <a:rPr lang="it-IT" sz="2400" b="1" dirty="0" err="1" smtClean="0">
                <a:latin typeface="Gill Sans MT" pitchFamily="34" charset="0"/>
              </a:rPr>
              <a:t>average</a:t>
            </a:r>
            <a:r>
              <a:rPr lang="it-IT" sz="2400" b="1" dirty="0" smtClean="0">
                <a:latin typeface="Gill Sans MT" pitchFamily="34" charset="0"/>
              </a:rPr>
              <a:t> cluster </a:t>
            </a:r>
            <a:r>
              <a:rPr lang="it-IT" sz="2400" b="1" dirty="0" err="1" smtClean="0">
                <a:latin typeface="Gill Sans MT" pitchFamily="34" charset="0"/>
              </a:rPr>
              <a:t>size</a:t>
            </a:r>
            <a:r>
              <a:rPr lang="it-IT" sz="2400" b="1" dirty="0" smtClean="0">
                <a:latin typeface="Gill Sans MT" pitchFamily="34" charset="0"/>
              </a:rPr>
              <a:t> = 18.715)</a:t>
            </a:r>
          </a:p>
          <a:p>
            <a:pPr algn="ctr"/>
            <a:endParaRPr lang="it-IT" sz="2400" dirty="0" smtClean="0">
              <a:latin typeface="Gill Sans MT" pitchFamily="34" charset="0"/>
            </a:endParaRPr>
          </a:p>
          <a:p>
            <a:pPr algn="ctr"/>
            <a:r>
              <a:rPr lang="it-IT" sz="2400" dirty="0" smtClean="0">
                <a:latin typeface="Gill Sans MT" pitchFamily="34" charset="0"/>
              </a:rPr>
              <a:t>14 item misurati su una scala </a:t>
            </a:r>
            <a:r>
              <a:rPr lang="it-IT" sz="2400" dirty="0" err="1" smtClean="0">
                <a:latin typeface="Gill Sans MT" pitchFamily="34" charset="0"/>
              </a:rPr>
              <a:t>Likert</a:t>
            </a:r>
            <a:r>
              <a:rPr lang="it-IT" sz="2400" dirty="0" smtClean="0">
                <a:latin typeface="Gill Sans MT" pitchFamily="34" charset="0"/>
              </a:rPr>
              <a:t> da 1 a 5 (1=minimo accordo);</a:t>
            </a:r>
          </a:p>
          <a:p>
            <a:pPr algn="ctr"/>
            <a:endParaRPr lang="it-IT" sz="2400" dirty="0" smtClean="0">
              <a:latin typeface="Gill Sans MT" pitchFamily="34" charset="0"/>
            </a:endParaRPr>
          </a:p>
          <a:p>
            <a:pPr algn="ctr"/>
            <a:r>
              <a:rPr lang="it-IT" sz="2400" b="1" dirty="0" smtClean="0">
                <a:latin typeface="Gill Sans MT" pitchFamily="34" charset="0"/>
              </a:rPr>
              <a:t>6 item che misurano il JOB CONTROL</a:t>
            </a:r>
          </a:p>
          <a:p>
            <a:pPr algn="ctr"/>
            <a:r>
              <a:rPr lang="it-IT" sz="2400" dirty="0" smtClean="0">
                <a:latin typeface="Gill Sans MT" pitchFamily="34" charset="0"/>
              </a:rPr>
              <a:t>(es. </a:t>
            </a:r>
            <a:r>
              <a:rPr lang="en-US" sz="2400" i="1" dirty="0" smtClean="0">
                <a:latin typeface="Gill Sans MT" pitchFamily="34" charset="0"/>
              </a:rPr>
              <a:t>I can decide when to take a break</a:t>
            </a:r>
            <a:r>
              <a:rPr lang="en-US" sz="2400" dirty="0" smtClean="0">
                <a:latin typeface="Gill Sans MT" pitchFamily="34" charset="0"/>
              </a:rPr>
              <a:t>);</a:t>
            </a:r>
          </a:p>
          <a:p>
            <a:pPr algn="ctr"/>
            <a:endParaRPr lang="it-IT" sz="2400" dirty="0" smtClean="0">
              <a:latin typeface="Gill Sans MT" pitchFamily="34" charset="0"/>
            </a:endParaRPr>
          </a:p>
          <a:p>
            <a:pPr algn="ctr"/>
            <a:r>
              <a:rPr lang="it-IT" sz="2400" b="1" dirty="0" smtClean="0">
                <a:latin typeface="Gill Sans MT" pitchFamily="34" charset="0"/>
              </a:rPr>
              <a:t>8 item che misurano le JOB DEMANDS</a:t>
            </a:r>
          </a:p>
          <a:p>
            <a:pPr algn="ctr"/>
            <a:r>
              <a:rPr lang="it-IT" sz="2400" dirty="0" smtClean="0">
                <a:latin typeface="Gill Sans MT" pitchFamily="34" charset="0"/>
              </a:rPr>
              <a:t>(es. </a:t>
            </a:r>
            <a:r>
              <a:rPr lang="en-US" sz="2400" i="1" dirty="0" smtClean="0">
                <a:latin typeface="Gill Sans MT" pitchFamily="34" charset="0"/>
              </a:rPr>
              <a:t>I have to work very fast)</a:t>
            </a:r>
            <a:endParaRPr lang="it-IT" sz="2400" i="1" dirty="0">
              <a:latin typeface="Gill Sans MT"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TWO-Level EFA - esercguid_1.inp</a:t>
            </a: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6</a:t>
            </a:fld>
            <a:endParaRPr lang="en-US" b="1" dirty="0">
              <a:effectLst>
                <a:outerShdw blurRad="38100" dist="38100" dir="2700000" algn="tl">
                  <a:srgbClr val="000000">
                    <a:alpha val="43137"/>
                  </a:srgbClr>
                </a:outerShdw>
              </a:effectLst>
              <a:latin typeface="Gill Sans MT" pitchFamily="34" charset="0"/>
            </a:endParaRPr>
          </a:p>
        </p:txBody>
      </p:sp>
      <p:sp>
        <p:nvSpPr>
          <p:cNvPr id="7" name="Rettangolo 6"/>
          <p:cNvSpPr/>
          <p:nvPr/>
        </p:nvSpPr>
        <p:spPr>
          <a:xfrm>
            <a:off x="0" y="1556792"/>
            <a:ext cx="9144000" cy="4647426"/>
          </a:xfrm>
          <a:prstGeom prst="rect">
            <a:avLst/>
          </a:prstGeom>
        </p:spPr>
        <p:txBody>
          <a:bodyPr wrap="square">
            <a:spAutoFit/>
          </a:bodyPr>
          <a:lstStyle/>
          <a:p>
            <a:r>
              <a:rPr lang="it-IT" sz="2400" b="1" dirty="0" smtClean="0">
                <a:latin typeface="Gill Sans MT" pitchFamily="34" charset="0"/>
              </a:rPr>
              <a:t> </a:t>
            </a:r>
            <a:r>
              <a:rPr lang="it-IT" sz="2400" b="1" i="1" dirty="0" smtClean="0">
                <a:latin typeface="Gill Sans MT" pitchFamily="34" charset="0"/>
              </a:rPr>
              <a:t>ESTRATTO </a:t>
            </a:r>
            <a:r>
              <a:rPr lang="it-IT" sz="2400" b="1" i="1" dirty="0" smtClean="0">
                <a:latin typeface="Gill Sans MT" pitchFamily="34" charset="0"/>
              </a:rPr>
              <a:t>DELL’INPUT</a:t>
            </a:r>
          </a:p>
          <a:p>
            <a:endParaRPr lang="it-IT" sz="2400" dirty="0" smtClean="0">
              <a:latin typeface="Gill Sans MT" pitchFamily="34" charset="0"/>
            </a:endParaRPr>
          </a:p>
          <a:p>
            <a:endParaRPr lang="it-IT" sz="2400" dirty="0" smtClean="0">
              <a:latin typeface="Gill Sans MT" pitchFamily="34" charset="0"/>
            </a:endParaRPr>
          </a:p>
          <a:p>
            <a:r>
              <a:rPr lang="it-IT" sz="2400" b="1" dirty="0" smtClean="0">
                <a:latin typeface="Gill Sans MT" pitchFamily="34" charset="0"/>
              </a:rPr>
              <a:t>  ANALYSIS: </a:t>
            </a:r>
            <a:r>
              <a:rPr lang="it-IT" sz="2400" dirty="0" smtClean="0">
                <a:latin typeface="Gill Sans MT" pitchFamily="34" charset="0"/>
              </a:rPr>
              <a:t>TYPE = TWOLEVEL EFA 1 3 </a:t>
            </a:r>
            <a:r>
              <a:rPr lang="it-IT" sz="2400" dirty="0" err="1" smtClean="0">
                <a:latin typeface="Gill Sans MT" pitchFamily="34" charset="0"/>
              </a:rPr>
              <a:t>UW*</a:t>
            </a:r>
            <a:r>
              <a:rPr lang="it-IT" sz="2400" dirty="0" smtClean="0">
                <a:latin typeface="Gill Sans MT" pitchFamily="34" charset="0"/>
              </a:rPr>
              <a:t> 1 3 </a:t>
            </a:r>
            <a:r>
              <a:rPr lang="it-IT" sz="2400" dirty="0" err="1" smtClean="0">
                <a:latin typeface="Gill Sans MT" pitchFamily="34" charset="0"/>
              </a:rPr>
              <a:t>UB*</a:t>
            </a:r>
            <a:r>
              <a:rPr lang="it-IT" sz="2400" dirty="0" smtClean="0">
                <a:latin typeface="Gill Sans MT" pitchFamily="34" charset="0"/>
              </a:rPr>
              <a:t>;</a:t>
            </a:r>
          </a:p>
          <a:p>
            <a:r>
              <a:rPr lang="it-IT" sz="2000" dirty="0" smtClean="0">
                <a:solidFill>
                  <a:schemeClr val="bg1">
                    <a:lumMod val="50000"/>
                  </a:schemeClr>
                </a:solidFill>
                <a:latin typeface="Gill Sans MT" pitchFamily="34" charset="0"/>
              </a:rPr>
              <a:t>	! ESTRAZIONE </a:t>
            </a:r>
            <a:r>
              <a:rPr lang="it-IT" sz="2000" dirty="0" err="1" smtClean="0">
                <a:solidFill>
                  <a:schemeClr val="bg1">
                    <a:lumMod val="50000"/>
                  </a:schemeClr>
                </a:solidFill>
                <a:latin typeface="Gill Sans MT" pitchFamily="34" charset="0"/>
              </a:rPr>
              <a:t>DI</a:t>
            </a:r>
            <a:r>
              <a:rPr lang="it-IT" sz="2000" dirty="0" smtClean="0">
                <a:solidFill>
                  <a:schemeClr val="bg1">
                    <a:lumMod val="50000"/>
                  </a:schemeClr>
                </a:solidFill>
                <a:latin typeface="Gill Sans MT" pitchFamily="34" charset="0"/>
              </a:rPr>
              <a:t> 1-3 FATTORI A LIVELLO WITHIN E BETWEEN</a:t>
            </a:r>
          </a:p>
          <a:p>
            <a:r>
              <a:rPr lang="it-IT" sz="2000" dirty="0" smtClean="0">
                <a:solidFill>
                  <a:schemeClr val="bg1">
                    <a:lumMod val="50000"/>
                  </a:schemeClr>
                </a:solidFill>
                <a:latin typeface="Gill Sans MT" pitchFamily="34" charset="0"/>
              </a:rPr>
              <a:t>	!IL SIMBOLO * STIMA ANCHE I MODELLI IN CONGIUNZIONE CON</a:t>
            </a:r>
          </a:p>
          <a:p>
            <a:r>
              <a:rPr lang="it-IT" sz="2000" dirty="0" smtClean="0">
                <a:solidFill>
                  <a:schemeClr val="bg1">
                    <a:lumMod val="50000"/>
                  </a:schemeClr>
                </a:solidFill>
                <a:latin typeface="Gill Sans MT" pitchFamily="34" charset="0"/>
              </a:rPr>
              <a:t>	!LA PARTE SATURA </a:t>
            </a:r>
            <a:r>
              <a:rPr lang="it-IT" sz="2000" dirty="0" err="1" smtClean="0">
                <a:solidFill>
                  <a:schemeClr val="bg1">
                    <a:lumMod val="50000"/>
                  </a:schemeClr>
                </a:solidFill>
                <a:latin typeface="Gill Sans MT" pitchFamily="34" charset="0"/>
              </a:rPr>
              <a:t>DI</a:t>
            </a:r>
            <a:r>
              <a:rPr lang="it-IT" sz="2000" dirty="0" smtClean="0">
                <a:solidFill>
                  <a:schemeClr val="bg1">
                    <a:lumMod val="50000"/>
                  </a:schemeClr>
                </a:solidFill>
                <a:latin typeface="Gill Sans MT" pitchFamily="34" charset="0"/>
              </a:rPr>
              <a:t> CIASCUN LIVELLO (ES. 1 FATTORE WITHIN E </a:t>
            </a:r>
          </a:p>
          <a:p>
            <a:r>
              <a:rPr lang="it-IT" sz="2000" dirty="0" smtClean="0">
                <a:solidFill>
                  <a:schemeClr val="bg1">
                    <a:lumMod val="50000"/>
                  </a:schemeClr>
                </a:solidFill>
                <a:latin typeface="Gill Sans MT" pitchFamily="34" charset="0"/>
              </a:rPr>
              <a:t>	!IL MODELLO SATURO A LIVELLO BETWEEN)</a:t>
            </a:r>
          </a:p>
          <a:p>
            <a:r>
              <a:rPr lang="it-IT" sz="2400" dirty="0" smtClean="0">
                <a:latin typeface="Gill Sans MT" pitchFamily="34" charset="0"/>
              </a:rPr>
              <a:t>            ESTIMATOR = MLR;</a:t>
            </a:r>
          </a:p>
          <a:p>
            <a:r>
              <a:rPr lang="it-IT" sz="2400" dirty="0" smtClean="0">
                <a:latin typeface="Gill Sans MT" pitchFamily="34" charset="0"/>
              </a:rPr>
              <a:t>            ROTATION = GEOMIN;</a:t>
            </a:r>
          </a:p>
          <a:p>
            <a:endParaRPr lang="it-IT" sz="2400" dirty="0" smtClean="0">
              <a:latin typeface="Gill Sans MT" pitchFamily="34" charset="0"/>
            </a:endParaRPr>
          </a:p>
          <a:p>
            <a:r>
              <a:rPr lang="it-IT" sz="2400" b="1" dirty="0" smtClean="0">
                <a:latin typeface="Gill Sans MT" pitchFamily="34" charset="0"/>
              </a:rPr>
              <a:t>OUTPUT:  </a:t>
            </a:r>
            <a:r>
              <a:rPr lang="it-IT" sz="2400" dirty="0" smtClean="0">
                <a:latin typeface="Gill Sans MT" pitchFamily="34" charset="0"/>
              </a:rPr>
              <a:t>RES;</a:t>
            </a:r>
          </a:p>
          <a:p>
            <a:r>
              <a:rPr lang="it-IT" sz="2400" dirty="0" smtClean="0">
                <a:latin typeface="Gill Sans MT" pitchFamily="34" charset="0"/>
              </a:rPr>
              <a:t>	</a:t>
            </a:r>
            <a:r>
              <a:rPr lang="it-IT" sz="2000" dirty="0" smtClean="0">
                <a:solidFill>
                  <a:prstClr val="white">
                    <a:lumMod val="50000"/>
                  </a:prstClr>
                </a:solidFill>
                <a:latin typeface="Gill Sans MT" pitchFamily="34" charset="0"/>
              </a:rPr>
              <a:t> !RICHIEDE I RESIDUI STANDARDIZZATI MODEL-IMPLIED</a:t>
            </a:r>
            <a:endParaRPr lang="it-IT" sz="2400" dirty="0" smtClean="0">
              <a:latin typeface="Gill Sans MT"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ICC(1) a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livello</a:t>
            </a:r>
            <a:r>
              <a:rPr lang="en-US" sz="2800" b="1" dirty="0" smtClean="0">
                <a:solidFill>
                  <a:srgbClr val="FFFF00"/>
                </a:solidFill>
                <a:effectLst>
                  <a:outerShdw blurRad="38100" dist="38100" dir="2700000" algn="tl">
                    <a:srgbClr val="000000">
                      <a:alpha val="43137"/>
                    </a:srgbClr>
                  </a:outerShdw>
                </a:effectLst>
                <a:latin typeface="Gill Sans MT" pitchFamily="34" charset="0"/>
              </a:rPr>
              <a:t>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degli</a:t>
            </a:r>
            <a:r>
              <a:rPr lang="en-US" sz="2800" b="1" dirty="0" smtClean="0">
                <a:solidFill>
                  <a:srgbClr val="FFFF00"/>
                </a:solidFill>
                <a:effectLst>
                  <a:outerShdw blurRad="38100" dist="38100" dir="2700000" algn="tl">
                    <a:srgbClr val="000000">
                      <a:alpha val="43137"/>
                    </a:srgbClr>
                  </a:outerShdw>
                </a:effectLst>
                <a:latin typeface="Gill Sans MT" pitchFamily="34" charset="0"/>
              </a:rPr>
              <a:t> item</a:t>
            </a:r>
            <a:endParaRPr lang="en-US" sz="2800" b="1" dirty="0" smtClean="0">
              <a:solidFill>
                <a:srgbClr val="FFFF00"/>
              </a:solidFill>
              <a:effectLst>
                <a:outerShdw blurRad="38100" dist="38100" dir="2700000" algn="tl">
                  <a:srgbClr val="000000">
                    <a:alpha val="43137"/>
                  </a:srgbClr>
                </a:outerShdw>
              </a:effectLst>
              <a:latin typeface="Gill Sans MT" pitchFamily="34" charset="0"/>
            </a:endParaRP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7</a:t>
            </a:fld>
            <a:endParaRPr lang="en-US" b="1" dirty="0">
              <a:effectLst>
                <a:outerShdw blurRad="38100" dist="38100" dir="2700000" algn="tl">
                  <a:srgbClr val="000000">
                    <a:alpha val="43137"/>
                  </a:srgbClr>
                </a:outerShdw>
              </a:effectLst>
              <a:latin typeface="Gill Sans MT" pitchFamily="34" charset="0"/>
            </a:endParaRPr>
          </a:p>
        </p:txBody>
      </p:sp>
      <p:sp>
        <p:nvSpPr>
          <p:cNvPr id="7" name="Rettangolo 6"/>
          <p:cNvSpPr/>
          <p:nvPr/>
        </p:nvSpPr>
        <p:spPr>
          <a:xfrm>
            <a:off x="0" y="1556792"/>
            <a:ext cx="9144000" cy="3785652"/>
          </a:xfrm>
          <a:prstGeom prst="rect">
            <a:avLst/>
          </a:prstGeom>
        </p:spPr>
        <p:txBody>
          <a:bodyPr wrap="square">
            <a:spAutoFit/>
          </a:bodyPr>
          <a:lstStyle/>
          <a:p>
            <a:r>
              <a:rPr lang="it-IT" sz="2400" b="1" dirty="0" smtClean="0">
                <a:latin typeface="Gill Sans MT" pitchFamily="34" charset="0"/>
              </a:rPr>
              <a:t> </a:t>
            </a:r>
            <a:r>
              <a:rPr lang="it-IT" sz="2400" b="1" dirty="0" err="1" smtClean="0">
                <a:latin typeface="Gill Sans MT" pitchFamily="34" charset="0"/>
              </a:rPr>
              <a:t>Estimated</a:t>
            </a:r>
            <a:r>
              <a:rPr lang="it-IT" sz="2400" b="1" dirty="0" smtClean="0">
                <a:latin typeface="Gill Sans MT" pitchFamily="34" charset="0"/>
              </a:rPr>
              <a:t> </a:t>
            </a:r>
            <a:r>
              <a:rPr lang="it-IT" sz="2400" b="1" dirty="0" err="1" smtClean="0">
                <a:latin typeface="Gill Sans MT" pitchFamily="34" charset="0"/>
              </a:rPr>
              <a:t>Intraclass</a:t>
            </a:r>
            <a:r>
              <a:rPr lang="it-IT" sz="2400" b="1" dirty="0" smtClean="0">
                <a:latin typeface="Gill Sans MT" pitchFamily="34" charset="0"/>
              </a:rPr>
              <a:t> </a:t>
            </a:r>
            <a:r>
              <a:rPr lang="it-IT" sz="2400" b="1" dirty="0" err="1" smtClean="0">
                <a:latin typeface="Gill Sans MT" pitchFamily="34" charset="0"/>
              </a:rPr>
              <a:t>Correlations</a:t>
            </a:r>
            <a:r>
              <a:rPr lang="it-IT" sz="2400" b="1" dirty="0" smtClean="0">
                <a:latin typeface="Gill Sans MT" pitchFamily="34" charset="0"/>
              </a:rPr>
              <a:t> </a:t>
            </a:r>
            <a:r>
              <a:rPr lang="it-IT" sz="2400" b="1" dirty="0" err="1" smtClean="0">
                <a:latin typeface="Gill Sans MT" pitchFamily="34" charset="0"/>
              </a:rPr>
              <a:t>for</a:t>
            </a:r>
            <a:r>
              <a:rPr lang="it-IT" sz="2400" b="1" dirty="0" smtClean="0">
                <a:latin typeface="Gill Sans MT" pitchFamily="34" charset="0"/>
              </a:rPr>
              <a:t> the Y </a:t>
            </a:r>
            <a:r>
              <a:rPr lang="it-IT" sz="2400" b="1" dirty="0" err="1" smtClean="0">
                <a:latin typeface="Gill Sans MT" pitchFamily="34" charset="0"/>
              </a:rPr>
              <a:t>Variables</a:t>
            </a:r>
            <a:endParaRPr lang="it-IT" sz="2400" b="1" dirty="0" smtClean="0">
              <a:latin typeface="Gill Sans MT" pitchFamily="34" charset="0"/>
            </a:endParaRPr>
          </a:p>
          <a:p>
            <a:endParaRPr lang="it-IT" sz="2400" dirty="0" smtClean="0">
              <a:latin typeface="Gill Sans MT" pitchFamily="34" charset="0"/>
            </a:endParaRPr>
          </a:p>
          <a:p>
            <a:r>
              <a:rPr lang="it-IT" sz="2400" dirty="0" smtClean="0">
                <a:latin typeface="Gill Sans MT" pitchFamily="34" charset="0"/>
              </a:rPr>
              <a:t>                </a:t>
            </a:r>
            <a:r>
              <a:rPr lang="it-IT" sz="2400" dirty="0" err="1" smtClean="0">
                <a:latin typeface="Gill Sans MT" pitchFamily="34" charset="0"/>
              </a:rPr>
              <a:t>Intraclass</a:t>
            </a:r>
            <a:r>
              <a:rPr lang="it-IT" sz="2400" dirty="0" smtClean="0">
                <a:latin typeface="Gill Sans MT" pitchFamily="34" charset="0"/>
              </a:rPr>
              <a:t>              </a:t>
            </a:r>
            <a:r>
              <a:rPr lang="it-IT" sz="2400" dirty="0" err="1" smtClean="0">
                <a:latin typeface="Gill Sans MT" pitchFamily="34" charset="0"/>
              </a:rPr>
              <a:t>Intraclass</a:t>
            </a:r>
            <a:r>
              <a:rPr lang="it-IT" sz="2400" dirty="0" smtClean="0">
                <a:latin typeface="Gill Sans MT" pitchFamily="34" charset="0"/>
              </a:rPr>
              <a:t>              </a:t>
            </a:r>
            <a:r>
              <a:rPr lang="it-IT" sz="2400" dirty="0" err="1" smtClean="0">
                <a:latin typeface="Gill Sans MT" pitchFamily="34" charset="0"/>
              </a:rPr>
              <a:t>Intraclass</a:t>
            </a:r>
            <a:endParaRPr lang="it-IT" sz="2400" dirty="0" smtClean="0">
              <a:latin typeface="Gill Sans MT" pitchFamily="34" charset="0"/>
            </a:endParaRPr>
          </a:p>
          <a:p>
            <a:r>
              <a:rPr lang="it-IT" sz="2400" dirty="0" smtClean="0">
                <a:latin typeface="Gill Sans MT" pitchFamily="34" charset="0"/>
              </a:rPr>
              <a:t>     </a:t>
            </a:r>
            <a:r>
              <a:rPr lang="it-IT" sz="2400" dirty="0" err="1" smtClean="0">
                <a:latin typeface="Gill Sans MT" pitchFamily="34" charset="0"/>
              </a:rPr>
              <a:t>Variable</a:t>
            </a:r>
            <a:r>
              <a:rPr lang="it-IT" sz="2400" dirty="0" smtClean="0">
                <a:latin typeface="Gill Sans MT" pitchFamily="34" charset="0"/>
              </a:rPr>
              <a:t>  </a:t>
            </a:r>
            <a:r>
              <a:rPr lang="it-IT" sz="2400" dirty="0" err="1" smtClean="0">
                <a:latin typeface="Gill Sans MT" pitchFamily="34" charset="0"/>
              </a:rPr>
              <a:t>Correlation</a:t>
            </a:r>
            <a:r>
              <a:rPr lang="it-IT" sz="2400" dirty="0" smtClean="0">
                <a:latin typeface="Gill Sans MT" pitchFamily="34" charset="0"/>
              </a:rPr>
              <a:t>   </a:t>
            </a:r>
            <a:r>
              <a:rPr lang="it-IT" sz="2400" dirty="0" err="1" smtClean="0">
                <a:latin typeface="Gill Sans MT" pitchFamily="34" charset="0"/>
              </a:rPr>
              <a:t>Variable</a:t>
            </a:r>
            <a:r>
              <a:rPr lang="it-IT" sz="2400" dirty="0" smtClean="0">
                <a:latin typeface="Gill Sans MT" pitchFamily="34" charset="0"/>
              </a:rPr>
              <a:t>  </a:t>
            </a:r>
            <a:r>
              <a:rPr lang="it-IT" sz="2400" dirty="0" err="1" smtClean="0">
                <a:latin typeface="Gill Sans MT" pitchFamily="34" charset="0"/>
              </a:rPr>
              <a:t>Correlation</a:t>
            </a:r>
            <a:r>
              <a:rPr lang="it-IT" sz="2400" dirty="0" smtClean="0">
                <a:latin typeface="Gill Sans MT" pitchFamily="34" charset="0"/>
              </a:rPr>
              <a:t>   </a:t>
            </a:r>
            <a:r>
              <a:rPr lang="it-IT" sz="2400" dirty="0" err="1" smtClean="0">
                <a:latin typeface="Gill Sans MT" pitchFamily="34" charset="0"/>
              </a:rPr>
              <a:t>Variable</a:t>
            </a:r>
            <a:r>
              <a:rPr lang="it-IT" sz="2400" dirty="0" smtClean="0">
                <a:latin typeface="Gill Sans MT" pitchFamily="34" charset="0"/>
              </a:rPr>
              <a:t>  </a:t>
            </a:r>
            <a:r>
              <a:rPr lang="it-IT" sz="2400" dirty="0" err="1" smtClean="0">
                <a:latin typeface="Gill Sans MT" pitchFamily="34" charset="0"/>
              </a:rPr>
              <a:t>Correlation</a:t>
            </a:r>
            <a:endParaRPr lang="it-IT" sz="2400" dirty="0" smtClean="0">
              <a:latin typeface="Gill Sans MT" pitchFamily="34" charset="0"/>
            </a:endParaRPr>
          </a:p>
          <a:p>
            <a:endParaRPr lang="it-IT" sz="2400" dirty="0" smtClean="0">
              <a:latin typeface="Gill Sans MT" pitchFamily="34" charset="0"/>
            </a:endParaRPr>
          </a:p>
          <a:p>
            <a:r>
              <a:rPr lang="it-IT" sz="2400" dirty="0" smtClean="0">
                <a:latin typeface="Gill Sans MT" pitchFamily="34" charset="0"/>
              </a:rPr>
              <a:t>     D2_CO        </a:t>
            </a:r>
            <a:r>
              <a:rPr lang="it-IT" sz="2400" b="1" dirty="0" smtClean="0">
                <a:solidFill>
                  <a:srgbClr val="00B050"/>
                </a:solidFill>
                <a:latin typeface="Gill Sans MT" pitchFamily="34" charset="0"/>
              </a:rPr>
              <a:t>0.342 </a:t>
            </a:r>
            <a:r>
              <a:rPr lang="it-IT" sz="2400" dirty="0" smtClean="0">
                <a:latin typeface="Gill Sans MT" pitchFamily="34" charset="0"/>
              </a:rPr>
              <a:t>     D3_DE        0.157      D6_DE        0.161</a:t>
            </a:r>
          </a:p>
          <a:p>
            <a:r>
              <a:rPr lang="it-IT" sz="2400" dirty="0" smtClean="0">
                <a:latin typeface="Gill Sans MT" pitchFamily="34" charset="0"/>
              </a:rPr>
              <a:t>     D9_DE        0.242      D10_CO       0.138      D12_DE       0.178</a:t>
            </a:r>
          </a:p>
          <a:p>
            <a:r>
              <a:rPr lang="it-IT" sz="2400" dirty="0" smtClean="0">
                <a:latin typeface="Gill Sans MT" pitchFamily="34" charset="0"/>
              </a:rPr>
              <a:t>     D15_CO       0.176      D16_DE       0.170      D18_DE       0.213</a:t>
            </a:r>
          </a:p>
          <a:p>
            <a:r>
              <a:rPr lang="it-IT" sz="2400" dirty="0" smtClean="0">
                <a:latin typeface="Gill Sans MT" pitchFamily="34" charset="0"/>
              </a:rPr>
              <a:t>     D19_CO       0.200      D20_DE       0.230      D22_DE       0.164</a:t>
            </a:r>
          </a:p>
          <a:p>
            <a:r>
              <a:rPr lang="it-IT" sz="2400" dirty="0" smtClean="0">
                <a:latin typeface="Gill Sans MT" pitchFamily="34" charset="0"/>
              </a:rPr>
              <a:t>     D25_CO       </a:t>
            </a:r>
            <a:r>
              <a:rPr lang="it-IT" sz="2400" b="1" dirty="0" smtClean="0">
                <a:solidFill>
                  <a:srgbClr val="FF0000"/>
                </a:solidFill>
                <a:latin typeface="Gill Sans MT" pitchFamily="34" charset="0"/>
              </a:rPr>
              <a:t>0.137</a:t>
            </a:r>
            <a:r>
              <a:rPr lang="it-IT" sz="2400" dirty="0" smtClean="0">
                <a:latin typeface="Gill Sans MT" pitchFamily="34" charset="0"/>
              </a:rPr>
              <a:t>      D30_CO       0.245</a:t>
            </a:r>
            <a:endParaRPr lang="it-IT" sz="2400" dirty="0">
              <a:latin typeface="Gill Sans MT"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err="1" smtClean="0">
                <a:solidFill>
                  <a:srgbClr val="FFFF00"/>
                </a:solidFill>
                <a:effectLst>
                  <a:outerShdw blurRad="38100" dist="38100" dir="2700000" algn="tl">
                    <a:srgbClr val="000000">
                      <a:alpha val="43137"/>
                    </a:srgbClr>
                  </a:outerShdw>
                </a:effectLst>
                <a:latin typeface="Gill Sans MT" pitchFamily="34" charset="0"/>
              </a:rPr>
              <a:t>Scree</a:t>
            </a:r>
            <a:r>
              <a:rPr lang="en-US" sz="2800" b="1" dirty="0" smtClean="0">
                <a:solidFill>
                  <a:srgbClr val="FFFF00"/>
                </a:solidFill>
                <a:effectLst>
                  <a:outerShdw blurRad="38100" dist="38100" dir="2700000" algn="tl">
                    <a:srgbClr val="000000">
                      <a:alpha val="43137"/>
                    </a:srgbClr>
                  </a:outerShdw>
                </a:effectLst>
                <a:latin typeface="Gill Sans MT" pitchFamily="34" charset="0"/>
              </a:rPr>
              <a:t>-test (WITHIN e BETWEEN)</a:t>
            </a:r>
            <a:endParaRPr lang="en-US" sz="2800" b="1" dirty="0" smtClean="0">
              <a:solidFill>
                <a:srgbClr val="FFFF00"/>
              </a:solidFill>
              <a:effectLst>
                <a:outerShdw blurRad="38100" dist="38100" dir="2700000" algn="tl">
                  <a:srgbClr val="000000">
                    <a:alpha val="43137"/>
                  </a:srgbClr>
                </a:outerShdw>
              </a:effectLst>
              <a:latin typeface="Gill Sans MT" pitchFamily="34" charset="0"/>
            </a:endParaRP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8</a:t>
            </a:fld>
            <a:endParaRPr lang="en-US" b="1" dirty="0">
              <a:effectLst>
                <a:outerShdw blurRad="38100" dist="38100" dir="2700000" algn="tl">
                  <a:srgbClr val="000000">
                    <a:alpha val="43137"/>
                  </a:srgbClr>
                </a:outerShdw>
              </a:effectLst>
              <a:latin typeface="Gill Sans MT" pitchFamily="34" charset="0"/>
            </a:endParaRPr>
          </a:p>
        </p:txBody>
      </p:sp>
      <p:pic>
        <p:nvPicPr>
          <p:cNvPr id="1026" name="Picture 2"/>
          <p:cNvPicPr>
            <a:picLocks noChangeAspect="1" noChangeArrowheads="1"/>
          </p:cNvPicPr>
          <p:nvPr/>
        </p:nvPicPr>
        <p:blipFill>
          <a:blip r:embed="rId2" cstate="print"/>
          <a:srcRect/>
          <a:stretch>
            <a:fillRect/>
          </a:stretch>
        </p:blipFill>
        <p:spPr bwMode="auto">
          <a:xfrm>
            <a:off x="1272265" y="2924944"/>
            <a:ext cx="6557987" cy="3339405"/>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1654539" y="1052736"/>
            <a:ext cx="5686425" cy="800100"/>
          </a:xfrm>
          <a:prstGeom prst="rect">
            <a:avLst/>
          </a:prstGeom>
          <a:noFill/>
          <a:ln w="44450">
            <a:solidFill>
              <a:schemeClr val="bg1">
                <a:lumMod val="50000"/>
              </a:schemeClr>
            </a:solid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1654539" y="1916832"/>
            <a:ext cx="5688632" cy="866775"/>
          </a:xfrm>
          <a:prstGeom prst="rect">
            <a:avLst/>
          </a:prstGeom>
          <a:noFill/>
          <a:ln w="44450">
            <a:solidFill>
              <a:schemeClr val="tx1"/>
            </a:solid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Loadings (Pattern Matrix)</a:t>
            </a:r>
            <a:endParaRPr lang="en-US" sz="2800" b="1" dirty="0" smtClean="0">
              <a:solidFill>
                <a:srgbClr val="FFFF00"/>
              </a:solidFill>
              <a:effectLst>
                <a:outerShdw blurRad="38100" dist="38100" dir="2700000" algn="tl">
                  <a:srgbClr val="000000">
                    <a:alpha val="43137"/>
                  </a:srgbClr>
                </a:outerShdw>
              </a:effectLst>
              <a:latin typeface="Gill Sans MT" pitchFamily="34" charset="0"/>
            </a:endParaRP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9</a:t>
            </a:fld>
            <a:endParaRPr lang="en-US" b="1" dirty="0">
              <a:effectLst>
                <a:outerShdw blurRad="38100" dist="38100" dir="2700000" algn="tl">
                  <a:srgbClr val="000000">
                    <a:alpha val="43137"/>
                  </a:srgbClr>
                </a:outerShdw>
              </a:effectLst>
              <a:latin typeface="Gill Sans MT" pitchFamily="34" charset="0"/>
            </a:endParaRPr>
          </a:p>
        </p:txBody>
      </p:sp>
      <p:sp>
        <p:nvSpPr>
          <p:cNvPr id="7" name="Rettangolo 6"/>
          <p:cNvSpPr/>
          <p:nvPr/>
        </p:nvSpPr>
        <p:spPr>
          <a:xfrm>
            <a:off x="5415125" y="1002962"/>
            <a:ext cx="3096344" cy="5262979"/>
          </a:xfrm>
          <a:prstGeom prst="rect">
            <a:avLst/>
          </a:prstGeom>
        </p:spPr>
        <p:txBody>
          <a:bodyPr wrap="square">
            <a:spAutoFit/>
          </a:bodyPr>
          <a:lstStyle/>
          <a:p>
            <a:pPr algn="ctr"/>
            <a:r>
              <a:rPr lang="en-US" sz="1400" b="1" dirty="0" smtClean="0">
                <a:effectLst>
                  <a:outerShdw blurRad="38100" dist="38100" dir="2700000" algn="tl">
                    <a:srgbClr val="000000">
                      <a:alpha val="43137"/>
                    </a:srgbClr>
                  </a:outerShdw>
                </a:effectLst>
                <a:latin typeface="Gill Sans MT" pitchFamily="34" charset="0"/>
              </a:rPr>
              <a:t>BETWEEN LEVEL RESULTS</a:t>
            </a:r>
          </a:p>
          <a:p>
            <a:endParaRPr lang="en-US" sz="1400" dirty="0" smtClean="0">
              <a:latin typeface="Gill Sans MT" pitchFamily="34" charset="0"/>
            </a:endParaRPr>
          </a:p>
          <a:p>
            <a:r>
              <a:rPr lang="en-US" sz="1400" dirty="0" smtClean="0">
                <a:latin typeface="Gill Sans MT" pitchFamily="34" charset="0"/>
              </a:rPr>
              <a:t>	        1                2</a:t>
            </a:r>
          </a:p>
          <a:p>
            <a:r>
              <a:rPr lang="en-US" sz="1400" dirty="0" smtClean="0">
                <a:latin typeface="Gill Sans MT" pitchFamily="34" charset="0"/>
              </a:rPr>
              <a:t>                 ________      ________</a:t>
            </a:r>
          </a:p>
          <a:p>
            <a:r>
              <a:rPr lang="en-US" sz="1400" dirty="0" smtClean="0">
                <a:latin typeface="Gill Sans MT" pitchFamily="34" charset="0"/>
              </a:rPr>
              <a:t> D2_CO          0.000         </a:t>
            </a:r>
            <a:r>
              <a:rPr lang="en-US" sz="1400" b="1" dirty="0" smtClean="0">
                <a:latin typeface="Gill Sans MT" pitchFamily="34" charset="0"/>
              </a:rPr>
              <a:t>0.722*</a:t>
            </a:r>
          </a:p>
          <a:p>
            <a:r>
              <a:rPr lang="en-US" sz="1400" dirty="0" smtClean="0">
                <a:latin typeface="Gill Sans MT" pitchFamily="34" charset="0"/>
              </a:rPr>
              <a:t> D3_DE          </a:t>
            </a:r>
            <a:r>
              <a:rPr lang="en-US" sz="1400" b="1" dirty="0" smtClean="0">
                <a:latin typeface="Gill Sans MT" pitchFamily="34" charset="0"/>
              </a:rPr>
              <a:t>0.900*</a:t>
            </a:r>
            <a:r>
              <a:rPr lang="en-US" sz="1400" dirty="0" smtClean="0">
                <a:latin typeface="Gill Sans MT" pitchFamily="34" charset="0"/>
              </a:rPr>
              <a:t>       -0.052*</a:t>
            </a:r>
          </a:p>
          <a:p>
            <a:r>
              <a:rPr lang="en-US" sz="1400" dirty="0" smtClean="0">
                <a:latin typeface="Gill Sans MT" pitchFamily="34" charset="0"/>
              </a:rPr>
              <a:t> D6_DE          </a:t>
            </a:r>
            <a:r>
              <a:rPr lang="en-US" sz="1400" b="1" dirty="0" smtClean="0">
                <a:latin typeface="Gill Sans MT" pitchFamily="34" charset="0"/>
              </a:rPr>
              <a:t>0.873*       </a:t>
            </a:r>
            <a:r>
              <a:rPr lang="en-US" sz="1400" dirty="0" smtClean="0">
                <a:latin typeface="Gill Sans MT" pitchFamily="34" charset="0"/>
              </a:rPr>
              <a:t>-0.005*</a:t>
            </a:r>
          </a:p>
          <a:p>
            <a:r>
              <a:rPr lang="en-US" sz="1400" dirty="0" smtClean="0">
                <a:latin typeface="Gill Sans MT" pitchFamily="34" charset="0"/>
              </a:rPr>
              <a:t> D9_DE          </a:t>
            </a:r>
            <a:r>
              <a:rPr lang="en-US" sz="1400" b="1" dirty="0" smtClean="0">
                <a:latin typeface="Gill Sans MT" pitchFamily="34" charset="0"/>
              </a:rPr>
              <a:t>0.658*        </a:t>
            </a:r>
            <a:r>
              <a:rPr lang="en-US" sz="1400" dirty="0" smtClean="0">
                <a:latin typeface="Gill Sans MT" pitchFamily="34" charset="0"/>
              </a:rPr>
              <a:t>0.114*</a:t>
            </a:r>
          </a:p>
          <a:p>
            <a:r>
              <a:rPr lang="en-US" sz="1400" dirty="0" smtClean="0">
                <a:latin typeface="Gill Sans MT" pitchFamily="34" charset="0"/>
              </a:rPr>
              <a:t> D10_CO         0.137*        </a:t>
            </a:r>
            <a:r>
              <a:rPr lang="en-US" sz="1400" b="1" dirty="0" smtClean="0">
                <a:latin typeface="Gill Sans MT" pitchFamily="34" charset="0"/>
              </a:rPr>
              <a:t>0.880*</a:t>
            </a:r>
          </a:p>
          <a:p>
            <a:r>
              <a:rPr lang="en-US" sz="1400" dirty="0" smtClean="0">
                <a:latin typeface="Gill Sans MT" pitchFamily="34" charset="0"/>
              </a:rPr>
              <a:t> D12_DE         </a:t>
            </a:r>
            <a:r>
              <a:rPr lang="en-US" sz="1400" b="1" dirty="0" smtClean="0">
                <a:latin typeface="Gill Sans MT" pitchFamily="34" charset="0"/>
              </a:rPr>
              <a:t>0.942*       </a:t>
            </a:r>
            <a:r>
              <a:rPr lang="en-US" sz="1400" dirty="0" smtClean="0">
                <a:latin typeface="Gill Sans MT" pitchFamily="34" charset="0"/>
              </a:rPr>
              <a:t>-0.167*</a:t>
            </a:r>
          </a:p>
          <a:p>
            <a:r>
              <a:rPr lang="en-US" sz="1400" dirty="0" smtClean="0">
                <a:latin typeface="Gill Sans MT" pitchFamily="34" charset="0"/>
              </a:rPr>
              <a:t> D15_CO        -0.021         </a:t>
            </a:r>
            <a:r>
              <a:rPr lang="en-US" sz="1400" b="1" dirty="0" smtClean="0">
                <a:latin typeface="Gill Sans MT" pitchFamily="34" charset="0"/>
              </a:rPr>
              <a:t>0.969*</a:t>
            </a:r>
          </a:p>
          <a:p>
            <a:r>
              <a:rPr lang="en-US" sz="1400" dirty="0" smtClean="0">
                <a:latin typeface="Gill Sans MT" pitchFamily="34" charset="0"/>
              </a:rPr>
              <a:t> D16_DE         </a:t>
            </a:r>
            <a:r>
              <a:rPr lang="en-US" sz="1400" b="1" dirty="0" smtClean="0">
                <a:latin typeface="Gill Sans MT" pitchFamily="34" charset="0"/>
              </a:rPr>
              <a:t>0.520*        </a:t>
            </a:r>
            <a:r>
              <a:rPr lang="en-US" sz="1400" dirty="0" smtClean="0">
                <a:latin typeface="Gill Sans MT" pitchFamily="34" charset="0"/>
              </a:rPr>
              <a:t>0.396*</a:t>
            </a:r>
          </a:p>
          <a:p>
            <a:r>
              <a:rPr lang="en-US" sz="1400" dirty="0" smtClean="0">
                <a:latin typeface="Gill Sans MT" pitchFamily="34" charset="0"/>
              </a:rPr>
              <a:t> D18_DE         </a:t>
            </a:r>
            <a:r>
              <a:rPr lang="en-US" sz="1400" b="1" dirty="0" smtClean="0">
                <a:latin typeface="Gill Sans MT" pitchFamily="34" charset="0"/>
              </a:rPr>
              <a:t>0.559*        </a:t>
            </a:r>
            <a:r>
              <a:rPr lang="en-US" sz="1400" dirty="0" smtClean="0">
                <a:latin typeface="Gill Sans MT" pitchFamily="34" charset="0"/>
              </a:rPr>
              <a:t>0.208*</a:t>
            </a:r>
          </a:p>
          <a:p>
            <a:r>
              <a:rPr lang="en-US" sz="1400" dirty="0" smtClean="0">
                <a:latin typeface="Gill Sans MT" pitchFamily="34" charset="0"/>
              </a:rPr>
              <a:t> D19_CO        -0.069*        </a:t>
            </a:r>
            <a:r>
              <a:rPr lang="en-US" sz="1400" b="1" dirty="0" smtClean="0">
                <a:latin typeface="Gill Sans MT" pitchFamily="34" charset="0"/>
              </a:rPr>
              <a:t>0.941*</a:t>
            </a:r>
          </a:p>
          <a:p>
            <a:r>
              <a:rPr lang="en-US" sz="1400" dirty="0" smtClean="0">
                <a:latin typeface="Gill Sans MT" pitchFamily="34" charset="0"/>
              </a:rPr>
              <a:t> D20_DE         </a:t>
            </a:r>
            <a:r>
              <a:rPr lang="en-US" sz="1400" b="1" dirty="0" smtClean="0">
                <a:latin typeface="Gill Sans MT" pitchFamily="34" charset="0"/>
              </a:rPr>
              <a:t>0.676*        </a:t>
            </a:r>
            <a:r>
              <a:rPr lang="en-US" sz="1400" dirty="0" smtClean="0">
                <a:latin typeface="Gill Sans MT" pitchFamily="34" charset="0"/>
              </a:rPr>
              <a:t>0.147*</a:t>
            </a:r>
          </a:p>
          <a:p>
            <a:r>
              <a:rPr lang="en-US" sz="1400" dirty="0" smtClean="0">
                <a:latin typeface="Gill Sans MT" pitchFamily="34" charset="0"/>
              </a:rPr>
              <a:t> D22_DE         </a:t>
            </a:r>
            <a:r>
              <a:rPr lang="en-US" sz="1400" b="1" dirty="0" smtClean="0">
                <a:latin typeface="Gill Sans MT" pitchFamily="34" charset="0"/>
              </a:rPr>
              <a:t>0.892*        </a:t>
            </a:r>
            <a:r>
              <a:rPr lang="en-US" sz="1400" dirty="0" smtClean="0">
                <a:latin typeface="Gill Sans MT" pitchFamily="34" charset="0"/>
              </a:rPr>
              <a:t>0.119*</a:t>
            </a:r>
          </a:p>
          <a:p>
            <a:r>
              <a:rPr lang="en-US" sz="1400" dirty="0" smtClean="0">
                <a:latin typeface="Gill Sans MT" pitchFamily="34" charset="0"/>
              </a:rPr>
              <a:t> D25_CO         0.214*        </a:t>
            </a:r>
            <a:r>
              <a:rPr lang="en-US" sz="1400" b="1" dirty="0" smtClean="0">
                <a:latin typeface="Gill Sans MT" pitchFamily="34" charset="0"/>
              </a:rPr>
              <a:t>0.816*</a:t>
            </a:r>
          </a:p>
          <a:p>
            <a:r>
              <a:rPr lang="en-US" sz="1400" dirty="0" smtClean="0">
                <a:latin typeface="Gill Sans MT" pitchFamily="34" charset="0"/>
              </a:rPr>
              <a:t> D30_CO         0.118*        </a:t>
            </a:r>
            <a:r>
              <a:rPr lang="en-US" sz="1400" b="1" dirty="0" smtClean="0">
                <a:latin typeface="Gill Sans MT" pitchFamily="34" charset="0"/>
              </a:rPr>
              <a:t>0.604*</a:t>
            </a:r>
          </a:p>
          <a:p>
            <a:endParaRPr lang="en-US" sz="1400" dirty="0" smtClean="0">
              <a:latin typeface="Gill Sans MT" pitchFamily="34" charset="0"/>
            </a:endParaRPr>
          </a:p>
          <a:p>
            <a:r>
              <a:rPr lang="en-US" sz="1400" dirty="0" smtClean="0">
                <a:latin typeface="Gill Sans MT" pitchFamily="34" charset="0"/>
              </a:rPr>
              <a:t>FACTOR CORRELATIONS</a:t>
            </a:r>
          </a:p>
          <a:p>
            <a:r>
              <a:rPr lang="en-US" sz="1400" dirty="0" smtClean="0">
                <a:latin typeface="Gill Sans MT" pitchFamily="34" charset="0"/>
              </a:rPr>
              <a:t>	      1               2</a:t>
            </a:r>
          </a:p>
          <a:p>
            <a:r>
              <a:rPr lang="en-US" sz="1400" dirty="0" smtClean="0">
                <a:latin typeface="Gill Sans MT" pitchFamily="34" charset="0"/>
              </a:rPr>
              <a:t>              ________      ________</a:t>
            </a:r>
          </a:p>
          <a:p>
            <a:r>
              <a:rPr lang="en-US" sz="1400" dirty="0" smtClean="0">
                <a:latin typeface="Gill Sans MT" pitchFamily="34" charset="0"/>
              </a:rPr>
              <a:t>      1         1.000</a:t>
            </a:r>
          </a:p>
          <a:p>
            <a:r>
              <a:rPr lang="en-US" sz="1400" dirty="0" smtClean="0">
                <a:latin typeface="Gill Sans MT" pitchFamily="34" charset="0"/>
              </a:rPr>
              <a:t>      2         </a:t>
            </a:r>
            <a:r>
              <a:rPr lang="en-US" sz="1400" b="1" dirty="0" smtClean="0">
                <a:latin typeface="Gill Sans MT" pitchFamily="34" charset="0"/>
              </a:rPr>
              <a:t>0.249*        </a:t>
            </a:r>
            <a:r>
              <a:rPr lang="en-US" sz="1400" dirty="0" smtClean="0">
                <a:latin typeface="Gill Sans MT" pitchFamily="34" charset="0"/>
              </a:rPr>
              <a:t>1.000</a:t>
            </a:r>
            <a:endParaRPr lang="it-IT" sz="1400" dirty="0">
              <a:latin typeface="Gill Sans MT" pitchFamily="34" charset="0"/>
            </a:endParaRPr>
          </a:p>
        </p:txBody>
      </p:sp>
      <p:sp>
        <p:nvSpPr>
          <p:cNvPr id="8" name="Rettangolo 7"/>
          <p:cNvSpPr/>
          <p:nvPr/>
        </p:nvSpPr>
        <p:spPr>
          <a:xfrm>
            <a:off x="843125" y="1026712"/>
            <a:ext cx="2915816" cy="5262979"/>
          </a:xfrm>
          <a:prstGeom prst="rect">
            <a:avLst/>
          </a:prstGeom>
        </p:spPr>
        <p:txBody>
          <a:bodyPr wrap="square">
            <a:spAutoFit/>
          </a:bodyPr>
          <a:lstStyle/>
          <a:p>
            <a:pPr algn="ctr"/>
            <a:r>
              <a:rPr lang="en-US" sz="1400" b="1" dirty="0" smtClean="0">
                <a:effectLst>
                  <a:outerShdw blurRad="38100" dist="38100" dir="2700000" algn="tl">
                    <a:srgbClr val="000000">
                      <a:alpha val="43137"/>
                    </a:srgbClr>
                  </a:outerShdw>
                </a:effectLst>
                <a:latin typeface="Gill Sans MT" pitchFamily="34" charset="0"/>
              </a:rPr>
              <a:t>WITHIN LEVEL RESULTS</a:t>
            </a:r>
          </a:p>
          <a:p>
            <a:endParaRPr lang="en-US" sz="1400" dirty="0" smtClean="0">
              <a:latin typeface="Gill Sans MT" pitchFamily="34" charset="0"/>
            </a:endParaRPr>
          </a:p>
          <a:p>
            <a:r>
              <a:rPr lang="en-US" sz="1400" dirty="0" smtClean="0">
                <a:latin typeface="Gill Sans MT" pitchFamily="34" charset="0"/>
              </a:rPr>
              <a:t>                          1             2</a:t>
            </a:r>
          </a:p>
          <a:p>
            <a:r>
              <a:rPr lang="en-US" sz="1400" dirty="0" smtClean="0">
                <a:latin typeface="Gill Sans MT" pitchFamily="34" charset="0"/>
              </a:rPr>
              <a:t>                 ________      ________</a:t>
            </a:r>
          </a:p>
          <a:p>
            <a:r>
              <a:rPr lang="en-US" sz="1400" dirty="0" smtClean="0">
                <a:latin typeface="Gill Sans MT" pitchFamily="34" charset="0"/>
              </a:rPr>
              <a:t> D2_CO          0.127*        </a:t>
            </a:r>
            <a:r>
              <a:rPr lang="en-US" sz="1400" b="1" dirty="0" smtClean="0">
                <a:latin typeface="Gill Sans MT" pitchFamily="34" charset="0"/>
              </a:rPr>
              <a:t>0.389*</a:t>
            </a:r>
          </a:p>
          <a:p>
            <a:r>
              <a:rPr lang="en-US" sz="1400" dirty="0" smtClean="0">
                <a:latin typeface="Gill Sans MT" pitchFamily="34" charset="0"/>
              </a:rPr>
              <a:t> D3_DE          </a:t>
            </a:r>
            <a:r>
              <a:rPr lang="en-US" sz="1400" b="1" dirty="0" smtClean="0">
                <a:latin typeface="Gill Sans MT" pitchFamily="34" charset="0"/>
              </a:rPr>
              <a:t>0.530*        </a:t>
            </a:r>
            <a:r>
              <a:rPr lang="en-US" sz="1400" dirty="0" smtClean="0">
                <a:latin typeface="Gill Sans MT" pitchFamily="34" charset="0"/>
              </a:rPr>
              <a:t>0.009</a:t>
            </a:r>
          </a:p>
          <a:p>
            <a:r>
              <a:rPr lang="en-US" sz="1400" dirty="0" smtClean="0">
                <a:latin typeface="Gill Sans MT" pitchFamily="34" charset="0"/>
              </a:rPr>
              <a:t> D6_DE          </a:t>
            </a:r>
            <a:r>
              <a:rPr lang="en-US" sz="1400" b="1" dirty="0" smtClean="0">
                <a:latin typeface="Gill Sans MT" pitchFamily="34" charset="0"/>
              </a:rPr>
              <a:t>0.667*        </a:t>
            </a:r>
            <a:r>
              <a:rPr lang="en-US" sz="1400" dirty="0" smtClean="0">
                <a:latin typeface="Gill Sans MT" pitchFamily="34" charset="0"/>
              </a:rPr>
              <a:t>0.004</a:t>
            </a:r>
          </a:p>
          <a:p>
            <a:r>
              <a:rPr lang="en-US" sz="1400" dirty="0" smtClean="0">
                <a:latin typeface="Gill Sans MT" pitchFamily="34" charset="0"/>
              </a:rPr>
              <a:t> D9_DE          </a:t>
            </a:r>
            <a:r>
              <a:rPr lang="en-US" sz="1400" b="1" dirty="0" smtClean="0">
                <a:latin typeface="Gill Sans MT" pitchFamily="34" charset="0"/>
              </a:rPr>
              <a:t>0.518*       </a:t>
            </a:r>
            <a:r>
              <a:rPr lang="en-US" sz="1400" dirty="0" smtClean="0">
                <a:latin typeface="Gill Sans MT" pitchFamily="34" charset="0"/>
              </a:rPr>
              <a:t>-0.096*</a:t>
            </a:r>
          </a:p>
          <a:p>
            <a:r>
              <a:rPr lang="en-US" sz="1400" dirty="0" smtClean="0">
                <a:latin typeface="Gill Sans MT" pitchFamily="34" charset="0"/>
              </a:rPr>
              <a:t> D10_CO         0.051*        </a:t>
            </a:r>
            <a:r>
              <a:rPr lang="en-US" sz="1400" b="1" dirty="0" smtClean="0">
                <a:latin typeface="Gill Sans MT" pitchFamily="34" charset="0"/>
              </a:rPr>
              <a:t>0.640*</a:t>
            </a:r>
          </a:p>
          <a:p>
            <a:r>
              <a:rPr lang="en-US" sz="1400" dirty="0" smtClean="0">
                <a:latin typeface="Gill Sans MT" pitchFamily="34" charset="0"/>
              </a:rPr>
              <a:t> D12_DE         </a:t>
            </a:r>
            <a:r>
              <a:rPr lang="en-US" sz="1400" b="1" dirty="0" smtClean="0">
                <a:latin typeface="Gill Sans MT" pitchFamily="34" charset="0"/>
              </a:rPr>
              <a:t>0.626*       </a:t>
            </a:r>
            <a:r>
              <a:rPr lang="en-US" sz="1400" dirty="0" smtClean="0">
                <a:latin typeface="Gill Sans MT" pitchFamily="34" charset="0"/>
              </a:rPr>
              <a:t>-0.065*</a:t>
            </a:r>
          </a:p>
          <a:p>
            <a:r>
              <a:rPr lang="en-US" sz="1400" dirty="0" smtClean="0">
                <a:latin typeface="Gill Sans MT" pitchFamily="34" charset="0"/>
              </a:rPr>
              <a:t> D15_CO        -0.014*        </a:t>
            </a:r>
            <a:r>
              <a:rPr lang="en-US" sz="1400" b="1" dirty="0" smtClean="0">
                <a:latin typeface="Gill Sans MT" pitchFamily="34" charset="0"/>
              </a:rPr>
              <a:t>0.769*</a:t>
            </a:r>
          </a:p>
          <a:p>
            <a:r>
              <a:rPr lang="en-US" sz="1400" dirty="0" smtClean="0">
                <a:latin typeface="Gill Sans MT" pitchFamily="34" charset="0"/>
              </a:rPr>
              <a:t> D16_DE         </a:t>
            </a:r>
            <a:r>
              <a:rPr lang="en-US" sz="1400" b="1" dirty="0" smtClean="0">
                <a:latin typeface="Gill Sans MT" pitchFamily="34" charset="0"/>
              </a:rPr>
              <a:t>0.388*        </a:t>
            </a:r>
            <a:r>
              <a:rPr lang="en-US" sz="1400" dirty="0" smtClean="0">
                <a:latin typeface="Gill Sans MT" pitchFamily="34" charset="0"/>
              </a:rPr>
              <a:t>0.065*</a:t>
            </a:r>
          </a:p>
          <a:p>
            <a:r>
              <a:rPr lang="en-US" sz="1400" dirty="0" smtClean="0">
                <a:latin typeface="Gill Sans MT" pitchFamily="34" charset="0"/>
              </a:rPr>
              <a:t> D18_DE         </a:t>
            </a:r>
            <a:r>
              <a:rPr lang="en-US" sz="1400" b="1" dirty="0" smtClean="0">
                <a:latin typeface="Gill Sans MT" pitchFamily="34" charset="0"/>
              </a:rPr>
              <a:t>0.433*        </a:t>
            </a:r>
            <a:r>
              <a:rPr lang="en-US" sz="1400" dirty="0" smtClean="0">
                <a:latin typeface="Gill Sans MT" pitchFamily="34" charset="0"/>
              </a:rPr>
              <a:t>0.077*</a:t>
            </a:r>
          </a:p>
          <a:p>
            <a:r>
              <a:rPr lang="en-US" sz="1400" dirty="0" smtClean="0">
                <a:latin typeface="Gill Sans MT" pitchFamily="34" charset="0"/>
              </a:rPr>
              <a:t> D19_CO        -0.023*        </a:t>
            </a:r>
            <a:r>
              <a:rPr lang="en-US" sz="1400" b="1" dirty="0" smtClean="0">
                <a:latin typeface="Gill Sans MT" pitchFamily="34" charset="0"/>
              </a:rPr>
              <a:t>0.701*</a:t>
            </a:r>
          </a:p>
          <a:p>
            <a:r>
              <a:rPr lang="en-US" sz="1400" dirty="0" smtClean="0">
                <a:latin typeface="Gill Sans MT" pitchFamily="34" charset="0"/>
              </a:rPr>
              <a:t> D20_DE         </a:t>
            </a:r>
            <a:r>
              <a:rPr lang="en-US" sz="1400" b="1" dirty="0" smtClean="0">
                <a:latin typeface="Gill Sans MT" pitchFamily="34" charset="0"/>
              </a:rPr>
              <a:t>0.571*       </a:t>
            </a:r>
            <a:r>
              <a:rPr lang="en-US" sz="1400" dirty="0" smtClean="0">
                <a:latin typeface="Gill Sans MT" pitchFamily="34" charset="0"/>
              </a:rPr>
              <a:t>-0.044*</a:t>
            </a:r>
          </a:p>
          <a:p>
            <a:r>
              <a:rPr lang="en-US" sz="1400" dirty="0" smtClean="0">
                <a:latin typeface="Gill Sans MT" pitchFamily="34" charset="0"/>
              </a:rPr>
              <a:t> D22_DE        </a:t>
            </a:r>
            <a:r>
              <a:rPr lang="en-US" sz="1400" b="1" dirty="0" smtClean="0">
                <a:latin typeface="Gill Sans MT" pitchFamily="34" charset="0"/>
              </a:rPr>
              <a:t> 0.716*        </a:t>
            </a:r>
            <a:r>
              <a:rPr lang="en-US" sz="1400" dirty="0" smtClean="0">
                <a:latin typeface="Gill Sans MT" pitchFamily="34" charset="0"/>
              </a:rPr>
              <a:t>0.010*</a:t>
            </a:r>
          </a:p>
          <a:p>
            <a:r>
              <a:rPr lang="en-US" sz="1400" dirty="0" smtClean="0">
                <a:latin typeface="Gill Sans MT" pitchFamily="34" charset="0"/>
              </a:rPr>
              <a:t> D25_CO         0.036*        </a:t>
            </a:r>
            <a:r>
              <a:rPr lang="en-US" sz="1400" b="1" dirty="0" smtClean="0">
                <a:latin typeface="Gill Sans MT" pitchFamily="34" charset="0"/>
              </a:rPr>
              <a:t>0.647*</a:t>
            </a:r>
          </a:p>
          <a:p>
            <a:r>
              <a:rPr lang="en-US" sz="1400" dirty="0" smtClean="0">
                <a:latin typeface="Gill Sans MT" pitchFamily="34" charset="0"/>
              </a:rPr>
              <a:t> D30_CO         0.065*        </a:t>
            </a:r>
            <a:r>
              <a:rPr lang="en-US" sz="1400" b="1" dirty="0" smtClean="0">
                <a:latin typeface="Gill Sans MT" pitchFamily="34" charset="0"/>
              </a:rPr>
              <a:t>0.305*</a:t>
            </a:r>
          </a:p>
          <a:p>
            <a:endParaRPr lang="en-US" sz="1400" dirty="0" smtClean="0">
              <a:latin typeface="Gill Sans MT" pitchFamily="34" charset="0"/>
            </a:endParaRPr>
          </a:p>
          <a:p>
            <a:r>
              <a:rPr lang="en-US" sz="1400" dirty="0" smtClean="0">
                <a:latin typeface="Gill Sans MT" pitchFamily="34" charset="0"/>
              </a:rPr>
              <a:t>FACTOR CORRELATIONS</a:t>
            </a:r>
          </a:p>
          <a:p>
            <a:r>
              <a:rPr lang="en-US" sz="1400" dirty="0" smtClean="0">
                <a:latin typeface="Gill Sans MT" pitchFamily="34" charset="0"/>
              </a:rPr>
              <a:t>                       1               2</a:t>
            </a:r>
          </a:p>
          <a:p>
            <a:r>
              <a:rPr lang="en-US" sz="1400" dirty="0" smtClean="0">
                <a:latin typeface="Gill Sans MT" pitchFamily="34" charset="0"/>
              </a:rPr>
              <a:t>              ________      ________</a:t>
            </a:r>
          </a:p>
          <a:p>
            <a:r>
              <a:rPr lang="en-US" sz="1400" dirty="0" smtClean="0">
                <a:latin typeface="Gill Sans MT" pitchFamily="34" charset="0"/>
              </a:rPr>
              <a:t>      1         1.000</a:t>
            </a:r>
          </a:p>
          <a:p>
            <a:r>
              <a:rPr lang="en-US" sz="1400" dirty="0" smtClean="0">
                <a:latin typeface="Gill Sans MT" pitchFamily="34" charset="0"/>
              </a:rPr>
              <a:t>      2         </a:t>
            </a:r>
            <a:r>
              <a:rPr lang="en-US" sz="1400" b="1" dirty="0" smtClean="0">
                <a:latin typeface="Gill Sans MT" pitchFamily="34" charset="0"/>
              </a:rPr>
              <a:t>0.335*        </a:t>
            </a:r>
            <a:r>
              <a:rPr lang="en-US" sz="1400" dirty="0" smtClean="0">
                <a:latin typeface="Gill Sans MT" pitchFamily="34" charset="0"/>
              </a:rPr>
              <a:t>1.000</a:t>
            </a:r>
            <a:endParaRPr lang="it-IT" sz="1400" dirty="0">
              <a:latin typeface="Gill Sans MT"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eam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Beamer</Template>
  <TotalTime>3298</TotalTime>
  <Words>4612</Words>
  <Application>Microsoft Office PowerPoint</Application>
  <PresentationFormat>Presentazione su schermo (4:3)</PresentationFormat>
  <Paragraphs>1058</Paragraphs>
  <Slides>41</Slides>
  <Notes>0</Notes>
  <HiddenSlides>0</HiddenSlides>
  <MMClips>0</MMClips>
  <ScaleCrop>false</ScaleCrop>
  <HeadingPairs>
    <vt:vector size="4" baseType="variant">
      <vt:variant>
        <vt:lpstr>Tema</vt:lpstr>
      </vt:variant>
      <vt:variant>
        <vt:i4>1</vt:i4>
      </vt:variant>
      <vt:variant>
        <vt:lpstr>Titoli diapositive</vt:lpstr>
      </vt:variant>
      <vt:variant>
        <vt:i4>41</vt:i4>
      </vt:variant>
    </vt:vector>
  </HeadingPairs>
  <TitlesOfParts>
    <vt:vector size="42" baseType="lpstr">
      <vt:lpstr>Beamer</vt:lpstr>
      <vt:lpstr>Analisi Multilivello con Mplus</vt:lpstr>
      <vt:lpstr>ARGOMENTI</vt:lpstr>
      <vt:lpstr>TWO-Level EFA</vt:lpstr>
      <vt:lpstr>TWO-Level EFA</vt:lpstr>
      <vt:lpstr>TWO-Level EFA - ESEMPIO</vt:lpstr>
      <vt:lpstr>TWO-Level EFA - esercguid_1.inp</vt:lpstr>
      <vt:lpstr>ICC(1) a livello degli item</vt:lpstr>
      <vt:lpstr>Scree-test (WITHIN e BETWEEN)</vt:lpstr>
      <vt:lpstr>Loadings (Pattern Matrix)</vt:lpstr>
      <vt:lpstr>Residui (WITHIN)</vt:lpstr>
      <vt:lpstr>Residui (BETWEEN)</vt:lpstr>
      <vt:lpstr>Varianza spiegata dopo la rotazione (WITHIN)</vt:lpstr>
      <vt:lpstr>Varianza spiegata dopo la rotazione (BETWEEN)</vt:lpstr>
      <vt:lpstr>RACCOMANDAZIONI TWO-Level EFA</vt:lpstr>
      <vt:lpstr>E se non ho molti gruppi?</vt:lpstr>
      <vt:lpstr>TWO-Level CFA</vt:lpstr>
      <vt:lpstr>Modello Matematico della CFA Multilivello</vt:lpstr>
      <vt:lpstr>Rappresentazione diagrammatica della CFA Multilivello</vt:lpstr>
      <vt:lpstr>TWO-Level CFA - esercguid_2.inp </vt:lpstr>
      <vt:lpstr>TWO-Level CFA – TECH1 (WITHIN)</vt:lpstr>
      <vt:lpstr>TWO-Level CFA – TECH1 (BETWEEN)</vt:lpstr>
      <vt:lpstr>TWO-Level CFA - FIT</vt:lpstr>
      <vt:lpstr>TWO-Level CFA - esercguid_2.out </vt:lpstr>
      <vt:lpstr>TWO-Level CFA – Modifica del modello</vt:lpstr>
      <vt:lpstr>Invarianza di misura tra i livelli</vt:lpstr>
      <vt:lpstr>Invarianza Cross-Level  -  OVERVIEW</vt:lpstr>
      <vt:lpstr>Isomorfismo</vt:lpstr>
      <vt:lpstr>“Livelli” di Isomorfismo</vt:lpstr>
      <vt:lpstr>STRONG CONFIGURAL ISOPHORMISM - s_c_i.inp</vt:lpstr>
      <vt:lpstr>STRONG METRIC ISOPHORMISM – s_m_i.inp</vt:lpstr>
      <vt:lpstr>Confronto del FIT</vt:lpstr>
      <vt:lpstr>Possibile modifica del modello</vt:lpstr>
      <vt:lpstr>ICC(1) a LIVELLO LATENTE</vt:lpstr>
      <vt:lpstr>ICC(1) a LIVELLO LATENTE</vt:lpstr>
      <vt:lpstr>Il fit di “livello”</vt:lpstr>
      <vt:lpstr>Hox (2016, mail communication)</vt:lpstr>
      <vt:lpstr>RMSEA di “livello”</vt:lpstr>
      <vt:lpstr>CFI di “livello”</vt:lpstr>
      <vt:lpstr>CFI di “livello”</vt:lpstr>
      <vt:lpstr>FIT di “livello”</vt:lpstr>
      <vt:lpstr>Analisi Multilivello con Mplus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Valerio</dc:creator>
  <cp:lastModifiedBy>Valerio</cp:lastModifiedBy>
  <cp:revision>777</cp:revision>
  <dcterms:created xsi:type="dcterms:W3CDTF">2015-04-03T08:19:34Z</dcterms:created>
  <dcterms:modified xsi:type="dcterms:W3CDTF">2016-05-29T17:10:08Z</dcterms:modified>
</cp:coreProperties>
</file>