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9"/>
  </p:notesMasterIdLst>
  <p:sldIdLst>
    <p:sldId id="264" r:id="rId2"/>
    <p:sldId id="299" r:id="rId3"/>
    <p:sldId id="300" r:id="rId4"/>
    <p:sldId id="301" r:id="rId5"/>
    <p:sldId id="287" r:id="rId6"/>
    <p:sldId id="275" r:id="rId7"/>
    <p:sldId id="302" r:id="rId8"/>
    <p:sldId id="266" r:id="rId9"/>
    <p:sldId id="263" r:id="rId10"/>
    <p:sldId id="267" r:id="rId11"/>
    <p:sldId id="268" r:id="rId12"/>
    <p:sldId id="269" r:id="rId13"/>
    <p:sldId id="270" r:id="rId14"/>
    <p:sldId id="285" r:id="rId15"/>
    <p:sldId id="271" r:id="rId16"/>
    <p:sldId id="303" r:id="rId17"/>
    <p:sldId id="284" r:id="rId18"/>
    <p:sldId id="288" r:id="rId19"/>
    <p:sldId id="273" r:id="rId20"/>
    <p:sldId id="274" r:id="rId21"/>
    <p:sldId id="276" r:id="rId22"/>
    <p:sldId id="277" r:id="rId23"/>
    <p:sldId id="283" r:id="rId24"/>
    <p:sldId id="278" r:id="rId25"/>
    <p:sldId id="304" r:id="rId26"/>
    <p:sldId id="297" r:id="rId27"/>
    <p:sldId id="305" r:id="rId28"/>
    <p:sldId id="298" r:id="rId29"/>
    <p:sldId id="306" r:id="rId30"/>
    <p:sldId id="307" r:id="rId31"/>
    <p:sldId id="281" r:id="rId32"/>
    <p:sldId id="280" r:id="rId33"/>
    <p:sldId id="279" r:id="rId34"/>
    <p:sldId id="262" r:id="rId35"/>
    <p:sldId id="291" r:id="rId36"/>
    <p:sldId id="257" r:id="rId37"/>
    <p:sldId id="309" r:id="rId38"/>
    <p:sldId id="259" r:id="rId39"/>
    <p:sldId id="308" r:id="rId40"/>
    <p:sldId id="258" r:id="rId41"/>
    <p:sldId id="260" r:id="rId42"/>
    <p:sldId id="256" r:id="rId43"/>
    <p:sldId id="289" r:id="rId44"/>
    <p:sldId id="290" r:id="rId45"/>
    <p:sldId id="294" r:id="rId46"/>
    <p:sldId id="295" r:id="rId47"/>
    <p:sldId id="296" r:id="rId48"/>
  </p:sldIdLst>
  <p:sldSz cx="9144000" cy="6858000" type="screen4x3"/>
  <p:notesSz cx="6858000" cy="914400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ECFF"/>
    <a:srgbClr val="00FFFF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32787"/>
    <p:restoredTop sz="90929"/>
  </p:normalViewPr>
  <p:slideViewPr>
    <p:cSldViewPr>
      <p:cViewPr varScale="1">
        <p:scale>
          <a:sx n="62" d="100"/>
          <a:sy n="62" d="100"/>
        </p:scale>
        <p:origin x="-1278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22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42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noProof="0" smtClean="0"/>
              <a:t>Fare clic per modificare gli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</a:p>
        </p:txBody>
      </p:sp>
      <p:sp>
        <p:nvSpPr>
          <p:cNvPr id="471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71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D480E68-4B33-404D-95DD-C6100BADAC5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45EA63-125E-46CD-ADD2-EFAE1A6AE6AA}" type="slidenum">
              <a:rPr lang="it-IT" smtClean="0"/>
              <a:pPr/>
              <a:t>1</a:t>
            </a:fld>
            <a:endParaRPr lang="it-IT" smtClean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9AA924B-FBA5-4B4F-9E9D-A8A02B208B52}" type="slidenum">
              <a:rPr lang="it-IT" smtClean="0"/>
              <a:pPr/>
              <a:t>14</a:t>
            </a:fld>
            <a:endParaRPr lang="it-IT" smtClean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1025B4-23BD-4BA9-B5D2-04A317F669D5}" type="slidenum">
              <a:rPr lang="it-IT" smtClean="0"/>
              <a:pPr/>
              <a:t>15</a:t>
            </a:fld>
            <a:endParaRPr lang="it-IT" smtClean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1847E76-B97D-4D4E-86AF-9B35D8180852}" type="slidenum">
              <a:rPr lang="it-IT" smtClean="0"/>
              <a:pPr/>
              <a:t>17</a:t>
            </a:fld>
            <a:endParaRPr lang="it-IT" smtClean="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280F6F7-B214-4724-B195-34FBA535A648}" type="slidenum">
              <a:rPr lang="it-IT" smtClean="0"/>
              <a:pPr/>
              <a:t>18</a:t>
            </a:fld>
            <a:endParaRPr lang="it-IT" smtClean="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666E181-4A99-4E77-BEDD-69F7285ECDBE}" type="slidenum">
              <a:rPr lang="it-IT" smtClean="0"/>
              <a:pPr/>
              <a:t>19</a:t>
            </a:fld>
            <a:endParaRPr lang="it-IT" smtClean="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D66A486-0529-43FA-BC26-D581AD0BB8B0}" type="slidenum">
              <a:rPr lang="it-IT" smtClean="0"/>
              <a:pPr/>
              <a:t>20</a:t>
            </a:fld>
            <a:endParaRPr lang="it-IT" smtClean="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973806A-3492-407C-AABA-DC2AF6CEC387}" type="slidenum">
              <a:rPr lang="it-IT" smtClean="0"/>
              <a:pPr/>
              <a:t>21</a:t>
            </a:fld>
            <a:endParaRPr lang="it-IT" smtClean="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ED80AE6-2396-45AA-9988-92099DD66BD9}" type="slidenum">
              <a:rPr lang="it-IT" smtClean="0"/>
              <a:pPr/>
              <a:t>22</a:t>
            </a:fld>
            <a:endParaRPr lang="it-IT" smtClean="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646A79B-BC88-4798-83CC-FA4785DBE2DD}" type="slidenum">
              <a:rPr lang="it-IT" smtClean="0"/>
              <a:pPr/>
              <a:t>23</a:t>
            </a:fld>
            <a:endParaRPr lang="it-IT" smtClean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C53F540-5FEA-43DA-8041-DDA86AB6ED74}" type="slidenum">
              <a:rPr lang="it-IT" smtClean="0"/>
              <a:pPr/>
              <a:t>24</a:t>
            </a:fld>
            <a:endParaRPr lang="it-IT" smtClean="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4FFB97B-2C9C-4A1A-8BD2-06CC3076F2AC}" type="slidenum">
              <a:rPr lang="it-IT" smtClean="0"/>
              <a:pPr/>
              <a:t>5</a:t>
            </a:fld>
            <a:endParaRPr lang="it-IT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57201BA-304C-46C1-99A3-B5934747A84F}" type="slidenum">
              <a:rPr lang="it-IT" smtClean="0"/>
              <a:pPr/>
              <a:t>31</a:t>
            </a:fld>
            <a:endParaRPr lang="it-IT" smtClean="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3201BE3-1F37-4678-AD9C-02CF445E3AAF}" type="slidenum">
              <a:rPr lang="it-IT" smtClean="0"/>
              <a:pPr/>
              <a:t>32</a:t>
            </a:fld>
            <a:endParaRPr lang="it-IT" smtClean="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1621DD4-221C-4B1D-92D7-DF098B19FA5B}" type="slidenum">
              <a:rPr lang="it-IT" smtClean="0"/>
              <a:pPr/>
              <a:t>33</a:t>
            </a:fld>
            <a:endParaRPr lang="it-IT" smtClean="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1BE1E65-F5DA-46F8-B570-50DFC197F0EF}" type="slidenum">
              <a:rPr lang="it-IT" smtClean="0"/>
              <a:pPr/>
              <a:t>34</a:t>
            </a:fld>
            <a:endParaRPr lang="it-IT" smtClean="0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31EE5D-5916-40C3-B417-98C9D36B9767}" type="slidenum">
              <a:rPr lang="it-IT" smtClean="0"/>
              <a:pPr/>
              <a:t>35</a:t>
            </a:fld>
            <a:endParaRPr lang="it-IT" smtClean="0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6568B3D-8A0D-4B1A-9FFC-C1D744A40405}" type="slidenum">
              <a:rPr lang="it-IT" smtClean="0"/>
              <a:pPr/>
              <a:t>36</a:t>
            </a:fld>
            <a:endParaRPr lang="it-IT" smtClean="0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3FDFF9D-E405-4824-936E-745E2DEB12A9}" type="slidenum">
              <a:rPr lang="it-IT" smtClean="0"/>
              <a:pPr/>
              <a:t>38</a:t>
            </a:fld>
            <a:endParaRPr lang="it-IT" smtClean="0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386AED7-A1CD-4B14-A3FC-11C26B18F85E}" type="slidenum">
              <a:rPr lang="it-IT" smtClean="0"/>
              <a:pPr/>
              <a:t>40</a:t>
            </a:fld>
            <a:endParaRPr lang="it-IT" smtClean="0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D41F6D1-0EA1-41DB-9080-1AE8879C377D}" type="slidenum">
              <a:rPr lang="it-IT" smtClean="0"/>
              <a:pPr/>
              <a:t>41</a:t>
            </a:fld>
            <a:endParaRPr lang="it-IT" smtClean="0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960DC52-8FD5-4B9E-8B60-D91F21877BE2}" type="slidenum">
              <a:rPr lang="it-IT" smtClean="0"/>
              <a:pPr/>
              <a:t>42</a:t>
            </a:fld>
            <a:endParaRPr lang="it-IT" smtClean="0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4C57CA1-85DE-430A-AB34-C4EE367D4088}" type="slidenum">
              <a:rPr lang="it-IT" smtClean="0"/>
              <a:pPr/>
              <a:t>6</a:t>
            </a:fld>
            <a:endParaRPr lang="it-IT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139D14D-B171-48FF-91BC-14D53F8ED678}" type="slidenum">
              <a:rPr lang="it-IT" smtClean="0"/>
              <a:pPr/>
              <a:t>43</a:t>
            </a:fld>
            <a:endParaRPr lang="it-IT" smtClean="0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0EE55B7-DE77-458A-8F77-D19C78292EB6}" type="slidenum">
              <a:rPr lang="it-IT" smtClean="0"/>
              <a:pPr/>
              <a:t>44</a:t>
            </a:fld>
            <a:endParaRPr lang="it-IT" smtClean="0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7C32E75-AECE-42D3-AE43-0C2EB08E25B6}" type="slidenum">
              <a:rPr lang="it-IT" smtClean="0"/>
              <a:pPr/>
              <a:t>45</a:t>
            </a:fld>
            <a:endParaRPr lang="it-IT" smtClean="0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7125801-C785-4AEF-B34B-610A18BFDB69}" type="slidenum">
              <a:rPr lang="it-IT" smtClean="0"/>
              <a:pPr/>
              <a:t>46</a:t>
            </a:fld>
            <a:endParaRPr lang="it-IT" smtClean="0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4184609-EA1E-4F56-B513-9317022572B9}" type="slidenum">
              <a:rPr lang="it-IT" smtClean="0"/>
              <a:pPr/>
              <a:t>47</a:t>
            </a:fld>
            <a:endParaRPr lang="it-IT" smtClean="0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D30E2AC-3FF4-44F2-88AC-39A7E1725991}" type="slidenum">
              <a:rPr lang="it-IT" smtClean="0"/>
              <a:pPr/>
              <a:t>8</a:t>
            </a:fld>
            <a:endParaRPr lang="it-IT" smtClean="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5A04AD3-2A9D-4A07-BCFF-571526CC7302}" type="slidenum">
              <a:rPr lang="it-IT" smtClean="0"/>
              <a:pPr/>
              <a:t>9</a:t>
            </a:fld>
            <a:endParaRPr lang="it-IT" smtClean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9920666-9D6E-461E-B885-70F5EE9401F8}" type="slidenum">
              <a:rPr lang="it-IT" smtClean="0"/>
              <a:pPr/>
              <a:t>10</a:t>
            </a:fld>
            <a:endParaRPr lang="it-IT" smtClean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AD91D5F-7F5D-4605-93F8-0268F2640E00}" type="slidenum">
              <a:rPr lang="it-IT" smtClean="0"/>
              <a:pPr/>
              <a:t>11</a:t>
            </a:fld>
            <a:endParaRPr lang="it-IT" smtClean="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758DF25-86AD-481E-A5C0-E06B16AEDAA0}" type="slidenum">
              <a:rPr lang="it-IT" smtClean="0"/>
              <a:pPr/>
              <a:t>12</a:t>
            </a:fld>
            <a:endParaRPr lang="it-IT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9BD9FD2-4761-411D-8B30-916DBC192A21}" type="slidenum">
              <a:rPr lang="it-IT" smtClean="0"/>
              <a:pPr/>
              <a:t>13</a:t>
            </a:fld>
            <a:endParaRPr lang="it-IT" smtClean="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4DC5DE-CD33-4A4D-BE39-3C66B1283EA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BDD4C1-6FF5-4AB3-A905-2AF0AB9EDAA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17A075-017E-44E2-9707-E75C5D03D06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1_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/>
          </p:nvPr>
        </p:nvSpPr>
        <p:spPr>
          <a:xfrm>
            <a:off x="457200" y="677881"/>
            <a:ext cx="8240713" cy="5394325"/>
          </a:xfrm>
        </p:spPr>
        <p:txBody>
          <a:bodyPr/>
          <a:lstStyle/>
          <a:p>
            <a:pPr lvl="0"/>
            <a:r>
              <a:rPr lang="it-IT" dirty="0" smtClean="0"/>
              <a:t>Fare clic per modificare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42F87B-E355-41EE-BA0C-DDB9E62A43E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8533BA-7950-4D48-AB1C-81C8265B549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8AFBC2-ACDF-4CBE-906B-6BC1D3FC92C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4977DB-3FD9-46F8-AEB3-66C3C470ADF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0E7892-D0DF-4E0C-994E-DBF2B614568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7F3FC2-F695-4E93-ADDA-41F989D8DCE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9A607A-A5F1-4DFE-A1DF-2DC1793B5EC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A5BD88-A0D8-492A-9D91-AE2FA48A0BA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 dello schema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9E57361F-2783-41F7-8EAC-3714E907392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egnaposto numero diapositiva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491A3A1-85BF-42BD-AA91-467575592CB5}" type="slidenum">
              <a:rPr lang="it-IT" smtClean="0"/>
              <a:pPr/>
              <a:t>1</a:t>
            </a:fld>
            <a:endParaRPr lang="it-IT" smtClean="0"/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smtClean="0">
                <a:solidFill>
                  <a:srgbClr val="FF0000"/>
                </a:solidFill>
              </a:rPr>
              <a:t>Metabolismo</a:t>
            </a:r>
            <a:br>
              <a:rPr lang="it-IT" smtClean="0">
                <a:solidFill>
                  <a:srgbClr val="FF0000"/>
                </a:solidFill>
              </a:rPr>
            </a:br>
            <a:endParaRPr lang="it-IT" smtClean="0">
              <a:solidFill>
                <a:srgbClr val="FF0000"/>
              </a:solidFill>
            </a:endParaRPr>
          </a:p>
        </p:txBody>
      </p:sp>
      <p:sp>
        <p:nvSpPr>
          <p:cNvPr id="3076" name="Text Box 3"/>
          <p:cNvSpPr txBox="1">
            <a:spLocks noChangeArrowheads="1"/>
          </p:cNvSpPr>
          <p:nvPr/>
        </p:nvSpPr>
        <p:spPr bwMode="auto">
          <a:xfrm>
            <a:off x="838200" y="1828800"/>
            <a:ext cx="7467600" cy="410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/>
              <a:t>Si definisce metabolismo  l’insieme di tutte le reazioni chimiche che avvengono in una cellula.</a:t>
            </a:r>
          </a:p>
          <a:p>
            <a:pPr>
              <a:spcBef>
                <a:spcPct val="50000"/>
              </a:spcBef>
            </a:pPr>
            <a:r>
              <a:rPr lang="it-IT"/>
              <a:t>Le reazioni biochimiche che permettono di accumulare energia durante la rottura dei composti chimici si chiamano </a:t>
            </a:r>
            <a:r>
              <a:rPr lang="it-IT" b="1"/>
              <a:t>reazioni</a:t>
            </a:r>
            <a:r>
              <a:rPr lang="it-IT"/>
              <a:t> </a:t>
            </a:r>
            <a:r>
              <a:rPr lang="it-IT" b="1"/>
              <a:t>cataboliche, </a:t>
            </a:r>
            <a:r>
              <a:rPr lang="it-IT"/>
              <a:t>mentre le reazioni che richiedono energia per sintetizzare i composti chimici si chiamano </a:t>
            </a:r>
            <a:r>
              <a:rPr lang="it-IT" b="1"/>
              <a:t>reazioni anaboliche.</a:t>
            </a:r>
          </a:p>
          <a:p>
            <a:pPr>
              <a:spcBef>
                <a:spcPct val="50000"/>
              </a:spcBef>
            </a:pPr>
            <a:r>
              <a:rPr lang="it-IT"/>
              <a:t>Tutte queste reazioni biochimiche sono catalizzate da enzimi, e sono il risultato di reazioni biochimiche sequenziali.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egnaposto numero diapositiva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B5CF9FB-A0D2-4C8E-A8BD-A31DBE1871C8}" type="slidenum">
              <a:rPr lang="it-IT" smtClean="0"/>
              <a:pPr/>
              <a:t>10</a:t>
            </a:fld>
            <a:endParaRPr lang="it-IT" smtClean="0"/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smtClean="0">
                <a:solidFill>
                  <a:srgbClr val="FF0000"/>
                </a:solidFill>
              </a:rPr>
              <a:t>Meccanismi per generare ATP</a:t>
            </a:r>
          </a:p>
        </p:txBody>
      </p:sp>
      <p:sp>
        <p:nvSpPr>
          <p:cNvPr id="12292" name="Text Box 3"/>
          <p:cNvSpPr txBox="1">
            <a:spLocks noChangeArrowheads="1"/>
          </p:cNvSpPr>
          <p:nvPr/>
        </p:nvSpPr>
        <p:spPr bwMode="auto">
          <a:xfrm>
            <a:off x="2514600" y="2286000"/>
            <a:ext cx="5791200" cy="308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2800" b="1"/>
              <a:t>1.Fotofosforilazione</a:t>
            </a:r>
          </a:p>
          <a:p>
            <a:pPr>
              <a:spcBef>
                <a:spcPct val="50000"/>
              </a:spcBef>
            </a:pPr>
            <a:endParaRPr lang="it-IT" sz="2800" b="1"/>
          </a:p>
          <a:p>
            <a:pPr>
              <a:spcBef>
                <a:spcPct val="50000"/>
              </a:spcBef>
            </a:pPr>
            <a:r>
              <a:rPr lang="it-IT" sz="2800" b="1"/>
              <a:t>2. Fosforilazione del substrato</a:t>
            </a:r>
          </a:p>
          <a:p>
            <a:pPr>
              <a:spcBef>
                <a:spcPct val="50000"/>
              </a:spcBef>
            </a:pPr>
            <a:endParaRPr lang="it-IT" sz="2800" b="1"/>
          </a:p>
          <a:p>
            <a:pPr>
              <a:spcBef>
                <a:spcPct val="50000"/>
              </a:spcBef>
            </a:pPr>
            <a:r>
              <a:rPr lang="it-IT" sz="2800" b="1"/>
              <a:t>3. Fosforilazione ossidativa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egnaposto numero diapositiva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47F3DCE-7AAC-4BCF-A128-80554235BFFF}" type="slidenum">
              <a:rPr lang="it-IT" smtClean="0"/>
              <a:pPr/>
              <a:t>11</a:t>
            </a:fld>
            <a:endParaRPr lang="it-IT" smtClean="0"/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smtClean="0"/>
              <a:t>Fotofosforilazione</a:t>
            </a:r>
          </a:p>
        </p:txBody>
      </p:sp>
      <p:sp>
        <p:nvSpPr>
          <p:cNvPr id="13316" name="Text Box 3"/>
          <p:cNvSpPr txBox="1">
            <a:spLocks noChangeArrowheads="1"/>
          </p:cNvSpPr>
          <p:nvPr/>
        </p:nvSpPr>
        <p:spPr bwMode="auto">
          <a:xfrm>
            <a:off x="914400" y="2438400"/>
            <a:ext cx="7620000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3200"/>
              <a:t>La fotofosforilazione utilizza l’energia radiante del sole per la sintesi di ATP. Questo processo avviene solo nelle cellule capaci di fotosintesi.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egnaposto numero diapositiva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877EB94-5389-4349-9914-892BE022112F}" type="slidenum">
              <a:rPr lang="it-IT" smtClean="0"/>
              <a:pPr/>
              <a:t>12</a:t>
            </a:fld>
            <a:endParaRPr lang="it-IT" smtClean="0"/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smtClean="0"/>
              <a:t>Fosforilazione dei substrati</a:t>
            </a:r>
          </a:p>
        </p:txBody>
      </p:sp>
      <p:pic>
        <p:nvPicPr>
          <p:cNvPr id="14340" name="Picture 3" descr="u4fg3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78050" y="2286000"/>
            <a:ext cx="4787900" cy="22860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4341" name="Text Box 4"/>
          <p:cNvSpPr txBox="1">
            <a:spLocks noChangeArrowheads="1"/>
          </p:cNvSpPr>
          <p:nvPr/>
        </p:nvSpPr>
        <p:spPr bwMode="auto">
          <a:xfrm>
            <a:off x="539750" y="4953000"/>
            <a:ext cx="8208963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/>
              <a:t>Si forma ATP dal trasferimento diretto di un gruppo fosfato di un substrato ad alto contenuto di energia all’ADP. Si verifica durante i processi di fermentazione.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egnaposto numero diapositiva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5662DDB-468A-419D-87A0-FDFBED10905B}" type="slidenum">
              <a:rPr lang="it-IT" smtClean="0"/>
              <a:pPr/>
              <a:t>13</a:t>
            </a:fld>
            <a:endParaRPr lang="it-IT" smtClean="0"/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/>
            <a:r>
              <a:rPr lang="it-IT" smtClean="0"/>
              <a:t>Fosforilazione ossidativa</a:t>
            </a:r>
          </a:p>
        </p:txBody>
      </p:sp>
      <p:sp>
        <p:nvSpPr>
          <p:cNvPr id="15364" name="Text Box 3"/>
          <p:cNvSpPr txBox="1">
            <a:spLocks noChangeArrowheads="1"/>
          </p:cNvSpPr>
          <p:nvPr/>
        </p:nvSpPr>
        <p:spPr bwMode="auto">
          <a:xfrm>
            <a:off x="685800" y="5153025"/>
            <a:ext cx="78486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/>
              <a:t>In un sistema di trasporto di elettroni, gli elettroni passano da un trasportatore all’altro con una serie di reazioni di ossidoriduzione. Si verifica durante i processi di respirazione.</a:t>
            </a:r>
          </a:p>
        </p:txBody>
      </p:sp>
      <p:pic>
        <p:nvPicPr>
          <p:cNvPr id="15365" name="Picture 4" descr="u4fg33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78050" y="1371600"/>
            <a:ext cx="4787900" cy="36703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egnaposto numero diapositiva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83C1B63-3CE4-4A51-AF4F-85B0FE0799EF}" type="slidenum">
              <a:rPr lang="it-IT" smtClean="0"/>
              <a:pPr/>
              <a:t>14</a:t>
            </a:fld>
            <a:endParaRPr lang="it-IT" smtClean="0"/>
          </a:p>
        </p:txBody>
      </p:sp>
      <p:sp>
        <p:nvSpPr>
          <p:cNvPr id="16387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44450"/>
            <a:ext cx="7772400" cy="1143000"/>
          </a:xfrm>
        </p:spPr>
        <p:txBody>
          <a:bodyPr/>
          <a:lstStyle/>
          <a:p>
            <a:pPr eaLnBrk="1" hangingPunct="1"/>
            <a:r>
              <a:rPr lang="it-IT" smtClean="0"/>
              <a:t>Fosforilazione ossidativa</a:t>
            </a:r>
          </a:p>
        </p:txBody>
      </p:sp>
      <p:pic>
        <p:nvPicPr>
          <p:cNvPr id="16388" name="Picture 5" descr="ets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8175" y="1268413"/>
            <a:ext cx="4824413" cy="386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9" name="Text Box 6"/>
          <p:cNvSpPr txBox="1">
            <a:spLocks noChangeArrowheads="1"/>
          </p:cNvSpPr>
          <p:nvPr/>
        </p:nvSpPr>
        <p:spPr bwMode="auto">
          <a:xfrm>
            <a:off x="900113" y="5373688"/>
            <a:ext cx="7200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/>
              <a:t>Durante ogni trasferimento è rilasciata energia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egnaposto numero diapositiva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0F6D860-2861-4B73-A79F-96F9F3676AFC}" type="slidenum">
              <a:rPr lang="it-IT" smtClean="0"/>
              <a:pPr/>
              <a:t>15</a:t>
            </a:fld>
            <a:endParaRPr lang="it-IT" smtClean="0"/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pPr eaLnBrk="1" hangingPunct="1"/>
            <a:r>
              <a:rPr lang="it-IT" sz="3600" smtClean="0"/>
              <a:t>Sviluppo della forza protonica da chemiosmosi e produzione di ATP</a:t>
            </a:r>
          </a:p>
        </p:txBody>
      </p:sp>
      <p:pic>
        <p:nvPicPr>
          <p:cNvPr id="17412" name="Picture 3" descr="u4fg33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78050" y="1343025"/>
            <a:ext cx="4787900" cy="36703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7413" name="Text Box 4"/>
          <p:cNvSpPr txBox="1">
            <a:spLocks noChangeArrowheads="1"/>
          </p:cNvSpPr>
          <p:nvPr/>
        </p:nvSpPr>
        <p:spPr bwMode="auto">
          <a:xfrm>
            <a:off x="381000" y="5105400"/>
            <a:ext cx="81534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/>
              <a:t>In un sistema di trasporto di elettroni, l’energia ottenuta dal trasporto di elettroni durante le reazioni di ossidoriduzione è in grado con alcuni trasportatori di trasportare ioni H+ attraverso la membrana, producendo poi ATP.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 descr="0507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 t="12958" r="156"/>
          <a:stretch>
            <a:fillRect/>
          </a:stretch>
        </p:blipFill>
        <p:spPr>
          <a:xfrm>
            <a:off x="9525" y="0"/>
            <a:ext cx="9099550" cy="6180138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egnaposto numero diapositiva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7D2CA14-B389-4B53-AEA5-029D683BB0DA}" type="slidenum">
              <a:rPr lang="it-IT" smtClean="0"/>
              <a:pPr/>
              <a:t>17</a:t>
            </a:fld>
            <a:endParaRPr lang="it-IT" smtClean="0"/>
          </a:p>
        </p:txBody>
      </p:sp>
      <p:sp>
        <p:nvSpPr>
          <p:cNvPr id="19459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260350"/>
            <a:ext cx="7772400" cy="1143000"/>
          </a:xfrm>
        </p:spPr>
        <p:txBody>
          <a:bodyPr/>
          <a:lstStyle/>
          <a:p>
            <a:pPr eaLnBrk="1" hangingPunct="1"/>
            <a:r>
              <a:rPr lang="it-IT" sz="4000" smtClean="0"/>
              <a:t>Sviluppo della forza protonica da chemiosmosi con produzione di ATP</a:t>
            </a:r>
          </a:p>
        </p:txBody>
      </p:sp>
      <p:pic>
        <p:nvPicPr>
          <p:cNvPr id="19460" name="Picture 5" descr="atpase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650" y="1628775"/>
            <a:ext cx="4392613" cy="439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1" name="Text Box 6"/>
          <p:cNvSpPr txBox="1">
            <a:spLocks noChangeArrowheads="1"/>
          </p:cNvSpPr>
          <p:nvPr/>
        </p:nvSpPr>
        <p:spPr bwMode="auto">
          <a:xfrm>
            <a:off x="5435600" y="1773238"/>
            <a:ext cx="3457575" cy="447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/>
              <a:t>In un sistema di trasporto di elettroni l’energia del trasferimento di elettroni durante le reazioni di ossidoriduzione permette il trasporto di protoni (H+) attraverso la membrana. l’aumento della concentrazione di H+ ad un lato della membrana sviluppa un gradiente elettrochimico.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egnaposto numero diapositiva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98AD7C7-35BB-42F2-BD94-BF914C505ABE}" type="slidenum">
              <a:rPr lang="it-IT" smtClean="0"/>
              <a:pPr/>
              <a:t>18</a:t>
            </a:fld>
            <a:endParaRPr lang="it-IT" smtClean="0"/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60350"/>
            <a:ext cx="7772400" cy="1143000"/>
          </a:xfrm>
        </p:spPr>
        <p:txBody>
          <a:bodyPr/>
          <a:lstStyle/>
          <a:p>
            <a:pPr eaLnBrk="1" hangingPunct="1"/>
            <a:r>
              <a:rPr lang="it-IT" sz="4000" smtClean="0"/>
              <a:t>Respirazione cellulare in condizioni di aerobiosi</a:t>
            </a:r>
          </a:p>
        </p:txBody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73238"/>
            <a:ext cx="7772400" cy="4114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it-IT" sz="1800" smtClean="0"/>
              <a:t>	</a:t>
            </a:r>
            <a:r>
              <a:rPr lang="it-IT" sz="2800" smtClean="0"/>
              <a:t>La </a:t>
            </a:r>
            <a:r>
              <a:rPr lang="it-IT" sz="2800" b="1" smtClean="0"/>
              <a:t>respirazione aerobia </a:t>
            </a:r>
            <a:r>
              <a:rPr lang="it-IT" sz="2800" smtClean="0"/>
              <a:t>è il processo metabolico in cui sia ha la completa ossidazione del substrato organico.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it-IT" sz="2800" smtClean="0"/>
              <a:t>	Il glucosio è completamente trasformato in H</a:t>
            </a:r>
            <a:r>
              <a:rPr lang="it-IT" sz="2800" baseline="-25000" smtClean="0"/>
              <a:t>2</a:t>
            </a:r>
            <a:r>
              <a:rPr lang="it-IT" sz="2800" smtClean="0"/>
              <a:t>O e CO</a:t>
            </a:r>
            <a:r>
              <a:rPr lang="it-IT" sz="2800" baseline="-25000" smtClean="0"/>
              <a:t>2  </a:t>
            </a:r>
            <a:r>
              <a:rPr lang="it-IT" sz="2800" smtClean="0"/>
              <a:t>e l’ossigeno molecolare serve da accettore terminale degli elettroni nella  catena di trasporto degli elettroni.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it-IT" sz="2800" smtClean="0"/>
              <a:t>	In questo processo, l’ossigeno è ridotto ad acqua, nel ciclo di Krebs.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it-IT" sz="2800" smtClean="0"/>
              <a:t>	 La respirazione è il sistema usato dai batteri aerobi per generare energia.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it-IT" sz="1800" smtClean="0"/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egnaposto numero diapositiva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8D194EC-F26C-47AA-95DF-705716F8A9E5}" type="slidenum">
              <a:rPr lang="it-IT" smtClean="0"/>
              <a:pPr/>
              <a:t>19</a:t>
            </a:fld>
            <a:endParaRPr lang="it-IT" smtClean="0"/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smtClean="0"/>
              <a:t>Respirazione aerobia</a:t>
            </a:r>
          </a:p>
        </p:txBody>
      </p:sp>
      <p:sp>
        <p:nvSpPr>
          <p:cNvPr id="21508" name="Text Box 3"/>
          <p:cNvSpPr txBox="1">
            <a:spLocks noChangeArrowheads="1"/>
          </p:cNvSpPr>
          <p:nvPr/>
        </p:nvSpPr>
        <p:spPr bwMode="auto">
          <a:xfrm>
            <a:off x="1676400" y="2209800"/>
            <a:ext cx="6248400" cy="418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2800"/>
              <a:t>La respirazione aerobia coinvolge 4 stadi:</a:t>
            </a:r>
          </a:p>
          <a:p>
            <a:pPr>
              <a:spcBef>
                <a:spcPct val="50000"/>
              </a:spcBef>
            </a:pPr>
            <a:r>
              <a:rPr lang="it-IT" sz="2800"/>
              <a:t>1</a:t>
            </a:r>
            <a:r>
              <a:rPr lang="it-IT" sz="2800" b="1"/>
              <a:t>.La glicolisi</a:t>
            </a:r>
          </a:p>
          <a:p>
            <a:pPr>
              <a:spcBef>
                <a:spcPct val="50000"/>
              </a:spcBef>
            </a:pPr>
            <a:r>
              <a:rPr lang="it-IT" sz="2800"/>
              <a:t>2. La formazione </a:t>
            </a:r>
            <a:r>
              <a:rPr lang="it-IT" sz="2800" b="1"/>
              <a:t>dell’acetil coenzima A</a:t>
            </a:r>
          </a:p>
          <a:p>
            <a:pPr>
              <a:spcBef>
                <a:spcPct val="50000"/>
              </a:spcBef>
            </a:pPr>
            <a:r>
              <a:rPr lang="it-IT" sz="2800"/>
              <a:t>3. </a:t>
            </a:r>
            <a:r>
              <a:rPr lang="it-IT" sz="2800" b="1"/>
              <a:t>Il ciclo di Krebs</a:t>
            </a:r>
          </a:p>
          <a:p>
            <a:pPr>
              <a:spcBef>
                <a:spcPct val="50000"/>
              </a:spcBef>
            </a:pPr>
            <a:r>
              <a:rPr lang="it-IT" sz="2800"/>
              <a:t>4. </a:t>
            </a:r>
            <a:r>
              <a:rPr lang="it-IT" sz="2800" b="1"/>
              <a:t>La catena di trasporto di elettroni</a:t>
            </a:r>
            <a:r>
              <a:rPr lang="it-IT" sz="2800"/>
              <a:t> e la chemiosmosi</a:t>
            </a:r>
          </a:p>
          <a:p>
            <a:pPr>
              <a:spcBef>
                <a:spcPct val="50000"/>
              </a:spcBef>
            </a:pPr>
            <a:endParaRPr lang="it-IT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0501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 t="12785" r="1498"/>
          <a:stretch>
            <a:fillRect/>
          </a:stretch>
        </p:blipFill>
        <p:spPr>
          <a:xfrm>
            <a:off x="1979613" y="404813"/>
            <a:ext cx="5637212" cy="6281737"/>
          </a:xfr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egnaposto numero diapositiva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AAD89AF-C61E-4FDA-AE03-3BC251D404FD}" type="slidenum">
              <a:rPr lang="it-IT" smtClean="0"/>
              <a:pPr/>
              <a:t>20</a:t>
            </a:fld>
            <a:endParaRPr lang="it-IT" smtClean="0"/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smtClean="0"/>
              <a:t>Glicolisi</a:t>
            </a:r>
            <a:br>
              <a:rPr lang="it-IT" smtClean="0"/>
            </a:br>
            <a:endParaRPr lang="it-IT" smtClean="0"/>
          </a:p>
        </p:txBody>
      </p:sp>
      <p:pic>
        <p:nvPicPr>
          <p:cNvPr id="22532" name="Picture 3" descr="u4fg34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25" y="1484313"/>
            <a:ext cx="3654425" cy="4249737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22533" name="Picture 4" descr="u4fg34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1900" y="1795463"/>
            <a:ext cx="5372100" cy="3767137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egnaposto numero diapositiva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8C23600-ACE4-414C-B030-EB32BB59A911}" type="slidenum">
              <a:rPr lang="it-IT" smtClean="0"/>
              <a:pPr/>
              <a:t>21</a:t>
            </a:fld>
            <a:endParaRPr lang="it-IT" smtClean="0"/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88913"/>
            <a:ext cx="7772400" cy="1143000"/>
          </a:xfrm>
        </p:spPr>
        <p:txBody>
          <a:bodyPr/>
          <a:lstStyle/>
          <a:p>
            <a:pPr eaLnBrk="1" hangingPunct="1"/>
            <a:r>
              <a:rPr lang="it-IT" smtClean="0"/>
              <a:t>Acetil coenzima A</a:t>
            </a:r>
          </a:p>
        </p:txBody>
      </p:sp>
      <p:pic>
        <p:nvPicPr>
          <p:cNvPr id="23556" name="Picture 3" descr="u4fg34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8538" y="1543050"/>
            <a:ext cx="4824412" cy="3608388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23557" name="Text Box 4"/>
          <p:cNvSpPr txBox="1">
            <a:spLocks noChangeArrowheads="1"/>
          </p:cNvSpPr>
          <p:nvPr/>
        </p:nvSpPr>
        <p:spPr bwMode="auto">
          <a:xfrm>
            <a:off x="611188" y="5486400"/>
            <a:ext cx="7777162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/>
              <a:t>Prima che il piruvato prodotto dalla glicolisi possa entrare nel ciclo dell’acido citrico deve essere convertito ad acetil coA 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egnaposto numero diapositiva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8295A74-6F69-46E6-879E-6CC23F97757E}" type="slidenum">
              <a:rPr lang="it-IT" smtClean="0"/>
              <a:pPr/>
              <a:t>22</a:t>
            </a:fld>
            <a:endParaRPr lang="it-IT" smtClean="0"/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15888"/>
            <a:ext cx="7772400" cy="1143000"/>
          </a:xfrm>
        </p:spPr>
        <p:txBody>
          <a:bodyPr/>
          <a:lstStyle/>
          <a:p>
            <a:pPr eaLnBrk="1" hangingPunct="1"/>
            <a:r>
              <a:rPr lang="it-IT" smtClean="0"/>
              <a:t>Ciclo di Krebs</a:t>
            </a:r>
          </a:p>
        </p:txBody>
      </p:sp>
      <p:pic>
        <p:nvPicPr>
          <p:cNvPr id="24580" name="Picture 3" descr="u4fg3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813" y="1484313"/>
            <a:ext cx="5832475" cy="4652962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egnaposto numero diapositiva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E0862AB-3513-459E-B66B-E6D33844574E}" type="slidenum">
              <a:rPr lang="it-IT" smtClean="0"/>
              <a:pPr/>
              <a:t>23</a:t>
            </a:fld>
            <a:endParaRPr lang="it-IT" smtClean="0"/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sz="4000" smtClean="0"/>
              <a:t> Produzione di ATP durante la respirazione aerobia</a:t>
            </a:r>
          </a:p>
        </p:txBody>
      </p:sp>
      <p:pic>
        <p:nvPicPr>
          <p:cNvPr id="25604" name="Picture 4" descr="chemios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550" y="2060575"/>
            <a:ext cx="7129463" cy="407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egnaposto numero diapositiva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0467C8A-6AEA-4090-87E5-48DC8E0CEE14}" type="slidenum">
              <a:rPr lang="it-IT" smtClean="0"/>
              <a:pPr/>
              <a:t>24</a:t>
            </a:fld>
            <a:endParaRPr lang="it-IT" smtClean="0"/>
          </a:p>
        </p:txBody>
      </p:sp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smtClean="0"/>
              <a:t>Molecole di ATP prodotte.</a:t>
            </a:r>
          </a:p>
        </p:txBody>
      </p:sp>
      <p:sp>
        <p:nvSpPr>
          <p:cNvPr id="26628" name="Text Box 3"/>
          <p:cNvSpPr txBox="1">
            <a:spLocks noChangeArrowheads="1"/>
          </p:cNvSpPr>
          <p:nvPr/>
        </p:nvSpPr>
        <p:spPr bwMode="auto">
          <a:xfrm>
            <a:off x="1143000" y="2590800"/>
            <a:ext cx="6858000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/>
              <a:t>Il numero totale di molecole di </a:t>
            </a:r>
            <a:r>
              <a:rPr lang="it-IT" b="1"/>
              <a:t>ATP</a:t>
            </a:r>
            <a:r>
              <a:rPr lang="it-IT"/>
              <a:t> prodotte per molecola di glucosio nelle cellule procariotiche sono </a:t>
            </a:r>
            <a:r>
              <a:rPr lang="it-IT" b="1"/>
              <a:t>38.</a:t>
            </a:r>
          </a:p>
          <a:p>
            <a:pPr>
              <a:spcBef>
                <a:spcPct val="50000"/>
              </a:spcBef>
            </a:pPr>
            <a:r>
              <a:rPr lang="it-IT" b="1"/>
              <a:t>4</a:t>
            </a:r>
            <a:r>
              <a:rPr lang="it-IT"/>
              <a:t> molecole si formano dalla fosforilazione dei substrati</a:t>
            </a:r>
          </a:p>
          <a:p>
            <a:pPr>
              <a:spcBef>
                <a:spcPct val="50000"/>
              </a:spcBef>
            </a:pPr>
            <a:r>
              <a:rPr lang="it-IT" b="1"/>
              <a:t>34 </a:t>
            </a:r>
            <a:r>
              <a:rPr lang="it-IT"/>
              <a:t>dalla fosforilazione ossidativa.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4" descr="0511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 t="11623" r="-446" b="17258"/>
          <a:stretch>
            <a:fillRect/>
          </a:stretch>
        </p:blipFill>
        <p:spPr>
          <a:xfrm>
            <a:off x="1691680" y="260349"/>
            <a:ext cx="5849785" cy="6281163"/>
          </a:xfr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b="1" smtClean="0"/>
              <a:t>Respirazione  anaerobia</a:t>
            </a:r>
            <a:endParaRPr lang="it-IT" smtClean="0"/>
          </a:p>
        </p:txBody>
      </p:sp>
      <p:sp>
        <p:nvSpPr>
          <p:cNvPr id="28675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it-IT" smtClean="0"/>
              <a:t>	In questo processo metabolico i composti inorganici, diversi dall’ossigeno molecolare si comportano come accettori terminali degli elettroni. In base alle specie, gli accettori possono essere molecole come il nitrato o il solfato. La respirazione anaerobia può essere usata come via alternativa alla respirazione aerobia in alcune specie (organismi facoltativi).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it-IT" smtClean="0"/>
              <a:t>	</a:t>
            </a:r>
          </a:p>
        </p:txBody>
      </p:sp>
      <p:sp>
        <p:nvSpPr>
          <p:cNvPr id="28676" name="Segnaposto numero diapositiva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98C2D4E-D5AD-4398-8F7B-2E61001AA2B7}" type="slidenum">
              <a:rPr lang="it-IT" smtClean="0"/>
              <a:pPr/>
              <a:t>26</a:t>
            </a:fld>
            <a:endParaRPr lang="it-IT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4" descr="051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 t="11623" r="1039" b="11509"/>
          <a:stretch>
            <a:fillRect/>
          </a:stretch>
        </p:blipFill>
        <p:spPr>
          <a:xfrm>
            <a:off x="2051721" y="260349"/>
            <a:ext cx="4896544" cy="6362483"/>
          </a:xfr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olo 1"/>
          <p:cNvSpPr>
            <a:spLocks noGrp="1"/>
          </p:cNvSpPr>
          <p:nvPr>
            <p:ph type="title"/>
          </p:nvPr>
        </p:nvSpPr>
        <p:spPr>
          <a:xfrm>
            <a:off x="685800" y="115888"/>
            <a:ext cx="7772400" cy="1143000"/>
          </a:xfrm>
        </p:spPr>
        <p:txBody>
          <a:bodyPr/>
          <a:lstStyle/>
          <a:p>
            <a:pPr eaLnBrk="1" hangingPunct="1"/>
            <a:r>
              <a:rPr lang="it-IT" b="1" smtClean="0"/>
              <a:t>Fermentazione</a:t>
            </a:r>
            <a:endParaRPr lang="it-IT" smtClean="0"/>
          </a:p>
        </p:txBody>
      </p:sp>
      <p:sp>
        <p:nvSpPr>
          <p:cNvPr id="30723" name="Segnaposto contenuto 2"/>
          <p:cNvSpPr>
            <a:spLocks noGrp="1"/>
          </p:cNvSpPr>
          <p:nvPr>
            <p:ph idx="1"/>
          </p:nvPr>
        </p:nvSpPr>
        <p:spPr>
          <a:xfrm>
            <a:off x="685800" y="1196975"/>
            <a:ext cx="7772400" cy="4114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it-IT" smtClean="0"/>
              <a:t>	</a:t>
            </a:r>
            <a:r>
              <a:rPr lang="it-IT" sz="2800" smtClean="0"/>
              <a:t>E’ un processo alternativo peculiare di alcune specie. Il prodotto terminale dell’ossidazione del glucosio è rappresentato dal’acido piruvico (piruvato), una molecola a cui vengono convertiti tutti i composti a 4-6 atomi di carbonio.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it-IT" sz="2800" smtClean="0"/>
              <a:t>	Questo processo avviene attraverso la via di Embden –Meyerhof.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it-IT" sz="2800" smtClean="0"/>
              <a:t>	Il piruvato a sua volta può essere ossidato o ridotto dando origine a lattato, propionato, butirrato, acetato, etanolo,etc  producendo quindi una fermentazione lattica, alcolica, etc </a:t>
            </a:r>
          </a:p>
        </p:txBody>
      </p:sp>
      <p:sp>
        <p:nvSpPr>
          <p:cNvPr id="30724" name="Segnaposto numero diapositiva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D84EB97-1D12-431E-BE2F-4BD8299E507A}" type="slidenum">
              <a:rPr lang="it-IT" smtClean="0"/>
              <a:pPr/>
              <a:t>28</a:t>
            </a:fld>
            <a:endParaRPr lang="it-IT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4" descr="0513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 t="15627" r="427"/>
          <a:stretch>
            <a:fillRect/>
          </a:stretch>
        </p:blipFill>
        <p:spPr>
          <a:xfrm>
            <a:off x="1620838" y="115888"/>
            <a:ext cx="5830887" cy="6569075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050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 t="14074"/>
          <a:stretch>
            <a:fillRect/>
          </a:stretch>
        </p:blipFill>
        <p:spPr>
          <a:xfrm>
            <a:off x="2195513" y="239548"/>
            <a:ext cx="5472831" cy="6232691"/>
          </a:xfr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Fotosintesi </a:t>
            </a:r>
            <a:endParaRPr lang="it-IT" dirty="0"/>
          </a:p>
        </p:txBody>
      </p:sp>
      <p:pic>
        <p:nvPicPr>
          <p:cNvPr id="32770" name="Picture 5" descr="0514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 l="32225" b="22712"/>
          <a:stretch>
            <a:fillRect/>
          </a:stretch>
        </p:blipFill>
        <p:spPr>
          <a:xfrm>
            <a:off x="251520" y="1916112"/>
            <a:ext cx="8626977" cy="3601119"/>
          </a:xfr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egnaposto numero diapositiva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E20F76F-5E38-4B60-B6C7-0F2EAA029B04}" type="slidenum">
              <a:rPr lang="it-IT" smtClean="0"/>
              <a:pPr/>
              <a:t>31</a:t>
            </a:fld>
            <a:endParaRPr lang="it-IT" smtClean="0"/>
          </a:p>
        </p:txBody>
      </p:sp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214338"/>
            <a:ext cx="7772400" cy="1143000"/>
          </a:xfrm>
        </p:spPr>
        <p:txBody>
          <a:bodyPr/>
          <a:lstStyle/>
          <a:p>
            <a:pPr eaLnBrk="1" hangingPunct="1"/>
            <a:r>
              <a:rPr lang="it-IT" dirty="0" smtClean="0"/>
              <a:t>Metabolismo </a:t>
            </a:r>
            <a:r>
              <a:rPr lang="it-IT" dirty="0" err="1" smtClean="0"/>
              <a:t>fototrofico</a:t>
            </a:r>
            <a:endParaRPr lang="it-IT" dirty="0" smtClean="0"/>
          </a:p>
        </p:txBody>
      </p:sp>
      <p:pic>
        <p:nvPicPr>
          <p:cNvPr id="33796" name="Picture 3" descr="FG05_23c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714480" y="1357298"/>
            <a:ext cx="5929354" cy="3689123"/>
          </a:xfrm>
          <a:noFill/>
          <a:ln w="28575">
            <a:solidFill>
              <a:srgbClr val="000000"/>
            </a:solidFill>
          </a:ln>
        </p:spPr>
      </p:pic>
      <p:sp>
        <p:nvSpPr>
          <p:cNvPr id="5" name="CasellaDiTesto 4"/>
          <p:cNvSpPr txBox="1"/>
          <p:nvPr/>
        </p:nvSpPr>
        <p:spPr>
          <a:xfrm>
            <a:off x="0" y="5072074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it-IT" b="1" dirty="0" err="1" smtClean="0"/>
              <a:t>Fotoeterotrofi</a:t>
            </a:r>
            <a:r>
              <a:rPr lang="it-IT" dirty="0" smtClean="0"/>
              <a:t> utilizzano la luce come fonte di energia, ma usano composti organici come fonte di carbonio (batteri verdi non sulfurei).</a:t>
            </a:r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0" y="5857892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err="1" smtClean="0"/>
              <a:t>Fotoautotrofi</a:t>
            </a:r>
            <a:r>
              <a:rPr lang="it-IT" dirty="0" smtClean="0"/>
              <a:t> utilizzano la luce come fonte di energia e CO</a:t>
            </a:r>
            <a:r>
              <a:rPr lang="it-IT" baseline="-25000" dirty="0" smtClean="0"/>
              <a:t>2</a:t>
            </a:r>
            <a:r>
              <a:rPr lang="it-IT" dirty="0" smtClean="0"/>
              <a:t> come fonte di carbonio </a:t>
            </a:r>
            <a:r>
              <a:rPr lang="it-IT" dirty="0" smtClean="0"/>
              <a:t>(</a:t>
            </a:r>
            <a:r>
              <a:rPr lang="it-IT" dirty="0" err="1" smtClean="0"/>
              <a:t>Cianobatteri</a:t>
            </a:r>
            <a:r>
              <a:rPr lang="it-IT" dirty="0" smtClean="0"/>
              <a:t>, alghe, piante).</a:t>
            </a:r>
          </a:p>
          <a:p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285720" y="571480"/>
            <a:ext cx="88582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I microrganismi sono raggruppati in base alla loro fonte di energia e alla loro fonte di carbonio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egnaposto numero diapositiva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DD7A6F7-51C9-47C5-ADEA-58721EA1E19A}" type="slidenum">
              <a:rPr lang="it-IT" smtClean="0"/>
              <a:pPr/>
              <a:t>32</a:t>
            </a:fld>
            <a:endParaRPr lang="it-IT" smtClean="0"/>
          </a:p>
        </p:txBody>
      </p:sp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15888"/>
            <a:ext cx="7772400" cy="1143000"/>
          </a:xfrm>
        </p:spPr>
        <p:txBody>
          <a:bodyPr/>
          <a:lstStyle/>
          <a:p>
            <a:pPr eaLnBrk="1" hangingPunct="1"/>
            <a:r>
              <a:rPr lang="it-IT" smtClean="0"/>
              <a:t>Metabolismo chemiolitotrofico</a:t>
            </a:r>
          </a:p>
        </p:txBody>
      </p:sp>
      <p:pic>
        <p:nvPicPr>
          <p:cNvPr id="34820" name="Picture 3" descr="FG05_23b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57200" y="1557338"/>
            <a:ext cx="8229600" cy="3198812"/>
          </a:xfrm>
          <a:noFill/>
          <a:ln w="28575">
            <a:solidFill>
              <a:srgbClr val="000000"/>
            </a:solidFill>
          </a:ln>
        </p:spPr>
      </p:pic>
      <p:sp>
        <p:nvSpPr>
          <p:cNvPr id="6" name="CasellaDiTesto 5"/>
          <p:cNvSpPr txBox="1"/>
          <p:nvPr/>
        </p:nvSpPr>
        <p:spPr>
          <a:xfrm>
            <a:off x="714348" y="5143512"/>
            <a:ext cx="79296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/>
            <a:r>
              <a:rPr lang="it-IT" b="1" dirty="0" err="1" smtClean="0"/>
              <a:t>Chemolitoautotrofi</a:t>
            </a:r>
            <a:r>
              <a:rPr lang="it-IT" dirty="0" smtClean="0"/>
              <a:t> usano composti inorganici come fonte di energia e CO2 come principale fonte di carbonio.</a:t>
            </a:r>
            <a:endParaRPr lang="it-IT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egnaposto numero diapositiva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3081C8B-5317-4945-81D7-5BA75B591109}" type="slidenum">
              <a:rPr lang="it-IT" smtClean="0"/>
              <a:pPr/>
              <a:t>33</a:t>
            </a:fld>
            <a:endParaRPr lang="it-IT" smtClean="0"/>
          </a:p>
        </p:txBody>
      </p:sp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15888"/>
            <a:ext cx="7772400" cy="1143000"/>
          </a:xfrm>
        </p:spPr>
        <p:txBody>
          <a:bodyPr/>
          <a:lstStyle/>
          <a:p>
            <a:pPr eaLnBrk="1" hangingPunct="1"/>
            <a:r>
              <a:rPr lang="it-IT" sz="4000" smtClean="0"/>
              <a:t>Metabolismo chemiorganoeterotrofo</a:t>
            </a:r>
          </a:p>
        </p:txBody>
      </p:sp>
      <p:pic>
        <p:nvPicPr>
          <p:cNvPr id="35844" name="Picture 3" descr="FG05_23a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57200" y="1484313"/>
            <a:ext cx="8229600" cy="3533775"/>
          </a:xfrm>
          <a:noFill/>
          <a:ln w="28575">
            <a:solidFill>
              <a:srgbClr val="000000"/>
            </a:solidFill>
          </a:ln>
        </p:spPr>
      </p:pic>
      <p:sp>
        <p:nvSpPr>
          <p:cNvPr id="35845" name="Text Box 4"/>
          <p:cNvSpPr txBox="1">
            <a:spLocks noChangeArrowheads="1"/>
          </p:cNvSpPr>
          <p:nvPr/>
        </p:nvSpPr>
        <p:spPr bwMode="auto">
          <a:xfrm>
            <a:off x="539750" y="5072074"/>
            <a:ext cx="80645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it-IT" sz="1800" b="1" dirty="0" err="1" smtClean="0"/>
              <a:t>Chemiorganoeterotrofi</a:t>
            </a:r>
            <a:r>
              <a:rPr lang="it-IT" sz="1800" dirty="0" smtClean="0"/>
              <a:t> usano composti organici sia come fonte di energia che come fonte di carbonio. </a:t>
            </a:r>
            <a:r>
              <a:rPr lang="it-IT" sz="1800" b="1" dirty="0" smtClean="0"/>
              <a:t>Saprofiti</a:t>
            </a:r>
            <a:r>
              <a:rPr lang="it-IT" sz="1800" dirty="0" smtClean="0"/>
              <a:t> vivono sui materiali organici morti, mentre i </a:t>
            </a:r>
            <a:r>
              <a:rPr lang="it-IT" sz="1800" b="1" dirty="0" smtClean="0"/>
              <a:t>parassiti </a:t>
            </a:r>
            <a:r>
              <a:rPr lang="it-IT" sz="1800" dirty="0" smtClean="0"/>
              <a:t>prendono i</a:t>
            </a:r>
            <a:r>
              <a:rPr lang="it-IT" sz="1800" b="1" dirty="0" smtClean="0"/>
              <a:t> </a:t>
            </a:r>
            <a:r>
              <a:rPr lang="it-IT" sz="1800" dirty="0" smtClean="0"/>
              <a:t>loro nutrienti dall’ospite.</a:t>
            </a:r>
            <a:endParaRPr lang="it-IT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egnaposto numero diapositiva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6FCE09E-40D7-434E-A2B0-8665266920EF}" type="slidenum">
              <a:rPr lang="it-IT" smtClean="0"/>
              <a:pPr/>
              <a:t>34</a:t>
            </a:fld>
            <a:endParaRPr lang="it-IT" smtClean="0"/>
          </a:p>
        </p:txBody>
      </p:sp>
      <p:sp>
        <p:nvSpPr>
          <p:cNvPr id="3993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4450"/>
            <a:ext cx="7772400" cy="1143000"/>
          </a:xfrm>
        </p:spPr>
        <p:txBody>
          <a:bodyPr/>
          <a:lstStyle/>
          <a:p>
            <a:pPr eaLnBrk="1" hangingPunct="1"/>
            <a:r>
              <a:rPr lang="it-IT" smtClean="0">
                <a:solidFill>
                  <a:srgbClr val="FF0000"/>
                </a:solidFill>
              </a:rPr>
              <a:t>Fonte di azoto e minerali</a:t>
            </a:r>
          </a:p>
        </p:txBody>
      </p:sp>
      <p:sp>
        <p:nvSpPr>
          <p:cNvPr id="39940" name="Text Box 3"/>
          <p:cNvSpPr txBox="1">
            <a:spLocks noChangeArrowheads="1"/>
          </p:cNvSpPr>
          <p:nvPr/>
        </p:nvSpPr>
        <p:spPr bwMode="auto">
          <a:xfrm>
            <a:off x="0" y="1125538"/>
            <a:ext cx="9144000" cy="429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/>
              <a:t>L’</a:t>
            </a:r>
            <a:r>
              <a:rPr lang="it-IT" b="1"/>
              <a:t>azoto</a:t>
            </a:r>
            <a:r>
              <a:rPr lang="it-IT"/>
              <a:t> è necessario per la sintesi di alcune molecole come aminoacidi, DNA, RNA e ATP. Dipende dall’organismo, azoto, nitrati, ammonio composti con azoto organico possono essere usati come fonte di azoto.</a:t>
            </a:r>
          </a:p>
          <a:p>
            <a:pPr>
              <a:spcBef>
                <a:spcPct val="50000"/>
              </a:spcBef>
            </a:pPr>
            <a:r>
              <a:rPr lang="it-IT"/>
              <a:t>Tra i minerali sono importanti</a:t>
            </a:r>
          </a:p>
          <a:p>
            <a:pPr>
              <a:spcBef>
                <a:spcPct val="50000"/>
              </a:spcBef>
            </a:pPr>
            <a:r>
              <a:rPr lang="it-IT"/>
              <a:t> </a:t>
            </a:r>
            <a:r>
              <a:rPr lang="it-IT" b="1"/>
              <a:t>lo zolfo</a:t>
            </a:r>
            <a:r>
              <a:rPr lang="it-IT"/>
              <a:t>: è necessario per la sintesi di aminoacidi  e di alcune vitamine </a:t>
            </a:r>
          </a:p>
          <a:p>
            <a:pPr>
              <a:spcBef>
                <a:spcPct val="50000"/>
              </a:spcBef>
            </a:pPr>
            <a:r>
              <a:rPr lang="it-IT" b="1"/>
              <a:t>il fosforo</a:t>
            </a:r>
            <a:r>
              <a:rPr lang="it-IT"/>
              <a:t>: necessario per la sintesi dei fosfolipidi, DNA, RNA, e ATP </a:t>
            </a:r>
          </a:p>
          <a:p>
            <a:pPr>
              <a:spcBef>
                <a:spcPct val="50000"/>
              </a:spcBef>
            </a:pPr>
            <a:r>
              <a:rPr lang="it-IT" b="1"/>
              <a:t>il potassio</a:t>
            </a:r>
            <a:r>
              <a:rPr lang="it-IT"/>
              <a:t>,  </a:t>
            </a:r>
            <a:r>
              <a:rPr lang="it-IT" b="1"/>
              <a:t>il magnesio</a:t>
            </a:r>
            <a:r>
              <a:rPr lang="it-IT"/>
              <a:t>,  </a:t>
            </a:r>
            <a:r>
              <a:rPr lang="it-IT" b="1"/>
              <a:t>il calcio</a:t>
            </a:r>
            <a:r>
              <a:rPr lang="it-IT"/>
              <a:t>: sono richiesti per alcuni enzimi per funzionare.</a:t>
            </a:r>
          </a:p>
          <a:p>
            <a:pPr>
              <a:spcBef>
                <a:spcPct val="50000"/>
              </a:spcBef>
            </a:pPr>
            <a:r>
              <a:rPr lang="it-IT"/>
              <a:t> </a:t>
            </a:r>
            <a:r>
              <a:rPr lang="it-IT" b="1"/>
              <a:t>il ferro</a:t>
            </a:r>
            <a:r>
              <a:rPr lang="it-IT"/>
              <a:t>: è una parte di alcuni enzimi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egnaposto numero diapositiva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C08B180-4A22-4140-AA50-DA1A3415CDF8}" type="slidenum">
              <a:rPr lang="it-IT" smtClean="0"/>
              <a:pPr/>
              <a:t>35</a:t>
            </a:fld>
            <a:endParaRPr lang="it-IT" smtClean="0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96975"/>
            <a:ext cx="77724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it-IT" sz="2800" smtClean="0"/>
              <a:t>tracce di altri elementi: </a:t>
            </a:r>
            <a:r>
              <a:rPr lang="it-IT" sz="2800" b="1" smtClean="0"/>
              <a:t>sodio, zinco, rame, molibdeno, manganese e ioni cobalto</a:t>
            </a:r>
            <a:r>
              <a:rPr lang="it-IT" sz="2800" smtClean="0"/>
              <a:t> generalmente funzionano come cofattori, i quali funzionano come donatori o accettori di eletroni durante le reazione enzimatiche .</a:t>
            </a:r>
          </a:p>
          <a:p>
            <a:pPr eaLnBrk="1" hangingPunct="1">
              <a:lnSpc>
                <a:spcPct val="90000"/>
              </a:lnSpc>
            </a:pPr>
            <a:r>
              <a:rPr lang="it-IT" sz="2800" smtClean="0"/>
              <a:t>Acqua </a:t>
            </a:r>
          </a:p>
          <a:p>
            <a:pPr eaLnBrk="1" hangingPunct="1">
              <a:lnSpc>
                <a:spcPct val="90000"/>
              </a:lnSpc>
            </a:pPr>
            <a:r>
              <a:rPr lang="it-IT" sz="2800" smtClean="0"/>
              <a:t>In alcuni casi sono necessari dei </a:t>
            </a:r>
            <a:r>
              <a:rPr lang="it-IT" sz="2800" b="1" smtClean="0"/>
              <a:t>fattori di crescita</a:t>
            </a:r>
            <a:r>
              <a:rPr lang="it-IT" sz="2800" smtClean="0"/>
              <a:t> come aminoacidi, purine, pirimidine e vitamine perché alcune cellule non sono in grado di sintetizzarli da soli.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egnaposto numero diapositiva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BA31F35-2A04-4E86-BE21-9B40773F0212}" type="slidenum">
              <a:rPr lang="it-IT" smtClean="0"/>
              <a:pPr/>
              <a:t>36</a:t>
            </a:fld>
            <a:endParaRPr lang="it-IT" smtClean="0"/>
          </a:p>
        </p:txBody>
      </p:sp>
      <p:sp>
        <p:nvSpPr>
          <p:cNvPr id="4198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85775"/>
            <a:ext cx="7772400" cy="1143000"/>
          </a:xfrm>
        </p:spPr>
        <p:txBody>
          <a:bodyPr/>
          <a:lstStyle/>
          <a:p>
            <a:pPr eaLnBrk="1" hangingPunct="1"/>
            <a:r>
              <a:rPr lang="it-IT" sz="3600" smtClean="0">
                <a:solidFill>
                  <a:srgbClr val="FF0000"/>
                </a:solidFill>
              </a:rPr>
              <a:t>Fattori che influenzano la crescita batterica.</a:t>
            </a:r>
            <a:br>
              <a:rPr lang="it-IT" sz="3600" smtClean="0">
                <a:solidFill>
                  <a:srgbClr val="FF0000"/>
                </a:solidFill>
              </a:rPr>
            </a:br>
            <a:r>
              <a:rPr lang="it-IT" sz="3600" smtClean="0"/>
              <a:t/>
            </a:r>
            <a:br>
              <a:rPr lang="it-IT" sz="3600" smtClean="0"/>
            </a:br>
            <a:r>
              <a:rPr lang="it-IT" sz="2800" smtClean="0"/>
              <a:t>Temperatura</a:t>
            </a:r>
          </a:p>
        </p:txBody>
      </p:sp>
      <p:sp>
        <p:nvSpPr>
          <p:cNvPr id="41988" name="Text Box 3"/>
          <p:cNvSpPr txBox="1">
            <a:spLocks noChangeArrowheads="1"/>
          </p:cNvSpPr>
          <p:nvPr/>
        </p:nvSpPr>
        <p:spPr bwMode="auto">
          <a:xfrm>
            <a:off x="685800" y="2349500"/>
            <a:ext cx="7772400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/>
              <a:t>I batteri hanno delle temperature ottimali per crescere in base alle loro caratteristiche.</a:t>
            </a:r>
          </a:p>
          <a:p>
            <a:pPr>
              <a:spcBef>
                <a:spcPct val="50000"/>
              </a:spcBef>
            </a:pPr>
            <a:r>
              <a:rPr lang="it-IT" b="1"/>
              <a:t>Psicrofili:</a:t>
            </a:r>
            <a:r>
              <a:rPr lang="it-IT"/>
              <a:t> crescono tra –5°C e 15°C. si trovano nelle regioni Artiche e Antartiche.</a:t>
            </a:r>
          </a:p>
          <a:p>
            <a:pPr>
              <a:spcBef>
                <a:spcPct val="50000"/>
              </a:spcBef>
            </a:pPr>
            <a:r>
              <a:rPr lang="it-IT" b="1"/>
              <a:t>Mesofili:</a:t>
            </a:r>
            <a:r>
              <a:rPr lang="it-IT"/>
              <a:t> crescono a temperature moderate tra 25°C e 45°C.</a:t>
            </a:r>
          </a:p>
          <a:p>
            <a:pPr>
              <a:spcBef>
                <a:spcPct val="50000"/>
              </a:spcBef>
            </a:pPr>
            <a:r>
              <a:rPr lang="it-IT" b="1"/>
              <a:t>Termofili:</a:t>
            </a:r>
            <a:r>
              <a:rPr lang="it-IT"/>
              <a:t> crescono in ambienti caldi tra 45°C e 70°C.</a:t>
            </a:r>
          </a:p>
          <a:p>
            <a:pPr>
              <a:spcBef>
                <a:spcPct val="50000"/>
              </a:spcBef>
            </a:pPr>
            <a:r>
              <a:rPr lang="it-IT" b="1"/>
              <a:t>Ipertermofili:</a:t>
            </a:r>
            <a:r>
              <a:rPr lang="it-IT"/>
              <a:t> crescono a temperature veramente alte tra 70°C e 110°C</a:t>
            </a:r>
          </a:p>
        </p:txBody>
      </p:sp>
      <p:sp>
        <p:nvSpPr>
          <p:cNvPr id="41989" name="AutoShape 4"/>
          <p:cNvSpPr>
            <a:spLocks noChangeArrowheads="1"/>
          </p:cNvSpPr>
          <p:nvPr/>
        </p:nvSpPr>
        <p:spPr bwMode="auto">
          <a:xfrm>
            <a:off x="323850" y="3429000"/>
            <a:ext cx="360363" cy="411163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41990" name="AutoShape 5"/>
          <p:cNvSpPr>
            <a:spLocks noChangeArrowheads="1"/>
          </p:cNvSpPr>
          <p:nvPr/>
        </p:nvSpPr>
        <p:spPr bwMode="auto">
          <a:xfrm>
            <a:off x="323850" y="4241800"/>
            <a:ext cx="360363" cy="411163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41991" name="AutoShape 6"/>
          <p:cNvSpPr>
            <a:spLocks noChangeArrowheads="1"/>
          </p:cNvSpPr>
          <p:nvPr/>
        </p:nvSpPr>
        <p:spPr bwMode="auto">
          <a:xfrm>
            <a:off x="323850" y="4818063"/>
            <a:ext cx="360363" cy="411162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41992" name="AutoShape 7"/>
          <p:cNvSpPr>
            <a:spLocks noChangeArrowheads="1"/>
          </p:cNvSpPr>
          <p:nvPr/>
        </p:nvSpPr>
        <p:spPr bwMode="auto">
          <a:xfrm>
            <a:off x="323850" y="5465763"/>
            <a:ext cx="360363" cy="411162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4" descr="0519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 t="19365"/>
          <a:stretch>
            <a:fillRect/>
          </a:stretch>
        </p:blipFill>
        <p:spPr>
          <a:xfrm>
            <a:off x="312828" y="404664"/>
            <a:ext cx="8435636" cy="5823423"/>
          </a:xfr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egnaposto numero diapositiva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FDC8406-7ECE-46B3-AD04-086E0F15E6E3}" type="slidenum">
              <a:rPr lang="it-IT" smtClean="0"/>
              <a:pPr/>
              <a:t>38</a:t>
            </a:fld>
            <a:endParaRPr lang="it-IT" smtClean="0"/>
          </a:p>
        </p:txBody>
      </p:sp>
      <p:sp>
        <p:nvSpPr>
          <p:cNvPr id="440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smtClean="0">
                <a:solidFill>
                  <a:srgbClr val="FF0000"/>
                </a:solidFill>
              </a:rPr>
              <a:t>pH</a:t>
            </a:r>
          </a:p>
        </p:txBody>
      </p:sp>
      <p:sp>
        <p:nvSpPr>
          <p:cNvPr id="44036" name="Text Box 3"/>
          <p:cNvSpPr txBox="1">
            <a:spLocks noChangeArrowheads="1"/>
          </p:cNvSpPr>
          <p:nvPr/>
        </p:nvSpPr>
        <p:spPr bwMode="auto">
          <a:xfrm>
            <a:off x="1676400" y="1916113"/>
            <a:ext cx="6324600" cy="301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/>
              <a:t>I microrganismi possono essere divisi in gruppi in base al loro optimum di pH</a:t>
            </a:r>
          </a:p>
          <a:p>
            <a:pPr>
              <a:spcBef>
                <a:spcPct val="50000"/>
              </a:spcBef>
            </a:pPr>
            <a:endParaRPr lang="it-IT"/>
          </a:p>
          <a:p>
            <a:pPr>
              <a:spcBef>
                <a:spcPct val="50000"/>
              </a:spcBef>
            </a:pPr>
            <a:r>
              <a:rPr lang="it-IT" b="1"/>
              <a:t>Neutrofili</a:t>
            </a:r>
            <a:r>
              <a:rPr lang="it-IT"/>
              <a:t>: crescono bene con un pH tra 5 e 8</a:t>
            </a:r>
          </a:p>
          <a:p>
            <a:pPr>
              <a:spcBef>
                <a:spcPct val="50000"/>
              </a:spcBef>
            </a:pPr>
            <a:r>
              <a:rPr lang="it-IT" b="1"/>
              <a:t>Acidofili</a:t>
            </a:r>
            <a:r>
              <a:rPr lang="it-IT"/>
              <a:t>: crescono intorno ad un pH 5.5</a:t>
            </a:r>
          </a:p>
          <a:p>
            <a:pPr>
              <a:spcBef>
                <a:spcPct val="50000"/>
              </a:spcBef>
            </a:pPr>
            <a:r>
              <a:rPr lang="it-IT" b="1"/>
              <a:t>Basofili</a:t>
            </a:r>
            <a:r>
              <a:rPr lang="it-IT"/>
              <a:t>: crescono con un pH maggiore di 8.5</a:t>
            </a:r>
          </a:p>
        </p:txBody>
      </p:sp>
      <p:sp>
        <p:nvSpPr>
          <p:cNvPr id="44037" name="AutoShape 5"/>
          <p:cNvSpPr>
            <a:spLocks noChangeArrowheads="1"/>
          </p:cNvSpPr>
          <p:nvPr/>
        </p:nvSpPr>
        <p:spPr bwMode="auto">
          <a:xfrm>
            <a:off x="1116013" y="3500438"/>
            <a:ext cx="431800" cy="269875"/>
          </a:xfrm>
          <a:prstGeom prst="rightArrow">
            <a:avLst>
              <a:gd name="adj1" fmla="val 50000"/>
              <a:gd name="adj2" fmla="val 4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44038" name="AutoShape 7"/>
          <p:cNvSpPr>
            <a:spLocks noChangeArrowheads="1"/>
          </p:cNvSpPr>
          <p:nvPr/>
        </p:nvSpPr>
        <p:spPr bwMode="auto">
          <a:xfrm>
            <a:off x="1116013" y="4095750"/>
            <a:ext cx="431800" cy="269875"/>
          </a:xfrm>
          <a:prstGeom prst="rightArrow">
            <a:avLst>
              <a:gd name="adj1" fmla="val 50000"/>
              <a:gd name="adj2" fmla="val 4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44039" name="AutoShape 8"/>
          <p:cNvSpPr>
            <a:spLocks noChangeArrowheads="1"/>
          </p:cNvSpPr>
          <p:nvPr/>
        </p:nvSpPr>
        <p:spPr bwMode="auto">
          <a:xfrm>
            <a:off x="1116013" y="4598988"/>
            <a:ext cx="431800" cy="269875"/>
          </a:xfrm>
          <a:prstGeom prst="rightArrow">
            <a:avLst>
              <a:gd name="adj1" fmla="val 50000"/>
              <a:gd name="adj2" fmla="val 4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4" descr="0518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 t="25310"/>
          <a:stretch>
            <a:fillRect/>
          </a:stretch>
        </p:blipFill>
        <p:spPr>
          <a:xfrm>
            <a:off x="107504" y="692696"/>
            <a:ext cx="8660016" cy="5056287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0503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 t="7978"/>
          <a:stretch>
            <a:fillRect/>
          </a:stretch>
        </p:blipFill>
        <p:spPr>
          <a:xfrm>
            <a:off x="1907704" y="234364"/>
            <a:ext cx="5112568" cy="662363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egnaposto numero diapositiva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30A4E01-739E-4F7D-82B1-CCC6F6AEDB0C}" type="slidenum">
              <a:rPr lang="it-IT" smtClean="0"/>
              <a:pPr/>
              <a:t>40</a:t>
            </a:fld>
            <a:endParaRPr lang="it-IT" smtClean="0"/>
          </a:p>
        </p:txBody>
      </p:sp>
      <p:sp>
        <p:nvSpPr>
          <p:cNvPr id="4608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pPr eaLnBrk="1" hangingPunct="1"/>
            <a:r>
              <a:rPr lang="it-IT" sz="3600" smtClean="0">
                <a:solidFill>
                  <a:srgbClr val="FF0000"/>
                </a:solidFill>
              </a:rPr>
              <a:t>Richiesta di ossigeno</a:t>
            </a:r>
          </a:p>
        </p:txBody>
      </p:sp>
      <p:sp>
        <p:nvSpPr>
          <p:cNvPr id="46084" name="Text Box 3"/>
          <p:cNvSpPr txBox="1">
            <a:spLocks noChangeArrowheads="1"/>
          </p:cNvSpPr>
          <p:nvPr/>
        </p:nvSpPr>
        <p:spPr bwMode="auto">
          <a:xfrm>
            <a:off x="914400" y="990600"/>
            <a:ext cx="7620000" cy="556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b="1"/>
              <a:t>Aerobi obbligati</a:t>
            </a:r>
            <a:r>
              <a:rPr lang="it-IT"/>
              <a:t>: sono organismi che crescono solo in presenza di ossigeno.Utilizzano la respirazione aerobica </a:t>
            </a:r>
          </a:p>
          <a:p>
            <a:pPr>
              <a:spcBef>
                <a:spcPct val="50000"/>
              </a:spcBef>
            </a:pPr>
            <a:r>
              <a:rPr lang="it-IT" b="1"/>
              <a:t>Microaerofili</a:t>
            </a:r>
            <a:r>
              <a:rPr lang="it-IT"/>
              <a:t>: richiedono basse concentrazioni di ossigeno tra il 2 e il 10% e sono inibiti da alte concentrazioni.</a:t>
            </a:r>
          </a:p>
          <a:p>
            <a:pPr>
              <a:spcBef>
                <a:spcPct val="50000"/>
              </a:spcBef>
            </a:pPr>
            <a:r>
              <a:rPr lang="it-IT" b="1"/>
              <a:t>Anaerobi obbligati</a:t>
            </a:r>
            <a:r>
              <a:rPr lang="it-IT"/>
              <a:t>: sono organismi che crescono solo in assenza di ossigeno e sono spesso inibiti o uccisi dalla sua presenza.Utilizzano la respirazione anaerobia o la fermentazione</a:t>
            </a:r>
          </a:p>
          <a:p>
            <a:pPr>
              <a:spcBef>
                <a:spcPct val="50000"/>
              </a:spcBef>
            </a:pPr>
            <a:r>
              <a:rPr lang="it-IT" b="1"/>
              <a:t>Anaerobi aerotolleranti</a:t>
            </a:r>
            <a:r>
              <a:rPr lang="it-IT"/>
              <a:t>: come gli  anaerobi obbligati non utilizzano l’ossigeno come fonte di energia ma possono crescere in sua presenza. Utilizzano solo la fermentazione.</a:t>
            </a:r>
          </a:p>
          <a:p>
            <a:pPr>
              <a:spcBef>
                <a:spcPct val="50000"/>
              </a:spcBef>
            </a:pPr>
            <a:r>
              <a:rPr lang="it-IT" b="1"/>
              <a:t>Anaerobi facoltativi</a:t>
            </a:r>
            <a:r>
              <a:rPr lang="it-IT"/>
              <a:t>: sono organismi che crescono o non crescono in presenza di ossigeno. </a:t>
            </a:r>
          </a:p>
        </p:txBody>
      </p:sp>
      <p:sp>
        <p:nvSpPr>
          <p:cNvPr id="46085" name="AutoShape 4"/>
          <p:cNvSpPr>
            <a:spLocks noChangeArrowheads="1"/>
          </p:cNvSpPr>
          <p:nvPr/>
        </p:nvSpPr>
        <p:spPr bwMode="auto">
          <a:xfrm>
            <a:off x="539750" y="1268413"/>
            <a:ext cx="360363" cy="411162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46086" name="AutoShape 5"/>
          <p:cNvSpPr>
            <a:spLocks noChangeArrowheads="1"/>
          </p:cNvSpPr>
          <p:nvPr/>
        </p:nvSpPr>
        <p:spPr bwMode="auto">
          <a:xfrm>
            <a:off x="539750" y="2133600"/>
            <a:ext cx="360363" cy="411163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46087" name="AutoShape 6"/>
          <p:cNvSpPr>
            <a:spLocks noChangeArrowheads="1"/>
          </p:cNvSpPr>
          <p:nvPr/>
        </p:nvSpPr>
        <p:spPr bwMode="auto">
          <a:xfrm>
            <a:off x="539750" y="3068638"/>
            <a:ext cx="360363" cy="411162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46088" name="AutoShape 7"/>
          <p:cNvSpPr>
            <a:spLocks noChangeArrowheads="1"/>
          </p:cNvSpPr>
          <p:nvPr/>
        </p:nvSpPr>
        <p:spPr bwMode="auto">
          <a:xfrm>
            <a:off x="539750" y="4602163"/>
            <a:ext cx="360363" cy="411162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46089" name="AutoShape 8"/>
          <p:cNvSpPr>
            <a:spLocks noChangeArrowheads="1"/>
          </p:cNvSpPr>
          <p:nvPr/>
        </p:nvSpPr>
        <p:spPr bwMode="auto">
          <a:xfrm>
            <a:off x="539750" y="5897563"/>
            <a:ext cx="360363" cy="411162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egnaposto numero diapositiva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DF96962-8F32-4FF5-AE9F-E173C6DC2B13}" type="slidenum">
              <a:rPr lang="it-IT" smtClean="0"/>
              <a:pPr/>
              <a:t>41</a:t>
            </a:fld>
            <a:endParaRPr lang="it-IT" smtClean="0"/>
          </a:p>
        </p:txBody>
      </p:sp>
      <p:sp>
        <p:nvSpPr>
          <p:cNvPr id="471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smtClean="0">
                <a:solidFill>
                  <a:srgbClr val="FF0000"/>
                </a:solidFill>
              </a:rPr>
              <a:t>Pressione osmotica</a:t>
            </a:r>
            <a:br>
              <a:rPr lang="it-IT" smtClean="0">
                <a:solidFill>
                  <a:srgbClr val="FF0000"/>
                </a:solidFill>
              </a:rPr>
            </a:br>
            <a:endParaRPr lang="it-IT" smtClean="0">
              <a:solidFill>
                <a:srgbClr val="FF0000"/>
              </a:solidFill>
            </a:endParaRPr>
          </a:p>
        </p:txBody>
      </p:sp>
      <p:sp>
        <p:nvSpPr>
          <p:cNvPr id="47108" name="Text Box 3"/>
          <p:cNvSpPr txBox="1">
            <a:spLocks noChangeArrowheads="1"/>
          </p:cNvSpPr>
          <p:nvPr/>
        </p:nvSpPr>
        <p:spPr bwMode="auto">
          <a:xfrm>
            <a:off x="1371600" y="2057400"/>
            <a:ext cx="6934200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/>
              <a:t>Molti batteri richiedono un </a:t>
            </a:r>
            <a:r>
              <a:rPr lang="it-IT" b="1"/>
              <a:t>ambiente isotonico</a:t>
            </a:r>
            <a:r>
              <a:rPr lang="it-IT"/>
              <a:t> per crescere o </a:t>
            </a:r>
            <a:r>
              <a:rPr lang="it-IT" b="1"/>
              <a:t>un ambiente ipotonico</a:t>
            </a:r>
            <a:r>
              <a:rPr lang="it-IT"/>
              <a:t>.</a:t>
            </a:r>
            <a:endParaRPr lang="it-IT" b="1"/>
          </a:p>
          <a:p>
            <a:pPr>
              <a:spcBef>
                <a:spcPct val="50000"/>
              </a:spcBef>
            </a:pPr>
            <a:r>
              <a:rPr lang="it-IT"/>
              <a:t>Alcuni sono in grado di crescere a concentrazioni saline superiori al 10% sono chiamati </a:t>
            </a:r>
            <a:r>
              <a:rPr lang="it-IT" b="1"/>
              <a:t>osmotolleranti</a:t>
            </a:r>
            <a:r>
              <a:rPr lang="it-IT"/>
              <a:t>.  </a:t>
            </a:r>
          </a:p>
          <a:p>
            <a:pPr>
              <a:spcBef>
                <a:spcPct val="50000"/>
              </a:spcBef>
            </a:pPr>
            <a:r>
              <a:rPr lang="it-IT"/>
              <a:t>Alcuni sono in grado di crescere a concentrazione saline di 20% o più alte sono chiamate </a:t>
            </a:r>
            <a:r>
              <a:rPr lang="it-IT" b="1"/>
              <a:t>alofili</a:t>
            </a:r>
            <a:r>
              <a:rPr lang="it-IT"/>
              <a:t> </a:t>
            </a:r>
          </a:p>
        </p:txBody>
      </p:sp>
      <p:sp>
        <p:nvSpPr>
          <p:cNvPr id="47109" name="AutoShape 4"/>
          <p:cNvSpPr>
            <a:spLocks noChangeArrowheads="1"/>
          </p:cNvSpPr>
          <p:nvPr/>
        </p:nvSpPr>
        <p:spPr bwMode="auto">
          <a:xfrm>
            <a:off x="971550" y="2205038"/>
            <a:ext cx="360363" cy="411162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47110" name="AutoShape 5"/>
          <p:cNvSpPr>
            <a:spLocks noChangeArrowheads="1"/>
          </p:cNvSpPr>
          <p:nvPr/>
        </p:nvSpPr>
        <p:spPr bwMode="auto">
          <a:xfrm>
            <a:off x="971550" y="3089275"/>
            <a:ext cx="360363" cy="411163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47111" name="AutoShape 6"/>
          <p:cNvSpPr>
            <a:spLocks noChangeArrowheads="1"/>
          </p:cNvSpPr>
          <p:nvPr/>
        </p:nvSpPr>
        <p:spPr bwMode="auto">
          <a:xfrm>
            <a:off x="971550" y="4097338"/>
            <a:ext cx="360363" cy="411162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egnaposto numero diapositiva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8CDACAA-A092-488C-9CC9-2147340D21BF}" type="slidenum">
              <a:rPr lang="it-IT" smtClean="0"/>
              <a:pPr/>
              <a:t>42</a:t>
            </a:fld>
            <a:endParaRPr lang="it-IT" smtClean="0"/>
          </a:p>
        </p:txBody>
      </p:sp>
      <p:sp>
        <p:nvSpPr>
          <p:cNvPr id="4813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pPr eaLnBrk="1" hangingPunct="1"/>
            <a:r>
              <a:rPr lang="it-IT" sz="4000" smtClean="0">
                <a:solidFill>
                  <a:srgbClr val="FF0000"/>
                </a:solidFill>
              </a:rPr>
              <a:t>Crescita batterica </a:t>
            </a:r>
          </a:p>
        </p:txBody>
      </p:sp>
      <p:sp>
        <p:nvSpPr>
          <p:cNvPr id="48132" name="Text Box 3"/>
          <p:cNvSpPr txBox="1">
            <a:spLocks noChangeArrowheads="1"/>
          </p:cNvSpPr>
          <p:nvPr/>
        </p:nvSpPr>
        <p:spPr bwMode="auto">
          <a:xfrm>
            <a:off x="990600" y="1349375"/>
            <a:ext cx="7467600" cy="520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b="1"/>
              <a:t>Crescita batterica</a:t>
            </a:r>
          </a:p>
          <a:p>
            <a:pPr>
              <a:spcBef>
                <a:spcPct val="50000"/>
              </a:spcBef>
            </a:pPr>
            <a:r>
              <a:rPr lang="it-IT"/>
              <a:t>I batteri si replicano per </a:t>
            </a:r>
            <a:r>
              <a:rPr lang="it-IT" b="1"/>
              <a:t>scissione binaria</a:t>
            </a:r>
            <a:r>
              <a:rPr lang="it-IT"/>
              <a:t>, un processo in cui un batterio si divide in due, aumentando il loro numero in progressione geometrica. Si chiama </a:t>
            </a:r>
            <a:r>
              <a:rPr lang="it-IT" b="1"/>
              <a:t>tempo di generazione</a:t>
            </a:r>
            <a:r>
              <a:rPr lang="it-IT"/>
              <a:t> il tempo necessario ad una popolazione batterica  a duplicare il loro numero. Alcuni sono in grado di duplicarsi in 20-60 min, per alcuni patogeni sono necessarie anche 5-10 ore.</a:t>
            </a:r>
          </a:p>
          <a:p>
            <a:pPr>
              <a:spcBef>
                <a:spcPct val="50000"/>
              </a:spcBef>
            </a:pPr>
            <a:r>
              <a:rPr lang="it-IT"/>
              <a:t>La relazione tra il numero dei batteri e il tempo rigenerazione è espresso da questa relazione: </a:t>
            </a:r>
          </a:p>
          <a:p>
            <a:pPr algn="ctr">
              <a:spcBef>
                <a:spcPct val="50000"/>
              </a:spcBef>
            </a:pPr>
            <a:r>
              <a:rPr lang="it-IT" b="1"/>
              <a:t>N</a:t>
            </a:r>
            <a:r>
              <a:rPr lang="it-IT" b="1" baseline="-25000"/>
              <a:t>t</a:t>
            </a:r>
            <a:r>
              <a:rPr lang="it-IT" b="1"/>
              <a:t>=N</a:t>
            </a:r>
            <a:r>
              <a:rPr lang="it-IT" b="1" baseline="-25000"/>
              <a:t>0</a:t>
            </a:r>
            <a:r>
              <a:rPr lang="it-IT" b="1"/>
              <a:t>x2</a:t>
            </a:r>
            <a:r>
              <a:rPr lang="it-IT" b="1" baseline="30000"/>
              <a:t>n</a:t>
            </a:r>
          </a:p>
          <a:p>
            <a:pPr>
              <a:spcBef>
                <a:spcPct val="50000"/>
              </a:spcBef>
            </a:pP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egnaposto numero diapositiva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CDADAC2-0C8A-49B9-A590-05607FFCB3F0}" type="slidenum">
              <a:rPr lang="it-IT" smtClean="0"/>
              <a:pPr/>
              <a:t>43</a:t>
            </a:fld>
            <a:endParaRPr lang="it-IT" smtClean="0"/>
          </a:p>
        </p:txBody>
      </p:sp>
      <p:sp>
        <p:nvSpPr>
          <p:cNvPr id="4915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15888"/>
            <a:ext cx="7772400" cy="1143000"/>
          </a:xfrm>
        </p:spPr>
        <p:txBody>
          <a:bodyPr/>
          <a:lstStyle/>
          <a:p>
            <a:pPr eaLnBrk="1" hangingPunct="1"/>
            <a:r>
              <a:rPr lang="it-IT" sz="3600" smtClean="0"/>
              <a:t>Velocità di crescita di una coltura batterica</a:t>
            </a:r>
            <a:r>
              <a:rPr lang="it-IT" sz="4000" smtClean="0"/>
              <a:t> </a:t>
            </a:r>
          </a:p>
        </p:txBody>
      </p:sp>
      <p:pic>
        <p:nvPicPr>
          <p:cNvPr id="49156" name="Picture 3" descr="FG06_06a-b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908175" y="1484313"/>
            <a:ext cx="5680075" cy="4260850"/>
          </a:xfrm>
          <a:noFill/>
          <a:ln w="28575">
            <a:solidFill>
              <a:srgbClr val="000000"/>
            </a:solidFill>
          </a:ln>
        </p:spPr>
      </p:pic>
      <p:sp>
        <p:nvSpPr>
          <p:cNvPr id="49157" name="Text Box 4"/>
          <p:cNvSpPr txBox="1">
            <a:spLocks noChangeArrowheads="1"/>
          </p:cNvSpPr>
          <p:nvPr/>
        </p:nvSpPr>
        <p:spPr bwMode="auto">
          <a:xfrm>
            <a:off x="1404938" y="6021388"/>
            <a:ext cx="74882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800">
                <a:latin typeface="Arial" charset="0"/>
              </a:rPr>
              <a:t>Dati relativi ad una coltura batterica che si duplica ogni 30 min.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egnaposto numero diapositiva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230E702-331F-4B14-9985-54ADF18637BD}" type="slidenum">
              <a:rPr lang="it-IT" smtClean="0"/>
              <a:pPr/>
              <a:t>44</a:t>
            </a:fld>
            <a:endParaRPr lang="it-IT" smtClean="0"/>
          </a:p>
        </p:txBody>
      </p:sp>
      <p:sp>
        <p:nvSpPr>
          <p:cNvPr id="501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sz="3600" smtClean="0"/>
              <a:t>Curva di crescita di una popolazione batterica</a:t>
            </a:r>
          </a:p>
        </p:txBody>
      </p:sp>
      <p:pic>
        <p:nvPicPr>
          <p:cNvPr id="50180" name="Picture 3" descr="FG06_08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300338" y="2006600"/>
            <a:ext cx="6119637" cy="4422796"/>
          </a:xfrm>
          <a:noFill/>
          <a:ln w="28575">
            <a:solidFill>
              <a:srgbClr val="0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egnaposto numero diapositiva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2588B7E-BA47-413F-8A5A-FAF1934D82C2}" type="slidenum">
              <a:rPr lang="it-IT" smtClean="0"/>
              <a:pPr/>
              <a:t>45</a:t>
            </a:fld>
            <a:endParaRPr lang="it-IT" smtClean="0"/>
          </a:p>
        </p:txBody>
      </p:sp>
      <p:sp>
        <p:nvSpPr>
          <p:cNvPr id="512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smtClean="0"/>
              <a:t>Conta vitale al microscopio</a:t>
            </a:r>
          </a:p>
        </p:txBody>
      </p:sp>
      <p:pic>
        <p:nvPicPr>
          <p:cNvPr id="51204" name="Picture 3" descr="FG06_09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852613" y="1981200"/>
            <a:ext cx="5645150" cy="4114800"/>
          </a:xfrm>
          <a:noFill/>
          <a:ln w="28575">
            <a:solidFill>
              <a:srgbClr val="000000"/>
            </a:solidFill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egnaposto numero diapositiva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2AE92F6-7ED8-47E0-8A3D-680148DB9778}" type="slidenum">
              <a:rPr lang="it-IT" smtClean="0"/>
              <a:pPr/>
              <a:t>46</a:t>
            </a:fld>
            <a:endParaRPr lang="it-IT" smtClean="0"/>
          </a:p>
        </p:txBody>
      </p:sp>
      <p:sp>
        <p:nvSpPr>
          <p:cNvPr id="522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smtClean="0"/>
              <a:t>Conta vitale in piastra</a:t>
            </a:r>
          </a:p>
        </p:txBody>
      </p:sp>
      <p:pic>
        <p:nvPicPr>
          <p:cNvPr id="52228" name="Picture 3" descr="FG06_10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724025" y="1981200"/>
            <a:ext cx="5695950" cy="4114800"/>
          </a:xfrm>
          <a:noFill/>
          <a:ln w="28575">
            <a:solidFill>
              <a:srgbClr val="000000"/>
            </a:solidFill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egnaposto numero diapositiva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EA76D8D-F5A4-48F2-93E1-6B4E786AA325}" type="slidenum">
              <a:rPr lang="it-IT" smtClean="0"/>
              <a:pPr/>
              <a:t>47</a:t>
            </a:fld>
            <a:endParaRPr lang="it-IT" smtClean="0"/>
          </a:p>
        </p:txBody>
      </p:sp>
      <p:sp>
        <p:nvSpPr>
          <p:cNvPr id="532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smtClean="0"/>
              <a:t>Conta vitale per diluizione</a:t>
            </a:r>
          </a:p>
        </p:txBody>
      </p:sp>
      <p:pic>
        <p:nvPicPr>
          <p:cNvPr id="53252" name="Picture 3" descr="FG06_11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724025" y="1981200"/>
            <a:ext cx="5695950" cy="4114800"/>
          </a:xfrm>
          <a:noFill/>
          <a:ln w="28575">
            <a:solidFill>
              <a:srgbClr val="000000"/>
            </a:solidFill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egnaposto numero diapositiva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0E8FDC9-9C79-4293-AE71-D6B720C19EF6}" type="slidenum">
              <a:rPr lang="it-IT" smtClean="0"/>
              <a:pPr/>
              <a:t>5</a:t>
            </a:fld>
            <a:endParaRPr lang="it-IT" smtClean="0"/>
          </a:p>
        </p:txBody>
      </p:sp>
      <p:sp>
        <p:nvSpPr>
          <p:cNvPr id="7171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260350"/>
            <a:ext cx="7772400" cy="1143000"/>
          </a:xfrm>
        </p:spPr>
        <p:txBody>
          <a:bodyPr/>
          <a:lstStyle/>
          <a:p>
            <a:pPr eaLnBrk="1" hangingPunct="1"/>
            <a:r>
              <a:rPr lang="it-IT" smtClean="0"/>
              <a:t>Reazioni enzimatiche</a:t>
            </a:r>
          </a:p>
        </p:txBody>
      </p:sp>
      <p:pic>
        <p:nvPicPr>
          <p:cNvPr id="7172" name="Picture 6" descr="enzsub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613" y="1412875"/>
            <a:ext cx="5399087" cy="391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3" name="Text Box 7"/>
          <p:cNvSpPr txBox="1">
            <a:spLocks noChangeArrowheads="1"/>
          </p:cNvSpPr>
          <p:nvPr/>
        </p:nvSpPr>
        <p:spPr bwMode="auto">
          <a:xfrm>
            <a:off x="971550" y="5661025"/>
            <a:ext cx="734536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/>
              <a:t>Gli enzimi sono sostanze presenti nelle cellule in piccole quantità in grado di catalizzare reazioni chimiche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egnaposto numero diapositiva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F0762FD-637F-4302-A269-B2A1C57D0D0E}" type="slidenum">
              <a:rPr lang="it-IT" smtClean="0"/>
              <a:pPr/>
              <a:t>6</a:t>
            </a:fld>
            <a:endParaRPr lang="it-IT" smtClean="0"/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pPr eaLnBrk="1" hangingPunct="1"/>
            <a:r>
              <a:rPr lang="it-IT" smtClean="0"/>
              <a:t>Precursori metabolici</a:t>
            </a:r>
          </a:p>
        </p:txBody>
      </p:sp>
      <p:pic>
        <p:nvPicPr>
          <p:cNvPr id="8196" name="Picture 3" descr="u4fg3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2650" y="1143000"/>
            <a:ext cx="7378700" cy="44577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8197" name="Text Box 4"/>
          <p:cNvSpPr txBox="1">
            <a:spLocks noChangeArrowheads="1"/>
          </p:cNvSpPr>
          <p:nvPr/>
        </p:nvSpPr>
        <p:spPr bwMode="auto">
          <a:xfrm>
            <a:off x="1295400" y="5713413"/>
            <a:ext cx="777240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800"/>
              <a:t>Carboidrati, proteine e lipidi possono essere usati come fonte di energia, metaboliti coinvolti nella produzione di energia possono essere usati per sintetizzare carboidrati, proteine,lipidi, acidi nucleici.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0504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 t="14291" r="-104"/>
          <a:stretch>
            <a:fillRect/>
          </a:stretch>
        </p:blipFill>
        <p:spPr>
          <a:xfrm>
            <a:off x="1907704" y="404812"/>
            <a:ext cx="5832647" cy="626488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egnaposto numero diapositiva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751C8C3-7658-4433-85FD-F7449718FA6B}" type="slidenum">
              <a:rPr lang="it-IT" smtClean="0"/>
              <a:pPr/>
              <a:t>8</a:t>
            </a:fld>
            <a:endParaRPr lang="it-IT" smtClean="0"/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/>
            <a:r>
              <a:rPr lang="it-IT" smtClean="0">
                <a:solidFill>
                  <a:srgbClr val="FF0000"/>
                </a:solidFill>
              </a:rPr>
              <a:t>ATP</a:t>
            </a:r>
          </a:p>
        </p:txBody>
      </p:sp>
      <p:pic>
        <p:nvPicPr>
          <p:cNvPr id="10244" name="Picture 4" descr="u4fg3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1739900"/>
            <a:ext cx="4692650" cy="40386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egnaposto numero diapositiva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7F4B2F8-209A-42A0-BEBC-FCF82FEB7400}" type="slidenum">
              <a:rPr lang="it-IT" smtClean="0"/>
              <a:pPr/>
              <a:t>9</a:t>
            </a:fld>
            <a:endParaRPr lang="it-IT" smtClean="0"/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33400"/>
            <a:ext cx="7772400" cy="1143000"/>
          </a:xfrm>
        </p:spPr>
        <p:txBody>
          <a:bodyPr/>
          <a:lstStyle/>
          <a:p>
            <a:pPr eaLnBrk="1" hangingPunct="1"/>
            <a:r>
              <a:rPr lang="it-IT" smtClean="0">
                <a:solidFill>
                  <a:srgbClr val="FF0000"/>
                </a:solidFill>
              </a:rPr>
              <a:t>Energia</a:t>
            </a:r>
            <a:br>
              <a:rPr lang="it-IT" smtClean="0">
                <a:solidFill>
                  <a:srgbClr val="FF0000"/>
                </a:solidFill>
              </a:rPr>
            </a:br>
            <a:endParaRPr lang="it-IT" smtClean="0">
              <a:solidFill>
                <a:srgbClr val="FF0000"/>
              </a:solidFill>
            </a:endParaRPr>
          </a:p>
        </p:txBody>
      </p:sp>
      <p:sp>
        <p:nvSpPr>
          <p:cNvPr id="11268" name="Text Box 3"/>
          <p:cNvSpPr txBox="1">
            <a:spLocks noChangeArrowheads="1"/>
          </p:cNvSpPr>
          <p:nvPr/>
        </p:nvSpPr>
        <p:spPr bwMode="auto">
          <a:xfrm>
            <a:off x="1219200" y="1600200"/>
            <a:ext cx="7239000" cy="410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/>
              <a:t>Tutti gli organismi richiedono energia per  muoversi, per il trasporto dei nutrienti nella cellula, per la biosintesi dei dei nucleotidi, delle proteine, delle membrane.</a:t>
            </a:r>
          </a:p>
          <a:p>
            <a:pPr>
              <a:spcBef>
                <a:spcPct val="50000"/>
              </a:spcBef>
            </a:pPr>
            <a:r>
              <a:rPr lang="it-IT"/>
              <a:t>L’energia può essere </a:t>
            </a:r>
            <a:r>
              <a:rPr lang="it-IT" b="1"/>
              <a:t>energia potenziale</a:t>
            </a:r>
            <a:r>
              <a:rPr lang="it-IT"/>
              <a:t> ed è immagazzinata nei legami chimici dei carboidrati, dei lipidi, proteine e nell’ATP. </a:t>
            </a:r>
          </a:p>
          <a:p>
            <a:pPr>
              <a:spcBef>
                <a:spcPct val="50000"/>
              </a:spcBef>
            </a:pPr>
            <a:r>
              <a:rPr lang="it-IT" b="1"/>
              <a:t>L’energia cinetica</a:t>
            </a:r>
            <a:r>
              <a:rPr lang="it-IT"/>
              <a:t> è invece l’energia ottenuta dal movimento come l’energia utilizzata per la sintesi dei composti chimici, dal trasporto attraverso la membrana dei composti.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ruttura predefinita">
  <a:themeElements>
    <a:clrScheme name="">
      <a:dk1>
        <a:srgbClr val="000000"/>
      </a:dk1>
      <a:lt1>
        <a:srgbClr val="FFFFFF"/>
      </a:lt1>
      <a:dk2>
        <a:srgbClr val="FF33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ruttura predefinita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1206</TotalTime>
  <Words>1279</Words>
  <Application>Microsoft Office PowerPoint</Application>
  <PresentationFormat>Presentazione su schermo (4:3)</PresentationFormat>
  <Paragraphs>181</Paragraphs>
  <Slides>47</Slides>
  <Notes>34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47</vt:i4>
      </vt:variant>
    </vt:vector>
  </HeadingPairs>
  <TitlesOfParts>
    <vt:vector size="48" baseType="lpstr">
      <vt:lpstr>Struttura predefinita</vt:lpstr>
      <vt:lpstr>Metabolismo </vt:lpstr>
      <vt:lpstr>Diapositiva 2</vt:lpstr>
      <vt:lpstr>Diapositiva 3</vt:lpstr>
      <vt:lpstr>Diapositiva 4</vt:lpstr>
      <vt:lpstr>Reazioni enzimatiche</vt:lpstr>
      <vt:lpstr>Precursori metabolici</vt:lpstr>
      <vt:lpstr>Diapositiva 7</vt:lpstr>
      <vt:lpstr>ATP</vt:lpstr>
      <vt:lpstr>Energia </vt:lpstr>
      <vt:lpstr>Meccanismi per generare ATP</vt:lpstr>
      <vt:lpstr>Fotofosforilazione</vt:lpstr>
      <vt:lpstr>Fosforilazione dei substrati</vt:lpstr>
      <vt:lpstr>Fosforilazione ossidativa</vt:lpstr>
      <vt:lpstr>Fosforilazione ossidativa</vt:lpstr>
      <vt:lpstr>Sviluppo della forza protonica da chemiosmosi e produzione di ATP</vt:lpstr>
      <vt:lpstr>Diapositiva 16</vt:lpstr>
      <vt:lpstr>Sviluppo della forza protonica da chemiosmosi con produzione di ATP</vt:lpstr>
      <vt:lpstr>Respirazione cellulare in condizioni di aerobiosi</vt:lpstr>
      <vt:lpstr>Respirazione aerobia</vt:lpstr>
      <vt:lpstr>Glicolisi </vt:lpstr>
      <vt:lpstr>Acetil coenzima A</vt:lpstr>
      <vt:lpstr>Ciclo di Krebs</vt:lpstr>
      <vt:lpstr> Produzione di ATP durante la respirazione aerobia</vt:lpstr>
      <vt:lpstr>Molecole di ATP prodotte.</vt:lpstr>
      <vt:lpstr>Diapositiva 25</vt:lpstr>
      <vt:lpstr>Respirazione  anaerobia</vt:lpstr>
      <vt:lpstr>Diapositiva 27</vt:lpstr>
      <vt:lpstr>Fermentazione</vt:lpstr>
      <vt:lpstr>Diapositiva 29</vt:lpstr>
      <vt:lpstr>Fotosintesi </vt:lpstr>
      <vt:lpstr>Metabolismo fototrofico</vt:lpstr>
      <vt:lpstr>Metabolismo chemiolitotrofico</vt:lpstr>
      <vt:lpstr>Metabolismo chemiorganoeterotrofo</vt:lpstr>
      <vt:lpstr>Fonte di azoto e minerali</vt:lpstr>
      <vt:lpstr>Diapositiva 35</vt:lpstr>
      <vt:lpstr>Fattori che influenzano la crescita batterica.  Temperatura</vt:lpstr>
      <vt:lpstr>Diapositiva 37</vt:lpstr>
      <vt:lpstr>pH</vt:lpstr>
      <vt:lpstr>Diapositiva 39</vt:lpstr>
      <vt:lpstr>Richiesta di ossigeno</vt:lpstr>
      <vt:lpstr>Pressione osmotica </vt:lpstr>
      <vt:lpstr>Crescita batterica </vt:lpstr>
      <vt:lpstr>Velocità di crescita di una coltura batterica </vt:lpstr>
      <vt:lpstr>Curva di crescita di una popolazione batterica</vt:lpstr>
      <vt:lpstr>Conta vitale al microscopio</vt:lpstr>
      <vt:lpstr>Conta vitale in piastra</vt:lpstr>
      <vt:lpstr>Conta vitale per diluizione</vt:lpstr>
    </vt:vector>
  </TitlesOfParts>
  <Company>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Metabolismo microbico</dc:title>
  <dc:creator>a</dc:creator>
  <cp:lastModifiedBy>Utente</cp:lastModifiedBy>
  <cp:revision>35</cp:revision>
  <dcterms:created xsi:type="dcterms:W3CDTF">2003-04-15T10:41:21Z</dcterms:created>
  <dcterms:modified xsi:type="dcterms:W3CDTF">2015-03-15T18:30:46Z</dcterms:modified>
</cp:coreProperties>
</file>