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72" r:id="rId10"/>
    <p:sldId id="264" r:id="rId11"/>
    <p:sldId id="274" r:id="rId12"/>
    <p:sldId id="265" r:id="rId13"/>
    <p:sldId id="266" r:id="rId14"/>
    <p:sldId id="273" r:id="rId15"/>
    <p:sldId id="267" r:id="rId16"/>
    <p:sldId id="268" r:id="rId17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anuele rizzuto" initials="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12" autoAdjust="0"/>
  </p:normalViewPr>
  <p:slideViewPr>
    <p:cSldViewPr snapToGrid="0">
      <p:cViewPr varScale="1">
        <p:scale>
          <a:sx n="104" d="100"/>
          <a:sy n="104" d="100"/>
        </p:scale>
        <p:origin x="7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21836E2-6188-4CD3-A373-DC172FEE578A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0E4EF21-E2F3-4546-9949-807D9A22D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26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Costantana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EF21-E2F3-4546-9949-807D9A22DEA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69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a:</a:t>
            </a:r>
            <a:r>
              <a:rPr lang="it-IT" baseline="0"/>
              <a:t> coeff termico di resistenza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EF21-E2F3-4546-9949-807D9A22DEA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49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06FA-9178-40F0-BEE5-C5EAD7A6D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4B4-5D63-45C9-BD8A-2F905284C08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06FA-9178-40F0-BEE5-C5EAD7A6D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4B4-5D63-45C9-BD8A-2F905284C08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9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06FA-9178-40F0-BEE5-C5EAD7A6D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4B4-5D63-45C9-BD8A-2F905284C08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06FA-9178-40F0-BEE5-C5EAD7A6D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4B4-5D63-45C9-BD8A-2F905284C08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7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06FA-9178-40F0-BEE5-C5EAD7A6D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4B4-5D63-45C9-BD8A-2F905284C08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06FA-9178-40F0-BEE5-C5EAD7A6D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4B4-5D63-45C9-BD8A-2F905284C08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4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06FA-9178-40F0-BEE5-C5EAD7A6D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4B4-5D63-45C9-BD8A-2F905284C08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0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06FA-9178-40F0-BEE5-C5EAD7A6D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4B4-5D63-45C9-BD8A-2F905284C08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06FA-9178-40F0-BEE5-C5EAD7A6D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4B4-5D63-45C9-BD8A-2F905284C08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9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06FA-9178-40F0-BEE5-C5EAD7A6D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4B4-5D63-45C9-BD8A-2F905284C08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0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D06FA-9178-40F0-BEE5-C5EAD7A6D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4B4-5D63-45C9-BD8A-2F905284C08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D06FA-9178-40F0-BEE5-C5EAD7A6D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744B4-5D63-45C9-BD8A-2F905284C08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2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wmf"/><Relationship Id="rId11" Type="http://schemas.openxmlformats.org/officeDocument/2006/relationships/image" Target="../media/image54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61.w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0.png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wmf"/><Relationship Id="rId11" Type="http://schemas.openxmlformats.org/officeDocument/2006/relationships/image" Target="../media/image68.png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77.jpeg"/><Relationship Id="rId4" Type="http://schemas.openxmlformats.org/officeDocument/2006/relationships/image" Target="../media/image75.wmf"/><Relationship Id="rId9" Type="http://schemas.openxmlformats.org/officeDocument/2006/relationships/hyperlink" Target="http://images.treccani.it/enc/media/share/images/orig/system/galleries/NPT/VOL_X/IMMAGINI/torsiometro_01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png"/><Relationship Id="rId3" Type="http://schemas.openxmlformats.org/officeDocument/2006/relationships/image" Target="../media/image79.png"/><Relationship Id="rId7" Type="http://schemas.openxmlformats.org/officeDocument/2006/relationships/image" Target="../media/image81.wmf"/><Relationship Id="rId12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83.png"/><Relationship Id="rId5" Type="http://schemas.openxmlformats.org/officeDocument/2006/relationships/image" Target="../media/image80.wmf"/><Relationship Id="rId10" Type="http://schemas.openxmlformats.org/officeDocument/2006/relationships/image" Target="../media/image820.png"/><Relationship Id="rId4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5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wmf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9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31.w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6.jpe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27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4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8.png"/><Relationship Id="rId4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5400" y="0"/>
            <a:ext cx="12189600" cy="685800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075080" cy="1202392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2201" y="1871001"/>
            <a:ext cx="11867063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+mj-lt"/>
              </a:rPr>
              <a:t>Mechanical Measurements</a:t>
            </a:r>
            <a:endParaRPr lang="it-IT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71706" y="3689648"/>
            <a:ext cx="2460930" cy="76944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sz="44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it-IT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18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2" y="251116"/>
            <a:ext cx="4968000" cy="10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6344163" y="369969"/>
            <a:ext cx="5655908" cy="4194132"/>
            <a:chOff x="6536092" y="312819"/>
            <a:chExt cx="5655908" cy="4194132"/>
          </a:xfrm>
        </p:grpSpPr>
        <p:sp>
          <p:nvSpPr>
            <p:cNvPr id="2" name="CasellaDiTesto 1"/>
            <p:cNvSpPr txBox="1"/>
            <p:nvPr/>
          </p:nvSpPr>
          <p:spPr>
            <a:xfrm>
              <a:off x="6536092" y="312819"/>
              <a:ext cx="5655908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We have now a </a:t>
              </a:r>
              <a:r>
                <a:rPr lang="en-US" sz="2000" i="1" dirty="0"/>
                <a:t>combined measurement chain</a:t>
              </a:r>
              <a:r>
                <a:rPr lang="en-US" sz="2000" dirty="0"/>
                <a:t>: “Strain Gage + Wheatstone Bridge”  </a:t>
              </a:r>
            </a:p>
            <a:p>
              <a:endParaRPr lang="en-US" sz="2000" dirty="0"/>
            </a:p>
            <a:p>
              <a:r>
                <a:rPr lang="en-US" sz="2000" dirty="0"/>
                <a:t>The </a:t>
              </a:r>
              <a:r>
                <a:rPr lang="en-US" sz="2000" u="sng" dirty="0"/>
                <a:t>two graduation curves</a:t>
              </a:r>
              <a:r>
                <a:rPr lang="en-US" sz="2000" dirty="0"/>
                <a:t> work then together …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r>
                <a:rPr lang="en-US" sz="2000" dirty="0"/>
                <a:t>Which combined give us: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r>
                <a:rPr lang="en-US" sz="2000" dirty="0"/>
                <a:t>		    the combined graduation curve !</a:t>
              </a:r>
            </a:p>
          </p:txBody>
        </p:sp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7857462"/>
                </p:ext>
              </p:extLst>
            </p:nvPr>
          </p:nvGraphicFramePr>
          <p:xfrm>
            <a:off x="9311949" y="1920289"/>
            <a:ext cx="1190080" cy="642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723586" imgH="393529" progId="Equation.3">
                    <p:embed/>
                  </p:oleObj>
                </mc:Choice>
                <mc:Fallback>
                  <p:oleObj name="Equazione" r:id="rId3" imgW="723586" imgH="393529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11949" y="1920289"/>
                          <a:ext cx="1190080" cy="6420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1057692"/>
                </p:ext>
              </p:extLst>
            </p:nvPr>
          </p:nvGraphicFramePr>
          <p:xfrm>
            <a:off x="7472703" y="1931418"/>
            <a:ext cx="1064808" cy="642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647419" imgH="393529" progId="Equation.3">
                    <p:embed/>
                  </p:oleObj>
                </mc:Choice>
                <mc:Fallback>
                  <p:oleObj name="Equazione" r:id="rId5" imgW="647419" imgH="393529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2703" y="1931418"/>
                          <a:ext cx="1064808" cy="6420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3772874"/>
                </p:ext>
              </p:extLst>
            </p:nvPr>
          </p:nvGraphicFramePr>
          <p:xfrm>
            <a:off x="9525619" y="3000177"/>
            <a:ext cx="1237893" cy="642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748975" imgH="393529" progId="Equation.3">
                    <p:embed/>
                  </p:oleObj>
                </mc:Choice>
                <mc:Fallback>
                  <p:oleObj name="Equazione" r:id="rId7" imgW="748975" imgH="393529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25619" y="3000177"/>
                          <a:ext cx="1237893" cy="64245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1674874"/>
                </p:ext>
              </p:extLst>
            </p:nvPr>
          </p:nvGraphicFramePr>
          <p:xfrm>
            <a:off x="6931903" y="3790739"/>
            <a:ext cx="1512000" cy="71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837836" imgH="393529" progId="Equation.3">
                    <p:embed/>
                  </p:oleObj>
                </mc:Choice>
                <mc:Fallback>
                  <p:oleObj name="Equazione" r:id="rId9" imgW="837836" imgH="393529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1903" y="3790739"/>
                          <a:ext cx="1512000" cy="716212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310" name="Picture 1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533720"/>
            <a:ext cx="5292000" cy="48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905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21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6092825" y="1900834"/>
            <a:ext cx="573988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/>
              <a:t>Strain gage (2) </a:t>
            </a:r>
            <a:r>
              <a:rPr lang="en-US" sz="2000" i="1" dirty="0"/>
              <a:t>does not measure any strain</a:t>
            </a:r>
            <a:r>
              <a:rPr lang="en-US" sz="2000" dirty="0"/>
              <a:t> but, it </a:t>
            </a:r>
            <a:r>
              <a:rPr lang="en-US" sz="2000" i="1" dirty="0"/>
              <a:t>undergoes the same thermal effects</a:t>
            </a:r>
            <a:r>
              <a:rPr lang="en-US" sz="2000" dirty="0"/>
              <a:t> of strain gage (1)</a:t>
            </a:r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894173"/>
              </p:ext>
            </p:extLst>
          </p:nvPr>
        </p:nvGraphicFramePr>
        <p:xfrm>
          <a:off x="6887856" y="3024723"/>
          <a:ext cx="3708000" cy="663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184400" imgH="393700" progId="Equation.3">
                  <p:embed/>
                </p:oleObj>
              </mc:Choice>
              <mc:Fallback>
                <p:oleObj name="Equazione" r:id="rId2" imgW="218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856" y="3024723"/>
                        <a:ext cx="3708000" cy="663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26" y="113374"/>
            <a:ext cx="5200650" cy="48101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49555" y="4781557"/>
            <a:ext cx="11826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the two strain gages (1) and (2) are applied on </a:t>
            </a:r>
            <a:r>
              <a:rPr lang="en-US" sz="2000" i="1" u="sng" dirty="0"/>
              <a:t>contiguous arms</a:t>
            </a:r>
            <a:r>
              <a:rPr lang="en-US" sz="2000" dirty="0"/>
              <a:t> of the Wheatstone Bridge, the thermal effects </a:t>
            </a:r>
          </a:p>
          <a:p>
            <a:endParaRPr lang="en-US" sz="2000" dirty="0"/>
          </a:p>
          <a:p>
            <a:r>
              <a:rPr lang="en-US" sz="2000" dirty="0"/>
              <a:t>are “automatically eliminated”:			</a:t>
            </a:r>
            <a:r>
              <a:rPr lang="en-US" sz="2000"/>
              <a:t>	</a:t>
            </a:r>
          </a:p>
          <a:p>
            <a:endParaRPr lang="en-US" sz="2000"/>
          </a:p>
          <a:p>
            <a:r>
              <a:rPr lang="en-US" sz="2000"/>
              <a:t>This </a:t>
            </a:r>
            <a:r>
              <a:rPr lang="en-US" sz="2000" dirty="0"/>
              <a:t>is perhaps the </a:t>
            </a:r>
            <a:r>
              <a:rPr lang="en-US" sz="2000" i="1" dirty="0"/>
              <a:t>most important service</a:t>
            </a:r>
            <a:r>
              <a:rPr lang="en-US" sz="2000" dirty="0"/>
              <a:t> the </a:t>
            </a:r>
            <a:r>
              <a:rPr lang="en-US" sz="2000"/>
              <a:t>WB does </a:t>
            </a:r>
            <a:r>
              <a:rPr lang="en-US" sz="2000" dirty="0"/>
              <a:t>during strain measurement  !</a:t>
            </a:r>
          </a:p>
          <a:p>
            <a:endParaRPr 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17560"/>
              </p:ext>
            </p:extLst>
          </p:nvPr>
        </p:nvGraphicFramePr>
        <p:xfrm>
          <a:off x="3837671" y="5247255"/>
          <a:ext cx="2751201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1727200" imgH="431800" progId="Equation.3">
                  <p:embed/>
                </p:oleObj>
              </mc:Choice>
              <mc:Fallback>
                <p:oleObj name="Equazione" r:id="rId5" imgW="1727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671" y="5247255"/>
                        <a:ext cx="2751201" cy="68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3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3777421" y="-6350"/>
            <a:ext cx="3899730" cy="3642966"/>
            <a:chOff x="38626" y="2070385"/>
            <a:chExt cx="3899730" cy="3642966"/>
          </a:xfrm>
        </p:grpSpPr>
        <p:pic>
          <p:nvPicPr>
            <p:cNvPr id="1024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1" r="51653"/>
            <a:stretch/>
          </p:blipFill>
          <p:spPr bwMode="auto">
            <a:xfrm>
              <a:off x="38626" y="2152935"/>
              <a:ext cx="3899730" cy="3560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3" name="Picture 1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130" y="2070385"/>
              <a:ext cx="2058462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sellaDiTesto 6"/>
          <p:cNvSpPr txBox="1"/>
          <p:nvPr/>
        </p:nvSpPr>
        <p:spPr>
          <a:xfrm>
            <a:off x="273050" y="3707950"/>
            <a:ext cx="1175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The second gage (2) can be applied more efficiently on the specimen to increase the measurement sensitivity, but it must be </a:t>
            </a:r>
            <a:r>
              <a:rPr lang="en-US" sz="2000" i="1" u="sng" dirty="0"/>
              <a:t>rotated 90° in a XY configuration </a:t>
            </a:r>
            <a:r>
              <a:rPr lang="en-US" sz="2000" dirty="0"/>
              <a:t>to give a useful signal.  It will then measure the transversal </a:t>
            </a:r>
            <a:r>
              <a:rPr lang="en-US" sz="2000"/>
              <a:t>strain  		     producing </a:t>
            </a:r>
            <a:r>
              <a:rPr lang="en-US" sz="2000" dirty="0"/>
              <a:t>the graduation curve:  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46539"/>
              </p:ext>
            </p:extLst>
          </p:nvPr>
        </p:nvGraphicFramePr>
        <p:xfrm>
          <a:off x="1163396" y="4507597"/>
          <a:ext cx="1105677" cy="36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685800" imgH="228600" progId="Equation.3">
                  <p:embed/>
                </p:oleObj>
              </mc:Choice>
              <mc:Fallback>
                <p:oleObj name="Equazione" r:id="rId4" imgW="685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396" y="4507597"/>
                        <a:ext cx="1105677" cy="368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869624"/>
              </p:ext>
            </p:extLst>
          </p:nvPr>
        </p:nvGraphicFramePr>
        <p:xfrm>
          <a:off x="3693658" y="4965428"/>
          <a:ext cx="4804685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2895600" imgH="393700" progId="Equation.3">
                  <p:embed/>
                </p:oleObj>
              </mc:Choice>
              <mc:Fallback>
                <p:oleObj name="Equazione" r:id="rId6" imgW="28956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58" y="4965428"/>
                        <a:ext cx="4804685" cy="648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119490" y="5737009"/>
            <a:ext cx="12072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 the factor </a:t>
            </a:r>
            <a:r>
              <a:rPr lang="en-US" sz="2000" b="1" i="1" dirty="0"/>
              <a:t>(1 + </a:t>
            </a:r>
            <a:r>
              <a:rPr lang="el-GR" sz="2000" b="1" i="1" dirty="0"/>
              <a:t>ν</a:t>
            </a:r>
            <a:r>
              <a:rPr lang="it-IT" sz="2000" b="1" i="1" dirty="0"/>
              <a:t>) = 1,3</a:t>
            </a:r>
            <a:r>
              <a:rPr lang="it-IT" sz="2000" dirty="0"/>
              <a:t>  </a:t>
            </a:r>
            <a:r>
              <a:rPr lang="it-IT" sz="2000" dirty="0" err="1"/>
              <a:t>is</a:t>
            </a:r>
            <a:r>
              <a:rPr lang="it-IT" sz="2000" dirty="0"/>
              <a:t> an extra </a:t>
            </a:r>
            <a:r>
              <a:rPr lang="it-IT" sz="2000" dirty="0" err="1"/>
              <a:t>amplification</a:t>
            </a:r>
            <a:r>
              <a:rPr lang="it-IT" sz="2000" dirty="0"/>
              <a:t> </a:t>
            </a:r>
            <a:r>
              <a:rPr lang="it-IT" sz="2000" i="1" dirty="0"/>
              <a:t>due </a:t>
            </a:r>
            <a:r>
              <a:rPr lang="it-IT" sz="2000" i="1" dirty="0" err="1"/>
              <a:t>only</a:t>
            </a:r>
            <a:r>
              <a:rPr lang="it-IT" sz="2000" i="1" dirty="0"/>
              <a:t> to the bridge </a:t>
            </a:r>
            <a:r>
              <a:rPr lang="it-IT" sz="2000" i="1" dirty="0" err="1"/>
              <a:t>configuration</a:t>
            </a:r>
            <a:r>
              <a:rPr lang="it-IT" sz="2000" i="1" dirty="0"/>
              <a:t>,</a:t>
            </a:r>
            <a:r>
              <a:rPr lang="it-IT" sz="2000" dirty="0"/>
              <a:t> </a:t>
            </a:r>
            <a:r>
              <a:rPr lang="it-IT" sz="2000" dirty="0" err="1"/>
              <a:t>called</a:t>
            </a:r>
            <a:r>
              <a:rPr lang="it-IT" sz="2000" dirty="0"/>
              <a:t> </a:t>
            </a:r>
            <a:r>
              <a:rPr lang="it-IT" sz="2000" b="1" i="1" dirty="0"/>
              <a:t>«bridge </a:t>
            </a:r>
            <a:r>
              <a:rPr lang="it-IT" sz="2000" b="1" i="1" dirty="0" err="1"/>
              <a:t>factor</a:t>
            </a:r>
            <a:r>
              <a:rPr lang="it-IT" sz="2000" b="1" i="1" dirty="0"/>
              <a:t>»</a:t>
            </a:r>
            <a:r>
              <a:rPr lang="en-US" sz="2000" b="1" i="1"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33253" y="187960"/>
            <a:ext cx="70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</a:rPr>
              <a:t>Measurement of tensile strain</a:t>
            </a:r>
            <a:r>
              <a:rPr lang="en-US" sz="2000"/>
              <a:t>:</a:t>
            </a:r>
            <a:endParaRPr lang="en-US" sz="2000" dirty="0"/>
          </a:p>
        </p:txBody>
      </p:sp>
      <p:sp>
        <p:nvSpPr>
          <p:cNvPr id="3" name="Rettangolo 2"/>
          <p:cNvSpPr/>
          <p:nvPr/>
        </p:nvSpPr>
        <p:spPr>
          <a:xfrm>
            <a:off x="1347153" y="6217715"/>
            <a:ext cx="94976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/>
              <a:t>The </a:t>
            </a:r>
            <a:r>
              <a:rPr lang="en-US" sz="2200" b="1" i="1">
                <a:solidFill>
                  <a:srgbClr val="C00000"/>
                </a:solidFill>
              </a:rPr>
              <a:t>bridge factor can be increased</a:t>
            </a:r>
            <a:r>
              <a:rPr lang="en-US" sz="2200" b="1">
                <a:solidFill>
                  <a:srgbClr val="C00000"/>
                </a:solidFill>
              </a:rPr>
              <a:t> up to 2(1+</a:t>
            </a:r>
            <a:r>
              <a:rPr lang="el-GR" sz="2200" b="1">
                <a:solidFill>
                  <a:srgbClr val="C00000"/>
                </a:solidFill>
              </a:rPr>
              <a:t>ν</a:t>
            </a:r>
            <a:r>
              <a:rPr lang="it-IT" sz="2200" b="1">
                <a:solidFill>
                  <a:srgbClr val="C00000"/>
                </a:solidFill>
              </a:rPr>
              <a:t>)</a:t>
            </a:r>
            <a:r>
              <a:rPr lang="en-US" sz="2200" b="1">
                <a:solidFill>
                  <a:srgbClr val="C00000"/>
                </a:solidFill>
              </a:rPr>
              <a:t> </a:t>
            </a:r>
            <a:r>
              <a:rPr lang="en-US" sz="2200" b="1"/>
              <a:t>if we employ four strain gages </a:t>
            </a:r>
            <a:endParaRPr lang="it-IT" sz="2200" b="1"/>
          </a:p>
        </p:txBody>
      </p:sp>
      <p:sp>
        <p:nvSpPr>
          <p:cNvPr id="15" name="Rettangolo 14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7619790" y="117357"/>
            <a:ext cx="4252980" cy="3560416"/>
            <a:chOff x="3851800" y="2152935"/>
            <a:chExt cx="4252980" cy="356041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4" t="4171"/>
            <a:stretch/>
          </p:blipFill>
          <p:spPr bwMode="auto">
            <a:xfrm>
              <a:off x="3851800" y="2152935"/>
              <a:ext cx="4252980" cy="3560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990" y="2909523"/>
              <a:ext cx="1637730" cy="189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57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asellaDiTesto 4"/>
          <p:cNvSpPr txBox="1">
            <a:spLocks noChangeArrowheads="1"/>
          </p:cNvSpPr>
          <p:nvPr/>
        </p:nvSpPr>
        <p:spPr bwMode="auto">
          <a:xfrm>
            <a:off x="3825668" y="109744"/>
            <a:ext cx="4300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i="1" dirty="0" err="1">
                <a:solidFill>
                  <a:srgbClr val="0070C0"/>
                </a:solidFill>
              </a:rPr>
              <a:t>Measurement</a:t>
            </a:r>
            <a:r>
              <a:rPr lang="it-IT" altLang="it-IT" sz="2400" b="1" i="1" dirty="0">
                <a:solidFill>
                  <a:srgbClr val="0070C0"/>
                </a:solidFill>
              </a:rPr>
              <a:t> of bending 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strain</a:t>
            </a:r>
            <a:r>
              <a:rPr lang="it-IT" altLang="it-IT" sz="2400" b="1" i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00" y="4428277"/>
            <a:ext cx="6129140" cy="23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262396" y="857250"/>
            <a:ext cx="5548604" cy="429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upper gage measures the </a:t>
            </a:r>
            <a:r>
              <a:rPr lang="en-US" sz="2000" i="1" u="sng" dirty="0"/>
              <a:t>stretched fiber strain</a:t>
            </a:r>
            <a:r>
              <a:rPr lang="en-US" sz="2000" dirty="0"/>
              <a:t> while the bottom gage measures the </a:t>
            </a:r>
            <a:r>
              <a:rPr lang="en-US" sz="2000" i="1" u="sng" dirty="0"/>
              <a:t>compressed fiber strain</a:t>
            </a:r>
            <a:r>
              <a:rPr lang="en-US" sz="2000" i="1" dirty="0"/>
              <a:t> </a:t>
            </a:r>
            <a:r>
              <a:rPr lang="en-US" sz="2000" dirty="0"/>
              <a:t>: 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1050" dirty="0"/>
          </a:p>
          <a:p>
            <a:pPr>
              <a:lnSpc>
                <a:spcPct val="110000"/>
              </a:lnSpc>
            </a:pPr>
            <a:r>
              <a:rPr lang="en-US" sz="2000"/>
              <a:t>because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2000"/>
              <a:t>The </a:t>
            </a:r>
            <a:r>
              <a:rPr lang="en-US" sz="2000" i="1" dirty="0"/>
              <a:t>“bridge factor” </a:t>
            </a:r>
            <a:r>
              <a:rPr lang="en-US" sz="2000" dirty="0"/>
              <a:t>is equal to 2  ! 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/>
              <a:t>	</a:t>
            </a:r>
            <a:endParaRPr lang="en-US" sz="2000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53199"/>
              </p:ext>
            </p:extLst>
          </p:nvPr>
        </p:nvGraphicFramePr>
        <p:xfrm>
          <a:off x="7887152" y="1845850"/>
          <a:ext cx="1925561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1231366" imgH="393529" progId="Equation.3">
                  <p:embed/>
                </p:oleObj>
              </mc:Choice>
              <mc:Fallback>
                <p:oleObj name="Equazione" r:id="rId3" imgW="1231366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7152" y="1845850"/>
                        <a:ext cx="1925561" cy="61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503673"/>
              </p:ext>
            </p:extLst>
          </p:nvPr>
        </p:nvGraphicFramePr>
        <p:xfrm>
          <a:off x="7871400" y="2547791"/>
          <a:ext cx="3701854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2362200" imgH="393700" progId="Equation.3">
                  <p:embed/>
                </p:oleObj>
              </mc:Choice>
              <mc:Fallback>
                <p:oleObj name="Equazione" r:id="rId5" imgW="23622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1400" y="2547791"/>
                        <a:ext cx="3701854" cy="61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44795"/>
              </p:ext>
            </p:extLst>
          </p:nvPr>
        </p:nvGraphicFramePr>
        <p:xfrm>
          <a:off x="7872333" y="3408514"/>
          <a:ext cx="1154000" cy="40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7" imgW="672808" imgH="241195" progId="Equation.3">
                  <p:embed/>
                </p:oleObj>
              </mc:Choice>
              <mc:Fallback>
                <p:oleObj name="Equazione" r:id="rId7" imgW="672808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333" y="3408514"/>
                        <a:ext cx="1154000" cy="406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43239"/>
              </p:ext>
            </p:extLst>
          </p:nvPr>
        </p:nvGraphicFramePr>
        <p:xfrm>
          <a:off x="1458490" y="5972158"/>
          <a:ext cx="24375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9" imgW="1181100" imgH="228600" progId="Equation.3">
                  <p:embed/>
                </p:oleObj>
              </mc:Choice>
              <mc:Fallback>
                <p:oleObj name="Equazione" r:id="rId9" imgW="11811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490" y="5972158"/>
                        <a:ext cx="2437500" cy="46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23" y="632262"/>
            <a:ext cx="5436000" cy="348078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99172" y="4690623"/>
            <a:ext cx="5391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/>
              <a:t>The </a:t>
            </a:r>
            <a:r>
              <a:rPr lang="en-US" sz="2000" b="1" i="1">
                <a:solidFill>
                  <a:srgbClr val="C00000"/>
                </a:solidFill>
              </a:rPr>
              <a:t>bridge factor can be increased</a:t>
            </a:r>
            <a:r>
              <a:rPr lang="en-US" sz="2000" b="1">
                <a:solidFill>
                  <a:srgbClr val="C00000"/>
                </a:solidFill>
              </a:rPr>
              <a:t> up to 4 </a:t>
            </a:r>
            <a:r>
              <a:rPr lang="en-US" sz="2000"/>
              <a:t>if we employ four strain gages connected as shown on the right and make the full bridge active  !</a:t>
            </a:r>
            <a:endParaRPr lang="en-US" sz="2000" dirty="0"/>
          </a:p>
        </p:txBody>
      </p:sp>
      <p:sp>
        <p:nvSpPr>
          <p:cNvPr id="11" name="Rettangolo 1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0420350" y="2686050"/>
            <a:ext cx="216000" cy="32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1931223" y="304800"/>
            <a:ext cx="1002477" cy="676213"/>
            <a:chOff x="1983441" y="3237385"/>
            <a:chExt cx="807745" cy="544356"/>
          </a:xfrm>
        </p:grpSpPr>
        <p:pic>
          <p:nvPicPr>
            <p:cNvPr id="10480" name="Picture 240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02" t="28000" r="8216" b="63260"/>
            <a:stretch/>
          </p:blipFill>
          <p:spPr bwMode="auto">
            <a:xfrm>
              <a:off x="1983442" y="3237385"/>
              <a:ext cx="807744" cy="49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40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18" t="28000" r="8869" b="63260"/>
            <a:stretch/>
          </p:blipFill>
          <p:spPr bwMode="auto">
            <a:xfrm flipV="1">
              <a:off x="1983441" y="3282208"/>
              <a:ext cx="709241" cy="49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40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31" t="34328" r="10777" b="64260"/>
            <a:stretch/>
          </p:blipFill>
          <p:spPr bwMode="auto">
            <a:xfrm flipV="1">
              <a:off x="2002805" y="3522919"/>
              <a:ext cx="396688" cy="8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40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31" t="34328" r="10777" b="64260"/>
            <a:stretch/>
          </p:blipFill>
          <p:spPr bwMode="auto">
            <a:xfrm flipV="1">
              <a:off x="1993124" y="3596249"/>
              <a:ext cx="331607" cy="6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40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501449" y="313705"/>
            <a:ext cx="3598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Strains, of course, can be composed in more complicated ways , as shown in the figures ...</a:t>
            </a:r>
          </a:p>
        </p:txBody>
      </p:sp>
      <p:pic>
        <p:nvPicPr>
          <p:cNvPr id="11266" name="Picture 2" descr="(13) flessione + tr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5" y="83294"/>
            <a:ext cx="7486652" cy="66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sine.ni.com/cms/images/casestudies/ntnua.jpg?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36" y="1553014"/>
            <a:ext cx="3256156" cy="244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236" y="4218778"/>
            <a:ext cx="3256641" cy="236737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3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"/>
          <a:stretch/>
        </p:blipFill>
        <p:spPr bwMode="auto">
          <a:xfrm>
            <a:off x="100567" y="230186"/>
            <a:ext cx="5986794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sellaDiTesto 4"/>
          <p:cNvSpPr txBox="1">
            <a:spLocks noChangeArrowheads="1"/>
          </p:cNvSpPr>
          <p:nvPr/>
        </p:nvSpPr>
        <p:spPr bwMode="auto">
          <a:xfrm>
            <a:off x="4029265" y="71437"/>
            <a:ext cx="4143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i="1" dirty="0" err="1">
                <a:solidFill>
                  <a:srgbClr val="0070C0"/>
                </a:solidFill>
              </a:rPr>
              <a:t>Measurement</a:t>
            </a:r>
            <a:r>
              <a:rPr lang="it-IT" altLang="it-IT" sz="2400" b="1" i="1" dirty="0">
                <a:solidFill>
                  <a:srgbClr val="0070C0"/>
                </a:solidFill>
              </a:rPr>
              <a:t> of 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torsion</a:t>
            </a:r>
            <a:r>
              <a:rPr lang="it-IT" altLang="it-IT" sz="2400" b="1" i="1" dirty="0">
                <a:solidFill>
                  <a:srgbClr val="0070C0"/>
                </a:solidFill>
              </a:rPr>
              <a:t> 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strain</a:t>
            </a:r>
            <a:r>
              <a:rPr lang="it-IT" altLang="it-IT" sz="2400" b="1" i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391729" y="935371"/>
            <a:ext cx="5579706" cy="527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Fundamental application for the crankshafts, where we wont to measure the </a:t>
            </a:r>
            <a:r>
              <a:rPr lang="en-US" sz="2000" b="1" i="1" dirty="0"/>
              <a:t>drive torque</a:t>
            </a:r>
            <a:r>
              <a:rPr lang="en-US" sz="2000" dirty="0"/>
              <a:t> to get the </a:t>
            </a:r>
            <a:r>
              <a:rPr lang="en-US" sz="2000" i="1" dirty="0"/>
              <a:t>power output</a:t>
            </a:r>
            <a:r>
              <a:rPr lang="en-US" sz="2000" dirty="0"/>
              <a:t> of an engine:  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endParaRPr lang="en-US" sz="1200" dirty="0"/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r>
              <a:rPr lang="en-US" sz="2000" dirty="0"/>
              <a:t>Strain gages are placed as in the figure, aligned with the maximum strain 45° lines on the shaft surface. The strains will be 		       and the graduation curve results:  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	with a </a:t>
            </a:r>
            <a:r>
              <a:rPr lang="en-US" sz="2000" i="1" dirty="0"/>
              <a:t>full bridge factor </a:t>
            </a:r>
            <a:r>
              <a:rPr lang="en-US" sz="2000" dirty="0"/>
              <a:t>equal to 4 !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308256"/>
              </p:ext>
            </p:extLst>
          </p:nvPr>
        </p:nvGraphicFramePr>
        <p:xfrm>
          <a:off x="8603204" y="2125492"/>
          <a:ext cx="1374344" cy="37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838080" imgH="228600" progId="Equation.3">
                  <p:embed/>
                </p:oleObj>
              </mc:Choice>
              <mc:Fallback>
                <p:oleObj name="Equazione" r:id="rId3" imgW="83808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3204" y="2125492"/>
                        <a:ext cx="1374344" cy="37482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1592"/>
              </p:ext>
            </p:extLst>
          </p:nvPr>
        </p:nvGraphicFramePr>
        <p:xfrm>
          <a:off x="8472455" y="3238979"/>
          <a:ext cx="1978090" cy="379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1181100" imgH="228600" progId="Equation.3">
                  <p:embed/>
                </p:oleObj>
              </mc:Choice>
              <mc:Fallback>
                <p:oleObj name="Equazione" r:id="rId5" imgW="1181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55" y="3238979"/>
                        <a:ext cx="1978090" cy="379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561392"/>
              </p:ext>
            </p:extLst>
          </p:nvPr>
        </p:nvGraphicFramePr>
        <p:xfrm>
          <a:off x="7548465" y="4392095"/>
          <a:ext cx="3648269" cy="6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7" imgW="2209800" imgH="393700" progId="Equation.3">
                  <p:embed/>
                </p:oleObj>
              </mc:Choice>
              <mc:Fallback>
                <p:oleObj name="Equazione" r:id="rId7" imgW="22098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8465" y="4392095"/>
                        <a:ext cx="3648269" cy="64473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60" name="Picture 72" descr="http://images.treccani.it/enc/media/share/images/orig/system/galleries/NPT/VOL_X/IMMAGINI/torsiometro_01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80566" y="4941571"/>
            <a:ext cx="3022969" cy="16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5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4" y="422189"/>
            <a:ext cx="5701718" cy="377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68189"/>
            <a:ext cx="4638943" cy="331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CasellaDiTesto 4"/>
          <p:cNvSpPr txBox="1">
            <a:spLocks noChangeArrowheads="1"/>
          </p:cNvSpPr>
          <p:nvPr/>
        </p:nvSpPr>
        <p:spPr bwMode="auto">
          <a:xfrm>
            <a:off x="180374" y="96963"/>
            <a:ext cx="7310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i="1" dirty="0" err="1">
                <a:solidFill>
                  <a:srgbClr val="0070C0"/>
                </a:solidFill>
              </a:rPr>
              <a:t>Examples</a:t>
            </a:r>
            <a:r>
              <a:rPr lang="it-IT" altLang="it-IT" sz="2400" b="1" i="1" dirty="0">
                <a:solidFill>
                  <a:srgbClr val="0070C0"/>
                </a:solidFill>
              </a:rPr>
              <a:t> of complete 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strain</a:t>
            </a:r>
            <a:r>
              <a:rPr lang="it-IT" altLang="it-IT" sz="2400" b="1" i="1" dirty="0">
                <a:solidFill>
                  <a:srgbClr val="0070C0"/>
                </a:solidFill>
              </a:rPr>
              <a:t> 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gage</a:t>
            </a:r>
            <a:r>
              <a:rPr lang="it-IT" altLang="it-IT" sz="2400" b="1" i="1" dirty="0">
                <a:solidFill>
                  <a:srgbClr val="0070C0"/>
                </a:solidFill>
              </a:rPr>
              <a:t> 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measurement</a:t>
            </a:r>
            <a:r>
              <a:rPr lang="it-IT" altLang="it-IT" sz="2400" b="1" i="1" dirty="0">
                <a:solidFill>
                  <a:srgbClr val="0070C0"/>
                </a:solidFill>
              </a:rPr>
              <a:t> 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chains</a:t>
            </a:r>
            <a:r>
              <a:rPr lang="it-IT" altLang="it-IT" sz="2400" b="1" i="1" dirty="0">
                <a:solidFill>
                  <a:srgbClr val="0070C0"/>
                </a:solidFill>
              </a:rPr>
              <a:t> 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53871" y="4292209"/>
            <a:ext cx="823582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Note that strain gage channels need to be </a:t>
            </a:r>
            <a:r>
              <a:rPr lang="en-US" sz="2000" i="1" dirty="0"/>
              <a:t>calibrated</a:t>
            </a:r>
            <a:r>
              <a:rPr lang="en-US" sz="2000" dirty="0"/>
              <a:t> before use, this is done by connecting internally shunt resistors 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s</a:t>
            </a:r>
            <a:r>
              <a:rPr lang="en-US" sz="2000" dirty="0"/>
              <a:t> that simulate specific strain values: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2000" dirty="0"/>
              <a:t>		with		</a:t>
            </a:r>
            <a:r>
              <a:rPr lang="en-US" sz="2000"/>
              <a:t>	</a:t>
            </a:r>
            <a:r>
              <a:rPr lang="en-US" sz="2000">
                <a:sym typeface="Wingdings" panose="05000000000000000000" pitchFamily="2" charset="2"/>
              </a:rPr>
              <a:t></a:t>
            </a:r>
            <a:endParaRPr lang="en-US" sz="2000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638949"/>
              </p:ext>
            </p:extLst>
          </p:nvPr>
        </p:nvGraphicFramePr>
        <p:xfrm>
          <a:off x="496855" y="5116701"/>
          <a:ext cx="1520890" cy="69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977476" imgH="444307" progId="Equation.3">
                  <p:embed/>
                </p:oleObj>
              </mc:Choice>
              <mc:Fallback>
                <p:oleObj name="Equazione" r:id="rId4" imgW="977476" imgH="44430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55" y="5116701"/>
                        <a:ext cx="1520890" cy="693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9015"/>
              </p:ext>
            </p:extLst>
          </p:nvPr>
        </p:nvGraphicFramePr>
        <p:xfrm>
          <a:off x="2913484" y="5121285"/>
          <a:ext cx="1763486" cy="69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180588" imgH="469696" progId="Equation.3">
                  <p:embed/>
                </p:oleObj>
              </mc:Choice>
              <mc:Fallback>
                <p:oleObj name="Equazione" r:id="rId6" imgW="1180588" imgH="46969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484" y="5121285"/>
                        <a:ext cx="1763486" cy="696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4600" y="3745206"/>
            <a:ext cx="3009900" cy="284797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245350" y="869951"/>
            <a:ext cx="8763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/>
              <a:t>Strain gage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083550" y="838200"/>
            <a:ext cx="95885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/>
              <a:t>Completion circuit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461500" y="300679"/>
            <a:ext cx="11874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/>
              <a:t>Power supply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623425" y="1625601"/>
            <a:ext cx="59372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/>
              <a:t>gain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562850" y="3046174"/>
            <a:ext cx="504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1200"/>
              <a:t>sensor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927470" y="3058874"/>
            <a:ext cx="106107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1200"/>
              <a:t>Matching circuit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845800" y="3073975"/>
            <a:ext cx="504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120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481595" y="5105693"/>
                <a:ext cx="1548628" cy="64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7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it-IT" sz="17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it-IT" sz="17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sz="17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it-IT" sz="1700" i="1"/>
                            <m:t>R</m:t>
                          </m:r>
                          <m:r>
                            <m:rPr>
                              <m:nor/>
                            </m:rPr>
                            <a:rPr lang="it-IT" sz="1700" i="1" baseline="30000"/>
                            <m:t>2</m:t>
                          </m:r>
                          <m:r>
                            <m:rPr>
                              <m:nor/>
                            </m:rPr>
                            <a:rPr lang="it-IT" sz="1700" i="1" baseline="-25000"/>
                            <m:t>g</m:t>
                          </m:r>
                          <m:r>
                            <m:rPr>
                              <m:nor/>
                            </m:rPr>
                            <a:rPr lang="it-IT" sz="1700" i="1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it-IT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7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it-IT" sz="17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7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17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70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595" y="5105693"/>
                <a:ext cx="1548628" cy="6485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5303507" y="5884527"/>
                <a:ext cx="3440443" cy="67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it-IT" sz="22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it-IT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2200" b="0" i="1" smtClean="0">
                            <a:latin typeface="Cambria Math"/>
                          </a:rPr>
                          <m:t>𝐹</m:t>
                        </m:r>
                      </m:den>
                    </m:f>
                    <m:f>
                      <m:f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2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2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it-IT" sz="2200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2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200">
                    <a:sym typeface="Wingdings" panose="05000000000000000000" pitchFamily="2" charset="2"/>
                  </a:rPr>
                  <a:t>  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2200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f>
                      <m:f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2200" i="1">
                            <a:latin typeface="Cambria Math"/>
                          </a:rPr>
                          <m:t>𝐹</m:t>
                        </m:r>
                      </m:den>
                    </m:f>
                    <m:f>
                      <m:f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2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2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it-IT" sz="2200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2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it-IT" sz="220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07" y="5884527"/>
                <a:ext cx="3440443" cy="67108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480639" y="5908380"/>
                <a:ext cx="1254446" cy="691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39" y="5908380"/>
                <a:ext cx="1254446" cy="69115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2349892" y="5893497"/>
                <a:ext cx="2649059" cy="697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𝐹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𝑒𝑙𝑒𝑡𝑡𝑟</m:t>
                          </m:r>
                        </m:sub>
                      </m:sSub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892" y="5893497"/>
                <a:ext cx="2649059" cy="6974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/>
          <p:cNvSpPr txBox="1"/>
          <p:nvPr/>
        </p:nvSpPr>
        <p:spPr>
          <a:xfrm>
            <a:off x="1775279" y="604167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08824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2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2" y="337667"/>
            <a:ext cx="2542671" cy="614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sellaDiTesto 5"/>
          <p:cNvSpPr txBox="1">
            <a:spLocks noChangeArrowheads="1"/>
          </p:cNvSpPr>
          <p:nvPr/>
        </p:nvSpPr>
        <p:spPr bwMode="auto">
          <a:xfrm>
            <a:off x="3760445" y="106834"/>
            <a:ext cx="4843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2400" b="1" i="1" dirty="0">
                <a:solidFill>
                  <a:srgbClr val="0070C0"/>
                </a:solidFill>
              </a:rPr>
              <a:t>Measurement</a:t>
            </a:r>
            <a:r>
              <a:rPr lang="it-IT" altLang="it-IT" sz="2400" b="1" i="1" dirty="0">
                <a:solidFill>
                  <a:srgbClr val="0070C0"/>
                </a:solidFill>
              </a:rPr>
              <a:t> of 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Mechanical</a:t>
            </a:r>
            <a:r>
              <a:rPr lang="it-IT" altLang="it-IT" sz="2400" b="1" i="1" dirty="0">
                <a:solidFill>
                  <a:srgbClr val="0070C0"/>
                </a:solidFill>
              </a:rPr>
              <a:t> STRAIN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670" y="3056454"/>
            <a:ext cx="4521622" cy="363914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02780" y="729663"/>
            <a:ext cx="8291512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i="1" dirty="0"/>
              <a:t>Strain measurements </a:t>
            </a:r>
            <a:r>
              <a:rPr lang="en-US" sz="2000" dirty="0"/>
              <a:t>are perhaps the most </a:t>
            </a:r>
            <a:r>
              <a:rPr lang="en-US" sz="2000" u="sng" dirty="0"/>
              <a:t>widespread measurements</a:t>
            </a:r>
            <a:r>
              <a:rPr lang="en-US" sz="2000" dirty="0"/>
              <a:t> done 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2000" dirty="0"/>
              <a:t>in engineering (</a:t>
            </a:r>
            <a:r>
              <a:rPr lang="en-US" sz="2000" i="1" dirty="0"/>
              <a:t>tension, force, pressure,</a:t>
            </a:r>
            <a:r>
              <a:rPr lang="en-US" sz="2000" dirty="0"/>
              <a:t> …): 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altLang="it-IT" sz="2000" dirty="0"/>
              <a:t>We measure here the </a:t>
            </a:r>
            <a:r>
              <a:rPr lang="en-US" altLang="it-IT" sz="2000" i="1" dirty="0"/>
              <a:t>lengthening and shortening</a:t>
            </a:r>
            <a:r>
              <a:rPr lang="en-US" altLang="it-IT" sz="2000" dirty="0"/>
              <a:t> of mechanical structures.  If we know the </a:t>
            </a:r>
            <a:r>
              <a:rPr lang="en-US" altLang="it-IT" sz="2000" b="1" i="1" dirty="0"/>
              <a:t>Young’s Modulus E </a:t>
            </a:r>
            <a:r>
              <a:rPr lang="en-US" altLang="it-IT" sz="2000" dirty="0"/>
              <a:t>of the material, after measuring the strain </a:t>
            </a:r>
            <a:r>
              <a:rPr lang="en-US" altLang="it-IT" sz="2000" i="1" dirty="0" err="1"/>
              <a:t>ε</a:t>
            </a:r>
            <a:r>
              <a:rPr lang="en-US" altLang="it-IT" sz="2000" i="1" baseline="-25000" dirty="0" err="1"/>
              <a:t>a</a:t>
            </a:r>
            <a:r>
              <a:rPr lang="en-US" altLang="it-IT" sz="2000" i="1" dirty="0"/>
              <a:t>  </a:t>
            </a:r>
            <a:r>
              <a:rPr lang="en-US" altLang="it-IT" sz="2000" dirty="0"/>
              <a:t>we can obtain the value of </a:t>
            </a:r>
            <a:r>
              <a:rPr lang="en-US" altLang="it-IT" sz="2000" b="1" i="1" dirty="0"/>
              <a:t>mechanical tension  </a:t>
            </a:r>
            <a:r>
              <a:rPr lang="en-US" altLang="it-IT" sz="2000" b="1" dirty="0"/>
              <a:t>σ = </a:t>
            </a:r>
            <a:r>
              <a:rPr lang="en-US" altLang="it-IT" sz="2000" b="1" i="1" dirty="0"/>
              <a:t>E⋅ ε</a:t>
            </a:r>
            <a:r>
              <a:rPr lang="en-US" altLang="it-IT" sz="2000" i="1" dirty="0"/>
              <a:t>  !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3702780" y="3250968"/>
            <a:ext cx="3439425" cy="3325526"/>
            <a:chOff x="3743970" y="3384975"/>
            <a:chExt cx="3439425" cy="3325526"/>
          </a:xfrm>
        </p:grpSpPr>
        <p:sp>
          <p:nvSpPr>
            <p:cNvPr id="4" name="CasellaDiTesto 3"/>
            <p:cNvSpPr txBox="1"/>
            <p:nvPr/>
          </p:nvSpPr>
          <p:spPr>
            <a:xfrm>
              <a:off x="3743970" y="3384975"/>
              <a:ext cx="3439425" cy="332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i="1" dirty="0"/>
                <a:t>Transverse strain </a:t>
              </a:r>
              <a:r>
                <a:rPr lang="en-US" sz="2000" dirty="0"/>
                <a:t>is measured by considering the </a:t>
              </a:r>
              <a:r>
                <a:rPr lang="en-US" sz="2000" i="1" dirty="0"/>
                <a:t>radial contraction</a:t>
              </a:r>
              <a:r>
                <a:rPr lang="en-US" sz="2000" dirty="0"/>
                <a:t> 	            and involves the knowledge of the </a:t>
              </a:r>
            </a:p>
            <a:p>
              <a:pPr>
                <a:lnSpc>
                  <a:spcPct val="110000"/>
                </a:lnSpc>
              </a:pPr>
              <a:endParaRPr lang="en-US" sz="1100" dirty="0"/>
            </a:p>
            <a:p>
              <a:pPr>
                <a:lnSpc>
                  <a:spcPct val="110000"/>
                </a:lnSpc>
              </a:pPr>
              <a:r>
                <a:rPr lang="en-US" sz="2000" b="1" i="1" dirty="0"/>
                <a:t>Poisson Coefficient</a:t>
              </a:r>
              <a:r>
                <a:rPr lang="en-US" sz="2000" dirty="0"/>
                <a:t>:   </a:t>
              </a:r>
            </a:p>
            <a:p>
              <a:pPr>
                <a:lnSpc>
                  <a:spcPct val="110000"/>
                </a:lnSpc>
              </a:pPr>
              <a:endParaRPr lang="en-US" sz="1400" dirty="0"/>
            </a:p>
            <a:p>
              <a:pPr>
                <a:lnSpc>
                  <a:spcPct val="110000"/>
                </a:lnSpc>
              </a:pPr>
              <a:r>
                <a:rPr lang="en-US" sz="2000" dirty="0"/>
                <a:t>Which for metallic materials ranges from 0,2 up to 0,4 …</a:t>
              </a:r>
            </a:p>
            <a:p>
              <a:pPr>
                <a:lnSpc>
                  <a:spcPct val="110000"/>
                </a:lnSpc>
              </a:pPr>
              <a:r>
                <a:rPr lang="en-US" sz="2000" dirty="0"/>
                <a:t>Conventionally  </a:t>
              </a:r>
              <a:r>
                <a:rPr lang="el-GR" sz="2000" b="1" i="1" dirty="0"/>
                <a:t>ν</a:t>
              </a:r>
              <a:r>
                <a:rPr lang="it-IT" sz="2000" b="1" i="1" dirty="0"/>
                <a:t> = 0,3</a:t>
              </a:r>
              <a:endParaRPr lang="en-US" sz="2000" b="1" i="1" dirty="0"/>
            </a:p>
          </p:txBody>
        </p:sp>
        <p:graphicFrame>
          <p:nvGraphicFramePr>
            <p:cNvPr id="6" name="Ogget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3058912"/>
                </p:ext>
              </p:extLst>
            </p:nvPr>
          </p:nvGraphicFramePr>
          <p:xfrm>
            <a:off x="5128118" y="4140522"/>
            <a:ext cx="1141655" cy="298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837836" imgH="215806" progId="Equation.3">
                    <p:embed/>
                  </p:oleObj>
                </mc:Choice>
                <mc:Fallback>
                  <p:oleObj name="Equazione" r:id="rId4" imgW="837836" imgH="215806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8118" y="4140522"/>
                          <a:ext cx="1141655" cy="2983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422264"/>
              </p:ext>
            </p:extLst>
          </p:nvPr>
        </p:nvGraphicFramePr>
        <p:xfrm>
          <a:off x="8915644" y="1239764"/>
          <a:ext cx="1800355" cy="68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130040" imgH="431640" progId="Equation.3">
                  <p:embed/>
                </p:oleObj>
              </mc:Choice>
              <mc:Fallback>
                <p:oleObj name="Equazione" r:id="rId6" imgW="113004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644" y="1239764"/>
                        <a:ext cx="1800355" cy="68792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254173" y="479702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-</a:t>
            </a:r>
          </a:p>
        </p:txBody>
      </p:sp>
      <p:pic>
        <p:nvPicPr>
          <p:cNvPr id="1146" name="Picture 12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7"/>
          <a:stretch/>
        </p:blipFill>
        <p:spPr bwMode="auto">
          <a:xfrm>
            <a:off x="5891650" y="4645774"/>
            <a:ext cx="42983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8"/>
          <a:stretch/>
        </p:blipFill>
        <p:spPr bwMode="auto">
          <a:xfrm>
            <a:off x="6486678" y="4654239"/>
            <a:ext cx="340476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1802130" y="5560484"/>
                <a:ext cx="1198341" cy="5308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it-IT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130" y="5560484"/>
                <a:ext cx="1198341" cy="53085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1815689" y="6078284"/>
                <a:ext cx="1211294" cy="5308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it-IT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689" y="6078284"/>
                <a:ext cx="1211294" cy="53085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54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3" y="1521561"/>
            <a:ext cx="7192804" cy="371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asellaDiTesto 4"/>
          <p:cNvSpPr txBox="1">
            <a:spLocks noChangeArrowheads="1"/>
          </p:cNvSpPr>
          <p:nvPr/>
        </p:nvSpPr>
        <p:spPr bwMode="auto">
          <a:xfrm>
            <a:off x="4201598" y="173448"/>
            <a:ext cx="3846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2400" b="1" i="1" u="sng" dirty="0">
                <a:solidFill>
                  <a:srgbClr val="0070C0"/>
                </a:solidFill>
              </a:rPr>
              <a:t>Ductile</a:t>
            </a:r>
            <a:r>
              <a:rPr lang="en-US" altLang="it-IT" sz="2400" b="1" i="1" dirty="0">
                <a:solidFill>
                  <a:srgbClr val="0070C0"/>
                </a:solidFill>
              </a:rPr>
              <a:t> and </a:t>
            </a:r>
            <a:r>
              <a:rPr lang="en-US" altLang="it-IT" sz="2400" b="1" i="1" u="sng" dirty="0">
                <a:solidFill>
                  <a:srgbClr val="0070C0"/>
                </a:solidFill>
              </a:rPr>
              <a:t>brittle</a:t>
            </a:r>
            <a:r>
              <a:rPr lang="en-US" altLang="it-IT" sz="2400" b="1" i="1" dirty="0">
                <a:solidFill>
                  <a:srgbClr val="0070C0"/>
                </a:solidFill>
              </a:rPr>
              <a:t> materials: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694541" y="1042697"/>
            <a:ext cx="4300609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/>
              <a:t>A first type of instruments used to measure the </a:t>
            </a:r>
            <a:r>
              <a:rPr lang="en-US" sz="2000" i="1" dirty="0"/>
              <a:t>strain</a:t>
            </a:r>
            <a:r>
              <a:rPr lang="en-US" sz="2000" dirty="0"/>
              <a:t> or the </a:t>
            </a:r>
            <a:r>
              <a:rPr lang="en-US" sz="2000" i="1" dirty="0"/>
              <a:t>displacement</a:t>
            </a:r>
            <a:r>
              <a:rPr lang="en-US" sz="2000" dirty="0"/>
              <a:t> between two adjacent points are the</a:t>
            </a:r>
          </a:p>
          <a:p>
            <a:pPr algn="just">
              <a:lnSpc>
                <a:spcPct val="110000"/>
              </a:lnSpc>
            </a:pPr>
            <a:r>
              <a:rPr lang="en-US" sz="2000" b="1" i="1" dirty="0"/>
              <a:t>Mechanical Extensometers …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722" y="2563586"/>
            <a:ext cx="4033276" cy="40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62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ttangolo 2"/>
          <p:cNvSpPr>
            <a:spLocks noChangeArrowheads="1"/>
          </p:cNvSpPr>
          <p:nvPr/>
        </p:nvSpPr>
        <p:spPr bwMode="auto">
          <a:xfrm>
            <a:off x="3614502" y="166539"/>
            <a:ext cx="3751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i="1" dirty="0" err="1">
                <a:solidFill>
                  <a:srgbClr val="0070C0"/>
                </a:solidFill>
              </a:rPr>
              <a:t>Mechanical</a:t>
            </a:r>
            <a:r>
              <a:rPr lang="it-IT" altLang="it-IT" sz="2400" b="1" i="1" dirty="0">
                <a:solidFill>
                  <a:srgbClr val="0070C0"/>
                </a:solidFill>
              </a:rPr>
              <a:t> 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Extensometers</a:t>
            </a:r>
            <a:r>
              <a:rPr lang="it-IT" altLang="it-IT" sz="2400" b="1" i="1" dirty="0">
                <a:solidFill>
                  <a:srgbClr val="0070C0"/>
                </a:solidFill>
              </a:rPr>
              <a:t> :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/>
          <a:stretch/>
        </p:blipFill>
        <p:spPr bwMode="auto">
          <a:xfrm>
            <a:off x="90053" y="503481"/>
            <a:ext cx="3456855" cy="552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095" y="2350061"/>
            <a:ext cx="2412000" cy="370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epsilontech.com/images.Epsilon/Products/Axial/3542/Other_Models/3575_and_3542_extensom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46" y="166539"/>
            <a:ext cx="4000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3648128" y="750675"/>
            <a:ext cx="3639196" cy="5181906"/>
            <a:chOff x="3890608" y="1228707"/>
            <a:chExt cx="3639196" cy="5181906"/>
          </a:xfrm>
        </p:grpSpPr>
        <p:sp>
          <p:nvSpPr>
            <p:cNvPr id="6" name="CasellaDiTesto 5"/>
            <p:cNvSpPr txBox="1"/>
            <p:nvPr/>
          </p:nvSpPr>
          <p:spPr>
            <a:xfrm>
              <a:off x="3890608" y="1228707"/>
              <a:ext cx="3639196" cy="459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/>
                <a:t>The displacement is measured between two points, initially at distance </a:t>
              </a:r>
              <a:r>
                <a:rPr lang="en-US" sz="2000" i="1" dirty="0"/>
                <a:t>l</a:t>
              </a:r>
              <a:r>
                <a:rPr lang="en-US" sz="2000" i="1" baseline="-25000" dirty="0"/>
                <a:t>0</a:t>
              </a:r>
            </a:p>
            <a:p>
              <a:pPr>
                <a:lnSpc>
                  <a:spcPct val="110000"/>
                </a:lnSpc>
              </a:pPr>
              <a:r>
                <a:rPr lang="en-US" sz="2000" dirty="0"/>
                <a:t>When the specimen elongates </a:t>
              </a:r>
              <a:r>
                <a:rPr lang="el-GR" sz="2000" i="1" dirty="0"/>
                <a:t>Δ</a:t>
              </a:r>
              <a:r>
                <a:rPr lang="it-IT" sz="2000" i="1" dirty="0"/>
                <a:t>l</a:t>
              </a:r>
              <a:r>
                <a:rPr lang="en-US" sz="2000" dirty="0"/>
                <a:t>, the indicator rotates of an angle </a:t>
              </a:r>
              <a:r>
                <a:rPr lang="el-GR" sz="2000" i="1" dirty="0"/>
                <a:t>θ</a:t>
              </a:r>
              <a:r>
                <a:rPr lang="it-IT" sz="2000" i="1" dirty="0"/>
                <a:t> </a:t>
              </a:r>
              <a:r>
                <a:rPr lang="it-IT" sz="2000" dirty="0"/>
                <a:t>and </a:t>
              </a:r>
              <a:r>
                <a:rPr lang="it-IT" sz="2000" err="1"/>
                <a:t>we</a:t>
              </a:r>
              <a:r>
                <a:rPr lang="it-IT" sz="2000"/>
                <a:t> read </a:t>
              </a:r>
              <a:r>
                <a:rPr lang="it-IT" sz="2000" dirty="0"/>
                <a:t>the output </a:t>
              </a:r>
              <a:r>
                <a:rPr lang="en-US" sz="2000" dirty="0"/>
                <a:t> </a:t>
              </a:r>
              <a:r>
                <a:rPr lang="el-GR" sz="2000" i="1" dirty="0"/>
                <a:t>λ</a:t>
              </a:r>
              <a:r>
                <a:rPr lang="en-US" sz="2000" dirty="0"/>
                <a:t>  …</a:t>
              </a:r>
            </a:p>
            <a:p>
              <a:pPr>
                <a:lnSpc>
                  <a:spcPct val="110000"/>
                </a:lnSpc>
              </a:pPr>
              <a:endParaRPr lang="en-US" sz="2000" dirty="0"/>
            </a:p>
            <a:p>
              <a:pPr>
                <a:lnSpc>
                  <a:spcPct val="110000"/>
                </a:lnSpc>
              </a:pPr>
              <a:endParaRPr lang="en-US" sz="2000" dirty="0"/>
            </a:p>
            <a:p>
              <a:pPr>
                <a:lnSpc>
                  <a:spcPct val="110000"/>
                </a:lnSpc>
              </a:pPr>
              <a:endParaRPr lang="en-US" sz="1600" dirty="0"/>
            </a:p>
            <a:p>
              <a:pPr>
                <a:lnSpc>
                  <a:spcPct val="110000"/>
                </a:lnSpc>
              </a:pPr>
              <a:endParaRPr lang="en-US" sz="600" dirty="0"/>
            </a:p>
            <a:p>
              <a:pPr>
                <a:lnSpc>
                  <a:spcPct val="110000"/>
                </a:lnSpc>
              </a:pPr>
              <a:r>
                <a:rPr lang="en-US" sz="2000" dirty="0"/>
                <a:t>The ratio is :</a:t>
              </a:r>
            </a:p>
            <a:p>
              <a:pPr>
                <a:lnSpc>
                  <a:spcPct val="110000"/>
                </a:lnSpc>
              </a:pPr>
              <a:endParaRPr lang="en-US" sz="1600" dirty="0"/>
            </a:p>
            <a:p>
              <a:pPr>
                <a:lnSpc>
                  <a:spcPct val="110000"/>
                </a:lnSpc>
              </a:pPr>
              <a:endParaRPr lang="en-US" sz="1000" dirty="0"/>
            </a:p>
            <a:p>
              <a:pPr>
                <a:lnSpc>
                  <a:spcPct val="110000"/>
                </a:lnSpc>
              </a:pPr>
              <a:r>
                <a:rPr lang="en-US" sz="2000" dirty="0"/>
                <a:t>And the graduation curve is then:</a:t>
              </a:r>
            </a:p>
            <a:p>
              <a:pPr>
                <a:lnSpc>
                  <a:spcPct val="110000"/>
                </a:lnSpc>
              </a:pPr>
              <a:endParaRPr lang="en-US" sz="2000" dirty="0"/>
            </a:p>
          </p:txBody>
        </p:sp>
        <p:graphicFrame>
          <p:nvGraphicFramePr>
            <p:cNvPr id="2" name="Ogget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1532506"/>
                </p:ext>
              </p:extLst>
            </p:nvPr>
          </p:nvGraphicFramePr>
          <p:xfrm>
            <a:off x="4013379" y="3356813"/>
            <a:ext cx="1051797" cy="327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583693" imgH="177646" progId="Equation.3">
                    <p:embed/>
                  </p:oleObj>
                </mc:Choice>
                <mc:Fallback>
                  <p:oleObj name="Equazione" r:id="rId5" imgW="583693" imgH="177646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3379" y="3356813"/>
                          <a:ext cx="1051797" cy="3276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gget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1908388"/>
                </p:ext>
              </p:extLst>
            </p:nvPr>
          </p:nvGraphicFramePr>
          <p:xfrm>
            <a:off x="4058614" y="3787804"/>
            <a:ext cx="961326" cy="332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520248" imgH="177646" progId="Equation.3">
                    <p:embed/>
                  </p:oleObj>
                </mc:Choice>
                <mc:Fallback>
                  <p:oleObj name="Equazione" r:id="rId7" imgW="520248" imgH="177646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8614" y="3787804"/>
                          <a:ext cx="961326" cy="3320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740110"/>
                </p:ext>
              </p:extLst>
            </p:nvPr>
          </p:nvGraphicFramePr>
          <p:xfrm>
            <a:off x="5421527" y="4168758"/>
            <a:ext cx="835156" cy="698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469696" imgH="393529" progId="Equation.3">
                    <p:embed/>
                  </p:oleObj>
                </mc:Choice>
                <mc:Fallback>
                  <p:oleObj name="Equazione" r:id="rId9" imgW="469696" imgH="393529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1527" y="4168758"/>
                          <a:ext cx="835156" cy="6988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9832448"/>
                </p:ext>
              </p:extLst>
            </p:nvPr>
          </p:nvGraphicFramePr>
          <p:xfrm>
            <a:off x="4957452" y="5598285"/>
            <a:ext cx="1498294" cy="812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1" imgW="787400" imgH="431800" progId="Equation.3">
                    <p:embed/>
                  </p:oleObj>
                </mc:Choice>
                <mc:Fallback>
                  <p:oleObj name="Equazione" r:id="rId11" imgW="787400" imgH="4318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7452" y="5598285"/>
                          <a:ext cx="1498294" cy="812328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CasellaDiTesto 3"/>
          <p:cNvSpPr txBox="1"/>
          <p:nvPr/>
        </p:nvSpPr>
        <p:spPr>
          <a:xfrm>
            <a:off x="3561536" y="5961120"/>
            <a:ext cx="3989234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000" b="1"/>
              <a:t>"not-punctual" strain measurement</a:t>
            </a:r>
          </a:p>
          <a:p>
            <a:pPr>
              <a:lnSpc>
                <a:spcPct val="110000"/>
              </a:lnSpc>
            </a:pPr>
            <a:r>
              <a:rPr lang="it-IT" sz="2000" b="1"/>
              <a:t>no dynamic due to the masses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010148" y="5978222"/>
            <a:ext cx="3900491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000" b="1"/>
              <a:t>High amplification:</a:t>
            </a:r>
          </a:p>
          <a:p>
            <a:pPr>
              <a:lnSpc>
                <a:spcPct val="110000"/>
              </a:lnSpc>
            </a:pPr>
            <a:r>
              <a:rPr lang="it-IT" sz="2000" b="1"/>
              <a:t>Static characterization / calibration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1450" y="2616200"/>
            <a:ext cx="431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444750" y="2635250"/>
            <a:ext cx="431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39090" y="27781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ym typeface="Symbol"/>
              </a:rPr>
              <a:t></a:t>
            </a:r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6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2813278"/>
            <a:ext cx="3985074" cy="34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CasellaDiTesto 8"/>
          <p:cNvSpPr txBox="1">
            <a:spLocks noChangeArrowheads="1"/>
          </p:cNvSpPr>
          <p:nvPr/>
        </p:nvSpPr>
        <p:spPr bwMode="auto">
          <a:xfrm>
            <a:off x="361806" y="788388"/>
            <a:ext cx="7085011" cy="23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it-IT" sz="2000" dirty="0"/>
              <a:t>However, what we really need is a </a:t>
            </a:r>
            <a:r>
              <a:rPr lang="en-US" altLang="it-IT" sz="2000" i="1" dirty="0"/>
              <a:t>punctual strain measurement</a:t>
            </a:r>
            <a:r>
              <a:rPr lang="en-US" altLang="it-IT" sz="2000" dirty="0"/>
              <a:t>, so to effectively monitor the zones of the surface where the strain  concentrates.</a:t>
            </a:r>
          </a:p>
          <a:p>
            <a:pPr>
              <a:lnSpc>
                <a:spcPct val="110000"/>
              </a:lnSpc>
            </a:pPr>
            <a:endParaRPr lang="en-US" altLang="it-IT" sz="1100" dirty="0"/>
          </a:p>
          <a:p>
            <a:pPr>
              <a:lnSpc>
                <a:spcPct val="110000"/>
              </a:lnSpc>
            </a:pPr>
            <a:r>
              <a:rPr lang="en-US" altLang="it-IT" sz="2000" b="1" i="1" dirty="0"/>
              <a:t>Electrical strain gages </a:t>
            </a:r>
            <a:r>
              <a:rPr lang="en-US" altLang="it-IT" sz="2000" dirty="0"/>
              <a:t>are based on resistance variation with elongation !</a:t>
            </a:r>
          </a:p>
          <a:p>
            <a:pPr>
              <a:lnSpc>
                <a:spcPct val="110000"/>
              </a:lnSpc>
            </a:pPr>
            <a:endParaRPr lang="en-US" altLang="it-IT" sz="2000" dirty="0"/>
          </a:p>
        </p:txBody>
      </p:sp>
      <p:sp>
        <p:nvSpPr>
          <p:cNvPr id="6148" name="CasellaDiTesto 5"/>
          <p:cNvSpPr txBox="1">
            <a:spLocks noChangeArrowheads="1"/>
          </p:cNvSpPr>
          <p:nvPr/>
        </p:nvSpPr>
        <p:spPr bwMode="auto">
          <a:xfrm>
            <a:off x="4163300" y="122535"/>
            <a:ext cx="3436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i="1" dirty="0" err="1">
                <a:solidFill>
                  <a:srgbClr val="0070C0"/>
                </a:solidFill>
              </a:rPr>
              <a:t>Electrical</a:t>
            </a:r>
            <a:r>
              <a:rPr lang="it-IT" altLang="it-IT" sz="2400" b="1" i="1" dirty="0">
                <a:solidFill>
                  <a:srgbClr val="0070C0"/>
                </a:solidFill>
              </a:rPr>
              <a:t> STRAIN GAGES :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009" y="788388"/>
            <a:ext cx="4068000" cy="1052067"/>
          </a:xfrm>
          <a:prstGeom prst="rect">
            <a:avLst/>
          </a:prstGeom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82" y="2397113"/>
            <a:ext cx="6158442" cy="19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393095" y="2477172"/>
            <a:ext cx="1574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(historical realization)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58787" y="6223220"/>
            <a:ext cx="1495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(modern realization)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3689"/>
              </p:ext>
            </p:extLst>
          </p:nvPr>
        </p:nvGraphicFramePr>
        <p:xfrm>
          <a:off x="7101521" y="5608486"/>
          <a:ext cx="3600000" cy="77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2019300" imgH="431800" progId="Equation.3">
                  <p:embed/>
                </p:oleObj>
              </mc:Choice>
              <mc:Fallback>
                <p:oleObj name="Equazione" r:id="rId6" imgW="20193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1521" y="5608486"/>
                        <a:ext cx="3600000" cy="775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076500"/>
              </p:ext>
            </p:extLst>
          </p:nvPr>
        </p:nvGraphicFramePr>
        <p:xfrm>
          <a:off x="4443861" y="2588542"/>
          <a:ext cx="944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545760" imgH="393480" progId="Equation.3">
                  <p:embed/>
                </p:oleObj>
              </mc:Choice>
              <mc:Fallback>
                <p:oleObj name="Equazione" r:id="rId8" imgW="545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861" y="2588542"/>
                        <a:ext cx="944563" cy="6858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8"/>
          <p:cNvSpPr txBox="1">
            <a:spLocks noChangeArrowheads="1"/>
          </p:cNvSpPr>
          <p:nvPr/>
        </p:nvSpPr>
        <p:spPr bwMode="auto">
          <a:xfrm>
            <a:off x="4940743" y="4977930"/>
            <a:ext cx="7085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2000"/>
              <a:t>First </a:t>
            </a:r>
            <a:r>
              <a:rPr lang="en-US" altLang="it-IT" sz="2000" dirty="0"/>
              <a:t>we have to elaborate a bit the basic physical relation of </a:t>
            </a:r>
            <a:r>
              <a:rPr lang="en-US" altLang="it-IT" sz="2000" b="1" i="1" dirty="0"/>
              <a:t>resistivity</a:t>
            </a:r>
            <a:r>
              <a:rPr lang="en-US" altLang="it-IT" sz="2000" dirty="0"/>
              <a:t> …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68391" y="3948447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Low sensitivity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0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297982"/>
              </p:ext>
            </p:extLst>
          </p:nvPr>
        </p:nvGraphicFramePr>
        <p:xfrm>
          <a:off x="847492" y="744873"/>
          <a:ext cx="2781956" cy="671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39900" imgH="419100" progId="Equation.3">
                  <p:embed/>
                </p:oleObj>
              </mc:Choice>
              <mc:Fallback>
                <p:oleObj r:id="rId2" imgW="17399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92" y="744873"/>
                        <a:ext cx="2781956" cy="671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58584" y="178103"/>
            <a:ext cx="10131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then we derivate the relation and we transform the </a:t>
            </a:r>
            <a:r>
              <a:rPr lang="en-US" sz="2000" i="1" dirty="0"/>
              <a:t>infinitesimal terms</a:t>
            </a:r>
            <a:r>
              <a:rPr lang="en-US" sz="2000" dirty="0"/>
              <a:t> into </a:t>
            </a:r>
            <a:r>
              <a:rPr lang="en-US" sz="2000" b="1" i="1" dirty="0"/>
              <a:t>finite differences …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379996"/>
              </p:ext>
            </p:extLst>
          </p:nvPr>
        </p:nvGraphicFramePr>
        <p:xfrm>
          <a:off x="847492" y="1528448"/>
          <a:ext cx="2080266" cy="68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270000" imgH="419100" progId="Equation.3">
                  <p:embed/>
                </p:oleObj>
              </mc:Choice>
              <mc:Fallback>
                <p:oleObj name="Equazione" r:id="rId4" imgW="12700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92" y="1528448"/>
                        <a:ext cx="2080266" cy="684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24804" y="2440245"/>
            <a:ext cx="115423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Because it is 			and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it remains 								( </a:t>
            </a:r>
            <a:r>
              <a:rPr lang="en-US" sz="2000" i="1" dirty="0" err="1"/>
              <a:t>ε</a:t>
            </a:r>
            <a:r>
              <a:rPr lang="en-US" sz="2000" i="1" baseline="-25000" dirty="0" err="1"/>
              <a:t>t</a:t>
            </a:r>
            <a:r>
              <a:rPr lang="en-US" sz="2000" dirty="0"/>
              <a:t> sign is the opposite of </a:t>
            </a:r>
            <a:r>
              <a:rPr lang="en-US" sz="2000" i="1" dirty="0" err="1"/>
              <a:t>ε</a:t>
            </a:r>
            <a:r>
              <a:rPr lang="en-US" sz="2000" i="1" baseline="-25000" dirty="0" err="1"/>
              <a:t>a</a:t>
            </a:r>
            <a:r>
              <a:rPr lang="en-US" sz="2000" i="1" dirty="0"/>
              <a:t> )</a:t>
            </a:r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en-US" sz="2000" i="1" dirty="0"/>
              <a:t>				</a:t>
            </a:r>
            <a:r>
              <a:rPr lang="en-US" sz="2000" i="1"/>
              <a:t>	</a:t>
            </a:r>
            <a:endParaRPr lang="en-US" sz="2000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55197"/>
              </p:ext>
            </p:extLst>
          </p:nvPr>
        </p:nvGraphicFramePr>
        <p:xfrm>
          <a:off x="2021642" y="2307801"/>
          <a:ext cx="992459" cy="664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622030" imgH="418918" progId="Equation.3">
                  <p:embed/>
                </p:oleObj>
              </mc:Choice>
              <mc:Fallback>
                <p:oleObj name="Equazione" r:id="rId6" imgW="622030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642" y="2307801"/>
                        <a:ext cx="992459" cy="664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119460"/>
              </p:ext>
            </p:extLst>
          </p:nvPr>
        </p:nvGraphicFramePr>
        <p:xfrm>
          <a:off x="4802660" y="2316509"/>
          <a:ext cx="5381575" cy="65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251200" imgH="393700" progId="Equation.3">
                  <p:embed/>
                </p:oleObj>
              </mc:Choice>
              <mc:Fallback>
                <p:oleObj r:id="rId8" imgW="32512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660" y="2316509"/>
                        <a:ext cx="5381575" cy="656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529378"/>
              </p:ext>
            </p:extLst>
          </p:nvPr>
        </p:nvGraphicFramePr>
        <p:xfrm>
          <a:off x="4802660" y="3042157"/>
          <a:ext cx="3142182" cy="1256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905000" imgH="762000" progId="Equation.3">
                  <p:embed/>
                </p:oleObj>
              </mc:Choice>
              <mc:Fallback>
                <p:oleObj r:id="rId10" imgW="1905000" imgH="7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660" y="3042157"/>
                        <a:ext cx="3142182" cy="1256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500633"/>
              </p:ext>
            </p:extLst>
          </p:nvPr>
        </p:nvGraphicFramePr>
        <p:xfrm>
          <a:off x="2021642" y="4473160"/>
          <a:ext cx="6084082" cy="730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3492500" imgH="419100" progId="Equation.3">
                  <p:embed/>
                </p:oleObj>
              </mc:Choice>
              <mc:Fallback>
                <p:oleObj name="Equazione" r:id="rId12" imgW="34925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642" y="4473160"/>
                        <a:ext cx="6084082" cy="730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2"/>
          <p:cNvGrpSpPr/>
          <p:nvPr/>
        </p:nvGrpSpPr>
        <p:grpSpPr>
          <a:xfrm>
            <a:off x="293370" y="5310994"/>
            <a:ext cx="9184544" cy="1349432"/>
            <a:chOff x="293370" y="5310994"/>
            <a:chExt cx="9184544" cy="1349432"/>
          </a:xfrm>
        </p:grpSpPr>
        <p:graphicFrame>
          <p:nvGraphicFramePr>
            <p:cNvPr id="20" name="Ogget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7569125"/>
                </p:ext>
              </p:extLst>
            </p:nvPr>
          </p:nvGraphicFramePr>
          <p:xfrm>
            <a:off x="2021642" y="5310994"/>
            <a:ext cx="2404345" cy="1349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4" imgW="1422400" imgH="800100" progId="Equation.3">
                    <p:embed/>
                  </p:oleObj>
                </mc:Choice>
                <mc:Fallback>
                  <p:oleObj name="Equazione" r:id="rId14" imgW="1422400" imgH="8001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1642" y="5310994"/>
                          <a:ext cx="2404345" cy="13494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ggetto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8528132"/>
                </p:ext>
              </p:extLst>
            </p:nvPr>
          </p:nvGraphicFramePr>
          <p:xfrm>
            <a:off x="5560540" y="5834805"/>
            <a:ext cx="839212" cy="309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6" imgW="469696" imgH="177723" progId="Equation.3">
                    <p:embed/>
                  </p:oleObj>
                </mc:Choice>
                <mc:Fallback>
                  <p:oleObj name="Equazione" r:id="rId16" imgW="469696" imgH="177723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0540" y="5834805"/>
                          <a:ext cx="839212" cy="3097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ggetto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4895223"/>
                </p:ext>
              </p:extLst>
            </p:nvPr>
          </p:nvGraphicFramePr>
          <p:xfrm>
            <a:off x="8161645" y="5851485"/>
            <a:ext cx="1316269" cy="293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8" imgW="787058" imgH="177723" progId="Equation.3">
                    <p:embed/>
                  </p:oleObj>
                </mc:Choice>
                <mc:Fallback>
                  <p:oleObj name="Equazione" r:id="rId18" imgW="787058" imgH="177723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1645" y="5851485"/>
                          <a:ext cx="1316269" cy="2930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CasellaDiTesto 1"/>
            <p:cNvSpPr txBox="1"/>
            <p:nvPr/>
          </p:nvSpPr>
          <p:spPr>
            <a:xfrm>
              <a:off x="293370" y="5836920"/>
              <a:ext cx="1524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/>
                <a:t>The sensitivity</a:t>
              </a:r>
            </a:p>
          </p:txBody>
        </p:sp>
      </p:grpSp>
      <p:sp>
        <p:nvSpPr>
          <p:cNvPr id="26" name="Rettangolo 2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902200" y="5785019"/>
            <a:ext cx="6096000" cy="7525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2000">
                <a:solidFill>
                  <a:prstClr val="black"/>
                </a:solidFill>
              </a:rPr>
              <a:t>with 	          we would have  </a:t>
            </a:r>
          </a:p>
          <a:p>
            <a:pPr lvl="0">
              <a:lnSpc>
                <a:spcPct val="110000"/>
              </a:lnSpc>
            </a:pPr>
            <a:r>
              <a:rPr lang="en-US" sz="2000">
                <a:solidFill>
                  <a:prstClr val="black"/>
                </a:solidFill>
              </a:rPr>
              <a:t>however, variation of </a:t>
            </a:r>
            <a:r>
              <a:rPr lang="en-US" sz="2000" i="1">
                <a:solidFill>
                  <a:prstClr val="black"/>
                </a:solidFill>
              </a:rPr>
              <a:t>Δρ/ρ </a:t>
            </a:r>
            <a:r>
              <a:rPr lang="en-US" sz="2000">
                <a:solidFill>
                  <a:prstClr val="black"/>
                </a:solidFill>
              </a:rPr>
              <a:t>is </a:t>
            </a:r>
            <a:r>
              <a:rPr lang="en-US" sz="2000" u="sng">
                <a:solidFill>
                  <a:prstClr val="black"/>
                </a:solidFill>
              </a:rPr>
              <a:t>not zero</a:t>
            </a:r>
            <a:r>
              <a:rPr lang="en-US" sz="2000">
                <a:solidFill>
                  <a:prstClr val="black"/>
                </a:solidFill>
              </a:rPr>
              <a:t> !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asellaDiTesto 4"/>
          <p:cNvSpPr txBox="1">
            <a:spLocks noChangeArrowheads="1"/>
          </p:cNvSpPr>
          <p:nvPr/>
        </p:nvSpPr>
        <p:spPr bwMode="auto">
          <a:xfrm>
            <a:off x="7665628" y="2183027"/>
            <a:ext cx="3483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i="1" dirty="0">
                <a:solidFill>
                  <a:srgbClr val="0070C0"/>
                </a:solidFill>
              </a:rPr>
              <a:t>Commercial 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strain</a:t>
            </a:r>
            <a:r>
              <a:rPr lang="it-IT" altLang="it-IT" sz="2400" b="1" i="1" dirty="0">
                <a:solidFill>
                  <a:srgbClr val="0070C0"/>
                </a:solidFill>
              </a:rPr>
              <a:t> 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gages</a:t>
            </a:r>
            <a:r>
              <a:rPr lang="it-IT" altLang="it-IT" sz="2400" b="1" i="1" dirty="0">
                <a:solidFill>
                  <a:srgbClr val="0070C0"/>
                </a:solidFill>
              </a:rPr>
              <a:t> 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10003" y="95952"/>
            <a:ext cx="11980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Because the contribution of the </a:t>
            </a:r>
            <a:r>
              <a:rPr lang="en-US" sz="2000" i="1" dirty="0"/>
              <a:t>resistivity variation</a:t>
            </a:r>
            <a:r>
              <a:rPr lang="en-US" sz="2000" dirty="0"/>
              <a:t> </a:t>
            </a:r>
            <a:r>
              <a:rPr lang="el-GR" sz="2000" i="1" dirty="0"/>
              <a:t>Δρ</a:t>
            </a:r>
            <a:r>
              <a:rPr lang="it-IT" sz="2000" dirty="0"/>
              <a:t> </a:t>
            </a:r>
            <a:r>
              <a:rPr lang="en-US" sz="2000" dirty="0"/>
              <a:t>is difficult to calculate, strain </a:t>
            </a:r>
            <a:r>
              <a:rPr lang="en-US" sz="2000"/>
              <a:t>gage producers </a:t>
            </a:r>
            <a:r>
              <a:rPr lang="en-US" sz="2000" i="1" dirty="0"/>
              <a:t>proceed experimentally</a:t>
            </a:r>
            <a:r>
              <a:rPr lang="en-US" sz="2000" dirty="0"/>
              <a:t> and </a:t>
            </a:r>
            <a:r>
              <a:rPr lang="en-US" sz="2000"/>
              <a:t>«measure» </a:t>
            </a:r>
            <a:r>
              <a:rPr lang="en-US" sz="2000" dirty="0"/>
              <a:t>the </a:t>
            </a:r>
            <a:r>
              <a:rPr lang="en-US" sz="2000" i="1" u="sng" dirty="0"/>
              <a:t>factor F</a:t>
            </a:r>
            <a:r>
              <a:rPr lang="en-US" sz="2000" dirty="0"/>
              <a:t> for a certain number of gages.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 resulting number is then assigned to the same lot of transducer … that is the </a:t>
            </a:r>
            <a:r>
              <a:rPr lang="en-US" sz="2000" b="1" i="1" dirty="0"/>
              <a:t>gage factor</a:t>
            </a:r>
            <a:r>
              <a:rPr lang="en-US" sz="2000" dirty="0"/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65378"/>
              </p:ext>
            </p:extLst>
          </p:nvPr>
        </p:nvGraphicFramePr>
        <p:xfrm>
          <a:off x="9978097" y="814402"/>
          <a:ext cx="792000" cy="335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393359" imgH="164957" progId="Equation.3">
                  <p:embed/>
                </p:oleObj>
              </mc:Choice>
              <mc:Fallback>
                <p:oleObj name="Equazione" r:id="rId2" imgW="393359" imgH="16495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8097" y="814402"/>
                        <a:ext cx="792000" cy="335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10003" y="1499906"/>
            <a:ext cx="3394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Strain gage «graduation curve»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041144"/>
              </p:ext>
            </p:extLst>
          </p:nvPr>
        </p:nvGraphicFramePr>
        <p:xfrm>
          <a:off x="3806956" y="1378459"/>
          <a:ext cx="1296000" cy="7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685800" imgH="393700" progId="Equation.3">
                  <p:embed/>
                </p:oleObj>
              </mc:Choice>
              <mc:Fallback>
                <p:oleObj name="Equazione" r:id="rId4" imgW="6858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956" y="1378459"/>
                        <a:ext cx="1296000" cy="750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7" descr="(13) curve di graduazione deltaR-epsil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1" y="2380777"/>
            <a:ext cx="5303129" cy="427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(13) estensimetri fotoincis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79" y="2812646"/>
            <a:ext cx="5103017" cy="366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667617" y="2470157"/>
            <a:ext cx="2709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that </a:t>
            </a:r>
            <a:r>
              <a:rPr lang="el-GR" sz="2000" i="1" dirty="0"/>
              <a:t>Δρ</a:t>
            </a:r>
            <a:r>
              <a:rPr lang="it-IT" sz="2000" i="1" dirty="0"/>
              <a:t>/</a:t>
            </a:r>
            <a:r>
              <a:rPr lang="el-GR" sz="2000" i="1" dirty="0"/>
              <a:t>ρ</a:t>
            </a:r>
            <a:r>
              <a:rPr lang="it-IT" sz="2000" i="1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i="1" dirty="0" err="1"/>
              <a:t>almost</a:t>
            </a:r>
            <a:endParaRPr lang="it-IT" sz="2000" i="1" dirty="0"/>
          </a:p>
          <a:p>
            <a:r>
              <a:rPr lang="en-US" sz="2000" i="1" dirty="0"/>
              <a:t>constant</a:t>
            </a:r>
            <a:r>
              <a:rPr lang="en-US" sz="2000" dirty="0"/>
              <a:t> for strains up to 5-6 %  !!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9935633" y="698500"/>
            <a:ext cx="918634" cy="5842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16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asellaDiTesto 2"/>
          <p:cNvSpPr txBox="1">
            <a:spLocks noChangeArrowheads="1"/>
          </p:cNvSpPr>
          <p:nvPr/>
        </p:nvSpPr>
        <p:spPr bwMode="auto">
          <a:xfrm>
            <a:off x="4764861" y="133534"/>
            <a:ext cx="2359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400" b="1" i="1" dirty="0">
                <a:solidFill>
                  <a:srgbClr val="0070C0"/>
                </a:solidFill>
              </a:rPr>
              <a:t>Thermal </a:t>
            </a:r>
            <a:r>
              <a:rPr lang="it-IT" altLang="it-IT" sz="2400" b="1" i="1" dirty="0" err="1">
                <a:solidFill>
                  <a:srgbClr val="0070C0"/>
                </a:solidFill>
              </a:rPr>
              <a:t>effects</a:t>
            </a:r>
            <a:r>
              <a:rPr lang="it-IT" altLang="it-IT" sz="2400" b="1" i="1" dirty="0">
                <a:solidFill>
                  <a:srgbClr val="0070C0"/>
                </a:solidFill>
              </a:rPr>
              <a:t> :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09701" y="710482"/>
            <a:ext cx="11719832" cy="3477875"/>
            <a:chOff x="306674" y="1206599"/>
            <a:chExt cx="11719832" cy="3477875"/>
          </a:xfrm>
        </p:grpSpPr>
        <p:grpSp>
          <p:nvGrpSpPr>
            <p:cNvPr id="8" name="Gruppo 7"/>
            <p:cNvGrpSpPr/>
            <p:nvPr/>
          </p:nvGrpSpPr>
          <p:grpSpPr>
            <a:xfrm>
              <a:off x="306674" y="1206599"/>
              <a:ext cx="11719832" cy="3477875"/>
              <a:chOff x="315221" y="295321"/>
              <a:chExt cx="11719832" cy="3477875"/>
            </a:xfrm>
          </p:grpSpPr>
          <p:sp>
            <p:nvSpPr>
              <p:cNvPr id="8198" name="Rettangolo 5"/>
              <p:cNvSpPr>
                <a:spLocks noChangeArrowheads="1"/>
              </p:cNvSpPr>
              <p:nvPr/>
            </p:nvSpPr>
            <p:spPr bwMode="auto">
              <a:xfrm>
                <a:off x="315221" y="295321"/>
                <a:ext cx="11719832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it-IT" sz="2000" dirty="0"/>
                  <a:t>Unfortunately, because an electric current is flowing through every strain gage, there is an additional </a:t>
                </a:r>
                <a:r>
                  <a:rPr lang="en-US" altLang="it-IT" sz="2000" i="1" u="sng" dirty="0"/>
                  <a:t>thermal </a:t>
                </a:r>
              </a:p>
              <a:p>
                <a:endParaRPr lang="en-US" altLang="it-IT" sz="2000" i="1" u="sng" dirty="0"/>
              </a:p>
              <a:p>
                <a:r>
                  <a:rPr lang="en-US" altLang="it-IT" sz="2000" i="1" u="sng" dirty="0"/>
                  <a:t>contribution</a:t>
                </a:r>
                <a:r>
                  <a:rPr lang="en-US" altLang="it-IT" sz="2000" dirty="0"/>
                  <a:t> on resistance variation: </a:t>
                </a:r>
              </a:p>
              <a:p>
                <a:endParaRPr lang="en-US" altLang="it-IT" sz="1600" dirty="0"/>
              </a:p>
              <a:p>
                <a:r>
                  <a:rPr lang="en-US" altLang="it-IT" sz="2000" dirty="0"/>
                  <a:t>Due to heating, the strain gage wire undergoes also a </a:t>
                </a:r>
                <a:r>
                  <a:rPr lang="en-US" altLang="it-IT" sz="2000" i="1" u="sng" dirty="0"/>
                  <a:t>thermal elongation</a:t>
                </a:r>
                <a:r>
                  <a:rPr lang="en-US" altLang="it-IT" sz="2000" dirty="0"/>
                  <a:t> 	           which, moreover,  is</a:t>
                </a:r>
              </a:p>
              <a:p>
                <a:endParaRPr lang="en-US" altLang="it-IT" dirty="0"/>
              </a:p>
              <a:p>
                <a:r>
                  <a:rPr lang="en-US" altLang="it-IT" sz="2000" dirty="0"/>
                  <a:t>generally NOT equal to the </a:t>
                </a:r>
                <a:r>
                  <a:rPr lang="en-US" altLang="it-IT" sz="2000" i="1" u="sng" dirty="0"/>
                  <a:t>thermal elongation of the underlying material</a:t>
                </a:r>
                <a:r>
                  <a:rPr lang="en-US" altLang="it-IT" sz="2000" dirty="0"/>
                  <a:t> 	              We have therefore:</a:t>
                </a:r>
              </a:p>
              <a:p>
                <a:endParaRPr lang="en-US" altLang="it-IT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it-IT" sz="2000" dirty="0"/>
                  <a:t>a resistance variation due to </a:t>
                </a:r>
                <a:r>
                  <a:rPr lang="en-US" altLang="it-IT" sz="2000" b="1" i="1" dirty="0"/>
                  <a:t>mechanical strain</a:t>
                </a:r>
                <a:r>
                  <a:rPr lang="en-US" altLang="it-IT" sz="2000" dirty="0"/>
                  <a:t>: 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altLang="it-IT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it-IT" sz="2000" dirty="0"/>
                  <a:t>a resistance variation due </a:t>
                </a:r>
                <a:r>
                  <a:rPr lang="en-US" altLang="it-IT" sz="2000" b="1" i="1" dirty="0"/>
                  <a:t>only to thermal effects</a:t>
                </a:r>
                <a:r>
                  <a:rPr lang="en-US" altLang="it-IT" sz="2000" dirty="0"/>
                  <a:t>: </a:t>
                </a:r>
              </a:p>
            </p:txBody>
          </p:sp>
          <p:graphicFrame>
            <p:nvGraphicFramePr>
              <p:cNvPr id="5" name="Oggetto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7099264"/>
                  </p:ext>
                </p:extLst>
              </p:nvPr>
            </p:nvGraphicFramePr>
            <p:xfrm>
              <a:off x="8062748" y="1386186"/>
              <a:ext cx="1097584" cy="5696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3" imgW="748975" imgH="393529" progId="Equation.3">
                      <p:embed/>
                    </p:oleObj>
                  </mc:Choice>
                  <mc:Fallback>
                    <p:oleObj name="Equazione" r:id="rId3" imgW="748975" imgH="393529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62748" y="1386186"/>
                            <a:ext cx="1097584" cy="56963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ggetto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3370739"/>
                  </p:ext>
                </p:extLst>
              </p:nvPr>
            </p:nvGraphicFramePr>
            <p:xfrm>
              <a:off x="8067890" y="1953944"/>
              <a:ext cx="1224037" cy="5702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5" imgW="837836" imgH="393529" progId="Equation.3">
                      <p:embed/>
                    </p:oleObj>
                  </mc:Choice>
                  <mc:Fallback>
                    <p:oleObj name="Equazione" r:id="rId5" imgW="837836" imgH="393529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67890" y="1953944"/>
                            <a:ext cx="1224037" cy="57029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" name="Ogget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4774564"/>
                </p:ext>
              </p:extLst>
            </p:nvPr>
          </p:nvGraphicFramePr>
          <p:xfrm>
            <a:off x="4375905" y="1741245"/>
            <a:ext cx="1307048" cy="630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812447" imgH="393529" progId="Equation.3">
                    <p:embed/>
                  </p:oleObj>
                </mc:Choice>
                <mc:Fallback>
                  <p:oleObj name="Equazione" r:id="rId7" imgW="812447" imgH="393529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5905" y="1741245"/>
                          <a:ext cx="1307048" cy="63045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158800"/>
              </p:ext>
            </p:extLst>
          </p:nvPr>
        </p:nvGraphicFramePr>
        <p:xfrm>
          <a:off x="6168448" y="2932388"/>
          <a:ext cx="1054608" cy="610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9" imgW="685800" imgH="393700" progId="Equation.3">
                  <p:embed/>
                </p:oleObj>
              </mc:Choice>
              <mc:Fallback>
                <p:oleObj name="Equazione" r:id="rId9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448" y="2932388"/>
                        <a:ext cx="1054608" cy="610306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651746"/>
              </p:ext>
            </p:extLst>
          </p:nvPr>
        </p:nvGraphicFramePr>
        <p:xfrm>
          <a:off x="6168448" y="3602825"/>
          <a:ext cx="2469357" cy="57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1" imgW="1663700" imgH="393700" progId="Equation.3">
                  <p:embed/>
                </p:oleObj>
              </mc:Choice>
              <mc:Fallback>
                <p:oleObj name="Equazione" r:id="rId11" imgW="1663700" imgH="3937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448" y="3602825"/>
                        <a:ext cx="2469357" cy="578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09701" y="4408093"/>
            <a:ext cx="118425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is always an </a:t>
            </a:r>
            <a:r>
              <a:rPr lang="en-US" sz="2000" b="1" i="1" dirty="0"/>
              <a:t>“apparent strain” </a:t>
            </a:r>
            <a:r>
              <a:rPr lang="en-US" sz="2000" dirty="0"/>
              <a:t>which, in  fact,  is NOT real :</a:t>
            </a:r>
          </a:p>
          <a:p>
            <a:endParaRPr lang="en-US" sz="1050"/>
          </a:p>
          <a:p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Because the coefficients </a:t>
            </a:r>
            <a:r>
              <a:rPr lang="el-GR" sz="2000" i="1" dirty="0"/>
              <a:t>α</a:t>
            </a:r>
            <a:r>
              <a:rPr lang="en-US" sz="2000" dirty="0"/>
              <a:t> and </a:t>
            </a:r>
            <a:r>
              <a:rPr lang="el-GR" sz="2000" i="1" dirty="0"/>
              <a:t>β</a:t>
            </a:r>
            <a:r>
              <a:rPr lang="it-IT" sz="2000" i="1" dirty="0"/>
              <a:t>’</a:t>
            </a:r>
            <a:r>
              <a:rPr lang="it-IT" sz="2000" dirty="0"/>
              <a:t> </a:t>
            </a:r>
            <a:r>
              <a:rPr lang="it-IT" sz="2000" dirty="0" err="1"/>
              <a:t>depend</a:t>
            </a:r>
            <a:r>
              <a:rPr lang="it-IT" sz="2000" dirty="0"/>
              <a:t> on the </a:t>
            </a:r>
            <a:r>
              <a:rPr lang="it-IT" sz="2000" dirty="0" err="1"/>
              <a:t>gage</a:t>
            </a:r>
            <a:r>
              <a:rPr lang="it-IT" sz="2000" dirty="0"/>
              <a:t> </a:t>
            </a:r>
            <a:r>
              <a:rPr lang="it-IT" sz="2000" dirty="0" err="1"/>
              <a:t>wire</a:t>
            </a:r>
            <a:r>
              <a:rPr lang="it-IT" sz="2000" dirty="0"/>
              <a:t> </a:t>
            </a:r>
            <a:r>
              <a:rPr lang="it-IT" sz="2000" dirty="0" err="1"/>
              <a:t>material</a:t>
            </a:r>
            <a:r>
              <a:rPr lang="it-IT" sz="2000" dirty="0"/>
              <a:t> </a:t>
            </a:r>
            <a:r>
              <a:rPr lang="it-IT" sz="2000" dirty="0" err="1"/>
              <a:t>while</a:t>
            </a:r>
            <a:r>
              <a:rPr lang="it-IT" sz="2000" dirty="0"/>
              <a:t> the </a:t>
            </a:r>
            <a:r>
              <a:rPr lang="it-IT" sz="2000" dirty="0" err="1"/>
              <a:t>coefficient</a:t>
            </a:r>
            <a:r>
              <a:rPr lang="it-IT" sz="2000" dirty="0"/>
              <a:t> </a:t>
            </a:r>
            <a:r>
              <a:rPr lang="el-GR" sz="2000" i="1" dirty="0"/>
              <a:t>β</a:t>
            </a:r>
            <a:r>
              <a:rPr lang="it-IT" sz="2000" i="1" dirty="0"/>
              <a:t>’’ </a:t>
            </a:r>
            <a:r>
              <a:rPr lang="it-IT" sz="2000" dirty="0" err="1"/>
              <a:t>depends</a:t>
            </a:r>
            <a:r>
              <a:rPr lang="it-IT" sz="2000" dirty="0"/>
              <a:t> on the </a:t>
            </a:r>
            <a:r>
              <a:rPr lang="it-IT" sz="2000" dirty="0" err="1"/>
              <a:t>underlying</a:t>
            </a:r>
            <a:r>
              <a:rPr lang="it-IT" sz="2000" dirty="0"/>
              <a:t> </a:t>
            </a:r>
            <a:r>
              <a:rPr lang="it-IT" sz="2000" dirty="0" err="1"/>
              <a:t>material</a:t>
            </a:r>
            <a:r>
              <a:rPr lang="it-IT" sz="2000" dirty="0"/>
              <a:t>, </a:t>
            </a:r>
            <a:r>
              <a:rPr lang="it-IT" sz="2000" dirty="0" err="1"/>
              <a:t>if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can </a:t>
            </a:r>
            <a:r>
              <a:rPr lang="it-IT" sz="2000" dirty="0" err="1"/>
              <a:t>make</a:t>
            </a:r>
            <a:r>
              <a:rPr lang="it-IT" sz="2000" dirty="0"/>
              <a:t> 		  </a:t>
            </a:r>
            <a:r>
              <a:rPr lang="it-IT" sz="2000" dirty="0" err="1"/>
              <a:t>then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are </a:t>
            </a:r>
            <a:r>
              <a:rPr lang="it-IT" sz="2000" dirty="0" err="1"/>
              <a:t>nulling</a:t>
            </a:r>
            <a:r>
              <a:rPr lang="it-IT" sz="2000" dirty="0"/>
              <a:t> the </a:t>
            </a:r>
            <a:r>
              <a:rPr lang="it-IT" sz="2000" dirty="0" err="1"/>
              <a:t>apparent</a:t>
            </a:r>
            <a:r>
              <a:rPr lang="it-IT" sz="2000" dirty="0"/>
              <a:t> </a:t>
            </a:r>
            <a:r>
              <a:rPr lang="it-IT" sz="2000" dirty="0" err="1"/>
              <a:t>thermal</a:t>
            </a:r>
            <a:r>
              <a:rPr lang="it-IT" sz="2000" dirty="0"/>
              <a:t> </a:t>
            </a:r>
            <a:r>
              <a:rPr lang="it-IT" sz="2000" dirty="0" err="1"/>
              <a:t>contribution</a:t>
            </a:r>
            <a:r>
              <a:rPr lang="it-IT" sz="2000" dirty="0"/>
              <a:t> </a:t>
            </a:r>
            <a:r>
              <a:rPr lang="el-GR" sz="2000" i="1" dirty="0"/>
              <a:t>ε</a:t>
            </a:r>
            <a:r>
              <a:rPr lang="it-IT" sz="2000" i="1" baseline="-25000" dirty="0" err="1"/>
              <a:t>app</a:t>
            </a:r>
            <a:endParaRPr lang="it-IT" sz="2000" i="1" baseline="-25000" dirty="0"/>
          </a:p>
          <a:p>
            <a:endParaRPr lang="it-IT" sz="2000" i="1" dirty="0"/>
          </a:p>
          <a:p>
            <a:r>
              <a:rPr lang="en-US" sz="2000" b="1" i="1" u="sng" dirty="0"/>
              <a:t>Temperature self-compensated strain gages</a:t>
            </a:r>
            <a:r>
              <a:rPr lang="en-US" sz="2000" dirty="0"/>
              <a:t> approximately realize: </a:t>
            </a:r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24043"/>
              </p:ext>
            </p:extLst>
          </p:nvPr>
        </p:nvGraphicFramePr>
        <p:xfrm>
          <a:off x="7485432" y="4373183"/>
          <a:ext cx="3566216" cy="691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3" imgW="2209800" imgH="431800" progId="Equation.3">
                  <p:embed/>
                </p:oleObj>
              </mc:Choice>
              <mc:Fallback>
                <p:oleObj name="Equazione" r:id="rId13" imgW="2209800" imgH="431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432" y="4373183"/>
                        <a:ext cx="3566216" cy="69172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615441"/>
              </p:ext>
            </p:extLst>
          </p:nvPr>
        </p:nvGraphicFramePr>
        <p:xfrm>
          <a:off x="4116028" y="5578162"/>
          <a:ext cx="1670179" cy="331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5" imgW="1104421" imgH="215806" progId="Equation.3">
                  <p:embed/>
                </p:oleObj>
              </mc:Choice>
              <mc:Fallback>
                <p:oleObj name="Equazione" r:id="rId15" imgW="1104421" imgH="215806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028" y="5578162"/>
                        <a:ext cx="1670179" cy="331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317657"/>
              </p:ext>
            </p:extLst>
          </p:nvPr>
        </p:nvGraphicFramePr>
        <p:xfrm>
          <a:off x="7485432" y="6036106"/>
          <a:ext cx="1166326" cy="62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7" imgW="736280" imgH="393529" progId="Equation.3">
                  <p:embed/>
                </p:oleObj>
              </mc:Choice>
              <mc:Fallback>
                <p:oleObj name="Equazione" r:id="rId17" imgW="736280" imgH="39352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432" y="6036106"/>
                        <a:ext cx="1166326" cy="621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235207" y="4775211"/>
            <a:ext cx="181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/>
              <a:t>"constrain strain"</a:t>
            </a:r>
          </a:p>
        </p:txBody>
      </p:sp>
    </p:spTree>
    <p:extLst>
      <p:ext uri="{BB962C8B-B14F-4D97-AF65-F5344CB8AC3E}">
        <p14:creationId xmlns:p14="http://schemas.microsoft.com/office/powerpoint/2010/main" val="3407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59" y="1236824"/>
            <a:ext cx="7845271" cy="276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9883" y="197214"/>
            <a:ext cx="11831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Temperature self-compensation is </a:t>
            </a:r>
            <a:r>
              <a:rPr lang="en-US" sz="2000" u="sng" dirty="0"/>
              <a:t>not perfect</a:t>
            </a:r>
            <a:r>
              <a:rPr lang="en-US" sz="2000" dirty="0"/>
              <a:t>, </a:t>
            </a:r>
            <a:r>
              <a:rPr lang="en-US" sz="2000" u="sng" dirty="0"/>
              <a:t>nor constant with temperature</a:t>
            </a:r>
            <a:r>
              <a:rPr lang="en-US" sz="2000" dirty="0"/>
              <a:t>, and it works ONLY if the strain gage is applied on the “correct underlying material” … 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169504" y="4358905"/>
            <a:ext cx="11958736" cy="2053333"/>
            <a:chOff x="233264" y="3799068"/>
            <a:chExt cx="11958736" cy="2053333"/>
          </a:xfrm>
        </p:grpSpPr>
        <p:sp>
          <p:nvSpPr>
            <p:cNvPr id="6" name="CasellaDiTesto 5"/>
            <p:cNvSpPr txBox="1"/>
            <p:nvPr/>
          </p:nvSpPr>
          <p:spPr>
            <a:xfrm>
              <a:off x="233264" y="3913409"/>
              <a:ext cx="1195873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If		how much is actually the resistance variation		    if we measure a strain of </a:t>
              </a:r>
            </a:p>
            <a:p>
              <a:endParaRPr lang="en-US" sz="2000" dirty="0"/>
            </a:p>
            <a:p>
              <a:r>
                <a:rPr lang="en-US" sz="2000" i="1"/>
                <a:t>100 </a:t>
              </a:r>
              <a:r>
                <a:rPr lang="el-GR" sz="2000" i="1"/>
                <a:t>μ</a:t>
              </a:r>
              <a:r>
                <a:rPr lang="it-IT" sz="2000" i="1" dirty="0"/>
                <a:t>m/m</a:t>
              </a:r>
              <a:r>
                <a:rPr lang="it-IT" sz="2000" dirty="0"/>
                <a:t>  with a </a:t>
              </a:r>
              <a:r>
                <a:rPr lang="it-IT" sz="2000" i="1" dirty="0"/>
                <a:t>120</a:t>
              </a:r>
              <a:r>
                <a:rPr lang="el-GR" sz="2000" i="1" dirty="0"/>
                <a:t>Ω</a:t>
              </a:r>
              <a:r>
                <a:rPr lang="it-IT" sz="2000" dirty="0"/>
                <a:t>  </a:t>
              </a:r>
              <a:r>
                <a:rPr lang="it-IT" sz="2000" dirty="0" err="1"/>
                <a:t>gage</a:t>
              </a:r>
              <a:r>
                <a:rPr lang="it-IT" sz="2000" dirty="0"/>
                <a:t> ?  …</a:t>
              </a:r>
              <a:r>
                <a:rPr lang="en-US" sz="2000" dirty="0"/>
                <a:t>  </a:t>
              </a:r>
            </a:p>
            <a:p>
              <a:endParaRPr lang="en-US" sz="2000" dirty="0"/>
            </a:p>
            <a:p>
              <a:r>
                <a:rPr lang="en-US" sz="2000" dirty="0"/>
                <a:t>It’s a variation of only  the 0,02% of the base resistance !  These small variations are optimal to be measured with the </a:t>
              </a:r>
              <a:r>
                <a:rPr lang="en-US" sz="2000" b="1" i="1" dirty="0"/>
                <a:t>Wheatstone Bridge …</a:t>
              </a:r>
            </a:p>
          </p:txBody>
        </p:sp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8190136"/>
                </p:ext>
              </p:extLst>
            </p:nvPr>
          </p:nvGraphicFramePr>
          <p:xfrm>
            <a:off x="809722" y="3799068"/>
            <a:ext cx="1047070" cy="622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660113" imgH="393529" progId="Equation.3">
                    <p:embed/>
                  </p:oleObj>
                </mc:Choice>
                <mc:Fallback>
                  <p:oleObj name="Equazione" r:id="rId3" imgW="660113" imgH="393529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722" y="3799068"/>
                          <a:ext cx="1047070" cy="6221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5378757"/>
                </p:ext>
              </p:extLst>
            </p:nvPr>
          </p:nvGraphicFramePr>
          <p:xfrm>
            <a:off x="7063275" y="3941178"/>
            <a:ext cx="1464905" cy="319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825142" imgH="177723" progId="Equation.3">
                    <p:embed/>
                  </p:oleObj>
                </mc:Choice>
                <mc:Fallback>
                  <p:oleObj name="Equazione" r:id="rId5" imgW="825142" imgH="17772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3275" y="3941178"/>
                          <a:ext cx="1464905" cy="3199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743242"/>
                </p:ext>
              </p:extLst>
            </p:nvPr>
          </p:nvGraphicFramePr>
          <p:xfrm>
            <a:off x="4031070" y="4534678"/>
            <a:ext cx="4592680" cy="338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2717800" imgH="203200" progId="Equation.3">
                    <p:embed/>
                  </p:oleObj>
                </mc:Choice>
                <mc:Fallback>
                  <p:oleObj name="Equazione" r:id="rId7" imgW="2717800" imgH="2032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1070" y="4534678"/>
                          <a:ext cx="4592680" cy="3384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ttangolo 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9042400" y="4991100"/>
                <a:ext cx="152028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=0.0002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400" y="4991100"/>
                <a:ext cx="1520288" cy="61093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1 10"/>
          <p:cNvCxnSpPr/>
          <p:nvPr/>
        </p:nvCxnSpPr>
        <p:spPr>
          <a:xfrm>
            <a:off x="391586" y="4141825"/>
            <a:ext cx="112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0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1097</Words>
  <Application>Microsoft Office PowerPoint</Application>
  <PresentationFormat>Widescreen</PresentationFormat>
  <Paragraphs>160</Paragraphs>
  <Slides>16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Wingdings</vt:lpstr>
      <vt:lpstr>Tema di Office</vt:lpstr>
      <vt:lpstr>Equazione</vt:lpstr>
      <vt:lpstr>Equation.3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Sapienza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Thermomechanical Measurements for Energy Systems (MENR)</dc:title>
  <dc:creator>Rino Del Prete</dc:creator>
  <cp:lastModifiedBy>Livio D'Alvia</cp:lastModifiedBy>
  <cp:revision>100</cp:revision>
  <cp:lastPrinted>2018-11-13T12:30:37Z</cp:lastPrinted>
  <dcterms:created xsi:type="dcterms:W3CDTF">2016-05-03T09:40:58Z</dcterms:created>
  <dcterms:modified xsi:type="dcterms:W3CDTF">2024-03-05T17:22:01Z</dcterms:modified>
</cp:coreProperties>
</file>