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52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942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11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698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55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0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1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53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19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39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764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603D9-C602-42AE-8C4B-D9CFA120365E}" type="datetimeFigureOut">
              <a:rPr lang="it-IT" smtClean="0"/>
              <a:t>03/05/2020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7AD8C-6AEA-46D5-B979-9E6752790C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19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3020"/>
          </a:xfrm>
        </p:spPr>
        <p:txBody>
          <a:bodyPr>
            <a:normAutofit/>
          </a:bodyPr>
          <a:lstStyle/>
          <a:p>
            <a:r>
              <a:rPr lang="it-IT" sz="1400" b="1" dirty="0" smtClean="0"/>
              <a:t>CONCENTRAZIONI E SUE UNITA’</a:t>
            </a:r>
            <a:endParaRPr lang="it-IT" sz="1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Segnaposto contenuto 5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748146"/>
                <a:ext cx="10515600" cy="542881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400" dirty="0" smtClean="0"/>
                  <a:t>Le trasformazioni tra unità di concentrazione effettuate negli esercizi precedenti su casi specifici possono essere generalizzate per ottenere equazioni di conversione:</a:t>
                </a: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it-IT" sz="14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 ESEMPIO</a:t>
                </a:r>
                <a:endParaRPr lang="it-IT" sz="12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it-IT" sz="1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Conversione 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 Molarità in molalità</a:t>
                </a:r>
                <a:endParaRPr lang="it-IT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  =  n/</a:t>
                </a:r>
                <a:r>
                  <a:rPr lang="it-IT" sz="14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kg</a:t>
                </a:r>
                <a:r>
                  <a:rPr lang="it-IT" sz="1400" baseline="-250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solv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[moli di soluto/kg di solvente]		M = n/</a:t>
                </a:r>
                <a:r>
                  <a:rPr lang="it-IT" sz="14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it-IT" sz="1400" baseline="-250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soluzione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[l]</a:t>
                </a:r>
                <a:endParaRPr lang="it-IT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occorre trovare  m(M):  </a:t>
                </a:r>
                <a:endParaRPr lang="it-IT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 = M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V[l]		</a:t>
                </a:r>
                <a:endParaRPr lang="it-IT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it-IT" sz="14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gsolvente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(g soluzione- g soluto)	;	kg solvente= </a:t>
                </a:r>
                <a:r>
                  <a:rPr lang="it-IT" sz="14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gsolvente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/1000</a:t>
                </a:r>
                <a:endParaRPr lang="it-IT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 soluzione= d[g/ml]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V[l]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1000[ml/l]	;	</a:t>
                </a:r>
                <a:r>
                  <a:rPr lang="it-IT" sz="14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gsoluto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M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PM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V[l]</a:t>
                </a:r>
                <a:endParaRPr lang="it-IT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it-IT" sz="14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gsolvente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(d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1000 - M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PM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V)	;	kg solvente= (d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1000 - M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PM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it-IT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V)/</a:t>
                </a:r>
                <a:r>
                  <a:rPr lang="it-IT" sz="1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1000</a:t>
                </a: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endParaRPr lang="it-IT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𝒎</m:t>
                      </m:r>
                      <m:r>
                        <a:rPr lang="it-IT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𝑴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num>
                        <m:den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𝒅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𝟏𝟎𝟎𝟎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𝑴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𝑷𝑴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)∙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𝑽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it-IT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𝑴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𝟏𝟎𝟎𝟎</m:t>
                          </m:r>
                        </m:num>
                        <m:den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𝒅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𝟏𝟎𝟎𝟎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𝑴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𝑷𝑴</m:t>
                          </m:r>
                          <m:r>
                            <a:rPr lang="it-IT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sz="1400" dirty="0" smtClean="0"/>
              </a:p>
              <a:p>
                <a:pPr marL="0" indent="0">
                  <a:buNone/>
                </a:pPr>
                <a:endParaRPr lang="it-IT" sz="1200" dirty="0"/>
              </a:p>
            </p:txBody>
          </p:sp>
        </mc:Choice>
        <mc:Fallback>
          <p:sp>
            <p:nvSpPr>
              <p:cNvPr id="6" name="Segnaposto contenut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748146"/>
                <a:ext cx="10515600" cy="5428817"/>
              </a:xfrm>
              <a:blipFill>
                <a:blip r:embed="rId4"/>
                <a:stretch>
                  <a:fillRect l="-174" t="-5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9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356"/>
    </mc:Choice>
    <mc:Fallback>
      <p:transition spd="slow" advTm="273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650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CONVERSIONE DI UNITA’ DI CONCENTRAZIONE</a:t>
            </a:r>
            <a:endParaRPr lang="it-IT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Segnaposto contenuto 4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302028" y="1596044"/>
              <a:ext cx="11568547" cy="419792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865397">
                      <a:extLst>
                        <a:ext uri="{9D8B030D-6E8A-4147-A177-3AD203B41FA5}">
                          <a16:colId xmlns:a16="http://schemas.microsoft.com/office/drawing/2014/main" val="2100526967"/>
                        </a:ext>
                      </a:extLst>
                    </a:gridCol>
                    <a:gridCol w="2421071">
                      <a:extLst>
                        <a:ext uri="{9D8B030D-6E8A-4147-A177-3AD203B41FA5}">
                          <a16:colId xmlns:a16="http://schemas.microsoft.com/office/drawing/2014/main" val="2037627158"/>
                        </a:ext>
                      </a:extLst>
                    </a:gridCol>
                    <a:gridCol w="1786333">
                      <a:extLst>
                        <a:ext uri="{9D8B030D-6E8A-4147-A177-3AD203B41FA5}">
                          <a16:colId xmlns:a16="http://schemas.microsoft.com/office/drawing/2014/main" val="1230228297"/>
                        </a:ext>
                      </a:extLst>
                    </a:gridCol>
                    <a:gridCol w="1731926">
                      <a:extLst>
                        <a:ext uri="{9D8B030D-6E8A-4147-A177-3AD203B41FA5}">
                          <a16:colId xmlns:a16="http://schemas.microsoft.com/office/drawing/2014/main" val="4004730361"/>
                        </a:ext>
                      </a:extLst>
                    </a:gridCol>
                    <a:gridCol w="2266921">
                      <a:extLst>
                        <a:ext uri="{9D8B030D-6E8A-4147-A177-3AD203B41FA5}">
                          <a16:colId xmlns:a16="http://schemas.microsoft.com/office/drawing/2014/main" val="1626091151"/>
                        </a:ext>
                      </a:extLst>
                    </a:gridCol>
                    <a:gridCol w="2496899">
                      <a:extLst>
                        <a:ext uri="{9D8B030D-6E8A-4147-A177-3AD203B41FA5}">
                          <a16:colId xmlns:a16="http://schemas.microsoft.com/office/drawing/2014/main" val="592779748"/>
                        </a:ext>
                      </a:extLst>
                    </a:gridCol>
                  </a:tblGrid>
                  <a:tr h="27122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it-IT" sz="1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=f(x)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it-I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it-I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it-I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%m/m</a:t>
                          </a:r>
                          <a:endParaRPr lang="it-I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%m/V</a:t>
                          </a:r>
                          <a:endParaRPr lang="it-I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09193225"/>
                      </a:ext>
                    </a:extLst>
                  </a:tr>
                  <a:tr h="7496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M=</a:t>
                          </a:r>
                          <a:endParaRPr lang="it-IT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𝟏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𝒙</m:t>
                                        </m:r>
                                      </m:e>
                                    </m:d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𝑷𝑴𝒔𝒐𝒍𝒗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%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/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%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/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𝑽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971561"/>
                      </a:ext>
                    </a:extLst>
                  </a:tr>
                  <a:tr h="80974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m=</a:t>
                          </a:r>
                          <a:endParaRPr lang="it-IT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𝐌</m:t>
                                    </m:r>
                                    <m:r>
                                      <a:rPr lang="it-IT" sz="1100" b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𝐝</m:t>
                                    </m:r>
                                    <m:r>
                                      <a:rPr lang="it-IT" sz="1100" b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𝐌</m:t>
                                    </m:r>
                                    <m:r>
                                      <a:rPr lang="it-IT" sz="1100" b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𝟏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𝒙</m:t>
                                        </m:r>
                                      </m:e>
                                    </m:d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𝑷𝑴𝒔𝒐𝒍𝒗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%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/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−%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/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)∙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%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/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𝑽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−%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/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𝑽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)∙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6656605"/>
                      </a:ext>
                    </a:extLst>
                  </a:tr>
                  <a:tr h="87282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X=</a:t>
                          </a:r>
                          <a:endParaRPr lang="it-IT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𝑴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 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𝑷𝑴𝒔𝒐𝒍𝒗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𝑴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d>
                                      <m:dPr>
                                        <m:ctrlP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𝑷𝑴𝒔𝒐𝒍𝒗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𝑷𝑴</m:t>
                                        </m:r>
                                      </m:e>
                                    </m:d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𝑷𝑴𝒔𝒐𝒍𝒗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𝑷𝑴𝒔𝒐𝒍𝒗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%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/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𝑷𝑴𝒔𝒐𝒍𝒗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%</m:t>
                                    </m:r>
                                    <m:f>
                                      <m:fPr>
                                        <m:ctrlP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𝒎</m:t>
                                        </m:r>
                                      </m:num>
                                      <m:den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𝒎</m:t>
                                        </m:r>
                                      </m:den>
                                    </m:f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d>
                                      <m:dPr>
                                        <m:ctrlP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𝑷𝑴𝒔𝒐𝒍𝒗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𝑷𝑴</m:t>
                                        </m:r>
                                      </m:e>
                                    </m:d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%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/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𝑽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𝑷𝑴𝒔𝒐𝒍𝒗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%</m:t>
                                    </m:r>
                                    <m:f>
                                      <m:fPr>
                                        <m:ctrlP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𝒎</m:t>
                                        </m:r>
                                      </m:num>
                                      <m:den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𝑽</m:t>
                                        </m:r>
                                      </m:den>
                                    </m:f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d>
                                      <m:dPr>
                                        <m:ctrlP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𝑷𝑴𝒔𝒐𝒍𝒗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𝑷𝑴</m:t>
                                        </m:r>
                                      </m:e>
                                    </m:d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66807102"/>
                      </a:ext>
                    </a:extLst>
                  </a:tr>
                  <a:tr h="7448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%m/m=</a:t>
                          </a:r>
                          <a:endParaRPr lang="it-IT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𝑴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</m:t>
                                    </m:r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𝟏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𝒙</m:t>
                                        </m:r>
                                      </m:e>
                                    </m:d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𝑷𝑴𝒔𝒐𝒍𝒗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𝑽</m:t>
                                </m:r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÷</m:t>
                                </m:r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𝒅</m:t>
                                </m:r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73232363"/>
                      </a:ext>
                    </a:extLst>
                  </a:tr>
                  <a:tr h="7496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%m/V=</a:t>
                          </a:r>
                          <a:endParaRPr lang="it-IT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𝑴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</m:num>
                                  <m:den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𝟏𝟎𝟎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𝟏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it-IT" sz="11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𝒙</m:t>
                                        </m:r>
                                      </m:e>
                                    </m:d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𝑷𝑴𝒔𝒐𝒍𝒗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11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𝑷𝑴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it-IT" sz="11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𝒅</m:t>
                                </m:r>
                              </m:oMath>
                            </m:oMathPara>
                          </a14:m>
                          <a:endParaRPr lang="it-IT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5002395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Segnaposto contenuto 4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302028" y="1596044"/>
              <a:ext cx="11568547" cy="419792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865397">
                      <a:extLst>
                        <a:ext uri="{9D8B030D-6E8A-4147-A177-3AD203B41FA5}">
                          <a16:colId xmlns:a16="http://schemas.microsoft.com/office/drawing/2014/main" val="2100526967"/>
                        </a:ext>
                      </a:extLst>
                    </a:gridCol>
                    <a:gridCol w="2421071">
                      <a:extLst>
                        <a:ext uri="{9D8B030D-6E8A-4147-A177-3AD203B41FA5}">
                          <a16:colId xmlns:a16="http://schemas.microsoft.com/office/drawing/2014/main" val="2037627158"/>
                        </a:ext>
                      </a:extLst>
                    </a:gridCol>
                    <a:gridCol w="1786333">
                      <a:extLst>
                        <a:ext uri="{9D8B030D-6E8A-4147-A177-3AD203B41FA5}">
                          <a16:colId xmlns:a16="http://schemas.microsoft.com/office/drawing/2014/main" val="1230228297"/>
                        </a:ext>
                      </a:extLst>
                    </a:gridCol>
                    <a:gridCol w="1731926">
                      <a:extLst>
                        <a:ext uri="{9D8B030D-6E8A-4147-A177-3AD203B41FA5}">
                          <a16:colId xmlns:a16="http://schemas.microsoft.com/office/drawing/2014/main" val="4004730361"/>
                        </a:ext>
                      </a:extLst>
                    </a:gridCol>
                    <a:gridCol w="2266921">
                      <a:extLst>
                        <a:ext uri="{9D8B030D-6E8A-4147-A177-3AD203B41FA5}">
                          <a16:colId xmlns:a16="http://schemas.microsoft.com/office/drawing/2014/main" val="1626091151"/>
                        </a:ext>
                      </a:extLst>
                    </a:gridCol>
                    <a:gridCol w="2496899">
                      <a:extLst>
                        <a:ext uri="{9D8B030D-6E8A-4147-A177-3AD203B41FA5}">
                          <a16:colId xmlns:a16="http://schemas.microsoft.com/office/drawing/2014/main" val="592779748"/>
                        </a:ext>
                      </a:extLst>
                    </a:gridCol>
                  </a:tblGrid>
                  <a:tr h="27122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it-IT" sz="1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=f(x)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it-I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it-I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it-I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%m/m</a:t>
                          </a:r>
                          <a:endParaRPr lang="it-I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%m/V</a:t>
                          </a:r>
                          <a:endParaRPr lang="it-I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09193225"/>
                      </a:ext>
                    </a:extLst>
                  </a:tr>
                  <a:tr h="7496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M=</a:t>
                          </a:r>
                          <a:endParaRPr lang="it-IT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83673" t="-42276" r="-363265" b="-426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3662" t="-42276" r="-276056" b="-426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38" t="-42276" r="-110753" b="-426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3415" t="-42276" r="-488" b="-4260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971561"/>
                      </a:ext>
                    </a:extLst>
                  </a:tr>
                  <a:tr h="80974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m=</a:t>
                          </a:r>
                          <a:endParaRPr lang="it-IT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020" t="-131579" r="-343073" b="-293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3662" t="-131579" r="-276056" b="-293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38" t="-131579" r="-110753" b="-293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3415" t="-131579" r="-488" b="-2939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6656605"/>
                      </a:ext>
                    </a:extLst>
                  </a:tr>
                  <a:tr h="87282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X=</a:t>
                          </a:r>
                          <a:endParaRPr lang="it-IT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020" t="-215385" r="-343073" b="-1734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83673" t="-215385" r="-363265" b="-1734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38" t="-215385" r="-110753" b="-1734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3415" t="-215385" r="-488" b="-1734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6807102"/>
                      </a:ext>
                    </a:extLst>
                  </a:tr>
                  <a:tr h="7448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%m/m=</a:t>
                          </a:r>
                          <a:endParaRPr lang="it-IT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020" t="-366667" r="-343073" b="-101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83673" t="-366667" r="-363265" b="-101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3662" t="-366667" r="-276056" b="-101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3415" t="-366667" r="-488" b="-1016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3232363"/>
                      </a:ext>
                    </a:extLst>
                  </a:tr>
                  <a:tr h="7496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%m/V=</a:t>
                          </a:r>
                          <a:endParaRPr lang="it-IT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020" t="-466667" r="-343073" b="-1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83673" t="-466667" r="-363265" b="-1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3662" t="-466667" r="-276056" b="-1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38" t="-466667" r="-110753" b="-1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5002395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4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47"/>
    </mc:Choice>
    <mc:Fallback>
      <p:transition spd="slow" advTm="45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6024"/>
          </a:xfrm>
        </p:spPr>
        <p:txBody>
          <a:bodyPr>
            <a:normAutofit/>
          </a:bodyPr>
          <a:lstStyle/>
          <a:p>
            <a:r>
              <a:rPr lang="it-IT" sz="1600" b="1" dirty="0" smtClean="0"/>
              <a:t>MISCELE GASSOSE</a:t>
            </a:r>
            <a:endParaRPr lang="it-IT" sz="1600" b="1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88466" y="902598"/>
            <a:ext cx="4216289" cy="5898161"/>
          </a:xfrm>
          <a:prstGeom prst="rect">
            <a:avLst/>
          </a:prstGeom>
        </p:spPr>
      </p:pic>
      <p:pic>
        <p:nvPicPr>
          <p:cNvPr id="3" name="Segnaposto contenuto 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880334" y="881062"/>
            <a:ext cx="4208843" cy="59196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3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749"/>
    </mc:Choice>
    <mc:Fallback>
      <p:transition spd="slow" advTm="705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9893"/>
          </a:xfrm>
        </p:spPr>
        <p:txBody>
          <a:bodyPr>
            <a:normAutofit fontScale="90000"/>
          </a:bodyPr>
          <a:lstStyle/>
          <a:p>
            <a:r>
              <a:rPr lang="it-IT" sz="1600" b="1" dirty="0"/>
              <a:t>MISCELE </a:t>
            </a:r>
            <a:r>
              <a:rPr lang="it-IT" sz="1600" b="1" dirty="0" smtClean="0"/>
              <a:t>GASSOSE					        REAZIONI DI OSSIDORIDUZIONE</a:t>
            </a:r>
            <a:endParaRPr lang="it-IT" sz="1600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00249" y="665163"/>
            <a:ext cx="3925502" cy="5511800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838200" y="665018"/>
            <a:ext cx="5181600" cy="5511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300" dirty="0"/>
              <a:t>Una miscela gassosa X del volume di 25,0 </a:t>
            </a:r>
            <a:r>
              <a:rPr lang="it-IT" sz="1300" dirty="0" err="1"/>
              <a:t>mL</a:t>
            </a:r>
            <a:r>
              <a:rPr lang="it-IT" sz="1300" dirty="0"/>
              <a:t> è composta da H2, CH4 e C4H8. </a:t>
            </a:r>
            <a:r>
              <a:rPr lang="it-IT" sz="1300" dirty="0" smtClean="0"/>
              <a:t>Per </a:t>
            </a:r>
            <a:r>
              <a:rPr lang="it-IT" sz="1300" dirty="0"/>
              <a:t>ossidare completamente la miscela X a H2O e CO2 occorrono esattamente 280,0 </a:t>
            </a:r>
            <a:r>
              <a:rPr lang="it-IT" sz="1300" dirty="0" err="1"/>
              <a:t>mL</a:t>
            </a:r>
            <a:r>
              <a:rPr lang="it-IT" sz="1300" dirty="0"/>
              <a:t> di aria (la cui composizione in volume è 80,0% di N2 e 20,0% di O2). </a:t>
            </a:r>
            <a:r>
              <a:rPr lang="it-IT" sz="1300" dirty="0" smtClean="0"/>
              <a:t>Dopo </a:t>
            </a:r>
            <a:r>
              <a:rPr lang="it-IT" sz="1300" dirty="0"/>
              <a:t>eliminazione  dell’acqua, il volume finale della miscela, costituita unicamente da N2 e CO2 è di 254,5 </a:t>
            </a:r>
            <a:r>
              <a:rPr lang="it-IT" sz="1300" dirty="0" err="1"/>
              <a:t>mL</a:t>
            </a:r>
            <a:r>
              <a:rPr lang="it-IT" sz="1300" dirty="0"/>
              <a:t>.</a:t>
            </a:r>
          </a:p>
          <a:p>
            <a:pPr marL="0" indent="0">
              <a:buNone/>
            </a:pPr>
            <a:r>
              <a:rPr lang="it-IT" sz="1300" dirty="0"/>
              <a:t>Calcolare la composizione % in volume della miscela iniziale X. Tutti i volumi sono misurati nelle stesse condizioni di temperatura e pressione</a:t>
            </a:r>
            <a:r>
              <a:rPr lang="it-IT" sz="1300" dirty="0" smtClean="0"/>
              <a:t>.</a:t>
            </a:r>
          </a:p>
          <a:p>
            <a:pPr marL="0" indent="0">
              <a:buNone/>
            </a:pPr>
            <a:r>
              <a:rPr lang="it-IT" sz="1300" dirty="0" smtClean="0"/>
              <a:t>[soluzione: CH4 50,0; H2 32,0; C4H8 18,0 ]</a:t>
            </a:r>
          </a:p>
          <a:p>
            <a:pPr marL="0" indent="0">
              <a:buNone/>
            </a:pPr>
            <a:endParaRPr lang="it-IT" sz="1300" dirty="0"/>
          </a:p>
          <a:p>
            <a:pPr marL="0" indent="0">
              <a:buNone/>
            </a:pPr>
            <a:r>
              <a:rPr lang="it-IT" sz="1300" dirty="0"/>
              <a:t>Una miscela gassosa X del volume di 300 </a:t>
            </a:r>
            <a:r>
              <a:rPr lang="it-IT" sz="1300" dirty="0" err="1"/>
              <a:t>mL</a:t>
            </a:r>
            <a:r>
              <a:rPr lang="it-IT" sz="1300" dirty="0"/>
              <a:t> è composta da CO, C2H6 e C3H8. </a:t>
            </a:r>
            <a:r>
              <a:rPr lang="it-IT" sz="1300" dirty="0" smtClean="0"/>
              <a:t>Per </a:t>
            </a:r>
            <a:r>
              <a:rPr lang="it-IT" sz="1300" dirty="0"/>
              <a:t>la combustione completa di X a CO2 e H2O, si aggiungono 1,30 L di O2 che sono in eccesso rispetto alla quantità necessaria. L’ H2O formata, che ha un peso di 361,8 mg, viene rimossa ed il gas residuo costituito unicamente da CO2 e O2 ha un volume di 1,02 L. (Tutti i volumi sono misurati nelle stesse condizioni di temperatura e pressione: 127°C e 1,00 atm). Calcolare la composizione in moli % della miscela iniziale X.</a:t>
            </a:r>
          </a:p>
          <a:p>
            <a:pPr marL="0" indent="0">
              <a:buNone/>
            </a:pPr>
            <a:r>
              <a:rPr lang="it-IT" sz="1300" dirty="0"/>
              <a:t>(Pesi atomici (</a:t>
            </a:r>
            <a:r>
              <a:rPr lang="it-IT" sz="1300" dirty="0" err="1"/>
              <a:t>u.m.a</a:t>
            </a:r>
            <a:r>
              <a:rPr lang="it-IT" sz="1300" dirty="0"/>
              <a:t>) = H=1.0; O =16.0</a:t>
            </a:r>
            <a:r>
              <a:rPr lang="it-IT" sz="1300" dirty="0" smtClean="0"/>
              <a:t>)</a:t>
            </a:r>
          </a:p>
          <a:p>
            <a:pPr marL="0" indent="0">
              <a:buNone/>
            </a:pPr>
            <a:r>
              <a:rPr lang="it-IT" sz="1300" dirty="0" smtClean="0"/>
              <a:t>[soluzione: CO 33,3%; C2H6 46,7 ; C3H8 20,0]</a:t>
            </a:r>
            <a:endParaRPr lang="it-IT" sz="1300" dirty="0"/>
          </a:p>
          <a:p>
            <a:pPr marL="0" indent="0">
              <a:buNone/>
            </a:pPr>
            <a:endParaRPr lang="it-IT" sz="13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1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535"/>
    </mc:Choice>
    <mc:Fallback>
      <p:transition spd="slow" advTm="563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91580"/>
          </a:xfrm>
        </p:spPr>
        <p:txBody>
          <a:bodyPr/>
          <a:lstStyle/>
          <a:p>
            <a:r>
              <a:rPr lang="it-IT" sz="1400" b="1" dirty="0">
                <a:solidFill>
                  <a:prstClr val="black"/>
                </a:solidFill>
              </a:rPr>
              <a:t>REAZIONI DI OSSIDORIDUZIONE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6771" y="657225"/>
            <a:ext cx="4214670" cy="5519738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656706"/>
            <a:ext cx="5181600" cy="5520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200" dirty="0"/>
              <a:t>Bilanciare in forma molecolare la seguente equazione:</a:t>
            </a:r>
          </a:p>
          <a:p>
            <a:pPr marL="0" indent="0">
              <a:buNone/>
            </a:pPr>
            <a:r>
              <a:rPr lang="it-IT" sz="1200" dirty="0"/>
              <a:t>tiosolfato di manganese(II) + permanganato di potassio + idrossido di potassio  solfato di potassio + biossido di manganese (IV) + acqua</a:t>
            </a:r>
          </a:p>
          <a:p>
            <a:pPr marL="0" indent="0">
              <a:buNone/>
            </a:pPr>
            <a:r>
              <a:rPr lang="it-IT" sz="1200" dirty="0"/>
              <a:t>Calcolare quanti grammi di biossido di manganese (IV) si possono ottenere, in base all’equazione bilanciata, mettendo a reagire 0,380 L di una soluzione 0,800 m di idrossido di potassio avente densità 1,136 g/</a:t>
            </a:r>
            <a:r>
              <a:rPr lang="it-IT" sz="1200" dirty="0" err="1"/>
              <a:t>mL</a:t>
            </a:r>
            <a:r>
              <a:rPr lang="it-IT" sz="1200" dirty="0"/>
              <a:t> con 0,280 L di una soluzione di tiosolfato di manganese al 22,5 % in peso e avente densità 1,125g/</a:t>
            </a:r>
            <a:r>
              <a:rPr lang="it-IT" sz="1200" dirty="0" err="1"/>
              <a:t>mL</a:t>
            </a:r>
            <a:r>
              <a:rPr lang="it-IT" sz="1200" dirty="0"/>
              <a:t>, in presenza di un eccesso di permanganato di potassio.</a:t>
            </a:r>
          </a:p>
          <a:p>
            <a:pPr marL="0" indent="0">
              <a:buNone/>
            </a:pPr>
            <a:r>
              <a:rPr lang="it-IT" sz="1200" dirty="0"/>
              <a:t>(Pesi Atomici (</a:t>
            </a:r>
            <a:r>
              <a:rPr lang="it-IT" sz="1200" dirty="0" err="1"/>
              <a:t>u.m.a</a:t>
            </a:r>
            <a:r>
              <a:rPr lang="it-IT" sz="1200" dirty="0"/>
              <a:t>): H=1.00; O=16.0; S=32.0; K=39.1; Mn=54.9)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it-IT" sz="1200" dirty="0" smtClean="0"/>
              <a:t>[soluzione: </a:t>
            </a:r>
            <a:r>
              <a:rPr lang="pt-BR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MnS</a:t>
            </a:r>
            <a:r>
              <a:rPr lang="pt-BR" sz="8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8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+ 10 KMnO</a:t>
            </a:r>
            <a:r>
              <a:rPr lang="pt-BR" sz="8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+  2 KOH   </a:t>
            </a:r>
            <a:r>
              <a:rPr lang="en-GB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6 K</a:t>
            </a:r>
            <a:r>
              <a:rPr lang="pt-BR" sz="8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pt-BR" sz="8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+ 13 MnO</a:t>
            </a:r>
            <a:r>
              <a:rPr lang="pt-BR" sz="8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pt-BR" sz="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800" b="1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; 160 grammi</a:t>
            </a:r>
            <a:r>
              <a:rPr lang="pt-BR" sz="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]</a:t>
            </a:r>
            <a:endParaRPr lang="it-IT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200" dirty="0" smtClean="0"/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endParaRPr lang="it-IT" sz="1200" dirty="0" smtClean="0"/>
          </a:p>
          <a:p>
            <a:pPr marL="0" indent="0">
              <a:buNone/>
            </a:pPr>
            <a:r>
              <a:rPr lang="it-IT" sz="1200" dirty="0"/>
              <a:t>Bilanciare in forma molecolare la seguente equazione:</a:t>
            </a:r>
          </a:p>
          <a:p>
            <a:pPr marL="0" indent="0">
              <a:buNone/>
            </a:pPr>
            <a:r>
              <a:rPr lang="it-IT" sz="1200" dirty="0"/>
              <a:t>cloruro ferroso + perclorato di sodio + acido solforico  clorato ferrico + solfato di sodio + clorato di sodio + acqua</a:t>
            </a:r>
          </a:p>
          <a:p>
            <a:pPr marL="0" indent="0">
              <a:buNone/>
            </a:pPr>
            <a:r>
              <a:rPr lang="it-IT" sz="1200" dirty="0"/>
              <a:t>Calcolare quanti grammi di solfato di sodio si possono ottenere, in base all’equazione bilanciata, mettendo a reagire 0,750 L di una soluzione 0,400 m di perclorato di sodio, avente densità 1,176 g/</a:t>
            </a:r>
            <a:r>
              <a:rPr lang="it-IT" sz="1200" dirty="0" err="1"/>
              <a:t>mL</a:t>
            </a:r>
            <a:r>
              <a:rPr lang="it-IT" sz="1200" dirty="0"/>
              <a:t>, con 0,800 L una soluzione 0,350 M di cloruro ferroso in presenza di un eccesso di acido solforico.</a:t>
            </a:r>
          </a:p>
          <a:p>
            <a:pPr marL="0" indent="0">
              <a:buNone/>
            </a:pPr>
            <a:r>
              <a:rPr lang="it-IT" sz="1200" dirty="0"/>
              <a:t>(Pesi Atomici (</a:t>
            </a:r>
            <a:r>
              <a:rPr lang="it-IT" sz="1200" dirty="0" err="1"/>
              <a:t>u.m.a</a:t>
            </a:r>
            <a:r>
              <a:rPr lang="it-IT" sz="1200" dirty="0"/>
              <a:t>):  O=16,0; Na=23,0; S = 32,0; Cl=35,5)</a:t>
            </a:r>
          </a:p>
          <a:p>
            <a:pPr marL="0" indent="0">
              <a:buNone/>
            </a:pPr>
            <a:r>
              <a:rPr lang="it-IT" sz="1200" dirty="0" smtClean="0"/>
              <a:t>[soluzione: </a:t>
            </a:r>
            <a:r>
              <a:rPr lang="pt-BR" sz="800" b="1" dirty="0"/>
              <a:t>2 FeCl2 + 13 NaClO4  +  H2SO4 </a:t>
            </a:r>
            <a:r>
              <a:rPr lang="pt-BR" sz="800" b="1" dirty="0" smtClean="0"/>
              <a:t>      </a:t>
            </a:r>
            <a:r>
              <a:rPr lang="pt-BR" sz="800" b="1" dirty="0"/>
              <a:t>2 Fe(ClO3)3 + Na2SO4   + 11 NaClO3  + </a:t>
            </a:r>
            <a:r>
              <a:rPr lang="pt-BR" sz="800" b="1" dirty="0" smtClean="0"/>
              <a:t>H2O</a:t>
            </a:r>
            <a:r>
              <a:rPr lang="pt-BR" sz="800" dirty="0"/>
              <a:t> ; </a:t>
            </a:r>
            <a:r>
              <a:rPr lang="pt-BR" sz="800" b="1" dirty="0"/>
              <a:t>3,66 </a:t>
            </a:r>
            <a:r>
              <a:rPr lang="pt-BR" sz="800" b="1" dirty="0" smtClean="0"/>
              <a:t>g</a:t>
            </a:r>
            <a:r>
              <a:rPr lang="pt-BR" sz="800" dirty="0" smtClean="0"/>
              <a:t> ]</a:t>
            </a:r>
            <a:endParaRPr lang="it-IT" sz="8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4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94"/>
    </mc:Choice>
    <mc:Fallback>
      <p:transition spd="slow" advTm="5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1014</Words>
  <Application>Microsoft Office PowerPoint</Application>
  <PresentationFormat>Widescreen</PresentationFormat>
  <Paragraphs>91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Symbol</vt:lpstr>
      <vt:lpstr>Times New Roman</vt:lpstr>
      <vt:lpstr>Tema di Office</vt:lpstr>
      <vt:lpstr>CONCENTRAZIONI E SUE UNITA’</vt:lpstr>
      <vt:lpstr>CONVERSIONE DI UNITA’ DI CONCENTRAZIONE</vt:lpstr>
      <vt:lpstr>MISCELE GASSOSE</vt:lpstr>
      <vt:lpstr>MISCELE GASSOSE             REAZIONI DI OSSIDORIDUZIONE</vt:lpstr>
      <vt:lpstr>REAZIONI DI OSSIDORIDUZIONE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4</cp:revision>
  <dcterms:created xsi:type="dcterms:W3CDTF">2020-05-03T09:53:07Z</dcterms:created>
  <dcterms:modified xsi:type="dcterms:W3CDTF">2020-05-03T15:31:03Z</dcterms:modified>
</cp:coreProperties>
</file>