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91"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Lst>
  <p:sldSz cx="9144000" cy="6858000" type="screen4x3"/>
  <p:notesSz cx="6858000" cy="9144000"/>
  <p:custDataLst>
    <p:tags r:id="rId27"/>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90"/>
    <a:srgbClr val="002060"/>
    <a:srgbClr val="822433"/>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16" y="84"/>
      </p:cViewPr>
      <p:guideLst>
        <p:guide orient="horz" pos="789"/>
        <p:guide orient="horz" pos="1956"/>
        <p:guide orient="horz" pos="3929"/>
        <p:guide pos="5396"/>
        <p:guide/>
        <p:guide pos="33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A0660CB-F055-4E77-A9E0-733E5895B3EE}" type="datetimeFigureOut">
              <a:rPr lang="en-US" altLang="it-IT"/>
              <a:pPr>
                <a:defRPr/>
              </a:pPr>
              <a:t>2/8/2018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6D85FE5-4F25-40DA-8C16-8E767CE09B7B}"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4A7479AC-B97B-44F6-BEB8-373EB244928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B12D6E41-1D1D-4BCB-8823-6E78DAF69AF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306BCAB-9C08-49E2-8F2A-B86A003B62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D48A2113-1C1E-4F0F-8D1F-4E52EC12E29F}" type="slidenum">
              <a:rPr lang="it-IT" altLang="it-IT" sz="1200" smtClean="0"/>
              <a:pPr/>
              <a:t>1</a:t>
            </a:fld>
            <a:endParaRPr lang="it-IT" altLang="it-IT" sz="1200"/>
          </a:p>
        </p:txBody>
      </p:sp>
      <p:sp>
        <p:nvSpPr>
          <p:cNvPr id="7171" name="Rectangle 2">
            <a:extLst>
              <a:ext uri="{FF2B5EF4-FFF2-40B4-BE49-F238E27FC236}">
                <a16:creationId xmlns:a16="http://schemas.microsoft.com/office/drawing/2014/main" id="{B9917522-9B8B-4301-8788-EDC4B55041C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337A51A-4A67-47D4-B1AB-018B5D2A0C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A57E06F-1E65-4F67-9F13-88B05EC74513}"/>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3613DF-CC8F-4A92-A056-845598F61C9B}"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3" name="Rectangle 1026">
            <a:extLst>
              <a:ext uri="{FF2B5EF4-FFF2-40B4-BE49-F238E27FC236}">
                <a16:creationId xmlns:a16="http://schemas.microsoft.com/office/drawing/2014/main" id="{958C4F0B-85FB-4898-94B5-DF36F5C713C5}"/>
              </a:ext>
            </a:extLst>
          </p:cNvPr>
          <p:cNvSpPr>
            <a:spLocks noGrp="1" noRot="1" noChangeAspect="1" noChangeArrowheads="1" noTextEdit="1"/>
          </p:cNvSpPr>
          <p:nvPr>
            <p:ph type="sldImg"/>
          </p:nvPr>
        </p:nvSpPr>
        <p:spPr>
          <a:ln/>
        </p:spPr>
      </p:sp>
      <p:sp>
        <p:nvSpPr>
          <p:cNvPr id="20484" name="Rectangle 1027">
            <a:extLst>
              <a:ext uri="{FF2B5EF4-FFF2-40B4-BE49-F238E27FC236}">
                <a16:creationId xmlns:a16="http://schemas.microsoft.com/office/drawing/2014/main" id="{2C6F2D01-896C-4B57-AD8C-79781D799644}"/>
              </a:ext>
            </a:extLst>
          </p:cNvPr>
          <p:cNvSpPr>
            <a:spLocks noGrp="1" noChangeArrowheads="1"/>
          </p:cNvSpPr>
          <p:nvPr>
            <p:ph type="body" idx="1"/>
          </p:nvPr>
        </p:nvSpPr>
        <p:spPr>
          <a:noFill/>
        </p:spPr>
        <p:txBody>
          <a:bodyPr/>
          <a:lstStyle/>
          <a:p>
            <a:pPr eaLnBrk="1" hangingPunct="1"/>
            <a:r>
              <a:rPr lang="it-IT" altLang="it-IT"/>
              <a:t>Nota grafico: immagine 78013.JPG</a:t>
            </a:r>
          </a:p>
        </p:txBody>
      </p:sp>
    </p:spTree>
    <p:extLst>
      <p:ext uri="{BB962C8B-B14F-4D97-AF65-F5344CB8AC3E}">
        <p14:creationId xmlns:p14="http://schemas.microsoft.com/office/powerpoint/2010/main" val="381632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CFE3F01-4C05-4481-B9B7-8648C4D3DC37}"/>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5F646A-A517-4BF1-B09D-9AB5FA802BAF}"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1" name="Rectangle 2">
            <a:extLst>
              <a:ext uri="{FF2B5EF4-FFF2-40B4-BE49-F238E27FC236}">
                <a16:creationId xmlns:a16="http://schemas.microsoft.com/office/drawing/2014/main" id="{9E250338-9B6E-48B8-93F6-3396BA323C2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A375FDB-E685-419F-BDA8-54F7343C10D6}"/>
              </a:ext>
            </a:extLst>
          </p:cNvPr>
          <p:cNvSpPr>
            <a:spLocks noGrp="1" noChangeArrowheads="1"/>
          </p:cNvSpPr>
          <p:nvPr>
            <p:ph type="body" idx="1"/>
          </p:nvPr>
        </p:nvSpPr>
        <p:spPr>
          <a:noFill/>
        </p:spPr>
        <p:txBody>
          <a:bodyPr/>
          <a:lstStyle/>
          <a:p>
            <a:pPr eaLnBrk="1" hangingPunct="1"/>
            <a:r>
              <a:rPr lang="it-IT" altLang="it-IT"/>
              <a:t>Nota grafico: immagine 68199_crop.JPG</a:t>
            </a:r>
          </a:p>
          <a:p>
            <a:pPr eaLnBrk="1" hangingPunct="1"/>
            <a:r>
              <a:rPr lang="it-IT" altLang="it-IT"/>
              <a:t>Nota programmatore: Quesito a scelta multipla</a:t>
            </a:r>
          </a:p>
          <a:p>
            <a:pPr eaLnBrk="1" hangingPunct="1"/>
            <a:r>
              <a:rPr lang="it-IT" altLang="it-IT"/>
              <a:t>Risposta esatta: 2</a:t>
            </a:r>
          </a:p>
          <a:p>
            <a:pPr eaLnBrk="1" hangingPunct="1"/>
            <a:endParaRPr lang="it-IT" altLang="it-IT"/>
          </a:p>
          <a:p>
            <a:pPr eaLnBrk="1" hangingPunct="1"/>
            <a:r>
              <a:rPr lang="it-IT" altLang="it-IT"/>
              <a:t>Repliche</a:t>
            </a:r>
          </a:p>
          <a:p>
            <a:pPr eaLnBrk="1" hangingPunct="1"/>
            <a:endParaRPr lang="it-IT" altLang="it-IT"/>
          </a:p>
          <a:p>
            <a:pPr eaLnBrk="1" hangingPunct="1">
              <a:spcBef>
                <a:spcPct val="0"/>
              </a:spcBef>
            </a:pPr>
            <a:r>
              <a:rPr lang="it-IT" altLang="it-IT" sz="1600">
                <a:latin typeface="Tahoma" panose="020B0604030504040204" pitchFamily="34" charset="0"/>
              </a:rPr>
              <a:t>1. Attenzione: ogni lancio è un fatto a sé e ogni volta la probabilità associata rimane la stessa. </a:t>
            </a:r>
          </a:p>
          <a:p>
            <a:pPr eaLnBrk="1" hangingPunct="1"/>
            <a:r>
              <a:rPr lang="it-IT" altLang="it-IT"/>
              <a:t>2. Esatto. Infatti, </a:t>
            </a:r>
            <a:r>
              <a:rPr lang="it-IT" altLang="it-IT" sz="1600">
                <a:latin typeface="Tahoma" panose="020B0604030504040204" pitchFamily="34" charset="0"/>
              </a:rPr>
              <a:t>ogni lancio è un fatto a sé e ogni volta la probabilità associata rimane la stessa. </a:t>
            </a:r>
            <a:endParaRPr lang="it-IT" altLang="it-IT"/>
          </a:p>
          <a:p>
            <a:pPr eaLnBrk="1" hangingPunct="1"/>
            <a:r>
              <a:rPr lang="it-IT" altLang="it-IT"/>
              <a:t>3. Attenzione: q</a:t>
            </a:r>
            <a:r>
              <a:rPr lang="it-IT" altLang="it-IT" sz="1600">
                <a:latin typeface="Tahoma" panose="020B0604030504040204" pitchFamily="34" charset="0"/>
              </a:rPr>
              <a:t>uesta aspettativa, molto diffusa nel senso comune, porta i giocatori del lotto a rovinarsi continuando a giocare su un numero che non esce da molte settimane. </a:t>
            </a:r>
          </a:p>
        </p:txBody>
      </p:sp>
    </p:spTree>
    <p:extLst>
      <p:ext uri="{BB962C8B-B14F-4D97-AF65-F5344CB8AC3E}">
        <p14:creationId xmlns:p14="http://schemas.microsoft.com/office/powerpoint/2010/main" val="92667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D70BA3A-ECFF-4267-9943-4A62D2B7B68D}"/>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63DADC-168F-4298-8665-254202A93C0E}"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4579" name="Rectangle 2">
            <a:extLst>
              <a:ext uri="{FF2B5EF4-FFF2-40B4-BE49-F238E27FC236}">
                <a16:creationId xmlns:a16="http://schemas.microsoft.com/office/drawing/2014/main" id="{FD61DCF7-F8BB-4572-8C62-49A566B69DA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E674BA6-BA50-4CE6-9DD7-42391078BC53}"/>
              </a:ext>
            </a:extLst>
          </p:cNvPr>
          <p:cNvSpPr>
            <a:spLocks noGrp="1" noChangeArrowheads="1"/>
          </p:cNvSpPr>
          <p:nvPr>
            <p:ph type="body" idx="1"/>
          </p:nvPr>
        </p:nvSpPr>
        <p:spPr>
          <a:noFill/>
        </p:spPr>
        <p:txBody>
          <a:bodyPr/>
          <a:lstStyle/>
          <a:p>
            <a:pPr eaLnBrk="1" hangingPunct="1"/>
            <a:r>
              <a:rPr lang="it-IT" altLang="it-IT"/>
              <a:t>Nota programmatore. Tipo di quesito: abbinamento.</a:t>
            </a:r>
          </a:p>
          <a:p>
            <a:pPr eaLnBrk="1" hangingPunct="1"/>
            <a:r>
              <a:rPr lang="it-IT" altLang="it-IT"/>
              <a:t>Risposta esatta (da sin.): misura, stima</a:t>
            </a:r>
          </a:p>
          <a:p>
            <a:pPr eaLnBrk="1" hangingPunct="1">
              <a:spcBef>
                <a:spcPct val="0"/>
              </a:spcBef>
            </a:pPr>
            <a:r>
              <a:rPr lang="it-IT" altLang="it-IT" sz="1600">
                <a:latin typeface="Tahoma" panose="020B0604030504040204" pitchFamily="34" charset="0"/>
              </a:rPr>
              <a:t>Repliche</a:t>
            </a:r>
          </a:p>
          <a:p>
            <a:pPr eaLnBrk="1" hangingPunct="1">
              <a:spcBef>
                <a:spcPct val="0"/>
              </a:spcBef>
            </a:pPr>
            <a:r>
              <a:rPr lang="it-IT" altLang="it-IT" sz="1600">
                <a:latin typeface="Tahoma" panose="020B0604030504040204" pitchFamily="34" charset="0"/>
              </a:rPr>
              <a:t>Risposta esatta</a:t>
            </a:r>
          </a:p>
          <a:p>
            <a:pPr eaLnBrk="1" hangingPunct="1">
              <a:spcBef>
                <a:spcPct val="0"/>
              </a:spcBef>
            </a:pPr>
            <a:r>
              <a:rPr lang="it-IT" altLang="it-IT" sz="1600">
                <a:latin typeface="Tahoma" panose="020B0604030504040204" pitchFamily="34" charset="0"/>
              </a:rPr>
              <a:t>Esatto: la probabilità può essere stimata e non misurata, poiché nel concetto di stima risiede la considerazione di una qualche incertezza del risultato. </a:t>
            </a:r>
          </a:p>
          <a:p>
            <a:pPr eaLnBrk="1" hangingPunct="1">
              <a:spcBef>
                <a:spcPct val="0"/>
              </a:spcBef>
            </a:pPr>
            <a:r>
              <a:rPr lang="it-IT" altLang="it-IT" sz="1600">
                <a:latin typeface="Tahoma" panose="020B0604030504040204" pitchFamily="34" charset="0"/>
              </a:rPr>
              <a:t>Risposta errata (o non fornita)</a:t>
            </a:r>
          </a:p>
          <a:p>
            <a:pPr eaLnBrk="1" hangingPunct="1">
              <a:spcBef>
                <a:spcPct val="0"/>
              </a:spcBef>
            </a:pPr>
            <a:r>
              <a:rPr lang="it-IT" altLang="it-IT" sz="1600">
                <a:latin typeface="Tahoma" panose="020B0604030504040204" pitchFamily="34" charset="0"/>
              </a:rPr>
              <a:t>La probabilità può essere stimata e non misurata, poiché nel concetto di stima risiede la considerazione di una qualche incertezza del risultato. </a:t>
            </a:r>
          </a:p>
          <a:p>
            <a:pPr eaLnBrk="1" hangingPunct="1"/>
            <a:endParaRPr lang="it-IT" altLang="it-IT"/>
          </a:p>
        </p:txBody>
      </p:sp>
    </p:spTree>
    <p:extLst>
      <p:ext uri="{BB962C8B-B14F-4D97-AF65-F5344CB8AC3E}">
        <p14:creationId xmlns:p14="http://schemas.microsoft.com/office/powerpoint/2010/main" val="91841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F346744-6E76-491C-B695-76D6E300540F}"/>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ADD4D4-A3BA-4BB7-AE12-85A1D83DF49B}"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27" name="Rectangle 2">
            <a:extLst>
              <a:ext uri="{FF2B5EF4-FFF2-40B4-BE49-F238E27FC236}">
                <a16:creationId xmlns:a16="http://schemas.microsoft.com/office/drawing/2014/main" id="{A1BAF593-C60D-43C9-B0F0-132CDAF9405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A9BAFD4-E1F0-4B99-ABD2-91185690148F}"/>
              </a:ext>
            </a:extLst>
          </p:cNvPr>
          <p:cNvSpPr>
            <a:spLocks noGrp="1" noChangeArrowheads="1"/>
          </p:cNvSpPr>
          <p:nvPr>
            <p:ph type="body" idx="1"/>
          </p:nvPr>
        </p:nvSpPr>
        <p:spPr>
          <a:noFill/>
        </p:spPr>
        <p:txBody>
          <a:bodyPr/>
          <a:lstStyle/>
          <a:p>
            <a:pPr eaLnBrk="1" hangingPunct="1"/>
            <a:r>
              <a:rPr lang="it-IT" altLang="it-IT"/>
              <a:t>Nota grafico: immagine microscopio.jpg</a:t>
            </a:r>
          </a:p>
          <a:p>
            <a:pPr eaLnBrk="1" hangingPunct="1"/>
            <a:endParaRPr lang="it-IT" altLang="it-IT"/>
          </a:p>
          <a:p>
            <a:pPr eaLnBrk="1" hangingPunct="1"/>
            <a:endParaRPr lang="it-IT" altLang="it-IT"/>
          </a:p>
        </p:txBody>
      </p:sp>
    </p:spTree>
    <p:extLst>
      <p:ext uri="{BB962C8B-B14F-4D97-AF65-F5344CB8AC3E}">
        <p14:creationId xmlns:p14="http://schemas.microsoft.com/office/powerpoint/2010/main" val="1629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FC460E6-987A-4037-B4DF-057E7919BE0C}"/>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E65AA7-63C5-4CB0-9794-E086A022DB8A}"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8675" name="Rectangle 2">
            <a:extLst>
              <a:ext uri="{FF2B5EF4-FFF2-40B4-BE49-F238E27FC236}">
                <a16:creationId xmlns:a16="http://schemas.microsoft.com/office/drawing/2014/main" id="{B2AB322D-EBA3-4B5C-A169-05920B35B51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AC1A7F5-272B-4CD4-93B5-5E0E104D1873}"/>
              </a:ext>
            </a:extLst>
          </p:cNvPr>
          <p:cNvSpPr>
            <a:spLocks noGrp="1" noChangeArrowheads="1"/>
          </p:cNvSpPr>
          <p:nvPr>
            <p:ph type="body" idx="1"/>
          </p:nvPr>
        </p:nvSpPr>
        <p:spPr>
          <a:noFill/>
        </p:spPr>
        <p:txBody>
          <a:bodyPr/>
          <a:lstStyle/>
          <a:p>
            <a:pPr eaLnBrk="1" hangingPunct="1"/>
            <a:r>
              <a:rPr lang="it-IT" altLang="it-IT"/>
              <a:t>Nota grafico: immagine scuola.jpg</a:t>
            </a:r>
          </a:p>
        </p:txBody>
      </p:sp>
    </p:spTree>
    <p:extLst>
      <p:ext uri="{BB962C8B-B14F-4D97-AF65-F5344CB8AC3E}">
        <p14:creationId xmlns:p14="http://schemas.microsoft.com/office/powerpoint/2010/main" val="159618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F79E91B-7C31-49ED-B30B-783CB1E799AF}"/>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91EF84-6996-4051-9B78-7573F3BE2811}"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3" name="Rectangle 2">
            <a:extLst>
              <a:ext uri="{FF2B5EF4-FFF2-40B4-BE49-F238E27FC236}">
                <a16:creationId xmlns:a16="http://schemas.microsoft.com/office/drawing/2014/main" id="{11A5D97A-566B-462C-B9A9-72D9F68908F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A22B041-266F-415D-AC5E-62EEB88CB47F}"/>
              </a:ext>
            </a:extLst>
          </p:cNvPr>
          <p:cNvSpPr>
            <a:spLocks noGrp="1" noChangeArrowheads="1"/>
          </p:cNvSpPr>
          <p:nvPr>
            <p:ph type="body" idx="1"/>
          </p:nvPr>
        </p:nvSpPr>
        <p:spPr>
          <a:noFill/>
        </p:spPr>
        <p:txBody>
          <a:bodyPr/>
          <a:lstStyle/>
          <a:p>
            <a:pPr eaLnBrk="1" hangingPunct="1"/>
            <a:endParaRPr lang="it-IT" altLang="it-IT"/>
          </a:p>
          <a:p>
            <a:pPr eaLnBrk="1" hangingPunct="1"/>
            <a:endParaRPr lang="it-IT" altLang="it-IT"/>
          </a:p>
        </p:txBody>
      </p:sp>
    </p:spTree>
    <p:extLst>
      <p:ext uri="{BB962C8B-B14F-4D97-AF65-F5344CB8AC3E}">
        <p14:creationId xmlns:p14="http://schemas.microsoft.com/office/powerpoint/2010/main" val="291384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8E0E9D6-B070-424D-ACA5-1D36A0A09227}"/>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EC70F4-81E3-435A-9FEC-91205639CF98}"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1" name="Rectangle 2">
            <a:extLst>
              <a:ext uri="{FF2B5EF4-FFF2-40B4-BE49-F238E27FC236}">
                <a16:creationId xmlns:a16="http://schemas.microsoft.com/office/drawing/2014/main" id="{1807B97C-80F6-4B24-B47D-83C22C79740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A10F07B-434C-4FA7-BA12-625D5B5533F4}"/>
              </a:ext>
            </a:extLst>
          </p:cNvPr>
          <p:cNvSpPr>
            <a:spLocks noGrp="1" noChangeArrowheads="1"/>
          </p:cNvSpPr>
          <p:nvPr>
            <p:ph type="body" idx="1"/>
          </p:nvPr>
        </p:nvSpPr>
        <p:spPr>
          <a:noFill/>
        </p:spPr>
        <p:txBody>
          <a:bodyPr/>
          <a:lstStyle/>
          <a:p>
            <a:pPr marL="228600" indent="-228600" eaLnBrk="1" hangingPunct="1"/>
            <a:r>
              <a:rPr lang="it-IT" altLang="it-IT"/>
              <a:t>Nota programmatore: quesito a scelta multipla</a:t>
            </a:r>
          </a:p>
          <a:p>
            <a:pPr marL="228600" indent="-228600" eaLnBrk="1" hangingPunct="1"/>
            <a:r>
              <a:rPr lang="it-IT" altLang="it-IT"/>
              <a:t>Risposta esatta: 3</a:t>
            </a:r>
          </a:p>
          <a:p>
            <a:pPr marL="228600" indent="-228600" eaLnBrk="1" hangingPunct="1"/>
            <a:r>
              <a:rPr lang="it-IT" altLang="it-IT"/>
              <a:t>Repliche</a:t>
            </a:r>
          </a:p>
          <a:p>
            <a:pPr marL="228600" indent="-228600" eaLnBrk="1" hangingPunct="1">
              <a:buFontTx/>
              <a:buAutoNum type="arabicPeriod"/>
            </a:pPr>
            <a:r>
              <a:rPr lang="it-IT" altLang="it-IT"/>
              <a:t>In realtà, il comportamento di fare i compiti viene in qualche modo trasmesso al bambino.</a:t>
            </a:r>
          </a:p>
          <a:p>
            <a:pPr marL="228600" indent="-228600" eaLnBrk="1" hangingPunct="1">
              <a:buFontTx/>
              <a:buAutoNum type="arabicPeriod"/>
            </a:pPr>
            <a:r>
              <a:rPr lang="it-IT" altLang="it-IT"/>
              <a:t>Attenzione, l’obiettivo del genitore è proprio quello di cambiare il comportamento del figlio.</a:t>
            </a:r>
          </a:p>
          <a:p>
            <a:pPr marL="228600" indent="-228600" eaLnBrk="1" hangingPunct="1">
              <a:buFontTx/>
              <a:buAutoNum type="arabicPeriod"/>
            </a:pPr>
            <a:r>
              <a:rPr lang="it-IT" altLang="it-IT"/>
              <a:t>Proprio così. Il bambino non è consapevole di partecipare a un processo educativo, in quanto il genitore non fa ricorso ad argomentazioni razionali.</a:t>
            </a:r>
          </a:p>
        </p:txBody>
      </p:sp>
    </p:spTree>
    <p:extLst>
      <p:ext uri="{BB962C8B-B14F-4D97-AF65-F5344CB8AC3E}">
        <p14:creationId xmlns:p14="http://schemas.microsoft.com/office/powerpoint/2010/main" val="112661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F8F7007-EA64-4EED-8D75-D75E95851F7D}"/>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44DB67-25D8-435E-A6A1-DF62F34A7BF6}"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819" name="Rectangle 2">
            <a:extLst>
              <a:ext uri="{FF2B5EF4-FFF2-40B4-BE49-F238E27FC236}">
                <a16:creationId xmlns:a16="http://schemas.microsoft.com/office/drawing/2014/main" id="{3F871365-A156-4443-8944-D8CA6EE2141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F29513-1466-4C17-8D14-CF180CE8F0BE}"/>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11071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A44B40E-3BC9-414D-AED6-9A561DCD3721}"/>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BC754C-4DE8-4512-A0BC-AAB234666B22}"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67" name="Rectangle 2">
            <a:extLst>
              <a:ext uri="{FF2B5EF4-FFF2-40B4-BE49-F238E27FC236}">
                <a16:creationId xmlns:a16="http://schemas.microsoft.com/office/drawing/2014/main" id="{9B9448C3-C319-4047-976E-DE774B81B78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228E348-0DE2-4F8A-9A9C-F85ABDEC12FC}"/>
              </a:ext>
            </a:extLst>
          </p:cNvPr>
          <p:cNvSpPr>
            <a:spLocks noGrp="1" noChangeArrowheads="1"/>
          </p:cNvSpPr>
          <p:nvPr>
            <p:ph type="body" idx="1"/>
          </p:nvPr>
        </p:nvSpPr>
        <p:spPr>
          <a:noFill/>
        </p:spPr>
        <p:txBody>
          <a:bodyPr/>
          <a:lstStyle/>
          <a:p>
            <a:pPr eaLnBrk="1" hangingPunct="1"/>
            <a:r>
              <a:rPr lang="it-IT" altLang="it-IT"/>
              <a:t>Nota grafico: immagine 35028.jpg</a:t>
            </a:r>
          </a:p>
          <a:p>
            <a:pPr eaLnBrk="1" hangingPunct="1"/>
            <a:r>
              <a:rPr lang="it-IT" altLang="it-IT"/>
              <a:t>Nota programmatore: link da </a:t>
            </a:r>
            <a:r>
              <a:rPr lang="it-IT" altLang="it-IT" u="sng"/>
              <a:t>definiti e delimitati</a:t>
            </a:r>
            <a:r>
              <a:rPr lang="it-IT" altLang="it-IT"/>
              <a:t> al seguente approfondimento:</a:t>
            </a:r>
          </a:p>
          <a:p>
            <a:pPr>
              <a:spcBef>
                <a:spcPct val="50000"/>
              </a:spcBef>
            </a:pPr>
            <a:r>
              <a:rPr lang="it-IT" altLang="it-IT" sz="1600">
                <a:latin typeface="Tahoma" panose="020B0604030504040204" pitchFamily="34" charset="0"/>
              </a:rPr>
              <a:t>“Molti dei problemi che affliggono l’esperienza di tutti potranno essere risolti solo da uno sviluppo più deciso della ricerca sui processi formativi e sulle istituzioni in cui si svolgono”(R. Massa 1990, p. 11).</a:t>
            </a:r>
          </a:p>
          <a:p>
            <a:pPr eaLnBrk="1" hangingPunct="1"/>
            <a:endParaRPr lang="it-IT" altLang="it-IT"/>
          </a:p>
        </p:txBody>
      </p:sp>
    </p:spTree>
    <p:extLst>
      <p:ext uri="{BB962C8B-B14F-4D97-AF65-F5344CB8AC3E}">
        <p14:creationId xmlns:p14="http://schemas.microsoft.com/office/powerpoint/2010/main" val="1325030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6A94D6A-B4AC-48DE-A585-44C82B65724B}"/>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C047C7-4221-4AD8-91AC-4AB4C84BF06A}"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8915" name="Rectangle 2">
            <a:extLst>
              <a:ext uri="{FF2B5EF4-FFF2-40B4-BE49-F238E27FC236}">
                <a16:creationId xmlns:a16="http://schemas.microsoft.com/office/drawing/2014/main" id="{ED08F3B4-6BF2-42A0-9B1C-B7969F689AF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17D58B4-1297-4A7B-98B8-18DFE3EB2ED7}"/>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375459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62D59CB-5E17-4E61-A4D0-C8EDA8C1EDC2}"/>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5527B6-2CD4-48A7-90CA-9BA5922ABAC1}"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099" name="Rectangle 2">
            <a:extLst>
              <a:ext uri="{FF2B5EF4-FFF2-40B4-BE49-F238E27FC236}">
                <a16:creationId xmlns:a16="http://schemas.microsoft.com/office/drawing/2014/main" id="{AF563034-EE60-48C4-8B38-54437412963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4ABA3CA-AD49-4CE4-B0F8-F4EBFA7B1249}"/>
              </a:ext>
            </a:extLst>
          </p:cNvPr>
          <p:cNvSpPr>
            <a:spLocks noGrp="1" noChangeArrowheads="1"/>
          </p:cNvSpPr>
          <p:nvPr>
            <p:ph type="body" idx="1"/>
          </p:nvPr>
        </p:nvSpPr>
        <p:spPr>
          <a:noFill/>
        </p:spPr>
        <p:txBody>
          <a:bodyPr/>
          <a:lstStyle/>
          <a:p>
            <a:pPr eaLnBrk="1" hangingPunct="1"/>
            <a:r>
              <a:rPr lang="it-IT" altLang="it-IT"/>
              <a:t>Nota grafico: immagine 78137.JPG</a:t>
            </a:r>
          </a:p>
        </p:txBody>
      </p:sp>
    </p:spTree>
    <p:extLst>
      <p:ext uri="{BB962C8B-B14F-4D97-AF65-F5344CB8AC3E}">
        <p14:creationId xmlns:p14="http://schemas.microsoft.com/office/powerpoint/2010/main" val="245354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381E7C0-9876-4213-98D7-8CC18DC12230}"/>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944C49-8B0D-4818-B668-455F2D886292}"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0963" name="Rectangle 2">
            <a:extLst>
              <a:ext uri="{FF2B5EF4-FFF2-40B4-BE49-F238E27FC236}">
                <a16:creationId xmlns:a16="http://schemas.microsoft.com/office/drawing/2014/main" id="{EEFD3309-F788-4293-8DA5-CA23E2303FE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BAC5041-610E-4E4D-8A25-84BD855C9FDD}"/>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808310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6C82431-288B-48CA-98E0-0E570AEED33E}"/>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F85918-243A-4527-ABA1-BADBA111DA29}"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3011" name="Rectangle 2">
            <a:extLst>
              <a:ext uri="{FF2B5EF4-FFF2-40B4-BE49-F238E27FC236}">
                <a16:creationId xmlns:a16="http://schemas.microsoft.com/office/drawing/2014/main" id="{06E533A6-5378-4BF4-A092-5E2A9184803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770CB22-45E2-4DBD-AA48-FB8DEEC81E1A}"/>
              </a:ext>
            </a:extLst>
          </p:cNvPr>
          <p:cNvSpPr>
            <a:spLocks noGrp="1" noChangeArrowheads="1"/>
          </p:cNvSpPr>
          <p:nvPr>
            <p:ph type="body" idx="1"/>
          </p:nvPr>
        </p:nvSpPr>
        <p:spPr>
          <a:noFill/>
        </p:spPr>
        <p:txBody>
          <a:bodyPr/>
          <a:lstStyle/>
          <a:p>
            <a:pPr eaLnBrk="1" hangingPunct="1"/>
            <a:r>
              <a:rPr lang="it-IT" altLang="it-IT"/>
              <a:t>Immagine 78004</a:t>
            </a:r>
          </a:p>
        </p:txBody>
      </p:sp>
    </p:spTree>
    <p:extLst>
      <p:ext uri="{BB962C8B-B14F-4D97-AF65-F5344CB8AC3E}">
        <p14:creationId xmlns:p14="http://schemas.microsoft.com/office/powerpoint/2010/main" val="109341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BD63F63-0A37-4E9C-A71D-C4CD4ABB30CC}"/>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EDECC6-DBC9-4E16-9B78-872175D911BB}"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5059" name="Rectangle 2">
            <a:extLst>
              <a:ext uri="{FF2B5EF4-FFF2-40B4-BE49-F238E27FC236}">
                <a16:creationId xmlns:a16="http://schemas.microsoft.com/office/drawing/2014/main" id="{0EC42A18-E638-4CEB-8DAA-1C13CB22EFE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4CFE3F3-7CF7-4344-9F24-0102CF155959}"/>
              </a:ext>
            </a:extLst>
          </p:cNvPr>
          <p:cNvSpPr>
            <a:spLocks noGrp="1" noChangeArrowheads="1"/>
          </p:cNvSpPr>
          <p:nvPr>
            <p:ph type="body" idx="1"/>
          </p:nvPr>
        </p:nvSpPr>
        <p:spPr>
          <a:noFill/>
        </p:spPr>
        <p:txBody>
          <a:bodyPr/>
          <a:lstStyle/>
          <a:p>
            <a:pPr eaLnBrk="1" hangingPunct="1"/>
            <a:r>
              <a:rPr lang="it-IT" altLang="it-IT"/>
              <a:t>Immagine 59084</a:t>
            </a:r>
          </a:p>
          <a:p>
            <a:pPr eaLnBrk="1" hangingPunct="1"/>
            <a:endParaRPr lang="it-IT" altLang="it-IT"/>
          </a:p>
          <a:p>
            <a:pPr eaLnBrk="1" hangingPunct="1"/>
            <a:r>
              <a:rPr lang="it-IT" altLang="it-IT" b="1"/>
              <a:t>Nota programmatore: pop up su Viagra</a:t>
            </a:r>
          </a:p>
          <a:p>
            <a:pPr eaLnBrk="1" hangingPunct="1"/>
            <a:r>
              <a:rPr lang="it-IT" altLang="it-IT"/>
              <a:t>Testo del pop up</a:t>
            </a:r>
          </a:p>
          <a:p>
            <a:pPr eaLnBrk="1" hangingPunct="1"/>
            <a:r>
              <a:rPr lang="it-IT" altLang="it-IT"/>
              <a:t>Ian Osterloh ha raccontato che la scoperta è avvenuta del tutto per caso. Si stava sperimentando un farmaco per l’angina pectoris, il dolore al petto che precorre gli attacchi cardiaci, quando la maggior parte dei partecipanti ai test raccontarono di avere osservato un effetto no previsto: un deciso e visibile miglioramento delle erezioni.</a:t>
            </a:r>
          </a:p>
          <a:p>
            <a:pPr eaLnBrk="1" hangingPunct="1"/>
            <a:r>
              <a:rPr lang="it-IT" altLang="it-IT"/>
              <a:t>A questa scoperta seguì una fase di verifica sperimentale con lo scopo di validare i risultati ottenuti.</a:t>
            </a:r>
          </a:p>
          <a:p>
            <a:pPr eaLnBrk="1" hangingPunct="1"/>
            <a:r>
              <a:rPr lang="it-IT" altLang="it-IT"/>
              <a:t>I ricercatori cominciarono a sperimentare il farmaco su sé stessi, poi passarono a lavorare su piccoli campioni.</a:t>
            </a:r>
          </a:p>
          <a:p>
            <a:pPr eaLnBrk="1" hangingPunct="1"/>
            <a:r>
              <a:rPr lang="it-IT" altLang="it-IT"/>
              <a:t>In uno dei primi test, 42 pazienti con i sintomi di impotenza furono divisi in due gruppi: a un gruppo fu somministrata la pillola palcebo, a un altro la pillola Viagra. Poi i gruppi furono scambiati.</a:t>
            </a:r>
          </a:p>
          <a:p>
            <a:pPr eaLnBrk="1" hangingPunct="1"/>
            <a:r>
              <a:rPr lang="it-IT" altLang="it-IT"/>
              <a:t>In entrambi i casi, si verificò che il 92% degli uomini che prendevano la pillola Viagra riportava un significativo miglioramento dell’attività sessuale.</a:t>
            </a:r>
          </a:p>
        </p:txBody>
      </p:sp>
    </p:spTree>
    <p:extLst>
      <p:ext uri="{BB962C8B-B14F-4D97-AF65-F5344CB8AC3E}">
        <p14:creationId xmlns:p14="http://schemas.microsoft.com/office/powerpoint/2010/main" val="359177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017EB3C-5166-4D53-8D28-1B40C4F075BF}"/>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76522-FBD1-47B8-8311-AD13436498E5}"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47" name="Rectangle 2">
            <a:extLst>
              <a:ext uri="{FF2B5EF4-FFF2-40B4-BE49-F238E27FC236}">
                <a16:creationId xmlns:a16="http://schemas.microsoft.com/office/drawing/2014/main" id="{0C81A093-16BF-4EBA-B807-693D9DBA397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19F454D-C689-4D32-B74D-51A425AD9636}"/>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33683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B184111-9DFD-40D7-95A9-2A951695C932}"/>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7E4783-5C98-465C-B714-FA1779EFDAB8}"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195" name="Rectangle 2">
            <a:extLst>
              <a:ext uri="{FF2B5EF4-FFF2-40B4-BE49-F238E27FC236}">
                <a16:creationId xmlns:a16="http://schemas.microsoft.com/office/drawing/2014/main" id="{CFFC9942-9EA2-4F4C-99CE-1DC79284817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36E0748-C143-4ED1-B6E9-284308979353}"/>
              </a:ext>
            </a:extLst>
          </p:cNvPr>
          <p:cNvSpPr>
            <a:spLocks noGrp="1" noChangeArrowheads="1"/>
          </p:cNvSpPr>
          <p:nvPr>
            <p:ph type="body" idx="1"/>
          </p:nvPr>
        </p:nvSpPr>
        <p:spPr>
          <a:noFill/>
        </p:spPr>
        <p:txBody>
          <a:bodyPr/>
          <a:lstStyle/>
          <a:p>
            <a:pPr eaLnBrk="1" hangingPunct="1"/>
            <a:r>
              <a:rPr lang="it-IT" altLang="it-IT"/>
              <a:t>Nota grafico: cielo.jpg</a:t>
            </a:r>
          </a:p>
        </p:txBody>
      </p:sp>
    </p:spTree>
    <p:extLst>
      <p:ext uri="{BB962C8B-B14F-4D97-AF65-F5344CB8AC3E}">
        <p14:creationId xmlns:p14="http://schemas.microsoft.com/office/powerpoint/2010/main" val="20774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1C9BB7C-5EC0-4CA4-BB2D-1A0F5FC886AB}"/>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9537F2-233C-4F9C-90B7-8AC9A0D8C734}"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3" name="Rectangle 2">
            <a:extLst>
              <a:ext uri="{FF2B5EF4-FFF2-40B4-BE49-F238E27FC236}">
                <a16:creationId xmlns:a16="http://schemas.microsoft.com/office/drawing/2014/main" id="{8DAEB36B-ECA7-4823-B1CF-767CC51DA7C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32AFD8F-AE02-4557-9D31-3EC2D4CF552F}"/>
              </a:ext>
            </a:extLst>
          </p:cNvPr>
          <p:cNvSpPr>
            <a:spLocks noGrp="1" noChangeArrowheads="1"/>
          </p:cNvSpPr>
          <p:nvPr>
            <p:ph type="body" idx="1"/>
          </p:nvPr>
        </p:nvSpPr>
        <p:spPr>
          <a:noFill/>
        </p:spPr>
        <p:txBody>
          <a:bodyPr/>
          <a:lstStyle/>
          <a:p>
            <a:pPr eaLnBrk="1" hangingPunct="1"/>
            <a:r>
              <a:rPr lang="it-IT" altLang="it-IT"/>
              <a:t>Nota grafico: immagine 78077.JPG</a:t>
            </a:r>
          </a:p>
        </p:txBody>
      </p:sp>
    </p:spTree>
    <p:extLst>
      <p:ext uri="{BB962C8B-B14F-4D97-AF65-F5344CB8AC3E}">
        <p14:creationId xmlns:p14="http://schemas.microsoft.com/office/powerpoint/2010/main" val="352909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7D0A8C7-F163-4AEA-8B00-73476544A070}"/>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622F44-26AB-4634-B23F-B9C52E653CFB}"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1" name="Rectangle 2">
            <a:extLst>
              <a:ext uri="{FF2B5EF4-FFF2-40B4-BE49-F238E27FC236}">
                <a16:creationId xmlns:a16="http://schemas.microsoft.com/office/drawing/2014/main" id="{7FA8727C-6F31-4CAB-AF84-76B1DE52F53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2C37CE1-8807-4CFD-BC89-B423FB16231F}"/>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92086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A4075D9-EC45-4F04-9A15-B62617F2A91F}"/>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7245DD-05A2-4EF3-B59F-3A45AB54EE66}"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339" name="Rectangle 2">
            <a:extLst>
              <a:ext uri="{FF2B5EF4-FFF2-40B4-BE49-F238E27FC236}">
                <a16:creationId xmlns:a16="http://schemas.microsoft.com/office/drawing/2014/main" id="{DED8017B-627A-4EFE-91A6-66EFAA498A2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A6C724A-CAC2-4F7A-97E4-3AD1596C489F}"/>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07097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25C86F4-180F-4DC7-AED7-30B33543DA31}"/>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09FB9D-B432-445E-B18D-2778C71A917E}"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87" name="Rectangle 2">
            <a:extLst>
              <a:ext uri="{FF2B5EF4-FFF2-40B4-BE49-F238E27FC236}">
                <a16:creationId xmlns:a16="http://schemas.microsoft.com/office/drawing/2014/main" id="{47FE2B1D-21DC-4AD4-9B08-3F059DF6EFF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7AF30F3-529E-4836-82C1-0D19C4622D0B}"/>
              </a:ext>
            </a:extLst>
          </p:cNvPr>
          <p:cNvSpPr>
            <a:spLocks noGrp="1" noChangeArrowheads="1"/>
          </p:cNvSpPr>
          <p:nvPr>
            <p:ph type="body" idx="1"/>
          </p:nvPr>
        </p:nvSpPr>
        <p:spPr>
          <a:noFill/>
        </p:spPr>
        <p:txBody>
          <a:bodyPr/>
          <a:lstStyle/>
          <a:p>
            <a:pPr eaLnBrk="1" hangingPunct="1"/>
            <a:r>
              <a:rPr lang="it-IT" altLang="it-IT"/>
              <a:t>Nota grafico: immagini 68199_crop.JPG, carte.jpg</a:t>
            </a:r>
          </a:p>
          <a:p>
            <a:pPr eaLnBrk="1" hangingPunct="1"/>
            <a:endParaRPr lang="it-IT" altLang="it-IT"/>
          </a:p>
        </p:txBody>
      </p:sp>
    </p:spTree>
    <p:extLst>
      <p:ext uri="{BB962C8B-B14F-4D97-AF65-F5344CB8AC3E}">
        <p14:creationId xmlns:p14="http://schemas.microsoft.com/office/powerpoint/2010/main" val="397668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39D0302-87D8-4458-A526-1BF097E3072B}"/>
              </a:ext>
            </a:extLst>
          </p:cNvPr>
          <p:cNvSpPr>
            <a:spLocks noGrp="1" noChangeArrowheads="1"/>
          </p:cNvSpPr>
          <p:nvPr>
            <p:ph type="sldNum" sz="quarter" idx="5"/>
          </p:nvPr>
        </p:nvSpPr>
        <p:spPr>
          <a:noFill/>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3E21C0-C920-4266-AD71-07AADAB1861D}"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8435" name="Rectangle 1026">
            <a:extLst>
              <a:ext uri="{FF2B5EF4-FFF2-40B4-BE49-F238E27FC236}">
                <a16:creationId xmlns:a16="http://schemas.microsoft.com/office/drawing/2014/main" id="{ED47B52F-AA9B-44B6-8D6E-693575A69CEC}"/>
              </a:ext>
            </a:extLst>
          </p:cNvPr>
          <p:cNvSpPr>
            <a:spLocks noGrp="1" noRot="1" noChangeAspect="1" noChangeArrowheads="1" noTextEdit="1"/>
          </p:cNvSpPr>
          <p:nvPr>
            <p:ph type="sldImg"/>
          </p:nvPr>
        </p:nvSpPr>
        <p:spPr>
          <a:ln/>
        </p:spPr>
      </p:sp>
      <p:sp>
        <p:nvSpPr>
          <p:cNvPr id="18436" name="Rectangle 1027">
            <a:extLst>
              <a:ext uri="{FF2B5EF4-FFF2-40B4-BE49-F238E27FC236}">
                <a16:creationId xmlns:a16="http://schemas.microsoft.com/office/drawing/2014/main" id="{F4A2D110-6266-4B90-B84A-2366466BFE27}"/>
              </a:ext>
            </a:extLst>
          </p:cNvPr>
          <p:cNvSpPr>
            <a:spLocks noGrp="1" noChangeArrowheads="1"/>
          </p:cNvSpPr>
          <p:nvPr>
            <p:ph type="body" idx="1"/>
          </p:nvPr>
        </p:nvSpPr>
        <p:spPr>
          <a:noFill/>
        </p:spPr>
        <p:txBody>
          <a:bodyPr/>
          <a:lstStyle/>
          <a:p>
            <a:pPr eaLnBrk="1" hangingPunct="1"/>
            <a:r>
              <a:rPr lang="it-IT" altLang="it-IT"/>
              <a:t>Nota grafico: immagini 68199_crop.JPG, carte.jpg</a:t>
            </a:r>
          </a:p>
        </p:txBody>
      </p:sp>
    </p:spTree>
    <p:extLst>
      <p:ext uri="{BB962C8B-B14F-4D97-AF65-F5344CB8AC3E}">
        <p14:creationId xmlns:p14="http://schemas.microsoft.com/office/powerpoint/2010/main" val="3623393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ADB1C5F0-CF8C-4AD1-AFC9-890EEC176A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136097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9EAB5957-DCC0-4DC0-ACE5-919B8D5E2114}"/>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4" name="Immagine 8">
            <a:extLst>
              <a:ext uri="{FF2B5EF4-FFF2-40B4-BE49-F238E27FC236}">
                <a16:creationId xmlns:a16="http://schemas.microsoft.com/office/drawing/2014/main" id="{BBA440FA-EBFA-489D-A464-4D18D22BCE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enna\Desktop\logo.jpg">
            <a:extLst>
              <a:ext uri="{FF2B5EF4-FFF2-40B4-BE49-F238E27FC236}">
                <a16:creationId xmlns:a16="http://schemas.microsoft.com/office/drawing/2014/main" id="{465B6DF0-950B-434C-991A-949E5837F3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6" name="Rectangle 6">
            <a:extLst>
              <a:ext uri="{FF2B5EF4-FFF2-40B4-BE49-F238E27FC236}">
                <a16:creationId xmlns:a16="http://schemas.microsoft.com/office/drawing/2014/main" id="{78F6536B-8D16-49BC-A54D-AF4D93693A47}"/>
              </a:ext>
            </a:extLst>
          </p:cNvPr>
          <p:cNvSpPr>
            <a:spLocks noGrp="1" noChangeArrowheads="1"/>
          </p:cNvSpPr>
          <p:nvPr>
            <p:ph type="sldNum" sz="quarter" idx="10"/>
          </p:nvPr>
        </p:nvSpPr>
        <p:spPr/>
        <p:txBody>
          <a:bodyPr/>
          <a:lstStyle>
            <a:lvl1pPr>
              <a:defRPr>
                <a:solidFill>
                  <a:srgbClr val="FFFFFF"/>
                </a:solidFill>
              </a:defRPr>
            </a:lvl1pPr>
          </a:lstStyle>
          <a:p>
            <a:pPr>
              <a:defRPr/>
            </a:pPr>
            <a:fld id="{7D7393CD-3DF2-4C65-8C43-4DC1D9F6BA69}" type="slidenum">
              <a:rPr lang="it-IT" altLang="it-IT"/>
              <a:pPr>
                <a:defRPr/>
              </a:pPr>
              <a:t>‹N›</a:t>
            </a:fld>
            <a:endParaRPr lang="it-IT" altLang="it-IT"/>
          </a:p>
        </p:txBody>
      </p:sp>
    </p:spTree>
    <p:extLst>
      <p:ext uri="{BB962C8B-B14F-4D97-AF65-F5344CB8AC3E}">
        <p14:creationId xmlns:p14="http://schemas.microsoft.com/office/powerpoint/2010/main" val="911929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6E12D5-F91F-4D25-8513-05788AB7102A}"/>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7" name="Picture 2" descr="piede.jpg">
            <a:extLst>
              <a:ext uri="{FF2B5EF4-FFF2-40B4-BE49-F238E27FC236}">
                <a16:creationId xmlns:a16="http://schemas.microsoft.com/office/drawing/2014/main" id="{115DB266-168E-4EC4-AA0E-E68F2351C09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Straight Connector 4">
            <a:extLst>
              <a:ext uri="{FF2B5EF4-FFF2-40B4-BE49-F238E27FC236}">
                <a16:creationId xmlns:a16="http://schemas.microsoft.com/office/drawing/2014/main" id="{B5E20894-D8FF-4967-B4C1-65EBE4922CB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anose="020B0503020102020204" pitchFamily="34" charset="0"/>
              </a:defRPr>
            </a:lvl1pPr>
          </a:lstStyle>
          <a:p>
            <a:pPr>
              <a:defRPr/>
            </a:pPr>
            <a:fld id="{FE17E27C-CB3C-45C8-91E7-E049C895520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BDD0D9-E869-4D1F-A6F8-76CFAE05CF87}"/>
              </a:ext>
            </a:extLst>
          </p:cNvPr>
          <p:cNvSpPr>
            <a:spLocks noGrp="1" noChangeArrowheads="1"/>
          </p:cNvSpPr>
          <p:nvPr>
            <p:ph type="ctrTitle"/>
          </p:nvPr>
        </p:nvSpPr>
        <p:spPr>
          <a:xfrm>
            <a:off x="1458913" y="3878263"/>
            <a:ext cx="6929437" cy="990600"/>
          </a:xfrm>
        </p:spPr>
        <p:txBody>
          <a:bodyPr/>
          <a:lstStyle/>
          <a:p>
            <a:pPr eaLnBrk="1" hangingPunct="1"/>
            <a:r>
              <a:rPr lang="en-US" altLang="it-IT" b="0" dirty="0" err="1">
                <a:latin typeface="Franklin Gothic Medium" panose="020B0603020102020204" pitchFamily="34" charset="0"/>
                <a:cs typeface="Franklin Gothic Medium" panose="020B0603020102020204" pitchFamily="34" charset="0"/>
              </a:rPr>
              <a:t>Pedagogia</a:t>
            </a:r>
            <a:r>
              <a:rPr lang="en-US" altLang="it-IT" b="0" dirty="0">
                <a:latin typeface="Franklin Gothic Medium" panose="020B0603020102020204" pitchFamily="34" charset="0"/>
                <a:cs typeface="Franklin Gothic Medium" panose="020B0603020102020204" pitchFamily="34" charset="0"/>
              </a:rPr>
              <a:t> </a:t>
            </a:r>
            <a:r>
              <a:rPr lang="en-US" altLang="it-IT" b="0" dirty="0" err="1">
                <a:latin typeface="Franklin Gothic Medium" panose="020B0603020102020204" pitchFamily="34" charset="0"/>
                <a:cs typeface="Franklin Gothic Medium" panose="020B0603020102020204" pitchFamily="34" charset="0"/>
              </a:rPr>
              <a:t>sperimentale</a:t>
            </a:r>
            <a:br>
              <a:rPr lang="en-US" altLang="it-IT" b="0" dirty="0">
                <a:latin typeface="Franklin Gothic Medium" panose="020B0603020102020204" pitchFamily="34" charset="0"/>
                <a:cs typeface="Franklin Gothic Medium" panose="020B0603020102020204" pitchFamily="34" charset="0"/>
              </a:rPr>
            </a:br>
            <a:br>
              <a:rPr lang="en-US" altLang="it-IT" b="0" dirty="0">
                <a:latin typeface="Franklin Gothic Medium" panose="020B0603020102020204" pitchFamily="34" charset="0"/>
                <a:cs typeface="Franklin Gothic Medium" panose="020B0603020102020204" pitchFamily="34" charset="0"/>
              </a:rPr>
            </a:br>
            <a:r>
              <a:rPr lang="en-US" altLang="it-IT" b="0" dirty="0">
                <a:latin typeface="Franklin Gothic Medium" panose="020B0603020102020204" pitchFamily="34" charset="0"/>
                <a:cs typeface="Franklin Gothic Medium" panose="020B0603020102020204" pitchFamily="34" charset="0"/>
              </a:rPr>
              <a:t>Pietro Lucisano</a:t>
            </a:r>
          </a:p>
        </p:txBody>
      </p:sp>
      <p:sp>
        <p:nvSpPr>
          <p:cNvPr id="6147" name="Rectangle 3">
            <a:extLst>
              <a:ext uri="{FF2B5EF4-FFF2-40B4-BE49-F238E27FC236}">
                <a16:creationId xmlns:a16="http://schemas.microsoft.com/office/drawing/2014/main" id="{FC233FB8-7B56-403F-B794-EC60CE1DA393}"/>
              </a:ext>
            </a:extLst>
          </p:cNvPr>
          <p:cNvSpPr>
            <a:spLocks noGrp="1" noChangeArrowheads="1"/>
          </p:cNvSpPr>
          <p:nvPr>
            <p:ph type="subTitle" idx="1"/>
          </p:nvPr>
        </p:nvSpPr>
        <p:spPr bwMode="auto">
          <a:xfrm>
            <a:off x="1458913" y="5035550"/>
            <a:ext cx="692943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it-IT" dirty="0">
              <a:latin typeface="Franklin Gothic Book" panose="020B0503020102020204" pitchFamily="34" charset="0"/>
              <a:cs typeface="Franklin Gothic Book" panose="020B0503020102020204" pitchFamily="34" charset="0"/>
            </a:endParaRPr>
          </a:p>
          <a:p>
            <a:pPr eaLnBrk="1" hangingPunct="1"/>
            <a:r>
              <a:rPr lang="en-US" altLang="it-IT" dirty="0" err="1">
                <a:latin typeface="Franklin Gothic Book" panose="020B0503020102020204" pitchFamily="34" charset="0"/>
                <a:cs typeface="Franklin Gothic Book" panose="020B0503020102020204" pitchFamily="34" charset="0"/>
              </a:rPr>
              <a:t>Metodologia</a:t>
            </a:r>
            <a:r>
              <a:rPr lang="en-US" altLang="it-IT" dirty="0">
                <a:latin typeface="Franklin Gothic Book" panose="020B0503020102020204" pitchFamily="34" charset="0"/>
                <a:cs typeface="Franklin Gothic Book" panose="020B0503020102020204" pitchFamily="34" charset="0"/>
              </a:rPr>
              <a:t> 4 La </a:t>
            </a:r>
            <a:r>
              <a:rPr lang="en-US" altLang="it-IT">
                <a:latin typeface="Franklin Gothic Book" panose="020B0503020102020204" pitchFamily="34" charset="0"/>
                <a:cs typeface="Franklin Gothic Book" panose="020B0503020102020204" pitchFamily="34" charset="0"/>
              </a:rPr>
              <a:t>ricerca </a:t>
            </a:r>
            <a:r>
              <a:rPr lang="en-US" altLang="it-IT" dirty="0" err="1">
                <a:latin typeface="Franklin Gothic Book" panose="020B0503020102020204" pitchFamily="34" charset="0"/>
                <a:cs typeface="Franklin Gothic Book" panose="020B0503020102020204" pitchFamily="34" charset="0"/>
              </a:rPr>
              <a:t>educativa</a:t>
            </a:r>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E1653703-751D-4266-9D57-AA1E71B8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DC02F6EC-0801-4B09-A5D3-6AA48F5561BC}"/>
              </a:ext>
            </a:extLst>
          </p:cNvPr>
          <p:cNvSpPr txBox="1">
            <a:spLocks noChangeArrowheads="1"/>
          </p:cNvSpPr>
          <p:nvPr/>
        </p:nvSpPr>
        <p:spPr bwMode="auto">
          <a:xfrm>
            <a:off x="533400" y="2209800"/>
            <a:ext cx="4343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La teoria della probabilità si basa su calcoli complessi. Tuttavia, nel linguaggio comune utilizziamo spesso, inconsapevolmente, espressioni formalizzate che derivano da essa.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Ad esempio, in un pronostico sul derby Roma-Lazio, dire che le possibilità che la Roma vinca sono 5 contro 1 significa dire che: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p(E)/q(E) = 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p(E) = probabilità che la Roma vinca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q(E) = probabilità che la Roma non vinca</a:t>
            </a:r>
          </a:p>
        </p:txBody>
      </p:sp>
      <p:sp>
        <p:nvSpPr>
          <p:cNvPr id="19459" name="Text Box 3">
            <a:extLst>
              <a:ext uri="{FF2B5EF4-FFF2-40B4-BE49-F238E27FC236}">
                <a16:creationId xmlns:a16="http://schemas.microsoft.com/office/drawing/2014/main" id="{1EC9DA8C-5397-4665-90A7-83BD1E6EC3C5}"/>
              </a:ext>
            </a:extLst>
          </p:cNvPr>
          <p:cNvSpPr txBox="1">
            <a:spLocks noChangeArrowheads="1"/>
          </p:cNvSpPr>
          <p:nvPr/>
        </p:nvSpPr>
        <p:spPr bwMode="auto">
          <a:xfrm>
            <a:off x="518485" y="1109662"/>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sp>
        <p:nvSpPr>
          <p:cNvPr id="19460" name="AutoShape 4">
            <a:extLst>
              <a:ext uri="{FF2B5EF4-FFF2-40B4-BE49-F238E27FC236}">
                <a16:creationId xmlns:a16="http://schemas.microsoft.com/office/drawing/2014/main" id="{03952569-C84A-4064-BDD8-878FF56891DD}"/>
              </a:ext>
            </a:extLst>
          </p:cNvPr>
          <p:cNvSpPr>
            <a:spLocks noChangeArrowheads="1"/>
          </p:cNvSpPr>
          <p:nvPr/>
        </p:nvSpPr>
        <p:spPr bwMode="auto">
          <a:xfrm>
            <a:off x="5410200" y="2209800"/>
            <a:ext cx="2819400" cy="838200"/>
          </a:xfrm>
          <a:prstGeom prst="wedgeRoundRectCallout">
            <a:avLst>
              <a:gd name="adj1" fmla="val 45495"/>
              <a:gd name="adj2" fmla="val 83903"/>
              <a:gd name="adj3" fmla="val 16667"/>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Cinque contro uno che vince la Roma!</a:t>
            </a:r>
          </a:p>
        </p:txBody>
      </p:sp>
      <p:pic>
        <p:nvPicPr>
          <p:cNvPr id="19461" name="Picture 8" descr="D:\Documenti\Bea\Eductra\Università\Metodo 2\immagini\olimpico.jpg">
            <a:extLst>
              <a:ext uri="{FF2B5EF4-FFF2-40B4-BE49-F238E27FC236}">
                <a16:creationId xmlns:a16="http://schemas.microsoft.com/office/drawing/2014/main" id="{3BFF5FFC-A310-435D-8340-F35E2AD65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29000"/>
            <a:ext cx="3200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842C923D-C9AC-4C1D-8FD0-84BB21CED124}"/>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7788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7CA7D7F-6F7D-40DC-8581-2A367239F509}"/>
              </a:ext>
            </a:extLst>
          </p:cNvPr>
          <p:cNvSpPr txBox="1">
            <a:spLocks noChangeArrowheads="1"/>
          </p:cNvSpPr>
          <p:nvPr/>
        </p:nvSpPr>
        <p:spPr bwMode="auto">
          <a:xfrm>
            <a:off x="2667000" y="1676400"/>
            <a:ext cx="5943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Finora abbiamo spesso richiamato il senso comune; esistono  tuttavia alcuni rischi nell’uso del senso comune quando si parla di probabilità.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Immagina ad esempio che la nostra monetina sia caduta sulla testa per dieci volte consecutive.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Qual è la probabilità che cada sulla croce all’undicesimo lancio?</a:t>
            </a:r>
          </a:p>
        </p:txBody>
      </p:sp>
      <p:sp>
        <p:nvSpPr>
          <p:cNvPr id="21507" name="Text Box 3">
            <a:extLst>
              <a:ext uri="{FF2B5EF4-FFF2-40B4-BE49-F238E27FC236}">
                <a16:creationId xmlns:a16="http://schemas.microsoft.com/office/drawing/2014/main" id="{ED3ED1A0-51A2-4A1B-8521-EA9FAE34DE12}"/>
              </a:ext>
            </a:extLst>
          </p:cNvPr>
          <p:cNvSpPr txBox="1">
            <a:spLocks noChangeArrowheads="1"/>
          </p:cNvSpPr>
          <p:nvPr/>
        </p:nvSpPr>
        <p:spPr bwMode="auto">
          <a:xfrm>
            <a:off x="539552" y="1093787"/>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pic>
        <p:nvPicPr>
          <p:cNvPr id="21508" name="Picture 5" descr="D:\Documenti\Bea\Eductra\Università\Metodo 2\immagini\68199_crop.jpg">
            <a:extLst>
              <a:ext uri="{FF2B5EF4-FFF2-40B4-BE49-F238E27FC236}">
                <a16:creationId xmlns:a16="http://schemas.microsoft.com/office/drawing/2014/main" id="{BA5CB26F-F6B1-44A8-8B7B-72EC42DC6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752600"/>
            <a:ext cx="1812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8DA00A09-1AFA-4C20-B1A8-DE8E4A86C27A}"/>
              </a:ext>
            </a:extLst>
          </p:cNvPr>
          <p:cNvSpPr txBox="1">
            <a:spLocks noChangeArrowheads="1"/>
          </p:cNvSpPr>
          <p:nvPr/>
        </p:nvSpPr>
        <p:spPr bwMode="auto">
          <a:xfrm>
            <a:off x="4067944" y="4508665"/>
            <a:ext cx="190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Minore di 0.5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Uguale a 0.5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Maggiore di 0.5</a:t>
            </a:r>
          </a:p>
        </p:txBody>
      </p:sp>
      <p:sp>
        <p:nvSpPr>
          <p:cNvPr id="21511" name="Oval 8">
            <a:extLst>
              <a:ext uri="{FF2B5EF4-FFF2-40B4-BE49-F238E27FC236}">
                <a16:creationId xmlns:a16="http://schemas.microsoft.com/office/drawing/2014/main" id="{D9833A7D-0189-41F3-88EA-84420F0182B0}"/>
              </a:ext>
            </a:extLst>
          </p:cNvPr>
          <p:cNvSpPr>
            <a:spLocks noChangeArrowheads="1"/>
          </p:cNvSpPr>
          <p:nvPr/>
        </p:nvSpPr>
        <p:spPr bwMode="auto">
          <a:xfrm>
            <a:off x="3678417" y="4636954"/>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1512" name="Oval 9">
            <a:extLst>
              <a:ext uri="{FF2B5EF4-FFF2-40B4-BE49-F238E27FC236}">
                <a16:creationId xmlns:a16="http://schemas.microsoft.com/office/drawing/2014/main" id="{BE88A344-3868-44BA-A4E8-9DFE6423F1EC}"/>
              </a:ext>
            </a:extLst>
          </p:cNvPr>
          <p:cNvSpPr>
            <a:spLocks noChangeArrowheads="1"/>
          </p:cNvSpPr>
          <p:nvPr/>
        </p:nvSpPr>
        <p:spPr bwMode="auto">
          <a:xfrm>
            <a:off x="3678417" y="4998904"/>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1513" name="Oval 10">
            <a:extLst>
              <a:ext uri="{FF2B5EF4-FFF2-40B4-BE49-F238E27FC236}">
                <a16:creationId xmlns:a16="http://schemas.microsoft.com/office/drawing/2014/main" id="{E47927E6-523A-4E03-A625-3DC0BC843860}"/>
              </a:ext>
            </a:extLst>
          </p:cNvPr>
          <p:cNvSpPr>
            <a:spLocks noChangeArrowheads="1"/>
          </p:cNvSpPr>
          <p:nvPr/>
        </p:nvSpPr>
        <p:spPr bwMode="auto">
          <a:xfrm>
            <a:off x="3678417" y="5375142"/>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 name="Titolo 1">
            <a:extLst>
              <a:ext uri="{FF2B5EF4-FFF2-40B4-BE49-F238E27FC236}">
                <a16:creationId xmlns:a16="http://schemas.microsoft.com/office/drawing/2014/main" id="{7C6846FF-99D3-4110-8BB5-BE3F127AED1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12078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B37544F-13A1-4784-B030-708E485A5554}"/>
              </a:ext>
            </a:extLst>
          </p:cNvPr>
          <p:cNvSpPr txBox="1">
            <a:spLocks noChangeArrowheads="1"/>
          </p:cNvSpPr>
          <p:nvPr/>
        </p:nvSpPr>
        <p:spPr bwMode="auto">
          <a:xfrm>
            <a:off x="457200" y="1600200"/>
            <a:ext cx="7924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Un’altra cattiva interpretazione è data dal confondere i concetti di </a:t>
            </a: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misura</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 e di </a:t>
            </a: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stima</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Secondo te, quale dei seguenti esempi è una stima e quale è una misurazione?</a:t>
            </a:r>
          </a:p>
        </p:txBody>
      </p:sp>
      <p:sp>
        <p:nvSpPr>
          <p:cNvPr id="23555" name="Text Box 3">
            <a:extLst>
              <a:ext uri="{FF2B5EF4-FFF2-40B4-BE49-F238E27FC236}">
                <a16:creationId xmlns:a16="http://schemas.microsoft.com/office/drawing/2014/main" id="{ABF56DB9-C35C-455B-8DF0-4D37B9573CB9}"/>
              </a:ext>
            </a:extLst>
          </p:cNvPr>
          <p:cNvSpPr txBox="1">
            <a:spLocks noChangeArrowheads="1"/>
          </p:cNvSpPr>
          <p:nvPr/>
        </p:nvSpPr>
        <p:spPr bwMode="auto">
          <a:xfrm>
            <a:off x="539552" y="1108069"/>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sp>
        <p:nvSpPr>
          <p:cNvPr id="23556" name="Text Box 4">
            <a:extLst>
              <a:ext uri="{FF2B5EF4-FFF2-40B4-BE49-F238E27FC236}">
                <a16:creationId xmlns:a16="http://schemas.microsoft.com/office/drawing/2014/main" id="{76FCAF30-5109-4E28-8B15-1DA0186C9C0A}"/>
              </a:ext>
            </a:extLst>
          </p:cNvPr>
          <p:cNvSpPr txBox="1">
            <a:spLocks noChangeArrowheads="1"/>
          </p:cNvSpPr>
          <p:nvPr/>
        </p:nvSpPr>
        <p:spPr bwMode="auto">
          <a:xfrm>
            <a:off x="685800" y="2971800"/>
            <a:ext cx="3505200"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Nel 40% dei lanci la moneta è caduta sulla testa.</a:t>
            </a:r>
          </a:p>
        </p:txBody>
      </p:sp>
      <p:sp>
        <p:nvSpPr>
          <p:cNvPr id="23557" name="Text Box 9">
            <a:extLst>
              <a:ext uri="{FF2B5EF4-FFF2-40B4-BE49-F238E27FC236}">
                <a16:creationId xmlns:a16="http://schemas.microsoft.com/office/drawing/2014/main" id="{2412A850-9E7C-4969-9CCE-DA67A95077BE}"/>
              </a:ext>
            </a:extLst>
          </p:cNvPr>
          <p:cNvSpPr txBox="1">
            <a:spLocks noChangeArrowheads="1"/>
          </p:cNvSpPr>
          <p:nvPr/>
        </p:nvSpPr>
        <p:spPr bwMode="auto">
          <a:xfrm>
            <a:off x="1905000" y="5562600"/>
            <a:ext cx="5334000" cy="707886"/>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Fai clic su ogni opzione e trascinala nella casella corretta.</a:t>
            </a:r>
          </a:p>
        </p:txBody>
      </p:sp>
      <p:sp>
        <p:nvSpPr>
          <p:cNvPr id="23558" name="Text Box 10">
            <a:extLst>
              <a:ext uri="{FF2B5EF4-FFF2-40B4-BE49-F238E27FC236}">
                <a16:creationId xmlns:a16="http://schemas.microsoft.com/office/drawing/2014/main" id="{4F06E32B-50C6-44B2-AA38-0E4DFD6A2283}"/>
              </a:ext>
            </a:extLst>
          </p:cNvPr>
          <p:cNvSpPr txBox="1">
            <a:spLocks noChangeArrowheads="1"/>
          </p:cNvSpPr>
          <p:nvPr/>
        </p:nvSpPr>
        <p:spPr bwMode="auto">
          <a:xfrm>
            <a:off x="4495800" y="2971800"/>
            <a:ext cx="3505200"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C’è una probabilità del 50% che al prossimo lancio esca croce.</a:t>
            </a:r>
          </a:p>
        </p:txBody>
      </p:sp>
      <p:sp>
        <p:nvSpPr>
          <p:cNvPr id="23559" name="Text Box 11">
            <a:extLst>
              <a:ext uri="{FF2B5EF4-FFF2-40B4-BE49-F238E27FC236}">
                <a16:creationId xmlns:a16="http://schemas.microsoft.com/office/drawing/2014/main" id="{005DFE7A-4D28-4A58-94DB-C75C4A7E3BA9}"/>
              </a:ext>
            </a:extLst>
          </p:cNvPr>
          <p:cNvSpPr txBox="1">
            <a:spLocks noChangeArrowheads="1"/>
          </p:cNvSpPr>
          <p:nvPr/>
        </p:nvSpPr>
        <p:spPr bwMode="auto">
          <a:xfrm>
            <a:off x="2438400" y="4514850"/>
            <a:ext cx="19050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STIMA</a:t>
            </a:r>
          </a:p>
        </p:txBody>
      </p:sp>
      <p:sp>
        <p:nvSpPr>
          <p:cNvPr id="23560" name="Text Box 12">
            <a:extLst>
              <a:ext uri="{FF2B5EF4-FFF2-40B4-BE49-F238E27FC236}">
                <a16:creationId xmlns:a16="http://schemas.microsoft.com/office/drawing/2014/main" id="{88F8C886-4A0A-425F-957A-330C0DBC2DF8}"/>
              </a:ext>
            </a:extLst>
          </p:cNvPr>
          <p:cNvSpPr txBox="1">
            <a:spLocks noChangeArrowheads="1"/>
          </p:cNvSpPr>
          <p:nvPr/>
        </p:nvSpPr>
        <p:spPr bwMode="auto">
          <a:xfrm>
            <a:off x="4572000" y="4514850"/>
            <a:ext cx="19050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MISURA</a:t>
            </a:r>
          </a:p>
        </p:txBody>
      </p:sp>
      <p:sp>
        <p:nvSpPr>
          <p:cNvPr id="23561" name="Text Box 13">
            <a:extLst>
              <a:ext uri="{FF2B5EF4-FFF2-40B4-BE49-F238E27FC236}">
                <a16:creationId xmlns:a16="http://schemas.microsoft.com/office/drawing/2014/main" id="{A2681F03-0917-4247-BE8D-9E7849727C96}"/>
              </a:ext>
            </a:extLst>
          </p:cNvPr>
          <p:cNvSpPr txBox="1">
            <a:spLocks noChangeArrowheads="1"/>
          </p:cNvSpPr>
          <p:nvPr/>
        </p:nvSpPr>
        <p:spPr bwMode="auto">
          <a:xfrm>
            <a:off x="2438400" y="3892188"/>
            <a:ext cx="19050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3562" name="Text Box 14">
            <a:extLst>
              <a:ext uri="{FF2B5EF4-FFF2-40B4-BE49-F238E27FC236}">
                <a16:creationId xmlns:a16="http://schemas.microsoft.com/office/drawing/2014/main" id="{20CEE7E5-4619-4C2F-A583-D4C0FBEAD42A}"/>
              </a:ext>
            </a:extLst>
          </p:cNvPr>
          <p:cNvSpPr txBox="1">
            <a:spLocks noChangeArrowheads="1"/>
          </p:cNvSpPr>
          <p:nvPr/>
        </p:nvSpPr>
        <p:spPr bwMode="auto">
          <a:xfrm>
            <a:off x="4572000" y="3892188"/>
            <a:ext cx="19050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 name="Titolo 1">
            <a:extLst>
              <a:ext uri="{FF2B5EF4-FFF2-40B4-BE49-F238E27FC236}">
                <a16:creationId xmlns:a16="http://schemas.microsoft.com/office/drawing/2014/main" id="{41631753-DF8E-4338-9B9B-E7ED237E099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15907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7447669-CE30-4B26-A2B1-66C3F54BA3E9}"/>
              </a:ext>
            </a:extLst>
          </p:cNvPr>
          <p:cNvSpPr txBox="1">
            <a:spLocks noChangeArrowheads="1"/>
          </p:cNvSpPr>
          <p:nvPr/>
        </p:nvSpPr>
        <p:spPr bwMode="auto">
          <a:xfrm>
            <a:off x="762000" y="2514600"/>
            <a:ext cx="35052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La scienza, in senso tecnico, è una elaborazione formalizzata di operazioni quotidiane.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Infatti, le conoscenze e le idee sono prodotte dal lavoro e sono il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risultato di un metodo</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che è stato seguito in modo intelligente dagli uomini che hanno interagito con l’ambiente.</a:t>
            </a:r>
          </a:p>
        </p:txBody>
      </p:sp>
      <p:sp>
        <p:nvSpPr>
          <p:cNvPr id="25603" name="Text Box 3">
            <a:extLst>
              <a:ext uri="{FF2B5EF4-FFF2-40B4-BE49-F238E27FC236}">
                <a16:creationId xmlns:a16="http://schemas.microsoft.com/office/drawing/2014/main" id="{AD62A431-157A-44BA-8543-7C1AB5ED7D2B}"/>
              </a:ext>
            </a:extLst>
          </p:cNvPr>
          <p:cNvSpPr txBox="1">
            <a:spLocks noChangeArrowheads="1"/>
          </p:cNvSpPr>
          <p:nvPr/>
        </p:nvSpPr>
        <p:spPr bwMode="auto">
          <a:xfrm>
            <a:off x="304800" y="990600"/>
            <a:ext cx="3505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Ricerca pura e ricerca applicata</a:t>
            </a:r>
          </a:p>
        </p:txBody>
      </p:sp>
      <p:pic>
        <p:nvPicPr>
          <p:cNvPr id="25604" name="Picture 5" descr="D:\Documenti\Bea\Eductra\Università\Metodo 2\immagini\microscopio.jpg">
            <a:extLst>
              <a:ext uri="{FF2B5EF4-FFF2-40B4-BE49-F238E27FC236}">
                <a16:creationId xmlns:a16="http://schemas.microsoft.com/office/drawing/2014/main" id="{643707E0-9BF8-44CC-A238-D2FDA0CE5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175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3C592708-BA85-4D1D-A706-E15C51D9BBF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28295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a:extLst>
              <a:ext uri="{FF2B5EF4-FFF2-40B4-BE49-F238E27FC236}">
                <a16:creationId xmlns:a16="http://schemas.microsoft.com/office/drawing/2014/main" id="{1049CB7A-98E9-45F1-AD07-9E892AD11CCD}"/>
              </a:ext>
            </a:extLst>
          </p:cNvPr>
          <p:cNvSpPr txBox="1">
            <a:spLocks noChangeArrowheads="1"/>
          </p:cNvSpPr>
          <p:nvPr/>
        </p:nvSpPr>
        <p:spPr bwMode="auto">
          <a:xfrm>
            <a:off x="609600" y="2416175"/>
            <a:ext cx="3505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La ricerca che si occupa di </a:t>
            </a: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problemi educativi</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 è prevalentemente </a:t>
            </a: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ricerca applicata </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piuttosto che ricerca pura.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La ricerca pura si muove sul piano della elaborazione e della verifica critica di teorie di cui allo stato dell’arte non è possibile una verifica empirica.</a:t>
            </a:r>
          </a:p>
        </p:txBody>
      </p:sp>
      <p:sp>
        <p:nvSpPr>
          <p:cNvPr id="27651" name="Text Box 1027">
            <a:extLst>
              <a:ext uri="{FF2B5EF4-FFF2-40B4-BE49-F238E27FC236}">
                <a16:creationId xmlns:a16="http://schemas.microsoft.com/office/drawing/2014/main" id="{297A0367-C6E6-4EC8-9D2C-5A5BA875E281}"/>
              </a:ext>
            </a:extLst>
          </p:cNvPr>
          <p:cNvSpPr txBox="1">
            <a:spLocks noChangeArrowheads="1"/>
          </p:cNvSpPr>
          <p:nvPr/>
        </p:nvSpPr>
        <p:spPr bwMode="auto">
          <a:xfrm>
            <a:off x="539552" y="1124744"/>
            <a:ext cx="35052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Ricerca pura e ricerca applicata</a:t>
            </a:r>
          </a:p>
        </p:txBody>
      </p:sp>
      <p:pic>
        <p:nvPicPr>
          <p:cNvPr id="27652" name="Picture 1030" descr="D:\Documenti\Bea\Eductra\Università\Metodo 2\immagini\scuola.jpg">
            <a:extLst>
              <a:ext uri="{FF2B5EF4-FFF2-40B4-BE49-F238E27FC236}">
                <a16:creationId xmlns:a16="http://schemas.microsoft.com/office/drawing/2014/main" id="{97638864-27BA-41BE-B546-654AD7A3A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35052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950222E8-CA83-4276-A947-DBF0DDBC3DB2}"/>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66455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058537B-2531-43AC-B6D8-38C514EA7412}"/>
              </a:ext>
            </a:extLst>
          </p:cNvPr>
          <p:cNvSpPr txBox="1">
            <a:spLocks noChangeArrowheads="1"/>
          </p:cNvSpPr>
          <p:nvPr/>
        </p:nvSpPr>
        <p:spPr bwMode="auto">
          <a:xfrm>
            <a:off x="3124200" y="3124200"/>
            <a:ext cx="5181600" cy="2800350"/>
          </a:xfrm>
          <a:prstGeom prst="rect">
            <a:avLst/>
          </a:prstGeom>
          <a:solidFill>
            <a:schemeClr val="bg1"/>
          </a:solidFill>
          <a:ln w="19050">
            <a:solidFill>
              <a:srgbClr val="800000"/>
            </a:solidFill>
            <a:miter lim="800000"/>
            <a:headEnd/>
            <a:tailEnd/>
          </a:ln>
          <a:effectLst>
            <a:outerShdw dist="107763" dir="2700000" algn="ctr" rotWithShape="0">
              <a:schemeClr val="bg2"/>
            </a:outerShdw>
          </a:effec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È l’insieme dei processi di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trasmissione</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di conoscenze, atteggiamenti, comportamenti che vengono messi in atto in modo intenzionale più o meno formalizzato.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Comporta una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progettualità</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da parte di chi insegna ed una qualche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consapevolezza</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da parte di chi apprende di partecipare ad una situazione educativa.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Ha come obiettivo un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cambiamento</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del discente coerente con quanto progettato. </a:t>
            </a:r>
          </a:p>
        </p:txBody>
      </p:sp>
      <p:sp>
        <p:nvSpPr>
          <p:cNvPr id="29699" name="Text Box 3">
            <a:extLst>
              <a:ext uri="{FF2B5EF4-FFF2-40B4-BE49-F238E27FC236}">
                <a16:creationId xmlns:a16="http://schemas.microsoft.com/office/drawing/2014/main" id="{D54702A9-1211-43E3-AE16-F24C6912E343}"/>
              </a:ext>
            </a:extLst>
          </p:cNvPr>
          <p:cNvSpPr txBox="1">
            <a:spLocks noChangeArrowheads="1"/>
          </p:cNvSpPr>
          <p:nvPr/>
        </p:nvSpPr>
        <p:spPr bwMode="auto">
          <a:xfrm>
            <a:off x="304800" y="990600"/>
            <a:ext cx="4495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La ricerca educativa: l’oggetto di studio</a:t>
            </a:r>
          </a:p>
        </p:txBody>
      </p:sp>
      <p:sp>
        <p:nvSpPr>
          <p:cNvPr id="29700" name="Text Box 6">
            <a:extLst>
              <a:ext uri="{FF2B5EF4-FFF2-40B4-BE49-F238E27FC236}">
                <a16:creationId xmlns:a16="http://schemas.microsoft.com/office/drawing/2014/main" id="{FDD025CB-A397-4918-A0AA-8943CDA97BDC}"/>
              </a:ext>
            </a:extLst>
          </p:cNvPr>
          <p:cNvSpPr txBox="1">
            <a:spLocks noChangeArrowheads="1"/>
          </p:cNvSpPr>
          <p:nvPr/>
        </p:nvSpPr>
        <p:spPr bwMode="auto">
          <a:xfrm>
            <a:off x="381000" y="1676400"/>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Il primo passo da compiere nella ricerca educativa è la definizione del suo oggetto di studio.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Che cosa intendiamo per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educazione</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1" name="Text Box 9">
            <a:extLst>
              <a:ext uri="{FF2B5EF4-FFF2-40B4-BE49-F238E27FC236}">
                <a16:creationId xmlns:a16="http://schemas.microsoft.com/office/drawing/2014/main" id="{C860FF34-848C-460A-A634-B4F163AF9BBA}"/>
              </a:ext>
            </a:extLst>
          </p:cNvPr>
          <p:cNvSpPr txBox="1">
            <a:spLocks noChangeArrowheads="1"/>
          </p:cNvSpPr>
          <p:nvPr/>
        </p:nvSpPr>
        <p:spPr bwMode="auto">
          <a:xfrm>
            <a:off x="642938" y="3200400"/>
            <a:ext cx="1752600" cy="346075"/>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EDUCAZIONE</a:t>
            </a:r>
          </a:p>
        </p:txBody>
      </p:sp>
      <p:sp>
        <p:nvSpPr>
          <p:cNvPr id="29702" name="AutoShape 10">
            <a:extLst>
              <a:ext uri="{FF2B5EF4-FFF2-40B4-BE49-F238E27FC236}">
                <a16:creationId xmlns:a16="http://schemas.microsoft.com/office/drawing/2014/main" id="{766F9837-83CB-44D9-BCB4-A0D6E265A08B}"/>
              </a:ext>
            </a:extLst>
          </p:cNvPr>
          <p:cNvSpPr>
            <a:spLocks noChangeArrowheads="1"/>
          </p:cNvSpPr>
          <p:nvPr/>
        </p:nvSpPr>
        <p:spPr bwMode="auto">
          <a:xfrm rot="5400000">
            <a:off x="2464594" y="3207544"/>
            <a:ext cx="361950" cy="347662"/>
          </a:xfrm>
          <a:prstGeom prst="flowChartExtract">
            <a:avLst/>
          </a:prstGeom>
          <a:gradFill rotWithShape="0">
            <a:gsLst>
              <a:gs pos="0">
                <a:srgbClr val="800000"/>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 name="Titolo 1">
            <a:extLst>
              <a:ext uri="{FF2B5EF4-FFF2-40B4-BE49-F238E27FC236}">
                <a16:creationId xmlns:a16="http://schemas.microsoft.com/office/drawing/2014/main" id="{DF5C0E40-BD01-4752-9036-5EE803DB3FC5}"/>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82580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DC63FA2F-400F-41B3-A235-DAA0AE0CAC13}"/>
              </a:ext>
            </a:extLst>
          </p:cNvPr>
          <p:cNvSpPr>
            <a:spLocks noChangeArrowheads="1"/>
          </p:cNvSpPr>
          <p:nvPr/>
        </p:nvSpPr>
        <p:spPr bwMode="auto">
          <a:xfrm>
            <a:off x="304800" y="1600200"/>
            <a:ext cx="830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Perché l’esempio seguente non è un buon esempio di educazione del bambino?</a:t>
            </a:r>
          </a:p>
        </p:txBody>
      </p:sp>
      <p:sp>
        <p:nvSpPr>
          <p:cNvPr id="31747" name="AutoShape 17">
            <a:extLst>
              <a:ext uri="{FF2B5EF4-FFF2-40B4-BE49-F238E27FC236}">
                <a16:creationId xmlns:a16="http://schemas.microsoft.com/office/drawing/2014/main" id="{207B9413-1757-47E3-A680-B5A5CB1566A7}"/>
              </a:ext>
            </a:extLst>
          </p:cNvPr>
          <p:cNvSpPr>
            <a:spLocks noChangeArrowheads="1"/>
          </p:cNvSpPr>
          <p:nvPr/>
        </p:nvSpPr>
        <p:spPr bwMode="auto">
          <a:xfrm>
            <a:off x="381000" y="2209800"/>
            <a:ext cx="3521075" cy="1306513"/>
          </a:xfrm>
          <a:prstGeom prst="wedgeRoundRectCallout">
            <a:avLst>
              <a:gd name="adj1" fmla="val -39722"/>
              <a:gd name="adj2" fmla="val 69685"/>
              <a:gd name="adj3" fmla="val 16667"/>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Devi fare i compiti perché lo ha detto la maestra.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E poi tutti i tuoi compagni li fanno!</a:t>
            </a:r>
          </a:p>
        </p:txBody>
      </p:sp>
      <p:sp>
        <p:nvSpPr>
          <p:cNvPr id="31748" name="Oval 20">
            <a:extLst>
              <a:ext uri="{FF2B5EF4-FFF2-40B4-BE49-F238E27FC236}">
                <a16:creationId xmlns:a16="http://schemas.microsoft.com/office/drawing/2014/main" id="{0DEE6532-7EE7-422C-B6FA-4EA2BE3360F9}"/>
              </a:ext>
            </a:extLst>
          </p:cNvPr>
          <p:cNvSpPr>
            <a:spLocks noChangeArrowheads="1"/>
          </p:cNvSpPr>
          <p:nvPr/>
        </p:nvSpPr>
        <p:spPr bwMode="auto">
          <a:xfrm>
            <a:off x="1905000" y="375285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49" name="Oval 21">
            <a:extLst>
              <a:ext uri="{FF2B5EF4-FFF2-40B4-BE49-F238E27FC236}">
                <a16:creationId xmlns:a16="http://schemas.microsoft.com/office/drawing/2014/main" id="{3527FAE8-CAD3-473B-AA76-6314637B0059}"/>
              </a:ext>
            </a:extLst>
          </p:cNvPr>
          <p:cNvSpPr>
            <a:spLocks noChangeArrowheads="1"/>
          </p:cNvSpPr>
          <p:nvPr/>
        </p:nvSpPr>
        <p:spPr bwMode="auto">
          <a:xfrm>
            <a:off x="1905000" y="4114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0" name="Oval 22">
            <a:extLst>
              <a:ext uri="{FF2B5EF4-FFF2-40B4-BE49-F238E27FC236}">
                <a16:creationId xmlns:a16="http://schemas.microsoft.com/office/drawing/2014/main" id="{7B6F3697-CC5A-46B5-B901-EDFFA22494A2}"/>
              </a:ext>
            </a:extLst>
          </p:cNvPr>
          <p:cNvSpPr>
            <a:spLocks noChangeArrowheads="1"/>
          </p:cNvSpPr>
          <p:nvPr/>
        </p:nvSpPr>
        <p:spPr bwMode="auto">
          <a:xfrm>
            <a:off x="1905000" y="4648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1" name="Text Box 23">
            <a:extLst>
              <a:ext uri="{FF2B5EF4-FFF2-40B4-BE49-F238E27FC236}">
                <a16:creationId xmlns:a16="http://schemas.microsoft.com/office/drawing/2014/main" id="{CAFF3467-DCA0-46AB-952A-13C26603E17D}"/>
              </a:ext>
            </a:extLst>
          </p:cNvPr>
          <p:cNvSpPr txBox="1">
            <a:spLocks noChangeArrowheads="1"/>
          </p:cNvSpPr>
          <p:nvPr/>
        </p:nvSpPr>
        <p:spPr bwMode="auto">
          <a:xfrm>
            <a:off x="2133600" y="3657600"/>
            <a:ext cx="5791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Perché non vengono trasmessi conoscenze o comportamenti.</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Perché non c’è l’obiettivo di cambiare il comportamento del bambino.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Perché il bambino non è consapevole di partecipare ad una situazione educativa.</a:t>
            </a:r>
          </a:p>
        </p:txBody>
      </p:sp>
      <p:sp>
        <p:nvSpPr>
          <p:cNvPr id="31752" name="Text Box 24">
            <a:extLst>
              <a:ext uri="{FF2B5EF4-FFF2-40B4-BE49-F238E27FC236}">
                <a16:creationId xmlns:a16="http://schemas.microsoft.com/office/drawing/2014/main" id="{0C01E084-9592-40F0-A9EE-4C7AFE6A7040}"/>
              </a:ext>
            </a:extLst>
          </p:cNvPr>
          <p:cNvSpPr txBox="1">
            <a:spLocks noChangeArrowheads="1"/>
          </p:cNvSpPr>
          <p:nvPr/>
        </p:nvSpPr>
        <p:spPr bwMode="auto">
          <a:xfrm>
            <a:off x="2895600" y="5553075"/>
            <a:ext cx="3810000" cy="314325"/>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Fai clic sulla risposta che preferisci.</a:t>
            </a:r>
          </a:p>
        </p:txBody>
      </p:sp>
      <p:sp>
        <p:nvSpPr>
          <p:cNvPr id="31753" name="Text Box 25">
            <a:extLst>
              <a:ext uri="{FF2B5EF4-FFF2-40B4-BE49-F238E27FC236}">
                <a16:creationId xmlns:a16="http://schemas.microsoft.com/office/drawing/2014/main" id="{2441AC37-2DC3-44C8-A434-1DC86C459D61}"/>
              </a:ext>
            </a:extLst>
          </p:cNvPr>
          <p:cNvSpPr txBox="1">
            <a:spLocks noChangeArrowheads="1"/>
          </p:cNvSpPr>
          <p:nvPr/>
        </p:nvSpPr>
        <p:spPr bwMode="auto">
          <a:xfrm>
            <a:off x="304800" y="990600"/>
            <a:ext cx="4495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La ricerca educativa: l’oggetto di studio</a:t>
            </a:r>
          </a:p>
        </p:txBody>
      </p:sp>
      <p:sp>
        <p:nvSpPr>
          <p:cNvPr id="2" name="Titolo 1">
            <a:extLst>
              <a:ext uri="{FF2B5EF4-FFF2-40B4-BE49-F238E27FC236}">
                <a16:creationId xmlns:a16="http://schemas.microsoft.com/office/drawing/2014/main" id="{D519014B-CCAD-44FC-B707-9DCC19A0BF2D}"/>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18930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4">
            <a:extLst>
              <a:ext uri="{FF2B5EF4-FFF2-40B4-BE49-F238E27FC236}">
                <a16:creationId xmlns:a16="http://schemas.microsoft.com/office/drawing/2014/main" id="{E11CF873-30DF-4047-AE75-82669E98E7AC}"/>
              </a:ext>
            </a:extLst>
          </p:cNvPr>
          <p:cNvSpPr>
            <a:spLocks noChangeArrowheads="1"/>
          </p:cNvSpPr>
          <p:nvPr/>
        </p:nvSpPr>
        <p:spPr bwMode="auto">
          <a:xfrm>
            <a:off x="304800" y="1600200"/>
            <a:ext cx="8305800" cy="178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E’ facile osservare come il progresso della conoscenza e l’uso della ragione per la soluzione dei problemi sia costantemente ostacolato dalla tendenza altrettanto “naturale” al ricorso a forme di pensiero irrazionale.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Gli </a:t>
            </a:r>
            <a:r>
              <a:rPr kumimoji="0" lang="it-IT" altLang="it-IT" sz="2000" b="0" i="0" u="none" strike="noStrike" kern="1200" cap="none" spc="0" normalizeH="0" baseline="0" noProof="0" dirty="0" err="1">
                <a:ln>
                  <a:noFill/>
                </a:ln>
                <a:solidFill>
                  <a:srgbClr val="000000"/>
                </a:solidFill>
                <a:effectLst/>
                <a:uLnTx/>
                <a:uFillTx/>
                <a:latin typeface="Arial Narrow" panose="020B0606020202030204" pitchFamily="34" charset="0"/>
                <a:ea typeface="+mn-ea"/>
              </a:rPr>
              <a:t>idola</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 di Bacone rappresentano alcune </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tendenze all’errore</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 che caratterizzano il modo di pensare degli uomini:</a:t>
            </a:r>
          </a:p>
        </p:txBody>
      </p:sp>
      <p:sp>
        <p:nvSpPr>
          <p:cNvPr id="33795" name="Text Box 83">
            <a:extLst>
              <a:ext uri="{FF2B5EF4-FFF2-40B4-BE49-F238E27FC236}">
                <a16:creationId xmlns:a16="http://schemas.microsoft.com/office/drawing/2014/main" id="{DE223797-602C-4EA0-9DF2-FCC88B8CD5C0}"/>
              </a:ext>
            </a:extLst>
          </p:cNvPr>
          <p:cNvSpPr txBox="1">
            <a:spLocks noChangeArrowheads="1"/>
          </p:cNvSpPr>
          <p:nvPr/>
        </p:nvSpPr>
        <p:spPr bwMode="auto">
          <a:xfrm>
            <a:off x="2362200" y="3454400"/>
            <a:ext cx="6096000" cy="40011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Metodi erronei radicati nella natura umana in generale</a:t>
            </a:r>
          </a:p>
        </p:txBody>
      </p:sp>
      <p:sp>
        <p:nvSpPr>
          <p:cNvPr id="33796" name="Text Box 84">
            <a:extLst>
              <a:ext uri="{FF2B5EF4-FFF2-40B4-BE49-F238E27FC236}">
                <a16:creationId xmlns:a16="http://schemas.microsoft.com/office/drawing/2014/main" id="{1E15D1D9-2FEB-418F-95EC-115576BEE9B8}"/>
              </a:ext>
            </a:extLst>
          </p:cNvPr>
          <p:cNvSpPr txBox="1">
            <a:spLocks noChangeArrowheads="1"/>
          </p:cNvSpPr>
          <p:nvPr/>
        </p:nvSpPr>
        <p:spPr bwMode="auto">
          <a:xfrm>
            <a:off x="2362200" y="4073525"/>
            <a:ext cx="6096000" cy="707886"/>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Credenze che hanno origine nelle relazioni sociali e nel linguaggio</a:t>
            </a:r>
          </a:p>
        </p:txBody>
      </p:sp>
      <p:sp>
        <p:nvSpPr>
          <p:cNvPr id="33797" name="Text Box 85">
            <a:extLst>
              <a:ext uri="{FF2B5EF4-FFF2-40B4-BE49-F238E27FC236}">
                <a16:creationId xmlns:a16="http://schemas.microsoft.com/office/drawing/2014/main" id="{AF89BC82-25BA-4928-BAB1-A3717B4AA02E}"/>
              </a:ext>
            </a:extLst>
          </p:cNvPr>
          <p:cNvSpPr txBox="1">
            <a:spLocks noChangeArrowheads="1"/>
          </p:cNvSpPr>
          <p:nvPr/>
        </p:nvSpPr>
        <p:spPr bwMode="auto">
          <a:xfrm>
            <a:off x="2441171" y="4941168"/>
            <a:ext cx="6019800" cy="40011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Credenze che sono di un individuo particolare</a:t>
            </a:r>
          </a:p>
        </p:txBody>
      </p:sp>
      <p:sp>
        <p:nvSpPr>
          <p:cNvPr id="33798" name="Text Box 86">
            <a:extLst>
              <a:ext uri="{FF2B5EF4-FFF2-40B4-BE49-F238E27FC236}">
                <a16:creationId xmlns:a16="http://schemas.microsoft.com/office/drawing/2014/main" id="{6653DCD1-AA45-4C66-8670-31FF7ADC5A23}"/>
              </a:ext>
            </a:extLst>
          </p:cNvPr>
          <p:cNvSpPr txBox="1">
            <a:spLocks noChangeArrowheads="1"/>
          </p:cNvSpPr>
          <p:nvPr/>
        </p:nvSpPr>
        <p:spPr bwMode="auto">
          <a:xfrm>
            <a:off x="2452255" y="5492408"/>
            <a:ext cx="6019800" cy="40011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Credenze tipiche del modo di pensare di un’epoca</a:t>
            </a:r>
          </a:p>
        </p:txBody>
      </p:sp>
      <p:sp>
        <p:nvSpPr>
          <p:cNvPr id="33799" name="Rectangle 89">
            <a:extLst>
              <a:ext uri="{FF2B5EF4-FFF2-40B4-BE49-F238E27FC236}">
                <a16:creationId xmlns:a16="http://schemas.microsoft.com/office/drawing/2014/main" id="{D9245F0B-6FE4-4DCA-9DE6-5B01D71B6CCD}"/>
              </a:ext>
            </a:extLst>
          </p:cNvPr>
          <p:cNvSpPr>
            <a:spLocks noChangeArrowheads="1"/>
          </p:cNvSpPr>
          <p:nvPr/>
        </p:nvSpPr>
        <p:spPr bwMode="auto">
          <a:xfrm>
            <a:off x="609600" y="4064000"/>
            <a:ext cx="1295400" cy="400110"/>
          </a:xfrm>
          <a:prstGeom prst="rect">
            <a:avLst/>
          </a:prstGeom>
          <a:solidFill>
            <a:srgbClr val="CC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MERCATO</a:t>
            </a:r>
          </a:p>
        </p:txBody>
      </p:sp>
      <p:sp>
        <p:nvSpPr>
          <p:cNvPr id="33800" name="Rectangle 92">
            <a:extLst>
              <a:ext uri="{FF2B5EF4-FFF2-40B4-BE49-F238E27FC236}">
                <a16:creationId xmlns:a16="http://schemas.microsoft.com/office/drawing/2014/main" id="{DA4DFB43-9F43-4F78-82A2-09788E85AE81}"/>
              </a:ext>
            </a:extLst>
          </p:cNvPr>
          <p:cNvSpPr>
            <a:spLocks noChangeArrowheads="1"/>
          </p:cNvSpPr>
          <p:nvPr/>
        </p:nvSpPr>
        <p:spPr bwMode="auto">
          <a:xfrm>
            <a:off x="609600" y="3454400"/>
            <a:ext cx="1295400" cy="400110"/>
          </a:xfrm>
          <a:prstGeom prst="rect">
            <a:avLst/>
          </a:prstGeom>
          <a:solidFill>
            <a:srgbClr val="CC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TRIBÙ</a:t>
            </a:r>
          </a:p>
        </p:txBody>
      </p:sp>
      <p:sp>
        <p:nvSpPr>
          <p:cNvPr id="33801" name="Rectangle 94">
            <a:extLst>
              <a:ext uri="{FF2B5EF4-FFF2-40B4-BE49-F238E27FC236}">
                <a16:creationId xmlns:a16="http://schemas.microsoft.com/office/drawing/2014/main" id="{4F83F92B-CD5A-4C42-B89E-DDE1143DBE09}"/>
              </a:ext>
            </a:extLst>
          </p:cNvPr>
          <p:cNvSpPr>
            <a:spLocks noChangeArrowheads="1"/>
          </p:cNvSpPr>
          <p:nvPr/>
        </p:nvSpPr>
        <p:spPr bwMode="auto">
          <a:xfrm>
            <a:off x="609600" y="4941168"/>
            <a:ext cx="1356462" cy="400110"/>
          </a:xfrm>
          <a:prstGeom prst="rect">
            <a:avLst/>
          </a:prstGeom>
          <a:solidFill>
            <a:srgbClr val="CC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SPELONCA</a:t>
            </a:r>
          </a:p>
        </p:txBody>
      </p:sp>
      <p:sp>
        <p:nvSpPr>
          <p:cNvPr id="33802" name="Rectangle 95">
            <a:extLst>
              <a:ext uri="{FF2B5EF4-FFF2-40B4-BE49-F238E27FC236}">
                <a16:creationId xmlns:a16="http://schemas.microsoft.com/office/drawing/2014/main" id="{6076B1A1-142B-411F-9D0E-9ABF95619FE6}"/>
              </a:ext>
            </a:extLst>
          </p:cNvPr>
          <p:cNvSpPr>
            <a:spLocks noChangeArrowheads="1"/>
          </p:cNvSpPr>
          <p:nvPr/>
        </p:nvSpPr>
        <p:spPr bwMode="auto">
          <a:xfrm>
            <a:off x="609600" y="5474568"/>
            <a:ext cx="1295400" cy="400110"/>
          </a:xfrm>
          <a:prstGeom prst="rect">
            <a:avLst/>
          </a:prstGeom>
          <a:solidFill>
            <a:srgbClr val="CC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TEATRO</a:t>
            </a:r>
          </a:p>
        </p:txBody>
      </p:sp>
      <p:sp>
        <p:nvSpPr>
          <p:cNvPr id="33803" name="AutoShape 96">
            <a:extLst>
              <a:ext uri="{FF2B5EF4-FFF2-40B4-BE49-F238E27FC236}">
                <a16:creationId xmlns:a16="http://schemas.microsoft.com/office/drawing/2014/main" id="{9C39575C-0E54-42E6-9722-6C56F22367A1}"/>
              </a:ext>
            </a:extLst>
          </p:cNvPr>
          <p:cNvSpPr>
            <a:spLocks noChangeArrowheads="1"/>
          </p:cNvSpPr>
          <p:nvPr/>
        </p:nvSpPr>
        <p:spPr bwMode="auto">
          <a:xfrm rot="5400000">
            <a:off x="1952625" y="3487738"/>
            <a:ext cx="361950" cy="304800"/>
          </a:xfrm>
          <a:prstGeom prst="flowChartExtract">
            <a:avLst/>
          </a:prstGeom>
          <a:gradFill rotWithShape="0">
            <a:gsLst>
              <a:gs pos="0">
                <a:srgbClr val="006600"/>
              </a:gs>
              <a:gs pos="100000">
                <a:schemeClr val="bg1"/>
              </a:gs>
            </a:gsLst>
            <a:lin ang="0" scaled="1"/>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3804" name="AutoShape 97">
            <a:extLst>
              <a:ext uri="{FF2B5EF4-FFF2-40B4-BE49-F238E27FC236}">
                <a16:creationId xmlns:a16="http://schemas.microsoft.com/office/drawing/2014/main" id="{61107E6F-588A-4066-BBB1-9E00A0EDA268}"/>
              </a:ext>
            </a:extLst>
          </p:cNvPr>
          <p:cNvSpPr>
            <a:spLocks noChangeArrowheads="1"/>
          </p:cNvSpPr>
          <p:nvPr/>
        </p:nvSpPr>
        <p:spPr bwMode="auto">
          <a:xfrm rot="5400000">
            <a:off x="1952625" y="4083050"/>
            <a:ext cx="361950" cy="304800"/>
          </a:xfrm>
          <a:prstGeom prst="flowChartExtract">
            <a:avLst/>
          </a:prstGeom>
          <a:gradFill rotWithShape="0">
            <a:gsLst>
              <a:gs pos="0">
                <a:srgbClr val="006600"/>
              </a:gs>
              <a:gs pos="100000">
                <a:schemeClr val="bg1"/>
              </a:gs>
            </a:gsLst>
            <a:lin ang="0" scaled="1"/>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3805" name="AutoShape 98">
            <a:extLst>
              <a:ext uri="{FF2B5EF4-FFF2-40B4-BE49-F238E27FC236}">
                <a16:creationId xmlns:a16="http://schemas.microsoft.com/office/drawing/2014/main" id="{D084B9A2-F37F-4A1A-9C11-1ECFE5FBCAF4}"/>
              </a:ext>
            </a:extLst>
          </p:cNvPr>
          <p:cNvSpPr>
            <a:spLocks noChangeArrowheads="1"/>
          </p:cNvSpPr>
          <p:nvPr/>
        </p:nvSpPr>
        <p:spPr bwMode="auto">
          <a:xfrm rot="5400000">
            <a:off x="1952625" y="4949105"/>
            <a:ext cx="361950" cy="304800"/>
          </a:xfrm>
          <a:prstGeom prst="flowChartExtract">
            <a:avLst/>
          </a:prstGeom>
          <a:gradFill rotWithShape="0">
            <a:gsLst>
              <a:gs pos="0">
                <a:srgbClr val="006600"/>
              </a:gs>
              <a:gs pos="100000">
                <a:schemeClr val="bg1"/>
              </a:gs>
            </a:gsLst>
            <a:lin ang="0" scaled="1"/>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3806" name="AutoShape 99">
            <a:extLst>
              <a:ext uri="{FF2B5EF4-FFF2-40B4-BE49-F238E27FC236}">
                <a16:creationId xmlns:a16="http://schemas.microsoft.com/office/drawing/2014/main" id="{1C091D4F-D34C-4B70-82A9-3283C9B94D15}"/>
              </a:ext>
            </a:extLst>
          </p:cNvPr>
          <p:cNvSpPr>
            <a:spLocks noChangeArrowheads="1"/>
          </p:cNvSpPr>
          <p:nvPr/>
        </p:nvSpPr>
        <p:spPr bwMode="auto">
          <a:xfrm rot="5400000">
            <a:off x="1952625" y="5468218"/>
            <a:ext cx="361950" cy="304800"/>
          </a:xfrm>
          <a:prstGeom prst="flowChartExtract">
            <a:avLst/>
          </a:prstGeom>
          <a:gradFill rotWithShape="0">
            <a:gsLst>
              <a:gs pos="0">
                <a:srgbClr val="006600"/>
              </a:gs>
              <a:gs pos="100000">
                <a:schemeClr val="bg1"/>
              </a:gs>
            </a:gsLst>
            <a:lin ang="0" scaled="1"/>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3807" name="Text Box 101">
            <a:extLst>
              <a:ext uri="{FF2B5EF4-FFF2-40B4-BE49-F238E27FC236}">
                <a16:creationId xmlns:a16="http://schemas.microsoft.com/office/drawing/2014/main" id="{7E5096C9-3B72-4111-A6B3-7C64E464F474}"/>
              </a:ext>
            </a:extLst>
          </p:cNvPr>
          <p:cNvSpPr txBox="1">
            <a:spLocks noChangeArrowheads="1"/>
          </p:cNvSpPr>
          <p:nvPr/>
        </p:nvSpPr>
        <p:spPr bwMode="auto">
          <a:xfrm>
            <a:off x="539552" y="1081881"/>
            <a:ext cx="4495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dirty="0">
                <a:ln>
                  <a:noFill/>
                </a:ln>
                <a:solidFill>
                  <a:srgbClr val="FFFFFF"/>
                </a:solidFill>
                <a:effectLst/>
                <a:uLnTx/>
                <a:uFillTx/>
                <a:latin typeface="Arial Narrow" panose="020B0606020202030204" pitchFamily="34" charset="0"/>
                <a:ea typeface="+mn-ea"/>
              </a:rPr>
              <a:t>La ricerca educativa: l’oggetto di studio</a:t>
            </a:r>
          </a:p>
        </p:txBody>
      </p:sp>
      <p:sp>
        <p:nvSpPr>
          <p:cNvPr id="2" name="Titolo 1">
            <a:extLst>
              <a:ext uri="{FF2B5EF4-FFF2-40B4-BE49-F238E27FC236}">
                <a16:creationId xmlns:a16="http://schemas.microsoft.com/office/drawing/2014/main" id="{06D29848-ACA6-425B-8CD1-2809A2C13EF4}"/>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900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F06E4592-CD5C-4B4E-A348-85AA48B801D2}"/>
              </a:ext>
            </a:extLst>
          </p:cNvPr>
          <p:cNvSpPr>
            <a:spLocks noChangeArrowheads="1"/>
          </p:cNvSpPr>
          <p:nvPr/>
        </p:nvSpPr>
        <p:spPr bwMode="auto">
          <a:xfrm>
            <a:off x="611560" y="2060848"/>
            <a:ext cx="3733800" cy="332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I fenomeni che costituiscono l’oggetto di studio della ricerca educativa devono essere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definiti e delimitati</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Tuttavia la stessa descrizione dei fenomeni formativi è poco sviluppata: in alcuni casi non disponiamo neanche delle statistiche più elementari, quali quelle relative ai processi scolastici o alla spesa formativa.</a:t>
            </a:r>
          </a:p>
        </p:txBody>
      </p:sp>
      <p:sp>
        <p:nvSpPr>
          <p:cNvPr id="35843" name="Text Box 16">
            <a:extLst>
              <a:ext uri="{FF2B5EF4-FFF2-40B4-BE49-F238E27FC236}">
                <a16:creationId xmlns:a16="http://schemas.microsoft.com/office/drawing/2014/main" id="{A544803A-FEAF-4130-B724-4C0D6D350839}"/>
              </a:ext>
            </a:extLst>
          </p:cNvPr>
          <p:cNvSpPr txBox="1">
            <a:spLocks noChangeArrowheads="1"/>
          </p:cNvSpPr>
          <p:nvPr/>
        </p:nvSpPr>
        <p:spPr bwMode="auto">
          <a:xfrm>
            <a:off x="538777" y="1090150"/>
            <a:ext cx="4343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La ricerca educativa: l’area di indagine</a:t>
            </a:r>
          </a:p>
        </p:txBody>
      </p:sp>
      <p:pic>
        <p:nvPicPr>
          <p:cNvPr id="35844" name="Picture 23" descr="D:\Documenti\Bea\Eductra\Università\Metodo 2\immagini\35028.jpg">
            <a:extLst>
              <a:ext uri="{FF2B5EF4-FFF2-40B4-BE49-F238E27FC236}">
                <a16:creationId xmlns:a16="http://schemas.microsoft.com/office/drawing/2014/main" id="{C8FD9040-CF48-4493-94F2-BB83DC58C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27479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AF4D68AF-2298-40C3-A876-A30DA6ACF96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978265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CD356D48-A707-4035-8709-5B46DB7A6732}"/>
              </a:ext>
            </a:extLst>
          </p:cNvPr>
          <p:cNvSpPr txBox="1">
            <a:spLocks noChangeArrowheads="1"/>
          </p:cNvSpPr>
          <p:nvPr/>
        </p:nvSpPr>
        <p:spPr bwMode="auto">
          <a:xfrm>
            <a:off x="539552" y="1066800"/>
            <a:ext cx="4343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La ricerca educativa: l’area di indagine</a:t>
            </a:r>
          </a:p>
        </p:txBody>
      </p:sp>
      <p:graphicFrame>
        <p:nvGraphicFramePr>
          <p:cNvPr id="172286" name="Group 254">
            <a:extLst>
              <a:ext uri="{FF2B5EF4-FFF2-40B4-BE49-F238E27FC236}">
                <a16:creationId xmlns:a16="http://schemas.microsoft.com/office/drawing/2014/main" id="{3FF7A155-5563-4617-9431-7C943DDEA34E}"/>
              </a:ext>
            </a:extLst>
          </p:cNvPr>
          <p:cNvGraphicFramePr>
            <a:graphicFrameLocks noGrp="1"/>
          </p:cNvGraphicFramePr>
          <p:nvPr>
            <p:extLst>
              <p:ext uri="{D42A27DB-BD31-4B8C-83A1-F6EECF244321}">
                <p14:modId xmlns:p14="http://schemas.microsoft.com/office/powerpoint/2010/main" val="3184966414"/>
              </p:ext>
            </p:extLst>
          </p:nvPr>
        </p:nvGraphicFramePr>
        <p:xfrm>
          <a:off x="152400" y="1981200"/>
          <a:ext cx="8763000" cy="4590246"/>
        </p:xfrm>
        <a:graphic>
          <a:graphicData uri="http://schemas.openxmlformats.org/drawingml/2006/table">
            <a:tbl>
              <a:tblPr/>
              <a:tblGrid>
                <a:gridCol w="1219200">
                  <a:extLst>
                    <a:ext uri="{9D8B030D-6E8A-4147-A177-3AD203B41FA5}">
                      <a16:colId xmlns:a16="http://schemas.microsoft.com/office/drawing/2014/main" val="2003352338"/>
                    </a:ext>
                  </a:extLst>
                </a:gridCol>
                <a:gridCol w="1219200">
                  <a:extLst>
                    <a:ext uri="{9D8B030D-6E8A-4147-A177-3AD203B41FA5}">
                      <a16:colId xmlns:a16="http://schemas.microsoft.com/office/drawing/2014/main" val="447250338"/>
                    </a:ext>
                  </a:extLst>
                </a:gridCol>
                <a:gridCol w="1524000">
                  <a:extLst>
                    <a:ext uri="{9D8B030D-6E8A-4147-A177-3AD203B41FA5}">
                      <a16:colId xmlns:a16="http://schemas.microsoft.com/office/drawing/2014/main" val="2479976011"/>
                    </a:ext>
                  </a:extLst>
                </a:gridCol>
                <a:gridCol w="1447800">
                  <a:extLst>
                    <a:ext uri="{9D8B030D-6E8A-4147-A177-3AD203B41FA5}">
                      <a16:colId xmlns:a16="http://schemas.microsoft.com/office/drawing/2014/main" val="1554546659"/>
                    </a:ext>
                  </a:extLst>
                </a:gridCol>
                <a:gridCol w="1708150">
                  <a:extLst>
                    <a:ext uri="{9D8B030D-6E8A-4147-A177-3AD203B41FA5}">
                      <a16:colId xmlns:a16="http://schemas.microsoft.com/office/drawing/2014/main" val="3763712300"/>
                    </a:ext>
                  </a:extLst>
                </a:gridCol>
                <a:gridCol w="1644650">
                  <a:extLst>
                    <a:ext uri="{9D8B030D-6E8A-4147-A177-3AD203B41FA5}">
                      <a16:colId xmlns:a16="http://schemas.microsoft.com/office/drawing/2014/main" val="3561413061"/>
                    </a:ext>
                  </a:extLst>
                </a:gridCol>
              </a:tblGrid>
              <a:tr h="259065">
                <a:tc grid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bg1"/>
                          </a:solidFill>
                          <a:effectLst/>
                          <a:latin typeface="Arial Narrow" panose="020B0606020202030204" pitchFamily="34" charset="0"/>
                        </a:rPr>
                        <a:t>VARIABILI DI SFONDO</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182972"/>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bg1"/>
                          </a:solidFill>
                          <a:effectLst/>
                          <a:latin typeface="Arial Narrow" panose="020B0606020202030204" pitchFamily="34" charset="0"/>
                        </a:rPr>
                        <a:t>Variabili di processo</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18297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bg1"/>
                          </a:solidFill>
                          <a:effectLst/>
                          <a:latin typeface="Arial Narrow" panose="020B0606020202030204" pitchFamily="34" charset="0"/>
                        </a:rPr>
                        <a:t>Variabili di prodotto</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182972"/>
                    </a:solidFill>
                  </a:tcPr>
                </a:tc>
                <a:extLst>
                  <a:ext uri="{0D108BD9-81ED-4DB2-BD59-A6C34878D82A}">
                    <a16:rowId xmlns:a16="http://schemas.microsoft.com/office/drawing/2014/main" val="381653954"/>
                  </a:ext>
                </a:extLst>
              </a:tr>
              <a:tr h="42669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Contesto</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Prerequisiti materiali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Prerequisiti soggetti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Prerequisiti didattici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711934972"/>
                  </a:ext>
                </a:extLst>
              </a:tr>
              <a:tr h="426695">
                <a:tc row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CARATT. SOCIETARIE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Storia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Cultura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Organizzazione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Risorse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RISORSE DESTINATE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DIRIGENZA</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138551328"/>
                  </a:ext>
                </a:extLst>
              </a:tr>
              <a:tr h="259065">
                <a:tc vMerge="1">
                  <a:txBody>
                    <a:bodyPr/>
                    <a:lstStyle/>
                    <a:p>
                      <a:endParaRPr lang="it-IT"/>
                    </a:p>
                  </a:txBody>
                  <a:tcPr/>
                </a:tc>
                <a:tc row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STRUTTURE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Spazi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Atterzzature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Laboratori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Biblioteche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CONTENUTI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PERCEZIONE DELL’ISTITUZIONE FORMATIVA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1845283730"/>
                  </a:ext>
                </a:extLst>
              </a:tr>
              <a:tr h="545559">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DISCENTI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row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CAMBIAMENTI FISICI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CONOSCENZE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COMPORTAMENTI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ATTEGGIAMENTI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258234794"/>
                  </a:ext>
                </a:extLst>
              </a:tr>
              <a:tr h="460221">
                <a:tc row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CARATT. COMUNITA’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Famiglia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Luogo di lavoro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Lingua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aspettative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CURRICULUM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3790310235"/>
                  </a:ext>
                </a:extLst>
              </a:tr>
              <a:tr h="259065">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FORMATORI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PROCESSI DI APPRENDIMENTO/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INSEGNAMENTO</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483247681"/>
                  </a:ext>
                </a:extLst>
              </a:tr>
              <a:tr h="512033">
                <a:tc vMerge="1">
                  <a:txBody>
                    <a:bodyPr/>
                    <a:lstStyle/>
                    <a:p>
                      <a:endParaRPr lang="it-IT"/>
                    </a:p>
                  </a:txBody>
                  <a:tcPr/>
                </a:tc>
                <a:tc row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ORGANIZZAZ.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Obiettivi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Gestione delle risorse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Contratti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MODALITA’ DIDATTICHE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3323733607"/>
                  </a:ext>
                </a:extLst>
              </a:tr>
              <a:tr h="259065">
                <a:tc row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CARATT. ISTITUZ. FORMATIVA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Normativa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Tradizioni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PARI</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386769313"/>
                  </a:ext>
                </a:extLst>
              </a:tr>
              <a:tr h="426695">
                <a:tc vMerge="1">
                  <a:txBody>
                    <a:bodyPr/>
                    <a:lstStyle/>
                    <a:p>
                      <a:endParaRPr lang="it-IT"/>
                    </a:p>
                  </a:txBody>
                  <a:tcPr/>
                </a:tc>
                <a:tc vMerge="1">
                  <a:txBody>
                    <a:bodyPr/>
                    <a:lstStyle/>
                    <a:p>
                      <a:endParaRPr lang="it-IT"/>
                    </a:p>
                  </a:txBody>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OPPORTUNITA’ DI APPRENDERE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2188120969"/>
                  </a:ext>
                </a:extLst>
              </a:tr>
              <a:tr h="426695">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TEMPO DISPONIBILE</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0" i="0" u="none" strike="noStrike" cap="none" normalizeH="0" baseline="0">
                          <a:ln>
                            <a:noFill/>
                          </a:ln>
                          <a:solidFill>
                            <a:schemeClr val="tx1"/>
                          </a:solidFill>
                          <a:effectLst/>
                          <a:latin typeface="Arial Narrow" panose="020B0606020202030204" pitchFamily="34" charset="0"/>
                        </a:rPr>
                        <a:t>ORGANIZZAZIONE DEL GRUPPO</a:t>
                      </a: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200" b="0" i="0" u="none" strike="noStrike" cap="none" normalizeH="0" baseline="0" dirty="0">
                        <a:ln>
                          <a:noFill/>
                        </a:ln>
                        <a:solidFill>
                          <a:schemeClr val="tx1"/>
                        </a:solidFill>
                        <a:effectLst/>
                        <a:latin typeface="Arial Narrow" panose="020B0606020202030204" pitchFamily="34" charset="0"/>
                      </a:endParaRPr>
                    </a:p>
                  </a:txBody>
                  <a:tcPr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2041051893"/>
                  </a:ext>
                </a:extLst>
              </a:tr>
            </a:tbl>
          </a:graphicData>
        </a:graphic>
      </p:graphicFrame>
      <p:sp>
        <p:nvSpPr>
          <p:cNvPr id="37959" name="Text Box 238">
            <a:extLst>
              <a:ext uri="{FF2B5EF4-FFF2-40B4-BE49-F238E27FC236}">
                <a16:creationId xmlns:a16="http://schemas.microsoft.com/office/drawing/2014/main" id="{6EF23A1E-E290-44D8-A2A7-3F070352127D}"/>
              </a:ext>
            </a:extLst>
          </p:cNvPr>
          <p:cNvSpPr txBox="1">
            <a:spLocks noChangeArrowheads="1"/>
          </p:cNvSpPr>
          <p:nvPr/>
        </p:nvSpPr>
        <p:spPr bwMode="auto">
          <a:xfrm>
            <a:off x="228600" y="1524000"/>
            <a:ext cx="861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Il campo di indagine della ricerca educativa può essere definito tramite le seguenti variabili:</a:t>
            </a: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2" name="Titolo 1">
            <a:extLst>
              <a:ext uri="{FF2B5EF4-FFF2-40B4-BE49-F238E27FC236}">
                <a16:creationId xmlns:a16="http://schemas.microsoft.com/office/drawing/2014/main" id="{C059FA33-59D8-4690-9C4E-27E1CCE679A6}"/>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2313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1EC7BDFE-4086-49A5-802E-F1769C4E67C3}"/>
              </a:ext>
            </a:extLst>
          </p:cNvPr>
          <p:cNvSpPr txBox="1">
            <a:spLocks noChangeArrowheads="1"/>
          </p:cNvSpPr>
          <p:nvPr/>
        </p:nvSpPr>
        <p:spPr bwMode="auto">
          <a:xfrm>
            <a:off x="538238" y="1079500"/>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dirty="0">
                <a:ln>
                  <a:noFill/>
                </a:ln>
                <a:solidFill>
                  <a:srgbClr val="FFFFFF"/>
                </a:solidFill>
                <a:effectLst/>
                <a:uLnTx/>
                <a:uFillTx/>
                <a:latin typeface="Arial Narrow" panose="020B0606020202030204" pitchFamily="34" charset="0"/>
                <a:ea typeface="+mn-ea"/>
              </a:rPr>
              <a:t>In questa lezione</a:t>
            </a:r>
          </a:p>
        </p:txBody>
      </p:sp>
      <p:sp>
        <p:nvSpPr>
          <p:cNvPr id="3075" name="Rectangle 4">
            <a:extLst>
              <a:ext uri="{FF2B5EF4-FFF2-40B4-BE49-F238E27FC236}">
                <a16:creationId xmlns:a16="http://schemas.microsoft.com/office/drawing/2014/main" id="{BC0B04E0-A0A8-4D0E-9266-1E929C8079BE}"/>
              </a:ext>
            </a:extLst>
          </p:cNvPr>
          <p:cNvSpPr>
            <a:spLocks noChangeArrowheads="1"/>
          </p:cNvSpPr>
          <p:nvPr/>
        </p:nvSpPr>
        <p:spPr bwMode="auto">
          <a:xfrm>
            <a:off x="533400" y="2057400"/>
            <a:ext cx="8077200" cy="25908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076" name="Text Box 54">
            <a:extLst>
              <a:ext uri="{FF2B5EF4-FFF2-40B4-BE49-F238E27FC236}">
                <a16:creationId xmlns:a16="http://schemas.microsoft.com/office/drawing/2014/main" id="{51D57570-89DE-4EDA-9BDD-0004546601FF}"/>
              </a:ext>
            </a:extLst>
          </p:cNvPr>
          <p:cNvSpPr txBox="1">
            <a:spLocks noChangeArrowheads="1"/>
          </p:cNvSpPr>
          <p:nvPr/>
        </p:nvSpPr>
        <p:spPr bwMode="auto">
          <a:xfrm>
            <a:off x="609600" y="2778125"/>
            <a:ext cx="5257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1200" cap="none" spc="0" normalizeH="0" baseline="0" noProof="0">
                <a:ln>
                  <a:noFill/>
                </a:ln>
                <a:solidFill>
                  <a:srgbClr val="0000FF"/>
                </a:solidFill>
                <a:effectLst/>
                <a:uLnTx/>
                <a:uFillTx/>
                <a:latin typeface="Arial Narrow" panose="020B0606020202030204" pitchFamily="34" charset="0"/>
                <a:ea typeface="+mn-ea"/>
              </a:rPr>
              <a:t>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Scienza e probabilità</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1200" cap="none" spc="0" normalizeH="0" baseline="0" noProof="0">
                <a:ln>
                  <a:noFill/>
                </a:ln>
                <a:solidFill>
                  <a:srgbClr val="0000FF"/>
                </a:solidFill>
                <a:effectLst/>
                <a:uLnTx/>
                <a:uFillTx/>
                <a:latin typeface="Arial Narrow" panose="020B0606020202030204" pitchFamily="34" charset="0"/>
                <a:ea typeface="+mn-ea"/>
              </a:rPr>
              <a:t>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Ricerca pura e ricerca applicata</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altLang="it-IT" sz="2000" b="0" i="0" u="none" strike="noStrike" kern="1200" cap="none" spc="0" normalizeH="0" baseline="0" noProof="0">
                <a:ln>
                  <a:noFill/>
                </a:ln>
                <a:solidFill>
                  <a:srgbClr val="0000FF"/>
                </a:solidFill>
                <a:effectLst/>
                <a:uLnTx/>
                <a:uFillTx/>
                <a:latin typeface="Arial Narrow" panose="020B0606020202030204" pitchFamily="34" charset="0"/>
                <a:ea typeface="+mn-ea"/>
              </a:rPr>
              <a:t>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La ricerca educativa: l’oggetto di studio</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it-IT" altLang="it-IT" sz="2000" b="0" i="0" u="none" strike="noStrike" kern="1200" cap="none" spc="0" normalizeH="0" baseline="0" noProof="0">
                <a:ln>
                  <a:noFill/>
                </a:ln>
                <a:solidFill>
                  <a:srgbClr val="0000FF"/>
                </a:solidFill>
                <a:effectLst/>
                <a:uLnTx/>
                <a:uFillTx/>
                <a:latin typeface="Arial Narrow" panose="020B0606020202030204" pitchFamily="34" charset="0"/>
                <a:ea typeface="+mn-ea"/>
              </a:rPr>
              <a:t>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La ricerca educativa: l’area di indagine</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1200" cap="none" spc="0" normalizeH="0" baseline="0" noProof="0">
                <a:ln>
                  <a:noFill/>
                </a:ln>
                <a:solidFill>
                  <a:srgbClr val="0000FF"/>
                </a:solidFill>
                <a:effectLst/>
                <a:uLnTx/>
                <a:uFillTx/>
                <a:latin typeface="Arial Narrow" panose="020B0606020202030204" pitchFamily="34" charset="0"/>
                <a:ea typeface="+mn-ea"/>
              </a:rPr>
              <a:t> </a:t>
            </a:r>
            <a:r>
              <a:rPr kumimoji="0" lang="it-IT" altLang="it-IT" sz="2000" b="0" i="0" u="sng" strike="noStrike" kern="1200" cap="none" spc="0" normalizeH="0" baseline="0" noProof="0">
                <a:ln>
                  <a:noFill/>
                </a:ln>
                <a:solidFill>
                  <a:srgbClr val="0000FF"/>
                </a:solidFill>
                <a:effectLst/>
                <a:uLnTx/>
                <a:uFillTx/>
                <a:latin typeface="Arial Narrow" panose="020B0606020202030204" pitchFamily="34" charset="0"/>
                <a:ea typeface="+mn-ea"/>
              </a:rPr>
              <a:t>La ricerca educativa: metodo e fasi</a:t>
            </a:r>
          </a:p>
        </p:txBody>
      </p:sp>
      <p:sp>
        <p:nvSpPr>
          <p:cNvPr id="3077" name="Rectangle 58">
            <a:extLst>
              <a:ext uri="{FF2B5EF4-FFF2-40B4-BE49-F238E27FC236}">
                <a16:creationId xmlns:a16="http://schemas.microsoft.com/office/drawing/2014/main" id="{F8AF8347-24B6-49EC-A1B2-0679A477DC70}"/>
              </a:ext>
            </a:extLst>
          </p:cNvPr>
          <p:cNvSpPr>
            <a:spLocks noChangeArrowheads="1"/>
          </p:cNvSpPr>
          <p:nvPr/>
        </p:nvSpPr>
        <p:spPr bwMode="auto">
          <a:xfrm>
            <a:off x="622300" y="2133600"/>
            <a:ext cx="52389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In questa lezione saranno trattati i seguenti argomenti:</a:t>
            </a:r>
          </a:p>
        </p:txBody>
      </p:sp>
      <p:pic>
        <p:nvPicPr>
          <p:cNvPr id="3078" name="Picture 59" descr="D:\Documenti\Bea\Eductra\Immagini\photodisc v78\78137.JPG">
            <a:extLst>
              <a:ext uri="{FF2B5EF4-FFF2-40B4-BE49-F238E27FC236}">
                <a16:creationId xmlns:a16="http://schemas.microsoft.com/office/drawing/2014/main" id="{2EECF91A-81F5-471A-A672-0478B9CA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20891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B46546CE-B23B-45D4-B127-1EBC78CC322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47162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635BAEA7-9884-420F-B2AB-423EEA4E728F}"/>
              </a:ext>
            </a:extLst>
          </p:cNvPr>
          <p:cNvSpPr txBox="1">
            <a:spLocks noChangeArrowheads="1"/>
          </p:cNvSpPr>
          <p:nvPr/>
        </p:nvSpPr>
        <p:spPr bwMode="auto">
          <a:xfrm>
            <a:off x="304800" y="990600"/>
            <a:ext cx="38100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FFFFFF"/>
                </a:solidFill>
                <a:effectLst/>
                <a:uLnTx/>
                <a:uFillTx/>
                <a:latin typeface="Arial Narrow" panose="020B0606020202030204" pitchFamily="34" charset="0"/>
                <a:ea typeface="+mn-ea"/>
              </a:rPr>
              <a:t>La ricerca educativa: metodo e fasi</a:t>
            </a:r>
          </a:p>
        </p:txBody>
      </p:sp>
      <p:sp>
        <p:nvSpPr>
          <p:cNvPr id="39939" name="Rectangle 14">
            <a:extLst>
              <a:ext uri="{FF2B5EF4-FFF2-40B4-BE49-F238E27FC236}">
                <a16:creationId xmlns:a16="http://schemas.microsoft.com/office/drawing/2014/main" id="{6A331D2F-293D-4125-9D71-2797F427B793}"/>
              </a:ext>
            </a:extLst>
          </p:cNvPr>
          <p:cNvSpPr>
            <a:spLocks noChangeArrowheads="1"/>
          </p:cNvSpPr>
          <p:nvPr/>
        </p:nvSpPr>
        <p:spPr bwMode="auto">
          <a:xfrm>
            <a:off x="304800" y="1447800"/>
            <a:ext cx="8374063"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Una volta definiti l’oggetto e delimitato il campo di indagine, possiamo stabilire le fasi di un processo di ricerca:</a:t>
            </a:r>
          </a:p>
        </p:txBody>
      </p:sp>
      <p:sp>
        <p:nvSpPr>
          <p:cNvPr id="39940" name="Rectangle 22">
            <a:extLst>
              <a:ext uri="{FF2B5EF4-FFF2-40B4-BE49-F238E27FC236}">
                <a16:creationId xmlns:a16="http://schemas.microsoft.com/office/drawing/2014/main" id="{C731349A-FF98-4DBC-844C-651A82DB010D}"/>
              </a:ext>
            </a:extLst>
          </p:cNvPr>
          <p:cNvSpPr>
            <a:spLocks noChangeArrowheads="1"/>
          </p:cNvSpPr>
          <p:nvPr/>
        </p:nvSpPr>
        <p:spPr bwMode="auto">
          <a:xfrm>
            <a:off x="692150" y="4811713"/>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1" name="Rectangle 24">
            <a:extLst>
              <a:ext uri="{FF2B5EF4-FFF2-40B4-BE49-F238E27FC236}">
                <a16:creationId xmlns:a16="http://schemas.microsoft.com/office/drawing/2014/main" id="{34FA029D-A8FE-49AB-8097-5A51EFCC679B}"/>
              </a:ext>
            </a:extLst>
          </p:cNvPr>
          <p:cNvSpPr>
            <a:spLocks noChangeArrowheads="1"/>
          </p:cNvSpPr>
          <p:nvPr/>
        </p:nvSpPr>
        <p:spPr bwMode="auto">
          <a:xfrm>
            <a:off x="3643313" y="4740275"/>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2" name="AutoShape 25">
            <a:extLst>
              <a:ext uri="{FF2B5EF4-FFF2-40B4-BE49-F238E27FC236}">
                <a16:creationId xmlns:a16="http://schemas.microsoft.com/office/drawing/2014/main" id="{0919EED8-C867-406F-A6FA-BB2945A8C381}"/>
              </a:ext>
            </a:extLst>
          </p:cNvPr>
          <p:cNvSpPr>
            <a:spLocks noChangeArrowheads="1"/>
          </p:cNvSpPr>
          <p:nvPr/>
        </p:nvSpPr>
        <p:spPr bwMode="auto">
          <a:xfrm>
            <a:off x="2157413" y="2233613"/>
            <a:ext cx="814387" cy="866775"/>
          </a:xfrm>
          <a:custGeom>
            <a:avLst/>
            <a:gdLst>
              <a:gd name="T0" fmla="*/ 570297 w 21600"/>
              <a:gd name="T1" fmla="*/ 0 h 21600"/>
              <a:gd name="T2" fmla="*/ 570297 w 21600"/>
              <a:gd name="T3" fmla="*/ 487882 h 21600"/>
              <a:gd name="T4" fmla="*/ 122045 w 21600"/>
              <a:gd name="T5" fmla="*/ 866775 h 21600"/>
              <a:gd name="T6" fmla="*/ 814387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0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3" name="AutoShape 26">
            <a:extLst>
              <a:ext uri="{FF2B5EF4-FFF2-40B4-BE49-F238E27FC236}">
                <a16:creationId xmlns:a16="http://schemas.microsoft.com/office/drawing/2014/main" id="{69694BD0-FEF7-43F5-BABA-E3DE8ED33BD0}"/>
              </a:ext>
            </a:extLst>
          </p:cNvPr>
          <p:cNvSpPr>
            <a:spLocks noChangeArrowheads="1"/>
          </p:cNvSpPr>
          <p:nvPr/>
        </p:nvSpPr>
        <p:spPr bwMode="auto">
          <a:xfrm rot="5400000">
            <a:off x="6169819" y="2336006"/>
            <a:ext cx="814388" cy="866775"/>
          </a:xfrm>
          <a:custGeom>
            <a:avLst/>
            <a:gdLst>
              <a:gd name="T0" fmla="*/ 569921 w 21600"/>
              <a:gd name="T1" fmla="*/ 0 h 21600"/>
              <a:gd name="T2" fmla="*/ 569921 w 21600"/>
              <a:gd name="T3" fmla="*/ 487882 h 21600"/>
              <a:gd name="T4" fmla="*/ 121480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27 h 21600"/>
              <a:gd name="T14" fmla="*/ 18238 w 21600"/>
              <a:gd name="T15" fmla="*/ 9231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2927"/>
                </a:lnTo>
                <a:lnTo>
                  <a:pt x="12427" y="2927"/>
                </a:lnTo>
                <a:cubicBezTo>
                  <a:pt x="5564" y="2927"/>
                  <a:pt x="0" y="7060"/>
                  <a:pt x="0" y="12158"/>
                </a:cubicBezTo>
                <a:lnTo>
                  <a:pt x="0" y="21600"/>
                </a:lnTo>
                <a:lnTo>
                  <a:pt x="6443" y="21600"/>
                </a:lnTo>
                <a:lnTo>
                  <a:pt x="6443" y="12158"/>
                </a:lnTo>
                <a:cubicBezTo>
                  <a:pt x="6443" y="10541"/>
                  <a:pt x="9122" y="9231"/>
                  <a:pt x="12427" y="9231"/>
                </a:cubicBezTo>
                <a:lnTo>
                  <a:pt x="15116" y="9231"/>
                </a:lnTo>
                <a:lnTo>
                  <a:pt x="15116" y="12158"/>
                </a:lnTo>
                <a:lnTo>
                  <a:pt x="21600" y="6079"/>
                </a:lnTo>
                <a:close/>
              </a:path>
            </a:pathLst>
          </a:cu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0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4" name="AutoShape 27">
            <a:extLst>
              <a:ext uri="{FF2B5EF4-FFF2-40B4-BE49-F238E27FC236}">
                <a16:creationId xmlns:a16="http://schemas.microsoft.com/office/drawing/2014/main" id="{5062053F-8B9D-4B96-9C2B-00F431B76677}"/>
              </a:ext>
            </a:extLst>
          </p:cNvPr>
          <p:cNvSpPr>
            <a:spLocks noChangeArrowheads="1"/>
          </p:cNvSpPr>
          <p:nvPr/>
        </p:nvSpPr>
        <p:spPr bwMode="auto">
          <a:xfrm>
            <a:off x="1952625" y="4167188"/>
            <a:ext cx="485775" cy="457200"/>
          </a:xfrm>
          <a:prstGeom prst="upArrow">
            <a:avLst>
              <a:gd name="adj1" fmla="val 50000"/>
              <a:gd name="adj2" fmla="val 25000"/>
            </a:avLst>
          </a:pr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5" name="AutoShape 28">
            <a:extLst>
              <a:ext uri="{FF2B5EF4-FFF2-40B4-BE49-F238E27FC236}">
                <a16:creationId xmlns:a16="http://schemas.microsoft.com/office/drawing/2014/main" id="{3CB2448A-1841-427B-A608-EDC1DB465845}"/>
              </a:ext>
            </a:extLst>
          </p:cNvPr>
          <p:cNvSpPr>
            <a:spLocks noChangeArrowheads="1"/>
          </p:cNvSpPr>
          <p:nvPr/>
        </p:nvSpPr>
        <p:spPr bwMode="auto">
          <a:xfrm>
            <a:off x="6553200" y="4014788"/>
            <a:ext cx="485775" cy="595312"/>
          </a:xfrm>
          <a:prstGeom prst="downArrow">
            <a:avLst>
              <a:gd name="adj1" fmla="val 50000"/>
              <a:gd name="adj2" fmla="val 30637"/>
            </a:avLst>
          </a:pr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6" name="AutoShape 29">
            <a:extLst>
              <a:ext uri="{FF2B5EF4-FFF2-40B4-BE49-F238E27FC236}">
                <a16:creationId xmlns:a16="http://schemas.microsoft.com/office/drawing/2014/main" id="{7C68DFED-541A-4FC9-99AC-8781A2F6FC8D}"/>
              </a:ext>
            </a:extLst>
          </p:cNvPr>
          <p:cNvSpPr>
            <a:spLocks noChangeArrowheads="1"/>
          </p:cNvSpPr>
          <p:nvPr/>
        </p:nvSpPr>
        <p:spPr bwMode="auto">
          <a:xfrm>
            <a:off x="2779713" y="4883150"/>
            <a:ext cx="685800" cy="485775"/>
          </a:xfrm>
          <a:prstGeom prst="leftArrow">
            <a:avLst>
              <a:gd name="adj1" fmla="val 50000"/>
              <a:gd name="adj2" fmla="val 35294"/>
            </a:avLst>
          </a:pr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7" name="AutoShape 32">
            <a:extLst>
              <a:ext uri="{FF2B5EF4-FFF2-40B4-BE49-F238E27FC236}">
                <a16:creationId xmlns:a16="http://schemas.microsoft.com/office/drawing/2014/main" id="{0E51CAE3-D184-409F-A325-DCF2463663BB}"/>
              </a:ext>
            </a:extLst>
          </p:cNvPr>
          <p:cNvSpPr>
            <a:spLocks noChangeArrowheads="1"/>
          </p:cNvSpPr>
          <p:nvPr/>
        </p:nvSpPr>
        <p:spPr bwMode="auto">
          <a:xfrm>
            <a:off x="5659438" y="4811713"/>
            <a:ext cx="685800" cy="485775"/>
          </a:xfrm>
          <a:prstGeom prst="leftArrow">
            <a:avLst>
              <a:gd name="adj1" fmla="val 50000"/>
              <a:gd name="adj2" fmla="val 35294"/>
            </a:avLst>
          </a:prstGeom>
          <a:gradFill rotWithShape="0">
            <a:gsLst>
              <a:gs pos="0">
                <a:srgbClr val="99CCFF"/>
              </a:gs>
              <a:gs pos="100000">
                <a:srgbClr val="475E76"/>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39948" name="Text Box 34">
            <a:extLst>
              <a:ext uri="{FF2B5EF4-FFF2-40B4-BE49-F238E27FC236}">
                <a16:creationId xmlns:a16="http://schemas.microsoft.com/office/drawing/2014/main" id="{04F6055F-A252-4313-A0AC-EA1D7661698C}"/>
              </a:ext>
            </a:extLst>
          </p:cNvPr>
          <p:cNvSpPr txBox="1">
            <a:spLocks noChangeArrowheads="1"/>
          </p:cNvSpPr>
          <p:nvPr/>
        </p:nvSpPr>
        <p:spPr bwMode="auto">
          <a:xfrm>
            <a:off x="685800" y="3179763"/>
            <a:ext cx="22860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Interpretazione e comunicazione dei risultati</a:t>
            </a:r>
          </a:p>
        </p:txBody>
      </p:sp>
      <p:sp>
        <p:nvSpPr>
          <p:cNvPr id="39949" name="Text Box 35">
            <a:extLst>
              <a:ext uri="{FF2B5EF4-FFF2-40B4-BE49-F238E27FC236}">
                <a16:creationId xmlns:a16="http://schemas.microsoft.com/office/drawing/2014/main" id="{554EF641-6DA6-46EA-9196-A86687667F54}"/>
              </a:ext>
            </a:extLst>
          </p:cNvPr>
          <p:cNvSpPr txBox="1">
            <a:spLocks noChangeArrowheads="1"/>
          </p:cNvSpPr>
          <p:nvPr/>
        </p:nvSpPr>
        <p:spPr bwMode="auto">
          <a:xfrm>
            <a:off x="3124200" y="2209800"/>
            <a:ext cx="28194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Scelta del problema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e definizione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delle ipotesi</a:t>
            </a:r>
          </a:p>
        </p:txBody>
      </p:sp>
      <p:sp>
        <p:nvSpPr>
          <p:cNvPr id="39950" name="Rectangle 36">
            <a:extLst>
              <a:ext uri="{FF2B5EF4-FFF2-40B4-BE49-F238E27FC236}">
                <a16:creationId xmlns:a16="http://schemas.microsoft.com/office/drawing/2014/main" id="{E0690A94-4053-4C39-B9A0-D9B360F8AF8A}"/>
              </a:ext>
            </a:extLst>
          </p:cNvPr>
          <p:cNvSpPr>
            <a:spLocks noChangeArrowheads="1"/>
          </p:cNvSpPr>
          <p:nvPr/>
        </p:nvSpPr>
        <p:spPr bwMode="auto">
          <a:xfrm>
            <a:off x="6084168" y="3255962"/>
            <a:ext cx="2831232" cy="668337"/>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Formulazione del disegno della ricerca</a:t>
            </a:r>
          </a:p>
        </p:txBody>
      </p:sp>
      <p:sp>
        <p:nvSpPr>
          <p:cNvPr id="39951" name="Rectangle 37">
            <a:extLst>
              <a:ext uri="{FF2B5EF4-FFF2-40B4-BE49-F238E27FC236}">
                <a16:creationId xmlns:a16="http://schemas.microsoft.com/office/drawing/2014/main" id="{CE55461B-C464-4F02-8AF6-9911BD917F2C}"/>
              </a:ext>
            </a:extLst>
          </p:cNvPr>
          <p:cNvSpPr>
            <a:spLocks noChangeArrowheads="1"/>
          </p:cNvSpPr>
          <p:nvPr/>
        </p:nvSpPr>
        <p:spPr bwMode="auto">
          <a:xfrm>
            <a:off x="6477000" y="4700588"/>
            <a:ext cx="1447800"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Scelta degli strumenti</a:t>
            </a:r>
          </a:p>
        </p:txBody>
      </p:sp>
      <p:sp>
        <p:nvSpPr>
          <p:cNvPr id="39952" name="Rectangle 38">
            <a:extLst>
              <a:ext uri="{FF2B5EF4-FFF2-40B4-BE49-F238E27FC236}">
                <a16:creationId xmlns:a16="http://schemas.microsoft.com/office/drawing/2014/main" id="{E69DF741-15A7-4E35-A5B9-35B64B892122}"/>
              </a:ext>
            </a:extLst>
          </p:cNvPr>
          <p:cNvSpPr>
            <a:spLocks noChangeArrowheads="1"/>
          </p:cNvSpPr>
          <p:nvPr/>
        </p:nvSpPr>
        <p:spPr bwMode="auto">
          <a:xfrm>
            <a:off x="3657600" y="4929188"/>
            <a:ext cx="1737976"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Raccolta dei dati</a:t>
            </a:r>
          </a:p>
        </p:txBody>
      </p:sp>
      <p:sp>
        <p:nvSpPr>
          <p:cNvPr id="39953" name="Rectangle 39">
            <a:extLst>
              <a:ext uri="{FF2B5EF4-FFF2-40B4-BE49-F238E27FC236}">
                <a16:creationId xmlns:a16="http://schemas.microsoft.com/office/drawing/2014/main" id="{00A388E6-A647-4691-A2C1-74582D967767}"/>
              </a:ext>
            </a:extLst>
          </p:cNvPr>
          <p:cNvSpPr>
            <a:spLocks noChangeArrowheads="1"/>
          </p:cNvSpPr>
          <p:nvPr/>
        </p:nvSpPr>
        <p:spPr bwMode="auto">
          <a:xfrm>
            <a:off x="914400" y="4776788"/>
            <a:ext cx="1752600"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Codifica e analisi dei dati</a:t>
            </a:r>
          </a:p>
        </p:txBody>
      </p:sp>
      <p:sp>
        <p:nvSpPr>
          <p:cNvPr id="39954" name="Text Box 40">
            <a:extLst>
              <a:ext uri="{FF2B5EF4-FFF2-40B4-BE49-F238E27FC236}">
                <a16:creationId xmlns:a16="http://schemas.microsoft.com/office/drawing/2014/main" id="{9551E1BC-CF68-4A27-A484-84230D55CA69}"/>
              </a:ext>
            </a:extLst>
          </p:cNvPr>
          <p:cNvSpPr txBox="1">
            <a:spLocks noChangeArrowheads="1"/>
          </p:cNvSpPr>
          <p:nvPr/>
        </p:nvSpPr>
        <p:spPr bwMode="auto">
          <a:xfrm>
            <a:off x="326718" y="5867400"/>
            <a:ext cx="8534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Definiamo quindi la ricerca educativa come ricerca sistematica di soluzioni ai problemi posti dai processi educativi. </a:t>
            </a:r>
          </a:p>
        </p:txBody>
      </p:sp>
      <p:sp>
        <p:nvSpPr>
          <p:cNvPr id="2" name="Titolo 1">
            <a:extLst>
              <a:ext uri="{FF2B5EF4-FFF2-40B4-BE49-F238E27FC236}">
                <a16:creationId xmlns:a16="http://schemas.microsoft.com/office/drawing/2014/main" id="{82F556A4-FF2F-43E0-B873-EA45F038B139}"/>
              </a:ext>
            </a:extLst>
          </p:cNvPr>
          <p:cNvSpPr>
            <a:spLocks noGrp="1"/>
          </p:cNvSpPr>
          <p:nvPr>
            <p:ph type="title"/>
          </p:nvPr>
        </p:nvSpPr>
        <p:spPr/>
        <p:txBody>
          <a:bodyPr/>
          <a:lstStyle/>
          <a:p>
            <a:endParaRPr lang="it-IT" dirty="0"/>
          </a:p>
        </p:txBody>
      </p:sp>
    </p:spTree>
    <p:extLst>
      <p:ext uri="{BB962C8B-B14F-4D97-AF65-F5344CB8AC3E}">
        <p14:creationId xmlns:p14="http://schemas.microsoft.com/office/powerpoint/2010/main" val="41397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F9AF0E51-E51F-481B-9E1A-E8C90E51B638}"/>
              </a:ext>
            </a:extLst>
          </p:cNvPr>
          <p:cNvSpPr txBox="1">
            <a:spLocks noChangeArrowheads="1"/>
          </p:cNvSpPr>
          <p:nvPr/>
        </p:nvSpPr>
        <p:spPr bwMode="auto">
          <a:xfrm>
            <a:off x="533164" y="1136982"/>
            <a:ext cx="4876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La ricerca educativa: ripetibilità della ricerca</a:t>
            </a:r>
          </a:p>
        </p:txBody>
      </p:sp>
      <p:sp>
        <p:nvSpPr>
          <p:cNvPr id="41987" name="Rectangle 4">
            <a:extLst>
              <a:ext uri="{FF2B5EF4-FFF2-40B4-BE49-F238E27FC236}">
                <a16:creationId xmlns:a16="http://schemas.microsoft.com/office/drawing/2014/main" id="{1EC5020F-EB33-44A7-8C06-DD91A65DDDA4}"/>
              </a:ext>
            </a:extLst>
          </p:cNvPr>
          <p:cNvSpPr>
            <a:spLocks noChangeArrowheads="1"/>
          </p:cNvSpPr>
          <p:nvPr/>
        </p:nvSpPr>
        <p:spPr bwMode="auto">
          <a:xfrm>
            <a:off x="4876800" y="1909763"/>
            <a:ext cx="3733800" cy="438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La conoscenza scientifica deve poter essere sottoposta a continue verifiche.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Un ricercatore deve quindi impostare il suo lavoro in modo che esso sia ripetibile (</a:t>
            </a:r>
            <a:r>
              <a:rPr kumimoji="0" lang="it-IT" altLang="it-IT" sz="1800" b="0" i="1" u="none" strike="noStrike" kern="1200" cap="none" spc="0" normalizeH="0" baseline="0" noProof="0" dirty="0">
                <a:ln>
                  <a:noFill/>
                </a:ln>
                <a:solidFill>
                  <a:srgbClr val="000000"/>
                </a:solidFill>
                <a:effectLst/>
                <a:uLnTx/>
                <a:uFillTx/>
                <a:latin typeface="Arial Narrow" panose="020B0606020202030204" pitchFamily="34" charset="0"/>
                <a:ea typeface="+mn-ea"/>
              </a:rPr>
              <a:t>replicabile</a:t>
            </a: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Perché uno studio sia replicabile è necessario che il ricercatore renda conto in dettaglio delle sue ipotesi, dei metodi di verifica, degli strumenti e del campione utilizzato.</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Occorre rendere disponibili alla comunità scientifica i dati e il dettaglio delle procedure seguite. Solo così sarà possibile parlare di </a:t>
            </a:r>
            <a:r>
              <a:rPr kumimoji="0" lang="it-IT" altLang="it-IT" sz="1800" b="0" i="1" u="none" strike="noStrike" kern="1200" cap="none" spc="0" normalizeH="0" baseline="0" noProof="0" dirty="0">
                <a:ln>
                  <a:noFill/>
                </a:ln>
                <a:solidFill>
                  <a:srgbClr val="000000"/>
                </a:solidFill>
                <a:effectLst/>
                <a:uLnTx/>
                <a:uFillTx/>
                <a:latin typeface="Arial Narrow" panose="020B0606020202030204" pitchFamily="34" charset="0"/>
                <a:ea typeface="+mn-ea"/>
              </a:rPr>
              <a:t>repliche</a:t>
            </a: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a:t>
            </a:r>
          </a:p>
        </p:txBody>
      </p:sp>
      <p:pic>
        <p:nvPicPr>
          <p:cNvPr id="41988" name="Picture 6" descr="C:\LAVORO\Documenti\Immagini\PhotodiscV78\78010.JPG">
            <a:extLst>
              <a:ext uri="{FF2B5EF4-FFF2-40B4-BE49-F238E27FC236}">
                <a16:creationId xmlns:a16="http://schemas.microsoft.com/office/drawing/2014/main" id="{F4F7F337-142C-4B26-AAA8-F54431C99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78063"/>
            <a:ext cx="41910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EC43521E-7B53-447E-8920-B94F038BAEA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94987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a:extLst>
              <a:ext uri="{FF2B5EF4-FFF2-40B4-BE49-F238E27FC236}">
                <a16:creationId xmlns:a16="http://schemas.microsoft.com/office/drawing/2014/main" id="{1A6C9373-5D2F-4FE7-BE24-D75284A23C04}"/>
              </a:ext>
            </a:extLst>
          </p:cNvPr>
          <p:cNvSpPr txBox="1">
            <a:spLocks noChangeArrowheads="1"/>
          </p:cNvSpPr>
          <p:nvPr/>
        </p:nvSpPr>
        <p:spPr bwMode="auto">
          <a:xfrm>
            <a:off x="539552" y="1049337"/>
            <a:ext cx="4267200" cy="369332"/>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FF"/>
                </a:solidFill>
                <a:effectLst/>
                <a:uLnTx/>
                <a:uFillTx/>
                <a:latin typeface="Arial Narrow" panose="020B0606020202030204" pitchFamily="34" charset="0"/>
                <a:ea typeface="+mn-ea"/>
              </a:rPr>
              <a:t>Il progresso scientifico e la serendipità</a:t>
            </a:r>
          </a:p>
        </p:txBody>
      </p:sp>
      <p:sp>
        <p:nvSpPr>
          <p:cNvPr id="44035" name="Rectangle 4">
            <a:extLst>
              <a:ext uri="{FF2B5EF4-FFF2-40B4-BE49-F238E27FC236}">
                <a16:creationId xmlns:a16="http://schemas.microsoft.com/office/drawing/2014/main" id="{80BA6392-4A61-4D9C-9DEE-7C117FCFD0E0}"/>
              </a:ext>
            </a:extLst>
          </p:cNvPr>
          <p:cNvSpPr>
            <a:spLocks noChangeArrowheads="1"/>
          </p:cNvSpPr>
          <p:nvPr/>
        </p:nvSpPr>
        <p:spPr bwMode="auto">
          <a:xfrm>
            <a:off x="5029200" y="1679575"/>
            <a:ext cx="3733800" cy="507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A dispetto del rigore metodologico invocato dagli studiosi la conoscenza si sviluppa in molti casi anche in ragione della creatività, degli errori, del caso.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Si parla, in questi casi, di </a:t>
            </a:r>
            <a:r>
              <a:rPr kumimoji="0" lang="it-IT" altLang="it-IT" sz="1800" b="0" i="1" u="none" strike="noStrike" kern="1200" cap="none" spc="0" normalizeH="0" baseline="0" noProof="0">
                <a:ln>
                  <a:noFill/>
                </a:ln>
                <a:solidFill>
                  <a:srgbClr val="000000"/>
                </a:solidFill>
                <a:effectLst/>
                <a:uLnTx/>
                <a:uFillTx/>
                <a:latin typeface="Arial Narrow" panose="020B0606020202030204" pitchFamily="34" charset="0"/>
                <a:ea typeface="+mn-ea"/>
              </a:rPr>
              <a:t>serendipità</a:t>
            </a: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 Il termine, è stato coniato dallo scrittore inglese Horace Walpole (1717 – 1797) che, ispirandosi a un antico racconto persiano, </a:t>
            </a:r>
            <a:r>
              <a:rPr kumimoji="0" lang="it-IT" altLang="it-IT" sz="1800" b="0" i="1" u="none" strike="noStrike" kern="1200" cap="none" spc="0" normalizeH="0" baseline="0" noProof="0">
                <a:ln>
                  <a:noFill/>
                </a:ln>
                <a:solidFill>
                  <a:srgbClr val="000000"/>
                </a:solidFill>
                <a:effectLst/>
                <a:uLnTx/>
                <a:uFillTx/>
                <a:latin typeface="Arial Narrow" panose="020B0606020202030204" pitchFamily="34" charset="0"/>
                <a:ea typeface="+mn-ea"/>
              </a:rPr>
              <a:t>Viaggi e avventure dei tre principi di Serendip</a:t>
            </a: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 attribuì a questo termine il significato di “capacità di trovare ciò che non si sta cercando”.</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In questo racconto, infatti, i tre protagonisti, figli di Jafer, re-filosofo di Serendip (Cylon) scoprono continuamente per caso e per sagacia cose che non stanno cercando.</a:t>
            </a:r>
          </a:p>
        </p:txBody>
      </p:sp>
      <p:pic>
        <p:nvPicPr>
          <p:cNvPr id="44036" name="Picture 6" descr="C:\LAVORO\Documenti\Immagini\PhotodiscV59\59084bis.jpg">
            <a:extLst>
              <a:ext uri="{FF2B5EF4-FFF2-40B4-BE49-F238E27FC236}">
                <a16:creationId xmlns:a16="http://schemas.microsoft.com/office/drawing/2014/main" id="{8CBFEC7B-3896-4062-ACC5-D51040741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7">
            <a:extLst>
              <a:ext uri="{FF2B5EF4-FFF2-40B4-BE49-F238E27FC236}">
                <a16:creationId xmlns:a16="http://schemas.microsoft.com/office/drawing/2014/main" id="{104C30D3-17EE-49D3-8B7D-1B8220591CE0}"/>
              </a:ext>
            </a:extLst>
          </p:cNvPr>
          <p:cNvSpPr txBox="1">
            <a:spLocks noChangeArrowheads="1"/>
          </p:cNvSpPr>
          <p:nvPr/>
        </p:nvSpPr>
        <p:spPr bwMode="auto">
          <a:xfrm>
            <a:off x="762000" y="5410200"/>
            <a:ext cx="3505200" cy="92333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Tra gli esempi più recenti della serendipità, troviamo la pillola sindefil, più nota come </a:t>
            </a:r>
            <a:r>
              <a:rPr kumimoji="0" lang="it-IT" altLang="it-IT" sz="1800" b="0" i="0" u="sng" strike="noStrike" kern="1200" cap="none" spc="0" normalizeH="0" baseline="0" noProof="0">
                <a:ln>
                  <a:noFill/>
                </a:ln>
                <a:solidFill>
                  <a:srgbClr val="3333CC"/>
                </a:solidFill>
                <a:effectLst/>
                <a:uLnTx/>
                <a:uFillTx/>
                <a:latin typeface="Arial Narrow" panose="020B0606020202030204" pitchFamily="34" charset="0"/>
                <a:ea typeface="+mn-ea"/>
              </a:rPr>
              <a:t>Viagra</a:t>
            </a:r>
            <a:r>
              <a:rPr kumimoji="0" lang="it-IT" altLang="it-IT" sz="1800" b="0" i="0" u="none" strike="noStrike" kern="1200" cap="none" spc="0" normalizeH="0" baseline="0" noProof="0">
                <a:ln>
                  <a:noFill/>
                </a:ln>
                <a:solidFill>
                  <a:srgbClr val="000000"/>
                </a:solidFill>
                <a:effectLst/>
                <a:uLnTx/>
                <a:uFillTx/>
                <a:latin typeface="Arial Narrow" panose="020B0606020202030204" pitchFamily="34" charset="0"/>
                <a:ea typeface="+mn-ea"/>
              </a:rPr>
              <a:t>.</a:t>
            </a:r>
          </a:p>
        </p:txBody>
      </p:sp>
      <p:sp>
        <p:nvSpPr>
          <p:cNvPr id="2" name="Titolo 1">
            <a:extLst>
              <a:ext uri="{FF2B5EF4-FFF2-40B4-BE49-F238E27FC236}">
                <a16:creationId xmlns:a16="http://schemas.microsoft.com/office/drawing/2014/main" id="{7CFF1D2F-91E6-4698-BA61-EDEB93088F1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89527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CC818A4B-7DDC-4BC1-9893-E9957A6F5568}"/>
              </a:ext>
            </a:extLst>
          </p:cNvPr>
          <p:cNvSpPr txBox="1">
            <a:spLocks noChangeArrowheads="1"/>
          </p:cNvSpPr>
          <p:nvPr/>
        </p:nvSpPr>
        <p:spPr bwMode="auto">
          <a:xfrm>
            <a:off x="539552" y="1095831"/>
            <a:ext cx="1047082" cy="369332"/>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FF"/>
                </a:solidFill>
                <a:effectLst/>
                <a:uLnTx/>
                <a:uFillTx/>
                <a:latin typeface="Arial Narrow" panose="020B0606020202030204" pitchFamily="34" charset="0"/>
                <a:ea typeface="+mn-ea"/>
              </a:rPr>
              <a:t>Riepilogo</a:t>
            </a:r>
          </a:p>
        </p:txBody>
      </p:sp>
      <p:sp>
        <p:nvSpPr>
          <p:cNvPr id="46083" name="Rectangle 5">
            <a:extLst>
              <a:ext uri="{FF2B5EF4-FFF2-40B4-BE49-F238E27FC236}">
                <a16:creationId xmlns:a16="http://schemas.microsoft.com/office/drawing/2014/main" id="{2784B744-5FD2-4305-9D33-EC5F5FFE48FA}"/>
              </a:ext>
            </a:extLst>
          </p:cNvPr>
          <p:cNvSpPr>
            <a:spLocks noChangeArrowheads="1"/>
          </p:cNvSpPr>
          <p:nvPr/>
        </p:nvSpPr>
        <p:spPr bwMode="auto">
          <a:xfrm>
            <a:off x="457200" y="1600200"/>
            <a:ext cx="7924800" cy="44958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46084" name="Text Box 7">
            <a:extLst>
              <a:ext uri="{FF2B5EF4-FFF2-40B4-BE49-F238E27FC236}">
                <a16:creationId xmlns:a16="http://schemas.microsoft.com/office/drawing/2014/main" id="{BDF98C4B-945E-41D1-881F-68C61E19D032}"/>
              </a:ext>
            </a:extLst>
          </p:cNvPr>
          <p:cNvSpPr txBox="1">
            <a:spLocks noChangeArrowheads="1"/>
          </p:cNvSpPr>
          <p:nvPr/>
        </p:nvSpPr>
        <p:spPr bwMode="auto">
          <a:xfrm>
            <a:off x="685800" y="1682750"/>
            <a:ext cx="7620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Riepilogando quanto visto finora…</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Nella conoscenza scientifica la certezza non  esiste, ma possiamo ragionare su probabilità.</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La nozione di probabilità appartiene al nostro senso comune, che comprende sia atteggiamenti scientifici sia atteggiamenti non scientifici.</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La scienza in senso tecnico è una elaborazione formalizzata di operazioni quotidiane.</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La ricerca educativa è prevalentemente ricerca applicata. </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L’oggetto di studio della ricerca educativa deve essere definito e delimitato.</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it-IT" altLang="it-IT" sz="1800" b="0" i="0" u="none" strike="noStrike" kern="1200" cap="none" spc="0" normalizeH="0" baseline="0" noProof="0" dirty="0">
                <a:ln>
                  <a:noFill/>
                </a:ln>
                <a:solidFill>
                  <a:srgbClr val="000000"/>
                </a:solidFill>
                <a:effectLst/>
                <a:uLnTx/>
                <a:uFillTx/>
                <a:latin typeface="Arial Narrow" panose="020B0606020202030204" pitchFamily="34" charset="0"/>
                <a:ea typeface="+mn-ea"/>
              </a:rPr>
              <a:t> Una volta definiti l’oggetto e delimitato il campo di indagine, possiamo stabilire le fasi di un processo di ricerca.</a:t>
            </a:r>
          </a:p>
        </p:txBody>
      </p:sp>
      <p:sp>
        <p:nvSpPr>
          <p:cNvPr id="2" name="Titolo 1">
            <a:extLst>
              <a:ext uri="{FF2B5EF4-FFF2-40B4-BE49-F238E27FC236}">
                <a16:creationId xmlns:a16="http://schemas.microsoft.com/office/drawing/2014/main" id="{3DFE3BD4-6FC9-4569-8BC2-4D5FC1E3945B}"/>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20966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E4039041-B74B-4D4E-9092-48FC6F90C255}"/>
              </a:ext>
            </a:extLst>
          </p:cNvPr>
          <p:cNvSpPr txBox="1">
            <a:spLocks noChangeArrowheads="1"/>
          </p:cNvSpPr>
          <p:nvPr/>
        </p:nvSpPr>
        <p:spPr bwMode="auto">
          <a:xfrm>
            <a:off x="685800" y="2660650"/>
            <a:ext cx="3048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Ti sarà capitato di ascoltare i proverbi e le affermazioni della cosiddetta saggezza popolare.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Essi ci suggeriscono dei comportamenti, esprimendo in maniera più o meno prescrittiva l’esperienza del passato.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5123" name="Text Box 10">
            <a:extLst>
              <a:ext uri="{FF2B5EF4-FFF2-40B4-BE49-F238E27FC236}">
                <a16:creationId xmlns:a16="http://schemas.microsoft.com/office/drawing/2014/main" id="{4E8530FD-5567-474A-9376-362B9260AA9C}"/>
              </a:ext>
            </a:extLst>
          </p:cNvPr>
          <p:cNvSpPr txBox="1">
            <a:spLocks noChangeArrowheads="1"/>
          </p:cNvSpPr>
          <p:nvPr/>
        </p:nvSpPr>
        <p:spPr bwMode="auto">
          <a:xfrm>
            <a:off x="539552" y="1074074"/>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sp>
        <p:nvSpPr>
          <p:cNvPr id="5124" name="Rectangle 12">
            <a:extLst>
              <a:ext uri="{FF2B5EF4-FFF2-40B4-BE49-F238E27FC236}">
                <a16:creationId xmlns:a16="http://schemas.microsoft.com/office/drawing/2014/main" id="{90853997-EB26-4337-B87A-5D57E579DACF}"/>
              </a:ext>
            </a:extLst>
          </p:cNvPr>
          <p:cNvSpPr>
            <a:spLocks noChangeArrowheads="1"/>
          </p:cNvSpPr>
          <p:nvPr/>
        </p:nvSpPr>
        <p:spPr bwMode="auto">
          <a:xfrm>
            <a:off x="5638800" y="2743200"/>
            <a:ext cx="2879725"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“Tanto va la gatta al lardo che ci lascia lo zampino”</a:t>
            </a:r>
          </a:p>
        </p:txBody>
      </p:sp>
      <p:sp>
        <p:nvSpPr>
          <p:cNvPr id="5125" name="Rectangle 13">
            <a:extLst>
              <a:ext uri="{FF2B5EF4-FFF2-40B4-BE49-F238E27FC236}">
                <a16:creationId xmlns:a16="http://schemas.microsoft.com/office/drawing/2014/main" id="{53D8EF72-2E65-4344-9753-3FF529791348}"/>
              </a:ext>
            </a:extLst>
          </p:cNvPr>
          <p:cNvSpPr>
            <a:spLocks noChangeArrowheads="1"/>
          </p:cNvSpPr>
          <p:nvPr/>
        </p:nvSpPr>
        <p:spPr bwMode="auto">
          <a:xfrm>
            <a:off x="6324600" y="4267200"/>
            <a:ext cx="2133600" cy="707886"/>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“Rosso di sera bel tempo si spera” </a:t>
            </a:r>
          </a:p>
        </p:txBody>
      </p:sp>
      <p:pic>
        <p:nvPicPr>
          <p:cNvPr id="5126" name="Picture 14" descr="D:\Documenti\Bea\Eductra\Università\Metodo 2\immagini\gatta.jpg">
            <a:extLst>
              <a:ext uri="{FF2B5EF4-FFF2-40B4-BE49-F238E27FC236}">
                <a16:creationId xmlns:a16="http://schemas.microsoft.com/office/drawing/2014/main" id="{69A42868-E29A-4250-8D30-94B3E89B5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67000"/>
            <a:ext cx="12192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5" descr="D:\Documenti\Bea\Eductra\Università\Metodo 2\immagini\tramonto.jpg">
            <a:extLst>
              <a:ext uri="{FF2B5EF4-FFF2-40B4-BE49-F238E27FC236}">
                <a16:creationId xmlns:a16="http://schemas.microsoft.com/office/drawing/2014/main" id="{AFC5D81E-1E6B-46B2-ADC0-CDEAE5A0B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803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2C40E097-198F-4878-8F48-B3D1B0D121C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51043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6AEEFFD9-C284-4372-A7CE-B7A4D59DD136}"/>
              </a:ext>
            </a:extLst>
          </p:cNvPr>
          <p:cNvSpPr txBox="1">
            <a:spLocks noChangeArrowheads="1"/>
          </p:cNvSpPr>
          <p:nvPr/>
        </p:nvSpPr>
        <p:spPr bwMode="auto">
          <a:xfrm>
            <a:off x="381000" y="2155825"/>
            <a:ext cx="4343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Noi sappiamo che nella conoscenza scientifica la certezza non esiste.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Osservando un “cielo a pecorelle”, non siamo certi che avremo “pioggia a catinelle”. Esistono casi in cui ciò non è avvenuto.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Tuttavia, se la scelta è portare o meno con noi l’ombrello, preferiamo farlo.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Questo perché, anche se non possiamo avere certezze, possiamo ragionare su</a:t>
            </a:r>
            <a:r>
              <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rPr>
              <a:t> probabilità</a:t>
            </a: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a:t>
            </a:r>
          </a:p>
        </p:txBody>
      </p:sp>
      <p:sp>
        <p:nvSpPr>
          <p:cNvPr id="7171" name="Text Box 3">
            <a:extLst>
              <a:ext uri="{FF2B5EF4-FFF2-40B4-BE49-F238E27FC236}">
                <a16:creationId xmlns:a16="http://schemas.microsoft.com/office/drawing/2014/main" id="{77FF2898-457A-411A-BCE5-812086792DBB}"/>
              </a:ext>
            </a:extLst>
          </p:cNvPr>
          <p:cNvSpPr txBox="1">
            <a:spLocks noChangeArrowheads="1"/>
          </p:cNvSpPr>
          <p:nvPr/>
        </p:nvSpPr>
        <p:spPr bwMode="auto">
          <a:xfrm>
            <a:off x="539552" y="1079658"/>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pic>
        <p:nvPicPr>
          <p:cNvPr id="7172" name="Picture 7" descr="D:\Documenti\Bea\Eductra\Università\Metodo 2\immagini\cielo.jpg">
            <a:extLst>
              <a:ext uri="{FF2B5EF4-FFF2-40B4-BE49-F238E27FC236}">
                <a16:creationId xmlns:a16="http://schemas.microsoft.com/office/drawing/2014/main" id="{B4F4276A-755D-4D5A-9DC0-335F6BD93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00263"/>
            <a:ext cx="38608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F3253FFE-B44A-433A-9284-FB316617B26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82702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9DA600E-9558-41A2-9C26-D9CF15908B16}"/>
              </a:ext>
            </a:extLst>
          </p:cNvPr>
          <p:cNvSpPr txBox="1">
            <a:spLocks noChangeArrowheads="1"/>
          </p:cNvSpPr>
          <p:nvPr/>
        </p:nvSpPr>
        <p:spPr bwMode="auto">
          <a:xfrm>
            <a:off x="429491" y="1761797"/>
            <a:ext cx="4114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La nozione di probabilità appartiene al nostro </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senso comune</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 fra diverse alternative tendiamo a scegliere quella con più possibilità di successo.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Se la scelta riguarda l’</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agire in modo tale da provocare un determinato evento</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 </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ciò che stimiamo nel nostro ragionamento è la probabilità che questo evento si verifichi rispetto alla probabilità che esso non si verifichi.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Nell’agire comune utilizziamo l’esperienza pregressa per la stima della probabilità.  </a:t>
            </a:r>
          </a:p>
        </p:txBody>
      </p:sp>
      <p:sp>
        <p:nvSpPr>
          <p:cNvPr id="9219" name="Text Box 3">
            <a:extLst>
              <a:ext uri="{FF2B5EF4-FFF2-40B4-BE49-F238E27FC236}">
                <a16:creationId xmlns:a16="http://schemas.microsoft.com/office/drawing/2014/main" id="{79FDFDFF-79EC-4344-AE19-2649F3F4A940}"/>
              </a:ext>
            </a:extLst>
          </p:cNvPr>
          <p:cNvSpPr txBox="1">
            <a:spLocks noChangeArrowheads="1"/>
          </p:cNvSpPr>
          <p:nvPr/>
        </p:nvSpPr>
        <p:spPr bwMode="auto">
          <a:xfrm>
            <a:off x="544390" y="1104900"/>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pic>
        <p:nvPicPr>
          <p:cNvPr id="9220" name="Picture 4" descr="D:\Documenti\Bea\Eductra\Università\Metodo 2\immagini\78077.JPG">
            <a:extLst>
              <a:ext uri="{FF2B5EF4-FFF2-40B4-BE49-F238E27FC236}">
                <a16:creationId xmlns:a16="http://schemas.microsoft.com/office/drawing/2014/main" id="{1005F761-7C57-4932-A341-33D7D012E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411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5DEE575E-C9D5-4EAB-BA7F-2B85D301CBC2}"/>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02303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49" descr="C:\Documenti\Università\Metodo 2\Metodo 2\immagini\prof.gif">
            <a:extLst>
              <a:ext uri="{FF2B5EF4-FFF2-40B4-BE49-F238E27FC236}">
                <a16:creationId xmlns:a16="http://schemas.microsoft.com/office/drawing/2014/main" id="{BE8053B6-072E-4E0C-99BD-C62563762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181" y="4474698"/>
            <a:ext cx="1708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039">
            <a:extLst>
              <a:ext uri="{FF2B5EF4-FFF2-40B4-BE49-F238E27FC236}">
                <a16:creationId xmlns:a16="http://schemas.microsoft.com/office/drawing/2014/main" id="{B007D308-347D-4989-9E5A-51A06AD53995}"/>
              </a:ext>
            </a:extLst>
          </p:cNvPr>
          <p:cNvSpPr>
            <a:spLocks noChangeArrowheads="1"/>
          </p:cNvSpPr>
          <p:nvPr/>
        </p:nvSpPr>
        <p:spPr bwMode="auto">
          <a:xfrm>
            <a:off x="4800600" y="3200400"/>
            <a:ext cx="3505200" cy="2388840"/>
          </a:xfrm>
          <a:prstGeom prst="rect">
            <a:avLst/>
          </a:prstGeom>
          <a:solidFill>
            <a:srgbClr val="292929"/>
          </a:solidFill>
          <a:ln w="25400">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0000"/>
              </a:solidFill>
              <a:effectLst/>
              <a:uLnTx/>
              <a:uFillTx/>
              <a:latin typeface="Arial Narrow" panose="020B0606020202030204" pitchFamily="34" charset="0"/>
              <a:ea typeface="+mn-ea"/>
            </a:endParaRPr>
          </a:p>
        </p:txBody>
      </p:sp>
      <p:sp>
        <p:nvSpPr>
          <p:cNvPr id="11268" name="Text Box 1027">
            <a:extLst>
              <a:ext uri="{FF2B5EF4-FFF2-40B4-BE49-F238E27FC236}">
                <a16:creationId xmlns:a16="http://schemas.microsoft.com/office/drawing/2014/main" id="{F9A11549-69D9-40FF-B884-0C3935583899}"/>
              </a:ext>
            </a:extLst>
          </p:cNvPr>
          <p:cNvSpPr txBox="1">
            <a:spLocks noChangeArrowheads="1"/>
          </p:cNvSpPr>
          <p:nvPr/>
        </p:nvSpPr>
        <p:spPr bwMode="auto">
          <a:xfrm>
            <a:off x="536781" y="1104900"/>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sp>
        <p:nvSpPr>
          <p:cNvPr id="11269" name="AutoShape 1028">
            <a:extLst>
              <a:ext uri="{FF2B5EF4-FFF2-40B4-BE49-F238E27FC236}">
                <a16:creationId xmlns:a16="http://schemas.microsoft.com/office/drawing/2014/main" id="{FDFDD8C9-682B-4FFF-885A-C41176E15218}"/>
              </a:ext>
            </a:extLst>
          </p:cNvPr>
          <p:cNvSpPr>
            <a:spLocks noChangeArrowheads="1"/>
          </p:cNvSpPr>
          <p:nvPr/>
        </p:nvSpPr>
        <p:spPr bwMode="auto">
          <a:xfrm>
            <a:off x="4957763" y="3886200"/>
            <a:ext cx="3119437" cy="1464231"/>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p(E)</a:t>
            </a:r>
            <a:r>
              <a:rPr kumimoji="0" lang="it-IT" altLang="it-IT" sz="2000" b="0" i="0" u="none" strike="noStrike" kern="1200" cap="none" spc="0" normalizeH="0" baseline="0" noProof="0">
                <a:ln>
                  <a:noFill/>
                </a:ln>
                <a:solidFill>
                  <a:srgbClr val="FFFFFF"/>
                </a:solidFill>
                <a:effectLst/>
                <a:uLnTx/>
                <a:uFillTx/>
                <a:latin typeface="Arial Narrow" panose="020B0606020202030204" pitchFamily="34" charset="0"/>
                <a:ea typeface="+mn-ea"/>
              </a:rPr>
              <a:t> = probabilità che E si verifichi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f</a:t>
            </a:r>
            <a:r>
              <a:rPr kumimoji="0" lang="it-IT" altLang="it-IT" sz="2000" b="0" i="0" u="none" strike="noStrike" kern="1200" cap="none" spc="0" normalizeH="0" baseline="0" noProof="0">
                <a:ln>
                  <a:noFill/>
                </a:ln>
                <a:solidFill>
                  <a:srgbClr val="FFFFFF"/>
                </a:solidFill>
                <a:effectLst/>
                <a:uLnTx/>
                <a:uFillTx/>
                <a:latin typeface="Arial Narrow" panose="020B0606020202030204" pitchFamily="34" charset="0"/>
                <a:ea typeface="+mn-ea"/>
              </a:rPr>
              <a:t> = casi favorevoli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n</a:t>
            </a:r>
            <a:r>
              <a:rPr kumimoji="0" lang="it-IT" altLang="it-IT" sz="2000" b="0" i="1" u="none" strike="noStrike" kern="1200" cap="none" spc="0" normalizeH="0" baseline="0" noProof="0">
                <a:ln>
                  <a:noFill/>
                </a:ln>
                <a:solidFill>
                  <a:srgbClr val="FFFFFF"/>
                </a:solidFill>
                <a:effectLst/>
                <a:uLnTx/>
                <a:uFillTx/>
                <a:latin typeface="Arial Narrow" panose="020B0606020202030204" pitchFamily="34" charset="0"/>
                <a:ea typeface="+mn-ea"/>
              </a:rPr>
              <a:t> =</a:t>
            </a:r>
            <a:r>
              <a:rPr kumimoji="0" lang="it-IT" altLang="it-IT" sz="2000" b="0" i="0" u="none" strike="noStrike" kern="1200" cap="none" spc="0" normalizeH="0" baseline="0" noProof="0">
                <a:ln>
                  <a:noFill/>
                </a:ln>
                <a:solidFill>
                  <a:srgbClr val="FFFFFF"/>
                </a:solidFill>
                <a:effectLst/>
                <a:uLnTx/>
                <a:uFillTx/>
                <a:latin typeface="Arial Narrow" panose="020B0606020202030204" pitchFamily="34" charset="0"/>
                <a:ea typeface="+mn-ea"/>
              </a:rPr>
              <a:t> casi possibili </a:t>
            </a:r>
          </a:p>
        </p:txBody>
      </p:sp>
      <p:sp>
        <p:nvSpPr>
          <p:cNvPr id="11270" name="Text Box 1035">
            <a:extLst>
              <a:ext uri="{FF2B5EF4-FFF2-40B4-BE49-F238E27FC236}">
                <a16:creationId xmlns:a16="http://schemas.microsoft.com/office/drawing/2014/main" id="{1F6BA18A-DD7B-4CB6-9C8A-FB39353D311C}"/>
              </a:ext>
            </a:extLst>
          </p:cNvPr>
          <p:cNvSpPr txBox="1">
            <a:spLocks noChangeArrowheads="1"/>
          </p:cNvSpPr>
          <p:nvPr/>
        </p:nvSpPr>
        <p:spPr bwMode="auto">
          <a:xfrm>
            <a:off x="5029200" y="3276600"/>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FF"/>
                </a:solidFill>
                <a:effectLst/>
                <a:uLnTx/>
                <a:uFillTx/>
                <a:latin typeface="Arial Narrow" panose="020B0606020202030204" pitchFamily="34" charset="0"/>
                <a:ea typeface="+mn-ea"/>
              </a:rPr>
              <a:t>p(E) = f/n </a:t>
            </a:r>
          </a:p>
        </p:txBody>
      </p:sp>
      <p:sp>
        <p:nvSpPr>
          <p:cNvPr id="11271" name="AutoShape 1047">
            <a:extLst>
              <a:ext uri="{FF2B5EF4-FFF2-40B4-BE49-F238E27FC236}">
                <a16:creationId xmlns:a16="http://schemas.microsoft.com/office/drawing/2014/main" id="{ACFB30F9-03A0-43A6-9EFF-0747C3D001D6}"/>
              </a:ext>
            </a:extLst>
          </p:cNvPr>
          <p:cNvSpPr>
            <a:spLocks noChangeArrowheads="1"/>
          </p:cNvSpPr>
          <p:nvPr/>
        </p:nvSpPr>
        <p:spPr bwMode="auto">
          <a:xfrm>
            <a:off x="380999" y="2225195"/>
            <a:ext cx="3292475" cy="2145268"/>
          </a:xfrm>
          <a:prstGeom prst="wedgeRoundRectCallout">
            <a:avLst>
              <a:gd name="adj1" fmla="val 30287"/>
              <a:gd name="adj2" fmla="val 62250"/>
              <a:gd name="adj3" fmla="val 16667"/>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La probabilità che un evento (E) si verifichi è il </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rapporto </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tra il numero di casi favorevoli al suo verificarsi (detta </a:t>
            </a:r>
            <a:r>
              <a:rPr kumimoji="0" lang="it-IT" altLang="it-IT" sz="2000" b="1" i="0" u="none" strike="noStrike" kern="1200" cap="none" spc="0" normalizeH="0" baseline="0" noProof="0" dirty="0">
                <a:ln>
                  <a:noFill/>
                </a:ln>
                <a:solidFill>
                  <a:srgbClr val="000000"/>
                </a:solidFill>
                <a:effectLst/>
                <a:uLnTx/>
                <a:uFillTx/>
                <a:latin typeface="Arial Narrow" panose="020B0606020202030204" pitchFamily="34" charset="0"/>
                <a:ea typeface="+mn-ea"/>
              </a:rPr>
              <a:t>successo</a:t>
            </a: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 e il numero di casi possibili.</a:t>
            </a:r>
          </a:p>
        </p:txBody>
      </p:sp>
      <p:sp>
        <p:nvSpPr>
          <p:cNvPr id="11272" name="Rectangle 1050">
            <a:extLst>
              <a:ext uri="{FF2B5EF4-FFF2-40B4-BE49-F238E27FC236}">
                <a16:creationId xmlns:a16="http://schemas.microsoft.com/office/drawing/2014/main" id="{2F55E9A5-BCF3-4935-83CF-D4F37F8BEACF}"/>
              </a:ext>
            </a:extLst>
          </p:cNvPr>
          <p:cNvSpPr>
            <a:spLocks noChangeArrowheads="1"/>
          </p:cNvSpPr>
          <p:nvPr/>
        </p:nvSpPr>
        <p:spPr bwMode="auto">
          <a:xfrm>
            <a:off x="381000" y="1720850"/>
            <a:ext cx="60144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Vediamo insieme qualche nozione del calcolo delle probabilità.</a:t>
            </a:r>
          </a:p>
        </p:txBody>
      </p:sp>
      <p:sp>
        <p:nvSpPr>
          <p:cNvPr id="2" name="Titolo 1">
            <a:extLst>
              <a:ext uri="{FF2B5EF4-FFF2-40B4-BE49-F238E27FC236}">
                <a16:creationId xmlns:a16="http://schemas.microsoft.com/office/drawing/2014/main" id="{1584B7E4-5D24-4B3F-811C-7A00F6A1C02C}"/>
              </a:ext>
            </a:extLst>
          </p:cNvPr>
          <p:cNvSpPr>
            <a:spLocks noGrp="1"/>
          </p:cNvSpPr>
          <p:nvPr>
            <p:ph type="title"/>
          </p:nvPr>
        </p:nvSpPr>
        <p:spPr/>
        <p:txBody>
          <a:bodyPr/>
          <a:lstStyle/>
          <a:p>
            <a:endParaRPr lang="it-IT" sz="2000">
              <a:latin typeface="Arial Narrow" panose="020B0606020202030204" pitchFamily="34" charset="0"/>
            </a:endParaRPr>
          </a:p>
        </p:txBody>
      </p:sp>
    </p:spTree>
    <p:extLst>
      <p:ext uri="{BB962C8B-B14F-4D97-AF65-F5344CB8AC3E}">
        <p14:creationId xmlns:p14="http://schemas.microsoft.com/office/powerpoint/2010/main" val="364506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i\Università\Metodo 2\Metodo 2\immagini\prof.gif">
            <a:extLst>
              <a:ext uri="{FF2B5EF4-FFF2-40B4-BE49-F238E27FC236}">
                <a16:creationId xmlns:a16="http://schemas.microsoft.com/office/drawing/2014/main" id="{0063D39B-AD83-43E9-AF97-3B97449B6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4038600"/>
            <a:ext cx="1708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DC411AFA-AC85-4935-B3FD-32B85ED23A2D}"/>
              </a:ext>
            </a:extLst>
          </p:cNvPr>
          <p:cNvSpPr>
            <a:spLocks noChangeArrowheads="1"/>
          </p:cNvSpPr>
          <p:nvPr/>
        </p:nvSpPr>
        <p:spPr bwMode="auto">
          <a:xfrm>
            <a:off x="5072063" y="1981200"/>
            <a:ext cx="3538537" cy="2362200"/>
          </a:xfrm>
          <a:prstGeom prst="rect">
            <a:avLst/>
          </a:prstGeom>
          <a:solidFill>
            <a:srgbClr val="292929"/>
          </a:solidFill>
          <a:ln w="25400">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3316" name="Text Box 4">
            <a:extLst>
              <a:ext uri="{FF2B5EF4-FFF2-40B4-BE49-F238E27FC236}">
                <a16:creationId xmlns:a16="http://schemas.microsoft.com/office/drawing/2014/main" id="{FE757573-099C-49F6-8526-EF905731E5F8}"/>
              </a:ext>
            </a:extLst>
          </p:cNvPr>
          <p:cNvSpPr txBox="1">
            <a:spLocks noChangeArrowheads="1"/>
          </p:cNvSpPr>
          <p:nvPr/>
        </p:nvSpPr>
        <p:spPr bwMode="auto">
          <a:xfrm>
            <a:off x="304800" y="990600"/>
            <a:ext cx="2438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Scienza e probabilità</a:t>
            </a:r>
          </a:p>
        </p:txBody>
      </p:sp>
      <p:sp>
        <p:nvSpPr>
          <p:cNvPr id="13317" name="AutoShape 5">
            <a:extLst>
              <a:ext uri="{FF2B5EF4-FFF2-40B4-BE49-F238E27FC236}">
                <a16:creationId xmlns:a16="http://schemas.microsoft.com/office/drawing/2014/main" id="{182B3D71-5042-4899-A8BE-679E28905E8C}"/>
              </a:ext>
            </a:extLst>
          </p:cNvPr>
          <p:cNvSpPr>
            <a:spLocks noChangeArrowheads="1"/>
          </p:cNvSpPr>
          <p:nvPr/>
        </p:nvSpPr>
        <p:spPr bwMode="auto">
          <a:xfrm>
            <a:off x="5229225" y="2667000"/>
            <a:ext cx="3228975" cy="809625"/>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p(E)</a:t>
            </a:r>
            <a:r>
              <a:rPr kumimoji="0" lang="it-IT" altLang="it-IT"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 = probabilità che E si verifichi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f</a:t>
            </a:r>
            <a:r>
              <a:rPr kumimoji="0" lang="it-IT" altLang="it-IT"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 = casi favorevoli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n</a:t>
            </a:r>
            <a:r>
              <a:rPr kumimoji="0" lang="it-IT" altLang="it-IT" sz="1400" b="0" i="1" u="none" strike="noStrike" kern="1200" cap="none" spc="0" normalizeH="0" baseline="0" noProof="0">
                <a:ln>
                  <a:noFill/>
                </a:ln>
                <a:solidFill>
                  <a:srgbClr val="FFFFFF"/>
                </a:solidFill>
                <a:effectLst/>
                <a:uLnTx/>
                <a:uFillTx/>
                <a:latin typeface="Tahoma" panose="020B0604030504040204" pitchFamily="34" charset="0"/>
                <a:ea typeface="+mn-ea"/>
                <a:cs typeface="+mn-cs"/>
              </a:rPr>
              <a:t> =</a:t>
            </a:r>
            <a:r>
              <a:rPr kumimoji="0" lang="it-IT" altLang="it-IT"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 casi possibili </a:t>
            </a:r>
          </a:p>
        </p:txBody>
      </p:sp>
      <p:sp>
        <p:nvSpPr>
          <p:cNvPr id="13318" name="Text Box 6">
            <a:extLst>
              <a:ext uri="{FF2B5EF4-FFF2-40B4-BE49-F238E27FC236}">
                <a16:creationId xmlns:a16="http://schemas.microsoft.com/office/drawing/2014/main" id="{AA210F48-D341-4A5D-895A-EFADD79C8A3A}"/>
              </a:ext>
            </a:extLst>
          </p:cNvPr>
          <p:cNvSpPr txBox="1">
            <a:spLocks noChangeArrowheads="1"/>
          </p:cNvSpPr>
          <p:nvPr/>
        </p:nvSpPr>
        <p:spPr bwMode="auto">
          <a:xfrm>
            <a:off x="5410200" y="2057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p(E) = f/n </a:t>
            </a:r>
          </a:p>
        </p:txBody>
      </p:sp>
      <p:sp>
        <p:nvSpPr>
          <p:cNvPr id="13319" name="Text Box 7">
            <a:extLst>
              <a:ext uri="{FF2B5EF4-FFF2-40B4-BE49-F238E27FC236}">
                <a16:creationId xmlns:a16="http://schemas.microsoft.com/office/drawing/2014/main" id="{99BFD022-7A5A-41F2-B118-DF03834BE502}"/>
              </a:ext>
            </a:extLst>
          </p:cNvPr>
          <p:cNvSpPr txBox="1">
            <a:spLocks noChangeArrowheads="1"/>
          </p:cNvSpPr>
          <p:nvPr/>
        </p:nvSpPr>
        <p:spPr bwMode="auto">
          <a:xfrm>
            <a:off x="5181600" y="38100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0 &lt; p(E) &lt; 1</a:t>
            </a:r>
          </a:p>
        </p:txBody>
      </p:sp>
      <p:sp>
        <p:nvSpPr>
          <p:cNvPr id="13320" name="AutoShape 8">
            <a:extLst>
              <a:ext uri="{FF2B5EF4-FFF2-40B4-BE49-F238E27FC236}">
                <a16:creationId xmlns:a16="http://schemas.microsoft.com/office/drawing/2014/main" id="{1F3FE4D3-43E6-42A5-912C-E0E34D738F7B}"/>
              </a:ext>
            </a:extLst>
          </p:cNvPr>
          <p:cNvSpPr>
            <a:spLocks noChangeArrowheads="1"/>
          </p:cNvSpPr>
          <p:nvPr/>
        </p:nvSpPr>
        <p:spPr bwMode="auto">
          <a:xfrm>
            <a:off x="215900" y="1885950"/>
            <a:ext cx="4584700" cy="2228850"/>
          </a:xfrm>
          <a:prstGeom prst="wedgeRoundRectCallout">
            <a:avLst>
              <a:gd name="adj1" fmla="val -3741"/>
              <a:gd name="adj2" fmla="val 58088"/>
              <a:gd name="adj3" fmla="val 16667"/>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Quando il numero di casi favoreli coincide con quello dei casi possibili (probabilità = 1), abbiamo la certezza che l’evento si verifichi.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Quindi, il valore della probabilità è compreso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tra 0 ed 1</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dove 1 sta per la certezza del verificarsi di un evento e 0 per la certezza del suo non verificarsi. </a:t>
            </a:r>
          </a:p>
        </p:txBody>
      </p:sp>
      <p:sp>
        <p:nvSpPr>
          <p:cNvPr id="2" name="Titolo 1">
            <a:extLst>
              <a:ext uri="{FF2B5EF4-FFF2-40B4-BE49-F238E27FC236}">
                <a16:creationId xmlns:a16="http://schemas.microsoft.com/office/drawing/2014/main" id="{662A0803-F1D5-4C26-A36F-7A0CC54BEC0F}"/>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6856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12F0D94F-9BCF-43A1-A27E-5B3651075AF6}"/>
              </a:ext>
            </a:extLst>
          </p:cNvPr>
          <p:cNvSpPr txBox="1">
            <a:spLocks noChangeArrowheads="1"/>
          </p:cNvSpPr>
          <p:nvPr/>
        </p:nvSpPr>
        <p:spPr bwMode="auto">
          <a:xfrm>
            <a:off x="539552" y="1066800"/>
            <a:ext cx="2438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FF"/>
                </a:solidFill>
                <a:effectLst/>
                <a:uLnTx/>
                <a:uFillTx/>
                <a:latin typeface="Arial Narrow" panose="020B0606020202030204" pitchFamily="34" charset="0"/>
                <a:ea typeface="+mn-ea"/>
              </a:rPr>
              <a:t>Scienza e probabilità</a:t>
            </a:r>
          </a:p>
        </p:txBody>
      </p:sp>
      <p:sp>
        <p:nvSpPr>
          <p:cNvPr id="15363" name="Text Box 8">
            <a:extLst>
              <a:ext uri="{FF2B5EF4-FFF2-40B4-BE49-F238E27FC236}">
                <a16:creationId xmlns:a16="http://schemas.microsoft.com/office/drawing/2014/main" id="{5495B814-8053-49BD-A2C5-E9FCF4053DB7}"/>
              </a:ext>
            </a:extLst>
          </p:cNvPr>
          <p:cNvSpPr txBox="1">
            <a:spLocks noChangeArrowheads="1"/>
          </p:cNvSpPr>
          <p:nvPr/>
        </p:nvSpPr>
        <p:spPr bwMode="auto">
          <a:xfrm>
            <a:off x="2895600" y="4419600"/>
            <a:ext cx="579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Se estraggo una carta da un mazzo di 40 carte, la possibilità che esca un re è di 0.1, infatti: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f= 4 (il mazzo contiene 4 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n= 40 (numero delle carte che possono uscire)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p(E) = 4/40 = 1/10 = 0.1 </a:t>
            </a:r>
          </a:p>
        </p:txBody>
      </p:sp>
      <p:pic>
        <p:nvPicPr>
          <p:cNvPr id="15364" name="Picture 9" descr="D:\Documenti\Bea\Eductra\Università\Metodo 2\immagini\68199_crop.jpg">
            <a:extLst>
              <a:ext uri="{FF2B5EF4-FFF2-40B4-BE49-F238E27FC236}">
                <a16:creationId xmlns:a16="http://schemas.microsoft.com/office/drawing/2014/main" id="{1DA730CB-7797-46F8-9941-0D9442C8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1585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3">
            <a:extLst>
              <a:ext uri="{FF2B5EF4-FFF2-40B4-BE49-F238E27FC236}">
                <a16:creationId xmlns:a16="http://schemas.microsoft.com/office/drawing/2014/main" id="{E521424C-D0E8-4E3E-934E-C2274CB25F40}"/>
              </a:ext>
            </a:extLst>
          </p:cNvPr>
          <p:cNvSpPr>
            <a:spLocks noChangeArrowheads="1"/>
          </p:cNvSpPr>
          <p:nvPr/>
        </p:nvSpPr>
        <p:spPr bwMode="auto">
          <a:xfrm>
            <a:off x="457200" y="1752600"/>
            <a:ext cx="2858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Arial Narrow" panose="020B0606020202030204" pitchFamily="34" charset="0"/>
                <a:ea typeface="+mn-ea"/>
              </a:rPr>
              <a:t>Facciamo un paio di esempi.</a:t>
            </a:r>
          </a:p>
        </p:txBody>
      </p:sp>
      <p:sp>
        <p:nvSpPr>
          <p:cNvPr id="15366" name="Text Box 14">
            <a:extLst>
              <a:ext uri="{FF2B5EF4-FFF2-40B4-BE49-F238E27FC236}">
                <a16:creationId xmlns:a16="http://schemas.microsoft.com/office/drawing/2014/main" id="{47095754-DF4D-4851-BAC6-054798F754DF}"/>
              </a:ext>
            </a:extLst>
          </p:cNvPr>
          <p:cNvSpPr txBox="1">
            <a:spLocks noChangeArrowheads="1"/>
          </p:cNvSpPr>
          <p:nvPr/>
        </p:nvSpPr>
        <p:spPr bwMode="auto">
          <a:xfrm>
            <a:off x="2895600" y="2438400"/>
            <a:ext cx="5486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Se lancio in aria una moneta, la probabilità che cada sulla testa è di 0.5, infatti: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f (casi favorevoli) = 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n (casi possibili) = 2 (testa o croce)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Arial Narrow" panose="020B0606020202030204" pitchFamily="34" charset="0"/>
                <a:ea typeface="+mn-ea"/>
              </a:rPr>
              <a:t>p(E) = f/n = 1/2 = 0.5</a:t>
            </a:r>
          </a:p>
        </p:txBody>
      </p:sp>
      <p:pic>
        <p:nvPicPr>
          <p:cNvPr id="15367" name="Picture 15" descr="D:\Documenti\Bea\Eductra\Università\Metodo 2\immagini\carte.gif">
            <a:extLst>
              <a:ext uri="{FF2B5EF4-FFF2-40B4-BE49-F238E27FC236}">
                <a16:creationId xmlns:a16="http://schemas.microsoft.com/office/drawing/2014/main" id="{9768D3E6-BC64-4950-8B90-E2C26359A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0"/>
            <a:ext cx="20574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839E203A-05D0-4E46-AA4C-6E0203074D2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75862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descr="D:\Documenti\Bea\Eductra\Università\Metodo 2\immagini\carte.gif">
            <a:extLst>
              <a:ext uri="{FF2B5EF4-FFF2-40B4-BE49-F238E27FC236}">
                <a16:creationId xmlns:a16="http://schemas.microsoft.com/office/drawing/2014/main" id="{A26EF564-ACF7-4A76-831D-5E403498E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53000"/>
            <a:ext cx="1219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a:extLst>
              <a:ext uri="{FF2B5EF4-FFF2-40B4-BE49-F238E27FC236}">
                <a16:creationId xmlns:a16="http://schemas.microsoft.com/office/drawing/2014/main" id="{7CF2098F-627D-442C-B2E7-51C0C9A286B6}"/>
              </a:ext>
            </a:extLst>
          </p:cNvPr>
          <p:cNvSpPr txBox="1">
            <a:spLocks noChangeArrowheads="1"/>
          </p:cNvSpPr>
          <p:nvPr/>
        </p:nvSpPr>
        <p:spPr bwMode="auto">
          <a:xfrm>
            <a:off x="539552" y="1095375"/>
            <a:ext cx="2438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Scienza e probabilità</a:t>
            </a:r>
          </a:p>
        </p:txBody>
      </p:sp>
      <p:grpSp>
        <p:nvGrpSpPr>
          <p:cNvPr id="17412" name="Group 12">
            <a:extLst>
              <a:ext uri="{FF2B5EF4-FFF2-40B4-BE49-F238E27FC236}">
                <a16:creationId xmlns:a16="http://schemas.microsoft.com/office/drawing/2014/main" id="{C9CF247C-E3E8-4CE6-A771-9BA4C37E3311}"/>
              </a:ext>
            </a:extLst>
          </p:cNvPr>
          <p:cNvGrpSpPr>
            <a:grpSpLocks/>
          </p:cNvGrpSpPr>
          <p:nvPr/>
        </p:nvGrpSpPr>
        <p:grpSpPr bwMode="auto">
          <a:xfrm>
            <a:off x="685800" y="1981200"/>
            <a:ext cx="3124200" cy="1752600"/>
            <a:chOff x="192" y="1296"/>
            <a:chExt cx="1968" cy="1104"/>
          </a:xfrm>
        </p:grpSpPr>
        <p:sp>
          <p:nvSpPr>
            <p:cNvPr id="17417" name="Rectangle 3">
              <a:extLst>
                <a:ext uri="{FF2B5EF4-FFF2-40B4-BE49-F238E27FC236}">
                  <a16:creationId xmlns:a16="http://schemas.microsoft.com/office/drawing/2014/main" id="{8F8CEE11-4508-4815-B51B-509EC7EF5AC9}"/>
                </a:ext>
              </a:extLst>
            </p:cNvPr>
            <p:cNvSpPr>
              <a:spLocks noChangeArrowheads="1"/>
            </p:cNvSpPr>
            <p:nvPr/>
          </p:nvSpPr>
          <p:spPr bwMode="auto">
            <a:xfrm>
              <a:off x="192" y="1296"/>
              <a:ext cx="1968" cy="1104"/>
            </a:xfrm>
            <a:prstGeom prst="rect">
              <a:avLst/>
            </a:prstGeom>
            <a:solidFill>
              <a:srgbClr val="333333"/>
            </a:solidFill>
            <a:ln w="25400">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8" name="Text Box 8">
              <a:extLst>
                <a:ext uri="{FF2B5EF4-FFF2-40B4-BE49-F238E27FC236}">
                  <a16:creationId xmlns:a16="http://schemas.microsoft.com/office/drawing/2014/main" id="{1BC0B60C-74CB-4974-B9D2-1A42867D4B38}"/>
                </a:ext>
              </a:extLst>
            </p:cNvPr>
            <p:cNvSpPr txBox="1">
              <a:spLocks noChangeArrowheads="1"/>
            </p:cNvSpPr>
            <p:nvPr/>
          </p:nvSpPr>
          <p:spPr bwMode="auto">
            <a:xfrm>
              <a:off x="309" y="1392"/>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q(E) = 1-f </a:t>
              </a:r>
              <a:r>
                <a:rPr kumimoji="0" lang="it-IT" altLang="it-IT" sz="24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a:t>
              </a:r>
            </a:p>
          </p:txBody>
        </p:sp>
        <p:sp>
          <p:nvSpPr>
            <p:cNvPr id="17419" name="AutoShape 9">
              <a:extLst>
                <a:ext uri="{FF2B5EF4-FFF2-40B4-BE49-F238E27FC236}">
                  <a16:creationId xmlns:a16="http://schemas.microsoft.com/office/drawing/2014/main" id="{0C9FE8A8-FF05-4C5A-AC29-F12C7EEB54D4}"/>
                </a:ext>
              </a:extLst>
            </p:cNvPr>
            <p:cNvSpPr>
              <a:spLocks noChangeArrowheads="1"/>
            </p:cNvSpPr>
            <p:nvPr/>
          </p:nvSpPr>
          <p:spPr bwMode="auto">
            <a:xfrm>
              <a:off x="288" y="1824"/>
              <a:ext cx="1776" cy="362"/>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FFFF"/>
                  </a:solidFill>
                  <a:effectLst/>
                  <a:uLnTx/>
                  <a:uFillTx/>
                  <a:latin typeface="Tahoma" panose="020B0604030504040204" pitchFamily="34" charset="0"/>
                  <a:ea typeface="+mn-ea"/>
                  <a:cs typeface="+mn-cs"/>
                </a:rPr>
                <a:t>q(E)</a:t>
              </a:r>
              <a:r>
                <a:rPr kumimoji="0" lang="it-IT" altLang="it-IT"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 = probabilità che E non si verifichi</a:t>
              </a:r>
            </a:p>
          </p:txBody>
        </p:sp>
      </p:grpSp>
      <p:sp>
        <p:nvSpPr>
          <p:cNvPr id="17413" name="Text Box 11">
            <a:extLst>
              <a:ext uri="{FF2B5EF4-FFF2-40B4-BE49-F238E27FC236}">
                <a16:creationId xmlns:a16="http://schemas.microsoft.com/office/drawing/2014/main" id="{B910B8AD-1DAC-49FE-AEFD-2375610E95B1}"/>
              </a:ext>
            </a:extLst>
          </p:cNvPr>
          <p:cNvSpPr txBox="1">
            <a:spLocks noChangeArrowheads="1"/>
          </p:cNvSpPr>
          <p:nvPr/>
        </p:nvSpPr>
        <p:spPr bwMode="auto">
          <a:xfrm>
            <a:off x="2057400" y="4416425"/>
            <a:ext cx="6400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La possibilità che non esca testa è:  q(E) = 1-p = 1-0.5= 0.5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La possibilità di non estrarre un re è: q(E) = 1-p = 1-0.1= 0.9 </a:t>
            </a:r>
          </a:p>
        </p:txBody>
      </p:sp>
      <p:sp>
        <p:nvSpPr>
          <p:cNvPr id="17414" name="Text Box 13">
            <a:extLst>
              <a:ext uri="{FF2B5EF4-FFF2-40B4-BE49-F238E27FC236}">
                <a16:creationId xmlns:a16="http://schemas.microsoft.com/office/drawing/2014/main" id="{D5FDC747-ADF6-460A-A148-D19769BB74DE}"/>
              </a:ext>
            </a:extLst>
          </p:cNvPr>
          <p:cNvSpPr txBox="1">
            <a:spLocks noChangeArrowheads="1"/>
          </p:cNvSpPr>
          <p:nvPr/>
        </p:nvSpPr>
        <p:spPr bwMode="auto">
          <a:xfrm>
            <a:off x="4191000" y="2209800"/>
            <a:ext cx="3810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Tahoma" panose="020B0604030504040204" pitchFamily="34" charset="0"/>
              </a:defRPr>
            </a:lvl1pPr>
            <a:lvl2pPr marL="742950" indent="-285750">
              <a:defRPr sz="1600" b="1">
                <a:solidFill>
                  <a:schemeClr val="tx1"/>
                </a:solidFill>
                <a:latin typeface="Tahoma" panose="020B0604030504040204" pitchFamily="34" charset="0"/>
              </a:defRPr>
            </a:lvl2pPr>
            <a:lvl3pPr marL="1143000" indent="-228600">
              <a:defRPr sz="1600" b="1">
                <a:solidFill>
                  <a:schemeClr val="tx1"/>
                </a:solidFill>
                <a:latin typeface="Tahoma" panose="020B0604030504040204" pitchFamily="34" charset="0"/>
              </a:defRPr>
            </a:lvl3pPr>
            <a:lvl4pPr marL="1600200" indent="-228600">
              <a:defRPr sz="1600" b="1">
                <a:solidFill>
                  <a:schemeClr val="tx1"/>
                </a:solidFill>
                <a:latin typeface="Tahoma" panose="020B0604030504040204" pitchFamily="34" charset="0"/>
              </a:defRPr>
            </a:lvl4pPr>
            <a:lvl5pPr marL="2057400" indent="-228600">
              <a:defRPr sz="1600" b="1">
                <a:solidFill>
                  <a:schemeClr val="tx1"/>
                </a:solidFill>
                <a:latin typeface="Tahoma" panose="020B0604030504040204" pitchFamily="34" charset="0"/>
              </a:defRPr>
            </a:lvl5pPr>
            <a:lvl6pPr marL="2514600" indent="-228600" eaLnBrk="0" fontAlgn="base" hangingPunct="0">
              <a:spcBef>
                <a:spcPct val="0"/>
              </a:spcBef>
              <a:spcAft>
                <a:spcPct val="0"/>
              </a:spcAft>
              <a:defRPr sz="1600" b="1">
                <a:solidFill>
                  <a:schemeClr val="tx1"/>
                </a:solidFill>
                <a:latin typeface="Tahoma" panose="020B0604030504040204" pitchFamily="34" charset="0"/>
              </a:defRPr>
            </a:lvl6pPr>
            <a:lvl7pPr marL="2971800" indent="-228600" eaLnBrk="0" fontAlgn="base" hangingPunct="0">
              <a:spcBef>
                <a:spcPct val="0"/>
              </a:spcBef>
              <a:spcAft>
                <a:spcPct val="0"/>
              </a:spcAft>
              <a:defRPr sz="1600" b="1">
                <a:solidFill>
                  <a:schemeClr val="tx1"/>
                </a:solidFill>
                <a:latin typeface="Tahoma" panose="020B0604030504040204" pitchFamily="34" charset="0"/>
              </a:defRPr>
            </a:lvl7pPr>
            <a:lvl8pPr marL="3429000" indent="-228600" eaLnBrk="0" fontAlgn="base" hangingPunct="0">
              <a:spcBef>
                <a:spcPct val="0"/>
              </a:spcBef>
              <a:spcAft>
                <a:spcPct val="0"/>
              </a:spcAft>
              <a:defRPr sz="1600" b="1">
                <a:solidFill>
                  <a:schemeClr val="tx1"/>
                </a:solidFill>
                <a:latin typeface="Tahoma" panose="020B0604030504040204" pitchFamily="34" charset="0"/>
              </a:defRPr>
            </a:lvl8pPr>
            <a:lvl9pPr marL="3886200" indent="-228600" eaLnBrk="0" fontAlgn="base" hangingPunct="0">
              <a:spcBef>
                <a:spcPct val="0"/>
              </a:spcBef>
              <a:spcAft>
                <a:spcPct val="0"/>
              </a:spcAft>
              <a:defRPr sz="16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D’altra parte, la probabilità che un evento </a:t>
            </a:r>
            <a:r>
              <a:rPr kumimoji="0" lang="it-IT" altLang="it-IT" sz="16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non si verifichi</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è la differenza fra 1 e il numero di casi favorevoli</a:t>
            </a:r>
            <a:r>
              <a:rPr kumimoji="0" lang="it-IT" altLang="it-IT" sz="16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a:t>
            </a: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Riconsideriamo i nostri esempi:</a:t>
            </a:r>
          </a:p>
        </p:txBody>
      </p:sp>
      <p:pic>
        <p:nvPicPr>
          <p:cNvPr id="17415" name="Picture 15" descr="D:\Documenti\Bea\Eductra\Università\Metodo 2\immagini\68199_crop.jpg">
            <a:extLst>
              <a:ext uri="{FF2B5EF4-FFF2-40B4-BE49-F238E27FC236}">
                <a16:creationId xmlns:a16="http://schemas.microsoft.com/office/drawing/2014/main" id="{43482AEE-E03B-4945-AA4A-93F4BFBA3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830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WordArt 18">
            <a:extLst>
              <a:ext uri="{FF2B5EF4-FFF2-40B4-BE49-F238E27FC236}">
                <a16:creationId xmlns:a16="http://schemas.microsoft.com/office/drawing/2014/main" id="{3FB2C070-DEA2-437A-AD14-714C5E3E3371}"/>
              </a:ext>
            </a:extLst>
          </p:cNvPr>
          <p:cNvSpPr>
            <a:spLocks noChangeArrowheads="1" noChangeShapeType="1" noTextEdit="1"/>
          </p:cNvSpPr>
          <p:nvPr/>
        </p:nvSpPr>
        <p:spPr bwMode="auto">
          <a:xfrm>
            <a:off x="1219200" y="4495800"/>
            <a:ext cx="5334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600" b="1" i="1" u="none" strike="noStrike" kern="10" cap="none" spc="0" normalizeH="0" baseline="0" noProof="0">
                <a:ln w="9525">
                  <a:solidFill>
                    <a:srgbClr val="000000"/>
                  </a:solidFill>
                  <a:round/>
                  <a:headEnd/>
                  <a:tailEnd/>
                </a:ln>
                <a:solidFill>
                  <a:srgbClr val="FF9900"/>
                </a:solidFill>
                <a:effectLst>
                  <a:outerShdw dist="35921" dir="2700000" algn="ctr" rotWithShape="0">
                    <a:srgbClr val="808080"/>
                  </a:outerShdw>
                </a:effectLst>
                <a:uLnTx/>
                <a:uFillTx/>
                <a:latin typeface="Arial Black" panose="020B0A04020102020204" pitchFamily="34" charset="0"/>
                <a:ea typeface="+mn-ea"/>
                <a:cs typeface="+mn-cs"/>
              </a:rPr>
              <a:t>X</a:t>
            </a:r>
          </a:p>
        </p:txBody>
      </p:sp>
      <p:sp>
        <p:nvSpPr>
          <p:cNvPr id="2" name="Titolo 1">
            <a:extLst>
              <a:ext uri="{FF2B5EF4-FFF2-40B4-BE49-F238E27FC236}">
                <a16:creationId xmlns:a16="http://schemas.microsoft.com/office/drawing/2014/main" id="{1A41905D-D629-43C2-90A6-28D27AB8588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285441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2033</TotalTime>
  <Words>2359</Words>
  <Application>Microsoft Office PowerPoint</Application>
  <PresentationFormat>Presentazione su schermo (4:3)</PresentationFormat>
  <Paragraphs>286</Paragraphs>
  <Slides>23</Slides>
  <Notes>22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Arial Black</vt:lpstr>
      <vt:lpstr>Arial Narrow</vt:lpstr>
      <vt:lpstr>Franklin Gothic Book</vt:lpstr>
      <vt:lpstr>Franklin Gothic Medium</vt:lpstr>
      <vt:lpstr>Tahoma</vt:lpstr>
      <vt:lpstr>Verdana</vt:lpstr>
      <vt:lpstr>ヒラギノ角ゴ Pro W3</vt:lpstr>
      <vt:lpstr>Presentazione vuota</vt:lpstr>
      <vt:lpstr>Pedagogia sperimentale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120</cp:revision>
  <cp:lastPrinted>2012-10-15T10:35:53Z</cp:lastPrinted>
  <dcterms:created xsi:type="dcterms:W3CDTF">2007-08-30T13:32:27Z</dcterms:created>
  <dcterms:modified xsi:type="dcterms:W3CDTF">2018-02-08T10:50:40Z</dcterms:modified>
</cp:coreProperties>
</file>