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81" r:id="rId6"/>
    <p:sldId id="260" r:id="rId7"/>
    <p:sldId id="261" r:id="rId8"/>
    <p:sldId id="262" r:id="rId9"/>
    <p:sldId id="263" r:id="rId10"/>
    <p:sldId id="277" r:id="rId11"/>
    <p:sldId id="264" r:id="rId12"/>
    <p:sldId id="265" r:id="rId13"/>
    <p:sldId id="266" r:id="rId14"/>
    <p:sldId id="278" r:id="rId15"/>
    <p:sldId id="279" r:id="rId16"/>
    <p:sldId id="267" r:id="rId17"/>
    <p:sldId id="268" r:id="rId18"/>
    <p:sldId id="269" r:id="rId19"/>
    <p:sldId id="280" r:id="rId20"/>
    <p:sldId id="270" r:id="rId21"/>
    <p:sldId id="271" r:id="rId22"/>
    <p:sldId id="272" r:id="rId23"/>
    <p:sldId id="273" r:id="rId24"/>
    <p:sldId id="274" r:id="rId25"/>
    <p:sldId id="275" r:id="rId26"/>
    <p:sldId id="276" r:id="rId27"/>
  </p:sldIdLst>
  <p:sldSz cx="9144000" cy="6858000" type="screen4x3"/>
  <p:notesSz cx="6877050" cy="100028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4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0055" cy="500142"/>
          </a:xfrm>
          <a:prstGeom prst="rect">
            <a:avLst/>
          </a:prstGeom>
        </p:spPr>
        <p:txBody>
          <a:bodyPr vert="horz" lIns="96451" tIns="48225" rIns="96451" bIns="48225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95404" y="0"/>
            <a:ext cx="2980055" cy="500142"/>
          </a:xfrm>
          <a:prstGeom prst="rect">
            <a:avLst/>
          </a:prstGeom>
        </p:spPr>
        <p:txBody>
          <a:bodyPr vert="horz" lIns="96451" tIns="48225" rIns="96451" bIns="48225" rtlCol="0"/>
          <a:lstStyle>
            <a:lvl1pPr algn="r">
              <a:defRPr sz="1300"/>
            </a:lvl1pPr>
          </a:lstStyle>
          <a:p>
            <a:fld id="{F1B7FE64-30CF-4383-9373-0A340D5232D8}" type="datetimeFigureOut">
              <a:rPr lang="it-IT" smtClean="0"/>
              <a:t>13/04/2015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4997450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51" tIns="48225" rIns="96451" bIns="48225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7705" y="4751348"/>
            <a:ext cx="5501640" cy="4501277"/>
          </a:xfrm>
          <a:prstGeom prst="rect">
            <a:avLst/>
          </a:prstGeom>
        </p:spPr>
        <p:txBody>
          <a:bodyPr vert="horz" lIns="96451" tIns="48225" rIns="96451" bIns="48225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500960"/>
            <a:ext cx="2980055" cy="500142"/>
          </a:xfrm>
          <a:prstGeom prst="rect">
            <a:avLst/>
          </a:prstGeom>
        </p:spPr>
        <p:txBody>
          <a:bodyPr vert="horz" lIns="96451" tIns="48225" rIns="96451" bIns="48225" rtlCol="0" anchor="b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95404" y="9500960"/>
            <a:ext cx="2980055" cy="500142"/>
          </a:xfrm>
          <a:prstGeom prst="rect">
            <a:avLst/>
          </a:prstGeom>
        </p:spPr>
        <p:txBody>
          <a:bodyPr vert="horz" lIns="96451" tIns="48225" rIns="96451" bIns="48225" rtlCol="0" anchor="b"/>
          <a:lstStyle>
            <a:lvl1pPr algn="r">
              <a:defRPr sz="1300"/>
            </a:lvl1pPr>
          </a:lstStyle>
          <a:p>
            <a:fld id="{552AFAF0-2F2D-4DF3-9515-6D8D9AE583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427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AFAF0-2F2D-4DF3-9515-6D8D9AE583F4}" type="slidenum">
              <a:rPr lang="it-IT" smtClean="0"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3846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B038E-1D50-460B-A663-8C66C2666422}" type="datetimeFigureOut">
              <a:rPr lang="it-IT" smtClean="0"/>
              <a:t>13/04/2015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083CA-8DAC-4FCC-B543-8D0B710A2C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0421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B038E-1D50-460B-A663-8C66C2666422}" type="datetimeFigureOut">
              <a:rPr lang="it-IT" smtClean="0"/>
              <a:t>13/04/2015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083CA-8DAC-4FCC-B543-8D0B710A2C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8587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B038E-1D50-460B-A663-8C66C2666422}" type="datetimeFigureOut">
              <a:rPr lang="it-IT" smtClean="0"/>
              <a:t>13/04/2015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083CA-8DAC-4FCC-B543-8D0B710A2C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117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B038E-1D50-460B-A663-8C66C2666422}" type="datetimeFigureOut">
              <a:rPr lang="it-IT" smtClean="0"/>
              <a:t>13/04/2015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083CA-8DAC-4FCC-B543-8D0B710A2C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3634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B038E-1D50-460B-A663-8C66C2666422}" type="datetimeFigureOut">
              <a:rPr lang="it-IT" smtClean="0"/>
              <a:t>13/04/2015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083CA-8DAC-4FCC-B543-8D0B710A2C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728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B038E-1D50-460B-A663-8C66C2666422}" type="datetimeFigureOut">
              <a:rPr lang="it-IT" smtClean="0"/>
              <a:t>13/04/2015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083CA-8DAC-4FCC-B543-8D0B710A2C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2071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B038E-1D50-460B-A663-8C66C2666422}" type="datetimeFigureOut">
              <a:rPr lang="it-IT" smtClean="0"/>
              <a:t>13/04/2015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083CA-8DAC-4FCC-B543-8D0B710A2C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7575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B038E-1D50-460B-A663-8C66C2666422}" type="datetimeFigureOut">
              <a:rPr lang="it-IT" smtClean="0"/>
              <a:t>13/04/2015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083CA-8DAC-4FCC-B543-8D0B710A2C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8150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B038E-1D50-460B-A663-8C66C2666422}" type="datetimeFigureOut">
              <a:rPr lang="it-IT" smtClean="0"/>
              <a:t>13/04/2015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083CA-8DAC-4FCC-B543-8D0B710A2C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9941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B038E-1D50-460B-A663-8C66C2666422}" type="datetimeFigureOut">
              <a:rPr lang="it-IT" smtClean="0"/>
              <a:t>13/04/2015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083CA-8DAC-4FCC-B543-8D0B710A2C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1311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B038E-1D50-460B-A663-8C66C2666422}" type="datetimeFigureOut">
              <a:rPr lang="it-IT" smtClean="0"/>
              <a:t>13/04/2015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083CA-8DAC-4FCC-B543-8D0B710A2C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2476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9B038E-1D50-460B-A663-8C66C2666422}" type="datetimeFigureOut">
              <a:rPr lang="it-IT" smtClean="0"/>
              <a:t>13/04/2015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083CA-8DAC-4FCC-B543-8D0B710A2C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8130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3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5.bin"/><Relationship Id="rId10" Type="http://schemas.openxmlformats.org/officeDocument/2006/relationships/image" Target="../media/image16.wmf"/><Relationship Id="rId4" Type="http://schemas.openxmlformats.org/officeDocument/2006/relationships/image" Target="../media/image13.wmf"/><Relationship Id="rId9" Type="http://schemas.openxmlformats.org/officeDocument/2006/relationships/oleObject" Target="../embeddings/oleObject7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7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1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r>
              <a:rPr lang="it-IT" b="1" dirty="0" smtClean="0">
                <a:solidFill>
                  <a:srgbClr val="C00000"/>
                </a:solidFill>
              </a:rPr>
              <a:t>TITOLAZIONI ACIDO-BASE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Prof.ssa A. Gentili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38290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0" y="5131058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Questa curva può essere suddivisa in 4 zone distinte:</a:t>
            </a:r>
          </a:p>
          <a:p>
            <a:pPr marL="342900" indent="-342900">
              <a:buAutoNum type="arabicParenR"/>
            </a:pPr>
            <a:r>
              <a:rPr lang="it-IT" dirty="0" smtClean="0"/>
              <a:t>Il campione iniziale;</a:t>
            </a:r>
          </a:p>
          <a:p>
            <a:pPr marL="342900" indent="-342900">
              <a:buAutoNum type="arabicParenR"/>
            </a:pPr>
            <a:r>
              <a:rPr lang="it-IT" dirty="0" smtClean="0"/>
              <a:t>Lo stadio intermedio, in cui la titolazione dell’analita è avvenuta solo in parte;</a:t>
            </a:r>
          </a:p>
          <a:p>
            <a:pPr marL="342900" indent="-342900">
              <a:buAutoNum type="arabicParenR"/>
            </a:pPr>
            <a:r>
              <a:rPr lang="it-IT" dirty="0" smtClean="0"/>
              <a:t>Il punto di equivalenza;</a:t>
            </a:r>
          </a:p>
          <a:p>
            <a:pPr marL="342900" indent="-342900">
              <a:buAutoNum type="arabicParenR"/>
            </a:pPr>
            <a:r>
              <a:rPr lang="it-IT" dirty="0" smtClean="0"/>
              <a:t>La zona oltre il punto di equivalenza, in cui il titolante è presenta in eccesso.</a:t>
            </a:r>
          </a:p>
          <a:p>
            <a:r>
              <a:rPr lang="it-IT" dirty="0" smtClean="0"/>
              <a:t>Si vedrà poi che le stesse 4 zone si trovano in qualsiasi altra curva di titolazione acido-base.</a:t>
            </a:r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9" y="2306"/>
            <a:ext cx="7380312" cy="5147016"/>
          </a:xfrm>
          <a:prstGeom prst="rect">
            <a:avLst/>
          </a:prstGeom>
        </p:spPr>
      </p:pic>
      <p:sp>
        <p:nvSpPr>
          <p:cNvPr id="5" name="Callout 1 4"/>
          <p:cNvSpPr/>
          <p:nvPr/>
        </p:nvSpPr>
        <p:spPr>
          <a:xfrm>
            <a:off x="35497" y="2306"/>
            <a:ext cx="1728192" cy="1503412"/>
          </a:xfrm>
          <a:prstGeom prst="borderCallout1">
            <a:avLst>
              <a:gd name="adj1" fmla="val 52696"/>
              <a:gd name="adj2" fmla="val 113514"/>
              <a:gd name="adj3" fmla="val 39872"/>
              <a:gd name="adj4" fmla="val 1003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sz="1400" b="1" dirty="0"/>
              <a:t>La forma tipica della curva che si ottiene per questo tipo di titolazioni è illustrata in figura</a:t>
            </a:r>
            <a:r>
              <a:rPr lang="it-IT" sz="1400" b="1" dirty="0" smtClean="0"/>
              <a:t>.</a:t>
            </a:r>
            <a:endParaRPr lang="it-IT" sz="1400" b="1" dirty="0"/>
          </a:p>
        </p:txBody>
      </p:sp>
    </p:spTree>
    <p:extLst>
      <p:ext uri="{BB962C8B-B14F-4D97-AF65-F5344CB8AC3E}">
        <p14:creationId xmlns:p14="http://schemas.microsoft.com/office/powerpoint/2010/main" val="19083916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504" y="260648"/>
            <a:ext cx="8928992" cy="64087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sz="2000" b="1" i="0" u="none" strike="noStrike" baseline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Zona 1) </a:t>
            </a:r>
            <a:r>
              <a:rPr lang="it-IT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Il campione </a:t>
            </a:r>
            <a:r>
              <a:rPr lang="it-IT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iniziale (titolazione allo 0%)</a:t>
            </a:r>
            <a:endParaRPr lang="it-IT" sz="2000" b="1" i="0" u="none" strike="noStrike" baseline="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it-IT" sz="2000" b="0" i="0" u="none" strike="noStrike" baseline="0" dirty="0" smtClean="0"/>
              <a:t>Prima dell’inizio della titolazione, nel becher è presente una soluzione 0,10 M di </a:t>
            </a:r>
            <a:r>
              <a:rPr lang="it-IT" sz="2000" b="0" i="0" u="none" strike="noStrike" baseline="0" dirty="0" err="1" smtClean="0"/>
              <a:t>HCl</a:t>
            </a:r>
            <a:r>
              <a:rPr lang="it-IT" sz="2000" b="0" i="0" u="none" strike="noStrike" baseline="0" dirty="0" smtClean="0"/>
              <a:t>, un acido monoprotico forte, totalmente dissociato, secondo la reazione:</a:t>
            </a:r>
          </a:p>
          <a:p>
            <a:pPr marL="0" indent="0">
              <a:buNone/>
            </a:pPr>
            <a:r>
              <a:rPr lang="it-IT" sz="2000" b="0" i="0" u="none" strike="noStrike" baseline="0" dirty="0" err="1" smtClean="0"/>
              <a:t>HCl</a:t>
            </a:r>
            <a:r>
              <a:rPr lang="it-IT" sz="2000" b="0" i="0" u="none" strike="noStrike" baseline="0" dirty="0" smtClean="0"/>
              <a:t> + H</a:t>
            </a:r>
            <a:r>
              <a:rPr lang="it-IT" sz="2000" b="0" i="0" u="none" strike="noStrike" baseline="-25000" dirty="0" smtClean="0"/>
              <a:t>2</a:t>
            </a:r>
            <a:r>
              <a:rPr lang="it-IT" sz="2000" b="0" i="0" u="none" strike="noStrike" baseline="0" dirty="0" smtClean="0"/>
              <a:t>O </a:t>
            </a:r>
            <a:r>
              <a:rPr lang="it-IT" sz="2000" b="0" i="0" u="none" strike="noStrike" baseline="0" dirty="0" smtClean="0">
                <a:sym typeface="Wingdings"/>
              </a:rPr>
              <a:t></a:t>
            </a:r>
            <a:r>
              <a:rPr lang="it-IT" sz="2000" b="0" i="0" u="none" strike="noStrike" baseline="0" dirty="0" smtClean="0"/>
              <a:t> H</a:t>
            </a:r>
            <a:r>
              <a:rPr lang="it-IT" sz="2000" b="0" i="0" u="none" strike="noStrike" baseline="-25000" dirty="0" smtClean="0"/>
              <a:t>3</a:t>
            </a:r>
            <a:r>
              <a:rPr lang="it-IT" sz="2000" b="0" i="0" u="none" strike="noStrike" baseline="0" dirty="0" smtClean="0"/>
              <a:t>O</a:t>
            </a:r>
            <a:r>
              <a:rPr lang="it-IT" sz="2000" b="0" i="0" u="none" strike="noStrike" baseline="30000" dirty="0" smtClean="0"/>
              <a:t>+</a:t>
            </a:r>
            <a:r>
              <a:rPr lang="it-IT" sz="2000" b="0" i="0" u="none" strike="noStrike" baseline="0" dirty="0" smtClean="0"/>
              <a:t> + Cl</a:t>
            </a:r>
            <a:r>
              <a:rPr lang="it-IT" sz="2000" b="0" i="0" u="none" strike="noStrike" baseline="30000" dirty="0" smtClean="0"/>
              <a:t>-</a:t>
            </a:r>
          </a:p>
          <a:p>
            <a:pPr marL="0" indent="0">
              <a:buNone/>
            </a:pPr>
            <a:r>
              <a:rPr lang="it-IT" sz="2000" b="0" i="0" u="none" strike="noStrike" baseline="0" dirty="0" smtClean="0"/>
              <a:t>La concentrazione di ioni</a:t>
            </a:r>
            <a:r>
              <a:rPr lang="it-IT" sz="2000" dirty="0">
                <a:solidFill>
                  <a:prstClr val="black"/>
                </a:solidFill>
              </a:rPr>
              <a:t> H</a:t>
            </a:r>
            <a:r>
              <a:rPr lang="it-IT" sz="2000" baseline="-25000" dirty="0">
                <a:solidFill>
                  <a:prstClr val="black"/>
                </a:solidFill>
              </a:rPr>
              <a:t>3</a:t>
            </a:r>
            <a:r>
              <a:rPr lang="it-IT" sz="2000" dirty="0">
                <a:solidFill>
                  <a:prstClr val="black"/>
                </a:solidFill>
              </a:rPr>
              <a:t>O</a:t>
            </a:r>
            <a:r>
              <a:rPr lang="it-IT" sz="2000" baseline="30000" dirty="0">
                <a:solidFill>
                  <a:prstClr val="black"/>
                </a:solidFill>
              </a:rPr>
              <a:t>+</a:t>
            </a:r>
            <a:r>
              <a:rPr lang="it-IT" sz="2000" b="0" i="0" u="none" strike="noStrike" baseline="0" dirty="0" smtClean="0"/>
              <a:t> è quindi uguale alla concentrazione analitica dell’acido: 	[H</a:t>
            </a:r>
            <a:r>
              <a:rPr lang="it-IT" sz="2000" b="0" i="0" u="none" strike="noStrike" baseline="-25000" dirty="0" smtClean="0"/>
              <a:t>3</a:t>
            </a:r>
            <a:r>
              <a:rPr lang="it-IT" sz="2000" b="0" i="0" u="none" strike="noStrike" baseline="0" dirty="0" smtClean="0"/>
              <a:t>O+]= </a:t>
            </a:r>
            <a:r>
              <a:rPr lang="it-IT" sz="2000" b="0" i="0" u="none" strike="noStrike" baseline="0" dirty="0" err="1" smtClean="0"/>
              <a:t>C</a:t>
            </a:r>
            <a:r>
              <a:rPr lang="it-IT" sz="2000" b="0" i="0" u="none" strike="noStrike" baseline="-25000" dirty="0" err="1" smtClean="0"/>
              <a:t>HCl</a:t>
            </a:r>
            <a:r>
              <a:rPr lang="it-IT" sz="2000" b="0" i="0" u="none" strike="noStrike" baseline="0" dirty="0" smtClean="0"/>
              <a:t> = 0,1 M</a:t>
            </a:r>
          </a:p>
          <a:p>
            <a:pPr marL="0" indent="0">
              <a:buNone/>
            </a:pPr>
            <a:r>
              <a:rPr lang="it-IT" sz="2000" b="0" i="0" u="none" strike="noStrike" baseline="0" dirty="0" smtClean="0"/>
              <a:t>ed il </a:t>
            </a:r>
            <a:r>
              <a:rPr lang="it-IT" sz="2000" b="0" i="0" u="none" strike="noStrike" baseline="0" dirty="0" err="1" smtClean="0"/>
              <a:t>pH</a:t>
            </a:r>
            <a:r>
              <a:rPr lang="it-IT" sz="2000" b="0" i="0" u="none" strike="noStrike" baseline="0" dirty="0" smtClean="0"/>
              <a:t> risulta:        </a:t>
            </a:r>
            <a:r>
              <a:rPr lang="it-IT" sz="2000" b="0" i="0" u="none" strike="noStrike" baseline="0" dirty="0" err="1" smtClean="0"/>
              <a:t>pH</a:t>
            </a:r>
            <a:r>
              <a:rPr lang="it-IT" sz="2000" b="0" i="0" u="none" strike="noStrike" baseline="0" dirty="0" smtClean="0"/>
              <a:t>= -log[H</a:t>
            </a:r>
            <a:r>
              <a:rPr lang="it-IT" sz="2000" b="0" i="0" u="none" strike="noStrike" baseline="-25000" dirty="0" smtClean="0"/>
              <a:t>3</a:t>
            </a:r>
            <a:r>
              <a:rPr lang="it-IT" sz="2000" b="0" i="0" u="none" strike="noStrike" baseline="0" dirty="0" smtClean="0"/>
              <a:t>O</a:t>
            </a:r>
            <a:r>
              <a:rPr lang="it-IT" sz="2000" b="0" i="0" u="none" strike="noStrike" baseline="30000" dirty="0" smtClean="0"/>
              <a:t>+</a:t>
            </a:r>
            <a:r>
              <a:rPr lang="it-IT" sz="2000" b="0" i="0" u="none" strike="noStrike" baseline="0" dirty="0" smtClean="0"/>
              <a:t>]= -log(0,1)= 1</a:t>
            </a:r>
          </a:p>
          <a:p>
            <a:pPr marL="0" indent="0">
              <a:buNone/>
            </a:pPr>
            <a:endParaRPr lang="it-IT" sz="2000" b="0" i="0" u="none" strike="noStrike" baseline="0" dirty="0" smtClean="0"/>
          </a:p>
          <a:p>
            <a:pPr marL="0" indent="0">
              <a:buNone/>
            </a:pPr>
            <a:r>
              <a:rPr lang="it-IT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Zona 2) Stadio intermedio (Titolazione 1-99%)</a:t>
            </a:r>
            <a:endParaRPr lang="it-IT" sz="2000" b="1" i="0" u="none" strike="noStrike" baseline="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it-IT" sz="2000" b="0" i="0" u="none" strike="noStrike" baseline="0" dirty="0" smtClean="0"/>
              <a:t>Iniziamo ad aggiungere la soluzione di </a:t>
            </a:r>
            <a:r>
              <a:rPr lang="it-IT" sz="2000" b="0" i="0" u="none" strike="noStrike" baseline="0" dirty="0" err="1" smtClean="0"/>
              <a:t>NaOH</a:t>
            </a:r>
            <a:r>
              <a:rPr lang="it-IT" sz="2000" b="0" i="0" u="none" strike="noStrike" baseline="0" dirty="0" smtClean="0"/>
              <a:t> dalla buretta; ha luogo la reazione di neutralizzazione:</a:t>
            </a:r>
          </a:p>
          <a:p>
            <a:pPr marL="0" indent="0">
              <a:buNone/>
            </a:pPr>
            <a:r>
              <a:rPr lang="pt-BR" sz="2000" b="0" i="0" u="none" strike="noStrike" baseline="0" dirty="0" smtClean="0"/>
              <a:t>HCl + NaOH</a:t>
            </a:r>
            <a:r>
              <a:rPr lang="pt-BR" sz="2000" b="0" i="0" u="none" strike="noStrike" baseline="0" dirty="0" smtClean="0">
                <a:sym typeface="Wingdings"/>
              </a:rPr>
              <a:t></a:t>
            </a:r>
            <a:r>
              <a:rPr lang="pt-BR" sz="2000" b="0" i="0" u="none" strike="noStrike" baseline="0" dirty="0" smtClean="0"/>
              <a:t>H</a:t>
            </a:r>
            <a:r>
              <a:rPr lang="pt-BR" sz="2000" b="0" i="0" u="none" strike="noStrike" baseline="-25000" dirty="0" smtClean="0"/>
              <a:t>2</a:t>
            </a:r>
            <a:r>
              <a:rPr lang="pt-BR" sz="2000" b="0" i="0" u="none" strike="noStrike" baseline="0" dirty="0" smtClean="0"/>
              <a:t>O + NaCl      in forma molecolare</a:t>
            </a:r>
          </a:p>
          <a:p>
            <a:pPr marL="0" indent="0">
              <a:buNone/>
            </a:pPr>
            <a:r>
              <a:rPr lang="pt-BR" sz="2000" b="0" i="0" u="none" strike="noStrike" baseline="0" dirty="0" smtClean="0"/>
              <a:t>H</a:t>
            </a:r>
            <a:r>
              <a:rPr lang="pt-BR" sz="2000" b="0" i="0" u="none" strike="noStrike" baseline="-25000" dirty="0" smtClean="0"/>
              <a:t>3</a:t>
            </a:r>
            <a:r>
              <a:rPr lang="pt-BR" sz="2000" b="0" i="0" u="none" strike="noStrike" baseline="0" dirty="0" smtClean="0"/>
              <a:t>O</a:t>
            </a:r>
            <a:r>
              <a:rPr lang="pt-BR" sz="2000" b="0" i="0" u="none" strike="noStrike" baseline="30000" dirty="0" smtClean="0"/>
              <a:t>+</a:t>
            </a:r>
            <a:r>
              <a:rPr lang="pt-BR" sz="2000" b="0" i="0" u="none" strike="noStrike" baseline="0" dirty="0" smtClean="0"/>
              <a:t> + OH</a:t>
            </a:r>
            <a:r>
              <a:rPr lang="pt-BR" sz="2000" b="0" i="0" u="none" strike="noStrike" baseline="30000" dirty="0" smtClean="0"/>
              <a:t>-</a:t>
            </a:r>
            <a:r>
              <a:rPr lang="pt-BR" sz="2000" b="0" i="0" u="none" strike="noStrike" baseline="0" dirty="0" smtClean="0"/>
              <a:t> </a:t>
            </a:r>
            <a:r>
              <a:rPr lang="pt-BR" sz="2000" b="0" i="0" u="none" strike="noStrike" baseline="0" dirty="0" smtClean="0">
                <a:sym typeface="Wingdings"/>
              </a:rPr>
              <a:t></a:t>
            </a:r>
            <a:r>
              <a:rPr lang="pt-BR" sz="2000" b="0" i="0" u="none" strike="noStrike" baseline="0" dirty="0" smtClean="0"/>
              <a:t> 2 H</a:t>
            </a:r>
            <a:r>
              <a:rPr lang="pt-BR" sz="2000" b="0" i="0" u="none" strike="noStrike" baseline="-25000" dirty="0" smtClean="0"/>
              <a:t>2</a:t>
            </a:r>
            <a:r>
              <a:rPr lang="pt-BR" sz="2000" b="0" i="0" u="none" strike="noStrike" baseline="0" dirty="0" smtClean="0"/>
              <a:t>O               in forma ionica</a:t>
            </a:r>
          </a:p>
          <a:p>
            <a:pPr marL="0" indent="0">
              <a:buNone/>
            </a:pPr>
            <a:r>
              <a:rPr lang="it-IT" sz="2000" b="0" i="0" u="none" strike="noStrike" baseline="0" dirty="0" smtClean="0"/>
              <a:t>Stiamo aggiungendo una base e questo provoca un aumento del </a:t>
            </a:r>
            <a:r>
              <a:rPr lang="it-IT" sz="2000" b="0" i="0" u="none" strike="noStrike" baseline="0" dirty="0" err="1" smtClean="0"/>
              <a:t>pH</a:t>
            </a:r>
            <a:r>
              <a:rPr lang="it-IT" sz="2000" b="0" i="0" u="none" strike="noStrike" baseline="0" dirty="0" smtClean="0"/>
              <a:t> della soluzione; tuttavia, </a:t>
            </a:r>
            <a:r>
              <a:rPr lang="it-IT" sz="2000" b="0" i="0" u="sng" strike="noStrike" baseline="0" dirty="0" smtClean="0"/>
              <a:t>nella fase iniziale della titolazione</a:t>
            </a:r>
            <a:r>
              <a:rPr lang="it-IT" sz="2000" b="0" i="0" u="none" strike="noStrike" baseline="0" dirty="0" smtClean="0"/>
              <a:t>, la curva di titolazione mostra una variazione di </a:t>
            </a:r>
            <a:r>
              <a:rPr lang="it-IT" sz="2000" b="0" i="0" u="none" strike="noStrike" baseline="0" dirty="0" err="1" smtClean="0"/>
              <a:t>pH</a:t>
            </a:r>
            <a:r>
              <a:rPr lang="it-IT" sz="2000" b="0" i="0" u="none" strike="noStrike" baseline="0" dirty="0" smtClean="0"/>
              <a:t> estremamente modesta. Infatti, </a:t>
            </a:r>
            <a:r>
              <a:rPr lang="it-IT" sz="2000" b="1" i="0" u="none" strike="noStrike" baseline="0" dirty="0" smtClean="0"/>
              <a:t>una soluzione concentrata di acido forte possiede proprietà tamponanti</a:t>
            </a:r>
            <a:r>
              <a:rPr lang="it-IT" sz="2000" b="0" i="0" u="none" strike="noStrike" baseline="0" dirty="0" smtClean="0"/>
              <a:t>, ovvero il suo </a:t>
            </a:r>
            <a:r>
              <a:rPr lang="it-IT" sz="2000" b="0" i="0" u="none" strike="noStrike" baseline="0" dirty="0" err="1" smtClean="0"/>
              <a:t>pH</a:t>
            </a:r>
            <a:r>
              <a:rPr lang="it-IT" sz="2000" b="0" i="0" u="none" strike="noStrike" baseline="0" dirty="0" smtClean="0"/>
              <a:t> non varia apprezzabilmente in seguito ad aggiunta di piccole quantità di acidi o basi.</a:t>
            </a:r>
          </a:p>
          <a:p>
            <a:pPr marL="0" indent="0">
              <a:buNone/>
            </a:pPr>
            <a:r>
              <a:rPr lang="it-IT" sz="2000" dirty="0" smtClean="0"/>
              <a:t>Procedendo con le aggiunte, la concentrazione di </a:t>
            </a:r>
            <a:r>
              <a:rPr lang="it-IT" sz="2000" dirty="0" err="1" smtClean="0"/>
              <a:t>HCl</a:t>
            </a:r>
            <a:r>
              <a:rPr lang="it-IT" sz="2000" dirty="0" smtClean="0"/>
              <a:t> diminuisce sempre di più e la soluzione perde gradualmente la sua capacità tamponante.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4941165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504" y="260648"/>
            <a:ext cx="8856984" cy="64807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Zona 3) Punto di equivalenza (titolazione 100%)</a:t>
            </a:r>
          </a:p>
          <a:p>
            <a:pPr marL="0" indent="0" algn="just">
              <a:buNone/>
            </a:pPr>
            <a:r>
              <a:rPr lang="it-IT" sz="2000" dirty="0" smtClean="0"/>
              <a:t>In </a:t>
            </a:r>
            <a:r>
              <a:rPr lang="it-IT" sz="2000" u="sng" dirty="0" smtClean="0"/>
              <a:t>corrispondenza del punto di equivalenza </a:t>
            </a:r>
            <a:r>
              <a:rPr lang="it-IT" sz="2000" dirty="0" smtClean="0"/>
              <a:t>si osserva una brusca variazione, ovvero </a:t>
            </a:r>
            <a:r>
              <a:rPr lang="it-IT" sz="2000" dirty="0" smtClean="0">
                <a:solidFill>
                  <a:schemeClr val="accent1"/>
                </a:solidFill>
              </a:rPr>
              <a:t>un salto di </a:t>
            </a:r>
            <a:r>
              <a:rPr lang="it-IT" sz="2000" dirty="0" err="1" smtClean="0">
                <a:solidFill>
                  <a:schemeClr val="accent1"/>
                </a:solidFill>
              </a:rPr>
              <a:t>pH</a:t>
            </a:r>
            <a:r>
              <a:rPr lang="it-IT" sz="2000" dirty="0" smtClean="0">
                <a:solidFill>
                  <a:schemeClr val="accent1"/>
                </a:solidFill>
              </a:rPr>
              <a:t>, che da valori acidi si porta rapidamente e valori molto basici</a:t>
            </a:r>
            <a:r>
              <a:rPr lang="it-IT" sz="2000" dirty="0" smtClean="0"/>
              <a:t>. Il </a:t>
            </a:r>
            <a:r>
              <a:rPr lang="it-IT" sz="2000" b="1" dirty="0" smtClean="0"/>
              <a:t>punto di equivalenza corrisponde al punto di massima pendenza della curva di titolazione</a:t>
            </a:r>
            <a:r>
              <a:rPr lang="it-IT" sz="2000" dirty="0" smtClean="0"/>
              <a:t>; dal punto di vista matematico è un punto di flesso, ovvero un punto in cui la derivata prima della curva presenta un massimo e la derivata seconda si annulla. </a:t>
            </a:r>
            <a:r>
              <a:rPr lang="it-IT" sz="2000" dirty="0" smtClean="0">
                <a:solidFill>
                  <a:schemeClr val="accent1"/>
                </a:solidFill>
              </a:rPr>
              <a:t>All’equivalenza tutto l’acido cloridrico è stato neutralizzato dalla base, pertanto la soluzione risulta neutra (</a:t>
            </a:r>
            <a:r>
              <a:rPr lang="it-IT" sz="2000" dirty="0" err="1" smtClean="0">
                <a:solidFill>
                  <a:schemeClr val="accent1"/>
                </a:solidFill>
              </a:rPr>
              <a:t>pH</a:t>
            </a:r>
            <a:r>
              <a:rPr lang="it-IT" sz="2000" dirty="0" smtClean="0">
                <a:solidFill>
                  <a:schemeClr val="accent1"/>
                </a:solidFill>
              </a:rPr>
              <a:t>=7)</a:t>
            </a:r>
            <a:r>
              <a:rPr lang="it-IT" sz="2000" dirty="0" smtClean="0"/>
              <a:t>.</a:t>
            </a:r>
            <a:endParaRPr lang="it-IT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802" y="2492896"/>
            <a:ext cx="4203710" cy="2946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tangolo 3"/>
          <p:cNvSpPr/>
          <p:nvPr/>
        </p:nvSpPr>
        <p:spPr>
          <a:xfrm>
            <a:off x="88429" y="2780928"/>
            <a:ext cx="484361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Al punto di equivalenza il numero di equivalenti (ed in questo caso anche di moli) di base aggiunta</a:t>
            </a:r>
          </a:p>
          <a:p>
            <a:r>
              <a:rPr lang="it-IT" dirty="0" smtClean="0"/>
              <a:t>all’acido eguaglia il numero iniziale di equivalenti di acido:        </a:t>
            </a:r>
            <a:r>
              <a:rPr lang="it-IT" dirty="0" err="1" smtClean="0"/>
              <a:t>n</a:t>
            </a:r>
            <a:r>
              <a:rPr lang="it-IT" baseline="-25000" dirty="0" err="1" smtClean="0"/>
              <a:t>eqA</a:t>
            </a:r>
            <a:r>
              <a:rPr lang="it-IT" dirty="0" smtClean="0"/>
              <a:t>= </a:t>
            </a:r>
            <a:r>
              <a:rPr lang="it-IT" dirty="0" err="1" smtClean="0"/>
              <a:t>n</a:t>
            </a:r>
            <a:r>
              <a:rPr lang="it-IT" baseline="-25000" dirty="0" err="1" smtClean="0"/>
              <a:t>eqB</a:t>
            </a:r>
            <a:endParaRPr lang="it-IT" baseline="-25000" dirty="0" smtClean="0"/>
          </a:p>
          <a:p>
            <a:r>
              <a:rPr lang="it-IT" dirty="0" smtClean="0"/>
              <a:t>ed è possibile determinare la normalità della soluzione a titolo incognito mediante l’equazione:</a:t>
            </a:r>
          </a:p>
          <a:p>
            <a:r>
              <a:rPr lang="it-IT" dirty="0" smtClean="0"/>
              <a:t>N</a:t>
            </a:r>
            <a:r>
              <a:rPr lang="it-IT" baseline="-25000" dirty="0" smtClean="0"/>
              <a:t>A</a:t>
            </a:r>
            <a:r>
              <a:rPr lang="it-IT" dirty="0" smtClean="0"/>
              <a:t>V</a:t>
            </a:r>
            <a:r>
              <a:rPr lang="it-IT" baseline="-25000" dirty="0" smtClean="0"/>
              <a:t>A</a:t>
            </a:r>
            <a:r>
              <a:rPr lang="it-IT" dirty="0" smtClean="0"/>
              <a:t>= N</a:t>
            </a:r>
            <a:r>
              <a:rPr lang="it-IT" baseline="-25000" dirty="0" smtClean="0"/>
              <a:t>B</a:t>
            </a:r>
            <a:r>
              <a:rPr lang="it-IT" dirty="0" smtClean="0"/>
              <a:t>V</a:t>
            </a:r>
            <a:r>
              <a:rPr lang="it-IT" baseline="-25000" dirty="0" smtClean="0"/>
              <a:t>B.</a:t>
            </a:r>
          </a:p>
        </p:txBody>
      </p:sp>
      <p:sp>
        <p:nvSpPr>
          <p:cNvPr id="2" name="Rettangolo 1"/>
          <p:cNvSpPr/>
          <p:nvPr/>
        </p:nvSpPr>
        <p:spPr>
          <a:xfrm>
            <a:off x="88428" y="4830188"/>
            <a:ext cx="556369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Zona 4) titolante in eccesso</a:t>
            </a:r>
          </a:p>
          <a:p>
            <a:r>
              <a:rPr lang="it-IT" sz="2000" dirty="0" smtClean="0"/>
              <a:t>Se </a:t>
            </a:r>
            <a:r>
              <a:rPr lang="it-IT" sz="2000" dirty="0"/>
              <a:t>si procede con le aggiunte di titolante oltre il punto di equivalenza, si osserva che, dopo il salto</a:t>
            </a:r>
          </a:p>
          <a:p>
            <a:r>
              <a:rPr lang="it-IT" sz="2000" dirty="0"/>
              <a:t>di </a:t>
            </a:r>
            <a:r>
              <a:rPr lang="it-IT" sz="2000" dirty="0" err="1"/>
              <a:t>pH</a:t>
            </a:r>
            <a:r>
              <a:rPr lang="it-IT" sz="2000" dirty="0"/>
              <a:t>, il </a:t>
            </a:r>
            <a:r>
              <a:rPr lang="it-IT" sz="2000" dirty="0" err="1"/>
              <a:t>pH</a:t>
            </a:r>
            <a:r>
              <a:rPr lang="it-IT" sz="2000" dirty="0"/>
              <a:t> della soluzione, tende nuovamente a stabilizzarsi intorno a valori molto basici, a causa</a:t>
            </a:r>
          </a:p>
          <a:p>
            <a:r>
              <a:rPr lang="it-IT" sz="2000" dirty="0"/>
              <a:t>dell’eccesso di idrossido di sodio.</a:t>
            </a:r>
          </a:p>
        </p:txBody>
      </p:sp>
    </p:spTree>
    <p:extLst>
      <p:ext uri="{BB962C8B-B14F-4D97-AF65-F5344CB8AC3E}">
        <p14:creationId xmlns:p14="http://schemas.microsoft.com/office/powerpoint/2010/main" val="28027496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3473"/>
            <a:ext cx="9144000" cy="1143000"/>
          </a:xfrm>
        </p:spPr>
        <p:txBody>
          <a:bodyPr>
            <a:normAutofit/>
          </a:bodyPr>
          <a:lstStyle/>
          <a:p>
            <a:r>
              <a:rPr lang="it-IT" sz="3200" b="1" dirty="0" smtClean="0">
                <a:solidFill>
                  <a:srgbClr val="C00000"/>
                </a:solidFill>
              </a:rPr>
              <a:t>Titolazione acido debole-base forte</a:t>
            </a:r>
            <a:endParaRPr lang="it-IT" sz="3200" b="1" dirty="0">
              <a:solidFill>
                <a:srgbClr val="C0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052736"/>
            <a:ext cx="7488832" cy="144016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it-IT" sz="2000" dirty="0" smtClean="0"/>
              <a:t>Supponiamo ora di titolare una soluzione circa 0,1 N di CH</a:t>
            </a:r>
            <a:r>
              <a:rPr lang="it-IT" sz="2000" baseline="-25000" dirty="0" smtClean="0"/>
              <a:t>3</a:t>
            </a:r>
            <a:r>
              <a:rPr lang="it-IT" sz="2000" dirty="0" smtClean="0"/>
              <a:t>COOH, acido debole monoprotico (K</a:t>
            </a:r>
            <a:r>
              <a:rPr lang="it-IT" sz="2000" baseline="-25000" dirty="0" smtClean="0"/>
              <a:t>a</a:t>
            </a:r>
            <a:r>
              <a:rPr lang="it-IT" sz="2000" dirty="0" smtClean="0"/>
              <a:t>=1,8x10</a:t>
            </a:r>
            <a:r>
              <a:rPr lang="it-IT" sz="2000" baseline="30000" dirty="0" smtClean="0"/>
              <a:t>-5</a:t>
            </a:r>
            <a:r>
              <a:rPr lang="it-IT" sz="2000" dirty="0" smtClean="0"/>
              <a:t>) con una soluzione 0,1 N di </a:t>
            </a:r>
            <a:r>
              <a:rPr lang="it-IT" sz="2000" dirty="0" err="1" smtClean="0"/>
              <a:t>NaOH</a:t>
            </a:r>
            <a:r>
              <a:rPr lang="it-IT" sz="2000" dirty="0" smtClean="0"/>
              <a:t>.</a:t>
            </a:r>
          </a:p>
          <a:p>
            <a:pPr marL="0" indent="0">
              <a:buNone/>
            </a:pPr>
            <a:r>
              <a:rPr lang="it-IT" sz="2000" dirty="0" smtClean="0"/>
              <a:t>C</a:t>
            </a:r>
            <a:r>
              <a:rPr lang="it-IT" sz="2000" baseline="-25000" dirty="0" smtClean="0"/>
              <a:t>CH3COOH</a:t>
            </a:r>
            <a:r>
              <a:rPr lang="it-IT" sz="2000" dirty="0" smtClean="0"/>
              <a:t> = 0,10 M = 0,10 N = N</a:t>
            </a:r>
            <a:r>
              <a:rPr lang="it-IT" sz="2000" baseline="-25000" dirty="0" smtClean="0"/>
              <a:t>A</a:t>
            </a:r>
            <a:r>
              <a:rPr lang="it-IT" sz="2000" dirty="0" smtClean="0"/>
              <a:t> =c°</a:t>
            </a:r>
          </a:p>
          <a:p>
            <a:pPr marL="0" indent="0">
              <a:buNone/>
            </a:pPr>
            <a:r>
              <a:rPr lang="it-IT" sz="2000" dirty="0" err="1"/>
              <a:t>C</a:t>
            </a:r>
            <a:r>
              <a:rPr lang="it-IT" sz="2000" baseline="-25000" dirty="0" err="1" smtClean="0"/>
              <a:t>NaOH</a:t>
            </a:r>
            <a:r>
              <a:rPr lang="it-IT" sz="2000" dirty="0" smtClean="0"/>
              <a:t>= 0,1 M = 0,1 N= N</a:t>
            </a:r>
            <a:r>
              <a:rPr lang="it-IT" sz="2000" baseline="-25000" dirty="0" smtClean="0"/>
              <a:t>B</a:t>
            </a:r>
          </a:p>
        </p:txBody>
      </p:sp>
      <p:sp>
        <p:nvSpPr>
          <p:cNvPr id="4" name="Rettangolo 3"/>
          <p:cNvSpPr/>
          <p:nvPr/>
        </p:nvSpPr>
        <p:spPr>
          <a:xfrm>
            <a:off x="1763688" y="3396118"/>
            <a:ext cx="44279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 smtClean="0"/>
              <a:t>Inseriamo nella buretta la soluzione di </a:t>
            </a:r>
            <a:r>
              <a:rPr lang="it-IT" sz="2000" dirty="0" err="1" smtClean="0"/>
              <a:t>NaOH</a:t>
            </a:r>
            <a:r>
              <a:rPr lang="it-IT" sz="2000" dirty="0" smtClean="0"/>
              <a:t> (titolante), poniamo nel becher un volume noto (VA) di soluzione di acido acetico e procediamo con la titolazione. </a:t>
            </a:r>
            <a:endParaRPr lang="it-IT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235" y="2348879"/>
            <a:ext cx="1608634" cy="3673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42180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236157"/>
            <a:ext cx="8162114" cy="5577219"/>
          </a:xfrm>
          <a:prstGeom prst="rect">
            <a:avLst/>
          </a:prstGeom>
        </p:spPr>
      </p:pic>
      <p:sp>
        <p:nvSpPr>
          <p:cNvPr id="6" name="Callout 1 5"/>
          <p:cNvSpPr/>
          <p:nvPr/>
        </p:nvSpPr>
        <p:spPr>
          <a:xfrm>
            <a:off x="2256359" y="82412"/>
            <a:ext cx="4896544" cy="682292"/>
          </a:xfrm>
          <a:prstGeom prst="borderCallout1">
            <a:avLst>
              <a:gd name="adj1" fmla="val 23159"/>
              <a:gd name="adj2" fmla="val -357"/>
              <a:gd name="adj3" fmla="val 170035"/>
              <a:gd name="adj4" fmla="val -266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Curva titolazione acido debole-base forte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7315127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-1016" y="12646"/>
            <a:ext cx="91450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Zona 1): Campione iniziale (titolazione allo 0%).</a:t>
            </a:r>
          </a:p>
          <a:p>
            <a:r>
              <a:rPr lang="it-IT" dirty="0" smtClean="0"/>
              <a:t>Prima </a:t>
            </a:r>
            <a:r>
              <a:rPr lang="it-IT" dirty="0"/>
              <a:t>dell’inizio della titolazione, nel becher è presente una soluzione 0,10 M di CH</a:t>
            </a:r>
            <a:r>
              <a:rPr lang="it-IT" baseline="-25000" dirty="0"/>
              <a:t>3</a:t>
            </a:r>
            <a:r>
              <a:rPr lang="it-IT" dirty="0"/>
              <a:t>COOH, un acido debole, parzialmente dissociato. Nota C</a:t>
            </a:r>
            <a:r>
              <a:rPr lang="it-IT" baseline="-25000" dirty="0"/>
              <a:t>CH3COOH </a:t>
            </a:r>
            <a:r>
              <a:rPr lang="it-IT" dirty="0"/>
              <a:t>e la K</a:t>
            </a:r>
            <a:r>
              <a:rPr lang="it-IT" baseline="-25000" dirty="0"/>
              <a:t>a</a:t>
            </a:r>
            <a:r>
              <a:rPr lang="it-IT" dirty="0"/>
              <a:t> dell’acido, possiamo calcolare il </a:t>
            </a:r>
            <a:r>
              <a:rPr lang="it-IT" dirty="0" err="1"/>
              <a:t>pH</a:t>
            </a:r>
            <a:r>
              <a:rPr lang="it-IT" dirty="0"/>
              <a:t> iniziale della soluzione: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36" y="1484784"/>
            <a:ext cx="8482711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tangolo 3"/>
          <p:cNvSpPr/>
          <p:nvPr/>
        </p:nvSpPr>
        <p:spPr>
          <a:xfrm>
            <a:off x="179512" y="4688269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Osserviamo che il </a:t>
            </a:r>
            <a:r>
              <a:rPr lang="it-IT" dirty="0" err="1"/>
              <a:t>pH</a:t>
            </a:r>
            <a:r>
              <a:rPr lang="it-IT" dirty="0"/>
              <a:t> iniziale è più alto di quello registrato per la titolazione acido forte-base forte, come era prevedibile essendo l’acido acetico un acido debole.</a:t>
            </a:r>
          </a:p>
        </p:txBody>
      </p:sp>
    </p:spTree>
    <p:extLst>
      <p:ext uri="{BB962C8B-B14F-4D97-AF65-F5344CB8AC3E}">
        <p14:creationId xmlns:p14="http://schemas.microsoft.com/office/powerpoint/2010/main" val="23424989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6200" y="16768"/>
            <a:ext cx="9036496" cy="54284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Zona 2): stadio intermedio (titolazione dal 5 al 95 %).</a:t>
            </a:r>
          </a:p>
          <a:p>
            <a:pPr marL="0" indent="0">
              <a:buNone/>
            </a:pPr>
            <a:r>
              <a:rPr lang="it-IT" sz="2000" dirty="0" smtClean="0"/>
              <a:t>Iniziando le aggiunte di </a:t>
            </a:r>
            <a:r>
              <a:rPr lang="it-IT" sz="2000" dirty="0" err="1" smtClean="0"/>
              <a:t>NaOH</a:t>
            </a:r>
            <a:r>
              <a:rPr lang="it-IT" sz="2000" dirty="0" smtClean="0"/>
              <a:t>, si osserva un iniziale aumento di </a:t>
            </a:r>
            <a:r>
              <a:rPr lang="it-IT" sz="2000" dirty="0" err="1" smtClean="0"/>
              <a:t>pH</a:t>
            </a:r>
            <a:r>
              <a:rPr lang="it-IT" sz="2000" dirty="0" smtClean="0"/>
              <a:t> perché CH</a:t>
            </a:r>
            <a:r>
              <a:rPr lang="it-IT" sz="2000" baseline="-25000" dirty="0" smtClean="0"/>
              <a:t>3</a:t>
            </a:r>
            <a:r>
              <a:rPr lang="it-IT" sz="2000" dirty="0" smtClean="0"/>
              <a:t>COOH, a differenza di </a:t>
            </a:r>
            <a:r>
              <a:rPr lang="it-IT" sz="2000" dirty="0" err="1" smtClean="0"/>
              <a:t>HCl</a:t>
            </a:r>
            <a:r>
              <a:rPr lang="it-IT" sz="2000" dirty="0" smtClean="0"/>
              <a:t>, non è un acido forte e quindi non agisce da tampone.</a:t>
            </a:r>
          </a:p>
          <a:p>
            <a:pPr marL="0" indent="0">
              <a:buNone/>
            </a:pPr>
            <a:r>
              <a:rPr lang="it-IT" sz="2000" dirty="0" smtClean="0"/>
              <a:t>Dopo l’aumento iniziale, tuttavia, proseguendo con le aggiunte di </a:t>
            </a:r>
            <a:r>
              <a:rPr lang="it-IT" sz="2000" dirty="0" err="1" smtClean="0"/>
              <a:t>NaOH</a:t>
            </a:r>
            <a:r>
              <a:rPr lang="it-IT" sz="2000" dirty="0" smtClean="0"/>
              <a:t>, il </a:t>
            </a:r>
            <a:r>
              <a:rPr lang="it-IT" sz="2000" dirty="0" err="1" smtClean="0"/>
              <a:t>pH</a:t>
            </a:r>
            <a:r>
              <a:rPr lang="it-IT" sz="2000" dirty="0" smtClean="0"/>
              <a:t> tende a stabilizzarsi. La reazione che ha luogo nella soluzione è:</a:t>
            </a:r>
          </a:p>
          <a:p>
            <a:pPr marL="0" indent="0">
              <a:buNone/>
            </a:pPr>
            <a:r>
              <a:rPr lang="it-IT" sz="2000" dirty="0" smtClean="0"/>
              <a:t>CH</a:t>
            </a:r>
            <a:r>
              <a:rPr lang="it-IT" sz="2000" baseline="-25000" dirty="0" smtClean="0"/>
              <a:t>3</a:t>
            </a:r>
            <a:r>
              <a:rPr lang="it-IT" sz="2000" dirty="0" smtClean="0"/>
              <a:t>COOH + </a:t>
            </a:r>
            <a:r>
              <a:rPr lang="it-IT" sz="2000" dirty="0" err="1" smtClean="0"/>
              <a:t>NaOH</a:t>
            </a:r>
            <a:r>
              <a:rPr lang="it-IT" sz="2000" dirty="0" smtClean="0"/>
              <a:t> </a:t>
            </a:r>
            <a:r>
              <a:rPr lang="it-IT" sz="2000" dirty="0" smtClean="0">
                <a:sym typeface="Wingdings"/>
              </a:rPr>
              <a:t></a:t>
            </a:r>
            <a:r>
              <a:rPr lang="it-IT" sz="2000" dirty="0" smtClean="0"/>
              <a:t> CH</a:t>
            </a:r>
            <a:r>
              <a:rPr lang="it-IT" sz="2000" baseline="-25000" dirty="0" smtClean="0"/>
              <a:t>3</a:t>
            </a:r>
            <a:r>
              <a:rPr lang="it-IT" sz="2000" dirty="0" smtClean="0"/>
              <a:t>COONa + H</a:t>
            </a:r>
            <a:r>
              <a:rPr lang="it-IT" sz="2000" baseline="-25000" dirty="0" smtClean="0"/>
              <a:t>2</a:t>
            </a:r>
            <a:r>
              <a:rPr lang="it-IT" sz="2000" dirty="0" smtClean="0"/>
              <a:t>O              in forma molecolare</a:t>
            </a:r>
          </a:p>
          <a:p>
            <a:pPr marL="0" indent="0">
              <a:buNone/>
            </a:pPr>
            <a:r>
              <a:rPr lang="it-IT" sz="2000" dirty="0" smtClean="0"/>
              <a:t>CH</a:t>
            </a:r>
            <a:r>
              <a:rPr lang="it-IT" sz="2000" baseline="-25000" dirty="0" smtClean="0"/>
              <a:t>3</a:t>
            </a:r>
            <a:r>
              <a:rPr lang="it-IT" sz="2000" dirty="0" smtClean="0"/>
              <a:t>COOH + OH</a:t>
            </a:r>
            <a:r>
              <a:rPr lang="it-IT" sz="2000" baseline="30000" dirty="0" smtClean="0"/>
              <a:t>-</a:t>
            </a:r>
            <a:r>
              <a:rPr lang="it-IT" sz="2000" dirty="0">
                <a:sym typeface="Wingdings"/>
              </a:rPr>
              <a:t></a:t>
            </a:r>
            <a:r>
              <a:rPr lang="it-IT" sz="2000" dirty="0" smtClean="0"/>
              <a:t>CH</a:t>
            </a:r>
            <a:r>
              <a:rPr lang="it-IT" sz="2000" baseline="-25000" dirty="0" smtClean="0"/>
              <a:t>3</a:t>
            </a:r>
            <a:r>
              <a:rPr lang="it-IT" sz="2000" dirty="0" smtClean="0"/>
              <a:t>COO</a:t>
            </a:r>
            <a:r>
              <a:rPr lang="it-IT" sz="2000" baseline="30000" dirty="0" smtClean="0"/>
              <a:t>-</a:t>
            </a:r>
            <a:r>
              <a:rPr lang="it-IT" sz="2000" dirty="0" smtClean="0"/>
              <a:t> + H</a:t>
            </a:r>
            <a:r>
              <a:rPr lang="it-IT" sz="2000" baseline="-25000" dirty="0" smtClean="0"/>
              <a:t>2</a:t>
            </a:r>
            <a:r>
              <a:rPr lang="it-IT" sz="2000" dirty="0" smtClean="0"/>
              <a:t>O                       in forma ionica</a:t>
            </a:r>
          </a:p>
          <a:p>
            <a:pPr marL="0" indent="0">
              <a:buNone/>
            </a:pPr>
            <a:r>
              <a:rPr lang="it-IT" sz="2000" u="sng" dirty="0" smtClean="0"/>
              <a:t>Nella fase iniziale della titolazione</a:t>
            </a:r>
            <a:r>
              <a:rPr lang="it-IT" sz="2000" dirty="0" smtClean="0"/>
              <a:t>, il numero di equivalenti di </a:t>
            </a:r>
            <a:r>
              <a:rPr lang="it-IT" sz="2000" dirty="0" err="1" smtClean="0"/>
              <a:t>NaOH</a:t>
            </a:r>
            <a:r>
              <a:rPr lang="it-IT" sz="2000" dirty="0" smtClean="0"/>
              <a:t> aggiunti è</a:t>
            </a:r>
          </a:p>
          <a:p>
            <a:pPr marL="0" indent="0">
              <a:buNone/>
            </a:pPr>
            <a:r>
              <a:rPr lang="it-IT" sz="2000" dirty="0" smtClean="0"/>
              <a:t>inferiore rispetto al numero di equivalenti di CH</a:t>
            </a:r>
            <a:r>
              <a:rPr lang="it-IT" sz="2000" baseline="-25000" dirty="0" smtClean="0"/>
              <a:t>3</a:t>
            </a:r>
            <a:r>
              <a:rPr lang="it-IT" sz="2000" dirty="0" smtClean="0"/>
              <a:t>COOH inizialmente presenti; di conseguenza, solo una parte di CH</a:t>
            </a:r>
            <a:r>
              <a:rPr lang="it-IT" sz="2000" baseline="-25000" dirty="0" smtClean="0"/>
              <a:t>3</a:t>
            </a:r>
            <a:r>
              <a:rPr lang="it-IT" sz="2000" dirty="0" smtClean="0"/>
              <a:t>COOH presente verrà convertita in CH</a:t>
            </a:r>
            <a:r>
              <a:rPr lang="it-IT" sz="2000" baseline="-25000" dirty="0" smtClean="0"/>
              <a:t>3</a:t>
            </a:r>
            <a:r>
              <a:rPr lang="it-IT" sz="2000" dirty="0" smtClean="0"/>
              <a:t>COONa. </a:t>
            </a:r>
            <a:r>
              <a:rPr lang="it-IT" sz="2000" dirty="0" smtClean="0">
                <a:solidFill>
                  <a:schemeClr val="accent1"/>
                </a:solidFill>
              </a:rPr>
              <a:t>Si</a:t>
            </a:r>
          </a:p>
          <a:p>
            <a:pPr marL="0" indent="0">
              <a:buNone/>
            </a:pPr>
            <a:r>
              <a:rPr lang="it-IT" sz="2000" dirty="0" smtClean="0">
                <a:solidFill>
                  <a:schemeClr val="accent1"/>
                </a:solidFill>
              </a:rPr>
              <a:t>viene quindi a formare una soluzione contenente CH</a:t>
            </a:r>
            <a:r>
              <a:rPr lang="it-IT" sz="2000" baseline="-25000" dirty="0" smtClean="0">
                <a:solidFill>
                  <a:schemeClr val="accent1"/>
                </a:solidFill>
              </a:rPr>
              <a:t>3</a:t>
            </a:r>
            <a:r>
              <a:rPr lang="it-IT" sz="2000" dirty="0" smtClean="0">
                <a:solidFill>
                  <a:schemeClr val="accent1"/>
                </a:solidFill>
              </a:rPr>
              <a:t>COOH + CH</a:t>
            </a:r>
            <a:r>
              <a:rPr lang="it-IT" sz="2000" baseline="-25000" dirty="0" smtClean="0">
                <a:solidFill>
                  <a:schemeClr val="accent1"/>
                </a:solidFill>
              </a:rPr>
              <a:t>3</a:t>
            </a:r>
            <a:r>
              <a:rPr lang="it-IT" sz="2000" dirty="0" smtClean="0">
                <a:solidFill>
                  <a:schemeClr val="accent1"/>
                </a:solidFill>
              </a:rPr>
              <a:t>COONa, cioè un acido debole + un suo sale con base forte, ovvero </a:t>
            </a:r>
            <a:r>
              <a:rPr lang="it-IT" sz="2000" b="1" dirty="0" smtClean="0">
                <a:solidFill>
                  <a:schemeClr val="accent1"/>
                </a:solidFill>
              </a:rPr>
              <a:t>una soluzione tampone</a:t>
            </a:r>
            <a:r>
              <a:rPr lang="it-IT" sz="2000" dirty="0" smtClean="0"/>
              <a:t>; </a:t>
            </a:r>
            <a:r>
              <a:rPr lang="it-IT" sz="2000" u="sng" dirty="0" smtClean="0"/>
              <a:t>questa è la ragione della stabilizzazione del </a:t>
            </a:r>
            <a:r>
              <a:rPr lang="it-IT" sz="2000" u="sng" dirty="0" err="1" smtClean="0"/>
              <a:t>pH</a:t>
            </a:r>
            <a:r>
              <a:rPr lang="it-IT" sz="2000" dirty="0" smtClean="0"/>
              <a:t>.</a:t>
            </a:r>
          </a:p>
          <a:p>
            <a:pPr marL="0" indent="0">
              <a:buNone/>
            </a:pPr>
            <a:r>
              <a:rPr lang="it-IT" sz="2000" dirty="0" smtClean="0"/>
              <a:t>Se si assume che ogni mole di base aggiunta converte 1 mole di acido HA in A</a:t>
            </a:r>
            <a:r>
              <a:rPr lang="it-IT" sz="2000" baseline="30000" dirty="0" smtClean="0"/>
              <a:t>- </a:t>
            </a:r>
            <a:r>
              <a:rPr lang="it-IT" sz="2000" dirty="0" smtClean="0"/>
              <a:t>(ipotesi generalmente valida dal 5% al 95% della titolazione), si può usare l’equazione di Henderson-</a:t>
            </a:r>
            <a:r>
              <a:rPr lang="it-IT" sz="2000" dirty="0" err="1" smtClean="0"/>
              <a:t>Hasselbalch</a:t>
            </a:r>
            <a:r>
              <a:rPr lang="it-IT" sz="2000" dirty="0" smtClean="0"/>
              <a:t> per determinare il </a:t>
            </a:r>
            <a:r>
              <a:rPr lang="it-IT" sz="2000" dirty="0" err="1" smtClean="0"/>
              <a:t>pH</a:t>
            </a:r>
            <a:r>
              <a:rPr lang="it-IT" sz="2000" dirty="0" smtClean="0"/>
              <a:t> della miscela: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4644008" y="5734997"/>
            <a:ext cx="4499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</a:t>
            </a:r>
            <a:r>
              <a:rPr lang="it-IT" baseline="-25000" dirty="0" smtClean="0"/>
              <a:t>S</a:t>
            </a:r>
            <a:r>
              <a:rPr lang="it-IT" dirty="0" smtClean="0"/>
              <a:t>= concentrazione del sale CH</a:t>
            </a:r>
            <a:r>
              <a:rPr lang="it-IT" baseline="-25000" dirty="0" smtClean="0"/>
              <a:t>3</a:t>
            </a:r>
            <a:r>
              <a:rPr lang="it-IT" dirty="0" smtClean="0"/>
              <a:t>COONa;</a:t>
            </a:r>
          </a:p>
          <a:p>
            <a:r>
              <a:rPr lang="it-IT" dirty="0" smtClean="0"/>
              <a:t>C</a:t>
            </a:r>
            <a:r>
              <a:rPr lang="it-IT" baseline="-25000" dirty="0" smtClean="0"/>
              <a:t>a</a:t>
            </a:r>
            <a:r>
              <a:rPr lang="it-IT" dirty="0" smtClean="0"/>
              <a:t>= concentrazione dell’acido CH</a:t>
            </a:r>
            <a:r>
              <a:rPr lang="it-IT" baseline="-25000" dirty="0" smtClean="0"/>
              <a:t>3</a:t>
            </a:r>
            <a:r>
              <a:rPr lang="it-IT" dirty="0" smtClean="0"/>
              <a:t>COOH</a:t>
            </a:r>
          </a:p>
        </p:txBody>
      </p:sp>
      <p:graphicFrame>
        <p:nvGraphicFramePr>
          <p:cNvPr id="6" name="Ogget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8212530"/>
              </p:ext>
            </p:extLst>
          </p:nvPr>
        </p:nvGraphicFramePr>
        <p:xfrm>
          <a:off x="1979712" y="5632638"/>
          <a:ext cx="23622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Equazione" r:id="rId3" imgW="1054080" imgH="368280" progId="Equation.3">
                  <p:embed/>
                </p:oleObj>
              </mc:Choice>
              <mc:Fallback>
                <p:oleObj name="Equazione" r:id="rId3" imgW="1054080" imgH="3682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79712" y="5632638"/>
                        <a:ext cx="2362200" cy="825500"/>
                      </a:xfrm>
                      <a:prstGeom prst="rect">
                        <a:avLst/>
                      </a:prstGeom>
                      <a:ln cmpd="dbl">
                        <a:solidFill>
                          <a:srgbClr val="C0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58776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628800"/>
            <a:ext cx="9036496" cy="158417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1800" dirty="0"/>
              <a:t>Quando </a:t>
            </a:r>
            <a:r>
              <a:rPr lang="it-IT" sz="1800" b="1" dirty="0" err="1" smtClean="0"/>
              <a:t>c</a:t>
            </a:r>
            <a:r>
              <a:rPr lang="it-IT" sz="1800" b="1" baseline="-25000" dirty="0" err="1" smtClean="0"/>
              <a:t>S</a:t>
            </a:r>
            <a:r>
              <a:rPr lang="it-IT" sz="1800" b="1" dirty="0" smtClean="0"/>
              <a:t>=</a:t>
            </a:r>
            <a:r>
              <a:rPr lang="it-IT" sz="1800" b="1" dirty="0" err="1" smtClean="0"/>
              <a:t>c</a:t>
            </a:r>
            <a:r>
              <a:rPr lang="it-IT" sz="1800" b="1" baseline="-25000" dirty="0" err="1" smtClean="0"/>
              <a:t>A</a:t>
            </a:r>
            <a:r>
              <a:rPr lang="it-IT" sz="1800" b="1" dirty="0" smtClean="0"/>
              <a:t>, </a:t>
            </a:r>
            <a:r>
              <a:rPr lang="it-IT" sz="1800" b="1" dirty="0" err="1" smtClean="0"/>
              <a:t>pH</a:t>
            </a:r>
            <a:r>
              <a:rPr lang="it-IT" sz="1800" b="1" dirty="0" smtClean="0"/>
              <a:t>=</a:t>
            </a:r>
            <a:r>
              <a:rPr lang="it-IT" sz="1800" b="1" dirty="0" err="1" smtClean="0"/>
              <a:t>pK</a:t>
            </a:r>
            <a:r>
              <a:rPr lang="it-IT" sz="1800" b="1" baseline="-25000" dirty="0" err="1" smtClean="0"/>
              <a:t>a</a:t>
            </a:r>
            <a:r>
              <a:rPr lang="it-IT" sz="1800" baseline="-25000" dirty="0"/>
              <a:t>, </a:t>
            </a:r>
            <a:r>
              <a:rPr lang="it-IT" sz="1800" u="sng" dirty="0"/>
              <a:t>la soluzione tampone esercita il suo massimo potere tamponante</a:t>
            </a:r>
            <a:r>
              <a:rPr lang="it-IT" sz="1800" dirty="0" smtClean="0"/>
              <a:t>.</a:t>
            </a:r>
          </a:p>
          <a:p>
            <a:pPr marL="0" indent="0" algn="just">
              <a:buNone/>
            </a:pPr>
            <a:r>
              <a:rPr lang="it-IT" sz="1800" dirty="0" smtClean="0"/>
              <a:t>Nella nostra titolazione </a:t>
            </a:r>
            <a:r>
              <a:rPr lang="it-IT" sz="1800" b="1" dirty="0" err="1" smtClean="0"/>
              <a:t>c</a:t>
            </a:r>
            <a:r>
              <a:rPr lang="it-IT" sz="1800" b="1" baseline="-25000" dirty="0" err="1" smtClean="0"/>
              <a:t>S</a:t>
            </a:r>
            <a:r>
              <a:rPr lang="it-IT" sz="1800" b="1" dirty="0" smtClean="0"/>
              <a:t>=</a:t>
            </a:r>
            <a:r>
              <a:rPr lang="it-IT" sz="1800" b="1" dirty="0" err="1" smtClean="0"/>
              <a:t>c</a:t>
            </a:r>
            <a:r>
              <a:rPr lang="it-IT" sz="1800" b="1" baseline="-25000" dirty="0" err="1" smtClean="0"/>
              <a:t>A</a:t>
            </a:r>
            <a:r>
              <a:rPr lang="it-IT" sz="1800" b="1" dirty="0" smtClean="0"/>
              <a:t> </a:t>
            </a:r>
            <a:r>
              <a:rPr lang="it-IT" sz="1800" b="1" dirty="0" err="1" smtClean="0"/>
              <a:t>pH</a:t>
            </a:r>
            <a:r>
              <a:rPr lang="it-IT" sz="1800" b="1" dirty="0" smtClean="0"/>
              <a:t>=</a:t>
            </a:r>
            <a:r>
              <a:rPr lang="it-IT" sz="1800" b="1" dirty="0" err="1" smtClean="0"/>
              <a:t>pK</a:t>
            </a:r>
            <a:r>
              <a:rPr lang="it-IT" sz="1800" b="1" baseline="-25000" dirty="0" err="1" smtClean="0"/>
              <a:t>a</a:t>
            </a:r>
            <a:r>
              <a:rPr lang="it-IT" sz="1800" b="1" baseline="-25000" dirty="0" smtClean="0"/>
              <a:t> </a:t>
            </a:r>
            <a:r>
              <a:rPr lang="it-IT" sz="1800" dirty="0" smtClean="0"/>
              <a:t>quando è stato aggiunto il 50% del volume di soluzione di titolante (e quindi il 50% del numero di equivalenti) necessario per raggiungere il punto di equivalenza (</a:t>
            </a:r>
            <a:r>
              <a:rPr lang="it-IT" sz="1800" b="1" dirty="0" smtClean="0"/>
              <a:t>punto di </a:t>
            </a:r>
            <a:r>
              <a:rPr lang="it-IT" sz="1800" b="1" dirty="0" err="1" smtClean="0"/>
              <a:t>semiequivalenza</a:t>
            </a:r>
            <a:r>
              <a:rPr lang="it-IT" sz="1800" dirty="0" smtClean="0"/>
              <a:t>). Al punto di </a:t>
            </a:r>
            <a:r>
              <a:rPr lang="it-IT" sz="1800" dirty="0" err="1" smtClean="0"/>
              <a:t>semiequivalenza</a:t>
            </a:r>
            <a:r>
              <a:rPr lang="it-IT" sz="1800" dirty="0" smtClean="0"/>
              <a:t> il 50% di CH</a:t>
            </a:r>
            <a:r>
              <a:rPr lang="it-IT" sz="1800" baseline="-25000" dirty="0" smtClean="0"/>
              <a:t>3</a:t>
            </a:r>
            <a:r>
              <a:rPr lang="it-IT" sz="1800" dirty="0" smtClean="0"/>
              <a:t>COOH è stato convertito in CH</a:t>
            </a:r>
            <a:r>
              <a:rPr lang="it-IT" sz="1800" baseline="-25000" dirty="0" smtClean="0"/>
              <a:t>3</a:t>
            </a:r>
            <a:r>
              <a:rPr lang="it-IT" sz="1800" dirty="0" smtClean="0"/>
              <a:t>COONa, il restante 50% non ha reagito e quindi</a:t>
            </a:r>
            <a:endParaRPr lang="it-IT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409950"/>
            <a:ext cx="6279046" cy="494459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0844284"/>
              </p:ext>
            </p:extLst>
          </p:nvPr>
        </p:nvGraphicFramePr>
        <p:xfrm>
          <a:off x="107504" y="288044"/>
          <a:ext cx="8928992" cy="11247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Equazione" r:id="rId4" imgW="4940280" imgH="622080" progId="Equation.3">
                  <p:embed/>
                </p:oleObj>
              </mc:Choice>
              <mc:Fallback>
                <p:oleObj name="Equazione" r:id="rId4" imgW="4940280" imgH="6220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7504" y="288044"/>
                        <a:ext cx="8928992" cy="1124732"/>
                      </a:xfrm>
                      <a:prstGeom prst="rect">
                        <a:avLst/>
                      </a:prstGeom>
                      <a:solidFill>
                        <a:srgbClr val="00B050">
                          <a:alpha val="6000"/>
                        </a:srgbClr>
                      </a:solidFill>
                      <a:ln cmpd="dbl">
                        <a:solidFill>
                          <a:srgbClr val="C0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214505" y="4797152"/>
            <a:ext cx="86573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Pertanto, utilizzando l’equazione di Henderson-</a:t>
            </a:r>
            <a:r>
              <a:rPr lang="it-IT" dirty="0" err="1" smtClean="0"/>
              <a:t>Hasselbalch</a:t>
            </a:r>
            <a:r>
              <a:rPr lang="it-IT" dirty="0" smtClean="0"/>
              <a:t>, ciò che è necessario conoscere per descrivere la curva di titolazione di un acido debole con una base forte è :</a:t>
            </a:r>
          </a:p>
          <a:p>
            <a:pPr marL="285750" indent="-285750">
              <a:buFontTx/>
              <a:buChar char="-"/>
            </a:pPr>
            <a:r>
              <a:rPr lang="it-IT" dirty="0"/>
              <a:t>i</a:t>
            </a:r>
            <a:r>
              <a:rPr lang="it-IT" dirty="0" smtClean="0"/>
              <a:t>l </a:t>
            </a:r>
            <a:r>
              <a:rPr lang="it-IT" dirty="0" err="1" smtClean="0"/>
              <a:t>pKa</a:t>
            </a:r>
            <a:r>
              <a:rPr lang="it-IT" dirty="0" smtClean="0"/>
              <a:t> dell’acido;</a:t>
            </a:r>
          </a:p>
          <a:p>
            <a:pPr marL="285750" indent="-285750">
              <a:buFontTx/>
              <a:buChar char="-"/>
            </a:pPr>
            <a:r>
              <a:rPr lang="it-IT" dirty="0"/>
              <a:t>l</a:t>
            </a:r>
            <a:r>
              <a:rPr lang="it-IT" dirty="0" smtClean="0"/>
              <a:t>e concentrazioni e i volumi dell’acido e della base.</a:t>
            </a:r>
          </a:p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2699792" y="3904409"/>
            <a:ext cx="311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srgbClr val="00B050"/>
                </a:solidFill>
              </a:rPr>
              <a:t>pH</a:t>
            </a:r>
            <a:r>
              <a:rPr lang="it-IT" dirty="0" smtClean="0">
                <a:solidFill>
                  <a:srgbClr val="00B050"/>
                </a:solidFill>
              </a:rPr>
              <a:t> al punto di </a:t>
            </a:r>
            <a:r>
              <a:rPr lang="it-IT" dirty="0" err="1" smtClean="0">
                <a:solidFill>
                  <a:srgbClr val="00B050"/>
                </a:solidFill>
              </a:rPr>
              <a:t>semiequivalenza</a:t>
            </a:r>
            <a:endParaRPr lang="it-IT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0444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87871" y="1430577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Questo significa che tutto l’acido acetico è stato convertito in acetato di sodio, secondo la reazione:</a:t>
            </a:r>
          </a:p>
          <a:p>
            <a:r>
              <a:rPr lang="it-IT" dirty="0" smtClean="0"/>
              <a:t>CH</a:t>
            </a:r>
            <a:r>
              <a:rPr lang="it-IT" baseline="-25000" dirty="0" smtClean="0"/>
              <a:t>3</a:t>
            </a:r>
            <a:r>
              <a:rPr lang="it-IT" dirty="0" smtClean="0"/>
              <a:t>COOH + </a:t>
            </a:r>
            <a:r>
              <a:rPr lang="it-IT" dirty="0" err="1" smtClean="0"/>
              <a:t>NaOH</a:t>
            </a:r>
            <a:r>
              <a:rPr lang="it-IT" dirty="0" smtClean="0"/>
              <a:t>  </a:t>
            </a:r>
            <a:r>
              <a:rPr lang="it-IT" dirty="0" smtClean="0">
                <a:sym typeface="Wingdings"/>
              </a:rPr>
              <a:t> </a:t>
            </a:r>
            <a:r>
              <a:rPr lang="it-IT" dirty="0" smtClean="0"/>
              <a:t>CH</a:t>
            </a:r>
            <a:r>
              <a:rPr lang="it-IT" baseline="-25000" dirty="0" smtClean="0"/>
              <a:t>3</a:t>
            </a:r>
            <a:r>
              <a:rPr lang="it-IT" dirty="0" smtClean="0"/>
              <a:t>COONa + H</a:t>
            </a:r>
            <a:r>
              <a:rPr lang="it-IT" baseline="-25000" dirty="0" smtClean="0"/>
              <a:t>2</a:t>
            </a:r>
            <a:r>
              <a:rPr lang="it-IT" dirty="0" smtClean="0"/>
              <a:t>O                     in forma molecolare</a:t>
            </a:r>
          </a:p>
          <a:p>
            <a:r>
              <a:rPr lang="it-IT" dirty="0" smtClean="0"/>
              <a:t>CH</a:t>
            </a:r>
            <a:r>
              <a:rPr lang="it-IT" baseline="-25000" dirty="0" smtClean="0"/>
              <a:t>3</a:t>
            </a:r>
            <a:r>
              <a:rPr lang="it-IT" dirty="0" smtClean="0"/>
              <a:t>COOH + OH</a:t>
            </a:r>
            <a:r>
              <a:rPr lang="it-IT" baseline="30000" dirty="0" smtClean="0"/>
              <a:t>-</a:t>
            </a:r>
            <a:r>
              <a:rPr lang="it-IT" dirty="0" smtClean="0"/>
              <a:t> </a:t>
            </a:r>
            <a:r>
              <a:rPr lang="it-IT" dirty="0" smtClean="0">
                <a:sym typeface="Wingdings"/>
              </a:rPr>
              <a:t></a:t>
            </a:r>
            <a:r>
              <a:rPr lang="it-IT" dirty="0" smtClean="0"/>
              <a:t>CH</a:t>
            </a:r>
            <a:r>
              <a:rPr lang="it-IT" baseline="-25000" dirty="0" smtClean="0"/>
              <a:t>3</a:t>
            </a:r>
            <a:r>
              <a:rPr lang="it-IT" dirty="0" smtClean="0"/>
              <a:t>COO</a:t>
            </a:r>
            <a:r>
              <a:rPr lang="it-IT" baseline="30000" dirty="0" smtClean="0"/>
              <a:t>-</a:t>
            </a:r>
            <a:r>
              <a:rPr lang="it-IT" dirty="0" smtClean="0"/>
              <a:t> + H</a:t>
            </a:r>
            <a:r>
              <a:rPr lang="it-IT" baseline="-25000" dirty="0" smtClean="0"/>
              <a:t>2</a:t>
            </a:r>
            <a:r>
              <a:rPr lang="it-IT" dirty="0" smtClean="0"/>
              <a:t>O                           in forma ionica</a:t>
            </a:r>
          </a:p>
          <a:p>
            <a:r>
              <a:rPr lang="it-IT" u="sng" dirty="0" smtClean="0"/>
              <a:t>La soluzione contiene esclusivamente CH</a:t>
            </a:r>
            <a:r>
              <a:rPr lang="it-IT" u="sng" baseline="-25000" dirty="0" smtClean="0"/>
              <a:t>3</a:t>
            </a:r>
            <a:r>
              <a:rPr lang="it-IT" u="sng" dirty="0" smtClean="0"/>
              <a:t>COONa</a:t>
            </a:r>
            <a:r>
              <a:rPr lang="it-IT" dirty="0" smtClean="0"/>
              <a:t>, un sale che deriva da un acido debole e da</a:t>
            </a:r>
          </a:p>
          <a:p>
            <a:r>
              <a:rPr lang="it-IT" dirty="0" smtClean="0"/>
              <a:t>una base forte, e che pertanto in acqua subisce reazione di </a:t>
            </a:r>
            <a:r>
              <a:rPr lang="it-IT" b="1" dirty="0" smtClean="0"/>
              <a:t>idrolisi basica</a:t>
            </a:r>
            <a:r>
              <a:rPr lang="it-IT" dirty="0" smtClean="0"/>
              <a:t>:</a:t>
            </a:r>
          </a:p>
          <a:p>
            <a:r>
              <a:rPr lang="it-IT" dirty="0" smtClean="0"/>
              <a:t>CH</a:t>
            </a:r>
            <a:r>
              <a:rPr lang="it-IT" baseline="-25000" dirty="0" smtClean="0"/>
              <a:t>3</a:t>
            </a:r>
            <a:r>
              <a:rPr lang="it-IT" dirty="0" smtClean="0"/>
              <a:t>COO</a:t>
            </a:r>
            <a:r>
              <a:rPr lang="it-IT" baseline="30000" dirty="0" smtClean="0"/>
              <a:t>-</a:t>
            </a:r>
            <a:r>
              <a:rPr lang="it-IT" dirty="0" smtClean="0"/>
              <a:t> + H</a:t>
            </a:r>
            <a:r>
              <a:rPr lang="it-IT" baseline="-25000" dirty="0" smtClean="0"/>
              <a:t>2</a:t>
            </a:r>
            <a:r>
              <a:rPr lang="it-IT" dirty="0" smtClean="0"/>
              <a:t>O </a:t>
            </a:r>
            <a:r>
              <a:rPr lang="it-IT" dirty="0" smtClean="0">
                <a:sym typeface="Wingdings"/>
              </a:rPr>
              <a:t></a:t>
            </a:r>
            <a:r>
              <a:rPr lang="it-IT" dirty="0" smtClean="0"/>
              <a:t> CH</a:t>
            </a:r>
            <a:r>
              <a:rPr lang="it-IT" baseline="-25000" dirty="0" smtClean="0"/>
              <a:t>3</a:t>
            </a:r>
            <a:r>
              <a:rPr lang="it-IT" dirty="0" smtClean="0"/>
              <a:t>COOH + OH</a:t>
            </a:r>
            <a:r>
              <a:rPr lang="it-IT" baseline="30000" dirty="0" smtClean="0"/>
              <a:t>-</a:t>
            </a:r>
          </a:p>
          <a:p>
            <a:r>
              <a:rPr lang="it-IT" dirty="0">
                <a:solidFill>
                  <a:schemeClr val="accent1"/>
                </a:solidFill>
              </a:rPr>
              <a:t>All’equivalenza la soluzione non sarà quindi neutra</a:t>
            </a:r>
            <a:r>
              <a:rPr lang="it-IT" dirty="0"/>
              <a:t>, come nel caso della titolazione acido forte-base forte, </a:t>
            </a:r>
            <a:r>
              <a:rPr lang="it-IT" dirty="0">
                <a:solidFill>
                  <a:schemeClr val="accent1"/>
                </a:solidFill>
              </a:rPr>
              <a:t>ma debolmente basica</a:t>
            </a:r>
            <a:r>
              <a:rPr lang="it-IT" dirty="0"/>
              <a:t>. Il </a:t>
            </a:r>
            <a:r>
              <a:rPr lang="it-IT" dirty="0" err="1"/>
              <a:t>pH</a:t>
            </a:r>
            <a:r>
              <a:rPr lang="it-IT" dirty="0"/>
              <a:t> a questo punto può essere calcolato applicando lo stesso approccio usato perle soluzioni di basi deboli e cioè</a:t>
            </a:r>
            <a:r>
              <a:rPr lang="it-IT" dirty="0" smtClean="0"/>
              <a:t>:</a:t>
            </a:r>
          </a:p>
        </p:txBody>
      </p:sp>
      <p:sp>
        <p:nvSpPr>
          <p:cNvPr id="6" name="Rettangolo 5"/>
          <p:cNvSpPr/>
          <p:nvPr/>
        </p:nvSpPr>
        <p:spPr>
          <a:xfrm>
            <a:off x="42503" y="-16351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Zona 3) punto di equivalenza (titolazione 100% )</a:t>
            </a:r>
          </a:p>
          <a:p>
            <a:r>
              <a:rPr lang="it-IT" dirty="0" smtClean="0"/>
              <a:t>Superato il punto di </a:t>
            </a:r>
            <a:r>
              <a:rPr lang="it-IT" dirty="0" err="1" smtClean="0"/>
              <a:t>semiequivalenza</a:t>
            </a:r>
            <a:r>
              <a:rPr lang="it-IT" dirty="0" smtClean="0"/>
              <a:t>, tanto più il rapporto </a:t>
            </a:r>
            <a:r>
              <a:rPr lang="it-IT" dirty="0" err="1" smtClean="0"/>
              <a:t>c</a:t>
            </a:r>
            <a:r>
              <a:rPr lang="it-IT" baseline="-25000" dirty="0" err="1" smtClean="0"/>
              <a:t>S</a:t>
            </a:r>
            <a:r>
              <a:rPr lang="it-IT" dirty="0" smtClean="0"/>
              <a:t>/</a:t>
            </a:r>
            <a:r>
              <a:rPr lang="it-IT" dirty="0" err="1" smtClean="0"/>
              <a:t>c</a:t>
            </a:r>
            <a:r>
              <a:rPr lang="it-IT" baseline="-25000" dirty="0" err="1" smtClean="0"/>
              <a:t>A</a:t>
            </a:r>
            <a:r>
              <a:rPr lang="it-IT" dirty="0" smtClean="0"/>
              <a:t> si distanzia dall’unità (</a:t>
            </a:r>
            <a:r>
              <a:rPr lang="it-IT" dirty="0" err="1" smtClean="0"/>
              <a:t>c</a:t>
            </a:r>
            <a:r>
              <a:rPr lang="it-IT" baseline="-25000" dirty="0" err="1" smtClean="0"/>
              <a:t>S</a:t>
            </a:r>
            <a:r>
              <a:rPr lang="it-IT" dirty="0" smtClean="0"/>
              <a:t>/cA</a:t>
            </a:r>
            <a:r>
              <a:rPr lang="it-IT" dirty="0"/>
              <a:t>≠</a:t>
            </a:r>
            <a:r>
              <a:rPr lang="it-IT" dirty="0" smtClean="0"/>
              <a:t>1), tanto minore risulta il potere tamponante. </a:t>
            </a:r>
            <a:r>
              <a:rPr lang="it-IT" u="sng" dirty="0" smtClean="0"/>
              <a:t>Avvicinandosi al punto di equivalenza</a:t>
            </a:r>
            <a:r>
              <a:rPr lang="it-IT" dirty="0" smtClean="0"/>
              <a:t>, il </a:t>
            </a:r>
            <a:r>
              <a:rPr lang="it-IT" dirty="0" err="1" smtClean="0"/>
              <a:t>pH</a:t>
            </a:r>
            <a:r>
              <a:rPr lang="it-IT" dirty="0" smtClean="0"/>
              <a:t> inizia a crescere sempre più rapidamente. All’equivalenza il numero di equivalenti di acido eguaglia il numero di equivalenti di base:     </a:t>
            </a:r>
            <a:r>
              <a:rPr lang="it-IT" dirty="0" err="1" smtClean="0"/>
              <a:t>n</a:t>
            </a:r>
            <a:r>
              <a:rPr lang="it-IT" baseline="-25000" dirty="0" err="1" smtClean="0"/>
              <a:t>eqA</a:t>
            </a:r>
            <a:r>
              <a:rPr lang="it-IT" dirty="0" smtClean="0"/>
              <a:t>= </a:t>
            </a:r>
            <a:r>
              <a:rPr lang="it-IT" dirty="0" err="1" smtClean="0"/>
              <a:t>n</a:t>
            </a:r>
            <a:r>
              <a:rPr lang="it-IT" baseline="-25000" dirty="0" err="1" smtClean="0"/>
              <a:t>eqB</a:t>
            </a:r>
            <a:r>
              <a:rPr lang="it-IT" baseline="-25000" dirty="0" smtClean="0"/>
              <a:t>                  </a:t>
            </a:r>
            <a:r>
              <a:rPr lang="it-IT" dirty="0" smtClean="0"/>
              <a:t>N</a:t>
            </a:r>
            <a:r>
              <a:rPr lang="it-IT" baseline="-25000" dirty="0" smtClean="0"/>
              <a:t>A</a:t>
            </a:r>
            <a:r>
              <a:rPr lang="it-IT" dirty="0" smtClean="0"/>
              <a:t>V</a:t>
            </a:r>
            <a:r>
              <a:rPr lang="it-IT" baseline="-25000" dirty="0" smtClean="0"/>
              <a:t>A</a:t>
            </a:r>
            <a:r>
              <a:rPr lang="it-IT" dirty="0" smtClean="0"/>
              <a:t>= N</a:t>
            </a:r>
            <a:r>
              <a:rPr lang="it-IT" baseline="-25000" dirty="0" smtClean="0"/>
              <a:t>B</a:t>
            </a:r>
            <a:r>
              <a:rPr lang="it-IT" dirty="0" smtClean="0"/>
              <a:t>V</a:t>
            </a:r>
            <a:r>
              <a:rPr lang="it-IT" baseline="-25000" dirty="0" smtClean="0"/>
              <a:t>B</a:t>
            </a:r>
            <a:endParaRPr lang="it-IT" dirty="0"/>
          </a:p>
        </p:txBody>
      </p:sp>
      <p:graphicFrame>
        <p:nvGraphicFramePr>
          <p:cNvPr id="3" name="Ogget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5712371"/>
              </p:ext>
            </p:extLst>
          </p:nvPr>
        </p:nvGraphicFramePr>
        <p:xfrm>
          <a:off x="368300" y="4337050"/>
          <a:ext cx="2128838" cy="906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5" name="Equazione" r:id="rId3" imgW="1015920" imgH="431640" progId="Equation.3">
                  <p:embed/>
                </p:oleObj>
              </mc:Choice>
              <mc:Fallback>
                <p:oleObj name="Equazione" r:id="rId3" imgW="101592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8300" y="4337050"/>
                        <a:ext cx="2128838" cy="906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asellaDiTesto 6"/>
          <p:cNvSpPr txBox="1"/>
          <p:nvPr/>
        </p:nvSpPr>
        <p:spPr>
          <a:xfrm>
            <a:off x="2915816" y="4581128"/>
            <a:ext cx="826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ovvero</a:t>
            </a:r>
            <a:endParaRPr lang="it-IT" dirty="0"/>
          </a:p>
        </p:txBody>
      </p:sp>
      <p:graphicFrame>
        <p:nvGraphicFramePr>
          <p:cNvPr id="9" name="Ogget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8903895"/>
              </p:ext>
            </p:extLst>
          </p:nvPr>
        </p:nvGraphicFramePr>
        <p:xfrm>
          <a:off x="4484688" y="4505325"/>
          <a:ext cx="3681412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6" name="Equazione" r:id="rId5" imgW="1701720" imgH="241200" progId="Equation.3">
                  <p:embed/>
                </p:oleObj>
              </mc:Choice>
              <mc:Fallback>
                <p:oleObj name="Equazione" r:id="rId5" imgW="1701720" imgH="241200" progId="Equation.3">
                  <p:embed/>
                  <p:pic>
                    <p:nvPicPr>
                      <p:cNvPr id="0" name="Oggetto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4688" y="4505325"/>
                        <a:ext cx="3681412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asellaDiTesto 11"/>
          <p:cNvSpPr txBox="1"/>
          <p:nvPr/>
        </p:nvSpPr>
        <p:spPr>
          <a:xfrm>
            <a:off x="323" y="5343943"/>
            <a:ext cx="9143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La concentrazione della base coniugata C</a:t>
            </a:r>
            <a:r>
              <a:rPr lang="it-IT" baseline="-25000" dirty="0" smtClean="0"/>
              <a:t>A-</a:t>
            </a:r>
            <a:r>
              <a:rPr lang="it-IT" dirty="0" smtClean="0"/>
              <a:t>  può essere calcolata dalla concentrazione iniziale di acido C</a:t>
            </a:r>
            <a:r>
              <a:rPr lang="it-IT" baseline="-25000" dirty="0" smtClean="0"/>
              <a:t>HA</a:t>
            </a:r>
            <a:r>
              <a:rPr lang="it-IT" dirty="0"/>
              <a:t> </a:t>
            </a:r>
            <a:r>
              <a:rPr lang="it-IT" dirty="0" smtClean="0"/>
              <a:t>e dal volume totale </a:t>
            </a:r>
            <a:r>
              <a:rPr lang="it-IT" dirty="0" err="1" smtClean="0"/>
              <a:t>titolante+campione</a:t>
            </a:r>
            <a:r>
              <a:rPr lang="it-IT" dirty="0" smtClean="0"/>
              <a:t> al punto equivalente:  </a:t>
            </a:r>
            <a:endParaRPr lang="it-IT" dirty="0"/>
          </a:p>
        </p:txBody>
      </p:sp>
      <p:graphicFrame>
        <p:nvGraphicFramePr>
          <p:cNvPr id="14" name="Oggetto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3151907"/>
              </p:ext>
            </p:extLst>
          </p:nvPr>
        </p:nvGraphicFramePr>
        <p:xfrm>
          <a:off x="4521200" y="3333750"/>
          <a:ext cx="1016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7" name="Equazione" r:id="rId7" imgW="101520" imgH="190440" progId="Equation.3">
                  <p:embed/>
                </p:oleObj>
              </mc:Choice>
              <mc:Fallback>
                <p:oleObj name="Equazione" r:id="rId7" imgW="101520" imgH="1904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21200" y="3333750"/>
                        <a:ext cx="101600" cy="19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ggetto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5251255"/>
              </p:ext>
            </p:extLst>
          </p:nvPr>
        </p:nvGraphicFramePr>
        <p:xfrm>
          <a:off x="323528" y="6019440"/>
          <a:ext cx="1793602" cy="7763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8" name="Equazione" r:id="rId9" imgW="850680" imgH="368280" progId="Equation.3">
                  <p:embed/>
                </p:oleObj>
              </mc:Choice>
              <mc:Fallback>
                <p:oleObj name="Equazione" r:id="rId9" imgW="850680" imgH="3682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23528" y="6019440"/>
                        <a:ext cx="1793602" cy="7763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asellaDiTesto 15"/>
          <p:cNvSpPr txBox="1"/>
          <p:nvPr/>
        </p:nvSpPr>
        <p:spPr>
          <a:xfrm>
            <a:off x="3313826" y="5949280"/>
            <a:ext cx="33626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</a:t>
            </a:r>
            <a:r>
              <a:rPr lang="it-IT" baseline="-25000" dirty="0" smtClean="0"/>
              <a:t>HA</a:t>
            </a:r>
            <a:r>
              <a:rPr lang="it-IT" dirty="0" smtClean="0"/>
              <a:t>= concentrazione iniziale acido</a:t>
            </a:r>
          </a:p>
          <a:p>
            <a:r>
              <a:rPr lang="it-IT" dirty="0" smtClean="0"/>
              <a:t>V</a:t>
            </a:r>
            <a:r>
              <a:rPr lang="it-IT" baseline="-25000" dirty="0" smtClean="0"/>
              <a:t>HA</a:t>
            </a:r>
            <a:r>
              <a:rPr lang="it-IT" dirty="0" smtClean="0"/>
              <a:t>= volume iniziale acido</a:t>
            </a:r>
          </a:p>
          <a:p>
            <a:r>
              <a:rPr lang="it-IT" dirty="0" smtClean="0"/>
              <a:t>V</a:t>
            </a:r>
            <a:r>
              <a:rPr lang="it-IT" baseline="-25000" dirty="0" smtClean="0"/>
              <a:t>B</a:t>
            </a:r>
            <a:r>
              <a:rPr lang="it-IT" dirty="0" smtClean="0"/>
              <a:t>= volume titolante (base forte)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051294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116632"/>
            <a:ext cx="8496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Zona 4): Titolante in eccesso</a:t>
            </a:r>
          </a:p>
          <a:p>
            <a:r>
              <a:rPr lang="it-IT" u="sng" dirty="0" smtClean="0"/>
              <a:t>Superato il punto di equivalenza</a:t>
            </a:r>
            <a:r>
              <a:rPr lang="it-IT" dirty="0" smtClean="0"/>
              <a:t>, procedendo con l’aggiunta di </a:t>
            </a:r>
            <a:r>
              <a:rPr lang="it-IT" dirty="0" err="1" smtClean="0"/>
              <a:t>NaOH</a:t>
            </a:r>
            <a:r>
              <a:rPr lang="it-IT" dirty="0" smtClean="0"/>
              <a:t>, il </a:t>
            </a:r>
            <a:r>
              <a:rPr lang="it-IT" dirty="0" err="1" smtClean="0"/>
              <a:t>pH</a:t>
            </a:r>
            <a:r>
              <a:rPr lang="it-IT" dirty="0" smtClean="0"/>
              <a:t> tenderà a</a:t>
            </a:r>
          </a:p>
          <a:p>
            <a:r>
              <a:rPr lang="it-IT" dirty="0" smtClean="0"/>
              <a:t>stabilizzarsi intorno a valori molto basici                      tampone dato dalla base forte</a:t>
            </a:r>
            <a:endParaRPr lang="it-IT" dirty="0"/>
          </a:p>
        </p:txBody>
      </p:sp>
      <p:sp>
        <p:nvSpPr>
          <p:cNvPr id="3" name="Freccia a destra 2"/>
          <p:cNvSpPr/>
          <p:nvPr/>
        </p:nvSpPr>
        <p:spPr>
          <a:xfrm>
            <a:off x="3995936" y="836712"/>
            <a:ext cx="720080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216248"/>
              </p:ext>
            </p:extLst>
          </p:nvPr>
        </p:nvGraphicFramePr>
        <p:xfrm>
          <a:off x="395536" y="1268760"/>
          <a:ext cx="2726285" cy="7602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3" name="Equazione" r:id="rId3" imgW="1320480" imgH="368280" progId="Equation.3">
                  <p:embed/>
                </p:oleObj>
              </mc:Choice>
              <mc:Fallback>
                <p:oleObj name="Equazione" r:id="rId3" imgW="1320480" imgH="3682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1268760"/>
                        <a:ext cx="2726285" cy="7602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2602000"/>
              </p:ext>
            </p:extLst>
          </p:nvPr>
        </p:nvGraphicFramePr>
        <p:xfrm>
          <a:off x="420688" y="2205038"/>
          <a:ext cx="1536700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4" name="Equazione" r:id="rId5" imgW="799920" imgH="368280" progId="Equation.3">
                  <p:embed/>
                </p:oleObj>
              </mc:Choice>
              <mc:Fallback>
                <p:oleObj name="Equazione" r:id="rId5" imgW="799920" imgH="3682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0688" y="2205038"/>
                        <a:ext cx="1536700" cy="708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gget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8582361"/>
              </p:ext>
            </p:extLst>
          </p:nvPr>
        </p:nvGraphicFramePr>
        <p:xfrm>
          <a:off x="467544" y="3284983"/>
          <a:ext cx="1656184" cy="4541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5" name="Equazione" r:id="rId7" imgW="787320" imgH="215640" progId="Equation.3">
                  <p:embed/>
                </p:oleObj>
              </mc:Choice>
              <mc:Fallback>
                <p:oleObj name="Equazione" r:id="rId7" imgW="7873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67544" y="3284983"/>
                        <a:ext cx="1656184" cy="4541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6166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5629" y="-6052"/>
            <a:ext cx="8229600" cy="1143000"/>
          </a:xfrm>
        </p:spPr>
        <p:txBody>
          <a:bodyPr>
            <a:normAutofit/>
          </a:bodyPr>
          <a:lstStyle/>
          <a:p>
            <a:r>
              <a:rPr lang="it-IT" sz="3600" b="1" dirty="0" smtClean="0">
                <a:solidFill>
                  <a:srgbClr val="C00000"/>
                </a:solidFill>
              </a:rPr>
              <a:t>TITOLAZIONI -ANALISI VOLUMETRICA</a:t>
            </a:r>
            <a:endParaRPr lang="it-IT" sz="3600" b="1" dirty="0">
              <a:solidFill>
                <a:srgbClr val="C0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980728"/>
            <a:ext cx="9143999" cy="1368151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it-IT" sz="2800" dirty="0" smtClean="0"/>
              <a:t>La </a:t>
            </a:r>
            <a:r>
              <a:rPr lang="it-IT" sz="2800" b="1" dirty="0" smtClean="0"/>
              <a:t>titolazione</a:t>
            </a:r>
            <a:r>
              <a:rPr lang="it-IT" sz="2800" dirty="0" smtClean="0"/>
              <a:t> è un </a:t>
            </a:r>
            <a:r>
              <a:rPr lang="it-IT" sz="2800" b="1" dirty="0" smtClean="0"/>
              <a:t>metodo di analisi volumetrica </a:t>
            </a:r>
            <a:r>
              <a:rPr lang="it-IT" sz="2800" dirty="0" smtClean="0"/>
              <a:t>(</a:t>
            </a:r>
            <a:r>
              <a:rPr lang="it-IT" sz="2800" u="sng" dirty="0" smtClean="0"/>
              <a:t>basata sulla misura di volumi</a:t>
            </a:r>
            <a:r>
              <a:rPr lang="it-IT" sz="2800" dirty="0" smtClean="0"/>
              <a:t>) che consente di </a:t>
            </a:r>
            <a:r>
              <a:rPr lang="it-IT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determinare la concentrazione di una soluzione a titolo incognito mediante reazione con una soluzione a titolo noto</a:t>
            </a:r>
            <a:r>
              <a:rPr lang="it-IT" sz="2800" dirty="0" smtClean="0"/>
              <a:t>.</a:t>
            </a:r>
          </a:p>
          <a:p>
            <a:pPr marL="0" indent="0" algn="just">
              <a:buNone/>
            </a:pPr>
            <a:endParaRPr lang="it-IT" sz="2800" dirty="0"/>
          </a:p>
        </p:txBody>
      </p:sp>
      <p:grpSp>
        <p:nvGrpSpPr>
          <p:cNvPr id="4" name="Gruppo 10"/>
          <p:cNvGrpSpPr>
            <a:grpSpLocks/>
          </p:cNvGrpSpPr>
          <p:nvPr/>
        </p:nvGrpSpPr>
        <p:grpSpPr bwMode="auto">
          <a:xfrm>
            <a:off x="323528" y="2945090"/>
            <a:ext cx="6210623" cy="3145515"/>
            <a:chOff x="285720" y="2500306"/>
            <a:chExt cx="6571130" cy="3714776"/>
          </a:xfrm>
        </p:grpSpPr>
        <p:pic>
          <p:nvPicPr>
            <p:cNvPr id="5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158" y="2500306"/>
              <a:ext cx="6499692" cy="3652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ttangolo 5"/>
            <p:cNvSpPr/>
            <p:nvPr/>
          </p:nvSpPr>
          <p:spPr bwMode="auto">
            <a:xfrm>
              <a:off x="285720" y="5929330"/>
              <a:ext cx="285770" cy="285752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44926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charset="0"/>
                <a:ea typeface="Microsoft YaHei" charset="-122"/>
              </a:endParaRPr>
            </a:p>
          </p:txBody>
        </p:sp>
        <p:sp>
          <p:nvSpPr>
            <p:cNvPr id="7" name="Rettangolo 6"/>
            <p:cNvSpPr/>
            <p:nvPr/>
          </p:nvSpPr>
          <p:spPr bwMode="auto">
            <a:xfrm>
              <a:off x="2571882" y="5929330"/>
              <a:ext cx="285770" cy="285752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44926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charset="0"/>
                <a:ea typeface="Microsoft YaHei" charset="-122"/>
              </a:endParaRPr>
            </a:p>
          </p:txBody>
        </p:sp>
      </p:grpSp>
      <p:sp>
        <p:nvSpPr>
          <p:cNvPr id="8" name="Rettangolo 7"/>
          <p:cNvSpPr/>
          <p:nvPr/>
        </p:nvSpPr>
        <p:spPr>
          <a:xfrm>
            <a:off x="6732240" y="2783301"/>
            <a:ext cx="219573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b="1" dirty="0" smtClean="0"/>
              <a:t>Materiale e  strumentazione</a:t>
            </a:r>
            <a:r>
              <a:rPr lang="it-IT" dirty="0" smtClean="0"/>
              <a:t>:</a:t>
            </a:r>
          </a:p>
          <a:p>
            <a:pPr algn="just"/>
            <a:r>
              <a:rPr lang="it-IT" b="1" dirty="0" smtClean="0"/>
              <a:t>- Buretta: </a:t>
            </a:r>
            <a:r>
              <a:rPr lang="it-IT" dirty="0" smtClean="0"/>
              <a:t>lungo tubo graduato </a:t>
            </a:r>
            <a:r>
              <a:rPr lang="it-IT" u="sng" dirty="0" smtClean="0"/>
              <a:t>tarato ogni 0,10 ml</a:t>
            </a:r>
            <a:r>
              <a:rPr lang="it-IT" dirty="0" smtClean="0"/>
              <a:t>.</a:t>
            </a:r>
          </a:p>
          <a:p>
            <a:pPr algn="just"/>
            <a:r>
              <a:rPr lang="it-IT" b="1" dirty="0" smtClean="0"/>
              <a:t>- </a:t>
            </a:r>
            <a:r>
              <a:rPr lang="it-IT" b="1" dirty="0" smtClean="0"/>
              <a:t>Becher o beuta</a:t>
            </a:r>
            <a:endParaRPr lang="it-IT" b="1" dirty="0" smtClean="0"/>
          </a:p>
          <a:p>
            <a:pPr algn="just"/>
            <a:r>
              <a:rPr lang="it-IT" b="1" dirty="0" smtClean="0"/>
              <a:t>- Indicatore.</a:t>
            </a:r>
          </a:p>
          <a:p>
            <a:pPr algn="just"/>
            <a:r>
              <a:rPr lang="it-IT" b="1" dirty="0" smtClean="0"/>
              <a:t>- Soluzione a titolo noto.</a:t>
            </a:r>
          </a:p>
          <a:p>
            <a:pPr marL="285750" indent="-285750" algn="just">
              <a:buFontTx/>
              <a:buChar char="-"/>
            </a:pPr>
            <a:r>
              <a:rPr lang="it-IT" b="1" dirty="0" smtClean="0"/>
              <a:t>Soluzione </a:t>
            </a:r>
            <a:r>
              <a:rPr lang="it-IT" b="1" dirty="0" smtClean="0"/>
              <a:t>da titolare</a:t>
            </a:r>
            <a:r>
              <a:rPr lang="it-IT" b="1" dirty="0" smtClean="0"/>
              <a:t>.</a:t>
            </a:r>
          </a:p>
          <a:p>
            <a:pPr marL="285750" indent="-285750" algn="just">
              <a:buFontTx/>
              <a:buChar char="-"/>
            </a:pPr>
            <a:r>
              <a:rPr lang="it-IT" b="1" dirty="0" smtClean="0"/>
              <a:t>Stativo (asta).</a:t>
            </a:r>
          </a:p>
          <a:p>
            <a:pPr marL="285750" indent="-285750" algn="just">
              <a:buFontTx/>
              <a:buChar char="-"/>
            </a:pPr>
            <a:r>
              <a:rPr lang="it-IT" b="1" dirty="0" smtClean="0"/>
              <a:t>Pinza </a:t>
            </a:r>
            <a:r>
              <a:rPr lang="it-IT" b="1" smtClean="0"/>
              <a:t>per buretta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23155115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972" y="3473"/>
            <a:ext cx="9115028" cy="1143000"/>
          </a:xfrm>
        </p:spPr>
        <p:txBody>
          <a:bodyPr>
            <a:normAutofit/>
          </a:bodyPr>
          <a:lstStyle/>
          <a:p>
            <a:r>
              <a:rPr lang="it-IT" sz="3200" b="1" dirty="0" smtClean="0">
                <a:solidFill>
                  <a:srgbClr val="C00000"/>
                </a:solidFill>
              </a:rPr>
              <a:t>Titolazioni di acidi </a:t>
            </a:r>
            <a:r>
              <a:rPr lang="it-IT" sz="3200" b="1" dirty="0" err="1" smtClean="0">
                <a:solidFill>
                  <a:srgbClr val="C00000"/>
                </a:solidFill>
              </a:rPr>
              <a:t>poliprotici</a:t>
            </a:r>
            <a:endParaRPr lang="it-IT" sz="3200" b="1" dirty="0">
              <a:solidFill>
                <a:srgbClr val="C0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dirty="0"/>
              <a:t>Immaginiamo di titolare una soluzione di acido ortofosforico (H</a:t>
            </a:r>
            <a:r>
              <a:rPr lang="it-IT" sz="2000" baseline="-25000" dirty="0"/>
              <a:t>3</a:t>
            </a:r>
            <a:r>
              <a:rPr lang="it-IT" sz="2000" dirty="0"/>
              <a:t>PO</a:t>
            </a:r>
            <a:r>
              <a:rPr lang="it-IT" sz="2000" baseline="-25000" dirty="0"/>
              <a:t>4</a:t>
            </a:r>
            <a:r>
              <a:rPr lang="it-IT" sz="2000" dirty="0"/>
              <a:t>) con una </a:t>
            </a:r>
            <a:r>
              <a:rPr lang="it-IT" sz="2000" dirty="0" smtClean="0"/>
              <a:t>soluzione di </a:t>
            </a:r>
            <a:r>
              <a:rPr lang="it-IT" sz="2000" dirty="0" err="1" smtClean="0"/>
              <a:t>NaOH</a:t>
            </a:r>
            <a:r>
              <a:rPr lang="it-IT" sz="2000" dirty="0" smtClean="0"/>
              <a:t> (titolante</a:t>
            </a:r>
            <a:r>
              <a:rPr lang="it-IT" sz="2000" dirty="0"/>
              <a:t>). </a:t>
            </a:r>
            <a:r>
              <a:rPr lang="it-IT" sz="2000" dirty="0" smtClean="0"/>
              <a:t>H</a:t>
            </a:r>
            <a:r>
              <a:rPr lang="it-IT" sz="2000" baseline="-25000" dirty="0" smtClean="0"/>
              <a:t>3</a:t>
            </a:r>
            <a:r>
              <a:rPr lang="it-IT" sz="2000" dirty="0" smtClean="0"/>
              <a:t>PO</a:t>
            </a:r>
            <a:r>
              <a:rPr lang="it-IT" sz="2000" baseline="-25000" dirty="0" smtClean="0"/>
              <a:t>4  </a:t>
            </a:r>
            <a:r>
              <a:rPr lang="it-IT" sz="2000" dirty="0" smtClean="0"/>
              <a:t>è </a:t>
            </a:r>
            <a:r>
              <a:rPr lang="it-IT" sz="2000" dirty="0"/>
              <a:t>un acido debole </a:t>
            </a:r>
            <a:r>
              <a:rPr lang="it-IT" sz="2000" dirty="0" err="1" smtClean="0"/>
              <a:t>triprotico</a:t>
            </a:r>
            <a:r>
              <a:rPr lang="it-IT" sz="2000" dirty="0" smtClean="0"/>
              <a:t>:</a:t>
            </a:r>
            <a:endParaRPr lang="it-IT" sz="20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16832"/>
            <a:ext cx="8823266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30" y="5445224"/>
            <a:ext cx="77343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209253" y="4665920"/>
            <a:ext cx="3254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La reazione tra H</a:t>
            </a:r>
            <a:r>
              <a:rPr lang="it-IT" baseline="-25000" dirty="0" smtClean="0"/>
              <a:t>3</a:t>
            </a:r>
            <a:r>
              <a:rPr lang="it-IT" dirty="0" smtClean="0"/>
              <a:t>PO</a:t>
            </a:r>
            <a:r>
              <a:rPr lang="it-IT" baseline="-25000" dirty="0" smtClean="0"/>
              <a:t>4</a:t>
            </a:r>
            <a:r>
              <a:rPr lang="it-IT" dirty="0" smtClean="0"/>
              <a:t> e  </a:t>
            </a:r>
            <a:r>
              <a:rPr lang="it-IT" dirty="0" err="1" smtClean="0"/>
              <a:t>NaOH</a:t>
            </a:r>
            <a:r>
              <a:rPr lang="it-IT" dirty="0" smtClean="0"/>
              <a:t> è: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313708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0116" y="116632"/>
            <a:ext cx="9078738" cy="10081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000" dirty="0" smtClean="0"/>
              <a:t>Tale reazione può essere scomposta nelle tre reazioni relative alla neutralizzazione rispettivamente del primo, del secondo e del terzo protone di H</a:t>
            </a:r>
            <a:r>
              <a:rPr lang="it-IT" sz="2000" baseline="-25000" dirty="0" smtClean="0"/>
              <a:t>3</a:t>
            </a:r>
            <a:r>
              <a:rPr lang="it-IT" sz="2000" dirty="0" smtClean="0"/>
              <a:t>PO</a:t>
            </a:r>
            <a:r>
              <a:rPr lang="it-IT" sz="2000" baseline="-25000" dirty="0" smtClean="0"/>
              <a:t>4</a:t>
            </a:r>
            <a:r>
              <a:rPr lang="it-IT" sz="2000" dirty="0" smtClean="0"/>
              <a:t>, la cui somma fornisce la reazione complessiva.</a:t>
            </a:r>
            <a:endParaRPr lang="it-IT" sz="2000" dirty="0"/>
          </a:p>
        </p:txBody>
      </p:sp>
      <p:sp>
        <p:nvSpPr>
          <p:cNvPr id="4" name="Rettangolo 3"/>
          <p:cNvSpPr/>
          <p:nvPr/>
        </p:nvSpPr>
        <p:spPr>
          <a:xfrm>
            <a:off x="179512" y="1268760"/>
            <a:ext cx="63184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1) H</a:t>
            </a:r>
            <a:r>
              <a:rPr lang="it-IT" baseline="-25000" dirty="0"/>
              <a:t>3</a:t>
            </a:r>
            <a:r>
              <a:rPr lang="it-IT" dirty="0"/>
              <a:t>PO</a:t>
            </a:r>
            <a:r>
              <a:rPr lang="it-IT" baseline="-25000" dirty="0"/>
              <a:t>4</a:t>
            </a:r>
            <a:r>
              <a:rPr lang="it-IT" dirty="0"/>
              <a:t> + OH</a:t>
            </a:r>
            <a:r>
              <a:rPr lang="it-IT" baseline="30000" dirty="0"/>
              <a:t>- </a:t>
            </a:r>
            <a:r>
              <a:rPr lang="it-IT" dirty="0" smtClean="0">
                <a:sym typeface="Wingdings"/>
              </a:rPr>
              <a:t></a:t>
            </a:r>
            <a:r>
              <a:rPr lang="it-IT" dirty="0" smtClean="0"/>
              <a:t> H</a:t>
            </a:r>
            <a:r>
              <a:rPr lang="it-IT" baseline="-25000" dirty="0" smtClean="0"/>
              <a:t>2</a:t>
            </a:r>
            <a:r>
              <a:rPr lang="it-IT" dirty="0" smtClean="0"/>
              <a:t>PO</a:t>
            </a:r>
            <a:r>
              <a:rPr lang="it-IT" baseline="-25000" dirty="0" smtClean="0"/>
              <a:t>4</a:t>
            </a:r>
            <a:r>
              <a:rPr lang="it-IT" baseline="30000" dirty="0" smtClean="0"/>
              <a:t>-</a:t>
            </a:r>
            <a:r>
              <a:rPr lang="it-IT" dirty="0" smtClean="0"/>
              <a:t> </a:t>
            </a:r>
            <a:r>
              <a:rPr lang="it-IT" dirty="0"/>
              <a:t>+ H</a:t>
            </a:r>
            <a:r>
              <a:rPr lang="it-IT" baseline="-25000" dirty="0"/>
              <a:t>2</a:t>
            </a:r>
            <a:r>
              <a:rPr lang="it-IT" dirty="0"/>
              <a:t>O</a:t>
            </a:r>
          </a:p>
          <a:p>
            <a:r>
              <a:rPr lang="it-IT" dirty="0"/>
              <a:t>2) </a:t>
            </a:r>
            <a:r>
              <a:rPr lang="it-IT" dirty="0" smtClean="0"/>
              <a:t>H</a:t>
            </a:r>
            <a:r>
              <a:rPr lang="it-IT" baseline="-25000" dirty="0" smtClean="0"/>
              <a:t>2</a:t>
            </a:r>
            <a:r>
              <a:rPr lang="it-IT" dirty="0" smtClean="0"/>
              <a:t>PO</a:t>
            </a:r>
            <a:r>
              <a:rPr lang="it-IT" baseline="-25000" dirty="0" smtClean="0"/>
              <a:t>4</a:t>
            </a:r>
            <a:r>
              <a:rPr lang="it-IT" baseline="30000" dirty="0" smtClean="0"/>
              <a:t>-</a:t>
            </a:r>
            <a:r>
              <a:rPr lang="it-IT" dirty="0" smtClean="0"/>
              <a:t> </a:t>
            </a:r>
            <a:r>
              <a:rPr lang="it-IT" dirty="0"/>
              <a:t>+ </a:t>
            </a:r>
            <a:r>
              <a:rPr lang="it-IT" dirty="0" smtClean="0"/>
              <a:t>OH</a:t>
            </a:r>
            <a:r>
              <a:rPr lang="it-IT" baseline="30000" dirty="0" smtClean="0"/>
              <a:t>- </a:t>
            </a:r>
            <a:r>
              <a:rPr lang="it-IT" dirty="0" smtClean="0">
                <a:sym typeface="Wingdings"/>
              </a:rPr>
              <a:t></a:t>
            </a:r>
            <a:r>
              <a:rPr lang="it-IT" dirty="0" smtClean="0"/>
              <a:t> HPO</a:t>
            </a:r>
            <a:r>
              <a:rPr lang="it-IT" baseline="-25000" dirty="0" smtClean="0"/>
              <a:t>4</a:t>
            </a:r>
            <a:r>
              <a:rPr lang="it-IT" baseline="30000" dirty="0" smtClean="0"/>
              <a:t>2-</a:t>
            </a:r>
            <a:r>
              <a:rPr lang="it-IT" dirty="0" smtClean="0"/>
              <a:t> + H</a:t>
            </a:r>
            <a:r>
              <a:rPr lang="it-IT" baseline="-25000" dirty="0" smtClean="0"/>
              <a:t>2</a:t>
            </a:r>
            <a:r>
              <a:rPr lang="it-IT" dirty="0" smtClean="0"/>
              <a:t>O</a:t>
            </a:r>
            <a:endParaRPr lang="it-IT" dirty="0"/>
          </a:p>
          <a:p>
            <a:r>
              <a:rPr lang="it-IT" dirty="0"/>
              <a:t>3) </a:t>
            </a:r>
            <a:r>
              <a:rPr lang="it-IT" dirty="0" smtClean="0"/>
              <a:t>HPO</a:t>
            </a:r>
            <a:r>
              <a:rPr lang="it-IT" baseline="-25000" dirty="0" smtClean="0"/>
              <a:t>4</a:t>
            </a:r>
            <a:r>
              <a:rPr lang="it-IT" baseline="30000" dirty="0" smtClean="0"/>
              <a:t>2-</a:t>
            </a:r>
            <a:r>
              <a:rPr lang="it-IT" dirty="0" smtClean="0"/>
              <a:t> + OH</a:t>
            </a:r>
            <a:r>
              <a:rPr lang="it-IT" baseline="30000" dirty="0" smtClean="0"/>
              <a:t>- </a:t>
            </a:r>
            <a:r>
              <a:rPr lang="it-IT" dirty="0" smtClean="0">
                <a:sym typeface="Wingdings"/>
              </a:rPr>
              <a:t></a:t>
            </a:r>
            <a:r>
              <a:rPr lang="it-IT" dirty="0" smtClean="0"/>
              <a:t> PO</a:t>
            </a:r>
            <a:r>
              <a:rPr lang="it-IT" baseline="-25000" dirty="0" smtClean="0"/>
              <a:t>4</a:t>
            </a:r>
            <a:r>
              <a:rPr lang="it-IT" baseline="30000" dirty="0" smtClean="0"/>
              <a:t>3-</a:t>
            </a:r>
            <a:r>
              <a:rPr lang="it-IT" dirty="0" smtClean="0"/>
              <a:t> + H</a:t>
            </a:r>
            <a:r>
              <a:rPr lang="it-IT" baseline="-25000" dirty="0" smtClean="0"/>
              <a:t>2</a:t>
            </a:r>
            <a:r>
              <a:rPr lang="it-IT" dirty="0" smtClean="0"/>
              <a:t>O</a:t>
            </a: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239713" y="2441476"/>
            <a:ext cx="86409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u="sng" dirty="0"/>
              <a:t>Se le costanti di dissociazione di un acido </a:t>
            </a:r>
            <a:r>
              <a:rPr lang="it-IT" u="sng" dirty="0" err="1"/>
              <a:t>poliprotico</a:t>
            </a:r>
            <a:r>
              <a:rPr lang="it-IT" u="sng" dirty="0"/>
              <a:t> sono sufficientemente diverse tra loro</a:t>
            </a:r>
            <a:r>
              <a:rPr lang="it-IT" dirty="0"/>
              <a:t>, </a:t>
            </a:r>
            <a:r>
              <a:rPr lang="it-IT" dirty="0" smtClean="0"/>
              <a:t>come nel </a:t>
            </a:r>
            <a:r>
              <a:rPr lang="it-IT" dirty="0"/>
              <a:t>caso dell’acido fosforico, ovvero se si verifica la </a:t>
            </a:r>
            <a:r>
              <a:rPr lang="it-IT" dirty="0" smtClean="0"/>
              <a:t>condizione: </a:t>
            </a:r>
          </a:p>
          <a:p>
            <a:endParaRPr lang="it-IT" dirty="0" smtClean="0"/>
          </a:p>
          <a:p>
            <a:r>
              <a:rPr lang="it-IT" dirty="0"/>
              <a:t>	</a:t>
            </a:r>
            <a:r>
              <a:rPr lang="it-IT" dirty="0" smtClean="0"/>
              <a:t>	    </a:t>
            </a:r>
            <a:r>
              <a:rPr lang="fi-FI" b="1" dirty="0" smtClean="0"/>
              <a:t>K</a:t>
            </a:r>
            <a:r>
              <a:rPr lang="fi-FI" b="1" baseline="-25000" dirty="0" smtClean="0"/>
              <a:t>a1</a:t>
            </a:r>
            <a:r>
              <a:rPr lang="fi-FI" b="1" dirty="0" smtClean="0"/>
              <a:t>/K</a:t>
            </a:r>
            <a:r>
              <a:rPr lang="fi-FI" b="1" baseline="-25000" dirty="0" smtClean="0"/>
              <a:t>a2</a:t>
            </a:r>
            <a:r>
              <a:rPr lang="fi-FI" b="1" dirty="0" smtClean="0"/>
              <a:t> ≥ </a:t>
            </a:r>
            <a:r>
              <a:rPr lang="fi-FI" b="1" dirty="0"/>
              <a:t>10</a:t>
            </a:r>
            <a:r>
              <a:rPr lang="fi-FI" b="1" baseline="30000" dirty="0"/>
              <a:t>4</a:t>
            </a:r>
            <a:r>
              <a:rPr lang="fi-FI" b="1" dirty="0"/>
              <a:t> </a:t>
            </a:r>
            <a:r>
              <a:rPr lang="fi-FI" b="1" dirty="0" smtClean="0"/>
              <a:t>;          K</a:t>
            </a:r>
            <a:r>
              <a:rPr lang="fi-FI" b="1" baseline="-25000" dirty="0" smtClean="0"/>
              <a:t>a2</a:t>
            </a:r>
            <a:r>
              <a:rPr lang="fi-FI" b="1" dirty="0" smtClean="0"/>
              <a:t>/K</a:t>
            </a:r>
            <a:r>
              <a:rPr lang="fi-FI" b="1" baseline="-25000" dirty="0" smtClean="0"/>
              <a:t>a3</a:t>
            </a:r>
            <a:r>
              <a:rPr lang="fi-FI" b="1" dirty="0" smtClean="0"/>
              <a:t> ≥ 10</a:t>
            </a:r>
            <a:r>
              <a:rPr lang="fi-FI" b="1" baseline="30000" dirty="0" smtClean="0"/>
              <a:t>4</a:t>
            </a:r>
          </a:p>
          <a:p>
            <a:pPr algn="ctr"/>
            <a:endParaRPr lang="fi-FI" baseline="30000" dirty="0"/>
          </a:p>
        </p:txBody>
      </p:sp>
      <p:sp>
        <p:nvSpPr>
          <p:cNvPr id="6" name="Rettangolo 5"/>
          <p:cNvSpPr/>
          <p:nvPr/>
        </p:nvSpPr>
        <p:spPr>
          <a:xfrm>
            <a:off x="251520" y="4096970"/>
            <a:ext cx="85689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corrispondente a una differenza minima di </a:t>
            </a:r>
            <a:r>
              <a:rPr lang="it-IT" dirty="0" err="1" smtClean="0"/>
              <a:t>pKa</a:t>
            </a:r>
            <a:r>
              <a:rPr lang="it-IT" dirty="0" smtClean="0"/>
              <a:t> pari a 4 (</a:t>
            </a:r>
            <a:r>
              <a:rPr lang="el-GR" b="1" dirty="0" smtClean="0"/>
              <a:t>Δ</a:t>
            </a:r>
            <a:r>
              <a:rPr lang="it-IT" b="1" dirty="0" err="1" smtClean="0"/>
              <a:t>pKa</a:t>
            </a:r>
            <a:r>
              <a:rPr lang="fi-FI" b="1" dirty="0" smtClean="0"/>
              <a:t> ≥</a:t>
            </a:r>
            <a:r>
              <a:rPr lang="it-IT" b="1" dirty="0" smtClean="0"/>
              <a:t> 4</a:t>
            </a:r>
            <a:r>
              <a:rPr lang="it-IT" dirty="0" smtClean="0"/>
              <a:t>), </a:t>
            </a:r>
            <a:r>
              <a:rPr lang="it-IT" b="1" dirty="0" smtClean="0"/>
              <a:t>è possibile titolare in successione i diversi protoni dell’acido l’uno dopo l’altro</a:t>
            </a:r>
            <a:r>
              <a:rPr lang="it-IT" dirty="0" smtClean="0"/>
              <a:t>. Questo significa che la reazione 2 non inizia prima che la reazione 1 sia andata a completezza, e che la reazione 3 non inizia prima che la 2 sia andata a completezza.</a:t>
            </a:r>
          </a:p>
          <a:p>
            <a:r>
              <a:rPr lang="it-IT" dirty="0" smtClean="0">
                <a:solidFill>
                  <a:schemeClr val="accent1"/>
                </a:solidFill>
              </a:rPr>
              <a:t>Nella curva di titolazione saranno quindi evidenti più salti di </a:t>
            </a:r>
            <a:r>
              <a:rPr lang="it-IT" dirty="0" err="1" smtClean="0">
                <a:solidFill>
                  <a:schemeClr val="accent1"/>
                </a:solidFill>
              </a:rPr>
              <a:t>pH</a:t>
            </a:r>
            <a:r>
              <a:rPr lang="it-IT" dirty="0" smtClean="0">
                <a:solidFill>
                  <a:schemeClr val="accent1"/>
                </a:solidFill>
              </a:rPr>
              <a:t> relativi alla titolazione del primo protone, del secondo protone e così via</a:t>
            </a:r>
            <a:r>
              <a:rPr lang="it-IT" dirty="0" smtClean="0"/>
              <a:t>.</a:t>
            </a:r>
            <a:endParaRPr lang="it-IT" baseline="30000" dirty="0"/>
          </a:p>
        </p:txBody>
      </p:sp>
    </p:spTree>
    <p:extLst>
      <p:ext uri="{BB962C8B-B14F-4D97-AF65-F5344CB8AC3E}">
        <p14:creationId xmlns:p14="http://schemas.microsoft.com/office/powerpoint/2010/main" val="10707414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5" y="50328"/>
            <a:ext cx="5529263" cy="424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536903" y="2870210"/>
            <a:ext cx="3618532" cy="1710918"/>
          </a:xfrm>
        </p:spPr>
        <p:txBody>
          <a:bodyPr>
            <a:normAutofit lnSpcReduction="1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it-IT" sz="1800" b="1" u="sng" dirty="0" smtClean="0"/>
              <a:t>Continuando ad aggiungere </a:t>
            </a:r>
            <a:r>
              <a:rPr lang="it-IT" sz="1800" b="1" u="sng" dirty="0" err="1" smtClean="0"/>
              <a:t>NaOH</a:t>
            </a:r>
            <a:r>
              <a:rPr lang="it-IT" sz="1800" dirty="0" smtClean="0"/>
              <a:t>, si osserva il primo salto di </a:t>
            </a:r>
            <a:r>
              <a:rPr lang="it-IT" sz="1800" dirty="0" err="1" smtClean="0"/>
              <a:t>pH</a:t>
            </a:r>
            <a:r>
              <a:rPr lang="it-IT" sz="1800" dirty="0" smtClean="0"/>
              <a:t> relativo alla </a:t>
            </a:r>
            <a:r>
              <a:rPr lang="it-IT" sz="1800" b="1" dirty="0" smtClean="0"/>
              <a:t>titolazione del primo protone</a:t>
            </a:r>
            <a:r>
              <a:rPr lang="it-IT" sz="1800" dirty="0" smtClean="0"/>
              <a:t>; all’equivalenza la sola specie presente in soluzione è </a:t>
            </a:r>
            <a:r>
              <a:rPr lang="it-IT" sz="1800" b="1" dirty="0" smtClean="0"/>
              <a:t>H</a:t>
            </a:r>
            <a:r>
              <a:rPr lang="it-IT" sz="1800" b="1" baseline="-25000" dirty="0" smtClean="0"/>
              <a:t>2</a:t>
            </a:r>
            <a:r>
              <a:rPr lang="it-IT" sz="1800" b="1" dirty="0" smtClean="0"/>
              <a:t>PO</a:t>
            </a:r>
            <a:r>
              <a:rPr lang="it-IT" sz="1800" b="1" baseline="-25000" dirty="0" smtClean="0"/>
              <a:t>4</a:t>
            </a:r>
            <a:r>
              <a:rPr lang="it-IT" sz="1800" b="1" baseline="30000" dirty="0" smtClean="0"/>
              <a:t>-</a:t>
            </a:r>
            <a:r>
              <a:rPr lang="it-IT" sz="1800" b="1" dirty="0" smtClean="0"/>
              <a:t>. </a:t>
            </a:r>
            <a:endParaRPr lang="it-IT" sz="2000" dirty="0"/>
          </a:p>
        </p:txBody>
      </p:sp>
      <p:sp>
        <p:nvSpPr>
          <p:cNvPr id="4" name="Rettangolo 3"/>
          <p:cNvSpPr/>
          <p:nvPr/>
        </p:nvSpPr>
        <p:spPr>
          <a:xfrm>
            <a:off x="5517828" y="7888"/>
            <a:ext cx="36261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b="1" u="sng" dirty="0" smtClean="0"/>
              <a:t>Nella fase iniziale</a:t>
            </a:r>
            <a:r>
              <a:rPr lang="it-IT" dirty="0" smtClean="0"/>
              <a:t>, l’aggiunta di </a:t>
            </a:r>
            <a:r>
              <a:rPr lang="it-IT" dirty="0" err="1" smtClean="0"/>
              <a:t>NaOH</a:t>
            </a:r>
            <a:r>
              <a:rPr lang="it-IT" dirty="0" smtClean="0"/>
              <a:t> ad una soluzione di un acido debole (K</a:t>
            </a:r>
            <a:r>
              <a:rPr lang="it-IT" baseline="-25000" dirty="0" smtClean="0"/>
              <a:t>a1</a:t>
            </a:r>
            <a:r>
              <a:rPr lang="it-IT" dirty="0" smtClean="0"/>
              <a:t>=6,3x10</a:t>
            </a:r>
            <a:r>
              <a:rPr lang="it-IT" baseline="30000" dirty="0" smtClean="0"/>
              <a:t>-3</a:t>
            </a:r>
            <a:r>
              <a:rPr lang="it-IT" dirty="0" smtClean="0"/>
              <a:t>) provoca un aumento di </a:t>
            </a:r>
            <a:r>
              <a:rPr lang="it-IT" dirty="0" err="1" smtClean="0"/>
              <a:t>pH</a:t>
            </a:r>
            <a:r>
              <a:rPr lang="it-IT" dirty="0" smtClean="0"/>
              <a:t>; ben presto però la formazione di idrogeno fosfato in presenza di acido fosforico determina la formazione di una </a:t>
            </a:r>
            <a:r>
              <a:rPr lang="it-IT" b="1" dirty="0" smtClean="0"/>
              <a:t>soluzione tampone </a:t>
            </a:r>
            <a:r>
              <a:rPr lang="it-IT" dirty="0" smtClean="0"/>
              <a:t>(</a:t>
            </a:r>
            <a:r>
              <a:rPr lang="it-IT" b="1" dirty="0" smtClean="0"/>
              <a:t>H</a:t>
            </a:r>
            <a:r>
              <a:rPr lang="it-IT" b="1" baseline="-25000" dirty="0" smtClean="0"/>
              <a:t>3</a:t>
            </a:r>
            <a:r>
              <a:rPr lang="it-IT" b="1" dirty="0" smtClean="0"/>
              <a:t>PO</a:t>
            </a:r>
            <a:r>
              <a:rPr lang="it-IT" b="1" baseline="-25000" dirty="0" smtClean="0"/>
              <a:t>4</a:t>
            </a:r>
            <a:r>
              <a:rPr lang="it-IT" b="1" dirty="0" smtClean="0"/>
              <a:t>/H</a:t>
            </a:r>
            <a:r>
              <a:rPr lang="it-IT" b="1" baseline="-25000" dirty="0" smtClean="0"/>
              <a:t>2</a:t>
            </a:r>
            <a:r>
              <a:rPr lang="it-IT" b="1" dirty="0" smtClean="0"/>
              <a:t>PO</a:t>
            </a:r>
            <a:r>
              <a:rPr lang="it-IT" b="1" baseline="-25000" dirty="0" smtClean="0"/>
              <a:t>4</a:t>
            </a:r>
            <a:r>
              <a:rPr lang="it-IT" b="1" baseline="30000" dirty="0" smtClean="0"/>
              <a:t>-</a:t>
            </a:r>
            <a:r>
              <a:rPr lang="it-IT" dirty="0" smtClean="0"/>
              <a:t>) che tampona in intorno ad un </a:t>
            </a:r>
            <a:r>
              <a:rPr lang="it-IT" dirty="0" err="1" smtClean="0"/>
              <a:t>pH</a:t>
            </a:r>
            <a:r>
              <a:rPr lang="it-IT" dirty="0" smtClean="0"/>
              <a:t> pari a:           </a:t>
            </a:r>
            <a:r>
              <a:rPr lang="it-IT" b="1" dirty="0" err="1" smtClean="0">
                <a:solidFill>
                  <a:schemeClr val="accent1"/>
                </a:solidFill>
              </a:rPr>
              <a:t>pH</a:t>
            </a:r>
            <a:r>
              <a:rPr lang="it-IT" b="1" dirty="0" smtClean="0">
                <a:solidFill>
                  <a:schemeClr val="accent1"/>
                </a:solidFill>
              </a:rPr>
              <a:t>= pK</a:t>
            </a:r>
            <a:r>
              <a:rPr lang="it-IT" b="1" baseline="-25000" dirty="0" smtClean="0">
                <a:solidFill>
                  <a:schemeClr val="accent1"/>
                </a:solidFill>
              </a:rPr>
              <a:t>a1</a:t>
            </a:r>
            <a:r>
              <a:rPr lang="it-IT" b="1" dirty="0" smtClean="0">
                <a:solidFill>
                  <a:schemeClr val="accent1"/>
                </a:solidFill>
              </a:rPr>
              <a:t>=2,2</a:t>
            </a:r>
            <a:endParaRPr lang="it-IT" b="1" dirty="0">
              <a:solidFill>
                <a:schemeClr val="accent1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0" y="4437112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Al primo punto di equivalenza</a:t>
            </a:r>
            <a:r>
              <a:rPr lang="it-IT" dirty="0"/>
              <a:t>, </a:t>
            </a:r>
            <a:r>
              <a:rPr lang="it-IT" b="1" dirty="0">
                <a:solidFill>
                  <a:prstClr val="black"/>
                </a:solidFill>
              </a:rPr>
              <a:t>H</a:t>
            </a:r>
            <a:r>
              <a:rPr lang="it-IT" b="1" baseline="-25000" dirty="0">
                <a:solidFill>
                  <a:prstClr val="black"/>
                </a:solidFill>
              </a:rPr>
              <a:t>2</a:t>
            </a:r>
            <a:r>
              <a:rPr lang="it-IT" b="1" dirty="0">
                <a:solidFill>
                  <a:prstClr val="black"/>
                </a:solidFill>
              </a:rPr>
              <a:t>PO</a:t>
            </a:r>
            <a:r>
              <a:rPr lang="it-IT" b="1" baseline="-25000" dirty="0">
                <a:solidFill>
                  <a:prstClr val="black"/>
                </a:solidFill>
              </a:rPr>
              <a:t>4</a:t>
            </a:r>
            <a:r>
              <a:rPr lang="it-IT" b="1" baseline="30000" dirty="0">
                <a:solidFill>
                  <a:prstClr val="black"/>
                </a:solidFill>
              </a:rPr>
              <a:t>-</a:t>
            </a:r>
            <a:r>
              <a:rPr lang="it-IT" baseline="30000" dirty="0">
                <a:solidFill>
                  <a:prstClr val="black"/>
                </a:solidFill>
              </a:rPr>
              <a:t> </a:t>
            </a:r>
            <a:r>
              <a:rPr lang="it-IT" dirty="0">
                <a:solidFill>
                  <a:prstClr val="black"/>
                </a:solidFill>
              </a:rPr>
              <a:t>può agire sia da acido (dando </a:t>
            </a:r>
            <a:r>
              <a:rPr lang="it-IT" b="1" dirty="0">
                <a:solidFill>
                  <a:prstClr val="black"/>
                </a:solidFill>
              </a:rPr>
              <a:t>HPO</a:t>
            </a:r>
            <a:r>
              <a:rPr lang="it-IT" b="1" baseline="-25000" dirty="0">
                <a:solidFill>
                  <a:prstClr val="black"/>
                </a:solidFill>
              </a:rPr>
              <a:t>4</a:t>
            </a:r>
            <a:r>
              <a:rPr lang="it-IT" b="1" baseline="30000" dirty="0">
                <a:solidFill>
                  <a:prstClr val="black"/>
                </a:solidFill>
              </a:rPr>
              <a:t>2-</a:t>
            </a:r>
            <a:r>
              <a:rPr lang="it-IT" dirty="0">
                <a:solidFill>
                  <a:prstClr val="black"/>
                </a:solidFill>
              </a:rPr>
              <a:t>) che da base (dando </a:t>
            </a:r>
            <a:r>
              <a:rPr lang="it-IT" b="1" dirty="0" smtClean="0">
                <a:solidFill>
                  <a:prstClr val="black"/>
                </a:solidFill>
              </a:rPr>
              <a:t>H</a:t>
            </a:r>
            <a:r>
              <a:rPr lang="it-IT" b="1" baseline="-25000" dirty="0" smtClean="0">
                <a:solidFill>
                  <a:prstClr val="black"/>
                </a:solidFill>
              </a:rPr>
              <a:t>3</a:t>
            </a:r>
            <a:r>
              <a:rPr lang="it-IT" b="1" dirty="0" smtClean="0">
                <a:solidFill>
                  <a:prstClr val="black"/>
                </a:solidFill>
              </a:rPr>
              <a:t>PO</a:t>
            </a:r>
            <a:r>
              <a:rPr lang="it-IT" b="1" baseline="-25000" dirty="0" smtClean="0">
                <a:solidFill>
                  <a:prstClr val="black"/>
                </a:solidFill>
              </a:rPr>
              <a:t>4</a:t>
            </a:r>
            <a:r>
              <a:rPr lang="it-IT" b="1" dirty="0" smtClean="0">
                <a:solidFill>
                  <a:prstClr val="black"/>
                </a:solidFill>
              </a:rPr>
              <a:t> </a:t>
            </a:r>
            <a:r>
              <a:rPr lang="it-IT" dirty="0" smtClean="0">
                <a:solidFill>
                  <a:prstClr val="black"/>
                </a:solidFill>
              </a:rPr>
              <a:t>e</a:t>
            </a:r>
            <a:r>
              <a:rPr lang="it-IT" b="1" dirty="0" smtClean="0">
                <a:solidFill>
                  <a:prstClr val="black"/>
                </a:solidFill>
              </a:rPr>
              <a:t> H</a:t>
            </a:r>
            <a:r>
              <a:rPr lang="it-IT" b="1" baseline="-25000" dirty="0" smtClean="0">
                <a:solidFill>
                  <a:prstClr val="black"/>
                </a:solidFill>
              </a:rPr>
              <a:t>2</a:t>
            </a:r>
            <a:r>
              <a:rPr lang="it-IT" b="1" dirty="0" smtClean="0">
                <a:solidFill>
                  <a:prstClr val="black"/>
                </a:solidFill>
              </a:rPr>
              <a:t>O</a:t>
            </a:r>
            <a:r>
              <a:rPr lang="it-IT" dirty="0" smtClean="0">
                <a:solidFill>
                  <a:prstClr val="black"/>
                </a:solidFill>
              </a:rPr>
              <a:t>). In questo caso, </a:t>
            </a:r>
            <a:r>
              <a:rPr lang="it-IT" b="1" dirty="0">
                <a:solidFill>
                  <a:prstClr val="black"/>
                </a:solidFill>
              </a:rPr>
              <a:t>H</a:t>
            </a:r>
            <a:r>
              <a:rPr lang="it-IT" b="1" baseline="-25000" dirty="0">
                <a:solidFill>
                  <a:prstClr val="black"/>
                </a:solidFill>
              </a:rPr>
              <a:t>2</a:t>
            </a:r>
            <a:r>
              <a:rPr lang="it-IT" b="1" dirty="0">
                <a:solidFill>
                  <a:prstClr val="black"/>
                </a:solidFill>
              </a:rPr>
              <a:t>PO</a:t>
            </a:r>
            <a:r>
              <a:rPr lang="it-IT" b="1" baseline="-25000" dirty="0">
                <a:solidFill>
                  <a:prstClr val="black"/>
                </a:solidFill>
              </a:rPr>
              <a:t>4</a:t>
            </a:r>
            <a:r>
              <a:rPr lang="it-IT" b="1" baseline="30000" dirty="0">
                <a:solidFill>
                  <a:prstClr val="black"/>
                </a:solidFill>
              </a:rPr>
              <a:t>-</a:t>
            </a:r>
            <a:r>
              <a:rPr lang="it-IT" dirty="0">
                <a:solidFill>
                  <a:prstClr val="black"/>
                </a:solidFill>
              </a:rPr>
              <a:t> </a:t>
            </a:r>
            <a:r>
              <a:rPr lang="it-IT" dirty="0" smtClean="0">
                <a:solidFill>
                  <a:prstClr val="black"/>
                </a:solidFill>
              </a:rPr>
              <a:t>può essere considerato un intermedio di queste due reazioni acido-base e il </a:t>
            </a:r>
            <a:r>
              <a:rPr lang="it-IT" dirty="0" err="1" smtClean="0">
                <a:solidFill>
                  <a:prstClr val="black"/>
                </a:solidFill>
              </a:rPr>
              <a:t>pH</a:t>
            </a:r>
            <a:r>
              <a:rPr lang="it-IT" dirty="0" smtClean="0">
                <a:solidFill>
                  <a:prstClr val="black"/>
                </a:solidFill>
              </a:rPr>
              <a:t> può essere così calcolato:</a:t>
            </a:r>
            <a:endParaRPr lang="it-IT" dirty="0"/>
          </a:p>
        </p:txBody>
      </p:sp>
      <p:graphicFrame>
        <p:nvGraphicFramePr>
          <p:cNvPr id="7" name="Ogget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0034880"/>
              </p:ext>
            </p:extLst>
          </p:nvPr>
        </p:nvGraphicFramePr>
        <p:xfrm>
          <a:off x="552412" y="5589240"/>
          <a:ext cx="2291396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Equazione" r:id="rId4" imgW="1028520" imgH="355320" progId="Equation.3">
                  <p:embed/>
                </p:oleObj>
              </mc:Choice>
              <mc:Fallback>
                <p:oleObj name="Equazione" r:id="rId4" imgW="1028520" imgH="35532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2412" y="5589240"/>
                        <a:ext cx="2291396" cy="792088"/>
                      </a:xfrm>
                      <a:prstGeom prst="rect">
                        <a:avLst/>
                      </a:prstGeom>
                      <a:ln cmpd="dbl">
                        <a:solidFill>
                          <a:srgbClr val="C0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asellaDiTesto 7"/>
          <p:cNvSpPr txBox="1"/>
          <p:nvPr/>
        </p:nvSpPr>
        <p:spPr>
          <a:xfrm>
            <a:off x="3203848" y="5509964"/>
            <a:ext cx="572412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srgbClr val="00B050"/>
                </a:solidFill>
              </a:rPr>
              <a:t>pH</a:t>
            </a:r>
            <a:r>
              <a:rPr lang="it-IT" dirty="0" smtClean="0">
                <a:solidFill>
                  <a:srgbClr val="00B050"/>
                </a:solidFill>
              </a:rPr>
              <a:t> al primo punto di equivalenza.</a:t>
            </a:r>
          </a:p>
          <a:p>
            <a:r>
              <a:rPr lang="it-IT" sz="1600" dirty="0" smtClean="0"/>
              <a:t>Agli altri punti equivalenti il calcolo è analogo e dipende dai </a:t>
            </a:r>
            <a:r>
              <a:rPr lang="it-IT" sz="1600" dirty="0" err="1" smtClean="0"/>
              <a:t>K</a:t>
            </a:r>
            <a:r>
              <a:rPr lang="it-IT" sz="1600" baseline="-25000" dirty="0" err="1" smtClean="0"/>
              <a:t>ai</a:t>
            </a:r>
            <a:r>
              <a:rPr lang="it-IT" sz="1600" dirty="0" smtClean="0"/>
              <a:t> delle reazioni coinvolte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17337770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93724"/>
            <a:ext cx="5529263" cy="424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tangolo 2"/>
          <p:cNvSpPr/>
          <p:nvPr/>
        </p:nvSpPr>
        <p:spPr>
          <a:xfrm>
            <a:off x="44326" y="5169966"/>
            <a:ext cx="90996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u="sng" dirty="0"/>
              <a:t>Superato il secondo punto di equivalenza</a:t>
            </a:r>
            <a:r>
              <a:rPr lang="it-IT" dirty="0"/>
              <a:t>, ulteriori aggiunte di titolante producono la reazione 3; </a:t>
            </a:r>
            <a:r>
              <a:rPr lang="it-IT" dirty="0" smtClean="0"/>
              <a:t>si osserva </a:t>
            </a:r>
            <a:r>
              <a:rPr lang="it-IT" dirty="0"/>
              <a:t>una nuova stabilizzazione del </a:t>
            </a:r>
            <a:r>
              <a:rPr lang="it-IT" dirty="0" err="1"/>
              <a:t>pH</a:t>
            </a:r>
            <a:r>
              <a:rPr lang="it-IT" dirty="0"/>
              <a:t>, dovuta alla formazione di un </a:t>
            </a:r>
            <a:r>
              <a:rPr lang="it-IT" b="1" dirty="0" smtClean="0"/>
              <a:t>terzo tampone HPO</a:t>
            </a:r>
            <a:r>
              <a:rPr lang="it-IT" b="1" baseline="-25000" dirty="0" smtClean="0"/>
              <a:t>4</a:t>
            </a:r>
            <a:r>
              <a:rPr lang="it-IT" b="1" baseline="30000" dirty="0" smtClean="0"/>
              <a:t>2-</a:t>
            </a:r>
            <a:r>
              <a:rPr lang="it-IT" b="1" dirty="0" smtClean="0"/>
              <a:t>/PO</a:t>
            </a:r>
            <a:r>
              <a:rPr lang="it-IT" b="1" baseline="-25000" dirty="0" smtClean="0"/>
              <a:t>4</a:t>
            </a:r>
            <a:r>
              <a:rPr lang="it-IT" b="1" baseline="30000" dirty="0" smtClean="0"/>
              <a:t>3-</a:t>
            </a:r>
            <a:r>
              <a:rPr lang="it-IT" b="1" dirty="0" smtClean="0"/>
              <a:t> </a:t>
            </a:r>
            <a:r>
              <a:rPr lang="it-IT" dirty="0"/>
              <a:t>; </a:t>
            </a:r>
            <a:r>
              <a:rPr lang="it-IT" dirty="0" smtClean="0"/>
              <a:t>il </a:t>
            </a:r>
            <a:r>
              <a:rPr lang="it-IT" dirty="0" err="1" smtClean="0"/>
              <a:t>pH</a:t>
            </a:r>
            <a:r>
              <a:rPr lang="it-IT" dirty="0" smtClean="0"/>
              <a:t> </a:t>
            </a:r>
            <a:r>
              <a:rPr lang="it-IT" dirty="0"/>
              <a:t>si porta intorno ad un valore</a:t>
            </a:r>
            <a:r>
              <a:rPr lang="it-IT" dirty="0" smtClean="0"/>
              <a:t>:       </a:t>
            </a:r>
            <a:r>
              <a:rPr lang="it-IT" b="1" dirty="0" err="1" smtClean="0">
                <a:solidFill>
                  <a:schemeClr val="accent1"/>
                </a:solidFill>
              </a:rPr>
              <a:t>pH</a:t>
            </a:r>
            <a:r>
              <a:rPr lang="it-IT" b="1" dirty="0">
                <a:solidFill>
                  <a:schemeClr val="accent1"/>
                </a:solidFill>
              </a:rPr>
              <a:t>= </a:t>
            </a:r>
            <a:r>
              <a:rPr lang="it-IT" b="1" dirty="0" smtClean="0">
                <a:solidFill>
                  <a:schemeClr val="accent1"/>
                </a:solidFill>
              </a:rPr>
              <a:t>pK</a:t>
            </a:r>
            <a:r>
              <a:rPr lang="it-IT" b="1" baseline="-25000" dirty="0" smtClean="0">
                <a:solidFill>
                  <a:schemeClr val="accent1"/>
                </a:solidFill>
              </a:rPr>
              <a:t>a3</a:t>
            </a:r>
            <a:r>
              <a:rPr lang="it-IT" b="1" dirty="0" smtClean="0">
                <a:solidFill>
                  <a:schemeClr val="accent1"/>
                </a:solidFill>
              </a:rPr>
              <a:t>=12,7</a:t>
            </a:r>
            <a:endParaRPr lang="it-IT" b="1" dirty="0">
              <a:solidFill>
                <a:schemeClr val="accent1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44326" y="6300028"/>
            <a:ext cx="90996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Il terzo punto di equivalenza cadrebbe ad un </a:t>
            </a:r>
            <a:r>
              <a:rPr lang="it-IT" dirty="0" err="1" smtClean="0"/>
              <a:t>pH</a:t>
            </a:r>
            <a:r>
              <a:rPr lang="it-IT" dirty="0" smtClean="0"/>
              <a:t> troppo basico per poter essere evidenziato.</a:t>
            </a: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107504" y="382012"/>
            <a:ext cx="350745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u="sng" dirty="0"/>
              <a:t>Se si prosegue con le aggiunte di titolante</a:t>
            </a:r>
            <a:r>
              <a:rPr lang="it-IT" dirty="0"/>
              <a:t>, si viene ad innescare la reazione 2 che provoca la formazione di una </a:t>
            </a:r>
            <a:r>
              <a:rPr lang="it-IT" b="1" dirty="0"/>
              <a:t>secondo tampone</a:t>
            </a:r>
            <a:r>
              <a:rPr lang="it-IT" dirty="0"/>
              <a:t>, </a:t>
            </a:r>
            <a:r>
              <a:rPr lang="pt-BR" b="1" dirty="0"/>
              <a:t>H</a:t>
            </a:r>
            <a:r>
              <a:rPr lang="pt-BR" b="1" baseline="-25000" dirty="0"/>
              <a:t>2</a:t>
            </a:r>
            <a:r>
              <a:rPr lang="pt-BR" b="1" dirty="0"/>
              <a:t>PO</a:t>
            </a:r>
            <a:r>
              <a:rPr lang="pt-BR" b="1" baseline="-25000" dirty="0"/>
              <a:t>4</a:t>
            </a:r>
            <a:r>
              <a:rPr lang="pt-BR" b="1" baseline="30000" dirty="0"/>
              <a:t>-</a:t>
            </a:r>
            <a:r>
              <a:rPr lang="pt-BR" b="1" dirty="0"/>
              <a:t>/</a:t>
            </a:r>
            <a:r>
              <a:rPr lang="it-IT" b="1" dirty="0"/>
              <a:t>HPO</a:t>
            </a:r>
            <a:r>
              <a:rPr lang="it-IT" b="1" baseline="-25000" dirty="0"/>
              <a:t>4</a:t>
            </a:r>
            <a:r>
              <a:rPr lang="it-IT" b="1" baseline="30000" dirty="0"/>
              <a:t>2-</a:t>
            </a:r>
            <a:r>
              <a:rPr lang="it-IT" dirty="0"/>
              <a:t>; il </a:t>
            </a:r>
            <a:r>
              <a:rPr lang="it-IT" dirty="0" err="1"/>
              <a:t>pH</a:t>
            </a:r>
            <a:r>
              <a:rPr lang="it-IT" dirty="0"/>
              <a:t> viene nuovamente a stabilizzarsi, questa volta intorno ad una valore pari a:         </a:t>
            </a:r>
            <a:r>
              <a:rPr lang="it-IT" b="1" dirty="0" err="1">
                <a:solidFill>
                  <a:schemeClr val="accent1"/>
                </a:solidFill>
              </a:rPr>
              <a:t>pH</a:t>
            </a:r>
            <a:r>
              <a:rPr lang="it-IT" b="1" dirty="0">
                <a:solidFill>
                  <a:schemeClr val="accent1"/>
                </a:solidFill>
              </a:rPr>
              <a:t>= </a:t>
            </a:r>
            <a:r>
              <a:rPr lang="it-IT" b="1" dirty="0" smtClean="0">
                <a:solidFill>
                  <a:schemeClr val="accent1"/>
                </a:solidFill>
              </a:rPr>
              <a:t>pK</a:t>
            </a:r>
            <a:r>
              <a:rPr lang="it-IT" b="1" baseline="-25000" dirty="0" smtClean="0">
                <a:solidFill>
                  <a:schemeClr val="accent1"/>
                </a:solidFill>
              </a:rPr>
              <a:t>a2</a:t>
            </a:r>
            <a:r>
              <a:rPr lang="it-IT" b="1" dirty="0" smtClean="0">
                <a:solidFill>
                  <a:schemeClr val="accent1"/>
                </a:solidFill>
              </a:rPr>
              <a:t>=7,2</a:t>
            </a:r>
          </a:p>
          <a:p>
            <a:endParaRPr lang="it-IT" b="1" u="sng" dirty="0"/>
          </a:p>
          <a:p>
            <a:r>
              <a:rPr lang="it-IT" b="1" u="sng" dirty="0" smtClean="0"/>
              <a:t>Proseguendo </a:t>
            </a:r>
            <a:r>
              <a:rPr lang="it-IT" b="1" u="sng" dirty="0"/>
              <a:t>la titolazione</a:t>
            </a:r>
            <a:r>
              <a:rPr lang="it-IT" dirty="0"/>
              <a:t>, si osserva quindi </a:t>
            </a:r>
            <a:r>
              <a:rPr lang="it-IT" b="1" dirty="0"/>
              <a:t>un secondo salto di </a:t>
            </a:r>
            <a:r>
              <a:rPr lang="it-IT" b="1" dirty="0" err="1"/>
              <a:t>pH</a:t>
            </a:r>
            <a:r>
              <a:rPr lang="it-IT" b="1" dirty="0"/>
              <a:t> </a:t>
            </a:r>
            <a:r>
              <a:rPr lang="it-IT" dirty="0"/>
              <a:t>relativo alla </a:t>
            </a:r>
            <a:r>
              <a:rPr lang="it-IT" b="1" dirty="0"/>
              <a:t>titolazione del</a:t>
            </a:r>
          </a:p>
          <a:p>
            <a:r>
              <a:rPr lang="it-IT" b="1" dirty="0"/>
              <a:t>secondo protone</a:t>
            </a:r>
            <a:r>
              <a:rPr lang="it-IT" dirty="0"/>
              <a:t>; al secondo punto di equivalenza, la sola specie presente in soluzione è lo ione</a:t>
            </a:r>
          </a:p>
          <a:p>
            <a:r>
              <a:rPr lang="it-IT" dirty="0"/>
              <a:t>idrogeno fosfato  HPO</a:t>
            </a:r>
            <a:r>
              <a:rPr lang="it-IT" baseline="-25000" dirty="0"/>
              <a:t>4</a:t>
            </a:r>
            <a:r>
              <a:rPr lang="it-IT" baseline="30000" dirty="0"/>
              <a:t>2-</a:t>
            </a:r>
            <a:r>
              <a:rPr lang="it-IT" dirty="0"/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18023474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-21332" y="116632"/>
            <a:ext cx="91131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olidFill>
                  <a:schemeClr val="accent1"/>
                </a:solidFill>
              </a:rPr>
              <a:t>Se in un acido </a:t>
            </a:r>
            <a:r>
              <a:rPr lang="it-IT" dirty="0" err="1">
                <a:solidFill>
                  <a:schemeClr val="accent1"/>
                </a:solidFill>
              </a:rPr>
              <a:t>poliprotico</a:t>
            </a:r>
            <a:r>
              <a:rPr lang="it-IT" dirty="0">
                <a:solidFill>
                  <a:schemeClr val="accent1"/>
                </a:solidFill>
              </a:rPr>
              <a:t> le costanti di dissociazione non sono sufficientemente diverse tra loro</a:t>
            </a:r>
          </a:p>
          <a:p>
            <a:pPr algn="just"/>
            <a:r>
              <a:rPr lang="it-IT" dirty="0"/>
              <a:t>(</a:t>
            </a:r>
            <a:r>
              <a:rPr lang="it-IT" b="1" dirty="0">
                <a:solidFill>
                  <a:schemeClr val="accent1"/>
                </a:solidFill>
              </a:rPr>
              <a:t>K</a:t>
            </a:r>
            <a:r>
              <a:rPr lang="it-IT" b="1" baseline="-25000" dirty="0">
                <a:solidFill>
                  <a:schemeClr val="accent1"/>
                </a:solidFill>
              </a:rPr>
              <a:t>a1</a:t>
            </a:r>
            <a:r>
              <a:rPr lang="it-IT" b="1" dirty="0">
                <a:solidFill>
                  <a:schemeClr val="accent1"/>
                </a:solidFill>
              </a:rPr>
              <a:t>/K</a:t>
            </a:r>
            <a:r>
              <a:rPr lang="it-IT" b="1" baseline="-25000" dirty="0">
                <a:solidFill>
                  <a:schemeClr val="accent1"/>
                </a:solidFill>
              </a:rPr>
              <a:t>a2</a:t>
            </a:r>
            <a:r>
              <a:rPr lang="it-IT" b="1" dirty="0">
                <a:solidFill>
                  <a:schemeClr val="accent1"/>
                </a:solidFill>
              </a:rPr>
              <a:t>&lt;10</a:t>
            </a:r>
            <a:r>
              <a:rPr lang="it-IT" b="1" baseline="30000" dirty="0">
                <a:solidFill>
                  <a:schemeClr val="accent1"/>
                </a:solidFill>
              </a:rPr>
              <a:t>4</a:t>
            </a:r>
            <a:r>
              <a:rPr lang="it-IT" dirty="0"/>
              <a:t>), </a:t>
            </a:r>
            <a:r>
              <a:rPr lang="it-IT" dirty="0">
                <a:solidFill>
                  <a:schemeClr val="accent1"/>
                </a:solidFill>
              </a:rPr>
              <a:t>non è possibile mettere in evidenza separatamente i punti di equivalenza relativi </a:t>
            </a:r>
            <a:r>
              <a:rPr lang="it-IT" dirty="0" smtClean="0">
                <a:solidFill>
                  <a:schemeClr val="accent1"/>
                </a:solidFill>
              </a:rPr>
              <a:t>alla titolazione </a:t>
            </a:r>
            <a:r>
              <a:rPr lang="it-IT" dirty="0">
                <a:solidFill>
                  <a:schemeClr val="accent1"/>
                </a:solidFill>
              </a:rPr>
              <a:t>del primo e del secondo protone</a:t>
            </a:r>
            <a:r>
              <a:rPr lang="it-IT" dirty="0"/>
              <a:t>. E’ questo il caso, ad esempio, </a:t>
            </a:r>
            <a:r>
              <a:rPr lang="it-IT" b="1" dirty="0">
                <a:solidFill>
                  <a:srgbClr val="C00000"/>
                </a:solidFill>
              </a:rPr>
              <a:t>dell’acido </a:t>
            </a:r>
            <a:r>
              <a:rPr lang="it-IT" b="1" dirty="0" smtClean="0">
                <a:solidFill>
                  <a:srgbClr val="C00000"/>
                </a:solidFill>
              </a:rPr>
              <a:t>ossalico   </a:t>
            </a:r>
            <a:r>
              <a:rPr lang="pt-BR" dirty="0" smtClean="0"/>
              <a:t>(</a:t>
            </a:r>
            <a:r>
              <a:rPr lang="pt-BR" b="1" dirty="0"/>
              <a:t>H</a:t>
            </a:r>
            <a:r>
              <a:rPr lang="pt-BR" b="1" baseline="-25000" dirty="0"/>
              <a:t>2</a:t>
            </a:r>
            <a:r>
              <a:rPr lang="pt-BR" b="1" dirty="0"/>
              <a:t>C</a:t>
            </a:r>
            <a:r>
              <a:rPr lang="pt-BR" b="1" baseline="-25000" dirty="0"/>
              <a:t>2</a:t>
            </a:r>
            <a:r>
              <a:rPr lang="pt-BR" b="1" dirty="0"/>
              <a:t>O</a:t>
            </a:r>
            <a:r>
              <a:rPr lang="pt-BR" b="1" baseline="-25000" dirty="0"/>
              <a:t>4</a:t>
            </a:r>
            <a:r>
              <a:rPr lang="pt-BR" b="1" dirty="0"/>
              <a:t>, </a:t>
            </a:r>
            <a:r>
              <a:rPr lang="pt-BR" b="1" dirty="0" smtClean="0"/>
              <a:t>pK</a:t>
            </a:r>
            <a:r>
              <a:rPr lang="pt-BR" b="1" baseline="-25000" dirty="0" smtClean="0"/>
              <a:t>a1</a:t>
            </a:r>
            <a:r>
              <a:rPr lang="pt-BR" b="1" dirty="0" smtClean="0"/>
              <a:t> </a:t>
            </a:r>
            <a:r>
              <a:rPr lang="pt-BR" b="1" dirty="0"/>
              <a:t>= </a:t>
            </a:r>
            <a:r>
              <a:rPr lang="pt-BR" b="1" dirty="0" smtClean="0"/>
              <a:t>1,28; pK</a:t>
            </a:r>
            <a:r>
              <a:rPr lang="pt-BR" b="1" baseline="-25000" dirty="0" smtClean="0"/>
              <a:t>a2</a:t>
            </a:r>
            <a:r>
              <a:rPr lang="pt-BR" b="1" dirty="0"/>
              <a:t>= </a:t>
            </a:r>
            <a:r>
              <a:rPr lang="pt-BR" b="1" dirty="0" smtClean="0"/>
              <a:t>4,28</a:t>
            </a:r>
            <a:r>
              <a:rPr lang="pt-BR" dirty="0" smtClean="0"/>
              <a:t>).</a:t>
            </a:r>
            <a:endParaRPr lang="it-IT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2776"/>
            <a:ext cx="8939272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tangolo 2"/>
          <p:cNvSpPr/>
          <p:nvPr/>
        </p:nvSpPr>
        <p:spPr>
          <a:xfrm>
            <a:off x="104850" y="3088427"/>
            <a:ext cx="89869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Quando </a:t>
            </a:r>
            <a:r>
              <a:rPr lang="pt-BR" dirty="0" smtClean="0"/>
              <a:t>H</a:t>
            </a:r>
            <a:r>
              <a:rPr lang="pt-BR" baseline="-25000" dirty="0" smtClean="0"/>
              <a:t>2</a:t>
            </a:r>
            <a:r>
              <a:rPr lang="pt-BR" dirty="0" smtClean="0"/>
              <a:t>C</a:t>
            </a:r>
            <a:r>
              <a:rPr lang="pt-BR" baseline="-25000" dirty="0" smtClean="0"/>
              <a:t>2</a:t>
            </a:r>
            <a:r>
              <a:rPr lang="pt-BR" dirty="0" smtClean="0"/>
              <a:t>O</a:t>
            </a:r>
            <a:r>
              <a:rPr lang="pt-BR" baseline="-25000" dirty="0" smtClean="0"/>
              <a:t>4 </a:t>
            </a:r>
            <a:r>
              <a:rPr lang="it-IT" dirty="0" smtClean="0"/>
              <a:t>viene </a:t>
            </a:r>
            <a:r>
              <a:rPr lang="it-IT" dirty="0"/>
              <a:t>titolato con </a:t>
            </a:r>
            <a:r>
              <a:rPr lang="it-IT" dirty="0" err="1" smtClean="0"/>
              <a:t>NaOH</a:t>
            </a:r>
            <a:r>
              <a:rPr lang="it-IT" dirty="0" smtClean="0"/>
              <a:t> hanno </a:t>
            </a:r>
            <a:r>
              <a:rPr lang="it-IT" dirty="0"/>
              <a:t>luogo le seguenti reazioni:</a:t>
            </a:r>
          </a:p>
          <a:p>
            <a:r>
              <a:rPr lang="it-IT" dirty="0"/>
              <a:t>1) </a:t>
            </a:r>
            <a:r>
              <a:rPr lang="pt-BR" dirty="0" smtClean="0"/>
              <a:t>H</a:t>
            </a:r>
            <a:r>
              <a:rPr lang="pt-BR" baseline="-25000" dirty="0" smtClean="0"/>
              <a:t>2</a:t>
            </a:r>
            <a:r>
              <a:rPr lang="pt-BR" dirty="0" smtClean="0"/>
              <a:t>C</a:t>
            </a:r>
            <a:r>
              <a:rPr lang="pt-BR" baseline="-25000" dirty="0" smtClean="0"/>
              <a:t>2</a:t>
            </a:r>
            <a:r>
              <a:rPr lang="pt-BR" dirty="0" smtClean="0"/>
              <a:t>O</a:t>
            </a:r>
            <a:r>
              <a:rPr lang="pt-BR" baseline="-25000" dirty="0" smtClean="0"/>
              <a:t>4 </a:t>
            </a:r>
            <a:r>
              <a:rPr lang="it-IT" dirty="0" smtClean="0"/>
              <a:t> </a:t>
            </a:r>
            <a:r>
              <a:rPr lang="it-IT" dirty="0"/>
              <a:t>+ OH</a:t>
            </a:r>
            <a:r>
              <a:rPr lang="it-IT" baseline="30000" dirty="0"/>
              <a:t>-</a:t>
            </a:r>
            <a:r>
              <a:rPr lang="it-IT" dirty="0"/>
              <a:t> </a:t>
            </a:r>
            <a:r>
              <a:rPr lang="it-IT" dirty="0" smtClean="0">
                <a:sym typeface="Wingdings"/>
              </a:rPr>
              <a:t></a:t>
            </a:r>
            <a:r>
              <a:rPr lang="pt-BR" dirty="0" smtClean="0"/>
              <a:t> HC</a:t>
            </a:r>
            <a:r>
              <a:rPr lang="pt-BR" baseline="-25000" dirty="0" smtClean="0"/>
              <a:t>2</a:t>
            </a:r>
            <a:r>
              <a:rPr lang="pt-BR" dirty="0" smtClean="0"/>
              <a:t>O</a:t>
            </a:r>
            <a:r>
              <a:rPr lang="pt-BR" baseline="-25000" dirty="0" smtClean="0"/>
              <a:t>4</a:t>
            </a:r>
            <a:r>
              <a:rPr lang="pt-BR" baseline="30000" dirty="0" smtClean="0"/>
              <a:t>-</a:t>
            </a:r>
            <a:r>
              <a:rPr lang="pt-BR" dirty="0" smtClean="0"/>
              <a:t> + </a:t>
            </a:r>
            <a:r>
              <a:rPr lang="it-IT" dirty="0" smtClean="0"/>
              <a:t>H</a:t>
            </a:r>
            <a:r>
              <a:rPr lang="it-IT" baseline="-25000" dirty="0" smtClean="0"/>
              <a:t>2</a:t>
            </a:r>
            <a:r>
              <a:rPr lang="it-IT" dirty="0" smtClean="0"/>
              <a:t>O</a:t>
            </a:r>
            <a:endParaRPr lang="it-IT" dirty="0"/>
          </a:p>
          <a:p>
            <a:r>
              <a:rPr lang="it-IT" dirty="0"/>
              <a:t>2) </a:t>
            </a:r>
            <a:r>
              <a:rPr lang="pt-BR" dirty="0" smtClean="0"/>
              <a:t>HC</a:t>
            </a:r>
            <a:r>
              <a:rPr lang="pt-BR" baseline="-25000" dirty="0" smtClean="0"/>
              <a:t>2</a:t>
            </a:r>
            <a:r>
              <a:rPr lang="pt-BR" dirty="0" smtClean="0"/>
              <a:t>O</a:t>
            </a:r>
            <a:r>
              <a:rPr lang="pt-BR" baseline="-25000" dirty="0" smtClean="0"/>
              <a:t>4</a:t>
            </a:r>
            <a:r>
              <a:rPr lang="pt-BR" baseline="30000" dirty="0" smtClean="0"/>
              <a:t>-</a:t>
            </a:r>
            <a:r>
              <a:rPr lang="pt-BR" baseline="-25000" dirty="0" smtClean="0"/>
              <a:t> </a:t>
            </a:r>
            <a:r>
              <a:rPr lang="it-IT" dirty="0" smtClean="0"/>
              <a:t> + OH</a:t>
            </a:r>
            <a:r>
              <a:rPr lang="it-IT" baseline="30000" dirty="0" smtClean="0"/>
              <a:t>-</a:t>
            </a:r>
            <a:r>
              <a:rPr lang="it-IT" dirty="0" smtClean="0"/>
              <a:t> </a:t>
            </a:r>
            <a:r>
              <a:rPr lang="it-IT" dirty="0" smtClean="0">
                <a:sym typeface="Wingdings"/>
              </a:rPr>
              <a:t></a:t>
            </a:r>
            <a:r>
              <a:rPr lang="pt-BR" dirty="0" smtClean="0"/>
              <a:t> C</a:t>
            </a:r>
            <a:r>
              <a:rPr lang="pt-BR" baseline="-25000" dirty="0" smtClean="0"/>
              <a:t>2</a:t>
            </a:r>
            <a:r>
              <a:rPr lang="pt-BR" dirty="0" smtClean="0"/>
              <a:t>O</a:t>
            </a:r>
            <a:r>
              <a:rPr lang="pt-BR" baseline="-25000" dirty="0" smtClean="0"/>
              <a:t>4</a:t>
            </a:r>
            <a:r>
              <a:rPr lang="pt-BR" baseline="30000" dirty="0" smtClean="0"/>
              <a:t>2-</a:t>
            </a:r>
            <a:r>
              <a:rPr lang="pt-BR" dirty="0" smtClean="0"/>
              <a:t>+ </a:t>
            </a:r>
            <a:r>
              <a:rPr lang="it-IT" dirty="0" smtClean="0"/>
              <a:t>H</a:t>
            </a:r>
            <a:r>
              <a:rPr lang="it-IT" baseline="-25000" dirty="0" smtClean="0"/>
              <a:t>2</a:t>
            </a:r>
            <a:r>
              <a:rPr lang="it-IT" dirty="0" smtClean="0"/>
              <a:t>O</a:t>
            </a:r>
          </a:p>
          <a:p>
            <a:r>
              <a:rPr lang="it-IT" dirty="0" smtClean="0"/>
              <a:t>____________________________________________________</a:t>
            </a:r>
            <a:endParaRPr lang="it-IT" dirty="0"/>
          </a:p>
          <a:p>
            <a:r>
              <a:rPr lang="pt-BR" dirty="0" smtClean="0"/>
              <a:t>H</a:t>
            </a:r>
            <a:r>
              <a:rPr lang="pt-BR" baseline="-25000" dirty="0" smtClean="0"/>
              <a:t>2</a:t>
            </a:r>
            <a:r>
              <a:rPr lang="pt-BR" dirty="0" smtClean="0"/>
              <a:t>C</a:t>
            </a:r>
            <a:r>
              <a:rPr lang="pt-BR" baseline="-25000" dirty="0" smtClean="0"/>
              <a:t>2</a:t>
            </a:r>
            <a:r>
              <a:rPr lang="pt-BR" dirty="0" smtClean="0"/>
              <a:t>O</a:t>
            </a:r>
            <a:r>
              <a:rPr lang="pt-BR" baseline="-25000" dirty="0" smtClean="0"/>
              <a:t>4 </a:t>
            </a:r>
            <a:r>
              <a:rPr lang="it-IT" dirty="0" smtClean="0"/>
              <a:t> + 2OH</a:t>
            </a:r>
            <a:r>
              <a:rPr lang="it-IT" baseline="30000" dirty="0" smtClean="0"/>
              <a:t>-</a:t>
            </a:r>
            <a:r>
              <a:rPr lang="it-IT" dirty="0" smtClean="0"/>
              <a:t> </a:t>
            </a:r>
            <a:r>
              <a:rPr lang="it-IT" dirty="0" smtClean="0">
                <a:sym typeface="Wingdings"/>
              </a:rPr>
              <a:t></a:t>
            </a:r>
            <a:r>
              <a:rPr lang="pt-BR" dirty="0" smtClean="0"/>
              <a:t> C</a:t>
            </a:r>
            <a:r>
              <a:rPr lang="pt-BR" baseline="-25000" dirty="0" smtClean="0"/>
              <a:t>2</a:t>
            </a:r>
            <a:r>
              <a:rPr lang="pt-BR" dirty="0" smtClean="0"/>
              <a:t>O</a:t>
            </a:r>
            <a:r>
              <a:rPr lang="pt-BR" baseline="-25000" dirty="0" smtClean="0"/>
              <a:t>4</a:t>
            </a:r>
            <a:r>
              <a:rPr lang="pt-BR" baseline="30000" dirty="0" smtClean="0"/>
              <a:t>2-</a:t>
            </a:r>
            <a:r>
              <a:rPr lang="pt-BR" dirty="0" smtClean="0"/>
              <a:t>+ 2</a:t>
            </a:r>
            <a:r>
              <a:rPr lang="it-IT" dirty="0" smtClean="0"/>
              <a:t>H</a:t>
            </a:r>
            <a:r>
              <a:rPr lang="it-IT" baseline="-25000" dirty="0" smtClean="0"/>
              <a:t>2</a:t>
            </a:r>
            <a:r>
              <a:rPr lang="it-IT" dirty="0" smtClean="0"/>
              <a:t>O		</a:t>
            </a:r>
            <a:r>
              <a:rPr lang="pt-BR" dirty="0" smtClean="0"/>
              <a:t>in </a:t>
            </a:r>
            <a:r>
              <a:rPr lang="pt-BR" dirty="0"/>
              <a:t>forma ionica</a:t>
            </a:r>
          </a:p>
          <a:p>
            <a:r>
              <a:rPr lang="pt-BR" dirty="0" smtClean="0"/>
              <a:t>H</a:t>
            </a:r>
            <a:r>
              <a:rPr lang="pt-BR" baseline="-25000" dirty="0" smtClean="0"/>
              <a:t>2</a:t>
            </a:r>
            <a:r>
              <a:rPr lang="pt-BR" dirty="0" smtClean="0"/>
              <a:t>C</a:t>
            </a:r>
            <a:r>
              <a:rPr lang="pt-BR" baseline="-25000" dirty="0" smtClean="0"/>
              <a:t>2</a:t>
            </a:r>
            <a:r>
              <a:rPr lang="pt-BR" dirty="0" smtClean="0"/>
              <a:t>O</a:t>
            </a:r>
            <a:r>
              <a:rPr lang="pt-BR" baseline="-25000" dirty="0" smtClean="0"/>
              <a:t>4</a:t>
            </a:r>
            <a:r>
              <a:rPr lang="pt-BR" dirty="0" smtClean="0"/>
              <a:t> </a:t>
            </a:r>
            <a:r>
              <a:rPr lang="pt-BR" dirty="0"/>
              <a:t>+ 2 NaOH </a:t>
            </a:r>
            <a:r>
              <a:rPr lang="pt-BR" dirty="0" smtClean="0">
                <a:sym typeface="Wingdings"/>
              </a:rPr>
              <a:t> </a:t>
            </a:r>
            <a:r>
              <a:rPr lang="pt-BR" dirty="0" smtClean="0"/>
              <a:t>Na</a:t>
            </a:r>
            <a:r>
              <a:rPr lang="pt-BR" baseline="-25000" dirty="0" smtClean="0"/>
              <a:t>2</a:t>
            </a:r>
            <a:r>
              <a:rPr lang="pt-BR" dirty="0" smtClean="0"/>
              <a:t>C</a:t>
            </a:r>
            <a:r>
              <a:rPr lang="pt-BR" baseline="-25000" dirty="0" smtClean="0"/>
              <a:t>2</a:t>
            </a:r>
            <a:r>
              <a:rPr lang="pt-BR" dirty="0" smtClean="0"/>
              <a:t>O</a:t>
            </a:r>
            <a:r>
              <a:rPr lang="pt-BR" baseline="-25000" dirty="0" smtClean="0"/>
              <a:t>4</a:t>
            </a:r>
            <a:r>
              <a:rPr lang="pt-BR" dirty="0" smtClean="0"/>
              <a:t> </a:t>
            </a:r>
            <a:r>
              <a:rPr lang="pt-BR" dirty="0"/>
              <a:t>+ </a:t>
            </a:r>
            <a:r>
              <a:rPr lang="pt-BR" dirty="0" smtClean="0"/>
              <a:t>2H</a:t>
            </a:r>
            <a:r>
              <a:rPr lang="pt-BR" baseline="-25000" dirty="0" smtClean="0"/>
              <a:t>2</a:t>
            </a:r>
            <a:r>
              <a:rPr lang="pt-BR" dirty="0" smtClean="0"/>
              <a:t>O 		in </a:t>
            </a:r>
            <a:r>
              <a:rPr lang="pt-BR" dirty="0"/>
              <a:t>forma molecolare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-21332" y="5373216"/>
            <a:ext cx="91744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Non è possibile però osservare il completamento della reazione 1 prima che abbia luogo la </a:t>
            </a:r>
            <a:r>
              <a:rPr lang="it-IT" dirty="0" smtClean="0"/>
              <a:t>reazione 2 </a:t>
            </a:r>
            <a:r>
              <a:rPr lang="it-IT" dirty="0"/>
              <a:t>perché il salto di </a:t>
            </a:r>
            <a:r>
              <a:rPr lang="it-IT" dirty="0" err="1"/>
              <a:t>pH</a:t>
            </a:r>
            <a:r>
              <a:rPr lang="it-IT" dirty="0"/>
              <a:t> è troppo piccolo, ma è possibile mettere in evidenza solo il </a:t>
            </a:r>
            <a:r>
              <a:rPr lang="it-IT" dirty="0" smtClean="0"/>
              <a:t>raggiungimento  della </a:t>
            </a:r>
            <a:r>
              <a:rPr lang="it-IT" dirty="0"/>
              <a:t>titolazione completa del secondo protone.</a:t>
            </a:r>
          </a:p>
        </p:txBody>
      </p:sp>
    </p:spTree>
    <p:extLst>
      <p:ext uri="{BB962C8B-B14F-4D97-AF65-F5344CB8AC3E}">
        <p14:creationId xmlns:p14="http://schemas.microsoft.com/office/powerpoint/2010/main" val="30088177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5440487"/>
            <a:ext cx="5925641" cy="1156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50" y="-6786"/>
            <a:ext cx="5760640" cy="3924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tangolo 1"/>
          <p:cNvSpPr/>
          <p:nvPr/>
        </p:nvSpPr>
        <p:spPr>
          <a:xfrm>
            <a:off x="0" y="4141529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u="sng" dirty="0"/>
              <a:t>In corrispondenza del 2° punto di </a:t>
            </a:r>
            <a:r>
              <a:rPr lang="it-IT" b="1" u="sng" dirty="0" smtClean="0"/>
              <a:t>equivalenza</a:t>
            </a:r>
            <a:r>
              <a:rPr lang="it-IT" dirty="0" smtClean="0"/>
              <a:t>, il </a:t>
            </a:r>
            <a:r>
              <a:rPr lang="it-IT" dirty="0" err="1"/>
              <a:t>pH</a:t>
            </a:r>
            <a:r>
              <a:rPr lang="it-IT" dirty="0"/>
              <a:t> della soluzione risulta debolmente basico a</a:t>
            </a:r>
          </a:p>
          <a:p>
            <a:r>
              <a:rPr lang="it-IT" dirty="0"/>
              <a:t>causa dell’idrolisi dello ione ossalato:</a:t>
            </a:r>
          </a:p>
          <a:p>
            <a:pPr algn="ctr"/>
            <a:r>
              <a:rPr lang="it-IT" dirty="0" smtClean="0"/>
              <a:t>C</a:t>
            </a:r>
            <a:r>
              <a:rPr lang="it-IT" baseline="-25000" dirty="0" smtClean="0"/>
              <a:t>2</a:t>
            </a:r>
            <a:r>
              <a:rPr lang="it-IT" dirty="0" smtClean="0"/>
              <a:t>O</a:t>
            </a:r>
            <a:r>
              <a:rPr lang="it-IT" baseline="-25000" dirty="0" smtClean="0"/>
              <a:t>4</a:t>
            </a:r>
            <a:r>
              <a:rPr lang="it-IT" baseline="30000" dirty="0" smtClean="0"/>
              <a:t>2-</a:t>
            </a:r>
            <a:r>
              <a:rPr lang="it-IT" dirty="0" smtClean="0"/>
              <a:t> + </a:t>
            </a:r>
            <a:r>
              <a:rPr lang="it-IT" dirty="0"/>
              <a:t>H</a:t>
            </a:r>
            <a:r>
              <a:rPr lang="it-IT" baseline="-25000" dirty="0"/>
              <a:t>2</a:t>
            </a:r>
            <a:r>
              <a:rPr lang="it-IT" dirty="0"/>
              <a:t>O </a:t>
            </a:r>
            <a:r>
              <a:rPr lang="it-IT" dirty="0" smtClean="0">
                <a:sym typeface="Wingdings"/>
              </a:rPr>
              <a:t></a:t>
            </a:r>
            <a:r>
              <a:rPr lang="it-IT" dirty="0" smtClean="0"/>
              <a:t>HC</a:t>
            </a:r>
            <a:r>
              <a:rPr lang="it-IT" baseline="-25000" dirty="0" smtClean="0"/>
              <a:t>2</a:t>
            </a:r>
            <a:r>
              <a:rPr lang="it-IT" dirty="0" smtClean="0"/>
              <a:t>O</a:t>
            </a:r>
            <a:r>
              <a:rPr lang="it-IT" baseline="-25000" dirty="0" smtClean="0"/>
              <a:t>4</a:t>
            </a:r>
            <a:r>
              <a:rPr lang="it-IT" baseline="30000" dirty="0" smtClean="0"/>
              <a:t>- </a:t>
            </a:r>
            <a:r>
              <a:rPr lang="it-IT" dirty="0" smtClean="0"/>
              <a:t>+ OH</a:t>
            </a:r>
            <a:r>
              <a:rPr lang="it-IT" baseline="30000" dirty="0" smtClean="0"/>
              <a:t>-</a:t>
            </a:r>
            <a:endParaRPr lang="it-IT" baseline="30000" dirty="0"/>
          </a:p>
          <a:p>
            <a:r>
              <a:rPr lang="it-IT" dirty="0" smtClean="0"/>
              <a:t>La cui </a:t>
            </a:r>
            <a:r>
              <a:rPr lang="it-IT" dirty="0"/>
              <a:t>costante di equilibrio è data da:</a:t>
            </a:r>
          </a:p>
        </p:txBody>
      </p:sp>
    </p:spTree>
    <p:extLst>
      <p:ext uri="{BB962C8B-B14F-4D97-AF65-F5344CB8AC3E}">
        <p14:creationId xmlns:p14="http://schemas.microsoft.com/office/powerpoint/2010/main" val="22850555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569162" y="790119"/>
            <a:ext cx="59909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0" i="0" u="none" strike="noStrike" baseline="0" dirty="0" err="1" smtClean="0"/>
              <a:t>pH</a:t>
            </a:r>
            <a:r>
              <a:rPr lang="it-IT" sz="2000" b="0" i="0" u="none" strike="noStrike" baseline="0" dirty="0" smtClean="0"/>
              <a:t> = </a:t>
            </a:r>
            <a:r>
              <a:rPr lang="it-IT" sz="2000" b="0" i="0" u="none" strike="noStrike" baseline="0" dirty="0" err="1" smtClean="0"/>
              <a:t>pK</a:t>
            </a:r>
            <a:r>
              <a:rPr lang="it-IT" sz="2000" b="0" i="0" u="none" strike="noStrike" baseline="-25000" dirty="0" err="1" smtClean="0"/>
              <a:t>In</a:t>
            </a:r>
            <a:r>
              <a:rPr lang="it-IT" sz="2000" b="0" i="0" u="none" strike="noStrike" baseline="0" dirty="0" smtClean="0"/>
              <a:t> ± 1 			intervallo di viraggio</a:t>
            </a:r>
            <a:endParaRPr lang="it-IT" sz="20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0229"/>
            <a:ext cx="8669499" cy="242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1331640" y="107365"/>
            <a:ext cx="65777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>
                <a:solidFill>
                  <a:srgbClr val="C00000"/>
                </a:solidFill>
              </a:rPr>
              <a:t>SCELTA DELL’INDICATORE ACIDO-BASE</a:t>
            </a:r>
            <a:endParaRPr lang="it-IT" sz="3200" b="1" dirty="0">
              <a:solidFill>
                <a:srgbClr val="C00000"/>
              </a:solidFill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789040"/>
            <a:ext cx="6228457" cy="2916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628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332657"/>
            <a:ext cx="8496944" cy="626469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it-IT" sz="1800" dirty="0" smtClean="0"/>
              <a:t>Un volume noto (V</a:t>
            </a:r>
            <a:r>
              <a:rPr lang="it-IT" sz="1800" baseline="-25000" dirty="0" smtClean="0"/>
              <a:t>A</a:t>
            </a:r>
            <a:r>
              <a:rPr lang="it-IT" sz="1800" dirty="0" smtClean="0"/>
              <a:t>), misurato esattamente, di una soluzione A avente concentrazione nota (normalità, N</a:t>
            </a:r>
            <a:r>
              <a:rPr lang="it-IT" sz="1800" baseline="-25000" dirty="0" smtClean="0"/>
              <a:t>A</a:t>
            </a:r>
            <a:r>
              <a:rPr lang="it-IT" sz="1800" dirty="0" smtClean="0"/>
              <a:t>) viene inserito nel becher, insieme a 1-3 gocce d’indicatore. Nella buretta viene introdotta la soluzione B, avente concentrazione incognita da determinare (N</a:t>
            </a:r>
            <a:r>
              <a:rPr lang="it-IT" sz="1800" baseline="-25000" dirty="0" smtClean="0"/>
              <a:t>B</a:t>
            </a:r>
            <a:r>
              <a:rPr lang="it-IT" sz="1800" dirty="0" smtClean="0"/>
              <a:t>). In alternativa, A può essere la soluzione a concentrazione incognita e B la soluzione a titolo noto.</a:t>
            </a:r>
          </a:p>
          <a:p>
            <a:pPr marL="0" indent="0" algn="just">
              <a:buNone/>
            </a:pPr>
            <a:r>
              <a:rPr lang="it-IT" sz="1800" dirty="0" smtClean="0"/>
              <a:t>Dalla buretta la soluzione B viene aggiunta goccia a goccia alla soluzione A nel becher, ed ha luogo la reazione: 			A + B</a:t>
            </a:r>
            <a:r>
              <a:rPr lang="it-IT" sz="1800" dirty="0" smtClean="0">
                <a:sym typeface="Wingdings"/>
              </a:rPr>
              <a:t></a:t>
            </a:r>
            <a:r>
              <a:rPr lang="it-IT" sz="1800" dirty="0" smtClean="0"/>
              <a:t> prodotti</a:t>
            </a:r>
          </a:p>
          <a:p>
            <a:pPr marL="0" indent="0" algn="just">
              <a:buNone/>
            </a:pPr>
            <a:r>
              <a:rPr lang="it-IT" sz="1800" dirty="0" smtClean="0"/>
              <a:t>Si continua ad aggiungere B fino al punto in cui il reagente A nel becher viene completamente consumato dalla reazione con il reagente B (</a:t>
            </a:r>
            <a:r>
              <a:rPr lang="it-IT" sz="1800" b="1" dirty="0" smtClean="0"/>
              <a:t>punto di equivalenza</a:t>
            </a:r>
            <a:r>
              <a:rPr lang="it-IT" sz="1800" dirty="0" smtClean="0"/>
              <a:t>).</a:t>
            </a:r>
          </a:p>
          <a:p>
            <a:pPr marL="0" indent="0" algn="just">
              <a:buNone/>
            </a:pPr>
            <a:r>
              <a:rPr lang="it-IT" sz="1800" b="0" i="0" u="none" strike="noStrike" baseline="0" dirty="0" smtClean="0"/>
              <a:t>Poiché le sostanze reagiscono secondo un ugual numero di equivalenti, </a:t>
            </a:r>
            <a:r>
              <a:rPr lang="it-IT" sz="1800" b="0" i="0" u="sng" strike="noStrike" baseline="0" dirty="0" smtClean="0">
                <a:solidFill>
                  <a:srgbClr val="C00000"/>
                </a:solidFill>
              </a:rPr>
              <a:t>al punto di equivalenza</a:t>
            </a:r>
            <a:r>
              <a:rPr lang="it-IT" sz="1800" b="0" i="0" u="sng" strike="noStrike" baseline="0" dirty="0" smtClean="0"/>
              <a:t> </a:t>
            </a:r>
            <a:r>
              <a:rPr lang="it-IT" sz="1800" b="0" i="0" u="sng" strike="noStrike" baseline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il numero di equivalenti di B aggiunti dalla buretta deve uguagliare il numero di equivalenti di A inizialmente contenuto nel becher</a:t>
            </a:r>
            <a:r>
              <a:rPr lang="it-IT" sz="1800" b="0" i="0" u="none" strike="noStrike" baseline="0" dirty="0" smtClean="0"/>
              <a:t>:     </a:t>
            </a:r>
            <a:r>
              <a:rPr lang="it-IT" sz="1800" b="1" i="0" u="none" strike="noStrike" baseline="0" dirty="0" err="1" smtClean="0">
                <a:solidFill>
                  <a:srgbClr val="C00000"/>
                </a:solidFill>
              </a:rPr>
              <a:t>n</a:t>
            </a:r>
            <a:r>
              <a:rPr lang="it-IT" sz="1800" b="1" i="0" u="none" strike="noStrike" baseline="-25000" dirty="0" err="1" smtClean="0">
                <a:solidFill>
                  <a:srgbClr val="C00000"/>
                </a:solidFill>
              </a:rPr>
              <a:t>eqA</a:t>
            </a:r>
            <a:r>
              <a:rPr lang="it-IT" sz="1800" b="1" i="0" u="none" strike="noStrike" baseline="0" dirty="0" smtClean="0">
                <a:solidFill>
                  <a:srgbClr val="C00000"/>
                </a:solidFill>
              </a:rPr>
              <a:t>= </a:t>
            </a:r>
            <a:r>
              <a:rPr lang="it-IT" sz="1800" b="1" i="0" u="none" strike="noStrike" baseline="0" dirty="0" err="1" smtClean="0">
                <a:solidFill>
                  <a:srgbClr val="C00000"/>
                </a:solidFill>
              </a:rPr>
              <a:t>n</a:t>
            </a:r>
            <a:r>
              <a:rPr lang="it-IT" sz="1800" b="1" i="0" u="none" strike="noStrike" baseline="-25000" dirty="0" err="1" smtClean="0">
                <a:solidFill>
                  <a:srgbClr val="C00000"/>
                </a:solidFill>
              </a:rPr>
              <a:t>eqB</a:t>
            </a:r>
            <a:endParaRPr lang="it-IT" sz="1800" b="1" i="0" u="none" strike="noStrike" baseline="-25000" dirty="0" smtClean="0">
              <a:solidFill>
                <a:srgbClr val="C00000"/>
              </a:solidFill>
            </a:endParaRPr>
          </a:p>
          <a:p>
            <a:pPr marL="0" indent="0" algn="just">
              <a:buNone/>
            </a:pPr>
            <a:r>
              <a:rPr lang="it-IT" sz="1800" b="0" i="0" u="none" strike="noStrike" baseline="0" dirty="0" smtClean="0"/>
              <a:t>Poiché il numero di equivalenti contenuto in un dato volume di soluzione è dato dal prodotto tra normalità e volume:              </a:t>
            </a:r>
            <a:r>
              <a:rPr lang="it-IT" sz="1800" b="0" i="0" u="none" strike="noStrike" baseline="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</a:t>
            </a:r>
            <a:r>
              <a:rPr lang="it-IT" sz="1800" b="0" i="0" u="none" strike="noStrike" baseline="-25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eq</a:t>
            </a:r>
            <a:r>
              <a:rPr lang="it-IT" sz="1800" b="0" i="0" u="none" strike="noStrike" baseline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=NV</a:t>
            </a:r>
          </a:p>
          <a:p>
            <a:pPr marL="0" indent="0" algn="just">
              <a:buNone/>
            </a:pPr>
            <a:r>
              <a:rPr lang="it-IT" sz="1800" b="0" i="0" u="none" strike="noStrike" baseline="0" dirty="0" smtClean="0"/>
              <a:t>conoscendo il volume iniziale della soluzione A (V</a:t>
            </a:r>
            <a:r>
              <a:rPr lang="it-IT" sz="1800" b="0" i="0" u="none" strike="noStrike" baseline="-25000" dirty="0" smtClean="0"/>
              <a:t>A</a:t>
            </a:r>
            <a:r>
              <a:rPr lang="it-IT" sz="1800" b="0" i="0" u="none" strike="noStrike" baseline="0" dirty="0" smtClean="0"/>
              <a:t>), misurando con la buretta il volume V</a:t>
            </a:r>
            <a:r>
              <a:rPr lang="it-IT" sz="1800" b="0" i="0" u="none" strike="noStrike" baseline="-25000" dirty="0" smtClean="0"/>
              <a:t>B </a:t>
            </a:r>
            <a:r>
              <a:rPr lang="it-IT" sz="1800" b="0" i="0" u="none" strike="noStrike" baseline="0" dirty="0" smtClean="0"/>
              <a:t>erogato e nota la normalità N</a:t>
            </a:r>
            <a:r>
              <a:rPr lang="it-IT" sz="1800" b="0" i="0" u="none" strike="noStrike" baseline="-25000" dirty="0" smtClean="0"/>
              <a:t>A</a:t>
            </a:r>
            <a:r>
              <a:rPr lang="it-IT" sz="1800" b="0" i="0" u="none" strike="noStrike" baseline="0" dirty="0" smtClean="0"/>
              <a:t>, è possibile determinare la normalità della soluzione a titolo incognito (N</a:t>
            </a:r>
            <a:r>
              <a:rPr lang="it-IT" sz="1800" b="0" i="0" u="none" strike="noStrike" baseline="-25000" dirty="0" smtClean="0"/>
              <a:t>B</a:t>
            </a:r>
            <a:r>
              <a:rPr lang="it-IT" sz="1800" b="0" i="0" u="none" strike="noStrike" baseline="0" dirty="0" smtClean="0"/>
              <a:t>) mediante l’equazione</a:t>
            </a:r>
            <a:r>
              <a:rPr lang="it-IT" sz="1800" b="0" i="0" u="none" strike="noStrike" dirty="0" smtClean="0"/>
              <a:t> </a:t>
            </a:r>
            <a:r>
              <a:rPr lang="it-IT" sz="2000" b="1" i="0" u="none" strike="noStrike" baseline="0" dirty="0" smtClean="0"/>
              <a:t>N</a:t>
            </a:r>
            <a:r>
              <a:rPr lang="it-IT" sz="2000" b="1" i="0" u="none" strike="noStrike" baseline="-25000" dirty="0" smtClean="0"/>
              <a:t>A</a:t>
            </a:r>
            <a:r>
              <a:rPr lang="it-IT" sz="2000" b="1" i="0" u="none" strike="noStrike" baseline="0" dirty="0" smtClean="0"/>
              <a:t>V</a:t>
            </a:r>
            <a:r>
              <a:rPr lang="it-IT" sz="2000" b="1" i="0" u="none" strike="noStrike" baseline="-25000" dirty="0" smtClean="0"/>
              <a:t>A</a:t>
            </a:r>
            <a:r>
              <a:rPr lang="it-IT" sz="2000" b="1" i="0" u="none" strike="noStrike" baseline="0" dirty="0" smtClean="0"/>
              <a:t>= N</a:t>
            </a:r>
            <a:r>
              <a:rPr lang="it-IT" sz="2000" b="1" i="0" u="none" strike="noStrike" baseline="-25000" dirty="0" smtClean="0"/>
              <a:t>B</a:t>
            </a:r>
            <a:r>
              <a:rPr lang="it-IT" sz="2000" b="1" i="0" u="none" strike="noStrike" baseline="0" dirty="0" smtClean="0"/>
              <a:t>V</a:t>
            </a:r>
            <a:r>
              <a:rPr lang="it-IT" sz="2000" b="1" i="0" u="none" strike="noStrike" baseline="-25000" dirty="0" smtClean="0"/>
              <a:t>B	</a:t>
            </a:r>
            <a:r>
              <a:rPr lang="it-IT" sz="2400" b="1" i="0" u="none" strike="noStrike" baseline="-25000" dirty="0" smtClean="0"/>
              <a:t>		</a:t>
            </a:r>
            <a:endParaRPr lang="it-IT" sz="2400" b="1" baseline="-25000" dirty="0"/>
          </a:p>
        </p:txBody>
      </p:sp>
      <p:graphicFrame>
        <p:nvGraphicFramePr>
          <p:cNvPr id="6" name="Ogget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34641"/>
              </p:ext>
            </p:extLst>
          </p:nvPr>
        </p:nvGraphicFramePr>
        <p:xfrm>
          <a:off x="323528" y="5612829"/>
          <a:ext cx="1800200" cy="8764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0" name="Equazione" r:id="rId3" imgW="749160" imgH="431640" progId="Equation.3">
                  <p:embed/>
                </p:oleObj>
              </mc:Choice>
              <mc:Fallback>
                <p:oleObj name="Equazione" r:id="rId3" imgW="74916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3528" y="5612829"/>
                        <a:ext cx="1800200" cy="876428"/>
                      </a:xfrm>
                      <a:prstGeom prst="rect">
                        <a:avLst/>
                      </a:prstGeom>
                      <a:ln w="15875" cmpd="dbl">
                        <a:solidFill>
                          <a:srgbClr val="C0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ttangolo 6"/>
          <p:cNvSpPr/>
          <p:nvPr/>
        </p:nvSpPr>
        <p:spPr>
          <a:xfrm>
            <a:off x="2555776" y="5589240"/>
            <a:ext cx="65882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Al variare del tipo di reazione utilizzata per la titolazione, possiamo dividere i diversi metodi di analisi volumetrica in:</a:t>
            </a:r>
          </a:p>
          <a:p>
            <a:r>
              <a:rPr lang="it-IT" dirty="0" smtClean="0"/>
              <a:t> </a:t>
            </a:r>
            <a:r>
              <a:rPr lang="it-IT" dirty="0" smtClean="0">
                <a:solidFill>
                  <a:schemeClr val="accent1">
                    <a:lumMod val="50000"/>
                  </a:schemeClr>
                </a:solidFill>
              </a:rPr>
              <a:t>titolazioni acido-base</a:t>
            </a:r>
            <a:r>
              <a:rPr lang="it-IT" dirty="0" smtClean="0"/>
              <a:t>, 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redox</a:t>
            </a:r>
            <a:r>
              <a:rPr lang="it-IT" dirty="0" smtClean="0"/>
              <a:t>, </a:t>
            </a:r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per precipitazione</a:t>
            </a:r>
            <a:r>
              <a:rPr lang="it-IT" dirty="0" smtClean="0"/>
              <a:t> o </a:t>
            </a:r>
            <a:r>
              <a:rPr lang="it-IT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complessometriche</a:t>
            </a:r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  <a:endParaRPr lang="it-IT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591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it-IT" sz="3200" b="1" dirty="0" smtClean="0">
                <a:solidFill>
                  <a:srgbClr val="C00000"/>
                </a:solidFill>
              </a:rPr>
              <a:t>STANDARD PRIMARIO (SOSTANZA MADRE)</a:t>
            </a:r>
            <a:endParaRPr lang="it-IT" sz="3200" b="1" dirty="0">
              <a:solidFill>
                <a:srgbClr val="C0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496" y="1556792"/>
            <a:ext cx="9108504" cy="48965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000" b="0" i="0" u="none" strike="noStrike" baseline="0" dirty="0" smtClean="0"/>
              <a:t>Per poter effettuare una titolazione è necessario prima di tutto procurarsi una soluzione a titolo noto. </a:t>
            </a:r>
          </a:p>
          <a:p>
            <a:pPr marL="0" indent="0" algn="just">
              <a:buNone/>
            </a:pPr>
            <a:r>
              <a:rPr lang="it-IT" sz="2000" b="0" i="0" u="none" strike="noStrike" baseline="0" dirty="0" smtClean="0"/>
              <a:t>Si definisce </a:t>
            </a:r>
            <a:r>
              <a:rPr lang="it-IT" sz="2000" b="1" i="0" u="none" strike="noStrike" baseline="0" dirty="0" smtClean="0"/>
              <a:t>sostanza madre</a:t>
            </a:r>
            <a:r>
              <a:rPr lang="it-IT" sz="2000" b="0" i="0" u="none" strike="noStrike" baseline="0" dirty="0" smtClean="0"/>
              <a:t>, o </a:t>
            </a:r>
            <a:r>
              <a:rPr lang="it-IT" sz="2000" b="1" i="0" u="none" strike="noStrike" baseline="0" dirty="0" smtClean="0"/>
              <a:t>standard primario</a:t>
            </a:r>
            <a:r>
              <a:rPr lang="it-IT" sz="2000" b="0" i="0" u="none" strike="noStrike" baseline="0" dirty="0" smtClean="0"/>
              <a:t>, </a:t>
            </a:r>
            <a:r>
              <a:rPr lang="it-IT" sz="2000" b="0" i="0" u="none" strike="noStrike" baseline="0" dirty="0" smtClean="0">
                <a:solidFill>
                  <a:schemeClr val="accent1"/>
                </a:solidFill>
              </a:rPr>
              <a:t>una sostanza da cui è possibile preparare soluzioni a titolo esattamente noto semplicemente pesando la sostanza e sciogliendola in una quantità di solvente tale da ottenere il volume desiderato di soluzione</a:t>
            </a:r>
            <a:r>
              <a:rPr lang="it-IT" sz="2000" b="0" i="0" u="none" strike="noStrike" baseline="0" dirty="0" smtClean="0"/>
              <a:t> (= portando a volume). </a:t>
            </a:r>
          </a:p>
          <a:p>
            <a:pPr marL="0" indent="0">
              <a:buNone/>
            </a:pPr>
            <a:r>
              <a:rPr lang="it-IT" sz="2000" b="0" i="0" u="none" strike="noStrike" baseline="0" dirty="0" smtClean="0"/>
              <a:t>Le caratteristiche che deve possedere una sostanza madre sono:</a:t>
            </a:r>
          </a:p>
          <a:p>
            <a:pPr marL="0" indent="0">
              <a:buNone/>
            </a:pPr>
            <a:r>
              <a:rPr lang="it-IT" sz="2000" b="0" i="0" u="none" strike="noStrike" baseline="0" dirty="0" smtClean="0"/>
              <a:t>- Elevata purezza</a:t>
            </a:r>
          </a:p>
          <a:p>
            <a:pPr marL="0" indent="0">
              <a:buNone/>
            </a:pPr>
            <a:r>
              <a:rPr lang="it-IT" sz="2000" b="0" i="0" u="none" strike="noStrike" baseline="0" dirty="0" smtClean="0"/>
              <a:t>- Stabilità (non deve assorbire umidità o anidride carbonica; non deve alterarsi o decomporsi)</a:t>
            </a:r>
          </a:p>
          <a:p>
            <a:pPr marL="0" indent="0">
              <a:buNone/>
            </a:pPr>
            <a:r>
              <a:rPr lang="it-IT" sz="2000" b="0" i="0" u="none" strike="noStrike" baseline="0" dirty="0" smtClean="0"/>
              <a:t>Altri requisiti dovrebbero</a:t>
            </a:r>
            <a:r>
              <a:rPr lang="it-IT" sz="2000" b="0" i="0" u="none" strike="noStrike" dirty="0" smtClean="0"/>
              <a:t> essere</a:t>
            </a:r>
            <a:r>
              <a:rPr lang="it-IT" sz="2000" b="0" i="0" u="none" strike="noStrike" baseline="0" dirty="0" smtClean="0"/>
              <a:t>:</a:t>
            </a:r>
          </a:p>
          <a:p>
            <a:pPr marL="0" indent="0">
              <a:buNone/>
            </a:pPr>
            <a:r>
              <a:rPr lang="it-IT" sz="2000" b="0" i="0" u="none" strike="noStrike" baseline="0" dirty="0" smtClean="0"/>
              <a:t>- Costo basso</a:t>
            </a:r>
          </a:p>
          <a:p>
            <a:pPr marL="0" indent="0">
              <a:buNone/>
            </a:pPr>
            <a:r>
              <a:rPr lang="it-IT" sz="2000" b="0" i="0" u="none" strike="noStrike" baseline="0" dirty="0" smtClean="0"/>
              <a:t>- Elevato peso equivalente in modo da ridurre l’effetto degli errori di pesata.</a:t>
            </a:r>
            <a:endParaRPr lang="it-IT" sz="1800" b="0" i="0" u="none" strike="noStrike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260497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0" y="1150628"/>
            <a:ext cx="9069698" cy="451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882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4929411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it-IT" sz="2400" dirty="0">
                <a:solidFill>
                  <a:prstClr val="black"/>
                </a:solidFill>
              </a:rPr>
              <a:t>Non tutte le sostanze chimiche possiedono </a:t>
            </a:r>
            <a:r>
              <a:rPr lang="it-IT" sz="2400" dirty="0" smtClean="0">
                <a:solidFill>
                  <a:prstClr val="black"/>
                </a:solidFill>
              </a:rPr>
              <a:t>i requisiti per essere delle sostanze madri. </a:t>
            </a:r>
          </a:p>
          <a:p>
            <a:pPr marL="0" lvl="0" indent="0" algn="just">
              <a:buNone/>
            </a:pPr>
            <a:r>
              <a:rPr lang="it-IT" sz="2400" dirty="0" smtClean="0">
                <a:solidFill>
                  <a:prstClr val="black"/>
                </a:solidFill>
              </a:rPr>
              <a:t>L’idrossido di sodio, </a:t>
            </a:r>
            <a:r>
              <a:rPr lang="it-IT" sz="2400" dirty="0">
                <a:solidFill>
                  <a:prstClr val="black"/>
                </a:solidFill>
              </a:rPr>
              <a:t>ad esempio, </a:t>
            </a:r>
            <a:r>
              <a:rPr lang="it-IT" sz="2400" dirty="0" smtClean="0">
                <a:solidFill>
                  <a:prstClr val="black"/>
                </a:solidFill>
              </a:rPr>
              <a:t>esposto all’aria </a:t>
            </a:r>
            <a:r>
              <a:rPr lang="it-IT" sz="2400" dirty="0">
                <a:solidFill>
                  <a:prstClr val="black"/>
                </a:solidFill>
              </a:rPr>
              <a:t>tende ad assorbire umidità e CO</a:t>
            </a:r>
            <a:r>
              <a:rPr lang="it-IT" sz="2400" baseline="-25000" dirty="0">
                <a:solidFill>
                  <a:prstClr val="black"/>
                </a:solidFill>
              </a:rPr>
              <a:t>2</a:t>
            </a:r>
            <a:r>
              <a:rPr lang="it-IT" sz="2400" dirty="0">
                <a:solidFill>
                  <a:prstClr val="black"/>
                </a:solidFill>
              </a:rPr>
              <a:t>; questo comporta un errore inevitabile </a:t>
            </a:r>
            <a:r>
              <a:rPr lang="it-IT" sz="2400" dirty="0" smtClean="0">
                <a:solidFill>
                  <a:prstClr val="black"/>
                </a:solidFill>
              </a:rPr>
              <a:t>nella pesata </a:t>
            </a:r>
            <a:r>
              <a:rPr lang="it-IT" sz="2400" dirty="0">
                <a:solidFill>
                  <a:prstClr val="black"/>
                </a:solidFill>
              </a:rPr>
              <a:t>che rende impossibile preparare una soluzione a titolo esatto di </a:t>
            </a:r>
            <a:r>
              <a:rPr lang="it-IT" sz="2400" dirty="0" err="1">
                <a:solidFill>
                  <a:prstClr val="black"/>
                </a:solidFill>
              </a:rPr>
              <a:t>NaOH</a:t>
            </a:r>
            <a:r>
              <a:rPr lang="it-IT" sz="2400" dirty="0">
                <a:solidFill>
                  <a:prstClr val="black"/>
                </a:solidFill>
              </a:rPr>
              <a:t> </a:t>
            </a:r>
            <a:r>
              <a:rPr lang="it-IT" sz="2400" dirty="0" smtClean="0">
                <a:solidFill>
                  <a:prstClr val="black"/>
                </a:solidFill>
              </a:rPr>
              <a:t>semplicemente pesando </a:t>
            </a:r>
            <a:r>
              <a:rPr lang="it-IT" sz="2400" dirty="0">
                <a:solidFill>
                  <a:prstClr val="black"/>
                </a:solidFill>
              </a:rPr>
              <a:t>e portando a volume.</a:t>
            </a:r>
          </a:p>
          <a:p>
            <a:pPr marL="0" lvl="0" indent="0" algn="just">
              <a:buNone/>
            </a:pPr>
            <a:r>
              <a:rPr lang="it-IT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Uno standard primario può essere usato per titolare una soluzione a titolo incognito che, una </a:t>
            </a:r>
            <a:r>
              <a:rPr lang="it-IT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volta titolata</a:t>
            </a:r>
            <a:r>
              <a:rPr lang="it-IT" sz="2400" dirty="0">
                <a:solidFill>
                  <a:schemeClr val="tx2">
                    <a:lumMod val="75000"/>
                  </a:schemeClr>
                </a:solidFill>
              </a:rPr>
              <a:t>, diventa una soluzione a titolo esattamente noto </a:t>
            </a:r>
            <a:r>
              <a:rPr lang="it-IT" sz="2400" dirty="0">
                <a:solidFill>
                  <a:prstClr val="black"/>
                </a:solidFill>
              </a:rPr>
              <a:t>(</a:t>
            </a:r>
            <a:r>
              <a:rPr lang="it-IT" sz="2400" b="1" dirty="0">
                <a:solidFill>
                  <a:prstClr val="black"/>
                </a:solidFill>
              </a:rPr>
              <a:t>standard secondario</a:t>
            </a:r>
            <a:r>
              <a:rPr lang="it-IT" sz="2400" dirty="0">
                <a:solidFill>
                  <a:prstClr val="black"/>
                </a:solidFill>
              </a:rPr>
              <a:t>) e </a:t>
            </a: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</a:rPr>
              <a:t>può </a:t>
            </a:r>
            <a:r>
              <a:rPr lang="it-IT" sz="2400" dirty="0">
                <a:solidFill>
                  <a:schemeClr val="tx2">
                    <a:lumMod val="75000"/>
                  </a:schemeClr>
                </a:solidFill>
              </a:rPr>
              <a:t>essere usata </a:t>
            </a: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</a:rPr>
              <a:t>a sua </a:t>
            </a:r>
            <a:r>
              <a:rPr lang="it-IT" sz="2400" dirty="0">
                <a:solidFill>
                  <a:schemeClr val="tx2">
                    <a:lumMod val="75000"/>
                  </a:schemeClr>
                </a:solidFill>
              </a:rPr>
              <a:t>volta come titolante per determinare la concentrazione di una terza soluzione</a:t>
            </a:r>
            <a:r>
              <a:rPr lang="it-IT" sz="2400" dirty="0">
                <a:solidFill>
                  <a:prstClr val="black"/>
                </a:solidFill>
              </a:rPr>
              <a:t>.</a:t>
            </a:r>
          </a:p>
          <a:p>
            <a:pPr marL="0" indent="0">
              <a:buNone/>
            </a:pPr>
            <a:endParaRPr lang="it-IT" sz="2000" dirty="0"/>
          </a:p>
        </p:txBody>
      </p:sp>
      <p:sp>
        <p:nvSpPr>
          <p:cNvPr id="4" name="Rettangolo 3"/>
          <p:cNvSpPr/>
          <p:nvPr/>
        </p:nvSpPr>
        <p:spPr>
          <a:xfrm>
            <a:off x="107504" y="341462"/>
            <a:ext cx="9036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b="1" dirty="0" smtClean="0">
                <a:solidFill>
                  <a:srgbClr val="C00000"/>
                </a:solidFill>
              </a:rPr>
              <a:t>STANDARD </a:t>
            </a:r>
            <a:r>
              <a:rPr lang="it-IT" sz="3600" b="1" dirty="0">
                <a:solidFill>
                  <a:srgbClr val="C00000"/>
                </a:solidFill>
              </a:rPr>
              <a:t>SECONDARIO</a:t>
            </a:r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3182204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1229" y="0"/>
            <a:ext cx="9144000" cy="1143000"/>
          </a:xfrm>
        </p:spPr>
        <p:txBody>
          <a:bodyPr>
            <a:normAutofit/>
          </a:bodyPr>
          <a:lstStyle/>
          <a:p>
            <a:r>
              <a:rPr lang="it-IT" sz="3200" b="1" dirty="0" smtClean="0">
                <a:solidFill>
                  <a:srgbClr val="C00000"/>
                </a:solidFill>
              </a:rPr>
              <a:t>CARATTERISTICHE DI UNA REAZIONE DI TITOLAZIONE</a:t>
            </a:r>
            <a:endParaRPr lang="it-IT" sz="3200" b="1" dirty="0">
              <a:solidFill>
                <a:srgbClr val="C0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dirty="0" smtClean="0"/>
              <a:t>Affinché una reazione possa essere utilizzata per una titolazione essa deve avere alcune caratteristiche:</a:t>
            </a:r>
          </a:p>
          <a:p>
            <a:pPr marL="0" indent="0">
              <a:buNone/>
            </a:pPr>
            <a:r>
              <a:rPr lang="it-IT" dirty="0" smtClean="0"/>
              <a:t>- deve essere </a:t>
            </a:r>
            <a:r>
              <a:rPr lang="it-IT" b="1" dirty="0" smtClean="0"/>
              <a:t>quantitativa</a:t>
            </a:r>
            <a:r>
              <a:rPr lang="it-IT" dirty="0" smtClean="0"/>
              <a:t> ovvero deve andare a completezza (non di equilibrio); questo significa che i reagenti devono convertirsi completamente nei prodotti;</a:t>
            </a:r>
          </a:p>
          <a:p>
            <a:pPr marL="0" indent="0">
              <a:buNone/>
            </a:pPr>
            <a:r>
              <a:rPr lang="it-IT" dirty="0" smtClean="0"/>
              <a:t>- deve essere </a:t>
            </a:r>
            <a:r>
              <a:rPr lang="it-IT" b="1" dirty="0" smtClean="0"/>
              <a:t>veloce</a:t>
            </a:r>
            <a:r>
              <a:rPr lang="it-IT" dirty="0" smtClean="0"/>
              <a:t>;</a:t>
            </a:r>
          </a:p>
          <a:p>
            <a:pPr marL="0" indent="0">
              <a:buNone/>
            </a:pPr>
            <a:r>
              <a:rPr lang="it-IT" dirty="0" smtClean="0"/>
              <a:t>- deve avere una </a:t>
            </a:r>
            <a:r>
              <a:rPr lang="it-IT" b="1" dirty="0" smtClean="0"/>
              <a:t>stechiometria definita</a:t>
            </a:r>
            <a:r>
              <a:rPr lang="it-IT" dirty="0" smtClean="0"/>
              <a:t>; in assenza di questa caratteristica non è possibile definire i rapporti stechiometrici in cui A e B reagiscono, e quindi la normalità delle rispettive soluzioni.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70113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it-IT" sz="3200" b="1" dirty="0">
                <a:solidFill>
                  <a:srgbClr val="C00000"/>
                </a:solidFill>
              </a:rPr>
              <a:t>P</a:t>
            </a:r>
            <a:r>
              <a:rPr lang="it-IT" sz="3200" b="1" dirty="0" smtClean="0">
                <a:solidFill>
                  <a:srgbClr val="C00000"/>
                </a:solidFill>
              </a:rPr>
              <a:t>roprietà fisiche rilevabili al punto di equivalenza</a:t>
            </a:r>
            <a:endParaRPr lang="it-IT" sz="3200" b="1" dirty="0">
              <a:solidFill>
                <a:srgbClr val="C0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" y="1052736"/>
            <a:ext cx="9036496" cy="580526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it-IT" sz="1800" dirty="0" smtClean="0">
                <a:solidFill>
                  <a:schemeClr val="accent1"/>
                </a:solidFill>
              </a:rPr>
              <a:t>In una titolazione è indispensabile determinare il momento esatto in cui si raggiunge il punto di equivalenza, in modo di misurare il volume esatto di soluzione erogata dalla buretta all’equivalenza</a:t>
            </a:r>
            <a:r>
              <a:rPr lang="it-IT" sz="1800" dirty="0" smtClean="0"/>
              <a:t>. Per questo è necessario che, </a:t>
            </a:r>
            <a:r>
              <a:rPr lang="it-IT" sz="1800" u="sng" dirty="0" smtClean="0"/>
              <a:t>in corrispondenza del punto di equivalenza si verifichi una brusca variazione di una qualche proprietà fisica misurabile della soluzione</a:t>
            </a:r>
            <a:r>
              <a:rPr lang="it-IT" sz="1800" dirty="0" smtClean="0"/>
              <a:t>.</a:t>
            </a:r>
          </a:p>
          <a:p>
            <a:pPr marL="0" indent="0" algn="just">
              <a:buNone/>
            </a:pPr>
            <a:r>
              <a:rPr lang="it-IT" sz="1800" dirty="0" smtClean="0"/>
              <a:t>Tra le proprietà fisiche più facilmente apprezzabili c’è  il colore; se uno dei due reagenti (A o B) è colorato si può osservare un cambiamento cromatico nella soluzione in corrispondenza del punto di equivalenza. Se entrambi i reagenti sono incolori, si può ricorrere agli indicatori cromatici. Esistono indicatori specifici per ogni tipo di titolazione (acido-base, redox, </a:t>
            </a:r>
            <a:r>
              <a:rPr lang="it-IT" sz="1800" dirty="0" err="1" smtClean="0"/>
              <a:t>complessometrici</a:t>
            </a:r>
            <a:r>
              <a:rPr lang="it-IT" sz="1800" dirty="0" smtClean="0"/>
              <a:t>).</a:t>
            </a:r>
          </a:p>
          <a:p>
            <a:pPr marL="0" indent="0" algn="just">
              <a:buNone/>
            </a:pPr>
            <a:endParaRPr lang="it-IT" sz="1800" dirty="0" smtClean="0"/>
          </a:p>
          <a:p>
            <a:pPr marL="0" indent="0" algn="just">
              <a:buNone/>
            </a:pPr>
            <a:r>
              <a:rPr lang="it-IT" sz="1800" dirty="0" smtClean="0"/>
              <a:t>Nelle </a:t>
            </a:r>
            <a:r>
              <a:rPr lang="it-IT" sz="1800" b="1" dirty="0" smtClean="0"/>
              <a:t>titolazioni acido-base</a:t>
            </a:r>
            <a:r>
              <a:rPr lang="it-IT" sz="1800" dirty="0" smtClean="0"/>
              <a:t>, la scelta deve cadere su </a:t>
            </a:r>
            <a:r>
              <a:rPr lang="it-IT" sz="1800" b="1" dirty="0" smtClean="0"/>
              <a:t>un indicatore che abbia </a:t>
            </a:r>
            <a:r>
              <a:rPr lang="it-IT" sz="1800" b="1" dirty="0" err="1" smtClean="0"/>
              <a:t>pK</a:t>
            </a:r>
            <a:r>
              <a:rPr lang="it-IT" sz="1800" b="1" baseline="-25000" dirty="0" err="1" smtClean="0"/>
              <a:t>In</a:t>
            </a:r>
            <a:r>
              <a:rPr lang="it-IT" sz="1800" b="1" dirty="0" smtClean="0"/>
              <a:t> uguale o più vicino possibile al </a:t>
            </a:r>
            <a:r>
              <a:rPr lang="it-IT" sz="1800" b="1" dirty="0" err="1" smtClean="0"/>
              <a:t>pH</a:t>
            </a:r>
            <a:r>
              <a:rPr lang="it-IT" sz="1800" b="1" dirty="0" smtClean="0"/>
              <a:t> del punto di equivalenza</a:t>
            </a:r>
            <a:r>
              <a:rPr lang="it-IT" sz="1800" dirty="0" smtClean="0"/>
              <a:t>.</a:t>
            </a:r>
          </a:p>
          <a:p>
            <a:pPr marL="0" indent="0" algn="just">
              <a:buNone/>
            </a:pPr>
            <a:r>
              <a:rPr lang="it-IT" sz="1800" dirty="0" smtClean="0"/>
              <a:t>La </a:t>
            </a:r>
            <a:r>
              <a:rPr lang="it-IT" sz="1800" b="1" dirty="0" smtClean="0">
                <a:solidFill>
                  <a:srgbClr val="FF00FF"/>
                </a:solidFill>
              </a:rPr>
              <a:t>fenolftaleina</a:t>
            </a:r>
            <a:r>
              <a:rPr lang="it-IT" sz="1800" dirty="0" smtClean="0"/>
              <a:t>, per esempio, </a:t>
            </a:r>
            <a:r>
              <a:rPr lang="it-IT" sz="1800" u="sng" dirty="0" smtClean="0"/>
              <a:t>vira da incolore a fucsia </a:t>
            </a:r>
            <a:r>
              <a:rPr lang="it-IT" sz="1800" dirty="0" smtClean="0"/>
              <a:t>in un intervallo di </a:t>
            </a:r>
            <a:r>
              <a:rPr lang="it-IT" sz="1800" dirty="0" err="1" smtClean="0"/>
              <a:t>pH</a:t>
            </a:r>
            <a:r>
              <a:rPr lang="it-IT" sz="1800" dirty="0" smtClean="0"/>
              <a:t> compreso fra </a:t>
            </a:r>
            <a:r>
              <a:rPr lang="it-IT" sz="1800" b="1" dirty="0" smtClean="0">
                <a:solidFill>
                  <a:srgbClr val="FF00FF"/>
                </a:solidFill>
              </a:rPr>
              <a:t>8,2 e 10,0</a:t>
            </a:r>
            <a:r>
              <a:rPr lang="it-IT" sz="1800" dirty="0" smtClean="0"/>
              <a:t>. E’ l’indicatore più adatto per la </a:t>
            </a:r>
            <a:r>
              <a:rPr lang="it-IT" sz="1800" dirty="0" smtClean="0">
                <a:solidFill>
                  <a:srgbClr val="FF00FF"/>
                </a:solidFill>
              </a:rPr>
              <a:t>titolazione di un acido debole con una base forte</a:t>
            </a:r>
            <a:r>
              <a:rPr lang="it-IT" sz="1800" dirty="0" smtClean="0"/>
              <a:t>, in cui il </a:t>
            </a:r>
            <a:r>
              <a:rPr lang="it-IT" sz="1800" dirty="0" err="1" smtClean="0"/>
              <a:t>pH</a:t>
            </a:r>
            <a:r>
              <a:rPr lang="it-IT" sz="1800" dirty="0" smtClean="0"/>
              <a:t> del punto di equivalenza è basico. </a:t>
            </a:r>
          </a:p>
          <a:p>
            <a:pPr marL="0" indent="0" algn="just">
              <a:buNone/>
            </a:pPr>
            <a:endParaRPr lang="it-IT" sz="1800" dirty="0" smtClean="0"/>
          </a:p>
          <a:p>
            <a:pPr marL="0" indent="0" algn="just">
              <a:buNone/>
            </a:pPr>
            <a:r>
              <a:rPr lang="it-IT" sz="1800" dirty="0"/>
              <a:t>I</a:t>
            </a:r>
            <a:r>
              <a:rPr lang="it-IT" sz="1800" dirty="0" smtClean="0"/>
              <a:t>l </a:t>
            </a:r>
            <a:r>
              <a:rPr lang="it-IT" sz="1800" b="1" dirty="0" smtClean="0">
                <a:solidFill>
                  <a:srgbClr val="FF0000"/>
                </a:solidFill>
              </a:rPr>
              <a:t>metilarancio</a:t>
            </a:r>
            <a:r>
              <a:rPr lang="it-IT" sz="1800" dirty="0" smtClean="0"/>
              <a:t> (intervallo tra </a:t>
            </a:r>
            <a:r>
              <a:rPr lang="it-IT" sz="1800" dirty="0" smtClean="0">
                <a:solidFill>
                  <a:srgbClr val="FF0000"/>
                </a:solidFill>
              </a:rPr>
              <a:t>3,2 e 4,4</a:t>
            </a:r>
            <a:r>
              <a:rPr lang="it-IT" sz="1800" dirty="0" smtClean="0"/>
              <a:t>) si usa nelle </a:t>
            </a:r>
            <a:r>
              <a:rPr lang="it-IT" sz="1800" dirty="0" smtClean="0">
                <a:solidFill>
                  <a:srgbClr val="FF0000"/>
                </a:solidFill>
              </a:rPr>
              <a:t>titolazioni di una base debole con un acido forte</a:t>
            </a:r>
            <a:r>
              <a:rPr lang="it-IT" sz="1800" dirty="0" smtClean="0"/>
              <a:t>, in cui il </a:t>
            </a:r>
            <a:r>
              <a:rPr lang="it-IT" sz="1800" dirty="0" err="1" smtClean="0"/>
              <a:t>pH</a:t>
            </a:r>
            <a:r>
              <a:rPr lang="it-IT" sz="1800" dirty="0" smtClean="0"/>
              <a:t> di equivalenza è acido, anche se la sua variazione di colore (</a:t>
            </a:r>
            <a:r>
              <a:rPr lang="it-IT" sz="1800" u="sng" dirty="0" smtClean="0"/>
              <a:t>dal rosso al giallo</a:t>
            </a:r>
            <a:r>
              <a:rPr lang="it-IT" sz="1800" dirty="0" smtClean="0"/>
              <a:t>) non è facile da osservare nelle soluzioni molto diluite.</a:t>
            </a: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4294201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036496" cy="1143000"/>
          </a:xfrm>
        </p:spPr>
        <p:txBody>
          <a:bodyPr/>
          <a:lstStyle/>
          <a:p>
            <a:r>
              <a:rPr lang="it-IT" b="1" dirty="0" smtClean="0">
                <a:solidFill>
                  <a:srgbClr val="C00000"/>
                </a:solidFill>
              </a:rPr>
              <a:t>TITOLAZIONI ACIDO-BASE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5379" y="908720"/>
            <a:ext cx="8712968" cy="18002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2000" dirty="0" smtClean="0"/>
              <a:t>Nelle titolazioni che sfruttano una reazione acido-base per determinare la concentrazione di una soluzione si osserva una variazione progressiva di </a:t>
            </a:r>
            <a:r>
              <a:rPr lang="it-IT" sz="2000" dirty="0" err="1" smtClean="0"/>
              <a:t>pH</a:t>
            </a:r>
            <a:r>
              <a:rPr lang="it-IT" sz="2000" dirty="0" smtClean="0"/>
              <a:t> nel corso della titolazione.</a:t>
            </a:r>
          </a:p>
          <a:p>
            <a:pPr marL="0" indent="0" algn="just">
              <a:buNone/>
            </a:pPr>
            <a:r>
              <a:rPr lang="it-IT" sz="2000" dirty="0" smtClean="0"/>
              <a:t>Si chiama </a:t>
            </a:r>
            <a:r>
              <a:rPr lang="it-IT" sz="2000" b="1" dirty="0" smtClean="0">
                <a:solidFill>
                  <a:schemeClr val="accent1"/>
                </a:solidFill>
              </a:rPr>
              <a:t>curva di titolazione </a:t>
            </a:r>
            <a:r>
              <a:rPr lang="it-IT" sz="2000" dirty="0" smtClean="0">
                <a:solidFill>
                  <a:schemeClr val="accent1"/>
                </a:solidFill>
              </a:rPr>
              <a:t>il grafico che rappresenta il </a:t>
            </a:r>
            <a:r>
              <a:rPr lang="it-IT" sz="2000" dirty="0" err="1" smtClean="0">
                <a:solidFill>
                  <a:schemeClr val="accent1"/>
                </a:solidFill>
              </a:rPr>
              <a:t>pH</a:t>
            </a:r>
            <a:r>
              <a:rPr lang="it-IT" sz="2000" dirty="0" smtClean="0">
                <a:solidFill>
                  <a:schemeClr val="accent1"/>
                </a:solidFill>
              </a:rPr>
              <a:t> della soluzione titolata in funzione del volume di titolante aggiunto dalla buretta</a:t>
            </a:r>
            <a:r>
              <a:rPr lang="it-IT" sz="2000" dirty="0" smtClean="0"/>
              <a:t>.</a:t>
            </a:r>
          </a:p>
        </p:txBody>
      </p:sp>
      <p:sp>
        <p:nvSpPr>
          <p:cNvPr id="4" name="Rettangolo 3"/>
          <p:cNvSpPr/>
          <p:nvPr/>
        </p:nvSpPr>
        <p:spPr>
          <a:xfrm>
            <a:off x="1554120" y="2708920"/>
            <a:ext cx="58456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b="1" dirty="0" smtClean="0">
                <a:solidFill>
                  <a:srgbClr val="C00000"/>
                </a:solidFill>
              </a:rPr>
              <a:t>Titolazione acido forte-base forte</a:t>
            </a:r>
            <a:endParaRPr lang="it-IT" sz="3200" b="1" dirty="0">
              <a:solidFill>
                <a:srgbClr val="C00000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07504" y="3429000"/>
            <a:ext cx="640171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 smtClean="0"/>
              <a:t>Immaginiamo di titolare una soluzione 0,1 N di </a:t>
            </a:r>
            <a:r>
              <a:rPr lang="it-IT" dirty="0" err="1" smtClean="0"/>
              <a:t>HCl</a:t>
            </a:r>
            <a:r>
              <a:rPr lang="it-IT" dirty="0" smtClean="0"/>
              <a:t> con una soluzione 0,1 N di </a:t>
            </a:r>
            <a:r>
              <a:rPr lang="it-IT" dirty="0" err="1" smtClean="0"/>
              <a:t>NaOH</a:t>
            </a:r>
            <a:r>
              <a:rPr lang="it-IT" dirty="0" smtClean="0"/>
              <a:t>. Osserviamo che, essendo </a:t>
            </a:r>
            <a:r>
              <a:rPr lang="it-IT" dirty="0" err="1" smtClean="0"/>
              <a:t>HCl</a:t>
            </a:r>
            <a:r>
              <a:rPr lang="it-IT" dirty="0" smtClean="0"/>
              <a:t> un acido monoprotico e </a:t>
            </a:r>
            <a:r>
              <a:rPr lang="it-IT" dirty="0" err="1" smtClean="0"/>
              <a:t>NaOH</a:t>
            </a:r>
            <a:r>
              <a:rPr lang="it-IT" dirty="0" smtClean="0"/>
              <a:t> una base monoprotica, in questo caso per entrambi molarità e normalità coincidono.</a:t>
            </a:r>
          </a:p>
          <a:p>
            <a:r>
              <a:rPr lang="it-IT" dirty="0" err="1" smtClean="0"/>
              <a:t>c</a:t>
            </a:r>
            <a:r>
              <a:rPr lang="it-IT" baseline="-25000" dirty="0" err="1" smtClean="0"/>
              <a:t>HCl</a:t>
            </a:r>
            <a:r>
              <a:rPr lang="it-IT" dirty="0" smtClean="0"/>
              <a:t> = 0,1 M = 0,1 N = N</a:t>
            </a:r>
            <a:r>
              <a:rPr lang="it-IT" baseline="-25000" dirty="0" smtClean="0"/>
              <a:t>A</a:t>
            </a:r>
          </a:p>
          <a:p>
            <a:r>
              <a:rPr lang="it-IT" dirty="0" err="1" smtClean="0"/>
              <a:t>c</a:t>
            </a:r>
            <a:r>
              <a:rPr lang="it-IT" baseline="-25000" dirty="0" err="1" smtClean="0"/>
              <a:t>NaOH</a:t>
            </a:r>
            <a:r>
              <a:rPr lang="it-IT" dirty="0" smtClean="0"/>
              <a:t>= 0,1 M = 0,1 N= N</a:t>
            </a:r>
            <a:r>
              <a:rPr lang="it-IT" baseline="-25000" dirty="0" smtClean="0"/>
              <a:t>B</a:t>
            </a:r>
          </a:p>
          <a:p>
            <a:r>
              <a:rPr lang="it-IT" dirty="0" smtClean="0"/>
              <a:t>Inseriamo la soluzione di </a:t>
            </a:r>
            <a:r>
              <a:rPr lang="it-IT" dirty="0" err="1" smtClean="0"/>
              <a:t>NaOH</a:t>
            </a:r>
            <a:r>
              <a:rPr lang="it-IT" dirty="0" smtClean="0"/>
              <a:t> nella buretta (titolante), poniamo un volume noto (V</a:t>
            </a:r>
            <a:r>
              <a:rPr lang="it-IT" baseline="-25000" dirty="0" smtClean="0"/>
              <a:t>A</a:t>
            </a:r>
            <a:r>
              <a:rPr lang="it-IT" dirty="0" smtClean="0"/>
              <a:t>) di soluzione di </a:t>
            </a:r>
            <a:r>
              <a:rPr lang="it-IT" dirty="0" err="1" smtClean="0"/>
              <a:t>HCl</a:t>
            </a:r>
            <a:r>
              <a:rPr lang="it-IT" dirty="0" smtClean="0"/>
              <a:t> nel becher e procediamo con la titolazione. Supponiamo di poter misurare il </a:t>
            </a:r>
            <a:r>
              <a:rPr lang="it-IT" dirty="0" err="1" smtClean="0"/>
              <a:t>pH</a:t>
            </a:r>
            <a:r>
              <a:rPr lang="it-IT" dirty="0" smtClean="0"/>
              <a:t> della soluzione di </a:t>
            </a:r>
            <a:r>
              <a:rPr lang="it-IT" dirty="0" err="1" smtClean="0"/>
              <a:t>HCl</a:t>
            </a:r>
            <a:r>
              <a:rPr lang="it-IT" dirty="0" smtClean="0"/>
              <a:t> durante lo svolgimento della titolazione e di costruire punto per punto la curva di titolazione .</a:t>
            </a:r>
            <a:endParaRPr lang="it-I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645024"/>
            <a:ext cx="1455737" cy="304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558496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926</TotalTime>
  <Words>2795</Words>
  <Application>Microsoft Office PowerPoint</Application>
  <PresentationFormat>Presentazione su schermo (4:3)</PresentationFormat>
  <Paragraphs>166</Paragraphs>
  <Slides>26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28" baseType="lpstr">
      <vt:lpstr>Tema di Office</vt:lpstr>
      <vt:lpstr>Equazione</vt:lpstr>
      <vt:lpstr>TITOLAZIONI ACIDO-BASE</vt:lpstr>
      <vt:lpstr>TITOLAZIONI -ANALISI VOLUMETRICA</vt:lpstr>
      <vt:lpstr>Presentazione standard di PowerPoint</vt:lpstr>
      <vt:lpstr>STANDARD PRIMARIO (SOSTANZA MADRE)</vt:lpstr>
      <vt:lpstr>Presentazione standard di PowerPoint</vt:lpstr>
      <vt:lpstr>Presentazione standard di PowerPoint</vt:lpstr>
      <vt:lpstr>CARATTERISTICHE DI UNA REAZIONE DI TITOLAZIONE</vt:lpstr>
      <vt:lpstr>Proprietà fisiche rilevabili al punto di equivalenza</vt:lpstr>
      <vt:lpstr>TITOLAZIONI ACIDO-BASE</vt:lpstr>
      <vt:lpstr>Presentazione standard di PowerPoint</vt:lpstr>
      <vt:lpstr>Presentazione standard di PowerPoint</vt:lpstr>
      <vt:lpstr>Presentazione standard di PowerPoint</vt:lpstr>
      <vt:lpstr>Titolazione acido debole-base forte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Titolazioni di acidi poliprotici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Dip. Chimica Univ. "La Sapienza" Roma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TITOLAZIONI ACIDO-BASE</dc:title>
  <dc:creator>Alessandra Gentili</dc:creator>
  <cp:lastModifiedBy>Alessandra Gentili</cp:lastModifiedBy>
  <cp:revision>102</cp:revision>
  <cp:lastPrinted>2015-04-13T15:37:23Z</cp:lastPrinted>
  <dcterms:created xsi:type="dcterms:W3CDTF">2014-04-28T05:26:59Z</dcterms:created>
  <dcterms:modified xsi:type="dcterms:W3CDTF">2015-04-13T15:39:10Z</dcterms:modified>
</cp:coreProperties>
</file>