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61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E6F21A-94DD-468A-BC57-A86F36DC6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C7BE19B-09D4-435D-989E-DCDD46EA3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A8CA60-F6D1-4F7D-BD86-83BB5D89A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C0D72C-B95B-47FA-B12D-D9D057B7D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212A05-ED25-4198-8144-AEFB9DCB7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521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45D6E-2C6D-4D55-8474-77026585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5D11CB-3C1B-46F6-911D-C051E387D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1C11CE-C607-48D7-95D8-3230D9149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5084E0-DEAE-4A74-B655-0A44B91AF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447709-9D31-4501-80F6-4951CE06C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267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5F200CE-6B84-4DF7-9F63-5684923CD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47DFB06-4834-4EDF-B6E1-F5DFE2CCD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082C2E-E7F7-403A-8283-CCACB29BC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9D5C3E-ACDB-48CB-8B7C-F7FB98D7C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02FB2-4397-4F59-B781-D6F7414B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64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7F3D2A-F12C-466A-9E23-251C4FD8C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9E9E73-757A-4820-8141-A841ECC12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884117-E33A-4798-BA44-05B72EE9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FEBD49-1C77-4003-8697-37779F92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911938-728E-4E2C-AF96-CD7AA6B53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779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366ADC-9B85-4808-8C6D-3E002DD37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B83373-E514-47D3-AEE2-C84F3264D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BF434-C4D3-4A58-AC38-C05E9AFDD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18DD21-D406-4590-BC53-69A7538B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35BC1D-A14F-44AF-B0F2-AD0B4066C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686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80F5A-59BB-410E-A3C1-D70BC7C68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ADE737-8910-431C-A133-3949E312D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889A8EA-A52B-4AF5-8B24-04E69EF23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36D4EA-901B-4C4B-8F84-D46FE3CD8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A26282-2E53-4DA2-92C0-D2712AE85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417500-5E00-45E5-8902-467597A7E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765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B6DEAF-4AD3-4400-9936-7379E1471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EE060F-A711-457F-B3A6-F66354E9F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65ACF02-1BBC-4EAF-8C4F-C07A7E2AE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2FDA36A-4BB7-429A-A7DF-71AF3839C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681AAE4-BBB9-4377-BFD6-076C404394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1FBBD90-8CEC-4B00-9E0C-52E46A40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4C7C6B4-BFEB-4E8A-B5FC-A77B848C3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2AC63FD-E2F0-4F1D-9A88-6AFEB1410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124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729923-251C-4797-84C1-3D4085119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D28F349-25FD-46C9-A321-EB1F09980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D921B78-14A5-44AE-8603-97D470A79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8F6694-ED52-46C5-AD78-9737CF467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7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CDDCF9B-E88A-40EA-8DF3-5B9A3CEBB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CCCAF70-4045-45D8-B085-E88A734A0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E48426-8602-4FD4-A2CD-F3FC68B5E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061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21452-6841-4B77-8F7B-254CED67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CF7C57-3702-4F4F-81A0-F93BB6A3D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CA7FA30-2F43-4A5D-95A1-5024CA8F1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0EA36C-BF15-453E-992A-90C8345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204A05-CA87-4EF4-9445-4A7CA1367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5377B8-CF19-4BB4-81FE-AAF3EF901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309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9A139-9C83-4E7D-B14E-A4894ADBE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A5021A1-DEF8-444F-A768-B43D60097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E45DFC-365E-413F-A2AF-F1BA8419D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E92DA3-16CF-487A-87A4-3867F6961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CD6EA1-44F5-495A-BD09-C0094C16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FF45E9-88EE-4FB1-B438-FBD13B51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201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B1764F2-F630-4BF9-949C-BCBD5832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AB355E4-9581-4A76-B43F-5D26F5413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C11C52-5486-4112-B302-080EED74B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2D993-AEAB-4D3B-8878-B14983CA8047}" type="datetimeFigureOut">
              <a:rPr lang="it-IT" smtClean="0"/>
              <a:t>13/05/2022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4049B9-9887-4356-B434-6CF802714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111933-D340-41F0-A738-4C91D2930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F09BF-3948-43B8-9672-D0AE9C4A4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784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01AA090-5435-4B66-932B-6337419507C7}"/>
              </a:ext>
            </a:extLst>
          </p:cNvPr>
          <p:cNvSpPr/>
          <p:nvPr/>
        </p:nvSpPr>
        <p:spPr>
          <a:xfrm>
            <a:off x="3048000" y="1274564"/>
            <a:ext cx="6096000" cy="430887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it-IT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1.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Una soluzione contenente 0,0900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/L di un acido debole HA e 0,0100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/L di MgCl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presenta una pressione osmotica di 3,20 atm a 25°C. Calcolare il grado di dissociazione dell’acido.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--------------------------------------------------------------------------------- 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π = [HA]RT[1+α(ν-1)]+[MgCl</a:t>
            </a:r>
            <a:r>
              <a:rPr lang="el-GR" sz="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]RTν ν(HA) = 2 ν(MgCl</a:t>
            </a:r>
            <a:r>
              <a:rPr lang="el-GR" sz="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) = 3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π = [HA] * RT[1+α] + [MgCl</a:t>
            </a:r>
            <a:r>
              <a:rPr lang="it-IT" sz="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 * RT * 3 </a:t>
            </a:r>
          </a:p>
          <a:p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π - [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MgCl</a:t>
            </a:r>
            <a:r>
              <a:rPr lang="it-IT" sz="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 * RT * 3 = [HA] * RT[1+</a:t>
            </a:r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α] </a:t>
            </a:r>
            <a:r>
              <a:rPr lang="el-GR" dirty="0">
                <a:solidFill>
                  <a:srgbClr val="000000"/>
                </a:solidFill>
                <a:latin typeface="Cambria Math" panose="02040503050406030204" pitchFamily="18" charset="0"/>
              </a:rPr>
              <a:t>α=π−3[</a:t>
            </a:r>
            <a:r>
              <a:rPr lang="it-IT" dirty="0">
                <a:solidFill>
                  <a:srgbClr val="000000"/>
                </a:solidFill>
                <a:latin typeface="Cambria Math" panose="02040503050406030204" pitchFamily="18" charset="0"/>
              </a:rPr>
              <a:t>MgCl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Cambria Math" panose="02040503050406030204" pitchFamily="18" charset="0"/>
              </a:rPr>
              <a:t>]RT[HA]RT− 1= 3,20 atm−3∗0,0100 M∗0,0821∗ 298 K0,0900 𝑀∗0,0821∗298 𝐾−1=2,47 atm2,20 𝑎𝑡𝑚−1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l-G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α = 0,123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1514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45976C5-B3A1-4066-8F9C-FDF5A5C9F866}"/>
              </a:ext>
            </a:extLst>
          </p:cNvPr>
          <p:cNvSpPr/>
          <p:nvPr/>
        </p:nvSpPr>
        <p:spPr>
          <a:xfrm>
            <a:off x="3048000" y="9347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BBB39889-2FB2-49C2-B73E-881BB1DAA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269" y="335375"/>
            <a:ext cx="9521628" cy="50194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831015FE-B0EE-4174-9DFF-CCC87E2153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5647" y="5111650"/>
            <a:ext cx="6211620" cy="168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862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7FE7EFEB-785B-4BB2-822D-1E533EDF7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082" y="613859"/>
            <a:ext cx="9995012" cy="546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563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BB657A7-416D-414D-9D73-D21592365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326" y="349712"/>
            <a:ext cx="8889347" cy="643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111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AC89F8DC-5D7B-4E41-BC77-7531BDCD3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4442" y="0"/>
            <a:ext cx="73831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3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6BF84730-6D55-4988-8AAE-97860E1D6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537" y="0"/>
            <a:ext cx="70769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222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7347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E4F3D6D-5C2A-4503-82F6-DFA9CC5F12C9}"/>
              </a:ext>
            </a:extLst>
          </p:cNvPr>
          <p:cNvSpPr/>
          <p:nvPr/>
        </p:nvSpPr>
        <p:spPr>
          <a:xfrm>
            <a:off x="3048000" y="443568"/>
            <a:ext cx="6096000" cy="59708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it-IT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2.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In un recipiente vuoto del volume di 1,00 L, mantenuto alla temperatura di 200°C, si introducono 0,200 moli di A e 0,400 moli di B e si instaura il seguente equilibrio omogeneo gassoso: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A + B C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Calcolare la composizione molare all’equilibrio della miscela gassosa sapendo che Kc = 0,300.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--------------------------------------------------------------------------------- 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(g)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+ B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(g)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(g)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Iniz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0,200 0,400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Eq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0,200-x 0,400-x x </a:t>
            </a:r>
          </a:p>
          <a:p>
            <a:r>
              <a:rPr lang="it-IT" dirty="0">
                <a:solidFill>
                  <a:srgbClr val="000000"/>
                </a:solidFill>
                <a:latin typeface="Cambria Math" panose="02040503050406030204" pitchFamily="18" charset="0"/>
              </a:rPr>
              <a:t>𝐾𝑐= [𝐶][𝐴][𝐵]=𝑥(0,200−𝑥)(0,400−𝑥)=𝑥0,0800−0,200𝑥−0,400𝑥+𝑥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Cambria Math" panose="02040503050406030204" pitchFamily="18" charset="0"/>
              </a:rPr>
              <a:t>=0,300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x = 0,0240 - 0,180x + 0,300x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-&gt; 0,300x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– 1,18x + 0,0240 = 0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x = 0,0204 </a:t>
            </a:r>
          </a:p>
          <a:p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nA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 = 0,200-x = 0,180 moli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nB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 = 0,400-x = 0,380 moli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nC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 = x = 0,0204 moli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0408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9289ED3-D809-46F3-8BF0-F6ABEDE1DA82}"/>
              </a:ext>
            </a:extLst>
          </p:cNvPr>
          <p:cNvSpPr/>
          <p:nvPr/>
        </p:nvSpPr>
        <p:spPr>
          <a:xfrm>
            <a:off x="3048000" y="751344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3.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Si mescolano 250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di una soluzione 0,0600 M di CuNO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con 250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di una soluzione 0,0400 M di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NaBr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Calcolare la solubilità di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CuBr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sapendo che il suo prodotto di solubilità a 25 °C è 5,30·10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-9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Considerare additivi i volumi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--------------------------------------------------------------------------------- 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Dopo il mescolamento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Vtot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0,500 L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A) - [CuNO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]i = M x V/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Vtot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(0,060 x 0,250)/0,500 = 0,0300 M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(B) - [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NaBr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]i = M x V/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Vtot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(0,0400 x 0,250)/0,500 =0,0200 M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Si forma un precipitato? [Cu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]i x [Br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 i = (0,0300 </a:t>
            </a:r>
            <a:r>
              <a:rPr lang="it-IT" dirty="0">
                <a:solidFill>
                  <a:srgbClr val="000000"/>
                </a:solidFill>
                <a:latin typeface="MS Reference Sans Serif" panose="020B0604030504040204" pitchFamily="34" charset="0"/>
              </a:rPr>
              <a:t>·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0,0200) = 6,00</a:t>
            </a:r>
            <a:r>
              <a:rPr lang="it-IT" dirty="0">
                <a:solidFill>
                  <a:srgbClr val="000000"/>
                </a:solidFill>
                <a:latin typeface="MS Reference Sans Serif" panose="020B0604030504040204" pitchFamily="34" charset="0"/>
              </a:rPr>
              <a:t>·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-4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Ks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5,30·10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-9 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PRECIPITA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CuNO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NaBr → CuBr</a:t>
            </a:r>
            <a:r>
              <a:rPr lang="pt-BR" sz="1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(s)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NaNO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0,0300 0,0200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0,0100 - 0,0200 0,0200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Ks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[Cu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 x [Br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] = (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s+C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)x(s)=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Cxs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 = (Ks/c) = (5.30</a:t>
            </a:r>
            <a:r>
              <a:rPr lang="pl-PL" dirty="0">
                <a:solidFill>
                  <a:srgbClr val="000000"/>
                </a:solidFill>
                <a:latin typeface="MS Reference Sans Serif" panose="020B0604030504040204" pitchFamily="34" charset="0"/>
              </a:rPr>
              <a:t>·</a:t>
            </a:r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pl-PL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-9</a:t>
            </a:r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</a:rPr>
              <a:t>/0,0100) = 5,30·10</a:t>
            </a:r>
            <a:r>
              <a:rPr lang="pl-PL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-7 </a:t>
            </a:r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moli/L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1020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783FBFC4-7415-4057-B979-B8B38D64568D}"/>
              </a:ext>
            </a:extLst>
          </p:cNvPr>
          <p:cNvSpPr/>
          <p:nvPr/>
        </p:nvSpPr>
        <p:spPr>
          <a:xfrm>
            <a:off x="3048000" y="81930"/>
            <a:ext cx="6096000" cy="669414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it-IT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1.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Bilanciare in forma molecolare la seguente equazione: </a:t>
            </a: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Na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Cr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7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NaNO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 NaNO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Na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Cr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(SO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Calcolare quante moli di NaNO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si possono ottenere, in base all’equazione bilanciata, mettendo a reagire 0,140 moli di NaNO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, con 0,160 moli di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ed un eccesso di Na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Cr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7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Cr2O72- + 6 e + 14 H+  2 Cr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3+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+ 7 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 (rid) x 2 x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NO2- + H2O  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3-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+ 2e + 2H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(ox) x 6 x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_____________________________________________________________ </a:t>
            </a: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Cr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72-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+ 14 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+ 3NO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2-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+ 3 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  2 Cr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3+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+ 7 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 + 3NO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3-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+ 6H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Semplificando: </a:t>
            </a: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Cr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72-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+ 14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8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+ 3NO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2-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+ 3 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  2 Cr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3+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+ 7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 + 3NO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3-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+ 6H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Ed in forma molecolare </a:t>
            </a:r>
          </a:p>
          <a:p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Na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Cr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7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+ 3 NaNO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+ 4 H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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3 NaNO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+ Na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+ Cr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(SO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+ 4 H</a:t>
            </a:r>
            <a:r>
              <a:rPr lang="pt-BR" sz="11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dall’equazione bilanciata il reattivo in difetto sarà: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NaNO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0.140/3=0.0467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0.160/4=0.0400 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DIFETTO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Moli di NaNO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4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3 NaNO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0.160 : x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NaNO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3/4 x 0.160 =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0.120 moli </a:t>
            </a:r>
            <a:endParaRPr lang="it-IT" dirty="0"/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3448B5A6-FF92-4836-BD92-ADE6217C5E0A}"/>
              </a:ext>
            </a:extLst>
          </p:cNvPr>
          <p:cNvSpPr/>
          <p:nvPr/>
        </p:nvSpPr>
        <p:spPr>
          <a:xfrm>
            <a:off x="5810082" y="1136931"/>
            <a:ext cx="117334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751D19CF-A0E5-4538-8624-D1F9E739DBC6}"/>
              </a:ext>
            </a:extLst>
          </p:cNvPr>
          <p:cNvSpPr/>
          <p:nvPr/>
        </p:nvSpPr>
        <p:spPr>
          <a:xfrm>
            <a:off x="5387949" y="2762082"/>
            <a:ext cx="117334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B097D16A-2192-4674-A0B4-67567261E125}"/>
              </a:ext>
            </a:extLst>
          </p:cNvPr>
          <p:cNvSpPr/>
          <p:nvPr/>
        </p:nvSpPr>
        <p:spPr>
          <a:xfrm>
            <a:off x="4442529" y="3046651"/>
            <a:ext cx="117334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0D08A36A-369A-471B-9A05-1115FB0F0EC8}"/>
              </a:ext>
            </a:extLst>
          </p:cNvPr>
          <p:cNvSpPr/>
          <p:nvPr/>
        </p:nvSpPr>
        <p:spPr>
          <a:xfrm>
            <a:off x="6377873" y="4306312"/>
            <a:ext cx="117334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>
            <a:extLst>
              <a:ext uri="{FF2B5EF4-FFF2-40B4-BE49-F238E27FC236}">
                <a16:creationId xmlns:a16="http://schemas.microsoft.com/office/drawing/2014/main" id="{940CF3B4-666C-4042-B262-7A63E2B2F547}"/>
              </a:ext>
            </a:extLst>
          </p:cNvPr>
          <p:cNvSpPr/>
          <p:nvPr/>
        </p:nvSpPr>
        <p:spPr>
          <a:xfrm>
            <a:off x="6198500" y="3503851"/>
            <a:ext cx="117334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>
            <a:extLst>
              <a:ext uri="{FF2B5EF4-FFF2-40B4-BE49-F238E27FC236}">
                <a16:creationId xmlns:a16="http://schemas.microsoft.com/office/drawing/2014/main" id="{2DCC9944-503E-4DEA-BA3A-583C21816284}"/>
              </a:ext>
            </a:extLst>
          </p:cNvPr>
          <p:cNvSpPr/>
          <p:nvPr/>
        </p:nvSpPr>
        <p:spPr>
          <a:xfrm>
            <a:off x="6263912" y="5146568"/>
            <a:ext cx="117334" cy="4571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319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ACE2077C-FC12-4047-83BA-9D23B36655AE}"/>
              </a:ext>
            </a:extLst>
          </p:cNvPr>
          <p:cNvSpPr/>
          <p:nvPr/>
        </p:nvSpPr>
        <p:spPr>
          <a:xfrm>
            <a:off x="3048000" y="612845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2.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Una soluzione A di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è 0,200 M. Una soluzione B di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è 0,100 M.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Calcolare il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della soluzione ottenuta mescolando 50,0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della soluzione A con 200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della soluzione B.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Considerare additivi i volumi. (H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Ka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4,4 x 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-7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e Ka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4,7 x 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-11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moli di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n= M x V = 0,200 x 0,050 = 0,010;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moli di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n= M x V = 0,100 x 0,200 = 0,020;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NaHCO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moli 0,010 0,020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- 0,010 0,010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NaHCO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Na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moli 0,010 0,010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 - 0,010 idrolisi basica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Vtot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250,0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Cs= 0,010/0,250 = 0,040 moli/L </a:t>
            </a: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[OH</a:t>
            </a:r>
            <a:r>
              <a:rPr lang="pl-PL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] = [(Kw/Ka2) x (ns/Vtot)]</a:t>
            </a:r>
            <a:r>
              <a:rPr lang="pl-PL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1/2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= [(10</a:t>
            </a:r>
            <a:r>
              <a:rPr lang="pl-PL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-14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/4,7 × 10</a:t>
            </a:r>
            <a:r>
              <a:rPr lang="pl-PL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-11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) x (0,040)]</a:t>
            </a:r>
            <a:r>
              <a:rPr lang="pl-PL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1/2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= 2,92 x 10</a:t>
            </a:r>
            <a:r>
              <a:rPr lang="pl-PL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-3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moli/L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2,53 </a:t>
            </a:r>
            <a:r>
              <a:rPr lang="it-IT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11,47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610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B12267F8-076C-4C28-B129-E571BF57EF8B}"/>
              </a:ext>
            </a:extLst>
          </p:cNvPr>
          <p:cNvSpPr/>
          <p:nvPr/>
        </p:nvSpPr>
        <p:spPr>
          <a:xfrm>
            <a:off x="3048000" y="751344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3.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2 g di un composto X non elettrolita e non volatile vengono sciolti in acqua fino ad ottenere una soluzione del volume di 100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La soluzione risultante presenta una pressione osmotica π = 2,72 atm a 25°C. Calcolare la formula molecolare del composto sapendo che la sua composizione percentuale in peso risulta C = 40,0 %, H = 6,70 e O = 53,3 %. 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(Pesi atomici (</a:t>
            </a:r>
            <a:r>
              <a:rPr lang="it-IT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u.m.a</a:t>
            </a:r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): H = 1,0; C = 12,0; O = 16,0)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Ricaviamo il PM del composto a partire dalla pressione osmotica: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π = MRT =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it-IT" sz="11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soluto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/(PM*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it-IT" sz="11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soluzione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)*RT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PM =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it-IT" sz="11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soluto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/(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it-IT" sz="11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soluzione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* </a:t>
            </a:r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π)*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RT = 2 g /(0,1 L * 2,72 atm)*0,0821*298 K = 179,9 g/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Otteniamo la formula minima del composto dalla percentuale in peso: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su 100 g di composto: </a:t>
            </a: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nC = 40/12 = 3,33 nH = 6,70/1 = 6,70 nO = 53,3/16 = 3,33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nC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2 Formula Minima = CH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</a:p>
          <a:p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PM/PF(CH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O) = 180/30 ≈ 6 Formula Molecolare = C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12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pt-BR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6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8297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1370D4BB-8C18-4A73-A791-4C40A69EBF46}"/>
              </a:ext>
            </a:extLst>
          </p:cNvPr>
          <p:cNvSpPr/>
          <p:nvPr/>
        </p:nvSpPr>
        <p:spPr>
          <a:xfrm>
            <a:off x="3048000" y="489734"/>
            <a:ext cx="6096000" cy="557075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it-IT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2.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In un recipiente vuoto del volume di 3,00 L, mantenuto alla temperatura di 200°C, si introducono 0,400 moli di A, 0,400 moli di B e 0,100 moli di C e si instaura il seguente equilibrio omogeneo gassoso: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A + B 2C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Calcolare la composizione molare all’equilibrio della miscela sapendo che Kc = 0,800.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--------------------------------------------------------------------------------- 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(g)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+ B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(g)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2C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(g)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Iniz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0,400 0,400 0,100 </a:t>
            </a:r>
          </a:p>
          <a:p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Eq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. 0,400-x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0,400-x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0,100 + 2x </a:t>
            </a:r>
          </a:p>
          <a:p>
            <a:r>
              <a:rPr lang="it-IT" sz="2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𝐾𝑐= </a:t>
            </a:r>
            <a:r>
              <a:rPr lang="it-IT" sz="1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[𝐶]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2</a:t>
            </a:r>
            <a:r>
              <a:rPr lang="it-IT" sz="1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[𝐴][𝐵]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=</a:t>
            </a:r>
            <a:r>
              <a:rPr lang="it-IT" sz="1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(0,100+ 2𝑥)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2</a:t>
            </a:r>
            <a:r>
              <a:rPr lang="it-IT" sz="1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(0,400−𝑥)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2 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√𝐾𝑐=</a:t>
            </a:r>
            <a:r>
              <a:rPr lang="it-IT" sz="1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0,100+2𝑥0,400−𝑥</a:t>
            </a:r>
            <a:r>
              <a:rPr lang="it-IT" sz="24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=0,894 </a:t>
            </a:r>
            <a:endParaRPr lang="it-IT" sz="2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0,100 + 2x = 0,358 - 0,894x -&gt; x =0,258 / 2,894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x = 0,0891 </a:t>
            </a:r>
          </a:p>
          <a:p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nA = nB = 0,400-x = 0,311 moli nC = 0,100 + 2x = 0,278 moli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1213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8AAB4045-975C-4FE2-9BF8-88D52B431F94}"/>
              </a:ext>
            </a:extLst>
          </p:cNvPr>
          <p:cNvSpPr/>
          <p:nvPr/>
        </p:nvSpPr>
        <p:spPr>
          <a:xfrm>
            <a:off x="3048000" y="1305342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Quesito 3.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Calcolare il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della soluzione che si ottiene mescolando 500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di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0,100 M con 750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di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0,100 M (H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K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a1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4,310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-7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; K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a2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5,610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-11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----------------------------------------------------------------------------</a:t>
            </a:r>
          </a:p>
          <a:p>
            <a:r>
              <a:rPr lang="it-IT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Svolgimento: </a:t>
            </a:r>
            <a:endParaRPr lang="it-IT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moli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M·V = 0,500 L · 0,100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L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-1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0,050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moli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M·V = 0,750 L · 0,100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L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-1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0,075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mol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→ NaHCO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0,050 0,075 -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- 0,025 0,050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NaHCO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NaOH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→ Na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CO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+ H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O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0,050 0,025 - </a:t>
            </a:r>
          </a:p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0,025 - 0,025 </a:t>
            </a:r>
          </a:p>
          <a:p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2° tampone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it-IT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 = pK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a2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= -log (5.6·10</a:t>
            </a:r>
            <a:r>
              <a:rPr lang="it-IT" sz="11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-11</a:t>
            </a: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) = </a:t>
            </a:r>
            <a:r>
              <a:rPr lang="it-IT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10.25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1492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B0679A30-1D29-423C-BB77-6B15572BD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418" y="519633"/>
            <a:ext cx="8597163" cy="581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3044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1346</Words>
  <Application>Microsoft Office PowerPoint</Application>
  <PresentationFormat>Widescreen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MS Reference Sans Serif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PLG-Admin</dc:creator>
  <cp:lastModifiedBy>PLG-Admin</cp:lastModifiedBy>
  <cp:revision>5</cp:revision>
  <dcterms:created xsi:type="dcterms:W3CDTF">2022-05-13T09:08:27Z</dcterms:created>
  <dcterms:modified xsi:type="dcterms:W3CDTF">2022-05-13T09:38:59Z</dcterms:modified>
</cp:coreProperties>
</file>